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63"/>
  </p:notesMasterIdLst>
  <p:sldIdLst>
    <p:sldId id="273" r:id="rId3"/>
    <p:sldId id="1082" r:id="rId4"/>
    <p:sldId id="319" r:id="rId5"/>
    <p:sldId id="336" r:id="rId6"/>
    <p:sldId id="1086" r:id="rId7"/>
    <p:sldId id="1085" r:id="rId8"/>
    <p:sldId id="1089" r:id="rId9"/>
    <p:sldId id="1088" r:id="rId10"/>
    <p:sldId id="348" r:id="rId11"/>
    <p:sldId id="347" r:id="rId12"/>
    <p:sldId id="337" r:id="rId13"/>
    <p:sldId id="344" r:id="rId14"/>
    <p:sldId id="341" r:id="rId15"/>
    <p:sldId id="349" r:id="rId16"/>
    <p:sldId id="351" r:id="rId17"/>
    <p:sldId id="278" r:id="rId18"/>
    <p:sldId id="282" r:id="rId19"/>
    <p:sldId id="1091" r:id="rId20"/>
    <p:sldId id="1100" r:id="rId21"/>
    <p:sldId id="1092" r:id="rId22"/>
    <p:sldId id="406" r:id="rId23"/>
    <p:sldId id="425" r:id="rId24"/>
    <p:sldId id="1066" r:id="rId25"/>
    <p:sldId id="1071" r:id="rId26"/>
    <p:sldId id="393" r:id="rId27"/>
    <p:sldId id="1027" r:id="rId28"/>
    <p:sldId id="1039" r:id="rId29"/>
    <p:sldId id="1040" r:id="rId30"/>
    <p:sldId id="326" r:id="rId31"/>
    <p:sldId id="1081" r:id="rId32"/>
    <p:sldId id="1080" r:id="rId33"/>
    <p:sldId id="1079" r:id="rId34"/>
    <p:sldId id="321" r:id="rId35"/>
    <p:sldId id="1068" r:id="rId36"/>
    <p:sldId id="1072" r:id="rId37"/>
    <p:sldId id="1073" r:id="rId38"/>
    <p:sldId id="426" r:id="rId39"/>
    <p:sldId id="433" r:id="rId40"/>
    <p:sldId id="1065" r:id="rId41"/>
    <p:sldId id="1063" r:id="rId42"/>
    <p:sldId id="1064" r:id="rId43"/>
    <p:sldId id="1101" r:id="rId44"/>
    <p:sldId id="1093" r:id="rId45"/>
    <p:sldId id="1098" r:id="rId46"/>
    <p:sldId id="1084" r:id="rId47"/>
    <p:sldId id="1104" r:id="rId48"/>
    <p:sldId id="1094" r:id="rId49"/>
    <p:sldId id="1109" r:id="rId50"/>
    <p:sldId id="1105" r:id="rId51"/>
    <p:sldId id="1106" r:id="rId52"/>
    <p:sldId id="1110" r:id="rId53"/>
    <p:sldId id="1108" r:id="rId54"/>
    <p:sldId id="1096" r:id="rId55"/>
    <p:sldId id="1083" r:id="rId56"/>
    <p:sldId id="1111" r:id="rId57"/>
    <p:sldId id="1112" r:id="rId58"/>
    <p:sldId id="1113" r:id="rId59"/>
    <p:sldId id="352" r:id="rId60"/>
    <p:sldId id="263" r:id="rId61"/>
    <p:sldId id="1075" r:id="rId6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53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4F0"/>
    <a:srgbClr val="EBE3DA"/>
    <a:srgbClr val="DAE3F3"/>
    <a:srgbClr val="990E84"/>
    <a:srgbClr val="FFE4C7"/>
    <a:srgbClr val="FBEACE"/>
    <a:srgbClr val="F4DBF3"/>
    <a:srgbClr val="635CE3"/>
    <a:srgbClr val="C1BBAF"/>
    <a:srgbClr val="DABB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680" y="32"/>
      </p:cViewPr>
      <p:guideLst>
        <p:guide orient="horz" pos="1026"/>
        <p:guide pos="53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EA095-4382-47CB-9381-7FE36D4B3920}" type="datetimeFigureOut">
              <a:rPr lang="nl-NL" smtClean="0"/>
              <a:t>15-11-2021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9D95A-0070-46EF-AB0C-66FE974CBA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3917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80D31B-0E93-4BCF-AE25-B490F30519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6C0897-9FEF-463E-B9F9-CB1BFEAA0E4D}" type="slidenum">
              <a:rPr lang="en-US" altLang="nl-NL"/>
              <a:pPr/>
              <a:t>9</a:t>
            </a:fld>
            <a:endParaRPr lang="en-US" altLang="nl-NL"/>
          </a:p>
        </p:txBody>
      </p:sp>
      <p:sp>
        <p:nvSpPr>
          <p:cNvPr id="284674" name="Rectangle 2">
            <a:extLst>
              <a:ext uri="{FF2B5EF4-FFF2-40B4-BE49-F238E27FC236}">
                <a16:creationId xmlns:a16="http://schemas.microsoft.com/office/drawing/2014/main" id="{CDEDDFAB-CA30-4D21-B6C2-648A540C2E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284675" name="Rectangle 3">
            <a:extLst>
              <a:ext uri="{FF2B5EF4-FFF2-40B4-BE49-F238E27FC236}">
                <a16:creationId xmlns:a16="http://schemas.microsoft.com/office/drawing/2014/main" id="{350BFC9D-C054-44DF-9340-864F3A6EB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nl-NL"/>
              <a:t>Permission to use this slide (a matter of academic integrity)</a:t>
            </a:r>
          </a:p>
          <a:p>
            <a:r>
              <a:rPr lang="en-US" altLang="nl-NL"/>
              <a:t>*If you are Kevin Patton's current student, you may use any slide for your own personal educational purpose. </a:t>
            </a:r>
          </a:p>
          <a:p>
            <a:r>
              <a:rPr lang="en-US" altLang="nl-NL"/>
              <a:t>**If you are a student not currently in Kevin's courses, you may use any slide for your own personal educational purpose and are also encouraged to feed the lions at </a:t>
            </a:r>
            <a:r>
              <a:rPr lang="en-US" altLang="nl-NL" b="1" i="1"/>
              <a:t>http://www.lionden.com/feed_the_lions.htm</a:t>
            </a:r>
            <a:r>
              <a:rPr lang="en-US" altLang="nl-NL"/>
              <a:t> </a:t>
            </a:r>
          </a:p>
          <a:p>
            <a:r>
              <a:rPr lang="en-US" altLang="nl-NL"/>
              <a:t>***If you are a teacher you may use any slide for your own nonprofit educational purpose and are also </a:t>
            </a:r>
            <a:r>
              <a:rPr lang="en-US" altLang="nl-NL" b="1"/>
              <a:t>expected</a:t>
            </a:r>
            <a:r>
              <a:rPr lang="en-US" altLang="nl-NL"/>
              <a:t> to feed the lions for each use of a slide. </a:t>
            </a:r>
            <a:r>
              <a:rPr lang="en-US" altLang="nl-NL" sz="1000" b="1" i="1"/>
              <a:t>http://www.lionden.com/feed_the_lions.htm</a:t>
            </a:r>
          </a:p>
          <a:p>
            <a:r>
              <a:rPr lang="en-US" altLang="nl-NL"/>
              <a:t>****Commercial use is available only with Kevin's express written permission. </a:t>
            </a:r>
          </a:p>
          <a:p>
            <a:r>
              <a:rPr lang="en-US" altLang="nl-NL"/>
              <a:t>©  KPatton@lionden.com . All rights reserved. DO NOT REMOVE THIS COPYRIGHT NOTICE LINE.</a:t>
            </a:r>
            <a:br>
              <a:rPr lang="en-US" altLang="nl-NL"/>
            </a:br>
            <a:r>
              <a:rPr lang="en-US" altLang="nl-NL"/>
              <a:t>Feedback, suggestions, corrections are most welcome! </a:t>
            </a:r>
          </a:p>
          <a:p>
            <a:endParaRPr lang="en-US" altLang="nl-NL"/>
          </a:p>
          <a:p>
            <a:endParaRPr lang="en-US" altLang="nl-NL"/>
          </a:p>
          <a:p>
            <a:endParaRPr lang="en-US" altLang="nl-NL"/>
          </a:p>
          <a:p>
            <a:endParaRPr lang="en-US" alt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EAE49-8EC8-4EB7-B9F1-346D8F39BBE6}" type="slidenum">
              <a:rPr lang="en-US" altLang="nl-NL"/>
              <a:pPr/>
              <a:t>30</a:t>
            </a:fld>
            <a:endParaRPr lang="en-US" altLang="nl-NL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9125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EAE49-8EC8-4EB7-B9F1-346D8F39BBE6}" type="slidenum">
              <a:rPr lang="en-US" altLang="nl-NL"/>
              <a:pPr/>
              <a:t>31</a:t>
            </a:fld>
            <a:endParaRPr lang="en-US" altLang="nl-NL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88942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EAE49-8EC8-4EB7-B9F1-346D8F39BBE6}" type="slidenum">
              <a:rPr lang="en-US" altLang="nl-NL"/>
              <a:pPr/>
              <a:t>32</a:t>
            </a:fld>
            <a:endParaRPr lang="en-US" altLang="nl-NL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84539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A0AC07-A9BC-4DC4-B3CF-CF2C60236F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703AB2-64D1-47F2-BEAF-89D63B873B29}" type="slidenum">
              <a:rPr lang="en-US" altLang="nl-NL"/>
              <a:pPr/>
              <a:t>58</a:t>
            </a:fld>
            <a:endParaRPr lang="en-US" altLang="nl-NL"/>
          </a:p>
        </p:txBody>
      </p:sp>
      <p:sp>
        <p:nvSpPr>
          <p:cNvPr id="292866" name="Rectangle 2">
            <a:extLst>
              <a:ext uri="{FF2B5EF4-FFF2-40B4-BE49-F238E27FC236}">
                <a16:creationId xmlns:a16="http://schemas.microsoft.com/office/drawing/2014/main" id="{F3064D9A-6B8A-48F8-A0C8-4EFB7D0CC5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292867" name="Rectangle 3">
            <a:extLst>
              <a:ext uri="{FF2B5EF4-FFF2-40B4-BE49-F238E27FC236}">
                <a16:creationId xmlns:a16="http://schemas.microsoft.com/office/drawing/2014/main" id="{6B4DA5D7-3A86-4481-B62E-1D2514DD39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nl-NL"/>
              <a:t>Permission to use this slide (a matter of academic integrity)</a:t>
            </a:r>
          </a:p>
          <a:p>
            <a:r>
              <a:rPr lang="en-US" altLang="nl-NL"/>
              <a:t>*If you are Kevin Patton's current student, you may use any slide for your own personal educational purpose. </a:t>
            </a:r>
          </a:p>
          <a:p>
            <a:r>
              <a:rPr lang="en-US" altLang="nl-NL"/>
              <a:t>**If you are a student not currently in Kevin's courses, you may use any slide for your own personal educational purpose and are also encouraged to feed the lions at </a:t>
            </a:r>
            <a:r>
              <a:rPr lang="en-US" altLang="nl-NL" b="1" i="1"/>
              <a:t>http://www.lionden.com/feed_the_lions.htm</a:t>
            </a:r>
            <a:r>
              <a:rPr lang="en-US" altLang="nl-NL"/>
              <a:t> </a:t>
            </a:r>
          </a:p>
          <a:p>
            <a:r>
              <a:rPr lang="en-US" altLang="nl-NL"/>
              <a:t>***If you are a teacher you may use any slide for your own nonprofit educational purpose and are also </a:t>
            </a:r>
            <a:r>
              <a:rPr lang="en-US" altLang="nl-NL" b="1"/>
              <a:t>expected</a:t>
            </a:r>
            <a:r>
              <a:rPr lang="en-US" altLang="nl-NL"/>
              <a:t> to feed the lions for each use of a slide. </a:t>
            </a:r>
            <a:r>
              <a:rPr lang="en-US" altLang="nl-NL" sz="1000" b="1" i="1"/>
              <a:t>http://www.lionden.com/feed_the_lions.htm</a:t>
            </a:r>
          </a:p>
          <a:p>
            <a:r>
              <a:rPr lang="en-US" altLang="nl-NL"/>
              <a:t>****Commercial use is available only with Kevin's express written permission. </a:t>
            </a:r>
          </a:p>
          <a:p>
            <a:r>
              <a:rPr lang="en-US" altLang="nl-NL"/>
              <a:t>©  KPatton@lionden.com . All rights reserved. DO NOT REMOVE THIS COPYRIGHT NOTICE LINE.</a:t>
            </a:r>
            <a:br>
              <a:rPr lang="en-US" altLang="nl-NL"/>
            </a:br>
            <a:r>
              <a:rPr lang="en-US" altLang="nl-NL"/>
              <a:t>Feedback, suggestions, corrections are most welcome! </a:t>
            </a:r>
          </a:p>
          <a:p>
            <a:endParaRPr lang="en-US" altLang="nl-NL"/>
          </a:p>
          <a:p>
            <a:endParaRPr lang="en-US" altLang="nl-NL"/>
          </a:p>
          <a:p>
            <a:endParaRPr lang="en-US" altLang="nl-NL"/>
          </a:p>
          <a:p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519929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622D3D6-7FB4-4887-9E71-04F5776F84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4A2B7B-B6E4-4786-A787-9EB6BD78B0B5}" type="slidenum">
              <a:rPr lang="en-US" altLang="nl-NL"/>
              <a:pPr/>
              <a:t>10</a:t>
            </a:fld>
            <a:endParaRPr lang="en-US" altLang="nl-NL"/>
          </a:p>
        </p:txBody>
      </p:sp>
      <p:sp>
        <p:nvSpPr>
          <p:cNvPr id="282626" name="Rectangle 2">
            <a:extLst>
              <a:ext uri="{FF2B5EF4-FFF2-40B4-BE49-F238E27FC236}">
                <a16:creationId xmlns:a16="http://schemas.microsoft.com/office/drawing/2014/main" id="{697C41E1-C9C4-4535-831C-BD8646A107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282627" name="Rectangle 3">
            <a:extLst>
              <a:ext uri="{FF2B5EF4-FFF2-40B4-BE49-F238E27FC236}">
                <a16:creationId xmlns:a16="http://schemas.microsoft.com/office/drawing/2014/main" id="{F10B637B-0459-486F-8CEB-FA05469735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nl-NL"/>
              <a:t>Permission to use this slide (a matter of academic integrity)</a:t>
            </a:r>
          </a:p>
          <a:p>
            <a:r>
              <a:rPr lang="en-US" altLang="nl-NL"/>
              <a:t>*If you are Kevin Patton's current student, you may use any slide for your own personal educational purpose. </a:t>
            </a:r>
          </a:p>
          <a:p>
            <a:r>
              <a:rPr lang="en-US" altLang="nl-NL"/>
              <a:t>**If you are a student not currently in Kevin's courses, you may use any slide for your own personal educational purpose and are also encouraged to feed the lions at </a:t>
            </a:r>
            <a:r>
              <a:rPr lang="en-US" altLang="nl-NL" b="1" i="1"/>
              <a:t>http://www.lionden.com/feed_the_lions.htm</a:t>
            </a:r>
            <a:r>
              <a:rPr lang="en-US" altLang="nl-NL"/>
              <a:t> </a:t>
            </a:r>
          </a:p>
          <a:p>
            <a:r>
              <a:rPr lang="en-US" altLang="nl-NL"/>
              <a:t>***If you are a teacher you may use any slide for your own nonprofit educational purpose and are also </a:t>
            </a:r>
            <a:r>
              <a:rPr lang="en-US" altLang="nl-NL" b="1"/>
              <a:t>expected</a:t>
            </a:r>
            <a:r>
              <a:rPr lang="en-US" altLang="nl-NL"/>
              <a:t> to feed the lions for each use of a slide. </a:t>
            </a:r>
            <a:r>
              <a:rPr lang="en-US" altLang="nl-NL" sz="1000" b="1" i="1"/>
              <a:t>http://www.lionden.com/feed_the_lions.htm</a:t>
            </a:r>
          </a:p>
          <a:p>
            <a:r>
              <a:rPr lang="en-US" altLang="nl-NL"/>
              <a:t>****Commercial use is available only with Kevin's express written permission. </a:t>
            </a:r>
          </a:p>
          <a:p>
            <a:r>
              <a:rPr lang="en-US" altLang="nl-NL"/>
              <a:t>©  KPatton@lionden.com . All rights reserved. DO NOT REMOVE THIS COPYRIGHT NOTICE LINE.</a:t>
            </a:r>
            <a:br>
              <a:rPr lang="en-US" altLang="nl-NL"/>
            </a:br>
            <a:r>
              <a:rPr lang="en-US" altLang="nl-NL"/>
              <a:t>Feedback, suggestions, corrections are most welcome! </a:t>
            </a:r>
          </a:p>
          <a:p>
            <a:endParaRPr lang="en-US" altLang="nl-NL"/>
          </a:p>
          <a:p>
            <a:endParaRPr lang="en-US" altLang="nl-NL"/>
          </a:p>
          <a:p>
            <a:endParaRPr lang="en-US" altLang="nl-NL"/>
          </a:p>
          <a:p>
            <a:endParaRPr lang="en-US" alt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9B84B8-7DA4-476B-B6D7-4902D5C1E5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33B9B2-9B86-47CC-AC36-0C8A0A6EE36D}" type="slidenum">
              <a:rPr lang="en-US" altLang="nl-NL"/>
              <a:pPr/>
              <a:t>11</a:t>
            </a:fld>
            <a:endParaRPr lang="en-US" altLang="nl-NL"/>
          </a:p>
        </p:txBody>
      </p:sp>
      <p:sp>
        <p:nvSpPr>
          <p:cNvPr id="265218" name="Rectangle 2">
            <a:extLst>
              <a:ext uri="{FF2B5EF4-FFF2-40B4-BE49-F238E27FC236}">
                <a16:creationId xmlns:a16="http://schemas.microsoft.com/office/drawing/2014/main" id="{F3B53A2F-A898-4051-8923-DFE8825C2A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>
            <a:extLst>
              <a:ext uri="{FF2B5EF4-FFF2-40B4-BE49-F238E27FC236}">
                <a16:creationId xmlns:a16="http://schemas.microsoft.com/office/drawing/2014/main" id="{96DB3B77-E26C-4E5A-A444-FB54F42FD0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86D0DCD-25A1-4217-B54E-F706A736F0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2453CD-B986-4A23-8D5D-E1E904C1ACE1}" type="slidenum">
              <a:rPr lang="en-US" altLang="nl-NL"/>
              <a:pPr/>
              <a:t>13</a:t>
            </a:fld>
            <a:endParaRPr lang="en-US" altLang="nl-NL"/>
          </a:p>
        </p:txBody>
      </p:sp>
      <p:sp>
        <p:nvSpPr>
          <p:cNvPr id="272386" name="Rectangle 2">
            <a:extLst>
              <a:ext uri="{FF2B5EF4-FFF2-40B4-BE49-F238E27FC236}">
                <a16:creationId xmlns:a16="http://schemas.microsoft.com/office/drawing/2014/main" id="{AA7300C3-D249-4F4D-8E2A-AF4B51E3A6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>
            <a:extLst>
              <a:ext uri="{FF2B5EF4-FFF2-40B4-BE49-F238E27FC236}">
                <a16:creationId xmlns:a16="http://schemas.microsoft.com/office/drawing/2014/main" id="{36A43519-A1DA-4364-A32D-37EAAD5903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880CE0D-426B-4780-96E5-EBD2F2EA9E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4877A-ED7D-4F72-8808-7EA2E5F31FCB}" type="slidenum">
              <a:rPr lang="en-US" altLang="nl-NL"/>
              <a:pPr/>
              <a:t>14</a:t>
            </a:fld>
            <a:endParaRPr lang="en-US" altLang="nl-NL"/>
          </a:p>
        </p:txBody>
      </p:sp>
      <p:sp>
        <p:nvSpPr>
          <p:cNvPr id="286722" name="Rectangle 2">
            <a:extLst>
              <a:ext uri="{FF2B5EF4-FFF2-40B4-BE49-F238E27FC236}">
                <a16:creationId xmlns:a16="http://schemas.microsoft.com/office/drawing/2014/main" id="{9B057742-9336-4D96-AE6C-F5918151AF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>
            <a:extLst>
              <a:ext uri="{FF2B5EF4-FFF2-40B4-BE49-F238E27FC236}">
                <a16:creationId xmlns:a16="http://schemas.microsoft.com/office/drawing/2014/main" id="{4451D12B-F08E-4613-AC03-3F1C9DE2ED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5E2817F-8A63-4616-9B14-94E3525D7A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753498-B16C-4391-A90D-DA6672B21795}" type="slidenum">
              <a:rPr lang="en-US" altLang="nl-NL"/>
              <a:pPr/>
              <a:t>15</a:t>
            </a:fld>
            <a:endParaRPr lang="en-US" altLang="nl-NL"/>
          </a:p>
        </p:txBody>
      </p:sp>
      <p:sp>
        <p:nvSpPr>
          <p:cNvPr id="290818" name="Rectangle 2">
            <a:extLst>
              <a:ext uri="{FF2B5EF4-FFF2-40B4-BE49-F238E27FC236}">
                <a16:creationId xmlns:a16="http://schemas.microsoft.com/office/drawing/2014/main" id="{BC3AFBCD-2E1F-430E-B999-B065DC6D2D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>
            <a:extLst>
              <a:ext uri="{FF2B5EF4-FFF2-40B4-BE49-F238E27FC236}">
                <a16:creationId xmlns:a16="http://schemas.microsoft.com/office/drawing/2014/main" id="{418DCCF1-D2CB-4643-B7A3-A366B5206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30D2A2E-1FC7-4E91-B150-9B9C10C7D0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67BCD0-EFF3-41D4-AEA3-2AA1F30D5798}" type="slidenum">
              <a:rPr lang="en-US" altLang="nl-NL"/>
              <a:pPr/>
              <a:t>16</a:t>
            </a:fld>
            <a:endParaRPr lang="en-US" altLang="nl-NL"/>
          </a:p>
        </p:txBody>
      </p:sp>
      <p:sp>
        <p:nvSpPr>
          <p:cNvPr id="171010" name="Rectangle 2">
            <a:extLst>
              <a:ext uri="{FF2B5EF4-FFF2-40B4-BE49-F238E27FC236}">
                <a16:creationId xmlns:a16="http://schemas.microsoft.com/office/drawing/2014/main" id="{7EBA0A63-8D23-4348-B37D-EB5BFB4C71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D8E4C1AD-D326-4157-8366-4FA3BBCC74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BCB8EAC-8EBB-4516-9DB0-FE21A9680E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0B798B-9DCC-461C-AB2B-1155645D0F5C}" type="slidenum">
              <a:rPr lang="en-US" altLang="nl-NL"/>
              <a:pPr/>
              <a:t>17</a:t>
            </a:fld>
            <a:endParaRPr lang="en-US" altLang="nl-NL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C9695BAB-A2C9-474D-A138-F434E6D26D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7805D8E1-9B48-499C-82B5-D19C0DE0D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EAE49-8EC8-4EB7-B9F1-346D8F39BBE6}" type="slidenum">
              <a:rPr lang="en-US" altLang="nl-NL"/>
              <a:pPr/>
              <a:t>29</a:t>
            </a:fld>
            <a:endParaRPr lang="en-US" altLang="nl-NL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3186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AF111-131A-45E3-A8FD-D4DEEE04FD18}" type="datetimeFigureOut">
              <a:rPr lang="nl-NL" smtClean="0"/>
              <a:t>15-11-2021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7D95-6C66-4A5B-A40A-544DA80C68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6627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AF111-131A-45E3-A8FD-D4DEEE04FD18}" type="datetimeFigureOut">
              <a:rPr lang="nl-NL" smtClean="0"/>
              <a:t>15-11-2021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7D95-6C66-4A5B-A40A-544DA80C68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1768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AF111-131A-45E3-A8FD-D4DEEE04FD18}" type="datetimeFigureOut">
              <a:rPr lang="nl-NL" smtClean="0"/>
              <a:t>15-11-2021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7D95-6C66-4A5B-A40A-544DA80C68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01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A2FEC-CE6E-41F6-828C-6F2C45648D39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194762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1A4C64-7945-4846-942E-3D3179B2EF8E}" type="slidenum">
              <a:rPr lang="en-US" altLang="nl-NL"/>
              <a:pPr/>
              <a:t>‹nr.›</a:t>
            </a:fld>
            <a:endParaRPr lang="en-US" altLang="nl-NL"/>
          </a:p>
        </p:txBody>
      </p:sp>
      <p:cxnSp>
        <p:nvCxnSpPr>
          <p:cNvPr id="10" name="Straight Connector 14"/>
          <p:cNvCxnSpPr/>
          <p:nvPr userDrawn="1"/>
        </p:nvCxnSpPr>
        <p:spPr>
          <a:xfrm>
            <a:off x="335360" y="6668692"/>
            <a:ext cx="11617291" cy="669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582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E1A4C64-7945-4846-942E-3D3179B2EF8E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770239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A2FEC-CE6E-41F6-828C-6F2C45648D39}" type="slidenum">
              <a:rPr lang="en-US" altLang="nl-NL"/>
              <a:pPr/>
              <a:t>‹nr.›</a:t>
            </a:fld>
            <a:endParaRPr lang="en-US" altLang="nl-NL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10174" y="260649"/>
            <a:ext cx="11642476" cy="33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4"/>
          <p:cNvCxnSpPr/>
          <p:nvPr userDrawn="1"/>
        </p:nvCxnSpPr>
        <p:spPr>
          <a:xfrm>
            <a:off x="335360" y="6668692"/>
            <a:ext cx="11617291" cy="669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601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DBBA8-5A36-4973-878A-348ADD7BA576}" type="slidenum">
              <a:rPr lang="en-US" altLang="nl-NL"/>
              <a:pPr/>
              <a:t>‹nr.›</a:t>
            </a:fld>
            <a:endParaRPr lang="en-US" altLang="nl-NL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10174" y="260649"/>
            <a:ext cx="11642476" cy="33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4"/>
          <p:cNvCxnSpPr/>
          <p:nvPr userDrawn="1"/>
        </p:nvCxnSpPr>
        <p:spPr>
          <a:xfrm>
            <a:off x="335360" y="6668692"/>
            <a:ext cx="11617291" cy="669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533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1A4C64-7945-4846-942E-3D3179B2EF8E}" type="slidenum">
              <a:rPr lang="en-US" altLang="nl-NL"/>
              <a:pPr/>
              <a:t>‹nr.›</a:t>
            </a:fld>
            <a:endParaRPr lang="en-US" altLang="nl-NL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10174" y="260649"/>
            <a:ext cx="11642476" cy="33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4"/>
          <p:cNvCxnSpPr/>
          <p:nvPr userDrawn="1"/>
        </p:nvCxnSpPr>
        <p:spPr>
          <a:xfrm>
            <a:off x="335360" y="6668692"/>
            <a:ext cx="11617291" cy="669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776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F22B18-3C8A-4D76-AE4F-2B6ABC2E16E0}" type="slidenum">
              <a:rPr lang="en-US" altLang="nl-NL"/>
              <a:pPr/>
              <a:t>‹nr.›</a:t>
            </a:fld>
            <a:endParaRPr lang="en-US" altLang="nl-NL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10174" y="260649"/>
            <a:ext cx="11642476" cy="33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4"/>
          <p:cNvCxnSpPr/>
          <p:nvPr userDrawn="1"/>
        </p:nvCxnSpPr>
        <p:spPr>
          <a:xfrm>
            <a:off x="335360" y="6668692"/>
            <a:ext cx="11617291" cy="669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096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C3B369-7EF8-4F04-A15D-4778CD82848B}" type="slidenum">
              <a:rPr lang="en-US" altLang="nl-NL"/>
              <a:pPr/>
              <a:t>‹nr.›</a:t>
            </a:fld>
            <a:endParaRPr lang="en-US" altLang="nl-NL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10174" y="260649"/>
            <a:ext cx="11642476" cy="33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4"/>
          <p:cNvCxnSpPr/>
          <p:nvPr userDrawn="1"/>
        </p:nvCxnSpPr>
        <p:spPr>
          <a:xfrm>
            <a:off x="335360" y="6668692"/>
            <a:ext cx="11617291" cy="669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21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AF111-131A-45E3-A8FD-D4DEEE04FD18}" type="datetimeFigureOut">
              <a:rPr lang="nl-NL" smtClean="0"/>
              <a:t>15-11-2021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7D95-6C66-4A5B-A40A-544DA80C68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7528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F24A5-ECB4-4227-BD66-13948DD08E02}" type="slidenum">
              <a:rPr lang="en-US" altLang="nl-NL"/>
              <a:pPr/>
              <a:t>‹nr.›</a:t>
            </a:fld>
            <a:endParaRPr lang="en-US" altLang="nl-NL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10174" y="260649"/>
            <a:ext cx="11642476" cy="33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4"/>
          <p:cNvCxnSpPr/>
          <p:nvPr userDrawn="1"/>
        </p:nvCxnSpPr>
        <p:spPr>
          <a:xfrm>
            <a:off x="335360" y="6668692"/>
            <a:ext cx="11617291" cy="669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576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A2FEC-CE6E-41F6-828C-6F2C45648D39}" type="slidenum">
              <a:rPr lang="en-US" altLang="nl-NL"/>
              <a:pPr/>
              <a:t>‹nr.›</a:t>
            </a:fld>
            <a:endParaRPr lang="en-US" altLang="nl-NL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10174" y="260649"/>
            <a:ext cx="11642476" cy="33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4"/>
          <p:cNvCxnSpPr/>
          <p:nvPr userDrawn="1"/>
        </p:nvCxnSpPr>
        <p:spPr>
          <a:xfrm>
            <a:off x="335360" y="6668692"/>
            <a:ext cx="11617291" cy="669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146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10174" y="260649"/>
            <a:ext cx="11642476" cy="33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4"/>
          <p:cNvCxnSpPr/>
          <p:nvPr userDrawn="1"/>
        </p:nvCxnSpPr>
        <p:spPr>
          <a:xfrm>
            <a:off x="335360" y="6668692"/>
            <a:ext cx="11617291" cy="669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849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nl-N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F968-586E-4841-8FD8-3CC0B2F87D86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10174" y="260649"/>
            <a:ext cx="11642476" cy="33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4"/>
          <p:cNvCxnSpPr/>
          <p:nvPr userDrawn="1"/>
        </p:nvCxnSpPr>
        <p:spPr>
          <a:xfrm>
            <a:off x="335360" y="6668692"/>
            <a:ext cx="11617291" cy="669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538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5F600-49FB-4510-A51A-326DAA39F42B}" type="slidenum">
              <a:rPr lang="en-US" altLang="nl-NL"/>
              <a:pPr/>
              <a:t>‹nr.›</a:t>
            </a:fld>
            <a:endParaRPr lang="en-US" altLang="nl-NL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10174" y="260649"/>
            <a:ext cx="11642476" cy="33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4"/>
          <p:cNvCxnSpPr/>
          <p:nvPr userDrawn="1"/>
        </p:nvCxnSpPr>
        <p:spPr>
          <a:xfrm>
            <a:off x="335360" y="6668692"/>
            <a:ext cx="11617291" cy="669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845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B03B7-ECD4-490A-A373-319BF72B6CB7}" type="slidenum">
              <a:rPr lang="en-US" altLang="nl-NL"/>
              <a:pPr/>
              <a:t>‹nr.›</a:t>
            </a:fld>
            <a:endParaRPr lang="en-US" altLang="nl-NL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10174" y="260649"/>
            <a:ext cx="11642476" cy="33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4"/>
          <p:cNvCxnSpPr/>
          <p:nvPr userDrawn="1"/>
        </p:nvCxnSpPr>
        <p:spPr>
          <a:xfrm>
            <a:off x="335360" y="6668692"/>
            <a:ext cx="11617291" cy="669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678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E401D-F8BF-4D7F-A88E-607B5037E57E}" type="slidenum">
              <a:rPr lang="en-US" altLang="nl-NL"/>
              <a:pPr/>
              <a:t>‹nr.›</a:t>
            </a:fld>
            <a:endParaRPr lang="en-US" altLang="nl-NL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10174" y="260649"/>
            <a:ext cx="11642476" cy="33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4"/>
          <p:cNvCxnSpPr/>
          <p:nvPr userDrawn="1"/>
        </p:nvCxnSpPr>
        <p:spPr>
          <a:xfrm>
            <a:off x="335360" y="6668692"/>
            <a:ext cx="11617291" cy="669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414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s-AR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s-AR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795D2-36FC-49CE-A4F7-D49B762C8C6A}" type="datetimeFigureOut">
              <a:rPr lang="es-AR"/>
              <a:pPr>
                <a:defRPr/>
              </a:pPr>
              <a:t>15/11/2021</a:t>
            </a:fld>
            <a:endParaRPr lang="es-AR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DB95D-196D-4BBD-8BAA-9AE4794FFA31}" type="slidenum">
              <a:rPr lang="es-AR" altLang="nl-NL"/>
              <a:pPr/>
              <a:t>‹nr.›</a:t>
            </a:fld>
            <a:endParaRPr lang="es-AR" altLang="nl-NL"/>
          </a:p>
        </p:txBody>
      </p:sp>
    </p:spTree>
    <p:extLst>
      <p:ext uri="{BB962C8B-B14F-4D97-AF65-F5344CB8AC3E}">
        <p14:creationId xmlns:p14="http://schemas.microsoft.com/office/powerpoint/2010/main" val="5799543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71E9F7-AE98-49F6-B1DB-E988B3B07720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2061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BF03B-3D90-438B-86A5-766B772EF2C9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2274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AF111-131A-45E3-A8FD-D4DEEE04FD18}" type="datetimeFigureOut">
              <a:rPr lang="nl-NL" smtClean="0"/>
              <a:t>15-11-2021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7D95-6C66-4A5B-A40A-544DA80C68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45012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 algn="l">
              <a:defRPr lang="nl-NL" sz="36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2C03AF-FC6B-44D5-89D9-33CF5AB3868B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807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AF111-131A-45E3-A8FD-D4DEEE04FD18}" type="datetimeFigureOut">
              <a:rPr lang="nl-NL" smtClean="0"/>
              <a:t>15-11-2021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7D95-6C66-4A5B-A40A-544DA80C68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0135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AF111-131A-45E3-A8FD-D4DEEE04FD18}" type="datetimeFigureOut">
              <a:rPr lang="nl-NL" smtClean="0"/>
              <a:t>15-11-2021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7D95-6C66-4A5B-A40A-544DA80C68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3718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>
            <a:lvl1pPr>
              <a:defRPr lang="nl-NL" sz="36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AF111-131A-45E3-A8FD-D4DEEE04FD18}" type="datetimeFigureOut">
              <a:rPr lang="nl-NL" smtClean="0"/>
              <a:t>15-11-2021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7D95-6C66-4A5B-A40A-544DA80C68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3186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AF111-131A-45E3-A8FD-D4DEEE04FD18}" type="datetimeFigureOut">
              <a:rPr lang="nl-NL" smtClean="0"/>
              <a:t>15-11-2021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7D95-6C66-4A5B-A40A-544DA80C68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8213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AF111-131A-45E3-A8FD-D4DEEE04FD18}" type="datetimeFigureOut">
              <a:rPr lang="nl-NL" smtClean="0"/>
              <a:t>15-11-2021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7D95-6C66-4A5B-A40A-544DA80C68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476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AF111-131A-45E3-A8FD-D4DEEE04FD18}" type="datetimeFigureOut">
              <a:rPr lang="nl-NL" smtClean="0"/>
              <a:t>15-11-2021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7D95-6C66-4A5B-A40A-544DA80C68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1765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AF111-131A-45E3-A8FD-D4DEEE04FD18}" type="datetimeFigureOut">
              <a:rPr lang="nl-NL" smtClean="0"/>
              <a:t>15-11-2021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37D95-6C66-4A5B-A40A-544DA80C68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1783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679" r:id="rId13"/>
    <p:sldLayoutId id="2147483680" r:id="rId14"/>
    <p:sldLayoutId id="214748368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262F968-586E-4841-8FD8-3CC0B2F87D86}" type="slidenum">
              <a:rPr lang="en-US" altLang="nl-NL"/>
              <a:pPr/>
              <a:t>‹nr.›</a:t>
            </a:fld>
            <a:endParaRPr lang="en-US" altLang="nl-NL"/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304800" y="238125"/>
            <a:ext cx="115824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1800"/>
          </a:p>
        </p:txBody>
      </p:sp>
      <p:cxnSp>
        <p:nvCxnSpPr>
          <p:cNvPr id="10" name="Straight Connector 14"/>
          <p:cNvCxnSpPr/>
          <p:nvPr userDrawn="1"/>
        </p:nvCxnSpPr>
        <p:spPr>
          <a:xfrm>
            <a:off x="335360" y="6668692"/>
            <a:ext cx="11617291" cy="669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23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wmf"/><Relationship Id="rId11" Type="http://schemas.openxmlformats.org/officeDocument/2006/relationships/image" Target="../media/image28.gif"/><Relationship Id="rId5" Type="http://schemas.openxmlformats.org/officeDocument/2006/relationships/image" Target="../media/image35.jpeg"/><Relationship Id="rId10" Type="http://schemas.openxmlformats.org/officeDocument/2006/relationships/image" Target="../media/image29.png"/><Relationship Id="rId4" Type="http://schemas.openxmlformats.org/officeDocument/2006/relationships/image" Target="../media/image34.jpe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4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3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microsoft.com/office/2007/relationships/hdphoto" Target="../media/hdphoto2.wdp"/><Relationship Id="rId7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10" Type="http://schemas.openxmlformats.org/officeDocument/2006/relationships/image" Target="../media/image46.jpeg"/><Relationship Id="rId4" Type="http://schemas.openxmlformats.org/officeDocument/2006/relationships/image" Target="../media/image3.png"/><Relationship Id="rId9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Relationship Id="rId9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10.jpe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image" Target="../media/image28.gif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Relationship Id="rId1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upload.wikimedia.org/wikipedia/commons/d/d6/The_cow_pock.jpg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65.jpeg"/><Relationship Id="rId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30.png"/><Relationship Id="rId4" Type="http://schemas.openxmlformats.org/officeDocument/2006/relationships/image" Target="../media/image28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5.jpeg"/><Relationship Id="rId3" Type="http://schemas.microsoft.com/office/2007/relationships/hdphoto" Target="../media/hdphoto2.wdp"/><Relationship Id="rId7" Type="http://schemas.openxmlformats.org/officeDocument/2006/relationships/image" Target="../media/image100.svg"/><Relationship Id="rId12" Type="http://schemas.openxmlformats.org/officeDocument/2006/relationships/image" Target="../media/image10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3.jpeg"/><Relationship Id="rId5" Type="http://schemas.openxmlformats.org/officeDocument/2006/relationships/image" Target="../media/image44.svg"/><Relationship Id="rId10" Type="http://schemas.openxmlformats.org/officeDocument/2006/relationships/image" Target="../media/image34.jpeg"/><Relationship Id="rId4" Type="http://schemas.openxmlformats.org/officeDocument/2006/relationships/image" Target="../media/image43.png"/><Relationship Id="rId9" Type="http://schemas.openxmlformats.org/officeDocument/2006/relationships/image" Target="../media/image102.sv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21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DD16E3-E69E-45F0-BE39-F8147D8C8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3" r="2304"/>
          <a:stretch/>
        </p:blipFill>
        <p:spPr bwMode="auto">
          <a:xfrm>
            <a:off x="8445910" y="574096"/>
            <a:ext cx="3598607" cy="570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460149" y="1363714"/>
            <a:ext cx="7592470" cy="22467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nl-NL" sz="5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De zin en onzin van vaccinaties</a:t>
            </a:r>
            <a:r>
              <a:rPr lang="en-US" sz="5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 </a:t>
            </a:r>
            <a:br>
              <a:rPr lang="en-US" sz="5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</a:br>
            <a:endParaRPr lang="en-US" sz="32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5" name="Ondertitel 2"/>
          <p:cNvSpPr txBox="1">
            <a:spLocks/>
          </p:cNvSpPr>
          <p:nvPr/>
        </p:nvSpPr>
        <p:spPr>
          <a:xfrm>
            <a:off x="1816657" y="5293904"/>
            <a:ext cx="5049552" cy="1177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Martijn Nolte</a:t>
            </a:r>
          </a:p>
          <a:p>
            <a:r>
              <a:rPr lang="en-US" sz="20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Sanquin, Amsterdam</a:t>
            </a:r>
            <a:endParaRPr lang="nl-NL" sz="20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981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>
            <a:extLst>
              <a:ext uri="{FF2B5EF4-FFF2-40B4-BE49-F238E27FC236}">
                <a16:creationId xmlns:a16="http://schemas.microsoft.com/office/drawing/2014/main" id="{DEF76EBA-4A16-4470-AECC-666AE2AD38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8" y="984250"/>
            <a:ext cx="1797050" cy="17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3" name="Rectangle 3">
            <a:extLst>
              <a:ext uri="{FF2B5EF4-FFF2-40B4-BE49-F238E27FC236}">
                <a16:creationId xmlns:a16="http://schemas.microsoft.com/office/drawing/2014/main" id="{E55528D5-E84D-41B2-8FCF-122BA688AF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3082" y="147637"/>
            <a:ext cx="8642350" cy="1143000"/>
          </a:xfrm>
        </p:spPr>
        <p:txBody>
          <a:bodyPr>
            <a:normAutofit/>
          </a:bodyPr>
          <a:lstStyle/>
          <a:p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Twee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soorten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adaptieve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immuniteit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:</a:t>
            </a:r>
          </a:p>
        </p:txBody>
      </p:sp>
      <p:sp>
        <p:nvSpPr>
          <p:cNvPr id="281604" name="Rectangle 4">
            <a:extLst>
              <a:ext uri="{FF2B5EF4-FFF2-40B4-BE49-F238E27FC236}">
                <a16:creationId xmlns:a16="http://schemas.microsoft.com/office/drawing/2014/main" id="{5000E499-3FD2-4952-AD60-50632546A9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3226" y="1143000"/>
            <a:ext cx="6596063" cy="5715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nl-NL" b="1" dirty="0" err="1">
                <a:solidFill>
                  <a:srgbClr val="CC0000"/>
                </a:solidFill>
              </a:rPr>
              <a:t>Natuurlijk</a:t>
            </a:r>
            <a:r>
              <a:rPr lang="en-US" altLang="nl-NL" sz="3600" dirty="0">
                <a:solidFill>
                  <a:srgbClr val="CC0000"/>
                </a:solidFill>
              </a:rPr>
              <a:t> </a:t>
            </a:r>
            <a:r>
              <a:rPr lang="en-US" altLang="nl-NL" dirty="0">
                <a:solidFill>
                  <a:srgbClr val="CC0000"/>
                </a:solidFill>
              </a:rPr>
              <a:t>– </a:t>
            </a:r>
            <a:r>
              <a:rPr lang="en-US" altLang="nl-NL" dirty="0" err="1">
                <a:solidFill>
                  <a:srgbClr val="CC0000"/>
                </a:solidFill>
              </a:rPr>
              <a:t>gebeurt</a:t>
            </a:r>
            <a:r>
              <a:rPr lang="en-US" altLang="nl-NL" dirty="0">
                <a:solidFill>
                  <a:srgbClr val="CC0000"/>
                </a:solidFill>
              </a:rPr>
              <a:t> “</a:t>
            </a:r>
            <a:r>
              <a:rPr lang="en-US" altLang="nl-NL" dirty="0" err="1">
                <a:solidFill>
                  <a:srgbClr val="CC0000"/>
                </a:solidFill>
              </a:rPr>
              <a:t>toevallig</a:t>
            </a:r>
            <a:r>
              <a:rPr lang="en-US" altLang="nl-NL" dirty="0">
                <a:solidFill>
                  <a:srgbClr val="CC0000"/>
                </a:solidFill>
              </a:rPr>
              <a:t>”</a:t>
            </a:r>
          </a:p>
          <a:p>
            <a:pPr>
              <a:lnSpc>
                <a:spcPct val="90000"/>
              </a:lnSpc>
            </a:pPr>
            <a:r>
              <a:rPr lang="en-US" altLang="nl-NL" b="1" dirty="0" err="1"/>
              <a:t>Actief</a:t>
            </a:r>
            <a:r>
              <a:rPr lang="en-US" altLang="nl-NL" b="1" dirty="0"/>
              <a:t>:</a:t>
            </a:r>
            <a:r>
              <a:rPr lang="en-US" altLang="nl-NL" sz="2000" dirty="0"/>
              <a:t> </a:t>
            </a:r>
            <a:r>
              <a:rPr lang="en-US" altLang="nl-NL" sz="2400" dirty="0" err="1"/>
              <a:t>bij</a:t>
            </a:r>
            <a:r>
              <a:rPr lang="en-US" altLang="nl-NL" sz="2400" dirty="0"/>
              <a:t> </a:t>
            </a:r>
            <a:r>
              <a:rPr lang="en-US" altLang="nl-NL" sz="2400" dirty="0" err="1"/>
              <a:t>blootstelling</a:t>
            </a:r>
            <a:r>
              <a:rPr lang="en-US" altLang="nl-NL" sz="2400" dirty="0"/>
              <a:t> </a:t>
            </a:r>
            <a:r>
              <a:rPr lang="en-US" altLang="nl-NL" sz="2400" dirty="0" err="1"/>
              <a:t>aan</a:t>
            </a:r>
            <a:r>
              <a:rPr lang="en-US" altLang="nl-NL" sz="2400" dirty="0"/>
              <a:t> </a:t>
            </a:r>
            <a:r>
              <a:rPr lang="en-US" altLang="nl-NL" sz="2400" dirty="0" err="1"/>
              <a:t>griepvirus</a:t>
            </a:r>
            <a:r>
              <a:rPr lang="en-US" altLang="nl-NL" sz="2400" dirty="0"/>
              <a:t> </a:t>
            </a:r>
            <a:r>
              <a:rPr lang="en-US" altLang="nl-NL" sz="2400" dirty="0" err="1"/>
              <a:t>ontwikkel</a:t>
            </a:r>
            <a:r>
              <a:rPr lang="en-US" altLang="nl-NL" sz="2400" dirty="0"/>
              <a:t> je </a:t>
            </a:r>
            <a:r>
              <a:rPr lang="en-US" altLang="nl-NL" sz="2400" dirty="0" err="1"/>
              <a:t>hier</a:t>
            </a:r>
            <a:r>
              <a:rPr lang="en-US" altLang="nl-NL" sz="2400" dirty="0"/>
              <a:t> </a:t>
            </a:r>
            <a:r>
              <a:rPr lang="en-US" altLang="nl-NL" sz="2400" dirty="0" err="1"/>
              <a:t>blijvende</a:t>
            </a:r>
            <a:r>
              <a:rPr lang="en-US" altLang="nl-NL" sz="2400" dirty="0"/>
              <a:t> </a:t>
            </a:r>
            <a:r>
              <a:rPr lang="en-US" altLang="nl-NL" sz="2400" dirty="0" err="1"/>
              <a:t>immuniteit</a:t>
            </a:r>
            <a:r>
              <a:rPr lang="en-US" altLang="nl-NL" sz="2400" dirty="0"/>
              <a:t> </a:t>
            </a:r>
            <a:r>
              <a:rPr lang="en-US" altLang="nl-NL" sz="2400" dirty="0" err="1"/>
              <a:t>tegen</a:t>
            </a:r>
            <a:endParaRPr lang="en-US" altLang="nl-NL" sz="2400" dirty="0"/>
          </a:p>
          <a:p>
            <a:pPr>
              <a:lnSpc>
                <a:spcPct val="90000"/>
              </a:lnSpc>
            </a:pPr>
            <a:r>
              <a:rPr lang="en-US" altLang="nl-NL" b="1" dirty="0" err="1"/>
              <a:t>Passief</a:t>
            </a:r>
            <a:r>
              <a:rPr lang="en-US" altLang="nl-NL" b="1" dirty="0"/>
              <a:t>:</a:t>
            </a:r>
            <a:r>
              <a:rPr lang="en-US" altLang="nl-NL" sz="2400" dirty="0"/>
              <a:t> </a:t>
            </a:r>
            <a:r>
              <a:rPr lang="en-US" altLang="nl-NL" sz="2400" dirty="0" err="1"/>
              <a:t>foetus</a:t>
            </a:r>
            <a:r>
              <a:rPr lang="en-US" altLang="nl-NL" sz="2400" dirty="0"/>
              <a:t> </a:t>
            </a:r>
            <a:r>
              <a:rPr lang="en-US" altLang="nl-NL" sz="2400" dirty="0" err="1"/>
              <a:t>krijgt</a:t>
            </a:r>
            <a:r>
              <a:rPr lang="en-US" altLang="nl-NL" sz="2400" dirty="0"/>
              <a:t> </a:t>
            </a:r>
            <a:r>
              <a:rPr lang="en-US" altLang="nl-NL" sz="2400" dirty="0" err="1"/>
              <a:t>antilichamen</a:t>
            </a:r>
            <a:r>
              <a:rPr lang="en-US" altLang="nl-NL" sz="2400" dirty="0"/>
              <a:t> van de </a:t>
            </a:r>
            <a:r>
              <a:rPr lang="en-US" altLang="nl-NL" sz="2400" dirty="0" err="1"/>
              <a:t>moeder</a:t>
            </a:r>
            <a:r>
              <a:rPr lang="en-US" altLang="nl-NL" sz="2400" dirty="0"/>
              <a:t> via de placenta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altLang="nl-NL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nl-NL" b="1" dirty="0" err="1">
                <a:solidFill>
                  <a:srgbClr val="CC0000"/>
                </a:solidFill>
              </a:rPr>
              <a:t>Kunstmatig</a:t>
            </a:r>
            <a:r>
              <a:rPr lang="en-US" altLang="nl-NL" sz="3600" b="1" dirty="0">
                <a:solidFill>
                  <a:srgbClr val="CC0000"/>
                </a:solidFill>
              </a:rPr>
              <a:t> </a:t>
            </a:r>
            <a:r>
              <a:rPr lang="en-US" altLang="nl-NL" sz="2400" dirty="0">
                <a:solidFill>
                  <a:srgbClr val="CC0000"/>
                </a:solidFill>
              </a:rPr>
              <a:t>– </a:t>
            </a:r>
            <a:r>
              <a:rPr lang="en-US" altLang="nl-NL" dirty="0" err="1">
                <a:solidFill>
                  <a:srgbClr val="CC0000"/>
                </a:solidFill>
              </a:rPr>
              <a:t>gebeurt</a:t>
            </a:r>
            <a:r>
              <a:rPr lang="en-US" altLang="nl-NL" dirty="0">
                <a:solidFill>
                  <a:srgbClr val="CC0000"/>
                </a:solidFill>
              </a:rPr>
              <a:t> met </a:t>
            </a:r>
            <a:r>
              <a:rPr lang="en-US" altLang="nl-NL" dirty="0" err="1">
                <a:solidFill>
                  <a:srgbClr val="CC0000"/>
                </a:solidFill>
              </a:rPr>
              <a:t>opzet</a:t>
            </a:r>
            <a:endParaRPr lang="en-US" altLang="nl-NL" sz="2400" dirty="0">
              <a:solidFill>
                <a:srgbClr val="CC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nl-NL" b="1" dirty="0" err="1"/>
              <a:t>Actief</a:t>
            </a:r>
            <a:r>
              <a:rPr lang="en-US" altLang="nl-NL" b="1" dirty="0"/>
              <a:t>:</a:t>
            </a:r>
            <a:r>
              <a:rPr lang="en-US" altLang="nl-NL" sz="2400" dirty="0"/>
              <a:t> </a:t>
            </a:r>
            <a:r>
              <a:rPr lang="en-US" altLang="nl-NL" sz="2400" dirty="0" err="1"/>
              <a:t>vaccinatie</a:t>
            </a:r>
            <a:r>
              <a:rPr lang="en-US" altLang="nl-NL" sz="2400" dirty="0"/>
              <a:t> met </a:t>
            </a:r>
            <a:r>
              <a:rPr lang="en-US" altLang="nl-NL" sz="2400" dirty="0" err="1"/>
              <a:t>een</a:t>
            </a:r>
            <a:r>
              <a:rPr lang="en-US" altLang="nl-NL" sz="2400" dirty="0"/>
              <a:t> </a:t>
            </a:r>
            <a:r>
              <a:rPr lang="en-US" altLang="nl-NL" sz="2400" dirty="0" err="1"/>
              <a:t>ge</a:t>
            </a:r>
            <a:r>
              <a:rPr lang="en-US" altLang="nl-NL" sz="2400" dirty="0" err="1">
                <a:cs typeface="Arial" panose="020B0604020202020204" pitchFamily="34" charset="0"/>
              </a:rPr>
              <a:t>ï</a:t>
            </a:r>
            <a:r>
              <a:rPr lang="en-US" altLang="nl-NL" sz="2400" dirty="0" err="1"/>
              <a:t>nactiveerd</a:t>
            </a:r>
            <a:r>
              <a:rPr lang="en-US" altLang="nl-NL" sz="2400" dirty="0"/>
              <a:t> virus </a:t>
            </a:r>
            <a:r>
              <a:rPr lang="en-US" altLang="nl-NL" sz="2400" dirty="0" err="1"/>
              <a:t>induceert</a:t>
            </a:r>
            <a:r>
              <a:rPr lang="en-US" altLang="nl-NL" sz="2400" dirty="0"/>
              <a:t> </a:t>
            </a:r>
            <a:r>
              <a:rPr lang="en-US" altLang="nl-NL" sz="2400" dirty="0" err="1"/>
              <a:t>blijvende</a:t>
            </a:r>
            <a:r>
              <a:rPr lang="en-US" altLang="nl-NL" sz="2400" dirty="0"/>
              <a:t> </a:t>
            </a:r>
            <a:r>
              <a:rPr lang="en-US" altLang="nl-NL" sz="2400" dirty="0" err="1"/>
              <a:t>immuniteit</a:t>
            </a:r>
            <a:r>
              <a:rPr lang="en-US" altLang="nl-NL" sz="2400" dirty="0"/>
              <a:t> </a:t>
            </a:r>
            <a:r>
              <a:rPr lang="en-US" altLang="nl-NL" sz="2400" dirty="0" err="1"/>
              <a:t>tegen</a:t>
            </a:r>
            <a:r>
              <a:rPr lang="en-US" altLang="nl-NL" sz="2400" dirty="0"/>
              <a:t> </a:t>
            </a:r>
            <a:r>
              <a:rPr lang="en-US" altLang="nl-NL" sz="2400" dirty="0" err="1"/>
              <a:t>actieve</a:t>
            </a:r>
            <a:r>
              <a:rPr lang="en-US" altLang="nl-NL" sz="2400" dirty="0"/>
              <a:t> (</a:t>
            </a:r>
            <a:r>
              <a:rPr lang="en-US" altLang="nl-NL" sz="2400" dirty="0" err="1"/>
              <a:t>infectieuze</a:t>
            </a:r>
            <a:r>
              <a:rPr lang="en-US" altLang="nl-NL" sz="2400" dirty="0"/>
              <a:t>) </a:t>
            </a:r>
            <a:r>
              <a:rPr lang="en-US" altLang="nl-NL" sz="2400" dirty="0" err="1"/>
              <a:t>vorm</a:t>
            </a:r>
            <a:r>
              <a:rPr lang="en-US" altLang="nl-NL" sz="2400" dirty="0"/>
              <a:t> van het virus</a:t>
            </a:r>
          </a:p>
          <a:p>
            <a:pPr>
              <a:lnSpc>
                <a:spcPct val="90000"/>
              </a:lnSpc>
            </a:pPr>
            <a:r>
              <a:rPr lang="en-US" altLang="nl-NL" b="1" dirty="0" err="1"/>
              <a:t>Passief</a:t>
            </a:r>
            <a:r>
              <a:rPr lang="en-US" altLang="nl-NL" b="1" dirty="0"/>
              <a:t>:</a:t>
            </a:r>
            <a:r>
              <a:rPr lang="en-US" altLang="nl-NL" sz="2400" dirty="0"/>
              <a:t> </a:t>
            </a:r>
            <a:r>
              <a:rPr lang="en-US" altLang="nl-NL" sz="2400" dirty="0" err="1"/>
              <a:t>Injectie</a:t>
            </a:r>
            <a:r>
              <a:rPr lang="en-US" altLang="nl-NL" sz="2400" dirty="0"/>
              <a:t> van </a:t>
            </a:r>
            <a:r>
              <a:rPr lang="en-US" altLang="nl-NL" sz="2400" dirty="0" err="1"/>
              <a:t>antilichamen</a:t>
            </a:r>
            <a:r>
              <a:rPr lang="en-US" altLang="nl-NL" sz="2400" dirty="0"/>
              <a:t> </a:t>
            </a:r>
            <a:r>
              <a:rPr lang="en-US" altLang="nl-NL" sz="2400" dirty="0" err="1"/>
              <a:t>geeft</a:t>
            </a:r>
            <a:r>
              <a:rPr lang="en-US" altLang="nl-NL" sz="2400" dirty="0"/>
              <a:t> </a:t>
            </a:r>
            <a:r>
              <a:rPr lang="en-US" altLang="nl-NL" sz="2400" dirty="0" err="1"/>
              <a:t>tijdelijke</a:t>
            </a:r>
            <a:r>
              <a:rPr lang="en-US" altLang="nl-NL" sz="2400" dirty="0"/>
              <a:t> </a:t>
            </a:r>
            <a:r>
              <a:rPr lang="en-US" altLang="nl-NL" sz="2400" dirty="0" err="1"/>
              <a:t>immuniteit</a:t>
            </a:r>
            <a:endParaRPr lang="en-US" altLang="nl-NL" sz="2000" dirty="0"/>
          </a:p>
        </p:txBody>
      </p:sp>
      <p:pic>
        <p:nvPicPr>
          <p:cNvPr id="281605" name="Picture 5">
            <a:extLst>
              <a:ext uri="{FF2B5EF4-FFF2-40B4-BE49-F238E27FC236}">
                <a16:creationId xmlns:a16="http://schemas.microsoft.com/office/drawing/2014/main" id="{A462298E-52BB-4A7F-9196-0B883776BB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4338638"/>
            <a:ext cx="2259013" cy="225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606" name="Picture 6">
            <a:extLst>
              <a:ext uri="{FF2B5EF4-FFF2-40B4-BE49-F238E27FC236}">
                <a16:creationId xmlns:a16="http://schemas.microsoft.com/office/drawing/2014/main" id="{22594C10-F622-44AD-A5E9-2AAC7D9C2B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851" y="1916113"/>
            <a:ext cx="1414463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7" name="Oval 7">
            <a:extLst>
              <a:ext uri="{FF2B5EF4-FFF2-40B4-BE49-F238E27FC236}">
                <a16:creationId xmlns:a16="http://schemas.microsoft.com/office/drawing/2014/main" id="{D5EA9EAA-BBAF-4DF6-B685-12FDB6183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9526" y="4172904"/>
            <a:ext cx="7129463" cy="1584325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0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282" name="Picture 90">
            <a:extLst>
              <a:ext uri="{FF2B5EF4-FFF2-40B4-BE49-F238E27FC236}">
                <a16:creationId xmlns:a16="http://schemas.microsoft.com/office/drawing/2014/main" id="{163AEE36-0AEB-4FF5-811C-73D202761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2854326"/>
            <a:ext cx="3295650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4194" name="Rectangle 2">
            <a:extLst>
              <a:ext uri="{FF2B5EF4-FFF2-40B4-BE49-F238E27FC236}">
                <a16:creationId xmlns:a16="http://schemas.microsoft.com/office/drawing/2014/main" id="{0794DDFB-F485-4B6D-B5CD-C1DF4070E3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6560" y="214313"/>
            <a:ext cx="11541760" cy="1143000"/>
          </a:xfrm>
          <a:noFill/>
          <a:ln/>
        </p:spPr>
        <p:txBody>
          <a:bodyPr>
            <a:normAutofit/>
          </a:bodyPr>
          <a:lstStyle/>
          <a:p>
            <a:r>
              <a:rPr lang="en-GB" altLang="nl-N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Welke</a:t>
            </a:r>
            <a:r>
              <a:rPr lang="en-GB" altLang="nl-N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</a:t>
            </a:r>
            <a:r>
              <a:rPr lang="en-GB" altLang="nl-N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immuuncel</a:t>
            </a:r>
            <a:r>
              <a:rPr lang="en-GB" altLang="nl-N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</a:t>
            </a:r>
            <a:r>
              <a:rPr lang="en-GB" altLang="nl-N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herkent</a:t>
            </a:r>
            <a:r>
              <a:rPr lang="en-GB" altLang="nl-N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</a:t>
            </a:r>
            <a:r>
              <a:rPr lang="en-GB" altLang="nl-N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als</a:t>
            </a:r>
            <a:r>
              <a:rPr lang="en-GB" altLang="nl-N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</a:t>
            </a:r>
            <a:r>
              <a:rPr lang="en-GB" altLang="nl-N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eerste</a:t>
            </a:r>
            <a:r>
              <a:rPr lang="en-GB" altLang="nl-N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</a:t>
            </a:r>
            <a:r>
              <a:rPr lang="en-GB" altLang="nl-N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een</a:t>
            </a:r>
            <a:r>
              <a:rPr lang="en-GB" altLang="nl-N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</a:t>
            </a:r>
            <a:r>
              <a:rPr lang="en-GB" altLang="nl-N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indringer</a:t>
            </a:r>
            <a:r>
              <a:rPr lang="en-GB" altLang="nl-N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?</a:t>
            </a:r>
          </a:p>
        </p:txBody>
      </p:sp>
      <p:sp>
        <p:nvSpPr>
          <p:cNvPr id="264201" name="Text Box 9">
            <a:extLst>
              <a:ext uri="{FF2B5EF4-FFF2-40B4-BE49-F238E27FC236}">
                <a16:creationId xmlns:a16="http://schemas.microsoft.com/office/drawing/2014/main" id="{CB687BA6-B714-4798-B71D-C647D5A9A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2211388"/>
            <a:ext cx="3079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nl-NL" sz="3600" b="1">
                <a:solidFill>
                  <a:srgbClr val="FF0000"/>
                </a:solidFill>
                <a:latin typeface="Helvetica" panose="020B0604020202020204" pitchFamily="34" charset="0"/>
              </a:rPr>
              <a:t>Virus-infectie</a:t>
            </a:r>
          </a:p>
        </p:txBody>
      </p:sp>
      <p:grpSp>
        <p:nvGrpSpPr>
          <p:cNvPr id="264253" name="Group 61">
            <a:extLst>
              <a:ext uri="{FF2B5EF4-FFF2-40B4-BE49-F238E27FC236}">
                <a16:creationId xmlns:a16="http://schemas.microsoft.com/office/drawing/2014/main" id="{1AB1C5A8-5284-47C4-977A-495F9285A9A6}"/>
              </a:ext>
            </a:extLst>
          </p:cNvPr>
          <p:cNvGrpSpPr>
            <a:grpSpLocks/>
          </p:cNvGrpSpPr>
          <p:nvPr/>
        </p:nvGrpSpPr>
        <p:grpSpPr bwMode="auto">
          <a:xfrm>
            <a:off x="7265988" y="3903663"/>
            <a:ext cx="3281362" cy="2633256"/>
            <a:chOff x="3470" y="2341"/>
            <a:chExt cx="2205" cy="1902"/>
          </a:xfrm>
        </p:grpSpPr>
        <p:pic>
          <p:nvPicPr>
            <p:cNvPr id="264251" name="Picture 59" descr="Sentinel robots from Warner Brothers' The Matrix">
              <a:extLst>
                <a:ext uri="{FF2B5EF4-FFF2-40B4-BE49-F238E27FC236}">
                  <a16:creationId xmlns:a16="http://schemas.microsoft.com/office/drawing/2014/main" id="{A43F58E1-B809-4E06-A88C-58400CB073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2341"/>
              <a:ext cx="2160" cy="1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4252" name="Text Box 60">
              <a:extLst>
                <a:ext uri="{FF2B5EF4-FFF2-40B4-BE49-F238E27FC236}">
                  <a16:creationId xmlns:a16="http://schemas.microsoft.com/office/drawing/2014/main" id="{BC24CA16-FEFF-4A84-B0DA-E23B3AB91E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0" y="4021"/>
              <a:ext cx="1715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nl-NL" sz="1400" b="1">
                  <a:latin typeface="Arial" panose="020B0604020202020204" pitchFamily="34" charset="0"/>
                </a:rPr>
                <a:t>Sentinels from “The Matrix”</a:t>
              </a:r>
            </a:p>
          </p:txBody>
        </p:sp>
      </p:grpSp>
      <p:sp>
        <p:nvSpPr>
          <p:cNvPr id="264199" name="Text Box 7">
            <a:extLst>
              <a:ext uri="{FF2B5EF4-FFF2-40B4-BE49-F238E27FC236}">
                <a16:creationId xmlns:a16="http://schemas.microsoft.com/office/drawing/2014/main" id="{DFAD980E-BC56-4556-89B4-6FE8AA828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014" y="5840414"/>
            <a:ext cx="2598737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GB" altLang="nl-NL" sz="2000" i="1" dirty="0" err="1">
                <a:latin typeface="Helvetica" panose="020B0604020202020204" pitchFamily="34" charset="0"/>
              </a:rPr>
              <a:t>Dendritische</a:t>
            </a:r>
            <a:r>
              <a:rPr lang="en-GB" altLang="nl-NL" sz="2000" i="1" dirty="0">
                <a:latin typeface="Helvetica" panose="020B0604020202020204" pitchFamily="34" charset="0"/>
              </a:rPr>
              <a:t> </a:t>
            </a:r>
            <a:r>
              <a:rPr lang="en-GB" altLang="nl-NL" sz="2000" i="1" dirty="0" err="1">
                <a:latin typeface="Helvetica" panose="020B0604020202020204" pitchFamily="34" charset="0"/>
              </a:rPr>
              <a:t>cel</a:t>
            </a:r>
            <a:r>
              <a:rPr lang="en-GB" altLang="nl-NL" sz="2000" i="1" dirty="0">
                <a:latin typeface="Helvetica" panose="020B0604020202020204" pitchFamily="34" charset="0"/>
              </a:rPr>
              <a:t> (DC)</a:t>
            </a:r>
          </a:p>
        </p:txBody>
      </p:sp>
      <p:pic>
        <p:nvPicPr>
          <p:cNvPr id="264275" name="Picture 83" descr="Dendritic cell">
            <a:extLst>
              <a:ext uri="{FF2B5EF4-FFF2-40B4-BE49-F238E27FC236}">
                <a16:creationId xmlns:a16="http://schemas.microsoft.com/office/drawing/2014/main" id="{51C0522A-D1BB-4D3C-87A7-195E4E289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1484313"/>
            <a:ext cx="3240088" cy="220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4277" name="Text Box 85">
            <a:extLst>
              <a:ext uri="{FF2B5EF4-FFF2-40B4-BE49-F238E27FC236}">
                <a16:creationId xmlns:a16="http://schemas.microsoft.com/office/drawing/2014/main" id="{1FD42D5A-0EF7-43E6-BF8D-F483C7B44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5805489"/>
            <a:ext cx="28082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nl-NL" sz="2000" i="1">
                <a:solidFill>
                  <a:srgbClr val="CC0000"/>
                </a:solidFill>
                <a:latin typeface="Helvetica" panose="020B0604020202020204" pitchFamily="34" charset="0"/>
              </a:rPr>
              <a:t>Geactiveerde </a:t>
            </a:r>
          </a:p>
          <a:p>
            <a:pPr algn="ctr"/>
            <a:r>
              <a:rPr lang="en-GB" altLang="nl-NL" sz="2000" i="1">
                <a:solidFill>
                  <a:srgbClr val="CC0000"/>
                </a:solidFill>
                <a:latin typeface="Helvetica" panose="020B0604020202020204" pitchFamily="34" charset="0"/>
              </a:rPr>
              <a:t>dendritische cel (DC)</a:t>
            </a:r>
          </a:p>
        </p:txBody>
      </p:sp>
      <p:pic>
        <p:nvPicPr>
          <p:cNvPr id="264279" name="Picture 87">
            <a:extLst>
              <a:ext uri="{FF2B5EF4-FFF2-40B4-BE49-F238E27FC236}">
                <a16:creationId xmlns:a16="http://schemas.microsoft.com/office/drawing/2014/main" id="{14C6476D-958D-4BAB-A593-5C334E55D2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2492376"/>
            <a:ext cx="101917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281" name="Picture 89">
            <a:extLst>
              <a:ext uri="{FF2B5EF4-FFF2-40B4-BE49-F238E27FC236}">
                <a16:creationId xmlns:a16="http://schemas.microsoft.com/office/drawing/2014/main" id="{81C95707-51FF-40F4-9B83-90DC1CBC7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852739"/>
            <a:ext cx="3295650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4283" name="Text Box 91">
            <a:extLst>
              <a:ext uri="{FF2B5EF4-FFF2-40B4-BE49-F238E27FC236}">
                <a16:creationId xmlns:a16="http://schemas.microsoft.com/office/drawing/2014/main" id="{95B8CCA9-E6DF-4E70-B4AE-1DDB4B309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4508500"/>
            <a:ext cx="2463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nl-NL" b="1">
                <a:solidFill>
                  <a:srgbClr val="CC0000"/>
                </a:solidFill>
                <a:latin typeface="Arial" panose="020B0604020202020204" pitchFamily="34" charset="0"/>
              </a:rPr>
              <a:t>DC + virus:</a:t>
            </a:r>
          </a:p>
          <a:p>
            <a:pPr>
              <a:buFontTx/>
              <a:buChar char="•"/>
            </a:pPr>
            <a:r>
              <a:rPr lang="en-US" altLang="nl-NL" sz="2000">
                <a:latin typeface="Arial" panose="020B0604020202020204" pitchFamily="34" charset="0"/>
              </a:rPr>
              <a:t>Activatie DC</a:t>
            </a:r>
          </a:p>
          <a:p>
            <a:pPr>
              <a:buFontTx/>
              <a:buChar char="•"/>
            </a:pPr>
            <a:r>
              <a:rPr lang="en-US" altLang="nl-NL" sz="2000">
                <a:latin typeface="Arial" panose="020B0604020202020204" pitchFamily="34" charset="0"/>
              </a:rPr>
              <a:t>DC neemt virus op</a:t>
            </a:r>
          </a:p>
        </p:txBody>
      </p:sp>
      <p:pic>
        <p:nvPicPr>
          <p:cNvPr id="264250" name="Picture 58">
            <a:extLst>
              <a:ext uri="{FF2B5EF4-FFF2-40B4-BE49-F238E27FC236}">
                <a16:creationId xmlns:a16="http://schemas.microsoft.com/office/drawing/2014/main" id="{5CB9C10D-CD5A-4A85-81B1-2DD41A830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2897189"/>
            <a:ext cx="31115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4271" name="Picture 79">
            <a:extLst>
              <a:ext uri="{FF2B5EF4-FFF2-40B4-BE49-F238E27FC236}">
                <a16:creationId xmlns:a16="http://schemas.microsoft.com/office/drawing/2014/main" id="{5581A20B-B514-4754-B562-BAF02F5D5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3228975"/>
            <a:ext cx="3111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4272" name="Picture 80">
            <a:extLst>
              <a:ext uri="{FF2B5EF4-FFF2-40B4-BE49-F238E27FC236}">
                <a16:creationId xmlns:a16="http://schemas.microsoft.com/office/drawing/2014/main" id="{59E999C5-F26C-4E4A-9D32-33FCFFE7F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3" y="3228975"/>
            <a:ext cx="3111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4273" name="Picture 81">
            <a:extLst>
              <a:ext uri="{FF2B5EF4-FFF2-40B4-BE49-F238E27FC236}">
                <a16:creationId xmlns:a16="http://schemas.microsoft.com/office/drawing/2014/main" id="{A8787AD7-E2AF-48F2-B30A-0BD6A1603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97189"/>
            <a:ext cx="31115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64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4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64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64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64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6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6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6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12726 0.1196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64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597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6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201" grpId="0"/>
      <p:bldP spid="264199" grpId="0"/>
      <p:bldP spid="264199" grpId="1"/>
      <p:bldP spid="264277" grpId="0"/>
      <p:bldP spid="2642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2">
            <a:extLst>
              <a:ext uri="{FF2B5EF4-FFF2-40B4-BE49-F238E27FC236}">
                <a16:creationId xmlns:a16="http://schemas.microsoft.com/office/drawing/2014/main" id="{E5543B85-9BCF-4141-AAC8-74BE98700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47458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528" name="Picture 24">
            <a:extLst>
              <a:ext uri="{FF2B5EF4-FFF2-40B4-BE49-F238E27FC236}">
                <a16:creationId xmlns:a16="http://schemas.microsoft.com/office/drawing/2014/main" id="{BAD80333-D82C-49AF-889A-6DB6E1FBF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1938021"/>
            <a:ext cx="9715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7529" name="Picture 25">
            <a:extLst>
              <a:ext uri="{FF2B5EF4-FFF2-40B4-BE49-F238E27FC236}">
                <a16:creationId xmlns:a16="http://schemas.microsoft.com/office/drawing/2014/main" id="{2FA20AB4-1CDE-41DA-BC63-7FAFD47AB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5" y="1755458"/>
            <a:ext cx="97155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7507" name="Text Box 3">
            <a:extLst>
              <a:ext uri="{FF2B5EF4-FFF2-40B4-BE49-F238E27FC236}">
                <a16:creationId xmlns:a16="http://schemas.microsoft.com/office/drawing/2014/main" id="{75E4311E-6F87-4336-84EE-CC126F578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960" y="257176"/>
            <a:ext cx="10099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Dendritische cellen: de </a:t>
            </a:r>
            <a:r>
              <a:rPr lang="nl-NL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sentinels</a:t>
            </a:r>
            <a:r>
              <a:rPr lang="nl-NL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van ons lichaam</a:t>
            </a:r>
          </a:p>
        </p:txBody>
      </p:sp>
      <p:sp>
        <p:nvSpPr>
          <p:cNvPr id="277508" name="Text Box 4">
            <a:extLst>
              <a:ext uri="{FF2B5EF4-FFF2-40B4-BE49-F238E27FC236}">
                <a16:creationId xmlns:a16="http://schemas.microsoft.com/office/drawing/2014/main" id="{BB6AA2DC-826B-4DCD-A1F2-957418907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288" y="6143308"/>
            <a:ext cx="12234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l-NL">
                <a:latin typeface="Arial" panose="020B0604020202020204" pitchFamily="34" charset="0"/>
              </a:rPr>
              <a:t>Huid biopt</a:t>
            </a:r>
          </a:p>
        </p:txBody>
      </p:sp>
      <p:grpSp>
        <p:nvGrpSpPr>
          <p:cNvPr id="277514" name="Group 10">
            <a:extLst>
              <a:ext uri="{FF2B5EF4-FFF2-40B4-BE49-F238E27FC236}">
                <a16:creationId xmlns:a16="http://schemas.microsoft.com/office/drawing/2014/main" id="{0E014ED8-3121-4AE8-B198-4D58094D4C83}"/>
              </a:ext>
            </a:extLst>
          </p:cNvPr>
          <p:cNvGrpSpPr>
            <a:grpSpLocks/>
          </p:cNvGrpSpPr>
          <p:nvPr/>
        </p:nvGrpSpPr>
        <p:grpSpPr bwMode="auto">
          <a:xfrm>
            <a:off x="4224339" y="2704785"/>
            <a:ext cx="2663825" cy="1425575"/>
            <a:chOff x="1701" y="1661"/>
            <a:chExt cx="1678" cy="898"/>
          </a:xfrm>
        </p:grpSpPr>
        <p:sp>
          <p:nvSpPr>
            <p:cNvPr id="277509" name="Text Box 5">
              <a:extLst>
                <a:ext uri="{FF2B5EF4-FFF2-40B4-BE49-F238E27FC236}">
                  <a16:creationId xmlns:a16="http://schemas.microsoft.com/office/drawing/2014/main" id="{6B6E4D83-54B5-4F3F-88D8-7E23EE2663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1" y="2326"/>
              <a:ext cx="144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nl-NL" b="1">
                  <a:solidFill>
                    <a:srgbClr val="CC0000"/>
                  </a:solidFill>
                  <a:latin typeface="Arial" panose="020B0604020202020204" pitchFamily="34" charset="0"/>
                </a:rPr>
                <a:t>Dendritische cellen</a:t>
              </a:r>
            </a:p>
          </p:txBody>
        </p:sp>
        <p:sp>
          <p:nvSpPr>
            <p:cNvPr id="277510" name="Line 6">
              <a:extLst>
                <a:ext uri="{FF2B5EF4-FFF2-40B4-BE49-F238E27FC236}">
                  <a16:creationId xmlns:a16="http://schemas.microsoft.com/office/drawing/2014/main" id="{C2879942-F63C-4D99-8BA4-91054CBC51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701" y="2069"/>
              <a:ext cx="317" cy="272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77511" name="Line 7">
              <a:extLst>
                <a:ext uri="{FF2B5EF4-FFF2-40B4-BE49-F238E27FC236}">
                  <a16:creationId xmlns:a16="http://schemas.microsoft.com/office/drawing/2014/main" id="{F9DACAF6-E7D8-45EA-B833-E54A641E79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54" y="1661"/>
              <a:ext cx="91" cy="68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77512" name="Line 8">
              <a:extLst>
                <a:ext uri="{FF2B5EF4-FFF2-40B4-BE49-F238E27FC236}">
                  <a16:creationId xmlns:a16="http://schemas.microsoft.com/office/drawing/2014/main" id="{84A1DCFD-C92B-4DC7-AE0D-12676C27EB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98" y="1887"/>
              <a:ext cx="181" cy="454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77513" name="Line 9">
              <a:extLst>
                <a:ext uri="{FF2B5EF4-FFF2-40B4-BE49-F238E27FC236}">
                  <a16:creationId xmlns:a16="http://schemas.microsoft.com/office/drawing/2014/main" id="{54DF6646-496D-4371-B723-6FCC266622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5" y="2023"/>
              <a:ext cx="91" cy="318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77515" name="Text Box 11">
            <a:extLst>
              <a:ext uri="{FF2B5EF4-FFF2-40B4-BE49-F238E27FC236}">
                <a16:creationId xmlns:a16="http://schemas.microsoft.com/office/drawing/2014/main" id="{F893C6EC-8CCE-482D-B200-0799DC1EB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342708"/>
            <a:ext cx="3079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nl-NL" sz="3600" b="1">
                <a:solidFill>
                  <a:srgbClr val="FF0000"/>
                </a:solidFill>
                <a:latin typeface="Helvetica" panose="020B0604020202020204" pitchFamily="34" charset="0"/>
              </a:rPr>
              <a:t>Virus-infectie</a:t>
            </a:r>
          </a:p>
        </p:txBody>
      </p:sp>
      <p:pic>
        <p:nvPicPr>
          <p:cNvPr id="277516" name="Picture 12">
            <a:extLst>
              <a:ext uri="{FF2B5EF4-FFF2-40B4-BE49-F238E27FC236}">
                <a16:creationId xmlns:a16="http://schemas.microsoft.com/office/drawing/2014/main" id="{1683024B-253F-4647-A3C7-36EB13B73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1958658"/>
            <a:ext cx="933450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7518" name="Picture 14">
            <a:extLst>
              <a:ext uri="{FF2B5EF4-FFF2-40B4-BE49-F238E27FC236}">
                <a16:creationId xmlns:a16="http://schemas.microsoft.com/office/drawing/2014/main" id="{5CB2847B-C29E-4630-AAF8-305A96ED5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3" y="1877695"/>
            <a:ext cx="3111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7519" name="Picture 15">
            <a:extLst>
              <a:ext uri="{FF2B5EF4-FFF2-40B4-BE49-F238E27FC236}">
                <a16:creationId xmlns:a16="http://schemas.microsoft.com/office/drawing/2014/main" id="{77DAC9F5-DF06-4D98-9537-FFA2C7453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826895"/>
            <a:ext cx="3111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7520" name="Picture 16">
            <a:extLst>
              <a:ext uri="{FF2B5EF4-FFF2-40B4-BE49-F238E27FC236}">
                <a16:creationId xmlns:a16="http://schemas.microsoft.com/office/drawing/2014/main" id="{615C24F1-A51F-45F7-8950-6DDCF9156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4" y="1635762"/>
            <a:ext cx="31115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7521" name="Picture 17">
            <a:extLst>
              <a:ext uri="{FF2B5EF4-FFF2-40B4-BE49-F238E27FC236}">
                <a16:creationId xmlns:a16="http://schemas.microsoft.com/office/drawing/2014/main" id="{C3380475-6E2D-45B7-99A8-1D72BBB09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1779271"/>
            <a:ext cx="933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7530" name="Picture 26">
            <a:extLst>
              <a:ext uri="{FF2B5EF4-FFF2-40B4-BE49-F238E27FC236}">
                <a16:creationId xmlns:a16="http://schemas.microsoft.com/office/drawing/2014/main" id="{A5668982-88AD-4B15-A275-81325077F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2284095"/>
            <a:ext cx="3111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7532" name="Text Box 28">
            <a:extLst>
              <a:ext uri="{FF2B5EF4-FFF2-40B4-BE49-F238E27FC236}">
                <a16:creationId xmlns:a16="http://schemas.microsoft.com/office/drawing/2014/main" id="{F5F9BB51-0FC4-4154-8949-5F5A5DA85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0136" y="5719451"/>
            <a:ext cx="35573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nl-NL" b="1" dirty="0" err="1">
                <a:solidFill>
                  <a:srgbClr val="CC0000"/>
                </a:solidFill>
                <a:latin typeface="Arial" panose="020B0604020202020204" pitchFamily="34" charset="0"/>
              </a:rPr>
              <a:t>Migratie</a:t>
            </a:r>
            <a:r>
              <a:rPr lang="en-US" altLang="nl-NL" b="1" dirty="0">
                <a:solidFill>
                  <a:srgbClr val="CC0000"/>
                </a:solidFill>
                <a:latin typeface="Arial" panose="020B0604020202020204" pitchFamily="34" charset="0"/>
              </a:rPr>
              <a:t> via </a:t>
            </a:r>
            <a:r>
              <a:rPr lang="en-US" altLang="nl-NL" b="1" dirty="0" err="1">
                <a:solidFill>
                  <a:srgbClr val="CC0000"/>
                </a:solidFill>
                <a:latin typeface="Arial" panose="020B0604020202020204" pitchFamily="34" charset="0"/>
              </a:rPr>
              <a:t>lymfevaten</a:t>
            </a:r>
            <a:r>
              <a:rPr lang="en-US" altLang="nl-NL" b="1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en-US" altLang="nl-NL" b="1" dirty="0" err="1">
                <a:solidFill>
                  <a:srgbClr val="CC0000"/>
                </a:solidFill>
                <a:latin typeface="Arial" panose="020B0604020202020204" pitchFamily="34" charset="0"/>
              </a:rPr>
              <a:t>naar</a:t>
            </a:r>
            <a:r>
              <a:rPr lang="en-US" altLang="nl-NL" b="1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dirty="0" err="1">
                <a:solidFill>
                  <a:srgbClr val="CC0000"/>
                </a:solidFill>
                <a:latin typeface="Arial" panose="020B0604020202020204" pitchFamily="34" charset="0"/>
              </a:rPr>
              <a:t>dichtstbijzijnde</a:t>
            </a:r>
            <a:r>
              <a:rPr lang="en-US" altLang="nl-NL" b="1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dirty="0" err="1">
                <a:solidFill>
                  <a:srgbClr val="CC0000"/>
                </a:solidFill>
                <a:latin typeface="Arial" panose="020B0604020202020204" pitchFamily="34" charset="0"/>
              </a:rPr>
              <a:t>lymfeklier</a:t>
            </a:r>
            <a:endParaRPr lang="en-US" altLang="nl-NL" b="1" dirty="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pic>
        <p:nvPicPr>
          <p:cNvPr id="277537" name="Picture 33">
            <a:extLst>
              <a:ext uri="{FF2B5EF4-FFF2-40B4-BE49-F238E27FC236}">
                <a16:creationId xmlns:a16="http://schemas.microsoft.com/office/drawing/2014/main" id="{A8C92B21-4985-46EE-9D95-B9BB49E01C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4" y="1102996"/>
            <a:ext cx="101917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7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77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77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77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77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77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77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77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09392 0.0641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775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319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277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07032 -0.0247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77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7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0162 L -0.06549 0.4134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2057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88 0.06412 L 0.03151 0.4701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775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2030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32 -0.02477 L 0.13976 0.4141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77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2" y="2194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9259E-6 L 0.06805 0.4407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3" y="2203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77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77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15" grpId="0"/>
      <p:bldP spid="2775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3" name="Picture 3">
            <a:extLst>
              <a:ext uri="{FF2B5EF4-FFF2-40B4-BE49-F238E27FC236}">
                <a16:creationId xmlns:a16="http://schemas.microsoft.com/office/drawing/2014/main" id="{D18331CB-070E-4FF8-9D20-002241DCD3D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41"/>
          <a:stretch>
            <a:fillRect/>
          </a:stretch>
        </p:blipFill>
        <p:spPr>
          <a:xfrm>
            <a:off x="1524000" y="0"/>
            <a:ext cx="9144000" cy="6858000"/>
          </a:xfrm>
          <a:noFill/>
          <a:ln/>
        </p:spPr>
      </p:pic>
      <p:sp>
        <p:nvSpPr>
          <p:cNvPr id="271368" name="Text Box 8">
            <a:extLst>
              <a:ext uri="{FF2B5EF4-FFF2-40B4-BE49-F238E27FC236}">
                <a16:creationId xmlns:a16="http://schemas.microsoft.com/office/drawing/2014/main" id="{B7C7B5EC-4ECA-40F9-BE0B-99C454F7A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0280" y="6124562"/>
            <a:ext cx="19607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nl-NL" sz="2400" b="1" dirty="0">
                <a:solidFill>
                  <a:schemeClr val="bg1"/>
                </a:solidFill>
                <a:latin typeface="Arial" panose="020B0604020202020204" pitchFamily="34" charset="0"/>
              </a:rPr>
              <a:t>T </a:t>
            </a:r>
            <a:r>
              <a:rPr lang="en-US" altLang="nl-NL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cel</a:t>
            </a:r>
            <a:r>
              <a:rPr lang="en-US" altLang="nl-NL" sz="2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gebied</a:t>
            </a:r>
            <a:endParaRPr lang="en-US" altLang="nl-NL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71380" name="Text Box 20">
            <a:extLst>
              <a:ext uri="{FF2B5EF4-FFF2-40B4-BE49-F238E27FC236}">
                <a16:creationId xmlns:a16="http://schemas.microsoft.com/office/drawing/2014/main" id="{15A61912-4BBF-4081-BBA4-86466D0A7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" y="28575"/>
            <a:ext cx="1139952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nl-NL" sz="3200" b="1" dirty="0" err="1">
                <a:solidFill>
                  <a:srgbClr val="FFFF00"/>
                </a:solidFill>
                <a:latin typeface="Arial" panose="020B0604020202020204" pitchFamily="34" charset="0"/>
              </a:rPr>
              <a:t>Lymfeklier</a:t>
            </a:r>
            <a:r>
              <a:rPr lang="en-US" altLang="nl-NL" sz="3200" b="1" dirty="0">
                <a:solidFill>
                  <a:srgbClr val="FFFF00"/>
                </a:solidFill>
                <a:latin typeface="Arial" panose="020B0604020202020204" pitchFamily="34" charset="0"/>
              </a:rPr>
              <a:t>: </a:t>
            </a:r>
            <a:r>
              <a:rPr lang="en-US" altLang="nl-NL" sz="3200" b="1" dirty="0" err="1">
                <a:solidFill>
                  <a:srgbClr val="FFFF00"/>
                </a:solidFill>
                <a:latin typeface="Arial" panose="020B0604020202020204" pitchFamily="34" charset="0"/>
              </a:rPr>
              <a:t>activatie</a:t>
            </a:r>
            <a:r>
              <a:rPr lang="en-US" altLang="nl-NL" sz="3200" b="1" dirty="0">
                <a:solidFill>
                  <a:srgbClr val="FFFF00"/>
                </a:solidFill>
                <a:latin typeface="Arial" panose="020B0604020202020204" pitchFamily="34" charset="0"/>
              </a:rPr>
              <a:t> van T </a:t>
            </a:r>
            <a:r>
              <a:rPr lang="en-US" altLang="nl-NL" sz="3200" b="1" dirty="0" err="1">
                <a:solidFill>
                  <a:srgbClr val="FFFF00"/>
                </a:solidFill>
                <a:latin typeface="Arial" panose="020B0604020202020204" pitchFamily="34" charset="0"/>
              </a:rPr>
              <a:t>cellen</a:t>
            </a:r>
            <a:r>
              <a:rPr lang="en-US" altLang="nl-NL" sz="3200" b="1" dirty="0">
                <a:solidFill>
                  <a:srgbClr val="FFFF00"/>
                </a:solidFill>
                <a:latin typeface="Arial" panose="020B0604020202020204" pitchFamily="34" charset="0"/>
              </a:rPr>
              <a:t> door DCs</a:t>
            </a:r>
          </a:p>
          <a:p>
            <a:pPr algn="ctr" eaLnBrk="1" hangingPunct="1"/>
            <a:r>
              <a:rPr lang="en-US" altLang="nl-NL" sz="3200" b="1" dirty="0" err="1">
                <a:solidFill>
                  <a:srgbClr val="FFFF00"/>
                </a:solidFill>
                <a:latin typeface="Arial" panose="020B0604020202020204" pitchFamily="34" charset="0"/>
              </a:rPr>
              <a:t>en</a:t>
            </a:r>
            <a:r>
              <a:rPr lang="en-US" altLang="nl-NL" sz="3200" b="1" dirty="0">
                <a:solidFill>
                  <a:srgbClr val="FFFF00"/>
                </a:solidFill>
                <a:latin typeface="Arial" panose="020B0604020202020204" pitchFamily="34" charset="0"/>
              </a:rPr>
              <a:t> B </a:t>
            </a:r>
            <a:r>
              <a:rPr lang="en-US" altLang="nl-NL" sz="3200" b="1" dirty="0" err="1">
                <a:solidFill>
                  <a:srgbClr val="FFFF00"/>
                </a:solidFill>
                <a:latin typeface="Arial" panose="020B0604020202020204" pitchFamily="34" charset="0"/>
              </a:rPr>
              <a:t>cellen</a:t>
            </a:r>
            <a:r>
              <a:rPr lang="en-US" altLang="nl-NL" sz="3200" b="1" dirty="0">
                <a:solidFill>
                  <a:srgbClr val="FFFF00"/>
                </a:solidFill>
                <a:latin typeface="Arial" panose="020B0604020202020204" pitchFamily="34" charset="0"/>
              </a:rPr>
              <a:t> door </a:t>
            </a:r>
            <a:r>
              <a:rPr lang="en-US" altLang="nl-NL" sz="3200" b="1" dirty="0" err="1">
                <a:solidFill>
                  <a:srgbClr val="FFFF00"/>
                </a:solidFill>
                <a:latin typeface="Arial" panose="020B0604020202020204" pitchFamily="34" charset="0"/>
              </a:rPr>
              <a:t>virale</a:t>
            </a:r>
            <a:r>
              <a:rPr lang="en-US" altLang="nl-NL" sz="32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3200" b="1" dirty="0" err="1">
                <a:solidFill>
                  <a:srgbClr val="FFFF00"/>
                </a:solidFill>
                <a:latin typeface="Arial" panose="020B0604020202020204" pitchFamily="34" charset="0"/>
              </a:rPr>
              <a:t>eiwitten</a:t>
            </a:r>
            <a:endParaRPr lang="en-US" altLang="nl-NL" sz="32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grpSp>
        <p:nvGrpSpPr>
          <p:cNvPr id="271381" name="Group 21">
            <a:extLst>
              <a:ext uri="{FF2B5EF4-FFF2-40B4-BE49-F238E27FC236}">
                <a16:creationId xmlns:a16="http://schemas.microsoft.com/office/drawing/2014/main" id="{2167B2FB-1C60-41D1-BFA0-B73CFBE670A8}"/>
              </a:ext>
            </a:extLst>
          </p:cNvPr>
          <p:cNvGrpSpPr>
            <a:grpSpLocks/>
          </p:cNvGrpSpPr>
          <p:nvPr/>
        </p:nvGrpSpPr>
        <p:grpSpPr bwMode="auto">
          <a:xfrm>
            <a:off x="5519738" y="2776538"/>
            <a:ext cx="1262062" cy="723900"/>
            <a:chOff x="2538" y="1631"/>
            <a:chExt cx="795" cy="456"/>
          </a:xfrm>
        </p:grpSpPr>
        <p:sp>
          <p:nvSpPr>
            <p:cNvPr id="271382" name="AutoShape 22">
              <a:extLst>
                <a:ext uri="{FF2B5EF4-FFF2-40B4-BE49-F238E27FC236}">
                  <a16:creationId xmlns:a16="http://schemas.microsoft.com/office/drawing/2014/main" id="{CCAF61D0-B9C0-4EE2-A54E-CDBDC52683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19577">
              <a:off x="2538" y="1631"/>
              <a:ext cx="515" cy="100"/>
            </a:xfrm>
            <a:prstGeom prst="rightArrow">
              <a:avLst>
                <a:gd name="adj1" fmla="val 50000"/>
                <a:gd name="adj2" fmla="val 12875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 sz="2400"/>
            </a:p>
          </p:txBody>
        </p:sp>
        <p:grpSp>
          <p:nvGrpSpPr>
            <p:cNvPr id="271383" name="Group 23">
              <a:extLst>
                <a:ext uri="{FF2B5EF4-FFF2-40B4-BE49-F238E27FC236}">
                  <a16:creationId xmlns:a16="http://schemas.microsoft.com/office/drawing/2014/main" id="{BABA0112-9A42-4B58-881D-DFFC3F370C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95" y="1922"/>
              <a:ext cx="138" cy="165"/>
              <a:chOff x="3160" y="1512"/>
              <a:chExt cx="294" cy="196"/>
            </a:xfrm>
          </p:grpSpPr>
          <p:sp>
            <p:nvSpPr>
              <p:cNvPr id="271384" name="AutoShape 24">
                <a:extLst>
                  <a:ext uri="{FF2B5EF4-FFF2-40B4-BE49-F238E27FC236}">
                    <a16:creationId xmlns:a16="http://schemas.microsoft.com/office/drawing/2014/main" id="{8C6F5E8E-385A-4B16-91D5-C2E98C9DDA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0" y="1512"/>
                <a:ext cx="294" cy="196"/>
              </a:xfrm>
              <a:prstGeom prst="irregularSeal1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CC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NL" sz="2400"/>
              </a:p>
            </p:txBody>
          </p:sp>
          <p:sp>
            <p:nvSpPr>
              <p:cNvPr id="271385" name="Oval 25">
                <a:extLst>
                  <a:ext uri="{FF2B5EF4-FFF2-40B4-BE49-F238E27FC236}">
                    <a16:creationId xmlns:a16="http://schemas.microsoft.com/office/drawing/2014/main" id="{36DE9CD5-3749-4270-964F-F46F2565E3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1577"/>
                <a:ext cx="38" cy="39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 sz="2400"/>
              </a:p>
            </p:txBody>
          </p:sp>
          <p:sp>
            <p:nvSpPr>
              <p:cNvPr id="271386" name="Oval 26">
                <a:extLst>
                  <a:ext uri="{FF2B5EF4-FFF2-40B4-BE49-F238E27FC236}">
                    <a16:creationId xmlns:a16="http://schemas.microsoft.com/office/drawing/2014/main" id="{B1950896-BF06-40D1-85E4-D59D4FED66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6" y="1606"/>
                <a:ext cx="37" cy="39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 sz="2400"/>
              </a:p>
            </p:txBody>
          </p:sp>
        </p:grpSp>
      </p:grpSp>
      <p:grpSp>
        <p:nvGrpSpPr>
          <p:cNvPr id="271387" name="Group 27">
            <a:extLst>
              <a:ext uri="{FF2B5EF4-FFF2-40B4-BE49-F238E27FC236}">
                <a16:creationId xmlns:a16="http://schemas.microsoft.com/office/drawing/2014/main" id="{DFDB8545-F966-43DF-BB27-81E39F190308}"/>
              </a:ext>
            </a:extLst>
          </p:cNvPr>
          <p:cNvGrpSpPr>
            <a:grpSpLocks/>
          </p:cNvGrpSpPr>
          <p:nvPr/>
        </p:nvGrpSpPr>
        <p:grpSpPr bwMode="auto">
          <a:xfrm>
            <a:off x="4151313" y="1947864"/>
            <a:ext cx="1249362" cy="617537"/>
            <a:chOff x="1658" y="1135"/>
            <a:chExt cx="787" cy="389"/>
          </a:xfrm>
        </p:grpSpPr>
        <p:grpSp>
          <p:nvGrpSpPr>
            <p:cNvPr id="271388" name="Group 28">
              <a:extLst>
                <a:ext uri="{FF2B5EF4-FFF2-40B4-BE49-F238E27FC236}">
                  <a16:creationId xmlns:a16="http://schemas.microsoft.com/office/drawing/2014/main" id="{E07D6E79-BEE9-4830-AB51-D881AADBA006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307" y="1359"/>
              <a:ext cx="138" cy="165"/>
              <a:chOff x="3160" y="1512"/>
              <a:chExt cx="294" cy="196"/>
            </a:xfrm>
          </p:grpSpPr>
          <p:sp>
            <p:nvSpPr>
              <p:cNvPr id="271389" name="AutoShape 29">
                <a:extLst>
                  <a:ext uri="{FF2B5EF4-FFF2-40B4-BE49-F238E27FC236}">
                    <a16:creationId xmlns:a16="http://schemas.microsoft.com/office/drawing/2014/main" id="{6D3BC512-D974-477F-8503-3DC736C55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0" y="1512"/>
                <a:ext cx="294" cy="196"/>
              </a:xfrm>
              <a:prstGeom prst="irregularSeal1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CC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NL" sz="2400"/>
              </a:p>
            </p:txBody>
          </p:sp>
          <p:sp>
            <p:nvSpPr>
              <p:cNvPr id="271390" name="Oval 30">
                <a:extLst>
                  <a:ext uri="{FF2B5EF4-FFF2-40B4-BE49-F238E27FC236}">
                    <a16:creationId xmlns:a16="http://schemas.microsoft.com/office/drawing/2014/main" id="{D8627FFF-C778-437B-8F9A-BF61634BC3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1577"/>
                <a:ext cx="38" cy="39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 sz="2400"/>
              </a:p>
            </p:txBody>
          </p:sp>
          <p:sp>
            <p:nvSpPr>
              <p:cNvPr id="271391" name="Oval 31">
                <a:extLst>
                  <a:ext uri="{FF2B5EF4-FFF2-40B4-BE49-F238E27FC236}">
                    <a16:creationId xmlns:a16="http://schemas.microsoft.com/office/drawing/2014/main" id="{8E3E0096-BDE2-4AFD-BB1E-33196ED0B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6" y="1606"/>
                <a:ext cx="37" cy="39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 sz="2400"/>
              </a:p>
            </p:txBody>
          </p:sp>
        </p:grpSp>
        <p:sp>
          <p:nvSpPr>
            <p:cNvPr id="271392" name="AutoShape 32">
              <a:extLst>
                <a:ext uri="{FF2B5EF4-FFF2-40B4-BE49-F238E27FC236}">
                  <a16:creationId xmlns:a16="http://schemas.microsoft.com/office/drawing/2014/main" id="{ABA62DFC-B3E1-4C9A-AB3D-41D1B76FB0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19577">
              <a:off x="1658" y="1135"/>
              <a:ext cx="515" cy="100"/>
            </a:xfrm>
            <a:prstGeom prst="rightArrow">
              <a:avLst>
                <a:gd name="adj1" fmla="val 50000"/>
                <a:gd name="adj2" fmla="val 12875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 sz="2400"/>
            </a:p>
          </p:txBody>
        </p:sp>
      </p:grpSp>
      <p:grpSp>
        <p:nvGrpSpPr>
          <p:cNvPr id="271393" name="Group 33">
            <a:extLst>
              <a:ext uri="{FF2B5EF4-FFF2-40B4-BE49-F238E27FC236}">
                <a16:creationId xmlns:a16="http://schemas.microsoft.com/office/drawing/2014/main" id="{E36A3DE8-3B4A-4C7B-96A2-6215632CD601}"/>
              </a:ext>
            </a:extLst>
          </p:cNvPr>
          <p:cNvGrpSpPr>
            <a:grpSpLocks/>
          </p:cNvGrpSpPr>
          <p:nvPr/>
        </p:nvGrpSpPr>
        <p:grpSpPr bwMode="auto">
          <a:xfrm>
            <a:off x="2919413" y="1235075"/>
            <a:ext cx="1160462" cy="609600"/>
            <a:chOff x="794" y="647"/>
            <a:chExt cx="731" cy="384"/>
          </a:xfrm>
        </p:grpSpPr>
        <p:grpSp>
          <p:nvGrpSpPr>
            <p:cNvPr id="271394" name="Group 34">
              <a:extLst>
                <a:ext uri="{FF2B5EF4-FFF2-40B4-BE49-F238E27FC236}">
                  <a16:creationId xmlns:a16="http://schemas.microsoft.com/office/drawing/2014/main" id="{77B199B4-893A-4863-B3AC-E08B89EAC9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7" y="866"/>
              <a:ext cx="138" cy="165"/>
              <a:chOff x="3160" y="1512"/>
              <a:chExt cx="294" cy="196"/>
            </a:xfrm>
          </p:grpSpPr>
          <p:sp>
            <p:nvSpPr>
              <p:cNvPr id="271395" name="AutoShape 35">
                <a:extLst>
                  <a:ext uri="{FF2B5EF4-FFF2-40B4-BE49-F238E27FC236}">
                    <a16:creationId xmlns:a16="http://schemas.microsoft.com/office/drawing/2014/main" id="{C0950859-A0CB-46AA-9B84-C3AC16CBC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0" y="1512"/>
                <a:ext cx="294" cy="196"/>
              </a:xfrm>
              <a:prstGeom prst="irregularSeal1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CC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71396" name="Oval 36">
                <a:extLst>
                  <a:ext uri="{FF2B5EF4-FFF2-40B4-BE49-F238E27FC236}">
                    <a16:creationId xmlns:a16="http://schemas.microsoft.com/office/drawing/2014/main" id="{103E687F-C829-459B-9809-AC4E8DFDCB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1577"/>
                <a:ext cx="38" cy="39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71397" name="Oval 37">
                <a:extLst>
                  <a:ext uri="{FF2B5EF4-FFF2-40B4-BE49-F238E27FC236}">
                    <a16:creationId xmlns:a16="http://schemas.microsoft.com/office/drawing/2014/main" id="{D3E00F1B-5EC0-4A4A-B577-48DB2FF644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6" y="1606"/>
                <a:ext cx="37" cy="39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271398" name="AutoShape 38">
              <a:extLst>
                <a:ext uri="{FF2B5EF4-FFF2-40B4-BE49-F238E27FC236}">
                  <a16:creationId xmlns:a16="http://schemas.microsoft.com/office/drawing/2014/main" id="{5771067C-AF1C-43C0-A28E-5F20D772A4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19577">
              <a:off x="794" y="647"/>
              <a:ext cx="515" cy="100"/>
            </a:xfrm>
            <a:prstGeom prst="rightArrow">
              <a:avLst>
                <a:gd name="adj1" fmla="val 50000"/>
                <a:gd name="adj2" fmla="val 12875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271399" name="Group 39">
            <a:extLst>
              <a:ext uri="{FF2B5EF4-FFF2-40B4-BE49-F238E27FC236}">
                <a16:creationId xmlns:a16="http://schemas.microsoft.com/office/drawing/2014/main" id="{E0158F0A-92C8-463A-AAFE-59C6E1AE29A3}"/>
              </a:ext>
            </a:extLst>
          </p:cNvPr>
          <p:cNvGrpSpPr>
            <a:grpSpLocks/>
          </p:cNvGrpSpPr>
          <p:nvPr/>
        </p:nvGrpSpPr>
        <p:grpSpPr bwMode="auto">
          <a:xfrm>
            <a:off x="6516689" y="3111502"/>
            <a:ext cx="3197225" cy="2166939"/>
            <a:chOff x="3168" y="1842"/>
            <a:chExt cx="2014" cy="1365"/>
          </a:xfrm>
        </p:grpSpPr>
        <p:sp>
          <p:nvSpPr>
            <p:cNvPr id="271400" name="Oval 40">
              <a:extLst>
                <a:ext uri="{FF2B5EF4-FFF2-40B4-BE49-F238E27FC236}">
                  <a16:creationId xmlns:a16="http://schemas.microsoft.com/office/drawing/2014/main" id="{A301D3A6-69B2-4BBB-853D-7D419BB07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456"/>
              <a:ext cx="70" cy="68"/>
            </a:xfrm>
            <a:prstGeom prst="ellipse">
              <a:avLst/>
            </a:prstGeom>
            <a:solidFill>
              <a:srgbClr val="FFCC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 sz="2400"/>
            </a:p>
          </p:txBody>
        </p:sp>
        <p:sp>
          <p:nvSpPr>
            <p:cNvPr id="271401" name="Oval 41">
              <a:extLst>
                <a:ext uri="{FF2B5EF4-FFF2-40B4-BE49-F238E27FC236}">
                  <a16:creationId xmlns:a16="http://schemas.microsoft.com/office/drawing/2014/main" id="{72EFDD27-DE01-403C-A82D-04F6E85AB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7" y="2817"/>
              <a:ext cx="70" cy="73"/>
            </a:xfrm>
            <a:prstGeom prst="ellipse">
              <a:avLst/>
            </a:prstGeom>
            <a:solidFill>
              <a:srgbClr val="00CC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 sz="2400"/>
            </a:p>
          </p:txBody>
        </p:sp>
        <p:grpSp>
          <p:nvGrpSpPr>
            <p:cNvPr id="271402" name="Group 42">
              <a:extLst>
                <a:ext uri="{FF2B5EF4-FFF2-40B4-BE49-F238E27FC236}">
                  <a16:creationId xmlns:a16="http://schemas.microsoft.com/office/drawing/2014/main" id="{3FD05141-34FB-4B63-B783-1FECD5A649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95" y="1922"/>
              <a:ext cx="138" cy="165"/>
              <a:chOff x="3160" y="1512"/>
              <a:chExt cx="294" cy="196"/>
            </a:xfrm>
          </p:grpSpPr>
          <p:sp>
            <p:nvSpPr>
              <p:cNvPr id="271403" name="AutoShape 43">
                <a:extLst>
                  <a:ext uri="{FF2B5EF4-FFF2-40B4-BE49-F238E27FC236}">
                    <a16:creationId xmlns:a16="http://schemas.microsoft.com/office/drawing/2014/main" id="{D7A1F6E6-FCDE-47B8-9481-8117095CF0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0" y="1512"/>
                <a:ext cx="294" cy="196"/>
              </a:xfrm>
              <a:prstGeom prst="irregularSeal1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CC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NL" sz="2400"/>
              </a:p>
            </p:txBody>
          </p:sp>
          <p:sp>
            <p:nvSpPr>
              <p:cNvPr id="271404" name="Oval 44">
                <a:extLst>
                  <a:ext uri="{FF2B5EF4-FFF2-40B4-BE49-F238E27FC236}">
                    <a16:creationId xmlns:a16="http://schemas.microsoft.com/office/drawing/2014/main" id="{49F8259C-237D-4ADE-9A1B-499264FD3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1577"/>
                <a:ext cx="38" cy="39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 sz="2400"/>
              </a:p>
            </p:txBody>
          </p:sp>
          <p:sp>
            <p:nvSpPr>
              <p:cNvPr id="271405" name="Oval 45">
                <a:extLst>
                  <a:ext uri="{FF2B5EF4-FFF2-40B4-BE49-F238E27FC236}">
                    <a16:creationId xmlns:a16="http://schemas.microsoft.com/office/drawing/2014/main" id="{13091A21-B98E-4833-AA98-43F1764CBF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6" y="1606"/>
                <a:ext cx="37" cy="39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 sz="2400"/>
              </a:p>
            </p:txBody>
          </p:sp>
        </p:grpSp>
        <p:sp>
          <p:nvSpPr>
            <p:cNvPr id="271406" name="Text Box 46">
              <a:extLst>
                <a:ext uri="{FF2B5EF4-FFF2-40B4-BE49-F238E27FC236}">
                  <a16:creationId xmlns:a16="http://schemas.microsoft.com/office/drawing/2014/main" id="{02ADF782-E227-4AA5-97F3-B357CF70E7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2" y="2280"/>
              <a:ext cx="100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nl-NL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CD4 T cel</a:t>
              </a:r>
            </a:p>
          </p:txBody>
        </p:sp>
        <p:sp>
          <p:nvSpPr>
            <p:cNvPr id="271407" name="Text Box 47">
              <a:extLst>
                <a:ext uri="{FF2B5EF4-FFF2-40B4-BE49-F238E27FC236}">
                  <a16:creationId xmlns:a16="http://schemas.microsoft.com/office/drawing/2014/main" id="{CE16414E-C572-4202-88B4-DDB4F2F559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2916"/>
              <a:ext cx="100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nl-NL" sz="2400" b="1">
                  <a:solidFill>
                    <a:srgbClr val="00CCFF"/>
                  </a:solidFill>
                  <a:latin typeface="Arial" panose="020B0604020202020204" pitchFamily="34" charset="0"/>
                </a:rPr>
                <a:t>CD8 T cel</a:t>
              </a:r>
            </a:p>
          </p:txBody>
        </p:sp>
        <p:sp>
          <p:nvSpPr>
            <p:cNvPr id="271408" name="Text Box 48">
              <a:extLst>
                <a:ext uri="{FF2B5EF4-FFF2-40B4-BE49-F238E27FC236}">
                  <a16:creationId xmlns:a16="http://schemas.microsoft.com/office/drawing/2014/main" id="{DCA68AE4-3764-4ACB-90CA-DC9993FD90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0" y="1842"/>
              <a:ext cx="16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nl-NL" sz="2400" b="1">
                  <a:solidFill>
                    <a:srgbClr val="33CC33"/>
                  </a:solidFill>
                  <a:latin typeface="Arial" panose="020B0604020202020204" pitchFamily="34" charset="0"/>
                </a:rPr>
                <a:t>Dendritische cel</a:t>
              </a:r>
            </a:p>
          </p:txBody>
        </p:sp>
      </p:grpSp>
      <p:sp>
        <p:nvSpPr>
          <p:cNvPr id="271409" name="Text Box 49">
            <a:extLst>
              <a:ext uri="{FF2B5EF4-FFF2-40B4-BE49-F238E27FC236}">
                <a16:creationId xmlns:a16="http://schemas.microsoft.com/office/drawing/2014/main" id="{543242DA-BFEF-48A6-9270-14F67B27F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535" y="2153078"/>
            <a:ext cx="35099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nl-NL" sz="2400" b="1" dirty="0">
                <a:solidFill>
                  <a:schemeClr val="bg1"/>
                </a:solidFill>
                <a:latin typeface="Arial" panose="020B0604020202020204" pitchFamily="34" charset="0"/>
              </a:rPr>
              <a:t>DCs </a:t>
            </a:r>
            <a:r>
              <a:rPr lang="en-US" altLang="nl-NL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activeren</a:t>
            </a:r>
            <a:r>
              <a:rPr lang="en-US" altLang="nl-NL" sz="2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specifieke</a:t>
            </a:r>
            <a:r>
              <a:rPr lang="en-US" altLang="nl-NL" sz="2400" b="1" dirty="0">
                <a:solidFill>
                  <a:schemeClr val="bg1"/>
                </a:solidFill>
                <a:latin typeface="Arial" panose="020B0604020202020204" pitchFamily="34" charset="0"/>
              </a:rPr>
              <a:t> T </a:t>
            </a:r>
            <a:r>
              <a:rPr lang="en-US" altLang="nl-NL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cellen</a:t>
            </a:r>
            <a:endParaRPr lang="en-US" altLang="nl-NL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9" name="Oval 41">
            <a:extLst>
              <a:ext uri="{FF2B5EF4-FFF2-40B4-BE49-F238E27FC236}">
                <a16:creationId xmlns:a16="http://schemas.microsoft.com/office/drawing/2014/main" id="{4092DECD-3446-4EB1-8255-77DCB3BF1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155" y="4219269"/>
            <a:ext cx="111125" cy="11588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nl-NL" sz="2400"/>
          </a:p>
        </p:txBody>
      </p:sp>
      <p:sp>
        <p:nvSpPr>
          <p:cNvPr id="42" name="Text Box 47">
            <a:extLst>
              <a:ext uri="{FF2B5EF4-FFF2-40B4-BE49-F238E27FC236}">
                <a16:creationId xmlns:a16="http://schemas.microsoft.com/office/drawing/2014/main" id="{EC2558E9-5B8D-4B78-AA92-E7233E6EE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391" y="3815250"/>
            <a:ext cx="9207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nl-NL" sz="2400" b="1" dirty="0">
                <a:solidFill>
                  <a:srgbClr val="FBEACE"/>
                </a:solidFill>
                <a:latin typeface="Arial" panose="020B0604020202020204" pitchFamily="34" charset="0"/>
              </a:rPr>
              <a:t>B </a:t>
            </a:r>
            <a:r>
              <a:rPr lang="en-US" altLang="nl-NL" sz="2400" b="1" dirty="0" err="1">
                <a:solidFill>
                  <a:srgbClr val="FBEACE"/>
                </a:solidFill>
                <a:latin typeface="Arial" panose="020B0604020202020204" pitchFamily="34" charset="0"/>
              </a:rPr>
              <a:t>cel</a:t>
            </a:r>
            <a:endParaRPr lang="en-US" altLang="nl-NL" sz="2400" b="1" dirty="0">
              <a:solidFill>
                <a:srgbClr val="FBEACE"/>
              </a:solidFill>
              <a:latin typeface="Arial" panose="020B0604020202020204" pitchFamily="34" charset="0"/>
            </a:endParaRPr>
          </a:p>
        </p:txBody>
      </p:sp>
      <p:sp>
        <p:nvSpPr>
          <p:cNvPr id="47" name="Text Box 8">
            <a:extLst>
              <a:ext uri="{FF2B5EF4-FFF2-40B4-BE49-F238E27FC236}">
                <a16:creationId xmlns:a16="http://schemas.microsoft.com/office/drawing/2014/main" id="{6748FB56-93C4-4860-BE8C-C06C19DC9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1774" y="6131562"/>
            <a:ext cx="1996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nl-NL" sz="2400" b="1" dirty="0">
                <a:solidFill>
                  <a:schemeClr val="bg1"/>
                </a:solidFill>
                <a:latin typeface="Arial" panose="020B0604020202020204" pitchFamily="34" charset="0"/>
              </a:rPr>
              <a:t>B </a:t>
            </a:r>
            <a:r>
              <a:rPr lang="en-US" altLang="nl-NL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cel</a:t>
            </a:r>
            <a:r>
              <a:rPr lang="en-US" altLang="nl-NL" sz="2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gebied</a:t>
            </a:r>
            <a:endParaRPr lang="en-US" altLang="nl-NL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8" name="Picture 16">
            <a:extLst>
              <a:ext uri="{FF2B5EF4-FFF2-40B4-BE49-F238E27FC236}">
                <a16:creationId xmlns:a16="http://schemas.microsoft.com/office/drawing/2014/main" id="{78B8FAB4-A043-462B-8E5F-91535D7BD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46" y="3130830"/>
            <a:ext cx="31115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 Box 49">
            <a:extLst>
              <a:ext uri="{FF2B5EF4-FFF2-40B4-BE49-F238E27FC236}">
                <a16:creationId xmlns:a16="http://schemas.microsoft.com/office/drawing/2014/main" id="{E9D404D4-7FD6-499F-9F80-B62C64CC0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" y="4745237"/>
            <a:ext cx="407384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nl-NL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Virale</a:t>
            </a:r>
            <a:r>
              <a:rPr lang="en-US" altLang="nl-NL" sz="2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eiwitten</a:t>
            </a:r>
            <a:r>
              <a:rPr lang="en-US" altLang="nl-NL" sz="2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activeren</a:t>
            </a:r>
            <a:r>
              <a:rPr lang="en-US" altLang="nl-NL" sz="2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specifieke</a:t>
            </a:r>
            <a:r>
              <a:rPr lang="en-US" altLang="nl-NL" sz="2400" b="1" dirty="0">
                <a:solidFill>
                  <a:schemeClr val="bg1"/>
                </a:solidFill>
                <a:latin typeface="Arial" panose="020B0604020202020204" pitchFamily="34" charset="0"/>
              </a:rPr>
              <a:t> B </a:t>
            </a:r>
            <a:r>
              <a:rPr lang="en-US" altLang="nl-NL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cellen</a:t>
            </a:r>
            <a:endParaRPr lang="en-US" altLang="nl-NL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0" name="Picture 16">
            <a:extLst>
              <a:ext uri="{FF2B5EF4-FFF2-40B4-BE49-F238E27FC236}">
                <a16:creationId xmlns:a16="http://schemas.microsoft.com/office/drawing/2014/main" id="{6CDDCD5B-7083-4264-9FF3-D61F2EDA7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10" y="4096546"/>
            <a:ext cx="31115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L 0.07708 -0.016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-85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0.07708 -0.0168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-85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409" grpId="0"/>
      <p:bldP spid="39" grpId="0" animBg="1"/>
      <p:bldP spid="42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>
            <a:extLst>
              <a:ext uri="{FF2B5EF4-FFF2-40B4-BE49-F238E27FC236}">
                <a16:creationId xmlns:a16="http://schemas.microsoft.com/office/drawing/2014/main" id="{58E66683-26CE-41B8-AA5A-07F6D8D556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2920" y="-26988"/>
            <a:ext cx="9985693" cy="1143001"/>
          </a:xfrm>
          <a:noFill/>
          <a:ln/>
        </p:spPr>
        <p:txBody>
          <a:bodyPr>
            <a:normAutofit/>
          </a:bodyPr>
          <a:lstStyle/>
          <a:p>
            <a:r>
              <a:rPr lang="en-GB" altLang="nl-N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Infectie</a:t>
            </a:r>
            <a:r>
              <a:rPr lang="en-GB" altLang="nl-N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</a:t>
            </a:r>
            <a:r>
              <a:rPr lang="en-GB" altLang="nl-N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leidt</a:t>
            </a:r>
            <a:r>
              <a:rPr lang="en-GB" altLang="nl-N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tot </a:t>
            </a:r>
            <a:r>
              <a:rPr lang="en-GB" altLang="nl-N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activatie</a:t>
            </a:r>
            <a:r>
              <a:rPr lang="en-GB" altLang="nl-N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van T </a:t>
            </a:r>
            <a:r>
              <a:rPr lang="en-GB" altLang="nl-N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en</a:t>
            </a:r>
            <a:r>
              <a:rPr lang="en-GB" altLang="nl-N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B </a:t>
            </a:r>
            <a:r>
              <a:rPr lang="en-GB" altLang="nl-N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cellen</a:t>
            </a:r>
            <a:endParaRPr lang="en-GB" altLang="nl-N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  <p:sp>
        <p:nvSpPr>
          <p:cNvPr id="285705" name="Text Box 9">
            <a:extLst>
              <a:ext uri="{FF2B5EF4-FFF2-40B4-BE49-F238E27FC236}">
                <a16:creationId xmlns:a16="http://schemas.microsoft.com/office/drawing/2014/main" id="{6452055F-1E74-4A23-80D9-ADFD08748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3429000"/>
            <a:ext cx="1543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nl-NL" i="1">
                <a:solidFill>
                  <a:srgbClr val="CC0000"/>
                </a:solidFill>
                <a:latin typeface="Helvetica" panose="020B0604020202020204" pitchFamily="34" charset="0"/>
              </a:rPr>
              <a:t>Geactiveerde</a:t>
            </a:r>
          </a:p>
          <a:p>
            <a:pPr algn="ctr"/>
            <a:r>
              <a:rPr lang="en-GB" altLang="nl-NL" i="1">
                <a:solidFill>
                  <a:srgbClr val="CC0000"/>
                </a:solidFill>
                <a:latin typeface="Helvetica" panose="020B0604020202020204" pitchFamily="34" charset="0"/>
              </a:rPr>
              <a:t>DC</a:t>
            </a:r>
          </a:p>
        </p:txBody>
      </p:sp>
      <p:pic>
        <p:nvPicPr>
          <p:cNvPr id="285731" name="Picture 35">
            <a:extLst>
              <a:ext uri="{FF2B5EF4-FFF2-40B4-BE49-F238E27FC236}">
                <a16:creationId xmlns:a16="http://schemas.microsoft.com/office/drawing/2014/main" id="{E4425FF7-D249-423A-905F-BBCAA4DB0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781301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5732" name="Picture 36">
            <a:extLst>
              <a:ext uri="{FF2B5EF4-FFF2-40B4-BE49-F238E27FC236}">
                <a16:creationId xmlns:a16="http://schemas.microsoft.com/office/drawing/2014/main" id="{96E91FAA-9146-4F9B-AD9A-AC0CBF37E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2997201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5734" name="Picture 38">
            <a:extLst>
              <a:ext uri="{FF2B5EF4-FFF2-40B4-BE49-F238E27FC236}">
                <a16:creationId xmlns:a16="http://schemas.microsoft.com/office/drawing/2014/main" id="{EE975495-BAB2-4C30-A1E4-CBFF7E83E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2781301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5747" name="Text Box 51">
            <a:extLst>
              <a:ext uri="{FF2B5EF4-FFF2-40B4-BE49-F238E27FC236}">
                <a16:creationId xmlns:a16="http://schemas.microsoft.com/office/drawing/2014/main" id="{14F8E522-A28E-4363-9B5B-2F0DDB02E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363" y="3454400"/>
            <a:ext cx="1225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nl-NL" i="1">
                <a:latin typeface="Helvetica" panose="020B0604020202020204" pitchFamily="34" charset="0"/>
              </a:rPr>
              <a:t>Rustende </a:t>
            </a:r>
          </a:p>
          <a:p>
            <a:pPr algn="ctr"/>
            <a:r>
              <a:rPr lang="en-GB" altLang="nl-NL" i="1">
                <a:latin typeface="Helvetica" panose="020B0604020202020204" pitchFamily="34" charset="0"/>
              </a:rPr>
              <a:t>DC</a:t>
            </a:r>
          </a:p>
        </p:txBody>
      </p:sp>
      <p:grpSp>
        <p:nvGrpSpPr>
          <p:cNvPr id="285949" name="Group 253">
            <a:extLst>
              <a:ext uri="{FF2B5EF4-FFF2-40B4-BE49-F238E27FC236}">
                <a16:creationId xmlns:a16="http://schemas.microsoft.com/office/drawing/2014/main" id="{2D226A36-9D53-4E41-9E5E-7C393DB56171}"/>
              </a:ext>
            </a:extLst>
          </p:cNvPr>
          <p:cNvGrpSpPr>
            <a:grpSpLocks/>
          </p:cNvGrpSpPr>
          <p:nvPr/>
        </p:nvGrpSpPr>
        <p:grpSpPr bwMode="auto">
          <a:xfrm>
            <a:off x="3503613" y="3213730"/>
            <a:ext cx="1627187" cy="1274763"/>
            <a:chOff x="1247" y="2024"/>
            <a:chExt cx="1025" cy="803"/>
          </a:xfrm>
        </p:grpSpPr>
        <p:pic>
          <p:nvPicPr>
            <p:cNvPr id="285700" name="Picture 4">
              <a:extLst>
                <a:ext uri="{FF2B5EF4-FFF2-40B4-BE49-F238E27FC236}">
                  <a16:creationId xmlns:a16="http://schemas.microsoft.com/office/drawing/2014/main" id="{D996B3B9-6D34-4686-BB60-ACC0D379F2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" y="2188"/>
              <a:ext cx="331" cy="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5742" name="Line 46">
              <a:extLst>
                <a:ext uri="{FF2B5EF4-FFF2-40B4-BE49-F238E27FC236}">
                  <a16:creationId xmlns:a16="http://schemas.microsoft.com/office/drawing/2014/main" id="{19C376DB-5258-4520-AABB-9C5FCC7DBA3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1277" y="1994"/>
              <a:ext cx="300" cy="360"/>
            </a:xfrm>
            <a:prstGeom prst="line">
              <a:avLst/>
            </a:prstGeom>
            <a:noFill/>
            <a:ln w="38100">
              <a:solidFill>
                <a:srgbClr val="C1BBAF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5748" name="Text Box 52">
              <a:extLst>
                <a:ext uri="{FF2B5EF4-FFF2-40B4-BE49-F238E27FC236}">
                  <a16:creationId xmlns:a16="http://schemas.microsoft.com/office/drawing/2014/main" id="{DFDDAE82-127D-4DD6-8BAD-6EAAACFD74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6" y="2596"/>
              <a:ext cx="7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nl-NL" i="1">
                  <a:latin typeface="Helvetica" panose="020B0604020202020204" pitchFamily="34" charset="0"/>
                </a:rPr>
                <a:t>CD4 T cel</a:t>
              </a:r>
            </a:p>
          </p:txBody>
        </p:sp>
      </p:grpSp>
      <p:grpSp>
        <p:nvGrpSpPr>
          <p:cNvPr id="285939" name="Group 243">
            <a:extLst>
              <a:ext uri="{FF2B5EF4-FFF2-40B4-BE49-F238E27FC236}">
                <a16:creationId xmlns:a16="http://schemas.microsoft.com/office/drawing/2014/main" id="{1CE0303F-44E7-42CC-AB4E-BCC898768BB3}"/>
              </a:ext>
            </a:extLst>
          </p:cNvPr>
          <p:cNvGrpSpPr>
            <a:grpSpLocks/>
          </p:cNvGrpSpPr>
          <p:nvPr/>
        </p:nvGrpSpPr>
        <p:grpSpPr bwMode="auto">
          <a:xfrm>
            <a:off x="3503613" y="1509714"/>
            <a:ext cx="1555750" cy="1336675"/>
            <a:chOff x="1247" y="955"/>
            <a:chExt cx="980" cy="842"/>
          </a:xfrm>
        </p:grpSpPr>
        <p:sp>
          <p:nvSpPr>
            <p:cNvPr id="285708" name="Line 12">
              <a:extLst>
                <a:ext uri="{FF2B5EF4-FFF2-40B4-BE49-F238E27FC236}">
                  <a16:creationId xmlns:a16="http://schemas.microsoft.com/office/drawing/2014/main" id="{89D5011B-695E-4DDA-A5CD-56E60813B85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1265" y="1456"/>
              <a:ext cx="323" cy="360"/>
            </a:xfrm>
            <a:prstGeom prst="line">
              <a:avLst/>
            </a:prstGeom>
            <a:noFill/>
            <a:ln w="38100">
              <a:solidFill>
                <a:srgbClr val="C1BBAF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pic>
          <p:nvPicPr>
            <p:cNvPr id="285711" name="Picture 15">
              <a:extLst>
                <a:ext uri="{FF2B5EF4-FFF2-40B4-BE49-F238E27FC236}">
                  <a16:creationId xmlns:a16="http://schemas.microsoft.com/office/drawing/2014/main" id="{E03C94FE-CCA0-4590-A7FA-9490CBA7A0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" y="1235"/>
              <a:ext cx="331" cy="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5749" name="Text Box 53">
              <a:extLst>
                <a:ext uri="{FF2B5EF4-FFF2-40B4-BE49-F238E27FC236}">
                  <a16:creationId xmlns:a16="http://schemas.microsoft.com/office/drawing/2014/main" id="{C08DD136-9DD4-49CC-B83B-A23CE1475C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1" y="955"/>
              <a:ext cx="7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nl-NL" i="1">
                  <a:latin typeface="Helvetica" panose="020B0604020202020204" pitchFamily="34" charset="0"/>
                </a:rPr>
                <a:t>CD8 T cel</a:t>
              </a:r>
            </a:p>
          </p:txBody>
        </p:sp>
      </p:grpSp>
      <p:grpSp>
        <p:nvGrpSpPr>
          <p:cNvPr id="285950" name="Group 254">
            <a:extLst>
              <a:ext uri="{FF2B5EF4-FFF2-40B4-BE49-F238E27FC236}">
                <a16:creationId xmlns:a16="http://schemas.microsoft.com/office/drawing/2014/main" id="{47979974-FFC4-4CB4-938F-20F26510A3C7}"/>
              </a:ext>
            </a:extLst>
          </p:cNvPr>
          <p:cNvGrpSpPr>
            <a:grpSpLocks/>
          </p:cNvGrpSpPr>
          <p:nvPr/>
        </p:nvGrpSpPr>
        <p:grpSpPr bwMode="auto">
          <a:xfrm>
            <a:off x="4719639" y="3081338"/>
            <a:ext cx="2193925" cy="1649412"/>
            <a:chOff x="2061" y="1933"/>
            <a:chExt cx="1382" cy="1039"/>
          </a:xfrm>
        </p:grpSpPr>
        <p:grpSp>
          <p:nvGrpSpPr>
            <p:cNvPr id="285735" name="Group 39">
              <a:extLst>
                <a:ext uri="{FF2B5EF4-FFF2-40B4-BE49-F238E27FC236}">
                  <a16:creationId xmlns:a16="http://schemas.microsoft.com/office/drawing/2014/main" id="{6F540E10-E2F7-4824-997D-A58CF2CF22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0" y="1933"/>
              <a:ext cx="547" cy="635"/>
              <a:chOff x="4740" y="1946"/>
              <a:chExt cx="835" cy="970"/>
            </a:xfrm>
          </p:grpSpPr>
          <p:pic>
            <p:nvPicPr>
              <p:cNvPr id="285712" name="Picture 16">
                <a:extLst>
                  <a:ext uri="{FF2B5EF4-FFF2-40B4-BE49-F238E27FC236}">
                    <a16:creationId xmlns:a16="http://schemas.microsoft.com/office/drawing/2014/main" id="{02F03411-8C70-4977-A123-92DA4FB9E9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12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0" y="2160"/>
                <a:ext cx="563" cy="6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713" name="Picture 17">
                <a:extLst>
                  <a:ext uri="{FF2B5EF4-FFF2-40B4-BE49-F238E27FC236}">
                    <a16:creationId xmlns:a16="http://schemas.microsoft.com/office/drawing/2014/main" id="{531E90CB-449B-483E-9F03-79917F6D8C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12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2" y="2309"/>
                <a:ext cx="563" cy="6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714" name="Picture 18">
                <a:extLst>
                  <a:ext uri="{FF2B5EF4-FFF2-40B4-BE49-F238E27FC236}">
                    <a16:creationId xmlns:a16="http://schemas.microsoft.com/office/drawing/2014/main" id="{34B5DBF0-8B2E-4898-8A51-265DF1E845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12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7" y="1946"/>
                <a:ext cx="563" cy="6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5745" name="Line 49">
              <a:extLst>
                <a:ext uri="{FF2B5EF4-FFF2-40B4-BE49-F238E27FC236}">
                  <a16:creationId xmlns:a16="http://schemas.microsoft.com/office/drawing/2014/main" id="{F0435BE9-3815-4BD1-A0F7-11324E680F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1" y="2341"/>
              <a:ext cx="363" cy="0"/>
            </a:xfrm>
            <a:prstGeom prst="line">
              <a:avLst/>
            </a:prstGeom>
            <a:noFill/>
            <a:ln w="38100">
              <a:solidFill>
                <a:srgbClr val="C1BBAF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5750" name="Text Box 54">
              <a:extLst>
                <a:ext uri="{FF2B5EF4-FFF2-40B4-BE49-F238E27FC236}">
                  <a16:creationId xmlns:a16="http://schemas.microsoft.com/office/drawing/2014/main" id="{6CF2BE09-DBE9-4542-A74D-C325A4F3B4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5" y="2568"/>
              <a:ext cx="94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nl-NL" i="1">
                  <a:latin typeface="Helvetica" panose="020B0604020202020204" pitchFamily="34" charset="0"/>
                </a:rPr>
                <a:t>Effector </a:t>
              </a:r>
            </a:p>
            <a:p>
              <a:pPr algn="ctr"/>
              <a:r>
                <a:rPr lang="en-GB" altLang="nl-NL" i="1">
                  <a:latin typeface="Helvetica" panose="020B0604020202020204" pitchFamily="34" charset="0"/>
                </a:rPr>
                <a:t>CD4 T cellen</a:t>
              </a:r>
            </a:p>
          </p:txBody>
        </p:sp>
      </p:grpSp>
      <p:grpSp>
        <p:nvGrpSpPr>
          <p:cNvPr id="285940" name="Group 244">
            <a:extLst>
              <a:ext uri="{FF2B5EF4-FFF2-40B4-BE49-F238E27FC236}">
                <a16:creationId xmlns:a16="http://schemas.microsoft.com/office/drawing/2014/main" id="{B153FD90-8C9A-43AE-875D-A10EB2D9B329}"/>
              </a:ext>
            </a:extLst>
          </p:cNvPr>
          <p:cNvGrpSpPr>
            <a:grpSpLocks/>
          </p:cNvGrpSpPr>
          <p:nvPr/>
        </p:nvGrpSpPr>
        <p:grpSpPr bwMode="auto">
          <a:xfrm>
            <a:off x="4719638" y="1209676"/>
            <a:ext cx="2012950" cy="1655763"/>
            <a:chOff x="2061" y="754"/>
            <a:chExt cx="1268" cy="1043"/>
          </a:xfrm>
        </p:grpSpPr>
        <p:grpSp>
          <p:nvGrpSpPr>
            <p:cNvPr id="285736" name="Group 40">
              <a:extLst>
                <a:ext uri="{FF2B5EF4-FFF2-40B4-BE49-F238E27FC236}">
                  <a16:creationId xmlns:a16="http://schemas.microsoft.com/office/drawing/2014/main" id="{85C13120-7D60-44A9-8725-39CC91342B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0" y="1162"/>
              <a:ext cx="547" cy="635"/>
              <a:chOff x="4740" y="1946"/>
              <a:chExt cx="835" cy="970"/>
            </a:xfrm>
          </p:grpSpPr>
          <p:pic>
            <p:nvPicPr>
              <p:cNvPr id="285737" name="Picture 41">
                <a:extLst>
                  <a:ext uri="{FF2B5EF4-FFF2-40B4-BE49-F238E27FC236}">
                    <a16:creationId xmlns:a16="http://schemas.microsoft.com/office/drawing/2014/main" id="{F7B30DC7-684A-4141-91BF-B842E6253D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0" y="2160"/>
                <a:ext cx="563" cy="6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738" name="Picture 42">
                <a:extLst>
                  <a:ext uri="{FF2B5EF4-FFF2-40B4-BE49-F238E27FC236}">
                    <a16:creationId xmlns:a16="http://schemas.microsoft.com/office/drawing/2014/main" id="{0C59095C-D640-471E-AEF5-030621A12D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2" y="2309"/>
                <a:ext cx="563" cy="6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739" name="Picture 43">
                <a:extLst>
                  <a:ext uri="{FF2B5EF4-FFF2-40B4-BE49-F238E27FC236}">
                    <a16:creationId xmlns:a16="http://schemas.microsoft.com/office/drawing/2014/main" id="{5011A31A-8B56-44EB-ADDB-FFC9AD3D0D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7" y="1946"/>
                <a:ext cx="563" cy="6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5743" name="Line 47">
              <a:extLst>
                <a:ext uri="{FF2B5EF4-FFF2-40B4-BE49-F238E27FC236}">
                  <a16:creationId xmlns:a16="http://schemas.microsoft.com/office/drawing/2014/main" id="{7F7687E3-DAC5-4AA2-A5DA-CB9F753CD2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1" y="1434"/>
              <a:ext cx="363" cy="0"/>
            </a:xfrm>
            <a:prstGeom prst="line">
              <a:avLst/>
            </a:prstGeom>
            <a:noFill/>
            <a:ln w="38100">
              <a:solidFill>
                <a:srgbClr val="C1BBAF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5752" name="Text Box 56">
              <a:extLst>
                <a:ext uri="{FF2B5EF4-FFF2-40B4-BE49-F238E27FC236}">
                  <a16:creationId xmlns:a16="http://schemas.microsoft.com/office/drawing/2014/main" id="{44033642-0A97-4BA8-8E14-5DE88C3C3E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754"/>
              <a:ext cx="94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nl-NL" i="1">
                  <a:latin typeface="Helvetica" panose="020B0604020202020204" pitchFamily="34" charset="0"/>
                </a:rPr>
                <a:t>Effector </a:t>
              </a:r>
            </a:p>
            <a:p>
              <a:pPr algn="ctr"/>
              <a:r>
                <a:rPr lang="en-GB" altLang="nl-NL" i="1">
                  <a:latin typeface="Helvetica" panose="020B0604020202020204" pitchFamily="34" charset="0"/>
                </a:rPr>
                <a:t>CD8 T cellen</a:t>
              </a:r>
            </a:p>
          </p:txBody>
        </p:sp>
      </p:grpSp>
      <p:pic>
        <p:nvPicPr>
          <p:cNvPr id="285762" name="Picture 66">
            <a:extLst>
              <a:ext uri="{FF2B5EF4-FFF2-40B4-BE49-F238E27FC236}">
                <a16:creationId xmlns:a16="http://schemas.microsoft.com/office/drawing/2014/main" id="{A6E97AF0-7A68-4647-9B5A-0CE6B7D84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1125538"/>
            <a:ext cx="1198563" cy="178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5945" name="Group 249">
            <a:extLst>
              <a:ext uri="{FF2B5EF4-FFF2-40B4-BE49-F238E27FC236}">
                <a16:creationId xmlns:a16="http://schemas.microsoft.com/office/drawing/2014/main" id="{69B16ED6-0641-4CA4-B31D-4B1BC27731A6}"/>
              </a:ext>
            </a:extLst>
          </p:cNvPr>
          <p:cNvGrpSpPr>
            <a:grpSpLocks/>
          </p:cNvGrpSpPr>
          <p:nvPr/>
        </p:nvGrpSpPr>
        <p:grpSpPr bwMode="auto">
          <a:xfrm>
            <a:off x="4868862" y="5157789"/>
            <a:ext cx="2479674" cy="1017587"/>
            <a:chOff x="2107" y="3249"/>
            <a:chExt cx="1562" cy="641"/>
          </a:xfrm>
        </p:grpSpPr>
        <p:pic>
          <p:nvPicPr>
            <p:cNvPr id="285768" name="Picture 72">
              <a:extLst>
                <a:ext uri="{FF2B5EF4-FFF2-40B4-BE49-F238E27FC236}">
                  <a16:creationId xmlns:a16="http://schemas.microsoft.com/office/drawing/2014/main" id="{4DDA2E79-DB9B-4911-B066-A55612387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 contrast="18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6" y="3249"/>
              <a:ext cx="369" cy="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5776" name="Text Box 80">
              <a:extLst>
                <a:ext uri="{FF2B5EF4-FFF2-40B4-BE49-F238E27FC236}">
                  <a16:creationId xmlns:a16="http://schemas.microsoft.com/office/drawing/2014/main" id="{5352CC0B-3B4B-44DE-9C50-531DF91083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8" y="3657"/>
              <a:ext cx="10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nl-NL" i="1">
                  <a:latin typeface="Helvetica" panose="020B0604020202020204" pitchFamily="34" charset="0"/>
                </a:rPr>
                <a:t>Plasma cellen</a:t>
              </a:r>
            </a:p>
          </p:txBody>
        </p:sp>
        <p:sp>
          <p:nvSpPr>
            <p:cNvPr id="285778" name="Line 82">
              <a:extLst>
                <a:ext uri="{FF2B5EF4-FFF2-40B4-BE49-F238E27FC236}">
                  <a16:creationId xmlns:a16="http://schemas.microsoft.com/office/drawing/2014/main" id="{69D2A224-036C-4717-A996-A7211C986C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7" y="3430"/>
              <a:ext cx="455" cy="0"/>
            </a:xfrm>
            <a:prstGeom prst="line">
              <a:avLst/>
            </a:prstGeom>
            <a:noFill/>
            <a:ln w="38100">
              <a:solidFill>
                <a:srgbClr val="C1BBAF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285951" name="Group 255">
            <a:extLst>
              <a:ext uri="{FF2B5EF4-FFF2-40B4-BE49-F238E27FC236}">
                <a16:creationId xmlns:a16="http://schemas.microsoft.com/office/drawing/2014/main" id="{3F6DF699-E914-4668-91FC-7AA3FA9DBFDA}"/>
              </a:ext>
            </a:extLst>
          </p:cNvPr>
          <p:cNvGrpSpPr>
            <a:grpSpLocks/>
          </p:cNvGrpSpPr>
          <p:nvPr/>
        </p:nvGrpSpPr>
        <p:grpSpPr bwMode="auto">
          <a:xfrm>
            <a:off x="4295775" y="4005263"/>
            <a:ext cx="1365250" cy="1223962"/>
            <a:chOff x="1746" y="2523"/>
            <a:chExt cx="860" cy="771"/>
          </a:xfrm>
        </p:grpSpPr>
        <p:sp>
          <p:nvSpPr>
            <p:cNvPr id="285781" name="Line 85">
              <a:extLst>
                <a:ext uri="{FF2B5EF4-FFF2-40B4-BE49-F238E27FC236}">
                  <a16:creationId xmlns:a16="http://schemas.microsoft.com/office/drawing/2014/main" id="{A8A04014-D2AE-48E1-A31F-5BF3DE95C2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09" y="2523"/>
              <a:ext cx="497" cy="771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5782" name="Text Box 86">
              <a:extLst>
                <a:ext uri="{FF2B5EF4-FFF2-40B4-BE49-F238E27FC236}">
                  <a16:creationId xmlns:a16="http://schemas.microsoft.com/office/drawing/2014/main" id="{CC422A58-F80A-495D-9AF4-07E9AEF78D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6" y="2931"/>
              <a:ext cx="4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nl-NL" b="1">
                  <a:solidFill>
                    <a:srgbClr val="006600"/>
                  </a:solidFill>
                  <a:latin typeface="Arial" panose="020B0604020202020204" pitchFamily="34" charset="0"/>
                </a:rPr>
                <a:t>Help</a:t>
              </a:r>
              <a:endParaRPr lang="nl-NL" altLang="nl-NL" b="1">
                <a:solidFill>
                  <a:srgbClr val="00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85952" name="Group 256">
            <a:extLst>
              <a:ext uri="{FF2B5EF4-FFF2-40B4-BE49-F238E27FC236}">
                <a16:creationId xmlns:a16="http://schemas.microsoft.com/office/drawing/2014/main" id="{FC3A2A6D-9CCB-4594-BA7C-5D87C26E5A9E}"/>
              </a:ext>
            </a:extLst>
          </p:cNvPr>
          <p:cNvGrpSpPr>
            <a:grpSpLocks/>
          </p:cNvGrpSpPr>
          <p:nvPr/>
        </p:nvGrpSpPr>
        <p:grpSpPr bwMode="auto">
          <a:xfrm>
            <a:off x="4795839" y="2563814"/>
            <a:ext cx="936625" cy="649287"/>
            <a:chOff x="2061" y="1615"/>
            <a:chExt cx="590" cy="409"/>
          </a:xfrm>
        </p:grpSpPr>
        <p:sp>
          <p:nvSpPr>
            <p:cNvPr id="285780" name="Line 84">
              <a:extLst>
                <a:ext uri="{FF2B5EF4-FFF2-40B4-BE49-F238E27FC236}">
                  <a16:creationId xmlns:a16="http://schemas.microsoft.com/office/drawing/2014/main" id="{6292826B-11E4-417B-BF8F-CF5780FC4E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88" y="1615"/>
              <a:ext cx="363" cy="409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5783" name="Text Box 87">
              <a:extLst>
                <a:ext uri="{FF2B5EF4-FFF2-40B4-BE49-F238E27FC236}">
                  <a16:creationId xmlns:a16="http://schemas.microsoft.com/office/drawing/2014/main" id="{877ADAED-8082-4961-AFFF-2B1464D0FD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1" y="1793"/>
              <a:ext cx="4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nl-NL" b="1">
                  <a:solidFill>
                    <a:srgbClr val="006600"/>
                  </a:solidFill>
                  <a:latin typeface="Arial" panose="020B0604020202020204" pitchFamily="34" charset="0"/>
                </a:rPr>
                <a:t>Help</a:t>
              </a:r>
              <a:endParaRPr lang="nl-NL" altLang="nl-NL" b="1">
                <a:solidFill>
                  <a:srgbClr val="00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85795" name="Group 99">
            <a:extLst>
              <a:ext uri="{FF2B5EF4-FFF2-40B4-BE49-F238E27FC236}">
                <a16:creationId xmlns:a16="http://schemas.microsoft.com/office/drawing/2014/main" id="{8C97C22F-CA1C-4A29-ADAA-0A382D8BBFC6}"/>
              </a:ext>
            </a:extLst>
          </p:cNvPr>
          <p:cNvGrpSpPr>
            <a:grpSpLocks/>
          </p:cNvGrpSpPr>
          <p:nvPr/>
        </p:nvGrpSpPr>
        <p:grpSpPr bwMode="auto">
          <a:xfrm>
            <a:off x="8688389" y="1844675"/>
            <a:ext cx="420687" cy="649288"/>
            <a:chOff x="4921" y="1207"/>
            <a:chExt cx="265" cy="409"/>
          </a:xfrm>
        </p:grpSpPr>
        <p:sp>
          <p:nvSpPr>
            <p:cNvPr id="285784" name="AutoShape 88">
              <a:extLst>
                <a:ext uri="{FF2B5EF4-FFF2-40B4-BE49-F238E27FC236}">
                  <a16:creationId xmlns:a16="http://schemas.microsoft.com/office/drawing/2014/main" id="{8E301D5D-07A4-491A-BA68-0EBC3746AB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" y="1207"/>
              <a:ext cx="265" cy="40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5788" name="Oval 92">
              <a:extLst>
                <a:ext uri="{FF2B5EF4-FFF2-40B4-BE49-F238E27FC236}">
                  <a16:creationId xmlns:a16="http://schemas.microsoft.com/office/drawing/2014/main" id="{97563433-AE94-4878-BCDE-A2BAA6B61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1344"/>
              <a:ext cx="91" cy="136"/>
            </a:xfrm>
            <a:prstGeom prst="ellipse">
              <a:avLst/>
            </a:prstGeom>
            <a:solidFill>
              <a:srgbClr val="2D68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285796" name="Group 100">
            <a:extLst>
              <a:ext uri="{FF2B5EF4-FFF2-40B4-BE49-F238E27FC236}">
                <a16:creationId xmlns:a16="http://schemas.microsoft.com/office/drawing/2014/main" id="{46436CD6-95D2-4988-A721-1E9342B814BC}"/>
              </a:ext>
            </a:extLst>
          </p:cNvPr>
          <p:cNvGrpSpPr>
            <a:grpSpLocks/>
          </p:cNvGrpSpPr>
          <p:nvPr/>
        </p:nvGrpSpPr>
        <p:grpSpPr bwMode="auto">
          <a:xfrm>
            <a:off x="9120189" y="1844675"/>
            <a:ext cx="420687" cy="649288"/>
            <a:chOff x="5193" y="1207"/>
            <a:chExt cx="265" cy="409"/>
          </a:xfrm>
        </p:grpSpPr>
        <p:sp>
          <p:nvSpPr>
            <p:cNvPr id="285791" name="AutoShape 95">
              <a:extLst>
                <a:ext uri="{FF2B5EF4-FFF2-40B4-BE49-F238E27FC236}">
                  <a16:creationId xmlns:a16="http://schemas.microsoft.com/office/drawing/2014/main" id="{E84BE39E-725A-42B7-AB80-DA4CA953B7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3" y="1207"/>
              <a:ext cx="265" cy="40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5792" name="Oval 96">
              <a:extLst>
                <a:ext uri="{FF2B5EF4-FFF2-40B4-BE49-F238E27FC236}">
                  <a16:creationId xmlns:a16="http://schemas.microsoft.com/office/drawing/2014/main" id="{7EF4C9D8-2D39-4133-920B-337E87371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0" y="1344"/>
              <a:ext cx="91" cy="136"/>
            </a:xfrm>
            <a:prstGeom prst="ellipse">
              <a:avLst/>
            </a:prstGeom>
            <a:solidFill>
              <a:srgbClr val="2D68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285797" name="Group 101">
            <a:extLst>
              <a:ext uri="{FF2B5EF4-FFF2-40B4-BE49-F238E27FC236}">
                <a16:creationId xmlns:a16="http://schemas.microsoft.com/office/drawing/2014/main" id="{40812D73-525F-4E17-8DCB-30298E929B51}"/>
              </a:ext>
            </a:extLst>
          </p:cNvPr>
          <p:cNvGrpSpPr>
            <a:grpSpLocks/>
          </p:cNvGrpSpPr>
          <p:nvPr/>
        </p:nvGrpSpPr>
        <p:grpSpPr bwMode="auto">
          <a:xfrm>
            <a:off x="9551989" y="1844675"/>
            <a:ext cx="420687" cy="649288"/>
            <a:chOff x="5465" y="1207"/>
            <a:chExt cx="265" cy="409"/>
          </a:xfrm>
        </p:grpSpPr>
        <p:sp>
          <p:nvSpPr>
            <p:cNvPr id="285793" name="AutoShape 97">
              <a:extLst>
                <a:ext uri="{FF2B5EF4-FFF2-40B4-BE49-F238E27FC236}">
                  <a16:creationId xmlns:a16="http://schemas.microsoft.com/office/drawing/2014/main" id="{77E5785C-97C5-4F28-8BBF-A4FC835F5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5" y="1207"/>
              <a:ext cx="265" cy="40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5794" name="Oval 98">
              <a:extLst>
                <a:ext uri="{FF2B5EF4-FFF2-40B4-BE49-F238E27FC236}">
                  <a16:creationId xmlns:a16="http://schemas.microsoft.com/office/drawing/2014/main" id="{CA64283D-CA66-4646-828C-136E014C9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2" y="1344"/>
              <a:ext cx="91" cy="136"/>
            </a:xfrm>
            <a:prstGeom prst="ellipse">
              <a:avLst/>
            </a:prstGeom>
            <a:solidFill>
              <a:srgbClr val="2D68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285801" name="Group 105">
            <a:extLst>
              <a:ext uri="{FF2B5EF4-FFF2-40B4-BE49-F238E27FC236}">
                <a16:creationId xmlns:a16="http://schemas.microsoft.com/office/drawing/2014/main" id="{984E7258-2CCB-4FF6-B762-1DED5D8F8583}"/>
              </a:ext>
            </a:extLst>
          </p:cNvPr>
          <p:cNvGrpSpPr>
            <a:grpSpLocks/>
          </p:cNvGrpSpPr>
          <p:nvPr/>
        </p:nvGrpSpPr>
        <p:grpSpPr bwMode="auto">
          <a:xfrm>
            <a:off x="9193214" y="1989139"/>
            <a:ext cx="287337" cy="433387"/>
            <a:chOff x="5239" y="1298"/>
            <a:chExt cx="181" cy="273"/>
          </a:xfrm>
        </p:grpSpPr>
        <p:pic>
          <p:nvPicPr>
            <p:cNvPr id="285798" name="Picture 102">
              <a:extLst>
                <a:ext uri="{FF2B5EF4-FFF2-40B4-BE49-F238E27FC236}">
                  <a16:creationId xmlns:a16="http://schemas.microsoft.com/office/drawing/2014/main" id="{DFED5DAD-7632-4D10-A5E2-77DD1CB392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1298"/>
              <a:ext cx="82" cy="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5799" name="Picture 103">
              <a:extLst>
                <a:ext uri="{FF2B5EF4-FFF2-40B4-BE49-F238E27FC236}">
                  <a16:creationId xmlns:a16="http://schemas.microsoft.com/office/drawing/2014/main" id="{DB132C44-8FAC-44B2-9CBC-1D842C424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1434"/>
              <a:ext cx="82" cy="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5800" name="Picture 104">
              <a:extLst>
                <a:ext uri="{FF2B5EF4-FFF2-40B4-BE49-F238E27FC236}">
                  <a16:creationId xmlns:a16="http://schemas.microsoft.com/office/drawing/2014/main" id="{246EA107-E53E-4C48-8F24-A13BB21E2F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8" y="1480"/>
              <a:ext cx="82" cy="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5812" name="Group 116">
            <a:extLst>
              <a:ext uri="{FF2B5EF4-FFF2-40B4-BE49-F238E27FC236}">
                <a16:creationId xmlns:a16="http://schemas.microsoft.com/office/drawing/2014/main" id="{ED0965CE-E8B7-4ADA-B371-7CAEAD9CF4E1}"/>
              </a:ext>
            </a:extLst>
          </p:cNvPr>
          <p:cNvGrpSpPr>
            <a:grpSpLocks/>
          </p:cNvGrpSpPr>
          <p:nvPr/>
        </p:nvGrpSpPr>
        <p:grpSpPr bwMode="auto">
          <a:xfrm>
            <a:off x="9583738" y="4889501"/>
            <a:ext cx="627062" cy="460375"/>
            <a:chOff x="5163" y="3126"/>
            <a:chExt cx="395" cy="290"/>
          </a:xfrm>
        </p:grpSpPr>
        <p:pic>
          <p:nvPicPr>
            <p:cNvPr id="285802" name="Picture 106">
              <a:extLst>
                <a:ext uri="{FF2B5EF4-FFF2-40B4-BE49-F238E27FC236}">
                  <a16:creationId xmlns:a16="http://schemas.microsoft.com/office/drawing/2014/main" id="{32EC2B12-BF0F-4340-A51F-A013F5A91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3" y="3126"/>
              <a:ext cx="13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5803" name="Picture 107">
              <a:extLst>
                <a:ext uri="{FF2B5EF4-FFF2-40B4-BE49-F238E27FC236}">
                  <a16:creationId xmlns:a16="http://schemas.microsoft.com/office/drawing/2014/main" id="{0DE08B48-A3A3-4A71-BB83-B483ABA26A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4" y="3262"/>
              <a:ext cx="13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5804" name="Picture 108">
              <a:extLst>
                <a:ext uri="{FF2B5EF4-FFF2-40B4-BE49-F238E27FC236}">
                  <a16:creationId xmlns:a16="http://schemas.microsoft.com/office/drawing/2014/main" id="{4F0B454E-EC41-4021-A2D9-696F30DB1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0" y="3249"/>
              <a:ext cx="13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5805" name="Picture 109">
              <a:extLst>
                <a:ext uri="{FF2B5EF4-FFF2-40B4-BE49-F238E27FC236}">
                  <a16:creationId xmlns:a16="http://schemas.microsoft.com/office/drawing/2014/main" id="{29DD6F17-4A27-40AB-B921-841833044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4" y="3126"/>
              <a:ext cx="13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5948" name="Group 252">
            <a:extLst>
              <a:ext uri="{FF2B5EF4-FFF2-40B4-BE49-F238E27FC236}">
                <a16:creationId xmlns:a16="http://schemas.microsoft.com/office/drawing/2014/main" id="{17A4172C-DE3B-41A3-B328-A4D76F3B37A3}"/>
              </a:ext>
            </a:extLst>
          </p:cNvPr>
          <p:cNvGrpSpPr>
            <a:grpSpLocks/>
          </p:cNvGrpSpPr>
          <p:nvPr/>
        </p:nvGrpSpPr>
        <p:grpSpPr bwMode="auto">
          <a:xfrm>
            <a:off x="9493250" y="4724401"/>
            <a:ext cx="966788" cy="822325"/>
            <a:chOff x="5020" y="2976"/>
            <a:chExt cx="609" cy="518"/>
          </a:xfrm>
        </p:grpSpPr>
        <p:sp>
          <p:nvSpPr>
            <p:cNvPr id="285806" name="Text Box 110">
              <a:extLst>
                <a:ext uri="{FF2B5EF4-FFF2-40B4-BE49-F238E27FC236}">
                  <a16:creationId xmlns:a16="http://schemas.microsoft.com/office/drawing/2014/main" id="{06F520D9-1476-4A6A-9796-8EB7F1460F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9449778">
              <a:off x="5103" y="2976"/>
              <a:ext cx="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nl-NL" sz="2000" b="1">
                  <a:solidFill>
                    <a:schemeClr val="accent2"/>
                  </a:solidFill>
                  <a:latin typeface="Arial" panose="020B0604020202020204" pitchFamily="34" charset="0"/>
                </a:rPr>
                <a:t>Y</a:t>
              </a:r>
              <a:endParaRPr lang="nl-NL" altLang="nl-NL" sz="2000" b="1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5807" name="Text Box 111">
              <a:extLst>
                <a:ext uri="{FF2B5EF4-FFF2-40B4-BE49-F238E27FC236}">
                  <a16:creationId xmlns:a16="http://schemas.microsoft.com/office/drawing/2014/main" id="{5EFACDA7-27A0-4878-A515-82FB983433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4617670">
              <a:off x="5324" y="3008"/>
              <a:ext cx="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nl-NL" sz="2000" b="1">
                  <a:solidFill>
                    <a:schemeClr val="accent2"/>
                  </a:solidFill>
                  <a:latin typeface="Arial" panose="020B0604020202020204" pitchFamily="34" charset="0"/>
                </a:rPr>
                <a:t>Y</a:t>
              </a:r>
              <a:endParaRPr lang="nl-NL" altLang="nl-NL" sz="2000" b="1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5808" name="Text Box 112">
              <a:extLst>
                <a:ext uri="{FF2B5EF4-FFF2-40B4-BE49-F238E27FC236}">
                  <a16:creationId xmlns:a16="http://schemas.microsoft.com/office/drawing/2014/main" id="{7530A975-D1AD-4334-B68B-24910E187B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680735">
              <a:off x="5020" y="3134"/>
              <a:ext cx="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nl-NL" sz="2000" b="1">
                  <a:solidFill>
                    <a:schemeClr val="accent2"/>
                  </a:solidFill>
                  <a:latin typeface="Arial" panose="020B0604020202020204" pitchFamily="34" charset="0"/>
                </a:rPr>
                <a:t>Y</a:t>
              </a:r>
              <a:endParaRPr lang="nl-NL" altLang="nl-NL" sz="2000" b="1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5809" name="Text Box 113">
              <a:extLst>
                <a:ext uri="{FF2B5EF4-FFF2-40B4-BE49-F238E27FC236}">
                  <a16:creationId xmlns:a16="http://schemas.microsoft.com/office/drawing/2014/main" id="{9156B896-FD3A-493E-AB4E-F41099B626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4617670">
              <a:off x="5207" y="3258"/>
              <a:ext cx="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nl-NL" sz="2000" b="1">
                  <a:solidFill>
                    <a:schemeClr val="accent2"/>
                  </a:solidFill>
                  <a:latin typeface="Arial" panose="020B0604020202020204" pitchFamily="34" charset="0"/>
                </a:rPr>
                <a:t>Y</a:t>
              </a:r>
              <a:endParaRPr lang="nl-NL" altLang="nl-NL" sz="2000" b="1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5810" name="Text Box 114">
              <a:extLst>
                <a:ext uri="{FF2B5EF4-FFF2-40B4-BE49-F238E27FC236}">
                  <a16:creationId xmlns:a16="http://schemas.microsoft.com/office/drawing/2014/main" id="{D4D68B92-C30E-4DF0-B79D-5A530CDF9D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4617670">
              <a:off x="5392" y="3167"/>
              <a:ext cx="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nl-NL" sz="2000" b="1">
                  <a:solidFill>
                    <a:schemeClr val="accent2"/>
                  </a:solidFill>
                  <a:latin typeface="Arial" panose="020B0604020202020204" pitchFamily="34" charset="0"/>
                </a:rPr>
                <a:t>Y</a:t>
              </a:r>
              <a:endParaRPr lang="nl-NL" altLang="nl-NL" sz="2000" b="1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85813" name="Picture 117">
            <a:extLst>
              <a:ext uri="{FF2B5EF4-FFF2-40B4-BE49-F238E27FC236}">
                <a16:creationId xmlns:a16="http://schemas.microsoft.com/office/drawing/2014/main" id="{76D785B9-A9B9-4EAF-893C-705440C71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026" y="2425701"/>
            <a:ext cx="106521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5814" name="Picture 118">
            <a:extLst>
              <a:ext uri="{FF2B5EF4-FFF2-40B4-BE49-F238E27FC236}">
                <a16:creationId xmlns:a16="http://schemas.microsoft.com/office/drawing/2014/main" id="{D6CEDED3-FA8A-4D08-B4A2-2548CF1AF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026" y="2425701"/>
            <a:ext cx="106521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5815" name="Picture 119">
            <a:extLst>
              <a:ext uri="{FF2B5EF4-FFF2-40B4-BE49-F238E27FC236}">
                <a16:creationId xmlns:a16="http://schemas.microsoft.com/office/drawing/2014/main" id="{EFCB5762-DCA7-4109-A9C6-F3612DDCF2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1914526"/>
            <a:ext cx="638175" cy="72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5733" name="Picture 37">
            <a:extLst>
              <a:ext uri="{FF2B5EF4-FFF2-40B4-BE49-F238E27FC236}">
                <a16:creationId xmlns:a16="http://schemas.microsoft.com/office/drawing/2014/main" id="{69143C76-A93A-4009-88A8-9EB15331A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9" y="2976564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5931" name="Group 235">
            <a:extLst>
              <a:ext uri="{FF2B5EF4-FFF2-40B4-BE49-F238E27FC236}">
                <a16:creationId xmlns:a16="http://schemas.microsoft.com/office/drawing/2014/main" id="{874DE52B-A12A-4E2A-AAD7-3E075FE84796}"/>
              </a:ext>
            </a:extLst>
          </p:cNvPr>
          <p:cNvGrpSpPr>
            <a:grpSpLocks/>
          </p:cNvGrpSpPr>
          <p:nvPr/>
        </p:nvGrpSpPr>
        <p:grpSpPr bwMode="auto">
          <a:xfrm>
            <a:off x="7824789" y="4149725"/>
            <a:ext cx="1622425" cy="2095500"/>
            <a:chOff x="5012" y="3000"/>
            <a:chExt cx="1022" cy="1320"/>
          </a:xfrm>
        </p:grpSpPr>
        <p:sp>
          <p:nvSpPr>
            <p:cNvPr id="285816" name="AutoShape 120">
              <a:extLst>
                <a:ext uri="{FF2B5EF4-FFF2-40B4-BE49-F238E27FC236}">
                  <a16:creationId xmlns:a16="http://schemas.microsoft.com/office/drawing/2014/main" id="{13A3AFB7-8E32-4032-9F70-314FCE21BB4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012" y="3000"/>
              <a:ext cx="1022" cy="1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40" name="Freeform 144">
              <a:extLst>
                <a:ext uri="{FF2B5EF4-FFF2-40B4-BE49-F238E27FC236}">
                  <a16:creationId xmlns:a16="http://schemas.microsoft.com/office/drawing/2014/main" id="{7D922D59-A787-496B-B137-EB9885C5D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8" y="3976"/>
              <a:ext cx="48" cy="23"/>
            </a:xfrm>
            <a:custGeom>
              <a:avLst/>
              <a:gdLst>
                <a:gd name="T0" fmla="*/ 97 w 97"/>
                <a:gd name="T1" fmla="*/ 8 h 46"/>
                <a:gd name="T2" fmla="*/ 61 w 97"/>
                <a:gd name="T3" fmla="*/ 0 h 46"/>
                <a:gd name="T4" fmla="*/ 0 w 97"/>
                <a:gd name="T5" fmla="*/ 32 h 46"/>
                <a:gd name="T6" fmla="*/ 31 w 97"/>
                <a:gd name="T7" fmla="*/ 46 h 46"/>
                <a:gd name="T8" fmla="*/ 97 w 97"/>
                <a:gd name="T9" fmla="*/ 8 h 46"/>
                <a:gd name="T10" fmla="*/ 97 w 97"/>
                <a:gd name="T11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46">
                  <a:moveTo>
                    <a:pt x="97" y="8"/>
                  </a:moveTo>
                  <a:lnTo>
                    <a:pt x="61" y="0"/>
                  </a:lnTo>
                  <a:lnTo>
                    <a:pt x="0" y="32"/>
                  </a:lnTo>
                  <a:lnTo>
                    <a:pt x="31" y="46"/>
                  </a:lnTo>
                  <a:lnTo>
                    <a:pt x="97" y="8"/>
                  </a:lnTo>
                  <a:lnTo>
                    <a:pt x="97" y="8"/>
                  </a:lnTo>
                  <a:close/>
                </a:path>
              </a:pathLst>
            </a:custGeom>
            <a:solidFill>
              <a:srgbClr val="F0F0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44" name="Freeform 148">
              <a:extLst>
                <a:ext uri="{FF2B5EF4-FFF2-40B4-BE49-F238E27FC236}">
                  <a16:creationId xmlns:a16="http://schemas.microsoft.com/office/drawing/2014/main" id="{07B539DB-C6F4-4BF4-82E2-32AAC4823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" y="3977"/>
              <a:ext cx="49" cy="22"/>
            </a:xfrm>
            <a:custGeom>
              <a:avLst/>
              <a:gdLst>
                <a:gd name="T0" fmla="*/ 0 w 97"/>
                <a:gd name="T1" fmla="*/ 9 h 44"/>
                <a:gd name="T2" fmla="*/ 35 w 97"/>
                <a:gd name="T3" fmla="*/ 0 h 44"/>
                <a:gd name="T4" fmla="*/ 97 w 97"/>
                <a:gd name="T5" fmla="*/ 34 h 44"/>
                <a:gd name="T6" fmla="*/ 67 w 97"/>
                <a:gd name="T7" fmla="*/ 44 h 44"/>
                <a:gd name="T8" fmla="*/ 0 w 97"/>
                <a:gd name="T9" fmla="*/ 9 h 44"/>
                <a:gd name="T10" fmla="*/ 0 w 97"/>
                <a:gd name="T11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44">
                  <a:moveTo>
                    <a:pt x="0" y="9"/>
                  </a:moveTo>
                  <a:lnTo>
                    <a:pt x="35" y="0"/>
                  </a:lnTo>
                  <a:lnTo>
                    <a:pt x="97" y="34"/>
                  </a:lnTo>
                  <a:lnTo>
                    <a:pt x="67" y="44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0F0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45" name="Freeform 149">
              <a:extLst>
                <a:ext uri="{FF2B5EF4-FFF2-40B4-BE49-F238E27FC236}">
                  <a16:creationId xmlns:a16="http://schemas.microsoft.com/office/drawing/2014/main" id="{9EC19D05-551D-4BD4-BEDE-9C56D14F0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3999"/>
              <a:ext cx="32" cy="25"/>
            </a:xfrm>
            <a:custGeom>
              <a:avLst/>
              <a:gdLst>
                <a:gd name="T0" fmla="*/ 0 w 65"/>
                <a:gd name="T1" fmla="*/ 13 h 51"/>
                <a:gd name="T2" fmla="*/ 34 w 65"/>
                <a:gd name="T3" fmla="*/ 0 h 51"/>
                <a:gd name="T4" fmla="*/ 63 w 65"/>
                <a:gd name="T5" fmla="*/ 19 h 51"/>
                <a:gd name="T6" fmla="*/ 65 w 65"/>
                <a:gd name="T7" fmla="*/ 51 h 51"/>
                <a:gd name="T8" fmla="*/ 0 w 65"/>
                <a:gd name="T9" fmla="*/ 13 h 51"/>
                <a:gd name="T10" fmla="*/ 0 w 65"/>
                <a:gd name="T11" fmla="*/ 1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51">
                  <a:moveTo>
                    <a:pt x="0" y="13"/>
                  </a:moveTo>
                  <a:lnTo>
                    <a:pt x="34" y="0"/>
                  </a:lnTo>
                  <a:lnTo>
                    <a:pt x="63" y="19"/>
                  </a:lnTo>
                  <a:lnTo>
                    <a:pt x="65" y="51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0F0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46" name="Freeform 150">
              <a:extLst>
                <a:ext uri="{FF2B5EF4-FFF2-40B4-BE49-F238E27FC236}">
                  <a16:creationId xmlns:a16="http://schemas.microsoft.com/office/drawing/2014/main" id="{0FFD40B8-D329-4425-B0BC-3EF957C4F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3027"/>
              <a:ext cx="389" cy="142"/>
            </a:xfrm>
            <a:custGeom>
              <a:avLst/>
              <a:gdLst>
                <a:gd name="T0" fmla="*/ 15 w 780"/>
                <a:gd name="T1" fmla="*/ 139 h 285"/>
                <a:gd name="T2" fmla="*/ 0 w 780"/>
                <a:gd name="T3" fmla="*/ 242 h 285"/>
                <a:gd name="T4" fmla="*/ 99 w 780"/>
                <a:gd name="T5" fmla="*/ 238 h 285"/>
                <a:gd name="T6" fmla="*/ 99 w 780"/>
                <a:gd name="T7" fmla="*/ 238 h 285"/>
                <a:gd name="T8" fmla="*/ 101 w 780"/>
                <a:gd name="T9" fmla="*/ 242 h 285"/>
                <a:gd name="T10" fmla="*/ 105 w 780"/>
                <a:gd name="T11" fmla="*/ 245 h 285"/>
                <a:gd name="T12" fmla="*/ 108 w 780"/>
                <a:gd name="T13" fmla="*/ 251 h 285"/>
                <a:gd name="T14" fmla="*/ 110 w 780"/>
                <a:gd name="T15" fmla="*/ 253 h 285"/>
                <a:gd name="T16" fmla="*/ 112 w 780"/>
                <a:gd name="T17" fmla="*/ 257 h 285"/>
                <a:gd name="T18" fmla="*/ 114 w 780"/>
                <a:gd name="T19" fmla="*/ 261 h 285"/>
                <a:gd name="T20" fmla="*/ 116 w 780"/>
                <a:gd name="T21" fmla="*/ 266 h 285"/>
                <a:gd name="T22" fmla="*/ 118 w 780"/>
                <a:gd name="T23" fmla="*/ 270 h 285"/>
                <a:gd name="T24" fmla="*/ 120 w 780"/>
                <a:gd name="T25" fmla="*/ 274 h 285"/>
                <a:gd name="T26" fmla="*/ 122 w 780"/>
                <a:gd name="T27" fmla="*/ 280 h 285"/>
                <a:gd name="T28" fmla="*/ 124 w 780"/>
                <a:gd name="T29" fmla="*/ 285 h 285"/>
                <a:gd name="T30" fmla="*/ 667 w 780"/>
                <a:gd name="T31" fmla="*/ 278 h 285"/>
                <a:gd name="T32" fmla="*/ 679 w 780"/>
                <a:gd name="T33" fmla="*/ 213 h 285"/>
                <a:gd name="T34" fmla="*/ 755 w 780"/>
                <a:gd name="T35" fmla="*/ 198 h 285"/>
                <a:gd name="T36" fmla="*/ 780 w 780"/>
                <a:gd name="T37" fmla="*/ 160 h 285"/>
                <a:gd name="T38" fmla="*/ 597 w 780"/>
                <a:gd name="T39" fmla="*/ 0 h 285"/>
                <a:gd name="T40" fmla="*/ 299 w 780"/>
                <a:gd name="T41" fmla="*/ 118 h 285"/>
                <a:gd name="T42" fmla="*/ 15 w 780"/>
                <a:gd name="T43" fmla="*/ 139 h 285"/>
                <a:gd name="T44" fmla="*/ 15 w 780"/>
                <a:gd name="T45" fmla="*/ 139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80" h="285">
                  <a:moveTo>
                    <a:pt x="15" y="139"/>
                  </a:moveTo>
                  <a:lnTo>
                    <a:pt x="0" y="242"/>
                  </a:lnTo>
                  <a:lnTo>
                    <a:pt x="99" y="238"/>
                  </a:lnTo>
                  <a:lnTo>
                    <a:pt x="99" y="238"/>
                  </a:lnTo>
                  <a:lnTo>
                    <a:pt x="101" y="242"/>
                  </a:lnTo>
                  <a:lnTo>
                    <a:pt x="105" y="245"/>
                  </a:lnTo>
                  <a:lnTo>
                    <a:pt x="108" y="251"/>
                  </a:lnTo>
                  <a:lnTo>
                    <a:pt x="110" y="253"/>
                  </a:lnTo>
                  <a:lnTo>
                    <a:pt x="112" y="257"/>
                  </a:lnTo>
                  <a:lnTo>
                    <a:pt x="114" y="261"/>
                  </a:lnTo>
                  <a:lnTo>
                    <a:pt x="116" y="266"/>
                  </a:lnTo>
                  <a:lnTo>
                    <a:pt x="118" y="270"/>
                  </a:lnTo>
                  <a:lnTo>
                    <a:pt x="120" y="274"/>
                  </a:lnTo>
                  <a:lnTo>
                    <a:pt x="122" y="280"/>
                  </a:lnTo>
                  <a:lnTo>
                    <a:pt x="124" y="285"/>
                  </a:lnTo>
                  <a:lnTo>
                    <a:pt x="667" y="278"/>
                  </a:lnTo>
                  <a:lnTo>
                    <a:pt x="679" y="213"/>
                  </a:lnTo>
                  <a:lnTo>
                    <a:pt x="755" y="198"/>
                  </a:lnTo>
                  <a:lnTo>
                    <a:pt x="780" y="160"/>
                  </a:lnTo>
                  <a:lnTo>
                    <a:pt x="597" y="0"/>
                  </a:lnTo>
                  <a:lnTo>
                    <a:pt x="299" y="118"/>
                  </a:lnTo>
                  <a:lnTo>
                    <a:pt x="15" y="139"/>
                  </a:lnTo>
                  <a:lnTo>
                    <a:pt x="15" y="139"/>
                  </a:lnTo>
                  <a:close/>
                </a:path>
              </a:pathLst>
            </a:custGeom>
            <a:solidFill>
              <a:srgbClr val="4A6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47" name="Freeform 151">
              <a:extLst>
                <a:ext uri="{FF2B5EF4-FFF2-40B4-BE49-F238E27FC236}">
                  <a16:creationId xmlns:a16="http://schemas.microsoft.com/office/drawing/2014/main" id="{E366D3A3-DDB2-411B-B64F-294506007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3" y="3048"/>
              <a:ext cx="90" cy="91"/>
            </a:xfrm>
            <a:custGeom>
              <a:avLst/>
              <a:gdLst>
                <a:gd name="T0" fmla="*/ 101 w 178"/>
                <a:gd name="T1" fmla="*/ 2 h 180"/>
                <a:gd name="T2" fmla="*/ 93 w 178"/>
                <a:gd name="T3" fmla="*/ 0 h 180"/>
                <a:gd name="T4" fmla="*/ 51 w 178"/>
                <a:gd name="T5" fmla="*/ 51 h 180"/>
                <a:gd name="T6" fmla="*/ 7 w 178"/>
                <a:gd name="T7" fmla="*/ 55 h 180"/>
                <a:gd name="T8" fmla="*/ 0 w 178"/>
                <a:gd name="T9" fmla="*/ 63 h 180"/>
                <a:gd name="T10" fmla="*/ 0 w 178"/>
                <a:gd name="T11" fmla="*/ 63 h 180"/>
                <a:gd name="T12" fmla="*/ 2 w 178"/>
                <a:gd name="T13" fmla="*/ 65 h 180"/>
                <a:gd name="T14" fmla="*/ 4 w 178"/>
                <a:gd name="T15" fmla="*/ 70 h 180"/>
                <a:gd name="T16" fmla="*/ 5 w 178"/>
                <a:gd name="T17" fmla="*/ 76 h 180"/>
                <a:gd name="T18" fmla="*/ 5 w 178"/>
                <a:gd name="T19" fmla="*/ 80 h 180"/>
                <a:gd name="T20" fmla="*/ 7 w 178"/>
                <a:gd name="T21" fmla="*/ 84 h 180"/>
                <a:gd name="T22" fmla="*/ 9 w 178"/>
                <a:gd name="T23" fmla="*/ 87 h 180"/>
                <a:gd name="T24" fmla="*/ 11 w 178"/>
                <a:gd name="T25" fmla="*/ 91 h 180"/>
                <a:gd name="T26" fmla="*/ 13 w 178"/>
                <a:gd name="T27" fmla="*/ 95 h 180"/>
                <a:gd name="T28" fmla="*/ 15 w 178"/>
                <a:gd name="T29" fmla="*/ 101 h 180"/>
                <a:gd name="T30" fmla="*/ 17 w 178"/>
                <a:gd name="T31" fmla="*/ 106 h 180"/>
                <a:gd name="T32" fmla="*/ 21 w 178"/>
                <a:gd name="T33" fmla="*/ 110 h 180"/>
                <a:gd name="T34" fmla="*/ 23 w 178"/>
                <a:gd name="T35" fmla="*/ 116 h 180"/>
                <a:gd name="T36" fmla="*/ 26 w 178"/>
                <a:gd name="T37" fmla="*/ 120 h 180"/>
                <a:gd name="T38" fmla="*/ 28 w 178"/>
                <a:gd name="T39" fmla="*/ 125 h 180"/>
                <a:gd name="T40" fmla="*/ 32 w 178"/>
                <a:gd name="T41" fmla="*/ 131 h 180"/>
                <a:gd name="T42" fmla="*/ 36 w 178"/>
                <a:gd name="T43" fmla="*/ 135 h 180"/>
                <a:gd name="T44" fmla="*/ 40 w 178"/>
                <a:gd name="T45" fmla="*/ 141 h 180"/>
                <a:gd name="T46" fmla="*/ 43 w 178"/>
                <a:gd name="T47" fmla="*/ 144 h 180"/>
                <a:gd name="T48" fmla="*/ 49 w 178"/>
                <a:gd name="T49" fmla="*/ 150 h 180"/>
                <a:gd name="T50" fmla="*/ 53 w 178"/>
                <a:gd name="T51" fmla="*/ 154 h 180"/>
                <a:gd name="T52" fmla="*/ 57 w 178"/>
                <a:gd name="T53" fmla="*/ 160 h 180"/>
                <a:gd name="T54" fmla="*/ 62 w 178"/>
                <a:gd name="T55" fmla="*/ 163 h 180"/>
                <a:gd name="T56" fmla="*/ 68 w 178"/>
                <a:gd name="T57" fmla="*/ 167 h 180"/>
                <a:gd name="T58" fmla="*/ 72 w 178"/>
                <a:gd name="T59" fmla="*/ 171 h 180"/>
                <a:gd name="T60" fmla="*/ 78 w 178"/>
                <a:gd name="T61" fmla="*/ 175 h 180"/>
                <a:gd name="T62" fmla="*/ 85 w 178"/>
                <a:gd name="T63" fmla="*/ 179 h 180"/>
                <a:gd name="T64" fmla="*/ 91 w 178"/>
                <a:gd name="T65" fmla="*/ 180 h 180"/>
                <a:gd name="T66" fmla="*/ 104 w 178"/>
                <a:gd name="T67" fmla="*/ 175 h 180"/>
                <a:gd name="T68" fmla="*/ 178 w 178"/>
                <a:gd name="T69" fmla="*/ 65 h 180"/>
                <a:gd name="T70" fmla="*/ 131 w 178"/>
                <a:gd name="T71" fmla="*/ 49 h 180"/>
                <a:gd name="T72" fmla="*/ 101 w 178"/>
                <a:gd name="T73" fmla="*/ 2 h 180"/>
                <a:gd name="T74" fmla="*/ 101 w 178"/>
                <a:gd name="T75" fmla="*/ 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8" h="180">
                  <a:moveTo>
                    <a:pt x="101" y="2"/>
                  </a:moveTo>
                  <a:lnTo>
                    <a:pt x="93" y="0"/>
                  </a:lnTo>
                  <a:lnTo>
                    <a:pt x="51" y="51"/>
                  </a:lnTo>
                  <a:lnTo>
                    <a:pt x="7" y="55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65"/>
                  </a:lnTo>
                  <a:lnTo>
                    <a:pt x="4" y="70"/>
                  </a:lnTo>
                  <a:lnTo>
                    <a:pt x="5" y="76"/>
                  </a:lnTo>
                  <a:lnTo>
                    <a:pt x="5" y="80"/>
                  </a:lnTo>
                  <a:lnTo>
                    <a:pt x="7" y="84"/>
                  </a:lnTo>
                  <a:lnTo>
                    <a:pt x="9" y="87"/>
                  </a:lnTo>
                  <a:lnTo>
                    <a:pt x="11" y="91"/>
                  </a:lnTo>
                  <a:lnTo>
                    <a:pt x="13" y="95"/>
                  </a:lnTo>
                  <a:lnTo>
                    <a:pt x="15" y="101"/>
                  </a:lnTo>
                  <a:lnTo>
                    <a:pt x="17" y="106"/>
                  </a:lnTo>
                  <a:lnTo>
                    <a:pt x="21" y="110"/>
                  </a:lnTo>
                  <a:lnTo>
                    <a:pt x="23" y="116"/>
                  </a:lnTo>
                  <a:lnTo>
                    <a:pt x="26" y="120"/>
                  </a:lnTo>
                  <a:lnTo>
                    <a:pt x="28" y="125"/>
                  </a:lnTo>
                  <a:lnTo>
                    <a:pt x="32" y="131"/>
                  </a:lnTo>
                  <a:lnTo>
                    <a:pt x="36" y="135"/>
                  </a:lnTo>
                  <a:lnTo>
                    <a:pt x="40" y="141"/>
                  </a:lnTo>
                  <a:lnTo>
                    <a:pt x="43" y="144"/>
                  </a:lnTo>
                  <a:lnTo>
                    <a:pt x="49" y="150"/>
                  </a:lnTo>
                  <a:lnTo>
                    <a:pt x="53" y="154"/>
                  </a:lnTo>
                  <a:lnTo>
                    <a:pt x="57" y="160"/>
                  </a:lnTo>
                  <a:lnTo>
                    <a:pt x="62" y="163"/>
                  </a:lnTo>
                  <a:lnTo>
                    <a:pt x="68" y="167"/>
                  </a:lnTo>
                  <a:lnTo>
                    <a:pt x="72" y="171"/>
                  </a:lnTo>
                  <a:lnTo>
                    <a:pt x="78" y="175"/>
                  </a:lnTo>
                  <a:lnTo>
                    <a:pt x="85" y="179"/>
                  </a:lnTo>
                  <a:lnTo>
                    <a:pt x="91" y="180"/>
                  </a:lnTo>
                  <a:lnTo>
                    <a:pt x="104" y="175"/>
                  </a:lnTo>
                  <a:lnTo>
                    <a:pt x="178" y="65"/>
                  </a:lnTo>
                  <a:lnTo>
                    <a:pt x="131" y="49"/>
                  </a:lnTo>
                  <a:lnTo>
                    <a:pt x="101" y="2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FFFF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48" name="Freeform 152">
              <a:extLst>
                <a:ext uri="{FF2B5EF4-FFF2-40B4-BE49-F238E27FC236}">
                  <a16:creationId xmlns:a16="http://schemas.microsoft.com/office/drawing/2014/main" id="{412C0ADB-FF57-4A0B-A131-763D7D365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" y="3247"/>
              <a:ext cx="165" cy="139"/>
            </a:xfrm>
            <a:custGeom>
              <a:avLst/>
              <a:gdLst>
                <a:gd name="T0" fmla="*/ 40 w 329"/>
                <a:gd name="T1" fmla="*/ 167 h 278"/>
                <a:gd name="T2" fmla="*/ 40 w 329"/>
                <a:gd name="T3" fmla="*/ 166 h 278"/>
                <a:gd name="T4" fmla="*/ 36 w 329"/>
                <a:gd name="T5" fmla="*/ 156 h 278"/>
                <a:gd name="T6" fmla="*/ 34 w 329"/>
                <a:gd name="T7" fmla="*/ 143 h 278"/>
                <a:gd name="T8" fmla="*/ 32 w 329"/>
                <a:gd name="T9" fmla="*/ 135 h 278"/>
                <a:gd name="T10" fmla="*/ 32 w 329"/>
                <a:gd name="T11" fmla="*/ 128 h 278"/>
                <a:gd name="T12" fmla="*/ 30 w 329"/>
                <a:gd name="T13" fmla="*/ 120 h 278"/>
                <a:gd name="T14" fmla="*/ 30 w 329"/>
                <a:gd name="T15" fmla="*/ 110 h 278"/>
                <a:gd name="T16" fmla="*/ 28 w 329"/>
                <a:gd name="T17" fmla="*/ 103 h 278"/>
                <a:gd name="T18" fmla="*/ 30 w 329"/>
                <a:gd name="T19" fmla="*/ 95 h 278"/>
                <a:gd name="T20" fmla="*/ 30 w 329"/>
                <a:gd name="T21" fmla="*/ 86 h 278"/>
                <a:gd name="T22" fmla="*/ 32 w 329"/>
                <a:gd name="T23" fmla="*/ 80 h 278"/>
                <a:gd name="T24" fmla="*/ 38 w 329"/>
                <a:gd name="T25" fmla="*/ 70 h 278"/>
                <a:gd name="T26" fmla="*/ 49 w 329"/>
                <a:gd name="T27" fmla="*/ 59 h 278"/>
                <a:gd name="T28" fmla="*/ 57 w 329"/>
                <a:gd name="T29" fmla="*/ 53 h 278"/>
                <a:gd name="T30" fmla="*/ 66 w 329"/>
                <a:gd name="T31" fmla="*/ 50 h 278"/>
                <a:gd name="T32" fmla="*/ 76 w 329"/>
                <a:gd name="T33" fmla="*/ 44 h 278"/>
                <a:gd name="T34" fmla="*/ 85 w 329"/>
                <a:gd name="T35" fmla="*/ 38 h 278"/>
                <a:gd name="T36" fmla="*/ 97 w 329"/>
                <a:gd name="T37" fmla="*/ 31 h 278"/>
                <a:gd name="T38" fmla="*/ 106 w 329"/>
                <a:gd name="T39" fmla="*/ 27 h 278"/>
                <a:gd name="T40" fmla="*/ 117 w 329"/>
                <a:gd name="T41" fmla="*/ 19 h 278"/>
                <a:gd name="T42" fmla="*/ 127 w 329"/>
                <a:gd name="T43" fmla="*/ 15 h 278"/>
                <a:gd name="T44" fmla="*/ 136 w 329"/>
                <a:gd name="T45" fmla="*/ 12 h 278"/>
                <a:gd name="T46" fmla="*/ 144 w 329"/>
                <a:gd name="T47" fmla="*/ 8 h 278"/>
                <a:gd name="T48" fmla="*/ 155 w 329"/>
                <a:gd name="T49" fmla="*/ 2 h 278"/>
                <a:gd name="T50" fmla="*/ 161 w 329"/>
                <a:gd name="T51" fmla="*/ 0 h 278"/>
                <a:gd name="T52" fmla="*/ 241 w 329"/>
                <a:gd name="T53" fmla="*/ 38 h 278"/>
                <a:gd name="T54" fmla="*/ 325 w 329"/>
                <a:gd name="T55" fmla="*/ 69 h 278"/>
                <a:gd name="T56" fmla="*/ 275 w 329"/>
                <a:gd name="T57" fmla="*/ 91 h 278"/>
                <a:gd name="T58" fmla="*/ 285 w 329"/>
                <a:gd name="T59" fmla="*/ 122 h 278"/>
                <a:gd name="T60" fmla="*/ 296 w 329"/>
                <a:gd name="T61" fmla="*/ 175 h 278"/>
                <a:gd name="T62" fmla="*/ 163 w 329"/>
                <a:gd name="T63" fmla="*/ 185 h 278"/>
                <a:gd name="T64" fmla="*/ 133 w 329"/>
                <a:gd name="T65" fmla="*/ 278 h 278"/>
                <a:gd name="T66" fmla="*/ 0 w 329"/>
                <a:gd name="T67" fmla="*/ 24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9" h="278">
                  <a:moveTo>
                    <a:pt x="0" y="242"/>
                  </a:moveTo>
                  <a:lnTo>
                    <a:pt x="40" y="167"/>
                  </a:lnTo>
                  <a:lnTo>
                    <a:pt x="40" y="167"/>
                  </a:lnTo>
                  <a:lnTo>
                    <a:pt x="40" y="166"/>
                  </a:lnTo>
                  <a:lnTo>
                    <a:pt x="38" y="160"/>
                  </a:lnTo>
                  <a:lnTo>
                    <a:pt x="36" y="156"/>
                  </a:lnTo>
                  <a:lnTo>
                    <a:pt x="36" y="150"/>
                  </a:lnTo>
                  <a:lnTo>
                    <a:pt x="34" y="143"/>
                  </a:lnTo>
                  <a:lnTo>
                    <a:pt x="34" y="139"/>
                  </a:lnTo>
                  <a:lnTo>
                    <a:pt x="32" y="135"/>
                  </a:lnTo>
                  <a:lnTo>
                    <a:pt x="32" y="131"/>
                  </a:lnTo>
                  <a:lnTo>
                    <a:pt x="32" y="128"/>
                  </a:lnTo>
                  <a:lnTo>
                    <a:pt x="30" y="124"/>
                  </a:lnTo>
                  <a:lnTo>
                    <a:pt x="30" y="120"/>
                  </a:lnTo>
                  <a:lnTo>
                    <a:pt x="30" y="114"/>
                  </a:lnTo>
                  <a:lnTo>
                    <a:pt x="30" y="110"/>
                  </a:lnTo>
                  <a:lnTo>
                    <a:pt x="28" y="107"/>
                  </a:lnTo>
                  <a:lnTo>
                    <a:pt x="28" y="103"/>
                  </a:lnTo>
                  <a:lnTo>
                    <a:pt x="28" y="99"/>
                  </a:lnTo>
                  <a:lnTo>
                    <a:pt x="30" y="95"/>
                  </a:lnTo>
                  <a:lnTo>
                    <a:pt x="30" y="91"/>
                  </a:lnTo>
                  <a:lnTo>
                    <a:pt x="30" y="86"/>
                  </a:lnTo>
                  <a:lnTo>
                    <a:pt x="30" y="84"/>
                  </a:lnTo>
                  <a:lnTo>
                    <a:pt x="32" y="80"/>
                  </a:lnTo>
                  <a:lnTo>
                    <a:pt x="34" y="74"/>
                  </a:lnTo>
                  <a:lnTo>
                    <a:pt x="38" y="70"/>
                  </a:lnTo>
                  <a:lnTo>
                    <a:pt x="41" y="65"/>
                  </a:lnTo>
                  <a:lnTo>
                    <a:pt x="49" y="59"/>
                  </a:lnTo>
                  <a:lnTo>
                    <a:pt x="51" y="57"/>
                  </a:lnTo>
                  <a:lnTo>
                    <a:pt x="57" y="53"/>
                  </a:lnTo>
                  <a:lnTo>
                    <a:pt x="60" y="51"/>
                  </a:lnTo>
                  <a:lnTo>
                    <a:pt x="66" y="50"/>
                  </a:lnTo>
                  <a:lnTo>
                    <a:pt x="70" y="46"/>
                  </a:lnTo>
                  <a:lnTo>
                    <a:pt x="76" y="44"/>
                  </a:lnTo>
                  <a:lnTo>
                    <a:pt x="79" y="40"/>
                  </a:lnTo>
                  <a:lnTo>
                    <a:pt x="85" y="38"/>
                  </a:lnTo>
                  <a:lnTo>
                    <a:pt x="91" y="34"/>
                  </a:lnTo>
                  <a:lnTo>
                    <a:pt x="97" y="31"/>
                  </a:lnTo>
                  <a:lnTo>
                    <a:pt x="102" y="29"/>
                  </a:lnTo>
                  <a:lnTo>
                    <a:pt x="106" y="27"/>
                  </a:lnTo>
                  <a:lnTo>
                    <a:pt x="112" y="23"/>
                  </a:lnTo>
                  <a:lnTo>
                    <a:pt x="117" y="19"/>
                  </a:lnTo>
                  <a:lnTo>
                    <a:pt x="121" y="17"/>
                  </a:lnTo>
                  <a:lnTo>
                    <a:pt x="127" y="15"/>
                  </a:lnTo>
                  <a:lnTo>
                    <a:pt x="131" y="13"/>
                  </a:lnTo>
                  <a:lnTo>
                    <a:pt x="136" y="12"/>
                  </a:lnTo>
                  <a:lnTo>
                    <a:pt x="140" y="10"/>
                  </a:lnTo>
                  <a:lnTo>
                    <a:pt x="144" y="8"/>
                  </a:lnTo>
                  <a:lnTo>
                    <a:pt x="150" y="4"/>
                  </a:lnTo>
                  <a:lnTo>
                    <a:pt x="155" y="2"/>
                  </a:lnTo>
                  <a:lnTo>
                    <a:pt x="159" y="0"/>
                  </a:lnTo>
                  <a:lnTo>
                    <a:pt x="161" y="0"/>
                  </a:lnTo>
                  <a:lnTo>
                    <a:pt x="218" y="10"/>
                  </a:lnTo>
                  <a:lnTo>
                    <a:pt x="241" y="38"/>
                  </a:lnTo>
                  <a:lnTo>
                    <a:pt x="289" y="51"/>
                  </a:lnTo>
                  <a:lnTo>
                    <a:pt x="325" y="69"/>
                  </a:lnTo>
                  <a:lnTo>
                    <a:pt x="329" y="99"/>
                  </a:lnTo>
                  <a:lnTo>
                    <a:pt x="275" y="91"/>
                  </a:lnTo>
                  <a:lnTo>
                    <a:pt x="245" y="99"/>
                  </a:lnTo>
                  <a:lnTo>
                    <a:pt x="285" y="122"/>
                  </a:lnTo>
                  <a:lnTo>
                    <a:pt x="313" y="169"/>
                  </a:lnTo>
                  <a:lnTo>
                    <a:pt x="296" y="175"/>
                  </a:lnTo>
                  <a:lnTo>
                    <a:pt x="252" y="152"/>
                  </a:lnTo>
                  <a:lnTo>
                    <a:pt x="163" y="185"/>
                  </a:lnTo>
                  <a:lnTo>
                    <a:pt x="163" y="228"/>
                  </a:lnTo>
                  <a:lnTo>
                    <a:pt x="133" y="278"/>
                  </a:lnTo>
                  <a:lnTo>
                    <a:pt x="0" y="242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E6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49" name="Freeform 153">
              <a:extLst>
                <a:ext uri="{FF2B5EF4-FFF2-40B4-BE49-F238E27FC236}">
                  <a16:creationId xmlns:a16="http://schemas.microsoft.com/office/drawing/2014/main" id="{90096AEC-D31C-4FF9-9BD7-E3CC9E020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8" y="3267"/>
              <a:ext cx="275" cy="264"/>
            </a:xfrm>
            <a:custGeom>
              <a:avLst/>
              <a:gdLst>
                <a:gd name="T0" fmla="*/ 188 w 549"/>
                <a:gd name="T1" fmla="*/ 528 h 528"/>
                <a:gd name="T2" fmla="*/ 367 w 549"/>
                <a:gd name="T3" fmla="*/ 443 h 528"/>
                <a:gd name="T4" fmla="*/ 530 w 549"/>
                <a:gd name="T5" fmla="*/ 354 h 528"/>
                <a:gd name="T6" fmla="*/ 403 w 549"/>
                <a:gd name="T7" fmla="*/ 346 h 528"/>
                <a:gd name="T8" fmla="*/ 536 w 549"/>
                <a:gd name="T9" fmla="*/ 124 h 528"/>
                <a:gd name="T10" fmla="*/ 331 w 549"/>
                <a:gd name="T11" fmla="*/ 274 h 528"/>
                <a:gd name="T12" fmla="*/ 426 w 549"/>
                <a:gd name="T13" fmla="*/ 40 h 528"/>
                <a:gd name="T14" fmla="*/ 374 w 549"/>
                <a:gd name="T15" fmla="*/ 11 h 528"/>
                <a:gd name="T16" fmla="*/ 363 w 549"/>
                <a:gd name="T17" fmla="*/ 19 h 528"/>
                <a:gd name="T18" fmla="*/ 357 w 549"/>
                <a:gd name="T19" fmla="*/ 29 h 528"/>
                <a:gd name="T20" fmla="*/ 351 w 549"/>
                <a:gd name="T21" fmla="*/ 38 h 528"/>
                <a:gd name="T22" fmla="*/ 342 w 549"/>
                <a:gd name="T23" fmla="*/ 53 h 528"/>
                <a:gd name="T24" fmla="*/ 338 w 549"/>
                <a:gd name="T25" fmla="*/ 65 h 528"/>
                <a:gd name="T26" fmla="*/ 331 w 549"/>
                <a:gd name="T27" fmla="*/ 76 h 528"/>
                <a:gd name="T28" fmla="*/ 325 w 549"/>
                <a:gd name="T29" fmla="*/ 89 h 528"/>
                <a:gd name="T30" fmla="*/ 317 w 549"/>
                <a:gd name="T31" fmla="*/ 103 h 528"/>
                <a:gd name="T32" fmla="*/ 310 w 549"/>
                <a:gd name="T33" fmla="*/ 116 h 528"/>
                <a:gd name="T34" fmla="*/ 302 w 549"/>
                <a:gd name="T35" fmla="*/ 129 h 528"/>
                <a:gd name="T36" fmla="*/ 294 w 549"/>
                <a:gd name="T37" fmla="*/ 145 h 528"/>
                <a:gd name="T38" fmla="*/ 287 w 549"/>
                <a:gd name="T39" fmla="*/ 158 h 528"/>
                <a:gd name="T40" fmla="*/ 281 w 549"/>
                <a:gd name="T41" fmla="*/ 173 h 528"/>
                <a:gd name="T42" fmla="*/ 273 w 549"/>
                <a:gd name="T43" fmla="*/ 184 h 528"/>
                <a:gd name="T44" fmla="*/ 268 w 549"/>
                <a:gd name="T45" fmla="*/ 196 h 528"/>
                <a:gd name="T46" fmla="*/ 260 w 549"/>
                <a:gd name="T47" fmla="*/ 211 h 528"/>
                <a:gd name="T48" fmla="*/ 253 w 549"/>
                <a:gd name="T49" fmla="*/ 226 h 528"/>
                <a:gd name="T50" fmla="*/ 247 w 549"/>
                <a:gd name="T51" fmla="*/ 234 h 528"/>
                <a:gd name="T52" fmla="*/ 237 w 549"/>
                <a:gd name="T53" fmla="*/ 135 h 528"/>
                <a:gd name="T54" fmla="*/ 239 w 549"/>
                <a:gd name="T55" fmla="*/ 0 h 528"/>
                <a:gd name="T56" fmla="*/ 196 w 549"/>
                <a:gd name="T57" fmla="*/ 25 h 528"/>
                <a:gd name="T58" fmla="*/ 184 w 549"/>
                <a:gd name="T59" fmla="*/ 38 h 528"/>
                <a:gd name="T60" fmla="*/ 176 w 549"/>
                <a:gd name="T61" fmla="*/ 51 h 528"/>
                <a:gd name="T62" fmla="*/ 171 w 549"/>
                <a:gd name="T63" fmla="*/ 67 h 528"/>
                <a:gd name="T64" fmla="*/ 167 w 549"/>
                <a:gd name="T65" fmla="*/ 80 h 528"/>
                <a:gd name="T66" fmla="*/ 163 w 549"/>
                <a:gd name="T67" fmla="*/ 93 h 528"/>
                <a:gd name="T68" fmla="*/ 161 w 549"/>
                <a:gd name="T69" fmla="*/ 112 h 528"/>
                <a:gd name="T70" fmla="*/ 159 w 549"/>
                <a:gd name="T71" fmla="*/ 131 h 528"/>
                <a:gd name="T72" fmla="*/ 157 w 549"/>
                <a:gd name="T73" fmla="*/ 152 h 528"/>
                <a:gd name="T74" fmla="*/ 157 w 549"/>
                <a:gd name="T75" fmla="*/ 173 h 528"/>
                <a:gd name="T76" fmla="*/ 156 w 549"/>
                <a:gd name="T77" fmla="*/ 192 h 528"/>
                <a:gd name="T78" fmla="*/ 156 w 549"/>
                <a:gd name="T79" fmla="*/ 209 h 528"/>
                <a:gd name="T80" fmla="*/ 154 w 549"/>
                <a:gd name="T81" fmla="*/ 222 h 528"/>
                <a:gd name="T82" fmla="*/ 154 w 549"/>
                <a:gd name="T83" fmla="*/ 232 h 528"/>
                <a:gd name="T84" fmla="*/ 102 w 549"/>
                <a:gd name="T85" fmla="*/ 308 h 528"/>
                <a:gd name="T86" fmla="*/ 36 w 549"/>
                <a:gd name="T87" fmla="*/ 167 h 528"/>
                <a:gd name="T88" fmla="*/ 0 w 549"/>
                <a:gd name="T89" fmla="*/ 24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49" h="528">
                  <a:moveTo>
                    <a:pt x="0" y="240"/>
                  </a:moveTo>
                  <a:lnTo>
                    <a:pt x="150" y="519"/>
                  </a:lnTo>
                  <a:lnTo>
                    <a:pt x="188" y="528"/>
                  </a:lnTo>
                  <a:lnTo>
                    <a:pt x="254" y="528"/>
                  </a:lnTo>
                  <a:lnTo>
                    <a:pt x="319" y="513"/>
                  </a:lnTo>
                  <a:lnTo>
                    <a:pt x="367" y="443"/>
                  </a:lnTo>
                  <a:lnTo>
                    <a:pt x="427" y="401"/>
                  </a:lnTo>
                  <a:lnTo>
                    <a:pt x="496" y="384"/>
                  </a:lnTo>
                  <a:lnTo>
                    <a:pt x="530" y="354"/>
                  </a:lnTo>
                  <a:lnTo>
                    <a:pt x="549" y="325"/>
                  </a:lnTo>
                  <a:lnTo>
                    <a:pt x="534" y="308"/>
                  </a:lnTo>
                  <a:lnTo>
                    <a:pt x="403" y="346"/>
                  </a:lnTo>
                  <a:lnTo>
                    <a:pt x="399" y="335"/>
                  </a:lnTo>
                  <a:lnTo>
                    <a:pt x="532" y="167"/>
                  </a:lnTo>
                  <a:lnTo>
                    <a:pt x="536" y="124"/>
                  </a:lnTo>
                  <a:lnTo>
                    <a:pt x="500" y="114"/>
                  </a:lnTo>
                  <a:lnTo>
                    <a:pt x="346" y="278"/>
                  </a:lnTo>
                  <a:lnTo>
                    <a:pt x="331" y="274"/>
                  </a:lnTo>
                  <a:lnTo>
                    <a:pt x="331" y="249"/>
                  </a:lnTo>
                  <a:lnTo>
                    <a:pt x="405" y="114"/>
                  </a:lnTo>
                  <a:lnTo>
                    <a:pt x="426" y="40"/>
                  </a:lnTo>
                  <a:lnTo>
                    <a:pt x="420" y="6"/>
                  </a:lnTo>
                  <a:lnTo>
                    <a:pt x="378" y="11"/>
                  </a:lnTo>
                  <a:lnTo>
                    <a:pt x="374" y="11"/>
                  </a:lnTo>
                  <a:lnTo>
                    <a:pt x="370" y="13"/>
                  </a:lnTo>
                  <a:lnTo>
                    <a:pt x="367" y="15"/>
                  </a:lnTo>
                  <a:lnTo>
                    <a:pt x="363" y="19"/>
                  </a:lnTo>
                  <a:lnTo>
                    <a:pt x="361" y="23"/>
                  </a:lnTo>
                  <a:lnTo>
                    <a:pt x="359" y="27"/>
                  </a:lnTo>
                  <a:lnTo>
                    <a:pt x="357" y="29"/>
                  </a:lnTo>
                  <a:lnTo>
                    <a:pt x="355" y="30"/>
                  </a:lnTo>
                  <a:lnTo>
                    <a:pt x="353" y="32"/>
                  </a:lnTo>
                  <a:lnTo>
                    <a:pt x="351" y="38"/>
                  </a:lnTo>
                  <a:lnTo>
                    <a:pt x="348" y="44"/>
                  </a:lnTo>
                  <a:lnTo>
                    <a:pt x="346" y="49"/>
                  </a:lnTo>
                  <a:lnTo>
                    <a:pt x="342" y="53"/>
                  </a:lnTo>
                  <a:lnTo>
                    <a:pt x="342" y="57"/>
                  </a:lnTo>
                  <a:lnTo>
                    <a:pt x="340" y="61"/>
                  </a:lnTo>
                  <a:lnTo>
                    <a:pt x="338" y="65"/>
                  </a:lnTo>
                  <a:lnTo>
                    <a:pt x="334" y="69"/>
                  </a:lnTo>
                  <a:lnTo>
                    <a:pt x="332" y="72"/>
                  </a:lnTo>
                  <a:lnTo>
                    <a:pt x="331" y="76"/>
                  </a:lnTo>
                  <a:lnTo>
                    <a:pt x="329" y="80"/>
                  </a:lnTo>
                  <a:lnTo>
                    <a:pt x="327" y="84"/>
                  </a:lnTo>
                  <a:lnTo>
                    <a:pt x="325" y="89"/>
                  </a:lnTo>
                  <a:lnTo>
                    <a:pt x="323" y="93"/>
                  </a:lnTo>
                  <a:lnTo>
                    <a:pt x="319" y="97"/>
                  </a:lnTo>
                  <a:lnTo>
                    <a:pt x="317" y="103"/>
                  </a:lnTo>
                  <a:lnTo>
                    <a:pt x="315" y="107"/>
                  </a:lnTo>
                  <a:lnTo>
                    <a:pt x="313" y="112"/>
                  </a:lnTo>
                  <a:lnTo>
                    <a:pt x="310" y="116"/>
                  </a:lnTo>
                  <a:lnTo>
                    <a:pt x="308" y="120"/>
                  </a:lnTo>
                  <a:lnTo>
                    <a:pt x="304" y="126"/>
                  </a:lnTo>
                  <a:lnTo>
                    <a:pt x="302" y="129"/>
                  </a:lnTo>
                  <a:lnTo>
                    <a:pt x="300" y="135"/>
                  </a:lnTo>
                  <a:lnTo>
                    <a:pt x="298" y="139"/>
                  </a:lnTo>
                  <a:lnTo>
                    <a:pt x="294" y="145"/>
                  </a:lnTo>
                  <a:lnTo>
                    <a:pt x="292" y="148"/>
                  </a:lnTo>
                  <a:lnTo>
                    <a:pt x="291" y="154"/>
                  </a:lnTo>
                  <a:lnTo>
                    <a:pt x="287" y="158"/>
                  </a:lnTo>
                  <a:lnTo>
                    <a:pt x="285" y="164"/>
                  </a:lnTo>
                  <a:lnTo>
                    <a:pt x="283" y="167"/>
                  </a:lnTo>
                  <a:lnTo>
                    <a:pt x="281" y="173"/>
                  </a:lnTo>
                  <a:lnTo>
                    <a:pt x="277" y="177"/>
                  </a:lnTo>
                  <a:lnTo>
                    <a:pt x="275" y="181"/>
                  </a:lnTo>
                  <a:lnTo>
                    <a:pt x="273" y="184"/>
                  </a:lnTo>
                  <a:lnTo>
                    <a:pt x="272" y="188"/>
                  </a:lnTo>
                  <a:lnTo>
                    <a:pt x="270" y="192"/>
                  </a:lnTo>
                  <a:lnTo>
                    <a:pt x="268" y="196"/>
                  </a:lnTo>
                  <a:lnTo>
                    <a:pt x="264" y="200"/>
                  </a:lnTo>
                  <a:lnTo>
                    <a:pt x="264" y="205"/>
                  </a:lnTo>
                  <a:lnTo>
                    <a:pt x="260" y="211"/>
                  </a:lnTo>
                  <a:lnTo>
                    <a:pt x="256" y="217"/>
                  </a:lnTo>
                  <a:lnTo>
                    <a:pt x="254" y="222"/>
                  </a:lnTo>
                  <a:lnTo>
                    <a:pt x="253" y="226"/>
                  </a:lnTo>
                  <a:lnTo>
                    <a:pt x="249" y="230"/>
                  </a:lnTo>
                  <a:lnTo>
                    <a:pt x="249" y="234"/>
                  </a:lnTo>
                  <a:lnTo>
                    <a:pt x="247" y="234"/>
                  </a:lnTo>
                  <a:lnTo>
                    <a:pt x="247" y="236"/>
                  </a:lnTo>
                  <a:lnTo>
                    <a:pt x="234" y="241"/>
                  </a:lnTo>
                  <a:lnTo>
                    <a:pt x="237" y="135"/>
                  </a:lnTo>
                  <a:lnTo>
                    <a:pt x="253" y="84"/>
                  </a:lnTo>
                  <a:lnTo>
                    <a:pt x="249" y="17"/>
                  </a:lnTo>
                  <a:lnTo>
                    <a:pt x="239" y="0"/>
                  </a:lnTo>
                  <a:lnTo>
                    <a:pt x="199" y="21"/>
                  </a:lnTo>
                  <a:lnTo>
                    <a:pt x="197" y="21"/>
                  </a:lnTo>
                  <a:lnTo>
                    <a:pt x="196" y="25"/>
                  </a:lnTo>
                  <a:lnTo>
                    <a:pt x="192" y="29"/>
                  </a:lnTo>
                  <a:lnTo>
                    <a:pt x="188" y="34"/>
                  </a:lnTo>
                  <a:lnTo>
                    <a:pt x="184" y="38"/>
                  </a:lnTo>
                  <a:lnTo>
                    <a:pt x="182" y="42"/>
                  </a:lnTo>
                  <a:lnTo>
                    <a:pt x="178" y="46"/>
                  </a:lnTo>
                  <a:lnTo>
                    <a:pt x="176" y="51"/>
                  </a:lnTo>
                  <a:lnTo>
                    <a:pt x="175" y="55"/>
                  </a:lnTo>
                  <a:lnTo>
                    <a:pt x="173" y="61"/>
                  </a:lnTo>
                  <a:lnTo>
                    <a:pt x="171" y="67"/>
                  </a:lnTo>
                  <a:lnTo>
                    <a:pt x="169" y="74"/>
                  </a:lnTo>
                  <a:lnTo>
                    <a:pt x="167" y="76"/>
                  </a:lnTo>
                  <a:lnTo>
                    <a:pt x="167" y="80"/>
                  </a:lnTo>
                  <a:lnTo>
                    <a:pt x="165" y="84"/>
                  </a:lnTo>
                  <a:lnTo>
                    <a:pt x="165" y="89"/>
                  </a:lnTo>
                  <a:lnTo>
                    <a:pt x="163" y="93"/>
                  </a:lnTo>
                  <a:lnTo>
                    <a:pt x="163" y="99"/>
                  </a:lnTo>
                  <a:lnTo>
                    <a:pt x="161" y="107"/>
                  </a:lnTo>
                  <a:lnTo>
                    <a:pt x="161" y="112"/>
                  </a:lnTo>
                  <a:lnTo>
                    <a:pt x="161" y="118"/>
                  </a:lnTo>
                  <a:lnTo>
                    <a:pt x="159" y="126"/>
                  </a:lnTo>
                  <a:lnTo>
                    <a:pt x="159" y="131"/>
                  </a:lnTo>
                  <a:lnTo>
                    <a:pt x="159" y="139"/>
                  </a:lnTo>
                  <a:lnTo>
                    <a:pt x="159" y="145"/>
                  </a:lnTo>
                  <a:lnTo>
                    <a:pt x="157" y="152"/>
                  </a:lnTo>
                  <a:lnTo>
                    <a:pt x="157" y="158"/>
                  </a:lnTo>
                  <a:lnTo>
                    <a:pt x="157" y="165"/>
                  </a:lnTo>
                  <a:lnTo>
                    <a:pt x="157" y="173"/>
                  </a:lnTo>
                  <a:lnTo>
                    <a:pt x="156" y="179"/>
                  </a:lnTo>
                  <a:lnTo>
                    <a:pt x="156" y="184"/>
                  </a:lnTo>
                  <a:lnTo>
                    <a:pt x="156" y="192"/>
                  </a:lnTo>
                  <a:lnTo>
                    <a:pt x="156" y="198"/>
                  </a:lnTo>
                  <a:lnTo>
                    <a:pt x="156" y="203"/>
                  </a:lnTo>
                  <a:lnTo>
                    <a:pt x="156" y="209"/>
                  </a:lnTo>
                  <a:lnTo>
                    <a:pt x="156" y="213"/>
                  </a:lnTo>
                  <a:lnTo>
                    <a:pt x="154" y="219"/>
                  </a:lnTo>
                  <a:lnTo>
                    <a:pt x="154" y="222"/>
                  </a:lnTo>
                  <a:lnTo>
                    <a:pt x="154" y="224"/>
                  </a:lnTo>
                  <a:lnTo>
                    <a:pt x="154" y="228"/>
                  </a:lnTo>
                  <a:lnTo>
                    <a:pt x="154" y="232"/>
                  </a:lnTo>
                  <a:lnTo>
                    <a:pt x="154" y="234"/>
                  </a:lnTo>
                  <a:lnTo>
                    <a:pt x="121" y="317"/>
                  </a:lnTo>
                  <a:lnTo>
                    <a:pt x="102" y="308"/>
                  </a:lnTo>
                  <a:lnTo>
                    <a:pt x="89" y="264"/>
                  </a:lnTo>
                  <a:lnTo>
                    <a:pt x="55" y="183"/>
                  </a:lnTo>
                  <a:lnTo>
                    <a:pt x="36" y="167"/>
                  </a:lnTo>
                  <a:lnTo>
                    <a:pt x="13" y="183"/>
                  </a:lnTo>
                  <a:lnTo>
                    <a:pt x="2" y="209"/>
                  </a:lnTo>
                  <a:lnTo>
                    <a:pt x="0" y="240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rgbClr val="E6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50" name="Freeform 154">
              <a:extLst>
                <a:ext uri="{FF2B5EF4-FFF2-40B4-BE49-F238E27FC236}">
                  <a16:creationId xmlns:a16="http://schemas.microsoft.com/office/drawing/2014/main" id="{CDD2CDA7-2F04-4F53-9623-36D14B985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2" y="3164"/>
              <a:ext cx="349" cy="233"/>
            </a:xfrm>
            <a:custGeom>
              <a:avLst/>
              <a:gdLst>
                <a:gd name="T0" fmla="*/ 87 w 697"/>
                <a:gd name="T1" fmla="*/ 131 h 465"/>
                <a:gd name="T2" fmla="*/ 76 w 697"/>
                <a:gd name="T3" fmla="*/ 131 h 465"/>
                <a:gd name="T4" fmla="*/ 66 w 697"/>
                <a:gd name="T5" fmla="*/ 131 h 465"/>
                <a:gd name="T6" fmla="*/ 55 w 697"/>
                <a:gd name="T7" fmla="*/ 135 h 465"/>
                <a:gd name="T8" fmla="*/ 43 w 697"/>
                <a:gd name="T9" fmla="*/ 140 h 465"/>
                <a:gd name="T10" fmla="*/ 30 w 697"/>
                <a:gd name="T11" fmla="*/ 150 h 465"/>
                <a:gd name="T12" fmla="*/ 21 w 697"/>
                <a:gd name="T13" fmla="*/ 159 h 465"/>
                <a:gd name="T14" fmla="*/ 17 w 697"/>
                <a:gd name="T15" fmla="*/ 167 h 465"/>
                <a:gd name="T16" fmla="*/ 11 w 697"/>
                <a:gd name="T17" fmla="*/ 175 h 465"/>
                <a:gd name="T18" fmla="*/ 7 w 697"/>
                <a:gd name="T19" fmla="*/ 184 h 465"/>
                <a:gd name="T20" fmla="*/ 3 w 697"/>
                <a:gd name="T21" fmla="*/ 192 h 465"/>
                <a:gd name="T22" fmla="*/ 2 w 697"/>
                <a:gd name="T23" fmla="*/ 199 h 465"/>
                <a:gd name="T24" fmla="*/ 0 w 697"/>
                <a:gd name="T25" fmla="*/ 211 h 465"/>
                <a:gd name="T26" fmla="*/ 2 w 697"/>
                <a:gd name="T27" fmla="*/ 226 h 465"/>
                <a:gd name="T28" fmla="*/ 5 w 697"/>
                <a:gd name="T29" fmla="*/ 239 h 465"/>
                <a:gd name="T30" fmla="*/ 11 w 697"/>
                <a:gd name="T31" fmla="*/ 251 h 465"/>
                <a:gd name="T32" fmla="*/ 19 w 697"/>
                <a:gd name="T33" fmla="*/ 262 h 465"/>
                <a:gd name="T34" fmla="*/ 26 w 697"/>
                <a:gd name="T35" fmla="*/ 272 h 465"/>
                <a:gd name="T36" fmla="*/ 36 w 697"/>
                <a:gd name="T37" fmla="*/ 277 h 465"/>
                <a:gd name="T38" fmla="*/ 47 w 697"/>
                <a:gd name="T39" fmla="*/ 281 h 465"/>
                <a:gd name="T40" fmla="*/ 60 w 697"/>
                <a:gd name="T41" fmla="*/ 285 h 465"/>
                <a:gd name="T42" fmla="*/ 74 w 697"/>
                <a:gd name="T43" fmla="*/ 287 h 465"/>
                <a:gd name="T44" fmla="*/ 87 w 697"/>
                <a:gd name="T45" fmla="*/ 287 h 465"/>
                <a:gd name="T46" fmla="*/ 100 w 697"/>
                <a:gd name="T47" fmla="*/ 285 h 465"/>
                <a:gd name="T48" fmla="*/ 108 w 697"/>
                <a:gd name="T49" fmla="*/ 285 h 465"/>
                <a:gd name="T50" fmla="*/ 114 w 697"/>
                <a:gd name="T51" fmla="*/ 285 h 465"/>
                <a:gd name="T52" fmla="*/ 116 w 697"/>
                <a:gd name="T53" fmla="*/ 285 h 465"/>
                <a:gd name="T54" fmla="*/ 116 w 697"/>
                <a:gd name="T55" fmla="*/ 291 h 465"/>
                <a:gd name="T56" fmla="*/ 116 w 697"/>
                <a:gd name="T57" fmla="*/ 302 h 465"/>
                <a:gd name="T58" fmla="*/ 119 w 697"/>
                <a:gd name="T59" fmla="*/ 312 h 465"/>
                <a:gd name="T60" fmla="*/ 123 w 697"/>
                <a:gd name="T61" fmla="*/ 319 h 465"/>
                <a:gd name="T62" fmla="*/ 129 w 697"/>
                <a:gd name="T63" fmla="*/ 327 h 465"/>
                <a:gd name="T64" fmla="*/ 137 w 697"/>
                <a:gd name="T65" fmla="*/ 332 h 465"/>
                <a:gd name="T66" fmla="*/ 144 w 697"/>
                <a:gd name="T67" fmla="*/ 338 h 465"/>
                <a:gd name="T68" fmla="*/ 152 w 697"/>
                <a:gd name="T69" fmla="*/ 344 h 465"/>
                <a:gd name="T70" fmla="*/ 161 w 697"/>
                <a:gd name="T71" fmla="*/ 350 h 465"/>
                <a:gd name="T72" fmla="*/ 169 w 697"/>
                <a:gd name="T73" fmla="*/ 353 h 465"/>
                <a:gd name="T74" fmla="*/ 178 w 697"/>
                <a:gd name="T75" fmla="*/ 359 h 465"/>
                <a:gd name="T76" fmla="*/ 188 w 697"/>
                <a:gd name="T77" fmla="*/ 365 h 465"/>
                <a:gd name="T78" fmla="*/ 197 w 697"/>
                <a:gd name="T79" fmla="*/ 369 h 465"/>
                <a:gd name="T80" fmla="*/ 207 w 697"/>
                <a:gd name="T81" fmla="*/ 374 h 465"/>
                <a:gd name="T82" fmla="*/ 214 w 697"/>
                <a:gd name="T83" fmla="*/ 378 h 465"/>
                <a:gd name="T84" fmla="*/ 224 w 697"/>
                <a:gd name="T85" fmla="*/ 382 h 465"/>
                <a:gd name="T86" fmla="*/ 234 w 697"/>
                <a:gd name="T87" fmla="*/ 386 h 465"/>
                <a:gd name="T88" fmla="*/ 308 w 697"/>
                <a:gd name="T89" fmla="*/ 465 h 465"/>
                <a:gd name="T90" fmla="*/ 481 w 697"/>
                <a:gd name="T91" fmla="*/ 416 h 465"/>
                <a:gd name="T92" fmla="*/ 690 w 697"/>
                <a:gd name="T93" fmla="*/ 232 h 465"/>
                <a:gd name="T94" fmla="*/ 684 w 697"/>
                <a:gd name="T95" fmla="*/ 112 h 465"/>
                <a:gd name="T96" fmla="*/ 211 w 697"/>
                <a:gd name="T97" fmla="*/ 0 h 465"/>
                <a:gd name="T98" fmla="*/ 89 w 697"/>
                <a:gd name="T99" fmla="*/ 131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97" h="465">
                  <a:moveTo>
                    <a:pt x="89" y="131"/>
                  </a:moveTo>
                  <a:lnTo>
                    <a:pt x="87" y="131"/>
                  </a:lnTo>
                  <a:lnTo>
                    <a:pt x="81" y="131"/>
                  </a:lnTo>
                  <a:lnTo>
                    <a:pt x="76" y="131"/>
                  </a:lnTo>
                  <a:lnTo>
                    <a:pt x="72" y="131"/>
                  </a:lnTo>
                  <a:lnTo>
                    <a:pt x="66" y="131"/>
                  </a:lnTo>
                  <a:lnTo>
                    <a:pt x="62" y="135"/>
                  </a:lnTo>
                  <a:lnTo>
                    <a:pt x="55" y="135"/>
                  </a:lnTo>
                  <a:lnTo>
                    <a:pt x="49" y="139"/>
                  </a:lnTo>
                  <a:lnTo>
                    <a:pt x="43" y="140"/>
                  </a:lnTo>
                  <a:lnTo>
                    <a:pt x="38" y="146"/>
                  </a:lnTo>
                  <a:lnTo>
                    <a:pt x="30" y="150"/>
                  </a:lnTo>
                  <a:lnTo>
                    <a:pt x="24" y="156"/>
                  </a:lnTo>
                  <a:lnTo>
                    <a:pt x="21" y="159"/>
                  </a:lnTo>
                  <a:lnTo>
                    <a:pt x="19" y="163"/>
                  </a:lnTo>
                  <a:lnTo>
                    <a:pt x="17" y="167"/>
                  </a:lnTo>
                  <a:lnTo>
                    <a:pt x="15" y="173"/>
                  </a:lnTo>
                  <a:lnTo>
                    <a:pt x="11" y="175"/>
                  </a:lnTo>
                  <a:lnTo>
                    <a:pt x="9" y="180"/>
                  </a:lnTo>
                  <a:lnTo>
                    <a:pt x="7" y="184"/>
                  </a:lnTo>
                  <a:lnTo>
                    <a:pt x="5" y="188"/>
                  </a:lnTo>
                  <a:lnTo>
                    <a:pt x="3" y="192"/>
                  </a:lnTo>
                  <a:lnTo>
                    <a:pt x="3" y="196"/>
                  </a:lnTo>
                  <a:lnTo>
                    <a:pt x="2" y="199"/>
                  </a:lnTo>
                  <a:lnTo>
                    <a:pt x="2" y="203"/>
                  </a:lnTo>
                  <a:lnTo>
                    <a:pt x="0" y="211"/>
                  </a:lnTo>
                  <a:lnTo>
                    <a:pt x="2" y="218"/>
                  </a:lnTo>
                  <a:lnTo>
                    <a:pt x="2" y="226"/>
                  </a:lnTo>
                  <a:lnTo>
                    <a:pt x="3" y="234"/>
                  </a:lnTo>
                  <a:lnTo>
                    <a:pt x="5" y="239"/>
                  </a:lnTo>
                  <a:lnTo>
                    <a:pt x="7" y="245"/>
                  </a:lnTo>
                  <a:lnTo>
                    <a:pt x="11" y="251"/>
                  </a:lnTo>
                  <a:lnTo>
                    <a:pt x="15" y="256"/>
                  </a:lnTo>
                  <a:lnTo>
                    <a:pt x="19" y="262"/>
                  </a:lnTo>
                  <a:lnTo>
                    <a:pt x="22" y="266"/>
                  </a:lnTo>
                  <a:lnTo>
                    <a:pt x="26" y="272"/>
                  </a:lnTo>
                  <a:lnTo>
                    <a:pt x="32" y="275"/>
                  </a:lnTo>
                  <a:lnTo>
                    <a:pt x="36" y="277"/>
                  </a:lnTo>
                  <a:lnTo>
                    <a:pt x="41" y="281"/>
                  </a:lnTo>
                  <a:lnTo>
                    <a:pt x="47" y="281"/>
                  </a:lnTo>
                  <a:lnTo>
                    <a:pt x="53" y="285"/>
                  </a:lnTo>
                  <a:lnTo>
                    <a:pt x="60" y="285"/>
                  </a:lnTo>
                  <a:lnTo>
                    <a:pt x="68" y="287"/>
                  </a:lnTo>
                  <a:lnTo>
                    <a:pt x="74" y="287"/>
                  </a:lnTo>
                  <a:lnTo>
                    <a:pt x="81" y="287"/>
                  </a:lnTo>
                  <a:lnTo>
                    <a:pt x="87" y="287"/>
                  </a:lnTo>
                  <a:lnTo>
                    <a:pt x="95" y="287"/>
                  </a:lnTo>
                  <a:lnTo>
                    <a:pt x="100" y="285"/>
                  </a:lnTo>
                  <a:lnTo>
                    <a:pt x="106" y="285"/>
                  </a:lnTo>
                  <a:lnTo>
                    <a:pt x="108" y="285"/>
                  </a:lnTo>
                  <a:lnTo>
                    <a:pt x="112" y="285"/>
                  </a:lnTo>
                  <a:lnTo>
                    <a:pt x="114" y="285"/>
                  </a:lnTo>
                  <a:lnTo>
                    <a:pt x="116" y="285"/>
                  </a:lnTo>
                  <a:lnTo>
                    <a:pt x="116" y="285"/>
                  </a:lnTo>
                  <a:lnTo>
                    <a:pt x="116" y="287"/>
                  </a:lnTo>
                  <a:lnTo>
                    <a:pt x="116" y="291"/>
                  </a:lnTo>
                  <a:lnTo>
                    <a:pt x="116" y="296"/>
                  </a:lnTo>
                  <a:lnTo>
                    <a:pt x="116" y="302"/>
                  </a:lnTo>
                  <a:lnTo>
                    <a:pt x="119" y="308"/>
                  </a:lnTo>
                  <a:lnTo>
                    <a:pt x="119" y="312"/>
                  </a:lnTo>
                  <a:lnTo>
                    <a:pt x="121" y="315"/>
                  </a:lnTo>
                  <a:lnTo>
                    <a:pt x="123" y="319"/>
                  </a:lnTo>
                  <a:lnTo>
                    <a:pt x="127" y="323"/>
                  </a:lnTo>
                  <a:lnTo>
                    <a:pt x="129" y="327"/>
                  </a:lnTo>
                  <a:lnTo>
                    <a:pt x="135" y="331"/>
                  </a:lnTo>
                  <a:lnTo>
                    <a:pt x="137" y="332"/>
                  </a:lnTo>
                  <a:lnTo>
                    <a:pt x="140" y="336"/>
                  </a:lnTo>
                  <a:lnTo>
                    <a:pt x="144" y="338"/>
                  </a:lnTo>
                  <a:lnTo>
                    <a:pt x="148" y="342"/>
                  </a:lnTo>
                  <a:lnTo>
                    <a:pt x="152" y="344"/>
                  </a:lnTo>
                  <a:lnTo>
                    <a:pt x="156" y="346"/>
                  </a:lnTo>
                  <a:lnTo>
                    <a:pt x="161" y="350"/>
                  </a:lnTo>
                  <a:lnTo>
                    <a:pt x="165" y="351"/>
                  </a:lnTo>
                  <a:lnTo>
                    <a:pt x="169" y="353"/>
                  </a:lnTo>
                  <a:lnTo>
                    <a:pt x="175" y="357"/>
                  </a:lnTo>
                  <a:lnTo>
                    <a:pt x="178" y="359"/>
                  </a:lnTo>
                  <a:lnTo>
                    <a:pt x="184" y="363"/>
                  </a:lnTo>
                  <a:lnTo>
                    <a:pt x="188" y="365"/>
                  </a:lnTo>
                  <a:lnTo>
                    <a:pt x="194" y="367"/>
                  </a:lnTo>
                  <a:lnTo>
                    <a:pt x="197" y="369"/>
                  </a:lnTo>
                  <a:lnTo>
                    <a:pt x="203" y="372"/>
                  </a:lnTo>
                  <a:lnTo>
                    <a:pt x="207" y="374"/>
                  </a:lnTo>
                  <a:lnTo>
                    <a:pt x="211" y="376"/>
                  </a:lnTo>
                  <a:lnTo>
                    <a:pt x="214" y="378"/>
                  </a:lnTo>
                  <a:lnTo>
                    <a:pt x="218" y="380"/>
                  </a:lnTo>
                  <a:lnTo>
                    <a:pt x="224" y="382"/>
                  </a:lnTo>
                  <a:lnTo>
                    <a:pt x="230" y="386"/>
                  </a:lnTo>
                  <a:lnTo>
                    <a:pt x="234" y="386"/>
                  </a:lnTo>
                  <a:lnTo>
                    <a:pt x="234" y="388"/>
                  </a:lnTo>
                  <a:lnTo>
                    <a:pt x="308" y="465"/>
                  </a:lnTo>
                  <a:lnTo>
                    <a:pt x="429" y="465"/>
                  </a:lnTo>
                  <a:lnTo>
                    <a:pt x="481" y="416"/>
                  </a:lnTo>
                  <a:lnTo>
                    <a:pt x="658" y="319"/>
                  </a:lnTo>
                  <a:lnTo>
                    <a:pt x="690" y="232"/>
                  </a:lnTo>
                  <a:lnTo>
                    <a:pt x="697" y="180"/>
                  </a:lnTo>
                  <a:lnTo>
                    <a:pt x="684" y="112"/>
                  </a:lnTo>
                  <a:lnTo>
                    <a:pt x="638" y="44"/>
                  </a:lnTo>
                  <a:lnTo>
                    <a:pt x="211" y="0"/>
                  </a:lnTo>
                  <a:lnTo>
                    <a:pt x="89" y="131"/>
                  </a:lnTo>
                  <a:lnTo>
                    <a:pt x="89" y="131"/>
                  </a:lnTo>
                  <a:close/>
                </a:path>
              </a:pathLst>
            </a:custGeom>
            <a:solidFill>
              <a:srgbClr val="E0B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51" name="Freeform 155">
              <a:extLst>
                <a:ext uri="{FF2B5EF4-FFF2-40B4-BE49-F238E27FC236}">
                  <a16:creationId xmlns:a16="http://schemas.microsoft.com/office/drawing/2014/main" id="{494A3590-FBBE-40B6-82E9-76D7ABB3C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9" y="3287"/>
              <a:ext cx="61" cy="70"/>
            </a:xfrm>
            <a:custGeom>
              <a:avLst/>
              <a:gdLst>
                <a:gd name="T0" fmla="*/ 0 w 124"/>
                <a:gd name="T1" fmla="*/ 0 h 141"/>
                <a:gd name="T2" fmla="*/ 105 w 124"/>
                <a:gd name="T3" fmla="*/ 0 h 141"/>
                <a:gd name="T4" fmla="*/ 124 w 124"/>
                <a:gd name="T5" fmla="*/ 25 h 141"/>
                <a:gd name="T6" fmla="*/ 122 w 124"/>
                <a:gd name="T7" fmla="*/ 91 h 141"/>
                <a:gd name="T8" fmla="*/ 99 w 124"/>
                <a:gd name="T9" fmla="*/ 116 h 141"/>
                <a:gd name="T10" fmla="*/ 11 w 124"/>
                <a:gd name="T11" fmla="*/ 141 h 141"/>
                <a:gd name="T12" fmla="*/ 0 w 124"/>
                <a:gd name="T13" fmla="*/ 0 h 141"/>
                <a:gd name="T14" fmla="*/ 0 w 124"/>
                <a:gd name="T1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141">
                  <a:moveTo>
                    <a:pt x="0" y="0"/>
                  </a:moveTo>
                  <a:lnTo>
                    <a:pt x="105" y="0"/>
                  </a:lnTo>
                  <a:lnTo>
                    <a:pt x="124" y="25"/>
                  </a:lnTo>
                  <a:lnTo>
                    <a:pt x="122" y="91"/>
                  </a:lnTo>
                  <a:lnTo>
                    <a:pt x="99" y="116"/>
                  </a:lnTo>
                  <a:lnTo>
                    <a:pt x="11" y="14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9E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52" name="Freeform 156">
              <a:extLst>
                <a:ext uri="{FF2B5EF4-FFF2-40B4-BE49-F238E27FC236}">
                  <a16:creationId xmlns:a16="http://schemas.microsoft.com/office/drawing/2014/main" id="{1F8EABCA-7CFA-480A-9B46-509709931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0" y="3287"/>
              <a:ext cx="68" cy="68"/>
            </a:xfrm>
            <a:custGeom>
              <a:avLst/>
              <a:gdLst>
                <a:gd name="T0" fmla="*/ 0 w 137"/>
                <a:gd name="T1" fmla="*/ 48 h 137"/>
                <a:gd name="T2" fmla="*/ 8 w 137"/>
                <a:gd name="T3" fmla="*/ 6 h 137"/>
                <a:gd name="T4" fmla="*/ 97 w 137"/>
                <a:gd name="T5" fmla="*/ 0 h 137"/>
                <a:gd name="T6" fmla="*/ 127 w 137"/>
                <a:gd name="T7" fmla="*/ 34 h 137"/>
                <a:gd name="T8" fmla="*/ 137 w 137"/>
                <a:gd name="T9" fmla="*/ 74 h 137"/>
                <a:gd name="T10" fmla="*/ 129 w 137"/>
                <a:gd name="T11" fmla="*/ 106 h 137"/>
                <a:gd name="T12" fmla="*/ 108 w 137"/>
                <a:gd name="T13" fmla="*/ 135 h 137"/>
                <a:gd name="T14" fmla="*/ 76 w 137"/>
                <a:gd name="T15" fmla="*/ 137 h 137"/>
                <a:gd name="T16" fmla="*/ 40 w 137"/>
                <a:gd name="T17" fmla="*/ 124 h 137"/>
                <a:gd name="T18" fmla="*/ 34 w 137"/>
                <a:gd name="T19" fmla="*/ 87 h 137"/>
                <a:gd name="T20" fmla="*/ 40 w 137"/>
                <a:gd name="T21" fmla="*/ 51 h 137"/>
                <a:gd name="T22" fmla="*/ 0 w 137"/>
                <a:gd name="T23" fmla="*/ 48 h 137"/>
                <a:gd name="T24" fmla="*/ 0 w 137"/>
                <a:gd name="T25" fmla="*/ 4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137">
                  <a:moveTo>
                    <a:pt x="0" y="48"/>
                  </a:moveTo>
                  <a:lnTo>
                    <a:pt x="8" y="6"/>
                  </a:lnTo>
                  <a:lnTo>
                    <a:pt x="97" y="0"/>
                  </a:lnTo>
                  <a:lnTo>
                    <a:pt x="127" y="34"/>
                  </a:lnTo>
                  <a:lnTo>
                    <a:pt x="137" y="74"/>
                  </a:lnTo>
                  <a:lnTo>
                    <a:pt x="129" y="106"/>
                  </a:lnTo>
                  <a:lnTo>
                    <a:pt x="108" y="135"/>
                  </a:lnTo>
                  <a:lnTo>
                    <a:pt x="76" y="137"/>
                  </a:lnTo>
                  <a:lnTo>
                    <a:pt x="40" y="124"/>
                  </a:lnTo>
                  <a:lnTo>
                    <a:pt x="34" y="87"/>
                  </a:lnTo>
                  <a:lnTo>
                    <a:pt x="40" y="51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8AC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53" name="Freeform 157">
              <a:extLst>
                <a:ext uri="{FF2B5EF4-FFF2-40B4-BE49-F238E27FC236}">
                  <a16:creationId xmlns:a16="http://schemas.microsoft.com/office/drawing/2014/main" id="{0046849E-37C9-4232-9C60-DE60AEC79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0" y="4094"/>
              <a:ext cx="417" cy="111"/>
            </a:xfrm>
            <a:custGeom>
              <a:avLst/>
              <a:gdLst>
                <a:gd name="T0" fmla="*/ 198 w 835"/>
                <a:gd name="T1" fmla="*/ 41 h 222"/>
                <a:gd name="T2" fmla="*/ 186 w 835"/>
                <a:gd name="T3" fmla="*/ 45 h 222"/>
                <a:gd name="T4" fmla="*/ 175 w 835"/>
                <a:gd name="T5" fmla="*/ 49 h 222"/>
                <a:gd name="T6" fmla="*/ 164 w 835"/>
                <a:gd name="T7" fmla="*/ 53 h 222"/>
                <a:gd name="T8" fmla="*/ 152 w 835"/>
                <a:gd name="T9" fmla="*/ 59 h 222"/>
                <a:gd name="T10" fmla="*/ 143 w 835"/>
                <a:gd name="T11" fmla="*/ 60 h 222"/>
                <a:gd name="T12" fmla="*/ 135 w 835"/>
                <a:gd name="T13" fmla="*/ 64 h 222"/>
                <a:gd name="T14" fmla="*/ 125 w 835"/>
                <a:gd name="T15" fmla="*/ 66 h 222"/>
                <a:gd name="T16" fmla="*/ 118 w 835"/>
                <a:gd name="T17" fmla="*/ 70 h 222"/>
                <a:gd name="T18" fmla="*/ 108 w 835"/>
                <a:gd name="T19" fmla="*/ 74 h 222"/>
                <a:gd name="T20" fmla="*/ 101 w 835"/>
                <a:gd name="T21" fmla="*/ 78 h 222"/>
                <a:gd name="T22" fmla="*/ 91 w 835"/>
                <a:gd name="T23" fmla="*/ 81 h 222"/>
                <a:gd name="T24" fmla="*/ 82 w 835"/>
                <a:gd name="T25" fmla="*/ 85 h 222"/>
                <a:gd name="T26" fmla="*/ 72 w 835"/>
                <a:gd name="T27" fmla="*/ 89 h 222"/>
                <a:gd name="T28" fmla="*/ 65 w 835"/>
                <a:gd name="T29" fmla="*/ 93 h 222"/>
                <a:gd name="T30" fmla="*/ 55 w 835"/>
                <a:gd name="T31" fmla="*/ 97 h 222"/>
                <a:gd name="T32" fmla="*/ 48 w 835"/>
                <a:gd name="T33" fmla="*/ 100 h 222"/>
                <a:gd name="T34" fmla="*/ 40 w 835"/>
                <a:gd name="T35" fmla="*/ 104 h 222"/>
                <a:gd name="T36" fmla="*/ 30 w 835"/>
                <a:gd name="T37" fmla="*/ 110 h 222"/>
                <a:gd name="T38" fmla="*/ 17 w 835"/>
                <a:gd name="T39" fmla="*/ 116 h 222"/>
                <a:gd name="T40" fmla="*/ 8 w 835"/>
                <a:gd name="T41" fmla="*/ 121 h 222"/>
                <a:gd name="T42" fmla="*/ 2 w 835"/>
                <a:gd name="T43" fmla="*/ 129 h 222"/>
                <a:gd name="T44" fmla="*/ 0 w 835"/>
                <a:gd name="T45" fmla="*/ 135 h 222"/>
                <a:gd name="T46" fmla="*/ 2 w 835"/>
                <a:gd name="T47" fmla="*/ 144 h 222"/>
                <a:gd name="T48" fmla="*/ 8 w 835"/>
                <a:gd name="T49" fmla="*/ 155 h 222"/>
                <a:gd name="T50" fmla="*/ 15 w 835"/>
                <a:gd name="T51" fmla="*/ 165 h 222"/>
                <a:gd name="T52" fmla="*/ 25 w 835"/>
                <a:gd name="T53" fmla="*/ 173 h 222"/>
                <a:gd name="T54" fmla="*/ 34 w 835"/>
                <a:gd name="T55" fmla="*/ 180 h 222"/>
                <a:gd name="T56" fmla="*/ 46 w 835"/>
                <a:gd name="T57" fmla="*/ 188 h 222"/>
                <a:gd name="T58" fmla="*/ 164 w 835"/>
                <a:gd name="T59" fmla="*/ 222 h 222"/>
                <a:gd name="T60" fmla="*/ 530 w 835"/>
                <a:gd name="T61" fmla="*/ 136 h 222"/>
                <a:gd name="T62" fmla="*/ 686 w 835"/>
                <a:gd name="T63" fmla="*/ 203 h 222"/>
                <a:gd name="T64" fmla="*/ 810 w 835"/>
                <a:gd name="T65" fmla="*/ 180 h 222"/>
                <a:gd name="T66" fmla="*/ 568 w 835"/>
                <a:gd name="T67" fmla="*/ 0 h 222"/>
                <a:gd name="T68" fmla="*/ 200 w 835"/>
                <a:gd name="T69" fmla="*/ 4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5" h="222">
                  <a:moveTo>
                    <a:pt x="200" y="41"/>
                  </a:moveTo>
                  <a:lnTo>
                    <a:pt x="198" y="41"/>
                  </a:lnTo>
                  <a:lnTo>
                    <a:pt x="192" y="43"/>
                  </a:lnTo>
                  <a:lnTo>
                    <a:pt x="186" y="45"/>
                  </a:lnTo>
                  <a:lnTo>
                    <a:pt x="183" y="47"/>
                  </a:lnTo>
                  <a:lnTo>
                    <a:pt x="175" y="49"/>
                  </a:lnTo>
                  <a:lnTo>
                    <a:pt x="171" y="51"/>
                  </a:lnTo>
                  <a:lnTo>
                    <a:pt x="164" y="53"/>
                  </a:lnTo>
                  <a:lnTo>
                    <a:pt x="156" y="57"/>
                  </a:lnTo>
                  <a:lnTo>
                    <a:pt x="152" y="59"/>
                  </a:lnTo>
                  <a:lnTo>
                    <a:pt x="148" y="59"/>
                  </a:lnTo>
                  <a:lnTo>
                    <a:pt x="143" y="60"/>
                  </a:lnTo>
                  <a:lnTo>
                    <a:pt x="139" y="62"/>
                  </a:lnTo>
                  <a:lnTo>
                    <a:pt x="135" y="64"/>
                  </a:lnTo>
                  <a:lnTo>
                    <a:pt x="131" y="66"/>
                  </a:lnTo>
                  <a:lnTo>
                    <a:pt x="125" y="66"/>
                  </a:lnTo>
                  <a:lnTo>
                    <a:pt x="122" y="68"/>
                  </a:lnTo>
                  <a:lnTo>
                    <a:pt x="118" y="70"/>
                  </a:lnTo>
                  <a:lnTo>
                    <a:pt x="112" y="72"/>
                  </a:lnTo>
                  <a:lnTo>
                    <a:pt x="108" y="74"/>
                  </a:lnTo>
                  <a:lnTo>
                    <a:pt x="105" y="76"/>
                  </a:lnTo>
                  <a:lnTo>
                    <a:pt x="101" y="78"/>
                  </a:lnTo>
                  <a:lnTo>
                    <a:pt x="95" y="79"/>
                  </a:lnTo>
                  <a:lnTo>
                    <a:pt x="91" y="81"/>
                  </a:lnTo>
                  <a:lnTo>
                    <a:pt x="86" y="83"/>
                  </a:lnTo>
                  <a:lnTo>
                    <a:pt x="82" y="85"/>
                  </a:lnTo>
                  <a:lnTo>
                    <a:pt x="78" y="87"/>
                  </a:lnTo>
                  <a:lnTo>
                    <a:pt x="72" y="89"/>
                  </a:lnTo>
                  <a:lnTo>
                    <a:pt x="68" y="91"/>
                  </a:lnTo>
                  <a:lnTo>
                    <a:pt x="65" y="93"/>
                  </a:lnTo>
                  <a:lnTo>
                    <a:pt x="59" y="95"/>
                  </a:lnTo>
                  <a:lnTo>
                    <a:pt x="55" y="97"/>
                  </a:lnTo>
                  <a:lnTo>
                    <a:pt x="51" y="98"/>
                  </a:lnTo>
                  <a:lnTo>
                    <a:pt x="48" y="100"/>
                  </a:lnTo>
                  <a:lnTo>
                    <a:pt x="44" y="102"/>
                  </a:lnTo>
                  <a:lnTo>
                    <a:pt x="40" y="104"/>
                  </a:lnTo>
                  <a:lnTo>
                    <a:pt x="38" y="106"/>
                  </a:lnTo>
                  <a:lnTo>
                    <a:pt x="30" y="110"/>
                  </a:lnTo>
                  <a:lnTo>
                    <a:pt x="23" y="112"/>
                  </a:lnTo>
                  <a:lnTo>
                    <a:pt x="17" y="116"/>
                  </a:lnTo>
                  <a:lnTo>
                    <a:pt x="13" y="119"/>
                  </a:lnTo>
                  <a:lnTo>
                    <a:pt x="8" y="121"/>
                  </a:lnTo>
                  <a:lnTo>
                    <a:pt x="6" y="125"/>
                  </a:lnTo>
                  <a:lnTo>
                    <a:pt x="2" y="129"/>
                  </a:lnTo>
                  <a:lnTo>
                    <a:pt x="2" y="131"/>
                  </a:lnTo>
                  <a:lnTo>
                    <a:pt x="0" y="135"/>
                  </a:lnTo>
                  <a:lnTo>
                    <a:pt x="0" y="140"/>
                  </a:lnTo>
                  <a:lnTo>
                    <a:pt x="2" y="144"/>
                  </a:lnTo>
                  <a:lnTo>
                    <a:pt x="4" y="150"/>
                  </a:lnTo>
                  <a:lnTo>
                    <a:pt x="8" y="155"/>
                  </a:lnTo>
                  <a:lnTo>
                    <a:pt x="11" y="159"/>
                  </a:lnTo>
                  <a:lnTo>
                    <a:pt x="15" y="165"/>
                  </a:lnTo>
                  <a:lnTo>
                    <a:pt x="21" y="171"/>
                  </a:lnTo>
                  <a:lnTo>
                    <a:pt x="25" y="173"/>
                  </a:lnTo>
                  <a:lnTo>
                    <a:pt x="30" y="176"/>
                  </a:lnTo>
                  <a:lnTo>
                    <a:pt x="34" y="180"/>
                  </a:lnTo>
                  <a:lnTo>
                    <a:pt x="40" y="184"/>
                  </a:lnTo>
                  <a:lnTo>
                    <a:pt x="46" y="188"/>
                  </a:lnTo>
                  <a:lnTo>
                    <a:pt x="48" y="190"/>
                  </a:lnTo>
                  <a:lnTo>
                    <a:pt x="164" y="222"/>
                  </a:lnTo>
                  <a:lnTo>
                    <a:pt x="319" y="148"/>
                  </a:lnTo>
                  <a:lnTo>
                    <a:pt x="530" y="136"/>
                  </a:lnTo>
                  <a:lnTo>
                    <a:pt x="548" y="127"/>
                  </a:lnTo>
                  <a:lnTo>
                    <a:pt x="686" y="203"/>
                  </a:lnTo>
                  <a:lnTo>
                    <a:pt x="764" y="209"/>
                  </a:lnTo>
                  <a:lnTo>
                    <a:pt x="810" y="180"/>
                  </a:lnTo>
                  <a:lnTo>
                    <a:pt x="835" y="146"/>
                  </a:lnTo>
                  <a:lnTo>
                    <a:pt x="568" y="0"/>
                  </a:lnTo>
                  <a:lnTo>
                    <a:pt x="200" y="41"/>
                  </a:lnTo>
                  <a:lnTo>
                    <a:pt x="200" y="41"/>
                  </a:lnTo>
                  <a:close/>
                </a:path>
              </a:pathLst>
            </a:custGeom>
            <a:solidFill>
              <a:srgbClr val="1C40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54" name="Freeform 158">
              <a:extLst>
                <a:ext uri="{FF2B5EF4-FFF2-40B4-BE49-F238E27FC236}">
                  <a16:creationId xmlns:a16="http://schemas.microsoft.com/office/drawing/2014/main" id="{D7E85630-2113-4EF8-A478-685F5DB26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" y="3803"/>
              <a:ext cx="238" cy="335"/>
            </a:xfrm>
            <a:custGeom>
              <a:avLst/>
              <a:gdLst>
                <a:gd name="T0" fmla="*/ 42 w 477"/>
                <a:gd name="T1" fmla="*/ 29 h 669"/>
                <a:gd name="T2" fmla="*/ 78 w 477"/>
                <a:gd name="T3" fmla="*/ 498 h 669"/>
                <a:gd name="T4" fmla="*/ 0 w 477"/>
                <a:gd name="T5" fmla="*/ 604 h 669"/>
                <a:gd name="T6" fmla="*/ 46 w 477"/>
                <a:gd name="T7" fmla="*/ 644 h 669"/>
                <a:gd name="T8" fmla="*/ 124 w 477"/>
                <a:gd name="T9" fmla="*/ 669 h 669"/>
                <a:gd name="T10" fmla="*/ 264 w 477"/>
                <a:gd name="T11" fmla="*/ 625 h 669"/>
                <a:gd name="T12" fmla="*/ 392 w 477"/>
                <a:gd name="T13" fmla="*/ 644 h 669"/>
                <a:gd name="T14" fmla="*/ 477 w 477"/>
                <a:gd name="T15" fmla="*/ 618 h 669"/>
                <a:gd name="T16" fmla="*/ 405 w 477"/>
                <a:gd name="T17" fmla="*/ 464 h 669"/>
                <a:gd name="T18" fmla="*/ 428 w 477"/>
                <a:gd name="T19" fmla="*/ 0 h 669"/>
                <a:gd name="T20" fmla="*/ 42 w 477"/>
                <a:gd name="T21" fmla="*/ 29 h 669"/>
                <a:gd name="T22" fmla="*/ 42 w 477"/>
                <a:gd name="T23" fmla="*/ 29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7" h="669">
                  <a:moveTo>
                    <a:pt x="42" y="29"/>
                  </a:moveTo>
                  <a:lnTo>
                    <a:pt x="78" y="498"/>
                  </a:lnTo>
                  <a:lnTo>
                    <a:pt x="0" y="604"/>
                  </a:lnTo>
                  <a:lnTo>
                    <a:pt x="46" y="644"/>
                  </a:lnTo>
                  <a:lnTo>
                    <a:pt x="124" y="669"/>
                  </a:lnTo>
                  <a:lnTo>
                    <a:pt x="264" y="625"/>
                  </a:lnTo>
                  <a:lnTo>
                    <a:pt x="392" y="644"/>
                  </a:lnTo>
                  <a:lnTo>
                    <a:pt x="477" y="618"/>
                  </a:lnTo>
                  <a:lnTo>
                    <a:pt x="405" y="464"/>
                  </a:lnTo>
                  <a:lnTo>
                    <a:pt x="428" y="0"/>
                  </a:lnTo>
                  <a:lnTo>
                    <a:pt x="42" y="29"/>
                  </a:lnTo>
                  <a:lnTo>
                    <a:pt x="42" y="29"/>
                  </a:lnTo>
                  <a:close/>
                </a:path>
              </a:pathLst>
            </a:custGeom>
            <a:solidFill>
              <a:srgbClr val="4A6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55" name="Freeform 159">
              <a:extLst>
                <a:ext uri="{FF2B5EF4-FFF2-40B4-BE49-F238E27FC236}">
                  <a16:creationId xmlns:a16="http://schemas.microsoft.com/office/drawing/2014/main" id="{847C26A8-F308-436A-9974-782CF230B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6" y="3366"/>
              <a:ext cx="703" cy="447"/>
            </a:xfrm>
            <a:custGeom>
              <a:avLst/>
              <a:gdLst>
                <a:gd name="T0" fmla="*/ 152 w 1405"/>
                <a:gd name="T1" fmla="*/ 5 h 895"/>
                <a:gd name="T2" fmla="*/ 133 w 1405"/>
                <a:gd name="T3" fmla="*/ 21 h 895"/>
                <a:gd name="T4" fmla="*/ 112 w 1405"/>
                <a:gd name="T5" fmla="*/ 40 h 895"/>
                <a:gd name="T6" fmla="*/ 97 w 1405"/>
                <a:gd name="T7" fmla="*/ 55 h 895"/>
                <a:gd name="T8" fmla="*/ 82 w 1405"/>
                <a:gd name="T9" fmla="*/ 72 h 895"/>
                <a:gd name="T10" fmla="*/ 67 w 1405"/>
                <a:gd name="T11" fmla="*/ 91 h 895"/>
                <a:gd name="T12" fmla="*/ 52 w 1405"/>
                <a:gd name="T13" fmla="*/ 112 h 895"/>
                <a:gd name="T14" fmla="*/ 38 w 1405"/>
                <a:gd name="T15" fmla="*/ 133 h 895"/>
                <a:gd name="T16" fmla="*/ 25 w 1405"/>
                <a:gd name="T17" fmla="*/ 156 h 895"/>
                <a:gd name="T18" fmla="*/ 14 w 1405"/>
                <a:gd name="T19" fmla="*/ 180 h 895"/>
                <a:gd name="T20" fmla="*/ 6 w 1405"/>
                <a:gd name="T21" fmla="*/ 205 h 895"/>
                <a:gd name="T22" fmla="*/ 2 w 1405"/>
                <a:gd name="T23" fmla="*/ 230 h 895"/>
                <a:gd name="T24" fmla="*/ 0 w 1405"/>
                <a:gd name="T25" fmla="*/ 256 h 895"/>
                <a:gd name="T26" fmla="*/ 2 w 1405"/>
                <a:gd name="T27" fmla="*/ 281 h 895"/>
                <a:gd name="T28" fmla="*/ 6 w 1405"/>
                <a:gd name="T29" fmla="*/ 304 h 895"/>
                <a:gd name="T30" fmla="*/ 14 w 1405"/>
                <a:gd name="T31" fmla="*/ 325 h 895"/>
                <a:gd name="T32" fmla="*/ 23 w 1405"/>
                <a:gd name="T33" fmla="*/ 344 h 895"/>
                <a:gd name="T34" fmla="*/ 33 w 1405"/>
                <a:gd name="T35" fmla="*/ 361 h 895"/>
                <a:gd name="T36" fmla="*/ 53 w 1405"/>
                <a:gd name="T37" fmla="*/ 382 h 895"/>
                <a:gd name="T38" fmla="*/ 74 w 1405"/>
                <a:gd name="T39" fmla="*/ 399 h 895"/>
                <a:gd name="T40" fmla="*/ 90 w 1405"/>
                <a:gd name="T41" fmla="*/ 408 h 895"/>
                <a:gd name="T42" fmla="*/ 107 w 1405"/>
                <a:gd name="T43" fmla="*/ 416 h 895"/>
                <a:gd name="T44" fmla="*/ 122 w 1405"/>
                <a:gd name="T45" fmla="*/ 424 h 895"/>
                <a:gd name="T46" fmla="*/ 141 w 1405"/>
                <a:gd name="T47" fmla="*/ 429 h 895"/>
                <a:gd name="T48" fmla="*/ 158 w 1405"/>
                <a:gd name="T49" fmla="*/ 435 h 895"/>
                <a:gd name="T50" fmla="*/ 173 w 1405"/>
                <a:gd name="T51" fmla="*/ 439 h 895"/>
                <a:gd name="T52" fmla="*/ 190 w 1405"/>
                <a:gd name="T53" fmla="*/ 445 h 895"/>
                <a:gd name="T54" fmla="*/ 206 w 1405"/>
                <a:gd name="T55" fmla="*/ 446 h 895"/>
                <a:gd name="T56" fmla="*/ 221 w 1405"/>
                <a:gd name="T57" fmla="*/ 450 h 895"/>
                <a:gd name="T58" fmla="*/ 240 w 1405"/>
                <a:gd name="T59" fmla="*/ 450 h 895"/>
                <a:gd name="T60" fmla="*/ 263 w 1405"/>
                <a:gd name="T61" fmla="*/ 450 h 895"/>
                <a:gd name="T62" fmla="*/ 287 w 1405"/>
                <a:gd name="T63" fmla="*/ 450 h 895"/>
                <a:gd name="T64" fmla="*/ 316 w 1405"/>
                <a:gd name="T65" fmla="*/ 448 h 895"/>
                <a:gd name="T66" fmla="*/ 344 w 1405"/>
                <a:gd name="T67" fmla="*/ 446 h 895"/>
                <a:gd name="T68" fmla="*/ 375 w 1405"/>
                <a:gd name="T69" fmla="*/ 443 h 895"/>
                <a:gd name="T70" fmla="*/ 405 w 1405"/>
                <a:gd name="T71" fmla="*/ 441 h 895"/>
                <a:gd name="T72" fmla="*/ 434 w 1405"/>
                <a:gd name="T73" fmla="*/ 437 h 895"/>
                <a:gd name="T74" fmla="*/ 462 w 1405"/>
                <a:gd name="T75" fmla="*/ 433 h 895"/>
                <a:gd name="T76" fmla="*/ 489 w 1405"/>
                <a:gd name="T77" fmla="*/ 429 h 895"/>
                <a:gd name="T78" fmla="*/ 514 w 1405"/>
                <a:gd name="T79" fmla="*/ 425 h 895"/>
                <a:gd name="T80" fmla="*/ 533 w 1405"/>
                <a:gd name="T81" fmla="*/ 422 h 895"/>
                <a:gd name="T82" fmla="*/ 550 w 1405"/>
                <a:gd name="T83" fmla="*/ 420 h 895"/>
                <a:gd name="T84" fmla="*/ 565 w 1405"/>
                <a:gd name="T85" fmla="*/ 418 h 895"/>
                <a:gd name="T86" fmla="*/ 654 w 1405"/>
                <a:gd name="T87" fmla="*/ 891 h 895"/>
                <a:gd name="T88" fmla="*/ 1168 w 1405"/>
                <a:gd name="T89" fmla="*/ 437 h 895"/>
                <a:gd name="T90" fmla="*/ 1362 w 1405"/>
                <a:gd name="T91" fmla="*/ 230 h 895"/>
                <a:gd name="T92" fmla="*/ 797 w 1405"/>
                <a:gd name="T93" fmla="*/ 66 h 895"/>
                <a:gd name="T94" fmla="*/ 270 w 1405"/>
                <a:gd name="T95" fmla="*/ 197 h 895"/>
                <a:gd name="T96" fmla="*/ 276 w 1405"/>
                <a:gd name="T97" fmla="*/ 180 h 895"/>
                <a:gd name="T98" fmla="*/ 282 w 1405"/>
                <a:gd name="T99" fmla="*/ 163 h 895"/>
                <a:gd name="T100" fmla="*/ 291 w 1405"/>
                <a:gd name="T101" fmla="*/ 142 h 895"/>
                <a:gd name="T102" fmla="*/ 303 w 1405"/>
                <a:gd name="T103" fmla="*/ 118 h 895"/>
                <a:gd name="T104" fmla="*/ 318 w 1405"/>
                <a:gd name="T105" fmla="*/ 97 h 895"/>
                <a:gd name="T106" fmla="*/ 337 w 1405"/>
                <a:gd name="T107" fmla="*/ 74 h 895"/>
                <a:gd name="T108" fmla="*/ 358 w 1405"/>
                <a:gd name="T109" fmla="*/ 59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05" h="895">
                  <a:moveTo>
                    <a:pt x="339" y="42"/>
                  </a:moveTo>
                  <a:lnTo>
                    <a:pt x="160" y="0"/>
                  </a:lnTo>
                  <a:lnTo>
                    <a:pt x="158" y="0"/>
                  </a:lnTo>
                  <a:lnTo>
                    <a:pt x="152" y="5"/>
                  </a:lnTo>
                  <a:lnTo>
                    <a:pt x="147" y="7"/>
                  </a:lnTo>
                  <a:lnTo>
                    <a:pt x="143" y="11"/>
                  </a:lnTo>
                  <a:lnTo>
                    <a:pt x="137" y="15"/>
                  </a:lnTo>
                  <a:lnTo>
                    <a:pt x="133" y="21"/>
                  </a:lnTo>
                  <a:lnTo>
                    <a:pt x="126" y="26"/>
                  </a:lnTo>
                  <a:lnTo>
                    <a:pt x="120" y="34"/>
                  </a:lnTo>
                  <a:lnTo>
                    <a:pt x="114" y="36"/>
                  </a:lnTo>
                  <a:lnTo>
                    <a:pt x="112" y="40"/>
                  </a:lnTo>
                  <a:lnTo>
                    <a:pt x="109" y="43"/>
                  </a:lnTo>
                  <a:lnTo>
                    <a:pt x="105" y="47"/>
                  </a:lnTo>
                  <a:lnTo>
                    <a:pt x="101" y="51"/>
                  </a:lnTo>
                  <a:lnTo>
                    <a:pt x="97" y="55"/>
                  </a:lnTo>
                  <a:lnTo>
                    <a:pt x="93" y="59"/>
                  </a:lnTo>
                  <a:lnTo>
                    <a:pt x="90" y="62"/>
                  </a:lnTo>
                  <a:lnTo>
                    <a:pt x="86" y="68"/>
                  </a:lnTo>
                  <a:lnTo>
                    <a:pt x="82" y="72"/>
                  </a:lnTo>
                  <a:lnTo>
                    <a:pt x="78" y="76"/>
                  </a:lnTo>
                  <a:lnTo>
                    <a:pt x="74" y="81"/>
                  </a:lnTo>
                  <a:lnTo>
                    <a:pt x="71" y="87"/>
                  </a:lnTo>
                  <a:lnTo>
                    <a:pt x="67" y="91"/>
                  </a:lnTo>
                  <a:lnTo>
                    <a:pt x="63" y="97"/>
                  </a:lnTo>
                  <a:lnTo>
                    <a:pt x="59" y="100"/>
                  </a:lnTo>
                  <a:lnTo>
                    <a:pt x="55" y="106"/>
                  </a:lnTo>
                  <a:lnTo>
                    <a:pt x="52" y="112"/>
                  </a:lnTo>
                  <a:lnTo>
                    <a:pt x="48" y="116"/>
                  </a:lnTo>
                  <a:lnTo>
                    <a:pt x="46" y="121"/>
                  </a:lnTo>
                  <a:lnTo>
                    <a:pt x="40" y="127"/>
                  </a:lnTo>
                  <a:lnTo>
                    <a:pt x="38" y="133"/>
                  </a:lnTo>
                  <a:lnTo>
                    <a:pt x="34" y="138"/>
                  </a:lnTo>
                  <a:lnTo>
                    <a:pt x="33" y="144"/>
                  </a:lnTo>
                  <a:lnTo>
                    <a:pt x="29" y="150"/>
                  </a:lnTo>
                  <a:lnTo>
                    <a:pt x="25" y="156"/>
                  </a:lnTo>
                  <a:lnTo>
                    <a:pt x="23" y="161"/>
                  </a:lnTo>
                  <a:lnTo>
                    <a:pt x="21" y="167"/>
                  </a:lnTo>
                  <a:lnTo>
                    <a:pt x="17" y="173"/>
                  </a:lnTo>
                  <a:lnTo>
                    <a:pt x="14" y="180"/>
                  </a:lnTo>
                  <a:lnTo>
                    <a:pt x="12" y="186"/>
                  </a:lnTo>
                  <a:lnTo>
                    <a:pt x="10" y="192"/>
                  </a:lnTo>
                  <a:lnTo>
                    <a:pt x="8" y="197"/>
                  </a:lnTo>
                  <a:lnTo>
                    <a:pt x="6" y="205"/>
                  </a:lnTo>
                  <a:lnTo>
                    <a:pt x="4" y="211"/>
                  </a:lnTo>
                  <a:lnTo>
                    <a:pt x="4" y="216"/>
                  </a:lnTo>
                  <a:lnTo>
                    <a:pt x="2" y="224"/>
                  </a:lnTo>
                  <a:lnTo>
                    <a:pt x="2" y="230"/>
                  </a:lnTo>
                  <a:lnTo>
                    <a:pt x="0" y="235"/>
                  </a:lnTo>
                  <a:lnTo>
                    <a:pt x="0" y="243"/>
                  </a:lnTo>
                  <a:lnTo>
                    <a:pt x="0" y="249"/>
                  </a:lnTo>
                  <a:lnTo>
                    <a:pt x="0" y="256"/>
                  </a:lnTo>
                  <a:lnTo>
                    <a:pt x="0" y="262"/>
                  </a:lnTo>
                  <a:lnTo>
                    <a:pt x="2" y="270"/>
                  </a:lnTo>
                  <a:lnTo>
                    <a:pt x="2" y="273"/>
                  </a:lnTo>
                  <a:lnTo>
                    <a:pt x="2" y="281"/>
                  </a:lnTo>
                  <a:lnTo>
                    <a:pt x="2" y="287"/>
                  </a:lnTo>
                  <a:lnTo>
                    <a:pt x="4" y="292"/>
                  </a:lnTo>
                  <a:lnTo>
                    <a:pt x="4" y="298"/>
                  </a:lnTo>
                  <a:lnTo>
                    <a:pt x="6" y="304"/>
                  </a:lnTo>
                  <a:lnTo>
                    <a:pt x="8" y="310"/>
                  </a:lnTo>
                  <a:lnTo>
                    <a:pt x="10" y="315"/>
                  </a:lnTo>
                  <a:lnTo>
                    <a:pt x="12" y="319"/>
                  </a:lnTo>
                  <a:lnTo>
                    <a:pt x="14" y="325"/>
                  </a:lnTo>
                  <a:lnTo>
                    <a:pt x="15" y="329"/>
                  </a:lnTo>
                  <a:lnTo>
                    <a:pt x="17" y="334"/>
                  </a:lnTo>
                  <a:lnTo>
                    <a:pt x="19" y="338"/>
                  </a:lnTo>
                  <a:lnTo>
                    <a:pt x="23" y="344"/>
                  </a:lnTo>
                  <a:lnTo>
                    <a:pt x="25" y="348"/>
                  </a:lnTo>
                  <a:lnTo>
                    <a:pt x="29" y="353"/>
                  </a:lnTo>
                  <a:lnTo>
                    <a:pt x="31" y="355"/>
                  </a:lnTo>
                  <a:lnTo>
                    <a:pt x="33" y="361"/>
                  </a:lnTo>
                  <a:lnTo>
                    <a:pt x="36" y="363"/>
                  </a:lnTo>
                  <a:lnTo>
                    <a:pt x="40" y="368"/>
                  </a:lnTo>
                  <a:lnTo>
                    <a:pt x="46" y="374"/>
                  </a:lnTo>
                  <a:lnTo>
                    <a:pt x="53" y="382"/>
                  </a:lnTo>
                  <a:lnTo>
                    <a:pt x="59" y="387"/>
                  </a:lnTo>
                  <a:lnTo>
                    <a:pt x="67" y="393"/>
                  </a:lnTo>
                  <a:lnTo>
                    <a:pt x="71" y="395"/>
                  </a:lnTo>
                  <a:lnTo>
                    <a:pt x="74" y="399"/>
                  </a:lnTo>
                  <a:lnTo>
                    <a:pt x="78" y="401"/>
                  </a:lnTo>
                  <a:lnTo>
                    <a:pt x="82" y="405"/>
                  </a:lnTo>
                  <a:lnTo>
                    <a:pt x="86" y="406"/>
                  </a:lnTo>
                  <a:lnTo>
                    <a:pt x="90" y="408"/>
                  </a:lnTo>
                  <a:lnTo>
                    <a:pt x="93" y="410"/>
                  </a:lnTo>
                  <a:lnTo>
                    <a:pt x="97" y="412"/>
                  </a:lnTo>
                  <a:lnTo>
                    <a:pt x="103" y="414"/>
                  </a:lnTo>
                  <a:lnTo>
                    <a:pt x="107" y="416"/>
                  </a:lnTo>
                  <a:lnTo>
                    <a:pt x="111" y="418"/>
                  </a:lnTo>
                  <a:lnTo>
                    <a:pt x="114" y="422"/>
                  </a:lnTo>
                  <a:lnTo>
                    <a:pt x="118" y="422"/>
                  </a:lnTo>
                  <a:lnTo>
                    <a:pt x="122" y="424"/>
                  </a:lnTo>
                  <a:lnTo>
                    <a:pt x="128" y="425"/>
                  </a:lnTo>
                  <a:lnTo>
                    <a:pt x="131" y="427"/>
                  </a:lnTo>
                  <a:lnTo>
                    <a:pt x="135" y="429"/>
                  </a:lnTo>
                  <a:lnTo>
                    <a:pt x="141" y="429"/>
                  </a:lnTo>
                  <a:lnTo>
                    <a:pt x="145" y="431"/>
                  </a:lnTo>
                  <a:lnTo>
                    <a:pt x="149" y="433"/>
                  </a:lnTo>
                  <a:lnTo>
                    <a:pt x="152" y="435"/>
                  </a:lnTo>
                  <a:lnTo>
                    <a:pt x="158" y="435"/>
                  </a:lnTo>
                  <a:lnTo>
                    <a:pt x="162" y="437"/>
                  </a:lnTo>
                  <a:lnTo>
                    <a:pt x="166" y="437"/>
                  </a:lnTo>
                  <a:lnTo>
                    <a:pt x="169" y="439"/>
                  </a:lnTo>
                  <a:lnTo>
                    <a:pt x="173" y="439"/>
                  </a:lnTo>
                  <a:lnTo>
                    <a:pt x="179" y="441"/>
                  </a:lnTo>
                  <a:lnTo>
                    <a:pt x="183" y="443"/>
                  </a:lnTo>
                  <a:lnTo>
                    <a:pt x="187" y="443"/>
                  </a:lnTo>
                  <a:lnTo>
                    <a:pt x="190" y="445"/>
                  </a:lnTo>
                  <a:lnTo>
                    <a:pt x="194" y="445"/>
                  </a:lnTo>
                  <a:lnTo>
                    <a:pt x="198" y="446"/>
                  </a:lnTo>
                  <a:lnTo>
                    <a:pt x="202" y="446"/>
                  </a:lnTo>
                  <a:lnTo>
                    <a:pt x="206" y="446"/>
                  </a:lnTo>
                  <a:lnTo>
                    <a:pt x="209" y="448"/>
                  </a:lnTo>
                  <a:lnTo>
                    <a:pt x="213" y="448"/>
                  </a:lnTo>
                  <a:lnTo>
                    <a:pt x="217" y="448"/>
                  </a:lnTo>
                  <a:lnTo>
                    <a:pt x="221" y="450"/>
                  </a:lnTo>
                  <a:lnTo>
                    <a:pt x="227" y="450"/>
                  </a:lnTo>
                  <a:lnTo>
                    <a:pt x="230" y="450"/>
                  </a:lnTo>
                  <a:lnTo>
                    <a:pt x="234" y="450"/>
                  </a:lnTo>
                  <a:lnTo>
                    <a:pt x="240" y="450"/>
                  </a:lnTo>
                  <a:lnTo>
                    <a:pt x="246" y="450"/>
                  </a:lnTo>
                  <a:lnTo>
                    <a:pt x="251" y="452"/>
                  </a:lnTo>
                  <a:lnTo>
                    <a:pt x="257" y="450"/>
                  </a:lnTo>
                  <a:lnTo>
                    <a:pt x="263" y="450"/>
                  </a:lnTo>
                  <a:lnTo>
                    <a:pt x="268" y="450"/>
                  </a:lnTo>
                  <a:lnTo>
                    <a:pt x="276" y="450"/>
                  </a:lnTo>
                  <a:lnTo>
                    <a:pt x="282" y="450"/>
                  </a:lnTo>
                  <a:lnTo>
                    <a:pt x="287" y="450"/>
                  </a:lnTo>
                  <a:lnTo>
                    <a:pt x="295" y="450"/>
                  </a:lnTo>
                  <a:lnTo>
                    <a:pt x="303" y="450"/>
                  </a:lnTo>
                  <a:lnTo>
                    <a:pt x="308" y="448"/>
                  </a:lnTo>
                  <a:lnTo>
                    <a:pt x="316" y="448"/>
                  </a:lnTo>
                  <a:lnTo>
                    <a:pt x="322" y="448"/>
                  </a:lnTo>
                  <a:lnTo>
                    <a:pt x="329" y="446"/>
                  </a:lnTo>
                  <a:lnTo>
                    <a:pt x="337" y="446"/>
                  </a:lnTo>
                  <a:lnTo>
                    <a:pt x="344" y="446"/>
                  </a:lnTo>
                  <a:lnTo>
                    <a:pt x="352" y="445"/>
                  </a:lnTo>
                  <a:lnTo>
                    <a:pt x="360" y="445"/>
                  </a:lnTo>
                  <a:lnTo>
                    <a:pt x="367" y="445"/>
                  </a:lnTo>
                  <a:lnTo>
                    <a:pt x="375" y="443"/>
                  </a:lnTo>
                  <a:lnTo>
                    <a:pt x="382" y="443"/>
                  </a:lnTo>
                  <a:lnTo>
                    <a:pt x="390" y="441"/>
                  </a:lnTo>
                  <a:lnTo>
                    <a:pt x="398" y="441"/>
                  </a:lnTo>
                  <a:lnTo>
                    <a:pt x="405" y="441"/>
                  </a:lnTo>
                  <a:lnTo>
                    <a:pt x="413" y="439"/>
                  </a:lnTo>
                  <a:lnTo>
                    <a:pt x="420" y="439"/>
                  </a:lnTo>
                  <a:lnTo>
                    <a:pt x="428" y="437"/>
                  </a:lnTo>
                  <a:lnTo>
                    <a:pt x="434" y="437"/>
                  </a:lnTo>
                  <a:lnTo>
                    <a:pt x="441" y="435"/>
                  </a:lnTo>
                  <a:lnTo>
                    <a:pt x="449" y="435"/>
                  </a:lnTo>
                  <a:lnTo>
                    <a:pt x="457" y="433"/>
                  </a:lnTo>
                  <a:lnTo>
                    <a:pt x="462" y="433"/>
                  </a:lnTo>
                  <a:lnTo>
                    <a:pt x="470" y="431"/>
                  </a:lnTo>
                  <a:lnTo>
                    <a:pt x="477" y="431"/>
                  </a:lnTo>
                  <a:lnTo>
                    <a:pt x="483" y="429"/>
                  </a:lnTo>
                  <a:lnTo>
                    <a:pt x="489" y="429"/>
                  </a:lnTo>
                  <a:lnTo>
                    <a:pt x="495" y="427"/>
                  </a:lnTo>
                  <a:lnTo>
                    <a:pt x="502" y="427"/>
                  </a:lnTo>
                  <a:lnTo>
                    <a:pt x="508" y="425"/>
                  </a:lnTo>
                  <a:lnTo>
                    <a:pt x="514" y="425"/>
                  </a:lnTo>
                  <a:lnTo>
                    <a:pt x="519" y="424"/>
                  </a:lnTo>
                  <a:lnTo>
                    <a:pt x="525" y="424"/>
                  </a:lnTo>
                  <a:lnTo>
                    <a:pt x="529" y="424"/>
                  </a:lnTo>
                  <a:lnTo>
                    <a:pt x="533" y="422"/>
                  </a:lnTo>
                  <a:lnTo>
                    <a:pt x="538" y="422"/>
                  </a:lnTo>
                  <a:lnTo>
                    <a:pt x="542" y="422"/>
                  </a:lnTo>
                  <a:lnTo>
                    <a:pt x="546" y="422"/>
                  </a:lnTo>
                  <a:lnTo>
                    <a:pt x="550" y="420"/>
                  </a:lnTo>
                  <a:lnTo>
                    <a:pt x="554" y="420"/>
                  </a:lnTo>
                  <a:lnTo>
                    <a:pt x="557" y="420"/>
                  </a:lnTo>
                  <a:lnTo>
                    <a:pt x="561" y="418"/>
                  </a:lnTo>
                  <a:lnTo>
                    <a:pt x="565" y="418"/>
                  </a:lnTo>
                  <a:lnTo>
                    <a:pt x="569" y="418"/>
                  </a:lnTo>
                  <a:lnTo>
                    <a:pt x="569" y="418"/>
                  </a:lnTo>
                  <a:lnTo>
                    <a:pt x="664" y="796"/>
                  </a:lnTo>
                  <a:lnTo>
                    <a:pt x="654" y="891"/>
                  </a:lnTo>
                  <a:lnTo>
                    <a:pt x="708" y="895"/>
                  </a:lnTo>
                  <a:lnTo>
                    <a:pt x="1086" y="872"/>
                  </a:lnTo>
                  <a:lnTo>
                    <a:pt x="1143" y="616"/>
                  </a:lnTo>
                  <a:lnTo>
                    <a:pt x="1168" y="437"/>
                  </a:lnTo>
                  <a:lnTo>
                    <a:pt x="1143" y="249"/>
                  </a:lnTo>
                  <a:lnTo>
                    <a:pt x="1405" y="315"/>
                  </a:lnTo>
                  <a:lnTo>
                    <a:pt x="1394" y="283"/>
                  </a:lnTo>
                  <a:lnTo>
                    <a:pt x="1362" y="230"/>
                  </a:lnTo>
                  <a:lnTo>
                    <a:pt x="1320" y="121"/>
                  </a:lnTo>
                  <a:lnTo>
                    <a:pt x="976" y="89"/>
                  </a:lnTo>
                  <a:lnTo>
                    <a:pt x="972" y="59"/>
                  </a:lnTo>
                  <a:lnTo>
                    <a:pt x="797" y="66"/>
                  </a:lnTo>
                  <a:lnTo>
                    <a:pt x="791" y="102"/>
                  </a:lnTo>
                  <a:lnTo>
                    <a:pt x="521" y="243"/>
                  </a:lnTo>
                  <a:lnTo>
                    <a:pt x="350" y="253"/>
                  </a:lnTo>
                  <a:lnTo>
                    <a:pt x="270" y="197"/>
                  </a:lnTo>
                  <a:lnTo>
                    <a:pt x="270" y="196"/>
                  </a:lnTo>
                  <a:lnTo>
                    <a:pt x="272" y="194"/>
                  </a:lnTo>
                  <a:lnTo>
                    <a:pt x="272" y="188"/>
                  </a:lnTo>
                  <a:lnTo>
                    <a:pt x="276" y="180"/>
                  </a:lnTo>
                  <a:lnTo>
                    <a:pt x="276" y="177"/>
                  </a:lnTo>
                  <a:lnTo>
                    <a:pt x="278" y="173"/>
                  </a:lnTo>
                  <a:lnTo>
                    <a:pt x="280" y="167"/>
                  </a:lnTo>
                  <a:lnTo>
                    <a:pt x="282" y="163"/>
                  </a:lnTo>
                  <a:lnTo>
                    <a:pt x="284" y="158"/>
                  </a:lnTo>
                  <a:lnTo>
                    <a:pt x="285" y="152"/>
                  </a:lnTo>
                  <a:lnTo>
                    <a:pt x="287" y="146"/>
                  </a:lnTo>
                  <a:lnTo>
                    <a:pt x="291" y="142"/>
                  </a:lnTo>
                  <a:lnTo>
                    <a:pt x="293" y="135"/>
                  </a:lnTo>
                  <a:lnTo>
                    <a:pt x="297" y="129"/>
                  </a:lnTo>
                  <a:lnTo>
                    <a:pt x="299" y="123"/>
                  </a:lnTo>
                  <a:lnTo>
                    <a:pt x="303" y="118"/>
                  </a:lnTo>
                  <a:lnTo>
                    <a:pt x="306" y="112"/>
                  </a:lnTo>
                  <a:lnTo>
                    <a:pt x="310" y="106"/>
                  </a:lnTo>
                  <a:lnTo>
                    <a:pt x="314" y="100"/>
                  </a:lnTo>
                  <a:lnTo>
                    <a:pt x="318" y="97"/>
                  </a:lnTo>
                  <a:lnTo>
                    <a:pt x="322" y="89"/>
                  </a:lnTo>
                  <a:lnTo>
                    <a:pt x="327" y="83"/>
                  </a:lnTo>
                  <a:lnTo>
                    <a:pt x="331" y="80"/>
                  </a:lnTo>
                  <a:lnTo>
                    <a:pt x="337" y="74"/>
                  </a:lnTo>
                  <a:lnTo>
                    <a:pt x="341" y="70"/>
                  </a:lnTo>
                  <a:lnTo>
                    <a:pt x="346" y="66"/>
                  </a:lnTo>
                  <a:lnTo>
                    <a:pt x="352" y="61"/>
                  </a:lnTo>
                  <a:lnTo>
                    <a:pt x="358" y="59"/>
                  </a:lnTo>
                  <a:lnTo>
                    <a:pt x="339" y="42"/>
                  </a:lnTo>
                  <a:lnTo>
                    <a:pt x="339" y="42"/>
                  </a:lnTo>
                  <a:close/>
                </a:path>
              </a:pathLst>
            </a:custGeom>
            <a:solidFill>
              <a:srgbClr val="6380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56" name="Freeform 160">
              <a:extLst>
                <a:ext uri="{FF2B5EF4-FFF2-40B4-BE49-F238E27FC236}">
                  <a16:creationId xmlns:a16="http://schemas.microsoft.com/office/drawing/2014/main" id="{00651085-F271-48DA-A5E8-74716FE27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0" y="3528"/>
              <a:ext cx="18" cy="20"/>
            </a:xfrm>
            <a:custGeom>
              <a:avLst/>
              <a:gdLst>
                <a:gd name="T0" fmla="*/ 19 w 36"/>
                <a:gd name="T1" fmla="*/ 2 h 40"/>
                <a:gd name="T2" fmla="*/ 17 w 36"/>
                <a:gd name="T3" fmla="*/ 2 h 40"/>
                <a:gd name="T4" fmla="*/ 11 w 36"/>
                <a:gd name="T5" fmla="*/ 5 h 40"/>
                <a:gd name="T6" fmla="*/ 7 w 36"/>
                <a:gd name="T7" fmla="*/ 7 h 40"/>
                <a:gd name="T8" fmla="*/ 3 w 36"/>
                <a:gd name="T9" fmla="*/ 11 h 40"/>
                <a:gd name="T10" fmla="*/ 1 w 36"/>
                <a:gd name="T11" fmla="*/ 15 h 40"/>
                <a:gd name="T12" fmla="*/ 0 w 36"/>
                <a:gd name="T13" fmla="*/ 21 h 40"/>
                <a:gd name="T14" fmla="*/ 0 w 36"/>
                <a:gd name="T15" fmla="*/ 24 h 40"/>
                <a:gd name="T16" fmla="*/ 1 w 36"/>
                <a:gd name="T17" fmla="*/ 28 h 40"/>
                <a:gd name="T18" fmla="*/ 5 w 36"/>
                <a:gd name="T19" fmla="*/ 32 h 40"/>
                <a:gd name="T20" fmla="*/ 9 w 36"/>
                <a:gd name="T21" fmla="*/ 36 h 40"/>
                <a:gd name="T22" fmla="*/ 13 w 36"/>
                <a:gd name="T23" fmla="*/ 36 h 40"/>
                <a:gd name="T24" fmla="*/ 19 w 36"/>
                <a:gd name="T25" fmla="*/ 38 h 40"/>
                <a:gd name="T26" fmla="*/ 20 w 36"/>
                <a:gd name="T27" fmla="*/ 40 h 40"/>
                <a:gd name="T28" fmla="*/ 22 w 36"/>
                <a:gd name="T29" fmla="*/ 40 h 40"/>
                <a:gd name="T30" fmla="*/ 36 w 36"/>
                <a:gd name="T31" fmla="*/ 28 h 40"/>
                <a:gd name="T32" fmla="*/ 30 w 36"/>
                <a:gd name="T33" fmla="*/ 9 h 40"/>
                <a:gd name="T34" fmla="*/ 30 w 36"/>
                <a:gd name="T35" fmla="*/ 7 h 40"/>
                <a:gd name="T36" fmla="*/ 28 w 36"/>
                <a:gd name="T37" fmla="*/ 5 h 40"/>
                <a:gd name="T38" fmla="*/ 26 w 36"/>
                <a:gd name="T39" fmla="*/ 2 h 40"/>
                <a:gd name="T40" fmla="*/ 24 w 36"/>
                <a:gd name="T41" fmla="*/ 2 h 40"/>
                <a:gd name="T42" fmla="*/ 20 w 36"/>
                <a:gd name="T43" fmla="*/ 0 h 40"/>
                <a:gd name="T44" fmla="*/ 19 w 36"/>
                <a:gd name="T45" fmla="*/ 2 h 40"/>
                <a:gd name="T46" fmla="*/ 19 w 36"/>
                <a:gd name="T47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40">
                  <a:moveTo>
                    <a:pt x="19" y="2"/>
                  </a:moveTo>
                  <a:lnTo>
                    <a:pt x="17" y="2"/>
                  </a:lnTo>
                  <a:lnTo>
                    <a:pt x="11" y="5"/>
                  </a:lnTo>
                  <a:lnTo>
                    <a:pt x="7" y="7"/>
                  </a:lnTo>
                  <a:lnTo>
                    <a:pt x="3" y="11"/>
                  </a:lnTo>
                  <a:lnTo>
                    <a:pt x="1" y="15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1" y="28"/>
                  </a:lnTo>
                  <a:lnTo>
                    <a:pt x="5" y="32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9" y="38"/>
                  </a:lnTo>
                  <a:lnTo>
                    <a:pt x="20" y="40"/>
                  </a:lnTo>
                  <a:lnTo>
                    <a:pt x="22" y="40"/>
                  </a:lnTo>
                  <a:lnTo>
                    <a:pt x="36" y="28"/>
                  </a:lnTo>
                  <a:lnTo>
                    <a:pt x="30" y="9"/>
                  </a:lnTo>
                  <a:lnTo>
                    <a:pt x="30" y="7"/>
                  </a:lnTo>
                  <a:lnTo>
                    <a:pt x="28" y="5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0" y="0"/>
                  </a:lnTo>
                  <a:lnTo>
                    <a:pt x="19" y="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E6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57" name="Freeform 161">
              <a:extLst>
                <a:ext uri="{FF2B5EF4-FFF2-40B4-BE49-F238E27FC236}">
                  <a16:creationId xmlns:a16="http://schemas.microsoft.com/office/drawing/2014/main" id="{D465FE90-685B-4A37-8F7E-B6A6B7E9E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8" y="3616"/>
              <a:ext cx="18" cy="21"/>
            </a:xfrm>
            <a:custGeom>
              <a:avLst/>
              <a:gdLst>
                <a:gd name="T0" fmla="*/ 19 w 36"/>
                <a:gd name="T1" fmla="*/ 0 h 41"/>
                <a:gd name="T2" fmla="*/ 15 w 36"/>
                <a:gd name="T3" fmla="*/ 2 h 41"/>
                <a:gd name="T4" fmla="*/ 11 w 36"/>
                <a:gd name="T5" fmla="*/ 5 h 41"/>
                <a:gd name="T6" fmla="*/ 7 w 36"/>
                <a:gd name="T7" fmla="*/ 7 h 41"/>
                <a:gd name="T8" fmla="*/ 3 w 36"/>
                <a:gd name="T9" fmla="*/ 11 h 41"/>
                <a:gd name="T10" fmla="*/ 2 w 36"/>
                <a:gd name="T11" fmla="*/ 15 h 41"/>
                <a:gd name="T12" fmla="*/ 2 w 36"/>
                <a:gd name="T13" fmla="*/ 22 h 41"/>
                <a:gd name="T14" fmla="*/ 0 w 36"/>
                <a:gd name="T15" fmla="*/ 26 h 41"/>
                <a:gd name="T16" fmla="*/ 2 w 36"/>
                <a:gd name="T17" fmla="*/ 30 h 41"/>
                <a:gd name="T18" fmla="*/ 5 w 36"/>
                <a:gd name="T19" fmla="*/ 34 h 41"/>
                <a:gd name="T20" fmla="*/ 9 w 36"/>
                <a:gd name="T21" fmla="*/ 36 h 41"/>
                <a:gd name="T22" fmla="*/ 13 w 36"/>
                <a:gd name="T23" fmla="*/ 38 h 41"/>
                <a:gd name="T24" fmla="*/ 17 w 36"/>
                <a:gd name="T25" fmla="*/ 40 h 41"/>
                <a:gd name="T26" fmla="*/ 21 w 36"/>
                <a:gd name="T27" fmla="*/ 41 h 41"/>
                <a:gd name="T28" fmla="*/ 22 w 36"/>
                <a:gd name="T29" fmla="*/ 41 h 41"/>
                <a:gd name="T30" fmla="*/ 36 w 36"/>
                <a:gd name="T31" fmla="*/ 28 h 41"/>
                <a:gd name="T32" fmla="*/ 32 w 36"/>
                <a:gd name="T33" fmla="*/ 9 h 41"/>
                <a:gd name="T34" fmla="*/ 30 w 36"/>
                <a:gd name="T35" fmla="*/ 9 h 41"/>
                <a:gd name="T36" fmla="*/ 28 w 36"/>
                <a:gd name="T37" fmla="*/ 5 h 41"/>
                <a:gd name="T38" fmla="*/ 26 w 36"/>
                <a:gd name="T39" fmla="*/ 3 h 41"/>
                <a:gd name="T40" fmla="*/ 24 w 36"/>
                <a:gd name="T41" fmla="*/ 2 h 41"/>
                <a:gd name="T42" fmla="*/ 21 w 36"/>
                <a:gd name="T43" fmla="*/ 0 h 41"/>
                <a:gd name="T44" fmla="*/ 19 w 36"/>
                <a:gd name="T45" fmla="*/ 0 h 41"/>
                <a:gd name="T46" fmla="*/ 19 w 36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41">
                  <a:moveTo>
                    <a:pt x="19" y="0"/>
                  </a:moveTo>
                  <a:lnTo>
                    <a:pt x="15" y="2"/>
                  </a:lnTo>
                  <a:lnTo>
                    <a:pt x="11" y="5"/>
                  </a:lnTo>
                  <a:lnTo>
                    <a:pt x="7" y="7"/>
                  </a:lnTo>
                  <a:lnTo>
                    <a:pt x="3" y="11"/>
                  </a:lnTo>
                  <a:lnTo>
                    <a:pt x="2" y="15"/>
                  </a:lnTo>
                  <a:lnTo>
                    <a:pt x="2" y="22"/>
                  </a:lnTo>
                  <a:lnTo>
                    <a:pt x="0" y="26"/>
                  </a:lnTo>
                  <a:lnTo>
                    <a:pt x="2" y="30"/>
                  </a:lnTo>
                  <a:lnTo>
                    <a:pt x="5" y="34"/>
                  </a:lnTo>
                  <a:lnTo>
                    <a:pt x="9" y="36"/>
                  </a:lnTo>
                  <a:lnTo>
                    <a:pt x="13" y="38"/>
                  </a:lnTo>
                  <a:lnTo>
                    <a:pt x="17" y="40"/>
                  </a:lnTo>
                  <a:lnTo>
                    <a:pt x="21" y="41"/>
                  </a:lnTo>
                  <a:lnTo>
                    <a:pt x="22" y="41"/>
                  </a:lnTo>
                  <a:lnTo>
                    <a:pt x="36" y="28"/>
                  </a:lnTo>
                  <a:lnTo>
                    <a:pt x="32" y="9"/>
                  </a:lnTo>
                  <a:lnTo>
                    <a:pt x="30" y="9"/>
                  </a:lnTo>
                  <a:lnTo>
                    <a:pt x="28" y="5"/>
                  </a:lnTo>
                  <a:lnTo>
                    <a:pt x="26" y="3"/>
                  </a:lnTo>
                  <a:lnTo>
                    <a:pt x="24" y="2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6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58" name="Freeform 162">
              <a:extLst>
                <a:ext uri="{FF2B5EF4-FFF2-40B4-BE49-F238E27FC236}">
                  <a16:creationId xmlns:a16="http://schemas.microsoft.com/office/drawing/2014/main" id="{F4E12CFE-6243-472A-BF25-3FB6E8A3D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3" y="3510"/>
              <a:ext cx="87" cy="93"/>
            </a:xfrm>
            <a:custGeom>
              <a:avLst/>
              <a:gdLst>
                <a:gd name="T0" fmla="*/ 9 w 173"/>
                <a:gd name="T1" fmla="*/ 34 h 186"/>
                <a:gd name="T2" fmla="*/ 0 w 173"/>
                <a:gd name="T3" fmla="*/ 34 h 186"/>
                <a:gd name="T4" fmla="*/ 0 w 173"/>
                <a:gd name="T5" fmla="*/ 36 h 186"/>
                <a:gd name="T6" fmla="*/ 0 w 173"/>
                <a:gd name="T7" fmla="*/ 38 h 186"/>
                <a:gd name="T8" fmla="*/ 0 w 173"/>
                <a:gd name="T9" fmla="*/ 41 h 186"/>
                <a:gd name="T10" fmla="*/ 0 w 173"/>
                <a:gd name="T11" fmla="*/ 43 h 186"/>
                <a:gd name="T12" fmla="*/ 0 w 173"/>
                <a:gd name="T13" fmla="*/ 47 h 186"/>
                <a:gd name="T14" fmla="*/ 0 w 173"/>
                <a:gd name="T15" fmla="*/ 51 h 186"/>
                <a:gd name="T16" fmla="*/ 0 w 173"/>
                <a:gd name="T17" fmla="*/ 55 h 186"/>
                <a:gd name="T18" fmla="*/ 0 w 173"/>
                <a:gd name="T19" fmla="*/ 59 h 186"/>
                <a:gd name="T20" fmla="*/ 0 w 173"/>
                <a:gd name="T21" fmla="*/ 64 h 186"/>
                <a:gd name="T22" fmla="*/ 2 w 173"/>
                <a:gd name="T23" fmla="*/ 70 h 186"/>
                <a:gd name="T24" fmla="*/ 4 w 173"/>
                <a:gd name="T25" fmla="*/ 74 h 186"/>
                <a:gd name="T26" fmla="*/ 4 w 173"/>
                <a:gd name="T27" fmla="*/ 79 h 186"/>
                <a:gd name="T28" fmla="*/ 5 w 173"/>
                <a:gd name="T29" fmla="*/ 87 h 186"/>
                <a:gd name="T30" fmla="*/ 9 w 173"/>
                <a:gd name="T31" fmla="*/ 93 h 186"/>
                <a:gd name="T32" fmla="*/ 9 w 173"/>
                <a:gd name="T33" fmla="*/ 98 h 186"/>
                <a:gd name="T34" fmla="*/ 13 w 173"/>
                <a:gd name="T35" fmla="*/ 104 h 186"/>
                <a:gd name="T36" fmla="*/ 15 w 173"/>
                <a:gd name="T37" fmla="*/ 110 h 186"/>
                <a:gd name="T38" fmla="*/ 19 w 173"/>
                <a:gd name="T39" fmla="*/ 117 h 186"/>
                <a:gd name="T40" fmla="*/ 21 w 173"/>
                <a:gd name="T41" fmla="*/ 121 h 186"/>
                <a:gd name="T42" fmla="*/ 26 w 173"/>
                <a:gd name="T43" fmla="*/ 129 h 186"/>
                <a:gd name="T44" fmla="*/ 30 w 173"/>
                <a:gd name="T45" fmla="*/ 135 h 186"/>
                <a:gd name="T46" fmla="*/ 36 w 173"/>
                <a:gd name="T47" fmla="*/ 140 h 186"/>
                <a:gd name="T48" fmla="*/ 42 w 173"/>
                <a:gd name="T49" fmla="*/ 146 h 186"/>
                <a:gd name="T50" fmla="*/ 47 w 173"/>
                <a:gd name="T51" fmla="*/ 152 h 186"/>
                <a:gd name="T52" fmla="*/ 53 w 173"/>
                <a:gd name="T53" fmla="*/ 157 h 186"/>
                <a:gd name="T54" fmla="*/ 61 w 173"/>
                <a:gd name="T55" fmla="*/ 163 h 186"/>
                <a:gd name="T56" fmla="*/ 64 w 173"/>
                <a:gd name="T57" fmla="*/ 165 h 186"/>
                <a:gd name="T58" fmla="*/ 68 w 173"/>
                <a:gd name="T59" fmla="*/ 167 h 186"/>
                <a:gd name="T60" fmla="*/ 72 w 173"/>
                <a:gd name="T61" fmla="*/ 169 h 186"/>
                <a:gd name="T62" fmla="*/ 76 w 173"/>
                <a:gd name="T63" fmla="*/ 173 h 186"/>
                <a:gd name="T64" fmla="*/ 81 w 173"/>
                <a:gd name="T65" fmla="*/ 175 h 186"/>
                <a:gd name="T66" fmla="*/ 85 w 173"/>
                <a:gd name="T67" fmla="*/ 176 h 186"/>
                <a:gd name="T68" fmla="*/ 91 w 173"/>
                <a:gd name="T69" fmla="*/ 178 h 186"/>
                <a:gd name="T70" fmla="*/ 97 w 173"/>
                <a:gd name="T71" fmla="*/ 180 h 186"/>
                <a:gd name="T72" fmla="*/ 129 w 173"/>
                <a:gd name="T73" fmla="*/ 186 h 186"/>
                <a:gd name="T74" fmla="*/ 173 w 173"/>
                <a:gd name="T75" fmla="*/ 110 h 186"/>
                <a:gd name="T76" fmla="*/ 173 w 173"/>
                <a:gd name="T77" fmla="*/ 0 h 186"/>
                <a:gd name="T78" fmla="*/ 129 w 173"/>
                <a:gd name="T79" fmla="*/ 38 h 186"/>
                <a:gd name="T80" fmla="*/ 87 w 173"/>
                <a:gd name="T81" fmla="*/ 5 h 186"/>
                <a:gd name="T82" fmla="*/ 64 w 173"/>
                <a:gd name="T83" fmla="*/ 41 h 186"/>
                <a:gd name="T84" fmla="*/ 9 w 173"/>
                <a:gd name="T85" fmla="*/ 34 h 186"/>
                <a:gd name="T86" fmla="*/ 9 w 173"/>
                <a:gd name="T87" fmla="*/ 34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3" h="186">
                  <a:moveTo>
                    <a:pt x="9" y="34"/>
                  </a:moveTo>
                  <a:lnTo>
                    <a:pt x="0" y="34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0" y="43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0" y="59"/>
                  </a:lnTo>
                  <a:lnTo>
                    <a:pt x="0" y="64"/>
                  </a:lnTo>
                  <a:lnTo>
                    <a:pt x="2" y="70"/>
                  </a:lnTo>
                  <a:lnTo>
                    <a:pt x="4" y="74"/>
                  </a:lnTo>
                  <a:lnTo>
                    <a:pt x="4" y="79"/>
                  </a:lnTo>
                  <a:lnTo>
                    <a:pt x="5" y="87"/>
                  </a:lnTo>
                  <a:lnTo>
                    <a:pt x="9" y="93"/>
                  </a:lnTo>
                  <a:lnTo>
                    <a:pt x="9" y="98"/>
                  </a:lnTo>
                  <a:lnTo>
                    <a:pt x="13" y="104"/>
                  </a:lnTo>
                  <a:lnTo>
                    <a:pt x="15" y="110"/>
                  </a:lnTo>
                  <a:lnTo>
                    <a:pt x="19" y="117"/>
                  </a:lnTo>
                  <a:lnTo>
                    <a:pt x="21" y="121"/>
                  </a:lnTo>
                  <a:lnTo>
                    <a:pt x="26" y="129"/>
                  </a:lnTo>
                  <a:lnTo>
                    <a:pt x="30" y="135"/>
                  </a:lnTo>
                  <a:lnTo>
                    <a:pt x="36" y="140"/>
                  </a:lnTo>
                  <a:lnTo>
                    <a:pt x="42" y="146"/>
                  </a:lnTo>
                  <a:lnTo>
                    <a:pt x="47" y="152"/>
                  </a:lnTo>
                  <a:lnTo>
                    <a:pt x="53" y="157"/>
                  </a:lnTo>
                  <a:lnTo>
                    <a:pt x="61" y="163"/>
                  </a:lnTo>
                  <a:lnTo>
                    <a:pt x="64" y="165"/>
                  </a:lnTo>
                  <a:lnTo>
                    <a:pt x="68" y="167"/>
                  </a:lnTo>
                  <a:lnTo>
                    <a:pt x="72" y="169"/>
                  </a:lnTo>
                  <a:lnTo>
                    <a:pt x="76" y="173"/>
                  </a:lnTo>
                  <a:lnTo>
                    <a:pt x="81" y="175"/>
                  </a:lnTo>
                  <a:lnTo>
                    <a:pt x="85" y="176"/>
                  </a:lnTo>
                  <a:lnTo>
                    <a:pt x="91" y="178"/>
                  </a:lnTo>
                  <a:lnTo>
                    <a:pt x="97" y="180"/>
                  </a:lnTo>
                  <a:lnTo>
                    <a:pt x="129" y="186"/>
                  </a:lnTo>
                  <a:lnTo>
                    <a:pt x="173" y="110"/>
                  </a:lnTo>
                  <a:lnTo>
                    <a:pt x="173" y="0"/>
                  </a:lnTo>
                  <a:lnTo>
                    <a:pt x="129" y="38"/>
                  </a:lnTo>
                  <a:lnTo>
                    <a:pt x="87" y="5"/>
                  </a:lnTo>
                  <a:lnTo>
                    <a:pt x="64" y="41"/>
                  </a:lnTo>
                  <a:lnTo>
                    <a:pt x="9" y="34"/>
                  </a:lnTo>
                  <a:lnTo>
                    <a:pt x="9" y="34"/>
                  </a:lnTo>
                  <a:close/>
                </a:path>
              </a:pathLst>
            </a:custGeom>
            <a:solidFill>
              <a:srgbClr val="FFFF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59" name="Freeform 163">
              <a:extLst>
                <a:ext uri="{FF2B5EF4-FFF2-40B4-BE49-F238E27FC236}">
                  <a16:creationId xmlns:a16="http://schemas.microsoft.com/office/drawing/2014/main" id="{441C42A2-CB26-4181-BD19-47E05AF60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3" y="3575"/>
              <a:ext cx="18" cy="19"/>
            </a:xfrm>
            <a:custGeom>
              <a:avLst/>
              <a:gdLst>
                <a:gd name="T0" fmla="*/ 21 w 36"/>
                <a:gd name="T1" fmla="*/ 0 h 38"/>
                <a:gd name="T2" fmla="*/ 17 w 36"/>
                <a:gd name="T3" fmla="*/ 0 h 38"/>
                <a:gd name="T4" fmla="*/ 12 w 36"/>
                <a:gd name="T5" fmla="*/ 4 h 38"/>
                <a:gd name="T6" fmla="*/ 8 w 36"/>
                <a:gd name="T7" fmla="*/ 6 h 38"/>
                <a:gd name="T8" fmla="*/ 6 w 36"/>
                <a:gd name="T9" fmla="*/ 9 h 38"/>
                <a:gd name="T10" fmla="*/ 2 w 36"/>
                <a:gd name="T11" fmla="*/ 13 h 38"/>
                <a:gd name="T12" fmla="*/ 0 w 36"/>
                <a:gd name="T13" fmla="*/ 19 h 38"/>
                <a:gd name="T14" fmla="*/ 0 w 36"/>
                <a:gd name="T15" fmla="*/ 23 h 38"/>
                <a:gd name="T16" fmla="*/ 4 w 36"/>
                <a:gd name="T17" fmla="*/ 28 h 38"/>
                <a:gd name="T18" fmla="*/ 6 w 36"/>
                <a:gd name="T19" fmla="*/ 30 h 38"/>
                <a:gd name="T20" fmla="*/ 12 w 36"/>
                <a:gd name="T21" fmla="*/ 34 h 38"/>
                <a:gd name="T22" fmla="*/ 15 w 36"/>
                <a:gd name="T23" fmla="*/ 36 h 38"/>
                <a:gd name="T24" fmla="*/ 19 w 36"/>
                <a:gd name="T25" fmla="*/ 38 h 38"/>
                <a:gd name="T26" fmla="*/ 23 w 36"/>
                <a:gd name="T27" fmla="*/ 38 h 38"/>
                <a:gd name="T28" fmla="*/ 23 w 36"/>
                <a:gd name="T29" fmla="*/ 38 h 38"/>
                <a:gd name="T30" fmla="*/ 36 w 36"/>
                <a:gd name="T31" fmla="*/ 28 h 38"/>
                <a:gd name="T32" fmla="*/ 34 w 36"/>
                <a:gd name="T33" fmla="*/ 9 h 38"/>
                <a:gd name="T34" fmla="*/ 33 w 36"/>
                <a:gd name="T35" fmla="*/ 7 h 38"/>
                <a:gd name="T36" fmla="*/ 31 w 36"/>
                <a:gd name="T37" fmla="*/ 6 h 38"/>
                <a:gd name="T38" fmla="*/ 29 w 36"/>
                <a:gd name="T39" fmla="*/ 2 h 38"/>
                <a:gd name="T40" fmla="*/ 27 w 36"/>
                <a:gd name="T41" fmla="*/ 0 h 38"/>
                <a:gd name="T42" fmla="*/ 23 w 36"/>
                <a:gd name="T43" fmla="*/ 0 h 38"/>
                <a:gd name="T44" fmla="*/ 21 w 36"/>
                <a:gd name="T45" fmla="*/ 0 h 38"/>
                <a:gd name="T46" fmla="*/ 21 w 36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8">
                  <a:moveTo>
                    <a:pt x="21" y="0"/>
                  </a:moveTo>
                  <a:lnTo>
                    <a:pt x="17" y="0"/>
                  </a:lnTo>
                  <a:lnTo>
                    <a:pt x="12" y="4"/>
                  </a:lnTo>
                  <a:lnTo>
                    <a:pt x="8" y="6"/>
                  </a:lnTo>
                  <a:lnTo>
                    <a:pt x="6" y="9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4" y="28"/>
                  </a:lnTo>
                  <a:lnTo>
                    <a:pt x="6" y="30"/>
                  </a:lnTo>
                  <a:lnTo>
                    <a:pt x="12" y="34"/>
                  </a:lnTo>
                  <a:lnTo>
                    <a:pt x="15" y="36"/>
                  </a:lnTo>
                  <a:lnTo>
                    <a:pt x="19" y="38"/>
                  </a:lnTo>
                  <a:lnTo>
                    <a:pt x="23" y="38"/>
                  </a:lnTo>
                  <a:lnTo>
                    <a:pt x="23" y="38"/>
                  </a:lnTo>
                  <a:lnTo>
                    <a:pt x="36" y="28"/>
                  </a:lnTo>
                  <a:lnTo>
                    <a:pt x="34" y="9"/>
                  </a:lnTo>
                  <a:lnTo>
                    <a:pt x="33" y="7"/>
                  </a:lnTo>
                  <a:lnTo>
                    <a:pt x="31" y="6"/>
                  </a:lnTo>
                  <a:lnTo>
                    <a:pt x="29" y="2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6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61" name="Freeform 165">
              <a:extLst>
                <a:ext uri="{FF2B5EF4-FFF2-40B4-BE49-F238E27FC236}">
                  <a16:creationId xmlns:a16="http://schemas.microsoft.com/office/drawing/2014/main" id="{B444A059-0FDB-4A14-B591-28DBDD8BD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9" y="3020"/>
              <a:ext cx="365" cy="380"/>
            </a:xfrm>
            <a:custGeom>
              <a:avLst/>
              <a:gdLst>
                <a:gd name="T0" fmla="*/ 53 w 730"/>
                <a:gd name="T1" fmla="*/ 329 h 760"/>
                <a:gd name="T2" fmla="*/ 46 w 730"/>
                <a:gd name="T3" fmla="*/ 357 h 760"/>
                <a:gd name="T4" fmla="*/ 63 w 730"/>
                <a:gd name="T5" fmla="*/ 395 h 760"/>
                <a:gd name="T6" fmla="*/ 25 w 730"/>
                <a:gd name="T7" fmla="*/ 439 h 760"/>
                <a:gd name="T8" fmla="*/ 2 w 730"/>
                <a:gd name="T9" fmla="*/ 485 h 760"/>
                <a:gd name="T10" fmla="*/ 9 w 730"/>
                <a:gd name="T11" fmla="*/ 532 h 760"/>
                <a:gd name="T12" fmla="*/ 46 w 730"/>
                <a:gd name="T13" fmla="*/ 566 h 760"/>
                <a:gd name="T14" fmla="*/ 97 w 730"/>
                <a:gd name="T15" fmla="*/ 576 h 760"/>
                <a:gd name="T16" fmla="*/ 125 w 730"/>
                <a:gd name="T17" fmla="*/ 610 h 760"/>
                <a:gd name="T18" fmla="*/ 171 w 730"/>
                <a:gd name="T19" fmla="*/ 646 h 760"/>
                <a:gd name="T20" fmla="*/ 224 w 730"/>
                <a:gd name="T21" fmla="*/ 678 h 760"/>
                <a:gd name="T22" fmla="*/ 264 w 730"/>
                <a:gd name="T23" fmla="*/ 722 h 760"/>
                <a:gd name="T24" fmla="*/ 306 w 730"/>
                <a:gd name="T25" fmla="*/ 758 h 760"/>
                <a:gd name="T26" fmla="*/ 279 w 730"/>
                <a:gd name="T27" fmla="*/ 718 h 760"/>
                <a:gd name="T28" fmla="*/ 243 w 730"/>
                <a:gd name="T29" fmla="*/ 669 h 760"/>
                <a:gd name="T30" fmla="*/ 201 w 730"/>
                <a:gd name="T31" fmla="*/ 639 h 760"/>
                <a:gd name="T32" fmla="*/ 160 w 730"/>
                <a:gd name="T33" fmla="*/ 612 h 760"/>
                <a:gd name="T34" fmla="*/ 127 w 730"/>
                <a:gd name="T35" fmla="*/ 561 h 760"/>
                <a:gd name="T36" fmla="*/ 103 w 730"/>
                <a:gd name="T37" fmla="*/ 555 h 760"/>
                <a:gd name="T38" fmla="*/ 53 w 730"/>
                <a:gd name="T39" fmla="*/ 547 h 760"/>
                <a:gd name="T40" fmla="*/ 19 w 730"/>
                <a:gd name="T41" fmla="*/ 507 h 760"/>
                <a:gd name="T42" fmla="*/ 25 w 730"/>
                <a:gd name="T43" fmla="*/ 464 h 760"/>
                <a:gd name="T44" fmla="*/ 63 w 730"/>
                <a:gd name="T45" fmla="*/ 435 h 760"/>
                <a:gd name="T46" fmla="*/ 105 w 730"/>
                <a:gd name="T47" fmla="*/ 462 h 760"/>
                <a:gd name="T48" fmla="*/ 129 w 730"/>
                <a:gd name="T49" fmla="*/ 492 h 760"/>
                <a:gd name="T50" fmla="*/ 135 w 730"/>
                <a:gd name="T51" fmla="*/ 466 h 760"/>
                <a:gd name="T52" fmla="*/ 148 w 730"/>
                <a:gd name="T53" fmla="*/ 420 h 760"/>
                <a:gd name="T54" fmla="*/ 175 w 730"/>
                <a:gd name="T55" fmla="*/ 399 h 760"/>
                <a:gd name="T56" fmla="*/ 177 w 730"/>
                <a:gd name="T57" fmla="*/ 359 h 760"/>
                <a:gd name="T58" fmla="*/ 213 w 730"/>
                <a:gd name="T59" fmla="*/ 327 h 760"/>
                <a:gd name="T60" fmla="*/ 243 w 730"/>
                <a:gd name="T61" fmla="*/ 340 h 760"/>
                <a:gd name="T62" fmla="*/ 287 w 730"/>
                <a:gd name="T63" fmla="*/ 363 h 760"/>
                <a:gd name="T64" fmla="*/ 342 w 730"/>
                <a:gd name="T65" fmla="*/ 384 h 760"/>
                <a:gd name="T66" fmla="*/ 405 w 730"/>
                <a:gd name="T67" fmla="*/ 399 h 760"/>
                <a:gd name="T68" fmla="*/ 477 w 730"/>
                <a:gd name="T69" fmla="*/ 403 h 760"/>
                <a:gd name="T70" fmla="*/ 551 w 730"/>
                <a:gd name="T71" fmla="*/ 393 h 760"/>
                <a:gd name="T72" fmla="*/ 610 w 730"/>
                <a:gd name="T73" fmla="*/ 380 h 760"/>
                <a:gd name="T74" fmla="*/ 658 w 730"/>
                <a:gd name="T75" fmla="*/ 365 h 760"/>
                <a:gd name="T76" fmla="*/ 709 w 730"/>
                <a:gd name="T77" fmla="*/ 346 h 760"/>
                <a:gd name="T78" fmla="*/ 715 w 730"/>
                <a:gd name="T79" fmla="*/ 323 h 760"/>
                <a:gd name="T80" fmla="*/ 671 w 730"/>
                <a:gd name="T81" fmla="*/ 304 h 760"/>
                <a:gd name="T82" fmla="*/ 627 w 730"/>
                <a:gd name="T83" fmla="*/ 283 h 760"/>
                <a:gd name="T84" fmla="*/ 654 w 730"/>
                <a:gd name="T85" fmla="*/ 228 h 760"/>
                <a:gd name="T86" fmla="*/ 711 w 730"/>
                <a:gd name="T87" fmla="*/ 218 h 760"/>
                <a:gd name="T88" fmla="*/ 726 w 730"/>
                <a:gd name="T89" fmla="*/ 180 h 760"/>
                <a:gd name="T90" fmla="*/ 690 w 730"/>
                <a:gd name="T91" fmla="*/ 139 h 760"/>
                <a:gd name="T92" fmla="*/ 646 w 730"/>
                <a:gd name="T93" fmla="*/ 99 h 760"/>
                <a:gd name="T94" fmla="*/ 605 w 730"/>
                <a:gd name="T95" fmla="*/ 63 h 760"/>
                <a:gd name="T96" fmla="*/ 553 w 730"/>
                <a:gd name="T97" fmla="*/ 8 h 760"/>
                <a:gd name="T98" fmla="*/ 538 w 730"/>
                <a:gd name="T99" fmla="*/ 23 h 760"/>
                <a:gd name="T100" fmla="*/ 580 w 730"/>
                <a:gd name="T101" fmla="*/ 70 h 760"/>
                <a:gd name="T102" fmla="*/ 650 w 730"/>
                <a:gd name="T103" fmla="*/ 131 h 760"/>
                <a:gd name="T104" fmla="*/ 703 w 730"/>
                <a:gd name="T105" fmla="*/ 177 h 760"/>
                <a:gd name="T106" fmla="*/ 675 w 730"/>
                <a:gd name="T107" fmla="*/ 203 h 760"/>
                <a:gd name="T108" fmla="*/ 614 w 730"/>
                <a:gd name="T109" fmla="*/ 218 h 760"/>
                <a:gd name="T110" fmla="*/ 603 w 730"/>
                <a:gd name="T111" fmla="*/ 255 h 760"/>
                <a:gd name="T112" fmla="*/ 578 w 730"/>
                <a:gd name="T113" fmla="*/ 274 h 760"/>
                <a:gd name="T114" fmla="*/ 508 w 730"/>
                <a:gd name="T115" fmla="*/ 272 h 760"/>
                <a:gd name="T116" fmla="*/ 401 w 730"/>
                <a:gd name="T117" fmla="*/ 272 h 760"/>
                <a:gd name="T118" fmla="*/ 285 w 730"/>
                <a:gd name="T119" fmla="*/ 272 h 760"/>
                <a:gd name="T120" fmla="*/ 179 w 730"/>
                <a:gd name="T121" fmla="*/ 272 h 760"/>
                <a:gd name="T122" fmla="*/ 106 w 730"/>
                <a:gd name="T123" fmla="*/ 270 h 760"/>
                <a:gd name="T124" fmla="*/ 72 w 730"/>
                <a:gd name="T125" fmla="*/ 285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30" h="760">
                  <a:moveTo>
                    <a:pt x="72" y="285"/>
                  </a:moveTo>
                  <a:lnTo>
                    <a:pt x="68" y="285"/>
                  </a:lnTo>
                  <a:lnTo>
                    <a:pt x="63" y="289"/>
                  </a:lnTo>
                  <a:lnTo>
                    <a:pt x="61" y="293"/>
                  </a:lnTo>
                  <a:lnTo>
                    <a:pt x="57" y="296"/>
                  </a:lnTo>
                  <a:lnTo>
                    <a:pt x="53" y="302"/>
                  </a:lnTo>
                  <a:lnTo>
                    <a:pt x="53" y="310"/>
                  </a:lnTo>
                  <a:lnTo>
                    <a:pt x="49" y="315"/>
                  </a:lnTo>
                  <a:lnTo>
                    <a:pt x="51" y="323"/>
                  </a:lnTo>
                  <a:lnTo>
                    <a:pt x="53" y="329"/>
                  </a:lnTo>
                  <a:lnTo>
                    <a:pt x="55" y="334"/>
                  </a:lnTo>
                  <a:lnTo>
                    <a:pt x="57" y="338"/>
                  </a:lnTo>
                  <a:lnTo>
                    <a:pt x="61" y="340"/>
                  </a:lnTo>
                  <a:lnTo>
                    <a:pt x="63" y="342"/>
                  </a:lnTo>
                  <a:lnTo>
                    <a:pt x="65" y="342"/>
                  </a:lnTo>
                  <a:lnTo>
                    <a:pt x="63" y="342"/>
                  </a:lnTo>
                  <a:lnTo>
                    <a:pt x="59" y="346"/>
                  </a:lnTo>
                  <a:lnTo>
                    <a:pt x="55" y="348"/>
                  </a:lnTo>
                  <a:lnTo>
                    <a:pt x="51" y="352"/>
                  </a:lnTo>
                  <a:lnTo>
                    <a:pt x="46" y="357"/>
                  </a:lnTo>
                  <a:lnTo>
                    <a:pt x="42" y="361"/>
                  </a:lnTo>
                  <a:lnTo>
                    <a:pt x="40" y="365"/>
                  </a:lnTo>
                  <a:lnTo>
                    <a:pt x="42" y="371"/>
                  </a:lnTo>
                  <a:lnTo>
                    <a:pt x="42" y="374"/>
                  </a:lnTo>
                  <a:lnTo>
                    <a:pt x="46" y="378"/>
                  </a:lnTo>
                  <a:lnTo>
                    <a:pt x="49" y="384"/>
                  </a:lnTo>
                  <a:lnTo>
                    <a:pt x="53" y="388"/>
                  </a:lnTo>
                  <a:lnTo>
                    <a:pt x="57" y="390"/>
                  </a:lnTo>
                  <a:lnTo>
                    <a:pt x="61" y="393"/>
                  </a:lnTo>
                  <a:lnTo>
                    <a:pt x="63" y="395"/>
                  </a:lnTo>
                  <a:lnTo>
                    <a:pt x="65" y="395"/>
                  </a:lnTo>
                  <a:lnTo>
                    <a:pt x="61" y="426"/>
                  </a:lnTo>
                  <a:lnTo>
                    <a:pt x="57" y="426"/>
                  </a:lnTo>
                  <a:lnTo>
                    <a:pt x="53" y="426"/>
                  </a:lnTo>
                  <a:lnTo>
                    <a:pt x="49" y="426"/>
                  </a:lnTo>
                  <a:lnTo>
                    <a:pt x="46" y="428"/>
                  </a:lnTo>
                  <a:lnTo>
                    <a:pt x="40" y="429"/>
                  </a:lnTo>
                  <a:lnTo>
                    <a:pt x="36" y="433"/>
                  </a:lnTo>
                  <a:lnTo>
                    <a:pt x="30" y="435"/>
                  </a:lnTo>
                  <a:lnTo>
                    <a:pt x="25" y="439"/>
                  </a:lnTo>
                  <a:lnTo>
                    <a:pt x="19" y="445"/>
                  </a:lnTo>
                  <a:lnTo>
                    <a:pt x="15" y="450"/>
                  </a:lnTo>
                  <a:lnTo>
                    <a:pt x="13" y="454"/>
                  </a:lnTo>
                  <a:lnTo>
                    <a:pt x="11" y="456"/>
                  </a:lnTo>
                  <a:lnTo>
                    <a:pt x="9" y="462"/>
                  </a:lnTo>
                  <a:lnTo>
                    <a:pt x="8" y="466"/>
                  </a:lnTo>
                  <a:lnTo>
                    <a:pt x="6" y="469"/>
                  </a:lnTo>
                  <a:lnTo>
                    <a:pt x="6" y="473"/>
                  </a:lnTo>
                  <a:lnTo>
                    <a:pt x="4" y="479"/>
                  </a:lnTo>
                  <a:lnTo>
                    <a:pt x="2" y="485"/>
                  </a:lnTo>
                  <a:lnTo>
                    <a:pt x="2" y="490"/>
                  </a:lnTo>
                  <a:lnTo>
                    <a:pt x="0" y="496"/>
                  </a:lnTo>
                  <a:lnTo>
                    <a:pt x="0" y="500"/>
                  </a:lnTo>
                  <a:lnTo>
                    <a:pt x="2" y="505"/>
                  </a:lnTo>
                  <a:lnTo>
                    <a:pt x="2" y="509"/>
                  </a:lnTo>
                  <a:lnTo>
                    <a:pt x="4" y="515"/>
                  </a:lnTo>
                  <a:lnTo>
                    <a:pt x="6" y="519"/>
                  </a:lnTo>
                  <a:lnTo>
                    <a:pt x="8" y="524"/>
                  </a:lnTo>
                  <a:lnTo>
                    <a:pt x="8" y="528"/>
                  </a:lnTo>
                  <a:lnTo>
                    <a:pt x="9" y="532"/>
                  </a:lnTo>
                  <a:lnTo>
                    <a:pt x="13" y="536"/>
                  </a:lnTo>
                  <a:lnTo>
                    <a:pt x="17" y="540"/>
                  </a:lnTo>
                  <a:lnTo>
                    <a:pt x="19" y="543"/>
                  </a:lnTo>
                  <a:lnTo>
                    <a:pt x="23" y="547"/>
                  </a:lnTo>
                  <a:lnTo>
                    <a:pt x="27" y="551"/>
                  </a:lnTo>
                  <a:lnTo>
                    <a:pt x="30" y="555"/>
                  </a:lnTo>
                  <a:lnTo>
                    <a:pt x="34" y="559"/>
                  </a:lnTo>
                  <a:lnTo>
                    <a:pt x="38" y="561"/>
                  </a:lnTo>
                  <a:lnTo>
                    <a:pt x="42" y="563"/>
                  </a:lnTo>
                  <a:lnTo>
                    <a:pt x="46" y="566"/>
                  </a:lnTo>
                  <a:lnTo>
                    <a:pt x="49" y="568"/>
                  </a:lnTo>
                  <a:lnTo>
                    <a:pt x="55" y="570"/>
                  </a:lnTo>
                  <a:lnTo>
                    <a:pt x="61" y="570"/>
                  </a:lnTo>
                  <a:lnTo>
                    <a:pt x="65" y="574"/>
                  </a:lnTo>
                  <a:lnTo>
                    <a:pt x="70" y="574"/>
                  </a:lnTo>
                  <a:lnTo>
                    <a:pt x="74" y="574"/>
                  </a:lnTo>
                  <a:lnTo>
                    <a:pt x="80" y="576"/>
                  </a:lnTo>
                  <a:lnTo>
                    <a:pt x="86" y="576"/>
                  </a:lnTo>
                  <a:lnTo>
                    <a:pt x="89" y="576"/>
                  </a:lnTo>
                  <a:lnTo>
                    <a:pt x="97" y="576"/>
                  </a:lnTo>
                  <a:lnTo>
                    <a:pt x="101" y="576"/>
                  </a:lnTo>
                  <a:lnTo>
                    <a:pt x="108" y="576"/>
                  </a:lnTo>
                  <a:lnTo>
                    <a:pt x="106" y="578"/>
                  </a:lnTo>
                  <a:lnTo>
                    <a:pt x="108" y="582"/>
                  </a:lnTo>
                  <a:lnTo>
                    <a:pt x="108" y="585"/>
                  </a:lnTo>
                  <a:lnTo>
                    <a:pt x="110" y="589"/>
                  </a:lnTo>
                  <a:lnTo>
                    <a:pt x="112" y="593"/>
                  </a:lnTo>
                  <a:lnTo>
                    <a:pt x="116" y="599"/>
                  </a:lnTo>
                  <a:lnTo>
                    <a:pt x="120" y="604"/>
                  </a:lnTo>
                  <a:lnTo>
                    <a:pt x="125" y="610"/>
                  </a:lnTo>
                  <a:lnTo>
                    <a:pt x="127" y="612"/>
                  </a:lnTo>
                  <a:lnTo>
                    <a:pt x="131" y="616"/>
                  </a:lnTo>
                  <a:lnTo>
                    <a:pt x="135" y="620"/>
                  </a:lnTo>
                  <a:lnTo>
                    <a:pt x="139" y="623"/>
                  </a:lnTo>
                  <a:lnTo>
                    <a:pt x="143" y="627"/>
                  </a:lnTo>
                  <a:lnTo>
                    <a:pt x="148" y="629"/>
                  </a:lnTo>
                  <a:lnTo>
                    <a:pt x="152" y="633"/>
                  </a:lnTo>
                  <a:lnTo>
                    <a:pt x="158" y="637"/>
                  </a:lnTo>
                  <a:lnTo>
                    <a:pt x="165" y="640"/>
                  </a:lnTo>
                  <a:lnTo>
                    <a:pt x="171" y="646"/>
                  </a:lnTo>
                  <a:lnTo>
                    <a:pt x="175" y="648"/>
                  </a:lnTo>
                  <a:lnTo>
                    <a:pt x="179" y="650"/>
                  </a:lnTo>
                  <a:lnTo>
                    <a:pt x="182" y="652"/>
                  </a:lnTo>
                  <a:lnTo>
                    <a:pt x="186" y="654"/>
                  </a:lnTo>
                  <a:lnTo>
                    <a:pt x="192" y="658"/>
                  </a:lnTo>
                  <a:lnTo>
                    <a:pt x="200" y="661"/>
                  </a:lnTo>
                  <a:lnTo>
                    <a:pt x="205" y="665"/>
                  </a:lnTo>
                  <a:lnTo>
                    <a:pt x="213" y="669"/>
                  </a:lnTo>
                  <a:lnTo>
                    <a:pt x="219" y="675"/>
                  </a:lnTo>
                  <a:lnTo>
                    <a:pt x="224" y="678"/>
                  </a:lnTo>
                  <a:lnTo>
                    <a:pt x="228" y="682"/>
                  </a:lnTo>
                  <a:lnTo>
                    <a:pt x="234" y="688"/>
                  </a:lnTo>
                  <a:lnTo>
                    <a:pt x="240" y="692"/>
                  </a:lnTo>
                  <a:lnTo>
                    <a:pt x="243" y="696"/>
                  </a:lnTo>
                  <a:lnTo>
                    <a:pt x="247" y="699"/>
                  </a:lnTo>
                  <a:lnTo>
                    <a:pt x="251" y="705"/>
                  </a:lnTo>
                  <a:lnTo>
                    <a:pt x="253" y="709"/>
                  </a:lnTo>
                  <a:lnTo>
                    <a:pt x="257" y="713"/>
                  </a:lnTo>
                  <a:lnTo>
                    <a:pt x="260" y="718"/>
                  </a:lnTo>
                  <a:lnTo>
                    <a:pt x="264" y="722"/>
                  </a:lnTo>
                  <a:lnTo>
                    <a:pt x="268" y="728"/>
                  </a:lnTo>
                  <a:lnTo>
                    <a:pt x="274" y="735"/>
                  </a:lnTo>
                  <a:lnTo>
                    <a:pt x="276" y="741"/>
                  </a:lnTo>
                  <a:lnTo>
                    <a:pt x="279" y="747"/>
                  </a:lnTo>
                  <a:lnTo>
                    <a:pt x="281" y="751"/>
                  </a:lnTo>
                  <a:lnTo>
                    <a:pt x="283" y="754"/>
                  </a:lnTo>
                  <a:lnTo>
                    <a:pt x="283" y="756"/>
                  </a:lnTo>
                  <a:lnTo>
                    <a:pt x="283" y="758"/>
                  </a:lnTo>
                  <a:lnTo>
                    <a:pt x="308" y="760"/>
                  </a:lnTo>
                  <a:lnTo>
                    <a:pt x="306" y="758"/>
                  </a:lnTo>
                  <a:lnTo>
                    <a:pt x="306" y="756"/>
                  </a:lnTo>
                  <a:lnTo>
                    <a:pt x="302" y="751"/>
                  </a:lnTo>
                  <a:lnTo>
                    <a:pt x="298" y="745"/>
                  </a:lnTo>
                  <a:lnTo>
                    <a:pt x="297" y="741"/>
                  </a:lnTo>
                  <a:lnTo>
                    <a:pt x="295" y="737"/>
                  </a:lnTo>
                  <a:lnTo>
                    <a:pt x="291" y="734"/>
                  </a:lnTo>
                  <a:lnTo>
                    <a:pt x="289" y="730"/>
                  </a:lnTo>
                  <a:lnTo>
                    <a:pt x="285" y="726"/>
                  </a:lnTo>
                  <a:lnTo>
                    <a:pt x="283" y="722"/>
                  </a:lnTo>
                  <a:lnTo>
                    <a:pt x="279" y="718"/>
                  </a:lnTo>
                  <a:lnTo>
                    <a:pt x="278" y="713"/>
                  </a:lnTo>
                  <a:lnTo>
                    <a:pt x="274" y="707"/>
                  </a:lnTo>
                  <a:lnTo>
                    <a:pt x="270" y="703"/>
                  </a:lnTo>
                  <a:lnTo>
                    <a:pt x="266" y="697"/>
                  </a:lnTo>
                  <a:lnTo>
                    <a:pt x="262" y="694"/>
                  </a:lnTo>
                  <a:lnTo>
                    <a:pt x="259" y="688"/>
                  </a:lnTo>
                  <a:lnTo>
                    <a:pt x="255" y="684"/>
                  </a:lnTo>
                  <a:lnTo>
                    <a:pt x="251" y="678"/>
                  </a:lnTo>
                  <a:lnTo>
                    <a:pt x="247" y="675"/>
                  </a:lnTo>
                  <a:lnTo>
                    <a:pt x="243" y="669"/>
                  </a:lnTo>
                  <a:lnTo>
                    <a:pt x="240" y="665"/>
                  </a:lnTo>
                  <a:lnTo>
                    <a:pt x="234" y="661"/>
                  </a:lnTo>
                  <a:lnTo>
                    <a:pt x="230" y="658"/>
                  </a:lnTo>
                  <a:lnTo>
                    <a:pt x="226" y="654"/>
                  </a:lnTo>
                  <a:lnTo>
                    <a:pt x="222" y="652"/>
                  </a:lnTo>
                  <a:lnTo>
                    <a:pt x="219" y="648"/>
                  </a:lnTo>
                  <a:lnTo>
                    <a:pt x="213" y="646"/>
                  </a:lnTo>
                  <a:lnTo>
                    <a:pt x="209" y="644"/>
                  </a:lnTo>
                  <a:lnTo>
                    <a:pt x="205" y="640"/>
                  </a:lnTo>
                  <a:lnTo>
                    <a:pt x="201" y="639"/>
                  </a:lnTo>
                  <a:lnTo>
                    <a:pt x="198" y="637"/>
                  </a:lnTo>
                  <a:lnTo>
                    <a:pt x="194" y="633"/>
                  </a:lnTo>
                  <a:lnTo>
                    <a:pt x="190" y="631"/>
                  </a:lnTo>
                  <a:lnTo>
                    <a:pt x="186" y="629"/>
                  </a:lnTo>
                  <a:lnTo>
                    <a:pt x="182" y="629"/>
                  </a:lnTo>
                  <a:lnTo>
                    <a:pt x="177" y="623"/>
                  </a:lnTo>
                  <a:lnTo>
                    <a:pt x="173" y="621"/>
                  </a:lnTo>
                  <a:lnTo>
                    <a:pt x="167" y="618"/>
                  </a:lnTo>
                  <a:lnTo>
                    <a:pt x="163" y="614"/>
                  </a:lnTo>
                  <a:lnTo>
                    <a:pt x="160" y="612"/>
                  </a:lnTo>
                  <a:lnTo>
                    <a:pt x="156" y="608"/>
                  </a:lnTo>
                  <a:lnTo>
                    <a:pt x="152" y="604"/>
                  </a:lnTo>
                  <a:lnTo>
                    <a:pt x="150" y="602"/>
                  </a:lnTo>
                  <a:lnTo>
                    <a:pt x="146" y="597"/>
                  </a:lnTo>
                  <a:lnTo>
                    <a:pt x="141" y="591"/>
                  </a:lnTo>
                  <a:lnTo>
                    <a:pt x="137" y="583"/>
                  </a:lnTo>
                  <a:lnTo>
                    <a:pt x="135" y="578"/>
                  </a:lnTo>
                  <a:lnTo>
                    <a:pt x="131" y="570"/>
                  </a:lnTo>
                  <a:lnTo>
                    <a:pt x="131" y="566"/>
                  </a:lnTo>
                  <a:lnTo>
                    <a:pt x="127" y="561"/>
                  </a:lnTo>
                  <a:lnTo>
                    <a:pt x="127" y="557"/>
                  </a:lnTo>
                  <a:lnTo>
                    <a:pt x="127" y="553"/>
                  </a:lnTo>
                  <a:lnTo>
                    <a:pt x="127" y="553"/>
                  </a:lnTo>
                  <a:lnTo>
                    <a:pt x="125" y="553"/>
                  </a:lnTo>
                  <a:lnTo>
                    <a:pt x="122" y="553"/>
                  </a:lnTo>
                  <a:lnTo>
                    <a:pt x="118" y="553"/>
                  </a:lnTo>
                  <a:lnTo>
                    <a:pt x="116" y="553"/>
                  </a:lnTo>
                  <a:lnTo>
                    <a:pt x="112" y="555"/>
                  </a:lnTo>
                  <a:lnTo>
                    <a:pt x="108" y="555"/>
                  </a:lnTo>
                  <a:lnTo>
                    <a:pt x="103" y="555"/>
                  </a:lnTo>
                  <a:lnTo>
                    <a:pt x="99" y="555"/>
                  </a:lnTo>
                  <a:lnTo>
                    <a:pt x="93" y="555"/>
                  </a:lnTo>
                  <a:lnTo>
                    <a:pt x="89" y="555"/>
                  </a:lnTo>
                  <a:lnTo>
                    <a:pt x="84" y="555"/>
                  </a:lnTo>
                  <a:lnTo>
                    <a:pt x="80" y="555"/>
                  </a:lnTo>
                  <a:lnTo>
                    <a:pt x="74" y="553"/>
                  </a:lnTo>
                  <a:lnTo>
                    <a:pt x="68" y="553"/>
                  </a:lnTo>
                  <a:lnTo>
                    <a:pt x="63" y="551"/>
                  </a:lnTo>
                  <a:lnTo>
                    <a:pt x="59" y="551"/>
                  </a:lnTo>
                  <a:lnTo>
                    <a:pt x="53" y="547"/>
                  </a:lnTo>
                  <a:lnTo>
                    <a:pt x="47" y="545"/>
                  </a:lnTo>
                  <a:lnTo>
                    <a:pt x="44" y="543"/>
                  </a:lnTo>
                  <a:lnTo>
                    <a:pt x="40" y="540"/>
                  </a:lnTo>
                  <a:lnTo>
                    <a:pt x="34" y="538"/>
                  </a:lnTo>
                  <a:lnTo>
                    <a:pt x="32" y="534"/>
                  </a:lnTo>
                  <a:lnTo>
                    <a:pt x="27" y="530"/>
                  </a:lnTo>
                  <a:lnTo>
                    <a:pt x="25" y="524"/>
                  </a:lnTo>
                  <a:lnTo>
                    <a:pt x="23" y="519"/>
                  </a:lnTo>
                  <a:lnTo>
                    <a:pt x="21" y="515"/>
                  </a:lnTo>
                  <a:lnTo>
                    <a:pt x="19" y="507"/>
                  </a:lnTo>
                  <a:lnTo>
                    <a:pt x="19" y="502"/>
                  </a:lnTo>
                  <a:lnTo>
                    <a:pt x="19" y="498"/>
                  </a:lnTo>
                  <a:lnTo>
                    <a:pt x="19" y="494"/>
                  </a:lnTo>
                  <a:lnTo>
                    <a:pt x="19" y="490"/>
                  </a:lnTo>
                  <a:lnTo>
                    <a:pt x="21" y="486"/>
                  </a:lnTo>
                  <a:lnTo>
                    <a:pt x="21" y="483"/>
                  </a:lnTo>
                  <a:lnTo>
                    <a:pt x="21" y="479"/>
                  </a:lnTo>
                  <a:lnTo>
                    <a:pt x="23" y="473"/>
                  </a:lnTo>
                  <a:lnTo>
                    <a:pt x="23" y="471"/>
                  </a:lnTo>
                  <a:lnTo>
                    <a:pt x="25" y="464"/>
                  </a:lnTo>
                  <a:lnTo>
                    <a:pt x="28" y="460"/>
                  </a:lnTo>
                  <a:lnTo>
                    <a:pt x="30" y="454"/>
                  </a:lnTo>
                  <a:lnTo>
                    <a:pt x="34" y="448"/>
                  </a:lnTo>
                  <a:lnTo>
                    <a:pt x="38" y="445"/>
                  </a:lnTo>
                  <a:lnTo>
                    <a:pt x="42" y="443"/>
                  </a:lnTo>
                  <a:lnTo>
                    <a:pt x="46" y="439"/>
                  </a:lnTo>
                  <a:lnTo>
                    <a:pt x="49" y="439"/>
                  </a:lnTo>
                  <a:lnTo>
                    <a:pt x="53" y="437"/>
                  </a:lnTo>
                  <a:lnTo>
                    <a:pt x="59" y="437"/>
                  </a:lnTo>
                  <a:lnTo>
                    <a:pt x="63" y="435"/>
                  </a:lnTo>
                  <a:lnTo>
                    <a:pt x="66" y="435"/>
                  </a:lnTo>
                  <a:lnTo>
                    <a:pt x="70" y="437"/>
                  </a:lnTo>
                  <a:lnTo>
                    <a:pt x="76" y="437"/>
                  </a:lnTo>
                  <a:lnTo>
                    <a:pt x="80" y="439"/>
                  </a:lnTo>
                  <a:lnTo>
                    <a:pt x="84" y="439"/>
                  </a:lnTo>
                  <a:lnTo>
                    <a:pt x="87" y="441"/>
                  </a:lnTo>
                  <a:lnTo>
                    <a:pt x="91" y="445"/>
                  </a:lnTo>
                  <a:lnTo>
                    <a:pt x="97" y="448"/>
                  </a:lnTo>
                  <a:lnTo>
                    <a:pt x="103" y="454"/>
                  </a:lnTo>
                  <a:lnTo>
                    <a:pt x="105" y="462"/>
                  </a:lnTo>
                  <a:lnTo>
                    <a:pt x="106" y="467"/>
                  </a:lnTo>
                  <a:lnTo>
                    <a:pt x="105" y="473"/>
                  </a:lnTo>
                  <a:lnTo>
                    <a:pt x="101" y="481"/>
                  </a:lnTo>
                  <a:lnTo>
                    <a:pt x="101" y="481"/>
                  </a:lnTo>
                  <a:lnTo>
                    <a:pt x="105" y="485"/>
                  </a:lnTo>
                  <a:lnTo>
                    <a:pt x="110" y="486"/>
                  </a:lnTo>
                  <a:lnTo>
                    <a:pt x="116" y="488"/>
                  </a:lnTo>
                  <a:lnTo>
                    <a:pt x="122" y="490"/>
                  </a:lnTo>
                  <a:lnTo>
                    <a:pt x="125" y="492"/>
                  </a:lnTo>
                  <a:lnTo>
                    <a:pt x="129" y="492"/>
                  </a:lnTo>
                  <a:lnTo>
                    <a:pt x="129" y="492"/>
                  </a:lnTo>
                  <a:lnTo>
                    <a:pt x="127" y="486"/>
                  </a:lnTo>
                  <a:lnTo>
                    <a:pt x="127" y="485"/>
                  </a:lnTo>
                  <a:lnTo>
                    <a:pt x="127" y="479"/>
                  </a:lnTo>
                  <a:lnTo>
                    <a:pt x="127" y="477"/>
                  </a:lnTo>
                  <a:lnTo>
                    <a:pt x="127" y="471"/>
                  </a:lnTo>
                  <a:lnTo>
                    <a:pt x="127" y="469"/>
                  </a:lnTo>
                  <a:lnTo>
                    <a:pt x="127" y="467"/>
                  </a:lnTo>
                  <a:lnTo>
                    <a:pt x="131" y="467"/>
                  </a:lnTo>
                  <a:lnTo>
                    <a:pt x="135" y="466"/>
                  </a:lnTo>
                  <a:lnTo>
                    <a:pt x="139" y="466"/>
                  </a:lnTo>
                  <a:lnTo>
                    <a:pt x="144" y="462"/>
                  </a:lnTo>
                  <a:lnTo>
                    <a:pt x="148" y="460"/>
                  </a:lnTo>
                  <a:lnTo>
                    <a:pt x="152" y="454"/>
                  </a:lnTo>
                  <a:lnTo>
                    <a:pt x="154" y="448"/>
                  </a:lnTo>
                  <a:lnTo>
                    <a:pt x="154" y="443"/>
                  </a:lnTo>
                  <a:lnTo>
                    <a:pt x="152" y="437"/>
                  </a:lnTo>
                  <a:lnTo>
                    <a:pt x="150" y="429"/>
                  </a:lnTo>
                  <a:lnTo>
                    <a:pt x="150" y="426"/>
                  </a:lnTo>
                  <a:lnTo>
                    <a:pt x="148" y="420"/>
                  </a:lnTo>
                  <a:lnTo>
                    <a:pt x="146" y="418"/>
                  </a:lnTo>
                  <a:lnTo>
                    <a:pt x="144" y="416"/>
                  </a:lnTo>
                  <a:lnTo>
                    <a:pt x="146" y="416"/>
                  </a:lnTo>
                  <a:lnTo>
                    <a:pt x="150" y="416"/>
                  </a:lnTo>
                  <a:lnTo>
                    <a:pt x="156" y="416"/>
                  </a:lnTo>
                  <a:lnTo>
                    <a:pt x="160" y="414"/>
                  </a:lnTo>
                  <a:lnTo>
                    <a:pt x="165" y="412"/>
                  </a:lnTo>
                  <a:lnTo>
                    <a:pt x="171" y="409"/>
                  </a:lnTo>
                  <a:lnTo>
                    <a:pt x="175" y="403"/>
                  </a:lnTo>
                  <a:lnTo>
                    <a:pt x="175" y="399"/>
                  </a:lnTo>
                  <a:lnTo>
                    <a:pt x="177" y="395"/>
                  </a:lnTo>
                  <a:lnTo>
                    <a:pt x="177" y="391"/>
                  </a:lnTo>
                  <a:lnTo>
                    <a:pt x="179" y="388"/>
                  </a:lnTo>
                  <a:lnTo>
                    <a:pt x="179" y="380"/>
                  </a:lnTo>
                  <a:lnTo>
                    <a:pt x="179" y="374"/>
                  </a:lnTo>
                  <a:lnTo>
                    <a:pt x="177" y="367"/>
                  </a:lnTo>
                  <a:lnTo>
                    <a:pt x="175" y="363"/>
                  </a:lnTo>
                  <a:lnTo>
                    <a:pt x="175" y="359"/>
                  </a:lnTo>
                  <a:lnTo>
                    <a:pt x="175" y="359"/>
                  </a:lnTo>
                  <a:lnTo>
                    <a:pt x="177" y="359"/>
                  </a:lnTo>
                  <a:lnTo>
                    <a:pt x="182" y="363"/>
                  </a:lnTo>
                  <a:lnTo>
                    <a:pt x="186" y="361"/>
                  </a:lnTo>
                  <a:lnTo>
                    <a:pt x="190" y="359"/>
                  </a:lnTo>
                  <a:lnTo>
                    <a:pt x="196" y="357"/>
                  </a:lnTo>
                  <a:lnTo>
                    <a:pt x="201" y="352"/>
                  </a:lnTo>
                  <a:lnTo>
                    <a:pt x="203" y="346"/>
                  </a:lnTo>
                  <a:lnTo>
                    <a:pt x="207" y="340"/>
                  </a:lnTo>
                  <a:lnTo>
                    <a:pt x="209" y="334"/>
                  </a:lnTo>
                  <a:lnTo>
                    <a:pt x="211" y="331"/>
                  </a:lnTo>
                  <a:lnTo>
                    <a:pt x="213" y="327"/>
                  </a:lnTo>
                  <a:lnTo>
                    <a:pt x="213" y="325"/>
                  </a:lnTo>
                  <a:lnTo>
                    <a:pt x="213" y="321"/>
                  </a:lnTo>
                  <a:lnTo>
                    <a:pt x="213" y="321"/>
                  </a:lnTo>
                  <a:lnTo>
                    <a:pt x="215" y="323"/>
                  </a:lnTo>
                  <a:lnTo>
                    <a:pt x="219" y="327"/>
                  </a:lnTo>
                  <a:lnTo>
                    <a:pt x="222" y="329"/>
                  </a:lnTo>
                  <a:lnTo>
                    <a:pt x="226" y="331"/>
                  </a:lnTo>
                  <a:lnTo>
                    <a:pt x="232" y="333"/>
                  </a:lnTo>
                  <a:lnTo>
                    <a:pt x="238" y="338"/>
                  </a:lnTo>
                  <a:lnTo>
                    <a:pt x="243" y="340"/>
                  </a:lnTo>
                  <a:lnTo>
                    <a:pt x="251" y="344"/>
                  </a:lnTo>
                  <a:lnTo>
                    <a:pt x="253" y="346"/>
                  </a:lnTo>
                  <a:lnTo>
                    <a:pt x="257" y="348"/>
                  </a:lnTo>
                  <a:lnTo>
                    <a:pt x="260" y="350"/>
                  </a:lnTo>
                  <a:lnTo>
                    <a:pt x="266" y="352"/>
                  </a:lnTo>
                  <a:lnTo>
                    <a:pt x="270" y="355"/>
                  </a:lnTo>
                  <a:lnTo>
                    <a:pt x="274" y="357"/>
                  </a:lnTo>
                  <a:lnTo>
                    <a:pt x="278" y="359"/>
                  </a:lnTo>
                  <a:lnTo>
                    <a:pt x="283" y="361"/>
                  </a:lnTo>
                  <a:lnTo>
                    <a:pt x="287" y="363"/>
                  </a:lnTo>
                  <a:lnTo>
                    <a:pt x="293" y="365"/>
                  </a:lnTo>
                  <a:lnTo>
                    <a:pt x="298" y="367"/>
                  </a:lnTo>
                  <a:lnTo>
                    <a:pt x="304" y="371"/>
                  </a:lnTo>
                  <a:lnTo>
                    <a:pt x="308" y="371"/>
                  </a:lnTo>
                  <a:lnTo>
                    <a:pt x="314" y="372"/>
                  </a:lnTo>
                  <a:lnTo>
                    <a:pt x="319" y="374"/>
                  </a:lnTo>
                  <a:lnTo>
                    <a:pt x="325" y="378"/>
                  </a:lnTo>
                  <a:lnTo>
                    <a:pt x="329" y="378"/>
                  </a:lnTo>
                  <a:lnTo>
                    <a:pt x="336" y="380"/>
                  </a:lnTo>
                  <a:lnTo>
                    <a:pt x="342" y="384"/>
                  </a:lnTo>
                  <a:lnTo>
                    <a:pt x="348" y="386"/>
                  </a:lnTo>
                  <a:lnTo>
                    <a:pt x="354" y="386"/>
                  </a:lnTo>
                  <a:lnTo>
                    <a:pt x="359" y="388"/>
                  </a:lnTo>
                  <a:lnTo>
                    <a:pt x="367" y="390"/>
                  </a:lnTo>
                  <a:lnTo>
                    <a:pt x="373" y="391"/>
                  </a:lnTo>
                  <a:lnTo>
                    <a:pt x="378" y="393"/>
                  </a:lnTo>
                  <a:lnTo>
                    <a:pt x="386" y="393"/>
                  </a:lnTo>
                  <a:lnTo>
                    <a:pt x="392" y="395"/>
                  </a:lnTo>
                  <a:lnTo>
                    <a:pt x="399" y="397"/>
                  </a:lnTo>
                  <a:lnTo>
                    <a:pt x="405" y="399"/>
                  </a:lnTo>
                  <a:lnTo>
                    <a:pt x="413" y="399"/>
                  </a:lnTo>
                  <a:lnTo>
                    <a:pt x="420" y="399"/>
                  </a:lnTo>
                  <a:lnTo>
                    <a:pt x="428" y="401"/>
                  </a:lnTo>
                  <a:lnTo>
                    <a:pt x="433" y="401"/>
                  </a:lnTo>
                  <a:lnTo>
                    <a:pt x="441" y="401"/>
                  </a:lnTo>
                  <a:lnTo>
                    <a:pt x="449" y="403"/>
                  </a:lnTo>
                  <a:lnTo>
                    <a:pt x="456" y="403"/>
                  </a:lnTo>
                  <a:lnTo>
                    <a:pt x="462" y="403"/>
                  </a:lnTo>
                  <a:lnTo>
                    <a:pt x="470" y="403"/>
                  </a:lnTo>
                  <a:lnTo>
                    <a:pt x="477" y="403"/>
                  </a:lnTo>
                  <a:lnTo>
                    <a:pt x="485" y="403"/>
                  </a:lnTo>
                  <a:lnTo>
                    <a:pt x="492" y="401"/>
                  </a:lnTo>
                  <a:lnTo>
                    <a:pt x="500" y="401"/>
                  </a:lnTo>
                  <a:lnTo>
                    <a:pt x="508" y="401"/>
                  </a:lnTo>
                  <a:lnTo>
                    <a:pt x="515" y="399"/>
                  </a:lnTo>
                  <a:lnTo>
                    <a:pt x="523" y="397"/>
                  </a:lnTo>
                  <a:lnTo>
                    <a:pt x="530" y="397"/>
                  </a:lnTo>
                  <a:lnTo>
                    <a:pt x="536" y="395"/>
                  </a:lnTo>
                  <a:lnTo>
                    <a:pt x="544" y="393"/>
                  </a:lnTo>
                  <a:lnTo>
                    <a:pt x="551" y="393"/>
                  </a:lnTo>
                  <a:lnTo>
                    <a:pt x="557" y="391"/>
                  </a:lnTo>
                  <a:lnTo>
                    <a:pt x="563" y="390"/>
                  </a:lnTo>
                  <a:lnTo>
                    <a:pt x="570" y="390"/>
                  </a:lnTo>
                  <a:lnTo>
                    <a:pt x="576" y="388"/>
                  </a:lnTo>
                  <a:lnTo>
                    <a:pt x="582" y="386"/>
                  </a:lnTo>
                  <a:lnTo>
                    <a:pt x="587" y="384"/>
                  </a:lnTo>
                  <a:lnTo>
                    <a:pt x="595" y="384"/>
                  </a:lnTo>
                  <a:lnTo>
                    <a:pt x="601" y="382"/>
                  </a:lnTo>
                  <a:lnTo>
                    <a:pt x="606" y="380"/>
                  </a:lnTo>
                  <a:lnTo>
                    <a:pt x="610" y="380"/>
                  </a:lnTo>
                  <a:lnTo>
                    <a:pt x="618" y="378"/>
                  </a:lnTo>
                  <a:lnTo>
                    <a:pt x="622" y="376"/>
                  </a:lnTo>
                  <a:lnTo>
                    <a:pt x="627" y="374"/>
                  </a:lnTo>
                  <a:lnTo>
                    <a:pt x="631" y="374"/>
                  </a:lnTo>
                  <a:lnTo>
                    <a:pt x="637" y="372"/>
                  </a:lnTo>
                  <a:lnTo>
                    <a:pt x="641" y="371"/>
                  </a:lnTo>
                  <a:lnTo>
                    <a:pt x="646" y="371"/>
                  </a:lnTo>
                  <a:lnTo>
                    <a:pt x="650" y="369"/>
                  </a:lnTo>
                  <a:lnTo>
                    <a:pt x="654" y="367"/>
                  </a:lnTo>
                  <a:lnTo>
                    <a:pt x="658" y="365"/>
                  </a:lnTo>
                  <a:lnTo>
                    <a:pt x="662" y="365"/>
                  </a:lnTo>
                  <a:lnTo>
                    <a:pt x="665" y="363"/>
                  </a:lnTo>
                  <a:lnTo>
                    <a:pt x="669" y="363"/>
                  </a:lnTo>
                  <a:lnTo>
                    <a:pt x="677" y="359"/>
                  </a:lnTo>
                  <a:lnTo>
                    <a:pt x="684" y="357"/>
                  </a:lnTo>
                  <a:lnTo>
                    <a:pt x="690" y="355"/>
                  </a:lnTo>
                  <a:lnTo>
                    <a:pt x="696" y="352"/>
                  </a:lnTo>
                  <a:lnTo>
                    <a:pt x="700" y="350"/>
                  </a:lnTo>
                  <a:lnTo>
                    <a:pt x="705" y="348"/>
                  </a:lnTo>
                  <a:lnTo>
                    <a:pt x="709" y="346"/>
                  </a:lnTo>
                  <a:lnTo>
                    <a:pt x="713" y="344"/>
                  </a:lnTo>
                  <a:lnTo>
                    <a:pt x="715" y="342"/>
                  </a:lnTo>
                  <a:lnTo>
                    <a:pt x="719" y="340"/>
                  </a:lnTo>
                  <a:lnTo>
                    <a:pt x="722" y="336"/>
                  </a:lnTo>
                  <a:lnTo>
                    <a:pt x="724" y="334"/>
                  </a:lnTo>
                  <a:lnTo>
                    <a:pt x="724" y="331"/>
                  </a:lnTo>
                  <a:lnTo>
                    <a:pt x="724" y="331"/>
                  </a:lnTo>
                  <a:lnTo>
                    <a:pt x="721" y="327"/>
                  </a:lnTo>
                  <a:lnTo>
                    <a:pt x="717" y="325"/>
                  </a:lnTo>
                  <a:lnTo>
                    <a:pt x="715" y="323"/>
                  </a:lnTo>
                  <a:lnTo>
                    <a:pt x="711" y="321"/>
                  </a:lnTo>
                  <a:lnTo>
                    <a:pt x="707" y="319"/>
                  </a:lnTo>
                  <a:lnTo>
                    <a:pt x="703" y="317"/>
                  </a:lnTo>
                  <a:lnTo>
                    <a:pt x="700" y="315"/>
                  </a:lnTo>
                  <a:lnTo>
                    <a:pt x="694" y="314"/>
                  </a:lnTo>
                  <a:lnTo>
                    <a:pt x="690" y="312"/>
                  </a:lnTo>
                  <a:lnTo>
                    <a:pt x="686" y="310"/>
                  </a:lnTo>
                  <a:lnTo>
                    <a:pt x="681" y="308"/>
                  </a:lnTo>
                  <a:lnTo>
                    <a:pt x="677" y="306"/>
                  </a:lnTo>
                  <a:lnTo>
                    <a:pt x="671" y="304"/>
                  </a:lnTo>
                  <a:lnTo>
                    <a:pt x="667" y="302"/>
                  </a:lnTo>
                  <a:lnTo>
                    <a:pt x="664" y="298"/>
                  </a:lnTo>
                  <a:lnTo>
                    <a:pt x="658" y="296"/>
                  </a:lnTo>
                  <a:lnTo>
                    <a:pt x="654" y="295"/>
                  </a:lnTo>
                  <a:lnTo>
                    <a:pt x="648" y="293"/>
                  </a:lnTo>
                  <a:lnTo>
                    <a:pt x="645" y="291"/>
                  </a:lnTo>
                  <a:lnTo>
                    <a:pt x="641" y="289"/>
                  </a:lnTo>
                  <a:lnTo>
                    <a:pt x="637" y="287"/>
                  </a:lnTo>
                  <a:lnTo>
                    <a:pt x="633" y="287"/>
                  </a:lnTo>
                  <a:lnTo>
                    <a:pt x="627" y="283"/>
                  </a:lnTo>
                  <a:lnTo>
                    <a:pt x="622" y="281"/>
                  </a:lnTo>
                  <a:lnTo>
                    <a:pt x="620" y="279"/>
                  </a:lnTo>
                  <a:lnTo>
                    <a:pt x="618" y="279"/>
                  </a:lnTo>
                  <a:lnTo>
                    <a:pt x="633" y="232"/>
                  </a:lnTo>
                  <a:lnTo>
                    <a:pt x="633" y="230"/>
                  </a:lnTo>
                  <a:lnTo>
                    <a:pt x="637" y="230"/>
                  </a:lnTo>
                  <a:lnTo>
                    <a:pt x="639" y="230"/>
                  </a:lnTo>
                  <a:lnTo>
                    <a:pt x="645" y="230"/>
                  </a:lnTo>
                  <a:lnTo>
                    <a:pt x="648" y="228"/>
                  </a:lnTo>
                  <a:lnTo>
                    <a:pt x="654" y="228"/>
                  </a:lnTo>
                  <a:lnTo>
                    <a:pt x="662" y="228"/>
                  </a:lnTo>
                  <a:lnTo>
                    <a:pt x="669" y="226"/>
                  </a:lnTo>
                  <a:lnTo>
                    <a:pt x="675" y="226"/>
                  </a:lnTo>
                  <a:lnTo>
                    <a:pt x="681" y="224"/>
                  </a:lnTo>
                  <a:lnTo>
                    <a:pt x="688" y="224"/>
                  </a:lnTo>
                  <a:lnTo>
                    <a:pt x="694" y="222"/>
                  </a:lnTo>
                  <a:lnTo>
                    <a:pt x="700" y="220"/>
                  </a:lnTo>
                  <a:lnTo>
                    <a:pt x="703" y="220"/>
                  </a:lnTo>
                  <a:lnTo>
                    <a:pt x="707" y="218"/>
                  </a:lnTo>
                  <a:lnTo>
                    <a:pt x="711" y="218"/>
                  </a:lnTo>
                  <a:lnTo>
                    <a:pt x="713" y="215"/>
                  </a:lnTo>
                  <a:lnTo>
                    <a:pt x="715" y="209"/>
                  </a:lnTo>
                  <a:lnTo>
                    <a:pt x="717" y="205"/>
                  </a:lnTo>
                  <a:lnTo>
                    <a:pt x="719" y="201"/>
                  </a:lnTo>
                  <a:lnTo>
                    <a:pt x="721" y="198"/>
                  </a:lnTo>
                  <a:lnTo>
                    <a:pt x="722" y="194"/>
                  </a:lnTo>
                  <a:lnTo>
                    <a:pt x="722" y="190"/>
                  </a:lnTo>
                  <a:lnTo>
                    <a:pt x="724" y="186"/>
                  </a:lnTo>
                  <a:lnTo>
                    <a:pt x="726" y="182"/>
                  </a:lnTo>
                  <a:lnTo>
                    <a:pt x="726" y="180"/>
                  </a:lnTo>
                  <a:lnTo>
                    <a:pt x="728" y="175"/>
                  </a:lnTo>
                  <a:lnTo>
                    <a:pt x="730" y="173"/>
                  </a:lnTo>
                  <a:lnTo>
                    <a:pt x="728" y="171"/>
                  </a:lnTo>
                  <a:lnTo>
                    <a:pt x="722" y="167"/>
                  </a:lnTo>
                  <a:lnTo>
                    <a:pt x="719" y="163"/>
                  </a:lnTo>
                  <a:lnTo>
                    <a:pt x="715" y="160"/>
                  </a:lnTo>
                  <a:lnTo>
                    <a:pt x="709" y="154"/>
                  </a:lnTo>
                  <a:lnTo>
                    <a:pt x="703" y="150"/>
                  </a:lnTo>
                  <a:lnTo>
                    <a:pt x="696" y="144"/>
                  </a:lnTo>
                  <a:lnTo>
                    <a:pt x="690" y="139"/>
                  </a:lnTo>
                  <a:lnTo>
                    <a:pt x="684" y="133"/>
                  </a:lnTo>
                  <a:lnTo>
                    <a:pt x="677" y="127"/>
                  </a:lnTo>
                  <a:lnTo>
                    <a:pt x="673" y="123"/>
                  </a:lnTo>
                  <a:lnTo>
                    <a:pt x="669" y="120"/>
                  </a:lnTo>
                  <a:lnTo>
                    <a:pt x="664" y="116"/>
                  </a:lnTo>
                  <a:lnTo>
                    <a:pt x="662" y="114"/>
                  </a:lnTo>
                  <a:lnTo>
                    <a:pt x="656" y="110"/>
                  </a:lnTo>
                  <a:lnTo>
                    <a:pt x="654" y="106"/>
                  </a:lnTo>
                  <a:lnTo>
                    <a:pt x="648" y="103"/>
                  </a:lnTo>
                  <a:lnTo>
                    <a:pt x="646" y="99"/>
                  </a:lnTo>
                  <a:lnTo>
                    <a:pt x="641" y="95"/>
                  </a:lnTo>
                  <a:lnTo>
                    <a:pt x="637" y="91"/>
                  </a:lnTo>
                  <a:lnTo>
                    <a:pt x="633" y="87"/>
                  </a:lnTo>
                  <a:lnTo>
                    <a:pt x="629" y="84"/>
                  </a:lnTo>
                  <a:lnTo>
                    <a:pt x="625" y="80"/>
                  </a:lnTo>
                  <a:lnTo>
                    <a:pt x="622" y="76"/>
                  </a:lnTo>
                  <a:lnTo>
                    <a:pt x="616" y="74"/>
                  </a:lnTo>
                  <a:lnTo>
                    <a:pt x="612" y="70"/>
                  </a:lnTo>
                  <a:lnTo>
                    <a:pt x="608" y="66"/>
                  </a:lnTo>
                  <a:lnTo>
                    <a:pt x="605" y="63"/>
                  </a:lnTo>
                  <a:lnTo>
                    <a:pt x="601" y="59"/>
                  </a:lnTo>
                  <a:lnTo>
                    <a:pt x="597" y="55"/>
                  </a:lnTo>
                  <a:lnTo>
                    <a:pt x="591" y="47"/>
                  </a:lnTo>
                  <a:lnTo>
                    <a:pt x="584" y="42"/>
                  </a:lnTo>
                  <a:lnTo>
                    <a:pt x="578" y="34"/>
                  </a:lnTo>
                  <a:lnTo>
                    <a:pt x="570" y="28"/>
                  </a:lnTo>
                  <a:lnTo>
                    <a:pt x="567" y="23"/>
                  </a:lnTo>
                  <a:lnTo>
                    <a:pt x="561" y="17"/>
                  </a:lnTo>
                  <a:lnTo>
                    <a:pt x="557" y="11"/>
                  </a:lnTo>
                  <a:lnTo>
                    <a:pt x="553" y="8"/>
                  </a:lnTo>
                  <a:lnTo>
                    <a:pt x="551" y="2"/>
                  </a:lnTo>
                  <a:lnTo>
                    <a:pt x="549" y="0"/>
                  </a:lnTo>
                  <a:lnTo>
                    <a:pt x="548" y="0"/>
                  </a:lnTo>
                  <a:lnTo>
                    <a:pt x="546" y="2"/>
                  </a:lnTo>
                  <a:lnTo>
                    <a:pt x="544" y="2"/>
                  </a:lnTo>
                  <a:lnTo>
                    <a:pt x="540" y="6"/>
                  </a:lnTo>
                  <a:lnTo>
                    <a:pt x="538" y="9"/>
                  </a:lnTo>
                  <a:lnTo>
                    <a:pt x="536" y="15"/>
                  </a:lnTo>
                  <a:lnTo>
                    <a:pt x="534" y="17"/>
                  </a:lnTo>
                  <a:lnTo>
                    <a:pt x="538" y="23"/>
                  </a:lnTo>
                  <a:lnTo>
                    <a:pt x="540" y="27"/>
                  </a:lnTo>
                  <a:lnTo>
                    <a:pt x="542" y="30"/>
                  </a:lnTo>
                  <a:lnTo>
                    <a:pt x="546" y="34"/>
                  </a:lnTo>
                  <a:lnTo>
                    <a:pt x="549" y="40"/>
                  </a:lnTo>
                  <a:lnTo>
                    <a:pt x="553" y="44"/>
                  </a:lnTo>
                  <a:lnTo>
                    <a:pt x="559" y="49"/>
                  </a:lnTo>
                  <a:lnTo>
                    <a:pt x="563" y="53"/>
                  </a:lnTo>
                  <a:lnTo>
                    <a:pt x="568" y="59"/>
                  </a:lnTo>
                  <a:lnTo>
                    <a:pt x="574" y="65"/>
                  </a:lnTo>
                  <a:lnTo>
                    <a:pt x="580" y="70"/>
                  </a:lnTo>
                  <a:lnTo>
                    <a:pt x="587" y="78"/>
                  </a:lnTo>
                  <a:lnTo>
                    <a:pt x="593" y="84"/>
                  </a:lnTo>
                  <a:lnTo>
                    <a:pt x="601" y="89"/>
                  </a:lnTo>
                  <a:lnTo>
                    <a:pt x="606" y="95"/>
                  </a:lnTo>
                  <a:lnTo>
                    <a:pt x="614" y="101"/>
                  </a:lnTo>
                  <a:lnTo>
                    <a:pt x="622" y="108"/>
                  </a:lnTo>
                  <a:lnTo>
                    <a:pt x="627" y="114"/>
                  </a:lnTo>
                  <a:lnTo>
                    <a:pt x="637" y="120"/>
                  </a:lnTo>
                  <a:lnTo>
                    <a:pt x="643" y="125"/>
                  </a:lnTo>
                  <a:lnTo>
                    <a:pt x="650" y="131"/>
                  </a:lnTo>
                  <a:lnTo>
                    <a:pt x="658" y="137"/>
                  </a:lnTo>
                  <a:lnTo>
                    <a:pt x="664" y="142"/>
                  </a:lnTo>
                  <a:lnTo>
                    <a:pt x="671" y="148"/>
                  </a:lnTo>
                  <a:lnTo>
                    <a:pt x="679" y="154"/>
                  </a:lnTo>
                  <a:lnTo>
                    <a:pt x="684" y="158"/>
                  </a:lnTo>
                  <a:lnTo>
                    <a:pt x="692" y="163"/>
                  </a:lnTo>
                  <a:lnTo>
                    <a:pt x="698" y="167"/>
                  </a:lnTo>
                  <a:lnTo>
                    <a:pt x="703" y="173"/>
                  </a:lnTo>
                  <a:lnTo>
                    <a:pt x="703" y="175"/>
                  </a:lnTo>
                  <a:lnTo>
                    <a:pt x="703" y="177"/>
                  </a:lnTo>
                  <a:lnTo>
                    <a:pt x="703" y="180"/>
                  </a:lnTo>
                  <a:lnTo>
                    <a:pt x="703" y="184"/>
                  </a:lnTo>
                  <a:lnTo>
                    <a:pt x="702" y="190"/>
                  </a:lnTo>
                  <a:lnTo>
                    <a:pt x="700" y="194"/>
                  </a:lnTo>
                  <a:lnTo>
                    <a:pt x="698" y="198"/>
                  </a:lnTo>
                  <a:lnTo>
                    <a:pt x="696" y="198"/>
                  </a:lnTo>
                  <a:lnTo>
                    <a:pt x="692" y="199"/>
                  </a:lnTo>
                  <a:lnTo>
                    <a:pt x="686" y="201"/>
                  </a:lnTo>
                  <a:lnTo>
                    <a:pt x="681" y="203"/>
                  </a:lnTo>
                  <a:lnTo>
                    <a:pt x="675" y="203"/>
                  </a:lnTo>
                  <a:lnTo>
                    <a:pt x="669" y="205"/>
                  </a:lnTo>
                  <a:lnTo>
                    <a:pt x="662" y="205"/>
                  </a:lnTo>
                  <a:lnTo>
                    <a:pt x="656" y="207"/>
                  </a:lnTo>
                  <a:lnTo>
                    <a:pt x="648" y="209"/>
                  </a:lnTo>
                  <a:lnTo>
                    <a:pt x="641" y="211"/>
                  </a:lnTo>
                  <a:lnTo>
                    <a:pt x="635" y="211"/>
                  </a:lnTo>
                  <a:lnTo>
                    <a:pt x="627" y="213"/>
                  </a:lnTo>
                  <a:lnTo>
                    <a:pt x="622" y="215"/>
                  </a:lnTo>
                  <a:lnTo>
                    <a:pt x="618" y="217"/>
                  </a:lnTo>
                  <a:lnTo>
                    <a:pt x="614" y="218"/>
                  </a:lnTo>
                  <a:lnTo>
                    <a:pt x="612" y="220"/>
                  </a:lnTo>
                  <a:lnTo>
                    <a:pt x="610" y="222"/>
                  </a:lnTo>
                  <a:lnTo>
                    <a:pt x="608" y="226"/>
                  </a:lnTo>
                  <a:lnTo>
                    <a:pt x="608" y="228"/>
                  </a:lnTo>
                  <a:lnTo>
                    <a:pt x="606" y="234"/>
                  </a:lnTo>
                  <a:lnTo>
                    <a:pt x="606" y="237"/>
                  </a:lnTo>
                  <a:lnTo>
                    <a:pt x="605" y="241"/>
                  </a:lnTo>
                  <a:lnTo>
                    <a:pt x="603" y="245"/>
                  </a:lnTo>
                  <a:lnTo>
                    <a:pt x="603" y="251"/>
                  </a:lnTo>
                  <a:lnTo>
                    <a:pt x="603" y="255"/>
                  </a:lnTo>
                  <a:lnTo>
                    <a:pt x="603" y="258"/>
                  </a:lnTo>
                  <a:lnTo>
                    <a:pt x="601" y="262"/>
                  </a:lnTo>
                  <a:lnTo>
                    <a:pt x="601" y="266"/>
                  </a:lnTo>
                  <a:lnTo>
                    <a:pt x="599" y="272"/>
                  </a:lnTo>
                  <a:lnTo>
                    <a:pt x="599" y="274"/>
                  </a:lnTo>
                  <a:lnTo>
                    <a:pt x="595" y="274"/>
                  </a:lnTo>
                  <a:lnTo>
                    <a:pt x="591" y="274"/>
                  </a:lnTo>
                  <a:lnTo>
                    <a:pt x="587" y="274"/>
                  </a:lnTo>
                  <a:lnTo>
                    <a:pt x="584" y="274"/>
                  </a:lnTo>
                  <a:lnTo>
                    <a:pt x="578" y="274"/>
                  </a:lnTo>
                  <a:lnTo>
                    <a:pt x="574" y="274"/>
                  </a:lnTo>
                  <a:lnTo>
                    <a:pt x="568" y="274"/>
                  </a:lnTo>
                  <a:lnTo>
                    <a:pt x="563" y="274"/>
                  </a:lnTo>
                  <a:lnTo>
                    <a:pt x="555" y="274"/>
                  </a:lnTo>
                  <a:lnTo>
                    <a:pt x="549" y="274"/>
                  </a:lnTo>
                  <a:lnTo>
                    <a:pt x="542" y="274"/>
                  </a:lnTo>
                  <a:lnTo>
                    <a:pt x="534" y="274"/>
                  </a:lnTo>
                  <a:lnTo>
                    <a:pt x="527" y="274"/>
                  </a:lnTo>
                  <a:lnTo>
                    <a:pt x="517" y="274"/>
                  </a:lnTo>
                  <a:lnTo>
                    <a:pt x="508" y="272"/>
                  </a:lnTo>
                  <a:lnTo>
                    <a:pt x="498" y="272"/>
                  </a:lnTo>
                  <a:lnTo>
                    <a:pt x="489" y="272"/>
                  </a:lnTo>
                  <a:lnTo>
                    <a:pt x="479" y="272"/>
                  </a:lnTo>
                  <a:lnTo>
                    <a:pt x="468" y="272"/>
                  </a:lnTo>
                  <a:lnTo>
                    <a:pt x="458" y="272"/>
                  </a:lnTo>
                  <a:lnTo>
                    <a:pt x="447" y="272"/>
                  </a:lnTo>
                  <a:lnTo>
                    <a:pt x="437" y="272"/>
                  </a:lnTo>
                  <a:lnTo>
                    <a:pt x="426" y="272"/>
                  </a:lnTo>
                  <a:lnTo>
                    <a:pt x="414" y="272"/>
                  </a:lnTo>
                  <a:lnTo>
                    <a:pt x="401" y="272"/>
                  </a:lnTo>
                  <a:lnTo>
                    <a:pt x="392" y="272"/>
                  </a:lnTo>
                  <a:lnTo>
                    <a:pt x="380" y="272"/>
                  </a:lnTo>
                  <a:lnTo>
                    <a:pt x="367" y="272"/>
                  </a:lnTo>
                  <a:lnTo>
                    <a:pt x="355" y="272"/>
                  </a:lnTo>
                  <a:lnTo>
                    <a:pt x="344" y="272"/>
                  </a:lnTo>
                  <a:lnTo>
                    <a:pt x="333" y="272"/>
                  </a:lnTo>
                  <a:lnTo>
                    <a:pt x="321" y="272"/>
                  </a:lnTo>
                  <a:lnTo>
                    <a:pt x="308" y="272"/>
                  </a:lnTo>
                  <a:lnTo>
                    <a:pt x="297" y="272"/>
                  </a:lnTo>
                  <a:lnTo>
                    <a:pt x="285" y="272"/>
                  </a:lnTo>
                  <a:lnTo>
                    <a:pt x="274" y="272"/>
                  </a:lnTo>
                  <a:lnTo>
                    <a:pt x="262" y="272"/>
                  </a:lnTo>
                  <a:lnTo>
                    <a:pt x="251" y="272"/>
                  </a:lnTo>
                  <a:lnTo>
                    <a:pt x="240" y="272"/>
                  </a:lnTo>
                  <a:lnTo>
                    <a:pt x="228" y="272"/>
                  </a:lnTo>
                  <a:lnTo>
                    <a:pt x="219" y="272"/>
                  </a:lnTo>
                  <a:lnTo>
                    <a:pt x="209" y="272"/>
                  </a:lnTo>
                  <a:lnTo>
                    <a:pt x="198" y="272"/>
                  </a:lnTo>
                  <a:lnTo>
                    <a:pt x="188" y="272"/>
                  </a:lnTo>
                  <a:lnTo>
                    <a:pt x="179" y="272"/>
                  </a:lnTo>
                  <a:lnTo>
                    <a:pt x="171" y="272"/>
                  </a:lnTo>
                  <a:lnTo>
                    <a:pt x="162" y="272"/>
                  </a:lnTo>
                  <a:lnTo>
                    <a:pt x="154" y="272"/>
                  </a:lnTo>
                  <a:lnTo>
                    <a:pt x="144" y="272"/>
                  </a:lnTo>
                  <a:lnTo>
                    <a:pt x="139" y="272"/>
                  </a:lnTo>
                  <a:lnTo>
                    <a:pt x="131" y="272"/>
                  </a:lnTo>
                  <a:lnTo>
                    <a:pt x="124" y="272"/>
                  </a:lnTo>
                  <a:lnTo>
                    <a:pt x="118" y="272"/>
                  </a:lnTo>
                  <a:lnTo>
                    <a:pt x="112" y="272"/>
                  </a:lnTo>
                  <a:lnTo>
                    <a:pt x="106" y="270"/>
                  </a:lnTo>
                  <a:lnTo>
                    <a:pt x="103" y="270"/>
                  </a:lnTo>
                  <a:lnTo>
                    <a:pt x="97" y="270"/>
                  </a:lnTo>
                  <a:lnTo>
                    <a:pt x="95" y="270"/>
                  </a:lnTo>
                  <a:lnTo>
                    <a:pt x="89" y="270"/>
                  </a:lnTo>
                  <a:lnTo>
                    <a:pt x="87" y="270"/>
                  </a:lnTo>
                  <a:lnTo>
                    <a:pt x="82" y="272"/>
                  </a:lnTo>
                  <a:lnTo>
                    <a:pt x="76" y="277"/>
                  </a:lnTo>
                  <a:lnTo>
                    <a:pt x="72" y="281"/>
                  </a:lnTo>
                  <a:lnTo>
                    <a:pt x="72" y="285"/>
                  </a:lnTo>
                  <a:lnTo>
                    <a:pt x="72" y="2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62" name="Freeform 166">
              <a:extLst>
                <a:ext uri="{FF2B5EF4-FFF2-40B4-BE49-F238E27FC236}">
                  <a16:creationId xmlns:a16="http://schemas.microsoft.com/office/drawing/2014/main" id="{F59A927B-AB36-4F35-AC55-ECB067FEC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" y="3073"/>
              <a:ext cx="89" cy="70"/>
            </a:xfrm>
            <a:custGeom>
              <a:avLst/>
              <a:gdLst>
                <a:gd name="T0" fmla="*/ 0 w 177"/>
                <a:gd name="T1" fmla="*/ 6 h 139"/>
                <a:gd name="T2" fmla="*/ 2 w 177"/>
                <a:gd name="T3" fmla="*/ 14 h 139"/>
                <a:gd name="T4" fmla="*/ 4 w 177"/>
                <a:gd name="T5" fmla="*/ 23 h 139"/>
                <a:gd name="T6" fmla="*/ 8 w 177"/>
                <a:gd name="T7" fmla="*/ 31 h 139"/>
                <a:gd name="T8" fmla="*/ 12 w 177"/>
                <a:gd name="T9" fmla="*/ 40 h 139"/>
                <a:gd name="T10" fmla="*/ 17 w 177"/>
                <a:gd name="T11" fmla="*/ 50 h 139"/>
                <a:gd name="T12" fmla="*/ 21 w 177"/>
                <a:gd name="T13" fmla="*/ 61 h 139"/>
                <a:gd name="T14" fmla="*/ 27 w 177"/>
                <a:gd name="T15" fmla="*/ 71 h 139"/>
                <a:gd name="T16" fmla="*/ 34 w 177"/>
                <a:gd name="T17" fmla="*/ 84 h 139"/>
                <a:gd name="T18" fmla="*/ 42 w 177"/>
                <a:gd name="T19" fmla="*/ 93 h 139"/>
                <a:gd name="T20" fmla="*/ 50 w 177"/>
                <a:gd name="T21" fmla="*/ 105 h 139"/>
                <a:gd name="T22" fmla="*/ 59 w 177"/>
                <a:gd name="T23" fmla="*/ 114 h 139"/>
                <a:gd name="T24" fmla="*/ 69 w 177"/>
                <a:gd name="T25" fmla="*/ 124 h 139"/>
                <a:gd name="T26" fmla="*/ 80 w 177"/>
                <a:gd name="T27" fmla="*/ 133 h 139"/>
                <a:gd name="T28" fmla="*/ 88 w 177"/>
                <a:gd name="T29" fmla="*/ 137 h 139"/>
                <a:gd name="T30" fmla="*/ 93 w 177"/>
                <a:gd name="T31" fmla="*/ 131 h 139"/>
                <a:gd name="T32" fmla="*/ 105 w 177"/>
                <a:gd name="T33" fmla="*/ 122 h 139"/>
                <a:gd name="T34" fmla="*/ 114 w 177"/>
                <a:gd name="T35" fmla="*/ 111 h 139"/>
                <a:gd name="T36" fmla="*/ 124 w 177"/>
                <a:gd name="T37" fmla="*/ 103 h 139"/>
                <a:gd name="T38" fmla="*/ 131 w 177"/>
                <a:gd name="T39" fmla="*/ 93 h 139"/>
                <a:gd name="T40" fmla="*/ 139 w 177"/>
                <a:gd name="T41" fmla="*/ 84 h 139"/>
                <a:gd name="T42" fmla="*/ 147 w 177"/>
                <a:gd name="T43" fmla="*/ 74 h 139"/>
                <a:gd name="T44" fmla="*/ 152 w 177"/>
                <a:gd name="T45" fmla="*/ 63 h 139"/>
                <a:gd name="T46" fmla="*/ 160 w 177"/>
                <a:gd name="T47" fmla="*/ 52 h 139"/>
                <a:gd name="T48" fmla="*/ 166 w 177"/>
                <a:gd name="T49" fmla="*/ 40 h 139"/>
                <a:gd name="T50" fmla="*/ 171 w 177"/>
                <a:gd name="T51" fmla="*/ 29 h 139"/>
                <a:gd name="T52" fmla="*/ 175 w 177"/>
                <a:gd name="T53" fmla="*/ 17 h 139"/>
                <a:gd name="T54" fmla="*/ 175 w 177"/>
                <a:gd name="T55" fmla="*/ 10 h 139"/>
                <a:gd name="T56" fmla="*/ 169 w 177"/>
                <a:gd name="T57" fmla="*/ 4 h 139"/>
                <a:gd name="T58" fmla="*/ 162 w 177"/>
                <a:gd name="T59" fmla="*/ 6 h 139"/>
                <a:gd name="T60" fmla="*/ 158 w 177"/>
                <a:gd name="T61" fmla="*/ 12 h 139"/>
                <a:gd name="T62" fmla="*/ 156 w 177"/>
                <a:gd name="T63" fmla="*/ 17 h 139"/>
                <a:gd name="T64" fmla="*/ 150 w 177"/>
                <a:gd name="T65" fmla="*/ 25 h 139"/>
                <a:gd name="T66" fmla="*/ 147 w 177"/>
                <a:gd name="T67" fmla="*/ 35 h 139"/>
                <a:gd name="T68" fmla="*/ 143 w 177"/>
                <a:gd name="T69" fmla="*/ 44 h 139"/>
                <a:gd name="T70" fmla="*/ 137 w 177"/>
                <a:gd name="T71" fmla="*/ 54 h 139"/>
                <a:gd name="T72" fmla="*/ 131 w 177"/>
                <a:gd name="T73" fmla="*/ 65 h 139"/>
                <a:gd name="T74" fmla="*/ 126 w 177"/>
                <a:gd name="T75" fmla="*/ 74 h 139"/>
                <a:gd name="T76" fmla="*/ 118 w 177"/>
                <a:gd name="T77" fmla="*/ 84 h 139"/>
                <a:gd name="T78" fmla="*/ 112 w 177"/>
                <a:gd name="T79" fmla="*/ 93 h 139"/>
                <a:gd name="T80" fmla="*/ 107 w 177"/>
                <a:gd name="T81" fmla="*/ 101 h 139"/>
                <a:gd name="T82" fmla="*/ 101 w 177"/>
                <a:gd name="T83" fmla="*/ 111 h 139"/>
                <a:gd name="T84" fmla="*/ 92 w 177"/>
                <a:gd name="T85" fmla="*/ 120 h 139"/>
                <a:gd name="T86" fmla="*/ 86 w 177"/>
                <a:gd name="T87" fmla="*/ 124 h 139"/>
                <a:gd name="T88" fmla="*/ 82 w 177"/>
                <a:gd name="T89" fmla="*/ 120 h 139"/>
                <a:gd name="T90" fmla="*/ 74 w 177"/>
                <a:gd name="T91" fmla="*/ 111 h 139"/>
                <a:gd name="T92" fmla="*/ 67 w 177"/>
                <a:gd name="T93" fmla="*/ 99 h 139"/>
                <a:gd name="T94" fmla="*/ 57 w 177"/>
                <a:gd name="T95" fmla="*/ 88 h 139"/>
                <a:gd name="T96" fmla="*/ 52 w 177"/>
                <a:gd name="T97" fmla="*/ 78 h 139"/>
                <a:gd name="T98" fmla="*/ 48 w 177"/>
                <a:gd name="T99" fmla="*/ 69 h 139"/>
                <a:gd name="T100" fmla="*/ 42 w 177"/>
                <a:gd name="T101" fmla="*/ 59 h 139"/>
                <a:gd name="T102" fmla="*/ 36 w 177"/>
                <a:gd name="T103" fmla="*/ 48 h 139"/>
                <a:gd name="T104" fmla="*/ 33 w 177"/>
                <a:gd name="T105" fmla="*/ 36 h 139"/>
                <a:gd name="T106" fmla="*/ 27 w 177"/>
                <a:gd name="T107" fmla="*/ 25 h 139"/>
                <a:gd name="T108" fmla="*/ 23 w 177"/>
                <a:gd name="T109" fmla="*/ 12 h 139"/>
                <a:gd name="T110" fmla="*/ 21 w 177"/>
                <a:gd name="T111" fmla="*/ 4 h 139"/>
                <a:gd name="T112" fmla="*/ 14 w 177"/>
                <a:gd name="T113" fmla="*/ 2 h 139"/>
                <a:gd name="T114" fmla="*/ 4 w 177"/>
                <a:gd name="T115" fmla="*/ 0 h 139"/>
                <a:gd name="T116" fmla="*/ 0 w 177"/>
                <a:gd name="T117" fmla="*/ 2 h 139"/>
                <a:gd name="T118" fmla="*/ 0 w 177"/>
                <a:gd name="T119" fmla="*/ 6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7" h="139">
                  <a:moveTo>
                    <a:pt x="0" y="6"/>
                  </a:moveTo>
                  <a:lnTo>
                    <a:pt x="0" y="6"/>
                  </a:lnTo>
                  <a:lnTo>
                    <a:pt x="0" y="8"/>
                  </a:lnTo>
                  <a:lnTo>
                    <a:pt x="2" y="14"/>
                  </a:lnTo>
                  <a:lnTo>
                    <a:pt x="4" y="19"/>
                  </a:lnTo>
                  <a:lnTo>
                    <a:pt x="4" y="23"/>
                  </a:lnTo>
                  <a:lnTo>
                    <a:pt x="6" y="27"/>
                  </a:lnTo>
                  <a:lnTo>
                    <a:pt x="8" y="31"/>
                  </a:lnTo>
                  <a:lnTo>
                    <a:pt x="10" y="36"/>
                  </a:lnTo>
                  <a:lnTo>
                    <a:pt x="12" y="40"/>
                  </a:lnTo>
                  <a:lnTo>
                    <a:pt x="14" y="46"/>
                  </a:lnTo>
                  <a:lnTo>
                    <a:pt x="17" y="50"/>
                  </a:lnTo>
                  <a:lnTo>
                    <a:pt x="19" y="57"/>
                  </a:lnTo>
                  <a:lnTo>
                    <a:pt x="21" y="61"/>
                  </a:lnTo>
                  <a:lnTo>
                    <a:pt x="25" y="67"/>
                  </a:lnTo>
                  <a:lnTo>
                    <a:pt x="27" y="71"/>
                  </a:lnTo>
                  <a:lnTo>
                    <a:pt x="31" y="78"/>
                  </a:lnTo>
                  <a:lnTo>
                    <a:pt x="34" y="84"/>
                  </a:lnTo>
                  <a:lnTo>
                    <a:pt x="38" y="90"/>
                  </a:lnTo>
                  <a:lnTo>
                    <a:pt x="42" y="93"/>
                  </a:lnTo>
                  <a:lnTo>
                    <a:pt x="46" y="101"/>
                  </a:lnTo>
                  <a:lnTo>
                    <a:pt x="50" y="105"/>
                  </a:lnTo>
                  <a:lnTo>
                    <a:pt x="55" y="111"/>
                  </a:lnTo>
                  <a:lnTo>
                    <a:pt x="59" y="114"/>
                  </a:lnTo>
                  <a:lnTo>
                    <a:pt x="65" y="120"/>
                  </a:lnTo>
                  <a:lnTo>
                    <a:pt x="69" y="124"/>
                  </a:lnTo>
                  <a:lnTo>
                    <a:pt x="74" y="130"/>
                  </a:lnTo>
                  <a:lnTo>
                    <a:pt x="80" y="133"/>
                  </a:lnTo>
                  <a:lnTo>
                    <a:pt x="88" y="139"/>
                  </a:lnTo>
                  <a:lnTo>
                    <a:pt x="88" y="137"/>
                  </a:lnTo>
                  <a:lnTo>
                    <a:pt x="90" y="135"/>
                  </a:lnTo>
                  <a:lnTo>
                    <a:pt x="93" y="131"/>
                  </a:lnTo>
                  <a:lnTo>
                    <a:pt x="99" y="128"/>
                  </a:lnTo>
                  <a:lnTo>
                    <a:pt x="105" y="122"/>
                  </a:lnTo>
                  <a:lnTo>
                    <a:pt x="112" y="114"/>
                  </a:lnTo>
                  <a:lnTo>
                    <a:pt x="114" y="111"/>
                  </a:lnTo>
                  <a:lnTo>
                    <a:pt x="120" y="107"/>
                  </a:lnTo>
                  <a:lnTo>
                    <a:pt x="124" y="103"/>
                  </a:lnTo>
                  <a:lnTo>
                    <a:pt x="128" y="99"/>
                  </a:lnTo>
                  <a:lnTo>
                    <a:pt x="131" y="93"/>
                  </a:lnTo>
                  <a:lnTo>
                    <a:pt x="135" y="90"/>
                  </a:lnTo>
                  <a:lnTo>
                    <a:pt x="139" y="84"/>
                  </a:lnTo>
                  <a:lnTo>
                    <a:pt x="143" y="80"/>
                  </a:lnTo>
                  <a:lnTo>
                    <a:pt x="147" y="74"/>
                  </a:lnTo>
                  <a:lnTo>
                    <a:pt x="150" y="69"/>
                  </a:lnTo>
                  <a:lnTo>
                    <a:pt x="152" y="63"/>
                  </a:lnTo>
                  <a:lnTo>
                    <a:pt x="158" y="59"/>
                  </a:lnTo>
                  <a:lnTo>
                    <a:pt x="160" y="52"/>
                  </a:lnTo>
                  <a:lnTo>
                    <a:pt x="162" y="46"/>
                  </a:lnTo>
                  <a:lnTo>
                    <a:pt x="166" y="40"/>
                  </a:lnTo>
                  <a:lnTo>
                    <a:pt x="169" y="36"/>
                  </a:lnTo>
                  <a:lnTo>
                    <a:pt x="171" y="29"/>
                  </a:lnTo>
                  <a:lnTo>
                    <a:pt x="173" y="23"/>
                  </a:lnTo>
                  <a:lnTo>
                    <a:pt x="175" y="17"/>
                  </a:lnTo>
                  <a:lnTo>
                    <a:pt x="177" y="14"/>
                  </a:lnTo>
                  <a:lnTo>
                    <a:pt x="175" y="10"/>
                  </a:lnTo>
                  <a:lnTo>
                    <a:pt x="173" y="8"/>
                  </a:lnTo>
                  <a:lnTo>
                    <a:pt x="169" y="4"/>
                  </a:lnTo>
                  <a:lnTo>
                    <a:pt x="166" y="6"/>
                  </a:lnTo>
                  <a:lnTo>
                    <a:pt x="162" y="6"/>
                  </a:lnTo>
                  <a:lnTo>
                    <a:pt x="160" y="10"/>
                  </a:lnTo>
                  <a:lnTo>
                    <a:pt x="158" y="12"/>
                  </a:lnTo>
                  <a:lnTo>
                    <a:pt x="158" y="16"/>
                  </a:lnTo>
                  <a:lnTo>
                    <a:pt x="156" y="17"/>
                  </a:lnTo>
                  <a:lnTo>
                    <a:pt x="154" y="23"/>
                  </a:lnTo>
                  <a:lnTo>
                    <a:pt x="150" y="25"/>
                  </a:lnTo>
                  <a:lnTo>
                    <a:pt x="149" y="31"/>
                  </a:lnTo>
                  <a:lnTo>
                    <a:pt x="147" y="35"/>
                  </a:lnTo>
                  <a:lnTo>
                    <a:pt x="145" y="38"/>
                  </a:lnTo>
                  <a:lnTo>
                    <a:pt x="143" y="44"/>
                  </a:lnTo>
                  <a:lnTo>
                    <a:pt x="139" y="48"/>
                  </a:lnTo>
                  <a:lnTo>
                    <a:pt x="137" y="54"/>
                  </a:lnTo>
                  <a:lnTo>
                    <a:pt x="135" y="59"/>
                  </a:lnTo>
                  <a:lnTo>
                    <a:pt x="131" y="65"/>
                  </a:lnTo>
                  <a:lnTo>
                    <a:pt x="128" y="69"/>
                  </a:lnTo>
                  <a:lnTo>
                    <a:pt x="126" y="74"/>
                  </a:lnTo>
                  <a:lnTo>
                    <a:pt x="122" y="78"/>
                  </a:lnTo>
                  <a:lnTo>
                    <a:pt x="118" y="84"/>
                  </a:lnTo>
                  <a:lnTo>
                    <a:pt x="116" y="90"/>
                  </a:lnTo>
                  <a:lnTo>
                    <a:pt x="112" y="93"/>
                  </a:lnTo>
                  <a:lnTo>
                    <a:pt x="111" y="99"/>
                  </a:lnTo>
                  <a:lnTo>
                    <a:pt x="107" y="101"/>
                  </a:lnTo>
                  <a:lnTo>
                    <a:pt x="105" y="107"/>
                  </a:lnTo>
                  <a:lnTo>
                    <a:pt x="101" y="111"/>
                  </a:lnTo>
                  <a:lnTo>
                    <a:pt x="97" y="114"/>
                  </a:lnTo>
                  <a:lnTo>
                    <a:pt x="92" y="120"/>
                  </a:lnTo>
                  <a:lnTo>
                    <a:pt x="88" y="124"/>
                  </a:lnTo>
                  <a:lnTo>
                    <a:pt x="86" y="124"/>
                  </a:lnTo>
                  <a:lnTo>
                    <a:pt x="84" y="122"/>
                  </a:lnTo>
                  <a:lnTo>
                    <a:pt x="82" y="120"/>
                  </a:lnTo>
                  <a:lnTo>
                    <a:pt x="80" y="116"/>
                  </a:lnTo>
                  <a:lnTo>
                    <a:pt x="74" y="111"/>
                  </a:lnTo>
                  <a:lnTo>
                    <a:pt x="71" y="105"/>
                  </a:lnTo>
                  <a:lnTo>
                    <a:pt x="67" y="99"/>
                  </a:lnTo>
                  <a:lnTo>
                    <a:pt x="61" y="92"/>
                  </a:lnTo>
                  <a:lnTo>
                    <a:pt x="57" y="88"/>
                  </a:lnTo>
                  <a:lnTo>
                    <a:pt x="55" y="84"/>
                  </a:lnTo>
                  <a:lnTo>
                    <a:pt x="52" y="78"/>
                  </a:lnTo>
                  <a:lnTo>
                    <a:pt x="50" y="74"/>
                  </a:lnTo>
                  <a:lnTo>
                    <a:pt x="48" y="69"/>
                  </a:lnTo>
                  <a:lnTo>
                    <a:pt x="44" y="65"/>
                  </a:lnTo>
                  <a:lnTo>
                    <a:pt x="42" y="59"/>
                  </a:lnTo>
                  <a:lnTo>
                    <a:pt x="40" y="55"/>
                  </a:lnTo>
                  <a:lnTo>
                    <a:pt x="36" y="48"/>
                  </a:lnTo>
                  <a:lnTo>
                    <a:pt x="34" y="44"/>
                  </a:lnTo>
                  <a:lnTo>
                    <a:pt x="33" y="36"/>
                  </a:lnTo>
                  <a:lnTo>
                    <a:pt x="29" y="31"/>
                  </a:lnTo>
                  <a:lnTo>
                    <a:pt x="27" y="25"/>
                  </a:lnTo>
                  <a:lnTo>
                    <a:pt x="25" y="17"/>
                  </a:lnTo>
                  <a:lnTo>
                    <a:pt x="23" y="12"/>
                  </a:lnTo>
                  <a:lnTo>
                    <a:pt x="21" y="6"/>
                  </a:lnTo>
                  <a:lnTo>
                    <a:pt x="21" y="4"/>
                  </a:lnTo>
                  <a:lnTo>
                    <a:pt x="17" y="4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63" name="Freeform 167">
              <a:extLst>
                <a:ext uri="{FF2B5EF4-FFF2-40B4-BE49-F238E27FC236}">
                  <a16:creationId xmlns:a16="http://schemas.microsoft.com/office/drawing/2014/main" id="{55FBB59D-55C5-4EC0-A8C6-16515F46C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7" y="3046"/>
              <a:ext cx="88" cy="36"/>
            </a:xfrm>
            <a:custGeom>
              <a:avLst/>
              <a:gdLst>
                <a:gd name="T0" fmla="*/ 19 w 175"/>
                <a:gd name="T1" fmla="*/ 65 h 72"/>
                <a:gd name="T2" fmla="*/ 29 w 175"/>
                <a:gd name="T3" fmla="*/ 69 h 72"/>
                <a:gd name="T4" fmla="*/ 35 w 175"/>
                <a:gd name="T5" fmla="*/ 71 h 72"/>
                <a:gd name="T6" fmla="*/ 42 w 175"/>
                <a:gd name="T7" fmla="*/ 71 h 72"/>
                <a:gd name="T8" fmla="*/ 52 w 175"/>
                <a:gd name="T9" fmla="*/ 69 h 72"/>
                <a:gd name="T10" fmla="*/ 63 w 175"/>
                <a:gd name="T11" fmla="*/ 65 h 72"/>
                <a:gd name="T12" fmla="*/ 73 w 175"/>
                <a:gd name="T13" fmla="*/ 59 h 72"/>
                <a:gd name="T14" fmla="*/ 80 w 175"/>
                <a:gd name="T15" fmla="*/ 52 h 72"/>
                <a:gd name="T16" fmla="*/ 92 w 175"/>
                <a:gd name="T17" fmla="*/ 40 h 72"/>
                <a:gd name="T18" fmla="*/ 97 w 175"/>
                <a:gd name="T19" fmla="*/ 31 h 72"/>
                <a:gd name="T20" fmla="*/ 99 w 175"/>
                <a:gd name="T21" fmla="*/ 27 h 72"/>
                <a:gd name="T22" fmla="*/ 101 w 175"/>
                <a:gd name="T23" fmla="*/ 34 h 72"/>
                <a:gd name="T24" fmla="*/ 105 w 175"/>
                <a:gd name="T25" fmla="*/ 40 h 72"/>
                <a:gd name="T26" fmla="*/ 113 w 175"/>
                <a:gd name="T27" fmla="*/ 50 h 72"/>
                <a:gd name="T28" fmla="*/ 120 w 175"/>
                <a:gd name="T29" fmla="*/ 59 h 72"/>
                <a:gd name="T30" fmla="*/ 132 w 175"/>
                <a:gd name="T31" fmla="*/ 67 h 72"/>
                <a:gd name="T32" fmla="*/ 145 w 175"/>
                <a:gd name="T33" fmla="*/ 71 h 72"/>
                <a:gd name="T34" fmla="*/ 152 w 175"/>
                <a:gd name="T35" fmla="*/ 72 h 72"/>
                <a:gd name="T36" fmla="*/ 162 w 175"/>
                <a:gd name="T37" fmla="*/ 72 h 72"/>
                <a:gd name="T38" fmla="*/ 175 w 175"/>
                <a:gd name="T39" fmla="*/ 63 h 72"/>
                <a:gd name="T40" fmla="*/ 170 w 175"/>
                <a:gd name="T41" fmla="*/ 61 h 72"/>
                <a:gd name="T42" fmla="*/ 160 w 175"/>
                <a:gd name="T43" fmla="*/ 59 h 72"/>
                <a:gd name="T44" fmla="*/ 149 w 175"/>
                <a:gd name="T45" fmla="*/ 55 h 72"/>
                <a:gd name="T46" fmla="*/ 135 w 175"/>
                <a:gd name="T47" fmla="*/ 48 h 72"/>
                <a:gd name="T48" fmla="*/ 122 w 175"/>
                <a:gd name="T49" fmla="*/ 40 h 72"/>
                <a:gd name="T50" fmla="*/ 114 w 175"/>
                <a:gd name="T51" fmla="*/ 31 h 72"/>
                <a:gd name="T52" fmla="*/ 109 w 175"/>
                <a:gd name="T53" fmla="*/ 25 h 72"/>
                <a:gd name="T54" fmla="*/ 105 w 175"/>
                <a:gd name="T55" fmla="*/ 17 h 72"/>
                <a:gd name="T56" fmla="*/ 103 w 175"/>
                <a:gd name="T57" fmla="*/ 8 h 72"/>
                <a:gd name="T58" fmla="*/ 101 w 175"/>
                <a:gd name="T59" fmla="*/ 2 h 72"/>
                <a:gd name="T60" fmla="*/ 97 w 175"/>
                <a:gd name="T61" fmla="*/ 0 h 72"/>
                <a:gd name="T62" fmla="*/ 90 w 175"/>
                <a:gd name="T63" fmla="*/ 8 h 72"/>
                <a:gd name="T64" fmla="*/ 84 w 175"/>
                <a:gd name="T65" fmla="*/ 17 h 72"/>
                <a:gd name="T66" fmla="*/ 78 w 175"/>
                <a:gd name="T67" fmla="*/ 25 h 72"/>
                <a:gd name="T68" fmla="*/ 71 w 175"/>
                <a:gd name="T69" fmla="*/ 34 h 72"/>
                <a:gd name="T70" fmla="*/ 61 w 175"/>
                <a:gd name="T71" fmla="*/ 48 h 72"/>
                <a:gd name="T72" fmla="*/ 54 w 175"/>
                <a:gd name="T73" fmla="*/ 52 h 72"/>
                <a:gd name="T74" fmla="*/ 46 w 175"/>
                <a:gd name="T75" fmla="*/ 53 h 72"/>
                <a:gd name="T76" fmla="*/ 36 w 175"/>
                <a:gd name="T77" fmla="*/ 53 h 72"/>
                <a:gd name="T78" fmla="*/ 27 w 175"/>
                <a:gd name="T79" fmla="*/ 53 h 72"/>
                <a:gd name="T80" fmla="*/ 17 w 175"/>
                <a:gd name="T81" fmla="*/ 53 h 72"/>
                <a:gd name="T82" fmla="*/ 10 w 175"/>
                <a:gd name="T83" fmla="*/ 52 h 72"/>
                <a:gd name="T84" fmla="*/ 2 w 175"/>
                <a:gd name="T85" fmla="*/ 52 h 72"/>
                <a:gd name="T86" fmla="*/ 17 w 175"/>
                <a:gd name="T87" fmla="*/ 6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5" h="72">
                  <a:moveTo>
                    <a:pt x="17" y="61"/>
                  </a:moveTo>
                  <a:lnTo>
                    <a:pt x="19" y="65"/>
                  </a:lnTo>
                  <a:lnTo>
                    <a:pt x="23" y="67"/>
                  </a:lnTo>
                  <a:lnTo>
                    <a:pt x="29" y="69"/>
                  </a:lnTo>
                  <a:lnTo>
                    <a:pt x="31" y="71"/>
                  </a:lnTo>
                  <a:lnTo>
                    <a:pt x="35" y="71"/>
                  </a:lnTo>
                  <a:lnTo>
                    <a:pt x="38" y="71"/>
                  </a:lnTo>
                  <a:lnTo>
                    <a:pt x="42" y="71"/>
                  </a:lnTo>
                  <a:lnTo>
                    <a:pt x="46" y="71"/>
                  </a:lnTo>
                  <a:lnTo>
                    <a:pt x="52" y="69"/>
                  </a:lnTo>
                  <a:lnTo>
                    <a:pt x="57" y="67"/>
                  </a:lnTo>
                  <a:lnTo>
                    <a:pt x="63" y="65"/>
                  </a:lnTo>
                  <a:lnTo>
                    <a:pt x="67" y="61"/>
                  </a:lnTo>
                  <a:lnTo>
                    <a:pt x="73" y="59"/>
                  </a:lnTo>
                  <a:lnTo>
                    <a:pt x="76" y="55"/>
                  </a:lnTo>
                  <a:lnTo>
                    <a:pt x="80" y="52"/>
                  </a:lnTo>
                  <a:lnTo>
                    <a:pt x="86" y="46"/>
                  </a:lnTo>
                  <a:lnTo>
                    <a:pt x="92" y="40"/>
                  </a:lnTo>
                  <a:lnTo>
                    <a:pt x="94" y="33"/>
                  </a:lnTo>
                  <a:lnTo>
                    <a:pt x="97" y="31"/>
                  </a:lnTo>
                  <a:lnTo>
                    <a:pt x="97" y="27"/>
                  </a:lnTo>
                  <a:lnTo>
                    <a:pt x="99" y="27"/>
                  </a:lnTo>
                  <a:lnTo>
                    <a:pt x="99" y="27"/>
                  </a:lnTo>
                  <a:lnTo>
                    <a:pt x="101" y="34"/>
                  </a:lnTo>
                  <a:lnTo>
                    <a:pt x="103" y="36"/>
                  </a:lnTo>
                  <a:lnTo>
                    <a:pt x="105" y="40"/>
                  </a:lnTo>
                  <a:lnTo>
                    <a:pt x="109" y="46"/>
                  </a:lnTo>
                  <a:lnTo>
                    <a:pt x="113" y="50"/>
                  </a:lnTo>
                  <a:lnTo>
                    <a:pt x="116" y="55"/>
                  </a:lnTo>
                  <a:lnTo>
                    <a:pt x="120" y="59"/>
                  </a:lnTo>
                  <a:lnTo>
                    <a:pt x="126" y="63"/>
                  </a:lnTo>
                  <a:lnTo>
                    <a:pt x="132" y="67"/>
                  </a:lnTo>
                  <a:lnTo>
                    <a:pt x="137" y="69"/>
                  </a:lnTo>
                  <a:lnTo>
                    <a:pt x="145" y="71"/>
                  </a:lnTo>
                  <a:lnTo>
                    <a:pt x="149" y="71"/>
                  </a:lnTo>
                  <a:lnTo>
                    <a:pt x="152" y="72"/>
                  </a:lnTo>
                  <a:lnTo>
                    <a:pt x="156" y="72"/>
                  </a:lnTo>
                  <a:lnTo>
                    <a:pt x="162" y="72"/>
                  </a:lnTo>
                  <a:lnTo>
                    <a:pt x="175" y="63"/>
                  </a:lnTo>
                  <a:lnTo>
                    <a:pt x="175" y="63"/>
                  </a:lnTo>
                  <a:lnTo>
                    <a:pt x="171" y="63"/>
                  </a:lnTo>
                  <a:lnTo>
                    <a:pt x="170" y="61"/>
                  </a:lnTo>
                  <a:lnTo>
                    <a:pt x="166" y="61"/>
                  </a:lnTo>
                  <a:lnTo>
                    <a:pt x="160" y="59"/>
                  </a:lnTo>
                  <a:lnTo>
                    <a:pt x="154" y="57"/>
                  </a:lnTo>
                  <a:lnTo>
                    <a:pt x="149" y="55"/>
                  </a:lnTo>
                  <a:lnTo>
                    <a:pt x="143" y="53"/>
                  </a:lnTo>
                  <a:lnTo>
                    <a:pt x="135" y="48"/>
                  </a:lnTo>
                  <a:lnTo>
                    <a:pt x="130" y="46"/>
                  </a:lnTo>
                  <a:lnTo>
                    <a:pt x="122" y="40"/>
                  </a:lnTo>
                  <a:lnTo>
                    <a:pt x="116" y="34"/>
                  </a:lnTo>
                  <a:lnTo>
                    <a:pt x="114" y="31"/>
                  </a:lnTo>
                  <a:lnTo>
                    <a:pt x="111" y="27"/>
                  </a:lnTo>
                  <a:lnTo>
                    <a:pt x="109" y="25"/>
                  </a:lnTo>
                  <a:lnTo>
                    <a:pt x="107" y="21"/>
                  </a:lnTo>
                  <a:lnTo>
                    <a:pt x="105" y="17"/>
                  </a:lnTo>
                  <a:lnTo>
                    <a:pt x="103" y="12"/>
                  </a:lnTo>
                  <a:lnTo>
                    <a:pt x="103" y="8"/>
                  </a:lnTo>
                  <a:lnTo>
                    <a:pt x="101" y="4"/>
                  </a:lnTo>
                  <a:lnTo>
                    <a:pt x="101" y="2"/>
                  </a:lnTo>
                  <a:lnTo>
                    <a:pt x="99" y="0"/>
                  </a:lnTo>
                  <a:lnTo>
                    <a:pt x="97" y="0"/>
                  </a:lnTo>
                  <a:lnTo>
                    <a:pt x="94" y="4"/>
                  </a:lnTo>
                  <a:lnTo>
                    <a:pt x="90" y="8"/>
                  </a:lnTo>
                  <a:lnTo>
                    <a:pt x="86" y="14"/>
                  </a:lnTo>
                  <a:lnTo>
                    <a:pt x="84" y="17"/>
                  </a:lnTo>
                  <a:lnTo>
                    <a:pt x="82" y="19"/>
                  </a:lnTo>
                  <a:lnTo>
                    <a:pt x="78" y="25"/>
                  </a:lnTo>
                  <a:lnTo>
                    <a:pt x="76" y="29"/>
                  </a:lnTo>
                  <a:lnTo>
                    <a:pt x="71" y="34"/>
                  </a:lnTo>
                  <a:lnTo>
                    <a:pt x="67" y="42"/>
                  </a:lnTo>
                  <a:lnTo>
                    <a:pt x="61" y="48"/>
                  </a:lnTo>
                  <a:lnTo>
                    <a:pt x="57" y="52"/>
                  </a:lnTo>
                  <a:lnTo>
                    <a:pt x="54" y="52"/>
                  </a:lnTo>
                  <a:lnTo>
                    <a:pt x="50" y="53"/>
                  </a:lnTo>
                  <a:lnTo>
                    <a:pt x="46" y="53"/>
                  </a:lnTo>
                  <a:lnTo>
                    <a:pt x="42" y="53"/>
                  </a:lnTo>
                  <a:lnTo>
                    <a:pt x="36" y="53"/>
                  </a:lnTo>
                  <a:lnTo>
                    <a:pt x="31" y="53"/>
                  </a:lnTo>
                  <a:lnTo>
                    <a:pt x="27" y="53"/>
                  </a:lnTo>
                  <a:lnTo>
                    <a:pt x="23" y="53"/>
                  </a:lnTo>
                  <a:lnTo>
                    <a:pt x="17" y="53"/>
                  </a:lnTo>
                  <a:lnTo>
                    <a:pt x="14" y="53"/>
                  </a:lnTo>
                  <a:lnTo>
                    <a:pt x="10" y="52"/>
                  </a:lnTo>
                  <a:lnTo>
                    <a:pt x="6" y="52"/>
                  </a:lnTo>
                  <a:lnTo>
                    <a:pt x="2" y="52"/>
                  </a:lnTo>
                  <a:lnTo>
                    <a:pt x="0" y="52"/>
                  </a:lnTo>
                  <a:lnTo>
                    <a:pt x="17" y="61"/>
                  </a:lnTo>
                  <a:lnTo>
                    <a:pt x="17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64" name="Freeform 168">
              <a:extLst>
                <a:ext uri="{FF2B5EF4-FFF2-40B4-BE49-F238E27FC236}">
                  <a16:creationId xmlns:a16="http://schemas.microsoft.com/office/drawing/2014/main" id="{50364537-D19A-4643-8367-AD9498CF0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6" y="3019"/>
              <a:ext cx="306" cy="154"/>
            </a:xfrm>
            <a:custGeom>
              <a:avLst/>
              <a:gdLst>
                <a:gd name="T0" fmla="*/ 603 w 613"/>
                <a:gd name="T1" fmla="*/ 27 h 308"/>
                <a:gd name="T2" fmla="*/ 586 w 613"/>
                <a:gd name="T3" fmla="*/ 36 h 308"/>
                <a:gd name="T4" fmla="*/ 565 w 613"/>
                <a:gd name="T5" fmla="*/ 46 h 308"/>
                <a:gd name="T6" fmla="*/ 537 w 613"/>
                <a:gd name="T7" fmla="*/ 59 h 308"/>
                <a:gd name="T8" fmla="*/ 506 w 613"/>
                <a:gd name="T9" fmla="*/ 72 h 308"/>
                <a:gd name="T10" fmla="*/ 470 w 613"/>
                <a:gd name="T11" fmla="*/ 86 h 308"/>
                <a:gd name="T12" fmla="*/ 432 w 613"/>
                <a:gd name="T13" fmla="*/ 101 h 308"/>
                <a:gd name="T14" fmla="*/ 388 w 613"/>
                <a:gd name="T15" fmla="*/ 116 h 308"/>
                <a:gd name="T16" fmla="*/ 343 w 613"/>
                <a:gd name="T17" fmla="*/ 129 h 308"/>
                <a:gd name="T18" fmla="*/ 295 w 613"/>
                <a:gd name="T19" fmla="*/ 141 h 308"/>
                <a:gd name="T20" fmla="*/ 246 w 613"/>
                <a:gd name="T21" fmla="*/ 152 h 308"/>
                <a:gd name="T22" fmla="*/ 194 w 613"/>
                <a:gd name="T23" fmla="*/ 160 h 308"/>
                <a:gd name="T24" fmla="*/ 145 w 613"/>
                <a:gd name="T25" fmla="*/ 165 h 308"/>
                <a:gd name="T26" fmla="*/ 92 w 613"/>
                <a:gd name="T27" fmla="*/ 167 h 308"/>
                <a:gd name="T28" fmla="*/ 42 w 613"/>
                <a:gd name="T29" fmla="*/ 167 h 308"/>
                <a:gd name="T30" fmla="*/ 27 w 613"/>
                <a:gd name="T31" fmla="*/ 173 h 308"/>
                <a:gd name="T32" fmla="*/ 21 w 613"/>
                <a:gd name="T33" fmla="*/ 194 h 308"/>
                <a:gd name="T34" fmla="*/ 19 w 613"/>
                <a:gd name="T35" fmla="*/ 213 h 308"/>
                <a:gd name="T36" fmla="*/ 18 w 613"/>
                <a:gd name="T37" fmla="*/ 239 h 308"/>
                <a:gd name="T38" fmla="*/ 25 w 613"/>
                <a:gd name="T39" fmla="*/ 247 h 308"/>
                <a:gd name="T40" fmla="*/ 48 w 613"/>
                <a:gd name="T41" fmla="*/ 245 h 308"/>
                <a:gd name="T42" fmla="*/ 67 w 613"/>
                <a:gd name="T43" fmla="*/ 243 h 308"/>
                <a:gd name="T44" fmla="*/ 82 w 613"/>
                <a:gd name="T45" fmla="*/ 241 h 308"/>
                <a:gd name="T46" fmla="*/ 105 w 613"/>
                <a:gd name="T47" fmla="*/ 239 h 308"/>
                <a:gd name="T48" fmla="*/ 128 w 613"/>
                <a:gd name="T49" fmla="*/ 245 h 308"/>
                <a:gd name="T50" fmla="*/ 153 w 613"/>
                <a:gd name="T51" fmla="*/ 270 h 308"/>
                <a:gd name="T52" fmla="*/ 132 w 613"/>
                <a:gd name="T53" fmla="*/ 308 h 308"/>
                <a:gd name="T54" fmla="*/ 133 w 613"/>
                <a:gd name="T55" fmla="*/ 293 h 308"/>
                <a:gd name="T56" fmla="*/ 130 w 613"/>
                <a:gd name="T57" fmla="*/ 276 h 308"/>
                <a:gd name="T58" fmla="*/ 120 w 613"/>
                <a:gd name="T59" fmla="*/ 262 h 308"/>
                <a:gd name="T60" fmla="*/ 97 w 613"/>
                <a:gd name="T61" fmla="*/ 259 h 308"/>
                <a:gd name="T62" fmla="*/ 75 w 613"/>
                <a:gd name="T63" fmla="*/ 262 h 308"/>
                <a:gd name="T64" fmla="*/ 59 w 613"/>
                <a:gd name="T65" fmla="*/ 264 h 308"/>
                <a:gd name="T66" fmla="*/ 44 w 613"/>
                <a:gd name="T67" fmla="*/ 266 h 308"/>
                <a:gd name="T68" fmla="*/ 23 w 613"/>
                <a:gd name="T69" fmla="*/ 268 h 308"/>
                <a:gd name="T70" fmla="*/ 6 w 613"/>
                <a:gd name="T71" fmla="*/ 260 h 308"/>
                <a:gd name="T72" fmla="*/ 0 w 613"/>
                <a:gd name="T73" fmla="*/ 243 h 308"/>
                <a:gd name="T74" fmla="*/ 0 w 613"/>
                <a:gd name="T75" fmla="*/ 226 h 308"/>
                <a:gd name="T76" fmla="*/ 2 w 613"/>
                <a:gd name="T77" fmla="*/ 207 h 308"/>
                <a:gd name="T78" fmla="*/ 4 w 613"/>
                <a:gd name="T79" fmla="*/ 190 h 308"/>
                <a:gd name="T80" fmla="*/ 8 w 613"/>
                <a:gd name="T81" fmla="*/ 173 h 308"/>
                <a:gd name="T82" fmla="*/ 14 w 613"/>
                <a:gd name="T83" fmla="*/ 154 h 308"/>
                <a:gd name="T84" fmla="*/ 23 w 613"/>
                <a:gd name="T85" fmla="*/ 148 h 308"/>
                <a:gd name="T86" fmla="*/ 42 w 613"/>
                <a:gd name="T87" fmla="*/ 148 h 308"/>
                <a:gd name="T88" fmla="*/ 61 w 613"/>
                <a:gd name="T89" fmla="*/ 148 h 308"/>
                <a:gd name="T90" fmla="*/ 86 w 613"/>
                <a:gd name="T91" fmla="*/ 146 h 308"/>
                <a:gd name="T92" fmla="*/ 116 w 613"/>
                <a:gd name="T93" fmla="*/ 144 h 308"/>
                <a:gd name="T94" fmla="*/ 151 w 613"/>
                <a:gd name="T95" fmla="*/ 141 h 308"/>
                <a:gd name="T96" fmla="*/ 189 w 613"/>
                <a:gd name="T97" fmla="*/ 139 h 308"/>
                <a:gd name="T98" fmla="*/ 230 w 613"/>
                <a:gd name="T99" fmla="*/ 131 h 308"/>
                <a:gd name="T100" fmla="*/ 274 w 613"/>
                <a:gd name="T101" fmla="*/ 124 h 308"/>
                <a:gd name="T102" fmla="*/ 322 w 613"/>
                <a:gd name="T103" fmla="*/ 114 h 308"/>
                <a:gd name="T104" fmla="*/ 371 w 613"/>
                <a:gd name="T105" fmla="*/ 101 h 308"/>
                <a:gd name="T106" fmla="*/ 422 w 613"/>
                <a:gd name="T107" fmla="*/ 84 h 308"/>
                <a:gd name="T108" fmla="*/ 476 w 613"/>
                <a:gd name="T109" fmla="*/ 65 h 308"/>
                <a:gd name="T110" fmla="*/ 529 w 613"/>
                <a:gd name="T111" fmla="*/ 42 h 308"/>
                <a:gd name="T112" fmla="*/ 584 w 613"/>
                <a:gd name="T113" fmla="*/ 15 h 308"/>
                <a:gd name="T114" fmla="*/ 613 w 613"/>
                <a:gd name="T115" fmla="*/ 25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13" h="308">
                  <a:moveTo>
                    <a:pt x="613" y="25"/>
                  </a:moveTo>
                  <a:lnTo>
                    <a:pt x="611" y="25"/>
                  </a:lnTo>
                  <a:lnTo>
                    <a:pt x="607" y="25"/>
                  </a:lnTo>
                  <a:lnTo>
                    <a:pt x="603" y="27"/>
                  </a:lnTo>
                  <a:lnTo>
                    <a:pt x="597" y="30"/>
                  </a:lnTo>
                  <a:lnTo>
                    <a:pt x="594" y="32"/>
                  </a:lnTo>
                  <a:lnTo>
                    <a:pt x="590" y="34"/>
                  </a:lnTo>
                  <a:lnTo>
                    <a:pt x="586" y="36"/>
                  </a:lnTo>
                  <a:lnTo>
                    <a:pt x="580" y="38"/>
                  </a:lnTo>
                  <a:lnTo>
                    <a:pt x="575" y="40"/>
                  </a:lnTo>
                  <a:lnTo>
                    <a:pt x="569" y="44"/>
                  </a:lnTo>
                  <a:lnTo>
                    <a:pt x="565" y="46"/>
                  </a:lnTo>
                  <a:lnTo>
                    <a:pt x="559" y="49"/>
                  </a:lnTo>
                  <a:lnTo>
                    <a:pt x="552" y="51"/>
                  </a:lnTo>
                  <a:lnTo>
                    <a:pt x="544" y="55"/>
                  </a:lnTo>
                  <a:lnTo>
                    <a:pt x="537" y="59"/>
                  </a:lnTo>
                  <a:lnTo>
                    <a:pt x="531" y="61"/>
                  </a:lnTo>
                  <a:lnTo>
                    <a:pt x="521" y="65"/>
                  </a:lnTo>
                  <a:lnTo>
                    <a:pt x="514" y="68"/>
                  </a:lnTo>
                  <a:lnTo>
                    <a:pt x="506" y="72"/>
                  </a:lnTo>
                  <a:lnTo>
                    <a:pt x="499" y="76"/>
                  </a:lnTo>
                  <a:lnTo>
                    <a:pt x="489" y="80"/>
                  </a:lnTo>
                  <a:lnTo>
                    <a:pt x="480" y="84"/>
                  </a:lnTo>
                  <a:lnTo>
                    <a:pt x="470" y="86"/>
                  </a:lnTo>
                  <a:lnTo>
                    <a:pt x="461" y="91"/>
                  </a:lnTo>
                  <a:lnTo>
                    <a:pt x="451" y="93"/>
                  </a:lnTo>
                  <a:lnTo>
                    <a:pt x="442" y="97"/>
                  </a:lnTo>
                  <a:lnTo>
                    <a:pt x="432" y="101"/>
                  </a:lnTo>
                  <a:lnTo>
                    <a:pt x="422" y="106"/>
                  </a:lnTo>
                  <a:lnTo>
                    <a:pt x="411" y="108"/>
                  </a:lnTo>
                  <a:lnTo>
                    <a:pt x="400" y="112"/>
                  </a:lnTo>
                  <a:lnTo>
                    <a:pt x="388" y="116"/>
                  </a:lnTo>
                  <a:lnTo>
                    <a:pt x="379" y="120"/>
                  </a:lnTo>
                  <a:lnTo>
                    <a:pt x="365" y="122"/>
                  </a:lnTo>
                  <a:lnTo>
                    <a:pt x="356" y="125"/>
                  </a:lnTo>
                  <a:lnTo>
                    <a:pt x="343" y="129"/>
                  </a:lnTo>
                  <a:lnTo>
                    <a:pt x="333" y="133"/>
                  </a:lnTo>
                  <a:lnTo>
                    <a:pt x="320" y="137"/>
                  </a:lnTo>
                  <a:lnTo>
                    <a:pt x="308" y="139"/>
                  </a:lnTo>
                  <a:lnTo>
                    <a:pt x="295" y="141"/>
                  </a:lnTo>
                  <a:lnTo>
                    <a:pt x="284" y="144"/>
                  </a:lnTo>
                  <a:lnTo>
                    <a:pt x="270" y="146"/>
                  </a:lnTo>
                  <a:lnTo>
                    <a:pt x="259" y="150"/>
                  </a:lnTo>
                  <a:lnTo>
                    <a:pt x="246" y="152"/>
                  </a:lnTo>
                  <a:lnTo>
                    <a:pt x="234" y="156"/>
                  </a:lnTo>
                  <a:lnTo>
                    <a:pt x="221" y="156"/>
                  </a:lnTo>
                  <a:lnTo>
                    <a:pt x="208" y="160"/>
                  </a:lnTo>
                  <a:lnTo>
                    <a:pt x="194" y="160"/>
                  </a:lnTo>
                  <a:lnTo>
                    <a:pt x="183" y="162"/>
                  </a:lnTo>
                  <a:lnTo>
                    <a:pt x="170" y="163"/>
                  </a:lnTo>
                  <a:lnTo>
                    <a:pt x="156" y="165"/>
                  </a:lnTo>
                  <a:lnTo>
                    <a:pt x="145" y="165"/>
                  </a:lnTo>
                  <a:lnTo>
                    <a:pt x="132" y="167"/>
                  </a:lnTo>
                  <a:lnTo>
                    <a:pt x="118" y="167"/>
                  </a:lnTo>
                  <a:lnTo>
                    <a:pt x="105" y="167"/>
                  </a:lnTo>
                  <a:lnTo>
                    <a:pt x="92" y="167"/>
                  </a:lnTo>
                  <a:lnTo>
                    <a:pt x="80" y="169"/>
                  </a:lnTo>
                  <a:lnTo>
                    <a:pt x="67" y="167"/>
                  </a:lnTo>
                  <a:lnTo>
                    <a:pt x="54" y="167"/>
                  </a:lnTo>
                  <a:lnTo>
                    <a:pt x="42" y="167"/>
                  </a:lnTo>
                  <a:lnTo>
                    <a:pt x="29" y="165"/>
                  </a:lnTo>
                  <a:lnTo>
                    <a:pt x="29" y="165"/>
                  </a:lnTo>
                  <a:lnTo>
                    <a:pt x="29" y="169"/>
                  </a:lnTo>
                  <a:lnTo>
                    <a:pt x="27" y="173"/>
                  </a:lnTo>
                  <a:lnTo>
                    <a:pt x="27" y="177"/>
                  </a:lnTo>
                  <a:lnTo>
                    <a:pt x="23" y="182"/>
                  </a:lnTo>
                  <a:lnTo>
                    <a:pt x="23" y="190"/>
                  </a:lnTo>
                  <a:lnTo>
                    <a:pt x="21" y="194"/>
                  </a:lnTo>
                  <a:lnTo>
                    <a:pt x="21" y="198"/>
                  </a:lnTo>
                  <a:lnTo>
                    <a:pt x="21" y="201"/>
                  </a:lnTo>
                  <a:lnTo>
                    <a:pt x="21" y="205"/>
                  </a:lnTo>
                  <a:lnTo>
                    <a:pt x="19" y="213"/>
                  </a:lnTo>
                  <a:lnTo>
                    <a:pt x="18" y="220"/>
                  </a:lnTo>
                  <a:lnTo>
                    <a:pt x="18" y="226"/>
                  </a:lnTo>
                  <a:lnTo>
                    <a:pt x="18" y="234"/>
                  </a:lnTo>
                  <a:lnTo>
                    <a:pt x="18" y="239"/>
                  </a:lnTo>
                  <a:lnTo>
                    <a:pt x="18" y="243"/>
                  </a:lnTo>
                  <a:lnTo>
                    <a:pt x="19" y="245"/>
                  </a:lnTo>
                  <a:lnTo>
                    <a:pt x="23" y="247"/>
                  </a:lnTo>
                  <a:lnTo>
                    <a:pt x="25" y="247"/>
                  </a:lnTo>
                  <a:lnTo>
                    <a:pt x="29" y="247"/>
                  </a:lnTo>
                  <a:lnTo>
                    <a:pt x="35" y="247"/>
                  </a:lnTo>
                  <a:lnTo>
                    <a:pt x="40" y="247"/>
                  </a:lnTo>
                  <a:lnTo>
                    <a:pt x="48" y="245"/>
                  </a:lnTo>
                  <a:lnTo>
                    <a:pt x="54" y="245"/>
                  </a:lnTo>
                  <a:lnTo>
                    <a:pt x="57" y="245"/>
                  </a:lnTo>
                  <a:lnTo>
                    <a:pt x="61" y="245"/>
                  </a:lnTo>
                  <a:lnTo>
                    <a:pt x="67" y="243"/>
                  </a:lnTo>
                  <a:lnTo>
                    <a:pt x="71" y="243"/>
                  </a:lnTo>
                  <a:lnTo>
                    <a:pt x="75" y="243"/>
                  </a:lnTo>
                  <a:lnTo>
                    <a:pt x="78" y="243"/>
                  </a:lnTo>
                  <a:lnTo>
                    <a:pt x="82" y="241"/>
                  </a:lnTo>
                  <a:lnTo>
                    <a:pt x="86" y="241"/>
                  </a:lnTo>
                  <a:lnTo>
                    <a:pt x="92" y="239"/>
                  </a:lnTo>
                  <a:lnTo>
                    <a:pt x="99" y="239"/>
                  </a:lnTo>
                  <a:lnTo>
                    <a:pt x="105" y="239"/>
                  </a:lnTo>
                  <a:lnTo>
                    <a:pt x="113" y="239"/>
                  </a:lnTo>
                  <a:lnTo>
                    <a:pt x="116" y="239"/>
                  </a:lnTo>
                  <a:lnTo>
                    <a:pt x="122" y="241"/>
                  </a:lnTo>
                  <a:lnTo>
                    <a:pt x="128" y="245"/>
                  </a:lnTo>
                  <a:lnTo>
                    <a:pt x="133" y="251"/>
                  </a:lnTo>
                  <a:lnTo>
                    <a:pt x="139" y="257"/>
                  </a:lnTo>
                  <a:lnTo>
                    <a:pt x="147" y="264"/>
                  </a:lnTo>
                  <a:lnTo>
                    <a:pt x="153" y="270"/>
                  </a:lnTo>
                  <a:lnTo>
                    <a:pt x="156" y="276"/>
                  </a:lnTo>
                  <a:lnTo>
                    <a:pt x="160" y="279"/>
                  </a:lnTo>
                  <a:lnTo>
                    <a:pt x="162" y="281"/>
                  </a:lnTo>
                  <a:lnTo>
                    <a:pt x="132" y="308"/>
                  </a:lnTo>
                  <a:lnTo>
                    <a:pt x="132" y="306"/>
                  </a:lnTo>
                  <a:lnTo>
                    <a:pt x="133" y="300"/>
                  </a:lnTo>
                  <a:lnTo>
                    <a:pt x="133" y="297"/>
                  </a:lnTo>
                  <a:lnTo>
                    <a:pt x="133" y="293"/>
                  </a:lnTo>
                  <a:lnTo>
                    <a:pt x="133" y="289"/>
                  </a:lnTo>
                  <a:lnTo>
                    <a:pt x="133" y="285"/>
                  </a:lnTo>
                  <a:lnTo>
                    <a:pt x="132" y="279"/>
                  </a:lnTo>
                  <a:lnTo>
                    <a:pt x="130" y="276"/>
                  </a:lnTo>
                  <a:lnTo>
                    <a:pt x="128" y="272"/>
                  </a:lnTo>
                  <a:lnTo>
                    <a:pt x="126" y="268"/>
                  </a:lnTo>
                  <a:lnTo>
                    <a:pt x="122" y="264"/>
                  </a:lnTo>
                  <a:lnTo>
                    <a:pt x="120" y="262"/>
                  </a:lnTo>
                  <a:lnTo>
                    <a:pt x="114" y="260"/>
                  </a:lnTo>
                  <a:lnTo>
                    <a:pt x="109" y="260"/>
                  </a:lnTo>
                  <a:lnTo>
                    <a:pt x="103" y="259"/>
                  </a:lnTo>
                  <a:lnTo>
                    <a:pt x="97" y="259"/>
                  </a:lnTo>
                  <a:lnTo>
                    <a:pt x="90" y="259"/>
                  </a:lnTo>
                  <a:lnTo>
                    <a:pt x="82" y="260"/>
                  </a:lnTo>
                  <a:lnTo>
                    <a:pt x="78" y="260"/>
                  </a:lnTo>
                  <a:lnTo>
                    <a:pt x="75" y="262"/>
                  </a:lnTo>
                  <a:lnTo>
                    <a:pt x="71" y="262"/>
                  </a:lnTo>
                  <a:lnTo>
                    <a:pt x="67" y="262"/>
                  </a:lnTo>
                  <a:lnTo>
                    <a:pt x="63" y="262"/>
                  </a:lnTo>
                  <a:lnTo>
                    <a:pt x="59" y="264"/>
                  </a:lnTo>
                  <a:lnTo>
                    <a:pt x="56" y="264"/>
                  </a:lnTo>
                  <a:lnTo>
                    <a:pt x="52" y="266"/>
                  </a:lnTo>
                  <a:lnTo>
                    <a:pt x="48" y="266"/>
                  </a:lnTo>
                  <a:lnTo>
                    <a:pt x="44" y="266"/>
                  </a:lnTo>
                  <a:lnTo>
                    <a:pt x="40" y="266"/>
                  </a:lnTo>
                  <a:lnTo>
                    <a:pt x="37" y="268"/>
                  </a:lnTo>
                  <a:lnTo>
                    <a:pt x="29" y="268"/>
                  </a:lnTo>
                  <a:lnTo>
                    <a:pt x="23" y="268"/>
                  </a:lnTo>
                  <a:lnTo>
                    <a:pt x="18" y="268"/>
                  </a:lnTo>
                  <a:lnTo>
                    <a:pt x="14" y="266"/>
                  </a:lnTo>
                  <a:lnTo>
                    <a:pt x="8" y="264"/>
                  </a:lnTo>
                  <a:lnTo>
                    <a:pt x="6" y="260"/>
                  </a:lnTo>
                  <a:lnTo>
                    <a:pt x="4" y="257"/>
                  </a:lnTo>
                  <a:lnTo>
                    <a:pt x="2" y="251"/>
                  </a:lnTo>
                  <a:lnTo>
                    <a:pt x="0" y="247"/>
                  </a:lnTo>
                  <a:lnTo>
                    <a:pt x="0" y="243"/>
                  </a:lnTo>
                  <a:lnTo>
                    <a:pt x="0" y="239"/>
                  </a:lnTo>
                  <a:lnTo>
                    <a:pt x="0" y="236"/>
                  </a:lnTo>
                  <a:lnTo>
                    <a:pt x="0" y="230"/>
                  </a:lnTo>
                  <a:lnTo>
                    <a:pt x="0" y="226"/>
                  </a:lnTo>
                  <a:lnTo>
                    <a:pt x="0" y="222"/>
                  </a:lnTo>
                  <a:lnTo>
                    <a:pt x="0" y="219"/>
                  </a:lnTo>
                  <a:lnTo>
                    <a:pt x="0" y="213"/>
                  </a:lnTo>
                  <a:lnTo>
                    <a:pt x="2" y="207"/>
                  </a:lnTo>
                  <a:lnTo>
                    <a:pt x="2" y="203"/>
                  </a:lnTo>
                  <a:lnTo>
                    <a:pt x="4" y="200"/>
                  </a:lnTo>
                  <a:lnTo>
                    <a:pt x="4" y="194"/>
                  </a:lnTo>
                  <a:lnTo>
                    <a:pt x="4" y="190"/>
                  </a:lnTo>
                  <a:lnTo>
                    <a:pt x="4" y="184"/>
                  </a:lnTo>
                  <a:lnTo>
                    <a:pt x="6" y="181"/>
                  </a:lnTo>
                  <a:lnTo>
                    <a:pt x="6" y="177"/>
                  </a:lnTo>
                  <a:lnTo>
                    <a:pt x="8" y="173"/>
                  </a:lnTo>
                  <a:lnTo>
                    <a:pt x="8" y="167"/>
                  </a:lnTo>
                  <a:lnTo>
                    <a:pt x="10" y="165"/>
                  </a:lnTo>
                  <a:lnTo>
                    <a:pt x="12" y="158"/>
                  </a:lnTo>
                  <a:lnTo>
                    <a:pt x="14" y="154"/>
                  </a:lnTo>
                  <a:lnTo>
                    <a:pt x="16" y="150"/>
                  </a:lnTo>
                  <a:lnTo>
                    <a:pt x="18" y="150"/>
                  </a:lnTo>
                  <a:lnTo>
                    <a:pt x="19" y="148"/>
                  </a:lnTo>
                  <a:lnTo>
                    <a:pt x="23" y="148"/>
                  </a:lnTo>
                  <a:lnTo>
                    <a:pt x="27" y="148"/>
                  </a:lnTo>
                  <a:lnTo>
                    <a:pt x="35" y="148"/>
                  </a:lnTo>
                  <a:lnTo>
                    <a:pt x="38" y="148"/>
                  </a:lnTo>
                  <a:lnTo>
                    <a:pt x="42" y="148"/>
                  </a:lnTo>
                  <a:lnTo>
                    <a:pt x="46" y="148"/>
                  </a:lnTo>
                  <a:lnTo>
                    <a:pt x="52" y="148"/>
                  </a:lnTo>
                  <a:lnTo>
                    <a:pt x="56" y="148"/>
                  </a:lnTo>
                  <a:lnTo>
                    <a:pt x="61" y="148"/>
                  </a:lnTo>
                  <a:lnTo>
                    <a:pt x="67" y="148"/>
                  </a:lnTo>
                  <a:lnTo>
                    <a:pt x="75" y="148"/>
                  </a:lnTo>
                  <a:lnTo>
                    <a:pt x="80" y="146"/>
                  </a:lnTo>
                  <a:lnTo>
                    <a:pt x="86" y="146"/>
                  </a:lnTo>
                  <a:lnTo>
                    <a:pt x="94" y="146"/>
                  </a:lnTo>
                  <a:lnTo>
                    <a:pt x="101" y="146"/>
                  </a:lnTo>
                  <a:lnTo>
                    <a:pt x="109" y="144"/>
                  </a:lnTo>
                  <a:lnTo>
                    <a:pt x="116" y="144"/>
                  </a:lnTo>
                  <a:lnTo>
                    <a:pt x="124" y="144"/>
                  </a:lnTo>
                  <a:lnTo>
                    <a:pt x="133" y="144"/>
                  </a:lnTo>
                  <a:lnTo>
                    <a:pt x="141" y="143"/>
                  </a:lnTo>
                  <a:lnTo>
                    <a:pt x="151" y="141"/>
                  </a:lnTo>
                  <a:lnTo>
                    <a:pt x="160" y="141"/>
                  </a:lnTo>
                  <a:lnTo>
                    <a:pt x="170" y="141"/>
                  </a:lnTo>
                  <a:lnTo>
                    <a:pt x="179" y="139"/>
                  </a:lnTo>
                  <a:lnTo>
                    <a:pt x="189" y="139"/>
                  </a:lnTo>
                  <a:lnTo>
                    <a:pt x="200" y="137"/>
                  </a:lnTo>
                  <a:lnTo>
                    <a:pt x="210" y="137"/>
                  </a:lnTo>
                  <a:lnTo>
                    <a:pt x="221" y="133"/>
                  </a:lnTo>
                  <a:lnTo>
                    <a:pt x="230" y="131"/>
                  </a:lnTo>
                  <a:lnTo>
                    <a:pt x="242" y="129"/>
                  </a:lnTo>
                  <a:lnTo>
                    <a:pt x="253" y="129"/>
                  </a:lnTo>
                  <a:lnTo>
                    <a:pt x="263" y="125"/>
                  </a:lnTo>
                  <a:lnTo>
                    <a:pt x="274" y="124"/>
                  </a:lnTo>
                  <a:lnTo>
                    <a:pt x="286" y="122"/>
                  </a:lnTo>
                  <a:lnTo>
                    <a:pt x="299" y="120"/>
                  </a:lnTo>
                  <a:lnTo>
                    <a:pt x="310" y="116"/>
                  </a:lnTo>
                  <a:lnTo>
                    <a:pt x="322" y="114"/>
                  </a:lnTo>
                  <a:lnTo>
                    <a:pt x="335" y="110"/>
                  </a:lnTo>
                  <a:lnTo>
                    <a:pt x="346" y="106"/>
                  </a:lnTo>
                  <a:lnTo>
                    <a:pt x="360" y="103"/>
                  </a:lnTo>
                  <a:lnTo>
                    <a:pt x="371" y="101"/>
                  </a:lnTo>
                  <a:lnTo>
                    <a:pt x="384" y="97"/>
                  </a:lnTo>
                  <a:lnTo>
                    <a:pt x="398" y="93"/>
                  </a:lnTo>
                  <a:lnTo>
                    <a:pt x="411" y="87"/>
                  </a:lnTo>
                  <a:lnTo>
                    <a:pt x="422" y="84"/>
                  </a:lnTo>
                  <a:lnTo>
                    <a:pt x="436" y="80"/>
                  </a:lnTo>
                  <a:lnTo>
                    <a:pt x="449" y="74"/>
                  </a:lnTo>
                  <a:lnTo>
                    <a:pt x="462" y="68"/>
                  </a:lnTo>
                  <a:lnTo>
                    <a:pt x="476" y="65"/>
                  </a:lnTo>
                  <a:lnTo>
                    <a:pt x="489" y="59"/>
                  </a:lnTo>
                  <a:lnTo>
                    <a:pt x="502" y="53"/>
                  </a:lnTo>
                  <a:lnTo>
                    <a:pt x="516" y="48"/>
                  </a:lnTo>
                  <a:lnTo>
                    <a:pt x="529" y="42"/>
                  </a:lnTo>
                  <a:lnTo>
                    <a:pt x="542" y="34"/>
                  </a:lnTo>
                  <a:lnTo>
                    <a:pt x="557" y="29"/>
                  </a:lnTo>
                  <a:lnTo>
                    <a:pt x="569" y="21"/>
                  </a:lnTo>
                  <a:lnTo>
                    <a:pt x="584" y="15"/>
                  </a:lnTo>
                  <a:lnTo>
                    <a:pt x="597" y="8"/>
                  </a:lnTo>
                  <a:lnTo>
                    <a:pt x="613" y="0"/>
                  </a:lnTo>
                  <a:lnTo>
                    <a:pt x="613" y="25"/>
                  </a:lnTo>
                  <a:lnTo>
                    <a:pt x="613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65" name="Freeform 169">
              <a:extLst>
                <a:ext uri="{FF2B5EF4-FFF2-40B4-BE49-F238E27FC236}">
                  <a16:creationId xmlns:a16="http://schemas.microsoft.com/office/drawing/2014/main" id="{EAC0C814-8B2E-4AA2-B41C-7725122C4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0" y="3215"/>
              <a:ext cx="14" cy="23"/>
            </a:xfrm>
            <a:custGeom>
              <a:avLst/>
              <a:gdLst>
                <a:gd name="T0" fmla="*/ 12 w 29"/>
                <a:gd name="T1" fmla="*/ 0 h 45"/>
                <a:gd name="T2" fmla="*/ 8 w 29"/>
                <a:gd name="T3" fmla="*/ 3 h 45"/>
                <a:gd name="T4" fmla="*/ 6 w 29"/>
                <a:gd name="T5" fmla="*/ 7 h 45"/>
                <a:gd name="T6" fmla="*/ 4 w 29"/>
                <a:gd name="T7" fmla="*/ 13 h 45"/>
                <a:gd name="T8" fmla="*/ 4 w 29"/>
                <a:gd name="T9" fmla="*/ 20 h 45"/>
                <a:gd name="T10" fmla="*/ 0 w 29"/>
                <a:gd name="T11" fmla="*/ 26 h 45"/>
                <a:gd name="T12" fmla="*/ 2 w 29"/>
                <a:gd name="T13" fmla="*/ 32 h 45"/>
                <a:gd name="T14" fmla="*/ 2 w 29"/>
                <a:gd name="T15" fmla="*/ 36 h 45"/>
                <a:gd name="T16" fmla="*/ 6 w 29"/>
                <a:gd name="T17" fmla="*/ 39 h 45"/>
                <a:gd name="T18" fmla="*/ 10 w 29"/>
                <a:gd name="T19" fmla="*/ 41 h 45"/>
                <a:gd name="T20" fmla="*/ 17 w 29"/>
                <a:gd name="T21" fmla="*/ 45 h 45"/>
                <a:gd name="T22" fmla="*/ 23 w 29"/>
                <a:gd name="T23" fmla="*/ 45 h 45"/>
                <a:gd name="T24" fmla="*/ 27 w 29"/>
                <a:gd name="T25" fmla="*/ 43 h 45"/>
                <a:gd name="T26" fmla="*/ 27 w 29"/>
                <a:gd name="T27" fmla="*/ 38 h 45"/>
                <a:gd name="T28" fmla="*/ 27 w 29"/>
                <a:gd name="T29" fmla="*/ 34 h 45"/>
                <a:gd name="T30" fmla="*/ 27 w 29"/>
                <a:gd name="T31" fmla="*/ 26 h 45"/>
                <a:gd name="T32" fmla="*/ 29 w 29"/>
                <a:gd name="T33" fmla="*/ 19 h 45"/>
                <a:gd name="T34" fmla="*/ 29 w 29"/>
                <a:gd name="T35" fmla="*/ 11 h 45"/>
                <a:gd name="T36" fmla="*/ 29 w 29"/>
                <a:gd name="T37" fmla="*/ 5 h 45"/>
                <a:gd name="T38" fmla="*/ 29 w 29"/>
                <a:gd name="T39" fmla="*/ 3 h 45"/>
                <a:gd name="T40" fmla="*/ 29 w 29"/>
                <a:gd name="T41" fmla="*/ 1 h 45"/>
                <a:gd name="T42" fmla="*/ 12 w 29"/>
                <a:gd name="T43" fmla="*/ 0 h 45"/>
                <a:gd name="T44" fmla="*/ 12 w 29"/>
                <a:gd name="T4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45">
                  <a:moveTo>
                    <a:pt x="12" y="0"/>
                  </a:moveTo>
                  <a:lnTo>
                    <a:pt x="8" y="3"/>
                  </a:lnTo>
                  <a:lnTo>
                    <a:pt x="6" y="7"/>
                  </a:lnTo>
                  <a:lnTo>
                    <a:pt x="4" y="13"/>
                  </a:lnTo>
                  <a:lnTo>
                    <a:pt x="4" y="20"/>
                  </a:lnTo>
                  <a:lnTo>
                    <a:pt x="0" y="26"/>
                  </a:lnTo>
                  <a:lnTo>
                    <a:pt x="2" y="32"/>
                  </a:lnTo>
                  <a:lnTo>
                    <a:pt x="2" y="36"/>
                  </a:lnTo>
                  <a:lnTo>
                    <a:pt x="6" y="39"/>
                  </a:lnTo>
                  <a:lnTo>
                    <a:pt x="10" y="41"/>
                  </a:lnTo>
                  <a:lnTo>
                    <a:pt x="17" y="45"/>
                  </a:lnTo>
                  <a:lnTo>
                    <a:pt x="23" y="45"/>
                  </a:lnTo>
                  <a:lnTo>
                    <a:pt x="27" y="43"/>
                  </a:lnTo>
                  <a:lnTo>
                    <a:pt x="27" y="38"/>
                  </a:lnTo>
                  <a:lnTo>
                    <a:pt x="27" y="34"/>
                  </a:lnTo>
                  <a:lnTo>
                    <a:pt x="27" y="26"/>
                  </a:lnTo>
                  <a:lnTo>
                    <a:pt x="29" y="19"/>
                  </a:lnTo>
                  <a:lnTo>
                    <a:pt x="29" y="11"/>
                  </a:lnTo>
                  <a:lnTo>
                    <a:pt x="29" y="5"/>
                  </a:lnTo>
                  <a:lnTo>
                    <a:pt x="29" y="3"/>
                  </a:lnTo>
                  <a:lnTo>
                    <a:pt x="29" y="1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66" name="Freeform 170">
              <a:extLst>
                <a:ext uri="{FF2B5EF4-FFF2-40B4-BE49-F238E27FC236}">
                  <a16:creationId xmlns:a16="http://schemas.microsoft.com/office/drawing/2014/main" id="{FC745C97-DFE5-45C4-A329-A3C32B3E7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7" y="3212"/>
              <a:ext cx="14" cy="24"/>
            </a:xfrm>
            <a:custGeom>
              <a:avLst/>
              <a:gdLst>
                <a:gd name="T0" fmla="*/ 4 w 29"/>
                <a:gd name="T1" fmla="*/ 2 h 47"/>
                <a:gd name="T2" fmla="*/ 4 w 29"/>
                <a:gd name="T3" fmla="*/ 4 h 47"/>
                <a:gd name="T4" fmla="*/ 2 w 29"/>
                <a:gd name="T5" fmla="*/ 7 h 47"/>
                <a:gd name="T6" fmla="*/ 2 w 29"/>
                <a:gd name="T7" fmla="*/ 15 h 47"/>
                <a:gd name="T8" fmla="*/ 0 w 29"/>
                <a:gd name="T9" fmla="*/ 21 h 47"/>
                <a:gd name="T10" fmla="*/ 0 w 29"/>
                <a:gd name="T11" fmla="*/ 25 h 47"/>
                <a:gd name="T12" fmla="*/ 0 w 29"/>
                <a:gd name="T13" fmla="*/ 28 h 47"/>
                <a:gd name="T14" fmla="*/ 0 w 29"/>
                <a:gd name="T15" fmla="*/ 32 h 47"/>
                <a:gd name="T16" fmla="*/ 0 w 29"/>
                <a:gd name="T17" fmla="*/ 36 h 47"/>
                <a:gd name="T18" fmla="*/ 2 w 29"/>
                <a:gd name="T19" fmla="*/ 42 h 47"/>
                <a:gd name="T20" fmla="*/ 4 w 29"/>
                <a:gd name="T21" fmla="*/ 44 h 47"/>
                <a:gd name="T22" fmla="*/ 8 w 29"/>
                <a:gd name="T23" fmla="*/ 45 h 47"/>
                <a:gd name="T24" fmla="*/ 11 w 29"/>
                <a:gd name="T25" fmla="*/ 45 h 47"/>
                <a:gd name="T26" fmla="*/ 15 w 29"/>
                <a:gd name="T27" fmla="*/ 45 h 47"/>
                <a:gd name="T28" fmla="*/ 19 w 29"/>
                <a:gd name="T29" fmla="*/ 47 h 47"/>
                <a:gd name="T30" fmla="*/ 25 w 29"/>
                <a:gd name="T31" fmla="*/ 44 h 47"/>
                <a:gd name="T32" fmla="*/ 29 w 29"/>
                <a:gd name="T33" fmla="*/ 40 h 47"/>
                <a:gd name="T34" fmla="*/ 27 w 29"/>
                <a:gd name="T35" fmla="*/ 34 h 47"/>
                <a:gd name="T36" fmla="*/ 27 w 29"/>
                <a:gd name="T37" fmla="*/ 28 h 47"/>
                <a:gd name="T38" fmla="*/ 25 w 29"/>
                <a:gd name="T39" fmla="*/ 21 h 47"/>
                <a:gd name="T40" fmla="*/ 23 w 29"/>
                <a:gd name="T41" fmla="*/ 15 h 47"/>
                <a:gd name="T42" fmla="*/ 21 w 29"/>
                <a:gd name="T43" fmla="*/ 9 h 47"/>
                <a:gd name="T44" fmla="*/ 19 w 29"/>
                <a:gd name="T45" fmla="*/ 4 h 47"/>
                <a:gd name="T46" fmla="*/ 19 w 29"/>
                <a:gd name="T47" fmla="*/ 0 h 47"/>
                <a:gd name="T48" fmla="*/ 19 w 29"/>
                <a:gd name="T49" fmla="*/ 0 h 47"/>
                <a:gd name="T50" fmla="*/ 4 w 29"/>
                <a:gd name="T51" fmla="*/ 2 h 47"/>
                <a:gd name="T52" fmla="*/ 4 w 29"/>
                <a:gd name="T53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47">
                  <a:moveTo>
                    <a:pt x="4" y="2"/>
                  </a:moveTo>
                  <a:lnTo>
                    <a:pt x="4" y="4"/>
                  </a:lnTo>
                  <a:lnTo>
                    <a:pt x="2" y="7"/>
                  </a:lnTo>
                  <a:lnTo>
                    <a:pt x="2" y="15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4"/>
                  </a:lnTo>
                  <a:lnTo>
                    <a:pt x="8" y="45"/>
                  </a:lnTo>
                  <a:lnTo>
                    <a:pt x="11" y="45"/>
                  </a:lnTo>
                  <a:lnTo>
                    <a:pt x="15" y="45"/>
                  </a:lnTo>
                  <a:lnTo>
                    <a:pt x="19" y="47"/>
                  </a:lnTo>
                  <a:lnTo>
                    <a:pt x="25" y="44"/>
                  </a:lnTo>
                  <a:lnTo>
                    <a:pt x="29" y="40"/>
                  </a:lnTo>
                  <a:lnTo>
                    <a:pt x="27" y="34"/>
                  </a:lnTo>
                  <a:lnTo>
                    <a:pt x="27" y="28"/>
                  </a:lnTo>
                  <a:lnTo>
                    <a:pt x="25" y="21"/>
                  </a:lnTo>
                  <a:lnTo>
                    <a:pt x="23" y="15"/>
                  </a:lnTo>
                  <a:lnTo>
                    <a:pt x="21" y="9"/>
                  </a:lnTo>
                  <a:lnTo>
                    <a:pt x="19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67" name="Freeform 171">
              <a:extLst>
                <a:ext uri="{FF2B5EF4-FFF2-40B4-BE49-F238E27FC236}">
                  <a16:creationId xmlns:a16="http://schemas.microsoft.com/office/drawing/2014/main" id="{8A9C8B7D-6926-4F35-990A-634C0C5C9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3" y="3226"/>
              <a:ext cx="37" cy="45"/>
            </a:xfrm>
            <a:custGeom>
              <a:avLst/>
              <a:gdLst>
                <a:gd name="T0" fmla="*/ 43 w 74"/>
                <a:gd name="T1" fmla="*/ 4 h 90"/>
                <a:gd name="T2" fmla="*/ 49 w 74"/>
                <a:gd name="T3" fmla="*/ 10 h 90"/>
                <a:gd name="T4" fmla="*/ 53 w 74"/>
                <a:gd name="T5" fmla="*/ 17 h 90"/>
                <a:gd name="T6" fmla="*/ 59 w 74"/>
                <a:gd name="T7" fmla="*/ 25 h 90"/>
                <a:gd name="T8" fmla="*/ 62 w 74"/>
                <a:gd name="T9" fmla="*/ 35 h 90"/>
                <a:gd name="T10" fmla="*/ 64 w 74"/>
                <a:gd name="T11" fmla="*/ 42 h 90"/>
                <a:gd name="T12" fmla="*/ 66 w 74"/>
                <a:gd name="T13" fmla="*/ 50 h 90"/>
                <a:gd name="T14" fmla="*/ 64 w 74"/>
                <a:gd name="T15" fmla="*/ 55 h 90"/>
                <a:gd name="T16" fmla="*/ 59 w 74"/>
                <a:gd name="T17" fmla="*/ 61 h 90"/>
                <a:gd name="T18" fmla="*/ 49 w 74"/>
                <a:gd name="T19" fmla="*/ 65 h 90"/>
                <a:gd name="T20" fmla="*/ 38 w 74"/>
                <a:gd name="T21" fmla="*/ 69 h 90"/>
                <a:gd name="T22" fmla="*/ 26 w 74"/>
                <a:gd name="T23" fmla="*/ 71 h 90"/>
                <a:gd name="T24" fmla="*/ 13 w 74"/>
                <a:gd name="T25" fmla="*/ 73 h 90"/>
                <a:gd name="T26" fmla="*/ 5 w 74"/>
                <a:gd name="T27" fmla="*/ 76 h 90"/>
                <a:gd name="T28" fmla="*/ 0 w 74"/>
                <a:gd name="T29" fmla="*/ 78 h 90"/>
                <a:gd name="T30" fmla="*/ 2 w 74"/>
                <a:gd name="T31" fmla="*/ 86 h 90"/>
                <a:gd name="T32" fmla="*/ 9 w 74"/>
                <a:gd name="T33" fmla="*/ 90 h 90"/>
                <a:gd name="T34" fmla="*/ 17 w 74"/>
                <a:gd name="T35" fmla="*/ 90 h 90"/>
                <a:gd name="T36" fmla="*/ 26 w 74"/>
                <a:gd name="T37" fmla="*/ 90 h 90"/>
                <a:gd name="T38" fmla="*/ 40 w 74"/>
                <a:gd name="T39" fmla="*/ 86 h 90"/>
                <a:gd name="T40" fmla="*/ 47 w 74"/>
                <a:gd name="T41" fmla="*/ 82 h 90"/>
                <a:gd name="T42" fmla="*/ 55 w 74"/>
                <a:gd name="T43" fmla="*/ 78 h 90"/>
                <a:gd name="T44" fmla="*/ 62 w 74"/>
                <a:gd name="T45" fmla="*/ 73 h 90"/>
                <a:gd name="T46" fmla="*/ 68 w 74"/>
                <a:gd name="T47" fmla="*/ 67 h 90"/>
                <a:gd name="T48" fmla="*/ 72 w 74"/>
                <a:gd name="T49" fmla="*/ 59 h 90"/>
                <a:gd name="T50" fmla="*/ 72 w 74"/>
                <a:gd name="T51" fmla="*/ 50 h 90"/>
                <a:gd name="T52" fmla="*/ 72 w 74"/>
                <a:gd name="T53" fmla="*/ 40 h 90"/>
                <a:gd name="T54" fmla="*/ 68 w 74"/>
                <a:gd name="T55" fmla="*/ 31 h 90"/>
                <a:gd name="T56" fmla="*/ 64 w 74"/>
                <a:gd name="T57" fmla="*/ 23 h 90"/>
                <a:gd name="T58" fmla="*/ 59 w 74"/>
                <a:gd name="T59" fmla="*/ 12 h 90"/>
                <a:gd name="T60" fmla="*/ 51 w 74"/>
                <a:gd name="T61" fmla="*/ 4 h 90"/>
                <a:gd name="T62" fmla="*/ 47 w 74"/>
                <a:gd name="T63" fmla="*/ 0 h 90"/>
                <a:gd name="T64" fmla="*/ 42 w 74"/>
                <a:gd name="T65" fmla="*/ 2 h 90"/>
                <a:gd name="T66" fmla="*/ 42 w 74"/>
                <a:gd name="T67" fmla="*/ 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90">
                  <a:moveTo>
                    <a:pt x="42" y="4"/>
                  </a:moveTo>
                  <a:lnTo>
                    <a:pt x="43" y="4"/>
                  </a:lnTo>
                  <a:lnTo>
                    <a:pt x="47" y="8"/>
                  </a:lnTo>
                  <a:lnTo>
                    <a:pt x="49" y="10"/>
                  </a:lnTo>
                  <a:lnTo>
                    <a:pt x="51" y="14"/>
                  </a:lnTo>
                  <a:lnTo>
                    <a:pt x="53" y="17"/>
                  </a:lnTo>
                  <a:lnTo>
                    <a:pt x="57" y="21"/>
                  </a:lnTo>
                  <a:lnTo>
                    <a:pt x="59" y="25"/>
                  </a:lnTo>
                  <a:lnTo>
                    <a:pt x="61" y="29"/>
                  </a:lnTo>
                  <a:lnTo>
                    <a:pt x="62" y="35"/>
                  </a:lnTo>
                  <a:lnTo>
                    <a:pt x="64" y="38"/>
                  </a:lnTo>
                  <a:lnTo>
                    <a:pt x="64" y="42"/>
                  </a:lnTo>
                  <a:lnTo>
                    <a:pt x="66" y="46"/>
                  </a:lnTo>
                  <a:lnTo>
                    <a:pt x="66" y="50"/>
                  </a:lnTo>
                  <a:lnTo>
                    <a:pt x="68" y="54"/>
                  </a:lnTo>
                  <a:lnTo>
                    <a:pt x="64" y="55"/>
                  </a:lnTo>
                  <a:lnTo>
                    <a:pt x="62" y="59"/>
                  </a:lnTo>
                  <a:lnTo>
                    <a:pt x="59" y="61"/>
                  </a:lnTo>
                  <a:lnTo>
                    <a:pt x="55" y="63"/>
                  </a:lnTo>
                  <a:lnTo>
                    <a:pt x="49" y="65"/>
                  </a:lnTo>
                  <a:lnTo>
                    <a:pt x="43" y="67"/>
                  </a:lnTo>
                  <a:lnTo>
                    <a:pt x="38" y="69"/>
                  </a:lnTo>
                  <a:lnTo>
                    <a:pt x="32" y="71"/>
                  </a:lnTo>
                  <a:lnTo>
                    <a:pt x="26" y="71"/>
                  </a:lnTo>
                  <a:lnTo>
                    <a:pt x="19" y="73"/>
                  </a:lnTo>
                  <a:lnTo>
                    <a:pt x="13" y="73"/>
                  </a:lnTo>
                  <a:lnTo>
                    <a:pt x="9" y="74"/>
                  </a:lnTo>
                  <a:lnTo>
                    <a:pt x="5" y="76"/>
                  </a:lnTo>
                  <a:lnTo>
                    <a:pt x="2" y="78"/>
                  </a:lnTo>
                  <a:lnTo>
                    <a:pt x="0" y="78"/>
                  </a:lnTo>
                  <a:lnTo>
                    <a:pt x="0" y="80"/>
                  </a:lnTo>
                  <a:lnTo>
                    <a:pt x="2" y="86"/>
                  </a:lnTo>
                  <a:lnTo>
                    <a:pt x="7" y="90"/>
                  </a:lnTo>
                  <a:lnTo>
                    <a:pt x="9" y="90"/>
                  </a:lnTo>
                  <a:lnTo>
                    <a:pt x="13" y="90"/>
                  </a:lnTo>
                  <a:lnTo>
                    <a:pt x="17" y="90"/>
                  </a:lnTo>
                  <a:lnTo>
                    <a:pt x="22" y="90"/>
                  </a:lnTo>
                  <a:lnTo>
                    <a:pt x="26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3" y="86"/>
                  </a:lnTo>
                  <a:lnTo>
                    <a:pt x="47" y="82"/>
                  </a:lnTo>
                  <a:lnTo>
                    <a:pt x="53" y="82"/>
                  </a:lnTo>
                  <a:lnTo>
                    <a:pt x="55" y="78"/>
                  </a:lnTo>
                  <a:lnTo>
                    <a:pt x="61" y="76"/>
                  </a:lnTo>
                  <a:lnTo>
                    <a:pt x="62" y="73"/>
                  </a:lnTo>
                  <a:lnTo>
                    <a:pt x="66" y="71"/>
                  </a:lnTo>
                  <a:lnTo>
                    <a:pt x="68" y="67"/>
                  </a:lnTo>
                  <a:lnTo>
                    <a:pt x="70" y="63"/>
                  </a:lnTo>
                  <a:lnTo>
                    <a:pt x="72" y="59"/>
                  </a:lnTo>
                  <a:lnTo>
                    <a:pt x="74" y="55"/>
                  </a:lnTo>
                  <a:lnTo>
                    <a:pt x="72" y="50"/>
                  </a:lnTo>
                  <a:lnTo>
                    <a:pt x="72" y="44"/>
                  </a:lnTo>
                  <a:lnTo>
                    <a:pt x="72" y="40"/>
                  </a:lnTo>
                  <a:lnTo>
                    <a:pt x="70" y="36"/>
                  </a:lnTo>
                  <a:lnTo>
                    <a:pt x="68" y="31"/>
                  </a:lnTo>
                  <a:lnTo>
                    <a:pt x="66" y="27"/>
                  </a:lnTo>
                  <a:lnTo>
                    <a:pt x="64" y="23"/>
                  </a:lnTo>
                  <a:lnTo>
                    <a:pt x="62" y="19"/>
                  </a:lnTo>
                  <a:lnTo>
                    <a:pt x="59" y="12"/>
                  </a:lnTo>
                  <a:lnTo>
                    <a:pt x="55" y="6"/>
                  </a:lnTo>
                  <a:lnTo>
                    <a:pt x="51" y="4"/>
                  </a:lnTo>
                  <a:lnTo>
                    <a:pt x="49" y="2"/>
                  </a:lnTo>
                  <a:lnTo>
                    <a:pt x="47" y="0"/>
                  </a:lnTo>
                  <a:lnTo>
                    <a:pt x="45" y="2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68" name="Freeform 172">
              <a:extLst>
                <a:ext uri="{FF2B5EF4-FFF2-40B4-BE49-F238E27FC236}">
                  <a16:creationId xmlns:a16="http://schemas.microsoft.com/office/drawing/2014/main" id="{274C5CCF-DED8-4287-8EED-D9B544615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3265"/>
              <a:ext cx="24" cy="71"/>
            </a:xfrm>
            <a:custGeom>
              <a:avLst/>
              <a:gdLst>
                <a:gd name="T0" fmla="*/ 2 w 47"/>
                <a:gd name="T1" fmla="*/ 4 h 143"/>
                <a:gd name="T2" fmla="*/ 8 w 47"/>
                <a:gd name="T3" fmla="*/ 8 h 143"/>
                <a:gd name="T4" fmla="*/ 15 w 47"/>
                <a:gd name="T5" fmla="*/ 15 h 143"/>
                <a:gd name="T6" fmla="*/ 23 w 47"/>
                <a:gd name="T7" fmla="*/ 23 h 143"/>
                <a:gd name="T8" fmla="*/ 28 w 47"/>
                <a:gd name="T9" fmla="*/ 33 h 143"/>
                <a:gd name="T10" fmla="*/ 32 w 47"/>
                <a:gd name="T11" fmla="*/ 42 h 143"/>
                <a:gd name="T12" fmla="*/ 34 w 47"/>
                <a:gd name="T13" fmla="*/ 50 h 143"/>
                <a:gd name="T14" fmla="*/ 34 w 47"/>
                <a:gd name="T15" fmla="*/ 57 h 143"/>
                <a:gd name="T16" fmla="*/ 34 w 47"/>
                <a:gd name="T17" fmla="*/ 65 h 143"/>
                <a:gd name="T18" fmla="*/ 34 w 47"/>
                <a:gd name="T19" fmla="*/ 74 h 143"/>
                <a:gd name="T20" fmla="*/ 32 w 47"/>
                <a:gd name="T21" fmla="*/ 82 h 143"/>
                <a:gd name="T22" fmla="*/ 28 w 47"/>
                <a:gd name="T23" fmla="*/ 93 h 143"/>
                <a:gd name="T24" fmla="*/ 23 w 47"/>
                <a:gd name="T25" fmla="*/ 107 h 143"/>
                <a:gd name="T26" fmla="*/ 17 w 47"/>
                <a:gd name="T27" fmla="*/ 118 h 143"/>
                <a:gd name="T28" fmla="*/ 11 w 47"/>
                <a:gd name="T29" fmla="*/ 126 h 143"/>
                <a:gd name="T30" fmla="*/ 6 w 47"/>
                <a:gd name="T31" fmla="*/ 133 h 143"/>
                <a:gd name="T32" fmla="*/ 2 w 47"/>
                <a:gd name="T33" fmla="*/ 141 h 143"/>
                <a:gd name="T34" fmla="*/ 6 w 47"/>
                <a:gd name="T35" fmla="*/ 143 h 143"/>
                <a:gd name="T36" fmla="*/ 13 w 47"/>
                <a:gd name="T37" fmla="*/ 137 h 143"/>
                <a:gd name="T38" fmla="*/ 21 w 47"/>
                <a:gd name="T39" fmla="*/ 130 h 143"/>
                <a:gd name="T40" fmla="*/ 28 w 47"/>
                <a:gd name="T41" fmla="*/ 120 h 143"/>
                <a:gd name="T42" fmla="*/ 34 w 47"/>
                <a:gd name="T43" fmla="*/ 109 h 143"/>
                <a:gd name="T44" fmla="*/ 40 w 47"/>
                <a:gd name="T45" fmla="*/ 93 h 143"/>
                <a:gd name="T46" fmla="*/ 44 w 47"/>
                <a:gd name="T47" fmla="*/ 80 h 143"/>
                <a:gd name="T48" fmla="*/ 46 w 47"/>
                <a:gd name="T49" fmla="*/ 69 h 143"/>
                <a:gd name="T50" fmla="*/ 46 w 47"/>
                <a:gd name="T51" fmla="*/ 59 h 143"/>
                <a:gd name="T52" fmla="*/ 44 w 47"/>
                <a:gd name="T53" fmla="*/ 52 h 143"/>
                <a:gd name="T54" fmla="*/ 44 w 47"/>
                <a:gd name="T55" fmla="*/ 44 h 143"/>
                <a:gd name="T56" fmla="*/ 40 w 47"/>
                <a:gd name="T57" fmla="*/ 34 h 143"/>
                <a:gd name="T58" fmla="*/ 32 w 47"/>
                <a:gd name="T59" fmla="*/ 23 h 143"/>
                <a:gd name="T60" fmla="*/ 27 w 47"/>
                <a:gd name="T61" fmla="*/ 15 h 143"/>
                <a:gd name="T62" fmla="*/ 19 w 47"/>
                <a:gd name="T63" fmla="*/ 8 h 143"/>
                <a:gd name="T64" fmla="*/ 11 w 47"/>
                <a:gd name="T65" fmla="*/ 2 h 143"/>
                <a:gd name="T66" fmla="*/ 2 w 47"/>
                <a:gd name="T67" fmla="*/ 0 h 143"/>
                <a:gd name="T68" fmla="*/ 0 w 47"/>
                <a:gd name="T69" fmla="*/ 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143">
                  <a:moveTo>
                    <a:pt x="0" y="2"/>
                  </a:moveTo>
                  <a:lnTo>
                    <a:pt x="2" y="4"/>
                  </a:lnTo>
                  <a:lnTo>
                    <a:pt x="6" y="6"/>
                  </a:lnTo>
                  <a:lnTo>
                    <a:pt x="8" y="8"/>
                  </a:lnTo>
                  <a:lnTo>
                    <a:pt x="11" y="12"/>
                  </a:lnTo>
                  <a:lnTo>
                    <a:pt x="15" y="15"/>
                  </a:lnTo>
                  <a:lnTo>
                    <a:pt x="19" y="19"/>
                  </a:lnTo>
                  <a:lnTo>
                    <a:pt x="23" y="23"/>
                  </a:lnTo>
                  <a:lnTo>
                    <a:pt x="27" y="27"/>
                  </a:lnTo>
                  <a:lnTo>
                    <a:pt x="28" y="33"/>
                  </a:lnTo>
                  <a:lnTo>
                    <a:pt x="32" y="40"/>
                  </a:lnTo>
                  <a:lnTo>
                    <a:pt x="32" y="42"/>
                  </a:lnTo>
                  <a:lnTo>
                    <a:pt x="34" y="46"/>
                  </a:lnTo>
                  <a:lnTo>
                    <a:pt x="34" y="50"/>
                  </a:lnTo>
                  <a:lnTo>
                    <a:pt x="34" y="53"/>
                  </a:lnTo>
                  <a:lnTo>
                    <a:pt x="34" y="57"/>
                  </a:lnTo>
                  <a:lnTo>
                    <a:pt x="34" y="61"/>
                  </a:lnTo>
                  <a:lnTo>
                    <a:pt x="34" y="65"/>
                  </a:lnTo>
                  <a:lnTo>
                    <a:pt x="34" y="71"/>
                  </a:lnTo>
                  <a:lnTo>
                    <a:pt x="34" y="74"/>
                  </a:lnTo>
                  <a:lnTo>
                    <a:pt x="32" y="78"/>
                  </a:lnTo>
                  <a:lnTo>
                    <a:pt x="32" y="82"/>
                  </a:lnTo>
                  <a:lnTo>
                    <a:pt x="32" y="86"/>
                  </a:lnTo>
                  <a:lnTo>
                    <a:pt x="28" y="93"/>
                  </a:lnTo>
                  <a:lnTo>
                    <a:pt x="27" y="101"/>
                  </a:lnTo>
                  <a:lnTo>
                    <a:pt x="23" y="107"/>
                  </a:lnTo>
                  <a:lnTo>
                    <a:pt x="21" y="112"/>
                  </a:lnTo>
                  <a:lnTo>
                    <a:pt x="17" y="118"/>
                  </a:lnTo>
                  <a:lnTo>
                    <a:pt x="15" y="124"/>
                  </a:lnTo>
                  <a:lnTo>
                    <a:pt x="11" y="126"/>
                  </a:lnTo>
                  <a:lnTo>
                    <a:pt x="8" y="131"/>
                  </a:lnTo>
                  <a:lnTo>
                    <a:pt x="6" y="133"/>
                  </a:lnTo>
                  <a:lnTo>
                    <a:pt x="4" y="137"/>
                  </a:lnTo>
                  <a:lnTo>
                    <a:pt x="2" y="141"/>
                  </a:lnTo>
                  <a:lnTo>
                    <a:pt x="4" y="143"/>
                  </a:lnTo>
                  <a:lnTo>
                    <a:pt x="6" y="143"/>
                  </a:lnTo>
                  <a:lnTo>
                    <a:pt x="11" y="139"/>
                  </a:lnTo>
                  <a:lnTo>
                    <a:pt x="13" y="137"/>
                  </a:lnTo>
                  <a:lnTo>
                    <a:pt x="17" y="133"/>
                  </a:lnTo>
                  <a:lnTo>
                    <a:pt x="21" y="130"/>
                  </a:lnTo>
                  <a:lnTo>
                    <a:pt x="25" y="126"/>
                  </a:lnTo>
                  <a:lnTo>
                    <a:pt x="28" y="120"/>
                  </a:lnTo>
                  <a:lnTo>
                    <a:pt x="32" y="114"/>
                  </a:lnTo>
                  <a:lnTo>
                    <a:pt x="34" y="109"/>
                  </a:lnTo>
                  <a:lnTo>
                    <a:pt x="38" y="101"/>
                  </a:lnTo>
                  <a:lnTo>
                    <a:pt x="40" y="93"/>
                  </a:lnTo>
                  <a:lnTo>
                    <a:pt x="44" y="88"/>
                  </a:lnTo>
                  <a:lnTo>
                    <a:pt x="44" y="80"/>
                  </a:lnTo>
                  <a:lnTo>
                    <a:pt x="47" y="73"/>
                  </a:lnTo>
                  <a:lnTo>
                    <a:pt x="46" y="69"/>
                  </a:lnTo>
                  <a:lnTo>
                    <a:pt x="46" y="63"/>
                  </a:lnTo>
                  <a:lnTo>
                    <a:pt x="46" y="59"/>
                  </a:lnTo>
                  <a:lnTo>
                    <a:pt x="46" y="55"/>
                  </a:lnTo>
                  <a:lnTo>
                    <a:pt x="44" y="52"/>
                  </a:lnTo>
                  <a:lnTo>
                    <a:pt x="44" y="48"/>
                  </a:lnTo>
                  <a:lnTo>
                    <a:pt x="44" y="44"/>
                  </a:lnTo>
                  <a:lnTo>
                    <a:pt x="42" y="42"/>
                  </a:lnTo>
                  <a:lnTo>
                    <a:pt x="40" y="34"/>
                  </a:lnTo>
                  <a:lnTo>
                    <a:pt x="36" y="29"/>
                  </a:lnTo>
                  <a:lnTo>
                    <a:pt x="32" y="23"/>
                  </a:lnTo>
                  <a:lnTo>
                    <a:pt x="30" y="19"/>
                  </a:lnTo>
                  <a:lnTo>
                    <a:pt x="27" y="15"/>
                  </a:lnTo>
                  <a:lnTo>
                    <a:pt x="23" y="12"/>
                  </a:lnTo>
                  <a:lnTo>
                    <a:pt x="19" y="8"/>
                  </a:lnTo>
                  <a:lnTo>
                    <a:pt x="15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69" name="Freeform 173">
              <a:extLst>
                <a:ext uri="{FF2B5EF4-FFF2-40B4-BE49-F238E27FC236}">
                  <a16:creationId xmlns:a16="http://schemas.microsoft.com/office/drawing/2014/main" id="{DAB398F7-AA3C-4A9E-B358-75C00E8F0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" y="3283"/>
              <a:ext cx="116" cy="74"/>
            </a:xfrm>
            <a:custGeom>
              <a:avLst/>
              <a:gdLst>
                <a:gd name="T0" fmla="*/ 19 w 232"/>
                <a:gd name="T1" fmla="*/ 19 h 149"/>
                <a:gd name="T2" fmla="*/ 40 w 232"/>
                <a:gd name="T3" fmla="*/ 17 h 149"/>
                <a:gd name="T4" fmla="*/ 67 w 232"/>
                <a:gd name="T5" fmla="*/ 16 h 149"/>
                <a:gd name="T6" fmla="*/ 88 w 232"/>
                <a:gd name="T7" fmla="*/ 14 h 149"/>
                <a:gd name="T8" fmla="*/ 103 w 232"/>
                <a:gd name="T9" fmla="*/ 12 h 149"/>
                <a:gd name="T10" fmla="*/ 120 w 232"/>
                <a:gd name="T11" fmla="*/ 12 h 149"/>
                <a:gd name="T12" fmla="*/ 135 w 232"/>
                <a:gd name="T13" fmla="*/ 12 h 149"/>
                <a:gd name="T14" fmla="*/ 150 w 232"/>
                <a:gd name="T15" fmla="*/ 12 h 149"/>
                <a:gd name="T16" fmla="*/ 173 w 232"/>
                <a:gd name="T17" fmla="*/ 12 h 149"/>
                <a:gd name="T18" fmla="*/ 194 w 232"/>
                <a:gd name="T19" fmla="*/ 14 h 149"/>
                <a:gd name="T20" fmla="*/ 209 w 232"/>
                <a:gd name="T21" fmla="*/ 25 h 149"/>
                <a:gd name="T22" fmla="*/ 219 w 232"/>
                <a:gd name="T23" fmla="*/ 46 h 149"/>
                <a:gd name="T24" fmla="*/ 221 w 232"/>
                <a:gd name="T25" fmla="*/ 69 h 149"/>
                <a:gd name="T26" fmla="*/ 219 w 232"/>
                <a:gd name="T27" fmla="*/ 92 h 149"/>
                <a:gd name="T28" fmla="*/ 207 w 232"/>
                <a:gd name="T29" fmla="*/ 107 h 149"/>
                <a:gd name="T30" fmla="*/ 187 w 232"/>
                <a:gd name="T31" fmla="*/ 120 h 149"/>
                <a:gd name="T32" fmla="*/ 162 w 232"/>
                <a:gd name="T33" fmla="*/ 132 h 149"/>
                <a:gd name="T34" fmla="*/ 143 w 232"/>
                <a:gd name="T35" fmla="*/ 135 h 149"/>
                <a:gd name="T36" fmla="*/ 128 w 232"/>
                <a:gd name="T37" fmla="*/ 139 h 149"/>
                <a:gd name="T38" fmla="*/ 103 w 232"/>
                <a:gd name="T39" fmla="*/ 139 h 149"/>
                <a:gd name="T40" fmla="*/ 76 w 232"/>
                <a:gd name="T41" fmla="*/ 139 h 149"/>
                <a:gd name="T42" fmla="*/ 53 w 232"/>
                <a:gd name="T43" fmla="*/ 133 h 149"/>
                <a:gd name="T44" fmla="*/ 44 w 232"/>
                <a:gd name="T45" fmla="*/ 118 h 149"/>
                <a:gd name="T46" fmla="*/ 44 w 232"/>
                <a:gd name="T47" fmla="*/ 95 h 149"/>
                <a:gd name="T48" fmla="*/ 50 w 232"/>
                <a:gd name="T49" fmla="*/ 71 h 149"/>
                <a:gd name="T50" fmla="*/ 52 w 232"/>
                <a:gd name="T51" fmla="*/ 57 h 149"/>
                <a:gd name="T52" fmla="*/ 38 w 232"/>
                <a:gd name="T53" fmla="*/ 65 h 149"/>
                <a:gd name="T54" fmla="*/ 34 w 232"/>
                <a:gd name="T55" fmla="*/ 82 h 149"/>
                <a:gd name="T56" fmla="*/ 33 w 232"/>
                <a:gd name="T57" fmla="*/ 107 h 149"/>
                <a:gd name="T58" fmla="*/ 38 w 232"/>
                <a:gd name="T59" fmla="*/ 130 h 149"/>
                <a:gd name="T60" fmla="*/ 57 w 232"/>
                <a:gd name="T61" fmla="*/ 141 h 149"/>
                <a:gd name="T62" fmla="*/ 82 w 232"/>
                <a:gd name="T63" fmla="*/ 147 h 149"/>
                <a:gd name="T64" fmla="*/ 109 w 232"/>
                <a:gd name="T65" fmla="*/ 149 h 149"/>
                <a:gd name="T66" fmla="*/ 133 w 232"/>
                <a:gd name="T67" fmla="*/ 149 h 149"/>
                <a:gd name="T68" fmla="*/ 156 w 232"/>
                <a:gd name="T69" fmla="*/ 145 h 149"/>
                <a:gd name="T70" fmla="*/ 179 w 232"/>
                <a:gd name="T71" fmla="*/ 137 h 149"/>
                <a:gd name="T72" fmla="*/ 200 w 232"/>
                <a:gd name="T73" fmla="*/ 126 h 149"/>
                <a:gd name="T74" fmla="*/ 217 w 232"/>
                <a:gd name="T75" fmla="*/ 111 h 149"/>
                <a:gd name="T76" fmla="*/ 230 w 232"/>
                <a:gd name="T77" fmla="*/ 92 h 149"/>
                <a:gd name="T78" fmla="*/ 232 w 232"/>
                <a:gd name="T79" fmla="*/ 65 h 149"/>
                <a:gd name="T80" fmla="*/ 228 w 232"/>
                <a:gd name="T81" fmla="*/ 38 h 149"/>
                <a:gd name="T82" fmla="*/ 221 w 232"/>
                <a:gd name="T83" fmla="*/ 17 h 149"/>
                <a:gd name="T84" fmla="*/ 207 w 232"/>
                <a:gd name="T85" fmla="*/ 8 h 149"/>
                <a:gd name="T86" fmla="*/ 185 w 232"/>
                <a:gd name="T87" fmla="*/ 2 h 149"/>
                <a:gd name="T88" fmla="*/ 169 w 232"/>
                <a:gd name="T89" fmla="*/ 0 h 149"/>
                <a:gd name="T90" fmla="*/ 152 w 232"/>
                <a:gd name="T91" fmla="*/ 0 h 149"/>
                <a:gd name="T92" fmla="*/ 135 w 232"/>
                <a:gd name="T93" fmla="*/ 0 h 149"/>
                <a:gd name="T94" fmla="*/ 118 w 232"/>
                <a:gd name="T95" fmla="*/ 0 h 149"/>
                <a:gd name="T96" fmla="*/ 95 w 232"/>
                <a:gd name="T97" fmla="*/ 0 h 149"/>
                <a:gd name="T98" fmla="*/ 80 w 232"/>
                <a:gd name="T99" fmla="*/ 0 h 149"/>
                <a:gd name="T100" fmla="*/ 65 w 232"/>
                <a:gd name="T101" fmla="*/ 4 h 149"/>
                <a:gd name="T102" fmla="*/ 42 w 232"/>
                <a:gd name="T103" fmla="*/ 6 h 149"/>
                <a:gd name="T104" fmla="*/ 17 w 232"/>
                <a:gd name="T105" fmla="*/ 10 h 149"/>
                <a:gd name="T106" fmla="*/ 8 w 232"/>
                <a:gd name="T107" fmla="*/ 1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2" h="149">
                  <a:moveTo>
                    <a:pt x="10" y="21"/>
                  </a:moveTo>
                  <a:lnTo>
                    <a:pt x="12" y="21"/>
                  </a:lnTo>
                  <a:lnTo>
                    <a:pt x="15" y="21"/>
                  </a:lnTo>
                  <a:lnTo>
                    <a:pt x="19" y="19"/>
                  </a:lnTo>
                  <a:lnTo>
                    <a:pt x="25" y="19"/>
                  </a:lnTo>
                  <a:lnTo>
                    <a:pt x="29" y="19"/>
                  </a:lnTo>
                  <a:lnTo>
                    <a:pt x="34" y="19"/>
                  </a:lnTo>
                  <a:lnTo>
                    <a:pt x="40" y="17"/>
                  </a:lnTo>
                  <a:lnTo>
                    <a:pt x="46" y="17"/>
                  </a:lnTo>
                  <a:lnTo>
                    <a:pt x="53" y="17"/>
                  </a:lnTo>
                  <a:lnTo>
                    <a:pt x="61" y="17"/>
                  </a:lnTo>
                  <a:lnTo>
                    <a:pt x="67" y="16"/>
                  </a:lnTo>
                  <a:lnTo>
                    <a:pt x="74" y="16"/>
                  </a:lnTo>
                  <a:lnTo>
                    <a:pt x="80" y="14"/>
                  </a:lnTo>
                  <a:lnTo>
                    <a:pt x="84" y="14"/>
                  </a:lnTo>
                  <a:lnTo>
                    <a:pt x="88" y="14"/>
                  </a:lnTo>
                  <a:lnTo>
                    <a:pt x="92" y="14"/>
                  </a:lnTo>
                  <a:lnTo>
                    <a:pt x="95" y="14"/>
                  </a:lnTo>
                  <a:lnTo>
                    <a:pt x="99" y="14"/>
                  </a:lnTo>
                  <a:lnTo>
                    <a:pt x="103" y="12"/>
                  </a:lnTo>
                  <a:lnTo>
                    <a:pt x="109" y="12"/>
                  </a:lnTo>
                  <a:lnTo>
                    <a:pt x="112" y="12"/>
                  </a:lnTo>
                  <a:lnTo>
                    <a:pt x="116" y="12"/>
                  </a:lnTo>
                  <a:lnTo>
                    <a:pt x="120" y="12"/>
                  </a:lnTo>
                  <a:lnTo>
                    <a:pt x="124" y="12"/>
                  </a:lnTo>
                  <a:lnTo>
                    <a:pt x="128" y="12"/>
                  </a:lnTo>
                  <a:lnTo>
                    <a:pt x="131" y="12"/>
                  </a:lnTo>
                  <a:lnTo>
                    <a:pt x="135" y="12"/>
                  </a:lnTo>
                  <a:lnTo>
                    <a:pt x="139" y="12"/>
                  </a:lnTo>
                  <a:lnTo>
                    <a:pt x="143" y="12"/>
                  </a:lnTo>
                  <a:lnTo>
                    <a:pt x="147" y="12"/>
                  </a:lnTo>
                  <a:lnTo>
                    <a:pt x="150" y="12"/>
                  </a:lnTo>
                  <a:lnTo>
                    <a:pt x="156" y="12"/>
                  </a:lnTo>
                  <a:lnTo>
                    <a:pt x="162" y="12"/>
                  </a:lnTo>
                  <a:lnTo>
                    <a:pt x="168" y="12"/>
                  </a:lnTo>
                  <a:lnTo>
                    <a:pt x="173" y="12"/>
                  </a:lnTo>
                  <a:lnTo>
                    <a:pt x="181" y="12"/>
                  </a:lnTo>
                  <a:lnTo>
                    <a:pt x="185" y="12"/>
                  </a:lnTo>
                  <a:lnTo>
                    <a:pt x="190" y="14"/>
                  </a:lnTo>
                  <a:lnTo>
                    <a:pt x="194" y="14"/>
                  </a:lnTo>
                  <a:lnTo>
                    <a:pt x="198" y="16"/>
                  </a:lnTo>
                  <a:lnTo>
                    <a:pt x="202" y="17"/>
                  </a:lnTo>
                  <a:lnTo>
                    <a:pt x="207" y="21"/>
                  </a:lnTo>
                  <a:lnTo>
                    <a:pt x="209" y="25"/>
                  </a:lnTo>
                  <a:lnTo>
                    <a:pt x="213" y="29"/>
                  </a:lnTo>
                  <a:lnTo>
                    <a:pt x="215" y="35"/>
                  </a:lnTo>
                  <a:lnTo>
                    <a:pt x="219" y="40"/>
                  </a:lnTo>
                  <a:lnTo>
                    <a:pt x="219" y="46"/>
                  </a:lnTo>
                  <a:lnTo>
                    <a:pt x="221" y="52"/>
                  </a:lnTo>
                  <a:lnTo>
                    <a:pt x="221" y="57"/>
                  </a:lnTo>
                  <a:lnTo>
                    <a:pt x="221" y="63"/>
                  </a:lnTo>
                  <a:lnTo>
                    <a:pt x="221" y="69"/>
                  </a:lnTo>
                  <a:lnTo>
                    <a:pt x="221" y="75"/>
                  </a:lnTo>
                  <a:lnTo>
                    <a:pt x="219" y="80"/>
                  </a:lnTo>
                  <a:lnTo>
                    <a:pt x="219" y="86"/>
                  </a:lnTo>
                  <a:lnTo>
                    <a:pt x="219" y="92"/>
                  </a:lnTo>
                  <a:lnTo>
                    <a:pt x="217" y="95"/>
                  </a:lnTo>
                  <a:lnTo>
                    <a:pt x="215" y="99"/>
                  </a:lnTo>
                  <a:lnTo>
                    <a:pt x="211" y="103"/>
                  </a:lnTo>
                  <a:lnTo>
                    <a:pt x="207" y="107"/>
                  </a:lnTo>
                  <a:lnTo>
                    <a:pt x="204" y="111"/>
                  </a:lnTo>
                  <a:lnTo>
                    <a:pt x="198" y="114"/>
                  </a:lnTo>
                  <a:lnTo>
                    <a:pt x="192" y="118"/>
                  </a:lnTo>
                  <a:lnTo>
                    <a:pt x="187" y="120"/>
                  </a:lnTo>
                  <a:lnTo>
                    <a:pt x="181" y="124"/>
                  </a:lnTo>
                  <a:lnTo>
                    <a:pt x="173" y="126"/>
                  </a:lnTo>
                  <a:lnTo>
                    <a:pt x="168" y="130"/>
                  </a:lnTo>
                  <a:lnTo>
                    <a:pt x="162" y="132"/>
                  </a:lnTo>
                  <a:lnTo>
                    <a:pt x="156" y="133"/>
                  </a:lnTo>
                  <a:lnTo>
                    <a:pt x="150" y="133"/>
                  </a:lnTo>
                  <a:lnTo>
                    <a:pt x="147" y="135"/>
                  </a:lnTo>
                  <a:lnTo>
                    <a:pt x="143" y="135"/>
                  </a:lnTo>
                  <a:lnTo>
                    <a:pt x="141" y="137"/>
                  </a:lnTo>
                  <a:lnTo>
                    <a:pt x="137" y="137"/>
                  </a:lnTo>
                  <a:lnTo>
                    <a:pt x="133" y="139"/>
                  </a:lnTo>
                  <a:lnTo>
                    <a:pt x="128" y="139"/>
                  </a:lnTo>
                  <a:lnTo>
                    <a:pt x="122" y="139"/>
                  </a:lnTo>
                  <a:lnTo>
                    <a:pt x="116" y="139"/>
                  </a:lnTo>
                  <a:lnTo>
                    <a:pt x="111" y="139"/>
                  </a:lnTo>
                  <a:lnTo>
                    <a:pt x="103" y="139"/>
                  </a:lnTo>
                  <a:lnTo>
                    <a:pt x="97" y="141"/>
                  </a:lnTo>
                  <a:lnTo>
                    <a:pt x="90" y="139"/>
                  </a:lnTo>
                  <a:lnTo>
                    <a:pt x="82" y="139"/>
                  </a:lnTo>
                  <a:lnTo>
                    <a:pt x="76" y="139"/>
                  </a:lnTo>
                  <a:lnTo>
                    <a:pt x="69" y="137"/>
                  </a:lnTo>
                  <a:lnTo>
                    <a:pt x="63" y="135"/>
                  </a:lnTo>
                  <a:lnTo>
                    <a:pt x="59" y="135"/>
                  </a:lnTo>
                  <a:lnTo>
                    <a:pt x="53" y="133"/>
                  </a:lnTo>
                  <a:lnTo>
                    <a:pt x="52" y="132"/>
                  </a:lnTo>
                  <a:lnTo>
                    <a:pt x="48" y="128"/>
                  </a:lnTo>
                  <a:lnTo>
                    <a:pt x="46" y="124"/>
                  </a:lnTo>
                  <a:lnTo>
                    <a:pt x="44" y="118"/>
                  </a:lnTo>
                  <a:lnTo>
                    <a:pt x="44" y="113"/>
                  </a:lnTo>
                  <a:lnTo>
                    <a:pt x="44" y="107"/>
                  </a:lnTo>
                  <a:lnTo>
                    <a:pt x="44" y="101"/>
                  </a:lnTo>
                  <a:lnTo>
                    <a:pt x="44" y="95"/>
                  </a:lnTo>
                  <a:lnTo>
                    <a:pt x="46" y="90"/>
                  </a:lnTo>
                  <a:lnTo>
                    <a:pt x="48" y="82"/>
                  </a:lnTo>
                  <a:lnTo>
                    <a:pt x="48" y="76"/>
                  </a:lnTo>
                  <a:lnTo>
                    <a:pt x="50" y="71"/>
                  </a:lnTo>
                  <a:lnTo>
                    <a:pt x="50" y="67"/>
                  </a:lnTo>
                  <a:lnTo>
                    <a:pt x="52" y="61"/>
                  </a:lnTo>
                  <a:lnTo>
                    <a:pt x="52" y="59"/>
                  </a:lnTo>
                  <a:lnTo>
                    <a:pt x="52" y="57"/>
                  </a:lnTo>
                  <a:lnTo>
                    <a:pt x="53" y="57"/>
                  </a:lnTo>
                  <a:lnTo>
                    <a:pt x="4" y="54"/>
                  </a:lnTo>
                  <a:lnTo>
                    <a:pt x="0" y="67"/>
                  </a:lnTo>
                  <a:lnTo>
                    <a:pt x="38" y="65"/>
                  </a:lnTo>
                  <a:lnTo>
                    <a:pt x="36" y="67"/>
                  </a:lnTo>
                  <a:lnTo>
                    <a:pt x="36" y="73"/>
                  </a:lnTo>
                  <a:lnTo>
                    <a:pt x="34" y="78"/>
                  </a:lnTo>
                  <a:lnTo>
                    <a:pt x="34" y="82"/>
                  </a:lnTo>
                  <a:lnTo>
                    <a:pt x="33" y="88"/>
                  </a:lnTo>
                  <a:lnTo>
                    <a:pt x="33" y="95"/>
                  </a:lnTo>
                  <a:lnTo>
                    <a:pt x="33" y="101"/>
                  </a:lnTo>
                  <a:lnTo>
                    <a:pt x="33" y="107"/>
                  </a:lnTo>
                  <a:lnTo>
                    <a:pt x="33" y="113"/>
                  </a:lnTo>
                  <a:lnTo>
                    <a:pt x="34" y="118"/>
                  </a:lnTo>
                  <a:lnTo>
                    <a:pt x="34" y="124"/>
                  </a:lnTo>
                  <a:lnTo>
                    <a:pt x="38" y="130"/>
                  </a:lnTo>
                  <a:lnTo>
                    <a:pt x="42" y="133"/>
                  </a:lnTo>
                  <a:lnTo>
                    <a:pt x="46" y="137"/>
                  </a:lnTo>
                  <a:lnTo>
                    <a:pt x="52" y="139"/>
                  </a:lnTo>
                  <a:lnTo>
                    <a:pt x="57" y="141"/>
                  </a:lnTo>
                  <a:lnTo>
                    <a:pt x="63" y="143"/>
                  </a:lnTo>
                  <a:lnTo>
                    <a:pt x="69" y="145"/>
                  </a:lnTo>
                  <a:lnTo>
                    <a:pt x="74" y="147"/>
                  </a:lnTo>
                  <a:lnTo>
                    <a:pt x="82" y="147"/>
                  </a:lnTo>
                  <a:lnTo>
                    <a:pt x="88" y="149"/>
                  </a:lnTo>
                  <a:lnTo>
                    <a:pt x="95" y="149"/>
                  </a:lnTo>
                  <a:lnTo>
                    <a:pt x="101" y="149"/>
                  </a:lnTo>
                  <a:lnTo>
                    <a:pt x="109" y="149"/>
                  </a:lnTo>
                  <a:lnTo>
                    <a:pt x="114" y="149"/>
                  </a:lnTo>
                  <a:lnTo>
                    <a:pt x="122" y="149"/>
                  </a:lnTo>
                  <a:lnTo>
                    <a:pt x="128" y="149"/>
                  </a:lnTo>
                  <a:lnTo>
                    <a:pt x="133" y="149"/>
                  </a:lnTo>
                  <a:lnTo>
                    <a:pt x="141" y="147"/>
                  </a:lnTo>
                  <a:lnTo>
                    <a:pt x="147" y="147"/>
                  </a:lnTo>
                  <a:lnTo>
                    <a:pt x="150" y="147"/>
                  </a:lnTo>
                  <a:lnTo>
                    <a:pt x="156" y="145"/>
                  </a:lnTo>
                  <a:lnTo>
                    <a:pt x="162" y="143"/>
                  </a:lnTo>
                  <a:lnTo>
                    <a:pt x="168" y="141"/>
                  </a:lnTo>
                  <a:lnTo>
                    <a:pt x="173" y="139"/>
                  </a:lnTo>
                  <a:lnTo>
                    <a:pt x="179" y="137"/>
                  </a:lnTo>
                  <a:lnTo>
                    <a:pt x="185" y="133"/>
                  </a:lnTo>
                  <a:lnTo>
                    <a:pt x="190" y="132"/>
                  </a:lnTo>
                  <a:lnTo>
                    <a:pt x="196" y="128"/>
                  </a:lnTo>
                  <a:lnTo>
                    <a:pt x="200" y="126"/>
                  </a:lnTo>
                  <a:lnTo>
                    <a:pt x="206" y="122"/>
                  </a:lnTo>
                  <a:lnTo>
                    <a:pt x="209" y="118"/>
                  </a:lnTo>
                  <a:lnTo>
                    <a:pt x="213" y="114"/>
                  </a:lnTo>
                  <a:lnTo>
                    <a:pt x="217" y="111"/>
                  </a:lnTo>
                  <a:lnTo>
                    <a:pt x="221" y="107"/>
                  </a:lnTo>
                  <a:lnTo>
                    <a:pt x="225" y="103"/>
                  </a:lnTo>
                  <a:lnTo>
                    <a:pt x="227" y="97"/>
                  </a:lnTo>
                  <a:lnTo>
                    <a:pt x="230" y="92"/>
                  </a:lnTo>
                  <a:lnTo>
                    <a:pt x="230" y="86"/>
                  </a:lnTo>
                  <a:lnTo>
                    <a:pt x="232" y="80"/>
                  </a:lnTo>
                  <a:lnTo>
                    <a:pt x="232" y="73"/>
                  </a:lnTo>
                  <a:lnTo>
                    <a:pt x="232" y="65"/>
                  </a:lnTo>
                  <a:lnTo>
                    <a:pt x="232" y="59"/>
                  </a:lnTo>
                  <a:lnTo>
                    <a:pt x="232" y="52"/>
                  </a:lnTo>
                  <a:lnTo>
                    <a:pt x="230" y="46"/>
                  </a:lnTo>
                  <a:lnTo>
                    <a:pt x="228" y="38"/>
                  </a:lnTo>
                  <a:lnTo>
                    <a:pt x="227" y="33"/>
                  </a:lnTo>
                  <a:lnTo>
                    <a:pt x="225" y="27"/>
                  </a:lnTo>
                  <a:lnTo>
                    <a:pt x="223" y="21"/>
                  </a:lnTo>
                  <a:lnTo>
                    <a:pt x="221" y="17"/>
                  </a:lnTo>
                  <a:lnTo>
                    <a:pt x="217" y="14"/>
                  </a:lnTo>
                  <a:lnTo>
                    <a:pt x="215" y="12"/>
                  </a:lnTo>
                  <a:lnTo>
                    <a:pt x="211" y="10"/>
                  </a:lnTo>
                  <a:lnTo>
                    <a:pt x="207" y="8"/>
                  </a:lnTo>
                  <a:lnTo>
                    <a:pt x="204" y="6"/>
                  </a:lnTo>
                  <a:lnTo>
                    <a:pt x="198" y="4"/>
                  </a:lnTo>
                  <a:lnTo>
                    <a:pt x="190" y="2"/>
                  </a:lnTo>
                  <a:lnTo>
                    <a:pt x="185" y="2"/>
                  </a:lnTo>
                  <a:lnTo>
                    <a:pt x="181" y="0"/>
                  </a:lnTo>
                  <a:lnTo>
                    <a:pt x="177" y="0"/>
                  </a:lnTo>
                  <a:lnTo>
                    <a:pt x="173" y="0"/>
                  </a:lnTo>
                  <a:lnTo>
                    <a:pt x="169" y="0"/>
                  </a:lnTo>
                  <a:lnTo>
                    <a:pt x="164" y="0"/>
                  </a:lnTo>
                  <a:lnTo>
                    <a:pt x="160" y="0"/>
                  </a:lnTo>
                  <a:lnTo>
                    <a:pt x="156" y="0"/>
                  </a:lnTo>
                  <a:lnTo>
                    <a:pt x="152" y="0"/>
                  </a:lnTo>
                  <a:lnTo>
                    <a:pt x="149" y="0"/>
                  </a:lnTo>
                  <a:lnTo>
                    <a:pt x="143" y="0"/>
                  </a:lnTo>
                  <a:lnTo>
                    <a:pt x="139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8" y="0"/>
                  </a:lnTo>
                  <a:lnTo>
                    <a:pt x="122" y="0"/>
                  </a:lnTo>
                  <a:lnTo>
                    <a:pt x="118" y="0"/>
                  </a:lnTo>
                  <a:lnTo>
                    <a:pt x="111" y="0"/>
                  </a:lnTo>
                  <a:lnTo>
                    <a:pt x="105" y="0"/>
                  </a:lnTo>
                  <a:lnTo>
                    <a:pt x="101" y="0"/>
                  </a:lnTo>
                  <a:lnTo>
                    <a:pt x="95" y="0"/>
                  </a:lnTo>
                  <a:lnTo>
                    <a:pt x="92" y="0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80" y="0"/>
                  </a:lnTo>
                  <a:lnTo>
                    <a:pt x="76" y="2"/>
                  </a:lnTo>
                  <a:lnTo>
                    <a:pt x="72" y="2"/>
                  </a:lnTo>
                  <a:lnTo>
                    <a:pt x="69" y="2"/>
                  </a:lnTo>
                  <a:lnTo>
                    <a:pt x="65" y="4"/>
                  </a:lnTo>
                  <a:lnTo>
                    <a:pt x="59" y="4"/>
                  </a:lnTo>
                  <a:lnTo>
                    <a:pt x="55" y="4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4" y="8"/>
                  </a:lnTo>
                  <a:lnTo>
                    <a:pt x="27" y="8"/>
                  </a:lnTo>
                  <a:lnTo>
                    <a:pt x="21" y="8"/>
                  </a:lnTo>
                  <a:lnTo>
                    <a:pt x="17" y="10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0" y="21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70" name="Freeform 174">
              <a:extLst>
                <a:ext uri="{FF2B5EF4-FFF2-40B4-BE49-F238E27FC236}">
                  <a16:creationId xmlns:a16="http://schemas.microsoft.com/office/drawing/2014/main" id="{DFBC62B5-8F00-4FCE-9473-62A14BE82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8" y="3286"/>
              <a:ext cx="33" cy="70"/>
            </a:xfrm>
            <a:custGeom>
              <a:avLst/>
              <a:gdLst>
                <a:gd name="T0" fmla="*/ 2 w 67"/>
                <a:gd name="T1" fmla="*/ 2 h 141"/>
                <a:gd name="T2" fmla="*/ 8 w 67"/>
                <a:gd name="T3" fmla="*/ 4 h 141"/>
                <a:gd name="T4" fmla="*/ 17 w 67"/>
                <a:gd name="T5" fmla="*/ 8 h 141"/>
                <a:gd name="T6" fmla="*/ 25 w 67"/>
                <a:gd name="T7" fmla="*/ 13 h 141"/>
                <a:gd name="T8" fmla="*/ 32 w 67"/>
                <a:gd name="T9" fmla="*/ 21 h 141"/>
                <a:gd name="T10" fmla="*/ 40 w 67"/>
                <a:gd name="T11" fmla="*/ 29 h 141"/>
                <a:gd name="T12" fmla="*/ 48 w 67"/>
                <a:gd name="T13" fmla="*/ 42 h 141"/>
                <a:gd name="T14" fmla="*/ 51 w 67"/>
                <a:gd name="T15" fmla="*/ 55 h 141"/>
                <a:gd name="T16" fmla="*/ 53 w 67"/>
                <a:gd name="T17" fmla="*/ 70 h 141"/>
                <a:gd name="T18" fmla="*/ 53 w 67"/>
                <a:gd name="T19" fmla="*/ 84 h 141"/>
                <a:gd name="T20" fmla="*/ 50 w 67"/>
                <a:gd name="T21" fmla="*/ 97 h 141"/>
                <a:gd name="T22" fmla="*/ 46 w 67"/>
                <a:gd name="T23" fmla="*/ 108 h 141"/>
                <a:gd name="T24" fmla="*/ 38 w 67"/>
                <a:gd name="T25" fmla="*/ 118 h 141"/>
                <a:gd name="T26" fmla="*/ 27 w 67"/>
                <a:gd name="T27" fmla="*/ 127 h 141"/>
                <a:gd name="T28" fmla="*/ 15 w 67"/>
                <a:gd name="T29" fmla="*/ 133 h 141"/>
                <a:gd name="T30" fmla="*/ 36 w 67"/>
                <a:gd name="T31" fmla="*/ 141 h 141"/>
                <a:gd name="T32" fmla="*/ 42 w 67"/>
                <a:gd name="T33" fmla="*/ 131 h 141"/>
                <a:gd name="T34" fmla="*/ 50 w 67"/>
                <a:gd name="T35" fmla="*/ 122 h 141"/>
                <a:gd name="T36" fmla="*/ 57 w 67"/>
                <a:gd name="T37" fmla="*/ 110 h 141"/>
                <a:gd name="T38" fmla="*/ 61 w 67"/>
                <a:gd name="T39" fmla="*/ 103 h 141"/>
                <a:gd name="T40" fmla="*/ 63 w 67"/>
                <a:gd name="T41" fmla="*/ 95 h 141"/>
                <a:gd name="T42" fmla="*/ 65 w 67"/>
                <a:gd name="T43" fmla="*/ 88 h 141"/>
                <a:gd name="T44" fmla="*/ 67 w 67"/>
                <a:gd name="T45" fmla="*/ 80 h 141"/>
                <a:gd name="T46" fmla="*/ 67 w 67"/>
                <a:gd name="T47" fmla="*/ 70 h 141"/>
                <a:gd name="T48" fmla="*/ 67 w 67"/>
                <a:gd name="T49" fmla="*/ 61 h 141"/>
                <a:gd name="T50" fmla="*/ 63 w 67"/>
                <a:gd name="T51" fmla="*/ 51 h 141"/>
                <a:gd name="T52" fmla="*/ 61 w 67"/>
                <a:gd name="T53" fmla="*/ 44 h 141"/>
                <a:gd name="T54" fmla="*/ 53 w 67"/>
                <a:gd name="T55" fmla="*/ 32 h 141"/>
                <a:gd name="T56" fmla="*/ 50 w 67"/>
                <a:gd name="T57" fmla="*/ 25 h 141"/>
                <a:gd name="T58" fmla="*/ 40 w 67"/>
                <a:gd name="T59" fmla="*/ 13 h 141"/>
                <a:gd name="T60" fmla="*/ 34 w 67"/>
                <a:gd name="T61" fmla="*/ 6 h 141"/>
                <a:gd name="T62" fmla="*/ 29 w 67"/>
                <a:gd name="T63" fmla="*/ 2 h 141"/>
                <a:gd name="T64" fmla="*/ 21 w 67"/>
                <a:gd name="T65" fmla="*/ 0 h 141"/>
                <a:gd name="T66" fmla="*/ 19 w 67"/>
                <a:gd name="T67" fmla="*/ 2 h 141"/>
                <a:gd name="T68" fmla="*/ 0 w 67"/>
                <a:gd name="T69" fmla="*/ 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7" h="141">
                  <a:moveTo>
                    <a:pt x="0" y="2"/>
                  </a:moveTo>
                  <a:lnTo>
                    <a:pt x="2" y="2"/>
                  </a:lnTo>
                  <a:lnTo>
                    <a:pt x="6" y="2"/>
                  </a:lnTo>
                  <a:lnTo>
                    <a:pt x="8" y="4"/>
                  </a:lnTo>
                  <a:lnTo>
                    <a:pt x="12" y="6"/>
                  </a:lnTo>
                  <a:lnTo>
                    <a:pt x="17" y="8"/>
                  </a:lnTo>
                  <a:lnTo>
                    <a:pt x="21" y="11"/>
                  </a:lnTo>
                  <a:lnTo>
                    <a:pt x="25" y="13"/>
                  </a:lnTo>
                  <a:lnTo>
                    <a:pt x="29" y="17"/>
                  </a:lnTo>
                  <a:lnTo>
                    <a:pt x="32" y="21"/>
                  </a:lnTo>
                  <a:lnTo>
                    <a:pt x="38" y="25"/>
                  </a:lnTo>
                  <a:lnTo>
                    <a:pt x="40" y="29"/>
                  </a:lnTo>
                  <a:lnTo>
                    <a:pt x="44" y="36"/>
                  </a:lnTo>
                  <a:lnTo>
                    <a:pt x="48" y="42"/>
                  </a:lnTo>
                  <a:lnTo>
                    <a:pt x="50" y="50"/>
                  </a:lnTo>
                  <a:lnTo>
                    <a:pt x="51" y="55"/>
                  </a:lnTo>
                  <a:lnTo>
                    <a:pt x="53" y="63"/>
                  </a:lnTo>
                  <a:lnTo>
                    <a:pt x="53" y="70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1" y="91"/>
                  </a:lnTo>
                  <a:lnTo>
                    <a:pt x="50" y="97"/>
                  </a:lnTo>
                  <a:lnTo>
                    <a:pt x="48" y="103"/>
                  </a:lnTo>
                  <a:lnTo>
                    <a:pt x="46" y="108"/>
                  </a:lnTo>
                  <a:lnTo>
                    <a:pt x="42" y="114"/>
                  </a:lnTo>
                  <a:lnTo>
                    <a:pt x="38" y="118"/>
                  </a:lnTo>
                  <a:lnTo>
                    <a:pt x="32" y="124"/>
                  </a:lnTo>
                  <a:lnTo>
                    <a:pt x="27" y="127"/>
                  </a:lnTo>
                  <a:lnTo>
                    <a:pt x="21" y="131"/>
                  </a:lnTo>
                  <a:lnTo>
                    <a:pt x="15" y="133"/>
                  </a:lnTo>
                  <a:lnTo>
                    <a:pt x="8" y="137"/>
                  </a:lnTo>
                  <a:lnTo>
                    <a:pt x="36" y="141"/>
                  </a:lnTo>
                  <a:lnTo>
                    <a:pt x="38" y="137"/>
                  </a:lnTo>
                  <a:lnTo>
                    <a:pt x="42" y="131"/>
                  </a:lnTo>
                  <a:lnTo>
                    <a:pt x="46" y="127"/>
                  </a:lnTo>
                  <a:lnTo>
                    <a:pt x="50" y="122"/>
                  </a:lnTo>
                  <a:lnTo>
                    <a:pt x="53" y="116"/>
                  </a:lnTo>
                  <a:lnTo>
                    <a:pt x="57" y="110"/>
                  </a:lnTo>
                  <a:lnTo>
                    <a:pt x="59" y="107"/>
                  </a:lnTo>
                  <a:lnTo>
                    <a:pt x="61" y="103"/>
                  </a:lnTo>
                  <a:lnTo>
                    <a:pt x="63" y="99"/>
                  </a:lnTo>
                  <a:lnTo>
                    <a:pt x="63" y="95"/>
                  </a:lnTo>
                  <a:lnTo>
                    <a:pt x="65" y="91"/>
                  </a:lnTo>
                  <a:lnTo>
                    <a:pt x="65" y="88"/>
                  </a:lnTo>
                  <a:lnTo>
                    <a:pt x="65" y="84"/>
                  </a:lnTo>
                  <a:lnTo>
                    <a:pt x="67" y="80"/>
                  </a:lnTo>
                  <a:lnTo>
                    <a:pt x="67" y="74"/>
                  </a:lnTo>
                  <a:lnTo>
                    <a:pt x="67" y="70"/>
                  </a:lnTo>
                  <a:lnTo>
                    <a:pt x="67" y="65"/>
                  </a:lnTo>
                  <a:lnTo>
                    <a:pt x="67" y="61"/>
                  </a:lnTo>
                  <a:lnTo>
                    <a:pt x="65" y="55"/>
                  </a:lnTo>
                  <a:lnTo>
                    <a:pt x="63" y="51"/>
                  </a:lnTo>
                  <a:lnTo>
                    <a:pt x="61" y="48"/>
                  </a:lnTo>
                  <a:lnTo>
                    <a:pt x="61" y="44"/>
                  </a:lnTo>
                  <a:lnTo>
                    <a:pt x="57" y="38"/>
                  </a:lnTo>
                  <a:lnTo>
                    <a:pt x="53" y="32"/>
                  </a:lnTo>
                  <a:lnTo>
                    <a:pt x="51" y="29"/>
                  </a:lnTo>
                  <a:lnTo>
                    <a:pt x="50" y="25"/>
                  </a:lnTo>
                  <a:lnTo>
                    <a:pt x="46" y="19"/>
                  </a:lnTo>
                  <a:lnTo>
                    <a:pt x="40" y="13"/>
                  </a:lnTo>
                  <a:lnTo>
                    <a:pt x="36" y="8"/>
                  </a:lnTo>
                  <a:lnTo>
                    <a:pt x="34" y="6"/>
                  </a:lnTo>
                  <a:lnTo>
                    <a:pt x="31" y="2"/>
                  </a:lnTo>
                  <a:lnTo>
                    <a:pt x="29" y="2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71" name="Freeform 175">
              <a:extLst>
                <a:ext uri="{FF2B5EF4-FFF2-40B4-BE49-F238E27FC236}">
                  <a16:creationId xmlns:a16="http://schemas.microsoft.com/office/drawing/2014/main" id="{6FC4B96B-B18B-4771-A99F-7A004E8AE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8" y="3202"/>
              <a:ext cx="24" cy="119"/>
            </a:xfrm>
            <a:custGeom>
              <a:avLst/>
              <a:gdLst>
                <a:gd name="T0" fmla="*/ 0 w 47"/>
                <a:gd name="T1" fmla="*/ 2 h 237"/>
                <a:gd name="T2" fmla="*/ 6 w 47"/>
                <a:gd name="T3" fmla="*/ 7 h 237"/>
                <a:gd name="T4" fmla="*/ 11 w 47"/>
                <a:gd name="T5" fmla="*/ 17 h 237"/>
                <a:gd name="T6" fmla="*/ 15 w 47"/>
                <a:gd name="T7" fmla="*/ 23 h 237"/>
                <a:gd name="T8" fmla="*/ 19 w 47"/>
                <a:gd name="T9" fmla="*/ 30 h 237"/>
                <a:gd name="T10" fmla="*/ 23 w 47"/>
                <a:gd name="T11" fmla="*/ 38 h 237"/>
                <a:gd name="T12" fmla="*/ 26 w 47"/>
                <a:gd name="T13" fmla="*/ 47 h 237"/>
                <a:gd name="T14" fmla="*/ 28 w 47"/>
                <a:gd name="T15" fmla="*/ 57 h 237"/>
                <a:gd name="T16" fmla="*/ 32 w 47"/>
                <a:gd name="T17" fmla="*/ 66 h 237"/>
                <a:gd name="T18" fmla="*/ 34 w 47"/>
                <a:gd name="T19" fmla="*/ 78 h 237"/>
                <a:gd name="T20" fmla="*/ 36 w 47"/>
                <a:gd name="T21" fmla="*/ 89 h 237"/>
                <a:gd name="T22" fmla="*/ 38 w 47"/>
                <a:gd name="T23" fmla="*/ 101 h 237"/>
                <a:gd name="T24" fmla="*/ 38 w 47"/>
                <a:gd name="T25" fmla="*/ 114 h 237"/>
                <a:gd name="T26" fmla="*/ 36 w 47"/>
                <a:gd name="T27" fmla="*/ 125 h 237"/>
                <a:gd name="T28" fmla="*/ 34 w 47"/>
                <a:gd name="T29" fmla="*/ 137 h 237"/>
                <a:gd name="T30" fmla="*/ 32 w 47"/>
                <a:gd name="T31" fmla="*/ 146 h 237"/>
                <a:gd name="T32" fmla="*/ 30 w 47"/>
                <a:gd name="T33" fmla="*/ 156 h 237"/>
                <a:gd name="T34" fmla="*/ 28 w 47"/>
                <a:gd name="T35" fmla="*/ 163 h 237"/>
                <a:gd name="T36" fmla="*/ 25 w 47"/>
                <a:gd name="T37" fmla="*/ 171 h 237"/>
                <a:gd name="T38" fmla="*/ 21 w 47"/>
                <a:gd name="T39" fmla="*/ 184 h 237"/>
                <a:gd name="T40" fmla="*/ 13 w 47"/>
                <a:gd name="T41" fmla="*/ 194 h 237"/>
                <a:gd name="T42" fmla="*/ 9 w 47"/>
                <a:gd name="T43" fmla="*/ 201 h 237"/>
                <a:gd name="T44" fmla="*/ 4 w 47"/>
                <a:gd name="T45" fmla="*/ 207 h 237"/>
                <a:gd name="T46" fmla="*/ 11 w 47"/>
                <a:gd name="T47" fmla="*/ 236 h 237"/>
                <a:gd name="T48" fmla="*/ 13 w 47"/>
                <a:gd name="T49" fmla="*/ 232 h 237"/>
                <a:gd name="T50" fmla="*/ 17 w 47"/>
                <a:gd name="T51" fmla="*/ 222 h 237"/>
                <a:gd name="T52" fmla="*/ 25 w 47"/>
                <a:gd name="T53" fmla="*/ 211 h 237"/>
                <a:gd name="T54" fmla="*/ 30 w 47"/>
                <a:gd name="T55" fmla="*/ 199 h 237"/>
                <a:gd name="T56" fmla="*/ 32 w 47"/>
                <a:gd name="T57" fmla="*/ 190 h 237"/>
                <a:gd name="T58" fmla="*/ 34 w 47"/>
                <a:gd name="T59" fmla="*/ 180 h 237"/>
                <a:gd name="T60" fmla="*/ 38 w 47"/>
                <a:gd name="T61" fmla="*/ 171 h 237"/>
                <a:gd name="T62" fmla="*/ 40 w 47"/>
                <a:gd name="T63" fmla="*/ 159 h 237"/>
                <a:gd name="T64" fmla="*/ 44 w 47"/>
                <a:gd name="T65" fmla="*/ 148 h 237"/>
                <a:gd name="T66" fmla="*/ 45 w 47"/>
                <a:gd name="T67" fmla="*/ 137 h 237"/>
                <a:gd name="T68" fmla="*/ 47 w 47"/>
                <a:gd name="T69" fmla="*/ 125 h 237"/>
                <a:gd name="T70" fmla="*/ 47 w 47"/>
                <a:gd name="T71" fmla="*/ 112 h 237"/>
                <a:gd name="T72" fmla="*/ 45 w 47"/>
                <a:gd name="T73" fmla="*/ 99 h 237"/>
                <a:gd name="T74" fmla="*/ 45 w 47"/>
                <a:gd name="T75" fmla="*/ 87 h 237"/>
                <a:gd name="T76" fmla="*/ 44 w 47"/>
                <a:gd name="T77" fmla="*/ 74 h 237"/>
                <a:gd name="T78" fmla="*/ 42 w 47"/>
                <a:gd name="T79" fmla="*/ 63 h 237"/>
                <a:gd name="T80" fmla="*/ 38 w 47"/>
                <a:gd name="T81" fmla="*/ 53 h 237"/>
                <a:gd name="T82" fmla="*/ 34 w 47"/>
                <a:gd name="T83" fmla="*/ 44 h 237"/>
                <a:gd name="T84" fmla="*/ 32 w 47"/>
                <a:gd name="T85" fmla="*/ 36 h 237"/>
                <a:gd name="T86" fmla="*/ 28 w 47"/>
                <a:gd name="T87" fmla="*/ 28 h 237"/>
                <a:gd name="T88" fmla="*/ 25 w 47"/>
                <a:gd name="T89" fmla="*/ 21 h 237"/>
                <a:gd name="T90" fmla="*/ 21 w 47"/>
                <a:gd name="T91" fmla="*/ 13 h 237"/>
                <a:gd name="T92" fmla="*/ 15 w 47"/>
                <a:gd name="T93" fmla="*/ 6 h 237"/>
                <a:gd name="T94" fmla="*/ 13 w 47"/>
                <a:gd name="T95" fmla="*/ 0 h 237"/>
                <a:gd name="T96" fmla="*/ 0 w 47"/>
                <a:gd name="T97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" h="237">
                  <a:moveTo>
                    <a:pt x="0" y="0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6" y="7"/>
                  </a:lnTo>
                  <a:lnTo>
                    <a:pt x="7" y="11"/>
                  </a:lnTo>
                  <a:lnTo>
                    <a:pt x="11" y="17"/>
                  </a:lnTo>
                  <a:lnTo>
                    <a:pt x="13" y="21"/>
                  </a:lnTo>
                  <a:lnTo>
                    <a:pt x="15" y="23"/>
                  </a:lnTo>
                  <a:lnTo>
                    <a:pt x="17" y="26"/>
                  </a:lnTo>
                  <a:lnTo>
                    <a:pt x="19" y="30"/>
                  </a:lnTo>
                  <a:lnTo>
                    <a:pt x="21" y="34"/>
                  </a:lnTo>
                  <a:lnTo>
                    <a:pt x="23" y="38"/>
                  </a:lnTo>
                  <a:lnTo>
                    <a:pt x="25" y="44"/>
                  </a:lnTo>
                  <a:lnTo>
                    <a:pt x="26" y="47"/>
                  </a:lnTo>
                  <a:lnTo>
                    <a:pt x="28" y="51"/>
                  </a:lnTo>
                  <a:lnTo>
                    <a:pt x="28" y="57"/>
                  </a:lnTo>
                  <a:lnTo>
                    <a:pt x="30" y="61"/>
                  </a:lnTo>
                  <a:lnTo>
                    <a:pt x="32" y="66"/>
                  </a:lnTo>
                  <a:lnTo>
                    <a:pt x="32" y="72"/>
                  </a:lnTo>
                  <a:lnTo>
                    <a:pt x="34" y="78"/>
                  </a:lnTo>
                  <a:lnTo>
                    <a:pt x="34" y="83"/>
                  </a:lnTo>
                  <a:lnTo>
                    <a:pt x="36" y="89"/>
                  </a:lnTo>
                  <a:lnTo>
                    <a:pt x="36" y="95"/>
                  </a:lnTo>
                  <a:lnTo>
                    <a:pt x="38" y="101"/>
                  </a:lnTo>
                  <a:lnTo>
                    <a:pt x="38" y="106"/>
                  </a:lnTo>
                  <a:lnTo>
                    <a:pt x="38" y="114"/>
                  </a:lnTo>
                  <a:lnTo>
                    <a:pt x="38" y="120"/>
                  </a:lnTo>
                  <a:lnTo>
                    <a:pt x="36" y="125"/>
                  </a:lnTo>
                  <a:lnTo>
                    <a:pt x="36" y="131"/>
                  </a:lnTo>
                  <a:lnTo>
                    <a:pt x="34" y="137"/>
                  </a:lnTo>
                  <a:lnTo>
                    <a:pt x="34" y="140"/>
                  </a:lnTo>
                  <a:lnTo>
                    <a:pt x="32" y="146"/>
                  </a:lnTo>
                  <a:lnTo>
                    <a:pt x="32" y="150"/>
                  </a:lnTo>
                  <a:lnTo>
                    <a:pt x="30" y="156"/>
                  </a:lnTo>
                  <a:lnTo>
                    <a:pt x="28" y="159"/>
                  </a:lnTo>
                  <a:lnTo>
                    <a:pt x="28" y="163"/>
                  </a:lnTo>
                  <a:lnTo>
                    <a:pt x="26" y="167"/>
                  </a:lnTo>
                  <a:lnTo>
                    <a:pt x="25" y="171"/>
                  </a:lnTo>
                  <a:lnTo>
                    <a:pt x="23" y="178"/>
                  </a:lnTo>
                  <a:lnTo>
                    <a:pt x="21" y="184"/>
                  </a:lnTo>
                  <a:lnTo>
                    <a:pt x="17" y="190"/>
                  </a:lnTo>
                  <a:lnTo>
                    <a:pt x="13" y="194"/>
                  </a:lnTo>
                  <a:lnTo>
                    <a:pt x="11" y="198"/>
                  </a:lnTo>
                  <a:lnTo>
                    <a:pt x="9" y="201"/>
                  </a:lnTo>
                  <a:lnTo>
                    <a:pt x="6" y="205"/>
                  </a:lnTo>
                  <a:lnTo>
                    <a:pt x="4" y="207"/>
                  </a:lnTo>
                  <a:lnTo>
                    <a:pt x="11" y="237"/>
                  </a:lnTo>
                  <a:lnTo>
                    <a:pt x="11" y="236"/>
                  </a:lnTo>
                  <a:lnTo>
                    <a:pt x="13" y="236"/>
                  </a:lnTo>
                  <a:lnTo>
                    <a:pt x="13" y="232"/>
                  </a:lnTo>
                  <a:lnTo>
                    <a:pt x="15" y="228"/>
                  </a:lnTo>
                  <a:lnTo>
                    <a:pt x="17" y="222"/>
                  </a:lnTo>
                  <a:lnTo>
                    <a:pt x="21" y="218"/>
                  </a:lnTo>
                  <a:lnTo>
                    <a:pt x="25" y="211"/>
                  </a:lnTo>
                  <a:lnTo>
                    <a:pt x="28" y="203"/>
                  </a:lnTo>
                  <a:lnTo>
                    <a:pt x="30" y="199"/>
                  </a:lnTo>
                  <a:lnTo>
                    <a:pt x="30" y="196"/>
                  </a:lnTo>
                  <a:lnTo>
                    <a:pt x="32" y="190"/>
                  </a:lnTo>
                  <a:lnTo>
                    <a:pt x="34" y="186"/>
                  </a:lnTo>
                  <a:lnTo>
                    <a:pt x="34" y="180"/>
                  </a:lnTo>
                  <a:lnTo>
                    <a:pt x="36" y="175"/>
                  </a:lnTo>
                  <a:lnTo>
                    <a:pt x="38" y="171"/>
                  </a:lnTo>
                  <a:lnTo>
                    <a:pt x="40" y="165"/>
                  </a:lnTo>
                  <a:lnTo>
                    <a:pt x="40" y="159"/>
                  </a:lnTo>
                  <a:lnTo>
                    <a:pt x="42" y="154"/>
                  </a:lnTo>
                  <a:lnTo>
                    <a:pt x="44" y="148"/>
                  </a:lnTo>
                  <a:lnTo>
                    <a:pt x="45" y="142"/>
                  </a:lnTo>
                  <a:lnTo>
                    <a:pt x="45" y="137"/>
                  </a:lnTo>
                  <a:lnTo>
                    <a:pt x="45" y="131"/>
                  </a:lnTo>
                  <a:lnTo>
                    <a:pt x="47" y="125"/>
                  </a:lnTo>
                  <a:lnTo>
                    <a:pt x="47" y="118"/>
                  </a:lnTo>
                  <a:lnTo>
                    <a:pt x="47" y="112"/>
                  </a:lnTo>
                  <a:lnTo>
                    <a:pt x="47" y="104"/>
                  </a:lnTo>
                  <a:lnTo>
                    <a:pt x="45" y="99"/>
                  </a:lnTo>
                  <a:lnTo>
                    <a:pt x="45" y="93"/>
                  </a:lnTo>
                  <a:lnTo>
                    <a:pt x="45" y="87"/>
                  </a:lnTo>
                  <a:lnTo>
                    <a:pt x="44" y="80"/>
                  </a:lnTo>
                  <a:lnTo>
                    <a:pt x="44" y="74"/>
                  </a:lnTo>
                  <a:lnTo>
                    <a:pt x="42" y="70"/>
                  </a:lnTo>
                  <a:lnTo>
                    <a:pt x="42" y="63"/>
                  </a:lnTo>
                  <a:lnTo>
                    <a:pt x="40" y="59"/>
                  </a:lnTo>
                  <a:lnTo>
                    <a:pt x="38" y="53"/>
                  </a:lnTo>
                  <a:lnTo>
                    <a:pt x="38" y="49"/>
                  </a:lnTo>
                  <a:lnTo>
                    <a:pt x="34" y="44"/>
                  </a:lnTo>
                  <a:lnTo>
                    <a:pt x="34" y="40"/>
                  </a:lnTo>
                  <a:lnTo>
                    <a:pt x="32" y="36"/>
                  </a:lnTo>
                  <a:lnTo>
                    <a:pt x="30" y="32"/>
                  </a:lnTo>
                  <a:lnTo>
                    <a:pt x="28" y="28"/>
                  </a:lnTo>
                  <a:lnTo>
                    <a:pt x="26" y="25"/>
                  </a:lnTo>
                  <a:lnTo>
                    <a:pt x="25" y="21"/>
                  </a:lnTo>
                  <a:lnTo>
                    <a:pt x="23" y="19"/>
                  </a:lnTo>
                  <a:lnTo>
                    <a:pt x="21" y="13"/>
                  </a:lnTo>
                  <a:lnTo>
                    <a:pt x="17" y="9"/>
                  </a:lnTo>
                  <a:lnTo>
                    <a:pt x="15" y="6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72" name="Freeform 176">
              <a:extLst>
                <a:ext uri="{FF2B5EF4-FFF2-40B4-BE49-F238E27FC236}">
                  <a16:creationId xmlns:a16="http://schemas.microsoft.com/office/drawing/2014/main" id="{C05AFF56-144E-4D45-B975-EF02B87A4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" y="3356"/>
              <a:ext cx="76" cy="41"/>
            </a:xfrm>
            <a:custGeom>
              <a:avLst/>
              <a:gdLst>
                <a:gd name="T0" fmla="*/ 112 w 150"/>
                <a:gd name="T1" fmla="*/ 2 h 81"/>
                <a:gd name="T2" fmla="*/ 110 w 150"/>
                <a:gd name="T3" fmla="*/ 2 h 81"/>
                <a:gd name="T4" fmla="*/ 108 w 150"/>
                <a:gd name="T5" fmla="*/ 4 h 81"/>
                <a:gd name="T6" fmla="*/ 103 w 150"/>
                <a:gd name="T7" fmla="*/ 5 h 81"/>
                <a:gd name="T8" fmla="*/ 95 w 150"/>
                <a:gd name="T9" fmla="*/ 9 h 81"/>
                <a:gd name="T10" fmla="*/ 91 w 150"/>
                <a:gd name="T11" fmla="*/ 9 h 81"/>
                <a:gd name="T12" fmla="*/ 87 w 150"/>
                <a:gd name="T13" fmla="*/ 11 h 81"/>
                <a:gd name="T14" fmla="*/ 82 w 150"/>
                <a:gd name="T15" fmla="*/ 15 h 81"/>
                <a:gd name="T16" fmla="*/ 78 w 150"/>
                <a:gd name="T17" fmla="*/ 17 h 81"/>
                <a:gd name="T18" fmla="*/ 74 w 150"/>
                <a:gd name="T19" fmla="*/ 19 h 81"/>
                <a:gd name="T20" fmla="*/ 68 w 150"/>
                <a:gd name="T21" fmla="*/ 21 h 81"/>
                <a:gd name="T22" fmla="*/ 65 w 150"/>
                <a:gd name="T23" fmla="*/ 24 h 81"/>
                <a:gd name="T24" fmla="*/ 61 w 150"/>
                <a:gd name="T25" fmla="*/ 26 h 81"/>
                <a:gd name="T26" fmla="*/ 55 w 150"/>
                <a:gd name="T27" fmla="*/ 30 h 81"/>
                <a:gd name="T28" fmla="*/ 49 w 150"/>
                <a:gd name="T29" fmla="*/ 32 h 81"/>
                <a:gd name="T30" fmla="*/ 44 w 150"/>
                <a:gd name="T31" fmla="*/ 34 h 81"/>
                <a:gd name="T32" fmla="*/ 40 w 150"/>
                <a:gd name="T33" fmla="*/ 38 h 81"/>
                <a:gd name="T34" fmla="*/ 34 w 150"/>
                <a:gd name="T35" fmla="*/ 42 h 81"/>
                <a:gd name="T36" fmla="*/ 30 w 150"/>
                <a:gd name="T37" fmla="*/ 45 h 81"/>
                <a:gd name="T38" fmla="*/ 25 w 150"/>
                <a:gd name="T39" fmla="*/ 47 h 81"/>
                <a:gd name="T40" fmla="*/ 21 w 150"/>
                <a:gd name="T41" fmla="*/ 53 h 81"/>
                <a:gd name="T42" fmla="*/ 17 w 150"/>
                <a:gd name="T43" fmla="*/ 55 h 81"/>
                <a:gd name="T44" fmla="*/ 13 w 150"/>
                <a:gd name="T45" fmla="*/ 59 h 81"/>
                <a:gd name="T46" fmla="*/ 9 w 150"/>
                <a:gd name="T47" fmla="*/ 62 h 81"/>
                <a:gd name="T48" fmla="*/ 8 w 150"/>
                <a:gd name="T49" fmla="*/ 66 h 81"/>
                <a:gd name="T50" fmla="*/ 4 w 150"/>
                <a:gd name="T51" fmla="*/ 70 h 81"/>
                <a:gd name="T52" fmla="*/ 2 w 150"/>
                <a:gd name="T53" fmla="*/ 74 h 81"/>
                <a:gd name="T54" fmla="*/ 0 w 150"/>
                <a:gd name="T55" fmla="*/ 78 h 81"/>
                <a:gd name="T56" fmla="*/ 0 w 150"/>
                <a:gd name="T57" fmla="*/ 81 h 81"/>
                <a:gd name="T58" fmla="*/ 21 w 150"/>
                <a:gd name="T59" fmla="*/ 80 h 81"/>
                <a:gd name="T60" fmla="*/ 21 w 150"/>
                <a:gd name="T61" fmla="*/ 78 h 81"/>
                <a:gd name="T62" fmla="*/ 21 w 150"/>
                <a:gd name="T63" fmla="*/ 78 h 81"/>
                <a:gd name="T64" fmla="*/ 23 w 150"/>
                <a:gd name="T65" fmla="*/ 74 h 81"/>
                <a:gd name="T66" fmla="*/ 25 w 150"/>
                <a:gd name="T67" fmla="*/ 70 h 81"/>
                <a:gd name="T68" fmla="*/ 28 w 150"/>
                <a:gd name="T69" fmla="*/ 66 h 81"/>
                <a:gd name="T70" fmla="*/ 32 w 150"/>
                <a:gd name="T71" fmla="*/ 61 h 81"/>
                <a:gd name="T72" fmla="*/ 38 w 150"/>
                <a:gd name="T73" fmla="*/ 55 h 81"/>
                <a:gd name="T74" fmla="*/ 46 w 150"/>
                <a:gd name="T75" fmla="*/ 49 h 81"/>
                <a:gd name="T76" fmla="*/ 47 w 150"/>
                <a:gd name="T77" fmla="*/ 47 h 81"/>
                <a:gd name="T78" fmla="*/ 53 w 150"/>
                <a:gd name="T79" fmla="*/ 43 h 81"/>
                <a:gd name="T80" fmla="*/ 57 w 150"/>
                <a:gd name="T81" fmla="*/ 40 h 81"/>
                <a:gd name="T82" fmla="*/ 61 w 150"/>
                <a:gd name="T83" fmla="*/ 38 h 81"/>
                <a:gd name="T84" fmla="*/ 65 w 150"/>
                <a:gd name="T85" fmla="*/ 34 h 81"/>
                <a:gd name="T86" fmla="*/ 72 w 150"/>
                <a:gd name="T87" fmla="*/ 30 h 81"/>
                <a:gd name="T88" fmla="*/ 78 w 150"/>
                <a:gd name="T89" fmla="*/ 26 h 81"/>
                <a:gd name="T90" fmla="*/ 84 w 150"/>
                <a:gd name="T91" fmla="*/ 24 h 81"/>
                <a:gd name="T92" fmla="*/ 89 w 150"/>
                <a:gd name="T93" fmla="*/ 21 h 81"/>
                <a:gd name="T94" fmla="*/ 97 w 150"/>
                <a:gd name="T95" fmla="*/ 17 h 81"/>
                <a:gd name="T96" fmla="*/ 101 w 150"/>
                <a:gd name="T97" fmla="*/ 15 h 81"/>
                <a:gd name="T98" fmla="*/ 105 w 150"/>
                <a:gd name="T99" fmla="*/ 15 h 81"/>
                <a:gd name="T100" fmla="*/ 108 w 150"/>
                <a:gd name="T101" fmla="*/ 13 h 81"/>
                <a:gd name="T102" fmla="*/ 114 w 150"/>
                <a:gd name="T103" fmla="*/ 11 h 81"/>
                <a:gd name="T104" fmla="*/ 118 w 150"/>
                <a:gd name="T105" fmla="*/ 9 h 81"/>
                <a:gd name="T106" fmla="*/ 122 w 150"/>
                <a:gd name="T107" fmla="*/ 7 h 81"/>
                <a:gd name="T108" fmla="*/ 125 w 150"/>
                <a:gd name="T109" fmla="*/ 7 h 81"/>
                <a:gd name="T110" fmla="*/ 131 w 150"/>
                <a:gd name="T111" fmla="*/ 5 h 81"/>
                <a:gd name="T112" fmla="*/ 135 w 150"/>
                <a:gd name="T113" fmla="*/ 4 h 81"/>
                <a:gd name="T114" fmla="*/ 139 w 150"/>
                <a:gd name="T115" fmla="*/ 2 h 81"/>
                <a:gd name="T116" fmla="*/ 144 w 150"/>
                <a:gd name="T117" fmla="*/ 2 h 81"/>
                <a:gd name="T118" fmla="*/ 150 w 150"/>
                <a:gd name="T119" fmla="*/ 0 h 81"/>
                <a:gd name="T120" fmla="*/ 112 w 150"/>
                <a:gd name="T121" fmla="*/ 2 h 81"/>
                <a:gd name="T122" fmla="*/ 112 w 150"/>
                <a:gd name="T123" fmla="*/ 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0" h="81">
                  <a:moveTo>
                    <a:pt x="112" y="2"/>
                  </a:moveTo>
                  <a:lnTo>
                    <a:pt x="110" y="2"/>
                  </a:lnTo>
                  <a:lnTo>
                    <a:pt x="108" y="4"/>
                  </a:lnTo>
                  <a:lnTo>
                    <a:pt x="103" y="5"/>
                  </a:lnTo>
                  <a:lnTo>
                    <a:pt x="95" y="9"/>
                  </a:lnTo>
                  <a:lnTo>
                    <a:pt x="91" y="9"/>
                  </a:lnTo>
                  <a:lnTo>
                    <a:pt x="87" y="11"/>
                  </a:lnTo>
                  <a:lnTo>
                    <a:pt x="82" y="15"/>
                  </a:lnTo>
                  <a:lnTo>
                    <a:pt x="78" y="17"/>
                  </a:lnTo>
                  <a:lnTo>
                    <a:pt x="74" y="19"/>
                  </a:lnTo>
                  <a:lnTo>
                    <a:pt x="68" y="21"/>
                  </a:lnTo>
                  <a:lnTo>
                    <a:pt x="65" y="24"/>
                  </a:lnTo>
                  <a:lnTo>
                    <a:pt x="61" y="26"/>
                  </a:lnTo>
                  <a:lnTo>
                    <a:pt x="55" y="30"/>
                  </a:lnTo>
                  <a:lnTo>
                    <a:pt x="49" y="32"/>
                  </a:lnTo>
                  <a:lnTo>
                    <a:pt x="44" y="34"/>
                  </a:lnTo>
                  <a:lnTo>
                    <a:pt x="40" y="38"/>
                  </a:lnTo>
                  <a:lnTo>
                    <a:pt x="34" y="42"/>
                  </a:lnTo>
                  <a:lnTo>
                    <a:pt x="30" y="45"/>
                  </a:lnTo>
                  <a:lnTo>
                    <a:pt x="25" y="47"/>
                  </a:lnTo>
                  <a:lnTo>
                    <a:pt x="21" y="53"/>
                  </a:lnTo>
                  <a:lnTo>
                    <a:pt x="17" y="55"/>
                  </a:lnTo>
                  <a:lnTo>
                    <a:pt x="13" y="59"/>
                  </a:lnTo>
                  <a:lnTo>
                    <a:pt x="9" y="62"/>
                  </a:lnTo>
                  <a:lnTo>
                    <a:pt x="8" y="66"/>
                  </a:lnTo>
                  <a:lnTo>
                    <a:pt x="4" y="70"/>
                  </a:lnTo>
                  <a:lnTo>
                    <a:pt x="2" y="74"/>
                  </a:lnTo>
                  <a:lnTo>
                    <a:pt x="0" y="78"/>
                  </a:lnTo>
                  <a:lnTo>
                    <a:pt x="0" y="81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4"/>
                  </a:lnTo>
                  <a:lnTo>
                    <a:pt x="25" y="70"/>
                  </a:lnTo>
                  <a:lnTo>
                    <a:pt x="28" y="66"/>
                  </a:lnTo>
                  <a:lnTo>
                    <a:pt x="32" y="61"/>
                  </a:lnTo>
                  <a:lnTo>
                    <a:pt x="38" y="55"/>
                  </a:lnTo>
                  <a:lnTo>
                    <a:pt x="46" y="49"/>
                  </a:lnTo>
                  <a:lnTo>
                    <a:pt x="47" y="47"/>
                  </a:lnTo>
                  <a:lnTo>
                    <a:pt x="53" y="43"/>
                  </a:lnTo>
                  <a:lnTo>
                    <a:pt x="57" y="40"/>
                  </a:lnTo>
                  <a:lnTo>
                    <a:pt x="61" y="38"/>
                  </a:lnTo>
                  <a:lnTo>
                    <a:pt x="65" y="34"/>
                  </a:lnTo>
                  <a:lnTo>
                    <a:pt x="72" y="30"/>
                  </a:lnTo>
                  <a:lnTo>
                    <a:pt x="78" y="26"/>
                  </a:lnTo>
                  <a:lnTo>
                    <a:pt x="84" y="24"/>
                  </a:lnTo>
                  <a:lnTo>
                    <a:pt x="89" y="21"/>
                  </a:lnTo>
                  <a:lnTo>
                    <a:pt x="97" y="17"/>
                  </a:lnTo>
                  <a:lnTo>
                    <a:pt x="101" y="15"/>
                  </a:lnTo>
                  <a:lnTo>
                    <a:pt x="105" y="15"/>
                  </a:lnTo>
                  <a:lnTo>
                    <a:pt x="108" y="13"/>
                  </a:lnTo>
                  <a:lnTo>
                    <a:pt x="114" y="11"/>
                  </a:lnTo>
                  <a:lnTo>
                    <a:pt x="118" y="9"/>
                  </a:lnTo>
                  <a:lnTo>
                    <a:pt x="122" y="7"/>
                  </a:lnTo>
                  <a:lnTo>
                    <a:pt x="125" y="7"/>
                  </a:lnTo>
                  <a:lnTo>
                    <a:pt x="131" y="5"/>
                  </a:lnTo>
                  <a:lnTo>
                    <a:pt x="135" y="4"/>
                  </a:lnTo>
                  <a:lnTo>
                    <a:pt x="139" y="2"/>
                  </a:lnTo>
                  <a:lnTo>
                    <a:pt x="144" y="2"/>
                  </a:lnTo>
                  <a:lnTo>
                    <a:pt x="150" y="0"/>
                  </a:lnTo>
                  <a:lnTo>
                    <a:pt x="112" y="2"/>
                  </a:lnTo>
                  <a:lnTo>
                    <a:pt x="11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73" name="Freeform 177">
              <a:extLst>
                <a:ext uri="{FF2B5EF4-FFF2-40B4-BE49-F238E27FC236}">
                  <a16:creationId xmlns:a16="http://schemas.microsoft.com/office/drawing/2014/main" id="{00BCB090-1A58-4E24-91EA-93E21C292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4" y="3349"/>
              <a:ext cx="118" cy="167"/>
            </a:xfrm>
            <a:custGeom>
              <a:avLst/>
              <a:gdLst>
                <a:gd name="T0" fmla="*/ 226 w 238"/>
                <a:gd name="T1" fmla="*/ 328 h 334"/>
                <a:gd name="T2" fmla="*/ 206 w 238"/>
                <a:gd name="T3" fmla="*/ 328 h 334"/>
                <a:gd name="T4" fmla="*/ 179 w 238"/>
                <a:gd name="T5" fmla="*/ 325 h 334"/>
                <a:gd name="T6" fmla="*/ 150 w 238"/>
                <a:gd name="T7" fmla="*/ 313 h 334"/>
                <a:gd name="T8" fmla="*/ 126 w 238"/>
                <a:gd name="T9" fmla="*/ 292 h 334"/>
                <a:gd name="T10" fmla="*/ 110 w 238"/>
                <a:gd name="T11" fmla="*/ 262 h 334"/>
                <a:gd name="T12" fmla="*/ 107 w 238"/>
                <a:gd name="T13" fmla="*/ 241 h 334"/>
                <a:gd name="T14" fmla="*/ 101 w 238"/>
                <a:gd name="T15" fmla="*/ 220 h 334"/>
                <a:gd name="T16" fmla="*/ 93 w 238"/>
                <a:gd name="T17" fmla="*/ 199 h 334"/>
                <a:gd name="T18" fmla="*/ 80 w 238"/>
                <a:gd name="T19" fmla="*/ 172 h 334"/>
                <a:gd name="T20" fmla="*/ 63 w 238"/>
                <a:gd name="T21" fmla="*/ 142 h 334"/>
                <a:gd name="T22" fmla="*/ 44 w 238"/>
                <a:gd name="T23" fmla="*/ 114 h 334"/>
                <a:gd name="T24" fmla="*/ 27 w 238"/>
                <a:gd name="T25" fmla="*/ 91 h 334"/>
                <a:gd name="T26" fmla="*/ 15 w 238"/>
                <a:gd name="T27" fmla="*/ 66 h 334"/>
                <a:gd name="T28" fmla="*/ 17 w 238"/>
                <a:gd name="T29" fmla="*/ 43 h 334"/>
                <a:gd name="T30" fmla="*/ 27 w 238"/>
                <a:gd name="T31" fmla="*/ 22 h 334"/>
                <a:gd name="T32" fmla="*/ 50 w 238"/>
                <a:gd name="T33" fmla="*/ 17 h 334"/>
                <a:gd name="T34" fmla="*/ 69 w 238"/>
                <a:gd name="T35" fmla="*/ 39 h 334"/>
                <a:gd name="T36" fmla="*/ 78 w 238"/>
                <a:gd name="T37" fmla="*/ 58 h 334"/>
                <a:gd name="T38" fmla="*/ 88 w 238"/>
                <a:gd name="T39" fmla="*/ 79 h 334"/>
                <a:gd name="T40" fmla="*/ 95 w 238"/>
                <a:gd name="T41" fmla="*/ 100 h 334"/>
                <a:gd name="T42" fmla="*/ 105 w 238"/>
                <a:gd name="T43" fmla="*/ 131 h 334"/>
                <a:gd name="T44" fmla="*/ 116 w 238"/>
                <a:gd name="T45" fmla="*/ 152 h 334"/>
                <a:gd name="T46" fmla="*/ 141 w 238"/>
                <a:gd name="T47" fmla="*/ 163 h 334"/>
                <a:gd name="T48" fmla="*/ 162 w 238"/>
                <a:gd name="T49" fmla="*/ 171 h 334"/>
                <a:gd name="T50" fmla="*/ 185 w 238"/>
                <a:gd name="T51" fmla="*/ 182 h 334"/>
                <a:gd name="T52" fmla="*/ 207 w 238"/>
                <a:gd name="T53" fmla="*/ 199 h 334"/>
                <a:gd name="T54" fmla="*/ 219 w 238"/>
                <a:gd name="T55" fmla="*/ 224 h 334"/>
                <a:gd name="T56" fmla="*/ 221 w 238"/>
                <a:gd name="T57" fmla="*/ 245 h 334"/>
                <a:gd name="T58" fmla="*/ 226 w 238"/>
                <a:gd name="T59" fmla="*/ 237 h 334"/>
                <a:gd name="T60" fmla="*/ 225 w 238"/>
                <a:gd name="T61" fmla="*/ 214 h 334"/>
                <a:gd name="T62" fmla="*/ 217 w 238"/>
                <a:gd name="T63" fmla="*/ 188 h 334"/>
                <a:gd name="T64" fmla="*/ 196 w 238"/>
                <a:gd name="T65" fmla="*/ 169 h 334"/>
                <a:gd name="T66" fmla="*/ 164 w 238"/>
                <a:gd name="T67" fmla="*/ 159 h 334"/>
                <a:gd name="T68" fmla="*/ 137 w 238"/>
                <a:gd name="T69" fmla="*/ 153 h 334"/>
                <a:gd name="T70" fmla="*/ 118 w 238"/>
                <a:gd name="T71" fmla="*/ 140 h 334"/>
                <a:gd name="T72" fmla="*/ 109 w 238"/>
                <a:gd name="T73" fmla="*/ 114 h 334"/>
                <a:gd name="T74" fmla="*/ 103 w 238"/>
                <a:gd name="T75" fmla="*/ 93 h 334"/>
                <a:gd name="T76" fmla="*/ 95 w 238"/>
                <a:gd name="T77" fmla="*/ 72 h 334"/>
                <a:gd name="T78" fmla="*/ 86 w 238"/>
                <a:gd name="T79" fmla="*/ 47 h 334"/>
                <a:gd name="T80" fmla="*/ 72 w 238"/>
                <a:gd name="T81" fmla="*/ 24 h 334"/>
                <a:gd name="T82" fmla="*/ 53 w 238"/>
                <a:gd name="T83" fmla="*/ 1 h 334"/>
                <a:gd name="T84" fmla="*/ 31 w 238"/>
                <a:gd name="T85" fmla="*/ 5 h 334"/>
                <a:gd name="T86" fmla="*/ 10 w 238"/>
                <a:gd name="T87" fmla="*/ 32 h 334"/>
                <a:gd name="T88" fmla="*/ 0 w 238"/>
                <a:gd name="T89" fmla="*/ 68 h 334"/>
                <a:gd name="T90" fmla="*/ 10 w 238"/>
                <a:gd name="T91" fmla="*/ 95 h 334"/>
                <a:gd name="T92" fmla="*/ 25 w 238"/>
                <a:gd name="T93" fmla="*/ 115 h 334"/>
                <a:gd name="T94" fmla="*/ 40 w 238"/>
                <a:gd name="T95" fmla="*/ 138 h 334"/>
                <a:gd name="T96" fmla="*/ 57 w 238"/>
                <a:gd name="T97" fmla="*/ 161 h 334"/>
                <a:gd name="T98" fmla="*/ 71 w 238"/>
                <a:gd name="T99" fmla="*/ 186 h 334"/>
                <a:gd name="T100" fmla="*/ 82 w 238"/>
                <a:gd name="T101" fmla="*/ 211 h 334"/>
                <a:gd name="T102" fmla="*/ 88 w 238"/>
                <a:gd name="T103" fmla="*/ 233 h 334"/>
                <a:gd name="T104" fmla="*/ 93 w 238"/>
                <a:gd name="T105" fmla="*/ 256 h 334"/>
                <a:gd name="T106" fmla="*/ 103 w 238"/>
                <a:gd name="T107" fmla="*/ 277 h 334"/>
                <a:gd name="T108" fmla="*/ 120 w 238"/>
                <a:gd name="T109" fmla="*/ 307 h 334"/>
                <a:gd name="T110" fmla="*/ 139 w 238"/>
                <a:gd name="T111" fmla="*/ 326 h 334"/>
                <a:gd name="T112" fmla="*/ 164 w 238"/>
                <a:gd name="T113" fmla="*/ 332 h 334"/>
                <a:gd name="T114" fmla="*/ 198 w 238"/>
                <a:gd name="T115" fmla="*/ 332 h 334"/>
                <a:gd name="T116" fmla="*/ 221 w 238"/>
                <a:gd name="T117" fmla="*/ 330 h 334"/>
                <a:gd name="T118" fmla="*/ 238 w 238"/>
                <a:gd name="T119" fmla="*/ 328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8" h="334">
                  <a:moveTo>
                    <a:pt x="238" y="328"/>
                  </a:moveTo>
                  <a:lnTo>
                    <a:pt x="236" y="328"/>
                  </a:lnTo>
                  <a:lnTo>
                    <a:pt x="232" y="328"/>
                  </a:lnTo>
                  <a:lnTo>
                    <a:pt x="228" y="328"/>
                  </a:lnTo>
                  <a:lnTo>
                    <a:pt x="226" y="328"/>
                  </a:lnTo>
                  <a:lnTo>
                    <a:pt x="223" y="328"/>
                  </a:lnTo>
                  <a:lnTo>
                    <a:pt x="219" y="328"/>
                  </a:lnTo>
                  <a:lnTo>
                    <a:pt x="213" y="328"/>
                  </a:lnTo>
                  <a:lnTo>
                    <a:pt x="209" y="328"/>
                  </a:lnTo>
                  <a:lnTo>
                    <a:pt x="206" y="328"/>
                  </a:lnTo>
                  <a:lnTo>
                    <a:pt x="200" y="328"/>
                  </a:lnTo>
                  <a:lnTo>
                    <a:pt x="194" y="326"/>
                  </a:lnTo>
                  <a:lnTo>
                    <a:pt x="190" y="326"/>
                  </a:lnTo>
                  <a:lnTo>
                    <a:pt x="185" y="326"/>
                  </a:lnTo>
                  <a:lnTo>
                    <a:pt x="179" y="325"/>
                  </a:lnTo>
                  <a:lnTo>
                    <a:pt x="173" y="323"/>
                  </a:lnTo>
                  <a:lnTo>
                    <a:pt x="167" y="321"/>
                  </a:lnTo>
                  <a:lnTo>
                    <a:pt x="162" y="319"/>
                  </a:lnTo>
                  <a:lnTo>
                    <a:pt x="156" y="315"/>
                  </a:lnTo>
                  <a:lnTo>
                    <a:pt x="150" y="313"/>
                  </a:lnTo>
                  <a:lnTo>
                    <a:pt x="147" y="309"/>
                  </a:lnTo>
                  <a:lnTo>
                    <a:pt x="141" y="306"/>
                  </a:lnTo>
                  <a:lnTo>
                    <a:pt x="137" y="302"/>
                  </a:lnTo>
                  <a:lnTo>
                    <a:pt x="131" y="298"/>
                  </a:lnTo>
                  <a:lnTo>
                    <a:pt x="126" y="292"/>
                  </a:lnTo>
                  <a:lnTo>
                    <a:pt x="122" y="287"/>
                  </a:lnTo>
                  <a:lnTo>
                    <a:pt x="120" y="281"/>
                  </a:lnTo>
                  <a:lnTo>
                    <a:pt x="116" y="273"/>
                  </a:lnTo>
                  <a:lnTo>
                    <a:pt x="112" y="268"/>
                  </a:lnTo>
                  <a:lnTo>
                    <a:pt x="110" y="262"/>
                  </a:lnTo>
                  <a:lnTo>
                    <a:pt x="110" y="258"/>
                  </a:lnTo>
                  <a:lnTo>
                    <a:pt x="109" y="254"/>
                  </a:lnTo>
                  <a:lnTo>
                    <a:pt x="109" y="250"/>
                  </a:lnTo>
                  <a:lnTo>
                    <a:pt x="109" y="247"/>
                  </a:lnTo>
                  <a:lnTo>
                    <a:pt x="107" y="241"/>
                  </a:lnTo>
                  <a:lnTo>
                    <a:pt x="105" y="237"/>
                  </a:lnTo>
                  <a:lnTo>
                    <a:pt x="105" y="231"/>
                  </a:lnTo>
                  <a:lnTo>
                    <a:pt x="103" y="228"/>
                  </a:lnTo>
                  <a:lnTo>
                    <a:pt x="103" y="224"/>
                  </a:lnTo>
                  <a:lnTo>
                    <a:pt x="101" y="220"/>
                  </a:lnTo>
                  <a:lnTo>
                    <a:pt x="101" y="216"/>
                  </a:lnTo>
                  <a:lnTo>
                    <a:pt x="99" y="212"/>
                  </a:lnTo>
                  <a:lnTo>
                    <a:pt x="97" y="207"/>
                  </a:lnTo>
                  <a:lnTo>
                    <a:pt x="95" y="203"/>
                  </a:lnTo>
                  <a:lnTo>
                    <a:pt x="93" y="199"/>
                  </a:lnTo>
                  <a:lnTo>
                    <a:pt x="90" y="192"/>
                  </a:lnTo>
                  <a:lnTo>
                    <a:pt x="88" y="184"/>
                  </a:lnTo>
                  <a:lnTo>
                    <a:pt x="86" y="180"/>
                  </a:lnTo>
                  <a:lnTo>
                    <a:pt x="84" y="176"/>
                  </a:lnTo>
                  <a:lnTo>
                    <a:pt x="80" y="172"/>
                  </a:lnTo>
                  <a:lnTo>
                    <a:pt x="78" y="169"/>
                  </a:lnTo>
                  <a:lnTo>
                    <a:pt x="74" y="161"/>
                  </a:lnTo>
                  <a:lnTo>
                    <a:pt x="71" y="155"/>
                  </a:lnTo>
                  <a:lnTo>
                    <a:pt x="67" y="148"/>
                  </a:lnTo>
                  <a:lnTo>
                    <a:pt x="63" y="142"/>
                  </a:lnTo>
                  <a:lnTo>
                    <a:pt x="59" y="136"/>
                  </a:lnTo>
                  <a:lnTo>
                    <a:pt x="55" y="131"/>
                  </a:lnTo>
                  <a:lnTo>
                    <a:pt x="51" y="125"/>
                  </a:lnTo>
                  <a:lnTo>
                    <a:pt x="48" y="119"/>
                  </a:lnTo>
                  <a:lnTo>
                    <a:pt x="44" y="114"/>
                  </a:lnTo>
                  <a:lnTo>
                    <a:pt x="40" y="108"/>
                  </a:lnTo>
                  <a:lnTo>
                    <a:pt x="36" y="104"/>
                  </a:lnTo>
                  <a:lnTo>
                    <a:pt x="32" y="98"/>
                  </a:lnTo>
                  <a:lnTo>
                    <a:pt x="29" y="95"/>
                  </a:lnTo>
                  <a:lnTo>
                    <a:pt x="27" y="91"/>
                  </a:lnTo>
                  <a:lnTo>
                    <a:pt x="21" y="83"/>
                  </a:lnTo>
                  <a:lnTo>
                    <a:pt x="17" y="77"/>
                  </a:lnTo>
                  <a:lnTo>
                    <a:pt x="15" y="74"/>
                  </a:lnTo>
                  <a:lnTo>
                    <a:pt x="15" y="70"/>
                  </a:lnTo>
                  <a:lnTo>
                    <a:pt x="15" y="66"/>
                  </a:lnTo>
                  <a:lnTo>
                    <a:pt x="15" y="62"/>
                  </a:lnTo>
                  <a:lnTo>
                    <a:pt x="15" y="57"/>
                  </a:lnTo>
                  <a:lnTo>
                    <a:pt x="15" y="53"/>
                  </a:lnTo>
                  <a:lnTo>
                    <a:pt x="17" y="49"/>
                  </a:lnTo>
                  <a:lnTo>
                    <a:pt x="17" y="43"/>
                  </a:lnTo>
                  <a:lnTo>
                    <a:pt x="19" y="39"/>
                  </a:lnTo>
                  <a:lnTo>
                    <a:pt x="21" y="34"/>
                  </a:lnTo>
                  <a:lnTo>
                    <a:pt x="23" y="30"/>
                  </a:lnTo>
                  <a:lnTo>
                    <a:pt x="25" y="26"/>
                  </a:lnTo>
                  <a:lnTo>
                    <a:pt x="27" y="22"/>
                  </a:lnTo>
                  <a:lnTo>
                    <a:pt x="29" y="19"/>
                  </a:lnTo>
                  <a:lnTo>
                    <a:pt x="34" y="15"/>
                  </a:lnTo>
                  <a:lnTo>
                    <a:pt x="42" y="15"/>
                  </a:lnTo>
                  <a:lnTo>
                    <a:pt x="46" y="15"/>
                  </a:lnTo>
                  <a:lnTo>
                    <a:pt x="50" y="17"/>
                  </a:lnTo>
                  <a:lnTo>
                    <a:pt x="53" y="20"/>
                  </a:lnTo>
                  <a:lnTo>
                    <a:pt x="57" y="24"/>
                  </a:lnTo>
                  <a:lnTo>
                    <a:pt x="63" y="30"/>
                  </a:lnTo>
                  <a:lnTo>
                    <a:pt x="67" y="36"/>
                  </a:lnTo>
                  <a:lnTo>
                    <a:pt x="69" y="39"/>
                  </a:lnTo>
                  <a:lnTo>
                    <a:pt x="71" y="43"/>
                  </a:lnTo>
                  <a:lnTo>
                    <a:pt x="72" y="47"/>
                  </a:lnTo>
                  <a:lnTo>
                    <a:pt x="76" y="51"/>
                  </a:lnTo>
                  <a:lnTo>
                    <a:pt x="76" y="55"/>
                  </a:lnTo>
                  <a:lnTo>
                    <a:pt x="78" y="58"/>
                  </a:lnTo>
                  <a:lnTo>
                    <a:pt x="80" y="62"/>
                  </a:lnTo>
                  <a:lnTo>
                    <a:pt x="84" y="68"/>
                  </a:lnTo>
                  <a:lnTo>
                    <a:pt x="84" y="72"/>
                  </a:lnTo>
                  <a:lnTo>
                    <a:pt x="86" y="76"/>
                  </a:lnTo>
                  <a:lnTo>
                    <a:pt x="88" y="79"/>
                  </a:lnTo>
                  <a:lnTo>
                    <a:pt x="90" y="83"/>
                  </a:lnTo>
                  <a:lnTo>
                    <a:pt x="91" y="87"/>
                  </a:lnTo>
                  <a:lnTo>
                    <a:pt x="93" y="91"/>
                  </a:lnTo>
                  <a:lnTo>
                    <a:pt x="93" y="95"/>
                  </a:lnTo>
                  <a:lnTo>
                    <a:pt x="95" y="100"/>
                  </a:lnTo>
                  <a:lnTo>
                    <a:pt x="97" y="106"/>
                  </a:lnTo>
                  <a:lnTo>
                    <a:pt x="99" y="114"/>
                  </a:lnTo>
                  <a:lnTo>
                    <a:pt x="101" y="119"/>
                  </a:lnTo>
                  <a:lnTo>
                    <a:pt x="103" y="125"/>
                  </a:lnTo>
                  <a:lnTo>
                    <a:pt x="105" y="131"/>
                  </a:lnTo>
                  <a:lnTo>
                    <a:pt x="107" y="136"/>
                  </a:lnTo>
                  <a:lnTo>
                    <a:pt x="109" y="140"/>
                  </a:lnTo>
                  <a:lnTo>
                    <a:pt x="110" y="146"/>
                  </a:lnTo>
                  <a:lnTo>
                    <a:pt x="114" y="148"/>
                  </a:lnTo>
                  <a:lnTo>
                    <a:pt x="116" y="152"/>
                  </a:lnTo>
                  <a:lnTo>
                    <a:pt x="122" y="157"/>
                  </a:lnTo>
                  <a:lnTo>
                    <a:pt x="128" y="161"/>
                  </a:lnTo>
                  <a:lnTo>
                    <a:pt x="131" y="163"/>
                  </a:lnTo>
                  <a:lnTo>
                    <a:pt x="137" y="163"/>
                  </a:lnTo>
                  <a:lnTo>
                    <a:pt x="141" y="163"/>
                  </a:lnTo>
                  <a:lnTo>
                    <a:pt x="147" y="165"/>
                  </a:lnTo>
                  <a:lnTo>
                    <a:pt x="150" y="165"/>
                  </a:lnTo>
                  <a:lnTo>
                    <a:pt x="154" y="167"/>
                  </a:lnTo>
                  <a:lnTo>
                    <a:pt x="158" y="169"/>
                  </a:lnTo>
                  <a:lnTo>
                    <a:pt x="162" y="171"/>
                  </a:lnTo>
                  <a:lnTo>
                    <a:pt x="166" y="171"/>
                  </a:lnTo>
                  <a:lnTo>
                    <a:pt x="171" y="174"/>
                  </a:lnTo>
                  <a:lnTo>
                    <a:pt x="175" y="176"/>
                  </a:lnTo>
                  <a:lnTo>
                    <a:pt x="179" y="178"/>
                  </a:lnTo>
                  <a:lnTo>
                    <a:pt x="185" y="182"/>
                  </a:lnTo>
                  <a:lnTo>
                    <a:pt x="188" y="184"/>
                  </a:lnTo>
                  <a:lnTo>
                    <a:pt x="194" y="188"/>
                  </a:lnTo>
                  <a:lnTo>
                    <a:pt x="200" y="192"/>
                  </a:lnTo>
                  <a:lnTo>
                    <a:pt x="204" y="193"/>
                  </a:lnTo>
                  <a:lnTo>
                    <a:pt x="207" y="199"/>
                  </a:lnTo>
                  <a:lnTo>
                    <a:pt x="211" y="203"/>
                  </a:lnTo>
                  <a:lnTo>
                    <a:pt x="213" y="207"/>
                  </a:lnTo>
                  <a:lnTo>
                    <a:pt x="215" y="212"/>
                  </a:lnTo>
                  <a:lnTo>
                    <a:pt x="217" y="218"/>
                  </a:lnTo>
                  <a:lnTo>
                    <a:pt x="219" y="224"/>
                  </a:lnTo>
                  <a:lnTo>
                    <a:pt x="221" y="230"/>
                  </a:lnTo>
                  <a:lnTo>
                    <a:pt x="221" y="233"/>
                  </a:lnTo>
                  <a:lnTo>
                    <a:pt x="221" y="237"/>
                  </a:lnTo>
                  <a:lnTo>
                    <a:pt x="221" y="241"/>
                  </a:lnTo>
                  <a:lnTo>
                    <a:pt x="221" y="245"/>
                  </a:lnTo>
                  <a:lnTo>
                    <a:pt x="223" y="250"/>
                  </a:lnTo>
                  <a:lnTo>
                    <a:pt x="225" y="250"/>
                  </a:lnTo>
                  <a:lnTo>
                    <a:pt x="226" y="247"/>
                  </a:lnTo>
                  <a:lnTo>
                    <a:pt x="226" y="241"/>
                  </a:lnTo>
                  <a:lnTo>
                    <a:pt x="226" y="237"/>
                  </a:lnTo>
                  <a:lnTo>
                    <a:pt x="226" y="233"/>
                  </a:lnTo>
                  <a:lnTo>
                    <a:pt x="226" y="230"/>
                  </a:lnTo>
                  <a:lnTo>
                    <a:pt x="226" y="224"/>
                  </a:lnTo>
                  <a:lnTo>
                    <a:pt x="226" y="220"/>
                  </a:lnTo>
                  <a:lnTo>
                    <a:pt x="225" y="214"/>
                  </a:lnTo>
                  <a:lnTo>
                    <a:pt x="225" y="209"/>
                  </a:lnTo>
                  <a:lnTo>
                    <a:pt x="223" y="203"/>
                  </a:lnTo>
                  <a:lnTo>
                    <a:pt x="221" y="197"/>
                  </a:lnTo>
                  <a:lnTo>
                    <a:pt x="219" y="193"/>
                  </a:lnTo>
                  <a:lnTo>
                    <a:pt x="217" y="188"/>
                  </a:lnTo>
                  <a:lnTo>
                    <a:pt x="213" y="184"/>
                  </a:lnTo>
                  <a:lnTo>
                    <a:pt x="209" y="178"/>
                  </a:lnTo>
                  <a:lnTo>
                    <a:pt x="206" y="174"/>
                  </a:lnTo>
                  <a:lnTo>
                    <a:pt x="202" y="171"/>
                  </a:lnTo>
                  <a:lnTo>
                    <a:pt x="196" y="169"/>
                  </a:lnTo>
                  <a:lnTo>
                    <a:pt x="190" y="165"/>
                  </a:lnTo>
                  <a:lnTo>
                    <a:pt x="185" y="163"/>
                  </a:lnTo>
                  <a:lnTo>
                    <a:pt x="177" y="161"/>
                  </a:lnTo>
                  <a:lnTo>
                    <a:pt x="171" y="161"/>
                  </a:lnTo>
                  <a:lnTo>
                    <a:pt x="164" y="159"/>
                  </a:lnTo>
                  <a:lnTo>
                    <a:pt x="158" y="157"/>
                  </a:lnTo>
                  <a:lnTo>
                    <a:pt x="152" y="155"/>
                  </a:lnTo>
                  <a:lnTo>
                    <a:pt x="147" y="155"/>
                  </a:lnTo>
                  <a:lnTo>
                    <a:pt x="141" y="155"/>
                  </a:lnTo>
                  <a:lnTo>
                    <a:pt x="137" y="153"/>
                  </a:lnTo>
                  <a:lnTo>
                    <a:pt x="133" y="153"/>
                  </a:lnTo>
                  <a:lnTo>
                    <a:pt x="131" y="153"/>
                  </a:lnTo>
                  <a:lnTo>
                    <a:pt x="128" y="148"/>
                  </a:lnTo>
                  <a:lnTo>
                    <a:pt x="124" y="146"/>
                  </a:lnTo>
                  <a:lnTo>
                    <a:pt x="118" y="140"/>
                  </a:lnTo>
                  <a:lnTo>
                    <a:pt x="114" y="136"/>
                  </a:lnTo>
                  <a:lnTo>
                    <a:pt x="110" y="131"/>
                  </a:lnTo>
                  <a:lnTo>
                    <a:pt x="109" y="125"/>
                  </a:lnTo>
                  <a:lnTo>
                    <a:pt x="107" y="119"/>
                  </a:lnTo>
                  <a:lnTo>
                    <a:pt x="109" y="114"/>
                  </a:lnTo>
                  <a:lnTo>
                    <a:pt x="107" y="110"/>
                  </a:lnTo>
                  <a:lnTo>
                    <a:pt x="105" y="104"/>
                  </a:lnTo>
                  <a:lnTo>
                    <a:pt x="105" y="100"/>
                  </a:lnTo>
                  <a:lnTo>
                    <a:pt x="103" y="96"/>
                  </a:lnTo>
                  <a:lnTo>
                    <a:pt x="103" y="93"/>
                  </a:lnTo>
                  <a:lnTo>
                    <a:pt x="103" y="89"/>
                  </a:lnTo>
                  <a:lnTo>
                    <a:pt x="101" y="85"/>
                  </a:lnTo>
                  <a:lnTo>
                    <a:pt x="99" y="81"/>
                  </a:lnTo>
                  <a:lnTo>
                    <a:pt x="97" y="76"/>
                  </a:lnTo>
                  <a:lnTo>
                    <a:pt x="95" y="72"/>
                  </a:lnTo>
                  <a:lnTo>
                    <a:pt x="93" y="66"/>
                  </a:lnTo>
                  <a:lnTo>
                    <a:pt x="91" y="62"/>
                  </a:lnTo>
                  <a:lnTo>
                    <a:pt x="90" y="57"/>
                  </a:lnTo>
                  <a:lnTo>
                    <a:pt x="88" y="53"/>
                  </a:lnTo>
                  <a:lnTo>
                    <a:pt x="86" y="47"/>
                  </a:lnTo>
                  <a:lnTo>
                    <a:pt x="84" y="41"/>
                  </a:lnTo>
                  <a:lnTo>
                    <a:pt x="80" y="36"/>
                  </a:lnTo>
                  <a:lnTo>
                    <a:pt x="78" y="32"/>
                  </a:lnTo>
                  <a:lnTo>
                    <a:pt x="76" y="28"/>
                  </a:lnTo>
                  <a:lnTo>
                    <a:pt x="72" y="24"/>
                  </a:lnTo>
                  <a:lnTo>
                    <a:pt x="71" y="19"/>
                  </a:lnTo>
                  <a:lnTo>
                    <a:pt x="69" y="17"/>
                  </a:lnTo>
                  <a:lnTo>
                    <a:pt x="63" y="9"/>
                  </a:lnTo>
                  <a:lnTo>
                    <a:pt x="59" y="3"/>
                  </a:lnTo>
                  <a:lnTo>
                    <a:pt x="53" y="1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31" y="5"/>
                  </a:lnTo>
                  <a:lnTo>
                    <a:pt x="25" y="9"/>
                  </a:lnTo>
                  <a:lnTo>
                    <a:pt x="21" y="15"/>
                  </a:lnTo>
                  <a:lnTo>
                    <a:pt x="17" y="20"/>
                  </a:lnTo>
                  <a:lnTo>
                    <a:pt x="13" y="26"/>
                  </a:lnTo>
                  <a:lnTo>
                    <a:pt x="10" y="32"/>
                  </a:lnTo>
                  <a:lnTo>
                    <a:pt x="6" y="39"/>
                  </a:lnTo>
                  <a:lnTo>
                    <a:pt x="4" y="45"/>
                  </a:lnTo>
                  <a:lnTo>
                    <a:pt x="2" y="53"/>
                  </a:lnTo>
                  <a:lnTo>
                    <a:pt x="0" y="60"/>
                  </a:lnTo>
                  <a:lnTo>
                    <a:pt x="0" y="68"/>
                  </a:lnTo>
                  <a:lnTo>
                    <a:pt x="0" y="74"/>
                  </a:lnTo>
                  <a:lnTo>
                    <a:pt x="2" y="79"/>
                  </a:lnTo>
                  <a:lnTo>
                    <a:pt x="6" y="85"/>
                  </a:lnTo>
                  <a:lnTo>
                    <a:pt x="8" y="93"/>
                  </a:lnTo>
                  <a:lnTo>
                    <a:pt x="10" y="95"/>
                  </a:lnTo>
                  <a:lnTo>
                    <a:pt x="12" y="98"/>
                  </a:lnTo>
                  <a:lnTo>
                    <a:pt x="15" y="102"/>
                  </a:lnTo>
                  <a:lnTo>
                    <a:pt x="19" y="108"/>
                  </a:lnTo>
                  <a:lnTo>
                    <a:pt x="21" y="112"/>
                  </a:lnTo>
                  <a:lnTo>
                    <a:pt x="25" y="115"/>
                  </a:lnTo>
                  <a:lnTo>
                    <a:pt x="27" y="119"/>
                  </a:lnTo>
                  <a:lnTo>
                    <a:pt x="31" y="123"/>
                  </a:lnTo>
                  <a:lnTo>
                    <a:pt x="32" y="129"/>
                  </a:lnTo>
                  <a:lnTo>
                    <a:pt x="38" y="133"/>
                  </a:lnTo>
                  <a:lnTo>
                    <a:pt x="40" y="138"/>
                  </a:lnTo>
                  <a:lnTo>
                    <a:pt x="44" y="142"/>
                  </a:lnTo>
                  <a:lnTo>
                    <a:pt x="48" y="146"/>
                  </a:lnTo>
                  <a:lnTo>
                    <a:pt x="51" y="152"/>
                  </a:lnTo>
                  <a:lnTo>
                    <a:pt x="53" y="155"/>
                  </a:lnTo>
                  <a:lnTo>
                    <a:pt x="57" y="161"/>
                  </a:lnTo>
                  <a:lnTo>
                    <a:pt x="61" y="167"/>
                  </a:lnTo>
                  <a:lnTo>
                    <a:pt x="63" y="171"/>
                  </a:lnTo>
                  <a:lnTo>
                    <a:pt x="65" y="176"/>
                  </a:lnTo>
                  <a:lnTo>
                    <a:pt x="69" y="182"/>
                  </a:lnTo>
                  <a:lnTo>
                    <a:pt x="71" y="186"/>
                  </a:lnTo>
                  <a:lnTo>
                    <a:pt x="74" y="192"/>
                  </a:lnTo>
                  <a:lnTo>
                    <a:pt x="76" y="195"/>
                  </a:lnTo>
                  <a:lnTo>
                    <a:pt x="78" y="201"/>
                  </a:lnTo>
                  <a:lnTo>
                    <a:pt x="80" y="205"/>
                  </a:lnTo>
                  <a:lnTo>
                    <a:pt x="82" y="211"/>
                  </a:lnTo>
                  <a:lnTo>
                    <a:pt x="84" y="214"/>
                  </a:lnTo>
                  <a:lnTo>
                    <a:pt x="86" y="220"/>
                  </a:lnTo>
                  <a:lnTo>
                    <a:pt x="86" y="224"/>
                  </a:lnTo>
                  <a:lnTo>
                    <a:pt x="86" y="230"/>
                  </a:lnTo>
                  <a:lnTo>
                    <a:pt x="88" y="233"/>
                  </a:lnTo>
                  <a:lnTo>
                    <a:pt x="88" y="239"/>
                  </a:lnTo>
                  <a:lnTo>
                    <a:pt x="90" y="243"/>
                  </a:lnTo>
                  <a:lnTo>
                    <a:pt x="91" y="247"/>
                  </a:lnTo>
                  <a:lnTo>
                    <a:pt x="91" y="250"/>
                  </a:lnTo>
                  <a:lnTo>
                    <a:pt x="93" y="256"/>
                  </a:lnTo>
                  <a:lnTo>
                    <a:pt x="95" y="260"/>
                  </a:lnTo>
                  <a:lnTo>
                    <a:pt x="95" y="264"/>
                  </a:lnTo>
                  <a:lnTo>
                    <a:pt x="97" y="268"/>
                  </a:lnTo>
                  <a:lnTo>
                    <a:pt x="99" y="271"/>
                  </a:lnTo>
                  <a:lnTo>
                    <a:pt x="103" y="277"/>
                  </a:lnTo>
                  <a:lnTo>
                    <a:pt x="107" y="285"/>
                  </a:lnTo>
                  <a:lnTo>
                    <a:pt x="109" y="290"/>
                  </a:lnTo>
                  <a:lnTo>
                    <a:pt x="112" y="298"/>
                  </a:lnTo>
                  <a:lnTo>
                    <a:pt x="116" y="302"/>
                  </a:lnTo>
                  <a:lnTo>
                    <a:pt x="120" y="307"/>
                  </a:lnTo>
                  <a:lnTo>
                    <a:pt x="124" y="311"/>
                  </a:lnTo>
                  <a:lnTo>
                    <a:pt x="128" y="317"/>
                  </a:lnTo>
                  <a:lnTo>
                    <a:pt x="131" y="321"/>
                  </a:lnTo>
                  <a:lnTo>
                    <a:pt x="135" y="323"/>
                  </a:lnTo>
                  <a:lnTo>
                    <a:pt x="139" y="326"/>
                  </a:lnTo>
                  <a:lnTo>
                    <a:pt x="143" y="328"/>
                  </a:lnTo>
                  <a:lnTo>
                    <a:pt x="148" y="328"/>
                  </a:lnTo>
                  <a:lnTo>
                    <a:pt x="154" y="330"/>
                  </a:lnTo>
                  <a:lnTo>
                    <a:pt x="158" y="332"/>
                  </a:lnTo>
                  <a:lnTo>
                    <a:pt x="164" y="332"/>
                  </a:lnTo>
                  <a:lnTo>
                    <a:pt x="171" y="334"/>
                  </a:lnTo>
                  <a:lnTo>
                    <a:pt x="177" y="334"/>
                  </a:lnTo>
                  <a:lnTo>
                    <a:pt x="185" y="334"/>
                  </a:lnTo>
                  <a:lnTo>
                    <a:pt x="190" y="334"/>
                  </a:lnTo>
                  <a:lnTo>
                    <a:pt x="198" y="332"/>
                  </a:lnTo>
                  <a:lnTo>
                    <a:pt x="206" y="332"/>
                  </a:lnTo>
                  <a:lnTo>
                    <a:pt x="209" y="332"/>
                  </a:lnTo>
                  <a:lnTo>
                    <a:pt x="211" y="330"/>
                  </a:lnTo>
                  <a:lnTo>
                    <a:pt x="217" y="330"/>
                  </a:lnTo>
                  <a:lnTo>
                    <a:pt x="221" y="330"/>
                  </a:lnTo>
                  <a:lnTo>
                    <a:pt x="225" y="330"/>
                  </a:lnTo>
                  <a:lnTo>
                    <a:pt x="228" y="328"/>
                  </a:lnTo>
                  <a:lnTo>
                    <a:pt x="232" y="328"/>
                  </a:lnTo>
                  <a:lnTo>
                    <a:pt x="238" y="328"/>
                  </a:lnTo>
                  <a:lnTo>
                    <a:pt x="238" y="3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74" name="Freeform 178">
              <a:extLst>
                <a:ext uri="{FF2B5EF4-FFF2-40B4-BE49-F238E27FC236}">
                  <a16:creationId xmlns:a16="http://schemas.microsoft.com/office/drawing/2014/main" id="{613294BE-C30B-48DB-9877-F05CA0BCB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8" y="3264"/>
              <a:ext cx="216" cy="252"/>
            </a:xfrm>
            <a:custGeom>
              <a:avLst/>
              <a:gdLst>
                <a:gd name="T0" fmla="*/ 46 w 432"/>
                <a:gd name="T1" fmla="*/ 270 h 504"/>
                <a:gd name="T2" fmla="*/ 57 w 432"/>
                <a:gd name="T3" fmla="*/ 194 h 504"/>
                <a:gd name="T4" fmla="*/ 69 w 432"/>
                <a:gd name="T5" fmla="*/ 97 h 504"/>
                <a:gd name="T6" fmla="*/ 92 w 432"/>
                <a:gd name="T7" fmla="*/ 33 h 504"/>
                <a:gd name="T8" fmla="*/ 128 w 432"/>
                <a:gd name="T9" fmla="*/ 44 h 504"/>
                <a:gd name="T10" fmla="*/ 122 w 432"/>
                <a:gd name="T11" fmla="*/ 105 h 504"/>
                <a:gd name="T12" fmla="*/ 92 w 432"/>
                <a:gd name="T13" fmla="*/ 173 h 504"/>
                <a:gd name="T14" fmla="*/ 107 w 432"/>
                <a:gd name="T15" fmla="*/ 196 h 504"/>
                <a:gd name="T16" fmla="*/ 116 w 432"/>
                <a:gd name="T17" fmla="*/ 253 h 504"/>
                <a:gd name="T18" fmla="*/ 168 w 432"/>
                <a:gd name="T19" fmla="*/ 198 h 504"/>
                <a:gd name="T20" fmla="*/ 194 w 432"/>
                <a:gd name="T21" fmla="*/ 141 h 504"/>
                <a:gd name="T22" fmla="*/ 221 w 432"/>
                <a:gd name="T23" fmla="*/ 82 h 504"/>
                <a:gd name="T24" fmla="*/ 270 w 432"/>
                <a:gd name="T25" fmla="*/ 19 h 504"/>
                <a:gd name="T26" fmla="*/ 297 w 432"/>
                <a:gd name="T27" fmla="*/ 61 h 504"/>
                <a:gd name="T28" fmla="*/ 265 w 432"/>
                <a:gd name="T29" fmla="*/ 141 h 504"/>
                <a:gd name="T30" fmla="*/ 244 w 432"/>
                <a:gd name="T31" fmla="*/ 170 h 504"/>
                <a:gd name="T32" fmla="*/ 231 w 432"/>
                <a:gd name="T33" fmla="*/ 211 h 504"/>
                <a:gd name="T34" fmla="*/ 223 w 432"/>
                <a:gd name="T35" fmla="*/ 291 h 504"/>
                <a:gd name="T36" fmla="*/ 297 w 432"/>
                <a:gd name="T37" fmla="*/ 223 h 504"/>
                <a:gd name="T38" fmla="*/ 367 w 432"/>
                <a:gd name="T39" fmla="*/ 143 h 504"/>
                <a:gd name="T40" fmla="*/ 409 w 432"/>
                <a:gd name="T41" fmla="*/ 160 h 504"/>
                <a:gd name="T42" fmla="*/ 350 w 432"/>
                <a:gd name="T43" fmla="*/ 238 h 504"/>
                <a:gd name="T44" fmla="*/ 282 w 432"/>
                <a:gd name="T45" fmla="*/ 320 h 504"/>
                <a:gd name="T46" fmla="*/ 297 w 432"/>
                <a:gd name="T47" fmla="*/ 354 h 504"/>
                <a:gd name="T48" fmla="*/ 356 w 432"/>
                <a:gd name="T49" fmla="*/ 333 h 504"/>
                <a:gd name="T50" fmla="*/ 417 w 432"/>
                <a:gd name="T51" fmla="*/ 323 h 504"/>
                <a:gd name="T52" fmla="*/ 379 w 432"/>
                <a:gd name="T53" fmla="*/ 379 h 504"/>
                <a:gd name="T54" fmla="*/ 289 w 432"/>
                <a:gd name="T55" fmla="*/ 411 h 504"/>
                <a:gd name="T56" fmla="*/ 210 w 432"/>
                <a:gd name="T57" fmla="*/ 477 h 504"/>
                <a:gd name="T58" fmla="*/ 149 w 432"/>
                <a:gd name="T59" fmla="*/ 496 h 504"/>
                <a:gd name="T60" fmla="*/ 82 w 432"/>
                <a:gd name="T61" fmla="*/ 498 h 504"/>
                <a:gd name="T62" fmla="*/ 141 w 432"/>
                <a:gd name="T63" fmla="*/ 504 h 504"/>
                <a:gd name="T64" fmla="*/ 215 w 432"/>
                <a:gd name="T65" fmla="*/ 485 h 504"/>
                <a:gd name="T66" fmla="*/ 284 w 432"/>
                <a:gd name="T67" fmla="*/ 430 h 504"/>
                <a:gd name="T68" fmla="*/ 360 w 432"/>
                <a:gd name="T69" fmla="*/ 398 h 504"/>
                <a:gd name="T70" fmla="*/ 426 w 432"/>
                <a:gd name="T71" fmla="*/ 344 h 504"/>
                <a:gd name="T72" fmla="*/ 383 w 432"/>
                <a:gd name="T73" fmla="*/ 314 h 504"/>
                <a:gd name="T74" fmla="*/ 310 w 432"/>
                <a:gd name="T75" fmla="*/ 344 h 504"/>
                <a:gd name="T76" fmla="*/ 310 w 432"/>
                <a:gd name="T77" fmla="*/ 304 h 504"/>
                <a:gd name="T78" fmla="*/ 364 w 432"/>
                <a:gd name="T79" fmla="*/ 236 h 504"/>
                <a:gd name="T80" fmla="*/ 415 w 432"/>
                <a:gd name="T81" fmla="*/ 171 h 504"/>
                <a:gd name="T82" fmla="*/ 400 w 432"/>
                <a:gd name="T83" fmla="*/ 111 h 504"/>
                <a:gd name="T84" fmla="*/ 337 w 432"/>
                <a:gd name="T85" fmla="*/ 160 h 504"/>
                <a:gd name="T86" fmla="*/ 259 w 432"/>
                <a:gd name="T87" fmla="*/ 247 h 504"/>
                <a:gd name="T88" fmla="*/ 213 w 432"/>
                <a:gd name="T89" fmla="*/ 265 h 504"/>
                <a:gd name="T90" fmla="*/ 246 w 432"/>
                <a:gd name="T91" fmla="*/ 202 h 504"/>
                <a:gd name="T92" fmla="*/ 289 w 432"/>
                <a:gd name="T93" fmla="*/ 114 h 504"/>
                <a:gd name="T94" fmla="*/ 307 w 432"/>
                <a:gd name="T95" fmla="*/ 44 h 504"/>
                <a:gd name="T96" fmla="*/ 284 w 432"/>
                <a:gd name="T97" fmla="*/ 2 h 504"/>
                <a:gd name="T98" fmla="*/ 231 w 432"/>
                <a:gd name="T99" fmla="*/ 52 h 504"/>
                <a:gd name="T100" fmla="*/ 200 w 432"/>
                <a:gd name="T101" fmla="*/ 114 h 504"/>
                <a:gd name="T102" fmla="*/ 170 w 432"/>
                <a:gd name="T103" fmla="*/ 175 h 504"/>
                <a:gd name="T104" fmla="*/ 130 w 432"/>
                <a:gd name="T105" fmla="*/ 240 h 504"/>
                <a:gd name="T106" fmla="*/ 118 w 432"/>
                <a:gd name="T107" fmla="*/ 196 h 504"/>
                <a:gd name="T108" fmla="*/ 130 w 432"/>
                <a:gd name="T109" fmla="*/ 132 h 504"/>
                <a:gd name="T110" fmla="*/ 139 w 432"/>
                <a:gd name="T111" fmla="*/ 67 h 504"/>
                <a:gd name="T112" fmla="*/ 128 w 432"/>
                <a:gd name="T113" fmla="*/ 8 h 504"/>
                <a:gd name="T114" fmla="*/ 71 w 432"/>
                <a:gd name="T115" fmla="*/ 35 h 504"/>
                <a:gd name="T116" fmla="*/ 52 w 432"/>
                <a:gd name="T117" fmla="*/ 103 h 504"/>
                <a:gd name="T118" fmla="*/ 42 w 432"/>
                <a:gd name="T119" fmla="*/ 190 h 504"/>
                <a:gd name="T120" fmla="*/ 33 w 432"/>
                <a:gd name="T121" fmla="*/ 263 h 504"/>
                <a:gd name="T122" fmla="*/ 0 w 432"/>
                <a:gd name="T123" fmla="*/ 327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2" h="504">
                  <a:moveTo>
                    <a:pt x="14" y="333"/>
                  </a:moveTo>
                  <a:lnTo>
                    <a:pt x="14" y="331"/>
                  </a:lnTo>
                  <a:lnTo>
                    <a:pt x="16" y="329"/>
                  </a:lnTo>
                  <a:lnTo>
                    <a:pt x="16" y="327"/>
                  </a:lnTo>
                  <a:lnTo>
                    <a:pt x="19" y="323"/>
                  </a:lnTo>
                  <a:lnTo>
                    <a:pt x="21" y="318"/>
                  </a:lnTo>
                  <a:lnTo>
                    <a:pt x="23" y="314"/>
                  </a:lnTo>
                  <a:lnTo>
                    <a:pt x="27" y="308"/>
                  </a:lnTo>
                  <a:lnTo>
                    <a:pt x="31" y="303"/>
                  </a:lnTo>
                  <a:lnTo>
                    <a:pt x="33" y="297"/>
                  </a:lnTo>
                  <a:lnTo>
                    <a:pt x="37" y="289"/>
                  </a:lnTo>
                  <a:lnTo>
                    <a:pt x="40" y="284"/>
                  </a:lnTo>
                  <a:lnTo>
                    <a:pt x="44" y="276"/>
                  </a:lnTo>
                  <a:lnTo>
                    <a:pt x="46" y="270"/>
                  </a:lnTo>
                  <a:lnTo>
                    <a:pt x="48" y="263"/>
                  </a:lnTo>
                  <a:lnTo>
                    <a:pt x="50" y="257"/>
                  </a:lnTo>
                  <a:lnTo>
                    <a:pt x="52" y="251"/>
                  </a:lnTo>
                  <a:lnTo>
                    <a:pt x="52" y="247"/>
                  </a:lnTo>
                  <a:lnTo>
                    <a:pt x="52" y="244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4" y="230"/>
                  </a:lnTo>
                  <a:lnTo>
                    <a:pt x="56" y="225"/>
                  </a:lnTo>
                  <a:lnTo>
                    <a:pt x="56" y="219"/>
                  </a:lnTo>
                  <a:lnTo>
                    <a:pt x="56" y="213"/>
                  </a:lnTo>
                  <a:lnTo>
                    <a:pt x="56" y="206"/>
                  </a:lnTo>
                  <a:lnTo>
                    <a:pt x="57" y="200"/>
                  </a:lnTo>
                  <a:lnTo>
                    <a:pt x="57" y="194"/>
                  </a:lnTo>
                  <a:lnTo>
                    <a:pt x="59" y="187"/>
                  </a:lnTo>
                  <a:lnTo>
                    <a:pt x="59" y="179"/>
                  </a:lnTo>
                  <a:lnTo>
                    <a:pt x="59" y="171"/>
                  </a:lnTo>
                  <a:lnTo>
                    <a:pt x="59" y="166"/>
                  </a:lnTo>
                  <a:lnTo>
                    <a:pt x="61" y="158"/>
                  </a:lnTo>
                  <a:lnTo>
                    <a:pt x="61" y="151"/>
                  </a:lnTo>
                  <a:lnTo>
                    <a:pt x="63" y="143"/>
                  </a:lnTo>
                  <a:lnTo>
                    <a:pt x="63" y="135"/>
                  </a:lnTo>
                  <a:lnTo>
                    <a:pt x="65" y="130"/>
                  </a:lnTo>
                  <a:lnTo>
                    <a:pt x="65" y="122"/>
                  </a:lnTo>
                  <a:lnTo>
                    <a:pt x="65" y="116"/>
                  </a:lnTo>
                  <a:lnTo>
                    <a:pt x="67" y="109"/>
                  </a:lnTo>
                  <a:lnTo>
                    <a:pt x="67" y="103"/>
                  </a:lnTo>
                  <a:lnTo>
                    <a:pt x="69" y="97"/>
                  </a:lnTo>
                  <a:lnTo>
                    <a:pt x="69" y="92"/>
                  </a:lnTo>
                  <a:lnTo>
                    <a:pt x="69" y="86"/>
                  </a:lnTo>
                  <a:lnTo>
                    <a:pt x="71" y="82"/>
                  </a:lnTo>
                  <a:lnTo>
                    <a:pt x="73" y="78"/>
                  </a:lnTo>
                  <a:lnTo>
                    <a:pt x="73" y="73"/>
                  </a:lnTo>
                  <a:lnTo>
                    <a:pt x="75" y="71"/>
                  </a:lnTo>
                  <a:lnTo>
                    <a:pt x="75" y="67"/>
                  </a:lnTo>
                  <a:lnTo>
                    <a:pt x="77" y="63"/>
                  </a:lnTo>
                  <a:lnTo>
                    <a:pt x="78" y="57"/>
                  </a:lnTo>
                  <a:lnTo>
                    <a:pt x="80" y="52"/>
                  </a:lnTo>
                  <a:lnTo>
                    <a:pt x="84" y="46"/>
                  </a:lnTo>
                  <a:lnTo>
                    <a:pt x="86" y="42"/>
                  </a:lnTo>
                  <a:lnTo>
                    <a:pt x="88" y="36"/>
                  </a:lnTo>
                  <a:lnTo>
                    <a:pt x="92" y="33"/>
                  </a:lnTo>
                  <a:lnTo>
                    <a:pt x="96" y="29"/>
                  </a:lnTo>
                  <a:lnTo>
                    <a:pt x="97" y="25"/>
                  </a:lnTo>
                  <a:lnTo>
                    <a:pt x="101" y="21"/>
                  </a:lnTo>
                  <a:lnTo>
                    <a:pt x="103" y="19"/>
                  </a:lnTo>
                  <a:lnTo>
                    <a:pt x="107" y="17"/>
                  </a:lnTo>
                  <a:lnTo>
                    <a:pt x="113" y="16"/>
                  </a:lnTo>
                  <a:lnTo>
                    <a:pt x="120" y="17"/>
                  </a:lnTo>
                  <a:lnTo>
                    <a:pt x="122" y="19"/>
                  </a:lnTo>
                  <a:lnTo>
                    <a:pt x="124" y="23"/>
                  </a:lnTo>
                  <a:lnTo>
                    <a:pt x="126" y="27"/>
                  </a:lnTo>
                  <a:lnTo>
                    <a:pt x="128" y="35"/>
                  </a:lnTo>
                  <a:lnTo>
                    <a:pt x="128" y="36"/>
                  </a:lnTo>
                  <a:lnTo>
                    <a:pt x="128" y="40"/>
                  </a:lnTo>
                  <a:lnTo>
                    <a:pt x="128" y="44"/>
                  </a:lnTo>
                  <a:lnTo>
                    <a:pt x="128" y="48"/>
                  </a:lnTo>
                  <a:lnTo>
                    <a:pt x="128" y="52"/>
                  </a:lnTo>
                  <a:lnTo>
                    <a:pt x="128" y="55"/>
                  </a:lnTo>
                  <a:lnTo>
                    <a:pt x="128" y="59"/>
                  </a:lnTo>
                  <a:lnTo>
                    <a:pt x="128" y="65"/>
                  </a:lnTo>
                  <a:lnTo>
                    <a:pt x="126" y="69"/>
                  </a:lnTo>
                  <a:lnTo>
                    <a:pt x="126" y="73"/>
                  </a:lnTo>
                  <a:lnTo>
                    <a:pt x="126" y="76"/>
                  </a:lnTo>
                  <a:lnTo>
                    <a:pt x="126" y="80"/>
                  </a:lnTo>
                  <a:lnTo>
                    <a:pt x="124" y="86"/>
                  </a:lnTo>
                  <a:lnTo>
                    <a:pt x="124" y="90"/>
                  </a:lnTo>
                  <a:lnTo>
                    <a:pt x="124" y="94"/>
                  </a:lnTo>
                  <a:lnTo>
                    <a:pt x="124" y="97"/>
                  </a:lnTo>
                  <a:lnTo>
                    <a:pt x="122" y="105"/>
                  </a:lnTo>
                  <a:lnTo>
                    <a:pt x="122" y="111"/>
                  </a:lnTo>
                  <a:lnTo>
                    <a:pt x="120" y="116"/>
                  </a:lnTo>
                  <a:lnTo>
                    <a:pt x="120" y="122"/>
                  </a:lnTo>
                  <a:lnTo>
                    <a:pt x="118" y="126"/>
                  </a:lnTo>
                  <a:lnTo>
                    <a:pt x="116" y="130"/>
                  </a:lnTo>
                  <a:lnTo>
                    <a:pt x="115" y="135"/>
                  </a:lnTo>
                  <a:lnTo>
                    <a:pt x="113" y="139"/>
                  </a:lnTo>
                  <a:lnTo>
                    <a:pt x="111" y="143"/>
                  </a:lnTo>
                  <a:lnTo>
                    <a:pt x="107" y="149"/>
                  </a:lnTo>
                  <a:lnTo>
                    <a:pt x="105" y="152"/>
                  </a:lnTo>
                  <a:lnTo>
                    <a:pt x="103" y="158"/>
                  </a:lnTo>
                  <a:lnTo>
                    <a:pt x="97" y="164"/>
                  </a:lnTo>
                  <a:lnTo>
                    <a:pt x="94" y="170"/>
                  </a:lnTo>
                  <a:lnTo>
                    <a:pt x="92" y="173"/>
                  </a:lnTo>
                  <a:lnTo>
                    <a:pt x="96" y="173"/>
                  </a:lnTo>
                  <a:lnTo>
                    <a:pt x="99" y="170"/>
                  </a:lnTo>
                  <a:lnTo>
                    <a:pt x="105" y="164"/>
                  </a:lnTo>
                  <a:lnTo>
                    <a:pt x="111" y="158"/>
                  </a:lnTo>
                  <a:lnTo>
                    <a:pt x="113" y="156"/>
                  </a:lnTo>
                  <a:lnTo>
                    <a:pt x="111" y="158"/>
                  </a:lnTo>
                  <a:lnTo>
                    <a:pt x="111" y="162"/>
                  </a:lnTo>
                  <a:lnTo>
                    <a:pt x="111" y="168"/>
                  </a:lnTo>
                  <a:lnTo>
                    <a:pt x="109" y="173"/>
                  </a:lnTo>
                  <a:lnTo>
                    <a:pt x="109" y="181"/>
                  </a:lnTo>
                  <a:lnTo>
                    <a:pt x="107" y="185"/>
                  </a:lnTo>
                  <a:lnTo>
                    <a:pt x="107" y="187"/>
                  </a:lnTo>
                  <a:lnTo>
                    <a:pt x="107" y="192"/>
                  </a:lnTo>
                  <a:lnTo>
                    <a:pt x="107" y="196"/>
                  </a:lnTo>
                  <a:lnTo>
                    <a:pt x="105" y="200"/>
                  </a:lnTo>
                  <a:lnTo>
                    <a:pt x="105" y="204"/>
                  </a:lnTo>
                  <a:lnTo>
                    <a:pt x="105" y="206"/>
                  </a:lnTo>
                  <a:lnTo>
                    <a:pt x="105" y="211"/>
                  </a:lnTo>
                  <a:lnTo>
                    <a:pt x="105" y="215"/>
                  </a:lnTo>
                  <a:lnTo>
                    <a:pt x="105" y="219"/>
                  </a:lnTo>
                  <a:lnTo>
                    <a:pt x="105" y="223"/>
                  </a:lnTo>
                  <a:lnTo>
                    <a:pt x="105" y="227"/>
                  </a:lnTo>
                  <a:lnTo>
                    <a:pt x="105" y="232"/>
                  </a:lnTo>
                  <a:lnTo>
                    <a:pt x="105" y="238"/>
                  </a:lnTo>
                  <a:lnTo>
                    <a:pt x="107" y="242"/>
                  </a:lnTo>
                  <a:lnTo>
                    <a:pt x="109" y="247"/>
                  </a:lnTo>
                  <a:lnTo>
                    <a:pt x="113" y="251"/>
                  </a:lnTo>
                  <a:lnTo>
                    <a:pt x="116" y="253"/>
                  </a:lnTo>
                  <a:lnTo>
                    <a:pt x="120" y="255"/>
                  </a:lnTo>
                  <a:lnTo>
                    <a:pt x="124" y="255"/>
                  </a:lnTo>
                  <a:lnTo>
                    <a:pt x="128" y="251"/>
                  </a:lnTo>
                  <a:lnTo>
                    <a:pt x="135" y="247"/>
                  </a:lnTo>
                  <a:lnTo>
                    <a:pt x="141" y="244"/>
                  </a:lnTo>
                  <a:lnTo>
                    <a:pt x="149" y="238"/>
                  </a:lnTo>
                  <a:lnTo>
                    <a:pt x="149" y="234"/>
                  </a:lnTo>
                  <a:lnTo>
                    <a:pt x="151" y="230"/>
                  </a:lnTo>
                  <a:lnTo>
                    <a:pt x="153" y="227"/>
                  </a:lnTo>
                  <a:lnTo>
                    <a:pt x="156" y="223"/>
                  </a:lnTo>
                  <a:lnTo>
                    <a:pt x="158" y="217"/>
                  </a:lnTo>
                  <a:lnTo>
                    <a:pt x="162" y="211"/>
                  </a:lnTo>
                  <a:lnTo>
                    <a:pt x="164" y="204"/>
                  </a:lnTo>
                  <a:lnTo>
                    <a:pt x="168" y="198"/>
                  </a:lnTo>
                  <a:lnTo>
                    <a:pt x="170" y="194"/>
                  </a:lnTo>
                  <a:lnTo>
                    <a:pt x="172" y="190"/>
                  </a:lnTo>
                  <a:lnTo>
                    <a:pt x="173" y="187"/>
                  </a:lnTo>
                  <a:lnTo>
                    <a:pt x="175" y="183"/>
                  </a:lnTo>
                  <a:lnTo>
                    <a:pt x="177" y="179"/>
                  </a:lnTo>
                  <a:lnTo>
                    <a:pt x="179" y="175"/>
                  </a:lnTo>
                  <a:lnTo>
                    <a:pt x="181" y="171"/>
                  </a:lnTo>
                  <a:lnTo>
                    <a:pt x="183" y="168"/>
                  </a:lnTo>
                  <a:lnTo>
                    <a:pt x="185" y="162"/>
                  </a:lnTo>
                  <a:lnTo>
                    <a:pt x="187" y="158"/>
                  </a:lnTo>
                  <a:lnTo>
                    <a:pt x="189" y="154"/>
                  </a:lnTo>
                  <a:lnTo>
                    <a:pt x="191" y="151"/>
                  </a:lnTo>
                  <a:lnTo>
                    <a:pt x="192" y="145"/>
                  </a:lnTo>
                  <a:lnTo>
                    <a:pt x="194" y="141"/>
                  </a:lnTo>
                  <a:lnTo>
                    <a:pt x="196" y="137"/>
                  </a:lnTo>
                  <a:lnTo>
                    <a:pt x="198" y="133"/>
                  </a:lnTo>
                  <a:lnTo>
                    <a:pt x="200" y="128"/>
                  </a:lnTo>
                  <a:lnTo>
                    <a:pt x="202" y="124"/>
                  </a:lnTo>
                  <a:lnTo>
                    <a:pt x="204" y="120"/>
                  </a:lnTo>
                  <a:lnTo>
                    <a:pt x="206" y="116"/>
                  </a:lnTo>
                  <a:lnTo>
                    <a:pt x="208" y="111"/>
                  </a:lnTo>
                  <a:lnTo>
                    <a:pt x="210" y="107"/>
                  </a:lnTo>
                  <a:lnTo>
                    <a:pt x="212" y="103"/>
                  </a:lnTo>
                  <a:lnTo>
                    <a:pt x="213" y="99"/>
                  </a:lnTo>
                  <a:lnTo>
                    <a:pt x="215" y="95"/>
                  </a:lnTo>
                  <a:lnTo>
                    <a:pt x="217" y="90"/>
                  </a:lnTo>
                  <a:lnTo>
                    <a:pt x="219" y="86"/>
                  </a:lnTo>
                  <a:lnTo>
                    <a:pt x="221" y="82"/>
                  </a:lnTo>
                  <a:lnTo>
                    <a:pt x="225" y="75"/>
                  </a:lnTo>
                  <a:lnTo>
                    <a:pt x="229" y="69"/>
                  </a:lnTo>
                  <a:lnTo>
                    <a:pt x="231" y="61"/>
                  </a:lnTo>
                  <a:lnTo>
                    <a:pt x="234" y="55"/>
                  </a:lnTo>
                  <a:lnTo>
                    <a:pt x="236" y="50"/>
                  </a:lnTo>
                  <a:lnTo>
                    <a:pt x="240" y="46"/>
                  </a:lnTo>
                  <a:lnTo>
                    <a:pt x="242" y="40"/>
                  </a:lnTo>
                  <a:lnTo>
                    <a:pt x="246" y="36"/>
                  </a:lnTo>
                  <a:lnTo>
                    <a:pt x="248" y="35"/>
                  </a:lnTo>
                  <a:lnTo>
                    <a:pt x="250" y="35"/>
                  </a:lnTo>
                  <a:lnTo>
                    <a:pt x="255" y="27"/>
                  </a:lnTo>
                  <a:lnTo>
                    <a:pt x="263" y="23"/>
                  </a:lnTo>
                  <a:lnTo>
                    <a:pt x="267" y="21"/>
                  </a:lnTo>
                  <a:lnTo>
                    <a:pt x="270" y="19"/>
                  </a:lnTo>
                  <a:lnTo>
                    <a:pt x="274" y="17"/>
                  </a:lnTo>
                  <a:lnTo>
                    <a:pt x="278" y="17"/>
                  </a:lnTo>
                  <a:lnTo>
                    <a:pt x="284" y="16"/>
                  </a:lnTo>
                  <a:lnTo>
                    <a:pt x="291" y="17"/>
                  </a:lnTo>
                  <a:lnTo>
                    <a:pt x="293" y="19"/>
                  </a:lnTo>
                  <a:lnTo>
                    <a:pt x="297" y="21"/>
                  </a:lnTo>
                  <a:lnTo>
                    <a:pt x="299" y="25"/>
                  </a:lnTo>
                  <a:lnTo>
                    <a:pt x="301" y="29"/>
                  </a:lnTo>
                  <a:lnTo>
                    <a:pt x="301" y="33"/>
                  </a:lnTo>
                  <a:lnTo>
                    <a:pt x="301" y="36"/>
                  </a:lnTo>
                  <a:lnTo>
                    <a:pt x="301" y="42"/>
                  </a:lnTo>
                  <a:lnTo>
                    <a:pt x="301" y="48"/>
                  </a:lnTo>
                  <a:lnTo>
                    <a:pt x="299" y="55"/>
                  </a:lnTo>
                  <a:lnTo>
                    <a:pt x="297" y="61"/>
                  </a:lnTo>
                  <a:lnTo>
                    <a:pt x="295" y="67"/>
                  </a:lnTo>
                  <a:lnTo>
                    <a:pt x="293" y="75"/>
                  </a:lnTo>
                  <a:lnTo>
                    <a:pt x="291" y="80"/>
                  </a:lnTo>
                  <a:lnTo>
                    <a:pt x="288" y="86"/>
                  </a:lnTo>
                  <a:lnTo>
                    <a:pt x="286" y="92"/>
                  </a:lnTo>
                  <a:lnTo>
                    <a:pt x="284" y="99"/>
                  </a:lnTo>
                  <a:lnTo>
                    <a:pt x="282" y="105"/>
                  </a:lnTo>
                  <a:lnTo>
                    <a:pt x="278" y="111"/>
                  </a:lnTo>
                  <a:lnTo>
                    <a:pt x="276" y="116"/>
                  </a:lnTo>
                  <a:lnTo>
                    <a:pt x="276" y="122"/>
                  </a:lnTo>
                  <a:lnTo>
                    <a:pt x="274" y="126"/>
                  </a:lnTo>
                  <a:lnTo>
                    <a:pt x="270" y="132"/>
                  </a:lnTo>
                  <a:lnTo>
                    <a:pt x="269" y="135"/>
                  </a:lnTo>
                  <a:lnTo>
                    <a:pt x="265" y="141"/>
                  </a:lnTo>
                  <a:lnTo>
                    <a:pt x="261" y="145"/>
                  </a:lnTo>
                  <a:lnTo>
                    <a:pt x="255" y="151"/>
                  </a:lnTo>
                  <a:lnTo>
                    <a:pt x="251" y="154"/>
                  </a:lnTo>
                  <a:lnTo>
                    <a:pt x="248" y="158"/>
                  </a:lnTo>
                  <a:lnTo>
                    <a:pt x="244" y="162"/>
                  </a:lnTo>
                  <a:lnTo>
                    <a:pt x="240" y="164"/>
                  </a:lnTo>
                  <a:lnTo>
                    <a:pt x="236" y="168"/>
                  </a:lnTo>
                  <a:lnTo>
                    <a:pt x="234" y="171"/>
                  </a:lnTo>
                  <a:lnTo>
                    <a:pt x="229" y="173"/>
                  </a:lnTo>
                  <a:lnTo>
                    <a:pt x="231" y="175"/>
                  </a:lnTo>
                  <a:lnTo>
                    <a:pt x="232" y="173"/>
                  </a:lnTo>
                  <a:lnTo>
                    <a:pt x="236" y="171"/>
                  </a:lnTo>
                  <a:lnTo>
                    <a:pt x="240" y="170"/>
                  </a:lnTo>
                  <a:lnTo>
                    <a:pt x="244" y="170"/>
                  </a:lnTo>
                  <a:lnTo>
                    <a:pt x="248" y="166"/>
                  </a:lnTo>
                  <a:lnTo>
                    <a:pt x="251" y="166"/>
                  </a:lnTo>
                  <a:lnTo>
                    <a:pt x="253" y="166"/>
                  </a:lnTo>
                  <a:lnTo>
                    <a:pt x="255" y="170"/>
                  </a:lnTo>
                  <a:lnTo>
                    <a:pt x="253" y="171"/>
                  </a:lnTo>
                  <a:lnTo>
                    <a:pt x="251" y="173"/>
                  </a:lnTo>
                  <a:lnTo>
                    <a:pt x="250" y="179"/>
                  </a:lnTo>
                  <a:lnTo>
                    <a:pt x="246" y="185"/>
                  </a:lnTo>
                  <a:lnTo>
                    <a:pt x="242" y="189"/>
                  </a:lnTo>
                  <a:lnTo>
                    <a:pt x="238" y="196"/>
                  </a:lnTo>
                  <a:lnTo>
                    <a:pt x="236" y="200"/>
                  </a:lnTo>
                  <a:lnTo>
                    <a:pt x="234" y="204"/>
                  </a:lnTo>
                  <a:lnTo>
                    <a:pt x="232" y="208"/>
                  </a:lnTo>
                  <a:lnTo>
                    <a:pt x="231" y="211"/>
                  </a:lnTo>
                  <a:lnTo>
                    <a:pt x="225" y="219"/>
                  </a:lnTo>
                  <a:lnTo>
                    <a:pt x="221" y="227"/>
                  </a:lnTo>
                  <a:lnTo>
                    <a:pt x="215" y="232"/>
                  </a:lnTo>
                  <a:lnTo>
                    <a:pt x="213" y="240"/>
                  </a:lnTo>
                  <a:lnTo>
                    <a:pt x="208" y="247"/>
                  </a:lnTo>
                  <a:lnTo>
                    <a:pt x="206" y="253"/>
                  </a:lnTo>
                  <a:lnTo>
                    <a:pt x="204" y="257"/>
                  </a:lnTo>
                  <a:lnTo>
                    <a:pt x="204" y="263"/>
                  </a:lnTo>
                  <a:lnTo>
                    <a:pt x="204" y="268"/>
                  </a:lnTo>
                  <a:lnTo>
                    <a:pt x="206" y="276"/>
                  </a:lnTo>
                  <a:lnTo>
                    <a:pt x="208" y="280"/>
                  </a:lnTo>
                  <a:lnTo>
                    <a:pt x="213" y="285"/>
                  </a:lnTo>
                  <a:lnTo>
                    <a:pt x="217" y="287"/>
                  </a:lnTo>
                  <a:lnTo>
                    <a:pt x="223" y="291"/>
                  </a:lnTo>
                  <a:lnTo>
                    <a:pt x="229" y="291"/>
                  </a:lnTo>
                  <a:lnTo>
                    <a:pt x="234" y="291"/>
                  </a:lnTo>
                  <a:lnTo>
                    <a:pt x="238" y="287"/>
                  </a:lnTo>
                  <a:lnTo>
                    <a:pt x="244" y="282"/>
                  </a:lnTo>
                  <a:lnTo>
                    <a:pt x="248" y="278"/>
                  </a:lnTo>
                  <a:lnTo>
                    <a:pt x="251" y="272"/>
                  </a:lnTo>
                  <a:lnTo>
                    <a:pt x="255" y="266"/>
                  </a:lnTo>
                  <a:lnTo>
                    <a:pt x="261" y="263"/>
                  </a:lnTo>
                  <a:lnTo>
                    <a:pt x="267" y="257"/>
                  </a:lnTo>
                  <a:lnTo>
                    <a:pt x="270" y="249"/>
                  </a:lnTo>
                  <a:lnTo>
                    <a:pt x="278" y="244"/>
                  </a:lnTo>
                  <a:lnTo>
                    <a:pt x="284" y="236"/>
                  </a:lnTo>
                  <a:lnTo>
                    <a:pt x="289" y="228"/>
                  </a:lnTo>
                  <a:lnTo>
                    <a:pt x="297" y="223"/>
                  </a:lnTo>
                  <a:lnTo>
                    <a:pt x="303" y="215"/>
                  </a:lnTo>
                  <a:lnTo>
                    <a:pt x="308" y="208"/>
                  </a:lnTo>
                  <a:lnTo>
                    <a:pt x="312" y="204"/>
                  </a:lnTo>
                  <a:lnTo>
                    <a:pt x="316" y="200"/>
                  </a:lnTo>
                  <a:lnTo>
                    <a:pt x="318" y="196"/>
                  </a:lnTo>
                  <a:lnTo>
                    <a:pt x="322" y="192"/>
                  </a:lnTo>
                  <a:lnTo>
                    <a:pt x="327" y="185"/>
                  </a:lnTo>
                  <a:lnTo>
                    <a:pt x="335" y="179"/>
                  </a:lnTo>
                  <a:lnTo>
                    <a:pt x="339" y="171"/>
                  </a:lnTo>
                  <a:lnTo>
                    <a:pt x="347" y="164"/>
                  </a:lnTo>
                  <a:lnTo>
                    <a:pt x="352" y="158"/>
                  </a:lnTo>
                  <a:lnTo>
                    <a:pt x="358" y="152"/>
                  </a:lnTo>
                  <a:lnTo>
                    <a:pt x="362" y="147"/>
                  </a:lnTo>
                  <a:lnTo>
                    <a:pt x="367" y="143"/>
                  </a:lnTo>
                  <a:lnTo>
                    <a:pt x="371" y="139"/>
                  </a:lnTo>
                  <a:lnTo>
                    <a:pt x="375" y="135"/>
                  </a:lnTo>
                  <a:lnTo>
                    <a:pt x="381" y="132"/>
                  </a:lnTo>
                  <a:lnTo>
                    <a:pt x="386" y="130"/>
                  </a:lnTo>
                  <a:lnTo>
                    <a:pt x="390" y="130"/>
                  </a:lnTo>
                  <a:lnTo>
                    <a:pt x="396" y="130"/>
                  </a:lnTo>
                  <a:lnTo>
                    <a:pt x="400" y="132"/>
                  </a:lnTo>
                  <a:lnTo>
                    <a:pt x="404" y="135"/>
                  </a:lnTo>
                  <a:lnTo>
                    <a:pt x="405" y="139"/>
                  </a:lnTo>
                  <a:lnTo>
                    <a:pt x="407" y="143"/>
                  </a:lnTo>
                  <a:lnTo>
                    <a:pt x="407" y="147"/>
                  </a:lnTo>
                  <a:lnTo>
                    <a:pt x="409" y="151"/>
                  </a:lnTo>
                  <a:lnTo>
                    <a:pt x="409" y="154"/>
                  </a:lnTo>
                  <a:lnTo>
                    <a:pt x="409" y="160"/>
                  </a:lnTo>
                  <a:lnTo>
                    <a:pt x="407" y="162"/>
                  </a:lnTo>
                  <a:lnTo>
                    <a:pt x="405" y="166"/>
                  </a:lnTo>
                  <a:lnTo>
                    <a:pt x="404" y="170"/>
                  </a:lnTo>
                  <a:lnTo>
                    <a:pt x="402" y="173"/>
                  </a:lnTo>
                  <a:lnTo>
                    <a:pt x="396" y="177"/>
                  </a:lnTo>
                  <a:lnTo>
                    <a:pt x="394" y="183"/>
                  </a:lnTo>
                  <a:lnTo>
                    <a:pt x="390" y="189"/>
                  </a:lnTo>
                  <a:lnTo>
                    <a:pt x="385" y="196"/>
                  </a:lnTo>
                  <a:lnTo>
                    <a:pt x="379" y="202"/>
                  </a:lnTo>
                  <a:lnTo>
                    <a:pt x="375" y="209"/>
                  </a:lnTo>
                  <a:lnTo>
                    <a:pt x="367" y="215"/>
                  </a:lnTo>
                  <a:lnTo>
                    <a:pt x="362" y="223"/>
                  </a:lnTo>
                  <a:lnTo>
                    <a:pt x="356" y="230"/>
                  </a:lnTo>
                  <a:lnTo>
                    <a:pt x="350" y="238"/>
                  </a:lnTo>
                  <a:lnTo>
                    <a:pt x="347" y="242"/>
                  </a:lnTo>
                  <a:lnTo>
                    <a:pt x="345" y="246"/>
                  </a:lnTo>
                  <a:lnTo>
                    <a:pt x="341" y="249"/>
                  </a:lnTo>
                  <a:lnTo>
                    <a:pt x="337" y="253"/>
                  </a:lnTo>
                  <a:lnTo>
                    <a:pt x="331" y="261"/>
                  </a:lnTo>
                  <a:lnTo>
                    <a:pt x="324" y="268"/>
                  </a:lnTo>
                  <a:lnTo>
                    <a:pt x="318" y="276"/>
                  </a:lnTo>
                  <a:lnTo>
                    <a:pt x="312" y="284"/>
                  </a:lnTo>
                  <a:lnTo>
                    <a:pt x="307" y="289"/>
                  </a:lnTo>
                  <a:lnTo>
                    <a:pt x="299" y="297"/>
                  </a:lnTo>
                  <a:lnTo>
                    <a:pt x="293" y="303"/>
                  </a:lnTo>
                  <a:lnTo>
                    <a:pt x="289" y="310"/>
                  </a:lnTo>
                  <a:lnTo>
                    <a:pt x="286" y="314"/>
                  </a:lnTo>
                  <a:lnTo>
                    <a:pt x="282" y="320"/>
                  </a:lnTo>
                  <a:lnTo>
                    <a:pt x="276" y="323"/>
                  </a:lnTo>
                  <a:lnTo>
                    <a:pt x="274" y="329"/>
                  </a:lnTo>
                  <a:lnTo>
                    <a:pt x="270" y="333"/>
                  </a:lnTo>
                  <a:lnTo>
                    <a:pt x="270" y="335"/>
                  </a:lnTo>
                  <a:lnTo>
                    <a:pt x="269" y="337"/>
                  </a:lnTo>
                  <a:lnTo>
                    <a:pt x="269" y="341"/>
                  </a:lnTo>
                  <a:lnTo>
                    <a:pt x="269" y="344"/>
                  </a:lnTo>
                  <a:lnTo>
                    <a:pt x="270" y="348"/>
                  </a:lnTo>
                  <a:lnTo>
                    <a:pt x="274" y="350"/>
                  </a:lnTo>
                  <a:lnTo>
                    <a:pt x="278" y="354"/>
                  </a:lnTo>
                  <a:lnTo>
                    <a:pt x="284" y="354"/>
                  </a:lnTo>
                  <a:lnTo>
                    <a:pt x="289" y="356"/>
                  </a:lnTo>
                  <a:lnTo>
                    <a:pt x="293" y="354"/>
                  </a:lnTo>
                  <a:lnTo>
                    <a:pt x="297" y="354"/>
                  </a:lnTo>
                  <a:lnTo>
                    <a:pt x="299" y="354"/>
                  </a:lnTo>
                  <a:lnTo>
                    <a:pt x="305" y="352"/>
                  </a:lnTo>
                  <a:lnTo>
                    <a:pt x="307" y="350"/>
                  </a:lnTo>
                  <a:lnTo>
                    <a:pt x="310" y="348"/>
                  </a:lnTo>
                  <a:lnTo>
                    <a:pt x="314" y="348"/>
                  </a:lnTo>
                  <a:lnTo>
                    <a:pt x="318" y="346"/>
                  </a:lnTo>
                  <a:lnTo>
                    <a:pt x="322" y="344"/>
                  </a:lnTo>
                  <a:lnTo>
                    <a:pt x="327" y="344"/>
                  </a:lnTo>
                  <a:lnTo>
                    <a:pt x="331" y="341"/>
                  </a:lnTo>
                  <a:lnTo>
                    <a:pt x="337" y="341"/>
                  </a:lnTo>
                  <a:lnTo>
                    <a:pt x="341" y="339"/>
                  </a:lnTo>
                  <a:lnTo>
                    <a:pt x="347" y="337"/>
                  </a:lnTo>
                  <a:lnTo>
                    <a:pt x="350" y="335"/>
                  </a:lnTo>
                  <a:lnTo>
                    <a:pt x="356" y="333"/>
                  </a:lnTo>
                  <a:lnTo>
                    <a:pt x="360" y="331"/>
                  </a:lnTo>
                  <a:lnTo>
                    <a:pt x="366" y="329"/>
                  </a:lnTo>
                  <a:lnTo>
                    <a:pt x="369" y="329"/>
                  </a:lnTo>
                  <a:lnTo>
                    <a:pt x="375" y="327"/>
                  </a:lnTo>
                  <a:lnTo>
                    <a:pt x="379" y="325"/>
                  </a:lnTo>
                  <a:lnTo>
                    <a:pt x="385" y="323"/>
                  </a:lnTo>
                  <a:lnTo>
                    <a:pt x="388" y="323"/>
                  </a:lnTo>
                  <a:lnTo>
                    <a:pt x="394" y="323"/>
                  </a:lnTo>
                  <a:lnTo>
                    <a:pt x="396" y="322"/>
                  </a:lnTo>
                  <a:lnTo>
                    <a:pt x="402" y="320"/>
                  </a:lnTo>
                  <a:lnTo>
                    <a:pt x="404" y="320"/>
                  </a:lnTo>
                  <a:lnTo>
                    <a:pt x="407" y="320"/>
                  </a:lnTo>
                  <a:lnTo>
                    <a:pt x="411" y="320"/>
                  </a:lnTo>
                  <a:lnTo>
                    <a:pt x="417" y="323"/>
                  </a:lnTo>
                  <a:lnTo>
                    <a:pt x="421" y="325"/>
                  </a:lnTo>
                  <a:lnTo>
                    <a:pt x="421" y="329"/>
                  </a:lnTo>
                  <a:lnTo>
                    <a:pt x="421" y="333"/>
                  </a:lnTo>
                  <a:lnTo>
                    <a:pt x="421" y="339"/>
                  </a:lnTo>
                  <a:lnTo>
                    <a:pt x="417" y="344"/>
                  </a:lnTo>
                  <a:lnTo>
                    <a:pt x="413" y="350"/>
                  </a:lnTo>
                  <a:lnTo>
                    <a:pt x="409" y="356"/>
                  </a:lnTo>
                  <a:lnTo>
                    <a:pt x="405" y="362"/>
                  </a:lnTo>
                  <a:lnTo>
                    <a:pt x="402" y="363"/>
                  </a:lnTo>
                  <a:lnTo>
                    <a:pt x="398" y="367"/>
                  </a:lnTo>
                  <a:lnTo>
                    <a:pt x="394" y="369"/>
                  </a:lnTo>
                  <a:lnTo>
                    <a:pt x="390" y="373"/>
                  </a:lnTo>
                  <a:lnTo>
                    <a:pt x="385" y="375"/>
                  </a:lnTo>
                  <a:lnTo>
                    <a:pt x="379" y="379"/>
                  </a:lnTo>
                  <a:lnTo>
                    <a:pt x="375" y="382"/>
                  </a:lnTo>
                  <a:lnTo>
                    <a:pt x="369" y="386"/>
                  </a:lnTo>
                  <a:lnTo>
                    <a:pt x="362" y="388"/>
                  </a:lnTo>
                  <a:lnTo>
                    <a:pt x="356" y="390"/>
                  </a:lnTo>
                  <a:lnTo>
                    <a:pt x="348" y="392"/>
                  </a:lnTo>
                  <a:lnTo>
                    <a:pt x="343" y="396"/>
                  </a:lnTo>
                  <a:lnTo>
                    <a:pt x="335" y="398"/>
                  </a:lnTo>
                  <a:lnTo>
                    <a:pt x="329" y="400"/>
                  </a:lnTo>
                  <a:lnTo>
                    <a:pt x="324" y="400"/>
                  </a:lnTo>
                  <a:lnTo>
                    <a:pt x="316" y="401"/>
                  </a:lnTo>
                  <a:lnTo>
                    <a:pt x="308" y="401"/>
                  </a:lnTo>
                  <a:lnTo>
                    <a:pt x="303" y="405"/>
                  </a:lnTo>
                  <a:lnTo>
                    <a:pt x="295" y="407"/>
                  </a:lnTo>
                  <a:lnTo>
                    <a:pt x="289" y="411"/>
                  </a:lnTo>
                  <a:lnTo>
                    <a:pt x="282" y="415"/>
                  </a:lnTo>
                  <a:lnTo>
                    <a:pt x="274" y="420"/>
                  </a:lnTo>
                  <a:lnTo>
                    <a:pt x="267" y="426"/>
                  </a:lnTo>
                  <a:lnTo>
                    <a:pt x="261" y="432"/>
                  </a:lnTo>
                  <a:lnTo>
                    <a:pt x="253" y="438"/>
                  </a:lnTo>
                  <a:lnTo>
                    <a:pt x="248" y="443"/>
                  </a:lnTo>
                  <a:lnTo>
                    <a:pt x="242" y="447"/>
                  </a:lnTo>
                  <a:lnTo>
                    <a:pt x="236" y="453"/>
                  </a:lnTo>
                  <a:lnTo>
                    <a:pt x="231" y="458"/>
                  </a:lnTo>
                  <a:lnTo>
                    <a:pt x="227" y="462"/>
                  </a:lnTo>
                  <a:lnTo>
                    <a:pt x="221" y="466"/>
                  </a:lnTo>
                  <a:lnTo>
                    <a:pt x="219" y="472"/>
                  </a:lnTo>
                  <a:lnTo>
                    <a:pt x="215" y="474"/>
                  </a:lnTo>
                  <a:lnTo>
                    <a:pt x="210" y="477"/>
                  </a:lnTo>
                  <a:lnTo>
                    <a:pt x="204" y="479"/>
                  </a:lnTo>
                  <a:lnTo>
                    <a:pt x="198" y="483"/>
                  </a:lnTo>
                  <a:lnTo>
                    <a:pt x="194" y="483"/>
                  </a:lnTo>
                  <a:lnTo>
                    <a:pt x="189" y="485"/>
                  </a:lnTo>
                  <a:lnTo>
                    <a:pt x="185" y="487"/>
                  </a:lnTo>
                  <a:lnTo>
                    <a:pt x="181" y="489"/>
                  </a:lnTo>
                  <a:lnTo>
                    <a:pt x="177" y="489"/>
                  </a:lnTo>
                  <a:lnTo>
                    <a:pt x="173" y="491"/>
                  </a:lnTo>
                  <a:lnTo>
                    <a:pt x="170" y="493"/>
                  </a:lnTo>
                  <a:lnTo>
                    <a:pt x="166" y="493"/>
                  </a:lnTo>
                  <a:lnTo>
                    <a:pt x="162" y="495"/>
                  </a:lnTo>
                  <a:lnTo>
                    <a:pt x="158" y="495"/>
                  </a:lnTo>
                  <a:lnTo>
                    <a:pt x="153" y="496"/>
                  </a:lnTo>
                  <a:lnTo>
                    <a:pt x="149" y="496"/>
                  </a:lnTo>
                  <a:lnTo>
                    <a:pt x="145" y="496"/>
                  </a:lnTo>
                  <a:lnTo>
                    <a:pt x="141" y="498"/>
                  </a:lnTo>
                  <a:lnTo>
                    <a:pt x="137" y="498"/>
                  </a:lnTo>
                  <a:lnTo>
                    <a:pt x="135" y="500"/>
                  </a:lnTo>
                  <a:lnTo>
                    <a:pt x="128" y="500"/>
                  </a:lnTo>
                  <a:lnTo>
                    <a:pt x="122" y="500"/>
                  </a:lnTo>
                  <a:lnTo>
                    <a:pt x="118" y="500"/>
                  </a:lnTo>
                  <a:lnTo>
                    <a:pt x="115" y="500"/>
                  </a:lnTo>
                  <a:lnTo>
                    <a:pt x="109" y="500"/>
                  </a:lnTo>
                  <a:lnTo>
                    <a:pt x="103" y="498"/>
                  </a:lnTo>
                  <a:lnTo>
                    <a:pt x="97" y="498"/>
                  </a:lnTo>
                  <a:lnTo>
                    <a:pt x="92" y="498"/>
                  </a:lnTo>
                  <a:lnTo>
                    <a:pt x="86" y="498"/>
                  </a:lnTo>
                  <a:lnTo>
                    <a:pt x="82" y="498"/>
                  </a:lnTo>
                  <a:lnTo>
                    <a:pt x="82" y="498"/>
                  </a:lnTo>
                  <a:lnTo>
                    <a:pt x="84" y="500"/>
                  </a:lnTo>
                  <a:lnTo>
                    <a:pt x="84" y="500"/>
                  </a:lnTo>
                  <a:lnTo>
                    <a:pt x="86" y="502"/>
                  </a:lnTo>
                  <a:lnTo>
                    <a:pt x="90" y="502"/>
                  </a:lnTo>
                  <a:lnTo>
                    <a:pt x="94" y="504"/>
                  </a:lnTo>
                  <a:lnTo>
                    <a:pt x="97" y="504"/>
                  </a:lnTo>
                  <a:lnTo>
                    <a:pt x="103" y="504"/>
                  </a:lnTo>
                  <a:lnTo>
                    <a:pt x="111" y="504"/>
                  </a:lnTo>
                  <a:lnTo>
                    <a:pt x="116" y="504"/>
                  </a:lnTo>
                  <a:lnTo>
                    <a:pt x="122" y="504"/>
                  </a:lnTo>
                  <a:lnTo>
                    <a:pt x="128" y="504"/>
                  </a:lnTo>
                  <a:lnTo>
                    <a:pt x="135" y="504"/>
                  </a:lnTo>
                  <a:lnTo>
                    <a:pt x="141" y="504"/>
                  </a:lnTo>
                  <a:lnTo>
                    <a:pt x="149" y="502"/>
                  </a:lnTo>
                  <a:lnTo>
                    <a:pt x="154" y="502"/>
                  </a:lnTo>
                  <a:lnTo>
                    <a:pt x="160" y="500"/>
                  </a:lnTo>
                  <a:lnTo>
                    <a:pt x="166" y="500"/>
                  </a:lnTo>
                  <a:lnTo>
                    <a:pt x="170" y="500"/>
                  </a:lnTo>
                  <a:lnTo>
                    <a:pt x="175" y="498"/>
                  </a:lnTo>
                  <a:lnTo>
                    <a:pt x="181" y="496"/>
                  </a:lnTo>
                  <a:lnTo>
                    <a:pt x="185" y="496"/>
                  </a:lnTo>
                  <a:lnTo>
                    <a:pt x="191" y="493"/>
                  </a:lnTo>
                  <a:lnTo>
                    <a:pt x="196" y="493"/>
                  </a:lnTo>
                  <a:lnTo>
                    <a:pt x="200" y="491"/>
                  </a:lnTo>
                  <a:lnTo>
                    <a:pt x="206" y="489"/>
                  </a:lnTo>
                  <a:lnTo>
                    <a:pt x="210" y="487"/>
                  </a:lnTo>
                  <a:lnTo>
                    <a:pt x="215" y="485"/>
                  </a:lnTo>
                  <a:lnTo>
                    <a:pt x="219" y="483"/>
                  </a:lnTo>
                  <a:lnTo>
                    <a:pt x="223" y="481"/>
                  </a:lnTo>
                  <a:lnTo>
                    <a:pt x="229" y="477"/>
                  </a:lnTo>
                  <a:lnTo>
                    <a:pt x="234" y="474"/>
                  </a:lnTo>
                  <a:lnTo>
                    <a:pt x="236" y="472"/>
                  </a:lnTo>
                  <a:lnTo>
                    <a:pt x="240" y="468"/>
                  </a:lnTo>
                  <a:lnTo>
                    <a:pt x="244" y="464"/>
                  </a:lnTo>
                  <a:lnTo>
                    <a:pt x="250" y="460"/>
                  </a:lnTo>
                  <a:lnTo>
                    <a:pt x="253" y="455"/>
                  </a:lnTo>
                  <a:lnTo>
                    <a:pt x="259" y="449"/>
                  </a:lnTo>
                  <a:lnTo>
                    <a:pt x="265" y="445"/>
                  </a:lnTo>
                  <a:lnTo>
                    <a:pt x="270" y="439"/>
                  </a:lnTo>
                  <a:lnTo>
                    <a:pt x="278" y="434"/>
                  </a:lnTo>
                  <a:lnTo>
                    <a:pt x="284" y="430"/>
                  </a:lnTo>
                  <a:lnTo>
                    <a:pt x="289" y="424"/>
                  </a:lnTo>
                  <a:lnTo>
                    <a:pt x="297" y="420"/>
                  </a:lnTo>
                  <a:lnTo>
                    <a:pt x="301" y="417"/>
                  </a:lnTo>
                  <a:lnTo>
                    <a:pt x="307" y="415"/>
                  </a:lnTo>
                  <a:lnTo>
                    <a:pt x="312" y="413"/>
                  </a:lnTo>
                  <a:lnTo>
                    <a:pt x="316" y="411"/>
                  </a:lnTo>
                  <a:lnTo>
                    <a:pt x="320" y="409"/>
                  </a:lnTo>
                  <a:lnTo>
                    <a:pt x="326" y="409"/>
                  </a:lnTo>
                  <a:lnTo>
                    <a:pt x="329" y="407"/>
                  </a:lnTo>
                  <a:lnTo>
                    <a:pt x="335" y="405"/>
                  </a:lnTo>
                  <a:lnTo>
                    <a:pt x="341" y="403"/>
                  </a:lnTo>
                  <a:lnTo>
                    <a:pt x="347" y="401"/>
                  </a:lnTo>
                  <a:lnTo>
                    <a:pt x="354" y="400"/>
                  </a:lnTo>
                  <a:lnTo>
                    <a:pt x="360" y="398"/>
                  </a:lnTo>
                  <a:lnTo>
                    <a:pt x="367" y="394"/>
                  </a:lnTo>
                  <a:lnTo>
                    <a:pt x="373" y="392"/>
                  </a:lnTo>
                  <a:lnTo>
                    <a:pt x="379" y="390"/>
                  </a:lnTo>
                  <a:lnTo>
                    <a:pt x="385" y="386"/>
                  </a:lnTo>
                  <a:lnTo>
                    <a:pt x="390" y="382"/>
                  </a:lnTo>
                  <a:lnTo>
                    <a:pt x="396" y="381"/>
                  </a:lnTo>
                  <a:lnTo>
                    <a:pt x="400" y="377"/>
                  </a:lnTo>
                  <a:lnTo>
                    <a:pt x="404" y="373"/>
                  </a:lnTo>
                  <a:lnTo>
                    <a:pt x="407" y="369"/>
                  </a:lnTo>
                  <a:lnTo>
                    <a:pt x="409" y="367"/>
                  </a:lnTo>
                  <a:lnTo>
                    <a:pt x="413" y="362"/>
                  </a:lnTo>
                  <a:lnTo>
                    <a:pt x="417" y="360"/>
                  </a:lnTo>
                  <a:lnTo>
                    <a:pt x="423" y="352"/>
                  </a:lnTo>
                  <a:lnTo>
                    <a:pt x="426" y="344"/>
                  </a:lnTo>
                  <a:lnTo>
                    <a:pt x="430" y="337"/>
                  </a:lnTo>
                  <a:lnTo>
                    <a:pt x="432" y="331"/>
                  </a:lnTo>
                  <a:lnTo>
                    <a:pt x="432" y="323"/>
                  </a:lnTo>
                  <a:lnTo>
                    <a:pt x="430" y="320"/>
                  </a:lnTo>
                  <a:lnTo>
                    <a:pt x="426" y="314"/>
                  </a:lnTo>
                  <a:lnTo>
                    <a:pt x="421" y="312"/>
                  </a:lnTo>
                  <a:lnTo>
                    <a:pt x="417" y="310"/>
                  </a:lnTo>
                  <a:lnTo>
                    <a:pt x="411" y="310"/>
                  </a:lnTo>
                  <a:lnTo>
                    <a:pt x="407" y="310"/>
                  </a:lnTo>
                  <a:lnTo>
                    <a:pt x="404" y="310"/>
                  </a:lnTo>
                  <a:lnTo>
                    <a:pt x="398" y="310"/>
                  </a:lnTo>
                  <a:lnTo>
                    <a:pt x="392" y="310"/>
                  </a:lnTo>
                  <a:lnTo>
                    <a:pt x="386" y="312"/>
                  </a:lnTo>
                  <a:lnTo>
                    <a:pt x="383" y="314"/>
                  </a:lnTo>
                  <a:lnTo>
                    <a:pt x="379" y="314"/>
                  </a:lnTo>
                  <a:lnTo>
                    <a:pt x="373" y="316"/>
                  </a:lnTo>
                  <a:lnTo>
                    <a:pt x="369" y="318"/>
                  </a:lnTo>
                  <a:lnTo>
                    <a:pt x="367" y="320"/>
                  </a:lnTo>
                  <a:lnTo>
                    <a:pt x="362" y="323"/>
                  </a:lnTo>
                  <a:lnTo>
                    <a:pt x="358" y="325"/>
                  </a:lnTo>
                  <a:lnTo>
                    <a:pt x="352" y="327"/>
                  </a:lnTo>
                  <a:lnTo>
                    <a:pt x="347" y="331"/>
                  </a:lnTo>
                  <a:lnTo>
                    <a:pt x="341" y="333"/>
                  </a:lnTo>
                  <a:lnTo>
                    <a:pt x="335" y="335"/>
                  </a:lnTo>
                  <a:lnTo>
                    <a:pt x="329" y="337"/>
                  </a:lnTo>
                  <a:lnTo>
                    <a:pt x="324" y="341"/>
                  </a:lnTo>
                  <a:lnTo>
                    <a:pt x="316" y="341"/>
                  </a:lnTo>
                  <a:lnTo>
                    <a:pt x="310" y="344"/>
                  </a:lnTo>
                  <a:lnTo>
                    <a:pt x="303" y="344"/>
                  </a:lnTo>
                  <a:lnTo>
                    <a:pt x="299" y="346"/>
                  </a:lnTo>
                  <a:lnTo>
                    <a:pt x="293" y="346"/>
                  </a:lnTo>
                  <a:lnTo>
                    <a:pt x="291" y="348"/>
                  </a:lnTo>
                  <a:lnTo>
                    <a:pt x="288" y="346"/>
                  </a:lnTo>
                  <a:lnTo>
                    <a:pt x="286" y="346"/>
                  </a:lnTo>
                  <a:lnTo>
                    <a:pt x="286" y="342"/>
                  </a:lnTo>
                  <a:lnTo>
                    <a:pt x="289" y="337"/>
                  </a:lnTo>
                  <a:lnTo>
                    <a:pt x="291" y="333"/>
                  </a:lnTo>
                  <a:lnTo>
                    <a:pt x="293" y="327"/>
                  </a:lnTo>
                  <a:lnTo>
                    <a:pt x="297" y="322"/>
                  </a:lnTo>
                  <a:lnTo>
                    <a:pt x="301" y="318"/>
                  </a:lnTo>
                  <a:lnTo>
                    <a:pt x="307" y="310"/>
                  </a:lnTo>
                  <a:lnTo>
                    <a:pt x="310" y="304"/>
                  </a:lnTo>
                  <a:lnTo>
                    <a:pt x="316" y="297"/>
                  </a:lnTo>
                  <a:lnTo>
                    <a:pt x="322" y="291"/>
                  </a:lnTo>
                  <a:lnTo>
                    <a:pt x="324" y="285"/>
                  </a:lnTo>
                  <a:lnTo>
                    <a:pt x="327" y="284"/>
                  </a:lnTo>
                  <a:lnTo>
                    <a:pt x="331" y="278"/>
                  </a:lnTo>
                  <a:lnTo>
                    <a:pt x="335" y="276"/>
                  </a:lnTo>
                  <a:lnTo>
                    <a:pt x="341" y="266"/>
                  </a:lnTo>
                  <a:lnTo>
                    <a:pt x="347" y="261"/>
                  </a:lnTo>
                  <a:lnTo>
                    <a:pt x="348" y="257"/>
                  </a:lnTo>
                  <a:lnTo>
                    <a:pt x="352" y="253"/>
                  </a:lnTo>
                  <a:lnTo>
                    <a:pt x="354" y="247"/>
                  </a:lnTo>
                  <a:lnTo>
                    <a:pt x="358" y="244"/>
                  </a:lnTo>
                  <a:lnTo>
                    <a:pt x="362" y="240"/>
                  </a:lnTo>
                  <a:lnTo>
                    <a:pt x="364" y="236"/>
                  </a:lnTo>
                  <a:lnTo>
                    <a:pt x="367" y="232"/>
                  </a:lnTo>
                  <a:lnTo>
                    <a:pt x="371" y="228"/>
                  </a:lnTo>
                  <a:lnTo>
                    <a:pt x="373" y="225"/>
                  </a:lnTo>
                  <a:lnTo>
                    <a:pt x="377" y="221"/>
                  </a:lnTo>
                  <a:lnTo>
                    <a:pt x="379" y="217"/>
                  </a:lnTo>
                  <a:lnTo>
                    <a:pt x="383" y="213"/>
                  </a:lnTo>
                  <a:lnTo>
                    <a:pt x="388" y="206"/>
                  </a:lnTo>
                  <a:lnTo>
                    <a:pt x="394" y="200"/>
                  </a:lnTo>
                  <a:lnTo>
                    <a:pt x="398" y="194"/>
                  </a:lnTo>
                  <a:lnTo>
                    <a:pt x="402" y="189"/>
                  </a:lnTo>
                  <a:lnTo>
                    <a:pt x="405" y="183"/>
                  </a:lnTo>
                  <a:lnTo>
                    <a:pt x="409" y="179"/>
                  </a:lnTo>
                  <a:lnTo>
                    <a:pt x="411" y="173"/>
                  </a:lnTo>
                  <a:lnTo>
                    <a:pt x="415" y="171"/>
                  </a:lnTo>
                  <a:lnTo>
                    <a:pt x="417" y="168"/>
                  </a:lnTo>
                  <a:lnTo>
                    <a:pt x="419" y="166"/>
                  </a:lnTo>
                  <a:lnTo>
                    <a:pt x="421" y="158"/>
                  </a:lnTo>
                  <a:lnTo>
                    <a:pt x="423" y="152"/>
                  </a:lnTo>
                  <a:lnTo>
                    <a:pt x="424" y="145"/>
                  </a:lnTo>
                  <a:lnTo>
                    <a:pt x="426" y="139"/>
                  </a:lnTo>
                  <a:lnTo>
                    <a:pt x="424" y="132"/>
                  </a:lnTo>
                  <a:lnTo>
                    <a:pt x="424" y="126"/>
                  </a:lnTo>
                  <a:lnTo>
                    <a:pt x="421" y="118"/>
                  </a:lnTo>
                  <a:lnTo>
                    <a:pt x="415" y="114"/>
                  </a:lnTo>
                  <a:lnTo>
                    <a:pt x="411" y="113"/>
                  </a:lnTo>
                  <a:lnTo>
                    <a:pt x="407" y="111"/>
                  </a:lnTo>
                  <a:lnTo>
                    <a:pt x="404" y="111"/>
                  </a:lnTo>
                  <a:lnTo>
                    <a:pt x="400" y="111"/>
                  </a:lnTo>
                  <a:lnTo>
                    <a:pt x="396" y="111"/>
                  </a:lnTo>
                  <a:lnTo>
                    <a:pt x="392" y="111"/>
                  </a:lnTo>
                  <a:lnTo>
                    <a:pt x="388" y="111"/>
                  </a:lnTo>
                  <a:lnTo>
                    <a:pt x="385" y="113"/>
                  </a:lnTo>
                  <a:lnTo>
                    <a:pt x="377" y="116"/>
                  </a:lnTo>
                  <a:lnTo>
                    <a:pt x="371" y="122"/>
                  </a:lnTo>
                  <a:lnTo>
                    <a:pt x="366" y="126"/>
                  </a:lnTo>
                  <a:lnTo>
                    <a:pt x="362" y="132"/>
                  </a:lnTo>
                  <a:lnTo>
                    <a:pt x="358" y="135"/>
                  </a:lnTo>
                  <a:lnTo>
                    <a:pt x="352" y="141"/>
                  </a:lnTo>
                  <a:lnTo>
                    <a:pt x="348" y="145"/>
                  </a:lnTo>
                  <a:lnTo>
                    <a:pt x="345" y="149"/>
                  </a:lnTo>
                  <a:lnTo>
                    <a:pt x="341" y="154"/>
                  </a:lnTo>
                  <a:lnTo>
                    <a:pt x="337" y="160"/>
                  </a:lnTo>
                  <a:lnTo>
                    <a:pt x="331" y="164"/>
                  </a:lnTo>
                  <a:lnTo>
                    <a:pt x="327" y="171"/>
                  </a:lnTo>
                  <a:lnTo>
                    <a:pt x="322" y="177"/>
                  </a:lnTo>
                  <a:lnTo>
                    <a:pt x="316" y="183"/>
                  </a:lnTo>
                  <a:lnTo>
                    <a:pt x="308" y="189"/>
                  </a:lnTo>
                  <a:lnTo>
                    <a:pt x="303" y="196"/>
                  </a:lnTo>
                  <a:lnTo>
                    <a:pt x="299" y="204"/>
                  </a:lnTo>
                  <a:lnTo>
                    <a:pt x="293" y="209"/>
                  </a:lnTo>
                  <a:lnTo>
                    <a:pt x="286" y="217"/>
                  </a:lnTo>
                  <a:lnTo>
                    <a:pt x="280" y="223"/>
                  </a:lnTo>
                  <a:lnTo>
                    <a:pt x="274" y="228"/>
                  </a:lnTo>
                  <a:lnTo>
                    <a:pt x="269" y="234"/>
                  </a:lnTo>
                  <a:lnTo>
                    <a:pt x="263" y="240"/>
                  </a:lnTo>
                  <a:lnTo>
                    <a:pt x="259" y="247"/>
                  </a:lnTo>
                  <a:lnTo>
                    <a:pt x="253" y="253"/>
                  </a:lnTo>
                  <a:lnTo>
                    <a:pt x="250" y="257"/>
                  </a:lnTo>
                  <a:lnTo>
                    <a:pt x="244" y="263"/>
                  </a:lnTo>
                  <a:lnTo>
                    <a:pt x="240" y="266"/>
                  </a:lnTo>
                  <a:lnTo>
                    <a:pt x="236" y="270"/>
                  </a:lnTo>
                  <a:lnTo>
                    <a:pt x="232" y="274"/>
                  </a:lnTo>
                  <a:lnTo>
                    <a:pt x="227" y="280"/>
                  </a:lnTo>
                  <a:lnTo>
                    <a:pt x="225" y="282"/>
                  </a:lnTo>
                  <a:lnTo>
                    <a:pt x="221" y="282"/>
                  </a:lnTo>
                  <a:lnTo>
                    <a:pt x="219" y="280"/>
                  </a:lnTo>
                  <a:lnTo>
                    <a:pt x="215" y="278"/>
                  </a:lnTo>
                  <a:lnTo>
                    <a:pt x="215" y="274"/>
                  </a:lnTo>
                  <a:lnTo>
                    <a:pt x="213" y="268"/>
                  </a:lnTo>
                  <a:lnTo>
                    <a:pt x="213" y="265"/>
                  </a:lnTo>
                  <a:lnTo>
                    <a:pt x="213" y="259"/>
                  </a:lnTo>
                  <a:lnTo>
                    <a:pt x="215" y="257"/>
                  </a:lnTo>
                  <a:lnTo>
                    <a:pt x="217" y="253"/>
                  </a:lnTo>
                  <a:lnTo>
                    <a:pt x="219" y="247"/>
                  </a:lnTo>
                  <a:lnTo>
                    <a:pt x="221" y="246"/>
                  </a:lnTo>
                  <a:lnTo>
                    <a:pt x="223" y="242"/>
                  </a:lnTo>
                  <a:lnTo>
                    <a:pt x="227" y="238"/>
                  </a:lnTo>
                  <a:lnTo>
                    <a:pt x="229" y="234"/>
                  </a:lnTo>
                  <a:lnTo>
                    <a:pt x="231" y="228"/>
                  </a:lnTo>
                  <a:lnTo>
                    <a:pt x="234" y="225"/>
                  </a:lnTo>
                  <a:lnTo>
                    <a:pt x="236" y="219"/>
                  </a:lnTo>
                  <a:lnTo>
                    <a:pt x="240" y="215"/>
                  </a:lnTo>
                  <a:lnTo>
                    <a:pt x="242" y="208"/>
                  </a:lnTo>
                  <a:lnTo>
                    <a:pt x="246" y="202"/>
                  </a:lnTo>
                  <a:lnTo>
                    <a:pt x="250" y="196"/>
                  </a:lnTo>
                  <a:lnTo>
                    <a:pt x="253" y="192"/>
                  </a:lnTo>
                  <a:lnTo>
                    <a:pt x="255" y="185"/>
                  </a:lnTo>
                  <a:lnTo>
                    <a:pt x="259" y="179"/>
                  </a:lnTo>
                  <a:lnTo>
                    <a:pt x="263" y="171"/>
                  </a:lnTo>
                  <a:lnTo>
                    <a:pt x="267" y="166"/>
                  </a:lnTo>
                  <a:lnTo>
                    <a:pt x="269" y="158"/>
                  </a:lnTo>
                  <a:lnTo>
                    <a:pt x="272" y="152"/>
                  </a:lnTo>
                  <a:lnTo>
                    <a:pt x="276" y="145"/>
                  </a:lnTo>
                  <a:lnTo>
                    <a:pt x="278" y="139"/>
                  </a:lnTo>
                  <a:lnTo>
                    <a:pt x="282" y="133"/>
                  </a:lnTo>
                  <a:lnTo>
                    <a:pt x="284" y="126"/>
                  </a:lnTo>
                  <a:lnTo>
                    <a:pt x="286" y="120"/>
                  </a:lnTo>
                  <a:lnTo>
                    <a:pt x="289" y="114"/>
                  </a:lnTo>
                  <a:lnTo>
                    <a:pt x="291" y="109"/>
                  </a:lnTo>
                  <a:lnTo>
                    <a:pt x="293" y="101"/>
                  </a:lnTo>
                  <a:lnTo>
                    <a:pt x="295" y="95"/>
                  </a:lnTo>
                  <a:lnTo>
                    <a:pt x="297" y="90"/>
                  </a:lnTo>
                  <a:lnTo>
                    <a:pt x="299" y="84"/>
                  </a:lnTo>
                  <a:lnTo>
                    <a:pt x="299" y="80"/>
                  </a:lnTo>
                  <a:lnTo>
                    <a:pt x="301" y="75"/>
                  </a:lnTo>
                  <a:lnTo>
                    <a:pt x="301" y="69"/>
                  </a:lnTo>
                  <a:lnTo>
                    <a:pt x="303" y="65"/>
                  </a:lnTo>
                  <a:lnTo>
                    <a:pt x="303" y="59"/>
                  </a:lnTo>
                  <a:lnTo>
                    <a:pt x="303" y="55"/>
                  </a:lnTo>
                  <a:lnTo>
                    <a:pt x="305" y="52"/>
                  </a:lnTo>
                  <a:lnTo>
                    <a:pt x="305" y="48"/>
                  </a:lnTo>
                  <a:lnTo>
                    <a:pt x="307" y="44"/>
                  </a:lnTo>
                  <a:lnTo>
                    <a:pt x="307" y="40"/>
                  </a:lnTo>
                  <a:lnTo>
                    <a:pt x="307" y="38"/>
                  </a:lnTo>
                  <a:lnTo>
                    <a:pt x="307" y="31"/>
                  </a:lnTo>
                  <a:lnTo>
                    <a:pt x="308" y="27"/>
                  </a:lnTo>
                  <a:lnTo>
                    <a:pt x="307" y="21"/>
                  </a:lnTo>
                  <a:lnTo>
                    <a:pt x="307" y="19"/>
                  </a:lnTo>
                  <a:lnTo>
                    <a:pt x="307" y="14"/>
                  </a:lnTo>
                  <a:lnTo>
                    <a:pt x="307" y="12"/>
                  </a:lnTo>
                  <a:lnTo>
                    <a:pt x="303" y="8"/>
                  </a:lnTo>
                  <a:lnTo>
                    <a:pt x="303" y="4"/>
                  </a:lnTo>
                  <a:lnTo>
                    <a:pt x="299" y="2"/>
                  </a:lnTo>
                  <a:lnTo>
                    <a:pt x="293" y="2"/>
                  </a:lnTo>
                  <a:lnTo>
                    <a:pt x="289" y="0"/>
                  </a:lnTo>
                  <a:lnTo>
                    <a:pt x="284" y="2"/>
                  </a:lnTo>
                  <a:lnTo>
                    <a:pt x="276" y="2"/>
                  </a:lnTo>
                  <a:lnTo>
                    <a:pt x="270" y="4"/>
                  </a:lnTo>
                  <a:lnTo>
                    <a:pt x="263" y="6"/>
                  </a:lnTo>
                  <a:lnTo>
                    <a:pt x="257" y="10"/>
                  </a:lnTo>
                  <a:lnTo>
                    <a:pt x="255" y="10"/>
                  </a:lnTo>
                  <a:lnTo>
                    <a:pt x="253" y="14"/>
                  </a:lnTo>
                  <a:lnTo>
                    <a:pt x="251" y="16"/>
                  </a:lnTo>
                  <a:lnTo>
                    <a:pt x="248" y="21"/>
                  </a:lnTo>
                  <a:lnTo>
                    <a:pt x="244" y="25"/>
                  </a:lnTo>
                  <a:lnTo>
                    <a:pt x="242" y="31"/>
                  </a:lnTo>
                  <a:lnTo>
                    <a:pt x="238" y="36"/>
                  </a:lnTo>
                  <a:lnTo>
                    <a:pt x="234" y="44"/>
                  </a:lnTo>
                  <a:lnTo>
                    <a:pt x="232" y="48"/>
                  </a:lnTo>
                  <a:lnTo>
                    <a:pt x="231" y="52"/>
                  </a:lnTo>
                  <a:lnTo>
                    <a:pt x="229" y="55"/>
                  </a:lnTo>
                  <a:lnTo>
                    <a:pt x="227" y="59"/>
                  </a:lnTo>
                  <a:lnTo>
                    <a:pt x="223" y="63"/>
                  </a:lnTo>
                  <a:lnTo>
                    <a:pt x="221" y="67"/>
                  </a:lnTo>
                  <a:lnTo>
                    <a:pt x="219" y="73"/>
                  </a:lnTo>
                  <a:lnTo>
                    <a:pt x="217" y="76"/>
                  </a:lnTo>
                  <a:lnTo>
                    <a:pt x="215" y="80"/>
                  </a:lnTo>
                  <a:lnTo>
                    <a:pt x="213" y="86"/>
                  </a:lnTo>
                  <a:lnTo>
                    <a:pt x="210" y="90"/>
                  </a:lnTo>
                  <a:lnTo>
                    <a:pt x="208" y="95"/>
                  </a:lnTo>
                  <a:lnTo>
                    <a:pt x="206" y="99"/>
                  </a:lnTo>
                  <a:lnTo>
                    <a:pt x="204" y="103"/>
                  </a:lnTo>
                  <a:lnTo>
                    <a:pt x="202" y="109"/>
                  </a:lnTo>
                  <a:lnTo>
                    <a:pt x="200" y="114"/>
                  </a:lnTo>
                  <a:lnTo>
                    <a:pt x="196" y="118"/>
                  </a:lnTo>
                  <a:lnTo>
                    <a:pt x="194" y="124"/>
                  </a:lnTo>
                  <a:lnTo>
                    <a:pt x="192" y="128"/>
                  </a:lnTo>
                  <a:lnTo>
                    <a:pt x="191" y="132"/>
                  </a:lnTo>
                  <a:lnTo>
                    <a:pt x="189" y="135"/>
                  </a:lnTo>
                  <a:lnTo>
                    <a:pt x="185" y="141"/>
                  </a:lnTo>
                  <a:lnTo>
                    <a:pt x="183" y="145"/>
                  </a:lnTo>
                  <a:lnTo>
                    <a:pt x="181" y="151"/>
                  </a:lnTo>
                  <a:lnTo>
                    <a:pt x="179" y="154"/>
                  </a:lnTo>
                  <a:lnTo>
                    <a:pt x="177" y="158"/>
                  </a:lnTo>
                  <a:lnTo>
                    <a:pt x="175" y="164"/>
                  </a:lnTo>
                  <a:lnTo>
                    <a:pt x="173" y="168"/>
                  </a:lnTo>
                  <a:lnTo>
                    <a:pt x="170" y="171"/>
                  </a:lnTo>
                  <a:lnTo>
                    <a:pt x="170" y="175"/>
                  </a:lnTo>
                  <a:lnTo>
                    <a:pt x="168" y="179"/>
                  </a:lnTo>
                  <a:lnTo>
                    <a:pt x="166" y="183"/>
                  </a:lnTo>
                  <a:lnTo>
                    <a:pt x="162" y="189"/>
                  </a:lnTo>
                  <a:lnTo>
                    <a:pt x="158" y="196"/>
                  </a:lnTo>
                  <a:lnTo>
                    <a:pt x="154" y="202"/>
                  </a:lnTo>
                  <a:lnTo>
                    <a:pt x="153" y="208"/>
                  </a:lnTo>
                  <a:lnTo>
                    <a:pt x="151" y="211"/>
                  </a:lnTo>
                  <a:lnTo>
                    <a:pt x="149" y="217"/>
                  </a:lnTo>
                  <a:lnTo>
                    <a:pt x="147" y="219"/>
                  </a:lnTo>
                  <a:lnTo>
                    <a:pt x="147" y="221"/>
                  </a:lnTo>
                  <a:lnTo>
                    <a:pt x="141" y="225"/>
                  </a:lnTo>
                  <a:lnTo>
                    <a:pt x="137" y="230"/>
                  </a:lnTo>
                  <a:lnTo>
                    <a:pt x="134" y="234"/>
                  </a:lnTo>
                  <a:lnTo>
                    <a:pt x="130" y="240"/>
                  </a:lnTo>
                  <a:lnTo>
                    <a:pt x="126" y="242"/>
                  </a:lnTo>
                  <a:lnTo>
                    <a:pt x="122" y="246"/>
                  </a:lnTo>
                  <a:lnTo>
                    <a:pt x="118" y="246"/>
                  </a:lnTo>
                  <a:lnTo>
                    <a:pt x="118" y="244"/>
                  </a:lnTo>
                  <a:lnTo>
                    <a:pt x="116" y="240"/>
                  </a:lnTo>
                  <a:lnTo>
                    <a:pt x="116" y="238"/>
                  </a:lnTo>
                  <a:lnTo>
                    <a:pt x="116" y="232"/>
                  </a:lnTo>
                  <a:lnTo>
                    <a:pt x="116" y="227"/>
                  </a:lnTo>
                  <a:lnTo>
                    <a:pt x="116" y="219"/>
                  </a:lnTo>
                  <a:lnTo>
                    <a:pt x="116" y="213"/>
                  </a:lnTo>
                  <a:lnTo>
                    <a:pt x="116" y="209"/>
                  </a:lnTo>
                  <a:lnTo>
                    <a:pt x="118" y="204"/>
                  </a:lnTo>
                  <a:lnTo>
                    <a:pt x="118" y="200"/>
                  </a:lnTo>
                  <a:lnTo>
                    <a:pt x="118" y="196"/>
                  </a:lnTo>
                  <a:lnTo>
                    <a:pt x="118" y="192"/>
                  </a:lnTo>
                  <a:lnTo>
                    <a:pt x="118" y="189"/>
                  </a:lnTo>
                  <a:lnTo>
                    <a:pt x="120" y="185"/>
                  </a:lnTo>
                  <a:lnTo>
                    <a:pt x="120" y="179"/>
                  </a:lnTo>
                  <a:lnTo>
                    <a:pt x="120" y="175"/>
                  </a:lnTo>
                  <a:lnTo>
                    <a:pt x="120" y="171"/>
                  </a:lnTo>
                  <a:lnTo>
                    <a:pt x="122" y="168"/>
                  </a:lnTo>
                  <a:lnTo>
                    <a:pt x="122" y="164"/>
                  </a:lnTo>
                  <a:lnTo>
                    <a:pt x="122" y="156"/>
                  </a:lnTo>
                  <a:lnTo>
                    <a:pt x="124" y="151"/>
                  </a:lnTo>
                  <a:lnTo>
                    <a:pt x="126" y="145"/>
                  </a:lnTo>
                  <a:lnTo>
                    <a:pt x="128" y="141"/>
                  </a:lnTo>
                  <a:lnTo>
                    <a:pt x="128" y="137"/>
                  </a:lnTo>
                  <a:lnTo>
                    <a:pt x="130" y="132"/>
                  </a:lnTo>
                  <a:lnTo>
                    <a:pt x="130" y="128"/>
                  </a:lnTo>
                  <a:lnTo>
                    <a:pt x="130" y="124"/>
                  </a:lnTo>
                  <a:lnTo>
                    <a:pt x="132" y="120"/>
                  </a:lnTo>
                  <a:lnTo>
                    <a:pt x="134" y="116"/>
                  </a:lnTo>
                  <a:lnTo>
                    <a:pt x="134" y="111"/>
                  </a:lnTo>
                  <a:lnTo>
                    <a:pt x="134" y="107"/>
                  </a:lnTo>
                  <a:lnTo>
                    <a:pt x="134" y="101"/>
                  </a:lnTo>
                  <a:lnTo>
                    <a:pt x="135" y="97"/>
                  </a:lnTo>
                  <a:lnTo>
                    <a:pt x="135" y="92"/>
                  </a:lnTo>
                  <a:lnTo>
                    <a:pt x="137" y="86"/>
                  </a:lnTo>
                  <a:lnTo>
                    <a:pt x="137" y="82"/>
                  </a:lnTo>
                  <a:lnTo>
                    <a:pt x="139" y="76"/>
                  </a:lnTo>
                  <a:lnTo>
                    <a:pt x="139" y="71"/>
                  </a:lnTo>
                  <a:lnTo>
                    <a:pt x="139" y="67"/>
                  </a:lnTo>
                  <a:lnTo>
                    <a:pt x="139" y="61"/>
                  </a:lnTo>
                  <a:lnTo>
                    <a:pt x="141" y="57"/>
                  </a:lnTo>
                  <a:lnTo>
                    <a:pt x="141" y="52"/>
                  </a:lnTo>
                  <a:lnTo>
                    <a:pt x="141" y="46"/>
                  </a:lnTo>
                  <a:lnTo>
                    <a:pt x="141" y="42"/>
                  </a:lnTo>
                  <a:lnTo>
                    <a:pt x="141" y="38"/>
                  </a:lnTo>
                  <a:lnTo>
                    <a:pt x="141" y="35"/>
                  </a:lnTo>
                  <a:lnTo>
                    <a:pt x="141" y="31"/>
                  </a:lnTo>
                  <a:lnTo>
                    <a:pt x="139" y="27"/>
                  </a:lnTo>
                  <a:lnTo>
                    <a:pt x="139" y="25"/>
                  </a:lnTo>
                  <a:lnTo>
                    <a:pt x="137" y="19"/>
                  </a:lnTo>
                  <a:lnTo>
                    <a:pt x="137" y="17"/>
                  </a:lnTo>
                  <a:lnTo>
                    <a:pt x="132" y="12"/>
                  </a:lnTo>
                  <a:lnTo>
                    <a:pt x="128" y="8"/>
                  </a:lnTo>
                  <a:lnTo>
                    <a:pt x="126" y="4"/>
                  </a:lnTo>
                  <a:lnTo>
                    <a:pt x="122" y="4"/>
                  </a:lnTo>
                  <a:lnTo>
                    <a:pt x="120" y="2"/>
                  </a:lnTo>
                  <a:lnTo>
                    <a:pt x="116" y="2"/>
                  </a:lnTo>
                  <a:lnTo>
                    <a:pt x="113" y="4"/>
                  </a:lnTo>
                  <a:lnTo>
                    <a:pt x="105" y="6"/>
                  </a:lnTo>
                  <a:lnTo>
                    <a:pt x="101" y="8"/>
                  </a:lnTo>
                  <a:lnTo>
                    <a:pt x="97" y="10"/>
                  </a:lnTo>
                  <a:lnTo>
                    <a:pt x="94" y="12"/>
                  </a:lnTo>
                  <a:lnTo>
                    <a:pt x="92" y="14"/>
                  </a:lnTo>
                  <a:lnTo>
                    <a:pt x="84" y="17"/>
                  </a:lnTo>
                  <a:lnTo>
                    <a:pt x="80" y="21"/>
                  </a:lnTo>
                  <a:lnTo>
                    <a:pt x="75" y="27"/>
                  </a:lnTo>
                  <a:lnTo>
                    <a:pt x="71" y="35"/>
                  </a:lnTo>
                  <a:lnTo>
                    <a:pt x="69" y="38"/>
                  </a:lnTo>
                  <a:lnTo>
                    <a:pt x="67" y="42"/>
                  </a:lnTo>
                  <a:lnTo>
                    <a:pt x="65" y="46"/>
                  </a:lnTo>
                  <a:lnTo>
                    <a:pt x="63" y="54"/>
                  </a:lnTo>
                  <a:lnTo>
                    <a:pt x="61" y="55"/>
                  </a:lnTo>
                  <a:lnTo>
                    <a:pt x="59" y="59"/>
                  </a:lnTo>
                  <a:lnTo>
                    <a:pt x="59" y="63"/>
                  </a:lnTo>
                  <a:lnTo>
                    <a:pt x="57" y="69"/>
                  </a:lnTo>
                  <a:lnTo>
                    <a:pt x="57" y="73"/>
                  </a:lnTo>
                  <a:lnTo>
                    <a:pt x="56" y="78"/>
                  </a:lnTo>
                  <a:lnTo>
                    <a:pt x="56" y="86"/>
                  </a:lnTo>
                  <a:lnTo>
                    <a:pt x="54" y="92"/>
                  </a:lnTo>
                  <a:lnTo>
                    <a:pt x="52" y="97"/>
                  </a:lnTo>
                  <a:lnTo>
                    <a:pt x="52" y="103"/>
                  </a:lnTo>
                  <a:lnTo>
                    <a:pt x="50" y="111"/>
                  </a:lnTo>
                  <a:lnTo>
                    <a:pt x="50" y="118"/>
                  </a:lnTo>
                  <a:lnTo>
                    <a:pt x="48" y="126"/>
                  </a:lnTo>
                  <a:lnTo>
                    <a:pt x="48" y="133"/>
                  </a:lnTo>
                  <a:lnTo>
                    <a:pt x="48" y="135"/>
                  </a:lnTo>
                  <a:lnTo>
                    <a:pt x="48" y="139"/>
                  </a:lnTo>
                  <a:lnTo>
                    <a:pt x="48" y="143"/>
                  </a:lnTo>
                  <a:lnTo>
                    <a:pt x="48" y="149"/>
                  </a:lnTo>
                  <a:lnTo>
                    <a:pt x="46" y="154"/>
                  </a:lnTo>
                  <a:lnTo>
                    <a:pt x="44" y="162"/>
                  </a:lnTo>
                  <a:lnTo>
                    <a:pt x="44" y="170"/>
                  </a:lnTo>
                  <a:lnTo>
                    <a:pt x="44" y="177"/>
                  </a:lnTo>
                  <a:lnTo>
                    <a:pt x="44" y="183"/>
                  </a:lnTo>
                  <a:lnTo>
                    <a:pt x="42" y="190"/>
                  </a:lnTo>
                  <a:lnTo>
                    <a:pt x="42" y="196"/>
                  </a:lnTo>
                  <a:lnTo>
                    <a:pt x="42" y="204"/>
                  </a:lnTo>
                  <a:lnTo>
                    <a:pt x="42" y="209"/>
                  </a:lnTo>
                  <a:lnTo>
                    <a:pt x="40" y="215"/>
                  </a:lnTo>
                  <a:lnTo>
                    <a:pt x="40" y="219"/>
                  </a:lnTo>
                  <a:lnTo>
                    <a:pt x="40" y="225"/>
                  </a:lnTo>
                  <a:lnTo>
                    <a:pt x="40" y="228"/>
                  </a:lnTo>
                  <a:lnTo>
                    <a:pt x="40" y="232"/>
                  </a:lnTo>
                  <a:lnTo>
                    <a:pt x="40" y="234"/>
                  </a:lnTo>
                  <a:lnTo>
                    <a:pt x="40" y="238"/>
                  </a:lnTo>
                  <a:lnTo>
                    <a:pt x="38" y="242"/>
                  </a:lnTo>
                  <a:lnTo>
                    <a:pt x="37" y="247"/>
                  </a:lnTo>
                  <a:lnTo>
                    <a:pt x="35" y="255"/>
                  </a:lnTo>
                  <a:lnTo>
                    <a:pt x="33" y="263"/>
                  </a:lnTo>
                  <a:lnTo>
                    <a:pt x="29" y="268"/>
                  </a:lnTo>
                  <a:lnTo>
                    <a:pt x="25" y="276"/>
                  </a:lnTo>
                  <a:lnTo>
                    <a:pt x="23" y="280"/>
                  </a:lnTo>
                  <a:lnTo>
                    <a:pt x="21" y="284"/>
                  </a:lnTo>
                  <a:lnTo>
                    <a:pt x="19" y="287"/>
                  </a:lnTo>
                  <a:lnTo>
                    <a:pt x="19" y="291"/>
                  </a:lnTo>
                  <a:lnTo>
                    <a:pt x="16" y="299"/>
                  </a:lnTo>
                  <a:lnTo>
                    <a:pt x="12" y="304"/>
                  </a:lnTo>
                  <a:lnTo>
                    <a:pt x="8" y="310"/>
                  </a:lnTo>
                  <a:lnTo>
                    <a:pt x="4" y="316"/>
                  </a:lnTo>
                  <a:lnTo>
                    <a:pt x="2" y="320"/>
                  </a:lnTo>
                  <a:lnTo>
                    <a:pt x="0" y="323"/>
                  </a:lnTo>
                  <a:lnTo>
                    <a:pt x="0" y="325"/>
                  </a:lnTo>
                  <a:lnTo>
                    <a:pt x="0" y="327"/>
                  </a:lnTo>
                  <a:lnTo>
                    <a:pt x="14" y="333"/>
                  </a:lnTo>
                  <a:lnTo>
                    <a:pt x="14" y="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75" name="Freeform 179">
              <a:extLst>
                <a:ext uri="{FF2B5EF4-FFF2-40B4-BE49-F238E27FC236}">
                  <a16:creationId xmlns:a16="http://schemas.microsoft.com/office/drawing/2014/main" id="{313DBF17-6E4A-468D-A352-43C338FF2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0" y="3501"/>
              <a:ext cx="112" cy="33"/>
            </a:xfrm>
            <a:custGeom>
              <a:avLst/>
              <a:gdLst>
                <a:gd name="T0" fmla="*/ 19 w 225"/>
                <a:gd name="T1" fmla="*/ 22 h 66"/>
                <a:gd name="T2" fmla="*/ 19 w 225"/>
                <a:gd name="T3" fmla="*/ 32 h 66"/>
                <a:gd name="T4" fmla="*/ 23 w 225"/>
                <a:gd name="T5" fmla="*/ 40 h 66"/>
                <a:gd name="T6" fmla="*/ 33 w 225"/>
                <a:gd name="T7" fmla="*/ 47 h 66"/>
                <a:gd name="T8" fmla="*/ 44 w 225"/>
                <a:gd name="T9" fmla="*/ 51 h 66"/>
                <a:gd name="T10" fmla="*/ 53 w 225"/>
                <a:gd name="T11" fmla="*/ 53 h 66"/>
                <a:gd name="T12" fmla="*/ 61 w 225"/>
                <a:gd name="T13" fmla="*/ 55 h 66"/>
                <a:gd name="T14" fmla="*/ 69 w 225"/>
                <a:gd name="T15" fmla="*/ 55 h 66"/>
                <a:gd name="T16" fmla="*/ 78 w 225"/>
                <a:gd name="T17" fmla="*/ 57 h 66"/>
                <a:gd name="T18" fmla="*/ 86 w 225"/>
                <a:gd name="T19" fmla="*/ 57 h 66"/>
                <a:gd name="T20" fmla="*/ 95 w 225"/>
                <a:gd name="T21" fmla="*/ 57 h 66"/>
                <a:gd name="T22" fmla="*/ 105 w 225"/>
                <a:gd name="T23" fmla="*/ 59 h 66"/>
                <a:gd name="T24" fmla="*/ 114 w 225"/>
                <a:gd name="T25" fmla="*/ 59 h 66"/>
                <a:gd name="T26" fmla="*/ 124 w 225"/>
                <a:gd name="T27" fmla="*/ 57 h 66"/>
                <a:gd name="T28" fmla="*/ 131 w 225"/>
                <a:gd name="T29" fmla="*/ 57 h 66"/>
                <a:gd name="T30" fmla="*/ 139 w 225"/>
                <a:gd name="T31" fmla="*/ 55 h 66"/>
                <a:gd name="T32" fmla="*/ 149 w 225"/>
                <a:gd name="T33" fmla="*/ 55 h 66"/>
                <a:gd name="T34" fmla="*/ 158 w 225"/>
                <a:gd name="T35" fmla="*/ 51 h 66"/>
                <a:gd name="T36" fmla="*/ 169 w 225"/>
                <a:gd name="T37" fmla="*/ 47 h 66"/>
                <a:gd name="T38" fmla="*/ 179 w 225"/>
                <a:gd name="T39" fmla="*/ 41 h 66"/>
                <a:gd name="T40" fmla="*/ 188 w 225"/>
                <a:gd name="T41" fmla="*/ 38 h 66"/>
                <a:gd name="T42" fmla="*/ 198 w 225"/>
                <a:gd name="T43" fmla="*/ 30 h 66"/>
                <a:gd name="T44" fmla="*/ 204 w 225"/>
                <a:gd name="T45" fmla="*/ 22 h 66"/>
                <a:gd name="T46" fmla="*/ 206 w 225"/>
                <a:gd name="T47" fmla="*/ 15 h 66"/>
                <a:gd name="T48" fmla="*/ 225 w 225"/>
                <a:gd name="T49" fmla="*/ 0 h 66"/>
                <a:gd name="T50" fmla="*/ 225 w 225"/>
                <a:gd name="T51" fmla="*/ 7 h 66"/>
                <a:gd name="T52" fmla="*/ 223 w 225"/>
                <a:gd name="T53" fmla="*/ 15 h 66"/>
                <a:gd name="T54" fmla="*/ 219 w 225"/>
                <a:gd name="T55" fmla="*/ 24 h 66"/>
                <a:gd name="T56" fmla="*/ 211 w 225"/>
                <a:gd name="T57" fmla="*/ 34 h 66"/>
                <a:gd name="T58" fmla="*/ 204 w 225"/>
                <a:gd name="T59" fmla="*/ 40 h 66"/>
                <a:gd name="T60" fmla="*/ 198 w 225"/>
                <a:gd name="T61" fmla="*/ 45 h 66"/>
                <a:gd name="T62" fmla="*/ 188 w 225"/>
                <a:gd name="T63" fmla="*/ 49 h 66"/>
                <a:gd name="T64" fmla="*/ 177 w 225"/>
                <a:gd name="T65" fmla="*/ 53 h 66"/>
                <a:gd name="T66" fmla="*/ 164 w 225"/>
                <a:gd name="T67" fmla="*/ 57 h 66"/>
                <a:gd name="T68" fmla="*/ 150 w 225"/>
                <a:gd name="T69" fmla="*/ 60 h 66"/>
                <a:gd name="T70" fmla="*/ 141 w 225"/>
                <a:gd name="T71" fmla="*/ 62 h 66"/>
                <a:gd name="T72" fmla="*/ 133 w 225"/>
                <a:gd name="T73" fmla="*/ 62 h 66"/>
                <a:gd name="T74" fmla="*/ 118 w 225"/>
                <a:gd name="T75" fmla="*/ 64 h 66"/>
                <a:gd name="T76" fmla="*/ 111 w 225"/>
                <a:gd name="T77" fmla="*/ 64 h 66"/>
                <a:gd name="T78" fmla="*/ 105 w 225"/>
                <a:gd name="T79" fmla="*/ 64 h 66"/>
                <a:gd name="T80" fmla="*/ 92 w 225"/>
                <a:gd name="T81" fmla="*/ 66 h 66"/>
                <a:gd name="T82" fmla="*/ 76 w 225"/>
                <a:gd name="T83" fmla="*/ 64 h 66"/>
                <a:gd name="T84" fmla="*/ 65 w 225"/>
                <a:gd name="T85" fmla="*/ 64 h 66"/>
                <a:gd name="T86" fmla="*/ 53 w 225"/>
                <a:gd name="T87" fmla="*/ 62 h 66"/>
                <a:gd name="T88" fmla="*/ 44 w 225"/>
                <a:gd name="T89" fmla="*/ 60 h 66"/>
                <a:gd name="T90" fmla="*/ 33 w 225"/>
                <a:gd name="T91" fmla="*/ 57 h 66"/>
                <a:gd name="T92" fmla="*/ 25 w 225"/>
                <a:gd name="T93" fmla="*/ 53 h 66"/>
                <a:gd name="T94" fmla="*/ 17 w 225"/>
                <a:gd name="T95" fmla="*/ 49 h 66"/>
                <a:gd name="T96" fmla="*/ 12 w 225"/>
                <a:gd name="T97" fmla="*/ 45 h 66"/>
                <a:gd name="T98" fmla="*/ 4 w 225"/>
                <a:gd name="T99" fmla="*/ 32 h 66"/>
                <a:gd name="T100" fmla="*/ 0 w 225"/>
                <a:gd name="T101" fmla="*/ 19 h 66"/>
                <a:gd name="T102" fmla="*/ 19 w 225"/>
                <a:gd name="T103" fmla="*/ 2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5" h="66">
                  <a:moveTo>
                    <a:pt x="19" y="21"/>
                  </a:moveTo>
                  <a:lnTo>
                    <a:pt x="19" y="22"/>
                  </a:lnTo>
                  <a:lnTo>
                    <a:pt x="19" y="28"/>
                  </a:lnTo>
                  <a:lnTo>
                    <a:pt x="19" y="32"/>
                  </a:lnTo>
                  <a:lnTo>
                    <a:pt x="21" y="36"/>
                  </a:lnTo>
                  <a:lnTo>
                    <a:pt x="23" y="40"/>
                  </a:lnTo>
                  <a:lnTo>
                    <a:pt x="29" y="45"/>
                  </a:lnTo>
                  <a:lnTo>
                    <a:pt x="33" y="47"/>
                  </a:lnTo>
                  <a:lnTo>
                    <a:pt x="38" y="49"/>
                  </a:lnTo>
                  <a:lnTo>
                    <a:pt x="44" y="51"/>
                  </a:lnTo>
                  <a:lnTo>
                    <a:pt x="50" y="53"/>
                  </a:lnTo>
                  <a:lnTo>
                    <a:pt x="53" y="53"/>
                  </a:lnTo>
                  <a:lnTo>
                    <a:pt x="57" y="53"/>
                  </a:lnTo>
                  <a:lnTo>
                    <a:pt x="61" y="55"/>
                  </a:lnTo>
                  <a:lnTo>
                    <a:pt x="65" y="55"/>
                  </a:lnTo>
                  <a:lnTo>
                    <a:pt x="69" y="55"/>
                  </a:lnTo>
                  <a:lnTo>
                    <a:pt x="73" y="57"/>
                  </a:lnTo>
                  <a:lnTo>
                    <a:pt x="78" y="57"/>
                  </a:lnTo>
                  <a:lnTo>
                    <a:pt x="82" y="57"/>
                  </a:lnTo>
                  <a:lnTo>
                    <a:pt x="86" y="57"/>
                  </a:lnTo>
                  <a:lnTo>
                    <a:pt x="92" y="57"/>
                  </a:lnTo>
                  <a:lnTo>
                    <a:pt x="95" y="57"/>
                  </a:lnTo>
                  <a:lnTo>
                    <a:pt x="101" y="59"/>
                  </a:lnTo>
                  <a:lnTo>
                    <a:pt x="105" y="59"/>
                  </a:lnTo>
                  <a:lnTo>
                    <a:pt x="109" y="59"/>
                  </a:lnTo>
                  <a:lnTo>
                    <a:pt x="114" y="59"/>
                  </a:lnTo>
                  <a:lnTo>
                    <a:pt x="118" y="59"/>
                  </a:lnTo>
                  <a:lnTo>
                    <a:pt x="124" y="57"/>
                  </a:lnTo>
                  <a:lnTo>
                    <a:pt x="128" y="57"/>
                  </a:lnTo>
                  <a:lnTo>
                    <a:pt x="131" y="57"/>
                  </a:lnTo>
                  <a:lnTo>
                    <a:pt x="137" y="57"/>
                  </a:lnTo>
                  <a:lnTo>
                    <a:pt x="139" y="55"/>
                  </a:lnTo>
                  <a:lnTo>
                    <a:pt x="145" y="55"/>
                  </a:lnTo>
                  <a:lnTo>
                    <a:pt x="149" y="55"/>
                  </a:lnTo>
                  <a:lnTo>
                    <a:pt x="152" y="53"/>
                  </a:lnTo>
                  <a:lnTo>
                    <a:pt x="158" y="51"/>
                  </a:lnTo>
                  <a:lnTo>
                    <a:pt x="164" y="49"/>
                  </a:lnTo>
                  <a:lnTo>
                    <a:pt x="169" y="47"/>
                  </a:lnTo>
                  <a:lnTo>
                    <a:pt x="175" y="45"/>
                  </a:lnTo>
                  <a:lnTo>
                    <a:pt x="179" y="41"/>
                  </a:lnTo>
                  <a:lnTo>
                    <a:pt x="185" y="40"/>
                  </a:lnTo>
                  <a:lnTo>
                    <a:pt x="188" y="38"/>
                  </a:lnTo>
                  <a:lnTo>
                    <a:pt x="192" y="36"/>
                  </a:lnTo>
                  <a:lnTo>
                    <a:pt x="198" y="30"/>
                  </a:lnTo>
                  <a:lnTo>
                    <a:pt x="202" y="24"/>
                  </a:lnTo>
                  <a:lnTo>
                    <a:pt x="204" y="22"/>
                  </a:lnTo>
                  <a:lnTo>
                    <a:pt x="206" y="19"/>
                  </a:lnTo>
                  <a:lnTo>
                    <a:pt x="206" y="15"/>
                  </a:lnTo>
                  <a:lnTo>
                    <a:pt x="206" y="11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5" y="7"/>
                  </a:lnTo>
                  <a:lnTo>
                    <a:pt x="225" y="9"/>
                  </a:lnTo>
                  <a:lnTo>
                    <a:pt x="223" y="15"/>
                  </a:lnTo>
                  <a:lnTo>
                    <a:pt x="221" y="19"/>
                  </a:lnTo>
                  <a:lnTo>
                    <a:pt x="219" y="24"/>
                  </a:lnTo>
                  <a:lnTo>
                    <a:pt x="215" y="30"/>
                  </a:lnTo>
                  <a:lnTo>
                    <a:pt x="211" y="34"/>
                  </a:lnTo>
                  <a:lnTo>
                    <a:pt x="208" y="36"/>
                  </a:lnTo>
                  <a:lnTo>
                    <a:pt x="204" y="40"/>
                  </a:lnTo>
                  <a:lnTo>
                    <a:pt x="202" y="41"/>
                  </a:lnTo>
                  <a:lnTo>
                    <a:pt x="198" y="45"/>
                  </a:lnTo>
                  <a:lnTo>
                    <a:pt x="192" y="47"/>
                  </a:lnTo>
                  <a:lnTo>
                    <a:pt x="188" y="49"/>
                  </a:lnTo>
                  <a:lnTo>
                    <a:pt x="183" y="51"/>
                  </a:lnTo>
                  <a:lnTo>
                    <a:pt x="177" y="53"/>
                  </a:lnTo>
                  <a:lnTo>
                    <a:pt x="171" y="55"/>
                  </a:lnTo>
                  <a:lnTo>
                    <a:pt x="164" y="57"/>
                  </a:lnTo>
                  <a:lnTo>
                    <a:pt x="156" y="59"/>
                  </a:lnTo>
                  <a:lnTo>
                    <a:pt x="150" y="60"/>
                  </a:lnTo>
                  <a:lnTo>
                    <a:pt x="147" y="60"/>
                  </a:lnTo>
                  <a:lnTo>
                    <a:pt x="141" y="62"/>
                  </a:lnTo>
                  <a:lnTo>
                    <a:pt x="137" y="62"/>
                  </a:lnTo>
                  <a:lnTo>
                    <a:pt x="133" y="62"/>
                  </a:lnTo>
                  <a:lnTo>
                    <a:pt x="126" y="62"/>
                  </a:lnTo>
                  <a:lnTo>
                    <a:pt x="118" y="64"/>
                  </a:lnTo>
                  <a:lnTo>
                    <a:pt x="114" y="64"/>
                  </a:lnTo>
                  <a:lnTo>
                    <a:pt x="111" y="64"/>
                  </a:lnTo>
                  <a:lnTo>
                    <a:pt x="107" y="64"/>
                  </a:lnTo>
                  <a:lnTo>
                    <a:pt x="105" y="64"/>
                  </a:lnTo>
                  <a:lnTo>
                    <a:pt x="97" y="64"/>
                  </a:lnTo>
                  <a:lnTo>
                    <a:pt x="92" y="66"/>
                  </a:lnTo>
                  <a:lnTo>
                    <a:pt x="84" y="64"/>
                  </a:lnTo>
                  <a:lnTo>
                    <a:pt x="76" y="64"/>
                  </a:lnTo>
                  <a:lnTo>
                    <a:pt x="71" y="64"/>
                  </a:lnTo>
                  <a:lnTo>
                    <a:pt x="65" y="64"/>
                  </a:lnTo>
                  <a:lnTo>
                    <a:pt x="59" y="62"/>
                  </a:lnTo>
                  <a:lnTo>
                    <a:pt x="53" y="62"/>
                  </a:lnTo>
                  <a:lnTo>
                    <a:pt x="48" y="62"/>
                  </a:lnTo>
                  <a:lnTo>
                    <a:pt x="44" y="60"/>
                  </a:lnTo>
                  <a:lnTo>
                    <a:pt x="38" y="59"/>
                  </a:lnTo>
                  <a:lnTo>
                    <a:pt x="33" y="57"/>
                  </a:lnTo>
                  <a:lnTo>
                    <a:pt x="29" y="55"/>
                  </a:lnTo>
                  <a:lnTo>
                    <a:pt x="25" y="53"/>
                  </a:lnTo>
                  <a:lnTo>
                    <a:pt x="21" y="51"/>
                  </a:lnTo>
                  <a:lnTo>
                    <a:pt x="17" y="49"/>
                  </a:lnTo>
                  <a:lnTo>
                    <a:pt x="14" y="47"/>
                  </a:lnTo>
                  <a:lnTo>
                    <a:pt x="12" y="45"/>
                  </a:lnTo>
                  <a:lnTo>
                    <a:pt x="6" y="38"/>
                  </a:lnTo>
                  <a:lnTo>
                    <a:pt x="4" y="32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19" y="21"/>
                  </a:lnTo>
                  <a:lnTo>
                    <a:pt x="19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76" name="Freeform 180">
              <a:extLst>
                <a:ext uri="{FF2B5EF4-FFF2-40B4-BE49-F238E27FC236}">
                  <a16:creationId xmlns:a16="http://schemas.microsoft.com/office/drawing/2014/main" id="{12C83448-7943-4802-9342-567B2F408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1" y="3392"/>
              <a:ext cx="267" cy="58"/>
            </a:xfrm>
            <a:custGeom>
              <a:avLst/>
              <a:gdLst>
                <a:gd name="T0" fmla="*/ 192 w 535"/>
                <a:gd name="T1" fmla="*/ 36 h 116"/>
                <a:gd name="T2" fmla="*/ 192 w 535"/>
                <a:gd name="T3" fmla="*/ 30 h 116"/>
                <a:gd name="T4" fmla="*/ 194 w 535"/>
                <a:gd name="T5" fmla="*/ 17 h 116"/>
                <a:gd name="T6" fmla="*/ 192 w 535"/>
                <a:gd name="T7" fmla="*/ 6 h 116"/>
                <a:gd name="T8" fmla="*/ 190 w 535"/>
                <a:gd name="T9" fmla="*/ 2 h 116"/>
                <a:gd name="T10" fmla="*/ 185 w 535"/>
                <a:gd name="T11" fmla="*/ 0 h 116"/>
                <a:gd name="T12" fmla="*/ 179 w 535"/>
                <a:gd name="T13" fmla="*/ 0 h 116"/>
                <a:gd name="T14" fmla="*/ 168 w 535"/>
                <a:gd name="T15" fmla="*/ 2 h 116"/>
                <a:gd name="T16" fmla="*/ 156 w 535"/>
                <a:gd name="T17" fmla="*/ 2 h 116"/>
                <a:gd name="T18" fmla="*/ 141 w 535"/>
                <a:gd name="T19" fmla="*/ 2 h 116"/>
                <a:gd name="T20" fmla="*/ 133 w 535"/>
                <a:gd name="T21" fmla="*/ 2 h 116"/>
                <a:gd name="T22" fmla="*/ 126 w 535"/>
                <a:gd name="T23" fmla="*/ 4 h 116"/>
                <a:gd name="T24" fmla="*/ 116 w 535"/>
                <a:gd name="T25" fmla="*/ 4 h 116"/>
                <a:gd name="T26" fmla="*/ 109 w 535"/>
                <a:gd name="T27" fmla="*/ 4 h 116"/>
                <a:gd name="T28" fmla="*/ 99 w 535"/>
                <a:gd name="T29" fmla="*/ 4 h 116"/>
                <a:gd name="T30" fmla="*/ 92 w 535"/>
                <a:gd name="T31" fmla="*/ 6 h 116"/>
                <a:gd name="T32" fmla="*/ 82 w 535"/>
                <a:gd name="T33" fmla="*/ 6 h 116"/>
                <a:gd name="T34" fmla="*/ 73 w 535"/>
                <a:gd name="T35" fmla="*/ 6 h 116"/>
                <a:gd name="T36" fmla="*/ 65 w 535"/>
                <a:gd name="T37" fmla="*/ 8 h 116"/>
                <a:gd name="T38" fmla="*/ 57 w 535"/>
                <a:gd name="T39" fmla="*/ 8 h 116"/>
                <a:gd name="T40" fmla="*/ 48 w 535"/>
                <a:gd name="T41" fmla="*/ 8 h 116"/>
                <a:gd name="T42" fmla="*/ 40 w 535"/>
                <a:gd name="T43" fmla="*/ 8 h 116"/>
                <a:gd name="T44" fmla="*/ 29 w 535"/>
                <a:gd name="T45" fmla="*/ 10 h 116"/>
                <a:gd name="T46" fmla="*/ 16 w 535"/>
                <a:gd name="T47" fmla="*/ 10 h 116"/>
                <a:gd name="T48" fmla="*/ 8 w 535"/>
                <a:gd name="T49" fmla="*/ 11 h 116"/>
                <a:gd name="T50" fmla="*/ 0 w 535"/>
                <a:gd name="T51" fmla="*/ 15 h 116"/>
                <a:gd name="T52" fmla="*/ 0 w 535"/>
                <a:gd name="T53" fmla="*/ 21 h 116"/>
                <a:gd name="T54" fmla="*/ 0 w 535"/>
                <a:gd name="T55" fmla="*/ 32 h 116"/>
                <a:gd name="T56" fmla="*/ 0 w 535"/>
                <a:gd name="T57" fmla="*/ 38 h 116"/>
                <a:gd name="T58" fmla="*/ 0 w 535"/>
                <a:gd name="T59" fmla="*/ 48 h 116"/>
                <a:gd name="T60" fmla="*/ 0 w 535"/>
                <a:gd name="T61" fmla="*/ 55 h 116"/>
                <a:gd name="T62" fmla="*/ 0 w 535"/>
                <a:gd name="T63" fmla="*/ 65 h 116"/>
                <a:gd name="T64" fmla="*/ 0 w 535"/>
                <a:gd name="T65" fmla="*/ 74 h 116"/>
                <a:gd name="T66" fmla="*/ 0 w 535"/>
                <a:gd name="T67" fmla="*/ 82 h 116"/>
                <a:gd name="T68" fmla="*/ 2 w 535"/>
                <a:gd name="T69" fmla="*/ 89 h 116"/>
                <a:gd name="T70" fmla="*/ 4 w 535"/>
                <a:gd name="T71" fmla="*/ 97 h 116"/>
                <a:gd name="T72" fmla="*/ 4 w 535"/>
                <a:gd name="T73" fmla="*/ 108 h 116"/>
                <a:gd name="T74" fmla="*/ 8 w 535"/>
                <a:gd name="T75" fmla="*/ 114 h 116"/>
                <a:gd name="T76" fmla="*/ 17 w 535"/>
                <a:gd name="T77" fmla="*/ 116 h 116"/>
                <a:gd name="T78" fmla="*/ 23 w 535"/>
                <a:gd name="T79" fmla="*/ 116 h 116"/>
                <a:gd name="T80" fmla="*/ 177 w 535"/>
                <a:gd name="T81" fmla="*/ 15 h 116"/>
                <a:gd name="T82" fmla="*/ 185 w 535"/>
                <a:gd name="T83" fmla="*/ 101 h 116"/>
                <a:gd name="T84" fmla="*/ 190 w 535"/>
                <a:gd name="T85" fmla="*/ 103 h 116"/>
                <a:gd name="T86" fmla="*/ 194 w 535"/>
                <a:gd name="T87" fmla="*/ 95 h 116"/>
                <a:gd name="T88" fmla="*/ 194 w 535"/>
                <a:gd name="T89" fmla="*/ 84 h 116"/>
                <a:gd name="T90" fmla="*/ 194 w 535"/>
                <a:gd name="T91" fmla="*/ 76 h 116"/>
                <a:gd name="T92" fmla="*/ 194 w 535"/>
                <a:gd name="T93" fmla="*/ 67 h 116"/>
                <a:gd name="T94" fmla="*/ 194 w 535"/>
                <a:gd name="T95" fmla="*/ 59 h 116"/>
                <a:gd name="T96" fmla="*/ 194 w 535"/>
                <a:gd name="T97" fmla="*/ 51 h 116"/>
                <a:gd name="T98" fmla="*/ 535 w 535"/>
                <a:gd name="T99" fmla="*/ 80 h 116"/>
                <a:gd name="T100" fmla="*/ 523 w 535"/>
                <a:gd name="T101" fmla="*/ 6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35" h="116">
                  <a:moveTo>
                    <a:pt x="523" y="61"/>
                  </a:moveTo>
                  <a:lnTo>
                    <a:pt x="192" y="36"/>
                  </a:lnTo>
                  <a:lnTo>
                    <a:pt x="192" y="32"/>
                  </a:lnTo>
                  <a:lnTo>
                    <a:pt x="192" y="30"/>
                  </a:lnTo>
                  <a:lnTo>
                    <a:pt x="192" y="23"/>
                  </a:lnTo>
                  <a:lnTo>
                    <a:pt x="194" y="17"/>
                  </a:lnTo>
                  <a:lnTo>
                    <a:pt x="192" y="11"/>
                  </a:lnTo>
                  <a:lnTo>
                    <a:pt x="192" y="6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87" y="0"/>
                  </a:lnTo>
                  <a:lnTo>
                    <a:pt x="185" y="0"/>
                  </a:lnTo>
                  <a:lnTo>
                    <a:pt x="183" y="0"/>
                  </a:lnTo>
                  <a:lnTo>
                    <a:pt x="179" y="0"/>
                  </a:lnTo>
                  <a:lnTo>
                    <a:pt x="173" y="0"/>
                  </a:lnTo>
                  <a:lnTo>
                    <a:pt x="168" y="2"/>
                  </a:lnTo>
                  <a:lnTo>
                    <a:pt x="162" y="2"/>
                  </a:lnTo>
                  <a:lnTo>
                    <a:pt x="156" y="2"/>
                  </a:lnTo>
                  <a:lnTo>
                    <a:pt x="149" y="2"/>
                  </a:lnTo>
                  <a:lnTo>
                    <a:pt x="141" y="2"/>
                  </a:lnTo>
                  <a:lnTo>
                    <a:pt x="137" y="2"/>
                  </a:lnTo>
                  <a:lnTo>
                    <a:pt x="133" y="2"/>
                  </a:lnTo>
                  <a:lnTo>
                    <a:pt x="130" y="2"/>
                  </a:lnTo>
                  <a:lnTo>
                    <a:pt x="126" y="4"/>
                  </a:lnTo>
                  <a:lnTo>
                    <a:pt x="120" y="4"/>
                  </a:lnTo>
                  <a:lnTo>
                    <a:pt x="116" y="4"/>
                  </a:lnTo>
                  <a:lnTo>
                    <a:pt x="112" y="4"/>
                  </a:lnTo>
                  <a:lnTo>
                    <a:pt x="109" y="4"/>
                  </a:lnTo>
                  <a:lnTo>
                    <a:pt x="103" y="4"/>
                  </a:lnTo>
                  <a:lnTo>
                    <a:pt x="99" y="4"/>
                  </a:lnTo>
                  <a:lnTo>
                    <a:pt x="95" y="4"/>
                  </a:lnTo>
                  <a:lnTo>
                    <a:pt x="92" y="6"/>
                  </a:lnTo>
                  <a:lnTo>
                    <a:pt x="86" y="6"/>
                  </a:lnTo>
                  <a:lnTo>
                    <a:pt x="82" y="6"/>
                  </a:lnTo>
                  <a:lnTo>
                    <a:pt x="78" y="6"/>
                  </a:lnTo>
                  <a:lnTo>
                    <a:pt x="73" y="6"/>
                  </a:lnTo>
                  <a:lnTo>
                    <a:pt x="69" y="6"/>
                  </a:lnTo>
                  <a:lnTo>
                    <a:pt x="65" y="8"/>
                  </a:lnTo>
                  <a:lnTo>
                    <a:pt x="61" y="8"/>
                  </a:lnTo>
                  <a:lnTo>
                    <a:pt x="57" y="8"/>
                  </a:lnTo>
                  <a:lnTo>
                    <a:pt x="54" y="8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40" y="8"/>
                  </a:lnTo>
                  <a:lnTo>
                    <a:pt x="35" y="10"/>
                  </a:lnTo>
                  <a:lnTo>
                    <a:pt x="29" y="10"/>
                  </a:lnTo>
                  <a:lnTo>
                    <a:pt x="21" y="10"/>
                  </a:lnTo>
                  <a:lnTo>
                    <a:pt x="16" y="10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0" y="82"/>
                  </a:lnTo>
                  <a:lnTo>
                    <a:pt x="0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4" y="97"/>
                  </a:lnTo>
                  <a:lnTo>
                    <a:pt x="4" y="105"/>
                  </a:lnTo>
                  <a:lnTo>
                    <a:pt x="4" y="108"/>
                  </a:lnTo>
                  <a:lnTo>
                    <a:pt x="6" y="112"/>
                  </a:lnTo>
                  <a:lnTo>
                    <a:pt x="8" y="114"/>
                  </a:lnTo>
                  <a:lnTo>
                    <a:pt x="12" y="116"/>
                  </a:lnTo>
                  <a:lnTo>
                    <a:pt x="17" y="116"/>
                  </a:lnTo>
                  <a:lnTo>
                    <a:pt x="21" y="116"/>
                  </a:lnTo>
                  <a:lnTo>
                    <a:pt x="23" y="116"/>
                  </a:lnTo>
                  <a:lnTo>
                    <a:pt x="17" y="27"/>
                  </a:lnTo>
                  <a:lnTo>
                    <a:pt x="177" y="15"/>
                  </a:lnTo>
                  <a:lnTo>
                    <a:pt x="183" y="101"/>
                  </a:lnTo>
                  <a:lnTo>
                    <a:pt x="185" y="101"/>
                  </a:lnTo>
                  <a:lnTo>
                    <a:pt x="187" y="103"/>
                  </a:lnTo>
                  <a:lnTo>
                    <a:pt x="190" y="103"/>
                  </a:lnTo>
                  <a:lnTo>
                    <a:pt x="194" y="99"/>
                  </a:lnTo>
                  <a:lnTo>
                    <a:pt x="194" y="95"/>
                  </a:lnTo>
                  <a:lnTo>
                    <a:pt x="194" y="89"/>
                  </a:lnTo>
                  <a:lnTo>
                    <a:pt x="194" y="84"/>
                  </a:lnTo>
                  <a:lnTo>
                    <a:pt x="194" y="80"/>
                  </a:lnTo>
                  <a:lnTo>
                    <a:pt x="194" y="76"/>
                  </a:lnTo>
                  <a:lnTo>
                    <a:pt x="194" y="72"/>
                  </a:lnTo>
                  <a:lnTo>
                    <a:pt x="194" y="67"/>
                  </a:lnTo>
                  <a:lnTo>
                    <a:pt x="194" y="63"/>
                  </a:lnTo>
                  <a:lnTo>
                    <a:pt x="194" y="59"/>
                  </a:lnTo>
                  <a:lnTo>
                    <a:pt x="194" y="55"/>
                  </a:lnTo>
                  <a:lnTo>
                    <a:pt x="194" y="51"/>
                  </a:lnTo>
                  <a:lnTo>
                    <a:pt x="194" y="49"/>
                  </a:lnTo>
                  <a:lnTo>
                    <a:pt x="535" y="80"/>
                  </a:lnTo>
                  <a:lnTo>
                    <a:pt x="523" y="61"/>
                  </a:lnTo>
                  <a:lnTo>
                    <a:pt x="523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77" name="Freeform 181">
              <a:extLst>
                <a:ext uri="{FF2B5EF4-FFF2-40B4-BE49-F238E27FC236}">
                  <a16:creationId xmlns:a16="http://schemas.microsoft.com/office/drawing/2014/main" id="{89B28A16-6679-47EF-B410-9DC8202E7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" y="3399"/>
              <a:ext cx="8" cy="50"/>
            </a:xfrm>
            <a:custGeom>
              <a:avLst/>
              <a:gdLst>
                <a:gd name="T0" fmla="*/ 2 w 15"/>
                <a:gd name="T1" fmla="*/ 0 h 99"/>
                <a:gd name="T2" fmla="*/ 2 w 15"/>
                <a:gd name="T3" fmla="*/ 2 h 99"/>
                <a:gd name="T4" fmla="*/ 2 w 15"/>
                <a:gd name="T5" fmla="*/ 6 h 99"/>
                <a:gd name="T6" fmla="*/ 0 w 15"/>
                <a:gd name="T7" fmla="*/ 12 h 99"/>
                <a:gd name="T8" fmla="*/ 0 w 15"/>
                <a:gd name="T9" fmla="*/ 17 h 99"/>
                <a:gd name="T10" fmla="*/ 0 w 15"/>
                <a:gd name="T11" fmla="*/ 21 h 99"/>
                <a:gd name="T12" fmla="*/ 0 w 15"/>
                <a:gd name="T13" fmla="*/ 25 h 99"/>
                <a:gd name="T14" fmla="*/ 0 w 15"/>
                <a:gd name="T15" fmla="*/ 31 h 99"/>
                <a:gd name="T16" fmla="*/ 0 w 15"/>
                <a:gd name="T17" fmla="*/ 34 h 99"/>
                <a:gd name="T18" fmla="*/ 0 w 15"/>
                <a:gd name="T19" fmla="*/ 38 h 99"/>
                <a:gd name="T20" fmla="*/ 0 w 15"/>
                <a:gd name="T21" fmla="*/ 42 h 99"/>
                <a:gd name="T22" fmla="*/ 0 w 15"/>
                <a:gd name="T23" fmla="*/ 48 h 99"/>
                <a:gd name="T24" fmla="*/ 0 w 15"/>
                <a:gd name="T25" fmla="*/ 52 h 99"/>
                <a:gd name="T26" fmla="*/ 0 w 15"/>
                <a:gd name="T27" fmla="*/ 55 h 99"/>
                <a:gd name="T28" fmla="*/ 0 w 15"/>
                <a:gd name="T29" fmla="*/ 61 h 99"/>
                <a:gd name="T30" fmla="*/ 0 w 15"/>
                <a:gd name="T31" fmla="*/ 65 h 99"/>
                <a:gd name="T32" fmla="*/ 0 w 15"/>
                <a:gd name="T33" fmla="*/ 69 h 99"/>
                <a:gd name="T34" fmla="*/ 0 w 15"/>
                <a:gd name="T35" fmla="*/ 72 h 99"/>
                <a:gd name="T36" fmla="*/ 0 w 15"/>
                <a:gd name="T37" fmla="*/ 76 h 99"/>
                <a:gd name="T38" fmla="*/ 0 w 15"/>
                <a:gd name="T39" fmla="*/ 80 h 99"/>
                <a:gd name="T40" fmla="*/ 0 w 15"/>
                <a:gd name="T41" fmla="*/ 84 h 99"/>
                <a:gd name="T42" fmla="*/ 0 w 15"/>
                <a:gd name="T43" fmla="*/ 90 h 99"/>
                <a:gd name="T44" fmla="*/ 2 w 15"/>
                <a:gd name="T45" fmla="*/ 93 h 99"/>
                <a:gd name="T46" fmla="*/ 2 w 15"/>
                <a:gd name="T47" fmla="*/ 97 h 99"/>
                <a:gd name="T48" fmla="*/ 4 w 15"/>
                <a:gd name="T49" fmla="*/ 97 h 99"/>
                <a:gd name="T50" fmla="*/ 7 w 15"/>
                <a:gd name="T51" fmla="*/ 97 h 99"/>
                <a:gd name="T52" fmla="*/ 11 w 15"/>
                <a:gd name="T53" fmla="*/ 99 h 99"/>
                <a:gd name="T54" fmla="*/ 13 w 15"/>
                <a:gd name="T55" fmla="*/ 99 h 99"/>
                <a:gd name="T56" fmla="*/ 13 w 15"/>
                <a:gd name="T57" fmla="*/ 99 h 99"/>
                <a:gd name="T58" fmla="*/ 13 w 15"/>
                <a:gd name="T59" fmla="*/ 97 h 99"/>
                <a:gd name="T60" fmla="*/ 15 w 15"/>
                <a:gd name="T61" fmla="*/ 93 h 99"/>
                <a:gd name="T62" fmla="*/ 13 w 15"/>
                <a:gd name="T63" fmla="*/ 90 h 99"/>
                <a:gd name="T64" fmla="*/ 13 w 15"/>
                <a:gd name="T65" fmla="*/ 86 h 99"/>
                <a:gd name="T66" fmla="*/ 13 w 15"/>
                <a:gd name="T67" fmla="*/ 78 h 99"/>
                <a:gd name="T68" fmla="*/ 13 w 15"/>
                <a:gd name="T69" fmla="*/ 74 h 99"/>
                <a:gd name="T70" fmla="*/ 13 w 15"/>
                <a:gd name="T71" fmla="*/ 69 h 99"/>
                <a:gd name="T72" fmla="*/ 13 w 15"/>
                <a:gd name="T73" fmla="*/ 67 h 99"/>
                <a:gd name="T74" fmla="*/ 13 w 15"/>
                <a:gd name="T75" fmla="*/ 61 h 99"/>
                <a:gd name="T76" fmla="*/ 13 w 15"/>
                <a:gd name="T77" fmla="*/ 59 h 99"/>
                <a:gd name="T78" fmla="*/ 13 w 15"/>
                <a:gd name="T79" fmla="*/ 53 h 99"/>
                <a:gd name="T80" fmla="*/ 13 w 15"/>
                <a:gd name="T81" fmla="*/ 50 h 99"/>
                <a:gd name="T82" fmla="*/ 13 w 15"/>
                <a:gd name="T83" fmla="*/ 46 h 99"/>
                <a:gd name="T84" fmla="*/ 13 w 15"/>
                <a:gd name="T85" fmla="*/ 44 h 99"/>
                <a:gd name="T86" fmla="*/ 11 w 15"/>
                <a:gd name="T87" fmla="*/ 38 h 99"/>
                <a:gd name="T88" fmla="*/ 11 w 15"/>
                <a:gd name="T89" fmla="*/ 34 h 99"/>
                <a:gd name="T90" fmla="*/ 11 w 15"/>
                <a:gd name="T91" fmla="*/ 31 h 99"/>
                <a:gd name="T92" fmla="*/ 11 w 15"/>
                <a:gd name="T93" fmla="*/ 27 h 99"/>
                <a:gd name="T94" fmla="*/ 11 w 15"/>
                <a:gd name="T95" fmla="*/ 19 h 99"/>
                <a:gd name="T96" fmla="*/ 11 w 15"/>
                <a:gd name="T97" fmla="*/ 14 h 99"/>
                <a:gd name="T98" fmla="*/ 11 w 15"/>
                <a:gd name="T99" fmla="*/ 8 h 99"/>
                <a:gd name="T100" fmla="*/ 11 w 15"/>
                <a:gd name="T101" fmla="*/ 6 h 99"/>
                <a:gd name="T102" fmla="*/ 11 w 15"/>
                <a:gd name="T103" fmla="*/ 2 h 99"/>
                <a:gd name="T104" fmla="*/ 2 w 15"/>
                <a:gd name="T105" fmla="*/ 0 h 99"/>
                <a:gd name="T106" fmla="*/ 2 w 15"/>
                <a:gd name="T107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" h="99">
                  <a:moveTo>
                    <a:pt x="2" y="0"/>
                  </a:moveTo>
                  <a:lnTo>
                    <a:pt x="2" y="2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0" y="55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0" y="69"/>
                  </a:lnTo>
                  <a:lnTo>
                    <a:pt x="0" y="72"/>
                  </a:lnTo>
                  <a:lnTo>
                    <a:pt x="0" y="76"/>
                  </a:lnTo>
                  <a:lnTo>
                    <a:pt x="0" y="80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2" y="93"/>
                  </a:lnTo>
                  <a:lnTo>
                    <a:pt x="2" y="97"/>
                  </a:lnTo>
                  <a:lnTo>
                    <a:pt x="4" y="97"/>
                  </a:lnTo>
                  <a:lnTo>
                    <a:pt x="7" y="97"/>
                  </a:lnTo>
                  <a:lnTo>
                    <a:pt x="11" y="99"/>
                  </a:lnTo>
                  <a:lnTo>
                    <a:pt x="13" y="99"/>
                  </a:lnTo>
                  <a:lnTo>
                    <a:pt x="13" y="99"/>
                  </a:lnTo>
                  <a:lnTo>
                    <a:pt x="13" y="97"/>
                  </a:lnTo>
                  <a:lnTo>
                    <a:pt x="15" y="93"/>
                  </a:lnTo>
                  <a:lnTo>
                    <a:pt x="13" y="90"/>
                  </a:lnTo>
                  <a:lnTo>
                    <a:pt x="13" y="86"/>
                  </a:lnTo>
                  <a:lnTo>
                    <a:pt x="13" y="78"/>
                  </a:lnTo>
                  <a:lnTo>
                    <a:pt x="13" y="74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1"/>
                  </a:lnTo>
                  <a:lnTo>
                    <a:pt x="13" y="59"/>
                  </a:lnTo>
                  <a:lnTo>
                    <a:pt x="13" y="53"/>
                  </a:lnTo>
                  <a:lnTo>
                    <a:pt x="13" y="50"/>
                  </a:lnTo>
                  <a:lnTo>
                    <a:pt x="13" y="46"/>
                  </a:lnTo>
                  <a:lnTo>
                    <a:pt x="13" y="44"/>
                  </a:lnTo>
                  <a:lnTo>
                    <a:pt x="11" y="38"/>
                  </a:lnTo>
                  <a:lnTo>
                    <a:pt x="11" y="34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19"/>
                  </a:lnTo>
                  <a:lnTo>
                    <a:pt x="11" y="14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78" name="Freeform 182">
              <a:extLst>
                <a:ext uri="{FF2B5EF4-FFF2-40B4-BE49-F238E27FC236}">
                  <a16:creationId xmlns:a16="http://schemas.microsoft.com/office/drawing/2014/main" id="{CAF30A9D-55A7-4AEA-B020-2A11ED54D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2" y="3419"/>
              <a:ext cx="6" cy="9"/>
            </a:xfrm>
            <a:custGeom>
              <a:avLst/>
              <a:gdLst>
                <a:gd name="T0" fmla="*/ 6 w 13"/>
                <a:gd name="T1" fmla="*/ 0 h 17"/>
                <a:gd name="T2" fmla="*/ 2 w 13"/>
                <a:gd name="T3" fmla="*/ 4 h 17"/>
                <a:gd name="T4" fmla="*/ 0 w 13"/>
                <a:gd name="T5" fmla="*/ 10 h 17"/>
                <a:gd name="T6" fmla="*/ 0 w 13"/>
                <a:gd name="T7" fmla="*/ 13 h 17"/>
                <a:gd name="T8" fmla="*/ 2 w 13"/>
                <a:gd name="T9" fmla="*/ 17 h 17"/>
                <a:gd name="T10" fmla="*/ 8 w 13"/>
                <a:gd name="T11" fmla="*/ 17 h 17"/>
                <a:gd name="T12" fmla="*/ 11 w 13"/>
                <a:gd name="T13" fmla="*/ 15 h 17"/>
                <a:gd name="T14" fmla="*/ 13 w 13"/>
                <a:gd name="T15" fmla="*/ 10 h 17"/>
                <a:gd name="T16" fmla="*/ 13 w 13"/>
                <a:gd name="T17" fmla="*/ 6 h 17"/>
                <a:gd name="T18" fmla="*/ 11 w 13"/>
                <a:gd name="T19" fmla="*/ 2 h 17"/>
                <a:gd name="T20" fmla="*/ 10 w 13"/>
                <a:gd name="T21" fmla="*/ 0 h 17"/>
                <a:gd name="T22" fmla="*/ 8 w 13"/>
                <a:gd name="T23" fmla="*/ 0 h 17"/>
                <a:gd name="T24" fmla="*/ 6 w 13"/>
                <a:gd name="T25" fmla="*/ 0 h 17"/>
                <a:gd name="T26" fmla="*/ 6 w 13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lnTo>
                    <a:pt x="2" y="4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8" y="17"/>
                  </a:lnTo>
                  <a:lnTo>
                    <a:pt x="11" y="15"/>
                  </a:lnTo>
                  <a:lnTo>
                    <a:pt x="13" y="10"/>
                  </a:lnTo>
                  <a:lnTo>
                    <a:pt x="13" y="6"/>
                  </a:lnTo>
                  <a:lnTo>
                    <a:pt x="11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79" name="Freeform 183">
              <a:extLst>
                <a:ext uri="{FF2B5EF4-FFF2-40B4-BE49-F238E27FC236}">
                  <a16:creationId xmlns:a16="http://schemas.microsoft.com/office/drawing/2014/main" id="{548A0044-8E59-4EE4-B9A6-44EC31CBC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3" y="3418"/>
              <a:ext cx="11" cy="9"/>
            </a:xfrm>
            <a:custGeom>
              <a:avLst/>
              <a:gdLst>
                <a:gd name="T0" fmla="*/ 6 w 21"/>
                <a:gd name="T1" fmla="*/ 2 h 17"/>
                <a:gd name="T2" fmla="*/ 2 w 21"/>
                <a:gd name="T3" fmla="*/ 6 h 17"/>
                <a:gd name="T4" fmla="*/ 0 w 21"/>
                <a:gd name="T5" fmla="*/ 10 h 17"/>
                <a:gd name="T6" fmla="*/ 0 w 21"/>
                <a:gd name="T7" fmla="*/ 15 h 17"/>
                <a:gd name="T8" fmla="*/ 6 w 21"/>
                <a:gd name="T9" fmla="*/ 17 h 17"/>
                <a:gd name="T10" fmla="*/ 11 w 21"/>
                <a:gd name="T11" fmla="*/ 17 h 17"/>
                <a:gd name="T12" fmla="*/ 17 w 21"/>
                <a:gd name="T13" fmla="*/ 15 h 17"/>
                <a:gd name="T14" fmla="*/ 21 w 21"/>
                <a:gd name="T15" fmla="*/ 10 h 17"/>
                <a:gd name="T16" fmla="*/ 21 w 21"/>
                <a:gd name="T17" fmla="*/ 6 h 17"/>
                <a:gd name="T18" fmla="*/ 19 w 21"/>
                <a:gd name="T19" fmla="*/ 2 h 17"/>
                <a:gd name="T20" fmla="*/ 13 w 21"/>
                <a:gd name="T21" fmla="*/ 2 h 17"/>
                <a:gd name="T22" fmla="*/ 7 w 21"/>
                <a:gd name="T23" fmla="*/ 0 h 17"/>
                <a:gd name="T24" fmla="*/ 6 w 21"/>
                <a:gd name="T25" fmla="*/ 2 h 17"/>
                <a:gd name="T26" fmla="*/ 6 w 21"/>
                <a:gd name="T2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17">
                  <a:moveTo>
                    <a:pt x="6" y="2"/>
                  </a:moveTo>
                  <a:lnTo>
                    <a:pt x="2" y="6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6" y="17"/>
                  </a:lnTo>
                  <a:lnTo>
                    <a:pt x="11" y="17"/>
                  </a:lnTo>
                  <a:lnTo>
                    <a:pt x="17" y="15"/>
                  </a:lnTo>
                  <a:lnTo>
                    <a:pt x="21" y="10"/>
                  </a:lnTo>
                  <a:lnTo>
                    <a:pt x="21" y="6"/>
                  </a:lnTo>
                  <a:lnTo>
                    <a:pt x="19" y="2"/>
                  </a:lnTo>
                  <a:lnTo>
                    <a:pt x="13" y="2"/>
                  </a:lnTo>
                  <a:lnTo>
                    <a:pt x="7" y="0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80" name="Freeform 184">
              <a:extLst>
                <a:ext uri="{FF2B5EF4-FFF2-40B4-BE49-F238E27FC236}">
                  <a16:creationId xmlns:a16="http://schemas.microsoft.com/office/drawing/2014/main" id="{1AA5AB66-AE7C-4A30-A1B2-1972ABF76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3439"/>
              <a:ext cx="92" cy="13"/>
            </a:xfrm>
            <a:custGeom>
              <a:avLst/>
              <a:gdLst>
                <a:gd name="T0" fmla="*/ 6 w 182"/>
                <a:gd name="T1" fmla="*/ 8 h 27"/>
                <a:gd name="T2" fmla="*/ 104 w 182"/>
                <a:gd name="T3" fmla="*/ 17 h 27"/>
                <a:gd name="T4" fmla="*/ 180 w 182"/>
                <a:gd name="T5" fmla="*/ 0 h 27"/>
                <a:gd name="T6" fmla="*/ 180 w 182"/>
                <a:gd name="T7" fmla="*/ 0 h 27"/>
                <a:gd name="T8" fmla="*/ 182 w 182"/>
                <a:gd name="T9" fmla="*/ 2 h 27"/>
                <a:gd name="T10" fmla="*/ 182 w 182"/>
                <a:gd name="T11" fmla="*/ 6 h 27"/>
                <a:gd name="T12" fmla="*/ 182 w 182"/>
                <a:gd name="T13" fmla="*/ 10 h 27"/>
                <a:gd name="T14" fmla="*/ 180 w 182"/>
                <a:gd name="T15" fmla="*/ 10 h 27"/>
                <a:gd name="T16" fmla="*/ 177 w 182"/>
                <a:gd name="T17" fmla="*/ 12 h 27"/>
                <a:gd name="T18" fmla="*/ 173 w 182"/>
                <a:gd name="T19" fmla="*/ 12 h 27"/>
                <a:gd name="T20" fmla="*/ 169 w 182"/>
                <a:gd name="T21" fmla="*/ 13 h 27"/>
                <a:gd name="T22" fmla="*/ 161 w 182"/>
                <a:gd name="T23" fmla="*/ 15 h 27"/>
                <a:gd name="T24" fmla="*/ 156 w 182"/>
                <a:gd name="T25" fmla="*/ 17 h 27"/>
                <a:gd name="T26" fmla="*/ 150 w 182"/>
                <a:gd name="T27" fmla="*/ 19 h 27"/>
                <a:gd name="T28" fmla="*/ 144 w 182"/>
                <a:gd name="T29" fmla="*/ 21 h 27"/>
                <a:gd name="T30" fmla="*/ 137 w 182"/>
                <a:gd name="T31" fmla="*/ 21 h 27"/>
                <a:gd name="T32" fmla="*/ 129 w 182"/>
                <a:gd name="T33" fmla="*/ 23 h 27"/>
                <a:gd name="T34" fmla="*/ 123 w 182"/>
                <a:gd name="T35" fmla="*/ 23 h 27"/>
                <a:gd name="T36" fmla="*/ 118 w 182"/>
                <a:gd name="T37" fmla="*/ 25 h 27"/>
                <a:gd name="T38" fmla="*/ 112 w 182"/>
                <a:gd name="T39" fmla="*/ 27 h 27"/>
                <a:gd name="T40" fmla="*/ 108 w 182"/>
                <a:gd name="T41" fmla="*/ 27 h 27"/>
                <a:gd name="T42" fmla="*/ 106 w 182"/>
                <a:gd name="T43" fmla="*/ 27 h 27"/>
                <a:gd name="T44" fmla="*/ 104 w 182"/>
                <a:gd name="T45" fmla="*/ 27 h 27"/>
                <a:gd name="T46" fmla="*/ 102 w 182"/>
                <a:gd name="T47" fmla="*/ 27 h 27"/>
                <a:gd name="T48" fmla="*/ 99 w 182"/>
                <a:gd name="T49" fmla="*/ 27 h 27"/>
                <a:gd name="T50" fmla="*/ 91 w 182"/>
                <a:gd name="T51" fmla="*/ 27 h 27"/>
                <a:gd name="T52" fmla="*/ 85 w 182"/>
                <a:gd name="T53" fmla="*/ 27 h 27"/>
                <a:gd name="T54" fmla="*/ 82 w 182"/>
                <a:gd name="T55" fmla="*/ 25 h 27"/>
                <a:gd name="T56" fmla="*/ 76 w 182"/>
                <a:gd name="T57" fmla="*/ 25 h 27"/>
                <a:gd name="T58" fmla="*/ 72 w 182"/>
                <a:gd name="T59" fmla="*/ 25 h 27"/>
                <a:gd name="T60" fmla="*/ 68 w 182"/>
                <a:gd name="T61" fmla="*/ 25 h 27"/>
                <a:gd name="T62" fmla="*/ 63 w 182"/>
                <a:gd name="T63" fmla="*/ 23 h 27"/>
                <a:gd name="T64" fmla="*/ 59 w 182"/>
                <a:gd name="T65" fmla="*/ 23 h 27"/>
                <a:gd name="T66" fmla="*/ 55 w 182"/>
                <a:gd name="T67" fmla="*/ 23 h 27"/>
                <a:gd name="T68" fmla="*/ 51 w 182"/>
                <a:gd name="T69" fmla="*/ 23 h 27"/>
                <a:gd name="T70" fmla="*/ 45 w 182"/>
                <a:gd name="T71" fmla="*/ 23 h 27"/>
                <a:gd name="T72" fmla="*/ 40 w 182"/>
                <a:gd name="T73" fmla="*/ 23 h 27"/>
                <a:gd name="T74" fmla="*/ 36 w 182"/>
                <a:gd name="T75" fmla="*/ 23 h 27"/>
                <a:gd name="T76" fmla="*/ 30 w 182"/>
                <a:gd name="T77" fmla="*/ 23 h 27"/>
                <a:gd name="T78" fmla="*/ 26 w 182"/>
                <a:gd name="T79" fmla="*/ 21 h 27"/>
                <a:gd name="T80" fmla="*/ 23 w 182"/>
                <a:gd name="T81" fmla="*/ 21 h 27"/>
                <a:gd name="T82" fmla="*/ 19 w 182"/>
                <a:gd name="T83" fmla="*/ 21 h 27"/>
                <a:gd name="T84" fmla="*/ 15 w 182"/>
                <a:gd name="T85" fmla="*/ 21 h 27"/>
                <a:gd name="T86" fmla="*/ 9 w 182"/>
                <a:gd name="T87" fmla="*/ 21 h 27"/>
                <a:gd name="T88" fmla="*/ 4 w 182"/>
                <a:gd name="T89" fmla="*/ 19 h 27"/>
                <a:gd name="T90" fmla="*/ 2 w 182"/>
                <a:gd name="T91" fmla="*/ 19 h 27"/>
                <a:gd name="T92" fmla="*/ 0 w 182"/>
                <a:gd name="T93" fmla="*/ 19 h 27"/>
                <a:gd name="T94" fmla="*/ 0 w 182"/>
                <a:gd name="T95" fmla="*/ 17 h 27"/>
                <a:gd name="T96" fmla="*/ 2 w 182"/>
                <a:gd name="T97" fmla="*/ 13 h 27"/>
                <a:gd name="T98" fmla="*/ 4 w 182"/>
                <a:gd name="T99" fmla="*/ 10 h 27"/>
                <a:gd name="T100" fmla="*/ 6 w 182"/>
                <a:gd name="T101" fmla="*/ 8 h 27"/>
                <a:gd name="T102" fmla="*/ 6 w 182"/>
                <a:gd name="T103" fmla="*/ 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2" h="27">
                  <a:moveTo>
                    <a:pt x="6" y="8"/>
                  </a:moveTo>
                  <a:lnTo>
                    <a:pt x="104" y="17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2" y="2"/>
                  </a:lnTo>
                  <a:lnTo>
                    <a:pt x="182" y="6"/>
                  </a:lnTo>
                  <a:lnTo>
                    <a:pt x="182" y="10"/>
                  </a:lnTo>
                  <a:lnTo>
                    <a:pt x="180" y="10"/>
                  </a:lnTo>
                  <a:lnTo>
                    <a:pt x="177" y="12"/>
                  </a:lnTo>
                  <a:lnTo>
                    <a:pt x="173" y="12"/>
                  </a:lnTo>
                  <a:lnTo>
                    <a:pt x="169" y="13"/>
                  </a:lnTo>
                  <a:lnTo>
                    <a:pt x="161" y="15"/>
                  </a:lnTo>
                  <a:lnTo>
                    <a:pt x="156" y="17"/>
                  </a:lnTo>
                  <a:lnTo>
                    <a:pt x="150" y="19"/>
                  </a:lnTo>
                  <a:lnTo>
                    <a:pt x="144" y="21"/>
                  </a:lnTo>
                  <a:lnTo>
                    <a:pt x="137" y="21"/>
                  </a:lnTo>
                  <a:lnTo>
                    <a:pt x="129" y="23"/>
                  </a:lnTo>
                  <a:lnTo>
                    <a:pt x="123" y="23"/>
                  </a:lnTo>
                  <a:lnTo>
                    <a:pt x="118" y="25"/>
                  </a:lnTo>
                  <a:lnTo>
                    <a:pt x="112" y="27"/>
                  </a:lnTo>
                  <a:lnTo>
                    <a:pt x="108" y="27"/>
                  </a:lnTo>
                  <a:lnTo>
                    <a:pt x="106" y="27"/>
                  </a:lnTo>
                  <a:lnTo>
                    <a:pt x="104" y="27"/>
                  </a:lnTo>
                  <a:lnTo>
                    <a:pt x="102" y="27"/>
                  </a:lnTo>
                  <a:lnTo>
                    <a:pt x="99" y="27"/>
                  </a:lnTo>
                  <a:lnTo>
                    <a:pt x="91" y="27"/>
                  </a:lnTo>
                  <a:lnTo>
                    <a:pt x="85" y="27"/>
                  </a:lnTo>
                  <a:lnTo>
                    <a:pt x="82" y="25"/>
                  </a:lnTo>
                  <a:lnTo>
                    <a:pt x="76" y="25"/>
                  </a:lnTo>
                  <a:lnTo>
                    <a:pt x="72" y="25"/>
                  </a:lnTo>
                  <a:lnTo>
                    <a:pt x="68" y="25"/>
                  </a:lnTo>
                  <a:lnTo>
                    <a:pt x="63" y="23"/>
                  </a:lnTo>
                  <a:lnTo>
                    <a:pt x="59" y="23"/>
                  </a:lnTo>
                  <a:lnTo>
                    <a:pt x="55" y="23"/>
                  </a:lnTo>
                  <a:lnTo>
                    <a:pt x="51" y="23"/>
                  </a:lnTo>
                  <a:lnTo>
                    <a:pt x="45" y="23"/>
                  </a:lnTo>
                  <a:lnTo>
                    <a:pt x="40" y="23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6" y="21"/>
                  </a:lnTo>
                  <a:lnTo>
                    <a:pt x="23" y="21"/>
                  </a:lnTo>
                  <a:lnTo>
                    <a:pt x="19" y="21"/>
                  </a:lnTo>
                  <a:lnTo>
                    <a:pt x="15" y="21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2" y="13"/>
                  </a:lnTo>
                  <a:lnTo>
                    <a:pt x="4" y="10"/>
                  </a:lnTo>
                  <a:lnTo>
                    <a:pt x="6" y="8"/>
                  </a:lnTo>
                  <a:lnTo>
                    <a:pt x="6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81" name="Freeform 185">
              <a:extLst>
                <a:ext uri="{FF2B5EF4-FFF2-40B4-BE49-F238E27FC236}">
                  <a16:creationId xmlns:a16="http://schemas.microsoft.com/office/drawing/2014/main" id="{CA54A9D2-EBAD-45F4-8850-5EFDB5E9B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0" y="3297"/>
              <a:ext cx="114" cy="86"/>
            </a:xfrm>
            <a:custGeom>
              <a:avLst/>
              <a:gdLst>
                <a:gd name="T0" fmla="*/ 44 w 229"/>
                <a:gd name="T1" fmla="*/ 169 h 173"/>
                <a:gd name="T2" fmla="*/ 63 w 229"/>
                <a:gd name="T3" fmla="*/ 154 h 173"/>
                <a:gd name="T4" fmla="*/ 69 w 229"/>
                <a:gd name="T5" fmla="*/ 137 h 173"/>
                <a:gd name="T6" fmla="*/ 69 w 229"/>
                <a:gd name="T7" fmla="*/ 118 h 173"/>
                <a:gd name="T8" fmla="*/ 69 w 229"/>
                <a:gd name="T9" fmla="*/ 99 h 173"/>
                <a:gd name="T10" fmla="*/ 69 w 229"/>
                <a:gd name="T11" fmla="*/ 91 h 173"/>
                <a:gd name="T12" fmla="*/ 82 w 229"/>
                <a:gd name="T13" fmla="*/ 84 h 173"/>
                <a:gd name="T14" fmla="*/ 107 w 229"/>
                <a:gd name="T15" fmla="*/ 74 h 173"/>
                <a:gd name="T16" fmla="*/ 135 w 229"/>
                <a:gd name="T17" fmla="*/ 65 h 173"/>
                <a:gd name="T18" fmla="*/ 158 w 229"/>
                <a:gd name="T19" fmla="*/ 61 h 173"/>
                <a:gd name="T20" fmla="*/ 175 w 229"/>
                <a:gd name="T21" fmla="*/ 68 h 173"/>
                <a:gd name="T22" fmla="*/ 192 w 229"/>
                <a:gd name="T23" fmla="*/ 84 h 173"/>
                <a:gd name="T24" fmla="*/ 213 w 229"/>
                <a:gd name="T25" fmla="*/ 80 h 173"/>
                <a:gd name="T26" fmla="*/ 229 w 229"/>
                <a:gd name="T27" fmla="*/ 70 h 173"/>
                <a:gd name="T28" fmla="*/ 223 w 229"/>
                <a:gd name="T29" fmla="*/ 57 h 173"/>
                <a:gd name="T30" fmla="*/ 206 w 229"/>
                <a:gd name="T31" fmla="*/ 40 h 173"/>
                <a:gd name="T32" fmla="*/ 183 w 229"/>
                <a:gd name="T33" fmla="*/ 21 h 173"/>
                <a:gd name="T34" fmla="*/ 166 w 229"/>
                <a:gd name="T35" fmla="*/ 6 h 173"/>
                <a:gd name="T36" fmla="*/ 151 w 229"/>
                <a:gd name="T37" fmla="*/ 0 h 173"/>
                <a:gd name="T38" fmla="*/ 126 w 229"/>
                <a:gd name="T39" fmla="*/ 0 h 173"/>
                <a:gd name="T40" fmla="*/ 101 w 229"/>
                <a:gd name="T41" fmla="*/ 2 h 173"/>
                <a:gd name="T42" fmla="*/ 82 w 229"/>
                <a:gd name="T43" fmla="*/ 6 h 173"/>
                <a:gd name="T44" fmla="*/ 65 w 229"/>
                <a:gd name="T45" fmla="*/ 19 h 173"/>
                <a:gd name="T46" fmla="*/ 50 w 229"/>
                <a:gd name="T47" fmla="*/ 36 h 173"/>
                <a:gd name="T48" fmla="*/ 63 w 229"/>
                <a:gd name="T49" fmla="*/ 32 h 173"/>
                <a:gd name="T50" fmla="*/ 88 w 229"/>
                <a:gd name="T51" fmla="*/ 25 h 173"/>
                <a:gd name="T52" fmla="*/ 103 w 229"/>
                <a:gd name="T53" fmla="*/ 23 h 173"/>
                <a:gd name="T54" fmla="*/ 118 w 229"/>
                <a:gd name="T55" fmla="*/ 17 h 173"/>
                <a:gd name="T56" fmla="*/ 137 w 229"/>
                <a:gd name="T57" fmla="*/ 15 h 173"/>
                <a:gd name="T58" fmla="*/ 158 w 229"/>
                <a:gd name="T59" fmla="*/ 15 h 173"/>
                <a:gd name="T60" fmla="*/ 175 w 229"/>
                <a:gd name="T61" fmla="*/ 27 h 173"/>
                <a:gd name="T62" fmla="*/ 192 w 229"/>
                <a:gd name="T63" fmla="*/ 42 h 173"/>
                <a:gd name="T64" fmla="*/ 206 w 229"/>
                <a:gd name="T65" fmla="*/ 61 h 173"/>
                <a:gd name="T66" fmla="*/ 189 w 229"/>
                <a:gd name="T67" fmla="*/ 67 h 173"/>
                <a:gd name="T68" fmla="*/ 171 w 229"/>
                <a:gd name="T69" fmla="*/ 53 h 173"/>
                <a:gd name="T70" fmla="*/ 154 w 229"/>
                <a:gd name="T71" fmla="*/ 46 h 173"/>
                <a:gd name="T72" fmla="*/ 139 w 229"/>
                <a:gd name="T73" fmla="*/ 46 h 173"/>
                <a:gd name="T74" fmla="*/ 118 w 229"/>
                <a:gd name="T75" fmla="*/ 48 h 173"/>
                <a:gd name="T76" fmla="*/ 99 w 229"/>
                <a:gd name="T77" fmla="*/ 55 h 173"/>
                <a:gd name="T78" fmla="*/ 86 w 229"/>
                <a:gd name="T79" fmla="*/ 63 h 173"/>
                <a:gd name="T80" fmla="*/ 71 w 229"/>
                <a:gd name="T81" fmla="*/ 70 h 173"/>
                <a:gd name="T82" fmla="*/ 50 w 229"/>
                <a:gd name="T83" fmla="*/ 80 h 173"/>
                <a:gd name="T84" fmla="*/ 55 w 229"/>
                <a:gd name="T85" fmla="*/ 99 h 173"/>
                <a:gd name="T86" fmla="*/ 54 w 229"/>
                <a:gd name="T87" fmla="*/ 108 h 173"/>
                <a:gd name="T88" fmla="*/ 52 w 229"/>
                <a:gd name="T89" fmla="*/ 124 h 173"/>
                <a:gd name="T90" fmla="*/ 46 w 229"/>
                <a:gd name="T91" fmla="*/ 141 h 173"/>
                <a:gd name="T92" fmla="*/ 31 w 229"/>
                <a:gd name="T93" fmla="*/ 158 h 173"/>
                <a:gd name="T94" fmla="*/ 6 w 229"/>
                <a:gd name="T95" fmla="*/ 169 h 173"/>
                <a:gd name="T96" fmla="*/ 36 w 229"/>
                <a:gd name="T97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9" h="173">
                  <a:moveTo>
                    <a:pt x="36" y="173"/>
                  </a:moveTo>
                  <a:lnTo>
                    <a:pt x="36" y="173"/>
                  </a:lnTo>
                  <a:lnTo>
                    <a:pt x="40" y="171"/>
                  </a:lnTo>
                  <a:lnTo>
                    <a:pt x="44" y="169"/>
                  </a:lnTo>
                  <a:lnTo>
                    <a:pt x="52" y="167"/>
                  </a:lnTo>
                  <a:lnTo>
                    <a:pt x="55" y="162"/>
                  </a:lnTo>
                  <a:lnTo>
                    <a:pt x="61" y="158"/>
                  </a:lnTo>
                  <a:lnTo>
                    <a:pt x="63" y="154"/>
                  </a:lnTo>
                  <a:lnTo>
                    <a:pt x="65" y="150"/>
                  </a:lnTo>
                  <a:lnTo>
                    <a:pt x="67" y="146"/>
                  </a:lnTo>
                  <a:lnTo>
                    <a:pt x="69" y="141"/>
                  </a:lnTo>
                  <a:lnTo>
                    <a:pt x="69" y="137"/>
                  </a:lnTo>
                  <a:lnTo>
                    <a:pt x="69" y="131"/>
                  </a:lnTo>
                  <a:lnTo>
                    <a:pt x="69" y="127"/>
                  </a:lnTo>
                  <a:lnTo>
                    <a:pt x="69" y="122"/>
                  </a:lnTo>
                  <a:lnTo>
                    <a:pt x="69" y="118"/>
                  </a:lnTo>
                  <a:lnTo>
                    <a:pt x="69" y="114"/>
                  </a:lnTo>
                  <a:lnTo>
                    <a:pt x="69" y="108"/>
                  </a:lnTo>
                  <a:lnTo>
                    <a:pt x="69" y="106"/>
                  </a:lnTo>
                  <a:lnTo>
                    <a:pt x="69" y="99"/>
                  </a:lnTo>
                  <a:lnTo>
                    <a:pt x="69" y="95"/>
                  </a:lnTo>
                  <a:lnTo>
                    <a:pt x="69" y="91"/>
                  </a:lnTo>
                  <a:lnTo>
                    <a:pt x="69" y="91"/>
                  </a:lnTo>
                  <a:lnTo>
                    <a:pt x="69" y="91"/>
                  </a:lnTo>
                  <a:lnTo>
                    <a:pt x="71" y="89"/>
                  </a:lnTo>
                  <a:lnTo>
                    <a:pt x="73" y="87"/>
                  </a:lnTo>
                  <a:lnTo>
                    <a:pt x="78" y="86"/>
                  </a:lnTo>
                  <a:lnTo>
                    <a:pt x="82" y="84"/>
                  </a:lnTo>
                  <a:lnTo>
                    <a:pt x="88" y="82"/>
                  </a:lnTo>
                  <a:lnTo>
                    <a:pt x="94" y="80"/>
                  </a:lnTo>
                  <a:lnTo>
                    <a:pt x="101" y="78"/>
                  </a:lnTo>
                  <a:lnTo>
                    <a:pt x="107" y="74"/>
                  </a:lnTo>
                  <a:lnTo>
                    <a:pt x="114" y="72"/>
                  </a:lnTo>
                  <a:lnTo>
                    <a:pt x="122" y="68"/>
                  </a:lnTo>
                  <a:lnTo>
                    <a:pt x="130" y="67"/>
                  </a:lnTo>
                  <a:lnTo>
                    <a:pt x="135" y="65"/>
                  </a:lnTo>
                  <a:lnTo>
                    <a:pt x="143" y="63"/>
                  </a:lnTo>
                  <a:lnTo>
                    <a:pt x="147" y="63"/>
                  </a:lnTo>
                  <a:lnTo>
                    <a:pt x="154" y="63"/>
                  </a:lnTo>
                  <a:lnTo>
                    <a:pt x="158" y="61"/>
                  </a:lnTo>
                  <a:lnTo>
                    <a:pt x="162" y="63"/>
                  </a:lnTo>
                  <a:lnTo>
                    <a:pt x="166" y="63"/>
                  </a:lnTo>
                  <a:lnTo>
                    <a:pt x="170" y="65"/>
                  </a:lnTo>
                  <a:lnTo>
                    <a:pt x="175" y="68"/>
                  </a:lnTo>
                  <a:lnTo>
                    <a:pt x="181" y="72"/>
                  </a:lnTo>
                  <a:lnTo>
                    <a:pt x="185" y="76"/>
                  </a:lnTo>
                  <a:lnTo>
                    <a:pt x="189" y="80"/>
                  </a:lnTo>
                  <a:lnTo>
                    <a:pt x="192" y="84"/>
                  </a:lnTo>
                  <a:lnTo>
                    <a:pt x="198" y="86"/>
                  </a:lnTo>
                  <a:lnTo>
                    <a:pt x="202" y="84"/>
                  </a:lnTo>
                  <a:lnTo>
                    <a:pt x="208" y="84"/>
                  </a:lnTo>
                  <a:lnTo>
                    <a:pt x="213" y="80"/>
                  </a:lnTo>
                  <a:lnTo>
                    <a:pt x="219" y="80"/>
                  </a:lnTo>
                  <a:lnTo>
                    <a:pt x="223" y="76"/>
                  </a:lnTo>
                  <a:lnTo>
                    <a:pt x="227" y="74"/>
                  </a:lnTo>
                  <a:lnTo>
                    <a:pt x="229" y="70"/>
                  </a:lnTo>
                  <a:lnTo>
                    <a:pt x="229" y="67"/>
                  </a:lnTo>
                  <a:lnTo>
                    <a:pt x="229" y="65"/>
                  </a:lnTo>
                  <a:lnTo>
                    <a:pt x="227" y="61"/>
                  </a:lnTo>
                  <a:lnTo>
                    <a:pt x="223" y="57"/>
                  </a:lnTo>
                  <a:lnTo>
                    <a:pt x="221" y="53"/>
                  </a:lnTo>
                  <a:lnTo>
                    <a:pt x="215" y="49"/>
                  </a:lnTo>
                  <a:lnTo>
                    <a:pt x="211" y="44"/>
                  </a:lnTo>
                  <a:lnTo>
                    <a:pt x="206" y="40"/>
                  </a:lnTo>
                  <a:lnTo>
                    <a:pt x="200" y="34"/>
                  </a:lnTo>
                  <a:lnTo>
                    <a:pt x="194" y="30"/>
                  </a:lnTo>
                  <a:lnTo>
                    <a:pt x="189" y="25"/>
                  </a:lnTo>
                  <a:lnTo>
                    <a:pt x="183" y="21"/>
                  </a:lnTo>
                  <a:lnTo>
                    <a:pt x="179" y="17"/>
                  </a:lnTo>
                  <a:lnTo>
                    <a:pt x="173" y="13"/>
                  </a:lnTo>
                  <a:lnTo>
                    <a:pt x="170" y="10"/>
                  </a:lnTo>
                  <a:lnTo>
                    <a:pt x="166" y="6"/>
                  </a:lnTo>
                  <a:lnTo>
                    <a:pt x="164" y="6"/>
                  </a:lnTo>
                  <a:lnTo>
                    <a:pt x="160" y="2"/>
                  </a:lnTo>
                  <a:lnTo>
                    <a:pt x="154" y="0"/>
                  </a:lnTo>
                  <a:lnTo>
                    <a:pt x="151" y="0"/>
                  </a:lnTo>
                  <a:lnTo>
                    <a:pt x="145" y="0"/>
                  </a:lnTo>
                  <a:lnTo>
                    <a:pt x="139" y="0"/>
                  </a:lnTo>
                  <a:lnTo>
                    <a:pt x="133" y="0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13" y="0"/>
                  </a:lnTo>
                  <a:lnTo>
                    <a:pt x="107" y="2"/>
                  </a:lnTo>
                  <a:lnTo>
                    <a:pt x="101" y="2"/>
                  </a:lnTo>
                  <a:lnTo>
                    <a:pt x="95" y="4"/>
                  </a:lnTo>
                  <a:lnTo>
                    <a:pt x="90" y="6"/>
                  </a:lnTo>
                  <a:lnTo>
                    <a:pt x="86" y="6"/>
                  </a:lnTo>
                  <a:lnTo>
                    <a:pt x="82" y="6"/>
                  </a:lnTo>
                  <a:lnTo>
                    <a:pt x="82" y="8"/>
                  </a:lnTo>
                  <a:lnTo>
                    <a:pt x="76" y="10"/>
                  </a:lnTo>
                  <a:lnTo>
                    <a:pt x="71" y="13"/>
                  </a:lnTo>
                  <a:lnTo>
                    <a:pt x="65" y="19"/>
                  </a:lnTo>
                  <a:lnTo>
                    <a:pt x="59" y="25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50" y="36"/>
                  </a:lnTo>
                  <a:lnTo>
                    <a:pt x="52" y="36"/>
                  </a:lnTo>
                  <a:lnTo>
                    <a:pt x="54" y="34"/>
                  </a:lnTo>
                  <a:lnTo>
                    <a:pt x="57" y="34"/>
                  </a:lnTo>
                  <a:lnTo>
                    <a:pt x="63" y="32"/>
                  </a:lnTo>
                  <a:lnTo>
                    <a:pt x="69" y="30"/>
                  </a:lnTo>
                  <a:lnTo>
                    <a:pt x="75" y="29"/>
                  </a:lnTo>
                  <a:lnTo>
                    <a:pt x="82" y="27"/>
                  </a:lnTo>
                  <a:lnTo>
                    <a:pt x="88" y="25"/>
                  </a:lnTo>
                  <a:lnTo>
                    <a:pt x="92" y="25"/>
                  </a:lnTo>
                  <a:lnTo>
                    <a:pt x="95" y="23"/>
                  </a:lnTo>
                  <a:lnTo>
                    <a:pt x="99" y="23"/>
                  </a:lnTo>
                  <a:lnTo>
                    <a:pt x="103" y="23"/>
                  </a:lnTo>
                  <a:lnTo>
                    <a:pt x="107" y="21"/>
                  </a:lnTo>
                  <a:lnTo>
                    <a:pt x="111" y="21"/>
                  </a:lnTo>
                  <a:lnTo>
                    <a:pt x="114" y="19"/>
                  </a:lnTo>
                  <a:lnTo>
                    <a:pt x="118" y="17"/>
                  </a:lnTo>
                  <a:lnTo>
                    <a:pt x="122" y="17"/>
                  </a:lnTo>
                  <a:lnTo>
                    <a:pt x="126" y="17"/>
                  </a:lnTo>
                  <a:lnTo>
                    <a:pt x="130" y="17"/>
                  </a:lnTo>
                  <a:lnTo>
                    <a:pt x="137" y="15"/>
                  </a:lnTo>
                  <a:lnTo>
                    <a:pt x="145" y="15"/>
                  </a:lnTo>
                  <a:lnTo>
                    <a:pt x="149" y="15"/>
                  </a:lnTo>
                  <a:lnTo>
                    <a:pt x="154" y="15"/>
                  </a:lnTo>
                  <a:lnTo>
                    <a:pt x="158" y="15"/>
                  </a:lnTo>
                  <a:lnTo>
                    <a:pt x="162" y="17"/>
                  </a:lnTo>
                  <a:lnTo>
                    <a:pt x="166" y="21"/>
                  </a:lnTo>
                  <a:lnTo>
                    <a:pt x="171" y="23"/>
                  </a:lnTo>
                  <a:lnTo>
                    <a:pt x="175" y="27"/>
                  </a:lnTo>
                  <a:lnTo>
                    <a:pt x="179" y="30"/>
                  </a:lnTo>
                  <a:lnTo>
                    <a:pt x="185" y="34"/>
                  </a:lnTo>
                  <a:lnTo>
                    <a:pt x="189" y="38"/>
                  </a:lnTo>
                  <a:lnTo>
                    <a:pt x="192" y="42"/>
                  </a:lnTo>
                  <a:lnTo>
                    <a:pt x="196" y="46"/>
                  </a:lnTo>
                  <a:lnTo>
                    <a:pt x="200" y="49"/>
                  </a:lnTo>
                  <a:lnTo>
                    <a:pt x="202" y="53"/>
                  </a:lnTo>
                  <a:lnTo>
                    <a:pt x="206" y="61"/>
                  </a:lnTo>
                  <a:lnTo>
                    <a:pt x="206" y="65"/>
                  </a:lnTo>
                  <a:lnTo>
                    <a:pt x="200" y="68"/>
                  </a:lnTo>
                  <a:lnTo>
                    <a:pt x="194" y="68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1" y="57"/>
                  </a:lnTo>
                  <a:lnTo>
                    <a:pt x="175" y="55"/>
                  </a:lnTo>
                  <a:lnTo>
                    <a:pt x="171" y="53"/>
                  </a:lnTo>
                  <a:lnTo>
                    <a:pt x="166" y="51"/>
                  </a:lnTo>
                  <a:lnTo>
                    <a:pt x="162" y="48"/>
                  </a:lnTo>
                  <a:lnTo>
                    <a:pt x="158" y="48"/>
                  </a:lnTo>
                  <a:lnTo>
                    <a:pt x="154" y="46"/>
                  </a:lnTo>
                  <a:lnTo>
                    <a:pt x="151" y="46"/>
                  </a:lnTo>
                  <a:lnTo>
                    <a:pt x="147" y="46"/>
                  </a:lnTo>
                  <a:lnTo>
                    <a:pt x="143" y="46"/>
                  </a:lnTo>
                  <a:lnTo>
                    <a:pt x="139" y="46"/>
                  </a:lnTo>
                  <a:lnTo>
                    <a:pt x="135" y="46"/>
                  </a:lnTo>
                  <a:lnTo>
                    <a:pt x="132" y="46"/>
                  </a:lnTo>
                  <a:lnTo>
                    <a:pt x="126" y="46"/>
                  </a:lnTo>
                  <a:lnTo>
                    <a:pt x="118" y="48"/>
                  </a:lnTo>
                  <a:lnTo>
                    <a:pt x="113" y="51"/>
                  </a:lnTo>
                  <a:lnTo>
                    <a:pt x="109" y="53"/>
                  </a:lnTo>
                  <a:lnTo>
                    <a:pt x="105" y="53"/>
                  </a:lnTo>
                  <a:lnTo>
                    <a:pt x="99" y="55"/>
                  </a:lnTo>
                  <a:lnTo>
                    <a:pt x="97" y="57"/>
                  </a:lnTo>
                  <a:lnTo>
                    <a:pt x="92" y="59"/>
                  </a:lnTo>
                  <a:lnTo>
                    <a:pt x="90" y="61"/>
                  </a:lnTo>
                  <a:lnTo>
                    <a:pt x="86" y="63"/>
                  </a:lnTo>
                  <a:lnTo>
                    <a:pt x="82" y="65"/>
                  </a:lnTo>
                  <a:lnTo>
                    <a:pt x="78" y="67"/>
                  </a:lnTo>
                  <a:lnTo>
                    <a:pt x="73" y="68"/>
                  </a:lnTo>
                  <a:lnTo>
                    <a:pt x="71" y="70"/>
                  </a:lnTo>
                  <a:lnTo>
                    <a:pt x="67" y="72"/>
                  </a:lnTo>
                  <a:lnTo>
                    <a:pt x="59" y="76"/>
                  </a:lnTo>
                  <a:lnTo>
                    <a:pt x="54" y="78"/>
                  </a:lnTo>
                  <a:lnTo>
                    <a:pt x="50" y="80"/>
                  </a:lnTo>
                  <a:lnTo>
                    <a:pt x="46" y="84"/>
                  </a:lnTo>
                  <a:lnTo>
                    <a:pt x="42" y="84"/>
                  </a:lnTo>
                  <a:lnTo>
                    <a:pt x="42" y="86"/>
                  </a:lnTo>
                  <a:lnTo>
                    <a:pt x="55" y="99"/>
                  </a:lnTo>
                  <a:lnTo>
                    <a:pt x="55" y="99"/>
                  </a:lnTo>
                  <a:lnTo>
                    <a:pt x="55" y="103"/>
                  </a:lnTo>
                  <a:lnTo>
                    <a:pt x="54" y="105"/>
                  </a:lnTo>
                  <a:lnTo>
                    <a:pt x="54" y="108"/>
                  </a:lnTo>
                  <a:lnTo>
                    <a:pt x="54" y="112"/>
                  </a:lnTo>
                  <a:lnTo>
                    <a:pt x="54" y="116"/>
                  </a:lnTo>
                  <a:lnTo>
                    <a:pt x="52" y="120"/>
                  </a:lnTo>
                  <a:lnTo>
                    <a:pt x="52" y="124"/>
                  </a:lnTo>
                  <a:lnTo>
                    <a:pt x="50" y="129"/>
                  </a:lnTo>
                  <a:lnTo>
                    <a:pt x="50" y="133"/>
                  </a:lnTo>
                  <a:lnTo>
                    <a:pt x="48" y="137"/>
                  </a:lnTo>
                  <a:lnTo>
                    <a:pt x="46" y="141"/>
                  </a:lnTo>
                  <a:lnTo>
                    <a:pt x="44" y="144"/>
                  </a:lnTo>
                  <a:lnTo>
                    <a:pt x="42" y="148"/>
                  </a:lnTo>
                  <a:lnTo>
                    <a:pt x="36" y="152"/>
                  </a:lnTo>
                  <a:lnTo>
                    <a:pt x="31" y="158"/>
                  </a:lnTo>
                  <a:lnTo>
                    <a:pt x="23" y="162"/>
                  </a:lnTo>
                  <a:lnTo>
                    <a:pt x="17" y="165"/>
                  </a:lnTo>
                  <a:lnTo>
                    <a:pt x="10" y="167"/>
                  </a:lnTo>
                  <a:lnTo>
                    <a:pt x="6" y="169"/>
                  </a:lnTo>
                  <a:lnTo>
                    <a:pt x="2" y="169"/>
                  </a:lnTo>
                  <a:lnTo>
                    <a:pt x="0" y="171"/>
                  </a:lnTo>
                  <a:lnTo>
                    <a:pt x="36" y="173"/>
                  </a:lnTo>
                  <a:lnTo>
                    <a:pt x="36" y="1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82" name="Freeform 186">
              <a:extLst>
                <a:ext uri="{FF2B5EF4-FFF2-40B4-BE49-F238E27FC236}">
                  <a16:creationId xmlns:a16="http://schemas.microsoft.com/office/drawing/2014/main" id="{0B2B4FA3-F8ED-4A13-BFC0-C92113AAD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" y="3266"/>
              <a:ext cx="122" cy="35"/>
            </a:xfrm>
            <a:custGeom>
              <a:avLst/>
              <a:gdLst>
                <a:gd name="T0" fmla="*/ 158 w 243"/>
                <a:gd name="T1" fmla="*/ 61 h 71"/>
                <a:gd name="T2" fmla="*/ 175 w 243"/>
                <a:gd name="T3" fmla="*/ 59 h 71"/>
                <a:gd name="T4" fmla="*/ 196 w 243"/>
                <a:gd name="T5" fmla="*/ 59 h 71"/>
                <a:gd name="T6" fmla="*/ 213 w 243"/>
                <a:gd name="T7" fmla="*/ 65 h 71"/>
                <a:gd name="T8" fmla="*/ 230 w 243"/>
                <a:gd name="T9" fmla="*/ 69 h 71"/>
                <a:gd name="T10" fmla="*/ 237 w 243"/>
                <a:gd name="T11" fmla="*/ 63 h 71"/>
                <a:gd name="T12" fmla="*/ 243 w 243"/>
                <a:gd name="T13" fmla="*/ 53 h 71"/>
                <a:gd name="T14" fmla="*/ 237 w 243"/>
                <a:gd name="T15" fmla="*/ 36 h 71"/>
                <a:gd name="T16" fmla="*/ 228 w 243"/>
                <a:gd name="T17" fmla="*/ 27 h 71"/>
                <a:gd name="T18" fmla="*/ 215 w 243"/>
                <a:gd name="T19" fmla="*/ 19 h 71"/>
                <a:gd name="T20" fmla="*/ 201 w 243"/>
                <a:gd name="T21" fmla="*/ 12 h 71"/>
                <a:gd name="T22" fmla="*/ 184 w 243"/>
                <a:gd name="T23" fmla="*/ 6 h 71"/>
                <a:gd name="T24" fmla="*/ 167 w 243"/>
                <a:gd name="T25" fmla="*/ 2 h 71"/>
                <a:gd name="T26" fmla="*/ 152 w 243"/>
                <a:gd name="T27" fmla="*/ 0 h 71"/>
                <a:gd name="T28" fmla="*/ 133 w 243"/>
                <a:gd name="T29" fmla="*/ 0 h 71"/>
                <a:gd name="T30" fmla="*/ 120 w 243"/>
                <a:gd name="T31" fmla="*/ 0 h 71"/>
                <a:gd name="T32" fmla="*/ 108 w 243"/>
                <a:gd name="T33" fmla="*/ 2 h 71"/>
                <a:gd name="T34" fmla="*/ 97 w 243"/>
                <a:gd name="T35" fmla="*/ 2 h 71"/>
                <a:gd name="T36" fmla="*/ 83 w 243"/>
                <a:gd name="T37" fmla="*/ 6 h 71"/>
                <a:gd name="T38" fmla="*/ 72 w 243"/>
                <a:gd name="T39" fmla="*/ 6 h 71"/>
                <a:gd name="T40" fmla="*/ 55 w 243"/>
                <a:gd name="T41" fmla="*/ 12 h 71"/>
                <a:gd name="T42" fmla="*/ 38 w 243"/>
                <a:gd name="T43" fmla="*/ 19 h 71"/>
                <a:gd name="T44" fmla="*/ 24 w 243"/>
                <a:gd name="T45" fmla="*/ 31 h 71"/>
                <a:gd name="T46" fmla="*/ 11 w 243"/>
                <a:gd name="T47" fmla="*/ 46 h 71"/>
                <a:gd name="T48" fmla="*/ 4 w 243"/>
                <a:gd name="T49" fmla="*/ 59 h 71"/>
                <a:gd name="T50" fmla="*/ 0 w 243"/>
                <a:gd name="T51" fmla="*/ 69 h 71"/>
                <a:gd name="T52" fmla="*/ 11 w 243"/>
                <a:gd name="T53" fmla="*/ 63 h 71"/>
                <a:gd name="T54" fmla="*/ 21 w 243"/>
                <a:gd name="T55" fmla="*/ 53 h 71"/>
                <a:gd name="T56" fmla="*/ 32 w 243"/>
                <a:gd name="T57" fmla="*/ 46 h 71"/>
                <a:gd name="T58" fmla="*/ 45 w 243"/>
                <a:gd name="T59" fmla="*/ 36 h 71"/>
                <a:gd name="T60" fmla="*/ 59 w 243"/>
                <a:gd name="T61" fmla="*/ 31 h 71"/>
                <a:gd name="T62" fmla="*/ 74 w 243"/>
                <a:gd name="T63" fmla="*/ 23 h 71"/>
                <a:gd name="T64" fmla="*/ 95 w 243"/>
                <a:gd name="T65" fmla="*/ 17 h 71"/>
                <a:gd name="T66" fmla="*/ 106 w 243"/>
                <a:gd name="T67" fmla="*/ 15 h 71"/>
                <a:gd name="T68" fmla="*/ 125 w 243"/>
                <a:gd name="T69" fmla="*/ 12 h 71"/>
                <a:gd name="T70" fmla="*/ 142 w 243"/>
                <a:gd name="T71" fmla="*/ 10 h 71"/>
                <a:gd name="T72" fmla="*/ 156 w 243"/>
                <a:gd name="T73" fmla="*/ 10 h 71"/>
                <a:gd name="T74" fmla="*/ 165 w 243"/>
                <a:gd name="T75" fmla="*/ 10 h 71"/>
                <a:gd name="T76" fmla="*/ 180 w 243"/>
                <a:gd name="T77" fmla="*/ 15 h 71"/>
                <a:gd name="T78" fmla="*/ 197 w 243"/>
                <a:gd name="T79" fmla="*/ 19 h 71"/>
                <a:gd name="T80" fmla="*/ 213 w 243"/>
                <a:gd name="T81" fmla="*/ 25 h 71"/>
                <a:gd name="T82" fmla="*/ 222 w 243"/>
                <a:gd name="T83" fmla="*/ 31 h 71"/>
                <a:gd name="T84" fmla="*/ 228 w 243"/>
                <a:gd name="T85" fmla="*/ 38 h 71"/>
                <a:gd name="T86" fmla="*/ 230 w 243"/>
                <a:gd name="T87" fmla="*/ 51 h 71"/>
                <a:gd name="T88" fmla="*/ 226 w 243"/>
                <a:gd name="T89" fmla="*/ 55 h 71"/>
                <a:gd name="T90" fmla="*/ 213 w 243"/>
                <a:gd name="T91" fmla="*/ 51 h 71"/>
                <a:gd name="T92" fmla="*/ 199 w 243"/>
                <a:gd name="T93" fmla="*/ 48 h 71"/>
                <a:gd name="T94" fmla="*/ 182 w 243"/>
                <a:gd name="T95" fmla="*/ 46 h 71"/>
                <a:gd name="T96" fmla="*/ 169 w 243"/>
                <a:gd name="T97" fmla="*/ 50 h 71"/>
                <a:gd name="T98" fmla="*/ 150 w 243"/>
                <a:gd name="T99" fmla="*/ 53 h 71"/>
                <a:gd name="T100" fmla="*/ 133 w 243"/>
                <a:gd name="T101" fmla="*/ 59 h 71"/>
                <a:gd name="T102" fmla="*/ 120 w 243"/>
                <a:gd name="T103" fmla="*/ 63 h 71"/>
                <a:gd name="T104" fmla="*/ 114 w 243"/>
                <a:gd name="T105" fmla="*/ 6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3" h="71">
                  <a:moveTo>
                    <a:pt x="152" y="63"/>
                  </a:moveTo>
                  <a:lnTo>
                    <a:pt x="154" y="61"/>
                  </a:lnTo>
                  <a:lnTo>
                    <a:pt x="158" y="61"/>
                  </a:lnTo>
                  <a:lnTo>
                    <a:pt x="161" y="59"/>
                  </a:lnTo>
                  <a:lnTo>
                    <a:pt x="169" y="59"/>
                  </a:lnTo>
                  <a:lnTo>
                    <a:pt x="175" y="59"/>
                  </a:lnTo>
                  <a:lnTo>
                    <a:pt x="182" y="59"/>
                  </a:lnTo>
                  <a:lnTo>
                    <a:pt x="190" y="57"/>
                  </a:lnTo>
                  <a:lnTo>
                    <a:pt x="196" y="59"/>
                  </a:lnTo>
                  <a:lnTo>
                    <a:pt x="201" y="61"/>
                  </a:lnTo>
                  <a:lnTo>
                    <a:pt x="207" y="63"/>
                  </a:lnTo>
                  <a:lnTo>
                    <a:pt x="213" y="65"/>
                  </a:lnTo>
                  <a:lnTo>
                    <a:pt x="220" y="67"/>
                  </a:lnTo>
                  <a:lnTo>
                    <a:pt x="224" y="69"/>
                  </a:lnTo>
                  <a:lnTo>
                    <a:pt x="230" y="69"/>
                  </a:lnTo>
                  <a:lnTo>
                    <a:pt x="234" y="69"/>
                  </a:lnTo>
                  <a:lnTo>
                    <a:pt x="236" y="67"/>
                  </a:lnTo>
                  <a:lnTo>
                    <a:pt x="237" y="63"/>
                  </a:lnTo>
                  <a:lnTo>
                    <a:pt x="239" y="61"/>
                  </a:lnTo>
                  <a:lnTo>
                    <a:pt x="241" y="57"/>
                  </a:lnTo>
                  <a:lnTo>
                    <a:pt x="243" y="53"/>
                  </a:lnTo>
                  <a:lnTo>
                    <a:pt x="241" y="48"/>
                  </a:lnTo>
                  <a:lnTo>
                    <a:pt x="241" y="42"/>
                  </a:lnTo>
                  <a:lnTo>
                    <a:pt x="237" y="36"/>
                  </a:lnTo>
                  <a:lnTo>
                    <a:pt x="236" y="32"/>
                  </a:lnTo>
                  <a:lnTo>
                    <a:pt x="232" y="29"/>
                  </a:lnTo>
                  <a:lnTo>
                    <a:pt x="228" y="27"/>
                  </a:lnTo>
                  <a:lnTo>
                    <a:pt x="224" y="23"/>
                  </a:lnTo>
                  <a:lnTo>
                    <a:pt x="220" y="21"/>
                  </a:lnTo>
                  <a:lnTo>
                    <a:pt x="215" y="19"/>
                  </a:lnTo>
                  <a:lnTo>
                    <a:pt x="211" y="15"/>
                  </a:lnTo>
                  <a:lnTo>
                    <a:pt x="205" y="13"/>
                  </a:lnTo>
                  <a:lnTo>
                    <a:pt x="201" y="12"/>
                  </a:lnTo>
                  <a:lnTo>
                    <a:pt x="196" y="10"/>
                  </a:lnTo>
                  <a:lnTo>
                    <a:pt x="190" y="8"/>
                  </a:lnTo>
                  <a:lnTo>
                    <a:pt x="184" y="6"/>
                  </a:lnTo>
                  <a:lnTo>
                    <a:pt x="178" y="4"/>
                  </a:lnTo>
                  <a:lnTo>
                    <a:pt x="173" y="2"/>
                  </a:lnTo>
                  <a:lnTo>
                    <a:pt x="167" y="2"/>
                  </a:lnTo>
                  <a:lnTo>
                    <a:pt x="161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46" y="0"/>
                  </a:lnTo>
                  <a:lnTo>
                    <a:pt x="139" y="0"/>
                  </a:lnTo>
                  <a:lnTo>
                    <a:pt x="133" y="0"/>
                  </a:lnTo>
                  <a:lnTo>
                    <a:pt x="127" y="0"/>
                  </a:lnTo>
                  <a:lnTo>
                    <a:pt x="123" y="0"/>
                  </a:lnTo>
                  <a:lnTo>
                    <a:pt x="120" y="0"/>
                  </a:lnTo>
                  <a:lnTo>
                    <a:pt x="116" y="0"/>
                  </a:lnTo>
                  <a:lnTo>
                    <a:pt x="112" y="0"/>
                  </a:lnTo>
                  <a:lnTo>
                    <a:pt x="108" y="2"/>
                  </a:lnTo>
                  <a:lnTo>
                    <a:pt x="104" y="2"/>
                  </a:lnTo>
                  <a:lnTo>
                    <a:pt x="101" y="2"/>
                  </a:lnTo>
                  <a:lnTo>
                    <a:pt x="97" y="2"/>
                  </a:lnTo>
                  <a:lnTo>
                    <a:pt x="93" y="4"/>
                  </a:lnTo>
                  <a:lnTo>
                    <a:pt x="87" y="4"/>
                  </a:lnTo>
                  <a:lnTo>
                    <a:pt x="83" y="6"/>
                  </a:lnTo>
                  <a:lnTo>
                    <a:pt x="80" y="6"/>
                  </a:lnTo>
                  <a:lnTo>
                    <a:pt x="76" y="6"/>
                  </a:lnTo>
                  <a:lnTo>
                    <a:pt x="72" y="6"/>
                  </a:lnTo>
                  <a:lnTo>
                    <a:pt x="68" y="8"/>
                  </a:lnTo>
                  <a:lnTo>
                    <a:pt x="61" y="10"/>
                  </a:lnTo>
                  <a:lnTo>
                    <a:pt x="55" y="12"/>
                  </a:lnTo>
                  <a:lnTo>
                    <a:pt x="49" y="13"/>
                  </a:lnTo>
                  <a:lnTo>
                    <a:pt x="43" y="17"/>
                  </a:lnTo>
                  <a:lnTo>
                    <a:pt x="38" y="19"/>
                  </a:lnTo>
                  <a:lnTo>
                    <a:pt x="34" y="23"/>
                  </a:lnTo>
                  <a:lnTo>
                    <a:pt x="28" y="27"/>
                  </a:lnTo>
                  <a:lnTo>
                    <a:pt x="24" y="31"/>
                  </a:lnTo>
                  <a:lnTo>
                    <a:pt x="19" y="34"/>
                  </a:lnTo>
                  <a:lnTo>
                    <a:pt x="17" y="40"/>
                  </a:lnTo>
                  <a:lnTo>
                    <a:pt x="11" y="46"/>
                  </a:lnTo>
                  <a:lnTo>
                    <a:pt x="9" y="50"/>
                  </a:lnTo>
                  <a:lnTo>
                    <a:pt x="5" y="53"/>
                  </a:lnTo>
                  <a:lnTo>
                    <a:pt x="4" y="59"/>
                  </a:lnTo>
                  <a:lnTo>
                    <a:pt x="2" y="61"/>
                  </a:lnTo>
                  <a:lnTo>
                    <a:pt x="2" y="65"/>
                  </a:lnTo>
                  <a:lnTo>
                    <a:pt x="0" y="69"/>
                  </a:lnTo>
                  <a:lnTo>
                    <a:pt x="2" y="71"/>
                  </a:lnTo>
                  <a:lnTo>
                    <a:pt x="5" y="67"/>
                  </a:lnTo>
                  <a:lnTo>
                    <a:pt x="11" y="63"/>
                  </a:lnTo>
                  <a:lnTo>
                    <a:pt x="13" y="59"/>
                  </a:lnTo>
                  <a:lnTo>
                    <a:pt x="17" y="57"/>
                  </a:lnTo>
                  <a:lnTo>
                    <a:pt x="21" y="53"/>
                  </a:lnTo>
                  <a:lnTo>
                    <a:pt x="24" y="51"/>
                  </a:lnTo>
                  <a:lnTo>
                    <a:pt x="28" y="48"/>
                  </a:lnTo>
                  <a:lnTo>
                    <a:pt x="32" y="46"/>
                  </a:lnTo>
                  <a:lnTo>
                    <a:pt x="36" y="42"/>
                  </a:lnTo>
                  <a:lnTo>
                    <a:pt x="42" y="38"/>
                  </a:lnTo>
                  <a:lnTo>
                    <a:pt x="45" y="36"/>
                  </a:lnTo>
                  <a:lnTo>
                    <a:pt x="49" y="32"/>
                  </a:lnTo>
                  <a:lnTo>
                    <a:pt x="55" y="31"/>
                  </a:lnTo>
                  <a:lnTo>
                    <a:pt x="59" y="31"/>
                  </a:lnTo>
                  <a:lnTo>
                    <a:pt x="64" y="27"/>
                  </a:lnTo>
                  <a:lnTo>
                    <a:pt x="70" y="25"/>
                  </a:lnTo>
                  <a:lnTo>
                    <a:pt x="74" y="23"/>
                  </a:lnTo>
                  <a:lnTo>
                    <a:pt x="82" y="23"/>
                  </a:lnTo>
                  <a:lnTo>
                    <a:pt x="87" y="21"/>
                  </a:lnTo>
                  <a:lnTo>
                    <a:pt x="95" y="17"/>
                  </a:lnTo>
                  <a:lnTo>
                    <a:pt x="99" y="17"/>
                  </a:lnTo>
                  <a:lnTo>
                    <a:pt x="102" y="17"/>
                  </a:lnTo>
                  <a:lnTo>
                    <a:pt x="106" y="15"/>
                  </a:lnTo>
                  <a:lnTo>
                    <a:pt x="110" y="15"/>
                  </a:lnTo>
                  <a:lnTo>
                    <a:pt x="118" y="13"/>
                  </a:lnTo>
                  <a:lnTo>
                    <a:pt x="125" y="12"/>
                  </a:lnTo>
                  <a:lnTo>
                    <a:pt x="131" y="10"/>
                  </a:lnTo>
                  <a:lnTo>
                    <a:pt x="137" y="10"/>
                  </a:lnTo>
                  <a:lnTo>
                    <a:pt x="142" y="10"/>
                  </a:lnTo>
                  <a:lnTo>
                    <a:pt x="148" y="8"/>
                  </a:lnTo>
                  <a:lnTo>
                    <a:pt x="152" y="8"/>
                  </a:lnTo>
                  <a:lnTo>
                    <a:pt x="156" y="10"/>
                  </a:lnTo>
                  <a:lnTo>
                    <a:pt x="158" y="10"/>
                  </a:lnTo>
                  <a:lnTo>
                    <a:pt x="161" y="10"/>
                  </a:lnTo>
                  <a:lnTo>
                    <a:pt x="165" y="10"/>
                  </a:lnTo>
                  <a:lnTo>
                    <a:pt x="171" y="13"/>
                  </a:lnTo>
                  <a:lnTo>
                    <a:pt x="175" y="13"/>
                  </a:lnTo>
                  <a:lnTo>
                    <a:pt x="180" y="15"/>
                  </a:lnTo>
                  <a:lnTo>
                    <a:pt x="186" y="15"/>
                  </a:lnTo>
                  <a:lnTo>
                    <a:pt x="192" y="17"/>
                  </a:lnTo>
                  <a:lnTo>
                    <a:pt x="197" y="19"/>
                  </a:lnTo>
                  <a:lnTo>
                    <a:pt x="203" y="21"/>
                  </a:lnTo>
                  <a:lnTo>
                    <a:pt x="207" y="23"/>
                  </a:lnTo>
                  <a:lnTo>
                    <a:pt x="213" y="25"/>
                  </a:lnTo>
                  <a:lnTo>
                    <a:pt x="217" y="27"/>
                  </a:lnTo>
                  <a:lnTo>
                    <a:pt x="220" y="29"/>
                  </a:lnTo>
                  <a:lnTo>
                    <a:pt x="222" y="31"/>
                  </a:lnTo>
                  <a:lnTo>
                    <a:pt x="226" y="32"/>
                  </a:lnTo>
                  <a:lnTo>
                    <a:pt x="226" y="34"/>
                  </a:lnTo>
                  <a:lnTo>
                    <a:pt x="228" y="38"/>
                  </a:lnTo>
                  <a:lnTo>
                    <a:pt x="230" y="42"/>
                  </a:lnTo>
                  <a:lnTo>
                    <a:pt x="230" y="48"/>
                  </a:lnTo>
                  <a:lnTo>
                    <a:pt x="230" y="51"/>
                  </a:lnTo>
                  <a:lnTo>
                    <a:pt x="230" y="53"/>
                  </a:lnTo>
                  <a:lnTo>
                    <a:pt x="228" y="55"/>
                  </a:lnTo>
                  <a:lnTo>
                    <a:pt x="226" y="55"/>
                  </a:lnTo>
                  <a:lnTo>
                    <a:pt x="220" y="55"/>
                  </a:lnTo>
                  <a:lnTo>
                    <a:pt x="217" y="53"/>
                  </a:lnTo>
                  <a:lnTo>
                    <a:pt x="213" y="51"/>
                  </a:lnTo>
                  <a:lnTo>
                    <a:pt x="209" y="51"/>
                  </a:lnTo>
                  <a:lnTo>
                    <a:pt x="203" y="48"/>
                  </a:lnTo>
                  <a:lnTo>
                    <a:pt x="199" y="48"/>
                  </a:lnTo>
                  <a:lnTo>
                    <a:pt x="194" y="46"/>
                  </a:lnTo>
                  <a:lnTo>
                    <a:pt x="188" y="46"/>
                  </a:lnTo>
                  <a:lnTo>
                    <a:pt x="182" y="46"/>
                  </a:lnTo>
                  <a:lnTo>
                    <a:pt x="178" y="46"/>
                  </a:lnTo>
                  <a:lnTo>
                    <a:pt x="173" y="48"/>
                  </a:lnTo>
                  <a:lnTo>
                    <a:pt x="169" y="50"/>
                  </a:lnTo>
                  <a:lnTo>
                    <a:pt x="161" y="51"/>
                  </a:lnTo>
                  <a:lnTo>
                    <a:pt x="156" y="51"/>
                  </a:lnTo>
                  <a:lnTo>
                    <a:pt x="150" y="53"/>
                  </a:lnTo>
                  <a:lnTo>
                    <a:pt x="144" y="55"/>
                  </a:lnTo>
                  <a:lnTo>
                    <a:pt x="139" y="57"/>
                  </a:lnTo>
                  <a:lnTo>
                    <a:pt x="133" y="59"/>
                  </a:lnTo>
                  <a:lnTo>
                    <a:pt x="127" y="61"/>
                  </a:lnTo>
                  <a:lnTo>
                    <a:pt x="123" y="63"/>
                  </a:lnTo>
                  <a:lnTo>
                    <a:pt x="120" y="63"/>
                  </a:lnTo>
                  <a:lnTo>
                    <a:pt x="116" y="65"/>
                  </a:lnTo>
                  <a:lnTo>
                    <a:pt x="114" y="65"/>
                  </a:lnTo>
                  <a:lnTo>
                    <a:pt x="114" y="67"/>
                  </a:lnTo>
                  <a:lnTo>
                    <a:pt x="152" y="63"/>
                  </a:lnTo>
                  <a:lnTo>
                    <a:pt x="152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83" name="Freeform 187">
              <a:extLst>
                <a:ext uri="{FF2B5EF4-FFF2-40B4-BE49-F238E27FC236}">
                  <a16:creationId xmlns:a16="http://schemas.microsoft.com/office/drawing/2014/main" id="{8D1B725A-E896-4D47-A709-F3C037C01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2" y="3244"/>
              <a:ext cx="122" cy="129"/>
            </a:xfrm>
            <a:custGeom>
              <a:avLst/>
              <a:gdLst>
                <a:gd name="T0" fmla="*/ 228 w 244"/>
                <a:gd name="T1" fmla="*/ 46 h 259"/>
                <a:gd name="T2" fmla="*/ 227 w 244"/>
                <a:gd name="T3" fmla="*/ 38 h 259"/>
                <a:gd name="T4" fmla="*/ 221 w 244"/>
                <a:gd name="T5" fmla="*/ 33 h 259"/>
                <a:gd name="T6" fmla="*/ 208 w 244"/>
                <a:gd name="T7" fmla="*/ 25 h 259"/>
                <a:gd name="T8" fmla="*/ 194 w 244"/>
                <a:gd name="T9" fmla="*/ 18 h 259"/>
                <a:gd name="T10" fmla="*/ 183 w 244"/>
                <a:gd name="T11" fmla="*/ 14 h 259"/>
                <a:gd name="T12" fmla="*/ 175 w 244"/>
                <a:gd name="T13" fmla="*/ 14 h 259"/>
                <a:gd name="T14" fmla="*/ 168 w 244"/>
                <a:gd name="T15" fmla="*/ 16 h 259"/>
                <a:gd name="T16" fmla="*/ 158 w 244"/>
                <a:gd name="T17" fmla="*/ 18 h 259"/>
                <a:gd name="T18" fmla="*/ 147 w 244"/>
                <a:gd name="T19" fmla="*/ 23 h 259"/>
                <a:gd name="T20" fmla="*/ 135 w 244"/>
                <a:gd name="T21" fmla="*/ 31 h 259"/>
                <a:gd name="T22" fmla="*/ 122 w 244"/>
                <a:gd name="T23" fmla="*/ 38 h 259"/>
                <a:gd name="T24" fmla="*/ 107 w 244"/>
                <a:gd name="T25" fmla="*/ 48 h 259"/>
                <a:gd name="T26" fmla="*/ 93 w 244"/>
                <a:gd name="T27" fmla="*/ 57 h 259"/>
                <a:gd name="T28" fmla="*/ 82 w 244"/>
                <a:gd name="T29" fmla="*/ 67 h 259"/>
                <a:gd name="T30" fmla="*/ 69 w 244"/>
                <a:gd name="T31" fmla="*/ 76 h 259"/>
                <a:gd name="T32" fmla="*/ 61 w 244"/>
                <a:gd name="T33" fmla="*/ 86 h 259"/>
                <a:gd name="T34" fmla="*/ 55 w 244"/>
                <a:gd name="T35" fmla="*/ 94 h 259"/>
                <a:gd name="T36" fmla="*/ 52 w 244"/>
                <a:gd name="T37" fmla="*/ 105 h 259"/>
                <a:gd name="T38" fmla="*/ 50 w 244"/>
                <a:gd name="T39" fmla="*/ 120 h 259"/>
                <a:gd name="T40" fmla="*/ 50 w 244"/>
                <a:gd name="T41" fmla="*/ 130 h 259"/>
                <a:gd name="T42" fmla="*/ 50 w 244"/>
                <a:gd name="T43" fmla="*/ 139 h 259"/>
                <a:gd name="T44" fmla="*/ 50 w 244"/>
                <a:gd name="T45" fmla="*/ 151 h 259"/>
                <a:gd name="T46" fmla="*/ 50 w 244"/>
                <a:gd name="T47" fmla="*/ 162 h 259"/>
                <a:gd name="T48" fmla="*/ 50 w 244"/>
                <a:gd name="T49" fmla="*/ 173 h 259"/>
                <a:gd name="T50" fmla="*/ 50 w 244"/>
                <a:gd name="T51" fmla="*/ 179 h 259"/>
                <a:gd name="T52" fmla="*/ 17 w 244"/>
                <a:gd name="T53" fmla="*/ 259 h 259"/>
                <a:gd name="T54" fmla="*/ 42 w 244"/>
                <a:gd name="T55" fmla="*/ 177 h 259"/>
                <a:gd name="T56" fmla="*/ 40 w 244"/>
                <a:gd name="T57" fmla="*/ 173 h 259"/>
                <a:gd name="T58" fmla="*/ 40 w 244"/>
                <a:gd name="T59" fmla="*/ 166 h 259"/>
                <a:gd name="T60" fmla="*/ 38 w 244"/>
                <a:gd name="T61" fmla="*/ 154 h 259"/>
                <a:gd name="T62" fmla="*/ 36 w 244"/>
                <a:gd name="T63" fmla="*/ 141 h 259"/>
                <a:gd name="T64" fmla="*/ 35 w 244"/>
                <a:gd name="T65" fmla="*/ 128 h 259"/>
                <a:gd name="T66" fmla="*/ 35 w 244"/>
                <a:gd name="T67" fmla="*/ 113 h 259"/>
                <a:gd name="T68" fmla="*/ 35 w 244"/>
                <a:gd name="T69" fmla="*/ 99 h 259"/>
                <a:gd name="T70" fmla="*/ 38 w 244"/>
                <a:gd name="T71" fmla="*/ 90 h 259"/>
                <a:gd name="T72" fmla="*/ 44 w 244"/>
                <a:gd name="T73" fmla="*/ 80 h 259"/>
                <a:gd name="T74" fmla="*/ 50 w 244"/>
                <a:gd name="T75" fmla="*/ 75 h 259"/>
                <a:gd name="T76" fmla="*/ 57 w 244"/>
                <a:gd name="T77" fmla="*/ 69 h 259"/>
                <a:gd name="T78" fmla="*/ 65 w 244"/>
                <a:gd name="T79" fmla="*/ 61 h 259"/>
                <a:gd name="T80" fmla="*/ 74 w 244"/>
                <a:gd name="T81" fmla="*/ 54 h 259"/>
                <a:gd name="T82" fmla="*/ 84 w 244"/>
                <a:gd name="T83" fmla="*/ 48 h 259"/>
                <a:gd name="T84" fmla="*/ 95 w 244"/>
                <a:gd name="T85" fmla="*/ 42 h 259"/>
                <a:gd name="T86" fmla="*/ 105 w 244"/>
                <a:gd name="T87" fmla="*/ 35 h 259"/>
                <a:gd name="T88" fmla="*/ 114 w 244"/>
                <a:gd name="T89" fmla="*/ 29 h 259"/>
                <a:gd name="T90" fmla="*/ 124 w 244"/>
                <a:gd name="T91" fmla="*/ 23 h 259"/>
                <a:gd name="T92" fmla="*/ 131 w 244"/>
                <a:gd name="T93" fmla="*/ 18 h 259"/>
                <a:gd name="T94" fmla="*/ 139 w 244"/>
                <a:gd name="T95" fmla="*/ 14 h 259"/>
                <a:gd name="T96" fmla="*/ 147 w 244"/>
                <a:gd name="T97" fmla="*/ 10 h 259"/>
                <a:gd name="T98" fmla="*/ 158 w 244"/>
                <a:gd name="T99" fmla="*/ 4 h 259"/>
                <a:gd name="T100" fmla="*/ 162 w 244"/>
                <a:gd name="T101" fmla="*/ 2 h 259"/>
                <a:gd name="T102" fmla="*/ 171 w 244"/>
                <a:gd name="T103" fmla="*/ 0 h 259"/>
                <a:gd name="T104" fmla="*/ 179 w 244"/>
                <a:gd name="T105" fmla="*/ 2 h 259"/>
                <a:gd name="T106" fmla="*/ 189 w 244"/>
                <a:gd name="T107" fmla="*/ 4 h 259"/>
                <a:gd name="T108" fmla="*/ 196 w 244"/>
                <a:gd name="T109" fmla="*/ 6 h 259"/>
                <a:gd name="T110" fmla="*/ 204 w 244"/>
                <a:gd name="T111" fmla="*/ 10 h 259"/>
                <a:gd name="T112" fmla="*/ 211 w 244"/>
                <a:gd name="T113" fmla="*/ 12 h 259"/>
                <a:gd name="T114" fmla="*/ 217 w 244"/>
                <a:gd name="T115" fmla="*/ 16 h 259"/>
                <a:gd name="T116" fmla="*/ 225 w 244"/>
                <a:gd name="T117" fmla="*/ 23 h 259"/>
                <a:gd name="T118" fmla="*/ 234 w 244"/>
                <a:gd name="T119" fmla="*/ 33 h 259"/>
                <a:gd name="T120" fmla="*/ 242 w 244"/>
                <a:gd name="T121" fmla="*/ 42 h 259"/>
                <a:gd name="T122" fmla="*/ 244 w 244"/>
                <a:gd name="T123" fmla="*/ 46 h 259"/>
                <a:gd name="T124" fmla="*/ 228 w 244"/>
                <a:gd name="T125" fmla="*/ 4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4" h="259">
                  <a:moveTo>
                    <a:pt x="228" y="46"/>
                  </a:moveTo>
                  <a:lnTo>
                    <a:pt x="228" y="46"/>
                  </a:lnTo>
                  <a:lnTo>
                    <a:pt x="228" y="42"/>
                  </a:lnTo>
                  <a:lnTo>
                    <a:pt x="227" y="38"/>
                  </a:lnTo>
                  <a:lnTo>
                    <a:pt x="225" y="37"/>
                  </a:lnTo>
                  <a:lnTo>
                    <a:pt x="221" y="33"/>
                  </a:lnTo>
                  <a:lnTo>
                    <a:pt x="215" y="29"/>
                  </a:lnTo>
                  <a:lnTo>
                    <a:pt x="208" y="25"/>
                  </a:lnTo>
                  <a:lnTo>
                    <a:pt x="202" y="21"/>
                  </a:lnTo>
                  <a:lnTo>
                    <a:pt x="194" y="18"/>
                  </a:lnTo>
                  <a:lnTo>
                    <a:pt x="187" y="16"/>
                  </a:lnTo>
                  <a:lnTo>
                    <a:pt x="183" y="14"/>
                  </a:lnTo>
                  <a:lnTo>
                    <a:pt x="179" y="14"/>
                  </a:lnTo>
                  <a:lnTo>
                    <a:pt x="175" y="14"/>
                  </a:lnTo>
                  <a:lnTo>
                    <a:pt x="171" y="16"/>
                  </a:lnTo>
                  <a:lnTo>
                    <a:pt x="168" y="16"/>
                  </a:lnTo>
                  <a:lnTo>
                    <a:pt x="162" y="16"/>
                  </a:lnTo>
                  <a:lnTo>
                    <a:pt x="158" y="18"/>
                  </a:lnTo>
                  <a:lnTo>
                    <a:pt x="154" y="21"/>
                  </a:lnTo>
                  <a:lnTo>
                    <a:pt x="147" y="23"/>
                  </a:lnTo>
                  <a:lnTo>
                    <a:pt x="141" y="25"/>
                  </a:lnTo>
                  <a:lnTo>
                    <a:pt x="135" y="31"/>
                  </a:lnTo>
                  <a:lnTo>
                    <a:pt x="130" y="35"/>
                  </a:lnTo>
                  <a:lnTo>
                    <a:pt x="122" y="38"/>
                  </a:lnTo>
                  <a:lnTo>
                    <a:pt x="114" y="42"/>
                  </a:lnTo>
                  <a:lnTo>
                    <a:pt x="107" y="48"/>
                  </a:lnTo>
                  <a:lnTo>
                    <a:pt x="101" y="52"/>
                  </a:lnTo>
                  <a:lnTo>
                    <a:pt x="93" y="57"/>
                  </a:lnTo>
                  <a:lnTo>
                    <a:pt x="88" y="61"/>
                  </a:lnTo>
                  <a:lnTo>
                    <a:pt x="82" y="67"/>
                  </a:lnTo>
                  <a:lnTo>
                    <a:pt x="76" y="71"/>
                  </a:lnTo>
                  <a:lnTo>
                    <a:pt x="69" y="76"/>
                  </a:lnTo>
                  <a:lnTo>
                    <a:pt x="65" y="82"/>
                  </a:lnTo>
                  <a:lnTo>
                    <a:pt x="61" y="86"/>
                  </a:lnTo>
                  <a:lnTo>
                    <a:pt x="59" y="90"/>
                  </a:lnTo>
                  <a:lnTo>
                    <a:pt x="55" y="94"/>
                  </a:lnTo>
                  <a:lnTo>
                    <a:pt x="54" y="99"/>
                  </a:lnTo>
                  <a:lnTo>
                    <a:pt x="52" y="105"/>
                  </a:lnTo>
                  <a:lnTo>
                    <a:pt x="52" y="113"/>
                  </a:lnTo>
                  <a:lnTo>
                    <a:pt x="50" y="120"/>
                  </a:lnTo>
                  <a:lnTo>
                    <a:pt x="50" y="128"/>
                  </a:lnTo>
                  <a:lnTo>
                    <a:pt x="50" y="130"/>
                  </a:lnTo>
                  <a:lnTo>
                    <a:pt x="50" y="135"/>
                  </a:lnTo>
                  <a:lnTo>
                    <a:pt x="50" y="139"/>
                  </a:lnTo>
                  <a:lnTo>
                    <a:pt x="50" y="143"/>
                  </a:lnTo>
                  <a:lnTo>
                    <a:pt x="50" y="151"/>
                  </a:lnTo>
                  <a:lnTo>
                    <a:pt x="50" y="156"/>
                  </a:lnTo>
                  <a:lnTo>
                    <a:pt x="50" y="162"/>
                  </a:lnTo>
                  <a:lnTo>
                    <a:pt x="50" y="168"/>
                  </a:lnTo>
                  <a:lnTo>
                    <a:pt x="50" y="173"/>
                  </a:lnTo>
                  <a:lnTo>
                    <a:pt x="50" y="177"/>
                  </a:lnTo>
                  <a:lnTo>
                    <a:pt x="50" y="179"/>
                  </a:lnTo>
                  <a:lnTo>
                    <a:pt x="52" y="181"/>
                  </a:lnTo>
                  <a:lnTo>
                    <a:pt x="17" y="259"/>
                  </a:lnTo>
                  <a:lnTo>
                    <a:pt x="0" y="255"/>
                  </a:lnTo>
                  <a:lnTo>
                    <a:pt x="42" y="177"/>
                  </a:lnTo>
                  <a:lnTo>
                    <a:pt x="40" y="175"/>
                  </a:lnTo>
                  <a:lnTo>
                    <a:pt x="40" y="173"/>
                  </a:lnTo>
                  <a:lnTo>
                    <a:pt x="40" y="170"/>
                  </a:lnTo>
                  <a:lnTo>
                    <a:pt x="40" y="166"/>
                  </a:lnTo>
                  <a:lnTo>
                    <a:pt x="38" y="160"/>
                  </a:lnTo>
                  <a:lnTo>
                    <a:pt x="38" y="154"/>
                  </a:lnTo>
                  <a:lnTo>
                    <a:pt x="36" y="149"/>
                  </a:lnTo>
                  <a:lnTo>
                    <a:pt x="36" y="141"/>
                  </a:lnTo>
                  <a:lnTo>
                    <a:pt x="35" y="134"/>
                  </a:lnTo>
                  <a:lnTo>
                    <a:pt x="35" y="128"/>
                  </a:lnTo>
                  <a:lnTo>
                    <a:pt x="35" y="120"/>
                  </a:lnTo>
                  <a:lnTo>
                    <a:pt x="35" y="113"/>
                  </a:lnTo>
                  <a:lnTo>
                    <a:pt x="35" y="105"/>
                  </a:lnTo>
                  <a:lnTo>
                    <a:pt x="35" y="99"/>
                  </a:lnTo>
                  <a:lnTo>
                    <a:pt x="36" y="95"/>
                  </a:lnTo>
                  <a:lnTo>
                    <a:pt x="38" y="90"/>
                  </a:lnTo>
                  <a:lnTo>
                    <a:pt x="40" y="84"/>
                  </a:lnTo>
                  <a:lnTo>
                    <a:pt x="44" y="80"/>
                  </a:lnTo>
                  <a:lnTo>
                    <a:pt x="46" y="76"/>
                  </a:lnTo>
                  <a:lnTo>
                    <a:pt x="50" y="75"/>
                  </a:lnTo>
                  <a:lnTo>
                    <a:pt x="54" y="71"/>
                  </a:lnTo>
                  <a:lnTo>
                    <a:pt x="57" y="69"/>
                  </a:lnTo>
                  <a:lnTo>
                    <a:pt x="61" y="65"/>
                  </a:lnTo>
                  <a:lnTo>
                    <a:pt x="65" y="61"/>
                  </a:lnTo>
                  <a:lnTo>
                    <a:pt x="71" y="57"/>
                  </a:lnTo>
                  <a:lnTo>
                    <a:pt x="74" y="54"/>
                  </a:lnTo>
                  <a:lnTo>
                    <a:pt x="80" y="52"/>
                  </a:lnTo>
                  <a:lnTo>
                    <a:pt x="84" y="48"/>
                  </a:lnTo>
                  <a:lnTo>
                    <a:pt x="90" y="44"/>
                  </a:lnTo>
                  <a:lnTo>
                    <a:pt x="95" y="42"/>
                  </a:lnTo>
                  <a:lnTo>
                    <a:pt x="99" y="38"/>
                  </a:lnTo>
                  <a:lnTo>
                    <a:pt x="105" y="35"/>
                  </a:lnTo>
                  <a:lnTo>
                    <a:pt x="109" y="31"/>
                  </a:lnTo>
                  <a:lnTo>
                    <a:pt x="114" y="29"/>
                  </a:lnTo>
                  <a:lnTo>
                    <a:pt x="118" y="25"/>
                  </a:lnTo>
                  <a:lnTo>
                    <a:pt x="124" y="23"/>
                  </a:lnTo>
                  <a:lnTo>
                    <a:pt x="128" y="19"/>
                  </a:lnTo>
                  <a:lnTo>
                    <a:pt x="131" y="18"/>
                  </a:lnTo>
                  <a:lnTo>
                    <a:pt x="135" y="16"/>
                  </a:lnTo>
                  <a:lnTo>
                    <a:pt x="139" y="14"/>
                  </a:lnTo>
                  <a:lnTo>
                    <a:pt x="143" y="12"/>
                  </a:lnTo>
                  <a:lnTo>
                    <a:pt x="147" y="10"/>
                  </a:lnTo>
                  <a:lnTo>
                    <a:pt x="152" y="6"/>
                  </a:lnTo>
                  <a:lnTo>
                    <a:pt x="158" y="4"/>
                  </a:lnTo>
                  <a:lnTo>
                    <a:pt x="160" y="2"/>
                  </a:lnTo>
                  <a:lnTo>
                    <a:pt x="162" y="2"/>
                  </a:lnTo>
                  <a:lnTo>
                    <a:pt x="168" y="0"/>
                  </a:lnTo>
                  <a:lnTo>
                    <a:pt x="171" y="0"/>
                  </a:lnTo>
                  <a:lnTo>
                    <a:pt x="175" y="0"/>
                  </a:lnTo>
                  <a:lnTo>
                    <a:pt x="179" y="2"/>
                  </a:lnTo>
                  <a:lnTo>
                    <a:pt x="183" y="2"/>
                  </a:lnTo>
                  <a:lnTo>
                    <a:pt x="189" y="4"/>
                  </a:lnTo>
                  <a:lnTo>
                    <a:pt x="192" y="6"/>
                  </a:lnTo>
                  <a:lnTo>
                    <a:pt x="196" y="6"/>
                  </a:lnTo>
                  <a:lnTo>
                    <a:pt x="200" y="8"/>
                  </a:lnTo>
                  <a:lnTo>
                    <a:pt x="204" y="10"/>
                  </a:lnTo>
                  <a:lnTo>
                    <a:pt x="208" y="12"/>
                  </a:lnTo>
                  <a:lnTo>
                    <a:pt x="211" y="12"/>
                  </a:lnTo>
                  <a:lnTo>
                    <a:pt x="213" y="14"/>
                  </a:lnTo>
                  <a:lnTo>
                    <a:pt x="217" y="16"/>
                  </a:lnTo>
                  <a:lnTo>
                    <a:pt x="221" y="18"/>
                  </a:lnTo>
                  <a:lnTo>
                    <a:pt x="225" y="23"/>
                  </a:lnTo>
                  <a:lnTo>
                    <a:pt x="230" y="29"/>
                  </a:lnTo>
                  <a:lnTo>
                    <a:pt x="234" y="33"/>
                  </a:lnTo>
                  <a:lnTo>
                    <a:pt x="238" y="38"/>
                  </a:lnTo>
                  <a:lnTo>
                    <a:pt x="242" y="42"/>
                  </a:lnTo>
                  <a:lnTo>
                    <a:pt x="242" y="46"/>
                  </a:lnTo>
                  <a:lnTo>
                    <a:pt x="244" y="46"/>
                  </a:lnTo>
                  <a:lnTo>
                    <a:pt x="228" y="46"/>
                  </a:lnTo>
                  <a:lnTo>
                    <a:pt x="22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84" name="Freeform 188">
              <a:extLst>
                <a:ext uri="{FF2B5EF4-FFF2-40B4-BE49-F238E27FC236}">
                  <a16:creationId xmlns:a16="http://schemas.microsoft.com/office/drawing/2014/main" id="{159DAF6D-2A76-4E3D-828E-77A5AA351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1" y="3366"/>
              <a:ext cx="394" cy="223"/>
            </a:xfrm>
            <a:custGeom>
              <a:avLst/>
              <a:gdLst>
                <a:gd name="T0" fmla="*/ 327 w 789"/>
                <a:gd name="T1" fmla="*/ 61 h 446"/>
                <a:gd name="T2" fmla="*/ 291 w 789"/>
                <a:gd name="T3" fmla="*/ 104 h 446"/>
                <a:gd name="T4" fmla="*/ 270 w 789"/>
                <a:gd name="T5" fmla="*/ 159 h 446"/>
                <a:gd name="T6" fmla="*/ 283 w 789"/>
                <a:gd name="T7" fmla="*/ 213 h 446"/>
                <a:gd name="T8" fmla="*/ 317 w 789"/>
                <a:gd name="T9" fmla="*/ 235 h 446"/>
                <a:gd name="T10" fmla="*/ 352 w 789"/>
                <a:gd name="T11" fmla="*/ 245 h 446"/>
                <a:gd name="T12" fmla="*/ 393 w 789"/>
                <a:gd name="T13" fmla="*/ 249 h 446"/>
                <a:gd name="T14" fmla="*/ 435 w 789"/>
                <a:gd name="T15" fmla="*/ 247 h 446"/>
                <a:gd name="T16" fmla="*/ 479 w 789"/>
                <a:gd name="T17" fmla="*/ 239 h 446"/>
                <a:gd name="T18" fmla="*/ 519 w 789"/>
                <a:gd name="T19" fmla="*/ 226 h 446"/>
                <a:gd name="T20" fmla="*/ 553 w 789"/>
                <a:gd name="T21" fmla="*/ 211 h 446"/>
                <a:gd name="T22" fmla="*/ 591 w 789"/>
                <a:gd name="T23" fmla="*/ 186 h 446"/>
                <a:gd name="T24" fmla="*/ 629 w 789"/>
                <a:gd name="T25" fmla="*/ 163 h 446"/>
                <a:gd name="T26" fmla="*/ 660 w 789"/>
                <a:gd name="T27" fmla="*/ 146 h 446"/>
                <a:gd name="T28" fmla="*/ 698 w 789"/>
                <a:gd name="T29" fmla="*/ 127 h 446"/>
                <a:gd name="T30" fmla="*/ 749 w 789"/>
                <a:gd name="T31" fmla="*/ 106 h 446"/>
                <a:gd name="T32" fmla="*/ 787 w 789"/>
                <a:gd name="T33" fmla="*/ 119 h 446"/>
                <a:gd name="T34" fmla="*/ 751 w 789"/>
                <a:gd name="T35" fmla="*/ 133 h 446"/>
                <a:gd name="T36" fmla="*/ 703 w 789"/>
                <a:gd name="T37" fmla="*/ 152 h 446"/>
                <a:gd name="T38" fmla="*/ 667 w 789"/>
                <a:gd name="T39" fmla="*/ 167 h 446"/>
                <a:gd name="T40" fmla="*/ 629 w 789"/>
                <a:gd name="T41" fmla="*/ 186 h 446"/>
                <a:gd name="T42" fmla="*/ 589 w 789"/>
                <a:gd name="T43" fmla="*/ 209 h 446"/>
                <a:gd name="T44" fmla="*/ 547 w 789"/>
                <a:gd name="T45" fmla="*/ 234 h 446"/>
                <a:gd name="T46" fmla="*/ 502 w 789"/>
                <a:gd name="T47" fmla="*/ 251 h 446"/>
                <a:gd name="T48" fmla="*/ 452 w 789"/>
                <a:gd name="T49" fmla="*/ 262 h 446"/>
                <a:gd name="T50" fmla="*/ 403 w 789"/>
                <a:gd name="T51" fmla="*/ 264 h 446"/>
                <a:gd name="T52" fmla="*/ 355 w 789"/>
                <a:gd name="T53" fmla="*/ 260 h 446"/>
                <a:gd name="T54" fmla="*/ 312 w 789"/>
                <a:gd name="T55" fmla="*/ 249 h 446"/>
                <a:gd name="T56" fmla="*/ 277 w 789"/>
                <a:gd name="T57" fmla="*/ 232 h 446"/>
                <a:gd name="T58" fmla="*/ 247 w 789"/>
                <a:gd name="T59" fmla="*/ 186 h 446"/>
                <a:gd name="T60" fmla="*/ 245 w 789"/>
                <a:gd name="T61" fmla="*/ 137 h 446"/>
                <a:gd name="T62" fmla="*/ 264 w 789"/>
                <a:gd name="T63" fmla="*/ 91 h 446"/>
                <a:gd name="T64" fmla="*/ 296 w 789"/>
                <a:gd name="T65" fmla="*/ 51 h 446"/>
                <a:gd name="T66" fmla="*/ 150 w 789"/>
                <a:gd name="T67" fmla="*/ 34 h 446"/>
                <a:gd name="T68" fmla="*/ 118 w 789"/>
                <a:gd name="T69" fmla="*/ 66 h 446"/>
                <a:gd name="T70" fmla="*/ 89 w 789"/>
                <a:gd name="T71" fmla="*/ 104 h 446"/>
                <a:gd name="T72" fmla="*/ 61 w 789"/>
                <a:gd name="T73" fmla="*/ 152 h 446"/>
                <a:gd name="T74" fmla="*/ 40 w 789"/>
                <a:gd name="T75" fmla="*/ 205 h 446"/>
                <a:gd name="T76" fmla="*/ 30 w 789"/>
                <a:gd name="T77" fmla="*/ 264 h 446"/>
                <a:gd name="T78" fmla="*/ 38 w 789"/>
                <a:gd name="T79" fmla="*/ 327 h 446"/>
                <a:gd name="T80" fmla="*/ 70 w 789"/>
                <a:gd name="T81" fmla="*/ 384 h 446"/>
                <a:gd name="T82" fmla="*/ 133 w 789"/>
                <a:gd name="T83" fmla="*/ 416 h 446"/>
                <a:gd name="T84" fmla="*/ 218 w 789"/>
                <a:gd name="T85" fmla="*/ 427 h 446"/>
                <a:gd name="T86" fmla="*/ 313 w 789"/>
                <a:gd name="T87" fmla="*/ 424 h 446"/>
                <a:gd name="T88" fmla="*/ 409 w 789"/>
                <a:gd name="T89" fmla="*/ 410 h 446"/>
                <a:gd name="T90" fmla="*/ 492 w 789"/>
                <a:gd name="T91" fmla="*/ 393 h 446"/>
                <a:gd name="T92" fmla="*/ 555 w 789"/>
                <a:gd name="T93" fmla="*/ 378 h 446"/>
                <a:gd name="T94" fmla="*/ 589 w 789"/>
                <a:gd name="T95" fmla="*/ 370 h 446"/>
                <a:gd name="T96" fmla="*/ 551 w 789"/>
                <a:gd name="T97" fmla="*/ 403 h 446"/>
                <a:gd name="T98" fmla="*/ 492 w 789"/>
                <a:gd name="T99" fmla="*/ 416 h 446"/>
                <a:gd name="T100" fmla="*/ 410 w 789"/>
                <a:gd name="T101" fmla="*/ 431 h 446"/>
                <a:gd name="T102" fmla="*/ 317 w 789"/>
                <a:gd name="T103" fmla="*/ 443 h 446"/>
                <a:gd name="T104" fmla="*/ 220 w 789"/>
                <a:gd name="T105" fmla="*/ 445 h 446"/>
                <a:gd name="T106" fmla="*/ 131 w 789"/>
                <a:gd name="T107" fmla="*/ 435 h 446"/>
                <a:gd name="T108" fmla="*/ 59 w 789"/>
                <a:gd name="T109" fmla="*/ 405 h 446"/>
                <a:gd name="T110" fmla="*/ 15 w 789"/>
                <a:gd name="T111" fmla="*/ 351 h 446"/>
                <a:gd name="T112" fmla="*/ 0 w 789"/>
                <a:gd name="T113" fmla="*/ 287 h 446"/>
                <a:gd name="T114" fmla="*/ 7 w 789"/>
                <a:gd name="T115" fmla="*/ 224 h 446"/>
                <a:gd name="T116" fmla="*/ 32 w 789"/>
                <a:gd name="T117" fmla="*/ 163 h 446"/>
                <a:gd name="T118" fmla="*/ 68 w 789"/>
                <a:gd name="T119" fmla="*/ 110 h 446"/>
                <a:gd name="T120" fmla="*/ 104 w 789"/>
                <a:gd name="T121" fmla="*/ 62 h 446"/>
                <a:gd name="T122" fmla="*/ 140 w 789"/>
                <a:gd name="T123" fmla="*/ 28 h 446"/>
                <a:gd name="T124" fmla="*/ 173 w 789"/>
                <a:gd name="T125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9" h="446">
                  <a:moveTo>
                    <a:pt x="188" y="0"/>
                  </a:moveTo>
                  <a:lnTo>
                    <a:pt x="353" y="40"/>
                  </a:lnTo>
                  <a:lnTo>
                    <a:pt x="352" y="40"/>
                  </a:lnTo>
                  <a:lnTo>
                    <a:pt x="348" y="43"/>
                  </a:lnTo>
                  <a:lnTo>
                    <a:pt x="342" y="47"/>
                  </a:lnTo>
                  <a:lnTo>
                    <a:pt x="336" y="53"/>
                  </a:lnTo>
                  <a:lnTo>
                    <a:pt x="331" y="57"/>
                  </a:lnTo>
                  <a:lnTo>
                    <a:pt x="327" y="61"/>
                  </a:lnTo>
                  <a:lnTo>
                    <a:pt x="323" y="66"/>
                  </a:lnTo>
                  <a:lnTo>
                    <a:pt x="319" y="72"/>
                  </a:lnTo>
                  <a:lnTo>
                    <a:pt x="313" y="76"/>
                  </a:lnTo>
                  <a:lnTo>
                    <a:pt x="310" y="81"/>
                  </a:lnTo>
                  <a:lnTo>
                    <a:pt x="304" y="87"/>
                  </a:lnTo>
                  <a:lnTo>
                    <a:pt x="300" y="93"/>
                  </a:lnTo>
                  <a:lnTo>
                    <a:pt x="296" y="99"/>
                  </a:lnTo>
                  <a:lnTo>
                    <a:pt x="291" y="104"/>
                  </a:lnTo>
                  <a:lnTo>
                    <a:pt x="287" y="112"/>
                  </a:lnTo>
                  <a:lnTo>
                    <a:pt x="283" y="118"/>
                  </a:lnTo>
                  <a:lnTo>
                    <a:pt x="279" y="125"/>
                  </a:lnTo>
                  <a:lnTo>
                    <a:pt x="277" y="131"/>
                  </a:lnTo>
                  <a:lnTo>
                    <a:pt x="274" y="138"/>
                  </a:lnTo>
                  <a:lnTo>
                    <a:pt x="272" y="144"/>
                  </a:lnTo>
                  <a:lnTo>
                    <a:pt x="270" y="152"/>
                  </a:lnTo>
                  <a:lnTo>
                    <a:pt x="270" y="159"/>
                  </a:lnTo>
                  <a:lnTo>
                    <a:pt x="268" y="165"/>
                  </a:lnTo>
                  <a:lnTo>
                    <a:pt x="268" y="173"/>
                  </a:lnTo>
                  <a:lnTo>
                    <a:pt x="268" y="180"/>
                  </a:lnTo>
                  <a:lnTo>
                    <a:pt x="270" y="186"/>
                  </a:lnTo>
                  <a:lnTo>
                    <a:pt x="272" y="194"/>
                  </a:lnTo>
                  <a:lnTo>
                    <a:pt x="275" y="201"/>
                  </a:lnTo>
                  <a:lnTo>
                    <a:pt x="279" y="207"/>
                  </a:lnTo>
                  <a:lnTo>
                    <a:pt x="283" y="213"/>
                  </a:lnTo>
                  <a:lnTo>
                    <a:pt x="289" y="218"/>
                  </a:lnTo>
                  <a:lnTo>
                    <a:pt x="296" y="224"/>
                  </a:lnTo>
                  <a:lnTo>
                    <a:pt x="298" y="226"/>
                  </a:lnTo>
                  <a:lnTo>
                    <a:pt x="302" y="228"/>
                  </a:lnTo>
                  <a:lnTo>
                    <a:pt x="306" y="230"/>
                  </a:lnTo>
                  <a:lnTo>
                    <a:pt x="310" y="232"/>
                  </a:lnTo>
                  <a:lnTo>
                    <a:pt x="313" y="234"/>
                  </a:lnTo>
                  <a:lnTo>
                    <a:pt x="317" y="235"/>
                  </a:lnTo>
                  <a:lnTo>
                    <a:pt x="321" y="237"/>
                  </a:lnTo>
                  <a:lnTo>
                    <a:pt x="325" y="239"/>
                  </a:lnTo>
                  <a:lnTo>
                    <a:pt x="329" y="239"/>
                  </a:lnTo>
                  <a:lnTo>
                    <a:pt x="334" y="241"/>
                  </a:lnTo>
                  <a:lnTo>
                    <a:pt x="338" y="243"/>
                  </a:lnTo>
                  <a:lnTo>
                    <a:pt x="342" y="243"/>
                  </a:lnTo>
                  <a:lnTo>
                    <a:pt x="348" y="245"/>
                  </a:lnTo>
                  <a:lnTo>
                    <a:pt x="352" y="245"/>
                  </a:lnTo>
                  <a:lnTo>
                    <a:pt x="357" y="247"/>
                  </a:lnTo>
                  <a:lnTo>
                    <a:pt x="363" y="247"/>
                  </a:lnTo>
                  <a:lnTo>
                    <a:pt x="367" y="247"/>
                  </a:lnTo>
                  <a:lnTo>
                    <a:pt x="372" y="249"/>
                  </a:lnTo>
                  <a:lnTo>
                    <a:pt x="376" y="249"/>
                  </a:lnTo>
                  <a:lnTo>
                    <a:pt x="382" y="249"/>
                  </a:lnTo>
                  <a:lnTo>
                    <a:pt x="388" y="249"/>
                  </a:lnTo>
                  <a:lnTo>
                    <a:pt x="393" y="249"/>
                  </a:lnTo>
                  <a:lnTo>
                    <a:pt x="397" y="249"/>
                  </a:lnTo>
                  <a:lnTo>
                    <a:pt x="405" y="251"/>
                  </a:lnTo>
                  <a:lnTo>
                    <a:pt x="409" y="249"/>
                  </a:lnTo>
                  <a:lnTo>
                    <a:pt x="414" y="249"/>
                  </a:lnTo>
                  <a:lnTo>
                    <a:pt x="420" y="249"/>
                  </a:lnTo>
                  <a:lnTo>
                    <a:pt x="424" y="249"/>
                  </a:lnTo>
                  <a:lnTo>
                    <a:pt x="429" y="247"/>
                  </a:lnTo>
                  <a:lnTo>
                    <a:pt x="435" y="247"/>
                  </a:lnTo>
                  <a:lnTo>
                    <a:pt x="441" y="247"/>
                  </a:lnTo>
                  <a:lnTo>
                    <a:pt x="447" y="247"/>
                  </a:lnTo>
                  <a:lnTo>
                    <a:pt x="452" y="245"/>
                  </a:lnTo>
                  <a:lnTo>
                    <a:pt x="458" y="243"/>
                  </a:lnTo>
                  <a:lnTo>
                    <a:pt x="462" y="243"/>
                  </a:lnTo>
                  <a:lnTo>
                    <a:pt x="467" y="241"/>
                  </a:lnTo>
                  <a:lnTo>
                    <a:pt x="473" y="241"/>
                  </a:lnTo>
                  <a:lnTo>
                    <a:pt x="479" y="239"/>
                  </a:lnTo>
                  <a:lnTo>
                    <a:pt x="485" y="237"/>
                  </a:lnTo>
                  <a:lnTo>
                    <a:pt x="490" y="237"/>
                  </a:lnTo>
                  <a:lnTo>
                    <a:pt x="494" y="235"/>
                  </a:lnTo>
                  <a:lnTo>
                    <a:pt x="500" y="234"/>
                  </a:lnTo>
                  <a:lnTo>
                    <a:pt x="504" y="232"/>
                  </a:lnTo>
                  <a:lnTo>
                    <a:pt x="509" y="230"/>
                  </a:lnTo>
                  <a:lnTo>
                    <a:pt x="513" y="228"/>
                  </a:lnTo>
                  <a:lnTo>
                    <a:pt x="519" y="226"/>
                  </a:lnTo>
                  <a:lnTo>
                    <a:pt x="523" y="224"/>
                  </a:lnTo>
                  <a:lnTo>
                    <a:pt x="528" y="224"/>
                  </a:lnTo>
                  <a:lnTo>
                    <a:pt x="532" y="220"/>
                  </a:lnTo>
                  <a:lnTo>
                    <a:pt x="536" y="218"/>
                  </a:lnTo>
                  <a:lnTo>
                    <a:pt x="542" y="216"/>
                  </a:lnTo>
                  <a:lnTo>
                    <a:pt x="545" y="215"/>
                  </a:lnTo>
                  <a:lnTo>
                    <a:pt x="549" y="213"/>
                  </a:lnTo>
                  <a:lnTo>
                    <a:pt x="553" y="211"/>
                  </a:lnTo>
                  <a:lnTo>
                    <a:pt x="557" y="209"/>
                  </a:lnTo>
                  <a:lnTo>
                    <a:pt x="561" y="205"/>
                  </a:lnTo>
                  <a:lnTo>
                    <a:pt x="568" y="201"/>
                  </a:lnTo>
                  <a:lnTo>
                    <a:pt x="576" y="196"/>
                  </a:lnTo>
                  <a:lnTo>
                    <a:pt x="578" y="194"/>
                  </a:lnTo>
                  <a:lnTo>
                    <a:pt x="582" y="190"/>
                  </a:lnTo>
                  <a:lnTo>
                    <a:pt x="585" y="188"/>
                  </a:lnTo>
                  <a:lnTo>
                    <a:pt x="591" y="186"/>
                  </a:lnTo>
                  <a:lnTo>
                    <a:pt x="597" y="180"/>
                  </a:lnTo>
                  <a:lnTo>
                    <a:pt x="604" y="175"/>
                  </a:lnTo>
                  <a:lnTo>
                    <a:pt x="608" y="173"/>
                  </a:lnTo>
                  <a:lnTo>
                    <a:pt x="614" y="171"/>
                  </a:lnTo>
                  <a:lnTo>
                    <a:pt x="618" y="169"/>
                  </a:lnTo>
                  <a:lnTo>
                    <a:pt x="622" y="167"/>
                  </a:lnTo>
                  <a:lnTo>
                    <a:pt x="625" y="165"/>
                  </a:lnTo>
                  <a:lnTo>
                    <a:pt x="629" y="163"/>
                  </a:lnTo>
                  <a:lnTo>
                    <a:pt x="633" y="159"/>
                  </a:lnTo>
                  <a:lnTo>
                    <a:pt x="637" y="158"/>
                  </a:lnTo>
                  <a:lnTo>
                    <a:pt x="641" y="156"/>
                  </a:lnTo>
                  <a:lnTo>
                    <a:pt x="644" y="154"/>
                  </a:lnTo>
                  <a:lnTo>
                    <a:pt x="648" y="152"/>
                  </a:lnTo>
                  <a:lnTo>
                    <a:pt x="652" y="150"/>
                  </a:lnTo>
                  <a:lnTo>
                    <a:pt x="656" y="148"/>
                  </a:lnTo>
                  <a:lnTo>
                    <a:pt x="660" y="146"/>
                  </a:lnTo>
                  <a:lnTo>
                    <a:pt x="663" y="144"/>
                  </a:lnTo>
                  <a:lnTo>
                    <a:pt x="667" y="142"/>
                  </a:lnTo>
                  <a:lnTo>
                    <a:pt x="671" y="140"/>
                  </a:lnTo>
                  <a:lnTo>
                    <a:pt x="675" y="138"/>
                  </a:lnTo>
                  <a:lnTo>
                    <a:pt x="679" y="137"/>
                  </a:lnTo>
                  <a:lnTo>
                    <a:pt x="684" y="135"/>
                  </a:lnTo>
                  <a:lnTo>
                    <a:pt x="690" y="131"/>
                  </a:lnTo>
                  <a:lnTo>
                    <a:pt x="698" y="127"/>
                  </a:lnTo>
                  <a:lnTo>
                    <a:pt x="703" y="125"/>
                  </a:lnTo>
                  <a:lnTo>
                    <a:pt x="711" y="121"/>
                  </a:lnTo>
                  <a:lnTo>
                    <a:pt x="718" y="119"/>
                  </a:lnTo>
                  <a:lnTo>
                    <a:pt x="724" y="116"/>
                  </a:lnTo>
                  <a:lnTo>
                    <a:pt x="732" y="114"/>
                  </a:lnTo>
                  <a:lnTo>
                    <a:pt x="737" y="112"/>
                  </a:lnTo>
                  <a:lnTo>
                    <a:pt x="743" y="110"/>
                  </a:lnTo>
                  <a:lnTo>
                    <a:pt x="749" y="106"/>
                  </a:lnTo>
                  <a:lnTo>
                    <a:pt x="755" y="106"/>
                  </a:lnTo>
                  <a:lnTo>
                    <a:pt x="760" y="104"/>
                  </a:lnTo>
                  <a:lnTo>
                    <a:pt x="764" y="102"/>
                  </a:lnTo>
                  <a:lnTo>
                    <a:pt x="768" y="102"/>
                  </a:lnTo>
                  <a:lnTo>
                    <a:pt x="772" y="100"/>
                  </a:lnTo>
                  <a:lnTo>
                    <a:pt x="777" y="100"/>
                  </a:lnTo>
                  <a:lnTo>
                    <a:pt x="789" y="119"/>
                  </a:lnTo>
                  <a:lnTo>
                    <a:pt x="787" y="119"/>
                  </a:lnTo>
                  <a:lnTo>
                    <a:pt x="783" y="121"/>
                  </a:lnTo>
                  <a:lnTo>
                    <a:pt x="779" y="121"/>
                  </a:lnTo>
                  <a:lnTo>
                    <a:pt x="777" y="123"/>
                  </a:lnTo>
                  <a:lnTo>
                    <a:pt x="772" y="125"/>
                  </a:lnTo>
                  <a:lnTo>
                    <a:pt x="768" y="127"/>
                  </a:lnTo>
                  <a:lnTo>
                    <a:pt x="762" y="127"/>
                  </a:lnTo>
                  <a:lnTo>
                    <a:pt x="758" y="129"/>
                  </a:lnTo>
                  <a:lnTo>
                    <a:pt x="751" y="133"/>
                  </a:lnTo>
                  <a:lnTo>
                    <a:pt x="745" y="135"/>
                  </a:lnTo>
                  <a:lnTo>
                    <a:pt x="737" y="137"/>
                  </a:lnTo>
                  <a:lnTo>
                    <a:pt x="732" y="140"/>
                  </a:lnTo>
                  <a:lnTo>
                    <a:pt x="724" y="142"/>
                  </a:lnTo>
                  <a:lnTo>
                    <a:pt x="717" y="148"/>
                  </a:lnTo>
                  <a:lnTo>
                    <a:pt x="711" y="148"/>
                  </a:lnTo>
                  <a:lnTo>
                    <a:pt x="707" y="150"/>
                  </a:lnTo>
                  <a:lnTo>
                    <a:pt x="703" y="152"/>
                  </a:lnTo>
                  <a:lnTo>
                    <a:pt x="699" y="154"/>
                  </a:lnTo>
                  <a:lnTo>
                    <a:pt x="694" y="156"/>
                  </a:lnTo>
                  <a:lnTo>
                    <a:pt x="690" y="158"/>
                  </a:lnTo>
                  <a:lnTo>
                    <a:pt x="686" y="159"/>
                  </a:lnTo>
                  <a:lnTo>
                    <a:pt x="682" y="161"/>
                  </a:lnTo>
                  <a:lnTo>
                    <a:pt x="677" y="163"/>
                  </a:lnTo>
                  <a:lnTo>
                    <a:pt x="673" y="165"/>
                  </a:lnTo>
                  <a:lnTo>
                    <a:pt x="667" y="167"/>
                  </a:lnTo>
                  <a:lnTo>
                    <a:pt x="663" y="169"/>
                  </a:lnTo>
                  <a:lnTo>
                    <a:pt x="658" y="173"/>
                  </a:lnTo>
                  <a:lnTo>
                    <a:pt x="654" y="175"/>
                  </a:lnTo>
                  <a:lnTo>
                    <a:pt x="648" y="177"/>
                  </a:lnTo>
                  <a:lnTo>
                    <a:pt x="644" y="180"/>
                  </a:lnTo>
                  <a:lnTo>
                    <a:pt x="639" y="182"/>
                  </a:lnTo>
                  <a:lnTo>
                    <a:pt x="633" y="184"/>
                  </a:lnTo>
                  <a:lnTo>
                    <a:pt x="629" y="186"/>
                  </a:lnTo>
                  <a:lnTo>
                    <a:pt x="623" y="190"/>
                  </a:lnTo>
                  <a:lnTo>
                    <a:pt x="618" y="192"/>
                  </a:lnTo>
                  <a:lnTo>
                    <a:pt x="614" y="194"/>
                  </a:lnTo>
                  <a:lnTo>
                    <a:pt x="608" y="197"/>
                  </a:lnTo>
                  <a:lnTo>
                    <a:pt x="604" y="201"/>
                  </a:lnTo>
                  <a:lnTo>
                    <a:pt x="599" y="203"/>
                  </a:lnTo>
                  <a:lnTo>
                    <a:pt x="593" y="205"/>
                  </a:lnTo>
                  <a:lnTo>
                    <a:pt x="589" y="209"/>
                  </a:lnTo>
                  <a:lnTo>
                    <a:pt x="583" y="213"/>
                  </a:lnTo>
                  <a:lnTo>
                    <a:pt x="578" y="215"/>
                  </a:lnTo>
                  <a:lnTo>
                    <a:pt x="574" y="218"/>
                  </a:lnTo>
                  <a:lnTo>
                    <a:pt x="568" y="220"/>
                  </a:lnTo>
                  <a:lnTo>
                    <a:pt x="564" y="226"/>
                  </a:lnTo>
                  <a:lnTo>
                    <a:pt x="559" y="228"/>
                  </a:lnTo>
                  <a:lnTo>
                    <a:pt x="553" y="230"/>
                  </a:lnTo>
                  <a:lnTo>
                    <a:pt x="547" y="234"/>
                  </a:lnTo>
                  <a:lnTo>
                    <a:pt x="544" y="235"/>
                  </a:lnTo>
                  <a:lnTo>
                    <a:pt x="536" y="237"/>
                  </a:lnTo>
                  <a:lnTo>
                    <a:pt x="530" y="241"/>
                  </a:lnTo>
                  <a:lnTo>
                    <a:pt x="525" y="243"/>
                  </a:lnTo>
                  <a:lnTo>
                    <a:pt x="521" y="245"/>
                  </a:lnTo>
                  <a:lnTo>
                    <a:pt x="513" y="247"/>
                  </a:lnTo>
                  <a:lnTo>
                    <a:pt x="507" y="249"/>
                  </a:lnTo>
                  <a:lnTo>
                    <a:pt x="502" y="251"/>
                  </a:lnTo>
                  <a:lnTo>
                    <a:pt x="496" y="253"/>
                  </a:lnTo>
                  <a:lnTo>
                    <a:pt x="490" y="254"/>
                  </a:lnTo>
                  <a:lnTo>
                    <a:pt x="485" y="256"/>
                  </a:lnTo>
                  <a:lnTo>
                    <a:pt x="477" y="256"/>
                  </a:lnTo>
                  <a:lnTo>
                    <a:pt x="473" y="258"/>
                  </a:lnTo>
                  <a:lnTo>
                    <a:pt x="466" y="260"/>
                  </a:lnTo>
                  <a:lnTo>
                    <a:pt x="460" y="260"/>
                  </a:lnTo>
                  <a:lnTo>
                    <a:pt x="452" y="262"/>
                  </a:lnTo>
                  <a:lnTo>
                    <a:pt x="447" y="262"/>
                  </a:lnTo>
                  <a:lnTo>
                    <a:pt x="441" y="262"/>
                  </a:lnTo>
                  <a:lnTo>
                    <a:pt x="435" y="264"/>
                  </a:lnTo>
                  <a:lnTo>
                    <a:pt x="428" y="264"/>
                  </a:lnTo>
                  <a:lnTo>
                    <a:pt x="422" y="264"/>
                  </a:lnTo>
                  <a:lnTo>
                    <a:pt x="416" y="264"/>
                  </a:lnTo>
                  <a:lnTo>
                    <a:pt x="410" y="264"/>
                  </a:lnTo>
                  <a:lnTo>
                    <a:pt x="403" y="264"/>
                  </a:lnTo>
                  <a:lnTo>
                    <a:pt x="397" y="264"/>
                  </a:lnTo>
                  <a:lnTo>
                    <a:pt x="391" y="264"/>
                  </a:lnTo>
                  <a:lnTo>
                    <a:pt x="384" y="264"/>
                  </a:lnTo>
                  <a:lnTo>
                    <a:pt x="378" y="264"/>
                  </a:lnTo>
                  <a:lnTo>
                    <a:pt x="372" y="264"/>
                  </a:lnTo>
                  <a:lnTo>
                    <a:pt x="367" y="262"/>
                  </a:lnTo>
                  <a:lnTo>
                    <a:pt x="361" y="262"/>
                  </a:lnTo>
                  <a:lnTo>
                    <a:pt x="355" y="260"/>
                  </a:lnTo>
                  <a:lnTo>
                    <a:pt x="350" y="260"/>
                  </a:lnTo>
                  <a:lnTo>
                    <a:pt x="344" y="258"/>
                  </a:lnTo>
                  <a:lnTo>
                    <a:pt x="338" y="256"/>
                  </a:lnTo>
                  <a:lnTo>
                    <a:pt x="332" y="256"/>
                  </a:lnTo>
                  <a:lnTo>
                    <a:pt x="327" y="254"/>
                  </a:lnTo>
                  <a:lnTo>
                    <a:pt x="321" y="253"/>
                  </a:lnTo>
                  <a:lnTo>
                    <a:pt x="317" y="251"/>
                  </a:lnTo>
                  <a:lnTo>
                    <a:pt x="312" y="249"/>
                  </a:lnTo>
                  <a:lnTo>
                    <a:pt x="308" y="249"/>
                  </a:lnTo>
                  <a:lnTo>
                    <a:pt x="302" y="247"/>
                  </a:lnTo>
                  <a:lnTo>
                    <a:pt x="298" y="243"/>
                  </a:lnTo>
                  <a:lnTo>
                    <a:pt x="294" y="241"/>
                  </a:lnTo>
                  <a:lnTo>
                    <a:pt x="289" y="239"/>
                  </a:lnTo>
                  <a:lnTo>
                    <a:pt x="285" y="237"/>
                  </a:lnTo>
                  <a:lnTo>
                    <a:pt x="281" y="234"/>
                  </a:lnTo>
                  <a:lnTo>
                    <a:pt x="277" y="232"/>
                  </a:lnTo>
                  <a:lnTo>
                    <a:pt x="274" y="230"/>
                  </a:lnTo>
                  <a:lnTo>
                    <a:pt x="268" y="224"/>
                  </a:lnTo>
                  <a:lnTo>
                    <a:pt x="262" y="218"/>
                  </a:lnTo>
                  <a:lnTo>
                    <a:pt x="256" y="211"/>
                  </a:lnTo>
                  <a:lnTo>
                    <a:pt x="253" y="203"/>
                  </a:lnTo>
                  <a:lnTo>
                    <a:pt x="249" y="196"/>
                  </a:lnTo>
                  <a:lnTo>
                    <a:pt x="247" y="190"/>
                  </a:lnTo>
                  <a:lnTo>
                    <a:pt x="247" y="186"/>
                  </a:lnTo>
                  <a:lnTo>
                    <a:pt x="245" y="180"/>
                  </a:lnTo>
                  <a:lnTo>
                    <a:pt x="243" y="177"/>
                  </a:lnTo>
                  <a:lnTo>
                    <a:pt x="243" y="173"/>
                  </a:lnTo>
                  <a:lnTo>
                    <a:pt x="243" y="165"/>
                  </a:lnTo>
                  <a:lnTo>
                    <a:pt x="243" y="158"/>
                  </a:lnTo>
                  <a:lnTo>
                    <a:pt x="243" y="150"/>
                  </a:lnTo>
                  <a:lnTo>
                    <a:pt x="243" y="144"/>
                  </a:lnTo>
                  <a:lnTo>
                    <a:pt x="245" y="137"/>
                  </a:lnTo>
                  <a:lnTo>
                    <a:pt x="247" y="131"/>
                  </a:lnTo>
                  <a:lnTo>
                    <a:pt x="249" y="125"/>
                  </a:lnTo>
                  <a:lnTo>
                    <a:pt x="251" y="118"/>
                  </a:lnTo>
                  <a:lnTo>
                    <a:pt x="253" y="112"/>
                  </a:lnTo>
                  <a:lnTo>
                    <a:pt x="256" y="106"/>
                  </a:lnTo>
                  <a:lnTo>
                    <a:pt x="258" y="100"/>
                  </a:lnTo>
                  <a:lnTo>
                    <a:pt x="262" y="97"/>
                  </a:lnTo>
                  <a:lnTo>
                    <a:pt x="264" y="91"/>
                  </a:lnTo>
                  <a:lnTo>
                    <a:pt x="268" y="87"/>
                  </a:lnTo>
                  <a:lnTo>
                    <a:pt x="270" y="81"/>
                  </a:lnTo>
                  <a:lnTo>
                    <a:pt x="274" y="76"/>
                  </a:lnTo>
                  <a:lnTo>
                    <a:pt x="275" y="72"/>
                  </a:lnTo>
                  <a:lnTo>
                    <a:pt x="279" y="68"/>
                  </a:lnTo>
                  <a:lnTo>
                    <a:pt x="285" y="62"/>
                  </a:lnTo>
                  <a:lnTo>
                    <a:pt x="291" y="57"/>
                  </a:lnTo>
                  <a:lnTo>
                    <a:pt x="296" y="51"/>
                  </a:lnTo>
                  <a:lnTo>
                    <a:pt x="300" y="49"/>
                  </a:lnTo>
                  <a:lnTo>
                    <a:pt x="302" y="45"/>
                  </a:lnTo>
                  <a:lnTo>
                    <a:pt x="304" y="45"/>
                  </a:lnTo>
                  <a:lnTo>
                    <a:pt x="167" y="21"/>
                  </a:lnTo>
                  <a:lnTo>
                    <a:pt x="163" y="21"/>
                  </a:lnTo>
                  <a:lnTo>
                    <a:pt x="158" y="26"/>
                  </a:lnTo>
                  <a:lnTo>
                    <a:pt x="154" y="30"/>
                  </a:lnTo>
                  <a:lnTo>
                    <a:pt x="150" y="34"/>
                  </a:lnTo>
                  <a:lnTo>
                    <a:pt x="144" y="40"/>
                  </a:lnTo>
                  <a:lnTo>
                    <a:pt x="139" y="45"/>
                  </a:lnTo>
                  <a:lnTo>
                    <a:pt x="135" y="49"/>
                  </a:lnTo>
                  <a:lnTo>
                    <a:pt x="131" y="51"/>
                  </a:lnTo>
                  <a:lnTo>
                    <a:pt x="129" y="55"/>
                  </a:lnTo>
                  <a:lnTo>
                    <a:pt x="125" y="59"/>
                  </a:lnTo>
                  <a:lnTo>
                    <a:pt x="121" y="62"/>
                  </a:lnTo>
                  <a:lnTo>
                    <a:pt x="118" y="66"/>
                  </a:lnTo>
                  <a:lnTo>
                    <a:pt x="114" y="72"/>
                  </a:lnTo>
                  <a:lnTo>
                    <a:pt x="110" y="76"/>
                  </a:lnTo>
                  <a:lnTo>
                    <a:pt x="106" y="80"/>
                  </a:lnTo>
                  <a:lnTo>
                    <a:pt x="102" y="85"/>
                  </a:lnTo>
                  <a:lnTo>
                    <a:pt x="101" y="89"/>
                  </a:lnTo>
                  <a:lnTo>
                    <a:pt x="97" y="95"/>
                  </a:lnTo>
                  <a:lnTo>
                    <a:pt x="93" y="99"/>
                  </a:lnTo>
                  <a:lnTo>
                    <a:pt x="89" y="104"/>
                  </a:lnTo>
                  <a:lnTo>
                    <a:pt x="85" y="110"/>
                  </a:lnTo>
                  <a:lnTo>
                    <a:pt x="82" y="116"/>
                  </a:lnTo>
                  <a:lnTo>
                    <a:pt x="78" y="121"/>
                  </a:lnTo>
                  <a:lnTo>
                    <a:pt x="74" y="127"/>
                  </a:lnTo>
                  <a:lnTo>
                    <a:pt x="70" y="133"/>
                  </a:lnTo>
                  <a:lnTo>
                    <a:pt x="68" y="140"/>
                  </a:lnTo>
                  <a:lnTo>
                    <a:pt x="62" y="144"/>
                  </a:lnTo>
                  <a:lnTo>
                    <a:pt x="61" y="152"/>
                  </a:lnTo>
                  <a:lnTo>
                    <a:pt x="57" y="158"/>
                  </a:lnTo>
                  <a:lnTo>
                    <a:pt x="55" y="165"/>
                  </a:lnTo>
                  <a:lnTo>
                    <a:pt x="51" y="171"/>
                  </a:lnTo>
                  <a:lnTo>
                    <a:pt x="49" y="177"/>
                  </a:lnTo>
                  <a:lnTo>
                    <a:pt x="45" y="184"/>
                  </a:lnTo>
                  <a:lnTo>
                    <a:pt x="43" y="190"/>
                  </a:lnTo>
                  <a:lnTo>
                    <a:pt x="42" y="197"/>
                  </a:lnTo>
                  <a:lnTo>
                    <a:pt x="40" y="205"/>
                  </a:lnTo>
                  <a:lnTo>
                    <a:pt x="38" y="213"/>
                  </a:lnTo>
                  <a:lnTo>
                    <a:pt x="36" y="220"/>
                  </a:lnTo>
                  <a:lnTo>
                    <a:pt x="34" y="226"/>
                  </a:lnTo>
                  <a:lnTo>
                    <a:pt x="32" y="234"/>
                  </a:lnTo>
                  <a:lnTo>
                    <a:pt x="32" y="241"/>
                  </a:lnTo>
                  <a:lnTo>
                    <a:pt x="30" y="249"/>
                  </a:lnTo>
                  <a:lnTo>
                    <a:pt x="30" y="256"/>
                  </a:lnTo>
                  <a:lnTo>
                    <a:pt x="30" y="264"/>
                  </a:lnTo>
                  <a:lnTo>
                    <a:pt x="30" y="272"/>
                  </a:lnTo>
                  <a:lnTo>
                    <a:pt x="30" y="279"/>
                  </a:lnTo>
                  <a:lnTo>
                    <a:pt x="30" y="287"/>
                  </a:lnTo>
                  <a:lnTo>
                    <a:pt x="30" y="294"/>
                  </a:lnTo>
                  <a:lnTo>
                    <a:pt x="32" y="302"/>
                  </a:lnTo>
                  <a:lnTo>
                    <a:pt x="34" y="311"/>
                  </a:lnTo>
                  <a:lnTo>
                    <a:pt x="36" y="319"/>
                  </a:lnTo>
                  <a:lnTo>
                    <a:pt x="38" y="327"/>
                  </a:lnTo>
                  <a:lnTo>
                    <a:pt x="40" y="336"/>
                  </a:lnTo>
                  <a:lnTo>
                    <a:pt x="43" y="344"/>
                  </a:lnTo>
                  <a:lnTo>
                    <a:pt x="45" y="351"/>
                  </a:lnTo>
                  <a:lnTo>
                    <a:pt x="49" y="359"/>
                  </a:lnTo>
                  <a:lnTo>
                    <a:pt x="53" y="365"/>
                  </a:lnTo>
                  <a:lnTo>
                    <a:pt x="59" y="372"/>
                  </a:lnTo>
                  <a:lnTo>
                    <a:pt x="64" y="378"/>
                  </a:lnTo>
                  <a:lnTo>
                    <a:pt x="70" y="384"/>
                  </a:lnTo>
                  <a:lnTo>
                    <a:pt x="76" y="389"/>
                  </a:lnTo>
                  <a:lnTo>
                    <a:pt x="83" y="395"/>
                  </a:lnTo>
                  <a:lnTo>
                    <a:pt x="89" y="399"/>
                  </a:lnTo>
                  <a:lnTo>
                    <a:pt x="99" y="403"/>
                  </a:lnTo>
                  <a:lnTo>
                    <a:pt x="106" y="406"/>
                  </a:lnTo>
                  <a:lnTo>
                    <a:pt x="116" y="410"/>
                  </a:lnTo>
                  <a:lnTo>
                    <a:pt x="123" y="412"/>
                  </a:lnTo>
                  <a:lnTo>
                    <a:pt x="133" y="416"/>
                  </a:lnTo>
                  <a:lnTo>
                    <a:pt x="142" y="418"/>
                  </a:lnTo>
                  <a:lnTo>
                    <a:pt x="154" y="422"/>
                  </a:lnTo>
                  <a:lnTo>
                    <a:pt x="163" y="422"/>
                  </a:lnTo>
                  <a:lnTo>
                    <a:pt x="173" y="424"/>
                  </a:lnTo>
                  <a:lnTo>
                    <a:pt x="184" y="424"/>
                  </a:lnTo>
                  <a:lnTo>
                    <a:pt x="196" y="425"/>
                  </a:lnTo>
                  <a:lnTo>
                    <a:pt x="205" y="425"/>
                  </a:lnTo>
                  <a:lnTo>
                    <a:pt x="218" y="427"/>
                  </a:lnTo>
                  <a:lnTo>
                    <a:pt x="230" y="427"/>
                  </a:lnTo>
                  <a:lnTo>
                    <a:pt x="241" y="427"/>
                  </a:lnTo>
                  <a:lnTo>
                    <a:pt x="253" y="427"/>
                  </a:lnTo>
                  <a:lnTo>
                    <a:pt x="264" y="427"/>
                  </a:lnTo>
                  <a:lnTo>
                    <a:pt x="277" y="425"/>
                  </a:lnTo>
                  <a:lnTo>
                    <a:pt x="289" y="425"/>
                  </a:lnTo>
                  <a:lnTo>
                    <a:pt x="302" y="424"/>
                  </a:lnTo>
                  <a:lnTo>
                    <a:pt x="313" y="424"/>
                  </a:lnTo>
                  <a:lnTo>
                    <a:pt x="327" y="422"/>
                  </a:lnTo>
                  <a:lnTo>
                    <a:pt x="338" y="422"/>
                  </a:lnTo>
                  <a:lnTo>
                    <a:pt x="350" y="420"/>
                  </a:lnTo>
                  <a:lnTo>
                    <a:pt x="363" y="418"/>
                  </a:lnTo>
                  <a:lnTo>
                    <a:pt x="374" y="416"/>
                  </a:lnTo>
                  <a:lnTo>
                    <a:pt x="386" y="414"/>
                  </a:lnTo>
                  <a:lnTo>
                    <a:pt x="397" y="412"/>
                  </a:lnTo>
                  <a:lnTo>
                    <a:pt x="409" y="410"/>
                  </a:lnTo>
                  <a:lnTo>
                    <a:pt x="420" y="408"/>
                  </a:lnTo>
                  <a:lnTo>
                    <a:pt x="431" y="406"/>
                  </a:lnTo>
                  <a:lnTo>
                    <a:pt x="441" y="405"/>
                  </a:lnTo>
                  <a:lnTo>
                    <a:pt x="452" y="403"/>
                  </a:lnTo>
                  <a:lnTo>
                    <a:pt x="462" y="401"/>
                  </a:lnTo>
                  <a:lnTo>
                    <a:pt x="473" y="399"/>
                  </a:lnTo>
                  <a:lnTo>
                    <a:pt x="483" y="395"/>
                  </a:lnTo>
                  <a:lnTo>
                    <a:pt x="492" y="393"/>
                  </a:lnTo>
                  <a:lnTo>
                    <a:pt x="502" y="391"/>
                  </a:lnTo>
                  <a:lnTo>
                    <a:pt x="511" y="389"/>
                  </a:lnTo>
                  <a:lnTo>
                    <a:pt x="519" y="387"/>
                  </a:lnTo>
                  <a:lnTo>
                    <a:pt x="528" y="386"/>
                  </a:lnTo>
                  <a:lnTo>
                    <a:pt x="536" y="384"/>
                  </a:lnTo>
                  <a:lnTo>
                    <a:pt x="544" y="382"/>
                  </a:lnTo>
                  <a:lnTo>
                    <a:pt x="549" y="380"/>
                  </a:lnTo>
                  <a:lnTo>
                    <a:pt x="555" y="378"/>
                  </a:lnTo>
                  <a:lnTo>
                    <a:pt x="561" y="376"/>
                  </a:lnTo>
                  <a:lnTo>
                    <a:pt x="566" y="376"/>
                  </a:lnTo>
                  <a:lnTo>
                    <a:pt x="570" y="372"/>
                  </a:lnTo>
                  <a:lnTo>
                    <a:pt x="576" y="372"/>
                  </a:lnTo>
                  <a:lnTo>
                    <a:pt x="580" y="370"/>
                  </a:lnTo>
                  <a:lnTo>
                    <a:pt x="583" y="370"/>
                  </a:lnTo>
                  <a:lnTo>
                    <a:pt x="585" y="370"/>
                  </a:lnTo>
                  <a:lnTo>
                    <a:pt x="589" y="370"/>
                  </a:lnTo>
                  <a:lnTo>
                    <a:pt x="578" y="397"/>
                  </a:lnTo>
                  <a:lnTo>
                    <a:pt x="576" y="397"/>
                  </a:lnTo>
                  <a:lnTo>
                    <a:pt x="574" y="399"/>
                  </a:lnTo>
                  <a:lnTo>
                    <a:pt x="570" y="399"/>
                  </a:lnTo>
                  <a:lnTo>
                    <a:pt x="566" y="399"/>
                  </a:lnTo>
                  <a:lnTo>
                    <a:pt x="561" y="401"/>
                  </a:lnTo>
                  <a:lnTo>
                    <a:pt x="557" y="403"/>
                  </a:lnTo>
                  <a:lnTo>
                    <a:pt x="551" y="403"/>
                  </a:lnTo>
                  <a:lnTo>
                    <a:pt x="545" y="405"/>
                  </a:lnTo>
                  <a:lnTo>
                    <a:pt x="540" y="405"/>
                  </a:lnTo>
                  <a:lnTo>
                    <a:pt x="532" y="406"/>
                  </a:lnTo>
                  <a:lnTo>
                    <a:pt x="525" y="408"/>
                  </a:lnTo>
                  <a:lnTo>
                    <a:pt x="519" y="410"/>
                  </a:lnTo>
                  <a:lnTo>
                    <a:pt x="509" y="412"/>
                  </a:lnTo>
                  <a:lnTo>
                    <a:pt x="504" y="414"/>
                  </a:lnTo>
                  <a:lnTo>
                    <a:pt x="492" y="416"/>
                  </a:lnTo>
                  <a:lnTo>
                    <a:pt x="485" y="418"/>
                  </a:lnTo>
                  <a:lnTo>
                    <a:pt x="475" y="420"/>
                  </a:lnTo>
                  <a:lnTo>
                    <a:pt x="466" y="422"/>
                  </a:lnTo>
                  <a:lnTo>
                    <a:pt x="454" y="424"/>
                  </a:lnTo>
                  <a:lnTo>
                    <a:pt x="445" y="425"/>
                  </a:lnTo>
                  <a:lnTo>
                    <a:pt x="433" y="427"/>
                  </a:lnTo>
                  <a:lnTo>
                    <a:pt x="422" y="429"/>
                  </a:lnTo>
                  <a:lnTo>
                    <a:pt x="410" y="431"/>
                  </a:lnTo>
                  <a:lnTo>
                    <a:pt x="399" y="431"/>
                  </a:lnTo>
                  <a:lnTo>
                    <a:pt x="388" y="433"/>
                  </a:lnTo>
                  <a:lnTo>
                    <a:pt x="376" y="435"/>
                  </a:lnTo>
                  <a:lnTo>
                    <a:pt x="365" y="437"/>
                  </a:lnTo>
                  <a:lnTo>
                    <a:pt x="353" y="439"/>
                  </a:lnTo>
                  <a:lnTo>
                    <a:pt x="342" y="439"/>
                  </a:lnTo>
                  <a:lnTo>
                    <a:pt x="329" y="441"/>
                  </a:lnTo>
                  <a:lnTo>
                    <a:pt x="317" y="443"/>
                  </a:lnTo>
                  <a:lnTo>
                    <a:pt x="304" y="443"/>
                  </a:lnTo>
                  <a:lnTo>
                    <a:pt x="293" y="445"/>
                  </a:lnTo>
                  <a:lnTo>
                    <a:pt x="281" y="445"/>
                  </a:lnTo>
                  <a:lnTo>
                    <a:pt x="268" y="445"/>
                  </a:lnTo>
                  <a:lnTo>
                    <a:pt x="256" y="445"/>
                  </a:lnTo>
                  <a:lnTo>
                    <a:pt x="243" y="445"/>
                  </a:lnTo>
                  <a:lnTo>
                    <a:pt x="232" y="446"/>
                  </a:lnTo>
                  <a:lnTo>
                    <a:pt x="220" y="445"/>
                  </a:lnTo>
                  <a:lnTo>
                    <a:pt x="207" y="445"/>
                  </a:lnTo>
                  <a:lnTo>
                    <a:pt x="196" y="445"/>
                  </a:lnTo>
                  <a:lnTo>
                    <a:pt x="184" y="443"/>
                  </a:lnTo>
                  <a:lnTo>
                    <a:pt x="173" y="441"/>
                  </a:lnTo>
                  <a:lnTo>
                    <a:pt x="161" y="441"/>
                  </a:lnTo>
                  <a:lnTo>
                    <a:pt x="152" y="439"/>
                  </a:lnTo>
                  <a:lnTo>
                    <a:pt x="140" y="437"/>
                  </a:lnTo>
                  <a:lnTo>
                    <a:pt x="131" y="435"/>
                  </a:lnTo>
                  <a:lnTo>
                    <a:pt x="120" y="431"/>
                  </a:lnTo>
                  <a:lnTo>
                    <a:pt x="110" y="429"/>
                  </a:lnTo>
                  <a:lnTo>
                    <a:pt x="101" y="425"/>
                  </a:lnTo>
                  <a:lnTo>
                    <a:pt x="91" y="422"/>
                  </a:lnTo>
                  <a:lnTo>
                    <a:pt x="83" y="418"/>
                  </a:lnTo>
                  <a:lnTo>
                    <a:pt x="74" y="414"/>
                  </a:lnTo>
                  <a:lnTo>
                    <a:pt x="66" y="410"/>
                  </a:lnTo>
                  <a:lnTo>
                    <a:pt x="59" y="405"/>
                  </a:lnTo>
                  <a:lnTo>
                    <a:pt x="51" y="399"/>
                  </a:lnTo>
                  <a:lnTo>
                    <a:pt x="45" y="393"/>
                  </a:lnTo>
                  <a:lnTo>
                    <a:pt x="38" y="387"/>
                  </a:lnTo>
                  <a:lnTo>
                    <a:pt x="32" y="382"/>
                  </a:lnTo>
                  <a:lnTo>
                    <a:pt x="28" y="374"/>
                  </a:lnTo>
                  <a:lnTo>
                    <a:pt x="23" y="367"/>
                  </a:lnTo>
                  <a:lnTo>
                    <a:pt x="19" y="361"/>
                  </a:lnTo>
                  <a:lnTo>
                    <a:pt x="15" y="351"/>
                  </a:lnTo>
                  <a:lnTo>
                    <a:pt x="11" y="344"/>
                  </a:lnTo>
                  <a:lnTo>
                    <a:pt x="7" y="334"/>
                  </a:lnTo>
                  <a:lnTo>
                    <a:pt x="5" y="327"/>
                  </a:lnTo>
                  <a:lnTo>
                    <a:pt x="4" y="319"/>
                  </a:lnTo>
                  <a:lnTo>
                    <a:pt x="2" y="311"/>
                  </a:lnTo>
                  <a:lnTo>
                    <a:pt x="0" y="304"/>
                  </a:lnTo>
                  <a:lnTo>
                    <a:pt x="0" y="296"/>
                  </a:lnTo>
                  <a:lnTo>
                    <a:pt x="0" y="287"/>
                  </a:lnTo>
                  <a:lnTo>
                    <a:pt x="0" y="279"/>
                  </a:lnTo>
                  <a:lnTo>
                    <a:pt x="0" y="272"/>
                  </a:lnTo>
                  <a:lnTo>
                    <a:pt x="0" y="264"/>
                  </a:lnTo>
                  <a:lnTo>
                    <a:pt x="2" y="256"/>
                  </a:lnTo>
                  <a:lnTo>
                    <a:pt x="2" y="249"/>
                  </a:lnTo>
                  <a:lnTo>
                    <a:pt x="4" y="241"/>
                  </a:lnTo>
                  <a:lnTo>
                    <a:pt x="7" y="234"/>
                  </a:lnTo>
                  <a:lnTo>
                    <a:pt x="7" y="224"/>
                  </a:lnTo>
                  <a:lnTo>
                    <a:pt x="9" y="216"/>
                  </a:lnTo>
                  <a:lnTo>
                    <a:pt x="13" y="209"/>
                  </a:lnTo>
                  <a:lnTo>
                    <a:pt x="15" y="201"/>
                  </a:lnTo>
                  <a:lnTo>
                    <a:pt x="19" y="194"/>
                  </a:lnTo>
                  <a:lnTo>
                    <a:pt x="23" y="186"/>
                  </a:lnTo>
                  <a:lnTo>
                    <a:pt x="24" y="178"/>
                  </a:lnTo>
                  <a:lnTo>
                    <a:pt x="30" y="171"/>
                  </a:lnTo>
                  <a:lnTo>
                    <a:pt x="32" y="163"/>
                  </a:lnTo>
                  <a:lnTo>
                    <a:pt x="38" y="158"/>
                  </a:lnTo>
                  <a:lnTo>
                    <a:pt x="42" y="150"/>
                  </a:lnTo>
                  <a:lnTo>
                    <a:pt x="45" y="142"/>
                  </a:lnTo>
                  <a:lnTo>
                    <a:pt x="49" y="137"/>
                  </a:lnTo>
                  <a:lnTo>
                    <a:pt x="55" y="129"/>
                  </a:lnTo>
                  <a:lnTo>
                    <a:pt x="59" y="123"/>
                  </a:lnTo>
                  <a:lnTo>
                    <a:pt x="64" y="116"/>
                  </a:lnTo>
                  <a:lnTo>
                    <a:pt x="68" y="110"/>
                  </a:lnTo>
                  <a:lnTo>
                    <a:pt x="72" y="104"/>
                  </a:lnTo>
                  <a:lnTo>
                    <a:pt x="78" y="97"/>
                  </a:lnTo>
                  <a:lnTo>
                    <a:pt x="83" y="91"/>
                  </a:lnTo>
                  <a:lnTo>
                    <a:pt x="87" y="85"/>
                  </a:lnTo>
                  <a:lnTo>
                    <a:pt x="91" y="80"/>
                  </a:lnTo>
                  <a:lnTo>
                    <a:pt x="97" y="74"/>
                  </a:lnTo>
                  <a:lnTo>
                    <a:pt x="101" y="68"/>
                  </a:lnTo>
                  <a:lnTo>
                    <a:pt x="104" y="62"/>
                  </a:lnTo>
                  <a:lnTo>
                    <a:pt x="110" y="59"/>
                  </a:lnTo>
                  <a:lnTo>
                    <a:pt x="116" y="53"/>
                  </a:lnTo>
                  <a:lnTo>
                    <a:pt x="120" y="49"/>
                  </a:lnTo>
                  <a:lnTo>
                    <a:pt x="123" y="43"/>
                  </a:lnTo>
                  <a:lnTo>
                    <a:pt x="129" y="40"/>
                  </a:lnTo>
                  <a:lnTo>
                    <a:pt x="133" y="36"/>
                  </a:lnTo>
                  <a:lnTo>
                    <a:pt x="137" y="32"/>
                  </a:lnTo>
                  <a:lnTo>
                    <a:pt x="140" y="28"/>
                  </a:lnTo>
                  <a:lnTo>
                    <a:pt x="144" y="23"/>
                  </a:lnTo>
                  <a:lnTo>
                    <a:pt x="148" y="21"/>
                  </a:lnTo>
                  <a:lnTo>
                    <a:pt x="150" y="17"/>
                  </a:lnTo>
                  <a:lnTo>
                    <a:pt x="158" y="11"/>
                  </a:lnTo>
                  <a:lnTo>
                    <a:pt x="163" y="7"/>
                  </a:lnTo>
                  <a:lnTo>
                    <a:pt x="167" y="4"/>
                  </a:lnTo>
                  <a:lnTo>
                    <a:pt x="171" y="2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88" y="0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85" name="Freeform 189">
              <a:extLst>
                <a:ext uri="{FF2B5EF4-FFF2-40B4-BE49-F238E27FC236}">
                  <a16:creationId xmlns:a16="http://schemas.microsoft.com/office/drawing/2014/main" id="{1F1698EA-AE0C-445A-ABE8-806C2ECD4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9" y="3444"/>
              <a:ext cx="174" cy="369"/>
            </a:xfrm>
            <a:custGeom>
              <a:avLst/>
              <a:gdLst>
                <a:gd name="T0" fmla="*/ 27 w 348"/>
                <a:gd name="T1" fmla="*/ 7 h 737"/>
                <a:gd name="T2" fmla="*/ 42 w 348"/>
                <a:gd name="T3" fmla="*/ 28 h 737"/>
                <a:gd name="T4" fmla="*/ 51 w 348"/>
                <a:gd name="T5" fmla="*/ 45 h 737"/>
                <a:gd name="T6" fmla="*/ 61 w 348"/>
                <a:gd name="T7" fmla="*/ 70 h 737"/>
                <a:gd name="T8" fmla="*/ 70 w 348"/>
                <a:gd name="T9" fmla="*/ 100 h 737"/>
                <a:gd name="T10" fmla="*/ 78 w 348"/>
                <a:gd name="T11" fmla="*/ 136 h 737"/>
                <a:gd name="T12" fmla="*/ 82 w 348"/>
                <a:gd name="T13" fmla="*/ 180 h 737"/>
                <a:gd name="T14" fmla="*/ 84 w 348"/>
                <a:gd name="T15" fmla="*/ 231 h 737"/>
                <a:gd name="T16" fmla="*/ 82 w 348"/>
                <a:gd name="T17" fmla="*/ 292 h 737"/>
                <a:gd name="T18" fmla="*/ 74 w 348"/>
                <a:gd name="T19" fmla="*/ 361 h 737"/>
                <a:gd name="T20" fmla="*/ 63 w 348"/>
                <a:gd name="T21" fmla="*/ 441 h 737"/>
                <a:gd name="T22" fmla="*/ 46 w 348"/>
                <a:gd name="T23" fmla="*/ 530 h 737"/>
                <a:gd name="T24" fmla="*/ 23 w 348"/>
                <a:gd name="T25" fmla="*/ 629 h 737"/>
                <a:gd name="T26" fmla="*/ 21 w 348"/>
                <a:gd name="T27" fmla="*/ 737 h 737"/>
                <a:gd name="T28" fmla="*/ 23 w 348"/>
                <a:gd name="T29" fmla="*/ 726 h 737"/>
                <a:gd name="T30" fmla="*/ 27 w 348"/>
                <a:gd name="T31" fmla="*/ 705 h 737"/>
                <a:gd name="T32" fmla="*/ 34 w 348"/>
                <a:gd name="T33" fmla="*/ 678 h 737"/>
                <a:gd name="T34" fmla="*/ 44 w 348"/>
                <a:gd name="T35" fmla="*/ 642 h 737"/>
                <a:gd name="T36" fmla="*/ 53 w 348"/>
                <a:gd name="T37" fmla="*/ 600 h 737"/>
                <a:gd name="T38" fmla="*/ 63 w 348"/>
                <a:gd name="T39" fmla="*/ 555 h 737"/>
                <a:gd name="T40" fmla="*/ 72 w 348"/>
                <a:gd name="T41" fmla="*/ 505 h 737"/>
                <a:gd name="T42" fmla="*/ 82 w 348"/>
                <a:gd name="T43" fmla="*/ 454 h 737"/>
                <a:gd name="T44" fmla="*/ 89 w 348"/>
                <a:gd name="T45" fmla="*/ 399 h 737"/>
                <a:gd name="T46" fmla="*/ 97 w 348"/>
                <a:gd name="T47" fmla="*/ 346 h 737"/>
                <a:gd name="T48" fmla="*/ 103 w 348"/>
                <a:gd name="T49" fmla="*/ 292 h 737"/>
                <a:gd name="T50" fmla="*/ 104 w 348"/>
                <a:gd name="T51" fmla="*/ 243 h 737"/>
                <a:gd name="T52" fmla="*/ 104 w 348"/>
                <a:gd name="T53" fmla="*/ 193 h 737"/>
                <a:gd name="T54" fmla="*/ 103 w 348"/>
                <a:gd name="T55" fmla="*/ 152 h 737"/>
                <a:gd name="T56" fmla="*/ 95 w 348"/>
                <a:gd name="T57" fmla="*/ 112 h 737"/>
                <a:gd name="T58" fmla="*/ 97 w 348"/>
                <a:gd name="T59" fmla="*/ 98 h 737"/>
                <a:gd name="T60" fmla="*/ 112 w 348"/>
                <a:gd name="T61" fmla="*/ 108 h 737"/>
                <a:gd name="T62" fmla="*/ 139 w 348"/>
                <a:gd name="T63" fmla="*/ 121 h 737"/>
                <a:gd name="T64" fmla="*/ 154 w 348"/>
                <a:gd name="T65" fmla="*/ 127 h 737"/>
                <a:gd name="T66" fmla="*/ 171 w 348"/>
                <a:gd name="T67" fmla="*/ 135 h 737"/>
                <a:gd name="T68" fmla="*/ 190 w 348"/>
                <a:gd name="T69" fmla="*/ 140 h 737"/>
                <a:gd name="T70" fmla="*/ 209 w 348"/>
                <a:gd name="T71" fmla="*/ 148 h 737"/>
                <a:gd name="T72" fmla="*/ 230 w 348"/>
                <a:gd name="T73" fmla="*/ 154 h 737"/>
                <a:gd name="T74" fmla="*/ 253 w 348"/>
                <a:gd name="T75" fmla="*/ 159 h 737"/>
                <a:gd name="T76" fmla="*/ 276 w 348"/>
                <a:gd name="T77" fmla="*/ 163 h 737"/>
                <a:gd name="T78" fmla="*/ 298 w 348"/>
                <a:gd name="T79" fmla="*/ 165 h 737"/>
                <a:gd name="T80" fmla="*/ 323 w 348"/>
                <a:gd name="T81" fmla="*/ 165 h 737"/>
                <a:gd name="T82" fmla="*/ 348 w 348"/>
                <a:gd name="T83" fmla="*/ 165 h 737"/>
                <a:gd name="T84" fmla="*/ 325 w 348"/>
                <a:gd name="T85" fmla="*/ 142 h 737"/>
                <a:gd name="T86" fmla="*/ 306 w 348"/>
                <a:gd name="T87" fmla="*/ 142 h 737"/>
                <a:gd name="T88" fmla="*/ 281 w 348"/>
                <a:gd name="T89" fmla="*/ 138 h 737"/>
                <a:gd name="T90" fmla="*/ 266 w 348"/>
                <a:gd name="T91" fmla="*/ 136 h 737"/>
                <a:gd name="T92" fmla="*/ 247 w 348"/>
                <a:gd name="T93" fmla="*/ 135 h 737"/>
                <a:gd name="T94" fmla="*/ 228 w 348"/>
                <a:gd name="T95" fmla="*/ 129 h 737"/>
                <a:gd name="T96" fmla="*/ 207 w 348"/>
                <a:gd name="T97" fmla="*/ 125 h 737"/>
                <a:gd name="T98" fmla="*/ 186 w 348"/>
                <a:gd name="T99" fmla="*/ 117 h 737"/>
                <a:gd name="T100" fmla="*/ 163 w 348"/>
                <a:gd name="T101" fmla="*/ 112 h 737"/>
                <a:gd name="T102" fmla="*/ 141 w 348"/>
                <a:gd name="T103" fmla="*/ 102 h 737"/>
                <a:gd name="T104" fmla="*/ 118 w 348"/>
                <a:gd name="T105" fmla="*/ 91 h 737"/>
                <a:gd name="T106" fmla="*/ 95 w 348"/>
                <a:gd name="T107" fmla="*/ 79 h 737"/>
                <a:gd name="T108" fmla="*/ 78 w 348"/>
                <a:gd name="T109" fmla="*/ 68 h 737"/>
                <a:gd name="T110" fmla="*/ 68 w 348"/>
                <a:gd name="T111" fmla="*/ 49 h 737"/>
                <a:gd name="T112" fmla="*/ 59 w 348"/>
                <a:gd name="T113" fmla="*/ 32 h 737"/>
                <a:gd name="T114" fmla="*/ 51 w 348"/>
                <a:gd name="T115" fmla="*/ 15 h 737"/>
                <a:gd name="T116" fmla="*/ 36 w 348"/>
                <a:gd name="T117" fmla="*/ 2 h 737"/>
                <a:gd name="T118" fmla="*/ 19 w 348"/>
                <a:gd name="T119" fmla="*/ 0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8" h="737">
                  <a:moveTo>
                    <a:pt x="19" y="0"/>
                  </a:moveTo>
                  <a:lnTo>
                    <a:pt x="21" y="0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32" y="13"/>
                  </a:lnTo>
                  <a:lnTo>
                    <a:pt x="36" y="19"/>
                  </a:lnTo>
                  <a:lnTo>
                    <a:pt x="40" y="24"/>
                  </a:lnTo>
                  <a:lnTo>
                    <a:pt x="42" y="28"/>
                  </a:lnTo>
                  <a:lnTo>
                    <a:pt x="46" y="32"/>
                  </a:lnTo>
                  <a:lnTo>
                    <a:pt x="47" y="38"/>
                  </a:lnTo>
                  <a:lnTo>
                    <a:pt x="49" y="41"/>
                  </a:lnTo>
                  <a:lnTo>
                    <a:pt x="51" y="45"/>
                  </a:lnTo>
                  <a:lnTo>
                    <a:pt x="55" y="53"/>
                  </a:lnTo>
                  <a:lnTo>
                    <a:pt x="57" y="57"/>
                  </a:lnTo>
                  <a:lnTo>
                    <a:pt x="59" y="64"/>
                  </a:lnTo>
                  <a:lnTo>
                    <a:pt x="61" y="70"/>
                  </a:lnTo>
                  <a:lnTo>
                    <a:pt x="63" y="78"/>
                  </a:lnTo>
                  <a:lnTo>
                    <a:pt x="65" y="85"/>
                  </a:lnTo>
                  <a:lnTo>
                    <a:pt x="68" y="93"/>
                  </a:lnTo>
                  <a:lnTo>
                    <a:pt x="70" y="100"/>
                  </a:lnTo>
                  <a:lnTo>
                    <a:pt x="72" y="110"/>
                  </a:lnTo>
                  <a:lnTo>
                    <a:pt x="74" y="117"/>
                  </a:lnTo>
                  <a:lnTo>
                    <a:pt x="76" y="129"/>
                  </a:lnTo>
                  <a:lnTo>
                    <a:pt x="78" y="136"/>
                  </a:lnTo>
                  <a:lnTo>
                    <a:pt x="78" y="148"/>
                  </a:lnTo>
                  <a:lnTo>
                    <a:pt x="80" y="157"/>
                  </a:lnTo>
                  <a:lnTo>
                    <a:pt x="82" y="169"/>
                  </a:lnTo>
                  <a:lnTo>
                    <a:pt x="82" y="180"/>
                  </a:lnTo>
                  <a:lnTo>
                    <a:pt x="82" y="193"/>
                  </a:lnTo>
                  <a:lnTo>
                    <a:pt x="84" y="205"/>
                  </a:lnTo>
                  <a:lnTo>
                    <a:pt x="84" y="220"/>
                  </a:lnTo>
                  <a:lnTo>
                    <a:pt x="84" y="231"/>
                  </a:lnTo>
                  <a:lnTo>
                    <a:pt x="84" y="247"/>
                  </a:lnTo>
                  <a:lnTo>
                    <a:pt x="82" y="262"/>
                  </a:lnTo>
                  <a:lnTo>
                    <a:pt x="82" y="277"/>
                  </a:lnTo>
                  <a:lnTo>
                    <a:pt x="82" y="292"/>
                  </a:lnTo>
                  <a:lnTo>
                    <a:pt x="80" y="309"/>
                  </a:lnTo>
                  <a:lnTo>
                    <a:pt x="80" y="327"/>
                  </a:lnTo>
                  <a:lnTo>
                    <a:pt x="78" y="344"/>
                  </a:lnTo>
                  <a:lnTo>
                    <a:pt x="74" y="361"/>
                  </a:lnTo>
                  <a:lnTo>
                    <a:pt x="72" y="382"/>
                  </a:lnTo>
                  <a:lnTo>
                    <a:pt x="70" y="399"/>
                  </a:lnTo>
                  <a:lnTo>
                    <a:pt x="66" y="420"/>
                  </a:lnTo>
                  <a:lnTo>
                    <a:pt x="63" y="441"/>
                  </a:lnTo>
                  <a:lnTo>
                    <a:pt x="59" y="461"/>
                  </a:lnTo>
                  <a:lnTo>
                    <a:pt x="55" y="484"/>
                  </a:lnTo>
                  <a:lnTo>
                    <a:pt x="51" y="507"/>
                  </a:lnTo>
                  <a:lnTo>
                    <a:pt x="46" y="530"/>
                  </a:lnTo>
                  <a:lnTo>
                    <a:pt x="40" y="553"/>
                  </a:lnTo>
                  <a:lnTo>
                    <a:pt x="34" y="577"/>
                  </a:lnTo>
                  <a:lnTo>
                    <a:pt x="28" y="604"/>
                  </a:lnTo>
                  <a:lnTo>
                    <a:pt x="23" y="629"/>
                  </a:lnTo>
                  <a:lnTo>
                    <a:pt x="15" y="655"/>
                  </a:lnTo>
                  <a:lnTo>
                    <a:pt x="8" y="684"/>
                  </a:lnTo>
                  <a:lnTo>
                    <a:pt x="0" y="712"/>
                  </a:lnTo>
                  <a:lnTo>
                    <a:pt x="21" y="737"/>
                  </a:lnTo>
                  <a:lnTo>
                    <a:pt x="21" y="735"/>
                  </a:lnTo>
                  <a:lnTo>
                    <a:pt x="21" y="731"/>
                  </a:lnTo>
                  <a:lnTo>
                    <a:pt x="21" y="729"/>
                  </a:lnTo>
                  <a:lnTo>
                    <a:pt x="23" y="726"/>
                  </a:lnTo>
                  <a:lnTo>
                    <a:pt x="23" y="722"/>
                  </a:lnTo>
                  <a:lnTo>
                    <a:pt x="25" y="716"/>
                  </a:lnTo>
                  <a:lnTo>
                    <a:pt x="27" y="710"/>
                  </a:lnTo>
                  <a:lnTo>
                    <a:pt x="27" y="705"/>
                  </a:lnTo>
                  <a:lnTo>
                    <a:pt x="28" y="699"/>
                  </a:lnTo>
                  <a:lnTo>
                    <a:pt x="30" y="691"/>
                  </a:lnTo>
                  <a:lnTo>
                    <a:pt x="32" y="684"/>
                  </a:lnTo>
                  <a:lnTo>
                    <a:pt x="34" y="678"/>
                  </a:lnTo>
                  <a:lnTo>
                    <a:pt x="38" y="669"/>
                  </a:lnTo>
                  <a:lnTo>
                    <a:pt x="40" y="661"/>
                  </a:lnTo>
                  <a:lnTo>
                    <a:pt x="42" y="652"/>
                  </a:lnTo>
                  <a:lnTo>
                    <a:pt x="44" y="642"/>
                  </a:lnTo>
                  <a:lnTo>
                    <a:pt x="46" y="633"/>
                  </a:lnTo>
                  <a:lnTo>
                    <a:pt x="47" y="623"/>
                  </a:lnTo>
                  <a:lnTo>
                    <a:pt x="49" y="612"/>
                  </a:lnTo>
                  <a:lnTo>
                    <a:pt x="53" y="600"/>
                  </a:lnTo>
                  <a:lnTo>
                    <a:pt x="55" y="589"/>
                  </a:lnTo>
                  <a:lnTo>
                    <a:pt x="57" y="579"/>
                  </a:lnTo>
                  <a:lnTo>
                    <a:pt x="59" y="568"/>
                  </a:lnTo>
                  <a:lnTo>
                    <a:pt x="63" y="555"/>
                  </a:lnTo>
                  <a:lnTo>
                    <a:pt x="65" y="543"/>
                  </a:lnTo>
                  <a:lnTo>
                    <a:pt x="66" y="532"/>
                  </a:lnTo>
                  <a:lnTo>
                    <a:pt x="70" y="518"/>
                  </a:lnTo>
                  <a:lnTo>
                    <a:pt x="72" y="505"/>
                  </a:lnTo>
                  <a:lnTo>
                    <a:pt x="74" y="494"/>
                  </a:lnTo>
                  <a:lnTo>
                    <a:pt x="78" y="480"/>
                  </a:lnTo>
                  <a:lnTo>
                    <a:pt x="80" y="467"/>
                  </a:lnTo>
                  <a:lnTo>
                    <a:pt x="82" y="454"/>
                  </a:lnTo>
                  <a:lnTo>
                    <a:pt x="84" y="441"/>
                  </a:lnTo>
                  <a:lnTo>
                    <a:pt x="85" y="427"/>
                  </a:lnTo>
                  <a:lnTo>
                    <a:pt x="87" y="412"/>
                  </a:lnTo>
                  <a:lnTo>
                    <a:pt x="89" y="399"/>
                  </a:lnTo>
                  <a:lnTo>
                    <a:pt x="93" y="387"/>
                  </a:lnTo>
                  <a:lnTo>
                    <a:pt x="95" y="374"/>
                  </a:lnTo>
                  <a:lnTo>
                    <a:pt x="95" y="359"/>
                  </a:lnTo>
                  <a:lnTo>
                    <a:pt x="97" y="346"/>
                  </a:lnTo>
                  <a:lnTo>
                    <a:pt x="99" y="332"/>
                  </a:lnTo>
                  <a:lnTo>
                    <a:pt x="101" y="319"/>
                  </a:lnTo>
                  <a:lnTo>
                    <a:pt x="101" y="306"/>
                  </a:lnTo>
                  <a:lnTo>
                    <a:pt x="103" y="292"/>
                  </a:lnTo>
                  <a:lnTo>
                    <a:pt x="103" y="281"/>
                  </a:lnTo>
                  <a:lnTo>
                    <a:pt x="104" y="268"/>
                  </a:lnTo>
                  <a:lnTo>
                    <a:pt x="104" y="254"/>
                  </a:lnTo>
                  <a:lnTo>
                    <a:pt x="104" y="243"/>
                  </a:lnTo>
                  <a:lnTo>
                    <a:pt x="104" y="230"/>
                  </a:lnTo>
                  <a:lnTo>
                    <a:pt x="106" y="218"/>
                  </a:lnTo>
                  <a:lnTo>
                    <a:pt x="104" y="205"/>
                  </a:lnTo>
                  <a:lnTo>
                    <a:pt x="104" y="193"/>
                  </a:lnTo>
                  <a:lnTo>
                    <a:pt x="104" y="182"/>
                  </a:lnTo>
                  <a:lnTo>
                    <a:pt x="104" y="173"/>
                  </a:lnTo>
                  <a:lnTo>
                    <a:pt x="103" y="161"/>
                  </a:lnTo>
                  <a:lnTo>
                    <a:pt x="103" y="152"/>
                  </a:lnTo>
                  <a:lnTo>
                    <a:pt x="101" y="140"/>
                  </a:lnTo>
                  <a:lnTo>
                    <a:pt x="101" y="131"/>
                  </a:lnTo>
                  <a:lnTo>
                    <a:pt x="97" y="121"/>
                  </a:lnTo>
                  <a:lnTo>
                    <a:pt x="95" y="112"/>
                  </a:lnTo>
                  <a:lnTo>
                    <a:pt x="93" y="104"/>
                  </a:lnTo>
                  <a:lnTo>
                    <a:pt x="91" y="97"/>
                  </a:lnTo>
                  <a:lnTo>
                    <a:pt x="93" y="97"/>
                  </a:lnTo>
                  <a:lnTo>
                    <a:pt x="97" y="98"/>
                  </a:lnTo>
                  <a:lnTo>
                    <a:pt x="99" y="100"/>
                  </a:lnTo>
                  <a:lnTo>
                    <a:pt x="103" y="102"/>
                  </a:lnTo>
                  <a:lnTo>
                    <a:pt x="106" y="106"/>
                  </a:lnTo>
                  <a:lnTo>
                    <a:pt x="112" y="108"/>
                  </a:lnTo>
                  <a:lnTo>
                    <a:pt x="118" y="110"/>
                  </a:lnTo>
                  <a:lnTo>
                    <a:pt x="125" y="114"/>
                  </a:lnTo>
                  <a:lnTo>
                    <a:pt x="131" y="116"/>
                  </a:lnTo>
                  <a:lnTo>
                    <a:pt x="139" y="121"/>
                  </a:lnTo>
                  <a:lnTo>
                    <a:pt x="143" y="121"/>
                  </a:lnTo>
                  <a:lnTo>
                    <a:pt x="146" y="123"/>
                  </a:lnTo>
                  <a:lnTo>
                    <a:pt x="150" y="125"/>
                  </a:lnTo>
                  <a:lnTo>
                    <a:pt x="154" y="127"/>
                  </a:lnTo>
                  <a:lnTo>
                    <a:pt x="158" y="129"/>
                  </a:lnTo>
                  <a:lnTo>
                    <a:pt x="162" y="131"/>
                  </a:lnTo>
                  <a:lnTo>
                    <a:pt x="167" y="133"/>
                  </a:lnTo>
                  <a:lnTo>
                    <a:pt x="171" y="135"/>
                  </a:lnTo>
                  <a:lnTo>
                    <a:pt x="175" y="136"/>
                  </a:lnTo>
                  <a:lnTo>
                    <a:pt x="181" y="138"/>
                  </a:lnTo>
                  <a:lnTo>
                    <a:pt x="184" y="138"/>
                  </a:lnTo>
                  <a:lnTo>
                    <a:pt x="190" y="140"/>
                  </a:lnTo>
                  <a:lnTo>
                    <a:pt x="194" y="142"/>
                  </a:lnTo>
                  <a:lnTo>
                    <a:pt x="200" y="144"/>
                  </a:lnTo>
                  <a:lnTo>
                    <a:pt x="203" y="146"/>
                  </a:lnTo>
                  <a:lnTo>
                    <a:pt x="209" y="148"/>
                  </a:lnTo>
                  <a:lnTo>
                    <a:pt x="215" y="150"/>
                  </a:lnTo>
                  <a:lnTo>
                    <a:pt x="220" y="152"/>
                  </a:lnTo>
                  <a:lnTo>
                    <a:pt x="224" y="152"/>
                  </a:lnTo>
                  <a:lnTo>
                    <a:pt x="230" y="154"/>
                  </a:lnTo>
                  <a:lnTo>
                    <a:pt x="236" y="155"/>
                  </a:lnTo>
                  <a:lnTo>
                    <a:pt x="241" y="155"/>
                  </a:lnTo>
                  <a:lnTo>
                    <a:pt x="247" y="157"/>
                  </a:lnTo>
                  <a:lnTo>
                    <a:pt x="253" y="159"/>
                  </a:lnTo>
                  <a:lnTo>
                    <a:pt x="259" y="159"/>
                  </a:lnTo>
                  <a:lnTo>
                    <a:pt x="264" y="161"/>
                  </a:lnTo>
                  <a:lnTo>
                    <a:pt x="270" y="161"/>
                  </a:lnTo>
                  <a:lnTo>
                    <a:pt x="276" y="163"/>
                  </a:lnTo>
                  <a:lnTo>
                    <a:pt x="281" y="163"/>
                  </a:lnTo>
                  <a:lnTo>
                    <a:pt x="287" y="163"/>
                  </a:lnTo>
                  <a:lnTo>
                    <a:pt x="293" y="165"/>
                  </a:lnTo>
                  <a:lnTo>
                    <a:pt x="298" y="165"/>
                  </a:lnTo>
                  <a:lnTo>
                    <a:pt x="304" y="165"/>
                  </a:lnTo>
                  <a:lnTo>
                    <a:pt x="312" y="165"/>
                  </a:lnTo>
                  <a:lnTo>
                    <a:pt x="317" y="165"/>
                  </a:lnTo>
                  <a:lnTo>
                    <a:pt x="323" y="165"/>
                  </a:lnTo>
                  <a:lnTo>
                    <a:pt x="329" y="165"/>
                  </a:lnTo>
                  <a:lnTo>
                    <a:pt x="335" y="165"/>
                  </a:lnTo>
                  <a:lnTo>
                    <a:pt x="342" y="165"/>
                  </a:lnTo>
                  <a:lnTo>
                    <a:pt x="348" y="165"/>
                  </a:lnTo>
                  <a:lnTo>
                    <a:pt x="335" y="144"/>
                  </a:lnTo>
                  <a:lnTo>
                    <a:pt x="333" y="142"/>
                  </a:lnTo>
                  <a:lnTo>
                    <a:pt x="329" y="142"/>
                  </a:lnTo>
                  <a:lnTo>
                    <a:pt x="325" y="142"/>
                  </a:lnTo>
                  <a:lnTo>
                    <a:pt x="321" y="142"/>
                  </a:lnTo>
                  <a:lnTo>
                    <a:pt x="316" y="142"/>
                  </a:lnTo>
                  <a:lnTo>
                    <a:pt x="312" y="142"/>
                  </a:lnTo>
                  <a:lnTo>
                    <a:pt x="306" y="142"/>
                  </a:lnTo>
                  <a:lnTo>
                    <a:pt x="298" y="140"/>
                  </a:lnTo>
                  <a:lnTo>
                    <a:pt x="293" y="140"/>
                  </a:lnTo>
                  <a:lnTo>
                    <a:pt x="285" y="140"/>
                  </a:lnTo>
                  <a:lnTo>
                    <a:pt x="281" y="138"/>
                  </a:lnTo>
                  <a:lnTo>
                    <a:pt x="278" y="138"/>
                  </a:lnTo>
                  <a:lnTo>
                    <a:pt x="274" y="138"/>
                  </a:lnTo>
                  <a:lnTo>
                    <a:pt x="270" y="138"/>
                  </a:lnTo>
                  <a:lnTo>
                    <a:pt x="266" y="136"/>
                  </a:lnTo>
                  <a:lnTo>
                    <a:pt x="260" y="136"/>
                  </a:lnTo>
                  <a:lnTo>
                    <a:pt x="257" y="136"/>
                  </a:lnTo>
                  <a:lnTo>
                    <a:pt x="253" y="136"/>
                  </a:lnTo>
                  <a:lnTo>
                    <a:pt x="247" y="135"/>
                  </a:lnTo>
                  <a:lnTo>
                    <a:pt x="243" y="133"/>
                  </a:lnTo>
                  <a:lnTo>
                    <a:pt x="238" y="131"/>
                  </a:lnTo>
                  <a:lnTo>
                    <a:pt x="234" y="131"/>
                  </a:lnTo>
                  <a:lnTo>
                    <a:pt x="228" y="129"/>
                  </a:lnTo>
                  <a:lnTo>
                    <a:pt x="222" y="129"/>
                  </a:lnTo>
                  <a:lnTo>
                    <a:pt x="219" y="127"/>
                  </a:lnTo>
                  <a:lnTo>
                    <a:pt x="213" y="127"/>
                  </a:lnTo>
                  <a:lnTo>
                    <a:pt x="207" y="125"/>
                  </a:lnTo>
                  <a:lnTo>
                    <a:pt x="201" y="123"/>
                  </a:lnTo>
                  <a:lnTo>
                    <a:pt x="196" y="121"/>
                  </a:lnTo>
                  <a:lnTo>
                    <a:pt x="192" y="119"/>
                  </a:lnTo>
                  <a:lnTo>
                    <a:pt x="186" y="117"/>
                  </a:lnTo>
                  <a:lnTo>
                    <a:pt x="181" y="116"/>
                  </a:lnTo>
                  <a:lnTo>
                    <a:pt x="175" y="116"/>
                  </a:lnTo>
                  <a:lnTo>
                    <a:pt x="171" y="114"/>
                  </a:lnTo>
                  <a:lnTo>
                    <a:pt x="163" y="112"/>
                  </a:lnTo>
                  <a:lnTo>
                    <a:pt x="158" y="108"/>
                  </a:lnTo>
                  <a:lnTo>
                    <a:pt x="152" y="106"/>
                  </a:lnTo>
                  <a:lnTo>
                    <a:pt x="148" y="104"/>
                  </a:lnTo>
                  <a:lnTo>
                    <a:pt x="141" y="102"/>
                  </a:lnTo>
                  <a:lnTo>
                    <a:pt x="135" y="98"/>
                  </a:lnTo>
                  <a:lnTo>
                    <a:pt x="131" y="97"/>
                  </a:lnTo>
                  <a:lnTo>
                    <a:pt x="125" y="95"/>
                  </a:lnTo>
                  <a:lnTo>
                    <a:pt x="118" y="91"/>
                  </a:lnTo>
                  <a:lnTo>
                    <a:pt x="112" y="87"/>
                  </a:lnTo>
                  <a:lnTo>
                    <a:pt x="106" y="85"/>
                  </a:lnTo>
                  <a:lnTo>
                    <a:pt x="101" y="83"/>
                  </a:lnTo>
                  <a:lnTo>
                    <a:pt x="95" y="79"/>
                  </a:lnTo>
                  <a:lnTo>
                    <a:pt x="89" y="76"/>
                  </a:lnTo>
                  <a:lnTo>
                    <a:pt x="84" y="72"/>
                  </a:lnTo>
                  <a:lnTo>
                    <a:pt x="78" y="70"/>
                  </a:lnTo>
                  <a:lnTo>
                    <a:pt x="78" y="68"/>
                  </a:lnTo>
                  <a:lnTo>
                    <a:pt x="74" y="62"/>
                  </a:lnTo>
                  <a:lnTo>
                    <a:pt x="72" y="57"/>
                  </a:lnTo>
                  <a:lnTo>
                    <a:pt x="70" y="55"/>
                  </a:lnTo>
                  <a:lnTo>
                    <a:pt x="68" y="49"/>
                  </a:lnTo>
                  <a:lnTo>
                    <a:pt x="66" y="45"/>
                  </a:lnTo>
                  <a:lnTo>
                    <a:pt x="65" y="41"/>
                  </a:lnTo>
                  <a:lnTo>
                    <a:pt x="63" y="36"/>
                  </a:lnTo>
                  <a:lnTo>
                    <a:pt x="59" y="32"/>
                  </a:lnTo>
                  <a:lnTo>
                    <a:pt x="57" y="26"/>
                  </a:lnTo>
                  <a:lnTo>
                    <a:pt x="55" y="22"/>
                  </a:lnTo>
                  <a:lnTo>
                    <a:pt x="53" y="19"/>
                  </a:lnTo>
                  <a:lnTo>
                    <a:pt x="51" y="15"/>
                  </a:lnTo>
                  <a:lnTo>
                    <a:pt x="49" y="13"/>
                  </a:lnTo>
                  <a:lnTo>
                    <a:pt x="46" y="7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86" name="Freeform 190">
              <a:extLst>
                <a:ext uri="{FF2B5EF4-FFF2-40B4-BE49-F238E27FC236}">
                  <a16:creationId xmlns:a16="http://schemas.microsoft.com/office/drawing/2014/main" id="{0FE28E04-A45F-4164-A84B-F46BC716A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3472"/>
              <a:ext cx="238" cy="192"/>
            </a:xfrm>
            <a:custGeom>
              <a:avLst/>
              <a:gdLst>
                <a:gd name="T0" fmla="*/ 456 w 475"/>
                <a:gd name="T1" fmla="*/ 3 h 384"/>
                <a:gd name="T2" fmla="*/ 435 w 475"/>
                <a:gd name="T3" fmla="*/ 11 h 384"/>
                <a:gd name="T4" fmla="*/ 418 w 475"/>
                <a:gd name="T5" fmla="*/ 17 h 384"/>
                <a:gd name="T6" fmla="*/ 397 w 475"/>
                <a:gd name="T7" fmla="*/ 24 h 384"/>
                <a:gd name="T8" fmla="*/ 373 w 475"/>
                <a:gd name="T9" fmla="*/ 30 h 384"/>
                <a:gd name="T10" fmla="*/ 344 w 475"/>
                <a:gd name="T11" fmla="*/ 38 h 384"/>
                <a:gd name="T12" fmla="*/ 312 w 475"/>
                <a:gd name="T13" fmla="*/ 43 h 384"/>
                <a:gd name="T14" fmla="*/ 276 w 475"/>
                <a:gd name="T15" fmla="*/ 51 h 384"/>
                <a:gd name="T16" fmla="*/ 236 w 475"/>
                <a:gd name="T17" fmla="*/ 57 h 384"/>
                <a:gd name="T18" fmla="*/ 192 w 475"/>
                <a:gd name="T19" fmla="*/ 62 h 384"/>
                <a:gd name="T20" fmla="*/ 146 w 475"/>
                <a:gd name="T21" fmla="*/ 66 h 384"/>
                <a:gd name="T22" fmla="*/ 95 w 475"/>
                <a:gd name="T23" fmla="*/ 70 h 384"/>
                <a:gd name="T24" fmla="*/ 42 w 475"/>
                <a:gd name="T25" fmla="*/ 74 h 384"/>
                <a:gd name="T26" fmla="*/ 0 w 475"/>
                <a:gd name="T27" fmla="*/ 76 h 384"/>
                <a:gd name="T28" fmla="*/ 2 w 475"/>
                <a:gd name="T29" fmla="*/ 98 h 384"/>
                <a:gd name="T30" fmla="*/ 2 w 475"/>
                <a:gd name="T31" fmla="*/ 117 h 384"/>
                <a:gd name="T32" fmla="*/ 4 w 475"/>
                <a:gd name="T33" fmla="*/ 135 h 384"/>
                <a:gd name="T34" fmla="*/ 8 w 475"/>
                <a:gd name="T35" fmla="*/ 154 h 384"/>
                <a:gd name="T36" fmla="*/ 11 w 475"/>
                <a:gd name="T37" fmla="*/ 176 h 384"/>
                <a:gd name="T38" fmla="*/ 13 w 475"/>
                <a:gd name="T39" fmla="*/ 199 h 384"/>
                <a:gd name="T40" fmla="*/ 17 w 475"/>
                <a:gd name="T41" fmla="*/ 224 h 384"/>
                <a:gd name="T42" fmla="*/ 23 w 475"/>
                <a:gd name="T43" fmla="*/ 249 h 384"/>
                <a:gd name="T44" fmla="*/ 29 w 475"/>
                <a:gd name="T45" fmla="*/ 275 h 384"/>
                <a:gd name="T46" fmla="*/ 34 w 475"/>
                <a:gd name="T47" fmla="*/ 302 h 384"/>
                <a:gd name="T48" fmla="*/ 42 w 475"/>
                <a:gd name="T49" fmla="*/ 327 h 384"/>
                <a:gd name="T50" fmla="*/ 49 w 475"/>
                <a:gd name="T51" fmla="*/ 351 h 384"/>
                <a:gd name="T52" fmla="*/ 59 w 475"/>
                <a:gd name="T53" fmla="*/ 376 h 384"/>
                <a:gd name="T54" fmla="*/ 57 w 475"/>
                <a:gd name="T55" fmla="*/ 365 h 384"/>
                <a:gd name="T56" fmla="*/ 53 w 475"/>
                <a:gd name="T57" fmla="*/ 346 h 384"/>
                <a:gd name="T58" fmla="*/ 49 w 475"/>
                <a:gd name="T59" fmla="*/ 328 h 384"/>
                <a:gd name="T60" fmla="*/ 46 w 475"/>
                <a:gd name="T61" fmla="*/ 306 h 384"/>
                <a:gd name="T62" fmla="*/ 42 w 475"/>
                <a:gd name="T63" fmla="*/ 283 h 384"/>
                <a:gd name="T64" fmla="*/ 38 w 475"/>
                <a:gd name="T65" fmla="*/ 258 h 384"/>
                <a:gd name="T66" fmla="*/ 34 w 475"/>
                <a:gd name="T67" fmla="*/ 232 h 384"/>
                <a:gd name="T68" fmla="*/ 29 w 475"/>
                <a:gd name="T69" fmla="*/ 207 h 384"/>
                <a:gd name="T70" fmla="*/ 25 w 475"/>
                <a:gd name="T71" fmla="*/ 182 h 384"/>
                <a:gd name="T72" fmla="*/ 21 w 475"/>
                <a:gd name="T73" fmla="*/ 157 h 384"/>
                <a:gd name="T74" fmla="*/ 17 w 475"/>
                <a:gd name="T75" fmla="*/ 135 h 384"/>
                <a:gd name="T76" fmla="*/ 15 w 475"/>
                <a:gd name="T77" fmla="*/ 117 h 384"/>
                <a:gd name="T78" fmla="*/ 13 w 475"/>
                <a:gd name="T79" fmla="*/ 102 h 384"/>
                <a:gd name="T80" fmla="*/ 13 w 475"/>
                <a:gd name="T81" fmla="*/ 89 h 384"/>
                <a:gd name="T82" fmla="*/ 29 w 475"/>
                <a:gd name="T83" fmla="*/ 89 h 384"/>
                <a:gd name="T84" fmla="*/ 48 w 475"/>
                <a:gd name="T85" fmla="*/ 89 h 384"/>
                <a:gd name="T86" fmla="*/ 70 w 475"/>
                <a:gd name="T87" fmla="*/ 87 h 384"/>
                <a:gd name="T88" fmla="*/ 97 w 475"/>
                <a:gd name="T89" fmla="*/ 87 h 384"/>
                <a:gd name="T90" fmla="*/ 129 w 475"/>
                <a:gd name="T91" fmla="*/ 85 h 384"/>
                <a:gd name="T92" fmla="*/ 162 w 475"/>
                <a:gd name="T93" fmla="*/ 83 h 384"/>
                <a:gd name="T94" fmla="*/ 200 w 475"/>
                <a:gd name="T95" fmla="*/ 79 h 384"/>
                <a:gd name="T96" fmla="*/ 236 w 475"/>
                <a:gd name="T97" fmla="*/ 76 h 384"/>
                <a:gd name="T98" fmla="*/ 276 w 475"/>
                <a:gd name="T99" fmla="*/ 72 h 384"/>
                <a:gd name="T100" fmla="*/ 314 w 475"/>
                <a:gd name="T101" fmla="*/ 66 h 384"/>
                <a:gd name="T102" fmla="*/ 352 w 475"/>
                <a:gd name="T103" fmla="*/ 60 h 384"/>
                <a:gd name="T104" fmla="*/ 388 w 475"/>
                <a:gd name="T105" fmla="*/ 51 h 384"/>
                <a:gd name="T106" fmla="*/ 422 w 475"/>
                <a:gd name="T107" fmla="*/ 41 h 384"/>
                <a:gd name="T108" fmla="*/ 454 w 475"/>
                <a:gd name="T109" fmla="*/ 30 h 384"/>
                <a:gd name="T110" fmla="*/ 470 w 475"/>
                <a:gd name="T111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5" h="384">
                  <a:moveTo>
                    <a:pt x="470" y="0"/>
                  </a:moveTo>
                  <a:lnTo>
                    <a:pt x="468" y="0"/>
                  </a:lnTo>
                  <a:lnTo>
                    <a:pt x="462" y="3"/>
                  </a:lnTo>
                  <a:lnTo>
                    <a:pt x="456" y="3"/>
                  </a:lnTo>
                  <a:lnTo>
                    <a:pt x="453" y="5"/>
                  </a:lnTo>
                  <a:lnTo>
                    <a:pt x="447" y="7"/>
                  </a:lnTo>
                  <a:lnTo>
                    <a:pt x="439" y="11"/>
                  </a:lnTo>
                  <a:lnTo>
                    <a:pt x="435" y="11"/>
                  </a:lnTo>
                  <a:lnTo>
                    <a:pt x="432" y="13"/>
                  </a:lnTo>
                  <a:lnTo>
                    <a:pt x="428" y="15"/>
                  </a:lnTo>
                  <a:lnTo>
                    <a:pt x="424" y="15"/>
                  </a:lnTo>
                  <a:lnTo>
                    <a:pt x="418" y="17"/>
                  </a:lnTo>
                  <a:lnTo>
                    <a:pt x="413" y="19"/>
                  </a:lnTo>
                  <a:lnTo>
                    <a:pt x="409" y="21"/>
                  </a:lnTo>
                  <a:lnTo>
                    <a:pt x="403" y="22"/>
                  </a:lnTo>
                  <a:lnTo>
                    <a:pt x="397" y="24"/>
                  </a:lnTo>
                  <a:lnTo>
                    <a:pt x="392" y="26"/>
                  </a:lnTo>
                  <a:lnTo>
                    <a:pt x="384" y="26"/>
                  </a:lnTo>
                  <a:lnTo>
                    <a:pt x="378" y="28"/>
                  </a:lnTo>
                  <a:lnTo>
                    <a:pt x="373" y="30"/>
                  </a:lnTo>
                  <a:lnTo>
                    <a:pt x="367" y="32"/>
                  </a:lnTo>
                  <a:lnTo>
                    <a:pt x="359" y="34"/>
                  </a:lnTo>
                  <a:lnTo>
                    <a:pt x="352" y="36"/>
                  </a:lnTo>
                  <a:lnTo>
                    <a:pt x="344" y="38"/>
                  </a:lnTo>
                  <a:lnTo>
                    <a:pt x="337" y="40"/>
                  </a:lnTo>
                  <a:lnTo>
                    <a:pt x="329" y="41"/>
                  </a:lnTo>
                  <a:lnTo>
                    <a:pt x="321" y="43"/>
                  </a:lnTo>
                  <a:lnTo>
                    <a:pt x="312" y="43"/>
                  </a:lnTo>
                  <a:lnTo>
                    <a:pt x="304" y="45"/>
                  </a:lnTo>
                  <a:lnTo>
                    <a:pt x="295" y="47"/>
                  </a:lnTo>
                  <a:lnTo>
                    <a:pt x="285" y="49"/>
                  </a:lnTo>
                  <a:lnTo>
                    <a:pt x="276" y="51"/>
                  </a:lnTo>
                  <a:lnTo>
                    <a:pt x="266" y="53"/>
                  </a:lnTo>
                  <a:lnTo>
                    <a:pt x="257" y="55"/>
                  </a:lnTo>
                  <a:lnTo>
                    <a:pt x="247" y="55"/>
                  </a:lnTo>
                  <a:lnTo>
                    <a:pt x="236" y="57"/>
                  </a:lnTo>
                  <a:lnTo>
                    <a:pt x="226" y="59"/>
                  </a:lnTo>
                  <a:lnTo>
                    <a:pt x="215" y="59"/>
                  </a:lnTo>
                  <a:lnTo>
                    <a:pt x="205" y="60"/>
                  </a:lnTo>
                  <a:lnTo>
                    <a:pt x="192" y="62"/>
                  </a:lnTo>
                  <a:lnTo>
                    <a:pt x="181" y="64"/>
                  </a:lnTo>
                  <a:lnTo>
                    <a:pt x="169" y="64"/>
                  </a:lnTo>
                  <a:lnTo>
                    <a:pt x="158" y="66"/>
                  </a:lnTo>
                  <a:lnTo>
                    <a:pt x="146" y="66"/>
                  </a:lnTo>
                  <a:lnTo>
                    <a:pt x="133" y="68"/>
                  </a:lnTo>
                  <a:lnTo>
                    <a:pt x="122" y="68"/>
                  </a:lnTo>
                  <a:lnTo>
                    <a:pt x="110" y="70"/>
                  </a:lnTo>
                  <a:lnTo>
                    <a:pt x="95" y="70"/>
                  </a:lnTo>
                  <a:lnTo>
                    <a:pt x="82" y="72"/>
                  </a:lnTo>
                  <a:lnTo>
                    <a:pt x="68" y="72"/>
                  </a:lnTo>
                  <a:lnTo>
                    <a:pt x="55" y="74"/>
                  </a:lnTo>
                  <a:lnTo>
                    <a:pt x="42" y="74"/>
                  </a:lnTo>
                  <a:lnTo>
                    <a:pt x="29" y="74"/>
                  </a:lnTo>
                  <a:lnTo>
                    <a:pt x="13" y="74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83"/>
                  </a:lnTo>
                  <a:lnTo>
                    <a:pt x="0" y="87"/>
                  </a:lnTo>
                  <a:lnTo>
                    <a:pt x="0" y="93"/>
                  </a:lnTo>
                  <a:lnTo>
                    <a:pt x="2" y="98"/>
                  </a:lnTo>
                  <a:lnTo>
                    <a:pt x="2" y="106"/>
                  </a:lnTo>
                  <a:lnTo>
                    <a:pt x="2" y="110"/>
                  </a:lnTo>
                  <a:lnTo>
                    <a:pt x="2" y="112"/>
                  </a:lnTo>
                  <a:lnTo>
                    <a:pt x="2" y="117"/>
                  </a:lnTo>
                  <a:lnTo>
                    <a:pt x="4" y="121"/>
                  </a:lnTo>
                  <a:lnTo>
                    <a:pt x="4" y="125"/>
                  </a:lnTo>
                  <a:lnTo>
                    <a:pt x="4" y="129"/>
                  </a:lnTo>
                  <a:lnTo>
                    <a:pt x="4" y="135"/>
                  </a:lnTo>
                  <a:lnTo>
                    <a:pt x="6" y="140"/>
                  </a:lnTo>
                  <a:lnTo>
                    <a:pt x="6" y="144"/>
                  </a:lnTo>
                  <a:lnTo>
                    <a:pt x="6" y="150"/>
                  </a:lnTo>
                  <a:lnTo>
                    <a:pt x="8" y="154"/>
                  </a:lnTo>
                  <a:lnTo>
                    <a:pt x="8" y="159"/>
                  </a:lnTo>
                  <a:lnTo>
                    <a:pt x="10" y="165"/>
                  </a:lnTo>
                  <a:lnTo>
                    <a:pt x="10" y="171"/>
                  </a:lnTo>
                  <a:lnTo>
                    <a:pt x="11" y="176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3" y="193"/>
                  </a:lnTo>
                  <a:lnTo>
                    <a:pt x="13" y="199"/>
                  </a:lnTo>
                  <a:lnTo>
                    <a:pt x="15" y="205"/>
                  </a:lnTo>
                  <a:lnTo>
                    <a:pt x="15" y="212"/>
                  </a:lnTo>
                  <a:lnTo>
                    <a:pt x="17" y="218"/>
                  </a:lnTo>
                  <a:lnTo>
                    <a:pt x="17" y="224"/>
                  </a:lnTo>
                  <a:lnTo>
                    <a:pt x="19" y="232"/>
                  </a:lnTo>
                  <a:lnTo>
                    <a:pt x="21" y="237"/>
                  </a:lnTo>
                  <a:lnTo>
                    <a:pt x="21" y="243"/>
                  </a:lnTo>
                  <a:lnTo>
                    <a:pt x="23" y="249"/>
                  </a:lnTo>
                  <a:lnTo>
                    <a:pt x="25" y="256"/>
                  </a:lnTo>
                  <a:lnTo>
                    <a:pt x="27" y="262"/>
                  </a:lnTo>
                  <a:lnTo>
                    <a:pt x="27" y="270"/>
                  </a:lnTo>
                  <a:lnTo>
                    <a:pt x="29" y="275"/>
                  </a:lnTo>
                  <a:lnTo>
                    <a:pt x="30" y="283"/>
                  </a:lnTo>
                  <a:lnTo>
                    <a:pt x="32" y="289"/>
                  </a:lnTo>
                  <a:lnTo>
                    <a:pt x="34" y="294"/>
                  </a:lnTo>
                  <a:lnTo>
                    <a:pt x="34" y="302"/>
                  </a:lnTo>
                  <a:lnTo>
                    <a:pt x="36" y="308"/>
                  </a:lnTo>
                  <a:lnTo>
                    <a:pt x="38" y="315"/>
                  </a:lnTo>
                  <a:lnTo>
                    <a:pt x="40" y="321"/>
                  </a:lnTo>
                  <a:lnTo>
                    <a:pt x="42" y="327"/>
                  </a:lnTo>
                  <a:lnTo>
                    <a:pt x="44" y="334"/>
                  </a:lnTo>
                  <a:lnTo>
                    <a:pt x="46" y="340"/>
                  </a:lnTo>
                  <a:lnTo>
                    <a:pt x="48" y="346"/>
                  </a:lnTo>
                  <a:lnTo>
                    <a:pt x="49" y="351"/>
                  </a:lnTo>
                  <a:lnTo>
                    <a:pt x="51" y="357"/>
                  </a:lnTo>
                  <a:lnTo>
                    <a:pt x="53" y="365"/>
                  </a:lnTo>
                  <a:lnTo>
                    <a:pt x="57" y="370"/>
                  </a:lnTo>
                  <a:lnTo>
                    <a:pt x="59" y="376"/>
                  </a:lnTo>
                  <a:lnTo>
                    <a:pt x="61" y="384"/>
                  </a:lnTo>
                  <a:lnTo>
                    <a:pt x="59" y="376"/>
                  </a:lnTo>
                  <a:lnTo>
                    <a:pt x="59" y="372"/>
                  </a:lnTo>
                  <a:lnTo>
                    <a:pt x="57" y="365"/>
                  </a:lnTo>
                  <a:lnTo>
                    <a:pt x="55" y="359"/>
                  </a:lnTo>
                  <a:lnTo>
                    <a:pt x="55" y="355"/>
                  </a:lnTo>
                  <a:lnTo>
                    <a:pt x="53" y="349"/>
                  </a:lnTo>
                  <a:lnTo>
                    <a:pt x="53" y="346"/>
                  </a:lnTo>
                  <a:lnTo>
                    <a:pt x="53" y="342"/>
                  </a:lnTo>
                  <a:lnTo>
                    <a:pt x="51" y="338"/>
                  </a:lnTo>
                  <a:lnTo>
                    <a:pt x="51" y="332"/>
                  </a:lnTo>
                  <a:lnTo>
                    <a:pt x="49" y="328"/>
                  </a:lnTo>
                  <a:lnTo>
                    <a:pt x="49" y="323"/>
                  </a:lnTo>
                  <a:lnTo>
                    <a:pt x="48" y="317"/>
                  </a:lnTo>
                  <a:lnTo>
                    <a:pt x="48" y="311"/>
                  </a:lnTo>
                  <a:lnTo>
                    <a:pt x="46" y="306"/>
                  </a:lnTo>
                  <a:lnTo>
                    <a:pt x="46" y="300"/>
                  </a:lnTo>
                  <a:lnTo>
                    <a:pt x="44" y="294"/>
                  </a:lnTo>
                  <a:lnTo>
                    <a:pt x="44" y="289"/>
                  </a:lnTo>
                  <a:lnTo>
                    <a:pt x="42" y="283"/>
                  </a:lnTo>
                  <a:lnTo>
                    <a:pt x="42" y="277"/>
                  </a:lnTo>
                  <a:lnTo>
                    <a:pt x="40" y="270"/>
                  </a:lnTo>
                  <a:lnTo>
                    <a:pt x="40" y="264"/>
                  </a:lnTo>
                  <a:lnTo>
                    <a:pt x="38" y="258"/>
                  </a:lnTo>
                  <a:lnTo>
                    <a:pt x="38" y="252"/>
                  </a:lnTo>
                  <a:lnTo>
                    <a:pt x="36" y="245"/>
                  </a:lnTo>
                  <a:lnTo>
                    <a:pt x="34" y="239"/>
                  </a:lnTo>
                  <a:lnTo>
                    <a:pt x="34" y="232"/>
                  </a:lnTo>
                  <a:lnTo>
                    <a:pt x="32" y="226"/>
                  </a:lnTo>
                  <a:lnTo>
                    <a:pt x="32" y="218"/>
                  </a:lnTo>
                  <a:lnTo>
                    <a:pt x="30" y="212"/>
                  </a:lnTo>
                  <a:lnTo>
                    <a:pt x="29" y="207"/>
                  </a:lnTo>
                  <a:lnTo>
                    <a:pt x="29" y="201"/>
                  </a:lnTo>
                  <a:lnTo>
                    <a:pt x="27" y="193"/>
                  </a:lnTo>
                  <a:lnTo>
                    <a:pt x="27" y="188"/>
                  </a:lnTo>
                  <a:lnTo>
                    <a:pt x="25" y="182"/>
                  </a:lnTo>
                  <a:lnTo>
                    <a:pt x="25" y="174"/>
                  </a:lnTo>
                  <a:lnTo>
                    <a:pt x="23" y="169"/>
                  </a:lnTo>
                  <a:lnTo>
                    <a:pt x="23" y="163"/>
                  </a:lnTo>
                  <a:lnTo>
                    <a:pt x="21" y="157"/>
                  </a:lnTo>
                  <a:lnTo>
                    <a:pt x="21" y="152"/>
                  </a:lnTo>
                  <a:lnTo>
                    <a:pt x="19" y="146"/>
                  </a:lnTo>
                  <a:lnTo>
                    <a:pt x="19" y="140"/>
                  </a:lnTo>
                  <a:lnTo>
                    <a:pt x="17" y="135"/>
                  </a:lnTo>
                  <a:lnTo>
                    <a:pt x="17" y="131"/>
                  </a:lnTo>
                  <a:lnTo>
                    <a:pt x="17" y="125"/>
                  </a:lnTo>
                  <a:lnTo>
                    <a:pt x="15" y="121"/>
                  </a:lnTo>
                  <a:lnTo>
                    <a:pt x="15" y="117"/>
                  </a:lnTo>
                  <a:lnTo>
                    <a:pt x="15" y="114"/>
                  </a:lnTo>
                  <a:lnTo>
                    <a:pt x="13" y="110"/>
                  </a:lnTo>
                  <a:lnTo>
                    <a:pt x="13" y="104"/>
                  </a:lnTo>
                  <a:lnTo>
                    <a:pt x="13" y="102"/>
                  </a:lnTo>
                  <a:lnTo>
                    <a:pt x="13" y="98"/>
                  </a:lnTo>
                  <a:lnTo>
                    <a:pt x="13" y="93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7" y="89"/>
                  </a:lnTo>
                  <a:lnTo>
                    <a:pt x="21" y="89"/>
                  </a:lnTo>
                  <a:lnTo>
                    <a:pt x="27" y="89"/>
                  </a:lnTo>
                  <a:lnTo>
                    <a:pt x="29" y="89"/>
                  </a:lnTo>
                  <a:lnTo>
                    <a:pt x="34" y="89"/>
                  </a:lnTo>
                  <a:lnTo>
                    <a:pt x="38" y="89"/>
                  </a:lnTo>
                  <a:lnTo>
                    <a:pt x="42" y="89"/>
                  </a:lnTo>
                  <a:lnTo>
                    <a:pt x="48" y="89"/>
                  </a:lnTo>
                  <a:lnTo>
                    <a:pt x="53" y="89"/>
                  </a:lnTo>
                  <a:lnTo>
                    <a:pt x="59" y="89"/>
                  </a:lnTo>
                  <a:lnTo>
                    <a:pt x="65" y="89"/>
                  </a:lnTo>
                  <a:lnTo>
                    <a:pt x="70" y="87"/>
                  </a:lnTo>
                  <a:lnTo>
                    <a:pt x="76" y="87"/>
                  </a:lnTo>
                  <a:lnTo>
                    <a:pt x="84" y="87"/>
                  </a:lnTo>
                  <a:lnTo>
                    <a:pt x="91" y="87"/>
                  </a:lnTo>
                  <a:lnTo>
                    <a:pt x="97" y="87"/>
                  </a:lnTo>
                  <a:lnTo>
                    <a:pt x="105" y="87"/>
                  </a:lnTo>
                  <a:lnTo>
                    <a:pt x="112" y="85"/>
                  </a:lnTo>
                  <a:lnTo>
                    <a:pt x="122" y="85"/>
                  </a:lnTo>
                  <a:lnTo>
                    <a:pt x="129" y="85"/>
                  </a:lnTo>
                  <a:lnTo>
                    <a:pt x="137" y="83"/>
                  </a:lnTo>
                  <a:lnTo>
                    <a:pt x="145" y="83"/>
                  </a:lnTo>
                  <a:lnTo>
                    <a:pt x="154" y="83"/>
                  </a:lnTo>
                  <a:lnTo>
                    <a:pt x="162" y="83"/>
                  </a:lnTo>
                  <a:lnTo>
                    <a:pt x="173" y="81"/>
                  </a:lnTo>
                  <a:lnTo>
                    <a:pt x="181" y="81"/>
                  </a:lnTo>
                  <a:lnTo>
                    <a:pt x="190" y="81"/>
                  </a:lnTo>
                  <a:lnTo>
                    <a:pt x="200" y="79"/>
                  </a:lnTo>
                  <a:lnTo>
                    <a:pt x="209" y="79"/>
                  </a:lnTo>
                  <a:lnTo>
                    <a:pt x="219" y="78"/>
                  </a:lnTo>
                  <a:lnTo>
                    <a:pt x="228" y="78"/>
                  </a:lnTo>
                  <a:lnTo>
                    <a:pt x="236" y="76"/>
                  </a:lnTo>
                  <a:lnTo>
                    <a:pt x="247" y="76"/>
                  </a:lnTo>
                  <a:lnTo>
                    <a:pt x="255" y="74"/>
                  </a:lnTo>
                  <a:lnTo>
                    <a:pt x="266" y="74"/>
                  </a:lnTo>
                  <a:lnTo>
                    <a:pt x="276" y="72"/>
                  </a:lnTo>
                  <a:lnTo>
                    <a:pt x="285" y="70"/>
                  </a:lnTo>
                  <a:lnTo>
                    <a:pt x="295" y="68"/>
                  </a:lnTo>
                  <a:lnTo>
                    <a:pt x="304" y="68"/>
                  </a:lnTo>
                  <a:lnTo>
                    <a:pt x="314" y="66"/>
                  </a:lnTo>
                  <a:lnTo>
                    <a:pt x="323" y="64"/>
                  </a:lnTo>
                  <a:lnTo>
                    <a:pt x="333" y="64"/>
                  </a:lnTo>
                  <a:lnTo>
                    <a:pt x="344" y="62"/>
                  </a:lnTo>
                  <a:lnTo>
                    <a:pt x="352" y="60"/>
                  </a:lnTo>
                  <a:lnTo>
                    <a:pt x="361" y="59"/>
                  </a:lnTo>
                  <a:lnTo>
                    <a:pt x="371" y="57"/>
                  </a:lnTo>
                  <a:lnTo>
                    <a:pt x="380" y="55"/>
                  </a:lnTo>
                  <a:lnTo>
                    <a:pt x="388" y="51"/>
                  </a:lnTo>
                  <a:lnTo>
                    <a:pt x="397" y="49"/>
                  </a:lnTo>
                  <a:lnTo>
                    <a:pt x="405" y="47"/>
                  </a:lnTo>
                  <a:lnTo>
                    <a:pt x="415" y="45"/>
                  </a:lnTo>
                  <a:lnTo>
                    <a:pt x="422" y="41"/>
                  </a:lnTo>
                  <a:lnTo>
                    <a:pt x="430" y="40"/>
                  </a:lnTo>
                  <a:lnTo>
                    <a:pt x="439" y="36"/>
                  </a:lnTo>
                  <a:lnTo>
                    <a:pt x="447" y="34"/>
                  </a:lnTo>
                  <a:lnTo>
                    <a:pt x="454" y="30"/>
                  </a:lnTo>
                  <a:lnTo>
                    <a:pt x="462" y="28"/>
                  </a:lnTo>
                  <a:lnTo>
                    <a:pt x="468" y="24"/>
                  </a:lnTo>
                  <a:lnTo>
                    <a:pt x="475" y="22"/>
                  </a:lnTo>
                  <a:lnTo>
                    <a:pt x="470" y="0"/>
                  </a:lnTo>
                  <a:lnTo>
                    <a:pt x="4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87" name="Freeform 191">
              <a:extLst>
                <a:ext uri="{FF2B5EF4-FFF2-40B4-BE49-F238E27FC236}">
                  <a16:creationId xmlns:a16="http://schemas.microsoft.com/office/drawing/2014/main" id="{7B1B7F5C-9AAE-487C-ACF8-524383211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5" y="3503"/>
              <a:ext cx="87" cy="33"/>
            </a:xfrm>
            <a:custGeom>
              <a:avLst/>
              <a:gdLst>
                <a:gd name="T0" fmla="*/ 0 w 173"/>
                <a:gd name="T1" fmla="*/ 46 h 67"/>
                <a:gd name="T2" fmla="*/ 5 w 173"/>
                <a:gd name="T3" fmla="*/ 54 h 67"/>
                <a:gd name="T4" fmla="*/ 11 w 173"/>
                <a:gd name="T5" fmla="*/ 59 h 67"/>
                <a:gd name="T6" fmla="*/ 19 w 173"/>
                <a:gd name="T7" fmla="*/ 63 h 67"/>
                <a:gd name="T8" fmla="*/ 26 w 173"/>
                <a:gd name="T9" fmla="*/ 67 h 67"/>
                <a:gd name="T10" fmla="*/ 39 w 173"/>
                <a:gd name="T11" fmla="*/ 67 h 67"/>
                <a:gd name="T12" fmla="*/ 53 w 173"/>
                <a:gd name="T13" fmla="*/ 65 h 67"/>
                <a:gd name="T14" fmla="*/ 62 w 173"/>
                <a:gd name="T15" fmla="*/ 61 h 67"/>
                <a:gd name="T16" fmla="*/ 72 w 173"/>
                <a:gd name="T17" fmla="*/ 56 h 67"/>
                <a:gd name="T18" fmla="*/ 77 w 173"/>
                <a:gd name="T19" fmla="*/ 50 h 67"/>
                <a:gd name="T20" fmla="*/ 83 w 173"/>
                <a:gd name="T21" fmla="*/ 40 h 67"/>
                <a:gd name="T22" fmla="*/ 87 w 173"/>
                <a:gd name="T23" fmla="*/ 31 h 67"/>
                <a:gd name="T24" fmla="*/ 89 w 173"/>
                <a:gd name="T25" fmla="*/ 31 h 67"/>
                <a:gd name="T26" fmla="*/ 93 w 173"/>
                <a:gd name="T27" fmla="*/ 38 h 67"/>
                <a:gd name="T28" fmla="*/ 104 w 173"/>
                <a:gd name="T29" fmla="*/ 50 h 67"/>
                <a:gd name="T30" fmla="*/ 114 w 173"/>
                <a:gd name="T31" fmla="*/ 54 h 67"/>
                <a:gd name="T32" fmla="*/ 123 w 173"/>
                <a:gd name="T33" fmla="*/ 57 h 67"/>
                <a:gd name="T34" fmla="*/ 131 w 173"/>
                <a:gd name="T35" fmla="*/ 57 h 67"/>
                <a:gd name="T36" fmla="*/ 140 w 173"/>
                <a:gd name="T37" fmla="*/ 56 h 67"/>
                <a:gd name="T38" fmla="*/ 148 w 173"/>
                <a:gd name="T39" fmla="*/ 52 h 67"/>
                <a:gd name="T40" fmla="*/ 155 w 173"/>
                <a:gd name="T41" fmla="*/ 46 h 67"/>
                <a:gd name="T42" fmla="*/ 163 w 173"/>
                <a:gd name="T43" fmla="*/ 38 h 67"/>
                <a:gd name="T44" fmla="*/ 171 w 173"/>
                <a:gd name="T45" fmla="*/ 29 h 67"/>
                <a:gd name="T46" fmla="*/ 173 w 173"/>
                <a:gd name="T47" fmla="*/ 0 h 67"/>
                <a:gd name="T48" fmla="*/ 169 w 173"/>
                <a:gd name="T49" fmla="*/ 4 h 67"/>
                <a:gd name="T50" fmla="*/ 163 w 173"/>
                <a:gd name="T51" fmla="*/ 12 h 67"/>
                <a:gd name="T52" fmla="*/ 154 w 173"/>
                <a:gd name="T53" fmla="*/ 23 h 67"/>
                <a:gd name="T54" fmla="*/ 142 w 173"/>
                <a:gd name="T55" fmla="*/ 35 h 67"/>
                <a:gd name="T56" fmla="*/ 127 w 173"/>
                <a:gd name="T57" fmla="*/ 40 h 67"/>
                <a:gd name="T58" fmla="*/ 114 w 173"/>
                <a:gd name="T59" fmla="*/ 42 h 67"/>
                <a:gd name="T60" fmla="*/ 98 w 173"/>
                <a:gd name="T61" fmla="*/ 33 h 67"/>
                <a:gd name="T62" fmla="*/ 91 w 173"/>
                <a:gd name="T63" fmla="*/ 23 h 67"/>
                <a:gd name="T64" fmla="*/ 85 w 173"/>
                <a:gd name="T65" fmla="*/ 12 h 67"/>
                <a:gd name="T66" fmla="*/ 83 w 173"/>
                <a:gd name="T67" fmla="*/ 16 h 67"/>
                <a:gd name="T68" fmla="*/ 77 w 173"/>
                <a:gd name="T69" fmla="*/ 29 h 67"/>
                <a:gd name="T70" fmla="*/ 66 w 173"/>
                <a:gd name="T71" fmla="*/ 42 h 67"/>
                <a:gd name="T72" fmla="*/ 58 w 173"/>
                <a:gd name="T73" fmla="*/ 48 h 67"/>
                <a:gd name="T74" fmla="*/ 49 w 173"/>
                <a:gd name="T75" fmla="*/ 54 h 67"/>
                <a:gd name="T76" fmla="*/ 38 w 173"/>
                <a:gd name="T77" fmla="*/ 54 h 67"/>
                <a:gd name="T78" fmla="*/ 30 w 173"/>
                <a:gd name="T79" fmla="*/ 54 h 67"/>
                <a:gd name="T80" fmla="*/ 19 w 173"/>
                <a:gd name="T81" fmla="*/ 50 h 67"/>
                <a:gd name="T82" fmla="*/ 11 w 173"/>
                <a:gd name="T83" fmla="*/ 44 h 67"/>
                <a:gd name="T84" fmla="*/ 0 w 173"/>
                <a:gd name="T85" fmla="*/ 4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3" h="67">
                  <a:moveTo>
                    <a:pt x="0" y="46"/>
                  </a:moveTo>
                  <a:lnTo>
                    <a:pt x="0" y="46"/>
                  </a:lnTo>
                  <a:lnTo>
                    <a:pt x="1" y="50"/>
                  </a:lnTo>
                  <a:lnTo>
                    <a:pt x="5" y="54"/>
                  </a:lnTo>
                  <a:lnTo>
                    <a:pt x="9" y="57"/>
                  </a:lnTo>
                  <a:lnTo>
                    <a:pt x="11" y="59"/>
                  </a:lnTo>
                  <a:lnTo>
                    <a:pt x="15" y="61"/>
                  </a:lnTo>
                  <a:lnTo>
                    <a:pt x="19" y="63"/>
                  </a:lnTo>
                  <a:lnTo>
                    <a:pt x="22" y="65"/>
                  </a:lnTo>
                  <a:lnTo>
                    <a:pt x="26" y="67"/>
                  </a:lnTo>
                  <a:lnTo>
                    <a:pt x="34" y="67"/>
                  </a:lnTo>
                  <a:lnTo>
                    <a:pt x="39" y="67"/>
                  </a:lnTo>
                  <a:lnTo>
                    <a:pt x="47" y="67"/>
                  </a:lnTo>
                  <a:lnTo>
                    <a:pt x="53" y="65"/>
                  </a:lnTo>
                  <a:lnTo>
                    <a:pt x="58" y="65"/>
                  </a:lnTo>
                  <a:lnTo>
                    <a:pt x="62" y="61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4" y="54"/>
                  </a:lnTo>
                  <a:lnTo>
                    <a:pt x="77" y="50"/>
                  </a:lnTo>
                  <a:lnTo>
                    <a:pt x="81" y="48"/>
                  </a:lnTo>
                  <a:lnTo>
                    <a:pt x="83" y="40"/>
                  </a:lnTo>
                  <a:lnTo>
                    <a:pt x="87" y="37"/>
                  </a:lnTo>
                  <a:lnTo>
                    <a:pt x="87" y="31"/>
                  </a:lnTo>
                  <a:lnTo>
                    <a:pt x="89" y="31"/>
                  </a:lnTo>
                  <a:lnTo>
                    <a:pt x="89" y="31"/>
                  </a:lnTo>
                  <a:lnTo>
                    <a:pt x="91" y="35"/>
                  </a:lnTo>
                  <a:lnTo>
                    <a:pt x="93" y="38"/>
                  </a:lnTo>
                  <a:lnTo>
                    <a:pt x="98" y="44"/>
                  </a:lnTo>
                  <a:lnTo>
                    <a:pt x="104" y="50"/>
                  </a:lnTo>
                  <a:lnTo>
                    <a:pt x="110" y="54"/>
                  </a:lnTo>
                  <a:lnTo>
                    <a:pt x="114" y="54"/>
                  </a:lnTo>
                  <a:lnTo>
                    <a:pt x="117" y="57"/>
                  </a:lnTo>
                  <a:lnTo>
                    <a:pt x="123" y="57"/>
                  </a:lnTo>
                  <a:lnTo>
                    <a:pt x="127" y="57"/>
                  </a:lnTo>
                  <a:lnTo>
                    <a:pt x="131" y="57"/>
                  </a:lnTo>
                  <a:lnTo>
                    <a:pt x="135" y="57"/>
                  </a:lnTo>
                  <a:lnTo>
                    <a:pt x="140" y="56"/>
                  </a:lnTo>
                  <a:lnTo>
                    <a:pt x="144" y="54"/>
                  </a:lnTo>
                  <a:lnTo>
                    <a:pt x="148" y="52"/>
                  </a:lnTo>
                  <a:lnTo>
                    <a:pt x="152" y="50"/>
                  </a:lnTo>
                  <a:lnTo>
                    <a:pt x="155" y="46"/>
                  </a:lnTo>
                  <a:lnTo>
                    <a:pt x="159" y="44"/>
                  </a:lnTo>
                  <a:lnTo>
                    <a:pt x="163" y="38"/>
                  </a:lnTo>
                  <a:lnTo>
                    <a:pt x="169" y="33"/>
                  </a:lnTo>
                  <a:lnTo>
                    <a:pt x="171" y="29"/>
                  </a:lnTo>
                  <a:lnTo>
                    <a:pt x="173" y="29"/>
                  </a:lnTo>
                  <a:lnTo>
                    <a:pt x="173" y="0"/>
                  </a:lnTo>
                  <a:lnTo>
                    <a:pt x="171" y="0"/>
                  </a:lnTo>
                  <a:lnTo>
                    <a:pt x="169" y="4"/>
                  </a:lnTo>
                  <a:lnTo>
                    <a:pt x="167" y="6"/>
                  </a:lnTo>
                  <a:lnTo>
                    <a:pt x="163" y="12"/>
                  </a:lnTo>
                  <a:lnTo>
                    <a:pt x="157" y="18"/>
                  </a:lnTo>
                  <a:lnTo>
                    <a:pt x="154" y="23"/>
                  </a:lnTo>
                  <a:lnTo>
                    <a:pt x="148" y="29"/>
                  </a:lnTo>
                  <a:lnTo>
                    <a:pt x="142" y="35"/>
                  </a:lnTo>
                  <a:lnTo>
                    <a:pt x="135" y="37"/>
                  </a:lnTo>
                  <a:lnTo>
                    <a:pt x="127" y="40"/>
                  </a:lnTo>
                  <a:lnTo>
                    <a:pt x="119" y="42"/>
                  </a:lnTo>
                  <a:lnTo>
                    <a:pt x="114" y="42"/>
                  </a:lnTo>
                  <a:lnTo>
                    <a:pt x="106" y="38"/>
                  </a:lnTo>
                  <a:lnTo>
                    <a:pt x="98" y="33"/>
                  </a:lnTo>
                  <a:lnTo>
                    <a:pt x="95" y="27"/>
                  </a:lnTo>
                  <a:lnTo>
                    <a:pt x="91" y="23"/>
                  </a:lnTo>
                  <a:lnTo>
                    <a:pt x="87" y="18"/>
                  </a:lnTo>
                  <a:lnTo>
                    <a:pt x="85" y="12"/>
                  </a:lnTo>
                  <a:lnTo>
                    <a:pt x="85" y="12"/>
                  </a:lnTo>
                  <a:lnTo>
                    <a:pt x="83" y="16"/>
                  </a:lnTo>
                  <a:lnTo>
                    <a:pt x="79" y="21"/>
                  </a:lnTo>
                  <a:lnTo>
                    <a:pt x="77" y="29"/>
                  </a:lnTo>
                  <a:lnTo>
                    <a:pt x="72" y="35"/>
                  </a:lnTo>
                  <a:lnTo>
                    <a:pt x="66" y="42"/>
                  </a:lnTo>
                  <a:lnTo>
                    <a:pt x="62" y="44"/>
                  </a:lnTo>
                  <a:lnTo>
                    <a:pt x="58" y="48"/>
                  </a:lnTo>
                  <a:lnTo>
                    <a:pt x="53" y="50"/>
                  </a:lnTo>
                  <a:lnTo>
                    <a:pt x="49" y="54"/>
                  </a:lnTo>
                  <a:lnTo>
                    <a:pt x="41" y="54"/>
                  </a:lnTo>
                  <a:lnTo>
                    <a:pt x="38" y="54"/>
                  </a:lnTo>
                  <a:lnTo>
                    <a:pt x="34" y="54"/>
                  </a:lnTo>
                  <a:lnTo>
                    <a:pt x="30" y="54"/>
                  </a:lnTo>
                  <a:lnTo>
                    <a:pt x="22" y="52"/>
                  </a:lnTo>
                  <a:lnTo>
                    <a:pt x="19" y="50"/>
                  </a:lnTo>
                  <a:lnTo>
                    <a:pt x="13" y="48"/>
                  </a:lnTo>
                  <a:lnTo>
                    <a:pt x="11" y="44"/>
                  </a:lnTo>
                  <a:lnTo>
                    <a:pt x="9" y="42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88" name="Freeform 192">
              <a:extLst>
                <a:ext uri="{FF2B5EF4-FFF2-40B4-BE49-F238E27FC236}">
                  <a16:creationId xmlns:a16="http://schemas.microsoft.com/office/drawing/2014/main" id="{F9174CC9-971A-421F-AF87-CEF8FDEF7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5" y="3506"/>
              <a:ext cx="88" cy="101"/>
            </a:xfrm>
            <a:custGeom>
              <a:avLst/>
              <a:gdLst>
                <a:gd name="T0" fmla="*/ 7 w 174"/>
                <a:gd name="T1" fmla="*/ 51 h 204"/>
                <a:gd name="T2" fmla="*/ 11 w 174"/>
                <a:gd name="T3" fmla="*/ 67 h 204"/>
                <a:gd name="T4" fmla="*/ 17 w 174"/>
                <a:gd name="T5" fmla="*/ 86 h 204"/>
                <a:gd name="T6" fmla="*/ 22 w 174"/>
                <a:gd name="T7" fmla="*/ 103 h 204"/>
                <a:gd name="T8" fmla="*/ 26 w 174"/>
                <a:gd name="T9" fmla="*/ 114 h 204"/>
                <a:gd name="T10" fmla="*/ 34 w 174"/>
                <a:gd name="T11" fmla="*/ 127 h 204"/>
                <a:gd name="T12" fmla="*/ 39 w 174"/>
                <a:gd name="T13" fmla="*/ 139 h 204"/>
                <a:gd name="T14" fmla="*/ 55 w 174"/>
                <a:gd name="T15" fmla="*/ 158 h 204"/>
                <a:gd name="T16" fmla="*/ 72 w 174"/>
                <a:gd name="T17" fmla="*/ 173 h 204"/>
                <a:gd name="T18" fmla="*/ 89 w 174"/>
                <a:gd name="T19" fmla="*/ 185 h 204"/>
                <a:gd name="T20" fmla="*/ 104 w 174"/>
                <a:gd name="T21" fmla="*/ 190 h 204"/>
                <a:gd name="T22" fmla="*/ 119 w 174"/>
                <a:gd name="T23" fmla="*/ 190 h 204"/>
                <a:gd name="T24" fmla="*/ 127 w 174"/>
                <a:gd name="T25" fmla="*/ 177 h 204"/>
                <a:gd name="T26" fmla="*/ 138 w 174"/>
                <a:gd name="T27" fmla="*/ 162 h 204"/>
                <a:gd name="T28" fmla="*/ 148 w 174"/>
                <a:gd name="T29" fmla="*/ 146 h 204"/>
                <a:gd name="T30" fmla="*/ 155 w 174"/>
                <a:gd name="T31" fmla="*/ 131 h 204"/>
                <a:gd name="T32" fmla="*/ 161 w 174"/>
                <a:gd name="T33" fmla="*/ 118 h 204"/>
                <a:gd name="T34" fmla="*/ 165 w 174"/>
                <a:gd name="T35" fmla="*/ 99 h 204"/>
                <a:gd name="T36" fmla="*/ 165 w 174"/>
                <a:gd name="T37" fmla="*/ 86 h 204"/>
                <a:gd name="T38" fmla="*/ 165 w 174"/>
                <a:gd name="T39" fmla="*/ 74 h 204"/>
                <a:gd name="T40" fmla="*/ 165 w 174"/>
                <a:gd name="T41" fmla="*/ 63 h 204"/>
                <a:gd name="T42" fmla="*/ 165 w 174"/>
                <a:gd name="T43" fmla="*/ 51 h 204"/>
                <a:gd name="T44" fmla="*/ 165 w 174"/>
                <a:gd name="T45" fmla="*/ 32 h 204"/>
                <a:gd name="T46" fmla="*/ 173 w 174"/>
                <a:gd name="T47" fmla="*/ 0 h 204"/>
                <a:gd name="T48" fmla="*/ 173 w 174"/>
                <a:gd name="T49" fmla="*/ 8 h 204"/>
                <a:gd name="T50" fmla="*/ 173 w 174"/>
                <a:gd name="T51" fmla="*/ 21 h 204"/>
                <a:gd name="T52" fmla="*/ 173 w 174"/>
                <a:gd name="T53" fmla="*/ 32 h 204"/>
                <a:gd name="T54" fmla="*/ 174 w 174"/>
                <a:gd name="T55" fmla="*/ 48 h 204"/>
                <a:gd name="T56" fmla="*/ 174 w 174"/>
                <a:gd name="T57" fmla="*/ 61 h 204"/>
                <a:gd name="T58" fmla="*/ 174 w 174"/>
                <a:gd name="T59" fmla="*/ 76 h 204"/>
                <a:gd name="T60" fmla="*/ 174 w 174"/>
                <a:gd name="T61" fmla="*/ 91 h 204"/>
                <a:gd name="T62" fmla="*/ 173 w 174"/>
                <a:gd name="T63" fmla="*/ 105 h 204"/>
                <a:gd name="T64" fmla="*/ 171 w 174"/>
                <a:gd name="T65" fmla="*/ 124 h 204"/>
                <a:gd name="T66" fmla="*/ 163 w 174"/>
                <a:gd name="T67" fmla="*/ 145 h 204"/>
                <a:gd name="T68" fmla="*/ 152 w 174"/>
                <a:gd name="T69" fmla="*/ 166 h 204"/>
                <a:gd name="T70" fmla="*/ 140 w 174"/>
                <a:gd name="T71" fmla="*/ 185 h 204"/>
                <a:gd name="T72" fmla="*/ 129 w 174"/>
                <a:gd name="T73" fmla="*/ 200 h 204"/>
                <a:gd name="T74" fmla="*/ 123 w 174"/>
                <a:gd name="T75" fmla="*/ 204 h 204"/>
                <a:gd name="T76" fmla="*/ 112 w 174"/>
                <a:gd name="T77" fmla="*/ 200 h 204"/>
                <a:gd name="T78" fmla="*/ 95 w 174"/>
                <a:gd name="T79" fmla="*/ 196 h 204"/>
                <a:gd name="T80" fmla="*/ 76 w 174"/>
                <a:gd name="T81" fmla="*/ 190 h 204"/>
                <a:gd name="T82" fmla="*/ 64 w 174"/>
                <a:gd name="T83" fmla="*/ 185 h 204"/>
                <a:gd name="T84" fmla="*/ 47 w 174"/>
                <a:gd name="T85" fmla="*/ 171 h 204"/>
                <a:gd name="T86" fmla="*/ 38 w 174"/>
                <a:gd name="T87" fmla="*/ 160 h 204"/>
                <a:gd name="T88" fmla="*/ 28 w 174"/>
                <a:gd name="T89" fmla="*/ 148 h 204"/>
                <a:gd name="T90" fmla="*/ 20 w 174"/>
                <a:gd name="T91" fmla="*/ 133 h 204"/>
                <a:gd name="T92" fmla="*/ 15 w 174"/>
                <a:gd name="T93" fmla="*/ 118 h 204"/>
                <a:gd name="T94" fmla="*/ 11 w 174"/>
                <a:gd name="T95" fmla="*/ 105 h 204"/>
                <a:gd name="T96" fmla="*/ 7 w 174"/>
                <a:gd name="T97" fmla="*/ 91 h 204"/>
                <a:gd name="T98" fmla="*/ 3 w 174"/>
                <a:gd name="T99" fmla="*/ 78 h 204"/>
                <a:gd name="T100" fmla="*/ 1 w 174"/>
                <a:gd name="T101" fmla="*/ 63 h 204"/>
                <a:gd name="T102" fmla="*/ 0 w 174"/>
                <a:gd name="T103" fmla="*/ 48 h 204"/>
                <a:gd name="T104" fmla="*/ 0 w 174"/>
                <a:gd name="T105" fmla="*/ 4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4" h="204">
                  <a:moveTo>
                    <a:pt x="7" y="48"/>
                  </a:moveTo>
                  <a:lnTo>
                    <a:pt x="7" y="50"/>
                  </a:lnTo>
                  <a:lnTo>
                    <a:pt x="7" y="51"/>
                  </a:lnTo>
                  <a:lnTo>
                    <a:pt x="9" y="55"/>
                  </a:lnTo>
                  <a:lnTo>
                    <a:pt x="9" y="61"/>
                  </a:lnTo>
                  <a:lnTo>
                    <a:pt x="11" y="67"/>
                  </a:lnTo>
                  <a:lnTo>
                    <a:pt x="13" y="72"/>
                  </a:lnTo>
                  <a:lnTo>
                    <a:pt x="15" y="80"/>
                  </a:lnTo>
                  <a:lnTo>
                    <a:pt x="17" y="86"/>
                  </a:lnTo>
                  <a:lnTo>
                    <a:pt x="19" y="93"/>
                  </a:lnTo>
                  <a:lnTo>
                    <a:pt x="20" y="99"/>
                  </a:lnTo>
                  <a:lnTo>
                    <a:pt x="22" y="103"/>
                  </a:lnTo>
                  <a:lnTo>
                    <a:pt x="24" y="107"/>
                  </a:lnTo>
                  <a:lnTo>
                    <a:pt x="26" y="110"/>
                  </a:lnTo>
                  <a:lnTo>
                    <a:pt x="26" y="114"/>
                  </a:lnTo>
                  <a:lnTo>
                    <a:pt x="30" y="120"/>
                  </a:lnTo>
                  <a:lnTo>
                    <a:pt x="32" y="124"/>
                  </a:lnTo>
                  <a:lnTo>
                    <a:pt x="34" y="127"/>
                  </a:lnTo>
                  <a:lnTo>
                    <a:pt x="36" y="131"/>
                  </a:lnTo>
                  <a:lnTo>
                    <a:pt x="38" y="135"/>
                  </a:lnTo>
                  <a:lnTo>
                    <a:pt x="39" y="139"/>
                  </a:lnTo>
                  <a:lnTo>
                    <a:pt x="43" y="145"/>
                  </a:lnTo>
                  <a:lnTo>
                    <a:pt x="49" y="150"/>
                  </a:lnTo>
                  <a:lnTo>
                    <a:pt x="55" y="158"/>
                  </a:lnTo>
                  <a:lnTo>
                    <a:pt x="60" y="164"/>
                  </a:lnTo>
                  <a:lnTo>
                    <a:pt x="66" y="169"/>
                  </a:lnTo>
                  <a:lnTo>
                    <a:pt x="72" y="173"/>
                  </a:lnTo>
                  <a:lnTo>
                    <a:pt x="77" y="177"/>
                  </a:lnTo>
                  <a:lnTo>
                    <a:pt x="83" y="181"/>
                  </a:lnTo>
                  <a:lnTo>
                    <a:pt x="89" y="185"/>
                  </a:lnTo>
                  <a:lnTo>
                    <a:pt x="95" y="186"/>
                  </a:lnTo>
                  <a:lnTo>
                    <a:pt x="100" y="188"/>
                  </a:lnTo>
                  <a:lnTo>
                    <a:pt x="104" y="190"/>
                  </a:lnTo>
                  <a:lnTo>
                    <a:pt x="108" y="190"/>
                  </a:lnTo>
                  <a:lnTo>
                    <a:pt x="116" y="190"/>
                  </a:lnTo>
                  <a:lnTo>
                    <a:pt x="119" y="190"/>
                  </a:lnTo>
                  <a:lnTo>
                    <a:pt x="121" y="186"/>
                  </a:lnTo>
                  <a:lnTo>
                    <a:pt x="125" y="181"/>
                  </a:lnTo>
                  <a:lnTo>
                    <a:pt x="127" y="177"/>
                  </a:lnTo>
                  <a:lnTo>
                    <a:pt x="131" y="173"/>
                  </a:lnTo>
                  <a:lnTo>
                    <a:pt x="135" y="167"/>
                  </a:lnTo>
                  <a:lnTo>
                    <a:pt x="138" y="162"/>
                  </a:lnTo>
                  <a:lnTo>
                    <a:pt x="140" y="158"/>
                  </a:lnTo>
                  <a:lnTo>
                    <a:pt x="144" y="152"/>
                  </a:lnTo>
                  <a:lnTo>
                    <a:pt x="148" y="146"/>
                  </a:lnTo>
                  <a:lnTo>
                    <a:pt x="150" y="141"/>
                  </a:lnTo>
                  <a:lnTo>
                    <a:pt x="154" y="135"/>
                  </a:lnTo>
                  <a:lnTo>
                    <a:pt x="155" y="131"/>
                  </a:lnTo>
                  <a:lnTo>
                    <a:pt x="157" y="127"/>
                  </a:lnTo>
                  <a:lnTo>
                    <a:pt x="161" y="124"/>
                  </a:lnTo>
                  <a:lnTo>
                    <a:pt x="161" y="118"/>
                  </a:lnTo>
                  <a:lnTo>
                    <a:pt x="163" y="112"/>
                  </a:lnTo>
                  <a:lnTo>
                    <a:pt x="163" y="107"/>
                  </a:lnTo>
                  <a:lnTo>
                    <a:pt x="165" y="99"/>
                  </a:lnTo>
                  <a:lnTo>
                    <a:pt x="165" y="95"/>
                  </a:lnTo>
                  <a:lnTo>
                    <a:pt x="165" y="91"/>
                  </a:lnTo>
                  <a:lnTo>
                    <a:pt x="165" y="86"/>
                  </a:lnTo>
                  <a:lnTo>
                    <a:pt x="165" y="82"/>
                  </a:lnTo>
                  <a:lnTo>
                    <a:pt x="165" y="78"/>
                  </a:lnTo>
                  <a:lnTo>
                    <a:pt x="165" y="74"/>
                  </a:lnTo>
                  <a:lnTo>
                    <a:pt x="165" y="70"/>
                  </a:lnTo>
                  <a:lnTo>
                    <a:pt x="165" y="67"/>
                  </a:lnTo>
                  <a:lnTo>
                    <a:pt x="165" y="63"/>
                  </a:lnTo>
                  <a:lnTo>
                    <a:pt x="165" y="59"/>
                  </a:lnTo>
                  <a:lnTo>
                    <a:pt x="165" y="53"/>
                  </a:lnTo>
                  <a:lnTo>
                    <a:pt x="165" y="51"/>
                  </a:lnTo>
                  <a:lnTo>
                    <a:pt x="165" y="44"/>
                  </a:lnTo>
                  <a:lnTo>
                    <a:pt x="165" y="38"/>
                  </a:lnTo>
                  <a:lnTo>
                    <a:pt x="165" y="32"/>
                  </a:lnTo>
                  <a:lnTo>
                    <a:pt x="165" y="29"/>
                  </a:lnTo>
                  <a:lnTo>
                    <a:pt x="165" y="27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73" y="8"/>
                  </a:lnTo>
                  <a:lnTo>
                    <a:pt x="173" y="13"/>
                  </a:lnTo>
                  <a:lnTo>
                    <a:pt x="173" y="15"/>
                  </a:lnTo>
                  <a:lnTo>
                    <a:pt x="173" y="21"/>
                  </a:lnTo>
                  <a:lnTo>
                    <a:pt x="173" y="25"/>
                  </a:lnTo>
                  <a:lnTo>
                    <a:pt x="173" y="29"/>
                  </a:lnTo>
                  <a:lnTo>
                    <a:pt x="173" y="32"/>
                  </a:lnTo>
                  <a:lnTo>
                    <a:pt x="173" y="38"/>
                  </a:lnTo>
                  <a:lnTo>
                    <a:pt x="173" y="42"/>
                  </a:lnTo>
                  <a:lnTo>
                    <a:pt x="174" y="48"/>
                  </a:lnTo>
                  <a:lnTo>
                    <a:pt x="174" y="51"/>
                  </a:lnTo>
                  <a:lnTo>
                    <a:pt x="174" y="57"/>
                  </a:lnTo>
                  <a:lnTo>
                    <a:pt x="174" y="61"/>
                  </a:lnTo>
                  <a:lnTo>
                    <a:pt x="174" y="67"/>
                  </a:lnTo>
                  <a:lnTo>
                    <a:pt x="174" y="72"/>
                  </a:lnTo>
                  <a:lnTo>
                    <a:pt x="174" y="76"/>
                  </a:lnTo>
                  <a:lnTo>
                    <a:pt x="174" y="82"/>
                  </a:lnTo>
                  <a:lnTo>
                    <a:pt x="174" y="88"/>
                  </a:lnTo>
                  <a:lnTo>
                    <a:pt x="174" y="91"/>
                  </a:lnTo>
                  <a:lnTo>
                    <a:pt x="174" y="95"/>
                  </a:lnTo>
                  <a:lnTo>
                    <a:pt x="173" y="99"/>
                  </a:lnTo>
                  <a:lnTo>
                    <a:pt x="173" y="105"/>
                  </a:lnTo>
                  <a:lnTo>
                    <a:pt x="173" y="112"/>
                  </a:lnTo>
                  <a:lnTo>
                    <a:pt x="173" y="118"/>
                  </a:lnTo>
                  <a:lnTo>
                    <a:pt x="171" y="124"/>
                  </a:lnTo>
                  <a:lnTo>
                    <a:pt x="167" y="129"/>
                  </a:lnTo>
                  <a:lnTo>
                    <a:pt x="165" y="137"/>
                  </a:lnTo>
                  <a:lnTo>
                    <a:pt x="163" y="145"/>
                  </a:lnTo>
                  <a:lnTo>
                    <a:pt x="157" y="150"/>
                  </a:lnTo>
                  <a:lnTo>
                    <a:pt x="155" y="158"/>
                  </a:lnTo>
                  <a:lnTo>
                    <a:pt x="152" y="166"/>
                  </a:lnTo>
                  <a:lnTo>
                    <a:pt x="148" y="173"/>
                  </a:lnTo>
                  <a:lnTo>
                    <a:pt x="144" y="179"/>
                  </a:lnTo>
                  <a:lnTo>
                    <a:pt x="140" y="185"/>
                  </a:lnTo>
                  <a:lnTo>
                    <a:pt x="135" y="190"/>
                  </a:lnTo>
                  <a:lnTo>
                    <a:pt x="133" y="196"/>
                  </a:lnTo>
                  <a:lnTo>
                    <a:pt x="129" y="200"/>
                  </a:lnTo>
                  <a:lnTo>
                    <a:pt x="125" y="202"/>
                  </a:lnTo>
                  <a:lnTo>
                    <a:pt x="123" y="204"/>
                  </a:lnTo>
                  <a:lnTo>
                    <a:pt x="123" y="204"/>
                  </a:lnTo>
                  <a:lnTo>
                    <a:pt x="119" y="204"/>
                  </a:lnTo>
                  <a:lnTo>
                    <a:pt x="116" y="202"/>
                  </a:lnTo>
                  <a:lnTo>
                    <a:pt x="112" y="200"/>
                  </a:lnTo>
                  <a:lnTo>
                    <a:pt x="106" y="200"/>
                  </a:lnTo>
                  <a:lnTo>
                    <a:pt x="100" y="198"/>
                  </a:lnTo>
                  <a:lnTo>
                    <a:pt x="95" y="196"/>
                  </a:lnTo>
                  <a:lnTo>
                    <a:pt x="87" y="194"/>
                  </a:lnTo>
                  <a:lnTo>
                    <a:pt x="79" y="192"/>
                  </a:lnTo>
                  <a:lnTo>
                    <a:pt x="76" y="190"/>
                  </a:lnTo>
                  <a:lnTo>
                    <a:pt x="72" y="188"/>
                  </a:lnTo>
                  <a:lnTo>
                    <a:pt x="68" y="185"/>
                  </a:lnTo>
                  <a:lnTo>
                    <a:pt x="64" y="185"/>
                  </a:lnTo>
                  <a:lnTo>
                    <a:pt x="57" y="179"/>
                  </a:lnTo>
                  <a:lnTo>
                    <a:pt x="51" y="175"/>
                  </a:lnTo>
                  <a:lnTo>
                    <a:pt x="47" y="171"/>
                  </a:lnTo>
                  <a:lnTo>
                    <a:pt x="43" y="167"/>
                  </a:lnTo>
                  <a:lnTo>
                    <a:pt x="39" y="164"/>
                  </a:lnTo>
                  <a:lnTo>
                    <a:pt x="38" y="160"/>
                  </a:lnTo>
                  <a:lnTo>
                    <a:pt x="34" y="156"/>
                  </a:lnTo>
                  <a:lnTo>
                    <a:pt x="30" y="152"/>
                  </a:lnTo>
                  <a:lnTo>
                    <a:pt x="28" y="148"/>
                  </a:lnTo>
                  <a:lnTo>
                    <a:pt x="26" y="145"/>
                  </a:lnTo>
                  <a:lnTo>
                    <a:pt x="22" y="139"/>
                  </a:lnTo>
                  <a:lnTo>
                    <a:pt x="20" y="133"/>
                  </a:lnTo>
                  <a:lnTo>
                    <a:pt x="19" y="127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13" y="114"/>
                  </a:lnTo>
                  <a:lnTo>
                    <a:pt x="11" y="108"/>
                  </a:lnTo>
                  <a:lnTo>
                    <a:pt x="11" y="105"/>
                  </a:lnTo>
                  <a:lnTo>
                    <a:pt x="9" y="99"/>
                  </a:lnTo>
                  <a:lnTo>
                    <a:pt x="7" y="95"/>
                  </a:lnTo>
                  <a:lnTo>
                    <a:pt x="7" y="91"/>
                  </a:lnTo>
                  <a:lnTo>
                    <a:pt x="5" y="86"/>
                  </a:lnTo>
                  <a:lnTo>
                    <a:pt x="5" y="82"/>
                  </a:lnTo>
                  <a:lnTo>
                    <a:pt x="3" y="78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1" y="63"/>
                  </a:lnTo>
                  <a:lnTo>
                    <a:pt x="1" y="57"/>
                  </a:lnTo>
                  <a:lnTo>
                    <a:pt x="0" y="51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7" y="48"/>
                  </a:lnTo>
                  <a:lnTo>
                    <a:pt x="7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89" name="Freeform 193">
              <a:extLst>
                <a:ext uri="{FF2B5EF4-FFF2-40B4-BE49-F238E27FC236}">
                  <a16:creationId xmlns:a16="http://schemas.microsoft.com/office/drawing/2014/main" id="{5B2A401D-7527-4A54-9F05-7C3A28C19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0" y="3617"/>
              <a:ext cx="16" cy="21"/>
            </a:xfrm>
            <a:custGeom>
              <a:avLst/>
              <a:gdLst>
                <a:gd name="T0" fmla="*/ 25 w 33"/>
                <a:gd name="T1" fmla="*/ 13 h 41"/>
                <a:gd name="T2" fmla="*/ 23 w 33"/>
                <a:gd name="T3" fmla="*/ 11 h 41"/>
                <a:gd name="T4" fmla="*/ 21 w 33"/>
                <a:gd name="T5" fmla="*/ 9 h 41"/>
                <a:gd name="T6" fmla="*/ 19 w 33"/>
                <a:gd name="T7" fmla="*/ 7 h 41"/>
                <a:gd name="T8" fmla="*/ 14 w 33"/>
                <a:gd name="T9" fmla="*/ 11 h 41"/>
                <a:gd name="T10" fmla="*/ 8 w 33"/>
                <a:gd name="T11" fmla="*/ 15 h 41"/>
                <a:gd name="T12" fmla="*/ 6 w 33"/>
                <a:gd name="T13" fmla="*/ 22 h 41"/>
                <a:gd name="T14" fmla="*/ 6 w 33"/>
                <a:gd name="T15" fmla="*/ 28 h 41"/>
                <a:gd name="T16" fmla="*/ 12 w 33"/>
                <a:gd name="T17" fmla="*/ 32 h 41"/>
                <a:gd name="T18" fmla="*/ 16 w 33"/>
                <a:gd name="T19" fmla="*/ 32 h 41"/>
                <a:gd name="T20" fmla="*/ 19 w 33"/>
                <a:gd name="T21" fmla="*/ 32 h 41"/>
                <a:gd name="T22" fmla="*/ 21 w 33"/>
                <a:gd name="T23" fmla="*/ 30 h 41"/>
                <a:gd name="T24" fmla="*/ 23 w 33"/>
                <a:gd name="T25" fmla="*/ 30 h 41"/>
                <a:gd name="T26" fmla="*/ 25 w 33"/>
                <a:gd name="T27" fmla="*/ 26 h 41"/>
                <a:gd name="T28" fmla="*/ 29 w 33"/>
                <a:gd name="T29" fmla="*/ 24 h 41"/>
                <a:gd name="T30" fmla="*/ 29 w 33"/>
                <a:gd name="T31" fmla="*/ 26 h 41"/>
                <a:gd name="T32" fmla="*/ 31 w 33"/>
                <a:gd name="T33" fmla="*/ 26 h 41"/>
                <a:gd name="T34" fmla="*/ 33 w 33"/>
                <a:gd name="T35" fmla="*/ 30 h 41"/>
                <a:gd name="T36" fmla="*/ 31 w 33"/>
                <a:gd name="T37" fmla="*/ 34 h 41"/>
                <a:gd name="T38" fmla="*/ 29 w 33"/>
                <a:gd name="T39" fmla="*/ 36 h 41"/>
                <a:gd name="T40" fmla="*/ 25 w 33"/>
                <a:gd name="T41" fmla="*/ 39 h 41"/>
                <a:gd name="T42" fmla="*/ 21 w 33"/>
                <a:gd name="T43" fmla="*/ 39 h 41"/>
                <a:gd name="T44" fmla="*/ 18 w 33"/>
                <a:gd name="T45" fmla="*/ 41 h 41"/>
                <a:gd name="T46" fmla="*/ 14 w 33"/>
                <a:gd name="T47" fmla="*/ 39 h 41"/>
                <a:gd name="T48" fmla="*/ 8 w 33"/>
                <a:gd name="T49" fmla="*/ 39 h 41"/>
                <a:gd name="T50" fmla="*/ 4 w 33"/>
                <a:gd name="T51" fmla="*/ 36 h 41"/>
                <a:gd name="T52" fmla="*/ 2 w 33"/>
                <a:gd name="T53" fmla="*/ 30 h 41"/>
                <a:gd name="T54" fmla="*/ 0 w 33"/>
                <a:gd name="T55" fmla="*/ 24 h 41"/>
                <a:gd name="T56" fmla="*/ 0 w 33"/>
                <a:gd name="T57" fmla="*/ 19 h 41"/>
                <a:gd name="T58" fmla="*/ 0 w 33"/>
                <a:gd name="T59" fmla="*/ 13 h 41"/>
                <a:gd name="T60" fmla="*/ 2 w 33"/>
                <a:gd name="T61" fmla="*/ 9 h 41"/>
                <a:gd name="T62" fmla="*/ 4 w 33"/>
                <a:gd name="T63" fmla="*/ 5 h 41"/>
                <a:gd name="T64" fmla="*/ 8 w 33"/>
                <a:gd name="T65" fmla="*/ 3 h 41"/>
                <a:gd name="T66" fmla="*/ 12 w 33"/>
                <a:gd name="T67" fmla="*/ 0 h 41"/>
                <a:gd name="T68" fmla="*/ 16 w 33"/>
                <a:gd name="T69" fmla="*/ 0 h 41"/>
                <a:gd name="T70" fmla="*/ 19 w 33"/>
                <a:gd name="T71" fmla="*/ 0 h 41"/>
                <a:gd name="T72" fmla="*/ 21 w 33"/>
                <a:gd name="T73" fmla="*/ 0 h 41"/>
                <a:gd name="T74" fmla="*/ 25 w 33"/>
                <a:gd name="T75" fmla="*/ 1 h 41"/>
                <a:gd name="T76" fmla="*/ 27 w 33"/>
                <a:gd name="T77" fmla="*/ 3 h 41"/>
                <a:gd name="T78" fmla="*/ 31 w 33"/>
                <a:gd name="T79" fmla="*/ 5 h 41"/>
                <a:gd name="T80" fmla="*/ 31 w 33"/>
                <a:gd name="T81" fmla="*/ 11 h 41"/>
                <a:gd name="T82" fmla="*/ 31 w 33"/>
                <a:gd name="T83" fmla="*/ 13 h 41"/>
                <a:gd name="T84" fmla="*/ 29 w 33"/>
                <a:gd name="T85" fmla="*/ 13 h 41"/>
                <a:gd name="T86" fmla="*/ 25 w 33"/>
                <a:gd name="T87" fmla="*/ 13 h 41"/>
                <a:gd name="T88" fmla="*/ 25 w 33"/>
                <a:gd name="T89" fmla="*/ 13 h 41"/>
                <a:gd name="T90" fmla="*/ 25 w 33"/>
                <a:gd name="T91" fmla="*/ 1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3" h="41">
                  <a:moveTo>
                    <a:pt x="25" y="13"/>
                  </a:moveTo>
                  <a:lnTo>
                    <a:pt x="23" y="11"/>
                  </a:lnTo>
                  <a:lnTo>
                    <a:pt x="21" y="9"/>
                  </a:lnTo>
                  <a:lnTo>
                    <a:pt x="19" y="7"/>
                  </a:lnTo>
                  <a:lnTo>
                    <a:pt x="14" y="11"/>
                  </a:lnTo>
                  <a:lnTo>
                    <a:pt x="8" y="15"/>
                  </a:lnTo>
                  <a:lnTo>
                    <a:pt x="6" y="22"/>
                  </a:lnTo>
                  <a:lnTo>
                    <a:pt x="6" y="28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9" y="32"/>
                  </a:lnTo>
                  <a:lnTo>
                    <a:pt x="21" y="30"/>
                  </a:lnTo>
                  <a:lnTo>
                    <a:pt x="23" y="30"/>
                  </a:lnTo>
                  <a:lnTo>
                    <a:pt x="25" y="26"/>
                  </a:lnTo>
                  <a:lnTo>
                    <a:pt x="29" y="24"/>
                  </a:lnTo>
                  <a:lnTo>
                    <a:pt x="29" y="26"/>
                  </a:lnTo>
                  <a:lnTo>
                    <a:pt x="31" y="26"/>
                  </a:lnTo>
                  <a:lnTo>
                    <a:pt x="33" y="30"/>
                  </a:lnTo>
                  <a:lnTo>
                    <a:pt x="31" y="34"/>
                  </a:lnTo>
                  <a:lnTo>
                    <a:pt x="29" y="36"/>
                  </a:lnTo>
                  <a:lnTo>
                    <a:pt x="25" y="39"/>
                  </a:lnTo>
                  <a:lnTo>
                    <a:pt x="21" y="39"/>
                  </a:lnTo>
                  <a:lnTo>
                    <a:pt x="18" y="41"/>
                  </a:lnTo>
                  <a:lnTo>
                    <a:pt x="14" y="39"/>
                  </a:lnTo>
                  <a:lnTo>
                    <a:pt x="8" y="39"/>
                  </a:lnTo>
                  <a:lnTo>
                    <a:pt x="4" y="36"/>
                  </a:lnTo>
                  <a:lnTo>
                    <a:pt x="2" y="30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2" y="9"/>
                  </a:lnTo>
                  <a:lnTo>
                    <a:pt x="4" y="5"/>
                  </a:lnTo>
                  <a:lnTo>
                    <a:pt x="8" y="3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27" y="3"/>
                  </a:lnTo>
                  <a:lnTo>
                    <a:pt x="31" y="5"/>
                  </a:lnTo>
                  <a:lnTo>
                    <a:pt x="31" y="11"/>
                  </a:lnTo>
                  <a:lnTo>
                    <a:pt x="31" y="13"/>
                  </a:lnTo>
                  <a:lnTo>
                    <a:pt x="29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90" name="Freeform 194">
              <a:extLst>
                <a:ext uri="{FF2B5EF4-FFF2-40B4-BE49-F238E27FC236}">
                  <a16:creationId xmlns:a16="http://schemas.microsoft.com/office/drawing/2014/main" id="{E836D71A-2C3C-4E75-9D76-04C8F64DD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" y="3621"/>
              <a:ext cx="7" cy="12"/>
            </a:xfrm>
            <a:custGeom>
              <a:avLst/>
              <a:gdLst>
                <a:gd name="T0" fmla="*/ 0 w 16"/>
                <a:gd name="T1" fmla="*/ 0 h 25"/>
                <a:gd name="T2" fmla="*/ 2 w 16"/>
                <a:gd name="T3" fmla="*/ 0 h 25"/>
                <a:gd name="T4" fmla="*/ 4 w 16"/>
                <a:gd name="T5" fmla="*/ 6 h 25"/>
                <a:gd name="T6" fmla="*/ 6 w 16"/>
                <a:gd name="T7" fmla="*/ 13 h 25"/>
                <a:gd name="T8" fmla="*/ 6 w 16"/>
                <a:gd name="T9" fmla="*/ 21 h 25"/>
                <a:gd name="T10" fmla="*/ 6 w 16"/>
                <a:gd name="T11" fmla="*/ 21 h 25"/>
                <a:gd name="T12" fmla="*/ 8 w 16"/>
                <a:gd name="T13" fmla="*/ 23 h 25"/>
                <a:gd name="T14" fmla="*/ 10 w 16"/>
                <a:gd name="T15" fmla="*/ 25 h 25"/>
                <a:gd name="T16" fmla="*/ 12 w 16"/>
                <a:gd name="T17" fmla="*/ 25 h 25"/>
                <a:gd name="T18" fmla="*/ 12 w 16"/>
                <a:gd name="T19" fmla="*/ 23 h 25"/>
                <a:gd name="T20" fmla="*/ 14 w 16"/>
                <a:gd name="T21" fmla="*/ 19 h 25"/>
                <a:gd name="T22" fmla="*/ 14 w 16"/>
                <a:gd name="T23" fmla="*/ 13 h 25"/>
                <a:gd name="T24" fmla="*/ 16 w 16"/>
                <a:gd name="T25" fmla="*/ 12 h 25"/>
                <a:gd name="T26" fmla="*/ 12 w 16"/>
                <a:gd name="T27" fmla="*/ 4 h 25"/>
                <a:gd name="T28" fmla="*/ 10 w 16"/>
                <a:gd name="T29" fmla="*/ 0 h 25"/>
                <a:gd name="T30" fmla="*/ 0 w 16"/>
                <a:gd name="T31" fmla="*/ 0 h 25"/>
                <a:gd name="T32" fmla="*/ 0 w 16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5">
                  <a:moveTo>
                    <a:pt x="0" y="0"/>
                  </a:moveTo>
                  <a:lnTo>
                    <a:pt x="2" y="0"/>
                  </a:lnTo>
                  <a:lnTo>
                    <a:pt x="4" y="6"/>
                  </a:lnTo>
                  <a:lnTo>
                    <a:pt x="6" y="13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8" y="23"/>
                  </a:lnTo>
                  <a:lnTo>
                    <a:pt x="10" y="25"/>
                  </a:lnTo>
                  <a:lnTo>
                    <a:pt x="12" y="25"/>
                  </a:lnTo>
                  <a:lnTo>
                    <a:pt x="12" y="23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16" y="12"/>
                  </a:lnTo>
                  <a:lnTo>
                    <a:pt x="12" y="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91" name="Freeform 195">
              <a:extLst>
                <a:ext uri="{FF2B5EF4-FFF2-40B4-BE49-F238E27FC236}">
                  <a16:creationId xmlns:a16="http://schemas.microsoft.com/office/drawing/2014/main" id="{DF8C4B34-8BEB-4D67-A683-C71231B4D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" y="3576"/>
              <a:ext cx="17" cy="20"/>
            </a:xfrm>
            <a:custGeom>
              <a:avLst/>
              <a:gdLst>
                <a:gd name="T0" fmla="*/ 25 w 32"/>
                <a:gd name="T1" fmla="*/ 13 h 40"/>
                <a:gd name="T2" fmla="*/ 23 w 32"/>
                <a:gd name="T3" fmla="*/ 11 h 40"/>
                <a:gd name="T4" fmla="*/ 21 w 32"/>
                <a:gd name="T5" fmla="*/ 9 h 40"/>
                <a:gd name="T6" fmla="*/ 17 w 32"/>
                <a:gd name="T7" fmla="*/ 7 h 40"/>
                <a:gd name="T8" fmla="*/ 13 w 32"/>
                <a:gd name="T9" fmla="*/ 9 h 40"/>
                <a:gd name="T10" fmla="*/ 8 w 32"/>
                <a:gd name="T11" fmla="*/ 15 h 40"/>
                <a:gd name="T12" fmla="*/ 6 w 32"/>
                <a:gd name="T13" fmla="*/ 21 h 40"/>
                <a:gd name="T14" fmla="*/ 6 w 32"/>
                <a:gd name="T15" fmla="*/ 25 h 40"/>
                <a:gd name="T16" fmla="*/ 8 w 32"/>
                <a:gd name="T17" fmla="*/ 26 h 40"/>
                <a:gd name="T18" fmla="*/ 9 w 32"/>
                <a:gd name="T19" fmla="*/ 28 h 40"/>
                <a:gd name="T20" fmla="*/ 13 w 32"/>
                <a:gd name="T21" fmla="*/ 32 h 40"/>
                <a:gd name="T22" fmla="*/ 19 w 32"/>
                <a:gd name="T23" fmla="*/ 32 h 40"/>
                <a:gd name="T24" fmla="*/ 23 w 32"/>
                <a:gd name="T25" fmla="*/ 28 h 40"/>
                <a:gd name="T26" fmla="*/ 25 w 32"/>
                <a:gd name="T27" fmla="*/ 25 h 40"/>
                <a:gd name="T28" fmla="*/ 28 w 32"/>
                <a:gd name="T29" fmla="*/ 23 h 40"/>
                <a:gd name="T30" fmla="*/ 28 w 32"/>
                <a:gd name="T31" fmla="*/ 23 h 40"/>
                <a:gd name="T32" fmla="*/ 30 w 32"/>
                <a:gd name="T33" fmla="*/ 25 h 40"/>
                <a:gd name="T34" fmla="*/ 32 w 32"/>
                <a:gd name="T35" fmla="*/ 26 h 40"/>
                <a:gd name="T36" fmla="*/ 30 w 32"/>
                <a:gd name="T37" fmla="*/ 32 h 40"/>
                <a:gd name="T38" fmla="*/ 28 w 32"/>
                <a:gd name="T39" fmla="*/ 34 h 40"/>
                <a:gd name="T40" fmla="*/ 25 w 32"/>
                <a:gd name="T41" fmla="*/ 36 h 40"/>
                <a:gd name="T42" fmla="*/ 21 w 32"/>
                <a:gd name="T43" fmla="*/ 38 h 40"/>
                <a:gd name="T44" fmla="*/ 17 w 32"/>
                <a:gd name="T45" fmla="*/ 40 h 40"/>
                <a:gd name="T46" fmla="*/ 13 w 32"/>
                <a:gd name="T47" fmla="*/ 40 h 40"/>
                <a:gd name="T48" fmla="*/ 8 w 32"/>
                <a:gd name="T49" fmla="*/ 38 h 40"/>
                <a:gd name="T50" fmla="*/ 4 w 32"/>
                <a:gd name="T51" fmla="*/ 34 h 40"/>
                <a:gd name="T52" fmla="*/ 2 w 32"/>
                <a:gd name="T53" fmla="*/ 28 h 40"/>
                <a:gd name="T54" fmla="*/ 0 w 32"/>
                <a:gd name="T55" fmla="*/ 23 h 40"/>
                <a:gd name="T56" fmla="*/ 0 w 32"/>
                <a:gd name="T57" fmla="*/ 17 h 40"/>
                <a:gd name="T58" fmla="*/ 0 w 32"/>
                <a:gd name="T59" fmla="*/ 13 h 40"/>
                <a:gd name="T60" fmla="*/ 2 w 32"/>
                <a:gd name="T61" fmla="*/ 9 h 40"/>
                <a:gd name="T62" fmla="*/ 4 w 32"/>
                <a:gd name="T63" fmla="*/ 4 h 40"/>
                <a:gd name="T64" fmla="*/ 8 w 32"/>
                <a:gd name="T65" fmla="*/ 2 h 40"/>
                <a:gd name="T66" fmla="*/ 9 w 32"/>
                <a:gd name="T67" fmla="*/ 0 h 40"/>
                <a:gd name="T68" fmla="*/ 15 w 32"/>
                <a:gd name="T69" fmla="*/ 0 h 40"/>
                <a:gd name="T70" fmla="*/ 17 w 32"/>
                <a:gd name="T71" fmla="*/ 0 h 40"/>
                <a:gd name="T72" fmla="*/ 23 w 32"/>
                <a:gd name="T73" fmla="*/ 0 h 40"/>
                <a:gd name="T74" fmla="*/ 25 w 32"/>
                <a:gd name="T75" fmla="*/ 2 h 40"/>
                <a:gd name="T76" fmla="*/ 28 w 32"/>
                <a:gd name="T77" fmla="*/ 4 h 40"/>
                <a:gd name="T78" fmla="*/ 30 w 32"/>
                <a:gd name="T79" fmla="*/ 5 h 40"/>
                <a:gd name="T80" fmla="*/ 32 w 32"/>
                <a:gd name="T81" fmla="*/ 9 h 40"/>
                <a:gd name="T82" fmla="*/ 30 w 32"/>
                <a:gd name="T83" fmla="*/ 11 h 40"/>
                <a:gd name="T84" fmla="*/ 28 w 32"/>
                <a:gd name="T85" fmla="*/ 13 h 40"/>
                <a:gd name="T86" fmla="*/ 25 w 32"/>
                <a:gd name="T87" fmla="*/ 13 h 40"/>
                <a:gd name="T88" fmla="*/ 25 w 32"/>
                <a:gd name="T89" fmla="*/ 13 h 40"/>
                <a:gd name="T90" fmla="*/ 25 w 32"/>
                <a:gd name="T91" fmla="*/ 1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" h="40">
                  <a:moveTo>
                    <a:pt x="25" y="13"/>
                  </a:moveTo>
                  <a:lnTo>
                    <a:pt x="23" y="11"/>
                  </a:lnTo>
                  <a:lnTo>
                    <a:pt x="21" y="9"/>
                  </a:lnTo>
                  <a:lnTo>
                    <a:pt x="17" y="7"/>
                  </a:lnTo>
                  <a:lnTo>
                    <a:pt x="13" y="9"/>
                  </a:lnTo>
                  <a:lnTo>
                    <a:pt x="8" y="15"/>
                  </a:lnTo>
                  <a:lnTo>
                    <a:pt x="6" y="21"/>
                  </a:lnTo>
                  <a:lnTo>
                    <a:pt x="6" y="25"/>
                  </a:lnTo>
                  <a:lnTo>
                    <a:pt x="8" y="26"/>
                  </a:lnTo>
                  <a:lnTo>
                    <a:pt x="9" y="28"/>
                  </a:lnTo>
                  <a:lnTo>
                    <a:pt x="13" y="32"/>
                  </a:lnTo>
                  <a:lnTo>
                    <a:pt x="19" y="32"/>
                  </a:lnTo>
                  <a:lnTo>
                    <a:pt x="23" y="28"/>
                  </a:lnTo>
                  <a:lnTo>
                    <a:pt x="25" y="25"/>
                  </a:lnTo>
                  <a:lnTo>
                    <a:pt x="28" y="23"/>
                  </a:lnTo>
                  <a:lnTo>
                    <a:pt x="28" y="23"/>
                  </a:lnTo>
                  <a:lnTo>
                    <a:pt x="30" y="25"/>
                  </a:lnTo>
                  <a:lnTo>
                    <a:pt x="32" y="26"/>
                  </a:lnTo>
                  <a:lnTo>
                    <a:pt x="30" y="32"/>
                  </a:lnTo>
                  <a:lnTo>
                    <a:pt x="28" y="34"/>
                  </a:lnTo>
                  <a:lnTo>
                    <a:pt x="25" y="36"/>
                  </a:lnTo>
                  <a:lnTo>
                    <a:pt x="21" y="38"/>
                  </a:lnTo>
                  <a:lnTo>
                    <a:pt x="17" y="40"/>
                  </a:lnTo>
                  <a:lnTo>
                    <a:pt x="13" y="40"/>
                  </a:lnTo>
                  <a:lnTo>
                    <a:pt x="8" y="38"/>
                  </a:lnTo>
                  <a:lnTo>
                    <a:pt x="4" y="34"/>
                  </a:lnTo>
                  <a:lnTo>
                    <a:pt x="2" y="28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9"/>
                  </a:lnTo>
                  <a:lnTo>
                    <a:pt x="4" y="4"/>
                  </a:lnTo>
                  <a:lnTo>
                    <a:pt x="8" y="2"/>
                  </a:lnTo>
                  <a:lnTo>
                    <a:pt x="9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5" y="2"/>
                  </a:lnTo>
                  <a:lnTo>
                    <a:pt x="28" y="4"/>
                  </a:lnTo>
                  <a:lnTo>
                    <a:pt x="30" y="5"/>
                  </a:lnTo>
                  <a:lnTo>
                    <a:pt x="32" y="9"/>
                  </a:lnTo>
                  <a:lnTo>
                    <a:pt x="30" y="11"/>
                  </a:lnTo>
                  <a:lnTo>
                    <a:pt x="28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92" name="Freeform 196">
              <a:extLst>
                <a:ext uri="{FF2B5EF4-FFF2-40B4-BE49-F238E27FC236}">
                  <a16:creationId xmlns:a16="http://schemas.microsoft.com/office/drawing/2014/main" id="{483F81EA-B743-4508-95C2-E229EAFE2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" y="3579"/>
              <a:ext cx="8" cy="13"/>
            </a:xfrm>
            <a:custGeom>
              <a:avLst/>
              <a:gdLst>
                <a:gd name="T0" fmla="*/ 0 w 15"/>
                <a:gd name="T1" fmla="*/ 0 h 27"/>
                <a:gd name="T2" fmla="*/ 2 w 15"/>
                <a:gd name="T3" fmla="*/ 0 h 27"/>
                <a:gd name="T4" fmla="*/ 4 w 15"/>
                <a:gd name="T5" fmla="*/ 6 h 27"/>
                <a:gd name="T6" fmla="*/ 4 w 15"/>
                <a:gd name="T7" fmla="*/ 10 h 27"/>
                <a:gd name="T8" fmla="*/ 6 w 15"/>
                <a:gd name="T9" fmla="*/ 14 h 27"/>
                <a:gd name="T10" fmla="*/ 6 w 15"/>
                <a:gd name="T11" fmla="*/ 18 h 27"/>
                <a:gd name="T12" fmla="*/ 6 w 15"/>
                <a:gd name="T13" fmla="*/ 21 h 27"/>
                <a:gd name="T14" fmla="*/ 6 w 15"/>
                <a:gd name="T15" fmla="*/ 23 h 27"/>
                <a:gd name="T16" fmla="*/ 7 w 15"/>
                <a:gd name="T17" fmla="*/ 25 h 27"/>
                <a:gd name="T18" fmla="*/ 9 w 15"/>
                <a:gd name="T19" fmla="*/ 27 h 27"/>
                <a:gd name="T20" fmla="*/ 11 w 15"/>
                <a:gd name="T21" fmla="*/ 27 h 27"/>
                <a:gd name="T22" fmla="*/ 11 w 15"/>
                <a:gd name="T23" fmla="*/ 23 h 27"/>
                <a:gd name="T24" fmla="*/ 13 w 15"/>
                <a:gd name="T25" fmla="*/ 20 h 27"/>
                <a:gd name="T26" fmla="*/ 13 w 15"/>
                <a:gd name="T27" fmla="*/ 16 h 27"/>
                <a:gd name="T28" fmla="*/ 15 w 15"/>
                <a:gd name="T29" fmla="*/ 12 h 27"/>
                <a:gd name="T30" fmla="*/ 13 w 15"/>
                <a:gd name="T31" fmla="*/ 8 h 27"/>
                <a:gd name="T32" fmla="*/ 11 w 15"/>
                <a:gd name="T33" fmla="*/ 4 h 27"/>
                <a:gd name="T34" fmla="*/ 9 w 15"/>
                <a:gd name="T35" fmla="*/ 2 h 27"/>
                <a:gd name="T36" fmla="*/ 9 w 15"/>
                <a:gd name="T37" fmla="*/ 0 h 27"/>
                <a:gd name="T38" fmla="*/ 0 w 15"/>
                <a:gd name="T39" fmla="*/ 0 h 27"/>
                <a:gd name="T40" fmla="*/ 0 w 15"/>
                <a:gd name="T4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27">
                  <a:moveTo>
                    <a:pt x="0" y="0"/>
                  </a:moveTo>
                  <a:lnTo>
                    <a:pt x="2" y="0"/>
                  </a:lnTo>
                  <a:lnTo>
                    <a:pt x="4" y="6"/>
                  </a:lnTo>
                  <a:lnTo>
                    <a:pt x="4" y="10"/>
                  </a:lnTo>
                  <a:lnTo>
                    <a:pt x="6" y="14"/>
                  </a:lnTo>
                  <a:lnTo>
                    <a:pt x="6" y="18"/>
                  </a:lnTo>
                  <a:lnTo>
                    <a:pt x="6" y="21"/>
                  </a:lnTo>
                  <a:lnTo>
                    <a:pt x="6" y="23"/>
                  </a:lnTo>
                  <a:lnTo>
                    <a:pt x="7" y="25"/>
                  </a:lnTo>
                  <a:lnTo>
                    <a:pt x="9" y="27"/>
                  </a:lnTo>
                  <a:lnTo>
                    <a:pt x="11" y="27"/>
                  </a:lnTo>
                  <a:lnTo>
                    <a:pt x="11" y="23"/>
                  </a:lnTo>
                  <a:lnTo>
                    <a:pt x="13" y="20"/>
                  </a:lnTo>
                  <a:lnTo>
                    <a:pt x="13" y="16"/>
                  </a:lnTo>
                  <a:lnTo>
                    <a:pt x="15" y="12"/>
                  </a:lnTo>
                  <a:lnTo>
                    <a:pt x="13" y="8"/>
                  </a:lnTo>
                  <a:lnTo>
                    <a:pt x="11" y="4"/>
                  </a:lnTo>
                  <a:lnTo>
                    <a:pt x="9" y="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93" name="Freeform 197">
              <a:extLst>
                <a:ext uri="{FF2B5EF4-FFF2-40B4-BE49-F238E27FC236}">
                  <a16:creationId xmlns:a16="http://schemas.microsoft.com/office/drawing/2014/main" id="{641327FC-D5DA-499B-9405-FF74A5AEA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2" y="3529"/>
              <a:ext cx="16" cy="21"/>
            </a:xfrm>
            <a:custGeom>
              <a:avLst/>
              <a:gdLst>
                <a:gd name="T0" fmla="*/ 25 w 33"/>
                <a:gd name="T1" fmla="*/ 13 h 41"/>
                <a:gd name="T2" fmla="*/ 25 w 33"/>
                <a:gd name="T3" fmla="*/ 11 h 41"/>
                <a:gd name="T4" fmla="*/ 23 w 33"/>
                <a:gd name="T5" fmla="*/ 9 h 41"/>
                <a:gd name="T6" fmla="*/ 19 w 33"/>
                <a:gd name="T7" fmla="*/ 7 h 41"/>
                <a:gd name="T8" fmla="*/ 16 w 33"/>
                <a:gd name="T9" fmla="*/ 11 h 41"/>
                <a:gd name="T10" fmla="*/ 10 w 33"/>
                <a:gd name="T11" fmla="*/ 15 h 41"/>
                <a:gd name="T12" fmla="*/ 6 w 33"/>
                <a:gd name="T13" fmla="*/ 22 h 41"/>
                <a:gd name="T14" fmla="*/ 8 w 33"/>
                <a:gd name="T15" fmla="*/ 28 h 41"/>
                <a:gd name="T16" fmla="*/ 14 w 33"/>
                <a:gd name="T17" fmla="*/ 34 h 41"/>
                <a:gd name="T18" fmla="*/ 16 w 33"/>
                <a:gd name="T19" fmla="*/ 34 h 41"/>
                <a:gd name="T20" fmla="*/ 19 w 33"/>
                <a:gd name="T21" fmla="*/ 32 h 41"/>
                <a:gd name="T22" fmla="*/ 21 w 33"/>
                <a:gd name="T23" fmla="*/ 30 h 41"/>
                <a:gd name="T24" fmla="*/ 23 w 33"/>
                <a:gd name="T25" fmla="*/ 28 h 41"/>
                <a:gd name="T26" fmla="*/ 27 w 33"/>
                <a:gd name="T27" fmla="*/ 24 h 41"/>
                <a:gd name="T28" fmla="*/ 29 w 33"/>
                <a:gd name="T29" fmla="*/ 22 h 41"/>
                <a:gd name="T30" fmla="*/ 31 w 33"/>
                <a:gd name="T31" fmla="*/ 24 h 41"/>
                <a:gd name="T32" fmla="*/ 31 w 33"/>
                <a:gd name="T33" fmla="*/ 26 h 41"/>
                <a:gd name="T34" fmla="*/ 33 w 33"/>
                <a:gd name="T35" fmla="*/ 28 h 41"/>
                <a:gd name="T36" fmla="*/ 33 w 33"/>
                <a:gd name="T37" fmla="*/ 34 h 41"/>
                <a:gd name="T38" fmla="*/ 31 w 33"/>
                <a:gd name="T39" fmla="*/ 36 h 41"/>
                <a:gd name="T40" fmla="*/ 27 w 33"/>
                <a:gd name="T41" fmla="*/ 38 h 41"/>
                <a:gd name="T42" fmla="*/ 23 w 33"/>
                <a:gd name="T43" fmla="*/ 40 h 41"/>
                <a:gd name="T44" fmla="*/ 19 w 33"/>
                <a:gd name="T45" fmla="*/ 41 h 41"/>
                <a:gd name="T46" fmla="*/ 14 w 33"/>
                <a:gd name="T47" fmla="*/ 40 h 41"/>
                <a:gd name="T48" fmla="*/ 10 w 33"/>
                <a:gd name="T49" fmla="*/ 38 h 41"/>
                <a:gd name="T50" fmla="*/ 6 w 33"/>
                <a:gd name="T51" fmla="*/ 36 h 41"/>
                <a:gd name="T52" fmla="*/ 2 w 33"/>
                <a:gd name="T53" fmla="*/ 30 h 41"/>
                <a:gd name="T54" fmla="*/ 0 w 33"/>
                <a:gd name="T55" fmla="*/ 24 h 41"/>
                <a:gd name="T56" fmla="*/ 0 w 33"/>
                <a:gd name="T57" fmla="*/ 19 h 41"/>
                <a:gd name="T58" fmla="*/ 0 w 33"/>
                <a:gd name="T59" fmla="*/ 13 h 41"/>
                <a:gd name="T60" fmla="*/ 2 w 33"/>
                <a:gd name="T61" fmla="*/ 9 h 41"/>
                <a:gd name="T62" fmla="*/ 6 w 33"/>
                <a:gd name="T63" fmla="*/ 5 h 41"/>
                <a:gd name="T64" fmla="*/ 8 w 33"/>
                <a:gd name="T65" fmla="*/ 3 h 41"/>
                <a:gd name="T66" fmla="*/ 12 w 33"/>
                <a:gd name="T67" fmla="*/ 2 h 41"/>
                <a:gd name="T68" fmla="*/ 16 w 33"/>
                <a:gd name="T69" fmla="*/ 2 h 41"/>
                <a:gd name="T70" fmla="*/ 19 w 33"/>
                <a:gd name="T71" fmla="*/ 0 h 41"/>
                <a:gd name="T72" fmla="*/ 23 w 33"/>
                <a:gd name="T73" fmla="*/ 0 h 41"/>
                <a:gd name="T74" fmla="*/ 25 w 33"/>
                <a:gd name="T75" fmla="*/ 2 h 41"/>
                <a:gd name="T76" fmla="*/ 29 w 33"/>
                <a:gd name="T77" fmla="*/ 3 h 41"/>
                <a:gd name="T78" fmla="*/ 31 w 33"/>
                <a:gd name="T79" fmla="*/ 7 h 41"/>
                <a:gd name="T80" fmla="*/ 33 w 33"/>
                <a:gd name="T81" fmla="*/ 11 h 41"/>
                <a:gd name="T82" fmla="*/ 31 w 33"/>
                <a:gd name="T83" fmla="*/ 13 h 41"/>
                <a:gd name="T84" fmla="*/ 29 w 33"/>
                <a:gd name="T85" fmla="*/ 13 h 41"/>
                <a:gd name="T86" fmla="*/ 27 w 33"/>
                <a:gd name="T87" fmla="*/ 13 h 41"/>
                <a:gd name="T88" fmla="*/ 25 w 33"/>
                <a:gd name="T89" fmla="*/ 13 h 41"/>
                <a:gd name="T90" fmla="*/ 25 w 33"/>
                <a:gd name="T91" fmla="*/ 1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3" h="41">
                  <a:moveTo>
                    <a:pt x="25" y="13"/>
                  </a:moveTo>
                  <a:lnTo>
                    <a:pt x="25" y="11"/>
                  </a:lnTo>
                  <a:lnTo>
                    <a:pt x="23" y="9"/>
                  </a:lnTo>
                  <a:lnTo>
                    <a:pt x="19" y="7"/>
                  </a:lnTo>
                  <a:lnTo>
                    <a:pt x="16" y="11"/>
                  </a:lnTo>
                  <a:lnTo>
                    <a:pt x="10" y="15"/>
                  </a:lnTo>
                  <a:lnTo>
                    <a:pt x="6" y="22"/>
                  </a:lnTo>
                  <a:lnTo>
                    <a:pt x="8" y="28"/>
                  </a:lnTo>
                  <a:lnTo>
                    <a:pt x="14" y="34"/>
                  </a:lnTo>
                  <a:lnTo>
                    <a:pt x="16" y="34"/>
                  </a:lnTo>
                  <a:lnTo>
                    <a:pt x="19" y="32"/>
                  </a:lnTo>
                  <a:lnTo>
                    <a:pt x="21" y="30"/>
                  </a:lnTo>
                  <a:lnTo>
                    <a:pt x="23" y="28"/>
                  </a:lnTo>
                  <a:lnTo>
                    <a:pt x="27" y="24"/>
                  </a:lnTo>
                  <a:lnTo>
                    <a:pt x="29" y="22"/>
                  </a:lnTo>
                  <a:lnTo>
                    <a:pt x="31" y="24"/>
                  </a:lnTo>
                  <a:lnTo>
                    <a:pt x="31" y="26"/>
                  </a:lnTo>
                  <a:lnTo>
                    <a:pt x="33" y="28"/>
                  </a:lnTo>
                  <a:lnTo>
                    <a:pt x="33" y="34"/>
                  </a:lnTo>
                  <a:lnTo>
                    <a:pt x="31" y="36"/>
                  </a:lnTo>
                  <a:lnTo>
                    <a:pt x="27" y="38"/>
                  </a:lnTo>
                  <a:lnTo>
                    <a:pt x="23" y="40"/>
                  </a:lnTo>
                  <a:lnTo>
                    <a:pt x="19" y="41"/>
                  </a:lnTo>
                  <a:lnTo>
                    <a:pt x="14" y="40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2" y="30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2" y="9"/>
                  </a:lnTo>
                  <a:lnTo>
                    <a:pt x="6" y="5"/>
                  </a:lnTo>
                  <a:lnTo>
                    <a:pt x="8" y="3"/>
                  </a:lnTo>
                  <a:lnTo>
                    <a:pt x="12" y="2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5" y="2"/>
                  </a:lnTo>
                  <a:lnTo>
                    <a:pt x="29" y="3"/>
                  </a:lnTo>
                  <a:lnTo>
                    <a:pt x="31" y="7"/>
                  </a:lnTo>
                  <a:lnTo>
                    <a:pt x="33" y="11"/>
                  </a:lnTo>
                  <a:lnTo>
                    <a:pt x="31" y="13"/>
                  </a:lnTo>
                  <a:lnTo>
                    <a:pt x="29" y="13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94" name="Freeform 198">
              <a:extLst>
                <a:ext uri="{FF2B5EF4-FFF2-40B4-BE49-F238E27FC236}">
                  <a16:creationId xmlns:a16="http://schemas.microsoft.com/office/drawing/2014/main" id="{7ECEA43F-84CA-420F-831D-846D33337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2" y="3532"/>
              <a:ext cx="8" cy="14"/>
            </a:xfrm>
            <a:custGeom>
              <a:avLst/>
              <a:gdLst>
                <a:gd name="T0" fmla="*/ 0 w 15"/>
                <a:gd name="T1" fmla="*/ 0 h 29"/>
                <a:gd name="T2" fmla="*/ 0 w 15"/>
                <a:gd name="T3" fmla="*/ 2 h 29"/>
                <a:gd name="T4" fmla="*/ 4 w 15"/>
                <a:gd name="T5" fmla="*/ 8 h 29"/>
                <a:gd name="T6" fmla="*/ 4 w 15"/>
                <a:gd name="T7" fmla="*/ 12 h 29"/>
                <a:gd name="T8" fmla="*/ 4 w 15"/>
                <a:gd name="T9" fmla="*/ 16 h 29"/>
                <a:gd name="T10" fmla="*/ 4 w 15"/>
                <a:gd name="T11" fmla="*/ 19 h 29"/>
                <a:gd name="T12" fmla="*/ 4 w 15"/>
                <a:gd name="T13" fmla="*/ 23 h 29"/>
                <a:gd name="T14" fmla="*/ 6 w 15"/>
                <a:gd name="T15" fmla="*/ 23 h 29"/>
                <a:gd name="T16" fmla="*/ 8 w 15"/>
                <a:gd name="T17" fmla="*/ 25 h 29"/>
                <a:gd name="T18" fmla="*/ 10 w 15"/>
                <a:gd name="T19" fmla="*/ 27 h 29"/>
                <a:gd name="T20" fmla="*/ 12 w 15"/>
                <a:gd name="T21" fmla="*/ 29 h 29"/>
                <a:gd name="T22" fmla="*/ 12 w 15"/>
                <a:gd name="T23" fmla="*/ 25 h 29"/>
                <a:gd name="T24" fmla="*/ 14 w 15"/>
                <a:gd name="T25" fmla="*/ 21 h 29"/>
                <a:gd name="T26" fmla="*/ 15 w 15"/>
                <a:gd name="T27" fmla="*/ 17 h 29"/>
                <a:gd name="T28" fmla="*/ 15 w 15"/>
                <a:gd name="T29" fmla="*/ 14 h 29"/>
                <a:gd name="T30" fmla="*/ 14 w 15"/>
                <a:gd name="T31" fmla="*/ 10 h 29"/>
                <a:gd name="T32" fmla="*/ 12 w 15"/>
                <a:gd name="T33" fmla="*/ 6 h 29"/>
                <a:gd name="T34" fmla="*/ 10 w 15"/>
                <a:gd name="T35" fmla="*/ 2 h 29"/>
                <a:gd name="T36" fmla="*/ 10 w 15"/>
                <a:gd name="T37" fmla="*/ 2 h 29"/>
                <a:gd name="T38" fmla="*/ 0 w 15"/>
                <a:gd name="T39" fmla="*/ 0 h 29"/>
                <a:gd name="T40" fmla="*/ 0 w 15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29">
                  <a:moveTo>
                    <a:pt x="0" y="0"/>
                  </a:moveTo>
                  <a:lnTo>
                    <a:pt x="0" y="2"/>
                  </a:lnTo>
                  <a:lnTo>
                    <a:pt x="4" y="8"/>
                  </a:lnTo>
                  <a:lnTo>
                    <a:pt x="4" y="12"/>
                  </a:lnTo>
                  <a:lnTo>
                    <a:pt x="4" y="16"/>
                  </a:lnTo>
                  <a:lnTo>
                    <a:pt x="4" y="19"/>
                  </a:lnTo>
                  <a:lnTo>
                    <a:pt x="4" y="23"/>
                  </a:lnTo>
                  <a:lnTo>
                    <a:pt x="6" y="23"/>
                  </a:lnTo>
                  <a:lnTo>
                    <a:pt x="8" y="25"/>
                  </a:lnTo>
                  <a:lnTo>
                    <a:pt x="10" y="27"/>
                  </a:lnTo>
                  <a:lnTo>
                    <a:pt x="12" y="29"/>
                  </a:lnTo>
                  <a:lnTo>
                    <a:pt x="12" y="25"/>
                  </a:lnTo>
                  <a:lnTo>
                    <a:pt x="14" y="21"/>
                  </a:lnTo>
                  <a:lnTo>
                    <a:pt x="15" y="17"/>
                  </a:lnTo>
                  <a:lnTo>
                    <a:pt x="15" y="14"/>
                  </a:lnTo>
                  <a:lnTo>
                    <a:pt x="14" y="10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95" name="Freeform 199">
              <a:extLst>
                <a:ext uri="{FF2B5EF4-FFF2-40B4-BE49-F238E27FC236}">
                  <a16:creationId xmlns:a16="http://schemas.microsoft.com/office/drawing/2014/main" id="{E440AA6C-C917-44E5-98DA-E5567FB38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8" y="3563"/>
              <a:ext cx="261" cy="256"/>
            </a:xfrm>
            <a:custGeom>
              <a:avLst/>
              <a:gdLst>
                <a:gd name="T0" fmla="*/ 25 w 523"/>
                <a:gd name="T1" fmla="*/ 0 h 513"/>
                <a:gd name="T2" fmla="*/ 27 w 523"/>
                <a:gd name="T3" fmla="*/ 8 h 513"/>
                <a:gd name="T4" fmla="*/ 29 w 523"/>
                <a:gd name="T5" fmla="*/ 17 h 513"/>
                <a:gd name="T6" fmla="*/ 30 w 523"/>
                <a:gd name="T7" fmla="*/ 27 h 513"/>
                <a:gd name="T8" fmla="*/ 32 w 523"/>
                <a:gd name="T9" fmla="*/ 38 h 513"/>
                <a:gd name="T10" fmla="*/ 36 w 523"/>
                <a:gd name="T11" fmla="*/ 50 h 513"/>
                <a:gd name="T12" fmla="*/ 38 w 523"/>
                <a:gd name="T13" fmla="*/ 63 h 513"/>
                <a:gd name="T14" fmla="*/ 40 w 523"/>
                <a:gd name="T15" fmla="*/ 76 h 513"/>
                <a:gd name="T16" fmla="*/ 44 w 523"/>
                <a:gd name="T17" fmla="*/ 91 h 513"/>
                <a:gd name="T18" fmla="*/ 48 w 523"/>
                <a:gd name="T19" fmla="*/ 107 h 513"/>
                <a:gd name="T20" fmla="*/ 49 w 523"/>
                <a:gd name="T21" fmla="*/ 124 h 513"/>
                <a:gd name="T22" fmla="*/ 53 w 523"/>
                <a:gd name="T23" fmla="*/ 141 h 513"/>
                <a:gd name="T24" fmla="*/ 57 w 523"/>
                <a:gd name="T25" fmla="*/ 158 h 513"/>
                <a:gd name="T26" fmla="*/ 61 w 523"/>
                <a:gd name="T27" fmla="*/ 177 h 513"/>
                <a:gd name="T28" fmla="*/ 65 w 523"/>
                <a:gd name="T29" fmla="*/ 194 h 513"/>
                <a:gd name="T30" fmla="*/ 69 w 523"/>
                <a:gd name="T31" fmla="*/ 213 h 513"/>
                <a:gd name="T32" fmla="*/ 72 w 523"/>
                <a:gd name="T33" fmla="*/ 230 h 513"/>
                <a:gd name="T34" fmla="*/ 76 w 523"/>
                <a:gd name="T35" fmla="*/ 247 h 513"/>
                <a:gd name="T36" fmla="*/ 78 w 523"/>
                <a:gd name="T37" fmla="*/ 266 h 513"/>
                <a:gd name="T38" fmla="*/ 82 w 523"/>
                <a:gd name="T39" fmla="*/ 281 h 513"/>
                <a:gd name="T40" fmla="*/ 86 w 523"/>
                <a:gd name="T41" fmla="*/ 299 h 513"/>
                <a:gd name="T42" fmla="*/ 89 w 523"/>
                <a:gd name="T43" fmla="*/ 316 h 513"/>
                <a:gd name="T44" fmla="*/ 91 w 523"/>
                <a:gd name="T45" fmla="*/ 331 h 513"/>
                <a:gd name="T46" fmla="*/ 93 w 523"/>
                <a:gd name="T47" fmla="*/ 344 h 513"/>
                <a:gd name="T48" fmla="*/ 95 w 523"/>
                <a:gd name="T49" fmla="*/ 356 h 513"/>
                <a:gd name="T50" fmla="*/ 99 w 523"/>
                <a:gd name="T51" fmla="*/ 369 h 513"/>
                <a:gd name="T52" fmla="*/ 101 w 523"/>
                <a:gd name="T53" fmla="*/ 378 h 513"/>
                <a:gd name="T54" fmla="*/ 101 w 523"/>
                <a:gd name="T55" fmla="*/ 388 h 513"/>
                <a:gd name="T56" fmla="*/ 103 w 523"/>
                <a:gd name="T57" fmla="*/ 397 h 513"/>
                <a:gd name="T58" fmla="*/ 105 w 523"/>
                <a:gd name="T59" fmla="*/ 407 h 513"/>
                <a:gd name="T60" fmla="*/ 105 w 523"/>
                <a:gd name="T61" fmla="*/ 416 h 513"/>
                <a:gd name="T62" fmla="*/ 105 w 523"/>
                <a:gd name="T63" fmla="*/ 424 h 513"/>
                <a:gd name="T64" fmla="*/ 105 w 523"/>
                <a:gd name="T65" fmla="*/ 432 h 513"/>
                <a:gd name="T66" fmla="*/ 105 w 523"/>
                <a:gd name="T67" fmla="*/ 443 h 513"/>
                <a:gd name="T68" fmla="*/ 105 w 523"/>
                <a:gd name="T69" fmla="*/ 456 h 513"/>
                <a:gd name="T70" fmla="*/ 105 w 523"/>
                <a:gd name="T71" fmla="*/ 470 h 513"/>
                <a:gd name="T72" fmla="*/ 105 w 523"/>
                <a:gd name="T73" fmla="*/ 479 h 513"/>
                <a:gd name="T74" fmla="*/ 105 w 523"/>
                <a:gd name="T75" fmla="*/ 489 h 513"/>
                <a:gd name="T76" fmla="*/ 523 w 523"/>
                <a:gd name="T77" fmla="*/ 470 h 513"/>
                <a:gd name="T78" fmla="*/ 84 w 523"/>
                <a:gd name="T79" fmla="*/ 513 h 513"/>
                <a:gd name="T80" fmla="*/ 0 w 523"/>
                <a:gd name="T81" fmla="*/ 4 h 513"/>
                <a:gd name="T82" fmla="*/ 25 w 523"/>
                <a:gd name="T83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23" h="513">
                  <a:moveTo>
                    <a:pt x="25" y="0"/>
                  </a:moveTo>
                  <a:lnTo>
                    <a:pt x="25" y="0"/>
                  </a:lnTo>
                  <a:lnTo>
                    <a:pt x="25" y="2"/>
                  </a:lnTo>
                  <a:lnTo>
                    <a:pt x="27" y="8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30" y="23"/>
                  </a:lnTo>
                  <a:lnTo>
                    <a:pt x="30" y="27"/>
                  </a:lnTo>
                  <a:lnTo>
                    <a:pt x="32" y="32"/>
                  </a:lnTo>
                  <a:lnTo>
                    <a:pt x="32" y="38"/>
                  </a:lnTo>
                  <a:lnTo>
                    <a:pt x="34" y="44"/>
                  </a:lnTo>
                  <a:lnTo>
                    <a:pt x="36" y="50"/>
                  </a:lnTo>
                  <a:lnTo>
                    <a:pt x="38" y="55"/>
                  </a:lnTo>
                  <a:lnTo>
                    <a:pt x="38" y="63"/>
                  </a:lnTo>
                  <a:lnTo>
                    <a:pt x="40" y="69"/>
                  </a:lnTo>
                  <a:lnTo>
                    <a:pt x="40" y="76"/>
                  </a:lnTo>
                  <a:lnTo>
                    <a:pt x="44" y="84"/>
                  </a:lnTo>
                  <a:lnTo>
                    <a:pt x="44" y="91"/>
                  </a:lnTo>
                  <a:lnTo>
                    <a:pt x="46" y="99"/>
                  </a:lnTo>
                  <a:lnTo>
                    <a:pt x="48" y="107"/>
                  </a:lnTo>
                  <a:lnTo>
                    <a:pt x="49" y="116"/>
                  </a:lnTo>
                  <a:lnTo>
                    <a:pt x="49" y="124"/>
                  </a:lnTo>
                  <a:lnTo>
                    <a:pt x="53" y="131"/>
                  </a:lnTo>
                  <a:lnTo>
                    <a:pt x="53" y="141"/>
                  </a:lnTo>
                  <a:lnTo>
                    <a:pt x="55" y="150"/>
                  </a:lnTo>
                  <a:lnTo>
                    <a:pt x="57" y="158"/>
                  </a:lnTo>
                  <a:lnTo>
                    <a:pt x="59" y="167"/>
                  </a:lnTo>
                  <a:lnTo>
                    <a:pt x="61" y="177"/>
                  </a:lnTo>
                  <a:lnTo>
                    <a:pt x="63" y="186"/>
                  </a:lnTo>
                  <a:lnTo>
                    <a:pt x="65" y="194"/>
                  </a:lnTo>
                  <a:lnTo>
                    <a:pt x="67" y="204"/>
                  </a:lnTo>
                  <a:lnTo>
                    <a:pt x="69" y="213"/>
                  </a:lnTo>
                  <a:lnTo>
                    <a:pt x="70" y="221"/>
                  </a:lnTo>
                  <a:lnTo>
                    <a:pt x="72" y="230"/>
                  </a:lnTo>
                  <a:lnTo>
                    <a:pt x="74" y="240"/>
                  </a:lnTo>
                  <a:lnTo>
                    <a:pt x="76" y="247"/>
                  </a:lnTo>
                  <a:lnTo>
                    <a:pt x="78" y="257"/>
                  </a:lnTo>
                  <a:lnTo>
                    <a:pt x="78" y="266"/>
                  </a:lnTo>
                  <a:lnTo>
                    <a:pt x="80" y="274"/>
                  </a:lnTo>
                  <a:lnTo>
                    <a:pt x="82" y="281"/>
                  </a:lnTo>
                  <a:lnTo>
                    <a:pt x="84" y="291"/>
                  </a:lnTo>
                  <a:lnTo>
                    <a:pt x="86" y="299"/>
                  </a:lnTo>
                  <a:lnTo>
                    <a:pt x="88" y="308"/>
                  </a:lnTo>
                  <a:lnTo>
                    <a:pt x="89" y="316"/>
                  </a:lnTo>
                  <a:lnTo>
                    <a:pt x="91" y="323"/>
                  </a:lnTo>
                  <a:lnTo>
                    <a:pt x="91" y="331"/>
                  </a:lnTo>
                  <a:lnTo>
                    <a:pt x="93" y="337"/>
                  </a:lnTo>
                  <a:lnTo>
                    <a:pt x="93" y="344"/>
                  </a:lnTo>
                  <a:lnTo>
                    <a:pt x="95" y="350"/>
                  </a:lnTo>
                  <a:lnTo>
                    <a:pt x="95" y="356"/>
                  </a:lnTo>
                  <a:lnTo>
                    <a:pt x="97" y="363"/>
                  </a:lnTo>
                  <a:lnTo>
                    <a:pt x="99" y="369"/>
                  </a:lnTo>
                  <a:lnTo>
                    <a:pt x="99" y="375"/>
                  </a:lnTo>
                  <a:lnTo>
                    <a:pt x="101" y="378"/>
                  </a:lnTo>
                  <a:lnTo>
                    <a:pt x="101" y="384"/>
                  </a:lnTo>
                  <a:lnTo>
                    <a:pt x="101" y="388"/>
                  </a:lnTo>
                  <a:lnTo>
                    <a:pt x="103" y="392"/>
                  </a:lnTo>
                  <a:lnTo>
                    <a:pt x="103" y="397"/>
                  </a:lnTo>
                  <a:lnTo>
                    <a:pt x="105" y="403"/>
                  </a:lnTo>
                  <a:lnTo>
                    <a:pt x="105" y="407"/>
                  </a:lnTo>
                  <a:lnTo>
                    <a:pt x="105" y="411"/>
                  </a:lnTo>
                  <a:lnTo>
                    <a:pt x="105" y="416"/>
                  </a:lnTo>
                  <a:lnTo>
                    <a:pt x="105" y="420"/>
                  </a:lnTo>
                  <a:lnTo>
                    <a:pt x="105" y="424"/>
                  </a:lnTo>
                  <a:lnTo>
                    <a:pt x="105" y="428"/>
                  </a:lnTo>
                  <a:lnTo>
                    <a:pt x="105" y="432"/>
                  </a:lnTo>
                  <a:lnTo>
                    <a:pt x="105" y="435"/>
                  </a:lnTo>
                  <a:lnTo>
                    <a:pt x="105" y="443"/>
                  </a:lnTo>
                  <a:lnTo>
                    <a:pt x="105" y="449"/>
                  </a:lnTo>
                  <a:lnTo>
                    <a:pt x="105" y="456"/>
                  </a:lnTo>
                  <a:lnTo>
                    <a:pt x="105" y="464"/>
                  </a:lnTo>
                  <a:lnTo>
                    <a:pt x="105" y="470"/>
                  </a:lnTo>
                  <a:lnTo>
                    <a:pt x="105" y="475"/>
                  </a:lnTo>
                  <a:lnTo>
                    <a:pt x="105" y="479"/>
                  </a:lnTo>
                  <a:lnTo>
                    <a:pt x="105" y="483"/>
                  </a:lnTo>
                  <a:lnTo>
                    <a:pt x="105" y="489"/>
                  </a:lnTo>
                  <a:lnTo>
                    <a:pt x="105" y="491"/>
                  </a:lnTo>
                  <a:lnTo>
                    <a:pt x="523" y="470"/>
                  </a:lnTo>
                  <a:lnTo>
                    <a:pt x="523" y="496"/>
                  </a:lnTo>
                  <a:lnTo>
                    <a:pt x="84" y="513"/>
                  </a:lnTo>
                  <a:lnTo>
                    <a:pt x="91" y="415"/>
                  </a:lnTo>
                  <a:lnTo>
                    <a:pt x="0" y="4"/>
                  </a:lnTo>
                  <a:lnTo>
                    <a:pt x="25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96" name="Freeform 200">
              <a:extLst>
                <a:ext uri="{FF2B5EF4-FFF2-40B4-BE49-F238E27FC236}">
                  <a16:creationId xmlns:a16="http://schemas.microsoft.com/office/drawing/2014/main" id="{7B1FE6D1-2085-4E14-B418-C72C68DB2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7" y="3805"/>
              <a:ext cx="244" cy="337"/>
            </a:xfrm>
            <a:custGeom>
              <a:avLst/>
              <a:gdLst>
                <a:gd name="T0" fmla="*/ 6 w 489"/>
                <a:gd name="T1" fmla="*/ 619 h 675"/>
                <a:gd name="T2" fmla="*/ 25 w 489"/>
                <a:gd name="T3" fmla="*/ 638 h 675"/>
                <a:gd name="T4" fmla="*/ 46 w 489"/>
                <a:gd name="T5" fmla="*/ 652 h 675"/>
                <a:gd name="T6" fmla="*/ 68 w 489"/>
                <a:gd name="T7" fmla="*/ 665 h 675"/>
                <a:gd name="T8" fmla="*/ 95 w 489"/>
                <a:gd name="T9" fmla="*/ 673 h 675"/>
                <a:gd name="T10" fmla="*/ 126 w 489"/>
                <a:gd name="T11" fmla="*/ 673 h 675"/>
                <a:gd name="T12" fmla="*/ 156 w 489"/>
                <a:gd name="T13" fmla="*/ 667 h 675"/>
                <a:gd name="T14" fmla="*/ 186 w 489"/>
                <a:gd name="T15" fmla="*/ 659 h 675"/>
                <a:gd name="T16" fmla="*/ 213 w 489"/>
                <a:gd name="T17" fmla="*/ 650 h 675"/>
                <a:gd name="T18" fmla="*/ 236 w 489"/>
                <a:gd name="T19" fmla="*/ 640 h 675"/>
                <a:gd name="T20" fmla="*/ 257 w 489"/>
                <a:gd name="T21" fmla="*/ 631 h 675"/>
                <a:gd name="T22" fmla="*/ 266 w 489"/>
                <a:gd name="T23" fmla="*/ 633 h 675"/>
                <a:gd name="T24" fmla="*/ 285 w 489"/>
                <a:gd name="T25" fmla="*/ 637 h 675"/>
                <a:gd name="T26" fmla="*/ 314 w 489"/>
                <a:gd name="T27" fmla="*/ 642 h 675"/>
                <a:gd name="T28" fmla="*/ 344 w 489"/>
                <a:gd name="T29" fmla="*/ 646 h 675"/>
                <a:gd name="T30" fmla="*/ 375 w 489"/>
                <a:gd name="T31" fmla="*/ 648 h 675"/>
                <a:gd name="T32" fmla="*/ 405 w 489"/>
                <a:gd name="T33" fmla="*/ 646 h 675"/>
                <a:gd name="T34" fmla="*/ 428 w 489"/>
                <a:gd name="T35" fmla="*/ 640 h 675"/>
                <a:gd name="T36" fmla="*/ 449 w 489"/>
                <a:gd name="T37" fmla="*/ 635 h 675"/>
                <a:gd name="T38" fmla="*/ 475 w 489"/>
                <a:gd name="T39" fmla="*/ 623 h 675"/>
                <a:gd name="T40" fmla="*/ 405 w 489"/>
                <a:gd name="T41" fmla="*/ 447 h 675"/>
                <a:gd name="T42" fmla="*/ 386 w 489"/>
                <a:gd name="T43" fmla="*/ 462 h 675"/>
                <a:gd name="T44" fmla="*/ 375 w 489"/>
                <a:gd name="T45" fmla="*/ 486 h 675"/>
                <a:gd name="T46" fmla="*/ 397 w 489"/>
                <a:gd name="T47" fmla="*/ 473 h 675"/>
                <a:gd name="T48" fmla="*/ 454 w 489"/>
                <a:gd name="T49" fmla="*/ 616 h 675"/>
                <a:gd name="T50" fmla="*/ 434 w 489"/>
                <a:gd name="T51" fmla="*/ 623 h 675"/>
                <a:gd name="T52" fmla="*/ 401 w 489"/>
                <a:gd name="T53" fmla="*/ 629 h 675"/>
                <a:gd name="T54" fmla="*/ 375 w 489"/>
                <a:gd name="T55" fmla="*/ 629 h 675"/>
                <a:gd name="T56" fmla="*/ 354 w 489"/>
                <a:gd name="T57" fmla="*/ 629 h 675"/>
                <a:gd name="T58" fmla="*/ 327 w 489"/>
                <a:gd name="T59" fmla="*/ 625 h 675"/>
                <a:gd name="T60" fmla="*/ 302 w 489"/>
                <a:gd name="T61" fmla="*/ 621 h 675"/>
                <a:gd name="T62" fmla="*/ 274 w 489"/>
                <a:gd name="T63" fmla="*/ 612 h 675"/>
                <a:gd name="T64" fmla="*/ 300 w 489"/>
                <a:gd name="T65" fmla="*/ 148 h 675"/>
                <a:gd name="T66" fmla="*/ 274 w 489"/>
                <a:gd name="T67" fmla="*/ 150 h 675"/>
                <a:gd name="T68" fmla="*/ 247 w 489"/>
                <a:gd name="T69" fmla="*/ 156 h 675"/>
                <a:gd name="T70" fmla="*/ 245 w 489"/>
                <a:gd name="T71" fmla="*/ 161 h 675"/>
                <a:gd name="T72" fmla="*/ 247 w 489"/>
                <a:gd name="T73" fmla="*/ 606 h 675"/>
                <a:gd name="T74" fmla="*/ 228 w 489"/>
                <a:gd name="T75" fmla="*/ 618 h 675"/>
                <a:gd name="T76" fmla="*/ 209 w 489"/>
                <a:gd name="T77" fmla="*/ 627 h 675"/>
                <a:gd name="T78" fmla="*/ 184 w 489"/>
                <a:gd name="T79" fmla="*/ 637 h 675"/>
                <a:gd name="T80" fmla="*/ 156 w 489"/>
                <a:gd name="T81" fmla="*/ 642 h 675"/>
                <a:gd name="T82" fmla="*/ 124 w 489"/>
                <a:gd name="T83" fmla="*/ 646 h 675"/>
                <a:gd name="T84" fmla="*/ 91 w 489"/>
                <a:gd name="T85" fmla="*/ 642 h 675"/>
                <a:gd name="T86" fmla="*/ 67 w 489"/>
                <a:gd name="T87" fmla="*/ 637 h 675"/>
                <a:gd name="T88" fmla="*/ 48 w 489"/>
                <a:gd name="T89" fmla="*/ 629 h 675"/>
                <a:gd name="T90" fmla="*/ 29 w 489"/>
                <a:gd name="T91" fmla="*/ 616 h 675"/>
                <a:gd name="T92" fmla="*/ 99 w 489"/>
                <a:gd name="T93" fmla="*/ 517 h 675"/>
                <a:gd name="T94" fmla="*/ 116 w 489"/>
                <a:gd name="T95" fmla="*/ 540 h 675"/>
                <a:gd name="T96" fmla="*/ 112 w 489"/>
                <a:gd name="T97" fmla="*/ 524 h 675"/>
                <a:gd name="T98" fmla="*/ 105 w 489"/>
                <a:gd name="T99" fmla="*/ 500 h 675"/>
                <a:gd name="T100" fmla="*/ 99 w 489"/>
                <a:gd name="T101" fmla="*/ 477 h 675"/>
                <a:gd name="T102" fmla="*/ 99 w 489"/>
                <a:gd name="T103" fmla="*/ 464 h 675"/>
                <a:gd name="T104" fmla="*/ 97 w 489"/>
                <a:gd name="T105" fmla="*/ 441 h 675"/>
                <a:gd name="T106" fmla="*/ 95 w 489"/>
                <a:gd name="T107" fmla="*/ 405 h 675"/>
                <a:gd name="T108" fmla="*/ 93 w 489"/>
                <a:gd name="T109" fmla="*/ 365 h 675"/>
                <a:gd name="T110" fmla="*/ 91 w 489"/>
                <a:gd name="T111" fmla="*/ 315 h 675"/>
                <a:gd name="T112" fmla="*/ 89 w 489"/>
                <a:gd name="T113" fmla="*/ 264 h 675"/>
                <a:gd name="T114" fmla="*/ 87 w 489"/>
                <a:gd name="T115" fmla="*/ 213 h 675"/>
                <a:gd name="T116" fmla="*/ 86 w 489"/>
                <a:gd name="T117" fmla="*/ 161 h 675"/>
                <a:gd name="T118" fmla="*/ 84 w 489"/>
                <a:gd name="T119" fmla="*/ 116 h 675"/>
                <a:gd name="T120" fmla="*/ 82 w 489"/>
                <a:gd name="T121" fmla="*/ 76 h 675"/>
                <a:gd name="T122" fmla="*/ 80 w 489"/>
                <a:gd name="T123" fmla="*/ 45 h 675"/>
                <a:gd name="T124" fmla="*/ 80 w 489"/>
                <a:gd name="T125" fmla="*/ 26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89" h="675">
                  <a:moveTo>
                    <a:pt x="51" y="17"/>
                  </a:moveTo>
                  <a:lnTo>
                    <a:pt x="86" y="492"/>
                  </a:lnTo>
                  <a:lnTo>
                    <a:pt x="0" y="614"/>
                  </a:lnTo>
                  <a:lnTo>
                    <a:pt x="2" y="616"/>
                  </a:lnTo>
                  <a:lnTo>
                    <a:pt x="6" y="619"/>
                  </a:lnTo>
                  <a:lnTo>
                    <a:pt x="10" y="623"/>
                  </a:lnTo>
                  <a:lnTo>
                    <a:pt x="13" y="627"/>
                  </a:lnTo>
                  <a:lnTo>
                    <a:pt x="19" y="633"/>
                  </a:lnTo>
                  <a:lnTo>
                    <a:pt x="21" y="635"/>
                  </a:lnTo>
                  <a:lnTo>
                    <a:pt x="25" y="638"/>
                  </a:lnTo>
                  <a:lnTo>
                    <a:pt x="29" y="640"/>
                  </a:lnTo>
                  <a:lnTo>
                    <a:pt x="32" y="644"/>
                  </a:lnTo>
                  <a:lnTo>
                    <a:pt x="36" y="646"/>
                  </a:lnTo>
                  <a:lnTo>
                    <a:pt x="40" y="650"/>
                  </a:lnTo>
                  <a:lnTo>
                    <a:pt x="46" y="652"/>
                  </a:lnTo>
                  <a:lnTo>
                    <a:pt x="49" y="656"/>
                  </a:lnTo>
                  <a:lnTo>
                    <a:pt x="53" y="657"/>
                  </a:lnTo>
                  <a:lnTo>
                    <a:pt x="59" y="659"/>
                  </a:lnTo>
                  <a:lnTo>
                    <a:pt x="63" y="661"/>
                  </a:lnTo>
                  <a:lnTo>
                    <a:pt x="68" y="665"/>
                  </a:lnTo>
                  <a:lnTo>
                    <a:pt x="74" y="667"/>
                  </a:lnTo>
                  <a:lnTo>
                    <a:pt x="80" y="669"/>
                  </a:lnTo>
                  <a:lnTo>
                    <a:pt x="84" y="669"/>
                  </a:lnTo>
                  <a:lnTo>
                    <a:pt x="91" y="671"/>
                  </a:lnTo>
                  <a:lnTo>
                    <a:pt x="95" y="673"/>
                  </a:lnTo>
                  <a:lnTo>
                    <a:pt x="101" y="673"/>
                  </a:lnTo>
                  <a:lnTo>
                    <a:pt x="108" y="673"/>
                  </a:lnTo>
                  <a:lnTo>
                    <a:pt x="114" y="675"/>
                  </a:lnTo>
                  <a:lnTo>
                    <a:pt x="120" y="673"/>
                  </a:lnTo>
                  <a:lnTo>
                    <a:pt x="126" y="673"/>
                  </a:lnTo>
                  <a:lnTo>
                    <a:pt x="131" y="671"/>
                  </a:lnTo>
                  <a:lnTo>
                    <a:pt x="137" y="671"/>
                  </a:lnTo>
                  <a:lnTo>
                    <a:pt x="145" y="669"/>
                  </a:lnTo>
                  <a:lnTo>
                    <a:pt x="150" y="667"/>
                  </a:lnTo>
                  <a:lnTo>
                    <a:pt x="156" y="667"/>
                  </a:lnTo>
                  <a:lnTo>
                    <a:pt x="162" y="665"/>
                  </a:lnTo>
                  <a:lnTo>
                    <a:pt x="167" y="663"/>
                  </a:lnTo>
                  <a:lnTo>
                    <a:pt x="173" y="661"/>
                  </a:lnTo>
                  <a:lnTo>
                    <a:pt x="181" y="659"/>
                  </a:lnTo>
                  <a:lnTo>
                    <a:pt x="186" y="659"/>
                  </a:lnTo>
                  <a:lnTo>
                    <a:pt x="192" y="656"/>
                  </a:lnTo>
                  <a:lnTo>
                    <a:pt x="198" y="656"/>
                  </a:lnTo>
                  <a:lnTo>
                    <a:pt x="203" y="654"/>
                  </a:lnTo>
                  <a:lnTo>
                    <a:pt x="209" y="652"/>
                  </a:lnTo>
                  <a:lnTo>
                    <a:pt x="213" y="650"/>
                  </a:lnTo>
                  <a:lnTo>
                    <a:pt x="219" y="648"/>
                  </a:lnTo>
                  <a:lnTo>
                    <a:pt x="224" y="646"/>
                  </a:lnTo>
                  <a:lnTo>
                    <a:pt x="228" y="644"/>
                  </a:lnTo>
                  <a:lnTo>
                    <a:pt x="232" y="640"/>
                  </a:lnTo>
                  <a:lnTo>
                    <a:pt x="236" y="640"/>
                  </a:lnTo>
                  <a:lnTo>
                    <a:pt x="240" y="638"/>
                  </a:lnTo>
                  <a:lnTo>
                    <a:pt x="243" y="637"/>
                  </a:lnTo>
                  <a:lnTo>
                    <a:pt x="249" y="635"/>
                  </a:lnTo>
                  <a:lnTo>
                    <a:pt x="255" y="633"/>
                  </a:lnTo>
                  <a:lnTo>
                    <a:pt x="257" y="631"/>
                  </a:lnTo>
                  <a:lnTo>
                    <a:pt x="259" y="631"/>
                  </a:lnTo>
                  <a:lnTo>
                    <a:pt x="259" y="631"/>
                  </a:lnTo>
                  <a:lnTo>
                    <a:pt x="262" y="633"/>
                  </a:lnTo>
                  <a:lnTo>
                    <a:pt x="264" y="633"/>
                  </a:lnTo>
                  <a:lnTo>
                    <a:pt x="266" y="633"/>
                  </a:lnTo>
                  <a:lnTo>
                    <a:pt x="270" y="633"/>
                  </a:lnTo>
                  <a:lnTo>
                    <a:pt x="274" y="635"/>
                  </a:lnTo>
                  <a:lnTo>
                    <a:pt x="278" y="635"/>
                  </a:lnTo>
                  <a:lnTo>
                    <a:pt x="281" y="637"/>
                  </a:lnTo>
                  <a:lnTo>
                    <a:pt x="285" y="637"/>
                  </a:lnTo>
                  <a:lnTo>
                    <a:pt x="291" y="638"/>
                  </a:lnTo>
                  <a:lnTo>
                    <a:pt x="297" y="638"/>
                  </a:lnTo>
                  <a:lnTo>
                    <a:pt x="302" y="640"/>
                  </a:lnTo>
                  <a:lnTo>
                    <a:pt x="308" y="640"/>
                  </a:lnTo>
                  <a:lnTo>
                    <a:pt x="314" y="642"/>
                  </a:lnTo>
                  <a:lnTo>
                    <a:pt x="319" y="642"/>
                  </a:lnTo>
                  <a:lnTo>
                    <a:pt x="325" y="644"/>
                  </a:lnTo>
                  <a:lnTo>
                    <a:pt x="331" y="644"/>
                  </a:lnTo>
                  <a:lnTo>
                    <a:pt x="338" y="646"/>
                  </a:lnTo>
                  <a:lnTo>
                    <a:pt x="344" y="646"/>
                  </a:lnTo>
                  <a:lnTo>
                    <a:pt x="350" y="646"/>
                  </a:lnTo>
                  <a:lnTo>
                    <a:pt x="356" y="646"/>
                  </a:lnTo>
                  <a:lnTo>
                    <a:pt x="363" y="648"/>
                  </a:lnTo>
                  <a:lnTo>
                    <a:pt x="369" y="648"/>
                  </a:lnTo>
                  <a:lnTo>
                    <a:pt x="375" y="648"/>
                  </a:lnTo>
                  <a:lnTo>
                    <a:pt x="380" y="648"/>
                  </a:lnTo>
                  <a:lnTo>
                    <a:pt x="388" y="648"/>
                  </a:lnTo>
                  <a:lnTo>
                    <a:pt x="392" y="648"/>
                  </a:lnTo>
                  <a:lnTo>
                    <a:pt x="399" y="648"/>
                  </a:lnTo>
                  <a:lnTo>
                    <a:pt x="405" y="646"/>
                  </a:lnTo>
                  <a:lnTo>
                    <a:pt x="411" y="646"/>
                  </a:lnTo>
                  <a:lnTo>
                    <a:pt x="415" y="644"/>
                  </a:lnTo>
                  <a:lnTo>
                    <a:pt x="418" y="644"/>
                  </a:lnTo>
                  <a:lnTo>
                    <a:pt x="422" y="642"/>
                  </a:lnTo>
                  <a:lnTo>
                    <a:pt x="428" y="640"/>
                  </a:lnTo>
                  <a:lnTo>
                    <a:pt x="432" y="640"/>
                  </a:lnTo>
                  <a:lnTo>
                    <a:pt x="435" y="638"/>
                  </a:lnTo>
                  <a:lnTo>
                    <a:pt x="439" y="638"/>
                  </a:lnTo>
                  <a:lnTo>
                    <a:pt x="443" y="637"/>
                  </a:lnTo>
                  <a:lnTo>
                    <a:pt x="449" y="635"/>
                  </a:lnTo>
                  <a:lnTo>
                    <a:pt x="456" y="631"/>
                  </a:lnTo>
                  <a:lnTo>
                    <a:pt x="462" y="629"/>
                  </a:lnTo>
                  <a:lnTo>
                    <a:pt x="468" y="627"/>
                  </a:lnTo>
                  <a:lnTo>
                    <a:pt x="472" y="625"/>
                  </a:lnTo>
                  <a:lnTo>
                    <a:pt x="475" y="623"/>
                  </a:lnTo>
                  <a:lnTo>
                    <a:pt x="479" y="621"/>
                  </a:lnTo>
                  <a:lnTo>
                    <a:pt x="483" y="619"/>
                  </a:lnTo>
                  <a:lnTo>
                    <a:pt x="487" y="618"/>
                  </a:lnTo>
                  <a:lnTo>
                    <a:pt x="489" y="618"/>
                  </a:lnTo>
                  <a:lnTo>
                    <a:pt x="405" y="447"/>
                  </a:lnTo>
                  <a:lnTo>
                    <a:pt x="434" y="6"/>
                  </a:lnTo>
                  <a:lnTo>
                    <a:pt x="411" y="0"/>
                  </a:lnTo>
                  <a:lnTo>
                    <a:pt x="388" y="456"/>
                  </a:lnTo>
                  <a:lnTo>
                    <a:pt x="388" y="458"/>
                  </a:lnTo>
                  <a:lnTo>
                    <a:pt x="386" y="462"/>
                  </a:lnTo>
                  <a:lnTo>
                    <a:pt x="382" y="466"/>
                  </a:lnTo>
                  <a:lnTo>
                    <a:pt x="380" y="473"/>
                  </a:lnTo>
                  <a:lnTo>
                    <a:pt x="376" y="479"/>
                  </a:lnTo>
                  <a:lnTo>
                    <a:pt x="375" y="483"/>
                  </a:lnTo>
                  <a:lnTo>
                    <a:pt x="375" y="486"/>
                  </a:lnTo>
                  <a:lnTo>
                    <a:pt x="378" y="486"/>
                  </a:lnTo>
                  <a:lnTo>
                    <a:pt x="384" y="483"/>
                  </a:lnTo>
                  <a:lnTo>
                    <a:pt x="390" y="479"/>
                  </a:lnTo>
                  <a:lnTo>
                    <a:pt x="395" y="475"/>
                  </a:lnTo>
                  <a:lnTo>
                    <a:pt x="397" y="473"/>
                  </a:lnTo>
                  <a:lnTo>
                    <a:pt x="468" y="610"/>
                  </a:lnTo>
                  <a:lnTo>
                    <a:pt x="466" y="610"/>
                  </a:lnTo>
                  <a:lnTo>
                    <a:pt x="464" y="610"/>
                  </a:lnTo>
                  <a:lnTo>
                    <a:pt x="460" y="614"/>
                  </a:lnTo>
                  <a:lnTo>
                    <a:pt x="454" y="616"/>
                  </a:lnTo>
                  <a:lnTo>
                    <a:pt x="451" y="618"/>
                  </a:lnTo>
                  <a:lnTo>
                    <a:pt x="447" y="619"/>
                  </a:lnTo>
                  <a:lnTo>
                    <a:pt x="443" y="619"/>
                  </a:lnTo>
                  <a:lnTo>
                    <a:pt x="437" y="621"/>
                  </a:lnTo>
                  <a:lnTo>
                    <a:pt x="434" y="623"/>
                  </a:lnTo>
                  <a:lnTo>
                    <a:pt x="428" y="623"/>
                  </a:lnTo>
                  <a:lnTo>
                    <a:pt x="422" y="625"/>
                  </a:lnTo>
                  <a:lnTo>
                    <a:pt x="416" y="627"/>
                  </a:lnTo>
                  <a:lnTo>
                    <a:pt x="409" y="629"/>
                  </a:lnTo>
                  <a:lnTo>
                    <a:pt x="401" y="629"/>
                  </a:lnTo>
                  <a:lnTo>
                    <a:pt x="394" y="629"/>
                  </a:lnTo>
                  <a:lnTo>
                    <a:pt x="388" y="631"/>
                  </a:lnTo>
                  <a:lnTo>
                    <a:pt x="382" y="629"/>
                  </a:lnTo>
                  <a:lnTo>
                    <a:pt x="378" y="629"/>
                  </a:lnTo>
                  <a:lnTo>
                    <a:pt x="375" y="629"/>
                  </a:lnTo>
                  <a:lnTo>
                    <a:pt x="371" y="629"/>
                  </a:lnTo>
                  <a:lnTo>
                    <a:pt x="365" y="629"/>
                  </a:lnTo>
                  <a:lnTo>
                    <a:pt x="361" y="629"/>
                  </a:lnTo>
                  <a:lnTo>
                    <a:pt x="357" y="629"/>
                  </a:lnTo>
                  <a:lnTo>
                    <a:pt x="354" y="629"/>
                  </a:lnTo>
                  <a:lnTo>
                    <a:pt x="348" y="629"/>
                  </a:lnTo>
                  <a:lnTo>
                    <a:pt x="342" y="629"/>
                  </a:lnTo>
                  <a:lnTo>
                    <a:pt x="338" y="627"/>
                  </a:lnTo>
                  <a:lnTo>
                    <a:pt x="333" y="627"/>
                  </a:lnTo>
                  <a:lnTo>
                    <a:pt x="327" y="625"/>
                  </a:lnTo>
                  <a:lnTo>
                    <a:pt x="323" y="625"/>
                  </a:lnTo>
                  <a:lnTo>
                    <a:pt x="318" y="623"/>
                  </a:lnTo>
                  <a:lnTo>
                    <a:pt x="312" y="623"/>
                  </a:lnTo>
                  <a:lnTo>
                    <a:pt x="306" y="621"/>
                  </a:lnTo>
                  <a:lnTo>
                    <a:pt x="302" y="621"/>
                  </a:lnTo>
                  <a:lnTo>
                    <a:pt x="297" y="619"/>
                  </a:lnTo>
                  <a:lnTo>
                    <a:pt x="291" y="618"/>
                  </a:lnTo>
                  <a:lnTo>
                    <a:pt x="285" y="616"/>
                  </a:lnTo>
                  <a:lnTo>
                    <a:pt x="280" y="614"/>
                  </a:lnTo>
                  <a:lnTo>
                    <a:pt x="274" y="612"/>
                  </a:lnTo>
                  <a:lnTo>
                    <a:pt x="268" y="610"/>
                  </a:lnTo>
                  <a:lnTo>
                    <a:pt x="278" y="167"/>
                  </a:lnTo>
                  <a:lnTo>
                    <a:pt x="304" y="148"/>
                  </a:lnTo>
                  <a:lnTo>
                    <a:pt x="302" y="148"/>
                  </a:lnTo>
                  <a:lnTo>
                    <a:pt x="300" y="148"/>
                  </a:lnTo>
                  <a:lnTo>
                    <a:pt x="297" y="148"/>
                  </a:lnTo>
                  <a:lnTo>
                    <a:pt x="293" y="150"/>
                  </a:lnTo>
                  <a:lnTo>
                    <a:pt x="287" y="150"/>
                  </a:lnTo>
                  <a:lnTo>
                    <a:pt x="281" y="150"/>
                  </a:lnTo>
                  <a:lnTo>
                    <a:pt x="274" y="150"/>
                  </a:lnTo>
                  <a:lnTo>
                    <a:pt x="270" y="152"/>
                  </a:lnTo>
                  <a:lnTo>
                    <a:pt x="262" y="152"/>
                  </a:lnTo>
                  <a:lnTo>
                    <a:pt x="257" y="154"/>
                  </a:lnTo>
                  <a:lnTo>
                    <a:pt x="251" y="154"/>
                  </a:lnTo>
                  <a:lnTo>
                    <a:pt x="247" y="156"/>
                  </a:lnTo>
                  <a:lnTo>
                    <a:pt x="241" y="156"/>
                  </a:lnTo>
                  <a:lnTo>
                    <a:pt x="240" y="158"/>
                  </a:lnTo>
                  <a:lnTo>
                    <a:pt x="238" y="158"/>
                  </a:lnTo>
                  <a:lnTo>
                    <a:pt x="240" y="160"/>
                  </a:lnTo>
                  <a:lnTo>
                    <a:pt x="245" y="161"/>
                  </a:lnTo>
                  <a:lnTo>
                    <a:pt x="251" y="165"/>
                  </a:lnTo>
                  <a:lnTo>
                    <a:pt x="257" y="167"/>
                  </a:lnTo>
                  <a:lnTo>
                    <a:pt x="260" y="169"/>
                  </a:lnTo>
                  <a:lnTo>
                    <a:pt x="249" y="606"/>
                  </a:lnTo>
                  <a:lnTo>
                    <a:pt x="247" y="606"/>
                  </a:lnTo>
                  <a:lnTo>
                    <a:pt x="245" y="608"/>
                  </a:lnTo>
                  <a:lnTo>
                    <a:pt x="243" y="608"/>
                  </a:lnTo>
                  <a:lnTo>
                    <a:pt x="240" y="612"/>
                  </a:lnTo>
                  <a:lnTo>
                    <a:pt x="234" y="614"/>
                  </a:lnTo>
                  <a:lnTo>
                    <a:pt x="228" y="618"/>
                  </a:lnTo>
                  <a:lnTo>
                    <a:pt x="224" y="619"/>
                  </a:lnTo>
                  <a:lnTo>
                    <a:pt x="221" y="621"/>
                  </a:lnTo>
                  <a:lnTo>
                    <a:pt x="217" y="623"/>
                  </a:lnTo>
                  <a:lnTo>
                    <a:pt x="213" y="627"/>
                  </a:lnTo>
                  <a:lnTo>
                    <a:pt x="209" y="627"/>
                  </a:lnTo>
                  <a:lnTo>
                    <a:pt x="205" y="629"/>
                  </a:lnTo>
                  <a:lnTo>
                    <a:pt x="200" y="631"/>
                  </a:lnTo>
                  <a:lnTo>
                    <a:pt x="196" y="633"/>
                  </a:lnTo>
                  <a:lnTo>
                    <a:pt x="190" y="635"/>
                  </a:lnTo>
                  <a:lnTo>
                    <a:pt x="184" y="637"/>
                  </a:lnTo>
                  <a:lnTo>
                    <a:pt x="179" y="637"/>
                  </a:lnTo>
                  <a:lnTo>
                    <a:pt x="173" y="638"/>
                  </a:lnTo>
                  <a:lnTo>
                    <a:pt x="167" y="640"/>
                  </a:lnTo>
                  <a:lnTo>
                    <a:pt x="162" y="640"/>
                  </a:lnTo>
                  <a:lnTo>
                    <a:pt x="156" y="642"/>
                  </a:lnTo>
                  <a:lnTo>
                    <a:pt x="150" y="644"/>
                  </a:lnTo>
                  <a:lnTo>
                    <a:pt x="143" y="644"/>
                  </a:lnTo>
                  <a:lnTo>
                    <a:pt x="137" y="646"/>
                  </a:lnTo>
                  <a:lnTo>
                    <a:pt x="129" y="646"/>
                  </a:lnTo>
                  <a:lnTo>
                    <a:pt x="124" y="646"/>
                  </a:lnTo>
                  <a:lnTo>
                    <a:pt x="116" y="646"/>
                  </a:lnTo>
                  <a:lnTo>
                    <a:pt x="110" y="646"/>
                  </a:lnTo>
                  <a:lnTo>
                    <a:pt x="103" y="644"/>
                  </a:lnTo>
                  <a:lnTo>
                    <a:pt x="97" y="644"/>
                  </a:lnTo>
                  <a:lnTo>
                    <a:pt x="91" y="642"/>
                  </a:lnTo>
                  <a:lnTo>
                    <a:pt x="86" y="642"/>
                  </a:lnTo>
                  <a:lnTo>
                    <a:pt x="80" y="640"/>
                  </a:lnTo>
                  <a:lnTo>
                    <a:pt x="76" y="640"/>
                  </a:lnTo>
                  <a:lnTo>
                    <a:pt x="70" y="638"/>
                  </a:lnTo>
                  <a:lnTo>
                    <a:pt x="67" y="637"/>
                  </a:lnTo>
                  <a:lnTo>
                    <a:pt x="63" y="637"/>
                  </a:lnTo>
                  <a:lnTo>
                    <a:pt x="59" y="635"/>
                  </a:lnTo>
                  <a:lnTo>
                    <a:pt x="55" y="633"/>
                  </a:lnTo>
                  <a:lnTo>
                    <a:pt x="51" y="631"/>
                  </a:lnTo>
                  <a:lnTo>
                    <a:pt x="48" y="629"/>
                  </a:lnTo>
                  <a:lnTo>
                    <a:pt x="46" y="629"/>
                  </a:lnTo>
                  <a:lnTo>
                    <a:pt x="40" y="623"/>
                  </a:lnTo>
                  <a:lnTo>
                    <a:pt x="36" y="621"/>
                  </a:lnTo>
                  <a:lnTo>
                    <a:pt x="30" y="618"/>
                  </a:lnTo>
                  <a:lnTo>
                    <a:pt x="29" y="616"/>
                  </a:lnTo>
                  <a:lnTo>
                    <a:pt x="25" y="610"/>
                  </a:lnTo>
                  <a:lnTo>
                    <a:pt x="25" y="610"/>
                  </a:lnTo>
                  <a:lnTo>
                    <a:pt x="95" y="513"/>
                  </a:lnTo>
                  <a:lnTo>
                    <a:pt x="95" y="515"/>
                  </a:lnTo>
                  <a:lnTo>
                    <a:pt x="99" y="517"/>
                  </a:lnTo>
                  <a:lnTo>
                    <a:pt x="101" y="523"/>
                  </a:lnTo>
                  <a:lnTo>
                    <a:pt x="106" y="528"/>
                  </a:lnTo>
                  <a:lnTo>
                    <a:pt x="110" y="534"/>
                  </a:lnTo>
                  <a:lnTo>
                    <a:pt x="112" y="538"/>
                  </a:lnTo>
                  <a:lnTo>
                    <a:pt x="116" y="540"/>
                  </a:lnTo>
                  <a:lnTo>
                    <a:pt x="116" y="538"/>
                  </a:lnTo>
                  <a:lnTo>
                    <a:pt x="116" y="536"/>
                  </a:lnTo>
                  <a:lnTo>
                    <a:pt x="114" y="532"/>
                  </a:lnTo>
                  <a:lnTo>
                    <a:pt x="112" y="528"/>
                  </a:lnTo>
                  <a:lnTo>
                    <a:pt x="112" y="524"/>
                  </a:lnTo>
                  <a:lnTo>
                    <a:pt x="110" y="519"/>
                  </a:lnTo>
                  <a:lnTo>
                    <a:pt x="110" y="515"/>
                  </a:lnTo>
                  <a:lnTo>
                    <a:pt x="108" y="509"/>
                  </a:lnTo>
                  <a:lnTo>
                    <a:pt x="106" y="504"/>
                  </a:lnTo>
                  <a:lnTo>
                    <a:pt x="105" y="500"/>
                  </a:lnTo>
                  <a:lnTo>
                    <a:pt x="103" y="494"/>
                  </a:lnTo>
                  <a:lnTo>
                    <a:pt x="103" y="488"/>
                  </a:lnTo>
                  <a:lnTo>
                    <a:pt x="101" y="485"/>
                  </a:lnTo>
                  <a:lnTo>
                    <a:pt x="101" y="481"/>
                  </a:lnTo>
                  <a:lnTo>
                    <a:pt x="99" y="477"/>
                  </a:lnTo>
                  <a:lnTo>
                    <a:pt x="99" y="475"/>
                  </a:lnTo>
                  <a:lnTo>
                    <a:pt x="99" y="473"/>
                  </a:lnTo>
                  <a:lnTo>
                    <a:pt x="99" y="471"/>
                  </a:lnTo>
                  <a:lnTo>
                    <a:pt x="99" y="466"/>
                  </a:lnTo>
                  <a:lnTo>
                    <a:pt x="99" y="464"/>
                  </a:lnTo>
                  <a:lnTo>
                    <a:pt x="99" y="460"/>
                  </a:lnTo>
                  <a:lnTo>
                    <a:pt x="99" y="456"/>
                  </a:lnTo>
                  <a:lnTo>
                    <a:pt x="99" y="450"/>
                  </a:lnTo>
                  <a:lnTo>
                    <a:pt x="97" y="447"/>
                  </a:lnTo>
                  <a:lnTo>
                    <a:pt x="97" y="441"/>
                  </a:lnTo>
                  <a:lnTo>
                    <a:pt x="97" y="433"/>
                  </a:lnTo>
                  <a:lnTo>
                    <a:pt x="97" y="427"/>
                  </a:lnTo>
                  <a:lnTo>
                    <a:pt x="95" y="420"/>
                  </a:lnTo>
                  <a:lnTo>
                    <a:pt x="95" y="412"/>
                  </a:lnTo>
                  <a:lnTo>
                    <a:pt x="95" y="405"/>
                  </a:lnTo>
                  <a:lnTo>
                    <a:pt x="95" y="399"/>
                  </a:lnTo>
                  <a:lnTo>
                    <a:pt x="95" y="389"/>
                  </a:lnTo>
                  <a:lnTo>
                    <a:pt x="95" y="382"/>
                  </a:lnTo>
                  <a:lnTo>
                    <a:pt x="93" y="372"/>
                  </a:lnTo>
                  <a:lnTo>
                    <a:pt x="93" y="365"/>
                  </a:lnTo>
                  <a:lnTo>
                    <a:pt x="93" y="355"/>
                  </a:lnTo>
                  <a:lnTo>
                    <a:pt x="93" y="344"/>
                  </a:lnTo>
                  <a:lnTo>
                    <a:pt x="93" y="334"/>
                  </a:lnTo>
                  <a:lnTo>
                    <a:pt x="93" y="327"/>
                  </a:lnTo>
                  <a:lnTo>
                    <a:pt x="91" y="315"/>
                  </a:lnTo>
                  <a:lnTo>
                    <a:pt x="91" y="306"/>
                  </a:lnTo>
                  <a:lnTo>
                    <a:pt x="91" y="294"/>
                  </a:lnTo>
                  <a:lnTo>
                    <a:pt x="91" y="285"/>
                  </a:lnTo>
                  <a:lnTo>
                    <a:pt x="91" y="275"/>
                  </a:lnTo>
                  <a:lnTo>
                    <a:pt x="89" y="264"/>
                  </a:lnTo>
                  <a:lnTo>
                    <a:pt x="89" y="255"/>
                  </a:lnTo>
                  <a:lnTo>
                    <a:pt x="89" y="245"/>
                  </a:lnTo>
                  <a:lnTo>
                    <a:pt x="89" y="234"/>
                  </a:lnTo>
                  <a:lnTo>
                    <a:pt x="87" y="222"/>
                  </a:lnTo>
                  <a:lnTo>
                    <a:pt x="87" y="213"/>
                  </a:lnTo>
                  <a:lnTo>
                    <a:pt x="87" y="203"/>
                  </a:lnTo>
                  <a:lnTo>
                    <a:pt x="87" y="192"/>
                  </a:lnTo>
                  <a:lnTo>
                    <a:pt x="86" y="182"/>
                  </a:lnTo>
                  <a:lnTo>
                    <a:pt x="86" y="173"/>
                  </a:lnTo>
                  <a:lnTo>
                    <a:pt x="86" y="161"/>
                  </a:lnTo>
                  <a:lnTo>
                    <a:pt x="86" y="152"/>
                  </a:lnTo>
                  <a:lnTo>
                    <a:pt x="84" y="142"/>
                  </a:lnTo>
                  <a:lnTo>
                    <a:pt x="84" y="133"/>
                  </a:lnTo>
                  <a:lnTo>
                    <a:pt x="84" y="123"/>
                  </a:lnTo>
                  <a:lnTo>
                    <a:pt x="84" y="116"/>
                  </a:lnTo>
                  <a:lnTo>
                    <a:pt x="84" y="106"/>
                  </a:lnTo>
                  <a:lnTo>
                    <a:pt x="84" y="99"/>
                  </a:lnTo>
                  <a:lnTo>
                    <a:pt x="84" y="91"/>
                  </a:lnTo>
                  <a:lnTo>
                    <a:pt x="82" y="83"/>
                  </a:lnTo>
                  <a:lnTo>
                    <a:pt x="82" y="76"/>
                  </a:lnTo>
                  <a:lnTo>
                    <a:pt x="80" y="68"/>
                  </a:lnTo>
                  <a:lnTo>
                    <a:pt x="80" y="63"/>
                  </a:lnTo>
                  <a:lnTo>
                    <a:pt x="80" y="57"/>
                  </a:lnTo>
                  <a:lnTo>
                    <a:pt x="80" y="51"/>
                  </a:lnTo>
                  <a:lnTo>
                    <a:pt x="80" y="45"/>
                  </a:lnTo>
                  <a:lnTo>
                    <a:pt x="80" y="42"/>
                  </a:lnTo>
                  <a:lnTo>
                    <a:pt x="80" y="36"/>
                  </a:lnTo>
                  <a:lnTo>
                    <a:pt x="80" y="32"/>
                  </a:lnTo>
                  <a:lnTo>
                    <a:pt x="80" y="28"/>
                  </a:lnTo>
                  <a:lnTo>
                    <a:pt x="80" y="26"/>
                  </a:lnTo>
                  <a:lnTo>
                    <a:pt x="80" y="23"/>
                  </a:lnTo>
                  <a:lnTo>
                    <a:pt x="80" y="23"/>
                  </a:lnTo>
                  <a:lnTo>
                    <a:pt x="51" y="17"/>
                  </a:lnTo>
                  <a:lnTo>
                    <a:pt x="51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5897" name="Freeform 201">
              <a:extLst>
                <a:ext uri="{FF2B5EF4-FFF2-40B4-BE49-F238E27FC236}">
                  <a16:creationId xmlns:a16="http://schemas.microsoft.com/office/drawing/2014/main" id="{A46121CE-FC53-4C2F-B7F0-98F0C3736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5" y="4115"/>
              <a:ext cx="416" cy="90"/>
            </a:xfrm>
            <a:custGeom>
              <a:avLst/>
              <a:gdLst>
                <a:gd name="T0" fmla="*/ 155 w 833"/>
                <a:gd name="T1" fmla="*/ 29 h 181"/>
                <a:gd name="T2" fmla="*/ 103 w 833"/>
                <a:gd name="T3" fmla="*/ 57 h 181"/>
                <a:gd name="T4" fmla="*/ 56 w 833"/>
                <a:gd name="T5" fmla="*/ 82 h 181"/>
                <a:gd name="T6" fmla="*/ 18 w 833"/>
                <a:gd name="T7" fmla="*/ 114 h 181"/>
                <a:gd name="T8" fmla="*/ 42 w 833"/>
                <a:gd name="T9" fmla="*/ 141 h 181"/>
                <a:gd name="T10" fmla="*/ 84 w 833"/>
                <a:gd name="T11" fmla="*/ 158 h 181"/>
                <a:gd name="T12" fmla="*/ 134 w 833"/>
                <a:gd name="T13" fmla="*/ 164 h 181"/>
                <a:gd name="T14" fmla="*/ 189 w 833"/>
                <a:gd name="T15" fmla="*/ 154 h 181"/>
                <a:gd name="T16" fmla="*/ 246 w 833"/>
                <a:gd name="T17" fmla="*/ 132 h 181"/>
                <a:gd name="T18" fmla="*/ 293 w 833"/>
                <a:gd name="T19" fmla="*/ 105 h 181"/>
                <a:gd name="T20" fmla="*/ 326 w 833"/>
                <a:gd name="T21" fmla="*/ 88 h 181"/>
                <a:gd name="T22" fmla="*/ 360 w 833"/>
                <a:gd name="T23" fmla="*/ 94 h 181"/>
                <a:gd name="T24" fmla="*/ 411 w 833"/>
                <a:gd name="T25" fmla="*/ 84 h 181"/>
                <a:gd name="T26" fmla="*/ 419 w 833"/>
                <a:gd name="T27" fmla="*/ 63 h 181"/>
                <a:gd name="T28" fmla="*/ 415 w 833"/>
                <a:gd name="T29" fmla="*/ 16 h 181"/>
                <a:gd name="T30" fmla="*/ 434 w 833"/>
                <a:gd name="T31" fmla="*/ 33 h 181"/>
                <a:gd name="T32" fmla="*/ 438 w 833"/>
                <a:gd name="T33" fmla="*/ 82 h 181"/>
                <a:gd name="T34" fmla="*/ 466 w 833"/>
                <a:gd name="T35" fmla="*/ 92 h 181"/>
                <a:gd name="T36" fmla="*/ 510 w 833"/>
                <a:gd name="T37" fmla="*/ 92 h 181"/>
                <a:gd name="T38" fmla="*/ 537 w 833"/>
                <a:gd name="T39" fmla="*/ 78 h 181"/>
                <a:gd name="T40" fmla="*/ 563 w 833"/>
                <a:gd name="T41" fmla="*/ 95 h 181"/>
                <a:gd name="T42" fmla="*/ 615 w 833"/>
                <a:gd name="T43" fmla="*/ 124 h 181"/>
                <a:gd name="T44" fmla="*/ 670 w 833"/>
                <a:gd name="T45" fmla="*/ 149 h 181"/>
                <a:gd name="T46" fmla="*/ 714 w 833"/>
                <a:gd name="T47" fmla="*/ 156 h 181"/>
                <a:gd name="T48" fmla="*/ 750 w 833"/>
                <a:gd name="T49" fmla="*/ 149 h 181"/>
                <a:gd name="T50" fmla="*/ 790 w 833"/>
                <a:gd name="T51" fmla="*/ 130 h 181"/>
                <a:gd name="T52" fmla="*/ 803 w 833"/>
                <a:gd name="T53" fmla="*/ 95 h 181"/>
                <a:gd name="T54" fmla="*/ 759 w 833"/>
                <a:gd name="T55" fmla="*/ 71 h 181"/>
                <a:gd name="T56" fmla="*/ 727 w 833"/>
                <a:gd name="T57" fmla="*/ 56 h 181"/>
                <a:gd name="T58" fmla="*/ 693 w 833"/>
                <a:gd name="T59" fmla="*/ 38 h 181"/>
                <a:gd name="T60" fmla="*/ 660 w 833"/>
                <a:gd name="T61" fmla="*/ 25 h 181"/>
                <a:gd name="T62" fmla="*/ 624 w 833"/>
                <a:gd name="T63" fmla="*/ 10 h 181"/>
                <a:gd name="T64" fmla="*/ 670 w 833"/>
                <a:gd name="T65" fmla="*/ 12 h 181"/>
                <a:gd name="T66" fmla="*/ 700 w 833"/>
                <a:gd name="T67" fmla="*/ 23 h 181"/>
                <a:gd name="T68" fmla="*/ 738 w 833"/>
                <a:gd name="T69" fmla="*/ 40 h 181"/>
                <a:gd name="T70" fmla="*/ 772 w 833"/>
                <a:gd name="T71" fmla="*/ 56 h 181"/>
                <a:gd name="T72" fmla="*/ 805 w 833"/>
                <a:gd name="T73" fmla="*/ 75 h 181"/>
                <a:gd name="T74" fmla="*/ 833 w 833"/>
                <a:gd name="T75" fmla="*/ 105 h 181"/>
                <a:gd name="T76" fmla="*/ 797 w 833"/>
                <a:gd name="T77" fmla="*/ 143 h 181"/>
                <a:gd name="T78" fmla="*/ 761 w 833"/>
                <a:gd name="T79" fmla="*/ 160 h 181"/>
                <a:gd name="T80" fmla="*/ 717 w 833"/>
                <a:gd name="T81" fmla="*/ 168 h 181"/>
                <a:gd name="T82" fmla="*/ 668 w 833"/>
                <a:gd name="T83" fmla="*/ 158 h 181"/>
                <a:gd name="T84" fmla="*/ 613 w 833"/>
                <a:gd name="T85" fmla="*/ 134 h 181"/>
                <a:gd name="T86" fmla="*/ 563 w 833"/>
                <a:gd name="T87" fmla="*/ 109 h 181"/>
                <a:gd name="T88" fmla="*/ 539 w 833"/>
                <a:gd name="T89" fmla="*/ 94 h 181"/>
                <a:gd name="T90" fmla="*/ 516 w 833"/>
                <a:gd name="T91" fmla="*/ 107 h 181"/>
                <a:gd name="T92" fmla="*/ 463 w 833"/>
                <a:gd name="T93" fmla="*/ 107 h 181"/>
                <a:gd name="T94" fmla="*/ 417 w 833"/>
                <a:gd name="T95" fmla="*/ 109 h 181"/>
                <a:gd name="T96" fmla="*/ 295 w 833"/>
                <a:gd name="T97" fmla="*/ 122 h 181"/>
                <a:gd name="T98" fmla="*/ 250 w 833"/>
                <a:gd name="T99" fmla="*/ 145 h 181"/>
                <a:gd name="T100" fmla="*/ 196 w 833"/>
                <a:gd name="T101" fmla="*/ 168 h 181"/>
                <a:gd name="T102" fmla="*/ 151 w 833"/>
                <a:gd name="T103" fmla="*/ 179 h 181"/>
                <a:gd name="T104" fmla="*/ 101 w 833"/>
                <a:gd name="T105" fmla="*/ 177 h 181"/>
                <a:gd name="T106" fmla="*/ 50 w 833"/>
                <a:gd name="T107" fmla="*/ 164 h 181"/>
                <a:gd name="T108" fmla="*/ 14 w 833"/>
                <a:gd name="T109" fmla="*/ 139 h 181"/>
                <a:gd name="T110" fmla="*/ 6 w 833"/>
                <a:gd name="T111" fmla="*/ 99 h 181"/>
                <a:gd name="T112" fmla="*/ 46 w 833"/>
                <a:gd name="T113" fmla="*/ 65 h 181"/>
                <a:gd name="T114" fmla="*/ 80 w 833"/>
                <a:gd name="T115" fmla="*/ 48 h 181"/>
                <a:gd name="T116" fmla="*/ 116 w 833"/>
                <a:gd name="T117" fmla="*/ 31 h 181"/>
                <a:gd name="T118" fmla="*/ 149 w 833"/>
                <a:gd name="T119" fmla="*/ 18 h 181"/>
                <a:gd name="T120" fmla="*/ 185 w 833"/>
                <a:gd name="T121" fmla="*/ 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3" h="181">
                  <a:moveTo>
                    <a:pt x="187" y="14"/>
                  </a:moveTo>
                  <a:lnTo>
                    <a:pt x="185" y="14"/>
                  </a:lnTo>
                  <a:lnTo>
                    <a:pt x="179" y="18"/>
                  </a:lnTo>
                  <a:lnTo>
                    <a:pt x="175" y="19"/>
                  </a:lnTo>
                  <a:lnTo>
                    <a:pt x="172" y="21"/>
                  </a:lnTo>
                  <a:lnTo>
                    <a:pt x="166" y="23"/>
                  </a:lnTo>
                  <a:lnTo>
                    <a:pt x="162" y="27"/>
                  </a:lnTo>
                  <a:lnTo>
                    <a:pt x="155" y="29"/>
                  </a:lnTo>
                  <a:lnTo>
                    <a:pt x="149" y="33"/>
                  </a:lnTo>
                  <a:lnTo>
                    <a:pt x="141" y="35"/>
                  </a:lnTo>
                  <a:lnTo>
                    <a:pt x="135" y="40"/>
                  </a:lnTo>
                  <a:lnTo>
                    <a:pt x="128" y="42"/>
                  </a:lnTo>
                  <a:lnTo>
                    <a:pt x="122" y="48"/>
                  </a:lnTo>
                  <a:lnTo>
                    <a:pt x="115" y="52"/>
                  </a:lnTo>
                  <a:lnTo>
                    <a:pt x="107" y="56"/>
                  </a:lnTo>
                  <a:lnTo>
                    <a:pt x="103" y="57"/>
                  </a:lnTo>
                  <a:lnTo>
                    <a:pt x="99" y="59"/>
                  </a:lnTo>
                  <a:lnTo>
                    <a:pt x="94" y="61"/>
                  </a:lnTo>
                  <a:lnTo>
                    <a:pt x="92" y="63"/>
                  </a:lnTo>
                  <a:lnTo>
                    <a:pt x="84" y="67"/>
                  </a:lnTo>
                  <a:lnTo>
                    <a:pt x="77" y="71"/>
                  </a:lnTo>
                  <a:lnTo>
                    <a:pt x="69" y="75"/>
                  </a:lnTo>
                  <a:lnTo>
                    <a:pt x="61" y="78"/>
                  </a:lnTo>
                  <a:lnTo>
                    <a:pt x="56" y="82"/>
                  </a:lnTo>
                  <a:lnTo>
                    <a:pt x="50" y="88"/>
                  </a:lnTo>
                  <a:lnTo>
                    <a:pt x="44" y="90"/>
                  </a:lnTo>
                  <a:lnTo>
                    <a:pt x="39" y="94"/>
                  </a:lnTo>
                  <a:lnTo>
                    <a:pt x="33" y="97"/>
                  </a:lnTo>
                  <a:lnTo>
                    <a:pt x="29" y="101"/>
                  </a:lnTo>
                  <a:lnTo>
                    <a:pt x="23" y="107"/>
                  </a:lnTo>
                  <a:lnTo>
                    <a:pt x="20" y="111"/>
                  </a:lnTo>
                  <a:lnTo>
                    <a:pt x="18" y="114"/>
                  </a:lnTo>
                  <a:lnTo>
                    <a:pt x="20" y="118"/>
                  </a:lnTo>
                  <a:lnTo>
                    <a:pt x="21" y="124"/>
                  </a:lnTo>
                  <a:lnTo>
                    <a:pt x="27" y="130"/>
                  </a:lnTo>
                  <a:lnTo>
                    <a:pt x="29" y="132"/>
                  </a:lnTo>
                  <a:lnTo>
                    <a:pt x="31" y="134"/>
                  </a:lnTo>
                  <a:lnTo>
                    <a:pt x="35" y="135"/>
                  </a:lnTo>
                  <a:lnTo>
                    <a:pt x="39" y="139"/>
                  </a:lnTo>
                  <a:lnTo>
                    <a:pt x="42" y="141"/>
                  </a:lnTo>
                  <a:lnTo>
                    <a:pt x="46" y="143"/>
                  </a:lnTo>
                  <a:lnTo>
                    <a:pt x="52" y="147"/>
                  </a:lnTo>
                  <a:lnTo>
                    <a:pt x="58" y="149"/>
                  </a:lnTo>
                  <a:lnTo>
                    <a:pt x="61" y="151"/>
                  </a:lnTo>
                  <a:lnTo>
                    <a:pt x="67" y="153"/>
                  </a:lnTo>
                  <a:lnTo>
                    <a:pt x="71" y="154"/>
                  </a:lnTo>
                  <a:lnTo>
                    <a:pt x="78" y="156"/>
                  </a:lnTo>
                  <a:lnTo>
                    <a:pt x="84" y="158"/>
                  </a:lnTo>
                  <a:lnTo>
                    <a:pt x="90" y="158"/>
                  </a:lnTo>
                  <a:lnTo>
                    <a:pt x="96" y="160"/>
                  </a:lnTo>
                  <a:lnTo>
                    <a:pt x="103" y="162"/>
                  </a:lnTo>
                  <a:lnTo>
                    <a:pt x="109" y="164"/>
                  </a:lnTo>
                  <a:lnTo>
                    <a:pt x="115" y="164"/>
                  </a:lnTo>
                  <a:lnTo>
                    <a:pt x="122" y="164"/>
                  </a:lnTo>
                  <a:lnTo>
                    <a:pt x="128" y="164"/>
                  </a:lnTo>
                  <a:lnTo>
                    <a:pt x="134" y="164"/>
                  </a:lnTo>
                  <a:lnTo>
                    <a:pt x="141" y="164"/>
                  </a:lnTo>
                  <a:lnTo>
                    <a:pt x="149" y="164"/>
                  </a:lnTo>
                  <a:lnTo>
                    <a:pt x="155" y="164"/>
                  </a:lnTo>
                  <a:lnTo>
                    <a:pt x="162" y="162"/>
                  </a:lnTo>
                  <a:lnTo>
                    <a:pt x="168" y="160"/>
                  </a:lnTo>
                  <a:lnTo>
                    <a:pt x="175" y="158"/>
                  </a:lnTo>
                  <a:lnTo>
                    <a:pt x="183" y="156"/>
                  </a:lnTo>
                  <a:lnTo>
                    <a:pt x="189" y="154"/>
                  </a:lnTo>
                  <a:lnTo>
                    <a:pt x="196" y="153"/>
                  </a:lnTo>
                  <a:lnTo>
                    <a:pt x="204" y="149"/>
                  </a:lnTo>
                  <a:lnTo>
                    <a:pt x="212" y="147"/>
                  </a:lnTo>
                  <a:lnTo>
                    <a:pt x="217" y="143"/>
                  </a:lnTo>
                  <a:lnTo>
                    <a:pt x="225" y="141"/>
                  </a:lnTo>
                  <a:lnTo>
                    <a:pt x="232" y="137"/>
                  </a:lnTo>
                  <a:lnTo>
                    <a:pt x="240" y="134"/>
                  </a:lnTo>
                  <a:lnTo>
                    <a:pt x="246" y="132"/>
                  </a:lnTo>
                  <a:lnTo>
                    <a:pt x="253" y="128"/>
                  </a:lnTo>
                  <a:lnTo>
                    <a:pt x="259" y="124"/>
                  </a:lnTo>
                  <a:lnTo>
                    <a:pt x="267" y="122"/>
                  </a:lnTo>
                  <a:lnTo>
                    <a:pt x="272" y="116"/>
                  </a:lnTo>
                  <a:lnTo>
                    <a:pt x="278" y="114"/>
                  </a:lnTo>
                  <a:lnTo>
                    <a:pt x="284" y="111"/>
                  </a:lnTo>
                  <a:lnTo>
                    <a:pt x="290" y="109"/>
                  </a:lnTo>
                  <a:lnTo>
                    <a:pt x="293" y="105"/>
                  </a:lnTo>
                  <a:lnTo>
                    <a:pt x="299" y="101"/>
                  </a:lnTo>
                  <a:lnTo>
                    <a:pt x="303" y="99"/>
                  </a:lnTo>
                  <a:lnTo>
                    <a:pt x="309" y="97"/>
                  </a:lnTo>
                  <a:lnTo>
                    <a:pt x="314" y="92"/>
                  </a:lnTo>
                  <a:lnTo>
                    <a:pt x="320" y="90"/>
                  </a:lnTo>
                  <a:lnTo>
                    <a:pt x="322" y="86"/>
                  </a:lnTo>
                  <a:lnTo>
                    <a:pt x="324" y="86"/>
                  </a:lnTo>
                  <a:lnTo>
                    <a:pt x="326" y="88"/>
                  </a:lnTo>
                  <a:lnTo>
                    <a:pt x="328" y="92"/>
                  </a:lnTo>
                  <a:lnTo>
                    <a:pt x="331" y="95"/>
                  </a:lnTo>
                  <a:lnTo>
                    <a:pt x="337" y="95"/>
                  </a:lnTo>
                  <a:lnTo>
                    <a:pt x="339" y="95"/>
                  </a:lnTo>
                  <a:lnTo>
                    <a:pt x="343" y="95"/>
                  </a:lnTo>
                  <a:lnTo>
                    <a:pt x="348" y="94"/>
                  </a:lnTo>
                  <a:lnTo>
                    <a:pt x="354" y="94"/>
                  </a:lnTo>
                  <a:lnTo>
                    <a:pt x="360" y="94"/>
                  </a:lnTo>
                  <a:lnTo>
                    <a:pt x="366" y="92"/>
                  </a:lnTo>
                  <a:lnTo>
                    <a:pt x="373" y="92"/>
                  </a:lnTo>
                  <a:lnTo>
                    <a:pt x="381" y="90"/>
                  </a:lnTo>
                  <a:lnTo>
                    <a:pt x="388" y="90"/>
                  </a:lnTo>
                  <a:lnTo>
                    <a:pt x="394" y="88"/>
                  </a:lnTo>
                  <a:lnTo>
                    <a:pt x="400" y="86"/>
                  </a:lnTo>
                  <a:lnTo>
                    <a:pt x="405" y="86"/>
                  </a:lnTo>
                  <a:lnTo>
                    <a:pt x="411" y="84"/>
                  </a:lnTo>
                  <a:lnTo>
                    <a:pt x="415" y="84"/>
                  </a:lnTo>
                  <a:lnTo>
                    <a:pt x="417" y="82"/>
                  </a:lnTo>
                  <a:lnTo>
                    <a:pt x="419" y="82"/>
                  </a:lnTo>
                  <a:lnTo>
                    <a:pt x="419" y="80"/>
                  </a:lnTo>
                  <a:lnTo>
                    <a:pt x="419" y="76"/>
                  </a:lnTo>
                  <a:lnTo>
                    <a:pt x="419" y="73"/>
                  </a:lnTo>
                  <a:lnTo>
                    <a:pt x="419" y="69"/>
                  </a:lnTo>
                  <a:lnTo>
                    <a:pt x="419" y="63"/>
                  </a:lnTo>
                  <a:lnTo>
                    <a:pt x="419" y="57"/>
                  </a:lnTo>
                  <a:lnTo>
                    <a:pt x="417" y="50"/>
                  </a:lnTo>
                  <a:lnTo>
                    <a:pt x="417" y="44"/>
                  </a:lnTo>
                  <a:lnTo>
                    <a:pt x="417" y="37"/>
                  </a:lnTo>
                  <a:lnTo>
                    <a:pt x="415" y="31"/>
                  </a:lnTo>
                  <a:lnTo>
                    <a:pt x="415" y="25"/>
                  </a:lnTo>
                  <a:lnTo>
                    <a:pt x="415" y="21"/>
                  </a:lnTo>
                  <a:lnTo>
                    <a:pt x="415" y="16"/>
                  </a:lnTo>
                  <a:lnTo>
                    <a:pt x="415" y="14"/>
                  </a:lnTo>
                  <a:lnTo>
                    <a:pt x="415" y="12"/>
                  </a:lnTo>
                  <a:lnTo>
                    <a:pt x="436" y="10"/>
                  </a:lnTo>
                  <a:lnTo>
                    <a:pt x="436" y="12"/>
                  </a:lnTo>
                  <a:lnTo>
                    <a:pt x="436" y="16"/>
                  </a:lnTo>
                  <a:lnTo>
                    <a:pt x="436" y="21"/>
                  </a:lnTo>
                  <a:lnTo>
                    <a:pt x="434" y="27"/>
                  </a:lnTo>
                  <a:lnTo>
                    <a:pt x="434" y="33"/>
                  </a:lnTo>
                  <a:lnTo>
                    <a:pt x="434" y="40"/>
                  </a:lnTo>
                  <a:lnTo>
                    <a:pt x="434" y="48"/>
                  </a:lnTo>
                  <a:lnTo>
                    <a:pt x="434" y="54"/>
                  </a:lnTo>
                  <a:lnTo>
                    <a:pt x="434" y="61"/>
                  </a:lnTo>
                  <a:lnTo>
                    <a:pt x="434" y="67"/>
                  </a:lnTo>
                  <a:lnTo>
                    <a:pt x="436" y="75"/>
                  </a:lnTo>
                  <a:lnTo>
                    <a:pt x="436" y="78"/>
                  </a:lnTo>
                  <a:lnTo>
                    <a:pt x="438" y="82"/>
                  </a:lnTo>
                  <a:lnTo>
                    <a:pt x="440" y="86"/>
                  </a:lnTo>
                  <a:lnTo>
                    <a:pt x="442" y="88"/>
                  </a:lnTo>
                  <a:lnTo>
                    <a:pt x="444" y="88"/>
                  </a:lnTo>
                  <a:lnTo>
                    <a:pt x="445" y="90"/>
                  </a:lnTo>
                  <a:lnTo>
                    <a:pt x="451" y="90"/>
                  </a:lnTo>
                  <a:lnTo>
                    <a:pt x="457" y="92"/>
                  </a:lnTo>
                  <a:lnTo>
                    <a:pt x="461" y="92"/>
                  </a:lnTo>
                  <a:lnTo>
                    <a:pt x="466" y="92"/>
                  </a:lnTo>
                  <a:lnTo>
                    <a:pt x="472" y="94"/>
                  </a:lnTo>
                  <a:lnTo>
                    <a:pt x="478" y="94"/>
                  </a:lnTo>
                  <a:lnTo>
                    <a:pt x="483" y="94"/>
                  </a:lnTo>
                  <a:lnTo>
                    <a:pt x="491" y="94"/>
                  </a:lnTo>
                  <a:lnTo>
                    <a:pt x="497" y="94"/>
                  </a:lnTo>
                  <a:lnTo>
                    <a:pt x="502" y="94"/>
                  </a:lnTo>
                  <a:lnTo>
                    <a:pt x="506" y="94"/>
                  </a:lnTo>
                  <a:lnTo>
                    <a:pt x="510" y="92"/>
                  </a:lnTo>
                  <a:lnTo>
                    <a:pt x="514" y="92"/>
                  </a:lnTo>
                  <a:lnTo>
                    <a:pt x="516" y="92"/>
                  </a:lnTo>
                  <a:lnTo>
                    <a:pt x="518" y="88"/>
                  </a:lnTo>
                  <a:lnTo>
                    <a:pt x="521" y="86"/>
                  </a:lnTo>
                  <a:lnTo>
                    <a:pt x="525" y="84"/>
                  </a:lnTo>
                  <a:lnTo>
                    <a:pt x="529" y="82"/>
                  </a:lnTo>
                  <a:lnTo>
                    <a:pt x="535" y="80"/>
                  </a:lnTo>
                  <a:lnTo>
                    <a:pt x="537" y="78"/>
                  </a:lnTo>
                  <a:lnTo>
                    <a:pt x="537" y="78"/>
                  </a:lnTo>
                  <a:lnTo>
                    <a:pt x="542" y="82"/>
                  </a:lnTo>
                  <a:lnTo>
                    <a:pt x="544" y="82"/>
                  </a:lnTo>
                  <a:lnTo>
                    <a:pt x="546" y="86"/>
                  </a:lnTo>
                  <a:lnTo>
                    <a:pt x="550" y="88"/>
                  </a:lnTo>
                  <a:lnTo>
                    <a:pt x="556" y="90"/>
                  </a:lnTo>
                  <a:lnTo>
                    <a:pt x="559" y="94"/>
                  </a:lnTo>
                  <a:lnTo>
                    <a:pt x="563" y="95"/>
                  </a:lnTo>
                  <a:lnTo>
                    <a:pt x="569" y="99"/>
                  </a:lnTo>
                  <a:lnTo>
                    <a:pt x="577" y="103"/>
                  </a:lnTo>
                  <a:lnTo>
                    <a:pt x="582" y="107"/>
                  </a:lnTo>
                  <a:lnTo>
                    <a:pt x="588" y="109"/>
                  </a:lnTo>
                  <a:lnTo>
                    <a:pt x="596" y="113"/>
                  </a:lnTo>
                  <a:lnTo>
                    <a:pt x="601" y="116"/>
                  </a:lnTo>
                  <a:lnTo>
                    <a:pt x="607" y="120"/>
                  </a:lnTo>
                  <a:lnTo>
                    <a:pt x="615" y="124"/>
                  </a:lnTo>
                  <a:lnTo>
                    <a:pt x="620" y="128"/>
                  </a:lnTo>
                  <a:lnTo>
                    <a:pt x="628" y="132"/>
                  </a:lnTo>
                  <a:lnTo>
                    <a:pt x="636" y="134"/>
                  </a:lnTo>
                  <a:lnTo>
                    <a:pt x="643" y="137"/>
                  </a:lnTo>
                  <a:lnTo>
                    <a:pt x="649" y="139"/>
                  </a:lnTo>
                  <a:lnTo>
                    <a:pt x="656" y="143"/>
                  </a:lnTo>
                  <a:lnTo>
                    <a:pt x="662" y="145"/>
                  </a:lnTo>
                  <a:lnTo>
                    <a:pt x="670" y="149"/>
                  </a:lnTo>
                  <a:lnTo>
                    <a:pt x="675" y="151"/>
                  </a:lnTo>
                  <a:lnTo>
                    <a:pt x="683" y="153"/>
                  </a:lnTo>
                  <a:lnTo>
                    <a:pt x="687" y="154"/>
                  </a:lnTo>
                  <a:lnTo>
                    <a:pt x="693" y="156"/>
                  </a:lnTo>
                  <a:lnTo>
                    <a:pt x="698" y="156"/>
                  </a:lnTo>
                  <a:lnTo>
                    <a:pt x="704" y="158"/>
                  </a:lnTo>
                  <a:lnTo>
                    <a:pt x="708" y="156"/>
                  </a:lnTo>
                  <a:lnTo>
                    <a:pt x="714" y="156"/>
                  </a:lnTo>
                  <a:lnTo>
                    <a:pt x="717" y="156"/>
                  </a:lnTo>
                  <a:lnTo>
                    <a:pt x="723" y="156"/>
                  </a:lnTo>
                  <a:lnTo>
                    <a:pt x="727" y="154"/>
                  </a:lnTo>
                  <a:lnTo>
                    <a:pt x="733" y="154"/>
                  </a:lnTo>
                  <a:lnTo>
                    <a:pt x="736" y="153"/>
                  </a:lnTo>
                  <a:lnTo>
                    <a:pt x="742" y="153"/>
                  </a:lnTo>
                  <a:lnTo>
                    <a:pt x="746" y="151"/>
                  </a:lnTo>
                  <a:lnTo>
                    <a:pt x="750" y="149"/>
                  </a:lnTo>
                  <a:lnTo>
                    <a:pt x="755" y="149"/>
                  </a:lnTo>
                  <a:lnTo>
                    <a:pt x="759" y="147"/>
                  </a:lnTo>
                  <a:lnTo>
                    <a:pt x="763" y="145"/>
                  </a:lnTo>
                  <a:lnTo>
                    <a:pt x="769" y="143"/>
                  </a:lnTo>
                  <a:lnTo>
                    <a:pt x="772" y="141"/>
                  </a:lnTo>
                  <a:lnTo>
                    <a:pt x="776" y="139"/>
                  </a:lnTo>
                  <a:lnTo>
                    <a:pt x="784" y="134"/>
                  </a:lnTo>
                  <a:lnTo>
                    <a:pt x="790" y="130"/>
                  </a:lnTo>
                  <a:lnTo>
                    <a:pt x="795" y="126"/>
                  </a:lnTo>
                  <a:lnTo>
                    <a:pt x="801" y="122"/>
                  </a:lnTo>
                  <a:lnTo>
                    <a:pt x="805" y="118"/>
                  </a:lnTo>
                  <a:lnTo>
                    <a:pt x="809" y="114"/>
                  </a:lnTo>
                  <a:lnTo>
                    <a:pt x="810" y="109"/>
                  </a:lnTo>
                  <a:lnTo>
                    <a:pt x="812" y="107"/>
                  </a:lnTo>
                  <a:lnTo>
                    <a:pt x="809" y="101"/>
                  </a:lnTo>
                  <a:lnTo>
                    <a:pt x="803" y="95"/>
                  </a:lnTo>
                  <a:lnTo>
                    <a:pt x="799" y="94"/>
                  </a:lnTo>
                  <a:lnTo>
                    <a:pt x="793" y="90"/>
                  </a:lnTo>
                  <a:lnTo>
                    <a:pt x="788" y="86"/>
                  </a:lnTo>
                  <a:lnTo>
                    <a:pt x="782" y="82"/>
                  </a:lnTo>
                  <a:lnTo>
                    <a:pt x="774" y="78"/>
                  </a:lnTo>
                  <a:lnTo>
                    <a:pt x="769" y="75"/>
                  </a:lnTo>
                  <a:lnTo>
                    <a:pt x="763" y="73"/>
                  </a:lnTo>
                  <a:lnTo>
                    <a:pt x="759" y="71"/>
                  </a:lnTo>
                  <a:lnTo>
                    <a:pt x="755" y="69"/>
                  </a:lnTo>
                  <a:lnTo>
                    <a:pt x="752" y="67"/>
                  </a:lnTo>
                  <a:lnTo>
                    <a:pt x="748" y="65"/>
                  </a:lnTo>
                  <a:lnTo>
                    <a:pt x="744" y="63"/>
                  </a:lnTo>
                  <a:lnTo>
                    <a:pt x="740" y="61"/>
                  </a:lnTo>
                  <a:lnTo>
                    <a:pt x="736" y="59"/>
                  </a:lnTo>
                  <a:lnTo>
                    <a:pt x="731" y="57"/>
                  </a:lnTo>
                  <a:lnTo>
                    <a:pt x="727" y="56"/>
                  </a:lnTo>
                  <a:lnTo>
                    <a:pt x="723" y="54"/>
                  </a:lnTo>
                  <a:lnTo>
                    <a:pt x="717" y="52"/>
                  </a:lnTo>
                  <a:lnTo>
                    <a:pt x="714" y="50"/>
                  </a:lnTo>
                  <a:lnTo>
                    <a:pt x="710" y="48"/>
                  </a:lnTo>
                  <a:lnTo>
                    <a:pt x="704" y="44"/>
                  </a:lnTo>
                  <a:lnTo>
                    <a:pt x="700" y="42"/>
                  </a:lnTo>
                  <a:lnTo>
                    <a:pt x="696" y="40"/>
                  </a:lnTo>
                  <a:lnTo>
                    <a:pt x="693" y="38"/>
                  </a:lnTo>
                  <a:lnTo>
                    <a:pt x="687" y="37"/>
                  </a:lnTo>
                  <a:lnTo>
                    <a:pt x="683" y="35"/>
                  </a:lnTo>
                  <a:lnTo>
                    <a:pt x="679" y="33"/>
                  </a:lnTo>
                  <a:lnTo>
                    <a:pt x="675" y="31"/>
                  </a:lnTo>
                  <a:lnTo>
                    <a:pt x="672" y="29"/>
                  </a:lnTo>
                  <a:lnTo>
                    <a:pt x="668" y="27"/>
                  </a:lnTo>
                  <a:lnTo>
                    <a:pt x="664" y="25"/>
                  </a:lnTo>
                  <a:lnTo>
                    <a:pt x="660" y="25"/>
                  </a:lnTo>
                  <a:lnTo>
                    <a:pt x="656" y="23"/>
                  </a:lnTo>
                  <a:lnTo>
                    <a:pt x="655" y="21"/>
                  </a:lnTo>
                  <a:lnTo>
                    <a:pt x="647" y="19"/>
                  </a:lnTo>
                  <a:lnTo>
                    <a:pt x="641" y="18"/>
                  </a:lnTo>
                  <a:lnTo>
                    <a:pt x="636" y="14"/>
                  </a:lnTo>
                  <a:lnTo>
                    <a:pt x="632" y="12"/>
                  </a:lnTo>
                  <a:lnTo>
                    <a:pt x="626" y="10"/>
                  </a:lnTo>
                  <a:lnTo>
                    <a:pt x="624" y="10"/>
                  </a:lnTo>
                  <a:lnTo>
                    <a:pt x="637" y="0"/>
                  </a:lnTo>
                  <a:lnTo>
                    <a:pt x="639" y="0"/>
                  </a:lnTo>
                  <a:lnTo>
                    <a:pt x="643" y="0"/>
                  </a:lnTo>
                  <a:lnTo>
                    <a:pt x="647" y="2"/>
                  </a:lnTo>
                  <a:lnTo>
                    <a:pt x="651" y="4"/>
                  </a:lnTo>
                  <a:lnTo>
                    <a:pt x="656" y="6"/>
                  </a:lnTo>
                  <a:lnTo>
                    <a:pt x="662" y="8"/>
                  </a:lnTo>
                  <a:lnTo>
                    <a:pt x="670" y="12"/>
                  </a:lnTo>
                  <a:lnTo>
                    <a:pt x="672" y="12"/>
                  </a:lnTo>
                  <a:lnTo>
                    <a:pt x="675" y="14"/>
                  </a:lnTo>
                  <a:lnTo>
                    <a:pt x="679" y="14"/>
                  </a:lnTo>
                  <a:lnTo>
                    <a:pt x="683" y="18"/>
                  </a:lnTo>
                  <a:lnTo>
                    <a:pt x="687" y="18"/>
                  </a:lnTo>
                  <a:lnTo>
                    <a:pt x="693" y="19"/>
                  </a:lnTo>
                  <a:lnTo>
                    <a:pt x="696" y="21"/>
                  </a:lnTo>
                  <a:lnTo>
                    <a:pt x="700" y="23"/>
                  </a:lnTo>
                  <a:lnTo>
                    <a:pt x="706" y="25"/>
                  </a:lnTo>
                  <a:lnTo>
                    <a:pt x="710" y="27"/>
                  </a:lnTo>
                  <a:lnTo>
                    <a:pt x="714" y="29"/>
                  </a:lnTo>
                  <a:lnTo>
                    <a:pt x="719" y="31"/>
                  </a:lnTo>
                  <a:lnTo>
                    <a:pt x="723" y="33"/>
                  </a:lnTo>
                  <a:lnTo>
                    <a:pt x="729" y="35"/>
                  </a:lnTo>
                  <a:lnTo>
                    <a:pt x="733" y="37"/>
                  </a:lnTo>
                  <a:lnTo>
                    <a:pt x="738" y="40"/>
                  </a:lnTo>
                  <a:lnTo>
                    <a:pt x="742" y="42"/>
                  </a:lnTo>
                  <a:lnTo>
                    <a:pt x="746" y="44"/>
                  </a:lnTo>
                  <a:lnTo>
                    <a:pt x="750" y="46"/>
                  </a:lnTo>
                  <a:lnTo>
                    <a:pt x="755" y="48"/>
                  </a:lnTo>
                  <a:lnTo>
                    <a:pt x="759" y="50"/>
                  </a:lnTo>
                  <a:lnTo>
                    <a:pt x="765" y="52"/>
                  </a:lnTo>
                  <a:lnTo>
                    <a:pt x="769" y="54"/>
                  </a:lnTo>
                  <a:lnTo>
                    <a:pt x="772" y="56"/>
                  </a:lnTo>
                  <a:lnTo>
                    <a:pt x="776" y="57"/>
                  </a:lnTo>
                  <a:lnTo>
                    <a:pt x="780" y="61"/>
                  </a:lnTo>
                  <a:lnTo>
                    <a:pt x="786" y="63"/>
                  </a:lnTo>
                  <a:lnTo>
                    <a:pt x="790" y="65"/>
                  </a:lnTo>
                  <a:lnTo>
                    <a:pt x="793" y="67"/>
                  </a:lnTo>
                  <a:lnTo>
                    <a:pt x="797" y="69"/>
                  </a:lnTo>
                  <a:lnTo>
                    <a:pt x="801" y="71"/>
                  </a:lnTo>
                  <a:lnTo>
                    <a:pt x="805" y="75"/>
                  </a:lnTo>
                  <a:lnTo>
                    <a:pt x="810" y="78"/>
                  </a:lnTo>
                  <a:lnTo>
                    <a:pt x="816" y="82"/>
                  </a:lnTo>
                  <a:lnTo>
                    <a:pt x="822" y="86"/>
                  </a:lnTo>
                  <a:lnTo>
                    <a:pt x="826" y="90"/>
                  </a:lnTo>
                  <a:lnTo>
                    <a:pt x="829" y="94"/>
                  </a:lnTo>
                  <a:lnTo>
                    <a:pt x="831" y="97"/>
                  </a:lnTo>
                  <a:lnTo>
                    <a:pt x="831" y="101"/>
                  </a:lnTo>
                  <a:lnTo>
                    <a:pt x="833" y="105"/>
                  </a:lnTo>
                  <a:lnTo>
                    <a:pt x="829" y="111"/>
                  </a:lnTo>
                  <a:lnTo>
                    <a:pt x="828" y="116"/>
                  </a:lnTo>
                  <a:lnTo>
                    <a:pt x="824" y="122"/>
                  </a:lnTo>
                  <a:lnTo>
                    <a:pt x="818" y="128"/>
                  </a:lnTo>
                  <a:lnTo>
                    <a:pt x="812" y="134"/>
                  </a:lnTo>
                  <a:lnTo>
                    <a:pt x="807" y="139"/>
                  </a:lnTo>
                  <a:lnTo>
                    <a:pt x="801" y="141"/>
                  </a:lnTo>
                  <a:lnTo>
                    <a:pt x="797" y="143"/>
                  </a:lnTo>
                  <a:lnTo>
                    <a:pt x="793" y="147"/>
                  </a:lnTo>
                  <a:lnTo>
                    <a:pt x="790" y="149"/>
                  </a:lnTo>
                  <a:lnTo>
                    <a:pt x="786" y="151"/>
                  </a:lnTo>
                  <a:lnTo>
                    <a:pt x="780" y="153"/>
                  </a:lnTo>
                  <a:lnTo>
                    <a:pt x="776" y="154"/>
                  </a:lnTo>
                  <a:lnTo>
                    <a:pt x="772" y="156"/>
                  </a:lnTo>
                  <a:lnTo>
                    <a:pt x="767" y="158"/>
                  </a:lnTo>
                  <a:lnTo>
                    <a:pt x="761" y="160"/>
                  </a:lnTo>
                  <a:lnTo>
                    <a:pt x="757" y="162"/>
                  </a:lnTo>
                  <a:lnTo>
                    <a:pt x="752" y="164"/>
                  </a:lnTo>
                  <a:lnTo>
                    <a:pt x="746" y="164"/>
                  </a:lnTo>
                  <a:lnTo>
                    <a:pt x="740" y="164"/>
                  </a:lnTo>
                  <a:lnTo>
                    <a:pt x="734" y="166"/>
                  </a:lnTo>
                  <a:lnTo>
                    <a:pt x="729" y="168"/>
                  </a:lnTo>
                  <a:lnTo>
                    <a:pt x="723" y="168"/>
                  </a:lnTo>
                  <a:lnTo>
                    <a:pt x="717" y="168"/>
                  </a:lnTo>
                  <a:lnTo>
                    <a:pt x="714" y="168"/>
                  </a:lnTo>
                  <a:lnTo>
                    <a:pt x="708" y="168"/>
                  </a:lnTo>
                  <a:lnTo>
                    <a:pt x="700" y="166"/>
                  </a:lnTo>
                  <a:lnTo>
                    <a:pt x="694" y="166"/>
                  </a:lnTo>
                  <a:lnTo>
                    <a:pt x="687" y="164"/>
                  </a:lnTo>
                  <a:lnTo>
                    <a:pt x="681" y="162"/>
                  </a:lnTo>
                  <a:lnTo>
                    <a:pt x="675" y="160"/>
                  </a:lnTo>
                  <a:lnTo>
                    <a:pt x="668" y="158"/>
                  </a:lnTo>
                  <a:lnTo>
                    <a:pt x="660" y="154"/>
                  </a:lnTo>
                  <a:lnTo>
                    <a:pt x="655" y="153"/>
                  </a:lnTo>
                  <a:lnTo>
                    <a:pt x="647" y="149"/>
                  </a:lnTo>
                  <a:lnTo>
                    <a:pt x="639" y="147"/>
                  </a:lnTo>
                  <a:lnTo>
                    <a:pt x="632" y="143"/>
                  </a:lnTo>
                  <a:lnTo>
                    <a:pt x="626" y="141"/>
                  </a:lnTo>
                  <a:lnTo>
                    <a:pt x="618" y="137"/>
                  </a:lnTo>
                  <a:lnTo>
                    <a:pt x="613" y="134"/>
                  </a:lnTo>
                  <a:lnTo>
                    <a:pt x="605" y="132"/>
                  </a:lnTo>
                  <a:lnTo>
                    <a:pt x="599" y="128"/>
                  </a:lnTo>
                  <a:lnTo>
                    <a:pt x="592" y="124"/>
                  </a:lnTo>
                  <a:lnTo>
                    <a:pt x="586" y="122"/>
                  </a:lnTo>
                  <a:lnTo>
                    <a:pt x="580" y="118"/>
                  </a:lnTo>
                  <a:lnTo>
                    <a:pt x="575" y="114"/>
                  </a:lnTo>
                  <a:lnTo>
                    <a:pt x="569" y="111"/>
                  </a:lnTo>
                  <a:lnTo>
                    <a:pt x="563" y="109"/>
                  </a:lnTo>
                  <a:lnTo>
                    <a:pt x="559" y="107"/>
                  </a:lnTo>
                  <a:lnTo>
                    <a:pt x="556" y="103"/>
                  </a:lnTo>
                  <a:lnTo>
                    <a:pt x="552" y="101"/>
                  </a:lnTo>
                  <a:lnTo>
                    <a:pt x="548" y="99"/>
                  </a:lnTo>
                  <a:lnTo>
                    <a:pt x="544" y="97"/>
                  </a:lnTo>
                  <a:lnTo>
                    <a:pt x="542" y="95"/>
                  </a:lnTo>
                  <a:lnTo>
                    <a:pt x="539" y="94"/>
                  </a:lnTo>
                  <a:lnTo>
                    <a:pt x="539" y="94"/>
                  </a:lnTo>
                  <a:lnTo>
                    <a:pt x="537" y="95"/>
                  </a:lnTo>
                  <a:lnTo>
                    <a:pt x="535" y="99"/>
                  </a:lnTo>
                  <a:lnTo>
                    <a:pt x="531" y="101"/>
                  </a:lnTo>
                  <a:lnTo>
                    <a:pt x="529" y="103"/>
                  </a:lnTo>
                  <a:lnTo>
                    <a:pt x="527" y="105"/>
                  </a:lnTo>
                  <a:lnTo>
                    <a:pt x="523" y="107"/>
                  </a:lnTo>
                  <a:lnTo>
                    <a:pt x="520" y="107"/>
                  </a:lnTo>
                  <a:lnTo>
                    <a:pt x="516" y="107"/>
                  </a:lnTo>
                  <a:lnTo>
                    <a:pt x="512" y="107"/>
                  </a:lnTo>
                  <a:lnTo>
                    <a:pt x="506" y="107"/>
                  </a:lnTo>
                  <a:lnTo>
                    <a:pt x="499" y="107"/>
                  </a:lnTo>
                  <a:lnTo>
                    <a:pt x="491" y="107"/>
                  </a:lnTo>
                  <a:lnTo>
                    <a:pt x="485" y="107"/>
                  </a:lnTo>
                  <a:lnTo>
                    <a:pt x="478" y="107"/>
                  </a:lnTo>
                  <a:lnTo>
                    <a:pt x="470" y="107"/>
                  </a:lnTo>
                  <a:lnTo>
                    <a:pt x="463" y="107"/>
                  </a:lnTo>
                  <a:lnTo>
                    <a:pt x="457" y="107"/>
                  </a:lnTo>
                  <a:lnTo>
                    <a:pt x="453" y="109"/>
                  </a:lnTo>
                  <a:lnTo>
                    <a:pt x="447" y="109"/>
                  </a:lnTo>
                  <a:lnTo>
                    <a:pt x="444" y="109"/>
                  </a:lnTo>
                  <a:lnTo>
                    <a:pt x="442" y="109"/>
                  </a:lnTo>
                  <a:lnTo>
                    <a:pt x="442" y="109"/>
                  </a:lnTo>
                  <a:lnTo>
                    <a:pt x="428" y="95"/>
                  </a:lnTo>
                  <a:lnTo>
                    <a:pt x="417" y="109"/>
                  </a:lnTo>
                  <a:lnTo>
                    <a:pt x="335" y="118"/>
                  </a:lnTo>
                  <a:lnTo>
                    <a:pt x="322" y="109"/>
                  </a:lnTo>
                  <a:lnTo>
                    <a:pt x="322" y="109"/>
                  </a:lnTo>
                  <a:lnTo>
                    <a:pt x="318" y="111"/>
                  </a:lnTo>
                  <a:lnTo>
                    <a:pt x="312" y="114"/>
                  </a:lnTo>
                  <a:lnTo>
                    <a:pt x="305" y="118"/>
                  </a:lnTo>
                  <a:lnTo>
                    <a:pt x="301" y="120"/>
                  </a:lnTo>
                  <a:lnTo>
                    <a:pt x="295" y="122"/>
                  </a:lnTo>
                  <a:lnTo>
                    <a:pt x="291" y="124"/>
                  </a:lnTo>
                  <a:lnTo>
                    <a:pt x="286" y="128"/>
                  </a:lnTo>
                  <a:lnTo>
                    <a:pt x="280" y="130"/>
                  </a:lnTo>
                  <a:lnTo>
                    <a:pt x="274" y="134"/>
                  </a:lnTo>
                  <a:lnTo>
                    <a:pt x="269" y="135"/>
                  </a:lnTo>
                  <a:lnTo>
                    <a:pt x="263" y="139"/>
                  </a:lnTo>
                  <a:lnTo>
                    <a:pt x="257" y="141"/>
                  </a:lnTo>
                  <a:lnTo>
                    <a:pt x="250" y="145"/>
                  </a:lnTo>
                  <a:lnTo>
                    <a:pt x="244" y="147"/>
                  </a:lnTo>
                  <a:lnTo>
                    <a:pt x="236" y="151"/>
                  </a:lnTo>
                  <a:lnTo>
                    <a:pt x="231" y="154"/>
                  </a:lnTo>
                  <a:lnTo>
                    <a:pt x="223" y="156"/>
                  </a:lnTo>
                  <a:lnTo>
                    <a:pt x="217" y="158"/>
                  </a:lnTo>
                  <a:lnTo>
                    <a:pt x="212" y="162"/>
                  </a:lnTo>
                  <a:lnTo>
                    <a:pt x="204" y="164"/>
                  </a:lnTo>
                  <a:lnTo>
                    <a:pt x="196" y="168"/>
                  </a:lnTo>
                  <a:lnTo>
                    <a:pt x="191" y="170"/>
                  </a:lnTo>
                  <a:lnTo>
                    <a:pt x="185" y="172"/>
                  </a:lnTo>
                  <a:lnTo>
                    <a:pt x="179" y="173"/>
                  </a:lnTo>
                  <a:lnTo>
                    <a:pt x="174" y="175"/>
                  </a:lnTo>
                  <a:lnTo>
                    <a:pt x="168" y="177"/>
                  </a:lnTo>
                  <a:lnTo>
                    <a:pt x="164" y="179"/>
                  </a:lnTo>
                  <a:lnTo>
                    <a:pt x="156" y="179"/>
                  </a:lnTo>
                  <a:lnTo>
                    <a:pt x="151" y="179"/>
                  </a:lnTo>
                  <a:lnTo>
                    <a:pt x="145" y="179"/>
                  </a:lnTo>
                  <a:lnTo>
                    <a:pt x="139" y="181"/>
                  </a:lnTo>
                  <a:lnTo>
                    <a:pt x="134" y="179"/>
                  </a:lnTo>
                  <a:lnTo>
                    <a:pt x="128" y="179"/>
                  </a:lnTo>
                  <a:lnTo>
                    <a:pt x="122" y="179"/>
                  </a:lnTo>
                  <a:lnTo>
                    <a:pt x="115" y="179"/>
                  </a:lnTo>
                  <a:lnTo>
                    <a:pt x="109" y="179"/>
                  </a:lnTo>
                  <a:lnTo>
                    <a:pt x="101" y="177"/>
                  </a:lnTo>
                  <a:lnTo>
                    <a:pt x="96" y="175"/>
                  </a:lnTo>
                  <a:lnTo>
                    <a:pt x="88" y="175"/>
                  </a:lnTo>
                  <a:lnTo>
                    <a:pt x="82" y="173"/>
                  </a:lnTo>
                  <a:lnTo>
                    <a:pt x="77" y="172"/>
                  </a:lnTo>
                  <a:lnTo>
                    <a:pt x="69" y="170"/>
                  </a:lnTo>
                  <a:lnTo>
                    <a:pt x="63" y="170"/>
                  </a:lnTo>
                  <a:lnTo>
                    <a:pt x="58" y="166"/>
                  </a:lnTo>
                  <a:lnTo>
                    <a:pt x="50" y="164"/>
                  </a:lnTo>
                  <a:lnTo>
                    <a:pt x="44" y="160"/>
                  </a:lnTo>
                  <a:lnTo>
                    <a:pt x="40" y="158"/>
                  </a:lnTo>
                  <a:lnTo>
                    <a:pt x="35" y="154"/>
                  </a:lnTo>
                  <a:lnTo>
                    <a:pt x="29" y="153"/>
                  </a:lnTo>
                  <a:lnTo>
                    <a:pt x="25" y="149"/>
                  </a:lnTo>
                  <a:lnTo>
                    <a:pt x="21" y="147"/>
                  </a:lnTo>
                  <a:lnTo>
                    <a:pt x="18" y="143"/>
                  </a:lnTo>
                  <a:lnTo>
                    <a:pt x="14" y="139"/>
                  </a:lnTo>
                  <a:lnTo>
                    <a:pt x="10" y="135"/>
                  </a:lnTo>
                  <a:lnTo>
                    <a:pt x="8" y="132"/>
                  </a:lnTo>
                  <a:lnTo>
                    <a:pt x="2" y="124"/>
                  </a:lnTo>
                  <a:lnTo>
                    <a:pt x="0" y="118"/>
                  </a:lnTo>
                  <a:lnTo>
                    <a:pt x="0" y="113"/>
                  </a:lnTo>
                  <a:lnTo>
                    <a:pt x="0" y="109"/>
                  </a:lnTo>
                  <a:lnTo>
                    <a:pt x="2" y="103"/>
                  </a:lnTo>
                  <a:lnTo>
                    <a:pt x="6" y="99"/>
                  </a:lnTo>
                  <a:lnTo>
                    <a:pt x="8" y="94"/>
                  </a:lnTo>
                  <a:lnTo>
                    <a:pt x="14" y="90"/>
                  </a:lnTo>
                  <a:lnTo>
                    <a:pt x="18" y="84"/>
                  </a:lnTo>
                  <a:lnTo>
                    <a:pt x="25" y="80"/>
                  </a:lnTo>
                  <a:lnTo>
                    <a:pt x="31" y="75"/>
                  </a:lnTo>
                  <a:lnTo>
                    <a:pt x="39" y="71"/>
                  </a:lnTo>
                  <a:lnTo>
                    <a:pt x="42" y="69"/>
                  </a:lnTo>
                  <a:lnTo>
                    <a:pt x="46" y="65"/>
                  </a:lnTo>
                  <a:lnTo>
                    <a:pt x="50" y="63"/>
                  </a:lnTo>
                  <a:lnTo>
                    <a:pt x="54" y="61"/>
                  </a:lnTo>
                  <a:lnTo>
                    <a:pt x="58" y="57"/>
                  </a:lnTo>
                  <a:lnTo>
                    <a:pt x="63" y="56"/>
                  </a:lnTo>
                  <a:lnTo>
                    <a:pt x="67" y="54"/>
                  </a:lnTo>
                  <a:lnTo>
                    <a:pt x="71" y="52"/>
                  </a:lnTo>
                  <a:lnTo>
                    <a:pt x="77" y="50"/>
                  </a:lnTo>
                  <a:lnTo>
                    <a:pt x="80" y="48"/>
                  </a:lnTo>
                  <a:lnTo>
                    <a:pt x="86" y="46"/>
                  </a:lnTo>
                  <a:lnTo>
                    <a:pt x="90" y="44"/>
                  </a:lnTo>
                  <a:lnTo>
                    <a:pt x="94" y="42"/>
                  </a:lnTo>
                  <a:lnTo>
                    <a:pt x="99" y="40"/>
                  </a:lnTo>
                  <a:lnTo>
                    <a:pt x="103" y="37"/>
                  </a:lnTo>
                  <a:lnTo>
                    <a:pt x="107" y="35"/>
                  </a:lnTo>
                  <a:lnTo>
                    <a:pt x="111" y="33"/>
                  </a:lnTo>
                  <a:lnTo>
                    <a:pt x="116" y="31"/>
                  </a:lnTo>
                  <a:lnTo>
                    <a:pt x="120" y="29"/>
                  </a:lnTo>
                  <a:lnTo>
                    <a:pt x="124" y="27"/>
                  </a:lnTo>
                  <a:lnTo>
                    <a:pt x="130" y="25"/>
                  </a:lnTo>
                  <a:lnTo>
                    <a:pt x="134" y="25"/>
                  </a:lnTo>
                  <a:lnTo>
                    <a:pt x="137" y="23"/>
                  </a:lnTo>
                  <a:lnTo>
                    <a:pt x="141" y="21"/>
                  </a:lnTo>
                  <a:lnTo>
                    <a:pt x="145" y="19"/>
                  </a:lnTo>
                  <a:lnTo>
                    <a:pt x="149" y="18"/>
                  </a:lnTo>
                  <a:lnTo>
                    <a:pt x="153" y="18"/>
                  </a:lnTo>
                  <a:lnTo>
                    <a:pt x="156" y="16"/>
                  </a:lnTo>
                  <a:lnTo>
                    <a:pt x="162" y="14"/>
                  </a:lnTo>
                  <a:lnTo>
                    <a:pt x="168" y="12"/>
                  </a:lnTo>
                  <a:lnTo>
                    <a:pt x="174" y="10"/>
                  </a:lnTo>
                  <a:lnTo>
                    <a:pt x="179" y="8"/>
                  </a:lnTo>
                  <a:lnTo>
                    <a:pt x="181" y="6"/>
                  </a:lnTo>
                  <a:lnTo>
                    <a:pt x="185" y="4"/>
                  </a:lnTo>
                  <a:lnTo>
                    <a:pt x="187" y="4"/>
                  </a:lnTo>
                  <a:lnTo>
                    <a:pt x="187" y="4"/>
                  </a:lnTo>
                  <a:lnTo>
                    <a:pt x="187" y="14"/>
                  </a:lnTo>
                  <a:lnTo>
                    <a:pt x="187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285933" name="Group 237">
            <a:extLst>
              <a:ext uri="{FF2B5EF4-FFF2-40B4-BE49-F238E27FC236}">
                <a16:creationId xmlns:a16="http://schemas.microsoft.com/office/drawing/2014/main" id="{EC847763-4090-4DA9-8EDD-8178D0263684}"/>
              </a:ext>
            </a:extLst>
          </p:cNvPr>
          <p:cNvGrpSpPr>
            <a:grpSpLocks/>
          </p:cNvGrpSpPr>
          <p:nvPr/>
        </p:nvGrpSpPr>
        <p:grpSpPr bwMode="auto">
          <a:xfrm>
            <a:off x="8256589" y="1844675"/>
            <a:ext cx="420687" cy="649288"/>
            <a:chOff x="4921" y="1207"/>
            <a:chExt cx="265" cy="409"/>
          </a:xfrm>
        </p:grpSpPr>
        <p:sp>
          <p:nvSpPr>
            <p:cNvPr id="285934" name="AutoShape 238">
              <a:extLst>
                <a:ext uri="{FF2B5EF4-FFF2-40B4-BE49-F238E27FC236}">
                  <a16:creationId xmlns:a16="http://schemas.microsoft.com/office/drawing/2014/main" id="{6DC51A57-F5BF-4488-B366-5AA8C0550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" y="1207"/>
              <a:ext cx="265" cy="40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5935" name="Oval 239">
              <a:extLst>
                <a:ext uri="{FF2B5EF4-FFF2-40B4-BE49-F238E27FC236}">
                  <a16:creationId xmlns:a16="http://schemas.microsoft.com/office/drawing/2014/main" id="{224BE16C-85A3-4BB3-89B5-6A28395F8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1344"/>
              <a:ext cx="91" cy="136"/>
            </a:xfrm>
            <a:prstGeom prst="ellipse">
              <a:avLst/>
            </a:prstGeom>
            <a:solidFill>
              <a:srgbClr val="2D68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285936" name="Group 240">
            <a:extLst>
              <a:ext uri="{FF2B5EF4-FFF2-40B4-BE49-F238E27FC236}">
                <a16:creationId xmlns:a16="http://schemas.microsoft.com/office/drawing/2014/main" id="{1D7BBBB1-3AA4-43BF-A748-81F13691E6AD}"/>
              </a:ext>
            </a:extLst>
          </p:cNvPr>
          <p:cNvGrpSpPr>
            <a:grpSpLocks/>
          </p:cNvGrpSpPr>
          <p:nvPr/>
        </p:nvGrpSpPr>
        <p:grpSpPr bwMode="auto">
          <a:xfrm>
            <a:off x="9985375" y="1844675"/>
            <a:ext cx="420688" cy="649288"/>
            <a:chOff x="4921" y="1207"/>
            <a:chExt cx="265" cy="409"/>
          </a:xfrm>
        </p:grpSpPr>
        <p:sp>
          <p:nvSpPr>
            <p:cNvPr id="285937" name="AutoShape 241">
              <a:extLst>
                <a:ext uri="{FF2B5EF4-FFF2-40B4-BE49-F238E27FC236}">
                  <a16:creationId xmlns:a16="http://schemas.microsoft.com/office/drawing/2014/main" id="{E48143B1-60C9-4727-B927-07FFA8492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" y="1207"/>
              <a:ext cx="265" cy="40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5938" name="Oval 242">
              <a:extLst>
                <a:ext uri="{FF2B5EF4-FFF2-40B4-BE49-F238E27FC236}">
                  <a16:creationId xmlns:a16="http://schemas.microsoft.com/office/drawing/2014/main" id="{3C4EBE67-B6CB-4800-BC99-E8F9719D5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1344"/>
              <a:ext cx="91" cy="136"/>
            </a:xfrm>
            <a:prstGeom prst="ellipse">
              <a:avLst/>
            </a:prstGeom>
            <a:solidFill>
              <a:srgbClr val="2D68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285942" name="Group 246">
            <a:extLst>
              <a:ext uri="{FF2B5EF4-FFF2-40B4-BE49-F238E27FC236}">
                <a16:creationId xmlns:a16="http://schemas.microsoft.com/office/drawing/2014/main" id="{606645E8-3C63-4DF5-ABA9-1DEE0E27893B}"/>
              </a:ext>
            </a:extLst>
          </p:cNvPr>
          <p:cNvGrpSpPr>
            <a:grpSpLocks/>
          </p:cNvGrpSpPr>
          <p:nvPr/>
        </p:nvGrpSpPr>
        <p:grpSpPr bwMode="auto">
          <a:xfrm>
            <a:off x="2063750" y="3576365"/>
            <a:ext cx="2746375" cy="2598737"/>
            <a:chOff x="340" y="2251"/>
            <a:chExt cx="1730" cy="1637"/>
          </a:xfrm>
        </p:grpSpPr>
        <p:pic>
          <p:nvPicPr>
            <p:cNvPr id="285754" name="Picture 58">
              <a:extLst>
                <a:ext uri="{FF2B5EF4-FFF2-40B4-BE49-F238E27FC236}">
                  <a16:creationId xmlns:a16="http://schemas.microsoft.com/office/drawing/2014/main" id="{4EE9284F-833F-49AE-AFAD-5709C6269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" y="3277"/>
              <a:ext cx="331" cy="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5755" name="Line 59">
              <a:extLst>
                <a:ext uri="{FF2B5EF4-FFF2-40B4-BE49-F238E27FC236}">
                  <a16:creationId xmlns:a16="http://schemas.microsoft.com/office/drawing/2014/main" id="{67360BBC-4545-4EC8-9D39-753C6EB61B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3430"/>
              <a:ext cx="1179" cy="0"/>
            </a:xfrm>
            <a:prstGeom prst="line">
              <a:avLst/>
            </a:prstGeom>
            <a:noFill/>
            <a:ln w="38100">
              <a:solidFill>
                <a:srgbClr val="C1BBAF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5756" name="Line 60">
              <a:extLst>
                <a:ext uri="{FF2B5EF4-FFF2-40B4-BE49-F238E27FC236}">
                  <a16:creationId xmlns:a16="http://schemas.microsoft.com/office/drawing/2014/main" id="{5038FCA8-A901-4620-9DCF-241EED0922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" y="2251"/>
              <a:ext cx="0" cy="1179"/>
            </a:xfrm>
            <a:prstGeom prst="line">
              <a:avLst/>
            </a:prstGeom>
            <a:noFill/>
            <a:ln w="38100">
              <a:solidFill>
                <a:srgbClr val="C1BBAF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5941" name="Text Box 245">
              <a:extLst>
                <a:ext uri="{FF2B5EF4-FFF2-40B4-BE49-F238E27FC236}">
                  <a16:creationId xmlns:a16="http://schemas.microsoft.com/office/drawing/2014/main" id="{BC871B2A-A893-4124-8914-6C5E793AF1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4" y="3657"/>
              <a:ext cx="4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nl-NL" i="1">
                  <a:latin typeface="Helvetica" panose="020B0604020202020204" pitchFamily="34" charset="0"/>
                </a:rPr>
                <a:t>B cel</a:t>
              </a:r>
            </a:p>
          </p:txBody>
        </p:sp>
      </p:grpSp>
      <p:grpSp>
        <p:nvGrpSpPr>
          <p:cNvPr id="285947" name="Group 251">
            <a:extLst>
              <a:ext uri="{FF2B5EF4-FFF2-40B4-BE49-F238E27FC236}">
                <a16:creationId xmlns:a16="http://schemas.microsoft.com/office/drawing/2014/main" id="{B4272AB6-E295-4197-8D97-A2F8A2BC0121}"/>
              </a:ext>
            </a:extLst>
          </p:cNvPr>
          <p:cNvGrpSpPr>
            <a:grpSpLocks/>
          </p:cNvGrpSpPr>
          <p:nvPr/>
        </p:nvGrpSpPr>
        <p:grpSpPr bwMode="auto">
          <a:xfrm>
            <a:off x="6159500" y="4870451"/>
            <a:ext cx="1912938" cy="957263"/>
            <a:chOff x="2920" y="3072"/>
            <a:chExt cx="1205" cy="603"/>
          </a:xfrm>
        </p:grpSpPr>
        <p:grpSp>
          <p:nvGrpSpPr>
            <p:cNvPr id="285944" name="Group 248">
              <a:extLst>
                <a:ext uri="{FF2B5EF4-FFF2-40B4-BE49-F238E27FC236}">
                  <a16:creationId xmlns:a16="http://schemas.microsoft.com/office/drawing/2014/main" id="{3D382F6A-64FA-4AA9-91A7-546299EF28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" y="3072"/>
              <a:ext cx="552" cy="603"/>
              <a:chOff x="2920" y="3072"/>
              <a:chExt cx="552" cy="603"/>
            </a:xfrm>
          </p:grpSpPr>
          <p:sp>
            <p:nvSpPr>
              <p:cNvPr id="285771" name="Text Box 75">
                <a:extLst>
                  <a:ext uri="{FF2B5EF4-FFF2-40B4-BE49-F238E27FC236}">
                    <a16:creationId xmlns:a16="http://schemas.microsoft.com/office/drawing/2014/main" id="{837C0BF7-C37E-4AF7-9ED8-853D05F77A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790353">
                <a:off x="3039" y="3247"/>
                <a:ext cx="22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NL" sz="2000" b="1">
                    <a:solidFill>
                      <a:schemeClr val="accent2"/>
                    </a:solidFill>
                    <a:latin typeface="Arial" panose="020B0604020202020204" pitchFamily="34" charset="0"/>
                  </a:rPr>
                  <a:t>Y</a:t>
                </a:r>
                <a:endParaRPr lang="nl-NL" altLang="nl-NL" sz="2000" b="1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85772" name="Text Box 76">
                <a:extLst>
                  <a:ext uri="{FF2B5EF4-FFF2-40B4-BE49-F238E27FC236}">
                    <a16:creationId xmlns:a16="http://schemas.microsoft.com/office/drawing/2014/main" id="{3E465EED-487F-403A-A1BD-6474C6599A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4617670">
                <a:off x="3054" y="3439"/>
                <a:ext cx="22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NL" sz="2000" b="1">
                    <a:solidFill>
                      <a:schemeClr val="accent2"/>
                    </a:solidFill>
                    <a:latin typeface="Arial" panose="020B0604020202020204" pitchFamily="34" charset="0"/>
                  </a:rPr>
                  <a:t>Y</a:t>
                </a:r>
                <a:endParaRPr lang="nl-NL" altLang="nl-NL" sz="2000" b="1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85773" name="Text Box 77">
                <a:extLst>
                  <a:ext uri="{FF2B5EF4-FFF2-40B4-BE49-F238E27FC236}">
                    <a16:creationId xmlns:a16="http://schemas.microsoft.com/office/drawing/2014/main" id="{70537CF3-CF28-4DC4-AB40-37F7581F1C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14193">
                <a:off x="2920" y="3094"/>
                <a:ext cx="22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NL" sz="2000" b="1">
                    <a:solidFill>
                      <a:schemeClr val="accent2"/>
                    </a:solidFill>
                    <a:latin typeface="Arial" panose="020B0604020202020204" pitchFamily="34" charset="0"/>
                  </a:rPr>
                  <a:t>Y</a:t>
                </a:r>
                <a:endParaRPr lang="nl-NL" altLang="nl-NL" sz="2000" b="1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85774" name="Text Box 78">
                <a:extLst>
                  <a:ext uri="{FF2B5EF4-FFF2-40B4-BE49-F238E27FC236}">
                    <a16:creationId xmlns:a16="http://schemas.microsoft.com/office/drawing/2014/main" id="{6524D0BA-D283-4C42-9BC7-809563A81B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4617670">
                <a:off x="3235" y="3349"/>
                <a:ext cx="22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NL" sz="2000" b="1">
                    <a:solidFill>
                      <a:schemeClr val="accent2"/>
                    </a:solidFill>
                    <a:latin typeface="Arial" panose="020B0604020202020204" pitchFamily="34" charset="0"/>
                  </a:rPr>
                  <a:t>Y</a:t>
                </a:r>
                <a:endParaRPr lang="nl-NL" altLang="nl-NL" sz="2000" b="1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85775" name="Text Box 79">
                <a:extLst>
                  <a:ext uri="{FF2B5EF4-FFF2-40B4-BE49-F238E27FC236}">
                    <a16:creationId xmlns:a16="http://schemas.microsoft.com/office/drawing/2014/main" id="{0370FB70-8D41-43C1-B38E-5B61A42D1E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4617670">
                <a:off x="3099" y="3059"/>
                <a:ext cx="22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NL" sz="2000" b="1">
                    <a:solidFill>
                      <a:schemeClr val="accent2"/>
                    </a:solidFill>
                    <a:latin typeface="Arial" panose="020B0604020202020204" pitchFamily="34" charset="0"/>
                  </a:rPr>
                  <a:t>Y</a:t>
                </a:r>
                <a:endParaRPr lang="nl-NL" altLang="nl-NL" sz="2000" b="1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85946" name="Text Box 250">
              <a:extLst>
                <a:ext uri="{FF2B5EF4-FFF2-40B4-BE49-F238E27FC236}">
                  <a16:creationId xmlns:a16="http://schemas.microsoft.com/office/drawing/2014/main" id="{ADA8181D-7779-48B5-968D-4706812781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3" y="3158"/>
              <a:ext cx="93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nl-NL" i="1">
                  <a:latin typeface="Helvetica" panose="020B0604020202020204" pitchFamily="34" charset="0"/>
                </a:rPr>
                <a:t>antilichamen</a:t>
              </a:r>
            </a:p>
          </p:txBody>
        </p:sp>
      </p:grpSp>
      <p:pic>
        <p:nvPicPr>
          <p:cNvPr id="285953" name="Picture 257">
            <a:extLst>
              <a:ext uri="{FF2B5EF4-FFF2-40B4-BE49-F238E27FC236}">
                <a16:creationId xmlns:a16="http://schemas.microsoft.com/office/drawing/2014/main" id="{52E637B0-FA61-4EF5-AF00-0181C83F3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5300664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5956" name="Picture 260">
            <a:extLst>
              <a:ext uri="{FF2B5EF4-FFF2-40B4-BE49-F238E27FC236}">
                <a16:creationId xmlns:a16="http://schemas.microsoft.com/office/drawing/2014/main" id="{96E2A3B0-43D8-47A5-9B40-567F12F96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351" y="2473325"/>
            <a:ext cx="525463" cy="56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85185E-6 L 0.06146 -0.004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857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5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5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85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85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5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85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85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85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85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285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285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705" grpId="0"/>
      <p:bldP spid="2857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>
            <a:extLst>
              <a:ext uri="{FF2B5EF4-FFF2-40B4-BE49-F238E27FC236}">
                <a16:creationId xmlns:a16="http://schemas.microsoft.com/office/drawing/2014/main" id="{898CDDC4-3829-49E2-983B-C21DBAEAEF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1480" y="-26988"/>
            <a:ext cx="10077133" cy="1143001"/>
          </a:xfrm>
          <a:noFill/>
          <a:ln/>
        </p:spPr>
        <p:txBody>
          <a:bodyPr>
            <a:normAutofit/>
          </a:bodyPr>
          <a:lstStyle/>
          <a:p>
            <a:r>
              <a:rPr lang="en-GB" altLang="nl-N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Geheugen</a:t>
            </a:r>
            <a:r>
              <a:rPr lang="en-GB" altLang="nl-N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</a:t>
            </a:r>
            <a:r>
              <a:rPr lang="en-GB" altLang="nl-N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cellen</a:t>
            </a:r>
            <a:r>
              <a:rPr lang="en-GB" altLang="nl-N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</a:t>
            </a:r>
            <a:r>
              <a:rPr lang="en-GB" altLang="nl-N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beschermen</a:t>
            </a:r>
            <a:r>
              <a:rPr lang="en-GB" altLang="nl-N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</a:t>
            </a:r>
            <a:r>
              <a:rPr lang="en-GB" altLang="nl-N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bij</a:t>
            </a:r>
            <a:r>
              <a:rPr lang="en-GB" altLang="nl-N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her-</a:t>
            </a:r>
            <a:r>
              <a:rPr lang="en-GB" altLang="nl-N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infectie</a:t>
            </a:r>
            <a:endParaRPr lang="en-GB" altLang="nl-N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  <p:pic>
        <p:nvPicPr>
          <p:cNvPr id="289795" name="Picture 3">
            <a:extLst>
              <a:ext uri="{FF2B5EF4-FFF2-40B4-BE49-F238E27FC236}">
                <a16:creationId xmlns:a16="http://schemas.microsoft.com/office/drawing/2014/main" id="{AB3FA7DC-CD82-4ABE-9D84-BCDED650E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1" y="3479800"/>
            <a:ext cx="525463" cy="56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9796" name="Text Box 4">
            <a:extLst>
              <a:ext uri="{FF2B5EF4-FFF2-40B4-BE49-F238E27FC236}">
                <a16:creationId xmlns:a16="http://schemas.microsoft.com/office/drawing/2014/main" id="{1D8A4B3C-2C2B-4DB9-A216-5F2086C8B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3429000"/>
            <a:ext cx="1543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nl-NL" i="1">
                <a:solidFill>
                  <a:srgbClr val="CC0000"/>
                </a:solidFill>
                <a:latin typeface="Helvetica" panose="020B0604020202020204" pitchFamily="34" charset="0"/>
              </a:rPr>
              <a:t>Geactiveerde</a:t>
            </a:r>
          </a:p>
          <a:p>
            <a:pPr algn="ctr"/>
            <a:r>
              <a:rPr lang="en-GB" altLang="nl-NL" i="1">
                <a:solidFill>
                  <a:srgbClr val="CC0000"/>
                </a:solidFill>
                <a:latin typeface="Helvetica" panose="020B0604020202020204" pitchFamily="34" charset="0"/>
              </a:rPr>
              <a:t>DC</a:t>
            </a:r>
          </a:p>
        </p:txBody>
      </p:sp>
      <p:sp>
        <p:nvSpPr>
          <p:cNvPr id="289797" name="Line 5">
            <a:extLst>
              <a:ext uri="{FF2B5EF4-FFF2-40B4-BE49-F238E27FC236}">
                <a16:creationId xmlns:a16="http://schemas.microsoft.com/office/drawing/2014/main" id="{ADCEE59C-DD2F-4ED1-B574-A4247CEF8469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3532981" y="2318232"/>
            <a:ext cx="512763" cy="571500"/>
          </a:xfrm>
          <a:prstGeom prst="lin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pic>
        <p:nvPicPr>
          <p:cNvPr id="289798" name="Picture 6">
            <a:extLst>
              <a:ext uri="{FF2B5EF4-FFF2-40B4-BE49-F238E27FC236}">
                <a16:creationId xmlns:a16="http://schemas.microsoft.com/office/drawing/2014/main" id="{6E0B198A-A7EE-4F90-8041-ECC549DF9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1" y="1960564"/>
            <a:ext cx="525463" cy="56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9799" name="Group 7">
            <a:extLst>
              <a:ext uri="{FF2B5EF4-FFF2-40B4-BE49-F238E27FC236}">
                <a16:creationId xmlns:a16="http://schemas.microsoft.com/office/drawing/2014/main" id="{F9C0661D-2BD3-4BE2-AA6B-F012FA8216F1}"/>
              </a:ext>
            </a:extLst>
          </p:cNvPr>
          <p:cNvGrpSpPr>
            <a:grpSpLocks/>
          </p:cNvGrpSpPr>
          <p:nvPr/>
        </p:nvGrpSpPr>
        <p:grpSpPr bwMode="auto">
          <a:xfrm>
            <a:off x="5446713" y="3114676"/>
            <a:ext cx="868362" cy="1008063"/>
            <a:chOff x="4740" y="1946"/>
            <a:chExt cx="835" cy="970"/>
          </a:xfrm>
        </p:grpSpPr>
        <p:pic>
          <p:nvPicPr>
            <p:cNvPr id="289800" name="Picture 8">
              <a:extLst>
                <a:ext uri="{FF2B5EF4-FFF2-40B4-BE49-F238E27FC236}">
                  <a16:creationId xmlns:a16="http://schemas.microsoft.com/office/drawing/2014/main" id="{306529B8-98BE-43E2-BF0B-3AC4F04E51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0" y="2160"/>
              <a:ext cx="563" cy="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9801" name="Picture 9">
              <a:extLst>
                <a:ext uri="{FF2B5EF4-FFF2-40B4-BE49-F238E27FC236}">
                  <a16:creationId xmlns:a16="http://schemas.microsoft.com/office/drawing/2014/main" id="{790BB462-9461-47D6-BE41-1264AA1487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2" y="2309"/>
              <a:ext cx="563" cy="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9802" name="Picture 10">
              <a:extLst>
                <a:ext uri="{FF2B5EF4-FFF2-40B4-BE49-F238E27FC236}">
                  <a16:creationId xmlns:a16="http://schemas.microsoft.com/office/drawing/2014/main" id="{6ECF97C3-6705-4EF9-B8A0-4777AA2C80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7" y="1946"/>
              <a:ext cx="563" cy="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9803" name="Picture 11">
            <a:extLst>
              <a:ext uri="{FF2B5EF4-FFF2-40B4-BE49-F238E27FC236}">
                <a16:creationId xmlns:a16="http://schemas.microsoft.com/office/drawing/2014/main" id="{7472302F-F78D-4F56-BE81-92A6FCE9F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781301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9804" name="Picture 12">
            <a:extLst>
              <a:ext uri="{FF2B5EF4-FFF2-40B4-BE49-F238E27FC236}">
                <a16:creationId xmlns:a16="http://schemas.microsoft.com/office/drawing/2014/main" id="{75671151-6FFE-42E5-A849-E3BEFD97A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2997201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9805" name="Picture 13">
            <a:extLst>
              <a:ext uri="{FF2B5EF4-FFF2-40B4-BE49-F238E27FC236}">
                <a16:creationId xmlns:a16="http://schemas.microsoft.com/office/drawing/2014/main" id="{24D87087-6E41-4E39-A2A1-C6AB96A3B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2781301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9806" name="Group 14">
            <a:extLst>
              <a:ext uri="{FF2B5EF4-FFF2-40B4-BE49-F238E27FC236}">
                <a16:creationId xmlns:a16="http://schemas.microsoft.com/office/drawing/2014/main" id="{FC261A79-DDEE-4E40-9BA6-2A3F971D5480}"/>
              </a:ext>
            </a:extLst>
          </p:cNvPr>
          <p:cNvGrpSpPr>
            <a:grpSpLocks/>
          </p:cNvGrpSpPr>
          <p:nvPr/>
        </p:nvGrpSpPr>
        <p:grpSpPr bwMode="auto">
          <a:xfrm>
            <a:off x="5508626" y="1844676"/>
            <a:ext cx="868363" cy="1008063"/>
            <a:chOff x="4740" y="1946"/>
            <a:chExt cx="835" cy="970"/>
          </a:xfrm>
        </p:grpSpPr>
        <p:pic>
          <p:nvPicPr>
            <p:cNvPr id="289807" name="Picture 15">
              <a:extLst>
                <a:ext uri="{FF2B5EF4-FFF2-40B4-BE49-F238E27FC236}">
                  <a16:creationId xmlns:a16="http://schemas.microsoft.com/office/drawing/2014/main" id="{8341A346-788C-4B2A-AF68-16A2E209C7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0" y="2160"/>
              <a:ext cx="563" cy="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9808" name="Picture 16">
              <a:extLst>
                <a:ext uri="{FF2B5EF4-FFF2-40B4-BE49-F238E27FC236}">
                  <a16:creationId xmlns:a16="http://schemas.microsoft.com/office/drawing/2014/main" id="{46061E38-6C03-4CE7-8181-23A0DB9B54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2" y="2309"/>
              <a:ext cx="563" cy="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9809" name="Picture 17">
              <a:extLst>
                <a:ext uri="{FF2B5EF4-FFF2-40B4-BE49-F238E27FC236}">
                  <a16:creationId xmlns:a16="http://schemas.microsoft.com/office/drawing/2014/main" id="{447E402C-CDD0-4DF3-96FD-D9DFF204AA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7" y="1946"/>
              <a:ext cx="563" cy="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9812" name="Line 20">
            <a:extLst>
              <a:ext uri="{FF2B5EF4-FFF2-40B4-BE49-F238E27FC236}">
                <a16:creationId xmlns:a16="http://schemas.microsoft.com/office/drawing/2014/main" id="{CAE74B19-9D75-4F9D-A038-6CFC12D9252C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3551237" y="3181039"/>
            <a:ext cx="476250" cy="571500"/>
          </a:xfrm>
          <a:prstGeom prst="lin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89813" name="Line 21">
            <a:extLst>
              <a:ext uri="{FF2B5EF4-FFF2-40B4-BE49-F238E27FC236}">
                <a16:creationId xmlns:a16="http://schemas.microsoft.com/office/drawing/2014/main" id="{6D89C1B9-989F-4513-A614-AE9620867C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5771" y="2284100"/>
            <a:ext cx="576262" cy="0"/>
          </a:xfrm>
          <a:prstGeom prst="lin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89815" name="Line 23">
            <a:extLst>
              <a:ext uri="{FF2B5EF4-FFF2-40B4-BE49-F238E27FC236}">
                <a16:creationId xmlns:a16="http://schemas.microsoft.com/office/drawing/2014/main" id="{64A515FE-054B-4ACD-B0E3-D00CB75776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5838" y="3716338"/>
            <a:ext cx="576262" cy="0"/>
          </a:xfrm>
          <a:prstGeom prst="lin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89818" name="Text Box 26">
            <a:extLst>
              <a:ext uri="{FF2B5EF4-FFF2-40B4-BE49-F238E27FC236}">
                <a16:creationId xmlns:a16="http://schemas.microsoft.com/office/drawing/2014/main" id="{C0274C4A-3726-40C3-9D14-F83D2CE0E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0650" y="4121151"/>
            <a:ext cx="120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nl-NL" i="1">
                <a:latin typeface="Helvetica" panose="020B0604020202020204" pitchFamily="34" charset="0"/>
              </a:rPr>
              <a:t>CD4 T cel</a:t>
            </a:r>
          </a:p>
        </p:txBody>
      </p:sp>
      <p:sp>
        <p:nvSpPr>
          <p:cNvPr id="289819" name="Text Box 27">
            <a:extLst>
              <a:ext uri="{FF2B5EF4-FFF2-40B4-BE49-F238E27FC236}">
                <a16:creationId xmlns:a16="http://schemas.microsoft.com/office/drawing/2014/main" id="{E3FF8733-0D28-432C-A88D-CB11DF447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9213" y="1516063"/>
            <a:ext cx="1200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nl-NL" i="1">
                <a:latin typeface="Helvetica" panose="020B0604020202020204" pitchFamily="34" charset="0"/>
              </a:rPr>
              <a:t>CD8 T cel</a:t>
            </a:r>
          </a:p>
        </p:txBody>
      </p:sp>
      <p:sp>
        <p:nvSpPr>
          <p:cNvPr id="289820" name="Text Box 28">
            <a:extLst>
              <a:ext uri="{FF2B5EF4-FFF2-40B4-BE49-F238E27FC236}">
                <a16:creationId xmlns:a16="http://schemas.microsoft.com/office/drawing/2014/main" id="{93852744-521F-46E8-A3BC-9AA32EC13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525" y="4076700"/>
            <a:ext cx="1504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nl-NL" i="1">
                <a:latin typeface="Helvetica" panose="020B0604020202020204" pitchFamily="34" charset="0"/>
              </a:rPr>
              <a:t>Effector </a:t>
            </a:r>
          </a:p>
          <a:p>
            <a:pPr algn="ctr"/>
            <a:r>
              <a:rPr lang="en-GB" altLang="nl-NL" i="1">
                <a:latin typeface="Helvetica" panose="020B0604020202020204" pitchFamily="34" charset="0"/>
              </a:rPr>
              <a:t>CD4 T cellen</a:t>
            </a:r>
          </a:p>
        </p:txBody>
      </p:sp>
      <p:grpSp>
        <p:nvGrpSpPr>
          <p:cNvPr id="289928" name="Group 136">
            <a:extLst>
              <a:ext uri="{FF2B5EF4-FFF2-40B4-BE49-F238E27FC236}">
                <a16:creationId xmlns:a16="http://schemas.microsoft.com/office/drawing/2014/main" id="{339C5CED-CEF0-4295-996F-710EAFC4F2FE}"/>
              </a:ext>
            </a:extLst>
          </p:cNvPr>
          <p:cNvGrpSpPr>
            <a:grpSpLocks/>
          </p:cNvGrpSpPr>
          <p:nvPr/>
        </p:nvGrpSpPr>
        <p:grpSpPr bwMode="auto">
          <a:xfrm>
            <a:off x="6592821" y="3429000"/>
            <a:ext cx="1855787" cy="1285875"/>
            <a:chOff x="3241" y="2144"/>
            <a:chExt cx="1169" cy="810"/>
          </a:xfrm>
        </p:grpSpPr>
        <p:pic>
          <p:nvPicPr>
            <p:cNvPr id="289810" name="Picture 18">
              <a:extLst>
                <a:ext uri="{FF2B5EF4-FFF2-40B4-BE49-F238E27FC236}">
                  <a16:creationId xmlns:a16="http://schemas.microsoft.com/office/drawing/2014/main" id="{D4604729-6C5B-412E-8D36-668BB8772B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4" y="2144"/>
              <a:ext cx="331" cy="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9816" name="Line 24">
              <a:extLst>
                <a:ext uri="{FF2B5EF4-FFF2-40B4-BE49-F238E27FC236}">
                  <a16:creationId xmlns:a16="http://schemas.microsoft.com/office/drawing/2014/main" id="{8A449BEA-8A1F-4828-BAD2-9BF8951B9B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1" y="2341"/>
              <a:ext cx="363" cy="0"/>
            </a:xfrm>
            <a:prstGeom prst="line">
              <a:avLst/>
            </a:prstGeom>
            <a:noFill/>
            <a:ln w="38100">
              <a:solidFill>
                <a:srgbClr val="C1BBAF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9821" name="Text Box 29">
              <a:extLst>
                <a:ext uri="{FF2B5EF4-FFF2-40B4-BE49-F238E27FC236}">
                  <a16:creationId xmlns:a16="http://schemas.microsoft.com/office/drawing/2014/main" id="{2306347F-80EB-43BD-A29C-93ABAE1E9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2" y="2550"/>
              <a:ext cx="94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nl-NL" i="1">
                  <a:solidFill>
                    <a:srgbClr val="CC0000"/>
                  </a:solidFill>
                  <a:latin typeface="Helvetica" panose="020B0604020202020204" pitchFamily="34" charset="0"/>
                </a:rPr>
                <a:t>Geheugen</a:t>
              </a:r>
            </a:p>
            <a:p>
              <a:pPr algn="ctr"/>
              <a:r>
                <a:rPr lang="en-GB" altLang="nl-NL" i="1">
                  <a:solidFill>
                    <a:srgbClr val="CC0000"/>
                  </a:solidFill>
                  <a:latin typeface="Helvetica" panose="020B0604020202020204" pitchFamily="34" charset="0"/>
                </a:rPr>
                <a:t>CD4 T cellen</a:t>
              </a:r>
            </a:p>
          </p:txBody>
        </p:sp>
      </p:grpSp>
      <p:sp>
        <p:nvSpPr>
          <p:cNvPr id="289822" name="Text Box 30">
            <a:extLst>
              <a:ext uri="{FF2B5EF4-FFF2-40B4-BE49-F238E27FC236}">
                <a16:creationId xmlns:a16="http://schemas.microsoft.com/office/drawing/2014/main" id="{D23476E2-F099-4AAE-95DB-80CB33CE8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550" y="1196975"/>
            <a:ext cx="1504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nl-NL" i="1">
                <a:latin typeface="Helvetica" panose="020B0604020202020204" pitchFamily="34" charset="0"/>
              </a:rPr>
              <a:t>Effector </a:t>
            </a:r>
          </a:p>
          <a:p>
            <a:pPr algn="ctr"/>
            <a:r>
              <a:rPr lang="en-GB" altLang="nl-NL" i="1">
                <a:latin typeface="Helvetica" panose="020B0604020202020204" pitchFamily="34" charset="0"/>
              </a:rPr>
              <a:t>CD8 T cellen</a:t>
            </a:r>
          </a:p>
        </p:txBody>
      </p:sp>
      <p:grpSp>
        <p:nvGrpSpPr>
          <p:cNvPr id="289929" name="Group 137">
            <a:extLst>
              <a:ext uri="{FF2B5EF4-FFF2-40B4-BE49-F238E27FC236}">
                <a16:creationId xmlns:a16="http://schemas.microsoft.com/office/drawing/2014/main" id="{FBD7C980-5CAC-4A30-853D-4EF75E183B71}"/>
              </a:ext>
            </a:extLst>
          </p:cNvPr>
          <p:cNvGrpSpPr>
            <a:grpSpLocks/>
          </p:cNvGrpSpPr>
          <p:nvPr/>
        </p:nvGrpSpPr>
        <p:grpSpPr bwMode="auto">
          <a:xfrm>
            <a:off x="6592821" y="1195076"/>
            <a:ext cx="1674812" cy="1285875"/>
            <a:chOff x="3241" y="736"/>
            <a:chExt cx="1055" cy="810"/>
          </a:xfrm>
        </p:grpSpPr>
        <p:pic>
          <p:nvPicPr>
            <p:cNvPr id="289811" name="Picture 19">
              <a:extLst>
                <a:ext uri="{FF2B5EF4-FFF2-40B4-BE49-F238E27FC236}">
                  <a16:creationId xmlns:a16="http://schemas.microsoft.com/office/drawing/2014/main" id="{E4094799-20FB-42CD-8499-EFDC455BED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1" y="1189"/>
              <a:ext cx="331" cy="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9814" name="Line 22">
              <a:extLst>
                <a:ext uri="{FF2B5EF4-FFF2-40B4-BE49-F238E27FC236}">
                  <a16:creationId xmlns:a16="http://schemas.microsoft.com/office/drawing/2014/main" id="{1853741E-5E39-4D52-9511-A01B24FDC7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1" y="1434"/>
              <a:ext cx="363" cy="0"/>
            </a:xfrm>
            <a:prstGeom prst="line">
              <a:avLst/>
            </a:prstGeom>
            <a:noFill/>
            <a:ln w="38100">
              <a:solidFill>
                <a:srgbClr val="C1BBAF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9823" name="Text Box 31">
              <a:extLst>
                <a:ext uri="{FF2B5EF4-FFF2-40B4-BE49-F238E27FC236}">
                  <a16:creationId xmlns:a16="http://schemas.microsoft.com/office/drawing/2014/main" id="{305F4F0A-A8DF-4843-BFDB-47835E6133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8" y="736"/>
              <a:ext cx="94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nl-NL" i="1">
                  <a:solidFill>
                    <a:srgbClr val="CC0000"/>
                  </a:solidFill>
                  <a:latin typeface="Helvetica" panose="020B0604020202020204" pitchFamily="34" charset="0"/>
                </a:rPr>
                <a:t>Geheugen</a:t>
              </a:r>
            </a:p>
            <a:p>
              <a:pPr algn="ctr"/>
              <a:r>
                <a:rPr lang="en-GB" altLang="nl-NL" i="1">
                  <a:solidFill>
                    <a:srgbClr val="CC0000"/>
                  </a:solidFill>
                  <a:latin typeface="Helvetica" panose="020B0604020202020204" pitchFamily="34" charset="0"/>
                </a:rPr>
                <a:t>CD8 T cellen</a:t>
              </a:r>
            </a:p>
          </p:txBody>
        </p:sp>
      </p:grpSp>
      <p:pic>
        <p:nvPicPr>
          <p:cNvPr id="289824" name="Picture 32">
            <a:extLst>
              <a:ext uri="{FF2B5EF4-FFF2-40B4-BE49-F238E27FC236}">
                <a16:creationId xmlns:a16="http://schemas.microsoft.com/office/drawing/2014/main" id="{AB1201B5-AD42-41E4-B5D2-C0654EC14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1" y="5202239"/>
            <a:ext cx="525463" cy="56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9825" name="Line 33">
            <a:extLst>
              <a:ext uri="{FF2B5EF4-FFF2-40B4-BE49-F238E27FC236}">
                <a16:creationId xmlns:a16="http://schemas.microsoft.com/office/drawing/2014/main" id="{D2C88DF7-6F86-4BA0-92FA-DAC7904811F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63750" y="5460689"/>
            <a:ext cx="1871663" cy="0"/>
          </a:xfrm>
          <a:prstGeom prst="lin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89826" name="Line 34">
            <a:extLst>
              <a:ext uri="{FF2B5EF4-FFF2-40B4-BE49-F238E27FC236}">
                <a16:creationId xmlns:a16="http://schemas.microsoft.com/office/drawing/2014/main" id="{5DB9D09A-FE87-4971-8A3E-5EB5196B70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63749" y="3589027"/>
            <a:ext cx="0" cy="1871662"/>
          </a:xfrm>
          <a:prstGeom prst="lin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pic>
        <p:nvPicPr>
          <p:cNvPr id="289828" name="Picture 36">
            <a:extLst>
              <a:ext uri="{FF2B5EF4-FFF2-40B4-BE49-F238E27FC236}">
                <a16:creationId xmlns:a16="http://schemas.microsoft.com/office/drawing/2014/main" id="{F83D2F62-0DC1-4F68-AB49-4B2C10693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1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5157789"/>
            <a:ext cx="585788" cy="63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9830" name="Text Box 38">
            <a:extLst>
              <a:ext uri="{FF2B5EF4-FFF2-40B4-BE49-F238E27FC236}">
                <a16:creationId xmlns:a16="http://schemas.microsoft.com/office/drawing/2014/main" id="{4E2AA752-A7FF-40A5-8433-88EB8237DF50}"/>
              </a:ext>
            </a:extLst>
          </p:cNvPr>
          <p:cNvSpPr txBox="1">
            <a:spLocks noChangeArrowheads="1"/>
          </p:cNvSpPr>
          <p:nvPr/>
        </p:nvSpPr>
        <p:spPr bwMode="auto">
          <a:xfrm rot="20809647">
            <a:off x="6348413" y="5154614"/>
            <a:ext cx="354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l-NL" sz="2000" b="1">
                <a:solidFill>
                  <a:schemeClr val="accent2"/>
                </a:solidFill>
                <a:latin typeface="Arial" panose="020B0604020202020204" pitchFamily="34" charset="0"/>
              </a:rPr>
              <a:t>Y</a:t>
            </a:r>
            <a:endParaRPr lang="nl-NL" altLang="nl-NL" sz="2000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9831" name="Text Box 39">
            <a:extLst>
              <a:ext uri="{FF2B5EF4-FFF2-40B4-BE49-F238E27FC236}">
                <a16:creationId xmlns:a16="http://schemas.microsoft.com/office/drawing/2014/main" id="{87FAF953-913F-41D0-BF97-6E42984A6244}"/>
              </a:ext>
            </a:extLst>
          </p:cNvPr>
          <p:cNvSpPr txBox="1">
            <a:spLocks noChangeArrowheads="1"/>
          </p:cNvSpPr>
          <p:nvPr/>
        </p:nvSpPr>
        <p:spPr bwMode="auto">
          <a:xfrm rot="16982330">
            <a:off x="6373020" y="5458620"/>
            <a:ext cx="354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l-NL" sz="2000" b="1">
                <a:solidFill>
                  <a:schemeClr val="accent2"/>
                </a:solidFill>
                <a:latin typeface="Arial" panose="020B0604020202020204" pitchFamily="34" charset="0"/>
              </a:rPr>
              <a:t>Y</a:t>
            </a:r>
            <a:endParaRPr lang="nl-NL" altLang="nl-NL" sz="2000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9832" name="Text Box 40">
            <a:extLst>
              <a:ext uri="{FF2B5EF4-FFF2-40B4-BE49-F238E27FC236}">
                <a16:creationId xmlns:a16="http://schemas.microsoft.com/office/drawing/2014/main" id="{5A83A43B-4197-4A5F-934B-588DCE6B69D1}"/>
              </a:ext>
            </a:extLst>
          </p:cNvPr>
          <p:cNvSpPr txBox="1">
            <a:spLocks noChangeArrowheads="1"/>
          </p:cNvSpPr>
          <p:nvPr/>
        </p:nvSpPr>
        <p:spPr bwMode="auto">
          <a:xfrm rot="814193">
            <a:off x="6159501" y="4911726"/>
            <a:ext cx="354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l-NL" sz="2000" b="1">
                <a:solidFill>
                  <a:schemeClr val="accent2"/>
                </a:solidFill>
                <a:latin typeface="Arial" panose="020B0604020202020204" pitchFamily="34" charset="0"/>
              </a:rPr>
              <a:t>Y</a:t>
            </a:r>
            <a:endParaRPr lang="nl-NL" altLang="nl-NL" sz="2000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9833" name="Text Box 41">
            <a:extLst>
              <a:ext uri="{FF2B5EF4-FFF2-40B4-BE49-F238E27FC236}">
                <a16:creationId xmlns:a16="http://schemas.microsoft.com/office/drawing/2014/main" id="{15CA6B89-8C21-42F5-AA66-8E80980A2179}"/>
              </a:ext>
            </a:extLst>
          </p:cNvPr>
          <p:cNvSpPr txBox="1">
            <a:spLocks noChangeArrowheads="1"/>
          </p:cNvSpPr>
          <p:nvPr/>
        </p:nvSpPr>
        <p:spPr bwMode="auto">
          <a:xfrm rot="16982330">
            <a:off x="6660357" y="5315745"/>
            <a:ext cx="354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l-NL" sz="2000" b="1">
                <a:solidFill>
                  <a:schemeClr val="accent2"/>
                </a:solidFill>
                <a:latin typeface="Arial" panose="020B0604020202020204" pitchFamily="34" charset="0"/>
              </a:rPr>
              <a:t>Y</a:t>
            </a:r>
            <a:endParaRPr lang="nl-NL" altLang="nl-NL" sz="2000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9834" name="Text Box 42">
            <a:extLst>
              <a:ext uri="{FF2B5EF4-FFF2-40B4-BE49-F238E27FC236}">
                <a16:creationId xmlns:a16="http://schemas.microsoft.com/office/drawing/2014/main" id="{C74831EF-ED23-4D5E-9F9D-D98D446B5BB9}"/>
              </a:ext>
            </a:extLst>
          </p:cNvPr>
          <p:cNvSpPr txBox="1">
            <a:spLocks noChangeArrowheads="1"/>
          </p:cNvSpPr>
          <p:nvPr/>
        </p:nvSpPr>
        <p:spPr bwMode="auto">
          <a:xfrm rot="16982330">
            <a:off x="6444457" y="4855370"/>
            <a:ext cx="354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l-NL" sz="2000" b="1">
                <a:solidFill>
                  <a:schemeClr val="accent2"/>
                </a:solidFill>
                <a:latin typeface="Arial" panose="020B0604020202020204" pitchFamily="34" charset="0"/>
              </a:rPr>
              <a:t>Y</a:t>
            </a:r>
            <a:endParaRPr lang="nl-NL" altLang="nl-NL" sz="2000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9835" name="Text Box 43">
            <a:extLst>
              <a:ext uri="{FF2B5EF4-FFF2-40B4-BE49-F238E27FC236}">
                <a16:creationId xmlns:a16="http://schemas.microsoft.com/office/drawing/2014/main" id="{4C48D360-A0E5-4DAB-A79F-C728F10D6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654" y="5438775"/>
            <a:ext cx="16209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nl-NL" i="1">
                <a:latin typeface="Helvetica" panose="020B0604020202020204" pitchFamily="34" charset="0"/>
              </a:rPr>
              <a:t>Plasma cellen</a:t>
            </a:r>
          </a:p>
        </p:txBody>
      </p:sp>
      <p:sp>
        <p:nvSpPr>
          <p:cNvPr id="289837" name="Line 45">
            <a:extLst>
              <a:ext uri="{FF2B5EF4-FFF2-40B4-BE49-F238E27FC236}">
                <a16:creationId xmlns:a16="http://schemas.microsoft.com/office/drawing/2014/main" id="{BE0EEFF0-1032-4CBF-8059-14DD40460AF4}"/>
              </a:ext>
            </a:extLst>
          </p:cNvPr>
          <p:cNvSpPr>
            <a:spLocks noChangeShapeType="1"/>
          </p:cNvSpPr>
          <p:nvPr/>
        </p:nvSpPr>
        <p:spPr bwMode="auto">
          <a:xfrm>
            <a:off x="4868863" y="5445125"/>
            <a:ext cx="722312" cy="0"/>
          </a:xfrm>
          <a:prstGeom prst="lin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grpSp>
        <p:nvGrpSpPr>
          <p:cNvPr id="289927" name="Group 135">
            <a:extLst>
              <a:ext uri="{FF2B5EF4-FFF2-40B4-BE49-F238E27FC236}">
                <a16:creationId xmlns:a16="http://schemas.microsoft.com/office/drawing/2014/main" id="{94169F17-48F3-4AA6-AABA-7FBE83778569}"/>
              </a:ext>
            </a:extLst>
          </p:cNvPr>
          <p:cNvGrpSpPr>
            <a:grpSpLocks/>
          </p:cNvGrpSpPr>
          <p:nvPr/>
        </p:nvGrpSpPr>
        <p:grpSpPr bwMode="auto">
          <a:xfrm>
            <a:off x="4868863" y="5662077"/>
            <a:ext cx="3887787" cy="990600"/>
            <a:chOff x="2109" y="3566"/>
            <a:chExt cx="2449" cy="624"/>
          </a:xfrm>
        </p:grpSpPr>
        <p:pic>
          <p:nvPicPr>
            <p:cNvPr id="289829" name="Picture 37">
              <a:extLst>
                <a:ext uri="{FF2B5EF4-FFF2-40B4-BE49-F238E27FC236}">
                  <a16:creationId xmlns:a16="http://schemas.microsoft.com/office/drawing/2014/main" id="{D2FAB31B-A7E5-404C-9073-A95A275481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 contrast="18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6" y="3793"/>
              <a:ext cx="369" cy="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9836" name="Text Box 44">
              <a:extLst>
                <a:ext uri="{FF2B5EF4-FFF2-40B4-BE49-F238E27FC236}">
                  <a16:creationId xmlns:a16="http://schemas.microsoft.com/office/drawing/2014/main" id="{6448FC0A-50BD-4E68-97E7-66F240FDD7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6" y="3879"/>
              <a:ext cx="154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altLang="nl-NL" i="1">
                  <a:solidFill>
                    <a:srgbClr val="CC0000"/>
                  </a:solidFill>
                  <a:latin typeface="Helvetica" panose="020B0604020202020204" pitchFamily="34" charset="0"/>
                </a:rPr>
                <a:t>Geheugen B cellen</a:t>
              </a:r>
            </a:p>
          </p:txBody>
        </p:sp>
        <p:sp>
          <p:nvSpPr>
            <p:cNvPr id="289838" name="Line 46">
              <a:extLst>
                <a:ext uri="{FF2B5EF4-FFF2-40B4-BE49-F238E27FC236}">
                  <a16:creationId xmlns:a16="http://schemas.microsoft.com/office/drawing/2014/main" id="{E2968729-F453-4CC0-8B29-0F45FF0827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9" y="3566"/>
              <a:ext cx="453" cy="272"/>
            </a:xfrm>
            <a:prstGeom prst="line">
              <a:avLst/>
            </a:prstGeom>
            <a:noFill/>
            <a:ln w="38100">
              <a:solidFill>
                <a:srgbClr val="C1BBAF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pic>
        <p:nvPicPr>
          <p:cNvPr id="289866" name="Picture 74">
            <a:extLst>
              <a:ext uri="{FF2B5EF4-FFF2-40B4-BE49-F238E27FC236}">
                <a16:creationId xmlns:a16="http://schemas.microsoft.com/office/drawing/2014/main" id="{5CAF5BB7-E444-4F76-B959-C375BBE2C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026" y="2425701"/>
            <a:ext cx="106521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9867" name="Picture 75">
            <a:extLst>
              <a:ext uri="{FF2B5EF4-FFF2-40B4-BE49-F238E27FC236}">
                <a16:creationId xmlns:a16="http://schemas.microsoft.com/office/drawing/2014/main" id="{9F604026-59E8-4B79-BB45-FFDFF9525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026" y="2425701"/>
            <a:ext cx="106521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9869" name="Picture 77">
            <a:extLst>
              <a:ext uri="{FF2B5EF4-FFF2-40B4-BE49-F238E27FC236}">
                <a16:creationId xmlns:a16="http://schemas.microsoft.com/office/drawing/2014/main" id="{C518CD55-EC05-4F6D-A003-D1514FBC3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9" y="2976564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9926" name="Text Box 134">
            <a:extLst>
              <a:ext uri="{FF2B5EF4-FFF2-40B4-BE49-F238E27FC236}">
                <a16:creationId xmlns:a16="http://schemas.microsoft.com/office/drawing/2014/main" id="{78FA0EE5-2A19-49A2-9FB7-6148764B5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580548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nl-NL" i="1">
                <a:latin typeface="Helvetica" panose="020B0604020202020204" pitchFamily="34" charset="0"/>
              </a:rPr>
              <a:t>B cel</a:t>
            </a:r>
          </a:p>
        </p:txBody>
      </p:sp>
      <p:grpSp>
        <p:nvGrpSpPr>
          <p:cNvPr id="289937" name="Group 145">
            <a:extLst>
              <a:ext uri="{FF2B5EF4-FFF2-40B4-BE49-F238E27FC236}">
                <a16:creationId xmlns:a16="http://schemas.microsoft.com/office/drawing/2014/main" id="{3B7A6451-0487-4B86-BE06-5BE2FFD70B9E}"/>
              </a:ext>
            </a:extLst>
          </p:cNvPr>
          <p:cNvGrpSpPr>
            <a:grpSpLocks/>
          </p:cNvGrpSpPr>
          <p:nvPr/>
        </p:nvGrpSpPr>
        <p:grpSpPr bwMode="auto">
          <a:xfrm>
            <a:off x="9493251" y="3389314"/>
            <a:ext cx="627063" cy="460375"/>
            <a:chOff x="5020" y="2083"/>
            <a:chExt cx="395" cy="290"/>
          </a:xfrm>
        </p:grpSpPr>
        <p:pic>
          <p:nvPicPr>
            <p:cNvPr id="289930" name="Picture 138">
              <a:extLst>
                <a:ext uri="{FF2B5EF4-FFF2-40B4-BE49-F238E27FC236}">
                  <a16:creationId xmlns:a16="http://schemas.microsoft.com/office/drawing/2014/main" id="{2A1EC494-2D65-4723-9761-C6E3325604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" y="2083"/>
              <a:ext cx="13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9931" name="Picture 139">
              <a:extLst>
                <a:ext uri="{FF2B5EF4-FFF2-40B4-BE49-F238E27FC236}">
                  <a16:creationId xmlns:a16="http://schemas.microsoft.com/office/drawing/2014/main" id="{0985BC26-D3EF-41F3-B121-97AC201E4D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1" y="2219"/>
              <a:ext cx="13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9932" name="Picture 140">
              <a:extLst>
                <a:ext uri="{FF2B5EF4-FFF2-40B4-BE49-F238E27FC236}">
                  <a16:creationId xmlns:a16="http://schemas.microsoft.com/office/drawing/2014/main" id="{C74761CB-F184-4C29-82B3-0FAC84181B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1" y="2083"/>
              <a:ext cx="13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9933" name="Picture 141">
              <a:extLst>
                <a:ext uri="{FF2B5EF4-FFF2-40B4-BE49-F238E27FC236}">
                  <a16:creationId xmlns:a16="http://schemas.microsoft.com/office/drawing/2014/main" id="{E58113DC-3BA3-4459-8827-0E58AA0450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7" y="2206"/>
              <a:ext cx="13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89934" name="AutoShape 142">
            <a:extLst>
              <a:ext uri="{FF2B5EF4-FFF2-40B4-BE49-F238E27FC236}">
                <a16:creationId xmlns:a16="http://schemas.microsoft.com/office/drawing/2014/main" id="{2260BEB1-CA88-41F0-BBA2-3503D2693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429000"/>
            <a:ext cx="1054100" cy="406400"/>
          </a:xfrm>
          <a:prstGeom prst="rightArrow">
            <a:avLst>
              <a:gd name="adj1" fmla="val 50000"/>
              <a:gd name="adj2" fmla="val 648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89935" name="AutoShape 143">
            <a:extLst>
              <a:ext uri="{FF2B5EF4-FFF2-40B4-BE49-F238E27FC236}">
                <a16:creationId xmlns:a16="http://schemas.microsoft.com/office/drawing/2014/main" id="{B5390F2C-7407-4F70-84B9-4F8C15D80AA0}"/>
              </a:ext>
            </a:extLst>
          </p:cNvPr>
          <p:cNvSpPr>
            <a:spLocks noChangeArrowheads="1"/>
          </p:cNvSpPr>
          <p:nvPr/>
        </p:nvSpPr>
        <p:spPr bwMode="auto">
          <a:xfrm rot="17822234">
            <a:off x="8027194" y="4906169"/>
            <a:ext cx="2265362" cy="514350"/>
          </a:xfrm>
          <a:prstGeom prst="rightArrow">
            <a:avLst>
              <a:gd name="adj1" fmla="val 50000"/>
              <a:gd name="adj2" fmla="val 1101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89936" name="AutoShape 144">
            <a:extLst>
              <a:ext uri="{FF2B5EF4-FFF2-40B4-BE49-F238E27FC236}">
                <a16:creationId xmlns:a16="http://schemas.microsoft.com/office/drawing/2014/main" id="{410A52C5-BC2E-4473-B0D7-A922C1128017}"/>
              </a:ext>
            </a:extLst>
          </p:cNvPr>
          <p:cNvSpPr>
            <a:spLocks noChangeArrowheads="1"/>
          </p:cNvSpPr>
          <p:nvPr/>
        </p:nvSpPr>
        <p:spPr bwMode="auto">
          <a:xfrm rot="1826821">
            <a:off x="7970838" y="2420939"/>
            <a:ext cx="1674812" cy="428625"/>
          </a:xfrm>
          <a:prstGeom prst="rightArrow">
            <a:avLst>
              <a:gd name="adj1" fmla="val 50000"/>
              <a:gd name="adj2" fmla="val 9768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89938" name="Text Box 146">
            <a:extLst>
              <a:ext uri="{FF2B5EF4-FFF2-40B4-BE49-F238E27FC236}">
                <a16:creationId xmlns:a16="http://schemas.microsoft.com/office/drawing/2014/main" id="{AD34EFFB-8274-49AF-87FD-EB70A8F8B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0426" y="1179514"/>
            <a:ext cx="35185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nl-NL" b="1" dirty="0" err="1">
                <a:solidFill>
                  <a:srgbClr val="CC0000"/>
                </a:solidFill>
                <a:latin typeface="Arial" panose="020B0604020202020204" pitchFamily="34" charset="0"/>
              </a:rPr>
              <a:t>Bij</a:t>
            </a:r>
            <a:r>
              <a:rPr lang="en-US" altLang="nl-NL" b="1" dirty="0">
                <a:solidFill>
                  <a:srgbClr val="CC0000"/>
                </a:solidFill>
                <a:latin typeface="Arial" panose="020B0604020202020204" pitchFamily="34" charset="0"/>
              </a:rPr>
              <a:t> her-</a:t>
            </a:r>
            <a:r>
              <a:rPr lang="en-US" altLang="nl-NL" b="1" dirty="0" err="1">
                <a:solidFill>
                  <a:srgbClr val="CC0000"/>
                </a:solidFill>
                <a:latin typeface="Arial" panose="020B0604020202020204" pitchFamily="34" charset="0"/>
              </a:rPr>
              <a:t>infectie</a:t>
            </a:r>
            <a:r>
              <a:rPr lang="en-US" altLang="nl-NL" b="1" dirty="0">
                <a:solidFill>
                  <a:srgbClr val="CC0000"/>
                </a:solidFill>
                <a:latin typeface="Arial" panose="020B0604020202020204" pitchFamily="34" charset="0"/>
              </a:rPr>
              <a:t>: </a:t>
            </a:r>
            <a:r>
              <a:rPr lang="en-US" altLang="nl-NL" b="1" dirty="0" err="1">
                <a:solidFill>
                  <a:srgbClr val="CC0000"/>
                </a:solidFill>
                <a:latin typeface="Arial" panose="020B0604020202020204" pitchFamily="34" charset="0"/>
              </a:rPr>
              <a:t>snelle</a:t>
            </a:r>
            <a:r>
              <a:rPr lang="en-US" altLang="nl-NL" b="1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dirty="0" err="1">
                <a:solidFill>
                  <a:srgbClr val="CC0000"/>
                </a:solidFill>
                <a:latin typeface="Arial" panose="020B0604020202020204" pitchFamily="34" charset="0"/>
              </a:rPr>
              <a:t>klaring</a:t>
            </a:r>
            <a:r>
              <a:rPr lang="en-US" altLang="nl-NL" b="1" dirty="0">
                <a:solidFill>
                  <a:srgbClr val="CC0000"/>
                </a:solidFill>
                <a:latin typeface="Arial" panose="020B0604020202020204" pitchFamily="34" charset="0"/>
              </a:rPr>
              <a:t> door </a:t>
            </a:r>
            <a:r>
              <a:rPr lang="en-US" altLang="nl-NL" b="1" dirty="0" err="1">
                <a:solidFill>
                  <a:srgbClr val="CC0000"/>
                </a:solidFill>
                <a:latin typeface="Arial" panose="020B0604020202020204" pitchFamily="34" charset="0"/>
              </a:rPr>
              <a:t>geheugen</a:t>
            </a:r>
            <a:r>
              <a:rPr lang="en-US" altLang="nl-NL" b="1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dirty="0" err="1">
                <a:solidFill>
                  <a:srgbClr val="CC0000"/>
                </a:solidFill>
                <a:latin typeface="Arial" panose="020B0604020202020204" pitchFamily="34" charset="0"/>
              </a:rPr>
              <a:t>cellen</a:t>
            </a:r>
            <a:endParaRPr lang="nl-NL" altLang="nl-NL" b="1" dirty="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8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899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9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>
            <a:extLst>
              <a:ext uri="{FF2B5EF4-FFF2-40B4-BE49-F238E27FC236}">
                <a16:creationId xmlns:a16="http://schemas.microsoft.com/office/drawing/2014/main" id="{9B370E2D-37CA-4A4D-AEAB-E75742084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338899"/>
            <a:ext cx="8531225" cy="384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955" name="Rectangle 3">
            <a:extLst>
              <a:ext uri="{FF2B5EF4-FFF2-40B4-BE49-F238E27FC236}">
                <a16:creationId xmlns:a16="http://schemas.microsoft.com/office/drawing/2014/main" id="{896A3C2A-CE85-43C2-9F82-E018EB8573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9920" y="44450"/>
            <a:ext cx="9352280" cy="1143000"/>
          </a:xfrm>
        </p:spPr>
        <p:txBody>
          <a:bodyPr>
            <a:normAutofit/>
          </a:bodyPr>
          <a:lstStyle/>
          <a:p>
            <a:r>
              <a:rPr lang="en-US" altLang="nl-N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Immunologisch</a:t>
            </a:r>
            <a:r>
              <a:rPr lang="en-US" altLang="nl-N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</a:t>
            </a:r>
            <a:r>
              <a:rPr lang="en-US" altLang="nl-N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geheugen</a:t>
            </a:r>
            <a:r>
              <a:rPr lang="en-US" altLang="nl-N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:</a:t>
            </a:r>
          </a:p>
        </p:txBody>
      </p:sp>
      <p:sp>
        <p:nvSpPr>
          <p:cNvPr id="125957" name="AutoShape 5">
            <a:extLst>
              <a:ext uri="{FF2B5EF4-FFF2-40B4-BE49-F238E27FC236}">
                <a16:creationId xmlns:a16="http://schemas.microsoft.com/office/drawing/2014/main" id="{77DAF93B-6370-41B5-88D9-EFAF75196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1" y="4247198"/>
            <a:ext cx="1223963" cy="1079500"/>
          </a:xfrm>
          <a:prstGeom prst="upArrowCallout">
            <a:avLst>
              <a:gd name="adj1" fmla="val 21868"/>
              <a:gd name="adj2" fmla="val 20614"/>
              <a:gd name="adj3" fmla="val 16727"/>
              <a:gd name="adj4" fmla="val 73972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nl-NL" sz="1600" b="1">
                <a:latin typeface="Arial" panose="020B0604020202020204" pitchFamily="34" charset="0"/>
              </a:rPr>
              <a:t>Vaccinatie</a:t>
            </a:r>
          </a:p>
        </p:txBody>
      </p:sp>
      <p:sp>
        <p:nvSpPr>
          <p:cNvPr id="125958" name="AutoShape 6">
            <a:extLst>
              <a:ext uri="{FF2B5EF4-FFF2-40B4-BE49-F238E27FC236}">
                <a16:creationId xmlns:a16="http://schemas.microsoft.com/office/drawing/2014/main" id="{0C3E5AF4-2546-47B0-B670-4CCCA09D5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1" y="4247198"/>
            <a:ext cx="1223963" cy="1079500"/>
          </a:xfrm>
          <a:prstGeom prst="upArrowCallout">
            <a:avLst>
              <a:gd name="adj1" fmla="val 21868"/>
              <a:gd name="adj2" fmla="val 20614"/>
              <a:gd name="adj3" fmla="val 16727"/>
              <a:gd name="adj4" fmla="val 73972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nl-NL" sz="1600" b="1">
                <a:latin typeface="Arial" panose="020B0604020202020204" pitchFamily="34" charset="0"/>
              </a:rPr>
              <a:t>Infectie</a:t>
            </a:r>
          </a:p>
        </p:txBody>
      </p:sp>
      <p:sp>
        <p:nvSpPr>
          <p:cNvPr id="125959" name="Text Box 7">
            <a:extLst>
              <a:ext uri="{FF2B5EF4-FFF2-40B4-BE49-F238E27FC236}">
                <a16:creationId xmlns:a16="http://schemas.microsoft.com/office/drawing/2014/main" id="{89252C30-C439-4BE5-89D4-7B5B627FF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1676" y="5428299"/>
            <a:ext cx="30337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l-NL" sz="2000" dirty="0" err="1">
                <a:latin typeface="Arial" panose="020B0604020202020204" pitchFamily="34" charset="0"/>
              </a:rPr>
              <a:t>Tweede</a:t>
            </a:r>
            <a:r>
              <a:rPr lang="en-US" altLang="nl-NL" sz="2000" dirty="0">
                <a:latin typeface="Arial" panose="020B0604020202020204" pitchFamily="34" charset="0"/>
              </a:rPr>
              <a:t> </a:t>
            </a:r>
            <a:r>
              <a:rPr lang="en-US" altLang="nl-NL" sz="2000" dirty="0" err="1">
                <a:latin typeface="Arial" panose="020B0604020202020204" pitchFamily="34" charset="0"/>
              </a:rPr>
              <a:t>respons</a:t>
            </a:r>
            <a:r>
              <a:rPr lang="en-US" altLang="nl-NL" sz="2000" dirty="0">
                <a:latin typeface="Arial" panose="020B0604020202020204" pitchFamily="34" charset="0"/>
              </a:rPr>
              <a:t> is </a:t>
            </a:r>
            <a:r>
              <a:rPr lang="en-US" altLang="nl-NL" sz="2000" dirty="0" err="1">
                <a:latin typeface="Arial" panose="020B0604020202020204" pitchFamily="34" charset="0"/>
              </a:rPr>
              <a:t>beter</a:t>
            </a:r>
            <a:r>
              <a:rPr lang="en-US" altLang="nl-NL" sz="2000" dirty="0">
                <a:latin typeface="Arial" panose="020B0604020202020204" pitchFamily="34" charset="0"/>
              </a:rPr>
              <a:t>:</a:t>
            </a:r>
          </a:p>
          <a:p>
            <a:pPr>
              <a:buFontTx/>
              <a:buChar char="•"/>
            </a:pPr>
            <a:r>
              <a:rPr lang="en-US" altLang="nl-NL" sz="2000" dirty="0">
                <a:latin typeface="Arial" panose="020B0604020202020204" pitchFamily="34" charset="0"/>
              </a:rPr>
              <a:t> </a:t>
            </a:r>
            <a:r>
              <a:rPr lang="en-US" altLang="nl-NL" sz="2000" dirty="0" err="1">
                <a:latin typeface="Arial" panose="020B0604020202020204" pitchFamily="34" charset="0"/>
              </a:rPr>
              <a:t>Sneller</a:t>
            </a:r>
            <a:endParaRPr lang="en-US" altLang="nl-NL" sz="2000" dirty="0"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US" altLang="nl-NL" sz="2000" dirty="0">
                <a:latin typeface="Arial" panose="020B0604020202020204" pitchFamily="34" charset="0"/>
              </a:rPr>
              <a:t> </a:t>
            </a:r>
            <a:r>
              <a:rPr lang="en-US" altLang="nl-NL" sz="2000" dirty="0" err="1">
                <a:latin typeface="Arial" panose="020B0604020202020204" pitchFamily="34" charset="0"/>
              </a:rPr>
              <a:t>Hoger</a:t>
            </a:r>
            <a:r>
              <a:rPr lang="en-US" altLang="nl-NL" sz="2000" dirty="0">
                <a:latin typeface="Arial" panose="020B0604020202020204" pitchFamily="34" charset="0"/>
              </a:rPr>
              <a:t>/</a:t>
            </a:r>
            <a:r>
              <a:rPr lang="en-US" altLang="nl-NL" sz="2000" dirty="0" err="1">
                <a:latin typeface="Arial" panose="020B0604020202020204" pitchFamily="34" charset="0"/>
              </a:rPr>
              <a:t>meer</a:t>
            </a:r>
            <a:endParaRPr lang="en-US" altLang="nl-NL" sz="2000" dirty="0">
              <a:latin typeface="Arial" panose="020B0604020202020204" pitchFamily="34" charset="0"/>
            </a:endParaRPr>
          </a:p>
          <a:p>
            <a:r>
              <a:rPr lang="en-US" altLang="nl-NL" sz="2000" dirty="0">
                <a:latin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altLang="nl-NL" sz="2000" dirty="0" err="1">
                <a:latin typeface="Arial" panose="020B0604020202020204" pitchFamily="34" charset="0"/>
                <a:sym typeface="Wingdings" panose="05000000000000000000" pitchFamily="2" charset="2"/>
              </a:rPr>
              <a:t>Niet</a:t>
            </a:r>
            <a:r>
              <a:rPr lang="en-US" altLang="nl-NL" sz="2000" dirty="0">
                <a:latin typeface="Arial" panose="020B0604020202020204" pitchFamily="34" charset="0"/>
                <a:sym typeface="Wingdings" panose="05000000000000000000" pitchFamily="2" charset="2"/>
              </a:rPr>
              <a:t> of minder </a:t>
            </a:r>
            <a:r>
              <a:rPr lang="en-US" altLang="nl-NL" sz="2000" dirty="0" err="1">
                <a:latin typeface="Arial" panose="020B0604020202020204" pitchFamily="34" charset="0"/>
                <a:sym typeface="Wingdings" panose="05000000000000000000" pitchFamily="2" charset="2"/>
              </a:rPr>
              <a:t>ziek</a:t>
            </a:r>
            <a:endParaRPr lang="en-US" altLang="nl-NL" sz="2000" dirty="0">
              <a:latin typeface="Arial" panose="020B0604020202020204" pitchFamily="34" charset="0"/>
            </a:endParaRPr>
          </a:p>
        </p:txBody>
      </p:sp>
      <p:sp>
        <p:nvSpPr>
          <p:cNvPr id="125960" name="Oval 8">
            <a:extLst>
              <a:ext uri="{FF2B5EF4-FFF2-40B4-BE49-F238E27FC236}">
                <a16:creationId xmlns:a16="http://schemas.microsoft.com/office/drawing/2014/main" id="{19211827-E6B5-4637-8865-5A38E8DFC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5" y="1265874"/>
            <a:ext cx="2089150" cy="1150937"/>
          </a:xfrm>
          <a:prstGeom prst="ellipse">
            <a:avLst/>
          </a:prstGeom>
          <a:noFill/>
          <a:ln w="38100">
            <a:solidFill>
              <a:srgbClr val="A8122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pic>
        <p:nvPicPr>
          <p:cNvPr id="125961" name="Picture 9">
            <a:extLst>
              <a:ext uri="{FF2B5EF4-FFF2-40B4-BE49-F238E27FC236}">
                <a16:creationId xmlns:a16="http://schemas.microsoft.com/office/drawing/2014/main" id="{64625045-FFD0-48D3-A283-8C5DF0C237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2651760"/>
            <a:ext cx="874712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2EF5CA2-5733-4C97-80DC-11D229B82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338725"/>
            <a:ext cx="2936876" cy="1150937"/>
          </a:xfrm>
          <a:prstGeom prst="ellipse">
            <a:avLst/>
          </a:prstGeom>
          <a:noFill/>
          <a:ln w="38100">
            <a:solidFill>
              <a:srgbClr val="A8122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154C5C59-6A11-4492-A473-11C7F703F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956" y="2922807"/>
            <a:ext cx="30155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l-NL" sz="1600" b="1" dirty="0" err="1">
                <a:solidFill>
                  <a:srgbClr val="C00000"/>
                </a:solidFill>
                <a:latin typeface="Arial" panose="020B0604020202020204" pitchFamily="34" charset="0"/>
              </a:rPr>
              <a:t>Antilichaamlevels</a:t>
            </a:r>
            <a:r>
              <a:rPr lang="en-US" altLang="nl-NL" sz="16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1600" b="1" dirty="0" err="1">
                <a:solidFill>
                  <a:srgbClr val="C00000"/>
                </a:solidFill>
                <a:latin typeface="Arial" panose="020B0604020202020204" pitchFamily="34" charset="0"/>
              </a:rPr>
              <a:t>nemen</a:t>
            </a:r>
            <a:r>
              <a:rPr lang="en-US" altLang="nl-NL" sz="16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1600" b="1" dirty="0" err="1">
                <a:solidFill>
                  <a:srgbClr val="C00000"/>
                </a:solidFill>
                <a:latin typeface="Arial" panose="020B0604020202020204" pitchFamily="34" charset="0"/>
              </a:rPr>
              <a:t>af</a:t>
            </a:r>
            <a:r>
              <a:rPr lang="en-US" altLang="nl-NL" sz="1600" b="1" dirty="0">
                <a:solidFill>
                  <a:srgbClr val="C00000"/>
                </a:solidFill>
                <a:latin typeface="Arial" panose="020B0604020202020204" pitchFamily="34" charset="0"/>
              </a:rPr>
              <a:t>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7" grpId="0" animBg="1"/>
      <p:bldP spid="125958" grpId="0" animBg="1"/>
      <p:bldP spid="12595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>
            <a:extLst>
              <a:ext uri="{FF2B5EF4-FFF2-40B4-BE49-F238E27FC236}">
                <a16:creationId xmlns:a16="http://schemas.microsoft.com/office/drawing/2014/main" id="{61E4304B-E5D2-45A1-8C0A-23F6776EA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962026"/>
            <a:ext cx="3090545" cy="58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51" name="Rectangle 3">
            <a:extLst>
              <a:ext uri="{FF2B5EF4-FFF2-40B4-BE49-F238E27FC236}">
                <a16:creationId xmlns:a16="http://schemas.microsoft.com/office/drawing/2014/main" id="{B07D632C-1F8C-4A0B-BA19-9819CD4B1D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5809" y="173990"/>
            <a:ext cx="8675687" cy="863600"/>
          </a:xfrm>
        </p:spPr>
        <p:txBody>
          <a:bodyPr/>
          <a:lstStyle/>
          <a:p>
            <a:r>
              <a:rPr lang="en-US" altLang="nl-N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Voordeel</a:t>
            </a:r>
            <a:r>
              <a:rPr lang="en-US" altLang="nl-N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van </a:t>
            </a:r>
            <a:r>
              <a:rPr lang="en-US" altLang="nl-N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herhaalde</a:t>
            </a:r>
            <a:r>
              <a:rPr lang="en-US" altLang="nl-N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</a:t>
            </a:r>
            <a:r>
              <a:rPr lang="en-US" altLang="nl-N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immunizaties</a:t>
            </a:r>
            <a:r>
              <a:rPr lang="en-US" altLang="nl-N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:</a:t>
            </a:r>
          </a:p>
        </p:txBody>
      </p:sp>
      <p:sp>
        <p:nvSpPr>
          <p:cNvPr id="130052" name="Text Box 4">
            <a:extLst>
              <a:ext uri="{FF2B5EF4-FFF2-40B4-BE49-F238E27FC236}">
                <a16:creationId xmlns:a16="http://schemas.microsoft.com/office/drawing/2014/main" id="{BF6CD5C8-76C1-4BAF-B473-AB4E52756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372" y="1377405"/>
            <a:ext cx="737885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nl-NL" sz="2400" b="1" dirty="0" err="1">
                <a:solidFill>
                  <a:srgbClr val="CC0000"/>
                </a:solidFill>
                <a:latin typeface="Arial" panose="020B0604020202020204" pitchFamily="34" charset="0"/>
              </a:rPr>
              <a:t>Tweede</a:t>
            </a:r>
            <a:r>
              <a:rPr lang="en-US" altLang="nl-NL" sz="2400" b="1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b="1" dirty="0" err="1">
                <a:solidFill>
                  <a:srgbClr val="CC0000"/>
                </a:solidFill>
                <a:latin typeface="Arial" panose="020B0604020202020204" pitchFamily="34" charset="0"/>
              </a:rPr>
              <a:t>en</a:t>
            </a:r>
            <a:r>
              <a:rPr lang="en-US" altLang="nl-NL" sz="2400" b="1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b="1" dirty="0" err="1">
                <a:solidFill>
                  <a:srgbClr val="CC0000"/>
                </a:solidFill>
                <a:latin typeface="Arial" panose="020B0604020202020204" pitchFamily="34" charset="0"/>
              </a:rPr>
              <a:t>derde</a:t>
            </a:r>
            <a:r>
              <a:rPr lang="en-US" altLang="nl-NL" sz="2400" b="1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b="1" dirty="0" err="1">
                <a:solidFill>
                  <a:srgbClr val="CC0000"/>
                </a:solidFill>
                <a:latin typeface="Arial" panose="020B0604020202020204" pitchFamily="34" charset="0"/>
              </a:rPr>
              <a:t>vaccinatie</a:t>
            </a:r>
            <a:r>
              <a:rPr lang="en-US" altLang="nl-NL" sz="2400" b="1" dirty="0">
                <a:solidFill>
                  <a:srgbClr val="CC0000"/>
                </a:solidFill>
                <a:latin typeface="Arial" panose="020B0604020202020204" pitchFamily="34" charset="0"/>
              </a:rPr>
              <a:t> (boost):</a:t>
            </a:r>
          </a:p>
          <a:p>
            <a:r>
              <a:rPr lang="en-US" altLang="nl-NL" sz="2400" dirty="0" err="1">
                <a:latin typeface="Arial" panose="020B0604020202020204" pitchFamily="34" charset="0"/>
              </a:rPr>
              <a:t>Activeren</a:t>
            </a:r>
            <a:r>
              <a:rPr lang="en-US" altLang="nl-NL" sz="2400" dirty="0">
                <a:latin typeface="Arial" panose="020B0604020202020204" pitchFamily="34" charset="0"/>
              </a:rPr>
              <a:t> van </a:t>
            </a:r>
            <a:r>
              <a:rPr lang="en-US" altLang="nl-NL" sz="2400" dirty="0" err="1">
                <a:latin typeface="Arial" panose="020B0604020202020204" pitchFamily="34" charset="0"/>
              </a:rPr>
              <a:t>geheugen</a:t>
            </a:r>
            <a:r>
              <a:rPr lang="en-US" altLang="nl-NL" sz="2400" dirty="0">
                <a:latin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Arial" panose="020B0604020202020204" pitchFamily="34" charset="0"/>
              </a:rPr>
              <a:t>cellen</a:t>
            </a:r>
            <a:r>
              <a:rPr lang="en-US" altLang="nl-NL" sz="2400" dirty="0">
                <a:latin typeface="Arial" panose="020B0604020202020204" pitchFamily="34" charset="0"/>
              </a:rPr>
              <a:t> om </a:t>
            </a:r>
            <a:r>
              <a:rPr lang="en-US" altLang="nl-NL" sz="2400" u="sng" dirty="0" err="1">
                <a:latin typeface="Arial" panose="020B0604020202020204" pitchFamily="34" charset="0"/>
              </a:rPr>
              <a:t>meer</a:t>
            </a:r>
            <a:r>
              <a:rPr lang="en-US" altLang="nl-NL" sz="2400" dirty="0">
                <a:latin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Arial" panose="020B0604020202020204" pitchFamily="34" charset="0"/>
              </a:rPr>
              <a:t>en</a:t>
            </a:r>
            <a:r>
              <a:rPr lang="en-US" altLang="nl-NL" sz="2400" dirty="0">
                <a:latin typeface="Arial" panose="020B0604020202020204" pitchFamily="34" charset="0"/>
              </a:rPr>
              <a:t> </a:t>
            </a:r>
            <a:r>
              <a:rPr lang="en-US" altLang="nl-NL" sz="2400" u="sng" dirty="0" err="1">
                <a:latin typeface="Arial" panose="020B0604020202020204" pitchFamily="34" charset="0"/>
              </a:rPr>
              <a:t>betere</a:t>
            </a:r>
            <a:r>
              <a:rPr lang="en-US" altLang="nl-NL" sz="2400" u="sng" dirty="0">
                <a:latin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Arial" panose="020B0604020202020204" pitchFamily="34" charset="0"/>
              </a:rPr>
              <a:t>antilichamen</a:t>
            </a:r>
            <a:r>
              <a:rPr lang="en-US" altLang="nl-NL" sz="2400" dirty="0">
                <a:latin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Arial" panose="020B0604020202020204" pitchFamily="34" charset="0"/>
              </a:rPr>
              <a:t>te</a:t>
            </a:r>
            <a:r>
              <a:rPr lang="en-US" altLang="nl-NL" sz="2400" dirty="0">
                <a:latin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Arial" panose="020B0604020202020204" pitchFamily="34" charset="0"/>
              </a:rPr>
              <a:t>krijgen</a:t>
            </a:r>
            <a:r>
              <a:rPr lang="en-US" altLang="nl-NL" sz="2400" dirty="0">
                <a:latin typeface="Arial" panose="020B0604020202020204" pitchFamily="34" charset="0"/>
              </a:rPr>
              <a:t>.</a:t>
            </a:r>
            <a:endParaRPr lang="nl-NL" altLang="nl-NL" sz="2400" dirty="0">
              <a:latin typeface="Arial" panose="020B0604020202020204" pitchFamily="34" charset="0"/>
            </a:endParaRPr>
          </a:p>
        </p:txBody>
      </p:sp>
      <p:pic>
        <p:nvPicPr>
          <p:cNvPr id="5" name="Picture 4" descr="mRNA Vaccines May Pack More Persistent Punch Against COVID-19 Than Thought  – NIH Director&amp;#39;s Blog">
            <a:extLst>
              <a:ext uri="{FF2B5EF4-FFF2-40B4-BE49-F238E27FC236}">
                <a16:creationId xmlns:a16="http://schemas.microsoft.com/office/drawing/2014/main" id="{0D774A95-8410-4D7E-ABB4-BA480B968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997" y="3248025"/>
            <a:ext cx="4700193" cy="26438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054A6B3-FBC0-4642-A4E4-C07487CA7241}"/>
              </a:ext>
            </a:extLst>
          </p:cNvPr>
          <p:cNvSpPr txBox="1"/>
          <p:nvPr/>
        </p:nvSpPr>
        <p:spPr>
          <a:xfrm>
            <a:off x="9448537" y="3766184"/>
            <a:ext cx="2578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Directe productie antilichamen </a:t>
            </a:r>
            <a:r>
              <a:rPr lang="nl-NL" b="1" dirty="0">
                <a:sym typeface="Wingdings" panose="05000000000000000000" pitchFamily="2" charset="2"/>
              </a:rPr>
              <a:t> langlevend in beenmerg</a:t>
            </a:r>
            <a:endParaRPr lang="nl-NL" b="1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3CC8FFF-1AD5-40F5-B3E8-4E696AA6905C}"/>
              </a:ext>
            </a:extLst>
          </p:cNvPr>
          <p:cNvSpPr txBox="1"/>
          <p:nvPr/>
        </p:nvSpPr>
        <p:spPr>
          <a:xfrm>
            <a:off x="9448537" y="5240359"/>
            <a:ext cx="2252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Om bij (her)infectie snel antilichamen te maken</a:t>
            </a:r>
          </a:p>
        </p:txBody>
      </p:sp>
      <p:sp>
        <p:nvSpPr>
          <p:cNvPr id="3" name="Pijl: rechts 2">
            <a:extLst>
              <a:ext uri="{FF2B5EF4-FFF2-40B4-BE49-F238E27FC236}">
                <a16:creationId xmlns:a16="http://schemas.microsoft.com/office/drawing/2014/main" id="{BE95EA56-D0AA-43D7-8226-30C2B481D00A}"/>
              </a:ext>
            </a:extLst>
          </p:cNvPr>
          <p:cNvSpPr/>
          <p:nvPr/>
        </p:nvSpPr>
        <p:spPr>
          <a:xfrm>
            <a:off x="8686800" y="3914090"/>
            <a:ext cx="692627" cy="3505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71318D3A-0F64-4354-A988-0B802C5EF4F4}"/>
              </a:ext>
            </a:extLst>
          </p:cNvPr>
          <p:cNvSpPr/>
          <p:nvPr/>
        </p:nvSpPr>
        <p:spPr>
          <a:xfrm>
            <a:off x="7589783" y="5240359"/>
            <a:ext cx="1789644" cy="3505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Pijl: rechts 9">
            <a:extLst>
              <a:ext uri="{FF2B5EF4-FFF2-40B4-BE49-F238E27FC236}">
                <a16:creationId xmlns:a16="http://schemas.microsoft.com/office/drawing/2014/main" id="{15B228B7-65BD-4765-97E3-BCDDE56ABD6E}"/>
              </a:ext>
            </a:extLst>
          </p:cNvPr>
          <p:cNvSpPr/>
          <p:nvPr/>
        </p:nvSpPr>
        <p:spPr>
          <a:xfrm rot="19762374">
            <a:off x="6964679" y="4089350"/>
            <a:ext cx="692627" cy="3505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F7DC819-F376-47CC-B05F-6C5BF5862B77}"/>
              </a:ext>
            </a:extLst>
          </p:cNvPr>
          <p:cNvSpPr txBox="1"/>
          <p:nvPr/>
        </p:nvSpPr>
        <p:spPr>
          <a:xfrm>
            <a:off x="7326698" y="4714571"/>
            <a:ext cx="1436302" cy="430887"/>
          </a:xfrm>
          <a:prstGeom prst="rect">
            <a:avLst/>
          </a:prstGeom>
          <a:solidFill>
            <a:srgbClr val="F4DB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200" dirty="0">
                <a:solidFill>
                  <a:srgbClr val="635CE3"/>
                </a:solidFill>
              </a:rPr>
              <a:t>Plasmacel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2" grpId="0"/>
      <p:bldP spid="2" grpId="0"/>
      <p:bldP spid="7" grpId="0"/>
      <p:bldP spid="3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A062758-9297-4552-B0CC-79602CA12F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6" b="3601"/>
          <a:stretch/>
        </p:blipFill>
        <p:spPr>
          <a:xfrm>
            <a:off x="726" y="1151"/>
            <a:ext cx="5333274" cy="7492678"/>
          </a:xfrm>
          <a:prstGeom prst="rect">
            <a:avLst/>
          </a:prstGeom>
        </p:spPr>
      </p:pic>
      <p:pic>
        <p:nvPicPr>
          <p:cNvPr id="5" name="Picture 4" descr="Full Cartoon Syringe Coronavirus Covid19 Vaccine Stock Illustration  1712603908">
            <a:extLst>
              <a:ext uri="{FF2B5EF4-FFF2-40B4-BE49-F238E27FC236}">
                <a16:creationId xmlns:a16="http://schemas.microsoft.com/office/drawing/2014/main" id="{695027D6-779B-47D2-8910-7B92D8943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29" b="80000" l="10806" r="79175">
                        <a14:foregroundMark x1="14017" y1="58571" x2="11788" y2="75714"/>
                        <a14:foregroundMark x1="14110" y1="57857" x2="14017" y2="58571"/>
                        <a14:foregroundMark x1="14342" y1="56071" x2="14110" y2="57857"/>
                        <a14:foregroundMark x1="11417" y1="57857" x2="11395" y2="56786"/>
                        <a14:foregroundMark x1="11788" y1="75714" x2="11417" y2="57857"/>
                        <a14:foregroundMark x1="14481" y1="76071" x2="14538" y2="76429"/>
                        <a14:foregroundMark x1="11680" y1="58571" x2="14481" y2="76071"/>
                        <a14:foregroundMark x1="11566" y1="57857" x2="11680" y2="58571"/>
                        <a14:foregroundMark x1="11395" y1="56786" x2="11566" y2="57857"/>
                        <a14:foregroundMark x1="11357" y1="57857" x2="10806" y2="54643"/>
                        <a14:foregroundMark x1="14477" y1="76071" x2="11357" y2="57857"/>
                        <a14:foregroundMark x1="14538" y1="76429" x2="14477" y2="76071"/>
                        <a14:foregroundMark x1="16018" y1="58571" x2="18861" y2="60714"/>
                        <a14:foregroundMark x1="15071" y1="57857" x2="16018" y2="58571"/>
                        <a14:foregroundMark x1="10806" y1="54643" x2="15071" y2="57857"/>
                        <a14:foregroundMark x1="18861" y1="60714" x2="18861" y2="60714"/>
                        <a14:foregroundMark x1="14735" y1="80714" x2="14735" y2="80714"/>
                        <a14:foregroundMark x1="76424" y1="23571" x2="76424" y2="23571"/>
                        <a14:foregroundMark x1="79175" y1="21429" x2="79175" y2="21429"/>
                        <a14:backgroundMark x1="16110" y1="58571" x2="16110" y2="58571"/>
                        <a14:backgroundMark x1="16306" y1="58571" x2="16306" y2="58571"/>
                        <a14:backgroundMark x1="15521" y1="57857" x2="15521" y2="57857"/>
                        <a14:backgroundMark x1="15717" y1="58571" x2="15717" y2="58571"/>
                        <a14:backgroundMark x1="16503" y1="58571" x2="16503" y2="58571"/>
                        <a14:backgroundMark x1="11591" y1="76071" x2="11591" y2="76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5" t="15889" r="18101" b="12392"/>
          <a:stretch/>
        </p:blipFill>
        <p:spPr bwMode="auto">
          <a:xfrm rot="11407473">
            <a:off x="4021143" y="1504017"/>
            <a:ext cx="2912540" cy="150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1B2AEEF-C99B-4EEB-ADB9-87E63FF2245A}"/>
              </a:ext>
            </a:extLst>
          </p:cNvPr>
          <p:cNvSpPr txBox="1"/>
          <p:nvPr/>
        </p:nvSpPr>
        <p:spPr>
          <a:xfrm>
            <a:off x="9121421" y="2185435"/>
            <a:ext cx="2630805" cy="415498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2400" b="1" dirty="0"/>
              <a:t>Locaties: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spier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lymfe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lymfeklier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beenmerg</a:t>
            </a:r>
          </a:p>
          <a:p>
            <a:endParaRPr lang="nl-NL" sz="2400" dirty="0"/>
          </a:p>
          <a:p>
            <a:r>
              <a:rPr lang="nl-NL" sz="2400" b="1" dirty="0"/>
              <a:t>Type cellen: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/>
              <a:t>DCs</a:t>
            </a: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B cellen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T cellen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plasma cellen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8E8CD547-E795-4956-8AF2-C14DCF71F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12300"/>
            <a:ext cx="90881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Wat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weet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u van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een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vaccinatie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….?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0C7065A2-D2E2-4FD0-AABD-C912891144D3}"/>
              </a:ext>
            </a:extLst>
          </p:cNvPr>
          <p:cNvCxnSpPr>
            <a:cxnSpLocks/>
          </p:cNvCxnSpPr>
          <p:nvPr/>
        </p:nvCxnSpPr>
        <p:spPr>
          <a:xfrm>
            <a:off x="3380234" y="2025250"/>
            <a:ext cx="544163" cy="550483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9CE2279B-AF56-4523-AD5A-4A01B2B0E808}"/>
              </a:ext>
            </a:extLst>
          </p:cNvPr>
          <p:cNvSpPr/>
          <p:nvPr/>
        </p:nvSpPr>
        <p:spPr>
          <a:xfrm>
            <a:off x="3392905" y="2753749"/>
            <a:ext cx="685800" cy="278209"/>
          </a:xfrm>
          <a:custGeom>
            <a:avLst/>
            <a:gdLst>
              <a:gd name="connsiteX0" fmla="*/ 0 w 685800"/>
              <a:gd name="connsiteY0" fmla="*/ 278209 h 278209"/>
              <a:gd name="connsiteX1" fmla="*/ 60158 w 685800"/>
              <a:gd name="connsiteY1" fmla="*/ 169925 h 278209"/>
              <a:gd name="connsiteX2" fmla="*/ 240632 w 685800"/>
              <a:gd name="connsiteY2" fmla="*/ 193988 h 278209"/>
              <a:gd name="connsiteX3" fmla="*/ 312821 w 685800"/>
              <a:gd name="connsiteY3" fmla="*/ 218051 h 278209"/>
              <a:gd name="connsiteX4" fmla="*/ 397042 w 685800"/>
              <a:gd name="connsiteY4" fmla="*/ 193988 h 278209"/>
              <a:gd name="connsiteX5" fmla="*/ 445169 w 685800"/>
              <a:gd name="connsiteY5" fmla="*/ 169925 h 278209"/>
              <a:gd name="connsiteX6" fmla="*/ 529390 w 685800"/>
              <a:gd name="connsiteY6" fmla="*/ 145862 h 278209"/>
              <a:gd name="connsiteX7" fmla="*/ 601579 w 685800"/>
              <a:gd name="connsiteY7" fmla="*/ 97735 h 278209"/>
              <a:gd name="connsiteX8" fmla="*/ 637674 w 685800"/>
              <a:gd name="connsiteY8" fmla="*/ 73672 h 278209"/>
              <a:gd name="connsiteX9" fmla="*/ 661737 w 685800"/>
              <a:gd name="connsiteY9" fmla="*/ 37577 h 278209"/>
              <a:gd name="connsiteX10" fmla="*/ 673769 w 685800"/>
              <a:gd name="connsiteY10" fmla="*/ 1483 h 278209"/>
              <a:gd name="connsiteX11" fmla="*/ 685800 w 685800"/>
              <a:gd name="connsiteY11" fmla="*/ 1483 h 27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" h="278209">
                <a:moveTo>
                  <a:pt x="0" y="278209"/>
                </a:moveTo>
                <a:cubicBezTo>
                  <a:pt x="9225" y="204408"/>
                  <a:pt x="-16853" y="169925"/>
                  <a:pt x="60158" y="169925"/>
                </a:cubicBezTo>
                <a:cubicBezTo>
                  <a:pt x="80192" y="169925"/>
                  <a:pt x="208187" y="185877"/>
                  <a:pt x="240632" y="193988"/>
                </a:cubicBezTo>
                <a:cubicBezTo>
                  <a:pt x="265239" y="200140"/>
                  <a:pt x="312821" y="218051"/>
                  <a:pt x="312821" y="218051"/>
                </a:cubicBezTo>
                <a:cubicBezTo>
                  <a:pt x="340895" y="210030"/>
                  <a:pt x="369603" y="203966"/>
                  <a:pt x="397042" y="193988"/>
                </a:cubicBezTo>
                <a:cubicBezTo>
                  <a:pt x="413898" y="187859"/>
                  <a:pt x="428683" y="176990"/>
                  <a:pt x="445169" y="169925"/>
                </a:cubicBezTo>
                <a:cubicBezTo>
                  <a:pt x="469341" y="159566"/>
                  <a:pt x="504959" y="151969"/>
                  <a:pt x="529390" y="145862"/>
                </a:cubicBezTo>
                <a:lnTo>
                  <a:pt x="601579" y="97735"/>
                </a:lnTo>
                <a:lnTo>
                  <a:pt x="637674" y="73672"/>
                </a:lnTo>
                <a:cubicBezTo>
                  <a:pt x="645695" y="61640"/>
                  <a:pt x="655270" y="50511"/>
                  <a:pt x="661737" y="37577"/>
                </a:cubicBezTo>
                <a:cubicBezTo>
                  <a:pt x="667409" y="26234"/>
                  <a:pt x="666734" y="12035"/>
                  <a:pt x="673769" y="1483"/>
                </a:cubicBezTo>
                <a:cubicBezTo>
                  <a:pt x="675994" y="-1854"/>
                  <a:pt x="681790" y="1483"/>
                  <a:pt x="685800" y="148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Koorde 10">
            <a:extLst>
              <a:ext uri="{FF2B5EF4-FFF2-40B4-BE49-F238E27FC236}">
                <a16:creationId xmlns:a16="http://schemas.microsoft.com/office/drawing/2014/main" id="{792CABAF-3F32-438D-AFF2-27A6E2C78391}"/>
              </a:ext>
            </a:extLst>
          </p:cNvPr>
          <p:cNvSpPr/>
          <p:nvPr/>
        </p:nvSpPr>
        <p:spPr>
          <a:xfrm rot="10149021">
            <a:off x="2915232" y="2875545"/>
            <a:ext cx="517358" cy="493295"/>
          </a:xfrm>
          <a:prstGeom prst="chord">
            <a:avLst/>
          </a:prstGeom>
          <a:solidFill>
            <a:srgbClr val="FBEACE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32B14122-E858-450D-9DEB-0B54DAA2C729}"/>
              </a:ext>
            </a:extLst>
          </p:cNvPr>
          <p:cNvCxnSpPr>
            <a:cxnSpLocks/>
          </p:cNvCxnSpPr>
          <p:nvPr/>
        </p:nvCxnSpPr>
        <p:spPr>
          <a:xfrm flipV="1">
            <a:off x="2174854" y="3219470"/>
            <a:ext cx="920183" cy="60408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2" name="Picture 2" descr="Next-generation malarial vaccines | Nature Materials">
            <a:extLst>
              <a:ext uri="{FF2B5EF4-FFF2-40B4-BE49-F238E27FC236}">
                <a16:creationId xmlns:a16="http://schemas.microsoft.com/office/drawing/2014/main" id="{DE6674D4-9C30-4D53-9CED-B21E2A4E30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9" t="442" b="22150"/>
          <a:stretch/>
        </p:blipFill>
        <p:spPr bwMode="auto">
          <a:xfrm>
            <a:off x="137479" y="3826042"/>
            <a:ext cx="3167771" cy="280913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49EFF2EC-C43F-4292-9085-B7EB56CF02BA}"/>
              </a:ext>
            </a:extLst>
          </p:cNvPr>
          <p:cNvSpPr txBox="1"/>
          <p:nvPr/>
        </p:nvSpPr>
        <p:spPr>
          <a:xfrm>
            <a:off x="1775597" y="4452434"/>
            <a:ext cx="1487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T cel activatie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1870ED7-BC1E-43E6-B184-A2B0D8814466}"/>
              </a:ext>
            </a:extLst>
          </p:cNvPr>
          <p:cNvSpPr txBox="1"/>
          <p:nvPr/>
        </p:nvSpPr>
        <p:spPr>
          <a:xfrm>
            <a:off x="480487" y="6044734"/>
            <a:ext cx="2154429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NL" b="1" dirty="0"/>
              <a:t>B cel activatie &amp; antilichaam productie</a:t>
            </a:r>
          </a:p>
        </p:txBody>
      </p:sp>
      <p:pic>
        <p:nvPicPr>
          <p:cNvPr id="21" name="Graphic 20" descr="Bot silhouet">
            <a:extLst>
              <a:ext uri="{FF2B5EF4-FFF2-40B4-BE49-F238E27FC236}">
                <a16:creationId xmlns:a16="http://schemas.microsoft.com/office/drawing/2014/main" id="{A8E21DAD-01B5-450F-B8FB-E4A8DCED1E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011750">
            <a:off x="3280304" y="3148026"/>
            <a:ext cx="1557479" cy="2635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844" name="Picture 4" descr="New insights into the pathophysiology of multiple myeloma - The Lancet  Oncology">
            <a:extLst>
              <a:ext uri="{FF2B5EF4-FFF2-40B4-BE49-F238E27FC236}">
                <a16:creationId xmlns:a16="http://schemas.microsoft.com/office/drawing/2014/main" id="{8797D5CA-1075-4DD3-861E-F6CD18E84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9" t="67050" r="30290" b="3001"/>
          <a:stretch/>
        </p:blipFill>
        <p:spPr bwMode="auto">
          <a:xfrm>
            <a:off x="4771802" y="4452434"/>
            <a:ext cx="3820875" cy="170173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kstvak 28">
            <a:extLst>
              <a:ext uri="{FF2B5EF4-FFF2-40B4-BE49-F238E27FC236}">
                <a16:creationId xmlns:a16="http://schemas.microsoft.com/office/drawing/2014/main" id="{E62D0FB6-C535-4A5E-A320-826E57E11082}"/>
              </a:ext>
            </a:extLst>
          </p:cNvPr>
          <p:cNvSpPr txBox="1"/>
          <p:nvPr/>
        </p:nvSpPr>
        <p:spPr>
          <a:xfrm>
            <a:off x="1731858" y="2879184"/>
            <a:ext cx="1226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Lymfe klier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EDC7C79B-0547-41AD-8A65-215B7673A40D}"/>
              </a:ext>
            </a:extLst>
          </p:cNvPr>
          <p:cNvSpPr txBox="1"/>
          <p:nvPr/>
        </p:nvSpPr>
        <p:spPr>
          <a:xfrm>
            <a:off x="4085095" y="5406474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BM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CA137077-3645-45FE-AE3A-81215B804A2B}"/>
              </a:ext>
            </a:extLst>
          </p:cNvPr>
          <p:cNvSpPr txBox="1"/>
          <p:nvPr/>
        </p:nvSpPr>
        <p:spPr>
          <a:xfrm>
            <a:off x="6640130" y="4933968"/>
            <a:ext cx="1394208" cy="369332"/>
          </a:xfrm>
          <a:prstGeom prst="rect">
            <a:avLst/>
          </a:prstGeom>
          <a:solidFill>
            <a:srgbClr val="FFE4C7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/>
              <a:t>Beenmerg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DB31184B-EC8E-4CEF-95EB-FC80B93498D0}"/>
              </a:ext>
            </a:extLst>
          </p:cNvPr>
          <p:cNvSpPr txBox="1"/>
          <p:nvPr/>
        </p:nvSpPr>
        <p:spPr>
          <a:xfrm>
            <a:off x="6321043" y="5748873"/>
            <a:ext cx="16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/>
              <a:t>Antilichamen</a:t>
            </a:r>
          </a:p>
        </p:txBody>
      </p: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9A129681-2C60-441F-8186-D0D57BA364C4}"/>
              </a:ext>
            </a:extLst>
          </p:cNvPr>
          <p:cNvCxnSpPr>
            <a:cxnSpLocks/>
          </p:cNvCxnSpPr>
          <p:nvPr/>
        </p:nvCxnSpPr>
        <p:spPr>
          <a:xfrm>
            <a:off x="5792299" y="5681663"/>
            <a:ext cx="653625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8" name="Picture 8" descr="COVID-19: VACCINES: After the Injection | Drug Discovery News">
            <a:extLst>
              <a:ext uri="{FF2B5EF4-FFF2-40B4-BE49-F238E27FC236}">
                <a16:creationId xmlns:a16="http://schemas.microsoft.com/office/drawing/2014/main" id="{B808CFDF-B2A6-4990-9804-4E17D4435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 t="69225" r="39841" b="6848"/>
          <a:stretch/>
        </p:blipFill>
        <p:spPr bwMode="auto">
          <a:xfrm>
            <a:off x="342128" y="375945"/>
            <a:ext cx="3045034" cy="164088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7EACC1C4-33A3-4754-B177-19FFDB0174B3}"/>
              </a:ext>
            </a:extLst>
          </p:cNvPr>
          <p:cNvSpPr txBox="1"/>
          <p:nvPr/>
        </p:nvSpPr>
        <p:spPr>
          <a:xfrm>
            <a:off x="1731858" y="1481056"/>
            <a:ext cx="54053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b="1" dirty="0" err="1"/>
              <a:t>DCs</a:t>
            </a:r>
            <a:endParaRPr lang="nl-NL" b="1" dirty="0"/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81FA8C87-7FBA-46A0-BD7A-33AE96234F2E}"/>
              </a:ext>
            </a:extLst>
          </p:cNvPr>
          <p:cNvSpPr txBox="1"/>
          <p:nvPr/>
        </p:nvSpPr>
        <p:spPr>
          <a:xfrm>
            <a:off x="350832" y="375945"/>
            <a:ext cx="73449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b="1" dirty="0"/>
              <a:t>Spier:</a:t>
            </a:r>
          </a:p>
        </p:txBody>
      </p:sp>
      <p:sp>
        <p:nvSpPr>
          <p:cNvPr id="34" name="Pijl: omlaag 33">
            <a:extLst>
              <a:ext uri="{FF2B5EF4-FFF2-40B4-BE49-F238E27FC236}">
                <a16:creationId xmlns:a16="http://schemas.microsoft.com/office/drawing/2014/main" id="{EC960055-D950-4843-BCDE-5CA2F157C457}"/>
              </a:ext>
            </a:extLst>
          </p:cNvPr>
          <p:cNvSpPr/>
          <p:nvPr/>
        </p:nvSpPr>
        <p:spPr>
          <a:xfrm rot="3919239">
            <a:off x="3587092" y="2501124"/>
            <a:ext cx="263644" cy="590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Pijl: omlaag 40">
            <a:extLst>
              <a:ext uri="{FF2B5EF4-FFF2-40B4-BE49-F238E27FC236}">
                <a16:creationId xmlns:a16="http://schemas.microsoft.com/office/drawing/2014/main" id="{6B966C3A-A882-4546-AE81-FD16A8107844}"/>
              </a:ext>
            </a:extLst>
          </p:cNvPr>
          <p:cNvSpPr/>
          <p:nvPr/>
        </p:nvSpPr>
        <p:spPr>
          <a:xfrm rot="19120790">
            <a:off x="3355739" y="3216906"/>
            <a:ext cx="263644" cy="590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136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12" grpId="0" animBg="1"/>
      <p:bldP spid="11" grpId="0" animBg="1"/>
      <p:bldP spid="18" grpId="0"/>
      <p:bldP spid="19" grpId="0" animBg="1"/>
      <p:bldP spid="29" grpId="0"/>
      <p:bldP spid="30" grpId="0"/>
      <p:bldP spid="31" grpId="0" animBg="1"/>
      <p:bldP spid="32" grpId="0"/>
      <p:bldP spid="16" grpId="0" animBg="1"/>
      <p:bldP spid="39" grpId="0" animBg="1"/>
      <p:bldP spid="34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 Get the Most Out of Your Team, Ask Better Questions - Business HorsePower">
            <a:extLst>
              <a:ext uri="{FF2B5EF4-FFF2-40B4-BE49-F238E27FC236}">
                <a16:creationId xmlns:a16="http://schemas.microsoft.com/office/drawing/2014/main" id="{A7B34150-9DB8-40AB-AAF0-F89C6B1DA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477" y="1057279"/>
            <a:ext cx="5323424" cy="532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338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6830A6-D28B-40DB-8E18-6EE618A1A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AEB197-7C6F-4C49-A882-ECE7DDC03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Cartoons over corona? Nederlandse cartoonisten laten zich bij het maken van  die spotprenten ook inspireren door de Bijbel - Friesch Dagblad">
            <a:extLst>
              <a:ext uri="{FF2B5EF4-FFF2-40B4-BE49-F238E27FC236}">
                <a16:creationId xmlns:a16="http://schemas.microsoft.com/office/drawing/2014/main" id="{8A0EECB5-A7BD-4D8C-BB54-82AF345A6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r="2404"/>
          <a:stretch/>
        </p:blipFill>
        <p:spPr bwMode="auto">
          <a:xfrm>
            <a:off x="1231900" y="152400"/>
            <a:ext cx="9880600" cy="655320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ull Cartoon Syringe Coronavirus Covid19 Vaccine Stock Illustration  1712603908">
            <a:extLst>
              <a:ext uri="{FF2B5EF4-FFF2-40B4-BE49-F238E27FC236}">
                <a16:creationId xmlns:a16="http://schemas.microsoft.com/office/drawing/2014/main" id="{E892D6C2-72E0-49C7-A3D0-3D11E952F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29" b="80000" l="10806" r="79175">
                        <a14:foregroundMark x1="14017" y1="58571" x2="11788" y2="75714"/>
                        <a14:foregroundMark x1="14110" y1="57857" x2="14017" y2="58571"/>
                        <a14:foregroundMark x1="14342" y1="56071" x2="14110" y2="57857"/>
                        <a14:foregroundMark x1="11417" y1="57857" x2="11395" y2="56786"/>
                        <a14:foregroundMark x1="11788" y1="75714" x2="11417" y2="57857"/>
                        <a14:foregroundMark x1="14481" y1="76071" x2="14538" y2="76429"/>
                        <a14:foregroundMark x1="11680" y1="58571" x2="14481" y2="76071"/>
                        <a14:foregroundMark x1="11566" y1="57857" x2="11680" y2="58571"/>
                        <a14:foregroundMark x1="11395" y1="56786" x2="11566" y2="57857"/>
                        <a14:foregroundMark x1="11357" y1="57857" x2="10806" y2="54643"/>
                        <a14:foregroundMark x1="14477" y1="76071" x2="11357" y2="57857"/>
                        <a14:foregroundMark x1="14538" y1="76429" x2="14477" y2="76071"/>
                        <a14:foregroundMark x1="16018" y1="58571" x2="18861" y2="60714"/>
                        <a14:foregroundMark x1="15071" y1="57857" x2="16018" y2="58571"/>
                        <a14:foregroundMark x1="10806" y1="54643" x2="15071" y2="57857"/>
                        <a14:foregroundMark x1="18861" y1="60714" x2="18861" y2="60714"/>
                        <a14:foregroundMark x1="14735" y1="80714" x2="14735" y2="80714"/>
                        <a14:foregroundMark x1="76424" y1="23571" x2="76424" y2="23571"/>
                        <a14:foregroundMark x1="79175" y1="21429" x2="79175" y2="21429"/>
                        <a14:backgroundMark x1="16110" y1="58571" x2="16110" y2="58571"/>
                        <a14:backgroundMark x1="16306" y1="58571" x2="16306" y2="58571"/>
                        <a14:backgroundMark x1="15521" y1="57857" x2="15521" y2="57857"/>
                        <a14:backgroundMark x1="15717" y1="58571" x2="15717" y2="58571"/>
                        <a14:backgroundMark x1="16503" y1="58571" x2="16503" y2="58571"/>
                        <a14:backgroundMark x1="11591" y1="76071" x2="11591" y2="76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5" t="15889" r="18101" b="12392"/>
          <a:stretch/>
        </p:blipFill>
        <p:spPr bwMode="auto">
          <a:xfrm rot="1351806">
            <a:off x="1646880" y="462505"/>
            <a:ext cx="2912540" cy="150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1D046FDC-BF05-41CC-BA5B-406B243344CC}"/>
              </a:ext>
            </a:extLst>
          </p:cNvPr>
          <p:cNvSpPr/>
          <p:nvPr/>
        </p:nvSpPr>
        <p:spPr>
          <a:xfrm>
            <a:off x="6179185" y="571500"/>
            <a:ext cx="220980" cy="144780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A5C7A359-5F87-4803-A092-848A76083DF2}"/>
              </a:ext>
            </a:extLst>
          </p:cNvPr>
          <p:cNvSpPr/>
          <p:nvPr/>
        </p:nvSpPr>
        <p:spPr>
          <a:xfrm>
            <a:off x="6248400" y="662940"/>
            <a:ext cx="78740" cy="66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3CBED308-A345-403B-A99A-D6C9670AC19F}"/>
              </a:ext>
            </a:extLst>
          </p:cNvPr>
          <p:cNvSpPr/>
          <p:nvPr/>
        </p:nvSpPr>
        <p:spPr>
          <a:xfrm>
            <a:off x="6450965" y="558800"/>
            <a:ext cx="217170" cy="144780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14B4E05D-BF75-4417-889A-B259C39613A1}"/>
              </a:ext>
            </a:extLst>
          </p:cNvPr>
          <p:cNvSpPr/>
          <p:nvPr/>
        </p:nvSpPr>
        <p:spPr>
          <a:xfrm>
            <a:off x="6517640" y="645795"/>
            <a:ext cx="78740" cy="66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5CE02EB-4BCA-463B-AB0B-47727E816896}"/>
              </a:ext>
            </a:extLst>
          </p:cNvPr>
          <p:cNvSpPr txBox="1"/>
          <p:nvPr/>
        </p:nvSpPr>
        <p:spPr>
          <a:xfrm>
            <a:off x="4383988" y="44823"/>
            <a:ext cx="1112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i="1" dirty="0"/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420356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-0.0043 -0.0057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00" y="-301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0.0043 -0.0057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00" y="-301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68360-D646-4D51-A755-E7F9A60B1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72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2. Verdieping: migratie van </a:t>
            </a:r>
            <a:r>
              <a:rPr lang="nl-NL" sz="4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immuuncellen</a:t>
            </a:r>
            <a:endParaRPr lang="nl-NL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  <p:pic>
        <p:nvPicPr>
          <p:cNvPr id="3" name="Picture 3" descr="T cell">
            <a:extLst>
              <a:ext uri="{FF2B5EF4-FFF2-40B4-BE49-F238E27FC236}">
                <a16:creationId xmlns:a16="http://schemas.microsoft.com/office/drawing/2014/main" id="{7A4EF4DE-8A59-498F-B8F8-70B76E260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7" y="5010785"/>
            <a:ext cx="893763" cy="9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493C1A1E-9CD9-44DE-9606-92526CD8DE80}"/>
              </a:ext>
            </a:extLst>
          </p:cNvPr>
          <p:cNvGrpSpPr>
            <a:grpSpLocks/>
          </p:cNvGrpSpPr>
          <p:nvPr/>
        </p:nvGrpSpPr>
        <p:grpSpPr bwMode="auto">
          <a:xfrm>
            <a:off x="5513387" y="4578985"/>
            <a:ext cx="1416050" cy="1427163"/>
            <a:chOff x="2526" y="2429"/>
            <a:chExt cx="892" cy="899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CBFC162B-53C1-4774-8401-283BF8391E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42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8AD20782-1682-433C-8031-CC0039DAC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51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A75E6140-646B-4358-BB14-B0CDC88C8B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60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09B1C4D3-44F1-499E-A597-CBECECA1DE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69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06120EBA-46FA-40B8-B6D0-0CD79F575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78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57D9AFFE-BDE7-431A-BEFC-F921CEE11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87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C187D263-67C2-4B4C-94F1-2D88FEEC01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971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7E54D709-5698-4BFB-8F2D-DE9A70235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305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96D8C968-828D-4611-8811-BE87F0C514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314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EF1685FB-661E-4228-AF3D-7313E8E338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3239"/>
              <a:ext cx="892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919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/>
        </p:nvSpPr>
        <p:spPr>
          <a:xfrm>
            <a:off x="2135560" y="132682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rgbClr val="FFFF99"/>
                </a:solidFill>
                <a:ea typeface="+mj-ea"/>
                <a:cs typeface="+mj-cs"/>
              </a:rPr>
              <a:t>Immuniteit: de juiste reactie, op het juiste moment, op de juiste plaats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2"/>
          <a:srcRect l="14786" r="1"/>
          <a:stretch/>
        </p:blipFill>
        <p:spPr>
          <a:xfrm>
            <a:off x="4844593" y="1340768"/>
            <a:ext cx="7362923" cy="553311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576" y="1340767"/>
            <a:ext cx="3265424" cy="5517231"/>
          </a:xfrm>
          <a:prstGeom prst="rect">
            <a:avLst/>
          </a:prstGeom>
        </p:spPr>
      </p:pic>
      <p:pic>
        <p:nvPicPr>
          <p:cNvPr id="2" name="Picture 6" descr="29 Photos That Couldn't Have Been Taken At A More Perfect Time">
            <a:extLst>
              <a:ext uri="{FF2B5EF4-FFF2-40B4-BE49-F238E27FC236}">
                <a16:creationId xmlns:a16="http://schemas.microsoft.com/office/drawing/2014/main" id="{8B7E75DD-4A5D-402A-A6CC-280DA489B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9"/>
            <a:ext cx="4844593" cy="551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25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7037FEC1-45F4-47EB-96CD-598C87E149FC}"/>
              </a:ext>
            </a:extLst>
          </p:cNvPr>
          <p:cNvGrpSpPr/>
          <p:nvPr/>
        </p:nvGrpSpPr>
        <p:grpSpPr>
          <a:xfrm>
            <a:off x="2300396" y="4000387"/>
            <a:ext cx="2284715" cy="1521365"/>
            <a:chOff x="777338" y="4015456"/>
            <a:chExt cx="2284715" cy="1521365"/>
          </a:xfrm>
        </p:grpSpPr>
        <p:sp>
          <p:nvSpPr>
            <p:cNvPr id="4" name="Zeshoek 3">
              <a:extLst>
                <a:ext uri="{FF2B5EF4-FFF2-40B4-BE49-F238E27FC236}">
                  <a16:creationId xmlns:a16="http://schemas.microsoft.com/office/drawing/2014/main" id="{CE55ECF5-8A9B-4BDA-A51E-33EE94FD24CE}"/>
                </a:ext>
              </a:extLst>
            </p:cNvPr>
            <p:cNvSpPr/>
            <p:nvPr/>
          </p:nvSpPr>
          <p:spPr>
            <a:xfrm>
              <a:off x="1835696" y="4015690"/>
              <a:ext cx="693925" cy="611104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Zeshoek 34">
              <a:extLst>
                <a:ext uri="{FF2B5EF4-FFF2-40B4-BE49-F238E27FC236}">
                  <a16:creationId xmlns:a16="http://schemas.microsoft.com/office/drawing/2014/main" id="{B0EC29A2-9CF4-4DCF-87E7-D2141392180A}"/>
                </a:ext>
              </a:extLst>
            </p:cNvPr>
            <p:cNvSpPr/>
            <p:nvPr/>
          </p:nvSpPr>
          <p:spPr>
            <a:xfrm>
              <a:off x="2365907" y="4330064"/>
              <a:ext cx="693925" cy="611104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Zeshoek 38">
              <a:extLst>
                <a:ext uri="{FF2B5EF4-FFF2-40B4-BE49-F238E27FC236}">
                  <a16:creationId xmlns:a16="http://schemas.microsoft.com/office/drawing/2014/main" id="{AD2EA356-596A-4D1C-ADD3-F45F4CE69E69}"/>
                </a:ext>
              </a:extLst>
            </p:cNvPr>
            <p:cNvSpPr/>
            <p:nvPr/>
          </p:nvSpPr>
          <p:spPr>
            <a:xfrm>
              <a:off x="1819108" y="4624630"/>
              <a:ext cx="693925" cy="611104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Zeshoek 41">
              <a:extLst>
                <a:ext uri="{FF2B5EF4-FFF2-40B4-BE49-F238E27FC236}">
                  <a16:creationId xmlns:a16="http://schemas.microsoft.com/office/drawing/2014/main" id="{5653082B-3443-4DD3-AFD3-C4D84109B203}"/>
                </a:ext>
              </a:extLst>
            </p:cNvPr>
            <p:cNvSpPr/>
            <p:nvPr/>
          </p:nvSpPr>
          <p:spPr>
            <a:xfrm>
              <a:off x="1299831" y="4314847"/>
              <a:ext cx="693925" cy="611104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Zeshoek 52">
              <a:extLst>
                <a:ext uri="{FF2B5EF4-FFF2-40B4-BE49-F238E27FC236}">
                  <a16:creationId xmlns:a16="http://schemas.microsoft.com/office/drawing/2014/main" id="{EE5D9888-47B7-420C-814A-B56D90F82A0D}"/>
                </a:ext>
              </a:extLst>
            </p:cNvPr>
            <p:cNvSpPr/>
            <p:nvPr/>
          </p:nvSpPr>
          <p:spPr>
            <a:xfrm>
              <a:off x="1299830" y="4925717"/>
              <a:ext cx="693925" cy="611104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Zeshoek 53">
              <a:extLst>
                <a:ext uri="{FF2B5EF4-FFF2-40B4-BE49-F238E27FC236}">
                  <a16:creationId xmlns:a16="http://schemas.microsoft.com/office/drawing/2014/main" id="{7D41F9D4-667F-46B9-9C56-B98EDA1968DC}"/>
                </a:ext>
              </a:extLst>
            </p:cNvPr>
            <p:cNvSpPr/>
            <p:nvPr/>
          </p:nvSpPr>
          <p:spPr>
            <a:xfrm>
              <a:off x="2368128" y="4919781"/>
              <a:ext cx="693925" cy="611104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Zeshoek 45">
              <a:extLst>
                <a:ext uri="{FF2B5EF4-FFF2-40B4-BE49-F238E27FC236}">
                  <a16:creationId xmlns:a16="http://schemas.microsoft.com/office/drawing/2014/main" id="{F4875B7A-2900-4024-AD57-E4B69B10FB4C}"/>
                </a:ext>
              </a:extLst>
            </p:cNvPr>
            <p:cNvSpPr/>
            <p:nvPr/>
          </p:nvSpPr>
          <p:spPr>
            <a:xfrm>
              <a:off x="780554" y="4015456"/>
              <a:ext cx="693925" cy="611104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Zeshoek 51">
              <a:extLst>
                <a:ext uri="{FF2B5EF4-FFF2-40B4-BE49-F238E27FC236}">
                  <a16:creationId xmlns:a16="http://schemas.microsoft.com/office/drawing/2014/main" id="{1D981E55-9A78-447E-A50E-E5A84D925045}"/>
                </a:ext>
              </a:extLst>
            </p:cNvPr>
            <p:cNvSpPr/>
            <p:nvPr/>
          </p:nvSpPr>
          <p:spPr>
            <a:xfrm>
              <a:off x="777338" y="4626694"/>
              <a:ext cx="693925" cy="611104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360" y="116632"/>
            <a:ext cx="9554776" cy="1143000"/>
          </a:xfrm>
        </p:spPr>
        <p:txBody>
          <a:bodyPr/>
          <a:lstStyle/>
          <a:p>
            <a:r>
              <a:rPr 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HET probleem van adaptieve immuniteit</a:t>
            </a:r>
          </a:p>
        </p:txBody>
      </p:sp>
      <p:sp>
        <p:nvSpPr>
          <p:cNvPr id="3" name="Rechthoek 2"/>
          <p:cNvSpPr/>
          <p:nvPr/>
        </p:nvSpPr>
        <p:spPr>
          <a:xfrm>
            <a:off x="1991543" y="5657128"/>
            <a:ext cx="95622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ym typeface="Wingdings" panose="05000000000000000000" pitchFamily="2" charset="2"/>
              </a:rPr>
              <a:t>D</a:t>
            </a:r>
            <a:r>
              <a:rPr lang="en-US" sz="2400" b="1" dirty="0"/>
              <a:t>ilemma: hoe </a:t>
            </a:r>
            <a:r>
              <a:rPr lang="en-US" sz="2400" b="1" dirty="0" err="1"/>
              <a:t>kunnen</a:t>
            </a:r>
            <a:r>
              <a:rPr lang="en-US" sz="2400" b="1" dirty="0"/>
              <a:t> </a:t>
            </a:r>
            <a:r>
              <a:rPr lang="en-US" sz="2400" b="1" dirty="0" err="1"/>
              <a:t>een</a:t>
            </a:r>
            <a:r>
              <a:rPr lang="en-US" sz="2400" b="1" dirty="0"/>
              <a:t> </a:t>
            </a:r>
            <a:r>
              <a:rPr lang="en-US" sz="2400" b="1" dirty="0" err="1"/>
              <a:t>paar</a:t>
            </a:r>
            <a:r>
              <a:rPr lang="en-US" sz="2400" b="1" dirty="0"/>
              <a:t> </a:t>
            </a:r>
            <a:r>
              <a:rPr lang="en-US" sz="2400" b="1" dirty="0" err="1"/>
              <a:t>duizend</a:t>
            </a:r>
            <a:r>
              <a:rPr lang="en-US" sz="2400" b="1" dirty="0"/>
              <a:t> T </a:t>
            </a:r>
            <a:r>
              <a:rPr lang="en-US" sz="2400" b="1" dirty="0" err="1"/>
              <a:t>cellen</a:t>
            </a:r>
            <a:r>
              <a:rPr lang="en-US" sz="2400" b="1" dirty="0"/>
              <a:t> </a:t>
            </a:r>
            <a:r>
              <a:rPr lang="en-US" sz="2400" b="1" dirty="0" err="1"/>
              <a:t>een</a:t>
            </a:r>
            <a:r>
              <a:rPr lang="en-US" sz="2400" b="1" dirty="0"/>
              <a:t> </a:t>
            </a:r>
            <a:r>
              <a:rPr lang="en-US" sz="2400" b="1" dirty="0" err="1"/>
              <a:t>plotselinge</a:t>
            </a:r>
            <a:r>
              <a:rPr lang="en-US" sz="2400" b="1" dirty="0"/>
              <a:t> </a:t>
            </a:r>
            <a:r>
              <a:rPr lang="en-US" sz="2400" b="1" dirty="0" err="1"/>
              <a:t>invasie</a:t>
            </a:r>
            <a:r>
              <a:rPr lang="en-US" sz="2400" b="1" dirty="0"/>
              <a:t> van </a:t>
            </a:r>
            <a:r>
              <a:rPr lang="en-US" sz="2400" b="1" dirty="0" err="1"/>
              <a:t>een</a:t>
            </a:r>
            <a:r>
              <a:rPr lang="en-US" sz="2400" b="1" dirty="0"/>
              <a:t> virus </a:t>
            </a:r>
            <a:r>
              <a:rPr lang="en-US" sz="2400" b="1" dirty="0" err="1"/>
              <a:t>binnen</a:t>
            </a:r>
            <a:r>
              <a:rPr lang="en-US" sz="2400" b="1" dirty="0"/>
              <a:t> </a:t>
            </a:r>
            <a:r>
              <a:rPr lang="en-US" sz="2400" b="1" dirty="0" err="1"/>
              <a:t>een</a:t>
            </a:r>
            <a:r>
              <a:rPr lang="en-US" sz="2400" b="1" dirty="0"/>
              <a:t> </a:t>
            </a:r>
            <a:r>
              <a:rPr lang="en-US" sz="2400" b="1" dirty="0" err="1"/>
              <a:t>paar</a:t>
            </a:r>
            <a:r>
              <a:rPr lang="en-US" sz="2400" b="1" dirty="0"/>
              <a:t> </a:t>
            </a:r>
            <a:r>
              <a:rPr lang="en-US" sz="2400" b="1" dirty="0" err="1"/>
              <a:t>dagen</a:t>
            </a:r>
            <a:r>
              <a:rPr lang="en-US" sz="2400" b="1" dirty="0"/>
              <a:t> </a:t>
            </a:r>
            <a:r>
              <a:rPr lang="en-US" sz="2400" b="1" dirty="0" err="1"/>
              <a:t>herkennen</a:t>
            </a:r>
            <a:r>
              <a:rPr lang="en-US" sz="2400" b="1" dirty="0"/>
              <a:t> EN </a:t>
            </a:r>
            <a:r>
              <a:rPr lang="en-US" sz="2400" b="1" dirty="0" err="1"/>
              <a:t>vernietigen</a:t>
            </a:r>
            <a:r>
              <a:rPr lang="en-US" sz="2400" b="1" dirty="0"/>
              <a:t>? </a:t>
            </a:r>
          </a:p>
        </p:txBody>
      </p:sp>
      <p:sp>
        <p:nvSpPr>
          <p:cNvPr id="26" name="Ovaal 25">
            <a:extLst>
              <a:ext uri="{FF2B5EF4-FFF2-40B4-BE49-F238E27FC236}">
                <a16:creationId xmlns:a16="http://schemas.microsoft.com/office/drawing/2014/main" id="{2360213C-DCA2-4F0B-8AE7-BC118329F888}"/>
              </a:ext>
            </a:extLst>
          </p:cNvPr>
          <p:cNvSpPr/>
          <p:nvPr/>
        </p:nvSpPr>
        <p:spPr>
          <a:xfrm flipV="1">
            <a:off x="7059374" y="5138174"/>
            <a:ext cx="288000" cy="288000"/>
          </a:xfrm>
          <a:prstGeom prst="ellipse">
            <a:avLst/>
          </a:prstGeom>
          <a:solidFill>
            <a:srgbClr val="FF0000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94154C69-8B0E-4463-AE50-CCB7F3EC63A5}"/>
              </a:ext>
            </a:extLst>
          </p:cNvPr>
          <p:cNvSpPr/>
          <p:nvPr/>
        </p:nvSpPr>
        <p:spPr>
          <a:xfrm flipV="1">
            <a:off x="6973569" y="4087741"/>
            <a:ext cx="288000" cy="288000"/>
          </a:xfrm>
          <a:prstGeom prst="ellipse">
            <a:avLst/>
          </a:prstGeom>
          <a:solidFill>
            <a:srgbClr val="996633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775850B-38A8-4D5A-BA56-BF83BBEBA5D2}"/>
              </a:ext>
            </a:extLst>
          </p:cNvPr>
          <p:cNvSpPr/>
          <p:nvPr/>
        </p:nvSpPr>
        <p:spPr>
          <a:xfrm flipV="1">
            <a:off x="7091961" y="5017706"/>
            <a:ext cx="288000" cy="288000"/>
          </a:xfrm>
          <a:prstGeom prst="ellipse">
            <a:avLst/>
          </a:prstGeom>
          <a:solidFill>
            <a:srgbClr val="FF0000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34C97AEE-AC8B-44D5-AAA8-8EF60D0B3896}"/>
              </a:ext>
            </a:extLst>
          </p:cNvPr>
          <p:cNvSpPr/>
          <p:nvPr/>
        </p:nvSpPr>
        <p:spPr>
          <a:xfrm flipV="1">
            <a:off x="6928033" y="4256892"/>
            <a:ext cx="288000" cy="288000"/>
          </a:xfrm>
          <a:prstGeom prst="ellipse">
            <a:avLst/>
          </a:prstGeom>
          <a:solidFill>
            <a:srgbClr val="996633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Ovaal 46">
            <a:extLst>
              <a:ext uri="{FF2B5EF4-FFF2-40B4-BE49-F238E27FC236}">
                <a16:creationId xmlns:a16="http://schemas.microsoft.com/office/drawing/2014/main" id="{69EDCC24-5F18-41B7-8B8E-33707FEB00A1}"/>
              </a:ext>
            </a:extLst>
          </p:cNvPr>
          <p:cNvSpPr/>
          <p:nvPr/>
        </p:nvSpPr>
        <p:spPr>
          <a:xfrm flipV="1">
            <a:off x="6936518" y="5079325"/>
            <a:ext cx="288000" cy="288000"/>
          </a:xfrm>
          <a:prstGeom prst="ellipse">
            <a:avLst/>
          </a:prstGeom>
          <a:solidFill>
            <a:srgbClr val="FF0000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Ovaal 47">
            <a:extLst>
              <a:ext uri="{FF2B5EF4-FFF2-40B4-BE49-F238E27FC236}">
                <a16:creationId xmlns:a16="http://schemas.microsoft.com/office/drawing/2014/main" id="{206FD7BD-7CE8-432E-8872-6200D018EE32}"/>
              </a:ext>
            </a:extLst>
          </p:cNvPr>
          <p:cNvSpPr/>
          <p:nvPr/>
        </p:nvSpPr>
        <p:spPr>
          <a:xfrm flipV="1">
            <a:off x="6850713" y="4125138"/>
            <a:ext cx="288000" cy="288000"/>
          </a:xfrm>
          <a:prstGeom prst="ellipse">
            <a:avLst/>
          </a:prstGeom>
          <a:solidFill>
            <a:srgbClr val="996633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B24BAE11-76BB-45DA-897A-44EB34B13C36}"/>
              </a:ext>
            </a:extLst>
          </p:cNvPr>
          <p:cNvGrpSpPr/>
          <p:nvPr/>
        </p:nvGrpSpPr>
        <p:grpSpPr>
          <a:xfrm>
            <a:off x="2989636" y="4283428"/>
            <a:ext cx="798577" cy="632767"/>
            <a:chOff x="1476317" y="4365105"/>
            <a:chExt cx="798577" cy="632767"/>
          </a:xfrm>
        </p:grpSpPr>
        <p:sp>
          <p:nvSpPr>
            <p:cNvPr id="49" name="Ster: 7 punten 48">
              <a:extLst>
                <a:ext uri="{FF2B5EF4-FFF2-40B4-BE49-F238E27FC236}">
                  <a16:creationId xmlns:a16="http://schemas.microsoft.com/office/drawing/2014/main" id="{FA5258FB-3396-4914-AADA-FB5479AB8AF4}"/>
                </a:ext>
              </a:extLst>
            </p:cNvPr>
            <p:cNvSpPr/>
            <p:nvPr/>
          </p:nvSpPr>
          <p:spPr>
            <a:xfrm>
              <a:off x="2029182" y="4365105"/>
              <a:ext cx="245712" cy="232657"/>
            </a:xfrm>
            <a:prstGeom prst="star7">
              <a:avLst/>
            </a:prstGeom>
            <a:gradFill>
              <a:gsLst>
                <a:gs pos="15000">
                  <a:srgbClr val="FFFF00"/>
                </a:gs>
                <a:gs pos="81000">
                  <a:srgbClr val="FF0000"/>
                </a:gs>
              </a:gsLst>
              <a:lin ang="5400000" scaled="1"/>
            </a:gra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Ster: 7 punten 49">
              <a:extLst>
                <a:ext uri="{FF2B5EF4-FFF2-40B4-BE49-F238E27FC236}">
                  <a16:creationId xmlns:a16="http://schemas.microsoft.com/office/drawing/2014/main" id="{A7327EB9-270C-4CB5-BF15-5EC56C443AED}"/>
                </a:ext>
              </a:extLst>
            </p:cNvPr>
            <p:cNvSpPr/>
            <p:nvPr/>
          </p:nvSpPr>
          <p:spPr>
            <a:xfrm>
              <a:off x="1992766" y="4765215"/>
              <a:ext cx="245712" cy="232657"/>
            </a:xfrm>
            <a:prstGeom prst="star7">
              <a:avLst/>
            </a:prstGeom>
            <a:gradFill>
              <a:gsLst>
                <a:gs pos="15000">
                  <a:srgbClr val="FFFF00"/>
                </a:gs>
                <a:gs pos="81000">
                  <a:srgbClr val="FF0000"/>
                </a:gs>
              </a:gsLst>
              <a:lin ang="5400000" scaled="1"/>
            </a:gra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Ster: 7 punten 50">
              <a:extLst>
                <a:ext uri="{FF2B5EF4-FFF2-40B4-BE49-F238E27FC236}">
                  <a16:creationId xmlns:a16="http://schemas.microsoft.com/office/drawing/2014/main" id="{29ED650E-349A-4AF2-8CB3-E5BCC0AA8D31}"/>
                </a:ext>
              </a:extLst>
            </p:cNvPr>
            <p:cNvSpPr/>
            <p:nvPr/>
          </p:nvSpPr>
          <p:spPr>
            <a:xfrm>
              <a:off x="1476317" y="4673487"/>
              <a:ext cx="245712" cy="232657"/>
            </a:xfrm>
            <a:prstGeom prst="star7">
              <a:avLst/>
            </a:prstGeom>
            <a:gradFill>
              <a:gsLst>
                <a:gs pos="15000">
                  <a:srgbClr val="FFFF00"/>
                </a:gs>
                <a:gs pos="81000">
                  <a:srgbClr val="FF0000"/>
                </a:gs>
              </a:gsLst>
              <a:lin ang="5400000" scaled="1"/>
            </a:gra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7" name="Ovaal 26">
            <a:extLst>
              <a:ext uri="{FF2B5EF4-FFF2-40B4-BE49-F238E27FC236}">
                <a16:creationId xmlns:a16="http://schemas.microsoft.com/office/drawing/2014/main" id="{CFA5AFEE-079A-4B28-B3F1-62746FB629CF}"/>
              </a:ext>
            </a:extLst>
          </p:cNvPr>
          <p:cNvSpPr/>
          <p:nvPr/>
        </p:nvSpPr>
        <p:spPr>
          <a:xfrm flipV="1">
            <a:off x="7528482" y="4333823"/>
            <a:ext cx="288000" cy="288000"/>
          </a:xfrm>
          <a:prstGeom prst="ellipse">
            <a:avLst/>
          </a:prstGeom>
          <a:solidFill>
            <a:srgbClr val="008000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B6F6362E-7125-41E5-996D-396DC60A20EE}"/>
              </a:ext>
            </a:extLst>
          </p:cNvPr>
          <p:cNvSpPr/>
          <p:nvPr/>
        </p:nvSpPr>
        <p:spPr>
          <a:xfrm flipV="1">
            <a:off x="7482946" y="4502974"/>
            <a:ext cx="288000" cy="288000"/>
          </a:xfrm>
          <a:prstGeom prst="ellipse">
            <a:avLst/>
          </a:prstGeom>
          <a:solidFill>
            <a:srgbClr val="008000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3723395-65AC-4851-88F2-869237AAB228}"/>
              </a:ext>
            </a:extLst>
          </p:cNvPr>
          <p:cNvSpPr/>
          <p:nvPr/>
        </p:nvSpPr>
        <p:spPr>
          <a:xfrm flipV="1">
            <a:off x="7626380" y="4413138"/>
            <a:ext cx="288000" cy="288000"/>
          </a:xfrm>
          <a:prstGeom prst="ellipse">
            <a:avLst/>
          </a:prstGeom>
          <a:solidFill>
            <a:srgbClr val="008000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Ovaal 29">
            <a:extLst>
              <a:ext uri="{FF2B5EF4-FFF2-40B4-BE49-F238E27FC236}">
                <a16:creationId xmlns:a16="http://schemas.microsoft.com/office/drawing/2014/main" id="{A6625322-E060-418A-A6D2-03C2909692D9}"/>
              </a:ext>
            </a:extLst>
          </p:cNvPr>
          <p:cNvSpPr/>
          <p:nvPr/>
        </p:nvSpPr>
        <p:spPr>
          <a:xfrm flipV="1">
            <a:off x="7605802" y="4884964"/>
            <a:ext cx="288000" cy="288000"/>
          </a:xfrm>
          <a:prstGeom prst="ellipse">
            <a:avLst/>
          </a:prstGeom>
          <a:solidFill>
            <a:srgbClr val="FF99FF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B22EAA2C-8D78-4750-BB9D-A45DF514689E}"/>
              </a:ext>
            </a:extLst>
          </p:cNvPr>
          <p:cNvSpPr/>
          <p:nvPr/>
        </p:nvSpPr>
        <p:spPr>
          <a:xfrm flipV="1">
            <a:off x="7560266" y="5054115"/>
            <a:ext cx="288000" cy="288000"/>
          </a:xfrm>
          <a:prstGeom prst="ellipse">
            <a:avLst/>
          </a:prstGeom>
          <a:solidFill>
            <a:srgbClr val="FF99FF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2EDAFB5F-E734-4F5A-BF13-434F7E2D3BF5}"/>
              </a:ext>
            </a:extLst>
          </p:cNvPr>
          <p:cNvSpPr/>
          <p:nvPr/>
        </p:nvSpPr>
        <p:spPr>
          <a:xfrm flipV="1">
            <a:off x="7482946" y="4922361"/>
            <a:ext cx="288000" cy="288000"/>
          </a:xfrm>
          <a:prstGeom prst="ellipse">
            <a:avLst/>
          </a:prstGeom>
          <a:solidFill>
            <a:srgbClr val="FF99FF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6396ABFF-A756-4325-B79C-09C336E4A832}"/>
              </a:ext>
            </a:extLst>
          </p:cNvPr>
          <p:cNvSpPr/>
          <p:nvPr/>
        </p:nvSpPr>
        <p:spPr>
          <a:xfrm flipV="1">
            <a:off x="7426920" y="3812555"/>
            <a:ext cx="288000" cy="288000"/>
          </a:xfrm>
          <a:prstGeom prst="ellipse">
            <a:avLst/>
          </a:prstGeom>
          <a:solidFill>
            <a:srgbClr val="BBE0E3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Ovaal 35">
            <a:extLst>
              <a:ext uri="{FF2B5EF4-FFF2-40B4-BE49-F238E27FC236}">
                <a16:creationId xmlns:a16="http://schemas.microsoft.com/office/drawing/2014/main" id="{1B9C510E-88B7-4D3A-8AB5-3AB34D85B7F7}"/>
              </a:ext>
            </a:extLst>
          </p:cNvPr>
          <p:cNvSpPr/>
          <p:nvPr/>
        </p:nvSpPr>
        <p:spPr>
          <a:xfrm flipV="1">
            <a:off x="7524818" y="3891870"/>
            <a:ext cx="288000" cy="288000"/>
          </a:xfrm>
          <a:prstGeom prst="ellipse">
            <a:avLst/>
          </a:prstGeom>
          <a:solidFill>
            <a:srgbClr val="BBE0E3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F55C38D2-2418-4D84-9C28-9041F823CE58}"/>
              </a:ext>
            </a:extLst>
          </p:cNvPr>
          <p:cNvSpPr/>
          <p:nvPr/>
        </p:nvSpPr>
        <p:spPr>
          <a:xfrm flipV="1">
            <a:off x="7997814" y="4135659"/>
            <a:ext cx="288000" cy="288000"/>
          </a:xfrm>
          <a:prstGeom prst="ellipse">
            <a:avLst/>
          </a:prstGeom>
          <a:solidFill>
            <a:srgbClr val="7575D1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FD99923F-4B2B-435D-AF4F-83EBE3D7E98E}"/>
              </a:ext>
            </a:extLst>
          </p:cNvPr>
          <p:cNvSpPr/>
          <p:nvPr/>
        </p:nvSpPr>
        <p:spPr>
          <a:xfrm flipV="1">
            <a:off x="8164882" y="4164345"/>
            <a:ext cx="288000" cy="288000"/>
          </a:xfrm>
          <a:prstGeom prst="ellipse">
            <a:avLst/>
          </a:prstGeom>
          <a:solidFill>
            <a:srgbClr val="7575D1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Ovaal 42">
            <a:extLst>
              <a:ext uri="{FF2B5EF4-FFF2-40B4-BE49-F238E27FC236}">
                <a16:creationId xmlns:a16="http://schemas.microsoft.com/office/drawing/2014/main" id="{34C7C091-F907-4A39-862C-56E4AEFA2500}"/>
              </a:ext>
            </a:extLst>
          </p:cNvPr>
          <p:cNvSpPr/>
          <p:nvPr/>
        </p:nvSpPr>
        <p:spPr>
          <a:xfrm flipV="1">
            <a:off x="6861257" y="4676750"/>
            <a:ext cx="288000" cy="288000"/>
          </a:xfrm>
          <a:prstGeom prst="ellipse">
            <a:avLst/>
          </a:prstGeom>
          <a:solidFill>
            <a:srgbClr val="FFC000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4" name="Ovaal 43">
            <a:extLst>
              <a:ext uri="{FF2B5EF4-FFF2-40B4-BE49-F238E27FC236}">
                <a16:creationId xmlns:a16="http://schemas.microsoft.com/office/drawing/2014/main" id="{EC4EA30A-FE2D-4AF7-B317-DF6C034277E4}"/>
              </a:ext>
            </a:extLst>
          </p:cNvPr>
          <p:cNvSpPr/>
          <p:nvPr/>
        </p:nvSpPr>
        <p:spPr>
          <a:xfrm flipV="1">
            <a:off x="6984113" y="4596964"/>
            <a:ext cx="288000" cy="288000"/>
          </a:xfrm>
          <a:prstGeom prst="ellipse">
            <a:avLst/>
          </a:prstGeom>
          <a:solidFill>
            <a:srgbClr val="FFC000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44">
            <a:extLst>
              <a:ext uri="{FF2B5EF4-FFF2-40B4-BE49-F238E27FC236}">
                <a16:creationId xmlns:a16="http://schemas.microsoft.com/office/drawing/2014/main" id="{EC351A6C-6A18-44E4-A4C6-64A641B970F7}"/>
              </a:ext>
            </a:extLst>
          </p:cNvPr>
          <p:cNvSpPr/>
          <p:nvPr/>
        </p:nvSpPr>
        <p:spPr>
          <a:xfrm flipV="1">
            <a:off x="7698224" y="4998073"/>
            <a:ext cx="288000" cy="288000"/>
          </a:xfrm>
          <a:prstGeom prst="ellipse">
            <a:avLst/>
          </a:prstGeom>
          <a:solidFill>
            <a:srgbClr val="FF99FF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Rechthoek 54">
            <a:extLst>
              <a:ext uri="{FF2B5EF4-FFF2-40B4-BE49-F238E27FC236}">
                <a16:creationId xmlns:a16="http://schemas.microsoft.com/office/drawing/2014/main" id="{06E4BFC2-BA9C-4117-9FA7-09118630F78D}"/>
              </a:ext>
            </a:extLst>
          </p:cNvPr>
          <p:cNvSpPr/>
          <p:nvPr/>
        </p:nvSpPr>
        <p:spPr>
          <a:xfrm>
            <a:off x="1238250" y="2537610"/>
            <a:ext cx="101917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/>
              <a:t>Probleem</a:t>
            </a:r>
            <a:r>
              <a:rPr lang="en-US" sz="20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We </a:t>
            </a:r>
            <a:r>
              <a:rPr lang="en-US" sz="2000" dirty="0" err="1">
                <a:sym typeface="Wingdings" panose="05000000000000000000" pitchFamily="2" charset="2"/>
              </a:rPr>
              <a:t>hebben</a:t>
            </a:r>
            <a:r>
              <a:rPr lang="en-US" sz="2000" dirty="0">
                <a:sym typeface="Wingdings" panose="05000000000000000000" pitchFamily="2" charset="2"/>
              </a:rPr>
              <a:t> 3.7x10</a:t>
            </a:r>
            <a:r>
              <a:rPr lang="en-US" sz="2000" baseline="30000" dirty="0">
                <a:sym typeface="Wingdings" panose="05000000000000000000" pitchFamily="2" charset="2"/>
              </a:rPr>
              <a:t>13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cellen</a:t>
            </a:r>
            <a:r>
              <a:rPr lang="en-US" sz="2000" dirty="0">
                <a:sym typeface="Wingdings" panose="05000000000000000000" pitchFamily="2" charset="2"/>
              </a:rPr>
              <a:t> in </a:t>
            </a:r>
            <a:r>
              <a:rPr lang="en-US" sz="2000" dirty="0" err="1">
                <a:sym typeface="Wingdings" panose="05000000000000000000" pitchFamily="2" charset="2"/>
              </a:rPr>
              <a:t>ons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lichaam</a:t>
            </a:r>
            <a:r>
              <a:rPr lang="en-US" sz="2000" dirty="0">
                <a:sym typeface="Wingdings" panose="05000000000000000000" pitchFamily="2" charset="2"/>
              </a:rPr>
              <a:t>, die </a:t>
            </a:r>
            <a:r>
              <a:rPr lang="en-US" sz="2000" dirty="0" err="1">
                <a:sym typeface="Wingdings" panose="05000000000000000000" pitchFamily="2" charset="2"/>
              </a:rPr>
              <a:t>potentieel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kunnen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worden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geinfecteerd</a:t>
            </a:r>
            <a:r>
              <a:rPr lang="en-US" sz="2000" dirty="0">
                <a:sym typeface="Wingdings" panose="05000000000000000000" pitchFamily="2" charset="2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We </a:t>
            </a:r>
            <a:r>
              <a:rPr lang="en-US" sz="2000" dirty="0" err="1"/>
              <a:t>hebben</a:t>
            </a:r>
            <a:r>
              <a:rPr lang="en-US" sz="2000" dirty="0"/>
              <a:t> in </a:t>
            </a:r>
            <a:r>
              <a:rPr lang="en-US" sz="2000" dirty="0" err="1"/>
              <a:t>totaal</a:t>
            </a:r>
            <a:r>
              <a:rPr lang="en-US" sz="2000" dirty="0"/>
              <a:t> ~2x10</a:t>
            </a:r>
            <a:r>
              <a:rPr lang="en-US" sz="2000" baseline="30000" dirty="0"/>
              <a:t>11</a:t>
            </a:r>
            <a:r>
              <a:rPr lang="en-US" sz="2000" dirty="0"/>
              <a:t> T cells, maar </a:t>
            </a:r>
            <a:r>
              <a:rPr lang="en-US" sz="2000" dirty="0" err="1"/>
              <a:t>slechts</a:t>
            </a:r>
            <a:r>
              <a:rPr lang="en-US" sz="2000" dirty="0"/>
              <a:t> </a:t>
            </a:r>
            <a:r>
              <a:rPr lang="en-US" sz="2000" dirty="0" err="1"/>
              <a:t>een</a:t>
            </a:r>
            <a:r>
              <a:rPr lang="en-US" sz="2000" dirty="0"/>
              <a:t> </a:t>
            </a:r>
            <a:r>
              <a:rPr lang="en-US" sz="2000" dirty="0" err="1"/>
              <a:t>paar</a:t>
            </a:r>
            <a:r>
              <a:rPr lang="en-US" sz="2000" dirty="0"/>
              <a:t> </a:t>
            </a:r>
            <a:r>
              <a:rPr lang="en-US" sz="2000" dirty="0" err="1"/>
              <a:t>duizend</a:t>
            </a:r>
            <a:r>
              <a:rPr lang="en-US" sz="2000" dirty="0"/>
              <a:t> </a:t>
            </a:r>
            <a:r>
              <a:rPr lang="en-US" sz="2000" dirty="0" err="1"/>
              <a:t>herkennen</a:t>
            </a:r>
            <a:r>
              <a:rPr lang="en-US" sz="2000" dirty="0"/>
              <a:t> het virus…</a:t>
            </a:r>
            <a:endParaRPr lang="en-US" sz="2000" b="1" dirty="0"/>
          </a:p>
        </p:txBody>
      </p:sp>
      <p:sp>
        <p:nvSpPr>
          <p:cNvPr id="56" name="Tekstvak 55">
            <a:extLst>
              <a:ext uri="{FF2B5EF4-FFF2-40B4-BE49-F238E27FC236}">
                <a16:creationId xmlns:a16="http://schemas.microsoft.com/office/drawing/2014/main" id="{0958A83A-BD3B-41F3-91D5-C04D6F8420F7}"/>
              </a:ext>
            </a:extLst>
          </p:cNvPr>
          <p:cNvSpPr txBox="1"/>
          <p:nvPr/>
        </p:nvSpPr>
        <p:spPr>
          <a:xfrm>
            <a:off x="1238250" y="1177204"/>
            <a:ext cx="6900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Uitdaging</a:t>
            </a:r>
            <a:r>
              <a:rPr lang="en-US" sz="2000" b="1" dirty="0"/>
              <a:t>:</a:t>
            </a:r>
          </a:p>
          <a:p>
            <a:r>
              <a:rPr lang="en-US" sz="2000" dirty="0" err="1"/>
              <a:t>Een</a:t>
            </a:r>
            <a:r>
              <a:rPr lang="en-US" sz="2000" dirty="0"/>
              <a:t> </a:t>
            </a:r>
            <a:r>
              <a:rPr lang="en-US" sz="2000" dirty="0" err="1"/>
              <a:t>nieuw</a:t>
            </a:r>
            <a:r>
              <a:rPr lang="en-US" sz="2000" dirty="0"/>
              <a:t> virus </a:t>
            </a:r>
            <a:r>
              <a:rPr lang="en-US" sz="2000" dirty="0" err="1"/>
              <a:t>dringt</a:t>
            </a:r>
            <a:r>
              <a:rPr lang="en-US" sz="2000" dirty="0"/>
              <a:t> de </a:t>
            </a:r>
            <a:r>
              <a:rPr lang="en-US" sz="2000" dirty="0" err="1"/>
              <a:t>longen</a:t>
            </a:r>
            <a:r>
              <a:rPr lang="en-US" sz="2000" dirty="0"/>
              <a:t> </a:t>
            </a:r>
            <a:r>
              <a:rPr lang="en-US" sz="2000" dirty="0" err="1"/>
              <a:t>binnen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 err="1">
                <a:sym typeface="Wingdings" panose="05000000000000000000" pitchFamily="2" charset="2"/>
              </a:rPr>
              <a:t>repliceert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razendsnel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en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doodt</a:t>
            </a:r>
            <a:r>
              <a:rPr lang="en-US" sz="2000" dirty="0">
                <a:sym typeface="Wingdings" panose="05000000000000000000" pitchFamily="2" charset="2"/>
              </a:rPr>
              <a:t> je </a:t>
            </a:r>
            <a:r>
              <a:rPr lang="en-US" sz="2000" dirty="0" err="1">
                <a:sym typeface="Wingdings" panose="05000000000000000000" pitchFamily="2" charset="2"/>
              </a:rPr>
              <a:t>binnen</a:t>
            </a:r>
            <a:r>
              <a:rPr lang="en-US" sz="2000" dirty="0">
                <a:sym typeface="Wingdings" panose="05000000000000000000" pitchFamily="2" charset="2"/>
              </a:rPr>
              <a:t> 10 </a:t>
            </a:r>
            <a:r>
              <a:rPr lang="en-US" sz="2000" dirty="0" err="1">
                <a:sym typeface="Wingdings" panose="05000000000000000000" pitchFamily="2" charset="2"/>
              </a:rPr>
              <a:t>dagen</a:t>
            </a:r>
            <a:r>
              <a:rPr lang="en-US" sz="2000" dirty="0">
                <a:sym typeface="Wingdings" panose="05000000000000000000" pitchFamily="2" charset="2"/>
              </a:rPr>
              <a:t>  </a:t>
            </a:r>
            <a:r>
              <a:rPr lang="en-US" sz="2000" dirty="0" err="1">
                <a:sym typeface="Wingdings" panose="05000000000000000000" pitchFamily="2" charset="2"/>
              </a:rPr>
              <a:t>als</a:t>
            </a:r>
            <a:r>
              <a:rPr lang="en-US" sz="2000" dirty="0">
                <a:sym typeface="Wingdings" panose="05000000000000000000" pitchFamily="2" charset="2"/>
              </a:rPr>
              <a:t> je </a:t>
            </a:r>
            <a:r>
              <a:rPr lang="en-US" sz="2000" dirty="0" err="1">
                <a:sym typeface="Wingdings" panose="05000000000000000000" pitchFamily="2" charset="2"/>
              </a:rPr>
              <a:t>immuunsysteem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niets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doet</a:t>
            </a:r>
            <a:r>
              <a:rPr lang="en-US" sz="2000" dirty="0">
                <a:sym typeface="Wingdings" panose="05000000000000000000" pitchFamily="2" charset="2"/>
              </a:rPr>
              <a:t>…</a:t>
            </a:r>
            <a:endParaRPr lang="nl-NL" sz="2000" dirty="0"/>
          </a:p>
        </p:txBody>
      </p:sp>
      <p:pic>
        <p:nvPicPr>
          <p:cNvPr id="57" name="Picture 2" descr="Image result for viral infection">
            <a:extLst>
              <a:ext uri="{FF2B5EF4-FFF2-40B4-BE49-F238E27FC236}">
                <a16:creationId xmlns:a16="http://schemas.microsoft.com/office/drawing/2014/main" id="{642A9BDD-C30E-48B3-B53B-A2BADA718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18608" r="44026"/>
          <a:stretch/>
        </p:blipFill>
        <p:spPr bwMode="auto">
          <a:xfrm>
            <a:off x="8312249" y="763534"/>
            <a:ext cx="2038462" cy="165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Ovaal 57">
            <a:extLst>
              <a:ext uri="{FF2B5EF4-FFF2-40B4-BE49-F238E27FC236}">
                <a16:creationId xmlns:a16="http://schemas.microsoft.com/office/drawing/2014/main" id="{63663A52-D10A-4A2E-8A5A-B6ABE31A25EB}"/>
              </a:ext>
            </a:extLst>
          </p:cNvPr>
          <p:cNvSpPr/>
          <p:nvPr/>
        </p:nvSpPr>
        <p:spPr>
          <a:xfrm flipV="1">
            <a:off x="8143641" y="4596124"/>
            <a:ext cx="288000" cy="288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Ovaal 58">
            <a:extLst>
              <a:ext uri="{FF2B5EF4-FFF2-40B4-BE49-F238E27FC236}">
                <a16:creationId xmlns:a16="http://schemas.microsoft.com/office/drawing/2014/main" id="{CA9DB4FF-405B-4B20-874E-509D0DA7C633}"/>
              </a:ext>
            </a:extLst>
          </p:cNvPr>
          <p:cNvSpPr/>
          <p:nvPr/>
        </p:nvSpPr>
        <p:spPr>
          <a:xfrm flipV="1">
            <a:off x="8098105" y="4765275"/>
            <a:ext cx="288000" cy="288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0" name="Ovaal 59">
            <a:extLst>
              <a:ext uri="{FF2B5EF4-FFF2-40B4-BE49-F238E27FC236}">
                <a16:creationId xmlns:a16="http://schemas.microsoft.com/office/drawing/2014/main" id="{8A280DF9-0CB3-4D95-943D-1C3AED6F6D3C}"/>
              </a:ext>
            </a:extLst>
          </p:cNvPr>
          <p:cNvSpPr/>
          <p:nvPr/>
        </p:nvSpPr>
        <p:spPr>
          <a:xfrm flipV="1">
            <a:off x="8241539" y="4675439"/>
            <a:ext cx="288000" cy="288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34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9 -0.0213 L -0.34388 -0.0622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10" y="-206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28 -0.02963 L -0.2806 -0.10649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16" y="-3843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-0.26354 -0.0523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77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6" grpId="0" animBg="1"/>
      <p:bldP spid="26" grpId="1" animBg="1"/>
      <p:bldP spid="34" grpId="0" animBg="1"/>
      <p:bldP spid="40" grpId="0" animBg="1"/>
      <p:bldP spid="40" grpId="1" animBg="1"/>
      <p:bldP spid="41" grpId="0" animBg="1"/>
      <p:bldP spid="47" grpId="0" animBg="1"/>
      <p:bldP spid="47" grpId="1" animBg="1"/>
      <p:bldP spid="48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6" grpId="0" animBg="1"/>
      <p:bldP spid="37" grpId="0" animBg="1"/>
      <p:bldP spid="38" grpId="0" animBg="1"/>
      <p:bldP spid="43" grpId="0" animBg="1"/>
      <p:bldP spid="44" grpId="0" animBg="1"/>
      <p:bldP spid="45" grpId="0" animBg="1"/>
      <p:bldP spid="55" grpId="0" uiExpand="1" build="p"/>
      <p:bldP spid="58" grpId="0" animBg="1"/>
      <p:bldP spid="59" grpId="0" animBg="1"/>
      <p:bldP spid="6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37138" y="365127"/>
            <a:ext cx="10515600" cy="1325563"/>
          </a:xfrm>
        </p:spPr>
        <p:txBody>
          <a:bodyPr/>
          <a:lstStyle/>
          <a:p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9672"/>
            <a:ext cx="5512776" cy="7714672"/>
          </a:xfrm>
          <a:prstGeom prst="rect">
            <a:avLst/>
          </a:prstGeom>
        </p:spPr>
      </p:pic>
      <p:sp>
        <p:nvSpPr>
          <p:cNvPr id="21" name="Tekstvak 20"/>
          <p:cNvSpPr txBox="1"/>
          <p:nvPr/>
        </p:nvSpPr>
        <p:spPr>
          <a:xfrm>
            <a:off x="5959071" y="1901289"/>
            <a:ext cx="56191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9CDA1"/>
                </a:solidFill>
              </a:rPr>
              <a:t>Efficiente</a:t>
            </a:r>
            <a:r>
              <a:rPr lang="en-US" sz="2800" b="1" dirty="0">
                <a:solidFill>
                  <a:srgbClr val="F9CDA1"/>
                </a:solidFill>
              </a:rPr>
              <a:t> </a:t>
            </a:r>
            <a:r>
              <a:rPr lang="en-US" sz="2800" b="1" dirty="0" err="1">
                <a:solidFill>
                  <a:srgbClr val="F9CDA1"/>
                </a:solidFill>
              </a:rPr>
              <a:t>migratie</a:t>
            </a:r>
            <a:r>
              <a:rPr lang="en-US" sz="2800" b="1" dirty="0">
                <a:solidFill>
                  <a:srgbClr val="F9CDA1"/>
                </a:solidFill>
              </a:rPr>
              <a:t> van </a:t>
            </a:r>
            <a:r>
              <a:rPr lang="en-US" sz="2800" b="1" dirty="0" err="1">
                <a:solidFill>
                  <a:srgbClr val="F9CDA1"/>
                </a:solidFill>
              </a:rPr>
              <a:t>lymfocyten</a:t>
            </a:r>
            <a:r>
              <a:rPr lang="en-US" sz="2800" b="1" dirty="0">
                <a:solidFill>
                  <a:srgbClr val="F9CDA1"/>
                </a:solidFill>
              </a:rPr>
              <a:t> is </a:t>
            </a:r>
            <a:r>
              <a:rPr lang="en-US" sz="2800" b="1" dirty="0" err="1">
                <a:solidFill>
                  <a:srgbClr val="F9CDA1"/>
                </a:solidFill>
              </a:rPr>
              <a:t>cruciaal</a:t>
            </a:r>
            <a:r>
              <a:rPr lang="en-US" sz="2800" b="1" dirty="0">
                <a:solidFill>
                  <a:srgbClr val="F9CDA1"/>
                </a:solidFill>
              </a:rPr>
              <a:t> </a:t>
            </a:r>
            <a:r>
              <a:rPr lang="en-US" sz="2800" b="1" dirty="0" err="1">
                <a:solidFill>
                  <a:srgbClr val="F9CDA1"/>
                </a:solidFill>
              </a:rPr>
              <a:t>voor</a:t>
            </a:r>
            <a:r>
              <a:rPr lang="en-US" sz="2800" b="1" dirty="0">
                <a:solidFill>
                  <a:srgbClr val="F9CDA1"/>
                </a:solidFill>
              </a:rPr>
              <a:t> </a:t>
            </a:r>
            <a:r>
              <a:rPr lang="en-US" sz="2800" b="1" dirty="0" err="1">
                <a:solidFill>
                  <a:srgbClr val="F9CDA1"/>
                </a:solidFill>
              </a:rPr>
              <a:t>goede</a:t>
            </a:r>
            <a:r>
              <a:rPr lang="en-US" sz="2800" b="1" dirty="0">
                <a:solidFill>
                  <a:srgbClr val="F9CDA1"/>
                </a:solidFill>
              </a:rPr>
              <a:t> </a:t>
            </a:r>
            <a:r>
              <a:rPr lang="en-US" sz="2800" b="1" dirty="0" err="1">
                <a:solidFill>
                  <a:srgbClr val="F9CDA1"/>
                </a:solidFill>
              </a:rPr>
              <a:t>immuniteit</a:t>
            </a:r>
            <a:endParaRPr lang="nl-NL" sz="2800" b="1" dirty="0">
              <a:solidFill>
                <a:srgbClr val="F9CDA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63715B9-B458-40B3-A437-3CB73A028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460141" y="3395279"/>
            <a:ext cx="4616961" cy="3462721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776" y="0"/>
            <a:ext cx="6679224" cy="372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2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16">
            <a:extLst>
              <a:ext uri="{FF2B5EF4-FFF2-40B4-BE49-F238E27FC236}">
                <a16:creationId xmlns:a16="http://schemas.microsoft.com/office/drawing/2014/main" id="{70E4D02F-84E8-4D05-8D4C-517D1FDDF7CF}"/>
              </a:ext>
            </a:extLst>
          </p:cNvPr>
          <p:cNvGrpSpPr/>
          <p:nvPr/>
        </p:nvGrpSpPr>
        <p:grpSpPr>
          <a:xfrm>
            <a:off x="-2288860" y="135616"/>
            <a:ext cx="7601946" cy="6722587"/>
            <a:chOff x="-1655506" y="135413"/>
            <a:chExt cx="7601946" cy="6722587"/>
          </a:xfrm>
        </p:grpSpPr>
        <p:pic>
          <p:nvPicPr>
            <p:cNvPr id="11" name="Picture 4" descr="http://hfazilat.persiangig.com/image/%D8%AF%D8%B3%D8%AA%DA%AF%D8%A7%D9%87%20%D9%84%D9%86%D9%81%DB%8C.jpg">
              <a:extLst>
                <a:ext uri="{FF2B5EF4-FFF2-40B4-BE49-F238E27FC236}">
                  <a16:creationId xmlns:a16="http://schemas.microsoft.com/office/drawing/2014/main" id="{FC657659-ADF9-41E5-BEC7-2C9B988EF7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62"/>
            <a:stretch/>
          </p:blipFill>
          <p:spPr bwMode="auto">
            <a:xfrm>
              <a:off x="-1655506" y="135413"/>
              <a:ext cx="7601946" cy="6722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CFE08DF-070D-42D9-8CC9-11E8F18EC3FF}"/>
                </a:ext>
              </a:extLst>
            </p:cNvPr>
            <p:cNvSpPr/>
            <p:nvPr/>
          </p:nvSpPr>
          <p:spPr>
            <a:xfrm>
              <a:off x="-449573" y="1767473"/>
              <a:ext cx="1162407" cy="516835"/>
            </a:xfrm>
            <a:custGeom>
              <a:avLst/>
              <a:gdLst>
                <a:gd name="connsiteX0" fmla="*/ 1160891 w 1160891"/>
                <a:gd name="connsiteY0" fmla="*/ 103367 h 612251"/>
                <a:gd name="connsiteX1" fmla="*/ 1160891 w 1160891"/>
                <a:gd name="connsiteY1" fmla="*/ 485030 h 612251"/>
                <a:gd name="connsiteX2" fmla="*/ 644056 w 1160891"/>
                <a:gd name="connsiteY2" fmla="*/ 612251 h 612251"/>
                <a:gd name="connsiteX3" fmla="*/ 0 w 1160891"/>
                <a:gd name="connsiteY3" fmla="*/ 588397 h 612251"/>
                <a:gd name="connsiteX4" fmla="*/ 15903 w 1160891"/>
                <a:gd name="connsiteY4" fmla="*/ 0 h 612251"/>
                <a:gd name="connsiteX5" fmla="*/ 1160891 w 1160891"/>
                <a:gd name="connsiteY5" fmla="*/ 47708 h 612251"/>
                <a:gd name="connsiteX0" fmla="*/ 1160891 w 1160891"/>
                <a:gd name="connsiteY0" fmla="*/ 103367 h 612251"/>
                <a:gd name="connsiteX1" fmla="*/ 1121135 w 1160891"/>
                <a:gd name="connsiteY1" fmla="*/ 503869 h 612251"/>
                <a:gd name="connsiteX2" fmla="*/ 644056 w 1160891"/>
                <a:gd name="connsiteY2" fmla="*/ 612251 h 612251"/>
                <a:gd name="connsiteX3" fmla="*/ 0 w 1160891"/>
                <a:gd name="connsiteY3" fmla="*/ 588397 h 612251"/>
                <a:gd name="connsiteX4" fmla="*/ 15903 w 1160891"/>
                <a:gd name="connsiteY4" fmla="*/ 0 h 612251"/>
                <a:gd name="connsiteX5" fmla="*/ 1160891 w 1160891"/>
                <a:gd name="connsiteY5" fmla="*/ 47708 h 612251"/>
                <a:gd name="connsiteX0" fmla="*/ 1160891 w 1168799"/>
                <a:gd name="connsiteY0" fmla="*/ 103367 h 612251"/>
                <a:gd name="connsiteX1" fmla="*/ 1121135 w 1168799"/>
                <a:gd name="connsiteY1" fmla="*/ 503869 h 612251"/>
                <a:gd name="connsiteX2" fmla="*/ 644056 w 1168799"/>
                <a:gd name="connsiteY2" fmla="*/ 612251 h 612251"/>
                <a:gd name="connsiteX3" fmla="*/ 0 w 1168799"/>
                <a:gd name="connsiteY3" fmla="*/ 588397 h 612251"/>
                <a:gd name="connsiteX4" fmla="*/ 15903 w 1168799"/>
                <a:gd name="connsiteY4" fmla="*/ 0 h 612251"/>
                <a:gd name="connsiteX5" fmla="*/ 1160891 w 1168799"/>
                <a:gd name="connsiteY5" fmla="*/ 47708 h 612251"/>
                <a:gd name="connsiteX0" fmla="*/ 1160891 w 1162407"/>
                <a:gd name="connsiteY0" fmla="*/ 103367 h 612251"/>
                <a:gd name="connsiteX1" fmla="*/ 1121135 w 1162407"/>
                <a:gd name="connsiteY1" fmla="*/ 503869 h 612251"/>
                <a:gd name="connsiteX2" fmla="*/ 644056 w 1162407"/>
                <a:gd name="connsiteY2" fmla="*/ 612251 h 612251"/>
                <a:gd name="connsiteX3" fmla="*/ 0 w 1162407"/>
                <a:gd name="connsiteY3" fmla="*/ 588397 h 612251"/>
                <a:gd name="connsiteX4" fmla="*/ 15903 w 1162407"/>
                <a:gd name="connsiteY4" fmla="*/ 0 h 612251"/>
                <a:gd name="connsiteX5" fmla="*/ 1160891 w 1162407"/>
                <a:gd name="connsiteY5" fmla="*/ 47708 h 612251"/>
                <a:gd name="connsiteX0" fmla="*/ 1160891 w 1162407"/>
                <a:gd name="connsiteY0" fmla="*/ 103367 h 612251"/>
                <a:gd name="connsiteX1" fmla="*/ 1121135 w 1162407"/>
                <a:gd name="connsiteY1" fmla="*/ 503869 h 612251"/>
                <a:gd name="connsiteX2" fmla="*/ 644056 w 1162407"/>
                <a:gd name="connsiteY2" fmla="*/ 612251 h 612251"/>
                <a:gd name="connsiteX3" fmla="*/ 0 w 1162407"/>
                <a:gd name="connsiteY3" fmla="*/ 588397 h 612251"/>
                <a:gd name="connsiteX4" fmla="*/ 15903 w 1162407"/>
                <a:gd name="connsiteY4" fmla="*/ 0 h 612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2407" h="612251">
                  <a:moveTo>
                    <a:pt x="1160891" y="103367"/>
                  </a:moveTo>
                  <a:cubicBezTo>
                    <a:pt x="1147639" y="236868"/>
                    <a:pt x="1191372" y="400217"/>
                    <a:pt x="1121135" y="503869"/>
                  </a:cubicBezTo>
                  <a:cubicBezTo>
                    <a:pt x="1050898" y="607521"/>
                    <a:pt x="830912" y="598163"/>
                    <a:pt x="644056" y="612251"/>
                  </a:cubicBezTo>
                  <a:lnTo>
                    <a:pt x="0" y="588397"/>
                  </a:lnTo>
                  <a:lnTo>
                    <a:pt x="159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4" name="Vrije vorm 4">
            <a:extLst>
              <a:ext uri="{FF2B5EF4-FFF2-40B4-BE49-F238E27FC236}">
                <a16:creationId xmlns:a16="http://schemas.microsoft.com/office/drawing/2014/main" id="{A8706FAC-42CE-4C96-8B4C-3447DF98E1D6}"/>
              </a:ext>
            </a:extLst>
          </p:cNvPr>
          <p:cNvSpPr/>
          <p:nvPr/>
        </p:nvSpPr>
        <p:spPr>
          <a:xfrm>
            <a:off x="1681077" y="4337662"/>
            <a:ext cx="3483936" cy="2972854"/>
          </a:xfrm>
          <a:custGeom>
            <a:avLst/>
            <a:gdLst>
              <a:gd name="connsiteX0" fmla="*/ 1659875 w 1975692"/>
              <a:gd name="connsiteY0" fmla="*/ 73446 h 2537552"/>
              <a:gd name="connsiteX1" fmla="*/ 3673 w 1975692"/>
              <a:gd name="connsiteY1" fmla="*/ 851971 h 2537552"/>
              <a:gd name="connsiteX2" fmla="*/ 14689 w 1975692"/>
              <a:gd name="connsiteY2" fmla="*/ 888694 h 2537552"/>
              <a:gd name="connsiteX3" fmla="*/ 29379 w 1975692"/>
              <a:gd name="connsiteY3" fmla="*/ 918073 h 2537552"/>
              <a:gd name="connsiteX4" fmla="*/ 36723 w 1975692"/>
              <a:gd name="connsiteY4" fmla="*/ 943779 h 2537552"/>
              <a:gd name="connsiteX5" fmla="*/ 47740 w 1975692"/>
              <a:gd name="connsiteY5" fmla="*/ 976829 h 2537552"/>
              <a:gd name="connsiteX6" fmla="*/ 51412 w 1975692"/>
              <a:gd name="connsiteY6" fmla="*/ 987846 h 2537552"/>
              <a:gd name="connsiteX7" fmla="*/ 55085 w 1975692"/>
              <a:gd name="connsiteY7" fmla="*/ 1009880 h 2537552"/>
              <a:gd name="connsiteX8" fmla="*/ 51412 w 1975692"/>
              <a:gd name="connsiteY8" fmla="*/ 1098015 h 2537552"/>
              <a:gd name="connsiteX9" fmla="*/ 33051 w 1975692"/>
              <a:gd name="connsiteY9" fmla="*/ 1112704 h 2537552"/>
              <a:gd name="connsiteX10" fmla="*/ 11017 w 1975692"/>
              <a:gd name="connsiteY10" fmla="*/ 1131065 h 2537552"/>
              <a:gd name="connsiteX11" fmla="*/ 3673 w 1975692"/>
              <a:gd name="connsiteY11" fmla="*/ 1153099 h 2537552"/>
              <a:gd name="connsiteX12" fmla="*/ 0 w 1975692"/>
              <a:gd name="connsiteY12" fmla="*/ 1164116 h 2537552"/>
              <a:gd name="connsiteX13" fmla="*/ 3673 w 1975692"/>
              <a:gd name="connsiteY13" fmla="*/ 1391798 h 2537552"/>
              <a:gd name="connsiteX14" fmla="*/ 11017 w 1975692"/>
              <a:gd name="connsiteY14" fmla="*/ 1413832 h 2537552"/>
              <a:gd name="connsiteX15" fmla="*/ 29379 w 1975692"/>
              <a:gd name="connsiteY15" fmla="*/ 1446882 h 2537552"/>
              <a:gd name="connsiteX16" fmla="*/ 40395 w 1975692"/>
              <a:gd name="connsiteY16" fmla="*/ 1454227 h 2537552"/>
              <a:gd name="connsiteX17" fmla="*/ 47740 w 1975692"/>
              <a:gd name="connsiteY17" fmla="*/ 1494622 h 2537552"/>
              <a:gd name="connsiteX18" fmla="*/ 1975692 w 1975692"/>
              <a:gd name="connsiteY18" fmla="*/ 2537552 h 2537552"/>
              <a:gd name="connsiteX19" fmla="*/ 1905918 w 1975692"/>
              <a:gd name="connsiteY19" fmla="*/ 0 h 2537552"/>
              <a:gd name="connsiteX20" fmla="*/ 1659875 w 1975692"/>
              <a:gd name="connsiteY20" fmla="*/ 73446 h 2537552"/>
              <a:gd name="connsiteX0" fmla="*/ 1659875 w 1975692"/>
              <a:gd name="connsiteY0" fmla="*/ 73446 h 2537552"/>
              <a:gd name="connsiteX1" fmla="*/ 3673 w 1975692"/>
              <a:gd name="connsiteY1" fmla="*/ 851971 h 2537552"/>
              <a:gd name="connsiteX2" fmla="*/ 14689 w 1975692"/>
              <a:gd name="connsiteY2" fmla="*/ 888694 h 2537552"/>
              <a:gd name="connsiteX3" fmla="*/ 29379 w 1975692"/>
              <a:gd name="connsiteY3" fmla="*/ 918073 h 2537552"/>
              <a:gd name="connsiteX4" fmla="*/ 36723 w 1975692"/>
              <a:gd name="connsiteY4" fmla="*/ 943779 h 2537552"/>
              <a:gd name="connsiteX5" fmla="*/ 47740 w 1975692"/>
              <a:gd name="connsiteY5" fmla="*/ 976829 h 2537552"/>
              <a:gd name="connsiteX6" fmla="*/ 51412 w 1975692"/>
              <a:gd name="connsiteY6" fmla="*/ 987846 h 2537552"/>
              <a:gd name="connsiteX7" fmla="*/ 55085 w 1975692"/>
              <a:gd name="connsiteY7" fmla="*/ 1009880 h 2537552"/>
              <a:gd name="connsiteX8" fmla="*/ 51412 w 1975692"/>
              <a:gd name="connsiteY8" fmla="*/ 1098015 h 2537552"/>
              <a:gd name="connsiteX9" fmla="*/ 12096 w 1975692"/>
              <a:gd name="connsiteY9" fmla="*/ 1074604 h 2537552"/>
              <a:gd name="connsiteX10" fmla="*/ 11017 w 1975692"/>
              <a:gd name="connsiteY10" fmla="*/ 1131065 h 2537552"/>
              <a:gd name="connsiteX11" fmla="*/ 3673 w 1975692"/>
              <a:gd name="connsiteY11" fmla="*/ 1153099 h 2537552"/>
              <a:gd name="connsiteX12" fmla="*/ 0 w 1975692"/>
              <a:gd name="connsiteY12" fmla="*/ 1164116 h 2537552"/>
              <a:gd name="connsiteX13" fmla="*/ 3673 w 1975692"/>
              <a:gd name="connsiteY13" fmla="*/ 1391798 h 2537552"/>
              <a:gd name="connsiteX14" fmla="*/ 11017 w 1975692"/>
              <a:gd name="connsiteY14" fmla="*/ 1413832 h 2537552"/>
              <a:gd name="connsiteX15" fmla="*/ 29379 w 1975692"/>
              <a:gd name="connsiteY15" fmla="*/ 1446882 h 2537552"/>
              <a:gd name="connsiteX16" fmla="*/ 40395 w 1975692"/>
              <a:gd name="connsiteY16" fmla="*/ 1454227 h 2537552"/>
              <a:gd name="connsiteX17" fmla="*/ 47740 w 1975692"/>
              <a:gd name="connsiteY17" fmla="*/ 1494622 h 2537552"/>
              <a:gd name="connsiteX18" fmla="*/ 1975692 w 1975692"/>
              <a:gd name="connsiteY18" fmla="*/ 2537552 h 2537552"/>
              <a:gd name="connsiteX19" fmla="*/ 1905918 w 1975692"/>
              <a:gd name="connsiteY19" fmla="*/ 0 h 2537552"/>
              <a:gd name="connsiteX20" fmla="*/ 1659875 w 1975692"/>
              <a:gd name="connsiteY20" fmla="*/ 73446 h 2537552"/>
              <a:gd name="connsiteX0" fmla="*/ 1659875 w 1975692"/>
              <a:gd name="connsiteY0" fmla="*/ 73446 h 2537552"/>
              <a:gd name="connsiteX1" fmla="*/ 3673 w 1975692"/>
              <a:gd name="connsiteY1" fmla="*/ 851971 h 2537552"/>
              <a:gd name="connsiteX2" fmla="*/ 14689 w 1975692"/>
              <a:gd name="connsiteY2" fmla="*/ 888694 h 2537552"/>
              <a:gd name="connsiteX3" fmla="*/ 29379 w 1975692"/>
              <a:gd name="connsiteY3" fmla="*/ 918073 h 2537552"/>
              <a:gd name="connsiteX4" fmla="*/ 36723 w 1975692"/>
              <a:gd name="connsiteY4" fmla="*/ 943779 h 2537552"/>
              <a:gd name="connsiteX5" fmla="*/ 47740 w 1975692"/>
              <a:gd name="connsiteY5" fmla="*/ 976829 h 2537552"/>
              <a:gd name="connsiteX6" fmla="*/ 51412 w 1975692"/>
              <a:gd name="connsiteY6" fmla="*/ 987846 h 2537552"/>
              <a:gd name="connsiteX7" fmla="*/ 55085 w 1975692"/>
              <a:gd name="connsiteY7" fmla="*/ 1009880 h 2537552"/>
              <a:gd name="connsiteX8" fmla="*/ 19027 w 1975692"/>
              <a:gd name="connsiteY8" fmla="*/ 1019910 h 2537552"/>
              <a:gd name="connsiteX9" fmla="*/ 12096 w 1975692"/>
              <a:gd name="connsiteY9" fmla="*/ 1074604 h 2537552"/>
              <a:gd name="connsiteX10" fmla="*/ 11017 w 1975692"/>
              <a:gd name="connsiteY10" fmla="*/ 1131065 h 2537552"/>
              <a:gd name="connsiteX11" fmla="*/ 3673 w 1975692"/>
              <a:gd name="connsiteY11" fmla="*/ 1153099 h 2537552"/>
              <a:gd name="connsiteX12" fmla="*/ 0 w 1975692"/>
              <a:gd name="connsiteY12" fmla="*/ 1164116 h 2537552"/>
              <a:gd name="connsiteX13" fmla="*/ 3673 w 1975692"/>
              <a:gd name="connsiteY13" fmla="*/ 1391798 h 2537552"/>
              <a:gd name="connsiteX14" fmla="*/ 11017 w 1975692"/>
              <a:gd name="connsiteY14" fmla="*/ 1413832 h 2537552"/>
              <a:gd name="connsiteX15" fmla="*/ 29379 w 1975692"/>
              <a:gd name="connsiteY15" fmla="*/ 1446882 h 2537552"/>
              <a:gd name="connsiteX16" fmla="*/ 40395 w 1975692"/>
              <a:gd name="connsiteY16" fmla="*/ 1454227 h 2537552"/>
              <a:gd name="connsiteX17" fmla="*/ 47740 w 1975692"/>
              <a:gd name="connsiteY17" fmla="*/ 1494622 h 2537552"/>
              <a:gd name="connsiteX18" fmla="*/ 1975692 w 1975692"/>
              <a:gd name="connsiteY18" fmla="*/ 2537552 h 2537552"/>
              <a:gd name="connsiteX19" fmla="*/ 1905918 w 1975692"/>
              <a:gd name="connsiteY19" fmla="*/ 0 h 2537552"/>
              <a:gd name="connsiteX20" fmla="*/ 1659875 w 1975692"/>
              <a:gd name="connsiteY20" fmla="*/ 73446 h 2537552"/>
              <a:gd name="connsiteX0" fmla="*/ 1659875 w 1975692"/>
              <a:gd name="connsiteY0" fmla="*/ 73446 h 2537552"/>
              <a:gd name="connsiteX1" fmla="*/ 3673 w 1975692"/>
              <a:gd name="connsiteY1" fmla="*/ 851971 h 2537552"/>
              <a:gd name="connsiteX2" fmla="*/ 14689 w 1975692"/>
              <a:gd name="connsiteY2" fmla="*/ 888694 h 2537552"/>
              <a:gd name="connsiteX3" fmla="*/ 29379 w 1975692"/>
              <a:gd name="connsiteY3" fmla="*/ 918073 h 2537552"/>
              <a:gd name="connsiteX4" fmla="*/ 36723 w 1975692"/>
              <a:gd name="connsiteY4" fmla="*/ 943779 h 2537552"/>
              <a:gd name="connsiteX5" fmla="*/ 47740 w 1975692"/>
              <a:gd name="connsiteY5" fmla="*/ 976829 h 2537552"/>
              <a:gd name="connsiteX6" fmla="*/ 51412 w 1975692"/>
              <a:gd name="connsiteY6" fmla="*/ 987846 h 2537552"/>
              <a:gd name="connsiteX7" fmla="*/ 19027 w 1975692"/>
              <a:gd name="connsiteY7" fmla="*/ 1019910 h 2537552"/>
              <a:gd name="connsiteX8" fmla="*/ 12096 w 1975692"/>
              <a:gd name="connsiteY8" fmla="*/ 1074604 h 2537552"/>
              <a:gd name="connsiteX9" fmla="*/ 11017 w 1975692"/>
              <a:gd name="connsiteY9" fmla="*/ 1131065 h 2537552"/>
              <a:gd name="connsiteX10" fmla="*/ 3673 w 1975692"/>
              <a:gd name="connsiteY10" fmla="*/ 1153099 h 2537552"/>
              <a:gd name="connsiteX11" fmla="*/ 0 w 1975692"/>
              <a:gd name="connsiteY11" fmla="*/ 1164116 h 2537552"/>
              <a:gd name="connsiteX12" fmla="*/ 3673 w 1975692"/>
              <a:gd name="connsiteY12" fmla="*/ 1391798 h 2537552"/>
              <a:gd name="connsiteX13" fmla="*/ 11017 w 1975692"/>
              <a:gd name="connsiteY13" fmla="*/ 1413832 h 2537552"/>
              <a:gd name="connsiteX14" fmla="*/ 29379 w 1975692"/>
              <a:gd name="connsiteY14" fmla="*/ 1446882 h 2537552"/>
              <a:gd name="connsiteX15" fmla="*/ 40395 w 1975692"/>
              <a:gd name="connsiteY15" fmla="*/ 1454227 h 2537552"/>
              <a:gd name="connsiteX16" fmla="*/ 47740 w 1975692"/>
              <a:gd name="connsiteY16" fmla="*/ 1494622 h 2537552"/>
              <a:gd name="connsiteX17" fmla="*/ 1975692 w 1975692"/>
              <a:gd name="connsiteY17" fmla="*/ 2537552 h 2537552"/>
              <a:gd name="connsiteX18" fmla="*/ 1905918 w 1975692"/>
              <a:gd name="connsiteY18" fmla="*/ 0 h 2537552"/>
              <a:gd name="connsiteX19" fmla="*/ 1659875 w 1975692"/>
              <a:gd name="connsiteY19" fmla="*/ 73446 h 2537552"/>
              <a:gd name="connsiteX0" fmla="*/ 1659875 w 1975692"/>
              <a:gd name="connsiteY0" fmla="*/ 73446 h 2537552"/>
              <a:gd name="connsiteX1" fmla="*/ 3673 w 1975692"/>
              <a:gd name="connsiteY1" fmla="*/ 851971 h 2537552"/>
              <a:gd name="connsiteX2" fmla="*/ 14689 w 1975692"/>
              <a:gd name="connsiteY2" fmla="*/ 888694 h 2537552"/>
              <a:gd name="connsiteX3" fmla="*/ 29379 w 1975692"/>
              <a:gd name="connsiteY3" fmla="*/ 918073 h 2537552"/>
              <a:gd name="connsiteX4" fmla="*/ 36723 w 1975692"/>
              <a:gd name="connsiteY4" fmla="*/ 943779 h 2537552"/>
              <a:gd name="connsiteX5" fmla="*/ 47740 w 1975692"/>
              <a:gd name="connsiteY5" fmla="*/ 976829 h 2537552"/>
              <a:gd name="connsiteX6" fmla="*/ 19027 w 1975692"/>
              <a:gd name="connsiteY6" fmla="*/ 1019910 h 2537552"/>
              <a:gd name="connsiteX7" fmla="*/ 12096 w 1975692"/>
              <a:gd name="connsiteY7" fmla="*/ 1074604 h 2537552"/>
              <a:gd name="connsiteX8" fmla="*/ 11017 w 1975692"/>
              <a:gd name="connsiteY8" fmla="*/ 1131065 h 2537552"/>
              <a:gd name="connsiteX9" fmla="*/ 3673 w 1975692"/>
              <a:gd name="connsiteY9" fmla="*/ 1153099 h 2537552"/>
              <a:gd name="connsiteX10" fmla="*/ 0 w 1975692"/>
              <a:gd name="connsiteY10" fmla="*/ 1164116 h 2537552"/>
              <a:gd name="connsiteX11" fmla="*/ 3673 w 1975692"/>
              <a:gd name="connsiteY11" fmla="*/ 1391798 h 2537552"/>
              <a:gd name="connsiteX12" fmla="*/ 11017 w 1975692"/>
              <a:gd name="connsiteY12" fmla="*/ 1413832 h 2537552"/>
              <a:gd name="connsiteX13" fmla="*/ 29379 w 1975692"/>
              <a:gd name="connsiteY13" fmla="*/ 1446882 h 2537552"/>
              <a:gd name="connsiteX14" fmla="*/ 40395 w 1975692"/>
              <a:gd name="connsiteY14" fmla="*/ 1454227 h 2537552"/>
              <a:gd name="connsiteX15" fmla="*/ 47740 w 1975692"/>
              <a:gd name="connsiteY15" fmla="*/ 1494622 h 2537552"/>
              <a:gd name="connsiteX16" fmla="*/ 1975692 w 1975692"/>
              <a:gd name="connsiteY16" fmla="*/ 2537552 h 2537552"/>
              <a:gd name="connsiteX17" fmla="*/ 1905918 w 1975692"/>
              <a:gd name="connsiteY17" fmla="*/ 0 h 2537552"/>
              <a:gd name="connsiteX18" fmla="*/ 1659875 w 1975692"/>
              <a:gd name="connsiteY18" fmla="*/ 73446 h 2537552"/>
              <a:gd name="connsiteX0" fmla="*/ 1659875 w 1975692"/>
              <a:gd name="connsiteY0" fmla="*/ 73446 h 2537552"/>
              <a:gd name="connsiteX1" fmla="*/ 3673 w 1975692"/>
              <a:gd name="connsiteY1" fmla="*/ 851971 h 2537552"/>
              <a:gd name="connsiteX2" fmla="*/ 14689 w 1975692"/>
              <a:gd name="connsiteY2" fmla="*/ 888694 h 2537552"/>
              <a:gd name="connsiteX3" fmla="*/ 29379 w 1975692"/>
              <a:gd name="connsiteY3" fmla="*/ 918073 h 2537552"/>
              <a:gd name="connsiteX4" fmla="*/ 36723 w 1975692"/>
              <a:gd name="connsiteY4" fmla="*/ 943779 h 2537552"/>
              <a:gd name="connsiteX5" fmla="*/ 19027 w 1975692"/>
              <a:gd name="connsiteY5" fmla="*/ 1019910 h 2537552"/>
              <a:gd name="connsiteX6" fmla="*/ 12096 w 1975692"/>
              <a:gd name="connsiteY6" fmla="*/ 1074604 h 2537552"/>
              <a:gd name="connsiteX7" fmla="*/ 11017 w 1975692"/>
              <a:gd name="connsiteY7" fmla="*/ 1131065 h 2537552"/>
              <a:gd name="connsiteX8" fmla="*/ 3673 w 1975692"/>
              <a:gd name="connsiteY8" fmla="*/ 1153099 h 2537552"/>
              <a:gd name="connsiteX9" fmla="*/ 0 w 1975692"/>
              <a:gd name="connsiteY9" fmla="*/ 1164116 h 2537552"/>
              <a:gd name="connsiteX10" fmla="*/ 3673 w 1975692"/>
              <a:gd name="connsiteY10" fmla="*/ 1391798 h 2537552"/>
              <a:gd name="connsiteX11" fmla="*/ 11017 w 1975692"/>
              <a:gd name="connsiteY11" fmla="*/ 1413832 h 2537552"/>
              <a:gd name="connsiteX12" fmla="*/ 29379 w 1975692"/>
              <a:gd name="connsiteY12" fmla="*/ 1446882 h 2537552"/>
              <a:gd name="connsiteX13" fmla="*/ 40395 w 1975692"/>
              <a:gd name="connsiteY13" fmla="*/ 1454227 h 2537552"/>
              <a:gd name="connsiteX14" fmla="*/ 47740 w 1975692"/>
              <a:gd name="connsiteY14" fmla="*/ 1494622 h 2537552"/>
              <a:gd name="connsiteX15" fmla="*/ 1975692 w 1975692"/>
              <a:gd name="connsiteY15" fmla="*/ 2537552 h 2537552"/>
              <a:gd name="connsiteX16" fmla="*/ 1905918 w 1975692"/>
              <a:gd name="connsiteY16" fmla="*/ 0 h 2537552"/>
              <a:gd name="connsiteX17" fmla="*/ 1659875 w 1975692"/>
              <a:gd name="connsiteY17" fmla="*/ 73446 h 2537552"/>
              <a:gd name="connsiteX0" fmla="*/ 1659875 w 1975692"/>
              <a:gd name="connsiteY0" fmla="*/ 73446 h 2537552"/>
              <a:gd name="connsiteX1" fmla="*/ 3673 w 1975692"/>
              <a:gd name="connsiteY1" fmla="*/ 851971 h 2537552"/>
              <a:gd name="connsiteX2" fmla="*/ 14689 w 1975692"/>
              <a:gd name="connsiteY2" fmla="*/ 888694 h 2537552"/>
              <a:gd name="connsiteX3" fmla="*/ 29379 w 1975692"/>
              <a:gd name="connsiteY3" fmla="*/ 918073 h 2537552"/>
              <a:gd name="connsiteX4" fmla="*/ 21483 w 1975692"/>
              <a:gd name="connsiteY4" fmla="*/ 972354 h 2537552"/>
              <a:gd name="connsiteX5" fmla="*/ 19027 w 1975692"/>
              <a:gd name="connsiteY5" fmla="*/ 1019910 h 2537552"/>
              <a:gd name="connsiteX6" fmla="*/ 12096 w 1975692"/>
              <a:gd name="connsiteY6" fmla="*/ 1074604 h 2537552"/>
              <a:gd name="connsiteX7" fmla="*/ 11017 w 1975692"/>
              <a:gd name="connsiteY7" fmla="*/ 1131065 h 2537552"/>
              <a:gd name="connsiteX8" fmla="*/ 3673 w 1975692"/>
              <a:gd name="connsiteY8" fmla="*/ 1153099 h 2537552"/>
              <a:gd name="connsiteX9" fmla="*/ 0 w 1975692"/>
              <a:gd name="connsiteY9" fmla="*/ 1164116 h 2537552"/>
              <a:gd name="connsiteX10" fmla="*/ 3673 w 1975692"/>
              <a:gd name="connsiteY10" fmla="*/ 1391798 h 2537552"/>
              <a:gd name="connsiteX11" fmla="*/ 11017 w 1975692"/>
              <a:gd name="connsiteY11" fmla="*/ 1413832 h 2537552"/>
              <a:gd name="connsiteX12" fmla="*/ 29379 w 1975692"/>
              <a:gd name="connsiteY12" fmla="*/ 1446882 h 2537552"/>
              <a:gd name="connsiteX13" fmla="*/ 40395 w 1975692"/>
              <a:gd name="connsiteY13" fmla="*/ 1454227 h 2537552"/>
              <a:gd name="connsiteX14" fmla="*/ 47740 w 1975692"/>
              <a:gd name="connsiteY14" fmla="*/ 1494622 h 2537552"/>
              <a:gd name="connsiteX15" fmla="*/ 1975692 w 1975692"/>
              <a:gd name="connsiteY15" fmla="*/ 2537552 h 2537552"/>
              <a:gd name="connsiteX16" fmla="*/ 1905918 w 1975692"/>
              <a:gd name="connsiteY16" fmla="*/ 0 h 2537552"/>
              <a:gd name="connsiteX17" fmla="*/ 1659875 w 1975692"/>
              <a:gd name="connsiteY17" fmla="*/ 73446 h 2537552"/>
              <a:gd name="connsiteX0" fmla="*/ 1659875 w 1975692"/>
              <a:gd name="connsiteY0" fmla="*/ 73446 h 2537552"/>
              <a:gd name="connsiteX1" fmla="*/ 3673 w 1975692"/>
              <a:gd name="connsiteY1" fmla="*/ 851971 h 2537552"/>
              <a:gd name="connsiteX2" fmla="*/ 14689 w 1975692"/>
              <a:gd name="connsiteY2" fmla="*/ 888694 h 2537552"/>
              <a:gd name="connsiteX3" fmla="*/ 17949 w 1975692"/>
              <a:gd name="connsiteY3" fmla="*/ 925693 h 2537552"/>
              <a:gd name="connsiteX4" fmla="*/ 21483 w 1975692"/>
              <a:gd name="connsiteY4" fmla="*/ 972354 h 2537552"/>
              <a:gd name="connsiteX5" fmla="*/ 19027 w 1975692"/>
              <a:gd name="connsiteY5" fmla="*/ 1019910 h 2537552"/>
              <a:gd name="connsiteX6" fmla="*/ 12096 w 1975692"/>
              <a:gd name="connsiteY6" fmla="*/ 1074604 h 2537552"/>
              <a:gd name="connsiteX7" fmla="*/ 11017 w 1975692"/>
              <a:gd name="connsiteY7" fmla="*/ 1131065 h 2537552"/>
              <a:gd name="connsiteX8" fmla="*/ 3673 w 1975692"/>
              <a:gd name="connsiteY8" fmla="*/ 1153099 h 2537552"/>
              <a:gd name="connsiteX9" fmla="*/ 0 w 1975692"/>
              <a:gd name="connsiteY9" fmla="*/ 1164116 h 2537552"/>
              <a:gd name="connsiteX10" fmla="*/ 3673 w 1975692"/>
              <a:gd name="connsiteY10" fmla="*/ 1391798 h 2537552"/>
              <a:gd name="connsiteX11" fmla="*/ 11017 w 1975692"/>
              <a:gd name="connsiteY11" fmla="*/ 1413832 h 2537552"/>
              <a:gd name="connsiteX12" fmla="*/ 29379 w 1975692"/>
              <a:gd name="connsiteY12" fmla="*/ 1446882 h 2537552"/>
              <a:gd name="connsiteX13" fmla="*/ 40395 w 1975692"/>
              <a:gd name="connsiteY13" fmla="*/ 1454227 h 2537552"/>
              <a:gd name="connsiteX14" fmla="*/ 47740 w 1975692"/>
              <a:gd name="connsiteY14" fmla="*/ 1494622 h 2537552"/>
              <a:gd name="connsiteX15" fmla="*/ 1975692 w 1975692"/>
              <a:gd name="connsiteY15" fmla="*/ 2537552 h 2537552"/>
              <a:gd name="connsiteX16" fmla="*/ 1905918 w 1975692"/>
              <a:gd name="connsiteY16" fmla="*/ 0 h 2537552"/>
              <a:gd name="connsiteX17" fmla="*/ 1659875 w 1975692"/>
              <a:gd name="connsiteY17" fmla="*/ 73446 h 2537552"/>
              <a:gd name="connsiteX0" fmla="*/ 1669400 w 1985217"/>
              <a:gd name="connsiteY0" fmla="*/ 73446 h 2537552"/>
              <a:gd name="connsiteX1" fmla="*/ 13198 w 1985217"/>
              <a:gd name="connsiteY1" fmla="*/ 851971 h 2537552"/>
              <a:gd name="connsiteX2" fmla="*/ 24214 w 1985217"/>
              <a:gd name="connsiteY2" fmla="*/ 888694 h 2537552"/>
              <a:gd name="connsiteX3" fmla="*/ 27474 w 1985217"/>
              <a:gd name="connsiteY3" fmla="*/ 925693 h 2537552"/>
              <a:gd name="connsiteX4" fmla="*/ 31008 w 1985217"/>
              <a:gd name="connsiteY4" fmla="*/ 972354 h 2537552"/>
              <a:gd name="connsiteX5" fmla="*/ 28552 w 1985217"/>
              <a:gd name="connsiteY5" fmla="*/ 1019910 h 2537552"/>
              <a:gd name="connsiteX6" fmla="*/ 21621 w 1985217"/>
              <a:gd name="connsiteY6" fmla="*/ 1074604 h 2537552"/>
              <a:gd name="connsiteX7" fmla="*/ 20542 w 1985217"/>
              <a:gd name="connsiteY7" fmla="*/ 1131065 h 2537552"/>
              <a:gd name="connsiteX8" fmla="*/ 13198 w 1985217"/>
              <a:gd name="connsiteY8" fmla="*/ 1153099 h 2537552"/>
              <a:gd name="connsiteX9" fmla="*/ 0 w 1985217"/>
              <a:gd name="connsiteY9" fmla="*/ 1217456 h 2537552"/>
              <a:gd name="connsiteX10" fmla="*/ 13198 w 1985217"/>
              <a:gd name="connsiteY10" fmla="*/ 1391798 h 2537552"/>
              <a:gd name="connsiteX11" fmla="*/ 20542 w 1985217"/>
              <a:gd name="connsiteY11" fmla="*/ 1413832 h 2537552"/>
              <a:gd name="connsiteX12" fmla="*/ 38904 w 1985217"/>
              <a:gd name="connsiteY12" fmla="*/ 1446882 h 2537552"/>
              <a:gd name="connsiteX13" fmla="*/ 49920 w 1985217"/>
              <a:gd name="connsiteY13" fmla="*/ 1454227 h 2537552"/>
              <a:gd name="connsiteX14" fmla="*/ 57265 w 1985217"/>
              <a:gd name="connsiteY14" fmla="*/ 1494622 h 2537552"/>
              <a:gd name="connsiteX15" fmla="*/ 1985217 w 1985217"/>
              <a:gd name="connsiteY15" fmla="*/ 2537552 h 2537552"/>
              <a:gd name="connsiteX16" fmla="*/ 1915443 w 1985217"/>
              <a:gd name="connsiteY16" fmla="*/ 0 h 2537552"/>
              <a:gd name="connsiteX17" fmla="*/ 1669400 w 1985217"/>
              <a:gd name="connsiteY17" fmla="*/ 73446 h 2537552"/>
              <a:gd name="connsiteX0" fmla="*/ 1669442 w 1985259"/>
              <a:gd name="connsiteY0" fmla="*/ 73446 h 2537552"/>
              <a:gd name="connsiteX1" fmla="*/ 13240 w 1985259"/>
              <a:gd name="connsiteY1" fmla="*/ 851971 h 2537552"/>
              <a:gd name="connsiteX2" fmla="*/ 24256 w 1985259"/>
              <a:gd name="connsiteY2" fmla="*/ 888694 h 2537552"/>
              <a:gd name="connsiteX3" fmla="*/ 27516 w 1985259"/>
              <a:gd name="connsiteY3" fmla="*/ 925693 h 2537552"/>
              <a:gd name="connsiteX4" fmla="*/ 31050 w 1985259"/>
              <a:gd name="connsiteY4" fmla="*/ 972354 h 2537552"/>
              <a:gd name="connsiteX5" fmla="*/ 28594 w 1985259"/>
              <a:gd name="connsiteY5" fmla="*/ 1019910 h 2537552"/>
              <a:gd name="connsiteX6" fmla="*/ 21663 w 1985259"/>
              <a:gd name="connsiteY6" fmla="*/ 1074604 h 2537552"/>
              <a:gd name="connsiteX7" fmla="*/ 20584 w 1985259"/>
              <a:gd name="connsiteY7" fmla="*/ 1131065 h 2537552"/>
              <a:gd name="connsiteX8" fmla="*/ 9430 w 1985259"/>
              <a:gd name="connsiteY8" fmla="*/ 1160719 h 2537552"/>
              <a:gd name="connsiteX9" fmla="*/ 42 w 1985259"/>
              <a:gd name="connsiteY9" fmla="*/ 1217456 h 2537552"/>
              <a:gd name="connsiteX10" fmla="*/ 13240 w 1985259"/>
              <a:gd name="connsiteY10" fmla="*/ 1391798 h 2537552"/>
              <a:gd name="connsiteX11" fmla="*/ 20584 w 1985259"/>
              <a:gd name="connsiteY11" fmla="*/ 1413832 h 2537552"/>
              <a:gd name="connsiteX12" fmla="*/ 38946 w 1985259"/>
              <a:gd name="connsiteY12" fmla="*/ 1446882 h 2537552"/>
              <a:gd name="connsiteX13" fmla="*/ 49962 w 1985259"/>
              <a:gd name="connsiteY13" fmla="*/ 1454227 h 2537552"/>
              <a:gd name="connsiteX14" fmla="*/ 57307 w 1985259"/>
              <a:gd name="connsiteY14" fmla="*/ 1494622 h 2537552"/>
              <a:gd name="connsiteX15" fmla="*/ 1985259 w 1985259"/>
              <a:gd name="connsiteY15" fmla="*/ 2537552 h 2537552"/>
              <a:gd name="connsiteX16" fmla="*/ 1915485 w 1985259"/>
              <a:gd name="connsiteY16" fmla="*/ 0 h 2537552"/>
              <a:gd name="connsiteX17" fmla="*/ 1669442 w 1985259"/>
              <a:gd name="connsiteY17" fmla="*/ 73446 h 2537552"/>
              <a:gd name="connsiteX0" fmla="*/ 1669437 w 1985254"/>
              <a:gd name="connsiteY0" fmla="*/ 73446 h 2537552"/>
              <a:gd name="connsiteX1" fmla="*/ 13235 w 1985254"/>
              <a:gd name="connsiteY1" fmla="*/ 851971 h 2537552"/>
              <a:gd name="connsiteX2" fmla="*/ 24251 w 1985254"/>
              <a:gd name="connsiteY2" fmla="*/ 888694 h 2537552"/>
              <a:gd name="connsiteX3" fmla="*/ 27511 w 1985254"/>
              <a:gd name="connsiteY3" fmla="*/ 925693 h 2537552"/>
              <a:gd name="connsiteX4" fmla="*/ 31045 w 1985254"/>
              <a:gd name="connsiteY4" fmla="*/ 972354 h 2537552"/>
              <a:gd name="connsiteX5" fmla="*/ 28589 w 1985254"/>
              <a:gd name="connsiteY5" fmla="*/ 1019910 h 2537552"/>
              <a:gd name="connsiteX6" fmla="*/ 21658 w 1985254"/>
              <a:gd name="connsiteY6" fmla="*/ 1074604 h 2537552"/>
              <a:gd name="connsiteX7" fmla="*/ 12959 w 1985254"/>
              <a:gd name="connsiteY7" fmla="*/ 1129160 h 2537552"/>
              <a:gd name="connsiteX8" fmla="*/ 9425 w 1985254"/>
              <a:gd name="connsiteY8" fmla="*/ 1160719 h 2537552"/>
              <a:gd name="connsiteX9" fmla="*/ 37 w 1985254"/>
              <a:gd name="connsiteY9" fmla="*/ 1217456 h 2537552"/>
              <a:gd name="connsiteX10" fmla="*/ 13235 w 1985254"/>
              <a:gd name="connsiteY10" fmla="*/ 1391798 h 2537552"/>
              <a:gd name="connsiteX11" fmla="*/ 20579 w 1985254"/>
              <a:gd name="connsiteY11" fmla="*/ 1413832 h 2537552"/>
              <a:gd name="connsiteX12" fmla="*/ 38941 w 1985254"/>
              <a:gd name="connsiteY12" fmla="*/ 1446882 h 2537552"/>
              <a:gd name="connsiteX13" fmla="*/ 49957 w 1985254"/>
              <a:gd name="connsiteY13" fmla="*/ 1454227 h 2537552"/>
              <a:gd name="connsiteX14" fmla="*/ 57302 w 1985254"/>
              <a:gd name="connsiteY14" fmla="*/ 1494622 h 2537552"/>
              <a:gd name="connsiteX15" fmla="*/ 1985254 w 1985254"/>
              <a:gd name="connsiteY15" fmla="*/ 2537552 h 2537552"/>
              <a:gd name="connsiteX16" fmla="*/ 1915480 w 1985254"/>
              <a:gd name="connsiteY16" fmla="*/ 0 h 2537552"/>
              <a:gd name="connsiteX17" fmla="*/ 1669437 w 1985254"/>
              <a:gd name="connsiteY17" fmla="*/ 73446 h 2537552"/>
              <a:gd name="connsiteX0" fmla="*/ 1669437 w 1985254"/>
              <a:gd name="connsiteY0" fmla="*/ 73446 h 2537552"/>
              <a:gd name="connsiteX1" fmla="*/ 13235 w 1985254"/>
              <a:gd name="connsiteY1" fmla="*/ 851971 h 2537552"/>
              <a:gd name="connsiteX2" fmla="*/ 24251 w 1985254"/>
              <a:gd name="connsiteY2" fmla="*/ 888694 h 2537552"/>
              <a:gd name="connsiteX3" fmla="*/ 27511 w 1985254"/>
              <a:gd name="connsiteY3" fmla="*/ 925693 h 2537552"/>
              <a:gd name="connsiteX4" fmla="*/ 31045 w 1985254"/>
              <a:gd name="connsiteY4" fmla="*/ 972354 h 2537552"/>
              <a:gd name="connsiteX5" fmla="*/ 28589 w 1985254"/>
              <a:gd name="connsiteY5" fmla="*/ 1019910 h 2537552"/>
              <a:gd name="connsiteX6" fmla="*/ 21658 w 1985254"/>
              <a:gd name="connsiteY6" fmla="*/ 1074604 h 2537552"/>
              <a:gd name="connsiteX7" fmla="*/ 12959 w 1985254"/>
              <a:gd name="connsiteY7" fmla="*/ 1129160 h 2537552"/>
              <a:gd name="connsiteX8" fmla="*/ 9425 w 1985254"/>
              <a:gd name="connsiteY8" fmla="*/ 1160719 h 2537552"/>
              <a:gd name="connsiteX9" fmla="*/ 37 w 1985254"/>
              <a:gd name="connsiteY9" fmla="*/ 1217456 h 2537552"/>
              <a:gd name="connsiteX10" fmla="*/ 13235 w 1985254"/>
              <a:gd name="connsiteY10" fmla="*/ 1391798 h 2537552"/>
              <a:gd name="connsiteX11" fmla="*/ 20579 w 1985254"/>
              <a:gd name="connsiteY11" fmla="*/ 1413832 h 2537552"/>
              <a:gd name="connsiteX12" fmla="*/ 38941 w 1985254"/>
              <a:gd name="connsiteY12" fmla="*/ 1446882 h 2537552"/>
              <a:gd name="connsiteX13" fmla="*/ 49957 w 1985254"/>
              <a:gd name="connsiteY13" fmla="*/ 1454227 h 2537552"/>
              <a:gd name="connsiteX14" fmla="*/ 74447 w 1985254"/>
              <a:gd name="connsiteY14" fmla="*/ 1525102 h 2537552"/>
              <a:gd name="connsiteX15" fmla="*/ 1985254 w 1985254"/>
              <a:gd name="connsiteY15" fmla="*/ 2537552 h 2537552"/>
              <a:gd name="connsiteX16" fmla="*/ 1915480 w 1985254"/>
              <a:gd name="connsiteY16" fmla="*/ 0 h 2537552"/>
              <a:gd name="connsiteX17" fmla="*/ 1669437 w 1985254"/>
              <a:gd name="connsiteY17" fmla="*/ 73446 h 2537552"/>
              <a:gd name="connsiteX0" fmla="*/ 1669437 w 1985254"/>
              <a:gd name="connsiteY0" fmla="*/ 73446 h 2537552"/>
              <a:gd name="connsiteX1" fmla="*/ 13235 w 1985254"/>
              <a:gd name="connsiteY1" fmla="*/ 851971 h 2537552"/>
              <a:gd name="connsiteX2" fmla="*/ 24251 w 1985254"/>
              <a:gd name="connsiteY2" fmla="*/ 888694 h 2537552"/>
              <a:gd name="connsiteX3" fmla="*/ 27511 w 1985254"/>
              <a:gd name="connsiteY3" fmla="*/ 925693 h 2537552"/>
              <a:gd name="connsiteX4" fmla="*/ 31045 w 1985254"/>
              <a:gd name="connsiteY4" fmla="*/ 972354 h 2537552"/>
              <a:gd name="connsiteX5" fmla="*/ 28589 w 1985254"/>
              <a:gd name="connsiteY5" fmla="*/ 1019910 h 2537552"/>
              <a:gd name="connsiteX6" fmla="*/ 21658 w 1985254"/>
              <a:gd name="connsiteY6" fmla="*/ 1074604 h 2537552"/>
              <a:gd name="connsiteX7" fmla="*/ 12959 w 1985254"/>
              <a:gd name="connsiteY7" fmla="*/ 1129160 h 2537552"/>
              <a:gd name="connsiteX8" fmla="*/ 9425 w 1985254"/>
              <a:gd name="connsiteY8" fmla="*/ 1160719 h 2537552"/>
              <a:gd name="connsiteX9" fmla="*/ 37 w 1985254"/>
              <a:gd name="connsiteY9" fmla="*/ 1217456 h 2537552"/>
              <a:gd name="connsiteX10" fmla="*/ 13235 w 1985254"/>
              <a:gd name="connsiteY10" fmla="*/ 1391798 h 2537552"/>
              <a:gd name="connsiteX11" fmla="*/ 20579 w 1985254"/>
              <a:gd name="connsiteY11" fmla="*/ 1413832 h 2537552"/>
              <a:gd name="connsiteX12" fmla="*/ 38941 w 1985254"/>
              <a:gd name="connsiteY12" fmla="*/ 1446882 h 2537552"/>
              <a:gd name="connsiteX13" fmla="*/ 74447 w 1985254"/>
              <a:gd name="connsiteY13" fmla="*/ 1525102 h 2537552"/>
              <a:gd name="connsiteX14" fmla="*/ 1985254 w 1985254"/>
              <a:gd name="connsiteY14" fmla="*/ 2537552 h 2537552"/>
              <a:gd name="connsiteX15" fmla="*/ 1915480 w 1985254"/>
              <a:gd name="connsiteY15" fmla="*/ 0 h 2537552"/>
              <a:gd name="connsiteX16" fmla="*/ 1669437 w 1985254"/>
              <a:gd name="connsiteY16" fmla="*/ 73446 h 2537552"/>
              <a:gd name="connsiteX0" fmla="*/ 1669437 w 1985254"/>
              <a:gd name="connsiteY0" fmla="*/ 73446 h 2537552"/>
              <a:gd name="connsiteX1" fmla="*/ 13235 w 1985254"/>
              <a:gd name="connsiteY1" fmla="*/ 851971 h 2537552"/>
              <a:gd name="connsiteX2" fmla="*/ 24251 w 1985254"/>
              <a:gd name="connsiteY2" fmla="*/ 888694 h 2537552"/>
              <a:gd name="connsiteX3" fmla="*/ 27511 w 1985254"/>
              <a:gd name="connsiteY3" fmla="*/ 925693 h 2537552"/>
              <a:gd name="connsiteX4" fmla="*/ 31045 w 1985254"/>
              <a:gd name="connsiteY4" fmla="*/ 972354 h 2537552"/>
              <a:gd name="connsiteX5" fmla="*/ 28589 w 1985254"/>
              <a:gd name="connsiteY5" fmla="*/ 1019910 h 2537552"/>
              <a:gd name="connsiteX6" fmla="*/ 21658 w 1985254"/>
              <a:gd name="connsiteY6" fmla="*/ 1074604 h 2537552"/>
              <a:gd name="connsiteX7" fmla="*/ 12959 w 1985254"/>
              <a:gd name="connsiteY7" fmla="*/ 1129160 h 2537552"/>
              <a:gd name="connsiteX8" fmla="*/ 9425 w 1985254"/>
              <a:gd name="connsiteY8" fmla="*/ 1160719 h 2537552"/>
              <a:gd name="connsiteX9" fmla="*/ 37 w 1985254"/>
              <a:gd name="connsiteY9" fmla="*/ 1217456 h 2537552"/>
              <a:gd name="connsiteX10" fmla="*/ 13235 w 1985254"/>
              <a:gd name="connsiteY10" fmla="*/ 1391798 h 2537552"/>
              <a:gd name="connsiteX11" fmla="*/ 20579 w 1985254"/>
              <a:gd name="connsiteY11" fmla="*/ 1413832 h 2537552"/>
              <a:gd name="connsiteX12" fmla="*/ 35131 w 1985254"/>
              <a:gd name="connsiteY12" fmla="*/ 1477362 h 2537552"/>
              <a:gd name="connsiteX13" fmla="*/ 74447 w 1985254"/>
              <a:gd name="connsiteY13" fmla="*/ 1525102 h 2537552"/>
              <a:gd name="connsiteX14" fmla="*/ 1985254 w 1985254"/>
              <a:gd name="connsiteY14" fmla="*/ 2537552 h 2537552"/>
              <a:gd name="connsiteX15" fmla="*/ 1915480 w 1985254"/>
              <a:gd name="connsiteY15" fmla="*/ 0 h 2537552"/>
              <a:gd name="connsiteX16" fmla="*/ 1669437 w 1985254"/>
              <a:gd name="connsiteY16" fmla="*/ 73446 h 2537552"/>
              <a:gd name="connsiteX0" fmla="*/ 1669437 w 3394743"/>
              <a:gd name="connsiteY0" fmla="*/ 181411 h 2645517"/>
              <a:gd name="connsiteX1" fmla="*/ 13235 w 3394743"/>
              <a:gd name="connsiteY1" fmla="*/ 959936 h 2645517"/>
              <a:gd name="connsiteX2" fmla="*/ 24251 w 3394743"/>
              <a:gd name="connsiteY2" fmla="*/ 996659 h 2645517"/>
              <a:gd name="connsiteX3" fmla="*/ 27511 w 3394743"/>
              <a:gd name="connsiteY3" fmla="*/ 1033658 h 2645517"/>
              <a:gd name="connsiteX4" fmla="*/ 31045 w 3394743"/>
              <a:gd name="connsiteY4" fmla="*/ 1080319 h 2645517"/>
              <a:gd name="connsiteX5" fmla="*/ 28589 w 3394743"/>
              <a:gd name="connsiteY5" fmla="*/ 1127875 h 2645517"/>
              <a:gd name="connsiteX6" fmla="*/ 21658 w 3394743"/>
              <a:gd name="connsiteY6" fmla="*/ 1182569 h 2645517"/>
              <a:gd name="connsiteX7" fmla="*/ 12959 w 3394743"/>
              <a:gd name="connsiteY7" fmla="*/ 1237125 h 2645517"/>
              <a:gd name="connsiteX8" fmla="*/ 9425 w 3394743"/>
              <a:gd name="connsiteY8" fmla="*/ 1268684 h 2645517"/>
              <a:gd name="connsiteX9" fmla="*/ 37 w 3394743"/>
              <a:gd name="connsiteY9" fmla="*/ 1325421 h 2645517"/>
              <a:gd name="connsiteX10" fmla="*/ 13235 w 3394743"/>
              <a:gd name="connsiteY10" fmla="*/ 1499763 h 2645517"/>
              <a:gd name="connsiteX11" fmla="*/ 20579 w 3394743"/>
              <a:gd name="connsiteY11" fmla="*/ 1521797 h 2645517"/>
              <a:gd name="connsiteX12" fmla="*/ 35131 w 3394743"/>
              <a:gd name="connsiteY12" fmla="*/ 1585327 h 2645517"/>
              <a:gd name="connsiteX13" fmla="*/ 74447 w 3394743"/>
              <a:gd name="connsiteY13" fmla="*/ 1633067 h 2645517"/>
              <a:gd name="connsiteX14" fmla="*/ 1985254 w 3394743"/>
              <a:gd name="connsiteY14" fmla="*/ 2645517 h 2645517"/>
              <a:gd name="connsiteX15" fmla="*/ 3394433 w 3394743"/>
              <a:gd name="connsiteY15" fmla="*/ 0 h 2645517"/>
              <a:gd name="connsiteX16" fmla="*/ 1915480 w 3394743"/>
              <a:gd name="connsiteY16" fmla="*/ 107965 h 2645517"/>
              <a:gd name="connsiteX17" fmla="*/ 1669437 w 3394743"/>
              <a:gd name="connsiteY17" fmla="*/ 181411 h 2645517"/>
              <a:gd name="connsiteX0" fmla="*/ 1669437 w 3426460"/>
              <a:gd name="connsiteY0" fmla="*/ 181411 h 2870414"/>
              <a:gd name="connsiteX1" fmla="*/ 13235 w 3426460"/>
              <a:gd name="connsiteY1" fmla="*/ 959936 h 2870414"/>
              <a:gd name="connsiteX2" fmla="*/ 24251 w 3426460"/>
              <a:gd name="connsiteY2" fmla="*/ 996659 h 2870414"/>
              <a:gd name="connsiteX3" fmla="*/ 27511 w 3426460"/>
              <a:gd name="connsiteY3" fmla="*/ 1033658 h 2870414"/>
              <a:gd name="connsiteX4" fmla="*/ 31045 w 3426460"/>
              <a:gd name="connsiteY4" fmla="*/ 1080319 h 2870414"/>
              <a:gd name="connsiteX5" fmla="*/ 28589 w 3426460"/>
              <a:gd name="connsiteY5" fmla="*/ 1127875 h 2870414"/>
              <a:gd name="connsiteX6" fmla="*/ 21658 w 3426460"/>
              <a:gd name="connsiteY6" fmla="*/ 1182569 h 2870414"/>
              <a:gd name="connsiteX7" fmla="*/ 12959 w 3426460"/>
              <a:gd name="connsiteY7" fmla="*/ 1237125 h 2870414"/>
              <a:gd name="connsiteX8" fmla="*/ 9425 w 3426460"/>
              <a:gd name="connsiteY8" fmla="*/ 1268684 h 2870414"/>
              <a:gd name="connsiteX9" fmla="*/ 37 w 3426460"/>
              <a:gd name="connsiteY9" fmla="*/ 1325421 h 2870414"/>
              <a:gd name="connsiteX10" fmla="*/ 13235 w 3426460"/>
              <a:gd name="connsiteY10" fmla="*/ 1499763 h 2870414"/>
              <a:gd name="connsiteX11" fmla="*/ 20579 w 3426460"/>
              <a:gd name="connsiteY11" fmla="*/ 1521797 h 2870414"/>
              <a:gd name="connsiteX12" fmla="*/ 35131 w 3426460"/>
              <a:gd name="connsiteY12" fmla="*/ 1585327 h 2870414"/>
              <a:gd name="connsiteX13" fmla="*/ 74447 w 3426460"/>
              <a:gd name="connsiteY13" fmla="*/ 1633067 h 2870414"/>
              <a:gd name="connsiteX14" fmla="*/ 1985254 w 3426460"/>
              <a:gd name="connsiteY14" fmla="*/ 2645517 h 2870414"/>
              <a:gd name="connsiteX15" fmla="*/ 3242033 w 3426460"/>
              <a:gd name="connsiteY15" fmla="*/ 2661921 h 2870414"/>
              <a:gd name="connsiteX16" fmla="*/ 3394433 w 3426460"/>
              <a:gd name="connsiteY16" fmla="*/ 0 h 2870414"/>
              <a:gd name="connsiteX17" fmla="*/ 1915480 w 3426460"/>
              <a:gd name="connsiteY17" fmla="*/ 107965 h 2870414"/>
              <a:gd name="connsiteX18" fmla="*/ 1669437 w 3426460"/>
              <a:gd name="connsiteY18" fmla="*/ 181411 h 2870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26460" h="2870414">
                <a:moveTo>
                  <a:pt x="1669437" y="181411"/>
                </a:moveTo>
                <a:lnTo>
                  <a:pt x="13235" y="959936"/>
                </a:lnTo>
                <a:lnTo>
                  <a:pt x="24251" y="996659"/>
                </a:lnTo>
                <a:cubicBezTo>
                  <a:pt x="29148" y="1006452"/>
                  <a:pt x="26379" y="1019715"/>
                  <a:pt x="27511" y="1033658"/>
                </a:cubicBezTo>
                <a:cubicBezTo>
                  <a:pt x="28643" y="1047601"/>
                  <a:pt x="30865" y="1064616"/>
                  <a:pt x="31045" y="1080319"/>
                </a:cubicBezTo>
                <a:cubicBezTo>
                  <a:pt x="31225" y="1096022"/>
                  <a:pt x="30153" y="1110833"/>
                  <a:pt x="28589" y="1127875"/>
                </a:cubicBezTo>
                <a:cubicBezTo>
                  <a:pt x="27025" y="1144917"/>
                  <a:pt x="24263" y="1164361"/>
                  <a:pt x="21658" y="1182569"/>
                </a:cubicBezTo>
                <a:cubicBezTo>
                  <a:pt x="19053" y="1200777"/>
                  <a:pt x="21082" y="1229002"/>
                  <a:pt x="12959" y="1237125"/>
                </a:cubicBezTo>
                <a:cubicBezTo>
                  <a:pt x="10511" y="1244470"/>
                  <a:pt x="11579" y="1253968"/>
                  <a:pt x="9425" y="1268684"/>
                </a:cubicBezTo>
                <a:cubicBezTo>
                  <a:pt x="7271" y="1283400"/>
                  <a:pt x="-598" y="1286908"/>
                  <a:pt x="37" y="1325421"/>
                </a:cubicBezTo>
                <a:cubicBezTo>
                  <a:pt x="672" y="1363934"/>
                  <a:pt x="9811" y="1467034"/>
                  <a:pt x="13235" y="1499763"/>
                </a:cubicBezTo>
                <a:cubicBezTo>
                  <a:pt x="16659" y="1532492"/>
                  <a:pt x="16930" y="1507536"/>
                  <a:pt x="20579" y="1521797"/>
                </a:cubicBezTo>
                <a:cubicBezTo>
                  <a:pt x="24228" y="1536058"/>
                  <a:pt x="24307" y="1578110"/>
                  <a:pt x="35131" y="1585327"/>
                </a:cubicBezTo>
                <a:lnTo>
                  <a:pt x="74447" y="1633067"/>
                </a:lnTo>
                <a:lnTo>
                  <a:pt x="1985254" y="2645517"/>
                </a:lnTo>
                <a:cubicBezTo>
                  <a:pt x="2333692" y="2718779"/>
                  <a:pt x="3007170" y="3102841"/>
                  <a:pt x="3242033" y="2661921"/>
                </a:cubicBezTo>
                <a:cubicBezTo>
                  <a:pt x="3476896" y="2221002"/>
                  <a:pt x="3436032" y="327446"/>
                  <a:pt x="3394433" y="0"/>
                </a:cubicBezTo>
                <a:lnTo>
                  <a:pt x="1915480" y="107965"/>
                </a:lnTo>
                <a:lnTo>
                  <a:pt x="1669437" y="1814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FEF15495-B72E-45FF-A5F6-14F493DBDF22}"/>
              </a:ext>
            </a:extLst>
          </p:cNvPr>
          <p:cNvSpPr/>
          <p:nvPr/>
        </p:nvSpPr>
        <p:spPr bwMode="auto">
          <a:xfrm>
            <a:off x="1878977" y="44111"/>
            <a:ext cx="3895876" cy="4441850"/>
          </a:xfrm>
          <a:custGeom>
            <a:avLst/>
            <a:gdLst>
              <a:gd name="connsiteX0" fmla="*/ 38501 w 1732547"/>
              <a:gd name="connsiteY0" fmla="*/ 134754 h 2406316"/>
              <a:gd name="connsiteX1" fmla="*/ 385011 w 1732547"/>
              <a:gd name="connsiteY1" fmla="*/ 1010653 h 2406316"/>
              <a:gd name="connsiteX2" fmla="*/ 433137 w 1732547"/>
              <a:gd name="connsiteY2" fmla="*/ 1684421 h 2406316"/>
              <a:gd name="connsiteX3" fmla="*/ 471638 w 1732547"/>
              <a:gd name="connsiteY3" fmla="*/ 2050181 h 2406316"/>
              <a:gd name="connsiteX4" fmla="*/ 558265 w 1732547"/>
              <a:gd name="connsiteY4" fmla="*/ 2406316 h 2406316"/>
              <a:gd name="connsiteX5" fmla="*/ 1732547 w 1732547"/>
              <a:gd name="connsiteY5" fmla="*/ 2387066 h 2406316"/>
              <a:gd name="connsiteX6" fmla="*/ 1703672 w 1732547"/>
              <a:gd name="connsiteY6" fmla="*/ 0 h 2406316"/>
              <a:gd name="connsiteX7" fmla="*/ 9625 w 1732547"/>
              <a:gd name="connsiteY7" fmla="*/ 0 h 2406316"/>
              <a:gd name="connsiteX8" fmla="*/ 0 w 1732547"/>
              <a:gd name="connsiteY8" fmla="*/ 0 h 2406316"/>
              <a:gd name="connsiteX0" fmla="*/ 0 w 1739735"/>
              <a:gd name="connsiteY0" fmla="*/ 452806 h 2406316"/>
              <a:gd name="connsiteX1" fmla="*/ 392199 w 1739735"/>
              <a:gd name="connsiteY1" fmla="*/ 1010653 h 2406316"/>
              <a:gd name="connsiteX2" fmla="*/ 440325 w 1739735"/>
              <a:gd name="connsiteY2" fmla="*/ 1684421 h 2406316"/>
              <a:gd name="connsiteX3" fmla="*/ 478826 w 1739735"/>
              <a:gd name="connsiteY3" fmla="*/ 2050181 h 2406316"/>
              <a:gd name="connsiteX4" fmla="*/ 565453 w 1739735"/>
              <a:gd name="connsiteY4" fmla="*/ 2406316 h 2406316"/>
              <a:gd name="connsiteX5" fmla="*/ 1739735 w 1739735"/>
              <a:gd name="connsiteY5" fmla="*/ 2387066 h 2406316"/>
              <a:gd name="connsiteX6" fmla="*/ 1710860 w 1739735"/>
              <a:gd name="connsiteY6" fmla="*/ 0 h 2406316"/>
              <a:gd name="connsiteX7" fmla="*/ 16813 w 1739735"/>
              <a:gd name="connsiteY7" fmla="*/ 0 h 2406316"/>
              <a:gd name="connsiteX8" fmla="*/ 7188 w 1739735"/>
              <a:gd name="connsiteY8" fmla="*/ 0 h 2406316"/>
              <a:gd name="connsiteX0" fmla="*/ 0 w 1739735"/>
              <a:gd name="connsiteY0" fmla="*/ 452806 h 2406316"/>
              <a:gd name="connsiteX1" fmla="*/ 392199 w 1739735"/>
              <a:gd name="connsiteY1" fmla="*/ 1010653 h 2406316"/>
              <a:gd name="connsiteX2" fmla="*/ 440325 w 1739735"/>
              <a:gd name="connsiteY2" fmla="*/ 1684421 h 2406316"/>
              <a:gd name="connsiteX3" fmla="*/ 478826 w 1739735"/>
              <a:gd name="connsiteY3" fmla="*/ 2050181 h 2406316"/>
              <a:gd name="connsiteX4" fmla="*/ 565453 w 1739735"/>
              <a:gd name="connsiteY4" fmla="*/ 2406316 h 2406316"/>
              <a:gd name="connsiteX5" fmla="*/ 1739735 w 1739735"/>
              <a:gd name="connsiteY5" fmla="*/ 2387066 h 2406316"/>
              <a:gd name="connsiteX6" fmla="*/ 1710860 w 1739735"/>
              <a:gd name="connsiteY6" fmla="*/ 0 h 2406316"/>
              <a:gd name="connsiteX7" fmla="*/ 16813 w 1739735"/>
              <a:gd name="connsiteY7" fmla="*/ 0 h 2406316"/>
              <a:gd name="connsiteX8" fmla="*/ 7188 w 1739735"/>
              <a:gd name="connsiteY8" fmla="*/ 0 h 2406316"/>
              <a:gd name="connsiteX0" fmla="*/ 0 w 1739735"/>
              <a:gd name="connsiteY0" fmla="*/ 452806 h 2406316"/>
              <a:gd name="connsiteX1" fmla="*/ 392199 w 1739735"/>
              <a:gd name="connsiteY1" fmla="*/ 1010653 h 2406316"/>
              <a:gd name="connsiteX2" fmla="*/ 440325 w 1739735"/>
              <a:gd name="connsiteY2" fmla="*/ 1684421 h 2406316"/>
              <a:gd name="connsiteX3" fmla="*/ 478826 w 1739735"/>
              <a:gd name="connsiteY3" fmla="*/ 2050181 h 2406316"/>
              <a:gd name="connsiteX4" fmla="*/ 565453 w 1739735"/>
              <a:gd name="connsiteY4" fmla="*/ 2406316 h 2406316"/>
              <a:gd name="connsiteX5" fmla="*/ 1739735 w 1739735"/>
              <a:gd name="connsiteY5" fmla="*/ 2387066 h 2406316"/>
              <a:gd name="connsiteX6" fmla="*/ 1710860 w 1739735"/>
              <a:gd name="connsiteY6" fmla="*/ 0 h 2406316"/>
              <a:gd name="connsiteX7" fmla="*/ 16813 w 1739735"/>
              <a:gd name="connsiteY7" fmla="*/ 0 h 2406316"/>
              <a:gd name="connsiteX8" fmla="*/ 7188 w 1739735"/>
              <a:gd name="connsiteY8" fmla="*/ 0 h 2406316"/>
              <a:gd name="connsiteX0" fmla="*/ 0 w 1739735"/>
              <a:gd name="connsiteY0" fmla="*/ 452806 h 2406316"/>
              <a:gd name="connsiteX1" fmla="*/ 392199 w 1739735"/>
              <a:gd name="connsiteY1" fmla="*/ 1010653 h 2406316"/>
              <a:gd name="connsiteX2" fmla="*/ 440325 w 1739735"/>
              <a:gd name="connsiteY2" fmla="*/ 1684421 h 2406316"/>
              <a:gd name="connsiteX3" fmla="*/ 531042 w 1739735"/>
              <a:gd name="connsiteY3" fmla="*/ 2050181 h 2406316"/>
              <a:gd name="connsiteX4" fmla="*/ 565453 w 1739735"/>
              <a:gd name="connsiteY4" fmla="*/ 2406316 h 2406316"/>
              <a:gd name="connsiteX5" fmla="*/ 1739735 w 1739735"/>
              <a:gd name="connsiteY5" fmla="*/ 2387066 h 2406316"/>
              <a:gd name="connsiteX6" fmla="*/ 1710860 w 1739735"/>
              <a:gd name="connsiteY6" fmla="*/ 0 h 2406316"/>
              <a:gd name="connsiteX7" fmla="*/ 16813 w 1739735"/>
              <a:gd name="connsiteY7" fmla="*/ 0 h 2406316"/>
              <a:gd name="connsiteX8" fmla="*/ 7188 w 1739735"/>
              <a:gd name="connsiteY8" fmla="*/ 0 h 2406316"/>
              <a:gd name="connsiteX0" fmla="*/ 0 w 3195265"/>
              <a:gd name="connsiteY0" fmla="*/ 452806 h 2406316"/>
              <a:gd name="connsiteX1" fmla="*/ 392199 w 3195265"/>
              <a:gd name="connsiteY1" fmla="*/ 1010653 h 2406316"/>
              <a:gd name="connsiteX2" fmla="*/ 440325 w 3195265"/>
              <a:gd name="connsiteY2" fmla="*/ 1684421 h 2406316"/>
              <a:gd name="connsiteX3" fmla="*/ 531042 w 3195265"/>
              <a:gd name="connsiteY3" fmla="*/ 2050181 h 2406316"/>
              <a:gd name="connsiteX4" fmla="*/ 565453 w 3195265"/>
              <a:gd name="connsiteY4" fmla="*/ 2406316 h 2406316"/>
              <a:gd name="connsiteX5" fmla="*/ 3195265 w 3195265"/>
              <a:gd name="connsiteY5" fmla="*/ 2402968 h 2406316"/>
              <a:gd name="connsiteX6" fmla="*/ 1710860 w 3195265"/>
              <a:gd name="connsiteY6" fmla="*/ 0 h 2406316"/>
              <a:gd name="connsiteX7" fmla="*/ 16813 w 3195265"/>
              <a:gd name="connsiteY7" fmla="*/ 0 h 2406316"/>
              <a:gd name="connsiteX8" fmla="*/ 7188 w 3195265"/>
              <a:gd name="connsiteY8" fmla="*/ 0 h 2406316"/>
              <a:gd name="connsiteX0" fmla="*/ 0 w 3195265"/>
              <a:gd name="connsiteY0" fmla="*/ 2488340 h 4441850"/>
              <a:gd name="connsiteX1" fmla="*/ 392199 w 3195265"/>
              <a:gd name="connsiteY1" fmla="*/ 3046187 h 4441850"/>
              <a:gd name="connsiteX2" fmla="*/ 440325 w 3195265"/>
              <a:gd name="connsiteY2" fmla="*/ 3719955 h 4441850"/>
              <a:gd name="connsiteX3" fmla="*/ 531042 w 3195265"/>
              <a:gd name="connsiteY3" fmla="*/ 4085715 h 4441850"/>
              <a:gd name="connsiteX4" fmla="*/ 565453 w 3195265"/>
              <a:gd name="connsiteY4" fmla="*/ 4441850 h 4441850"/>
              <a:gd name="connsiteX5" fmla="*/ 3195265 w 3195265"/>
              <a:gd name="connsiteY5" fmla="*/ 4438502 h 4441850"/>
              <a:gd name="connsiteX6" fmla="*/ 3159862 w 3195265"/>
              <a:gd name="connsiteY6" fmla="*/ 0 h 4441850"/>
              <a:gd name="connsiteX7" fmla="*/ 16813 w 3195265"/>
              <a:gd name="connsiteY7" fmla="*/ 2035534 h 4441850"/>
              <a:gd name="connsiteX8" fmla="*/ 7188 w 3195265"/>
              <a:gd name="connsiteY8" fmla="*/ 2035534 h 4441850"/>
              <a:gd name="connsiteX0" fmla="*/ 0 w 3195265"/>
              <a:gd name="connsiteY0" fmla="*/ 2488340 h 4441850"/>
              <a:gd name="connsiteX1" fmla="*/ 392199 w 3195265"/>
              <a:gd name="connsiteY1" fmla="*/ 3046187 h 4441850"/>
              <a:gd name="connsiteX2" fmla="*/ 440325 w 3195265"/>
              <a:gd name="connsiteY2" fmla="*/ 3719955 h 4441850"/>
              <a:gd name="connsiteX3" fmla="*/ 531042 w 3195265"/>
              <a:gd name="connsiteY3" fmla="*/ 4085715 h 4441850"/>
              <a:gd name="connsiteX4" fmla="*/ 565453 w 3195265"/>
              <a:gd name="connsiteY4" fmla="*/ 4441850 h 4441850"/>
              <a:gd name="connsiteX5" fmla="*/ 3195265 w 3195265"/>
              <a:gd name="connsiteY5" fmla="*/ 4438502 h 4441850"/>
              <a:gd name="connsiteX6" fmla="*/ 3159862 w 3195265"/>
              <a:gd name="connsiteY6" fmla="*/ 0 h 4441850"/>
              <a:gd name="connsiteX7" fmla="*/ 16813 w 3195265"/>
              <a:gd name="connsiteY7" fmla="*/ 2035534 h 4441850"/>
              <a:gd name="connsiteX8" fmla="*/ 7188 w 3195265"/>
              <a:gd name="connsiteY8" fmla="*/ 2480807 h 4441850"/>
              <a:gd name="connsiteX0" fmla="*/ 2767 w 3198032"/>
              <a:gd name="connsiteY0" fmla="*/ 2488340 h 4441850"/>
              <a:gd name="connsiteX1" fmla="*/ 394966 w 3198032"/>
              <a:gd name="connsiteY1" fmla="*/ 3046187 h 4441850"/>
              <a:gd name="connsiteX2" fmla="*/ 443092 w 3198032"/>
              <a:gd name="connsiteY2" fmla="*/ 3719955 h 4441850"/>
              <a:gd name="connsiteX3" fmla="*/ 533809 w 3198032"/>
              <a:gd name="connsiteY3" fmla="*/ 4085715 h 4441850"/>
              <a:gd name="connsiteX4" fmla="*/ 568220 w 3198032"/>
              <a:gd name="connsiteY4" fmla="*/ 4441850 h 4441850"/>
              <a:gd name="connsiteX5" fmla="*/ 3198032 w 3198032"/>
              <a:gd name="connsiteY5" fmla="*/ 4438502 h 4441850"/>
              <a:gd name="connsiteX6" fmla="*/ 3162629 w 3198032"/>
              <a:gd name="connsiteY6" fmla="*/ 0 h 4441850"/>
              <a:gd name="connsiteX7" fmla="*/ 0 w 3198032"/>
              <a:gd name="connsiteY7" fmla="*/ 23854 h 4441850"/>
              <a:gd name="connsiteX8" fmla="*/ 9955 w 3198032"/>
              <a:gd name="connsiteY8" fmla="*/ 2480807 h 4441850"/>
              <a:gd name="connsiteX0" fmla="*/ 2767 w 3198032"/>
              <a:gd name="connsiteY0" fmla="*/ 2488340 h 4441850"/>
              <a:gd name="connsiteX1" fmla="*/ 187257 w 3198032"/>
              <a:gd name="connsiteY1" fmla="*/ 2714992 h 4441850"/>
              <a:gd name="connsiteX2" fmla="*/ 394966 w 3198032"/>
              <a:gd name="connsiteY2" fmla="*/ 3046187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187257 w 3198032"/>
              <a:gd name="connsiteY1" fmla="*/ 2714992 h 4441850"/>
              <a:gd name="connsiteX2" fmla="*/ 394966 w 3198032"/>
              <a:gd name="connsiteY2" fmla="*/ 3046187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187257 w 3198032"/>
              <a:gd name="connsiteY1" fmla="*/ 2714992 h 4441850"/>
              <a:gd name="connsiteX2" fmla="*/ 394966 w 3198032"/>
              <a:gd name="connsiteY2" fmla="*/ 3046187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187257 w 3198032"/>
              <a:gd name="connsiteY1" fmla="*/ 2714992 h 4441850"/>
              <a:gd name="connsiteX2" fmla="*/ 394966 w 3198032"/>
              <a:gd name="connsiteY2" fmla="*/ 3046187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187257 w 3198032"/>
              <a:gd name="connsiteY1" fmla="*/ 2714992 h 4441850"/>
              <a:gd name="connsiteX2" fmla="*/ 394966 w 3198032"/>
              <a:gd name="connsiteY2" fmla="*/ 2998479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187257 w 3198032"/>
              <a:gd name="connsiteY1" fmla="*/ 2714992 h 4441850"/>
              <a:gd name="connsiteX2" fmla="*/ 388439 w 3198032"/>
              <a:gd name="connsiteY2" fmla="*/ 3046186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187257 w 3198032"/>
              <a:gd name="connsiteY1" fmla="*/ 2714992 h 4441850"/>
              <a:gd name="connsiteX2" fmla="*/ 388439 w 3198032"/>
              <a:gd name="connsiteY2" fmla="*/ 3046186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8032" h="4441850">
                <a:moveTo>
                  <a:pt x="2767" y="2488340"/>
                </a:moveTo>
                <a:cubicBezTo>
                  <a:pt x="35691" y="2523465"/>
                  <a:pt x="76202" y="2622018"/>
                  <a:pt x="187257" y="2714992"/>
                </a:cubicBezTo>
                <a:cubicBezTo>
                  <a:pt x="317893" y="2855674"/>
                  <a:pt x="280530" y="2775325"/>
                  <a:pt x="388439" y="3046186"/>
                </a:cubicBezTo>
                <a:cubicBezTo>
                  <a:pt x="496348" y="3317047"/>
                  <a:pt x="428654" y="3546700"/>
                  <a:pt x="443092" y="3719955"/>
                </a:cubicBezTo>
                <a:lnTo>
                  <a:pt x="533809" y="4085715"/>
                </a:lnTo>
                <a:lnTo>
                  <a:pt x="568220" y="4441850"/>
                </a:lnTo>
                <a:lnTo>
                  <a:pt x="3198032" y="4438502"/>
                </a:lnTo>
                <a:lnTo>
                  <a:pt x="3162629" y="0"/>
                </a:lnTo>
                <a:lnTo>
                  <a:pt x="0" y="23854"/>
                </a:lnTo>
                <a:cubicBezTo>
                  <a:pt x="3318" y="842838"/>
                  <a:pt x="6637" y="1661823"/>
                  <a:pt x="9955" y="2480807"/>
                </a:cubicBezTo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>
              <a:latin typeface="Times" pitchFamily="1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6381579-1F15-417E-9274-6E2BC531E8F9}"/>
              </a:ext>
            </a:extLst>
          </p:cNvPr>
          <p:cNvSpPr/>
          <p:nvPr/>
        </p:nvSpPr>
        <p:spPr bwMode="auto">
          <a:xfrm>
            <a:off x="3057657" y="3642188"/>
            <a:ext cx="1872208" cy="792088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 b="1" dirty="0">
                <a:latin typeface="+mj-lt"/>
                <a:ea typeface="+mj-ea"/>
                <a:cs typeface="+mj-cs"/>
              </a:rPr>
              <a:t>Perifere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 b="1" dirty="0">
                <a:latin typeface="+mj-lt"/>
                <a:ea typeface="+mj-ea"/>
                <a:cs typeface="+mj-cs"/>
              </a:rPr>
              <a:t>lymfeklieren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8122E62-5F03-4544-BD7A-19AAB3888AF3}"/>
              </a:ext>
            </a:extLst>
          </p:cNvPr>
          <p:cNvSpPr/>
          <p:nvPr/>
        </p:nvSpPr>
        <p:spPr bwMode="auto">
          <a:xfrm>
            <a:off x="3057657" y="4579183"/>
            <a:ext cx="1872208" cy="792088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 b="1" dirty="0">
                <a:latin typeface="+mj-lt"/>
                <a:ea typeface="+mj-ea"/>
                <a:cs typeface="+mj-cs"/>
              </a:rPr>
              <a:t>Milt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F21F6E7-9D85-4475-9E9F-B88C0D8021A7}"/>
              </a:ext>
            </a:extLst>
          </p:cNvPr>
          <p:cNvSpPr/>
          <p:nvPr/>
        </p:nvSpPr>
        <p:spPr bwMode="auto">
          <a:xfrm>
            <a:off x="3057657" y="5508233"/>
            <a:ext cx="1872208" cy="792088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 b="1" dirty="0">
                <a:latin typeface="+mj-lt"/>
                <a:ea typeface="+mj-ea"/>
                <a:cs typeface="+mj-cs"/>
              </a:rPr>
              <a:t>Mucosale lymfeklieren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E3135CA-8270-4FEA-82F6-50516EBE01D5}"/>
              </a:ext>
            </a:extLst>
          </p:cNvPr>
          <p:cNvSpPr txBox="1"/>
          <p:nvPr/>
        </p:nvSpPr>
        <p:spPr>
          <a:xfrm>
            <a:off x="3560228" y="3267089"/>
            <a:ext cx="91576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nl-NL" b="1" dirty="0">
                <a:latin typeface="+mj-lt"/>
                <a:ea typeface="+mj-ea"/>
                <a:cs typeface="+mj-cs"/>
              </a:rPr>
              <a:t>Orgaan:</a:t>
            </a:r>
            <a:endParaRPr lang="nl-NL" sz="3200" b="1" dirty="0">
              <a:latin typeface="+mj-lt"/>
              <a:ea typeface="+mj-ea"/>
              <a:cs typeface="+mj-cs"/>
            </a:endParaRP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3C708E92-6754-4A98-9DE0-94BF45076DD5}"/>
              </a:ext>
            </a:extLst>
          </p:cNvPr>
          <p:cNvCxnSpPr>
            <a:cxnSpLocks/>
            <a:endCxn id="3" idx="1"/>
          </p:cNvCxnSpPr>
          <p:nvPr/>
        </p:nvCxnSpPr>
        <p:spPr bwMode="auto">
          <a:xfrm>
            <a:off x="1963972" y="3452853"/>
            <a:ext cx="1093685" cy="58537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99B0280C-3EE7-4244-B156-0DA9B5C7493D}"/>
              </a:ext>
            </a:extLst>
          </p:cNvPr>
          <p:cNvCxnSpPr>
            <a:cxnSpLocks/>
            <a:endCxn id="5" idx="1"/>
          </p:cNvCxnSpPr>
          <p:nvPr/>
        </p:nvCxnSpPr>
        <p:spPr bwMode="auto">
          <a:xfrm>
            <a:off x="1559496" y="4346815"/>
            <a:ext cx="1498161" cy="62841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D1FBE8FE-9D81-49B9-9E7A-62DDAF887D93}"/>
              </a:ext>
            </a:extLst>
          </p:cNvPr>
          <p:cNvCxnSpPr>
            <a:cxnSpLocks/>
            <a:endCxn id="6" idx="1"/>
          </p:cNvCxnSpPr>
          <p:nvPr/>
        </p:nvCxnSpPr>
        <p:spPr bwMode="auto">
          <a:xfrm>
            <a:off x="771277" y="5477679"/>
            <a:ext cx="2286380" cy="42659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EF758E9D-CE3E-4A81-8945-CD335512C3BC}"/>
              </a:ext>
            </a:extLst>
          </p:cNvPr>
          <p:cNvSpPr txBox="1"/>
          <p:nvPr/>
        </p:nvSpPr>
        <p:spPr>
          <a:xfrm>
            <a:off x="1709621" y="211838"/>
            <a:ext cx="7837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Lymfoide</a:t>
            </a:r>
            <a:r>
              <a:rPr 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organen: Immunologische hotspots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858A597-8D3B-402B-9135-8FBE3A4EDE65}"/>
              </a:ext>
            </a:extLst>
          </p:cNvPr>
          <p:cNvSpPr/>
          <p:nvPr/>
        </p:nvSpPr>
        <p:spPr bwMode="auto">
          <a:xfrm>
            <a:off x="5073880" y="3632234"/>
            <a:ext cx="2382224" cy="792088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 b="1" dirty="0">
                <a:latin typeface="+mj-lt"/>
                <a:ea typeface="+mj-ea"/>
                <a:cs typeface="+mj-cs"/>
              </a:rPr>
              <a:t>Weefsels (huid, organen)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EB8F85F-5AE3-448D-B1C1-34E990DFD7C7}"/>
              </a:ext>
            </a:extLst>
          </p:cNvPr>
          <p:cNvSpPr/>
          <p:nvPr/>
        </p:nvSpPr>
        <p:spPr bwMode="auto">
          <a:xfrm>
            <a:off x="5073880" y="4579183"/>
            <a:ext cx="2382224" cy="792088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 b="1" dirty="0">
                <a:latin typeface="+mj-lt"/>
                <a:ea typeface="+mj-ea"/>
                <a:cs typeface="+mj-cs"/>
              </a:rPr>
              <a:t>Bloed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491048-C958-48DC-A527-7FB72D61699C}"/>
              </a:ext>
            </a:extLst>
          </p:cNvPr>
          <p:cNvSpPr/>
          <p:nvPr/>
        </p:nvSpPr>
        <p:spPr bwMode="auto">
          <a:xfrm>
            <a:off x="5073880" y="5508233"/>
            <a:ext cx="2382224" cy="792088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 b="1" dirty="0">
                <a:latin typeface="+mj-lt"/>
                <a:ea typeface="+mj-ea"/>
                <a:cs typeface="+mj-cs"/>
              </a:rPr>
              <a:t>Mucosa (keel, long, darm, genitaliën etc.)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166F39B-9EC3-4182-AC7D-255E5CAB7966}"/>
              </a:ext>
            </a:extLst>
          </p:cNvPr>
          <p:cNvSpPr txBox="1"/>
          <p:nvPr/>
        </p:nvSpPr>
        <p:spPr>
          <a:xfrm>
            <a:off x="5773899" y="3267089"/>
            <a:ext cx="112434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nl-NL" b="1" dirty="0">
                <a:latin typeface="+mj-lt"/>
                <a:ea typeface="+mj-ea"/>
                <a:cs typeface="+mj-cs"/>
              </a:rPr>
              <a:t>Draineert:</a:t>
            </a:r>
            <a:endParaRPr lang="nl-NL" sz="3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39093C67-34C4-469C-9C37-75C161DE6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1"/>
          <a:stretch/>
        </p:blipFill>
        <p:spPr>
          <a:xfrm rot="10800000" flipH="1">
            <a:off x="7596202" y="3632903"/>
            <a:ext cx="4688162" cy="3266775"/>
          </a:xfrm>
          <a:prstGeom prst="rect">
            <a:avLst/>
          </a:prstGeom>
        </p:spPr>
      </p:pic>
      <p:pic>
        <p:nvPicPr>
          <p:cNvPr id="28" name="Picture 22">
            <a:extLst>
              <a:ext uri="{FF2B5EF4-FFF2-40B4-BE49-F238E27FC236}">
                <a16:creationId xmlns:a16="http://schemas.microsoft.com/office/drawing/2014/main" id="{D29FE7FE-8AB3-44E4-B48B-5A2967C76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49659" y="490134"/>
            <a:ext cx="1731317" cy="2285922"/>
          </a:xfrm>
          <a:prstGeom prst="rect">
            <a:avLst/>
          </a:prstGeom>
          <a:noFill/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5">
            <a:extLst>
              <a:ext uri="{FF2B5EF4-FFF2-40B4-BE49-F238E27FC236}">
                <a16:creationId xmlns:a16="http://schemas.microsoft.com/office/drawing/2014/main" id="{F8C3D5FB-FF74-4682-AB98-62055BB17DB8}"/>
              </a:ext>
            </a:extLst>
          </p:cNvPr>
          <p:cNvSpPr txBox="1"/>
          <p:nvPr/>
        </p:nvSpPr>
        <p:spPr>
          <a:xfrm>
            <a:off x="10129230" y="2852411"/>
            <a:ext cx="2609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</a:rPr>
              <a:t>Welke wegen?</a:t>
            </a:r>
          </a:p>
          <a:p>
            <a:r>
              <a:rPr lang="nl-NL" sz="2000" b="1" dirty="0">
                <a:solidFill>
                  <a:srgbClr val="FF0000"/>
                </a:solidFill>
              </a:rPr>
              <a:t>Welke regels?</a:t>
            </a:r>
          </a:p>
        </p:txBody>
      </p:sp>
    </p:spTree>
    <p:extLst>
      <p:ext uri="{BB962C8B-B14F-4D97-AF65-F5344CB8AC3E}">
        <p14:creationId xmlns:p14="http://schemas.microsoft.com/office/powerpoint/2010/main" val="62733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5" grpId="0" animBg="1"/>
      <p:bldP spid="6" grpId="0" animBg="1"/>
      <p:bldP spid="12" grpId="0"/>
      <p:bldP spid="2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4" grpId="0"/>
      <p:bldP spid="4" grpId="1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561753" y="-24438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nl-NL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Lymphocyte </a:t>
            </a:r>
            <a:r>
              <a:rPr lang="en-US" altLang="nl-NL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recirculatie</a:t>
            </a:r>
            <a:r>
              <a:rPr lang="en-US" altLang="nl-NL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in de steady state</a:t>
            </a:r>
          </a:p>
        </p:txBody>
      </p:sp>
      <p:pic>
        <p:nvPicPr>
          <p:cNvPr id="214020" name="Picture 4" descr="Roitt 08-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2"/>
          <a:stretch>
            <a:fillRect/>
          </a:stretch>
        </p:blipFill>
        <p:spPr bwMode="auto">
          <a:xfrm>
            <a:off x="707423" y="1166813"/>
            <a:ext cx="10669414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1" name="Rectangle 5"/>
          <p:cNvSpPr>
            <a:spLocks noChangeArrowheads="1"/>
          </p:cNvSpPr>
          <p:nvPr/>
        </p:nvSpPr>
        <p:spPr bwMode="auto">
          <a:xfrm>
            <a:off x="1331951" y="2409826"/>
            <a:ext cx="425450" cy="2635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9" name="Explosie: 8 punten 8">
            <a:extLst>
              <a:ext uri="{FF2B5EF4-FFF2-40B4-BE49-F238E27FC236}">
                <a16:creationId xmlns:a16="http://schemas.microsoft.com/office/drawing/2014/main" id="{11C509DA-C8CC-4CA3-9691-2A01BB5F0FAD}"/>
              </a:ext>
            </a:extLst>
          </p:cNvPr>
          <p:cNvSpPr/>
          <p:nvPr/>
        </p:nvSpPr>
        <p:spPr bwMode="auto">
          <a:xfrm>
            <a:off x="2585934" y="2523564"/>
            <a:ext cx="648072" cy="432048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>
              <a:latin typeface="Times" pitchFamily="1" charset="0"/>
            </a:endParaRPr>
          </a:p>
        </p:txBody>
      </p:sp>
      <p:grpSp>
        <p:nvGrpSpPr>
          <p:cNvPr id="214022" name="Group 6"/>
          <p:cNvGrpSpPr>
            <a:grpSpLocks/>
          </p:cNvGrpSpPr>
          <p:nvPr/>
        </p:nvGrpSpPr>
        <p:grpSpPr bwMode="auto">
          <a:xfrm>
            <a:off x="2399449" y="3975100"/>
            <a:ext cx="323850" cy="323850"/>
            <a:chOff x="2290" y="2433"/>
            <a:chExt cx="204" cy="2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4023" name="Oval 7"/>
            <p:cNvSpPr>
              <a:spLocks noChangeArrowheads="1"/>
            </p:cNvSpPr>
            <p:nvPr/>
          </p:nvSpPr>
          <p:spPr bwMode="auto">
            <a:xfrm>
              <a:off x="2290" y="2433"/>
              <a:ext cx="204" cy="204"/>
            </a:xfrm>
            <a:prstGeom prst="ellipse">
              <a:avLst/>
            </a:prstGeom>
            <a:solidFill>
              <a:srgbClr val="0099FF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4024" name="Oval 8"/>
            <p:cNvSpPr>
              <a:spLocks noChangeArrowheads="1"/>
            </p:cNvSpPr>
            <p:nvPr/>
          </p:nvSpPr>
          <p:spPr bwMode="auto">
            <a:xfrm>
              <a:off x="2336" y="2502"/>
              <a:ext cx="68" cy="66"/>
            </a:xfrm>
            <a:prstGeom prst="ellipse">
              <a:avLst/>
            </a:prstGeom>
            <a:solidFill>
              <a:srgbClr val="0000CC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820C53C7-E4C7-44A5-8227-F35050D3DB1D}"/>
              </a:ext>
            </a:extLst>
          </p:cNvPr>
          <p:cNvSpPr txBox="1"/>
          <p:nvPr/>
        </p:nvSpPr>
        <p:spPr>
          <a:xfrm>
            <a:off x="2580424" y="1682887"/>
            <a:ext cx="3570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DCs </a:t>
            </a:r>
            <a:r>
              <a:rPr lang="en-US" b="1" dirty="0" err="1">
                <a:solidFill>
                  <a:srgbClr val="0000CC"/>
                </a:solidFill>
              </a:rPr>
              <a:t>samplen</a:t>
            </a:r>
            <a:r>
              <a:rPr lang="en-US" b="1" dirty="0">
                <a:solidFill>
                  <a:srgbClr val="0000CC"/>
                </a:solidFill>
              </a:rPr>
              <a:t> continue alle </a:t>
            </a:r>
            <a:r>
              <a:rPr lang="en-US" b="1" dirty="0" err="1">
                <a:solidFill>
                  <a:srgbClr val="0000CC"/>
                </a:solidFill>
              </a:rPr>
              <a:t>weefsels</a:t>
            </a:r>
            <a:endParaRPr lang="nl-NL" b="1" dirty="0">
              <a:solidFill>
                <a:srgbClr val="0000CC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6BCBAC6-FB8B-43C0-A212-D5FAB5CE31AD}"/>
              </a:ext>
            </a:extLst>
          </p:cNvPr>
          <p:cNvSpPr txBox="1"/>
          <p:nvPr/>
        </p:nvSpPr>
        <p:spPr>
          <a:xfrm>
            <a:off x="8509000" y="1628775"/>
            <a:ext cx="3492365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T </a:t>
            </a:r>
            <a:r>
              <a:rPr lang="en-US" b="1" dirty="0" err="1">
                <a:solidFill>
                  <a:srgbClr val="0000CC"/>
                </a:solidFill>
              </a:rPr>
              <a:t>cellen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scannen</a:t>
            </a:r>
            <a:r>
              <a:rPr lang="en-US" b="1" dirty="0">
                <a:solidFill>
                  <a:srgbClr val="0000CC"/>
                </a:solidFill>
              </a:rPr>
              <a:t> continue de DCs in </a:t>
            </a:r>
            <a:r>
              <a:rPr lang="en-US" b="1" dirty="0" err="1">
                <a:solidFill>
                  <a:srgbClr val="0000CC"/>
                </a:solidFill>
              </a:rPr>
              <a:t>secundaire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lymfoide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organen</a:t>
            </a:r>
            <a:endParaRPr lang="nl-NL" b="1" dirty="0">
              <a:solidFill>
                <a:srgbClr val="0000CC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E2724B1-3E69-4792-BC1F-BFA06EAB8CE2}"/>
              </a:ext>
            </a:extLst>
          </p:cNvPr>
          <p:cNvSpPr txBox="1"/>
          <p:nvPr/>
        </p:nvSpPr>
        <p:spPr>
          <a:xfrm>
            <a:off x="6121400" y="5359400"/>
            <a:ext cx="329665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Immune surveillance</a:t>
            </a:r>
            <a:endParaRPr lang="nl-NL" sz="2800" b="1" dirty="0">
              <a:solidFill>
                <a:srgbClr val="0000CC"/>
              </a:solidFill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6A934B32-020D-4790-9D97-1F01668CCED8}"/>
              </a:ext>
            </a:extLst>
          </p:cNvPr>
          <p:cNvSpPr/>
          <p:nvPr/>
        </p:nvSpPr>
        <p:spPr>
          <a:xfrm>
            <a:off x="2602213" y="2991260"/>
            <a:ext cx="1236140" cy="698237"/>
          </a:xfrm>
          <a:prstGeom prst="rect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TISSUE</a:t>
            </a:r>
            <a:endParaRPr lang="nl-NL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2.96296E-6 L -0.03997 -0.01412 C -0.04114 -0.02593 -0.04245 -0.0375 -0.04388 -0.04908 C -0.04388 -0.04885 -0.04844 -0.06273 -0.04844 -0.06227 C -0.04909 -0.08681 -0.04791 -0.11227 -0.04791 -0.13635 C -0.04609 -0.15672 -0.04896 -0.14769 -0.03893 -0.18148 C -0.02643 -0.19352 -0.02318 -0.19051 -0.01536 -0.19537 L 0.09974 -0.19537 L 0.40287 -0.19607 L 0.42461 -0.19537 L 0.42461 -0.19468 L 0.44141 -0.18565 C 0.44232 -0.1676 0.44232 -0.15 0.44349 -0.13218 L 0.44349 -0.07477 C 0.45274 -0.04468 0.44584 -0.04167 0.46133 -0.02547 C 0.46133 -0.02477 0.49896 0.02152 0.49896 0.02199 " pathEditMode="relative" rAng="0" ptsTypes="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9" y="-87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26000" decel="27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046 C 0.0125 0.00139 0.07578 -0.01042 0.08294 0.00579 C 0.08294 0.02407 0.0914 0.06898 0.09257 0.09375 C 0.09414 0.11806 0.097 0.13032 0.10755 0.13982 C 0.11901 0.14907 0.12252 0.16597 0.14895 0.16597 C 0.15859 0.16782 0.1595 0.15324 0.16015 0.14491 C 0.15911 0.13657 0.15026 0.13449 0.14935 0.12037 C 0.14895 0.1125 0.16093 0.1 0.16302 0.10486 C 0.17239 0.09769 0.17968 0.17755 0.18841 0.17593 C 0.19531 0.17431 0.21705 0.11991 0.20468 0.11181 C 0.20468 0.10671 0.16979 0.125 0.17005 0.13958 C 0.17265 0.14815 0.17708 0.15602 0.19283 0.15602 C 0.20833 0.15602 0.25039 0.15949 0.26354 0.13912 C 0.27148 0.09259 0.26575 0.07616 0.26757 0.02361 C 0.27369 0.00023 0.30065 0.00764 0.32148 0.00625 C 0.34218 0.00509 0.37122 0.01227 0.38294 -0.01042 C 0.39453 -0.0331 0.38619 -0.11481 0.39101 -0.12963 C 0.40286 -0.15602 0.42421 -0.1338 0.42799 -0.16134 C 0.42981 -0.17546 0.42955 -0.21759 0.42656 -0.23125 C 0.42916 -0.24537 0.45286 -0.25949 0.46198 -0.25278 C 0.47005 -0.24514 0.4638 -0.19815 0.46992 -0.19815 C 0.47643 -0.19699 0.48164 -0.25093 0.48763 -0.24838 C 0.48867 -0.24722 0.49856 -0.16667 0.49987 -0.16551 C 0.5056 -0.16204 0.49648 -0.09398 0.50247 -0.08981 C 0.50664 -0.0794 0.56393 -0.1338 0.57669 -0.12755 C 0.58958 -0.12292 0.55625 -0.06852 0.55677 -0.07546 C 0.56054 -0.08055 0.49023 -0.12755 0.5026 -0.14167 C 0.50729 -0.13542 0.56705 -0.22755 0.57408 -0.22315 C 0.57539 -0.22315 0.55716 -0.14722 0.55716 -0.1463 C 0.55833 -0.14583 0.48685 -0.19954 0.48815 -0.19815 C 0.48971 -0.19653 0.51393 -0.25023 0.5151 -0.24907 C 0.51614 -0.24838 0.54752 -0.23727 0.54856 -0.23611 C 0.55156 -0.23102 0.52187 -0.18912 0.52617 -0.18704 C 0.53138 -0.17708 0.54166 -0.1794 0.55 -0.17801 C 0.56471 -0.17593 0.57864 -0.17454 0.59362 -0.17315 C 0.60104 -0.16921 0.60677 -0.16805 0.6151 -0.1662 C 0.62669 -0.16134 0.63919 -0.16134 0.65156 -0.16018 C 0.66132 -0.15069 0.69726 -0.15694 0.70117 -0.11435 C 0.70377 -0.07292 0.70403 0.0037 0.70117 0.05 C 0.70104 0.06945 0.70273 0.1125 0.68372 0.12801 C 0.66419 0.14306 0.62174 0.13843 0.59908 0.13912 C 0.58724 0.15463 0.59114 0.20023 0.58698 0.22778 C 0.58685 0.26759 0.58776 0.25509 0.57734 0.28982 L 0.40351 0.29375 " pathEditMode="relative" rAng="0" ptsTypes="AAAAAAAAAAAAAAAAAAAAAAAAAAAAAAAAAAAAAAAAAAAA">
                                      <p:cBhvr>
                                        <p:cTn id="13" dur="12000" fill="hold"/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56" y="201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3217B1-7C4A-448C-9C01-32EB27302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646" y="251399"/>
            <a:ext cx="8970154" cy="70609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Immune surveillance is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een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soort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speed dating!</a:t>
            </a:r>
            <a:endParaRPr lang="nl-NL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28DC7691-B95C-4E2F-9AEC-1C9FAB3A822C}"/>
              </a:ext>
            </a:extLst>
          </p:cNvPr>
          <p:cNvSpPr/>
          <p:nvPr/>
        </p:nvSpPr>
        <p:spPr>
          <a:xfrm>
            <a:off x="5636336" y="6594338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nl-NL" sz="1100" dirty="0">
                <a:solidFill>
                  <a:schemeClr val="bg1">
                    <a:lumMod val="65000"/>
                  </a:schemeClr>
                </a:solidFill>
              </a:rPr>
              <a:t>http://www.tenor.com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BE76E59-AD8A-4884-A137-899A8835ADFC}"/>
              </a:ext>
            </a:extLst>
          </p:cNvPr>
          <p:cNvSpPr txBox="1"/>
          <p:nvPr/>
        </p:nvSpPr>
        <p:spPr>
          <a:xfrm>
            <a:off x="285367" y="1010029"/>
            <a:ext cx="11581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Efficient </a:t>
            </a:r>
            <a:r>
              <a:rPr lang="en-US" sz="2400" b="1" dirty="0" err="1"/>
              <a:t>scannen</a:t>
            </a:r>
            <a:r>
              <a:rPr lang="en-US" sz="2400" dirty="0"/>
              <a:t> </a:t>
            </a:r>
            <a:r>
              <a:rPr lang="en-US" sz="2400" dirty="0" err="1"/>
              <a:t>voor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 match door het </a:t>
            </a:r>
            <a:r>
              <a:rPr lang="en-US" sz="2400" dirty="0" err="1"/>
              <a:t>aantal</a:t>
            </a:r>
            <a:r>
              <a:rPr lang="en-US" sz="2400" dirty="0"/>
              <a:t> </a:t>
            </a:r>
            <a:r>
              <a:rPr lang="en-US" sz="2400" b="1" dirty="0" err="1"/>
              <a:t>nieuwe</a:t>
            </a:r>
            <a:r>
              <a:rPr lang="en-US" sz="2400" b="1" dirty="0"/>
              <a:t> </a:t>
            </a:r>
            <a:r>
              <a:rPr lang="en-US" sz="2400" b="1" dirty="0" err="1"/>
              <a:t>contacten</a:t>
            </a:r>
            <a:r>
              <a:rPr lang="en-US" sz="2400" b="1" dirty="0"/>
              <a:t> </a:t>
            </a:r>
            <a:r>
              <a:rPr lang="en-US" sz="2400" dirty="0"/>
              <a:t>in </a:t>
            </a:r>
            <a:r>
              <a:rPr lang="en-US" sz="2400" dirty="0" err="1"/>
              <a:t>korte</a:t>
            </a:r>
            <a:r>
              <a:rPr lang="en-US" sz="2400" dirty="0"/>
              <a:t> </a:t>
            </a:r>
            <a:r>
              <a:rPr lang="en-US" sz="2400" dirty="0" err="1"/>
              <a:t>tijd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maximaliseren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 T </a:t>
            </a:r>
            <a:r>
              <a:rPr lang="en-US" sz="2400" dirty="0" err="1">
                <a:sym typeface="Wingdings" panose="05000000000000000000" pitchFamily="2" charset="2"/>
              </a:rPr>
              <a:t>cellen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scannen</a:t>
            </a:r>
            <a:r>
              <a:rPr lang="en-US" sz="2400" dirty="0">
                <a:sym typeface="Wingdings" panose="05000000000000000000" pitchFamily="2" charset="2"/>
              </a:rPr>
              <a:t> continue </a:t>
            </a:r>
            <a:r>
              <a:rPr lang="en-US" sz="2400" dirty="0" err="1">
                <a:sym typeface="Wingdings" panose="05000000000000000000" pitchFamily="2" charset="2"/>
              </a:rPr>
              <a:t>dendritische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cellen</a:t>
            </a:r>
            <a:r>
              <a:rPr lang="en-US" sz="2400" dirty="0">
                <a:sym typeface="Wingdings" panose="05000000000000000000" pitchFamily="2" charset="2"/>
              </a:rPr>
              <a:t> in </a:t>
            </a:r>
            <a:r>
              <a:rPr lang="en-US" sz="2400" dirty="0" err="1">
                <a:sym typeface="Wingdings" panose="05000000000000000000" pitchFamily="2" charset="2"/>
              </a:rPr>
              <a:t>lymfeklieren</a:t>
            </a:r>
            <a:r>
              <a:rPr lang="en-US" sz="2400" dirty="0">
                <a:sym typeface="Wingdings" panose="05000000000000000000" pitchFamily="2" charset="2"/>
              </a:rPr>
              <a:t> om zo </a:t>
            </a:r>
            <a:r>
              <a:rPr lang="en-US" sz="2400" dirty="0" err="1">
                <a:sym typeface="Wingdings" panose="05000000000000000000" pitchFamily="2" charset="2"/>
              </a:rPr>
              <a:t>te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bepalen</a:t>
            </a:r>
            <a:r>
              <a:rPr lang="en-US" sz="2400" dirty="0">
                <a:sym typeface="Wingdings" panose="05000000000000000000" pitchFamily="2" charset="2"/>
              </a:rPr>
              <a:t> of die </a:t>
            </a:r>
            <a:r>
              <a:rPr lang="en-US" sz="2400" dirty="0" err="1">
                <a:sym typeface="Wingdings" panose="05000000000000000000" pitchFamily="2" charset="2"/>
              </a:rPr>
              <a:t>hun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ym typeface="Wingdings" panose="05000000000000000000" pitchFamily="2" charset="2"/>
              </a:rPr>
              <a:t>specifieke</a:t>
            </a:r>
            <a:r>
              <a:rPr lang="en-US" sz="2400" b="1" dirty="0"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ym typeface="Wingdings" panose="05000000000000000000" pitchFamily="2" charset="2"/>
              </a:rPr>
              <a:t>antigeen</a:t>
            </a:r>
            <a:r>
              <a:rPr lang="en-US" sz="2400" b="1" dirty="0">
                <a:sym typeface="Wingdings" panose="05000000000000000000" pitchFamily="2" charset="2"/>
              </a:rPr>
              <a:t> tot expressive </a:t>
            </a:r>
            <a:r>
              <a:rPr lang="en-US" sz="2400" b="1" dirty="0" err="1">
                <a:sym typeface="Wingdings" panose="05000000000000000000" pitchFamily="2" charset="2"/>
              </a:rPr>
              <a:t>brengen</a:t>
            </a:r>
            <a:r>
              <a:rPr lang="en-US" sz="2400" b="1" dirty="0">
                <a:sym typeface="Wingdings" panose="05000000000000000000" pitchFamily="2" charset="2"/>
              </a:rPr>
              <a:t> </a:t>
            </a:r>
            <a:r>
              <a:rPr lang="en-US" sz="2400" dirty="0">
                <a:sym typeface="Wingdings" panose="05000000000000000000" pitchFamily="2" charset="2"/>
              </a:rPr>
              <a:t> match? </a:t>
            </a:r>
            <a:r>
              <a:rPr lang="en-US" sz="2400" dirty="0" err="1">
                <a:sym typeface="Wingdings" panose="05000000000000000000" pitchFamily="2" charset="2"/>
              </a:rPr>
              <a:t>kans</a:t>
            </a:r>
            <a:r>
              <a:rPr lang="en-US" sz="2400" dirty="0">
                <a:sym typeface="Wingdings" panose="05000000000000000000" pitchFamily="2" charset="2"/>
              </a:rPr>
              <a:t> &lt;0.001%</a:t>
            </a:r>
            <a:endParaRPr lang="nl-NL" sz="2400" dirty="0"/>
          </a:p>
        </p:txBody>
      </p:sp>
      <p:pic>
        <p:nvPicPr>
          <p:cNvPr id="1032" name="Picture 8" descr="Speed Dating GIF - MasterOfNone AzizAnsari Date GIFs">
            <a:extLst>
              <a:ext uri="{FF2B5EF4-FFF2-40B4-BE49-F238E27FC236}">
                <a16:creationId xmlns:a16="http://schemas.microsoft.com/office/drawing/2014/main" id="{E6DF0535-6689-444F-AF17-A70AC7052D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134" y="2876127"/>
            <a:ext cx="8636031" cy="360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429F79E8-1822-42E5-983E-7A0F2EC2D2B1}"/>
              </a:ext>
            </a:extLst>
          </p:cNvPr>
          <p:cNvSpPr/>
          <p:nvPr/>
        </p:nvSpPr>
        <p:spPr>
          <a:xfrm>
            <a:off x="8999835" y="5789768"/>
            <a:ext cx="1394330" cy="6833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406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Roitt 08-04">
            <a:extLst>
              <a:ext uri="{FF2B5EF4-FFF2-40B4-BE49-F238E27FC236}">
                <a16:creationId xmlns:a16="http://schemas.microsoft.com/office/drawing/2014/main" id="{568441C4-47D7-43AB-93AE-869668B00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2"/>
          <a:stretch>
            <a:fillRect/>
          </a:stretch>
        </p:blipFill>
        <p:spPr bwMode="auto">
          <a:xfrm>
            <a:off x="707423" y="1166813"/>
            <a:ext cx="10669414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1" name="Rectangle 5"/>
          <p:cNvSpPr>
            <a:spLocks noChangeArrowheads="1"/>
          </p:cNvSpPr>
          <p:nvPr/>
        </p:nvSpPr>
        <p:spPr bwMode="auto">
          <a:xfrm>
            <a:off x="1355317" y="2391801"/>
            <a:ext cx="425450" cy="2635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9B7E98A1-14CA-4195-8246-CDBF868F0847}"/>
              </a:ext>
            </a:extLst>
          </p:cNvPr>
          <p:cNvSpPr/>
          <p:nvPr/>
        </p:nvSpPr>
        <p:spPr>
          <a:xfrm>
            <a:off x="707422" y="2290194"/>
            <a:ext cx="3193459" cy="1467981"/>
          </a:xfrm>
          <a:prstGeom prst="roundRect">
            <a:avLst/>
          </a:prstGeom>
          <a:solidFill>
            <a:srgbClr val="FF0000">
              <a:alpha val="21961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Picture 87" descr="alarmbel">
            <a:extLst>
              <a:ext uri="{FF2B5EF4-FFF2-40B4-BE49-F238E27FC236}">
                <a16:creationId xmlns:a16="http://schemas.microsoft.com/office/drawing/2014/main" id="{99B63188-2242-48C9-8383-89E1A1D3A7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189" y="1947300"/>
            <a:ext cx="101917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9A80F4F9-2CC3-45F3-BF0D-B54E77BA88D1}"/>
              </a:ext>
            </a:extLst>
          </p:cNvPr>
          <p:cNvSpPr txBox="1">
            <a:spLocks noChangeArrowheads="1"/>
          </p:cNvSpPr>
          <p:nvPr/>
        </p:nvSpPr>
        <p:spPr>
          <a:xfrm>
            <a:off x="561753" y="-244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nl-NL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Ontsteking</a:t>
            </a:r>
            <a:r>
              <a:rPr lang="en-US" altLang="nl-NL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: </a:t>
            </a:r>
            <a:r>
              <a:rPr lang="en-US" altLang="nl-NL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geactiveerde</a:t>
            </a:r>
            <a:r>
              <a:rPr lang="en-US" altLang="nl-NL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DCs </a:t>
            </a:r>
            <a:r>
              <a:rPr lang="en-US" altLang="nl-NL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gaan</a:t>
            </a:r>
            <a:r>
              <a:rPr lang="en-US" altLang="nl-NL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</a:t>
            </a:r>
            <a:r>
              <a:rPr lang="en-US" altLang="nl-NL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naar</a:t>
            </a:r>
            <a:r>
              <a:rPr lang="en-US" altLang="nl-NL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</a:t>
            </a:r>
            <a:r>
              <a:rPr lang="en-US" altLang="nl-NL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lymfeklier</a:t>
            </a:r>
            <a:endParaRPr lang="en-US" altLang="nl-NL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  <p:sp>
        <p:nvSpPr>
          <p:cNvPr id="2" name="Explosie: 8 punten 1">
            <a:extLst>
              <a:ext uri="{FF2B5EF4-FFF2-40B4-BE49-F238E27FC236}">
                <a16:creationId xmlns:a16="http://schemas.microsoft.com/office/drawing/2014/main" id="{083C3C41-A24F-4C38-8B1D-15639F6C0010}"/>
              </a:ext>
            </a:extLst>
          </p:cNvPr>
          <p:cNvSpPr/>
          <p:nvPr/>
        </p:nvSpPr>
        <p:spPr bwMode="auto">
          <a:xfrm>
            <a:off x="2446440" y="2523564"/>
            <a:ext cx="648072" cy="432048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>
              <a:latin typeface="Time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2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23 L -0.04283 -0.01482 C -0.04401 -0.02801 -0.04531 -0.04005 -0.04648 -0.05185 L -0.04648 -0.05093 C -0.04674 -0.075 -0.04726 -0.09885 -0.04726 -0.12269 C -0.04557 -0.14352 -0.04349 -0.16343 -0.04166 -0.18334 L -0.01536 -0.19699 L 0.10612 -0.19699 C 0.17995 -0.19723 0.41641 -0.20625 0.43086 -0.18797 C 0.44545 -0.16945 0.43842 -0.18935 0.44493 -0.13426 C 0.44493 -0.11968 0.44935 -0.09792 0.44935 -0.08287 C 0.4461 -0.06412 0.46459 -0.05093 0.46146 -0.03172 C 0.46146 -0.03148 0.50287 0.02361 0.50287 0.02384 " pathEditMode="relative" rAng="0" ptsTypes="AAAAAAAAAAAAA">
                                      <p:cBhvr>
                                        <p:cTn id="2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9" y="-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" descr="Roitt 08-04">
            <a:extLst>
              <a:ext uri="{FF2B5EF4-FFF2-40B4-BE49-F238E27FC236}">
                <a16:creationId xmlns:a16="http://schemas.microsoft.com/office/drawing/2014/main" id="{9334C9E1-4E54-4B6F-8A73-4655F7E10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2"/>
          <a:stretch>
            <a:fillRect/>
          </a:stretch>
        </p:blipFill>
        <p:spPr bwMode="auto">
          <a:xfrm>
            <a:off x="707423" y="1166813"/>
            <a:ext cx="10669414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" y="0"/>
            <a:ext cx="10805160" cy="1325563"/>
          </a:xfrm>
        </p:spPr>
        <p:txBody>
          <a:bodyPr>
            <a:normAutofit/>
          </a:bodyPr>
          <a:lstStyle/>
          <a:p>
            <a:r>
              <a:rPr lang="en-US" altLang="nl-NL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Lymphocyte </a:t>
            </a:r>
            <a:r>
              <a:rPr lang="en-US" altLang="nl-NL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activatie</a:t>
            </a:r>
            <a:r>
              <a:rPr lang="en-US" altLang="nl-NL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</a:t>
            </a:r>
            <a:r>
              <a:rPr lang="en-US" altLang="nl-NL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en</a:t>
            </a:r>
            <a:r>
              <a:rPr lang="en-US" altLang="nl-NL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</a:t>
            </a:r>
            <a:r>
              <a:rPr lang="en-US" altLang="nl-NL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recirculatie</a:t>
            </a:r>
            <a:endParaRPr lang="en-US" altLang="nl-NL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  <p:sp>
        <p:nvSpPr>
          <p:cNvPr id="33" name="Explosie: 8 punten 32">
            <a:extLst>
              <a:ext uri="{FF2B5EF4-FFF2-40B4-BE49-F238E27FC236}">
                <a16:creationId xmlns:a16="http://schemas.microsoft.com/office/drawing/2014/main" id="{B92130B4-CBBA-4877-8DE2-65E693AA5515}"/>
              </a:ext>
            </a:extLst>
          </p:cNvPr>
          <p:cNvSpPr/>
          <p:nvPr/>
        </p:nvSpPr>
        <p:spPr bwMode="auto">
          <a:xfrm>
            <a:off x="8573307" y="2691588"/>
            <a:ext cx="648072" cy="432048"/>
          </a:xfrm>
          <a:prstGeom prst="irregularSeal1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>
              <a:latin typeface="Times" pitchFamily="1" charset="0"/>
            </a:endParaRPr>
          </a:p>
        </p:txBody>
      </p:sp>
      <p:sp>
        <p:nvSpPr>
          <p:cNvPr id="214021" name="Rectangle 5"/>
          <p:cNvSpPr>
            <a:spLocks noChangeArrowheads="1"/>
          </p:cNvSpPr>
          <p:nvPr/>
        </p:nvSpPr>
        <p:spPr bwMode="auto">
          <a:xfrm>
            <a:off x="1207008" y="2391802"/>
            <a:ext cx="546989" cy="2625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grpSp>
        <p:nvGrpSpPr>
          <p:cNvPr id="53" name="Group 6">
            <a:extLst>
              <a:ext uri="{FF2B5EF4-FFF2-40B4-BE49-F238E27FC236}">
                <a16:creationId xmlns:a16="http://schemas.microsoft.com/office/drawing/2014/main" id="{8E7323C8-7150-41DF-94E3-317FD0FAE589}"/>
              </a:ext>
            </a:extLst>
          </p:cNvPr>
          <p:cNvGrpSpPr>
            <a:grpSpLocks/>
          </p:cNvGrpSpPr>
          <p:nvPr/>
        </p:nvGrpSpPr>
        <p:grpSpPr bwMode="auto">
          <a:xfrm>
            <a:off x="8969521" y="2873560"/>
            <a:ext cx="323850" cy="323850"/>
            <a:chOff x="2290" y="2433"/>
            <a:chExt cx="204" cy="2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4" name="Oval 7">
              <a:extLst>
                <a:ext uri="{FF2B5EF4-FFF2-40B4-BE49-F238E27FC236}">
                  <a16:creationId xmlns:a16="http://schemas.microsoft.com/office/drawing/2014/main" id="{3A59ED86-1863-4D08-A00B-48D7FA1EE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" y="2433"/>
              <a:ext cx="204" cy="204"/>
            </a:xfrm>
            <a:prstGeom prst="ellipse">
              <a:avLst/>
            </a:prstGeom>
            <a:solidFill>
              <a:srgbClr val="0099FF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5" name="Oval 8">
              <a:extLst>
                <a:ext uri="{FF2B5EF4-FFF2-40B4-BE49-F238E27FC236}">
                  <a16:creationId xmlns:a16="http://schemas.microsoft.com/office/drawing/2014/main" id="{6A9DB4B5-4D17-4AF5-9986-9EDF126F7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6" y="2502"/>
              <a:ext cx="68" cy="66"/>
            </a:xfrm>
            <a:prstGeom prst="ellipse">
              <a:avLst/>
            </a:prstGeom>
            <a:solidFill>
              <a:srgbClr val="0000CC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214022" name="Group 6"/>
          <p:cNvGrpSpPr>
            <a:grpSpLocks/>
          </p:cNvGrpSpPr>
          <p:nvPr/>
        </p:nvGrpSpPr>
        <p:grpSpPr bwMode="auto">
          <a:xfrm>
            <a:off x="8968967" y="2869761"/>
            <a:ext cx="323850" cy="323850"/>
            <a:chOff x="2290" y="2433"/>
            <a:chExt cx="204" cy="2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4023" name="Oval 7"/>
            <p:cNvSpPr>
              <a:spLocks noChangeArrowheads="1"/>
            </p:cNvSpPr>
            <p:nvPr/>
          </p:nvSpPr>
          <p:spPr bwMode="auto">
            <a:xfrm>
              <a:off x="2290" y="2433"/>
              <a:ext cx="204" cy="20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4024" name="Oval 8"/>
            <p:cNvSpPr>
              <a:spLocks noChangeArrowheads="1"/>
            </p:cNvSpPr>
            <p:nvPr/>
          </p:nvSpPr>
          <p:spPr bwMode="auto">
            <a:xfrm>
              <a:off x="2336" y="2502"/>
              <a:ext cx="68" cy="66"/>
            </a:xfrm>
            <a:prstGeom prst="ellipse">
              <a:avLst/>
            </a:prstGeom>
            <a:solidFill>
              <a:srgbClr val="82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9080419" y="3055321"/>
            <a:ext cx="323850" cy="323850"/>
            <a:chOff x="2290" y="2433"/>
            <a:chExt cx="204" cy="2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2290" y="2433"/>
              <a:ext cx="204" cy="20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2336" y="2502"/>
              <a:ext cx="68" cy="66"/>
            </a:xfrm>
            <a:prstGeom prst="ellipse">
              <a:avLst/>
            </a:prstGeom>
            <a:solidFill>
              <a:srgbClr val="82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9205776" y="3214647"/>
            <a:ext cx="470739" cy="466725"/>
            <a:chOff x="7335689" y="1412776"/>
            <a:chExt cx="470739" cy="466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7" name="Group 6"/>
            <p:cNvGrpSpPr>
              <a:grpSpLocks/>
            </p:cNvGrpSpPr>
            <p:nvPr/>
          </p:nvGrpSpPr>
          <p:grpSpPr bwMode="auto">
            <a:xfrm>
              <a:off x="7335689" y="1412776"/>
              <a:ext cx="323850" cy="323850"/>
              <a:chOff x="2290" y="2433"/>
              <a:chExt cx="204" cy="204"/>
            </a:xfrm>
          </p:grpSpPr>
          <p:sp>
            <p:nvSpPr>
              <p:cNvPr id="28" name="Oval 7"/>
              <p:cNvSpPr>
                <a:spLocks noChangeArrowheads="1"/>
              </p:cNvSpPr>
              <p:nvPr/>
            </p:nvSpPr>
            <p:spPr bwMode="auto">
              <a:xfrm>
                <a:off x="2290" y="2433"/>
                <a:ext cx="204" cy="204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9" name="Oval 8"/>
              <p:cNvSpPr>
                <a:spLocks noChangeArrowheads="1"/>
              </p:cNvSpPr>
              <p:nvPr/>
            </p:nvSpPr>
            <p:spPr bwMode="auto">
              <a:xfrm>
                <a:off x="2336" y="2502"/>
                <a:ext cx="68" cy="66"/>
              </a:xfrm>
              <a:prstGeom prst="ellipse">
                <a:avLst/>
              </a:prstGeom>
              <a:solidFill>
                <a:srgbClr val="82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30" name="Group 6"/>
            <p:cNvGrpSpPr>
              <a:grpSpLocks/>
            </p:cNvGrpSpPr>
            <p:nvPr/>
          </p:nvGrpSpPr>
          <p:grpSpPr bwMode="auto">
            <a:xfrm>
              <a:off x="7482578" y="1555651"/>
              <a:ext cx="323850" cy="323850"/>
              <a:chOff x="2290" y="2433"/>
              <a:chExt cx="204" cy="204"/>
            </a:xfrm>
          </p:grpSpPr>
          <p:sp>
            <p:nvSpPr>
              <p:cNvPr id="31" name="Oval 7"/>
              <p:cNvSpPr>
                <a:spLocks noChangeArrowheads="1"/>
              </p:cNvSpPr>
              <p:nvPr/>
            </p:nvSpPr>
            <p:spPr bwMode="auto">
              <a:xfrm>
                <a:off x="2290" y="2433"/>
                <a:ext cx="204" cy="204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32" name="Oval 8"/>
              <p:cNvSpPr>
                <a:spLocks noChangeArrowheads="1"/>
              </p:cNvSpPr>
              <p:nvPr/>
            </p:nvSpPr>
            <p:spPr bwMode="auto">
              <a:xfrm>
                <a:off x="2336" y="2502"/>
                <a:ext cx="68" cy="66"/>
              </a:xfrm>
              <a:prstGeom prst="ellipse">
                <a:avLst/>
              </a:prstGeom>
              <a:solidFill>
                <a:srgbClr val="82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</p:grpSp>
      <p:grpSp>
        <p:nvGrpSpPr>
          <p:cNvPr id="34" name="Groep 33"/>
          <p:cNvGrpSpPr/>
          <p:nvPr/>
        </p:nvGrpSpPr>
        <p:grpSpPr>
          <a:xfrm>
            <a:off x="9144792" y="2786457"/>
            <a:ext cx="470739" cy="466725"/>
            <a:chOff x="7335689" y="1412776"/>
            <a:chExt cx="470739" cy="466725"/>
          </a:xfr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5" name="Group 6"/>
            <p:cNvGrpSpPr>
              <a:grpSpLocks/>
            </p:cNvGrpSpPr>
            <p:nvPr/>
          </p:nvGrpSpPr>
          <p:grpSpPr bwMode="auto">
            <a:xfrm>
              <a:off x="7335689" y="1412776"/>
              <a:ext cx="323850" cy="323850"/>
              <a:chOff x="2290" y="2433"/>
              <a:chExt cx="204" cy="204"/>
            </a:xfrm>
            <a:grpFill/>
          </p:grpSpPr>
          <p:sp>
            <p:nvSpPr>
              <p:cNvPr id="39" name="Oval 7"/>
              <p:cNvSpPr>
                <a:spLocks noChangeArrowheads="1"/>
              </p:cNvSpPr>
              <p:nvPr/>
            </p:nvSpPr>
            <p:spPr bwMode="auto">
              <a:xfrm>
                <a:off x="2290" y="2433"/>
                <a:ext cx="204" cy="204"/>
              </a:xfrm>
              <a:prstGeom prst="ellips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0" name="Oval 8"/>
              <p:cNvSpPr>
                <a:spLocks noChangeArrowheads="1"/>
              </p:cNvSpPr>
              <p:nvPr/>
            </p:nvSpPr>
            <p:spPr bwMode="auto">
              <a:xfrm>
                <a:off x="2336" y="2502"/>
                <a:ext cx="68" cy="66"/>
              </a:xfrm>
              <a:prstGeom prst="ellipse">
                <a:avLst/>
              </a:prstGeom>
              <a:solidFill>
                <a:srgbClr val="82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36" name="Group 6"/>
            <p:cNvGrpSpPr>
              <a:grpSpLocks/>
            </p:cNvGrpSpPr>
            <p:nvPr/>
          </p:nvGrpSpPr>
          <p:grpSpPr bwMode="auto">
            <a:xfrm>
              <a:off x="7482578" y="1555651"/>
              <a:ext cx="323850" cy="323850"/>
              <a:chOff x="2290" y="2433"/>
              <a:chExt cx="204" cy="204"/>
            </a:xfrm>
            <a:grpFill/>
          </p:grpSpPr>
          <p:sp>
            <p:nvSpPr>
              <p:cNvPr id="37" name="Oval 7"/>
              <p:cNvSpPr>
                <a:spLocks noChangeArrowheads="1"/>
              </p:cNvSpPr>
              <p:nvPr/>
            </p:nvSpPr>
            <p:spPr bwMode="auto">
              <a:xfrm>
                <a:off x="2290" y="2433"/>
                <a:ext cx="204" cy="204"/>
              </a:xfrm>
              <a:prstGeom prst="ellips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38" name="Oval 8"/>
              <p:cNvSpPr>
                <a:spLocks noChangeArrowheads="1"/>
              </p:cNvSpPr>
              <p:nvPr/>
            </p:nvSpPr>
            <p:spPr bwMode="auto">
              <a:xfrm>
                <a:off x="2336" y="2502"/>
                <a:ext cx="68" cy="66"/>
              </a:xfrm>
              <a:prstGeom prst="ellipse">
                <a:avLst/>
              </a:prstGeom>
              <a:solidFill>
                <a:srgbClr val="82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</p:grpSp>
      </p:grpSp>
      <p:grpSp>
        <p:nvGrpSpPr>
          <p:cNvPr id="42" name="Group 6"/>
          <p:cNvGrpSpPr>
            <a:grpSpLocks/>
          </p:cNvGrpSpPr>
          <p:nvPr/>
        </p:nvGrpSpPr>
        <p:grpSpPr bwMode="auto">
          <a:xfrm>
            <a:off x="9394031" y="3094641"/>
            <a:ext cx="323850" cy="323850"/>
            <a:chOff x="2290" y="2433"/>
            <a:chExt cx="204" cy="204"/>
          </a:xfr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Oval 7"/>
            <p:cNvSpPr>
              <a:spLocks noChangeArrowheads="1"/>
            </p:cNvSpPr>
            <p:nvPr/>
          </p:nvSpPr>
          <p:spPr bwMode="auto">
            <a:xfrm>
              <a:off x="2290" y="2433"/>
              <a:ext cx="204" cy="204"/>
            </a:xfrm>
            <a:prstGeom prst="ellips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7" name="Oval 8"/>
            <p:cNvSpPr>
              <a:spLocks noChangeArrowheads="1"/>
            </p:cNvSpPr>
            <p:nvPr/>
          </p:nvSpPr>
          <p:spPr bwMode="auto">
            <a:xfrm>
              <a:off x="2336" y="2502"/>
              <a:ext cx="68" cy="66"/>
            </a:xfrm>
            <a:prstGeom prst="ellipse">
              <a:avLst/>
            </a:prstGeom>
            <a:solidFill>
              <a:srgbClr val="82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43" name="Group 6"/>
          <p:cNvGrpSpPr>
            <a:grpSpLocks/>
          </p:cNvGrpSpPr>
          <p:nvPr/>
        </p:nvGrpSpPr>
        <p:grpSpPr bwMode="auto">
          <a:xfrm>
            <a:off x="9551158" y="3277145"/>
            <a:ext cx="323850" cy="323850"/>
            <a:chOff x="2290" y="2433"/>
            <a:chExt cx="204" cy="204"/>
          </a:xfr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Oval 7"/>
            <p:cNvSpPr>
              <a:spLocks noChangeArrowheads="1"/>
            </p:cNvSpPr>
            <p:nvPr/>
          </p:nvSpPr>
          <p:spPr bwMode="auto">
            <a:xfrm>
              <a:off x="2290" y="2433"/>
              <a:ext cx="204" cy="204"/>
            </a:xfrm>
            <a:prstGeom prst="ellips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" name="Oval 8"/>
            <p:cNvSpPr>
              <a:spLocks noChangeArrowheads="1"/>
            </p:cNvSpPr>
            <p:nvPr/>
          </p:nvSpPr>
          <p:spPr bwMode="auto">
            <a:xfrm>
              <a:off x="2336" y="2502"/>
              <a:ext cx="68" cy="66"/>
            </a:xfrm>
            <a:prstGeom prst="ellipse">
              <a:avLst/>
            </a:prstGeom>
            <a:solidFill>
              <a:srgbClr val="82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52" name="Rechthoek: afgeronde hoeken 51">
            <a:extLst>
              <a:ext uri="{FF2B5EF4-FFF2-40B4-BE49-F238E27FC236}">
                <a16:creationId xmlns:a16="http://schemas.microsoft.com/office/drawing/2014/main" id="{C4431CB6-EBDA-43A0-95F9-23807FC431ED}"/>
              </a:ext>
            </a:extLst>
          </p:cNvPr>
          <p:cNvSpPr/>
          <p:nvPr/>
        </p:nvSpPr>
        <p:spPr>
          <a:xfrm>
            <a:off x="751560" y="2309813"/>
            <a:ext cx="3174487" cy="1448363"/>
          </a:xfrm>
          <a:prstGeom prst="roundRect">
            <a:avLst/>
          </a:prstGeom>
          <a:solidFill>
            <a:srgbClr val="FF0000">
              <a:alpha val="21961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9" name="Picture 87" descr="alarmbel">
            <a:extLst>
              <a:ext uri="{FF2B5EF4-FFF2-40B4-BE49-F238E27FC236}">
                <a16:creationId xmlns:a16="http://schemas.microsoft.com/office/drawing/2014/main" id="{874C8EC4-28E6-45FD-A7B3-40B4E13F52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189" y="1947300"/>
            <a:ext cx="101917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6">
            <a:extLst>
              <a:ext uri="{FF2B5EF4-FFF2-40B4-BE49-F238E27FC236}">
                <a16:creationId xmlns:a16="http://schemas.microsoft.com/office/drawing/2014/main" id="{99708463-9543-4B94-9429-F195CA2DBAE7}"/>
              </a:ext>
            </a:extLst>
          </p:cNvPr>
          <p:cNvGrpSpPr>
            <a:grpSpLocks/>
          </p:cNvGrpSpPr>
          <p:nvPr/>
        </p:nvGrpSpPr>
        <p:grpSpPr bwMode="auto">
          <a:xfrm>
            <a:off x="9569334" y="3261765"/>
            <a:ext cx="323850" cy="323850"/>
            <a:chOff x="2290" y="2433"/>
            <a:chExt cx="204" cy="204"/>
          </a:xfr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Oval 7">
              <a:extLst>
                <a:ext uri="{FF2B5EF4-FFF2-40B4-BE49-F238E27FC236}">
                  <a16:creationId xmlns:a16="http://schemas.microsoft.com/office/drawing/2014/main" id="{DE1B2522-2AC6-44C7-91EE-6E5A9CE45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" y="2433"/>
              <a:ext cx="204" cy="204"/>
            </a:xfrm>
            <a:prstGeom prst="ellips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1" name="Oval 8">
              <a:extLst>
                <a:ext uri="{FF2B5EF4-FFF2-40B4-BE49-F238E27FC236}">
                  <a16:creationId xmlns:a16="http://schemas.microsoft.com/office/drawing/2014/main" id="{B4ADFF94-6708-498B-B883-38B319E1F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6" y="2502"/>
              <a:ext cx="68" cy="66"/>
            </a:xfrm>
            <a:prstGeom prst="ellipse">
              <a:avLst/>
            </a:prstGeom>
            <a:solidFill>
              <a:srgbClr val="82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56" name="Ovaal 55">
            <a:extLst>
              <a:ext uri="{FF2B5EF4-FFF2-40B4-BE49-F238E27FC236}">
                <a16:creationId xmlns:a16="http://schemas.microsoft.com/office/drawing/2014/main" id="{6D20D886-569A-478E-B630-F3A6C6DDF3C2}"/>
              </a:ext>
            </a:extLst>
          </p:cNvPr>
          <p:cNvSpPr/>
          <p:nvPr/>
        </p:nvSpPr>
        <p:spPr>
          <a:xfrm>
            <a:off x="6705203" y="2218199"/>
            <a:ext cx="1903362" cy="181087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475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46 C 0.0142 -0.02014 0.00495 -0.0463 0.02631 -0.05232 C 0.03894 -0.05625 0.04662 -0.0537 0.06485 -0.0544 C 0.08334 -0.0544 0.10105 -0.0581 0.1056 -0.04838 C 0.11094 -0.02685 0.11042 0.02662 0.10925 0.05231 C 0.1086 0.08264 0.11042 0.1169 0.10925 0.1368 C 0.10925 0.14699 0.11068 0.16296 0.10951 0.1743 C 0.11042 0.19282 0.1086 0.19375 0.11094 0.21042 C 0.11042 0.21597 0.10743 0.23264 0.10652 0.23542 C 0.10196 0.25301 0.08034 0.24282 0.06849 0.24375 C 0.0612 0.24375 0.04623 0.24282 0.03868 0.24444 C 0.02722 0.24444 0.01316 0.24028 0.00625 0.24537 C -0.00286 0.25903 -0.00286 0.25995 -0.00377 0.27454 C -0.00468 0.29074 -0.00286 0.30694 -0.00377 0.32407 C -0.00468 0.33796 -0.00286 0.35995 -0.00377 0.37338 C -0.00559 0.40417 -0.03919 0.39398 -0.05286 0.3956 C -0.09479 0.40417 -0.11901 0.39722 -0.16158 0.39722 C -0.16822 0.39977 -0.20442 0.39653 -0.2108 0.39722 C -0.23697 0.39722 -0.25911 0.39977 -0.28919 0.40255 L -0.39869 0.39722 C -0.40533 0.39977 -0.41145 0.39722 -0.41744 0.39722 C -0.42669 0.39722 -0.44453 0.39722 -0.44453 0.39977 C -0.46158 0.39722 -0.49557 0.39722 -0.51835 0.39722 L -0.58372 0.39722 L -0.68007 0.39722 C -0.68828 0.39722 -0.69739 0.39722 -0.70898 0.3956 C -0.71744 0.39305 -0.71601 0.37592 -0.71718 0.35555 C -0.71835 0.33079 -0.71692 0.27639 -0.71679 0.2463 C -0.71601 0.21944 -0.71692 0.19259 -0.71627 0.17477 C -0.71536 0.16713 -0.71588 0.12106 -0.71106 0.11551 C -0.70807 0.10903 -0.69257 0.1 -0.69036 0.0919 C -0.68763 0.0831 -0.69075 0.06898 -0.68854 0.05139 C -0.68802 0.03333 -0.68828 0.02523 -0.68737 0.01458 C -0.6858 -0.01343 -0.68645 -0.03611 -0.67981 -0.03982 C -0.67395 -0.05093 -0.65247 -0.04097 -0.64609 -0.04699 C -0.64036 -0.06296 -0.64817 -0.07431 -0.64218 -0.07546 C -0.63763 -0.08935 -0.64609 -0.12732 -0.63997 -0.13634 C -0.63059 -0.14514 -0.60143 -0.1331 -0.5871 -0.1287 C -0.58489 -0.1287 -0.53476 -0.10394 -0.53476 -0.10255 " pathEditMode="relative" rAng="0" ptsTypes="AAAAAAAAAAAAAAAAAAAAAAAAAAAAAAAAAAAAAAA">
                                      <p:cBhvr>
                                        <p:cTn id="36" dur="8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52" y="1310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25E-6 -1.48148E-6 C 0.01393 -0.02083 0.00429 -0.05092 0.02578 -0.05694 C 0.03828 -0.06088 0.04609 -0.05833 0.06432 -0.05903 C 0.08281 -0.05903 0.10065 -0.06273 0.10521 -0.05301 C 0.11054 -0.03148 0.11002 0.02199 0.10885 0.04769 C 0.1082 0.07801 0.11002 0.11227 0.10885 0.13218 C 0.10885 0.14236 0.11028 0.15833 0.10911 0.16968 C 0.11002 0.18843 0.1082 0.18935 0.11054 0.20602 C 0.11002 0.21134 0.10703 0.22801 0.10612 0.23079 C 0.10156 0.24884 0.07981 0.2382 0.06797 0.23912 C 0.06067 0.23912 0.04557 0.2382 0.03802 0.23982 C 0.02669 0.23982 0.0125 0.23588 0.0056 0.24074 C -0.00352 0.2544 -0.00352 0.25533 -0.00443 0.27083 C -0.00534 0.28658 -0.00352 0.30301 -0.00443 0.32014 C -0.00534 0.33357 -0.00352 0.35509 -0.00443 0.36875 C -0.00625 0.4007 -0.03998 0.38982 -0.05378 0.39167 C -0.09571 0.4007 -0.11992 0.39352 -0.16263 0.39352 C -0.16927 0.3963 -0.2056 0.39259 -0.21198 0.39352 C -0.23802 0.39352 -0.26016 0.3963 -0.29011 0.39908 L -0.39909 0.39352 C -0.40573 0.3963 -0.41185 0.39352 -0.41784 0.39352 C -0.42735 0.39352 -0.44492 0.39352 -0.44492 0.3963 C -0.46211 0.39352 -0.4961 0.39352 -0.51901 0.39352 L -0.58451 0.39352 L -0.68112 0.39352 C -0.68933 0.39352 -0.69831 0.39352 -0.71016 0.39167 C -0.71862 0.38889 -0.71719 0.3713 -0.71836 0.35116 C -0.71953 0.32639 -0.7181 0.27269 -0.71771 0.24167 C -0.71719 0.21505 -0.7181 0.18843 -0.71745 0.17014 C -0.71654 0.1625 -0.7168 0.11644 -0.71224 0.11088 C -0.70925 0.1044 -0.69375 0.09537 -0.69115 0.08727 C -0.68867 0.07847 -0.69193 0.06435 -0.68959 0.04676 C -0.68907 0.02871 -0.68933 0.0206 -0.68841 0.00996 C -0.68685 -0.01805 -0.6875 -0.04074 -0.68086 -0.04444 C -0.675 -0.05555 -0.65352 -0.0456 -0.64714 -0.05162 C -0.64141 -0.06759 -0.64922 -0.07893 -0.64323 -0.08009 C -0.63867 -0.09398 -0.64714 -0.13194 -0.64089 -0.14097 C -0.63151 -0.14977 -0.60235 -0.14375 -0.58789 -0.13935 C -0.58568 -0.13935 -0.53334 -0.13542 -0.53334 -0.13403 " pathEditMode="relative" rAng="0" ptsTypes="AAAAAAAAAAAAAAAAAAAAAAAAAAAAAAAAAAAAAAA">
                                      <p:cBhvr>
                                        <p:cTn id="38" dur="8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17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hthoek 103">
            <a:extLst>
              <a:ext uri="{FF2B5EF4-FFF2-40B4-BE49-F238E27FC236}">
                <a16:creationId xmlns:a16="http://schemas.microsoft.com/office/drawing/2014/main" id="{C9CAB453-261D-4444-BED8-82FD5AEE2101}"/>
              </a:ext>
            </a:extLst>
          </p:cNvPr>
          <p:cNvSpPr/>
          <p:nvPr/>
        </p:nvSpPr>
        <p:spPr>
          <a:xfrm>
            <a:off x="-427839" y="1419864"/>
            <a:ext cx="13264197" cy="2824965"/>
          </a:xfrm>
          <a:prstGeom prst="rect">
            <a:avLst/>
          </a:prstGeom>
          <a:gradFill flip="none" rotWithShape="1">
            <a:gsLst>
              <a:gs pos="0">
                <a:srgbClr val="FDDAD6"/>
              </a:gs>
              <a:gs pos="61000">
                <a:srgbClr val="DABBB8"/>
              </a:gs>
              <a:gs pos="42000">
                <a:srgbClr val="DABBB8"/>
              </a:gs>
              <a:gs pos="100000">
                <a:srgbClr val="FDDAD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" name="Rechthoek 60">
            <a:extLst>
              <a:ext uri="{FF2B5EF4-FFF2-40B4-BE49-F238E27FC236}">
                <a16:creationId xmlns:a16="http://schemas.microsoft.com/office/drawing/2014/main" id="{3A4D8735-1E39-4047-8B70-96A6974DB77A}"/>
              </a:ext>
            </a:extLst>
          </p:cNvPr>
          <p:cNvSpPr/>
          <p:nvPr/>
        </p:nvSpPr>
        <p:spPr>
          <a:xfrm>
            <a:off x="-435431" y="4260016"/>
            <a:ext cx="13264197" cy="2791923"/>
          </a:xfrm>
          <a:prstGeom prst="rect">
            <a:avLst/>
          </a:prstGeom>
          <a:gradFill flip="none" rotWithShape="1">
            <a:gsLst>
              <a:gs pos="0">
                <a:srgbClr val="C1BBAF"/>
              </a:gs>
              <a:gs pos="100000">
                <a:srgbClr val="FBEAC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36285" y="147172"/>
            <a:ext cx="9563391" cy="1093787"/>
          </a:xfrm>
        </p:spPr>
        <p:txBody>
          <a:bodyPr>
            <a:normAutofit/>
          </a:bodyPr>
          <a:lstStyle/>
          <a:p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Multistep model </a:t>
            </a:r>
            <a:r>
              <a:rPr lang="en-US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voor</a:t>
            </a:r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lymphocyte </a:t>
            </a:r>
            <a:r>
              <a:rPr lang="en-US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extravasatie</a:t>
            </a:r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: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0A2B0B3A-DB14-4549-AAC5-225FB6C49404}"/>
              </a:ext>
            </a:extLst>
          </p:cNvPr>
          <p:cNvGrpSpPr/>
          <p:nvPr/>
        </p:nvGrpSpPr>
        <p:grpSpPr>
          <a:xfrm>
            <a:off x="-588431" y="4035768"/>
            <a:ext cx="13144500" cy="385086"/>
            <a:chOff x="-547688" y="3616318"/>
            <a:chExt cx="13144500" cy="3850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15CF6B2A-458A-4291-87E3-885CCC60A4FF}"/>
                </a:ext>
              </a:extLst>
            </p:cNvPr>
            <p:cNvGrpSpPr/>
            <p:nvPr/>
          </p:nvGrpSpPr>
          <p:grpSpPr>
            <a:xfrm>
              <a:off x="-547688" y="3631515"/>
              <a:ext cx="1095375" cy="369889"/>
              <a:chOff x="1525966" y="4243911"/>
              <a:chExt cx="1095375" cy="369889"/>
            </a:xfrm>
          </p:grpSpPr>
          <p:sp>
            <p:nvSpPr>
              <p:cNvPr id="18" name="Rechthoek: afgeronde hoeken 17">
                <a:extLst>
                  <a:ext uri="{FF2B5EF4-FFF2-40B4-BE49-F238E27FC236}">
                    <a16:creationId xmlns:a16="http://schemas.microsoft.com/office/drawing/2014/main" id="{53B88A6E-E750-4F0B-98B8-9D4C5D01787A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Rechthoek: afgeronde hoeken 18">
                <a:extLst>
                  <a:ext uri="{FF2B5EF4-FFF2-40B4-BE49-F238E27FC236}">
                    <a16:creationId xmlns:a16="http://schemas.microsoft.com/office/drawing/2014/main" id="{021875AE-0AF7-448C-BB5B-CEF2AB7EB964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453DB269-AFEF-497C-92EE-6144956B559D}"/>
                </a:ext>
              </a:extLst>
            </p:cNvPr>
            <p:cNvGrpSpPr/>
            <p:nvPr/>
          </p:nvGrpSpPr>
          <p:grpSpPr>
            <a:xfrm>
              <a:off x="547687" y="3631514"/>
              <a:ext cx="1095375" cy="369889"/>
              <a:chOff x="1525966" y="4243911"/>
              <a:chExt cx="1095375" cy="369889"/>
            </a:xfrm>
          </p:grpSpPr>
          <p:sp>
            <p:nvSpPr>
              <p:cNvPr id="22" name="Rechthoek: afgeronde hoeken 21">
                <a:extLst>
                  <a:ext uri="{FF2B5EF4-FFF2-40B4-BE49-F238E27FC236}">
                    <a16:creationId xmlns:a16="http://schemas.microsoft.com/office/drawing/2014/main" id="{35EA49E9-066C-4545-A999-93CBC74480DA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" name="Rechthoek: afgeronde hoeken 22">
                <a:extLst>
                  <a:ext uri="{FF2B5EF4-FFF2-40B4-BE49-F238E27FC236}">
                    <a16:creationId xmlns:a16="http://schemas.microsoft.com/office/drawing/2014/main" id="{6892E23A-592A-4B69-AF38-695E365FFC66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973E89D9-C282-4378-A7B3-8D6AAEE4D009}"/>
                </a:ext>
              </a:extLst>
            </p:cNvPr>
            <p:cNvGrpSpPr/>
            <p:nvPr/>
          </p:nvGrpSpPr>
          <p:grpSpPr>
            <a:xfrm>
              <a:off x="1643062" y="3631513"/>
              <a:ext cx="1095375" cy="369889"/>
              <a:chOff x="1525966" y="4243911"/>
              <a:chExt cx="1095375" cy="369889"/>
            </a:xfrm>
          </p:grpSpPr>
          <p:sp>
            <p:nvSpPr>
              <p:cNvPr id="25" name="Rechthoek: afgeronde hoeken 24">
                <a:extLst>
                  <a:ext uri="{FF2B5EF4-FFF2-40B4-BE49-F238E27FC236}">
                    <a16:creationId xmlns:a16="http://schemas.microsoft.com/office/drawing/2014/main" id="{6C43E8B6-6BA1-4074-B0DF-F52ED52B1131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Rechthoek: afgeronde hoeken 25">
                <a:extLst>
                  <a:ext uri="{FF2B5EF4-FFF2-40B4-BE49-F238E27FC236}">
                    <a16:creationId xmlns:a16="http://schemas.microsoft.com/office/drawing/2014/main" id="{E38ADD57-82C8-4BD9-8D4C-F86E2918FBD0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05F41F41-8778-4B4E-B1D4-6A2751654FF0}"/>
                </a:ext>
              </a:extLst>
            </p:cNvPr>
            <p:cNvGrpSpPr/>
            <p:nvPr/>
          </p:nvGrpSpPr>
          <p:grpSpPr>
            <a:xfrm>
              <a:off x="2738437" y="3631512"/>
              <a:ext cx="1095375" cy="369889"/>
              <a:chOff x="1525966" y="4243911"/>
              <a:chExt cx="1095375" cy="369889"/>
            </a:xfrm>
          </p:grpSpPr>
          <p:sp>
            <p:nvSpPr>
              <p:cNvPr id="28" name="Rechthoek: afgeronde hoeken 27">
                <a:extLst>
                  <a:ext uri="{FF2B5EF4-FFF2-40B4-BE49-F238E27FC236}">
                    <a16:creationId xmlns:a16="http://schemas.microsoft.com/office/drawing/2014/main" id="{104019E9-1AEE-431D-ADDA-E751382E6711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Rechthoek: afgeronde hoeken 28">
                <a:extLst>
                  <a:ext uri="{FF2B5EF4-FFF2-40B4-BE49-F238E27FC236}">
                    <a16:creationId xmlns:a16="http://schemas.microsoft.com/office/drawing/2014/main" id="{C7B1064C-E755-4FE4-BCD9-E6953C650B4E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9712E5D8-9D4E-4480-B808-858C5E170E26}"/>
                </a:ext>
              </a:extLst>
            </p:cNvPr>
            <p:cNvGrpSpPr/>
            <p:nvPr/>
          </p:nvGrpSpPr>
          <p:grpSpPr>
            <a:xfrm>
              <a:off x="3833812" y="3631511"/>
              <a:ext cx="1095375" cy="369889"/>
              <a:chOff x="1525966" y="4243911"/>
              <a:chExt cx="1095375" cy="369889"/>
            </a:xfrm>
          </p:grpSpPr>
          <p:sp>
            <p:nvSpPr>
              <p:cNvPr id="31" name="Rechthoek: afgeronde hoeken 30">
                <a:extLst>
                  <a:ext uri="{FF2B5EF4-FFF2-40B4-BE49-F238E27FC236}">
                    <a16:creationId xmlns:a16="http://schemas.microsoft.com/office/drawing/2014/main" id="{C535905A-C368-4E7C-9F9C-90F3D3D75A2D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" name="Rechthoek: afgeronde hoeken 31">
                <a:extLst>
                  <a:ext uri="{FF2B5EF4-FFF2-40B4-BE49-F238E27FC236}">
                    <a16:creationId xmlns:a16="http://schemas.microsoft.com/office/drawing/2014/main" id="{094EE9F2-C8C2-4044-A47C-81F3017AB21A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3" name="Groep 32">
              <a:extLst>
                <a:ext uri="{FF2B5EF4-FFF2-40B4-BE49-F238E27FC236}">
                  <a16:creationId xmlns:a16="http://schemas.microsoft.com/office/drawing/2014/main" id="{10C61282-5518-4F72-94AF-CB6EB173BC75}"/>
                </a:ext>
              </a:extLst>
            </p:cNvPr>
            <p:cNvGrpSpPr/>
            <p:nvPr/>
          </p:nvGrpSpPr>
          <p:grpSpPr>
            <a:xfrm>
              <a:off x="4929187" y="3631510"/>
              <a:ext cx="1095375" cy="369889"/>
              <a:chOff x="1525966" y="4243911"/>
              <a:chExt cx="1095375" cy="369889"/>
            </a:xfrm>
          </p:grpSpPr>
          <p:sp>
            <p:nvSpPr>
              <p:cNvPr id="34" name="Rechthoek: afgeronde hoeken 33">
                <a:extLst>
                  <a:ext uri="{FF2B5EF4-FFF2-40B4-BE49-F238E27FC236}">
                    <a16:creationId xmlns:a16="http://schemas.microsoft.com/office/drawing/2014/main" id="{1D0A2BC0-3E10-46E6-B5C7-C63E7DAC1D88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5" name="Rechthoek: afgeronde hoeken 34">
                <a:extLst>
                  <a:ext uri="{FF2B5EF4-FFF2-40B4-BE49-F238E27FC236}">
                    <a16:creationId xmlns:a16="http://schemas.microsoft.com/office/drawing/2014/main" id="{C8B86583-F4C2-4FC8-9FF7-A153BF901704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6" name="Groep 35">
              <a:extLst>
                <a:ext uri="{FF2B5EF4-FFF2-40B4-BE49-F238E27FC236}">
                  <a16:creationId xmlns:a16="http://schemas.microsoft.com/office/drawing/2014/main" id="{897064B7-7F0A-4CDD-8B48-59376BD1A8FB}"/>
                </a:ext>
              </a:extLst>
            </p:cNvPr>
            <p:cNvGrpSpPr/>
            <p:nvPr/>
          </p:nvGrpSpPr>
          <p:grpSpPr>
            <a:xfrm>
              <a:off x="6024562" y="3631509"/>
              <a:ext cx="1095375" cy="369889"/>
              <a:chOff x="1525966" y="4243911"/>
              <a:chExt cx="1095375" cy="369889"/>
            </a:xfrm>
          </p:grpSpPr>
          <p:sp>
            <p:nvSpPr>
              <p:cNvPr id="37" name="Rechthoek: afgeronde hoeken 36">
                <a:extLst>
                  <a:ext uri="{FF2B5EF4-FFF2-40B4-BE49-F238E27FC236}">
                    <a16:creationId xmlns:a16="http://schemas.microsoft.com/office/drawing/2014/main" id="{CAE3763B-1C11-46FE-ADD4-03692D7554EC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8" name="Rechthoek: afgeronde hoeken 37">
                <a:extLst>
                  <a:ext uri="{FF2B5EF4-FFF2-40B4-BE49-F238E27FC236}">
                    <a16:creationId xmlns:a16="http://schemas.microsoft.com/office/drawing/2014/main" id="{E8B8C3FE-7BAC-4B0A-AC8E-661A49C55047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9" name="Groep 38">
              <a:extLst>
                <a:ext uri="{FF2B5EF4-FFF2-40B4-BE49-F238E27FC236}">
                  <a16:creationId xmlns:a16="http://schemas.microsoft.com/office/drawing/2014/main" id="{E72FE2D1-5B90-4E31-A6B2-A3E4C01137BB}"/>
                </a:ext>
              </a:extLst>
            </p:cNvPr>
            <p:cNvGrpSpPr/>
            <p:nvPr/>
          </p:nvGrpSpPr>
          <p:grpSpPr>
            <a:xfrm>
              <a:off x="7119937" y="3631508"/>
              <a:ext cx="1095375" cy="369889"/>
              <a:chOff x="1525966" y="4243911"/>
              <a:chExt cx="1095375" cy="369889"/>
            </a:xfrm>
          </p:grpSpPr>
          <p:sp>
            <p:nvSpPr>
              <p:cNvPr id="40" name="Rechthoek: afgeronde hoeken 39">
                <a:extLst>
                  <a:ext uri="{FF2B5EF4-FFF2-40B4-BE49-F238E27FC236}">
                    <a16:creationId xmlns:a16="http://schemas.microsoft.com/office/drawing/2014/main" id="{9F4D7733-D7DD-4F30-8588-66333B87B7E6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1" name="Rechthoek: afgeronde hoeken 40">
                <a:extLst>
                  <a:ext uri="{FF2B5EF4-FFF2-40B4-BE49-F238E27FC236}">
                    <a16:creationId xmlns:a16="http://schemas.microsoft.com/office/drawing/2014/main" id="{64B3917F-C043-4603-9AA5-B4F9616BC3A2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42" name="Groep 41">
              <a:extLst>
                <a:ext uri="{FF2B5EF4-FFF2-40B4-BE49-F238E27FC236}">
                  <a16:creationId xmlns:a16="http://schemas.microsoft.com/office/drawing/2014/main" id="{EE92A279-A51E-443A-9289-11759F5F2DE1}"/>
                </a:ext>
              </a:extLst>
            </p:cNvPr>
            <p:cNvGrpSpPr/>
            <p:nvPr/>
          </p:nvGrpSpPr>
          <p:grpSpPr>
            <a:xfrm>
              <a:off x="8215312" y="3631507"/>
              <a:ext cx="1095375" cy="369889"/>
              <a:chOff x="1525966" y="4243911"/>
              <a:chExt cx="1095375" cy="369889"/>
            </a:xfrm>
          </p:grpSpPr>
          <p:sp>
            <p:nvSpPr>
              <p:cNvPr id="43" name="Rechthoek: afgeronde hoeken 42">
                <a:extLst>
                  <a:ext uri="{FF2B5EF4-FFF2-40B4-BE49-F238E27FC236}">
                    <a16:creationId xmlns:a16="http://schemas.microsoft.com/office/drawing/2014/main" id="{B341D13E-1C03-43B3-86E9-EAEEB77F117D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4" name="Rechthoek: afgeronde hoeken 43">
                <a:extLst>
                  <a:ext uri="{FF2B5EF4-FFF2-40B4-BE49-F238E27FC236}">
                    <a16:creationId xmlns:a16="http://schemas.microsoft.com/office/drawing/2014/main" id="{8C31AAA2-B195-4BF1-AEDA-CB15212DDADE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E2055DE5-9BDA-4092-9B3B-F993420004BF}"/>
                </a:ext>
              </a:extLst>
            </p:cNvPr>
            <p:cNvGrpSpPr/>
            <p:nvPr/>
          </p:nvGrpSpPr>
          <p:grpSpPr>
            <a:xfrm>
              <a:off x="9310687" y="3616320"/>
              <a:ext cx="1095375" cy="369889"/>
              <a:chOff x="1525966" y="4243911"/>
              <a:chExt cx="1095375" cy="369889"/>
            </a:xfrm>
          </p:grpSpPr>
          <p:sp>
            <p:nvSpPr>
              <p:cNvPr id="46" name="Rechthoek: afgeronde hoeken 45">
                <a:extLst>
                  <a:ext uri="{FF2B5EF4-FFF2-40B4-BE49-F238E27FC236}">
                    <a16:creationId xmlns:a16="http://schemas.microsoft.com/office/drawing/2014/main" id="{499AC626-94D6-4E9A-814F-CEE930623377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7" name="Rechthoek: afgeronde hoeken 46">
                <a:extLst>
                  <a:ext uri="{FF2B5EF4-FFF2-40B4-BE49-F238E27FC236}">
                    <a16:creationId xmlns:a16="http://schemas.microsoft.com/office/drawing/2014/main" id="{64E694ED-FB96-41C3-B61B-6228FD43DB26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48" name="Groep 47">
              <a:extLst>
                <a:ext uri="{FF2B5EF4-FFF2-40B4-BE49-F238E27FC236}">
                  <a16:creationId xmlns:a16="http://schemas.microsoft.com/office/drawing/2014/main" id="{46AA4FB4-CC49-4749-A6BF-57D2FDB0EBCE}"/>
                </a:ext>
              </a:extLst>
            </p:cNvPr>
            <p:cNvGrpSpPr/>
            <p:nvPr/>
          </p:nvGrpSpPr>
          <p:grpSpPr>
            <a:xfrm>
              <a:off x="10406062" y="3616319"/>
              <a:ext cx="1095375" cy="369889"/>
              <a:chOff x="1525966" y="4243911"/>
              <a:chExt cx="1095375" cy="369889"/>
            </a:xfrm>
          </p:grpSpPr>
          <p:sp>
            <p:nvSpPr>
              <p:cNvPr id="49" name="Rechthoek: afgeronde hoeken 48">
                <a:extLst>
                  <a:ext uri="{FF2B5EF4-FFF2-40B4-BE49-F238E27FC236}">
                    <a16:creationId xmlns:a16="http://schemas.microsoft.com/office/drawing/2014/main" id="{D97EA86C-4787-439B-A9B5-0A581A4A5806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0" name="Rechthoek: afgeronde hoeken 49">
                <a:extLst>
                  <a:ext uri="{FF2B5EF4-FFF2-40B4-BE49-F238E27FC236}">
                    <a16:creationId xmlns:a16="http://schemas.microsoft.com/office/drawing/2014/main" id="{FFEBCE84-06A4-4F37-8477-44F7A69A4E38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1" name="Groep 50">
              <a:extLst>
                <a:ext uri="{FF2B5EF4-FFF2-40B4-BE49-F238E27FC236}">
                  <a16:creationId xmlns:a16="http://schemas.microsoft.com/office/drawing/2014/main" id="{910D13BE-8584-4A0E-AC86-AEF6BCD13138}"/>
                </a:ext>
              </a:extLst>
            </p:cNvPr>
            <p:cNvGrpSpPr/>
            <p:nvPr/>
          </p:nvGrpSpPr>
          <p:grpSpPr>
            <a:xfrm>
              <a:off x="11501437" y="3616318"/>
              <a:ext cx="1095375" cy="369889"/>
              <a:chOff x="1525966" y="4243911"/>
              <a:chExt cx="1095375" cy="369889"/>
            </a:xfrm>
          </p:grpSpPr>
          <p:sp>
            <p:nvSpPr>
              <p:cNvPr id="52" name="Rechthoek: afgeronde hoeken 51">
                <a:extLst>
                  <a:ext uri="{FF2B5EF4-FFF2-40B4-BE49-F238E27FC236}">
                    <a16:creationId xmlns:a16="http://schemas.microsoft.com/office/drawing/2014/main" id="{3A70E988-970A-4FC1-B9F2-9C54703B94BC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3" name="Rechthoek: afgeronde hoeken 52">
                <a:extLst>
                  <a:ext uri="{FF2B5EF4-FFF2-40B4-BE49-F238E27FC236}">
                    <a16:creationId xmlns:a16="http://schemas.microsoft.com/office/drawing/2014/main" id="{90F9E5EF-30F3-403C-85B1-AE512C83DA5B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57" name="Text Box 7">
            <a:extLst>
              <a:ext uri="{FF2B5EF4-FFF2-40B4-BE49-F238E27FC236}">
                <a16:creationId xmlns:a16="http://schemas.microsoft.com/office/drawing/2014/main" id="{8AF1F262-50B5-4496-B2ED-2784EA880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866" y="2071308"/>
            <a:ext cx="11672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nl-NL" sz="2000" b="1" dirty="0"/>
              <a:t>tethering</a:t>
            </a:r>
          </a:p>
        </p:txBody>
      </p:sp>
      <p:sp>
        <p:nvSpPr>
          <p:cNvPr id="58" name="Text Box 7">
            <a:extLst>
              <a:ext uri="{FF2B5EF4-FFF2-40B4-BE49-F238E27FC236}">
                <a16:creationId xmlns:a16="http://schemas.microsoft.com/office/drawing/2014/main" id="{4EBA32D1-5467-47A4-A3A1-385868A4A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4569" y="2588184"/>
            <a:ext cx="8579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nl-NL" sz="2000" b="1" dirty="0"/>
              <a:t>rolling</a:t>
            </a:r>
          </a:p>
        </p:txBody>
      </p:sp>
      <p:sp>
        <p:nvSpPr>
          <p:cNvPr id="59" name="Text Box 7">
            <a:extLst>
              <a:ext uri="{FF2B5EF4-FFF2-40B4-BE49-F238E27FC236}">
                <a16:creationId xmlns:a16="http://schemas.microsoft.com/office/drawing/2014/main" id="{11FA9CA1-47CB-490C-9773-66684C238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8348" y="2600632"/>
            <a:ext cx="16594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nl-NL" sz="2000" b="1" dirty="0"/>
              <a:t>firm adhesion</a:t>
            </a:r>
          </a:p>
        </p:txBody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610859BD-079F-42EA-A033-0C15A1B8652E}"/>
              </a:ext>
            </a:extLst>
          </p:cNvPr>
          <p:cNvGrpSpPr>
            <a:grpSpLocks/>
          </p:cNvGrpSpPr>
          <p:nvPr/>
        </p:nvGrpSpPr>
        <p:grpSpPr bwMode="auto">
          <a:xfrm>
            <a:off x="-1342239" y="1823813"/>
            <a:ext cx="914400" cy="856959"/>
            <a:chOff x="2290" y="2433"/>
            <a:chExt cx="204" cy="2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Oval 7">
              <a:extLst>
                <a:ext uri="{FF2B5EF4-FFF2-40B4-BE49-F238E27FC236}">
                  <a16:creationId xmlns:a16="http://schemas.microsoft.com/office/drawing/2014/main" id="{4256ED7F-7F7B-4FCE-8BDE-BC93B9DC7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" y="2433"/>
              <a:ext cx="204" cy="204"/>
            </a:xfrm>
            <a:prstGeom prst="ellipse">
              <a:avLst/>
            </a:prstGeom>
            <a:solidFill>
              <a:srgbClr val="E7D2E5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" name="Oval 8">
              <a:extLst>
                <a:ext uri="{FF2B5EF4-FFF2-40B4-BE49-F238E27FC236}">
                  <a16:creationId xmlns:a16="http://schemas.microsoft.com/office/drawing/2014/main" id="{8AA58412-99CB-4786-BEEC-097446963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9" y="2455"/>
              <a:ext cx="117" cy="116"/>
            </a:xfrm>
            <a:prstGeom prst="ellipse">
              <a:avLst/>
            </a:prstGeom>
            <a:solidFill>
              <a:srgbClr val="BF8CB7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62" name="Group 6">
            <a:extLst>
              <a:ext uri="{FF2B5EF4-FFF2-40B4-BE49-F238E27FC236}">
                <a16:creationId xmlns:a16="http://schemas.microsoft.com/office/drawing/2014/main" id="{2FB3FB7D-EEEA-422C-A604-252B211DA305}"/>
              </a:ext>
            </a:extLst>
          </p:cNvPr>
          <p:cNvGrpSpPr>
            <a:grpSpLocks/>
          </p:cNvGrpSpPr>
          <p:nvPr/>
        </p:nvGrpSpPr>
        <p:grpSpPr bwMode="auto">
          <a:xfrm>
            <a:off x="-1886497" y="2356818"/>
            <a:ext cx="914400" cy="856959"/>
            <a:chOff x="2290" y="2433"/>
            <a:chExt cx="204" cy="2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3" name="Oval 7">
              <a:extLst>
                <a:ext uri="{FF2B5EF4-FFF2-40B4-BE49-F238E27FC236}">
                  <a16:creationId xmlns:a16="http://schemas.microsoft.com/office/drawing/2014/main" id="{1EA86DF5-880A-4F02-8968-226E5EC90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" y="2433"/>
              <a:ext cx="204" cy="204"/>
            </a:xfrm>
            <a:prstGeom prst="ellipse">
              <a:avLst/>
            </a:prstGeom>
            <a:solidFill>
              <a:srgbClr val="E7D2E5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4" name="Oval 8">
              <a:extLst>
                <a:ext uri="{FF2B5EF4-FFF2-40B4-BE49-F238E27FC236}">
                  <a16:creationId xmlns:a16="http://schemas.microsoft.com/office/drawing/2014/main" id="{5EC5B2C6-7F3B-4F7A-9883-5639D7CFF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9" y="2455"/>
              <a:ext cx="117" cy="116"/>
            </a:xfrm>
            <a:prstGeom prst="ellipse">
              <a:avLst/>
            </a:prstGeom>
            <a:solidFill>
              <a:srgbClr val="BF8CB7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12061CB0-FC6F-41B1-92AB-048D4D8F6C87}"/>
              </a:ext>
            </a:extLst>
          </p:cNvPr>
          <p:cNvSpPr txBox="1"/>
          <p:nvPr/>
        </p:nvSpPr>
        <p:spPr>
          <a:xfrm>
            <a:off x="45713" y="3576702"/>
            <a:ext cx="197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Bloedvat (HEV)</a:t>
            </a: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B8C261C0-F14B-4944-9741-78BDC2AEA479}"/>
              </a:ext>
            </a:extLst>
          </p:cNvPr>
          <p:cNvSpPr txBox="1"/>
          <p:nvPr/>
        </p:nvSpPr>
        <p:spPr>
          <a:xfrm>
            <a:off x="45713" y="4508136"/>
            <a:ext cx="1507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Lymfeklier</a:t>
            </a:r>
          </a:p>
        </p:txBody>
      </p:sp>
      <p:grpSp>
        <p:nvGrpSpPr>
          <p:cNvPr id="67" name="Groep 66">
            <a:extLst>
              <a:ext uri="{FF2B5EF4-FFF2-40B4-BE49-F238E27FC236}">
                <a16:creationId xmlns:a16="http://schemas.microsoft.com/office/drawing/2014/main" id="{95F1714F-58B4-4D37-85E2-81FFC2FD5AEA}"/>
              </a:ext>
            </a:extLst>
          </p:cNvPr>
          <p:cNvGrpSpPr/>
          <p:nvPr/>
        </p:nvGrpSpPr>
        <p:grpSpPr>
          <a:xfrm>
            <a:off x="-308142" y="1259990"/>
            <a:ext cx="13144500" cy="385086"/>
            <a:chOff x="-547688" y="3616318"/>
            <a:chExt cx="13144500" cy="3850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8" name="Groep 67">
              <a:extLst>
                <a:ext uri="{FF2B5EF4-FFF2-40B4-BE49-F238E27FC236}">
                  <a16:creationId xmlns:a16="http://schemas.microsoft.com/office/drawing/2014/main" id="{16A1A76A-75D8-4B3A-9C3E-FF4BD58B09E3}"/>
                </a:ext>
              </a:extLst>
            </p:cNvPr>
            <p:cNvGrpSpPr/>
            <p:nvPr/>
          </p:nvGrpSpPr>
          <p:grpSpPr>
            <a:xfrm>
              <a:off x="-547688" y="3631515"/>
              <a:ext cx="1095375" cy="369889"/>
              <a:chOff x="1525966" y="4243911"/>
              <a:chExt cx="1095375" cy="369889"/>
            </a:xfrm>
          </p:grpSpPr>
          <p:sp>
            <p:nvSpPr>
              <p:cNvPr id="102" name="Rechthoek: afgeronde hoeken 101">
                <a:extLst>
                  <a:ext uri="{FF2B5EF4-FFF2-40B4-BE49-F238E27FC236}">
                    <a16:creationId xmlns:a16="http://schemas.microsoft.com/office/drawing/2014/main" id="{916583C3-EC87-4883-83E0-81FD75705E71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: afgeronde hoeken 102">
                <a:extLst>
                  <a:ext uri="{FF2B5EF4-FFF2-40B4-BE49-F238E27FC236}">
                    <a16:creationId xmlns:a16="http://schemas.microsoft.com/office/drawing/2014/main" id="{BACF2735-D32C-40C9-A9B7-9C025E1461A3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ep 68">
              <a:extLst>
                <a:ext uri="{FF2B5EF4-FFF2-40B4-BE49-F238E27FC236}">
                  <a16:creationId xmlns:a16="http://schemas.microsoft.com/office/drawing/2014/main" id="{70D28477-FE45-4D69-8D8C-4D2BB85F234B}"/>
                </a:ext>
              </a:extLst>
            </p:cNvPr>
            <p:cNvGrpSpPr/>
            <p:nvPr/>
          </p:nvGrpSpPr>
          <p:grpSpPr>
            <a:xfrm>
              <a:off x="547687" y="3631514"/>
              <a:ext cx="1095375" cy="369889"/>
              <a:chOff x="1525966" y="4243911"/>
              <a:chExt cx="1095375" cy="369889"/>
            </a:xfrm>
          </p:grpSpPr>
          <p:sp>
            <p:nvSpPr>
              <p:cNvPr id="100" name="Rechthoek: afgeronde hoeken 99">
                <a:extLst>
                  <a:ext uri="{FF2B5EF4-FFF2-40B4-BE49-F238E27FC236}">
                    <a16:creationId xmlns:a16="http://schemas.microsoft.com/office/drawing/2014/main" id="{739B0B15-D296-41B9-8C7A-0A78611984F9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1" name="Rechthoek: afgeronde hoeken 100">
                <a:extLst>
                  <a:ext uri="{FF2B5EF4-FFF2-40B4-BE49-F238E27FC236}">
                    <a16:creationId xmlns:a16="http://schemas.microsoft.com/office/drawing/2014/main" id="{ED302C68-7858-4AD4-9614-2095B902F6EE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0" name="Groep 69">
              <a:extLst>
                <a:ext uri="{FF2B5EF4-FFF2-40B4-BE49-F238E27FC236}">
                  <a16:creationId xmlns:a16="http://schemas.microsoft.com/office/drawing/2014/main" id="{C6B7A5C6-E42E-4EB5-BC44-3D935F9D8C34}"/>
                </a:ext>
              </a:extLst>
            </p:cNvPr>
            <p:cNvGrpSpPr/>
            <p:nvPr/>
          </p:nvGrpSpPr>
          <p:grpSpPr>
            <a:xfrm>
              <a:off x="1643062" y="3631513"/>
              <a:ext cx="1095375" cy="369889"/>
              <a:chOff x="1525966" y="4243911"/>
              <a:chExt cx="1095375" cy="369889"/>
            </a:xfrm>
          </p:grpSpPr>
          <p:sp>
            <p:nvSpPr>
              <p:cNvPr id="98" name="Rechthoek: afgeronde hoeken 97">
                <a:extLst>
                  <a:ext uri="{FF2B5EF4-FFF2-40B4-BE49-F238E27FC236}">
                    <a16:creationId xmlns:a16="http://schemas.microsoft.com/office/drawing/2014/main" id="{AC959AF1-69EF-4663-9D5F-29EEDF7A2277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9" name="Rechthoek: afgeronde hoeken 98">
                <a:extLst>
                  <a:ext uri="{FF2B5EF4-FFF2-40B4-BE49-F238E27FC236}">
                    <a16:creationId xmlns:a16="http://schemas.microsoft.com/office/drawing/2014/main" id="{156ADD53-94E2-4CFB-A530-D89A48C5DD4F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1" name="Groep 70">
              <a:extLst>
                <a:ext uri="{FF2B5EF4-FFF2-40B4-BE49-F238E27FC236}">
                  <a16:creationId xmlns:a16="http://schemas.microsoft.com/office/drawing/2014/main" id="{D7BF653A-22B8-4E9B-B722-D9967E38A5F3}"/>
                </a:ext>
              </a:extLst>
            </p:cNvPr>
            <p:cNvGrpSpPr/>
            <p:nvPr/>
          </p:nvGrpSpPr>
          <p:grpSpPr>
            <a:xfrm>
              <a:off x="2738437" y="3631512"/>
              <a:ext cx="1095375" cy="369889"/>
              <a:chOff x="1525966" y="4243911"/>
              <a:chExt cx="1095375" cy="369889"/>
            </a:xfrm>
          </p:grpSpPr>
          <p:sp>
            <p:nvSpPr>
              <p:cNvPr id="96" name="Rechthoek: afgeronde hoeken 95">
                <a:extLst>
                  <a:ext uri="{FF2B5EF4-FFF2-40B4-BE49-F238E27FC236}">
                    <a16:creationId xmlns:a16="http://schemas.microsoft.com/office/drawing/2014/main" id="{F167E6F5-627B-41EC-9EF3-32FDA524ECC9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7" name="Rechthoek: afgeronde hoeken 96">
                <a:extLst>
                  <a:ext uri="{FF2B5EF4-FFF2-40B4-BE49-F238E27FC236}">
                    <a16:creationId xmlns:a16="http://schemas.microsoft.com/office/drawing/2014/main" id="{DB98C679-2019-4729-ACC0-B75EE8345BB3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2" name="Groep 71">
              <a:extLst>
                <a:ext uri="{FF2B5EF4-FFF2-40B4-BE49-F238E27FC236}">
                  <a16:creationId xmlns:a16="http://schemas.microsoft.com/office/drawing/2014/main" id="{501BB95E-0BE7-43C0-9AE5-A1589DE7EA4B}"/>
                </a:ext>
              </a:extLst>
            </p:cNvPr>
            <p:cNvGrpSpPr/>
            <p:nvPr/>
          </p:nvGrpSpPr>
          <p:grpSpPr>
            <a:xfrm>
              <a:off x="3833812" y="3631511"/>
              <a:ext cx="1095375" cy="369889"/>
              <a:chOff x="1525966" y="4243911"/>
              <a:chExt cx="1095375" cy="369889"/>
            </a:xfrm>
          </p:grpSpPr>
          <p:sp>
            <p:nvSpPr>
              <p:cNvPr id="94" name="Rechthoek: afgeronde hoeken 93">
                <a:extLst>
                  <a:ext uri="{FF2B5EF4-FFF2-40B4-BE49-F238E27FC236}">
                    <a16:creationId xmlns:a16="http://schemas.microsoft.com/office/drawing/2014/main" id="{2F2D5711-FCC8-48B8-A7E9-FFA13F491C64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Rechthoek: afgeronde hoeken 94">
                <a:extLst>
                  <a:ext uri="{FF2B5EF4-FFF2-40B4-BE49-F238E27FC236}">
                    <a16:creationId xmlns:a16="http://schemas.microsoft.com/office/drawing/2014/main" id="{D50B6A29-C17A-4D88-9FBE-AE9BE4C93D88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3" name="Groep 72">
              <a:extLst>
                <a:ext uri="{FF2B5EF4-FFF2-40B4-BE49-F238E27FC236}">
                  <a16:creationId xmlns:a16="http://schemas.microsoft.com/office/drawing/2014/main" id="{0D12FF60-DEFA-468A-AD28-AF2E3782ADAE}"/>
                </a:ext>
              </a:extLst>
            </p:cNvPr>
            <p:cNvGrpSpPr/>
            <p:nvPr/>
          </p:nvGrpSpPr>
          <p:grpSpPr>
            <a:xfrm>
              <a:off x="4929187" y="3631510"/>
              <a:ext cx="1095375" cy="369889"/>
              <a:chOff x="1525966" y="4243911"/>
              <a:chExt cx="1095375" cy="369889"/>
            </a:xfrm>
          </p:grpSpPr>
          <p:sp>
            <p:nvSpPr>
              <p:cNvPr id="92" name="Rechthoek: afgeronde hoeken 91">
                <a:extLst>
                  <a:ext uri="{FF2B5EF4-FFF2-40B4-BE49-F238E27FC236}">
                    <a16:creationId xmlns:a16="http://schemas.microsoft.com/office/drawing/2014/main" id="{824EB419-57B7-48E6-8CB3-969B0B7EC4C5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: afgeronde hoeken 92">
                <a:extLst>
                  <a:ext uri="{FF2B5EF4-FFF2-40B4-BE49-F238E27FC236}">
                    <a16:creationId xmlns:a16="http://schemas.microsoft.com/office/drawing/2014/main" id="{EF9B15C7-944F-4545-B60C-739E08B0BCC7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4" name="Groep 73">
              <a:extLst>
                <a:ext uri="{FF2B5EF4-FFF2-40B4-BE49-F238E27FC236}">
                  <a16:creationId xmlns:a16="http://schemas.microsoft.com/office/drawing/2014/main" id="{EAA2E2E9-DA2E-4A9E-9B03-E03BEE6F4009}"/>
                </a:ext>
              </a:extLst>
            </p:cNvPr>
            <p:cNvGrpSpPr/>
            <p:nvPr/>
          </p:nvGrpSpPr>
          <p:grpSpPr>
            <a:xfrm>
              <a:off x="6024562" y="3631509"/>
              <a:ext cx="1095375" cy="369889"/>
              <a:chOff x="1525966" y="4243911"/>
              <a:chExt cx="1095375" cy="369889"/>
            </a:xfrm>
          </p:grpSpPr>
          <p:sp>
            <p:nvSpPr>
              <p:cNvPr id="90" name="Rechthoek: afgeronde hoeken 89">
                <a:extLst>
                  <a:ext uri="{FF2B5EF4-FFF2-40B4-BE49-F238E27FC236}">
                    <a16:creationId xmlns:a16="http://schemas.microsoft.com/office/drawing/2014/main" id="{5C93739D-18C9-4A82-A29E-DC3271C4F801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1" name="Rechthoek: afgeronde hoeken 90">
                <a:extLst>
                  <a:ext uri="{FF2B5EF4-FFF2-40B4-BE49-F238E27FC236}">
                    <a16:creationId xmlns:a16="http://schemas.microsoft.com/office/drawing/2014/main" id="{9AF01263-BD80-4253-AAFF-5FEA2CD588C6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5" name="Groep 74">
              <a:extLst>
                <a:ext uri="{FF2B5EF4-FFF2-40B4-BE49-F238E27FC236}">
                  <a16:creationId xmlns:a16="http://schemas.microsoft.com/office/drawing/2014/main" id="{894ED341-F4D6-44FD-9EFD-AC7E21AE286C}"/>
                </a:ext>
              </a:extLst>
            </p:cNvPr>
            <p:cNvGrpSpPr/>
            <p:nvPr/>
          </p:nvGrpSpPr>
          <p:grpSpPr>
            <a:xfrm>
              <a:off x="7119937" y="3631508"/>
              <a:ext cx="1095375" cy="369889"/>
              <a:chOff x="1525966" y="4243911"/>
              <a:chExt cx="1095375" cy="369889"/>
            </a:xfrm>
          </p:grpSpPr>
          <p:sp>
            <p:nvSpPr>
              <p:cNvPr id="88" name="Rechthoek: afgeronde hoeken 87">
                <a:extLst>
                  <a:ext uri="{FF2B5EF4-FFF2-40B4-BE49-F238E27FC236}">
                    <a16:creationId xmlns:a16="http://schemas.microsoft.com/office/drawing/2014/main" id="{D2512164-FDC2-499F-8EE6-020F6CF1E57E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Rechthoek: afgeronde hoeken 88">
                <a:extLst>
                  <a:ext uri="{FF2B5EF4-FFF2-40B4-BE49-F238E27FC236}">
                    <a16:creationId xmlns:a16="http://schemas.microsoft.com/office/drawing/2014/main" id="{AA9FD29F-CB08-4EA8-B415-3C3FCB60CC1E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6" name="Groep 75">
              <a:extLst>
                <a:ext uri="{FF2B5EF4-FFF2-40B4-BE49-F238E27FC236}">
                  <a16:creationId xmlns:a16="http://schemas.microsoft.com/office/drawing/2014/main" id="{B4E36842-D48B-4A94-B311-912302AE4A6D}"/>
                </a:ext>
              </a:extLst>
            </p:cNvPr>
            <p:cNvGrpSpPr/>
            <p:nvPr/>
          </p:nvGrpSpPr>
          <p:grpSpPr>
            <a:xfrm>
              <a:off x="8215312" y="3631507"/>
              <a:ext cx="1095375" cy="369889"/>
              <a:chOff x="1525966" y="4243911"/>
              <a:chExt cx="1095375" cy="369889"/>
            </a:xfrm>
          </p:grpSpPr>
          <p:sp>
            <p:nvSpPr>
              <p:cNvPr id="86" name="Rechthoek: afgeronde hoeken 85">
                <a:extLst>
                  <a:ext uri="{FF2B5EF4-FFF2-40B4-BE49-F238E27FC236}">
                    <a16:creationId xmlns:a16="http://schemas.microsoft.com/office/drawing/2014/main" id="{2848B4AF-3845-4824-BCB6-0AAD68CE459E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: afgeronde hoeken 86">
                <a:extLst>
                  <a:ext uri="{FF2B5EF4-FFF2-40B4-BE49-F238E27FC236}">
                    <a16:creationId xmlns:a16="http://schemas.microsoft.com/office/drawing/2014/main" id="{A8FC2360-7F1C-4210-A7BE-7BCE117EF971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7" name="Groep 76">
              <a:extLst>
                <a:ext uri="{FF2B5EF4-FFF2-40B4-BE49-F238E27FC236}">
                  <a16:creationId xmlns:a16="http://schemas.microsoft.com/office/drawing/2014/main" id="{FC2D8463-4354-4FF2-B85A-6257CFEC9F6E}"/>
                </a:ext>
              </a:extLst>
            </p:cNvPr>
            <p:cNvGrpSpPr/>
            <p:nvPr/>
          </p:nvGrpSpPr>
          <p:grpSpPr>
            <a:xfrm>
              <a:off x="9310687" y="3616320"/>
              <a:ext cx="1095375" cy="369889"/>
              <a:chOff x="1525966" y="4243911"/>
              <a:chExt cx="1095375" cy="369889"/>
            </a:xfrm>
          </p:grpSpPr>
          <p:sp>
            <p:nvSpPr>
              <p:cNvPr id="84" name="Rechthoek: afgeronde hoeken 83">
                <a:extLst>
                  <a:ext uri="{FF2B5EF4-FFF2-40B4-BE49-F238E27FC236}">
                    <a16:creationId xmlns:a16="http://schemas.microsoft.com/office/drawing/2014/main" id="{BD01F51B-7C0B-4053-B3F2-B40F6B1D44DA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: afgeronde hoeken 84">
                <a:extLst>
                  <a:ext uri="{FF2B5EF4-FFF2-40B4-BE49-F238E27FC236}">
                    <a16:creationId xmlns:a16="http://schemas.microsoft.com/office/drawing/2014/main" id="{299A8D03-7EFE-4262-80B8-BF5A764548DD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8" name="Groep 77">
              <a:extLst>
                <a:ext uri="{FF2B5EF4-FFF2-40B4-BE49-F238E27FC236}">
                  <a16:creationId xmlns:a16="http://schemas.microsoft.com/office/drawing/2014/main" id="{054E90AE-CB0B-4F71-B19C-909D694CF899}"/>
                </a:ext>
              </a:extLst>
            </p:cNvPr>
            <p:cNvGrpSpPr/>
            <p:nvPr/>
          </p:nvGrpSpPr>
          <p:grpSpPr>
            <a:xfrm>
              <a:off x="10406062" y="3616319"/>
              <a:ext cx="1095375" cy="369889"/>
              <a:chOff x="1525966" y="4243911"/>
              <a:chExt cx="1095375" cy="369889"/>
            </a:xfrm>
          </p:grpSpPr>
          <p:sp>
            <p:nvSpPr>
              <p:cNvPr id="82" name="Rechthoek: afgeronde hoeken 81">
                <a:extLst>
                  <a:ext uri="{FF2B5EF4-FFF2-40B4-BE49-F238E27FC236}">
                    <a16:creationId xmlns:a16="http://schemas.microsoft.com/office/drawing/2014/main" id="{56FB3D31-E5C3-4FB6-9DFD-D70673F77A7A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: afgeronde hoeken 82">
                <a:extLst>
                  <a:ext uri="{FF2B5EF4-FFF2-40B4-BE49-F238E27FC236}">
                    <a16:creationId xmlns:a16="http://schemas.microsoft.com/office/drawing/2014/main" id="{AB35725D-5C9F-4487-A595-7B0C9C72DEBC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9" name="Groep 78">
              <a:extLst>
                <a:ext uri="{FF2B5EF4-FFF2-40B4-BE49-F238E27FC236}">
                  <a16:creationId xmlns:a16="http://schemas.microsoft.com/office/drawing/2014/main" id="{A5084C4E-C4FF-4F3B-B99F-2E80B3203D94}"/>
                </a:ext>
              </a:extLst>
            </p:cNvPr>
            <p:cNvGrpSpPr/>
            <p:nvPr/>
          </p:nvGrpSpPr>
          <p:grpSpPr>
            <a:xfrm>
              <a:off x="11501437" y="3616318"/>
              <a:ext cx="1095375" cy="369889"/>
              <a:chOff x="1525966" y="4243911"/>
              <a:chExt cx="1095375" cy="369889"/>
            </a:xfrm>
          </p:grpSpPr>
          <p:sp>
            <p:nvSpPr>
              <p:cNvPr id="80" name="Rechthoek: afgeronde hoeken 79">
                <a:extLst>
                  <a:ext uri="{FF2B5EF4-FFF2-40B4-BE49-F238E27FC236}">
                    <a16:creationId xmlns:a16="http://schemas.microsoft.com/office/drawing/2014/main" id="{C1010656-EA47-4D82-912D-632AF20B9A8A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: afgeronde hoeken 80">
                <a:extLst>
                  <a:ext uri="{FF2B5EF4-FFF2-40B4-BE49-F238E27FC236}">
                    <a16:creationId xmlns:a16="http://schemas.microsoft.com/office/drawing/2014/main" id="{1099ECF7-67F9-4DD7-A5ED-77A032529F52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3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8 0.00301 L 1.21211 0.0009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8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path" presetSubtype="0" accel="18000" decel="77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6 C 0.01407 -0.00717 0.05899 -0.01273 0.07383 -0.01273 C 0.1724 -0.01273 0.275 0.09375 0.275 0.20255 C 0.275 0.14769 0.32683 0.09375 0.37435 0.09375 C 0.42579 0.09375 0.4737 0.14769 0.4737 0.20255 C 0.4737 0.17523 0.49961 0.14769 0.52526 0.14769 C 0.55105 0.14769 0.57644 0.17431 0.57644 0.20255 C 0.57644 0.1882 0.58959 0.17523 0.60222 0.17523 C 0.61511 0.17523 0.62787 0.18959 0.62787 0.20255 C 0.62787 0.19468 0.63425 0.1882 0.6405 0.1882 C 0.64401 0.1882 0.65365 0.19537 0.65365 0.20255 C 0.65365 0.19884 0.6569 0.19468 0.66003 0.19468 C 0.66003 0.19445 0.66615 0.19815 0.66615 0.20255 C 0.66615 0.20023 0.66615 0.19884 0.66927 0.19884 C 0.66927 0.19954 0.67279 0.20093 0.67279 0.20255 L 0.67279 0.19954 C 0.67631 0.19954 0.67631 0.20023 0.67631 0.20162 C 0.67943 0.20162 0.67943 0.20093 0.67943 0.19954 C 0.68334 0.19954 0.92227 0.20185 0.92227 0.20371 " pathEditMode="relative" rAng="0" ptsTypes="AAAAAAAAAAAAAAAAAAA">
                                      <p:cBhvr>
                                        <p:cTn id="1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07" y="95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>
            <a:extLst>
              <a:ext uri="{FF2B5EF4-FFF2-40B4-BE49-F238E27FC236}">
                <a16:creationId xmlns:a16="http://schemas.microsoft.com/office/drawing/2014/main" id="{882CF9E0-A910-4D19-AC28-BC95789D82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760" y="269875"/>
            <a:ext cx="11450320" cy="1143000"/>
          </a:xfrm>
        </p:spPr>
        <p:txBody>
          <a:bodyPr/>
          <a:lstStyle/>
          <a:p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1796: Jenner </a:t>
            </a:r>
            <a:r>
              <a:rPr lang="en-US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doet</a:t>
            </a:r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eerste</a:t>
            </a:r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experimentele</a:t>
            </a:r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vaccinatie</a:t>
            </a:r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tegen</a:t>
            </a:r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pokken</a:t>
            </a:r>
            <a:endParaRPr lang="en-US" altLang="nl-NL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225288" name="Picture 8" descr="Arm of Sarah Nelmes">
            <a:extLst>
              <a:ext uri="{FF2B5EF4-FFF2-40B4-BE49-F238E27FC236}">
                <a16:creationId xmlns:a16="http://schemas.microsoft.com/office/drawing/2014/main" id="{148D5DA5-A25A-43B4-BEF2-841819079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2" y="1563689"/>
            <a:ext cx="3497263" cy="399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292" name="Group 12">
            <a:extLst>
              <a:ext uri="{FF2B5EF4-FFF2-40B4-BE49-F238E27FC236}">
                <a16:creationId xmlns:a16="http://schemas.microsoft.com/office/drawing/2014/main" id="{400801C8-7DBA-4DC2-B5E5-E5A684C66E84}"/>
              </a:ext>
            </a:extLst>
          </p:cNvPr>
          <p:cNvGrpSpPr>
            <a:grpSpLocks/>
          </p:cNvGrpSpPr>
          <p:nvPr/>
        </p:nvGrpSpPr>
        <p:grpSpPr bwMode="auto">
          <a:xfrm>
            <a:off x="5303839" y="1563689"/>
            <a:ext cx="5722937" cy="4965699"/>
            <a:chOff x="2381" y="1162"/>
            <a:chExt cx="3605" cy="3128"/>
          </a:xfrm>
        </p:grpSpPr>
        <p:sp>
          <p:nvSpPr>
            <p:cNvPr id="225286" name="Rectangle 6">
              <a:extLst>
                <a:ext uri="{FF2B5EF4-FFF2-40B4-BE49-F238E27FC236}">
                  <a16:creationId xmlns:a16="http://schemas.microsoft.com/office/drawing/2014/main" id="{D855C8B5-844F-4656-8919-7C57278F2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" y="3650"/>
              <a:ext cx="3605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US" altLang="nl-NL" sz="1600" dirty="0" err="1">
                  <a:latin typeface="Arial" panose="020B0604020202020204" pitchFamily="34" charset="0"/>
                </a:rPr>
                <a:t>Injectie</a:t>
              </a:r>
              <a:r>
                <a:rPr lang="en-US" altLang="nl-NL" sz="1600" dirty="0">
                  <a:latin typeface="Arial" panose="020B0604020202020204" pitchFamily="34" charset="0"/>
                </a:rPr>
                <a:t> van </a:t>
              </a:r>
              <a:r>
                <a:rPr lang="en-US" altLang="nl-NL" sz="1600" dirty="0" err="1">
                  <a:latin typeface="Arial" panose="020B0604020202020204" pitchFamily="34" charset="0"/>
                </a:rPr>
                <a:t>dit</a:t>
              </a:r>
              <a:r>
                <a:rPr lang="en-US" altLang="nl-NL" sz="1600" dirty="0">
                  <a:latin typeface="Arial" panose="020B0604020202020204" pitchFamily="34" charset="0"/>
                </a:rPr>
                <a:t> </a:t>
              </a:r>
              <a:r>
                <a:rPr lang="en-US" altLang="nl-NL" sz="1600" dirty="0" err="1">
                  <a:latin typeface="Arial" panose="020B0604020202020204" pitchFamily="34" charset="0"/>
                </a:rPr>
                <a:t>vocht</a:t>
              </a:r>
              <a:r>
                <a:rPr lang="en-US" altLang="nl-NL" sz="1600" dirty="0">
                  <a:latin typeface="Arial" panose="020B0604020202020204" pitchFamily="34" charset="0"/>
                </a:rPr>
                <a:t> in </a:t>
              </a:r>
              <a:r>
                <a:rPr lang="en-US" altLang="nl-NL" sz="1600" dirty="0" err="1">
                  <a:latin typeface="Arial" panose="020B0604020202020204" pitchFamily="34" charset="0"/>
                </a:rPr>
                <a:t>een</a:t>
              </a:r>
              <a:r>
                <a:rPr lang="en-US" altLang="nl-NL" sz="1600" dirty="0">
                  <a:latin typeface="Arial" panose="020B0604020202020204" pitchFamily="34" charset="0"/>
                </a:rPr>
                <a:t> 8-jarig </a:t>
              </a:r>
              <a:r>
                <a:rPr lang="en-US" altLang="nl-NL" sz="1600" dirty="0" err="1">
                  <a:latin typeface="Arial" panose="020B0604020202020204" pitchFamily="34" charset="0"/>
                </a:rPr>
                <a:t>jongetje</a:t>
              </a:r>
              <a:r>
                <a:rPr lang="en-US" altLang="nl-NL" sz="1600" dirty="0">
                  <a:latin typeface="Arial" panose="020B0604020202020204" pitchFamily="34" charset="0"/>
                </a:rPr>
                <a:t>, </a:t>
              </a:r>
              <a:r>
                <a:rPr lang="en-US" altLang="nl-NL" sz="1600" dirty="0" err="1">
                  <a:latin typeface="Arial" panose="020B0604020202020204" pitchFamily="34" charset="0"/>
                </a:rPr>
                <a:t>dat</a:t>
              </a:r>
              <a:r>
                <a:rPr lang="en-US" altLang="nl-NL" sz="1600" dirty="0">
                  <a:latin typeface="Arial" panose="020B0604020202020204" pitchFamily="34" charset="0"/>
                </a:rPr>
                <a:t> </a:t>
              </a:r>
              <a:r>
                <a:rPr lang="en-US" altLang="nl-NL" sz="1600" dirty="0" err="1">
                  <a:latin typeface="Arial" panose="020B0604020202020204" pitchFamily="34" charset="0"/>
                </a:rPr>
                <a:t>vervolgens</a:t>
              </a:r>
              <a:r>
                <a:rPr lang="en-US" altLang="nl-NL" sz="1600" dirty="0">
                  <a:latin typeface="Arial" panose="020B0604020202020204" pitchFamily="34" charset="0"/>
                </a:rPr>
                <a:t> </a:t>
              </a:r>
              <a:r>
                <a:rPr lang="en-US" altLang="nl-NL" sz="1600" dirty="0" err="1">
                  <a:latin typeface="Arial" panose="020B0604020202020204" pitchFamily="34" charset="0"/>
                </a:rPr>
                <a:t>beschermd</a:t>
              </a:r>
              <a:r>
                <a:rPr lang="en-US" altLang="nl-NL" sz="1600" dirty="0">
                  <a:latin typeface="Arial" panose="020B0604020202020204" pitchFamily="34" charset="0"/>
                </a:rPr>
                <a:t> </a:t>
              </a:r>
              <a:r>
                <a:rPr lang="en-US" altLang="nl-NL" sz="1600" dirty="0" err="1">
                  <a:latin typeface="Arial" panose="020B0604020202020204" pitchFamily="34" charset="0"/>
                </a:rPr>
                <a:t>bleek</a:t>
              </a:r>
              <a:r>
                <a:rPr lang="en-US" altLang="nl-NL" sz="1600" dirty="0">
                  <a:latin typeface="Arial" panose="020B0604020202020204" pitchFamily="34" charset="0"/>
                </a:rPr>
                <a:t> </a:t>
              </a:r>
              <a:r>
                <a:rPr lang="en-US" altLang="nl-NL" sz="1600" dirty="0" err="1">
                  <a:latin typeface="Arial" panose="020B0604020202020204" pitchFamily="34" charset="0"/>
                </a:rPr>
                <a:t>tegen</a:t>
              </a:r>
              <a:r>
                <a:rPr lang="en-US" altLang="nl-NL" sz="1600" dirty="0">
                  <a:latin typeface="Arial" panose="020B0604020202020204" pitchFamily="34" charset="0"/>
                </a:rPr>
                <a:t> </a:t>
              </a:r>
              <a:r>
                <a:rPr lang="en-US" altLang="nl-NL" sz="1600" dirty="0" err="1">
                  <a:latin typeface="Arial" panose="020B0604020202020204" pitchFamily="34" charset="0"/>
                </a:rPr>
                <a:t>infectie</a:t>
              </a:r>
              <a:r>
                <a:rPr lang="en-US" altLang="nl-NL" sz="1600" dirty="0">
                  <a:latin typeface="Arial" panose="020B0604020202020204" pitchFamily="34" charset="0"/>
                </a:rPr>
                <a:t> met het </a:t>
              </a:r>
              <a:r>
                <a:rPr lang="en-US" altLang="nl-NL" sz="1600" dirty="0" err="1">
                  <a:latin typeface="Arial" panose="020B0604020202020204" pitchFamily="34" charset="0"/>
                </a:rPr>
                <a:t>normale</a:t>
              </a:r>
              <a:r>
                <a:rPr lang="en-US" altLang="nl-NL" sz="1600" dirty="0">
                  <a:latin typeface="Arial" panose="020B0604020202020204" pitchFamily="34" charset="0"/>
                </a:rPr>
                <a:t> </a:t>
              </a:r>
              <a:r>
                <a:rPr lang="en-US" altLang="nl-NL" sz="1600" dirty="0" err="1">
                  <a:latin typeface="Arial" panose="020B0604020202020204" pitchFamily="34" charset="0"/>
                </a:rPr>
                <a:t>pokkenvirus</a:t>
              </a:r>
              <a:r>
                <a:rPr lang="en-US" altLang="nl-NL" sz="1600" dirty="0">
                  <a:latin typeface="Arial" panose="020B0604020202020204" pitchFamily="34" charset="0"/>
                </a:rPr>
                <a:t>.</a:t>
              </a:r>
            </a:p>
            <a:p>
              <a:r>
                <a:rPr lang="en-US" altLang="nl-NL" sz="1400" i="1" dirty="0">
                  <a:latin typeface="Arial" panose="020B0604020202020204" pitchFamily="34" charset="0"/>
                </a:rPr>
                <a:t>(Edward Jenner (1749-1823) performing the first vaccination against Smallpox in 1796, by Gaston </a:t>
              </a:r>
              <a:r>
                <a:rPr lang="en-US" altLang="nl-NL" sz="1400" i="1" dirty="0" err="1">
                  <a:latin typeface="Arial" panose="020B0604020202020204" pitchFamily="34" charset="0"/>
                </a:rPr>
                <a:t>Melingue</a:t>
              </a:r>
              <a:r>
                <a:rPr lang="en-US" altLang="nl-NL" sz="1400" i="1" dirty="0">
                  <a:latin typeface="Arial" panose="020B0604020202020204" pitchFamily="34" charset="0"/>
                </a:rPr>
                <a:t>)</a:t>
              </a:r>
            </a:p>
          </p:txBody>
        </p:sp>
        <p:pic>
          <p:nvPicPr>
            <p:cNvPr id="225285" name="Picture 5">
              <a:extLst>
                <a:ext uri="{FF2B5EF4-FFF2-40B4-BE49-F238E27FC236}">
                  <a16:creationId xmlns:a16="http://schemas.microsoft.com/office/drawing/2014/main" id="{F7290134-C653-4C4F-9A10-BB9E6FD4C7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1162"/>
              <a:ext cx="3175" cy="25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5290" name="Rectangle 10">
            <a:extLst>
              <a:ext uri="{FF2B5EF4-FFF2-40B4-BE49-F238E27FC236}">
                <a16:creationId xmlns:a16="http://schemas.microsoft.com/office/drawing/2014/main" id="{5528D1A7-7CA9-4E13-AEF9-881248A4F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630" y="5531277"/>
            <a:ext cx="36718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nl-NL" sz="1600" dirty="0" err="1">
                <a:latin typeface="Arial" panose="020B0604020202020204" pitchFamily="34" charset="0"/>
              </a:rPr>
              <a:t>Isolatie</a:t>
            </a:r>
            <a:r>
              <a:rPr lang="en-US" altLang="nl-NL" sz="1600" dirty="0">
                <a:latin typeface="Arial" panose="020B0604020202020204" pitchFamily="34" charset="0"/>
              </a:rPr>
              <a:t> van pus (</a:t>
            </a:r>
            <a:r>
              <a:rPr lang="en-US" altLang="nl-NL" sz="1600" dirty="0" err="1">
                <a:latin typeface="Arial" panose="020B0604020202020204" pitchFamily="34" charset="0"/>
              </a:rPr>
              <a:t>bevat</a:t>
            </a:r>
            <a:r>
              <a:rPr lang="en-US" altLang="nl-NL" sz="1600" dirty="0">
                <a:latin typeface="Arial" panose="020B0604020202020204" pitchFamily="34" charset="0"/>
              </a:rPr>
              <a:t> virus) </a:t>
            </a:r>
            <a:r>
              <a:rPr lang="en-US" altLang="nl-NL" sz="1600" dirty="0" err="1">
                <a:latin typeface="Arial" panose="020B0604020202020204" pitchFamily="34" charset="0"/>
              </a:rPr>
              <a:t>uit</a:t>
            </a:r>
            <a:r>
              <a:rPr lang="en-US" altLang="nl-NL" sz="1600" dirty="0">
                <a:latin typeface="Arial" panose="020B0604020202020204" pitchFamily="34" charset="0"/>
              </a:rPr>
              <a:t> </a:t>
            </a:r>
            <a:r>
              <a:rPr lang="en-US" altLang="nl-NL" sz="1600" dirty="0" err="1">
                <a:latin typeface="Arial" panose="020B0604020202020204" pitchFamily="34" charset="0"/>
              </a:rPr>
              <a:t>pokken</a:t>
            </a:r>
            <a:r>
              <a:rPr lang="en-US" altLang="nl-NL" sz="1600" dirty="0">
                <a:latin typeface="Arial" panose="020B0604020202020204" pitchFamily="34" charset="0"/>
              </a:rPr>
              <a:t> van </a:t>
            </a:r>
            <a:r>
              <a:rPr lang="en-US" altLang="nl-NL" sz="1600" dirty="0" err="1">
                <a:latin typeface="Arial" panose="020B0604020202020204" pitchFamily="34" charset="0"/>
              </a:rPr>
              <a:t>een</a:t>
            </a:r>
            <a:r>
              <a:rPr lang="en-US" altLang="nl-NL" sz="1600" dirty="0">
                <a:latin typeface="Arial" panose="020B0604020202020204" pitchFamily="34" charset="0"/>
              </a:rPr>
              <a:t> </a:t>
            </a:r>
            <a:r>
              <a:rPr lang="en-US" altLang="nl-NL" sz="1600" dirty="0" err="1">
                <a:latin typeface="Arial" panose="020B0604020202020204" pitchFamily="34" charset="0"/>
              </a:rPr>
              <a:t>melk-meisje</a:t>
            </a:r>
            <a:r>
              <a:rPr lang="en-US" altLang="nl-NL" sz="1600" dirty="0">
                <a:latin typeface="Arial" panose="020B0604020202020204" pitchFamily="34" charset="0"/>
              </a:rPr>
              <a:t> </a:t>
            </a:r>
            <a:r>
              <a:rPr lang="en-US" altLang="nl-NL" sz="1600" dirty="0" err="1">
                <a:latin typeface="Arial" panose="020B0604020202020204" pitchFamily="34" charset="0"/>
              </a:rPr>
              <a:t>dat</a:t>
            </a:r>
            <a:r>
              <a:rPr lang="en-US" altLang="nl-NL" sz="1600" dirty="0">
                <a:latin typeface="Arial" panose="020B0604020202020204" pitchFamily="34" charset="0"/>
              </a:rPr>
              <a:t> is </a:t>
            </a:r>
            <a:r>
              <a:rPr lang="en-US" altLang="nl-NL" sz="1600" dirty="0" err="1">
                <a:latin typeface="Arial" panose="020B0604020202020204" pitchFamily="34" charset="0"/>
              </a:rPr>
              <a:t>ge</a:t>
            </a:r>
            <a:r>
              <a:rPr lang="en-US" altLang="nl-NL" sz="1600" dirty="0" err="1">
                <a:latin typeface="Arial" panose="020B0604020202020204" pitchFamily="34" charset="0"/>
                <a:cs typeface="Arial" panose="020B0604020202020204" pitchFamily="34" charset="0"/>
              </a:rPr>
              <a:t>ï</a:t>
            </a:r>
            <a:r>
              <a:rPr lang="en-US" altLang="nl-NL" sz="1600" dirty="0" err="1">
                <a:latin typeface="Arial" panose="020B0604020202020204" pitchFamily="34" charset="0"/>
              </a:rPr>
              <a:t>nfecteerd</a:t>
            </a:r>
            <a:r>
              <a:rPr lang="en-US" altLang="nl-NL" sz="1600" dirty="0">
                <a:latin typeface="Arial" panose="020B0604020202020204" pitchFamily="34" charset="0"/>
              </a:rPr>
              <a:t> met </a:t>
            </a:r>
            <a:r>
              <a:rPr lang="en-US" altLang="nl-NL" sz="1600" dirty="0" err="1">
                <a:latin typeface="Arial" panose="020B0604020202020204" pitchFamily="34" charset="0"/>
              </a:rPr>
              <a:t>koepokken</a:t>
            </a:r>
            <a:r>
              <a:rPr lang="en-US" altLang="nl-NL" sz="1600" dirty="0">
                <a:latin typeface="Arial" panose="020B0604020202020204" pitchFamily="34" charset="0"/>
              </a:rPr>
              <a:t>-virus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hthoek 99">
            <a:extLst>
              <a:ext uri="{FF2B5EF4-FFF2-40B4-BE49-F238E27FC236}">
                <a16:creationId xmlns:a16="http://schemas.microsoft.com/office/drawing/2014/main" id="{2A32A37D-D442-44B8-96A1-D1128FA5D74E}"/>
              </a:ext>
            </a:extLst>
          </p:cNvPr>
          <p:cNvSpPr/>
          <p:nvPr/>
        </p:nvSpPr>
        <p:spPr>
          <a:xfrm>
            <a:off x="-435431" y="4260016"/>
            <a:ext cx="13264197" cy="2791923"/>
          </a:xfrm>
          <a:prstGeom prst="rect">
            <a:avLst/>
          </a:prstGeom>
          <a:gradFill flip="none" rotWithShape="1">
            <a:gsLst>
              <a:gs pos="0">
                <a:srgbClr val="C1BBAF"/>
              </a:gs>
              <a:gs pos="100000">
                <a:srgbClr val="FBEAC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Rechthoek 54">
            <a:extLst>
              <a:ext uri="{FF2B5EF4-FFF2-40B4-BE49-F238E27FC236}">
                <a16:creationId xmlns:a16="http://schemas.microsoft.com/office/drawing/2014/main" id="{C8251A72-58E4-4881-B236-7B1B743032DD}"/>
              </a:ext>
            </a:extLst>
          </p:cNvPr>
          <p:cNvSpPr/>
          <p:nvPr/>
        </p:nvSpPr>
        <p:spPr>
          <a:xfrm>
            <a:off x="-427839" y="1419864"/>
            <a:ext cx="13264197" cy="2824965"/>
          </a:xfrm>
          <a:prstGeom prst="rect">
            <a:avLst/>
          </a:prstGeom>
          <a:gradFill flip="none" rotWithShape="1">
            <a:gsLst>
              <a:gs pos="0">
                <a:srgbClr val="FDDAD6"/>
              </a:gs>
              <a:gs pos="61000">
                <a:srgbClr val="DABBB8"/>
              </a:gs>
              <a:gs pos="42000">
                <a:srgbClr val="DABBB8"/>
              </a:gs>
              <a:gs pos="100000">
                <a:srgbClr val="FDDAD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0A2B0B3A-DB14-4549-AAC5-225FB6C49404}"/>
              </a:ext>
            </a:extLst>
          </p:cNvPr>
          <p:cNvGrpSpPr/>
          <p:nvPr/>
        </p:nvGrpSpPr>
        <p:grpSpPr>
          <a:xfrm>
            <a:off x="-588431" y="4035768"/>
            <a:ext cx="13144500" cy="385086"/>
            <a:chOff x="-547688" y="3616318"/>
            <a:chExt cx="13144500" cy="3850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15CF6B2A-458A-4291-87E3-885CCC60A4FF}"/>
                </a:ext>
              </a:extLst>
            </p:cNvPr>
            <p:cNvGrpSpPr/>
            <p:nvPr/>
          </p:nvGrpSpPr>
          <p:grpSpPr>
            <a:xfrm>
              <a:off x="-547688" y="3631515"/>
              <a:ext cx="1095375" cy="369889"/>
              <a:chOff x="1525966" y="4243911"/>
              <a:chExt cx="1095375" cy="369889"/>
            </a:xfrm>
          </p:grpSpPr>
          <p:sp>
            <p:nvSpPr>
              <p:cNvPr id="18" name="Rechthoek: afgeronde hoeken 17">
                <a:extLst>
                  <a:ext uri="{FF2B5EF4-FFF2-40B4-BE49-F238E27FC236}">
                    <a16:creationId xmlns:a16="http://schemas.microsoft.com/office/drawing/2014/main" id="{53B88A6E-E750-4F0B-98B8-9D4C5D01787A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Rechthoek: afgeronde hoeken 18">
                <a:extLst>
                  <a:ext uri="{FF2B5EF4-FFF2-40B4-BE49-F238E27FC236}">
                    <a16:creationId xmlns:a16="http://schemas.microsoft.com/office/drawing/2014/main" id="{021875AE-0AF7-448C-BB5B-CEF2AB7EB964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453DB269-AFEF-497C-92EE-6144956B559D}"/>
                </a:ext>
              </a:extLst>
            </p:cNvPr>
            <p:cNvGrpSpPr/>
            <p:nvPr/>
          </p:nvGrpSpPr>
          <p:grpSpPr>
            <a:xfrm>
              <a:off x="547687" y="3631514"/>
              <a:ext cx="1095375" cy="369889"/>
              <a:chOff x="1525966" y="4243911"/>
              <a:chExt cx="1095375" cy="369889"/>
            </a:xfrm>
          </p:grpSpPr>
          <p:sp>
            <p:nvSpPr>
              <p:cNvPr id="22" name="Rechthoek: afgeronde hoeken 21">
                <a:extLst>
                  <a:ext uri="{FF2B5EF4-FFF2-40B4-BE49-F238E27FC236}">
                    <a16:creationId xmlns:a16="http://schemas.microsoft.com/office/drawing/2014/main" id="{35EA49E9-066C-4545-A999-93CBC74480DA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" name="Rechthoek: afgeronde hoeken 22">
                <a:extLst>
                  <a:ext uri="{FF2B5EF4-FFF2-40B4-BE49-F238E27FC236}">
                    <a16:creationId xmlns:a16="http://schemas.microsoft.com/office/drawing/2014/main" id="{6892E23A-592A-4B69-AF38-695E365FFC66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973E89D9-C282-4378-A7B3-8D6AAEE4D009}"/>
                </a:ext>
              </a:extLst>
            </p:cNvPr>
            <p:cNvGrpSpPr/>
            <p:nvPr/>
          </p:nvGrpSpPr>
          <p:grpSpPr>
            <a:xfrm>
              <a:off x="1643062" y="3631513"/>
              <a:ext cx="1095375" cy="369889"/>
              <a:chOff x="1525966" y="4243911"/>
              <a:chExt cx="1095375" cy="369889"/>
            </a:xfrm>
          </p:grpSpPr>
          <p:sp>
            <p:nvSpPr>
              <p:cNvPr id="25" name="Rechthoek: afgeronde hoeken 24">
                <a:extLst>
                  <a:ext uri="{FF2B5EF4-FFF2-40B4-BE49-F238E27FC236}">
                    <a16:creationId xmlns:a16="http://schemas.microsoft.com/office/drawing/2014/main" id="{6C43E8B6-6BA1-4074-B0DF-F52ED52B1131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Rechthoek: afgeronde hoeken 25">
                <a:extLst>
                  <a:ext uri="{FF2B5EF4-FFF2-40B4-BE49-F238E27FC236}">
                    <a16:creationId xmlns:a16="http://schemas.microsoft.com/office/drawing/2014/main" id="{E38ADD57-82C8-4BD9-8D4C-F86E2918FBD0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05F41F41-8778-4B4E-B1D4-6A2751654FF0}"/>
                </a:ext>
              </a:extLst>
            </p:cNvPr>
            <p:cNvGrpSpPr/>
            <p:nvPr/>
          </p:nvGrpSpPr>
          <p:grpSpPr>
            <a:xfrm>
              <a:off x="2738437" y="3631512"/>
              <a:ext cx="1095375" cy="369889"/>
              <a:chOff x="1525966" y="4243911"/>
              <a:chExt cx="1095375" cy="369889"/>
            </a:xfrm>
          </p:grpSpPr>
          <p:sp>
            <p:nvSpPr>
              <p:cNvPr id="28" name="Rechthoek: afgeronde hoeken 27">
                <a:extLst>
                  <a:ext uri="{FF2B5EF4-FFF2-40B4-BE49-F238E27FC236}">
                    <a16:creationId xmlns:a16="http://schemas.microsoft.com/office/drawing/2014/main" id="{104019E9-1AEE-431D-ADDA-E751382E6711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Rechthoek: afgeronde hoeken 28">
                <a:extLst>
                  <a:ext uri="{FF2B5EF4-FFF2-40B4-BE49-F238E27FC236}">
                    <a16:creationId xmlns:a16="http://schemas.microsoft.com/office/drawing/2014/main" id="{C7B1064C-E755-4FE4-BCD9-E6953C650B4E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9712E5D8-9D4E-4480-B808-858C5E170E26}"/>
                </a:ext>
              </a:extLst>
            </p:cNvPr>
            <p:cNvGrpSpPr/>
            <p:nvPr/>
          </p:nvGrpSpPr>
          <p:grpSpPr>
            <a:xfrm>
              <a:off x="3833812" y="3631511"/>
              <a:ext cx="1095375" cy="369889"/>
              <a:chOff x="1525966" y="4243911"/>
              <a:chExt cx="1095375" cy="369889"/>
            </a:xfrm>
          </p:grpSpPr>
          <p:sp>
            <p:nvSpPr>
              <p:cNvPr id="31" name="Rechthoek: afgeronde hoeken 30">
                <a:extLst>
                  <a:ext uri="{FF2B5EF4-FFF2-40B4-BE49-F238E27FC236}">
                    <a16:creationId xmlns:a16="http://schemas.microsoft.com/office/drawing/2014/main" id="{C535905A-C368-4E7C-9F9C-90F3D3D75A2D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" name="Rechthoek: afgeronde hoeken 31">
                <a:extLst>
                  <a:ext uri="{FF2B5EF4-FFF2-40B4-BE49-F238E27FC236}">
                    <a16:creationId xmlns:a16="http://schemas.microsoft.com/office/drawing/2014/main" id="{094EE9F2-C8C2-4044-A47C-81F3017AB21A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3" name="Groep 32">
              <a:extLst>
                <a:ext uri="{FF2B5EF4-FFF2-40B4-BE49-F238E27FC236}">
                  <a16:creationId xmlns:a16="http://schemas.microsoft.com/office/drawing/2014/main" id="{10C61282-5518-4F72-94AF-CB6EB173BC75}"/>
                </a:ext>
              </a:extLst>
            </p:cNvPr>
            <p:cNvGrpSpPr/>
            <p:nvPr/>
          </p:nvGrpSpPr>
          <p:grpSpPr>
            <a:xfrm>
              <a:off x="4929187" y="3631510"/>
              <a:ext cx="1095375" cy="369889"/>
              <a:chOff x="1525966" y="4243911"/>
              <a:chExt cx="1095375" cy="369889"/>
            </a:xfrm>
          </p:grpSpPr>
          <p:sp>
            <p:nvSpPr>
              <p:cNvPr id="34" name="Rechthoek: afgeronde hoeken 33">
                <a:extLst>
                  <a:ext uri="{FF2B5EF4-FFF2-40B4-BE49-F238E27FC236}">
                    <a16:creationId xmlns:a16="http://schemas.microsoft.com/office/drawing/2014/main" id="{1D0A2BC0-3E10-46E6-B5C7-C63E7DAC1D88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5" name="Rechthoek: afgeronde hoeken 34">
                <a:extLst>
                  <a:ext uri="{FF2B5EF4-FFF2-40B4-BE49-F238E27FC236}">
                    <a16:creationId xmlns:a16="http://schemas.microsoft.com/office/drawing/2014/main" id="{C8B86583-F4C2-4FC8-9FF7-A153BF901704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6" name="Groep 35">
              <a:extLst>
                <a:ext uri="{FF2B5EF4-FFF2-40B4-BE49-F238E27FC236}">
                  <a16:creationId xmlns:a16="http://schemas.microsoft.com/office/drawing/2014/main" id="{897064B7-7F0A-4CDD-8B48-59376BD1A8FB}"/>
                </a:ext>
              </a:extLst>
            </p:cNvPr>
            <p:cNvGrpSpPr/>
            <p:nvPr/>
          </p:nvGrpSpPr>
          <p:grpSpPr>
            <a:xfrm>
              <a:off x="6024562" y="3631509"/>
              <a:ext cx="1095375" cy="369889"/>
              <a:chOff x="1525966" y="4243911"/>
              <a:chExt cx="1095375" cy="369889"/>
            </a:xfrm>
          </p:grpSpPr>
          <p:sp>
            <p:nvSpPr>
              <p:cNvPr id="37" name="Rechthoek: afgeronde hoeken 36">
                <a:extLst>
                  <a:ext uri="{FF2B5EF4-FFF2-40B4-BE49-F238E27FC236}">
                    <a16:creationId xmlns:a16="http://schemas.microsoft.com/office/drawing/2014/main" id="{CAE3763B-1C11-46FE-ADD4-03692D7554EC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8" name="Rechthoek: afgeronde hoeken 37">
                <a:extLst>
                  <a:ext uri="{FF2B5EF4-FFF2-40B4-BE49-F238E27FC236}">
                    <a16:creationId xmlns:a16="http://schemas.microsoft.com/office/drawing/2014/main" id="{E8B8C3FE-7BAC-4B0A-AC8E-661A49C55047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9" name="Groep 38">
              <a:extLst>
                <a:ext uri="{FF2B5EF4-FFF2-40B4-BE49-F238E27FC236}">
                  <a16:creationId xmlns:a16="http://schemas.microsoft.com/office/drawing/2014/main" id="{E72FE2D1-5B90-4E31-A6B2-A3E4C01137BB}"/>
                </a:ext>
              </a:extLst>
            </p:cNvPr>
            <p:cNvGrpSpPr/>
            <p:nvPr/>
          </p:nvGrpSpPr>
          <p:grpSpPr>
            <a:xfrm>
              <a:off x="7119937" y="3631508"/>
              <a:ext cx="1095375" cy="369889"/>
              <a:chOff x="1525966" y="4243911"/>
              <a:chExt cx="1095375" cy="369889"/>
            </a:xfrm>
          </p:grpSpPr>
          <p:sp>
            <p:nvSpPr>
              <p:cNvPr id="40" name="Rechthoek: afgeronde hoeken 39">
                <a:extLst>
                  <a:ext uri="{FF2B5EF4-FFF2-40B4-BE49-F238E27FC236}">
                    <a16:creationId xmlns:a16="http://schemas.microsoft.com/office/drawing/2014/main" id="{9F4D7733-D7DD-4F30-8588-66333B87B7E6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1" name="Rechthoek: afgeronde hoeken 40">
                <a:extLst>
                  <a:ext uri="{FF2B5EF4-FFF2-40B4-BE49-F238E27FC236}">
                    <a16:creationId xmlns:a16="http://schemas.microsoft.com/office/drawing/2014/main" id="{64B3917F-C043-4603-9AA5-B4F9616BC3A2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42" name="Groep 41">
              <a:extLst>
                <a:ext uri="{FF2B5EF4-FFF2-40B4-BE49-F238E27FC236}">
                  <a16:creationId xmlns:a16="http://schemas.microsoft.com/office/drawing/2014/main" id="{EE92A279-A51E-443A-9289-11759F5F2DE1}"/>
                </a:ext>
              </a:extLst>
            </p:cNvPr>
            <p:cNvGrpSpPr/>
            <p:nvPr/>
          </p:nvGrpSpPr>
          <p:grpSpPr>
            <a:xfrm>
              <a:off x="8215312" y="3631507"/>
              <a:ext cx="1095375" cy="369889"/>
              <a:chOff x="1525966" y="4243911"/>
              <a:chExt cx="1095375" cy="369889"/>
            </a:xfrm>
          </p:grpSpPr>
          <p:sp>
            <p:nvSpPr>
              <p:cNvPr id="43" name="Rechthoek: afgeronde hoeken 42">
                <a:extLst>
                  <a:ext uri="{FF2B5EF4-FFF2-40B4-BE49-F238E27FC236}">
                    <a16:creationId xmlns:a16="http://schemas.microsoft.com/office/drawing/2014/main" id="{B341D13E-1C03-43B3-86E9-EAEEB77F117D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4" name="Rechthoek: afgeronde hoeken 43">
                <a:extLst>
                  <a:ext uri="{FF2B5EF4-FFF2-40B4-BE49-F238E27FC236}">
                    <a16:creationId xmlns:a16="http://schemas.microsoft.com/office/drawing/2014/main" id="{8C31AAA2-B195-4BF1-AEDA-CB15212DDADE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E2055DE5-9BDA-4092-9B3B-F993420004BF}"/>
                </a:ext>
              </a:extLst>
            </p:cNvPr>
            <p:cNvGrpSpPr/>
            <p:nvPr/>
          </p:nvGrpSpPr>
          <p:grpSpPr>
            <a:xfrm>
              <a:off x="9310687" y="3616320"/>
              <a:ext cx="1095375" cy="369889"/>
              <a:chOff x="1525966" y="4243911"/>
              <a:chExt cx="1095375" cy="369889"/>
            </a:xfrm>
          </p:grpSpPr>
          <p:sp>
            <p:nvSpPr>
              <p:cNvPr id="46" name="Rechthoek: afgeronde hoeken 45">
                <a:extLst>
                  <a:ext uri="{FF2B5EF4-FFF2-40B4-BE49-F238E27FC236}">
                    <a16:creationId xmlns:a16="http://schemas.microsoft.com/office/drawing/2014/main" id="{499AC626-94D6-4E9A-814F-CEE930623377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7" name="Rechthoek: afgeronde hoeken 46">
                <a:extLst>
                  <a:ext uri="{FF2B5EF4-FFF2-40B4-BE49-F238E27FC236}">
                    <a16:creationId xmlns:a16="http://schemas.microsoft.com/office/drawing/2014/main" id="{64E694ED-FB96-41C3-B61B-6228FD43DB26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48" name="Groep 47">
              <a:extLst>
                <a:ext uri="{FF2B5EF4-FFF2-40B4-BE49-F238E27FC236}">
                  <a16:creationId xmlns:a16="http://schemas.microsoft.com/office/drawing/2014/main" id="{46AA4FB4-CC49-4749-A6BF-57D2FDB0EBCE}"/>
                </a:ext>
              </a:extLst>
            </p:cNvPr>
            <p:cNvGrpSpPr/>
            <p:nvPr/>
          </p:nvGrpSpPr>
          <p:grpSpPr>
            <a:xfrm>
              <a:off x="10406062" y="3616319"/>
              <a:ext cx="1095375" cy="369889"/>
              <a:chOff x="1525966" y="4243911"/>
              <a:chExt cx="1095375" cy="369889"/>
            </a:xfrm>
          </p:grpSpPr>
          <p:sp>
            <p:nvSpPr>
              <p:cNvPr id="49" name="Rechthoek: afgeronde hoeken 48">
                <a:extLst>
                  <a:ext uri="{FF2B5EF4-FFF2-40B4-BE49-F238E27FC236}">
                    <a16:creationId xmlns:a16="http://schemas.microsoft.com/office/drawing/2014/main" id="{D97EA86C-4787-439B-A9B5-0A581A4A5806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0" name="Rechthoek: afgeronde hoeken 49">
                <a:extLst>
                  <a:ext uri="{FF2B5EF4-FFF2-40B4-BE49-F238E27FC236}">
                    <a16:creationId xmlns:a16="http://schemas.microsoft.com/office/drawing/2014/main" id="{FFEBCE84-06A4-4F37-8477-44F7A69A4E38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1" name="Groep 50">
              <a:extLst>
                <a:ext uri="{FF2B5EF4-FFF2-40B4-BE49-F238E27FC236}">
                  <a16:creationId xmlns:a16="http://schemas.microsoft.com/office/drawing/2014/main" id="{910D13BE-8584-4A0E-AC86-AEF6BCD13138}"/>
                </a:ext>
              </a:extLst>
            </p:cNvPr>
            <p:cNvGrpSpPr/>
            <p:nvPr/>
          </p:nvGrpSpPr>
          <p:grpSpPr>
            <a:xfrm>
              <a:off x="11501437" y="3616318"/>
              <a:ext cx="1095375" cy="369889"/>
              <a:chOff x="1525966" y="4243911"/>
              <a:chExt cx="1095375" cy="369889"/>
            </a:xfrm>
          </p:grpSpPr>
          <p:sp>
            <p:nvSpPr>
              <p:cNvPr id="52" name="Rechthoek: afgeronde hoeken 51">
                <a:extLst>
                  <a:ext uri="{FF2B5EF4-FFF2-40B4-BE49-F238E27FC236}">
                    <a16:creationId xmlns:a16="http://schemas.microsoft.com/office/drawing/2014/main" id="{3A70E988-970A-4FC1-B9F2-9C54703B94BC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3" name="Rechthoek: afgeronde hoeken 52">
                <a:extLst>
                  <a:ext uri="{FF2B5EF4-FFF2-40B4-BE49-F238E27FC236}">
                    <a16:creationId xmlns:a16="http://schemas.microsoft.com/office/drawing/2014/main" id="{90F9E5EF-30F3-403C-85B1-AE512C83DA5B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13" name="Group 6">
            <a:extLst>
              <a:ext uri="{FF2B5EF4-FFF2-40B4-BE49-F238E27FC236}">
                <a16:creationId xmlns:a16="http://schemas.microsoft.com/office/drawing/2014/main" id="{610859BD-079F-42EA-A033-0C15A1B8652E}"/>
              </a:ext>
            </a:extLst>
          </p:cNvPr>
          <p:cNvGrpSpPr>
            <a:grpSpLocks/>
          </p:cNvGrpSpPr>
          <p:nvPr/>
        </p:nvGrpSpPr>
        <p:grpSpPr bwMode="auto">
          <a:xfrm>
            <a:off x="9908119" y="3193998"/>
            <a:ext cx="914400" cy="856959"/>
            <a:chOff x="2290" y="2433"/>
            <a:chExt cx="204" cy="2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Oval 7">
              <a:extLst>
                <a:ext uri="{FF2B5EF4-FFF2-40B4-BE49-F238E27FC236}">
                  <a16:creationId xmlns:a16="http://schemas.microsoft.com/office/drawing/2014/main" id="{4256ED7F-7F7B-4FCE-8BDE-BC93B9DC7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" y="2433"/>
              <a:ext cx="204" cy="204"/>
            </a:xfrm>
            <a:prstGeom prst="ellipse">
              <a:avLst/>
            </a:prstGeom>
            <a:solidFill>
              <a:srgbClr val="E7D2E5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" name="Oval 8">
              <a:extLst>
                <a:ext uri="{FF2B5EF4-FFF2-40B4-BE49-F238E27FC236}">
                  <a16:creationId xmlns:a16="http://schemas.microsoft.com/office/drawing/2014/main" id="{8AA58412-99CB-4786-BEEC-097446963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9" y="2455"/>
              <a:ext cx="117" cy="116"/>
            </a:xfrm>
            <a:prstGeom prst="ellipse">
              <a:avLst/>
            </a:prstGeom>
            <a:solidFill>
              <a:srgbClr val="BF8CB7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54" name="Text Box 7">
            <a:extLst>
              <a:ext uri="{FF2B5EF4-FFF2-40B4-BE49-F238E27FC236}">
                <a16:creationId xmlns:a16="http://schemas.microsoft.com/office/drawing/2014/main" id="{2E638E4F-CB68-4B72-AFD0-D63B9F3B3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5621" y="4667724"/>
            <a:ext cx="12795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nl-NL" sz="2000" b="1" dirty="0" err="1"/>
              <a:t>diapedese</a:t>
            </a:r>
            <a:endParaRPr lang="en-US" altLang="nl-NL" sz="2000" b="1" dirty="0"/>
          </a:p>
        </p:txBody>
      </p:sp>
      <p:sp>
        <p:nvSpPr>
          <p:cNvPr id="58" name="Tekstvak 57">
            <a:extLst>
              <a:ext uri="{FF2B5EF4-FFF2-40B4-BE49-F238E27FC236}">
                <a16:creationId xmlns:a16="http://schemas.microsoft.com/office/drawing/2014/main" id="{3E334B4C-AC59-492E-B99E-430E50080318}"/>
              </a:ext>
            </a:extLst>
          </p:cNvPr>
          <p:cNvSpPr txBox="1"/>
          <p:nvPr/>
        </p:nvSpPr>
        <p:spPr>
          <a:xfrm>
            <a:off x="45713" y="3576702"/>
            <a:ext cx="197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Bloedvat (HEV)</a:t>
            </a:r>
          </a:p>
        </p:txBody>
      </p:sp>
      <p:sp>
        <p:nvSpPr>
          <p:cNvPr id="59" name="Tekstvak 58">
            <a:extLst>
              <a:ext uri="{FF2B5EF4-FFF2-40B4-BE49-F238E27FC236}">
                <a16:creationId xmlns:a16="http://schemas.microsoft.com/office/drawing/2014/main" id="{833C01B4-A6CC-4B1D-8ADB-2D260FCF59B6}"/>
              </a:ext>
            </a:extLst>
          </p:cNvPr>
          <p:cNvSpPr txBox="1"/>
          <p:nvPr/>
        </p:nvSpPr>
        <p:spPr>
          <a:xfrm>
            <a:off x="45713" y="4508136"/>
            <a:ext cx="1507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Lymfeklier</a:t>
            </a:r>
          </a:p>
        </p:txBody>
      </p:sp>
      <p:grpSp>
        <p:nvGrpSpPr>
          <p:cNvPr id="60" name="Groep 59">
            <a:extLst>
              <a:ext uri="{FF2B5EF4-FFF2-40B4-BE49-F238E27FC236}">
                <a16:creationId xmlns:a16="http://schemas.microsoft.com/office/drawing/2014/main" id="{4FEE0D18-2B89-4314-AF86-E9E279929522}"/>
              </a:ext>
            </a:extLst>
          </p:cNvPr>
          <p:cNvGrpSpPr/>
          <p:nvPr/>
        </p:nvGrpSpPr>
        <p:grpSpPr>
          <a:xfrm>
            <a:off x="-308142" y="1259990"/>
            <a:ext cx="13144500" cy="385086"/>
            <a:chOff x="-547688" y="3616318"/>
            <a:chExt cx="13144500" cy="3850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8E721767-0B30-49C7-A148-67F15CECA487}"/>
                </a:ext>
              </a:extLst>
            </p:cNvPr>
            <p:cNvGrpSpPr/>
            <p:nvPr/>
          </p:nvGrpSpPr>
          <p:grpSpPr>
            <a:xfrm>
              <a:off x="-547688" y="3631515"/>
              <a:ext cx="1095375" cy="369889"/>
              <a:chOff x="1525966" y="4243911"/>
              <a:chExt cx="1095375" cy="369889"/>
            </a:xfrm>
          </p:grpSpPr>
          <p:sp>
            <p:nvSpPr>
              <p:cNvPr id="95" name="Rechthoek: afgeronde hoeken 94">
                <a:extLst>
                  <a:ext uri="{FF2B5EF4-FFF2-40B4-BE49-F238E27FC236}">
                    <a16:creationId xmlns:a16="http://schemas.microsoft.com/office/drawing/2014/main" id="{5A4C8ABE-DBDE-493B-B07C-EC4B22729B67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: afgeronde hoeken 95">
                <a:extLst>
                  <a:ext uri="{FF2B5EF4-FFF2-40B4-BE49-F238E27FC236}">
                    <a16:creationId xmlns:a16="http://schemas.microsoft.com/office/drawing/2014/main" id="{8018EE20-53C2-4553-BF84-D1EC56A58D7F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2" name="Groep 61">
              <a:extLst>
                <a:ext uri="{FF2B5EF4-FFF2-40B4-BE49-F238E27FC236}">
                  <a16:creationId xmlns:a16="http://schemas.microsoft.com/office/drawing/2014/main" id="{09FAD663-FEF5-45EE-952C-9B6BE3BD9085}"/>
                </a:ext>
              </a:extLst>
            </p:cNvPr>
            <p:cNvGrpSpPr/>
            <p:nvPr/>
          </p:nvGrpSpPr>
          <p:grpSpPr>
            <a:xfrm>
              <a:off x="547687" y="3631514"/>
              <a:ext cx="1095375" cy="369889"/>
              <a:chOff x="1525966" y="4243911"/>
              <a:chExt cx="1095375" cy="369889"/>
            </a:xfrm>
          </p:grpSpPr>
          <p:sp>
            <p:nvSpPr>
              <p:cNvPr id="93" name="Rechthoek: afgeronde hoeken 92">
                <a:extLst>
                  <a:ext uri="{FF2B5EF4-FFF2-40B4-BE49-F238E27FC236}">
                    <a16:creationId xmlns:a16="http://schemas.microsoft.com/office/drawing/2014/main" id="{9C18D8A5-2677-4837-B68F-F0550E9D0CFE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: afgeronde hoeken 93">
                <a:extLst>
                  <a:ext uri="{FF2B5EF4-FFF2-40B4-BE49-F238E27FC236}">
                    <a16:creationId xmlns:a16="http://schemas.microsoft.com/office/drawing/2014/main" id="{6CA0A3B4-5F95-4626-B365-FD1871E74A2C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3" name="Groep 62">
              <a:extLst>
                <a:ext uri="{FF2B5EF4-FFF2-40B4-BE49-F238E27FC236}">
                  <a16:creationId xmlns:a16="http://schemas.microsoft.com/office/drawing/2014/main" id="{9A3B6E4C-A41F-4671-857B-4565FDED3BA9}"/>
                </a:ext>
              </a:extLst>
            </p:cNvPr>
            <p:cNvGrpSpPr/>
            <p:nvPr/>
          </p:nvGrpSpPr>
          <p:grpSpPr>
            <a:xfrm>
              <a:off x="1643062" y="3631513"/>
              <a:ext cx="1095375" cy="369889"/>
              <a:chOff x="1525966" y="4243911"/>
              <a:chExt cx="1095375" cy="369889"/>
            </a:xfrm>
          </p:grpSpPr>
          <p:sp>
            <p:nvSpPr>
              <p:cNvPr id="91" name="Rechthoek: afgeronde hoeken 90">
                <a:extLst>
                  <a:ext uri="{FF2B5EF4-FFF2-40B4-BE49-F238E27FC236}">
                    <a16:creationId xmlns:a16="http://schemas.microsoft.com/office/drawing/2014/main" id="{428F99E1-13DE-44C3-8803-28C2328DB805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: afgeronde hoeken 91">
                <a:extLst>
                  <a:ext uri="{FF2B5EF4-FFF2-40B4-BE49-F238E27FC236}">
                    <a16:creationId xmlns:a16="http://schemas.microsoft.com/office/drawing/2014/main" id="{EBE63241-AF07-46A7-806A-8D2D0DF3258A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4" name="Groep 63">
              <a:extLst>
                <a:ext uri="{FF2B5EF4-FFF2-40B4-BE49-F238E27FC236}">
                  <a16:creationId xmlns:a16="http://schemas.microsoft.com/office/drawing/2014/main" id="{FC3DFBAE-01F8-4A90-9F33-DED2AD4622DB}"/>
                </a:ext>
              </a:extLst>
            </p:cNvPr>
            <p:cNvGrpSpPr/>
            <p:nvPr/>
          </p:nvGrpSpPr>
          <p:grpSpPr>
            <a:xfrm>
              <a:off x="2738437" y="3631512"/>
              <a:ext cx="1095375" cy="369889"/>
              <a:chOff x="1525966" y="4243911"/>
              <a:chExt cx="1095375" cy="369889"/>
            </a:xfrm>
          </p:grpSpPr>
          <p:sp>
            <p:nvSpPr>
              <p:cNvPr id="89" name="Rechthoek: afgeronde hoeken 88">
                <a:extLst>
                  <a:ext uri="{FF2B5EF4-FFF2-40B4-BE49-F238E27FC236}">
                    <a16:creationId xmlns:a16="http://schemas.microsoft.com/office/drawing/2014/main" id="{55D61879-084E-4D16-89C4-C945D496C852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: afgeronde hoeken 89">
                <a:extLst>
                  <a:ext uri="{FF2B5EF4-FFF2-40B4-BE49-F238E27FC236}">
                    <a16:creationId xmlns:a16="http://schemas.microsoft.com/office/drawing/2014/main" id="{FB359D95-C341-48FA-A9ED-E3AF938936F5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5" name="Groep 64">
              <a:extLst>
                <a:ext uri="{FF2B5EF4-FFF2-40B4-BE49-F238E27FC236}">
                  <a16:creationId xmlns:a16="http://schemas.microsoft.com/office/drawing/2014/main" id="{8D04DF52-D6BC-4D39-BC9C-37B69953E3AB}"/>
                </a:ext>
              </a:extLst>
            </p:cNvPr>
            <p:cNvGrpSpPr/>
            <p:nvPr/>
          </p:nvGrpSpPr>
          <p:grpSpPr>
            <a:xfrm>
              <a:off x="3833812" y="3631511"/>
              <a:ext cx="1095375" cy="369889"/>
              <a:chOff x="1525966" y="4243911"/>
              <a:chExt cx="1095375" cy="369889"/>
            </a:xfrm>
          </p:grpSpPr>
          <p:sp>
            <p:nvSpPr>
              <p:cNvPr id="87" name="Rechthoek: afgeronde hoeken 86">
                <a:extLst>
                  <a:ext uri="{FF2B5EF4-FFF2-40B4-BE49-F238E27FC236}">
                    <a16:creationId xmlns:a16="http://schemas.microsoft.com/office/drawing/2014/main" id="{7C8C4478-87FF-44FC-B851-CB52E774AEE7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: afgeronde hoeken 87">
                <a:extLst>
                  <a:ext uri="{FF2B5EF4-FFF2-40B4-BE49-F238E27FC236}">
                    <a16:creationId xmlns:a16="http://schemas.microsoft.com/office/drawing/2014/main" id="{2ACA51F2-78E5-47CD-8C4B-21723E71C142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6" name="Groep 65">
              <a:extLst>
                <a:ext uri="{FF2B5EF4-FFF2-40B4-BE49-F238E27FC236}">
                  <a16:creationId xmlns:a16="http://schemas.microsoft.com/office/drawing/2014/main" id="{E2F82A51-20CE-4A68-80C1-AB6B42A985BF}"/>
                </a:ext>
              </a:extLst>
            </p:cNvPr>
            <p:cNvGrpSpPr/>
            <p:nvPr/>
          </p:nvGrpSpPr>
          <p:grpSpPr>
            <a:xfrm>
              <a:off x="4929187" y="3631510"/>
              <a:ext cx="1095375" cy="369889"/>
              <a:chOff x="1525966" y="4243911"/>
              <a:chExt cx="1095375" cy="369889"/>
            </a:xfrm>
          </p:grpSpPr>
          <p:sp>
            <p:nvSpPr>
              <p:cNvPr id="85" name="Rechthoek: afgeronde hoeken 84">
                <a:extLst>
                  <a:ext uri="{FF2B5EF4-FFF2-40B4-BE49-F238E27FC236}">
                    <a16:creationId xmlns:a16="http://schemas.microsoft.com/office/drawing/2014/main" id="{77F08233-E662-438A-B57E-B9EE4FEB45C1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: afgeronde hoeken 85">
                <a:extLst>
                  <a:ext uri="{FF2B5EF4-FFF2-40B4-BE49-F238E27FC236}">
                    <a16:creationId xmlns:a16="http://schemas.microsoft.com/office/drawing/2014/main" id="{9AE7D617-10E1-42B4-AC8D-72DDF883E8A6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ep 66">
              <a:extLst>
                <a:ext uri="{FF2B5EF4-FFF2-40B4-BE49-F238E27FC236}">
                  <a16:creationId xmlns:a16="http://schemas.microsoft.com/office/drawing/2014/main" id="{F01141FA-6A76-4826-AB87-9E830F057312}"/>
                </a:ext>
              </a:extLst>
            </p:cNvPr>
            <p:cNvGrpSpPr/>
            <p:nvPr/>
          </p:nvGrpSpPr>
          <p:grpSpPr>
            <a:xfrm>
              <a:off x="6024562" y="3631509"/>
              <a:ext cx="1095375" cy="369889"/>
              <a:chOff x="1525966" y="4243911"/>
              <a:chExt cx="1095375" cy="369889"/>
            </a:xfrm>
          </p:grpSpPr>
          <p:sp>
            <p:nvSpPr>
              <p:cNvPr id="83" name="Rechthoek: afgeronde hoeken 82">
                <a:extLst>
                  <a:ext uri="{FF2B5EF4-FFF2-40B4-BE49-F238E27FC236}">
                    <a16:creationId xmlns:a16="http://schemas.microsoft.com/office/drawing/2014/main" id="{16AAFD2F-250D-4B1F-BCEE-C891F4C778F7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: afgeronde hoeken 83">
                <a:extLst>
                  <a:ext uri="{FF2B5EF4-FFF2-40B4-BE49-F238E27FC236}">
                    <a16:creationId xmlns:a16="http://schemas.microsoft.com/office/drawing/2014/main" id="{F607A9CD-6672-4A2D-8A56-81E637680843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8" name="Groep 67">
              <a:extLst>
                <a:ext uri="{FF2B5EF4-FFF2-40B4-BE49-F238E27FC236}">
                  <a16:creationId xmlns:a16="http://schemas.microsoft.com/office/drawing/2014/main" id="{E7C53A08-2E2F-488F-A1E3-41079604482E}"/>
                </a:ext>
              </a:extLst>
            </p:cNvPr>
            <p:cNvGrpSpPr/>
            <p:nvPr/>
          </p:nvGrpSpPr>
          <p:grpSpPr>
            <a:xfrm>
              <a:off x="7119937" y="3631508"/>
              <a:ext cx="1095375" cy="369889"/>
              <a:chOff x="1525966" y="4243911"/>
              <a:chExt cx="1095375" cy="369889"/>
            </a:xfrm>
          </p:grpSpPr>
          <p:sp>
            <p:nvSpPr>
              <p:cNvPr id="81" name="Rechthoek: afgeronde hoeken 80">
                <a:extLst>
                  <a:ext uri="{FF2B5EF4-FFF2-40B4-BE49-F238E27FC236}">
                    <a16:creationId xmlns:a16="http://schemas.microsoft.com/office/drawing/2014/main" id="{E9EB55EC-D8C6-471A-AE74-72B6CE11BE25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: afgeronde hoeken 81">
                <a:extLst>
                  <a:ext uri="{FF2B5EF4-FFF2-40B4-BE49-F238E27FC236}">
                    <a16:creationId xmlns:a16="http://schemas.microsoft.com/office/drawing/2014/main" id="{645AF1CB-D378-48AE-98ED-A626A4FC9133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ep 68">
              <a:extLst>
                <a:ext uri="{FF2B5EF4-FFF2-40B4-BE49-F238E27FC236}">
                  <a16:creationId xmlns:a16="http://schemas.microsoft.com/office/drawing/2014/main" id="{1C737068-333B-4316-9BE0-0C0CAAA6FF0C}"/>
                </a:ext>
              </a:extLst>
            </p:cNvPr>
            <p:cNvGrpSpPr/>
            <p:nvPr/>
          </p:nvGrpSpPr>
          <p:grpSpPr>
            <a:xfrm>
              <a:off x="8215312" y="3631507"/>
              <a:ext cx="1095375" cy="369889"/>
              <a:chOff x="1525966" y="4243911"/>
              <a:chExt cx="1095375" cy="369889"/>
            </a:xfrm>
          </p:grpSpPr>
          <p:sp>
            <p:nvSpPr>
              <p:cNvPr id="79" name="Rechthoek: afgeronde hoeken 78">
                <a:extLst>
                  <a:ext uri="{FF2B5EF4-FFF2-40B4-BE49-F238E27FC236}">
                    <a16:creationId xmlns:a16="http://schemas.microsoft.com/office/drawing/2014/main" id="{23CA81DC-159B-41C3-8F4D-FC866E169D04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: afgeronde hoeken 79">
                <a:extLst>
                  <a:ext uri="{FF2B5EF4-FFF2-40B4-BE49-F238E27FC236}">
                    <a16:creationId xmlns:a16="http://schemas.microsoft.com/office/drawing/2014/main" id="{2FDD4E1F-3A36-41C4-97AE-7749F44C9B69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0" name="Groep 69">
              <a:extLst>
                <a:ext uri="{FF2B5EF4-FFF2-40B4-BE49-F238E27FC236}">
                  <a16:creationId xmlns:a16="http://schemas.microsoft.com/office/drawing/2014/main" id="{BD88AD84-FB69-4A6F-BFBF-929996A117BD}"/>
                </a:ext>
              </a:extLst>
            </p:cNvPr>
            <p:cNvGrpSpPr/>
            <p:nvPr/>
          </p:nvGrpSpPr>
          <p:grpSpPr>
            <a:xfrm>
              <a:off x="9310687" y="3616320"/>
              <a:ext cx="1095375" cy="369889"/>
              <a:chOff x="1525966" y="4243911"/>
              <a:chExt cx="1095375" cy="369889"/>
            </a:xfrm>
          </p:grpSpPr>
          <p:sp>
            <p:nvSpPr>
              <p:cNvPr id="77" name="Rechthoek: afgeronde hoeken 76">
                <a:extLst>
                  <a:ext uri="{FF2B5EF4-FFF2-40B4-BE49-F238E27FC236}">
                    <a16:creationId xmlns:a16="http://schemas.microsoft.com/office/drawing/2014/main" id="{8783092B-4B4F-4AE5-8761-F5E7186F807C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: afgeronde hoeken 77">
                <a:extLst>
                  <a:ext uri="{FF2B5EF4-FFF2-40B4-BE49-F238E27FC236}">
                    <a16:creationId xmlns:a16="http://schemas.microsoft.com/office/drawing/2014/main" id="{943FF9F2-09CD-4744-86BE-843B07B4811A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1" name="Groep 70">
              <a:extLst>
                <a:ext uri="{FF2B5EF4-FFF2-40B4-BE49-F238E27FC236}">
                  <a16:creationId xmlns:a16="http://schemas.microsoft.com/office/drawing/2014/main" id="{55F3285A-A614-45FB-A06E-25A30F3FE605}"/>
                </a:ext>
              </a:extLst>
            </p:cNvPr>
            <p:cNvGrpSpPr/>
            <p:nvPr/>
          </p:nvGrpSpPr>
          <p:grpSpPr>
            <a:xfrm>
              <a:off x="10406062" y="3616319"/>
              <a:ext cx="1095375" cy="369889"/>
              <a:chOff x="1525966" y="4243911"/>
              <a:chExt cx="1095375" cy="369889"/>
            </a:xfrm>
          </p:grpSpPr>
          <p:sp>
            <p:nvSpPr>
              <p:cNvPr id="75" name="Rechthoek: afgeronde hoeken 74">
                <a:extLst>
                  <a:ext uri="{FF2B5EF4-FFF2-40B4-BE49-F238E27FC236}">
                    <a16:creationId xmlns:a16="http://schemas.microsoft.com/office/drawing/2014/main" id="{3C38B094-1283-4ABC-85C5-E3FD987E9B6D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: afgeronde hoeken 75">
                <a:extLst>
                  <a:ext uri="{FF2B5EF4-FFF2-40B4-BE49-F238E27FC236}">
                    <a16:creationId xmlns:a16="http://schemas.microsoft.com/office/drawing/2014/main" id="{1F0B6142-7495-4FA6-A5AA-80396796AD5D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2" name="Groep 71">
              <a:extLst>
                <a:ext uri="{FF2B5EF4-FFF2-40B4-BE49-F238E27FC236}">
                  <a16:creationId xmlns:a16="http://schemas.microsoft.com/office/drawing/2014/main" id="{C4869B51-9671-46EB-88CB-B07D99618B3E}"/>
                </a:ext>
              </a:extLst>
            </p:cNvPr>
            <p:cNvGrpSpPr/>
            <p:nvPr/>
          </p:nvGrpSpPr>
          <p:grpSpPr>
            <a:xfrm>
              <a:off x="11501437" y="3616318"/>
              <a:ext cx="1095375" cy="369889"/>
              <a:chOff x="1525966" y="4243911"/>
              <a:chExt cx="1095375" cy="369889"/>
            </a:xfrm>
          </p:grpSpPr>
          <p:sp>
            <p:nvSpPr>
              <p:cNvPr id="73" name="Rechthoek: afgeronde hoeken 72">
                <a:extLst>
                  <a:ext uri="{FF2B5EF4-FFF2-40B4-BE49-F238E27FC236}">
                    <a16:creationId xmlns:a16="http://schemas.microsoft.com/office/drawing/2014/main" id="{866BC582-5261-4E2A-B841-6A52AE4D6010}"/>
                  </a:ext>
                </a:extLst>
              </p:cNvPr>
              <p:cNvSpPr/>
              <p:nvPr/>
            </p:nvSpPr>
            <p:spPr>
              <a:xfrm>
                <a:off x="1525966" y="4243911"/>
                <a:ext cx="1095375" cy="369889"/>
              </a:xfrm>
              <a:prstGeom prst="roundRect">
                <a:avLst>
                  <a:gd name="adj" fmla="val 48334"/>
                </a:avLst>
              </a:prstGeom>
              <a:solidFill>
                <a:srgbClr val="C30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: afgeronde hoeken 73">
                <a:extLst>
                  <a:ext uri="{FF2B5EF4-FFF2-40B4-BE49-F238E27FC236}">
                    <a16:creationId xmlns:a16="http://schemas.microsoft.com/office/drawing/2014/main" id="{BA288006-D9B3-416E-9F0A-4D3260B9D06B}"/>
                  </a:ext>
                </a:extLst>
              </p:cNvPr>
              <p:cNvSpPr/>
              <p:nvPr/>
            </p:nvSpPr>
            <p:spPr>
              <a:xfrm>
                <a:off x="2300158" y="4331240"/>
                <a:ext cx="244212" cy="213753"/>
              </a:xfrm>
              <a:prstGeom prst="roundRect">
                <a:avLst>
                  <a:gd name="adj" fmla="val 48334"/>
                </a:avLst>
              </a:prstGeom>
              <a:solidFill>
                <a:srgbClr val="0001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97" name="Group 6">
            <a:extLst>
              <a:ext uri="{FF2B5EF4-FFF2-40B4-BE49-F238E27FC236}">
                <a16:creationId xmlns:a16="http://schemas.microsoft.com/office/drawing/2014/main" id="{C0A7AE1D-A48D-4E5E-AE28-2D897F685CD1}"/>
              </a:ext>
            </a:extLst>
          </p:cNvPr>
          <p:cNvGrpSpPr>
            <a:grpSpLocks/>
          </p:cNvGrpSpPr>
          <p:nvPr/>
        </p:nvGrpSpPr>
        <p:grpSpPr bwMode="auto">
          <a:xfrm>
            <a:off x="-1886497" y="2356818"/>
            <a:ext cx="914400" cy="856959"/>
            <a:chOff x="2290" y="2433"/>
            <a:chExt cx="204" cy="2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8" name="Oval 7">
              <a:extLst>
                <a:ext uri="{FF2B5EF4-FFF2-40B4-BE49-F238E27FC236}">
                  <a16:creationId xmlns:a16="http://schemas.microsoft.com/office/drawing/2014/main" id="{0831BBA3-2E55-4298-8E78-D2D45211E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" y="2433"/>
              <a:ext cx="204" cy="20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99" name="Oval 8">
              <a:extLst>
                <a:ext uri="{FF2B5EF4-FFF2-40B4-BE49-F238E27FC236}">
                  <a16:creationId xmlns:a16="http://schemas.microsoft.com/office/drawing/2014/main" id="{F7BF7337-87B5-48F2-8386-299051903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9" y="2455"/>
              <a:ext cx="117" cy="11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101" name="Rectangle 2">
            <a:extLst>
              <a:ext uri="{FF2B5EF4-FFF2-40B4-BE49-F238E27FC236}">
                <a16:creationId xmlns:a16="http://schemas.microsoft.com/office/drawing/2014/main" id="{1A4263EA-29D1-45C1-9D28-CF3E0C895E82}"/>
              </a:ext>
            </a:extLst>
          </p:cNvPr>
          <p:cNvSpPr txBox="1">
            <a:spLocks noChangeArrowheads="1"/>
          </p:cNvSpPr>
          <p:nvPr/>
        </p:nvSpPr>
        <p:spPr>
          <a:xfrm>
            <a:off x="436285" y="147172"/>
            <a:ext cx="9563391" cy="1093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nl-NL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Multistep model voor lymphocyte extravasatie:</a:t>
            </a:r>
            <a:endParaRPr lang="en-US" altLang="nl-NL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41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8 0.00301 L 1.21211 0.00092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8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36285" y="220991"/>
            <a:ext cx="9563391" cy="1093787"/>
          </a:xfrm>
        </p:spPr>
        <p:txBody>
          <a:bodyPr>
            <a:normAutofit/>
          </a:bodyPr>
          <a:lstStyle/>
          <a:p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Multistep model </a:t>
            </a:r>
            <a:r>
              <a:rPr lang="en-US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voor</a:t>
            </a:r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lymphocyte </a:t>
            </a:r>
            <a:r>
              <a:rPr lang="en-US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extravasatie</a:t>
            </a:r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:</a:t>
            </a:r>
          </a:p>
        </p:txBody>
      </p:sp>
      <p:pic>
        <p:nvPicPr>
          <p:cNvPr id="93187" name="Picture 3" descr="Roitt 08-0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9" b="11746"/>
          <a:stretch/>
        </p:blipFill>
        <p:spPr>
          <a:xfrm>
            <a:off x="771292" y="1719746"/>
            <a:ext cx="9585559" cy="361264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3188" name="Group 4"/>
          <p:cNvGrpSpPr>
            <a:grpSpLocks/>
          </p:cNvGrpSpPr>
          <p:nvPr/>
        </p:nvGrpSpPr>
        <p:grpSpPr bwMode="auto">
          <a:xfrm>
            <a:off x="2354262" y="5632452"/>
            <a:ext cx="7483475" cy="550863"/>
            <a:chOff x="850" y="3548"/>
            <a:chExt cx="4714" cy="347"/>
          </a:xfrm>
        </p:grpSpPr>
        <p:sp>
          <p:nvSpPr>
            <p:cNvPr id="93189" name="Line 5"/>
            <p:cNvSpPr>
              <a:spLocks noChangeShapeType="1"/>
            </p:cNvSpPr>
            <p:nvPr/>
          </p:nvSpPr>
          <p:spPr bwMode="auto">
            <a:xfrm>
              <a:off x="850" y="3548"/>
              <a:ext cx="305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93190" name="Line 6"/>
            <p:cNvSpPr>
              <a:spLocks noChangeShapeType="1"/>
            </p:cNvSpPr>
            <p:nvPr/>
          </p:nvSpPr>
          <p:spPr bwMode="auto">
            <a:xfrm>
              <a:off x="3982" y="3548"/>
              <a:ext cx="15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93191" name="Text Box 7"/>
            <p:cNvSpPr txBox="1">
              <a:spLocks noChangeArrowheads="1"/>
            </p:cNvSpPr>
            <p:nvPr/>
          </p:nvSpPr>
          <p:spPr bwMode="auto">
            <a:xfrm>
              <a:off x="2072" y="3662"/>
              <a:ext cx="69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nl-NL" b="1" dirty="0" err="1"/>
                <a:t>seconden</a:t>
              </a:r>
              <a:endParaRPr lang="en-US" altLang="nl-NL" b="1" dirty="0"/>
            </a:p>
          </p:txBody>
        </p:sp>
        <p:sp>
          <p:nvSpPr>
            <p:cNvPr id="93192" name="Text Box 8"/>
            <p:cNvSpPr txBox="1">
              <a:spLocks noChangeArrowheads="1"/>
            </p:cNvSpPr>
            <p:nvPr/>
          </p:nvSpPr>
          <p:spPr bwMode="auto">
            <a:xfrm>
              <a:off x="4417" y="3649"/>
              <a:ext cx="62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nl-NL" b="1" dirty="0" err="1"/>
                <a:t>minuten</a:t>
              </a:r>
              <a:endParaRPr lang="en-US" altLang="nl-NL" b="1" dirty="0"/>
            </a:p>
          </p:txBody>
        </p:sp>
      </p:grpSp>
      <p:sp>
        <p:nvSpPr>
          <p:cNvPr id="16" name="Text Box 7">
            <a:extLst>
              <a:ext uri="{FF2B5EF4-FFF2-40B4-BE49-F238E27FC236}">
                <a16:creationId xmlns:a16="http://schemas.microsoft.com/office/drawing/2014/main" id="{7853F413-F200-4D8A-A9AC-110DA0641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2324" y="1331749"/>
            <a:ext cx="10651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nl-NL" b="1" dirty="0"/>
              <a:t>tethering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45400EC0-98C3-43A1-B5F8-FD6816F58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0676" y="1331749"/>
            <a:ext cx="7877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nl-NL" b="1" dirty="0"/>
              <a:t>rolling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E9870115-84C7-4607-8C82-83BBE2049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1514" y="1331749"/>
            <a:ext cx="15071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nl-NL" b="1" dirty="0"/>
              <a:t>firm adhesion</a:t>
            </a: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E4792BAE-D9D1-4AB3-BDBE-93EAEC137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7178" y="1331749"/>
            <a:ext cx="11624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nl-NL" b="1" dirty="0" err="1"/>
              <a:t>diapedese</a:t>
            </a:r>
            <a:endParaRPr lang="en-US" altLang="nl-NL" b="1" dirty="0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3E55F1D7-6845-4255-B47E-51FB1970192B}"/>
              </a:ext>
            </a:extLst>
          </p:cNvPr>
          <p:cNvSpPr/>
          <p:nvPr/>
        </p:nvSpPr>
        <p:spPr>
          <a:xfrm>
            <a:off x="7315200" y="4668896"/>
            <a:ext cx="1551963" cy="646331"/>
          </a:xfrm>
          <a:prstGeom prst="rect">
            <a:avLst/>
          </a:prstGeom>
          <a:solidFill>
            <a:srgbClr val="FBE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816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36285" y="271464"/>
            <a:ext cx="11417359" cy="1093787"/>
          </a:xfrm>
        </p:spPr>
        <p:txBody>
          <a:bodyPr>
            <a:normAutofit/>
          </a:bodyPr>
          <a:lstStyle/>
          <a:p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Homing </a:t>
            </a:r>
            <a:r>
              <a:rPr lang="en-US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receptoren</a:t>
            </a:r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voor</a:t>
            </a:r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migratie</a:t>
            </a:r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naar</a:t>
            </a:r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lymfeklier</a:t>
            </a:r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over HEV: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267BB39-B4DA-4CC9-8FCF-D9E45B286A02}"/>
              </a:ext>
            </a:extLst>
          </p:cNvPr>
          <p:cNvSpPr txBox="1"/>
          <p:nvPr/>
        </p:nvSpPr>
        <p:spPr>
          <a:xfrm>
            <a:off x="2768367" y="5452624"/>
            <a:ext cx="123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/>
              <a:t>Selectines</a:t>
            </a:r>
            <a:endParaRPr lang="nl-NL" b="1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868329B-F29F-4534-8BC7-18D35ABAE964}"/>
              </a:ext>
            </a:extLst>
          </p:cNvPr>
          <p:cNvSpPr txBox="1"/>
          <p:nvPr/>
        </p:nvSpPr>
        <p:spPr>
          <a:xfrm>
            <a:off x="4290514" y="5314125"/>
            <a:ext cx="1390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/>
              <a:t>Chemokine receptoren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DBD0E61-D5E2-4132-A88F-38E2E2629E46}"/>
              </a:ext>
            </a:extLst>
          </p:cNvPr>
          <p:cNvSpPr txBox="1"/>
          <p:nvPr/>
        </p:nvSpPr>
        <p:spPr>
          <a:xfrm>
            <a:off x="5969881" y="5452624"/>
            <a:ext cx="139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/>
              <a:t>Integrines</a:t>
            </a:r>
            <a:endParaRPr lang="nl-NL" b="1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6F25E33-EB1D-4B69-90B4-4B6EA3B0AB02}"/>
              </a:ext>
            </a:extLst>
          </p:cNvPr>
          <p:cNvSpPr txBox="1"/>
          <p:nvPr/>
        </p:nvSpPr>
        <p:spPr>
          <a:xfrm>
            <a:off x="8808498" y="5314125"/>
            <a:ext cx="1390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/>
              <a:t>Chemokine receptoren</a:t>
            </a:r>
          </a:p>
        </p:txBody>
      </p: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DB92AC31-23AA-4F79-BFE5-40A8117A2040}"/>
              </a:ext>
            </a:extLst>
          </p:cNvPr>
          <p:cNvCxnSpPr>
            <a:cxnSpLocks/>
          </p:cNvCxnSpPr>
          <p:nvPr/>
        </p:nvCxnSpPr>
        <p:spPr>
          <a:xfrm>
            <a:off x="5653424" y="5637290"/>
            <a:ext cx="34395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BF92952C-5F5B-42C6-8FEF-26794CF23C66}"/>
              </a:ext>
            </a:extLst>
          </p:cNvPr>
          <p:cNvCxnSpPr>
            <a:cxnSpLocks/>
          </p:cNvCxnSpPr>
          <p:nvPr/>
        </p:nvCxnSpPr>
        <p:spPr>
          <a:xfrm>
            <a:off x="3974056" y="5637290"/>
            <a:ext cx="34395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1D682AB6-509F-4C84-A72D-7D9AD74B16A8}"/>
              </a:ext>
            </a:extLst>
          </p:cNvPr>
          <p:cNvSpPr txBox="1"/>
          <p:nvPr/>
        </p:nvSpPr>
        <p:spPr>
          <a:xfrm>
            <a:off x="2768367" y="5893451"/>
            <a:ext cx="123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C00000"/>
                </a:solidFill>
              </a:rPr>
              <a:t>CD62L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D3505B7-A99B-4F90-8BF2-763493A57F54}"/>
              </a:ext>
            </a:extLst>
          </p:cNvPr>
          <p:cNvSpPr txBox="1"/>
          <p:nvPr/>
        </p:nvSpPr>
        <p:spPr>
          <a:xfrm>
            <a:off x="4290513" y="5893451"/>
            <a:ext cx="139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C00000"/>
                </a:solidFill>
              </a:rPr>
              <a:t>CCR7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09FBC1C5-D1BF-4005-88C1-9E34ED76501F}"/>
              </a:ext>
            </a:extLst>
          </p:cNvPr>
          <p:cNvSpPr txBox="1"/>
          <p:nvPr/>
        </p:nvSpPr>
        <p:spPr>
          <a:xfrm>
            <a:off x="5969881" y="5893451"/>
            <a:ext cx="139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C00000"/>
                </a:solidFill>
                <a:latin typeface="Symbol" panose="05050102010706020507" pitchFamily="18" charset="2"/>
              </a:rPr>
              <a:t>a</a:t>
            </a:r>
            <a:r>
              <a:rPr lang="nl-NL" b="1" baseline="-25000" dirty="0">
                <a:solidFill>
                  <a:srgbClr val="C00000"/>
                </a:solidFill>
              </a:rPr>
              <a:t>L</a:t>
            </a:r>
            <a:r>
              <a:rPr lang="nl-NL" b="1" dirty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nl-NL" b="1" baseline="-25000" dirty="0">
                <a:solidFill>
                  <a:srgbClr val="C00000"/>
                </a:solidFill>
              </a:rPr>
              <a:t>2</a:t>
            </a:r>
            <a:r>
              <a:rPr lang="nl-NL" b="1" dirty="0">
                <a:solidFill>
                  <a:srgbClr val="C00000"/>
                </a:solidFill>
              </a:rPr>
              <a:t> (LFA-1)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50658E84-10EF-4F52-8AE2-2264974AE254}"/>
              </a:ext>
            </a:extLst>
          </p:cNvPr>
          <p:cNvSpPr txBox="1"/>
          <p:nvPr/>
        </p:nvSpPr>
        <p:spPr>
          <a:xfrm>
            <a:off x="8808498" y="5893451"/>
            <a:ext cx="139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C00000"/>
                </a:solidFill>
              </a:rPr>
              <a:t>CCR7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31679126-4446-417B-86B5-E81FCC88101D}"/>
              </a:ext>
            </a:extLst>
          </p:cNvPr>
          <p:cNvSpPr txBox="1"/>
          <p:nvPr/>
        </p:nvSpPr>
        <p:spPr>
          <a:xfrm>
            <a:off x="974163" y="5898047"/>
            <a:ext cx="1752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C00000"/>
                </a:solidFill>
              </a:rPr>
              <a:t>Op een T cel:</a:t>
            </a:r>
          </a:p>
        </p:txBody>
      </p:sp>
      <p:pic>
        <p:nvPicPr>
          <p:cNvPr id="26" name="Picture 3" descr="Roitt 08-06">
            <a:extLst>
              <a:ext uri="{FF2B5EF4-FFF2-40B4-BE49-F238E27FC236}">
                <a16:creationId xmlns:a16="http://schemas.microsoft.com/office/drawing/2014/main" id="{84529F87-AE3D-43EB-A9E0-94AC5A1C00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9" b="11746"/>
          <a:stretch/>
        </p:blipFill>
        <p:spPr>
          <a:xfrm>
            <a:off x="771292" y="1719746"/>
            <a:ext cx="9585559" cy="361264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6DE322DE-0B15-4E36-86C1-0550ECC88215}"/>
              </a:ext>
            </a:extLst>
          </p:cNvPr>
          <p:cNvSpPr txBox="1"/>
          <p:nvPr/>
        </p:nvSpPr>
        <p:spPr>
          <a:xfrm>
            <a:off x="273699" y="5452624"/>
            <a:ext cx="2325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/>
              <a:t>Betrokken moleculen:</a:t>
            </a:r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6E1E0067-63A3-4BAA-A921-C68EEB223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2324" y="1331749"/>
            <a:ext cx="10651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nl-NL" b="1" dirty="0"/>
              <a:t>tethering</a:t>
            </a: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6B9344AD-3AE3-476E-A5E7-089C9ABC0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0676" y="1331749"/>
            <a:ext cx="7877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nl-NL" b="1" dirty="0"/>
              <a:t>rolling</a:t>
            </a:r>
          </a:p>
        </p:txBody>
      </p:sp>
      <p:sp>
        <p:nvSpPr>
          <p:cNvPr id="30" name="Text Box 7">
            <a:extLst>
              <a:ext uri="{FF2B5EF4-FFF2-40B4-BE49-F238E27FC236}">
                <a16:creationId xmlns:a16="http://schemas.microsoft.com/office/drawing/2014/main" id="{91E566C5-E888-4C1E-9612-2AA602AA4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1514" y="1331749"/>
            <a:ext cx="15071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nl-NL" b="1" dirty="0"/>
              <a:t>firm adhesion</a:t>
            </a: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7F42F5BB-D1EA-49F0-BDBB-438C7092A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7178" y="1331749"/>
            <a:ext cx="11624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nl-NL" b="1" dirty="0" err="1"/>
              <a:t>diapedese</a:t>
            </a:r>
            <a:endParaRPr lang="en-US" altLang="nl-NL" b="1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DA1D481-EA40-4840-B6A3-6D42ED6677EE}"/>
              </a:ext>
            </a:extLst>
          </p:cNvPr>
          <p:cNvSpPr/>
          <p:nvPr/>
        </p:nvSpPr>
        <p:spPr>
          <a:xfrm>
            <a:off x="7285215" y="4676925"/>
            <a:ext cx="1551963" cy="646331"/>
          </a:xfrm>
          <a:prstGeom prst="rect">
            <a:avLst/>
          </a:prstGeom>
          <a:solidFill>
            <a:srgbClr val="FBE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556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2BCCBB9-ACCA-4782-AE63-DA4A929C23E9}"/>
              </a:ext>
            </a:extLst>
          </p:cNvPr>
          <p:cNvSpPr txBox="1"/>
          <p:nvPr/>
        </p:nvSpPr>
        <p:spPr>
          <a:xfrm>
            <a:off x="273460" y="193606"/>
            <a:ext cx="5475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Distributie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van subsets CD8 T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cellen</a:t>
            </a:r>
            <a:endParaRPr lang="nl-NL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02" name="Tekstvak 201">
            <a:extLst>
              <a:ext uri="{FF2B5EF4-FFF2-40B4-BE49-F238E27FC236}">
                <a16:creationId xmlns:a16="http://schemas.microsoft.com/office/drawing/2014/main" id="{D11D9313-9F9A-4563-9DAB-8EAFCDAF879F}"/>
              </a:ext>
            </a:extLst>
          </p:cNvPr>
          <p:cNvSpPr txBox="1"/>
          <p:nvPr/>
        </p:nvSpPr>
        <p:spPr>
          <a:xfrm>
            <a:off x="3805572" y="4769571"/>
            <a:ext cx="224048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b="1" dirty="0"/>
              <a:t>Ervaren bestuurder</a:t>
            </a:r>
          </a:p>
          <a:p>
            <a:pPr algn="ctr"/>
            <a:r>
              <a:rPr lang="nl-NL" b="1" i="1" dirty="0"/>
              <a:t>Forens huis </a:t>
            </a:r>
            <a:r>
              <a:rPr lang="nl-NL" b="1" i="1" dirty="0">
                <a:sym typeface="Wingdings" panose="05000000000000000000" pitchFamily="2" charset="2"/>
              </a:rPr>
              <a:t> we</a:t>
            </a:r>
            <a:r>
              <a:rPr lang="nl-NL" b="1" i="1" dirty="0"/>
              <a:t>rk</a:t>
            </a:r>
          </a:p>
        </p:txBody>
      </p:sp>
      <p:sp>
        <p:nvSpPr>
          <p:cNvPr id="204" name="Tekstvak 203">
            <a:extLst>
              <a:ext uri="{FF2B5EF4-FFF2-40B4-BE49-F238E27FC236}">
                <a16:creationId xmlns:a16="http://schemas.microsoft.com/office/drawing/2014/main" id="{AEBC8140-E78D-43B7-A070-D966D6547082}"/>
              </a:ext>
            </a:extLst>
          </p:cNvPr>
          <p:cNvSpPr txBox="1"/>
          <p:nvPr/>
        </p:nvSpPr>
        <p:spPr>
          <a:xfrm>
            <a:off x="9605038" y="4769571"/>
            <a:ext cx="22521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/>
              <a:t>Ervaren bestuurder</a:t>
            </a:r>
          </a:p>
          <a:p>
            <a:pPr algn="ctr"/>
            <a:r>
              <a:rPr lang="nl-NL" b="1" i="1" dirty="0"/>
              <a:t>Directe actie!</a:t>
            </a:r>
          </a:p>
        </p:txBody>
      </p:sp>
      <p:sp>
        <p:nvSpPr>
          <p:cNvPr id="201" name="Tekstvak 200">
            <a:extLst>
              <a:ext uri="{FF2B5EF4-FFF2-40B4-BE49-F238E27FC236}">
                <a16:creationId xmlns:a16="http://schemas.microsoft.com/office/drawing/2014/main" id="{016D22F9-48BA-4A66-A535-6F7A59CEE32E}"/>
              </a:ext>
            </a:extLst>
          </p:cNvPr>
          <p:cNvSpPr txBox="1"/>
          <p:nvPr/>
        </p:nvSpPr>
        <p:spPr>
          <a:xfrm>
            <a:off x="253381" y="4769571"/>
            <a:ext cx="298266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/>
              <a:t>Beginnende bestuurder</a:t>
            </a:r>
          </a:p>
          <a:p>
            <a:pPr algn="ctr"/>
            <a:r>
              <a:rPr lang="nl-NL" b="1" i="1" dirty="0"/>
              <a:t>Forens huis</a:t>
            </a:r>
            <a:r>
              <a:rPr lang="nl-NL" b="1" i="1" dirty="0">
                <a:sym typeface="Wingdings" panose="05000000000000000000" pitchFamily="2" charset="2"/>
              </a:rPr>
              <a:t> </a:t>
            </a:r>
            <a:r>
              <a:rPr lang="nl-NL" b="1" i="1" dirty="0"/>
              <a:t>werk</a:t>
            </a:r>
            <a:endParaRPr lang="nl-NL" b="1" i="1" baseline="-25000" dirty="0"/>
          </a:p>
        </p:txBody>
      </p:sp>
      <p:sp>
        <p:nvSpPr>
          <p:cNvPr id="32" name="Tekstvak 31"/>
          <p:cNvSpPr txBox="1"/>
          <p:nvPr/>
        </p:nvSpPr>
        <p:spPr>
          <a:xfrm>
            <a:off x="1915864" y="2777738"/>
            <a:ext cx="689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err="1"/>
              <a:t>T</a:t>
            </a:r>
            <a:r>
              <a:rPr lang="nl-NL" sz="2000" b="1" baseline="-25000" dirty="0" err="1"/>
              <a:t>Naief</a:t>
            </a:r>
            <a:endParaRPr lang="nl-NL" sz="2000" b="1" baseline="-25000" dirty="0"/>
          </a:p>
        </p:txBody>
      </p:sp>
      <p:sp>
        <p:nvSpPr>
          <p:cNvPr id="34" name="Tekstvak 33"/>
          <p:cNvSpPr txBox="1"/>
          <p:nvPr/>
        </p:nvSpPr>
        <p:spPr>
          <a:xfrm>
            <a:off x="5090472" y="2776096"/>
            <a:ext cx="1428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err="1"/>
              <a:t>T</a:t>
            </a:r>
            <a:r>
              <a:rPr lang="nl-NL" sz="2000" b="1" baseline="-25000" dirty="0" err="1"/>
              <a:t>central</a:t>
            </a:r>
            <a:r>
              <a:rPr lang="nl-NL" sz="2000" b="1" baseline="-25000" dirty="0"/>
              <a:t> Memory</a:t>
            </a:r>
          </a:p>
        </p:txBody>
      </p:sp>
      <p:sp>
        <p:nvSpPr>
          <p:cNvPr id="35" name="Tekstvak 34"/>
          <p:cNvSpPr txBox="1"/>
          <p:nvPr/>
        </p:nvSpPr>
        <p:spPr>
          <a:xfrm>
            <a:off x="8192370" y="2776096"/>
            <a:ext cx="1497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err="1"/>
              <a:t>T</a:t>
            </a:r>
            <a:r>
              <a:rPr lang="nl-NL" sz="2000" b="1" baseline="-25000" dirty="0" err="1"/>
              <a:t>effector</a:t>
            </a:r>
            <a:r>
              <a:rPr lang="nl-NL" sz="2000" b="1" baseline="-25000" dirty="0"/>
              <a:t> Memory</a:t>
            </a:r>
          </a:p>
        </p:txBody>
      </p:sp>
      <p:sp>
        <p:nvSpPr>
          <p:cNvPr id="36" name="Tekstvak 35"/>
          <p:cNvSpPr txBox="1"/>
          <p:nvPr/>
        </p:nvSpPr>
        <p:spPr>
          <a:xfrm>
            <a:off x="10913069" y="2776096"/>
            <a:ext cx="864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err="1"/>
              <a:t>T</a:t>
            </a:r>
            <a:r>
              <a:rPr lang="nl-NL" sz="2000" b="1" baseline="-25000" dirty="0" err="1"/>
              <a:t>Effector</a:t>
            </a:r>
            <a:endParaRPr lang="nl-NL" sz="2000" b="1" baseline="-25000" dirty="0"/>
          </a:p>
        </p:txBody>
      </p:sp>
      <p:grpSp>
        <p:nvGrpSpPr>
          <p:cNvPr id="165" name="Groep 164"/>
          <p:cNvGrpSpPr/>
          <p:nvPr/>
        </p:nvGrpSpPr>
        <p:grpSpPr>
          <a:xfrm>
            <a:off x="10363784" y="2324631"/>
            <a:ext cx="653687" cy="660973"/>
            <a:chOff x="8943538" y="6132543"/>
            <a:chExt cx="689950" cy="7049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66" name="Groep 165"/>
            <p:cNvGrpSpPr/>
            <p:nvPr/>
          </p:nvGrpSpPr>
          <p:grpSpPr>
            <a:xfrm>
              <a:off x="8943538" y="6132543"/>
              <a:ext cx="689950" cy="704910"/>
              <a:chOff x="923018" y="2720525"/>
              <a:chExt cx="689950" cy="704910"/>
            </a:xfrm>
          </p:grpSpPr>
          <p:pic>
            <p:nvPicPr>
              <p:cNvPr id="168" name="Afbeelding 167"/>
              <p:cNvPicPr>
                <a:picLocks noChangeAspect="1"/>
              </p:cNvPicPr>
              <p:nvPr/>
            </p:nvPicPr>
            <p:blipFill rotWithShape="1">
              <a:blip r:embed="rId2"/>
              <a:srcRect b="44658"/>
              <a:stretch/>
            </p:blipFill>
            <p:spPr>
              <a:xfrm>
                <a:off x="924060" y="2720525"/>
                <a:ext cx="688908" cy="384625"/>
              </a:xfrm>
              <a:prstGeom prst="rect">
                <a:avLst/>
              </a:prstGeom>
            </p:spPr>
          </p:pic>
          <p:pic>
            <p:nvPicPr>
              <p:cNvPr id="169" name="Afbeelding 168"/>
              <p:cNvPicPr>
                <a:picLocks noChangeAspect="1"/>
              </p:cNvPicPr>
              <p:nvPr/>
            </p:nvPicPr>
            <p:blipFill rotWithShape="1">
              <a:blip r:embed="rId3"/>
              <a:srcRect t="50774"/>
              <a:stretch/>
            </p:blipFill>
            <p:spPr>
              <a:xfrm>
                <a:off x="923018" y="3080308"/>
                <a:ext cx="688908" cy="345127"/>
              </a:xfrm>
              <a:prstGeom prst="rect">
                <a:avLst/>
              </a:prstGeom>
            </p:spPr>
          </p:pic>
        </p:grpSp>
        <p:sp>
          <p:nvSpPr>
            <p:cNvPr id="167" name="Ovaal 166"/>
            <p:cNvSpPr/>
            <p:nvPr/>
          </p:nvSpPr>
          <p:spPr>
            <a:xfrm rot="20570344">
              <a:off x="9245991" y="6294208"/>
              <a:ext cx="296632" cy="34318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23000">
                  <a:schemeClr val="bg1">
                    <a:lumMod val="95000"/>
                  </a:schemeClr>
                </a:gs>
                <a:gs pos="69000">
                  <a:schemeClr val="bg1">
                    <a:lumMod val="85000"/>
                  </a:schemeClr>
                </a:gs>
                <a:gs pos="9700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00"/>
            </a:p>
          </p:txBody>
        </p:sp>
      </p:grpSp>
      <p:grpSp>
        <p:nvGrpSpPr>
          <p:cNvPr id="170" name="Groep 169"/>
          <p:cNvGrpSpPr/>
          <p:nvPr/>
        </p:nvGrpSpPr>
        <p:grpSpPr>
          <a:xfrm>
            <a:off x="7648814" y="2329023"/>
            <a:ext cx="653687" cy="660973"/>
            <a:chOff x="8943538" y="6132543"/>
            <a:chExt cx="689950" cy="7049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71" name="Groep 170"/>
            <p:cNvGrpSpPr/>
            <p:nvPr/>
          </p:nvGrpSpPr>
          <p:grpSpPr>
            <a:xfrm>
              <a:off x="8943538" y="6132543"/>
              <a:ext cx="689950" cy="704910"/>
              <a:chOff x="923018" y="2720525"/>
              <a:chExt cx="689950" cy="704910"/>
            </a:xfrm>
          </p:grpSpPr>
          <p:pic>
            <p:nvPicPr>
              <p:cNvPr id="173" name="Afbeelding 172"/>
              <p:cNvPicPr>
                <a:picLocks noChangeAspect="1"/>
              </p:cNvPicPr>
              <p:nvPr/>
            </p:nvPicPr>
            <p:blipFill rotWithShape="1">
              <a:blip r:embed="rId2"/>
              <a:srcRect b="44658"/>
              <a:stretch/>
            </p:blipFill>
            <p:spPr>
              <a:xfrm>
                <a:off x="924060" y="2720525"/>
                <a:ext cx="688908" cy="384625"/>
              </a:xfrm>
              <a:prstGeom prst="rect">
                <a:avLst/>
              </a:prstGeom>
            </p:spPr>
          </p:pic>
          <p:pic>
            <p:nvPicPr>
              <p:cNvPr id="174" name="Afbeelding 173"/>
              <p:cNvPicPr>
                <a:picLocks noChangeAspect="1"/>
              </p:cNvPicPr>
              <p:nvPr/>
            </p:nvPicPr>
            <p:blipFill rotWithShape="1">
              <a:blip r:embed="rId3"/>
              <a:srcRect t="50774"/>
              <a:stretch/>
            </p:blipFill>
            <p:spPr>
              <a:xfrm>
                <a:off x="923018" y="3080308"/>
                <a:ext cx="688908" cy="345127"/>
              </a:xfrm>
              <a:prstGeom prst="rect">
                <a:avLst/>
              </a:prstGeom>
            </p:spPr>
          </p:pic>
        </p:grpSp>
        <p:sp>
          <p:nvSpPr>
            <p:cNvPr id="172" name="Ovaal 171"/>
            <p:cNvSpPr/>
            <p:nvPr/>
          </p:nvSpPr>
          <p:spPr>
            <a:xfrm rot="20570344">
              <a:off x="9282483" y="6253650"/>
              <a:ext cx="296632" cy="34318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23000">
                  <a:schemeClr val="bg1">
                    <a:lumMod val="95000"/>
                  </a:schemeClr>
                </a:gs>
                <a:gs pos="69000">
                  <a:schemeClr val="bg1">
                    <a:lumMod val="85000"/>
                  </a:schemeClr>
                </a:gs>
                <a:gs pos="9700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00"/>
            </a:p>
          </p:txBody>
        </p:sp>
      </p:grpSp>
      <p:grpSp>
        <p:nvGrpSpPr>
          <p:cNvPr id="186" name="Groep 185"/>
          <p:cNvGrpSpPr/>
          <p:nvPr/>
        </p:nvGrpSpPr>
        <p:grpSpPr>
          <a:xfrm>
            <a:off x="4534735" y="2322989"/>
            <a:ext cx="654400" cy="664219"/>
            <a:chOff x="932840" y="2055310"/>
            <a:chExt cx="690703" cy="7083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85" name="Afbeelding 18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2840" y="2068678"/>
              <a:ext cx="688908" cy="695004"/>
            </a:xfrm>
            <a:prstGeom prst="rect">
              <a:avLst/>
            </a:prstGeom>
          </p:spPr>
        </p:pic>
        <p:pic>
          <p:nvPicPr>
            <p:cNvPr id="183" name="Afbeelding 182"/>
            <p:cNvPicPr>
              <a:picLocks noChangeAspect="1"/>
            </p:cNvPicPr>
            <p:nvPr/>
          </p:nvPicPr>
          <p:blipFill rotWithShape="1">
            <a:blip r:embed="rId2"/>
            <a:srcRect b="44658"/>
            <a:stretch/>
          </p:blipFill>
          <p:spPr>
            <a:xfrm>
              <a:off x="934635" y="2055310"/>
              <a:ext cx="688908" cy="384625"/>
            </a:xfrm>
            <a:prstGeom prst="rect">
              <a:avLst/>
            </a:prstGeom>
          </p:spPr>
        </p:pic>
        <p:sp>
          <p:nvSpPr>
            <p:cNvPr id="182" name="Ovaal 181"/>
            <p:cNvSpPr/>
            <p:nvPr/>
          </p:nvSpPr>
          <p:spPr>
            <a:xfrm rot="20570344">
              <a:off x="1266992" y="2179510"/>
              <a:ext cx="296632" cy="34318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23000">
                  <a:schemeClr val="bg1">
                    <a:lumMod val="95000"/>
                  </a:schemeClr>
                </a:gs>
                <a:gs pos="69000">
                  <a:schemeClr val="bg1">
                    <a:lumMod val="85000"/>
                  </a:schemeClr>
                </a:gs>
                <a:gs pos="9700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00"/>
            </a:p>
          </p:txBody>
        </p:sp>
      </p:grpSp>
      <p:grpSp>
        <p:nvGrpSpPr>
          <p:cNvPr id="197" name="Groep 196"/>
          <p:cNvGrpSpPr/>
          <p:nvPr/>
        </p:nvGrpSpPr>
        <p:grpSpPr>
          <a:xfrm>
            <a:off x="1356000" y="2328757"/>
            <a:ext cx="654400" cy="664219"/>
            <a:chOff x="932840" y="2055310"/>
            <a:chExt cx="690703" cy="7083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98" name="Afbeelding 19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2840" y="2068678"/>
              <a:ext cx="688908" cy="695004"/>
            </a:xfrm>
            <a:prstGeom prst="rect">
              <a:avLst/>
            </a:prstGeom>
          </p:spPr>
        </p:pic>
        <p:pic>
          <p:nvPicPr>
            <p:cNvPr id="199" name="Afbeelding 198"/>
            <p:cNvPicPr>
              <a:picLocks noChangeAspect="1"/>
            </p:cNvPicPr>
            <p:nvPr/>
          </p:nvPicPr>
          <p:blipFill rotWithShape="1">
            <a:blip r:embed="rId2"/>
            <a:srcRect b="44658"/>
            <a:stretch/>
          </p:blipFill>
          <p:spPr>
            <a:xfrm>
              <a:off x="934635" y="2055310"/>
              <a:ext cx="688908" cy="384625"/>
            </a:xfrm>
            <a:prstGeom prst="rect">
              <a:avLst/>
            </a:prstGeom>
          </p:spPr>
        </p:pic>
        <p:sp>
          <p:nvSpPr>
            <p:cNvPr id="200" name="Ovaal 199"/>
            <p:cNvSpPr/>
            <p:nvPr/>
          </p:nvSpPr>
          <p:spPr>
            <a:xfrm rot="20570344">
              <a:off x="1266992" y="2179510"/>
              <a:ext cx="296632" cy="34318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23000">
                  <a:schemeClr val="bg1">
                    <a:lumMod val="95000"/>
                  </a:schemeClr>
                </a:gs>
                <a:gs pos="69000">
                  <a:schemeClr val="bg1">
                    <a:lumMod val="85000"/>
                  </a:schemeClr>
                </a:gs>
                <a:gs pos="9700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00"/>
            </a:p>
          </p:txBody>
        </p:sp>
      </p:grpSp>
      <p:sp>
        <p:nvSpPr>
          <p:cNvPr id="139" name="Ovaal 138"/>
          <p:cNvSpPr/>
          <p:nvPr/>
        </p:nvSpPr>
        <p:spPr>
          <a:xfrm>
            <a:off x="9697960" y="694839"/>
            <a:ext cx="489771" cy="41411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31000">
                <a:schemeClr val="accent1">
                  <a:lumMod val="60000"/>
                  <a:lumOff val="40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23000">
                  <a:schemeClr val="accent1">
                    <a:lumMod val="75000"/>
                  </a:schemeClr>
                </a:gs>
                <a:gs pos="65000">
                  <a:schemeClr val="accent1">
                    <a:lumMod val="50000"/>
                  </a:schemeClr>
                </a:gs>
                <a:gs pos="97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40" name="Ovaal 139"/>
          <p:cNvSpPr/>
          <p:nvPr/>
        </p:nvSpPr>
        <p:spPr>
          <a:xfrm rot="20570344">
            <a:off x="9931519" y="788713"/>
            <a:ext cx="214958" cy="20783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>
                  <a:lumMod val="95000"/>
                </a:schemeClr>
              </a:gs>
              <a:gs pos="69000">
                <a:schemeClr val="bg1">
                  <a:lumMod val="85000"/>
                </a:schemeClr>
              </a:gs>
              <a:gs pos="97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42" name="Ovaal 141"/>
          <p:cNvSpPr/>
          <p:nvPr/>
        </p:nvSpPr>
        <p:spPr>
          <a:xfrm>
            <a:off x="9699056" y="1177961"/>
            <a:ext cx="489771" cy="41411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36000">
                <a:schemeClr val="accent6">
                  <a:lumMod val="60000"/>
                  <a:lumOff val="40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3000">
                  <a:schemeClr val="bg1">
                    <a:lumMod val="50000"/>
                  </a:schemeClr>
                </a:gs>
                <a:gs pos="65000">
                  <a:schemeClr val="bg1">
                    <a:lumMod val="50000"/>
                  </a:schemeClr>
                </a:gs>
                <a:gs pos="97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43" name="Ovaal 142"/>
          <p:cNvSpPr/>
          <p:nvPr/>
        </p:nvSpPr>
        <p:spPr>
          <a:xfrm rot="20570344">
            <a:off x="9932615" y="1271835"/>
            <a:ext cx="214958" cy="20783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>
                  <a:lumMod val="95000"/>
                </a:schemeClr>
              </a:gs>
              <a:gs pos="69000">
                <a:schemeClr val="bg1">
                  <a:lumMod val="85000"/>
                </a:schemeClr>
              </a:gs>
              <a:gs pos="97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222" name="Ovaal 221"/>
          <p:cNvSpPr/>
          <p:nvPr/>
        </p:nvSpPr>
        <p:spPr>
          <a:xfrm>
            <a:off x="9687635" y="214652"/>
            <a:ext cx="489771" cy="41411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20000">
                <a:srgbClr val="FCD6DB"/>
              </a:gs>
              <a:gs pos="82000">
                <a:srgbClr val="FF0000"/>
              </a:gs>
              <a:gs pos="97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>
            <a:gradFill flip="none" rotWithShape="1">
              <a:gsLst>
                <a:gs pos="0">
                  <a:srgbClr val="FF0000"/>
                </a:gs>
                <a:gs pos="23000">
                  <a:srgbClr val="FF0000"/>
                </a:gs>
                <a:gs pos="65000">
                  <a:srgbClr val="C00000"/>
                </a:gs>
                <a:gs pos="97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223" name="Ovaal 222"/>
          <p:cNvSpPr/>
          <p:nvPr/>
        </p:nvSpPr>
        <p:spPr>
          <a:xfrm rot="20570344">
            <a:off x="9921194" y="308526"/>
            <a:ext cx="214958" cy="20783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>
                  <a:lumMod val="95000"/>
                </a:schemeClr>
              </a:gs>
              <a:gs pos="69000">
                <a:schemeClr val="bg1">
                  <a:lumMod val="85000"/>
                </a:schemeClr>
              </a:gs>
              <a:gs pos="97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224" name="Tekstvak 223"/>
          <p:cNvSpPr txBox="1"/>
          <p:nvPr/>
        </p:nvSpPr>
        <p:spPr>
          <a:xfrm>
            <a:off x="10216015" y="258922"/>
            <a:ext cx="1701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/>
              <a:t>Bloed &amp; Lymfe</a:t>
            </a:r>
          </a:p>
        </p:txBody>
      </p:sp>
      <p:sp>
        <p:nvSpPr>
          <p:cNvPr id="226" name="Tekstvak 225"/>
          <p:cNvSpPr txBox="1"/>
          <p:nvPr/>
        </p:nvSpPr>
        <p:spPr>
          <a:xfrm>
            <a:off x="10216015" y="739147"/>
            <a:ext cx="2293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/>
              <a:t>2</a:t>
            </a:r>
            <a:r>
              <a:rPr lang="nl-NL" sz="1400" b="1" baseline="30000" dirty="0"/>
              <a:t>e</a:t>
            </a:r>
            <a:r>
              <a:rPr lang="nl-NL" sz="1400" b="1" dirty="0"/>
              <a:t> </a:t>
            </a:r>
            <a:r>
              <a:rPr lang="nl-NL" sz="1400" b="1" dirty="0" err="1"/>
              <a:t>lymfoide</a:t>
            </a:r>
            <a:r>
              <a:rPr lang="nl-NL" sz="1400" b="1" dirty="0"/>
              <a:t> organen</a:t>
            </a:r>
          </a:p>
        </p:txBody>
      </p:sp>
      <p:sp>
        <p:nvSpPr>
          <p:cNvPr id="227" name="Tekstvak 226"/>
          <p:cNvSpPr txBox="1"/>
          <p:nvPr/>
        </p:nvSpPr>
        <p:spPr>
          <a:xfrm>
            <a:off x="10224873" y="1215628"/>
            <a:ext cx="239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/>
              <a:t>Non-</a:t>
            </a:r>
            <a:r>
              <a:rPr lang="nl-NL" sz="1400" b="1" dirty="0" err="1"/>
              <a:t>lymfoide</a:t>
            </a:r>
            <a:r>
              <a:rPr lang="nl-NL" sz="1400" b="1" dirty="0"/>
              <a:t> weefsels</a:t>
            </a:r>
          </a:p>
        </p:txBody>
      </p:sp>
      <p:pic>
        <p:nvPicPr>
          <p:cNvPr id="135" name="Picture 4" descr="Image result for tesla model 3">
            <a:extLst>
              <a:ext uri="{FF2B5EF4-FFF2-40B4-BE49-F238E27FC236}">
                <a16:creationId xmlns:a16="http://schemas.microsoft.com/office/drawing/2014/main" id="{9D66DBDE-6F63-4E65-B75A-6D2D59477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3750" r="9871" b="19652"/>
          <a:stretch/>
        </p:blipFill>
        <p:spPr bwMode="auto">
          <a:xfrm>
            <a:off x="253382" y="3294858"/>
            <a:ext cx="2982663" cy="1440000"/>
          </a:xfrm>
          <a:prstGeom prst="rect">
            <a:avLst/>
          </a:prstGeom>
          <a:noFill/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6" descr="Image result for old mercedes benz sedan">
            <a:extLst>
              <a:ext uri="{FF2B5EF4-FFF2-40B4-BE49-F238E27FC236}">
                <a16:creationId xmlns:a16="http://schemas.microsoft.com/office/drawing/2014/main" id="{F7B5E8BB-5674-4793-BE25-5A9D00C665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9" b="6283"/>
          <a:stretch/>
        </p:blipFill>
        <p:spPr bwMode="auto">
          <a:xfrm>
            <a:off x="3421390" y="3294858"/>
            <a:ext cx="3053161" cy="1440000"/>
          </a:xfrm>
          <a:prstGeom prst="rect">
            <a:avLst/>
          </a:prstGeom>
          <a:noFill/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8" descr="Image result for off road landrover">
            <a:extLst>
              <a:ext uri="{FF2B5EF4-FFF2-40B4-BE49-F238E27FC236}">
                <a16:creationId xmlns:a16="http://schemas.microsoft.com/office/drawing/2014/main" id="{93A83984-3AB6-46B2-9F40-B2988DE6C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t="8647" r="25017" b="15101"/>
          <a:stretch/>
        </p:blipFill>
        <p:spPr bwMode="auto">
          <a:xfrm flipH="1">
            <a:off x="6663419" y="3294858"/>
            <a:ext cx="2767055" cy="1440000"/>
          </a:xfrm>
          <a:prstGeom prst="rect">
            <a:avLst/>
          </a:prstGeom>
          <a:noFill/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10" descr="Image result for land rover off road winch help">
            <a:extLst>
              <a:ext uri="{FF2B5EF4-FFF2-40B4-BE49-F238E27FC236}">
                <a16:creationId xmlns:a16="http://schemas.microsoft.com/office/drawing/2014/main" id="{B6609D02-01EF-41F0-9A03-1D2F07288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 t="9276" r="19979" b="5324"/>
          <a:stretch/>
        </p:blipFill>
        <p:spPr bwMode="auto">
          <a:xfrm>
            <a:off x="9605037" y="3294858"/>
            <a:ext cx="2252140" cy="1440000"/>
          </a:xfrm>
          <a:prstGeom prst="rect">
            <a:avLst/>
          </a:prstGeom>
          <a:noFill/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4" name="Groep 143">
            <a:extLst>
              <a:ext uri="{FF2B5EF4-FFF2-40B4-BE49-F238E27FC236}">
                <a16:creationId xmlns:a16="http://schemas.microsoft.com/office/drawing/2014/main" id="{D5834FBE-D59D-49B4-8F98-6F3CDE27D7BC}"/>
              </a:ext>
            </a:extLst>
          </p:cNvPr>
          <p:cNvGrpSpPr/>
          <p:nvPr/>
        </p:nvGrpSpPr>
        <p:grpSpPr>
          <a:xfrm>
            <a:off x="6038035" y="444501"/>
            <a:ext cx="640338" cy="641189"/>
            <a:chOff x="4715123" y="1548937"/>
            <a:chExt cx="675861" cy="6838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5" name="Ovaal 144">
              <a:extLst>
                <a:ext uri="{FF2B5EF4-FFF2-40B4-BE49-F238E27FC236}">
                  <a16:creationId xmlns:a16="http://schemas.microsoft.com/office/drawing/2014/main" id="{3B6FD515-E23D-4C94-8F83-5DEBB8AFB665}"/>
                </a:ext>
              </a:extLst>
            </p:cNvPr>
            <p:cNvSpPr/>
            <p:nvPr/>
          </p:nvSpPr>
          <p:spPr>
            <a:xfrm>
              <a:off x="4715123" y="1548937"/>
              <a:ext cx="675861" cy="68381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41000">
                  <a:schemeClr val="bg1">
                    <a:lumMod val="85000"/>
                  </a:schemeClr>
                </a:gs>
                <a:gs pos="69000">
                  <a:schemeClr val="bg1">
                    <a:lumMod val="65000"/>
                  </a:schemeClr>
                </a:gs>
                <a:gs pos="97000">
                  <a:schemeClr val="bg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23000">
                    <a:schemeClr val="bg1">
                      <a:lumMod val="50000"/>
                    </a:schemeClr>
                  </a:gs>
                  <a:gs pos="65000">
                    <a:schemeClr val="bg1">
                      <a:lumMod val="50000"/>
                    </a:schemeClr>
                  </a:gs>
                  <a:gs pos="97000">
                    <a:schemeClr val="tx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00"/>
            </a:p>
          </p:txBody>
        </p:sp>
        <p:sp>
          <p:nvSpPr>
            <p:cNvPr id="146" name="Ovaal 145">
              <a:extLst>
                <a:ext uri="{FF2B5EF4-FFF2-40B4-BE49-F238E27FC236}">
                  <a16:creationId xmlns:a16="http://schemas.microsoft.com/office/drawing/2014/main" id="{09B3B8C0-F711-4641-BCE0-30A0E8181FBA}"/>
                </a:ext>
              </a:extLst>
            </p:cNvPr>
            <p:cNvSpPr/>
            <p:nvPr/>
          </p:nvSpPr>
          <p:spPr>
            <a:xfrm rot="20570344">
              <a:off x="5018573" y="1693115"/>
              <a:ext cx="296632" cy="34318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23000">
                  <a:schemeClr val="bg1">
                    <a:lumMod val="95000"/>
                  </a:schemeClr>
                </a:gs>
                <a:gs pos="69000">
                  <a:schemeClr val="bg1">
                    <a:lumMod val="85000"/>
                  </a:schemeClr>
                </a:gs>
                <a:gs pos="9700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00"/>
            </a:p>
          </p:txBody>
        </p:sp>
      </p:grpSp>
      <p:sp>
        <p:nvSpPr>
          <p:cNvPr id="147" name="Tekstvak 146">
            <a:extLst>
              <a:ext uri="{FF2B5EF4-FFF2-40B4-BE49-F238E27FC236}">
                <a16:creationId xmlns:a16="http://schemas.microsoft.com/office/drawing/2014/main" id="{526158F8-6492-43AB-87E8-18FB45BD11BE}"/>
              </a:ext>
            </a:extLst>
          </p:cNvPr>
          <p:cNvSpPr txBox="1"/>
          <p:nvPr/>
        </p:nvSpPr>
        <p:spPr>
          <a:xfrm>
            <a:off x="5751006" y="1124017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CD8</a:t>
            </a:r>
            <a:r>
              <a:rPr lang="nl-NL" sz="2000" b="1" baseline="30000" dirty="0"/>
              <a:t>+</a:t>
            </a:r>
            <a:r>
              <a:rPr lang="nl-NL" sz="2000" b="1" dirty="0"/>
              <a:t> T cel</a:t>
            </a:r>
          </a:p>
        </p:txBody>
      </p:sp>
      <p:cxnSp>
        <p:nvCxnSpPr>
          <p:cNvPr id="148" name="Rechte verbindingslijn 147">
            <a:extLst>
              <a:ext uri="{FF2B5EF4-FFF2-40B4-BE49-F238E27FC236}">
                <a16:creationId xmlns:a16="http://schemas.microsoft.com/office/drawing/2014/main" id="{763FAA21-24DA-4104-BFF7-9B7EFFAF2C88}"/>
              </a:ext>
            </a:extLst>
          </p:cNvPr>
          <p:cNvCxnSpPr/>
          <p:nvPr/>
        </p:nvCxnSpPr>
        <p:spPr>
          <a:xfrm>
            <a:off x="6386261" y="1515878"/>
            <a:ext cx="0" cy="288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Rechte verbindingslijn 148">
            <a:extLst>
              <a:ext uri="{FF2B5EF4-FFF2-40B4-BE49-F238E27FC236}">
                <a16:creationId xmlns:a16="http://schemas.microsoft.com/office/drawing/2014/main" id="{2B3E3766-6700-45E4-A1CE-A13A8F5CA43C}"/>
              </a:ext>
            </a:extLst>
          </p:cNvPr>
          <p:cNvCxnSpPr/>
          <p:nvPr/>
        </p:nvCxnSpPr>
        <p:spPr>
          <a:xfrm>
            <a:off x="1666926" y="1796148"/>
            <a:ext cx="90529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Rechte verbindingslijn 152">
            <a:extLst>
              <a:ext uri="{FF2B5EF4-FFF2-40B4-BE49-F238E27FC236}">
                <a16:creationId xmlns:a16="http://schemas.microsoft.com/office/drawing/2014/main" id="{5064987A-40C4-43BC-9F35-594412C6085C}"/>
              </a:ext>
            </a:extLst>
          </p:cNvPr>
          <p:cNvCxnSpPr/>
          <p:nvPr/>
        </p:nvCxnSpPr>
        <p:spPr>
          <a:xfrm>
            <a:off x="4868293" y="1796146"/>
            <a:ext cx="0" cy="43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Rechte verbindingslijn 154">
            <a:extLst>
              <a:ext uri="{FF2B5EF4-FFF2-40B4-BE49-F238E27FC236}">
                <a16:creationId xmlns:a16="http://schemas.microsoft.com/office/drawing/2014/main" id="{FB07F036-D371-4AA1-BC50-0034DC9F2AF7}"/>
              </a:ext>
            </a:extLst>
          </p:cNvPr>
          <p:cNvCxnSpPr/>
          <p:nvPr/>
        </p:nvCxnSpPr>
        <p:spPr>
          <a:xfrm>
            <a:off x="7977317" y="1796146"/>
            <a:ext cx="0" cy="43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Rechte verbindingslijn 174">
            <a:extLst>
              <a:ext uri="{FF2B5EF4-FFF2-40B4-BE49-F238E27FC236}">
                <a16:creationId xmlns:a16="http://schemas.microsoft.com/office/drawing/2014/main" id="{B592B8AE-A6D0-415F-8C4A-0EDEB0651356}"/>
              </a:ext>
            </a:extLst>
          </p:cNvPr>
          <p:cNvCxnSpPr/>
          <p:nvPr/>
        </p:nvCxnSpPr>
        <p:spPr>
          <a:xfrm>
            <a:off x="10707373" y="1796145"/>
            <a:ext cx="0" cy="43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Rechte verbindingslijn 175">
            <a:extLst>
              <a:ext uri="{FF2B5EF4-FFF2-40B4-BE49-F238E27FC236}">
                <a16:creationId xmlns:a16="http://schemas.microsoft.com/office/drawing/2014/main" id="{03FEB1D4-D091-49C2-B951-58E443F28338}"/>
              </a:ext>
            </a:extLst>
          </p:cNvPr>
          <p:cNvCxnSpPr/>
          <p:nvPr/>
        </p:nvCxnSpPr>
        <p:spPr>
          <a:xfrm>
            <a:off x="1688052" y="1796145"/>
            <a:ext cx="0" cy="43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kstvak 202">
            <a:extLst>
              <a:ext uri="{FF2B5EF4-FFF2-40B4-BE49-F238E27FC236}">
                <a16:creationId xmlns:a16="http://schemas.microsoft.com/office/drawing/2014/main" id="{68497769-0121-4E71-BF31-155226D49CEC}"/>
              </a:ext>
            </a:extLst>
          </p:cNvPr>
          <p:cNvSpPr txBox="1"/>
          <p:nvPr/>
        </p:nvSpPr>
        <p:spPr>
          <a:xfrm>
            <a:off x="6844715" y="4769571"/>
            <a:ext cx="247170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b="1" dirty="0"/>
              <a:t>Ervaren bestuurder</a:t>
            </a:r>
          </a:p>
          <a:p>
            <a:pPr algn="ctr"/>
            <a:r>
              <a:rPr lang="nl-NL" b="1" i="1" dirty="0"/>
              <a:t>Buiten gebaande paden</a:t>
            </a:r>
            <a:endParaRPr lang="nl-NL" b="1" i="1" baseline="-25000" dirty="0"/>
          </a:p>
        </p:txBody>
      </p:sp>
      <p:sp>
        <p:nvSpPr>
          <p:cNvPr id="59" name="Tekstvak 58"/>
          <p:cNvSpPr txBox="1"/>
          <p:nvPr/>
        </p:nvSpPr>
        <p:spPr>
          <a:xfrm>
            <a:off x="1709690" y="1818072"/>
            <a:ext cx="710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CD62L</a:t>
            </a:r>
            <a:r>
              <a:rPr lang="en-US" sz="1400" b="1" baseline="30000" dirty="0"/>
              <a:t>+</a:t>
            </a:r>
            <a:endParaRPr lang="nl-NL" sz="1400" b="1" dirty="0"/>
          </a:p>
          <a:p>
            <a:r>
              <a:rPr lang="nl-NL" sz="1400" b="1" dirty="0"/>
              <a:t>CCR7</a:t>
            </a:r>
            <a:r>
              <a:rPr lang="nl-NL" sz="1400" b="1" baseline="30000" dirty="0"/>
              <a:t>+</a:t>
            </a:r>
          </a:p>
        </p:txBody>
      </p:sp>
      <p:sp>
        <p:nvSpPr>
          <p:cNvPr id="60" name="Tekstvak 59"/>
          <p:cNvSpPr txBox="1"/>
          <p:nvPr/>
        </p:nvSpPr>
        <p:spPr>
          <a:xfrm>
            <a:off x="4884673" y="1818072"/>
            <a:ext cx="710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CD62L</a:t>
            </a:r>
            <a:r>
              <a:rPr lang="en-US" sz="1400" b="1" baseline="30000" dirty="0"/>
              <a:t>+</a:t>
            </a:r>
            <a:endParaRPr lang="nl-NL" sz="1400" b="1" dirty="0"/>
          </a:p>
          <a:p>
            <a:r>
              <a:rPr lang="nl-NL" sz="1400" b="1" dirty="0"/>
              <a:t>CCR7</a:t>
            </a:r>
            <a:r>
              <a:rPr lang="nl-NL" sz="1400" b="1" baseline="30000" dirty="0"/>
              <a:t>+</a:t>
            </a:r>
          </a:p>
        </p:txBody>
      </p:sp>
      <p:sp>
        <p:nvSpPr>
          <p:cNvPr id="61" name="Tekstvak 60"/>
          <p:cNvSpPr txBox="1"/>
          <p:nvPr/>
        </p:nvSpPr>
        <p:spPr>
          <a:xfrm>
            <a:off x="7994320" y="1818072"/>
            <a:ext cx="710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CD62L</a:t>
            </a:r>
            <a:r>
              <a:rPr lang="en-US" sz="1400" b="1" baseline="30000" dirty="0"/>
              <a:t>-</a:t>
            </a:r>
            <a:endParaRPr lang="nl-NL" sz="1400" b="1" dirty="0"/>
          </a:p>
          <a:p>
            <a:r>
              <a:rPr lang="nl-NL" sz="1400" b="1" dirty="0"/>
              <a:t>CCR7</a:t>
            </a:r>
            <a:r>
              <a:rPr lang="nl-NL" sz="1400" b="1" baseline="30000" dirty="0"/>
              <a:t>-</a:t>
            </a:r>
          </a:p>
        </p:txBody>
      </p:sp>
      <p:sp>
        <p:nvSpPr>
          <p:cNvPr id="62" name="Tekstvak 61"/>
          <p:cNvSpPr txBox="1"/>
          <p:nvPr/>
        </p:nvSpPr>
        <p:spPr>
          <a:xfrm>
            <a:off x="10726679" y="1818072"/>
            <a:ext cx="710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CD62L</a:t>
            </a:r>
            <a:r>
              <a:rPr lang="en-US" sz="1400" b="1" baseline="30000" dirty="0"/>
              <a:t>-</a:t>
            </a:r>
            <a:endParaRPr lang="nl-NL" sz="1400" b="1" dirty="0"/>
          </a:p>
          <a:p>
            <a:r>
              <a:rPr lang="nl-NL" sz="1400" b="1" dirty="0"/>
              <a:t>CCR7</a:t>
            </a:r>
            <a:r>
              <a:rPr lang="nl-NL" sz="1400" b="1" baseline="30000" dirty="0"/>
              <a:t>-</a:t>
            </a:r>
          </a:p>
        </p:txBody>
      </p:sp>
      <p:pic>
        <p:nvPicPr>
          <p:cNvPr id="3" name="Picture 4" descr="Roitt 08-04">
            <a:extLst>
              <a:ext uri="{FF2B5EF4-FFF2-40B4-BE49-F238E27FC236}">
                <a16:creationId xmlns:a16="http://schemas.microsoft.com/office/drawing/2014/main" id="{925B3F57-AFAC-4B92-801A-40F51DEF3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2"/>
          <a:stretch>
            <a:fillRect/>
          </a:stretch>
        </p:blipFill>
        <p:spPr bwMode="auto">
          <a:xfrm>
            <a:off x="166754" y="3285921"/>
            <a:ext cx="5727284" cy="278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0221BF84-778A-425D-8D5D-0964DAE69CE8}"/>
              </a:ext>
            </a:extLst>
          </p:cNvPr>
          <p:cNvSpPr/>
          <p:nvPr/>
        </p:nvSpPr>
        <p:spPr>
          <a:xfrm>
            <a:off x="2839179" y="3525018"/>
            <a:ext cx="2763996" cy="1711022"/>
          </a:xfrm>
          <a:prstGeom prst="ellipse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0" name="Picture 4" descr="Roitt 08-04">
            <a:extLst>
              <a:ext uri="{FF2B5EF4-FFF2-40B4-BE49-F238E27FC236}">
                <a16:creationId xmlns:a16="http://schemas.microsoft.com/office/drawing/2014/main" id="{74FD4213-D860-4DCA-AF0C-41A75A3F2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2"/>
          <a:stretch>
            <a:fillRect/>
          </a:stretch>
        </p:blipFill>
        <p:spPr bwMode="auto">
          <a:xfrm>
            <a:off x="6337001" y="3276289"/>
            <a:ext cx="5747076" cy="279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Ovaal 70">
            <a:extLst>
              <a:ext uri="{FF2B5EF4-FFF2-40B4-BE49-F238E27FC236}">
                <a16:creationId xmlns:a16="http://schemas.microsoft.com/office/drawing/2014/main" id="{2C9004EA-97B1-4F5F-911F-9FC2E904F740}"/>
              </a:ext>
            </a:extLst>
          </p:cNvPr>
          <p:cNvSpPr/>
          <p:nvPr/>
        </p:nvSpPr>
        <p:spPr>
          <a:xfrm>
            <a:off x="6027769" y="3500881"/>
            <a:ext cx="2763996" cy="1711022"/>
          </a:xfrm>
          <a:prstGeom prst="ellipse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586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/>
      <p:bldP spid="204" grpId="0"/>
      <p:bldP spid="201" grpId="0"/>
      <p:bldP spid="34" grpId="0"/>
      <p:bldP spid="35" grpId="0"/>
      <p:bldP spid="36" grpId="0"/>
      <p:bldP spid="142" grpId="0" animBg="1"/>
      <p:bldP spid="143" grpId="0" animBg="1"/>
      <p:bldP spid="227" grpId="0"/>
      <p:bldP spid="203" grpId="0"/>
      <p:bldP spid="60" grpId="0"/>
      <p:bldP spid="61" grpId="0"/>
      <p:bldP spid="62" grpId="0"/>
      <p:bldP spid="4" grpId="0" animBg="1"/>
      <p:bldP spid="4" grpId="1" animBg="1"/>
      <p:bldP spid="71" grpId="0" animBg="1"/>
      <p:bldP spid="71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5D00C30-DCCF-4DAC-B8B7-C3862E69A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34" y="76497"/>
            <a:ext cx="8229600" cy="1143000"/>
          </a:xfrm>
        </p:spPr>
        <p:txBody>
          <a:bodyPr/>
          <a:lstStyle/>
          <a:p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Effector vs memory T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cellen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Lokatie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lokatie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lokatie</a:t>
            </a:r>
            <a:endParaRPr lang="nl-NL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3C6252-4905-4A89-B054-54F3F8DE6B80}"/>
              </a:ext>
            </a:extLst>
          </p:cNvPr>
          <p:cNvSpPr/>
          <p:nvPr/>
        </p:nvSpPr>
        <p:spPr>
          <a:xfrm>
            <a:off x="9592573" y="6502896"/>
            <a:ext cx="2471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1200" i="1" dirty="0">
                <a:solidFill>
                  <a:srgbClr val="C00000"/>
                </a:solidFill>
              </a:rPr>
              <a:t>Mackay Nature 401, 659 (1999) </a:t>
            </a:r>
          </a:p>
        </p:txBody>
      </p:sp>
      <p:pic>
        <p:nvPicPr>
          <p:cNvPr id="6" name="Picture 2" descr="http://www.nature.com/nature/journal/v402/n6763supp/images/402d003aa.2.jpg">
            <a:extLst>
              <a:ext uri="{FF2B5EF4-FFF2-40B4-BE49-F238E27FC236}">
                <a16:creationId xmlns:a16="http://schemas.microsoft.com/office/drawing/2014/main" id="{D39EE5C3-462C-4B09-B67F-035201619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596" y="942623"/>
            <a:ext cx="7481977" cy="569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B64FA05-C4BF-4107-9324-66F4A66DD2C2}"/>
              </a:ext>
            </a:extLst>
          </p:cNvPr>
          <p:cNvSpPr txBox="1"/>
          <p:nvPr/>
        </p:nvSpPr>
        <p:spPr>
          <a:xfrm>
            <a:off x="8113144" y="6182525"/>
            <a:ext cx="1190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CCR9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5D1BB2E-1401-4680-B7C3-3AD545D6E3F3}"/>
              </a:ext>
            </a:extLst>
          </p:cNvPr>
          <p:cNvSpPr txBox="1"/>
          <p:nvPr/>
        </p:nvSpPr>
        <p:spPr>
          <a:xfrm>
            <a:off x="4098521" y="6237155"/>
            <a:ext cx="1427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dirty="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 (LFA-1)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90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16">
            <a:extLst>
              <a:ext uri="{FF2B5EF4-FFF2-40B4-BE49-F238E27FC236}">
                <a16:creationId xmlns:a16="http://schemas.microsoft.com/office/drawing/2014/main" id="{70E4D02F-84E8-4D05-8D4C-517D1FDDF7CF}"/>
              </a:ext>
            </a:extLst>
          </p:cNvPr>
          <p:cNvGrpSpPr/>
          <p:nvPr/>
        </p:nvGrpSpPr>
        <p:grpSpPr>
          <a:xfrm>
            <a:off x="-2472382" y="135616"/>
            <a:ext cx="7601946" cy="6722587"/>
            <a:chOff x="-1655506" y="135413"/>
            <a:chExt cx="7601946" cy="6722587"/>
          </a:xfrm>
        </p:grpSpPr>
        <p:pic>
          <p:nvPicPr>
            <p:cNvPr id="11" name="Picture 4" descr="http://hfazilat.persiangig.com/image/%D8%AF%D8%B3%D8%AA%DA%AF%D8%A7%D9%87%20%D9%84%D9%86%D9%81%DB%8C.jpg">
              <a:extLst>
                <a:ext uri="{FF2B5EF4-FFF2-40B4-BE49-F238E27FC236}">
                  <a16:creationId xmlns:a16="http://schemas.microsoft.com/office/drawing/2014/main" id="{FC657659-ADF9-41E5-BEC7-2C9B988EF7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62"/>
            <a:stretch/>
          </p:blipFill>
          <p:spPr bwMode="auto">
            <a:xfrm>
              <a:off x="-1655506" y="135413"/>
              <a:ext cx="7601946" cy="6722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CFE08DF-070D-42D9-8CC9-11E8F18EC3FF}"/>
                </a:ext>
              </a:extLst>
            </p:cNvPr>
            <p:cNvSpPr/>
            <p:nvPr/>
          </p:nvSpPr>
          <p:spPr>
            <a:xfrm>
              <a:off x="-449573" y="1767473"/>
              <a:ext cx="1162407" cy="516835"/>
            </a:xfrm>
            <a:custGeom>
              <a:avLst/>
              <a:gdLst>
                <a:gd name="connsiteX0" fmla="*/ 1160891 w 1160891"/>
                <a:gd name="connsiteY0" fmla="*/ 103367 h 612251"/>
                <a:gd name="connsiteX1" fmla="*/ 1160891 w 1160891"/>
                <a:gd name="connsiteY1" fmla="*/ 485030 h 612251"/>
                <a:gd name="connsiteX2" fmla="*/ 644056 w 1160891"/>
                <a:gd name="connsiteY2" fmla="*/ 612251 h 612251"/>
                <a:gd name="connsiteX3" fmla="*/ 0 w 1160891"/>
                <a:gd name="connsiteY3" fmla="*/ 588397 h 612251"/>
                <a:gd name="connsiteX4" fmla="*/ 15903 w 1160891"/>
                <a:gd name="connsiteY4" fmla="*/ 0 h 612251"/>
                <a:gd name="connsiteX5" fmla="*/ 1160891 w 1160891"/>
                <a:gd name="connsiteY5" fmla="*/ 47708 h 612251"/>
                <a:gd name="connsiteX0" fmla="*/ 1160891 w 1160891"/>
                <a:gd name="connsiteY0" fmla="*/ 103367 h 612251"/>
                <a:gd name="connsiteX1" fmla="*/ 1121135 w 1160891"/>
                <a:gd name="connsiteY1" fmla="*/ 503869 h 612251"/>
                <a:gd name="connsiteX2" fmla="*/ 644056 w 1160891"/>
                <a:gd name="connsiteY2" fmla="*/ 612251 h 612251"/>
                <a:gd name="connsiteX3" fmla="*/ 0 w 1160891"/>
                <a:gd name="connsiteY3" fmla="*/ 588397 h 612251"/>
                <a:gd name="connsiteX4" fmla="*/ 15903 w 1160891"/>
                <a:gd name="connsiteY4" fmla="*/ 0 h 612251"/>
                <a:gd name="connsiteX5" fmla="*/ 1160891 w 1160891"/>
                <a:gd name="connsiteY5" fmla="*/ 47708 h 612251"/>
                <a:gd name="connsiteX0" fmla="*/ 1160891 w 1168799"/>
                <a:gd name="connsiteY0" fmla="*/ 103367 h 612251"/>
                <a:gd name="connsiteX1" fmla="*/ 1121135 w 1168799"/>
                <a:gd name="connsiteY1" fmla="*/ 503869 h 612251"/>
                <a:gd name="connsiteX2" fmla="*/ 644056 w 1168799"/>
                <a:gd name="connsiteY2" fmla="*/ 612251 h 612251"/>
                <a:gd name="connsiteX3" fmla="*/ 0 w 1168799"/>
                <a:gd name="connsiteY3" fmla="*/ 588397 h 612251"/>
                <a:gd name="connsiteX4" fmla="*/ 15903 w 1168799"/>
                <a:gd name="connsiteY4" fmla="*/ 0 h 612251"/>
                <a:gd name="connsiteX5" fmla="*/ 1160891 w 1168799"/>
                <a:gd name="connsiteY5" fmla="*/ 47708 h 612251"/>
                <a:gd name="connsiteX0" fmla="*/ 1160891 w 1162407"/>
                <a:gd name="connsiteY0" fmla="*/ 103367 h 612251"/>
                <a:gd name="connsiteX1" fmla="*/ 1121135 w 1162407"/>
                <a:gd name="connsiteY1" fmla="*/ 503869 h 612251"/>
                <a:gd name="connsiteX2" fmla="*/ 644056 w 1162407"/>
                <a:gd name="connsiteY2" fmla="*/ 612251 h 612251"/>
                <a:gd name="connsiteX3" fmla="*/ 0 w 1162407"/>
                <a:gd name="connsiteY3" fmla="*/ 588397 h 612251"/>
                <a:gd name="connsiteX4" fmla="*/ 15903 w 1162407"/>
                <a:gd name="connsiteY4" fmla="*/ 0 h 612251"/>
                <a:gd name="connsiteX5" fmla="*/ 1160891 w 1162407"/>
                <a:gd name="connsiteY5" fmla="*/ 47708 h 612251"/>
                <a:gd name="connsiteX0" fmla="*/ 1160891 w 1162407"/>
                <a:gd name="connsiteY0" fmla="*/ 103367 h 612251"/>
                <a:gd name="connsiteX1" fmla="*/ 1121135 w 1162407"/>
                <a:gd name="connsiteY1" fmla="*/ 503869 h 612251"/>
                <a:gd name="connsiteX2" fmla="*/ 644056 w 1162407"/>
                <a:gd name="connsiteY2" fmla="*/ 612251 h 612251"/>
                <a:gd name="connsiteX3" fmla="*/ 0 w 1162407"/>
                <a:gd name="connsiteY3" fmla="*/ 588397 h 612251"/>
                <a:gd name="connsiteX4" fmla="*/ 15903 w 1162407"/>
                <a:gd name="connsiteY4" fmla="*/ 0 h 612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2407" h="612251">
                  <a:moveTo>
                    <a:pt x="1160891" y="103367"/>
                  </a:moveTo>
                  <a:cubicBezTo>
                    <a:pt x="1147639" y="236868"/>
                    <a:pt x="1191372" y="400217"/>
                    <a:pt x="1121135" y="503869"/>
                  </a:cubicBezTo>
                  <a:cubicBezTo>
                    <a:pt x="1050898" y="607521"/>
                    <a:pt x="830912" y="598163"/>
                    <a:pt x="644056" y="612251"/>
                  </a:cubicBezTo>
                  <a:lnTo>
                    <a:pt x="0" y="588397"/>
                  </a:lnTo>
                  <a:lnTo>
                    <a:pt x="159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4" name="Vrije vorm 4">
            <a:extLst>
              <a:ext uri="{FF2B5EF4-FFF2-40B4-BE49-F238E27FC236}">
                <a16:creationId xmlns:a16="http://schemas.microsoft.com/office/drawing/2014/main" id="{A8706FAC-42CE-4C96-8B4C-3447DF98E1D6}"/>
              </a:ext>
            </a:extLst>
          </p:cNvPr>
          <p:cNvSpPr/>
          <p:nvPr/>
        </p:nvSpPr>
        <p:spPr>
          <a:xfrm>
            <a:off x="1681077" y="4337662"/>
            <a:ext cx="3483936" cy="2972854"/>
          </a:xfrm>
          <a:custGeom>
            <a:avLst/>
            <a:gdLst>
              <a:gd name="connsiteX0" fmla="*/ 1659875 w 1975692"/>
              <a:gd name="connsiteY0" fmla="*/ 73446 h 2537552"/>
              <a:gd name="connsiteX1" fmla="*/ 3673 w 1975692"/>
              <a:gd name="connsiteY1" fmla="*/ 851971 h 2537552"/>
              <a:gd name="connsiteX2" fmla="*/ 14689 w 1975692"/>
              <a:gd name="connsiteY2" fmla="*/ 888694 h 2537552"/>
              <a:gd name="connsiteX3" fmla="*/ 29379 w 1975692"/>
              <a:gd name="connsiteY3" fmla="*/ 918073 h 2537552"/>
              <a:gd name="connsiteX4" fmla="*/ 36723 w 1975692"/>
              <a:gd name="connsiteY4" fmla="*/ 943779 h 2537552"/>
              <a:gd name="connsiteX5" fmla="*/ 47740 w 1975692"/>
              <a:gd name="connsiteY5" fmla="*/ 976829 h 2537552"/>
              <a:gd name="connsiteX6" fmla="*/ 51412 w 1975692"/>
              <a:gd name="connsiteY6" fmla="*/ 987846 h 2537552"/>
              <a:gd name="connsiteX7" fmla="*/ 55085 w 1975692"/>
              <a:gd name="connsiteY7" fmla="*/ 1009880 h 2537552"/>
              <a:gd name="connsiteX8" fmla="*/ 51412 w 1975692"/>
              <a:gd name="connsiteY8" fmla="*/ 1098015 h 2537552"/>
              <a:gd name="connsiteX9" fmla="*/ 33051 w 1975692"/>
              <a:gd name="connsiteY9" fmla="*/ 1112704 h 2537552"/>
              <a:gd name="connsiteX10" fmla="*/ 11017 w 1975692"/>
              <a:gd name="connsiteY10" fmla="*/ 1131065 h 2537552"/>
              <a:gd name="connsiteX11" fmla="*/ 3673 w 1975692"/>
              <a:gd name="connsiteY11" fmla="*/ 1153099 h 2537552"/>
              <a:gd name="connsiteX12" fmla="*/ 0 w 1975692"/>
              <a:gd name="connsiteY12" fmla="*/ 1164116 h 2537552"/>
              <a:gd name="connsiteX13" fmla="*/ 3673 w 1975692"/>
              <a:gd name="connsiteY13" fmla="*/ 1391798 h 2537552"/>
              <a:gd name="connsiteX14" fmla="*/ 11017 w 1975692"/>
              <a:gd name="connsiteY14" fmla="*/ 1413832 h 2537552"/>
              <a:gd name="connsiteX15" fmla="*/ 29379 w 1975692"/>
              <a:gd name="connsiteY15" fmla="*/ 1446882 h 2537552"/>
              <a:gd name="connsiteX16" fmla="*/ 40395 w 1975692"/>
              <a:gd name="connsiteY16" fmla="*/ 1454227 h 2537552"/>
              <a:gd name="connsiteX17" fmla="*/ 47740 w 1975692"/>
              <a:gd name="connsiteY17" fmla="*/ 1494622 h 2537552"/>
              <a:gd name="connsiteX18" fmla="*/ 1975692 w 1975692"/>
              <a:gd name="connsiteY18" fmla="*/ 2537552 h 2537552"/>
              <a:gd name="connsiteX19" fmla="*/ 1905918 w 1975692"/>
              <a:gd name="connsiteY19" fmla="*/ 0 h 2537552"/>
              <a:gd name="connsiteX20" fmla="*/ 1659875 w 1975692"/>
              <a:gd name="connsiteY20" fmla="*/ 73446 h 2537552"/>
              <a:gd name="connsiteX0" fmla="*/ 1659875 w 1975692"/>
              <a:gd name="connsiteY0" fmla="*/ 73446 h 2537552"/>
              <a:gd name="connsiteX1" fmla="*/ 3673 w 1975692"/>
              <a:gd name="connsiteY1" fmla="*/ 851971 h 2537552"/>
              <a:gd name="connsiteX2" fmla="*/ 14689 w 1975692"/>
              <a:gd name="connsiteY2" fmla="*/ 888694 h 2537552"/>
              <a:gd name="connsiteX3" fmla="*/ 29379 w 1975692"/>
              <a:gd name="connsiteY3" fmla="*/ 918073 h 2537552"/>
              <a:gd name="connsiteX4" fmla="*/ 36723 w 1975692"/>
              <a:gd name="connsiteY4" fmla="*/ 943779 h 2537552"/>
              <a:gd name="connsiteX5" fmla="*/ 47740 w 1975692"/>
              <a:gd name="connsiteY5" fmla="*/ 976829 h 2537552"/>
              <a:gd name="connsiteX6" fmla="*/ 51412 w 1975692"/>
              <a:gd name="connsiteY6" fmla="*/ 987846 h 2537552"/>
              <a:gd name="connsiteX7" fmla="*/ 55085 w 1975692"/>
              <a:gd name="connsiteY7" fmla="*/ 1009880 h 2537552"/>
              <a:gd name="connsiteX8" fmla="*/ 51412 w 1975692"/>
              <a:gd name="connsiteY8" fmla="*/ 1098015 h 2537552"/>
              <a:gd name="connsiteX9" fmla="*/ 12096 w 1975692"/>
              <a:gd name="connsiteY9" fmla="*/ 1074604 h 2537552"/>
              <a:gd name="connsiteX10" fmla="*/ 11017 w 1975692"/>
              <a:gd name="connsiteY10" fmla="*/ 1131065 h 2537552"/>
              <a:gd name="connsiteX11" fmla="*/ 3673 w 1975692"/>
              <a:gd name="connsiteY11" fmla="*/ 1153099 h 2537552"/>
              <a:gd name="connsiteX12" fmla="*/ 0 w 1975692"/>
              <a:gd name="connsiteY12" fmla="*/ 1164116 h 2537552"/>
              <a:gd name="connsiteX13" fmla="*/ 3673 w 1975692"/>
              <a:gd name="connsiteY13" fmla="*/ 1391798 h 2537552"/>
              <a:gd name="connsiteX14" fmla="*/ 11017 w 1975692"/>
              <a:gd name="connsiteY14" fmla="*/ 1413832 h 2537552"/>
              <a:gd name="connsiteX15" fmla="*/ 29379 w 1975692"/>
              <a:gd name="connsiteY15" fmla="*/ 1446882 h 2537552"/>
              <a:gd name="connsiteX16" fmla="*/ 40395 w 1975692"/>
              <a:gd name="connsiteY16" fmla="*/ 1454227 h 2537552"/>
              <a:gd name="connsiteX17" fmla="*/ 47740 w 1975692"/>
              <a:gd name="connsiteY17" fmla="*/ 1494622 h 2537552"/>
              <a:gd name="connsiteX18" fmla="*/ 1975692 w 1975692"/>
              <a:gd name="connsiteY18" fmla="*/ 2537552 h 2537552"/>
              <a:gd name="connsiteX19" fmla="*/ 1905918 w 1975692"/>
              <a:gd name="connsiteY19" fmla="*/ 0 h 2537552"/>
              <a:gd name="connsiteX20" fmla="*/ 1659875 w 1975692"/>
              <a:gd name="connsiteY20" fmla="*/ 73446 h 2537552"/>
              <a:gd name="connsiteX0" fmla="*/ 1659875 w 1975692"/>
              <a:gd name="connsiteY0" fmla="*/ 73446 h 2537552"/>
              <a:gd name="connsiteX1" fmla="*/ 3673 w 1975692"/>
              <a:gd name="connsiteY1" fmla="*/ 851971 h 2537552"/>
              <a:gd name="connsiteX2" fmla="*/ 14689 w 1975692"/>
              <a:gd name="connsiteY2" fmla="*/ 888694 h 2537552"/>
              <a:gd name="connsiteX3" fmla="*/ 29379 w 1975692"/>
              <a:gd name="connsiteY3" fmla="*/ 918073 h 2537552"/>
              <a:gd name="connsiteX4" fmla="*/ 36723 w 1975692"/>
              <a:gd name="connsiteY4" fmla="*/ 943779 h 2537552"/>
              <a:gd name="connsiteX5" fmla="*/ 47740 w 1975692"/>
              <a:gd name="connsiteY5" fmla="*/ 976829 h 2537552"/>
              <a:gd name="connsiteX6" fmla="*/ 51412 w 1975692"/>
              <a:gd name="connsiteY6" fmla="*/ 987846 h 2537552"/>
              <a:gd name="connsiteX7" fmla="*/ 55085 w 1975692"/>
              <a:gd name="connsiteY7" fmla="*/ 1009880 h 2537552"/>
              <a:gd name="connsiteX8" fmla="*/ 19027 w 1975692"/>
              <a:gd name="connsiteY8" fmla="*/ 1019910 h 2537552"/>
              <a:gd name="connsiteX9" fmla="*/ 12096 w 1975692"/>
              <a:gd name="connsiteY9" fmla="*/ 1074604 h 2537552"/>
              <a:gd name="connsiteX10" fmla="*/ 11017 w 1975692"/>
              <a:gd name="connsiteY10" fmla="*/ 1131065 h 2537552"/>
              <a:gd name="connsiteX11" fmla="*/ 3673 w 1975692"/>
              <a:gd name="connsiteY11" fmla="*/ 1153099 h 2537552"/>
              <a:gd name="connsiteX12" fmla="*/ 0 w 1975692"/>
              <a:gd name="connsiteY12" fmla="*/ 1164116 h 2537552"/>
              <a:gd name="connsiteX13" fmla="*/ 3673 w 1975692"/>
              <a:gd name="connsiteY13" fmla="*/ 1391798 h 2537552"/>
              <a:gd name="connsiteX14" fmla="*/ 11017 w 1975692"/>
              <a:gd name="connsiteY14" fmla="*/ 1413832 h 2537552"/>
              <a:gd name="connsiteX15" fmla="*/ 29379 w 1975692"/>
              <a:gd name="connsiteY15" fmla="*/ 1446882 h 2537552"/>
              <a:gd name="connsiteX16" fmla="*/ 40395 w 1975692"/>
              <a:gd name="connsiteY16" fmla="*/ 1454227 h 2537552"/>
              <a:gd name="connsiteX17" fmla="*/ 47740 w 1975692"/>
              <a:gd name="connsiteY17" fmla="*/ 1494622 h 2537552"/>
              <a:gd name="connsiteX18" fmla="*/ 1975692 w 1975692"/>
              <a:gd name="connsiteY18" fmla="*/ 2537552 h 2537552"/>
              <a:gd name="connsiteX19" fmla="*/ 1905918 w 1975692"/>
              <a:gd name="connsiteY19" fmla="*/ 0 h 2537552"/>
              <a:gd name="connsiteX20" fmla="*/ 1659875 w 1975692"/>
              <a:gd name="connsiteY20" fmla="*/ 73446 h 2537552"/>
              <a:gd name="connsiteX0" fmla="*/ 1659875 w 1975692"/>
              <a:gd name="connsiteY0" fmla="*/ 73446 h 2537552"/>
              <a:gd name="connsiteX1" fmla="*/ 3673 w 1975692"/>
              <a:gd name="connsiteY1" fmla="*/ 851971 h 2537552"/>
              <a:gd name="connsiteX2" fmla="*/ 14689 w 1975692"/>
              <a:gd name="connsiteY2" fmla="*/ 888694 h 2537552"/>
              <a:gd name="connsiteX3" fmla="*/ 29379 w 1975692"/>
              <a:gd name="connsiteY3" fmla="*/ 918073 h 2537552"/>
              <a:gd name="connsiteX4" fmla="*/ 36723 w 1975692"/>
              <a:gd name="connsiteY4" fmla="*/ 943779 h 2537552"/>
              <a:gd name="connsiteX5" fmla="*/ 47740 w 1975692"/>
              <a:gd name="connsiteY5" fmla="*/ 976829 h 2537552"/>
              <a:gd name="connsiteX6" fmla="*/ 51412 w 1975692"/>
              <a:gd name="connsiteY6" fmla="*/ 987846 h 2537552"/>
              <a:gd name="connsiteX7" fmla="*/ 19027 w 1975692"/>
              <a:gd name="connsiteY7" fmla="*/ 1019910 h 2537552"/>
              <a:gd name="connsiteX8" fmla="*/ 12096 w 1975692"/>
              <a:gd name="connsiteY8" fmla="*/ 1074604 h 2537552"/>
              <a:gd name="connsiteX9" fmla="*/ 11017 w 1975692"/>
              <a:gd name="connsiteY9" fmla="*/ 1131065 h 2537552"/>
              <a:gd name="connsiteX10" fmla="*/ 3673 w 1975692"/>
              <a:gd name="connsiteY10" fmla="*/ 1153099 h 2537552"/>
              <a:gd name="connsiteX11" fmla="*/ 0 w 1975692"/>
              <a:gd name="connsiteY11" fmla="*/ 1164116 h 2537552"/>
              <a:gd name="connsiteX12" fmla="*/ 3673 w 1975692"/>
              <a:gd name="connsiteY12" fmla="*/ 1391798 h 2537552"/>
              <a:gd name="connsiteX13" fmla="*/ 11017 w 1975692"/>
              <a:gd name="connsiteY13" fmla="*/ 1413832 h 2537552"/>
              <a:gd name="connsiteX14" fmla="*/ 29379 w 1975692"/>
              <a:gd name="connsiteY14" fmla="*/ 1446882 h 2537552"/>
              <a:gd name="connsiteX15" fmla="*/ 40395 w 1975692"/>
              <a:gd name="connsiteY15" fmla="*/ 1454227 h 2537552"/>
              <a:gd name="connsiteX16" fmla="*/ 47740 w 1975692"/>
              <a:gd name="connsiteY16" fmla="*/ 1494622 h 2537552"/>
              <a:gd name="connsiteX17" fmla="*/ 1975692 w 1975692"/>
              <a:gd name="connsiteY17" fmla="*/ 2537552 h 2537552"/>
              <a:gd name="connsiteX18" fmla="*/ 1905918 w 1975692"/>
              <a:gd name="connsiteY18" fmla="*/ 0 h 2537552"/>
              <a:gd name="connsiteX19" fmla="*/ 1659875 w 1975692"/>
              <a:gd name="connsiteY19" fmla="*/ 73446 h 2537552"/>
              <a:gd name="connsiteX0" fmla="*/ 1659875 w 1975692"/>
              <a:gd name="connsiteY0" fmla="*/ 73446 h 2537552"/>
              <a:gd name="connsiteX1" fmla="*/ 3673 w 1975692"/>
              <a:gd name="connsiteY1" fmla="*/ 851971 h 2537552"/>
              <a:gd name="connsiteX2" fmla="*/ 14689 w 1975692"/>
              <a:gd name="connsiteY2" fmla="*/ 888694 h 2537552"/>
              <a:gd name="connsiteX3" fmla="*/ 29379 w 1975692"/>
              <a:gd name="connsiteY3" fmla="*/ 918073 h 2537552"/>
              <a:gd name="connsiteX4" fmla="*/ 36723 w 1975692"/>
              <a:gd name="connsiteY4" fmla="*/ 943779 h 2537552"/>
              <a:gd name="connsiteX5" fmla="*/ 47740 w 1975692"/>
              <a:gd name="connsiteY5" fmla="*/ 976829 h 2537552"/>
              <a:gd name="connsiteX6" fmla="*/ 19027 w 1975692"/>
              <a:gd name="connsiteY6" fmla="*/ 1019910 h 2537552"/>
              <a:gd name="connsiteX7" fmla="*/ 12096 w 1975692"/>
              <a:gd name="connsiteY7" fmla="*/ 1074604 h 2537552"/>
              <a:gd name="connsiteX8" fmla="*/ 11017 w 1975692"/>
              <a:gd name="connsiteY8" fmla="*/ 1131065 h 2537552"/>
              <a:gd name="connsiteX9" fmla="*/ 3673 w 1975692"/>
              <a:gd name="connsiteY9" fmla="*/ 1153099 h 2537552"/>
              <a:gd name="connsiteX10" fmla="*/ 0 w 1975692"/>
              <a:gd name="connsiteY10" fmla="*/ 1164116 h 2537552"/>
              <a:gd name="connsiteX11" fmla="*/ 3673 w 1975692"/>
              <a:gd name="connsiteY11" fmla="*/ 1391798 h 2537552"/>
              <a:gd name="connsiteX12" fmla="*/ 11017 w 1975692"/>
              <a:gd name="connsiteY12" fmla="*/ 1413832 h 2537552"/>
              <a:gd name="connsiteX13" fmla="*/ 29379 w 1975692"/>
              <a:gd name="connsiteY13" fmla="*/ 1446882 h 2537552"/>
              <a:gd name="connsiteX14" fmla="*/ 40395 w 1975692"/>
              <a:gd name="connsiteY14" fmla="*/ 1454227 h 2537552"/>
              <a:gd name="connsiteX15" fmla="*/ 47740 w 1975692"/>
              <a:gd name="connsiteY15" fmla="*/ 1494622 h 2537552"/>
              <a:gd name="connsiteX16" fmla="*/ 1975692 w 1975692"/>
              <a:gd name="connsiteY16" fmla="*/ 2537552 h 2537552"/>
              <a:gd name="connsiteX17" fmla="*/ 1905918 w 1975692"/>
              <a:gd name="connsiteY17" fmla="*/ 0 h 2537552"/>
              <a:gd name="connsiteX18" fmla="*/ 1659875 w 1975692"/>
              <a:gd name="connsiteY18" fmla="*/ 73446 h 2537552"/>
              <a:gd name="connsiteX0" fmla="*/ 1659875 w 1975692"/>
              <a:gd name="connsiteY0" fmla="*/ 73446 h 2537552"/>
              <a:gd name="connsiteX1" fmla="*/ 3673 w 1975692"/>
              <a:gd name="connsiteY1" fmla="*/ 851971 h 2537552"/>
              <a:gd name="connsiteX2" fmla="*/ 14689 w 1975692"/>
              <a:gd name="connsiteY2" fmla="*/ 888694 h 2537552"/>
              <a:gd name="connsiteX3" fmla="*/ 29379 w 1975692"/>
              <a:gd name="connsiteY3" fmla="*/ 918073 h 2537552"/>
              <a:gd name="connsiteX4" fmla="*/ 36723 w 1975692"/>
              <a:gd name="connsiteY4" fmla="*/ 943779 h 2537552"/>
              <a:gd name="connsiteX5" fmla="*/ 19027 w 1975692"/>
              <a:gd name="connsiteY5" fmla="*/ 1019910 h 2537552"/>
              <a:gd name="connsiteX6" fmla="*/ 12096 w 1975692"/>
              <a:gd name="connsiteY6" fmla="*/ 1074604 h 2537552"/>
              <a:gd name="connsiteX7" fmla="*/ 11017 w 1975692"/>
              <a:gd name="connsiteY7" fmla="*/ 1131065 h 2537552"/>
              <a:gd name="connsiteX8" fmla="*/ 3673 w 1975692"/>
              <a:gd name="connsiteY8" fmla="*/ 1153099 h 2537552"/>
              <a:gd name="connsiteX9" fmla="*/ 0 w 1975692"/>
              <a:gd name="connsiteY9" fmla="*/ 1164116 h 2537552"/>
              <a:gd name="connsiteX10" fmla="*/ 3673 w 1975692"/>
              <a:gd name="connsiteY10" fmla="*/ 1391798 h 2537552"/>
              <a:gd name="connsiteX11" fmla="*/ 11017 w 1975692"/>
              <a:gd name="connsiteY11" fmla="*/ 1413832 h 2537552"/>
              <a:gd name="connsiteX12" fmla="*/ 29379 w 1975692"/>
              <a:gd name="connsiteY12" fmla="*/ 1446882 h 2537552"/>
              <a:gd name="connsiteX13" fmla="*/ 40395 w 1975692"/>
              <a:gd name="connsiteY13" fmla="*/ 1454227 h 2537552"/>
              <a:gd name="connsiteX14" fmla="*/ 47740 w 1975692"/>
              <a:gd name="connsiteY14" fmla="*/ 1494622 h 2537552"/>
              <a:gd name="connsiteX15" fmla="*/ 1975692 w 1975692"/>
              <a:gd name="connsiteY15" fmla="*/ 2537552 h 2537552"/>
              <a:gd name="connsiteX16" fmla="*/ 1905918 w 1975692"/>
              <a:gd name="connsiteY16" fmla="*/ 0 h 2537552"/>
              <a:gd name="connsiteX17" fmla="*/ 1659875 w 1975692"/>
              <a:gd name="connsiteY17" fmla="*/ 73446 h 2537552"/>
              <a:gd name="connsiteX0" fmla="*/ 1659875 w 1975692"/>
              <a:gd name="connsiteY0" fmla="*/ 73446 h 2537552"/>
              <a:gd name="connsiteX1" fmla="*/ 3673 w 1975692"/>
              <a:gd name="connsiteY1" fmla="*/ 851971 h 2537552"/>
              <a:gd name="connsiteX2" fmla="*/ 14689 w 1975692"/>
              <a:gd name="connsiteY2" fmla="*/ 888694 h 2537552"/>
              <a:gd name="connsiteX3" fmla="*/ 29379 w 1975692"/>
              <a:gd name="connsiteY3" fmla="*/ 918073 h 2537552"/>
              <a:gd name="connsiteX4" fmla="*/ 21483 w 1975692"/>
              <a:gd name="connsiteY4" fmla="*/ 972354 h 2537552"/>
              <a:gd name="connsiteX5" fmla="*/ 19027 w 1975692"/>
              <a:gd name="connsiteY5" fmla="*/ 1019910 h 2537552"/>
              <a:gd name="connsiteX6" fmla="*/ 12096 w 1975692"/>
              <a:gd name="connsiteY6" fmla="*/ 1074604 h 2537552"/>
              <a:gd name="connsiteX7" fmla="*/ 11017 w 1975692"/>
              <a:gd name="connsiteY7" fmla="*/ 1131065 h 2537552"/>
              <a:gd name="connsiteX8" fmla="*/ 3673 w 1975692"/>
              <a:gd name="connsiteY8" fmla="*/ 1153099 h 2537552"/>
              <a:gd name="connsiteX9" fmla="*/ 0 w 1975692"/>
              <a:gd name="connsiteY9" fmla="*/ 1164116 h 2537552"/>
              <a:gd name="connsiteX10" fmla="*/ 3673 w 1975692"/>
              <a:gd name="connsiteY10" fmla="*/ 1391798 h 2537552"/>
              <a:gd name="connsiteX11" fmla="*/ 11017 w 1975692"/>
              <a:gd name="connsiteY11" fmla="*/ 1413832 h 2537552"/>
              <a:gd name="connsiteX12" fmla="*/ 29379 w 1975692"/>
              <a:gd name="connsiteY12" fmla="*/ 1446882 h 2537552"/>
              <a:gd name="connsiteX13" fmla="*/ 40395 w 1975692"/>
              <a:gd name="connsiteY13" fmla="*/ 1454227 h 2537552"/>
              <a:gd name="connsiteX14" fmla="*/ 47740 w 1975692"/>
              <a:gd name="connsiteY14" fmla="*/ 1494622 h 2537552"/>
              <a:gd name="connsiteX15" fmla="*/ 1975692 w 1975692"/>
              <a:gd name="connsiteY15" fmla="*/ 2537552 h 2537552"/>
              <a:gd name="connsiteX16" fmla="*/ 1905918 w 1975692"/>
              <a:gd name="connsiteY16" fmla="*/ 0 h 2537552"/>
              <a:gd name="connsiteX17" fmla="*/ 1659875 w 1975692"/>
              <a:gd name="connsiteY17" fmla="*/ 73446 h 2537552"/>
              <a:gd name="connsiteX0" fmla="*/ 1659875 w 1975692"/>
              <a:gd name="connsiteY0" fmla="*/ 73446 h 2537552"/>
              <a:gd name="connsiteX1" fmla="*/ 3673 w 1975692"/>
              <a:gd name="connsiteY1" fmla="*/ 851971 h 2537552"/>
              <a:gd name="connsiteX2" fmla="*/ 14689 w 1975692"/>
              <a:gd name="connsiteY2" fmla="*/ 888694 h 2537552"/>
              <a:gd name="connsiteX3" fmla="*/ 17949 w 1975692"/>
              <a:gd name="connsiteY3" fmla="*/ 925693 h 2537552"/>
              <a:gd name="connsiteX4" fmla="*/ 21483 w 1975692"/>
              <a:gd name="connsiteY4" fmla="*/ 972354 h 2537552"/>
              <a:gd name="connsiteX5" fmla="*/ 19027 w 1975692"/>
              <a:gd name="connsiteY5" fmla="*/ 1019910 h 2537552"/>
              <a:gd name="connsiteX6" fmla="*/ 12096 w 1975692"/>
              <a:gd name="connsiteY6" fmla="*/ 1074604 h 2537552"/>
              <a:gd name="connsiteX7" fmla="*/ 11017 w 1975692"/>
              <a:gd name="connsiteY7" fmla="*/ 1131065 h 2537552"/>
              <a:gd name="connsiteX8" fmla="*/ 3673 w 1975692"/>
              <a:gd name="connsiteY8" fmla="*/ 1153099 h 2537552"/>
              <a:gd name="connsiteX9" fmla="*/ 0 w 1975692"/>
              <a:gd name="connsiteY9" fmla="*/ 1164116 h 2537552"/>
              <a:gd name="connsiteX10" fmla="*/ 3673 w 1975692"/>
              <a:gd name="connsiteY10" fmla="*/ 1391798 h 2537552"/>
              <a:gd name="connsiteX11" fmla="*/ 11017 w 1975692"/>
              <a:gd name="connsiteY11" fmla="*/ 1413832 h 2537552"/>
              <a:gd name="connsiteX12" fmla="*/ 29379 w 1975692"/>
              <a:gd name="connsiteY12" fmla="*/ 1446882 h 2537552"/>
              <a:gd name="connsiteX13" fmla="*/ 40395 w 1975692"/>
              <a:gd name="connsiteY13" fmla="*/ 1454227 h 2537552"/>
              <a:gd name="connsiteX14" fmla="*/ 47740 w 1975692"/>
              <a:gd name="connsiteY14" fmla="*/ 1494622 h 2537552"/>
              <a:gd name="connsiteX15" fmla="*/ 1975692 w 1975692"/>
              <a:gd name="connsiteY15" fmla="*/ 2537552 h 2537552"/>
              <a:gd name="connsiteX16" fmla="*/ 1905918 w 1975692"/>
              <a:gd name="connsiteY16" fmla="*/ 0 h 2537552"/>
              <a:gd name="connsiteX17" fmla="*/ 1659875 w 1975692"/>
              <a:gd name="connsiteY17" fmla="*/ 73446 h 2537552"/>
              <a:gd name="connsiteX0" fmla="*/ 1669400 w 1985217"/>
              <a:gd name="connsiteY0" fmla="*/ 73446 h 2537552"/>
              <a:gd name="connsiteX1" fmla="*/ 13198 w 1985217"/>
              <a:gd name="connsiteY1" fmla="*/ 851971 h 2537552"/>
              <a:gd name="connsiteX2" fmla="*/ 24214 w 1985217"/>
              <a:gd name="connsiteY2" fmla="*/ 888694 h 2537552"/>
              <a:gd name="connsiteX3" fmla="*/ 27474 w 1985217"/>
              <a:gd name="connsiteY3" fmla="*/ 925693 h 2537552"/>
              <a:gd name="connsiteX4" fmla="*/ 31008 w 1985217"/>
              <a:gd name="connsiteY4" fmla="*/ 972354 h 2537552"/>
              <a:gd name="connsiteX5" fmla="*/ 28552 w 1985217"/>
              <a:gd name="connsiteY5" fmla="*/ 1019910 h 2537552"/>
              <a:gd name="connsiteX6" fmla="*/ 21621 w 1985217"/>
              <a:gd name="connsiteY6" fmla="*/ 1074604 h 2537552"/>
              <a:gd name="connsiteX7" fmla="*/ 20542 w 1985217"/>
              <a:gd name="connsiteY7" fmla="*/ 1131065 h 2537552"/>
              <a:gd name="connsiteX8" fmla="*/ 13198 w 1985217"/>
              <a:gd name="connsiteY8" fmla="*/ 1153099 h 2537552"/>
              <a:gd name="connsiteX9" fmla="*/ 0 w 1985217"/>
              <a:gd name="connsiteY9" fmla="*/ 1217456 h 2537552"/>
              <a:gd name="connsiteX10" fmla="*/ 13198 w 1985217"/>
              <a:gd name="connsiteY10" fmla="*/ 1391798 h 2537552"/>
              <a:gd name="connsiteX11" fmla="*/ 20542 w 1985217"/>
              <a:gd name="connsiteY11" fmla="*/ 1413832 h 2537552"/>
              <a:gd name="connsiteX12" fmla="*/ 38904 w 1985217"/>
              <a:gd name="connsiteY12" fmla="*/ 1446882 h 2537552"/>
              <a:gd name="connsiteX13" fmla="*/ 49920 w 1985217"/>
              <a:gd name="connsiteY13" fmla="*/ 1454227 h 2537552"/>
              <a:gd name="connsiteX14" fmla="*/ 57265 w 1985217"/>
              <a:gd name="connsiteY14" fmla="*/ 1494622 h 2537552"/>
              <a:gd name="connsiteX15" fmla="*/ 1985217 w 1985217"/>
              <a:gd name="connsiteY15" fmla="*/ 2537552 h 2537552"/>
              <a:gd name="connsiteX16" fmla="*/ 1915443 w 1985217"/>
              <a:gd name="connsiteY16" fmla="*/ 0 h 2537552"/>
              <a:gd name="connsiteX17" fmla="*/ 1669400 w 1985217"/>
              <a:gd name="connsiteY17" fmla="*/ 73446 h 2537552"/>
              <a:gd name="connsiteX0" fmla="*/ 1669442 w 1985259"/>
              <a:gd name="connsiteY0" fmla="*/ 73446 h 2537552"/>
              <a:gd name="connsiteX1" fmla="*/ 13240 w 1985259"/>
              <a:gd name="connsiteY1" fmla="*/ 851971 h 2537552"/>
              <a:gd name="connsiteX2" fmla="*/ 24256 w 1985259"/>
              <a:gd name="connsiteY2" fmla="*/ 888694 h 2537552"/>
              <a:gd name="connsiteX3" fmla="*/ 27516 w 1985259"/>
              <a:gd name="connsiteY3" fmla="*/ 925693 h 2537552"/>
              <a:gd name="connsiteX4" fmla="*/ 31050 w 1985259"/>
              <a:gd name="connsiteY4" fmla="*/ 972354 h 2537552"/>
              <a:gd name="connsiteX5" fmla="*/ 28594 w 1985259"/>
              <a:gd name="connsiteY5" fmla="*/ 1019910 h 2537552"/>
              <a:gd name="connsiteX6" fmla="*/ 21663 w 1985259"/>
              <a:gd name="connsiteY6" fmla="*/ 1074604 h 2537552"/>
              <a:gd name="connsiteX7" fmla="*/ 20584 w 1985259"/>
              <a:gd name="connsiteY7" fmla="*/ 1131065 h 2537552"/>
              <a:gd name="connsiteX8" fmla="*/ 9430 w 1985259"/>
              <a:gd name="connsiteY8" fmla="*/ 1160719 h 2537552"/>
              <a:gd name="connsiteX9" fmla="*/ 42 w 1985259"/>
              <a:gd name="connsiteY9" fmla="*/ 1217456 h 2537552"/>
              <a:gd name="connsiteX10" fmla="*/ 13240 w 1985259"/>
              <a:gd name="connsiteY10" fmla="*/ 1391798 h 2537552"/>
              <a:gd name="connsiteX11" fmla="*/ 20584 w 1985259"/>
              <a:gd name="connsiteY11" fmla="*/ 1413832 h 2537552"/>
              <a:gd name="connsiteX12" fmla="*/ 38946 w 1985259"/>
              <a:gd name="connsiteY12" fmla="*/ 1446882 h 2537552"/>
              <a:gd name="connsiteX13" fmla="*/ 49962 w 1985259"/>
              <a:gd name="connsiteY13" fmla="*/ 1454227 h 2537552"/>
              <a:gd name="connsiteX14" fmla="*/ 57307 w 1985259"/>
              <a:gd name="connsiteY14" fmla="*/ 1494622 h 2537552"/>
              <a:gd name="connsiteX15" fmla="*/ 1985259 w 1985259"/>
              <a:gd name="connsiteY15" fmla="*/ 2537552 h 2537552"/>
              <a:gd name="connsiteX16" fmla="*/ 1915485 w 1985259"/>
              <a:gd name="connsiteY16" fmla="*/ 0 h 2537552"/>
              <a:gd name="connsiteX17" fmla="*/ 1669442 w 1985259"/>
              <a:gd name="connsiteY17" fmla="*/ 73446 h 2537552"/>
              <a:gd name="connsiteX0" fmla="*/ 1669437 w 1985254"/>
              <a:gd name="connsiteY0" fmla="*/ 73446 h 2537552"/>
              <a:gd name="connsiteX1" fmla="*/ 13235 w 1985254"/>
              <a:gd name="connsiteY1" fmla="*/ 851971 h 2537552"/>
              <a:gd name="connsiteX2" fmla="*/ 24251 w 1985254"/>
              <a:gd name="connsiteY2" fmla="*/ 888694 h 2537552"/>
              <a:gd name="connsiteX3" fmla="*/ 27511 w 1985254"/>
              <a:gd name="connsiteY3" fmla="*/ 925693 h 2537552"/>
              <a:gd name="connsiteX4" fmla="*/ 31045 w 1985254"/>
              <a:gd name="connsiteY4" fmla="*/ 972354 h 2537552"/>
              <a:gd name="connsiteX5" fmla="*/ 28589 w 1985254"/>
              <a:gd name="connsiteY5" fmla="*/ 1019910 h 2537552"/>
              <a:gd name="connsiteX6" fmla="*/ 21658 w 1985254"/>
              <a:gd name="connsiteY6" fmla="*/ 1074604 h 2537552"/>
              <a:gd name="connsiteX7" fmla="*/ 12959 w 1985254"/>
              <a:gd name="connsiteY7" fmla="*/ 1129160 h 2537552"/>
              <a:gd name="connsiteX8" fmla="*/ 9425 w 1985254"/>
              <a:gd name="connsiteY8" fmla="*/ 1160719 h 2537552"/>
              <a:gd name="connsiteX9" fmla="*/ 37 w 1985254"/>
              <a:gd name="connsiteY9" fmla="*/ 1217456 h 2537552"/>
              <a:gd name="connsiteX10" fmla="*/ 13235 w 1985254"/>
              <a:gd name="connsiteY10" fmla="*/ 1391798 h 2537552"/>
              <a:gd name="connsiteX11" fmla="*/ 20579 w 1985254"/>
              <a:gd name="connsiteY11" fmla="*/ 1413832 h 2537552"/>
              <a:gd name="connsiteX12" fmla="*/ 38941 w 1985254"/>
              <a:gd name="connsiteY12" fmla="*/ 1446882 h 2537552"/>
              <a:gd name="connsiteX13" fmla="*/ 49957 w 1985254"/>
              <a:gd name="connsiteY13" fmla="*/ 1454227 h 2537552"/>
              <a:gd name="connsiteX14" fmla="*/ 57302 w 1985254"/>
              <a:gd name="connsiteY14" fmla="*/ 1494622 h 2537552"/>
              <a:gd name="connsiteX15" fmla="*/ 1985254 w 1985254"/>
              <a:gd name="connsiteY15" fmla="*/ 2537552 h 2537552"/>
              <a:gd name="connsiteX16" fmla="*/ 1915480 w 1985254"/>
              <a:gd name="connsiteY16" fmla="*/ 0 h 2537552"/>
              <a:gd name="connsiteX17" fmla="*/ 1669437 w 1985254"/>
              <a:gd name="connsiteY17" fmla="*/ 73446 h 2537552"/>
              <a:gd name="connsiteX0" fmla="*/ 1669437 w 1985254"/>
              <a:gd name="connsiteY0" fmla="*/ 73446 h 2537552"/>
              <a:gd name="connsiteX1" fmla="*/ 13235 w 1985254"/>
              <a:gd name="connsiteY1" fmla="*/ 851971 h 2537552"/>
              <a:gd name="connsiteX2" fmla="*/ 24251 w 1985254"/>
              <a:gd name="connsiteY2" fmla="*/ 888694 h 2537552"/>
              <a:gd name="connsiteX3" fmla="*/ 27511 w 1985254"/>
              <a:gd name="connsiteY3" fmla="*/ 925693 h 2537552"/>
              <a:gd name="connsiteX4" fmla="*/ 31045 w 1985254"/>
              <a:gd name="connsiteY4" fmla="*/ 972354 h 2537552"/>
              <a:gd name="connsiteX5" fmla="*/ 28589 w 1985254"/>
              <a:gd name="connsiteY5" fmla="*/ 1019910 h 2537552"/>
              <a:gd name="connsiteX6" fmla="*/ 21658 w 1985254"/>
              <a:gd name="connsiteY6" fmla="*/ 1074604 h 2537552"/>
              <a:gd name="connsiteX7" fmla="*/ 12959 w 1985254"/>
              <a:gd name="connsiteY7" fmla="*/ 1129160 h 2537552"/>
              <a:gd name="connsiteX8" fmla="*/ 9425 w 1985254"/>
              <a:gd name="connsiteY8" fmla="*/ 1160719 h 2537552"/>
              <a:gd name="connsiteX9" fmla="*/ 37 w 1985254"/>
              <a:gd name="connsiteY9" fmla="*/ 1217456 h 2537552"/>
              <a:gd name="connsiteX10" fmla="*/ 13235 w 1985254"/>
              <a:gd name="connsiteY10" fmla="*/ 1391798 h 2537552"/>
              <a:gd name="connsiteX11" fmla="*/ 20579 w 1985254"/>
              <a:gd name="connsiteY11" fmla="*/ 1413832 h 2537552"/>
              <a:gd name="connsiteX12" fmla="*/ 38941 w 1985254"/>
              <a:gd name="connsiteY12" fmla="*/ 1446882 h 2537552"/>
              <a:gd name="connsiteX13" fmla="*/ 49957 w 1985254"/>
              <a:gd name="connsiteY13" fmla="*/ 1454227 h 2537552"/>
              <a:gd name="connsiteX14" fmla="*/ 74447 w 1985254"/>
              <a:gd name="connsiteY14" fmla="*/ 1525102 h 2537552"/>
              <a:gd name="connsiteX15" fmla="*/ 1985254 w 1985254"/>
              <a:gd name="connsiteY15" fmla="*/ 2537552 h 2537552"/>
              <a:gd name="connsiteX16" fmla="*/ 1915480 w 1985254"/>
              <a:gd name="connsiteY16" fmla="*/ 0 h 2537552"/>
              <a:gd name="connsiteX17" fmla="*/ 1669437 w 1985254"/>
              <a:gd name="connsiteY17" fmla="*/ 73446 h 2537552"/>
              <a:gd name="connsiteX0" fmla="*/ 1669437 w 1985254"/>
              <a:gd name="connsiteY0" fmla="*/ 73446 h 2537552"/>
              <a:gd name="connsiteX1" fmla="*/ 13235 w 1985254"/>
              <a:gd name="connsiteY1" fmla="*/ 851971 h 2537552"/>
              <a:gd name="connsiteX2" fmla="*/ 24251 w 1985254"/>
              <a:gd name="connsiteY2" fmla="*/ 888694 h 2537552"/>
              <a:gd name="connsiteX3" fmla="*/ 27511 w 1985254"/>
              <a:gd name="connsiteY3" fmla="*/ 925693 h 2537552"/>
              <a:gd name="connsiteX4" fmla="*/ 31045 w 1985254"/>
              <a:gd name="connsiteY4" fmla="*/ 972354 h 2537552"/>
              <a:gd name="connsiteX5" fmla="*/ 28589 w 1985254"/>
              <a:gd name="connsiteY5" fmla="*/ 1019910 h 2537552"/>
              <a:gd name="connsiteX6" fmla="*/ 21658 w 1985254"/>
              <a:gd name="connsiteY6" fmla="*/ 1074604 h 2537552"/>
              <a:gd name="connsiteX7" fmla="*/ 12959 w 1985254"/>
              <a:gd name="connsiteY7" fmla="*/ 1129160 h 2537552"/>
              <a:gd name="connsiteX8" fmla="*/ 9425 w 1985254"/>
              <a:gd name="connsiteY8" fmla="*/ 1160719 h 2537552"/>
              <a:gd name="connsiteX9" fmla="*/ 37 w 1985254"/>
              <a:gd name="connsiteY9" fmla="*/ 1217456 h 2537552"/>
              <a:gd name="connsiteX10" fmla="*/ 13235 w 1985254"/>
              <a:gd name="connsiteY10" fmla="*/ 1391798 h 2537552"/>
              <a:gd name="connsiteX11" fmla="*/ 20579 w 1985254"/>
              <a:gd name="connsiteY11" fmla="*/ 1413832 h 2537552"/>
              <a:gd name="connsiteX12" fmla="*/ 38941 w 1985254"/>
              <a:gd name="connsiteY12" fmla="*/ 1446882 h 2537552"/>
              <a:gd name="connsiteX13" fmla="*/ 74447 w 1985254"/>
              <a:gd name="connsiteY13" fmla="*/ 1525102 h 2537552"/>
              <a:gd name="connsiteX14" fmla="*/ 1985254 w 1985254"/>
              <a:gd name="connsiteY14" fmla="*/ 2537552 h 2537552"/>
              <a:gd name="connsiteX15" fmla="*/ 1915480 w 1985254"/>
              <a:gd name="connsiteY15" fmla="*/ 0 h 2537552"/>
              <a:gd name="connsiteX16" fmla="*/ 1669437 w 1985254"/>
              <a:gd name="connsiteY16" fmla="*/ 73446 h 2537552"/>
              <a:gd name="connsiteX0" fmla="*/ 1669437 w 1985254"/>
              <a:gd name="connsiteY0" fmla="*/ 73446 h 2537552"/>
              <a:gd name="connsiteX1" fmla="*/ 13235 w 1985254"/>
              <a:gd name="connsiteY1" fmla="*/ 851971 h 2537552"/>
              <a:gd name="connsiteX2" fmla="*/ 24251 w 1985254"/>
              <a:gd name="connsiteY2" fmla="*/ 888694 h 2537552"/>
              <a:gd name="connsiteX3" fmla="*/ 27511 w 1985254"/>
              <a:gd name="connsiteY3" fmla="*/ 925693 h 2537552"/>
              <a:gd name="connsiteX4" fmla="*/ 31045 w 1985254"/>
              <a:gd name="connsiteY4" fmla="*/ 972354 h 2537552"/>
              <a:gd name="connsiteX5" fmla="*/ 28589 w 1985254"/>
              <a:gd name="connsiteY5" fmla="*/ 1019910 h 2537552"/>
              <a:gd name="connsiteX6" fmla="*/ 21658 w 1985254"/>
              <a:gd name="connsiteY6" fmla="*/ 1074604 h 2537552"/>
              <a:gd name="connsiteX7" fmla="*/ 12959 w 1985254"/>
              <a:gd name="connsiteY7" fmla="*/ 1129160 h 2537552"/>
              <a:gd name="connsiteX8" fmla="*/ 9425 w 1985254"/>
              <a:gd name="connsiteY8" fmla="*/ 1160719 h 2537552"/>
              <a:gd name="connsiteX9" fmla="*/ 37 w 1985254"/>
              <a:gd name="connsiteY9" fmla="*/ 1217456 h 2537552"/>
              <a:gd name="connsiteX10" fmla="*/ 13235 w 1985254"/>
              <a:gd name="connsiteY10" fmla="*/ 1391798 h 2537552"/>
              <a:gd name="connsiteX11" fmla="*/ 20579 w 1985254"/>
              <a:gd name="connsiteY11" fmla="*/ 1413832 h 2537552"/>
              <a:gd name="connsiteX12" fmla="*/ 35131 w 1985254"/>
              <a:gd name="connsiteY12" fmla="*/ 1477362 h 2537552"/>
              <a:gd name="connsiteX13" fmla="*/ 74447 w 1985254"/>
              <a:gd name="connsiteY13" fmla="*/ 1525102 h 2537552"/>
              <a:gd name="connsiteX14" fmla="*/ 1985254 w 1985254"/>
              <a:gd name="connsiteY14" fmla="*/ 2537552 h 2537552"/>
              <a:gd name="connsiteX15" fmla="*/ 1915480 w 1985254"/>
              <a:gd name="connsiteY15" fmla="*/ 0 h 2537552"/>
              <a:gd name="connsiteX16" fmla="*/ 1669437 w 1985254"/>
              <a:gd name="connsiteY16" fmla="*/ 73446 h 2537552"/>
              <a:gd name="connsiteX0" fmla="*/ 1669437 w 3394743"/>
              <a:gd name="connsiteY0" fmla="*/ 181411 h 2645517"/>
              <a:gd name="connsiteX1" fmla="*/ 13235 w 3394743"/>
              <a:gd name="connsiteY1" fmla="*/ 959936 h 2645517"/>
              <a:gd name="connsiteX2" fmla="*/ 24251 w 3394743"/>
              <a:gd name="connsiteY2" fmla="*/ 996659 h 2645517"/>
              <a:gd name="connsiteX3" fmla="*/ 27511 w 3394743"/>
              <a:gd name="connsiteY3" fmla="*/ 1033658 h 2645517"/>
              <a:gd name="connsiteX4" fmla="*/ 31045 w 3394743"/>
              <a:gd name="connsiteY4" fmla="*/ 1080319 h 2645517"/>
              <a:gd name="connsiteX5" fmla="*/ 28589 w 3394743"/>
              <a:gd name="connsiteY5" fmla="*/ 1127875 h 2645517"/>
              <a:gd name="connsiteX6" fmla="*/ 21658 w 3394743"/>
              <a:gd name="connsiteY6" fmla="*/ 1182569 h 2645517"/>
              <a:gd name="connsiteX7" fmla="*/ 12959 w 3394743"/>
              <a:gd name="connsiteY7" fmla="*/ 1237125 h 2645517"/>
              <a:gd name="connsiteX8" fmla="*/ 9425 w 3394743"/>
              <a:gd name="connsiteY8" fmla="*/ 1268684 h 2645517"/>
              <a:gd name="connsiteX9" fmla="*/ 37 w 3394743"/>
              <a:gd name="connsiteY9" fmla="*/ 1325421 h 2645517"/>
              <a:gd name="connsiteX10" fmla="*/ 13235 w 3394743"/>
              <a:gd name="connsiteY10" fmla="*/ 1499763 h 2645517"/>
              <a:gd name="connsiteX11" fmla="*/ 20579 w 3394743"/>
              <a:gd name="connsiteY11" fmla="*/ 1521797 h 2645517"/>
              <a:gd name="connsiteX12" fmla="*/ 35131 w 3394743"/>
              <a:gd name="connsiteY12" fmla="*/ 1585327 h 2645517"/>
              <a:gd name="connsiteX13" fmla="*/ 74447 w 3394743"/>
              <a:gd name="connsiteY13" fmla="*/ 1633067 h 2645517"/>
              <a:gd name="connsiteX14" fmla="*/ 1985254 w 3394743"/>
              <a:gd name="connsiteY14" fmla="*/ 2645517 h 2645517"/>
              <a:gd name="connsiteX15" fmla="*/ 3394433 w 3394743"/>
              <a:gd name="connsiteY15" fmla="*/ 0 h 2645517"/>
              <a:gd name="connsiteX16" fmla="*/ 1915480 w 3394743"/>
              <a:gd name="connsiteY16" fmla="*/ 107965 h 2645517"/>
              <a:gd name="connsiteX17" fmla="*/ 1669437 w 3394743"/>
              <a:gd name="connsiteY17" fmla="*/ 181411 h 2645517"/>
              <a:gd name="connsiteX0" fmla="*/ 1669437 w 3426460"/>
              <a:gd name="connsiteY0" fmla="*/ 181411 h 2870414"/>
              <a:gd name="connsiteX1" fmla="*/ 13235 w 3426460"/>
              <a:gd name="connsiteY1" fmla="*/ 959936 h 2870414"/>
              <a:gd name="connsiteX2" fmla="*/ 24251 w 3426460"/>
              <a:gd name="connsiteY2" fmla="*/ 996659 h 2870414"/>
              <a:gd name="connsiteX3" fmla="*/ 27511 w 3426460"/>
              <a:gd name="connsiteY3" fmla="*/ 1033658 h 2870414"/>
              <a:gd name="connsiteX4" fmla="*/ 31045 w 3426460"/>
              <a:gd name="connsiteY4" fmla="*/ 1080319 h 2870414"/>
              <a:gd name="connsiteX5" fmla="*/ 28589 w 3426460"/>
              <a:gd name="connsiteY5" fmla="*/ 1127875 h 2870414"/>
              <a:gd name="connsiteX6" fmla="*/ 21658 w 3426460"/>
              <a:gd name="connsiteY6" fmla="*/ 1182569 h 2870414"/>
              <a:gd name="connsiteX7" fmla="*/ 12959 w 3426460"/>
              <a:gd name="connsiteY7" fmla="*/ 1237125 h 2870414"/>
              <a:gd name="connsiteX8" fmla="*/ 9425 w 3426460"/>
              <a:gd name="connsiteY8" fmla="*/ 1268684 h 2870414"/>
              <a:gd name="connsiteX9" fmla="*/ 37 w 3426460"/>
              <a:gd name="connsiteY9" fmla="*/ 1325421 h 2870414"/>
              <a:gd name="connsiteX10" fmla="*/ 13235 w 3426460"/>
              <a:gd name="connsiteY10" fmla="*/ 1499763 h 2870414"/>
              <a:gd name="connsiteX11" fmla="*/ 20579 w 3426460"/>
              <a:gd name="connsiteY11" fmla="*/ 1521797 h 2870414"/>
              <a:gd name="connsiteX12" fmla="*/ 35131 w 3426460"/>
              <a:gd name="connsiteY12" fmla="*/ 1585327 h 2870414"/>
              <a:gd name="connsiteX13" fmla="*/ 74447 w 3426460"/>
              <a:gd name="connsiteY13" fmla="*/ 1633067 h 2870414"/>
              <a:gd name="connsiteX14" fmla="*/ 1985254 w 3426460"/>
              <a:gd name="connsiteY14" fmla="*/ 2645517 h 2870414"/>
              <a:gd name="connsiteX15" fmla="*/ 3242033 w 3426460"/>
              <a:gd name="connsiteY15" fmla="*/ 2661921 h 2870414"/>
              <a:gd name="connsiteX16" fmla="*/ 3394433 w 3426460"/>
              <a:gd name="connsiteY16" fmla="*/ 0 h 2870414"/>
              <a:gd name="connsiteX17" fmla="*/ 1915480 w 3426460"/>
              <a:gd name="connsiteY17" fmla="*/ 107965 h 2870414"/>
              <a:gd name="connsiteX18" fmla="*/ 1669437 w 3426460"/>
              <a:gd name="connsiteY18" fmla="*/ 181411 h 2870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26460" h="2870414">
                <a:moveTo>
                  <a:pt x="1669437" y="181411"/>
                </a:moveTo>
                <a:lnTo>
                  <a:pt x="13235" y="959936"/>
                </a:lnTo>
                <a:lnTo>
                  <a:pt x="24251" y="996659"/>
                </a:lnTo>
                <a:cubicBezTo>
                  <a:pt x="29148" y="1006452"/>
                  <a:pt x="26379" y="1019715"/>
                  <a:pt x="27511" y="1033658"/>
                </a:cubicBezTo>
                <a:cubicBezTo>
                  <a:pt x="28643" y="1047601"/>
                  <a:pt x="30865" y="1064616"/>
                  <a:pt x="31045" y="1080319"/>
                </a:cubicBezTo>
                <a:cubicBezTo>
                  <a:pt x="31225" y="1096022"/>
                  <a:pt x="30153" y="1110833"/>
                  <a:pt x="28589" y="1127875"/>
                </a:cubicBezTo>
                <a:cubicBezTo>
                  <a:pt x="27025" y="1144917"/>
                  <a:pt x="24263" y="1164361"/>
                  <a:pt x="21658" y="1182569"/>
                </a:cubicBezTo>
                <a:cubicBezTo>
                  <a:pt x="19053" y="1200777"/>
                  <a:pt x="21082" y="1229002"/>
                  <a:pt x="12959" y="1237125"/>
                </a:cubicBezTo>
                <a:cubicBezTo>
                  <a:pt x="10511" y="1244470"/>
                  <a:pt x="11579" y="1253968"/>
                  <a:pt x="9425" y="1268684"/>
                </a:cubicBezTo>
                <a:cubicBezTo>
                  <a:pt x="7271" y="1283400"/>
                  <a:pt x="-598" y="1286908"/>
                  <a:pt x="37" y="1325421"/>
                </a:cubicBezTo>
                <a:cubicBezTo>
                  <a:pt x="672" y="1363934"/>
                  <a:pt x="9811" y="1467034"/>
                  <a:pt x="13235" y="1499763"/>
                </a:cubicBezTo>
                <a:cubicBezTo>
                  <a:pt x="16659" y="1532492"/>
                  <a:pt x="16930" y="1507536"/>
                  <a:pt x="20579" y="1521797"/>
                </a:cubicBezTo>
                <a:cubicBezTo>
                  <a:pt x="24228" y="1536058"/>
                  <a:pt x="24307" y="1578110"/>
                  <a:pt x="35131" y="1585327"/>
                </a:cubicBezTo>
                <a:lnTo>
                  <a:pt x="74447" y="1633067"/>
                </a:lnTo>
                <a:lnTo>
                  <a:pt x="1985254" y="2645517"/>
                </a:lnTo>
                <a:cubicBezTo>
                  <a:pt x="2333692" y="2718779"/>
                  <a:pt x="3007170" y="3102841"/>
                  <a:pt x="3242033" y="2661921"/>
                </a:cubicBezTo>
                <a:cubicBezTo>
                  <a:pt x="3476896" y="2221002"/>
                  <a:pt x="3436032" y="327446"/>
                  <a:pt x="3394433" y="0"/>
                </a:cubicBezTo>
                <a:lnTo>
                  <a:pt x="1915480" y="107965"/>
                </a:lnTo>
                <a:lnTo>
                  <a:pt x="1669437" y="1814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FEF15495-B72E-45FF-A5F6-14F493DBDF22}"/>
              </a:ext>
            </a:extLst>
          </p:cNvPr>
          <p:cNvSpPr/>
          <p:nvPr/>
        </p:nvSpPr>
        <p:spPr bwMode="auto">
          <a:xfrm>
            <a:off x="1878023" y="57892"/>
            <a:ext cx="3895876" cy="4441850"/>
          </a:xfrm>
          <a:custGeom>
            <a:avLst/>
            <a:gdLst>
              <a:gd name="connsiteX0" fmla="*/ 38501 w 1732547"/>
              <a:gd name="connsiteY0" fmla="*/ 134754 h 2406316"/>
              <a:gd name="connsiteX1" fmla="*/ 385011 w 1732547"/>
              <a:gd name="connsiteY1" fmla="*/ 1010653 h 2406316"/>
              <a:gd name="connsiteX2" fmla="*/ 433137 w 1732547"/>
              <a:gd name="connsiteY2" fmla="*/ 1684421 h 2406316"/>
              <a:gd name="connsiteX3" fmla="*/ 471638 w 1732547"/>
              <a:gd name="connsiteY3" fmla="*/ 2050181 h 2406316"/>
              <a:gd name="connsiteX4" fmla="*/ 558265 w 1732547"/>
              <a:gd name="connsiteY4" fmla="*/ 2406316 h 2406316"/>
              <a:gd name="connsiteX5" fmla="*/ 1732547 w 1732547"/>
              <a:gd name="connsiteY5" fmla="*/ 2387066 h 2406316"/>
              <a:gd name="connsiteX6" fmla="*/ 1703672 w 1732547"/>
              <a:gd name="connsiteY6" fmla="*/ 0 h 2406316"/>
              <a:gd name="connsiteX7" fmla="*/ 9625 w 1732547"/>
              <a:gd name="connsiteY7" fmla="*/ 0 h 2406316"/>
              <a:gd name="connsiteX8" fmla="*/ 0 w 1732547"/>
              <a:gd name="connsiteY8" fmla="*/ 0 h 2406316"/>
              <a:gd name="connsiteX0" fmla="*/ 0 w 1739735"/>
              <a:gd name="connsiteY0" fmla="*/ 452806 h 2406316"/>
              <a:gd name="connsiteX1" fmla="*/ 392199 w 1739735"/>
              <a:gd name="connsiteY1" fmla="*/ 1010653 h 2406316"/>
              <a:gd name="connsiteX2" fmla="*/ 440325 w 1739735"/>
              <a:gd name="connsiteY2" fmla="*/ 1684421 h 2406316"/>
              <a:gd name="connsiteX3" fmla="*/ 478826 w 1739735"/>
              <a:gd name="connsiteY3" fmla="*/ 2050181 h 2406316"/>
              <a:gd name="connsiteX4" fmla="*/ 565453 w 1739735"/>
              <a:gd name="connsiteY4" fmla="*/ 2406316 h 2406316"/>
              <a:gd name="connsiteX5" fmla="*/ 1739735 w 1739735"/>
              <a:gd name="connsiteY5" fmla="*/ 2387066 h 2406316"/>
              <a:gd name="connsiteX6" fmla="*/ 1710860 w 1739735"/>
              <a:gd name="connsiteY6" fmla="*/ 0 h 2406316"/>
              <a:gd name="connsiteX7" fmla="*/ 16813 w 1739735"/>
              <a:gd name="connsiteY7" fmla="*/ 0 h 2406316"/>
              <a:gd name="connsiteX8" fmla="*/ 7188 w 1739735"/>
              <a:gd name="connsiteY8" fmla="*/ 0 h 2406316"/>
              <a:gd name="connsiteX0" fmla="*/ 0 w 1739735"/>
              <a:gd name="connsiteY0" fmla="*/ 452806 h 2406316"/>
              <a:gd name="connsiteX1" fmla="*/ 392199 w 1739735"/>
              <a:gd name="connsiteY1" fmla="*/ 1010653 h 2406316"/>
              <a:gd name="connsiteX2" fmla="*/ 440325 w 1739735"/>
              <a:gd name="connsiteY2" fmla="*/ 1684421 h 2406316"/>
              <a:gd name="connsiteX3" fmla="*/ 478826 w 1739735"/>
              <a:gd name="connsiteY3" fmla="*/ 2050181 h 2406316"/>
              <a:gd name="connsiteX4" fmla="*/ 565453 w 1739735"/>
              <a:gd name="connsiteY4" fmla="*/ 2406316 h 2406316"/>
              <a:gd name="connsiteX5" fmla="*/ 1739735 w 1739735"/>
              <a:gd name="connsiteY5" fmla="*/ 2387066 h 2406316"/>
              <a:gd name="connsiteX6" fmla="*/ 1710860 w 1739735"/>
              <a:gd name="connsiteY6" fmla="*/ 0 h 2406316"/>
              <a:gd name="connsiteX7" fmla="*/ 16813 w 1739735"/>
              <a:gd name="connsiteY7" fmla="*/ 0 h 2406316"/>
              <a:gd name="connsiteX8" fmla="*/ 7188 w 1739735"/>
              <a:gd name="connsiteY8" fmla="*/ 0 h 2406316"/>
              <a:gd name="connsiteX0" fmla="*/ 0 w 1739735"/>
              <a:gd name="connsiteY0" fmla="*/ 452806 h 2406316"/>
              <a:gd name="connsiteX1" fmla="*/ 392199 w 1739735"/>
              <a:gd name="connsiteY1" fmla="*/ 1010653 h 2406316"/>
              <a:gd name="connsiteX2" fmla="*/ 440325 w 1739735"/>
              <a:gd name="connsiteY2" fmla="*/ 1684421 h 2406316"/>
              <a:gd name="connsiteX3" fmla="*/ 478826 w 1739735"/>
              <a:gd name="connsiteY3" fmla="*/ 2050181 h 2406316"/>
              <a:gd name="connsiteX4" fmla="*/ 565453 w 1739735"/>
              <a:gd name="connsiteY4" fmla="*/ 2406316 h 2406316"/>
              <a:gd name="connsiteX5" fmla="*/ 1739735 w 1739735"/>
              <a:gd name="connsiteY5" fmla="*/ 2387066 h 2406316"/>
              <a:gd name="connsiteX6" fmla="*/ 1710860 w 1739735"/>
              <a:gd name="connsiteY6" fmla="*/ 0 h 2406316"/>
              <a:gd name="connsiteX7" fmla="*/ 16813 w 1739735"/>
              <a:gd name="connsiteY7" fmla="*/ 0 h 2406316"/>
              <a:gd name="connsiteX8" fmla="*/ 7188 w 1739735"/>
              <a:gd name="connsiteY8" fmla="*/ 0 h 2406316"/>
              <a:gd name="connsiteX0" fmla="*/ 0 w 1739735"/>
              <a:gd name="connsiteY0" fmla="*/ 452806 h 2406316"/>
              <a:gd name="connsiteX1" fmla="*/ 392199 w 1739735"/>
              <a:gd name="connsiteY1" fmla="*/ 1010653 h 2406316"/>
              <a:gd name="connsiteX2" fmla="*/ 440325 w 1739735"/>
              <a:gd name="connsiteY2" fmla="*/ 1684421 h 2406316"/>
              <a:gd name="connsiteX3" fmla="*/ 531042 w 1739735"/>
              <a:gd name="connsiteY3" fmla="*/ 2050181 h 2406316"/>
              <a:gd name="connsiteX4" fmla="*/ 565453 w 1739735"/>
              <a:gd name="connsiteY4" fmla="*/ 2406316 h 2406316"/>
              <a:gd name="connsiteX5" fmla="*/ 1739735 w 1739735"/>
              <a:gd name="connsiteY5" fmla="*/ 2387066 h 2406316"/>
              <a:gd name="connsiteX6" fmla="*/ 1710860 w 1739735"/>
              <a:gd name="connsiteY6" fmla="*/ 0 h 2406316"/>
              <a:gd name="connsiteX7" fmla="*/ 16813 w 1739735"/>
              <a:gd name="connsiteY7" fmla="*/ 0 h 2406316"/>
              <a:gd name="connsiteX8" fmla="*/ 7188 w 1739735"/>
              <a:gd name="connsiteY8" fmla="*/ 0 h 2406316"/>
              <a:gd name="connsiteX0" fmla="*/ 0 w 3195265"/>
              <a:gd name="connsiteY0" fmla="*/ 452806 h 2406316"/>
              <a:gd name="connsiteX1" fmla="*/ 392199 w 3195265"/>
              <a:gd name="connsiteY1" fmla="*/ 1010653 h 2406316"/>
              <a:gd name="connsiteX2" fmla="*/ 440325 w 3195265"/>
              <a:gd name="connsiteY2" fmla="*/ 1684421 h 2406316"/>
              <a:gd name="connsiteX3" fmla="*/ 531042 w 3195265"/>
              <a:gd name="connsiteY3" fmla="*/ 2050181 h 2406316"/>
              <a:gd name="connsiteX4" fmla="*/ 565453 w 3195265"/>
              <a:gd name="connsiteY4" fmla="*/ 2406316 h 2406316"/>
              <a:gd name="connsiteX5" fmla="*/ 3195265 w 3195265"/>
              <a:gd name="connsiteY5" fmla="*/ 2402968 h 2406316"/>
              <a:gd name="connsiteX6" fmla="*/ 1710860 w 3195265"/>
              <a:gd name="connsiteY6" fmla="*/ 0 h 2406316"/>
              <a:gd name="connsiteX7" fmla="*/ 16813 w 3195265"/>
              <a:gd name="connsiteY7" fmla="*/ 0 h 2406316"/>
              <a:gd name="connsiteX8" fmla="*/ 7188 w 3195265"/>
              <a:gd name="connsiteY8" fmla="*/ 0 h 2406316"/>
              <a:gd name="connsiteX0" fmla="*/ 0 w 3195265"/>
              <a:gd name="connsiteY0" fmla="*/ 2488340 h 4441850"/>
              <a:gd name="connsiteX1" fmla="*/ 392199 w 3195265"/>
              <a:gd name="connsiteY1" fmla="*/ 3046187 h 4441850"/>
              <a:gd name="connsiteX2" fmla="*/ 440325 w 3195265"/>
              <a:gd name="connsiteY2" fmla="*/ 3719955 h 4441850"/>
              <a:gd name="connsiteX3" fmla="*/ 531042 w 3195265"/>
              <a:gd name="connsiteY3" fmla="*/ 4085715 h 4441850"/>
              <a:gd name="connsiteX4" fmla="*/ 565453 w 3195265"/>
              <a:gd name="connsiteY4" fmla="*/ 4441850 h 4441850"/>
              <a:gd name="connsiteX5" fmla="*/ 3195265 w 3195265"/>
              <a:gd name="connsiteY5" fmla="*/ 4438502 h 4441850"/>
              <a:gd name="connsiteX6" fmla="*/ 3159862 w 3195265"/>
              <a:gd name="connsiteY6" fmla="*/ 0 h 4441850"/>
              <a:gd name="connsiteX7" fmla="*/ 16813 w 3195265"/>
              <a:gd name="connsiteY7" fmla="*/ 2035534 h 4441850"/>
              <a:gd name="connsiteX8" fmla="*/ 7188 w 3195265"/>
              <a:gd name="connsiteY8" fmla="*/ 2035534 h 4441850"/>
              <a:gd name="connsiteX0" fmla="*/ 0 w 3195265"/>
              <a:gd name="connsiteY0" fmla="*/ 2488340 h 4441850"/>
              <a:gd name="connsiteX1" fmla="*/ 392199 w 3195265"/>
              <a:gd name="connsiteY1" fmla="*/ 3046187 h 4441850"/>
              <a:gd name="connsiteX2" fmla="*/ 440325 w 3195265"/>
              <a:gd name="connsiteY2" fmla="*/ 3719955 h 4441850"/>
              <a:gd name="connsiteX3" fmla="*/ 531042 w 3195265"/>
              <a:gd name="connsiteY3" fmla="*/ 4085715 h 4441850"/>
              <a:gd name="connsiteX4" fmla="*/ 565453 w 3195265"/>
              <a:gd name="connsiteY4" fmla="*/ 4441850 h 4441850"/>
              <a:gd name="connsiteX5" fmla="*/ 3195265 w 3195265"/>
              <a:gd name="connsiteY5" fmla="*/ 4438502 h 4441850"/>
              <a:gd name="connsiteX6" fmla="*/ 3159862 w 3195265"/>
              <a:gd name="connsiteY6" fmla="*/ 0 h 4441850"/>
              <a:gd name="connsiteX7" fmla="*/ 16813 w 3195265"/>
              <a:gd name="connsiteY7" fmla="*/ 2035534 h 4441850"/>
              <a:gd name="connsiteX8" fmla="*/ 7188 w 3195265"/>
              <a:gd name="connsiteY8" fmla="*/ 2480807 h 4441850"/>
              <a:gd name="connsiteX0" fmla="*/ 2767 w 3198032"/>
              <a:gd name="connsiteY0" fmla="*/ 2488340 h 4441850"/>
              <a:gd name="connsiteX1" fmla="*/ 394966 w 3198032"/>
              <a:gd name="connsiteY1" fmla="*/ 3046187 h 4441850"/>
              <a:gd name="connsiteX2" fmla="*/ 443092 w 3198032"/>
              <a:gd name="connsiteY2" fmla="*/ 3719955 h 4441850"/>
              <a:gd name="connsiteX3" fmla="*/ 533809 w 3198032"/>
              <a:gd name="connsiteY3" fmla="*/ 4085715 h 4441850"/>
              <a:gd name="connsiteX4" fmla="*/ 568220 w 3198032"/>
              <a:gd name="connsiteY4" fmla="*/ 4441850 h 4441850"/>
              <a:gd name="connsiteX5" fmla="*/ 3198032 w 3198032"/>
              <a:gd name="connsiteY5" fmla="*/ 4438502 h 4441850"/>
              <a:gd name="connsiteX6" fmla="*/ 3162629 w 3198032"/>
              <a:gd name="connsiteY6" fmla="*/ 0 h 4441850"/>
              <a:gd name="connsiteX7" fmla="*/ 0 w 3198032"/>
              <a:gd name="connsiteY7" fmla="*/ 23854 h 4441850"/>
              <a:gd name="connsiteX8" fmla="*/ 9955 w 3198032"/>
              <a:gd name="connsiteY8" fmla="*/ 2480807 h 4441850"/>
              <a:gd name="connsiteX0" fmla="*/ 2767 w 3198032"/>
              <a:gd name="connsiteY0" fmla="*/ 2488340 h 4441850"/>
              <a:gd name="connsiteX1" fmla="*/ 187257 w 3198032"/>
              <a:gd name="connsiteY1" fmla="*/ 2714992 h 4441850"/>
              <a:gd name="connsiteX2" fmla="*/ 394966 w 3198032"/>
              <a:gd name="connsiteY2" fmla="*/ 3046187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187257 w 3198032"/>
              <a:gd name="connsiteY1" fmla="*/ 2714992 h 4441850"/>
              <a:gd name="connsiteX2" fmla="*/ 394966 w 3198032"/>
              <a:gd name="connsiteY2" fmla="*/ 3046187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187257 w 3198032"/>
              <a:gd name="connsiteY1" fmla="*/ 2714992 h 4441850"/>
              <a:gd name="connsiteX2" fmla="*/ 394966 w 3198032"/>
              <a:gd name="connsiteY2" fmla="*/ 3046187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187257 w 3198032"/>
              <a:gd name="connsiteY1" fmla="*/ 2714992 h 4441850"/>
              <a:gd name="connsiteX2" fmla="*/ 394966 w 3198032"/>
              <a:gd name="connsiteY2" fmla="*/ 3046187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187257 w 3198032"/>
              <a:gd name="connsiteY1" fmla="*/ 2714992 h 4441850"/>
              <a:gd name="connsiteX2" fmla="*/ 394966 w 3198032"/>
              <a:gd name="connsiteY2" fmla="*/ 2998479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187257 w 3198032"/>
              <a:gd name="connsiteY1" fmla="*/ 2714992 h 4441850"/>
              <a:gd name="connsiteX2" fmla="*/ 388439 w 3198032"/>
              <a:gd name="connsiteY2" fmla="*/ 3046186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187257 w 3198032"/>
              <a:gd name="connsiteY1" fmla="*/ 2714992 h 4441850"/>
              <a:gd name="connsiteX2" fmla="*/ 388439 w 3198032"/>
              <a:gd name="connsiteY2" fmla="*/ 3046186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8032" h="4441850">
                <a:moveTo>
                  <a:pt x="2767" y="2488340"/>
                </a:moveTo>
                <a:cubicBezTo>
                  <a:pt x="35691" y="2523465"/>
                  <a:pt x="76202" y="2622018"/>
                  <a:pt x="187257" y="2714992"/>
                </a:cubicBezTo>
                <a:cubicBezTo>
                  <a:pt x="317893" y="2855674"/>
                  <a:pt x="280530" y="2775325"/>
                  <a:pt x="388439" y="3046186"/>
                </a:cubicBezTo>
                <a:cubicBezTo>
                  <a:pt x="496348" y="3317047"/>
                  <a:pt x="428654" y="3546700"/>
                  <a:pt x="443092" y="3719955"/>
                </a:cubicBezTo>
                <a:lnTo>
                  <a:pt x="533809" y="4085715"/>
                </a:lnTo>
                <a:lnTo>
                  <a:pt x="568220" y="4441850"/>
                </a:lnTo>
                <a:lnTo>
                  <a:pt x="3198032" y="4438502"/>
                </a:lnTo>
                <a:lnTo>
                  <a:pt x="3162629" y="0"/>
                </a:lnTo>
                <a:lnTo>
                  <a:pt x="0" y="23854"/>
                </a:lnTo>
                <a:cubicBezTo>
                  <a:pt x="3318" y="842838"/>
                  <a:pt x="6637" y="1661823"/>
                  <a:pt x="9955" y="2480807"/>
                </a:cubicBezTo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>
              <a:latin typeface="Times" pitchFamily="1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6381579-1F15-417E-9274-6E2BC531E8F9}"/>
              </a:ext>
            </a:extLst>
          </p:cNvPr>
          <p:cNvSpPr/>
          <p:nvPr/>
        </p:nvSpPr>
        <p:spPr bwMode="auto">
          <a:xfrm>
            <a:off x="3057657" y="3642188"/>
            <a:ext cx="1872208" cy="792088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 b="1" dirty="0">
                <a:latin typeface="+mj-lt"/>
                <a:ea typeface="+mj-ea"/>
                <a:cs typeface="+mj-cs"/>
              </a:rPr>
              <a:t>Perifere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 b="1" dirty="0">
                <a:latin typeface="+mj-lt"/>
                <a:ea typeface="+mj-ea"/>
                <a:cs typeface="+mj-cs"/>
              </a:rPr>
              <a:t>lymfeklieren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8122E62-5F03-4544-BD7A-19AAB3888AF3}"/>
              </a:ext>
            </a:extLst>
          </p:cNvPr>
          <p:cNvSpPr/>
          <p:nvPr/>
        </p:nvSpPr>
        <p:spPr bwMode="auto">
          <a:xfrm>
            <a:off x="3057657" y="4579183"/>
            <a:ext cx="1872208" cy="792088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 b="1" dirty="0">
                <a:latin typeface="+mj-lt"/>
                <a:ea typeface="+mj-ea"/>
                <a:cs typeface="+mj-cs"/>
              </a:rPr>
              <a:t>Milt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F21F6E7-9D85-4475-9E9F-B88C0D8021A7}"/>
              </a:ext>
            </a:extLst>
          </p:cNvPr>
          <p:cNvSpPr/>
          <p:nvPr/>
        </p:nvSpPr>
        <p:spPr bwMode="auto">
          <a:xfrm>
            <a:off x="3057657" y="5508233"/>
            <a:ext cx="1872208" cy="792088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 b="1" dirty="0">
                <a:latin typeface="+mj-lt"/>
                <a:ea typeface="+mj-ea"/>
                <a:cs typeface="+mj-cs"/>
              </a:rPr>
              <a:t>Mucosale lymfeklieren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E3135CA-8270-4FEA-82F6-50516EBE01D5}"/>
              </a:ext>
            </a:extLst>
          </p:cNvPr>
          <p:cNvSpPr txBox="1"/>
          <p:nvPr/>
        </p:nvSpPr>
        <p:spPr>
          <a:xfrm>
            <a:off x="3560228" y="3267089"/>
            <a:ext cx="915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latin typeface="+mj-lt"/>
                <a:ea typeface="+mj-ea"/>
                <a:cs typeface="+mj-cs"/>
              </a:rPr>
              <a:t>Orgaan:</a:t>
            </a:r>
            <a:endParaRPr lang="nl-NL" sz="3200" b="1" dirty="0">
              <a:latin typeface="+mj-lt"/>
              <a:ea typeface="+mj-ea"/>
              <a:cs typeface="+mj-cs"/>
            </a:endParaRP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3C708E92-6754-4A98-9DE0-94BF45076DD5}"/>
              </a:ext>
            </a:extLst>
          </p:cNvPr>
          <p:cNvCxnSpPr>
            <a:cxnSpLocks/>
            <a:endCxn id="3" idx="1"/>
          </p:cNvCxnSpPr>
          <p:nvPr/>
        </p:nvCxnSpPr>
        <p:spPr bwMode="auto">
          <a:xfrm>
            <a:off x="1963972" y="3452853"/>
            <a:ext cx="1093685" cy="58537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99B0280C-3EE7-4244-B156-0DA9B5C7493D}"/>
              </a:ext>
            </a:extLst>
          </p:cNvPr>
          <p:cNvCxnSpPr>
            <a:cxnSpLocks/>
            <a:endCxn id="5" idx="1"/>
          </p:cNvCxnSpPr>
          <p:nvPr/>
        </p:nvCxnSpPr>
        <p:spPr bwMode="auto">
          <a:xfrm>
            <a:off x="1559496" y="4346815"/>
            <a:ext cx="1498161" cy="62841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D1FBE8FE-9D81-49B9-9E7A-62DDAF887D93}"/>
              </a:ext>
            </a:extLst>
          </p:cNvPr>
          <p:cNvCxnSpPr>
            <a:cxnSpLocks/>
            <a:endCxn id="6" idx="1"/>
          </p:cNvCxnSpPr>
          <p:nvPr/>
        </p:nvCxnSpPr>
        <p:spPr bwMode="auto">
          <a:xfrm>
            <a:off x="771277" y="5477679"/>
            <a:ext cx="2286380" cy="42659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EF758E9D-CE3E-4A81-8945-CD335512C3BC}"/>
              </a:ext>
            </a:extLst>
          </p:cNvPr>
          <p:cNvSpPr txBox="1"/>
          <p:nvPr/>
        </p:nvSpPr>
        <p:spPr>
          <a:xfrm>
            <a:off x="1709621" y="211838"/>
            <a:ext cx="8923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Expressie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homing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receptoren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dicteert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T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cel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migratie</a:t>
            </a:r>
            <a:endParaRPr lang="nl-NL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858A597-8D3B-402B-9135-8FBE3A4EDE65}"/>
              </a:ext>
            </a:extLst>
          </p:cNvPr>
          <p:cNvSpPr/>
          <p:nvPr/>
        </p:nvSpPr>
        <p:spPr bwMode="auto">
          <a:xfrm>
            <a:off x="5073880" y="3632234"/>
            <a:ext cx="2382224" cy="792088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 b="1" dirty="0">
                <a:latin typeface="+mj-lt"/>
                <a:ea typeface="+mj-ea"/>
                <a:cs typeface="+mj-cs"/>
              </a:rPr>
              <a:t>Weefsels (huid, organen)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EB8F85F-5AE3-448D-B1C1-34E990DFD7C7}"/>
              </a:ext>
            </a:extLst>
          </p:cNvPr>
          <p:cNvSpPr/>
          <p:nvPr/>
        </p:nvSpPr>
        <p:spPr bwMode="auto">
          <a:xfrm>
            <a:off x="5073880" y="4579183"/>
            <a:ext cx="2382224" cy="792088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 b="1" dirty="0">
                <a:latin typeface="+mj-lt"/>
                <a:ea typeface="+mj-ea"/>
                <a:cs typeface="+mj-cs"/>
              </a:rPr>
              <a:t>Bloed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491048-C958-48DC-A527-7FB72D61699C}"/>
              </a:ext>
            </a:extLst>
          </p:cNvPr>
          <p:cNvSpPr/>
          <p:nvPr/>
        </p:nvSpPr>
        <p:spPr bwMode="auto">
          <a:xfrm>
            <a:off x="5073880" y="5508233"/>
            <a:ext cx="2382224" cy="792088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 b="1" dirty="0">
                <a:latin typeface="+mj-lt"/>
                <a:ea typeface="+mj-ea"/>
                <a:cs typeface="+mj-cs"/>
              </a:rPr>
              <a:t>Mucosa (keel, long, darm, genitaliën etc.)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166F39B-9EC3-4182-AC7D-255E5CAB7966}"/>
              </a:ext>
            </a:extLst>
          </p:cNvPr>
          <p:cNvSpPr txBox="1"/>
          <p:nvPr/>
        </p:nvSpPr>
        <p:spPr>
          <a:xfrm>
            <a:off x="5773899" y="3267089"/>
            <a:ext cx="1124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latin typeface="+mj-lt"/>
                <a:ea typeface="+mj-ea"/>
                <a:cs typeface="+mj-cs"/>
              </a:rPr>
              <a:t>Draineert:</a:t>
            </a:r>
            <a:endParaRPr lang="nl-NL" sz="3200" b="1" dirty="0">
              <a:latin typeface="+mj-lt"/>
              <a:ea typeface="+mj-ea"/>
              <a:cs typeface="+mj-cs"/>
            </a:endParaRP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7B2EE43A-57FB-4D68-B81C-41B27523CB3A}"/>
              </a:ext>
            </a:extLst>
          </p:cNvPr>
          <p:cNvGrpSpPr/>
          <p:nvPr/>
        </p:nvGrpSpPr>
        <p:grpSpPr>
          <a:xfrm>
            <a:off x="4434237" y="888361"/>
            <a:ext cx="7318628" cy="5655739"/>
            <a:chOff x="4434237" y="1096043"/>
            <a:chExt cx="7318628" cy="5655739"/>
          </a:xfrm>
        </p:grpSpPr>
        <p:pic>
          <p:nvPicPr>
            <p:cNvPr id="22" name="Picture 2" descr="Mechanisms of T cell organotropism | SpringerLink">
              <a:extLst>
                <a:ext uri="{FF2B5EF4-FFF2-40B4-BE49-F238E27FC236}">
                  <a16:creationId xmlns:a16="http://schemas.microsoft.com/office/drawing/2014/main" id="{DFABBF95-9994-48E5-A3B8-D90DA2FCAE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4237" y="1096043"/>
              <a:ext cx="7318628" cy="5467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A657AADB-CAC5-4D40-9C69-049AB415725A}"/>
                </a:ext>
              </a:extLst>
            </p:cNvPr>
            <p:cNvSpPr/>
            <p:nvPr/>
          </p:nvSpPr>
          <p:spPr>
            <a:xfrm>
              <a:off x="4572000" y="4664364"/>
              <a:ext cx="3352800" cy="2087418"/>
            </a:xfrm>
            <a:custGeom>
              <a:avLst/>
              <a:gdLst>
                <a:gd name="connsiteX0" fmla="*/ 0 w 3352800"/>
                <a:gd name="connsiteY0" fmla="*/ 0 h 2087418"/>
                <a:gd name="connsiteX1" fmla="*/ 2854036 w 3352800"/>
                <a:gd name="connsiteY1" fmla="*/ 9236 h 2087418"/>
                <a:gd name="connsiteX2" fmla="*/ 2890982 w 3352800"/>
                <a:gd name="connsiteY2" fmla="*/ 1468581 h 2087418"/>
                <a:gd name="connsiteX3" fmla="*/ 3352800 w 3352800"/>
                <a:gd name="connsiteY3" fmla="*/ 1607127 h 2087418"/>
                <a:gd name="connsiteX4" fmla="*/ 3325091 w 3352800"/>
                <a:gd name="connsiteY4" fmla="*/ 2087418 h 2087418"/>
                <a:gd name="connsiteX5" fmla="*/ 720436 w 3352800"/>
                <a:gd name="connsiteY5" fmla="*/ 2068945 h 2087418"/>
                <a:gd name="connsiteX6" fmla="*/ 0 w 3352800"/>
                <a:gd name="connsiteY6" fmla="*/ 0 h 208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52800" h="2087418">
                  <a:moveTo>
                    <a:pt x="0" y="0"/>
                  </a:moveTo>
                  <a:lnTo>
                    <a:pt x="2854036" y="9236"/>
                  </a:lnTo>
                  <a:lnTo>
                    <a:pt x="2890982" y="1468581"/>
                  </a:lnTo>
                  <a:lnTo>
                    <a:pt x="3352800" y="1607127"/>
                  </a:lnTo>
                  <a:lnTo>
                    <a:pt x="3325091" y="2087418"/>
                  </a:lnTo>
                  <a:lnTo>
                    <a:pt x="720436" y="20689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5" name="Tekstvak 24">
            <a:extLst>
              <a:ext uri="{FF2B5EF4-FFF2-40B4-BE49-F238E27FC236}">
                <a16:creationId xmlns:a16="http://schemas.microsoft.com/office/drawing/2014/main" id="{3F419D94-9E25-4C9B-B078-F7BA739C76A6}"/>
              </a:ext>
            </a:extLst>
          </p:cNvPr>
          <p:cNvSpPr txBox="1"/>
          <p:nvPr/>
        </p:nvSpPr>
        <p:spPr>
          <a:xfrm>
            <a:off x="7924799" y="6509230"/>
            <a:ext cx="64379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100" dirty="0"/>
              <a:t>Fu et al. (2016) Cell. Mol. Life </a:t>
            </a:r>
            <a:r>
              <a:rPr lang="nl-NL" sz="1100" dirty="0" err="1"/>
              <a:t>Sci</a:t>
            </a:r>
            <a:r>
              <a:rPr lang="nl-NL" sz="1100" dirty="0"/>
              <a:t>. DOI 10.1007/s00018-016-2211-4</a:t>
            </a:r>
          </a:p>
        </p:txBody>
      </p:sp>
    </p:spTree>
    <p:extLst>
      <p:ext uri="{BB962C8B-B14F-4D97-AF65-F5344CB8AC3E}">
        <p14:creationId xmlns:p14="http://schemas.microsoft.com/office/powerpoint/2010/main" val="242741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2" grpId="0"/>
      <p:bldP spid="7" grpId="0" animBg="1"/>
      <p:bldP spid="8" grpId="0" animBg="1"/>
      <p:bldP spid="9" grpId="0" animBg="1"/>
      <p:bldP spid="4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rije vorm 4">
            <a:extLst>
              <a:ext uri="{FF2B5EF4-FFF2-40B4-BE49-F238E27FC236}">
                <a16:creationId xmlns:a16="http://schemas.microsoft.com/office/drawing/2014/main" id="{A8706FAC-42CE-4C96-8B4C-3447DF98E1D6}"/>
              </a:ext>
            </a:extLst>
          </p:cNvPr>
          <p:cNvSpPr/>
          <p:nvPr/>
        </p:nvSpPr>
        <p:spPr>
          <a:xfrm>
            <a:off x="1681077" y="4337662"/>
            <a:ext cx="3483936" cy="2972854"/>
          </a:xfrm>
          <a:custGeom>
            <a:avLst/>
            <a:gdLst>
              <a:gd name="connsiteX0" fmla="*/ 1659875 w 1975692"/>
              <a:gd name="connsiteY0" fmla="*/ 73446 h 2537552"/>
              <a:gd name="connsiteX1" fmla="*/ 3673 w 1975692"/>
              <a:gd name="connsiteY1" fmla="*/ 851971 h 2537552"/>
              <a:gd name="connsiteX2" fmla="*/ 14689 w 1975692"/>
              <a:gd name="connsiteY2" fmla="*/ 888694 h 2537552"/>
              <a:gd name="connsiteX3" fmla="*/ 29379 w 1975692"/>
              <a:gd name="connsiteY3" fmla="*/ 918073 h 2537552"/>
              <a:gd name="connsiteX4" fmla="*/ 36723 w 1975692"/>
              <a:gd name="connsiteY4" fmla="*/ 943779 h 2537552"/>
              <a:gd name="connsiteX5" fmla="*/ 47740 w 1975692"/>
              <a:gd name="connsiteY5" fmla="*/ 976829 h 2537552"/>
              <a:gd name="connsiteX6" fmla="*/ 51412 w 1975692"/>
              <a:gd name="connsiteY6" fmla="*/ 987846 h 2537552"/>
              <a:gd name="connsiteX7" fmla="*/ 55085 w 1975692"/>
              <a:gd name="connsiteY7" fmla="*/ 1009880 h 2537552"/>
              <a:gd name="connsiteX8" fmla="*/ 51412 w 1975692"/>
              <a:gd name="connsiteY8" fmla="*/ 1098015 h 2537552"/>
              <a:gd name="connsiteX9" fmla="*/ 33051 w 1975692"/>
              <a:gd name="connsiteY9" fmla="*/ 1112704 h 2537552"/>
              <a:gd name="connsiteX10" fmla="*/ 11017 w 1975692"/>
              <a:gd name="connsiteY10" fmla="*/ 1131065 h 2537552"/>
              <a:gd name="connsiteX11" fmla="*/ 3673 w 1975692"/>
              <a:gd name="connsiteY11" fmla="*/ 1153099 h 2537552"/>
              <a:gd name="connsiteX12" fmla="*/ 0 w 1975692"/>
              <a:gd name="connsiteY12" fmla="*/ 1164116 h 2537552"/>
              <a:gd name="connsiteX13" fmla="*/ 3673 w 1975692"/>
              <a:gd name="connsiteY13" fmla="*/ 1391798 h 2537552"/>
              <a:gd name="connsiteX14" fmla="*/ 11017 w 1975692"/>
              <a:gd name="connsiteY14" fmla="*/ 1413832 h 2537552"/>
              <a:gd name="connsiteX15" fmla="*/ 29379 w 1975692"/>
              <a:gd name="connsiteY15" fmla="*/ 1446882 h 2537552"/>
              <a:gd name="connsiteX16" fmla="*/ 40395 w 1975692"/>
              <a:gd name="connsiteY16" fmla="*/ 1454227 h 2537552"/>
              <a:gd name="connsiteX17" fmla="*/ 47740 w 1975692"/>
              <a:gd name="connsiteY17" fmla="*/ 1494622 h 2537552"/>
              <a:gd name="connsiteX18" fmla="*/ 1975692 w 1975692"/>
              <a:gd name="connsiteY18" fmla="*/ 2537552 h 2537552"/>
              <a:gd name="connsiteX19" fmla="*/ 1905918 w 1975692"/>
              <a:gd name="connsiteY19" fmla="*/ 0 h 2537552"/>
              <a:gd name="connsiteX20" fmla="*/ 1659875 w 1975692"/>
              <a:gd name="connsiteY20" fmla="*/ 73446 h 2537552"/>
              <a:gd name="connsiteX0" fmla="*/ 1659875 w 1975692"/>
              <a:gd name="connsiteY0" fmla="*/ 73446 h 2537552"/>
              <a:gd name="connsiteX1" fmla="*/ 3673 w 1975692"/>
              <a:gd name="connsiteY1" fmla="*/ 851971 h 2537552"/>
              <a:gd name="connsiteX2" fmla="*/ 14689 w 1975692"/>
              <a:gd name="connsiteY2" fmla="*/ 888694 h 2537552"/>
              <a:gd name="connsiteX3" fmla="*/ 29379 w 1975692"/>
              <a:gd name="connsiteY3" fmla="*/ 918073 h 2537552"/>
              <a:gd name="connsiteX4" fmla="*/ 36723 w 1975692"/>
              <a:gd name="connsiteY4" fmla="*/ 943779 h 2537552"/>
              <a:gd name="connsiteX5" fmla="*/ 47740 w 1975692"/>
              <a:gd name="connsiteY5" fmla="*/ 976829 h 2537552"/>
              <a:gd name="connsiteX6" fmla="*/ 51412 w 1975692"/>
              <a:gd name="connsiteY6" fmla="*/ 987846 h 2537552"/>
              <a:gd name="connsiteX7" fmla="*/ 55085 w 1975692"/>
              <a:gd name="connsiteY7" fmla="*/ 1009880 h 2537552"/>
              <a:gd name="connsiteX8" fmla="*/ 51412 w 1975692"/>
              <a:gd name="connsiteY8" fmla="*/ 1098015 h 2537552"/>
              <a:gd name="connsiteX9" fmla="*/ 12096 w 1975692"/>
              <a:gd name="connsiteY9" fmla="*/ 1074604 h 2537552"/>
              <a:gd name="connsiteX10" fmla="*/ 11017 w 1975692"/>
              <a:gd name="connsiteY10" fmla="*/ 1131065 h 2537552"/>
              <a:gd name="connsiteX11" fmla="*/ 3673 w 1975692"/>
              <a:gd name="connsiteY11" fmla="*/ 1153099 h 2537552"/>
              <a:gd name="connsiteX12" fmla="*/ 0 w 1975692"/>
              <a:gd name="connsiteY12" fmla="*/ 1164116 h 2537552"/>
              <a:gd name="connsiteX13" fmla="*/ 3673 w 1975692"/>
              <a:gd name="connsiteY13" fmla="*/ 1391798 h 2537552"/>
              <a:gd name="connsiteX14" fmla="*/ 11017 w 1975692"/>
              <a:gd name="connsiteY14" fmla="*/ 1413832 h 2537552"/>
              <a:gd name="connsiteX15" fmla="*/ 29379 w 1975692"/>
              <a:gd name="connsiteY15" fmla="*/ 1446882 h 2537552"/>
              <a:gd name="connsiteX16" fmla="*/ 40395 w 1975692"/>
              <a:gd name="connsiteY16" fmla="*/ 1454227 h 2537552"/>
              <a:gd name="connsiteX17" fmla="*/ 47740 w 1975692"/>
              <a:gd name="connsiteY17" fmla="*/ 1494622 h 2537552"/>
              <a:gd name="connsiteX18" fmla="*/ 1975692 w 1975692"/>
              <a:gd name="connsiteY18" fmla="*/ 2537552 h 2537552"/>
              <a:gd name="connsiteX19" fmla="*/ 1905918 w 1975692"/>
              <a:gd name="connsiteY19" fmla="*/ 0 h 2537552"/>
              <a:gd name="connsiteX20" fmla="*/ 1659875 w 1975692"/>
              <a:gd name="connsiteY20" fmla="*/ 73446 h 2537552"/>
              <a:gd name="connsiteX0" fmla="*/ 1659875 w 1975692"/>
              <a:gd name="connsiteY0" fmla="*/ 73446 h 2537552"/>
              <a:gd name="connsiteX1" fmla="*/ 3673 w 1975692"/>
              <a:gd name="connsiteY1" fmla="*/ 851971 h 2537552"/>
              <a:gd name="connsiteX2" fmla="*/ 14689 w 1975692"/>
              <a:gd name="connsiteY2" fmla="*/ 888694 h 2537552"/>
              <a:gd name="connsiteX3" fmla="*/ 29379 w 1975692"/>
              <a:gd name="connsiteY3" fmla="*/ 918073 h 2537552"/>
              <a:gd name="connsiteX4" fmla="*/ 36723 w 1975692"/>
              <a:gd name="connsiteY4" fmla="*/ 943779 h 2537552"/>
              <a:gd name="connsiteX5" fmla="*/ 47740 w 1975692"/>
              <a:gd name="connsiteY5" fmla="*/ 976829 h 2537552"/>
              <a:gd name="connsiteX6" fmla="*/ 51412 w 1975692"/>
              <a:gd name="connsiteY6" fmla="*/ 987846 h 2537552"/>
              <a:gd name="connsiteX7" fmla="*/ 55085 w 1975692"/>
              <a:gd name="connsiteY7" fmla="*/ 1009880 h 2537552"/>
              <a:gd name="connsiteX8" fmla="*/ 19027 w 1975692"/>
              <a:gd name="connsiteY8" fmla="*/ 1019910 h 2537552"/>
              <a:gd name="connsiteX9" fmla="*/ 12096 w 1975692"/>
              <a:gd name="connsiteY9" fmla="*/ 1074604 h 2537552"/>
              <a:gd name="connsiteX10" fmla="*/ 11017 w 1975692"/>
              <a:gd name="connsiteY10" fmla="*/ 1131065 h 2537552"/>
              <a:gd name="connsiteX11" fmla="*/ 3673 w 1975692"/>
              <a:gd name="connsiteY11" fmla="*/ 1153099 h 2537552"/>
              <a:gd name="connsiteX12" fmla="*/ 0 w 1975692"/>
              <a:gd name="connsiteY12" fmla="*/ 1164116 h 2537552"/>
              <a:gd name="connsiteX13" fmla="*/ 3673 w 1975692"/>
              <a:gd name="connsiteY13" fmla="*/ 1391798 h 2537552"/>
              <a:gd name="connsiteX14" fmla="*/ 11017 w 1975692"/>
              <a:gd name="connsiteY14" fmla="*/ 1413832 h 2537552"/>
              <a:gd name="connsiteX15" fmla="*/ 29379 w 1975692"/>
              <a:gd name="connsiteY15" fmla="*/ 1446882 h 2537552"/>
              <a:gd name="connsiteX16" fmla="*/ 40395 w 1975692"/>
              <a:gd name="connsiteY16" fmla="*/ 1454227 h 2537552"/>
              <a:gd name="connsiteX17" fmla="*/ 47740 w 1975692"/>
              <a:gd name="connsiteY17" fmla="*/ 1494622 h 2537552"/>
              <a:gd name="connsiteX18" fmla="*/ 1975692 w 1975692"/>
              <a:gd name="connsiteY18" fmla="*/ 2537552 h 2537552"/>
              <a:gd name="connsiteX19" fmla="*/ 1905918 w 1975692"/>
              <a:gd name="connsiteY19" fmla="*/ 0 h 2537552"/>
              <a:gd name="connsiteX20" fmla="*/ 1659875 w 1975692"/>
              <a:gd name="connsiteY20" fmla="*/ 73446 h 2537552"/>
              <a:gd name="connsiteX0" fmla="*/ 1659875 w 1975692"/>
              <a:gd name="connsiteY0" fmla="*/ 73446 h 2537552"/>
              <a:gd name="connsiteX1" fmla="*/ 3673 w 1975692"/>
              <a:gd name="connsiteY1" fmla="*/ 851971 h 2537552"/>
              <a:gd name="connsiteX2" fmla="*/ 14689 w 1975692"/>
              <a:gd name="connsiteY2" fmla="*/ 888694 h 2537552"/>
              <a:gd name="connsiteX3" fmla="*/ 29379 w 1975692"/>
              <a:gd name="connsiteY3" fmla="*/ 918073 h 2537552"/>
              <a:gd name="connsiteX4" fmla="*/ 36723 w 1975692"/>
              <a:gd name="connsiteY4" fmla="*/ 943779 h 2537552"/>
              <a:gd name="connsiteX5" fmla="*/ 47740 w 1975692"/>
              <a:gd name="connsiteY5" fmla="*/ 976829 h 2537552"/>
              <a:gd name="connsiteX6" fmla="*/ 51412 w 1975692"/>
              <a:gd name="connsiteY6" fmla="*/ 987846 h 2537552"/>
              <a:gd name="connsiteX7" fmla="*/ 19027 w 1975692"/>
              <a:gd name="connsiteY7" fmla="*/ 1019910 h 2537552"/>
              <a:gd name="connsiteX8" fmla="*/ 12096 w 1975692"/>
              <a:gd name="connsiteY8" fmla="*/ 1074604 h 2537552"/>
              <a:gd name="connsiteX9" fmla="*/ 11017 w 1975692"/>
              <a:gd name="connsiteY9" fmla="*/ 1131065 h 2537552"/>
              <a:gd name="connsiteX10" fmla="*/ 3673 w 1975692"/>
              <a:gd name="connsiteY10" fmla="*/ 1153099 h 2537552"/>
              <a:gd name="connsiteX11" fmla="*/ 0 w 1975692"/>
              <a:gd name="connsiteY11" fmla="*/ 1164116 h 2537552"/>
              <a:gd name="connsiteX12" fmla="*/ 3673 w 1975692"/>
              <a:gd name="connsiteY12" fmla="*/ 1391798 h 2537552"/>
              <a:gd name="connsiteX13" fmla="*/ 11017 w 1975692"/>
              <a:gd name="connsiteY13" fmla="*/ 1413832 h 2537552"/>
              <a:gd name="connsiteX14" fmla="*/ 29379 w 1975692"/>
              <a:gd name="connsiteY14" fmla="*/ 1446882 h 2537552"/>
              <a:gd name="connsiteX15" fmla="*/ 40395 w 1975692"/>
              <a:gd name="connsiteY15" fmla="*/ 1454227 h 2537552"/>
              <a:gd name="connsiteX16" fmla="*/ 47740 w 1975692"/>
              <a:gd name="connsiteY16" fmla="*/ 1494622 h 2537552"/>
              <a:gd name="connsiteX17" fmla="*/ 1975692 w 1975692"/>
              <a:gd name="connsiteY17" fmla="*/ 2537552 h 2537552"/>
              <a:gd name="connsiteX18" fmla="*/ 1905918 w 1975692"/>
              <a:gd name="connsiteY18" fmla="*/ 0 h 2537552"/>
              <a:gd name="connsiteX19" fmla="*/ 1659875 w 1975692"/>
              <a:gd name="connsiteY19" fmla="*/ 73446 h 2537552"/>
              <a:gd name="connsiteX0" fmla="*/ 1659875 w 1975692"/>
              <a:gd name="connsiteY0" fmla="*/ 73446 h 2537552"/>
              <a:gd name="connsiteX1" fmla="*/ 3673 w 1975692"/>
              <a:gd name="connsiteY1" fmla="*/ 851971 h 2537552"/>
              <a:gd name="connsiteX2" fmla="*/ 14689 w 1975692"/>
              <a:gd name="connsiteY2" fmla="*/ 888694 h 2537552"/>
              <a:gd name="connsiteX3" fmla="*/ 29379 w 1975692"/>
              <a:gd name="connsiteY3" fmla="*/ 918073 h 2537552"/>
              <a:gd name="connsiteX4" fmla="*/ 36723 w 1975692"/>
              <a:gd name="connsiteY4" fmla="*/ 943779 h 2537552"/>
              <a:gd name="connsiteX5" fmla="*/ 47740 w 1975692"/>
              <a:gd name="connsiteY5" fmla="*/ 976829 h 2537552"/>
              <a:gd name="connsiteX6" fmla="*/ 19027 w 1975692"/>
              <a:gd name="connsiteY6" fmla="*/ 1019910 h 2537552"/>
              <a:gd name="connsiteX7" fmla="*/ 12096 w 1975692"/>
              <a:gd name="connsiteY7" fmla="*/ 1074604 h 2537552"/>
              <a:gd name="connsiteX8" fmla="*/ 11017 w 1975692"/>
              <a:gd name="connsiteY8" fmla="*/ 1131065 h 2537552"/>
              <a:gd name="connsiteX9" fmla="*/ 3673 w 1975692"/>
              <a:gd name="connsiteY9" fmla="*/ 1153099 h 2537552"/>
              <a:gd name="connsiteX10" fmla="*/ 0 w 1975692"/>
              <a:gd name="connsiteY10" fmla="*/ 1164116 h 2537552"/>
              <a:gd name="connsiteX11" fmla="*/ 3673 w 1975692"/>
              <a:gd name="connsiteY11" fmla="*/ 1391798 h 2537552"/>
              <a:gd name="connsiteX12" fmla="*/ 11017 w 1975692"/>
              <a:gd name="connsiteY12" fmla="*/ 1413832 h 2537552"/>
              <a:gd name="connsiteX13" fmla="*/ 29379 w 1975692"/>
              <a:gd name="connsiteY13" fmla="*/ 1446882 h 2537552"/>
              <a:gd name="connsiteX14" fmla="*/ 40395 w 1975692"/>
              <a:gd name="connsiteY14" fmla="*/ 1454227 h 2537552"/>
              <a:gd name="connsiteX15" fmla="*/ 47740 w 1975692"/>
              <a:gd name="connsiteY15" fmla="*/ 1494622 h 2537552"/>
              <a:gd name="connsiteX16" fmla="*/ 1975692 w 1975692"/>
              <a:gd name="connsiteY16" fmla="*/ 2537552 h 2537552"/>
              <a:gd name="connsiteX17" fmla="*/ 1905918 w 1975692"/>
              <a:gd name="connsiteY17" fmla="*/ 0 h 2537552"/>
              <a:gd name="connsiteX18" fmla="*/ 1659875 w 1975692"/>
              <a:gd name="connsiteY18" fmla="*/ 73446 h 2537552"/>
              <a:gd name="connsiteX0" fmla="*/ 1659875 w 1975692"/>
              <a:gd name="connsiteY0" fmla="*/ 73446 h 2537552"/>
              <a:gd name="connsiteX1" fmla="*/ 3673 w 1975692"/>
              <a:gd name="connsiteY1" fmla="*/ 851971 h 2537552"/>
              <a:gd name="connsiteX2" fmla="*/ 14689 w 1975692"/>
              <a:gd name="connsiteY2" fmla="*/ 888694 h 2537552"/>
              <a:gd name="connsiteX3" fmla="*/ 29379 w 1975692"/>
              <a:gd name="connsiteY3" fmla="*/ 918073 h 2537552"/>
              <a:gd name="connsiteX4" fmla="*/ 36723 w 1975692"/>
              <a:gd name="connsiteY4" fmla="*/ 943779 h 2537552"/>
              <a:gd name="connsiteX5" fmla="*/ 19027 w 1975692"/>
              <a:gd name="connsiteY5" fmla="*/ 1019910 h 2537552"/>
              <a:gd name="connsiteX6" fmla="*/ 12096 w 1975692"/>
              <a:gd name="connsiteY6" fmla="*/ 1074604 h 2537552"/>
              <a:gd name="connsiteX7" fmla="*/ 11017 w 1975692"/>
              <a:gd name="connsiteY7" fmla="*/ 1131065 h 2537552"/>
              <a:gd name="connsiteX8" fmla="*/ 3673 w 1975692"/>
              <a:gd name="connsiteY8" fmla="*/ 1153099 h 2537552"/>
              <a:gd name="connsiteX9" fmla="*/ 0 w 1975692"/>
              <a:gd name="connsiteY9" fmla="*/ 1164116 h 2537552"/>
              <a:gd name="connsiteX10" fmla="*/ 3673 w 1975692"/>
              <a:gd name="connsiteY10" fmla="*/ 1391798 h 2537552"/>
              <a:gd name="connsiteX11" fmla="*/ 11017 w 1975692"/>
              <a:gd name="connsiteY11" fmla="*/ 1413832 h 2537552"/>
              <a:gd name="connsiteX12" fmla="*/ 29379 w 1975692"/>
              <a:gd name="connsiteY12" fmla="*/ 1446882 h 2537552"/>
              <a:gd name="connsiteX13" fmla="*/ 40395 w 1975692"/>
              <a:gd name="connsiteY13" fmla="*/ 1454227 h 2537552"/>
              <a:gd name="connsiteX14" fmla="*/ 47740 w 1975692"/>
              <a:gd name="connsiteY14" fmla="*/ 1494622 h 2537552"/>
              <a:gd name="connsiteX15" fmla="*/ 1975692 w 1975692"/>
              <a:gd name="connsiteY15" fmla="*/ 2537552 h 2537552"/>
              <a:gd name="connsiteX16" fmla="*/ 1905918 w 1975692"/>
              <a:gd name="connsiteY16" fmla="*/ 0 h 2537552"/>
              <a:gd name="connsiteX17" fmla="*/ 1659875 w 1975692"/>
              <a:gd name="connsiteY17" fmla="*/ 73446 h 2537552"/>
              <a:gd name="connsiteX0" fmla="*/ 1659875 w 1975692"/>
              <a:gd name="connsiteY0" fmla="*/ 73446 h 2537552"/>
              <a:gd name="connsiteX1" fmla="*/ 3673 w 1975692"/>
              <a:gd name="connsiteY1" fmla="*/ 851971 h 2537552"/>
              <a:gd name="connsiteX2" fmla="*/ 14689 w 1975692"/>
              <a:gd name="connsiteY2" fmla="*/ 888694 h 2537552"/>
              <a:gd name="connsiteX3" fmla="*/ 29379 w 1975692"/>
              <a:gd name="connsiteY3" fmla="*/ 918073 h 2537552"/>
              <a:gd name="connsiteX4" fmla="*/ 21483 w 1975692"/>
              <a:gd name="connsiteY4" fmla="*/ 972354 h 2537552"/>
              <a:gd name="connsiteX5" fmla="*/ 19027 w 1975692"/>
              <a:gd name="connsiteY5" fmla="*/ 1019910 h 2537552"/>
              <a:gd name="connsiteX6" fmla="*/ 12096 w 1975692"/>
              <a:gd name="connsiteY6" fmla="*/ 1074604 h 2537552"/>
              <a:gd name="connsiteX7" fmla="*/ 11017 w 1975692"/>
              <a:gd name="connsiteY7" fmla="*/ 1131065 h 2537552"/>
              <a:gd name="connsiteX8" fmla="*/ 3673 w 1975692"/>
              <a:gd name="connsiteY8" fmla="*/ 1153099 h 2537552"/>
              <a:gd name="connsiteX9" fmla="*/ 0 w 1975692"/>
              <a:gd name="connsiteY9" fmla="*/ 1164116 h 2537552"/>
              <a:gd name="connsiteX10" fmla="*/ 3673 w 1975692"/>
              <a:gd name="connsiteY10" fmla="*/ 1391798 h 2537552"/>
              <a:gd name="connsiteX11" fmla="*/ 11017 w 1975692"/>
              <a:gd name="connsiteY11" fmla="*/ 1413832 h 2537552"/>
              <a:gd name="connsiteX12" fmla="*/ 29379 w 1975692"/>
              <a:gd name="connsiteY12" fmla="*/ 1446882 h 2537552"/>
              <a:gd name="connsiteX13" fmla="*/ 40395 w 1975692"/>
              <a:gd name="connsiteY13" fmla="*/ 1454227 h 2537552"/>
              <a:gd name="connsiteX14" fmla="*/ 47740 w 1975692"/>
              <a:gd name="connsiteY14" fmla="*/ 1494622 h 2537552"/>
              <a:gd name="connsiteX15" fmla="*/ 1975692 w 1975692"/>
              <a:gd name="connsiteY15" fmla="*/ 2537552 h 2537552"/>
              <a:gd name="connsiteX16" fmla="*/ 1905918 w 1975692"/>
              <a:gd name="connsiteY16" fmla="*/ 0 h 2537552"/>
              <a:gd name="connsiteX17" fmla="*/ 1659875 w 1975692"/>
              <a:gd name="connsiteY17" fmla="*/ 73446 h 2537552"/>
              <a:gd name="connsiteX0" fmla="*/ 1659875 w 1975692"/>
              <a:gd name="connsiteY0" fmla="*/ 73446 h 2537552"/>
              <a:gd name="connsiteX1" fmla="*/ 3673 w 1975692"/>
              <a:gd name="connsiteY1" fmla="*/ 851971 h 2537552"/>
              <a:gd name="connsiteX2" fmla="*/ 14689 w 1975692"/>
              <a:gd name="connsiteY2" fmla="*/ 888694 h 2537552"/>
              <a:gd name="connsiteX3" fmla="*/ 17949 w 1975692"/>
              <a:gd name="connsiteY3" fmla="*/ 925693 h 2537552"/>
              <a:gd name="connsiteX4" fmla="*/ 21483 w 1975692"/>
              <a:gd name="connsiteY4" fmla="*/ 972354 h 2537552"/>
              <a:gd name="connsiteX5" fmla="*/ 19027 w 1975692"/>
              <a:gd name="connsiteY5" fmla="*/ 1019910 h 2537552"/>
              <a:gd name="connsiteX6" fmla="*/ 12096 w 1975692"/>
              <a:gd name="connsiteY6" fmla="*/ 1074604 h 2537552"/>
              <a:gd name="connsiteX7" fmla="*/ 11017 w 1975692"/>
              <a:gd name="connsiteY7" fmla="*/ 1131065 h 2537552"/>
              <a:gd name="connsiteX8" fmla="*/ 3673 w 1975692"/>
              <a:gd name="connsiteY8" fmla="*/ 1153099 h 2537552"/>
              <a:gd name="connsiteX9" fmla="*/ 0 w 1975692"/>
              <a:gd name="connsiteY9" fmla="*/ 1164116 h 2537552"/>
              <a:gd name="connsiteX10" fmla="*/ 3673 w 1975692"/>
              <a:gd name="connsiteY10" fmla="*/ 1391798 h 2537552"/>
              <a:gd name="connsiteX11" fmla="*/ 11017 w 1975692"/>
              <a:gd name="connsiteY11" fmla="*/ 1413832 h 2537552"/>
              <a:gd name="connsiteX12" fmla="*/ 29379 w 1975692"/>
              <a:gd name="connsiteY12" fmla="*/ 1446882 h 2537552"/>
              <a:gd name="connsiteX13" fmla="*/ 40395 w 1975692"/>
              <a:gd name="connsiteY13" fmla="*/ 1454227 h 2537552"/>
              <a:gd name="connsiteX14" fmla="*/ 47740 w 1975692"/>
              <a:gd name="connsiteY14" fmla="*/ 1494622 h 2537552"/>
              <a:gd name="connsiteX15" fmla="*/ 1975692 w 1975692"/>
              <a:gd name="connsiteY15" fmla="*/ 2537552 h 2537552"/>
              <a:gd name="connsiteX16" fmla="*/ 1905918 w 1975692"/>
              <a:gd name="connsiteY16" fmla="*/ 0 h 2537552"/>
              <a:gd name="connsiteX17" fmla="*/ 1659875 w 1975692"/>
              <a:gd name="connsiteY17" fmla="*/ 73446 h 2537552"/>
              <a:gd name="connsiteX0" fmla="*/ 1669400 w 1985217"/>
              <a:gd name="connsiteY0" fmla="*/ 73446 h 2537552"/>
              <a:gd name="connsiteX1" fmla="*/ 13198 w 1985217"/>
              <a:gd name="connsiteY1" fmla="*/ 851971 h 2537552"/>
              <a:gd name="connsiteX2" fmla="*/ 24214 w 1985217"/>
              <a:gd name="connsiteY2" fmla="*/ 888694 h 2537552"/>
              <a:gd name="connsiteX3" fmla="*/ 27474 w 1985217"/>
              <a:gd name="connsiteY3" fmla="*/ 925693 h 2537552"/>
              <a:gd name="connsiteX4" fmla="*/ 31008 w 1985217"/>
              <a:gd name="connsiteY4" fmla="*/ 972354 h 2537552"/>
              <a:gd name="connsiteX5" fmla="*/ 28552 w 1985217"/>
              <a:gd name="connsiteY5" fmla="*/ 1019910 h 2537552"/>
              <a:gd name="connsiteX6" fmla="*/ 21621 w 1985217"/>
              <a:gd name="connsiteY6" fmla="*/ 1074604 h 2537552"/>
              <a:gd name="connsiteX7" fmla="*/ 20542 w 1985217"/>
              <a:gd name="connsiteY7" fmla="*/ 1131065 h 2537552"/>
              <a:gd name="connsiteX8" fmla="*/ 13198 w 1985217"/>
              <a:gd name="connsiteY8" fmla="*/ 1153099 h 2537552"/>
              <a:gd name="connsiteX9" fmla="*/ 0 w 1985217"/>
              <a:gd name="connsiteY9" fmla="*/ 1217456 h 2537552"/>
              <a:gd name="connsiteX10" fmla="*/ 13198 w 1985217"/>
              <a:gd name="connsiteY10" fmla="*/ 1391798 h 2537552"/>
              <a:gd name="connsiteX11" fmla="*/ 20542 w 1985217"/>
              <a:gd name="connsiteY11" fmla="*/ 1413832 h 2537552"/>
              <a:gd name="connsiteX12" fmla="*/ 38904 w 1985217"/>
              <a:gd name="connsiteY12" fmla="*/ 1446882 h 2537552"/>
              <a:gd name="connsiteX13" fmla="*/ 49920 w 1985217"/>
              <a:gd name="connsiteY13" fmla="*/ 1454227 h 2537552"/>
              <a:gd name="connsiteX14" fmla="*/ 57265 w 1985217"/>
              <a:gd name="connsiteY14" fmla="*/ 1494622 h 2537552"/>
              <a:gd name="connsiteX15" fmla="*/ 1985217 w 1985217"/>
              <a:gd name="connsiteY15" fmla="*/ 2537552 h 2537552"/>
              <a:gd name="connsiteX16" fmla="*/ 1915443 w 1985217"/>
              <a:gd name="connsiteY16" fmla="*/ 0 h 2537552"/>
              <a:gd name="connsiteX17" fmla="*/ 1669400 w 1985217"/>
              <a:gd name="connsiteY17" fmla="*/ 73446 h 2537552"/>
              <a:gd name="connsiteX0" fmla="*/ 1669442 w 1985259"/>
              <a:gd name="connsiteY0" fmla="*/ 73446 h 2537552"/>
              <a:gd name="connsiteX1" fmla="*/ 13240 w 1985259"/>
              <a:gd name="connsiteY1" fmla="*/ 851971 h 2537552"/>
              <a:gd name="connsiteX2" fmla="*/ 24256 w 1985259"/>
              <a:gd name="connsiteY2" fmla="*/ 888694 h 2537552"/>
              <a:gd name="connsiteX3" fmla="*/ 27516 w 1985259"/>
              <a:gd name="connsiteY3" fmla="*/ 925693 h 2537552"/>
              <a:gd name="connsiteX4" fmla="*/ 31050 w 1985259"/>
              <a:gd name="connsiteY4" fmla="*/ 972354 h 2537552"/>
              <a:gd name="connsiteX5" fmla="*/ 28594 w 1985259"/>
              <a:gd name="connsiteY5" fmla="*/ 1019910 h 2537552"/>
              <a:gd name="connsiteX6" fmla="*/ 21663 w 1985259"/>
              <a:gd name="connsiteY6" fmla="*/ 1074604 h 2537552"/>
              <a:gd name="connsiteX7" fmla="*/ 20584 w 1985259"/>
              <a:gd name="connsiteY7" fmla="*/ 1131065 h 2537552"/>
              <a:gd name="connsiteX8" fmla="*/ 9430 w 1985259"/>
              <a:gd name="connsiteY8" fmla="*/ 1160719 h 2537552"/>
              <a:gd name="connsiteX9" fmla="*/ 42 w 1985259"/>
              <a:gd name="connsiteY9" fmla="*/ 1217456 h 2537552"/>
              <a:gd name="connsiteX10" fmla="*/ 13240 w 1985259"/>
              <a:gd name="connsiteY10" fmla="*/ 1391798 h 2537552"/>
              <a:gd name="connsiteX11" fmla="*/ 20584 w 1985259"/>
              <a:gd name="connsiteY11" fmla="*/ 1413832 h 2537552"/>
              <a:gd name="connsiteX12" fmla="*/ 38946 w 1985259"/>
              <a:gd name="connsiteY12" fmla="*/ 1446882 h 2537552"/>
              <a:gd name="connsiteX13" fmla="*/ 49962 w 1985259"/>
              <a:gd name="connsiteY13" fmla="*/ 1454227 h 2537552"/>
              <a:gd name="connsiteX14" fmla="*/ 57307 w 1985259"/>
              <a:gd name="connsiteY14" fmla="*/ 1494622 h 2537552"/>
              <a:gd name="connsiteX15" fmla="*/ 1985259 w 1985259"/>
              <a:gd name="connsiteY15" fmla="*/ 2537552 h 2537552"/>
              <a:gd name="connsiteX16" fmla="*/ 1915485 w 1985259"/>
              <a:gd name="connsiteY16" fmla="*/ 0 h 2537552"/>
              <a:gd name="connsiteX17" fmla="*/ 1669442 w 1985259"/>
              <a:gd name="connsiteY17" fmla="*/ 73446 h 2537552"/>
              <a:gd name="connsiteX0" fmla="*/ 1669437 w 1985254"/>
              <a:gd name="connsiteY0" fmla="*/ 73446 h 2537552"/>
              <a:gd name="connsiteX1" fmla="*/ 13235 w 1985254"/>
              <a:gd name="connsiteY1" fmla="*/ 851971 h 2537552"/>
              <a:gd name="connsiteX2" fmla="*/ 24251 w 1985254"/>
              <a:gd name="connsiteY2" fmla="*/ 888694 h 2537552"/>
              <a:gd name="connsiteX3" fmla="*/ 27511 w 1985254"/>
              <a:gd name="connsiteY3" fmla="*/ 925693 h 2537552"/>
              <a:gd name="connsiteX4" fmla="*/ 31045 w 1985254"/>
              <a:gd name="connsiteY4" fmla="*/ 972354 h 2537552"/>
              <a:gd name="connsiteX5" fmla="*/ 28589 w 1985254"/>
              <a:gd name="connsiteY5" fmla="*/ 1019910 h 2537552"/>
              <a:gd name="connsiteX6" fmla="*/ 21658 w 1985254"/>
              <a:gd name="connsiteY6" fmla="*/ 1074604 h 2537552"/>
              <a:gd name="connsiteX7" fmla="*/ 12959 w 1985254"/>
              <a:gd name="connsiteY7" fmla="*/ 1129160 h 2537552"/>
              <a:gd name="connsiteX8" fmla="*/ 9425 w 1985254"/>
              <a:gd name="connsiteY8" fmla="*/ 1160719 h 2537552"/>
              <a:gd name="connsiteX9" fmla="*/ 37 w 1985254"/>
              <a:gd name="connsiteY9" fmla="*/ 1217456 h 2537552"/>
              <a:gd name="connsiteX10" fmla="*/ 13235 w 1985254"/>
              <a:gd name="connsiteY10" fmla="*/ 1391798 h 2537552"/>
              <a:gd name="connsiteX11" fmla="*/ 20579 w 1985254"/>
              <a:gd name="connsiteY11" fmla="*/ 1413832 h 2537552"/>
              <a:gd name="connsiteX12" fmla="*/ 38941 w 1985254"/>
              <a:gd name="connsiteY12" fmla="*/ 1446882 h 2537552"/>
              <a:gd name="connsiteX13" fmla="*/ 49957 w 1985254"/>
              <a:gd name="connsiteY13" fmla="*/ 1454227 h 2537552"/>
              <a:gd name="connsiteX14" fmla="*/ 57302 w 1985254"/>
              <a:gd name="connsiteY14" fmla="*/ 1494622 h 2537552"/>
              <a:gd name="connsiteX15" fmla="*/ 1985254 w 1985254"/>
              <a:gd name="connsiteY15" fmla="*/ 2537552 h 2537552"/>
              <a:gd name="connsiteX16" fmla="*/ 1915480 w 1985254"/>
              <a:gd name="connsiteY16" fmla="*/ 0 h 2537552"/>
              <a:gd name="connsiteX17" fmla="*/ 1669437 w 1985254"/>
              <a:gd name="connsiteY17" fmla="*/ 73446 h 2537552"/>
              <a:gd name="connsiteX0" fmla="*/ 1669437 w 1985254"/>
              <a:gd name="connsiteY0" fmla="*/ 73446 h 2537552"/>
              <a:gd name="connsiteX1" fmla="*/ 13235 w 1985254"/>
              <a:gd name="connsiteY1" fmla="*/ 851971 h 2537552"/>
              <a:gd name="connsiteX2" fmla="*/ 24251 w 1985254"/>
              <a:gd name="connsiteY2" fmla="*/ 888694 h 2537552"/>
              <a:gd name="connsiteX3" fmla="*/ 27511 w 1985254"/>
              <a:gd name="connsiteY3" fmla="*/ 925693 h 2537552"/>
              <a:gd name="connsiteX4" fmla="*/ 31045 w 1985254"/>
              <a:gd name="connsiteY4" fmla="*/ 972354 h 2537552"/>
              <a:gd name="connsiteX5" fmla="*/ 28589 w 1985254"/>
              <a:gd name="connsiteY5" fmla="*/ 1019910 h 2537552"/>
              <a:gd name="connsiteX6" fmla="*/ 21658 w 1985254"/>
              <a:gd name="connsiteY6" fmla="*/ 1074604 h 2537552"/>
              <a:gd name="connsiteX7" fmla="*/ 12959 w 1985254"/>
              <a:gd name="connsiteY7" fmla="*/ 1129160 h 2537552"/>
              <a:gd name="connsiteX8" fmla="*/ 9425 w 1985254"/>
              <a:gd name="connsiteY8" fmla="*/ 1160719 h 2537552"/>
              <a:gd name="connsiteX9" fmla="*/ 37 w 1985254"/>
              <a:gd name="connsiteY9" fmla="*/ 1217456 h 2537552"/>
              <a:gd name="connsiteX10" fmla="*/ 13235 w 1985254"/>
              <a:gd name="connsiteY10" fmla="*/ 1391798 h 2537552"/>
              <a:gd name="connsiteX11" fmla="*/ 20579 w 1985254"/>
              <a:gd name="connsiteY11" fmla="*/ 1413832 h 2537552"/>
              <a:gd name="connsiteX12" fmla="*/ 38941 w 1985254"/>
              <a:gd name="connsiteY12" fmla="*/ 1446882 h 2537552"/>
              <a:gd name="connsiteX13" fmla="*/ 49957 w 1985254"/>
              <a:gd name="connsiteY13" fmla="*/ 1454227 h 2537552"/>
              <a:gd name="connsiteX14" fmla="*/ 74447 w 1985254"/>
              <a:gd name="connsiteY14" fmla="*/ 1525102 h 2537552"/>
              <a:gd name="connsiteX15" fmla="*/ 1985254 w 1985254"/>
              <a:gd name="connsiteY15" fmla="*/ 2537552 h 2537552"/>
              <a:gd name="connsiteX16" fmla="*/ 1915480 w 1985254"/>
              <a:gd name="connsiteY16" fmla="*/ 0 h 2537552"/>
              <a:gd name="connsiteX17" fmla="*/ 1669437 w 1985254"/>
              <a:gd name="connsiteY17" fmla="*/ 73446 h 2537552"/>
              <a:gd name="connsiteX0" fmla="*/ 1669437 w 1985254"/>
              <a:gd name="connsiteY0" fmla="*/ 73446 h 2537552"/>
              <a:gd name="connsiteX1" fmla="*/ 13235 w 1985254"/>
              <a:gd name="connsiteY1" fmla="*/ 851971 h 2537552"/>
              <a:gd name="connsiteX2" fmla="*/ 24251 w 1985254"/>
              <a:gd name="connsiteY2" fmla="*/ 888694 h 2537552"/>
              <a:gd name="connsiteX3" fmla="*/ 27511 w 1985254"/>
              <a:gd name="connsiteY3" fmla="*/ 925693 h 2537552"/>
              <a:gd name="connsiteX4" fmla="*/ 31045 w 1985254"/>
              <a:gd name="connsiteY4" fmla="*/ 972354 h 2537552"/>
              <a:gd name="connsiteX5" fmla="*/ 28589 w 1985254"/>
              <a:gd name="connsiteY5" fmla="*/ 1019910 h 2537552"/>
              <a:gd name="connsiteX6" fmla="*/ 21658 w 1985254"/>
              <a:gd name="connsiteY6" fmla="*/ 1074604 h 2537552"/>
              <a:gd name="connsiteX7" fmla="*/ 12959 w 1985254"/>
              <a:gd name="connsiteY7" fmla="*/ 1129160 h 2537552"/>
              <a:gd name="connsiteX8" fmla="*/ 9425 w 1985254"/>
              <a:gd name="connsiteY8" fmla="*/ 1160719 h 2537552"/>
              <a:gd name="connsiteX9" fmla="*/ 37 w 1985254"/>
              <a:gd name="connsiteY9" fmla="*/ 1217456 h 2537552"/>
              <a:gd name="connsiteX10" fmla="*/ 13235 w 1985254"/>
              <a:gd name="connsiteY10" fmla="*/ 1391798 h 2537552"/>
              <a:gd name="connsiteX11" fmla="*/ 20579 w 1985254"/>
              <a:gd name="connsiteY11" fmla="*/ 1413832 h 2537552"/>
              <a:gd name="connsiteX12" fmla="*/ 38941 w 1985254"/>
              <a:gd name="connsiteY12" fmla="*/ 1446882 h 2537552"/>
              <a:gd name="connsiteX13" fmla="*/ 74447 w 1985254"/>
              <a:gd name="connsiteY13" fmla="*/ 1525102 h 2537552"/>
              <a:gd name="connsiteX14" fmla="*/ 1985254 w 1985254"/>
              <a:gd name="connsiteY14" fmla="*/ 2537552 h 2537552"/>
              <a:gd name="connsiteX15" fmla="*/ 1915480 w 1985254"/>
              <a:gd name="connsiteY15" fmla="*/ 0 h 2537552"/>
              <a:gd name="connsiteX16" fmla="*/ 1669437 w 1985254"/>
              <a:gd name="connsiteY16" fmla="*/ 73446 h 2537552"/>
              <a:gd name="connsiteX0" fmla="*/ 1669437 w 1985254"/>
              <a:gd name="connsiteY0" fmla="*/ 73446 h 2537552"/>
              <a:gd name="connsiteX1" fmla="*/ 13235 w 1985254"/>
              <a:gd name="connsiteY1" fmla="*/ 851971 h 2537552"/>
              <a:gd name="connsiteX2" fmla="*/ 24251 w 1985254"/>
              <a:gd name="connsiteY2" fmla="*/ 888694 h 2537552"/>
              <a:gd name="connsiteX3" fmla="*/ 27511 w 1985254"/>
              <a:gd name="connsiteY3" fmla="*/ 925693 h 2537552"/>
              <a:gd name="connsiteX4" fmla="*/ 31045 w 1985254"/>
              <a:gd name="connsiteY4" fmla="*/ 972354 h 2537552"/>
              <a:gd name="connsiteX5" fmla="*/ 28589 w 1985254"/>
              <a:gd name="connsiteY5" fmla="*/ 1019910 h 2537552"/>
              <a:gd name="connsiteX6" fmla="*/ 21658 w 1985254"/>
              <a:gd name="connsiteY6" fmla="*/ 1074604 h 2537552"/>
              <a:gd name="connsiteX7" fmla="*/ 12959 w 1985254"/>
              <a:gd name="connsiteY7" fmla="*/ 1129160 h 2537552"/>
              <a:gd name="connsiteX8" fmla="*/ 9425 w 1985254"/>
              <a:gd name="connsiteY8" fmla="*/ 1160719 h 2537552"/>
              <a:gd name="connsiteX9" fmla="*/ 37 w 1985254"/>
              <a:gd name="connsiteY9" fmla="*/ 1217456 h 2537552"/>
              <a:gd name="connsiteX10" fmla="*/ 13235 w 1985254"/>
              <a:gd name="connsiteY10" fmla="*/ 1391798 h 2537552"/>
              <a:gd name="connsiteX11" fmla="*/ 20579 w 1985254"/>
              <a:gd name="connsiteY11" fmla="*/ 1413832 h 2537552"/>
              <a:gd name="connsiteX12" fmla="*/ 35131 w 1985254"/>
              <a:gd name="connsiteY12" fmla="*/ 1477362 h 2537552"/>
              <a:gd name="connsiteX13" fmla="*/ 74447 w 1985254"/>
              <a:gd name="connsiteY13" fmla="*/ 1525102 h 2537552"/>
              <a:gd name="connsiteX14" fmla="*/ 1985254 w 1985254"/>
              <a:gd name="connsiteY14" fmla="*/ 2537552 h 2537552"/>
              <a:gd name="connsiteX15" fmla="*/ 1915480 w 1985254"/>
              <a:gd name="connsiteY15" fmla="*/ 0 h 2537552"/>
              <a:gd name="connsiteX16" fmla="*/ 1669437 w 1985254"/>
              <a:gd name="connsiteY16" fmla="*/ 73446 h 2537552"/>
              <a:gd name="connsiteX0" fmla="*/ 1669437 w 3394743"/>
              <a:gd name="connsiteY0" fmla="*/ 181411 h 2645517"/>
              <a:gd name="connsiteX1" fmla="*/ 13235 w 3394743"/>
              <a:gd name="connsiteY1" fmla="*/ 959936 h 2645517"/>
              <a:gd name="connsiteX2" fmla="*/ 24251 w 3394743"/>
              <a:gd name="connsiteY2" fmla="*/ 996659 h 2645517"/>
              <a:gd name="connsiteX3" fmla="*/ 27511 w 3394743"/>
              <a:gd name="connsiteY3" fmla="*/ 1033658 h 2645517"/>
              <a:gd name="connsiteX4" fmla="*/ 31045 w 3394743"/>
              <a:gd name="connsiteY4" fmla="*/ 1080319 h 2645517"/>
              <a:gd name="connsiteX5" fmla="*/ 28589 w 3394743"/>
              <a:gd name="connsiteY5" fmla="*/ 1127875 h 2645517"/>
              <a:gd name="connsiteX6" fmla="*/ 21658 w 3394743"/>
              <a:gd name="connsiteY6" fmla="*/ 1182569 h 2645517"/>
              <a:gd name="connsiteX7" fmla="*/ 12959 w 3394743"/>
              <a:gd name="connsiteY7" fmla="*/ 1237125 h 2645517"/>
              <a:gd name="connsiteX8" fmla="*/ 9425 w 3394743"/>
              <a:gd name="connsiteY8" fmla="*/ 1268684 h 2645517"/>
              <a:gd name="connsiteX9" fmla="*/ 37 w 3394743"/>
              <a:gd name="connsiteY9" fmla="*/ 1325421 h 2645517"/>
              <a:gd name="connsiteX10" fmla="*/ 13235 w 3394743"/>
              <a:gd name="connsiteY10" fmla="*/ 1499763 h 2645517"/>
              <a:gd name="connsiteX11" fmla="*/ 20579 w 3394743"/>
              <a:gd name="connsiteY11" fmla="*/ 1521797 h 2645517"/>
              <a:gd name="connsiteX12" fmla="*/ 35131 w 3394743"/>
              <a:gd name="connsiteY12" fmla="*/ 1585327 h 2645517"/>
              <a:gd name="connsiteX13" fmla="*/ 74447 w 3394743"/>
              <a:gd name="connsiteY13" fmla="*/ 1633067 h 2645517"/>
              <a:gd name="connsiteX14" fmla="*/ 1985254 w 3394743"/>
              <a:gd name="connsiteY14" fmla="*/ 2645517 h 2645517"/>
              <a:gd name="connsiteX15" fmla="*/ 3394433 w 3394743"/>
              <a:gd name="connsiteY15" fmla="*/ 0 h 2645517"/>
              <a:gd name="connsiteX16" fmla="*/ 1915480 w 3394743"/>
              <a:gd name="connsiteY16" fmla="*/ 107965 h 2645517"/>
              <a:gd name="connsiteX17" fmla="*/ 1669437 w 3394743"/>
              <a:gd name="connsiteY17" fmla="*/ 181411 h 2645517"/>
              <a:gd name="connsiteX0" fmla="*/ 1669437 w 3426460"/>
              <a:gd name="connsiteY0" fmla="*/ 181411 h 2870414"/>
              <a:gd name="connsiteX1" fmla="*/ 13235 w 3426460"/>
              <a:gd name="connsiteY1" fmla="*/ 959936 h 2870414"/>
              <a:gd name="connsiteX2" fmla="*/ 24251 w 3426460"/>
              <a:gd name="connsiteY2" fmla="*/ 996659 h 2870414"/>
              <a:gd name="connsiteX3" fmla="*/ 27511 w 3426460"/>
              <a:gd name="connsiteY3" fmla="*/ 1033658 h 2870414"/>
              <a:gd name="connsiteX4" fmla="*/ 31045 w 3426460"/>
              <a:gd name="connsiteY4" fmla="*/ 1080319 h 2870414"/>
              <a:gd name="connsiteX5" fmla="*/ 28589 w 3426460"/>
              <a:gd name="connsiteY5" fmla="*/ 1127875 h 2870414"/>
              <a:gd name="connsiteX6" fmla="*/ 21658 w 3426460"/>
              <a:gd name="connsiteY6" fmla="*/ 1182569 h 2870414"/>
              <a:gd name="connsiteX7" fmla="*/ 12959 w 3426460"/>
              <a:gd name="connsiteY7" fmla="*/ 1237125 h 2870414"/>
              <a:gd name="connsiteX8" fmla="*/ 9425 w 3426460"/>
              <a:gd name="connsiteY8" fmla="*/ 1268684 h 2870414"/>
              <a:gd name="connsiteX9" fmla="*/ 37 w 3426460"/>
              <a:gd name="connsiteY9" fmla="*/ 1325421 h 2870414"/>
              <a:gd name="connsiteX10" fmla="*/ 13235 w 3426460"/>
              <a:gd name="connsiteY10" fmla="*/ 1499763 h 2870414"/>
              <a:gd name="connsiteX11" fmla="*/ 20579 w 3426460"/>
              <a:gd name="connsiteY11" fmla="*/ 1521797 h 2870414"/>
              <a:gd name="connsiteX12" fmla="*/ 35131 w 3426460"/>
              <a:gd name="connsiteY12" fmla="*/ 1585327 h 2870414"/>
              <a:gd name="connsiteX13" fmla="*/ 74447 w 3426460"/>
              <a:gd name="connsiteY13" fmla="*/ 1633067 h 2870414"/>
              <a:gd name="connsiteX14" fmla="*/ 1985254 w 3426460"/>
              <a:gd name="connsiteY14" fmla="*/ 2645517 h 2870414"/>
              <a:gd name="connsiteX15" fmla="*/ 3242033 w 3426460"/>
              <a:gd name="connsiteY15" fmla="*/ 2661921 h 2870414"/>
              <a:gd name="connsiteX16" fmla="*/ 3394433 w 3426460"/>
              <a:gd name="connsiteY16" fmla="*/ 0 h 2870414"/>
              <a:gd name="connsiteX17" fmla="*/ 1915480 w 3426460"/>
              <a:gd name="connsiteY17" fmla="*/ 107965 h 2870414"/>
              <a:gd name="connsiteX18" fmla="*/ 1669437 w 3426460"/>
              <a:gd name="connsiteY18" fmla="*/ 181411 h 2870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26460" h="2870414">
                <a:moveTo>
                  <a:pt x="1669437" y="181411"/>
                </a:moveTo>
                <a:lnTo>
                  <a:pt x="13235" y="959936"/>
                </a:lnTo>
                <a:lnTo>
                  <a:pt x="24251" y="996659"/>
                </a:lnTo>
                <a:cubicBezTo>
                  <a:pt x="29148" y="1006452"/>
                  <a:pt x="26379" y="1019715"/>
                  <a:pt x="27511" y="1033658"/>
                </a:cubicBezTo>
                <a:cubicBezTo>
                  <a:pt x="28643" y="1047601"/>
                  <a:pt x="30865" y="1064616"/>
                  <a:pt x="31045" y="1080319"/>
                </a:cubicBezTo>
                <a:cubicBezTo>
                  <a:pt x="31225" y="1096022"/>
                  <a:pt x="30153" y="1110833"/>
                  <a:pt x="28589" y="1127875"/>
                </a:cubicBezTo>
                <a:cubicBezTo>
                  <a:pt x="27025" y="1144917"/>
                  <a:pt x="24263" y="1164361"/>
                  <a:pt x="21658" y="1182569"/>
                </a:cubicBezTo>
                <a:cubicBezTo>
                  <a:pt x="19053" y="1200777"/>
                  <a:pt x="21082" y="1229002"/>
                  <a:pt x="12959" y="1237125"/>
                </a:cubicBezTo>
                <a:cubicBezTo>
                  <a:pt x="10511" y="1244470"/>
                  <a:pt x="11579" y="1253968"/>
                  <a:pt x="9425" y="1268684"/>
                </a:cubicBezTo>
                <a:cubicBezTo>
                  <a:pt x="7271" y="1283400"/>
                  <a:pt x="-598" y="1286908"/>
                  <a:pt x="37" y="1325421"/>
                </a:cubicBezTo>
                <a:cubicBezTo>
                  <a:pt x="672" y="1363934"/>
                  <a:pt x="9811" y="1467034"/>
                  <a:pt x="13235" y="1499763"/>
                </a:cubicBezTo>
                <a:cubicBezTo>
                  <a:pt x="16659" y="1532492"/>
                  <a:pt x="16930" y="1507536"/>
                  <a:pt x="20579" y="1521797"/>
                </a:cubicBezTo>
                <a:cubicBezTo>
                  <a:pt x="24228" y="1536058"/>
                  <a:pt x="24307" y="1578110"/>
                  <a:pt x="35131" y="1585327"/>
                </a:cubicBezTo>
                <a:lnTo>
                  <a:pt x="74447" y="1633067"/>
                </a:lnTo>
                <a:lnTo>
                  <a:pt x="1985254" y="2645517"/>
                </a:lnTo>
                <a:cubicBezTo>
                  <a:pt x="2333692" y="2718779"/>
                  <a:pt x="3007170" y="3102841"/>
                  <a:pt x="3242033" y="2661921"/>
                </a:cubicBezTo>
                <a:cubicBezTo>
                  <a:pt x="3476896" y="2221002"/>
                  <a:pt x="3436032" y="327446"/>
                  <a:pt x="3394433" y="0"/>
                </a:cubicBezTo>
                <a:lnTo>
                  <a:pt x="1915480" y="107965"/>
                </a:lnTo>
                <a:lnTo>
                  <a:pt x="1669437" y="1814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2" name="Picture 2" descr="Mechanisms of T cell organotropism | SpringerLink">
            <a:extLst>
              <a:ext uri="{FF2B5EF4-FFF2-40B4-BE49-F238E27FC236}">
                <a16:creationId xmlns:a16="http://schemas.microsoft.com/office/drawing/2014/main" id="{DFABBF95-9994-48E5-A3B8-D90DA2FCA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237" y="887324"/>
            <a:ext cx="7318628" cy="546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ep 59">
            <a:extLst>
              <a:ext uri="{FF2B5EF4-FFF2-40B4-BE49-F238E27FC236}">
                <a16:creationId xmlns:a16="http://schemas.microsoft.com/office/drawing/2014/main" id="{F9580776-CD08-4BD3-9218-25BEE3B24B7A}"/>
              </a:ext>
            </a:extLst>
          </p:cNvPr>
          <p:cNvGrpSpPr/>
          <p:nvPr/>
        </p:nvGrpSpPr>
        <p:grpSpPr>
          <a:xfrm>
            <a:off x="107070" y="2420388"/>
            <a:ext cx="4327167" cy="4225774"/>
            <a:chOff x="-1610692" y="924404"/>
            <a:chExt cx="5848794" cy="5711746"/>
          </a:xfrm>
        </p:grpSpPr>
        <p:sp>
          <p:nvSpPr>
            <p:cNvPr id="62" name="AutoShape 13">
              <a:extLst>
                <a:ext uri="{FF2B5EF4-FFF2-40B4-BE49-F238E27FC236}">
                  <a16:creationId xmlns:a16="http://schemas.microsoft.com/office/drawing/2014/main" id="{317FF20A-EAAC-448E-8C83-A997A7AC0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610692" y="4765345"/>
              <a:ext cx="879475" cy="685800"/>
            </a:xfrm>
            <a:prstGeom prst="lightningBol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 sz="1400"/>
            </a:p>
          </p:txBody>
        </p:sp>
        <p:grpSp>
          <p:nvGrpSpPr>
            <p:cNvPr id="63" name="Group 31">
              <a:extLst>
                <a:ext uri="{FF2B5EF4-FFF2-40B4-BE49-F238E27FC236}">
                  <a16:creationId xmlns:a16="http://schemas.microsoft.com/office/drawing/2014/main" id="{C1F326E6-724F-4F61-877E-35F6ED1CB3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037604" y="5132058"/>
              <a:ext cx="1416051" cy="1427163"/>
              <a:chOff x="2526" y="2429"/>
              <a:chExt cx="892" cy="899"/>
            </a:xfrm>
          </p:grpSpPr>
          <p:pic>
            <p:nvPicPr>
              <p:cNvPr id="87" name="Picture 32">
                <a:extLst>
                  <a:ext uri="{FF2B5EF4-FFF2-40B4-BE49-F238E27FC236}">
                    <a16:creationId xmlns:a16="http://schemas.microsoft.com/office/drawing/2014/main" id="{70E63B4E-6083-4262-A595-B84DE934F5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6" y="2429"/>
                <a:ext cx="892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8" name="Picture 33">
                <a:extLst>
                  <a:ext uri="{FF2B5EF4-FFF2-40B4-BE49-F238E27FC236}">
                    <a16:creationId xmlns:a16="http://schemas.microsoft.com/office/drawing/2014/main" id="{699BB134-E270-489D-B0E1-DEA06AE818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6" y="2519"/>
                <a:ext cx="892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9" name="Picture 34">
                <a:extLst>
                  <a:ext uri="{FF2B5EF4-FFF2-40B4-BE49-F238E27FC236}">
                    <a16:creationId xmlns:a16="http://schemas.microsoft.com/office/drawing/2014/main" id="{75D7AB12-23B7-485F-9770-1A922308E4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6" y="2609"/>
                <a:ext cx="892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0" name="Picture 35">
                <a:extLst>
                  <a:ext uri="{FF2B5EF4-FFF2-40B4-BE49-F238E27FC236}">
                    <a16:creationId xmlns:a16="http://schemas.microsoft.com/office/drawing/2014/main" id="{A0C1D50E-E1B0-481A-AD35-D97B87620E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6" y="2699"/>
                <a:ext cx="892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1" name="Picture 36">
                <a:extLst>
                  <a:ext uri="{FF2B5EF4-FFF2-40B4-BE49-F238E27FC236}">
                    <a16:creationId xmlns:a16="http://schemas.microsoft.com/office/drawing/2014/main" id="{69EAFF12-9D49-4E97-A530-487F30C7DA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6" y="2789"/>
                <a:ext cx="892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" name="Picture 37">
                <a:extLst>
                  <a:ext uri="{FF2B5EF4-FFF2-40B4-BE49-F238E27FC236}">
                    <a16:creationId xmlns:a16="http://schemas.microsoft.com/office/drawing/2014/main" id="{66120537-1C12-4CA6-848C-1E9B754CC6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6" y="2879"/>
                <a:ext cx="892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" name="Picture 38">
                <a:extLst>
                  <a:ext uri="{FF2B5EF4-FFF2-40B4-BE49-F238E27FC236}">
                    <a16:creationId xmlns:a16="http://schemas.microsoft.com/office/drawing/2014/main" id="{E98AA304-2749-4EF9-8BB2-08003BFC06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6" y="2971"/>
                <a:ext cx="892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4" name="Picture 39">
                <a:extLst>
                  <a:ext uri="{FF2B5EF4-FFF2-40B4-BE49-F238E27FC236}">
                    <a16:creationId xmlns:a16="http://schemas.microsoft.com/office/drawing/2014/main" id="{A148CBFC-B1E6-4D59-9728-C40B3BC700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6" y="3059"/>
                <a:ext cx="892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5" name="Picture 40">
                <a:extLst>
                  <a:ext uri="{FF2B5EF4-FFF2-40B4-BE49-F238E27FC236}">
                    <a16:creationId xmlns:a16="http://schemas.microsoft.com/office/drawing/2014/main" id="{BE30F95D-A576-440C-9C49-1F84287C82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6" y="3149"/>
                <a:ext cx="892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6" name="Picture 41">
                <a:extLst>
                  <a:ext uri="{FF2B5EF4-FFF2-40B4-BE49-F238E27FC236}">
                    <a16:creationId xmlns:a16="http://schemas.microsoft.com/office/drawing/2014/main" id="{3B7F6A8E-572E-43A7-8EFA-7618AAC539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6" y="3239"/>
                <a:ext cx="892" cy="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4" name="Rond hoek zelfde zijde rechthoek 1">
              <a:extLst>
                <a:ext uri="{FF2B5EF4-FFF2-40B4-BE49-F238E27FC236}">
                  <a16:creationId xmlns:a16="http://schemas.microsoft.com/office/drawing/2014/main" id="{2E1CCF7E-E374-47BA-BA52-F63821B06E9B}"/>
                </a:ext>
              </a:extLst>
            </p:cNvPr>
            <p:cNvSpPr/>
            <p:nvPr/>
          </p:nvSpPr>
          <p:spPr bwMode="auto">
            <a:xfrm>
              <a:off x="0" y="924404"/>
              <a:ext cx="2348533" cy="2448272"/>
            </a:xfrm>
            <a:prstGeom prst="round2SameRect">
              <a:avLst/>
            </a:prstGeom>
            <a:solidFill>
              <a:srgbClr val="FFCC99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>
                <a:latin typeface="Times" pitchFamily="1" charset="0"/>
              </a:endParaRPr>
            </a:p>
          </p:txBody>
        </p:sp>
        <p:grpSp>
          <p:nvGrpSpPr>
            <p:cNvPr id="65" name="Groep 64">
              <a:extLst>
                <a:ext uri="{FF2B5EF4-FFF2-40B4-BE49-F238E27FC236}">
                  <a16:creationId xmlns:a16="http://schemas.microsoft.com/office/drawing/2014/main" id="{77E999E7-89EC-427D-AAB0-EBCA09D9CB41}"/>
                </a:ext>
              </a:extLst>
            </p:cNvPr>
            <p:cNvGrpSpPr/>
            <p:nvPr/>
          </p:nvGrpSpPr>
          <p:grpSpPr>
            <a:xfrm>
              <a:off x="-172418" y="1139064"/>
              <a:ext cx="2286000" cy="1993044"/>
              <a:chOff x="3319463" y="1195388"/>
              <a:chExt cx="2286000" cy="1993044"/>
            </a:xfrm>
          </p:grpSpPr>
          <p:sp>
            <p:nvSpPr>
              <p:cNvPr id="74" name="Text Box 11">
                <a:extLst>
                  <a:ext uri="{FF2B5EF4-FFF2-40B4-BE49-F238E27FC236}">
                    <a16:creationId xmlns:a16="http://schemas.microsoft.com/office/drawing/2014/main" id="{3F26634B-5530-4F1E-A257-D3B340AFB9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19463" y="2689226"/>
                <a:ext cx="2286000" cy="4992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GB" altLang="nl-NL" i="1" dirty="0">
                    <a:latin typeface="Helvetica" pitchFamily="34" charset="0"/>
                  </a:rPr>
                  <a:t>ACTIVATIE</a:t>
                </a:r>
              </a:p>
            </p:txBody>
          </p:sp>
          <p:pic>
            <p:nvPicPr>
              <p:cNvPr id="75" name="Picture 26" descr="T cell">
                <a:extLst>
                  <a:ext uri="{FF2B5EF4-FFF2-40B4-BE49-F238E27FC236}">
                    <a16:creationId xmlns:a16="http://schemas.microsoft.com/office/drawing/2014/main" id="{8245FE9B-BC48-4DC6-BB7E-6F32D7DC6E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8100" y="1627188"/>
                <a:ext cx="893763" cy="9636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6" name="Group 42">
                <a:extLst>
                  <a:ext uri="{FF2B5EF4-FFF2-40B4-BE49-F238E27FC236}">
                    <a16:creationId xmlns:a16="http://schemas.microsoft.com/office/drawing/2014/main" id="{8A9AB7C3-73A7-41DE-8E7C-517C822ABE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59250" y="1195388"/>
                <a:ext cx="1416050" cy="1427162"/>
                <a:chOff x="2526" y="2429"/>
                <a:chExt cx="892" cy="899"/>
              </a:xfrm>
            </p:grpSpPr>
            <p:pic>
              <p:nvPicPr>
                <p:cNvPr id="77" name="Picture 43">
                  <a:extLst>
                    <a:ext uri="{FF2B5EF4-FFF2-40B4-BE49-F238E27FC236}">
                      <a16:creationId xmlns:a16="http://schemas.microsoft.com/office/drawing/2014/main" id="{17497164-ED44-4251-97B5-470DA90BF9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26" y="2429"/>
                  <a:ext cx="892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8" name="Picture 44">
                  <a:extLst>
                    <a:ext uri="{FF2B5EF4-FFF2-40B4-BE49-F238E27FC236}">
                      <a16:creationId xmlns:a16="http://schemas.microsoft.com/office/drawing/2014/main" id="{D4003ED4-1901-42A1-902C-6D5B473BCB7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26" y="2519"/>
                  <a:ext cx="892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9" name="Picture 45">
                  <a:extLst>
                    <a:ext uri="{FF2B5EF4-FFF2-40B4-BE49-F238E27FC236}">
                      <a16:creationId xmlns:a16="http://schemas.microsoft.com/office/drawing/2014/main" id="{B87DEC66-4C45-43A8-B92C-91D5B9F36D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26" y="2609"/>
                  <a:ext cx="892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" name="Picture 46">
                  <a:extLst>
                    <a:ext uri="{FF2B5EF4-FFF2-40B4-BE49-F238E27FC236}">
                      <a16:creationId xmlns:a16="http://schemas.microsoft.com/office/drawing/2014/main" id="{FAF2ED32-DC05-41E9-A95F-0B03B695E0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26" y="2699"/>
                  <a:ext cx="892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1" name="Picture 47">
                  <a:extLst>
                    <a:ext uri="{FF2B5EF4-FFF2-40B4-BE49-F238E27FC236}">
                      <a16:creationId xmlns:a16="http://schemas.microsoft.com/office/drawing/2014/main" id="{839C1F91-7F3F-4930-BE64-CC2899A49F3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26" y="2789"/>
                  <a:ext cx="892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" name="Picture 48">
                  <a:extLst>
                    <a:ext uri="{FF2B5EF4-FFF2-40B4-BE49-F238E27FC236}">
                      <a16:creationId xmlns:a16="http://schemas.microsoft.com/office/drawing/2014/main" id="{A64E3795-9EF1-4F28-9951-4820F1F9862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26" y="2879"/>
                  <a:ext cx="892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" name="Picture 49">
                  <a:extLst>
                    <a:ext uri="{FF2B5EF4-FFF2-40B4-BE49-F238E27FC236}">
                      <a16:creationId xmlns:a16="http://schemas.microsoft.com/office/drawing/2014/main" id="{1E13BD32-B6F4-4067-9D52-EFC3A42E79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26" y="2971"/>
                  <a:ext cx="892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4" name="Picture 50">
                  <a:extLst>
                    <a:ext uri="{FF2B5EF4-FFF2-40B4-BE49-F238E27FC236}">
                      <a16:creationId xmlns:a16="http://schemas.microsoft.com/office/drawing/2014/main" id="{D0F6F622-E230-4E47-9684-52530BC78D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26" y="3059"/>
                  <a:ext cx="892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5" name="Picture 51">
                  <a:extLst>
                    <a:ext uri="{FF2B5EF4-FFF2-40B4-BE49-F238E27FC236}">
                      <a16:creationId xmlns:a16="http://schemas.microsoft.com/office/drawing/2014/main" id="{329C3A08-23CB-4D11-A4AA-AC01FEEE553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26" y="3149"/>
                  <a:ext cx="892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6" name="Picture 52">
                  <a:extLst>
                    <a:ext uri="{FF2B5EF4-FFF2-40B4-BE49-F238E27FC236}">
                      <a16:creationId xmlns:a16="http://schemas.microsoft.com/office/drawing/2014/main" id="{0FFD9ABB-E29E-4C74-A617-B11A3556F46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26" y="3239"/>
                  <a:ext cx="892" cy="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66" name="Tekstvak 65">
              <a:extLst>
                <a:ext uri="{FF2B5EF4-FFF2-40B4-BE49-F238E27FC236}">
                  <a16:creationId xmlns:a16="http://schemas.microsoft.com/office/drawing/2014/main" id="{B8C23FB9-03FE-4C83-8BDC-F405CA4BB6CA}"/>
                </a:ext>
              </a:extLst>
            </p:cNvPr>
            <p:cNvSpPr txBox="1"/>
            <p:nvPr/>
          </p:nvSpPr>
          <p:spPr>
            <a:xfrm>
              <a:off x="1372900" y="3358389"/>
              <a:ext cx="2463268" cy="457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i="1">
                  <a:solidFill>
                    <a:srgbClr val="FF0000"/>
                  </a:solidFill>
                  <a:latin typeface="Helvetica" pitchFamily="34" charset="0"/>
                </a:rPr>
                <a:t>Lymfoide organen</a:t>
              </a:r>
            </a:p>
          </p:txBody>
        </p:sp>
        <p:grpSp>
          <p:nvGrpSpPr>
            <p:cNvPr id="67" name="Groep 66">
              <a:extLst>
                <a:ext uri="{FF2B5EF4-FFF2-40B4-BE49-F238E27FC236}">
                  <a16:creationId xmlns:a16="http://schemas.microsoft.com/office/drawing/2014/main" id="{F8937B6E-C73D-4DDE-9F6F-55BD8D9A690F}"/>
                </a:ext>
              </a:extLst>
            </p:cNvPr>
            <p:cNvGrpSpPr/>
            <p:nvPr/>
          </p:nvGrpSpPr>
          <p:grpSpPr>
            <a:xfrm>
              <a:off x="175246" y="4067775"/>
              <a:ext cx="4062856" cy="2568375"/>
              <a:chOff x="3667127" y="3798231"/>
              <a:chExt cx="4062856" cy="2568375"/>
            </a:xfrm>
          </p:grpSpPr>
          <p:cxnSp>
            <p:nvCxnSpPr>
              <p:cNvPr id="70" name="AutoShape 4">
                <a:extLst>
                  <a:ext uri="{FF2B5EF4-FFF2-40B4-BE49-F238E27FC236}">
                    <a16:creationId xmlns:a16="http://schemas.microsoft.com/office/drawing/2014/main" id="{AC8D7EE9-2F99-4C32-9D3D-F8CBEFCD99E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743327" y="5135563"/>
                <a:ext cx="935038" cy="503238"/>
              </a:xfrm>
              <a:prstGeom prst="bentConnector2">
                <a:avLst/>
              </a:prstGeom>
              <a:noFill/>
              <a:ln w="57150">
                <a:solidFill>
                  <a:schemeClr val="bg2">
                    <a:lumMod val="75000"/>
                  </a:schemeClr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1" name="Text Box 10">
                <a:extLst>
                  <a:ext uri="{FF2B5EF4-FFF2-40B4-BE49-F238E27FC236}">
                    <a16:creationId xmlns:a16="http://schemas.microsoft.com/office/drawing/2014/main" id="{69868CCF-ACC2-4E60-B727-D06D0E6522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67127" y="5867400"/>
                <a:ext cx="2243137" cy="4992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GB" altLang="nl-NL" i="1">
                    <a:latin typeface="Helvetica" pitchFamily="34" charset="0"/>
                  </a:rPr>
                  <a:t>ACTIVATIE</a:t>
                </a:r>
              </a:p>
            </p:txBody>
          </p:sp>
          <p:sp>
            <p:nvSpPr>
              <p:cNvPr id="72" name="Text Box 14">
                <a:extLst>
                  <a:ext uri="{FF2B5EF4-FFF2-40B4-BE49-F238E27FC236}">
                    <a16:creationId xmlns:a16="http://schemas.microsoft.com/office/drawing/2014/main" id="{AA01E2C1-B900-4EEE-AA93-FF962B5D9E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37190" y="4246563"/>
                <a:ext cx="2292793" cy="7904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nl-NL" sz="1600" i="1">
                    <a:latin typeface="Helvetica" pitchFamily="34" charset="0"/>
                  </a:rPr>
                  <a:t>“Effector” DC</a:t>
                </a:r>
              </a:p>
              <a:p>
                <a:pPr eaLnBrk="0" hangingPunct="0"/>
                <a:r>
                  <a:rPr lang="en-GB" altLang="nl-NL" sz="1600" i="1">
                    <a:latin typeface="Helvetica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GB" altLang="nl-NL" sz="1600" i="1">
                    <a:latin typeface="Helvetica" pitchFamily="34" charset="0"/>
                  </a:rPr>
                  <a:t>T cel activatie</a:t>
                </a:r>
              </a:p>
            </p:txBody>
          </p:sp>
          <p:pic>
            <p:nvPicPr>
              <p:cNvPr id="73" name="Picture 89">
                <a:extLst>
                  <a:ext uri="{FF2B5EF4-FFF2-40B4-BE49-F238E27FC236}">
                    <a16:creationId xmlns:a16="http://schemas.microsoft.com/office/drawing/2014/main" id="{01111255-B03D-4C16-944D-8893B66DB3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4745" y="3798231"/>
                <a:ext cx="1512445" cy="15197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8" name="Picture 87" descr="alarmbel">
              <a:extLst>
                <a:ext uri="{FF2B5EF4-FFF2-40B4-BE49-F238E27FC236}">
                  <a16:creationId xmlns:a16="http://schemas.microsoft.com/office/drawing/2014/main" id="{01547848-90B8-48D7-9DC2-5FF2C7670B2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9554" y="4819402"/>
              <a:ext cx="600836" cy="679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Line 6">
              <a:extLst>
                <a:ext uri="{FF2B5EF4-FFF2-40B4-BE49-F238E27FC236}">
                  <a16:creationId xmlns:a16="http://schemas.microsoft.com/office/drawing/2014/main" id="{78960FE1-9E29-4EDF-8F8F-DE6F9012701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716598" y="3915714"/>
              <a:ext cx="685800" cy="0"/>
            </a:xfrm>
            <a:prstGeom prst="line">
              <a:avLst/>
            </a:prstGeom>
            <a:noFill/>
            <a:ln w="57150">
              <a:solidFill>
                <a:schemeClr val="bg2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 sz="1400"/>
            </a:p>
          </p:txBody>
        </p:sp>
      </p:grpSp>
      <p:sp>
        <p:nvSpPr>
          <p:cNvPr id="98" name="Tekstvak 97">
            <a:extLst>
              <a:ext uri="{FF2B5EF4-FFF2-40B4-BE49-F238E27FC236}">
                <a16:creationId xmlns:a16="http://schemas.microsoft.com/office/drawing/2014/main" id="{4ACFEEAE-B0E2-4750-910C-CFE6D725A5D5}"/>
              </a:ext>
            </a:extLst>
          </p:cNvPr>
          <p:cNvSpPr txBox="1"/>
          <p:nvPr/>
        </p:nvSpPr>
        <p:spPr>
          <a:xfrm>
            <a:off x="1709621" y="211838"/>
            <a:ext cx="8923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Expressie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homing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receptoren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dicteert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T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cel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migratie</a:t>
            </a:r>
            <a:endParaRPr lang="nl-NL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8D74F69-C2B0-4B85-9DB2-098EBCDFC803}"/>
              </a:ext>
            </a:extLst>
          </p:cNvPr>
          <p:cNvSpPr txBox="1"/>
          <p:nvPr/>
        </p:nvSpPr>
        <p:spPr>
          <a:xfrm>
            <a:off x="189430" y="1350044"/>
            <a:ext cx="394744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DCs </a:t>
            </a:r>
            <a:r>
              <a:rPr lang="en-US" b="1" dirty="0" err="1"/>
              <a:t>bepalen</a:t>
            </a:r>
            <a:r>
              <a:rPr lang="en-US" b="1" dirty="0"/>
              <a:t> </a:t>
            </a:r>
            <a:r>
              <a:rPr lang="en-US" b="1" dirty="0" err="1"/>
              <a:t>welke</a:t>
            </a:r>
            <a:r>
              <a:rPr lang="en-US" b="1" dirty="0"/>
              <a:t> homing </a:t>
            </a:r>
            <a:r>
              <a:rPr lang="en-US" b="1" dirty="0" err="1"/>
              <a:t>receptoren</a:t>
            </a:r>
            <a:r>
              <a:rPr lang="en-US" b="1" dirty="0"/>
              <a:t> op T </a:t>
            </a:r>
            <a:r>
              <a:rPr lang="en-US" b="1" dirty="0" err="1"/>
              <a:t>cellen</a:t>
            </a:r>
            <a:r>
              <a:rPr lang="en-US" b="1" dirty="0"/>
              <a:t> </a:t>
            </a:r>
            <a:r>
              <a:rPr lang="en-US" b="1" dirty="0" err="1"/>
              <a:t>komen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activatie</a:t>
            </a:r>
            <a:r>
              <a:rPr lang="en-US" b="1" dirty="0"/>
              <a:t> </a:t>
            </a:r>
            <a:r>
              <a:rPr lang="en-US" b="1" dirty="0">
                <a:sym typeface="Wingdings" panose="05000000000000000000" pitchFamily="2" charset="2"/>
              </a:rPr>
              <a:t> </a:t>
            </a:r>
            <a:r>
              <a:rPr lang="en-US" b="1" dirty="0" err="1">
                <a:sym typeface="Wingdings" panose="05000000000000000000" pitchFamily="2" charset="2"/>
              </a:rPr>
              <a:t>terug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naar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waar</a:t>
            </a:r>
            <a:r>
              <a:rPr lang="en-US" b="1" dirty="0">
                <a:sym typeface="Wingdings" panose="05000000000000000000" pitchFamily="2" charset="2"/>
              </a:rPr>
              <a:t> de DC </a:t>
            </a:r>
            <a:r>
              <a:rPr lang="en-US" b="1" dirty="0" err="1">
                <a:sym typeface="Wingdings" panose="05000000000000000000" pitchFamily="2" charset="2"/>
              </a:rPr>
              <a:t>vandaan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kwam</a:t>
            </a:r>
            <a:endParaRPr lang="nl-NL" b="1" dirty="0"/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7D805ADC-BE1C-4A48-8678-5921831BDAA2}"/>
              </a:ext>
            </a:extLst>
          </p:cNvPr>
          <p:cNvSpPr/>
          <p:nvPr/>
        </p:nvSpPr>
        <p:spPr>
          <a:xfrm>
            <a:off x="4546129" y="4450616"/>
            <a:ext cx="3352800" cy="2087418"/>
          </a:xfrm>
          <a:custGeom>
            <a:avLst/>
            <a:gdLst>
              <a:gd name="connsiteX0" fmla="*/ 0 w 3352800"/>
              <a:gd name="connsiteY0" fmla="*/ 0 h 2087418"/>
              <a:gd name="connsiteX1" fmla="*/ 2854036 w 3352800"/>
              <a:gd name="connsiteY1" fmla="*/ 9236 h 2087418"/>
              <a:gd name="connsiteX2" fmla="*/ 2890982 w 3352800"/>
              <a:gd name="connsiteY2" fmla="*/ 1468581 h 2087418"/>
              <a:gd name="connsiteX3" fmla="*/ 3352800 w 3352800"/>
              <a:gd name="connsiteY3" fmla="*/ 1607127 h 2087418"/>
              <a:gd name="connsiteX4" fmla="*/ 3325091 w 3352800"/>
              <a:gd name="connsiteY4" fmla="*/ 2087418 h 2087418"/>
              <a:gd name="connsiteX5" fmla="*/ 720436 w 3352800"/>
              <a:gd name="connsiteY5" fmla="*/ 2068945 h 2087418"/>
              <a:gd name="connsiteX6" fmla="*/ 0 w 3352800"/>
              <a:gd name="connsiteY6" fmla="*/ 0 h 2087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800" h="2087418">
                <a:moveTo>
                  <a:pt x="0" y="0"/>
                </a:moveTo>
                <a:lnTo>
                  <a:pt x="2854036" y="9236"/>
                </a:lnTo>
                <a:lnTo>
                  <a:pt x="2890982" y="1468581"/>
                </a:lnTo>
                <a:lnTo>
                  <a:pt x="3352800" y="1607127"/>
                </a:lnTo>
                <a:lnTo>
                  <a:pt x="3325091" y="2087418"/>
                </a:lnTo>
                <a:lnTo>
                  <a:pt x="720436" y="206894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722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F19D51B0-3D70-4BDD-B2DA-63372B489A28}"/>
              </a:ext>
            </a:extLst>
          </p:cNvPr>
          <p:cNvSpPr/>
          <p:nvPr/>
        </p:nvSpPr>
        <p:spPr>
          <a:xfrm>
            <a:off x="1524000" y="0"/>
            <a:ext cx="9144000" cy="685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Text Box 29">
            <a:extLst>
              <a:ext uri="{FF2B5EF4-FFF2-40B4-BE49-F238E27FC236}">
                <a16:creationId xmlns:a16="http://schemas.microsoft.com/office/drawing/2014/main" id="{D7D2727F-6BF3-4DBE-A9C2-721B9DECF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2201" y="1072037"/>
            <a:ext cx="23302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altLang="nl-NL" b="1" dirty="0"/>
              <a:t>CD69</a:t>
            </a:r>
            <a:r>
              <a:rPr lang="nl-NL" altLang="nl-NL" b="1" baseline="30000" dirty="0"/>
              <a:t>+</a:t>
            </a:r>
            <a:r>
              <a:rPr lang="nl-NL" altLang="nl-NL" b="1" dirty="0"/>
              <a:t> (+/- CD103)</a:t>
            </a:r>
          </a:p>
        </p:txBody>
      </p:sp>
      <p:sp>
        <p:nvSpPr>
          <p:cNvPr id="16" name="Text Box 29">
            <a:extLst>
              <a:ext uri="{FF2B5EF4-FFF2-40B4-BE49-F238E27FC236}">
                <a16:creationId xmlns:a16="http://schemas.microsoft.com/office/drawing/2014/main" id="{BF29C750-8066-4635-BFC8-6AFD99262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687" y="791170"/>
            <a:ext cx="35984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altLang="nl-NL" b="1" dirty="0">
                <a:solidFill>
                  <a:srgbClr val="C00000"/>
                </a:solidFill>
              </a:rPr>
              <a:t>Tissue-resident memory T </a:t>
            </a:r>
            <a:r>
              <a:rPr lang="nl-NL" altLang="nl-NL" b="1" dirty="0" err="1">
                <a:solidFill>
                  <a:srgbClr val="C00000"/>
                </a:solidFill>
              </a:rPr>
              <a:t>cell</a:t>
            </a:r>
            <a:endParaRPr lang="nl-NL" altLang="nl-NL" b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http://www.financetwitter.com/wp-content/uploads/2016/06/Brexit-A-Young-Man-Holding-Card-Message-Im-Not-Leaving.jpg">
            <a:extLst>
              <a:ext uri="{FF2B5EF4-FFF2-40B4-BE49-F238E27FC236}">
                <a16:creationId xmlns:a16="http://schemas.microsoft.com/office/drawing/2014/main" id="{B5A8842C-18C6-4316-AD82-A73F88E4D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 r="24305" b="14356"/>
          <a:stretch/>
        </p:blipFill>
        <p:spPr bwMode="auto">
          <a:xfrm>
            <a:off x="8635120" y="1482454"/>
            <a:ext cx="3064414" cy="247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A4C6B82-0025-49D0-9E65-2287F7A39C73}"/>
              </a:ext>
            </a:extLst>
          </p:cNvPr>
          <p:cNvSpPr txBox="1"/>
          <p:nvPr/>
        </p:nvSpPr>
        <p:spPr>
          <a:xfrm>
            <a:off x="8265588" y="4404836"/>
            <a:ext cx="39264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Rol</a:t>
            </a:r>
            <a:r>
              <a:rPr lang="en-US" b="1" dirty="0"/>
              <a:t> van </a:t>
            </a:r>
            <a:r>
              <a:rPr lang="en-US" b="1" dirty="0" err="1"/>
              <a:t>Trm</a:t>
            </a:r>
            <a:r>
              <a:rPr lang="en-US" b="1" dirty="0"/>
              <a:t> </a:t>
            </a:r>
            <a:r>
              <a:rPr lang="en-US" b="1" dirty="0" err="1"/>
              <a:t>cellen</a:t>
            </a:r>
            <a:r>
              <a:rPr lang="en-US" b="1" dirty="0"/>
              <a:t>: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 err="1"/>
              <a:t>Lokale</a:t>
            </a:r>
            <a:r>
              <a:rPr lang="en-US" dirty="0"/>
              <a:t> </a:t>
            </a:r>
            <a:r>
              <a:rPr lang="en-US" dirty="0" err="1"/>
              <a:t>verdediging</a:t>
            </a:r>
            <a:r>
              <a:rPr lang="en-US" dirty="0"/>
              <a:t> </a:t>
            </a:r>
            <a:r>
              <a:rPr lang="en-US" dirty="0" err="1"/>
              <a:t>tegen</a:t>
            </a:r>
            <a:r>
              <a:rPr lang="en-US" dirty="0"/>
              <a:t> pathogen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 err="1"/>
              <a:t>Activatie</a:t>
            </a:r>
            <a:r>
              <a:rPr lang="en-US" dirty="0"/>
              <a:t> innate </a:t>
            </a:r>
            <a:r>
              <a:rPr lang="en-US" dirty="0" err="1"/>
              <a:t>immuuncellen</a:t>
            </a:r>
            <a:endParaRPr lang="en-US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 err="1"/>
              <a:t>Autoreactieve</a:t>
            </a:r>
            <a:r>
              <a:rPr lang="en-US" dirty="0"/>
              <a:t> </a:t>
            </a:r>
            <a:r>
              <a:rPr lang="en-US" dirty="0" err="1"/>
              <a:t>Trms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auto-</a:t>
            </a:r>
            <a:r>
              <a:rPr lang="en-US" dirty="0" err="1"/>
              <a:t>immuniteit</a:t>
            </a:r>
            <a:r>
              <a:rPr lang="en-US" dirty="0"/>
              <a:t> </a:t>
            </a:r>
            <a:r>
              <a:rPr lang="en-US" dirty="0" err="1"/>
              <a:t>induceren</a:t>
            </a:r>
            <a:r>
              <a:rPr lang="en-US" dirty="0"/>
              <a:t> (MS, lupus, RA)</a:t>
            </a:r>
            <a:endParaRPr lang="nl-NL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D27AB4F-FF98-47A0-9313-F7057A20D3CD}"/>
              </a:ext>
            </a:extLst>
          </p:cNvPr>
          <p:cNvSpPr/>
          <p:nvPr/>
        </p:nvSpPr>
        <p:spPr>
          <a:xfrm>
            <a:off x="2943562" y="6325288"/>
            <a:ext cx="40591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b="0" i="0" dirty="0">
                <a:solidFill>
                  <a:srgbClr val="C00000"/>
                </a:solidFill>
                <a:latin typeface="+mn-lt"/>
              </a:rPr>
              <a:t>Schenkel &amp; </a:t>
            </a:r>
            <a:r>
              <a:rPr lang="nl-NL" sz="1200" b="0" i="0" dirty="0" err="1">
                <a:solidFill>
                  <a:srgbClr val="C00000"/>
                </a:solidFill>
                <a:latin typeface="+mn-lt"/>
              </a:rPr>
              <a:t>Masopust</a:t>
            </a:r>
            <a:r>
              <a:rPr lang="nl-NL" sz="1200" b="0" i="0" dirty="0">
                <a:solidFill>
                  <a:srgbClr val="C00000"/>
                </a:solidFill>
                <a:latin typeface="+mn-lt"/>
              </a:rPr>
              <a:t>   </a:t>
            </a:r>
            <a:r>
              <a:rPr lang="nl-NL" sz="1200" b="0" i="0" dirty="0" err="1">
                <a:solidFill>
                  <a:srgbClr val="C00000"/>
                </a:solidFill>
                <a:latin typeface="+mn-lt"/>
              </a:rPr>
              <a:t>Immunity</a:t>
            </a:r>
            <a:r>
              <a:rPr lang="nl-NL" sz="1200" b="0" i="0" dirty="0">
                <a:solidFill>
                  <a:srgbClr val="C00000"/>
                </a:solidFill>
                <a:latin typeface="+mn-lt"/>
              </a:rPr>
              <a:t> 41, 886-897 (2014) 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55CE00D-F4CD-4462-A1E5-A0C85FEA3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80" y="1005363"/>
            <a:ext cx="7646854" cy="526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ijl: rechts 9">
            <a:extLst>
              <a:ext uri="{FF2B5EF4-FFF2-40B4-BE49-F238E27FC236}">
                <a16:creationId xmlns:a16="http://schemas.microsoft.com/office/drawing/2014/main" id="{51D7BE03-9AE5-4729-A7EC-610456124914}"/>
              </a:ext>
            </a:extLst>
          </p:cNvPr>
          <p:cNvSpPr/>
          <p:nvPr/>
        </p:nvSpPr>
        <p:spPr>
          <a:xfrm>
            <a:off x="7412537" y="2504818"/>
            <a:ext cx="937550" cy="338554"/>
          </a:xfrm>
          <a:prstGeom prst="rightArrow">
            <a:avLst/>
          </a:prstGeom>
          <a:solidFill>
            <a:srgbClr val="00731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C4E72A1-8B7B-4B41-8764-C51C696D6485}"/>
              </a:ext>
            </a:extLst>
          </p:cNvPr>
          <p:cNvSpPr txBox="1"/>
          <p:nvPr/>
        </p:nvSpPr>
        <p:spPr>
          <a:xfrm>
            <a:off x="8660126" y="6125233"/>
            <a:ext cx="313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err="1">
                <a:solidFill>
                  <a:srgbClr val="C00000"/>
                </a:solidFill>
              </a:rPr>
              <a:t>Trm</a:t>
            </a:r>
            <a:r>
              <a:rPr lang="nl-NL" sz="2000" b="1" dirty="0">
                <a:solidFill>
                  <a:srgbClr val="C00000"/>
                </a:solidFill>
              </a:rPr>
              <a:t> cellen door vaccinatie!!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D511974-205F-43B6-84C0-03659F997E09}"/>
              </a:ext>
            </a:extLst>
          </p:cNvPr>
          <p:cNvSpPr/>
          <p:nvPr/>
        </p:nvSpPr>
        <p:spPr>
          <a:xfrm>
            <a:off x="5967434" y="1160502"/>
            <a:ext cx="1800000" cy="849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Pijl: rechts 13">
            <a:extLst>
              <a:ext uri="{FF2B5EF4-FFF2-40B4-BE49-F238E27FC236}">
                <a16:creationId xmlns:a16="http://schemas.microsoft.com/office/drawing/2014/main" id="{E6E9D315-D90F-4647-8B29-1049B7ED581F}"/>
              </a:ext>
            </a:extLst>
          </p:cNvPr>
          <p:cNvSpPr/>
          <p:nvPr/>
        </p:nvSpPr>
        <p:spPr>
          <a:xfrm rot="5400000">
            <a:off x="6166471" y="3764275"/>
            <a:ext cx="593608" cy="338554"/>
          </a:xfrm>
          <a:prstGeom prst="rightArrow">
            <a:avLst/>
          </a:prstGeom>
          <a:solidFill>
            <a:srgbClr val="990E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xt Box 29">
            <a:extLst>
              <a:ext uri="{FF2B5EF4-FFF2-40B4-BE49-F238E27FC236}">
                <a16:creationId xmlns:a16="http://schemas.microsoft.com/office/drawing/2014/main" id="{E89A3E89-6A32-4891-8FDF-9AF2CCE40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9798" y="4287510"/>
            <a:ext cx="1568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altLang="nl-NL" b="1" dirty="0">
                <a:solidFill>
                  <a:srgbClr val="C00000"/>
                </a:solidFill>
              </a:rPr>
              <a:t>Scannen en weer weg</a:t>
            </a:r>
          </a:p>
        </p:txBody>
      </p:sp>
    </p:spTree>
    <p:extLst>
      <p:ext uri="{BB962C8B-B14F-4D97-AF65-F5344CB8AC3E}">
        <p14:creationId xmlns:p14="http://schemas.microsoft.com/office/powerpoint/2010/main" val="114687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" grpId="0"/>
      <p:bldP spid="10" grpId="0" animBg="1"/>
      <p:bldP spid="3" grpId="0"/>
      <p:bldP spid="14" grpId="0" animBg="1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25922" y="230610"/>
            <a:ext cx="8672835" cy="508000"/>
          </a:xfrm>
          <a:prstGeom prst="rect">
            <a:avLst/>
          </a:prstGeom>
        </p:spPr>
        <p:txBody>
          <a:bodyPr anchor="ctr"/>
          <a:lstStyle/>
          <a:p>
            <a:pPr defTabSz="457200">
              <a:defRPr/>
            </a:pPr>
            <a:r>
              <a:rPr lang="nl-NL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Localisatie</a:t>
            </a:r>
            <a:r>
              <a:rPr lang="nl-NL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van </a:t>
            </a:r>
            <a:r>
              <a:rPr lang="nl-NL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residente</a:t>
            </a:r>
            <a:r>
              <a:rPr lang="nl-NL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memory CD8 T cellen</a:t>
            </a: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513" y="980729"/>
            <a:ext cx="4057579" cy="520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47" y="980728"/>
            <a:ext cx="4455799" cy="520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hoek 6"/>
          <p:cNvSpPr/>
          <p:nvPr/>
        </p:nvSpPr>
        <p:spPr bwMode="auto">
          <a:xfrm>
            <a:off x="8844109" y="6576232"/>
            <a:ext cx="321273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nl-NL" sz="1050" i="1" dirty="0">
                <a:solidFill>
                  <a:srgbClr val="C00000"/>
                </a:solidFill>
              </a:rPr>
              <a:t>Mueller SN &amp; Mackay LK. Nat Rev Immunol 2016,16:79.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EF324E6-A4BA-4CDF-A367-D3538C480067}"/>
              </a:ext>
            </a:extLst>
          </p:cNvPr>
          <p:cNvSpPr txBox="1"/>
          <p:nvPr/>
        </p:nvSpPr>
        <p:spPr>
          <a:xfrm>
            <a:off x="2519873" y="6333858"/>
            <a:ext cx="506811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Een belangrijk “memory orgaan” ontbreekt hier….</a:t>
            </a:r>
          </a:p>
        </p:txBody>
      </p:sp>
    </p:spTree>
    <p:extLst>
      <p:ext uri="{BB962C8B-B14F-4D97-AF65-F5344CB8AC3E}">
        <p14:creationId xmlns:p14="http://schemas.microsoft.com/office/powerpoint/2010/main" val="36915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kstvak 22">
            <a:extLst>
              <a:ext uri="{FF2B5EF4-FFF2-40B4-BE49-F238E27FC236}">
                <a16:creationId xmlns:a16="http://schemas.microsoft.com/office/drawing/2014/main" id="{64CF18FE-BC40-477D-852E-E6D22A623106}"/>
              </a:ext>
            </a:extLst>
          </p:cNvPr>
          <p:cNvSpPr txBox="1"/>
          <p:nvPr/>
        </p:nvSpPr>
        <p:spPr>
          <a:xfrm>
            <a:off x="6420896" y="3888533"/>
            <a:ext cx="48237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b="1" dirty="0"/>
              <a:t>Hoe is T </a:t>
            </a:r>
            <a:r>
              <a:rPr lang="en-US" sz="3200" b="1" dirty="0" err="1"/>
              <a:t>cel</a:t>
            </a:r>
            <a:r>
              <a:rPr lang="en-US" sz="3200" b="1" dirty="0"/>
              <a:t> </a:t>
            </a:r>
            <a:r>
              <a:rPr lang="en-US" sz="3200" b="1" dirty="0" err="1"/>
              <a:t>migratie</a:t>
            </a:r>
            <a:r>
              <a:rPr lang="en-US" sz="3200" b="1" dirty="0"/>
              <a:t> in </a:t>
            </a:r>
            <a:r>
              <a:rPr lang="en-US" sz="3200" b="1" dirty="0" err="1"/>
              <a:t>en</a:t>
            </a:r>
            <a:r>
              <a:rPr lang="en-US" sz="3200" b="1" dirty="0"/>
              <a:t> </a:t>
            </a:r>
            <a:r>
              <a:rPr lang="en-US" sz="3200" b="1" dirty="0" err="1"/>
              <a:t>uit</a:t>
            </a:r>
            <a:r>
              <a:rPr lang="en-US" sz="3200" b="1" dirty="0"/>
              <a:t> het BM </a:t>
            </a:r>
            <a:r>
              <a:rPr lang="en-US" sz="3200" b="1" dirty="0" err="1"/>
              <a:t>gereguleerd</a:t>
            </a:r>
            <a:r>
              <a:rPr lang="en-US" sz="3200" b="1" dirty="0"/>
              <a:t>?</a:t>
            </a:r>
            <a:endParaRPr lang="nl-NL" sz="3200" b="1" dirty="0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1DA6E686-1CCC-4589-9114-6E348749EBFF}"/>
              </a:ext>
            </a:extLst>
          </p:cNvPr>
          <p:cNvGrpSpPr/>
          <p:nvPr/>
        </p:nvGrpSpPr>
        <p:grpSpPr>
          <a:xfrm>
            <a:off x="-2424110" y="97908"/>
            <a:ext cx="7601946" cy="6722587"/>
            <a:chOff x="-1655506" y="135413"/>
            <a:chExt cx="7601946" cy="6722587"/>
          </a:xfrm>
        </p:grpSpPr>
        <p:pic>
          <p:nvPicPr>
            <p:cNvPr id="9" name="Picture 4" descr="http://hfazilat.persiangig.com/image/%D8%AF%D8%B3%D8%AA%DA%AF%D8%A7%D9%87%20%D9%84%D9%86%D9%81%DB%8C.jpg">
              <a:extLst>
                <a:ext uri="{FF2B5EF4-FFF2-40B4-BE49-F238E27FC236}">
                  <a16:creationId xmlns:a16="http://schemas.microsoft.com/office/drawing/2014/main" id="{558719F2-314C-4CCA-A8C9-BFB3889B26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62"/>
            <a:stretch/>
          </p:blipFill>
          <p:spPr bwMode="auto">
            <a:xfrm>
              <a:off x="-1655506" y="135413"/>
              <a:ext cx="7601946" cy="6722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C738386A-7014-48A6-B0DA-96BD6EAF8E55}"/>
                </a:ext>
              </a:extLst>
            </p:cNvPr>
            <p:cNvSpPr/>
            <p:nvPr/>
          </p:nvSpPr>
          <p:spPr>
            <a:xfrm>
              <a:off x="-449573" y="1767473"/>
              <a:ext cx="1162407" cy="516835"/>
            </a:xfrm>
            <a:custGeom>
              <a:avLst/>
              <a:gdLst>
                <a:gd name="connsiteX0" fmla="*/ 1160891 w 1160891"/>
                <a:gd name="connsiteY0" fmla="*/ 103367 h 612251"/>
                <a:gd name="connsiteX1" fmla="*/ 1160891 w 1160891"/>
                <a:gd name="connsiteY1" fmla="*/ 485030 h 612251"/>
                <a:gd name="connsiteX2" fmla="*/ 644056 w 1160891"/>
                <a:gd name="connsiteY2" fmla="*/ 612251 h 612251"/>
                <a:gd name="connsiteX3" fmla="*/ 0 w 1160891"/>
                <a:gd name="connsiteY3" fmla="*/ 588397 h 612251"/>
                <a:gd name="connsiteX4" fmla="*/ 15903 w 1160891"/>
                <a:gd name="connsiteY4" fmla="*/ 0 h 612251"/>
                <a:gd name="connsiteX5" fmla="*/ 1160891 w 1160891"/>
                <a:gd name="connsiteY5" fmla="*/ 47708 h 612251"/>
                <a:gd name="connsiteX0" fmla="*/ 1160891 w 1160891"/>
                <a:gd name="connsiteY0" fmla="*/ 103367 h 612251"/>
                <a:gd name="connsiteX1" fmla="*/ 1121135 w 1160891"/>
                <a:gd name="connsiteY1" fmla="*/ 503869 h 612251"/>
                <a:gd name="connsiteX2" fmla="*/ 644056 w 1160891"/>
                <a:gd name="connsiteY2" fmla="*/ 612251 h 612251"/>
                <a:gd name="connsiteX3" fmla="*/ 0 w 1160891"/>
                <a:gd name="connsiteY3" fmla="*/ 588397 h 612251"/>
                <a:gd name="connsiteX4" fmla="*/ 15903 w 1160891"/>
                <a:gd name="connsiteY4" fmla="*/ 0 h 612251"/>
                <a:gd name="connsiteX5" fmla="*/ 1160891 w 1160891"/>
                <a:gd name="connsiteY5" fmla="*/ 47708 h 612251"/>
                <a:gd name="connsiteX0" fmla="*/ 1160891 w 1168799"/>
                <a:gd name="connsiteY0" fmla="*/ 103367 h 612251"/>
                <a:gd name="connsiteX1" fmla="*/ 1121135 w 1168799"/>
                <a:gd name="connsiteY1" fmla="*/ 503869 h 612251"/>
                <a:gd name="connsiteX2" fmla="*/ 644056 w 1168799"/>
                <a:gd name="connsiteY2" fmla="*/ 612251 h 612251"/>
                <a:gd name="connsiteX3" fmla="*/ 0 w 1168799"/>
                <a:gd name="connsiteY3" fmla="*/ 588397 h 612251"/>
                <a:gd name="connsiteX4" fmla="*/ 15903 w 1168799"/>
                <a:gd name="connsiteY4" fmla="*/ 0 h 612251"/>
                <a:gd name="connsiteX5" fmla="*/ 1160891 w 1168799"/>
                <a:gd name="connsiteY5" fmla="*/ 47708 h 612251"/>
                <a:gd name="connsiteX0" fmla="*/ 1160891 w 1162407"/>
                <a:gd name="connsiteY0" fmla="*/ 103367 h 612251"/>
                <a:gd name="connsiteX1" fmla="*/ 1121135 w 1162407"/>
                <a:gd name="connsiteY1" fmla="*/ 503869 h 612251"/>
                <a:gd name="connsiteX2" fmla="*/ 644056 w 1162407"/>
                <a:gd name="connsiteY2" fmla="*/ 612251 h 612251"/>
                <a:gd name="connsiteX3" fmla="*/ 0 w 1162407"/>
                <a:gd name="connsiteY3" fmla="*/ 588397 h 612251"/>
                <a:gd name="connsiteX4" fmla="*/ 15903 w 1162407"/>
                <a:gd name="connsiteY4" fmla="*/ 0 h 612251"/>
                <a:gd name="connsiteX5" fmla="*/ 1160891 w 1162407"/>
                <a:gd name="connsiteY5" fmla="*/ 47708 h 612251"/>
                <a:gd name="connsiteX0" fmla="*/ 1160891 w 1162407"/>
                <a:gd name="connsiteY0" fmla="*/ 103367 h 612251"/>
                <a:gd name="connsiteX1" fmla="*/ 1121135 w 1162407"/>
                <a:gd name="connsiteY1" fmla="*/ 503869 h 612251"/>
                <a:gd name="connsiteX2" fmla="*/ 644056 w 1162407"/>
                <a:gd name="connsiteY2" fmla="*/ 612251 h 612251"/>
                <a:gd name="connsiteX3" fmla="*/ 0 w 1162407"/>
                <a:gd name="connsiteY3" fmla="*/ 588397 h 612251"/>
                <a:gd name="connsiteX4" fmla="*/ 15903 w 1162407"/>
                <a:gd name="connsiteY4" fmla="*/ 0 h 612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2407" h="612251">
                  <a:moveTo>
                    <a:pt x="1160891" y="103367"/>
                  </a:moveTo>
                  <a:cubicBezTo>
                    <a:pt x="1147639" y="236868"/>
                    <a:pt x="1191372" y="400217"/>
                    <a:pt x="1121135" y="503869"/>
                  </a:cubicBezTo>
                  <a:cubicBezTo>
                    <a:pt x="1050898" y="607521"/>
                    <a:pt x="830912" y="598163"/>
                    <a:pt x="644056" y="612251"/>
                  </a:cubicBezTo>
                  <a:lnTo>
                    <a:pt x="0" y="588397"/>
                  </a:lnTo>
                  <a:lnTo>
                    <a:pt x="159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CDD03D6D-05E6-4DA7-B584-03E21B46D07C}"/>
              </a:ext>
            </a:extLst>
          </p:cNvPr>
          <p:cNvSpPr/>
          <p:nvPr/>
        </p:nvSpPr>
        <p:spPr bwMode="auto">
          <a:xfrm>
            <a:off x="1747391" y="57892"/>
            <a:ext cx="3895876" cy="4279770"/>
          </a:xfrm>
          <a:custGeom>
            <a:avLst/>
            <a:gdLst>
              <a:gd name="connsiteX0" fmla="*/ 38501 w 1732547"/>
              <a:gd name="connsiteY0" fmla="*/ 134754 h 2406316"/>
              <a:gd name="connsiteX1" fmla="*/ 385011 w 1732547"/>
              <a:gd name="connsiteY1" fmla="*/ 1010653 h 2406316"/>
              <a:gd name="connsiteX2" fmla="*/ 433137 w 1732547"/>
              <a:gd name="connsiteY2" fmla="*/ 1684421 h 2406316"/>
              <a:gd name="connsiteX3" fmla="*/ 471638 w 1732547"/>
              <a:gd name="connsiteY3" fmla="*/ 2050181 h 2406316"/>
              <a:gd name="connsiteX4" fmla="*/ 558265 w 1732547"/>
              <a:gd name="connsiteY4" fmla="*/ 2406316 h 2406316"/>
              <a:gd name="connsiteX5" fmla="*/ 1732547 w 1732547"/>
              <a:gd name="connsiteY5" fmla="*/ 2387066 h 2406316"/>
              <a:gd name="connsiteX6" fmla="*/ 1703672 w 1732547"/>
              <a:gd name="connsiteY6" fmla="*/ 0 h 2406316"/>
              <a:gd name="connsiteX7" fmla="*/ 9625 w 1732547"/>
              <a:gd name="connsiteY7" fmla="*/ 0 h 2406316"/>
              <a:gd name="connsiteX8" fmla="*/ 0 w 1732547"/>
              <a:gd name="connsiteY8" fmla="*/ 0 h 2406316"/>
              <a:gd name="connsiteX0" fmla="*/ 0 w 1739735"/>
              <a:gd name="connsiteY0" fmla="*/ 452806 h 2406316"/>
              <a:gd name="connsiteX1" fmla="*/ 392199 w 1739735"/>
              <a:gd name="connsiteY1" fmla="*/ 1010653 h 2406316"/>
              <a:gd name="connsiteX2" fmla="*/ 440325 w 1739735"/>
              <a:gd name="connsiteY2" fmla="*/ 1684421 h 2406316"/>
              <a:gd name="connsiteX3" fmla="*/ 478826 w 1739735"/>
              <a:gd name="connsiteY3" fmla="*/ 2050181 h 2406316"/>
              <a:gd name="connsiteX4" fmla="*/ 565453 w 1739735"/>
              <a:gd name="connsiteY4" fmla="*/ 2406316 h 2406316"/>
              <a:gd name="connsiteX5" fmla="*/ 1739735 w 1739735"/>
              <a:gd name="connsiteY5" fmla="*/ 2387066 h 2406316"/>
              <a:gd name="connsiteX6" fmla="*/ 1710860 w 1739735"/>
              <a:gd name="connsiteY6" fmla="*/ 0 h 2406316"/>
              <a:gd name="connsiteX7" fmla="*/ 16813 w 1739735"/>
              <a:gd name="connsiteY7" fmla="*/ 0 h 2406316"/>
              <a:gd name="connsiteX8" fmla="*/ 7188 w 1739735"/>
              <a:gd name="connsiteY8" fmla="*/ 0 h 2406316"/>
              <a:gd name="connsiteX0" fmla="*/ 0 w 1739735"/>
              <a:gd name="connsiteY0" fmla="*/ 452806 h 2406316"/>
              <a:gd name="connsiteX1" fmla="*/ 392199 w 1739735"/>
              <a:gd name="connsiteY1" fmla="*/ 1010653 h 2406316"/>
              <a:gd name="connsiteX2" fmla="*/ 440325 w 1739735"/>
              <a:gd name="connsiteY2" fmla="*/ 1684421 h 2406316"/>
              <a:gd name="connsiteX3" fmla="*/ 478826 w 1739735"/>
              <a:gd name="connsiteY3" fmla="*/ 2050181 h 2406316"/>
              <a:gd name="connsiteX4" fmla="*/ 565453 w 1739735"/>
              <a:gd name="connsiteY4" fmla="*/ 2406316 h 2406316"/>
              <a:gd name="connsiteX5" fmla="*/ 1739735 w 1739735"/>
              <a:gd name="connsiteY5" fmla="*/ 2387066 h 2406316"/>
              <a:gd name="connsiteX6" fmla="*/ 1710860 w 1739735"/>
              <a:gd name="connsiteY6" fmla="*/ 0 h 2406316"/>
              <a:gd name="connsiteX7" fmla="*/ 16813 w 1739735"/>
              <a:gd name="connsiteY7" fmla="*/ 0 h 2406316"/>
              <a:gd name="connsiteX8" fmla="*/ 7188 w 1739735"/>
              <a:gd name="connsiteY8" fmla="*/ 0 h 2406316"/>
              <a:gd name="connsiteX0" fmla="*/ 0 w 1739735"/>
              <a:gd name="connsiteY0" fmla="*/ 452806 h 2406316"/>
              <a:gd name="connsiteX1" fmla="*/ 392199 w 1739735"/>
              <a:gd name="connsiteY1" fmla="*/ 1010653 h 2406316"/>
              <a:gd name="connsiteX2" fmla="*/ 440325 w 1739735"/>
              <a:gd name="connsiteY2" fmla="*/ 1684421 h 2406316"/>
              <a:gd name="connsiteX3" fmla="*/ 478826 w 1739735"/>
              <a:gd name="connsiteY3" fmla="*/ 2050181 h 2406316"/>
              <a:gd name="connsiteX4" fmla="*/ 565453 w 1739735"/>
              <a:gd name="connsiteY4" fmla="*/ 2406316 h 2406316"/>
              <a:gd name="connsiteX5" fmla="*/ 1739735 w 1739735"/>
              <a:gd name="connsiteY5" fmla="*/ 2387066 h 2406316"/>
              <a:gd name="connsiteX6" fmla="*/ 1710860 w 1739735"/>
              <a:gd name="connsiteY6" fmla="*/ 0 h 2406316"/>
              <a:gd name="connsiteX7" fmla="*/ 16813 w 1739735"/>
              <a:gd name="connsiteY7" fmla="*/ 0 h 2406316"/>
              <a:gd name="connsiteX8" fmla="*/ 7188 w 1739735"/>
              <a:gd name="connsiteY8" fmla="*/ 0 h 2406316"/>
              <a:gd name="connsiteX0" fmla="*/ 0 w 1739735"/>
              <a:gd name="connsiteY0" fmla="*/ 452806 h 2406316"/>
              <a:gd name="connsiteX1" fmla="*/ 392199 w 1739735"/>
              <a:gd name="connsiteY1" fmla="*/ 1010653 h 2406316"/>
              <a:gd name="connsiteX2" fmla="*/ 440325 w 1739735"/>
              <a:gd name="connsiteY2" fmla="*/ 1684421 h 2406316"/>
              <a:gd name="connsiteX3" fmla="*/ 531042 w 1739735"/>
              <a:gd name="connsiteY3" fmla="*/ 2050181 h 2406316"/>
              <a:gd name="connsiteX4" fmla="*/ 565453 w 1739735"/>
              <a:gd name="connsiteY4" fmla="*/ 2406316 h 2406316"/>
              <a:gd name="connsiteX5" fmla="*/ 1739735 w 1739735"/>
              <a:gd name="connsiteY5" fmla="*/ 2387066 h 2406316"/>
              <a:gd name="connsiteX6" fmla="*/ 1710860 w 1739735"/>
              <a:gd name="connsiteY6" fmla="*/ 0 h 2406316"/>
              <a:gd name="connsiteX7" fmla="*/ 16813 w 1739735"/>
              <a:gd name="connsiteY7" fmla="*/ 0 h 2406316"/>
              <a:gd name="connsiteX8" fmla="*/ 7188 w 1739735"/>
              <a:gd name="connsiteY8" fmla="*/ 0 h 2406316"/>
              <a:gd name="connsiteX0" fmla="*/ 0 w 3195265"/>
              <a:gd name="connsiteY0" fmla="*/ 452806 h 2406316"/>
              <a:gd name="connsiteX1" fmla="*/ 392199 w 3195265"/>
              <a:gd name="connsiteY1" fmla="*/ 1010653 h 2406316"/>
              <a:gd name="connsiteX2" fmla="*/ 440325 w 3195265"/>
              <a:gd name="connsiteY2" fmla="*/ 1684421 h 2406316"/>
              <a:gd name="connsiteX3" fmla="*/ 531042 w 3195265"/>
              <a:gd name="connsiteY3" fmla="*/ 2050181 h 2406316"/>
              <a:gd name="connsiteX4" fmla="*/ 565453 w 3195265"/>
              <a:gd name="connsiteY4" fmla="*/ 2406316 h 2406316"/>
              <a:gd name="connsiteX5" fmla="*/ 3195265 w 3195265"/>
              <a:gd name="connsiteY5" fmla="*/ 2402968 h 2406316"/>
              <a:gd name="connsiteX6" fmla="*/ 1710860 w 3195265"/>
              <a:gd name="connsiteY6" fmla="*/ 0 h 2406316"/>
              <a:gd name="connsiteX7" fmla="*/ 16813 w 3195265"/>
              <a:gd name="connsiteY7" fmla="*/ 0 h 2406316"/>
              <a:gd name="connsiteX8" fmla="*/ 7188 w 3195265"/>
              <a:gd name="connsiteY8" fmla="*/ 0 h 2406316"/>
              <a:gd name="connsiteX0" fmla="*/ 0 w 3195265"/>
              <a:gd name="connsiteY0" fmla="*/ 2488340 h 4441850"/>
              <a:gd name="connsiteX1" fmla="*/ 392199 w 3195265"/>
              <a:gd name="connsiteY1" fmla="*/ 3046187 h 4441850"/>
              <a:gd name="connsiteX2" fmla="*/ 440325 w 3195265"/>
              <a:gd name="connsiteY2" fmla="*/ 3719955 h 4441850"/>
              <a:gd name="connsiteX3" fmla="*/ 531042 w 3195265"/>
              <a:gd name="connsiteY3" fmla="*/ 4085715 h 4441850"/>
              <a:gd name="connsiteX4" fmla="*/ 565453 w 3195265"/>
              <a:gd name="connsiteY4" fmla="*/ 4441850 h 4441850"/>
              <a:gd name="connsiteX5" fmla="*/ 3195265 w 3195265"/>
              <a:gd name="connsiteY5" fmla="*/ 4438502 h 4441850"/>
              <a:gd name="connsiteX6" fmla="*/ 3159862 w 3195265"/>
              <a:gd name="connsiteY6" fmla="*/ 0 h 4441850"/>
              <a:gd name="connsiteX7" fmla="*/ 16813 w 3195265"/>
              <a:gd name="connsiteY7" fmla="*/ 2035534 h 4441850"/>
              <a:gd name="connsiteX8" fmla="*/ 7188 w 3195265"/>
              <a:gd name="connsiteY8" fmla="*/ 2035534 h 4441850"/>
              <a:gd name="connsiteX0" fmla="*/ 0 w 3195265"/>
              <a:gd name="connsiteY0" fmla="*/ 2488340 h 4441850"/>
              <a:gd name="connsiteX1" fmla="*/ 392199 w 3195265"/>
              <a:gd name="connsiteY1" fmla="*/ 3046187 h 4441850"/>
              <a:gd name="connsiteX2" fmla="*/ 440325 w 3195265"/>
              <a:gd name="connsiteY2" fmla="*/ 3719955 h 4441850"/>
              <a:gd name="connsiteX3" fmla="*/ 531042 w 3195265"/>
              <a:gd name="connsiteY3" fmla="*/ 4085715 h 4441850"/>
              <a:gd name="connsiteX4" fmla="*/ 565453 w 3195265"/>
              <a:gd name="connsiteY4" fmla="*/ 4441850 h 4441850"/>
              <a:gd name="connsiteX5" fmla="*/ 3195265 w 3195265"/>
              <a:gd name="connsiteY5" fmla="*/ 4438502 h 4441850"/>
              <a:gd name="connsiteX6" fmla="*/ 3159862 w 3195265"/>
              <a:gd name="connsiteY6" fmla="*/ 0 h 4441850"/>
              <a:gd name="connsiteX7" fmla="*/ 16813 w 3195265"/>
              <a:gd name="connsiteY7" fmla="*/ 2035534 h 4441850"/>
              <a:gd name="connsiteX8" fmla="*/ 7188 w 3195265"/>
              <a:gd name="connsiteY8" fmla="*/ 2480807 h 4441850"/>
              <a:gd name="connsiteX0" fmla="*/ 2767 w 3198032"/>
              <a:gd name="connsiteY0" fmla="*/ 2488340 h 4441850"/>
              <a:gd name="connsiteX1" fmla="*/ 394966 w 3198032"/>
              <a:gd name="connsiteY1" fmla="*/ 3046187 h 4441850"/>
              <a:gd name="connsiteX2" fmla="*/ 443092 w 3198032"/>
              <a:gd name="connsiteY2" fmla="*/ 3719955 h 4441850"/>
              <a:gd name="connsiteX3" fmla="*/ 533809 w 3198032"/>
              <a:gd name="connsiteY3" fmla="*/ 4085715 h 4441850"/>
              <a:gd name="connsiteX4" fmla="*/ 568220 w 3198032"/>
              <a:gd name="connsiteY4" fmla="*/ 4441850 h 4441850"/>
              <a:gd name="connsiteX5" fmla="*/ 3198032 w 3198032"/>
              <a:gd name="connsiteY5" fmla="*/ 4438502 h 4441850"/>
              <a:gd name="connsiteX6" fmla="*/ 3162629 w 3198032"/>
              <a:gd name="connsiteY6" fmla="*/ 0 h 4441850"/>
              <a:gd name="connsiteX7" fmla="*/ 0 w 3198032"/>
              <a:gd name="connsiteY7" fmla="*/ 23854 h 4441850"/>
              <a:gd name="connsiteX8" fmla="*/ 9955 w 3198032"/>
              <a:gd name="connsiteY8" fmla="*/ 2480807 h 4441850"/>
              <a:gd name="connsiteX0" fmla="*/ 2767 w 3198032"/>
              <a:gd name="connsiteY0" fmla="*/ 2488340 h 4441850"/>
              <a:gd name="connsiteX1" fmla="*/ 187257 w 3198032"/>
              <a:gd name="connsiteY1" fmla="*/ 2714992 h 4441850"/>
              <a:gd name="connsiteX2" fmla="*/ 394966 w 3198032"/>
              <a:gd name="connsiteY2" fmla="*/ 3046187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187257 w 3198032"/>
              <a:gd name="connsiteY1" fmla="*/ 2714992 h 4441850"/>
              <a:gd name="connsiteX2" fmla="*/ 394966 w 3198032"/>
              <a:gd name="connsiteY2" fmla="*/ 3046187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187257 w 3198032"/>
              <a:gd name="connsiteY1" fmla="*/ 2714992 h 4441850"/>
              <a:gd name="connsiteX2" fmla="*/ 394966 w 3198032"/>
              <a:gd name="connsiteY2" fmla="*/ 3046187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187257 w 3198032"/>
              <a:gd name="connsiteY1" fmla="*/ 2714992 h 4441850"/>
              <a:gd name="connsiteX2" fmla="*/ 394966 w 3198032"/>
              <a:gd name="connsiteY2" fmla="*/ 3046187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187257 w 3198032"/>
              <a:gd name="connsiteY1" fmla="*/ 2714992 h 4441850"/>
              <a:gd name="connsiteX2" fmla="*/ 394966 w 3198032"/>
              <a:gd name="connsiteY2" fmla="*/ 2998479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187257 w 3198032"/>
              <a:gd name="connsiteY1" fmla="*/ 2714992 h 4441850"/>
              <a:gd name="connsiteX2" fmla="*/ 388439 w 3198032"/>
              <a:gd name="connsiteY2" fmla="*/ 3046186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187257 w 3198032"/>
              <a:gd name="connsiteY1" fmla="*/ 2714992 h 4441850"/>
              <a:gd name="connsiteX2" fmla="*/ 388439 w 3198032"/>
              <a:gd name="connsiteY2" fmla="*/ 3046186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182789 w 3198032"/>
              <a:gd name="connsiteY1" fmla="*/ 2754535 h 4441850"/>
              <a:gd name="connsiteX2" fmla="*/ 388439 w 3198032"/>
              <a:gd name="connsiteY2" fmla="*/ 3046186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182789 w 3198032"/>
              <a:gd name="connsiteY1" fmla="*/ 2754535 h 4441850"/>
              <a:gd name="connsiteX2" fmla="*/ 357163 w 3198032"/>
              <a:gd name="connsiteY2" fmla="*/ 2995345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182789 w 3198032"/>
              <a:gd name="connsiteY1" fmla="*/ 2754535 h 4441850"/>
              <a:gd name="connsiteX2" fmla="*/ 357163 w 3198032"/>
              <a:gd name="connsiteY2" fmla="*/ 2995345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182789 w 3198032"/>
              <a:gd name="connsiteY1" fmla="*/ 2754535 h 4441850"/>
              <a:gd name="connsiteX2" fmla="*/ 375035 w 3198032"/>
              <a:gd name="connsiteY2" fmla="*/ 3040537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214064 w 3198032"/>
              <a:gd name="connsiteY1" fmla="*/ 2771482 h 4441850"/>
              <a:gd name="connsiteX2" fmla="*/ 375035 w 3198032"/>
              <a:gd name="connsiteY2" fmla="*/ 3040537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214064 w 3198032"/>
              <a:gd name="connsiteY1" fmla="*/ 2771482 h 4441850"/>
              <a:gd name="connsiteX2" fmla="*/ 375035 w 3198032"/>
              <a:gd name="connsiteY2" fmla="*/ 3040537 h 4441850"/>
              <a:gd name="connsiteX3" fmla="*/ 443092 w 3198032"/>
              <a:gd name="connsiteY3" fmla="*/ 3719955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214064 w 3198032"/>
              <a:gd name="connsiteY1" fmla="*/ 2771482 h 4441850"/>
              <a:gd name="connsiteX2" fmla="*/ 375035 w 3198032"/>
              <a:gd name="connsiteY2" fmla="*/ 3040537 h 4441850"/>
              <a:gd name="connsiteX3" fmla="*/ 438624 w 3198032"/>
              <a:gd name="connsiteY3" fmla="*/ 3437507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214064 w 3198032"/>
              <a:gd name="connsiteY1" fmla="*/ 2771482 h 4441850"/>
              <a:gd name="connsiteX2" fmla="*/ 375035 w 3198032"/>
              <a:gd name="connsiteY2" fmla="*/ 3040537 h 4441850"/>
              <a:gd name="connsiteX3" fmla="*/ 438624 w 3198032"/>
              <a:gd name="connsiteY3" fmla="*/ 3437507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214064 w 3198032"/>
              <a:gd name="connsiteY1" fmla="*/ 2771482 h 4441850"/>
              <a:gd name="connsiteX2" fmla="*/ 375035 w 3198032"/>
              <a:gd name="connsiteY2" fmla="*/ 3040537 h 4441850"/>
              <a:gd name="connsiteX3" fmla="*/ 438624 w 3198032"/>
              <a:gd name="connsiteY3" fmla="*/ 3437507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214064 w 3198032"/>
              <a:gd name="connsiteY1" fmla="*/ 2771482 h 4441850"/>
              <a:gd name="connsiteX2" fmla="*/ 375035 w 3198032"/>
              <a:gd name="connsiteY2" fmla="*/ 3040537 h 4441850"/>
              <a:gd name="connsiteX3" fmla="*/ 438624 w 3198032"/>
              <a:gd name="connsiteY3" fmla="*/ 3437507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214064 w 3198032"/>
              <a:gd name="connsiteY1" fmla="*/ 2771482 h 4441850"/>
              <a:gd name="connsiteX2" fmla="*/ 375035 w 3198032"/>
              <a:gd name="connsiteY2" fmla="*/ 3040537 h 4441850"/>
              <a:gd name="connsiteX3" fmla="*/ 438624 w 3198032"/>
              <a:gd name="connsiteY3" fmla="*/ 3437507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214064 w 3198032"/>
              <a:gd name="connsiteY1" fmla="*/ 2771482 h 4441850"/>
              <a:gd name="connsiteX2" fmla="*/ 375035 w 3198032"/>
              <a:gd name="connsiteY2" fmla="*/ 3040537 h 4441850"/>
              <a:gd name="connsiteX3" fmla="*/ 438624 w 3198032"/>
              <a:gd name="connsiteY3" fmla="*/ 3437507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  <a:gd name="connsiteX0" fmla="*/ 2767 w 3198032"/>
              <a:gd name="connsiteY0" fmla="*/ 2488340 h 4441850"/>
              <a:gd name="connsiteX1" fmla="*/ 214064 w 3198032"/>
              <a:gd name="connsiteY1" fmla="*/ 2771482 h 4441850"/>
              <a:gd name="connsiteX2" fmla="*/ 375035 w 3198032"/>
              <a:gd name="connsiteY2" fmla="*/ 3040537 h 4441850"/>
              <a:gd name="connsiteX3" fmla="*/ 438624 w 3198032"/>
              <a:gd name="connsiteY3" fmla="*/ 3437507 h 4441850"/>
              <a:gd name="connsiteX4" fmla="*/ 533809 w 3198032"/>
              <a:gd name="connsiteY4" fmla="*/ 4085715 h 4441850"/>
              <a:gd name="connsiteX5" fmla="*/ 568220 w 3198032"/>
              <a:gd name="connsiteY5" fmla="*/ 4441850 h 4441850"/>
              <a:gd name="connsiteX6" fmla="*/ 3198032 w 3198032"/>
              <a:gd name="connsiteY6" fmla="*/ 4438502 h 4441850"/>
              <a:gd name="connsiteX7" fmla="*/ 3162629 w 3198032"/>
              <a:gd name="connsiteY7" fmla="*/ 0 h 4441850"/>
              <a:gd name="connsiteX8" fmla="*/ 0 w 3198032"/>
              <a:gd name="connsiteY8" fmla="*/ 23854 h 4441850"/>
              <a:gd name="connsiteX9" fmla="*/ 9955 w 3198032"/>
              <a:gd name="connsiteY9" fmla="*/ 2480807 h 444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8032" h="4441850">
                <a:moveTo>
                  <a:pt x="2767" y="2488340"/>
                </a:moveTo>
                <a:cubicBezTo>
                  <a:pt x="35691" y="2523465"/>
                  <a:pt x="147689" y="2655911"/>
                  <a:pt x="214064" y="2771482"/>
                </a:cubicBezTo>
                <a:cubicBezTo>
                  <a:pt x="349168" y="2968654"/>
                  <a:pt x="315268" y="2895640"/>
                  <a:pt x="375035" y="3040537"/>
                </a:cubicBezTo>
                <a:cubicBezTo>
                  <a:pt x="434802" y="3185434"/>
                  <a:pt x="410783" y="3145624"/>
                  <a:pt x="438624" y="3437507"/>
                </a:cubicBezTo>
                <a:cubicBezTo>
                  <a:pt x="439077" y="3670523"/>
                  <a:pt x="502081" y="3869646"/>
                  <a:pt x="533809" y="4085715"/>
                </a:cubicBezTo>
                <a:lnTo>
                  <a:pt x="568220" y="4441850"/>
                </a:lnTo>
                <a:lnTo>
                  <a:pt x="3198032" y="4438502"/>
                </a:lnTo>
                <a:lnTo>
                  <a:pt x="3162629" y="0"/>
                </a:lnTo>
                <a:lnTo>
                  <a:pt x="0" y="23854"/>
                </a:lnTo>
                <a:cubicBezTo>
                  <a:pt x="3318" y="842838"/>
                  <a:pt x="6637" y="1661823"/>
                  <a:pt x="9955" y="2480807"/>
                </a:cubicBezTo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>
              <a:latin typeface="Times" pitchFamily="1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09B33375-864D-498B-8EAD-62DC9BE5AF1A}"/>
              </a:ext>
            </a:extLst>
          </p:cNvPr>
          <p:cNvSpPr txBox="1"/>
          <p:nvPr/>
        </p:nvSpPr>
        <p:spPr>
          <a:xfrm>
            <a:off x="2628388" y="230257"/>
            <a:ext cx="851858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Beenmerg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vanuit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een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T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cel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perspectief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:</a:t>
            </a:r>
            <a:endParaRPr lang="nl-NL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273050" indent="-273050">
              <a:buFont typeface="+mj-lt"/>
              <a:buAutoNum type="arabicPeriod"/>
            </a:pPr>
            <a:r>
              <a:rPr lang="nl-NL" sz="2400" dirty="0">
                <a:solidFill>
                  <a:srgbClr val="0000CC"/>
                </a:solidFill>
              </a:rPr>
              <a:t>BM grootste reservoir aan memory CD8 T cellen</a:t>
            </a:r>
          </a:p>
          <a:p>
            <a:pPr marL="0" lvl="1" defTabSz="442913">
              <a:spcAft>
                <a:spcPts val="600"/>
              </a:spcAft>
              <a:tabLst>
                <a:tab pos="442913" algn="l"/>
              </a:tabLst>
            </a:pPr>
            <a:r>
              <a:rPr lang="en-US" altLang="nl-NL" sz="1600" i="1" dirty="0">
                <a:solidFill>
                  <a:srgbClr val="000000"/>
                </a:solidFill>
              </a:rPr>
              <a:t>	Di Rosa &amp; Pabst (2005) Trends </a:t>
            </a:r>
            <a:r>
              <a:rPr lang="en-US" altLang="nl-NL" sz="1600" i="1" dirty="0" err="1">
                <a:solidFill>
                  <a:srgbClr val="000000"/>
                </a:solidFill>
              </a:rPr>
              <a:t>Imm</a:t>
            </a:r>
            <a:r>
              <a:rPr lang="en-US" altLang="nl-NL" sz="1600" i="1" dirty="0">
                <a:solidFill>
                  <a:srgbClr val="000000"/>
                </a:solidFill>
              </a:rPr>
              <a:t>; Geerman et al. (2016) Front Immunol</a:t>
            </a:r>
          </a:p>
          <a:p>
            <a:pPr marL="273050" indent="-273050">
              <a:buFont typeface="+mj-lt"/>
              <a:buAutoNum type="arabicPeriod"/>
            </a:pPr>
            <a:r>
              <a:rPr lang="nl-NL" sz="2400" dirty="0">
                <a:solidFill>
                  <a:srgbClr val="0000CC"/>
                </a:solidFill>
              </a:rPr>
              <a:t>T cel activatie moduleert bloedaanmaak </a:t>
            </a:r>
            <a:r>
              <a:rPr lang="nl-NL" sz="2400" dirty="0">
                <a:solidFill>
                  <a:srgbClr val="0000CC"/>
                </a:solidFill>
                <a:sym typeface="Wingdings" panose="05000000000000000000" pitchFamily="2" charset="2"/>
              </a:rPr>
              <a:t> anemie</a:t>
            </a:r>
            <a:endParaRPr lang="nl-NL" sz="2400" dirty="0">
              <a:solidFill>
                <a:srgbClr val="0000CC"/>
              </a:solidFill>
            </a:endParaRPr>
          </a:p>
          <a:p>
            <a:pPr marL="0" lvl="1" defTabSz="442913">
              <a:spcAft>
                <a:spcPts val="600"/>
              </a:spcAft>
              <a:tabLst>
                <a:tab pos="442913" algn="l"/>
              </a:tabLst>
            </a:pPr>
            <a:r>
              <a:rPr lang="nl-NL" altLang="nl-NL" sz="1600" i="1" dirty="0">
                <a:solidFill>
                  <a:srgbClr val="000000"/>
                </a:solidFill>
              </a:rPr>
              <a:t>	</a:t>
            </a:r>
            <a:r>
              <a:rPr lang="en-US" altLang="nl-NL" sz="1600" i="1" dirty="0">
                <a:solidFill>
                  <a:srgbClr val="000000"/>
                </a:solidFill>
              </a:rPr>
              <a:t>De Bruin et al. (2010, 2012, 2013) Blood; </a:t>
            </a:r>
            <a:r>
              <a:rPr lang="en-US" altLang="nl-NL" sz="1600" i="1" dirty="0" err="1">
                <a:solidFill>
                  <a:srgbClr val="000000"/>
                </a:solidFill>
              </a:rPr>
              <a:t>Libregts</a:t>
            </a:r>
            <a:r>
              <a:rPr lang="en-US" altLang="nl-NL" sz="1600" i="1" dirty="0">
                <a:solidFill>
                  <a:srgbClr val="000000"/>
                </a:solidFill>
              </a:rPr>
              <a:t> et al. (2011) Blood</a:t>
            </a:r>
          </a:p>
          <a:p>
            <a:pPr marL="273050" indent="-273050">
              <a:buFont typeface="+mj-lt"/>
              <a:buAutoNum type="arabicPeriod" startAt="3"/>
            </a:pPr>
            <a:r>
              <a:rPr lang="en-US" sz="2400" dirty="0" err="1">
                <a:solidFill>
                  <a:srgbClr val="0000CC"/>
                </a:solidFill>
              </a:rPr>
              <a:t>Rustende</a:t>
            </a:r>
            <a:r>
              <a:rPr lang="en-US" sz="2400" dirty="0">
                <a:solidFill>
                  <a:srgbClr val="0000CC"/>
                </a:solidFill>
              </a:rPr>
              <a:t> memory CD8 T </a:t>
            </a:r>
            <a:r>
              <a:rPr lang="en-US" sz="2400" dirty="0" err="1">
                <a:solidFill>
                  <a:srgbClr val="0000CC"/>
                </a:solidFill>
              </a:rPr>
              <a:t>cellen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ondersteunen</a:t>
            </a:r>
            <a:r>
              <a:rPr lang="en-US" sz="2400" dirty="0">
                <a:solidFill>
                  <a:srgbClr val="0000CC"/>
                </a:solidFill>
              </a:rPr>
              <a:t> BM </a:t>
            </a:r>
            <a:r>
              <a:rPr lang="en-US" sz="2400" dirty="0" err="1">
                <a:solidFill>
                  <a:srgbClr val="0000CC"/>
                </a:solidFill>
              </a:rPr>
              <a:t>stamcellen</a:t>
            </a:r>
            <a:endParaRPr lang="en-US" sz="2400" dirty="0">
              <a:solidFill>
                <a:srgbClr val="0000CC"/>
              </a:solidFill>
            </a:endParaRPr>
          </a:p>
          <a:p>
            <a:pPr marL="442913">
              <a:spcAft>
                <a:spcPts val="600"/>
              </a:spcAft>
            </a:pPr>
            <a:r>
              <a:rPr lang="en-US" sz="1600" dirty="0" err="1"/>
              <a:t>Geerman</a:t>
            </a:r>
            <a:r>
              <a:rPr lang="en-US" sz="1600" dirty="0"/>
              <a:t> &amp; Nolte (2017) WJSC; </a:t>
            </a:r>
            <a:r>
              <a:rPr lang="en-US" altLang="nl-NL" sz="1600" i="1" dirty="0" err="1">
                <a:solidFill>
                  <a:srgbClr val="000000"/>
                </a:solidFill>
              </a:rPr>
              <a:t>Geerman</a:t>
            </a:r>
            <a:r>
              <a:rPr lang="en-US" altLang="nl-NL" sz="1600" i="1" dirty="0">
                <a:solidFill>
                  <a:srgbClr val="000000"/>
                </a:solidFill>
              </a:rPr>
              <a:t> et al. (2018) </a:t>
            </a:r>
            <a:r>
              <a:rPr lang="en-US" altLang="nl-NL" sz="1600" i="1" dirty="0" err="1">
                <a:solidFill>
                  <a:srgbClr val="000000"/>
                </a:solidFill>
              </a:rPr>
              <a:t>Haematologica</a:t>
            </a:r>
            <a:endParaRPr lang="nl-NL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11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  <p:bldP spid="2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7" name="Picture 7">
            <a:hlinkClick r:id="rId2"/>
            <a:extLst>
              <a:ext uri="{FF2B5EF4-FFF2-40B4-BE49-F238E27FC236}">
                <a16:creationId xmlns:a16="http://schemas.microsoft.com/office/drawing/2014/main" id="{63632A0D-04C0-4819-AFB7-5378E2306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475" y="1286252"/>
            <a:ext cx="76327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1128" name="Rectangle 8">
            <a:extLst>
              <a:ext uri="{FF2B5EF4-FFF2-40B4-BE49-F238E27FC236}">
                <a16:creationId xmlns:a16="http://schemas.microsoft.com/office/drawing/2014/main" id="{3C0177DE-5439-4A98-B03A-99111C26F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" y="388719"/>
            <a:ext cx="115620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1802: scepsis </a:t>
            </a:r>
            <a:r>
              <a:rPr lang="en-US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ondanks</a:t>
            </a:r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succes</a:t>
            </a:r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van </a:t>
            </a:r>
            <a:r>
              <a:rPr lang="en-US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Jenners</a:t>
            </a:r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vaccinaties</a:t>
            </a:r>
            <a:endParaRPr lang="en-US" altLang="nl-NL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383787" y="383676"/>
            <a:ext cx="9056966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>
              <a:defRPr/>
            </a:pPr>
            <a:r>
              <a:rPr lang="nl-NL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CD8 T cellen in het BM: Blijven of vertrekken?</a:t>
            </a:r>
          </a:p>
        </p:txBody>
      </p:sp>
      <p:sp>
        <p:nvSpPr>
          <p:cNvPr id="14" name="Rectangle 607">
            <a:extLst>
              <a:ext uri="{FF2B5EF4-FFF2-40B4-BE49-F238E27FC236}">
                <a16:creationId xmlns:a16="http://schemas.microsoft.com/office/drawing/2014/main" id="{7DC4D630-8BF8-4F59-8ECB-0FFAF6913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026" y="5400777"/>
            <a:ext cx="5991433" cy="136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57175" indent="-257175" eaLnBrk="0" hangingPunct="0"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5507038" eaLnBrk="0" hangingPunct="0"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0577513" eaLnBrk="0" hangingPunct="0"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7278350" eaLnBrk="0" hangingPunct="0"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7735550" indent="-652145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18192750" indent="-652145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8649950" indent="-652145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9107150" indent="-652145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80975" indent="-180975" algn="just" eaLnBrk="1" hangingPunct="1">
              <a:spcAft>
                <a:spcPct val="60000"/>
              </a:spcAft>
              <a:buFont typeface="Arial" panose="020B0604020202020204" pitchFamily="34" charset="0"/>
              <a:buChar char="•"/>
            </a:pPr>
            <a:r>
              <a:rPr lang="en-US" altLang="nl-NL" sz="1800" dirty="0">
                <a:cs typeface="Arial" panose="020B0604020202020204" pitchFamily="34" charset="0"/>
              </a:rPr>
              <a:t>BM </a:t>
            </a:r>
            <a:r>
              <a:rPr lang="en-US" altLang="nl-NL" sz="1800" dirty="0" err="1">
                <a:cs typeface="Arial" panose="020B0604020202020204" pitchFamily="34" charset="0"/>
              </a:rPr>
              <a:t>bevat</a:t>
            </a:r>
            <a:r>
              <a:rPr lang="en-US" altLang="nl-NL" sz="1800" dirty="0">
                <a:cs typeface="Arial" panose="020B0604020202020204" pitchFamily="34" charset="0"/>
              </a:rPr>
              <a:t> </a:t>
            </a:r>
            <a:r>
              <a:rPr lang="en-US" altLang="nl-NL" sz="1800" dirty="0" err="1">
                <a:cs typeface="Arial" panose="020B0604020202020204" pitchFamily="34" charset="0"/>
              </a:rPr>
              <a:t>niet</a:t>
            </a:r>
            <a:r>
              <a:rPr lang="en-US" altLang="nl-NL" sz="1800" dirty="0">
                <a:cs typeface="Arial" panose="020B0604020202020204" pitchFamily="34" charset="0"/>
              </a:rPr>
              <a:t> </a:t>
            </a:r>
            <a:r>
              <a:rPr lang="en-US" altLang="nl-NL" sz="1800" dirty="0" err="1">
                <a:cs typeface="Arial" panose="020B0604020202020204" pitchFamily="34" charset="0"/>
              </a:rPr>
              <a:t>alleen</a:t>
            </a:r>
            <a:r>
              <a:rPr lang="en-US" altLang="nl-NL" sz="1800" dirty="0">
                <a:cs typeface="Arial" panose="020B0604020202020204" pitchFamily="34" charset="0"/>
              </a:rPr>
              <a:t> </a:t>
            </a:r>
            <a:r>
              <a:rPr lang="en-US" altLang="nl-NL" sz="1800" dirty="0" err="1">
                <a:cs typeface="Arial" panose="020B0604020202020204" pitchFamily="34" charset="0"/>
              </a:rPr>
              <a:t>recirculerende</a:t>
            </a:r>
            <a:r>
              <a:rPr lang="en-US" altLang="nl-NL" sz="1800" dirty="0">
                <a:cs typeface="Arial" panose="020B0604020202020204" pitchFamily="34" charset="0"/>
              </a:rPr>
              <a:t> CD8 T </a:t>
            </a:r>
            <a:r>
              <a:rPr lang="en-US" altLang="nl-NL" sz="1800" dirty="0" err="1">
                <a:cs typeface="Arial" panose="020B0604020202020204" pitchFamily="34" charset="0"/>
              </a:rPr>
              <a:t>cellen</a:t>
            </a:r>
            <a:r>
              <a:rPr lang="en-US" altLang="nl-NL" sz="1800" dirty="0">
                <a:cs typeface="Arial" panose="020B0604020202020204" pitchFamily="34" charset="0"/>
              </a:rPr>
              <a:t>, maar </a:t>
            </a:r>
            <a:r>
              <a:rPr lang="en-US" altLang="nl-NL" sz="1800" dirty="0" err="1">
                <a:cs typeface="Arial" panose="020B0604020202020204" pitchFamily="34" charset="0"/>
              </a:rPr>
              <a:t>ook</a:t>
            </a:r>
            <a:r>
              <a:rPr lang="en-US" altLang="nl-NL" sz="1800" dirty="0">
                <a:cs typeface="Arial" panose="020B0604020202020204" pitchFamily="34" charset="0"/>
              </a:rPr>
              <a:t> </a:t>
            </a:r>
            <a:r>
              <a:rPr lang="en-US" altLang="nl-NL" sz="1800" dirty="0" err="1">
                <a:cs typeface="Arial" panose="020B0604020202020204" pitchFamily="34" charset="0"/>
              </a:rPr>
              <a:t>een</a:t>
            </a:r>
            <a:r>
              <a:rPr lang="en-US" altLang="nl-NL" sz="1800" dirty="0">
                <a:cs typeface="Arial" panose="020B0604020202020204" pitchFamily="34" charset="0"/>
              </a:rPr>
              <a:t> subset </a:t>
            </a:r>
            <a:r>
              <a:rPr lang="en-US" altLang="nl-NL" sz="1800" dirty="0" err="1">
                <a:cs typeface="Arial" panose="020B0604020202020204" pitchFamily="34" charset="0"/>
              </a:rPr>
              <a:t>aan</a:t>
            </a:r>
            <a:r>
              <a:rPr lang="en-US" altLang="nl-NL" sz="1800" dirty="0">
                <a:cs typeface="Arial" panose="020B0604020202020204" pitchFamily="34" charset="0"/>
              </a:rPr>
              <a:t> </a:t>
            </a:r>
            <a:r>
              <a:rPr lang="en-US" altLang="nl-NL" sz="1800" dirty="0" err="1">
                <a:cs typeface="Arial" panose="020B0604020202020204" pitchFamily="34" charset="0"/>
              </a:rPr>
              <a:t>residente</a:t>
            </a:r>
            <a:r>
              <a:rPr lang="en-US" altLang="nl-NL" sz="1800" dirty="0">
                <a:cs typeface="Arial" panose="020B0604020202020204" pitchFamily="34" charset="0"/>
              </a:rPr>
              <a:t> memory CD8 T </a:t>
            </a:r>
            <a:r>
              <a:rPr lang="en-US" altLang="nl-NL" sz="1800" dirty="0" err="1">
                <a:cs typeface="Arial" panose="020B0604020202020204" pitchFamily="34" charset="0"/>
              </a:rPr>
              <a:t>cellen</a:t>
            </a:r>
            <a:r>
              <a:rPr lang="en-US" altLang="nl-NL" sz="1800" dirty="0">
                <a:cs typeface="Arial" panose="020B0604020202020204" pitchFamily="34" charset="0"/>
              </a:rPr>
              <a:t>.</a:t>
            </a:r>
          </a:p>
          <a:p>
            <a:pPr marL="180975" indent="-180975" algn="just" eaLnBrk="1" hangingPunct="1">
              <a:spcAft>
                <a:spcPct val="60000"/>
              </a:spcAft>
              <a:buFont typeface="Arial" panose="020B0604020202020204" pitchFamily="34" charset="0"/>
              <a:buChar char="•"/>
            </a:pPr>
            <a:r>
              <a:rPr lang="en-US" altLang="nl-NL" sz="1800" dirty="0" err="1">
                <a:cs typeface="Arial" panose="020B0604020202020204" pitchFamily="34" charset="0"/>
              </a:rPr>
              <a:t>Deze</a:t>
            </a:r>
            <a:r>
              <a:rPr lang="en-US" altLang="nl-NL" sz="1800" dirty="0">
                <a:cs typeface="Arial" panose="020B0604020202020204" pitchFamily="34" charset="0"/>
              </a:rPr>
              <a:t> </a:t>
            </a:r>
            <a:r>
              <a:rPr lang="en-US" altLang="nl-NL" sz="1800" dirty="0" err="1">
                <a:cs typeface="Arial" panose="020B0604020202020204" pitchFamily="34" charset="0"/>
              </a:rPr>
              <a:t>cellen</a:t>
            </a:r>
            <a:r>
              <a:rPr lang="en-US" altLang="nl-NL" sz="1800" dirty="0">
                <a:cs typeface="Arial" panose="020B0604020202020204" pitchFamily="34" charset="0"/>
              </a:rPr>
              <a:t> </a:t>
            </a:r>
            <a:r>
              <a:rPr lang="en-US" altLang="nl-NL" sz="1800" dirty="0" err="1">
                <a:cs typeface="Arial" panose="020B0604020202020204" pitchFamily="34" charset="0"/>
              </a:rPr>
              <a:t>ontstaan</a:t>
            </a:r>
            <a:r>
              <a:rPr lang="en-US" altLang="nl-NL" sz="1800" dirty="0">
                <a:cs typeface="Arial" panose="020B0604020202020204" pitchFamily="34" charset="0"/>
              </a:rPr>
              <a:t> </a:t>
            </a:r>
            <a:r>
              <a:rPr lang="en-US" altLang="nl-NL" sz="1800" dirty="0" err="1">
                <a:cs typeface="Arial" panose="020B0604020202020204" pitchFamily="34" charset="0"/>
              </a:rPr>
              <a:t>na</a:t>
            </a:r>
            <a:r>
              <a:rPr lang="en-US" altLang="nl-NL" sz="1800" dirty="0">
                <a:cs typeface="Arial" panose="020B0604020202020204" pitchFamily="34" charset="0"/>
              </a:rPr>
              <a:t> </a:t>
            </a:r>
            <a:r>
              <a:rPr lang="en-US" altLang="nl-NL" sz="1800" dirty="0" err="1">
                <a:cs typeface="Arial" panose="020B0604020202020204" pitchFamily="34" charset="0"/>
              </a:rPr>
              <a:t>systemische</a:t>
            </a:r>
            <a:r>
              <a:rPr lang="en-US" altLang="nl-NL" sz="1800" dirty="0">
                <a:cs typeface="Arial" panose="020B0604020202020204" pitchFamily="34" charset="0"/>
              </a:rPr>
              <a:t> </a:t>
            </a:r>
            <a:r>
              <a:rPr lang="en-US" altLang="nl-NL" sz="1800" dirty="0" err="1">
                <a:cs typeface="Arial" panose="020B0604020202020204" pitchFamily="34" charset="0"/>
              </a:rPr>
              <a:t>en</a:t>
            </a:r>
            <a:r>
              <a:rPr lang="en-US" altLang="nl-NL" sz="1800" dirty="0">
                <a:cs typeface="Arial" panose="020B0604020202020204" pitchFamily="34" charset="0"/>
              </a:rPr>
              <a:t> </a:t>
            </a:r>
            <a:r>
              <a:rPr lang="en-US" altLang="nl-NL" sz="1800" dirty="0" err="1">
                <a:cs typeface="Arial" panose="020B0604020202020204" pitchFamily="34" charset="0"/>
              </a:rPr>
              <a:t>perifere</a:t>
            </a:r>
            <a:r>
              <a:rPr lang="en-US" altLang="nl-NL" sz="1800" dirty="0">
                <a:cs typeface="Arial" panose="020B0604020202020204" pitchFamily="34" charset="0"/>
              </a:rPr>
              <a:t> </a:t>
            </a:r>
            <a:r>
              <a:rPr lang="en-US" altLang="nl-NL" sz="1800" dirty="0" err="1">
                <a:cs typeface="Arial" panose="020B0604020202020204" pitchFamily="34" charset="0"/>
              </a:rPr>
              <a:t>infectie</a:t>
            </a:r>
            <a:r>
              <a:rPr lang="en-US" altLang="nl-NL" sz="1800" dirty="0">
                <a:cs typeface="Arial" panose="020B0604020202020204" pitchFamily="34" charset="0"/>
              </a:rPr>
              <a:t>, </a:t>
            </a:r>
            <a:r>
              <a:rPr lang="en-US" altLang="nl-NL" sz="1800" dirty="0" err="1">
                <a:cs typeface="Arial" panose="020B0604020202020204" pitchFamily="34" charset="0"/>
              </a:rPr>
              <a:t>onafhankelijk</a:t>
            </a:r>
            <a:r>
              <a:rPr lang="en-US" altLang="nl-NL" sz="1800" dirty="0">
                <a:cs typeface="Arial" panose="020B0604020202020204" pitchFamily="34" charset="0"/>
              </a:rPr>
              <a:t> van </a:t>
            </a:r>
            <a:r>
              <a:rPr lang="en-US" altLang="nl-NL" sz="1800" dirty="0" err="1">
                <a:cs typeface="Arial" panose="020B0604020202020204" pitchFamily="34" charset="0"/>
              </a:rPr>
              <a:t>antigeen</a:t>
            </a:r>
            <a:r>
              <a:rPr lang="en-US" altLang="nl-NL" sz="1800" dirty="0">
                <a:cs typeface="Arial" panose="020B0604020202020204" pitchFamily="34" charset="0"/>
              </a:rPr>
              <a:t> in het </a:t>
            </a:r>
            <a:r>
              <a:rPr lang="en-US" altLang="nl-NL" sz="1800" dirty="0" err="1">
                <a:cs typeface="Arial" panose="020B0604020202020204" pitchFamily="34" charset="0"/>
              </a:rPr>
              <a:t>beenmerg</a:t>
            </a:r>
            <a:r>
              <a:rPr lang="en-US" altLang="nl-NL" sz="1800" dirty="0"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8382229-4263-4980-88B1-31BF0585D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40" y="1298837"/>
            <a:ext cx="5867487" cy="4885147"/>
          </a:xfrm>
          <a:prstGeom prst="rect">
            <a:avLst/>
          </a:prstGeom>
        </p:spPr>
      </p:pic>
      <p:sp>
        <p:nvSpPr>
          <p:cNvPr id="130" name="Text Box 77">
            <a:extLst>
              <a:ext uri="{FF2B5EF4-FFF2-40B4-BE49-F238E27FC236}">
                <a16:creationId xmlns:a16="http://schemas.microsoft.com/office/drawing/2014/main" id="{81826D2C-A6D6-482A-AC38-4BFAA5556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34" y="6490306"/>
            <a:ext cx="319260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altLang="nl-NL" sz="1200" i="1" dirty="0">
                <a:solidFill>
                  <a:srgbClr val="C00000"/>
                </a:solidFill>
              </a:rPr>
              <a:t>Pascutti et al. (2019) Eur. J. Immunol. 49 (6), 853</a:t>
            </a:r>
            <a:endParaRPr lang="nl-NL" altLang="nl-NL" sz="1200" i="1" dirty="0">
              <a:solidFill>
                <a:srgbClr val="C00000"/>
              </a:solidFill>
            </a:endParaRPr>
          </a:p>
        </p:txBody>
      </p:sp>
      <p:pic>
        <p:nvPicPr>
          <p:cNvPr id="7" name="Picture 6" descr="Image result for old mercedes benz sedan">
            <a:extLst>
              <a:ext uri="{FF2B5EF4-FFF2-40B4-BE49-F238E27FC236}">
                <a16:creationId xmlns:a16="http://schemas.microsoft.com/office/drawing/2014/main" id="{A177639B-70C4-4B13-9A51-4E3EDEB14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9" b="6283"/>
          <a:stretch/>
        </p:blipFill>
        <p:spPr bwMode="auto">
          <a:xfrm>
            <a:off x="5694109" y="1177471"/>
            <a:ext cx="2836433" cy="1337782"/>
          </a:xfrm>
          <a:prstGeom prst="rect">
            <a:avLst/>
          </a:prstGeom>
          <a:noFill/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Tanken in België, maar welke soort benzine? | 1Limburg | Nieuws en sport  uit Limburg">
            <a:extLst>
              <a:ext uri="{FF2B5EF4-FFF2-40B4-BE49-F238E27FC236}">
                <a16:creationId xmlns:a16="http://schemas.microsoft.com/office/drawing/2014/main" id="{B98B4E63-8DEC-4C91-A980-03864EF3F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850" y="2797802"/>
            <a:ext cx="3208953" cy="18050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Image result for off road landrover">
            <a:extLst>
              <a:ext uri="{FF2B5EF4-FFF2-40B4-BE49-F238E27FC236}">
                <a16:creationId xmlns:a16="http://schemas.microsoft.com/office/drawing/2014/main" id="{19969ACA-2E4B-42B3-AC57-47FD41029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t="8647" r="25017" b="15101"/>
          <a:stretch/>
        </p:blipFill>
        <p:spPr bwMode="auto">
          <a:xfrm flipH="1">
            <a:off x="8667231" y="1174225"/>
            <a:ext cx="2576874" cy="1341028"/>
          </a:xfrm>
          <a:prstGeom prst="rect">
            <a:avLst/>
          </a:prstGeom>
          <a:noFill/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lated image">
            <a:extLst>
              <a:ext uri="{FF2B5EF4-FFF2-40B4-BE49-F238E27FC236}">
                <a16:creationId xmlns:a16="http://schemas.microsoft.com/office/drawing/2014/main" id="{632D2E59-45F4-44B3-8CA7-67A318C01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8" b="16776"/>
          <a:stretch/>
        </p:blipFill>
        <p:spPr bwMode="auto">
          <a:xfrm>
            <a:off x="6802389" y="2741492"/>
            <a:ext cx="3456305" cy="19176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9BF14BF4-6868-4CB7-9E71-60FAF625C3AB}"/>
              </a:ext>
            </a:extLst>
          </p:cNvPr>
          <p:cNvSpPr/>
          <p:nvPr/>
        </p:nvSpPr>
        <p:spPr>
          <a:xfrm>
            <a:off x="3617407" y="4501662"/>
            <a:ext cx="904351" cy="1065125"/>
          </a:xfrm>
          <a:custGeom>
            <a:avLst/>
            <a:gdLst>
              <a:gd name="connsiteX0" fmla="*/ 190918 w 904351"/>
              <a:gd name="connsiteY0" fmla="*/ 30145 h 1065125"/>
              <a:gd name="connsiteX1" fmla="*/ 0 w 904351"/>
              <a:gd name="connsiteY1" fmla="*/ 472272 h 1065125"/>
              <a:gd name="connsiteX2" fmla="*/ 90435 w 904351"/>
              <a:gd name="connsiteY2" fmla="*/ 884254 h 1065125"/>
              <a:gd name="connsiteX3" fmla="*/ 361740 w 904351"/>
              <a:gd name="connsiteY3" fmla="*/ 1065125 h 1065125"/>
              <a:gd name="connsiteX4" fmla="*/ 803868 w 904351"/>
              <a:gd name="connsiteY4" fmla="*/ 974690 h 1065125"/>
              <a:gd name="connsiteX5" fmla="*/ 904351 w 904351"/>
              <a:gd name="connsiteY5" fmla="*/ 612949 h 1065125"/>
              <a:gd name="connsiteX6" fmla="*/ 743578 w 904351"/>
              <a:gd name="connsiteY6" fmla="*/ 331595 h 1065125"/>
              <a:gd name="connsiteX7" fmla="*/ 422030 w 904351"/>
              <a:gd name="connsiteY7" fmla="*/ 0 h 1065125"/>
              <a:gd name="connsiteX8" fmla="*/ 190918 w 904351"/>
              <a:gd name="connsiteY8" fmla="*/ 30145 h 10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4351" h="1065125">
                <a:moveTo>
                  <a:pt x="190918" y="30145"/>
                </a:moveTo>
                <a:lnTo>
                  <a:pt x="0" y="472272"/>
                </a:lnTo>
                <a:lnTo>
                  <a:pt x="90435" y="884254"/>
                </a:lnTo>
                <a:lnTo>
                  <a:pt x="361740" y="1065125"/>
                </a:lnTo>
                <a:lnTo>
                  <a:pt x="803868" y="974690"/>
                </a:lnTo>
                <a:lnTo>
                  <a:pt x="904351" y="612949"/>
                </a:lnTo>
                <a:lnTo>
                  <a:pt x="743578" y="331595"/>
                </a:lnTo>
                <a:lnTo>
                  <a:pt x="422030" y="0"/>
                </a:lnTo>
                <a:lnTo>
                  <a:pt x="190918" y="30145"/>
                </a:lnTo>
                <a:close/>
              </a:path>
            </a:pathLst>
          </a:cu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900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6F6AB398-BC01-4525-8BD8-528AB1378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18"/>
          <a:stretch/>
        </p:blipFill>
        <p:spPr>
          <a:xfrm>
            <a:off x="2754969" y="1092466"/>
            <a:ext cx="7091357" cy="2239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ep 4"/>
          <p:cNvGrpSpPr/>
          <p:nvPr/>
        </p:nvGrpSpPr>
        <p:grpSpPr>
          <a:xfrm>
            <a:off x="7491176" y="3754023"/>
            <a:ext cx="4509233" cy="2588856"/>
            <a:chOff x="5342813" y="4389985"/>
            <a:chExt cx="3608694" cy="2071836"/>
          </a:xfrm>
        </p:grpSpPr>
        <p:sp>
          <p:nvSpPr>
            <p:cNvPr id="122" name="Tekstvak 3"/>
            <p:cNvSpPr txBox="1">
              <a:spLocks noChangeArrowheads="1"/>
            </p:cNvSpPr>
            <p:nvPr/>
          </p:nvSpPr>
          <p:spPr bwMode="auto">
            <a:xfrm>
              <a:off x="5342813" y="5830376"/>
              <a:ext cx="1469333" cy="626782"/>
            </a:xfrm>
            <a:prstGeom prst="roundRect">
              <a:avLst/>
            </a:prstGeom>
            <a:solidFill>
              <a:srgbClr val="EAEAE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DE7008"/>
                </a:buClr>
                <a:buNone/>
              </a:pPr>
              <a:r>
                <a:rPr lang="en-US" altLang="nl-NL" sz="2000" b="1" dirty="0" err="1">
                  <a:latin typeface="Calibri" panose="020F0502020204030204" pitchFamily="34" charset="0"/>
                </a:rPr>
                <a:t>Bescherming</a:t>
              </a:r>
              <a:r>
                <a:rPr lang="en-US" altLang="nl-NL" sz="2000" b="1" dirty="0">
                  <a:latin typeface="Calibri" panose="020F0502020204030204" pitchFamily="34" charset="0"/>
                </a:rPr>
                <a:t> van </a:t>
              </a:r>
              <a:r>
                <a:rPr lang="en-US" altLang="nl-NL" sz="2000" b="1" dirty="0" err="1">
                  <a:latin typeface="Calibri" panose="020F0502020204030204" pitchFamily="34" charset="0"/>
                </a:rPr>
                <a:t>beenmerg</a:t>
              </a:r>
              <a:endParaRPr lang="en-US" altLang="nl-NL" sz="2000" b="1" baseline="30000" dirty="0">
                <a:latin typeface="Calibri" panose="020F0502020204030204" pitchFamily="34" charset="0"/>
              </a:endParaRPr>
            </a:p>
          </p:txBody>
        </p:sp>
        <p:sp>
          <p:nvSpPr>
            <p:cNvPr id="123" name="Tekstvak 3"/>
            <p:cNvSpPr txBox="1">
              <a:spLocks noChangeArrowheads="1"/>
            </p:cNvSpPr>
            <p:nvPr/>
          </p:nvSpPr>
          <p:spPr bwMode="auto">
            <a:xfrm>
              <a:off x="5790283" y="4389985"/>
              <a:ext cx="2665659" cy="626782"/>
            </a:xfrm>
            <a:prstGeom prst="roundRect">
              <a:avLst/>
            </a:prstGeom>
            <a:solidFill>
              <a:srgbClr val="EAEAE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1200"/>
                </a:spcAft>
                <a:buClr>
                  <a:srgbClr val="DE7008"/>
                </a:buClr>
                <a:buNone/>
              </a:pPr>
              <a:r>
                <a:rPr lang="en-US" altLang="nl-NL" sz="2000" b="1" dirty="0">
                  <a:latin typeface="Calibri" panose="020F0502020204030204" pitchFamily="34" charset="0"/>
                </a:rPr>
                <a:t>Reservoir </a:t>
              </a:r>
              <a:r>
                <a:rPr lang="en-US" altLang="nl-NL" sz="2000" b="1" dirty="0" err="1">
                  <a:latin typeface="Calibri" panose="020F0502020204030204" pitchFamily="34" charset="0"/>
                </a:rPr>
                <a:t>voor</a:t>
              </a:r>
              <a:r>
                <a:rPr lang="en-US" altLang="nl-NL" sz="2000" b="1" dirty="0">
                  <a:latin typeface="Calibri" panose="020F0502020204030204" pitchFamily="34" charset="0"/>
                </a:rPr>
                <a:t> </a:t>
              </a:r>
              <a:r>
                <a:rPr lang="en-US" altLang="nl-NL" sz="2000" b="1" dirty="0" err="1">
                  <a:latin typeface="Calibri" panose="020F0502020204030204" pitchFamily="34" charset="0"/>
                </a:rPr>
                <a:t>circulerende</a:t>
              </a:r>
              <a:r>
                <a:rPr lang="en-US" altLang="nl-NL" sz="2000" b="1" dirty="0">
                  <a:latin typeface="Calibri" panose="020F0502020204030204" pitchFamily="34" charset="0"/>
                </a:rPr>
                <a:t> &amp; resident memory</a:t>
              </a:r>
              <a:endParaRPr lang="en-US" altLang="nl-NL" sz="2000" b="1" baseline="30000" dirty="0">
                <a:latin typeface="Calibri" panose="020F0502020204030204" pitchFamily="34" charset="0"/>
              </a:endParaRPr>
            </a:p>
          </p:txBody>
        </p:sp>
        <p:sp>
          <p:nvSpPr>
            <p:cNvPr id="124" name="Tekstvak 3"/>
            <p:cNvSpPr txBox="1">
              <a:spLocks noChangeArrowheads="1"/>
            </p:cNvSpPr>
            <p:nvPr/>
          </p:nvSpPr>
          <p:spPr bwMode="auto">
            <a:xfrm>
              <a:off x="7482175" y="5835039"/>
              <a:ext cx="1469332" cy="626782"/>
            </a:xfrm>
            <a:prstGeom prst="roundRect">
              <a:avLst/>
            </a:prstGeom>
            <a:solidFill>
              <a:srgbClr val="EAEAE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1200"/>
                </a:spcAft>
                <a:buClr>
                  <a:srgbClr val="DE7008"/>
                </a:buClr>
                <a:buNone/>
              </a:pPr>
              <a:r>
                <a:rPr lang="en-US" altLang="nl-NL" sz="2000" b="1" dirty="0">
                  <a:latin typeface="Calibri" panose="020F0502020204030204" pitchFamily="34" charset="0"/>
                </a:rPr>
                <a:t>Impact op </a:t>
              </a:r>
              <a:r>
                <a:rPr lang="en-US" altLang="nl-NL" sz="2000" b="1" dirty="0" err="1">
                  <a:latin typeface="Calibri" panose="020F0502020204030204" pitchFamily="34" charset="0"/>
                </a:rPr>
                <a:t>hematopoiese</a:t>
              </a:r>
              <a:endParaRPr lang="en-US" altLang="nl-NL" sz="2000" b="1" baseline="30000" dirty="0">
                <a:latin typeface="Calibri" panose="020F0502020204030204" pitchFamily="34" charset="0"/>
              </a:endParaRPr>
            </a:p>
          </p:txBody>
        </p:sp>
        <p:sp>
          <p:nvSpPr>
            <p:cNvPr id="125" name="Left-Right Arrow 1"/>
            <p:cNvSpPr/>
            <p:nvPr/>
          </p:nvSpPr>
          <p:spPr>
            <a:xfrm rot="6934042">
              <a:off x="6088563" y="5340474"/>
              <a:ext cx="534292" cy="191788"/>
            </a:xfrm>
            <a:prstGeom prst="leftRightArrow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8000"/>
            </a:p>
          </p:txBody>
        </p:sp>
        <p:sp>
          <p:nvSpPr>
            <p:cNvPr id="126" name="Left-Right Arrow 20"/>
            <p:cNvSpPr/>
            <p:nvPr/>
          </p:nvSpPr>
          <p:spPr>
            <a:xfrm>
              <a:off x="6877182" y="6034852"/>
              <a:ext cx="514480" cy="199173"/>
            </a:xfrm>
            <a:prstGeom prst="leftRightArrow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8000"/>
            </a:p>
          </p:txBody>
        </p:sp>
        <p:sp>
          <p:nvSpPr>
            <p:cNvPr id="127" name="Left-Right Arrow 1"/>
            <p:cNvSpPr/>
            <p:nvPr/>
          </p:nvSpPr>
          <p:spPr>
            <a:xfrm rot="14665958" flipH="1">
              <a:off x="7666264" y="5363296"/>
              <a:ext cx="534292" cy="191788"/>
            </a:xfrm>
            <a:prstGeom prst="leftRightArrow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8000"/>
            </a:p>
          </p:txBody>
        </p:sp>
      </p:grpSp>
      <p:sp>
        <p:nvSpPr>
          <p:cNvPr id="132" name="Oval 24">
            <a:extLst>
              <a:ext uri="{FF2B5EF4-FFF2-40B4-BE49-F238E27FC236}">
                <a16:creationId xmlns:a16="http://schemas.microsoft.com/office/drawing/2014/main" id="{EA319182-BAEE-4EAC-99C3-9182818B8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7690" y="4755479"/>
            <a:ext cx="809706" cy="764722"/>
          </a:xfrm>
          <a:prstGeom prst="ellipse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GB" altLang="nl-NL" b="1" dirty="0">
                <a:solidFill>
                  <a:schemeClr val="bg1"/>
                </a:solidFill>
                <a:latin typeface="Calibri"/>
              </a:rPr>
              <a:t>CD8 T</a:t>
            </a:r>
            <a:endParaRPr lang="en-GB" altLang="nl-NL" sz="28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34" name="Rectangle 11">
            <a:extLst>
              <a:ext uri="{FF2B5EF4-FFF2-40B4-BE49-F238E27FC236}">
                <a16:creationId xmlns:a16="http://schemas.microsoft.com/office/drawing/2014/main" id="{1129B776-5B94-4AF0-A70E-6B26500D3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865" y="207514"/>
            <a:ext cx="10782899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>
              <a:defRPr/>
            </a:pPr>
            <a:r>
              <a:rPr lang="nl-NL" altLang="nl-N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Beenmerg: Long-term storage voor </a:t>
            </a:r>
            <a:r>
              <a:rPr lang="nl-NL" altLang="nl-NL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residente</a:t>
            </a:r>
            <a:r>
              <a:rPr lang="nl-NL" altLang="nl-N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memory CD8 T cellen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1BACCC1-C1AF-45B3-9C54-B28D6E030F09}"/>
              </a:ext>
            </a:extLst>
          </p:cNvPr>
          <p:cNvSpPr txBox="1"/>
          <p:nvPr/>
        </p:nvSpPr>
        <p:spPr>
          <a:xfrm>
            <a:off x="5327418" y="3731606"/>
            <a:ext cx="2648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CD8 T </a:t>
            </a:r>
            <a:r>
              <a:rPr lang="en-US" sz="2400" b="1" dirty="0" err="1"/>
              <a:t>cellen</a:t>
            </a:r>
            <a:r>
              <a:rPr lang="en-US" sz="2400" b="1" dirty="0"/>
              <a:t> in BM:</a:t>
            </a:r>
            <a:endParaRPr lang="nl-NL" sz="2400" b="1" dirty="0"/>
          </a:p>
        </p:txBody>
      </p:sp>
      <p:sp>
        <p:nvSpPr>
          <p:cNvPr id="111" name="Oval 24">
            <a:extLst>
              <a:ext uri="{FF2B5EF4-FFF2-40B4-BE49-F238E27FC236}">
                <a16:creationId xmlns:a16="http://schemas.microsoft.com/office/drawing/2014/main" id="{EA841F13-2B9C-4F15-B54B-38CD5F751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7952" y="2580505"/>
            <a:ext cx="648000" cy="612000"/>
          </a:xfrm>
          <a:prstGeom prst="ellipse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GB" altLang="nl-NL" sz="2000" dirty="0">
                <a:solidFill>
                  <a:schemeClr val="bg1"/>
                </a:solidFill>
                <a:latin typeface="Calibri"/>
              </a:rPr>
              <a:t>T</a:t>
            </a:r>
            <a:r>
              <a:rPr lang="en-GB" altLang="nl-NL" sz="2000" baseline="-25000" dirty="0">
                <a:solidFill>
                  <a:schemeClr val="bg1"/>
                </a:solidFill>
                <a:latin typeface="Calibri"/>
              </a:rPr>
              <a:t>NV</a:t>
            </a:r>
            <a:endParaRPr lang="en-GB" altLang="nl-NL" sz="32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12" name="Oval 24">
            <a:extLst>
              <a:ext uri="{FF2B5EF4-FFF2-40B4-BE49-F238E27FC236}">
                <a16:creationId xmlns:a16="http://schemas.microsoft.com/office/drawing/2014/main" id="{23B4A6E7-8A80-4ED2-82A1-8E9AC86A1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2213" y="2580505"/>
            <a:ext cx="648000" cy="612000"/>
          </a:xfrm>
          <a:prstGeom prst="ellipse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GB" altLang="nl-NL" sz="2000" dirty="0">
                <a:solidFill>
                  <a:schemeClr val="bg1"/>
                </a:solidFill>
                <a:latin typeface="Calibri"/>
              </a:rPr>
              <a:t>T</a:t>
            </a:r>
            <a:r>
              <a:rPr lang="en-GB" altLang="nl-NL" sz="2000" baseline="-25000" dirty="0">
                <a:solidFill>
                  <a:schemeClr val="bg1"/>
                </a:solidFill>
                <a:latin typeface="Calibri"/>
              </a:rPr>
              <a:t>CM</a:t>
            </a:r>
            <a:endParaRPr lang="en-GB" altLang="nl-NL" sz="32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35" name="Oval 24">
            <a:extLst>
              <a:ext uri="{FF2B5EF4-FFF2-40B4-BE49-F238E27FC236}">
                <a16:creationId xmlns:a16="http://schemas.microsoft.com/office/drawing/2014/main" id="{CD16BFFA-5248-4603-B50A-ABB50F45E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4354" y="2580505"/>
            <a:ext cx="648000" cy="612000"/>
          </a:xfrm>
          <a:prstGeom prst="ellipse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GB" altLang="nl-NL" sz="2000" dirty="0">
                <a:solidFill>
                  <a:schemeClr val="bg1"/>
                </a:solidFill>
                <a:latin typeface="Calibri"/>
              </a:rPr>
              <a:t>T</a:t>
            </a:r>
            <a:r>
              <a:rPr lang="en-GB" altLang="nl-NL" sz="2000" baseline="-25000" dirty="0">
                <a:solidFill>
                  <a:schemeClr val="bg1"/>
                </a:solidFill>
                <a:latin typeface="Calibri"/>
              </a:rPr>
              <a:t>EM</a:t>
            </a:r>
            <a:endParaRPr lang="en-GB" altLang="nl-NL" sz="32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36" name="Oval 24">
            <a:extLst>
              <a:ext uri="{FF2B5EF4-FFF2-40B4-BE49-F238E27FC236}">
                <a16:creationId xmlns:a16="http://schemas.microsoft.com/office/drawing/2014/main" id="{C7F280EC-8478-4BD8-B89B-DC403661B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7965" y="2580505"/>
            <a:ext cx="648000" cy="612000"/>
          </a:xfrm>
          <a:prstGeom prst="ellipse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GB" altLang="nl-NL" sz="2000" dirty="0">
                <a:solidFill>
                  <a:schemeClr val="bg1"/>
                </a:solidFill>
                <a:latin typeface="Calibri"/>
              </a:rPr>
              <a:t>T</a:t>
            </a:r>
            <a:r>
              <a:rPr lang="en-GB" altLang="nl-NL" sz="2000" baseline="-25000" dirty="0">
                <a:solidFill>
                  <a:schemeClr val="bg1"/>
                </a:solidFill>
                <a:latin typeface="Calibri"/>
              </a:rPr>
              <a:t>RM</a:t>
            </a:r>
            <a:endParaRPr lang="en-GB" altLang="nl-NL" sz="32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28" name="Tekstvak 127">
            <a:extLst>
              <a:ext uri="{FF2B5EF4-FFF2-40B4-BE49-F238E27FC236}">
                <a16:creationId xmlns:a16="http://schemas.microsoft.com/office/drawing/2014/main" id="{E330BF5E-41C4-4833-84C3-BC7581236D9A}"/>
              </a:ext>
            </a:extLst>
          </p:cNvPr>
          <p:cNvSpPr txBox="1"/>
          <p:nvPr/>
        </p:nvSpPr>
        <p:spPr>
          <a:xfrm>
            <a:off x="190182" y="4436893"/>
            <a:ext cx="6463762" cy="224676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889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eaLnBrk="1" hangingPunct="1">
              <a:spcAft>
                <a:spcPts val="600"/>
              </a:spcAft>
            </a:pPr>
            <a:r>
              <a:rPr lang="en-US" altLang="nl-NL" sz="2400" b="1" dirty="0" err="1">
                <a:solidFill>
                  <a:srgbClr val="C00000"/>
                </a:solidFill>
                <a:cs typeface="Arial" panose="020B0604020202020204" pitchFamily="34" charset="0"/>
              </a:rPr>
              <a:t>Nieuwe</a:t>
            </a:r>
            <a:r>
              <a:rPr lang="en-US" altLang="nl-NL" sz="24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nl-NL" sz="2400" b="1" dirty="0" err="1">
                <a:solidFill>
                  <a:srgbClr val="C00000"/>
                </a:solidFill>
                <a:cs typeface="Arial" panose="020B0604020202020204" pitchFamily="34" charset="0"/>
              </a:rPr>
              <a:t>vragen</a:t>
            </a:r>
            <a:r>
              <a:rPr lang="en-US" altLang="nl-NL" sz="24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</a:p>
          <a:p>
            <a:pPr marL="265113" indent="-265113" algn="just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nl-NL" sz="2400" dirty="0">
                <a:cs typeface="Arial" panose="020B0604020202020204" pitchFamily="34" charset="0"/>
              </a:rPr>
              <a:t>Is BM “</a:t>
            </a:r>
            <a:r>
              <a:rPr lang="en-US" altLang="nl-NL" sz="2400" dirty="0" err="1">
                <a:cs typeface="Arial" panose="020B0604020202020204" pitchFamily="34" charset="0"/>
              </a:rPr>
              <a:t>catalogus</a:t>
            </a:r>
            <a:r>
              <a:rPr lang="en-US" altLang="nl-NL" sz="2400" dirty="0">
                <a:cs typeface="Arial" panose="020B0604020202020204" pitchFamily="34" charset="0"/>
              </a:rPr>
              <a:t>” van memory CD8 T </a:t>
            </a:r>
            <a:r>
              <a:rPr lang="en-US" altLang="nl-NL" sz="2400" dirty="0" err="1">
                <a:cs typeface="Arial" panose="020B0604020202020204" pitchFamily="34" charset="0"/>
              </a:rPr>
              <a:t>cellen</a:t>
            </a:r>
            <a:r>
              <a:rPr lang="en-US" altLang="nl-NL" sz="2400" dirty="0">
                <a:cs typeface="Arial" panose="020B0604020202020204" pitchFamily="34" charset="0"/>
              </a:rPr>
              <a:t>?</a:t>
            </a:r>
          </a:p>
          <a:p>
            <a:pPr marL="265113" indent="-265113" algn="just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nl-NL" sz="2400" dirty="0">
                <a:cs typeface="Arial" panose="020B0604020202020204" pitchFamily="34" charset="0"/>
              </a:rPr>
              <a:t>Hoe </a:t>
            </a:r>
            <a:r>
              <a:rPr lang="en-US" altLang="nl-NL" sz="2400" dirty="0" err="1">
                <a:cs typeface="Arial" panose="020B0604020202020204" pitchFamily="34" charset="0"/>
              </a:rPr>
              <a:t>worden</a:t>
            </a:r>
            <a:r>
              <a:rPr lang="en-US" altLang="nl-NL" sz="2400" dirty="0">
                <a:cs typeface="Arial" panose="020B0604020202020204" pitchFamily="34" charset="0"/>
              </a:rPr>
              <a:t> BM T</a:t>
            </a:r>
            <a:r>
              <a:rPr lang="en-US" altLang="nl-NL" sz="2400" baseline="-25000" dirty="0">
                <a:cs typeface="Arial" panose="020B0604020202020204" pitchFamily="34" charset="0"/>
              </a:rPr>
              <a:t>RM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cellen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gereactiveerd</a:t>
            </a:r>
            <a:r>
              <a:rPr lang="en-US" altLang="nl-NL" sz="2400" dirty="0">
                <a:cs typeface="Arial" panose="020B0604020202020204" pitchFamily="34" charset="0"/>
              </a:rPr>
              <a:t>?</a:t>
            </a:r>
          </a:p>
          <a:p>
            <a:pPr marL="265113" indent="-265113" algn="just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nl-NL" sz="2400" dirty="0" err="1">
                <a:cs typeface="Arial" panose="020B0604020202020204" pitchFamily="34" charset="0"/>
              </a:rPr>
              <a:t>Dragen</a:t>
            </a:r>
            <a:r>
              <a:rPr lang="en-US" altLang="nl-NL" sz="2400" dirty="0">
                <a:cs typeface="Arial" panose="020B0604020202020204" pitchFamily="34" charset="0"/>
              </a:rPr>
              <a:t> BM T</a:t>
            </a:r>
            <a:r>
              <a:rPr lang="en-US" altLang="nl-NL" sz="2400" baseline="-25000" dirty="0">
                <a:cs typeface="Arial" panose="020B0604020202020204" pitchFamily="34" charset="0"/>
              </a:rPr>
              <a:t>RM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cellen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bij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aan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immuniteit</a:t>
            </a:r>
            <a:r>
              <a:rPr lang="en-US" altLang="nl-NL" sz="2400" dirty="0">
                <a:cs typeface="Arial" panose="020B0604020202020204" pitchFamily="34" charset="0"/>
              </a:rPr>
              <a:t>?</a:t>
            </a:r>
          </a:p>
          <a:p>
            <a:pPr marL="265113" indent="-2651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nl-NL" sz="2400" dirty="0">
                <a:cs typeface="Arial" panose="020B0604020202020204" pitchFamily="34" charset="0"/>
              </a:rPr>
              <a:t>BM T</a:t>
            </a:r>
            <a:r>
              <a:rPr lang="en-US" altLang="nl-NL" sz="2400" baseline="-25000" dirty="0">
                <a:cs typeface="Arial" panose="020B0604020202020204" pitchFamily="34" charset="0"/>
              </a:rPr>
              <a:t>RM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belangrijk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voor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effectiviteit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vaccinaties</a:t>
            </a:r>
            <a:r>
              <a:rPr lang="en-US" altLang="nl-NL" sz="2400" dirty="0"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859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9" grpId="0"/>
      <p:bldP spid="12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 Get the Most Out of Your Team, Ask Better Questions - Business HorsePower">
            <a:extLst>
              <a:ext uri="{FF2B5EF4-FFF2-40B4-BE49-F238E27FC236}">
                <a16:creationId xmlns:a16="http://schemas.microsoft.com/office/drawing/2014/main" id="{A7B34150-9DB8-40AB-AAF0-F89C6B1DA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477" y="1057279"/>
            <a:ext cx="5323424" cy="532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8553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68360-D646-4D51-A755-E7F9A60B1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72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3. Vaccins: wat zit er in en waarom?</a:t>
            </a:r>
          </a:p>
        </p:txBody>
      </p:sp>
      <p:pic>
        <p:nvPicPr>
          <p:cNvPr id="3" name="Picture 3" descr="T cell">
            <a:extLst>
              <a:ext uri="{FF2B5EF4-FFF2-40B4-BE49-F238E27FC236}">
                <a16:creationId xmlns:a16="http://schemas.microsoft.com/office/drawing/2014/main" id="{7A4EF4DE-8A59-498F-B8F8-70B76E260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7" y="5010785"/>
            <a:ext cx="893763" cy="9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493C1A1E-9CD9-44DE-9606-92526CD8DE80}"/>
              </a:ext>
            </a:extLst>
          </p:cNvPr>
          <p:cNvGrpSpPr>
            <a:grpSpLocks/>
          </p:cNvGrpSpPr>
          <p:nvPr/>
        </p:nvGrpSpPr>
        <p:grpSpPr bwMode="auto">
          <a:xfrm>
            <a:off x="5513387" y="4578985"/>
            <a:ext cx="1416050" cy="1427163"/>
            <a:chOff x="2526" y="2429"/>
            <a:chExt cx="892" cy="899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CBFC162B-53C1-4774-8401-283BF8391E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42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8AD20782-1682-433C-8031-CC0039DAC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51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A75E6140-646B-4358-BB14-B0CDC88C8B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60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09B1C4D3-44F1-499E-A597-CBECECA1DE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69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06120EBA-46FA-40B8-B6D0-0CD79F575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78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57D9AFFE-BDE7-431A-BEFC-F921CEE11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87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C187D263-67C2-4B4C-94F1-2D88FEEC01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971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7E54D709-5698-4BFB-8F2D-DE9A70235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305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96D8C968-828D-4611-8811-BE87F0C514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314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EF1685FB-661E-4228-AF3D-7313E8E338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3239"/>
              <a:ext cx="892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53893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EC06FC-4824-4212-B54B-30BA32EF0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3794" name="Picture 2" descr="What&amp;#39;s in a Vaccine? (Hint: Not a Microchip) | Hartford HealthCare | CT">
            <a:extLst>
              <a:ext uri="{FF2B5EF4-FFF2-40B4-BE49-F238E27FC236}">
                <a16:creationId xmlns:a16="http://schemas.microsoft.com/office/drawing/2014/main" id="{9000002A-5E02-4A63-BA9A-D6EB3D953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743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4937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>
            <a:extLst>
              <a:ext uri="{FF2B5EF4-FFF2-40B4-BE49-F238E27FC236}">
                <a16:creationId xmlns:a16="http://schemas.microsoft.com/office/drawing/2014/main" id="{E272AE3F-558F-4995-B38A-A112418203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2800" y="188913"/>
            <a:ext cx="9169400" cy="1143000"/>
          </a:xfrm>
        </p:spPr>
        <p:txBody>
          <a:bodyPr>
            <a:normAutofit/>
          </a:bodyPr>
          <a:lstStyle/>
          <a:p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Wat zit er in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een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vaccin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?</a:t>
            </a:r>
          </a:p>
        </p:txBody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5CFBE797-C623-4239-BD68-A9F00B736C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87512" y="1379538"/>
            <a:ext cx="8816975" cy="504031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nl-NL" b="1" dirty="0" err="1"/>
              <a:t>Materiaal</a:t>
            </a:r>
            <a:r>
              <a:rPr lang="en-US" altLang="nl-NL" b="1" dirty="0"/>
              <a:t> van de </a:t>
            </a:r>
            <a:r>
              <a:rPr lang="en-US" altLang="nl-NL" b="1" dirty="0" err="1"/>
              <a:t>pathogeen</a:t>
            </a:r>
            <a:r>
              <a:rPr lang="en-US" altLang="nl-NL" b="1" dirty="0"/>
              <a:t> (=</a:t>
            </a:r>
            <a:r>
              <a:rPr lang="en-US" altLang="nl-NL" b="1" dirty="0" err="1"/>
              <a:t>antigeen</a:t>
            </a:r>
            <a:r>
              <a:rPr lang="en-US" altLang="nl-NL" b="1" dirty="0"/>
              <a:t>):</a:t>
            </a:r>
          </a:p>
          <a:p>
            <a:r>
              <a:rPr lang="en-US" altLang="nl-NL" sz="2400" dirty="0"/>
              <a:t>Virus (</a:t>
            </a:r>
            <a:r>
              <a:rPr lang="en-US" altLang="nl-NL" sz="2400" dirty="0" err="1"/>
              <a:t>ge</a:t>
            </a:r>
            <a:r>
              <a:rPr lang="en-US" altLang="nl-NL" sz="2400" dirty="0" err="1">
                <a:cs typeface="Arial" panose="020B0604020202020204" pitchFamily="34" charset="0"/>
              </a:rPr>
              <a:t>ï</a:t>
            </a:r>
            <a:r>
              <a:rPr lang="en-US" altLang="nl-NL" sz="2400" dirty="0" err="1"/>
              <a:t>nactiveerd</a:t>
            </a:r>
            <a:r>
              <a:rPr lang="en-US" altLang="nl-NL" sz="2400" dirty="0"/>
              <a:t>, </a:t>
            </a:r>
            <a:r>
              <a:rPr lang="en-US" altLang="nl-NL" sz="2400" dirty="0" err="1"/>
              <a:t>verzwakt</a:t>
            </a:r>
            <a:r>
              <a:rPr lang="en-US" altLang="nl-NL" sz="2400" dirty="0"/>
              <a:t> of subunit)</a:t>
            </a:r>
          </a:p>
          <a:p>
            <a:r>
              <a:rPr lang="en-US" altLang="nl-NL" sz="2400" dirty="0" err="1"/>
              <a:t>Bacterie</a:t>
            </a:r>
            <a:r>
              <a:rPr lang="en-US" altLang="nl-NL" sz="2400" dirty="0"/>
              <a:t> (</a:t>
            </a:r>
            <a:r>
              <a:rPr lang="en-US" altLang="nl-NL" sz="2400" dirty="0" err="1"/>
              <a:t>verzwakt</a:t>
            </a:r>
            <a:r>
              <a:rPr lang="en-US" altLang="nl-NL" sz="2400" dirty="0"/>
              <a:t>, </a:t>
            </a:r>
            <a:r>
              <a:rPr lang="en-US" altLang="nl-NL" sz="2400" dirty="0" err="1"/>
              <a:t>toxine</a:t>
            </a:r>
            <a:r>
              <a:rPr lang="en-US" altLang="nl-NL" sz="2400" dirty="0"/>
              <a:t> of subunit)</a:t>
            </a:r>
          </a:p>
          <a:p>
            <a:pPr lvl="1">
              <a:buFontTx/>
              <a:buNone/>
            </a:pPr>
            <a:endParaRPr lang="en-US" altLang="nl-NL" sz="2000" dirty="0"/>
          </a:p>
          <a:p>
            <a:pPr>
              <a:buFontTx/>
              <a:buNone/>
            </a:pPr>
            <a:r>
              <a:rPr lang="en-US" altLang="nl-NL" b="1" dirty="0" err="1"/>
              <a:t>Adjuvantia</a:t>
            </a:r>
            <a:r>
              <a:rPr lang="en-US" altLang="nl-NL" b="1" dirty="0"/>
              <a:t>:</a:t>
            </a:r>
          </a:p>
          <a:p>
            <a:r>
              <a:rPr lang="en-US" altLang="nl-NL" sz="2400" dirty="0"/>
              <a:t>Depot-</a:t>
            </a:r>
            <a:r>
              <a:rPr lang="en-US" altLang="nl-NL" sz="2400" dirty="0" err="1"/>
              <a:t>vorming</a:t>
            </a:r>
            <a:r>
              <a:rPr lang="en-US" altLang="nl-NL" sz="2400" dirty="0"/>
              <a:t> </a:t>
            </a:r>
            <a:r>
              <a:rPr lang="en-US" altLang="nl-NL" sz="2400" dirty="0">
                <a:sym typeface="Wingdings" panose="05000000000000000000" pitchFamily="2" charset="2"/>
              </a:rPr>
              <a:t> slow release</a:t>
            </a:r>
            <a:endParaRPr lang="en-US" altLang="nl-NL" sz="2400" dirty="0"/>
          </a:p>
          <a:p>
            <a:r>
              <a:rPr lang="en-US" altLang="nl-NL" sz="2400" dirty="0" err="1"/>
              <a:t>Immuunstimulatie</a:t>
            </a:r>
            <a:r>
              <a:rPr lang="en-US" altLang="nl-NL" sz="2400" dirty="0"/>
              <a:t> </a:t>
            </a:r>
            <a:r>
              <a:rPr lang="en-US" altLang="nl-NL" sz="2400" dirty="0">
                <a:sym typeface="Wingdings" panose="05000000000000000000" pitchFamily="2" charset="2"/>
              </a:rPr>
              <a:t> </a:t>
            </a:r>
            <a:r>
              <a:rPr lang="en-US" altLang="nl-NL" sz="2400" dirty="0">
                <a:solidFill>
                  <a:srgbClr val="CC0000"/>
                </a:solidFill>
                <a:sym typeface="Wingdings" panose="05000000000000000000" pitchFamily="2" charset="2"/>
              </a:rPr>
              <a:t>DC </a:t>
            </a:r>
            <a:r>
              <a:rPr lang="en-US" altLang="nl-NL" sz="2400" dirty="0" err="1">
                <a:solidFill>
                  <a:srgbClr val="CC0000"/>
                </a:solidFill>
                <a:sym typeface="Wingdings" panose="05000000000000000000" pitchFamily="2" charset="2"/>
              </a:rPr>
              <a:t>activatie</a:t>
            </a:r>
            <a:endParaRPr lang="en-US" altLang="nl-NL" sz="2400" dirty="0">
              <a:solidFill>
                <a:srgbClr val="CC0000"/>
              </a:solidFill>
            </a:endParaRPr>
          </a:p>
        </p:txBody>
      </p:sp>
      <p:pic>
        <p:nvPicPr>
          <p:cNvPr id="227334" name="Picture 6">
            <a:extLst>
              <a:ext uri="{FF2B5EF4-FFF2-40B4-BE49-F238E27FC236}">
                <a16:creationId xmlns:a16="http://schemas.microsoft.com/office/drawing/2014/main" id="{FAA6137B-6F84-4B34-BAC5-36AABFA20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728" y="4095750"/>
            <a:ext cx="2043112" cy="2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7335" name="Picture 7">
            <a:extLst>
              <a:ext uri="{FF2B5EF4-FFF2-40B4-BE49-F238E27FC236}">
                <a16:creationId xmlns:a16="http://schemas.microsoft.com/office/drawing/2014/main" id="{58CE3C99-070A-4CBD-8327-64FFA83D2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728" y="4095750"/>
            <a:ext cx="2043112" cy="2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7336" name="Picture 8">
            <a:extLst>
              <a:ext uri="{FF2B5EF4-FFF2-40B4-BE49-F238E27FC236}">
                <a16:creationId xmlns:a16="http://schemas.microsoft.com/office/drawing/2014/main" id="{2A3E2467-BFAB-4A23-A818-42B38D92B6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753" y="3683000"/>
            <a:ext cx="874712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7" name="Picture 9">
            <a:extLst>
              <a:ext uri="{FF2B5EF4-FFF2-40B4-BE49-F238E27FC236}">
                <a16:creationId xmlns:a16="http://schemas.microsoft.com/office/drawing/2014/main" id="{FDD3A04A-BFBD-400F-B75C-86022BE07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265" y="1946275"/>
            <a:ext cx="3111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7338" name="Picture 10">
            <a:extLst>
              <a:ext uri="{FF2B5EF4-FFF2-40B4-BE49-F238E27FC236}">
                <a16:creationId xmlns:a16="http://schemas.microsoft.com/office/drawing/2014/main" id="{9A66017F-74E3-45C7-AF68-0C1C6BA5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565" y="2187575"/>
            <a:ext cx="3111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7339" name="Picture 11">
            <a:extLst>
              <a:ext uri="{FF2B5EF4-FFF2-40B4-BE49-F238E27FC236}">
                <a16:creationId xmlns:a16="http://schemas.microsoft.com/office/drawing/2014/main" id="{B9F42713-0CDD-4ED0-B830-B57693F9D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565" y="1870075"/>
            <a:ext cx="3111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7340" name="Picture 12">
            <a:extLst>
              <a:ext uri="{FF2B5EF4-FFF2-40B4-BE49-F238E27FC236}">
                <a16:creationId xmlns:a16="http://schemas.microsoft.com/office/drawing/2014/main" id="{4F0AF11B-1845-43DE-8DFD-670D01C21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591" y="5334001"/>
            <a:ext cx="969963" cy="104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342" name="Rectangle 14">
            <a:extLst>
              <a:ext uri="{FF2B5EF4-FFF2-40B4-BE49-F238E27FC236}">
                <a16:creationId xmlns:a16="http://schemas.microsoft.com/office/drawing/2014/main" id="{151016FE-2250-40E5-9610-6B6DE898D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056" y="6149637"/>
            <a:ext cx="29436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l-NL" sz="2400" dirty="0" err="1">
                <a:solidFill>
                  <a:srgbClr val="CC0000"/>
                </a:solidFill>
                <a:sym typeface="Wingdings" panose="05000000000000000000" pitchFamily="2" charset="2"/>
              </a:rPr>
              <a:t>Antilichaam</a:t>
            </a:r>
            <a:r>
              <a:rPr lang="en-US" altLang="nl-NL" sz="2400" dirty="0">
                <a:solidFill>
                  <a:srgbClr val="CC0000"/>
                </a:solidFill>
                <a:sym typeface="Wingdings" panose="05000000000000000000" pitchFamily="2" charset="2"/>
              </a:rPr>
              <a:t> </a:t>
            </a:r>
            <a:r>
              <a:rPr lang="en-US" altLang="nl-NL" sz="2400" dirty="0" err="1">
                <a:solidFill>
                  <a:srgbClr val="CC0000"/>
                </a:solidFill>
                <a:sym typeface="Wingdings" panose="05000000000000000000" pitchFamily="2" charset="2"/>
              </a:rPr>
              <a:t>productie</a:t>
            </a:r>
            <a:endParaRPr lang="nl-NL" altLang="nl-NL" sz="2400" dirty="0">
              <a:solidFill>
                <a:srgbClr val="CC0000"/>
              </a:solidFill>
              <a:sym typeface="Wingdings" panose="05000000000000000000" pitchFamily="2" charset="2"/>
            </a:endParaRPr>
          </a:p>
        </p:txBody>
      </p:sp>
      <p:sp>
        <p:nvSpPr>
          <p:cNvPr id="227341" name="Rectangle 13">
            <a:extLst>
              <a:ext uri="{FF2B5EF4-FFF2-40B4-BE49-F238E27FC236}">
                <a16:creationId xmlns:a16="http://schemas.microsoft.com/office/drawing/2014/main" id="{6777ADDB-C3BF-456A-8F75-0D19E0B2B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8624" y="5118397"/>
            <a:ext cx="18844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l-NL" sz="2400" dirty="0">
                <a:solidFill>
                  <a:srgbClr val="CC0000"/>
                </a:solidFill>
                <a:sym typeface="Wingdings" panose="05000000000000000000" pitchFamily="2" charset="2"/>
              </a:rPr>
              <a:t>T </a:t>
            </a:r>
            <a:r>
              <a:rPr lang="en-US" altLang="nl-NL" sz="2400" dirty="0" err="1">
                <a:solidFill>
                  <a:srgbClr val="CC0000"/>
                </a:solidFill>
                <a:sym typeface="Wingdings" panose="05000000000000000000" pitchFamily="2" charset="2"/>
              </a:rPr>
              <a:t>cel</a:t>
            </a:r>
            <a:r>
              <a:rPr lang="en-US" altLang="nl-NL" sz="2400" dirty="0">
                <a:solidFill>
                  <a:srgbClr val="CC0000"/>
                </a:solidFill>
                <a:sym typeface="Wingdings" panose="05000000000000000000" pitchFamily="2" charset="2"/>
              </a:rPr>
              <a:t> </a:t>
            </a:r>
            <a:r>
              <a:rPr lang="en-US" altLang="nl-NL" sz="2400" dirty="0" err="1">
                <a:solidFill>
                  <a:srgbClr val="CC0000"/>
                </a:solidFill>
                <a:sym typeface="Wingdings" panose="05000000000000000000" pitchFamily="2" charset="2"/>
              </a:rPr>
              <a:t>activatie</a:t>
            </a:r>
            <a:endParaRPr lang="nl-NL" altLang="nl-NL" sz="2400" dirty="0">
              <a:solidFill>
                <a:srgbClr val="CC0000"/>
              </a:solidFill>
              <a:sym typeface="Wingdings" panose="05000000000000000000" pitchFamily="2" charset="2"/>
            </a:endParaRPr>
          </a:p>
        </p:txBody>
      </p:sp>
      <p:sp>
        <p:nvSpPr>
          <p:cNvPr id="227343" name="Line 15">
            <a:extLst>
              <a:ext uri="{FF2B5EF4-FFF2-40B4-BE49-F238E27FC236}">
                <a16:creationId xmlns:a16="http://schemas.microsoft.com/office/drawing/2014/main" id="{75C27576-D07A-4055-AA3F-C96981B94511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0076" y="4503738"/>
            <a:ext cx="1587" cy="5715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27344" name="Line 16">
            <a:extLst>
              <a:ext uri="{FF2B5EF4-FFF2-40B4-BE49-F238E27FC236}">
                <a16:creationId xmlns:a16="http://schemas.microsoft.com/office/drawing/2014/main" id="{D45AC8A4-83B2-403C-8493-2A6F7CF8B9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0076" y="5519738"/>
            <a:ext cx="1587" cy="5778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grpSp>
        <p:nvGrpSpPr>
          <p:cNvPr id="227346" name="Group 18">
            <a:extLst>
              <a:ext uri="{FF2B5EF4-FFF2-40B4-BE49-F238E27FC236}">
                <a16:creationId xmlns:a16="http://schemas.microsoft.com/office/drawing/2014/main" id="{81D30000-8CC5-4C32-ABE1-8A6B60F9C02F}"/>
              </a:ext>
            </a:extLst>
          </p:cNvPr>
          <p:cNvGrpSpPr>
            <a:grpSpLocks/>
          </p:cNvGrpSpPr>
          <p:nvPr/>
        </p:nvGrpSpPr>
        <p:grpSpPr bwMode="auto">
          <a:xfrm>
            <a:off x="8416290" y="1765301"/>
            <a:ext cx="966788" cy="822325"/>
            <a:chOff x="5020" y="2976"/>
            <a:chExt cx="609" cy="518"/>
          </a:xfrm>
        </p:grpSpPr>
        <p:sp>
          <p:nvSpPr>
            <p:cNvPr id="227347" name="Text Box 19">
              <a:extLst>
                <a:ext uri="{FF2B5EF4-FFF2-40B4-BE49-F238E27FC236}">
                  <a16:creationId xmlns:a16="http://schemas.microsoft.com/office/drawing/2014/main" id="{061C1F1F-0919-4A5E-8A42-540BEE2C0A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9449778">
              <a:off x="5103" y="2976"/>
              <a:ext cx="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nl-NL" sz="2000" b="1">
                  <a:solidFill>
                    <a:schemeClr val="accent2"/>
                  </a:solidFill>
                  <a:latin typeface="Arial" panose="020B0604020202020204" pitchFamily="34" charset="0"/>
                </a:rPr>
                <a:t>Y</a:t>
              </a:r>
              <a:endParaRPr lang="nl-NL" altLang="nl-NL" sz="2000" b="1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7348" name="Text Box 20">
              <a:extLst>
                <a:ext uri="{FF2B5EF4-FFF2-40B4-BE49-F238E27FC236}">
                  <a16:creationId xmlns:a16="http://schemas.microsoft.com/office/drawing/2014/main" id="{2C008699-0D30-4247-8C7F-9F8AD35DF7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4617670">
              <a:off x="5324" y="3008"/>
              <a:ext cx="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nl-NL" sz="2000" b="1">
                  <a:solidFill>
                    <a:schemeClr val="accent2"/>
                  </a:solidFill>
                  <a:latin typeface="Arial" panose="020B0604020202020204" pitchFamily="34" charset="0"/>
                </a:rPr>
                <a:t>Y</a:t>
              </a:r>
              <a:endParaRPr lang="nl-NL" altLang="nl-NL" sz="2000" b="1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7349" name="Text Box 21">
              <a:extLst>
                <a:ext uri="{FF2B5EF4-FFF2-40B4-BE49-F238E27FC236}">
                  <a16:creationId xmlns:a16="http://schemas.microsoft.com/office/drawing/2014/main" id="{0D2D5C44-6F8D-4896-8DA3-EE1AA2DCA3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680735">
              <a:off x="5020" y="3134"/>
              <a:ext cx="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nl-NL" sz="2000" b="1">
                  <a:solidFill>
                    <a:schemeClr val="accent2"/>
                  </a:solidFill>
                  <a:latin typeface="Arial" panose="020B0604020202020204" pitchFamily="34" charset="0"/>
                </a:rPr>
                <a:t>Y</a:t>
              </a:r>
              <a:endParaRPr lang="nl-NL" altLang="nl-NL" sz="2000" b="1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7350" name="Text Box 22">
              <a:extLst>
                <a:ext uri="{FF2B5EF4-FFF2-40B4-BE49-F238E27FC236}">
                  <a16:creationId xmlns:a16="http://schemas.microsoft.com/office/drawing/2014/main" id="{FB7993F4-4830-44DD-88B8-3A5FCCE13B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4617670">
              <a:off x="5207" y="3258"/>
              <a:ext cx="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nl-NL" sz="2000" b="1">
                  <a:solidFill>
                    <a:schemeClr val="accent2"/>
                  </a:solidFill>
                  <a:latin typeface="Arial" panose="020B0604020202020204" pitchFamily="34" charset="0"/>
                </a:rPr>
                <a:t>Y</a:t>
              </a:r>
              <a:endParaRPr lang="nl-NL" altLang="nl-NL" sz="2000" b="1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7351" name="Text Box 23">
              <a:extLst>
                <a:ext uri="{FF2B5EF4-FFF2-40B4-BE49-F238E27FC236}">
                  <a16:creationId xmlns:a16="http://schemas.microsoft.com/office/drawing/2014/main" id="{14446583-CD46-4BBE-A320-0C1867E43D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4617670">
              <a:off x="5392" y="3167"/>
              <a:ext cx="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nl-NL" sz="2000" b="1">
                  <a:solidFill>
                    <a:schemeClr val="accent2"/>
                  </a:solidFill>
                  <a:latin typeface="Arial" panose="020B0604020202020204" pitchFamily="34" charset="0"/>
                </a:rPr>
                <a:t>Y</a:t>
              </a:r>
              <a:endParaRPr lang="nl-NL" altLang="nl-NL" sz="2000" b="1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543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-0.02274 0.390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1949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27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1" grpId="0" uiExpand="1" build="p"/>
      <p:bldP spid="227342" grpId="0"/>
      <p:bldP spid="22734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E56D85-0774-4FFE-9054-E3D2F031F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6866" name="Picture 2" descr="Fig. 1">
            <a:extLst>
              <a:ext uri="{FF2B5EF4-FFF2-40B4-BE49-F238E27FC236}">
                <a16:creationId xmlns:a16="http://schemas.microsoft.com/office/drawing/2014/main" id="{BEBCE0F7-1D11-431F-A0D1-33FDCD9F0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13" y="302282"/>
            <a:ext cx="9621122" cy="655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6E25615C-7387-4C3E-BD37-D1834C35E8A7}"/>
              </a:ext>
            </a:extLst>
          </p:cNvPr>
          <p:cNvSpPr/>
          <p:nvPr/>
        </p:nvSpPr>
        <p:spPr>
          <a:xfrm>
            <a:off x="3952353" y="302282"/>
            <a:ext cx="2130249" cy="67818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B5B010F-B366-4E22-B58D-08A5D136C9F4}"/>
              </a:ext>
            </a:extLst>
          </p:cNvPr>
          <p:cNvSpPr/>
          <p:nvPr/>
        </p:nvSpPr>
        <p:spPr>
          <a:xfrm>
            <a:off x="446315" y="1155560"/>
            <a:ext cx="1221712" cy="472285"/>
          </a:xfrm>
          <a:prstGeom prst="rect">
            <a:avLst/>
          </a:prstGeom>
          <a:solidFill>
            <a:srgbClr val="EBE3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5071A087-6492-40C2-9CFA-4137798CC377}"/>
              </a:ext>
            </a:extLst>
          </p:cNvPr>
          <p:cNvSpPr/>
          <p:nvPr/>
        </p:nvSpPr>
        <p:spPr>
          <a:xfrm>
            <a:off x="334283" y="4473191"/>
            <a:ext cx="1554808" cy="472285"/>
          </a:xfrm>
          <a:prstGeom prst="rect">
            <a:avLst/>
          </a:prstGeom>
          <a:solidFill>
            <a:srgbClr val="EBE3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5E27834-3E9A-4EDE-AB19-3D866FFAD98C}"/>
              </a:ext>
            </a:extLst>
          </p:cNvPr>
          <p:cNvSpPr/>
          <p:nvPr/>
        </p:nvSpPr>
        <p:spPr>
          <a:xfrm>
            <a:off x="334283" y="6122798"/>
            <a:ext cx="1554808" cy="472285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699C68A4-7ADF-4399-8948-D754448FC2CA}"/>
              </a:ext>
            </a:extLst>
          </p:cNvPr>
          <p:cNvSpPr/>
          <p:nvPr/>
        </p:nvSpPr>
        <p:spPr>
          <a:xfrm>
            <a:off x="334283" y="2862097"/>
            <a:ext cx="1554808" cy="472285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EF104EB5-27D0-4E15-8FAF-0EA261A99AA4}"/>
              </a:ext>
            </a:extLst>
          </p:cNvPr>
          <p:cNvSpPr/>
          <p:nvPr/>
        </p:nvSpPr>
        <p:spPr>
          <a:xfrm>
            <a:off x="6109399" y="302282"/>
            <a:ext cx="4160017" cy="67818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van Riel, D., de Wit, E. Next-generation vaccine platforms for COVID-19. </a:t>
            </a:r>
            <a:r>
              <a:rPr lang="en-US" i="1"/>
              <a:t>Nat. Mater.</a:t>
            </a:r>
            <a:r>
              <a:rPr lang="en-US"/>
              <a:t> </a:t>
            </a:r>
            <a:r>
              <a:rPr lang="en-US" b="1"/>
              <a:t>19, </a:t>
            </a:r>
            <a:r>
              <a:rPr lang="en-US"/>
              <a:t>810–812 (2020).</a:t>
            </a:r>
            <a:endParaRPr lang="nl-NL"/>
          </a:p>
        </p:txBody>
      </p:sp>
      <p:pic>
        <p:nvPicPr>
          <p:cNvPr id="13" name="Picture 4" descr="Drei Delta-Fälle von Covid-19 in Barra do Piraí bestätigt - Saúde">
            <a:extLst>
              <a:ext uri="{FF2B5EF4-FFF2-40B4-BE49-F238E27FC236}">
                <a16:creationId xmlns:a16="http://schemas.microsoft.com/office/drawing/2014/main" id="{8EE9EC8C-931F-4662-9230-2EEDC439F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99" y="2703443"/>
            <a:ext cx="5623511" cy="31660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B13C3D97-39A8-4325-A25B-A01C16BBCA51}"/>
              </a:ext>
            </a:extLst>
          </p:cNvPr>
          <p:cNvSpPr txBox="1"/>
          <p:nvPr/>
        </p:nvSpPr>
        <p:spPr>
          <a:xfrm>
            <a:off x="8366927" y="6509273"/>
            <a:ext cx="49781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-apple-system"/>
              </a:rPr>
              <a:t>D. van Riel &amp; E. de Wit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-apple-system"/>
              </a:rPr>
              <a:t>Nat. Mater.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sz="1200" b="1" i="0" dirty="0">
                <a:solidFill>
                  <a:srgbClr val="222222"/>
                </a:solidFill>
                <a:effectLst/>
                <a:latin typeface="-apple-system"/>
              </a:rPr>
              <a:t>19, 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-apple-system"/>
              </a:rPr>
              <a:t>810–812 (2020). 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93765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at is Novavax, Australia&amp;#39;s third COVID vaccine option? - The University  of Sydney">
            <a:extLst>
              <a:ext uri="{FF2B5EF4-FFF2-40B4-BE49-F238E27FC236}">
                <a16:creationId xmlns:a16="http://schemas.microsoft.com/office/drawing/2014/main" id="{FDE62C55-6B6F-4118-9D88-CAF9F0B3B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56"/>
          <a:stretch/>
        </p:blipFill>
        <p:spPr bwMode="auto">
          <a:xfrm>
            <a:off x="190091" y="1397272"/>
            <a:ext cx="6113061" cy="368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036ACC7A-9AFE-45E2-8761-D1A6D160B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Nieuwe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generatie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vaccins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tegen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coronavirus</a:t>
            </a:r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06743AC-74AF-4BB2-A329-0D78454DEA22}"/>
              </a:ext>
            </a:extLst>
          </p:cNvPr>
          <p:cNvSpPr/>
          <p:nvPr/>
        </p:nvSpPr>
        <p:spPr>
          <a:xfrm>
            <a:off x="3295858" y="1325563"/>
            <a:ext cx="3094893" cy="4281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8715D3F-E1DE-4BDB-898A-614ACE57E858}"/>
              </a:ext>
            </a:extLst>
          </p:cNvPr>
          <p:cNvSpPr txBox="1"/>
          <p:nvPr/>
        </p:nvSpPr>
        <p:spPr>
          <a:xfrm>
            <a:off x="464653" y="6146560"/>
            <a:ext cx="73176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www.theconversation.com; Jamie </a:t>
            </a:r>
            <a:r>
              <a:rPr lang="en-US" sz="1200" dirty="0" err="1"/>
              <a:t>Triccas</a:t>
            </a:r>
            <a:r>
              <a:rPr lang="en-US" sz="1200" dirty="0"/>
              <a:t>, made with </a:t>
            </a:r>
            <a:r>
              <a:rPr lang="en-US" sz="1200" dirty="0" err="1"/>
              <a:t>BioRender</a:t>
            </a:r>
            <a:r>
              <a:rPr lang="en-US" sz="1200" dirty="0"/>
              <a:t>, CC BY-ND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94610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170C9C3-D651-4152-930C-6B3BA30B3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9" b="14434"/>
          <a:stretch/>
        </p:blipFill>
        <p:spPr bwMode="auto">
          <a:xfrm>
            <a:off x="7074483" y="1325563"/>
            <a:ext cx="4844069" cy="428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036ACC7A-9AFE-45E2-8761-D1A6D160B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mRNA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vaccins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: vol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giftige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stoffen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?</a:t>
            </a:r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06743AC-74AF-4BB2-A329-0D78454DEA22}"/>
              </a:ext>
            </a:extLst>
          </p:cNvPr>
          <p:cNvSpPr/>
          <p:nvPr/>
        </p:nvSpPr>
        <p:spPr>
          <a:xfrm>
            <a:off x="3295858" y="1325563"/>
            <a:ext cx="3094893" cy="4281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95E395F-7402-4E28-B7BC-3067D4246CEB}"/>
              </a:ext>
            </a:extLst>
          </p:cNvPr>
          <p:cNvSpPr txBox="1"/>
          <p:nvPr/>
        </p:nvSpPr>
        <p:spPr>
          <a:xfrm>
            <a:off x="461840" y="1390442"/>
            <a:ext cx="6612643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 err="1">
                <a:solidFill>
                  <a:srgbClr val="4D4E53"/>
                </a:solidFill>
                <a:effectLst/>
                <a:latin typeface="Benton Modern Text Regular"/>
              </a:rPr>
              <a:t>Ingredienten</a:t>
            </a:r>
            <a:r>
              <a:rPr lang="en-US" sz="2400" b="1" i="0" dirty="0">
                <a:solidFill>
                  <a:srgbClr val="4D4E53"/>
                </a:solidFill>
                <a:effectLst/>
                <a:latin typeface="Benton Modern Text Regular"/>
              </a:rPr>
              <a:t>: </a:t>
            </a:r>
          </a:p>
          <a:p>
            <a:pPr algn="l"/>
            <a:endParaRPr lang="en-US" b="1" i="0" dirty="0">
              <a:solidFill>
                <a:srgbClr val="4D4E53"/>
              </a:solidFill>
              <a:effectLst/>
              <a:latin typeface="Univers LT Std"/>
            </a:endParaRPr>
          </a:p>
          <a:p>
            <a:pPr algn="l"/>
            <a:r>
              <a:rPr lang="en-US" sz="2000" b="1" i="0" dirty="0">
                <a:solidFill>
                  <a:srgbClr val="4D4E53"/>
                </a:solidFill>
                <a:effectLst/>
                <a:latin typeface="Univers LT Std"/>
              </a:rPr>
              <a:t>mRNA </a:t>
            </a:r>
          </a:p>
          <a:p>
            <a:pPr algn="l"/>
            <a:r>
              <a:rPr lang="en-US" sz="2000" b="1" i="0" dirty="0" err="1">
                <a:solidFill>
                  <a:srgbClr val="4D4E53"/>
                </a:solidFill>
                <a:effectLst/>
                <a:latin typeface="Univers LT Std"/>
              </a:rPr>
              <a:t>Lipiden</a:t>
            </a:r>
            <a:endParaRPr lang="en-US" sz="2000" b="0" i="0" dirty="0">
              <a:solidFill>
                <a:srgbClr val="4D4E53"/>
              </a:solidFill>
              <a:effectLst/>
              <a:latin typeface="Univers" panose="020B0503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4D4E53"/>
                </a:solidFill>
                <a:effectLst/>
                <a:latin typeface="Univers" panose="020B0503020202020204" pitchFamily="34" charset="0"/>
              </a:rPr>
              <a:t>((4-hydroxybutyl)azanediyl)bis(hexane-6,1-diyl)bis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4D4E53"/>
                </a:solidFill>
                <a:effectLst/>
                <a:latin typeface="Univers" panose="020B0503020202020204" pitchFamily="34" charset="0"/>
              </a:rPr>
              <a:t>(2-hexyldecanoate), 2 [(polyethylene glycol)-2000]-N,N-</a:t>
            </a:r>
            <a:r>
              <a:rPr lang="en-US" sz="1600" b="0" i="0" dirty="0" err="1">
                <a:solidFill>
                  <a:srgbClr val="4D4E53"/>
                </a:solidFill>
                <a:effectLst/>
                <a:latin typeface="Univers" panose="020B0503020202020204" pitchFamily="34" charset="0"/>
              </a:rPr>
              <a:t>ditetradecylacetamide</a:t>
            </a:r>
            <a:endParaRPr lang="en-US" sz="1600" b="0" i="0" dirty="0">
              <a:solidFill>
                <a:srgbClr val="4D4E53"/>
              </a:solidFill>
              <a:effectLst/>
              <a:latin typeface="Univers" panose="020B0503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4D4E53"/>
                </a:solidFill>
                <a:effectLst/>
                <a:latin typeface="Univers" panose="020B0503020202020204" pitchFamily="34" charset="0"/>
              </a:rPr>
              <a:t>1,2-Distearoyl-snglycero-3- phosphocholine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4D4E53"/>
                </a:solidFill>
                <a:effectLst/>
                <a:latin typeface="Univers" panose="020B0503020202020204" pitchFamily="34" charset="0"/>
              </a:rPr>
              <a:t>cholesterol</a:t>
            </a:r>
          </a:p>
          <a:p>
            <a:pPr algn="l"/>
            <a:r>
              <a:rPr lang="en-US" sz="2000" b="1" i="0" dirty="0" err="1">
                <a:solidFill>
                  <a:srgbClr val="4D4E53"/>
                </a:solidFill>
                <a:effectLst/>
                <a:latin typeface="Univers LT Std"/>
              </a:rPr>
              <a:t>Zouten</a:t>
            </a:r>
            <a:endParaRPr lang="en-US" sz="2000" b="1" i="0" dirty="0">
              <a:solidFill>
                <a:srgbClr val="4D4E53"/>
              </a:solidFill>
              <a:effectLst/>
              <a:latin typeface="Univers LT Std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b="0" i="0" dirty="0" err="1">
                <a:solidFill>
                  <a:srgbClr val="4D4E53"/>
                </a:solidFill>
                <a:effectLst/>
                <a:latin typeface="Univers" panose="020B0503020202020204" pitchFamily="34" charset="0"/>
              </a:rPr>
              <a:t>Kaliumchloride</a:t>
            </a:r>
            <a:endParaRPr lang="en-US" sz="1600" b="0" i="0" dirty="0">
              <a:solidFill>
                <a:srgbClr val="4D4E53"/>
              </a:solidFill>
              <a:effectLst/>
              <a:latin typeface="Univers" panose="020B0503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b="0" i="0" dirty="0" err="1">
                <a:solidFill>
                  <a:srgbClr val="4D4E53"/>
                </a:solidFill>
                <a:effectLst/>
                <a:latin typeface="Univers" panose="020B0503020202020204" pitchFamily="34" charset="0"/>
              </a:rPr>
              <a:t>Kaliumfosfaat</a:t>
            </a:r>
            <a:endParaRPr lang="en-US" sz="1600" b="0" i="0" dirty="0">
              <a:solidFill>
                <a:srgbClr val="4D4E53"/>
              </a:solidFill>
              <a:effectLst/>
              <a:latin typeface="Univers" panose="020B0503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b="0" i="0" dirty="0" err="1">
                <a:solidFill>
                  <a:srgbClr val="4D4E53"/>
                </a:solidFill>
                <a:effectLst/>
                <a:latin typeface="Univers" panose="020B0503020202020204" pitchFamily="34" charset="0"/>
              </a:rPr>
              <a:t>Natriumchloride</a:t>
            </a:r>
            <a:endParaRPr lang="en-US" sz="1600" b="0" i="0" dirty="0">
              <a:solidFill>
                <a:srgbClr val="4D4E53"/>
              </a:solidFill>
              <a:effectLst/>
              <a:latin typeface="Univers" panose="020B0503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4D4E53"/>
                </a:solidFill>
                <a:latin typeface="Univers" panose="020B0503020202020204" pitchFamily="34" charset="0"/>
              </a:rPr>
              <a:t>Natriumfosfaat</a:t>
            </a:r>
            <a:endParaRPr lang="en-US" sz="1600" b="0" i="0" dirty="0">
              <a:solidFill>
                <a:srgbClr val="4D4E53"/>
              </a:solidFill>
              <a:effectLst/>
              <a:latin typeface="Univers" panose="020B0503020202020204" pitchFamily="34" charset="0"/>
            </a:endParaRPr>
          </a:p>
          <a:p>
            <a:pPr algn="l"/>
            <a:r>
              <a:rPr lang="en-US" sz="2000" b="1" i="0" dirty="0">
                <a:solidFill>
                  <a:srgbClr val="4D4E53"/>
                </a:solidFill>
                <a:effectLst/>
                <a:latin typeface="Univers LT Std"/>
              </a:rPr>
              <a:t>Sucrose</a:t>
            </a:r>
            <a:endParaRPr lang="en-US" b="0" i="0" dirty="0">
              <a:solidFill>
                <a:srgbClr val="4D4E53"/>
              </a:solidFill>
              <a:effectLst/>
              <a:latin typeface="Univers" panose="020B0503020202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CC36705-1CA7-4015-9768-2C39E7099C59}"/>
              </a:ext>
            </a:extLst>
          </p:cNvPr>
          <p:cNvSpPr txBox="1"/>
          <p:nvPr/>
        </p:nvSpPr>
        <p:spPr>
          <a:xfrm>
            <a:off x="5227983" y="6325466"/>
            <a:ext cx="73173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Gertrud</a:t>
            </a:r>
            <a:r>
              <a:rPr lang="nl-NL" sz="12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U. </a:t>
            </a:r>
            <a:r>
              <a:rPr lang="nl-NL" sz="12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Rey</a:t>
            </a:r>
            <a:r>
              <a:rPr lang="nl-NL" sz="12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; https://www.virology.ws/2021/08/05/heterologous-vaccine-regimens-might-be-better/</a:t>
            </a:r>
          </a:p>
        </p:txBody>
      </p:sp>
    </p:spTree>
    <p:extLst>
      <p:ext uri="{BB962C8B-B14F-4D97-AF65-F5344CB8AC3E}">
        <p14:creationId xmlns:p14="http://schemas.microsoft.com/office/powerpoint/2010/main" val="22617369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BDDC35E-6246-413B-B6EB-D1336DBD5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06" y="1111435"/>
            <a:ext cx="10106025" cy="551497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E484360-FA2A-475E-8FF6-FBB57B0C5DFB}"/>
              </a:ext>
            </a:extLst>
          </p:cNvPr>
          <p:cNvSpPr txBox="1"/>
          <p:nvPr/>
        </p:nvSpPr>
        <p:spPr>
          <a:xfrm>
            <a:off x="9832369" y="6405932"/>
            <a:ext cx="47050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i="1" dirty="0"/>
              <a:t>Rijkers et al. NVMM (2021) 29(1)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17EFAF6-B224-410D-A3BA-3CC520AEC3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019" y="97860"/>
            <a:ext cx="9169400" cy="1143000"/>
          </a:xfrm>
        </p:spPr>
        <p:txBody>
          <a:bodyPr>
            <a:normAutofit/>
          </a:bodyPr>
          <a:lstStyle/>
          <a:p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Hoe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werkt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een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mRNA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vaccin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dan?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86A2EDE-8821-4D31-83BC-05360F9ACA69}"/>
              </a:ext>
            </a:extLst>
          </p:cNvPr>
          <p:cNvSpPr txBox="1"/>
          <p:nvPr/>
        </p:nvSpPr>
        <p:spPr>
          <a:xfrm>
            <a:off x="8942403" y="2562441"/>
            <a:ext cx="2503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 err="1"/>
              <a:t>Herkenning</a:t>
            </a:r>
            <a:r>
              <a:rPr lang="en-US" sz="2400" b="1" dirty="0"/>
              <a:t> door B </a:t>
            </a:r>
            <a:r>
              <a:rPr lang="en-US" sz="2400" b="1" dirty="0" err="1"/>
              <a:t>cellen</a:t>
            </a:r>
            <a:r>
              <a:rPr lang="en-US" sz="2400" b="1" dirty="0"/>
              <a:t> </a:t>
            </a:r>
            <a:r>
              <a:rPr lang="en-US" sz="2400" b="1" dirty="0"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ym typeface="Wingdings" panose="05000000000000000000" pitchFamily="2" charset="2"/>
              </a:rPr>
              <a:t>antilichamen</a:t>
            </a:r>
            <a:endParaRPr lang="nl-NL" sz="2400" b="1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1BE4B7A-CCF4-4FD8-9679-FC68E605F369}"/>
              </a:ext>
            </a:extLst>
          </p:cNvPr>
          <p:cNvSpPr txBox="1"/>
          <p:nvPr/>
        </p:nvSpPr>
        <p:spPr>
          <a:xfrm>
            <a:off x="241019" y="2100776"/>
            <a:ext cx="2110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 err="1"/>
              <a:t>Spiercel</a:t>
            </a:r>
            <a:r>
              <a:rPr lang="en-US" sz="2400" b="1" dirty="0"/>
              <a:t> of DC:</a:t>
            </a:r>
            <a:endParaRPr lang="nl-NL" sz="2400" b="1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CABE9C9-6E1A-4A3E-AD2B-070232A0BA41}"/>
              </a:ext>
            </a:extLst>
          </p:cNvPr>
          <p:cNvSpPr txBox="1"/>
          <p:nvPr/>
        </p:nvSpPr>
        <p:spPr>
          <a:xfrm>
            <a:off x="9403441" y="4614477"/>
            <a:ext cx="2503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 err="1"/>
              <a:t>Herkenning</a:t>
            </a:r>
            <a:r>
              <a:rPr lang="en-US" sz="2400" b="1" dirty="0"/>
              <a:t> door T </a:t>
            </a:r>
            <a:r>
              <a:rPr lang="en-US" sz="2400" b="1" dirty="0" err="1"/>
              <a:t>cellen</a:t>
            </a:r>
            <a:endParaRPr lang="nl-NL" sz="2400" b="1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CB0F122-0BF7-4D66-9916-B1ABC62B68FD}"/>
              </a:ext>
            </a:extLst>
          </p:cNvPr>
          <p:cNvSpPr txBox="1"/>
          <p:nvPr/>
        </p:nvSpPr>
        <p:spPr>
          <a:xfrm>
            <a:off x="2375667" y="4198978"/>
            <a:ext cx="4342726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C00000"/>
                </a:solidFill>
              </a:rPr>
              <a:t>mRNA </a:t>
            </a:r>
            <a:r>
              <a:rPr lang="en-US" sz="2400" b="1" dirty="0" err="1">
                <a:solidFill>
                  <a:srgbClr val="C00000"/>
                </a:solidFill>
              </a:rPr>
              <a:t>kan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niet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celkern</a:t>
            </a:r>
            <a:r>
              <a:rPr lang="en-US" sz="2400" b="1" dirty="0">
                <a:solidFill>
                  <a:srgbClr val="C00000"/>
                </a:solidFill>
              </a:rPr>
              <a:t> in </a:t>
            </a:r>
            <a:r>
              <a:rPr lang="en-US" sz="2400" b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kan</a:t>
            </a:r>
            <a:r>
              <a:rPr lang="en-US" sz="24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dus</a:t>
            </a:r>
            <a:r>
              <a:rPr lang="en-US" sz="24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niet</a:t>
            </a:r>
            <a:r>
              <a:rPr lang="en-US" sz="24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integreren</a:t>
            </a:r>
            <a:r>
              <a:rPr lang="en-US" sz="2400" b="1" dirty="0">
                <a:solidFill>
                  <a:srgbClr val="C00000"/>
                </a:solidFill>
                <a:sym typeface="Wingdings" panose="05000000000000000000" pitchFamily="2" charset="2"/>
              </a:rPr>
              <a:t> in DNA</a:t>
            </a:r>
            <a:r>
              <a:rPr lang="en-US" sz="2400" b="1" dirty="0">
                <a:solidFill>
                  <a:srgbClr val="C00000"/>
                </a:solidFill>
              </a:rPr>
              <a:t>!!</a:t>
            </a:r>
            <a:endParaRPr lang="nl-NL" sz="2400" b="1" dirty="0">
              <a:solidFill>
                <a:srgbClr val="C00000"/>
              </a:solidFill>
            </a:endParaRP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C5B4F268-E859-4653-82B2-07EAFE6FAB56}"/>
              </a:ext>
            </a:extLst>
          </p:cNvPr>
          <p:cNvSpPr/>
          <p:nvPr/>
        </p:nvSpPr>
        <p:spPr>
          <a:xfrm>
            <a:off x="1320311" y="2772671"/>
            <a:ext cx="2110712" cy="128143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652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1" grpId="0" uiExpand="1" build="p"/>
      <p:bldP spid="12" grpId="0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58680F91-C8BC-421B-AE1B-751560863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41" y="1611556"/>
            <a:ext cx="5559517" cy="4739489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9E7545D0-6CF7-4252-AFB8-21E5EA943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" y="388719"/>
            <a:ext cx="115620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Vaccinatie</a:t>
            </a:r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scepsis is van alle </a:t>
            </a:r>
            <a:r>
              <a:rPr lang="en-US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tijden</a:t>
            </a:r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…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6AFC1C8-61B8-48F2-8C81-6DDF545039AE}"/>
              </a:ext>
            </a:extLst>
          </p:cNvPr>
          <p:cNvSpPr txBox="1"/>
          <p:nvPr/>
        </p:nvSpPr>
        <p:spPr>
          <a:xfrm>
            <a:off x="6705600" y="2026920"/>
            <a:ext cx="5201919" cy="390876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2400" b="1" dirty="0"/>
              <a:t>Doel van deze interactieve lezing:</a:t>
            </a:r>
          </a:p>
          <a:p>
            <a:endParaRPr lang="nl-NL" sz="2400" b="1" dirty="0"/>
          </a:p>
          <a:p>
            <a:r>
              <a:rPr lang="nl-NL" sz="2400" b="1" dirty="0"/>
              <a:t>Ik wil: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U laten nadenken over vaccinaties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U bijspijkeren in uw immunologische kennis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U informeren over mRNA vaccins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Diverse onzinnige verhalen ontkrachten</a:t>
            </a:r>
          </a:p>
          <a:p>
            <a:endParaRPr lang="nl-NL" sz="2400" dirty="0">
              <a:sym typeface="Wingdings" panose="05000000000000000000" pitchFamily="2" charset="2"/>
            </a:endParaRPr>
          </a:p>
          <a:p>
            <a:r>
              <a:rPr lang="nl-NL" sz="2400" dirty="0">
                <a:sym typeface="Wingdings" panose="05000000000000000000" pitchFamily="2" charset="2"/>
              </a:rPr>
              <a:t> Op basis van immunologische kennis zorgen dat u de zin en onzin van vaccinaties kunt onderscheiden.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45239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RNA vaccines — a new era in vaccinology | Nature Reviews Drug Discovery">
            <a:extLst>
              <a:ext uri="{FF2B5EF4-FFF2-40B4-BE49-F238E27FC236}">
                <a16:creationId xmlns:a16="http://schemas.microsoft.com/office/drawing/2014/main" id="{0C801F39-8A00-4507-96C5-99A2DE148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"/>
          <a:stretch/>
        </p:blipFill>
        <p:spPr bwMode="auto">
          <a:xfrm>
            <a:off x="143908" y="439406"/>
            <a:ext cx="7913687" cy="662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1834C4E-BDA0-4019-993E-01F3B48664F9}"/>
              </a:ext>
            </a:extLst>
          </p:cNvPr>
          <p:cNvSpPr/>
          <p:nvPr/>
        </p:nvSpPr>
        <p:spPr>
          <a:xfrm>
            <a:off x="4779299" y="345290"/>
            <a:ext cx="4903597" cy="502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C2D8BFD-AB2C-4E36-9562-2B9B3A82BE0E}"/>
              </a:ext>
            </a:extLst>
          </p:cNvPr>
          <p:cNvSpPr/>
          <p:nvPr/>
        </p:nvSpPr>
        <p:spPr>
          <a:xfrm>
            <a:off x="5863131" y="525200"/>
            <a:ext cx="6218257" cy="59875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b="1" dirty="0">
                <a:solidFill>
                  <a:schemeClr val="tx1"/>
                </a:solidFill>
              </a:rPr>
              <a:t>Probleem: </a:t>
            </a:r>
          </a:p>
          <a:p>
            <a:r>
              <a:rPr lang="nl-NL" sz="2400" dirty="0">
                <a:solidFill>
                  <a:schemeClr val="tx1"/>
                </a:solidFill>
              </a:rPr>
              <a:t>Exogeen mRNA activeert iedere cel (virus!!?!!)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NL" sz="2400" dirty="0">
                <a:solidFill>
                  <a:schemeClr val="tx1"/>
                </a:solidFill>
                <a:sym typeface="Wingdings" panose="05000000000000000000" pitchFamily="2" charset="2"/>
              </a:rPr>
              <a:t>veel te reactief (cytokinestorm)</a:t>
            </a:r>
          </a:p>
          <a:p>
            <a:r>
              <a:rPr lang="nl-NL" sz="2400" dirty="0">
                <a:solidFill>
                  <a:schemeClr val="tx1"/>
                </a:solidFill>
                <a:sym typeface="Wingdings" panose="05000000000000000000" pitchFamily="2" charset="2"/>
              </a:rPr>
              <a:t> geen translatie van mRNA  geen eiwit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nl-NL" sz="2400" dirty="0">
              <a:solidFill>
                <a:schemeClr val="tx1"/>
              </a:solidFill>
            </a:endParaRPr>
          </a:p>
          <a:p>
            <a:r>
              <a:rPr lang="nl-NL" sz="2400" b="1" dirty="0">
                <a:solidFill>
                  <a:schemeClr val="tx1"/>
                </a:solidFill>
              </a:rPr>
              <a:t>In 2005 kwam de oplossing van </a:t>
            </a:r>
            <a:r>
              <a:rPr lang="nl-NL" sz="2400" b="1" dirty="0" err="1">
                <a:solidFill>
                  <a:schemeClr val="tx1"/>
                </a:solidFill>
              </a:rPr>
              <a:t>Kariko</a:t>
            </a:r>
            <a:r>
              <a:rPr lang="nl-NL" sz="2400" b="1" dirty="0">
                <a:solidFill>
                  <a:schemeClr val="tx1"/>
                </a:solidFill>
              </a:rPr>
              <a:t> en </a:t>
            </a:r>
            <a:r>
              <a:rPr lang="nl-NL" sz="2400" b="1" dirty="0" err="1">
                <a:solidFill>
                  <a:schemeClr val="tx1"/>
                </a:solidFill>
              </a:rPr>
              <a:t>Weissman</a:t>
            </a:r>
            <a:r>
              <a:rPr lang="nl-NL" sz="2400" b="1" dirty="0">
                <a:solidFill>
                  <a:schemeClr val="tx1"/>
                </a:solidFill>
              </a:rPr>
              <a:t>:</a:t>
            </a:r>
          </a:p>
          <a:p>
            <a:r>
              <a:rPr lang="nl-NL" sz="2400" dirty="0">
                <a:solidFill>
                  <a:schemeClr val="tx1"/>
                </a:solidFill>
              </a:rPr>
              <a:t>Verander </a:t>
            </a:r>
            <a:r>
              <a:rPr lang="nl-NL" sz="2400" dirty="0" err="1">
                <a:solidFill>
                  <a:schemeClr val="tx1"/>
                </a:solidFill>
              </a:rPr>
              <a:t>uridine</a:t>
            </a:r>
            <a:r>
              <a:rPr lang="nl-NL" sz="2400" dirty="0">
                <a:solidFill>
                  <a:schemeClr val="tx1"/>
                </a:solidFill>
              </a:rPr>
              <a:t> in </a:t>
            </a:r>
            <a:r>
              <a:rPr lang="nl-NL" sz="2400" dirty="0" err="1">
                <a:solidFill>
                  <a:schemeClr val="tx1"/>
                </a:solidFill>
              </a:rPr>
              <a:t>pseudouridine</a:t>
            </a:r>
            <a:endParaRPr lang="nl-NL" sz="24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NL" sz="2400" dirty="0">
                <a:solidFill>
                  <a:schemeClr val="tx1"/>
                </a:solidFill>
                <a:sym typeface="Wingdings" panose="05000000000000000000" pitchFamily="2" charset="2"/>
              </a:rPr>
              <a:t>Voorkomt mRNA herkenning</a:t>
            </a:r>
            <a:r>
              <a:rPr lang="nl-NL" sz="2400" dirty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NL" sz="2400" dirty="0">
                <a:solidFill>
                  <a:schemeClr val="tx1"/>
                </a:solidFill>
              </a:rPr>
              <a:t>Geen IFN response </a:t>
            </a:r>
            <a:r>
              <a:rPr lang="nl-NL" sz="2400" dirty="0">
                <a:solidFill>
                  <a:schemeClr val="tx1"/>
                </a:solidFill>
                <a:sym typeface="Wingdings" panose="05000000000000000000" pitchFamily="2" charset="2"/>
              </a:rPr>
              <a:t> wel eiwitproductie</a:t>
            </a:r>
            <a:endParaRPr lang="nl-NL" sz="2400" dirty="0">
              <a:solidFill>
                <a:schemeClr val="tx1"/>
              </a:solidFill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52B9435E-97DE-44E3-AE9B-0097956A05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65" y="1657469"/>
            <a:ext cx="1422678" cy="161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D893D8E-9637-4668-AA09-4C988E7A45A7}"/>
              </a:ext>
            </a:extLst>
          </p:cNvPr>
          <p:cNvSpPr txBox="1"/>
          <p:nvPr/>
        </p:nvSpPr>
        <p:spPr>
          <a:xfrm>
            <a:off x="8658238" y="1062375"/>
            <a:ext cx="31149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C00000"/>
                </a:solidFill>
              </a:rPr>
              <a:t>Is dit vaccin nog wel immunogeen genoeg? </a:t>
            </a:r>
          </a:p>
          <a:p>
            <a:pPr algn="ctr"/>
            <a:endParaRPr lang="nl-NL" b="1" dirty="0">
              <a:solidFill>
                <a:srgbClr val="C00000"/>
              </a:solidFill>
            </a:endParaRPr>
          </a:p>
          <a:p>
            <a:pPr algn="ctr"/>
            <a:r>
              <a:rPr lang="nl-NL" b="1" dirty="0" err="1">
                <a:solidFill>
                  <a:srgbClr val="C00000"/>
                </a:solidFill>
              </a:rPr>
              <a:t>Lipides</a:t>
            </a:r>
            <a:r>
              <a:rPr lang="nl-NL" b="1" dirty="0">
                <a:solidFill>
                  <a:srgbClr val="C00000"/>
                </a:solidFill>
              </a:rPr>
              <a:t> blijken voldoende om alarmbellen aan te zetten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83CD6ED-7C39-4870-A723-059A321D1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9" b="27431"/>
          <a:stretch/>
        </p:blipFill>
        <p:spPr bwMode="auto">
          <a:xfrm>
            <a:off x="9435437" y="2541592"/>
            <a:ext cx="1939829" cy="145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DCD26BA7-5CDA-4791-B87A-775E606B27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817" y="2649567"/>
            <a:ext cx="915577" cy="103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7FEC90EA-14B3-4B08-BC16-A833B4224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0186" y="-195431"/>
            <a:ext cx="11707303" cy="1143000"/>
          </a:xfrm>
        </p:spPr>
        <p:txBody>
          <a:bodyPr>
            <a:normAutofit/>
          </a:bodyPr>
          <a:lstStyle/>
          <a:p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mRNA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vaccins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? Die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gaan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toch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nooit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werken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….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E0CF569-CA25-4542-AF7D-EBDCF905A323}"/>
              </a:ext>
            </a:extLst>
          </p:cNvPr>
          <p:cNvSpPr txBox="1"/>
          <p:nvPr/>
        </p:nvSpPr>
        <p:spPr>
          <a:xfrm>
            <a:off x="8393987" y="6433469"/>
            <a:ext cx="50795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b="0" i="0" dirty="0" err="1">
                <a:solidFill>
                  <a:srgbClr val="222222"/>
                </a:solidFill>
                <a:effectLst/>
                <a:latin typeface="-apple-system"/>
              </a:rPr>
              <a:t>Pardi</a:t>
            </a:r>
            <a:r>
              <a:rPr lang="nl-NL" sz="1200" b="0" i="0" dirty="0">
                <a:solidFill>
                  <a:srgbClr val="222222"/>
                </a:solidFill>
                <a:effectLst/>
                <a:latin typeface="-apple-system"/>
              </a:rPr>
              <a:t>, N. </a:t>
            </a:r>
            <a:r>
              <a:rPr lang="nl-NL" sz="1200" b="0" i="1" dirty="0">
                <a:solidFill>
                  <a:srgbClr val="222222"/>
                </a:solidFill>
                <a:effectLst/>
                <a:latin typeface="-apple-system"/>
              </a:rPr>
              <a:t>et al.</a:t>
            </a:r>
            <a:r>
              <a:rPr lang="nl-NL" sz="12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nl-NL" sz="1200" b="0" i="1" dirty="0">
                <a:solidFill>
                  <a:srgbClr val="222222"/>
                </a:solidFill>
                <a:effectLst/>
                <a:latin typeface="-apple-system"/>
              </a:rPr>
              <a:t>Nat </a:t>
            </a:r>
            <a:r>
              <a:rPr lang="nl-NL" sz="1200" b="0" i="1" dirty="0" err="1">
                <a:solidFill>
                  <a:srgbClr val="222222"/>
                </a:solidFill>
                <a:effectLst/>
                <a:latin typeface="-apple-system"/>
              </a:rPr>
              <a:t>Rev</a:t>
            </a:r>
            <a:r>
              <a:rPr lang="nl-NL" sz="1200" b="0" i="1" dirty="0">
                <a:solidFill>
                  <a:srgbClr val="222222"/>
                </a:solidFill>
                <a:effectLst/>
                <a:latin typeface="-apple-system"/>
              </a:rPr>
              <a:t> Drug </a:t>
            </a:r>
            <a:r>
              <a:rPr lang="nl-NL" sz="1200" b="0" i="1" dirty="0" err="1">
                <a:solidFill>
                  <a:srgbClr val="222222"/>
                </a:solidFill>
                <a:effectLst/>
                <a:latin typeface="-apple-system"/>
              </a:rPr>
              <a:t>Discov</a:t>
            </a:r>
            <a:r>
              <a:rPr lang="nl-NL" sz="12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nl-NL" sz="1200" b="1" i="0" dirty="0">
                <a:solidFill>
                  <a:srgbClr val="222222"/>
                </a:solidFill>
                <a:effectLst/>
                <a:latin typeface="-apple-system"/>
              </a:rPr>
              <a:t>17, </a:t>
            </a:r>
            <a:r>
              <a:rPr lang="nl-NL" sz="1200" b="0" i="0" dirty="0">
                <a:solidFill>
                  <a:srgbClr val="222222"/>
                </a:solidFill>
                <a:effectLst/>
                <a:latin typeface="-apple-system"/>
              </a:rPr>
              <a:t>261–279 (2018). </a:t>
            </a:r>
            <a:endParaRPr lang="nl-NL" sz="1200" dirty="0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A8315B8C-F1BA-4C9A-87DC-062F5F5899DC}"/>
              </a:ext>
            </a:extLst>
          </p:cNvPr>
          <p:cNvSpPr/>
          <p:nvPr/>
        </p:nvSpPr>
        <p:spPr>
          <a:xfrm>
            <a:off x="1" y="623169"/>
            <a:ext cx="12191999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212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3" grpId="0"/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0A18EA28-1E2B-47A0-94F7-0A2F69BAFAB5}"/>
              </a:ext>
            </a:extLst>
          </p:cNvPr>
          <p:cNvSpPr txBox="1">
            <a:spLocks noChangeArrowheads="1"/>
          </p:cNvSpPr>
          <p:nvPr/>
        </p:nvSpPr>
        <p:spPr>
          <a:xfrm>
            <a:off x="452877" y="130630"/>
            <a:ext cx="105802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Corona-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vaccins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, die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geven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toch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veel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bijwerkingen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886A2EB-D637-4D28-8508-3435C675D683}"/>
              </a:ext>
            </a:extLst>
          </p:cNvPr>
          <p:cNvSpPr txBox="1"/>
          <p:nvPr/>
        </p:nvSpPr>
        <p:spPr>
          <a:xfrm>
            <a:off x="557180" y="1425236"/>
            <a:ext cx="1133001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Spierpijn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zwelling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koortsig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hoofdpijn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moeheid</a:t>
            </a:r>
            <a:endParaRPr lang="en-US" sz="2400" b="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bijna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iedereen</a:t>
            </a:r>
            <a:endParaRPr lang="en-US" sz="2400" b="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Anafylaxie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plotselinge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overgevoeligh</a:t>
            </a:r>
            <a:r>
              <a:rPr lang="nl-NL" sz="2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eidsreactie):</a:t>
            </a:r>
          </a:p>
          <a:p>
            <a:pPr lvl="1"/>
            <a:r>
              <a:rPr lang="nl-NL" sz="2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66 /</a:t>
            </a:r>
            <a:r>
              <a:rPr lang="en-US" sz="2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17.524.676 (0,00038%) 					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VS; </a:t>
            </a:r>
            <a:r>
              <a:rPr lang="en-US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</a:p>
          <a:p>
            <a:pPr lvl="1"/>
            <a:endParaRPr lang="en-US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Myocarditis/pericarditis 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ontsteking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hartspier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hartzakje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lvl="1"/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5565 / 129.000.000 (0,0043%) 					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VS;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juli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2021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endParaRPr lang="en-US" sz="24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Trombose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icm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lage</a:t>
            </a: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aantallen</a:t>
            </a: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bloedplaatjes</a:t>
            </a: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en-US" sz="2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vooral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adenovirus-</a:t>
            </a:r>
            <a:r>
              <a:rPr lang="en-US" sz="2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vaccins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Janssen </a:t>
            </a:r>
            <a:r>
              <a:rPr lang="en-US" sz="2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AstraZeneca)</a:t>
            </a:r>
          </a:p>
          <a:p>
            <a:pPr marL="881063" indent="-342900">
              <a:buFont typeface="Wingdings" panose="05000000000000000000" pitchFamily="2" charset="2"/>
              <a:buChar char="à"/>
            </a:pP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337 / 41.600.00 (0,00081%)				    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UK &amp; VS;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mei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2021</a:t>
            </a:r>
          </a:p>
          <a:p>
            <a:pPr marL="881063" indent="-342900">
              <a:buFont typeface="Wingdings" panose="05000000000000000000" pitchFamily="2" charset="2"/>
              <a:buChar char="à"/>
            </a:pPr>
            <a:endParaRPr lang="en-US" sz="24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38163"/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	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Corona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vaccins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zijn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heel erg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veilig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!</a:t>
            </a:r>
            <a:endParaRPr lang="nl-NL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6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g. 1">
            <a:extLst>
              <a:ext uri="{FF2B5EF4-FFF2-40B4-BE49-F238E27FC236}">
                <a16:creationId xmlns:a16="http://schemas.microsoft.com/office/drawing/2014/main" id="{79C08EB5-6CD1-47B8-8A47-6F0D14F37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5"/>
          <a:stretch/>
        </p:blipFill>
        <p:spPr bwMode="auto">
          <a:xfrm>
            <a:off x="197617" y="2364953"/>
            <a:ext cx="11796765" cy="268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850BC15-CEA2-4C1F-95E4-840D8651BBD9}"/>
              </a:ext>
            </a:extLst>
          </p:cNvPr>
          <p:cNvSpPr txBox="1"/>
          <p:nvPr/>
        </p:nvSpPr>
        <p:spPr>
          <a:xfrm>
            <a:off x="6848061" y="6388816"/>
            <a:ext cx="54683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 err="1">
                <a:solidFill>
                  <a:srgbClr val="222222"/>
                </a:solidFill>
                <a:effectLst/>
                <a:latin typeface="-apple-system"/>
              </a:rPr>
              <a:t>Krammer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-apple-system"/>
              </a:rPr>
              <a:t>, F. SARS-CoV-2 vaccines in development.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-apple-system"/>
              </a:rPr>
              <a:t>Nature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sz="1200" b="1" i="0" dirty="0">
                <a:solidFill>
                  <a:srgbClr val="222222"/>
                </a:solidFill>
                <a:effectLst/>
                <a:latin typeface="-apple-system"/>
              </a:rPr>
              <a:t>586, 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-apple-system"/>
              </a:rPr>
              <a:t>516–527 (2020).</a:t>
            </a:r>
            <a:endParaRPr lang="nl-NL" sz="12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A18EA28-1E2B-47A0-94F7-0A2F69BAFAB5}"/>
              </a:ext>
            </a:extLst>
          </p:cNvPr>
          <p:cNvSpPr txBox="1">
            <a:spLocks noChangeArrowheads="1"/>
          </p:cNvSpPr>
          <p:nvPr/>
        </p:nvSpPr>
        <p:spPr>
          <a:xfrm>
            <a:off x="452877" y="130630"/>
            <a:ext cx="105802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Is die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vaccin-ontwikkeling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niet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veel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te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snel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gegaan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886A2EB-D637-4D28-8508-3435C675D683}"/>
              </a:ext>
            </a:extLst>
          </p:cNvPr>
          <p:cNvSpPr txBox="1"/>
          <p:nvPr/>
        </p:nvSpPr>
        <p:spPr>
          <a:xfrm>
            <a:off x="886767" y="5499634"/>
            <a:ext cx="6214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Harding"/>
              </a:rPr>
              <a:t>IND: Investigational New Drug application </a:t>
            </a:r>
          </a:p>
          <a:p>
            <a:r>
              <a:rPr lang="en-US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Harding"/>
              </a:rPr>
              <a:t>BLA: Biologics </a:t>
            </a:r>
            <a:r>
              <a:rPr lang="en-US" sz="16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Harding"/>
              </a:rPr>
              <a:t>Licence</a:t>
            </a:r>
            <a:r>
              <a:rPr lang="en-US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Harding"/>
              </a:rPr>
              <a:t> Application </a:t>
            </a:r>
            <a:endParaRPr lang="nl-NL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8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g. 1">
            <a:extLst>
              <a:ext uri="{FF2B5EF4-FFF2-40B4-BE49-F238E27FC236}">
                <a16:creationId xmlns:a16="http://schemas.microsoft.com/office/drawing/2014/main" id="{79C08EB5-6CD1-47B8-8A47-6F0D14F37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81" y="316620"/>
            <a:ext cx="11766620" cy="560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850BC15-CEA2-4C1F-95E4-840D8651BBD9}"/>
              </a:ext>
            </a:extLst>
          </p:cNvPr>
          <p:cNvSpPr txBox="1"/>
          <p:nvPr/>
        </p:nvSpPr>
        <p:spPr>
          <a:xfrm>
            <a:off x="6957391" y="6388816"/>
            <a:ext cx="53590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 err="1">
                <a:solidFill>
                  <a:srgbClr val="222222"/>
                </a:solidFill>
                <a:effectLst/>
                <a:latin typeface="-apple-system"/>
              </a:rPr>
              <a:t>Krammer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-apple-system"/>
              </a:rPr>
              <a:t>, F. SARS-CoV-2 vaccines in development.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-apple-system"/>
              </a:rPr>
              <a:t>Nature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sz="1200" b="1" i="0" dirty="0">
                <a:solidFill>
                  <a:srgbClr val="222222"/>
                </a:solidFill>
                <a:effectLst/>
                <a:latin typeface="-apple-system"/>
              </a:rPr>
              <a:t>586, 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-apple-system"/>
              </a:rPr>
              <a:t>516–527 (2020).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939683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BC11B6-AC11-47CD-A974-454ED0D74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934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Zin en onzin van vaccinaties: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2A3FB6-42B3-4F0A-8D82-86605CF57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717" y="1865819"/>
            <a:ext cx="9200102" cy="4351338"/>
          </a:xfrm>
        </p:spPr>
        <p:txBody>
          <a:bodyPr/>
          <a:lstStyle/>
          <a:p>
            <a:r>
              <a:rPr lang="nl-NL" dirty="0"/>
              <a:t>Corona-vaccins beschermen tegen ernstige COVID19</a:t>
            </a:r>
          </a:p>
          <a:p>
            <a:r>
              <a:rPr lang="nl-NL" dirty="0"/>
              <a:t>Corona-vaccins falen want antilichaam levels nemen af</a:t>
            </a:r>
          </a:p>
          <a:p>
            <a:r>
              <a:rPr lang="nl-NL" dirty="0"/>
              <a:t>mRNA-vaccins integreren in je DNA</a:t>
            </a:r>
          </a:p>
          <a:p>
            <a:r>
              <a:rPr lang="nl-NL" dirty="0"/>
              <a:t>Onbekend wat er in een corona-vaccin zit</a:t>
            </a:r>
          </a:p>
          <a:p>
            <a:r>
              <a:rPr lang="nl-NL" dirty="0"/>
              <a:t>Bijwerkingen van mRNA-vaccins zijn onbekend</a:t>
            </a:r>
          </a:p>
          <a:p>
            <a:r>
              <a:rPr lang="nl-NL" dirty="0"/>
              <a:t>Lange termijn effecten mRNA vaccins zijn onbekend</a:t>
            </a:r>
          </a:p>
          <a:p>
            <a:r>
              <a:rPr lang="nl-NL" dirty="0"/>
              <a:t>Corona-vaccins zijn te snel en onzorgvuldig ontwikkeld</a:t>
            </a:r>
          </a:p>
        </p:txBody>
      </p:sp>
      <p:pic>
        <p:nvPicPr>
          <p:cNvPr id="5" name="Graphic 4" descr="Vinkje met effen opvulling">
            <a:extLst>
              <a:ext uri="{FF2B5EF4-FFF2-40B4-BE49-F238E27FC236}">
                <a16:creationId xmlns:a16="http://schemas.microsoft.com/office/drawing/2014/main" id="{D74A5D2A-5B4E-4C3E-B73F-E092C8332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04291" y="1865819"/>
            <a:ext cx="500744" cy="500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phic 6" descr="Sluiten met effen opvulling">
            <a:extLst>
              <a:ext uri="{FF2B5EF4-FFF2-40B4-BE49-F238E27FC236}">
                <a16:creationId xmlns:a16="http://schemas.microsoft.com/office/drawing/2014/main" id="{DD52F912-84D8-4A7E-8E9F-885CC9849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4291" y="2374031"/>
            <a:ext cx="500744" cy="500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 descr="Sluiten met effen opvulling">
            <a:extLst>
              <a:ext uri="{FF2B5EF4-FFF2-40B4-BE49-F238E27FC236}">
                <a16:creationId xmlns:a16="http://schemas.microsoft.com/office/drawing/2014/main" id="{0A9209D3-9A87-437E-9511-A7FFD8B2B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4291" y="2882243"/>
            <a:ext cx="500744" cy="500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phic 8" descr="Sluiten met effen opvulling">
            <a:extLst>
              <a:ext uri="{FF2B5EF4-FFF2-40B4-BE49-F238E27FC236}">
                <a16:creationId xmlns:a16="http://schemas.microsoft.com/office/drawing/2014/main" id="{E9B48DB5-2299-4B6E-8B39-B5630CB36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4291" y="3390455"/>
            <a:ext cx="500744" cy="500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 descr="Sluiten met effen opvulling">
            <a:extLst>
              <a:ext uri="{FF2B5EF4-FFF2-40B4-BE49-F238E27FC236}">
                <a16:creationId xmlns:a16="http://schemas.microsoft.com/office/drawing/2014/main" id="{5F973F49-95F0-4B36-9B4A-5AB8F770D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4291" y="3898667"/>
            <a:ext cx="500744" cy="500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11" descr="Sluiten met effen opvulling">
            <a:extLst>
              <a:ext uri="{FF2B5EF4-FFF2-40B4-BE49-F238E27FC236}">
                <a16:creationId xmlns:a16="http://schemas.microsoft.com/office/drawing/2014/main" id="{E4DB9F5C-B46B-408D-B2ED-5581D88F4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4291" y="4915089"/>
            <a:ext cx="500744" cy="500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AD870904-FBE1-49B7-9F4F-E4D63A53CBF5}"/>
              </a:ext>
            </a:extLst>
          </p:cNvPr>
          <p:cNvSpPr txBox="1"/>
          <p:nvPr/>
        </p:nvSpPr>
        <p:spPr>
          <a:xfrm>
            <a:off x="9013371" y="4171664"/>
            <a:ext cx="864158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7200" b="1" dirty="0"/>
              <a:t>~</a:t>
            </a:r>
            <a:endParaRPr lang="nl-NL" sz="3200" b="1" dirty="0"/>
          </a:p>
        </p:txBody>
      </p:sp>
    </p:spTree>
    <p:extLst>
      <p:ext uri="{BB962C8B-B14F-4D97-AF65-F5344CB8AC3E}">
        <p14:creationId xmlns:p14="http://schemas.microsoft.com/office/powerpoint/2010/main" val="84372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 Get the Most Out of Your Team, Ask Better Questions - Business HorsePower">
            <a:extLst>
              <a:ext uri="{FF2B5EF4-FFF2-40B4-BE49-F238E27FC236}">
                <a16:creationId xmlns:a16="http://schemas.microsoft.com/office/drawing/2014/main" id="{A7B34150-9DB8-40AB-AAF0-F89C6B1DA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477" y="1057279"/>
            <a:ext cx="5323424" cy="532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2021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68360-D646-4D51-A755-E7F9A60B1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72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4. </a:t>
            </a:r>
            <a:r>
              <a:rPr lang="nl-NL" sz="4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Virus-infectie</a:t>
            </a:r>
            <a:r>
              <a:rPr lang="nl-NL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na vaccinatie: wat nu?</a:t>
            </a:r>
          </a:p>
        </p:txBody>
      </p:sp>
      <p:pic>
        <p:nvPicPr>
          <p:cNvPr id="3" name="Picture 3" descr="T cell">
            <a:extLst>
              <a:ext uri="{FF2B5EF4-FFF2-40B4-BE49-F238E27FC236}">
                <a16:creationId xmlns:a16="http://schemas.microsoft.com/office/drawing/2014/main" id="{7A4EF4DE-8A59-498F-B8F8-70B76E260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7" y="5010785"/>
            <a:ext cx="893763" cy="9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493C1A1E-9CD9-44DE-9606-92526CD8DE80}"/>
              </a:ext>
            </a:extLst>
          </p:cNvPr>
          <p:cNvGrpSpPr>
            <a:grpSpLocks/>
          </p:cNvGrpSpPr>
          <p:nvPr/>
        </p:nvGrpSpPr>
        <p:grpSpPr bwMode="auto">
          <a:xfrm>
            <a:off x="5513387" y="4578985"/>
            <a:ext cx="1416050" cy="1427163"/>
            <a:chOff x="2526" y="2429"/>
            <a:chExt cx="892" cy="899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CBFC162B-53C1-4774-8401-283BF8391E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42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8AD20782-1682-433C-8031-CC0039DAC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51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A75E6140-646B-4358-BB14-B0CDC88C8B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60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09B1C4D3-44F1-499E-A597-CBECECA1DE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69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06120EBA-46FA-40B8-B6D0-0CD79F575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78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57D9AFFE-BDE7-431A-BEFC-F921CEE11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87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C187D263-67C2-4B4C-94F1-2D88FEEC01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971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7E54D709-5698-4BFB-8F2D-DE9A70235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305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96D8C968-828D-4611-8811-BE87F0C514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314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EF1685FB-661E-4228-AF3D-7313E8E338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3239"/>
              <a:ext cx="892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64484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A062758-9297-4552-B0CC-79602CA12F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6" b="3601"/>
          <a:stretch/>
        </p:blipFill>
        <p:spPr>
          <a:xfrm>
            <a:off x="726" y="1151"/>
            <a:ext cx="5333274" cy="7492678"/>
          </a:xfrm>
          <a:prstGeom prst="rect">
            <a:avLst/>
          </a:prstGeom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8E8CD547-E795-4956-8AF2-C14DCF71F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8914" y="281792"/>
            <a:ext cx="90881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Hoe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beschermt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vaccinatie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tegen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virus?</a:t>
            </a:r>
          </a:p>
        </p:txBody>
      </p:sp>
      <p:pic>
        <p:nvPicPr>
          <p:cNvPr id="21" name="Graphic 20" descr="Bot silhouet">
            <a:extLst>
              <a:ext uri="{FF2B5EF4-FFF2-40B4-BE49-F238E27FC236}">
                <a16:creationId xmlns:a16="http://schemas.microsoft.com/office/drawing/2014/main" id="{A8E21DAD-01B5-450F-B8FB-E4A8DCED1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011750">
            <a:off x="3285615" y="3148025"/>
            <a:ext cx="1557479" cy="2635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ep 16">
            <a:extLst>
              <a:ext uri="{FF2B5EF4-FFF2-40B4-BE49-F238E27FC236}">
                <a16:creationId xmlns:a16="http://schemas.microsoft.com/office/drawing/2014/main" id="{AE86C08F-72D4-4610-AAF7-4AFFCE14E701}"/>
              </a:ext>
            </a:extLst>
          </p:cNvPr>
          <p:cNvGrpSpPr/>
          <p:nvPr/>
        </p:nvGrpSpPr>
        <p:grpSpPr>
          <a:xfrm>
            <a:off x="740496" y="4624983"/>
            <a:ext cx="1315255" cy="1365377"/>
            <a:chOff x="741037" y="4626040"/>
            <a:chExt cx="1315255" cy="1365377"/>
          </a:xfrm>
        </p:grpSpPr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45179E01-6F1C-4EE9-8AD1-80D3A8A5EE8E}"/>
                </a:ext>
              </a:extLst>
            </p:cNvPr>
            <p:cNvGrpSpPr/>
            <p:nvPr/>
          </p:nvGrpSpPr>
          <p:grpSpPr>
            <a:xfrm rot="18269570">
              <a:off x="1167010" y="4900231"/>
              <a:ext cx="1163473" cy="615091"/>
              <a:chOff x="1429577" y="5730701"/>
              <a:chExt cx="1163473" cy="615091"/>
            </a:xfrm>
          </p:grpSpPr>
          <p:sp>
            <p:nvSpPr>
              <p:cNvPr id="12" name="Vrije vorm: vorm 11">
                <a:extLst>
                  <a:ext uri="{FF2B5EF4-FFF2-40B4-BE49-F238E27FC236}">
                    <a16:creationId xmlns:a16="http://schemas.microsoft.com/office/drawing/2014/main" id="{9CE2279B-AF56-4523-AD5A-4A01B2B0E808}"/>
                  </a:ext>
                </a:extLst>
              </p:cNvPr>
              <p:cNvSpPr/>
              <p:nvPr/>
            </p:nvSpPr>
            <p:spPr>
              <a:xfrm>
                <a:off x="1907250" y="5730701"/>
                <a:ext cx="685800" cy="278209"/>
              </a:xfrm>
              <a:custGeom>
                <a:avLst/>
                <a:gdLst>
                  <a:gd name="connsiteX0" fmla="*/ 0 w 685800"/>
                  <a:gd name="connsiteY0" fmla="*/ 278209 h 278209"/>
                  <a:gd name="connsiteX1" fmla="*/ 60158 w 685800"/>
                  <a:gd name="connsiteY1" fmla="*/ 169925 h 278209"/>
                  <a:gd name="connsiteX2" fmla="*/ 240632 w 685800"/>
                  <a:gd name="connsiteY2" fmla="*/ 193988 h 278209"/>
                  <a:gd name="connsiteX3" fmla="*/ 312821 w 685800"/>
                  <a:gd name="connsiteY3" fmla="*/ 218051 h 278209"/>
                  <a:gd name="connsiteX4" fmla="*/ 397042 w 685800"/>
                  <a:gd name="connsiteY4" fmla="*/ 193988 h 278209"/>
                  <a:gd name="connsiteX5" fmla="*/ 445169 w 685800"/>
                  <a:gd name="connsiteY5" fmla="*/ 169925 h 278209"/>
                  <a:gd name="connsiteX6" fmla="*/ 529390 w 685800"/>
                  <a:gd name="connsiteY6" fmla="*/ 145862 h 278209"/>
                  <a:gd name="connsiteX7" fmla="*/ 601579 w 685800"/>
                  <a:gd name="connsiteY7" fmla="*/ 97735 h 278209"/>
                  <a:gd name="connsiteX8" fmla="*/ 637674 w 685800"/>
                  <a:gd name="connsiteY8" fmla="*/ 73672 h 278209"/>
                  <a:gd name="connsiteX9" fmla="*/ 661737 w 685800"/>
                  <a:gd name="connsiteY9" fmla="*/ 37577 h 278209"/>
                  <a:gd name="connsiteX10" fmla="*/ 673769 w 685800"/>
                  <a:gd name="connsiteY10" fmla="*/ 1483 h 278209"/>
                  <a:gd name="connsiteX11" fmla="*/ 685800 w 685800"/>
                  <a:gd name="connsiteY11" fmla="*/ 1483 h 27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" h="278209">
                    <a:moveTo>
                      <a:pt x="0" y="278209"/>
                    </a:moveTo>
                    <a:cubicBezTo>
                      <a:pt x="9225" y="204408"/>
                      <a:pt x="-16853" y="169925"/>
                      <a:pt x="60158" y="169925"/>
                    </a:cubicBezTo>
                    <a:cubicBezTo>
                      <a:pt x="80192" y="169925"/>
                      <a:pt x="208187" y="185877"/>
                      <a:pt x="240632" y="193988"/>
                    </a:cubicBezTo>
                    <a:cubicBezTo>
                      <a:pt x="265239" y="200140"/>
                      <a:pt x="312821" y="218051"/>
                      <a:pt x="312821" y="218051"/>
                    </a:cubicBezTo>
                    <a:cubicBezTo>
                      <a:pt x="340895" y="210030"/>
                      <a:pt x="369603" y="203966"/>
                      <a:pt x="397042" y="193988"/>
                    </a:cubicBezTo>
                    <a:cubicBezTo>
                      <a:pt x="413898" y="187859"/>
                      <a:pt x="428683" y="176990"/>
                      <a:pt x="445169" y="169925"/>
                    </a:cubicBezTo>
                    <a:cubicBezTo>
                      <a:pt x="469341" y="159566"/>
                      <a:pt x="504959" y="151969"/>
                      <a:pt x="529390" y="145862"/>
                    </a:cubicBezTo>
                    <a:lnTo>
                      <a:pt x="601579" y="97735"/>
                    </a:lnTo>
                    <a:lnTo>
                      <a:pt x="637674" y="73672"/>
                    </a:lnTo>
                    <a:cubicBezTo>
                      <a:pt x="645695" y="61640"/>
                      <a:pt x="655270" y="50511"/>
                      <a:pt x="661737" y="37577"/>
                    </a:cubicBezTo>
                    <a:cubicBezTo>
                      <a:pt x="667409" y="26234"/>
                      <a:pt x="666734" y="12035"/>
                      <a:pt x="673769" y="1483"/>
                    </a:cubicBezTo>
                    <a:cubicBezTo>
                      <a:pt x="675994" y="-1854"/>
                      <a:pt x="681790" y="1483"/>
                      <a:pt x="685800" y="1483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Koorde 10">
                <a:extLst>
                  <a:ext uri="{FF2B5EF4-FFF2-40B4-BE49-F238E27FC236}">
                    <a16:creationId xmlns:a16="http://schemas.microsoft.com/office/drawing/2014/main" id="{792CABAF-3F32-438D-AFF2-27A6E2C78391}"/>
                  </a:ext>
                </a:extLst>
              </p:cNvPr>
              <p:cNvSpPr/>
              <p:nvPr/>
            </p:nvSpPr>
            <p:spPr>
              <a:xfrm rot="10149021">
                <a:off x="1429577" y="5852497"/>
                <a:ext cx="517358" cy="493295"/>
              </a:xfrm>
              <a:prstGeom prst="chord">
                <a:avLst/>
              </a:prstGeom>
              <a:solidFill>
                <a:srgbClr val="FBEACE"/>
              </a:solidFill>
              <a:ln w="285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E62D0FB6-C535-4A5E-A320-826E57E11082}"/>
                </a:ext>
              </a:extLst>
            </p:cNvPr>
            <p:cNvSpPr txBox="1"/>
            <p:nvPr/>
          </p:nvSpPr>
          <p:spPr>
            <a:xfrm>
              <a:off x="741037" y="5622085"/>
              <a:ext cx="12264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/>
                <a:t>Lymfe klier</a:t>
              </a:r>
            </a:p>
          </p:txBody>
        </p:sp>
      </p:grpSp>
      <p:pic>
        <p:nvPicPr>
          <p:cNvPr id="13" name="Graphic 12" descr="Longen silhouet">
            <a:extLst>
              <a:ext uri="{FF2B5EF4-FFF2-40B4-BE49-F238E27FC236}">
                <a16:creationId xmlns:a16="http://schemas.microsoft.com/office/drawing/2014/main" id="{E355E42C-C45D-4170-9D66-582344E44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25870" y="2022674"/>
            <a:ext cx="3401337" cy="34013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phic 2" descr="Longen met virus silhouet">
            <a:extLst>
              <a:ext uri="{FF2B5EF4-FFF2-40B4-BE49-F238E27FC236}">
                <a16:creationId xmlns:a16="http://schemas.microsoft.com/office/drawing/2014/main" id="{DD329DC9-8DA6-4446-ADE8-D95B8337BA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18646" y="2046821"/>
            <a:ext cx="3401337" cy="34013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3" name="Group 243">
            <a:extLst>
              <a:ext uri="{FF2B5EF4-FFF2-40B4-BE49-F238E27FC236}">
                <a16:creationId xmlns:a16="http://schemas.microsoft.com/office/drawing/2014/main" id="{F9474DD3-F979-4E2C-A962-B17436C8D81F}"/>
              </a:ext>
            </a:extLst>
          </p:cNvPr>
          <p:cNvGrpSpPr>
            <a:grpSpLocks/>
          </p:cNvGrpSpPr>
          <p:nvPr/>
        </p:nvGrpSpPr>
        <p:grpSpPr bwMode="auto">
          <a:xfrm>
            <a:off x="1907069" y="2525439"/>
            <a:ext cx="1492250" cy="1054102"/>
            <a:chOff x="1652" y="928"/>
            <a:chExt cx="940" cy="664"/>
          </a:xfrm>
        </p:grpSpPr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E0D996B0-A7E5-47D5-BDD5-CF4E633A0F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" y="1235"/>
              <a:ext cx="331" cy="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 Box 53">
              <a:extLst>
                <a:ext uri="{FF2B5EF4-FFF2-40B4-BE49-F238E27FC236}">
                  <a16:creationId xmlns:a16="http://schemas.microsoft.com/office/drawing/2014/main" id="{7293A0AD-07CE-42B3-AEB2-F9AA6E758C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3" y="928"/>
              <a:ext cx="77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nl-NL" b="1" dirty="0">
                  <a:latin typeface="Helvetica" panose="020B0604020202020204" pitchFamily="34" charset="0"/>
                </a:rPr>
                <a:t>CD8 T </a:t>
              </a:r>
              <a:r>
                <a:rPr lang="en-GB" altLang="nl-NL" b="1" dirty="0" err="1">
                  <a:latin typeface="Helvetica" panose="020B0604020202020204" pitchFamily="34" charset="0"/>
                </a:rPr>
                <a:t>cel</a:t>
              </a:r>
              <a:endParaRPr lang="en-GB" altLang="nl-NL" b="1" dirty="0">
                <a:latin typeface="Helvetica" panose="020B0604020202020204" pitchFamily="34" charset="0"/>
              </a:endParaRPr>
            </a:p>
          </p:txBody>
        </p:sp>
      </p:grpSp>
      <p:grpSp>
        <p:nvGrpSpPr>
          <p:cNvPr id="38" name="Group 251">
            <a:extLst>
              <a:ext uri="{FF2B5EF4-FFF2-40B4-BE49-F238E27FC236}">
                <a16:creationId xmlns:a16="http://schemas.microsoft.com/office/drawing/2014/main" id="{CB3EF37E-95A9-441E-8D4C-96A836CB374F}"/>
              </a:ext>
            </a:extLst>
          </p:cNvPr>
          <p:cNvGrpSpPr>
            <a:grpSpLocks/>
          </p:cNvGrpSpPr>
          <p:nvPr/>
        </p:nvGrpSpPr>
        <p:grpSpPr bwMode="auto">
          <a:xfrm>
            <a:off x="1941394" y="4091038"/>
            <a:ext cx="1595438" cy="1384301"/>
            <a:chOff x="2894" y="3072"/>
            <a:chExt cx="1005" cy="872"/>
          </a:xfrm>
        </p:grpSpPr>
        <p:grpSp>
          <p:nvGrpSpPr>
            <p:cNvPr id="40" name="Group 248">
              <a:extLst>
                <a:ext uri="{FF2B5EF4-FFF2-40B4-BE49-F238E27FC236}">
                  <a16:creationId xmlns:a16="http://schemas.microsoft.com/office/drawing/2014/main" id="{0554935D-BFC1-44C8-97F3-965162EBF8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" y="3072"/>
              <a:ext cx="552" cy="603"/>
              <a:chOff x="2920" y="3072"/>
              <a:chExt cx="552" cy="603"/>
            </a:xfrm>
          </p:grpSpPr>
          <p:sp>
            <p:nvSpPr>
              <p:cNvPr id="43" name="Text Box 75">
                <a:extLst>
                  <a:ext uri="{FF2B5EF4-FFF2-40B4-BE49-F238E27FC236}">
                    <a16:creationId xmlns:a16="http://schemas.microsoft.com/office/drawing/2014/main" id="{6AF70E55-88F4-4435-B56F-8EB62F430A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790353">
                <a:off x="3039" y="3247"/>
                <a:ext cx="22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NL" sz="2000" b="1">
                    <a:solidFill>
                      <a:srgbClr val="C00000"/>
                    </a:solidFill>
                    <a:latin typeface="Arial" panose="020B0604020202020204" pitchFamily="34" charset="0"/>
                  </a:rPr>
                  <a:t>Y</a:t>
                </a:r>
                <a:endParaRPr lang="nl-NL" altLang="nl-NL" sz="2000" b="1">
                  <a:solidFill>
                    <a:srgbClr val="C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" name="Text Box 76">
                <a:extLst>
                  <a:ext uri="{FF2B5EF4-FFF2-40B4-BE49-F238E27FC236}">
                    <a16:creationId xmlns:a16="http://schemas.microsoft.com/office/drawing/2014/main" id="{81544FF1-02A3-48F9-9ED2-263FA9B949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4617670">
                <a:off x="3054" y="3439"/>
                <a:ext cx="22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NL" sz="2000" b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Y</a:t>
                </a:r>
                <a:endParaRPr lang="nl-NL" altLang="nl-NL" sz="2000" b="1" dirty="0">
                  <a:solidFill>
                    <a:srgbClr val="C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5" name="Text Box 77">
                <a:extLst>
                  <a:ext uri="{FF2B5EF4-FFF2-40B4-BE49-F238E27FC236}">
                    <a16:creationId xmlns:a16="http://schemas.microsoft.com/office/drawing/2014/main" id="{1AC595D7-1013-4400-AE1B-49CE94F421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14193">
                <a:off x="2920" y="3094"/>
                <a:ext cx="22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NL" sz="2000" b="1">
                    <a:solidFill>
                      <a:srgbClr val="C00000"/>
                    </a:solidFill>
                    <a:latin typeface="Arial" panose="020B0604020202020204" pitchFamily="34" charset="0"/>
                  </a:rPr>
                  <a:t>Y</a:t>
                </a:r>
                <a:endParaRPr lang="nl-NL" altLang="nl-NL" sz="2000" b="1">
                  <a:solidFill>
                    <a:srgbClr val="C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6" name="Text Box 78">
                <a:extLst>
                  <a:ext uri="{FF2B5EF4-FFF2-40B4-BE49-F238E27FC236}">
                    <a16:creationId xmlns:a16="http://schemas.microsoft.com/office/drawing/2014/main" id="{C42D402F-0858-4BF2-AA35-9669A75CB9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4617670">
                <a:off x="3235" y="3349"/>
                <a:ext cx="22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NL" sz="2000" b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Y</a:t>
                </a:r>
                <a:endParaRPr lang="nl-NL" altLang="nl-NL" sz="2000" b="1" dirty="0">
                  <a:solidFill>
                    <a:srgbClr val="C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7" name="Text Box 79">
                <a:extLst>
                  <a:ext uri="{FF2B5EF4-FFF2-40B4-BE49-F238E27FC236}">
                    <a16:creationId xmlns:a16="http://schemas.microsoft.com/office/drawing/2014/main" id="{9D2DEE4C-855E-44C5-8CAC-6949E73BCC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4617670">
                <a:off x="3099" y="3059"/>
                <a:ext cx="22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NL" sz="2000" b="1">
                    <a:solidFill>
                      <a:srgbClr val="C00000"/>
                    </a:solidFill>
                    <a:latin typeface="Arial" panose="020B0604020202020204" pitchFamily="34" charset="0"/>
                  </a:rPr>
                  <a:t>Y</a:t>
                </a:r>
                <a:endParaRPr lang="nl-NL" altLang="nl-NL" sz="2000" b="1">
                  <a:solidFill>
                    <a:srgbClr val="C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2" name="Text Box 250">
              <a:extLst>
                <a:ext uri="{FF2B5EF4-FFF2-40B4-BE49-F238E27FC236}">
                  <a16:creationId xmlns:a16="http://schemas.microsoft.com/office/drawing/2014/main" id="{0E675059-9651-4CB8-9336-53ACD262B3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4" y="3711"/>
              <a:ext cx="100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nl-NL" b="1" dirty="0" err="1">
                  <a:latin typeface="Helvetica" panose="020B0604020202020204" pitchFamily="34" charset="0"/>
                </a:rPr>
                <a:t>antilichamen</a:t>
              </a:r>
              <a:endParaRPr lang="en-GB" altLang="nl-NL" b="1" dirty="0">
                <a:latin typeface="Helvetica" panose="020B0604020202020204" pitchFamily="34" charset="0"/>
              </a:endParaRPr>
            </a:p>
          </p:txBody>
        </p:sp>
      </p:grpSp>
      <p:pic>
        <p:nvPicPr>
          <p:cNvPr id="49" name="Picture 15">
            <a:extLst>
              <a:ext uri="{FF2B5EF4-FFF2-40B4-BE49-F238E27FC236}">
                <a16:creationId xmlns:a16="http://schemas.microsoft.com/office/drawing/2014/main" id="{3E006039-07F2-44A7-9519-C0D9E84FC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966" y="3898657"/>
            <a:ext cx="238252" cy="25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ep 19">
            <a:extLst>
              <a:ext uri="{FF2B5EF4-FFF2-40B4-BE49-F238E27FC236}">
                <a16:creationId xmlns:a16="http://schemas.microsoft.com/office/drawing/2014/main" id="{E8D86CD9-DA22-4E53-A573-3B05BA49DD27}"/>
              </a:ext>
            </a:extLst>
          </p:cNvPr>
          <p:cNvGrpSpPr/>
          <p:nvPr/>
        </p:nvGrpSpPr>
        <p:grpSpPr>
          <a:xfrm>
            <a:off x="2748422" y="3147576"/>
            <a:ext cx="1542717" cy="1794017"/>
            <a:chOff x="2748422" y="3147576"/>
            <a:chExt cx="1542717" cy="1794017"/>
          </a:xfrm>
        </p:grpSpPr>
        <p:grpSp>
          <p:nvGrpSpPr>
            <p:cNvPr id="52" name="Group 248">
              <a:extLst>
                <a:ext uri="{FF2B5EF4-FFF2-40B4-BE49-F238E27FC236}">
                  <a16:creationId xmlns:a16="http://schemas.microsoft.com/office/drawing/2014/main" id="{F051FF5D-AF62-4A72-A554-F687131E61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8422" y="3147576"/>
              <a:ext cx="588963" cy="922338"/>
              <a:chOff x="2920" y="3094"/>
              <a:chExt cx="371" cy="581"/>
            </a:xfrm>
          </p:grpSpPr>
          <p:sp>
            <p:nvSpPr>
              <p:cNvPr id="54" name="Text Box 75">
                <a:extLst>
                  <a:ext uri="{FF2B5EF4-FFF2-40B4-BE49-F238E27FC236}">
                    <a16:creationId xmlns:a16="http://schemas.microsoft.com/office/drawing/2014/main" id="{4317D99E-78FF-4C65-8A69-79A1F407BA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790353">
                <a:off x="3039" y="3247"/>
                <a:ext cx="22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NL" sz="2000" b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Y</a:t>
                </a:r>
                <a:endParaRPr lang="nl-NL" altLang="nl-NL" sz="2000" b="1" dirty="0">
                  <a:solidFill>
                    <a:srgbClr val="C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" name="Text Box 76">
                <a:extLst>
                  <a:ext uri="{FF2B5EF4-FFF2-40B4-BE49-F238E27FC236}">
                    <a16:creationId xmlns:a16="http://schemas.microsoft.com/office/drawing/2014/main" id="{A074109B-7C6B-4714-8218-FF1E8BFD33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4617670">
                <a:off x="3054" y="3439"/>
                <a:ext cx="22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NL" sz="2000" b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Y</a:t>
                </a:r>
                <a:endParaRPr lang="nl-NL" altLang="nl-NL" sz="2000" b="1" dirty="0">
                  <a:solidFill>
                    <a:srgbClr val="C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" name="Text Box 77">
                <a:extLst>
                  <a:ext uri="{FF2B5EF4-FFF2-40B4-BE49-F238E27FC236}">
                    <a16:creationId xmlns:a16="http://schemas.microsoft.com/office/drawing/2014/main" id="{C08E1262-67B7-4649-8514-F59CCF6761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14193">
                <a:off x="2920" y="3094"/>
                <a:ext cx="22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NL" sz="2000" b="1">
                    <a:solidFill>
                      <a:srgbClr val="C00000"/>
                    </a:solidFill>
                    <a:latin typeface="Arial" panose="020B0604020202020204" pitchFamily="34" charset="0"/>
                  </a:rPr>
                  <a:t>Y</a:t>
                </a:r>
                <a:endParaRPr lang="nl-NL" altLang="nl-NL" sz="2000" b="1">
                  <a:solidFill>
                    <a:srgbClr val="C00000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63" name="Picture 36">
              <a:extLst>
                <a:ext uri="{FF2B5EF4-FFF2-40B4-BE49-F238E27FC236}">
                  <a16:creationId xmlns:a16="http://schemas.microsoft.com/office/drawing/2014/main" id="{896E2546-2DB8-4818-B321-0930FCEF74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 contrast="18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876" y="4599719"/>
              <a:ext cx="300263" cy="323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9" name="Group 248">
              <a:extLst>
                <a:ext uri="{FF2B5EF4-FFF2-40B4-BE49-F238E27FC236}">
                  <a16:creationId xmlns:a16="http://schemas.microsoft.com/office/drawing/2014/main" id="{8F2433DC-6BD1-461A-8973-8E44D10F9CC1}"/>
                </a:ext>
              </a:extLst>
            </p:cNvPr>
            <p:cNvGrpSpPr>
              <a:grpSpLocks/>
            </p:cNvGrpSpPr>
            <p:nvPr/>
          </p:nvGrpSpPr>
          <p:grpSpPr bwMode="auto">
            <a:xfrm rot="20258825">
              <a:off x="3536141" y="4019255"/>
              <a:ext cx="588963" cy="922338"/>
              <a:chOff x="2920" y="3094"/>
              <a:chExt cx="371" cy="581"/>
            </a:xfrm>
          </p:grpSpPr>
          <p:sp>
            <p:nvSpPr>
              <p:cNvPr id="60" name="Text Box 75">
                <a:extLst>
                  <a:ext uri="{FF2B5EF4-FFF2-40B4-BE49-F238E27FC236}">
                    <a16:creationId xmlns:a16="http://schemas.microsoft.com/office/drawing/2014/main" id="{CCF11024-FB85-4454-87BE-8971A25B3F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790353">
                <a:off x="3039" y="3247"/>
                <a:ext cx="22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NL" sz="2000" b="1">
                    <a:solidFill>
                      <a:srgbClr val="C00000"/>
                    </a:solidFill>
                    <a:latin typeface="Arial" panose="020B0604020202020204" pitchFamily="34" charset="0"/>
                  </a:rPr>
                  <a:t>Y</a:t>
                </a:r>
                <a:endParaRPr lang="nl-NL" altLang="nl-NL" sz="2000" b="1">
                  <a:solidFill>
                    <a:srgbClr val="C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1" name="Text Box 76">
                <a:extLst>
                  <a:ext uri="{FF2B5EF4-FFF2-40B4-BE49-F238E27FC236}">
                    <a16:creationId xmlns:a16="http://schemas.microsoft.com/office/drawing/2014/main" id="{3CF8C277-60EA-4985-BB74-5D51AC923B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4617670">
                <a:off x="3054" y="3439"/>
                <a:ext cx="22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NL" sz="2000" b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Y</a:t>
                </a:r>
                <a:endParaRPr lang="nl-NL" altLang="nl-NL" sz="2000" b="1" dirty="0">
                  <a:solidFill>
                    <a:srgbClr val="C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2" name="Text Box 77">
                <a:extLst>
                  <a:ext uri="{FF2B5EF4-FFF2-40B4-BE49-F238E27FC236}">
                    <a16:creationId xmlns:a16="http://schemas.microsoft.com/office/drawing/2014/main" id="{A951B32D-6DAF-4251-940A-06660D83F5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14193">
                <a:off x="2920" y="3094"/>
                <a:ext cx="22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NL" sz="2000" b="1">
                    <a:solidFill>
                      <a:srgbClr val="C00000"/>
                    </a:solidFill>
                    <a:latin typeface="Arial" panose="020B0604020202020204" pitchFamily="34" charset="0"/>
                  </a:rPr>
                  <a:t>Y</a:t>
                </a:r>
                <a:endParaRPr lang="nl-NL" altLang="nl-NL" sz="2000" b="1">
                  <a:solidFill>
                    <a:srgbClr val="C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67" name="Text Box 53">
            <a:extLst>
              <a:ext uri="{FF2B5EF4-FFF2-40B4-BE49-F238E27FC236}">
                <a16:creationId xmlns:a16="http://schemas.microsoft.com/office/drawing/2014/main" id="{E9F3EDFF-223C-4318-976B-6D72F6DEC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287" y="5935490"/>
            <a:ext cx="788549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nl-NL" b="1" dirty="0" err="1">
                <a:latin typeface="Helvetica" panose="020B0604020202020204" pitchFamily="34" charset="0"/>
              </a:rPr>
              <a:t>Antilichamen</a:t>
            </a:r>
            <a:r>
              <a:rPr lang="en-GB" altLang="nl-NL" b="1" dirty="0">
                <a:latin typeface="Helvetica" panose="020B0604020202020204" pitchFamily="34" charset="0"/>
              </a:rPr>
              <a:t> </a:t>
            </a:r>
            <a:r>
              <a:rPr lang="en-GB" altLang="nl-NL" b="1" dirty="0" err="1">
                <a:latin typeface="Helvetica" panose="020B0604020202020204" pitchFamily="34" charset="0"/>
              </a:rPr>
              <a:t>blokkeren</a:t>
            </a:r>
            <a:r>
              <a:rPr lang="en-GB" altLang="nl-NL" b="1" dirty="0">
                <a:latin typeface="Helvetica" panose="020B0604020202020204" pitchFamily="34" charset="0"/>
              </a:rPr>
              <a:t> </a:t>
            </a:r>
            <a:r>
              <a:rPr lang="en-GB" altLang="nl-NL" b="1" dirty="0" err="1">
                <a:latin typeface="Helvetica" panose="020B0604020202020204" pitchFamily="34" charset="0"/>
              </a:rPr>
              <a:t>infectie</a:t>
            </a:r>
            <a:r>
              <a:rPr lang="en-GB" altLang="nl-NL" b="1" dirty="0">
                <a:latin typeface="Helvetica" panose="020B0604020202020204" pitchFamily="34" charset="0"/>
              </a:rPr>
              <a:t> van </a:t>
            </a:r>
            <a:r>
              <a:rPr lang="en-GB" altLang="nl-NL" b="1" dirty="0" err="1">
                <a:latin typeface="Helvetica" panose="020B0604020202020204" pitchFamily="34" charset="0"/>
              </a:rPr>
              <a:t>gastheer</a:t>
            </a:r>
            <a:r>
              <a:rPr lang="en-GB" altLang="nl-NL" b="1" dirty="0">
                <a:latin typeface="Helvetica" panose="020B0604020202020204" pitchFamily="34" charset="0"/>
              </a:rPr>
              <a:t> </a:t>
            </a:r>
            <a:r>
              <a:rPr lang="en-GB" altLang="nl-NL" b="1" dirty="0" err="1">
                <a:latin typeface="Helvetica" panose="020B0604020202020204" pitchFamily="34" charset="0"/>
              </a:rPr>
              <a:t>cellen</a:t>
            </a:r>
            <a:endParaRPr lang="en-GB" altLang="nl-NL" b="1" dirty="0">
              <a:latin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nl-NL" b="1" dirty="0" err="1">
                <a:latin typeface="Helvetica" panose="020B0604020202020204" pitchFamily="34" charset="0"/>
              </a:rPr>
              <a:t>Antilichamen</a:t>
            </a:r>
            <a:r>
              <a:rPr lang="en-GB" altLang="nl-NL" b="1" dirty="0">
                <a:latin typeface="Helvetica" panose="020B0604020202020204" pitchFamily="34" charset="0"/>
              </a:rPr>
              <a:t> </a:t>
            </a:r>
            <a:r>
              <a:rPr lang="en-GB" altLang="nl-NL" b="1" dirty="0" err="1">
                <a:latin typeface="Helvetica" panose="020B0604020202020204" pitchFamily="34" charset="0"/>
              </a:rPr>
              <a:t>faciliteren</a:t>
            </a:r>
            <a:r>
              <a:rPr lang="en-GB" altLang="nl-NL" b="1" dirty="0">
                <a:latin typeface="Helvetica" panose="020B0604020202020204" pitchFamily="34" charset="0"/>
              </a:rPr>
              <a:t> </a:t>
            </a:r>
            <a:r>
              <a:rPr lang="en-GB" altLang="nl-NL" b="1" dirty="0" err="1">
                <a:latin typeface="Helvetica" panose="020B0604020202020204" pitchFamily="34" charset="0"/>
              </a:rPr>
              <a:t>vernietiging</a:t>
            </a:r>
            <a:r>
              <a:rPr lang="en-GB" altLang="nl-NL" b="1" dirty="0">
                <a:latin typeface="Helvetica" panose="020B0604020202020204" pitchFamily="34" charset="0"/>
              </a:rPr>
              <a:t> van virus door </a:t>
            </a:r>
            <a:r>
              <a:rPr lang="en-GB" altLang="nl-NL" b="1" dirty="0" err="1">
                <a:latin typeface="Helvetica" panose="020B0604020202020204" pitchFamily="34" charset="0"/>
              </a:rPr>
              <a:t>myeloide</a:t>
            </a:r>
            <a:r>
              <a:rPr lang="en-GB" altLang="nl-NL" b="1" dirty="0">
                <a:latin typeface="Helvetica" panose="020B0604020202020204" pitchFamily="34" charset="0"/>
              </a:rPr>
              <a:t> </a:t>
            </a:r>
            <a:r>
              <a:rPr lang="en-GB" altLang="nl-NL" b="1" dirty="0" err="1">
                <a:latin typeface="Helvetica" panose="020B0604020202020204" pitchFamily="34" charset="0"/>
              </a:rPr>
              <a:t>cellen</a:t>
            </a:r>
            <a:endParaRPr lang="en-GB" altLang="nl-NL" b="1" dirty="0">
              <a:latin typeface="Helvetica" panose="020B0604020202020204" pitchFamily="34" charset="0"/>
            </a:endParaRPr>
          </a:p>
        </p:txBody>
      </p:sp>
      <p:pic>
        <p:nvPicPr>
          <p:cNvPr id="68" name="Picture 2" descr="Graphic abstract">
            <a:extLst>
              <a:ext uri="{FF2B5EF4-FFF2-40B4-BE49-F238E27FC236}">
                <a16:creationId xmlns:a16="http://schemas.microsoft.com/office/drawing/2014/main" id="{18B53846-B06D-4C2D-8A50-0DF1543DC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60" t="33832"/>
          <a:stretch/>
        </p:blipFill>
        <p:spPr bwMode="auto">
          <a:xfrm>
            <a:off x="8944459" y="1303504"/>
            <a:ext cx="3084728" cy="446229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Graphic abstract">
            <a:extLst>
              <a:ext uri="{FF2B5EF4-FFF2-40B4-BE49-F238E27FC236}">
                <a16:creationId xmlns:a16="http://schemas.microsoft.com/office/drawing/2014/main" id="{F829E473-B3CB-49C3-BAFB-260408801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32"/>
          <a:stretch/>
        </p:blipFill>
        <p:spPr bwMode="auto">
          <a:xfrm>
            <a:off x="3561211" y="1303504"/>
            <a:ext cx="8465119" cy="446229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846" name="Groep 35845">
            <a:extLst>
              <a:ext uri="{FF2B5EF4-FFF2-40B4-BE49-F238E27FC236}">
                <a16:creationId xmlns:a16="http://schemas.microsoft.com/office/drawing/2014/main" id="{BD0EF132-BFD2-4524-86B4-997B86469CAC}"/>
              </a:ext>
            </a:extLst>
          </p:cNvPr>
          <p:cNvGrpSpPr/>
          <p:nvPr/>
        </p:nvGrpSpPr>
        <p:grpSpPr>
          <a:xfrm>
            <a:off x="8068549" y="3869209"/>
            <a:ext cx="1751819" cy="1751819"/>
            <a:chOff x="1528705" y="-121822"/>
            <a:chExt cx="1751819" cy="17518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845" name="Ovaal 35844">
              <a:extLst>
                <a:ext uri="{FF2B5EF4-FFF2-40B4-BE49-F238E27FC236}">
                  <a16:creationId xmlns:a16="http://schemas.microsoft.com/office/drawing/2014/main" id="{9AFD34BD-657E-4D88-86AD-806D25A83B93}"/>
                </a:ext>
              </a:extLst>
            </p:cNvPr>
            <p:cNvSpPr/>
            <p:nvPr/>
          </p:nvSpPr>
          <p:spPr>
            <a:xfrm>
              <a:off x="1589563" y="-77914"/>
              <a:ext cx="1629654" cy="166114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E9A51DAF-B9E2-4856-85EA-AF457C05951C}"/>
                </a:ext>
              </a:extLst>
            </p:cNvPr>
            <p:cNvSpPr/>
            <p:nvPr/>
          </p:nvSpPr>
          <p:spPr>
            <a:xfrm>
              <a:off x="2542989" y="408382"/>
              <a:ext cx="368681" cy="414855"/>
            </a:xfrm>
            <a:custGeom>
              <a:avLst/>
              <a:gdLst>
                <a:gd name="connsiteX0" fmla="*/ 362507 w 368681"/>
                <a:gd name="connsiteY0" fmla="*/ 23002 h 414855"/>
                <a:gd name="connsiteX1" fmla="*/ 299580 w 368681"/>
                <a:gd name="connsiteY1" fmla="*/ 6175 h 414855"/>
                <a:gd name="connsiteX2" fmla="*/ 22977 w 368681"/>
                <a:gd name="connsiteY2" fmla="*/ 167527 h 414855"/>
                <a:gd name="connsiteX3" fmla="*/ 6231 w 368681"/>
                <a:gd name="connsiteY3" fmla="*/ 230535 h 414855"/>
                <a:gd name="connsiteX4" fmla="*/ 22977 w 368681"/>
                <a:gd name="connsiteY4" fmla="*/ 247281 h 414855"/>
                <a:gd name="connsiteX5" fmla="*/ 299580 w 368681"/>
                <a:gd name="connsiteY5" fmla="*/ 408632 h 414855"/>
                <a:gd name="connsiteX6" fmla="*/ 322630 w 368681"/>
                <a:gd name="connsiteY6" fmla="*/ 414856 h 414855"/>
                <a:gd name="connsiteX7" fmla="*/ 368650 w 368681"/>
                <a:gd name="connsiteY7" fmla="*/ 368675 h 414855"/>
                <a:gd name="connsiteX8" fmla="*/ 345680 w 368681"/>
                <a:gd name="connsiteY8" fmla="*/ 328878 h 414855"/>
                <a:gd name="connsiteX9" fmla="*/ 138228 w 368681"/>
                <a:gd name="connsiteY9" fmla="*/ 207404 h 414855"/>
                <a:gd name="connsiteX10" fmla="*/ 345680 w 368681"/>
                <a:gd name="connsiteY10" fmla="*/ 85929 h 414855"/>
                <a:gd name="connsiteX11" fmla="*/ 362507 w 368681"/>
                <a:gd name="connsiteY11" fmla="*/ 23002 h 41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8681" h="414855">
                  <a:moveTo>
                    <a:pt x="362507" y="23002"/>
                  </a:moveTo>
                  <a:cubicBezTo>
                    <a:pt x="349763" y="998"/>
                    <a:pt x="321607" y="-6530"/>
                    <a:pt x="299580" y="6175"/>
                  </a:cubicBezTo>
                  <a:lnTo>
                    <a:pt x="22977" y="167527"/>
                  </a:lnTo>
                  <a:cubicBezTo>
                    <a:pt x="952" y="180301"/>
                    <a:pt x="-6544" y="208512"/>
                    <a:pt x="6231" y="230535"/>
                  </a:cubicBezTo>
                  <a:cubicBezTo>
                    <a:pt x="10260" y="237480"/>
                    <a:pt x="16032" y="243251"/>
                    <a:pt x="22977" y="247281"/>
                  </a:cubicBezTo>
                  <a:lnTo>
                    <a:pt x="299580" y="408632"/>
                  </a:lnTo>
                  <a:cubicBezTo>
                    <a:pt x="306612" y="412627"/>
                    <a:pt x="314544" y="414768"/>
                    <a:pt x="322630" y="414856"/>
                  </a:cubicBezTo>
                  <a:cubicBezTo>
                    <a:pt x="348091" y="414810"/>
                    <a:pt x="368694" y="394134"/>
                    <a:pt x="368650" y="368675"/>
                  </a:cubicBezTo>
                  <a:cubicBezTo>
                    <a:pt x="368620" y="352267"/>
                    <a:pt x="359872" y="337112"/>
                    <a:pt x="345680" y="328878"/>
                  </a:cubicBezTo>
                  <a:lnTo>
                    <a:pt x="138228" y="207404"/>
                  </a:lnTo>
                  <a:lnTo>
                    <a:pt x="345680" y="85929"/>
                  </a:lnTo>
                  <a:cubicBezTo>
                    <a:pt x="367684" y="73184"/>
                    <a:pt x="375212" y="45028"/>
                    <a:pt x="362507" y="23002"/>
                  </a:cubicBezTo>
                  <a:close/>
                </a:path>
              </a:pathLst>
            </a:custGeom>
            <a:solidFill>
              <a:srgbClr val="C00000"/>
            </a:solidFill>
            <a:ln w="230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5840" name="Vrije vorm: vorm 35839">
              <a:extLst>
                <a:ext uri="{FF2B5EF4-FFF2-40B4-BE49-F238E27FC236}">
                  <a16:creationId xmlns:a16="http://schemas.microsoft.com/office/drawing/2014/main" id="{C7CEB46A-1926-4ABF-8678-6A9003482A8F}"/>
                </a:ext>
              </a:extLst>
            </p:cNvPr>
            <p:cNvSpPr/>
            <p:nvPr/>
          </p:nvSpPr>
          <p:spPr>
            <a:xfrm>
              <a:off x="1937956" y="1007615"/>
              <a:ext cx="932869" cy="462788"/>
            </a:xfrm>
            <a:custGeom>
              <a:avLst/>
              <a:gdLst>
                <a:gd name="connsiteX0" fmla="*/ 915216 w 932869"/>
                <a:gd name="connsiteY0" fmla="*/ 9475 h 462788"/>
                <a:gd name="connsiteX1" fmla="*/ 850676 w 932869"/>
                <a:gd name="connsiteY1" fmla="*/ 18004 h 462788"/>
                <a:gd name="connsiteX2" fmla="*/ 171973 w 932869"/>
                <a:gd name="connsiteY2" fmla="*/ 107335 h 462788"/>
                <a:gd name="connsiteX3" fmla="*/ 82641 w 932869"/>
                <a:gd name="connsiteY3" fmla="*/ 18004 h 462788"/>
                <a:gd name="connsiteX4" fmla="*/ 17985 w 932869"/>
                <a:gd name="connsiteY4" fmla="*/ 9591 h 462788"/>
                <a:gd name="connsiteX5" fmla="*/ 9572 w 932869"/>
                <a:gd name="connsiteY5" fmla="*/ 74247 h 462788"/>
                <a:gd name="connsiteX6" fmla="*/ 466659 w 932869"/>
                <a:gd name="connsiteY6" fmla="*/ 299678 h 462788"/>
                <a:gd name="connsiteX7" fmla="*/ 471960 w 932869"/>
                <a:gd name="connsiteY7" fmla="*/ 299678 h 462788"/>
                <a:gd name="connsiteX8" fmla="*/ 718994 w 932869"/>
                <a:gd name="connsiteY8" fmla="*/ 457941 h 462788"/>
                <a:gd name="connsiteX9" fmla="*/ 877257 w 932869"/>
                <a:gd name="connsiteY9" fmla="*/ 210909 h 462788"/>
                <a:gd name="connsiteX10" fmla="*/ 853672 w 932869"/>
                <a:gd name="connsiteY10" fmla="*/ 150543 h 462788"/>
                <a:gd name="connsiteX11" fmla="*/ 922823 w 932869"/>
                <a:gd name="connsiteY11" fmla="*/ 74477 h 462788"/>
                <a:gd name="connsiteX12" fmla="*/ 915493 w 932869"/>
                <a:gd name="connsiteY12" fmla="*/ 9694 h 462788"/>
                <a:gd name="connsiteX13" fmla="*/ 915216 w 932869"/>
                <a:gd name="connsiteY13" fmla="*/ 9475 h 462788"/>
                <a:gd name="connsiteX14" fmla="*/ 674111 w 932869"/>
                <a:gd name="connsiteY14" fmla="*/ 368829 h 462788"/>
                <a:gd name="connsiteX15" fmla="*/ 565775 w 932869"/>
                <a:gd name="connsiteY15" fmla="*/ 291149 h 462788"/>
                <a:gd name="connsiteX16" fmla="*/ 779450 w 932869"/>
                <a:gd name="connsiteY16" fmla="*/ 207477 h 462788"/>
                <a:gd name="connsiteX17" fmla="*/ 789362 w 932869"/>
                <a:gd name="connsiteY17" fmla="*/ 253578 h 462788"/>
                <a:gd name="connsiteX18" fmla="*/ 674111 w 932869"/>
                <a:gd name="connsiteY18" fmla="*/ 368829 h 4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32869" h="462788">
                  <a:moveTo>
                    <a:pt x="915216" y="9475"/>
                  </a:moveTo>
                  <a:cubicBezTo>
                    <a:pt x="895029" y="-5954"/>
                    <a:pt x="866163" y="-2140"/>
                    <a:pt x="850676" y="18004"/>
                  </a:cubicBezTo>
                  <a:cubicBezTo>
                    <a:pt x="687925" y="230092"/>
                    <a:pt x="384058" y="270086"/>
                    <a:pt x="171973" y="107335"/>
                  </a:cubicBezTo>
                  <a:cubicBezTo>
                    <a:pt x="138421" y="81588"/>
                    <a:pt x="108389" y="51556"/>
                    <a:pt x="82641" y="18004"/>
                  </a:cubicBezTo>
                  <a:cubicBezTo>
                    <a:pt x="67110" y="-2174"/>
                    <a:pt x="38164" y="-5941"/>
                    <a:pt x="17985" y="9591"/>
                  </a:cubicBezTo>
                  <a:cubicBezTo>
                    <a:pt x="-2193" y="25122"/>
                    <a:pt x="-5959" y="54068"/>
                    <a:pt x="9572" y="74247"/>
                  </a:cubicBezTo>
                  <a:cubicBezTo>
                    <a:pt x="118316" y="216711"/>
                    <a:pt x="287434" y="300118"/>
                    <a:pt x="466659" y="299678"/>
                  </a:cubicBezTo>
                  <a:lnTo>
                    <a:pt x="471960" y="299678"/>
                  </a:lnTo>
                  <a:cubicBezTo>
                    <a:pt x="496474" y="411599"/>
                    <a:pt x="607074" y="482455"/>
                    <a:pt x="718994" y="457941"/>
                  </a:cubicBezTo>
                  <a:cubicBezTo>
                    <a:pt x="830912" y="433429"/>
                    <a:pt x="901771" y="322827"/>
                    <a:pt x="877257" y="210909"/>
                  </a:cubicBezTo>
                  <a:cubicBezTo>
                    <a:pt x="872606" y="189675"/>
                    <a:pt x="864649" y="169306"/>
                    <a:pt x="853672" y="150543"/>
                  </a:cubicBezTo>
                  <a:cubicBezTo>
                    <a:pt x="878815" y="127172"/>
                    <a:pt x="901946" y="101727"/>
                    <a:pt x="922823" y="74477"/>
                  </a:cubicBezTo>
                  <a:cubicBezTo>
                    <a:pt x="938689" y="54564"/>
                    <a:pt x="935406" y="25560"/>
                    <a:pt x="915493" y="9694"/>
                  </a:cubicBezTo>
                  <a:cubicBezTo>
                    <a:pt x="915401" y="9621"/>
                    <a:pt x="915309" y="9549"/>
                    <a:pt x="915216" y="9475"/>
                  </a:cubicBezTo>
                  <a:close/>
                  <a:moveTo>
                    <a:pt x="674111" y="368829"/>
                  </a:moveTo>
                  <a:cubicBezTo>
                    <a:pt x="625168" y="368566"/>
                    <a:pt x="581730" y="337418"/>
                    <a:pt x="565775" y="291149"/>
                  </a:cubicBezTo>
                  <a:cubicBezTo>
                    <a:pt x="641958" y="278112"/>
                    <a:pt x="714672" y="249638"/>
                    <a:pt x="779450" y="207477"/>
                  </a:cubicBezTo>
                  <a:cubicBezTo>
                    <a:pt x="786036" y="221950"/>
                    <a:pt x="789417" y="237678"/>
                    <a:pt x="789362" y="253578"/>
                  </a:cubicBezTo>
                  <a:cubicBezTo>
                    <a:pt x="789362" y="317228"/>
                    <a:pt x="737762" y="368829"/>
                    <a:pt x="674111" y="368829"/>
                  </a:cubicBezTo>
                  <a:close/>
                </a:path>
              </a:pathLst>
            </a:custGeom>
            <a:solidFill>
              <a:srgbClr val="C00000"/>
            </a:solidFill>
            <a:ln w="230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5841" name="Vrije vorm: vorm 35840">
              <a:extLst>
                <a:ext uri="{FF2B5EF4-FFF2-40B4-BE49-F238E27FC236}">
                  <a16:creationId xmlns:a16="http://schemas.microsoft.com/office/drawing/2014/main" id="{C1C9C48A-94BA-44B2-85B3-AF629D3F588F}"/>
                </a:ext>
              </a:extLst>
            </p:cNvPr>
            <p:cNvSpPr/>
            <p:nvPr/>
          </p:nvSpPr>
          <p:spPr>
            <a:xfrm>
              <a:off x="1897583" y="409296"/>
              <a:ext cx="368657" cy="413941"/>
            </a:xfrm>
            <a:custGeom>
              <a:avLst/>
              <a:gdLst>
                <a:gd name="connsiteX0" fmla="*/ 69077 w 368657"/>
                <a:gd name="connsiteY0" fmla="*/ 407718 h 413941"/>
                <a:gd name="connsiteX1" fmla="*/ 345680 w 368657"/>
                <a:gd name="connsiteY1" fmla="*/ 246367 h 413941"/>
                <a:gd name="connsiteX2" fmla="*/ 362426 w 368657"/>
                <a:gd name="connsiteY2" fmla="*/ 183359 h 413941"/>
                <a:gd name="connsiteX3" fmla="*/ 345680 w 368657"/>
                <a:gd name="connsiteY3" fmla="*/ 166613 h 413941"/>
                <a:gd name="connsiteX4" fmla="*/ 69077 w 368657"/>
                <a:gd name="connsiteY4" fmla="*/ 5261 h 413941"/>
                <a:gd name="connsiteX5" fmla="*/ 6860 w 368657"/>
                <a:gd name="connsiteY5" fmla="*/ 24741 h 413941"/>
                <a:gd name="connsiteX6" fmla="*/ 22977 w 368657"/>
                <a:gd name="connsiteY6" fmla="*/ 85015 h 413941"/>
                <a:gd name="connsiteX7" fmla="*/ 230429 w 368657"/>
                <a:gd name="connsiteY7" fmla="*/ 206490 h 413941"/>
                <a:gd name="connsiteX8" fmla="*/ 22977 w 368657"/>
                <a:gd name="connsiteY8" fmla="*/ 327964 h 413941"/>
                <a:gd name="connsiteX9" fmla="*/ 6231 w 368657"/>
                <a:gd name="connsiteY9" fmla="*/ 390972 h 413941"/>
                <a:gd name="connsiteX10" fmla="*/ 46027 w 368657"/>
                <a:gd name="connsiteY10" fmla="*/ 413942 h 413941"/>
                <a:gd name="connsiteX11" fmla="*/ 69077 w 368657"/>
                <a:gd name="connsiteY11" fmla="*/ 407718 h 413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8657" h="413941">
                  <a:moveTo>
                    <a:pt x="69077" y="407718"/>
                  </a:moveTo>
                  <a:lnTo>
                    <a:pt x="345680" y="246367"/>
                  </a:lnTo>
                  <a:cubicBezTo>
                    <a:pt x="367705" y="233592"/>
                    <a:pt x="375201" y="205381"/>
                    <a:pt x="362426" y="183359"/>
                  </a:cubicBezTo>
                  <a:cubicBezTo>
                    <a:pt x="358397" y="176414"/>
                    <a:pt x="352625" y="170642"/>
                    <a:pt x="345680" y="166613"/>
                  </a:cubicBezTo>
                  <a:lnTo>
                    <a:pt x="69077" y="5261"/>
                  </a:lnTo>
                  <a:cubicBezTo>
                    <a:pt x="46518" y="-6541"/>
                    <a:pt x="18662" y="2181"/>
                    <a:pt x="6860" y="24741"/>
                  </a:cubicBezTo>
                  <a:cubicBezTo>
                    <a:pt x="-4246" y="45968"/>
                    <a:pt x="2759" y="72162"/>
                    <a:pt x="22977" y="85015"/>
                  </a:cubicBezTo>
                  <a:lnTo>
                    <a:pt x="230429" y="206490"/>
                  </a:lnTo>
                  <a:lnTo>
                    <a:pt x="22977" y="327964"/>
                  </a:lnTo>
                  <a:cubicBezTo>
                    <a:pt x="952" y="340739"/>
                    <a:pt x="-6544" y="368950"/>
                    <a:pt x="6231" y="390972"/>
                  </a:cubicBezTo>
                  <a:cubicBezTo>
                    <a:pt x="14464" y="405167"/>
                    <a:pt x="29620" y="413912"/>
                    <a:pt x="46027" y="413942"/>
                  </a:cubicBezTo>
                  <a:cubicBezTo>
                    <a:pt x="54113" y="413854"/>
                    <a:pt x="62045" y="411713"/>
                    <a:pt x="69077" y="407718"/>
                  </a:cubicBezTo>
                  <a:close/>
                </a:path>
              </a:pathLst>
            </a:custGeom>
            <a:solidFill>
              <a:srgbClr val="C00000"/>
            </a:solidFill>
            <a:ln w="230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5843" name="Vrije vorm: vorm 35842">
              <a:extLst>
                <a:ext uri="{FF2B5EF4-FFF2-40B4-BE49-F238E27FC236}">
                  <a16:creationId xmlns:a16="http://schemas.microsoft.com/office/drawing/2014/main" id="{1FA4C878-035C-4C77-846F-B31AC8859A6A}"/>
                </a:ext>
              </a:extLst>
            </p:cNvPr>
            <p:cNvSpPr/>
            <p:nvPr/>
          </p:nvSpPr>
          <p:spPr>
            <a:xfrm>
              <a:off x="1528705" y="-121822"/>
              <a:ext cx="1751819" cy="1751819"/>
            </a:xfrm>
            <a:custGeom>
              <a:avLst/>
              <a:gdLst>
                <a:gd name="connsiteX0" fmla="*/ 875910 w 1751819"/>
                <a:gd name="connsiteY0" fmla="*/ 92201 h 1751819"/>
                <a:gd name="connsiteX1" fmla="*/ 1659618 w 1751819"/>
                <a:gd name="connsiteY1" fmla="*/ 875910 h 1751819"/>
                <a:gd name="connsiteX2" fmla="*/ 875910 w 1751819"/>
                <a:gd name="connsiteY2" fmla="*/ 1659618 h 1751819"/>
                <a:gd name="connsiteX3" fmla="*/ 92201 w 1751819"/>
                <a:gd name="connsiteY3" fmla="*/ 875910 h 1751819"/>
                <a:gd name="connsiteX4" fmla="*/ 875910 w 1751819"/>
                <a:gd name="connsiteY4" fmla="*/ 92201 h 1751819"/>
                <a:gd name="connsiteX5" fmla="*/ 875910 w 1751819"/>
                <a:gd name="connsiteY5" fmla="*/ 0 h 1751819"/>
                <a:gd name="connsiteX6" fmla="*/ 0 w 1751819"/>
                <a:gd name="connsiteY6" fmla="*/ 875910 h 1751819"/>
                <a:gd name="connsiteX7" fmla="*/ 875910 w 1751819"/>
                <a:gd name="connsiteY7" fmla="*/ 1751819 h 1751819"/>
                <a:gd name="connsiteX8" fmla="*/ 1751819 w 1751819"/>
                <a:gd name="connsiteY8" fmla="*/ 875910 h 1751819"/>
                <a:gd name="connsiteX9" fmla="*/ 875910 w 1751819"/>
                <a:gd name="connsiteY9" fmla="*/ 0 h 175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1819" h="1751819">
                  <a:moveTo>
                    <a:pt x="875910" y="92201"/>
                  </a:moveTo>
                  <a:cubicBezTo>
                    <a:pt x="1308740" y="92201"/>
                    <a:pt x="1659618" y="443079"/>
                    <a:pt x="1659618" y="875910"/>
                  </a:cubicBezTo>
                  <a:cubicBezTo>
                    <a:pt x="1659618" y="1308740"/>
                    <a:pt x="1308740" y="1659618"/>
                    <a:pt x="875910" y="1659618"/>
                  </a:cubicBezTo>
                  <a:cubicBezTo>
                    <a:pt x="443079" y="1659618"/>
                    <a:pt x="92201" y="1308740"/>
                    <a:pt x="92201" y="875910"/>
                  </a:cubicBezTo>
                  <a:cubicBezTo>
                    <a:pt x="92201" y="443079"/>
                    <a:pt x="443079" y="92201"/>
                    <a:pt x="875910" y="92201"/>
                  </a:cubicBezTo>
                  <a:moveTo>
                    <a:pt x="875910" y="0"/>
                  </a:moveTo>
                  <a:cubicBezTo>
                    <a:pt x="392159" y="0"/>
                    <a:pt x="0" y="392159"/>
                    <a:pt x="0" y="875910"/>
                  </a:cubicBezTo>
                  <a:cubicBezTo>
                    <a:pt x="0" y="1359661"/>
                    <a:pt x="392159" y="1751819"/>
                    <a:pt x="875910" y="1751819"/>
                  </a:cubicBezTo>
                  <a:cubicBezTo>
                    <a:pt x="1359661" y="1751819"/>
                    <a:pt x="1751819" y="1359661"/>
                    <a:pt x="1751819" y="875910"/>
                  </a:cubicBezTo>
                  <a:cubicBezTo>
                    <a:pt x="1751819" y="392159"/>
                    <a:pt x="1359661" y="0"/>
                    <a:pt x="875910" y="0"/>
                  </a:cubicBezTo>
                  <a:close/>
                </a:path>
              </a:pathLst>
            </a:custGeom>
            <a:solidFill>
              <a:srgbClr val="C00000"/>
            </a:solidFill>
            <a:ln w="230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48" name="Tekstvak 47">
            <a:extLst>
              <a:ext uri="{FF2B5EF4-FFF2-40B4-BE49-F238E27FC236}">
                <a16:creationId xmlns:a16="http://schemas.microsoft.com/office/drawing/2014/main" id="{1DB8A645-55E6-4E43-8666-C15A820E81C2}"/>
              </a:ext>
            </a:extLst>
          </p:cNvPr>
          <p:cNvSpPr txBox="1"/>
          <p:nvPr/>
        </p:nvSpPr>
        <p:spPr>
          <a:xfrm>
            <a:off x="3536832" y="1015680"/>
            <a:ext cx="8510581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b="0" i="0" dirty="0">
                <a:solidFill>
                  <a:srgbClr val="2F2F2F"/>
                </a:solidFill>
                <a:effectLst/>
                <a:latin typeface="Verdana" panose="020B0604030504040204" pitchFamily="34" charset="0"/>
              </a:rPr>
              <a:t>Park JW et al. </a:t>
            </a:r>
            <a:r>
              <a:rPr lang="en-US" sz="1000" b="0" i="1" dirty="0">
                <a:solidFill>
                  <a:srgbClr val="2F2F2F"/>
                </a:solidFill>
                <a:effectLst/>
                <a:latin typeface="Verdana" panose="020B0604030504040204" pitchFamily="34" charset="0"/>
              </a:rPr>
              <a:t>Int J Biol Sci</a:t>
            </a:r>
            <a:r>
              <a:rPr lang="en-US" sz="1000" b="0" i="0" dirty="0">
                <a:solidFill>
                  <a:srgbClr val="2F2F2F"/>
                </a:solidFill>
                <a:effectLst/>
                <a:latin typeface="Verdana" panose="020B0604030504040204" pitchFamily="34" charset="0"/>
              </a:rPr>
              <a:t> 2021; 17(6):1446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150770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4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>
            <a:extLst>
              <a:ext uri="{FF2B5EF4-FFF2-40B4-BE49-F238E27FC236}">
                <a16:creationId xmlns:a16="http://schemas.microsoft.com/office/drawing/2014/main" id="{A43FE14B-ED62-4DB4-886E-81B0457EE9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2174875"/>
            <a:ext cx="4306888" cy="430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848" name="Text Box 8">
            <a:extLst>
              <a:ext uri="{FF2B5EF4-FFF2-40B4-BE49-F238E27FC236}">
                <a16:creationId xmlns:a16="http://schemas.microsoft.com/office/drawing/2014/main" id="{EF4B86AD-CD2E-4607-BACB-598986D9A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191" y="464593"/>
            <a:ext cx="985096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l-NL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Immunologische</a:t>
            </a:r>
            <a:r>
              <a:rPr lang="en-US" altLang="nl-NL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altLang="nl-NL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aspecten</a:t>
            </a:r>
            <a:r>
              <a:rPr lang="en-US" altLang="nl-NL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van </a:t>
            </a:r>
            <a:r>
              <a:rPr lang="en-US" altLang="nl-NL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vaccinatie</a:t>
            </a:r>
            <a:r>
              <a:rPr lang="en-US" altLang="nl-NL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</a:p>
        </p:txBody>
      </p:sp>
      <p:pic>
        <p:nvPicPr>
          <p:cNvPr id="291851" name="Picture 11">
            <a:extLst>
              <a:ext uri="{FF2B5EF4-FFF2-40B4-BE49-F238E27FC236}">
                <a16:creationId xmlns:a16="http://schemas.microsoft.com/office/drawing/2014/main" id="{4B1FBF22-6D87-47FF-9A0F-06ECA4428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2393950"/>
            <a:ext cx="3270250" cy="328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1852" name="Picture 12">
            <a:extLst>
              <a:ext uri="{FF2B5EF4-FFF2-40B4-BE49-F238E27FC236}">
                <a16:creationId xmlns:a16="http://schemas.microsoft.com/office/drawing/2014/main" id="{DA0D130A-0A5B-4C6C-99F4-911E6A6BF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2393950"/>
            <a:ext cx="3270250" cy="328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1853" name="Picture 13">
            <a:extLst>
              <a:ext uri="{FF2B5EF4-FFF2-40B4-BE49-F238E27FC236}">
                <a16:creationId xmlns:a16="http://schemas.microsoft.com/office/drawing/2014/main" id="{602F192A-B28C-4987-AFFA-0F7FCF6EE1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51" y="1447801"/>
            <a:ext cx="1400175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854" name="Picture 14">
            <a:extLst>
              <a:ext uri="{FF2B5EF4-FFF2-40B4-BE49-F238E27FC236}">
                <a16:creationId xmlns:a16="http://schemas.microsoft.com/office/drawing/2014/main" id="{10B1A5DE-8C01-424D-9E88-F14C9A6B1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9" y="3632201"/>
            <a:ext cx="1552575" cy="167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29CC8EFC-1133-4D5A-A26B-F7D572348EEF}"/>
              </a:ext>
            </a:extLst>
          </p:cNvPr>
          <p:cNvGrpSpPr/>
          <p:nvPr/>
        </p:nvGrpSpPr>
        <p:grpSpPr>
          <a:xfrm>
            <a:off x="2371624" y="4222327"/>
            <a:ext cx="2037496" cy="2009783"/>
            <a:chOff x="2264251" y="3069802"/>
            <a:chExt cx="2037496" cy="20097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2" name="Group 248">
              <a:extLst>
                <a:ext uri="{FF2B5EF4-FFF2-40B4-BE49-F238E27FC236}">
                  <a16:creationId xmlns:a16="http://schemas.microsoft.com/office/drawing/2014/main" id="{09DAA5D1-4EE4-46E2-8415-173B2AE889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64251" y="3069802"/>
              <a:ext cx="1131893" cy="1235079"/>
              <a:chOff x="2615" y="3045"/>
              <a:chExt cx="713" cy="778"/>
            </a:xfrm>
          </p:grpSpPr>
          <p:sp>
            <p:nvSpPr>
              <p:cNvPr id="18" name="Text Box 75">
                <a:extLst>
                  <a:ext uri="{FF2B5EF4-FFF2-40B4-BE49-F238E27FC236}">
                    <a16:creationId xmlns:a16="http://schemas.microsoft.com/office/drawing/2014/main" id="{BDA1C9C0-3D37-4611-B2C6-3A4AA84AD0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809647">
                <a:off x="2974" y="3131"/>
                <a:ext cx="354" cy="4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NL" sz="4400" b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Y</a:t>
                </a:r>
                <a:endParaRPr lang="nl-NL" altLang="nl-NL" sz="4400" b="1" dirty="0">
                  <a:solidFill>
                    <a:srgbClr val="C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9" name="Text Box 76">
                <a:extLst>
                  <a:ext uri="{FF2B5EF4-FFF2-40B4-BE49-F238E27FC236}">
                    <a16:creationId xmlns:a16="http://schemas.microsoft.com/office/drawing/2014/main" id="{127F4F43-6DD6-4F99-A56F-1FC5C85F8A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982330">
                <a:off x="2797" y="3403"/>
                <a:ext cx="354" cy="4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NL" sz="4400" b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Y</a:t>
                </a:r>
                <a:endParaRPr lang="nl-NL" altLang="nl-NL" sz="4400" b="1" dirty="0">
                  <a:solidFill>
                    <a:srgbClr val="C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" name="Text Box 77">
                <a:extLst>
                  <a:ext uri="{FF2B5EF4-FFF2-40B4-BE49-F238E27FC236}">
                    <a16:creationId xmlns:a16="http://schemas.microsoft.com/office/drawing/2014/main" id="{AA38020F-FC9F-43E5-8BB1-47EC6987AC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14193">
                <a:off x="2615" y="3045"/>
                <a:ext cx="354" cy="4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NL" sz="4400" b="1">
                    <a:solidFill>
                      <a:srgbClr val="C00000"/>
                    </a:solidFill>
                    <a:latin typeface="Arial" panose="020B0604020202020204" pitchFamily="34" charset="0"/>
                  </a:rPr>
                  <a:t>Y</a:t>
                </a:r>
                <a:endParaRPr lang="nl-NL" altLang="nl-NL" sz="4400" b="1">
                  <a:solidFill>
                    <a:srgbClr val="C00000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3" name="Picture 36">
              <a:extLst>
                <a:ext uri="{FF2B5EF4-FFF2-40B4-BE49-F238E27FC236}">
                  <a16:creationId xmlns:a16="http://schemas.microsoft.com/office/drawing/2014/main" id="{7BAB639E-D073-4796-B7A1-7CF07C56BB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 contrast="18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876" y="4599719"/>
              <a:ext cx="300263" cy="323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248">
              <a:extLst>
                <a:ext uri="{FF2B5EF4-FFF2-40B4-BE49-F238E27FC236}">
                  <a16:creationId xmlns:a16="http://schemas.microsoft.com/office/drawing/2014/main" id="{39151F98-A438-4D6B-A423-CC9FC227C16A}"/>
                </a:ext>
              </a:extLst>
            </p:cNvPr>
            <p:cNvGrpSpPr>
              <a:grpSpLocks/>
            </p:cNvGrpSpPr>
            <p:nvPr/>
          </p:nvGrpSpPr>
          <p:grpSpPr bwMode="auto">
            <a:xfrm rot="20258825">
              <a:off x="3198429" y="3865143"/>
              <a:ext cx="1103318" cy="1214442"/>
              <a:chOff x="2713" y="2978"/>
              <a:chExt cx="695" cy="765"/>
            </a:xfrm>
          </p:grpSpPr>
          <p:sp>
            <p:nvSpPr>
              <p:cNvPr id="15" name="Text Box 75">
                <a:extLst>
                  <a:ext uri="{FF2B5EF4-FFF2-40B4-BE49-F238E27FC236}">
                    <a16:creationId xmlns:a16="http://schemas.microsoft.com/office/drawing/2014/main" id="{F8D0013A-2984-4B03-98C1-692B48F614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809647">
                <a:off x="2998" y="3037"/>
                <a:ext cx="354" cy="4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NL" sz="4400" b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Y</a:t>
                </a:r>
                <a:endParaRPr lang="nl-NL" altLang="nl-NL" sz="4400" b="1" dirty="0">
                  <a:solidFill>
                    <a:srgbClr val="C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" name="Text Box 76">
                <a:extLst>
                  <a:ext uri="{FF2B5EF4-FFF2-40B4-BE49-F238E27FC236}">
                    <a16:creationId xmlns:a16="http://schemas.microsoft.com/office/drawing/2014/main" id="{66D13AFC-7BED-4C18-9E55-DF4D86BF81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982330">
                <a:off x="2989" y="3323"/>
                <a:ext cx="354" cy="4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NL" sz="4400" b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Y</a:t>
                </a:r>
                <a:endParaRPr lang="nl-NL" altLang="nl-NL" sz="4400" b="1" dirty="0">
                  <a:solidFill>
                    <a:srgbClr val="C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" name="Text Box 77">
                <a:extLst>
                  <a:ext uri="{FF2B5EF4-FFF2-40B4-BE49-F238E27FC236}">
                    <a16:creationId xmlns:a16="http://schemas.microsoft.com/office/drawing/2014/main" id="{3FF0BDBD-3F7E-4C98-9149-8AB2252977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14193">
                <a:off x="2713" y="2978"/>
                <a:ext cx="354" cy="4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NL" sz="4400" b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Y</a:t>
                </a:r>
                <a:endParaRPr lang="nl-NL" altLang="nl-NL" sz="4400" b="1" dirty="0">
                  <a:solidFill>
                    <a:srgbClr val="C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398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91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10834 0.05324 C 0.13091 0.06528 0.16494 0.07199 0.20035 0.07199 C 0.2408 0.07199 0.2731 0.06528 0.29566 0.05324 L 0.40417 7.40741E-7 " pathEditMode="relative" rAng="0" ptsTypes="FffFF">
                                      <p:cBhvr>
                                        <p:cTn id="20" dur="2000" fill="hold"/>
                                        <p:tgtEl>
                                          <p:spTgt spid="291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358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9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18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fluideglacial.com/blog/wp-content/uploads/2010/07/24-07-201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/>
          <a:stretch/>
        </p:blipFill>
        <p:spPr bwMode="auto">
          <a:xfrm>
            <a:off x="1112735" y="12560"/>
            <a:ext cx="9966530" cy="765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359398" y="329487"/>
            <a:ext cx="456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the ride!</a:t>
            </a:r>
            <a:endParaRPr lang="nl-NL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6008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A062758-9297-4552-B0CC-79602CA12F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6" b="3601"/>
          <a:stretch/>
        </p:blipFill>
        <p:spPr>
          <a:xfrm>
            <a:off x="726" y="1151"/>
            <a:ext cx="5333274" cy="7492678"/>
          </a:xfrm>
          <a:prstGeom prst="rect">
            <a:avLst/>
          </a:prstGeom>
        </p:spPr>
      </p:pic>
      <p:pic>
        <p:nvPicPr>
          <p:cNvPr id="5" name="Picture 4" descr="Full Cartoon Syringe Coronavirus Covid19 Vaccine Stock Illustration  1712603908">
            <a:extLst>
              <a:ext uri="{FF2B5EF4-FFF2-40B4-BE49-F238E27FC236}">
                <a16:creationId xmlns:a16="http://schemas.microsoft.com/office/drawing/2014/main" id="{695027D6-779B-47D2-8910-7B92D8943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29" b="80000" l="10806" r="79175">
                        <a14:foregroundMark x1="14017" y1="58571" x2="11788" y2="75714"/>
                        <a14:foregroundMark x1="14110" y1="57857" x2="14017" y2="58571"/>
                        <a14:foregroundMark x1="14342" y1="56071" x2="14110" y2="57857"/>
                        <a14:foregroundMark x1="11417" y1="57857" x2="11395" y2="56786"/>
                        <a14:foregroundMark x1="11788" y1="75714" x2="11417" y2="57857"/>
                        <a14:foregroundMark x1="14481" y1="76071" x2="14538" y2="76429"/>
                        <a14:foregroundMark x1="11680" y1="58571" x2="14481" y2="76071"/>
                        <a14:foregroundMark x1="11566" y1="57857" x2="11680" y2="58571"/>
                        <a14:foregroundMark x1="11395" y1="56786" x2="11566" y2="57857"/>
                        <a14:foregroundMark x1="11357" y1="57857" x2="10806" y2="54643"/>
                        <a14:foregroundMark x1="14477" y1="76071" x2="11357" y2="57857"/>
                        <a14:foregroundMark x1="14538" y1="76429" x2="14477" y2="76071"/>
                        <a14:foregroundMark x1="16018" y1="58571" x2="18861" y2="60714"/>
                        <a14:foregroundMark x1="15071" y1="57857" x2="16018" y2="58571"/>
                        <a14:foregroundMark x1="10806" y1="54643" x2="15071" y2="57857"/>
                        <a14:foregroundMark x1="18861" y1="60714" x2="18861" y2="60714"/>
                        <a14:foregroundMark x1="14735" y1="80714" x2="14735" y2="80714"/>
                        <a14:foregroundMark x1="76424" y1="23571" x2="76424" y2="23571"/>
                        <a14:foregroundMark x1="79175" y1="21429" x2="79175" y2="21429"/>
                        <a14:backgroundMark x1="16110" y1="58571" x2="16110" y2="58571"/>
                        <a14:backgroundMark x1="16306" y1="58571" x2="16306" y2="58571"/>
                        <a14:backgroundMark x1="15521" y1="57857" x2="15521" y2="57857"/>
                        <a14:backgroundMark x1="15717" y1="58571" x2="15717" y2="58571"/>
                        <a14:backgroundMark x1="16503" y1="58571" x2="16503" y2="58571"/>
                        <a14:backgroundMark x1="11591" y1="76071" x2="11591" y2="76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5" t="15889" r="18101" b="12392"/>
          <a:stretch/>
        </p:blipFill>
        <p:spPr bwMode="auto">
          <a:xfrm rot="11407473">
            <a:off x="4191962" y="1514065"/>
            <a:ext cx="2912540" cy="150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1B2AEEF-C99B-4EEB-ADB9-87E63FF2245A}"/>
              </a:ext>
            </a:extLst>
          </p:cNvPr>
          <p:cNvSpPr txBox="1"/>
          <p:nvPr/>
        </p:nvSpPr>
        <p:spPr>
          <a:xfrm>
            <a:off x="5648232" y="3139440"/>
            <a:ext cx="6193248" cy="273921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2800" b="1" dirty="0"/>
              <a:t>Teken wat er gebeurt bij een vaccinatie:</a:t>
            </a: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Welke type cellen zijn betrokken?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Wat gebeurt waar? </a:t>
            </a:r>
          </a:p>
          <a:p>
            <a:endParaRPr lang="nl-NL" sz="24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nl-NL" sz="2400" dirty="0">
                <a:sym typeface="Wingdings" panose="05000000000000000000" pitchFamily="2" charset="2"/>
              </a:rPr>
              <a:t> Wees creatief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nl-NL" sz="2400" dirty="0">
                <a:sym typeface="Wingdings" panose="05000000000000000000" pitchFamily="2" charset="2"/>
              </a:rPr>
              <a:t> Teken alleen of in een groepje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nl-NL" sz="2400" dirty="0">
                <a:sym typeface="Wingdings" panose="05000000000000000000" pitchFamily="2" charset="2"/>
              </a:rPr>
              <a:t> Tijd: 5-10 minuten</a:t>
            </a:r>
            <a:endParaRPr lang="nl-NL" sz="2400" dirty="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8E8CD547-E795-4956-8AF2-C14DCF71F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506083"/>
            <a:ext cx="90881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Wat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weet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u van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een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altLang="nl-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vaccinatie</a:t>
            </a:r>
            <a:r>
              <a:rPr lang="en-US" altLang="nl-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….?</a:t>
            </a:r>
          </a:p>
        </p:txBody>
      </p:sp>
    </p:spTree>
    <p:extLst>
      <p:ext uri="{BB962C8B-B14F-4D97-AF65-F5344CB8AC3E}">
        <p14:creationId xmlns:p14="http://schemas.microsoft.com/office/powerpoint/2010/main" val="50339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F9288-D277-4386-A111-BBC9DD427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C1C0B1-4353-4A6E-B680-256C757CD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0796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68360-D646-4D51-A755-E7F9A60B1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3360"/>
            <a:ext cx="10515600" cy="483076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l-NL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Wat gaan we vandaag bespreken?</a:t>
            </a:r>
            <a:br>
              <a:rPr lang="nl-NL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</a:br>
            <a:r>
              <a:rPr lang="nl-NL" sz="4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1. Immunologie: back </a:t>
            </a:r>
            <a:r>
              <a:rPr lang="nl-NL" sz="44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to</a:t>
            </a:r>
            <a:r>
              <a:rPr lang="nl-NL" sz="4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basics</a:t>
            </a:r>
            <a:br>
              <a:rPr lang="nl-NL" sz="4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</a:br>
            <a:r>
              <a:rPr lang="nl-NL" sz="4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2. Verdieping: migratie van </a:t>
            </a:r>
            <a:r>
              <a:rPr lang="nl-NL" sz="44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immuuncellen</a:t>
            </a:r>
            <a:br>
              <a:rPr lang="nl-NL" sz="4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</a:br>
            <a:r>
              <a:rPr lang="nl-NL" sz="4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3. Vaccins: wat zit er in en waarom?</a:t>
            </a:r>
            <a:br>
              <a:rPr lang="nl-NL" sz="4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</a:br>
            <a:r>
              <a:rPr lang="nl-NL" sz="4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4. </a:t>
            </a:r>
            <a:r>
              <a:rPr lang="nl-NL" sz="44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Virus-infectie</a:t>
            </a:r>
            <a:r>
              <a:rPr lang="nl-NL" sz="4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na vaccinatie: wat nu?</a:t>
            </a:r>
          </a:p>
        </p:txBody>
      </p:sp>
      <p:pic>
        <p:nvPicPr>
          <p:cNvPr id="3" name="Picture 3" descr="T cell">
            <a:extLst>
              <a:ext uri="{FF2B5EF4-FFF2-40B4-BE49-F238E27FC236}">
                <a16:creationId xmlns:a16="http://schemas.microsoft.com/office/drawing/2014/main" id="{7A4EF4DE-8A59-498F-B8F8-70B76E260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7" y="5475922"/>
            <a:ext cx="893763" cy="9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493C1A1E-9CD9-44DE-9606-92526CD8DE80}"/>
              </a:ext>
            </a:extLst>
          </p:cNvPr>
          <p:cNvGrpSpPr>
            <a:grpSpLocks/>
          </p:cNvGrpSpPr>
          <p:nvPr/>
        </p:nvGrpSpPr>
        <p:grpSpPr bwMode="auto">
          <a:xfrm>
            <a:off x="5513387" y="5044122"/>
            <a:ext cx="1416050" cy="1427163"/>
            <a:chOff x="2526" y="2429"/>
            <a:chExt cx="892" cy="899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CBFC162B-53C1-4774-8401-283BF8391E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42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8AD20782-1682-433C-8031-CC0039DAC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51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A75E6140-646B-4358-BB14-B0CDC88C8B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60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09B1C4D3-44F1-499E-A597-CBECECA1DE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69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06120EBA-46FA-40B8-B6D0-0CD79F575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78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57D9AFFE-BDE7-431A-BEFC-F921CEE11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87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C187D263-67C2-4B4C-94F1-2D88FEEC01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971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7E54D709-5698-4BFB-8F2D-DE9A70235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305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96D8C968-828D-4611-8811-BE87F0C514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314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EF1685FB-661E-4228-AF3D-7313E8E338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3239"/>
              <a:ext cx="892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3697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68360-D646-4D51-A755-E7F9A60B1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72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1. Immunologie: back </a:t>
            </a:r>
            <a:r>
              <a:rPr lang="nl-NL" sz="4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to</a:t>
            </a:r>
            <a:r>
              <a:rPr lang="nl-NL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basics</a:t>
            </a:r>
          </a:p>
        </p:txBody>
      </p:sp>
      <p:pic>
        <p:nvPicPr>
          <p:cNvPr id="3" name="Picture 3" descr="T cell">
            <a:extLst>
              <a:ext uri="{FF2B5EF4-FFF2-40B4-BE49-F238E27FC236}">
                <a16:creationId xmlns:a16="http://schemas.microsoft.com/office/drawing/2014/main" id="{7A4EF4DE-8A59-498F-B8F8-70B76E260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7" y="5010785"/>
            <a:ext cx="893763" cy="9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493C1A1E-9CD9-44DE-9606-92526CD8DE80}"/>
              </a:ext>
            </a:extLst>
          </p:cNvPr>
          <p:cNvGrpSpPr>
            <a:grpSpLocks/>
          </p:cNvGrpSpPr>
          <p:nvPr/>
        </p:nvGrpSpPr>
        <p:grpSpPr bwMode="auto">
          <a:xfrm>
            <a:off x="5513387" y="4578985"/>
            <a:ext cx="1416050" cy="1427163"/>
            <a:chOff x="2526" y="2429"/>
            <a:chExt cx="892" cy="899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CBFC162B-53C1-4774-8401-283BF8391E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42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8AD20782-1682-433C-8031-CC0039DAC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51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A75E6140-646B-4358-BB14-B0CDC88C8B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60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09B1C4D3-44F1-499E-A597-CBECECA1DE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69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06120EBA-46FA-40B8-B6D0-0CD79F575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78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57D9AFFE-BDE7-431A-BEFC-F921CEE11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87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C187D263-67C2-4B4C-94F1-2D88FEEC01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2971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7E54D709-5698-4BFB-8F2D-DE9A70235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305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96D8C968-828D-4611-8811-BE87F0C514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3149"/>
              <a:ext cx="89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EF1685FB-661E-4228-AF3D-7313E8E338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3239"/>
              <a:ext cx="892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2548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>
            <a:extLst>
              <a:ext uri="{FF2B5EF4-FFF2-40B4-BE49-F238E27FC236}">
                <a16:creationId xmlns:a16="http://schemas.microsoft.com/office/drawing/2014/main" id="{91B62F98-72C6-4A07-BB92-5DECA646C7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3305175"/>
            <a:ext cx="3354388" cy="335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652" name="Rectangle 4">
            <a:extLst>
              <a:ext uri="{FF2B5EF4-FFF2-40B4-BE49-F238E27FC236}">
                <a16:creationId xmlns:a16="http://schemas.microsoft.com/office/drawing/2014/main" id="{0B02AE94-F038-4559-B0C5-D07190A56E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6400" y="52388"/>
            <a:ext cx="9805988" cy="1143000"/>
          </a:xfrm>
        </p:spPr>
        <p:txBody>
          <a:bodyPr/>
          <a:lstStyle/>
          <a:p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Wat </a:t>
            </a:r>
            <a:r>
              <a:rPr lang="en-US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doet</a:t>
            </a:r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ons</a:t>
            </a:r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en-US" altLang="nl-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immuunsysteem</a:t>
            </a:r>
            <a:r>
              <a:rPr lang="en-US" altLang="nl-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?</a:t>
            </a:r>
          </a:p>
        </p:txBody>
      </p:sp>
      <p:sp>
        <p:nvSpPr>
          <p:cNvPr id="283658" name="Text Box 10">
            <a:extLst>
              <a:ext uri="{FF2B5EF4-FFF2-40B4-BE49-F238E27FC236}">
                <a16:creationId xmlns:a16="http://schemas.microsoft.com/office/drawing/2014/main" id="{056B5BD6-71A7-4867-B1B4-624443D06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1069976"/>
            <a:ext cx="88201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 sz="2400" dirty="0" err="1">
                <a:latin typeface="Arial" panose="020B0604020202020204" pitchFamily="34" charset="0"/>
              </a:rPr>
              <a:t>Lichaam</a:t>
            </a:r>
            <a:r>
              <a:rPr lang="en-US" altLang="nl-NL" sz="2400" dirty="0">
                <a:latin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Arial" panose="020B0604020202020204" pitchFamily="34" charset="0"/>
              </a:rPr>
              <a:t>beschermen</a:t>
            </a:r>
            <a:r>
              <a:rPr lang="en-US" altLang="nl-NL" sz="2400" dirty="0">
                <a:latin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Arial" panose="020B0604020202020204" pitchFamily="34" charset="0"/>
              </a:rPr>
              <a:t>tegen</a:t>
            </a:r>
            <a:r>
              <a:rPr lang="en-US" altLang="nl-NL" sz="2400" dirty="0">
                <a:latin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Arial" panose="020B0604020202020204" pitchFamily="34" charset="0"/>
              </a:rPr>
              <a:t>ziekteverwekkers</a:t>
            </a:r>
            <a:r>
              <a:rPr lang="en-US" altLang="nl-NL" sz="2400" dirty="0">
                <a:latin typeface="Arial" panose="020B0604020202020204" pitchFamily="34" charset="0"/>
              </a:rPr>
              <a:t> (</a:t>
            </a:r>
            <a:r>
              <a:rPr lang="en-US" altLang="nl-NL" sz="2400" dirty="0" err="1">
                <a:latin typeface="Arial" panose="020B0604020202020204" pitchFamily="34" charset="0"/>
              </a:rPr>
              <a:t>bacterien</a:t>
            </a:r>
            <a:r>
              <a:rPr lang="en-US" altLang="nl-NL" sz="2400" dirty="0">
                <a:latin typeface="Arial" panose="020B0604020202020204" pitchFamily="34" charset="0"/>
              </a:rPr>
              <a:t>, </a:t>
            </a:r>
            <a:r>
              <a:rPr lang="en-US" altLang="nl-NL" sz="2400" dirty="0" err="1">
                <a:latin typeface="Arial" panose="020B0604020202020204" pitchFamily="34" charset="0"/>
              </a:rPr>
              <a:t>virussen</a:t>
            </a:r>
            <a:r>
              <a:rPr lang="en-US" altLang="nl-NL" sz="2400" dirty="0">
                <a:latin typeface="Arial" panose="020B0604020202020204" pitchFamily="34" charset="0"/>
              </a:rPr>
              <a:t>, schimmels etc.) </a:t>
            </a:r>
            <a:r>
              <a:rPr lang="en-US" altLang="nl-NL" sz="2400" dirty="0">
                <a:latin typeface="Arial" panose="020B0604020202020204" pitchFamily="34" charset="0"/>
                <a:sym typeface="Wingdings" panose="05000000000000000000" pitchFamily="2" charset="2"/>
              </a:rPr>
              <a:t> op twee </a:t>
            </a:r>
            <a:r>
              <a:rPr lang="en-US" altLang="nl-NL" sz="2400" dirty="0" err="1">
                <a:latin typeface="Arial" panose="020B0604020202020204" pitchFamily="34" charset="0"/>
                <a:sym typeface="Wingdings" panose="05000000000000000000" pitchFamily="2" charset="2"/>
              </a:rPr>
              <a:t>verschillende</a:t>
            </a:r>
            <a:r>
              <a:rPr lang="en-US" altLang="nl-NL" sz="2400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nl-NL" sz="2400" dirty="0" err="1">
                <a:latin typeface="Arial" panose="020B0604020202020204" pitchFamily="34" charset="0"/>
                <a:sym typeface="Wingdings" panose="05000000000000000000" pitchFamily="2" charset="2"/>
              </a:rPr>
              <a:t>manieren</a:t>
            </a:r>
            <a:r>
              <a:rPr lang="en-US" altLang="nl-NL" sz="2400" dirty="0">
                <a:latin typeface="Arial" panose="020B0604020202020204" pitchFamily="34" charset="0"/>
                <a:sym typeface="Wingdings" panose="05000000000000000000" pitchFamily="2" charset="2"/>
              </a:rPr>
              <a:t>:</a:t>
            </a:r>
            <a:endParaRPr lang="en-US" altLang="nl-NL" sz="2400" dirty="0">
              <a:latin typeface="Arial" panose="020B0604020202020204" pitchFamily="34" charset="0"/>
            </a:endParaRPr>
          </a:p>
        </p:txBody>
      </p:sp>
      <p:sp>
        <p:nvSpPr>
          <p:cNvPr id="283659" name="Text Box 11">
            <a:extLst>
              <a:ext uri="{FF2B5EF4-FFF2-40B4-BE49-F238E27FC236}">
                <a16:creationId xmlns:a16="http://schemas.microsoft.com/office/drawing/2014/main" id="{91CAA922-BEA6-478C-BCBE-4BBBDBB8B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2108200"/>
            <a:ext cx="861853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>
              <a:tabLst>
                <a:tab pos="41275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tabLst>
                <a:tab pos="41275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tabLst>
                <a:tab pos="41275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tabLst>
                <a:tab pos="41275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tabLst>
                <a:tab pos="41275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nl-NL" b="1">
                <a:solidFill>
                  <a:srgbClr val="CC0000"/>
                </a:solidFill>
                <a:latin typeface="Arial" panose="020B0604020202020204" pitchFamily="34" charset="0"/>
              </a:rPr>
              <a:t>Aangeboren immuniteit:</a:t>
            </a:r>
            <a:r>
              <a:rPr lang="en-US" altLang="nl-NL" sz="2000">
                <a:latin typeface="Arial" panose="020B0604020202020204" pitchFamily="34" charset="0"/>
              </a:rPr>
              <a:t> </a:t>
            </a:r>
            <a:r>
              <a:rPr lang="en-US" altLang="nl-NL" b="1">
                <a:solidFill>
                  <a:srgbClr val="CC0000"/>
                </a:solidFill>
                <a:latin typeface="Arial" panose="020B0604020202020204" pitchFamily="34" charset="0"/>
              </a:rPr>
              <a:t>	Adaptieve immuniteit:</a:t>
            </a:r>
          </a:p>
          <a:p>
            <a:r>
              <a:rPr lang="en-US" altLang="nl-NL">
                <a:sym typeface="Symbol" panose="05050102010706020507" pitchFamily="18" charset="2"/>
              </a:rPr>
              <a:t> </a:t>
            </a:r>
            <a:r>
              <a:rPr lang="en-US" altLang="nl-NL">
                <a:latin typeface="Arial" panose="020B0604020202020204" pitchFamily="34" charset="0"/>
              </a:rPr>
              <a:t>Zeer snel (minuten)	 </a:t>
            </a:r>
            <a:r>
              <a:rPr lang="en-US" altLang="nl-NL">
                <a:sym typeface="Symbol" panose="05050102010706020507" pitchFamily="18" charset="2"/>
              </a:rPr>
              <a:t> </a:t>
            </a:r>
            <a:r>
              <a:rPr lang="en-US" altLang="nl-NL">
                <a:latin typeface="Arial" panose="020B0604020202020204" pitchFamily="34" charset="0"/>
              </a:rPr>
              <a:t>Traag (dagen)</a:t>
            </a:r>
          </a:p>
          <a:p>
            <a:r>
              <a:rPr lang="en-US" altLang="nl-NL">
                <a:sym typeface="Symbol" panose="05050102010706020507" pitchFamily="18" charset="2"/>
              </a:rPr>
              <a:t> </a:t>
            </a:r>
            <a:r>
              <a:rPr lang="en-US" altLang="nl-NL">
                <a:latin typeface="Arial" panose="020B0604020202020204" pitchFamily="34" charset="0"/>
              </a:rPr>
              <a:t>Aspecifiek	 </a:t>
            </a:r>
            <a:r>
              <a:rPr lang="en-US" altLang="nl-NL">
                <a:sym typeface="Symbol" panose="05050102010706020507" pitchFamily="18" charset="2"/>
              </a:rPr>
              <a:t> </a:t>
            </a:r>
            <a:r>
              <a:rPr lang="en-US" altLang="nl-NL">
                <a:latin typeface="Arial" panose="020B0604020202020204" pitchFamily="34" charset="0"/>
              </a:rPr>
              <a:t>Zeer specifiek</a:t>
            </a:r>
          </a:p>
          <a:p>
            <a:r>
              <a:rPr lang="en-US" altLang="nl-NL">
                <a:sym typeface="Symbol" panose="05050102010706020507" pitchFamily="18" charset="2"/>
              </a:rPr>
              <a:t> </a:t>
            </a:r>
            <a:r>
              <a:rPr lang="en-US" altLang="nl-NL">
                <a:latin typeface="Arial" panose="020B0604020202020204" pitchFamily="34" charset="0"/>
              </a:rPr>
              <a:t>98% effectief	 </a:t>
            </a:r>
            <a:r>
              <a:rPr lang="en-US" altLang="nl-NL">
                <a:sym typeface="Symbol" panose="05050102010706020507" pitchFamily="18" charset="2"/>
              </a:rPr>
              <a:t> </a:t>
            </a:r>
            <a:r>
              <a:rPr lang="en-US" altLang="nl-NL">
                <a:latin typeface="Arial" panose="020B0604020202020204" pitchFamily="34" charset="0"/>
              </a:rPr>
              <a:t>100% effectief</a:t>
            </a:r>
          </a:p>
          <a:p>
            <a:r>
              <a:rPr lang="en-US" altLang="nl-NL">
                <a:sym typeface="Symbol" panose="05050102010706020507" pitchFamily="18" charset="2"/>
              </a:rPr>
              <a:t> </a:t>
            </a:r>
            <a:r>
              <a:rPr lang="en-US" altLang="nl-NL">
                <a:latin typeface="Arial" panose="020B0604020202020204" pitchFamily="34" charset="0"/>
              </a:rPr>
              <a:t>Geen geheugen	 </a:t>
            </a:r>
            <a:r>
              <a:rPr lang="en-US" altLang="nl-NL">
                <a:sym typeface="Symbol" panose="05050102010706020507" pitchFamily="18" charset="2"/>
              </a:rPr>
              <a:t> </a:t>
            </a:r>
            <a:r>
              <a:rPr lang="en-US" altLang="nl-NL">
                <a:latin typeface="Arial" panose="020B0604020202020204" pitchFamily="34" charset="0"/>
              </a:rPr>
              <a:t>Aanmaak geheugen (jaren)</a:t>
            </a:r>
          </a:p>
        </p:txBody>
      </p:sp>
      <p:sp>
        <p:nvSpPr>
          <p:cNvPr id="283661" name="Text Box 13">
            <a:extLst>
              <a:ext uri="{FF2B5EF4-FFF2-40B4-BE49-F238E27FC236}">
                <a16:creationId xmlns:a16="http://schemas.microsoft.com/office/drawing/2014/main" id="{CA92DCA0-8743-40B9-B93B-7DE1C3AC109B}"/>
              </a:ext>
            </a:extLst>
          </p:cNvPr>
          <p:cNvSpPr txBox="1">
            <a:spLocks noChangeArrowheads="1"/>
          </p:cNvSpPr>
          <p:nvPr/>
        </p:nvSpPr>
        <p:spPr bwMode="auto">
          <a:xfrm rot="1245276">
            <a:off x="6375401" y="3033713"/>
            <a:ext cx="2651125" cy="711200"/>
          </a:xfrm>
          <a:prstGeom prst="rect">
            <a:avLst/>
          </a:prstGeom>
          <a:solidFill>
            <a:schemeClr val="bg1">
              <a:alpha val="53000"/>
            </a:schemeClr>
          </a:solidFill>
          <a:ln w="9525">
            <a:solidFill>
              <a:srgbClr val="A8122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l-NL" sz="4000" b="1">
                <a:solidFill>
                  <a:srgbClr val="CC0000"/>
                </a:solidFill>
                <a:latin typeface="Arial" panose="020B0604020202020204" pitchFamily="34" charset="0"/>
              </a:rPr>
              <a:t>vaccinatie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83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8" grpId="0"/>
      <p:bldP spid="283659" grpId="0" build="p"/>
      <p:bldP spid="283661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ccinology Masterclass Almere Martijn Nolte 23092021 vs1" id="{2B3D76D5-1E87-4CC0-AACA-35B9AF81149D}" vid="{C5E40FBE-8F0F-4385-9A7E-D0E4B43C8788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accinology Masterclass Almere Martijn Nolte 23092021 vs1" id="{2B3D76D5-1E87-4CC0-AACA-35B9AF81149D}" vid="{3B43F00A-E69C-4169-A89C-16B72F1994FD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Vaccinology Masterclass Almere Martijn Nolte 23092021 vs1</Template>
  <TotalTime>12566</TotalTime>
  <Words>2601</Words>
  <Application>Microsoft Office PowerPoint</Application>
  <PresentationFormat>Breedbeeld</PresentationFormat>
  <Paragraphs>451</Paragraphs>
  <Slides>60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60</vt:i4>
      </vt:variant>
    </vt:vector>
  </HeadingPairs>
  <TitlesOfParts>
    <vt:vector size="77" baseType="lpstr">
      <vt:lpstr>-apple-system</vt:lpstr>
      <vt:lpstr>Arial</vt:lpstr>
      <vt:lpstr>Arial Narrow</vt:lpstr>
      <vt:lpstr>Benton Modern Text Regular</vt:lpstr>
      <vt:lpstr>Calibri</vt:lpstr>
      <vt:lpstr>Calibri Light</vt:lpstr>
      <vt:lpstr>Harding</vt:lpstr>
      <vt:lpstr>Helvetica</vt:lpstr>
      <vt:lpstr>Source Sans Pro</vt:lpstr>
      <vt:lpstr>Symbol</vt:lpstr>
      <vt:lpstr>Times</vt:lpstr>
      <vt:lpstr>Univers</vt:lpstr>
      <vt:lpstr>Univers LT Std</vt:lpstr>
      <vt:lpstr>Verdana</vt:lpstr>
      <vt:lpstr>Wingdings</vt:lpstr>
      <vt:lpstr>Kantoorthema</vt:lpstr>
      <vt:lpstr>Default Design</vt:lpstr>
      <vt:lpstr>PowerPoint-presentatie</vt:lpstr>
      <vt:lpstr>PowerPoint-presentatie</vt:lpstr>
      <vt:lpstr>1796: Jenner doet eerste experimentele vaccinatie tegen pokken</vt:lpstr>
      <vt:lpstr>PowerPoint-presentatie</vt:lpstr>
      <vt:lpstr>PowerPoint-presentatie</vt:lpstr>
      <vt:lpstr>PowerPoint-presentatie</vt:lpstr>
      <vt:lpstr>Wat gaan we vandaag bespreken? 1. Immunologie: back to basics 2. Verdieping: migratie van immuuncellen 3. Vaccins: wat zit er in en waarom? 4. Virus-infectie na vaccinatie: wat nu?</vt:lpstr>
      <vt:lpstr>1. Immunologie: back to basics</vt:lpstr>
      <vt:lpstr>Wat doet ons immuunsysteem?</vt:lpstr>
      <vt:lpstr>Twee soorten adaptieve immuniteit:</vt:lpstr>
      <vt:lpstr>Welke immuuncel herkent als eerste een indringer?</vt:lpstr>
      <vt:lpstr>PowerPoint-presentatie</vt:lpstr>
      <vt:lpstr>PowerPoint-presentatie</vt:lpstr>
      <vt:lpstr>Infectie leidt tot activatie van T en B cellen</vt:lpstr>
      <vt:lpstr>Geheugen cellen beschermen bij her-infectie</vt:lpstr>
      <vt:lpstr>Immunologisch geheugen:</vt:lpstr>
      <vt:lpstr>Voordeel van herhaalde immunizaties:</vt:lpstr>
      <vt:lpstr>PowerPoint-presentatie</vt:lpstr>
      <vt:lpstr>PowerPoint-presentatie</vt:lpstr>
      <vt:lpstr>2. Verdieping: migratie van immuuncellen</vt:lpstr>
      <vt:lpstr>PowerPoint-presentatie</vt:lpstr>
      <vt:lpstr>HET probleem van adaptieve immuniteit</vt:lpstr>
      <vt:lpstr>PowerPoint-presentatie</vt:lpstr>
      <vt:lpstr>PowerPoint-presentatie</vt:lpstr>
      <vt:lpstr>Lymphocyte recirculatie in de steady state</vt:lpstr>
      <vt:lpstr>Immune surveillance is een soort speed dating!</vt:lpstr>
      <vt:lpstr>PowerPoint-presentatie</vt:lpstr>
      <vt:lpstr>Lymphocyte activatie en recirculatie</vt:lpstr>
      <vt:lpstr>Multistep model voor lymphocyte extravasatie:</vt:lpstr>
      <vt:lpstr>PowerPoint-presentatie</vt:lpstr>
      <vt:lpstr>Multistep model voor lymphocyte extravasatie:</vt:lpstr>
      <vt:lpstr>Homing receptoren voor migratie naar lymfeklier over HEV:</vt:lpstr>
      <vt:lpstr>PowerPoint-presentatie</vt:lpstr>
      <vt:lpstr>Effector vs memory T cellen: Lokatie, lokatie, lokatie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3. Vaccins: wat zit er in en waarom?</vt:lpstr>
      <vt:lpstr>PowerPoint-presentatie</vt:lpstr>
      <vt:lpstr>Wat zit er in een vaccin?</vt:lpstr>
      <vt:lpstr>PowerPoint-presentatie</vt:lpstr>
      <vt:lpstr>Nieuwe generatie vaccins tegen coronavirus</vt:lpstr>
      <vt:lpstr>mRNA vaccins: vol giftige stoffen?</vt:lpstr>
      <vt:lpstr>Hoe werkt een mRNA vaccin dan?</vt:lpstr>
      <vt:lpstr>mRNA vaccins? Die gaan toch nooit werken….</vt:lpstr>
      <vt:lpstr>PowerPoint-presentatie</vt:lpstr>
      <vt:lpstr>PowerPoint-presentatie</vt:lpstr>
      <vt:lpstr>PowerPoint-presentatie</vt:lpstr>
      <vt:lpstr>Zin en onzin van vaccinaties:</vt:lpstr>
      <vt:lpstr>PowerPoint-presentatie</vt:lpstr>
      <vt:lpstr>4. Virus-infectie na vaccinatie: wat nu?</vt:lpstr>
      <vt:lpstr>PowerPoint-presentatie</vt:lpstr>
      <vt:lpstr>PowerPoint-presentatie</vt:lpstr>
      <vt:lpstr>PowerPoint-presentatie</vt:lpstr>
      <vt:lpstr>PowerPoint-presentatie</vt:lpstr>
    </vt:vector>
  </TitlesOfParts>
  <Company>Sanquin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martijn nolte</dc:creator>
  <cp:lastModifiedBy>martijn nolte</cp:lastModifiedBy>
  <cp:revision>17</cp:revision>
  <dcterms:created xsi:type="dcterms:W3CDTF">2021-09-21T21:11:21Z</dcterms:created>
  <dcterms:modified xsi:type="dcterms:W3CDTF">2021-11-15T22:24:33Z</dcterms:modified>
</cp:coreProperties>
</file>