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80" r:id="rId4"/>
    <p:sldId id="261" r:id="rId5"/>
    <p:sldId id="266" r:id="rId6"/>
    <p:sldId id="257" r:id="rId7"/>
    <p:sldId id="275" r:id="rId8"/>
    <p:sldId id="267" r:id="rId9"/>
    <p:sldId id="262" r:id="rId10"/>
    <p:sldId id="264" r:id="rId11"/>
    <p:sldId id="259" r:id="rId12"/>
    <p:sldId id="268" r:id="rId13"/>
    <p:sldId id="281" r:id="rId14"/>
    <p:sldId id="278" r:id="rId15"/>
    <p:sldId id="279" r:id="rId16"/>
    <p:sldId id="274" r:id="rId17"/>
    <p:sldId id="270" r:id="rId18"/>
    <p:sldId id="276" r:id="rId19"/>
    <p:sldId id="271" r:id="rId20"/>
    <p:sldId id="277" r:id="rId21"/>
    <p:sldId id="272" r:id="rId22"/>
    <p:sldId id="273" r:id="rId23"/>
    <p:sldId id="26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8"/>
  </p:normalViewPr>
  <p:slideViewPr>
    <p:cSldViewPr snapToGrid="0" snapToObjects="1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788E0-BF50-ED49-A9B1-BD5FE346A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E1CB65-4CFE-B64E-9D27-84F6B355C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797008-CF0B-4443-8A44-BDF070CB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73C812-90DD-3143-9029-BAD0C6CC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F4A5B5-24CB-4042-916F-D43C8E5F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51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6FC44-F6B8-0649-973B-2EAC6991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C46173-7CD3-1C46-A182-03230CF6F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B2BDC3-D7B4-3B41-A52A-B84C555C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D0A448-9623-6A47-9D8A-096E157F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93DD3-B833-D742-8325-A7A4C253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FF1EFB8-4B24-A841-8E5D-5B15FF7CE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8711FD-1B2F-C144-9322-86954CFF2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5232B-7E23-A64A-A965-4667E371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E21BD7-B10F-E84A-B199-E3DD186A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BD475C-7A36-9E4F-9535-7F29ED15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66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DE9CA-22F1-0C45-BB81-AEE6AE87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CE73F-E032-2A4B-8C85-E646FAC4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101B36-7E33-824D-B964-C1A6937D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406E7B-10C4-054E-BC76-B631D790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FEE584-8B36-F54B-A340-5BD41617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13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9439E-7B91-4546-B86D-693C4251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5922A-9146-EA44-AE1C-8D49473EA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85AD1D-9E66-B14B-972B-72046AEF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5318FA-1194-7E45-AC90-E888F259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B87F9E-A4CC-2E42-9401-C7438BB5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8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13507-45C2-5944-A01D-2AD9095B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DA463-8F37-3544-8D23-71B23C2D8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E4A432-EB0A-B643-A73C-D488D04D9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3D2068-6374-3C49-9FBD-E5360120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E4DBB9-2FE0-8246-98F1-B7C1E145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65CCBD-1660-F946-9113-655FAE09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78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5B34E-072D-EE43-A4BF-17899966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8E1AC7-A105-8B47-BAF2-3B937F20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AD98DE-0219-3145-A99A-365E2C33F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620169-4585-E544-A1E9-5853A3B6F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E93B8C-7A83-8E43-A4C3-0DE156CBE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F3806C-1EDB-DA4E-84D7-76DAA18F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D793C0-2C41-AE42-8AD2-EB89D953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AE4638-3D95-064F-9C77-2FBC8751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68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5B897-7208-0D4D-8A8B-036B0929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02F408-225E-9248-878F-2985E74F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7F8D60-4D9F-C041-A28D-B48A90D8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1AA8B1-C678-BD4C-969F-70CD05E1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84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E917EC-A313-D94E-98C7-A12E6AFA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B4F739-0748-5E49-85CF-97C685D6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16DD81-18E7-4649-89CB-949C45C1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81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8123B-93EC-4243-8663-8853135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D46483-2BCD-584B-B035-7252A09D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65EB17-83E6-1F44-B676-81A78AD5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D4B4C6-867F-694C-B054-D1ED7520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20A8C4-3AFE-C24D-8669-FAE90A1F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C278B0-A5D6-4343-A2B3-75796416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0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9FBFC-A18E-434A-8946-E7496135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5596E26-D549-4845-A2B0-284B3A95A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9A4A44-9524-B74C-B5BA-492C733EC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3437BF-5094-6949-BFDA-7F3FD3F0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C472BD-9CF5-FD46-875C-BFA11CEC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3D6449-3A0D-DB46-AA5F-8B5E80ED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60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61811CE-92F1-FE49-BD4E-60FE427B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1DDC4C-0E32-7A4C-BA55-1F2D7ACC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E0BE58-8323-A449-9104-4213E4D73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C8E95-D523-6E4A-BAF4-2842D1A33DFF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951F84-716A-364D-8DB5-E137AAC6A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212825-40A0-E144-B9E3-6C89131C0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6949B-9217-AB42-970C-D59DCED398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7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msterdam.nl/duizendknoop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f.spee@berlagelyceum.e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pv/59g55jxn7_lgm8fxrjy_6n2wvcn5wm/T/com.microsoft.Word/WebArchiveCopyPasteTempFiles/Amsterdam_Pets_Gone_Wild_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156C2-A645-6748-8E35-82B812900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51" y="3429000"/>
            <a:ext cx="8013212" cy="1116135"/>
          </a:xfrm>
        </p:spPr>
        <p:txBody>
          <a:bodyPr>
            <a:normAutofit/>
          </a:bodyPr>
          <a:lstStyle/>
          <a:p>
            <a:r>
              <a:rPr lang="nl-NL" sz="7200" b="1" dirty="0">
                <a:latin typeface="+mn-lt"/>
                <a:cs typeface="Arial" panose="020B0604020202020204" pitchFamily="34" charset="0"/>
              </a:rPr>
              <a:t>Veldwerk in de stad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60005D-50BA-D442-8FEF-A25C4C02C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619" y="4718828"/>
            <a:ext cx="7709877" cy="1023448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Workshop NIBI Prikkelende biologie mei 2022</a:t>
            </a:r>
          </a:p>
          <a:p>
            <a:r>
              <a:rPr lang="nl-NL" sz="3200" dirty="0"/>
              <a:t>Felix Spee, docent biologie Berlage Lyceum</a:t>
            </a:r>
          </a:p>
        </p:txBody>
      </p:sp>
      <p:pic>
        <p:nvPicPr>
          <p:cNvPr id="1028" name="Picture 4" descr="Home - Berlage Lyceum">
            <a:extLst>
              <a:ext uri="{FF2B5EF4-FFF2-40B4-BE49-F238E27FC236}">
                <a16:creationId xmlns:a16="http://schemas.microsoft.com/office/drawing/2014/main" id="{C25EE9CE-64F6-8E44-87C0-75E210035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29" y="137140"/>
            <a:ext cx="3958248" cy="176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ome - Veldwerkindestad">
            <a:extLst>
              <a:ext uri="{FF2B5EF4-FFF2-40B4-BE49-F238E27FC236}">
                <a16:creationId xmlns:a16="http://schemas.microsoft.com/office/drawing/2014/main" id="{FC508918-0659-AC49-9EF0-1D09DA49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461" y="4276137"/>
            <a:ext cx="2987920" cy="24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ederlands instituut voor Biologie | Nederlands instituut voor Biologie">
            <a:extLst>
              <a:ext uri="{FF2B5EF4-FFF2-40B4-BE49-F238E27FC236}">
                <a16:creationId xmlns:a16="http://schemas.microsoft.com/office/drawing/2014/main" id="{2A38D0AE-9473-E9A2-208E-0DED381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5290" y="81694"/>
            <a:ext cx="3176710" cy="19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3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82B3E-9EED-4D42-A2BB-48A07C39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4323" cy="1325563"/>
          </a:xfrm>
        </p:spPr>
        <p:txBody>
          <a:bodyPr>
            <a:noAutofit/>
          </a:bodyPr>
          <a:lstStyle/>
          <a:p>
            <a:br>
              <a:rPr lang="nl-NL" sz="4000" dirty="0"/>
            </a:br>
            <a:r>
              <a:rPr lang="nl-NL" sz="4000" dirty="0"/>
              <a:t>Oplossing: 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Leerlingen doen onderzoek rondom schoolgebouw</a:t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FB53F7-2CC2-8E4A-A51A-D05071BC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90964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b="1" dirty="0"/>
              <a:t>Voordelen </a:t>
            </a:r>
          </a:p>
          <a:p>
            <a:pPr marL="0" indent="0">
              <a:buNone/>
            </a:pPr>
            <a:r>
              <a:rPr lang="nl-NL" sz="2400" b="1" dirty="0"/>
              <a:t>veldwerk in de stad:</a:t>
            </a:r>
          </a:p>
          <a:p>
            <a:pPr marL="0" indent="0">
              <a:buNone/>
            </a:pPr>
            <a:r>
              <a:rPr lang="nl-NL" sz="2400" dirty="0"/>
              <a:t>Kan gewoon tijdens een blokuur</a:t>
            </a:r>
          </a:p>
          <a:p>
            <a:pPr marL="0" indent="0">
              <a:buNone/>
            </a:pPr>
            <a:r>
              <a:rPr lang="nl-NL" sz="2400" dirty="0"/>
              <a:t>Kan jaarrond en zelfstandig, in groepjes of met hele klas</a:t>
            </a:r>
          </a:p>
          <a:p>
            <a:pPr marL="0" indent="0">
              <a:buNone/>
            </a:pPr>
            <a:r>
              <a:rPr lang="nl-NL" sz="2400" dirty="0"/>
              <a:t>Beter, meer gedegen onderzoek</a:t>
            </a:r>
          </a:p>
          <a:p>
            <a:pPr marL="0" indent="0">
              <a:buNone/>
            </a:pPr>
            <a:r>
              <a:rPr lang="nl-NL" sz="2400" dirty="0"/>
              <a:t>Aansluiten bij allerlei </a:t>
            </a:r>
            <a:r>
              <a:rPr lang="nl-NL" sz="2400" i="1" dirty="0" err="1"/>
              <a:t>Citizen</a:t>
            </a:r>
            <a:r>
              <a:rPr lang="nl-NL" sz="2400" i="1" dirty="0"/>
              <a:t> </a:t>
            </a:r>
            <a:r>
              <a:rPr lang="nl-NL" sz="2400" i="1" dirty="0" err="1"/>
              <a:t>Science</a:t>
            </a:r>
            <a:r>
              <a:rPr lang="nl-NL" sz="2400" i="1" dirty="0"/>
              <a:t> </a:t>
            </a:r>
            <a:r>
              <a:rPr lang="nl-NL" sz="2400" dirty="0"/>
              <a:t>projecten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F0E9E3-23CA-B045-A13E-76B70D9B69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690" y="2250484"/>
            <a:ext cx="7230310" cy="40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9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A248F-DF09-B848-AFE7-89F352E9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Veldwerk in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D0B453-1CB1-5D4D-972D-65824F34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971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Workshop NIBI mei 2022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gaat we doen?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Inzoomen op 1 opdracht,</a:t>
            </a:r>
          </a:p>
          <a:p>
            <a:pPr marL="0" indent="0">
              <a:buNone/>
            </a:pPr>
            <a:r>
              <a:rPr lang="nl-NL" dirty="0"/>
              <a:t>daarna naar buiten</a:t>
            </a:r>
          </a:p>
          <a:p>
            <a:pPr marL="0" indent="0">
              <a:buNone/>
            </a:pPr>
            <a:r>
              <a:rPr lang="nl-NL" dirty="0"/>
              <a:t>(behalve bij onweer)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Opdrachten - Veldwerkindestad">
            <a:extLst>
              <a:ext uri="{FF2B5EF4-FFF2-40B4-BE49-F238E27FC236}">
                <a16:creationId xmlns:a16="http://schemas.microsoft.com/office/drawing/2014/main" id="{7B2CBF1A-7FFA-584D-BC91-D2B33289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912" y="1690688"/>
            <a:ext cx="4893384" cy="49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4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3C0B91-D853-C243-944D-18188F57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11932"/>
            <a:ext cx="5257800" cy="568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err="1"/>
              <a:t>veldwerkindestad.nl</a:t>
            </a:r>
            <a:r>
              <a:rPr lang="nl-NL" b="1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20 opdrachten </a:t>
            </a:r>
          </a:p>
          <a:p>
            <a:pPr marL="0" indent="0">
              <a:buNone/>
            </a:pPr>
            <a:r>
              <a:rPr lang="nl-NL" dirty="0"/>
              <a:t>3 mavo t/m 6 vwo</a:t>
            </a:r>
          </a:p>
          <a:p>
            <a:pPr marL="0" indent="0">
              <a:buNone/>
            </a:pPr>
            <a:r>
              <a:rPr lang="nl-NL" dirty="0"/>
              <a:t>downloaden en uitvoeren</a:t>
            </a:r>
          </a:p>
          <a:p>
            <a:pPr marL="0" indent="0">
              <a:buNone/>
            </a:pPr>
            <a:r>
              <a:rPr lang="nl-NL" dirty="0"/>
              <a:t>met beoordelingsmatrixen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voorbeelden:</a:t>
            </a:r>
          </a:p>
          <a:p>
            <a:pPr marL="0" indent="0">
              <a:buNone/>
            </a:pPr>
            <a:r>
              <a:rPr lang="nl-NL" dirty="0"/>
              <a:t>meegenomen (bv hulst)</a:t>
            </a:r>
          </a:p>
          <a:p>
            <a:pPr marL="0" indent="0">
              <a:buNone/>
            </a:pPr>
            <a:r>
              <a:rPr lang="nl-NL" dirty="0"/>
              <a:t>stadsfossielen</a:t>
            </a:r>
          </a:p>
          <a:p>
            <a:pPr marL="0" indent="0">
              <a:buNone/>
            </a:pPr>
            <a:r>
              <a:rPr lang="nl-NL" dirty="0"/>
              <a:t>Japanse duizendknoop</a:t>
            </a:r>
          </a:p>
          <a:p>
            <a:endParaRPr lang="nl-NL" dirty="0"/>
          </a:p>
        </p:txBody>
      </p:sp>
      <p:pic>
        <p:nvPicPr>
          <p:cNvPr id="7170" name="Picture 2" descr="Home - Veldwerkindestad">
            <a:extLst>
              <a:ext uri="{FF2B5EF4-FFF2-40B4-BE49-F238E27FC236}">
                <a16:creationId xmlns:a16="http://schemas.microsoft.com/office/drawing/2014/main" id="{90E2A514-32ED-FF42-AE73-EF108422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431" y="2443691"/>
            <a:ext cx="5414596" cy="44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8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9DA795-13B3-01A6-9A2E-DF5FEBE9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712"/>
            <a:ext cx="4587240" cy="54332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Meegenomen voorbeelden: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Hulst met hulstvlieg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Bezemkruiskruid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Vlierbloesem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…</a:t>
            </a:r>
          </a:p>
        </p:txBody>
      </p:sp>
      <p:pic>
        <p:nvPicPr>
          <p:cNvPr id="1026" name="Picture 2" descr="Hulstvlieg - Phytomyza ilicis - Waarneming.nl">
            <a:extLst>
              <a:ext uri="{FF2B5EF4-FFF2-40B4-BE49-F238E27FC236}">
                <a16:creationId xmlns:a16="http://schemas.microsoft.com/office/drawing/2014/main" id="{BB89A5C0-C1C6-4ECB-5872-19B3D4F7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408" y="697992"/>
            <a:ext cx="7022592" cy="57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9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77BF0-CEBD-DDE4-DA8B-A1472250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388" y="608965"/>
            <a:ext cx="3927348" cy="3731387"/>
          </a:xfrm>
        </p:spPr>
        <p:txBody>
          <a:bodyPr>
            <a:normAutofit/>
          </a:bodyPr>
          <a:lstStyle/>
          <a:p>
            <a:r>
              <a:rPr lang="nl-NL" dirty="0"/>
              <a:t>Stadsfossielen</a:t>
            </a:r>
            <a:br>
              <a:rPr lang="nl-NL" dirty="0"/>
            </a:br>
            <a:br>
              <a:rPr lang="nl-NL" dirty="0"/>
            </a:br>
            <a:r>
              <a:rPr lang="nl-NL" sz="2800" dirty="0"/>
              <a:t>Traptreden Berlage Lyceum </a:t>
            </a:r>
            <a:br>
              <a:rPr lang="nl-NL" sz="2800" dirty="0"/>
            </a:br>
            <a:br>
              <a:rPr lang="nl-NL" sz="2800" dirty="0"/>
            </a:br>
            <a:br>
              <a:rPr lang="nl-NL" dirty="0"/>
            </a:br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7E5A4E-4ABC-8565-A6F7-16C4F2C97B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915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3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0FEDA-F82A-CD3A-3C52-17D22253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Stadsfossielen</a:t>
            </a:r>
            <a:br>
              <a:rPr lang="nl-NL" dirty="0"/>
            </a:br>
            <a:r>
              <a:rPr lang="nl-NL" sz="2800" dirty="0"/>
              <a:t>Traptreden</a:t>
            </a:r>
            <a:r>
              <a:rPr lang="nl-NL" dirty="0"/>
              <a:t> </a:t>
            </a:r>
            <a:r>
              <a:rPr lang="nl-NL" sz="2800" dirty="0" err="1"/>
              <a:t>Humboldt</a:t>
            </a:r>
            <a:r>
              <a:rPr lang="nl-NL" sz="2800" dirty="0"/>
              <a:t> Instituut, Berlijn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38827C-CD9C-6851-E278-58C20CC360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1375" y="1767338"/>
            <a:ext cx="6547104" cy="50140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A2DBC9-5502-CACE-921F-EA532BFBE2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124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2D70689-D818-38EF-582B-9578F3E0B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6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panse duizendknoop in je tuin: zo kom je er vanaf">
            <a:extLst>
              <a:ext uri="{FF2B5EF4-FFF2-40B4-BE49-F238E27FC236}">
                <a16:creationId xmlns:a16="http://schemas.microsoft.com/office/drawing/2014/main" id="{FFF39EF0-7A85-1E43-B459-E192436B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92"/>
            <a:ext cx="12192000" cy="68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465E9C-7FDD-D044-82DC-57C4655B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85"/>
            <a:ext cx="10515600" cy="1325563"/>
          </a:xfrm>
        </p:spPr>
        <p:txBody>
          <a:bodyPr/>
          <a:lstStyle/>
          <a:p>
            <a:r>
              <a:rPr lang="nl-NL" b="1" dirty="0"/>
              <a:t>Opdracht Japanse duizendknoop 4HV/5V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38354-5C1E-1848-BDC4-07D1BC5FC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Japanse duizendknoop </a:t>
            </a:r>
            <a:r>
              <a:rPr lang="nl-NL" b="1" i="1" dirty="0"/>
              <a:t>(</a:t>
            </a:r>
            <a:r>
              <a:rPr lang="nl-NL" b="1" i="1" dirty="0" err="1"/>
              <a:t>Fallopia</a:t>
            </a:r>
            <a:r>
              <a:rPr lang="nl-NL" b="1" i="1" dirty="0"/>
              <a:t> </a:t>
            </a:r>
            <a:r>
              <a:rPr lang="nl-NL" b="1" i="1" dirty="0" err="1"/>
              <a:t>japonica</a:t>
            </a:r>
            <a:r>
              <a:rPr lang="nl-NL" b="1" i="1" dirty="0"/>
              <a:t>): ‘</a:t>
            </a:r>
            <a:r>
              <a:rPr lang="nl-NL" b="1" dirty="0"/>
              <a:t>invasieve exoot’.</a:t>
            </a:r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r>
              <a:rPr lang="nl-NL" b="1" i="1" dirty="0"/>
              <a:t>Onderzoeksvraag 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Hoe kunnen we verspreiding van deze plant in de omgeving van school voorkomen en met welke bestrijdingsmethode kunnen we aangetroffen planten het beste bestrijden?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maps.amsterdam.nl</a:t>
            </a:r>
            <a:r>
              <a:rPr lang="nl-NL" b="1" dirty="0"/>
              <a:t>: duizendknoop          </a:t>
            </a:r>
            <a:r>
              <a:rPr lang="nl-NL" sz="2200" b="1" dirty="0">
                <a:hlinkClick r:id="rId3"/>
              </a:rPr>
              <a:t>https://maps.amsterdam.nl/duizendknoop/</a:t>
            </a:r>
            <a:r>
              <a:rPr lang="nl-NL" sz="2200" b="1" dirty="0"/>
              <a:t> </a:t>
            </a:r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553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8F41261-60B5-DBE8-65FB-EC08693ADC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7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panse duizendknoop in je tuin: zo kom je er vanaf">
            <a:extLst>
              <a:ext uri="{FF2B5EF4-FFF2-40B4-BE49-F238E27FC236}">
                <a16:creationId xmlns:a16="http://schemas.microsoft.com/office/drawing/2014/main" id="{F047B9B9-DD88-8C40-AF2D-D1AAAB45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54" y="-79497"/>
            <a:ext cx="122226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AA85C4-5CA8-5448-BC9A-FF958DFF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98"/>
            <a:ext cx="10515600" cy="1325563"/>
          </a:xfrm>
        </p:spPr>
        <p:txBody>
          <a:bodyPr/>
          <a:lstStyle/>
          <a:p>
            <a:r>
              <a:rPr lang="nl-NL" b="1" dirty="0"/>
              <a:t>Opdracht Japanse duizendknoop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739360-4A40-BC49-8C0D-575DA0E3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873" y="1405060"/>
            <a:ext cx="10515600" cy="4972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/>
              <a:t>Methode:</a:t>
            </a:r>
          </a:p>
          <a:p>
            <a:pPr marL="0" indent="0">
              <a:buNone/>
            </a:pPr>
            <a:r>
              <a:rPr lang="nl-NL" sz="2400" b="1" i="1" dirty="0" err="1"/>
              <a:t>maps.amsterdam.nl</a:t>
            </a:r>
            <a:r>
              <a:rPr lang="nl-NL" sz="2400" b="1" i="1" dirty="0"/>
              <a:t>: </a:t>
            </a:r>
            <a:r>
              <a:rPr lang="nl-NL" sz="2400" b="1" dirty="0"/>
              <a:t>waar groeit Japanse duizendknoop?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Zoek vijf groeiplaatsen rond school, nog voor meivakantie (april). </a:t>
            </a:r>
          </a:p>
          <a:p>
            <a:pPr marL="0" indent="0">
              <a:buNone/>
            </a:pPr>
            <a:r>
              <a:rPr lang="nl-NL" sz="2400" b="1" dirty="0"/>
              <a:t>Monitor wanneer je de eerste scheuten / bladeren van de plant uit de grond ziet komen.</a:t>
            </a:r>
          </a:p>
          <a:p>
            <a:pPr marL="0" indent="0">
              <a:buNone/>
            </a:pPr>
            <a:r>
              <a:rPr lang="nl-NL" sz="2400" b="1" dirty="0"/>
              <a:t>Kies 1 controle-groeiplaats. </a:t>
            </a:r>
          </a:p>
          <a:p>
            <a:pPr marL="0" indent="0">
              <a:buNone/>
            </a:pPr>
            <a:r>
              <a:rPr lang="nl-NL" sz="2400" b="1" dirty="0"/>
              <a:t>Kies voor elke andere groeiplaats een bestrijdingsmethode: </a:t>
            </a:r>
          </a:p>
          <a:p>
            <a:pPr marL="0" indent="0">
              <a:buNone/>
            </a:pPr>
            <a:r>
              <a:rPr lang="nl-NL" sz="2400" b="1" dirty="0"/>
              <a:t>uitgraven / wegsnijden groeitoppen / overgieten met kokend water / bedekken met doek of dekzeil / bedenk zelf een methode.</a:t>
            </a:r>
          </a:p>
          <a:p>
            <a:pPr marL="0" indent="0">
              <a:buNone/>
            </a:pPr>
            <a:r>
              <a:rPr lang="nl-NL" sz="2400" b="1" dirty="0"/>
              <a:t>Herhaal bestrijdingsmethode na een maand. </a:t>
            </a:r>
          </a:p>
          <a:p>
            <a:pPr marL="0" indent="0">
              <a:buNone/>
            </a:pPr>
            <a:r>
              <a:rPr lang="nl-NL" sz="2400" b="1" dirty="0"/>
              <a:t>Monitor groeiverloop van alle groeiplaatsen. Maak foto’s en doe metingen. </a:t>
            </a:r>
            <a:br>
              <a:rPr lang="nl-NL" sz="2400" b="1" dirty="0"/>
            </a:br>
            <a:br>
              <a:rPr lang="nl-NL" sz="2400" b="1" dirty="0"/>
            </a:b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70156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2133C-2919-1045-8671-3BA648C2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365125"/>
            <a:ext cx="9694985" cy="1325563"/>
          </a:xfrm>
        </p:spPr>
        <p:txBody>
          <a:bodyPr/>
          <a:lstStyle/>
          <a:p>
            <a:r>
              <a:rPr lang="nl-NL" dirty="0"/>
              <a:t>Probleem docent biologie op stadsschool: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5EB0D-2421-4F4D-A93B-A2AC144F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49" y="3069759"/>
            <a:ext cx="4624291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	Hoe doen we veldwerk? </a:t>
            </a:r>
          </a:p>
          <a:p>
            <a:pPr marL="0" indent="0">
              <a:buNone/>
            </a:pPr>
            <a:r>
              <a:rPr lang="nl-NL" dirty="0"/>
              <a:t>	Waar moeten we heen?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Wie zijn wij?">
            <a:extLst>
              <a:ext uri="{FF2B5EF4-FFF2-40B4-BE49-F238E27FC236}">
                <a16:creationId xmlns:a16="http://schemas.microsoft.com/office/drawing/2014/main" id="{A1B8E319-A03A-064A-A880-1B439325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596" y="1467447"/>
            <a:ext cx="7187404" cy="539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0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2E30C-7A2C-3E36-96EE-9D040126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Naar buiten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2D429E-4769-A4A8-FB13-6742183C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Materialen: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Stadsveldwerkboekjes</a:t>
            </a:r>
          </a:p>
          <a:p>
            <a:pPr marL="0" indent="0">
              <a:buNone/>
            </a:pPr>
            <a:r>
              <a:rPr lang="nl-NL" dirty="0"/>
              <a:t>Vleermuisdetector</a:t>
            </a:r>
          </a:p>
          <a:p>
            <a:pPr marL="0" indent="0">
              <a:buNone/>
            </a:pPr>
            <a:r>
              <a:rPr lang="nl-NL" dirty="0"/>
              <a:t>Telefoonmicroscoop</a:t>
            </a:r>
          </a:p>
          <a:p>
            <a:pPr marL="0" indent="0">
              <a:buNone/>
            </a:pPr>
            <a:r>
              <a:rPr lang="nl-NL" dirty="0"/>
              <a:t>Loep</a:t>
            </a:r>
          </a:p>
          <a:p>
            <a:pPr marL="0" indent="0">
              <a:buNone/>
            </a:pPr>
            <a:r>
              <a:rPr lang="nl-NL" dirty="0"/>
              <a:t>App </a:t>
            </a:r>
            <a:r>
              <a:rPr lang="nl-NL" dirty="0" err="1"/>
              <a:t>Obsidentify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77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78F19-AD81-2A43-BA12-D5D7B64B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0907" cy="1325563"/>
          </a:xfrm>
        </p:spPr>
        <p:txBody>
          <a:bodyPr/>
          <a:lstStyle/>
          <a:p>
            <a:r>
              <a:rPr lang="nl-NL" dirty="0"/>
              <a:t>Individuele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4079D0-015B-0F4D-ADAB-833A000B8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5215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Ga eens door je eigen veldwerkopdrachten heen.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opdrachten geschikt om uit te voeren rond eigen schoolgebouw?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Zou je het leuk vinden om deze opdrachten te delen?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Ik zet ze op de site en iedere docent op een stadsschool kan ze gebruiken!</a:t>
            </a:r>
          </a:p>
        </p:txBody>
      </p:sp>
    </p:spTree>
    <p:extLst>
      <p:ext uri="{BB962C8B-B14F-4D97-AF65-F5344CB8AC3E}">
        <p14:creationId xmlns:p14="http://schemas.microsoft.com/office/powerpoint/2010/main" val="130539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AD96D-EC35-604A-A0A0-17A36246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Individuele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52F038-44F1-2045-BE20-AF04BE040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Suggesties voor uitbreiding welkom!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Nu alleen biologie bovenbouw.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Mijn mailadres: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f.spee@berlagelyceum.eu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705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2C43A-A993-6D43-9335-B6D40431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897600-403D-FC4B-AB99-D807F35A0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/>
              <a:t>Blokker, Anneke e.a.	Het Amsterdamse beestenboek, Amsterdam 2015</a:t>
            </a:r>
          </a:p>
          <a:p>
            <a:pPr marL="0" indent="0">
              <a:buNone/>
            </a:pPr>
            <a:r>
              <a:rPr lang="nl-NL" sz="1400" dirty="0"/>
              <a:t>Chrispijn, Rob e.a.	Champignons in de Jordaan, Amsterdam 1999</a:t>
            </a:r>
          </a:p>
          <a:p>
            <a:pPr marL="0" indent="0">
              <a:buNone/>
            </a:pPr>
            <a:r>
              <a:rPr lang="nl-NL" sz="1400" dirty="0" err="1"/>
              <a:t>Denters</a:t>
            </a:r>
            <a:r>
              <a:rPr lang="nl-NL" sz="1400" dirty="0"/>
              <a:t>, Ton		Stadsflora van de lage landen, Amsterdam 2020</a:t>
            </a:r>
          </a:p>
          <a:p>
            <a:pPr marL="0" indent="0">
              <a:buNone/>
            </a:pPr>
            <a:r>
              <a:rPr lang="nl-NL" sz="1400" dirty="0" err="1"/>
              <a:t>Schilthuizen</a:t>
            </a:r>
            <a:r>
              <a:rPr lang="nl-NL" sz="1400" dirty="0"/>
              <a:t>, Menno	Darwin </a:t>
            </a:r>
            <a:r>
              <a:rPr lang="nl-NL" sz="1400" dirty="0" err="1"/>
              <a:t>comes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town</a:t>
            </a:r>
            <a:r>
              <a:rPr lang="nl-NL" sz="1400" dirty="0"/>
              <a:t>,  </a:t>
            </a:r>
            <a:r>
              <a:rPr lang="nl-NL" sz="1400" dirty="0" err="1"/>
              <a:t>Quercus</a:t>
            </a:r>
            <a:r>
              <a:rPr lang="nl-NL" sz="1400" dirty="0"/>
              <a:t> 2018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err="1"/>
              <a:t>veldwerkindestad.nl</a:t>
            </a:r>
            <a:endParaRPr lang="nl-NL" sz="1400" dirty="0"/>
          </a:p>
          <a:p>
            <a:pPr marL="0" indent="0">
              <a:buNone/>
            </a:pPr>
            <a:r>
              <a:rPr lang="nl-NL" sz="1400" dirty="0"/>
              <a:t>Stadsecologen Amsterdam (Remco Daalder en Geert Timmermans)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/>
              <a:t>Dank aan: Charlotte van Beek </a:t>
            </a:r>
          </a:p>
        </p:txBody>
      </p:sp>
    </p:spTree>
    <p:extLst>
      <p:ext uri="{BB962C8B-B14F-4D97-AF65-F5344CB8AC3E}">
        <p14:creationId xmlns:p14="http://schemas.microsoft.com/office/powerpoint/2010/main" val="277559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693F3DE-6166-C0AD-077A-196AEC0C5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5">
            <a:extLst>
              <a:ext uri="{FF2B5EF4-FFF2-40B4-BE49-F238E27FC236}">
                <a16:creationId xmlns:a16="http://schemas.microsoft.com/office/drawing/2014/main" id="{3159CC06-967E-52EC-E1A2-CF20665BE5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12">
            <a:extLst>
              <a:ext uri="{FF2B5EF4-FFF2-40B4-BE49-F238E27FC236}">
                <a16:creationId xmlns:a16="http://schemas.microsoft.com/office/drawing/2014/main" id="{8F4B21DB-576B-B455-4AD5-B5F3D4686D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1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792A8-3AB8-864C-989B-F6B3BF4F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9" y="50799"/>
            <a:ext cx="216387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51" name="Afbeelding 1" descr="Afbeeldingsresultaat voor amsterdam stad">
            <a:extLst>
              <a:ext uri="{FF2B5EF4-FFF2-40B4-BE49-F238E27FC236}">
                <a16:creationId xmlns:a16="http://schemas.microsoft.com/office/drawing/2014/main" id="{7C7CBFA3-7BDE-3441-B625-A6DF35F2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2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D533F55-8EAB-88BA-1CB0-2360FD4B4A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2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t meerkoetprotocol | Kees Moeliker">
            <a:extLst>
              <a:ext uri="{FF2B5EF4-FFF2-40B4-BE49-F238E27FC236}">
                <a16:creationId xmlns:a16="http://schemas.microsoft.com/office/drawing/2014/main" id="{8E8BB4C3-F2E3-034E-97C4-D9C72BED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8909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7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atrixpark">
            <a:extLst>
              <a:ext uri="{FF2B5EF4-FFF2-40B4-BE49-F238E27FC236}">
                <a16:creationId xmlns:a16="http://schemas.microsoft.com/office/drawing/2014/main" id="{D5DC24E1-3F3B-9D45-ABE9-5704E77A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77" y="0"/>
            <a:ext cx="10374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671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468</Words>
  <Application>Microsoft Office PowerPoint</Application>
  <PresentationFormat>Breedbeeld</PresentationFormat>
  <Paragraphs>104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Veldwerk in de stad</vt:lpstr>
      <vt:lpstr>Probleem docent biologie op stadsschool: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Oplossing:   Leerlingen doen onderzoek rondom schoolgebouw </vt:lpstr>
      <vt:lpstr>Veldwerk in de stad</vt:lpstr>
      <vt:lpstr>PowerPoint-presentatie</vt:lpstr>
      <vt:lpstr>PowerPoint-presentatie</vt:lpstr>
      <vt:lpstr>Stadsfossielen  Traptreden Berlage Lyceum    </vt:lpstr>
      <vt:lpstr>Stadsfossielen Traptreden Humboldt Instituut, Berlijn</vt:lpstr>
      <vt:lpstr>PowerPoint-presentatie</vt:lpstr>
      <vt:lpstr>Opdracht Japanse duizendknoop 4HV/5V</vt:lpstr>
      <vt:lpstr>PowerPoint-presentatie</vt:lpstr>
      <vt:lpstr>Opdracht Japanse duizendknoop</vt:lpstr>
      <vt:lpstr>Naar buiten</vt:lpstr>
      <vt:lpstr>Individuele opdracht</vt:lpstr>
      <vt:lpstr>Individuele opdracht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Veldwerk in de stad</dc:title>
  <dc:creator>Microsoft Office User</dc:creator>
  <cp:lastModifiedBy>Tycho Malmberg</cp:lastModifiedBy>
  <cp:revision>37</cp:revision>
  <dcterms:created xsi:type="dcterms:W3CDTF">2021-02-24T19:41:50Z</dcterms:created>
  <dcterms:modified xsi:type="dcterms:W3CDTF">2022-05-23T13:30:10Z</dcterms:modified>
</cp:coreProperties>
</file>