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5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7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8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  <p:sldMasterId id="2147483730" r:id="rId6"/>
    <p:sldMasterId id="2147483744" r:id="rId7"/>
    <p:sldMasterId id="2147483758" r:id="rId8"/>
    <p:sldMasterId id="2147483772" r:id="rId9"/>
    <p:sldMasterId id="2147483786" r:id="rId10"/>
    <p:sldMasterId id="2147483800" r:id="rId11"/>
    <p:sldMasterId id="2147483814" r:id="rId12"/>
    <p:sldMasterId id="2147483828" r:id="rId13"/>
    <p:sldMasterId id="2147483842" r:id="rId14"/>
    <p:sldMasterId id="2147483856" r:id="rId15"/>
    <p:sldMasterId id="2147483870" r:id="rId16"/>
    <p:sldMasterId id="2147483884" r:id="rId17"/>
    <p:sldMasterId id="2147483898" r:id="rId18"/>
    <p:sldMasterId id="2147483912" r:id="rId19"/>
  </p:sldMasterIdLst>
  <p:notesMasterIdLst>
    <p:notesMasterId r:id="rId91"/>
  </p:notesMasterIdLst>
  <p:sldIdLst>
    <p:sldId id="257" r:id="rId20"/>
    <p:sldId id="259" r:id="rId21"/>
    <p:sldId id="258" r:id="rId22"/>
    <p:sldId id="318" r:id="rId23"/>
    <p:sldId id="260" r:id="rId24"/>
    <p:sldId id="307" r:id="rId25"/>
    <p:sldId id="308" r:id="rId26"/>
    <p:sldId id="309" r:id="rId27"/>
    <p:sldId id="274" r:id="rId28"/>
    <p:sldId id="311" r:id="rId29"/>
    <p:sldId id="310" r:id="rId30"/>
    <p:sldId id="313" r:id="rId31"/>
    <p:sldId id="314" r:id="rId32"/>
    <p:sldId id="315" r:id="rId33"/>
    <p:sldId id="320" r:id="rId34"/>
    <p:sldId id="317" r:id="rId35"/>
    <p:sldId id="316" r:id="rId36"/>
    <p:sldId id="312" r:id="rId37"/>
    <p:sldId id="319" r:id="rId38"/>
    <p:sldId id="321" r:id="rId39"/>
    <p:sldId id="277" r:id="rId40"/>
    <p:sldId id="261" r:id="rId41"/>
    <p:sldId id="262" r:id="rId42"/>
    <p:sldId id="264" r:id="rId43"/>
    <p:sldId id="322" r:id="rId44"/>
    <p:sldId id="263" r:id="rId45"/>
    <p:sldId id="280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5" r:id="rId55"/>
    <p:sldId id="281" r:id="rId56"/>
    <p:sldId id="290" r:id="rId57"/>
    <p:sldId id="299" r:id="rId58"/>
    <p:sldId id="297" r:id="rId59"/>
    <p:sldId id="296" r:id="rId60"/>
    <p:sldId id="298" r:id="rId61"/>
    <p:sldId id="265" r:id="rId62"/>
    <p:sldId id="300" r:id="rId63"/>
    <p:sldId id="302" r:id="rId64"/>
    <p:sldId id="323" r:id="rId65"/>
    <p:sldId id="266" r:id="rId66"/>
    <p:sldId id="276" r:id="rId67"/>
    <p:sldId id="324" r:id="rId68"/>
    <p:sldId id="268" r:id="rId69"/>
    <p:sldId id="326" r:id="rId70"/>
    <p:sldId id="327" r:id="rId71"/>
    <p:sldId id="269" r:id="rId72"/>
    <p:sldId id="303" r:id="rId73"/>
    <p:sldId id="328" r:id="rId74"/>
    <p:sldId id="270" r:id="rId75"/>
    <p:sldId id="329" r:id="rId76"/>
    <p:sldId id="304" r:id="rId77"/>
    <p:sldId id="330" r:id="rId78"/>
    <p:sldId id="305" r:id="rId79"/>
    <p:sldId id="306" r:id="rId80"/>
    <p:sldId id="301" r:id="rId81"/>
    <p:sldId id="278" r:id="rId82"/>
    <p:sldId id="331" r:id="rId83"/>
    <p:sldId id="332" r:id="rId84"/>
    <p:sldId id="333" r:id="rId85"/>
    <p:sldId id="279" r:id="rId86"/>
    <p:sldId id="291" r:id="rId87"/>
    <p:sldId id="292" r:id="rId88"/>
    <p:sldId id="293" r:id="rId89"/>
    <p:sldId id="294" r:id="rId9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Stijl, donker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ijl, donker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929F9F4-4A8F-4326-A1B4-22849713DDAB}" styleName="Stijl, donker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slide" Target="slides/slide71.xml"/><Relationship Id="rId95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D2457-4B91-4D4B-B0F0-6AE4AE168506}" type="datetimeFigureOut">
              <a:rPr lang="nl-NL" smtClean="0"/>
              <a:t>05/25/2016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499AA-62A1-4883-9E8E-3F6D24499C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18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8692B7-A73D-4CD2-9D60-B9FEBA5BAEB0}" type="slidenum">
              <a:rPr lang="en-US" altLang="nl-NL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nl-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5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A72EEA-C617-4E98-98AA-5DCD95FED57E}" type="slidenum">
              <a:rPr lang="en-US" altLang="nl-NL"/>
              <a:pPr eaLnBrk="1" hangingPunct="1">
                <a:spcBef>
                  <a:spcPct val="0"/>
                </a:spcBef>
              </a:pPr>
              <a:t>50</a:t>
            </a:fld>
            <a:endParaRPr lang="en-US" altLang="nl-NL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nl-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6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7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880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349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73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655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726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753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86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035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651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181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7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129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143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948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953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956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159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91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138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220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735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62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129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954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830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043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328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430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402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599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362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714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9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627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467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121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836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5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830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561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879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188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416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97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483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3564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506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43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462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237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337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726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872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373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94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917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171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441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461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007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088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695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922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099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490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67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69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791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165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712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840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570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702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998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694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984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23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011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85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626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540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747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43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639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355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59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117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75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601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12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9086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3781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717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978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2253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621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187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026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70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508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333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95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7477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1947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003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719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829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959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622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4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6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808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5223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207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0821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699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7485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8222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184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3534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1608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3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277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4739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0287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979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5388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968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5259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762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981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338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00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949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502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3640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6901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8492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406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0145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4271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7287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360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5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168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2480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377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5865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134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7549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3709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8420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2087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6495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3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510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5730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1921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6219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1406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747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1127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428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04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41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30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65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29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5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2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24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9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81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71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4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80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79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08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6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7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106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722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06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70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19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12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45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45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68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77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4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095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63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24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463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845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90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38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80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541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395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12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624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242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10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662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720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800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369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18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532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2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3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87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020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90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603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506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55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448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59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940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29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8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89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609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8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06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460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08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671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596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62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B414-7698-4062-9166-F20128DCDC21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47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3F4AF-6272-4316-A357-F8C70E5D3D79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4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0A0F0-CE7D-4C17-AFD0-3EF21623850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350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B574D-6C79-4371-B697-3DB2F70B1417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22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673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AFF7-1341-4834-B86B-A18189CCED9B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895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irus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288"/>
            <a:ext cx="122428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sz="4400" b="1"/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BBF02-41B7-4C42-BD91-8FAFE80A553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755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8A6E-3ACC-4675-BD29-D96AE8B0109D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328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DBA71-4DAB-4839-8AF2-6C865915F5C0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62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90A37-42B5-4BC0-B8DB-C0564C928BDC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97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7B53-9ED6-429B-B11C-64B4E47DF11F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796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DC9F6-0B25-4661-A78E-ACFF2163F7A2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927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DD3EF-160F-42A8-A565-C1D43EBA2F4A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672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5878-2EBD-45AD-9E5D-845BDE371D05}" type="slidenum">
              <a:rPr lang="en-US" altLang="nl-NL">
                <a:solidFill>
                  <a:srgbClr val="EAF0F2"/>
                </a:solidFill>
              </a:rPr>
              <a:pPr/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6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8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0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8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1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7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7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4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3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6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2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0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0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bacteria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567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EAF0F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EB410-0696-437F-8D79-44303071A574}" type="slidenum">
              <a:rPr lang="en-US" altLang="nl-NL">
                <a:solidFill>
                  <a:srgbClr val="EAF0F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EAF0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nl/url?sa=i&amp;rct=j&amp;q=&amp;esrc=s&amp;source=images&amp;cd=&amp;cad=rja&amp;uact=8&amp;docid=MsjdjZwT7hmcTM&amp;tbnid=mLi9ECQoA6sDKM:&amp;ved=0CAUQjRw&amp;url=http://forum.politics.be/showthread.php?p=4124948&amp;ei=pPhxU6-8COeJywPZ14DIAg&amp;bvm=bv.66330100,d.bGQ&amp;psig=AFQjCNF_-3FIlxsF2vGPrfgAgGjVBGxXog&amp;ust=1400064529882524" TargetMode="Externa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nl/url?sa=i&amp;rct=j&amp;q=&amp;esrc=s&amp;source=images&amp;cd=&amp;cad=rja&amp;uact=8&amp;ved=0ahUKEwic2e-8gPbMAhWEVhQKHWfzAUEQjRwIBw&amp;url=https%3A%2F%2Fjoliencuyvers.wordpress.com%2F2013%2F02%2F25%2Fkolonie-morfologie%2F&amp;bvm=bv.122676328,d.ZGg&amp;psig=AFQjCNE9ix1KbOAeMdFs7vfJUHvPR2AS0g&amp;ust=1464292376704658" TargetMode="Externa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nl/url?sa=i&amp;rct=j&amp;q=&amp;esrc=s&amp;source=images&amp;cd=&amp;cad=rja&amp;uact=8&amp;docid=3XaqXcDOowwV6M&amp;tbnid=8OtGswYSHSGsaM:&amp;ved=0CAUQjRw&amp;url=http://faculty.ccbcmd.edu/courses/bio141/labmanua/lab3/colonyecse.html&amp;ei=OP5xU_raDaq_ygPJtICgAg&amp;psig=AFQjCNE_dakwUQdIB-ET_yLL2mWTHQEmCg&amp;ust=1400065503619376" TargetMode="Externa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0.xml"/><Relationship Id="rId6" Type="http://schemas.openxmlformats.org/officeDocument/2006/relationships/hyperlink" Target="http://www.google.nl/url?sa=i&amp;rct=j&amp;q=&amp;esrc=s&amp;source=images&amp;cd=&amp;cad=rja&amp;uact=8&amp;docid=fxh0RH563NWo8M&amp;tbnid=lQ_k5YOs09YgkM:&amp;ved=0CAUQjRw&amp;url=http://www.administratiekantoorroke.nl/contact/4631169-poppentheater-met-uitroepteken-van-rode-kleur/&amp;ei=he90U5a3FYbuOoyAgYAH&amp;bvm=bv.66699033,d.ZWU&amp;psig=AFQjCNEcBS_8WPfk_dPLZwnA45vWC7TnUg&amp;ust=1400258793852054" TargetMode="External"/><Relationship Id="rId5" Type="http://schemas.openxmlformats.org/officeDocument/2006/relationships/hyperlink" Target="http://youtu.be/5SugEeyaZdw" TargetMode="Externa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Cn92mbWxd4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nl/url?sa=i&amp;rct=j&amp;q=&amp;esrc=s&amp;source=images&amp;cd=&amp;cad=rja&amp;uact=8&amp;docid=LnGk5F488IMlKM&amp;tbnid=eO3EQmS-1dgMyM:&amp;ved=0CAUQjRw&amp;url=http://www.easynotecards.com/print_list/15197?fs=2&amp;dis=1&amp;pi=on&amp;ei=R35zU6D5MKngyAOdo4Eg&amp;psig=AFQjCNGtn8SJP6lIHrcqmB-5qJR_nW1tow&amp;ust=1400164182371491" TargetMode="External"/><Relationship Id="rId1" Type="http://schemas.openxmlformats.org/officeDocument/2006/relationships/slideLayout" Target="../slideLayouts/slideLayout1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docid=RT4r6Rgr4zGUzM&amp;tbnid=LoAeHlc9K0VN5M:&amp;ved=0CAUQjRw&amp;url=http://www.youtube.com/watch?v=3vPvzNwLhFc&amp;ei=xA1yU9qbE8jSywOBqoCQDg&amp;psig=AFQjCNFkkKiyNNPh1NFaoC0fjbGQ3FbjKQ&amp;ust=140006994011084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5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1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2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1.jpeg"/><Relationship Id="rId5" Type="http://schemas.openxmlformats.org/officeDocument/2006/relationships/hyperlink" Target="http://www.google.nl/url?sa=i&amp;rct=j&amp;q=&amp;esrc=s&amp;source=images&amp;cd=&amp;cad=rja&amp;uact=8&amp;ved=0ahUKEwjF8vLuuvjMAhXBWBQKHdjqDDMQjRwIBw&amp;url=http%3A%2F%2Fwww.careforlevel-opleidingscentrum.nl%2Flessons%2Fll-verschillende-manieren-van-intraveneus-toedienen%2F&amp;bvm=bv.122676328,d.ZGg&amp;psig=AFQjCNHhZiuEW5DaQhitqpcgKnOoTrwcsw&amp;ust=1464376772149488" TargetMode="External"/><Relationship Id="rId4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mex.nl/" TargetMode="External"/><Relationship Id="rId2" Type="http://schemas.openxmlformats.org/officeDocument/2006/relationships/hyperlink" Target="http://www.biotrading.com/" TargetMode="External"/><Relationship Id="rId1" Type="http://schemas.openxmlformats.org/officeDocument/2006/relationships/slideLayout" Target="../slideLayouts/slideLayout226.xml"/><Relationship Id="rId6" Type="http://schemas.openxmlformats.org/officeDocument/2006/relationships/hyperlink" Target="http://www.bioplek.org/" TargetMode="External"/><Relationship Id="rId5" Type="http://schemas.openxmlformats.org/officeDocument/2006/relationships/hyperlink" Target="http://www.basismicrobiologie.nl/" TargetMode="External"/><Relationship Id="rId4" Type="http://schemas.openxmlformats.org/officeDocument/2006/relationships/hyperlink" Target="http://www.microbiologie.com/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  <a:effectLst>
            <a:outerShdw blurRad="711200" dist="50800" dir="5400000" algn="ctr" rotWithShape="0">
              <a:srgbClr val="000000">
                <a:alpha val="29000"/>
              </a:srgbClr>
            </a:outerShdw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7379" y="1655294"/>
            <a:ext cx="10363200" cy="1470025"/>
          </a:xfrm>
        </p:spPr>
        <p:txBody>
          <a:bodyPr/>
          <a:lstStyle/>
          <a:p>
            <a:pPr eaLnBrk="1" hangingPunct="1"/>
            <a:r>
              <a:rPr lang="en-GB" altLang="nl-NL" dirty="0" err="1" smtClean="0">
                <a:solidFill>
                  <a:srgbClr val="FFFF00"/>
                </a:solidFill>
              </a:rPr>
              <a:t>Microbiologie</a:t>
            </a:r>
            <a:r>
              <a:rPr lang="en-GB" altLang="nl-NL" dirty="0" smtClean="0">
                <a:solidFill>
                  <a:srgbClr val="FFFF00"/>
                </a:solidFill>
              </a:rPr>
              <a:t> in het VO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9944" y="2552700"/>
            <a:ext cx="6400800" cy="1752600"/>
          </a:xfrm>
        </p:spPr>
        <p:txBody>
          <a:bodyPr/>
          <a:lstStyle/>
          <a:p>
            <a:pPr eaLnBrk="1" hangingPunct="1"/>
            <a:r>
              <a:rPr lang="en-GB" altLang="nl-NL" dirty="0" err="1" smtClean="0">
                <a:solidFill>
                  <a:schemeClr val="accent3"/>
                </a:solidFill>
              </a:rPr>
              <a:t>Evolutie</a:t>
            </a:r>
            <a:r>
              <a:rPr lang="en-GB" altLang="nl-NL" dirty="0" smtClean="0">
                <a:solidFill>
                  <a:schemeClr val="accent3"/>
                </a:solidFill>
              </a:rPr>
              <a:t> en </a:t>
            </a:r>
            <a:r>
              <a:rPr lang="en-GB" altLang="nl-NL" dirty="0" err="1" smtClean="0">
                <a:solidFill>
                  <a:schemeClr val="accent3"/>
                </a:solidFill>
              </a:rPr>
              <a:t>biodiversiteit</a:t>
            </a:r>
            <a:endParaRPr lang="en-GB" altLang="nl-NL" dirty="0" smtClean="0">
              <a:solidFill>
                <a:schemeClr val="accent3"/>
              </a:solidFill>
            </a:endParaRPr>
          </a:p>
        </p:txBody>
      </p:sp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7570034" y="4996874"/>
            <a:ext cx="4108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600" dirty="0">
                <a:solidFill>
                  <a:srgbClr val="FFFFFF"/>
                </a:solidFill>
              </a:rPr>
              <a:t>Naomi </a:t>
            </a:r>
            <a:r>
              <a:rPr lang="nl-NL" altLang="nl-NL" sz="1600" dirty="0" smtClean="0">
                <a:solidFill>
                  <a:srgbClr val="FFFFFF"/>
                </a:solidFill>
              </a:rPr>
              <a:t>Brouwer  - docent microbiologie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600" dirty="0" smtClean="0">
                <a:solidFill>
                  <a:srgbClr val="FFFFFF"/>
                </a:solidFill>
              </a:rPr>
              <a:t>Robin </a:t>
            </a:r>
            <a:r>
              <a:rPr lang="nl-NL" altLang="nl-NL" sz="1600" dirty="0" err="1" smtClean="0">
                <a:solidFill>
                  <a:srgbClr val="FFFFFF"/>
                </a:solidFill>
              </a:rPr>
              <a:t>Wolfert</a:t>
            </a:r>
            <a:r>
              <a:rPr lang="nl-NL" altLang="nl-NL" sz="1600" dirty="0" smtClean="0">
                <a:solidFill>
                  <a:srgbClr val="FFFFFF"/>
                </a:solidFill>
              </a:rPr>
              <a:t>  -  docent microbiologie</a:t>
            </a:r>
            <a:endParaRPr lang="nl-NL" altLang="nl-NL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was eens….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Archaea</a:t>
            </a:r>
            <a:r>
              <a:rPr lang="nl-NL" dirty="0" smtClean="0"/>
              <a:t> (“</a:t>
            </a:r>
            <a:r>
              <a:rPr lang="nl-NL" dirty="0" err="1" smtClean="0"/>
              <a:t>oerbacterie</a:t>
            </a:r>
            <a:r>
              <a:rPr lang="nl-NL" dirty="0" smtClean="0"/>
              <a:t>”)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2" y="2564075"/>
            <a:ext cx="4420721" cy="33241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380788" y="2466110"/>
            <a:ext cx="37961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 komen voor in de meest diverse vormen…</a:t>
            </a:r>
          </a:p>
          <a:p>
            <a:endParaRPr lang="nl-NL" dirty="0"/>
          </a:p>
          <a:p>
            <a:r>
              <a:rPr lang="nl-NL" dirty="0" smtClean="0"/>
              <a:t>Ze lijken of gewone bacteriën maar vertonen enkele verschillen:</a:t>
            </a:r>
          </a:p>
          <a:p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smtClean="0"/>
              <a:t>In DNA-replicatie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In celmembraan (enkele laag)</a:t>
            </a:r>
          </a:p>
          <a:p>
            <a:pPr marL="285750" indent="-285750">
              <a:buFontTx/>
              <a:buChar char="-"/>
            </a:pPr>
            <a:r>
              <a:rPr lang="nl-NL" dirty="0" err="1" smtClean="0"/>
              <a:t>Flagellum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95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was eens….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smtClean="0"/>
              <a:t>Bacillus</a:t>
            </a:r>
            <a:r>
              <a:rPr lang="nl-NL" dirty="0" smtClean="0"/>
              <a:t> </a:t>
            </a:r>
            <a:r>
              <a:rPr lang="nl-NL" dirty="0" err="1" smtClean="0"/>
              <a:t>sp</a:t>
            </a:r>
            <a:r>
              <a:rPr lang="nl-NL" dirty="0" smtClean="0"/>
              <a:t>., ook thermofiel!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5" y="2683729"/>
            <a:ext cx="3977987" cy="298349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7" y="4175474"/>
            <a:ext cx="6636327" cy="112519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084617" y="3127266"/>
            <a:ext cx="450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Als overlevingsmechanisme vormt hij een </a:t>
            </a:r>
            <a:r>
              <a:rPr lang="nl-NL" dirty="0" err="1" smtClean="0"/>
              <a:t>endospore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38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 was eens….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3" y="1704856"/>
            <a:ext cx="4793673" cy="4745736"/>
          </a:xfrm>
        </p:spPr>
      </p:pic>
      <p:sp>
        <p:nvSpPr>
          <p:cNvPr id="5" name="Tekstvak 4"/>
          <p:cNvSpPr txBox="1"/>
          <p:nvPr/>
        </p:nvSpPr>
        <p:spPr>
          <a:xfrm>
            <a:off x="5971309" y="1704856"/>
            <a:ext cx="56803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3 </a:t>
            </a:r>
            <a:r>
              <a:rPr lang="nl-NL" sz="2400" dirty="0"/>
              <a:t>miljard jaar geleden – </a:t>
            </a:r>
            <a:r>
              <a:rPr lang="nl-NL" sz="2400" dirty="0" err="1"/>
              <a:t>Archeïcum</a:t>
            </a:r>
            <a:endParaRPr lang="nl-NL" sz="2400" dirty="0"/>
          </a:p>
          <a:p>
            <a:r>
              <a:rPr lang="nl-NL" dirty="0"/>
              <a:t>	</a:t>
            </a:r>
          </a:p>
          <a:p>
            <a:pPr marL="742950" lvl="1" indent="-285750">
              <a:buFontTx/>
              <a:buChar char="-"/>
            </a:pPr>
            <a:endParaRPr lang="nl-NL" dirty="0" smtClean="0"/>
          </a:p>
          <a:p>
            <a:pPr lvl="1" algn="ctr"/>
            <a:r>
              <a:rPr lang="nl-NL" sz="2000" dirty="0" smtClean="0"/>
              <a:t>Ook foto-autotrofe bacteriën </a:t>
            </a:r>
            <a:endParaRPr lang="nl-NL" sz="2000" dirty="0">
              <a:sym typeface="Wingdings" panose="05000000000000000000" pitchFamily="2" charset="2"/>
            </a:endParaRPr>
          </a:p>
          <a:p>
            <a:pPr lvl="1" algn="ctr"/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cyanobacterien</a:t>
            </a:r>
            <a:endParaRPr lang="nl-NL" sz="2400" dirty="0" smtClean="0">
              <a:sym typeface="Wingdings" panose="05000000000000000000" pitchFamily="2" charset="2"/>
            </a:endParaRPr>
          </a:p>
          <a:p>
            <a:pPr lvl="1"/>
            <a:endParaRPr lang="nl-NL" sz="2000" dirty="0">
              <a:sym typeface="Wingdings" panose="05000000000000000000" pitchFamily="2" charset="2"/>
            </a:endParaRPr>
          </a:p>
          <a:p>
            <a:pPr lvl="1"/>
            <a:endParaRPr lang="nl-NL" sz="2000" dirty="0" smtClean="0">
              <a:sym typeface="Wingdings" panose="05000000000000000000" pitchFamily="2" charset="2"/>
            </a:endParaRPr>
          </a:p>
          <a:p>
            <a:pPr lvl="1"/>
            <a:endParaRPr lang="nl-NL" sz="2400" dirty="0">
              <a:sym typeface="Wingdings" panose="05000000000000000000" pitchFamily="2" charset="2"/>
            </a:endParaRPr>
          </a:p>
          <a:p>
            <a:pPr lvl="1" algn="ctr"/>
            <a:r>
              <a:rPr lang="nl-NL" sz="2400" dirty="0" smtClean="0">
                <a:sym typeface="Wingdings" panose="05000000000000000000" pitchFamily="2" charset="2"/>
              </a:rPr>
              <a:t>Vorming zuurstof</a:t>
            </a:r>
            <a:endParaRPr lang="nl-NL" sz="2400" dirty="0"/>
          </a:p>
        </p:txBody>
      </p:sp>
      <p:sp>
        <p:nvSpPr>
          <p:cNvPr id="3" name="PIJL-OMLAAG 2"/>
          <p:cNvSpPr/>
          <p:nvPr/>
        </p:nvSpPr>
        <p:spPr>
          <a:xfrm>
            <a:off x="8811490" y="3523542"/>
            <a:ext cx="318654" cy="554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81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 was eens…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3" y="1704856"/>
            <a:ext cx="4793673" cy="4745736"/>
          </a:xfrm>
        </p:spPr>
      </p:pic>
      <p:sp>
        <p:nvSpPr>
          <p:cNvPr id="5" name="Tekstvak 4"/>
          <p:cNvSpPr txBox="1"/>
          <p:nvPr/>
        </p:nvSpPr>
        <p:spPr>
          <a:xfrm>
            <a:off x="5971309" y="1704856"/>
            <a:ext cx="60544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u="sng" dirty="0" smtClean="0"/>
              <a:t>2,3 </a:t>
            </a:r>
            <a:r>
              <a:rPr lang="nl-NL" sz="2400" u="sng" dirty="0"/>
              <a:t>miljard jaar geleden – </a:t>
            </a:r>
            <a:r>
              <a:rPr lang="nl-NL" sz="2400" u="sng" dirty="0" err="1" smtClean="0"/>
              <a:t>Proterozoicum</a:t>
            </a:r>
            <a:endParaRPr lang="nl-NL" sz="24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r>
              <a:rPr lang="nl-NL" sz="2400" dirty="0" smtClean="0"/>
              <a:t>Eindelijk zuurstof, maar….</a:t>
            </a:r>
          </a:p>
          <a:p>
            <a:endParaRPr lang="nl-NL" sz="2400" dirty="0"/>
          </a:p>
          <a:p>
            <a:r>
              <a:rPr lang="nl-NL" sz="2400" dirty="0" smtClean="0"/>
              <a:t>Bacteriën waren andere stoffen gewend zoals nitraten en sulfaten</a:t>
            </a:r>
          </a:p>
          <a:p>
            <a:endParaRPr lang="nl-NL" sz="2400" dirty="0"/>
          </a:p>
          <a:p>
            <a:r>
              <a:rPr lang="nl-NL" sz="2400" dirty="0" smtClean="0"/>
              <a:t>Ademhalen met zuurstof </a:t>
            </a:r>
            <a:endParaRPr lang="nl-NL" sz="2400" dirty="0"/>
          </a:p>
          <a:p>
            <a:pPr lvl="3"/>
            <a:r>
              <a:rPr lang="nl-NL" sz="2400" dirty="0" smtClean="0"/>
              <a:t>	=</a:t>
            </a:r>
          </a:p>
          <a:p>
            <a:r>
              <a:rPr lang="nl-NL" sz="2400" dirty="0" smtClean="0"/>
              <a:t>Waterstofperoxide (H2O2)</a:t>
            </a:r>
            <a:endParaRPr lang="nl-NL" sz="2400" dirty="0"/>
          </a:p>
          <a:p>
            <a:r>
              <a:rPr lang="nl-NL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89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was eens…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Katalase</a:t>
            </a:r>
            <a:r>
              <a:rPr lang="nl-NL" dirty="0" smtClean="0"/>
              <a:t> (enzym)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110"/>
            <a:ext cx="5289636" cy="284826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65818" y="1995055"/>
            <a:ext cx="43641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 err="1" smtClean="0"/>
              <a:t>Katalase</a:t>
            </a:r>
            <a:r>
              <a:rPr lang="nl-NL" u="sng" dirty="0" smtClean="0"/>
              <a:t> test</a:t>
            </a:r>
          </a:p>
          <a:p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Neem een reageerbuisje en vul deze met een beetje H2O2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Neem met de blauwe plastic ent oog een beetje van de bacteriekolonie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Steek het </a:t>
            </a:r>
            <a:r>
              <a:rPr lang="nl-NL" dirty="0" err="1" smtClean="0"/>
              <a:t>entoogje</a:t>
            </a:r>
            <a:r>
              <a:rPr lang="nl-NL" dirty="0" smtClean="0"/>
              <a:t> in de H2O2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Bubbels = </a:t>
            </a:r>
            <a:r>
              <a:rPr lang="nl-NL" dirty="0" err="1" smtClean="0"/>
              <a:t>katalase</a:t>
            </a:r>
            <a:r>
              <a:rPr lang="nl-NL" dirty="0" smtClean="0"/>
              <a:t> positief!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436089" y="5635619"/>
            <a:ext cx="3422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2 H</a:t>
            </a:r>
            <a:r>
              <a:rPr lang="nl-NL" baseline="-25000" dirty="0"/>
              <a:t>2</a:t>
            </a:r>
            <a:r>
              <a:rPr lang="nl-NL" dirty="0"/>
              <a:t>O</a:t>
            </a:r>
            <a:r>
              <a:rPr lang="nl-NL" baseline="-25000" dirty="0"/>
              <a:t>2</a:t>
            </a:r>
            <a:r>
              <a:rPr lang="nl-NL" dirty="0"/>
              <a:t> → 2 H</a:t>
            </a:r>
            <a:r>
              <a:rPr lang="nl-NL" baseline="-25000" dirty="0"/>
              <a:t>2</a:t>
            </a:r>
            <a:r>
              <a:rPr lang="nl-NL" dirty="0"/>
              <a:t>O + O</a:t>
            </a:r>
            <a:r>
              <a:rPr lang="nl-NL" baseline="-25000" dirty="0"/>
              <a:t>2</a:t>
            </a:r>
            <a:r>
              <a:rPr lang="nl-NL" dirty="0"/>
              <a:t> + </a:t>
            </a:r>
            <a:r>
              <a:rPr lang="nl-NL" i="1" dirty="0"/>
              <a:t>warmte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727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 was eens….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3" y="1704856"/>
            <a:ext cx="4793673" cy="4745736"/>
          </a:xfrm>
        </p:spPr>
      </p:pic>
      <p:sp>
        <p:nvSpPr>
          <p:cNvPr id="5" name="Tekstvak 4"/>
          <p:cNvSpPr txBox="1"/>
          <p:nvPr/>
        </p:nvSpPr>
        <p:spPr>
          <a:xfrm>
            <a:off x="5971309" y="1704856"/>
            <a:ext cx="594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2 miljard jaar geleden – </a:t>
            </a:r>
            <a:r>
              <a:rPr lang="nl-NL" sz="2400" dirty="0" err="1" smtClean="0"/>
              <a:t>Proterozoicum</a:t>
            </a:r>
            <a:endParaRPr lang="nl-N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algn="ctr"/>
            <a:endParaRPr lang="nl-NL" dirty="0" smtClean="0"/>
          </a:p>
          <a:p>
            <a:pPr algn="ctr"/>
            <a:r>
              <a:rPr lang="nl-NL" sz="2400" dirty="0" err="1" smtClean="0">
                <a:solidFill>
                  <a:srgbClr val="FF0000"/>
                </a:solidFill>
              </a:rPr>
              <a:t>Endosymbiontentheorie</a:t>
            </a:r>
            <a:endParaRPr lang="nl-NL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 was eens….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971309" y="1704856"/>
            <a:ext cx="5943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u="sng" dirty="0" smtClean="0"/>
              <a:t>2 miljard jaar geleden – </a:t>
            </a:r>
            <a:r>
              <a:rPr lang="nl-NL" sz="2400" u="sng" dirty="0" err="1" smtClean="0"/>
              <a:t>Proterozoicum</a:t>
            </a:r>
            <a:endParaRPr lang="nl-NL" sz="24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algn="ctr"/>
            <a:endParaRPr lang="nl-NL" dirty="0" smtClean="0"/>
          </a:p>
          <a:p>
            <a:pPr algn="ctr"/>
            <a:r>
              <a:rPr lang="nl-NL" sz="2400" dirty="0" err="1" smtClean="0">
                <a:solidFill>
                  <a:srgbClr val="FF0000"/>
                </a:solidFill>
              </a:rPr>
              <a:t>Endosymbiontentheorie</a:t>
            </a:r>
            <a:r>
              <a:rPr lang="nl-NL" dirty="0" smtClean="0"/>
              <a:t>:</a:t>
            </a:r>
          </a:p>
          <a:p>
            <a:endParaRPr lang="nl-NL" dirty="0" smtClean="0"/>
          </a:p>
          <a:p>
            <a:endParaRPr lang="nl-NL" dirty="0"/>
          </a:p>
          <a:p>
            <a:pPr algn="ctr"/>
            <a:r>
              <a:rPr lang="nl-NL" sz="2000" dirty="0" smtClean="0"/>
              <a:t>Meerdere prokaryoten in symbiose </a:t>
            </a:r>
          </a:p>
          <a:p>
            <a:pPr algn="ctr"/>
            <a:endParaRPr lang="nl-NL" sz="2000" dirty="0">
              <a:sym typeface="Wingdings" panose="05000000000000000000" pitchFamily="2" charset="2"/>
            </a:endParaRPr>
          </a:p>
          <a:p>
            <a:pPr algn="ctr"/>
            <a:endParaRPr lang="nl-NL" sz="2000" dirty="0">
              <a:sym typeface="Wingdings" panose="05000000000000000000" pitchFamily="2" charset="2"/>
            </a:endParaRPr>
          </a:p>
          <a:p>
            <a:pPr algn="ctr"/>
            <a:endParaRPr lang="nl-NL" sz="2000" dirty="0" smtClean="0">
              <a:sym typeface="Wingdings" panose="05000000000000000000" pitchFamily="2" charset="2"/>
            </a:endParaRPr>
          </a:p>
          <a:p>
            <a:pPr algn="ctr"/>
            <a:r>
              <a:rPr lang="nl-NL" sz="2000" dirty="0" smtClean="0">
                <a:sym typeface="Wingdings" panose="05000000000000000000" pitchFamily="2" charset="2"/>
              </a:rPr>
              <a:t>EUKARYOTISCHE CEL</a:t>
            </a:r>
            <a:endParaRPr lang="nl-NL" sz="20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3" y="1704856"/>
            <a:ext cx="5755516" cy="3088914"/>
          </a:xfrm>
        </p:spPr>
      </p:pic>
      <p:sp>
        <p:nvSpPr>
          <p:cNvPr id="7" name="Tekstvak 6"/>
          <p:cNvSpPr txBox="1"/>
          <p:nvPr/>
        </p:nvSpPr>
        <p:spPr>
          <a:xfrm>
            <a:off x="215793" y="5140036"/>
            <a:ext cx="575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De familie van de </a:t>
            </a:r>
            <a:r>
              <a:rPr lang="nl-NL" i="1" dirty="0" err="1" smtClean="0"/>
              <a:t>Rickettsia</a:t>
            </a:r>
            <a:r>
              <a:rPr lang="nl-NL" dirty="0" smtClean="0"/>
              <a:t> (tevens vlektyfus) werden de mitochondriën!</a:t>
            </a:r>
            <a:endParaRPr lang="nl-NL" dirty="0"/>
          </a:p>
        </p:txBody>
      </p:sp>
      <p:sp>
        <p:nvSpPr>
          <p:cNvPr id="9" name="PIJL-OMLAAG 8"/>
          <p:cNvSpPr/>
          <p:nvPr/>
        </p:nvSpPr>
        <p:spPr>
          <a:xfrm>
            <a:off x="8645375" y="3856926"/>
            <a:ext cx="401643" cy="812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1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 was eens….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971309" y="1704856"/>
            <a:ext cx="5943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u="sng" dirty="0" smtClean="0"/>
              <a:t>2 miljard jaar geleden – </a:t>
            </a:r>
            <a:r>
              <a:rPr lang="nl-NL" sz="2400" u="sng" dirty="0" err="1" smtClean="0"/>
              <a:t>Proterozoicum</a:t>
            </a:r>
            <a:endParaRPr lang="nl-NL" sz="24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  <a:p>
            <a:r>
              <a:rPr lang="nl-NL" sz="2000" dirty="0" smtClean="0"/>
              <a:t>De prokaryoten konden niet meer zonder elkaar leven…</a:t>
            </a:r>
          </a:p>
          <a:p>
            <a:endParaRPr lang="nl-NL" sz="2000" dirty="0" smtClean="0"/>
          </a:p>
          <a:p>
            <a:endParaRPr lang="nl-NL" sz="2000" dirty="0"/>
          </a:p>
          <a:p>
            <a:r>
              <a:rPr lang="nl-NL" sz="2000" dirty="0" err="1" smtClean="0"/>
              <a:t>Eukaryotische</a:t>
            </a:r>
            <a:r>
              <a:rPr lang="nl-NL" sz="2000" dirty="0" smtClean="0"/>
              <a:t> cel had meer voordelen:</a:t>
            </a:r>
          </a:p>
          <a:p>
            <a:r>
              <a:rPr lang="nl-NL" sz="2000" dirty="0" smtClean="0"/>
              <a:t>-   Meer organellen, dus meer energie</a:t>
            </a:r>
          </a:p>
          <a:p>
            <a:pPr marL="285750" indent="-285750">
              <a:buFontTx/>
              <a:buChar char="-"/>
            </a:pPr>
            <a:r>
              <a:rPr lang="nl-NL" sz="2000" dirty="0" smtClean="0"/>
              <a:t>DNA was netjes opgeborgen in cel</a:t>
            </a:r>
          </a:p>
          <a:p>
            <a:pPr marL="285750" indent="-285750">
              <a:buFontTx/>
              <a:buChar char="-"/>
            </a:pPr>
            <a:r>
              <a:rPr lang="nl-NL" sz="2000" dirty="0" smtClean="0"/>
              <a:t>Met mitochondriën, dus aerobe ademhaling met veel ATP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endParaRPr lang="nl-NL" dirty="0" smtClean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91" y="1586346"/>
            <a:ext cx="5175472" cy="3700463"/>
          </a:xfrm>
        </p:spPr>
      </p:pic>
    </p:spTree>
    <p:extLst>
      <p:ext uri="{BB962C8B-B14F-4D97-AF65-F5344CB8AC3E}">
        <p14:creationId xmlns:p14="http://schemas.microsoft.com/office/powerpoint/2010/main" val="8326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was eens….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1" y="2180143"/>
            <a:ext cx="5833195" cy="4369266"/>
          </a:xfrm>
        </p:spPr>
      </p:pic>
      <p:sp>
        <p:nvSpPr>
          <p:cNvPr id="5" name="Tekstvak 4"/>
          <p:cNvSpPr txBox="1"/>
          <p:nvPr/>
        </p:nvSpPr>
        <p:spPr>
          <a:xfrm>
            <a:off x="1551709" y="1620982"/>
            <a:ext cx="3241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Fylogenetische boom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80546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was eens….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u="sng" dirty="0" smtClean="0"/>
              <a:t>Micro-organismen</a:t>
            </a:r>
          </a:p>
          <a:p>
            <a:endParaRPr lang="nl-NL" dirty="0"/>
          </a:p>
          <a:p>
            <a:r>
              <a:rPr lang="nl-NL" dirty="0" smtClean="0"/>
              <a:t>Bacteriën</a:t>
            </a:r>
          </a:p>
          <a:p>
            <a:r>
              <a:rPr lang="nl-NL" dirty="0" smtClean="0"/>
              <a:t>Schimmels</a:t>
            </a:r>
          </a:p>
          <a:p>
            <a:r>
              <a:rPr lang="nl-NL" dirty="0" smtClean="0"/>
              <a:t>Gisten</a:t>
            </a:r>
          </a:p>
          <a:p>
            <a:r>
              <a:rPr lang="nl-NL" dirty="0" smtClean="0"/>
              <a:t>Protozoa en parasieten</a:t>
            </a:r>
          </a:p>
          <a:p>
            <a:r>
              <a:rPr lang="nl-NL" dirty="0" smtClean="0"/>
              <a:t>Algen</a:t>
            </a:r>
          </a:p>
          <a:p>
            <a:r>
              <a:rPr lang="nl-NL" dirty="0"/>
              <a:t>V</a:t>
            </a:r>
            <a:r>
              <a:rPr lang="nl-NL" dirty="0" smtClean="0"/>
              <a:t>irussen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20" y="1417638"/>
            <a:ext cx="2027644" cy="135602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12" y="1974475"/>
            <a:ext cx="2052426" cy="148458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3323457"/>
            <a:ext cx="1725436" cy="172543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36" y="2938000"/>
            <a:ext cx="1993314" cy="156973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60" y="3618902"/>
            <a:ext cx="1744260" cy="205603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90" y="4646920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kunt u verwachten?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Er was eens…..  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“Alles is overal, maar het milieu selecteert”</a:t>
            </a:r>
          </a:p>
          <a:p>
            <a:pPr marL="514350" indent="-514350">
              <a:buFont typeface="+mj-lt"/>
              <a:buAutoNum type="arabicPeriod"/>
            </a:pP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Een diversiteit aan micro-organismen</a:t>
            </a:r>
          </a:p>
          <a:p>
            <a:pPr marL="514350" indent="-514350">
              <a:buFont typeface="+mj-lt"/>
              <a:buAutoNum type="arabicPeriod"/>
            </a:pP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Mutaties</a:t>
            </a:r>
          </a:p>
          <a:p>
            <a:pPr marL="514350" indent="-514350">
              <a:buFont typeface="+mj-lt"/>
              <a:buAutoNum type="arabicPeriod"/>
            </a:pP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Afsluiting</a:t>
            </a:r>
          </a:p>
          <a:p>
            <a:pPr marL="514350" indent="-514350">
              <a:buFont typeface="+mj-lt"/>
              <a:buAutoNum type="arabicPeriod"/>
            </a:pPr>
            <a:endParaRPr lang="nl-NL" sz="2400" dirty="0"/>
          </a:p>
          <a:p>
            <a:pPr marL="0" indent="0">
              <a:buNone/>
            </a:pP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509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482436" y="2643765"/>
            <a:ext cx="9567333" cy="1143000"/>
          </a:xfrm>
        </p:spPr>
        <p:txBody>
          <a:bodyPr/>
          <a:lstStyle/>
          <a:p>
            <a:r>
              <a:rPr lang="nl-NL" dirty="0"/>
              <a:t>Een diversiteit aan micro-organismen</a:t>
            </a:r>
          </a:p>
        </p:txBody>
      </p:sp>
    </p:spTree>
    <p:extLst>
      <p:ext uri="{BB962C8B-B14F-4D97-AF65-F5344CB8AC3E}">
        <p14:creationId xmlns:p14="http://schemas.microsoft.com/office/powerpoint/2010/main" val="1128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Een diversiteit aan micro-organismen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We gaan zelf een kijkje nemen…</a:t>
            </a:r>
          </a:p>
          <a:p>
            <a:pPr marL="0" indent="0">
              <a:buNone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Het </a:t>
            </a:r>
            <a:r>
              <a:rPr lang="nl-NL" dirty="0" err="1"/>
              <a:t>m</a:t>
            </a:r>
            <a:r>
              <a:rPr lang="nl-NL" dirty="0" err="1" smtClean="0"/>
              <a:t>icrobioom</a:t>
            </a:r>
            <a:r>
              <a:rPr lang="nl-NL" dirty="0" smtClean="0"/>
              <a:t>  </a:t>
            </a:r>
            <a:r>
              <a:rPr lang="nl-NL" dirty="0" smtClean="0"/>
              <a:t>- </a:t>
            </a:r>
            <a:r>
              <a:rPr lang="nl-NL" dirty="0" smtClean="0"/>
              <a:t>huidflora</a:t>
            </a:r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Koloniemorfologie</a:t>
            </a:r>
          </a:p>
          <a:p>
            <a:pPr marL="0" indent="0">
              <a:buNone/>
            </a:pPr>
            <a:r>
              <a:rPr lang="nl-NL" dirty="0" smtClean="0"/>
              <a:t>	- </a:t>
            </a:r>
            <a:r>
              <a:rPr lang="nl-NL" dirty="0" smtClean="0"/>
              <a:t>diversiteit binnen families (huidflora/</a:t>
            </a:r>
            <a:r>
              <a:rPr lang="nl-NL" dirty="0" err="1" smtClean="0"/>
              <a:t>microbioom</a:t>
            </a:r>
            <a:r>
              <a:rPr lang="nl-NL" dirty="0" smtClean="0"/>
              <a:t>)</a:t>
            </a:r>
          </a:p>
          <a:p>
            <a:pPr marL="0" indent="0">
              <a:buNone/>
            </a:pPr>
            <a:r>
              <a:rPr lang="nl-NL" dirty="0" smtClean="0"/>
              <a:t>	- </a:t>
            </a:r>
            <a:r>
              <a:rPr lang="nl-NL" dirty="0" smtClean="0"/>
              <a:t>diversiteit binnen geslachten (aureus en epidermidis)</a:t>
            </a:r>
          </a:p>
          <a:p>
            <a:pPr marL="0" indent="0">
              <a:buNone/>
            </a:pPr>
            <a:r>
              <a:rPr lang="nl-NL" dirty="0" smtClean="0"/>
              <a:t>	- </a:t>
            </a:r>
            <a:r>
              <a:rPr lang="nl-NL" dirty="0" smtClean="0"/>
              <a:t>diversiteit binnen een soort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5" y="1600201"/>
            <a:ext cx="3117273" cy="23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0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diversiteit aan micro-organismen</a:t>
            </a:r>
            <a:endParaRPr lang="nl-NL" altLang="nl-NL" dirty="0" smtClean="0"/>
          </a:p>
        </p:txBody>
      </p:sp>
      <p:sp>
        <p:nvSpPr>
          <p:cNvPr id="22531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l-NL" altLang="nl-NL" sz="2400"/>
              <a:t>Bloedagar plaat (BA plaat)</a:t>
            </a:r>
          </a:p>
          <a:p>
            <a:r>
              <a:rPr lang="nl-NL" altLang="nl-NL" sz="2400"/>
              <a:t>Agar 5% schapenbloed</a:t>
            </a:r>
          </a:p>
          <a:p>
            <a:r>
              <a:rPr lang="nl-NL" altLang="nl-NL" sz="2400"/>
              <a:t>Geschikt voor kweken huidbacteriën</a:t>
            </a:r>
          </a:p>
          <a:p>
            <a:r>
              <a:rPr lang="nl-NL" altLang="nl-NL" sz="2400"/>
              <a:t>Identificatie dmv hemolyse (afbraak rode bloedcellen</a:t>
            </a:r>
          </a:p>
          <a:p>
            <a:r>
              <a:rPr lang="nl-NL" altLang="nl-NL" sz="2400"/>
              <a:t>Al per 50 stuks te bestellen</a:t>
            </a:r>
          </a:p>
        </p:txBody>
      </p:sp>
      <p:pic>
        <p:nvPicPr>
          <p:cNvPr id="22532" name="Picture 4" descr="http://forum.politics.be/attachment.php?attachmentid=49442&amp;stc=1&amp;thumb=1&amp;d=124331100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1779588"/>
            <a:ext cx="4100512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5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hygiene</a:t>
            </a:r>
          </a:p>
        </p:txBody>
      </p:sp>
      <p:sp>
        <p:nvSpPr>
          <p:cNvPr id="2355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altLang="nl-NL" dirty="0" smtClean="0"/>
              <a:t>Kweek huidbacteriën</a:t>
            </a:r>
          </a:p>
          <a:p>
            <a:pPr marL="0" indent="0"/>
            <a:endParaRPr lang="nl-NL" altLang="nl-NL" dirty="0" smtClean="0"/>
          </a:p>
          <a:p>
            <a:pPr marL="0" indent="0">
              <a:buFontTx/>
              <a:buAutoNum type="arabicPeriod"/>
            </a:pPr>
            <a:r>
              <a:rPr lang="nl-NL" altLang="nl-NL" dirty="0" smtClean="0"/>
              <a:t>Naam </a:t>
            </a:r>
            <a:r>
              <a:rPr lang="nl-NL" altLang="nl-NL" dirty="0" smtClean="0"/>
              <a:t>op de plaat </a:t>
            </a:r>
            <a:r>
              <a:rPr lang="nl-NL" altLang="nl-NL" dirty="0" smtClean="0"/>
              <a:t>schrijven</a:t>
            </a:r>
            <a:endParaRPr lang="nl-NL" altLang="nl-NL" dirty="0" smtClean="0"/>
          </a:p>
          <a:p>
            <a:pPr marL="0" indent="0">
              <a:buFontTx/>
              <a:buAutoNum type="arabicPeriod"/>
            </a:pPr>
            <a:r>
              <a:rPr lang="nl-NL" altLang="nl-NL" dirty="0" smtClean="0"/>
              <a:t>Vingers/ ring </a:t>
            </a:r>
            <a:r>
              <a:rPr lang="nl-NL" altLang="nl-NL" dirty="0" smtClean="0"/>
              <a:t>1 min op </a:t>
            </a:r>
            <a:r>
              <a:rPr lang="nl-NL" altLang="nl-NL" dirty="0" smtClean="0"/>
              <a:t>de BA-plaat leggen</a:t>
            </a:r>
          </a:p>
          <a:p>
            <a:pPr marL="0" indent="0">
              <a:buFontTx/>
              <a:buAutoNum type="arabicPeriod"/>
            </a:pPr>
            <a:r>
              <a:rPr lang="nl-NL" altLang="nl-NL" dirty="0" smtClean="0"/>
              <a:t>Dichtplakken met plakband</a:t>
            </a:r>
          </a:p>
          <a:p>
            <a:pPr marL="0" indent="0">
              <a:buFontTx/>
              <a:buAutoNum type="arabicPeriod"/>
            </a:pPr>
            <a:r>
              <a:rPr lang="nl-NL" altLang="nl-NL" dirty="0" smtClean="0"/>
              <a:t>Ondersteboven in een zak</a:t>
            </a:r>
          </a:p>
          <a:p>
            <a:pPr marL="0" indent="0">
              <a:buFontTx/>
              <a:buAutoNum type="arabicPeriod"/>
            </a:pPr>
            <a:r>
              <a:rPr lang="nl-NL" altLang="nl-NL" dirty="0" smtClean="0"/>
              <a:t>24-48 uur Incuberen bij 37°C</a:t>
            </a:r>
          </a:p>
          <a:p>
            <a:pPr marL="0" indent="0">
              <a:buNone/>
            </a:pPr>
            <a:endParaRPr lang="nl-NL" altLang="nl-NL" dirty="0" smtClean="0"/>
          </a:p>
          <a:p>
            <a:pPr marL="0" indent="0"/>
            <a:endParaRPr lang="nl-NL" alt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12" y="2338245"/>
            <a:ext cx="3465545" cy="314498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09600" y="5943600"/>
            <a:ext cx="651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NB 1 week bij kamertemperatuur wanneer je geen stoof hebt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01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iva\AppData\Local\Microsoft\Windows\Temporary Internet Files\Content.IE5\QYVYMGXT\20140513_132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9" y="836613"/>
            <a:ext cx="52927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225675" y="5121275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Variaties: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- Effect handen wassen/ desinfecteren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- Aidsbekerspel met </a:t>
            </a:r>
            <a:r>
              <a:rPr lang="nl-NL" altLang="nl-NL" sz="2000" i="1"/>
              <a:t>Serratia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680325" y="2420938"/>
            <a:ext cx="2592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Ook herkenbaar: </a:t>
            </a:r>
            <a:r>
              <a:rPr lang="nl-NL" altLang="nl-NL" sz="1800" i="1"/>
              <a:t>Bacillus</a:t>
            </a:r>
            <a:r>
              <a:rPr lang="nl-NL" altLang="nl-NL" sz="1800"/>
              <a:t> sp!!</a:t>
            </a:r>
          </a:p>
        </p:txBody>
      </p:sp>
      <p:sp>
        <p:nvSpPr>
          <p:cNvPr id="13" name="Right Arrow 12"/>
          <p:cNvSpPr/>
          <p:nvPr/>
        </p:nvSpPr>
        <p:spPr>
          <a:xfrm rot="9258279">
            <a:off x="5033963" y="3644900"/>
            <a:ext cx="32766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7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diversiteit aan micro-organismen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Koloniemorfologie</a:t>
            </a:r>
          </a:p>
          <a:p>
            <a:pPr marL="0" indent="0"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000" dirty="0" smtClean="0"/>
              <a:t>Kies een losliggende kolonie op de BA plaat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000" dirty="0" smtClean="0"/>
              <a:t>Probeer m.b.v. de bijlage de kenmerken in te vullen in de tabel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000" dirty="0" smtClean="0"/>
              <a:t>Doe dit met 2 andere kolonies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1027" name="Picture 3" descr="https://joliencuyvers.files.wordpress.com/2013/02/koloniemorfologie_21.jpg?w=66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09" y="3763105"/>
            <a:ext cx="3477491" cy="29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035586"/>
              </p:ext>
            </p:extLst>
          </p:nvPr>
        </p:nvGraphicFramePr>
        <p:xfrm>
          <a:off x="508001" y="3947775"/>
          <a:ext cx="63222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573"/>
                <a:gridCol w="1580573"/>
                <a:gridCol w="1580573"/>
                <a:gridCol w="1580573"/>
              </a:tblGrid>
              <a:tr h="35111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3</a:t>
                      </a:r>
                      <a:endParaRPr lang="nl-NL" dirty="0"/>
                    </a:p>
                  </a:txBody>
                  <a:tcPr/>
                </a:tc>
              </a:tr>
              <a:tr h="35111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chemeClr val="bg2"/>
                          </a:solidFill>
                        </a:rPr>
                        <a:t>Grootte</a:t>
                      </a:r>
                      <a:endParaRPr lang="nl-NL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  <a:tr h="35111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chemeClr val="bg2"/>
                          </a:solidFill>
                        </a:rPr>
                        <a:t>Pigmentatie</a:t>
                      </a:r>
                      <a:endParaRPr lang="nl-NL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35111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chemeClr val="bg2"/>
                          </a:solidFill>
                        </a:rPr>
                        <a:t>Kolonievorm</a:t>
                      </a:r>
                      <a:endParaRPr lang="nl-NL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35111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chemeClr val="bg2"/>
                          </a:solidFill>
                        </a:rPr>
                        <a:t>Oppervlakte</a:t>
                      </a:r>
                      <a:endParaRPr lang="nl-NL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35111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chemeClr val="bg2"/>
                          </a:solidFill>
                        </a:rPr>
                        <a:t>Rand</a:t>
                      </a:r>
                    </a:p>
                    <a:p>
                      <a:r>
                        <a:rPr lang="nl-NL" b="1" dirty="0" smtClean="0">
                          <a:solidFill>
                            <a:schemeClr val="bg2"/>
                          </a:solidFill>
                        </a:rPr>
                        <a:t>Hoogte</a:t>
                      </a:r>
                      <a:endParaRPr lang="nl-NL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67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diversiteit aan micro-organismen</a:t>
            </a:r>
            <a:endParaRPr lang="nl-NL" altLang="nl-NL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9" y="1922464"/>
            <a:ext cx="5384800" cy="3700463"/>
          </a:xfrm>
        </p:spPr>
        <p:txBody>
          <a:bodyPr/>
          <a:lstStyle/>
          <a:p>
            <a:pPr>
              <a:defRPr/>
            </a:pPr>
            <a:r>
              <a:rPr lang="nl-NL" i="1" dirty="0" smtClean="0"/>
              <a:t>Staphylococcus aureus</a:t>
            </a:r>
          </a:p>
          <a:p>
            <a:pPr>
              <a:defRPr/>
            </a:pPr>
            <a:endParaRPr lang="nl-NL" i="1" dirty="0" smtClean="0"/>
          </a:p>
          <a:p>
            <a:pPr>
              <a:defRPr/>
            </a:pPr>
            <a:r>
              <a:rPr lang="nl-NL" i="1" dirty="0" smtClean="0"/>
              <a:t>Micrococcus luteus</a:t>
            </a:r>
          </a:p>
          <a:p>
            <a:pPr>
              <a:defRPr/>
            </a:pPr>
            <a:endParaRPr lang="nl-NL" i="1" dirty="0"/>
          </a:p>
          <a:p>
            <a:pPr>
              <a:defRPr/>
            </a:pPr>
            <a:r>
              <a:rPr lang="nl-NL" i="1" dirty="0" smtClean="0"/>
              <a:t>Staphylococcus </a:t>
            </a:r>
            <a:r>
              <a:rPr lang="nl-NL" i="1" dirty="0" smtClean="0"/>
              <a:t>epidermidis</a:t>
            </a:r>
          </a:p>
          <a:p>
            <a:pPr>
              <a:defRPr/>
            </a:pPr>
            <a:endParaRPr lang="nl-NL" i="1" dirty="0"/>
          </a:p>
          <a:p>
            <a:pPr>
              <a:defRPr/>
            </a:pPr>
            <a:r>
              <a:rPr lang="nl-NL" i="1" dirty="0" err="1" smtClean="0"/>
              <a:t>Propionibacterium</a:t>
            </a:r>
            <a:r>
              <a:rPr lang="nl-NL" i="1" dirty="0" smtClean="0"/>
              <a:t> acne</a:t>
            </a:r>
            <a:endParaRPr lang="nl-NL" i="1" dirty="0" smtClean="0"/>
          </a:p>
          <a:p>
            <a:pPr marL="0" indent="0">
              <a:buNone/>
              <a:defRPr/>
            </a:pPr>
            <a:endParaRPr lang="nl-NL" i="1" dirty="0"/>
          </a:p>
          <a:p>
            <a:pPr>
              <a:defRPr/>
            </a:pPr>
            <a:r>
              <a:rPr lang="nl-NL" i="1" dirty="0" smtClean="0"/>
              <a:t>E.coli </a:t>
            </a:r>
            <a:r>
              <a:rPr lang="nl-NL" dirty="0" smtClean="0"/>
              <a:t>(oeps!)</a:t>
            </a:r>
            <a:endParaRPr lang="nl-NL" dirty="0"/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4691064" y="5805489"/>
            <a:ext cx="3781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758392" y="1204913"/>
            <a:ext cx="2849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3200" u="sng" dirty="0"/>
              <a:t>Huidbacteriën</a:t>
            </a:r>
          </a:p>
        </p:txBody>
      </p:sp>
      <p:pic>
        <p:nvPicPr>
          <p:cNvPr id="24582" name="Picture 2" descr="https://encrypted-tbn1.gstatic.com/images?q=tbn:ANd9GcTtNSUeremNCvVD8OwRKXTpk85jsA9ddVu_nyoq-B8hwECm-a-x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227513"/>
            <a:ext cx="2490788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6" y="2744788"/>
            <a:ext cx="253682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417639"/>
            <a:ext cx="220821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8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altLang="nl-NL" dirty="0" smtClean="0"/>
              <a:t>Levend preparaat (met of zonder methyleenblauw</a:t>
            </a:r>
          </a:p>
          <a:p>
            <a:pPr marL="0" indent="0">
              <a:buNone/>
              <a:defRPr/>
            </a:pPr>
            <a:r>
              <a:rPr lang="nl-NL" altLang="nl-NL" dirty="0"/>
              <a:t>	</a:t>
            </a:r>
            <a:r>
              <a:rPr lang="nl-NL" altLang="nl-NL" dirty="0" smtClean="0"/>
              <a:t>- </a:t>
            </a:r>
            <a:r>
              <a:rPr lang="nl-NL" altLang="nl-NL" dirty="0"/>
              <a:t>B</a:t>
            </a:r>
            <a:r>
              <a:rPr lang="nl-NL" altLang="nl-NL" dirty="0" smtClean="0"/>
              <a:t>acteriën</a:t>
            </a:r>
          </a:p>
          <a:p>
            <a:pPr marL="0" indent="0">
              <a:buNone/>
              <a:defRPr/>
            </a:pPr>
            <a:r>
              <a:rPr lang="nl-NL" altLang="nl-NL" dirty="0"/>
              <a:t>	</a:t>
            </a:r>
            <a:r>
              <a:rPr lang="nl-NL" altLang="nl-NL" dirty="0" smtClean="0"/>
              <a:t>- Schimmels</a:t>
            </a:r>
          </a:p>
          <a:p>
            <a:pPr marL="0" indent="0">
              <a:buNone/>
              <a:defRPr/>
            </a:pPr>
            <a:r>
              <a:rPr lang="nl-NL" altLang="nl-NL" dirty="0"/>
              <a:t>	</a:t>
            </a:r>
            <a:r>
              <a:rPr lang="nl-NL" altLang="nl-NL" dirty="0" smtClean="0"/>
              <a:t>- Planten</a:t>
            </a:r>
          </a:p>
          <a:p>
            <a:pPr marL="0" indent="0">
              <a:buNone/>
              <a:defRPr/>
            </a:pPr>
            <a:r>
              <a:rPr lang="nl-NL" altLang="nl-NL" dirty="0"/>
              <a:t>	</a:t>
            </a:r>
            <a:r>
              <a:rPr lang="nl-NL" altLang="nl-NL" dirty="0" smtClean="0"/>
              <a:t>- Dierlijke cellen</a:t>
            </a:r>
          </a:p>
          <a:p>
            <a:pPr>
              <a:defRPr/>
            </a:pPr>
            <a:endParaRPr lang="nl-NL" altLang="nl-NL" dirty="0" smtClean="0"/>
          </a:p>
          <a:p>
            <a:pPr>
              <a:defRPr/>
            </a:pPr>
            <a:r>
              <a:rPr lang="nl-NL" altLang="nl-NL" dirty="0" smtClean="0"/>
              <a:t>Gefixeerd preparaat met methyleenblauw</a:t>
            </a:r>
          </a:p>
          <a:p>
            <a:pPr marL="0" indent="0">
              <a:buNone/>
              <a:defRPr/>
            </a:pPr>
            <a:r>
              <a:rPr lang="nl-NL" altLang="nl-NL" dirty="0"/>
              <a:t>	</a:t>
            </a:r>
            <a:r>
              <a:rPr lang="nl-NL" altLang="nl-NL" dirty="0" smtClean="0"/>
              <a:t>- </a:t>
            </a:r>
            <a:r>
              <a:rPr lang="nl-NL" altLang="nl-NL" dirty="0"/>
              <a:t>B</a:t>
            </a:r>
            <a:r>
              <a:rPr lang="nl-NL" altLang="nl-NL" dirty="0" smtClean="0"/>
              <a:t>acteriën </a:t>
            </a:r>
          </a:p>
          <a:p>
            <a:pPr marL="0" indent="0">
              <a:buNone/>
              <a:defRPr/>
            </a:pPr>
            <a:r>
              <a:rPr lang="nl-NL" altLang="nl-NL" dirty="0"/>
              <a:t>	</a:t>
            </a:r>
            <a:r>
              <a:rPr lang="nl-NL" altLang="nl-NL" dirty="0" smtClean="0"/>
              <a:t>- Gisten</a:t>
            </a:r>
          </a:p>
          <a:p>
            <a:pPr marL="0" indent="0">
              <a:buNone/>
              <a:defRPr/>
            </a:pPr>
            <a:r>
              <a:rPr lang="nl-NL" altLang="nl-NL" dirty="0"/>
              <a:t>	</a:t>
            </a:r>
            <a:endParaRPr lang="nl-NL" altLang="nl-NL" dirty="0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2097088"/>
            <a:ext cx="28289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117850"/>
            <a:ext cx="19558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0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6" y="5048251"/>
            <a:ext cx="21621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2071688"/>
            <a:ext cx="21764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195638"/>
            <a:ext cx="225742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4"/>
          <p:cNvSpPr txBox="1">
            <a:spLocks noChangeArrowheads="1"/>
          </p:cNvSpPr>
          <p:nvPr/>
        </p:nvSpPr>
        <p:spPr bwMode="auto">
          <a:xfrm>
            <a:off x="1981200" y="1417638"/>
            <a:ext cx="3430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000" u="sng">
                <a:solidFill>
                  <a:srgbClr val="EAF0F2"/>
                </a:solidFill>
              </a:rPr>
              <a:t>Gefixeerde preparaat</a:t>
            </a:r>
          </a:p>
        </p:txBody>
      </p:sp>
      <p:sp>
        <p:nvSpPr>
          <p:cNvPr id="24583" name="TextBox 5"/>
          <p:cNvSpPr txBox="1">
            <a:spLocks noChangeArrowheads="1"/>
          </p:cNvSpPr>
          <p:nvPr/>
        </p:nvSpPr>
        <p:spPr bwMode="auto">
          <a:xfrm>
            <a:off x="4562475" y="1839913"/>
            <a:ext cx="2916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1. één druppel water op het objectglaasje brengen</a:t>
            </a:r>
          </a:p>
        </p:txBody>
      </p:sp>
      <p:sp>
        <p:nvSpPr>
          <p:cNvPr id="24584" name="TextBox 6"/>
          <p:cNvSpPr txBox="1">
            <a:spLocks noChangeArrowheads="1"/>
          </p:cNvSpPr>
          <p:nvPr/>
        </p:nvSpPr>
        <p:spPr bwMode="auto">
          <a:xfrm>
            <a:off x="4605339" y="3108325"/>
            <a:ext cx="26304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2. Een klein beetje van de bacteriekolonie suspenderen in de druppel water. Uitwrijven ter grootte van een euromunt.</a:t>
            </a:r>
          </a:p>
        </p:txBody>
      </p:sp>
      <p:sp>
        <p:nvSpPr>
          <p:cNvPr id="24585" name="TextBox 7"/>
          <p:cNvSpPr txBox="1">
            <a:spLocks noChangeArrowheads="1"/>
          </p:cNvSpPr>
          <p:nvPr/>
        </p:nvSpPr>
        <p:spPr bwMode="auto">
          <a:xfrm>
            <a:off x="4562476" y="5121276"/>
            <a:ext cx="3063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3. Het preparaat goed laten drogen aan de lucht.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Na het drogen 3 keer met een pincet door de blauwe vlam halen.</a:t>
            </a:r>
          </a:p>
        </p:txBody>
      </p:sp>
      <p:sp>
        <p:nvSpPr>
          <p:cNvPr id="36874" name="TextBox 1"/>
          <p:cNvSpPr txBox="1">
            <a:spLocks noChangeArrowheads="1"/>
          </p:cNvSpPr>
          <p:nvPr/>
        </p:nvSpPr>
        <p:spPr bwMode="auto">
          <a:xfrm>
            <a:off x="8310564" y="1609726"/>
            <a:ext cx="2339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>
                <a:solidFill>
                  <a:srgbClr val="EAF0F2"/>
                </a:solidFill>
              </a:rPr>
              <a:t>Handig filmpje youtube: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>
                <a:solidFill>
                  <a:srgbClr val="EAF0F2"/>
                </a:solidFill>
                <a:hlinkClick r:id="rId5"/>
              </a:rPr>
              <a:t>Simple stain wmv</a:t>
            </a:r>
            <a:endParaRPr lang="nl-NL" altLang="nl-NL" sz="1200">
              <a:solidFill>
                <a:srgbClr val="EAF0F2"/>
              </a:solidFill>
            </a:endParaRPr>
          </a:p>
        </p:txBody>
      </p:sp>
      <p:pic>
        <p:nvPicPr>
          <p:cNvPr id="36875" name="Picture 11" descr="http://www.administratiekantoorroke.nl/wp-content/uploads/4631169-poppentheater-met-uitroepteken-van-rode-kleur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1417638"/>
            <a:ext cx="379412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0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4" grpId="0"/>
      <p:bldP spid="245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3" y="3154363"/>
            <a:ext cx="23304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705350"/>
            <a:ext cx="22304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http://biology.clc.uc.edu/fankhauser/labs/microbiology/Bacterial_Smear_&amp;_Staining/07_add_stain_P1092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881189"/>
            <a:ext cx="22225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2279650" y="1304925"/>
            <a:ext cx="2628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000" u="sng">
                <a:solidFill>
                  <a:srgbClr val="EAF0F2"/>
                </a:solidFill>
              </a:rPr>
              <a:t>Kleuren</a:t>
            </a:r>
          </a:p>
        </p:txBody>
      </p:sp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5124451" y="1881188"/>
            <a:ext cx="2951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1. Druppel ongeveer 4 druppels methyleenblauw op het preparaat. Laat 2 minuten intrekken</a:t>
            </a:r>
          </a:p>
        </p:txBody>
      </p:sp>
      <p:sp>
        <p:nvSpPr>
          <p:cNvPr id="25608" name="TextBox 7"/>
          <p:cNvSpPr txBox="1">
            <a:spLocks noChangeArrowheads="1"/>
          </p:cNvSpPr>
          <p:nvPr/>
        </p:nvSpPr>
        <p:spPr bwMode="auto">
          <a:xfrm>
            <a:off x="5208589" y="3227388"/>
            <a:ext cx="27828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2. Spoel het preparaat met zachtstromend koud water. Houd de straal zo min mogelijk boven de bacterie.</a:t>
            </a:r>
          </a:p>
        </p:txBody>
      </p:sp>
      <p:sp>
        <p:nvSpPr>
          <p:cNvPr id="25609" name="TextBox 8"/>
          <p:cNvSpPr txBox="1">
            <a:spLocks noChangeArrowheads="1"/>
          </p:cNvSpPr>
          <p:nvPr/>
        </p:nvSpPr>
        <p:spPr bwMode="auto">
          <a:xfrm>
            <a:off x="5208589" y="4916488"/>
            <a:ext cx="22320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3. Droog het preparaat aan de lucht of dep het voorzichtig droog met een tissue</a:t>
            </a:r>
          </a:p>
        </p:txBody>
      </p:sp>
    </p:spTree>
    <p:extLst>
      <p:ext uri="{BB962C8B-B14F-4D97-AF65-F5344CB8AC3E}">
        <p14:creationId xmlns:p14="http://schemas.microsoft.com/office/powerpoint/2010/main" val="235394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08" grpId="0"/>
      <p:bldP spid="256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1381" y="2505221"/>
            <a:ext cx="9567333" cy="1143000"/>
          </a:xfrm>
        </p:spPr>
        <p:txBody>
          <a:bodyPr/>
          <a:lstStyle/>
          <a:p>
            <a:r>
              <a:rPr lang="nl-NL" dirty="0" smtClean="0">
                <a:hlinkClick r:id="rId2"/>
              </a:rPr>
              <a:t>Introduction of </a:t>
            </a:r>
            <a:r>
              <a:rPr lang="nl-NL" dirty="0" err="1" smtClean="0">
                <a:hlinkClick r:id="rId2"/>
              </a:rPr>
              <a:t>bacteria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29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Wat kunnen we zien?</a:t>
            </a:r>
          </a:p>
          <a:p>
            <a:endParaRPr lang="nl-NL" altLang="nl-NL" smtClean="0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4" y="2205039"/>
            <a:ext cx="561657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2532063" y="6057900"/>
            <a:ext cx="170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Bioplek.org</a:t>
            </a:r>
          </a:p>
        </p:txBody>
      </p:sp>
      <p:sp>
        <p:nvSpPr>
          <p:cNvPr id="38918" name="TextBox 4"/>
          <p:cNvSpPr txBox="1">
            <a:spLocks noChangeArrowheads="1"/>
          </p:cNvSpPr>
          <p:nvPr/>
        </p:nvSpPr>
        <p:spPr bwMode="auto">
          <a:xfrm>
            <a:off x="8289926" y="4054476"/>
            <a:ext cx="2087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Vergroting 1000X met immersie-olie</a:t>
            </a:r>
          </a:p>
        </p:txBody>
      </p:sp>
    </p:spTree>
    <p:extLst>
      <p:ext uri="{BB962C8B-B14F-4D97-AF65-F5344CB8AC3E}">
        <p14:creationId xmlns:p14="http://schemas.microsoft.com/office/powerpoint/2010/main" val="2646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6" y="1857375"/>
            <a:ext cx="526256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2130426" y="6021388"/>
            <a:ext cx="2773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000" i="1">
                <a:solidFill>
                  <a:srgbClr val="EAF0F2"/>
                </a:solidFill>
              </a:rPr>
              <a:t>Staphylococcus sp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600">
                <a:solidFill>
                  <a:srgbClr val="EAF0F2"/>
                </a:solidFill>
              </a:rPr>
              <a:t>Bolvormig in trosjes</a:t>
            </a:r>
          </a:p>
        </p:txBody>
      </p:sp>
    </p:spTree>
    <p:extLst>
      <p:ext uri="{BB962C8B-B14F-4D97-AF65-F5344CB8AC3E}">
        <p14:creationId xmlns:p14="http://schemas.microsoft.com/office/powerpoint/2010/main" val="1760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844676"/>
            <a:ext cx="5221287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2316164" y="5984875"/>
            <a:ext cx="26638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000" i="1">
                <a:solidFill>
                  <a:srgbClr val="EAF0F2"/>
                </a:solidFill>
              </a:rPr>
              <a:t>Micrococcus luteus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400">
                <a:solidFill>
                  <a:srgbClr val="EAF0F2"/>
                </a:solidFill>
              </a:rPr>
              <a:t>Grote(re) bolvormige cellen per twee- en/of viertal</a:t>
            </a:r>
          </a:p>
        </p:txBody>
      </p:sp>
    </p:spTree>
    <p:extLst>
      <p:ext uri="{BB962C8B-B14F-4D97-AF65-F5344CB8AC3E}">
        <p14:creationId xmlns:p14="http://schemas.microsoft.com/office/powerpoint/2010/main" val="21466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520826"/>
            <a:ext cx="465613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2243139" y="6021389"/>
            <a:ext cx="24844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000" i="1">
                <a:solidFill>
                  <a:srgbClr val="EAF0F2"/>
                </a:solidFill>
              </a:rPr>
              <a:t>Streptococcus sp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600">
                <a:solidFill>
                  <a:srgbClr val="EAF0F2"/>
                </a:solidFill>
              </a:rPr>
              <a:t>Bolvormig, in keten</a:t>
            </a:r>
            <a:r>
              <a:rPr lang="nl-NL" altLang="nl-NL" sz="1800">
                <a:solidFill>
                  <a:srgbClr val="EAF0F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44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pic>
        <p:nvPicPr>
          <p:cNvPr id="43011" name="Picture 2" descr="http://www.easynotecards.com/uploads/595/43/_53022d86_13d85ffda7d__8000_0000532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1989138"/>
            <a:ext cx="5256212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2135189" y="6019800"/>
            <a:ext cx="23399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000" i="1">
                <a:solidFill>
                  <a:srgbClr val="EAF0F2"/>
                </a:solidFill>
              </a:rPr>
              <a:t>Bacillus sp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400">
                <a:solidFill>
                  <a:srgbClr val="EAF0F2"/>
                </a:solidFill>
              </a:rPr>
              <a:t>Staafvormig</a:t>
            </a:r>
          </a:p>
        </p:txBody>
      </p:sp>
    </p:spTree>
    <p:extLst>
      <p:ext uri="{BB962C8B-B14F-4D97-AF65-F5344CB8AC3E}">
        <p14:creationId xmlns:p14="http://schemas.microsoft.com/office/powerpoint/2010/main" val="28974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smtClean="0"/>
              <a:t>Preparaten maken</a:t>
            </a:r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792288"/>
            <a:ext cx="52324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2351088" y="5913439"/>
            <a:ext cx="244951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000" i="1">
                <a:solidFill>
                  <a:srgbClr val="EAF0F2"/>
                </a:solidFill>
              </a:rPr>
              <a:t>E. coli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600">
                <a:solidFill>
                  <a:srgbClr val="EAF0F2"/>
                </a:solidFill>
              </a:rPr>
              <a:t>Losse, kleine ovale cellen</a:t>
            </a:r>
          </a:p>
        </p:txBody>
      </p:sp>
    </p:spTree>
    <p:extLst>
      <p:ext uri="{BB962C8B-B14F-4D97-AF65-F5344CB8AC3E}">
        <p14:creationId xmlns:p14="http://schemas.microsoft.com/office/powerpoint/2010/main" val="17081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smtClean="0"/>
              <a:t>Preparaten maken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83" y="1655618"/>
            <a:ext cx="5297520" cy="3988721"/>
          </a:xfrm>
        </p:spPr>
      </p:pic>
      <p:sp>
        <p:nvSpPr>
          <p:cNvPr id="5" name="Tekstvak 4"/>
          <p:cNvSpPr txBox="1"/>
          <p:nvPr/>
        </p:nvSpPr>
        <p:spPr>
          <a:xfrm>
            <a:off x="2757055" y="5882319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Gistcellen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5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2135188" y="1773239"/>
            <a:ext cx="3168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000" dirty="0" smtClean="0">
                <a:solidFill>
                  <a:srgbClr val="EAF0F2"/>
                </a:solidFill>
              </a:rPr>
              <a:t>Schimmelpreparaat</a:t>
            </a:r>
            <a:endParaRPr lang="nl-NL" altLang="nl-NL" sz="2000" dirty="0">
              <a:solidFill>
                <a:srgbClr val="EAF0F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35" y="2296537"/>
            <a:ext cx="5292437" cy="39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Preparaten maken</a:t>
            </a:r>
          </a:p>
        </p:txBody>
      </p:sp>
      <p:pic>
        <p:nvPicPr>
          <p:cNvPr id="45059" name="Picture 2" descr="http://emp.byui.edu/wellerg/The%20Cell%20Lab/Images/Human%20Cheek%20Ce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757363"/>
            <a:ext cx="39243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7535863" y="2241550"/>
            <a:ext cx="241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 dirty="0">
                <a:solidFill>
                  <a:srgbClr val="EAF0F2"/>
                </a:solidFill>
              </a:rPr>
              <a:t>Epitheelcellen </a:t>
            </a:r>
            <a:r>
              <a:rPr lang="nl-NL" altLang="nl-NL" sz="1800" dirty="0" smtClean="0">
                <a:solidFill>
                  <a:srgbClr val="EAF0F2"/>
                </a:solidFill>
              </a:rPr>
              <a:t>met </a:t>
            </a:r>
            <a:r>
              <a:rPr lang="nl-NL" altLang="nl-NL" sz="1800" dirty="0">
                <a:solidFill>
                  <a:srgbClr val="EAF0F2"/>
                </a:solidFill>
              </a:rPr>
              <a:t>bacteriën.</a:t>
            </a:r>
          </a:p>
        </p:txBody>
      </p:sp>
    </p:spTree>
    <p:extLst>
      <p:ext uri="{BB962C8B-B14F-4D97-AF65-F5344CB8AC3E}">
        <p14:creationId xmlns:p14="http://schemas.microsoft.com/office/powerpoint/2010/main" val="12806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Diversiteit binnen geslachten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 vinden ook veel diversiteit binnen één geslacht….</a:t>
            </a:r>
          </a:p>
          <a:p>
            <a:endParaRPr lang="nl-NL" dirty="0"/>
          </a:p>
          <a:p>
            <a:r>
              <a:rPr lang="nl-NL" dirty="0" smtClean="0"/>
              <a:t>Probeer ook eens de koloniekenmerken van de </a:t>
            </a:r>
            <a:r>
              <a:rPr lang="nl-NL" i="1" dirty="0" smtClean="0"/>
              <a:t>S. aureus </a:t>
            </a:r>
            <a:r>
              <a:rPr lang="nl-NL" dirty="0" smtClean="0"/>
              <a:t>en de </a:t>
            </a:r>
            <a:r>
              <a:rPr lang="nl-NL" i="1" dirty="0" smtClean="0"/>
              <a:t>S. epidermidis </a:t>
            </a:r>
            <a:r>
              <a:rPr lang="nl-NL" dirty="0" smtClean="0"/>
              <a:t>te </a:t>
            </a:r>
            <a:r>
              <a:rPr lang="nl-NL" dirty="0" smtClean="0"/>
              <a:t>onderzoeken en vind een cruciaal verschil!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53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19200" y="2505220"/>
            <a:ext cx="9567333" cy="1143000"/>
          </a:xfrm>
        </p:spPr>
        <p:txBody>
          <a:bodyPr/>
          <a:lstStyle/>
          <a:p>
            <a:r>
              <a:rPr lang="nl-NL" dirty="0" smtClean="0"/>
              <a:t>Er was eens…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6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Diversiteit binnen geslachten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Koloniemorfologie </a:t>
            </a:r>
            <a:r>
              <a:rPr lang="nl-NL" i="1" dirty="0" smtClean="0"/>
              <a:t>aureus en epidermidis</a:t>
            </a:r>
            <a:endParaRPr lang="nl-NL" i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92" y="2377352"/>
            <a:ext cx="4084060" cy="37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Diversiteit binnen geslachten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Koloniemorfologie </a:t>
            </a:r>
            <a:r>
              <a:rPr lang="nl-NL" i="1" dirty="0" smtClean="0"/>
              <a:t>aureus en epidermidis</a:t>
            </a:r>
            <a:endParaRPr lang="nl-NL" i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82" y="2485376"/>
            <a:ext cx="2560948" cy="19301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553" y="2526723"/>
            <a:ext cx="2466975" cy="18478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53" y="4415487"/>
            <a:ext cx="2664996" cy="213199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82" y="4523334"/>
            <a:ext cx="2530188" cy="20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Diversiteit binnen geslachten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Koloniemorfologie </a:t>
            </a:r>
            <a:r>
              <a:rPr lang="nl-NL" i="1" dirty="0" smtClean="0"/>
              <a:t>aureus en epidermidis</a:t>
            </a:r>
            <a:endParaRPr lang="nl-NL" i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36" y="2299855"/>
            <a:ext cx="49876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828" y="1288617"/>
            <a:ext cx="4824413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2279650" y="6165850"/>
            <a:ext cx="2808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i="1"/>
              <a:t>Serratia marcecsens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Diversiteit binnen een soort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387928" y="3076052"/>
            <a:ext cx="2757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Het fenotype van een </a:t>
            </a:r>
            <a:r>
              <a:rPr lang="nl-NL" i="1" dirty="0" err="1" smtClean="0"/>
              <a:t>Serratia</a:t>
            </a:r>
            <a:r>
              <a:rPr lang="nl-NL" i="1" dirty="0" smtClean="0"/>
              <a:t> </a:t>
            </a:r>
            <a:r>
              <a:rPr lang="nl-NL" i="1" dirty="0" err="1" smtClean="0"/>
              <a:t>marcescens</a:t>
            </a:r>
            <a:r>
              <a:rPr lang="nl-NL" i="1" dirty="0" smtClean="0"/>
              <a:t> </a:t>
            </a:r>
            <a:r>
              <a:rPr lang="nl-NL" dirty="0" smtClean="0"/>
              <a:t>kan </a:t>
            </a:r>
            <a:r>
              <a:rPr lang="nl-NL" dirty="0" err="1" smtClean="0"/>
              <a:t>varrieren</a:t>
            </a:r>
            <a:r>
              <a:rPr lang="nl-NL" dirty="0" smtClean="0"/>
              <a:t> van rood, roze, tot heel veel kleuren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844" y="1620981"/>
            <a:ext cx="2388177" cy="23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2279650" y="6165850"/>
            <a:ext cx="2808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i="1"/>
              <a:t>Serratia marcecsens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Diversiteit binnen een soort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36700"/>
            <a:ext cx="76200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03564" y="2629911"/>
            <a:ext cx="9567333" cy="1143000"/>
          </a:xfrm>
        </p:spPr>
        <p:txBody>
          <a:bodyPr/>
          <a:lstStyle/>
          <a:p>
            <a:r>
              <a:rPr lang="nl-NL" dirty="0">
                <a:solidFill>
                  <a:srgbClr val="FF0080"/>
                </a:solidFill>
              </a:rPr>
              <a:t>“Alles is overal, maar het milieu selecteert”</a:t>
            </a: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6192982" y="3962400"/>
            <a:ext cx="459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Lourens Baas </a:t>
            </a:r>
            <a:r>
              <a:rPr lang="nl-NL" dirty="0" err="1" smtClean="0"/>
              <a:t>Becking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81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“Alles is overal, maar het milieu selecteert”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20" y="1605688"/>
            <a:ext cx="3273136" cy="218209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60" y="1270604"/>
            <a:ext cx="3006805" cy="225510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2" y="4220882"/>
            <a:ext cx="2851006" cy="22137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69" y="2473183"/>
            <a:ext cx="3542351" cy="20003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16" y="4581253"/>
            <a:ext cx="4505292" cy="15331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0" y="4076495"/>
            <a:ext cx="2502495" cy="250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80"/>
                </a:solidFill>
              </a:rPr>
              <a:t>“Alles is overal, maar het milieu selecteert”</a:t>
            </a:r>
            <a:endParaRPr lang="nl-NL" altLang="nl-NL" dirty="0" smtClean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2775" y="1417639"/>
            <a:ext cx="4065588" cy="3481387"/>
          </a:xfrm>
          <a:noFill/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1" y="1808163"/>
            <a:ext cx="431482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9" y="4149725"/>
            <a:ext cx="3519487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“Alles is overal, maar het milieu selecteert”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Ook </a:t>
            </a:r>
            <a:r>
              <a:rPr lang="nl-NL" dirty="0" smtClean="0"/>
              <a:t>leuk om zelf te doen…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Omgevingsonderzoek  - </a:t>
            </a:r>
            <a:r>
              <a:rPr lang="nl-NL" dirty="0" err="1" smtClean="0"/>
              <a:t>swab</a:t>
            </a:r>
            <a:r>
              <a:rPr lang="nl-NL" dirty="0" smtClean="0"/>
              <a:t>-methode</a:t>
            </a:r>
          </a:p>
          <a:p>
            <a:r>
              <a:rPr lang="nl-NL" dirty="0" smtClean="0"/>
              <a:t>Omgevingsonderzoek  - contactonderzoek</a:t>
            </a:r>
            <a:endParaRPr lang="nl-NL" dirty="0" smtClean="0"/>
          </a:p>
          <a:p>
            <a:r>
              <a:rPr lang="nl-NL" dirty="0" smtClean="0"/>
              <a:t>Watermicrobiologie </a:t>
            </a:r>
            <a:r>
              <a:rPr lang="nl-NL" dirty="0" smtClean="0"/>
              <a:t>-  spreidplaat methode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5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80"/>
                </a:solidFill>
              </a:rPr>
              <a:t>“Alles is overal, maar het milieu selecteert”</a:t>
            </a:r>
            <a:endParaRPr lang="nl-NL" altLang="nl-NL" dirty="0" smtClean="0"/>
          </a:p>
        </p:txBody>
      </p:sp>
      <p:sp>
        <p:nvSpPr>
          <p:cNvPr id="34819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altLang="nl-NL" sz="2000" dirty="0" err="1"/>
              <a:t>Nutrient</a:t>
            </a:r>
            <a:r>
              <a:rPr lang="nl-NL" altLang="nl-NL" sz="2000" dirty="0"/>
              <a:t> </a:t>
            </a:r>
            <a:r>
              <a:rPr lang="nl-NL" altLang="nl-NL" sz="2000" dirty="0" err="1"/>
              <a:t>agar</a:t>
            </a:r>
            <a:r>
              <a:rPr lang="nl-NL" altLang="nl-NL" sz="2000" dirty="0"/>
              <a:t> (NA plaat</a:t>
            </a:r>
            <a:r>
              <a:rPr lang="nl-NL" altLang="nl-NL" sz="2000" dirty="0" smtClean="0"/>
              <a:t>)</a:t>
            </a:r>
          </a:p>
          <a:p>
            <a:pPr marL="0" indent="0">
              <a:buNone/>
            </a:pPr>
            <a:endParaRPr lang="nl-NL" altLang="nl-NL" sz="2000" dirty="0"/>
          </a:p>
          <a:p>
            <a:r>
              <a:rPr lang="nl-NL" altLang="nl-NL" sz="2000" dirty="0" err="1"/>
              <a:t>Basisagar</a:t>
            </a:r>
            <a:endParaRPr lang="nl-NL" altLang="nl-NL" sz="2000" dirty="0"/>
          </a:p>
          <a:p>
            <a:r>
              <a:rPr lang="nl-NL" altLang="nl-NL" sz="2000" dirty="0"/>
              <a:t>Geschikt voor veel verschillende bacteriën en schimmels</a:t>
            </a:r>
          </a:p>
          <a:p>
            <a:r>
              <a:rPr lang="nl-NL" altLang="nl-NL" sz="2000" dirty="0"/>
              <a:t>Wordt veel op scholen gebruikt</a:t>
            </a:r>
          </a:p>
          <a:p>
            <a:r>
              <a:rPr lang="nl-NL" altLang="nl-NL" sz="2000" dirty="0"/>
              <a:t>Verschillende pigmenten te zien van bacteriën</a:t>
            </a:r>
          </a:p>
          <a:p>
            <a:r>
              <a:rPr lang="nl-NL" altLang="nl-NL" sz="2000" dirty="0"/>
              <a:t>Zelf te gieten met leerlingen</a:t>
            </a:r>
          </a:p>
          <a:p>
            <a:r>
              <a:rPr lang="nl-NL" altLang="nl-NL" sz="2000" dirty="0"/>
              <a:t>Bij kamertemperatuur te incuberen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76475"/>
            <a:ext cx="46180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 was eens….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3" y="1704856"/>
            <a:ext cx="4793673" cy="4745736"/>
          </a:xfrm>
        </p:spPr>
      </p:pic>
      <p:sp>
        <p:nvSpPr>
          <p:cNvPr id="5" name="Tekstvak 4"/>
          <p:cNvSpPr txBox="1"/>
          <p:nvPr/>
        </p:nvSpPr>
        <p:spPr>
          <a:xfrm>
            <a:off x="5971309" y="1704856"/>
            <a:ext cx="56803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4,6 miljard jaar geleden: Ontstaan aarde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6252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>
                <a:solidFill>
                  <a:srgbClr val="FF0080"/>
                </a:solidFill>
              </a:rPr>
              <a:t>“Alles is overal, maar het milieu selecteert”</a:t>
            </a:r>
            <a:endParaRPr lang="en-US" altLang="nl-NL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47850" y="1992313"/>
            <a:ext cx="4027488" cy="3700462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GB" altLang="nl-NL" sz="1800"/>
              <a:t>Juiste hoeveelheid water en agar bepalen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GB" altLang="nl-NL" sz="1800"/>
              <a:t>Water en agar verwarmen/ opkoken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GB" altLang="nl-NL" sz="1800"/>
              <a:t>(In een snelkookpan 20 min hoogste stand met laagje water onderin)*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GB" altLang="nl-NL" sz="1800"/>
              <a:t>Platen gieten** (+/- 45°C)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GB" altLang="nl-NL" sz="1800"/>
              <a:t>Platen laten stollen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GB" altLang="nl-NL" sz="1800"/>
              <a:t>Klaar voor gebruik!</a:t>
            </a:r>
          </a:p>
          <a:p>
            <a:pPr marL="457200" indent="-457200" eaLnBrk="1" hangingPunct="1">
              <a:buNone/>
            </a:pPr>
            <a:endParaRPr lang="en-GB" altLang="nl-NL" sz="1800"/>
          </a:p>
          <a:p>
            <a:pPr marL="457200" indent="-457200" eaLnBrk="1" hangingPunct="1">
              <a:buNone/>
            </a:pPr>
            <a:r>
              <a:rPr lang="en-GB" altLang="nl-NL" sz="1800" u="sng"/>
              <a:t>*Snelkookpan of autoclaaf </a:t>
            </a:r>
            <a:r>
              <a:rPr lang="en-GB" altLang="nl-NL" sz="1800"/>
              <a:t>gebruiken voor steriele voedingsbodems</a:t>
            </a:r>
          </a:p>
          <a:p>
            <a:pPr marL="457200" indent="-457200" eaLnBrk="1" hangingPunct="1">
              <a:buNone/>
            </a:pPr>
            <a:r>
              <a:rPr lang="en-GB" altLang="nl-NL" sz="1800"/>
              <a:t>**Paraplu van de brander gebruiken</a:t>
            </a:r>
          </a:p>
          <a:p>
            <a:pPr marL="457200" indent="-457200" eaLnBrk="1" hangingPunct="1">
              <a:buFontTx/>
              <a:buAutoNum type="arabicPeriod"/>
            </a:pPr>
            <a:endParaRPr lang="en-GB" altLang="nl-NL" sz="2400"/>
          </a:p>
          <a:p>
            <a:pPr marL="457200" indent="-457200" eaLnBrk="1" hangingPunct="1">
              <a:buFontTx/>
              <a:buAutoNum type="arabicPeriod"/>
            </a:pPr>
            <a:endParaRPr lang="en-GB" altLang="nl-NL" sz="2400"/>
          </a:p>
        </p:txBody>
      </p:sp>
      <p:pic>
        <p:nvPicPr>
          <p:cNvPr id="29700" name="Picture 6" descr="http://i1.ytimg.com/vi/3vPvzNwLhFc/hqdefaul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98913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1847851" y="1447800"/>
            <a:ext cx="339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Agarplaten gieten</a:t>
            </a:r>
          </a:p>
        </p:txBody>
      </p:sp>
    </p:spTree>
    <p:extLst>
      <p:ext uri="{BB962C8B-B14F-4D97-AF65-F5344CB8AC3E}">
        <p14:creationId xmlns:p14="http://schemas.microsoft.com/office/powerpoint/2010/main" val="2179460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80"/>
                </a:solidFill>
              </a:rPr>
              <a:t>“Alles is overal, maar het milieu selecteert”</a:t>
            </a:r>
            <a:endParaRPr lang="nl-NL" altLang="nl-NL" dirty="0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060575"/>
            <a:ext cx="49926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6" y="4514851"/>
            <a:ext cx="4411663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2135189" y="1628775"/>
            <a:ext cx="2916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De Swab-methode</a:t>
            </a:r>
          </a:p>
        </p:txBody>
      </p:sp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2135188" y="4833939"/>
            <a:ext cx="30972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dirty="0"/>
              <a:t>- Met </a:t>
            </a:r>
            <a:r>
              <a:rPr lang="nl-NL" altLang="nl-NL" sz="1800" dirty="0" err="1"/>
              <a:t>zig-zag</a:t>
            </a:r>
            <a:r>
              <a:rPr lang="nl-NL" altLang="nl-NL" sz="1800" dirty="0"/>
              <a:t> beweging op de plaat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dirty="0"/>
              <a:t>- </a:t>
            </a:r>
            <a:r>
              <a:rPr lang="nl-NL" altLang="nl-NL" sz="1800" dirty="0" smtClean="0"/>
              <a:t>3 – 5 </a:t>
            </a:r>
            <a:r>
              <a:rPr lang="nl-NL" altLang="nl-NL" sz="1800" dirty="0"/>
              <a:t>dagen bij kamertemperatuur</a:t>
            </a:r>
          </a:p>
        </p:txBody>
      </p:sp>
      <p:sp>
        <p:nvSpPr>
          <p:cNvPr id="37895" name="TextBox 6"/>
          <p:cNvSpPr txBox="1">
            <a:spLocks noChangeArrowheads="1"/>
          </p:cNvSpPr>
          <p:nvPr/>
        </p:nvSpPr>
        <p:spPr bwMode="auto">
          <a:xfrm>
            <a:off x="7572376" y="2168525"/>
            <a:ext cx="2195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nl-NL" altLang="nl-NL" sz="1800"/>
              <a:t>Wattenstokje nat maken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nl-NL" altLang="nl-NL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nl-NL" altLang="nl-NL" sz="1800"/>
              <a:t>Monster nemen</a:t>
            </a:r>
          </a:p>
        </p:txBody>
      </p:sp>
    </p:spTree>
    <p:extLst>
      <p:ext uri="{BB962C8B-B14F-4D97-AF65-F5344CB8AC3E}">
        <p14:creationId xmlns:p14="http://schemas.microsoft.com/office/powerpoint/2010/main" val="393110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80"/>
                </a:solidFill>
              </a:rPr>
              <a:t>“Alles is overal, maar het milieu selecteert”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Contactonderzoek:</a:t>
            </a:r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Schrijf je initialen op de onderkant van de </a:t>
            </a:r>
            <a:r>
              <a:rPr lang="nl-NL" sz="2400" dirty="0" err="1" smtClean="0"/>
              <a:t>rodac</a:t>
            </a: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Druk gedurende 1 minuut (licht aandrukken) de </a:t>
            </a:r>
            <a:r>
              <a:rPr lang="nl-NL" sz="2400" dirty="0" err="1" smtClean="0"/>
              <a:t>rodac</a:t>
            </a:r>
            <a:r>
              <a:rPr lang="nl-NL" sz="2400" dirty="0" smtClean="0"/>
              <a:t> met de voedingsbodem op een glad oppervlakte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Doe de </a:t>
            </a:r>
            <a:r>
              <a:rPr lang="nl-NL" sz="2400" dirty="0" err="1" smtClean="0"/>
              <a:t>rodac</a:t>
            </a:r>
            <a:r>
              <a:rPr lang="nl-NL" sz="2400" dirty="0" smtClean="0"/>
              <a:t> in het zakje</a:t>
            </a:r>
          </a:p>
          <a:p>
            <a:pPr marL="514350" indent="-514350">
              <a:buFont typeface="+mj-lt"/>
              <a:buAutoNum type="arabicPeriod"/>
            </a:pPr>
            <a:r>
              <a:rPr lang="nl-NL" altLang="nl-NL" sz="2400" dirty="0" smtClean="0"/>
              <a:t>Laat deze 3 </a:t>
            </a:r>
            <a:r>
              <a:rPr lang="nl-NL" altLang="nl-NL" sz="2400" dirty="0"/>
              <a:t>dagen bij </a:t>
            </a:r>
            <a:r>
              <a:rPr lang="nl-NL" altLang="nl-NL" sz="2400" dirty="0" smtClean="0"/>
              <a:t>kamertemperatuur incuberen</a:t>
            </a:r>
            <a:endParaRPr lang="nl-NL" altLang="nl-NL" sz="2400" dirty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848" y="4077403"/>
            <a:ext cx="3394388" cy="24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“Alles is overal, maar het milieu selecteert”</a:t>
            </a:r>
            <a:endParaRPr lang="nl-NL" altLang="nl-NL" dirty="0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9" y="1500188"/>
            <a:ext cx="3622675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097338"/>
            <a:ext cx="4140200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6024564" y="1881188"/>
            <a:ext cx="2592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Schimmel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Vb) </a:t>
            </a:r>
            <a:r>
              <a:rPr lang="nl-NL" altLang="nl-NL" sz="1600" i="1"/>
              <a:t>Aspergillus</a:t>
            </a:r>
          </a:p>
        </p:txBody>
      </p:sp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3287714" y="5078413"/>
            <a:ext cx="3013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Gis</a:t>
            </a:r>
            <a:r>
              <a:rPr lang="nl-NL" altLang="nl-NL" sz="1800"/>
              <a:t>ten: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i="1"/>
              <a:t>Vb) Candida albicans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i="1"/>
              <a:t>      Saccharomyces cereviciae</a:t>
            </a:r>
          </a:p>
        </p:txBody>
      </p:sp>
    </p:spTree>
    <p:extLst>
      <p:ext uri="{BB962C8B-B14F-4D97-AF65-F5344CB8AC3E}">
        <p14:creationId xmlns:p14="http://schemas.microsoft.com/office/powerpoint/2010/main" val="163988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“Alles is overal, maar het milieu selecteert”</a:t>
            </a:r>
            <a:endParaRPr lang="nl-NL" altLang="nl-NL" dirty="0" smtClean="0"/>
          </a:p>
        </p:txBody>
      </p:sp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5082455" y="1694042"/>
            <a:ext cx="2592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 smtClean="0"/>
              <a:t>Bacterie</a:t>
            </a:r>
            <a:endParaRPr lang="nl-NL" altLang="nl-NL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dirty="0" err="1"/>
              <a:t>Vb</a:t>
            </a:r>
            <a:r>
              <a:rPr lang="nl-NL" altLang="nl-NL" sz="1600" dirty="0"/>
              <a:t>) </a:t>
            </a:r>
            <a:r>
              <a:rPr lang="nl-NL" altLang="nl-NL" sz="1600" i="1" dirty="0" smtClean="0"/>
              <a:t>Bacillus </a:t>
            </a:r>
            <a:r>
              <a:rPr lang="nl-NL" altLang="nl-NL" sz="1600" i="1" dirty="0" err="1" smtClean="0"/>
              <a:t>sp</a:t>
            </a:r>
            <a:r>
              <a:rPr lang="nl-NL" altLang="nl-NL" sz="1600" i="1" dirty="0" smtClean="0"/>
              <a:t>.</a:t>
            </a:r>
            <a:endParaRPr lang="nl-NL" altLang="nl-NL" sz="1600" i="1" dirty="0"/>
          </a:p>
        </p:txBody>
      </p:sp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5227351" y="6151289"/>
            <a:ext cx="3013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 smtClean="0"/>
              <a:t>Variatie</a:t>
            </a:r>
            <a:endParaRPr lang="nl-NL" altLang="nl-NL" sz="1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5" y="1708945"/>
            <a:ext cx="4155016" cy="311626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85" y="3908783"/>
            <a:ext cx="5303520" cy="26426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30" y="159706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“Alles is overal, maar het milieu selecteert”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91" y="2154034"/>
            <a:ext cx="5580400" cy="4179914"/>
          </a:xfrm>
          <a:prstGeom prst="rect">
            <a:avLst/>
          </a:prstGeom>
        </p:spPr>
      </p:pic>
      <p:sp>
        <p:nvSpPr>
          <p:cNvPr id="4" name="PIJL-RECHTS 3"/>
          <p:cNvSpPr/>
          <p:nvPr/>
        </p:nvSpPr>
        <p:spPr>
          <a:xfrm rot="10800000">
            <a:off x="6435436" y="3228107"/>
            <a:ext cx="2514600" cy="304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9240982" y="3228107"/>
            <a:ext cx="205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Schimmel!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82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“Alles is overal, maar het milieu selecteert”</a:t>
            </a:r>
            <a:endParaRPr lang="nl-NL" altLang="nl-NL" dirty="0" smtClean="0"/>
          </a:p>
        </p:txBody>
      </p:sp>
      <p:sp>
        <p:nvSpPr>
          <p:cNvPr id="3277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altLang="nl-NL" dirty="0" smtClean="0"/>
              <a:t>Onderzoeksvragen:</a:t>
            </a:r>
          </a:p>
          <a:p>
            <a:endParaRPr lang="nl-NL" altLang="nl-NL" dirty="0" smtClean="0"/>
          </a:p>
          <a:p>
            <a:r>
              <a:rPr lang="nl-NL" altLang="nl-NL" dirty="0" smtClean="0"/>
              <a:t>Waar vinden we de meeste bacteriën?</a:t>
            </a:r>
          </a:p>
          <a:p>
            <a:r>
              <a:rPr lang="nl-NL" altLang="nl-NL" dirty="0" smtClean="0"/>
              <a:t>Hoeveel bacteriën zitten er op…..?</a:t>
            </a:r>
          </a:p>
          <a:p>
            <a:r>
              <a:rPr lang="nl-NL" altLang="nl-NL" dirty="0" smtClean="0"/>
              <a:t>Hoeveel verschillende bacteriën zitten er op….?</a:t>
            </a:r>
          </a:p>
          <a:p>
            <a:r>
              <a:rPr lang="nl-NL" altLang="nl-NL" dirty="0" smtClean="0"/>
              <a:t>Welk schoonmaakmiddel werkt het beste?</a:t>
            </a:r>
          </a:p>
          <a:p>
            <a:r>
              <a:rPr lang="nl-NL" altLang="nl-NL" dirty="0" smtClean="0"/>
              <a:t>Hoeveel </a:t>
            </a:r>
            <a:r>
              <a:rPr lang="nl-NL" altLang="nl-NL" dirty="0" smtClean="0"/>
              <a:t>bacteriën zitten er in 1ml slootwater?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374776"/>
            <a:ext cx="9715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60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“Alles is overal, maar het milieu selecteert”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6733309" cy="4814454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Wateronderzoek</a:t>
            </a:r>
          </a:p>
          <a:p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sz="1600" dirty="0" smtClean="0"/>
              <a:t>Neem een lege TSA plaat en schrijf op de onderkant je initialen (dus niet op de deksel)</a:t>
            </a:r>
          </a:p>
          <a:p>
            <a:pPr marL="514350" indent="-514350">
              <a:buFont typeface="+mj-lt"/>
              <a:buAutoNum type="arabicPeriod"/>
            </a:pPr>
            <a:endParaRPr lang="nl-NL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1600" dirty="0" smtClean="0"/>
              <a:t>Leg de plaat met de deksel naar boven, nog gesloten op tafel</a:t>
            </a:r>
          </a:p>
          <a:p>
            <a:pPr marL="514350" indent="-514350">
              <a:buFont typeface="+mj-lt"/>
              <a:buAutoNum type="arabicPeriod"/>
            </a:pPr>
            <a:endParaRPr lang="nl-NL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1600" dirty="0" smtClean="0"/>
              <a:t>Vul de </a:t>
            </a:r>
            <a:r>
              <a:rPr lang="nl-NL" sz="1600" dirty="0" err="1" smtClean="0"/>
              <a:t>plastc</a:t>
            </a:r>
            <a:r>
              <a:rPr lang="nl-NL" sz="1600" dirty="0" smtClean="0"/>
              <a:t> </a:t>
            </a:r>
            <a:r>
              <a:rPr lang="nl-NL" sz="1600" dirty="0" err="1" smtClean="0"/>
              <a:t>pasteurse</a:t>
            </a:r>
            <a:r>
              <a:rPr lang="nl-NL" sz="1600" dirty="0" smtClean="0"/>
              <a:t> pipet met watermonster uit het potje</a:t>
            </a:r>
          </a:p>
          <a:p>
            <a:pPr marL="514350" indent="-514350">
              <a:buFont typeface="+mj-lt"/>
              <a:buAutoNum type="arabicPeriod"/>
            </a:pPr>
            <a:endParaRPr lang="nl-NL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1600" dirty="0" smtClean="0"/>
              <a:t>Haal de deksel van de TSA plaat af en doe 1 druppel watermonster op de bodem</a:t>
            </a:r>
          </a:p>
          <a:p>
            <a:pPr marL="514350" indent="-514350">
              <a:buFont typeface="+mj-lt"/>
              <a:buAutoNum type="arabicPeriod"/>
            </a:pPr>
            <a:endParaRPr lang="nl-NL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1600" dirty="0" smtClean="0"/>
              <a:t>Pak een glazen spatel en spatel de druppel uit over de bodem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dirty="0" err="1" smtClean="0"/>
              <a:t>Incubeer</a:t>
            </a:r>
            <a:r>
              <a:rPr lang="nl-NL" sz="1600" dirty="0" smtClean="0"/>
              <a:t> een week bij kamertemperatuur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63" y="4137383"/>
            <a:ext cx="3632164" cy="27206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72" y="1281399"/>
            <a:ext cx="3632164" cy="27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“Alles is overal, maar het milieu selecteert”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Wateronderzoek</a:t>
            </a: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78063"/>
            <a:ext cx="2783896" cy="27838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42" y="2268170"/>
            <a:ext cx="2794439" cy="27944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33" y="2278063"/>
            <a:ext cx="2779477" cy="278389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11750" y="5483227"/>
            <a:ext cx="576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Verschillende typen water kunnen onderzocht worden op micro-organismen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94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“Alles is overal, maar het milieu selecteert”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32" y="2126672"/>
            <a:ext cx="9224118" cy="3700463"/>
          </a:xfrm>
        </p:spPr>
      </p:pic>
      <p:sp>
        <p:nvSpPr>
          <p:cNvPr id="5" name="Tekstvak 4"/>
          <p:cNvSpPr txBox="1"/>
          <p:nvPr/>
        </p:nvSpPr>
        <p:spPr>
          <a:xfrm>
            <a:off x="1151432" y="6026727"/>
            <a:ext cx="4515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Spreidplaatmethode met gistcellen (bakkersgist)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59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 was eens….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3" y="1704856"/>
            <a:ext cx="4793673" cy="4745736"/>
          </a:xfrm>
        </p:spPr>
      </p:pic>
      <p:sp>
        <p:nvSpPr>
          <p:cNvPr id="5" name="Tekstvak 4"/>
          <p:cNvSpPr txBox="1"/>
          <p:nvPr/>
        </p:nvSpPr>
        <p:spPr>
          <a:xfrm>
            <a:off x="5971309" y="1704856"/>
            <a:ext cx="56803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4,6 miljard jaar geleden: Ontstaan aarde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4 miljard jaar geleden – </a:t>
            </a:r>
            <a:r>
              <a:rPr lang="nl-NL" sz="2400" dirty="0" err="1" smtClean="0"/>
              <a:t>Archeïcum</a:t>
            </a:r>
            <a:endParaRPr lang="nl-NL" sz="2400" dirty="0" smtClean="0"/>
          </a:p>
          <a:p>
            <a:r>
              <a:rPr lang="nl-NL" dirty="0" smtClean="0"/>
              <a:t>	Vanuit een “oersoep” van moleculen 	ontstond de eerste levensvorm die zich:</a:t>
            </a:r>
          </a:p>
          <a:p>
            <a:endParaRPr lang="nl-NL" dirty="0" smtClean="0"/>
          </a:p>
          <a:p>
            <a:pPr marL="742950" lvl="1" indent="-285750">
              <a:buFontTx/>
              <a:buChar char="-"/>
            </a:pPr>
            <a:r>
              <a:rPr lang="nl-NL" dirty="0" smtClean="0"/>
              <a:t>Kon reproduceren</a:t>
            </a:r>
          </a:p>
          <a:p>
            <a:pPr marL="742950" lvl="1" indent="-285750">
              <a:buFontTx/>
              <a:buChar char="-"/>
            </a:pPr>
            <a:r>
              <a:rPr lang="nl-NL" dirty="0" smtClean="0"/>
              <a:t>Uit eiwitten en water bestond</a:t>
            </a:r>
          </a:p>
          <a:p>
            <a:pPr marL="742950" lvl="1" indent="-285750">
              <a:buFontTx/>
              <a:buChar char="-"/>
            </a:pPr>
            <a:r>
              <a:rPr lang="nl-NL" dirty="0" smtClean="0"/>
              <a:t>DNA/RNA bevatte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99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“Alles is overal, maar het milieu selecteert”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2303967"/>
            <a:ext cx="4572000" cy="3429000"/>
          </a:xfrm>
        </p:spPr>
      </p:pic>
      <p:sp>
        <p:nvSpPr>
          <p:cNvPr id="5" name="Tekstvak 4"/>
          <p:cNvSpPr txBox="1"/>
          <p:nvPr/>
        </p:nvSpPr>
        <p:spPr>
          <a:xfrm>
            <a:off x="6525491" y="2867890"/>
            <a:ext cx="26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Protozoa in slootwater</a:t>
            </a:r>
          </a:p>
          <a:p>
            <a:r>
              <a:rPr lang="nl-NL" dirty="0" smtClean="0"/>
              <a:t>400x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92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“Alles is overal, maar het milieu selecteert”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5" y="2015836"/>
            <a:ext cx="6273773" cy="3700463"/>
          </a:xfrm>
        </p:spPr>
      </p:pic>
      <p:sp>
        <p:nvSpPr>
          <p:cNvPr id="5" name="Tekstvak 4"/>
          <p:cNvSpPr txBox="1"/>
          <p:nvPr/>
        </p:nvSpPr>
        <p:spPr>
          <a:xfrm>
            <a:off x="7190509" y="2507673"/>
            <a:ext cx="354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Algen uit slootwater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39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5346" y="2491365"/>
            <a:ext cx="9567333" cy="1143000"/>
          </a:xfrm>
        </p:spPr>
        <p:txBody>
          <a:bodyPr/>
          <a:lstStyle/>
          <a:p>
            <a:r>
              <a:rPr lang="nl-NL" dirty="0"/>
              <a:t>Mutatie &amp; Resistentie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891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Mutatie &amp; Resistentie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Bacteriën worden resistent op verschillende manieren: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1. Verticale overdracht (mutant wint)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4" y="3308158"/>
            <a:ext cx="5541817" cy="31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Mutatie &amp; Resistentie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2. Horizontale overdracht (plasmiden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608" y="2327563"/>
            <a:ext cx="5486737" cy="411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20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Mutatie &amp; Resistentie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Transductie (d.m.v. virus)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9" y="2317750"/>
            <a:ext cx="51054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Mutatie</a:t>
            </a: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48" y="1306975"/>
            <a:ext cx="4047360" cy="2033847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4" y="1162056"/>
            <a:ext cx="3191256" cy="215798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31" y="3585952"/>
            <a:ext cx="3683891" cy="2219688"/>
          </a:xfrm>
          <a:prstGeom prst="rect">
            <a:avLst/>
          </a:prstGeom>
        </p:spPr>
      </p:pic>
      <p:pic>
        <p:nvPicPr>
          <p:cNvPr id="2050" name="Picture 2" descr="http://www.careforlevel-opleidingscentrum.nl/wp-content/uploads/iv-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439" y="1904567"/>
            <a:ext cx="2590897" cy="193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3" y="3842474"/>
            <a:ext cx="4703187" cy="2170185"/>
          </a:xfrm>
          <a:prstGeom prst="rect">
            <a:avLst/>
          </a:prstGeom>
        </p:spPr>
      </p:pic>
      <p:sp>
        <p:nvSpPr>
          <p:cNvPr id="9" name="Ovaal 8"/>
          <p:cNvSpPr/>
          <p:nvPr/>
        </p:nvSpPr>
        <p:spPr>
          <a:xfrm>
            <a:off x="6511528" y="2879690"/>
            <a:ext cx="2372725" cy="5955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91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Mutatie &amp; Resistentie</a:t>
            </a:r>
            <a:endParaRPr lang="nl-NL" altLang="nl-NL" dirty="0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6" y="2060576"/>
            <a:ext cx="38385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7067551" y="2708276"/>
            <a:ext cx="320516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 dirty="0" smtClean="0">
                <a:solidFill>
                  <a:srgbClr val="EAF0F2"/>
                </a:solidFill>
              </a:rPr>
              <a:t>Remmingszones van een gevoeligheidsbepaling</a:t>
            </a:r>
            <a:endParaRPr lang="nl-NL" altLang="nl-NL" sz="1800" dirty="0">
              <a:solidFill>
                <a:srgbClr val="EAF0F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l-NL" altLang="nl-NL" sz="1800" dirty="0">
              <a:solidFill>
                <a:srgbClr val="EAF0F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400" dirty="0">
                <a:solidFill>
                  <a:srgbClr val="EAF0F2"/>
                </a:solidFill>
              </a:rPr>
              <a:t>(bacteriesuspensie)</a:t>
            </a:r>
          </a:p>
        </p:txBody>
      </p:sp>
    </p:spTree>
    <p:extLst>
      <p:ext uri="{BB962C8B-B14F-4D97-AF65-F5344CB8AC3E}">
        <p14:creationId xmlns:p14="http://schemas.microsoft.com/office/powerpoint/2010/main" val="171030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Belangrijk voor in de klas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8" y="1853551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9" y="1417638"/>
            <a:ext cx="23082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102225"/>
            <a:ext cx="262255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4411663"/>
            <a:ext cx="102235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3876675"/>
            <a:ext cx="16033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4"/>
          <p:cNvSpPr txBox="1">
            <a:spLocks noChangeArrowheads="1"/>
          </p:cNvSpPr>
          <p:nvPr/>
        </p:nvSpPr>
        <p:spPr bwMode="auto">
          <a:xfrm>
            <a:off x="1572181" y="1240127"/>
            <a:ext cx="1939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 dirty="0">
                <a:solidFill>
                  <a:srgbClr val="EAF0F2"/>
                </a:solidFill>
              </a:rPr>
              <a:t>Afvalbakje met </a:t>
            </a:r>
            <a:r>
              <a:rPr lang="nl-NL" altLang="nl-NL" sz="1800" dirty="0" smtClean="0">
                <a:solidFill>
                  <a:srgbClr val="EAF0F2"/>
                </a:solidFill>
              </a:rPr>
              <a:t>afsluitbaar zakje </a:t>
            </a:r>
            <a:endParaRPr lang="nl-NL" altLang="nl-NL" sz="1800" dirty="0">
              <a:solidFill>
                <a:srgbClr val="EAF0F2"/>
              </a:solidFill>
            </a:endParaRPr>
          </a:p>
        </p:txBody>
      </p:sp>
      <p:sp>
        <p:nvSpPr>
          <p:cNvPr id="46089" name="TextBox 5"/>
          <p:cNvSpPr txBox="1">
            <a:spLocks noChangeArrowheads="1"/>
          </p:cNvSpPr>
          <p:nvPr/>
        </p:nvSpPr>
        <p:spPr bwMode="auto">
          <a:xfrm>
            <a:off x="7504113" y="1417638"/>
            <a:ext cx="2017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>
                <a:solidFill>
                  <a:srgbClr val="EAF0F2"/>
                </a:solidFill>
              </a:rPr>
              <a:t>Desinfectiemiddel voor oppervlakten</a:t>
            </a:r>
          </a:p>
        </p:txBody>
      </p:sp>
      <p:sp>
        <p:nvSpPr>
          <p:cNvPr id="46090" name="TextBox 6"/>
          <p:cNvSpPr txBox="1">
            <a:spLocks noChangeArrowheads="1"/>
          </p:cNvSpPr>
          <p:nvPr/>
        </p:nvSpPr>
        <p:spPr bwMode="auto">
          <a:xfrm>
            <a:off x="7828756" y="3876675"/>
            <a:ext cx="13684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 dirty="0" smtClean="0">
                <a:solidFill>
                  <a:srgbClr val="EAF0F2"/>
                </a:solidFill>
              </a:rPr>
              <a:t>96% </a:t>
            </a:r>
            <a:r>
              <a:rPr lang="nl-NL" altLang="nl-NL" sz="1800" dirty="0">
                <a:solidFill>
                  <a:srgbClr val="EAF0F2"/>
                </a:solidFill>
              </a:rPr>
              <a:t>alcohol voor besmette materialen</a:t>
            </a:r>
          </a:p>
        </p:txBody>
      </p:sp>
      <p:sp>
        <p:nvSpPr>
          <p:cNvPr id="46091" name="TextBox 7"/>
          <p:cNvSpPr txBox="1">
            <a:spLocks noChangeArrowheads="1"/>
          </p:cNvSpPr>
          <p:nvPr/>
        </p:nvSpPr>
        <p:spPr bwMode="auto">
          <a:xfrm>
            <a:off x="609600" y="4521490"/>
            <a:ext cx="2335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 dirty="0">
                <a:solidFill>
                  <a:srgbClr val="EAF0F2"/>
                </a:solidFill>
              </a:rPr>
              <a:t>Water &amp; zeep en/of handalcohol</a:t>
            </a:r>
          </a:p>
        </p:txBody>
      </p:sp>
    </p:spTree>
    <p:extLst>
      <p:ext uri="{BB962C8B-B14F-4D97-AF65-F5344CB8AC3E}">
        <p14:creationId xmlns:p14="http://schemas.microsoft.com/office/powerpoint/2010/main" val="1816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Nog meer tips voor experimenten…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nl-NL" sz="1600" b="1" dirty="0"/>
              <a:t>Voedingsmiddelenmicrobiologie:</a:t>
            </a:r>
          </a:p>
          <a:p>
            <a:pPr marL="0" indent="0">
              <a:buNone/>
              <a:defRPr/>
            </a:pPr>
            <a:r>
              <a:rPr lang="nl-NL" sz="1600" dirty="0"/>
              <a:t>- yoghurt maken met starterscultuur</a:t>
            </a:r>
          </a:p>
          <a:p>
            <a:pPr marL="0" indent="0">
              <a:buNone/>
              <a:defRPr/>
            </a:pPr>
            <a:r>
              <a:rPr lang="nl-NL" sz="1600" dirty="0"/>
              <a:t>- Gemberbier maken</a:t>
            </a:r>
          </a:p>
          <a:p>
            <a:pPr marL="0" indent="0">
              <a:buNone/>
              <a:defRPr/>
            </a:pPr>
            <a:endParaRPr lang="nl-NL" sz="1600" b="1" dirty="0"/>
          </a:p>
          <a:p>
            <a:pPr marL="0" indent="0">
              <a:buNone/>
              <a:defRPr/>
            </a:pPr>
            <a:r>
              <a:rPr lang="nl-NL" sz="1600" b="1" dirty="0"/>
              <a:t>Ecologie</a:t>
            </a:r>
          </a:p>
          <a:p>
            <a:pPr marL="0" indent="0">
              <a:buNone/>
              <a:defRPr/>
            </a:pPr>
            <a:r>
              <a:rPr lang="nl-NL" sz="1600" dirty="0"/>
              <a:t>- Aantal micro-organismen in water (drinkwater, slootwater, rioolwater)</a:t>
            </a:r>
          </a:p>
          <a:p>
            <a:pPr marL="0" indent="0">
              <a:buNone/>
              <a:defRPr/>
            </a:pPr>
            <a:endParaRPr lang="nl-NL" sz="1600" b="1" dirty="0"/>
          </a:p>
          <a:p>
            <a:pPr marL="0" indent="0">
              <a:buNone/>
              <a:defRPr/>
            </a:pPr>
            <a:r>
              <a:rPr lang="nl-NL" sz="1600" b="1" dirty="0"/>
              <a:t>Gisten</a:t>
            </a:r>
          </a:p>
          <a:p>
            <a:pPr marL="0" indent="0">
              <a:buNone/>
              <a:defRPr/>
            </a:pPr>
            <a:r>
              <a:rPr lang="nl-NL" sz="1600" dirty="0"/>
              <a:t>‘- gistcellen tellen</a:t>
            </a:r>
          </a:p>
          <a:p>
            <a:pPr marL="0" indent="0">
              <a:buNone/>
              <a:defRPr/>
            </a:pPr>
            <a:r>
              <a:rPr lang="nl-NL" sz="1600" dirty="0"/>
              <a:t>- ballonnetjesproef met gisten</a:t>
            </a:r>
          </a:p>
          <a:p>
            <a:pPr marL="0" indent="0">
              <a:buNone/>
              <a:defRPr/>
            </a:pPr>
            <a:endParaRPr lang="nl-NL" sz="1600" b="1" dirty="0"/>
          </a:p>
          <a:p>
            <a:pPr marL="0" indent="0">
              <a:buNone/>
              <a:defRPr/>
            </a:pPr>
            <a:r>
              <a:rPr lang="nl-NL" sz="1600" b="1" dirty="0"/>
              <a:t>Biochemie (erfelijkheid/genetica)</a:t>
            </a:r>
          </a:p>
          <a:p>
            <a:pPr>
              <a:buFontTx/>
              <a:buChar char="-"/>
              <a:defRPr/>
            </a:pPr>
            <a:r>
              <a:rPr lang="nl-NL" sz="1600" dirty="0"/>
              <a:t>DNA uit bacterie (</a:t>
            </a:r>
            <a:r>
              <a:rPr lang="nl-NL" sz="1600" i="1" dirty="0"/>
              <a:t>E. coli</a:t>
            </a:r>
            <a:r>
              <a:rPr lang="nl-NL" sz="1600" dirty="0"/>
              <a:t>)</a:t>
            </a:r>
          </a:p>
          <a:p>
            <a:pPr marL="0" indent="0">
              <a:buNone/>
              <a:defRPr/>
            </a:pPr>
            <a:endParaRPr lang="nl-NL" sz="1600" b="1" dirty="0"/>
          </a:p>
          <a:p>
            <a:pPr marL="0" indent="0">
              <a:buNone/>
              <a:defRPr/>
            </a:pPr>
            <a:r>
              <a:rPr lang="nl-NL" sz="1600" b="1" dirty="0"/>
              <a:t>Voortplanting</a:t>
            </a:r>
          </a:p>
          <a:p>
            <a:pPr marL="0" indent="0">
              <a:buNone/>
              <a:defRPr/>
            </a:pPr>
            <a:r>
              <a:rPr lang="nl-NL" sz="1600" dirty="0"/>
              <a:t>- Aidsbekerspel met </a:t>
            </a:r>
            <a:r>
              <a:rPr lang="nl-NL" sz="1600" i="1" dirty="0"/>
              <a:t>Serratia</a:t>
            </a:r>
          </a:p>
        </p:txBody>
      </p:sp>
    </p:spTree>
    <p:extLst>
      <p:ext uri="{BB962C8B-B14F-4D97-AF65-F5344CB8AC3E}">
        <p14:creationId xmlns:p14="http://schemas.microsoft.com/office/powerpoint/2010/main" val="17512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 was eens….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971309" y="1704856"/>
            <a:ext cx="56803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4,6 miljard jaar geleden: Ontstaan aarde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4 miljard jaar geleden – </a:t>
            </a:r>
            <a:r>
              <a:rPr lang="nl-NL" sz="2400" dirty="0" err="1" smtClean="0"/>
              <a:t>Archeïcum</a:t>
            </a:r>
            <a:endParaRPr lang="nl-NL" sz="2400" dirty="0" smtClean="0"/>
          </a:p>
          <a:p>
            <a:r>
              <a:rPr lang="nl-NL" dirty="0" smtClean="0"/>
              <a:t>	Vanuit een “oersoep” van moleculen 	ontstond de eerste levensvorm die zich:</a:t>
            </a:r>
          </a:p>
          <a:p>
            <a:endParaRPr lang="nl-NL" dirty="0" smtClean="0"/>
          </a:p>
          <a:p>
            <a:pPr marL="742950" lvl="1" indent="-285750">
              <a:buFontTx/>
              <a:buChar char="-"/>
            </a:pPr>
            <a:r>
              <a:rPr lang="nl-NL" dirty="0" smtClean="0"/>
              <a:t>Kon reproduceren</a:t>
            </a:r>
          </a:p>
          <a:p>
            <a:pPr marL="742950" lvl="1" indent="-285750">
              <a:buFontTx/>
              <a:buChar char="-"/>
            </a:pPr>
            <a:r>
              <a:rPr lang="nl-NL" dirty="0" smtClean="0"/>
              <a:t>Uit eiwitten en water bestond</a:t>
            </a:r>
          </a:p>
          <a:p>
            <a:pPr marL="742950" lvl="1" indent="-285750">
              <a:buFontTx/>
              <a:buChar char="-"/>
            </a:pPr>
            <a:r>
              <a:rPr lang="nl-NL" dirty="0" smtClean="0"/>
              <a:t>DNA/RNA bevatte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155" y="1896654"/>
            <a:ext cx="5285690" cy="296900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05155" y="5084618"/>
            <a:ext cx="427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/>
              <a:t>De “</a:t>
            </a:r>
            <a:r>
              <a:rPr lang="nl-NL" sz="2400" dirty="0" err="1" smtClean="0"/>
              <a:t>Oerbacterie</a:t>
            </a:r>
            <a:r>
              <a:rPr lang="nl-NL" sz="2400" dirty="0" smtClean="0"/>
              <a:t>”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545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Leveranciers en websites</a:t>
            </a:r>
          </a:p>
        </p:txBody>
      </p:sp>
      <p:sp>
        <p:nvSpPr>
          <p:cNvPr id="48131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altLang="nl-NL" smtClean="0"/>
              <a:t>Leveranciers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nl-NL" sz="1800" dirty="0"/>
              <a:t>BioTRADING </a:t>
            </a:r>
            <a:r>
              <a:rPr lang="nl-NL" sz="1800" dirty="0">
                <a:hlinkClick r:id="rId2"/>
              </a:rPr>
              <a:t>www.biotrading.com</a:t>
            </a:r>
            <a:endParaRPr lang="nl-NL" sz="1800" dirty="0"/>
          </a:p>
          <a:p>
            <a:pPr marL="0" indent="0">
              <a:buNone/>
              <a:defRPr/>
            </a:pPr>
            <a:r>
              <a:rPr lang="nl-NL" sz="1400" dirty="0"/>
              <a:t>Goedkoop, veel kant-en-klaar, korting voor scholen</a:t>
            </a:r>
          </a:p>
          <a:p>
            <a:pPr marL="0" indent="0">
              <a:buNone/>
              <a:defRPr/>
            </a:pPr>
            <a:endParaRPr lang="nl-NL" sz="1800" dirty="0" smtClean="0"/>
          </a:p>
          <a:p>
            <a:pPr marL="0" indent="0">
              <a:buNone/>
              <a:defRPr/>
            </a:pPr>
            <a:r>
              <a:rPr lang="nl-NL" sz="1800" dirty="0" smtClean="0"/>
              <a:t>OXOID www.oxoid.com</a:t>
            </a:r>
            <a:endParaRPr lang="nl-NL" sz="1800" dirty="0"/>
          </a:p>
          <a:p>
            <a:pPr marL="0" indent="0">
              <a:buNone/>
              <a:defRPr/>
            </a:pPr>
            <a:endParaRPr lang="nl-NL" sz="1800" dirty="0"/>
          </a:p>
          <a:p>
            <a:pPr marL="0" indent="0">
              <a:buNone/>
              <a:defRPr/>
            </a:pPr>
            <a:r>
              <a:rPr lang="nl-NL" sz="1800" dirty="0"/>
              <a:t>Eurofysica  \www.eurofysica.nl</a:t>
            </a:r>
          </a:p>
          <a:p>
            <a:pPr marL="0" indent="0">
              <a:buNone/>
              <a:defRPr/>
            </a:pPr>
            <a:r>
              <a:rPr lang="nl-NL" sz="1400" dirty="0"/>
              <a:t>Leverancier van educatieve materialen voor het voortgezet onderwijs. Levert ook aan particulieren. </a:t>
            </a:r>
          </a:p>
          <a:p>
            <a:pPr marL="0" indent="0">
              <a:buNone/>
              <a:defRPr/>
            </a:pPr>
            <a:endParaRPr lang="nl-NL" sz="1800" dirty="0"/>
          </a:p>
          <a:p>
            <a:pPr marL="0" indent="0">
              <a:buNone/>
              <a:defRPr/>
            </a:pPr>
            <a:r>
              <a:rPr lang="nl-NL" sz="1800" dirty="0"/>
              <a:t>Euromex </a:t>
            </a:r>
            <a:r>
              <a:rPr lang="nl-NL" sz="1800" dirty="0">
                <a:hlinkClick r:id="rId3"/>
              </a:rPr>
              <a:t>www.euromex.nl</a:t>
            </a:r>
            <a:endParaRPr lang="nl-NL" sz="1800" dirty="0"/>
          </a:p>
          <a:p>
            <a:pPr marL="0" indent="0">
              <a:buNone/>
              <a:defRPr/>
            </a:pPr>
            <a:r>
              <a:rPr lang="nl-NL" sz="1400" dirty="0"/>
              <a:t> Microscopen en toebehoren </a:t>
            </a:r>
          </a:p>
          <a:p>
            <a:pPr marL="0" indent="0">
              <a:buNone/>
              <a:defRPr/>
            </a:pPr>
            <a:endParaRPr lang="nl-NL" sz="1400" dirty="0"/>
          </a:p>
          <a:p>
            <a:pPr marL="0" indent="0">
              <a:buNone/>
              <a:defRPr/>
            </a:pPr>
            <a:r>
              <a:rPr lang="nl-NL" sz="1400" dirty="0"/>
              <a:t>Outdoor Education  </a:t>
            </a:r>
            <a:r>
              <a:rPr lang="nl-NL" sz="1400" dirty="0">
                <a:hlinkClick r:id=""/>
              </a:rPr>
              <a:t>www.outdoor-education.n</a:t>
            </a:r>
          </a:p>
          <a:p>
            <a:pPr marL="0" indent="0">
              <a:buNone/>
              <a:defRPr/>
            </a:pPr>
            <a:r>
              <a:rPr lang="nl-NL" sz="1400" dirty="0">
                <a:hlinkClick r:id=""/>
              </a:rPr>
              <a:t>l</a:t>
            </a:r>
            <a:r>
              <a:rPr lang="nl-NL" sz="1400" dirty="0"/>
              <a:t>Een leverancier van allerlei materialen voor schoolpractica. Hier kun je alles vinden dat je hartje begeert. Ze leveren ook aan particulieren.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48133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altLang="nl-NL" dirty="0" smtClean="0"/>
              <a:t>Websites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21389" y="2174875"/>
            <a:ext cx="4467225" cy="3951288"/>
          </a:xfrm>
        </p:spPr>
        <p:txBody>
          <a:bodyPr/>
          <a:lstStyle/>
          <a:p>
            <a:pPr>
              <a:defRPr/>
            </a:pPr>
            <a:r>
              <a:rPr lang="nl-NL" dirty="0" smtClean="0">
                <a:hlinkClick r:id="rId4"/>
              </a:rPr>
              <a:t>www.microbiologie.com</a:t>
            </a:r>
            <a:endParaRPr lang="nl-NL" dirty="0" smtClean="0"/>
          </a:p>
          <a:p>
            <a:pPr>
              <a:defRPr/>
            </a:pPr>
            <a:r>
              <a:rPr lang="nl-NL" sz="1400" dirty="0"/>
              <a:t>Alles over micro-organismen</a:t>
            </a:r>
          </a:p>
          <a:p>
            <a:pPr>
              <a:defRPr/>
            </a:pPr>
            <a:r>
              <a:rPr lang="nl-NL" dirty="0" smtClean="0">
                <a:hlinkClick r:id="rId5"/>
              </a:rPr>
              <a:t>www.basismicrobiologie.nl</a:t>
            </a:r>
          </a:p>
          <a:p>
            <a:pPr>
              <a:defRPr/>
            </a:pPr>
            <a:r>
              <a:rPr lang="nl-NL" sz="1400" dirty="0"/>
              <a:t>Website van het boek Biologie voor het MLO. Met leuke en handige opdrachten en filmpjes.</a:t>
            </a:r>
            <a:endParaRPr lang="nl-NL" dirty="0" smtClean="0">
              <a:hlinkClick r:id=""/>
            </a:endParaRPr>
          </a:p>
          <a:p>
            <a:pPr>
              <a:defRPr/>
            </a:pPr>
            <a:r>
              <a:rPr lang="nl-NL" dirty="0" smtClean="0">
                <a:hlinkClick r:id=""/>
              </a:rPr>
              <a:t>www.thuisexperimenteren.nl</a:t>
            </a:r>
          </a:p>
          <a:p>
            <a:pPr>
              <a:defRPr/>
            </a:pPr>
            <a:r>
              <a:rPr lang="nl-NL" sz="1400" dirty="0"/>
              <a:t>Experimenten die betrekking hebben op biologie, biochemie, microscopie, microbiologie, etc.</a:t>
            </a:r>
          </a:p>
          <a:p>
            <a:pPr>
              <a:defRPr/>
            </a:pPr>
            <a:endParaRPr lang="nl-NL" sz="1400" dirty="0"/>
          </a:p>
          <a:p>
            <a:pPr>
              <a:defRPr/>
            </a:pPr>
            <a:r>
              <a:rPr lang="nl-NL" dirty="0" smtClean="0">
                <a:hlinkClick r:id="rId6"/>
              </a:rPr>
              <a:t>www.bioplek.org</a:t>
            </a:r>
            <a:endParaRPr lang="nl-NL" dirty="0" smtClean="0"/>
          </a:p>
          <a:p>
            <a:pPr marL="0" indent="0">
              <a:buNone/>
              <a:defRPr/>
            </a:pPr>
            <a:endParaRPr lang="nl-NL" dirty="0"/>
          </a:p>
          <a:p>
            <a:pPr>
              <a:defRPr/>
            </a:pP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41988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Bedankt!</a:t>
            </a:r>
          </a:p>
        </p:txBody>
      </p:sp>
      <p:pic>
        <p:nvPicPr>
          <p:cNvPr id="49155" name="Picture 2" descr="C:\Users\Diva\AppData\Local\Microsoft\Windows\Temporary Internet Files\Content.IE5\FR31S3Z6\Screenshots_2014-05-15-19-00-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417638"/>
            <a:ext cx="53324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2946401" y="5551489"/>
            <a:ext cx="49688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000">
                <a:solidFill>
                  <a:srgbClr val="EAF0F2"/>
                </a:solidFill>
              </a:rPr>
              <a:t>Foto: afstudeeronderzoek “Bellende bacteriën”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000">
                <a:solidFill>
                  <a:srgbClr val="EAF0F2"/>
                </a:solidFill>
              </a:rPr>
              <a:t>Eerstejaars studenten MBO Laboratoriumonderwijs</a:t>
            </a:r>
          </a:p>
        </p:txBody>
      </p:sp>
      <p:sp>
        <p:nvSpPr>
          <p:cNvPr id="49157" name="TextBox 8"/>
          <p:cNvSpPr txBox="1">
            <a:spLocks noChangeArrowheads="1"/>
          </p:cNvSpPr>
          <p:nvPr/>
        </p:nvSpPr>
        <p:spPr bwMode="auto">
          <a:xfrm>
            <a:off x="1981200" y="6345238"/>
            <a:ext cx="49784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100">
                <a:solidFill>
                  <a:srgbClr val="EAF0F2"/>
                </a:solidFill>
              </a:rPr>
              <a:t>Met dank aan Zadkine West Laboratoriumonderwijs voor het materiaal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l-NL" altLang="nl-NL" sz="1800">
              <a:solidFill>
                <a:srgbClr val="EAF0F2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74049" y="5163106"/>
            <a:ext cx="28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n.brouwer@zadkine.nl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62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was eens….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" y="1752383"/>
            <a:ext cx="5169477" cy="4687577"/>
          </a:xfrm>
        </p:spPr>
      </p:pic>
      <p:sp>
        <p:nvSpPr>
          <p:cNvPr id="5" name="Tekstvak 4"/>
          <p:cNvSpPr txBox="1"/>
          <p:nvPr/>
        </p:nvSpPr>
        <p:spPr>
          <a:xfrm>
            <a:off x="6879616" y="1759093"/>
            <a:ext cx="408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Dramatische voorstellingen van </a:t>
            </a:r>
            <a:r>
              <a:rPr lang="nl-NL" dirty="0" err="1" smtClean="0"/>
              <a:t>Archeicum</a:t>
            </a:r>
            <a:r>
              <a:rPr lang="nl-NL" dirty="0" smtClean="0"/>
              <a:t>…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616" y="2539495"/>
            <a:ext cx="4972375" cy="21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was eens….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Archaea</a:t>
            </a:r>
            <a:r>
              <a:rPr lang="nl-NL" dirty="0" smtClean="0"/>
              <a:t> (“</a:t>
            </a:r>
            <a:r>
              <a:rPr lang="nl-NL" dirty="0" err="1" smtClean="0"/>
              <a:t>oerbacterie</a:t>
            </a:r>
            <a:r>
              <a:rPr lang="nl-NL" dirty="0" smtClean="0"/>
              <a:t>”)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9" y="2406913"/>
            <a:ext cx="5884726" cy="409086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911228" y="1967345"/>
            <a:ext cx="4671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 smtClean="0"/>
              <a:t>Archaeabacterien</a:t>
            </a:r>
            <a:r>
              <a:rPr lang="nl-NL" sz="2000" dirty="0" smtClean="0"/>
              <a:t> zijn </a:t>
            </a:r>
            <a:r>
              <a:rPr lang="nl-NL" sz="2000" dirty="0" err="1" smtClean="0"/>
              <a:t>extremofielen</a:t>
            </a:r>
            <a:r>
              <a:rPr lang="nl-NL" sz="2000" dirty="0" smtClean="0"/>
              <a:t>:</a:t>
            </a:r>
          </a:p>
          <a:p>
            <a:endParaRPr lang="nl-NL" sz="2000" dirty="0" smtClean="0"/>
          </a:p>
          <a:p>
            <a:r>
              <a:rPr lang="nl-NL" sz="2000" dirty="0" smtClean="0"/>
              <a:t>- Extreem thermofiel (&gt;100 </a:t>
            </a:r>
            <a:r>
              <a:rPr lang="nl-NL" sz="2000" dirty="0" err="1" smtClean="0"/>
              <a:t>grC</a:t>
            </a:r>
            <a:r>
              <a:rPr lang="nl-NL" sz="20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nl-NL" sz="2000" dirty="0" err="1" smtClean="0"/>
              <a:t>Halofiel</a:t>
            </a:r>
            <a:r>
              <a:rPr lang="nl-NL" sz="2000" dirty="0" smtClean="0"/>
              <a:t> (zout milieu)</a:t>
            </a:r>
          </a:p>
          <a:p>
            <a:pPr marL="285750" indent="-285750">
              <a:buFontTx/>
              <a:buChar char="-"/>
            </a:pPr>
            <a:r>
              <a:rPr lang="nl-NL" sz="2000" dirty="0" err="1" smtClean="0"/>
              <a:t>Acidofiel</a:t>
            </a:r>
            <a:r>
              <a:rPr lang="nl-NL" sz="2000" dirty="0" smtClean="0"/>
              <a:t> (zuur milieu)</a:t>
            </a:r>
          </a:p>
          <a:p>
            <a:pPr marL="285750" indent="-285750">
              <a:buFontTx/>
              <a:buChar char="-"/>
            </a:pPr>
            <a:r>
              <a:rPr lang="nl-NL" sz="2000" dirty="0" err="1" smtClean="0"/>
              <a:t>Alkalifiel</a:t>
            </a:r>
            <a:r>
              <a:rPr lang="nl-NL" sz="2000" dirty="0" smtClean="0"/>
              <a:t> (alkalisch of basisch milieu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18" y="4092542"/>
            <a:ext cx="4003964" cy="25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">
      <a:dk1>
        <a:srgbClr val="EAF0F2"/>
      </a:dk1>
      <a:lt1>
        <a:srgbClr val="FFFFFF"/>
      </a:lt1>
      <a:dk2>
        <a:srgbClr val="FF0080"/>
      </a:dk2>
      <a:lt2>
        <a:srgbClr val="004080"/>
      </a:lt2>
      <a:accent1>
        <a:srgbClr val="82B2C8"/>
      </a:accent1>
      <a:accent2>
        <a:srgbClr val="346176"/>
      </a:accent2>
      <a:accent3>
        <a:srgbClr val="FFFFFF"/>
      </a:accent3>
      <a:accent4>
        <a:srgbClr val="C8CDCF"/>
      </a:accent4>
      <a:accent5>
        <a:srgbClr val="C1D5E0"/>
      </a:accent5>
      <a:accent6>
        <a:srgbClr val="2E576A"/>
      </a:accent6>
      <a:hlink>
        <a:srgbClr val="2998E3"/>
      </a:hlink>
      <a:folHlink>
        <a:srgbClr val="4CAA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2537</TotalTime>
  <Words>1593</Words>
  <Application>Microsoft Office PowerPoint</Application>
  <PresentationFormat>Breedbeeld</PresentationFormat>
  <Paragraphs>413</Paragraphs>
  <Slides>71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19</vt:i4>
      </vt:variant>
      <vt:variant>
        <vt:lpstr>Diatitels</vt:lpstr>
      </vt:variant>
      <vt:variant>
        <vt:i4>71</vt:i4>
      </vt:variant>
    </vt:vector>
  </HeadingPairs>
  <TitlesOfParts>
    <vt:vector size="93" baseType="lpstr">
      <vt:lpstr>Arial</vt:lpstr>
      <vt:lpstr>Calibri</vt:lpstr>
      <vt:lpstr>Wingdings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Microbiologie in het VO</vt:lpstr>
      <vt:lpstr>Wat kunt u verwachten?</vt:lpstr>
      <vt:lpstr>Introduction of bacteria</vt:lpstr>
      <vt:lpstr>Er was eens…</vt:lpstr>
      <vt:lpstr>Er was eens….</vt:lpstr>
      <vt:lpstr>Er was eens….</vt:lpstr>
      <vt:lpstr>Er was eens….</vt:lpstr>
      <vt:lpstr>Er was eens….</vt:lpstr>
      <vt:lpstr>Er was eens….</vt:lpstr>
      <vt:lpstr>Er was eens….</vt:lpstr>
      <vt:lpstr>Er was eens….</vt:lpstr>
      <vt:lpstr>Er was eens….</vt:lpstr>
      <vt:lpstr>Er was eens…</vt:lpstr>
      <vt:lpstr>Er was eens…</vt:lpstr>
      <vt:lpstr>Er was eens….</vt:lpstr>
      <vt:lpstr>Er was eens….</vt:lpstr>
      <vt:lpstr>Er was eens….</vt:lpstr>
      <vt:lpstr>Er was eens….</vt:lpstr>
      <vt:lpstr>Er was eens….</vt:lpstr>
      <vt:lpstr>Een diversiteit aan micro-organismen</vt:lpstr>
      <vt:lpstr>Een diversiteit aan micro-organismen</vt:lpstr>
      <vt:lpstr>Een diversiteit aan micro-organismen</vt:lpstr>
      <vt:lpstr>hygiene</vt:lpstr>
      <vt:lpstr>PowerPoint-presentatie</vt:lpstr>
      <vt:lpstr>Een diversiteit aan micro-organismen</vt:lpstr>
      <vt:lpstr>Een diversiteit aan micro-organismen</vt:lpstr>
      <vt:lpstr>Preparaten maken</vt:lpstr>
      <vt:lpstr>Preparaten maken</vt:lpstr>
      <vt:lpstr>Preparaten maken</vt:lpstr>
      <vt:lpstr>Preparaten maken</vt:lpstr>
      <vt:lpstr>Preparaten maken</vt:lpstr>
      <vt:lpstr>Preparaten maken</vt:lpstr>
      <vt:lpstr>Preparaten maken</vt:lpstr>
      <vt:lpstr>Preparaten maken</vt:lpstr>
      <vt:lpstr>Preparaten maken</vt:lpstr>
      <vt:lpstr>Preparaten maken</vt:lpstr>
      <vt:lpstr>Preparaten maken</vt:lpstr>
      <vt:lpstr>Preparaten maken</vt:lpstr>
      <vt:lpstr>Diversiteit binnen geslachten</vt:lpstr>
      <vt:lpstr>Diversiteit binnen geslachten</vt:lpstr>
      <vt:lpstr>Diversiteit binnen geslachten</vt:lpstr>
      <vt:lpstr>Diversiteit binnen geslachten</vt:lpstr>
      <vt:lpstr>Diversiteit binnen een soort</vt:lpstr>
      <vt:lpstr>Diversiteit binnen een soort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“Alles is overal, maar het milieu selecteert”</vt:lpstr>
      <vt:lpstr>Mutatie &amp; Resistentie</vt:lpstr>
      <vt:lpstr>Mutatie &amp; Resistentie</vt:lpstr>
      <vt:lpstr>Mutatie &amp; Resistentie</vt:lpstr>
      <vt:lpstr>Mutatie &amp; Resistentie</vt:lpstr>
      <vt:lpstr>Mutatie</vt:lpstr>
      <vt:lpstr>Mutatie &amp; Resistentie</vt:lpstr>
      <vt:lpstr>Belangrijk voor in de klas</vt:lpstr>
      <vt:lpstr>Nog meer tips voor experimenten…</vt:lpstr>
      <vt:lpstr>Leveranciers en websites</vt:lpstr>
      <vt:lpstr>Bedankt!</vt:lpstr>
    </vt:vector>
  </TitlesOfParts>
  <Company>Zadkine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Microbiologie in het VO</dc:title>
  <dc:creator>Naomi Brouwer</dc:creator>
  <cp:lastModifiedBy>Naomi Brouwer</cp:lastModifiedBy>
  <cp:revision>52</cp:revision>
  <dcterms:created xsi:type="dcterms:W3CDTF">2016-05-21T19:22:33Z</dcterms:created>
  <dcterms:modified xsi:type="dcterms:W3CDTF">2016-05-27T08:15:46Z</dcterms:modified>
</cp:coreProperties>
</file>