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6" r:id="rId5"/>
    <p:sldId id="257" r:id="rId6"/>
    <p:sldId id="536" r:id="rId7"/>
    <p:sldId id="537" r:id="rId8"/>
    <p:sldId id="538" r:id="rId9"/>
    <p:sldId id="260" r:id="rId10"/>
    <p:sldId id="269" r:id="rId11"/>
    <p:sldId id="539" r:id="rId12"/>
    <p:sldId id="535" r:id="rId13"/>
    <p:sldId id="271" r:id="rId14"/>
    <p:sldId id="540" r:id="rId15"/>
    <p:sldId id="541" r:id="rId16"/>
    <p:sldId id="542" r:id="rId17"/>
    <p:sldId id="543" r:id="rId18"/>
    <p:sldId id="544" r:id="rId19"/>
    <p:sldId id="545" r:id="rId20"/>
    <p:sldId id="553" r:id="rId21"/>
    <p:sldId id="546" r:id="rId22"/>
    <p:sldId id="547" r:id="rId23"/>
    <p:sldId id="548" r:id="rId24"/>
    <p:sldId id="549" r:id="rId25"/>
    <p:sldId id="550" r:id="rId26"/>
    <p:sldId id="551" r:id="rId27"/>
    <p:sldId id="552" r:id="rId28"/>
    <p:sldId id="259" r:id="rId29"/>
    <p:sldId id="554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35" autoAdjust="0"/>
  </p:normalViewPr>
  <p:slideViewPr>
    <p:cSldViewPr snapToGrid="0">
      <p:cViewPr varScale="1">
        <p:scale>
          <a:sx n="70" d="100"/>
          <a:sy n="70" d="100"/>
        </p:scale>
        <p:origin x="11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8133F-F8F9-4676-ACF4-3DD226769412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7C6C0-F9AD-4812-87DC-E3BBD82574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95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Extra materiaal: klokhuis filmpje https://schooltv.nl/video/het-klokhuis-ruimtereis/#q=ruimtevaart</a:t>
            </a:r>
          </a:p>
          <a:p>
            <a:endParaRPr lang="nl-NL"/>
          </a:p>
          <a:p>
            <a:r>
              <a:rPr lang="nl-NL"/>
              <a:t>https://schooltv.nl/video/mens-op-de-maan-een-grote-stap-voor-de-mensheid/#q=ruimtevaart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7C6C0-F9AD-4812-87DC-E3BBD825742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33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>
            <a:extLst>
              <a:ext uri="{FF2B5EF4-FFF2-40B4-BE49-F238E27FC236}">
                <a16:creationId xmlns:a16="http://schemas.microsoft.com/office/drawing/2014/main" id="{A7042EB7-168A-4B93-81CB-CEC06CB65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965" y="3591990"/>
            <a:ext cx="584730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2" name="Titel 6">
            <a:extLst>
              <a:ext uri="{FF2B5EF4-FFF2-40B4-BE49-F238E27FC236}">
                <a16:creationId xmlns:a16="http://schemas.microsoft.com/office/drawing/2014/main" id="{D982362F-AE49-4C5C-9BED-283FFC97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964" y="1500764"/>
            <a:ext cx="5847304" cy="209122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8579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 (robot met animati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E53296E-253D-43CB-8FF1-5FF795A4E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5299586"/>
            <a:ext cx="1994831" cy="199483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5536C5F-EEC1-4A57-A61B-2F940B98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436" y="365125"/>
            <a:ext cx="860136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FDAF071-727A-4BBE-A817-2835E7EDC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825625"/>
            <a:ext cx="8601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9981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 (robot met animati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E53296E-253D-43CB-8FF1-5FF795A4E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" y="5279922"/>
            <a:ext cx="2014495" cy="201449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5536C5F-EEC1-4A57-A61B-2F940B98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436" y="365125"/>
            <a:ext cx="860136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FDAF071-727A-4BBE-A817-2835E7EDC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825625"/>
            <a:ext cx="8601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196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 (robot met animati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C5536C5F-EEC1-4A57-A61B-2F940B98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436" y="365125"/>
            <a:ext cx="860136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FDAF071-727A-4BBE-A817-2835E7EDC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825625"/>
            <a:ext cx="8601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63576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 (3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82F45-827F-4463-9908-8A9E7041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875146"/>
            <a:ext cx="66675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3E5DB4-BA52-4F41-AB81-0A566D3E8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2218"/>
            <a:ext cx="10515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2016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 (3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0628563-296F-4EFC-9CFD-19869B79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875146"/>
            <a:ext cx="66675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EFFD87F-F684-4C96-8386-D3B411D5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2218"/>
            <a:ext cx="10515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581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D7965-EDA8-40A3-A48E-0958BC4E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26" y="1748018"/>
            <a:ext cx="9082873" cy="2713974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46E1BA-26BC-42A4-BA4E-FEE1A8B1A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926" y="4561952"/>
            <a:ext cx="9082873" cy="1427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1A3F2-2DF9-4413-90BA-7E432CB3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0493B-143E-4A8A-AEF0-48D6A08B7F24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6FE543-D6C5-44E9-987A-17DB4471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FDB6B1-638A-40D3-AB5C-62DF6C13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3B2EB-BE07-4F74-B119-AC30FB3FF6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80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D7965-EDA8-40A3-A48E-0958BC4E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26" y="1748018"/>
            <a:ext cx="9082873" cy="2713974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46E1BA-26BC-42A4-BA4E-FEE1A8B1A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926" y="4561952"/>
            <a:ext cx="9082873" cy="1427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1A3F2-2DF9-4413-90BA-7E432CB3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0493B-143E-4A8A-AEF0-48D6A08B7F24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6FE543-D6C5-44E9-987A-17DB4471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FDB6B1-638A-40D3-AB5C-62DF6C13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3B2EB-BE07-4F74-B119-AC30FB3FF6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208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D7965-EDA8-40A3-A48E-0958BC4E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26" y="1748018"/>
            <a:ext cx="9082873" cy="2713974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46E1BA-26BC-42A4-BA4E-FEE1A8B1A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0926" y="4561952"/>
            <a:ext cx="9082873" cy="1427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F1A3F2-2DF9-4413-90BA-7E432CB3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0493B-143E-4A8A-AEF0-48D6A08B7F24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6FE543-D6C5-44E9-987A-17DB4471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FDB6B1-638A-40D3-AB5C-62DF6C13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3B2EB-BE07-4F74-B119-AC30FB3FF6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58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D7965-EDA8-40A3-A48E-0958BC4E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36" y="251727"/>
            <a:ext cx="5451763" cy="2713974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46E1BA-26BC-42A4-BA4E-FEE1A8B1A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2036" y="3065661"/>
            <a:ext cx="5451763" cy="1427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232B7BE-347D-4286-B963-4F7C56D83B3B}"/>
              </a:ext>
            </a:extLst>
          </p:cNvPr>
          <p:cNvSpPr/>
          <p:nvPr userDrawn="1"/>
        </p:nvSpPr>
        <p:spPr>
          <a:xfrm>
            <a:off x="1201883" y="142045"/>
            <a:ext cx="2286343" cy="22863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4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37357 0.5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DAD3A-FD32-43DF-B4C2-A1EC48AD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858" y="365125"/>
            <a:ext cx="8057941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159145-0393-4BFB-A3EE-926AD2E84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F444028-79EB-41CD-9132-6D51AD2D4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5055" y="1825625"/>
            <a:ext cx="4024746" cy="435133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394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957C89F-2C18-4F30-AF73-287F44D99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965" y="3591990"/>
            <a:ext cx="584730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AB17538-E6CA-4A19-8829-4CE515DA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964" y="1500764"/>
            <a:ext cx="5847304" cy="209122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190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DAD3A-FD32-43DF-B4C2-A1EC48AD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858" y="365125"/>
            <a:ext cx="8057941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159145-0393-4BFB-A3EE-926AD2E84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F444028-79EB-41CD-9132-6D51AD2D4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39635" y="1825625"/>
            <a:ext cx="4080165" cy="435133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37641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616C2-9C22-4964-9D79-E3FBFE91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1F0BB4-46C1-4605-8E0E-077FE2E1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E5C76B-E2EC-45D2-8269-56E26D240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61BC42-E5F2-45B9-8EFA-288A2D00D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E1798A-8279-49EF-89C8-31ED37AE6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40002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35F6B-B74F-472B-92D5-118F581A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873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5933CBD-F828-4B80-B6A4-59F06C1581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039467"/>
            <a:ext cx="4450774" cy="413861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363538" indent="-228600"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E7C2914-2BB7-49B9-BF4A-C82DE0AE98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00700" y="2039466"/>
            <a:ext cx="6244936" cy="4138612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313730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92D63EB-FBB8-4C9F-A9A3-FCAE54D1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873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3673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p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media 2">
            <a:extLst>
              <a:ext uri="{FF2B5EF4-FFF2-40B4-BE49-F238E27FC236}">
                <a16:creationId xmlns:a16="http://schemas.microsoft.com/office/drawing/2014/main" id="{C5DDD8B9-9396-4241-827F-8ABF16DD834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090612" y="1627569"/>
            <a:ext cx="10010776" cy="442595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22647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52590-96D3-42BE-A3F3-04805F9B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EC611D-E6CF-478A-A7B9-062702F7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E5E05D-C88A-4E72-A0F6-B01A0E34F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E25E46-A910-406C-B024-EB168A46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0493B-143E-4A8A-AEF0-48D6A08B7F24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221F87-8B96-4EDC-993C-A68B0389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0E6445-5652-4512-B18E-E87578AF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3B2EB-BE07-4F74-B119-AC30FB3FF6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38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>
            <a:extLst>
              <a:ext uri="{FF2B5EF4-FFF2-40B4-BE49-F238E27FC236}">
                <a16:creationId xmlns:a16="http://schemas.microsoft.com/office/drawing/2014/main" id="{F8577953-266E-45F7-A03C-CCBD1EF39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645" y="3957750"/>
            <a:ext cx="584730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4E908A39-62CC-46D6-B522-AEB75495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44" y="1866524"/>
            <a:ext cx="5847304" cy="209122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5837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DEA6B-2620-4A70-BDFA-0ECBB3DB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135" y="1445778"/>
            <a:ext cx="8191501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7B32C81-9E7D-4667-907B-B2FCC6C7B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8135" y="2909455"/>
            <a:ext cx="8191501" cy="3054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8912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82F45-827F-4463-9908-8A9E7041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436" y="365125"/>
            <a:ext cx="860136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3E5DB4-BA52-4F41-AB81-0A566D3E8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825625"/>
            <a:ext cx="8601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506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 (animati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4D2C100-79C7-43D8-938E-CAC7660FD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4591664"/>
            <a:ext cx="2266335" cy="2266335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5E3D8E5-66C0-44CB-9889-39CCAA1CD9D0}"/>
              </a:ext>
            </a:extLst>
          </p:cNvPr>
          <p:cNvSpPr txBox="1">
            <a:spLocks/>
          </p:cNvSpPr>
          <p:nvPr userDrawn="1"/>
        </p:nvSpPr>
        <p:spPr>
          <a:xfrm>
            <a:off x="2752436" y="365125"/>
            <a:ext cx="860136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FADCF6B-0DD4-47C9-BDDC-8CAAEAB3D57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52436" y="1825625"/>
            <a:ext cx="8601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909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127E03B-1D20-4348-9897-0FD61401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436" y="365125"/>
            <a:ext cx="860136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1661E91-DE32-4CF0-94E8-4E80CDE45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825625"/>
            <a:ext cx="8601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0956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01B2881-BDF5-4386-B046-D7002544D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436" y="365125"/>
            <a:ext cx="860136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23803F8-47DD-4B4F-9DD0-85EAE0D25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825625"/>
            <a:ext cx="8601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6432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A43D136-D63D-4542-9122-7254F366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436" y="365125"/>
            <a:ext cx="860136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7CA382D-B5CB-42B2-BAD4-B6C5528D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825625"/>
            <a:ext cx="86013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0279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80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0" r:id="rId3"/>
    <p:sldLayoutId id="2147483686" r:id="rId4"/>
    <p:sldLayoutId id="2147483662" r:id="rId5"/>
    <p:sldLayoutId id="2147483675" r:id="rId6"/>
    <p:sldLayoutId id="2147483684" r:id="rId7"/>
    <p:sldLayoutId id="2147483676" r:id="rId8"/>
    <p:sldLayoutId id="2147483677" r:id="rId9"/>
    <p:sldLayoutId id="2147483685" r:id="rId10"/>
    <p:sldLayoutId id="2147483688" r:id="rId11"/>
    <p:sldLayoutId id="2147483689" r:id="rId12"/>
    <p:sldLayoutId id="2147483673" r:id="rId13"/>
    <p:sldLayoutId id="2147483674" r:id="rId14"/>
    <p:sldLayoutId id="2147483663" r:id="rId15"/>
    <p:sldLayoutId id="2147483682" r:id="rId16"/>
    <p:sldLayoutId id="2147483683" r:id="rId17"/>
    <p:sldLayoutId id="2147483679" r:id="rId18"/>
    <p:sldLayoutId id="2147483664" r:id="rId19"/>
    <p:sldLayoutId id="2147483678" r:id="rId20"/>
    <p:sldLayoutId id="2147483665" r:id="rId21"/>
    <p:sldLayoutId id="2147483666" r:id="rId22"/>
    <p:sldLayoutId id="2147483667" r:id="rId23"/>
    <p:sldLayoutId id="2147483687" r:id="rId24"/>
    <p:sldLayoutId id="214748366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vera@wismon.nl" TargetMode="External"/><Relationship Id="rId2" Type="http://schemas.openxmlformats.org/officeDocument/2006/relationships/hyperlink" Target="https://www.wismon.nl/onderwijs/practicumonderwijs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36055007-AC97-4CA8-872C-5A7A52840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965" y="4332514"/>
            <a:ext cx="5847303" cy="915238"/>
          </a:xfrm>
        </p:spPr>
        <p:txBody>
          <a:bodyPr/>
          <a:lstStyle/>
          <a:p>
            <a:r>
              <a:rPr lang="nl-NL" dirty="0"/>
              <a:t>In je les verwerken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D25ADA-B509-4764-8C4F-5B728490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Impact van DNA-technologie	</a:t>
            </a:r>
          </a:p>
        </p:txBody>
      </p:sp>
    </p:spTree>
    <p:extLst>
      <p:ext uri="{BB962C8B-B14F-4D97-AF65-F5344CB8AC3E}">
        <p14:creationId xmlns:p14="http://schemas.microsoft.com/office/powerpoint/2010/main" val="110103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Onderwijsleergesprek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DCB37-8A95-8993-6017-84CD76C0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690688"/>
            <a:ext cx="7328558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Welke erfelijke ziektes ken je?</a:t>
            </a:r>
          </a:p>
          <a:p>
            <a:pPr lvl="1"/>
            <a:r>
              <a:rPr lang="nl-NL" dirty="0"/>
              <a:t>Ziekte van Huntington</a:t>
            </a:r>
          </a:p>
          <a:p>
            <a:pPr lvl="1"/>
            <a:r>
              <a:rPr lang="nl-NL" dirty="0" err="1"/>
              <a:t>Cystic</a:t>
            </a:r>
            <a:r>
              <a:rPr lang="nl-NL" dirty="0"/>
              <a:t> fibrosis (CF) / taaislijmziekte</a:t>
            </a:r>
          </a:p>
          <a:p>
            <a:pPr lvl="1"/>
            <a:r>
              <a:rPr lang="nl-NL" dirty="0"/>
              <a:t>Hemofilie / bloederziekte</a:t>
            </a:r>
          </a:p>
          <a:p>
            <a:pPr lvl="1"/>
            <a:r>
              <a:rPr lang="nl-NL" dirty="0"/>
              <a:t>Sikkelcelziekte</a:t>
            </a:r>
          </a:p>
          <a:p>
            <a:pPr lvl="1"/>
            <a:r>
              <a:rPr lang="nl-NL" dirty="0"/>
              <a:t>Veel spierziektes, zoals </a:t>
            </a:r>
            <a:r>
              <a:rPr lang="nl-NL" dirty="0" err="1"/>
              <a:t>Duchenne</a:t>
            </a:r>
            <a:r>
              <a:rPr lang="nl-NL" dirty="0"/>
              <a:t> en SMA</a:t>
            </a:r>
          </a:p>
          <a:p>
            <a:pPr lvl="1"/>
            <a:r>
              <a:rPr lang="nl-NL" dirty="0"/>
              <a:t>Veel stofwisselingsziektes, zoals de ziekte van </a:t>
            </a:r>
            <a:r>
              <a:rPr lang="nl-NL" dirty="0" err="1"/>
              <a:t>Pompe</a:t>
            </a:r>
            <a:r>
              <a:rPr lang="nl-NL" dirty="0"/>
              <a:t> en PKU</a:t>
            </a:r>
          </a:p>
          <a:p>
            <a:pPr marL="971550" lvl="1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08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Onderwijsleergesprek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DCB37-8A95-8993-6017-84CD76C0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690688"/>
            <a:ext cx="7328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2. Maak groepjes van 3 en bespreek </a:t>
            </a:r>
            <a:br>
              <a:rPr lang="nl-NL" dirty="0"/>
            </a:br>
            <a:r>
              <a:rPr lang="nl-NL" dirty="0"/>
              <a:t>(5 min):</a:t>
            </a:r>
          </a:p>
          <a:p>
            <a:pPr marL="0" indent="0">
              <a:buNone/>
            </a:pPr>
            <a:r>
              <a:rPr lang="nl-NL" i="1" dirty="0"/>
              <a:t>Zouden we alle ongeboren kinderen in Nederland standaard moeten testen op veelvoorkomende erfelijke ziektes, door middel van een DNA-test tijdens de zwangerschap? Wat kunnen voor- en tegenargumenten hiervoor zijn?</a:t>
            </a:r>
          </a:p>
          <a:p>
            <a:pPr marL="0" indent="0">
              <a:buNone/>
            </a:pPr>
            <a:endParaRPr lang="nl-NL" dirty="0"/>
          </a:p>
          <a:p>
            <a:pPr marL="971550" lvl="1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83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Onderwijsleergesprek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DCB37-8A95-8993-6017-84CD76C0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690688"/>
            <a:ext cx="7328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3. Hulpvragen</a:t>
            </a:r>
          </a:p>
          <a:p>
            <a:r>
              <a:rPr lang="nl-NL" dirty="0"/>
              <a:t>Wat kunnen voor het kind voor- en nadelen van zo'n DNA-test zijn?</a:t>
            </a:r>
          </a:p>
          <a:p>
            <a:r>
              <a:rPr lang="nl-NL" dirty="0"/>
              <a:t>Wat kunnen voor de ouders voor- en nadelen van zo'n DNA-test zijn?</a:t>
            </a:r>
          </a:p>
          <a:p>
            <a:r>
              <a:rPr lang="nl-NL" dirty="0"/>
              <a:t>Heeft zo'n DNA-test voordelen vergeleken met de huidige mogelijkheden?</a:t>
            </a:r>
          </a:p>
          <a:p>
            <a:r>
              <a:rPr lang="nl-NL" dirty="0"/>
              <a:t>Zijn er praktische overwegingen, zoals kosten en haalbaarheid? </a:t>
            </a:r>
          </a:p>
          <a:p>
            <a:pPr marL="971550" lvl="1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71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Onderwijsleergesprek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DCB37-8A95-8993-6017-84CD76C0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690688"/>
            <a:ext cx="7328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4. Presenteer de conclusies van jullie groepje</a:t>
            </a:r>
          </a:p>
          <a:p>
            <a:pPr marL="971550" lvl="1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503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Onderwijsleergesprek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DCB37-8A95-8993-6017-84CD76C0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690688"/>
            <a:ext cx="7328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5. Nuanceringen (klassikaal)</a:t>
            </a:r>
          </a:p>
          <a:p>
            <a:r>
              <a:rPr lang="nl-NL" dirty="0"/>
              <a:t>Op welke ziektes ga je testen? Denk aan de ernst en mogelijkheid tot behandeling.</a:t>
            </a:r>
          </a:p>
          <a:p>
            <a:r>
              <a:rPr lang="nl-NL" dirty="0"/>
              <a:t>Test je ook op erfelijke aanleg voor ziektes, waarbij de DNA-test alleen een verhoogde kans op ziekte aangeeft maar geen zekerheid biedt?</a:t>
            </a:r>
          </a:p>
          <a:p>
            <a:r>
              <a:rPr lang="nl-NL" dirty="0"/>
              <a:t>Is het niet beter om de ouders te testen voordat ze een kind krijgen? Is dat haalbaar?</a:t>
            </a:r>
          </a:p>
          <a:p>
            <a:pPr marL="0" indent="0">
              <a:buNone/>
            </a:pPr>
            <a:endParaRPr lang="nl-NL" dirty="0"/>
          </a:p>
          <a:p>
            <a:pPr marL="971550" lvl="1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232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Onderwijsleergesprek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DCB37-8A95-8993-6017-84CD76C0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690688"/>
            <a:ext cx="7328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Variant: expertgroepjes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Voorbeeld antibioticaresistentie</a:t>
            </a:r>
          </a:p>
          <a:p>
            <a:pPr marL="0" indent="0">
              <a:buNone/>
            </a:pPr>
            <a:r>
              <a:rPr lang="nl-NL" dirty="0"/>
              <a:t>Werking, Evolutie, Medisch, Persoonlijk, Internationaal</a:t>
            </a:r>
          </a:p>
          <a:p>
            <a:pPr marL="971550" lvl="1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540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Onderwijsleergesprek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DCB37-8A95-8993-6017-84CD76C0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690688"/>
            <a:ext cx="7328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Variant: expertgroepjes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Voorbeeld antibioticaresistentie</a:t>
            </a:r>
          </a:p>
          <a:p>
            <a:pPr marL="0" indent="0">
              <a:buNone/>
            </a:pPr>
            <a:r>
              <a:rPr lang="nl-NL" dirty="0"/>
              <a:t>Werking, Evolutie, Medisch, Persoonlijk, Internationaal</a:t>
            </a:r>
          </a:p>
          <a:p>
            <a:pPr marL="971550" lvl="1" indent="-514350">
              <a:buAutoNum type="arabicPeriod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7C7FBFD-1769-958E-2CE7-5F08F082F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1692"/>
            <a:ext cx="1691787" cy="55630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A476FB1-7CF7-F9F4-F4AE-8C7AAEF3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7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Onderwijsleergesprek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DCB37-8A95-8993-6017-84CD76C0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690688"/>
            <a:ext cx="7328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Variant: expertgroepjes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Voorbeeld antibioticaresistentie</a:t>
            </a:r>
          </a:p>
          <a:p>
            <a:pPr marL="0" indent="0">
              <a:buNone/>
            </a:pPr>
            <a:r>
              <a:rPr lang="nl-NL" dirty="0"/>
              <a:t>Werking, Evolutie, Medisch, Persoonlijk, Internationaal</a:t>
            </a:r>
          </a:p>
          <a:p>
            <a:pPr marL="971550" lvl="1" indent="-514350">
              <a:buAutoNum type="arabicPeriod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7C7FBFD-1769-958E-2CE7-5F08F082F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1692"/>
            <a:ext cx="1691787" cy="55630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6598BB2-D030-B71F-BAA5-0EC8AA10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55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Meningenlijn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9276BDD-7117-FC31-93AF-F58628E48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8" t="53492" r="30535" b="21111"/>
          <a:stretch/>
        </p:blipFill>
        <p:spPr>
          <a:xfrm>
            <a:off x="1851377" y="2674648"/>
            <a:ext cx="10340623" cy="24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41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Meningenlijn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9276BDD-7117-FC31-93AF-F58628E48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8" t="53492" r="30535" b="21111"/>
          <a:stretch/>
        </p:blipFill>
        <p:spPr>
          <a:xfrm>
            <a:off x="3364088" y="5048169"/>
            <a:ext cx="6908801" cy="166477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30D223-138A-A092-0DE2-6C29191DA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690688"/>
            <a:ext cx="7328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politie mag mijn DNA data hebben om misdrijven op te lossen.</a:t>
            </a:r>
          </a:p>
        </p:txBody>
      </p:sp>
    </p:spTree>
    <p:extLst>
      <p:ext uri="{BB962C8B-B14F-4D97-AF65-F5344CB8AC3E}">
        <p14:creationId xmlns:p14="http://schemas.microsoft.com/office/powerpoint/2010/main" val="69514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139" y="609414"/>
            <a:ext cx="8601364" cy="1325563"/>
          </a:xfrm>
        </p:spPr>
        <p:txBody>
          <a:bodyPr/>
          <a:lstStyle/>
          <a:p>
            <a:r>
              <a:rPr lang="nl-NL" dirty="0"/>
              <a:t>Warming Up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DCB37-8A95-8993-6017-84CD76C0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886" y="1561058"/>
            <a:ext cx="8601363" cy="4351338"/>
          </a:xfrm>
        </p:spPr>
        <p:txBody>
          <a:bodyPr/>
          <a:lstStyle/>
          <a:p>
            <a:r>
              <a:rPr lang="nl-NL" dirty="0"/>
              <a:t>Duimen omhoog is = juist</a:t>
            </a:r>
          </a:p>
          <a:p>
            <a:endParaRPr lang="nl-NL" dirty="0"/>
          </a:p>
          <a:p>
            <a:r>
              <a:rPr lang="nl-NL" dirty="0"/>
              <a:t>Duimen omlaag = onjuist</a:t>
            </a:r>
          </a:p>
          <a:p>
            <a:endParaRPr lang="nl-NL" dirty="0"/>
          </a:p>
          <a:p>
            <a:r>
              <a:rPr lang="nl-NL" dirty="0" err="1"/>
              <a:t>Jazzhands</a:t>
            </a:r>
            <a:r>
              <a:rPr lang="nl-NL" dirty="0"/>
              <a:t> = gedeeltelijk juist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789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Meningenlijn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9276BDD-7117-FC31-93AF-F58628E48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8" t="53492" r="30535" b="21111"/>
          <a:stretch/>
        </p:blipFill>
        <p:spPr>
          <a:xfrm>
            <a:off x="3364088" y="5048169"/>
            <a:ext cx="6908801" cy="166477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30D223-138A-A092-0DE2-6C29191DA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690688"/>
            <a:ext cx="7328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Onderzoekers mogen toegang hebben tot mijn DNA data.</a:t>
            </a:r>
          </a:p>
        </p:txBody>
      </p:sp>
    </p:spTree>
    <p:extLst>
      <p:ext uri="{BB962C8B-B14F-4D97-AF65-F5344CB8AC3E}">
        <p14:creationId xmlns:p14="http://schemas.microsoft.com/office/powerpoint/2010/main" val="410311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Meningenlijn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9276BDD-7117-FC31-93AF-F58628E48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8" t="53492" r="30535" b="21111"/>
          <a:stretch/>
        </p:blipFill>
        <p:spPr>
          <a:xfrm>
            <a:off x="3364088" y="5048169"/>
            <a:ext cx="6908801" cy="166477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30D223-138A-A092-0DE2-6C29191DA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690688"/>
            <a:ext cx="7328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Mijn zorgverzekeraar mag toegang hebben tot mijn DNA data.</a:t>
            </a:r>
          </a:p>
        </p:txBody>
      </p:sp>
    </p:spTree>
    <p:extLst>
      <p:ext uri="{BB962C8B-B14F-4D97-AF65-F5344CB8AC3E}">
        <p14:creationId xmlns:p14="http://schemas.microsoft.com/office/powerpoint/2010/main" val="2384180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Meningenlijn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9276BDD-7117-FC31-93AF-F58628E48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8" t="53492" r="30535" b="21111"/>
          <a:stretch/>
        </p:blipFill>
        <p:spPr>
          <a:xfrm>
            <a:off x="3364088" y="5048169"/>
            <a:ext cx="6908801" cy="166477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30D223-138A-A092-0DE2-6C29191DA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690688"/>
            <a:ext cx="7328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Ook het DNA van kinderen moet in een DNA bank opgenomen worden.</a:t>
            </a:r>
          </a:p>
        </p:txBody>
      </p:sp>
    </p:spTree>
    <p:extLst>
      <p:ext uri="{BB962C8B-B14F-4D97-AF65-F5344CB8AC3E}">
        <p14:creationId xmlns:p14="http://schemas.microsoft.com/office/powerpoint/2010/main" val="4261800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Meningenlijn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9276BDD-7117-FC31-93AF-F58628E48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8" t="53492" r="30535" b="21111"/>
          <a:stretch/>
        </p:blipFill>
        <p:spPr>
          <a:xfrm>
            <a:off x="3364088" y="5048169"/>
            <a:ext cx="6908801" cy="166477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30D223-138A-A092-0DE2-6C29191DA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690688"/>
            <a:ext cx="7328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Alle maatschappelijke partijen mogen de uitslag van jouw DNA onderzoek weten?</a:t>
            </a:r>
          </a:p>
        </p:txBody>
      </p:sp>
    </p:spTree>
    <p:extLst>
      <p:ext uri="{BB962C8B-B14F-4D97-AF65-F5344CB8AC3E}">
        <p14:creationId xmlns:p14="http://schemas.microsoft.com/office/powerpoint/2010/main" val="3423548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Debat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30D223-138A-A092-0DE2-6C29191DA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094" y="1222602"/>
            <a:ext cx="73285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Teams: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Een boer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Een fokker van rashonden, -paarden of -katten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Een dierenarts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Het baasje van een rashond of -kat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Iemand die in de supermarkt vlees en melk koopt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Een organisatie voor dierenwelzijn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Een wetenschapper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 dieren zelf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3606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4A451-DC33-3205-EE54-56AD19E2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436" y="365125"/>
            <a:ext cx="8601364" cy="1325563"/>
          </a:xfrm>
        </p:spPr>
        <p:txBody>
          <a:bodyPr/>
          <a:lstStyle/>
          <a:p>
            <a:r>
              <a:rPr lang="nl-NL" dirty="0"/>
              <a:t>Gel aflezen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704E224-CED8-2C8A-584F-F461E892E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r="19023"/>
          <a:stretch/>
        </p:blipFill>
        <p:spPr bwMode="auto">
          <a:xfrm>
            <a:off x="2752436" y="1027906"/>
            <a:ext cx="6385659" cy="573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62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30D223-138A-A092-0DE2-6C29191DA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462089"/>
            <a:ext cx="6358906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https://www.wismon.nl/onderwijs/practicumonderwijs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3"/>
              </a:rPr>
              <a:t>vera@wismon.nl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030 2372100</a:t>
            </a:r>
          </a:p>
        </p:txBody>
      </p:sp>
    </p:spTree>
    <p:extLst>
      <p:ext uri="{BB962C8B-B14F-4D97-AF65-F5344CB8AC3E}">
        <p14:creationId xmlns:p14="http://schemas.microsoft.com/office/powerpoint/2010/main" val="52014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139" y="609414"/>
            <a:ext cx="8601364" cy="1325563"/>
          </a:xfrm>
        </p:spPr>
        <p:txBody>
          <a:bodyPr/>
          <a:lstStyle/>
          <a:p>
            <a:r>
              <a:rPr lang="nl-NL" dirty="0"/>
              <a:t>Warming Up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DCB37-8A95-8993-6017-84CD76C0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659" y="143235"/>
            <a:ext cx="3439400" cy="1791742"/>
          </a:xfrm>
        </p:spPr>
        <p:txBody>
          <a:bodyPr/>
          <a:lstStyle/>
          <a:p>
            <a:r>
              <a:rPr lang="nl-NL" sz="1600" dirty="0"/>
              <a:t>Duimen omhoog is = juist</a:t>
            </a:r>
          </a:p>
          <a:p>
            <a:endParaRPr lang="nl-NL" sz="1600" dirty="0"/>
          </a:p>
          <a:p>
            <a:r>
              <a:rPr lang="nl-NL" sz="1600" dirty="0"/>
              <a:t>Duimen omlaag = onjuist</a:t>
            </a:r>
          </a:p>
          <a:p>
            <a:endParaRPr lang="nl-NL" sz="1600" dirty="0"/>
          </a:p>
          <a:p>
            <a:r>
              <a:rPr lang="nl-NL" sz="1600" dirty="0" err="1"/>
              <a:t>Jazzhands</a:t>
            </a:r>
            <a:r>
              <a:rPr lang="nl-NL" sz="1600" dirty="0"/>
              <a:t> = gedeeltelijk juist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741FCD-AE5E-CEB0-14D9-5017EBEF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013" y="2168685"/>
            <a:ext cx="6334260" cy="451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8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139" y="609414"/>
            <a:ext cx="8601364" cy="1325563"/>
          </a:xfrm>
        </p:spPr>
        <p:txBody>
          <a:bodyPr/>
          <a:lstStyle/>
          <a:p>
            <a:r>
              <a:rPr lang="nl-NL" dirty="0"/>
              <a:t>Warming Up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DCB37-8A95-8993-6017-84CD76C0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659" y="143235"/>
            <a:ext cx="3439400" cy="1791742"/>
          </a:xfrm>
        </p:spPr>
        <p:txBody>
          <a:bodyPr/>
          <a:lstStyle/>
          <a:p>
            <a:r>
              <a:rPr lang="nl-NL" sz="1600" dirty="0"/>
              <a:t>Duimen omhoog is = juist</a:t>
            </a:r>
          </a:p>
          <a:p>
            <a:endParaRPr lang="nl-NL" sz="1600" dirty="0"/>
          </a:p>
          <a:p>
            <a:r>
              <a:rPr lang="nl-NL" sz="1600" dirty="0"/>
              <a:t>Duimen omlaag = onjuist</a:t>
            </a:r>
          </a:p>
          <a:p>
            <a:endParaRPr lang="nl-NL" sz="1600" dirty="0"/>
          </a:p>
          <a:p>
            <a:r>
              <a:rPr lang="nl-NL" sz="1600" dirty="0" err="1"/>
              <a:t>Jazzhands</a:t>
            </a:r>
            <a:r>
              <a:rPr lang="nl-NL" sz="1600" dirty="0"/>
              <a:t> = gedeeltelijk juist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C0D00E8-1F1A-890B-55F8-762EA0C96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195" y="2012423"/>
            <a:ext cx="6409233" cy="45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8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139" y="609414"/>
            <a:ext cx="8601364" cy="1325563"/>
          </a:xfrm>
        </p:spPr>
        <p:txBody>
          <a:bodyPr/>
          <a:lstStyle/>
          <a:p>
            <a:r>
              <a:rPr lang="nl-NL" dirty="0"/>
              <a:t>Warming Up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9DCB37-8A95-8993-6017-84CD76C0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659" y="143235"/>
            <a:ext cx="3439400" cy="1791742"/>
          </a:xfrm>
        </p:spPr>
        <p:txBody>
          <a:bodyPr/>
          <a:lstStyle/>
          <a:p>
            <a:r>
              <a:rPr lang="nl-NL" sz="1600" dirty="0"/>
              <a:t>Duimen omhoog is = juist</a:t>
            </a:r>
          </a:p>
          <a:p>
            <a:endParaRPr lang="nl-NL" sz="1600" dirty="0"/>
          </a:p>
          <a:p>
            <a:r>
              <a:rPr lang="nl-NL" sz="1600" dirty="0"/>
              <a:t>Duimen omlaag = onjuist</a:t>
            </a:r>
          </a:p>
          <a:p>
            <a:endParaRPr lang="nl-NL" sz="1600" dirty="0"/>
          </a:p>
          <a:p>
            <a:r>
              <a:rPr lang="nl-NL" sz="1600" dirty="0" err="1"/>
              <a:t>Jazzhands</a:t>
            </a:r>
            <a:r>
              <a:rPr lang="nl-NL" sz="1600" dirty="0"/>
              <a:t> = gedeeltelijk juist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28095B-7C38-694D-4936-F840AB06D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282" y="2143795"/>
            <a:ext cx="6278604" cy="44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2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CB761899-14A3-E201-7D67-5F5392889FF3}"/>
              </a:ext>
            </a:extLst>
          </p:cNvPr>
          <p:cNvSpPr txBox="1">
            <a:spLocks/>
          </p:cNvSpPr>
          <p:nvPr/>
        </p:nvSpPr>
        <p:spPr>
          <a:xfrm>
            <a:off x="2000249" y="2705100"/>
            <a:ext cx="8191501" cy="134302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nl-NL" sz="8000" dirty="0"/>
              <a:t>Welkom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12EF17-6E18-0745-9372-40C4E7D646C9}"/>
              </a:ext>
            </a:extLst>
          </p:cNvPr>
          <p:cNvSpPr txBox="1"/>
          <p:nvPr/>
        </p:nvSpPr>
        <p:spPr>
          <a:xfrm>
            <a:off x="4058422" y="4046764"/>
            <a:ext cx="407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Voorstellen &amp; reden van workshop</a:t>
            </a:r>
          </a:p>
        </p:txBody>
      </p:sp>
    </p:spTree>
    <p:extLst>
      <p:ext uri="{BB962C8B-B14F-4D97-AF65-F5344CB8AC3E}">
        <p14:creationId xmlns:p14="http://schemas.microsoft.com/office/powerpoint/2010/main" val="295333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Dit gaan we doen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174664-DAAF-25AB-37D6-158EECF28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825625"/>
            <a:ext cx="758899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trike="sngStrike" dirty="0"/>
              <a:t>Warming up – Mis/Des/Topinformatie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Inleiding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DNA-practicum gelelektroforese (1)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Onderwijsleergesprek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DNA-practicum gelelektroforese (2)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Meningenlijn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Debat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DNA-practicum gelelektroforese (3)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665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Aansluiting curriculum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174664-DAAF-25AB-37D6-158EECF28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436" y="1825625"/>
            <a:ext cx="7588993" cy="4351338"/>
          </a:xfrm>
        </p:spPr>
        <p:txBody>
          <a:bodyPr/>
          <a:lstStyle/>
          <a:p>
            <a:r>
              <a:rPr lang="nl-NL" sz="1800" b="1" i="0" u="none" strike="noStrike" baseline="0" dirty="0">
                <a:solidFill>
                  <a:srgbClr val="4A312F"/>
                </a:solidFill>
                <a:latin typeface="Work Sans" pitchFamily="2" charset="0"/>
              </a:rPr>
              <a:t>Biologie</a:t>
            </a:r>
            <a:endParaRPr lang="nl-NL" sz="1800" b="0" i="0" u="none" strike="noStrike" baseline="0" dirty="0">
              <a:solidFill>
                <a:srgbClr val="4A312F"/>
              </a:solidFill>
              <a:latin typeface="Work Sans" pitchFamily="2" charset="0"/>
            </a:endParaRPr>
          </a:p>
          <a:p>
            <a:r>
              <a:rPr lang="nl-NL" sz="1800" b="0" i="0" u="none" strike="noStrike" baseline="0" dirty="0">
                <a:solidFill>
                  <a:srgbClr val="4A312F"/>
                </a:solidFill>
                <a:latin typeface="Arial" panose="020B0604020202020204" pitchFamily="34" charset="0"/>
              </a:rPr>
              <a:t>•</a:t>
            </a:r>
            <a:r>
              <a:rPr lang="nl-NL" sz="1800" b="0" i="0" u="none" strike="noStrike" baseline="0" dirty="0">
                <a:solidFill>
                  <a:srgbClr val="4A312F"/>
                </a:solidFill>
                <a:latin typeface="Work Sans" pitchFamily="2" charset="0"/>
              </a:rPr>
              <a:t>A5. Onderzoeken</a:t>
            </a:r>
          </a:p>
          <a:p>
            <a:r>
              <a:rPr lang="nl-NL" sz="1800" b="0" i="0" u="none" strike="noStrike" baseline="0" dirty="0">
                <a:solidFill>
                  <a:srgbClr val="4A312F"/>
                </a:solidFill>
                <a:latin typeface="Arial" panose="020B0604020202020204" pitchFamily="34" charset="0"/>
              </a:rPr>
              <a:t>•</a:t>
            </a:r>
            <a:r>
              <a:rPr lang="nl-NL" sz="1800" b="0" i="0" u="none" strike="noStrike" baseline="0" dirty="0">
                <a:solidFill>
                  <a:srgbClr val="4A312F"/>
                </a:solidFill>
                <a:latin typeface="Work Sans" pitchFamily="2" charset="0"/>
              </a:rPr>
              <a:t>C1. Zelforganisatie van cellen: chromosoom, gen, DNA, RNA, eiwit</a:t>
            </a:r>
          </a:p>
          <a:p>
            <a:r>
              <a:rPr lang="nl-NL" sz="1800" b="0" i="0" u="none" strike="noStrike" baseline="0" dirty="0">
                <a:solidFill>
                  <a:srgbClr val="4A312F"/>
                </a:solidFill>
                <a:latin typeface="Arial" panose="020B0604020202020204" pitchFamily="34" charset="0"/>
              </a:rPr>
              <a:t>•</a:t>
            </a:r>
            <a:r>
              <a:rPr lang="nl-NL" sz="1800" b="0" i="0" u="none" strike="noStrike" baseline="0" dirty="0">
                <a:solidFill>
                  <a:srgbClr val="4A312F"/>
                </a:solidFill>
                <a:latin typeface="Work Sans" pitchFamily="2" charset="0"/>
              </a:rPr>
              <a:t>E3. Reproductie van het organisme </a:t>
            </a:r>
            <a:r>
              <a:rPr lang="nl-NL" sz="1800" b="0" i="1" u="none" strike="noStrike" baseline="0" dirty="0">
                <a:solidFill>
                  <a:srgbClr val="4A312F"/>
                </a:solidFill>
                <a:latin typeface="Work Sans" pitchFamily="2" charset="0"/>
              </a:rPr>
              <a:t>(vwo) / </a:t>
            </a:r>
            <a:r>
              <a:rPr lang="nl-NL" sz="1800" b="0" i="0" u="none" strike="noStrike" baseline="0" dirty="0">
                <a:solidFill>
                  <a:srgbClr val="4A312F"/>
                </a:solidFill>
                <a:latin typeface="Work Sans" pitchFamily="2" charset="0"/>
              </a:rPr>
              <a:t>E4. Erfelijke eigenschap </a:t>
            </a:r>
            <a:r>
              <a:rPr lang="nl-NL" sz="1800" b="0" i="1" u="none" strike="noStrike" baseline="0" dirty="0">
                <a:solidFill>
                  <a:srgbClr val="4A312F"/>
                </a:solidFill>
                <a:latin typeface="Work Sans" pitchFamily="2" charset="0"/>
              </a:rPr>
              <a:t>(havo): </a:t>
            </a:r>
            <a:r>
              <a:rPr lang="nl-NL" sz="1800" b="0" i="0" u="none" strike="noStrike" baseline="0" dirty="0">
                <a:solidFill>
                  <a:srgbClr val="4A312F"/>
                </a:solidFill>
                <a:latin typeface="Work Sans" pitchFamily="2" charset="0"/>
              </a:rPr>
              <a:t>genoom, </a:t>
            </a:r>
            <a:r>
              <a:rPr lang="nl-NL" sz="1800" b="0" i="0" u="none" strike="noStrike" baseline="0" dirty="0" err="1">
                <a:solidFill>
                  <a:srgbClr val="4A312F"/>
                </a:solidFill>
                <a:latin typeface="Work Sans" pitchFamily="2" charset="0"/>
              </a:rPr>
              <a:t>autosomen</a:t>
            </a:r>
            <a:r>
              <a:rPr lang="nl-NL" sz="1800" b="0" i="0" u="none" strike="noStrike" baseline="0" dirty="0">
                <a:solidFill>
                  <a:srgbClr val="4A312F"/>
                </a:solidFill>
                <a:latin typeface="Work Sans" pitchFamily="2" charset="0"/>
              </a:rPr>
              <a:t>, geslachtschromosomen, genotype, fenotype, allel, gen, dominant, recessief</a:t>
            </a:r>
          </a:p>
          <a:p>
            <a:endParaRPr lang="nl-NL" sz="1800" b="0" i="0" u="none" strike="noStrike" baseline="0" dirty="0">
              <a:solidFill>
                <a:srgbClr val="4A312F"/>
              </a:solidFill>
              <a:latin typeface="Work Sans" pitchFamily="2" charset="0"/>
            </a:endParaRPr>
          </a:p>
          <a:p>
            <a:r>
              <a:rPr lang="nl-NL" sz="1800" b="1" i="0" u="none" strike="noStrike" baseline="0" dirty="0">
                <a:solidFill>
                  <a:srgbClr val="4A312F"/>
                </a:solidFill>
                <a:latin typeface="Work Sans" pitchFamily="2" charset="0"/>
              </a:rPr>
              <a:t>Digitale geletterdheid</a:t>
            </a:r>
            <a:endParaRPr lang="nl-NL" sz="1800" b="0" i="0" u="none" strike="noStrike" baseline="0" dirty="0">
              <a:solidFill>
                <a:srgbClr val="4A312F"/>
              </a:solidFill>
              <a:latin typeface="Work Sans" pitchFamily="2" charset="0"/>
            </a:endParaRPr>
          </a:p>
          <a:p>
            <a:r>
              <a:rPr lang="nl-NL" sz="1800" b="0" i="0" u="none" strike="noStrike" baseline="0" dirty="0">
                <a:solidFill>
                  <a:srgbClr val="4A312F"/>
                </a:solidFill>
                <a:latin typeface="Arial" panose="020B0604020202020204" pitchFamily="34" charset="0"/>
              </a:rPr>
              <a:t>•</a:t>
            </a:r>
            <a:r>
              <a:rPr lang="nl-NL" sz="1800" b="0" i="0" u="none" strike="noStrike" baseline="0" dirty="0">
                <a:solidFill>
                  <a:srgbClr val="4A312F"/>
                </a:solidFill>
                <a:latin typeface="Work Sans" pitchFamily="2" charset="0"/>
              </a:rPr>
              <a:t>SLO: informatievaardigheden, mediawijsheid</a:t>
            </a:r>
          </a:p>
          <a:p>
            <a:r>
              <a:rPr lang="nl-NL" sz="1800" b="0" i="0" u="none" strike="noStrike" baseline="0" dirty="0">
                <a:solidFill>
                  <a:srgbClr val="4A312F"/>
                </a:solidFill>
                <a:latin typeface="Arial" panose="020B0604020202020204" pitchFamily="34" charset="0"/>
              </a:rPr>
              <a:t>•</a:t>
            </a:r>
            <a:r>
              <a:rPr lang="nl-NL" sz="1800" b="0" i="0" u="none" strike="noStrike" baseline="0" dirty="0">
                <a:solidFill>
                  <a:srgbClr val="4A312F"/>
                </a:solidFill>
                <a:latin typeface="Work Sans" pitchFamily="2" charset="0"/>
              </a:rPr>
              <a:t>Curriculum.nu: data &amp; informatie, veiligheid &amp; privacy, digitaal burgerschap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582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CE098-D439-7820-1E33-069266D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Gelelektroforese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1B5E58B-3F38-27E2-AB8A-8A1525B6D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453B91-2A8F-9C6F-F0FE-A9F4A1973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268137"/>
      </p:ext>
    </p:extLst>
  </p:cSld>
  <p:clrMapOvr>
    <a:masterClrMapping/>
  </p:clrMapOvr>
</p:sld>
</file>

<file path=ppt/theme/theme1.xml><?xml version="1.0" encoding="utf-8"?>
<a:theme xmlns:a="http://schemas.openxmlformats.org/drawingml/2006/main" name="WisMon Huisstijl - Microsoft Office">
  <a:themeElements>
    <a:clrScheme name="WisMon Huisstijl">
      <a:dk1>
        <a:srgbClr val="1D1D1B"/>
      </a:dk1>
      <a:lt1>
        <a:srgbClr val="FFFFFF"/>
      </a:lt1>
      <a:dk2>
        <a:srgbClr val="494949"/>
      </a:dk2>
      <a:lt2>
        <a:srgbClr val="EAEAEA"/>
      </a:lt2>
      <a:accent1>
        <a:srgbClr val="7DE3D9"/>
      </a:accent1>
      <a:accent2>
        <a:srgbClr val="FF7348"/>
      </a:accent2>
      <a:accent3>
        <a:srgbClr val="A5A5A5"/>
      </a:accent3>
      <a:accent4>
        <a:srgbClr val="F9CC5D"/>
      </a:accent4>
      <a:accent5>
        <a:srgbClr val="0028B9"/>
      </a:accent5>
      <a:accent6>
        <a:srgbClr val="00C8A0"/>
      </a:accent6>
      <a:hlink>
        <a:srgbClr val="0028B9"/>
      </a:hlink>
      <a:folHlink>
        <a:srgbClr val="7E247E"/>
      </a:folHlink>
    </a:clrScheme>
    <a:fontScheme name="WisMon Huisstijl">
      <a:majorFont>
        <a:latin typeface="Abril Fatface"/>
        <a:ea typeface=""/>
        <a:cs typeface=""/>
      </a:majorFont>
      <a:minorFont>
        <a:latin typeface="Work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FEE08419-D9E2-43D9-BE04-ACAE2AF2114A}" vid="{3DA562B4-2265-409F-A197-42293265ED1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43b02d-c921-4b72-8c5a-71ebb197d632">
      <Terms xmlns="http://schemas.microsoft.com/office/infopath/2007/PartnerControls"/>
    </lcf76f155ced4ddcb4097134ff3c332f>
    <SharedWithUsers xmlns="d2e2d77b-3385-4bc4-8def-5b68c7b910f7">
      <UserInfo>
        <DisplayName>Joyce Neeskens</DisplayName>
        <AccountId>10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B2AD3527743458EC673BC51A8ACC1" ma:contentTypeVersion="13" ma:contentTypeDescription="Een nieuw document maken." ma:contentTypeScope="" ma:versionID="b0c1c1cec0d71f67ae55fea80205129f">
  <xsd:schema xmlns:xsd="http://www.w3.org/2001/XMLSchema" xmlns:xs="http://www.w3.org/2001/XMLSchema" xmlns:p="http://schemas.microsoft.com/office/2006/metadata/properties" xmlns:ns2="2943b02d-c921-4b72-8c5a-71ebb197d632" xmlns:ns3="d2e2d77b-3385-4bc4-8def-5b68c7b910f7" targetNamespace="http://schemas.microsoft.com/office/2006/metadata/properties" ma:root="true" ma:fieldsID="af8d0582f322269e529058fed136f8e4" ns2:_="" ns3:_="">
    <xsd:import namespace="2943b02d-c921-4b72-8c5a-71ebb197d632"/>
    <xsd:import namespace="d2e2d77b-3385-4bc4-8def-5b68c7b910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3b02d-c921-4b72-8c5a-71ebb197d6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820f310e-6353-402f-ad07-65d457014d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2d77b-3385-4bc4-8def-5b68c7b910f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A48672-D02E-4E18-9F72-45600E443B6A}">
  <ds:schemaRefs>
    <ds:schemaRef ds:uri="2943b02d-c921-4b72-8c5a-71ebb197d632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d2e2d77b-3385-4bc4-8def-5b68c7b910f7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A86D42D-A375-4894-AE8B-3990AAD45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3b02d-c921-4b72-8c5a-71ebb197d632"/>
    <ds:schemaRef ds:uri="d2e2d77b-3385-4bc4-8def-5b68c7b910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8FF2C9-F984-4AFD-AA1D-6413AC71A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WisMon</Template>
  <TotalTime>1740</TotalTime>
  <Words>600</Words>
  <Application>Microsoft Office PowerPoint</Application>
  <PresentationFormat>Breedbeeld</PresentationFormat>
  <Paragraphs>120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Abril Fatface</vt:lpstr>
      <vt:lpstr>Arial</vt:lpstr>
      <vt:lpstr>Calibri</vt:lpstr>
      <vt:lpstr>Work Sans</vt:lpstr>
      <vt:lpstr>WisMon Huisstijl - Microsoft Office</vt:lpstr>
      <vt:lpstr>Impact van DNA-technologie </vt:lpstr>
      <vt:lpstr>Warming Up</vt:lpstr>
      <vt:lpstr>Warming Up</vt:lpstr>
      <vt:lpstr>Warming Up</vt:lpstr>
      <vt:lpstr>Warming Up</vt:lpstr>
      <vt:lpstr>PowerPoint-presentatie</vt:lpstr>
      <vt:lpstr>Dit gaan we doen</vt:lpstr>
      <vt:lpstr>Aansluiting curriculum</vt:lpstr>
      <vt:lpstr>Gelelektroforese</vt:lpstr>
      <vt:lpstr>Onderwijsleergesprek</vt:lpstr>
      <vt:lpstr>Onderwijsleergesprek</vt:lpstr>
      <vt:lpstr>Onderwijsleergesprek</vt:lpstr>
      <vt:lpstr>Onderwijsleergesprek</vt:lpstr>
      <vt:lpstr>Onderwijsleergesprek</vt:lpstr>
      <vt:lpstr>Onderwijsleergesprek</vt:lpstr>
      <vt:lpstr>Onderwijsleergesprek</vt:lpstr>
      <vt:lpstr>Onderwijsleergesprek</vt:lpstr>
      <vt:lpstr>Meningenlijn</vt:lpstr>
      <vt:lpstr>Meningenlijn</vt:lpstr>
      <vt:lpstr>Meningenlijn</vt:lpstr>
      <vt:lpstr>Meningenlijn</vt:lpstr>
      <vt:lpstr>Meningenlijn</vt:lpstr>
      <vt:lpstr>Meningenlijn</vt:lpstr>
      <vt:lpstr>Debat</vt:lpstr>
      <vt:lpstr>Gel aflezen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Maken met je handen</dc:title>
  <dc:creator>Joyce Neeskens</dc:creator>
  <cp:lastModifiedBy>Vera van Westerlaak</cp:lastModifiedBy>
  <cp:revision>14</cp:revision>
  <dcterms:created xsi:type="dcterms:W3CDTF">2022-08-09T15:36:56Z</dcterms:created>
  <dcterms:modified xsi:type="dcterms:W3CDTF">2023-11-10T17:29:32Z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0x010100B26B2AD3527743458EC673BC51A8ACC1</vt:lpwstr>
  </property>
  <property fmtid="{D5CDD505-2E9C-101B-9397-08002B2CF9AE}" pid="3" name="MediaServiceImageTags">
    <vt:lpwstr/>
  </property>
</Properties>
</file>