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17"/>
  </p:notesMasterIdLst>
  <p:handoutMasterIdLst>
    <p:handoutMasterId r:id="rId18"/>
  </p:handoutMasterIdLst>
  <p:sldIdLst>
    <p:sldId id="257" r:id="rId2"/>
    <p:sldId id="258" r:id="rId3"/>
    <p:sldId id="268" r:id="rId4"/>
    <p:sldId id="271" r:id="rId5"/>
    <p:sldId id="269" r:id="rId6"/>
    <p:sldId id="270" r:id="rId7"/>
    <p:sldId id="259" r:id="rId8"/>
    <p:sldId id="260" r:id="rId9"/>
    <p:sldId id="261" r:id="rId10"/>
    <p:sldId id="262" r:id="rId11"/>
    <p:sldId id="263" r:id="rId12"/>
    <p:sldId id="264" r:id="rId13"/>
    <p:sldId id="272" r:id="rId14"/>
    <p:sldId id="265"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138"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EACB858C-DF71-4540-B318-D9A119787AA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C0B67374-7716-42CA-88F4-7538595710B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B26A5A-D06E-4E67-9769-CC123C900F23}" type="datetimeFigureOut">
              <a:rPr lang="nl-NL" smtClean="0"/>
              <a:t>18-7-2018</a:t>
            </a:fld>
            <a:endParaRPr lang="nl-NL"/>
          </a:p>
        </p:txBody>
      </p:sp>
      <p:sp>
        <p:nvSpPr>
          <p:cNvPr id="4" name="Tijdelijke aanduiding voor voettekst 3">
            <a:extLst>
              <a:ext uri="{FF2B5EF4-FFF2-40B4-BE49-F238E27FC236}">
                <a16:creationId xmlns:a16="http://schemas.microsoft.com/office/drawing/2014/main" id="{751B6D80-1068-4B3A-83A7-EBDBE458EE3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DA5E7597-393F-42F7-ACE3-F71554F88B4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B776458-FBE5-4D4C-A13B-0A3E1D8C00EB}" type="slidenum">
              <a:rPr lang="nl-NL" smtClean="0"/>
              <a:t>‹nr.›</a:t>
            </a:fld>
            <a:endParaRPr lang="nl-NL"/>
          </a:p>
        </p:txBody>
      </p:sp>
    </p:spTree>
    <p:extLst>
      <p:ext uri="{BB962C8B-B14F-4D97-AF65-F5344CB8AC3E}">
        <p14:creationId xmlns:p14="http://schemas.microsoft.com/office/powerpoint/2010/main" val="38355228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BCEBB3-1F8B-470C-90D8-993C93B4738C}" type="datetimeFigureOut">
              <a:rPr lang="nl-NL" smtClean="0"/>
              <a:t>18-7-2018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30A166-ADBB-4650-A5C0-89D5C8AD0BB5}" type="slidenum">
              <a:rPr lang="nl-NL" smtClean="0"/>
              <a:t>‹nr.›</a:t>
            </a:fld>
            <a:endParaRPr lang="nl-NL"/>
          </a:p>
        </p:txBody>
      </p:sp>
    </p:spTree>
    <p:extLst>
      <p:ext uri="{BB962C8B-B14F-4D97-AF65-F5344CB8AC3E}">
        <p14:creationId xmlns:p14="http://schemas.microsoft.com/office/powerpoint/2010/main" val="3604978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Tijdens de na bespreking kunnen de leden aangeven wat voor hen het middelengebruik problematisch maakt. Hier staat een aantal antwoorden genoemd die bij de nabespreking gebruikt kunnen worden. Waarschijnlijk noemen de leden al een aantal van de punten. Middel, gedrag, gevaar voor zich zelf of een ander, eenmalig of langdurig gebruik, zichtbaarheid van gebruik, reden van gebruik, eigen ervaring, kennis, gebrek aan kenn8is, behandelbaarheid.</a:t>
            </a:r>
          </a:p>
        </p:txBody>
      </p:sp>
      <p:sp>
        <p:nvSpPr>
          <p:cNvPr id="4" name="Tijdelijke aanduiding voor dianummer 3"/>
          <p:cNvSpPr>
            <a:spLocks noGrp="1"/>
          </p:cNvSpPr>
          <p:nvPr>
            <p:ph type="sldNum" sz="quarter" idx="10"/>
          </p:nvPr>
        </p:nvSpPr>
        <p:spPr/>
        <p:txBody>
          <a:bodyPr/>
          <a:lstStyle/>
          <a:p>
            <a:fld id="{8466C42A-4B25-4EBC-A138-9310C78C98F8}" type="slidenum">
              <a:rPr lang="nl-NL" smtClean="0"/>
              <a:t>11</a:t>
            </a:fld>
            <a:endParaRPr lang="nl-NL" dirty="0"/>
          </a:p>
        </p:txBody>
      </p:sp>
    </p:spTree>
    <p:extLst>
      <p:ext uri="{BB962C8B-B14F-4D97-AF65-F5344CB8AC3E}">
        <p14:creationId xmlns:p14="http://schemas.microsoft.com/office/powerpoint/2010/main" val="30311163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nl-NL"/>
              <a:t>Klik om stijl te bewerken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0425347-3230-4A26-A14E-FFC584FF12E5}" type="datetimeFigureOut">
              <a:rPr lang="nl-NL" smtClean="0"/>
              <a:t>18-7-2018</a:t>
            </a:fld>
            <a:endParaRPr lang="nl-NL"/>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nl-NL"/>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40DF46F-3C66-43A4-8BB3-A2F084939536}" type="slidenum">
              <a:rPr lang="nl-NL" smtClean="0"/>
              <a:t>‹nr.›</a:t>
            </a:fld>
            <a:endParaRPr lang="nl-NL"/>
          </a:p>
        </p:txBody>
      </p:sp>
    </p:spTree>
    <p:extLst>
      <p:ext uri="{BB962C8B-B14F-4D97-AF65-F5344CB8AC3E}">
        <p14:creationId xmlns:p14="http://schemas.microsoft.com/office/powerpoint/2010/main" val="769340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40425347-3230-4A26-A14E-FFC584FF12E5}" type="datetimeFigureOut">
              <a:rPr lang="nl-NL" smtClean="0"/>
              <a:t>18-7-2018</a:t>
            </a:fld>
            <a:endParaRPr lang="nl-NL"/>
          </a:p>
        </p:txBody>
      </p:sp>
      <p:sp>
        <p:nvSpPr>
          <p:cNvPr id="6" name="Footer Placeholder 5"/>
          <p:cNvSpPr>
            <a:spLocks noGrp="1"/>
          </p:cNvSpPr>
          <p:nvPr>
            <p:ph type="ftr" sz="quarter" idx="11"/>
          </p:nvPr>
        </p:nvSpPr>
        <p:spPr/>
        <p:txBody>
          <a:bodyPr/>
          <a:lstStyle/>
          <a:p>
            <a:endParaRPr lang="nl-N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40DF46F-3C66-43A4-8BB3-A2F084939536}" type="slidenum">
              <a:rPr lang="nl-NL" smtClean="0"/>
              <a:t>‹nr.›</a:t>
            </a:fld>
            <a:endParaRPr lang="nl-NL"/>
          </a:p>
        </p:txBody>
      </p:sp>
    </p:spTree>
    <p:extLst>
      <p:ext uri="{BB962C8B-B14F-4D97-AF65-F5344CB8AC3E}">
        <p14:creationId xmlns:p14="http://schemas.microsoft.com/office/powerpoint/2010/main" val="2358307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el en bijschrif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nl-NL"/>
              <a:t>Klik om stijl te bewerken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40425347-3230-4A26-A14E-FFC584FF12E5}" type="datetimeFigureOut">
              <a:rPr lang="nl-NL" smtClean="0"/>
              <a:t>18-7-2018</a:t>
            </a:fld>
            <a:endParaRPr lang="nl-NL"/>
          </a:p>
        </p:txBody>
      </p:sp>
      <p:sp>
        <p:nvSpPr>
          <p:cNvPr id="5" name="Footer Placeholder 4"/>
          <p:cNvSpPr>
            <a:spLocks noGrp="1"/>
          </p:cNvSpPr>
          <p:nvPr>
            <p:ph type="ftr" sz="quarter" idx="11"/>
          </p:nvPr>
        </p:nvSpPr>
        <p:spPr/>
        <p:txBody>
          <a:bodyPr/>
          <a:lstStyle/>
          <a:p>
            <a:endParaRPr lang="nl-NL"/>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40DF46F-3C66-43A4-8BB3-A2F084939536}" type="slidenum">
              <a:rPr lang="nl-NL" smtClean="0"/>
              <a:t>‹nr.›</a:t>
            </a:fld>
            <a:endParaRPr lang="nl-NL"/>
          </a:p>
        </p:txBody>
      </p:sp>
    </p:spTree>
    <p:extLst>
      <p:ext uri="{BB962C8B-B14F-4D97-AF65-F5344CB8AC3E}">
        <p14:creationId xmlns:p14="http://schemas.microsoft.com/office/powerpoint/2010/main" val="1365526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eraat met bijschrift">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nl-NL"/>
              <a:t>Klik om stijl te bewerken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40425347-3230-4A26-A14E-FFC584FF12E5}" type="datetimeFigureOut">
              <a:rPr lang="nl-NL" smtClean="0"/>
              <a:t>18-7-2018</a:t>
            </a:fld>
            <a:endParaRPr lang="nl-NL"/>
          </a:p>
        </p:txBody>
      </p:sp>
      <p:sp>
        <p:nvSpPr>
          <p:cNvPr id="5" name="Footer Placeholder 4"/>
          <p:cNvSpPr>
            <a:spLocks noGrp="1"/>
          </p:cNvSpPr>
          <p:nvPr>
            <p:ph type="ftr" sz="quarter" idx="11"/>
          </p:nvPr>
        </p:nvSpPr>
        <p:spPr/>
        <p:txBody>
          <a:bodyPr/>
          <a:lstStyle/>
          <a:p>
            <a:endParaRPr lang="nl-NL"/>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40DF46F-3C66-43A4-8BB3-A2F084939536}" type="slidenum">
              <a:rPr lang="nl-NL" smtClean="0"/>
              <a:t>‹nr.›</a:t>
            </a:fld>
            <a:endParaRPr lang="nl-NL"/>
          </a:p>
        </p:txBody>
      </p:sp>
    </p:spTree>
    <p:extLst>
      <p:ext uri="{BB962C8B-B14F-4D97-AF65-F5344CB8AC3E}">
        <p14:creationId xmlns:p14="http://schemas.microsoft.com/office/powerpoint/2010/main" val="2497866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amkaartj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40425347-3230-4A26-A14E-FFC584FF12E5}" type="datetimeFigureOut">
              <a:rPr lang="nl-NL" smtClean="0"/>
              <a:t>18-7-2018</a:t>
            </a:fld>
            <a:endParaRPr lang="nl-NL"/>
          </a:p>
        </p:txBody>
      </p:sp>
      <p:sp>
        <p:nvSpPr>
          <p:cNvPr id="5" name="Footer Placeholder 4"/>
          <p:cNvSpPr>
            <a:spLocks noGrp="1"/>
          </p:cNvSpPr>
          <p:nvPr>
            <p:ph type="ftr" sz="quarter" idx="11"/>
          </p:nvPr>
        </p:nvSpPr>
        <p:spPr/>
        <p:txBody>
          <a:bodyPr/>
          <a:lstStyle/>
          <a:p>
            <a:endParaRPr lang="nl-NL"/>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40DF46F-3C66-43A4-8BB3-A2F084939536}" type="slidenum">
              <a:rPr lang="nl-NL" smtClean="0"/>
              <a:t>‹nr.›</a:t>
            </a:fld>
            <a:endParaRPr lang="nl-NL"/>
          </a:p>
        </p:txBody>
      </p:sp>
    </p:spTree>
    <p:extLst>
      <p:ext uri="{BB962C8B-B14F-4D97-AF65-F5344CB8AC3E}">
        <p14:creationId xmlns:p14="http://schemas.microsoft.com/office/powerpoint/2010/main" val="822694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7/18/2018</a:t>
            </a:fld>
            <a:endParaRPr lang="en-US" dirty="0"/>
          </a:p>
        </p:txBody>
      </p:sp>
      <p:sp>
        <p:nvSpPr>
          <p:cNvPr id="8" name="Footer Placeholder 7"/>
          <p:cNvSpPr>
            <a:spLocks noGrp="1"/>
          </p:cNvSpPr>
          <p:nvPr>
            <p:ph type="ftr" sz="quarter" idx="11"/>
          </p:nvPr>
        </p:nvSpPr>
        <p:spPr/>
        <p:txBody>
          <a:bodyPr/>
          <a:lstStyle/>
          <a:p>
            <a:r>
              <a:rPr lang="en-US"/>
              <a:t>Bron:</a:t>
            </a:r>
            <a:endParaRPr lang="nl-NL"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259767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0425347-3230-4A26-A14E-FFC584FF12E5}" type="datetimeFigureOut">
              <a:rPr lang="nl-NL" smtClean="0"/>
              <a:t>18-7-2018</a:t>
            </a:fld>
            <a:endParaRPr lang="nl-NL"/>
          </a:p>
        </p:txBody>
      </p:sp>
      <p:sp>
        <p:nvSpPr>
          <p:cNvPr id="8" name="Footer Placeholder 7"/>
          <p:cNvSpPr>
            <a:spLocks noGrp="1"/>
          </p:cNvSpPr>
          <p:nvPr>
            <p:ph type="ftr" sz="quarter" idx="11"/>
          </p:nvPr>
        </p:nvSpPr>
        <p:spPr>
          <a:xfrm>
            <a:off x="561111" y="6391838"/>
            <a:ext cx="3644282" cy="304801"/>
          </a:xfrm>
        </p:spPr>
        <p:txBody>
          <a:bodyPr/>
          <a:lstStyle/>
          <a:p>
            <a:endParaRPr lang="nl-NL"/>
          </a:p>
        </p:txBody>
      </p:sp>
      <p:sp>
        <p:nvSpPr>
          <p:cNvPr id="9" name="Slide Number Placeholder 8"/>
          <p:cNvSpPr>
            <a:spLocks noGrp="1"/>
          </p:cNvSpPr>
          <p:nvPr>
            <p:ph type="sldNum" sz="quarter" idx="12"/>
          </p:nvPr>
        </p:nvSpPr>
        <p:spPr/>
        <p:txBody>
          <a:bodyPr/>
          <a:lstStyle/>
          <a:p>
            <a:fld id="{640DF46F-3C66-43A4-8BB3-A2F084939536}" type="slidenum">
              <a:rPr lang="nl-NL" smtClean="0"/>
              <a:t>‹nr.›</a:t>
            </a:fld>
            <a:endParaRPr lang="nl-NL"/>
          </a:p>
        </p:txBody>
      </p:sp>
    </p:spTree>
    <p:extLst>
      <p:ext uri="{BB962C8B-B14F-4D97-AF65-F5344CB8AC3E}">
        <p14:creationId xmlns:p14="http://schemas.microsoft.com/office/powerpoint/2010/main" val="14684850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nl-NL"/>
              <a:t>Klik om stijl te bewerken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0425347-3230-4A26-A14E-FFC584FF12E5}" type="datetimeFigureOut">
              <a:rPr lang="nl-NL" smtClean="0"/>
              <a:t>18-7-2018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40DF46F-3C66-43A4-8BB3-A2F084939536}" type="slidenum">
              <a:rPr lang="nl-NL" smtClean="0"/>
              <a:t>‹nr.›</a:t>
            </a:fld>
            <a:endParaRPr lang="nl-NL"/>
          </a:p>
        </p:txBody>
      </p:sp>
    </p:spTree>
    <p:extLst>
      <p:ext uri="{BB962C8B-B14F-4D97-AF65-F5344CB8AC3E}">
        <p14:creationId xmlns:p14="http://schemas.microsoft.com/office/powerpoint/2010/main" val="428917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0425347-3230-4A26-A14E-FFC584FF12E5}" type="datetimeFigureOut">
              <a:rPr lang="nl-NL" smtClean="0"/>
              <a:t>18-7-2018</a:t>
            </a:fld>
            <a:endParaRPr lang="nl-NL"/>
          </a:p>
        </p:txBody>
      </p:sp>
      <p:sp>
        <p:nvSpPr>
          <p:cNvPr id="5" name="Footer Placeholder 4"/>
          <p:cNvSpPr>
            <a:spLocks noGrp="1"/>
          </p:cNvSpPr>
          <p:nvPr>
            <p:ph type="ftr" sz="quarter" idx="11"/>
          </p:nvPr>
        </p:nvSpPr>
        <p:spPr/>
        <p:txBody>
          <a:bodyPr/>
          <a:lstStyle/>
          <a:p>
            <a:endParaRPr lang="nl-NL"/>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40DF46F-3C66-43A4-8BB3-A2F084939536}" type="slidenum">
              <a:rPr lang="nl-NL" smtClean="0"/>
              <a:t>‹nr.›</a:t>
            </a:fld>
            <a:endParaRPr lang="nl-NL"/>
          </a:p>
        </p:txBody>
      </p:sp>
    </p:spTree>
    <p:extLst>
      <p:ext uri="{BB962C8B-B14F-4D97-AF65-F5344CB8AC3E}">
        <p14:creationId xmlns:p14="http://schemas.microsoft.com/office/powerpoint/2010/main" val="27745157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Voorblad">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a:xfrm>
            <a:off x="10450283" y="6245674"/>
            <a:ext cx="1175659" cy="293921"/>
          </a:xfrm>
        </p:spPr>
        <p:txBody>
          <a:bodyPr/>
          <a:lstStyle/>
          <a:p>
            <a:fld id="{A16E2BCF-EE1D-4D54-8D76-2CC9A59C45F2}" type="datetimeFigureOut">
              <a:rPr lang="nl-NL" smtClean="0"/>
              <a:pPr/>
              <a:t>18-7-2018</a:t>
            </a:fld>
            <a:endParaRPr lang="nl-NL" dirty="0"/>
          </a:p>
        </p:txBody>
      </p:sp>
      <p:sp>
        <p:nvSpPr>
          <p:cNvPr id="4" name="Tijdelijke aanduiding voor voettekst 3"/>
          <p:cNvSpPr>
            <a:spLocks noGrp="1"/>
          </p:cNvSpPr>
          <p:nvPr>
            <p:ph type="ftr" sz="quarter" idx="11"/>
          </p:nvPr>
        </p:nvSpPr>
        <p:spPr>
          <a:xfrm>
            <a:off x="6607616" y="6245674"/>
            <a:ext cx="4114800" cy="293921"/>
          </a:xfrm>
        </p:spPr>
        <p:txBody>
          <a:bodyPr/>
          <a:lstStyle/>
          <a:p>
            <a:r>
              <a:rPr lang="en-US" dirty="0"/>
              <a:t>Plaats</a:t>
            </a:r>
            <a:endParaRPr lang="nl-NL" dirty="0"/>
          </a:p>
        </p:txBody>
      </p:sp>
      <p:sp>
        <p:nvSpPr>
          <p:cNvPr id="7" name="Tijdelijke aanduiding voor tekst 6"/>
          <p:cNvSpPr>
            <a:spLocks noGrp="1"/>
          </p:cNvSpPr>
          <p:nvPr>
            <p:ph type="body" sz="quarter" idx="12"/>
          </p:nvPr>
        </p:nvSpPr>
        <p:spPr>
          <a:xfrm>
            <a:off x="1970162" y="3494301"/>
            <a:ext cx="9655779" cy="2775864"/>
          </a:xfrm>
        </p:spPr>
        <p:txBody>
          <a:bodyPr/>
          <a:lstStyle>
            <a:lvl1pPr>
              <a:spcBef>
                <a:spcPts val="0"/>
              </a:spcBef>
              <a:defRPr/>
            </a:lvl1pPr>
            <a:lvl2pPr>
              <a:spcBef>
                <a:spcPts val="0"/>
              </a:spcBef>
              <a:defRPr sz="2400" i="1"/>
            </a:lvl2pPr>
            <a:lvl3pPr>
              <a:spcBef>
                <a:spcPts val="0"/>
              </a:spcBef>
              <a:defRPr/>
            </a:lvl3pPr>
            <a:lvl4pPr>
              <a:spcBef>
                <a:spcPts val="0"/>
              </a:spcBef>
              <a:defRPr/>
            </a:lvl4pPr>
            <a:lvl5pPr>
              <a:spcBef>
                <a:spcPts val="0"/>
              </a:spcBef>
              <a:defRPr/>
            </a:lvl5p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8" name="Titel 7"/>
          <p:cNvSpPr>
            <a:spLocks noGrp="1"/>
          </p:cNvSpPr>
          <p:nvPr>
            <p:ph type="title"/>
          </p:nvPr>
        </p:nvSpPr>
        <p:spPr/>
        <p:txBody>
          <a:bodyPr/>
          <a:lstStyle/>
          <a:p>
            <a:r>
              <a:rPr lang="nl-NL"/>
              <a:t>Klik om de stijl te bewerken</a:t>
            </a:r>
          </a:p>
        </p:txBody>
      </p:sp>
    </p:spTree>
    <p:extLst>
      <p:ext uri="{BB962C8B-B14F-4D97-AF65-F5344CB8AC3E}">
        <p14:creationId xmlns:p14="http://schemas.microsoft.com/office/powerpoint/2010/main" val="1650656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0425347-3230-4A26-A14E-FFC584FF12E5}" type="datetimeFigureOut">
              <a:rPr lang="nl-NL" smtClean="0"/>
              <a:t>18-7-2018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40DF46F-3C66-43A4-8BB3-A2F084939536}" type="slidenum">
              <a:rPr lang="nl-NL" smtClean="0"/>
              <a:t>‹nr.›</a:t>
            </a:fld>
            <a:endParaRPr lang="nl-NL"/>
          </a:p>
        </p:txBody>
      </p:sp>
    </p:spTree>
    <p:extLst>
      <p:ext uri="{BB962C8B-B14F-4D97-AF65-F5344CB8AC3E}">
        <p14:creationId xmlns:p14="http://schemas.microsoft.com/office/powerpoint/2010/main" val="2206455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40425347-3230-4A26-A14E-FFC584FF12E5}" type="datetimeFigureOut">
              <a:rPr lang="nl-NL" smtClean="0"/>
              <a:t>18-7-2018</a:t>
            </a:fld>
            <a:endParaRPr lang="nl-NL"/>
          </a:p>
        </p:txBody>
      </p:sp>
      <p:sp>
        <p:nvSpPr>
          <p:cNvPr id="5" name="Footer Placeholder 4"/>
          <p:cNvSpPr>
            <a:spLocks noGrp="1"/>
          </p:cNvSpPr>
          <p:nvPr>
            <p:ph type="ftr" sz="quarter" idx="11"/>
          </p:nvPr>
        </p:nvSpPr>
        <p:spPr/>
        <p:txBody>
          <a:bodyPr/>
          <a:lstStyle/>
          <a:p>
            <a:endParaRPr lang="nl-N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40DF46F-3C66-43A4-8BB3-A2F084939536}" type="slidenum">
              <a:rPr lang="nl-NL" smtClean="0"/>
              <a:t>‹nr.›</a:t>
            </a:fld>
            <a:endParaRPr lang="nl-NL"/>
          </a:p>
        </p:txBody>
      </p:sp>
    </p:spTree>
    <p:extLst>
      <p:ext uri="{BB962C8B-B14F-4D97-AF65-F5344CB8AC3E}">
        <p14:creationId xmlns:p14="http://schemas.microsoft.com/office/powerpoint/2010/main" val="163831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0425347-3230-4A26-A14E-FFC584FF12E5}" type="datetimeFigureOut">
              <a:rPr lang="nl-NL" smtClean="0"/>
              <a:t>18-7-2018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40DF46F-3C66-43A4-8BB3-A2F084939536}" type="slidenum">
              <a:rPr lang="nl-NL" smtClean="0"/>
              <a:t>‹nr.›</a:t>
            </a:fld>
            <a:endParaRPr lang="nl-NL"/>
          </a:p>
        </p:txBody>
      </p:sp>
    </p:spTree>
    <p:extLst>
      <p:ext uri="{BB962C8B-B14F-4D97-AF65-F5344CB8AC3E}">
        <p14:creationId xmlns:p14="http://schemas.microsoft.com/office/powerpoint/2010/main" val="1938499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0425347-3230-4A26-A14E-FFC584FF12E5}" type="datetimeFigureOut">
              <a:rPr lang="nl-NL" smtClean="0"/>
              <a:t>18-7-2018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640DF46F-3C66-43A4-8BB3-A2F084939536}" type="slidenum">
              <a:rPr lang="nl-NL" smtClean="0"/>
              <a:t>‹nr.›</a:t>
            </a:fld>
            <a:endParaRPr lang="nl-NL"/>
          </a:p>
        </p:txBody>
      </p:sp>
    </p:spTree>
    <p:extLst>
      <p:ext uri="{BB962C8B-B14F-4D97-AF65-F5344CB8AC3E}">
        <p14:creationId xmlns:p14="http://schemas.microsoft.com/office/powerpoint/2010/main" val="2612565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nl-NL"/>
              <a:t>Klik om stijl te bewerken</a:t>
            </a:r>
            <a:endParaRPr lang="en-US" dirty="0"/>
          </a:p>
        </p:txBody>
      </p:sp>
      <p:sp>
        <p:nvSpPr>
          <p:cNvPr id="3" name="Date Placeholder 2"/>
          <p:cNvSpPr>
            <a:spLocks noGrp="1"/>
          </p:cNvSpPr>
          <p:nvPr>
            <p:ph type="dt" sz="half" idx="10"/>
          </p:nvPr>
        </p:nvSpPr>
        <p:spPr/>
        <p:txBody>
          <a:bodyPr/>
          <a:lstStyle/>
          <a:p>
            <a:fld id="{40425347-3230-4A26-A14E-FFC584FF12E5}" type="datetimeFigureOut">
              <a:rPr lang="nl-NL" smtClean="0"/>
              <a:t>18-7-2018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640DF46F-3C66-43A4-8BB3-A2F084939536}" type="slidenum">
              <a:rPr lang="nl-NL" smtClean="0"/>
              <a:t>‹nr.›</a:t>
            </a:fld>
            <a:endParaRPr lang="nl-NL"/>
          </a:p>
        </p:txBody>
      </p:sp>
    </p:spTree>
    <p:extLst>
      <p:ext uri="{BB962C8B-B14F-4D97-AF65-F5344CB8AC3E}">
        <p14:creationId xmlns:p14="http://schemas.microsoft.com/office/powerpoint/2010/main" val="2445802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425347-3230-4A26-A14E-FFC584FF12E5}" type="datetimeFigureOut">
              <a:rPr lang="nl-NL" smtClean="0"/>
              <a:t>18-7-2018</a:t>
            </a:fld>
            <a:endParaRPr lang="nl-NL"/>
          </a:p>
        </p:txBody>
      </p:sp>
      <p:sp>
        <p:nvSpPr>
          <p:cNvPr id="3" name="Footer Placeholder 2"/>
          <p:cNvSpPr>
            <a:spLocks noGrp="1"/>
          </p:cNvSpPr>
          <p:nvPr>
            <p:ph type="ftr" sz="quarter" idx="11"/>
          </p:nvPr>
        </p:nvSpPr>
        <p:spPr/>
        <p:txBody>
          <a:bodyPr/>
          <a:lstStyle/>
          <a:p>
            <a:endParaRPr lang="nl-NL"/>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40DF46F-3C66-43A4-8BB3-A2F084939536}" type="slidenum">
              <a:rPr lang="nl-NL" smtClean="0"/>
              <a:t>‹nr.›</a:t>
            </a:fld>
            <a:endParaRPr lang="nl-NL"/>
          </a:p>
        </p:txBody>
      </p:sp>
    </p:spTree>
    <p:extLst>
      <p:ext uri="{BB962C8B-B14F-4D97-AF65-F5344CB8AC3E}">
        <p14:creationId xmlns:p14="http://schemas.microsoft.com/office/powerpoint/2010/main" val="1158631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40425347-3230-4A26-A14E-FFC584FF12E5}" type="datetimeFigureOut">
              <a:rPr lang="nl-NL" smtClean="0"/>
              <a:t>18-7-2018</a:t>
            </a:fld>
            <a:endParaRPr lang="nl-NL"/>
          </a:p>
        </p:txBody>
      </p:sp>
      <p:sp>
        <p:nvSpPr>
          <p:cNvPr id="6" name="Footer Placeholder 5"/>
          <p:cNvSpPr>
            <a:spLocks noGrp="1"/>
          </p:cNvSpPr>
          <p:nvPr>
            <p:ph type="ftr" sz="quarter" idx="11"/>
          </p:nvPr>
        </p:nvSpPr>
        <p:spPr/>
        <p:txBody>
          <a:bodyPr/>
          <a:lstStyle/>
          <a:p>
            <a:endParaRPr lang="nl-N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40DF46F-3C66-43A4-8BB3-A2F084939536}" type="slidenum">
              <a:rPr lang="nl-NL" smtClean="0"/>
              <a:t>‹nr.›</a:t>
            </a:fld>
            <a:endParaRPr lang="nl-NL"/>
          </a:p>
        </p:txBody>
      </p:sp>
    </p:spTree>
    <p:extLst>
      <p:ext uri="{BB962C8B-B14F-4D97-AF65-F5344CB8AC3E}">
        <p14:creationId xmlns:p14="http://schemas.microsoft.com/office/powerpoint/2010/main" val="3909845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nl-NL"/>
              <a:t>Klik op het pictogram als u een afbeelding wilt toevoegen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40425347-3230-4A26-A14E-FFC584FF12E5}" type="datetimeFigureOut">
              <a:rPr lang="nl-NL" smtClean="0"/>
              <a:t>18-7-2018</a:t>
            </a:fld>
            <a:endParaRPr lang="nl-NL"/>
          </a:p>
        </p:txBody>
      </p:sp>
      <p:sp>
        <p:nvSpPr>
          <p:cNvPr id="6" name="Footer Placeholder 5"/>
          <p:cNvSpPr>
            <a:spLocks noGrp="1"/>
          </p:cNvSpPr>
          <p:nvPr>
            <p:ph type="ftr" sz="quarter" idx="11"/>
          </p:nvPr>
        </p:nvSpPr>
        <p:spPr/>
        <p:txBody>
          <a:bodyPr/>
          <a:lstStyle/>
          <a:p>
            <a:endParaRPr lang="nl-NL"/>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40DF46F-3C66-43A4-8BB3-A2F084939536}" type="slidenum">
              <a:rPr lang="nl-NL" smtClean="0"/>
              <a:t>‹nr.›</a:t>
            </a:fld>
            <a:endParaRPr lang="nl-NL"/>
          </a:p>
        </p:txBody>
      </p:sp>
    </p:spTree>
    <p:extLst>
      <p:ext uri="{BB962C8B-B14F-4D97-AF65-F5344CB8AC3E}">
        <p14:creationId xmlns:p14="http://schemas.microsoft.com/office/powerpoint/2010/main" val="42213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20">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nl-NL"/>
              <a:t>Klik om stijl te bewerken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0425347-3230-4A26-A14E-FFC584FF12E5}" type="datetimeFigureOut">
              <a:rPr lang="nl-NL" smtClean="0"/>
              <a:t>18-7-2018</a:t>
            </a:fld>
            <a:endParaRPr lang="nl-NL"/>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nl-NL"/>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40DF46F-3C66-43A4-8BB3-A2F084939536}" type="slidenum">
              <a:rPr lang="nl-NL" smtClean="0"/>
              <a:t>‹nr.›</a:t>
            </a:fld>
            <a:endParaRPr lang="nl-NL"/>
          </a:p>
        </p:txBody>
      </p:sp>
    </p:spTree>
    <p:extLst>
      <p:ext uri="{BB962C8B-B14F-4D97-AF65-F5344CB8AC3E}">
        <p14:creationId xmlns:p14="http://schemas.microsoft.com/office/powerpoint/2010/main" val="3792727745"/>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 id="2147483746" r:id="rId17"/>
    <p:sldLayoutId id="2147483747" r:id="rId18"/>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206947A1-C0E1-4285-9C4B-B974EB75E490}"/>
              </a:ext>
            </a:extLst>
          </p:cNvPr>
          <p:cNvSpPr>
            <a:spLocks noGrp="1"/>
          </p:cNvSpPr>
          <p:nvPr>
            <p:ph type="title"/>
          </p:nvPr>
        </p:nvSpPr>
        <p:spPr/>
        <p:txBody>
          <a:bodyPr/>
          <a:lstStyle/>
          <a:p>
            <a:r>
              <a:rPr lang="nl-NL" dirty="0"/>
              <a:t>Redenen voor gebruik </a:t>
            </a:r>
          </a:p>
        </p:txBody>
      </p:sp>
      <p:sp>
        <p:nvSpPr>
          <p:cNvPr id="2" name="Tijdelijke aanduiding voor tekst 1">
            <a:extLst>
              <a:ext uri="{FF2B5EF4-FFF2-40B4-BE49-F238E27FC236}">
                <a16:creationId xmlns:a16="http://schemas.microsoft.com/office/drawing/2014/main" id="{944C7C96-309D-4DB3-BDF6-AD9FB4EE149B}"/>
              </a:ext>
            </a:extLst>
          </p:cNvPr>
          <p:cNvSpPr>
            <a:spLocks noGrp="1"/>
          </p:cNvSpPr>
          <p:nvPr>
            <p:ph type="body" idx="1"/>
          </p:nvPr>
        </p:nvSpPr>
        <p:spPr/>
        <p:txBody>
          <a:bodyPr/>
          <a:lstStyle/>
          <a:p>
            <a:r>
              <a:rPr lang="nl-NL" dirty="0"/>
              <a:t>Effecten</a:t>
            </a:r>
          </a:p>
        </p:txBody>
      </p:sp>
      <p:sp>
        <p:nvSpPr>
          <p:cNvPr id="5" name="Tijdelijke aanduiding voor tekst 4">
            <a:extLst>
              <a:ext uri="{FF2B5EF4-FFF2-40B4-BE49-F238E27FC236}">
                <a16:creationId xmlns:a16="http://schemas.microsoft.com/office/drawing/2014/main" id="{55A97D1F-8143-4072-ADE0-A909553D0ECB}"/>
              </a:ext>
            </a:extLst>
          </p:cNvPr>
          <p:cNvSpPr>
            <a:spLocks noGrp="1"/>
          </p:cNvSpPr>
          <p:nvPr>
            <p:ph type="body" sz="half" idx="15"/>
          </p:nvPr>
        </p:nvSpPr>
        <p:spPr/>
        <p:txBody>
          <a:bodyPr/>
          <a:lstStyle/>
          <a:p>
            <a:pPr marL="342900" indent="-342900">
              <a:lnSpc>
                <a:spcPct val="90000"/>
              </a:lnSpc>
              <a:buFont typeface="Wingdings" panose="05000000000000000000" pitchFamily="2" charset="2"/>
              <a:buChar char="Ø"/>
            </a:pPr>
            <a:r>
              <a:rPr lang="nl-NL" dirty="0">
                <a:solidFill>
                  <a:schemeClr val="tx1"/>
                </a:solidFill>
              </a:rPr>
              <a:t>Lekker gevoel</a:t>
            </a:r>
          </a:p>
          <a:p>
            <a:pPr marL="342900" indent="-342900">
              <a:lnSpc>
                <a:spcPct val="90000"/>
              </a:lnSpc>
              <a:buFont typeface="Wingdings" panose="05000000000000000000" pitchFamily="2" charset="2"/>
              <a:buChar char="Ø"/>
            </a:pPr>
            <a:r>
              <a:rPr lang="nl-NL" dirty="0">
                <a:solidFill>
                  <a:schemeClr val="tx1"/>
                </a:solidFill>
              </a:rPr>
              <a:t>Lang door kunnen gaan</a:t>
            </a:r>
          </a:p>
          <a:p>
            <a:pPr marL="342900" indent="-342900">
              <a:lnSpc>
                <a:spcPct val="90000"/>
              </a:lnSpc>
              <a:buFont typeface="Wingdings" panose="05000000000000000000" pitchFamily="2" charset="2"/>
              <a:buChar char="Ø"/>
            </a:pPr>
            <a:r>
              <a:rPr lang="nl-NL" dirty="0">
                <a:solidFill>
                  <a:schemeClr val="tx1"/>
                </a:solidFill>
              </a:rPr>
              <a:t>Rustig worden</a:t>
            </a:r>
          </a:p>
          <a:p>
            <a:endParaRPr lang="nl-NL" dirty="0"/>
          </a:p>
        </p:txBody>
      </p:sp>
      <p:sp>
        <p:nvSpPr>
          <p:cNvPr id="3" name="Tijdelijke aanduiding voor tekst 2">
            <a:extLst>
              <a:ext uri="{FF2B5EF4-FFF2-40B4-BE49-F238E27FC236}">
                <a16:creationId xmlns:a16="http://schemas.microsoft.com/office/drawing/2014/main" id="{0EB61D3C-E75B-4F46-ADEE-B3FA63B3BAA7}"/>
              </a:ext>
            </a:extLst>
          </p:cNvPr>
          <p:cNvSpPr>
            <a:spLocks noGrp="1"/>
          </p:cNvSpPr>
          <p:nvPr>
            <p:ph type="body" sz="quarter" idx="3"/>
          </p:nvPr>
        </p:nvSpPr>
        <p:spPr/>
        <p:txBody>
          <a:bodyPr/>
          <a:lstStyle/>
          <a:p>
            <a:r>
              <a:rPr lang="nl-NL" dirty="0"/>
              <a:t>Groepsprocessen</a:t>
            </a:r>
          </a:p>
        </p:txBody>
      </p:sp>
      <p:sp>
        <p:nvSpPr>
          <p:cNvPr id="8" name="Tijdelijke aanduiding voor tekst 7">
            <a:extLst>
              <a:ext uri="{FF2B5EF4-FFF2-40B4-BE49-F238E27FC236}">
                <a16:creationId xmlns:a16="http://schemas.microsoft.com/office/drawing/2014/main" id="{136CE5AC-9B1D-4CB9-A217-0593F9053245}"/>
              </a:ext>
            </a:extLst>
          </p:cNvPr>
          <p:cNvSpPr>
            <a:spLocks noGrp="1"/>
          </p:cNvSpPr>
          <p:nvPr>
            <p:ph type="body" sz="half" idx="16"/>
          </p:nvPr>
        </p:nvSpPr>
        <p:spPr/>
        <p:txBody>
          <a:bodyPr/>
          <a:lstStyle/>
          <a:p>
            <a:pPr marL="285750" indent="-285750">
              <a:lnSpc>
                <a:spcPct val="90000"/>
              </a:lnSpc>
              <a:buFont typeface="Wingdings" panose="05000000000000000000" pitchFamily="2" charset="2"/>
              <a:buChar char="Ø"/>
            </a:pPr>
            <a:r>
              <a:rPr lang="nl-NL" dirty="0">
                <a:solidFill>
                  <a:schemeClr val="tx1"/>
                </a:solidFill>
              </a:rPr>
              <a:t>Gezelligheid</a:t>
            </a:r>
          </a:p>
          <a:p>
            <a:pPr marL="285750" indent="-285750">
              <a:lnSpc>
                <a:spcPct val="90000"/>
              </a:lnSpc>
              <a:buFont typeface="Wingdings" panose="05000000000000000000" pitchFamily="2" charset="2"/>
              <a:buChar char="Ø"/>
            </a:pPr>
            <a:r>
              <a:rPr lang="nl-NL" dirty="0">
                <a:solidFill>
                  <a:schemeClr val="tx1"/>
                </a:solidFill>
              </a:rPr>
              <a:t>Meedoen met anderen/erbij willen horen</a:t>
            </a:r>
          </a:p>
          <a:p>
            <a:pPr marL="285750" indent="-285750">
              <a:lnSpc>
                <a:spcPct val="90000"/>
              </a:lnSpc>
              <a:buFont typeface="Wingdings" panose="05000000000000000000" pitchFamily="2" charset="2"/>
              <a:buChar char="Ø"/>
            </a:pPr>
            <a:r>
              <a:rPr lang="nl-NL" dirty="0">
                <a:solidFill>
                  <a:schemeClr val="tx1"/>
                </a:solidFill>
              </a:rPr>
              <a:t>Stoer zijn</a:t>
            </a:r>
          </a:p>
          <a:p>
            <a:pPr marL="285750" indent="-285750">
              <a:lnSpc>
                <a:spcPct val="90000"/>
              </a:lnSpc>
              <a:buFont typeface="Wingdings" panose="05000000000000000000" pitchFamily="2" charset="2"/>
              <a:buChar char="Ø"/>
            </a:pPr>
            <a:r>
              <a:rPr lang="nl-NL" dirty="0">
                <a:solidFill>
                  <a:schemeClr val="tx1"/>
                </a:solidFill>
              </a:rPr>
              <a:t>Geen ‘nee’ durven te zeggen</a:t>
            </a:r>
          </a:p>
          <a:p>
            <a:endParaRPr lang="nl-NL" dirty="0">
              <a:solidFill>
                <a:schemeClr val="tx1"/>
              </a:solidFill>
            </a:endParaRPr>
          </a:p>
        </p:txBody>
      </p:sp>
      <p:sp>
        <p:nvSpPr>
          <p:cNvPr id="4" name="Tijdelijke aanduiding voor tekst 3">
            <a:extLst>
              <a:ext uri="{FF2B5EF4-FFF2-40B4-BE49-F238E27FC236}">
                <a16:creationId xmlns:a16="http://schemas.microsoft.com/office/drawing/2014/main" id="{9C204E18-94FE-4A4A-82DA-B6185B7DE384}"/>
              </a:ext>
            </a:extLst>
          </p:cNvPr>
          <p:cNvSpPr>
            <a:spLocks noGrp="1"/>
          </p:cNvSpPr>
          <p:nvPr>
            <p:ph type="body" sz="quarter" idx="13"/>
          </p:nvPr>
        </p:nvSpPr>
        <p:spPr>
          <a:xfrm>
            <a:off x="7888329" y="2603500"/>
            <a:ext cx="3484306" cy="576262"/>
          </a:xfrm>
        </p:spPr>
        <p:txBody>
          <a:bodyPr/>
          <a:lstStyle/>
          <a:p>
            <a:r>
              <a:rPr lang="nl-NL" dirty="0"/>
              <a:t>Individuele processen</a:t>
            </a:r>
          </a:p>
        </p:txBody>
      </p:sp>
      <p:sp>
        <p:nvSpPr>
          <p:cNvPr id="9" name="Tijdelijke aanduiding voor tekst 8">
            <a:extLst>
              <a:ext uri="{FF2B5EF4-FFF2-40B4-BE49-F238E27FC236}">
                <a16:creationId xmlns:a16="http://schemas.microsoft.com/office/drawing/2014/main" id="{67D0B2FA-1CDE-4057-A76B-90C8D3E84622}"/>
              </a:ext>
            </a:extLst>
          </p:cNvPr>
          <p:cNvSpPr>
            <a:spLocks noGrp="1"/>
          </p:cNvSpPr>
          <p:nvPr>
            <p:ph type="body" sz="half" idx="17"/>
          </p:nvPr>
        </p:nvSpPr>
        <p:spPr/>
        <p:txBody>
          <a:bodyPr/>
          <a:lstStyle/>
          <a:p>
            <a:pPr marL="285750" indent="-285750">
              <a:lnSpc>
                <a:spcPct val="90000"/>
              </a:lnSpc>
              <a:buFont typeface="Wingdings" panose="05000000000000000000" pitchFamily="2" charset="2"/>
              <a:buChar char="Ø"/>
            </a:pPr>
            <a:r>
              <a:rPr lang="nl-NL" dirty="0">
                <a:solidFill>
                  <a:schemeClr val="tx1"/>
                </a:solidFill>
              </a:rPr>
              <a:t>Nieuwsgierigheid</a:t>
            </a:r>
          </a:p>
          <a:p>
            <a:pPr marL="285750" indent="-285750">
              <a:lnSpc>
                <a:spcPct val="90000"/>
              </a:lnSpc>
              <a:buFont typeface="Wingdings" panose="05000000000000000000" pitchFamily="2" charset="2"/>
              <a:buChar char="Ø"/>
            </a:pPr>
            <a:r>
              <a:rPr lang="nl-NL" dirty="0">
                <a:solidFill>
                  <a:schemeClr val="tx1"/>
                </a:solidFill>
              </a:rPr>
              <a:t>Verkennen van grenzen</a:t>
            </a:r>
          </a:p>
          <a:p>
            <a:pPr marL="285750" indent="-285750">
              <a:lnSpc>
                <a:spcPct val="90000"/>
              </a:lnSpc>
              <a:buFont typeface="Wingdings" panose="05000000000000000000" pitchFamily="2" charset="2"/>
              <a:buChar char="Ø"/>
            </a:pPr>
            <a:r>
              <a:rPr lang="nl-NL" dirty="0">
                <a:solidFill>
                  <a:schemeClr val="tx1"/>
                </a:solidFill>
              </a:rPr>
              <a:t>Spanning zoeken</a:t>
            </a:r>
          </a:p>
          <a:p>
            <a:pPr marL="285750" indent="-285750">
              <a:lnSpc>
                <a:spcPct val="90000"/>
              </a:lnSpc>
              <a:buFont typeface="Wingdings" panose="05000000000000000000" pitchFamily="2" charset="2"/>
              <a:buChar char="Ø"/>
            </a:pPr>
            <a:r>
              <a:rPr lang="nl-NL" dirty="0">
                <a:solidFill>
                  <a:schemeClr val="tx1"/>
                </a:solidFill>
              </a:rPr>
              <a:t>Verdrijven van verveling</a:t>
            </a:r>
          </a:p>
          <a:p>
            <a:pPr marL="285750" indent="-285750">
              <a:lnSpc>
                <a:spcPct val="90000"/>
              </a:lnSpc>
              <a:buFont typeface="Wingdings" panose="05000000000000000000" pitchFamily="2" charset="2"/>
              <a:buChar char="Ø"/>
            </a:pPr>
            <a:r>
              <a:rPr lang="nl-NL" dirty="0">
                <a:solidFill>
                  <a:schemeClr val="tx1"/>
                </a:solidFill>
              </a:rPr>
              <a:t>Verstoppen van problemen </a:t>
            </a:r>
          </a:p>
          <a:p>
            <a:endParaRPr lang="nl-NL" dirty="0">
              <a:solidFill>
                <a:schemeClr val="tx1"/>
              </a:solidFill>
            </a:endParaRPr>
          </a:p>
        </p:txBody>
      </p:sp>
    </p:spTree>
    <p:extLst>
      <p:ext uri="{BB962C8B-B14F-4D97-AF65-F5344CB8AC3E}">
        <p14:creationId xmlns:p14="http://schemas.microsoft.com/office/powerpoint/2010/main" val="4117514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309093" y="2625617"/>
            <a:ext cx="11882907" cy="2086725"/>
          </a:xfrm>
          <a:prstGeom prst="rect">
            <a:avLst/>
          </a:prstGeom>
        </p:spPr>
        <p:txBody>
          <a:bodyPr wrap="square">
            <a:spAutoFit/>
          </a:bodyPr>
          <a:lstStyle/>
          <a:p>
            <a:pPr>
              <a:lnSpc>
                <a:spcPct val="90000"/>
              </a:lnSpc>
            </a:pPr>
            <a:r>
              <a:rPr lang="nl-NL" b="1" dirty="0"/>
              <a:t>Situatie 4</a:t>
            </a:r>
          </a:p>
          <a:p>
            <a:pPr>
              <a:lnSpc>
                <a:spcPct val="90000"/>
              </a:lnSpc>
            </a:pPr>
            <a:endParaRPr lang="nl-NL" b="1" dirty="0"/>
          </a:p>
          <a:p>
            <a:pPr>
              <a:lnSpc>
                <a:spcPct val="90000"/>
              </a:lnSpc>
            </a:pPr>
            <a:r>
              <a:rPr lang="nl-NL" dirty="0"/>
              <a:t>Mark is 15 jaar en een verlegen jongen. Hij gaat elke dag naar school. Hij maakt moeilijk contact met andere leerlingen en heeft weinig vrienden. Hij blowt af en toe heeft hij verteld. Hij maakt daardoor gemakkelijker contact.</a:t>
            </a:r>
          </a:p>
          <a:p>
            <a:pPr>
              <a:lnSpc>
                <a:spcPct val="90000"/>
              </a:lnSpc>
            </a:pPr>
            <a:endParaRPr lang="nl-NL" dirty="0"/>
          </a:p>
          <a:p>
            <a:pPr>
              <a:lnSpc>
                <a:spcPct val="90000"/>
              </a:lnSpc>
            </a:pPr>
            <a:r>
              <a:rPr lang="nl-NL" dirty="0"/>
              <a:t>Af en toe koopt hij een grote hoeveelheid en geeft dit soms aan andere leerlingen. </a:t>
            </a:r>
          </a:p>
          <a:p>
            <a:pPr>
              <a:lnSpc>
                <a:spcPct val="90000"/>
              </a:lnSpc>
            </a:pPr>
            <a:r>
              <a:rPr lang="nl-NL" dirty="0"/>
              <a:t>Mark lijkt de laatste tijd wel meer aanspraak te hebben met andere leerlingen.</a:t>
            </a:r>
          </a:p>
        </p:txBody>
      </p:sp>
      <p:sp>
        <p:nvSpPr>
          <p:cNvPr id="4" name="Titel 3">
            <a:extLst>
              <a:ext uri="{FF2B5EF4-FFF2-40B4-BE49-F238E27FC236}">
                <a16:creationId xmlns:a16="http://schemas.microsoft.com/office/drawing/2014/main" id="{F07CD4C8-0AEA-4124-A5AB-2309B9882BA0}"/>
              </a:ext>
            </a:extLst>
          </p:cNvPr>
          <p:cNvSpPr txBox="1">
            <a:spLocks/>
          </p:cNvSpPr>
          <p:nvPr/>
        </p:nvSpPr>
        <p:spPr bwMode="auto">
          <a:xfrm>
            <a:off x="1716951" y="809695"/>
            <a:ext cx="9251556" cy="644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t" anchorCtr="0" compatLnSpc="1">
            <a:prstTxWarp prst="textNoShape">
              <a:avLst/>
            </a:prstTxWarp>
          </a:bodyPr>
          <a:lstStyle>
            <a:lvl1pPr algn="r" defTabSz="457200" rtl="0" eaLnBrk="1" fontAlgn="base" hangingPunct="1">
              <a:spcBef>
                <a:spcPct val="0"/>
              </a:spcBef>
              <a:spcAft>
                <a:spcPct val="0"/>
              </a:spcAft>
              <a:defRPr sz="4400" b="1" kern="1200">
                <a:solidFill>
                  <a:schemeClr val="bg1"/>
                </a:solidFill>
                <a:latin typeface="+mj-lt"/>
                <a:ea typeface="ＭＳ Ｐゴシック" panose="020B0600070205080204" pitchFamily="34" charset="-128"/>
                <a:cs typeface="+mj-cs"/>
              </a:defRPr>
            </a:lvl1pPr>
            <a:lvl2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2pPr>
            <a:lvl3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3pPr>
            <a:lvl4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4pPr>
            <a:lvl5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5pPr>
            <a:lvl6pPr marL="4572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6pPr>
            <a:lvl7pPr marL="9144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7pPr>
            <a:lvl8pPr marL="13716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8pPr>
            <a:lvl9pPr marL="18288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9pPr>
          </a:lstStyle>
          <a:p>
            <a:pPr algn="ctr"/>
            <a:r>
              <a:rPr lang="nl-NL" dirty="0"/>
              <a:t>Problematisch?</a:t>
            </a:r>
          </a:p>
          <a:p>
            <a:pPr algn="ctr"/>
            <a:r>
              <a:rPr lang="nl-NL" sz="2000" i="1" dirty="0"/>
              <a:t>Cijfer 1 (minst) t/m 4 (meest problematisch)</a:t>
            </a:r>
          </a:p>
          <a:p>
            <a:pPr algn="ctr"/>
            <a:endParaRPr lang="nl-NL" dirty="0">
              <a:solidFill>
                <a:schemeClr val="tx1"/>
              </a:solidFill>
            </a:endParaRPr>
          </a:p>
        </p:txBody>
      </p:sp>
    </p:spTree>
    <p:extLst>
      <p:ext uri="{BB962C8B-B14F-4D97-AF65-F5344CB8AC3E}">
        <p14:creationId xmlns:p14="http://schemas.microsoft.com/office/powerpoint/2010/main" val="3598334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502276" y="2209291"/>
            <a:ext cx="11689724" cy="4302716"/>
          </a:xfrm>
          <a:prstGeom prst="rect">
            <a:avLst/>
          </a:prstGeom>
        </p:spPr>
        <p:txBody>
          <a:bodyPr wrap="square">
            <a:spAutoFit/>
          </a:bodyPr>
          <a:lstStyle/>
          <a:p>
            <a:pPr>
              <a:lnSpc>
                <a:spcPct val="90000"/>
              </a:lnSpc>
            </a:pPr>
            <a:r>
              <a:rPr lang="nl-NL" sz="1600" dirty="0"/>
              <a:t>Het middel</a:t>
            </a:r>
          </a:p>
          <a:p>
            <a:pPr>
              <a:lnSpc>
                <a:spcPct val="90000"/>
              </a:lnSpc>
            </a:pPr>
            <a:endParaRPr lang="nl-NL" sz="1600" dirty="0"/>
          </a:p>
          <a:p>
            <a:pPr>
              <a:lnSpc>
                <a:spcPct val="90000"/>
              </a:lnSpc>
            </a:pPr>
            <a:r>
              <a:rPr lang="nl-NL" sz="1600" dirty="0"/>
              <a:t>Het gedrag van de leerling</a:t>
            </a:r>
          </a:p>
          <a:p>
            <a:pPr>
              <a:lnSpc>
                <a:spcPct val="90000"/>
              </a:lnSpc>
            </a:pPr>
            <a:endParaRPr lang="nl-NL" sz="1600" dirty="0"/>
          </a:p>
          <a:p>
            <a:pPr>
              <a:lnSpc>
                <a:spcPct val="90000"/>
              </a:lnSpc>
            </a:pPr>
            <a:r>
              <a:rPr lang="nl-NL" sz="1600" dirty="0"/>
              <a:t>Gevaar voor zichzelf of anderen</a:t>
            </a:r>
          </a:p>
          <a:p>
            <a:pPr>
              <a:lnSpc>
                <a:spcPct val="90000"/>
              </a:lnSpc>
            </a:pPr>
            <a:endParaRPr lang="nl-NL" sz="1600" dirty="0"/>
          </a:p>
          <a:p>
            <a:pPr>
              <a:lnSpc>
                <a:spcPct val="90000"/>
              </a:lnSpc>
            </a:pPr>
            <a:r>
              <a:rPr lang="nl-NL" sz="1600" dirty="0"/>
              <a:t>Eenmalig of langdurig gebruik</a:t>
            </a:r>
          </a:p>
          <a:p>
            <a:pPr>
              <a:lnSpc>
                <a:spcPct val="90000"/>
              </a:lnSpc>
            </a:pPr>
            <a:endParaRPr lang="nl-NL" sz="1600" dirty="0"/>
          </a:p>
          <a:p>
            <a:pPr>
              <a:lnSpc>
                <a:spcPct val="90000"/>
              </a:lnSpc>
            </a:pPr>
            <a:r>
              <a:rPr lang="nl-NL" sz="1600" dirty="0"/>
              <a:t>Zichtbaarheid van gebruik</a:t>
            </a:r>
          </a:p>
          <a:p>
            <a:pPr>
              <a:lnSpc>
                <a:spcPct val="90000"/>
              </a:lnSpc>
            </a:pPr>
            <a:endParaRPr lang="nl-NL" sz="1600" dirty="0"/>
          </a:p>
          <a:p>
            <a:pPr>
              <a:lnSpc>
                <a:spcPct val="90000"/>
              </a:lnSpc>
            </a:pPr>
            <a:r>
              <a:rPr lang="nl-NL" sz="1600" dirty="0"/>
              <a:t>Reden van gebruik </a:t>
            </a:r>
          </a:p>
          <a:p>
            <a:pPr>
              <a:lnSpc>
                <a:spcPct val="90000"/>
              </a:lnSpc>
            </a:pPr>
            <a:endParaRPr lang="nl-NL" sz="1600" dirty="0"/>
          </a:p>
          <a:p>
            <a:pPr>
              <a:lnSpc>
                <a:spcPct val="90000"/>
              </a:lnSpc>
            </a:pPr>
            <a:r>
              <a:rPr lang="nl-NL" sz="1600" dirty="0"/>
              <a:t>Eigen ervaring</a:t>
            </a:r>
          </a:p>
          <a:p>
            <a:pPr>
              <a:lnSpc>
                <a:spcPct val="90000"/>
              </a:lnSpc>
            </a:pPr>
            <a:endParaRPr lang="nl-NL" sz="1600" dirty="0"/>
          </a:p>
          <a:p>
            <a:pPr>
              <a:lnSpc>
                <a:spcPct val="90000"/>
              </a:lnSpc>
            </a:pPr>
            <a:r>
              <a:rPr lang="nl-NL" sz="1600" dirty="0"/>
              <a:t>Gebrek aan kennis over het middel</a:t>
            </a:r>
          </a:p>
          <a:p>
            <a:pPr>
              <a:lnSpc>
                <a:spcPct val="90000"/>
              </a:lnSpc>
            </a:pPr>
            <a:endParaRPr lang="nl-NL" sz="1600" dirty="0"/>
          </a:p>
          <a:p>
            <a:pPr>
              <a:lnSpc>
                <a:spcPct val="90000"/>
              </a:lnSpc>
            </a:pPr>
            <a:r>
              <a:rPr lang="nl-NL" sz="1600" dirty="0"/>
              <a:t>Gebrek aan kennis omgeving gebruiker</a:t>
            </a:r>
          </a:p>
          <a:p>
            <a:pPr>
              <a:lnSpc>
                <a:spcPct val="90000"/>
              </a:lnSpc>
            </a:pPr>
            <a:endParaRPr lang="nl-NL" sz="1600" dirty="0"/>
          </a:p>
          <a:p>
            <a:pPr>
              <a:lnSpc>
                <a:spcPct val="90000"/>
              </a:lnSpc>
            </a:pPr>
            <a:r>
              <a:rPr lang="nl-NL" sz="1600" dirty="0"/>
              <a:t>Behandelbaarheid</a:t>
            </a:r>
          </a:p>
        </p:txBody>
      </p:sp>
      <p:sp>
        <p:nvSpPr>
          <p:cNvPr id="4" name="Titel 3">
            <a:extLst>
              <a:ext uri="{FF2B5EF4-FFF2-40B4-BE49-F238E27FC236}">
                <a16:creationId xmlns:a16="http://schemas.microsoft.com/office/drawing/2014/main" id="{F8BD3085-7402-4CC0-9C3E-EA312576FC6F}"/>
              </a:ext>
            </a:extLst>
          </p:cNvPr>
          <p:cNvSpPr txBox="1">
            <a:spLocks/>
          </p:cNvSpPr>
          <p:nvPr/>
        </p:nvSpPr>
        <p:spPr bwMode="auto">
          <a:xfrm>
            <a:off x="1472253" y="706665"/>
            <a:ext cx="9251556" cy="644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t" anchorCtr="0" compatLnSpc="1">
            <a:prstTxWarp prst="textNoShape">
              <a:avLst/>
            </a:prstTxWarp>
          </a:bodyPr>
          <a:lstStyle>
            <a:lvl1pPr algn="r" defTabSz="457200" rtl="0" eaLnBrk="1" fontAlgn="base" hangingPunct="1">
              <a:spcBef>
                <a:spcPct val="0"/>
              </a:spcBef>
              <a:spcAft>
                <a:spcPct val="0"/>
              </a:spcAft>
              <a:defRPr sz="4400" b="1" kern="1200">
                <a:solidFill>
                  <a:schemeClr val="bg1"/>
                </a:solidFill>
                <a:latin typeface="+mj-lt"/>
                <a:ea typeface="ＭＳ Ｐゴシック" panose="020B0600070205080204" pitchFamily="34" charset="-128"/>
                <a:cs typeface="+mj-cs"/>
              </a:defRPr>
            </a:lvl1pPr>
            <a:lvl2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2pPr>
            <a:lvl3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3pPr>
            <a:lvl4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4pPr>
            <a:lvl5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5pPr>
            <a:lvl6pPr marL="4572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6pPr>
            <a:lvl7pPr marL="9144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7pPr>
            <a:lvl8pPr marL="13716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8pPr>
            <a:lvl9pPr marL="18288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9pPr>
          </a:lstStyle>
          <a:p>
            <a:pPr algn="ctr"/>
            <a:r>
              <a:rPr lang="nl-NL" dirty="0"/>
              <a:t>Nabespreking </a:t>
            </a:r>
          </a:p>
          <a:p>
            <a:pPr algn="ctr"/>
            <a:r>
              <a:rPr lang="nl-NL" sz="2000" i="1" dirty="0"/>
              <a:t>opmerkingen vanuit de groepjes </a:t>
            </a:r>
            <a:endParaRPr lang="nl-NL" dirty="0"/>
          </a:p>
        </p:txBody>
      </p:sp>
    </p:spTree>
    <p:extLst>
      <p:ext uri="{BB962C8B-B14F-4D97-AF65-F5344CB8AC3E}">
        <p14:creationId xmlns:p14="http://schemas.microsoft.com/office/powerpoint/2010/main" val="107542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304916" y="526360"/>
            <a:ext cx="11449202" cy="2246769"/>
          </a:xfrm>
          <a:prstGeom prst="rect">
            <a:avLst/>
          </a:prstGeom>
        </p:spPr>
        <p:txBody>
          <a:bodyPr wrap="square">
            <a:spAutoFit/>
          </a:bodyPr>
          <a:lstStyle/>
          <a:p>
            <a:pPr algn="ctr"/>
            <a:endParaRPr lang="nl-NL" altLang="nl-NL" sz="2400" dirty="0">
              <a:solidFill>
                <a:schemeClr val="bg1"/>
              </a:solidFill>
            </a:endParaRPr>
          </a:p>
          <a:p>
            <a:pPr algn="ctr">
              <a:defRPr/>
            </a:pPr>
            <a:r>
              <a:rPr lang="nl-NL" sz="2400" dirty="0">
                <a:solidFill>
                  <a:schemeClr val="bg1"/>
                </a:solidFill>
              </a:rPr>
              <a:t>Bij (1)belangstelling voor, (2)bij vermoedens of (3)zichtbaar gebruik van alcohol, cannabis of gamen en een extra risicojongere is.</a:t>
            </a:r>
          </a:p>
          <a:p>
            <a:pPr>
              <a:defRPr/>
            </a:pPr>
            <a:endParaRPr lang="nl-NL" sz="2400" dirty="0">
              <a:solidFill>
                <a:schemeClr val="bg1"/>
              </a:solidFill>
            </a:endParaRPr>
          </a:p>
          <a:p>
            <a:pPr>
              <a:defRPr/>
            </a:pPr>
            <a:endParaRPr lang="nl-NL" sz="4400" dirty="0">
              <a:solidFill>
                <a:schemeClr val="bg1"/>
              </a:solidFill>
            </a:endParaRPr>
          </a:p>
        </p:txBody>
      </p:sp>
      <p:sp>
        <p:nvSpPr>
          <p:cNvPr id="4" name="Rechthoek 3">
            <a:extLst>
              <a:ext uri="{FF2B5EF4-FFF2-40B4-BE49-F238E27FC236}">
                <a16:creationId xmlns:a16="http://schemas.microsoft.com/office/drawing/2014/main" id="{EA7462DE-5D67-4217-837F-A6A10353A762}"/>
              </a:ext>
            </a:extLst>
          </p:cNvPr>
          <p:cNvSpPr/>
          <p:nvPr/>
        </p:nvSpPr>
        <p:spPr>
          <a:xfrm>
            <a:off x="772733" y="3377257"/>
            <a:ext cx="10867688" cy="933161"/>
          </a:xfrm>
          <a:prstGeom prst="rect">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nl-NL" dirty="0">
                <a:ea typeface="ＭＳ Ｐゴシック" pitchFamily="34" charset="-128"/>
              </a:rPr>
              <a:t>Hoe </a:t>
            </a:r>
            <a:r>
              <a:rPr lang="nl-NL">
                <a:ea typeface="ＭＳ Ｐゴシック" pitchFamily="34" charset="-128"/>
              </a:rPr>
              <a:t>kan je daar </a:t>
            </a:r>
            <a:r>
              <a:rPr lang="nl-NL" dirty="0">
                <a:ea typeface="ＭＳ Ｐゴシック" pitchFamily="34" charset="-128"/>
              </a:rPr>
              <a:t>dan </a:t>
            </a:r>
            <a:r>
              <a:rPr lang="nl-NL">
                <a:ea typeface="ＭＳ Ｐゴシック" pitchFamily="34" charset="-128"/>
              </a:rPr>
              <a:t>op ingaan als </a:t>
            </a:r>
            <a:r>
              <a:rPr lang="nl-NL" dirty="0">
                <a:ea typeface="ＭＳ Ｐゴシック" pitchFamily="34" charset="-128"/>
              </a:rPr>
              <a:t>docent?</a:t>
            </a:r>
            <a:endParaRPr lang="nl-NL" dirty="0"/>
          </a:p>
        </p:txBody>
      </p:sp>
    </p:spTree>
    <p:extLst>
      <p:ext uri="{BB962C8B-B14F-4D97-AF65-F5344CB8AC3E}">
        <p14:creationId xmlns:p14="http://schemas.microsoft.com/office/powerpoint/2010/main" val="664899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304916" y="526360"/>
            <a:ext cx="11449202" cy="2246769"/>
          </a:xfrm>
          <a:prstGeom prst="rect">
            <a:avLst/>
          </a:prstGeom>
        </p:spPr>
        <p:txBody>
          <a:bodyPr wrap="square">
            <a:spAutoFit/>
          </a:bodyPr>
          <a:lstStyle/>
          <a:p>
            <a:pPr algn="ctr"/>
            <a:endParaRPr lang="nl-NL" altLang="nl-NL" sz="2400" dirty="0">
              <a:solidFill>
                <a:schemeClr val="bg1"/>
              </a:solidFill>
            </a:endParaRPr>
          </a:p>
          <a:p>
            <a:pPr algn="ctr">
              <a:defRPr/>
            </a:pPr>
            <a:r>
              <a:rPr lang="nl-NL" sz="2400" dirty="0">
                <a:solidFill>
                  <a:schemeClr val="bg1"/>
                </a:solidFill>
              </a:rPr>
              <a:t>Geen bij vermoedens, maar het idee dat hij mogelijk belangstelling heeft voor alcohol, cannabis of gamen en een extra risicojongere is.</a:t>
            </a:r>
          </a:p>
          <a:p>
            <a:pPr>
              <a:defRPr/>
            </a:pPr>
            <a:endParaRPr lang="nl-NL" sz="2400" dirty="0">
              <a:solidFill>
                <a:schemeClr val="bg1"/>
              </a:solidFill>
            </a:endParaRPr>
          </a:p>
          <a:p>
            <a:pPr>
              <a:defRPr/>
            </a:pPr>
            <a:endParaRPr lang="nl-NL" sz="4400" dirty="0">
              <a:solidFill>
                <a:schemeClr val="bg1"/>
              </a:solidFill>
            </a:endParaRPr>
          </a:p>
        </p:txBody>
      </p:sp>
      <p:sp>
        <p:nvSpPr>
          <p:cNvPr id="4" name="Rechthoek 3">
            <a:extLst>
              <a:ext uri="{FF2B5EF4-FFF2-40B4-BE49-F238E27FC236}">
                <a16:creationId xmlns:a16="http://schemas.microsoft.com/office/drawing/2014/main" id="{EA7462DE-5D67-4217-837F-A6A10353A762}"/>
              </a:ext>
            </a:extLst>
          </p:cNvPr>
          <p:cNvSpPr/>
          <p:nvPr/>
        </p:nvSpPr>
        <p:spPr>
          <a:xfrm>
            <a:off x="772733" y="3377257"/>
            <a:ext cx="10867688" cy="933161"/>
          </a:xfrm>
          <a:prstGeom prst="rect">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nl-NL" dirty="0">
                <a:ea typeface="ＭＳ Ｐゴシック" pitchFamily="34" charset="-128"/>
              </a:rPr>
              <a:t>“Ik merk dat je regelmatig over gamen praat, volgens mij weet je er best veel van. Ik ben benieuwd of je ook echt alles weet en of die 	info klopt. Er is iemand, ze heet….”</a:t>
            </a:r>
            <a:endParaRPr lang="nl-NL" dirty="0"/>
          </a:p>
        </p:txBody>
      </p:sp>
    </p:spTree>
    <p:extLst>
      <p:ext uri="{BB962C8B-B14F-4D97-AF65-F5344CB8AC3E}">
        <p14:creationId xmlns:p14="http://schemas.microsoft.com/office/powerpoint/2010/main" val="1952097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386366" y="783938"/>
            <a:ext cx="11462081" cy="1723549"/>
          </a:xfrm>
          <a:prstGeom prst="rect">
            <a:avLst/>
          </a:prstGeom>
        </p:spPr>
        <p:txBody>
          <a:bodyPr wrap="square">
            <a:spAutoFit/>
          </a:bodyPr>
          <a:lstStyle/>
          <a:p>
            <a:pPr algn="ctr"/>
            <a:r>
              <a:rPr lang="nl-NL" altLang="nl-NL" sz="4400" dirty="0">
                <a:solidFill>
                  <a:schemeClr val="bg1"/>
                </a:solidFill>
              </a:rPr>
              <a:t>Bij vermoedens.</a:t>
            </a:r>
            <a:endParaRPr lang="nl-NL" sz="4400" dirty="0">
              <a:solidFill>
                <a:schemeClr val="bg1"/>
              </a:solidFill>
            </a:endParaRPr>
          </a:p>
          <a:p>
            <a:pPr>
              <a:defRPr/>
            </a:pPr>
            <a:endParaRPr lang="nl-NL" sz="4400" dirty="0">
              <a:solidFill>
                <a:schemeClr val="bg1"/>
              </a:solidFill>
            </a:endParaRPr>
          </a:p>
          <a:p>
            <a:pPr>
              <a:defRPr/>
            </a:pPr>
            <a:endParaRPr lang="nl-NL" dirty="0">
              <a:solidFill>
                <a:schemeClr val="bg1"/>
              </a:solidFill>
            </a:endParaRPr>
          </a:p>
        </p:txBody>
      </p:sp>
      <p:sp>
        <p:nvSpPr>
          <p:cNvPr id="4" name="Rechthoek 3">
            <a:extLst>
              <a:ext uri="{FF2B5EF4-FFF2-40B4-BE49-F238E27FC236}">
                <a16:creationId xmlns:a16="http://schemas.microsoft.com/office/drawing/2014/main" id="{EA7462DE-5D67-4217-837F-A6A10353A762}"/>
              </a:ext>
            </a:extLst>
          </p:cNvPr>
          <p:cNvSpPr/>
          <p:nvPr/>
        </p:nvSpPr>
        <p:spPr>
          <a:xfrm>
            <a:off x="1339403" y="3221410"/>
            <a:ext cx="9842972" cy="1662546"/>
          </a:xfrm>
          <a:prstGeom prst="rect">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p>
            <a:pPr marL="0" indent="0">
              <a:buFont typeface="Arial" panose="020B0604020202020204" pitchFamily="34" charset="0"/>
              <a:buNone/>
            </a:pPr>
            <a:r>
              <a:rPr lang="nl-NL" altLang="nl-NL" dirty="0"/>
              <a:t>“Soms ben je te laat, soms wat sloom. Ik heb het idee dat je  blowt of drinkt, af en toe ben je afwezig. Ik maak me zorgen over je schoolprestaties, en wil je graag op school houden. Ik zou het fijn vinden als je eens met onze preventiewerker praat. De info is vertrouwelijk, ik vraag haar of je bent geweest. “</a:t>
            </a:r>
          </a:p>
        </p:txBody>
      </p:sp>
    </p:spTree>
    <p:extLst>
      <p:ext uri="{BB962C8B-B14F-4D97-AF65-F5344CB8AC3E}">
        <p14:creationId xmlns:p14="http://schemas.microsoft.com/office/powerpoint/2010/main" val="1059497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EA7462DE-5D67-4217-837F-A6A10353A762}"/>
              </a:ext>
            </a:extLst>
          </p:cNvPr>
          <p:cNvSpPr/>
          <p:nvPr/>
        </p:nvSpPr>
        <p:spPr>
          <a:xfrm>
            <a:off x="716692" y="4286855"/>
            <a:ext cx="10925809" cy="2096654"/>
          </a:xfrm>
          <a:prstGeom prst="rect">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p>
            <a:pPr marL="0" indent="0">
              <a:buFont typeface="Arial" panose="020B0604020202020204" pitchFamily="34" charset="0"/>
              <a:buNone/>
            </a:pPr>
            <a:r>
              <a:rPr lang="nl-NL" altLang="nl-NL" dirty="0"/>
              <a:t>“Afgelopen paar keren heb ik je gezien met rode ogen, slechte concentratie, afwezig zijn. Op en rond school mag niet geblowd worden. Ik heb je nu een paar keer zien blowen, en ik maak me zorgen over je schoolgedrag. Je hebt een periode gehad om je schoolgedrag te verbeteren, en dat is hetzelfde gebleven. Ik wil daarom dat je naar de preventiewerker gaat.</a:t>
            </a:r>
          </a:p>
        </p:txBody>
      </p:sp>
      <p:sp>
        <p:nvSpPr>
          <p:cNvPr id="2" name="Rechthoek 1">
            <a:extLst>
              <a:ext uri="{FF2B5EF4-FFF2-40B4-BE49-F238E27FC236}">
                <a16:creationId xmlns:a16="http://schemas.microsoft.com/office/drawing/2014/main" id="{C5ECD108-8D98-4650-9954-F87B887CAF42}"/>
              </a:ext>
            </a:extLst>
          </p:cNvPr>
          <p:cNvSpPr/>
          <p:nvPr/>
        </p:nvSpPr>
        <p:spPr>
          <a:xfrm>
            <a:off x="2841938" y="774759"/>
            <a:ext cx="6096000" cy="1046440"/>
          </a:xfrm>
          <a:prstGeom prst="rect">
            <a:avLst/>
          </a:prstGeom>
        </p:spPr>
        <p:txBody>
          <a:bodyPr>
            <a:spAutoFit/>
          </a:bodyPr>
          <a:lstStyle/>
          <a:p>
            <a:pPr algn="ctr"/>
            <a:r>
              <a:rPr lang="nl-NL" altLang="nl-NL" sz="4400" dirty="0">
                <a:solidFill>
                  <a:schemeClr val="bg1"/>
                </a:solidFill>
              </a:rPr>
              <a:t>Bij zichtbaar gebruik</a:t>
            </a:r>
            <a:endParaRPr lang="nl-NL" sz="4400" dirty="0">
              <a:solidFill>
                <a:schemeClr val="bg1"/>
              </a:solidFill>
            </a:endParaRPr>
          </a:p>
          <a:p>
            <a:pPr>
              <a:defRPr/>
            </a:pPr>
            <a:endParaRPr lang="nl-NL" dirty="0">
              <a:solidFill>
                <a:schemeClr val="bg1"/>
              </a:solidFill>
            </a:endParaRPr>
          </a:p>
        </p:txBody>
      </p:sp>
    </p:spTree>
    <p:extLst>
      <p:ext uri="{BB962C8B-B14F-4D97-AF65-F5344CB8AC3E}">
        <p14:creationId xmlns:p14="http://schemas.microsoft.com/office/powerpoint/2010/main" val="2129417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92EF9903-6C1D-44A7-9F22-DD0DCF7828A0}"/>
              </a:ext>
            </a:extLst>
          </p:cNvPr>
          <p:cNvSpPr>
            <a:spLocks noGrp="1"/>
          </p:cNvSpPr>
          <p:nvPr>
            <p:ph type="title"/>
          </p:nvPr>
        </p:nvSpPr>
        <p:spPr/>
        <p:txBody>
          <a:bodyPr/>
          <a:lstStyle/>
          <a:p>
            <a:r>
              <a:rPr lang="nl-NL" sz="4400" dirty="0"/>
              <a:t>Signaleren: de leerling</a:t>
            </a:r>
            <a:endParaRPr lang="nl-NL" dirty="0"/>
          </a:p>
        </p:txBody>
      </p:sp>
      <p:sp>
        <p:nvSpPr>
          <p:cNvPr id="5" name="Tijdelijke aanduiding voor tekst 4">
            <a:extLst>
              <a:ext uri="{FF2B5EF4-FFF2-40B4-BE49-F238E27FC236}">
                <a16:creationId xmlns:a16="http://schemas.microsoft.com/office/drawing/2014/main" id="{AAA7AFB4-CAAC-41AC-B081-341D04116022}"/>
              </a:ext>
            </a:extLst>
          </p:cNvPr>
          <p:cNvSpPr>
            <a:spLocks noGrp="1"/>
          </p:cNvSpPr>
          <p:nvPr>
            <p:ph type="body" idx="1"/>
          </p:nvPr>
        </p:nvSpPr>
        <p:spPr>
          <a:xfrm>
            <a:off x="632947" y="2347799"/>
            <a:ext cx="2946866" cy="576262"/>
          </a:xfrm>
        </p:spPr>
        <p:txBody>
          <a:bodyPr>
            <a:normAutofit fontScale="55000" lnSpcReduction="20000"/>
          </a:bodyPr>
          <a:lstStyle/>
          <a:p>
            <a:r>
              <a:rPr lang="nl-NL" sz="3400" dirty="0"/>
              <a:t>Verandering in gedrag </a:t>
            </a:r>
          </a:p>
          <a:p>
            <a:endParaRPr lang="nl-NL" dirty="0"/>
          </a:p>
        </p:txBody>
      </p:sp>
      <p:sp>
        <p:nvSpPr>
          <p:cNvPr id="8" name="Tijdelijke aanduiding voor tekst 7">
            <a:extLst>
              <a:ext uri="{FF2B5EF4-FFF2-40B4-BE49-F238E27FC236}">
                <a16:creationId xmlns:a16="http://schemas.microsoft.com/office/drawing/2014/main" id="{EDB5AB1C-4DDC-414D-83FB-E0142095EF0C}"/>
              </a:ext>
            </a:extLst>
          </p:cNvPr>
          <p:cNvSpPr>
            <a:spLocks noGrp="1"/>
          </p:cNvSpPr>
          <p:nvPr>
            <p:ph type="body" sz="half" idx="15"/>
          </p:nvPr>
        </p:nvSpPr>
        <p:spPr>
          <a:xfrm>
            <a:off x="520056" y="2709030"/>
            <a:ext cx="3059757" cy="3920613"/>
          </a:xfrm>
        </p:spPr>
        <p:txBody>
          <a:bodyPr>
            <a:normAutofit fontScale="92500" lnSpcReduction="20000"/>
          </a:bodyPr>
          <a:lstStyle/>
          <a:p>
            <a:pPr marL="285750" indent="-285750">
              <a:buFont typeface="Wingdings" panose="05000000000000000000" pitchFamily="2" charset="2"/>
              <a:buChar char="Ø"/>
            </a:pPr>
            <a:r>
              <a:rPr lang="nl-NL" dirty="0"/>
              <a:t>Afspraken niet nakomen, </a:t>
            </a:r>
          </a:p>
          <a:p>
            <a:pPr marL="285750" indent="-285750">
              <a:buFont typeface="Wingdings" panose="05000000000000000000" pitchFamily="2" charset="2"/>
              <a:buChar char="Ø"/>
            </a:pPr>
            <a:r>
              <a:rPr lang="nl-NL" dirty="0"/>
              <a:t>verzuim school, </a:t>
            </a:r>
          </a:p>
          <a:p>
            <a:pPr marL="285750" indent="-285750">
              <a:buFont typeface="Wingdings" panose="05000000000000000000" pitchFamily="2" charset="2"/>
              <a:buChar char="Ø"/>
            </a:pPr>
            <a:r>
              <a:rPr lang="nl-NL" dirty="0"/>
              <a:t>verslechterde prestaties, </a:t>
            </a:r>
          </a:p>
          <a:p>
            <a:pPr marL="285750" indent="-285750">
              <a:buFont typeface="Wingdings" panose="05000000000000000000" pitchFamily="2" charset="2"/>
              <a:buChar char="Ø"/>
            </a:pPr>
            <a:r>
              <a:rPr lang="nl-NL" dirty="0"/>
              <a:t>vermijdend gedrag, </a:t>
            </a:r>
          </a:p>
          <a:p>
            <a:pPr marL="285750" indent="-285750">
              <a:buFont typeface="Wingdings" panose="05000000000000000000" pitchFamily="2" charset="2"/>
              <a:buChar char="Ø"/>
            </a:pPr>
            <a:r>
              <a:rPr lang="nl-NL" dirty="0"/>
              <a:t>isolement, </a:t>
            </a:r>
          </a:p>
          <a:p>
            <a:pPr marL="285750" indent="-285750">
              <a:buFont typeface="Wingdings" panose="05000000000000000000" pitchFamily="2" charset="2"/>
              <a:buChar char="Ø"/>
            </a:pPr>
            <a:r>
              <a:rPr lang="nl-NL" dirty="0"/>
              <a:t>rondhangen op straat, </a:t>
            </a:r>
          </a:p>
          <a:p>
            <a:pPr marL="285750" indent="-285750">
              <a:buFont typeface="Wingdings" panose="05000000000000000000" pitchFamily="2" charset="2"/>
              <a:buChar char="Ø"/>
            </a:pPr>
            <a:r>
              <a:rPr lang="nl-NL" dirty="0"/>
              <a:t>kleine criminaliteit, </a:t>
            </a:r>
          </a:p>
          <a:p>
            <a:pPr marL="285750" indent="-285750">
              <a:buFont typeface="Wingdings" panose="05000000000000000000" pitchFamily="2" charset="2"/>
              <a:buChar char="Ø"/>
            </a:pPr>
            <a:r>
              <a:rPr lang="nl-NL" dirty="0"/>
              <a:t>veelvuldig huisartsen bezoek zonder duidelijke klachten, </a:t>
            </a:r>
          </a:p>
          <a:p>
            <a:pPr marL="285750" indent="-285750">
              <a:buFont typeface="Wingdings" panose="05000000000000000000" pitchFamily="2" charset="2"/>
              <a:buChar char="Ø"/>
            </a:pPr>
            <a:r>
              <a:rPr lang="nl-NL" dirty="0"/>
              <a:t>ongelukjes, </a:t>
            </a:r>
          </a:p>
          <a:p>
            <a:pPr marL="285750" indent="-285750">
              <a:buFont typeface="Wingdings" panose="05000000000000000000" pitchFamily="2" charset="2"/>
              <a:buChar char="Ø"/>
            </a:pPr>
            <a:r>
              <a:rPr lang="nl-NL" dirty="0"/>
              <a:t>rijden onder invloed, </a:t>
            </a:r>
          </a:p>
          <a:p>
            <a:pPr marL="285750" indent="-285750">
              <a:buFont typeface="Wingdings" panose="05000000000000000000" pitchFamily="2" charset="2"/>
              <a:buChar char="Ø"/>
            </a:pPr>
            <a:r>
              <a:rPr lang="nl-NL" dirty="0"/>
              <a:t>slecht slapen, </a:t>
            </a:r>
          </a:p>
          <a:p>
            <a:pPr marL="285750" indent="-285750">
              <a:buFont typeface="Wingdings" panose="05000000000000000000" pitchFamily="2" charset="2"/>
              <a:buChar char="Ø"/>
            </a:pPr>
            <a:r>
              <a:rPr lang="nl-NL" dirty="0"/>
              <a:t>ongezonde voeding en hygiëne  	</a:t>
            </a:r>
            <a:br>
              <a:rPr lang="nl-NL" dirty="0"/>
            </a:br>
            <a:endParaRPr lang="nl-NL" dirty="0"/>
          </a:p>
        </p:txBody>
      </p:sp>
      <p:sp>
        <p:nvSpPr>
          <p:cNvPr id="6" name="Tijdelijke aanduiding voor tekst 5">
            <a:extLst>
              <a:ext uri="{FF2B5EF4-FFF2-40B4-BE49-F238E27FC236}">
                <a16:creationId xmlns:a16="http://schemas.microsoft.com/office/drawing/2014/main" id="{4307D2B1-F0B8-4FC4-8D14-73E238036ACC}"/>
              </a:ext>
            </a:extLst>
          </p:cNvPr>
          <p:cNvSpPr>
            <a:spLocks noGrp="1"/>
          </p:cNvSpPr>
          <p:nvPr>
            <p:ph type="body" sz="quarter" idx="3"/>
          </p:nvPr>
        </p:nvSpPr>
        <p:spPr>
          <a:xfrm>
            <a:off x="4465704" y="2132768"/>
            <a:ext cx="3241041" cy="576262"/>
          </a:xfrm>
        </p:spPr>
        <p:txBody>
          <a:bodyPr>
            <a:normAutofit fontScale="85000" lnSpcReduction="10000"/>
          </a:bodyPr>
          <a:lstStyle/>
          <a:p>
            <a:r>
              <a:rPr lang="nl-NL" dirty="0"/>
              <a:t>Verandering in interesses</a:t>
            </a:r>
          </a:p>
        </p:txBody>
      </p:sp>
      <p:sp>
        <p:nvSpPr>
          <p:cNvPr id="9" name="Tijdelijke aanduiding voor tekst 8">
            <a:extLst>
              <a:ext uri="{FF2B5EF4-FFF2-40B4-BE49-F238E27FC236}">
                <a16:creationId xmlns:a16="http://schemas.microsoft.com/office/drawing/2014/main" id="{1F8885B5-BBEB-4655-8946-F76B73AF7A19}"/>
              </a:ext>
            </a:extLst>
          </p:cNvPr>
          <p:cNvSpPr>
            <a:spLocks noGrp="1"/>
          </p:cNvSpPr>
          <p:nvPr>
            <p:ph type="body" sz="half" idx="16"/>
          </p:nvPr>
        </p:nvSpPr>
        <p:spPr>
          <a:xfrm>
            <a:off x="4512719" y="2709030"/>
            <a:ext cx="3147009" cy="2847293"/>
          </a:xfrm>
        </p:spPr>
        <p:txBody>
          <a:bodyPr/>
          <a:lstStyle/>
          <a:p>
            <a:pPr marL="285750" indent="-285750">
              <a:buFont typeface="Wingdings" panose="05000000000000000000" pitchFamily="2" charset="2"/>
              <a:buChar char="Ø"/>
            </a:pPr>
            <a:r>
              <a:rPr lang="nl-NL" dirty="0"/>
              <a:t>Andere kleding, uiterlijk, muziek, vriendenkring, </a:t>
            </a:r>
          </a:p>
          <a:p>
            <a:pPr marL="285750" indent="-285750">
              <a:buFont typeface="Wingdings" panose="05000000000000000000" pitchFamily="2" charset="2"/>
              <a:buChar char="Ø"/>
            </a:pPr>
            <a:r>
              <a:rPr lang="nl-NL" dirty="0"/>
              <a:t>gefocust op drugs, </a:t>
            </a:r>
          </a:p>
          <a:p>
            <a:pPr marL="285750" indent="-285750">
              <a:buFont typeface="Wingdings" panose="05000000000000000000" pitchFamily="2" charset="2"/>
              <a:buChar char="Ø"/>
            </a:pPr>
            <a:r>
              <a:rPr lang="nl-NL" dirty="0"/>
              <a:t>gestopt met vrijetijdsbesteding, </a:t>
            </a:r>
          </a:p>
          <a:p>
            <a:pPr marL="285750" indent="-285750">
              <a:buFont typeface="Wingdings" panose="05000000000000000000" pitchFamily="2" charset="2"/>
              <a:buChar char="Ø"/>
            </a:pPr>
            <a:r>
              <a:rPr lang="nl-NL" dirty="0"/>
              <a:t>onverschilligheid, </a:t>
            </a:r>
          </a:p>
          <a:p>
            <a:pPr marL="285750" indent="-285750">
              <a:buFont typeface="Wingdings" panose="05000000000000000000" pitchFamily="2" charset="2"/>
              <a:buChar char="Ø"/>
            </a:pPr>
            <a:r>
              <a:rPr lang="nl-NL" dirty="0"/>
              <a:t>veelvuldig over middelen praten, </a:t>
            </a:r>
          </a:p>
          <a:p>
            <a:pPr marL="285750" indent="-285750">
              <a:buFont typeface="Wingdings" panose="05000000000000000000" pitchFamily="2" charset="2"/>
              <a:buChar char="Ø"/>
            </a:pPr>
            <a:r>
              <a:rPr lang="nl-NL" dirty="0"/>
              <a:t>relatieproblemen</a:t>
            </a:r>
          </a:p>
        </p:txBody>
      </p:sp>
      <p:sp>
        <p:nvSpPr>
          <p:cNvPr id="7" name="Tijdelijke aanduiding voor tekst 6">
            <a:extLst>
              <a:ext uri="{FF2B5EF4-FFF2-40B4-BE49-F238E27FC236}">
                <a16:creationId xmlns:a16="http://schemas.microsoft.com/office/drawing/2014/main" id="{DA9B30FB-863B-42F0-8356-8401F9E2C885}"/>
              </a:ext>
            </a:extLst>
          </p:cNvPr>
          <p:cNvSpPr>
            <a:spLocks noGrp="1"/>
          </p:cNvSpPr>
          <p:nvPr>
            <p:ph type="body" sz="quarter" idx="13"/>
          </p:nvPr>
        </p:nvSpPr>
        <p:spPr>
          <a:xfrm>
            <a:off x="7952681" y="2132768"/>
            <a:ext cx="3081184" cy="576262"/>
          </a:xfrm>
        </p:spPr>
        <p:txBody>
          <a:bodyPr>
            <a:normAutofit fontScale="77500" lnSpcReduction="20000"/>
          </a:bodyPr>
          <a:lstStyle/>
          <a:p>
            <a:r>
              <a:rPr lang="nl-NL" dirty="0"/>
              <a:t>Verandering van emotie</a:t>
            </a:r>
          </a:p>
        </p:txBody>
      </p:sp>
      <p:sp>
        <p:nvSpPr>
          <p:cNvPr id="10" name="Tijdelijke aanduiding voor tekst 9">
            <a:extLst>
              <a:ext uri="{FF2B5EF4-FFF2-40B4-BE49-F238E27FC236}">
                <a16:creationId xmlns:a16="http://schemas.microsoft.com/office/drawing/2014/main" id="{3F8E2D50-2E8B-4F67-9B39-D0B16D71DD30}"/>
              </a:ext>
            </a:extLst>
          </p:cNvPr>
          <p:cNvSpPr>
            <a:spLocks noGrp="1"/>
          </p:cNvSpPr>
          <p:nvPr>
            <p:ph type="body" sz="half" idx="17"/>
          </p:nvPr>
        </p:nvSpPr>
        <p:spPr>
          <a:xfrm>
            <a:off x="7920505" y="2709030"/>
            <a:ext cx="3145536" cy="2847293"/>
          </a:xfrm>
        </p:spPr>
        <p:txBody>
          <a:bodyPr/>
          <a:lstStyle/>
          <a:p>
            <a:pPr marL="285750" indent="-285750">
              <a:buFont typeface="Wingdings" panose="05000000000000000000" pitchFamily="2" charset="2"/>
              <a:buChar char="Ø"/>
            </a:pPr>
            <a:r>
              <a:rPr lang="nl-NL" dirty="0"/>
              <a:t>Vervlakking, </a:t>
            </a:r>
          </a:p>
          <a:p>
            <a:pPr marL="285750" indent="-285750">
              <a:buFont typeface="Wingdings" panose="05000000000000000000" pitchFamily="2" charset="2"/>
              <a:buChar char="Ø"/>
            </a:pPr>
            <a:r>
              <a:rPr lang="nl-NL" dirty="0"/>
              <a:t>passiviteit, </a:t>
            </a:r>
          </a:p>
          <a:p>
            <a:pPr marL="285750" indent="-285750">
              <a:buFont typeface="Wingdings" panose="05000000000000000000" pitchFamily="2" charset="2"/>
              <a:buChar char="Ø"/>
            </a:pPr>
            <a:r>
              <a:rPr lang="nl-NL" dirty="0" err="1"/>
              <a:t>moodswings</a:t>
            </a:r>
            <a:r>
              <a:rPr lang="nl-NL" dirty="0"/>
              <a:t>, </a:t>
            </a:r>
          </a:p>
          <a:p>
            <a:pPr marL="285750" indent="-285750">
              <a:buFont typeface="Wingdings" panose="05000000000000000000" pitchFamily="2" charset="2"/>
              <a:buChar char="Ø"/>
            </a:pPr>
            <a:r>
              <a:rPr lang="nl-NL" dirty="0"/>
              <a:t>depressief, </a:t>
            </a:r>
          </a:p>
          <a:p>
            <a:pPr marL="285750" indent="-285750">
              <a:buFont typeface="Wingdings" panose="05000000000000000000" pitchFamily="2" charset="2"/>
              <a:buChar char="Ø"/>
            </a:pPr>
            <a:r>
              <a:rPr lang="nl-NL" dirty="0"/>
              <a:t>agressief, </a:t>
            </a:r>
          </a:p>
          <a:p>
            <a:pPr marL="285750" indent="-285750">
              <a:buFont typeface="Wingdings" panose="05000000000000000000" pitchFamily="2" charset="2"/>
              <a:buChar char="Ø"/>
            </a:pPr>
            <a:r>
              <a:rPr lang="nl-NL" dirty="0"/>
              <a:t>weinig energie, </a:t>
            </a:r>
          </a:p>
          <a:p>
            <a:pPr marL="285750" indent="-285750">
              <a:buFont typeface="Wingdings" panose="05000000000000000000" pitchFamily="2" charset="2"/>
              <a:buChar char="Ø"/>
            </a:pPr>
            <a:r>
              <a:rPr lang="nl-NL" dirty="0"/>
              <a:t>afwezig, </a:t>
            </a:r>
          </a:p>
          <a:p>
            <a:pPr marL="285750" indent="-285750">
              <a:buFont typeface="Wingdings" panose="05000000000000000000" pitchFamily="2" charset="2"/>
              <a:buChar char="Ø"/>
            </a:pPr>
            <a:r>
              <a:rPr lang="nl-NL" dirty="0"/>
              <a:t>terugtrekken</a:t>
            </a:r>
          </a:p>
          <a:p>
            <a:endParaRPr lang="nl-NL" dirty="0"/>
          </a:p>
        </p:txBody>
      </p:sp>
    </p:spTree>
    <p:extLst>
      <p:ext uri="{BB962C8B-B14F-4D97-AF65-F5344CB8AC3E}">
        <p14:creationId xmlns:p14="http://schemas.microsoft.com/office/powerpoint/2010/main" val="3057829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3"/>
          <p:cNvSpPr txBox="1">
            <a:spLocks/>
          </p:cNvSpPr>
          <p:nvPr/>
        </p:nvSpPr>
        <p:spPr bwMode="auto">
          <a:xfrm>
            <a:off x="1369222" y="796816"/>
            <a:ext cx="9251556" cy="644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t" anchorCtr="0" compatLnSpc="1">
            <a:prstTxWarp prst="textNoShape">
              <a:avLst/>
            </a:prstTxWarp>
          </a:bodyPr>
          <a:lstStyle>
            <a:lvl1pPr algn="r" defTabSz="457200" rtl="0" eaLnBrk="1" fontAlgn="base" hangingPunct="1">
              <a:spcBef>
                <a:spcPct val="0"/>
              </a:spcBef>
              <a:spcAft>
                <a:spcPct val="0"/>
              </a:spcAft>
              <a:defRPr sz="4400" b="1" kern="1200">
                <a:solidFill>
                  <a:schemeClr val="bg1"/>
                </a:solidFill>
                <a:latin typeface="+mj-lt"/>
                <a:ea typeface="ＭＳ Ｐゴシック" panose="020B0600070205080204" pitchFamily="34" charset="-128"/>
                <a:cs typeface="+mj-cs"/>
              </a:defRPr>
            </a:lvl1pPr>
            <a:lvl2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2pPr>
            <a:lvl3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3pPr>
            <a:lvl4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4pPr>
            <a:lvl5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5pPr>
            <a:lvl6pPr marL="4572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6pPr>
            <a:lvl7pPr marL="9144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7pPr>
            <a:lvl8pPr marL="13716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8pPr>
            <a:lvl9pPr marL="18288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9pPr>
          </a:lstStyle>
          <a:p>
            <a:pPr algn="ctr"/>
            <a:endParaRPr lang="nl-NL" sz="1400" i="1" dirty="0"/>
          </a:p>
          <a:p>
            <a:pPr lvl="0" algn="ctr"/>
            <a:r>
              <a:rPr lang="nl-NL" sz="1800" dirty="0"/>
              <a:t>Interventies</a:t>
            </a:r>
          </a:p>
          <a:p>
            <a:pPr lvl="0" algn="ctr"/>
            <a:endParaRPr lang="nl-NL" sz="1800" dirty="0"/>
          </a:p>
          <a:p>
            <a:pPr lvl="0" algn="ctr"/>
            <a:r>
              <a:rPr lang="nl-NL" sz="1800" b="0" dirty="0"/>
              <a:t>basisschool 10-12 jaar</a:t>
            </a:r>
          </a:p>
          <a:p>
            <a:pPr algn="ctr"/>
            <a:endParaRPr lang="nl-NL" sz="2000" i="1" dirty="0"/>
          </a:p>
          <a:p>
            <a:pPr algn="ctr"/>
            <a:endParaRPr lang="nl-NL" dirty="0">
              <a:solidFill>
                <a:schemeClr val="tx1"/>
              </a:solidFill>
            </a:endParaRPr>
          </a:p>
        </p:txBody>
      </p:sp>
      <p:sp>
        <p:nvSpPr>
          <p:cNvPr id="4" name="Tijdelijke aanduiding voor tekst 4">
            <a:extLst>
              <a:ext uri="{FF2B5EF4-FFF2-40B4-BE49-F238E27FC236}">
                <a16:creationId xmlns:a16="http://schemas.microsoft.com/office/drawing/2014/main" id="{4C7C30C1-8BFD-4B84-B936-A0147413F9B4}"/>
              </a:ext>
            </a:extLst>
          </p:cNvPr>
          <p:cNvSpPr txBox="1">
            <a:spLocks/>
          </p:cNvSpPr>
          <p:nvPr/>
        </p:nvSpPr>
        <p:spPr>
          <a:xfrm>
            <a:off x="498131" y="2420067"/>
            <a:ext cx="11260280" cy="4289826"/>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None/>
            </a:pPr>
            <a:r>
              <a:rPr lang="nl-NL" sz="1400" dirty="0">
                <a:solidFill>
                  <a:schemeClr val="tx1"/>
                </a:solidFill>
              </a:rPr>
              <a:t>Voorlichting op de basisschool onnodig. Zeker omdat het gebruik van alcohol en tabak minder onder de aandacht ligt (vanwege verschuiving van leeftijdsgrens nix 18). Voorlichting geen effect, houding is negatief. Voorlichting van middelen en richten op weerbaar maken groepsdruk kan zelf averechts effect hebben op leerlingen met een verhoogd risico.</a:t>
            </a:r>
            <a:br>
              <a:rPr lang="nl-NL" sz="1400" dirty="0">
                <a:solidFill>
                  <a:schemeClr val="tx1"/>
                </a:solidFill>
              </a:rPr>
            </a:br>
            <a:endParaRPr lang="nl-NL" sz="1400" dirty="0">
              <a:solidFill>
                <a:schemeClr val="tx1"/>
              </a:solidFill>
            </a:endParaRPr>
          </a:p>
          <a:p>
            <a:r>
              <a:rPr lang="nl-NL" sz="1400" b="1" dirty="0">
                <a:solidFill>
                  <a:schemeClr val="tx1"/>
                </a:solidFill>
              </a:rPr>
              <a:t>Wel</a:t>
            </a:r>
          </a:p>
          <a:p>
            <a:pPr lvl="0"/>
            <a:r>
              <a:rPr lang="nl-NL" sz="1400" dirty="0">
                <a:solidFill>
                  <a:schemeClr val="tx1"/>
                </a:solidFill>
              </a:rPr>
              <a:t>Versterken van algemene vaardigeden, zelfcontrole, sociale- en probleemoplossende vaardigheden, heeft effect. Het versterken van emotionele ontwikkeling in plaats van specifieke aandacht voor roken en alcohol. </a:t>
            </a:r>
          </a:p>
          <a:p>
            <a:pPr lvl="0"/>
            <a:r>
              <a:rPr lang="nl-NL" sz="1400" dirty="0">
                <a:solidFill>
                  <a:schemeClr val="tx1"/>
                </a:solidFill>
              </a:rPr>
              <a:t>In steek op het voorlichten van ouders over roken en alcohol in groep acht, geven van informatiebronnen. </a:t>
            </a:r>
          </a:p>
          <a:p>
            <a:pPr marL="0" lvl="0" indent="0">
              <a:buNone/>
            </a:pPr>
            <a:endParaRPr lang="nl-NL" sz="1400" dirty="0">
              <a:solidFill>
                <a:schemeClr val="tx1"/>
              </a:solidFill>
            </a:endParaRPr>
          </a:p>
          <a:p>
            <a:r>
              <a:rPr lang="nl-NL" sz="1400" b="1" dirty="0">
                <a:solidFill>
                  <a:schemeClr val="tx1"/>
                </a:solidFill>
              </a:rPr>
              <a:t>Niet</a:t>
            </a:r>
          </a:p>
          <a:p>
            <a:pPr lvl="0"/>
            <a:r>
              <a:rPr lang="nl-NL" sz="1400" dirty="0">
                <a:solidFill>
                  <a:schemeClr val="tx1"/>
                </a:solidFill>
              </a:rPr>
              <a:t>Klassenvoorlichting, spreekbeurten over middelen, inzetten politie en waarschuwende benadering en inzetten van ervaringsdeskundigen. </a:t>
            </a:r>
          </a:p>
          <a:p>
            <a:pPr lvl="0"/>
            <a:r>
              <a:rPr lang="nl-NL" sz="1400" dirty="0">
                <a:solidFill>
                  <a:schemeClr val="tx1"/>
                </a:solidFill>
              </a:rPr>
              <a:t>Ervaringsdeskundigen </a:t>
            </a:r>
          </a:p>
        </p:txBody>
      </p:sp>
    </p:spTree>
    <p:extLst>
      <p:ext uri="{BB962C8B-B14F-4D97-AF65-F5344CB8AC3E}">
        <p14:creationId xmlns:p14="http://schemas.microsoft.com/office/powerpoint/2010/main" val="4248384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3"/>
          <p:cNvSpPr txBox="1">
            <a:spLocks/>
          </p:cNvSpPr>
          <p:nvPr/>
        </p:nvSpPr>
        <p:spPr bwMode="auto">
          <a:xfrm>
            <a:off x="1446495" y="436208"/>
            <a:ext cx="9251556" cy="644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t" anchorCtr="0" compatLnSpc="1">
            <a:prstTxWarp prst="textNoShape">
              <a:avLst/>
            </a:prstTxWarp>
          </a:bodyPr>
          <a:lstStyle>
            <a:lvl1pPr algn="r" defTabSz="457200" rtl="0" eaLnBrk="1" fontAlgn="base" hangingPunct="1">
              <a:spcBef>
                <a:spcPct val="0"/>
              </a:spcBef>
              <a:spcAft>
                <a:spcPct val="0"/>
              </a:spcAft>
              <a:defRPr sz="4400" b="1" kern="1200">
                <a:solidFill>
                  <a:schemeClr val="bg1"/>
                </a:solidFill>
                <a:latin typeface="+mj-lt"/>
                <a:ea typeface="ＭＳ Ｐゴシック" panose="020B0600070205080204" pitchFamily="34" charset="-128"/>
                <a:cs typeface="+mj-cs"/>
              </a:defRPr>
            </a:lvl1pPr>
            <a:lvl2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2pPr>
            <a:lvl3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3pPr>
            <a:lvl4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4pPr>
            <a:lvl5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5pPr>
            <a:lvl6pPr marL="4572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6pPr>
            <a:lvl7pPr marL="9144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7pPr>
            <a:lvl8pPr marL="13716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8pPr>
            <a:lvl9pPr marL="18288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9pPr>
          </a:lstStyle>
          <a:p>
            <a:pPr algn="ctr"/>
            <a:endParaRPr lang="nl-NL" sz="2000" i="1" dirty="0"/>
          </a:p>
          <a:p>
            <a:pPr algn="ctr"/>
            <a:r>
              <a:rPr lang="nl-NL" sz="1800" i="1" dirty="0"/>
              <a:t>Interventies voorgezet onderwijs </a:t>
            </a:r>
            <a:r>
              <a:rPr lang="nl-NL" sz="1800" dirty="0"/>
              <a:t>12-13 jaar.</a:t>
            </a:r>
          </a:p>
          <a:p>
            <a:pPr algn="ctr"/>
            <a:endParaRPr lang="nl-NL" sz="1800" b="0" dirty="0"/>
          </a:p>
          <a:p>
            <a:pPr algn="ctr"/>
            <a:r>
              <a:rPr lang="nl-NL" sz="1800" b="0" dirty="0"/>
              <a:t>Frisse start (DGSG), Rots en water. </a:t>
            </a:r>
          </a:p>
          <a:p>
            <a:pPr algn="ctr"/>
            <a:r>
              <a:rPr lang="nl-NL" sz="1800" b="0" dirty="0"/>
              <a:t>Risicogroep: Alle interventies en/of KOPKVO (verslaafde ouders). Individuele voorlichting geen klassikale voorlichting.</a:t>
            </a:r>
          </a:p>
          <a:p>
            <a:pPr algn="ctr"/>
            <a:endParaRPr lang="nl-NL" sz="2000" dirty="0"/>
          </a:p>
          <a:p>
            <a:pPr algn="ctr"/>
            <a:endParaRPr lang="nl-NL" sz="2000" i="1" dirty="0"/>
          </a:p>
          <a:p>
            <a:pPr algn="ctr"/>
            <a:endParaRPr lang="nl-NL" dirty="0">
              <a:solidFill>
                <a:schemeClr val="tx1"/>
              </a:solidFill>
            </a:endParaRPr>
          </a:p>
        </p:txBody>
      </p:sp>
      <p:sp>
        <p:nvSpPr>
          <p:cNvPr id="4" name="Tijdelijke aanduiding voor tekst 4">
            <a:extLst>
              <a:ext uri="{FF2B5EF4-FFF2-40B4-BE49-F238E27FC236}">
                <a16:creationId xmlns:a16="http://schemas.microsoft.com/office/drawing/2014/main" id="{4C7C30C1-8BFD-4B84-B936-A0147413F9B4}"/>
              </a:ext>
            </a:extLst>
          </p:cNvPr>
          <p:cNvSpPr txBox="1">
            <a:spLocks/>
          </p:cNvSpPr>
          <p:nvPr/>
        </p:nvSpPr>
        <p:spPr>
          <a:xfrm>
            <a:off x="498131" y="2420067"/>
            <a:ext cx="11260280" cy="4289826"/>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nl-NL" sz="1400" b="1" dirty="0">
                <a:solidFill>
                  <a:schemeClr val="tx1"/>
                </a:solidFill>
              </a:rPr>
              <a:t>Wel</a:t>
            </a:r>
          </a:p>
          <a:p>
            <a:pPr lvl="0"/>
            <a:r>
              <a:rPr lang="nl-NL" sz="1400" dirty="0">
                <a:solidFill>
                  <a:schemeClr val="tx1"/>
                </a:solidFill>
              </a:rPr>
              <a:t>Zo lang mogelijk vast houden van de negatieve attitude tegenover alcohol en roken die jongeren op de basisschool hebben. </a:t>
            </a:r>
          </a:p>
          <a:p>
            <a:pPr lvl="0"/>
            <a:r>
              <a:rPr lang="nl-NL" sz="1400" dirty="0">
                <a:solidFill>
                  <a:schemeClr val="tx1"/>
                </a:solidFill>
              </a:rPr>
              <a:t>Versterken van algemene vaardigeden, zelfcontrole, sociale- en probleemoplossende vaardigheden.</a:t>
            </a:r>
          </a:p>
          <a:p>
            <a:pPr lvl="0"/>
            <a:r>
              <a:rPr lang="nl-NL" sz="1400" dirty="0">
                <a:solidFill>
                  <a:schemeClr val="tx1"/>
                </a:solidFill>
              </a:rPr>
              <a:t>Ouders voorlichten in deze fase, informatiebronnen verstevigen, duidelijke normen stellen voor hun kind. </a:t>
            </a:r>
          </a:p>
          <a:p>
            <a:pPr lvl="0"/>
            <a:r>
              <a:rPr lang="nl-NL" sz="1400" dirty="0">
                <a:solidFill>
                  <a:schemeClr val="tx1"/>
                </a:solidFill>
              </a:rPr>
              <a:t>Beleidsadvies school, vroegsignalering, deskundigheidsbevordering docenten.</a:t>
            </a:r>
          </a:p>
          <a:p>
            <a:pPr marL="0" lvl="0" indent="0">
              <a:buNone/>
            </a:pPr>
            <a:endParaRPr lang="nl-NL" sz="1400" dirty="0">
              <a:solidFill>
                <a:schemeClr val="tx1"/>
              </a:solidFill>
            </a:endParaRPr>
          </a:p>
          <a:p>
            <a:r>
              <a:rPr lang="nl-NL" sz="1400" b="1" dirty="0">
                <a:solidFill>
                  <a:schemeClr val="tx1"/>
                </a:solidFill>
              </a:rPr>
              <a:t>Niet</a:t>
            </a:r>
          </a:p>
          <a:p>
            <a:pPr lvl="0"/>
            <a:r>
              <a:rPr lang="nl-NL" sz="1400" dirty="0">
                <a:solidFill>
                  <a:schemeClr val="tx1"/>
                </a:solidFill>
              </a:rPr>
              <a:t>Minder zinvol: om op deze leeftijd jongeren weerbaar te maken tegen groesdruk, dit gebeurd iets laten wanneer vrienden belangrijker worden.</a:t>
            </a:r>
          </a:p>
          <a:p>
            <a:pPr lvl="0"/>
            <a:r>
              <a:rPr lang="nl-NL" sz="1400" dirty="0">
                <a:solidFill>
                  <a:schemeClr val="tx1"/>
                </a:solidFill>
              </a:rPr>
              <a:t>Inzetten van ervaring deskundige (voorwaarde is een goed match tussen rolmodel en leerlingen, dichtbij de leeftijd en achtergrond doelgroep).</a:t>
            </a:r>
          </a:p>
          <a:p>
            <a:pPr lvl="0"/>
            <a:r>
              <a:rPr lang="nl-NL" sz="1400" dirty="0">
                <a:solidFill>
                  <a:schemeClr val="tx1"/>
                </a:solidFill>
              </a:rPr>
              <a:t>Peereducatie, sociale beïnvloeding.</a:t>
            </a:r>
          </a:p>
          <a:p>
            <a:pPr lvl="0"/>
            <a:r>
              <a:rPr lang="nl-NL" sz="1400" dirty="0">
                <a:solidFill>
                  <a:schemeClr val="tx1"/>
                </a:solidFill>
              </a:rPr>
              <a:t>Inzetten politie en waarschuwende benadering en inzetten van ervaringsdeskundigen. </a:t>
            </a:r>
          </a:p>
        </p:txBody>
      </p:sp>
    </p:spTree>
    <p:extLst>
      <p:ext uri="{BB962C8B-B14F-4D97-AF65-F5344CB8AC3E}">
        <p14:creationId xmlns:p14="http://schemas.microsoft.com/office/powerpoint/2010/main" val="3440208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3"/>
          <p:cNvSpPr txBox="1">
            <a:spLocks/>
          </p:cNvSpPr>
          <p:nvPr/>
        </p:nvSpPr>
        <p:spPr bwMode="auto">
          <a:xfrm>
            <a:off x="1407858" y="281662"/>
            <a:ext cx="9251556" cy="644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t" anchorCtr="0" compatLnSpc="1">
            <a:prstTxWarp prst="textNoShape">
              <a:avLst/>
            </a:prstTxWarp>
          </a:bodyPr>
          <a:lstStyle>
            <a:lvl1pPr algn="r" defTabSz="457200" rtl="0" eaLnBrk="1" fontAlgn="base" hangingPunct="1">
              <a:spcBef>
                <a:spcPct val="0"/>
              </a:spcBef>
              <a:spcAft>
                <a:spcPct val="0"/>
              </a:spcAft>
              <a:defRPr sz="4400" b="1" kern="1200">
                <a:solidFill>
                  <a:schemeClr val="bg1"/>
                </a:solidFill>
                <a:latin typeface="+mj-lt"/>
                <a:ea typeface="ＭＳ Ｐゴシック" panose="020B0600070205080204" pitchFamily="34" charset="-128"/>
                <a:cs typeface="+mj-cs"/>
              </a:defRPr>
            </a:lvl1pPr>
            <a:lvl2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2pPr>
            <a:lvl3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3pPr>
            <a:lvl4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4pPr>
            <a:lvl5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5pPr>
            <a:lvl6pPr marL="4572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6pPr>
            <a:lvl7pPr marL="9144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7pPr>
            <a:lvl8pPr marL="13716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8pPr>
            <a:lvl9pPr marL="18288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9pPr>
          </a:lstStyle>
          <a:p>
            <a:pPr algn="ctr"/>
            <a:endParaRPr lang="nl-NL" sz="2000" i="1" dirty="0"/>
          </a:p>
          <a:p>
            <a:pPr lvl="0" algn="ctr"/>
            <a:r>
              <a:rPr lang="nl-NL" sz="1800" dirty="0"/>
              <a:t>Interventies voortgezet onderwijs</a:t>
            </a:r>
          </a:p>
          <a:p>
            <a:pPr lvl="0" algn="ctr"/>
            <a:r>
              <a:rPr lang="nl-NL" sz="1800" dirty="0"/>
              <a:t>13-16 jaar </a:t>
            </a:r>
          </a:p>
          <a:p>
            <a:pPr lvl="0" algn="ctr"/>
            <a:endParaRPr lang="nl-NL" sz="1800" dirty="0"/>
          </a:p>
          <a:p>
            <a:pPr algn="ctr"/>
            <a:r>
              <a:rPr lang="nl-NL" sz="1600" b="0" dirty="0"/>
              <a:t> 4 pijlers DGSG (leerling, ouders, docenten, beleid). Frisse start, Pas, </a:t>
            </a:r>
            <a:r>
              <a:rPr lang="nl-NL" sz="1600" b="0" dirty="0" err="1"/>
              <a:t>Smoke</a:t>
            </a:r>
            <a:r>
              <a:rPr lang="nl-NL" sz="1600" b="0" dirty="0"/>
              <a:t> Free </a:t>
            </a:r>
            <a:r>
              <a:rPr lang="nl-NL" sz="1600" b="0" dirty="0" err="1"/>
              <a:t>challenge</a:t>
            </a:r>
            <a:r>
              <a:rPr lang="nl-NL" sz="1600" b="0" dirty="0"/>
              <a:t>, MOTI4 (14-24 jaar), Rots en water. </a:t>
            </a:r>
          </a:p>
          <a:p>
            <a:pPr algn="ctr"/>
            <a:r>
              <a:rPr lang="nl-NL" sz="1600" b="0" dirty="0"/>
              <a:t>Risicogroep: MOTI4 (14-24 jaar) , wietcheck, KOPKVO, Rots en water. </a:t>
            </a:r>
          </a:p>
          <a:p>
            <a:pPr algn="ctr"/>
            <a:endParaRPr lang="nl-NL" sz="1600" i="1" dirty="0"/>
          </a:p>
          <a:p>
            <a:pPr algn="ctr"/>
            <a:endParaRPr lang="nl-NL" dirty="0">
              <a:solidFill>
                <a:schemeClr val="tx1"/>
              </a:solidFill>
            </a:endParaRPr>
          </a:p>
        </p:txBody>
      </p:sp>
      <p:sp>
        <p:nvSpPr>
          <p:cNvPr id="4" name="Tijdelijke aanduiding voor tekst 4">
            <a:extLst>
              <a:ext uri="{FF2B5EF4-FFF2-40B4-BE49-F238E27FC236}">
                <a16:creationId xmlns:a16="http://schemas.microsoft.com/office/drawing/2014/main" id="{4C7C30C1-8BFD-4B84-B936-A0147413F9B4}"/>
              </a:ext>
            </a:extLst>
          </p:cNvPr>
          <p:cNvSpPr txBox="1">
            <a:spLocks/>
          </p:cNvSpPr>
          <p:nvPr/>
        </p:nvSpPr>
        <p:spPr>
          <a:xfrm>
            <a:off x="498131" y="2420067"/>
            <a:ext cx="11260280" cy="4289826"/>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None/>
            </a:pPr>
            <a:r>
              <a:rPr lang="nl-NL" sz="1600" dirty="0">
                <a:solidFill>
                  <a:schemeClr val="tx1"/>
                </a:solidFill>
              </a:rPr>
              <a:t>Algemene preventie richt zich op middelengebruik in deze leeftijdsfase werkt dit alleen in combinatie met duidelijke stimuli in de omgeving van de adolescent zijn: dat de norm van drinken roken en drugs gebruiken niet normaal is. Het gaat hierbij om duidelijke regels stellen door ouders en beleidsregels op school en op de sportvereniging, die roken en drinken ontmoedigen.</a:t>
            </a:r>
          </a:p>
          <a:p>
            <a:r>
              <a:rPr lang="nl-NL" sz="1400" b="1" dirty="0">
                <a:solidFill>
                  <a:schemeClr val="tx1"/>
                </a:solidFill>
              </a:rPr>
              <a:t> Wel</a:t>
            </a:r>
          </a:p>
          <a:p>
            <a:pPr lvl="0"/>
            <a:r>
              <a:rPr lang="nl-NL" sz="1400" dirty="0">
                <a:solidFill>
                  <a:schemeClr val="tx1"/>
                </a:solidFill>
              </a:rPr>
              <a:t>Leerling en ouders interventie: PAS, 4 pijlers 1.leerlingen (e-</a:t>
            </a:r>
            <a:r>
              <a:rPr lang="nl-NL" sz="1400" dirty="0" err="1">
                <a:solidFill>
                  <a:schemeClr val="tx1"/>
                </a:solidFill>
              </a:rPr>
              <a:t>learning</a:t>
            </a:r>
            <a:r>
              <a:rPr lang="nl-NL" sz="1400" dirty="0">
                <a:solidFill>
                  <a:schemeClr val="tx1"/>
                </a:solidFill>
              </a:rPr>
              <a:t>, tripspel!  2. Oudervoorlichting 3. Beleid school (regels) 4. training docenten).</a:t>
            </a:r>
            <a:endParaRPr lang="nl-NL" sz="1400" b="1" dirty="0">
              <a:solidFill>
                <a:schemeClr val="tx1"/>
              </a:solidFill>
            </a:endParaRPr>
          </a:p>
          <a:p>
            <a:r>
              <a:rPr lang="nl-NL" sz="1400" b="1" dirty="0">
                <a:solidFill>
                  <a:schemeClr val="tx1"/>
                </a:solidFill>
              </a:rPr>
              <a:t>Niet</a:t>
            </a:r>
          </a:p>
          <a:p>
            <a:pPr lvl="0"/>
            <a:r>
              <a:rPr lang="nl-NL" sz="1400" dirty="0">
                <a:solidFill>
                  <a:schemeClr val="tx1"/>
                </a:solidFill>
              </a:rPr>
              <a:t>Leerlingen weerbaar maken tegen groepsdruk ten aanzien van middelengebruik is minder zinvol in deze leeftijdsfase. Leeftijdsgenoten zijn belangrijk geworden.</a:t>
            </a:r>
          </a:p>
          <a:p>
            <a:pPr lvl="0"/>
            <a:r>
              <a:rPr lang="nl-NL" sz="1400" dirty="0">
                <a:solidFill>
                  <a:schemeClr val="tx1"/>
                </a:solidFill>
              </a:rPr>
              <a:t>Weerbaar maken tegen sociale beïnvloeding</a:t>
            </a:r>
          </a:p>
          <a:p>
            <a:pPr lvl="0"/>
            <a:r>
              <a:rPr lang="nl-NL" sz="1400" dirty="0">
                <a:solidFill>
                  <a:schemeClr val="tx1"/>
                </a:solidFill>
              </a:rPr>
              <a:t>Waarschuwende benadering</a:t>
            </a:r>
          </a:p>
          <a:p>
            <a:pPr lvl="0"/>
            <a:r>
              <a:rPr lang="nl-NL" sz="1400" dirty="0">
                <a:solidFill>
                  <a:schemeClr val="tx1"/>
                </a:solidFill>
              </a:rPr>
              <a:t>Inzetten van ervaringsdeskundigen</a:t>
            </a:r>
          </a:p>
        </p:txBody>
      </p:sp>
    </p:spTree>
    <p:extLst>
      <p:ext uri="{BB962C8B-B14F-4D97-AF65-F5344CB8AC3E}">
        <p14:creationId xmlns:p14="http://schemas.microsoft.com/office/powerpoint/2010/main" val="2433714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3"/>
          <p:cNvSpPr txBox="1">
            <a:spLocks/>
          </p:cNvSpPr>
          <p:nvPr/>
        </p:nvSpPr>
        <p:spPr bwMode="auto">
          <a:xfrm>
            <a:off x="1446495" y="436208"/>
            <a:ext cx="9251556" cy="644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t" anchorCtr="0" compatLnSpc="1">
            <a:prstTxWarp prst="textNoShape">
              <a:avLst/>
            </a:prstTxWarp>
          </a:bodyPr>
          <a:lstStyle>
            <a:lvl1pPr algn="r" defTabSz="457200" rtl="0" eaLnBrk="1" fontAlgn="base" hangingPunct="1">
              <a:spcBef>
                <a:spcPct val="0"/>
              </a:spcBef>
              <a:spcAft>
                <a:spcPct val="0"/>
              </a:spcAft>
              <a:defRPr sz="4400" b="1" kern="1200">
                <a:solidFill>
                  <a:schemeClr val="bg1"/>
                </a:solidFill>
                <a:latin typeface="+mj-lt"/>
                <a:ea typeface="ＭＳ Ｐゴシック" panose="020B0600070205080204" pitchFamily="34" charset="-128"/>
                <a:cs typeface="+mj-cs"/>
              </a:defRPr>
            </a:lvl1pPr>
            <a:lvl2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2pPr>
            <a:lvl3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3pPr>
            <a:lvl4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4pPr>
            <a:lvl5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5pPr>
            <a:lvl6pPr marL="4572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6pPr>
            <a:lvl7pPr marL="9144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7pPr>
            <a:lvl8pPr marL="13716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8pPr>
            <a:lvl9pPr marL="18288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9pPr>
          </a:lstStyle>
          <a:p>
            <a:pPr algn="ctr"/>
            <a:endParaRPr lang="nl-NL" sz="1800" b="0" i="1" dirty="0"/>
          </a:p>
          <a:p>
            <a:pPr algn="ctr"/>
            <a:r>
              <a:rPr lang="nl-NL" sz="1800" dirty="0"/>
              <a:t>Interventies voortgezet onderwijs (mbo)</a:t>
            </a:r>
          </a:p>
          <a:p>
            <a:pPr algn="ctr"/>
            <a:r>
              <a:rPr lang="nl-NL" sz="1800" dirty="0"/>
              <a:t>16-18 jaar </a:t>
            </a:r>
          </a:p>
          <a:p>
            <a:pPr algn="ctr"/>
            <a:endParaRPr lang="nl-NL" sz="1800" dirty="0"/>
          </a:p>
          <a:p>
            <a:pPr algn="ctr"/>
            <a:r>
              <a:rPr lang="nl-NL" sz="1800" b="0" dirty="0"/>
              <a:t>4 pijlers DGSG, Moti-4, vroegsignalering, Rots en water. Risicogroep: MOTI4, wietcheck, KOPKVO, Rots en water. </a:t>
            </a:r>
          </a:p>
          <a:p>
            <a:pPr algn="ctr"/>
            <a:endParaRPr lang="nl-NL" sz="1400" b="0" dirty="0"/>
          </a:p>
          <a:p>
            <a:pPr algn="ctr"/>
            <a:endParaRPr lang="nl-NL" dirty="0">
              <a:solidFill>
                <a:schemeClr val="tx1"/>
              </a:solidFill>
            </a:endParaRPr>
          </a:p>
        </p:txBody>
      </p:sp>
      <p:sp>
        <p:nvSpPr>
          <p:cNvPr id="4" name="Tijdelijke aanduiding voor tekst 4">
            <a:extLst>
              <a:ext uri="{FF2B5EF4-FFF2-40B4-BE49-F238E27FC236}">
                <a16:creationId xmlns:a16="http://schemas.microsoft.com/office/drawing/2014/main" id="{4C7C30C1-8BFD-4B84-B936-A0147413F9B4}"/>
              </a:ext>
            </a:extLst>
          </p:cNvPr>
          <p:cNvSpPr txBox="1">
            <a:spLocks/>
          </p:cNvSpPr>
          <p:nvPr/>
        </p:nvSpPr>
        <p:spPr>
          <a:xfrm>
            <a:off x="498131" y="2420067"/>
            <a:ext cx="11260280" cy="4289826"/>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None/>
            </a:pPr>
            <a:r>
              <a:rPr lang="nl-NL" sz="1600" dirty="0">
                <a:solidFill>
                  <a:schemeClr val="tx1"/>
                </a:solidFill>
              </a:rPr>
              <a:t>Jongeren worden minder gevoelig voor groepsdruk, sociale beïnvloeding in deze periode is belangrijk.</a:t>
            </a:r>
          </a:p>
          <a:p>
            <a:pPr marL="0" indent="0">
              <a:buNone/>
            </a:pPr>
            <a:endParaRPr lang="nl-NL" sz="1400" dirty="0">
              <a:solidFill>
                <a:schemeClr val="tx1"/>
              </a:solidFill>
            </a:endParaRPr>
          </a:p>
          <a:p>
            <a:r>
              <a:rPr lang="nl-NL" sz="1400" b="1" dirty="0">
                <a:solidFill>
                  <a:schemeClr val="tx1"/>
                </a:solidFill>
              </a:rPr>
              <a:t> Wel</a:t>
            </a:r>
          </a:p>
          <a:p>
            <a:pPr lvl="0"/>
            <a:r>
              <a:rPr lang="nl-NL" sz="1400" dirty="0">
                <a:solidFill>
                  <a:schemeClr val="tx1"/>
                </a:solidFill>
              </a:rPr>
              <a:t>Peereducatie </a:t>
            </a:r>
          </a:p>
          <a:p>
            <a:pPr lvl="0"/>
            <a:r>
              <a:rPr lang="nl-NL" sz="1400" dirty="0">
                <a:solidFill>
                  <a:schemeClr val="tx1"/>
                </a:solidFill>
              </a:rPr>
              <a:t>Ouders voorlichten in deze fase, informatiebronnen verstevigen, duidelijke normen stellen voor hun kind.</a:t>
            </a:r>
          </a:p>
          <a:p>
            <a:pPr lvl="0"/>
            <a:r>
              <a:rPr lang="nl-NL" sz="1400" dirty="0">
                <a:solidFill>
                  <a:schemeClr val="tx1"/>
                </a:solidFill>
              </a:rPr>
              <a:t>Beleidsadvies school, vroegsignalering, deskundigheidsbevordering docenten, </a:t>
            </a:r>
          </a:p>
          <a:p>
            <a:pPr lvl="0"/>
            <a:r>
              <a:rPr lang="nl-NL" sz="1400" dirty="0">
                <a:solidFill>
                  <a:schemeClr val="tx1"/>
                </a:solidFill>
              </a:rPr>
              <a:t>voorlichting jongeren.</a:t>
            </a:r>
          </a:p>
          <a:p>
            <a:endParaRPr lang="nl-NL" sz="1400" b="1" dirty="0">
              <a:solidFill>
                <a:schemeClr val="tx1"/>
              </a:solidFill>
            </a:endParaRPr>
          </a:p>
          <a:p>
            <a:r>
              <a:rPr lang="nl-NL" sz="1400" b="1" dirty="0">
                <a:solidFill>
                  <a:schemeClr val="tx1"/>
                </a:solidFill>
              </a:rPr>
              <a:t>Niet</a:t>
            </a:r>
          </a:p>
          <a:p>
            <a:r>
              <a:rPr lang="nl-NL" sz="1400" dirty="0">
                <a:solidFill>
                  <a:schemeClr val="tx1"/>
                </a:solidFill>
              </a:rPr>
              <a:t>Waarschuwende benadering</a:t>
            </a:r>
          </a:p>
          <a:p>
            <a:endParaRPr lang="nl-NL" sz="1400" b="1" dirty="0"/>
          </a:p>
        </p:txBody>
      </p:sp>
    </p:spTree>
    <p:extLst>
      <p:ext uri="{BB962C8B-B14F-4D97-AF65-F5344CB8AC3E}">
        <p14:creationId xmlns:p14="http://schemas.microsoft.com/office/powerpoint/2010/main" val="741254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3"/>
          <p:cNvSpPr txBox="1">
            <a:spLocks/>
          </p:cNvSpPr>
          <p:nvPr/>
        </p:nvSpPr>
        <p:spPr bwMode="auto">
          <a:xfrm>
            <a:off x="1579692" y="745301"/>
            <a:ext cx="9251556" cy="644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t" anchorCtr="0" compatLnSpc="1">
            <a:prstTxWarp prst="textNoShape">
              <a:avLst/>
            </a:prstTxWarp>
          </a:bodyPr>
          <a:lstStyle>
            <a:lvl1pPr algn="r" defTabSz="457200" rtl="0" eaLnBrk="1" fontAlgn="base" hangingPunct="1">
              <a:spcBef>
                <a:spcPct val="0"/>
              </a:spcBef>
              <a:spcAft>
                <a:spcPct val="0"/>
              </a:spcAft>
              <a:defRPr sz="4400" b="1" kern="1200">
                <a:solidFill>
                  <a:schemeClr val="bg1"/>
                </a:solidFill>
                <a:latin typeface="+mj-lt"/>
                <a:ea typeface="ＭＳ Ｐゴシック" panose="020B0600070205080204" pitchFamily="34" charset="-128"/>
                <a:cs typeface="+mj-cs"/>
              </a:defRPr>
            </a:lvl1pPr>
            <a:lvl2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2pPr>
            <a:lvl3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3pPr>
            <a:lvl4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4pPr>
            <a:lvl5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5pPr>
            <a:lvl6pPr marL="4572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6pPr>
            <a:lvl7pPr marL="9144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7pPr>
            <a:lvl8pPr marL="13716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8pPr>
            <a:lvl9pPr marL="18288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9pPr>
          </a:lstStyle>
          <a:p>
            <a:pPr algn="ctr"/>
            <a:r>
              <a:rPr lang="nl-NL" dirty="0"/>
              <a:t>Problematisch?</a:t>
            </a:r>
          </a:p>
          <a:p>
            <a:pPr algn="ctr"/>
            <a:r>
              <a:rPr lang="nl-NL" sz="2000" i="1" dirty="0"/>
              <a:t>Cijfer 1 (minst) t/m 4 (meest problematisch)</a:t>
            </a:r>
          </a:p>
          <a:p>
            <a:pPr algn="ctr"/>
            <a:endParaRPr lang="nl-NL" dirty="0">
              <a:solidFill>
                <a:schemeClr val="tx1"/>
              </a:solidFill>
            </a:endParaRPr>
          </a:p>
        </p:txBody>
      </p:sp>
      <p:sp>
        <p:nvSpPr>
          <p:cNvPr id="6" name="Rechthoek 5"/>
          <p:cNvSpPr/>
          <p:nvPr/>
        </p:nvSpPr>
        <p:spPr>
          <a:xfrm>
            <a:off x="218941" y="2776883"/>
            <a:ext cx="11973059" cy="4081117"/>
          </a:xfrm>
          <a:prstGeom prst="rect">
            <a:avLst/>
          </a:prstGeom>
        </p:spPr>
        <p:txBody>
          <a:bodyPr wrap="square">
            <a:spAutoFit/>
          </a:bodyPr>
          <a:lstStyle/>
          <a:p>
            <a:pPr>
              <a:lnSpc>
                <a:spcPct val="90000"/>
              </a:lnSpc>
            </a:pPr>
            <a:r>
              <a:rPr lang="nl-NL" b="1" dirty="0"/>
              <a:t>Situatie 1</a:t>
            </a:r>
          </a:p>
          <a:p>
            <a:pPr>
              <a:lnSpc>
                <a:spcPct val="90000"/>
              </a:lnSpc>
            </a:pPr>
            <a:endParaRPr lang="nl-NL" dirty="0"/>
          </a:p>
          <a:p>
            <a:pPr>
              <a:lnSpc>
                <a:spcPct val="90000"/>
              </a:lnSpc>
            </a:pPr>
            <a:r>
              <a:rPr lang="nl-NL" dirty="0"/>
              <a:t>Michiel 18 jaar. Hij houdt zich vrij goed aan de regels van de school. Op het werk gaat het goed, hij houdt van voetbal en heeft een aantal goede vrienden. </a:t>
            </a:r>
          </a:p>
          <a:p>
            <a:pPr>
              <a:lnSpc>
                <a:spcPct val="90000"/>
              </a:lnSpc>
            </a:pPr>
            <a:endParaRPr lang="nl-NL" dirty="0"/>
          </a:p>
          <a:p>
            <a:pPr>
              <a:lnSpc>
                <a:spcPct val="90000"/>
              </a:lnSpc>
            </a:pPr>
            <a:r>
              <a:rPr lang="nl-NL" dirty="0"/>
              <a:t>In het weekend drinkt hij stevig en gebruikt soms XTC en speed om hele nacht te kunnen dansen. </a:t>
            </a:r>
          </a:p>
          <a:p>
            <a:pPr>
              <a:lnSpc>
                <a:spcPct val="90000"/>
              </a:lnSpc>
            </a:pPr>
            <a:endParaRPr lang="nl-NL" dirty="0"/>
          </a:p>
          <a:p>
            <a:pPr>
              <a:lnSpc>
                <a:spcPct val="90000"/>
              </a:lnSpc>
            </a:pPr>
            <a:r>
              <a:rPr lang="nl-NL" dirty="0"/>
              <a:t>Michiel praat niet openlijk over zijn gebruik met anderen. Zijn werk en vrienden lijken niet beïnvloed te worden door het gebruik van Michiel. </a:t>
            </a:r>
          </a:p>
          <a:p>
            <a:pPr>
              <a:lnSpc>
                <a:spcPct val="90000"/>
              </a:lnSpc>
            </a:pPr>
            <a:endParaRPr lang="nl-NL" dirty="0">
              <a:solidFill>
                <a:schemeClr val="bg1"/>
              </a:solidFill>
            </a:endParaRPr>
          </a:p>
          <a:p>
            <a:pPr>
              <a:lnSpc>
                <a:spcPct val="90000"/>
              </a:lnSpc>
            </a:pPr>
            <a:endParaRPr lang="nl-NL" dirty="0">
              <a:solidFill>
                <a:schemeClr val="bg1"/>
              </a:solidFill>
            </a:endParaRPr>
          </a:p>
          <a:p>
            <a:pPr>
              <a:lnSpc>
                <a:spcPct val="90000"/>
              </a:lnSpc>
            </a:pPr>
            <a:endParaRPr lang="nl-NL" dirty="0">
              <a:solidFill>
                <a:schemeClr val="bg1"/>
              </a:solidFill>
            </a:endParaRPr>
          </a:p>
          <a:p>
            <a:pPr>
              <a:lnSpc>
                <a:spcPct val="90000"/>
              </a:lnSpc>
            </a:pPr>
            <a:r>
              <a:rPr lang="nl-NL" dirty="0">
                <a:solidFill>
                  <a:schemeClr val="bg1"/>
                </a:solidFill>
              </a:rPr>
              <a:t> </a:t>
            </a:r>
          </a:p>
          <a:p>
            <a:pPr>
              <a:lnSpc>
                <a:spcPct val="90000"/>
              </a:lnSpc>
            </a:pPr>
            <a:endParaRPr lang="nl-NL" dirty="0">
              <a:solidFill>
                <a:schemeClr val="bg1"/>
              </a:solidFill>
            </a:endParaRPr>
          </a:p>
          <a:p>
            <a:pPr>
              <a:lnSpc>
                <a:spcPct val="90000"/>
              </a:lnSpc>
            </a:pPr>
            <a:endParaRPr lang="nl-NL" dirty="0">
              <a:solidFill>
                <a:schemeClr val="bg1"/>
              </a:solidFill>
            </a:endParaRPr>
          </a:p>
          <a:p>
            <a:pPr>
              <a:lnSpc>
                <a:spcPct val="90000"/>
              </a:lnSpc>
            </a:pPr>
            <a:endParaRPr lang="nl-NL" dirty="0">
              <a:solidFill>
                <a:schemeClr val="bg1"/>
              </a:solidFill>
            </a:endParaRPr>
          </a:p>
        </p:txBody>
      </p:sp>
    </p:spTree>
    <p:extLst>
      <p:ext uri="{BB962C8B-B14F-4D97-AF65-F5344CB8AC3E}">
        <p14:creationId xmlns:p14="http://schemas.microsoft.com/office/powerpoint/2010/main" val="2751822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489397" y="2625617"/>
            <a:ext cx="11702603" cy="4579715"/>
          </a:xfrm>
          <a:prstGeom prst="rect">
            <a:avLst/>
          </a:prstGeom>
        </p:spPr>
        <p:txBody>
          <a:bodyPr wrap="square">
            <a:spAutoFit/>
          </a:bodyPr>
          <a:lstStyle/>
          <a:p>
            <a:pPr>
              <a:lnSpc>
                <a:spcPct val="90000"/>
              </a:lnSpc>
            </a:pPr>
            <a:r>
              <a:rPr lang="nl-NL" b="1" dirty="0"/>
              <a:t>Situatie 2 </a:t>
            </a:r>
          </a:p>
          <a:p>
            <a:pPr>
              <a:lnSpc>
                <a:spcPct val="90000"/>
              </a:lnSpc>
            </a:pPr>
            <a:endParaRPr lang="nl-NL" b="1" dirty="0"/>
          </a:p>
          <a:p>
            <a:pPr>
              <a:lnSpc>
                <a:spcPct val="90000"/>
              </a:lnSpc>
            </a:pPr>
            <a:r>
              <a:rPr lang="nl-NL" dirty="0"/>
              <a:t>Kim is 16 jaar. Ze komt uit een gebroken gezin en mishandeld door haar moeder. Ze houdt niet van alcohol en drugs zegt ze. Ze heeft niet zoveel hobby’s of vrienden. </a:t>
            </a:r>
          </a:p>
          <a:p>
            <a:pPr>
              <a:lnSpc>
                <a:spcPct val="90000"/>
              </a:lnSpc>
            </a:pPr>
            <a:endParaRPr lang="nl-NL" dirty="0"/>
          </a:p>
          <a:p>
            <a:pPr>
              <a:lnSpc>
                <a:spcPct val="90000"/>
              </a:lnSpc>
            </a:pPr>
            <a:r>
              <a:rPr lang="nl-NL" dirty="0"/>
              <a:t>De laatste tijd gedraagt Kim zich anders. Ze eet niet veel, onrustig op de groep snauwt de andere leerlingen en docenten af en haalt slechtere cijfers op school. </a:t>
            </a:r>
          </a:p>
          <a:p>
            <a:pPr>
              <a:lnSpc>
                <a:spcPct val="90000"/>
              </a:lnSpc>
            </a:pPr>
            <a:endParaRPr lang="nl-NL" dirty="0"/>
          </a:p>
          <a:p>
            <a:pPr>
              <a:lnSpc>
                <a:spcPct val="90000"/>
              </a:lnSpc>
            </a:pPr>
            <a:r>
              <a:rPr lang="nl-NL" dirty="0"/>
              <a:t>Docenten zien dat ze non- stop bezig is met haar telefoon, meer appt en het lijkt dat ze haar mobiel geen moment uit het oog verliest.</a:t>
            </a:r>
          </a:p>
          <a:p>
            <a:pPr>
              <a:lnSpc>
                <a:spcPct val="90000"/>
              </a:lnSpc>
            </a:pPr>
            <a:endParaRPr lang="nl-NL" dirty="0"/>
          </a:p>
          <a:p>
            <a:pPr>
              <a:lnSpc>
                <a:spcPct val="90000"/>
              </a:lnSpc>
            </a:pPr>
            <a:endParaRPr lang="nl-NL" dirty="0"/>
          </a:p>
          <a:p>
            <a:pPr>
              <a:lnSpc>
                <a:spcPct val="90000"/>
              </a:lnSpc>
            </a:pPr>
            <a:endParaRPr lang="nl-NL" dirty="0"/>
          </a:p>
          <a:p>
            <a:pPr>
              <a:lnSpc>
                <a:spcPct val="90000"/>
              </a:lnSpc>
            </a:pPr>
            <a:endParaRPr lang="nl-NL" dirty="0"/>
          </a:p>
          <a:p>
            <a:pPr>
              <a:lnSpc>
                <a:spcPct val="90000"/>
              </a:lnSpc>
            </a:pPr>
            <a:r>
              <a:rPr lang="nl-NL" dirty="0"/>
              <a:t> </a:t>
            </a:r>
          </a:p>
          <a:p>
            <a:pPr>
              <a:lnSpc>
                <a:spcPct val="90000"/>
              </a:lnSpc>
            </a:pPr>
            <a:endParaRPr lang="nl-NL" dirty="0"/>
          </a:p>
          <a:p>
            <a:pPr>
              <a:lnSpc>
                <a:spcPct val="90000"/>
              </a:lnSpc>
            </a:pPr>
            <a:endParaRPr lang="nl-NL" dirty="0"/>
          </a:p>
          <a:p>
            <a:pPr>
              <a:lnSpc>
                <a:spcPct val="90000"/>
              </a:lnSpc>
            </a:pPr>
            <a:endParaRPr lang="nl-NL" dirty="0"/>
          </a:p>
        </p:txBody>
      </p:sp>
      <p:sp>
        <p:nvSpPr>
          <p:cNvPr id="4" name="Titel 3">
            <a:extLst>
              <a:ext uri="{FF2B5EF4-FFF2-40B4-BE49-F238E27FC236}">
                <a16:creationId xmlns:a16="http://schemas.microsoft.com/office/drawing/2014/main" id="{473EE075-2843-4280-AAA7-A3E4FC4654AB}"/>
              </a:ext>
            </a:extLst>
          </p:cNvPr>
          <p:cNvSpPr txBox="1">
            <a:spLocks/>
          </p:cNvSpPr>
          <p:nvPr/>
        </p:nvSpPr>
        <p:spPr bwMode="auto">
          <a:xfrm>
            <a:off x="1714920" y="783937"/>
            <a:ext cx="9251556" cy="644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t" anchorCtr="0" compatLnSpc="1">
            <a:prstTxWarp prst="textNoShape">
              <a:avLst/>
            </a:prstTxWarp>
          </a:bodyPr>
          <a:lstStyle>
            <a:lvl1pPr algn="r" defTabSz="457200" rtl="0" eaLnBrk="1" fontAlgn="base" hangingPunct="1">
              <a:spcBef>
                <a:spcPct val="0"/>
              </a:spcBef>
              <a:spcAft>
                <a:spcPct val="0"/>
              </a:spcAft>
              <a:defRPr sz="4400" b="1" kern="1200">
                <a:solidFill>
                  <a:schemeClr val="bg1"/>
                </a:solidFill>
                <a:latin typeface="+mj-lt"/>
                <a:ea typeface="ＭＳ Ｐゴシック" panose="020B0600070205080204" pitchFamily="34" charset="-128"/>
                <a:cs typeface="+mj-cs"/>
              </a:defRPr>
            </a:lvl1pPr>
            <a:lvl2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2pPr>
            <a:lvl3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3pPr>
            <a:lvl4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4pPr>
            <a:lvl5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5pPr>
            <a:lvl6pPr marL="4572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6pPr>
            <a:lvl7pPr marL="9144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7pPr>
            <a:lvl8pPr marL="13716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8pPr>
            <a:lvl9pPr marL="18288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9pPr>
          </a:lstStyle>
          <a:p>
            <a:pPr algn="ctr"/>
            <a:r>
              <a:rPr lang="nl-NL" dirty="0"/>
              <a:t>Problematisch?</a:t>
            </a:r>
          </a:p>
          <a:p>
            <a:pPr algn="ctr"/>
            <a:r>
              <a:rPr lang="nl-NL" sz="2000" i="1" dirty="0"/>
              <a:t>Cijfer 1 (minst) t/m 4 (meest problematisch)</a:t>
            </a:r>
          </a:p>
          <a:p>
            <a:pPr algn="ctr"/>
            <a:endParaRPr lang="nl-NL" dirty="0">
              <a:solidFill>
                <a:schemeClr val="tx1"/>
              </a:solidFill>
            </a:endParaRPr>
          </a:p>
        </p:txBody>
      </p:sp>
    </p:spTree>
    <p:extLst>
      <p:ext uri="{BB962C8B-B14F-4D97-AF65-F5344CB8AC3E}">
        <p14:creationId xmlns:p14="http://schemas.microsoft.com/office/powerpoint/2010/main" val="3184807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231820" y="2625617"/>
            <a:ext cx="11960180" cy="2585323"/>
          </a:xfrm>
          <a:prstGeom prst="rect">
            <a:avLst/>
          </a:prstGeom>
        </p:spPr>
        <p:txBody>
          <a:bodyPr wrap="square">
            <a:spAutoFit/>
          </a:bodyPr>
          <a:lstStyle/>
          <a:p>
            <a:pPr>
              <a:lnSpc>
                <a:spcPct val="90000"/>
              </a:lnSpc>
            </a:pPr>
            <a:r>
              <a:rPr lang="nl-NL" b="1" dirty="0"/>
              <a:t>Situatie 3 </a:t>
            </a:r>
          </a:p>
          <a:p>
            <a:pPr>
              <a:lnSpc>
                <a:spcPct val="90000"/>
              </a:lnSpc>
            </a:pPr>
            <a:endParaRPr lang="nl-NL" b="1" dirty="0"/>
          </a:p>
          <a:p>
            <a:pPr>
              <a:lnSpc>
                <a:spcPct val="90000"/>
              </a:lnSpc>
            </a:pPr>
            <a:r>
              <a:rPr lang="nl-NL" dirty="0"/>
              <a:t>Lisette is 17 jaar. Zij is al een lange tijd moeilijk behandelbaar. Zij houdt zich niet aan de regels of afspraken en gaat de laatste tijd niet meer naar stage maar wel naar school.</a:t>
            </a:r>
          </a:p>
          <a:p>
            <a:pPr>
              <a:lnSpc>
                <a:spcPct val="90000"/>
              </a:lnSpc>
            </a:pPr>
            <a:endParaRPr lang="nl-NL" dirty="0"/>
          </a:p>
          <a:p>
            <a:pPr>
              <a:lnSpc>
                <a:spcPct val="90000"/>
              </a:lnSpc>
            </a:pPr>
            <a:r>
              <a:rPr lang="nl-NL" dirty="0"/>
              <a:t>Regelmatig komt zij thuis en is sloom en helemaal niet aanspreekbaar. zij schiet om het minste of geringste in de lach. </a:t>
            </a:r>
          </a:p>
          <a:p>
            <a:pPr>
              <a:lnSpc>
                <a:spcPct val="90000"/>
              </a:lnSpc>
            </a:pPr>
            <a:endParaRPr lang="nl-NL" dirty="0"/>
          </a:p>
          <a:p>
            <a:pPr>
              <a:lnSpc>
                <a:spcPct val="90000"/>
              </a:lnSpc>
            </a:pPr>
            <a:r>
              <a:rPr lang="nl-NL" dirty="0"/>
              <a:t>De docenten en ouders weten niet goed hoe ze dan met haar om moeten gaan en negeren haar gedrag. </a:t>
            </a:r>
          </a:p>
        </p:txBody>
      </p:sp>
      <p:sp>
        <p:nvSpPr>
          <p:cNvPr id="4" name="Titel 3">
            <a:extLst>
              <a:ext uri="{FF2B5EF4-FFF2-40B4-BE49-F238E27FC236}">
                <a16:creationId xmlns:a16="http://schemas.microsoft.com/office/drawing/2014/main" id="{37A3C344-7C59-4736-8C2F-65807593515B}"/>
              </a:ext>
            </a:extLst>
          </p:cNvPr>
          <p:cNvSpPr txBox="1">
            <a:spLocks/>
          </p:cNvSpPr>
          <p:nvPr/>
        </p:nvSpPr>
        <p:spPr bwMode="auto">
          <a:xfrm>
            <a:off x="1586132" y="809695"/>
            <a:ext cx="9251556" cy="644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t" anchorCtr="0" compatLnSpc="1">
            <a:prstTxWarp prst="textNoShape">
              <a:avLst/>
            </a:prstTxWarp>
          </a:bodyPr>
          <a:lstStyle>
            <a:lvl1pPr algn="r" defTabSz="457200" rtl="0" eaLnBrk="1" fontAlgn="base" hangingPunct="1">
              <a:spcBef>
                <a:spcPct val="0"/>
              </a:spcBef>
              <a:spcAft>
                <a:spcPct val="0"/>
              </a:spcAft>
              <a:defRPr sz="4400" b="1" kern="1200">
                <a:solidFill>
                  <a:schemeClr val="bg1"/>
                </a:solidFill>
                <a:latin typeface="+mj-lt"/>
                <a:ea typeface="ＭＳ Ｐゴシック" panose="020B0600070205080204" pitchFamily="34" charset="-128"/>
                <a:cs typeface="+mj-cs"/>
              </a:defRPr>
            </a:lvl1pPr>
            <a:lvl2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2pPr>
            <a:lvl3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3pPr>
            <a:lvl4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4pPr>
            <a:lvl5pPr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5pPr>
            <a:lvl6pPr marL="4572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6pPr>
            <a:lvl7pPr marL="9144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7pPr>
            <a:lvl8pPr marL="13716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8pPr>
            <a:lvl9pPr marL="1828800" algn="ctr" defTabSz="457200" rtl="0" eaLnBrk="1" fontAlgn="base" hangingPunct="1">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9pPr>
          </a:lstStyle>
          <a:p>
            <a:pPr algn="ctr"/>
            <a:r>
              <a:rPr lang="nl-NL" dirty="0"/>
              <a:t>Problematisch?</a:t>
            </a:r>
          </a:p>
          <a:p>
            <a:pPr algn="ctr"/>
            <a:r>
              <a:rPr lang="nl-NL" sz="2000" i="1" dirty="0"/>
              <a:t>Cijfer 1 (minst) t/m 4 (meest problematisch)</a:t>
            </a:r>
          </a:p>
          <a:p>
            <a:pPr algn="ctr"/>
            <a:endParaRPr lang="nl-NL" dirty="0">
              <a:solidFill>
                <a:schemeClr val="tx1"/>
              </a:solidFill>
            </a:endParaRPr>
          </a:p>
        </p:txBody>
      </p:sp>
    </p:spTree>
    <p:extLst>
      <p:ext uri="{BB962C8B-B14F-4D97-AF65-F5344CB8AC3E}">
        <p14:creationId xmlns:p14="http://schemas.microsoft.com/office/powerpoint/2010/main" val="17539182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directiekamer">
  <a:themeElements>
    <a:clrScheme name="Ion-directiekamer">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directiekamer">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directiekamer">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177</TotalTime>
  <Words>1224</Words>
  <Application>Microsoft Office PowerPoint</Application>
  <PresentationFormat>Breedbeeld</PresentationFormat>
  <Paragraphs>183</Paragraphs>
  <Slides>15</Slides>
  <Notes>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15</vt:i4>
      </vt:variant>
    </vt:vector>
  </HeadingPairs>
  <TitlesOfParts>
    <vt:vector size="22" baseType="lpstr">
      <vt:lpstr>ＭＳ Ｐゴシック</vt:lpstr>
      <vt:lpstr>Arial</vt:lpstr>
      <vt:lpstr>Calibri</vt:lpstr>
      <vt:lpstr>Century Gothic</vt:lpstr>
      <vt:lpstr>Wingdings</vt:lpstr>
      <vt:lpstr>Wingdings 3</vt:lpstr>
      <vt:lpstr>Ion-directiekamer</vt:lpstr>
      <vt:lpstr>Redenen voor gebruik </vt:lpstr>
      <vt:lpstr>Signaleren: de leerling</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Redenen voor gebruik</dc:title>
  <dc:creator>Yvonne Kistemaker</dc:creator>
  <cp:lastModifiedBy>Tycho Malmberg</cp:lastModifiedBy>
  <cp:revision>10</cp:revision>
  <dcterms:created xsi:type="dcterms:W3CDTF">2018-05-30T08:03:44Z</dcterms:created>
  <dcterms:modified xsi:type="dcterms:W3CDTF">2018-07-18T12:37:40Z</dcterms:modified>
</cp:coreProperties>
</file>