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.xml" ContentType="application/vnd.openxmlformats-officedocument.drawingml.chart+xml"/>
  <Override PartName="/ppt/notesSlides/notesSlide39.xml" ContentType="application/vnd.openxmlformats-officedocument.presentationml.notesSlide+xml"/>
  <Override PartName="/ppt/charts/chart2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3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sldIdLst>
    <p:sldId id="256" r:id="rId2"/>
    <p:sldId id="313" r:id="rId3"/>
    <p:sldId id="298" r:id="rId4"/>
    <p:sldId id="350" r:id="rId5"/>
    <p:sldId id="314" r:id="rId6"/>
    <p:sldId id="270" r:id="rId7"/>
    <p:sldId id="344" r:id="rId8"/>
    <p:sldId id="302" r:id="rId9"/>
    <p:sldId id="269" r:id="rId10"/>
    <p:sldId id="268" r:id="rId11"/>
    <p:sldId id="259" r:id="rId12"/>
    <p:sldId id="297" r:id="rId13"/>
    <p:sldId id="260" r:id="rId14"/>
    <p:sldId id="299" r:id="rId15"/>
    <p:sldId id="261" r:id="rId16"/>
    <p:sldId id="265" r:id="rId17"/>
    <p:sldId id="257" r:id="rId18"/>
    <p:sldId id="321" r:id="rId19"/>
    <p:sldId id="328" r:id="rId20"/>
    <p:sldId id="292" r:id="rId21"/>
    <p:sldId id="266" r:id="rId22"/>
    <p:sldId id="285" r:id="rId23"/>
    <p:sldId id="258" r:id="rId24"/>
    <p:sldId id="303" r:id="rId25"/>
    <p:sldId id="332" r:id="rId26"/>
    <p:sldId id="271" r:id="rId27"/>
    <p:sldId id="293" r:id="rId28"/>
    <p:sldId id="274" r:id="rId29"/>
    <p:sldId id="304" r:id="rId30"/>
    <p:sldId id="294" r:id="rId31"/>
    <p:sldId id="283" r:id="rId32"/>
    <p:sldId id="300" r:id="rId33"/>
    <p:sldId id="301" r:id="rId34"/>
    <p:sldId id="309" r:id="rId35"/>
    <p:sldId id="308" r:id="rId36"/>
    <p:sldId id="287" r:id="rId37"/>
    <p:sldId id="326" r:id="rId38"/>
    <p:sldId id="319" r:id="rId39"/>
    <p:sldId id="341" r:id="rId40"/>
    <p:sldId id="320" r:id="rId41"/>
    <p:sldId id="327" r:id="rId42"/>
    <p:sldId id="316" r:id="rId43"/>
    <p:sldId id="334" r:id="rId44"/>
    <p:sldId id="333" r:id="rId45"/>
    <p:sldId id="335" r:id="rId46"/>
    <p:sldId id="329" r:id="rId47"/>
    <p:sldId id="338" r:id="rId48"/>
    <p:sldId id="330" r:id="rId49"/>
    <p:sldId id="336" r:id="rId50"/>
    <p:sldId id="337" r:id="rId51"/>
    <p:sldId id="345" r:id="rId52"/>
    <p:sldId id="348" r:id="rId53"/>
    <p:sldId id="339" r:id="rId54"/>
    <p:sldId id="346" r:id="rId55"/>
    <p:sldId id="340" r:id="rId56"/>
    <p:sldId id="347" r:id="rId57"/>
    <p:sldId id="349" r:id="rId58"/>
    <p:sldId id="305" r:id="rId59"/>
    <p:sldId id="306" r:id="rId60"/>
    <p:sldId id="331" r:id="rId61"/>
    <p:sldId id="276" r:id="rId62"/>
    <p:sldId id="307" r:id="rId6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820"/>
    <a:srgbClr val="BBE0E3"/>
    <a:srgbClr val="FF6600"/>
    <a:srgbClr val="00FFFF"/>
    <a:srgbClr val="B7C2CE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44897959183673"/>
          <c:y val="2.7932960893854747E-2"/>
          <c:w val="0.62152133580705005"/>
          <c:h val="0.77932960893854752"/>
        </c:manualLayout>
      </c:layout>
      <c:scatterChart>
        <c:scatterStyle val="lineMarker"/>
        <c:varyColors val="0"/>
        <c:ser>
          <c:idx val="0"/>
          <c:order val="0"/>
          <c:tx>
            <c:v>withslug</c:v>
          </c:tx>
          <c:spPr>
            <a:ln w="35020">
              <a:noFill/>
            </a:ln>
          </c:spPr>
          <c:marker>
            <c:symbol val="triangle"/>
            <c:size val="12"/>
            <c:spPr>
              <a:solidFill>
                <a:srgbClr val="666699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xVal>
            <c:numRef>
              <c:f>Sheet7!$E$2:$E$9</c:f>
              <c:numCache>
                <c:formatCode>General</c:formatCode>
                <c:ptCount val="8"/>
                <c:pt idx="0">
                  <c:v>39.409999999999997</c:v>
                </c:pt>
                <c:pt idx="1">
                  <c:v>7.93</c:v>
                </c:pt>
                <c:pt idx="2">
                  <c:v>60.27</c:v>
                </c:pt>
                <c:pt idx="3">
                  <c:v>31.81</c:v>
                </c:pt>
                <c:pt idx="4">
                  <c:v>51.18</c:v>
                </c:pt>
                <c:pt idx="5">
                  <c:v>81.3</c:v>
                </c:pt>
                <c:pt idx="6">
                  <c:v>24.67</c:v>
                </c:pt>
                <c:pt idx="7">
                  <c:v>15.19</c:v>
                </c:pt>
              </c:numCache>
            </c:numRef>
          </c:xVal>
          <c:yVal>
            <c:numRef>
              <c:f>Sheet7!$B$27:$I$27</c:f>
              <c:numCache>
                <c:formatCode>General</c:formatCode>
                <c:ptCount val="8"/>
                <c:pt idx="0">
                  <c:v>9</c:v>
                </c:pt>
                <c:pt idx="1">
                  <c:v>0.5</c:v>
                </c:pt>
                <c:pt idx="2">
                  <c:v>4.25</c:v>
                </c:pt>
                <c:pt idx="3">
                  <c:v>5.25</c:v>
                </c:pt>
                <c:pt idx="4">
                  <c:v>8.75</c:v>
                </c:pt>
                <c:pt idx="5">
                  <c:v>6</c:v>
                </c:pt>
                <c:pt idx="6">
                  <c:v>1.75</c:v>
                </c:pt>
                <c:pt idx="7">
                  <c:v>0.5</c:v>
                </c:pt>
              </c:numCache>
            </c:numRef>
          </c:yVal>
          <c:smooth val="0"/>
        </c:ser>
        <c:ser>
          <c:idx val="1"/>
          <c:order val="1"/>
          <c:tx>
            <c:v>without slug</c:v>
          </c:tx>
          <c:spPr>
            <a:ln w="35020">
              <a:noFill/>
            </a:ln>
          </c:spPr>
          <c:marker>
            <c:symbol val="square"/>
            <c:size val="12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xVal>
            <c:numRef>
              <c:f>Sheet7!$E$2:$E$9</c:f>
              <c:numCache>
                <c:formatCode>General</c:formatCode>
                <c:ptCount val="8"/>
                <c:pt idx="0">
                  <c:v>39.409999999999997</c:v>
                </c:pt>
                <c:pt idx="1">
                  <c:v>7.93</c:v>
                </c:pt>
                <c:pt idx="2">
                  <c:v>60.27</c:v>
                </c:pt>
                <c:pt idx="3">
                  <c:v>31.81</c:v>
                </c:pt>
                <c:pt idx="4">
                  <c:v>51.18</c:v>
                </c:pt>
                <c:pt idx="5">
                  <c:v>81.3</c:v>
                </c:pt>
                <c:pt idx="6">
                  <c:v>24.67</c:v>
                </c:pt>
                <c:pt idx="7">
                  <c:v>15.19</c:v>
                </c:pt>
              </c:numCache>
            </c:numRef>
          </c:xVal>
          <c:yVal>
            <c:numRef>
              <c:f>Sheet7!$B$37:$I$37</c:f>
              <c:numCache>
                <c:formatCode>General</c:formatCode>
                <c:ptCount val="8"/>
                <c:pt idx="0">
                  <c:v>16</c:v>
                </c:pt>
                <c:pt idx="1">
                  <c:v>12.75</c:v>
                </c:pt>
                <c:pt idx="2">
                  <c:v>11.75</c:v>
                </c:pt>
                <c:pt idx="3">
                  <c:v>15.75</c:v>
                </c:pt>
                <c:pt idx="4">
                  <c:v>15.25</c:v>
                </c:pt>
                <c:pt idx="5">
                  <c:v>10.25</c:v>
                </c:pt>
                <c:pt idx="6">
                  <c:v>14.25</c:v>
                </c:pt>
                <c:pt idx="7">
                  <c:v>13.75</c:v>
                </c:pt>
              </c:numCache>
            </c:numRef>
          </c:yVal>
          <c:smooth val="0"/>
        </c:ser>
        <c:ser>
          <c:idx val="2"/>
          <c:order val="2"/>
          <c:tx>
            <c:v>Death</c:v>
          </c:tx>
          <c:spPr>
            <a:ln w="35020">
              <a:noFill/>
            </a:ln>
          </c:spPr>
          <c:marker>
            <c:symbol val="diamond"/>
            <c:size val="12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Pt>
            <c:idx val="1"/>
            <c:marker>
              <c:symbol val="x"/>
              <c:size val="12"/>
            </c:marker>
            <c:bubble3D val="0"/>
          </c:dPt>
          <c:dPt>
            <c:idx val="3"/>
            <c:marker>
              <c:symbol val="x"/>
              <c:size val="12"/>
            </c:marker>
            <c:bubble3D val="0"/>
          </c:dPt>
          <c:dPt>
            <c:idx val="6"/>
            <c:marker>
              <c:symbol val="x"/>
              <c:size val="12"/>
            </c:marker>
            <c:bubble3D val="0"/>
          </c:dPt>
          <c:dPt>
            <c:idx val="7"/>
            <c:marker>
              <c:symbol val="x"/>
              <c:size val="12"/>
            </c:marker>
            <c:bubble3D val="0"/>
          </c:dPt>
          <c:trendline>
            <c:spPr>
              <a:ln w="31129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Sheet7!$B$47:$I$47</c:f>
                <c:numCache>
                  <c:formatCode>General</c:formatCode>
                  <c:ptCount val="8"/>
                  <c:pt idx="0">
                    <c:v>1.9578900207451218</c:v>
                  </c:pt>
                  <c:pt idx="1">
                    <c:v>1.181453906563152</c:v>
                  </c:pt>
                  <c:pt idx="2">
                    <c:v>1.5545631755148024</c:v>
                  </c:pt>
                  <c:pt idx="3">
                    <c:v>3.0138568866708542</c:v>
                  </c:pt>
                  <c:pt idx="4">
                    <c:v>1.707825127659933</c:v>
                  </c:pt>
                  <c:pt idx="5">
                    <c:v>0.47871355387816905</c:v>
                  </c:pt>
                  <c:pt idx="6">
                    <c:v>2.3273733406281569</c:v>
                  </c:pt>
                  <c:pt idx="7">
                    <c:v>1.0307764064044151</c:v>
                  </c:pt>
                </c:numCache>
              </c:numRef>
            </c:plus>
            <c:minus>
              <c:numRef>
                <c:f>Sheet7!$B$47:$I$47</c:f>
                <c:numCache>
                  <c:formatCode>General</c:formatCode>
                  <c:ptCount val="8"/>
                  <c:pt idx="0">
                    <c:v>1.9578900207451218</c:v>
                  </c:pt>
                  <c:pt idx="1">
                    <c:v>1.181453906563152</c:v>
                  </c:pt>
                  <c:pt idx="2">
                    <c:v>1.5545631755148024</c:v>
                  </c:pt>
                  <c:pt idx="3">
                    <c:v>3.0138568866708542</c:v>
                  </c:pt>
                  <c:pt idx="4">
                    <c:v>1.707825127659933</c:v>
                  </c:pt>
                  <c:pt idx="5">
                    <c:v>0.47871355387816905</c:v>
                  </c:pt>
                  <c:pt idx="6">
                    <c:v>2.3273733406281569</c:v>
                  </c:pt>
                  <c:pt idx="7">
                    <c:v>1.0307764064044151</c:v>
                  </c:pt>
                </c:numCache>
              </c:numRef>
            </c:minus>
          </c:errBars>
          <c:xVal>
            <c:numRef>
              <c:f>Sheet7!$E$2:$E$9</c:f>
              <c:numCache>
                <c:formatCode>General</c:formatCode>
                <c:ptCount val="8"/>
                <c:pt idx="0">
                  <c:v>39.409999999999997</c:v>
                </c:pt>
                <c:pt idx="1">
                  <c:v>7.93</c:v>
                </c:pt>
                <c:pt idx="2">
                  <c:v>60.27</c:v>
                </c:pt>
                <c:pt idx="3">
                  <c:v>31.81</c:v>
                </c:pt>
                <c:pt idx="4">
                  <c:v>51.18</c:v>
                </c:pt>
                <c:pt idx="5">
                  <c:v>81.3</c:v>
                </c:pt>
                <c:pt idx="6">
                  <c:v>24.67</c:v>
                </c:pt>
                <c:pt idx="7">
                  <c:v>15.19</c:v>
                </c:pt>
              </c:numCache>
            </c:numRef>
          </c:xVal>
          <c:yVal>
            <c:numRef>
              <c:f>Sheet7!$B$45:$I$45</c:f>
              <c:numCache>
                <c:formatCode>General</c:formatCode>
                <c:ptCount val="8"/>
                <c:pt idx="0">
                  <c:v>7</c:v>
                </c:pt>
                <c:pt idx="1">
                  <c:v>12.25</c:v>
                </c:pt>
                <c:pt idx="2">
                  <c:v>7.5</c:v>
                </c:pt>
                <c:pt idx="3">
                  <c:v>10.5</c:v>
                </c:pt>
                <c:pt idx="4">
                  <c:v>6.5</c:v>
                </c:pt>
                <c:pt idx="5">
                  <c:v>4.25</c:v>
                </c:pt>
                <c:pt idx="6">
                  <c:v>12.5</c:v>
                </c:pt>
                <c:pt idx="7">
                  <c:v>13.25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280640"/>
        <c:axId val="211282560"/>
      </c:scatterChart>
      <c:valAx>
        <c:axId val="211280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1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Aliphatic glucosinolate (μmole/g dry weight)</a:t>
                </a:r>
              </a:p>
            </c:rich>
          </c:tx>
          <c:layout>
            <c:manualLayout>
              <c:xMode val="edge"/>
              <c:yMode val="edge"/>
              <c:x val="8.7198515769944335E-2"/>
              <c:y val="0.88268156424581001"/>
            </c:manualLayout>
          </c:layout>
          <c:overlay val="0"/>
          <c:spPr>
            <a:noFill/>
            <a:ln w="311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91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2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  <c:crossAx val="211282560"/>
        <c:crosses val="autoZero"/>
        <c:crossBetween val="midCat"/>
      </c:valAx>
      <c:valAx>
        <c:axId val="211282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71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Average number of seedlings</a:t>
                </a:r>
              </a:p>
            </c:rich>
          </c:tx>
          <c:layout>
            <c:manualLayout>
              <c:xMode val="edge"/>
              <c:yMode val="edge"/>
              <c:x val="1.2987012987012988E-2"/>
              <c:y val="2.5139664804469275E-2"/>
            </c:manualLayout>
          </c:layout>
          <c:overlay val="0"/>
          <c:spPr>
            <a:noFill/>
            <a:ln w="3112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91">
            <a:solidFill>
              <a:srgbClr val="000000"/>
            </a:solidFill>
            <a:prstDash val="solid"/>
          </a:ln>
        </c:spPr>
        <c:crossAx val="211280640"/>
        <c:crosses val="autoZero"/>
        <c:crossBetween val="midCat"/>
      </c:valAx>
    </c:plotArea>
    <c:legend>
      <c:legendPos val="r"/>
      <c:legendEntry>
        <c:idx val="1"/>
        <c:txPr>
          <a:bodyPr/>
          <a:lstStyle/>
          <a:p>
            <a:pPr>
              <a:defRPr sz="157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NL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5510204081632648"/>
          <c:y val="0.17318435754189945"/>
          <c:w val="0.22820037105751392"/>
          <c:h val="0.41340782122905029"/>
        </c:manualLayout>
      </c:layout>
      <c:overlay val="0"/>
      <c:spPr>
        <a:solidFill>
          <a:srgbClr val="FFFFFF"/>
        </a:solidFill>
        <a:ln w="3891">
          <a:solidFill>
            <a:srgbClr val="000000"/>
          </a:solidFill>
          <a:prstDash val="solid"/>
        </a:ln>
      </c:spPr>
      <c:txPr>
        <a:bodyPr/>
        <a:lstStyle/>
        <a:p>
          <a:pPr>
            <a:defRPr sz="1802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t>damage at different glucosinolate concentrations</a:t>
            </a:r>
          </a:p>
        </c:rich>
      </c:tx>
      <c:layout>
        <c:manualLayout>
          <c:xMode val="edge"/>
          <c:yMode val="edge"/>
          <c:x val="0.17957166392092258"/>
          <c:y val="9.4155844155844159E-2"/>
        </c:manualLayout>
      </c:layout>
      <c:overlay val="0"/>
      <c:spPr>
        <a:noFill/>
        <a:ln w="3827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846787479406922E-2"/>
          <c:y val="0.18831168831168832"/>
          <c:w val="0.69851729818780894"/>
          <c:h val="0.60714285714285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'grafieken 2'!$G$1</c:f>
              <c:strCache>
                <c:ptCount val="1"/>
                <c:pt idx="0">
                  <c:v>total leafs</c:v>
                </c:pt>
              </c:strCache>
            </c:strRef>
          </c:tx>
          <c:spPr>
            <a:ln w="43063">
              <a:noFill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'grafieken 2'!$G$2:$G$9</c:f>
              <c:numCache>
                <c:formatCode>0.00</c:formatCode>
                <c:ptCount val="8"/>
                <c:pt idx="0">
                  <c:v>17.164455</c:v>
                </c:pt>
                <c:pt idx="1">
                  <c:v>26.445</c:v>
                </c:pt>
                <c:pt idx="2">
                  <c:v>10.02863</c:v>
                </c:pt>
                <c:pt idx="3">
                  <c:v>5.8567720000000003</c:v>
                </c:pt>
                <c:pt idx="4">
                  <c:v>2.4173689999999999</c:v>
                </c:pt>
                <c:pt idx="5">
                  <c:v>3.388112</c:v>
                </c:pt>
                <c:pt idx="6">
                  <c:v>1.070506</c:v>
                </c:pt>
                <c:pt idx="7">
                  <c:v>0.84310499999999999</c:v>
                </c:pt>
              </c:numCache>
            </c:numRef>
          </c:xVal>
          <c:yVal>
            <c:numRef>
              <c:f>'grafieken 2'!$B$2:$B$9</c:f>
              <c:numCache>
                <c:formatCode>General</c:formatCode>
                <c:ptCount val="8"/>
                <c:pt idx="0">
                  <c:v>3.375</c:v>
                </c:pt>
                <c:pt idx="1">
                  <c:v>5.625</c:v>
                </c:pt>
                <c:pt idx="2">
                  <c:v>9.375</c:v>
                </c:pt>
                <c:pt idx="3">
                  <c:v>12.75</c:v>
                </c:pt>
                <c:pt idx="4">
                  <c:v>14</c:v>
                </c:pt>
                <c:pt idx="5">
                  <c:v>15.25</c:v>
                </c:pt>
                <c:pt idx="6">
                  <c:v>22</c:v>
                </c:pt>
                <c:pt idx="7">
                  <c:v>23.125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'grafieken 2'!$H$1</c:f>
              <c:strCache>
                <c:ptCount val="1"/>
                <c:pt idx="0">
                  <c:v>aliphatic leafes</c:v>
                </c:pt>
              </c:strCache>
            </c:strRef>
          </c:tx>
          <c:spPr>
            <a:ln w="43063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'grafieken 2'!$H$2:$H$9</c:f>
              <c:numCache>
                <c:formatCode>0.00</c:formatCode>
                <c:ptCount val="8"/>
                <c:pt idx="0">
                  <c:v>16.294309999999999</c:v>
                </c:pt>
                <c:pt idx="1">
                  <c:v>23.206810000000001</c:v>
                </c:pt>
                <c:pt idx="2">
                  <c:v>8.3058200000000006</c:v>
                </c:pt>
                <c:pt idx="3">
                  <c:v>4.8767630000000004</c:v>
                </c:pt>
                <c:pt idx="4">
                  <c:v>1.725673</c:v>
                </c:pt>
                <c:pt idx="5">
                  <c:v>2.6887349999999999</c:v>
                </c:pt>
                <c:pt idx="6">
                  <c:v>0</c:v>
                </c:pt>
                <c:pt idx="7">
                  <c:v>0</c:v>
                </c:pt>
              </c:numCache>
            </c:numRef>
          </c:xVal>
          <c:yVal>
            <c:numRef>
              <c:f>'grafieken 2'!$B$2:$B$9</c:f>
              <c:numCache>
                <c:formatCode>General</c:formatCode>
                <c:ptCount val="8"/>
                <c:pt idx="0">
                  <c:v>3.375</c:v>
                </c:pt>
                <c:pt idx="1">
                  <c:v>5.625</c:v>
                </c:pt>
                <c:pt idx="2">
                  <c:v>9.375</c:v>
                </c:pt>
                <c:pt idx="3">
                  <c:v>12.75</c:v>
                </c:pt>
                <c:pt idx="4">
                  <c:v>14</c:v>
                </c:pt>
                <c:pt idx="5">
                  <c:v>15.25</c:v>
                </c:pt>
                <c:pt idx="6">
                  <c:v>22</c:v>
                </c:pt>
                <c:pt idx="7">
                  <c:v>23.125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65312"/>
        <c:axId val="200227840"/>
      </c:scatterChart>
      <c:valAx>
        <c:axId val="4236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0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glucosinolate concentration </a:t>
                </a:r>
              </a:p>
            </c:rich>
          </c:tx>
          <c:layout>
            <c:manualLayout>
              <c:xMode val="edge"/>
              <c:yMode val="edge"/>
              <c:x val="0.29818780889621088"/>
              <c:y val="0.8928571428571429"/>
            </c:manualLayout>
          </c:layout>
          <c:overlay val="0"/>
          <c:spPr>
            <a:noFill/>
            <a:ln w="38278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47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200227840"/>
        <c:crosses val="autoZero"/>
        <c:crossBetween val="midCat"/>
      </c:valAx>
      <c:valAx>
        <c:axId val="200227840"/>
        <c:scaling>
          <c:orientation val="minMax"/>
        </c:scaling>
        <c:delete val="0"/>
        <c:axPos val="l"/>
        <c:majorGridlines>
          <c:spPr>
            <a:ln w="478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0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damage</a:t>
                </a:r>
              </a:p>
            </c:rich>
          </c:tx>
          <c:layout>
            <c:manualLayout>
              <c:xMode val="edge"/>
              <c:yMode val="edge"/>
              <c:x val="1.6474464579901153E-2"/>
              <c:y val="0.39610389610389612"/>
            </c:manualLayout>
          </c:layout>
          <c:overlay val="0"/>
          <c:spPr>
            <a:noFill/>
            <a:ln w="3827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8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0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42365312"/>
        <c:crosses val="autoZero"/>
        <c:crossBetween val="midCat"/>
      </c:valAx>
      <c:spPr>
        <a:solidFill>
          <a:srgbClr val="C0C0C0"/>
        </a:solidFill>
        <a:ln w="1913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560131795716639"/>
          <c:y val="0.6428571428571429"/>
          <c:w val="0.17462932454695224"/>
          <c:h val="0.1396103896103896"/>
        </c:manualLayout>
      </c:layout>
      <c:overlay val="0"/>
      <c:spPr>
        <a:solidFill>
          <a:srgbClr val="FFFFFF"/>
        </a:solidFill>
        <a:ln w="4785">
          <a:solidFill>
            <a:srgbClr val="000000"/>
          </a:solidFill>
          <a:prstDash val="solid"/>
        </a:ln>
      </c:spPr>
      <c:txPr>
        <a:bodyPr/>
        <a:lstStyle/>
        <a:p>
          <a:pPr>
            <a:defRPr sz="138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rgbClr val="FFFFFF"/>
    </a:solidFill>
    <a:ln w="4785">
      <a:solidFill>
        <a:srgbClr val="000000"/>
      </a:solidFill>
      <a:prstDash val="solid"/>
    </a:ln>
  </c:spPr>
  <c:txPr>
    <a:bodyPr/>
    <a:lstStyle/>
    <a:p>
      <a:pPr>
        <a:defRPr sz="150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3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t>damage at different glucosinolate concentrations</a:t>
            </a:r>
          </a:p>
        </c:rich>
      </c:tx>
      <c:layout>
        <c:manualLayout>
          <c:xMode val="edge"/>
          <c:yMode val="edge"/>
          <c:x val="0.17957166392092258"/>
          <c:y val="9.4155844155844159E-2"/>
        </c:manualLayout>
      </c:layout>
      <c:overlay val="0"/>
      <c:spPr>
        <a:noFill/>
        <a:ln w="261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846787479406922E-2"/>
          <c:y val="0.18831168831168832"/>
          <c:w val="0.69851729818780894"/>
          <c:h val="0.60714285714285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'grafieken 2'!$G$1</c:f>
              <c:strCache>
                <c:ptCount val="1"/>
                <c:pt idx="0">
                  <c:v>total leafs</c:v>
                </c:pt>
              </c:strCache>
            </c:strRef>
          </c:tx>
          <c:spPr>
            <a:ln w="29407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'grafieken 2'!$G$2:$G$9</c:f>
              <c:numCache>
                <c:formatCode>0.00</c:formatCode>
                <c:ptCount val="8"/>
                <c:pt idx="0">
                  <c:v>17.164455</c:v>
                </c:pt>
                <c:pt idx="1">
                  <c:v>26.445</c:v>
                </c:pt>
                <c:pt idx="2">
                  <c:v>10.02863</c:v>
                </c:pt>
                <c:pt idx="3">
                  <c:v>5.8567720000000003</c:v>
                </c:pt>
                <c:pt idx="4">
                  <c:v>2.4173689999999999</c:v>
                </c:pt>
                <c:pt idx="5">
                  <c:v>3.388112</c:v>
                </c:pt>
                <c:pt idx="6">
                  <c:v>1.070506</c:v>
                </c:pt>
                <c:pt idx="7">
                  <c:v>0.84310499999999999</c:v>
                </c:pt>
              </c:numCache>
            </c:numRef>
          </c:xVal>
          <c:yVal>
            <c:numRef>
              <c:f>'grafieken 2'!$B$2:$B$9</c:f>
              <c:numCache>
                <c:formatCode>General</c:formatCode>
                <c:ptCount val="8"/>
                <c:pt idx="0">
                  <c:v>3.375</c:v>
                </c:pt>
                <c:pt idx="1">
                  <c:v>5.625</c:v>
                </c:pt>
                <c:pt idx="2">
                  <c:v>9.375</c:v>
                </c:pt>
                <c:pt idx="3">
                  <c:v>12.75</c:v>
                </c:pt>
                <c:pt idx="4">
                  <c:v>14</c:v>
                </c:pt>
                <c:pt idx="5">
                  <c:v>15.25</c:v>
                </c:pt>
                <c:pt idx="6">
                  <c:v>22</c:v>
                </c:pt>
                <c:pt idx="7">
                  <c:v>23.125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'grafieken 2'!$H$1</c:f>
              <c:strCache>
                <c:ptCount val="1"/>
                <c:pt idx="0">
                  <c:v>aliphatic leafes</c:v>
                </c:pt>
              </c:strCache>
            </c:strRef>
          </c:tx>
          <c:spPr>
            <a:ln w="29407">
              <a:noFill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'grafieken 2'!$H$2:$H$9</c:f>
              <c:numCache>
                <c:formatCode>0.00</c:formatCode>
                <c:ptCount val="8"/>
                <c:pt idx="0">
                  <c:v>16.294309999999999</c:v>
                </c:pt>
                <c:pt idx="1">
                  <c:v>23.206810000000001</c:v>
                </c:pt>
                <c:pt idx="2">
                  <c:v>8.3058200000000006</c:v>
                </c:pt>
                <c:pt idx="3">
                  <c:v>4.8767630000000004</c:v>
                </c:pt>
                <c:pt idx="4">
                  <c:v>1.725673</c:v>
                </c:pt>
                <c:pt idx="5">
                  <c:v>2.6887349999999999</c:v>
                </c:pt>
                <c:pt idx="6">
                  <c:v>0</c:v>
                </c:pt>
                <c:pt idx="7">
                  <c:v>0</c:v>
                </c:pt>
              </c:numCache>
            </c:numRef>
          </c:xVal>
          <c:yVal>
            <c:numRef>
              <c:f>'grafieken 2'!$B$2:$B$9</c:f>
              <c:numCache>
                <c:formatCode>General</c:formatCode>
                <c:ptCount val="8"/>
                <c:pt idx="0">
                  <c:v>3.375</c:v>
                </c:pt>
                <c:pt idx="1">
                  <c:v>5.625</c:v>
                </c:pt>
                <c:pt idx="2">
                  <c:v>9.375</c:v>
                </c:pt>
                <c:pt idx="3">
                  <c:v>12.75</c:v>
                </c:pt>
                <c:pt idx="4">
                  <c:v>14</c:v>
                </c:pt>
                <c:pt idx="5">
                  <c:v>15.25</c:v>
                </c:pt>
                <c:pt idx="6">
                  <c:v>22</c:v>
                </c:pt>
                <c:pt idx="7">
                  <c:v>23.125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15456"/>
        <c:axId val="42526208"/>
      </c:scatterChart>
      <c:valAx>
        <c:axId val="42515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2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glucosinolate concentration </a:t>
                </a:r>
              </a:p>
            </c:rich>
          </c:tx>
          <c:layout>
            <c:manualLayout>
              <c:xMode val="edge"/>
              <c:yMode val="edge"/>
              <c:x val="0.29818780889621088"/>
              <c:y val="0.8928571428571429"/>
            </c:manualLayout>
          </c:layout>
          <c:overlay val="0"/>
          <c:spPr>
            <a:noFill/>
            <a:ln w="26139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2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42526208"/>
        <c:crosses val="autoZero"/>
        <c:crossBetween val="midCat"/>
      </c:valAx>
      <c:valAx>
        <c:axId val="42526208"/>
        <c:scaling>
          <c:orientation val="minMax"/>
        </c:scaling>
        <c:delete val="0"/>
        <c:axPos val="l"/>
        <c:majorGridlines>
          <c:spPr>
            <a:ln w="326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t>damage</a:t>
                </a:r>
              </a:p>
            </c:rich>
          </c:tx>
          <c:layout>
            <c:manualLayout>
              <c:xMode val="edge"/>
              <c:yMode val="edge"/>
              <c:x val="1.6474464579901153E-2"/>
              <c:y val="0.39610389610389612"/>
            </c:manualLayout>
          </c:layout>
          <c:overlay val="0"/>
          <c:spPr>
            <a:noFill/>
            <a:ln w="2613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42515456"/>
        <c:crosses val="autoZero"/>
        <c:crossBetween val="midCat"/>
      </c:valAx>
      <c:spPr>
        <a:solidFill>
          <a:srgbClr val="C0C0C0"/>
        </a:solidFill>
        <a:ln w="1307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560131795716639"/>
          <c:y val="0.6428571428571429"/>
          <c:w val="0.17462932454695224"/>
          <c:h val="0.1396103896103896"/>
        </c:manualLayout>
      </c:layout>
      <c:overlay val="0"/>
      <c:spPr>
        <a:solidFill>
          <a:srgbClr val="FFFFFF"/>
        </a:solidFill>
        <a:ln w="3267">
          <a:solidFill>
            <a:srgbClr val="000000"/>
          </a:solidFill>
          <a:prstDash val="solid"/>
        </a:ln>
      </c:spPr>
      <c:txPr>
        <a:bodyPr/>
        <a:lstStyle/>
        <a:p>
          <a:pPr>
            <a:defRPr sz="94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rgbClr val="FFFFFF"/>
    </a:solidFill>
    <a:ln w="3267">
      <a:solidFill>
        <a:srgbClr val="000000"/>
      </a:solidFill>
      <a:prstDash val="solid"/>
    </a:ln>
  </c:spPr>
  <c:txPr>
    <a:bodyPr/>
    <a:lstStyle/>
    <a:p>
      <a:pPr>
        <a:defRPr sz="102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C20747E-FC67-4DD3-8976-5682820CD7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66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A258E2D-B15C-43B2-BE39-82BDD497641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FBEAA1-3B0E-418C-8E9A-182EBE1D791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31D55ED-1E0C-4545-B81A-FC629B19BC6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8465D8B-5694-4EB8-AC17-04253327A43B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0EEA206-F344-48A6-B3FE-F747A6B1488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F0256C-A77A-4752-9E9D-D2473DAC4D0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60E3C5F-C41B-4B65-8262-5D98F9A8F51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16C5C523-8F27-444F-B88C-C8703D5FD1DD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86019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82B6832-B8F9-46FA-B9F6-EDB9C83ACDA5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87043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408" tIns="42204" rIns="84408" bIns="42204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408" tIns="42204" rIns="84408" bIns="42204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408" tIns="42204" rIns="84408" bIns="42204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5E861C-5715-4CA5-9FA6-EA01A80DB9E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E8C2-7544-4192-8019-ECE9C1C4EF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6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7DA29-853E-4765-B72F-44DAC7A912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9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F75B-8817-49CC-A169-36B45699D7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616E-9DFC-4881-AE8D-613F197EF5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8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FE3C8-C58F-495B-98CB-4C3FA5FD1C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0D54-13FD-4AE1-8B03-A77AAC7141F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7B7E1-F3DC-49E3-BCE9-FD3BE34D347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7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C0AC-F4F1-41EF-B4AA-B1423E76D5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31A44-450E-4A01-8CFB-A694CEE7C0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9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193A-4F31-4F85-A444-DE42425824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3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F1A13-5560-482F-A14B-12FDD8B120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9CEB-F589-495F-BE77-3B6C7396D41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46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C01FB-6BE7-48CD-8338-86E7684F84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EB58-1D1C-45C6-83D4-A3C28C65E7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2BE01-B6A1-46C7-A68D-8345CFAFB8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4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E764B-4C06-4700-81A9-51562EB5E5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4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AFFA1-7FF7-4AEE-9624-486899D4996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2FD4-9457-463A-AEE8-9BCC236AA35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8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22896-CA1D-4799-9345-FCBE183371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3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DF555-AEA3-4F97-8143-BBA50D1EB4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99BA526-7EA1-454A-8D03-9FBB191329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em.ne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7.png"/><Relationship Id="rId4" Type="http://schemas.openxmlformats.org/officeDocument/2006/relationships/package" Target="../embeddings/Microsoft_Word-document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 koolzaad controversen; over het verschil tussen kool- en raapzaad en waarom dat er wat toe doet. 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52400" y="5105400"/>
            <a:ext cx="90503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Tom de Jong</a:t>
            </a:r>
          </a:p>
          <a:p>
            <a:endParaRPr lang="en-US" sz="2000"/>
          </a:p>
          <a:p>
            <a:r>
              <a:rPr lang="en-US" sz="2000"/>
              <a:t>Cooperation: Elze Hesse, Andre Kamp, Mahmoud Moshgani, Elspeth Kolvoort,</a:t>
            </a:r>
          </a:p>
          <a:p>
            <a:r>
              <a:rPr lang="en-US" sz="2000"/>
              <a:t>Maria Tudela Isanta, Sheila Luijten, Wil Tamis, Natasha Schidlo, </a:t>
            </a:r>
          </a:p>
          <a:p>
            <a:r>
              <a:rPr lang="en-US" sz="2000"/>
              <a:t>Hans de Jong, Xianwen Ji, Baudewijn Odé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7778750" y="5356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2053" name="Picture 7" descr="annualkop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1600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beeldm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16002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cm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167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FloronLogo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Moeilijk om de soorten uit elkaar te houden…</a:t>
            </a:r>
            <a:endParaRPr lang="en-US" smtClean="0"/>
          </a:p>
        </p:txBody>
      </p:sp>
      <p:pic>
        <p:nvPicPr>
          <p:cNvPr id="11267" name="Picture 3" descr="linnaeusrapa.jpg                                               00085CDAMacintosh HD                   7C2681A6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1670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napuslinnaeus.jpg                                              00085CDAMacintosh HD                   7C2681A6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232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8600" y="5305425"/>
            <a:ext cx="34782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B. rapa</a:t>
            </a:r>
            <a:r>
              <a:rPr lang="en-US"/>
              <a:t> (=</a:t>
            </a:r>
            <a:r>
              <a:rPr lang="en-US" i="1"/>
              <a:t>B. campestris</a:t>
            </a:r>
            <a:r>
              <a:rPr lang="en-US"/>
              <a:t>)</a:t>
            </a:r>
          </a:p>
          <a:p>
            <a:r>
              <a:rPr lang="en-US">
                <a:solidFill>
                  <a:schemeClr val="accent2"/>
                </a:solidFill>
              </a:rPr>
              <a:t>Raapzaad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Polish rape, turnip, field</a:t>
            </a:r>
          </a:p>
          <a:p>
            <a:r>
              <a:rPr lang="en-US">
                <a:solidFill>
                  <a:srgbClr val="FF0000"/>
                </a:solidFill>
              </a:rPr>
              <a:t>mustard</a:t>
            </a:r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419600" y="5334000"/>
            <a:ext cx="43513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B. napus</a:t>
            </a:r>
          </a:p>
          <a:p>
            <a:r>
              <a:rPr lang="en-US">
                <a:solidFill>
                  <a:schemeClr val="accent2"/>
                </a:solidFill>
              </a:rPr>
              <a:t>Koolzaad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Oilseed rape or Swedish turnip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De Karel Knip controverse</a:t>
            </a:r>
            <a:endParaRPr lang="en-US" sz="2400" smtClean="0">
              <a:solidFill>
                <a:schemeClr val="tx1"/>
              </a:solidFill>
            </a:endParaRPr>
          </a:p>
        </p:txBody>
      </p:sp>
      <p:pic>
        <p:nvPicPr>
          <p:cNvPr id="12291" name="Picture 3" descr="raapzaadbladvo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3429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6837363" y="27193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2293" name="Picture 6" descr="10010040026309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1752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971800" y="6019800"/>
            <a:ext cx="5937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Soorten worden door elkaar gehaald</a:t>
            </a:r>
          </a:p>
        </p:txBody>
      </p:sp>
      <p:pic>
        <p:nvPicPr>
          <p:cNvPr id="12295" name="Picture 6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558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omosomes.jpg                                                 00085CDAMacintosh HD                   7C2681A6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08585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381000"/>
            <a:ext cx="691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Gelukkig is er een verschil in chromosoomaantal!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-76200" y="5715000"/>
            <a:ext cx="793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/>
              <a:t>Kool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52400" y="3429000"/>
            <a:ext cx="844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Kool</a:t>
            </a:r>
          </a:p>
          <a:p>
            <a:r>
              <a:rPr lang="en-US"/>
              <a:t>zaad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04800" y="1447800"/>
            <a:ext cx="1014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Raap-</a:t>
            </a:r>
          </a:p>
          <a:p>
            <a:r>
              <a:rPr lang="en-US"/>
              <a:t>zaad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Driehoek van U (1935)</a:t>
            </a:r>
          </a:p>
        </p:txBody>
      </p:sp>
      <p:pic>
        <p:nvPicPr>
          <p:cNvPr id="14339" name="Picture 3" descr="617px-Triangle_of_U_Simple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0292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4419600"/>
            <a:ext cx="192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Triangle of U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84325" y="62960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Kool</a:t>
            </a:r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191000" y="6400800"/>
            <a:ext cx="1455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Koolzaad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875463" y="6219825"/>
            <a:ext cx="1573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Raapzaad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Flowcytometer</a:t>
            </a:r>
          </a:p>
        </p:txBody>
      </p:sp>
      <p:pic>
        <p:nvPicPr>
          <p:cNvPr id="15363" name="Picture 5" descr="iribov"/>
          <p:cNvPicPr>
            <a:picLocks noChangeAspect="1" noChangeArrowheads="1"/>
          </p:cNvPicPr>
          <p:nvPr>
            <p:ph type="dgm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6670675" cy="4114800"/>
          </a:xfrm>
        </p:spPr>
      </p:pic>
      <p:pic>
        <p:nvPicPr>
          <p:cNvPr id="15364" name="Picture 6" descr="flowcytome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66675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6553200" y="4724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Kool</a:t>
            </a:r>
            <a:endParaRPr lang="en-US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3200400" y="62484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B. rapa</a:t>
            </a:r>
            <a:r>
              <a:rPr lang="en-US">
                <a:solidFill>
                  <a:schemeClr val="accent2"/>
                </a:solidFill>
              </a:rPr>
              <a:t> Raapzaad</a:t>
            </a:r>
            <a:endParaRPr lang="en-US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4800600" y="3581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B. napus</a:t>
            </a:r>
            <a:r>
              <a:rPr lang="en-US">
                <a:solidFill>
                  <a:schemeClr val="accent2"/>
                </a:solidFill>
              </a:rPr>
              <a:t> Koolzaad</a:t>
            </a:r>
            <a:endParaRPr lang="en-US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 flipH="1">
            <a:off x="4648200" y="40386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 flipH="1">
            <a:off x="6096000" y="4953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H="1" flipV="1">
            <a:off x="3733800" y="55626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Van DNA naar morfologische kenmerken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419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Meet DNA hoeveelheid met flow cytometrie-&gt; je weet dan zeker welk soort ‘t is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Bekijk welke kenmerken significant verschillen tussen soorten.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Gebruik 45 kenmerken om de soort te bepalen.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Met 99% zekerheid kun je de soort goed voorspellen vanuit alleen de morfologie.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Volledig rapport op </a:t>
            </a:r>
            <a:r>
              <a:rPr lang="en-US" sz="2000" smtClean="0">
                <a:hlinkClick r:id="rId3"/>
              </a:rPr>
              <a:t>http://www.cogem.net/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Karel Knip controverse opgelost!</a:t>
            </a:r>
            <a:endParaRPr lang="en-US" sz="2400" smtClean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979613" y="3241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6389" name="Picture 2" descr="Sheila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1219200" y="5638800"/>
            <a:ext cx="250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Dr. Sheila Luijten</a:t>
            </a:r>
          </a:p>
        </p:txBody>
      </p:sp>
      <p:pic>
        <p:nvPicPr>
          <p:cNvPr id="16391" name="Picture 7" descr="Unknown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6172200"/>
            <a:ext cx="2743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 politieke controverse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B. napus</a:t>
            </a:r>
            <a:r>
              <a:rPr lang="en-US" smtClean="0"/>
              <a:t> (koolzaad) in VS and Canada is meestal </a:t>
            </a:r>
            <a:r>
              <a:rPr lang="en-US" smtClean="0">
                <a:solidFill>
                  <a:srgbClr val="FF0000"/>
                </a:solidFill>
              </a:rPr>
              <a:t>Genetisch Gemodificeerd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1,800,000 ton zaad import per jaar in Nederland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Zijn er ferale wegberm populaties van </a:t>
            </a:r>
            <a:r>
              <a:rPr lang="en-US" i="1" smtClean="0"/>
              <a:t>B. napus</a:t>
            </a:r>
            <a:r>
              <a:rPr lang="en-US" smtClean="0"/>
              <a:t> en kruisen die met andere soorten?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n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21798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an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724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678613" y="31988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18437" name="Picture 6" descr="northdako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317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910138" y="5943600"/>
            <a:ext cx="3538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GG koolzaad langs</a:t>
            </a:r>
          </a:p>
          <a:p>
            <a:r>
              <a:rPr lang="en-US"/>
              <a:t>een weg in North Dakota</a:t>
            </a:r>
          </a:p>
        </p:txBody>
      </p:sp>
      <p:pic>
        <p:nvPicPr>
          <p:cNvPr id="18439" name="Picture 6" descr="images-3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1143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0" name="Straight Arrow Connector 8"/>
          <p:cNvCxnSpPr>
            <a:cxnSpLocks noChangeShapeType="1"/>
          </p:cNvCxnSpPr>
          <p:nvPr/>
        </p:nvCxnSpPr>
        <p:spPr bwMode="auto">
          <a:xfrm rot="5400000">
            <a:off x="6287294" y="2094706"/>
            <a:ext cx="914400" cy="77788"/>
          </a:xfrm>
          <a:prstGeom prst="straightConnector1">
            <a:avLst/>
          </a:prstGeom>
          <a:noFill/>
          <a:ln w="1905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50838" y="6092825"/>
            <a:ext cx="359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GM=Genetically Modified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66800" y="4495800"/>
            <a:ext cx="74549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Schoenenberger &amp; D’Andrea (2012) </a:t>
            </a:r>
          </a:p>
          <a:p>
            <a:r>
              <a:rPr lang="en-US"/>
              <a:t>Environmental Sciences Europe 2012, 24:23.</a:t>
            </a:r>
          </a:p>
          <a:p>
            <a:endParaRPr lang="en-US"/>
          </a:p>
          <a:p>
            <a:r>
              <a:rPr lang="en-US"/>
              <a:t>Van 2403 planten in 58 populaties, bleken 50 planten </a:t>
            </a:r>
          </a:p>
          <a:p>
            <a:r>
              <a:rPr lang="en-US"/>
              <a:t>op 4 locaties (Basel, Lugano) GM te zijn.</a:t>
            </a:r>
          </a:p>
        </p:txBody>
      </p:sp>
      <p:pic>
        <p:nvPicPr>
          <p:cNvPr id="19459" name="Picture 3" descr="swis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720138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743200" y="5943600"/>
            <a:ext cx="418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Koolzaad op station Woerden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smtClean="0"/>
              <a:t>Inleiding soorten &amp; twee controversen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smtClean="0"/>
              <a:t>“Wilde” </a:t>
            </a:r>
            <a:r>
              <a:rPr lang="en-US" sz="2800" i="1" smtClean="0"/>
              <a:t>B. napus</a:t>
            </a:r>
            <a:r>
              <a:rPr lang="en-US" sz="2800" smtClean="0"/>
              <a:t> populaties in Nederland?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smtClean="0"/>
              <a:t>Is kruising met wild raapzaad mogelijk?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smtClean="0"/>
              <a:t>Hybriden in het veld.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smtClean="0"/>
              <a:t>Verschil in onkruidkarakter tussen </a:t>
            </a:r>
            <a:r>
              <a:rPr lang="en-US" sz="2800" i="1" smtClean="0"/>
              <a:t>B. napus </a:t>
            </a:r>
            <a:r>
              <a:rPr lang="en-US" sz="2800" smtClean="0"/>
              <a:t>en </a:t>
            </a:r>
            <a:r>
              <a:rPr lang="en-US" sz="2800" i="1" smtClean="0"/>
              <a:t>B. rapa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smtClean="0"/>
              <a:t>Waarom?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800" smtClean="0"/>
              <a:t>Onderwijs</a:t>
            </a:r>
          </a:p>
          <a:p>
            <a:pPr marL="533400" indent="-533400"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Zijn er verwilderde populaties van het gewas koolzaad in Nederland</a:t>
            </a:r>
            <a:r>
              <a:rPr lang="en-US" sz="3600" i="1" smtClean="0"/>
              <a:t> </a:t>
            </a:r>
            <a:r>
              <a:rPr lang="en-US" sz="3600" smtClean="0"/>
              <a:t>?</a:t>
            </a:r>
            <a:endParaRPr lang="en-US" smtClean="0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7348538" y="4229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21508" name="Picture 5" descr="2222.jpg                                                       003F00F2Macintosh HD                   7C2681A6: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0" y="2057400"/>
            <a:ext cx="2757488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Verlies van </a:t>
            </a:r>
            <a:r>
              <a:rPr lang="en-US" i="1" smtClean="0"/>
              <a:t>B. napus </a:t>
            </a:r>
            <a:r>
              <a:rPr lang="en-US" smtClean="0"/>
              <a:t>zaden in de omgeving</a:t>
            </a:r>
          </a:p>
        </p:txBody>
      </p:sp>
      <p:pic>
        <p:nvPicPr>
          <p:cNvPr id="22531" name="Picture 3" descr="Untitl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5720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752600" y="5638800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Cargill</a:t>
            </a:r>
          </a:p>
        </p:txBody>
      </p:sp>
      <p:pic>
        <p:nvPicPr>
          <p:cNvPr id="22533" name="Picture 5" descr="nederla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789113"/>
            <a:ext cx="3748088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image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55626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images-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4800600"/>
            <a:ext cx="9144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belle_bewegen_li_7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smtClean="0"/>
              <a:t>FLORON project “Fietsen voor koolzaad”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endParaRPr lang="nl-NL" sz="2800" smtClean="0"/>
          </a:p>
        </p:txBody>
      </p:sp>
      <p:pic>
        <p:nvPicPr>
          <p:cNvPr id="23556" name="Picture 7" descr="fietsers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160588"/>
            <a:ext cx="5943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Brassica napus</a:t>
            </a:r>
            <a:r>
              <a:rPr lang="en-US" smtClean="0"/>
              <a:t> or </a:t>
            </a:r>
            <a:r>
              <a:rPr lang="en-US" i="1" smtClean="0"/>
              <a:t>B. rapa</a:t>
            </a:r>
            <a:r>
              <a:rPr lang="en-US" smtClean="0"/>
              <a:t> ?</a:t>
            </a:r>
            <a:br>
              <a:rPr lang="en-US" smtClean="0"/>
            </a:br>
            <a:endParaRPr lang="en-US" smtClean="0"/>
          </a:p>
        </p:txBody>
      </p:sp>
      <p:pic>
        <p:nvPicPr>
          <p:cNvPr id="24579" name="Picture 3" descr="kaartbinnenkant"/>
          <p:cNvPicPr>
            <a:picLocks noChangeAspect="1" noChangeArrowheads="1"/>
          </p:cNvPicPr>
          <p:nvPr>
            <p:ph type="chart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5400" y="1524000"/>
            <a:ext cx="6337300" cy="4483100"/>
          </a:xfrm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81000" y="6248400"/>
            <a:ext cx="279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Download: floron.nl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191000" y="6248400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Waarneming.nl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sz="3600" smtClean="0"/>
              <a:t>Resultaat “Fietsen voor koolzaad”</a:t>
            </a:r>
            <a:endParaRPr lang="en-US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81200"/>
            <a:ext cx="4343400" cy="4114800"/>
          </a:xfrm>
        </p:spPr>
        <p:txBody>
          <a:bodyPr/>
          <a:lstStyle/>
          <a:p>
            <a:r>
              <a:rPr lang="en-US" sz="2800" i="1" smtClean="0">
                <a:solidFill>
                  <a:srgbClr val="FF6600"/>
                </a:solidFill>
              </a:rPr>
              <a:t>B. rapa </a:t>
            </a:r>
            <a:r>
              <a:rPr lang="en-US" sz="2800" smtClean="0"/>
              <a:t>meest algemeen in het westen.</a:t>
            </a:r>
          </a:p>
          <a:p>
            <a:r>
              <a:rPr lang="en-US" sz="2800" smtClean="0">
                <a:solidFill>
                  <a:srgbClr val="3366FF"/>
                </a:solidFill>
              </a:rPr>
              <a:t>“Verwilderde” </a:t>
            </a:r>
            <a:r>
              <a:rPr lang="en-US" sz="2800" i="1" smtClean="0">
                <a:solidFill>
                  <a:srgbClr val="3366FF"/>
                </a:solidFill>
              </a:rPr>
              <a:t>B. napus </a:t>
            </a:r>
            <a:r>
              <a:rPr lang="en-US" sz="2800" smtClean="0"/>
              <a:t>verspreide populaties</a:t>
            </a:r>
          </a:p>
          <a:p>
            <a:r>
              <a:rPr lang="en-US" sz="2800" smtClean="0"/>
              <a:t>Koolzaad wordt vooral verbouwd in oosten Nederland.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>
            <p:ph type="chart"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4459288" cy="5181600"/>
          </a:xfrm>
        </p:spPr>
      </p:pic>
      <p:pic>
        <p:nvPicPr>
          <p:cNvPr id="25605" name="Picture 7" descr="fietsers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215900"/>
            <a:ext cx="8229600" cy="900113"/>
          </a:xfrm>
          <a:noFill/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  <a:latin typeface="Tahoma" charset="0"/>
              </a:rPr>
              <a:t>Typische habitats raapzaad (</a:t>
            </a:r>
            <a:r>
              <a:rPr lang="en-US" sz="3600" i="1" smtClean="0">
                <a:solidFill>
                  <a:schemeClr val="tx1"/>
                </a:solidFill>
                <a:latin typeface="Tahoma" charset="0"/>
              </a:rPr>
              <a:t>B. rapa</a:t>
            </a:r>
            <a:r>
              <a:rPr lang="en-US" sz="3600" smtClean="0">
                <a:solidFill>
                  <a:schemeClr val="tx1"/>
                </a:solidFill>
                <a:latin typeface="Tahoma" charset="0"/>
              </a:rPr>
              <a:t>)</a:t>
            </a:r>
            <a:endParaRPr lang="en-US" sz="3600" b="1" smtClean="0">
              <a:solidFill>
                <a:srgbClr val="FFFB22"/>
              </a:solidFill>
              <a:latin typeface="Tahoma" charset="0"/>
            </a:endParaRPr>
          </a:p>
        </p:txBody>
      </p:sp>
      <p:pic>
        <p:nvPicPr>
          <p:cNvPr id="26627" name="Picture 5" descr="koolzaadhekslootkle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41544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0" descr="images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5181600" y="5943600"/>
            <a:ext cx="382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Website kuleuven-kulak.be</a:t>
            </a:r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642938" y="4287838"/>
            <a:ext cx="3268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Langs (verstoorde)</a:t>
            </a:r>
          </a:p>
          <a:p>
            <a:r>
              <a:rPr lang="en-US"/>
              <a:t>wegbermen en sloten.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215900"/>
            <a:ext cx="8229600" cy="900113"/>
          </a:xfrm>
          <a:noFill/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  <a:latin typeface="Tahoma" charset="0"/>
              </a:rPr>
              <a:t>Typische habitats koolzaad (</a:t>
            </a:r>
            <a:r>
              <a:rPr lang="en-US" sz="3600" i="1" smtClean="0">
                <a:solidFill>
                  <a:schemeClr val="tx1"/>
                </a:solidFill>
                <a:latin typeface="Tahoma" charset="0"/>
              </a:rPr>
              <a:t>B. napus</a:t>
            </a:r>
            <a:r>
              <a:rPr lang="en-US" sz="3600" smtClean="0">
                <a:solidFill>
                  <a:schemeClr val="tx1"/>
                </a:solidFill>
                <a:latin typeface="Tahoma" charset="0"/>
              </a:rPr>
              <a:t>)</a:t>
            </a:r>
            <a:endParaRPr lang="en-US" sz="3600" b="1" smtClean="0">
              <a:solidFill>
                <a:srgbClr val="FFFB22"/>
              </a:solidFill>
              <a:latin typeface="Tahoma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2168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2240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22256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21669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freq.jpg                                                       00085CDAMacintosh HD                   7C2681A6: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271963"/>
            <a:ext cx="48006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4908550" y="4724400"/>
            <a:ext cx="38782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/>
              <a:t>B. rapa</a:t>
            </a:r>
            <a:r>
              <a:rPr lang="en-US"/>
              <a:t> soms algemeen, </a:t>
            </a:r>
          </a:p>
          <a:p>
            <a:r>
              <a:rPr lang="en-US" i="1"/>
              <a:t>B. napus</a:t>
            </a:r>
            <a:r>
              <a:rPr lang="en-US"/>
              <a:t> is zeldzaam en</a:t>
            </a:r>
          </a:p>
          <a:p>
            <a:r>
              <a:rPr lang="en-US"/>
              <a:t>sterk geassocieerd met</a:t>
            </a:r>
          </a:p>
          <a:p>
            <a:r>
              <a:rPr lang="en-US"/>
              <a:t>morsen zaad en verstoring.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r>
              <a:rPr lang="en-US" sz="3600" smtClean="0"/>
              <a:t>Kan koolzaad kruisen met raapzaad?</a:t>
            </a:r>
            <a:endParaRPr lang="en-US" smtClean="0"/>
          </a:p>
        </p:txBody>
      </p:sp>
      <p:pic>
        <p:nvPicPr>
          <p:cNvPr id="28675" name="Picture 4" descr="RobertIndianaOneThroughZero.jpg                                003F00F2Macintosh HD                   7C2681A6: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2609850"/>
            <a:ext cx="3810000" cy="2857500"/>
          </a:xfrm>
          <a:noFill/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724400" y="2971800"/>
            <a:ext cx="41830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Ja, de soorten kruisen</a:t>
            </a:r>
          </a:p>
          <a:p>
            <a:r>
              <a:rPr lang="en-US" sz="3200">
                <a:solidFill>
                  <a:schemeClr val="tx2"/>
                </a:solidFill>
              </a:rPr>
              <a:t>makkelijk. Maar wat </a:t>
            </a:r>
          </a:p>
          <a:p>
            <a:r>
              <a:rPr lang="en-US" sz="3200">
                <a:solidFill>
                  <a:schemeClr val="tx2"/>
                </a:solidFill>
              </a:rPr>
              <a:t>gebeurt er daarna?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homosomes.jpg                                                 00085CDAMacintosh HD                   7C2681A6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5786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22338" y="184150"/>
            <a:ext cx="7096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Reminder</a:t>
            </a:r>
            <a:r>
              <a:rPr lang="en-US"/>
              <a:t> </a:t>
            </a:r>
            <a:r>
              <a:rPr lang="en-US" i="1"/>
              <a:t>B. rapa</a:t>
            </a:r>
            <a:r>
              <a:rPr lang="en-US"/>
              <a:t>, wild, </a:t>
            </a:r>
            <a:r>
              <a:rPr lang="en-US">
                <a:solidFill>
                  <a:srgbClr val="3366FF"/>
                </a:solidFill>
              </a:rPr>
              <a:t>AA</a:t>
            </a:r>
            <a:r>
              <a:rPr lang="en-US"/>
              <a:t> en 100% kruisbestuiver</a:t>
            </a:r>
          </a:p>
          <a:p>
            <a:r>
              <a:rPr lang="en-US" i="1"/>
              <a:t>B. napus</a:t>
            </a:r>
            <a:r>
              <a:rPr lang="en-US"/>
              <a:t>, gewas, </a:t>
            </a:r>
            <a:r>
              <a:rPr lang="en-US">
                <a:solidFill>
                  <a:srgbClr val="3366FF"/>
                </a:solidFill>
              </a:rPr>
              <a:t>AA</a:t>
            </a:r>
            <a:r>
              <a:rPr lang="en-US">
                <a:solidFill>
                  <a:srgbClr val="FF6600"/>
                </a:solidFill>
              </a:rPr>
              <a:t>CC</a:t>
            </a:r>
            <a:r>
              <a:rPr lang="en-US"/>
              <a:t> en zelf-bestuiver.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897813" y="2043113"/>
            <a:ext cx="103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n</a:t>
            </a:r>
            <a:r>
              <a:rPr lang="en-US"/>
              <a:t>=20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897813" y="5953125"/>
            <a:ext cx="103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n</a:t>
            </a:r>
            <a:r>
              <a:rPr lang="en-US"/>
              <a:t>=18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932738" y="3859213"/>
            <a:ext cx="103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n</a:t>
            </a:r>
            <a:r>
              <a:rPr lang="en-US"/>
              <a:t>=38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0" y="2362200"/>
            <a:ext cx="77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AA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0" y="44958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3366FF"/>
                </a:solidFill>
              </a:rPr>
              <a:t>AA</a:t>
            </a:r>
            <a:r>
              <a:rPr lang="en-US">
                <a:solidFill>
                  <a:srgbClr val="FF6600"/>
                </a:solidFill>
              </a:rPr>
              <a:t>CC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04800" y="571500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Terugkruisen naar de wilde </a:t>
            </a:r>
            <a:r>
              <a:rPr lang="en-US" sz="3600" i="1" smtClean="0"/>
              <a:t>B. rapa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991600" cy="2590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3366FF"/>
                </a:solidFill>
              </a:rPr>
              <a:t>AA</a:t>
            </a:r>
            <a:r>
              <a:rPr lang="en-US" smtClean="0"/>
              <a:t> X </a:t>
            </a:r>
            <a:r>
              <a:rPr lang="en-US" smtClean="0">
                <a:solidFill>
                  <a:srgbClr val="3366FF"/>
                </a:solidFill>
              </a:rPr>
              <a:t>AA</a:t>
            </a:r>
            <a:r>
              <a:rPr lang="en-US" smtClean="0">
                <a:solidFill>
                  <a:srgbClr val="FF6600"/>
                </a:solidFill>
              </a:rPr>
              <a:t>CC</a:t>
            </a:r>
            <a:r>
              <a:rPr lang="en-US" smtClean="0"/>
              <a:t>--&gt;</a:t>
            </a:r>
            <a:r>
              <a:rPr lang="en-US" smtClean="0">
                <a:solidFill>
                  <a:srgbClr val="3366FF"/>
                </a:solidFill>
              </a:rPr>
              <a:t>AA</a:t>
            </a:r>
            <a:r>
              <a:rPr lang="en-US" smtClean="0">
                <a:solidFill>
                  <a:srgbClr val="FF6600"/>
                </a:solidFill>
              </a:rPr>
              <a:t>C</a:t>
            </a:r>
            <a:r>
              <a:rPr lang="en-US" smtClean="0"/>
              <a:t>   F1 hybride (20 </a:t>
            </a:r>
            <a:r>
              <a:rPr lang="en-US" smtClean="0">
                <a:solidFill>
                  <a:srgbClr val="3366FF"/>
                </a:solidFill>
              </a:rPr>
              <a:t>A</a:t>
            </a:r>
            <a:r>
              <a:rPr lang="en-US" smtClean="0"/>
              <a:t> en 9 </a:t>
            </a:r>
            <a:r>
              <a:rPr lang="en-US" smtClean="0">
                <a:solidFill>
                  <a:srgbClr val="FF6600"/>
                </a:solidFill>
              </a:rPr>
              <a:t>C</a:t>
            </a:r>
            <a:r>
              <a:rPr lang="en-US" smtClean="0"/>
              <a:t>) </a:t>
            </a:r>
          </a:p>
          <a:p>
            <a:pPr eaLnBrk="1" hangingPunct="1">
              <a:buFontTx/>
              <a:buNone/>
            </a:pPr>
            <a:r>
              <a:rPr lang="en-US" smtClean="0"/>
              <a:t>							</a:t>
            </a:r>
            <a:br>
              <a:rPr lang="en-US" smtClean="0"/>
            </a:br>
            <a:r>
              <a:rPr lang="en-US" smtClean="0"/>
              <a:t>Terugkruising </a:t>
            </a:r>
            <a:r>
              <a:rPr lang="en-US" smtClean="0">
                <a:solidFill>
                  <a:srgbClr val="3366FF"/>
                </a:solidFill>
              </a:rPr>
              <a:t>AA</a:t>
            </a:r>
            <a:r>
              <a:rPr lang="en-US" smtClean="0">
                <a:solidFill>
                  <a:srgbClr val="FF6600"/>
                </a:solidFill>
              </a:rPr>
              <a:t>C</a:t>
            </a:r>
            <a:r>
              <a:rPr lang="en-US" smtClean="0"/>
              <a:t> X </a:t>
            </a:r>
            <a:r>
              <a:rPr lang="en-US" smtClean="0">
                <a:solidFill>
                  <a:srgbClr val="3366FF"/>
                </a:solidFill>
              </a:rPr>
              <a:t>AA</a:t>
            </a:r>
            <a:r>
              <a:rPr lang="en-US" smtClean="0"/>
              <a:t>--&gt; </a:t>
            </a:r>
            <a:r>
              <a:rPr lang="en-US" smtClean="0">
                <a:solidFill>
                  <a:srgbClr val="3366FF"/>
                </a:solidFill>
              </a:rPr>
              <a:t>AA+</a:t>
            </a:r>
            <a:r>
              <a:rPr lang="en-US" sz="4400" smtClean="0"/>
              <a:t>?</a:t>
            </a:r>
            <a:endParaRPr lang="en-US" smtClean="0">
              <a:solidFill>
                <a:srgbClr val="3366FF"/>
              </a:solidFill>
              <a:latin typeface="ヒラギノ角ゴ ProN W3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308225" y="53895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0725" name="Picture 5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648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219200" y="4572000"/>
            <a:ext cx="96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66FF"/>
                </a:solidFill>
              </a:rPr>
              <a:t>AA</a:t>
            </a:r>
            <a:r>
              <a:rPr lang="en-US" sz="3200"/>
              <a:t>+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419600" y="5638800"/>
            <a:ext cx="96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66FF"/>
                </a:solidFill>
              </a:rPr>
              <a:t>AA</a:t>
            </a:r>
            <a:r>
              <a:rPr lang="en-US" sz="3200"/>
              <a:t>+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973388" y="4491038"/>
            <a:ext cx="963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66FF"/>
                </a:solidFill>
              </a:rPr>
              <a:t>AA</a:t>
            </a:r>
            <a:r>
              <a:rPr lang="en-US" sz="3200"/>
              <a:t>+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029200" y="4191000"/>
            <a:ext cx="963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66FF"/>
                </a:solidFill>
              </a:rPr>
              <a:t>AA</a:t>
            </a:r>
            <a:r>
              <a:rPr lang="en-US" sz="3200"/>
              <a:t>+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335588" y="4786313"/>
            <a:ext cx="963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66FF"/>
                </a:solidFill>
              </a:rPr>
              <a:t>AA</a:t>
            </a:r>
            <a:r>
              <a:rPr lang="en-US" sz="3200"/>
              <a:t>+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978525" y="5446713"/>
            <a:ext cx="9636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66FF"/>
                </a:solidFill>
              </a:rPr>
              <a:t>AA</a:t>
            </a:r>
            <a:r>
              <a:rPr lang="en-US" sz="3200"/>
              <a:t>+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519988" y="4379913"/>
            <a:ext cx="963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66FF"/>
                </a:solidFill>
              </a:rPr>
              <a:t>AA</a:t>
            </a:r>
            <a:r>
              <a:rPr lang="en-US" sz="3200"/>
              <a:t>+</a:t>
            </a:r>
          </a:p>
        </p:txBody>
      </p:sp>
      <p:pic>
        <p:nvPicPr>
          <p:cNvPr id="30733" name="Picture 13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648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32125" y="5576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0739" name="Picture 19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1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648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2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3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5626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24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25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7062788" y="6034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0747" name="Picture 27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28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9" name="Picture 29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0" name="Picture 30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31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32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3" name="Picture 33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3192463" y="57451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0755" name="Picture 35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4958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6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7" name="Picture 37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57150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8" name="Picture 38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9" name="Picture 39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57150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0" name="Picture 40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44958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1" name="Picture 41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44958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2209800" y="5334000"/>
            <a:ext cx="727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66FF"/>
                </a:solidFill>
              </a:rPr>
              <a:t>AA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288925" y="6092825"/>
            <a:ext cx="3729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Kans van 0.5</a:t>
            </a:r>
            <a:r>
              <a:rPr lang="en-US" baseline="30000"/>
              <a:t>9</a:t>
            </a:r>
            <a:r>
              <a:rPr lang="en-US"/>
              <a:t>=0.2% maar</a:t>
            </a:r>
          </a:p>
          <a:p>
            <a:r>
              <a:rPr lang="en-US"/>
              <a:t>In de praktijk tot 5%</a:t>
            </a:r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 flipV="1">
            <a:off x="1905000" y="5791200"/>
            <a:ext cx="304800" cy="304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65" name="AutoShape 45"/>
          <p:cNvSpPr>
            <a:spLocks noChangeArrowheads="1"/>
          </p:cNvSpPr>
          <p:nvPr/>
        </p:nvSpPr>
        <p:spPr bwMode="auto">
          <a:xfrm>
            <a:off x="228600" y="6172200"/>
            <a:ext cx="3886200" cy="685800"/>
          </a:xfrm>
          <a:prstGeom prst="roundRect">
            <a:avLst>
              <a:gd name="adj" fmla="val 16667"/>
            </a:avLst>
          </a:prstGeom>
          <a:solidFill>
            <a:schemeClr val="accent1">
              <a:alpha val="2196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5486400" y="6035675"/>
            <a:ext cx="3573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De meeste planten in de </a:t>
            </a:r>
          </a:p>
          <a:p>
            <a:r>
              <a:rPr lang="en-US"/>
              <a:t>BC1 hebben extra C</a:t>
            </a:r>
          </a:p>
        </p:txBody>
      </p:sp>
      <p:sp>
        <p:nvSpPr>
          <p:cNvPr id="30767" name="AutoShape 47"/>
          <p:cNvSpPr>
            <a:spLocks noChangeArrowheads="1"/>
          </p:cNvSpPr>
          <p:nvPr/>
        </p:nvSpPr>
        <p:spPr bwMode="auto">
          <a:xfrm>
            <a:off x="5486400" y="6019800"/>
            <a:ext cx="3429000" cy="762000"/>
          </a:xfrm>
          <a:prstGeom prst="roundRect">
            <a:avLst>
              <a:gd name="adj" fmla="val 16667"/>
            </a:avLst>
          </a:prstGeom>
          <a:solidFill>
            <a:schemeClr val="accent1">
              <a:alpha val="1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 flipV="1">
            <a:off x="8229600" y="5029200"/>
            <a:ext cx="152400" cy="9906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H="1" flipV="1">
            <a:off x="7315200" y="5715000"/>
            <a:ext cx="152400" cy="381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30770" name="Picture 50" descr="c-ch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558766152_96b6edb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2672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384675" y="5045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505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koolzaadhekslootkl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6210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333173766PFyZQb_f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886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157913" y="6259513"/>
            <a:ext cx="76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april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over hybriden in het veld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81200"/>
            <a:ext cx="4572000" cy="4114800"/>
          </a:xfrm>
        </p:spPr>
        <p:txBody>
          <a:bodyPr/>
          <a:lstStyle/>
          <a:p>
            <a:pPr>
              <a:buFontTx/>
              <a:buNone/>
            </a:pPr>
            <a:endParaRPr lang="nl-NL" sz="2800" smtClean="0"/>
          </a:p>
        </p:txBody>
      </p:sp>
      <p:pic>
        <p:nvPicPr>
          <p:cNvPr id="31748" name="Picture 4" descr="&#10;217993.jpg                                                     003F00F2Macintosh HD                   7C2681A6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586163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200" smtClean="0"/>
              <a:t>Zoeken naar hybriden met flowcytometry</a:t>
            </a:r>
            <a:endParaRPr lang="en-US" smtClean="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41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Hybriden    zijn zeldzaam (3 populaties)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We vinden slechts de F</a:t>
            </a:r>
            <a:r>
              <a:rPr lang="en-US" sz="2400" baseline="-25000" smtClean="0"/>
              <a:t>1 </a:t>
            </a:r>
            <a:r>
              <a:rPr lang="en-US" sz="2400" smtClean="0"/>
              <a:t> met 29 chromosomen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Alle plekken met hybriden waren verstoord en niet bij koolzaad gewassen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Conclusie:</a:t>
            </a:r>
            <a:br>
              <a:rPr lang="en-US" sz="2400" smtClean="0"/>
            </a:br>
            <a:r>
              <a:rPr lang="en-US" sz="2400" smtClean="0"/>
              <a:t>geen BC1 in het veld </a:t>
            </a:r>
            <a:r>
              <a:rPr lang="en-US" sz="2400" smtClean="0">
                <a:solidFill>
                  <a:srgbClr val="FF0000"/>
                </a:solidFill>
              </a:rPr>
              <a:t>of alleen BC1 met 2</a:t>
            </a:r>
            <a:r>
              <a:rPr lang="en-US" sz="2400" i="1" smtClean="0">
                <a:solidFill>
                  <a:srgbClr val="FF0000"/>
                </a:solidFill>
              </a:rPr>
              <a:t>n</a:t>
            </a:r>
            <a:r>
              <a:rPr lang="en-US" sz="2400" smtClean="0">
                <a:solidFill>
                  <a:srgbClr val="FF0000"/>
                </a:solidFill>
              </a:rPr>
              <a:t>=20 overleeft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4529138" cy="5334000"/>
          </a:xfrm>
        </p:spPr>
      </p:pic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6324600" y="21336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Zijn er andere aanwijzingen voor introgressie?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i="1" smtClean="0">
                <a:solidFill>
                  <a:srgbClr val="FF0000"/>
                </a:solidFill>
              </a:rPr>
              <a:t>Vergelijk B. rapa (2n=20) tussen gebieden waarin deze soort alleen of in sympatrie met koolzaad voorkomt. </a:t>
            </a:r>
            <a:endParaRPr lang="en-US" sz="2400" smtClean="0"/>
          </a:p>
          <a:p>
            <a:pPr marL="533400" indent="-533400">
              <a:lnSpc>
                <a:spcPct val="90000"/>
              </a:lnSpc>
            </a:pPr>
            <a:r>
              <a:rPr lang="en-US" sz="2400" smtClean="0"/>
              <a:t>Je verwacht in sympatrie meer moleculaire merkers (AFLP) die specifiek zijn voor koolzaad (met name voor </a:t>
            </a:r>
            <a:r>
              <a:rPr lang="en-US" sz="2400" smtClean="0">
                <a:solidFill>
                  <a:srgbClr val="FF6600"/>
                </a:solidFill>
              </a:rPr>
              <a:t>C </a:t>
            </a:r>
            <a:r>
              <a:rPr lang="en-US" sz="2400" smtClean="0"/>
              <a:t>genoom)</a:t>
            </a:r>
            <a:endParaRPr lang="en-US" sz="2400" smtClean="0">
              <a:solidFill>
                <a:srgbClr val="FF6600"/>
              </a:solidFill>
            </a:endParaRPr>
          </a:p>
        </p:txBody>
      </p:sp>
      <p:pic>
        <p:nvPicPr>
          <p:cNvPr id="33796" name="Picture 6" descr="333173766PFyZQb_fs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2767013"/>
            <a:ext cx="3810000" cy="2541587"/>
          </a:xfrm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42913" y="5540375"/>
            <a:ext cx="8097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Introgressie: allelen gaan van de ene soort naar de andere</a:t>
            </a:r>
          </a:p>
          <a:p>
            <a:r>
              <a:rPr lang="en-US"/>
              <a:t>en blijven daar dan ook blijvend aanwezig.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 AFLP’s</a:t>
            </a:r>
            <a:endParaRPr lang="en-US" smtClean="0"/>
          </a:p>
        </p:txBody>
      </p:sp>
      <p:pic>
        <p:nvPicPr>
          <p:cNvPr id="34819" name="Picture 5" descr="pcao"/>
          <p:cNvPicPr>
            <a:picLocks noChangeAspect="1" noChangeArrowheads="1"/>
          </p:cNvPicPr>
          <p:nvPr>
            <p:ph type="dgm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7689850" cy="4522788"/>
          </a:xfrm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228600" y="6216650"/>
            <a:ext cx="7923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Principal Component Analysis (PCA):</a:t>
            </a:r>
          </a:p>
          <a:p>
            <a:r>
              <a:rPr lang="en-US" sz="1800"/>
              <a:t> planten worden uitgezet op 2 assen gebruik makend van similariteit bandjes</a:t>
            </a:r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05200" y="152400"/>
            <a:ext cx="540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Amplified Fraction Length Polymorfism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Resultaat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Geen verschil tussen sympatrie en allopatrie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	-&gt; geen introgressie.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In beide gebieden vind je soms een “C” bandje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Bandjes werden niet sequenced-&gt; een “C” bandje in </a:t>
            </a:r>
            <a:r>
              <a:rPr lang="en-US" sz="2800" i="1" smtClean="0"/>
              <a:t>B. rapa</a:t>
            </a:r>
            <a:r>
              <a:rPr lang="en-US" sz="2800" smtClean="0"/>
              <a:t> is waarschijnlijk een toevallig stukje DNA dat net zo snel loopt op de gel. 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22574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37544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208088" y="319088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Waarom is er niet meer introgressie?</a:t>
            </a: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5937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7"/>
          <p:cNvSpPr>
            <a:spLocks noChangeArrowheads="1"/>
          </p:cNvSpPr>
          <p:nvPr/>
        </p:nvSpPr>
        <p:spPr bwMode="auto">
          <a:xfrm>
            <a:off x="2514600" y="762000"/>
            <a:ext cx="1219200" cy="1066800"/>
          </a:xfrm>
          <a:prstGeom prst="cloudCallout">
            <a:avLst>
              <a:gd name="adj1" fmla="val -102023"/>
              <a:gd name="adj2" fmla="val 26301"/>
            </a:avLst>
          </a:prstGeom>
          <a:solidFill>
            <a:schemeClr val="accent1">
              <a:alpha val="4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152400" y="4648200"/>
            <a:ext cx="3470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Waarschijnlijk is selectie</a:t>
            </a:r>
          </a:p>
          <a:p>
            <a:r>
              <a:rPr lang="en-US"/>
              <a:t>in het veld veel sterker</a:t>
            </a:r>
          </a:p>
          <a:p>
            <a:r>
              <a:rPr lang="en-US"/>
              <a:t>dan wanneer je plant </a:t>
            </a:r>
          </a:p>
          <a:p>
            <a:r>
              <a:rPr lang="en-US"/>
              <a:t>Opkweekt in ‘t lab. </a:t>
            </a:r>
          </a:p>
        </p:txBody>
      </p:sp>
      <p:pic>
        <p:nvPicPr>
          <p:cNvPr id="3687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1336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4572000" y="5791200"/>
            <a:ext cx="4233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We vonden in Groningen een </a:t>
            </a:r>
          </a:p>
          <a:p>
            <a:r>
              <a:rPr lang="en-US"/>
              <a:t>plant met delen van </a:t>
            </a:r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/>
              <a:t> in A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621665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De Jong &amp; Hesse 2012</a:t>
            </a:r>
          </a:p>
          <a:p>
            <a:r>
              <a:rPr lang="en-US" sz="1800"/>
              <a:t>New Phytologist 194: 1134</a:t>
            </a:r>
          </a:p>
        </p:txBody>
      </p:sp>
      <p:sp>
        <p:nvSpPr>
          <p:cNvPr id="36875" name="TextBox 11"/>
          <p:cNvSpPr txBox="1">
            <a:spLocks noChangeArrowheads="1"/>
          </p:cNvSpPr>
          <p:nvPr/>
        </p:nvSpPr>
        <p:spPr bwMode="auto">
          <a:xfrm>
            <a:off x="7467600" y="44958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800"/>
              <a:t>Chromosome</a:t>
            </a:r>
          </a:p>
          <a:p>
            <a:r>
              <a:rPr lang="en-US" sz="1800"/>
              <a:t>painting van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Conclusies tot nu toe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800" smtClean="0"/>
              <a:t>Het gewas koolzaad (</a:t>
            </a:r>
            <a:r>
              <a:rPr lang="nl-NL" sz="2800" i="1" smtClean="0"/>
              <a:t>B. napus</a:t>
            </a:r>
            <a:r>
              <a:rPr lang="nl-NL" sz="2800" smtClean="0"/>
              <a:t>) komt in Nederland nauwelijks voor in het wild. Raapzaad (</a:t>
            </a:r>
            <a:r>
              <a:rPr lang="nl-NL" sz="2800" i="1" smtClean="0"/>
              <a:t>B. rapa</a:t>
            </a:r>
            <a:r>
              <a:rPr lang="nl-NL" sz="2800" smtClean="0"/>
              <a:t>) is zeer algemeen. </a:t>
            </a:r>
          </a:p>
          <a:p>
            <a:pPr>
              <a:lnSpc>
                <a:spcPct val="90000"/>
              </a:lnSpc>
            </a:pPr>
            <a:r>
              <a:rPr lang="nl-NL" sz="2800" i="1" smtClean="0"/>
              <a:t>B. napus</a:t>
            </a:r>
            <a:r>
              <a:rPr lang="nl-NL" sz="2800" smtClean="0"/>
              <a:t> kan de </a:t>
            </a:r>
            <a:r>
              <a:rPr lang="nl-NL" sz="2800" i="1" smtClean="0"/>
              <a:t>B. rapa</a:t>
            </a:r>
            <a:r>
              <a:rPr lang="nl-NL" sz="2800" smtClean="0"/>
              <a:t> bestuiven en doet dat soms ook in het Nederlandse milieu.</a:t>
            </a:r>
          </a:p>
          <a:p>
            <a:pPr>
              <a:lnSpc>
                <a:spcPct val="90000"/>
              </a:lnSpc>
            </a:pPr>
            <a:r>
              <a:rPr lang="nl-NL" sz="2800" smtClean="0"/>
              <a:t> Introgressie? Flowcytometer </a:t>
            </a:r>
            <a:r>
              <a:rPr lang="nl-NL" sz="2800" smtClean="0">
                <a:solidFill>
                  <a:srgbClr val="FF0000"/>
                </a:solidFill>
              </a:rPr>
              <a:t>nee</a:t>
            </a:r>
            <a:r>
              <a:rPr lang="nl-NL" sz="2800" smtClean="0"/>
              <a:t>, AFLP’s </a:t>
            </a:r>
            <a:r>
              <a:rPr lang="nl-NL" sz="2800" smtClean="0">
                <a:solidFill>
                  <a:srgbClr val="FF0000"/>
                </a:solidFill>
              </a:rPr>
              <a:t>nee</a:t>
            </a:r>
            <a:r>
              <a:rPr lang="nl-NL" sz="2800" smtClean="0"/>
              <a:t>, recent in sympatrie is er niets gebeurd. C-kleuring </a:t>
            </a:r>
            <a:r>
              <a:rPr lang="nl-NL" sz="2800" smtClean="0">
                <a:solidFill>
                  <a:schemeClr val="folHlink"/>
                </a:solidFill>
              </a:rPr>
              <a:t>ja</a:t>
            </a:r>
            <a:r>
              <a:rPr lang="nl-NL" sz="2800" smtClean="0"/>
              <a:t>, er is introgressie geweest, maar misschien wel heel lang geleden.</a:t>
            </a:r>
          </a:p>
          <a:p>
            <a:pPr>
              <a:lnSpc>
                <a:spcPct val="90000"/>
              </a:lnSpc>
            </a:pPr>
            <a:endParaRPr lang="nl-NL" sz="2800" smtClean="0"/>
          </a:p>
          <a:p>
            <a:pPr>
              <a:lnSpc>
                <a:spcPct val="90000"/>
              </a:lnSpc>
            </a:pPr>
            <a:endParaRPr lang="nl-NL" sz="280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847013" y="1157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00200"/>
            <a:ext cx="8686800" cy="1143000"/>
          </a:xfrm>
        </p:spPr>
        <p:txBody>
          <a:bodyPr/>
          <a:lstStyle/>
          <a:p>
            <a:r>
              <a:rPr lang="en-US" smtClean="0"/>
              <a:t>Verschillen in onkruidkarakter tussen koolzaad en raapzaad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3768725" y="4086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29575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IMG_62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13" y="1058863"/>
            <a:ext cx="353218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1524000" y="3429000"/>
            <a:ext cx="227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Verdana" charset="0"/>
              </a:rPr>
              <a:t>Autumn 2009</a:t>
            </a: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457200" y="0"/>
            <a:ext cx="6581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tx2"/>
                </a:solidFill>
              </a:rPr>
              <a:t>Het grote veld experiment</a:t>
            </a: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4495800" y="1447800"/>
            <a:ext cx="4476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-9 wilde </a:t>
            </a:r>
            <a:r>
              <a:rPr lang="en-US" sz="2000" i="1"/>
              <a:t>B. rapa</a:t>
            </a:r>
            <a:r>
              <a:rPr lang="en-US" sz="2000"/>
              <a:t> accessies</a:t>
            </a:r>
          </a:p>
          <a:p>
            <a:r>
              <a:rPr lang="en-US" sz="2000"/>
              <a:t>-10 </a:t>
            </a:r>
            <a:r>
              <a:rPr lang="en-US" sz="2000" i="1"/>
              <a:t>B. napus</a:t>
            </a:r>
            <a:r>
              <a:rPr lang="en-US" sz="2000"/>
              <a:t> gewassen (oud &amp; nieuw)</a:t>
            </a:r>
          </a:p>
          <a:p>
            <a:r>
              <a:rPr lang="en-US" sz="2000"/>
              <a:t>-10 verwilderde </a:t>
            </a:r>
            <a:r>
              <a:rPr lang="en-US" sz="2000" i="1"/>
              <a:t>B. napus</a:t>
            </a:r>
            <a:r>
              <a:rPr lang="en-US" sz="2000"/>
              <a:t> verzameld </a:t>
            </a:r>
          </a:p>
          <a:p>
            <a:r>
              <a:rPr lang="en-US" sz="2000"/>
              <a:t>in het veld</a:t>
            </a:r>
            <a:endParaRPr lang="en-US"/>
          </a:p>
        </p:txBody>
      </p:sp>
      <p:pic>
        <p:nvPicPr>
          <p:cNvPr id="39942" name="Picture 6" descr="Kneus die zijn fiets aan die van mij vastzet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9718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6" descr="ElzeBlij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9243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9"/>
          <p:cNvSpPr txBox="1">
            <a:spLocks noChangeArrowheads="1"/>
          </p:cNvSpPr>
          <p:nvPr/>
        </p:nvSpPr>
        <p:spPr bwMode="auto">
          <a:xfrm>
            <a:off x="1600200" y="6324600"/>
            <a:ext cx="131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/>
              <a:t>Andre Kamp</a:t>
            </a:r>
          </a:p>
        </p:txBody>
      </p:sp>
      <p:sp>
        <p:nvSpPr>
          <p:cNvPr id="39945" name="TextBox 10"/>
          <p:cNvSpPr txBox="1">
            <a:spLocks noChangeArrowheads="1"/>
          </p:cNvSpPr>
          <p:nvPr/>
        </p:nvSpPr>
        <p:spPr bwMode="auto">
          <a:xfrm>
            <a:off x="6248400" y="35052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600"/>
              <a:t>Elze Hesse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Tmp00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858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914400" y="5181600"/>
            <a:ext cx="206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>
                <a:latin typeface="Verdana" charset="0"/>
              </a:rPr>
              <a:t>Zomer 2010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987425" y="5870575"/>
            <a:ext cx="6789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b="1"/>
              <a:t>In het eerste jaar doet alles ‘t goed en worden</a:t>
            </a:r>
          </a:p>
          <a:p>
            <a:r>
              <a:rPr lang="en-US" b="1"/>
              <a:t>veel zaden geproduceerd!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vroegebloe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228600"/>
            <a:ext cx="85852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0" descr="germ_2011_pop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814388"/>
            <a:ext cx="93091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" y="304800"/>
            <a:ext cx="673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/>
            <a:r>
              <a:rPr lang="en-US" b="1">
                <a:latin typeface="Verdana" charset="0"/>
              </a:rPr>
              <a:t>Maar in jaar 2 zijn er grote verschillen</a:t>
            </a:r>
            <a:endParaRPr lang="en-US">
              <a:latin typeface="Calibri" pitchFamily="34" charset="0"/>
              <a:ea typeface="ヒラギノ角ゴ Pro W3" charset="-128"/>
            </a:endParaRPr>
          </a:p>
        </p:txBody>
      </p:sp>
      <p:pic>
        <p:nvPicPr>
          <p:cNvPr id="41988" name="Picture 12" descr="Accolade_ouvrante_grand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700" y="1655763"/>
            <a:ext cx="2601913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2" descr="Accolade_ouvrante_grand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738" y="1655763"/>
            <a:ext cx="260032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2" descr="Accolade_ouvrante_grand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671638"/>
            <a:ext cx="2297113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5"/>
          <p:cNvSpPr txBox="1">
            <a:spLocks noChangeArrowheads="1"/>
          </p:cNvSpPr>
          <p:nvPr/>
        </p:nvSpPr>
        <p:spPr bwMode="auto">
          <a:xfrm>
            <a:off x="1798638" y="1131888"/>
            <a:ext cx="19065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1600" i="1">
                <a:latin typeface="Verdana" charset="0"/>
              </a:rPr>
              <a:t>B. napus </a:t>
            </a:r>
            <a:r>
              <a:rPr lang="en-US" sz="1600">
                <a:latin typeface="Verdana" charset="0"/>
              </a:rPr>
              <a:t>cultivar</a:t>
            </a:r>
          </a:p>
        </p:txBody>
      </p:sp>
      <p:sp>
        <p:nvSpPr>
          <p:cNvPr id="41992" name="TextBox 5"/>
          <p:cNvSpPr txBox="1">
            <a:spLocks noChangeArrowheads="1"/>
          </p:cNvSpPr>
          <p:nvPr/>
        </p:nvSpPr>
        <p:spPr bwMode="auto">
          <a:xfrm>
            <a:off x="4622800" y="1131888"/>
            <a:ext cx="16097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1600" i="1">
                <a:latin typeface="Verdana" charset="0"/>
              </a:rPr>
              <a:t>B. napus </a:t>
            </a:r>
            <a:r>
              <a:rPr lang="en-US" sz="1600">
                <a:latin typeface="Verdana" charset="0"/>
              </a:rPr>
              <a:t>feral</a:t>
            </a:r>
          </a:p>
        </p:txBody>
      </p:sp>
      <p:sp>
        <p:nvSpPr>
          <p:cNvPr id="41993" name="TextBox 5"/>
          <p:cNvSpPr txBox="1">
            <a:spLocks noChangeArrowheads="1"/>
          </p:cNvSpPr>
          <p:nvPr/>
        </p:nvSpPr>
        <p:spPr bwMode="auto">
          <a:xfrm>
            <a:off x="7053263" y="1131888"/>
            <a:ext cx="14017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1600" i="1">
                <a:latin typeface="Verdana" charset="0"/>
              </a:rPr>
              <a:t>B. rapa </a:t>
            </a:r>
            <a:r>
              <a:rPr lang="en-US" sz="1600">
                <a:latin typeface="Verdana" charset="0"/>
              </a:rPr>
              <a:t>wild</a:t>
            </a:r>
          </a:p>
        </p:txBody>
      </p:sp>
      <p:sp>
        <p:nvSpPr>
          <p:cNvPr id="41994" name="TextBox 20"/>
          <p:cNvSpPr txBox="1">
            <a:spLocks noChangeArrowheads="1"/>
          </p:cNvSpPr>
          <p:nvPr/>
        </p:nvSpPr>
        <p:spPr bwMode="auto">
          <a:xfrm>
            <a:off x="4000500" y="5788025"/>
            <a:ext cx="1174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600">
                <a:latin typeface="Verdana" charset="0"/>
              </a:rPr>
              <a:t>Accession</a:t>
            </a:r>
          </a:p>
        </p:txBody>
      </p:sp>
      <p:sp>
        <p:nvSpPr>
          <p:cNvPr id="41995" name="TextBox 22"/>
          <p:cNvSpPr txBox="1">
            <a:spLocks noChangeArrowheads="1"/>
          </p:cNvSpPr>
          <p:nvPr/>
        </p:nvSpPr>
        <p:spPr bwMode="auto">
          <a:xfrm rot="-5400000">
            <a:off x="-1493044" y="2623344"/>
            <a:ext cx="3487737" cy="5175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400">
              <a:latin typeface="Verdana" charset="0"/>
            </a:endParaRPr>
          </a:p>
          <a:p>
            <a:pPr eaLnBrk="1" hangingPunct="1"/>
            <a:r>
              <a:rPr lang="en-US" sz="1400">
                <a:latin typeface="Verdana" charset="0"/>
              </a:rPr>
              <a:t>Total number of plants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4953000" y="6477000"/>
            <a:ext cx="222250" cy="21431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130800" y="6338888"/>
            <a:ext cx="271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>
              <a:spcAft>
                <a:spcPts val="1200"/>
              </a:spcAft>
            </a:pPr>
            <a:r>
              <a:rPr lang="en-US" sz="1800" b="1">
                <a:latin typeface="Verdana" charset="0"/>
              </a:rPr>
              <a:t>= Boskoop</a:t>
            </a:r>
          </a:p>
        </p:txBody>
      </p:sp>
      <p:sp>
        <p:nvSpPr>
          <p:cNvPr id="21" name="Rectangle 20"/>
          <p:cNvSpPr>
            <a:spLocks noChangeAspect="1"/>
          </p:cNvSpPr>
          <p:nvPr/>
        </p:nvSpPr>
        <p:spPr>
          <a:xfrm>
            <a:off x="2819400" y="6477000"/>
            <a:ext cx="222250" cy="2143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ea typeface="ヒラギノ角ゴ Pro W3" pitchFamily="-112" charset="-128"/>
              <a:cs typeface="ヒラギノ角ゴ Pro W3" pitchFamily="-112" charset="-128"/>
            </a:endParaRPr>
          </a:p>
        </p:txBody>
      </p:sp>
      <p:sp>
        <p:nvSpPr>
          <p:cNvPr id="41999" name="Rectangle 13"/>
          <p:cNvSpPr>
            <a:spLocks noChangeArrowheads="1"/>
          </p:cNvSpPr>
          <p:nvPr/>
        </p:nvSpPr>
        <p:spPr bwMode="auto">
          <a:xfrm>
            <a:off x="3048000" y="6338888"/>
            <a:ext cx="1801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>
              <a:spcAft>
                <a:spcPts val="1200"/>
              </a:spcAft>
            </a:pPr>
            <a:r>
              <a:rPr lang="en-US" sz="1800" b="1">
                <a:latin typeface="Verdana" charset="0"/>
              </a:rPr>
              <a:t>= Flevoland</a:t>
            </a:r>
          </a:p>
        </p:txBody>
      </p:sp>
      <p:pic>
        <p:nvPicPr>
          <p:cNvPr id="42000" name="Picture 8" descr="images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263" y="4070350"/>
            <a:ext cx="2492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8" descr="images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492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Fig_1_n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701675"/>
            <a:ext cx="5715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093788" y="15081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Nieuwe cv’s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2908300" y="101600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Verwilderd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4419600" y="2286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Oude cv’s</a:t>
            </a:r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6553200" y="457200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Wilde</a:t>
            </a:r>
            <a:r>
              <a:rPr lang="en-US" i="1"/>
              <a:t> B. rapa</a:t>
            </a:r>
            <a:endParaRPr lang="en-US"/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 flipH="1">
            <a:off x="5410200" y="838200"/>
            <a:ext cx="12192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 flipH="1">
            <a:off x="4267200" y="685800"/>
            <a:ext cx="30480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3017" name="Line 11"/>
          <p:cNvSpPr>
            <a:spLocks noChangeShapeType="1"/>
          </p:cNvSpPr>
          <p:nvPr/>
        </p:nvSpPr>
        <p:spPr bwMode="auto">
          <a:xfrm>
            <a:off x="3352800" y="6096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3018" name="Line 12"/>
          <p:cNvSpPr>
            <a:spLocks noChangeShapeType="1"/>
          </p:cNvSpPr>
          <p:nvPr/>
        </p:nvSpPr>
        <p:spPr bwMode="auto">
          <a:xfrm>
            <a:off x="2286000" y="609600"/>
            <a:ext cx="0" cy="1295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457200" y="59436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1.Persistentie: nieuw cv&lt;oude cv&amp;verwilderde cv&lt; wilde </a:t>
            </a:r>
            <a:r>
              <a:rPr lang="en-US" sz="1800" i="1"/>
              <a:t>B. rapa</a:t>
            </a:r>
          </a:p>
          <a:p>
            <a:r>
              <a:rPr lang="en-US" sz="1800" i="1"/>
              <a:t>2.</a:t>
            </a:r>
            <a:r>
              <a:rPr lang="en-US" sz="1800"/>
              <a:t>Verwilderde koolzaden bevatten allemaal veel aliphatische glucosinolaten!!</a:t>
            </a:r>
            <a:r>
              <a:rPr lang="en-US"/>
              <a:t> </a:t>
            </a:r>
          </a:p>
        </p:txBody>
      </p:sp>
      <p:sp>
        <p:nvSpPr>
          <p:cNvPr id="43020" name="TextBox 11"/>
          <p:cNvSpPr txBox="1">
            <a:spLocks noChangeArrowheads="1"/>
          </p:cNvSpPr>
          <p:nvPr/>
        </p:nvSpPr>
        <p:spPr bwMode="auto">
          <a:xfrm>
            <a:off x="7162800" y="25146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30 maanden=</a:t>
            </a:r>
          </a:p>
          <a:p>
            <a:r>
              <a:rPr lang="en-US"/>
              <a:t>einde studie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Waarom?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387725" y="3898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44036" name="Picture 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381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3352800" y="1828800"/>
            <a:ext cx="578008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Koolzaad (</a:t>
            </a:r>
            <a:r>
              <a:rPr lang="en-US" i="1"/>
              <a:t>B. napus</a:t>
            </a:r>
            <a:r>
              <a:rPr lang="en-US"/>
              <a:t>)</a:t>
            </a:r>
            <a:r>
              <a:rPr lang="en-US" i="1"/>
              <a:t> </a:t>
            </a:r>
            <a:r>
              <a:rPr lang="en-US"/>
              <a:t>heeft grotere zaden</a:t>
            </a:r>
          </a:p>
          <a:p>
            <a:r>
              <a:rPr lang="en-US"/>
              <a:t>(meer competitief).</a:t>
            </a:r>
          </a:p>
          <a:p>
            <a:pPr>
              <a:buFontTx/>
              <a:buChar char="•"/>
            </a:pPr>
            <a:r>
              <a:rPr lang="en-US"/>
              <a:t>Geen verschil in zaadpredatie in </a:t>
            </a:r>
            <a:br>
              <a:rPr lang="en-US"/>
            </a:br>
            <a:r>
              <a:rPr lang="en-US"/>
              <a:t>vruchten in jaar 1.</a:t>
            </a:r>
          </a:p>
          <a:p>
            <a:pPr>
              <a:buFont typeface="Arial" charset="0"/>
              <a:buChar char="•"/>
            </a:pPr>
            <a:r>
              <a:rPr lang="en-US"/>
              <a:t>Maar toch komen de nieuwe cultivars </a:t>
            </a:r>
          </a:p>
          <a:p>
            <a:r>
              <a:rPr lang="en-US"/>
              <a:t>nauwelijks door het kiemplant stadium </a:t>
            </a:r>
          </a:p>
          <a:p>
            <a:r>
              <a:rPr lang="en-US"/>
              <a:t>in jaar 2.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Giamoustaris &amp; Mithen (1995)</a:t>
            </a:r>
          </a:p>
        </p:txBody>
      </p:sp>
      <p:pic>
        <p:nvPicPr>
          <p:cNvPr id="44038" name="Picture 5" descr="images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1752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images-1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22780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 descr="images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19050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ultiply 8"/>
          <p:cNvSpPr/>
          <p:nvPr/>
        </p:nvSpPr>
        <p:spPr bwMode="auto">
          <a:xfrm>
            <a:off x="685800" y="5029200"/>
            <a:ext cx="2057400" cy="1533525"/>
          </a:xfrm>
          <a:prstGeom prst="mathMultiply">
            <a:avLst/>
          </a:prstGeom>
          <a:solidFill>
            <a:srgbClr val="FF0000">
              <a:alpha val="36000"/>
            </a:srgbClr>
          </a:solidFill>
          <a:ln w="9525" cap="flat" cmpd="sng" algn="ctr">
            <a:solidFill>
              <a:schemeClr val="tx1">
                <a:alpha val="3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P62902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9592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Image00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982663"/>
            <a:ext cx="37338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1143000" y="4648200"/>
            <a:ext cx="6742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Experiment 10 dagen: containers open/ gesloten</a:t>
            </a:r>
          </a:p>
          <a:p>
            <a:r>
              <a:rPr lang="en-US"/>
              <a:t>Na 10 dagen verwijderen gesloten containers.</a:t>
            </a:r>
          </a:p>
        </p:txBody>
      </p:sp>
      <p:cxnSp>
        <p:nvCxnSpPr>
          <p:cNvPr id="45061" name="Straight Arrow Connector 5"/>
          <p:cNvCxnSpPr>
            <a:cxnSpLocks noChangeShapeType="1"/>
          </p:cNvCxnSpPr>
          <p:nvPr/>
        </p:nvCxnSpPr>
        <p:spPr bwMode="auto">
          <a:xfrm rot="5400000">
            <a:off x="762000" y="1066800"/>
            <a:ext cx="1524000" cy="762000"/>
          </a:xfrm>
          <a:prstGeom prst="straightConnector1">
            <a:avLst/>
          </a:prstGeom>
          <a:noFill/>
          <a:ln w="22225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1981200" y="457200"/>
            <a:ext cx="203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Klein opening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270000" y="1651000"/>
          <a:ext cx="6307138" cy="426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0" y="304800"/>
            <a:ext cx="1590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Nieuwe cv</a:t>
            </a:r>
          </a:p>
          <a:p>
            <a:r>
              <a:rPr lang="en-US" i="1"/>
              <a:t>B. napus</a:t>
            </a:r>
            <a:r>
              <a:rPr lang="en-US"/>
              <a:t>:</a:t>
            </a:r>
          </a:p>
          <a:p>
            <a:r>
              <a:rPr lang="en-US">
                <a:solidFill>
                  <a:srgbClr val="FF0000"/>
                </a:solidFill>
              </a:rPr>
              <a:t>26.5X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190875" y="342900"/>
            <a:ext cx="1708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Verwilderd </a:t>
            </a:r>
          </a:p>
          <a:p>
            <a:r>
              <a:rPr lang="en-US" i="1"/>
              <a:t>B. napus:</a:t>
            </a:r>
          </a:p>
          <a:p>
            <a:r>
              <a:rPr lang="en-US">
                <a:solidFill>
                  <a:srgbClr val="FF0000"/>
                </a:solidFill>
              </a:rPr>
              <a:t>4.3X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821238" y="342900"/>
            <a:ext cx="13192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Wilde </a:t>
            </a:r>
            <a:r>
              <a:rPr lang="en-US" i="1"/>
              <a:t>B.</a:t>
            </a:r>
          </a:p>
          <a:p>
            <a:r>
              <a:rPr lang="en-US" i="1"/>
              <a:t>rapa:</a:t>
            </a:r>
          </a:p>
          <a:p>
            <a:r>
              <a:rPr lang="en-US">
                <a:solidFill>
                  <a:srgbClr val="FF0000"/>
                </a:solidFill>
              </a:rPr>
              <a:t>1.9X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477963" y="6142038"/>
            <a:ext cx="242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Eerste 10 dagen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724400" y="6172200"/>
            <a:ext cx="431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Resultaat Mahmoud Moshgani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629400" y="457200"/>
            <a:ext cx="1844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Effect op #</a:t>
            </a:r>
          </a:p>
          <a:p>
            <a:r>
              <a:rPr lang="en-US"/>
              <a:t>overlevende</a:t>
            </a:r>
          </a:p>
          <a:p>
            <a:r>
              <a:rPr lang="en-US"/>
              <a:t>kiemplanten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177925" y="568325"/>
            <a:ext cx="697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Verwijder containers op dag 10: volgende 4 dagen</a:t>
            </a:r>
          </a:p>
        </p:txBody>
      </p:sp>
      <p:pic>
        <p:nvPicPr>
          <p:cNvPr id="47107" name="Picture 3" descr="images-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2438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6950" y="2362200"/>
            <a:ext cx="27876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fig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8" y="1447800"/>
            <a:ext cx="61325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158163" cy="2108200"/>
          </a:xfrm>
        </p:spPr>
        <p:txBody>
          <a:bodyPr/>
          <a:lstStyle/>
          <a:p>
            <a:r>
              <a:rPr lang="en-US" sz="3200" smtClean="0"/>
              <a:t>Lab studie: </a:t>
            </a:r>
            <a:r>
              <a:rPr lang="en-US" sz="3200" i="1" smtClean="0"/>
              <a:t>Brassica</a:t>
            </a:r>
            <a:r>
              <a:rPr lang="en-US" sz="3200" smtClean="0"/>
              <a:t> </a:t>
            </a:r>
            <a:r>
              <a:rPr lang="en-US" sz="3200" i="1" smtClean="0"/>
              <a:t>napus</a:t>
            </a:r>
            <a:r>
              <a:rPr lang="en-US" sz="3200" smtClean="0"/>
              <a:t> en </a:t>
            </a:r>
            <a:r>
              <a:rPr lang="en-US" sz="3200" i="1" smtClean="0"/>
              <a:t>Brassica</a:t>
            </a:r>
            <a:r>
              <a:rPr lang="en-US" sz="3200" smtClean="0"/>
              <a:t> </a:t>
            </a:r>
            <a:r>
              <a:rPr lang="en-US" sz="3200" i="1" smtClean="0"/>
              <a:t>rapa</a:t>
            </a:r>
            <a:r>
              <a:rPr lang="en-US" sz="3200" smtClean="0"/>
              <a:t> herbivorie door de </a:t>
            </a:r>
            <a:r>
              <a:rPr lang="en-US" sz="3200" smtClean="0">
                <a:solidFill>
                  <a:srgbClr val="FF0000"/>
                </a:solidFill>
              </a:rPr>
              <a:t>invasieve</a:t>
            </a:r>
            <a:r>
              <a:rPr lang="en-US" sz="3200" smtClean="0"/>
              <a:t> Spaanse wegslak (</a:t>
            </a:r>
            <a:r>
              <a:rPr lang="en-US" sz="3200" i="1" smtClean="0"/>
              <a:t>Arion lusitanicus</a:t>
            </a:r>
            <a:r>
              <a:rPr lang="en-US" sz="3200" smtClean="0"/>
              <a:t>).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59436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 descr="Unknown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199866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9893" y="1065079"/>
          <a:ext cx="8748480" cy="445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169988" y="5900738"/>
            <a:ext cx="3589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Results: Elspeth Kolvoort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SC00323"/>
          <p:cNvPicPr>
            <a:picLocks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" y="827088"/>
            <a:ext cx="7213600" cy="5410200"/>
          </a:xfrm>
        </p:spPr>
      </p:pic>
      <p:sp>
        <p:nvSpPr>
          <p:cNvPr id="139267" name="Oval 3"/>
          <p:cNvSpPr>
            <a:spLocks noChangeArrowheads="1"/>
          </p:cNvSpPr>
          <p:nvPr/>
        </p:nvSpPr>
        <p:spPr bwMode="auto">
          <a:xfrm>
            <a:off x="6227763" y="1773238"/>
            <a:ext cx="577850" cy="504825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5435600" y="2276475"/>
            <a:ext cx="431800" cy="57785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69" name="Oval 5"/>
          <p:cNvSpPr>
            <a:spLocks noChangeArrowheads="1"/>
          </p:cNvSpPr>
          <p:nvPr/>
        </p:nvSpPr>
        <p:spPr bwMode="auto">
          <a:xfrm>
            <a:off x="7092950" y="2276475"/>
            <a:ext cx="574675" cy="57785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70" name="Oval 6"/>
          <p:cNvSpPr>
            <a:spLocks noChangeArrowheads="1"/>
          </p:cNvSpPr>
          <p:nvPr/>
        </p:nvSpPr>
        <p:spPr bwMode="auto">
          <a:xfrm>
            <a:off x="1692275" y="2781300"/>
            <a:ext cx="649288" cy="576263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71" name="Oval 7"/>
          <p:cNvSpPr>
            <a:spLocks noChangeArrowheads="1"/>
          </p:cNvSpPr>
          <p:nvPr/>
        </p:nvSpPr>
        <p:spPr bwMode="auto">
          <a:xfrm>
            <a:off x="2049463" y="3429000"/>
            <a:ext cx="722312" cy="576263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72" name="Oval 8"/>
          <p:cNvSpPr>
            <a:spLocks noChangeArrowheads="1"/>
          </p:cNvSpPr>
          <p:nvPr/>
        </p:nvSpPr>
        <p:spPr bwMode="auto">
          <a:xfrm>
            <a:off x="5292725" y="3500438"/>
            <a:ext cx="433388" cy="57785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73" name="Oval 9"/>
          <p:cNvSpPr>
            <a:spLocks noChangeArrowheads="1"/>
          </p:cNvSpPr>
          <p:nvPr/>
        </p:nvSpPr>
        <p:spPr bwMode="auto">
          <a:xfrm>
            <a:off x="1258888" y="3933825"/>
            <a:ext cx="722312" cy="720725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74" name="Oval 10"/>
          <p:cNvSpPr>
            <a:spLocks noChangeArrowheads="1"/>
          </p:cNvSpPr>
          <p:nvPr/>
        </p:nvSpPr>
        <p:spPr bwMode="auto">
          <a:xfrm>
            <a:off x="4356100" y="4149725"/>
            <a:ext cx="649288" cy="64770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75" name="Oval 11"/>
          <p:cNvSpPr>
            <a:spLocks noChangeArrowheads="1"/>
          </p:cNvSpPr>
          <p:nvPr/>
        </p:nvSpPr>
        <p:spPr bwMode="auto">
          <a:xfrm>
            <a:off x="6084888" y="4292600"/>
            <a:ext cx="649287" cy="64770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76" name="Oval 12"/>
          <p:cNvSpPr>
            <a:spLocks noChangeArrowheads="1"/>
          </p:cNvSpPr>
          <p:nvPr/>
        </p:nvSpPr>
        <p:spPr bwMode="auto">
          <a:xfrm>
            <a:off x="7092950" y="5013325"/>
            <a:ext cx="649288" cy="64770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77" name="Oval 13"/>
          <p:cNvSpPr>
            <a:spLocks noChangeArrowheads="1"/>
          </p:cNvSpPr>
          <p:nvPr/>
        </p:nvSpPr>
        <p:spPr bwMode="auto">
          <a:xfrm>
            <a:off x="5148263" y="5013325"/>
            <a:ext cx="649287" cy="64770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78" name="Oval 14"/>
          <p:cNvSpPr>
            <a:spLocks noChangeArrowheads="1"/>
          </p:cNvSpPr>
          <p:nvPr/>
        </p:nvSpPr>
        <p:spPr bwMode="auto">
          <a:xfrm>
            <a:off x="3132138" y="4941888"/>
            <a:ext cx="793750" cy="64770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79" name="Oval 15"/>
          <p:cNvSpPr>
            <a:spLocks noChangeArrowheads="1"/>
          </p:cNvSpPr>
          <p:nvPr/>
        </p:nvSpPr>
        <p:spPr bwMode="auto">
          <a:xfrm>
            <a:off x="1692275" y="4797425"/>
            <a:ext cx="649288" cy="64770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80" name="Oval 16"/>
          <p:cNvSpPr>
            <a:spLocks noChangeArrowheads="1"/>
          </p:cNvSpPr>
          <p:nvPr/>
        </p:nvSpPr>
        <p:spPr bwMode="auto">
          <a:xfrm>
            <a:off x="2771775" y="4221163"/>
            <a:ext cx="649288" cy="64770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81" name="Oval 17"/>
          <p:cNvSpPr>
            <a:spLocks noChangeArrowheads="1"/>
          </p:cNvSpPr>
          <p:nvPr/>
        </p:nvSpPr>
        <p:spPr bwMode="auto">
          <a:xfrm>
            <a:off x="3708400" y="3573463"/>
            <a:ext cx="649288" cy="64770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82" name="Oval 18"/>
          <p:cNvSpPr>
            <a:spLocks noChangeArrowheads="1"/>
          </p:cNvSpPr>
          <p:nvPr/>
        </p:nvSpPr>
        <p:spPr bwMode="auto">
          <a:xfrm>
            <a:off x="6946900" y="3573463"/>
            <a:ext cx="649288" cy="64770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83" name="Oval 19"/>
          <p:cNvSpPr>
            <a:spLocks noChangeArrowheads="1"/>
          </p:cNvSpPr>
          <p:nvPr/>
        </p:nvSpPr>
        <p:spPr bwMode="auto">
          <a:xfrm>
            <a:off x="6084888" y="2995613"/>
            <a:ext cx="574675" cy="504825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84" name="Oval 20"/>
          <p:cNvSpPr>
            <a:spLocks noChangeArrowheads="1"/>
          </p:cNvSpPr>
          <p:nvPr/>
        </p:nvSpPr>
        <p:spPr bwMode="auto">
          <a:xfrm>
            <a:off x="4643438" y="2924175"/>
            <a:ext cx="504825" cy="504825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85" name="Oval 21"/>
          <p:cNvSpPr>
            <a:spLocks noChangeArrowheads="1"/>
          </p:cNvSpPr>
          <p:nvPr/>
        </p:nvSpPr>
        <p:spPr bwMode="auto">
          <a:xfrm>
            <a:off x="4716463" y="1916113"/>
            <a:ext cx="576262" cy="504825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86" name="Oval 22"/>
          <p:cNvSpPr>
            <a:spLocks noChangeArrowheads="1"/>
          </p:cNvSpPr>
          <p:nvPr/>
        </p:nvSpPr>
        <p:spPr bwMode="auto">
          <a:xfrm>
            <a:off x="3997325" y="2420938"/>
            <a:ext cx="503238" cy="503237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87" name="Oval 23"/>
          <p:cNvSpPr>
            <a:spLocks noChangeArrowheads="1"/>
          </p:cNvSpPr>
          <p:nvPr/>
        </p:nvSpPr>
        <p:spPr bwMode="auto">
          <a:xfrm>
            <a:off x="3419475" y="1916113"/>
            <a:ext cx="504825" cy="504825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88" name="Oval 24"/>
          <p:cNvSpPr>
            <a:spLocks noChangeArrowheads="1"/>
          </p:cNvSpPr>
          <p:nvPr/>
        </p:nvSpPr>
        <p:spPr bwMode="auto">
          <a:xfrm>
            <a:off x="3132138" y="2852738"/>
            <a:ext cx="649287" cy="647700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89" name="Oval 25"/>
          <p:cNvSpPr>
            <a:spLocks noChangeArrowheads="1"/>
          </p:cNvSpPr>
          <p:nvPr/>
        </p:nvSpPr>
        <p:spPr bwMode="auto">
          <a:xfrm>
            <a:off x="2700338" y="2493963"/>
            <a:ext cx="503237" cy="503237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9290" name="Oval 26"/>
          <p:cNvSpPr>
            <a:spLocks noChangeArrowheads="1"/>
          </p:cNvSpPr>
          <p:nvPr/>
        </p:nvSpPr>
        <p:spPr bwMode="auto">
          <a:xfrm>
            <a:off x="2339975" y="1989138"/>
            <a:ext cx="503238" cy="503237"/>
          </a:xfrm>
          <a:prstGeom prst="ellips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7" name="Donut 26"/>
          <p:cNvSpPr/>
          <p:nvPr/>
        </p:nvSpPr>
        <p:spPr bwMode="auto">
          <a:xfrm>
            <a:off x="4043363" y="165100"/>
            <a:ext cx="822325" cy="822325"/>
          </a:xfrm>
          <a:prstGeom prst="donut">
            <a:avLst>
              <a:gd name="adj" fmla="val 15422"/>
            </a:avLst>
          </a:prstGeom>
          <a:solidFill>
            <a:srgbClr val="E3382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0204" name="TextBox 27"/>
          <p:cNvSpPr txBox="1">
            <a:spLocks noChangeArrowheads="1"/>
          </p:cNvSpPr>
          <p:nvPr/>
        </p:nvSpPr>
        <p:spPr bwMode="auto">
          <a:xfrm>
            <a:off x="4953000" y="381000"/>
            <a:ext cx="307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=koolzaad (</a:t>
            </a:r>
            <a:r>
              <a:rPr lang="en-US" i="1"/>
              <a:t>B. napus</a:t>
            </a:r>
            <a:r>
              <a:rPr lang="en-US"/>
              <a:t>)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nimBg="1"/>
      <p:bldP spid="139268" grpId="0" animBg="1"/>
      <p:bldP spid="139269" grpId="0" animBg="1"/>
      <p:bldP spid="139270" grpId="0" animBg="1"/>
      <p:bldP spid="139271" grpId="0" animBg="1"/>
      <p:bldP spid="139272" grpId="0" animBg="1"/>
      <p:bldP spid="139273" grpId="0" animBg="1"/>
      <p:bldP spid="139274" grpId="0" animBg="1"/>
      <p:bldP spid="139275" grpId="0" animBg="1"/>
      <p:bldP spid="139276" grpId="0" animBg="1"/>
      <p:bldP spid="139277" grpId="0" animBg="1"/>
      <p:bldP spid="139278" grpId="0" animBg="1"/>
      <p:bldP spid="139279" grpId="0" animBg="1"/>
      <p:bldP spid="139280" grpId="0" animBg="1"/>
      <p:bldP spid="139281" grpId="0" animBg="1"/>
      <p:bldP spid="139282" grpId="0" animBg="1"/>
      <p:bldP spid="139283" grpId="0" animBg="1"/>
      <p:bldP spid="139284" grpId="0" animBg="1"/>
      <p:bldP spid="139285" grpId="0" animBg="1"/>
      <p:bldP spid="139286" grpId="0" animBg="1"/>
      <p:bldP spid="139287" grpId="0" animBg="1"/>
      <p:bldP spid="139288" grpId="0" animBg="1"/>
      <p:bldP spid="139289" grpId="0" animBg="1"/>
      <p:bldP spid="13929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Naakslakken kunnen een limiterende factor zijn voor recrutering.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Naaktslakken hebben een grote voorkeur voor modern </a:t>
            </a:r>
            <a:r>
              <a:rPr lang="en-US" sz="2400" i="1" smtClean="0"/>
              <a:t>B. napus</a:t>
            </a:r>
            <a:r>
              <a:rPr lang="en-US" sz="2400" smtClean="0"/>
              <a:t> t.o.v.  wilde </a:t>
            </a:r>
            <a:r>
              <a:rPr lang="en-US" sz="2400" i="1" smtClean="0"/>
              <a:t>B. rapa.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Verwilderde </a:t>
            </a:r>
            <a:r>
              <a:rPr lang="en-US" sz="2400" i="1" smtClean="0"/>
              <a:t>B. napus </a:t>
            </a:r>
            <a:r>
              <a:rPr lang="en-US" sz="2400" smtClean="0"/>
              <a:t>populaties hebben altijd een hoog gehalte aan aliphatische GS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Slakkenvraat is sterk negatief gecorreleerd met aliphatische GS</a:t>
            </a:r>
          </a:p>
        </p:txBody>
      </p:sp>
      <p:pic>
        <p:nvPicPr>
          <p:cNvPr id="51204" name="Chart Placeholder 5" descr="Unknown.jpeg"/>
          <p:cNvPicPr>
            <a:picLocks noGrp="1" noChangeAspect="1"/>
          </p:cNvPicPr>
          <p:nvPr>
            <p:ph type="ch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148" b="-311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Introductie soorten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68600" y="39893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nl-NL"/>
          </a:p>
        </p:txBody>
      </p:sp>
      <p:pic>
        <p:nvPicPr>
          <p:cNvPr id="6148" name="Picture 4" descr="one.jpg                                                        003F00F2Macintosh HD                   7C2681A6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32099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sz="3200" smtClean="0"/>
              <a:t>Maar het mechanisme van verdediging is cruciaal, ook voor de controverse!</a:t>
            </a:r>
            <a:r>
              <a:rPr lang="en-US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/>
          <a:p>
            <a:r>
              <a:rPr lang="en-US" sz="2000" smtClean="0"/>
              <a:t>GS, erucic acid, hairs allemaal hoog gecorreleerd. Literatuur zegt GS. Moet nog bewezen worden!</a:t>
            </a:r>
          </a:p>
          <a:p>
            <a:r>
              <a:rPr lang="en-US" sz="2000" smtClean="0"/>
              <a:t>Modern koolzaad is niet invasief in Nederland omdat slakken de kiemplanten graag eten.</a:t>
            </a:r>
          </a:p>
          <a:p>
            <a:r>
              <a:rPr lang="en-US" sz="2000" smtClean="0"/>
              <a:t>Andere EU landen?</a:t>
            </a:r>
          </a:p>
          <a:p>
            <a:r>
              <a:rPr lang="en-US" sz="2000" smtClean="0"/>
              <a:t>Er zijn nieuwe HEAR varieteiten!</a:t>
            </a:r>
          </a:p>
          <a:p>
            <a:r>
              <a:rPr lang="en-US" sz="2000" smtClean="0"/>
              <a:t>Andere verschillen (zaad bank), timing reproductie.</a:t>
            </a:r>
          </a:p>
        </p:txBody>
      </p:sp>
      <p:pic>
        <p:nvPicPr>
          <p:cNvPr id="52228" name="Chart Placeholder 6" descr="images-2.jpeg"/>
          <p:cNvPicPr>
            <a:picLocks noGrp="1" noChangeAspect="1"/>
          </p:cNvPicPr>
          <p:nvPr>
            <p:ph type="ch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21" r="-13921"/>
          <a:stretch>
            <a:fillRect/>
          </a:stretch>
        </p:blipFill>
        <p:spPr>
          <a:xfrm>
            <a:off x="4876800" y="1905000"/>
            <a:ext cx="38100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smtClean="0"/>
              <a:t>Inleiding soorten &amp; twee controversen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smtClean="0"/>
              <a:t>“Wilde” </a:t>
            </a:r>
            <a:r>
              <a:rPr lang="en-US" sz="2400" i="1" smtClean="0"/>
              <a:t>B. napus</a:t>
            </a:r>
            <a:r>
              <a:rPr lang="en-US" sz="2400" smtClean="0"/>
              <a:t> populaties in Nederland?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smtClean="0"/>
              <a:t>Is kruising met wild raapzaad mogelijk?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smtClean="0"/>
              <a:t>Hybriden in het veld.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smtClean="0"/>
              <a:t>Verschil in onkruidkarakter tussen </a:t>
            </a:r>
            <a:r>
              <a:rPr lang="en-US" sz="2400" i="1" smtClean="0"/>
              <a:t>B. napus </a:t>
            </a:r>
            <a:r>
              <a:rPr lang="en-US" sz="2400" smtClean="0"/>
              <a:t>en </a:t>
            </a:r>
            <a:r>
              <a:rPr lang="en-US" sz="2400" i="1" smtClean="0"/>
              <a:t>B. rapa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smtClean="0"/>
              <a:t>Waarom?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smtClean="0"/>
              <a:t>Onderwijs</a:t>
            </a:r>
          </a:p>
          <a:p>
            <a:pPr marL="533400" indent="-533400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1911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1000" y="5486400"/>
            <a:ext cx="4554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Programma: analyse genetische</a:t>
            </a:r>
          </a:p>
          <a:p>
            <a:r>
              <a:rPr lang="en-US"/>
              <a:t>verwantschap met GenAlex</a:t>
            </a:r>
          </a:p>
        </p:txBody>
      </p:sp>
      <p:pic>
        <p:nvPicPr>
          <p:cNvPr id="54276" name="Picture 3" descr="kaartbinnenka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36576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486400" y="0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Floron.nl</a:t>
            </a:r>
          </a:p>
        </p:txBody>
      </p:sp>
      <p:pic>
        <p:nvPicPr>
          <p:cNvPr id="54278" name="Picture 6" descr="Unknown-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24114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430838" y="5775325"/>
            <a:ext cx="286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Fast cycling </a:t>
            </a:r>
            <a:r>
              <a:rPr lang="en-US" i="1"/>
              <a:t>B. rapa</a:t>
            </a:r>
            <a:endParaRPr lang="en-US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762000" y="3124200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ONDERWIJS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4648200" y="3124200"/>
            <a:ext cx="439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Ook andere gele Brassicaceae</a:t>
            </a:r>
          </a:p>
        </p:txBody>
      </p:sp>
      <p:pic>
        <p:nvPicPr>
          <p:cNvPr id="54282" name="Picture 9" descr="AFLP_Gel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1536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Box 10"/>
          <p:cNvSpPr txBox="1">
            <a:spLocks noChangeArrowheads="1"/>
          </p:cNvSpPr>
          <p:nvPr/>
        </p:nvSpPr>
        <p:spPr bwMode="auto">
          <a:xfrm>
            <a:off x="393700" y="4686300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AFLP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2133600" y="5410200"/>
            <a:ext cx="418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Fast-cycling </a:t>
            </a:r>
            <a:r>
              <a:rPr lang="en-US" i="1"/>
              <a:t>Brassica rapa </a:t>
            </a:r>
            <a:r>
              <a:rPr lang="en-US"/>
              <a:t>kit</a:t>
            </a:r>
          </a:p>
        </p:txBody>
      </p:sp>
      <p:pic>
        <p:nvPicPr>
          <p:cNvPr id="55299" name="Picture 3" descr="P1010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761163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3810000" y="6172200"/>
            <a:ext cx="5008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Gezaaid 13 december bij 24 h licht: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 descr="P1010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4171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6486525" y="2071688"/>
            <a:ext cx="136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7 januari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6248400" y="3429000"/>
            <a:ext cx="2700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Planten op foto</a:t>
            </a:r>
          </a:p>
          <a:p>
            <a:r>
              <a:rPr lang="en-US"/>
              <a:t>zijn 25 dagen oud.</a:t>
            </a: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6408738" y="5030788"/>
            <a:ext cx="2493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Literatuur: gene-</a:t>
            </a:r>
          </a:p>
          <a:p>
            <a:r>
              <a:rPr lang="en-US"/>
              <a:t>ratietijd 6 weken.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P10100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213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 chromosome painting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114800"/>
          </a:xfrm>
        </p:spPr>
        <p:txBody>
          <a:bodyPr/>
          <a:lstStyle/>
          <a:p>
            <a:r>
              <a:rPr lang="en-US" sz="2400" smtClean="0"/>
              <a:t>Only 20 </a:t>
            </a:r>
            <a:r>
              <a:rPr lang="en-US" sz="2400" i="1" smtClean="0"/>
              <a:t>B. rapa (AA) </a:t>
            </a:r>
            <a:r>
              <a:rPr lang="en-US" sz="2400" smtClean="0"/>
              <a:t>plants with 2</a:t>
            </a:r>
            <a:r>
              <a:rPr lang="en-US" sz="2400" i="1" smtClean="0"/>
              <a:t>n</a:t>
            </a:r>
            <a:r>
              <a:rPr lang="en-US" sz="2400" smtClean="0"/>
              <a:t>=20 chromosomes examined</a:t>
            </a:r>
          </a:p>
          <a:p>
            <a:r>
              <a:rPr lang="en-US" sz="2400" smtClean="0"/>
              <a:t>19 are pure </a:t>
            </a:r>
            <a:r>
              <a:rPr lang="en-US" sz="2400" i="1" smtClean="0"/>
              <a:t>AA</a:t>
            </a:r>
            <a:endParaRPr lang="en-US" sz="2400" smtClean="0"/>
          </a:p>
          <a:p>
            <a:r>
              <a:rPr lang="en-US" sz="2400" smtClean="0"/>
              <a:t>One plant from Groningen contained two large C fragments (homeologous recombination)</a:t>
            </a:r>
          </a:p>
        </p:txBody>
      </p:sp>
      <p:pic>
        <p:nvPicPr>
          <p:cNvPr id="58372" name="Picture 4" descr="brassicaintro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2239963"/>
            <a:ext cx="3810000" cy="3595687"/>
          </a:xfrm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992188" y="5889625"/>
            <a:ext cx="160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Groningen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4191000" y="4876800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Method 2: chromosome painting</a:t>
            </a:r>
            <a:endParaRPr lang="en-US" smtClean="0"/>
          </a:p>
        </p:txBody>
      </p:sp>
      <p:pic>
        <p:nvPicPr>
          <p:cNvPr id="59395" name="Picture 6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981200"/>
            <a:ext cx="3733800" cy="2940050"/>
          </a:xfrm>
        </p:spPr>
      </p:pic>
      <p:sp>
        <p:nvSpPr>
          <p:cNvPr id="59396" name="Rectangle 7"/>
          <p:cNvSpPr>
            <a:spLocks noChangeArrowheads="1"/>
          </p:cNvSpPr>
          <p:nvPr/>
        </p:nvSpPr>
        <p:spPr bwMode="auto">
          <a:xfrm>
            <a:off x="685800" y="5410200"/>
            <a:ext cx="3132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AAC hybrid with 9 red</a:t>
            </a:r>
          </a:p>
          <a:p>
            <a:r>
              <a:rPr lang="en-US"/>
              <a:t> C chromosomes</a:t>
            </a:r>
          </a:p>
        </p:txBody>
      </p:sp>
      <p:pic>
        <p:nvPicPr>
          <p:cNvPr id="59397" name="Picture 5" descr="koo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9751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419725" y="5445125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Cabbage 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B. napus</a:t>
            </a:r>
            <a:r>
              <a:rPr lang="en-US" smtClean="0"/>
              <a:t> (koolzaad)</a:t>
            </a:r>
          </a:p>
        </p:txBody>
      </p:sp>
      <p:sp>
        <p:nvSpPr>
          <p:cNvPr id="7171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7526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In Holland sinds de Middeleeuwen (archaeologie)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Nergens natuurlijke populaties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Eerst gebuikt voor diervoer en olie voor lampen en machines.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Geselecteerd voor hoge opbrengst en grote zaden.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Selectie voor </a:t>
            </a:r>
            <a:r>
              <a:rPr lang="en-US" sz="2000" smtClean="0">
                <a:solidFill>
                  <a:srgbClr val="FF0000"/>
                </a:solidFill>
              </a:rPr>
              <a:t>laag erucazuur</a:t>
            </a:r>
            <a:r>
              <a:rPr lang="en-US" sz="2000" smtClean="0"/>
              <a:t> en </a:t>
            </a:r>
            <a:r>
              <a:rPr lang="en-US" sz="2000" smtClean="0">
                <a:solidFill>
                  <a:srgbClr val="FF0000"/>
                </a:solidFill>
              </a:rPr>
              <a:t>lage glucosinolaten</a:t>
            </a:r>
            <a:r>
              <a:rPr lang="en-US" sz="2000" smtClean="0"/>
              <a:t> (canola).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Canola in gebruik sinds 80er jaren.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Enorme import (gezonde olie) in Europa</a:t>
            </a:r>
          </a:p>
        </p:txBody>
      </p:sp>
      <p:pic>
        <p:nvPicPr>
          <p:cNvPr id="7172" name="Picture 1030" descr="&#10;header.jpg                                                     00085CDAMacintosh HD                   7C2681A6: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1912938" cy="2514600"/>
          </a:xfrm>
        </p:spPr>
      </p:pic>
      <p:pic>
        <p:nvPicPr>
          <p:cNvPr id="7173" name="Picture 6" descr="images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1905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images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Unknown-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21526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Unknown-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17922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81000" y="61722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NIEUW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032125" y="6116638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90563"/>
            <a:ext cx="7772400" cy="663575"/>
          </a:xfrm>
        </p:spPr>
        <p:txBody>
          <a:bodyPr/>
          <a:lstStyle/>
          <a:p>
            <a:r>
              <a:rPr lang="en-GB" sz="3600" smtClean="0"/>
              <a:t>Leaf glucosinolate concentrations</a:t>
            </a: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422362" y="3361487"/>
          <a:ext cx="5941765" cy="300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470525" y="92075"/>
            <a:ext cx="3602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GB" sz="1800">
                <a:latin typeface="Calibri" pitchFamily="34" charset="0"/>
                <a:cs typeface="Arial" charset="0"/>
              </a:rPr>
              <a:t>Spearman rank-order correlations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8135938" cy="2232025"/>
          </a:xfrm>
          <a:noFill/>
        </p:spPr>
        <p:txBody>
          <a:bodyPr/>
          <a:lstStyle/>
          <a:p>
            <a:r>
              <a:rPr lang="en-GB" sz="2000" smtClean="0"/>
              <a:t>Significant correlation between total damage and:</a:t>
            </a:r>
          </a:p>
          <a:p>
            <a:pPr lvl="1"/>
            <a:r>
              <a:rPr lang="en-GB" sz="1800" smtClean="0"/>
              <a:t>Total leaf glucosinolate concentration </a:t>
            </a:r>
            <a:r>
              <a:rPr lang="en-GB" sz="1400" smtClean="0"/>
              <a:t>(P = 0.0003)</a:t>
            </a:r>
          </a:p>
          <a:p>
            <a:pPr lvl="1"/>
            <a:r>
              <a:rPr lang="en-GB" sz="1800" smtClean="0"/>
              <a:t>Aliphatic leaf glucosinolate concentration </a:t>
            </a:r>
            <a:r>
              <a:rPr lang="en-GB" sz="1400" smtClean="0"/>
              <a:t>(P = 0.0004)</a:t>
            </a:r>
          </a:p>
          <a:p>
            <a:pPr lvl="1"/>
            <a:r>
              <a:rPr lang="en-GB" sz="1800" smtClean="0"/>
              <a:t>Also significant correlation between eachother </a:t>
            </a:r>
            <a:r>
              <a:rPr lang="en-GB" sz="1400" smtClean="0"/>
              <a:t>(r = 0.99, p=0.000)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&#10;leflonfig.jpg                                                  00085CDAMacintosh HD                   7C2681A6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0" y="518160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Results of hand crosses. Theoretically you expect that the BC1 has 0.2% (0.5</a:t>
            </a:r>
            <a:r>
              <a:rPr lang="en-US" baseline="30000"/>
              <a:t>9</a:t>
            </a:r>
            <a:r>
              <a:rPr lang="en-US"/>
              <a:t>) plants that lost all </a:t>
            </a:r>
            <a:r>
              <a:rPr lang="en-US">
                <a:solidFill>
                  <a:srgbClr val="FF6600"/>
                </a:solidFill>
              </a:rPr>
              <a:t>C</a:t>
            </a:r>
            <a:r>
              <a:rPr lang="en-US"/>
              <a:t> by chance. In hand crosses one finds that 5-10% of the BC1 plants lost all </a:t>
            </a:r>
            <a:r>
              <a:rPr lang="en-US">
                <a:solidFill>
                  <a:srgbClr val="FF6600"/>
                </a:solidFill>
              </a:rPr>
              <a:t>C</a:t>
            </a:r>
            <a:r>
              <a:rPr lang="en-US"/>
              <a:t> chromosomes. This mainly due to selective abortion of seeds.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914400" y="1905000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B. rapa</a:t>
            </a:r>
          </a:p>
        </p:txBody>
      </p:sp>
      <p:sp>
        <p:nvSpPr>
          <p:cNvPr id="61445" name="Line 6"/>
          <p:cNvSpPr>
            <a:spLocks noChangeShapeType="1"/>
          </p:cNvSpPr>
          <p:nvPr/>
        </p:nvSpPr>
        <p:spPr bwMode="auto">
          <a:xfrm flipH="1">
            <a:off x="1143000" y="2362200"/>
            <a:ext cx="304800" cy="1219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AAxAAC crosses</a:t>
            </a:r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1103313" y="1981200"/>
          <a:ext cx="69373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Document" r:id="rId4" imgW="7213335" imgH="4279742" progId="Word.Document.12">
                  <p:embed/>
                </p:oleObj>
              </mc:Choice>
              <mc:Fallback>
                <p:oleObj name="Document" r:id="rId4" imgW="7213335" imgH="427974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981200"/>
                        <a:ext cx="69373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Freeform 4"/>
          <p:cNvSpPr>
            <a:spLocks/>
          </p:cNvSpPr>
          <p:nvPr/>
        </p:nvSpPr>
        <p:spPr bwMode="auto">
          <a:xfrm>
            <a:off x="5019675" y="3400425"/>
            <a:ext cx="774700" cy="1530350"/>
          </a:xfrm>
          <a:custGeom>
            <a:avLst/>
            <a:gdLst>
              <a:gd name="T0" fmla="*/ 2147483647 w 488"/>
              <a:gd name="T1" fmla="*/ 0 h 964"/>
              <a:gd name="T2" fmla="*/ 2147483647 w 488"/>
              <a:gd name="T3" fmla="*/ 2147483647 h 964"/>
              <a:gd name="T4" fmla="*/ 2147483647 w 488"/>
              <a:gd name="T5" fmla="*/ 2147483647 h 964"/>
              <a:gd name="T6" fmla="*/ 2147483647 w 488"/>
              <a:gd name="T7" fmla="*/ 2147483647 h 964"/>
              <a:gd name="T8" fmla="*/ 2147483647 w 488"/>
              <a:gd name="T9" fmla="*/ 2147483647 h 964"/>
              <a:gd name="T10" fmla="*/ 2147483647 w 488"/>
              <a:gd name="T11" fmla="*/ 2147483647 h 964"/>
              <a:gd name="T12" fmla="*/ 0 w 488"/>
              <a:gd name="T13" fmla="*/ 2147483647 h 964"/>
              <a:gd name="T14" fmla="*/ 2147483647 w 488"/>
              <a:gd name="T15" fmla="*/ 2147483647 h 964"/>
              <a:gd name="T16" fmla="*/ 2147483647 w 488"/>
              <a:gd name="T17" fmla="*/ 2147483647 h 964"/>
              <a:gd name="T18" fmla="*/ 2147483647 w 488"/>
              <a:gd name="T19" fmla="*/ 2147483647 h 964"/>
              <a:gd name="T20" fmla="*/ 2147483647 w 488"/>
              <a:gd name="T21" fmla="*/ 2147483647 h 964"/>
              <a:gd name="T22" fmla="*/ 2147483647 w 488"/>
              <a:gd name="T23" fmla="*/ 2147483647 h 964"/>
              <a:gd name="T24" fmla="*/ 2147483647 w 488"/>
              <a:gd name="T25" fmla="*/ 2147483647 h 964"/>
              <a:gd name="T26" fmla="*/ 2147483647 w 488"/>
              <a:gd name="T27" fmla="*/ 2147483647 h 964"/>
              <a:gd name="T28" fmla="*/ 2147483647 w 488"/>
              <a:gd name="T29" fmla="*/ 2147483647 h 964"/>
              <a:gd name="T30" fmla="*/ 2147483647 w 488"/>
              <a:gd name="T31" fmla="*/ 2147483647 h 964"/>
              <a:gd name="T32" fmla="*/ 2147483647 w 488"/>
              <a:gd name="T33" fmla="*/ 0 h 9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8"/>
              <a:gd name="T52" fmla="*/ 0 h 964"/>
              <a:gd name="T53" fmla="*/ 488 w 488"/>
              <a:gd name="T54" fmla="*/ 964 h 9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8" h="964">
                <a:moveTo>
                  <a:pt x="290" y="0"/>
                </a:moveTo>
                <a:cubicBezTo>
                  <a:pt x="287" y="0"/>
                  <a:pt x="154" y="10"/>
                  <a:pt x="151" y="12"/>
                </a:cubicBezTo>
                <a:cubicBezTo>
                  <a:pt x="137" y="18"/>
                  <a:pt x="126" y="50"/>
                  <a:pt x="126" y="50"/>
                </a:cubicBezTo>
                <a:cubicBezTo>
                  <a:pt x="119" y="69"/>
                  <a:pt x="113" y="87"/>
                  <a:pt x="107" y="107"/>
                </a:cubicBezTo>
                <a:cubicBezTo>
                  <a:pt x="104" y="113"/>
                  <a:pt x="101" y="126"/>
                  <a:pt x="101" y="126"/>
                </a:cubicBezTo>
                <a:cubicBezTo>
                  <a:pt x="99" y="155"/>
                  <a:pt x="100" y="185"/>
                  <a:pt x="95" y="214"/>
                </a:cubicBezTo>
                <a:cubicBezTo>
                  <a:pt x="85" y="266"/>
                  <a:pt x="24" y="393"/>
                  <a:pt x="0" y="441"/>
                </a:cubicBezTo>
                <a:cubicBezTo>
                  <a:pt x="5" y="480"/>
                  <a:pt x="6" y="554"/>
                  <a:pt x="32" y="592"/>
                </a:cubicBezTo>
                <a:cubicBezTo>
                  <a:pt x="49" y="684"/>
                  <a:pt x="38" y="800"/>
                  <a:pt x="82" y="888"/>
                </a:cubicBezTo>
                <a:cubicBezTo>
                  <a:pt x="98" y="921"/>
                  <a:pt x="153" y="941"/>
                  <a:pt x="183" y="964"/>
                </a:cubicBezTo>
                <a:cubicBezTo>
                  <a:pt x="206" y="961"/>
                  <a:pt x="245" y="957"/>
                  <a:pt x="271" y="951"/>
                </a:cubicBezTo>
                <a:cubicBezTo>
                  <a:pt x="283" y="947"/>
                  <a:pt x="309" y="939"/>
                  <a:pt x="309" y="939"/>
                </a:cubicBezTo>
                <a:cubicBezTo>
                  <a:pt x="365" y="896"/>
                  <a:pt x="384" y="841"/>
                  <a:pt x="416" y="781"/>
                </a:cubicBezTo>
                <a:cubicBezTo>
                  <a:pt x="422" y="749"/>
                  <a:pt x="424" y="717"/>
                  <a:pt x="435" y="687"/>
                </a:cubicBezTo>
                <a:cubicBezTo>
                  <a:pt x="438" y="552"/>
                  <a:pt x="444" y="423"/>
                  <a:pt x="454" y="290"/>
                </a:cubicBezTo>
                <a:cubicBezTo>
                  <a:pt x="450" y="183"/>
                  <a:pt x="488" y="124"/>
                  <a:pt x="416" y="75"/>
                </a:cubicBezTo>
                <a:cubicBezTo>
                  <a:pt x="397" y="18"/>
                  <a:pt x="341" y="8"/>
                  <a:pt x="290" y="0"/>
                </a:cubicBezTo>
                <a:close/>
              </a:path>
            </a:pathLst>
          </a:custGeom>
          <a:solidFill>
            <a:srgbClr val="FF9900">
              <a:alpha val="3294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 flipV="1">
            <a:off x="5562600" y="4953000"/>
            <a:ext cx="152400" cy="1066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038600" y="6035675"/>
            <a:ext cx="4962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Rather weak selection against C in </a:t>
            </a:r>
          </a:p>
          <a:p>
            <a:r>
              <a:rPr lang="en-US"/>
              <a:t>gametic or embryonic stage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sz="3200" smtClean="0"/>
              <a:t>Glucosinolaten: bevatten S en N en zijn afgeleid van glucose en een aminozuur.</a:t>
            </a:r>
            <a:endParaRPr lang="en-US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smtClean="0"/>
              <a:t>Progoitrin: giftig voor mensen.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514600"/>
            <a:ext cx="3810000" cy="1844675"/>
          </a:xfrm>
          <a:noFill/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4648200"/>
            <a:ext cx="1743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enzyme</a:t>
            </a:r>
          </a:p>
          <a:p>
            <a:r>
              <a:rPr lang="en-US"/>
              <a:t>myrosinase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779588" y="5799138"/>
            <a:ext cx="225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Cyanate S-C-N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2590800" y="44196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2057400" y="5105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1981200" y="46482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pic>
        <p:nvPicPr>
          <p:cNvPr id="8202" name="Picture 11" descr="200px-Skull_and_crossbon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757863"/>
            <a:ext cx="83820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 descr="Unkn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5876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B. napus</a:t>
            </a:r>
            <a:r>
              <a:rPr lang="en-US" smtClean="0"/>
              <a:t> (koolzaad)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25669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352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429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971800" y="2286000"/>
            <a:ext cx="0" cy="609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98488" y="1828800"/>
            <a:ext cx="292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Groningen, Oldambt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5856288"/>
            <a:ext cx="12954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724400" y="64008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Gecultiveerd sinds ca.1600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Brassica rapa </a:t>
            </a:r>
            <a:r>
              <a:rPr lang="en-US" smtClean="0"/>
              <a:t>(raapzaad)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1905000"/>
          </a:xfrm>
        </p:spPr>
        <p:txBody>
          <a:bodyPr/>
          <a:lstStyle/>
          <a:p>
            <a:pPr eaLnBrk="1" hangingPunct="1"/>
            <a:r>
              <a:rPr lang="en-US" sz="2800" smtClean="0"/>
              <a:t>Algemene soort</a:t>
            </a:r>
          </a:p>
          <a:p>
            <a:pPr eaLnBrk="1" hangingPunct="1"/>
            <a:r>
              <a:rPr lang="en-US" sz="2800" smtClean="0"/>
              <a:t>Vergeten groente</a:t>
            </a:r>
          </a:p>
        </p:txBody>
      </p:sp>
      <p:pic>
        <p:nvPicPr>
          <p:cNvPr id="10244" name="Picture 9" descr="raapsteeltjes.jpg                                              00085CDAMacintosh HD                   7C2681A6: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2590800" cy="1865313"/>
          </a:xfrm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914400" y="3429000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Raapsteeltjes</a:t>
            </a:r>
          </a:p>
        </p:txBody>
      </p:sp>
      <p:pic>
        <p:nvPicPr>
          <p:cNvPr id="10246" name="Picture 12" descr="&#10;Steckrübe.jpg                                                  00085CDAMacintosh HD                   7C2681A6: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362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1066800" y="6248400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Koolraap</a:t>
            </a:r>
          </a:p>
        </p:txBody>
      </p:sp>
      <p:pic>
        <p:nvPicPr>
          <p:cNvPr id="10248" name="Picture 15" descr="Brassica rapa_1777.jpg                                         00085CDAMacintosh HD                   7C2681A6: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6" descr="brassica rapa-07441.jpg                                        00085CDAMacintosh HD                   7C2681A6: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17"/>
          <p:cNvSpPr>
            <a:spLocks noChangeArrowheads="1"/>
          </p:cNvSpPr>
          <p:nvPr/>
        </p:nvSpPr>
        <p:spPr bwMode="auto">
          <a:xfrm>
            <a:off x="4648200" y="6096000"/>
            <a:ext cx="201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Wilde </a:t>
            </a:r>
            <a:r>
              <a:rPr lang="en-US" i="1"/>
              <a:t>B</a:t>
            </a:r>
            <a:r>
              <a:rPr lang="en-US"/>
              <a:t>. </a:t>
            </a:r>
            <a:r>
              <a:rPr lang="en-US" i="1"/>
              <a:t>rapa</a:t>
            </a:r>
            <a:endParaRPr lang="en-US"/>
          </a:p>
        </p:txBody>
      </p:sp>
      <p:cxnSp>
        <p:nvCxnSpPr>
          <p:cNvPr id="10251" name="Straight Arrow Connector 11"/>
          <p:cNvCxnSpPr>
            <a:cxnSpLocks noChangeShapeType="1"/>
          </p:cNvCxnSpPr>
          <p:nvPr/>
        </p:nvCxnSpPr>
        <p:spPr bwMode="auto">
          <a:xfrm rot="5400000">
            <a:off x="7505700" y="3619500"/>
            <a:ext cx="457200" cy="2286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2" name="Picture 12" descr="ChineseCabb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2415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316288" y="5214938"/>
            <a:ext cx="25733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Chinese kool</a:t>
            </a:r>
          </a:p>
          <a:p>
            <a:r>
              <a:rPr lang="en-US"/>
              <a:t>(genoom bekend)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1581</Words>
  <Application>Microsoft Office PowerPoint</Application>
  <PresentationFormat>Diavoorstelling (4:3)</PresentationFormat>
  <Paragraphs>303</Paragraphs>
  <Slides>62</Slides>
  <Notes>46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62</vt:i4>
      </vt:variant>
    </vt:vector>
  </HeadingPairs>
  <TitlesOfParts>
    <vt:vector size="72" baseType="lpstr">
      <vt:lpstr>Arial</vt:lpstr>
      <vt:lpstr>ＭＳ Ｐゴシック</vt:lpstr>
      <vt:lpstr>Times</vt:lpstr>
      <vt:lpstr>Tahoma</vt:lpstr>
      <vt:lpstr>ヒラギノ角ゴ ProN W3</vt:lpstr>
      <vt:lpstr>Verdana</vt:lpstr>
      <vt:lpstr>Calibri</vt:lpstr>
      <vt:lpstr>ヒラギノ角ゴ Pro W3</vt:lpstr>
      <vt:lpstr>Lege presentatie</vt:lpstr>
      <vt:lpstr>Microsoft Word-document</vt:lpstr>
      <vt:lpstr>De koolzaad controversen; over het verschil tussen kool- en raapzaad en waarom dat er wat toe doet. </vt:lpstr>
      <vt:lpstr>Outline</vt:lpstr>
      <vt:lpstr>PowerPoint-presentatie</vt:lpstr>
      <vt:lpstr>PowerPoint-presentatie</vt:lpstr>
      <vt:lpstr>Introductie soorten</vt:lpstr>
      <vt:lpstr>B. napus (koolzaad)</vt:lpstr>
      <vt:lpstr>Glucosinolaten: bevatten S en N en zijn afgeleid van glucose en een aminozuur.</vt:lpstr>
      <vt:lpstr>B. napus (koolzaad)</vt:lpstr>
      <vt:lpstr>Brassica rapa (raapzaad)</vt:lpstr>
      <vt:lpstr>Moeilijk om de soorten uit elkaar te houden…</vt:lpstr>
      <vt:lpstr>De Karel Knip controverse</vt:lpstr>
      <vt:lpstr>PowerPoint-presentatie</vt:lpstr>
      <vt:lpstr>Driehoek van U (1935)</vt:lpstr>
      <vt:lpstr>Flowcytometer</vt:lpstr>
      <vt:lpstr>Van DNA naar morfologische kenmerken</vt:lpstr>
      <vt:lpstr>De politieke controverse</vt:lpstr>
      <vt:lpstr>PowerPoint-presentatie</vt:lpstr>
      <vt:lpstr>PowerPoint-presentatie</vt:lpstr>
      <vt:lpstr>PowerPoint-presentatie</vt:lpstr>
      <vt:lpstr>Zijn er verwilderde populaties van het gewas koolzaad in Nederland ?</vt:lpstr>
      <vt:lpstr>Verlies van B. napus zaden in de omgeving</vt:lpstr>
      <vt:lpstr>FLORON project “Fietsen voor koolzaad”</vt:lpstr>
      <vt:lpstr>Brassica napus or B. rapa ? </vt:lpstr>
      <vt:lpstr>Resultaat “Fietsen voor koolzaad”</vt:lpstr>
      <vt:lpstr>Typische habitats raapzaad (B. rapa)</vt:lpstr>
      <vt:lpstr>Typische habitats koolzaad (B. napus)</vt:lpstr>
      <vt:lpstr>Kan koolzaad kruisen met raapzaad?</vt:lpstr>
      <vt:lpstr>PowerPoint-presentatie</vt:lpstr>
      <vt:lpstr>Terugkruisen naar de wilde B. rapa</vt:lpstr>
      <vt:lpstr>Data over hybriden in het veld</vt:lpstr>
      <vt:lpstr>Zoeken naar hybriden met flowcytometry</vt:lpstr>
      <vt:lpstr>Zijn er andere aanwijzingen voor introgressie?</vt:lpstr>
      <vt:lpstr> AFLP’s</vt:lpstr>
      <vt:lpstr>Resultaat</vt:lpstr>
      <vt:lpstr>PowerPoint-presentatie</vt:lpstr>
      <vt:lpstr>Conclusies tot nu toe</vt:lpstr>
      <vt:lpstr>Verschillen in onkruidkarakter tussen koolzaad en raapzaad</vt:lpstr>
      <vt:lpstr>PowerPoint-presentatie</vt:lpstr>
      <vt:lpstr>PowerPoint-presentatie</vt:lpstr>
      <vt:lpstr>PowerPoint-presentatie</vt:lpstr>
      <vt:lpstr>PowerPoint-presentatie</vt:lpstr>
      <vt:lpstr>Waarom?</vt:lpstr>
      <vt:lpstr>PowerPoint-presentatie</vt:lpstr>
      <vt:lpstr>PowerPoint-presentatie</vt:lpstr>
      <vt:lpstr>PowerPoint-presentatie</vt:lpstr>
      <vt:lpstr>Lab studie: Brassica napus en Brassica rapa herbivorie door de invasieve Spaanse wegslak (Arion lusitanicus).</vt:lpstr>
      <vt:lpstr>PowerPoint-presentatie</vt:lpstr>
      <vt:lpstr>PowerPoint-presentatie</vt:lpstr>
      <vt:lpstr>Conclusie</vt:lpstr>
      <vt:lpstr>Maar het mechanisme van verdediging is cruciaal, ook voor de controverse! </vt:lpstr>
      <vt:lpstr>Outline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Result chromosome painting</vt:lpstr>
      <vt:lpstr>Method 2: chromosome painting</vt:lpstr>
      <vt:lpstr>Leaf glucosinolate concentrations</vt:lpstr>
      <vt:lpstr>PowerPoint-presentatie</vt:lpstr>
      <vt:lpstr>Summary of AAxAAC crosses</vt:lpstr>
    </vt:vector>
  </TitlesOfParts>
  <Company>Universiteit Leiden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koolzaad-raapzaad controverse:</dc:title>
  <dc:creator>Tom J de Jong</dc:creator>
  <cp:lastModifiedBy>Tycho Malmberg</cp:lastModifiedBy>
  <cp:revision>67</cp:revision>
  <dcterms:created xsi:type="dcterms:W3CDTF">2013-01-11T21:57:30Z</dcterms:created>
  <dcterms:modified xsi:type="dcterms:W3CDTF">2013-02-12T09:40:42Z</dcterms:modified>
</cp:coreProperties>
</file>