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12"/>
  </p:notesMasterIdLst>
  <p:sldIdLst>
    <p:sldId id="260" r:id="rId3"/>
    <p:sldId id="279" r:id="rId4"/>
    <p:sldId id="300" r:id="rId5"/>
    <p:sldId id="280" r:id="rId6"/>
    <p:sldId id="259" r:id="rId7"/>
    <p:sldId id="281" r:id="rId8"/>
    <p:sldId id="301" r:id="rId9"/>
    <p:sldId id="302" r:id="rId10"/>
    <p:sldId id="282" r:id="rId11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-2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E4B08-ABA2-420D-86E1-0C26B40E2134}" type="datetimeFigureOut">
              <a:rPr lang="nl-NL" smtClean="0"/>
              <a:t>9-1-2014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1D358-C3A0-4688-B6A9-788BBA7A68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054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37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44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70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590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71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630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63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22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6678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26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44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632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470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57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5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15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0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46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67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22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68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2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 defTabSz="457200"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9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3DAF0EA-985C-174E-9DAD-5A7A85B586A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 defTabSz="457200"/>
              <a:t>9-1-2014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B188B00-D96D-CA49-8E1F-A9404CD05457}" type="slidenum">
              <a:rPr>
                <a:solidFill>
                  <a:prstClr val="black">
                    <a:tint val="75000"/>
                  </a:prstClr>
                </a:solidFill>
              </a:rPr>
              <a:pPr defTabSz="4572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4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://www.youtube.com/edit?o=U&amp;video_id=IxmKz9zqc2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t4N9GSBoM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QAncSgAhlI&amp;feature=youtu.b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4596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79120" y="2296883"/>
            <a:ext cx="6085840" cy="2404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Autofit/>
          </a:bodyPr>
          <a:lstStyle/>
          <a:p>
            <a:pPr defTabSz="457200">
              <a:lnSpc>
                <a:spcPts val="4500"/>
              </a:lnSpc>
            </a:pPr>
            <a:r>
              <a:rPr lang="nl-NL" sz="4500" cap="all" dirty="0">
                <a:solidFill>
                  <a:prstClr val="white"/>
                </a:solidFill>
                <a:latin typeface="Arial Black"/>
                <a:cs typeface="Arial Black"/>
              </a:rPr>
              <a:t>Toegepaste biologie</a:t>
            </a:r>
          </a:p>
        </p:txBody>
      </p:sp>
      <p:pic>
        <p:nvPicPr>
          <p:cNvPr id="5" name="Afbeelding 4" descr="11180-008_Powerpoint_HR_A_NL 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395536" y="3529634"/>
            <a:ext cx="6269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Workshop 21: Zeker weten aangeleerd!</a:t>
            </a:r>
          </a:p>
          <a:p>
            <a:r>
              <a:rPr lang="nl-NL" sz="2800" b="1" dirty="0" smtClean="0"/>
              <a:t>De </a:t>
            </a:r>
            <a:r>
              <a:rPr lang="nl-NL" sz="2800" b="1" dirty="0" err="1" smtClean="0"/>
              <a:t>clickermethode</a:t>
            </a:r>
            <a:r>
              <a:rPr lang="nl-NL" sz="2800" b="1" dirty="0" smtClean="0"/>
              <a:t> gebruiken in de klas</a:t>
            </a:r>
          </a:p>
        </p:txBody>
      </p:sp>
    </p:spTree>
    <p:extLst>
      <p:ext uri="{BB962C8B-B14F-4D97-AF65-F5344CB8AC3E}">
        <p14:creationId xmlns:p14="http://schemas.microsoft.com/office/powerpoint/2010/main" val="394242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11180-008_Powerpoint_HR_A_NL 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376445" y="466133"/>
            <a:ext cx="1767555" cy="7903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STUDEREN</a:t>
            </a:r>
          </a:p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AAN CAH VILENTUM</a:t>
            </a:r>
          </a:p>
          <a:p>
            <a:pPr algn="ctr" defTabSz="457200"/>
            <a:endParaRPr lang="nl-NL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87624" y="676666"/>
            <a:ext cx="1701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en-US" sz="2400" b="1" dirty="0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ben </a:t>
            </a:r>
            <a:r>
              <a:rPr lang="en-US" sz="2400" b="1" dirty="0" err="1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</a:t>
            </a:r>
            <a:endParaRPr lang="en-US" b="1" dirty="0">
              <a:solidFill>
                <a:srgbClr val="C1A35E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87624" y="134761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Maaike Cox, MSc. </a:t>
            </a:r>
          </a:p>
          <a:p>
            <a:r>
              <a:rPr lang="nl-NL" dirty="0" smtClean="0"/>
              <a:t>Docent Toegepaste Biologie</a:t>
            </a:r>
          </a:p>
          <a:p>
            <a:r>
              <a:rPr lang="nl-NL" dirty="0" smtClean="0"/>
              <a:t>Enthousiast trainer van dieren (en studenten)</a:t>
            </a:r>
            <a:endParaRPr lang="nl-NL" dirty="0"/>
          </a:p>
        </p:txBody>
      </p:sp>
      <p:pic>
        <p:nvPicPr>
          <p:cNvPr id="1026" name="Picture 2" descr="E:\Mijn afbeeldingen\Equiday 2011\Sjo galop freesty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42" y="2576686"/>
            <a:ext cx="3124944" cy="208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51906"/>
            <a:ext cx="2843808" cy="213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49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11180-008_Powerpoint_HR_A_NL 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376445" y="466133"/>
            <a:ext cx="1767555" cy="7903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STUDEREN</a:t>
            </a:r>
          </a:p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AAN CAH VILENTUM</a:t>
            </a:r>
          </a:p>
          <a:p>
            <a:pPr algn="ctr" defTabSz="457200"/>
            <a:endParaRPr lang="nl-NL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1187624" y="676666"/>
            <a:ext cx="34940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Doel</a:t>
            </a:r>
            <a:r>
              <a:rPr lang="en-US" sz="2400" b="1" dirty="0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van de Workshop</a:t>
            </a:r>
            <a:endParaRPr lang="en-US" b="1" dirty="0">
              <a:solidFill>
                <a:srgbClr val="C1A35E"/>
              </a:solidFill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187624" y="1347614"/>
            <a:ext cx="5832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Onderdeel presenteren van collegeserie Ethologie basis: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Ontwikkeling van gedrag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Trainingsopdracht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Vereiste voorkennis; basiskennis over klassieke- en </a:t>
            </a:r>
            <a:r>
              <a:rPr lang="nl-NL" dirty="0" err="1" smtClean="0"/>
              <a:t>operante</a:t>
            </a:r>
            <a:r>
              <a:rPr lang="nl-NL" dirty="0" smtClean="0"/>
              <a:t> conditionering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Wat houden beide begrippen in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Verschil tussen beide vormen van conditionering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308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11180-008_Powerpoint_HR_A_NL 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376445" y="466133"/>
            <a:ext cx="1767555" cy="7903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STUDEREN</a:t>
            </a:r>
          </a:p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AAN CAH VILENTUM</a:t>
            </a:r>
          </a:p>
          <a:p>
            <a:pPr algn="ctr" defTabSz="457200"/>
            <a:endParaRPr lang="nl-NL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383618"/>
            <a:ext cx="6419056" cy="3636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2000" dirty="0" smtClean="0"/>
              <a:t>Uitgangspunt bij klassieke conditionering zijn de prikkels voorafgaand aan het gedrag en bij </a:t>
            </a:r>
            <a:r>
              <a:rPr lang="nl-NL" sz="2000" dirty="0" err="1" smtClean="0"/>
              <a:t>operante</a:t>
            </a:r>
            <a:r>
              <a:rPr lang="nl-NL" sz="2000" dirty="0" smtClean="0"/>
              <a:t> conditionering het gedrag zelf en de gevolgen daarvan.</a:t>
            </a:r>
          </a:p>
          <a:p>
            <a:pPr algn="l"/>
            <a:r>
              <a:rPr lang="nl-NL" sz="2000" dirty="0" smtClean="0"/>
              <a:t> </a:t>
            </a:r>
          </a:p>
          <a:p>
            <a:pPr algn="l"/>
            <a:r>
              <a:rPr lang="nl-NL" sz="2000" dirty="0" smtClean="0"/>
              <a:t>Klassieke conditionering is een passief leerproces, terwijl </a:t>
            </a:r>
            <a:r>
              <a:rPr lang="nl-NL" sz="2000" dirty="0" err="1" smtClean="0"/>
              <a:t>operante</a:t>
            </a:r>
            <a:r>
              <a:rPr lang="nl-NL" sz="2000" dirty="0" smtClean="0"/>
              <a:t> conditionering actief is.</a:t>
            </a:r>
          </a:p>
          <a:p>
            <a:pPr algn="l"/>
            <a:endParaRPr lang="nl-NL" sz="2000" dirty="0" smtClean="0"/>
          </a:p>
          <a:p>
            <a:pPr algn="l"/>
            <a:r>
              <a:rPr lang="nl-NL" sz="2000" dirty="0" smtClean="0"/>
              <a:t>Klassieke conditionering gaat uit van bestaande relatie tussen prikkel en reflex, terwijl deze bij </a:t>
            </a:r>
            <a:r>
              <a:rPr lang="nl-NL" sz="2000" dirty="0" err="1" smtClean="0"/>
              <a:t>operante</a:t>
            </a:r>
            <a:r>
              <a:rPr lang="nl-NL" sz="2000" dirty="0" smtClean="0"/>
              <a:t> conditionering nog geleerd moet worden. </a:t>
            </a:r>
            <a:endParaRPr lang="nl-NL" sz="2000" dirty="0"/>
          </a:p>
        </p:txBody>
      </p:sp>
      <p:sp>
        <p:nvSpPr>
          <p:cNvPr id="7" name="Rechthoek 6"/>
          <p:cNvSpPr/>
          <p:nvPr/>
        </p:nvSpPr>
        <p:spPr>
          <a:xfrm>
            <a:off x="457200" y="479115"/>
            <a:ext cx="68511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Vergelijking</a:t>
            </a:r>
            <a:r>
              <a:rPr lang="en-US" sz="2400" b="1" dirty="0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klassieke</a:t>
            </a:r>
            <a:r>
              <a:rPr lang="en-US" sz="2400" b="1" dirty="0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en </a:t>
            </a:r>
            <a:r>
              <a:rPr lang="en-US" sz="2400" b="1" dirty="0" err="1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operante</a:t>
            </a:r>
            <a:r>
              <a:rPr lang="en-US" sz="2400" b="1" dirty="0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conditionering</a:t>
            </a:r>
            <a:endParaRPr lang="en-US" b="1" dirty="0">
              <a:solidFill>
                <a:srgbClr val="C1A3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2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fgeronde rechthoek 2"/>
          <p:cNvSpPr/>
          <p:nvPr/>
        </p:nvSpPr>
        <p:spPr>
          <a:xfrm>
            <a:off x="6225922" y="861332"/>
            <a:ext cx="866358" cy="39519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11180-008_Powerpoint_HR_A_NL 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376445" y="466133"/>
            <a:ext cx="1767555" cy="7903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STUDEREN</a:t>
            </a:r>
          </a:p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AAN CAH VILENTUM</a:t>
            </a:r>
          </a:p>
          <a:p>
            <a:pPr algn="ctr" defTabSz="457200"/>
            <a:endParaRPr lang="nl-NL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99592" y="630499"/>
            <a:ext cx="5326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3525" indent="-2635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 err="1" smtClean="0">
                <a:solidFill>
                  <a:srgbClr val="C1A35E"/>
                </a:solidFill>
              </a:rPr>
              <a:t>Vier</a:t>
            </a:r>
            <a:r>
              <a:rPr lang="en-US" sz="2400" b="1" dirty="0" smtClean="0">
                <a:solidFill>
                  <a:srgbClr val="C1A35E"/>
                </a:solidFill>
              </a:rPr>
              <a:t> </a:t>
            </a:r>
            <a:r>
              <a:rPr lang="en-US" sz="2400" b="1" dirty="0" err="1" smtClean="0">
                <a:solidFill>
                  <a:srgbClr val="C1A35E"/>
                </a:solidFill>
              </a:rPr>
              <a:t>operante</a:t>
            </a:r>
            <a:r>
              <a:rPr lang="en-US" sz="2400" b="1" dirty="0" smtClean="0">
                <a:solidFill>
                  <a:srgbClr val="C1A35E"/>
                </a:solidFill>
              </a:rPr>
              <a:t> procedures (Skinner)</a:t>
            </a:r>
            <a:endParaRPr lang="en-US" sz="2400" b="1" dirty="0">
              <a:solidFill>
                <a:srgbClr val="C1A35E"/>
              </a:solidFill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54958"/>
              </p:ext>
            </p:extLst>
          </p:nvPr>
        </p:nvGraphicFramePr>
        <p:xfrm>
          <a:off x="755576" y="1635646"/>
          <a:ext cx="6018808" cy="2808311"/>
        </p:xfrm>
        <a:graphic>
          <a:graphicData uri="http://schemas.openxmlformats.org/drawingml/2006/table">
            <a:tbl>
              <a:tblPr firstRow="1" firstCol="1" bandRow="1"/>
              <a:tblGrid>
                <a:gridCol w="1122264"/>
                <a:gridCol w="1656184"/>
                <a:gridCol w="1728192"/>
                <a:gridCol w="1512168"/>
              </a:tblGrid>
              <a:tr h="300203">
                <a:tc rowSpan="2"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800" dirty="0">
                          <a:effectLst/>
                        </a:rPr>
                        <a:t> 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>
                          <a:effectLst/>
                        </a:rPr>
                        <a:t>Frequentie van gedrag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621788">
                <a:tc gridSpan="2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Toename van gedrag</a:t>
                      </a:r>
                      <a:endParaRPr lang="nl-N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Afname van gedrag</a:t>
                      </a:r>
                      <a:endParaRPr lang="nl-N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</a:tr>
              <a:tr h="943160">
                <a:tc row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>
                          <a:effectLst/>
                        </a:rPr>
                        <a:t>Consequentie van gedrag</a:t>
                      </a:r>
                      <a:endParaRPr lang="nl-NL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27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“</a:t>
                      </a:r>
                      <a:r>
                        <a:rPr lang="nl-NL" sz="1200" dirty="0">
                          <a:effectLst/>
                        </a:rPr>
                        <a:t>iets wordt toegevoegd”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Positieve </a:t>
                      </a:r>
                      <a:r>
                        <a:rPr lang="nl-NL" sz="1200" dirty="0">
                          <a:effectLst/>
                        </a:rPr>
                        <a:t>bekrachtiging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Positieve </a:t>
                      </a:r>
                      <a:r>
                        <a:rPr lang="nl-NL" sz="1200" dirty="0">
                          <a:effectLst/>
                        </a:rPr>
                        <a:t>straf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20000"/>
                      </a:srgbClr>
                    </a:solidFill>
                  </a:tcPr>
                </a:tc>
              </a:tr>
              <a:tr h="943160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“</a:t>
                      </a:r>
                      <a:r>
                        <a:rPr lang="nl-NL" sz="1200" dirty="0">
                          <a:effectLst/>
                        </a:rPr>
                        <a:t>Iets” wordt weggenomen 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Negatieve </a:t>
                      </a:r>
                      <a:r>
                        <a:rPr lang="nl-NL" sz="1200" dirty="0">
                          <a:effectLst/>
                        </a:rPr>
                        <a:t>bekrachtiging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  <a:ea typeface=""/>
                          <a:cs typeface="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l-NL" sz="1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200" dirty="0" smtClean="0">
                          <a:effectLst/>
                        </a:rPr>
                        <a:t>Negatieve </a:t>
                      </a:r>
                      <a:r>
                        <a:rPr lang="nl-NL" sz="1200" dirty="0">
                          <a:effectLst/>
                        </a:rPr>
                        <a:t>straf</a:t>
                      </a:r>
                      <a:endParaRPr lang="nl-NL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4C600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Afgeronde rechthoek 3"/>
          <p:cNvSpPr/>
          <p:nvPr/>
        </p:nvSpPr>
        <p:spPr>
          <a:xfrm>
            <a:off x="6225922" y="877244"/>
            <a:ext cx="866358" cy="3792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6225922" y="87724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entury Gothic"/>
                <a:hlinkClick r:id="rId3"/>
              </a:rPr>
              <a:t>filmpje</a:t>
            </a:r>
            <a:endParaRPr lang="nl-NL" dirty="0">
              <a:solidFill>
                <a:prstClr val="black"/>
              </a:solidFill>
              <a:latin typeface="Century Gothic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562757" y="2571750"/>
            <a:ext cx="1657315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Rechthoek 13"/>
          <p:cNvSpPr/>
          <p:nvPr/>
        </p:nvSpPr>
        <p:spPr>
          <a:xfrm>
            <a:off x="5220072" y="2571750"/>
            <a:ext cx="147390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echthoek 14"/>
          <p:cNvSpPr/>
          <p:nvPr/>
        </p:nvSpPr>
        <p:spPr>
          <a:xfrm>
            <a:off x="3562757" y="3507854"/>
            <a:ext cx="1657315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/>
          <p:cNvSpPr/>
          <p:nvPr/>
        </p:nvSpPr>
        <p:spPr>
          <a:xfrm>
            <a:off x="5220072" y="3507854"/>
            <a:ext cx="1473902" cy="93610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4211960" y="278777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5777003" y="278777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4211960" y="379124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5777003" y="375897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12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  <p:bldP spid="17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11180-008_Powerpoint_HR_A_NL 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376445" y="466133"/>
            <a:ext cx="1767555" cy="7903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STUDEREN</a:t>
            </a:r>
          </a:p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AAN CAH VILENTUM</a:t>
            </a:r>
          </a:p>
          <a:p>
            <a:pPr algn="ctr" defTabSz="457200"/>
            <a:endParaRPr lang="nl-NL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11560" y="479115"/>
            <a:ext cx="6851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Trainingsopdracht</a:t>
            </a:r>
            <a:endParaRPr lang="en-US" sz="2400" b="1" dirty="0" smtClean="0">
              <a:solidFill>
                <a:srgbClr val="C1A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755576" y="1059582"/>
            <a:ext cx="568863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Maken trainingsplan (1/2 tot 1 A4)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Welk dier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Tussendoelen 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Einddoel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Trainen van je dier en bijhouden trainingsdagboek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/>
              <a:t>Heel beknopt per </a:t>
            </a:r>
            <a:r>
              <a:rPr lang="nl-NL" dirty="0" err="1" smtClean="0"/>
              <a:t>trainingsessie</a:t>
            </a:r>
            <a:endParaRPr lang="nl-NL" dirty="0" smtClean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wanneer en hoe lang je getraind </a:t>
            </a:r>
            <a:r>
              <a:rPr lang="nl-NL" dirty="0" smtClean="0"/>
              <a:t>hebt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 smtClean="0"/>
              <a:t>wat </a:t>
            </a:r>
            <a:r>
              <a:rPr lang="nl-NL" dirty="0"/>
              <a:t>je elke training gedaan hebt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 smtClean="0"/>
              <a:t>hoe is dat verlopen?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/>
              <a:t>Eindproduct </a:t>
            </a:r>
            <a:r>
              <a:rPr lang="nl-NL" dirty="0" smtClean="0">
                <a:sym typeface="Wingdings" panose="05000000000000000000" pitchFamily="2" charset="2"/>
              </a:rPr>
              <a:t> kort filmpje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 smtClean="0">
                <a:sym typeface="Wingdings" panose="05000000000000000000" pitchFamily="2" charset="2"/>
              </a:rPr>
              <a:t>0-situatie, midden in de training, eindsituatie</a:t>
            </a:r>
            <a:endParaRPr lang="nl-NL" dirty="0" smtClean="0"/>
          </a:p>
        </p:txBody>
      </p:sp>
      <p:sp>
        <p:nvSpPr>
          <p:cNvPr id="5" name="Afgeronde rechthoek 4"/>
          <p:cNvSpPr/>
          <p:nvPr/>
        </p:nvSpPr>
        <p:spPr>
          <a:xfrm>
            <a:off x="6300192" y="4299942"/>
            <a:ext cx="864096" cy="4529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/>
          <p:cNvSpPr txBox="1"/>
          <p:nvPr/>
        </p:nvSpPr>
        <p:spPr>
          <a:xfrm>
            <a:off x="6300192" y="4299942"/>
            <a:ext cx="11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filmpje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10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11180-008_Powerpoint_HR_A_NL 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376445" y="466133"/>
            <a:ext cx="1767555" cy="7903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STUDEREN</a:t>
            </a:r>
          </a:p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AAN CAH VILENTUM</a:t>
            </a:r>
          </a:p>
          <a:p>
            <a:pPr algn="ctr" defTabSz="457200"/>
            <a:endParaRPr lang="nl-NL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11560" y="479115"/>
            <a:ext cx="6851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Stappenplan</a:t>
            </a:r>
            <a:r>
              <a:rPr lang="en-US" sz="2400" b="1" dirty="0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basisopdracht</a:t>
            </a:r>
            <a:endParaRPr lang="en-US" sz="2400" b="1" dirty="0" smtClean="0">
              <a:solidFill>
                <a:srgbClr val="C1A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467544" y="1059582"/>
            <a:ext cx="66967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Stap 1. Click  </a:t>
            </a:r>
            <a:r>
              <a:rPr lang="nl-NL" sz="2800" dirty="0" smtClean="0"/>
              <a:t>en snoepje</a:t>
            </a:r>
          </a:p>
          <a:p>
            <a:endParaRPr lang="nl-NL" sz="2800" dirty="0"/>
          </a:p>
          <a:p>
            <a:r>
              <a:rPr lang="nl-NL" sz="2800" dirty="0"/>
              <a:t>Stap 2. Observeer </a:t>
            </a:r>
            <a:r>
              <a:rPr lang="nl-NL" sz="2800" dirty="0" smtClean="0"/>
              <a:t>en kies</a:t>
            </a:r>
          </a:p>
          <a:p>
            <a:endParaRPr lang="nl-NL" sz="2800" dirty="0"/>
          </a:p>
          <a:p>
            <a:r>
              <a:rPr lang="nl-NL" sz="2800" dirty="0"/>
              <a:t>Stap </a:t>
            </a:r>
            <a:r>
              <a:rPr lang="nl-NL" sz="2800" dirty="0" smtClean="0"/>
              <a:t>3. Gekozen gedrag </a:t>
            </a:r>
            <a:r>
              <a:rPr lang="nl-NL" sz="2800" dirty="0" smtClean="0">
                <a:sym typeface="Wingdings"/>
              </a:rPr>
              <a:t></a:t>
            </a:r>
            <a:r>
              <a:rPr lang="nl-NL" sz="2800" dirty="0" smtClean="0"/>
              <a:t> </a:t>
            </a:r>
            <a:r>
              <a:rPr lang="nl-NL" sz="2800" dirty="0"/>
              <a:t>click </a:t>
            </a:r>
            <a:r>
              <a:rPr lang="nl-NL" sz="2800" dirty="0">
                <a:sym typeface="Wingdings"/>
              </a:rPr>
              <a:t></a:t>
            </a:r>
            <a:r>
              <a:rPr lang="nl-NL" sz="2800" dirty="0"/>
              <a:t> </a:t>
            </a:r>
            <a:r>
              <a:rPr lang="nl-NL" sz="2800" dirty="0" smtClean="0"/>
              <a:t>snoepje</a:t>
            </a:r>
          </a:p>
          <a:p>
            <a:endParaRPr lang="nl-NL" sz="2800" dirty="0"/>
          </a:p>
          <a:p>
            <a:r>
              <a:rPr lang="nl-NL" sz="2800" dirty="0" smtClean="0"/>
              <a:t>Stap 4. Commando koppeling</a:t>
            </a: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7" name="Afgeronde rechthoek 6"/>
          <p:cNvSpPr/>
          <p:nvPr/>
        </p:nvSpPr>
        <p:spPr>
          <a:xfrm>
            <a:off x="5508104" y="3795886"/>
            <a:ext cx="1224136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508104" y="3795886"/>
            <a:ext cx="1868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Nu jullie! Tweetallen </a:t>
            </a:r>
          </a:p>
          <a:p>
            <a:r>
              <a:rPr lang="nl-NL" dirty="0" smtClean="0"/>
              <a:t>stap 3 + 4</a:t>
            </a:r>
            <a:endParaRPr lang="nl-NL" dirty="0"/>
          </a:p>
        </p:txBody>
      </p:sp>
      <p:sp>
        <p:nvSpPr>
          <p:cNvPr id="11" name="Afgeronde rechthoek 10"/>
          <p:cNvSpPr/>
          <p:nvPr/>
        </p:nvSpPr>
        <p:spPr>
          <a:xfrm>
            <a:off x="7164289" y="2750938"/>
            <a:ext cx="864096" cy="64416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/>
        </p:nvSpPr>
        <p:spPr>
          <a:xfrm>
            <a:off x="7184169" y="2761398"/>
            <a:ext cx="1588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Timing-training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660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11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11180-008_Powerpoint_HR_A_NL 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376445" y="466133"/>
            <a:ext cx="1767555" cy="7903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STUDEREN</a:t>
            </a:r>
          </a:p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AAN CAH VILENTUM</a:t>
            </a:r>
          </a:p>
          <a:p>
            <a:pPr algn="ctr" defTabSz="457200"/>
            <a:endParaRPr lang="nl-NL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611560" y="479115"/>
            <a:ext cx="6851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Stappenplan</a:t>
            </a:r>
            <a:r>
              <a:rPr lang="en-US" sz="2400" b="1" dirty="0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sz="2400" b="1" dirty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target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467544" y="1059582"/>
            <a:ext cx="66967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Stap 1. Click  </a:t>
            </a:r>
            <a:r>
              <a:rPr lang="nl-NL" sz="2800" dirty="0" smtClean="0"/>
              <a:t>en snoepje</a:t>
            </a:r>
          </a:p>
          <a:p>
            <a:endParaRPr lang="nl-NL" sz="2800" dirty="0"/>
          </a:p>
          <a:p>
            <a:r>
              <a:rPr lang="nl-NL" sz="2800" dirty="0"/>
              <a:t>Stap 2. </a:t>
            </a:r>
            <a:r>
              <a:rPr lang="nl-NL" sz="2800" dirty="0" smtClean="0"/>
              <a:t>Target </a:t>
            </a:r>
            <a:r>
              <a:rPr lang="nl-NL" sz="2800" dirty="0" smtClean="0">
                <a:sym typeface="Wingdings" panose="05000000000000000000" pitchFamily="2" charset="2"/>
              </a:rPr>
              <a:t> contact  click  snoepje</a:t>
            </a:r>
            <a:endParaRPr lang="nl-NL" sz="2800" dirty="0" smtClean="0"/>
          </a:p>
          <a:p>
            <a:endParaRPr lang="nl-NL" sz="2800" dirty="0"/>
          </a:p>
          <a:p>
            <a:r>
              <a:rPr lang="nl-NL" sz="2800" dirty="0"/>
              <a:t>Stap </a:t>
            </a:r>
            <a:r>
              <a:rPr lang="nl-NL" sz="2800" dirty="0" smtClean="0"/>
              <a:t>3. Gekozen gedrag </a:t>
            </a:r>
            <a:r>
              <a:rPr lang="nl-NL" sz="2800" dirty="0" smtClean="0">
                <a:sym typeface="Wingdings"/>
              </a:rPr>
              <a:t></a:t>
            </a:r>
            <a:r>
              <a:rPr lang="nl-NL" sz="2800" dirty="0" smtClean="0"/>
              <a:t> </a:t>
            </a:r>
            <a:r>
              <a:rPr lang="nl-NL" sz="2800" dirty="0"/>
              <a:t>click </a:t>
            </a:r>
            <a:r>
              <a:rPr lang="nl-NL" sz="2800" dirty="0">
                <a:sym typeface="Wingdings"/>
              </a:rPr>
              <a:t></a:t>
            </a:r>
            <a:r>
              <a:rPr lang="nl-NL" sz="2800" dirty="0"/>
              <a:t> </a:t>
            </a:r>
            <a:r>
              <a:rPr lang="nl-NL" sz="2800" dirty="0" smtClean="0"/>
              <a:t>snoepje</a:t>
            </a:r>
          </a:p>
          <a:p>
            <a:endParaRPr lang="nl-NL" sz="2800" dirty="0"/>
          </a:p>
          <a:p>
            <a:r>
              <a:rPr lang="nl-NL" sz="2800" dirty="0" smtClean="0"/>
              <a:t>Stap 4. Commando koppeling</a:t>
            </a:r>
            <a:endParaRPr lang="nl-NL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 smtClean="0"/>
          </a:p>
        </p:txBody>
      </p:sp>
      <p:sp>
        <p:nvSpPr>
          <p:cNvPr id="7" name="Afgeronde rechthoek 6"/>
          <p:cNvSpPr/>
          <p:nvPr/>
        </p:nvSpPr>
        <p:spPr>
          <a:xfrm>
            <a:off x="5830206" y="3711104"/>
            <a:ext cx="1224136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5830206" y="3711104"/>
            <a:ext cx="18683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Nu jullie! Tweetallen </a:t>
            </a:r>
          </a:p>
          <a:p>
            <a:r>
              <a:rPr lang="nl-NL" dirty="0" smtClean="0"/>
              <a:t>stap 2 + 3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066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11180-008_Powerpoint_HR_A_NL 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7376445" y="466133"/>
            <a:ext cx="1767555" cy="79039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STUDEREN</a:t>
            </a:r>
          </a:p>
          <a:p>
            <a:pPr algn="ctr" defTabSz="457200"/>
            <a:r>
              <a:rPr lang="nl-NL" sz="1200" dirty="0">
                <a:solidFill>
                  <a:srgbClr val="9E8650"/>
                </a:solidFill>
                <a:latin typeface="Arial"/>
                <a:cs typeface="Arial"/>
              </a:rPr>
              <a:t>AAN CAH VILENTUM</a:t>
            </a:r>
          </a:p>
          <a:p>
            <a:pPr algn="ctr" defTabSz="457200"/>
            <a:endParaRPr lang="nl-NL" sz="120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5" name="Tekstvak 3"/>
          <p:cNvSpPr txBox="1">
            <a:spLocks noChangeArrowheads="1"/>
          </p:cNvSpPr>
          <p:nvPr/>
        </p:nvSpPr>
        <p:spPr bwMode="auto">
          <a:xfrm>
            <a:off x="395536" y="1260003"/>
            <a:ext cx="662374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1" hangingPunct="1">
              <a:buFontTx/>
              <a:buChar char="•"/>
            </a:pPr>
            <a:r>
              <a:rPr lang="nl-NL" dirty="0" smtClean="0"/>
              <a:t>Hoe hebben jullie de oefeningen ervaren?</a:t>
            </a:r>
          </a:p>
          <a:p>
            <a:pPr lvl="1" eaLnBrk="1" hangingPunct="1">
              <a:buFontTx/>
              <a:buChar char="•"/>
            </a:pPr>
            <a:endParaRPr lang="nl-NL" dirty="0"/>
          </a:p>
          <a:p>
            <a:pPr lvl="1" eaLnBrk="1" hangingPunct="1">
              <a:buFontTx/>
              <a:buChar char="•"/>
            </a:pPr>
            <a:r>
              <a:rPr lang="nl-NL" dirty="0" smtClean="0"/>
              <a:t>Geïnteresseerd?</a:t>
            </a:r>
          </a:p>
          <a:p>
            <a:pPr lvl="2" eaLnBrk="1" hangingPunct="1">
              <a:buFontTx/>
              <a:buChar char="•"/>
            </a:pPr>
            <a:r>
              <a:rPr lang="nl-NL" dirty="0" smtClean="0"/>
              <a:t>Noteer emailadres voor toegestuurd krijgen van </a:t>
            </a:r>
            <a:r>
              <a:rPr lang="nl-NL" dirty="0" err="1" smtClean="0"/>
              <a:t>college’s</a:t>
            </a:r>
            <a:r>
              <a:rPr lang="nl-NL" dirty="0" smtClean="0"/>
              <a:t> ontwikkeling van gedrag + positieve bekrachtiging</a:t>
            </a:r>
          </a:p>
          <a:p>
            <a:pPr lvl="2" eaLnBrk="1" hangingPunct="1">
              <a:buFontTx/>
              <a:buChar char="•"/>
            </a:pPr>
            <a:r>
              <a:rPr lang="nl-NL" dirty="0"/>
              <a:t>Kom langs bij de </a:t>
            </a:r>
            <a:r>
              <a:rPr lang="nl-NL" dirty="0" smtClean="0"/>
              <a:t>stand CAH </a:t>
            </a:r>
            <a:r>
              <a:rPr lang="nl-NL" dirty="0" err="1" smtClean="0"/>
              <a:t>Vilentum</a:t>
            </a:r>
            <a:r>
              <a:rPr lang="nl-NL" dirty="0" smtClean="0"/>
              <a:t> Hogeschool</a:t>
            </a:r>
          </a:p>
          <a:p>
            <a:pPr lvl="2" eaLnBrk="1" hangingPunct="1">
              <a:buFontTx/>
              <a:buChar char="•"/>
            </a:pPr>
            <a:endParaRPr lang="nl-NL" dirty="0"/>
          </a:p>
          <a:p>
            <a:pPr lvl="1" eaLnBrk="1" hangingPunct="1">
              <a:buFontTx/>
              <a:buChar char="•"/>
            </a:pPr>
            <a:r>
              <a:rPr lang="nl-NL" dirty="0" smtClean="0"/>
              <a:t>Bedankt voor de aandacht</a:t>
            </a: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611560" y="479115"/>
            <a:ext cx="6851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C1A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Afsluiting</a:t>
            </a:r>
            <a:endParaRPr lang="en-US" sz="2400" b="1" dirty="0" smtClean="0">
              <a:solidFill>
                <a:srgbClr val="C1A3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tocht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tocht">
      <a:majorFont>
        <a:latin typeface="Franklin Gothic Medium"/>
        <a:ea typeface=""/>
        <a:cs typeface=""/>
        <a:font script="Jpan" typeface="ヒラギノ角ゴ Pro W6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ＭＳ Ｐゴシック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377</Words>
  <Application>Microsoft Office PowerPoint</Application>
  <PresentationFormat>Diavoorstelling (16:9)</PresentationFormat>
  <Paragraphs>105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1" baseType="lpstr">
      <vt:lpstr>2_Office-thema</vt:lpstr>
      <vt:lpstr>3_Office-thema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Langevoort, M.</dc:creator>
  <cp:lastModifiedBy>Cox, M.</cp:lastModifiedBy>
  <cp:revision>48</cp:revision>
  <dcterms:created xsi:type="dcterms:W3CDTF">2012-10-31T12:17:27Z</dcterms:created>
  <dcterms:modified xsi:type="dcterms:W3CDTF">2014-01-09T22:58:45Z</dcterms:modified>
</cp:coreProperties>
</file>