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3" r:id="rId8"/>
    <p:sldId id="264" r:id="rId9"/>
    <p:sldId id="262" r:id="rId10"/>
    <p:sldId id="261" r:id="rId11"/>
    <p:sldId id="270" r:id="rId12"/>
    <p:sldId id="271" r:id="rId13"/>
    <p:sldId id="272" r:id="rId14"/>
    <p:sldId id="266" r:id="rId15"/>
    <p:sldId id="267" r:id="rId16"/>
    <p:sldId id="269" r:id="rId17"/>
    <p:sldId id="26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1551894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2358580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3827360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7124751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763837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9755347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960655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4363837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09211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9572973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245859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3B900-67F5-45DA-B72D-4DD05320875C}" type="datetimeFigureOut">
              <a:rPr lang="de-AT" smtClean="0"/>
              <a:t>17.01.2015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79DD-AB0D-47A2-BD0F-127BC5C8F10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968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openxmlformats.org/officeDocument/2006/relationships/image" Target="../media/image42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42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slide" Target="slide16.xml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8.png"/><Relationship Id="rId7" Type="http://schemas.openxmlformats.org/officeDocument/2006/relationships/image" Target="../media/image47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WMF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jpe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8.png"/><Relationship Id="rId10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1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9.jpeg"/><Relationship Id="rId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ee_careful_Logo_Pantone_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527" y="310070"/>
            <a:ext cx="1343870" cy="880981"/>
          </a:xfrm>
          <a:prstGeom prst="rect">
            <a:avLst/>
          </a:prstGeom>
          <a:effectLst>
            <a:glow rad="38100">
              <a:schemeClr val="bg1">
                <a:alpha val="60000"/>
              </a:schemeClr>
            </a:glow>
            <a:softEdge rad="12700"/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22" y="310070"/>
            <a:ext cx="1619672" cy="880981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  <p:sp>
        <p:nvSpPr>
          <p:cNvPr id="6" name="Rechteck 5"/>
          <p:cNvSpPr/>
          <p:nvPr/>
        </p:nvSpPr>
        <p:spPr>
          <a:xfrm>
            <a:off x="4859120" y="1191051"/>
            <a:ext cx="2459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EU</a:t>
            </a:r>
            <a:r>
              <a:rPr lang="de-DE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-project </a:t>
            </a:r>
            <a:r>
              <a:rPr lang="de-DE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HOBeebox</a:t>
            </a:r>
            <a:endParaRPr lang="de-DE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47" b="16960"/>
          <a:stretch/>
        </p:blipFill>
        <p:spPr>
          <a:xfrm>
            <a:off x="457622" y="3640820"/>
            <a:ext cx="3553690" cy="260465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185953" y="2400145"/>
            <a:ext cx="780624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Bees</a:t>
            </a:r>
            <a:r>
              <a:rPr lang="de-AT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de-AT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classroom</a:t>
            </a:r>
            <a:endParaRPr lang="de-AT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18514" y="3748542"/>
            <a:ext cx="476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</a:t>
            </a:r>
            <a:r>
              <a:rPr lang="de-AT" sz="2800" b="1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Bengtsson</a:t>
            </a:r>
            <a:r>
              <a:rPr lang="de-AT" sz="28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Peter Pany</a:t>
            </a:r>
            <a:endParaRPr lang="de-AT" sz="28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625" y="4551217"/>
            <a:ext cx="2862102" cy="188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Abgerundetes Rechteck 8"/>
          <p:cNvSpPr/>
          <p:nvPr/>
        </p:nvSpPr>
        <p:spPr>
          <a:xfrm>
            <a:off x="90055" y="90055"/>
            <a:ext cx="11998036" cy="6677890"/>
          </a:xfrm>
          <a:prstGeom prst="roundRect">
            <a:avLst>
              <a:gd name="adj" fmla="val 2767"/>
            </a:avLst>
          </a:prstGeom>
          <a:noFill/>
          <a:ln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3369770" y="1770044"/>
            <a:ext cx="5438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29ste NIBI-onderwijsconferentie, 16 en 17 januari 2015</a:t>
            </a:r>
            <a:endParaRPr lang="de-AT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48710" y="4704619"/>
            <a:ext cx="3183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daniel.bengtson@stockholm.se</a:t>
            </a:r>
          </a:p>
          <a:p>
            <a:endParaRPr lang="de-A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peter.pany@schule.at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12" y="281981"/>
            <a:ext cx="3829050" cy="1093736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71795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550" y="1201954"/>
            <a:ext cx="9563100" cy="4959178"/>
          </a:xfrm>
          <a:prstGeom prst="roundRect">
            <a:avLst>
              <a:gd name="adj" fmla="val 204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uppieren 2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4" name="Abgerundetes Rechteck 3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" name="Bild 3" descr="bee_careful_Logo_Pantone_C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6" name="Bild 4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7" name="Rechteck 6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2546707" y="271975"/>
            <a:ext cx="717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Modern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education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online &amp; offline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cxnSp>
        <p:nvCxnSpPr>
          <p:cNvPr id="13" name="Gerader Verbinder 12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92368" y="3679018"/>
            <a:ext cx="4276724" cy="1264980"/>
          </a:xfrm>
          <a:prstGeom prst="cloudCallout">
            <a:avLst>
              <a:gd name="adj1" fmla="val 37104"/>
              <a:gd name="adj2" fmla="val -79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de-A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</a:t>
            </a:r>
            <a:r>
              <a:rPr lang="de-A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  <a:r>
              <a:rPr lang="de-A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diagrams</a:t>
            </a:r>
            <a:endParaRPr lang="de-A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257425" y="4248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492368" y="2015163"/>
            <a:ext cx="4088149" cy="1264980"/>
          </a:xfrm>
          <a:prstGeom prst="cloudCallout">
            <a:avLst>
              <a:gd name="adj1" fmla="val 61897"/>
              <a:gd name="adj2" fmla="val -9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deal with authentic scientific data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046358" y="3863250"/>
            <a:ext cx="3141039" cy="1264980"/>
          </a:xfrm>
          <a:prstGeom prst="cloudCallout">
            <a:avLst>
              <a:gd name="adj1" fmla="val -25123"/>
              <a:gd name="adj2" fmla="val -1073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de-A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A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de-A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A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</a:t>
            </a:r>
            <a:endParaRPr lang="de-A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55111" y="2896780"/>
            <a:ext cx="4495498" cy="78319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AT" sz="4000" dirty="0" smtClean="0"/>
              <a:t>beecareful.hobos.de</a:t>
            </a:r>
            <a:endParaRPr lang="de-AT" sz="4000" dirty="0"/>
          </a:p>
        </p:txBody>
      </p:sp>
      <p:sp>
        <p:nvSpPr>
          <p:cNvPr id="17" name="Textfeld 16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331229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11055 -0.09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713" y="1760761"/>
            <a:ext cx="9220200" cy="4457700"/>
          </a:xfrm>
          <a:prstGeom prst="roundRect">
            <a:avLst>
              <a:gd name="adj" fmla="val 3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24235" y="255501"/>
            <a:ext cx="1088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Examples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classroom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course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of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bee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year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22" name="Gerader Verbinder 21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05" y="341034"/>
            <a:ext cx="648432" cy="47526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58677" y="1051713"/>
            <a:ext cx="818678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buFont typeface="Arial" panose="020B0604020202020204" pitchFamily="34" charset="0"/>
              <a:buChar char="•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2300" dirty="0" err="1"/>
              <a:t>Choose</a:t>
            </a:r>
            <a:r>
              <a:rPr lang="de-DE" sz="2300" dirty="0"/>
              <a:t> Date and time</a:t>
            </a:r>
            <a:r>
              <a:rPr lang="de-DE" sz="2300" dirty="0" smtClean="0"/>
              <a:t>: 1.1.2012, 0:00 – 31.12.2012, 23:00</a:t>
            </a:r>
          </a:p>
          <a:p>
            <a:pPr>
              <a:buFont typeface="+mj-lt"/>
              <a:buAutoNum type="arabicPeriod"/>
            </a:pPr>
            <a:r>
              <a:rPr lang="de-DE" sz="2400" dirty="0" err="1"/>
              <a:t>Choose</a:t>
            </a:r>
            <a:r>
              <a:rPr lang="de-DE" sz="2400" dirty="0"/>
              <a:t> </a:t>
            </a:r>
            <a:r>
              <a:rPr lang="de-DE" sz="2400" dirty="0" smtClean="0"/>
              <a:t>Data:</a:t>
            </a:r>
            <a:endParaRPr lang="de-DE" sz="2300" dirty="0"/>
          </a:p>
        </p:txBody>
      </p:sp>
      <p:sp>
        <p:nvSpPr>
          <p:cNvPr id="17" name="Textfeld 16"/>
          <p:cNvSpPr txBox="1"/>
          <p:nvPr/>
        </p:nvSpPr>
        <p:spPr>
          <a:xfrm>
            <a:off x="8297283" y="3189096"/>
            <a:ext cx="191308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de-DE"/>
            </a:defPPr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weight</a:t>
            </a:r>
            <a:r>
              <a:rPr lang="de-AT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of </a:t>
            </a:r>
            <a:r>
              <a:rPr lang="de-AT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the</a:t>
            </a:r>
            <a:r>
              <a:rPr lang="de-AT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de-AT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hive</a:t>
            </a:r>
            <a:endParaRPr lang="de-AT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958493" y="3979633"/>
            <a:ext cx="2837765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r>
              <a:rPr lang="de-AT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AT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hive</a:t>
            </a:r>
            <a:endParaRPr lang="de-AT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5486831" y="2892398"/>
            <a:ext cx="1727736" cy="408623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endParaRPr lang="de-AT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2569006" y="3519054"/>
            <a:ext cx="1616741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/>
        </p:nvSpPr>
        <p:spPr>
          <a:xfrm>
            <a:off x="5555401" y="2384487"/>
            <a:ext cx="1616741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25"/>
          <p:cNvSpPr/>
          <p:nvPr/>
        </p:nvSpPr>
        <p:spPr>
          <a:xfrm>
            <a:off x="8445457" y="2661539"/>
            <a:ext cx="1616741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113" y="3558428"/>
            <a:ext cx="233108" cy="24434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694" y="2409768"/>
            <a:ext cx="233108" cy="24434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566" y="2694429"/>
            <a:ext cx="233108" cy="244342"/>
          </a:xfrm>
          <a:prstGeom prst="rect">
            <a:avLst/>
          </a:prstGeom>
        </p:spPr>
      </p:pic>
      <p:sp>
        <p:nvSpPr>
          <p:cNvPr id="29" name="Abgerundetes Rechteck 28"/>
          <p:cNvSpPr/>
          <p:nvPr/>
        </p:nvSpPr>
        <p:spPr>
          <a:xfrm>
            <a:off x="10392229" y="5573485"/>
            <a:ext cx="1353684" cy="623289"/>
          </a:xfrm>
          <a:prstGeom prst="roundRect">
            <a:avLst/>
          </a:prstGeom>
          <a:solidFill>
            <a:schemeClr val="accent6">
              <a:lumMod val="75000"/>
              <a:alpha val="55000"/>
            </a:schemeClr>
          </a:solidFill>
          <a:ln w="381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37309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7" grpId="0" animBg="1"/>
      <p:bldP spid="11" grpId="0" animBg="1"/>
      <p:bldP spid="12" grpId="0" animBg="1"/>
      <p:bldP spid="13" grpId="0" animBg="1"/>
      <p:bldP spid="25" grpId="0" animBg="1"/>
      <p:bldP spid="26" grpId="0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24235" y="255501"/>
            <a:ext cx="1088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Examples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classroom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course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of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bee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year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21" y="1262299"/>
            <a:ext cx="7396855" cy="3600000"/>
          </a:xfrm>
          <a:prstGeom prst="roundRect">
            <a:avLst>
              <a:gd name="adj" fmla="val 3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Textfeld 16"/>
          <p:cNvSpPr txBox="1"/>
          <p:nvPr/>
        </p:nvSpPr>
        <p:spPr>
          <a:xfrm>
            <a:off x="1254726" y="4973282"/>
            <a:ext cx="3099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/>
              <a:t>Temperature</a:t>
            </a:r>
            <a:r>
              <a:rPr lang="de-AT" sz="2000" dirty="0" smtClean="0"/>
              <a:t> </a:t>
            </a:r>
            <a:r>
              <a:rPr lang="de-AT" sz="2000" dirty="0" err="1" smtClean="0"/>
              <a:t>inside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endParaRPr lang="de-AT" sz="2000" dirty="0" smtClean="0"/>
          </a:p>
          <a:p>
            <a:r>
              <a:rPr lang="de-AT" sz="2000" dirty="0" smtClean="0"/>
              <a:t>Air </a:t>
            </a:r>
            <a:r>
              <a:rPr lang="de-AT" sz="2000" dirty="0" err="1" smtClean="0"/>
              <a:t>temperature</a:t>
            </a:r>
            <a:endParaRPr lang="de-AT" sz="2000" dirty="0" smtClean="0"/>
          </a:p>
          <a:p>
            <a:r>
              <a:rPr lang="de-AT" sz="2000" dirty="0" err="1" smtClean="0"/>
              <a:t>weight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endParaRPr lang="de-AT" sz="2000" dirty="0"/>
          </a:p>
        </p:txBody>
      </p:sp>
      <p:sp>
        <p:nvSpPr>
          <p:cNvPr id="18" name="Sechseck 17"/>
          <p:cNvSpPr/>
          <p:nvPr/>
        </p:nvSpPr>
        <p:spPr>
          <a:xfrm>
            <a:off x="876300" y="5019978"/>
            <a:ext cx="342900" cy="295603"/>
          </a:xfrm>
          <a:prstGeom prst="hex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Sechseck 18"/>
          <p:cNvSpPr/>
          <p:nvPr/>
        </p:nvSpPr>
        <p:spPr>
          <a:xfrm>
            <a:off x="876300" y="5334770"/>
            <a:ext cx="342900" cy="295603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Sechseck 19"/>
          <p:cNvSpPr/>
          <p:nvPr/>
        </p:nvSpPr>
        <p:spPr>
          <a:xfrm>
            <a:off x="873726" y="5648634"/>
            <a:ext cx="342900" cy="295603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feld 20"/>
          <p:cNvSpPr txBox="1"/>
          <p:nvPr/>
        </p:nvSpPr>
        <p:spPr>
          <a:xfrm>
            <a:off x="7919702" y="1228397"/>
            <a:ext cx="40184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buFont typeface="Arial" panose="020B0604020202020204" pitchFamily="34" charset="0"/>
              <a:buChar char="•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dirty="0"/>
              <a:t>Study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diagram</a:t>
            </a:r>
            <a:r>
              <a:rPr lang="de-AT" dirty="0"/>
              <a:t> and </a:t>
            </a:r>
            <a:r>
              <a:rPr lang="de-AT" dirty="0" err="1"/>
              <a:t>describe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graphs</a:t>
            </a:r>
            <a:r>
              <a:rPr lang="de-AT" dirty="0"/>
              <a:t> 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form </a:t>
            </a:r>
            <a:r>
              <a:rPr lang="de-AT" dirty="0"/>
              <a:t>a </a:t>
            </a:r>
            <a:r>
              <a:rPr lang="de-AT" dirty="0" err="1"/>
              <a:t>hypothesis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may</a:t>
            </a:r>
            <a:r>
              <a:rPr lang="de-AT" dirty="0"/>
              <a:t> </a:t>
            </a:r>
            <a:r>
              <a:rPr lang="de-AT" dirty="0" err="1"/>
              <a:t>explain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 smtClean="0"/>
              <a:t>course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 smtClean="0"/>
              <a:t>graphs</a:t>
            </a:r>
            <a:endParaRPr lang="de-AT" dirty="0" smtClean="0"/>
          </a:p>
          <a:p>
            <a:endParaRPr lang="de-AT" dirty="0"/>
          </a:p>
          <a:p>
            <a:r>
              <a:rPr lang="de-AT" dirty="0" err="1"/>
              <a:t>c</a:t>
            </a:r>
            <a:r>
              <a:rPr lang="de-AT" dirty="0" err="1" smtClean="0"/>
              <a:t>ompare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neighbour</a:t>
            </a:r>
            <a:r>
              <a:rPr lang="de-AT" dirty="0" smtClean="0"/>
              <a:t> and </a:t>
            </a:r>
            <a:r>
              <a:rPr lang="de-AT" dirty="0" err="1" smtClean="0"/>
              <a:t>discuss</a:t>
            </a:r>
            <a:r>
              <a:rPr lang="de-AT" dirty="0" smtClean="0"/>
              <a:t> </a:t>
            </a:r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ideas</a:t>
            </a:r>
            <a:endParaRPr lang="de-AT" dirty="0"/>
          </a:p>
        </p:txBody>
      </p:sp>
      <p:cxnSp>
        <p:nvCxnSpPr>
          <p:cNvPr id="22" name="Gerader Verbinder 21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05" y="341034"/>
            <a:ext cx="648432" cy="4752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239" y="5069710"/>
            <a:ext cx="1157848" cy="115784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13938" y="5055959"/>
            <a:ext cx="125386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~5‘</a:t>
            </a:r>
            <a:endParaRPr lang="de-DE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379003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uiExpand="1" build="p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713" y="1760761"/>
            <a:ext cx="9220200" cy="4457700"/>
          </a:xfrm>
          <a:prstGeom prst="roundRect">
            <a:avLst>
              <a:gd name="adj" fmla="val 3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cxnSp>
        <p:nvCxnSpPr>
          <p:cNvPr id="22" name="Gerader Verbinder 21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05" y="341034"/>
            <a:ext cx="648432" cy="47526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58677" y="1051713"/>
            <a:ext cx="818678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buFont typeface="Arial" panose="020B0604020202020204" pitchFamily="34" charset="0"/>
              <a:buChar char="•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2300" dirty="0" err="1"/>
              <a:t>Choose</a:t>
            </a:r>
            <a:r>
              <a:rPr lang="de-DE" sz="2300" dirty="0"/>
              <a:t> Date and time</a:t>
            </a:r>
            <a:r>
              <a:rPr lang="de-DE" sz="2300" dirty="0" smtClean="0"/>
              <a:t>: 9.5.2014, 12:00 – 9.5.2014, 13:00</a:t>
            </a:r>
          </a:p>
          <a:p>
            <a:pPr>
              <a:buFont typeface="+mj-lt"/>
              <a:buAutoNum type="arabicPeriod"/>
            </a:pPr>
            <a:r>
              <a:rPr lang="de-DE" sz="2400" dirty="0" err="1"/>
              <a:t>Choose</a:t>
            </a:r>
            <a:r>
              <a:rPr lang="de-DE" sz="2400" dirty="0"/>
              <a:t> </a:t>
            </a:r>
            <a:r>
              <a:rPr lang="de-DE" sz="2400" dirty="0" smtClean="0"/>
              <a:t>Data:</a:t>
            </a:r>
            <a:endParaRPr lang="de-DE" sz="2300" dirty="0"/>
          </a:p>
        </p:txBody>
      </p:sp>
      <p:sp>
        <p:nvSpPr>
          <p:cNvPr id="17" name="Textfeld 16"/>
          <p:cNvSpPr txBox="1"/>
          <p:nvPr/>
        </p:nvSpPr>
        <p:spPr>
          <a:xfrm>
            <a:off x="6514442" y="2642630"/>
            <a:ext cx="191308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de-DE"/>
            </a:defPPr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weight</a:t>
            </a:r>
            <a:r>
              <a:rPr lang="de-AT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of </a:t>
            </a:r>
            <a:r>
              <a:rPr lang="de-AT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the</a:t>
            </a:r>
            <a:r>
              <a:rPr lang="de-AT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de-AT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hive</a:t>
            </a:r>
            <a:endParaRPr lang="de-AT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958493" y="3979633"/>
            <a:ext cx="2837765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r>
              <a:rPr lang="de-AT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AT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hive</a:t>
            </a:r>
            <a:endParaRPr lang="de-AT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5634848" y="3253862"/>
            <a:ext cx="2820861" cy="408623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humidity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hive</a:t>
            </a:r>
            <a:endParaRPr lang="de-AT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2569006" y="3519054"/>
            <a:ext cx="1616741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/>
        </p:nvSpPr>
        <p:spPr>
          <a:xfrm>
            <a:off x="8449504" y="3251076"/>
            <a:ext cx="1616741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25"/>
          <p:cNvSpPr/>
          <p:nvPr/>
        </p:nvSpPr>
        <p:spPr>
          <a:xfrm>
            <a:off x="8445457" y="2661539"/>
            <a:ext cx="1616741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113" y="3558428"/>
            <a:ext cx="233108" cy="24434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927" y="3276357"/>
            <a:ext cx="233108" cy="24434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566" y="2694429"/>
            <a:ext cx="233108" cy="244342"/>
          </a:xfrm>
          <a:prstGeom prst="rect">
            <a:avLst/>
          </a:prstGeom>
        </p:spPr>
      </p:pic>
      <p:sp>
        <p:nvSpPr>
          <p:cNvPr id="29" name="Abgerundetes Rechteck 28"/>
          <p:cNvSpPr/>
          <p:nvPr/>
        </p:nvSpPr>
        <p:spPr>
          <a:xfrm>
            <a:off x="10392229" y="5573485"/>
            <a:ext cx="1353684" cy="623289"/>
          </a:xfrm>
          <a:prstGeom prst="roundRect">
            <a:avLst/>
          </a:prstGeom>
          <a:solidFill>
            <a:schemeClr val="accent6">
              <a:lumMod val="75000"/>
              <a:alpha val="55000"/>
            </a:schemeClr>
          </a:solidFill>
          <a:ln w="381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Abgerundetes Rechteck 29"/>
          <p:cNvSpPr/>
          <p:nvPr/>
        </p:nvSpPr>
        <p:spPr>
          <a:xfrm>
            <a:off x="6828898" y="3842702"/>
            <a:ext cx="1781476" cy="408623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bees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flying</a:t>
            </a:r>
            <a:r>
              <a:rPr lang="de-AT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</a:t>
            </a:r>
            <a:endParaRPr lang="de-AT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8459971" y="3822484"/>
            <a:ext cx="2056288" cy="4114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880" y="3847765"/>
            <a:ext cx="232794" cy="225471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815371" y="229716"/>
            <a:ext cx="854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Examples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classroom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foraging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bees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856" y="140808"/>
            <a:ext cx="871423" cy="913486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4740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7" grpId="0" animBg="1"/>
      <p:bldP spid="11" grpId="0" animBg="1"/>
      <p:bldP spid="12" grpId="0" animBg="1"/>
      <p:bldP spid="13" grpId="0" animBg="1"/>
      <p:bldP spid="25" grpId="0" animBg="1"/>
      <p:bldP spid="26" grpId="0" animBg="1"/>
      <p:bldP spid="29" grpId="0" animBg="1"/>
      <p:bldP spid="29" grpId="1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1815371" y="229716"/>
            <a:ext cx="854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Examples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classroom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foraging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bees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496385" y="4883523"/>
            <a:ext cx="30995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/>
              <a:t>Temperature</a:t>
            </a:r>
            <a:r>
              <a:rPr lang="de-AT" sz="2000" dirty="0" smtClean="0"/>
              <a:t> </a:t>
            </a:r>
            <a:r>
              <a:rPr lang="de-AT" sz="2000" dirty="0" err="1" smtClean="0"/>
              <a:t>inside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endParaRPr lang="de-AT" sz="2000" dirty="0" smtClean="0"/>
          </a:p>
          <a:p>
            <a:r>
              <a:rPr lang="de-AT" sz="2000" dirty="0" err="1" smtClean="0"/>
              <a:t>bees</a:t>
            </a:r>
            <a:r>
              <a:rPr lang="de-AT" sz="2000" dirty="0" smtClean="0"/>
              <a:t> </a:t>
            </a:r>
            <a:r>
              <a:rPr lang="de-AT" sz="2000" dirty="0" err="1" smtClean="0"/>
              <a:t>flying</a:t>
            </a:r>
            <a:r>
              <a:rPr lang="de-AT" sz="2000" dirty="0" smtClean="0"/>
              <a:t> out</a:t>
            </a:r>
          </a:p>
          <a:p>
            <a:r>
              <a:rPr lang="de-AT" sz="2000" dirty="0" err="1" smtClean="0"/>
              <a:t>weight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endParaRPr lang="de-AT" sz="2000" dirty="0" smtClean="0"/>
          </a:p>
          <a:p>
            <a:r>
              <a:rPr lang="de-AT" sz="2000" dirty="0" err="1" smtClean="0"/>
              <a:t>air</a:t>
            </a:r>
            <a:r>
              <a:rPr lang="de-AT" sz="2000" dirty="0" smtClean="0"/>
              <a:t> </a:t>
            </a:r>
            <a:r>
              <a:rPr lang="de-AT" sz="2000" dirty="0" err="1" smtClean="0"/>
              <a:t>humidity</a:t>
            </a:r>
            <a:r>
              <a:rPr lang="de-AT" sz="2000" dirty="0" smtClean="0"/>
              <a:t> </a:t>
            </a:r>
            <a:r>
              <a:rPr lang="de-AT" sz="2000" dirty="0" err="1" smtClean="0"/>
              <a:t>inside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endParaRPr lang="de-AT" sz="2000" dirty="0"/>
          </a:p>
        </p:txBody>
      </p:sp>
      <p:sp>
        <p:nvSpPr>
          <p:cNvPr id="18" name="Sechseck 17"/>
          <p:cNvSpPr/>
          <p:nvPr/>
        </p:nvSpPr>
        <p:spPr>
          <a:xfrm>
            <a:off x="4117959" y="4930219"/>
            <a:ext cx="342900" cy="295603"/>
          </a:xfrm>
          <a:prstGeom prst="hex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Sechseck 18"/>
          <p:cNvSpPr/>
          <p:nvPr/>
        </p:nvSpPr>
        <p:spPr>
          <a:xfrm>
            <a:off x="4117959" y="5245011"/>
            <a:ext cx="342900" cy="295603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Sechseck 19"/>
          <p:cNvSpPr/>
          <p:nvPr/>
        </p:nvSpPr>
        <p:spPr>
          <a:xfrm>
            <a:off x="4115385" y="5558875"/>
            <a:ext cx="342900" cy="295603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feld 20"/>
          <p:cNvSpPr txBox="1"/>
          <p:nvPr/>
        </p:nvSpPr>
        <p:spPr>
          <a:xfrm>
            <a:off x="7463239" y="1202075"/>
            <a:ext cx="4564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buFont typeface="Arial" panose="020B0604020202020204" pitchFamily="34" charset="0"/>
              <a:buChar char="•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271463" indent="-271463"/>
            <a:r>
              <a:rPr lang="de-AT" sz="2400" dirty="0"/>
              <a:t>Study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diagram</a:t>
            </a:r>
            <a:r>
              <a:rPr lang="de-AT" sz="2400" dirty="0"/>
              <a:t> and </a:t>
            </a:r>
            <a:r>
              <a:rPr lang="de-AT" sz="2400" dirty="0" err="1"/>
              <a:t>describe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graphs</a:t>
            </a:r>
            <a:r>
              <a:rPr lang="de-AT" sz="2400" dirty="0"/>
              <a:t> </a:t>
            </a:r>
            <a:endParaRPr lang="de-AT" sz="2400" dirty="0" smtClean="0"/>
          </a:p>
          <a:p>
            <a:pPr marL="271463" indent="-271463"/>
            <a:endParaRPr lang="de-AT" sz="2400" dirty="0" smtClean="0"/>
          </a:p>
          <a:p>
            <a:pPr marL="271463" indent="-271463"/>
            <a:r>
              <a:rPr lang="de-AT" sz="2400" dirty="0" smtClean="0"/>
              <a:t>form </a:t>
            </a:r>
            <a:r>
              <a:rPr lang="de-AT" sz="2400" dirty="0"/>
              <a:t>a </a:t>
            </a:r>
            <a:r>
              <a:rPr lang="de-AT" sz="2400" dirty="0" err="1"/>
              <a:t>hypothesis</a:t>
            </a:r>
            <a:r>
              <a:rPr lang="de-AT" sz="2400" dirty="0"/>
              <a:t> </a:t>
            </a:r>
            <a:r>
              <a:rPr lang="de-AT" sz="2400" dirty="0" err="1"/>
              <a:t>that</a:t>
            </a:r>
            <a:r>
              <a:rPr lang="de-AT" sz="2400" dirty="0"/>
              <a:t> </a:t>
            </a:r>
            <a:r>
              <a:rPr lang="de-AT" sz="2400" dirty="0" err="1"/>
              <a:t>may</a:t>
            </a:r>
            <a:r>
              <a:rPr lang="de-AT" sz="2400" dirty="0"/>
              <a:t> </a:t>
            </a:r>
            <a:r>
              <a:rPr lang="de-AT" sz="2400" dirty="0" err="1"/>
              <a:t>explain</a:t>
            </a:r>
            <a:r>
              <a:rPr lang="de-AT" sz="2400" dirty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decrease</a:t>
            </a:r>
            <a:r>
              <a:rPr lang="de-AT" sz="2400" dirty="0" smtClean="0"/>
              <a:t> </a:t>
            </a:r>
            <a:r>
              <a:rPr lang="de-AT" sz="2400" dirty="0" err="1" smtClean="0"/>
              <a:t>of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weight</a:t>
            </a:r>
            <a:r>
              <a:rPr lang="de-AT" sz="2400" dirty="0" smtClean="0"/>
              <a:t> </a:t>
            </a:r>
            <a:r>
              <a:rPr lang="de-AT" sz="2400" u="sng" dirty="0" smtClean="0"/>
              <a:t>just </a:t>
            </a:r>
            <a:r>
              <a:rPr lang="de-AT" sz="2400" u="sng" dirty="0" err="1" smtClean="0"/>
              <a:t>before</a:t>
            </a:r>
            <a:r>
              <a:rPr lang="de-AT" sz="2400" u="sng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main</a:t>
            </a:r>
            <a:r>
              <a:rPr lang="de-AT" sz="2400" dirty="0" smtClean="0"/>
              <a:t> </a:t>
            </a:r>
            <a:r>
              <a:rPr lang="de-AT" sz="2400" dirty="0" err="1" smtClean="0"/>
              <a:t>part</a:t>
            </a:r>
            <a:r>
              <a:rPr lang="de-AT" sz="2400" dirty="0" smtClean="0"/>
              <a:t> </a:t>
            </a:r>
            <a:r>
              <a:rPr lang="de-AT" sz="2400" dirty="0" err="1" smtClean="0"/>
              <a:t>of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bees</a:t>
            </a:r>
            <a:r>
              <a:rPr lang="de-AT" sz="2400" dirty="0" smtClean="0"/>
              <a:t> </a:t>
            </a:r>
            <a:r>
              <a:rPr lang="de-AT" sz="2400" dirty="0" err="1" smtClean="0"/>
              <a:t>are</a:t>
            </a:r>
            <a:r>
              <a:rPr lang="de-AT" sz="2400" dirty="0" smtClean="0"/>
              <a:t> </a:t>
            </a:r>
            <a:r>
              <a:rPr lang="de-AT" sz="2400" dirty="0" err="1" smtClean="0"/>
              <a:t>leaving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hive</a:t>
            </a:r>
            <a:r>
              <a:rPr lang="de-AT" sz="2400" dirty="0" smtClean="0"/>
              <a:t> </a:t>
            </a:r>
          </a:p>
          <a:p>
            <a:pPr marL="271463" indent="-271463"/>
            <a:endParaRPr lang="de-AT" sz="2400" dirty="0"/>
          </a:p>
          <a:p>
            <a:pPr marL="271463" indent="-271463"/>
            <a:r>
              <a:rPr lang="de-AT" sz="2400" dirty="0" err="1" smtClean="0"/>
              <a:t>Compare</a:t>
            </a:r>
            <a:r>
              <a:rPr lang="de-AT" sz="2400" dirty="0" smtClean="0"/>
              <a:t> </a:t>
            </a:r>
            <a:r>
              <a:rPr lang="de-AT" sz="2400" dirty="0" err="1" smtClean="0"/>
              <a:t>with</a:t>
            </a:r>
            <a:r>
              <a:rPr lang="de-AT" sz="2400" dirty="0" smtClean="0"/>
              <a:t> </a:t>
            </a:r>
            <a:r>
              <a:rPr lang="de-AT" sz="2400" dirty="0" err="1" smtClean="0"/>
              <a:t>your</a:t>
            </a:r>
            <a:r>
              <a:rPr lang="de-AT" sz="2400" dirty="0" smtClean="0"/>
              <a:t> </a:t>
            </a:r>
            <a:r>
              <a:rPr lang="de-AT" sz="2400" dirty="0" err="1" smtClean="0"/>
              <a:t>neighbour</a:t>
            </a:r>
            <a:r>
              <a:rPr lang="de-AT" sz="2400" dirty="0" smtClean="0"/>
              <a:t> and </a:t>
            </a:r>
            <a:r>
              <a:rPr lang="de-AT" sz="2400" dirty="0" err="1" smtClean="0"/>
              <a:t>discuss</a:t>
            </a:r>
            <a:r>
              <a:rPr lang="de-AT" sz="2400" dirty="0" smtClean="0"/>
              <a:t> </a:t>
            </a:r>
            <a:r>
              <a:rPr lang="de-AT" sz="2400" dirty="0" err="1" smtClean="0"/>
              <a:t>your</a:t>
            </a:r>
            <a:r>
              <a:rPr lang="de-AT" sz="2400" dirty="0" smtClean="0"/>
              <a:t> </a:t>
            </a:r>
            <a:r>
              <a:rPr lang="de-AT" sz="2400" dirty="0" err="1" smtClean="0"/>
              <a:t>ideas</a:t>
            </a:r>
            <a:endParaRPr lang="de-AT" sz="2400" dirty="0"/>
          </a:p>
        </p:txBody>
      </p:sp>
      <p:cxnSp>
        <p:nvCxnSpPr>
          <p:cNvPr id="22" name="Gerader Verbinder 21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Grafik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95" y="1245581"/>
            <a:ext cx="6976744" cy="3600000"/>
          </a:xfrm>
          <a:prstGeom prst="roundRect">
            <a:avLst>
              <a:gd name="adj" fmla="val 3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Sechseck 22"/>
          <p:cNvSpPr/>
          <p:nvPr/>
        </p:nvSpPr>
        <p:spPr>
          <a:xfrm>
            <a:off x="4115385" y="5872739"/>
            <a:ext cx="342900" cy="295603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856" y="140808"/>
            <a:ext cx="871423" cy="91348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849" y="5038927"/>
            <a:ext cx="1157848" cy="1157848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9036548" y="5025176"/>
            <a:ext cx="125386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~5‘</a:t>
            </a:r>
            <a:endParaRPr lang="de-DE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27903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uiExpand="1" build="p"/>
      <p:bldP spid="23" grpId="0" animBg="1"/>
      <p:bldP spid="26" grpId="0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38038" y="222984"/>
            <a:ext cx="1055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Examples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classroom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bees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and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thunderstroms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54726" y="4973282"/>
            <a:ext cx="2141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/>
              <a:t>athmospheric</a:t>
            </a:r>
            <a:r>
              <a:rPr lang="de-AT" sz="2000" dirty="0" smtClean="0"/>
              <a:t> </a:t>
            </a:r>
            <a:r>
              <a:rPr lang="de-AT" sz="2000" dirty="0" err="1" smtClean="0"/>
              <a:t>field</a:t>
            </a:r>
            <a:endParaRPr lang="de-AT" sz="2000" dirty="0" smtClean="0"/>
          </a:p>
          <a:p>
            <a:r>
              <a:rPr lang="de-AT" sz="2000" dirty="0" err="1" smtClean="0"/>
              <a:t>precipitation</a:t>
            </a:r>
            <a:endParaRPr lang="de-AT" sz="2000" dirty="0" smtClean="0"/>
          </a:p>
          <a:p>
            <a:r>
              <a:rPr lang="de-AT" sz="2000" dirty="0" err="1" smtClean="0"/>
              <a:t>bees</a:t>
            </a:r>
            <a:r>
              <a:rPr lang="de-AT" sz="2000" dirty="0" smtClean="0"/>
              <a:t> </a:t>
            </a:r>
            <a:r>
              <a:rPr lang="de-AT" sz="2000" dirty="0" err="1" smtClean="0"/>
              <a:t>flying</a:t>
            </a:r>
            <a:r>
              <a:rPr lang="de-AT" sz="2000" dirty="0" smtClean="0"/>
              <a:t> out</a:t>
            </a:r>
          </a:p>
        </p:txBody>
      </p:sp>
      <p:sp>
        <p:nvSpPr>
          <p:cNvPr id="18" name="Sechseck 17"/>
          <p:cNvSpPr/>
          <p:nvPr/>
        </p:nvSpPr>
        <p:spPr>
          <a:xfrm>
            <a:off x="876300" y="5019978"/>
            <a:ext cx="342900" cy="295603"/>
          </a:xfrm>
          <a:prstGeom prst="hex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Sechseck 18"/>
          <p:cNvSpPr/>
          <p:nvPr/>
        </p:nvSpPr>
        <p:spPr>
          <a:xfrm>
            <a:off x="876300" y="5334770"/>
            <a:ext cx="342900" cy="295603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Sechseck 19"/>
          <p:cNvSpPr/>
          <p:nvPr/>
        </p:nvSpPr>
        <p:spPr>
          <a:xfrm>
            <a:off x="873726" y="5648634"/>
            <a:ext cx="342900" cy="295603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feld 20"/>
          <p:cNvSpPr txBox="1"/>
          <p:nvPr/>
        </p:nvSpPr>
        <p:spPr>
          <a:xfrm>
            <a:off x="7463239" y="1202075"/>
            <a:ext cx="4564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buFont typeface="Arial" panose="020B0604020202020204" pitchFamily="34" charset="0"/>
              <a:buChar char="•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271463" indent="-271463"/>
            <a:r>
              <a:rPr lang="de-AT" sz="2400" dirty="0"/>
              <a:t>Study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diagram</a:t>
            </a:r>
            <a:r>
              <a:rPr lang="de-AT" sz="2400" dirty="0"/>
              <a:t> and </a:t>
            </a:r>
            <a:r>
              <a:rPr lang="de-AT" sz="2400" dirty="0" err="1"/>
              <a:t>describe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graphs</a:t>
            </a:r>
            <a:r>
              <a:rPr lang="de-AT" sz="2400" dirty="0"/>
              <a:t> </a:t>
            </a:r>
            <a:endParaRPr lang="de-AT" sz="2400" dirty="0" smtClean="0"/>
          </a:p>
          <a:p>
            <a:pPr marL="271463" indent="-271463"/>
            <a:endParaRPr lang="de-AT" sz="2400" dirty="0" smtClean="0"/>
          </a:p>
          <a:p>
            <a:pPr marL="271463" indent="-271463"/>
            <a:r>
              <a:rPr lang="de-AT" sz="2400" dirty="0" smtClean="0"/>
              <a:t>form </a:t>
            </a:r>
            <a:r>
              <a:rPr lang="de-AT" sz="2400" dirty="0"/>
              <a:t>a </a:t>
            </a:r>
            <a:r>
              <a:rPr lang="de-AT" sz="2400" dirty="0" err="1"/>
              <a:t>hypothesis</a:t>
            </a:r>
            <a:r>
              <a:rPr lang="de-AT" sz="2400" dirty="0"/>
              <a:t> </a:t>
            </a:r>
            <a:r>
              <a:rPr lang="de-AT" sz="2400" dirty="0" err="1"/>
              <a:t>that</a:t>
            </a:r>
            <a:r>
              <a:rPr lang="de-AT" sz="2400" dirty="0"/>
              <a:t> </a:t>
            </a:r>
            <a:r>
              <a:rPr lang="de-AT" sz="2400" dirty="0" err="1"/>
              <a:t>may</a:t>
            </a:r>
            <a:r>
              <a:rPr lang="de-AT" sz="2400" dirty="0"/>
              <a:t> </a:t>
            </a:r>
            <a:r>
              <a:rPr lang="de-AT" sz="2400" dirty="0" err="1"/>
              <a:t>explain</a:t>
            </a:r>
            <a:r>
              <a:rPr lang="de-AT" sz="2400" dirty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decrease</a:t>
            </a:r>
            <a:r>
              <a:rPr lang="de-AT" sz="2400" dirty="0" smtClean="0"/>
              <a:t> </a:t>
            </a:r>
            <a:r>
              <a:rPr lang="de-AT" sz="2400" dirty="0" err="1" smtClean="0"/>
              <a:t>of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bees</a:t>
            </a:r>
            <a:r>
              <a:rPr lang="de-AT" sz="2400" dirty="0" smtClean="0"/>
              <a:t> </a:t>
            </a:r>
            <a:r>
              <a:rPr lang="de-AT" sz="2400" dirty="0" err="1" smtClean="0"/>
              <a:t>flying</a:t>
            </a:r>
            <a:r>
              <a:rPr lang="de-AT" sz="2400" dirty="0" smtClean="0"/>
              <a:t> out </a:t>
            </a:r>
            <a:r>
              <a:rPr lang="de-AT" sz="2400" u="sng" dirty="0" smtClean="0"/>
              <a:t>just </a:t>
            </a:r>
            <a:r>
              <a:rPr lang="de-AT" sz="2400" u="sng" dirty="0" err="1" smtClean="0"/>
              <a:t>before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rain </a:t>
            </a:r>
            <a:r>
              <a:rPr lang="de-AT" sz="2400" dirty="0" err="1" smtClean="0"/>
              <a:t>starts</a:t>
            </a:r>
            <a:endParaRPr lang="de-AT" sz="2400" dirty="0" smtClean="0"/>
          </a:p>
          <a:p>
            <a:pPr marL="271463" indent="-271463"/>
            <a:endParaRPr lang="de-AT" sz="2400" dirty="0"/>
          </a:p>
          <a:p>
            <a:pPr marL="271463" indent="-271463"/>
            <a:r>
              <a:rPr lang="de-AT" sz="2400" dirty="0" err="1" smtClean="0"/>
              <a:t>Compare</a:t>
            </a:r>
            <a:r>
              <a:rPr lang="de-AT" sz="2400" dirty="0" smtClean="0"/>
              <a:t> </a:t>
            </a:r>
            <a:r>
              <a:rPr lang="de-AT" sz="2400" dirty="0" err="1" smtClean="0"/>
              <a:t>with</a:t>
            </a:r>
            <a:r>
              <a:rPr lang="de-AT" sz="2400" dirty="0" smtClean="0"/>
              <a:t> </a:t>
            </a:r>
            <a:r>
              <a:rPr lang="de-AT" sz="2400" dirty="0" err="1" smtClean="0"/>
              <a:t>your</a:t>
            </a:r>
            <a:r>
              <a:rPr lang="de-AT" sz="2400" dirty="0" smtClean="0"/>
              <a:t> </a:t>
            </a:r>
            <a:r>
              <a:rPr lang="de-AT" sz="2400" dirty="0" err="1" smtClean="0"/>
              <a:t>neighbour</a:t>
            </a:r>
            <a:r>
              <a:rPr lang="de-AT" sz="2400" dirty="0" smtClean="0"/>
              <a:t> and </a:t>
            </a:r>
            <a:r>
              <a:rPr lang="de-AT" sz="2400" dirty="0" err="1" smtClean="0"/>
              <a:t>discuss</a:t>
            </a:r>
            <a:r>
              <a:rPr lang="de-AT" sz="2400" dirty="0" smtClean="0"/>
              <a:t> </a:t>
            </a:r>
            <a:r>
              <a:rPr lang="de-AT" sz="2400" dirty="0" err="1" smtClean="0"/>
              <a:t>your</a:t>
            </a:r>
            <a:r>
              <a:rPr lang="de-AT" sz="2400" dirty="0" smtClean="0"/>
              <a:t> </a:t>
            </a:r>
            <a:r>
              <a:rPr lang="de-AT" sz="2400" dirty="0" err="1" smtClean="0"/>
              <a:t>ideas</a:t>
            </a:r>
            <a:endParaRPr lang="de-AT" sz="2400" dirty="0"/>
          </a:p>
        </p:txBody>
      </p:sp>
      <p:cxnSp>
        <p:nvCxnSpPr>
          <p:cNvPr id="22" name="Gerader Verbinder 21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48" y="1211461"/>
            <a:ext cx="6964191" cy="3600000"/>
          </a:xfrm>
          <a:prstGeom prst="roundRect">
            <a:avLst>
              <a:gd name="adj" fmla="val 3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53" y="307418"/>
            <a:ext cx="648432" cy="4752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65168" y="348041"/>
            <a:ext cx="740680" cy="52127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27577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1183160" y="222984"/>
            <a:ext cx="966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Examples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classroom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– find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your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own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ideas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22" name="Gerader Verbinder 21"/>
          <p:cNvCxnSpPr/>
          <p:nvPr/>
        </p:nvCxnSpPr>
        <p:spPr>
          <a:xfrm>
            <a:off x="492369" y="1068359"/>
            <a:ext cx="110431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917" y="1741223"/>
            <a:ext cx="4183108" cy="376908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171" y="1465087"/>
            <a:ext cx="1157848" cy="115784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325870" y="1451336"/>
            <a:ext cx="168347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de-DE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~30‘</a:t>
            </a:r>
            <a:endParaRPr lang="de-DE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13938" y="3870270"/>
            <a:ext cx="5766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de-DE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resent</a:t>
            </a:r>
            <a:r>
              <a:rPr lang="de-D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</a:t>
            </a:r>
            <a:endParaRPr lang="de-DE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876346" y="1367727"/>
            <a:ext cx="4691896" cy="4617713"/>
            <a:chOff x="876346" y="1367727"/>
            <a:chExt cx="4691896" cy="461771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6346" y="1367727"/>
              <a:ext cx="4691896" cy="4617713"/>
            </a:xfrm>
            <a:prstGeom prst="rect">
              <a:avLst/>
            </a:prstGeom>
          </p:spPr>
        </p:pic>
        <p:sp>
          <p:nvSpPr>
            <p:cNvPr id="14" name="Ellipse 13"/>
            <p:cNvSpPr/>
            <p:nvPr/>
          </p:nvSpPr>
          <p:spPr>
            <a:xfrm>
              <a:off x="1916423" y="1898306"/>
              <a:ext cx="130629" cy="1306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65600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15642" y="1948312"/>
            <a:ext cx="1054686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</a:t>
            </a:r>
            <a:r>
              <a:rPr lang="de-AT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r>
              <a:rPr lang="de-AT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</a:t>
            </a:r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</a:t>
            </a:r>
            <a:r>
              <a:rPr lang="de-AT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AT" sz="6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attention</a:t>
            </a:r>
            <a:r>
              <a:rPr lang="de-AT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de-AT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Bild 3" descr="bee_careful_Logo_Pantone_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527" y="310070"/>
            <a:ext cx="1343870" cy="880981"/>
          </a:xfrm>
          <a:prstGeom prst="rect">
            <a:avLst/>
          </a:prstGeom>
          <a:effectLst>
            <a:glow rad="38100">
              <a:schemeClr val="bg1">
                <a:alpha val="60000"/>
              </a:schemeClr>
            </a:glow>
            <a:softEdge rad="12700"/>
          </a:effectLst>
        </p:spPr>
      </p:pic>
      <p:pic>
        <p:nvPicPr>
          <p:cNvPr id="24" name="Bild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22" y="310070"/>
            <a:ext cx="1619672" cy="880981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  <p:sp>
        <p:nvSpPr>
          <p:cNvPr id="25" name="Rechteck 24"/>
          <p:cNvSpPr/>
          <p:nvPr/>
        </p:nvSpPr>
        <p:spPr>
          <a:xfrm>
            <a:off x="4859120" y="1191051"/>
            <a:ext cx="2459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EU</a:t>
            </a:r>
            <a:r>
              <a:rPr lang="de-DE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-project </a:t>
            </a:r>
            <a:r>
              <a:rPr lang="de-DE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HOBeebox</a:t>
            </a:r>
            <a:endParaRPr lang="de-DE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47" b="16960"/>
          <a:stretch/>
        </p:blipFill>
        <p:spPr>
          <a:xfrm>
            <a:off x="457622" y="3640820"/>
            <a:ext cx="3553690" cy="2604653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718514" y="3748542"/>
            <a:ext cx="476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</a:t>
            </a:r>
            <a:r>
              <a:rPr lang="de-AT" sz="2800" b="1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Bengtsson</a:t>
            </a:r>
            <a:r>
              <a:rPr lang="de-AT" sz="28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Peter Pany</a:t>
            </a:r>
            <a:endParaRPr lang="de-AT" sz="28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625" y="4551217"/>
            <a:ext cx="2862102" cy="188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Abgerundetes Rechteck 28"/>
          <p:cNvSpPr/>
          <p:nvPr/>
        </p:nvSpPr>
        <p:spPr>
          <a:xfrm>
            <a:off x="90055" y="90055"/>
            <a:ext cx="11998036" cy="6677890"/>
          </a:xfrm>
          <a:prstGeom prst="roundRect">
            <a:avLst>
              <a:gd name="adj" fmla="val 2767"/>
            </a:avLst>
          </a:prstGeom>
          <a:noFill/>
          <a:ln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Rechteck 29"/>
          <p:cNvSpPr/>
          <p:nvPr/>
        </p:nvSpPr>
        <p:spPr>
          <a:xfrm>
            <a:off x="4548710" y="4704619"/>
            <a:ext cx="3183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daniel.bengtson@stockholm.se</a:t>
            </a:r>
          </a:p>
          <a:p>
            <a:endParaRPr lang="de-A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peter.pany@schule.at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12" y="281981"/>
            <a:ext cx="3829050" cy="1093736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08259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837081" y="2927716"/>
            <a:ext cx="10448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de-AT" dirty="0"/>
              <a:t>Cross out </a:t>
            </a:r>
            <a:r>
              <a:rPr lang="de-AT" dirty="0" err="1"/>
              <a:t>every</a:t>
            </a:r>
            <a:r>
              <a:rPr lang="de-AT" dirty="0"/>
              <a:t> </a:t>
            </a:r>
            <a:r>
              <a:rPr lang="de-AT" dirty="0" err="1"/>
              <a:t>product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depends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activity</a:t>
            </a:r>
            <a:r>
              <a:rPr lang="de-AT" dirty="0"/>
              <a:t> of </a:t>
            </a:r>
            <a:r>
              <a:rPr lang="de-AT" dirty="0" err="1" smtClean="0"/>
              <a:t>bees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(check </a:t>
            </a:r>
            <a:r>
              <a:rPr lang="de-AT" dirty="0" err="1" smtClean="0"/>
              <a:t>the</a:t>
            </a:r>
            <a:r>
              <a:rPr lang="de-AT" dirty="0" smtClean="0"/>
              <a:t> list)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2598804" y="1299325"/>
            <a:ext cx="6830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</a:t>
            </a:r>
            <a:r>
              <a:rPr lang="de-AT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AT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</a:t>
            </a:r>
            <a:r>
              <a:rPr lang="de-AT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AT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de-AT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de-AT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breakfast</a:t>
            </a:r>
            <a:endParaRPr lang="de-AT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173" y="1068359"/>
            <a:ext cx="1058479" cy="1058479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>
            <a:off x="693198" y="3258204"/>
            <a:ext cx="10556935" cy="11269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804181" y="4346801"/>
            <a:ext cx="6419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2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sz="6000" dirty="0" err="1"/>
              <a:t>How</a:t>
            </a:r>
            <a:r>
              <a:rPr lang="de-AT" sz="6000" dirty="0"/>
              <a:t> </a:t>
            </a:r>
            <a:r>
              <a:rPr lang="de-AT" sz="6000" dirty="0" err="1"/>
              <a:t>many</a:t>
            </a:r>
            <a:r>
              <a:rPr lang="de-AT" sz="6000" dirty="0"/>
              <a:t> </a:t>
            </a:r>
            <a:r>
              <a:rPr lang="de-AT" sz="6000" dirty="0" err="1" smtClean="0"/>
              <a:t>are</a:t>
            </a:r>
            <a:r>
              <a:rPr lang="de-AT" sz="6000" dirty="0" smtClean="0"/>
              <a:t> </a:t>
            </a:r>
            <a:r>
              <a:rPr lang="de-AT" sz="6000" dirty="0" err="1" smtClean="0"/>
              <a:t>left</a:t>
            </a:r>
            <a:r>
              <a:rPr lang="de-AT" sz="6000" dirty="0"/>
              <a:t>?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98" y="1352823"/>
            <a:ext cx="1693505" cy="14564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99" y="1195070"/>
            <a:ext cx="6471235" cy="5045541"/>
          </a:xfrm>
          <a:prstGeom prst="roundRect">
            <a:avLst>
              <a:gd name="adj" fmla="val 332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grpSp>
        <p:nvGrpSpPr>
          <p:cNvPr id="17" name="Gruppieren 16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grpSp>
          <p:nvGrpSpPr>
            <p:cNvPr id="6" name="Gruppieren 5"/>
            <p:cNvGrpSpPr/>
            <p:nvPr/>
          </p:nvGrpSpPr>
          <p:grpSpPr>
            <a:xfrm>
              <a:off x="90055" y="90055"/>
              <a:ext cx="11998036" cy="6677890"/>
              <a:chOff x="90055" y="90055"/>
              <a:chExt cx="11998036" cy="6677890"/>
            </a:xfrm>
          </p:grpSpPr>
          <p:sp>
            <p:nvSpPr>
              <p:cNvPr id="2" name="Abgerundetes Rechteck 1"/>
              <p:cNvSpPr/>
              <p:nvPr/>
            </p:nvSpPr>
            <p:spPr>
              <a:xfrm>
                <a:off x="90055" y="90055"/>
                <a:ext cx="11998036" cy="6677890"/>
              </a:xfrm>
              <a:prstGeom prst="roundRect">
                <a:avLst>
                  <a:gd name="adj" fmla="val 2767"/>
                </a:avLst>
              </a:prstGeom>
              <a:noFill/>
              <a:ln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" name="Textfeld 2"/>
              <p:cNvSpPr txBox="1"/>
              <p:nvPr/>
            </p:nvSpPr>
            <p:spPr>
              <a:xfrm>
                <a:off x="4798655" y="253219"/>
                <a:ext cx="258083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3600" b="1" dirty="0" smtClean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</a:rPr>
                  <a:t>Introduction</a:t>
                </a:r>
                <a:endParaRPr lang="de-AT" sz="3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cxnSp>
            <p:nvCxnSpPr>
              <p:cNvPr id="5" name="Gerader Verbinder 4"/>
              <p:cNvCxnSpPr/>
              <p:nvPr/>
            </p:nvCxnSpPr>
            <p:spPr>
              <a:xfrm>
                <a:off x="492369" y="1068359"/>
                <a:ext cx="11043139" cy="0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pic>
            <p:nvPicPr>
              <p:cNvPr id="8" name="Bild 3" descr="bee_careful_Logo_Pantone_C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74760" y="6196775"/>
                <a:ext cx="663371" cy="434876"/>
              </a:xfrm>
              <a:prstGeom prst="rect">
                <a:avLst/>
              </a:prstGeom>
              <a:effectLst>
                <a:glow rad="38100">
                  <a:schemeClr val="bg1">
                    <a:alpha val="60000"/>
                  </a:schemeClr>
                </a:glow>
                <a:softEdge rad="0"/>
              </a:effectLst>
            </p:spPr>
          </p:pic>
          <p:pic>
            <p:nvPicPr>
              <p:cNvPr id="9" name="Bild 4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252" y="6196775"/>
                <a:ext cx="799514" cy="434876"/>
              </a:xfrm>
              <a:prstGeom prst="rect">
                <a:avLst/>
              </a:prstGeom>
              <a:effectLst>
                <a:glow rad="38100">
                  <a:schemeClr val="bg1">
                    <a:alpha val="60000"/>
                  </a:schemeClr>
                </a:glow>
                <a:softEdge rad="0"/>
              </a:effectLst>
            </p:spPr>
          </p:pic>
          <p:sp>
            <p:nvSpPr>
              <p:cNvPr id="10" name="Rechteck 9"/>
              <p:cNvSpPr/>
              <p:nvPr/>
            </p:nvSpPr>
            <p:spPr>
              <a:xfrm>
                <a:off x="7356392" y="6376905"/>
                <a:ext cx="160205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200" b="1" dirty="0" smtClean="0">
                    <a:ln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EU</a:t>
                </a:r>
                <a:r>
                  <a:rPr lang="de-DE" sz="1200" b="1" dirty="0">
                    <a:ln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-project </a:t>
                </a:r>
                <a:r>
                  <a:rPr lang="de-DE" sz="1200" b="1" dirty="0" err="1" smtClean="0">
                    <a:ln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HOBeebox</a:t>
                </a:r>
                <a:endPara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4" name="Grafik 23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369" y="381761"/>
                <a:ext cx="648432" cy="475264"/>
              </a:xfrm>
              <a:prstGeom prst="rect">
                <a:avLst/>
              </a:prstGeom>
            </p:spPr>
          </p:pic>
          <p:sp>
            <p:nvSpPr>
              <p:cNvPr id="4" name="Textfeld 3"/>
              <p:cNvSpPr txBox="1"/>
              <p:nvPr/>
            </p:nvSpPr>
            <p:spPr>
              <a:xfrm>
                <a:off x="1140801" y="6291478"/>
                <a:ext cx="1634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b="1" i="1" dirty="0" smtClean="0"/>
                  <a:t>www.hobos.de</a:t>
                </a:r>
                <a:endParaRPr lang="de-AT" b="1" i="1" dirty="0"/>
              </a:p>
            </p:txBody>
          </p:sp>
        </p:grp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926" y="6194272"/>
              <a:ext cx="1608438" cy="459437"/>
            </a:xfrm>
            <a:prstGeom prst="rect">
              <a:avLst/>
            </a:prstGeom>
            <a:effectLst>
              <a:glow rad="63500">
                <a:schemeClr val="bg1">
                  <a:alpha val="60000"/>
                </a:schemeClr>
              </a:glow>
            </a:effectLst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36" y="1193533"/>
            <a:ext cx="3811548" cy="5097945"/>
          </a:xfrm>
          <a:prstGeom prst="roundRect">
            <a:avLst>
              <a:gd name="adj" fmla="val 46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1640" y="1416906"/>
            <a:ext cx="1713586" cy="180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650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807 -0.00208 L 1.00612 0.003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03" y="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7" grpId="0"/>
      <p:bldP spid="7" grpId="1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113794" y="296227"/>
              <a:ext cx="5977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36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Impressions</a:t>
              </a:r>
              <a:r>
                <a:rPr lang="de-AT" sz="36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 </a:t>
              </a:r>
              <a:r>
                <a:rPr lang="de-AT" sz="36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of</a:t>
              </a:r>
              <a:r>
                <a:rPr lang="de-AT" sz="36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 </a:t>
              </a:r>
              <a:r>
                <a:rPr lang="de-AT" sz="36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students</a:t>
              </a:r>
              <a:r>
                <a:rPr lang="de-AT" sz="36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‘ </a:t>
              </a:r>
              <a:r>
                <a:rPr lang="de-AT" sz="36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work</a:t>
              </a:r>
              <a:endParaRPr lang="de-AT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cxnSp>
          <p:nvCxnSpPr>
            <p:cNvPr id="5" name="Gerader Verbinder 4"/>
            <p:cNvCxnSpPr/>
            <p:nvPr/>
          </p:nvCxnSpPr>
          <p:spPr>
            <a:xfrm>
              <a:off x="492369" y="1068359"/>
              <a:ext cx="11043139" cy="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6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7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8" name="Rechteck 7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381761"/>
              <a:ext cx="648432" cy="475264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1140801" y="6291478"/>
              <a:ext cx="1634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i="1" dirty="0" smtClean="0"/>
                <a:t>www.hobos.de</a:t>
              </a:r>
              <a:endParaRPr lang="de-AT" b="1" i="1" dirty="0"/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430" y="1605503"/>
            <a:ext cx="6268454" cy="4373694"/>
          </a:xfrm>
          <a:prstGeom prst="roundRect">
            <a:avLst>
              <a:gd name="adj" fmla="val 36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59" y="1920862"/>
            <a:ext cx="4663872" cy="3826126"/>
          </a:xfrm>
          <a:prstGeom prst="roundRect">
            <a:avLst>
              <a:gd name="adj" fmla="val 36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833" y="1920862"/>
            <a:ext cx="5374983" cy="3631963"/>
          </a:xfrm>
          <a:prstGeom prst="roundRect">
            <a:avLst>
              <a:gd name="adj" fmla="val 36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82701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798655" y="253219"/>
            <a:ext cx="258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Introduction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2" name="Abgerundetes Rechteck 1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4" name="Gerader Verbinder 3"/>
            <p:cNvCxnSpPr/>
            <p:nvPr/>
          </p:nvCxnSpPr>
          <p:spPr>
            <a:xfrm>
              <a:off x="492369" y="1068359"/>
              <a:ext cx="11043139" cy="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5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6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7" name="Rechteck 6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0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857" y="1297215"/>
            <a:ext cx="8412162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448300" y="1609725"/>
            <a:ext cx="33038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dirty="0" smtClean="0"/>
              <a:t>NOT EVERYBODY CAN KEEP </a:t>
            </a:r>
            <a:r>
              <a:rPr lang="de-AT" b="1" i="1" dirty="0" smtClean="0"/>
              <a:t>BEES</a:t>
            </a:r>
            <a:r>
              <a:rPr lang="de-AT" i="1" dirty="0" smtClean="0"/>
              <a:t> </a:t>
            </a:r>
            <a:br>
              <a:rPr lang="de-AT" i="1" dirty="0" smtClean="0"/>
            </a:br>
            <a:r>
              <a:rPr lang="de-AT" dirty="0" smtClean="0"/>
              <a:t>AND </a:t>
            </a:r>
            <a:r>
              <a:rPr lang="de-AT" b="1" i="1" dirty="0" smtClean="0"/>
              <a:t>OPEN A BEEHIVE</a:t>
            </a:r>
            <a:r>
              <a:rPr lang="de-AT" i="1" dirty="0" smtClean="0"/>
              <a:t>…</a:t>
            </a:r>
            <a:endParaRPr lang="de-AT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494929" y="4657725"/>
            <a:ext cx="343927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b="1" i="1" dirty="0" smtClean="0">
                <a:latin typeface="Cambria" panose="02040503050406030204" pitchFamily="18" charset="0"/>
              </a:rPr>
              <a:t>HOBOS </a:t>
            </a:r>
            <a:r>
              <a:rPr lang="de-AT" i="1" dirty="0" smtClean="0">
                <a:latin typeface="Cambria" panose="02040503050406030204" pitchFamily="18" charset="0"/>
              </a:rPr>
              <a:t>365 </a:t>
            </a:r>
            <a:r>
              <a:rPr lang="de-AT" i="1" dirty="0" err="1" smtClean="0">
                <a:latin typeface="Cambria" panose="02040503050406030204" pitchFamily="18" charset="0"/>
              </a:rPr>
              <a:t>days</a:t>
            </a:r>
            <a:r>
              <a:rPr lang="de-AT" i="1" dirty="0" smtClean="0">
                <a:latin typeface="Cambria" panose="02040503050406030204" pitchFamily="18" charset="0"/>
              </a:rPr>
              <a:t>/</a:t>
            </a:r>
            <a:r>
              <a:rPr lang="de-AT" i="1" dirty="0" err="1" smtClean="0">
                <a:latin typeface="Cambria" panose="02040503050406030204" pitchFamily="18" charset="0"/>
              </a:rPr>
              <a:t>year</a:t>
            </a:r>
            <a:r>
              <a:rPr lang="de-AT" i="1" dirty="0" smtClean="0">
                <a:latin typeface="Cambria" panose="02040503050406030204" pitchFamily="18" charset="0"/>
              </a:rPr>
              <a:t> – live and</a:t>
            </a:r>
          </a:p>
          <a:p>
            <a:r>
              <a:rPr lang="de-AT" i="1" dirty="0" err="1" smtClean="0">
                <a:latin typeface="Cambria" panose="02040503050406030204" pitchFamily="18" charset="0"/>
              </a:rPr>
              <a:t>right</a:t>
            </a:r>
            <a:r>
              <a:rPr lang="de-AT" i="1" dirty="0" smtClean="0">
                <a:latin typeface="Cambria" panose="02040503050406030204" pitchFamily="18" charset="0"/>
              </a:rPr>
              <a:t> in </a:t>
            </a:r>
            <a:r>
              <a:rPr lang="de-AT" i="1" dirty="0" err="1" smtClean="0">
                <a:latin typeface="Cambria" panose="02040503050406030204" pitchFamily="18" charset="0"/>
              </a:rPr>
              <a:t>the</a:t>
            </a:r>
            <a:r>
              <a:rPr lang="de-AT" i="1" dirty="0" smtClean="0">
                <a:latin typeface="Cambria" panose="02040503050406030204" pitchFamily="18" charset="0"/>
              </a:rPr>
              <a:t> </a:t>
            </a:r>
            <a:r>
              <a:rPr lang="de-AT" i="1" dirty="0" err="1" smtClean="0">
                <a:latin typeface="Cambria" panose="02040503050406030204" pitchFamily="18" charset="0"/>
              </a:rPr>
              <a:t>middle</a:t>
            </a:r>
            <a:r>
              <a:rPr lang="de-AT" i="1" dirty="0" smtClean="0">
                <a:latin typeface="Cambria" panose="02040503050406030204" pitchFamily="18" charset="0"/>
              </a:rPr>
              <a:t> </a:t>
            </a:r>
            <a:r>
              <a:rPr lang="de-AT" i="1" dirty="0" err="1" smtClean="0">
                <a:latin typeface="Cambria" panose="02040503050406030204" pitchFamily="18" charset="0"/>
              </a:rPr>
              <a:t>of</a:t>
            </a:r>
            <a:r>
              <a:rPr lang="de-AT" i="1" dirty="0" smtClean="0">
                <a:latin typeface="Cambria" panose="02040503050406030204" pitchFamily="18" charset="0"/>
              </a:rPr>
              <a:t> </a:t>
            </a:r>
            <a:r>
              <a:rPr lang="de-AT" i="1" dirty="0" err="1" smtClean="0">
                <a:latin typeface="Cambria" panose="02040503050406030204" pitchFamily="18" charset="0"/>
              </a:rPr>
              <a:t>the</a:t>
            </a:r>
            <a:r>
              <a:rPr lang="de-AT" i="1" dirty="0" smtClean="0">
                <a:latin typeface="Cambria" panose="02040503050406030204" pitchFamily="18" charset="0"/>
              </a:rPr>
              <a:t> </a:t>
            </a:r>
            <a:r>
              <a:rPr lang="de-AT" i="1" dirty="0" err="1" smtClean="0">
                <a:latin typeface="Cambria" panose="02040503050406030204" pitchFamily="18" charset="0"/>
              </a:rPr>
              <a:t>beehive</a:t>
            </a:r>
            <a:endParaRPr lang="de-AT" i="1" dirty="0">
              <a:latin typeface="Cambria" panose="02040503050406030204" pitchFamily="18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45239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kumente und Einstellungen\Administrator\Desktop\hobos aufbaubilder\IMAG05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30" y="381028"/>
            <a:ext cx="7812087" cy="467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325" y="1671107"/>
            <a:ext cx="6065837" cy="40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" name="Bild 3" descr="bee_careful_Logo_Pantone_C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6" name="Bild 4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7" name="Rechteck 6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950544" y="405317"/>
            <a:ext cx="648432" cy="47526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420013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3" name="Abgerundetes Rechteck 2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Bild 3" descr="bee_careful_Logo_Pantone_C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8" name="Grafik 1" descr="Bienennes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338" y="837606"/>
            <a:ext cx="7053262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7823994" y="3542163"/>
            <a:ext cx="168828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 smtClean="0">
                <a:solidFill>
                  <a:schemeClr val="bg1"/>
                </a:solidFill>
              </a:rPr>
              <a:t>Sensors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8324849" y="4842330"/>
            <a:ext cx="2009055" cy="1328023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sz="1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Data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de-DE" sz="1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sz="1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110 001 000 111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sz="1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010 110 110 001</a:t>
            </a:r>
          </a:p>
        </p:txBody>
      </p:sp>
      <p:pic>
        <p:nvPicPr>
          <p:cNvPr id="11" name="Picture 2" descr="Videoüberwachu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3" y="2609000"/>
            <a:ext cx="1498600" cy="122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8774" y="5019675"/>
            <a:ext cx="6086475" cy="100964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feil nach unten 12"/>
          <p:cNvSpPr/>
          <p:nvPr/>
        </p:nvSpPr>
        <p:spPr>
          <a:xfrm>
            <a:off x="2713831" y="4005124"/>
            <a:ext cx="576263" cy="863600"/>
          </a:xfrm>
          <a:prstGeom prst="down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Pfeil nach unten 13"/>
          <p:cNvSpPr/>
          <p:nvPr/>
        </p:nvSpPr>
        <p:spPr>
          <a:xfrm>
            <a:off x="8982075" y="4147544"/>
            <a:ext cx="576263" cy="863600"/>
          </a:xfrm>
          <a:prstGeom prst="down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Textfeld 8"/>
          <p:cNvSpPr txBox="1">
            <a:spLocks noChangeArrowheads="1"/>
          </p:cNvSpPr>
          <p:nvPr/>
        </p:nvSpPr>
        <p:spPr bwMode="auto">
          <a:xfrm>
            <a:off x="4827010" y="1212164"/>
            <a:ext cx="2573303" cy="578882"/>
          </a:xfrm>
          <a:prstGeom prst="round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dirty="0">
                <a:solidFill>
                  <a:schemeClr val="bg1"/>
                </a:solidFill>
              </a:rPr>
              <a:t>www.hobos.de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589830" y="133472"/>
            <a:ext cx="505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Modern online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education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15267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2" descr="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958" y="2945575"/>
            <a:ext cx="2124926" cy="302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1195240"/>
            <a:ext cx="7086600" cy="4164551"/>
          </a:xfrm>
          <a:prstGeom prst="roundRect">
            <a:avLst>
              <a:gd name="adj" fmla="val 4540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endPos="0" dist="5000" dir="5400000" sy="-100000" algn="bl" rotWithShape="0"/>
          </a:effectLst>
        </p:spPr>
      </p:pic>
      <p:grpSp>
        <p:nvGrpSpPr>
          <p:cNvPr id="3" name="Gruppieren 2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4" name="Abgerundetes Rechteck 3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" name="Bild 3" descr="bee_careful_Logo_Pantone_C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6" name="Bild 4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7" name="Rechteck 6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117714" y="171146"/>
            <a:ext cx="5942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Modern Science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first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Results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4" descr="8 Kopi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943" y="1195240"/>
            <a:ext cx="2124926" cy="157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2" name="Pfeil nach rechts 11"/>
          <p:cNvSpPr/>
          <p:nvPr/>
        </p:nvSpPr>
        <p:spPr>
          <a:xfrm rot="9584084">
            <a:off x="2704591" y="1457158"/>
            <a:ext cx="917575" cy="28733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453081" y="784791"/>
            <a:ext cx="342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buFont typeface="Arial" panose="020B0604020202020204" pitchFamily="34" charset="0"/>
              <a:buChar char="•"/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indent="0">
              <a:buNone/>
            </a:pPr>
            <a:r>
              <a:rPr lang="de-AT" sz="2000" dirty="0" err="1"/>
              <a:t>from</a:t>
            </a:r>
            <a:r>
              <a:rPr lang="de-AT" sz="2000" dirty="0"/>
              <a:t> </a:t>
            </a:r>
            <a:r>
              <a:rPr lang="de-AT" sz="1800" dirty="0" err="1"/>
              <a:t>the</a:t>
            </a:r>
            <a:r>
              <a:rPr lang="de-AT" sz="2000" dirty="0"/>
              <a:t> Database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73279" y="294312"/>
            <a:ext cx="1845801" cy="2480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endPos="0" dist="5000" dir="5400000" sy="-100000" algn="bl" rotWithShape="0"/>
          </a:effectLst>
        </p:spPr>
      </p:pic>
      <p:sp>
        <p:nvSpPr>
          <p:cNvPr id="16" name="Textfeld 15"/>
          <p:cNvSpPr txBox="1"/>
          <p:nvPr/>
        </p:nvSpPr>
        <p:spPr>
          <a:xfrm>
            <a:off x="10113437" y="2945575"/>
            <a:ext cx="1765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63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Jürgen Tautz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279" y="3429000"/>
            <a:ext cx="1846266" cy="81057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730672" y="5275815"/>
            <a:ext cx="41690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/>
              <a:t>Temperature</a:t>
            </a:r>
            <a:r>
              <a:rPr lang="de-AT" sz="2000" dirty="0" smtClean="0"/>
              <a:t> </a:t>
            </a:r>
            <a:r>
              <a:rPr lang="de-AT" sz="2000" dirty="0" err="1" smtClean="0"/>
              <a:t>inside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endParaRPr lang="de-AT" sz="2000" dirty="0" smtClean="0"/>
          </a:p>
          <a:p>
            <a:r>
              <a:rPr lang="de-AT" sz="2000" dirty="0" smtClean="0"/>
              <a:t>Air </a:t>
            </a:r>
            <a:r>
              <a:rPr lang="de-AT" sz="2000" dirty="0" err="1" smtClean="0"/>
              <a:t>temperature</a:t>
            </a:r>
            <a:endParaRPr lang="de-AT" sz="2000" dirty="0" smtClean="0"/>
          </a:p>
          <a:p>
            <a:r>
              <a:rPr lang="de-AT" sz="2000" dirty="0" err="1" smtClean="0"/>
              <a:t>Temperature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hive</a:t>
            </a:r>
            <a:r>
              <a:rPr lang="de-AT" sz="2000" dirty="0" smtClean="0"/>
              <a:t> wall (outside)</a:t>
            </a:r>
            <a:endParaRPr lang="de-AT" sz="2000" dirty="0"/>
          </a:p>
        </p:txBody>
      </p:sp>
      <p:sp>
        <p:nvSpPr>
          <p:cNvPr id="20" name="Sechseck 19"/>
          <p:cNvSpPr/>
          <p:nvPr/>
        </p:nvSpPr>
        <p:spPr>
          <a:xfrm>
            <a:off x="1352246" y="5322511"/>
            <a:ext cx="342900" cy="295603"/>
          </a:xfrm>
          <a:prstGeom prst="hex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Sechseck 20"/>
          <p:cNvSpPr/>
          <p:nvPr/>
        </p:nvSpPr>
        <p:spPr>
          <a:xfrm>
            <a:off x="1352246" y="5637303"/>
            <a:ext cx="342900" cy="295603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Sechseck 21"/>
          <p:cNvSpPr/>
          <p:nvPr/>
        </p:nvSpPr>
        <p:spPr>
          <a:xfrm>
            <a:off x="1349672" y="5951167"/>
            <a:ext cx="342900" cy="295603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39750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965" y="1010058"/>
            <a:ext cx="1655763" cy="2338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" name="Grafik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256" y="982335"/>
            <a:ext cx="3747136" cy="239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0246" y="4035626"/>
            <a:ext cx="3501081" cy="19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5984" y="4035626"/>
            <a:ext cx="3453006" cy="19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7" name="Abgerundetes Rechteck 6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Bild 3" descr="bee_careful_Logo_Pantone_C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9" name="Bild 4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10" name="Rechteck 9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3117714" y="171146"/>
            <a:ext cx="5942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Modern Science –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first</a:t>
            </a:r>
            <a:r>
              <a:rPr lang="de-AT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de-AT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Results</a:t>
            </a:r>
            <a:endParaRPr lang="de-AT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036197" y="3382189"/>
            <a:ext cx="72119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de-DE"/>
            </a:defPPr>
            <a:lvl1pPr>
              <a:defRPr sz="3600" b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defRPr>
            </a:lvl1pPr>
          </a:lstStyle>
          <a:p>
            <a:r>
              <a:rPr lang="en-GB" dirty="0" smtClean="0"/>
              <a:t>“Ventilator bees“ cool down the hive</a:t>
            </a:r>
            <a:endParaRPr lang="en-GB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23" y="1570210"/>
            <a:ext cx="1405433" cy="183703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73279" y="294312"/>
            <a:ext cx="1845801" cy="2480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reflection endPos="0" dist="5000" dir="5400000" sy="-100000" algn="bl" rotWithShape="0"/>
          </a:effectLst>
        </p:spPr>
      </p:pic>
      <p:sp>
        <p:nvSpPr>
          <p:cNvPr id="17" name="Textfeld 16"/>
          <p:cNvSpPr txBox="1"/>
          <p:nvPr/>
        </p:nvSpPr>
        <p:spPr>
          <a:xfrm>
            <a:off x="10113437" y="2945575"/>
            <a:ext cx="1765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63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Jürgen Tautz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279" y="3429000"/>
            <a:ext cx="1846266" cy="81057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09713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3" y="389205"/>
            <a:ext cx="6667500" cy="5238750"/>
          </a:xfrm>
          <a:prstGeom prst="roundRect">
            <a:avLst>
              <a:gd name="adj" fmla="val 3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uppieren 2"/>
          <p:cNvGrpSpPr/>
          <p:nvPr/>
        </p:nvGrpSpPr>
        <p:grpSpPr>
          <a:xfrm>
            <a:off x="90055" y="90055"/>
            <a:ext cx="11998036" cy="6677890"/>
            <a:chOff x="90055" y="90055"/>
            <a:chExt cx="11998036" cy="6677890"/>
          </a:xfrm>
        </p:grpSpPr>
        <p:sp>
          <p:nvSpPr>
            <p:cNvPr id="4" name="Abgerundetes Rechteck 3"/>
            <p:cNvSpPr/>
            <p:nvPr/>
          </p:nvSpPr>
          <p:spPr>
            <a:xfrm>
              <a:off x="90055" y="90055"/>
              <a:ext cx="11998036" cy="6677890"/>
            </a:xfrm>
            <a:prstGeom prst="roundRect">
              <a:avLst>
                <a:gd name="adj" fmla="val 2767"/>
              </a:avLst>
            </a:prstGeom>
            <a:noFill/>
            <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" name="Bild 3" descr="bee_careful_Logo_Pantone_C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760" y="6196775"/>
              <a:ext cx="663371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pic>
          <p:nvPicPr>
            <p:cNvPr id="6" name="Bild 4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52" y="6196775"/>
              <a:ext cx="799514" cy="434876"/>
            </a:xfrm>
            <a:prstGeom prst="rect">
              <a:avLst/>
            </a:prstGeom>
            <a:effectLst>
              <a:glow rad="38100">
                <a:schemeClr val="bg1">
                  <a:alpha val="60000"/>
                </a:schemeClr>
              </a:glow>
              <a:softEdge rad="0"/>
            </a:effectLst>
          </p:spPr>
        </p:pic>
        <p:sp>
          <p:nvSpPr>
            <p:cNvPr id="7" name="Rechteck 6"/>
            <p:cNvSpPr/>
            <p:nvPr/>
          </p:nvSpPr>
          <p:spPr>
            <a:xfrm>
              <a:off x="7356392" y="6376905"/>
              <a:ext cx="16020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EU</a:t>
              </a:r>
              <a:r>
                <a:rPr lang="de-DE" sz="12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-project </a:t>
              </a:r>
              <a:r>
                <a:rPr lang="de-DE" sz="1200" b="1" dirty="0" err="1" smtClean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HOBeebox</a:t>
              </a:r>
              <a:endParaRPr lang="de-DE" sz="1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231175" y="389205"/>
            <a:ext cx="4707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de-AT" sz="3200" dirty="0"/>
              <a:t>The HOBeebox </a:t>
            </a:r>
            <a:r>
              <a:rPr lang="de-AT" sz="3200" dirty="0" err="1"/>
              <a:t>spreads</a:t>
            </a:r>
            <a:r>
              <a:rPr lang="de-AT" sz="3200" dirty="0"/>
              <a:t> </a:t>
            </a:r>
            <a:br>
              <a:rPr lang="de-AT" sz="3200" dirty="0"/>
            </a:br>
            <a:r>
              <a:rPr lang="de-AT" sz="3200" dirty="0" err="1"/>
              <a:t>the</a:t>
            </a:r>
            <a:r>
              <a:rPr lang="de-AT" sz="3200" dirty="0"/>
              <a:t> </a:t>
            </a:r>
            <a:r>
              <a:rPr lang="de-AT" sz="3200" dirty="0" err="1"/>
              <a:t>project</a:t>
            </a:r>
            <a:r>
              <a:rPr lang="de-AT" sz="3200" dirty="0"/>
              <a:t> all </a:t>
            </a:r>
            <a:r>
              <a:rPr lang="de-AT" sz="3200" dirty="0" err="1"/>
              <a:t>over</a:t>
            </a:r>
            <a:r>
              <a:rPr lang="de-AT" sz="3200" dirty="0"/>
              <a:t> Europe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605" y="3711708"/>
            <a:ext cx="403539" cy="40353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375" y="2590301"/>
            <a:ext cx="403539" cy="40353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509" y="3159121"/>
            <a:ext cx="403539" cy="40353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611" y="2755582"/>
            <a:ext cx="403539" cy="4035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556" y="3328435"/>
            <a:ext cx="403539" cy="40353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018" y="3627561"/>
            <a:ext cx="403539" cy="40353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763" y="3886351"/>
            <a:ext cx="403539" cy="40353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928" y="1737205"/>
            <a:ext cx="403539" cy="40353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525103" y="1523142"/>
            <a:ext cx="27820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err="1"/>
              <a:t>Sweden</a:t>
            </a:r>
            <a:endParaRPr lang="de-AT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/>
              <a:t>Germany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err="1"/>
              <a:t>Poland</a:t>
            </a:r>
            <a:endParaRPr lang="de-AT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/>
              <a:t>Austria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err="1"/>
              <a:t>Slovenia</a:t>
            </a:r>
            <a:endParaRPr lang="de-AT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err="1"/>
              <a:t>Italy</a:t>
            </a:r>
            <a:endParaRPr lang="de-AT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err="1"/>
              <a:t>Croatia</a:t>
            </a:r>
            <a:endParaRPr lang="de-AT" dirty="0"/>
          </a:p>
        </p:txBody>
      </p:sp>
      <p:sp>
        <p:nvSpPr>
          <p:cNvPr id="22" name="Textfeld 21"/>
          <p:cNvSpPr txBox="1"/>
          <p:nvPr/>
        </p:nvSpPr>
        <p:spPr>
          <a:xfrm>
            <a:off x="1037607" y="4957636"/>
            <a:ext cx="1018772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de-AT" sz="3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Compare</a:t>
            </a:r>
            <a:r>
              <a:rPr lang="de-AT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 Data </a:t>
            </a:r>
            <a:r>
              <a:rPr lang="de-AT" sz="3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from</a:t>
            </a:r>
            <a:r>
              <a:rPr lang="de-AT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 all </a:t>
            </a:r>
            <a:r>
              <a:rPr lang="de-AT" sz="3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over</a:t>
            </a:r>
            <a:r>
              <a:rPr lang="de-AT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 Europe in </a:t>
            </a:r>
            <a:r>
              <a:rPr lang="de-AT" sz="3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the</a:t>
            </a:r>
            <a:r>
              <a:rPr lang="de-AT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 </a:t>
            </a:r>
            <a:r>
              <a:rPr lang="de-AT" sz="3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rgbClr val="CC0000">
                      <a:alpha val="36000"/>
                    </a:srgbClr>
                  </a:glow>
                </a:effectLst>
              </a:rPr>
              <a:t>classroom</a:t>
            </a:r>
            <a:endParaRPr lang="de-AT" sz="3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glow rad="101600">
                  <a:srgbClr val="CC0000">
                    <a:alpha val="36000"/>
                  </a:srgbClr>
                </a:glow>
              </a:effectLst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9" y="381761"/>
            <a:ext cx="648432" cy="47526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26" y="6194272"/>
            <a:ext cx="1608438" cy="459437"/>
          </a:xfrm>
          <a:prstGeom prst="rect">
            <a:avLst/>
          </a:prstGeom>
          <a:effectLst>
            <a:glow rad="63500">
              <a:schemeClr val="bg1">
                <a:alpha val="60000"/>
              </a:schemeClr>
            </a:glow>
          </a:effectLst>
        </p:spPr>
      </p:pic>
      <p:sp>
        <p:nvSpPr>
          <p:cNvPr id="25" name="Textfeld 24"/>
          <p:cNvSpPr txBox="1"/>
          <p:nvPr/>
        </p:nvSpPr>
        <p:spPr>
          <a:xfrm>
            <a:off x="1140801" y="6291478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/>
              <a:t>www.hobos.de</a:t>
            </a:r>
            <a:endParaRPr lang="de-AT" b="1" i="1" dirty="0"/>
          </a:p>
        </p:txBody>
      </p:sp>
    </p:spTree>
    <p:extLst>
      <p:ext uri="{BB962C8B-B14F-4D97-AF65-F5344CB8AC3E}">
        <p14:creationId xmlns:p14="http://schemas.microsoft.com/office/powerpoint/2010/main" val="17287111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Breitbild</PresentationFormat>
  <Paragraphs>128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Pany</dc:creator>
  <cp:lastModifiedBy>Peter Pany</cp:lastModifiedBy>
  <cp:revision>59</cp:revision>
  <dcterms:created xsi:type="dcterms:W3CDTF">2014-12-23T19:33:59Z</dcterms:created>
  <dcterms:modified xsi:type="dcterms:W3CDTF">2015-01-17T08:28:24Z</dcterms:modified>
</cp:coreProperties>
</file>