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7" r:id="rId2"/>
    <p:sldId id="274" r:id="rId3"/>
    <p:sldId id="316" r:id="rId4"/>
    <p:sldId id="266" r:id="rId5"/>
    <p:sldId id="272" r:id="rId6"/>
    <p:sldId id="256" r:id="rId7"/>
    <p:sldId id="301" r:id="rId8"/>
    <p:sldId id="283" r:id="rId9"/>
    <p:sldId id="282" r:id="rId10"/>
    <p:sldId id="284" r:id="rId11"/>
    <p:sldId id="259" r:id="rId12"/>
    <p:sldId id="354" r:id="rId13"/>
    <p:sldId id="260" r:id="rId14"/>
    <p:sldId id="262" r:id="rId15"/>
    <p:sldId id="263" r:id="rId16"/>
    <p:sldId id="279" r:id="rId17"/>
    <p:sldId id="270" r:id="rId18"/>
    <p:sldId id="265" r:id="rId19"/>
    <p:sldId id="275" r:id="rId20"/>
    <p:sldId id="310" r:id="rId21"/>
    <p:sldId id="311" r:id="rId22"/>
    <p:sldId id="312" r:id="rId23"/>
    <p:sldId id="313" r:id="rId24"/>
    <p:sldId id="356" r:id="rId25"/>
    <p:sldId id="321" r:id="rId26"/>
    <p:sldId id="355" r:id="rId27"/>
    <p:sldId id="314" r:id="rId28"/>
    <p:sldId id="317" r:id="rId29"/>
    <p:sldId id="299" r:id="rId30"/>
    <p:sldId id="322" r:id="rId31"/>
    <p:sldId id="357" r:id="rId32"/>
    <p:sldId id="302" r:id="rId33"/>
    <p:sldId id="303" r:id="rId34"/>
    <p:sldId id="293" r:id="rId35"/>
    <p:sldId id="323" r:id="rId36"/>
    <p:sldId id="294" r:id="rId37"/>
    <p:sldId id="324" r:id="rId38"/>
    <p:sldId id="359" r:id="rId39"/>
    <p:sldId id="295" r:id="rId40"/>
    <p:sldId id="305" r:id="rId41"/>
    <p:sldId id="306" r:id="rId42"/>
    <p:sldId id="307" r:id="rId43"/>
    <p:sldId id="358" r:id="rId44"/>
    <p:sldId id="308" r:id="rId45"/>
    <p:sldId id="309" r:id="rId46"/>
    <p:sldId id="296" r:id="rId47"/>
    <p:sldId id="297" r:id="rId48"/>
    <p:sldId id="328" r:id="rId49"/>
    <p:sldId id="286" r:id="rId50"/>
    <p:sldId id="326" r:id="rId51"/>
    <p:sldId id="298" r:id="rId52"/>
    <p:sldId id="300" r:id="rId53"/>
    <p:sldId id="287" r:id="rId54"/>
    <p:sldId id="320" r:id="rId55"/>
    <p:sldId id="292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B4AD9-67F1-4346-8537-0B0B1E5875F1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01DFC-5B88-481B-B92A-A68C5D974C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90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8F7EF-AB5C-4FCC-AD82-4C4235CB648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66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8F7EF-AB5C-4FCC-AD82-4C4235CB648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66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36C-D7EC-44A9-92F9-6DDC3837D76E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A0FB-A81F-4281-84CC-20E5AD2CEA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5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36C-D7EC-44A9-92F9-6DDC3837D76E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A0FB-A81F-4281-84CC-20E5AD2CEA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6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36C-D7EC-44A9-92F9-6DDC3837D76E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A0FB-A81F-4281-84CC-20E5AD2CEA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9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36C-D7EC-44A9-92F9-6DDC3837D76E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A0FB-A81F-4281-84CC-20E5AD2CEA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7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36C-D7EC-44A9-92F9-6DDC3837D76E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A0FB-A81F-4281-84CC-20E5AD2CEA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8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36C-D7EC-44A9-92F9-6DDC3837D76E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A0FB-A81F-4281-84CC-20E5AD2CEA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5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36C-D7EC-44A9-92F9-6DDC3837D76E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A0FB-A81F-4281-84CC-20E5AD2CEA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8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36C-D7EC-44A9-92F9-6DDC3837D76E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A0FB-A81F-4281-84CC-20E5AD2CEA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20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36C-D7EC-44A9-92F9-6DDC3837D76E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A0FB-A81F-4281-84CC-20E5AD2CEA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5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36C-D7EC-44A9-92F9-6DDC3837D76E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A0FB-A81F-4281-84CC-20E5AD2CEA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42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E36C-D7EC-44A9-92F9-6DDC3837D76E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A0FB-A81F-4281-84CC-20E5AD2CEA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0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9E36C-D7EC-44A9-92F9-6DDC3837D76E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3A0FB-A81F-4281-84CC-20E5AD2CEA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8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sterdamresearch.org/" TargetMode="External"/><Relationship Id="rId2" Type="http://schemas.openxmlformats.org/officeDocument/2006/relationships/hyperlink" Target="http://eriba.umcg.nl/ipsc-crispr-facility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d.o.warmerdam@amc.uva.nl" TargetMode="External"/><Relationship Id="rId4" Type="http://schemas.openxmlformats.org/officeDocument/2006/relationships/hyperlink" Target="https://www.linkedin.com/in/danielwarmerda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knippen en plakk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738" y="2308811"/>
            <a:ext cx="4144524" cy="41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r>
              <a:rPr lang="nl-NL" dirty="0">
                <a:latin typeface="Calibri Light" panose="020F0302020204030204" pitchFamily="34" charset="0"/>
              </a:rPr>
              <a:t>Knippen en plakken in DNA </a:t>
            </a:r>
            <a:br>
              <a:rPr lang="nl-NL" dirty="0">
                <a:latin typeface="Calibri Light" panose="020F0302020204030204" pitchFamily="34" charset="0"/>
              </a:rPr>
            </a:br>
            <a:r>
              <a:rPr lang="nl-NL" dirty="0">
                <a:latin typeface="Calibri Light" panose="020F0302020204030204" pitchFamily="34" charset="0"/>
              </a:rPr>
              <a:t>met CRISPR/Cas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06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457200" y="1340768"/>
            <a:ext cx="8229600" cy="3591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Calibri Light" panose="020F0302020204030204" pitchFamily="34" charset="0"/>
              </a:rPr>
              <a:t>Biologie van de cel en DNA</a:t>
            </a:r>
          </a:p>
        </p:txBody>
      </p:sp>
    </p:spTree>
    <p:extLst>
      <p:ext uri="{BB962C8B-B14F-4D97-AF65-F5344CB8AC3E}">
        <p14:creationId xmlns:p14="http://schemas.microsoft.com/office/powerpoint/2010/main" val="593423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5536" y="404665"/>
            <a:ext cx="4815303" cy="2880320"/>
            <a:chOff x="1485492" y="1628800"/>
            <a:chExt cx="6210300" cy="3714751"/>
          </a:xfrm>
        </p:grpSpPr>
        <p:pic>
          <p:nvPicPr>
            <p:cNvPr id="2050" name="Picture 2" descr="Image result for DNA cel men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492" y="1628800"/>
              <a:ext cx="6210300" cy="3714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691680" y="1641953"/>
              <a:ext cx="1440160" cy="1742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4" descr="Image result for DNA RNA Eiwit">
            <a:extLst>
              <a:ext uri="{FF2B5EF4-FFF2-40B4-BE49-F238E27FC236}">
                <a16:creationId xmlns:a16="http://schemas.microsoft.com/office/drawing/2014/main" id="{770678B1-AF80-484C-8D61-66FFE0AA7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7992888" cy="277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96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DNA">
            <a:extLst>
              <a:ext uri="{FF2B5EF4-FFF2-40B4-BE49-F238E27FC236}">
                <a16:creationId xmlns:a16="http://schemas.microsoft.com/office/drawing/2014/main" id="{3EDE7C93-15E0-4E99-8913-596F92841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09" y="1556792"/>
            <a:ext cx="5762095" cy="356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769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132856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nl-NL" sz="3600" dirty="0">
                <a:latin typeface="Calibri Light" panose="020F0302020204030204" pitchFamily="34" charset="0"/>
              </a:rPr>
              <a:t>Veranderingen aan het DNA: goed of fout?</a:t>
            </a:r>
            <a:endParaRPr lang="en-US" sz="3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001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aging 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28301"/>
            <a:ext cx="3456384" cy="198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5085184"/>
            <a:ext cx="2946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Calibri Light" panose="020F0302020204030204" pitchFamily="34" charset="0"/>
                <a:cs typeface="Arial" panose="020B0604020202020204" pitchFamily="34" charset="0"/>
              </a:rPr>
              <a:t>nieuwe veranderingen</a:t>
            </a:r>
            <a:endParaRPr lang="en-US" sz="24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1556792"/>
            <a:ext cx="3018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Calibri Light" panose="020F0302020204030204" pitchFamily="34" charset="0"/>
                <a:cs typeface="Arial" panose="020B0604020202020204" pitchFamily="34" charset="0"/>
              </a:rPr>
              <a:t>erfelijke veranderingen</a:t>
            </a:r>
            <a:endParaRPr lang="en-US" sz="24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Image result for xeroderma pigmentosum prote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2520280" cy="314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94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5740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nl-NL" sz="4000" dirty="0">
                <a:latin typeface="Calibri Light" panose="020F0302020204030204" pitchFamily="34" charset="0"/>
              </a:rPr>
              <a:t>Oorzaken van DNA mutaties</a:t>
            </a:r>
            <a:endParaRPr lang="en-US" sz="4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253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aging 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09" y="4380668"/>
            <a:ext cx="2448272" cy="140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9261" y="5832512"/>
            <a:ext cx="2946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Calibri Light" panose="020F0302020204030204" pitchFamily="34" charset="0"/>
                <a:cs typeface="Arial" panose="020B0604020202020204" pitchFamily="34" charset="0"/>
              </a:rPr>
              <a:t>nieuwe veranderingen</a:t>
            </a:r>
            <a:endParaRPr lang="en-US" sz="24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450" y="2967335"/>
            <a:ext cx="3018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Calibri Light" panose="020F0302020204030204" pitchFamily="34" charset="0"/>
                <a:cs typeface="Arial" panose="020B0604020202020204" pitchFamily="34" charset="0"/>
              </a:rPr>
              <a:t>erfelijke veranderingen</a:t>
            </a:r>
            <a:endParaRPr lang="en-US" sz="24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Image result for xeroderma pigmentosum prote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5" y="570570"/>
            <a:ext cx="18469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erfelijke ziekten">
            <a:extLst>
              <a:ext uri="{FF2B5EF4-FFF2-40B4-BE49-F238E27FC236}">
                <a16:creationId xmlns:a16="http://schemas.microsoft.com/office/drawing/2014/main" id="{05E5A39F-4712-4CA0-A04F-8B8B246BB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35332"/>
            <a:ext cx="2967720" cy="262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17BCDE17-9889-4B63-B29A-9835066C2ACB}"/>
              </a:ext>
            </a:extLst>
          </p:cNvPr>
          <p:cNvGrpSpPr/>
          <p:nvPr/>
        </p:nvGrpSpPr>
        <p:grpSpPr>
          <a:xfrm>
            <a:off x="3527706" y="3908390"/>
            <a:ext cx="5040532" cy="2941027"/>
            <a:chOff x="3536570" y="3856162"/>
            <a:chExt cx="5040532" cy="2941027"/>
          </a:xfrm>
        </p:grpSpPr>
        <p:pic>
          <p:nvPicPr>
            <p:cNvPr id="7" name="Picture 4" descr="Image result for radioactiviteit">
              <a:extLst>
                <a:ext uri="{FF2B5EF4-FFF2-40B4-BE49-F238E27FC236}">
                  <a16:creationId xmlns:a16="http://schemas.microsoft.com/office/drawing/2014/main" id="{4EA27BFA-EBD5-42AF-AFC7-350C9EF422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3836" y="5242536"/>
              <a:ext cx="2448272" cy="1554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Image result for Zon">
              <a:extLst>
                <a:ext uri="{FF2B5EF4-FFF2-40B4-BE49-F238E27FC236}">
                  <a16:creationId xmlns:a16="http://schemas.microsoft.com/office/drawing/2014/main" id="{AC2C1EBE-015A-4146-9D66-BD7C50F0C0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570" y="3856162"/>
              <a:ext cx="2070860" cy="1749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mage result for roken">
              <a:extLst>
                <a:ext uri="{FF2B5EF4-FFF2-40B4-BE49-F238E27FC236}">
                  <a16:creationId xmlns:a16="http://schemas.microsoft.com/office/drawing/2014/main" id="{5B3DCE49-6DAF-49B4-89AA-ECB3885B4E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7219" y="4045293"/>
              <a:ext cx="2279883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337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DNA bre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110" y="1772816"/>
            <a:ext cx="675827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ep 3"/>
          <p:cNvGrpSpPr/>
          <p:nvPr/>
        </p:nvGrpSpPr>
        <p:grpSpPr>
          <a:xfrm>
            <a:off x="2894230" y="3861048"/>
            <a:ext cx="2857449" cy="1512168"/>
            <a:chOff x="2599648" y="4293096"/>
            <a:chExt cx="2857449" cy="1512168"/>
          </a:xfrm>
        </p:grpSpPr>
        <p:sp>
          <p:nvSpPr>
            <p:cNvPr id="2" name="Pijl: omlaag 1"/>
            <p:cNvSpPr/>
            <p:nvPr/>
          </p:nvSpPr>
          <p:spPr>
            <a:xfrm>
              <a:off x="3923928" y="4293096"/>
              <a:ext cx="216024" cy="72008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</a:endParaRPr>
            </a:p>
          </p:txBody>
        </p:sp>
        <p:sp>
          <p:nvSpPr>
            <p:cNvPr id="3" name="Tekstvak 2"/>
            <p:cNvSpPr txBox="1"/>
            <p:nvPr/>
          </p:nvSpPr>
          <p:spPr>
            <a:xfrm>
              <a:off x="2599648" y="5343599"/>
              <a:ext cx="28574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Calibri Light" panose="020F0302020204030204" pitchFamily="34" charset="0"/>
                  <a:cs typeface="Arial" panose="020B0604020202020204" pitchFamily="34" charset="0"/>
                </a:rPr>
                <a:t>verlies van </a:t>
              </a:r>
              <a:r>
                <a:rPr lang="en-GB" sz="2400" dirty="0" err="1">
                  <a:latin typeface="Calibri Light" panose="020F0302020204030204" pitchFamily="34" charset="0"/>
                  <a:cs typeface="Arial" panose="020B0604020202020204" pitchFamily="34" charset="0"/>
                </a:rPr>
                <a:t>informatie</a:t>
              </a:r>
              <a:endParaRPr lang="en-US" sz="2400" dirty="0"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ep 4">
            <a:extLst>
              <a:ext uri="{FF2B5EF4-FFF2-40B4-BE49-F238E27FC236}">
                <a16:creationId xmlns:a16="http://schemas.microsoft.com/office/drawing/2014/main" id="{7D2F889E-F878-46DB-9F5C-9E3C1A11BC0F}"/>
              </a:ext>
            </a:extLst>
          </p:cNvPr>
          <p:cNvGrpSpPr/>
          <p:nvPr/>
        </p:nvGrpSpPr>
        <p:grpSpPr>
          <a:xfrm>
            <a:off x="5940152" y="4911549"/>
            <a:ext cx="1819700" cy="461665"/>
            <a:chOff x="5940152" y="4911549"/>
            <a:chExt cx="1819700" cy="461665"/>
          </a:xfrm>
        </p:grpSpPr>
        <p:sp>
          <p:nvSpPr>
            <p:cNvPr id="6" name="Pijl: omlaag 5">
              <a:extLst>
                <a:ext uri="{FF2B5EF4-FFF2-40B4-BE49-F238E27FC236}">
                  <a16:creationId xmlns:a16="http://schemas.microsoft.com/office/drawing/2014/main" id="{9D256095-9204-4C56-B6A3-31D7AE2EA0DD}"/>
                </a:ext>
              </a:extLst>
            </p:cNvPr>
            <p:cNvSpPr/>
            <p:nvPr/>
          </p:nvSpPr>
          <p:spPr>
            <a:xfrm rot="16200000">
              <a:off x="6192180" y="4782343"/>
              <a:ext cx="216024" cy="72008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</a:endParaRPr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0B3A5106-1932-4651-9B36-D9F9FFFB72AC}"/>
                </a:ext>
              </a:extLst>
            </p:cNvPr>
            <p:cNvSpPr txBox="1"/>
            <p:nvPr/>
          </p:nvSpPr>
          <p:spPr>
            <a:xfrm>
              <a:off x="6848705" y="4911549"/>
              <a:ext cx="9111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err="1">
                  <a:latin typeface="Calibri Light" panose="020F0302020204030204" pitchFamily="34" charset="0"/>
                  <a:cs typeface="Arial" panose="020B0604020202020204" pitchFamily="34" charset="0"/>
                </a:rPr>
                <a:t>ziekte</a:t>
              </a:r>
              <a:endParaRPr lang="en-US" sz="2400" dirty="0"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551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5740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nl-NL" sz="4000" dirty="0">
                <a:latin typeface="Calibri Light" panose="020F0302020204030204" pitchFamily="34" charset="0"/>
              </a:rPr>
              <a:t>Reparatie van beschadigd DNA</a:t>
            </a:r>
            <a:endParaRPr lang="en-US" sz="4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252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at is een c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008608" cy="243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ep 7">
            <a:extLst>
              <a:ext uri="{FF2B5EF4-FFF2-40B4-BE49-F238E27FC236}">
                <a16:creationId xmlns:a16="http://schemas.microsoft.com/office/drawing/2014/main" id="{9BBE5EEC-9D0F-415D-BB95-C313989C3C0D}"/>
              </a:ext>
            </a:extLst>
          </p:cNvPr>
          <p:cNvGrpSpPr/>
          <p:nvPr/>
        </p:nvGrpSpPr>
        <p:grpSpPr>
          <a:xfrm>
            <a:off x="2195736" y="1773790"/>
            <a:ext cx="6513399" cy="4657124"/>
            <a:chOff x="2195736" y="1773790"/>
            <a:chExt cx="6513399" cy="4657124"/>
          </a:xfrm>
        </p:grpSpPr>
        <p:pic>
          <p:nvPicPr>
            <p:cNvPr id="3" name="Picture 6" descr="C:\Users\Daniel\Desktop\H2AFXFig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2529" y="3957134"/>
              <a:ext cx="6093927" cy="1561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Rechte verbindingslijn 8"/>
            <p:cNvCxnSpPr/>
            <p:nvPr/>
          </p:nvCxnSpPr>
          <p:spPr>
            <a:xfrm>
              <a:off x="2195736" y="2133830"/>
              <a:ext cx="386793" cy="18233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2843808" y="1773790"/>
              <a:ext cx="936104" cy="2183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A92475E1-3EFE-472A-A6F0-4526FF71BF74}"/>
                </a:ext>
              </a:extLst>
            </p:cNvPr>
            <p:cNvSpPr txBox="1"/>
            <p:nvPr/>
          </p:nvSpPr>
          <p:spPr>
            <a:xfrm>
              <a:off x="4942206" y="6061582"/>
              <a:ext cx="3766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Calibri Light" panose="020F0302020204030204" pitchFamily="34" charset="0"/>
                  <a:cs typeface="Arial" panose="020B0604020202020204" pitchFamily="34" charset="0"/>
                </a:rPr>
                <a:t>groen = eiwit wat DNA schade herkent</a:t>
              </a:r>
            </a:p>
          </p:txBody>
        </p:sp>
        <p:sp>
          <p:nvSpPr>
            <p:cNvPr id="6" name="Bliksemflits 5">
              <a:extLst>
                <a:ext uri="{FF2B5EF4-FFF2-40B4-BE49-F238E27FC236}">
                  <a16:creationId xmlns:a16="http://schemas.microsoft.com/office/drawing/2014/main" id="{F2BDBFCE-EBFD-4BEB-BA26-EC10D956ED5D}"/>
                </a:ext>
              </a:extLst>
            </p:cNvPr>
            <p:cNvSpPr/>
            <p:nvPr/>
          </p:nvSpPr>
          <p:spPr>
            <a:xfrm>
              <a:off x="6368470" y="2971800"/>
              <a:ext cx="914400" cy="914400"/>
            </a:xfrm>
            <a:prstGeom prst="lightningBol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825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Calibri Light" panose="020F0302020204030204" pitchFamily="34" charset="0"/>
              </a:rPr>
              <a:t>Wie</a:t>
            </a:r>
            <a:r>
              <a:rPr lang="en-GB" dirty="0">
                <a:latin typeface="Calibri Light" panose="020F0302020204030204" pitchFamily="34" charset="0"/>
              </a:rPr>
              <a:t> ben </a:t>
            </a:r>
            <a:r>
              <a:rPr lang="en-GB" dirty="0" err="1">
                <a:latin typeface="Calibri Light" panose="020F0302020204030204" pitchFamily="34" charset="0"/>
              </a:rPr>
              <a:t>ik</a:t>
            </a:r>
            <a:r>
              <a:rPr lang="en-GB" dirty="0">
                <a:latin typeface="Calibri Light" panose="020F0302020204030204" pitchFamily="34" charset="0"/>
              </a:rPr>
              <a:t>?</a:t>
            </a:r>
            <a:endParaRPr lang="en-US" dirty="0">
              <a:latin typeface="Calibri Light" panose="020F0302020204030204" pitchFamily="34" charset="0"/>
            </a:endParaRPr>
          </a:p>
        </p:txBody>
      </p:sp>
      <p:pic>
        <p:nvPicPr>
          <p:cNvPr id="2050" name="Picture 2" descr="Image result for erasmusm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72" y="5059558"/>
            <a:ext cx="2707854" cy="106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uv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1" y="3372303"/>
            <a:ext cx="232205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tanford university school of medicin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032" y="3477135"/>
            <a:ext cx="2200169" cy="79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NKI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032" y="5018618"/>
            <a:ext cx="2200170" cy="114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eriba umc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47507"/>
            <a:ext cx="1619672" cy="145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478463" y="2047276"/>
            <a:ext cx="2187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alibri Light" panose="020F0302020204030204" pitchFamily="34" charset="0"/>
                <a:cs typeface="Arial" panose="020B0604020202020204" pitchFamily="34" charset="0"/>
              </a:rPr>
              <a:t>Daniël Warmerdam</a:t>
            </a:r>
            <a:endParaRPr lang="en-US" sz="20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dowarmerdam\Dropbox\CCA CRISPR Platform\AMC VUmc 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797" y="5018618"/>
            <a:ext cx="1617531" cy="121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84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82409C0E-4503-4877-BC7E-4E0191540E0B}"/>
              </a:ext>
            </a:extLst>
          </p:cNvPr>
          <p:cNvGrpSpPr/>
          <p:nvPr/>
        </p:nvGrpSpPr>
        <p:grpSpPr>
          <a:xfrm>
            <a:off x="3095836" y="2852936"/>
            <a:ext cx="2952328" cy="3149150"/>
            <a:chOff x="2267744" y="1196752"/>
            <a:chExt cx="4006775" cy="4273893"/>
          </a:xfrm>
        </p:grpSpPr>
        <p:pic>
          <p:nvPicPr>
            <p:cNvPr id="2050" name="Picture 2" descr="Image result for broken DNA">
              <a:extLst>
                <a:ext uri="{FF2B5EF4-FFF2-40B4-BE49-F238E27FC236}">
                  <a16:creationId xmlns:a16="http://schemas.microsoft.com/office/drawing/2014/main" id="{600C9899-94A3-489D-BC07-B97A5F74C5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1196752"/>
              <a:ext cx="4006775" cy="4273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Image result for pacman">
              <a:extLst>
                <a:ext uri="{FF2B5EF4-FFF2-40B4-BE49-F238E27FC236}">
                  <a16:creationId xmlns:a16="http://schemas.microsoft.com/office/drawing/2014/main" id="{58D9746E-260A-4138-83CB-0C809218BB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4243">
              <a:off x="2707302" y="2250151"/>
              <a:ext cx="1277516" cy="1493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62ED00A9-9692-46BC-BB31-61904BF5EB70}"/>
              </a:ext>
            </a:extLst>
          </p:cNvPr>
          <p:cNvSpPr txBox="1">
            <a:spLocks/>
          </p:cNvSpPr>
          <p:nvPr/>
        </p:nvSpPr>
        <p:spPr>
          <a:xfrm>
            <a:off x="0" y="1484784"/>
            <a:ext cx="9144000" cy="10081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gebeurd er als DNA is beschadigd?</a:t>
            </a:r>
          </a:p>
        </p:txBody>
      </p:sp>
    </p:spTree>
    <p:extLst>
      <p:ext uri="{BB962C8B-B14F-4D97-AF65-F5344CB8AC3E}">
        <p14:creationId xmlns:p14="http://schemas.microsoft.com/office/powerpoint/2010/main" val="2406961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mage result for pacman">
            <a:extLst>
              <a:ext uri="{FF2B5EF4-FFF2-40B4-BE49-F238E27FC236}">
                <a16:creationId xmlns:a16="http://schemas.microsoft.com/office/drawing/2014/main" id="{8DA5B34A-B4D1-4454-BFBB-4F35374E8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4243">
            <a:off x="3656242" y="2076942"/>
            <a:ext cx="1277516" cy="149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3CE322F-175F-4F23-8853-6CE8F9685A5F}"/>
              </a:ext>
            </a:extLst>
          </p:cNvPr>
          <p:cNvSpPr txBox="1"/>
          <p:nvPr/>
        </p:nvSpPr>
        <p:spPr>
          <a:xfrm>
            <a:off x="5692" y="4476620"/>
            <a:ext cx="9145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GATTCTGGTTTTCCTCGCTTGTATCTCCGAA   AGAATTAAAAATGGCCGAGAATGTGGTGGAA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E6473AB-2C3E-44E7-9039-95B99494EC5C}"/>
              </a:ext>
            </a:extLst>
          </p:cNvPr>
          <p:cNvSpPr txBox="1"/>
          <p:nvPr/>
        </p:nvSpPr>
        <p:spPr>
          <a:xfrm>
            <a:off x="5692" y="4715852"/>
            <a:ext cx="9145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CTAAGACCAAAAGGAGCGAACATAGAGGCTT   TCTTAATTTTTACCGGCTCTTACACCACCTT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2D437F2-DC86-445A-B6D1-85196F14AC2C}"/>
              </a:ext>
            </a:extLst>
          </p:cNvPr>
          <p:cNvSpPr txBox="1">
            <a:spLocks/>
          </p:cNvSpPr>
          <p:nvPr/>
        </p:nvSpPr>
        <p:spPr>
          <a:xfrm>
            <a:off x="0" y="476672"/>
            <a:ext cx="9144000" cy="10081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Hoe wordt DNA gerepareerd?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671E1CA-761A-4006-ACE6-2488E9B4E049}"/>
              </a:ext>
            </a:extLst>
          </p:cNvPr>
          <p:cNvSpPr txBox="1"/>
          <p:nvPr/>
        </p:nvSpPr>
        <p:spPr>
          <a:xfrm>
            <a:off x="177844" y="2748428"/>
            <a:ext cx="873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GATTCTGGTTTTCCTCGCTTGTATCTCCGAAAGAATTAAAAATGGCCGAGAATGTGGTGGAA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FDA6118-1CE9-4314-B16E-7D0B96311C93}"/>
              </a:ext>
            </a:extLst>
          </p:cNvPr>
          <p:cNvSpPr txBox="1"/>
          <p:nvPr/>
        </p:nvSpPr>
        <p:spPr>
          <a:xfrm>
            <a:off x="177844" y="2987660"/>
            <a:ext cx="873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CTAAGACCAAAAGGAGCGAACATAGAGGCTTTCTTAATTTTTACCGGCTCTTACACCACCTT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85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3CE322F-175F-4F23-8853-6CE8F9685A5F}"/>
              </a:ext>
            </a:extLst>
          </p:cNvPr>
          <p:cNvSpPr txBox="1"/>
          <p:nvPr/>
        </p:nvSpPr>
        <p:spPr>
          <a:xfrm>
            <a:off x="0" y="2492896"/>
            <a:ext cx="9145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GATTCTGGTTTTCCTCGCTTGTATCTCCGAA   AGAATTAAAAATGGCCGAGAATGTGGTGGAA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E6473AB-2C3E-44E7-9039-95B99494EC5C}"/>
              </a:ext>
            </a:extLst>
          </p:cNvPr>
          <p:cNvSpPr txBox="1"/>
          <p:nvPr/>
        </p:nvSpPr>
        <p:spPr>
          <a:xfrm>
            <a:off x="0" y="2732128"/>
            <a:ext cx="9145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CTAAGACCAAAAGGAGCGAACATAGAGGCTT   TCTTAATTTTTACCGGCTCTTACACCACCTT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2D437F2-DC86-445A-B6D1-85196F14AC2C}"/>
              </a:ext>
            </a:extLst>
          </p:cNvPr>
          <p:cNvSpPr txBox="1">
            <a:spLocks/>
          </p:cNvSpPr>
          <p:nvPr/>
        </p:nvSpPr>
        <p:spPr>
          <a:xfrm>
            <a:off x="0" y="476672"/>
            <a:ext cx="9144000" cy="10081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alibri Light" panose="020F0302020204030204" pitchFamily="34" charset="0"/>
                <a:cs typeface="Arial" panose="020B0604020202020204" pitchFamily="34" charset="0"/>
              </a:rPr>
              <a:t>Non-Homologous End Joining (NHEJ)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671E1CA-761A-4006-ACE6-2488E9B4E049}"/>
              </a:ext>
            </a:extLst>
          </p:cNvPr>
          <p:cNvSpPr txBox="1"/>
          <p:nvPr/>
        </p:nvSpPr>
        <p:spPr>
          <a:xfrm>
            <a:off x="173820" y="3461500"/>
            <a:ext cx="873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GATTCTGGTTTTCCTCGCTTGTATCTCCG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AAA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GAATTAAAAATGGCCGAGAATGTGGTGGAA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FDA6118-1CE9-4314-B16E-7D0B96311C93}"/>
              </a:ext>
            </a:extLst>
          </p:cNvPr>
          <p:cNvSpPr txBox="1"/>
          <p:nvPr/>
        </p:nvSpPr>
        <p:spPr>
          <a:xfrm>
            <a:off x="173820" y="3700732"/>
            <a:ext cx="873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CTAAGACCAAAAGGAGCGAACATAGAGGC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TTT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CTTAATTTTTACCGGCTCTTACACCACCTT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7BAA639C-02D9-4108-8557-8A280013FE93}"/>
              </a:ext>
            </a:extLst>
          </p:cNvPr>
          <p:cNvCxnSpPr/>
          <p:nvPr/>
        </p:nvCxnSpPr>
        <p:spPr>
          <a:xfrm>
            <a:off x="4283968" y="2780928"/>
            <a:ext cx="43204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hoek 9">
            <a:extLst>
              <a:ext uri="{FF2B5EF4-FFF2-40B4-BE49-F238E27FC236}">
                <a16:creationId xmlns:a16="http://schemas.microsoft.com/office/drawing/2014/main" id="{5A1016B7-C879-46F6-B568-2CF178F81F08}"/>
              </a:ext>
            </a:extLst>
          </p:cNvPr>
          <p:cNvSpPr/>
          <p:nvPr/>
        </p:nvSpPr>
        <p:spPr>
          <a:xfrm>
            <a:off x="3779912" y="1551004"/>
            <a:ext cx="1301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cs typeface="Courier New" panose="02070309020205020404" pitchFamily="49" charset="0"/>
              </a:rPr>
              <a:t>error-prone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BD01CC7-18B4-469C-875D-BAD3BA4C053E}"/>
              </a:ext>
            </a:extLst>
          </p:cNvPr>
          <p:cNvSpPr txBox="1"/>
          <p:nvPr/>
        </p:nvSpPr>
        <p:spPr>
          <a:xfrm>
            <a:off x="179512" y="4457200"/>
            <a:ext cx="873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GATTCTGGTTTTCCTCGCTTGTATCTCCG</a:t>
            </a:r>
            <a:r>
              <a:rPr lang="en-GB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GAATTAAAAATGGCCGAGAATGTGGTGGAA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DE523A2-327C-4397-BE28-E4B3586E8DA3}"/>
              </a:ext>
            </a:extLst>
          </p:cNvPr>
          <p:cNvSpPr txBox="1"/>
          <p:nvPr/>
        </p:nvSpPr>
        <p:spPr>
          <a:xfrm>
            <a:off x="179512" y="4696432"/>
            <a:ext cx="873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CTAAGACCAAAAGGAGCGAACATAGAGGC</a:t>
            </a:r>
            <a:r>
              <a:rPr lang="en-GB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CTTAATTTTTACCGGCTCTTACACCACCTT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CCAAF2E-A484-44BC-9434-245398147ED7}"/>
              </a:ext>
            </a:extLst>
          </p:cNvPr>
          <p:cNvSpPr txBox="1"/>
          <p:nvPr/>
        </p:nvSpPr>
        <p:spPr>
          <a:xfrm>
            <a:off x="173820" y="5402596"/>
            <a:ext cx="886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GATTCTGGTTTTCCTCGCTTGTATCTCCG</a:t>
            </a:r>
            <a:r>
              <a:rPr lang="en-GB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AAAA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GAATTAAAAATGGCCGAGAATGTGGTGGAA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A540989-73EE-44B7-A82C-E6245D882BAD}"/>
              </a:ext>
            </a:extLst>
          </p:cNvPr>
          <p:cNvSpPr txBox="1"/>
          <p:nvPr/>
        </p:nvSpPr>
        <p:spPr>
          <a:xfrm>
            <a:off x="173820" y="5641828"/>
            <a:ext cx="886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CTAAGACCAAAAGGAGCGAACATAGAGGC</a:t>
            </a:r>
            <a:r>
              <a:rPr lang="en-GB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TTTT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CTTAATTTTTACCGGCTCTTACACCACCTT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BE0B5CB-3E90-418B-AFA6-1294F03DF168}"/>
              </a:ext>
            </a:extLst>
          </p:cNvPr>
          <p:cNvSpPr txBox="1"/>
          <p:nvPr/>
        </p:nvSpPr>
        <p:spPr>
          <a:xfrm>
            <a:off x="4137553" y="5929535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latin typeface="Calibri Light" panose="020F0302020204030204" pitchFamily="34" charset="0"/>
                <a:cs typeface="Arial" panose="020B0604020202020204" pitchFamily="34" charset="0"/>
              </a:rPr>
              <a:t>insertie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DD2E0CA9-1DA4-46E0-A345-503EB959BF54}"/>
              </a:ext>
            </a:extLst>
          </p:cNvPr>
          <p:cNvSpPr txBox="1"/>
          <p:nvPr/>
        </p:nvSpPr>
        <p:spPr>
          <a:xfrm>
            <a:off x="4035317" y="4918779"/>
            <a:ext cx="680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latin typeface="Calibri Light" panose="020F0302020204030204" pitchFamily="34" charset="0"/>
                <a:cs typeface="Arial" panose="020B0604020202020204" pitchFamily="34" charset="0"/>
              </a:rPr>
              <a:t>deletie</a:t>
            </a:r>
          </a:p>
        </p:txBody>
      </p:sp>
    </p:spTree>
    <p:extLst>
      <p:ext uri="{BB962C8B-B14F-4D97-AF65-F5344CB8AC3E}">
        <p14:creationId xmlns:p14="http://schemas.microsoft.com/office/powerpoint/2010/main" val="264376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3CE322F-175F-4F23-8853-6CE8F9685A5F}"/>
              </a:ext>
            </a:extLst>
          </p:cNvPr>
          <p:cNvSpPr txBox="1"/>
          <p:nvPr/>
        </p:nvSpPr>
        <p:spPr>
          <a:xfrm>
            <a:off x="0" y="3900556"/>
            <a:ext cx="9145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GATTCTGGTTTTCCTCGCTTG             AGAATTAAAAATGGCCGAGAATGTGGTGGAA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E6473AB-2C3E-44E7-9039-95B99494EC5C}"/>
              </a:ext>
            </a:extLst>
          </p:cNvPr>
          <p:cNvSpPr txBox="1"/>
          <p:nvPr/>
        </p:nvSpPr>
        <p:spPr>
          <a:xfrm>
            <a:off x="0" y="4139788"/>
            <a:ext cx="9145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CTAAGACCAAAAGGAGCGAACATAGAGGCTT               CCGGCTCTTACACCACCTT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2D437F2-DC86-445A-B6D1-85196F14AC2C}"/>
              </a:ext>
            </a:extLst>
          </p:cNvPr>
          <p:cNvSpPr txBox="1">
            <a:spLocks/>
          </p:cNvSpPr>
          <p:nvPr/>
        </p:nvSpPr>
        <p:spPr>
          <a:xfrm>
            <a:off x="0" y="476672"/>
            <a:ext cx="9144000" cy="10081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alibri Light" panose="020F0302020204030204" pitchFamily="34" charset="0"/>
                <a:cs typeface="Arial" panose="020B0604020202020204" pitchFamily="34" charset="0"/>
              </a:rPr>
              <a:t>Homology-Directed Repair (HDR)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BF0DD6A-AD25-432F-88CC-18A8D6ADD28E}"/>
              </a:ext>
            </a:extLst>
          </p:cNvPr>
          <p:cNvSpPr txBox="1"/>
          <p:nvPr/>
        </p:nvSpPr>
        <p:spPr>
          <a:xfrm>
            <a:off x="0" y="2819233"/>
            <a:ext cx="9145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GATTCTGGTTTTCCTCGCTTGTATCTCCGAA   AGAATTAAAAATGGCCGAGAATGTGGTGGAA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DF8DB71-BF39-40AE-8C23-3E9A7FCF170C}"/>
              </a:ext>
            </a:extLst>
          </p:cNvPr>
          <p:cNvSpPr txBox="1"/>
          <p:nvPr/>
        </p:nvSpPr>
        <p:spPr>
          <a:xfrm>
            <a:off x="0" y="3058465"/>
            <a:ext cx="9145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CTAAGACCAAAAGGAGCGAACATAGAGGCTT   TCTTAATTTTTACCGGCTCTTACACCACCTT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765682B1-A0A0-46E8-9998-1DDBDC57622D}"/>
              </a:ext>
            </a:extLst>
          </p:cNvPr>
          <p:cNvCxnSpPr/>
          <p:nvPr/>
        </p:nvCxnSpPr>
        <p:spPr>
          <a:xfrm>
            <a:off x="4283968" y="3107265"/>
            <a:ext cx="432048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810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3CE322F-175F-4F23-8853-6CE8F9685A5F}"/>
              </a:ext>
            </a:extLst>
          </p:cNvPr>
          <p:cNvSpPr txBox="1"/>
          <p:nvPr/>
        </p:nvSpPr>
        <p:spPr>
          <a:xfrm>
            <a:off x="0" y="2708920"/>
            <a:ext cx="9145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GATTCTGGTTTTCCTCGCTTG             AGAATTAAAAATGGCCGAGAATGTGGTGGAA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E6473AB-2C3E-44E7-9039-95B99494EC5C}"/>
              </a:ext>
            </a:extLst>
          </p:cNvPr>
          <p:cNvSpPr txBox="1"/>
          <p:nvPr/>
        </p:nvSpPr>
        <p:spPr>
          <a:xfrm>
            <a:off x="0" y="2948152"/>
            <a:ext cx="9145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CTAAGACCAAAAGGAGCGAACATAGAGGCTT               CCGGCTCTTACACCACCTT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671E1CA-761A-4006-ACE6-2488E9B4E049}"/>
              </a:ext>
            </a:extLst>
          </p:cNvPr>
          <p:cNvSpPr txBox="1"/>
          <p:nvPr/>
        </p:nvSpPr>
        <p:spPr>
          <a:xfrm>
            <a:off x="173820" y="4188588"/>
            <a:ext cx="873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GATTCTGGTTTTCCTCGCTTGTATCTCCGAAAGAATTAAAAATGGCCGAGAATGTGGTGGAA</a:t>
            </a:r>
            <a:endParaRPr lang="en-US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FDA6118-1CE9-4314-B16E-7D0B96311C93}"/>
              </a:ext>
            </a:extLst>
          </p:cNvPr>
          <p:cNvSpPr txBox="1"/>
          <p:nvPr/>
        </p:nvSpPr>
        <p:spPr>
          <a:xfrm>
            <a:off x="173820" y="4427820"/>
            <a:ext cx="873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CTAAGACCAAAAGGAGCGAACATAGAGGCTTTCTTAATTTTTACCGGCTCTTACACCACCTT</a:t>
            </a:r>
            <a:endParaRPr lang="en-US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E4B2A9C-D18D-40F5-9D5F-3F6A7FA3A488}"/>
              </a:ext>
            </a:extLst>
          </p:cNvPr>
          <p:cNvSpPr/>
          <p:nvPr/>
        </p:nvSpPr>
        <p:spPr>
          <a:xfrm>
            <a:off x="173820" y="4714649"/>
            <a:ext cx="3387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344043"/>
                </a:solidFill>
                <a:cs typeface="Courier New" panose="02070309020205020404" pitchFamily="49" charset="0"/>
              </a:rPr>
              <a:t>onbeschadigde zuster </a:t>
            </a:r>
            <a:r>
              <a:rPr lang="nl-NL" dirty="0" err="1">
                <a:solidFill>
                  <a:srgbClr val="344043"/>
                </a:solidFill>
                <a:cs typeface="Courier New" panose="02070309020205020404" pitchFamily="49" charset="0"/>
              </a:rPr>
              <a:t>chromatide</a:t>
            </a:r>
            <a:endParaRPr lang="nl-NL" dirty="0">
              <a:cs typeface="Courier New" panose="02070309020205020404" pitchFamily="49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2D437F2-DC86-445A-B6D1-85196F14AC2C}"/>
              </a:ext>
            </a:extLst>
          </p:cNvPr>
          <p:cNvSpPr txBox="1">
            <a:spLocks/>
          </p:cNvSpPr>
          <p:nvPr/>
        </p:nvSpPr>
        <p:spPr>
          <a:xfrm>
            <a:off x="0" y="476672"/>
            <a:ext cx="9144000" cy="10081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alibri Light" panose="020F0302020204030204" pitchFamily="34" charset="0"/>
                <a:cs typeface="Arial" panose="020B0604020202020204" pitchFamily="34" charset="0"/>
              </a:rPr>
              <a:t>Homology-Directed Repair (HDR)</a:t>
            </a:r>
          </a:p>
        </p:txBody>
      </p:sp>
    </p:spTree>
    <p:extLst>
      <p:ext uri="{BB962C8B-B14F-4D97-AF65-F5344CB8AC3E}">
        <p14:creationId xmlns:p14="http://schemas.microsoft.com/office/powerpoint/2010/main" val="2070080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3CE322F-175F-4F23-8853-6CE8F9685A5F}"/>
              </a:ext>
            </a:extLst>
          </p:cNvPr>
          <p:cNvSpPr txBox="1"/>
          <p:nvPr/>
        </p:nvSpPr>
        <p:spPr>
          <a:xfrm>
            <a:off x="252037" y="2669566"/>
            <a:ext cx="8585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GATTCTGGTTTTCCTCGCTTG         AGAATTAAAAATGGCCGAGAATGTGGTGGAA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E6473AB-2C3E-44E7-9039-95B99494EC5C}"/>
              </a:ext>
            </a:extLst>
          </p:cNvPr>
          <p:cNvSpPr txBox="1"/>
          <p:nvPr/>
        </p:nvSpPr>
        <p:spPr>
          <a:xfrm>
            <a:off x="252467" y="2918090"/>
            <a:ext cx="8610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CTAAGACCAAAAGGAGCGA				  CCGGCTCTTACACCACCTT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	     A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	      C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	       ATAGAGGCTT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2D437F2-DC86-445A-B6D1-85196F14AC2C}"/>
              </a:ext>
            </a:extLst>
          </p:cNvPr>
          <p:cNvSpPr txBox="1">
            <a:spLocks/>
          </p:cNvSpPr>
          <p:nvPr/>
        </p:nvSpPr>
        <p:spPr>
          <a:xfrm>
            <a:off x="0" y="476672"/>
            <a:ext cx="9144000" cy="10081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alibri Light" panose="020F0302020204030204" pitchFamily="34" charset="0"/>
                <a:cs typeface="Arial" panose="020B0604020202020204" pitchFamily="34" charset="0"/>
              </a:rPr>
              <a:t>Homology-Directed Repair (HDR)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671E1CA-761A-4006-ACE6-2488E9B4E049}"/>
              </a:ext>
            </a:extLst>
          </p:cNvPr>
          <p:cNvSpPr txBox="1"/>
          <p:nvPr/>
        </p:nvSpPr>
        <p:spPr>
          <a:xfrm>
            <a:off x="173820" y="4211796"/>
            <a:ext cx="873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GATTCTGGTTTTCCTCGCTTGTATCTCCGAAAGAATTAAAAATGGCCGAGAATGTGGTGGAA</a:t>
            </a:r>
            <a:endParaRPr lang="en-US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FDA6118-1CE9-4314-B16E-7D0B96311C93}"/>
              </a:ext>
            </a:extLst>
          </p:cNvPr>
          <p:cNvSpPr txBox="1"/>
          <p:nvPr/>
        </p:nvSpPr>
        <p:spPr>
          <a:xfrm>
            <a:off x="173820" y="3956264"/>
            <a:ext cx="873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CTAAGACCAAAAGGAGCGAACATAGAGGCTTTCTTAATTTTTACCGGCTCTTACACCACCTT</a:t>
            </a:r>
            <a:endParaRPr lang="en-US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E4B2A9C-D18D-40F5-9D5F-3F6A7FA3A488}"/>
              </a:ext>
            </a:extLst>
          </p:cNvPr>
          <p:cNvSpPr/>
          <p:nvPr/>
        </p:nvSpPr>
        <p:spPr>
          <a:xfrm>
            <a:off x="179512" y="4499828"/>
            <a:ext cx="3387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344043"/>
                </a:solidFill>
                <a:cs typeface="Courier New" panose="02070309020205020404" pitchFamily="49" charset="0"/>
              </a:rPr>
              <a:t>onbeschadigde</a:t>
            </a:r>
            <a:r>
              <a:rPr lang="en-US" dirty="0">
                <a:solidFill>
                  <a:srgbClr val="344043"/>
                </a:solidFill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344043"/>
                </a:solidFill>
                <a:cs typeface="Courier New" panose="02070309020205020404" pitchFamily="49" charset="0"/>
              </a:rPr>
              <a:t>zuster</a:t>
            </a:r>
            <a:r>
              <a:rPr lang="en-US" dirty="0">
                <a:solidFill>
                  <a:srgbClr val="344043"/>
                </a:solidFill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344043"/>
                </a:solidFill>
                <a:cs typeface="Courier New" panose="02070309020205020404" pitchFamily="49" charset="0"/>
              </a:rPr>
              <a:t>chromatide</a:t>
            </a:r>
            <a:endParaRPr lang="en-US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895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1E6473AB-2C3E-44E7-9039-95B99494EC5C}"/>
              </a:ext>
            </a:extLst>
          </p:cNvPr>
          <p:cNvSpPr txBox="1"/>
          <p:nvPr/>
        </p:nvSpPr>
        <p:spPr>
          <a:xfrm>
            <a:off x="252467" y="2852936"/>
            <a:ext cx="8610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CTAAGACCAAAAGGAGCGA				  CCGGCTCTTACACCACCTT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	     A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	      C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	       ATAGAGGCTT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FDA6118-1CE9-4314-B16E-7D0B96311C93}"/>
              </a:ext>
            </a:extLst>
          </p:cNvPr>
          <p:cNvSpPr txBox="1"/>
          <p:nvPr/>
        </p:nvSpPr>
        <p:spPr>
          <a:xfrm>
            <a:off x="251984" y="2852936"/>
            <a:ext cx="87575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ATAGAGGCTTTCTTAATTTTTA		     </a:t>
            </a:r>
          </a:p>
          <a:p>
            <a:r>
              <a:rPr lang="en-GB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      C			  C</a:t>
            </a:r>
          </a:p>
          <a:p>
            <a:r>
              <a:rPr lang="en-GB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     A				    C</a:t>
            </a:r>
          </a:p>
          <a:p>
            <a:r>
              <a:rPr lang="en-GB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CTAAGACCAAAAGGAGCGA	 			     GGCTCTTACACCACCTT</a:t>
            </a:r>
          </a:p>
          <a:p>
            <a:endParaRPr lang="en-US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3CE322F-175F-4F23-8853-6CE8F9685A5F}"/>
              </a:ext>
            </a:extLst>
          </p:cNvPr>
          <p:cNvSpPr txBox="1"/>
          <p:nvPr/>
        </p:nvSpPr>
        <p:spPr>
          <a:xfrm>
            <a:off x="252037" y="2669566"/>
            <a:ext cx="8585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GATTCTGGTTTTCCTCGCTTG         AGAATTAAAAATGGCCGAGAATGTGGTGGAA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2D437F2-DC86-445A-B6D1-85196F14AC2C}"/>
              </a:ext>
            </a:extLst>
          </p:cNvPr>
          <p:cNvSpPr txBox="1">
            <a:spLocks/>
          </p:cNvSpPr>
          <p:nvPr/>
        </p:nvSpPr>
        <p:spPr>
          <a:xfrm>
            <a:off x="0" y="476672"/>
            <a:ext cx="9144000" cy="10081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alibri Light" panose="020F0302020204030204" pitchFamily="34" charset="0"/>
                <a:cs typeface="Arial" panose="020B0604020202020204" pitchFamily="34" charset="0"/>
              </a:rPr>
              <a:t>Homology-Directed Repair (HDR)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671E1CA-761A-4006-ACE6-2488E9B4E049}"/>
              </a:ext>
            </a:extLst>
          </p:cNvPr>
          <p:cNvSpPr txBox="1"/>
          <p:nvPr/>
        </p:nvSpPr>
        <p:spPr>
          <a:xfrm>
            <a:off x="251520" y="3858610"/>
            <a:ext cx="873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GATTCTGGTTTTCCTCGCTTGTATCTCCGAAAGAATTAAAAATGGCCGAGAATGTGGTGGAA</a:t>
            </a:r>
            <a:endParaRPr lang="en-US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E4B2A9C-D18D-40F5-9D5F-3F6A7FA3A488}"/>
              </a:ext>
            </a:extLst>
          </p:cNvPr>
          <p:cNvSpPr/>
          <p:nvPr/>
        </p:nvSpPr>
        <p:spPr>
          <a:xfrm>
            <a:off x="179512" y="4149080"/>
            <a:ext cx="3387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344043"/>
                </a:solidFill>
                <a:cs typeface="Courier New" panose="02070309020205020404" pitchFamily="49" charset="0"/>
              </a:rPr>
              <a:t>onbeschadigde</a:t>
            </a:r>
            <a:r>
              <a:rPr lang="en-US" dirty="0">
                <a:solidFill>
                  <a:srgbClr val="344043"/>
                </a:solidFill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344043"/>
                </a:solidFill>
                <a:cs typeface="Courier New" panose="02070309020205020404" pitchFamily="49" charset="0"/>
              </a:rPr>
              <a:t>zuster</a:t>
            </a:r>
            <a:r>
              <a:rPr lang="en-US" dirty="0">
                <a:solidFill>
                  <a:srgbClr val="344043"/>
                </a:solidFill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344043"/>
                </a:solidFill>
                <a:cs typeface="Courier New" panose="02070309020205020404" pitchFamily="49" charset="0"/>
              </a:rPr>
              <a:t>chromatide</a:t>
            </a:r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B6CFD7F-BB2C-44A6-8A78-996821FEDAA0}"/>
              </a:ext>
            </a:extLst>
          </p:cNvPr>
          <p:cNvSpPr/>
          <p:nvPr/>
        </p:nvSpPr>
        <p:spPr>
          <a:xfrm>
            <a:off x="3779912" y="1551004"/>
            <a:ext cx="1120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cs typeface="Courier New" panose="02070309020205020404" pitchFamily="49" charset="0"/>
              </a:rPr>
              <a:t>error-free</a:t>
            </a:r>
          </a:p>
        </p:txBody>
      </p:sp>
    </p:spTree>
    <p:extLst>
      <p:ext uri="{BB962C8B-B14F-4D97-AF65-F5344CB8AC3E}">
        <p14:creationId xmlns:p14="http://schemas.microsoft.com/office/powerpoint/2010/main" val="338992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nkelsteinlab.org/lab/static/images/research/h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591" y="1466479"/>
            <a:ext cx="4969258" cy="477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490662"/>
            <a:ext cx="9144000" cy="7780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DNA reparatie mechanismen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42556"/>
            <a:ext cx="20665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Adapted from: finkelsteinlab.org/research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38663" y="6334780"/>
            <a:ext cx="3105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NHEJ =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non-homologous end joining</a:t>
            </a:r>
          </a:p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HR = homologous recombination</a:t>
            </a:r>
          </a:p>
        </p:txBody>
      </p:sp>
    </p:spTree>
    <p:extLst>
      <p:ext uri="{BB962C8B-B14F-4D97-AF65-F5344CB8AC3E}">
        <p14:creationId xmlns:p14="http://schemas.microsoft.com/office/powerpoint/2010/main" val="1661564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aging 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28301"/>
            <a:ext cx="3456384" cy="198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5085184"/>
            <a:ext cx="2946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Calibri Light" panose="020F0302020204030204" pitchFamily="34" charset="0"/>
                <a:cs typeface="Arial" panose="020B0604020202020204" pitchFamily="34" charset="0"/>
              </a:rPr>
              <a:t>nieuwe veranderingen</a:t>
            </a:r>
            <a:endParaRPr lang="en-US" sz="24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1556792"/>
            <a:ext cx="3018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Calibri Light" panose="020F0302020204030204" pitchFamily="34" charset="0"/>
                <a:cs typeface="Arial" panose="020B0604020202020204" pitchFamily="34" charset="0"/>
              </a:rPr>
              <a:t>erfelijke veranderingen</a:t>
            </a:r>
            <a:endParaRPr lang="en-US" sz="24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Image result for xeroderma pigmentosum prote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2520280" cy="314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ep 7">
            <a:extLst>
              <a:ext uri="{FF2B5EF4-FFF2-40B4-BE49-F238E27FC236}">
                <a16:creationId xmlns:a16="http://schemas.microsoft.com/office/drawing/2014/main" id="{C7D100DA-3CC1-4CCB-8573-DF1456B251E5}"/>
              </a:ext>
            </a:extLst>
          </p:cNvPr>
          <p:cNvGrpSpPr/>
          <p:nvPr/>
        </p:nvGrpSpPr>
        <p:grpSpPr>
          <a:xfrm>
            <a:off x="5331602" y="2165667"/>
            <a:ext cx="1931234" cy="2847509"/>
            <a:chOff x="5763650" y="2165667"/>
            <a:chExt cx="1931234" cy="2847509"/>
          </a:xfrm>
        </p:grpSpPr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89DEF929-52ED-49B3-9FED-371B6E51B5B9}"/>
                </a:ext>
              </a:extLst>
            </p:cNvPr>
            <p:cNvGrpSpPr/>
            <p:nvPr/>
          </p:nvGrpSpPr>
          <p:grpSpPr>
            <a:xfrm>
              <a:off x="5763650" y="3320988"/>
              <a:ext cx="1931234" cy="1692188"/>
              <a:chOff x="5763650" y="3320988"/>
              <a:chExt cx="1931234" cy="1692188"/>
            </a:xfrm>
          </p:grpSpPr>
          <p:sp>
            <p:nvSpPr>
              <p:cNvPr id="6" name="TextBox 1">
                <a:extLst>
                  <a:ext uri="{FF2B5EF4-FFF2-40B4-BE49-F238E27FC236}">
                    <a16:creationId xmlns:a16="http://schemas.microsoft.com/office/drawing/2014/main" id="{49963B35-86D1-46FD-B790-2FC9479945DF}"/>
                  </a:ext>
                </a:extLst>
              </p:cNvPr>
              <p:cNvSpPr txBox="1"/>
              <p:nvPr/>
            </p:nvSpPr>
            <p:spPr>
              <a:xfrm>
                <a:off x="5763650" y="3320988"/>
                <a:ext cx="19312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>
                    <a:latin typeface="Calibri Light" panose="020F0302020204030204" pitchFamily="34" charset="0"/>
                    <a:cs typeface="Arial" panose="020B0604020202020204" pitchFamily="34" charset="0"/>
                  </a:rPr>
                  <a:t>DNA reparatie</a:t>
                </a:r>
                <a:endParaRPr lang="en-US" sz="2400" dirty="0">
                  <a:latin typeface="Calibri Light" panose="020F03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" name="Pijl: omlaag 2">
                <a:extLst>
                  <a:ext uri="{FF2B5EF4-FFF2-40B4-BE49-F238E27FC236}">
                    <a16:creationId xmlns:a16="http://schemas.microsoft.com/office/drawing/2014/main" id="{A5A5A99A-5027-4CC4-BE46-32AF2CBF877A}"/>
                  </a:ext>
                </a:extLst>
              </p:cNvPr>
              <p:cNvSpPr/>
              <p:nvPr/>
            </p:nvSpPr>
            <p:spPr>
              <a:xfrm>
                <a:off x="6588224" y="3933056"/>
                <a:ext cx="288032" cy="1080120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Pijl: omlaag 8">
              <a:extLst>
                <a:ext uri="{FF2B5EF4-FFF2-40B4-BE49-F238E27FC236}">
                  <a16:creationId xmlns:a16="http://schemas.microsoft.com/office/drawing/2014/main" id="{5D40B52F-E54B-4280-8115-32B35D456FB0}"/>
                </a:ext>
              </a:extLst>
            </p:cNvPr>
            <p:cNvSpPr/>
            <p:nvPr/>
          </p:nvSpPr>
          <p:spPr>
            <a:xfrm rot="10800000">
              <a:off x="6621448" y="2165667"/>
              <a:ext cx="288032" cy="108012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Vermenigvuldigingsteken 6">
              <a:extLst>
                <a:ext uri="{FF2B5EF4-FFF2-40B4-BE49-F238E27FC236}">
                  <a16:creationId xmlns:a16="http://schemas.microsoft.com/office/drawing/2014/main" id="{BBD5E476-9C7E-4A38-A8CD-2F7FF6587ABC}"/>
                </a:ext>
              </a:extLst>
            </p:cNvPr>
            <p:cNvSpPr/>
            <p:nvPr/>
          </p:nvSpPr>
          <p:spPr>
            <a:xfrm>
              <a:off x="6308264" y="2261817"/>
              <a:ext cx="914400" cy="914400"/>
            </a:xfrm>
            <a:prstGeom prst="mathMultiply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ep 13"/>
          <p:cNvGrpSpPr/>
          <p:nvPr/>
        </p:nvGrpSpPr>
        <p:grpSpPr>
          <a:xfrm>
            <a:off x="5905404" y="2136653"/>
            <a:ext cx="3075535" cy="1184335"/>
            <a:chOff x="5905404" y="2136653"/>
            <a:chExt cx="3075535" cy="1184335"/>
          </a:xfrm>
        </p:grpSpPr>
        <p:pic>
          <p:nvPicPr>
            <p:cNvPr id="6146" name="Picture 2" descr="Afbeeldingsresultaat voor CRISP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2136653"/>
              <a:ext cx="2104683" cy="1184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ep 11"/>
            <p:cNvGrpSpPr/>
            <p:nvPr/>
          </p:nvGrpSpPr>
          <p:grpSpPr>
            <a:xfrm>
              <a:off x="5905404" y="2170641"/>
              <a:ext cx="856024" cy="1080120"/>
              <a:chOff x="4759574" y="2571783"/>
              <a:chExt cx="856024" cy="1080120"/>
            </a:xfrm>
          </p:grpSpPr>
          <p:sp>
            <p:nvSpPr>
              <p:cNvPr id="11" name="Rechthoek 10"/>
              <p:cNvSpPr/>
              <p:nvPr/>
            </p:nvSpPr>
            <p:spPr>
              <a:xfrm>
                <a:off x="4759574" y="2804650"/>
                <a:ext cx="856024" cy="7200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" name="Pijl: omlaag 8">
                <a:extLst>
                  <a:ext uri="{FF2B5EF4-FFF2-40B4-BE49-F238E27FC236}">
                    <a16:creationId xmlns:a16="http://schemas.microsoft.com/office/drawing/2014/main" id="{5D40B52F-E54B-4280-8115-32B35D456FB0}"/>
                  </a:ext>
                </a:extLst>
              </p:cNvPr>
              <p:cNvSpPr/>
              <p:nvPr/>
            </p:nvSpPr>
            <p:spPr>
              <a:xfrm rot="10800000">
                <a:off x="5043570" y="2571783"/>
                <a:ext cx="288032" cy="1080120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250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457200" y="25740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Calibri Light" panose="020F0302020204030204" pitchFamily="34" charset="0"/>
              </a:rPr>
              <a:t>Hoe is CRISPR/Cas ontdekt?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69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663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Calibri Light" panose="020F0302020204030204" pitchFamily="34" charset="0"/>
              </a:rPr>
              <a:t>Informatie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273825" y="5576844"/>
            <a:ext cx="479169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 Light" panose="020F0302020204030204" pitchFamily="34" charset="0"/>
                <a:cs typeface="Arial" panose="020B0604020202020204" pitchFamily="34" charset="0"/>
                <a:hlinkClick r:id="rId2"/>
              </a:rPr>
              <a:t>eriba.umcg.nl/</a:t>
            </a:r>
            <a:r>
              <a:rPr lang="en-US" sz="2800" dirty="0" err="1">
                <a:latin typeface="Calibri Light" panose="020F0302020204030204" pitchFamily="34" charset="0"/>
                <a:cs typeface="Arial" panose="020B0604020202020204" pitchFamily="34" charset="0"/>
                <a:hlinkClick r:id="rId2"/>
              </a:rPr>
              <a:t>ipsc</a:t>
            </a:r>
            <a:r>
              <a:rPr lang="en-US" sz="2800" dirty="0">
                <a:latin typeface="Calibri Light" panose="020F0302020204030204" pitchFamily="34" charset="0"/>
                <a:cs typeface="Arial" panose="020B0604020202020204" pitchFamily="34" charset="0"/>
                <a:hlinkClick r:id="rId2"/>
              </a:rPr>
              <a:t>-</a:t>
            </a:r>
            <a:r>
              <a:rPr lang="en-US" sz="2800" dirty="0" err="1">
                <a:latin typeface="Calibri Light" panose="020F0302020204030204" pitchFamily="34" charset="0"/>
                <a:cs typeface="Arial" panose="020B0604020202020204" pitchFamily="34" charset="0"/>
                <a:hlinkClick r:id="rId2"/>
              </a:rPr>
              <a:t>crispr</a:t>
            </a:r>
            <a:r>
              <a:rPr lang="en-US" sz="2800" dirty="0">
                <a:latin typeface="Calibri Light" panose="020F0302020204030204" pitchFamily="34" charset="0"/>
                <a:cs typeface="Arial" panose="020B0604020202020204" pitchFamily="34" charset="0"/>
                <a:hlinkClick r:id="rId2"/>
              </a:rPr>
              <a:t>-facility</a:t>
            </a:r>
            <a:endParaRPr lang="en-US" sz="28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C9AF27D-4043-4928-939F-19004EBD441F}"/>
              </a:ext>
            </a:extLst>
          </p:cNvPr>
          <p:cNvSpPr txBox="1"/>
          <p:nvPr/>
        </p:nvSpPr>
        <p:spPr>
          <a:xfrm>
            <a:off x="2858953" y="4712748"/>
            <a:ext cx="362144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 Light" panose="020F0302020204030204" pitchFamily="34" charset="0"/>
                <a:cs typeface="Arial" panose="020B0604020202020204" pitchFamily="34" charset="0"/>
                <a:hlinkClick r:id="rId3"/>
              </a:rPr>
              <a:t>amsterdamresearch.org</a:t>
            </a:r>
            <a:endParaRPr lang="en-US" sz="28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83B439C-8A69-44B9-A122-990906B8E6BE}"/>
              </a:ext>
            </a:extLst>
          </p:cNvPr>
          <p:cNvSpPr txBox="1"/>
          <p:nvPr/>
        </p:nvSpPr>
        <p:spPr>
          <a:xfrm>
            <a:off x="1619672" y="2109133"/>
            <a:ext cx="610000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 Light" panose="020F0302020204030204" pitchFamily="34" charset="0"/>
                <a:cs typeface="Arial" panose="020B0604020202020204" pitchFamily="34" charset="0"/>
                <a:hlinkClick r:id="rId4"/>
              </a:rPr>
              <a:t>https://www.linkedin.com/in/danielwarmerdam</a:t>
            </a:r>
            <a:endParaRPr lang="en-US" sz="24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56183E5-CBB6-4307-A43D-19BD1D0E5F3A}"/>
              </a:ext>
            </a:extLst>
          </p:cNvPr>
          <p:cNvSpPr txBox="1"/>
          <p:nvPr/>
        </p:nvSpPr>
        <p:spPr>
          <a:xfrm>
            <a:off x="2188385" y="3132027"/>
            <a:ext cx="496257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 Light" panose="020F0302020204030204" pitchFamily="34" charset="0"/>
                <a:cs typeface="Arial" panose="020B0604020202020204" pitchFamily="34" charset="0"/>
                <a:hlinkClick r:id="rId5"/>
              </a:rPr>
              <a:t>d.o.warmerdam@amc.uva.nl</a:t>
            </a:r>
            <a:endParaRPr lang="en-US" sz="32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917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/>
        </p:nvGrpSpPr>
        <p:grpSpPr>
          <a:xfrm>
            <a:off x="2063561" y="1938344"/>
            <a:ext cx="4878324" cy="3506880"/>
            <a:chOff x="611560" y="404664"/>
            <a:chExt cx="4878324" cy="3506880"/>
          </a:xfrm>
        </p:grpSpPr>
        <p:pic>
          <p:nvPicPr>
            <p:cNvPr id="7170" name="Picture 2" descr="Afbeeldingsresultaat voor Philippe Horvath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08" y="2223267"/>
              <a:ext cx="1376626" cy="1376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kstvak 5"/>
            <p:cNvSpPr txBox="1"/>
            <p:nvPr/>
          </p:nvSpPr>
          <p:spPr>
            <a:xfrm>
              <a:off x="615246" y="3603767"/>
              <a:ext cx="13826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latin typeface="Calibri Light" panose="020F0302020204030204" pitchFamily="34" charset="0"/>
                </a:rPr>
                <a:t>Philippe </a:t>
              </a:r>
              <a:r>
                <a:rPr lang="nl-NL" sz="1400" dirty="0" err="1">
                  <a:latin typeface="Calibri Light" panose="020F0302020204030204" pitchFamily="34" charset="0"/>
                </a:rPr>
                <a:t>Horvath</a:t>
              </a:r>
              <a:endParaRPr lang="nl-NL" sz="1400" dirty="0">
                <a:latin typeface="Calibri Light" panose="020F0302020204030204" pitchFamily="34" charset="0"/>
              </a:endParaRPr>
            </a:p>
          </p:txBody>
        </p:sp>
        <p:pic>
          <p:nvPicPr>
            <p:cNvPr id="7182" name="Picture 14" descr="Afbeeldingsresultaat voor Yoshizumi Ishino crisp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57" y="404664"/>
              <a:ext cx="1337523" cy="1337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kstvak 15"/>
            <p:cNvSpPr txBox="1"/>
            <p:nvPr/>
          </p:nvSpPr>
          <p:spPr>
            <a:xfrm>
              <a:off x="611560" y="1747651"/>
              <a:ext cx="13685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err="1">
                  <a:latin typeface="Calibri Light" panose="020F0302020204030204" pitchFamily="34" charset="0"/>
                </a:rPr>
                <a:t>Yoshizumi</a:t>
              </a:r>
              <a:r>
                <a:rPr lang="nl-NL" sz="1400" dirty="0">
                  <a:latin typeface="Calibri Light" panose="020F0302020204030204" pitchFamily="34" charset="0"/>
                </a:rPr>
                <a:t> </a:t>
              </a:r>
              <a:r>
                <a:rPr lang="nl-NL" sz="1400" dirty="0" err="1">
                  <a:latin typeface="Calibri Light" panose="020F0302020204030204" pitchFamily="34" charset="0"/>
                </a:rPr>
                <a:t>Ishino</a:t>
              </a:r>
              <a:endParaRPr lang="nl-NL" sz="1400" dirty="0">
                <a:latin typeface="Calibri Light" panose="020F0302020204030204" pitchFamily="34" charset="0"/>
              </a:endParaRPr>
            </a:p>
          </p:txBody>
        </p:sp>
        <p:pic>
          <p:nvPicPr>
            <p:cNvPr id="7184" name="Picture 16" descr="Afbeeldingsresultaat voor Francisco Mojica crisp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1248" y="404664"/>
              <a:ext cx="1492356" cy="1337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kstvak 17"/>
            <p:cNvSpPr txBox="1"/>
            <p:nvPr/>
          </p:nvSpPr>
          <p:spPr>
            <a:xfrm>
              <a:off x="2321562" y="1749488"/>
              <a:ext cx="13863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latin typeface="Calibri Light" panose="020F0302020204030204" pitchFamily="34" charset="0"/>
                </a:rPr>
                <a:t>Francisco </a:t>
              </a:r>
              <a:r>
                <a:rPr lang="nl-NL" sz="1400" dirty="0" err="1">
                  <a:latin typeface="Calibri Light" panose="020F0302020204030204" pitchFamily="34" charset="0"/>
                </a:rPr>
                <a:t>Mojica</a:t>
              </a:r>
              <a:endParaRPr lang="nl-NL" sz="1400" dirty="0">
                <a:latin typeface="Calibri Light" panose="020F0302020204030204" pitchFamily="34" charset="0"/>
              </a:endParaRPr>
            </a:p>
          </p:txBody>
        </p:sp>
        <p:pic>
          <p:nvPicPr>
            <p:cNvPr id="7186" name="Picture 18" descr="Afbeeldingsresultaat voor john van oost crisp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4324" y="2219610"/>
              <a:ext cx="1331559" cy="1338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kstvak 21"/>
            <p:cNvSpPr txBox="1"/>
            <p:nvPr/>
          </p:nvSpPr>
          <p:spPr>
            <a:xfrm>
              <a:off x="4016404" y="3558469"/>
              <a:ext cx="1473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latin typeface="Calibri Light" panose="020F0302020204030204" pitchFamily="34" charset="0"/>
                </a:rPr>
                <a:t>John van der Oost</a:t>
              </a:r>
            </a:p>
          </p:txBody>
        </p:sp>
        <p:pic>
          <p:nvPicPr>
            <p:cNvPr id="7190" name="Picture 22" descr="Afbeeldingsresultaat voor Barrangou crisp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9961" y="2220302"/>
              <a:ext cx="1080120" cy="1337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kstvak 24"/>
            <p:cNvSpPr txBox="1"/>
            <p:nvPr/>
          </p:nvSpPr>
          <p:spPr>
            <a:xfrm>
              <a:off x="2191273" y="3566498"/>
              <a:ext cx="16606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err="1">
                  <a:latin typeface="Calibri Light" panose="020F0302020204030204" pitchFamily="34" charset="0"/>
                </a:rPr>
                <a:t>Rodolphe</a:t>
              </a:r>
              <a:r>
                <a:rPr lang="nl-NL" sz="1400" dirty="0">
                  <a:latin typeface="Calibri Light" panose="020F0302020204030204" pitchFamily="34" charset="0"/>
                </a:rPr>
                <a:t> </a:t>
              </a:r>
              <a:r>
                <a:rPr lang="nl-NL" sz="1400" dirty="0" err="1">
                  <a:latin typeface="Calibri Light" panose="020F0302020204030204" pitchFamily="34" charset="0"/>
                </a:rPr>
                <a:t>Barrangou</a:t>
              </a:r>
              <a:endParaRPr lang="nl-NL" sz="1400" dirty="0">
                <a:latin typeface="Calibri Light" panose="020F0302020204030204" pitchFamily="34" charset="0"/>
              </a:endParaRPr>
            </a:p>
          </p:txBody>
        </p:sp>
        <p:pic>
          <p:nvPicPr>
            <p:cNvPr id="7192" name="Picture 24" descr="Afbeeldingsresultaat voor Ruud Jansen crisp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536" y="404664"/>
              <a:ext cx="1391355" cy="1344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kstvak 26"/>
            <p:cNvSpPr txBox="1"/>
            <p:nvPr/>
          </p:nvSpPr>
          <p:spPr>
            <a:xfrm>
              <a:off x="4208129" y="1749872"/>
              <a:ext cx="1083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>
                  <a:latin typeface="Calibri Light" panose="020F0302020204030204" pitchFamily="34" charset="0"/>
                </a:rPr>
                <a:t>Ruud Jansen</a:t>
              </a:r>
            </a:p>
          </p:txBody>
        </p:sp>
      </p:grpSp>
      <p:sp>
        <p:nvSpPr>
          <p:cNvPr id="30" name="Title 1"/>
          <p:cNvSpPr txBox="1">
            <a:spLocks/>
          </p:cNvSpPr>
          <p:nvPr/>
        </p:nvSpPr>
        <p:spPr>
          <a:xfrm>
            <a:off x="0" y="260648"/>
            <a:ext cx="9144000" cy="7780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latin typeface="Calibri Light" panose="020F0302020204030204" pitchFamily="34" charset="0"/>
              </a:rPr>
              <a:t>CRISPR: het immuun systeem van prokaryoten</a:t>
            </a:r>
          </a:p>
        </p:txBody>
      </p:sp>
    </p:spTree>
    <p:extLst>
      <p:ext uri="{BB962C8B-B14F-4D97-AF65-F5344CB8AC3E}">
        <p14:creationId xmlns:p14="http://schemas.microsoft.com/office/powerpoint/2010/main" val="2461696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beeldingsresultaat voor Streptococcus pyogenes">
            <a:extLst>
              <a:ext uri="{FF2B5EF4-FFF2-40B4-BE49-F238E27FC236}">
                <a16:creationId xmlns:a16="http://schemas.microsoft.com/office/drawing/2014/main" id="{C2BCDE52-7D15-46FA-AB4F-20935F4FF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4694465" cy="21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827D9BE-8A18-4461-8023-57CB94072F8B}"/>
              </a:ext>
            </a:extLst>
          </p:cNvPr>
          <p:cNvSpPr txBox="1">
            <a:spLocks/>
          </p:cNvSpPr>
          <p:nvPr/>
        </p:nvSpPr>
        <p:spPr>
          <a:xfrm>
            <a:off x="0" y="260648"/>
            <a:ext cx="9144000" cy="7780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latin typeface="Calibri Light" panose="020F0302020204030204" pitchFamily="34" charset="0"/>
              </a:rPr>
              <a:t>CRISPR: het immuun systeem van prokaryoten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DBABA828-0523-4158-A7D2-4BD3A8BF96E0}"/>
              </a:ext>
            </a:extLst>
          </p:cNvPr>
          <p:cNvSpPr txBox="1"/>
          <p:nvPr/>
        </p:nvSpPr>
        <p:spPr>
          <a:xfrm>
            <a:off x="3894897" y="1455167"/>
            <a:ext cx="1356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Calibri Light" panose="020F0302020204030204" pitchFamily="34" charset="0"/>
                <a:cs typeface="Arial" panose="020B0604020202020204" pitchFamily="34" charset="0"/>
              </a:rPr>
              <a:t>bacteriën</a:t>
            </a:r>
            <a:endParaRPr lang="en-US" sz="24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Afbeeldingsresultaat voor yogurt">
            <a:extLst>
              <a:ext uri="{FF2B5EF4-FFF2-40B4-BE49-F238E27FC236}">
                <a16:creationId xmlns:a16="http://schemas.microsoft.com/office/drawing/2014/main" id="{DC255928-C447-4515-BBE5-D8478A21C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73" y="4428232"/>
            <a:ext cx="2339042" cy="194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0A6055D2-E1C8-4AA4-BD5A-403802173365}"/>
              </a:ext>
            </a:extLst>
          </p:cNvPr>
          <p:cNvSpPr txBox="1"/>
          <p:nvPr/>
        </p:nvSpPr>
        <p:spPr>
          <a:xfrm>
            <a:off x="4572000" y="5085184"/>
            <a:ext cx="2767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Streptococcus thermophilus</a:t>
            </a:r>
            <a:endParaRPr lang="en-US" sz="24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046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rispr lo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647554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648180"/>
            <a:ext cx="23246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Adapted from: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Sorek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et al. Nat Rev Micro 2008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60648"/>
            <a:ext cx="9144000" cy="10081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3600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lustered </a:t>
            </a:r>
            <a:r>
              <a:rPr lang="en-US" sz="3600" u="sng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3600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egularly </a:t>
            </a:r>
            <a:r>
              <a:rPr lang="en-US" sz="3600" u="sng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3600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nterspaced </a:t>
            </a:r>
            <a:r>
              <a:rPr lang="en-US" sz="3600" u="sng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3600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hort </a:t>
            </a:r>
          </a:p>
          <a:p>
            <a:r>
              <a:rPr lang="en-US" sz="3600" u="sng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sz="3600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alindromic </a:t>
            </a:r>
            <a:r>
              <a:rPr lang="en-US" sz="3600" u="sng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3600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epeats (CRISPR)</a:t>
            </a:r>
          </a:p>
        </p:txBody>
      </p:sp>
    </p:spTree>
    <p:extLst>
      <p:ext uri="{BB962C8B-B14F-4D97-AF65-F5344CB8AC3E}">
        <p14:creationId xmlns:p14="http://schemas.microsoft.com/office/powerpoint/2010/main" val="1036835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404664"/>
            <a:ext cx="9144000" cy="8640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 </a:t>
            </a:r>
            <a:r>
              <a:rPr lang="en-US" sz="3600" dirty="0" err="1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eiwit</a:t>
            </a:r>
            <a:r>
              <a:rPr lang="en-US" sz="3600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nuclease</a:t>
            </a:r>
          </a:p>
          <a:p>
            <a:endParaRPr lang="en-US" sz="3600" dirty="0">
              <a:latin typeface="Calibri Light" panose="020F03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48180"/>
            <a:ext cx="15167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Adapted from: abmgood.com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81462" y="1412776"/>
            <a:ext cx="4566802" cy="4824536"/>
            <a:chOff x="2187550" y="1268760"/>
            <a:chExt cx="4566802" cy="4824536"/>
          </a:xfrm>
        </p:grpSpPr>
        <p:pic>
          <p:nvPicPr>
            <p:cNvPr id="7174" name="Picture 6" descr="Image result for cas protein nuclease viral D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1268760"/>
              <a:ext cx="4558616" cy="4824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210726" y="1283750"/>
              <a:ext cx="343278" cy="1487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87550" y="3140968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228184" y="3573016"/>
            <a:ext cx="2039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CRISPR targeting RNA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5182" y="3571720"/>
            <a:ext cx="1827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trans-activating RNA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75498" y="1772816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photospacer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86951" y="2080593"/>
            <a:ext cx="5387738" cy="4121621"/>
            <a:chOff x="1786951" y="2080593"/>
            <a:chExt cx="5387738" cy="4121621"/>
          </a:xfrm>
        </p:grpSpPr>
        <p:pic>
          <p:nvPicPr>
            <p:cNvPr id="7176" name="Picture 8" descr="Image result for Cas9 nuclease crystal structur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951" y="2080593"/>
              <a:ext cx="5387738" cy="4121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5098480" y="5976137"/>
              <a:ext cx="207620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Adapted from: Broad Institute / Zhang lab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588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60648"/>
            <a:ext cx="9144000" cy="7780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latin typeface="Calibri Light" panose="020F0302020204030204" pitchFamily="34" charset="0"/>
              </a:rPr>
              <a:t>CRISPR: het immuun systeem van prokaryoten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" y="6642556"/>
            <a:ext cx="24881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Adapted from: Horvath &amp;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Barrangou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Science 2010</a:t>
            </a:r>
          </a:p>
        </p:txBody>
      </p:sp>
      <p:pic>
        <p:nvPicPr>
          <p:cNvPr id="8194" name="Picture 2" descr="Afbeeldingsresultaat voor crispr horva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38746"/>
            <a:ext cx="6552728" cy="530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094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4797847" y="3245489"/>
            <a:ext cx="235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Calibri Light" panose="020F0302020204030204" pitchFamily="34" charset="0"/>
              </a:rPr>
              <a:t>Emmanuel </a:t>
            </a:r>
            <a:r>
              <a:rPr lang="nl-NL" dirty="0" err="1">
                <a:latin typeface="Calibri Light" panose="020F0302020204030204" pitchFamily="34" charset="0"/>
              </a:rPr>
              <a:t>Charpentier</a:t>
            </a:r>
            <a:endParaRPr lang="nl-NL" dirty="0">
              <a:latin typeface="Calibri Light" panose="020F0302020204030204" pitchFamily="34" charset="0"/>
            </a:endParaRPr>
          </a:p>
        </p:txBody>
      </p:sp>
      <p:pic>
        <p:nvPicPr>
          <p:cNvPr id="7172" name="Picture 4" descr="Afbeeldingsresultaat voor jennifer doud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499746"/>
            <a:ext cx="2327657" cy="174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2353454" y="3258674"/>
            <a:ext cx="1724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Calibri Light" panose="020F0302020204030204" pitchFamily="34" charset="0"/>
              </a:rPr>
              <a:t>Jennifer </a:t>
            </a:r>
            <a:r>
              <a:rPr lang="nl-NL" dirty="0" err="1">
                <a:latin typeface="Calibri Light" panose="020F0302020204030204" pitchFamily="34" charset="0"/>
              </a:rPr>
              <a:t>Doudna</a:t>
            </a:r>
            <a:endParaRPr lang="nl-NL" dirty="0">
              <a:latin typeface="Calibri Light" panose="020F0302020204030204" pitchFamily="34" charset="0"/>
            </a:endParaRPr>
          </a:p>
        </p:txBody>
      </p:sp>
      <p:pic>
        <p:nvPicPr>
          <p:cNvPr id="7174" name="Picture 6" descr="Afbeeldingsresultaat voor emmanuel charpent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420" y="1484784"/>
            <a:ext cx="1862283" cy="176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Afbeeldingsresultaat voor feng zh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94215"/>
            <a:ext cx="2267893" cy="172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2591115" y="5723963"/>
            <a:ext cx="1248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Calibri Light" panose="020F0302020204030204" pitchFamily="34" charset="0"/>
              </a:rPr>
              <a:t>Feng Zhang</a:t>
            </a:r>
          </a:p>
        </p:txBody>
      </p:sp>
      <p:pic>
        <p:nvPicPr>
          <p:cNvPr id="7180" name="Picture 12" descr="Afbeeldingsresultaat voor george chur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38" y="3994214"/>
            <a:ext cx="2620019" cy="172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/>
          <p:cNvSpPr txBox="1"/>
          <p:nvPr/>
        </p:nvSpPr>
        <p:spPr>
          <a:xfrm>
            <a:off x="5217538" y="5723964"/>
            <a:ext cx="1572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Calibri Light" panose="020F0302020204030204" pitchFamily="34" charset="0"/>
              </a:rPr>
              <a:t>George </a:t>
            </a:r>
            <a:r>
              <a:rPr lang="nl-NL" dirty="0" err="1">
                <a:latin typeface="Calibri Light" panose="020F0302020204030204" pitchFamily="34" charset="0"/>
              </a:rPr>
              <a:t>Church</a:t>
            </a:r>
            <a:endParaRPr lang="nl-NL" dirty="0">
              <a:latin typeface="Calibri Light" panose="020F0302020204030204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260648"/>
            <a:ext cx="9144000" cy="7780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latin typeface="Calibri Light" panose="020F0302020204030204" pitchFamily="34" charset="0"/>
              </a:rPr>
              <a:t>CRISPR/Cas gebruiken voor ‘</a:t>
            </a:r>
            <a:r>
              <a:rPr lang="nl-NL" sz="3200" dirty="0" err="1">
                <a:latin typeface="Calibri Light" panose="020F0302020204030204" pitchFamily="34" charset="0"/>
              </a:rPr>
              <a:t>genome</a:t>
            </a:r>
            <a:r>
              <a:rPr lang="nl-NL" sz="3200" dirty="0">
                <a:latin typeface="Calibri Light" panose="020F0302020204030204" pitchFamily="34" charset="0"/>
              </a:rPr>
              <a:t> </a:t>
            </a:r>
            <a:r>
              <a:rPr lang="nl-NL" sz="3200" dirty="0" err="1">
                <a:latin typeface="Calibri Light" panose="020F0302020204030204" pitchFamily="34" charset="0"/>
              </a:rPr>
              <a:t>engeneering</a:t>
            </a:r>
            <a:r>
              <a:rPr lang="nl-NL" sz="3200" dirty="0">
                <a:latin typeface="Calibri Light" panose="020F0302020204030204" pitchFamily="34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6953218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6642556"/>
            <a:ext cx="23663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Adapted from: tufts.edu/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crispr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/genome-editing</a:t>
            </a:r>
          </a:p>
        </p:txBody>
      </p:sp>
      <p:pic>
        <p:nvPicPr>
          <p:cNvPr id="4098" name="Picture 2" descr="https://sites.tufts.edu/crispr/files/2014/11/Genome-Editing-Overview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639554" cy="432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60648"/>
            <a:ext cx="9144000" cy="7780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latin typeface="Calibri Light" panose="020F0302020204030204" pitchFamily="34" charset="0"/>
              </a:rPr>
              <a:t>CRISPR/Cas gebruiken voor ‘</a:t>
            </a:r>
            <a:r>
              <a:rPr lang="nl-NL" sz="3200" dirty="0" err="1">
                <a:latin typeface="Calibri Light" panose="020F0302020204030204" pitchFamily="34" charset="0"/>
              </a:rPr>
              <a:t>genome</a:t>
            </a:r>
            <a:r>
              <a:rPr lang="nl-NL" sz="3200" dirty="0">
                <a:latin typeface="Calibri Light" panose="020F0302020204030204" pitchFamily="34" charset="0"/>
              </a:rPr>
              <a:t> engineering’</a:t>
            </a:r>
          </a:p>
        </p:txBody>
      </p:sp>
    </p:spTree>
    <p:extLst>
      <p:ext uri="{BB962C8B-B14F-4D97-AF65-F5344CB8AC3E}">
        <p14:creationId xmlns:p14="http://schemas.microsoft.com/office/powerpoint/2010/main" val="407643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457200" y="25740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Calibri Light" panose="020F0302020204030204" pitchFamily="34" charset="0"/>
              </a:rPr>
              <a:t>Hoe werkt CRISPR/Cas?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481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programmeren robot">
            <a:extLst>
              <a:ext uri="{FF2B5EF4-FFF2-40B4-BE49-F238E27FC236}">
                <a16:creationId xmlns:a16="http://schemas.microsoft.com/office/drawing/2014/main" id="{1D6AA5E6-693A-47D2-BF34-26D4D975B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879054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3B2CAE4-861B-4199-BE91-AB049F17A3CA}"/>
              </a:ext>
            </a:extLst>
          </p:cNvPr>
          <p:cNvSpPr txBox="1">
            <a:spLocks/>
          </p:cNvSpPr>
          <p:nvPr/>
        </p:nvSpPr>
        <p:spPr>
          <a:xfrm>
            <a:off x="-1" y="188640"/>
            <a:ext cx="9144001" cy="129614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latin typeface="Calibri Light" panose="020F0302020204030204" pitchFamily="34" charset="0"/>
              </a:rPr>
              <a:t>Een plek naar keuze in het DNA knippen </a:t>
            </a:r>
          </a:p>
          <a:p>
            <a:r>
              <a:rPr lang="nl-NL" sz="3200" dirty="0">
                <a:latin typeface="Calibri Light" panose="020F0302020204030204" pitchFamily="34" charset="0"/>
              </a:rPr>
              <a:t>door Cas te programmeren</a:t>
            </a:r>
          </a:p>
        </p:txBody>
      </p:sp>
    </p:spTree>
    <p:extLst>
      <p:ext uri="{BB962C8B-B14F-4D97-AF65-F5344CB8AC3E}">
        <p14:creationId xmlns:p14="http://schemas.microsoft.com/office/powerpoint/2010/main" val="441654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chematic of the RNA-guided Cas9 nucleas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994" y="1700808"/>
            <a:ext cx="527201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642556"/>
            <a:ext cx="21852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Adapted from: Ann Ran et al. Nat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Prot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2013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" y="490662"/>
            <a:ext cx="9144001" cy="7780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dirty="0">
                <a:latin typeface="Calibri Light" panose="020F0302020204030204" pitchFamily="34" charset="0"/>
              </a:rPr>
              <a:t>CRISPR/Cas: knippen in DNA op basis van complementariteit </a:t>
            </a:r>
          </a:p>
        </p:txBody>
      </p:sp>
      <p:cxnSp>
        <p:nvCxnSpPr>
          <p:cNvPr id="3" name="Rechte verbindingslijn 2"/>
          <p:cNvCxnSpPr/>
          <p:nvPr/>
        </p:nvCxnSpPr>
        <p:spPr>
          <a:xfrm>
            <a:off x="7452320" y="3645024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/>
          <p:cNvSpPr txBox="1"/>
          <p:nvPr/>
        </p:nvSpPr>
        <p:spPr>
          <a:xfrm>
            <a:off x="7452320" y="3851756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tracrRNA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>
            <a:off x="7452320" y="2852936"/>
            <a:ext cx="0" cy="589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7452320" y="2987660"/>
            <a:ext cx="1283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crRNA + PAM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7452320" y="4797152"/>
            <a:ext cx="10327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7114429" y="4869160"/>
            <a:ext cx="1579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single-guide RNA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588224" y="6608385"/>
            <a:ext cx="2524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PAM =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photospacer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adjacent motif</a:t>
            </a:r>
          </a:p>
        </p:txBody>
      </p:sp>
      <p:pic>
        <p:nvPicPr>
          <p:cNvPr id="13" name="Picture 2" descr="Image result for PAM sequences">
            <a:extLst>
              <a:ext uri="{FF2B5EF4-FFF2-40B4-BE49-F238E27FC236}">
                <a16:creationId xmlns:a16="http://schemas.microsoft.com/office/drawing/2014/main" id="{BF0759F0-70EE-46D8-8DA0-E681FA49E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76937"/>
            <a:ext cx="2664296" cy="123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39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Image result for CRISPR newspap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23390"/>
            <a:ext cx="1756290" cy="222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CRISPR NEWS HEADLIN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67" y="404664"/>
            <a:ext cx="40964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CRISPR NEWS HEADLIN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205273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CRISPR NEWS HEADLIN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73016"/>
            <a:ext cx="2016224" cy="267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CRISPR NEWS HEADLIN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082" y="2034898"/>
            <a:ext cx="2417143" cy="351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Image result for CRISPR krant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15091"/>
            <a:ext cx="2448272" cy="149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50BFB96B-5D39-458C-A030-DF5FB5C207DC}"/>
              </a:ext>
            </a:extLst>
          </p:cNvPr>
          <p:cNvSpPr txBox="1">
            <a:spLocks/>
          </p:cNvSpPr>
          <p:nvPr/>
        </p:nvSpPr>
        <p:spPr>
          <a:xfrm>
            <a:off x="4590344" y="220405"/>
            <a:ext cx="4096455" cy="68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dirty="0">
                <a:latin typeface="Calibri Light" panose="020F0302020204030204" pitchFamily="34" charset="0"/>
              </a:rPr>
              <a:t>CRISPR/Cas in de media</a:t>
            </a:r>
            <a:endParaRPr lang="en-US" sz="28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5919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3CE322F-175F-4F23-8853-6CE8F9685A5F}"/>
              </a:ext>
            </a:extLst>
          </p:cNvPr>
          <p:cNvSpPr txBox="1"/>
          <p:nvPr/>
        </p:nvSpPr>
        <p:spPr>
          <a:xfrm>
            <a:off x="251520" y="3212976"/>
            <a:ext cx="873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GATTCTGGTTTTCCTCGCTTGTATCTCCGAAAGAATTAAAAATGGCCGAGAATGTGGTGGAA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E6473AB-2C3E-44E7-9039-95B99494EC5C}"/>
              </a:ext>
            </a:extLst>
          </p:cNvPr>
          <p:cNvSpPr txBox="1"/>
          <p:nvPr/>
        </p:nvSpPr>
        <p:spPr>
          <a:xfrm>
            <a:off x="251520" y="3452208"/>
            <a:ext cx="873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CTAAGACCAAAAGGAGCGAACATAGAGGCTTTCTTAATTTTTACCGGCTCTTACACCACCTT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2D437F2-DC86-445A-B6D1-85196F14AC2C}"/>
              </a:ext>
            </a:extLst>
          </p:cNvPr>
          <p:cNvSpPr txBox="1">
            <a:spLocks/>
          </p:cNvSpPr>
          <p:nvPr/>
        </p:nvSpPr>
        <p:spPr>
          <a:xfrm>
            <a:off x="0" y="476672"/>
            <a:ext cx="9144000" cy="10081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Hoeveel keer kan CRISPR/Cas knippen </a:t>
            </a:r>
          </a:p>
          <a:p>
            <a:r>
              <a:rPr lang="nl-NL" sz="3600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dit stuk DNA? </a:t>
            </a:r>
          </a:p>
        </p:txBody>
      </p:sp>
    </p:spTree>
    <p:extLst>
      <p:ext uri="{BB962C8B-B14F-4D97-AF65-F5344CB8AC3E}">
        <p14:creationId xmlns:p14="http://schemas.microsoft.com/office/powerpoint/2010/main" val="42634373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101780C-BB18-4A51-8F60-9E4A8DC32B88}"/>
              </a:ext>
            </a:extLst>
          </p:cNvPr>
          <p:cNvSpPr txBox="1">
            <a:spLocks/>
          </p:cNvSpPr>
          <p:nvPr/>
        </p:nvSpPr>
        <p:spPr>
          <a:xfrm>
            <a:off x="0" y="476672"/>
            <a:ext cx="9144000" cy="10081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PAM sequence: NGG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3CE322F-175F-4F23-8853-6CE8F9685A5F}"/>
              </a:ext>
            </a:extLst>
          </p:cNvPr>
          <p:cNvSpPr txBox="1"/>
          <p:nvPr/>
        </p:nvSpPr>
        <p:spPr>
          <a:xfrm>
            <a:off x="251520" y="3210704"/>
            <a:ext cx="873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GATTC</a:t>
            </a:r>
            <a:r>
              <a:rPr lang="en-GB" dirty="0">
                <a:highlight>
                  <a:srgbClr val="FF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TGG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TTTTCCTCGCTTGTATCTCCGAAAGAATTAAAAA</a:t>
            </a:r>
            <a:r>
              <a:rPr lang="en-GB" dirty="0">
                <a:highlight>
                  <a:srgbClr val="FF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TGG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CCGAGAATG</a:t>
            </a:r>
            <a:r>
              <a:rPr lang="en-GB" dirty="0">
                <a:highlight>
                  <a:srgbClr val="FF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TGGTGG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AA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E6473AB-2C3E-44E7-9039-95B99494EC5C}"/>
              </a:ext>
            </a:extLst>
          </p:cNvPr>
          <p:cNvSpPr txBox="1"/>
          <p:nvPr/>
        </p:nvSpPr>
        <p:spPr>
          <a:xfrm>
            <a:off x="251520" y="3449936"/>
            <a:ext cx="873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CTAAGACCAAAA</a:t>
            </a:r>
            <a:r>
              <a:rPr lang="en-GB" dirty="0">
                <a:highlight>
                  <a:srgbClr val="FF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GGA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GCGAACATAGA</a:t>
            </a:r>
            <a:r>
              <a:rPr lang="en-GB" dirty="0">
                <a:highlight>
                  <a:srgbClr val="FF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GGC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TTTCTTAATTTTTACC</a:t>
            </a:r>
            <a:r>
              <a:rPr lang="en-GB" dirty="0">
                <a:highlight>
                  <a:srgbClr val="FF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GGC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TCTTACACCACCTT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852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1EBEEA5-0268-4E81-909B-8EB708E1FEE5}"/>
              </a:ext>
            </a:extLst>
          </p:cNvPr>
          <p:cNvSpPr txBox="1">
            <a:spLocks/>
          </p:cNvSpPr>
          <p:nvPr/>
        </p:nvSpPr>
        <p:spPr>
          <a:xfrm>
            <a:off x="0" y="476672"/>
            <a:ext cx="9144000" cy="10081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Complementariteit van 20 nucleotide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FE068FF-67E9-4204-B740-55CEA073EB67}"/>
              </a:ext>
            </a:extLst>
          </p:cNvPr>
          <p:cNvSpPr txBox="1">
            <a:spLocks/>
          </p:cNvSpPr>
          <p:nvPr/>
        </p:nvSpPr>
        <p:spPr>
          <a:xfrm>
            <a:off x="0" y="5256584"/>
            <a:ext cx="9144000" cy="8367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highlight>
                  <a:srgbClr val="FFFF00"/>
                </a:highlight>
              </a:rPr>
              <a:t>Antwoord = 5</a:t>
            </a:r>
            <a:endParaRPr lang="nl-NL" sz="3600" i="1" dirty="0">
              <a:highlight>
                <a:srgbClr val="FFFF00"/>
              </a:highlight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6659631E-FF14-45B0-A639-6910F161E227}"/>
              </a:ext>
            </a:extLst>
          </p:cNvPr>
          <p:cNvSpPr/>
          <p:nvPr/>
        </p:nvSpPr>
        <p:spPr>
          <a:xfrm>
            <a:off x="3259087" y="3018500"/>
            <a:ext cx="3355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ATCTCCGAAAGAATTAAAAATGG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8CD8FB3A-6535-420F-AE09-B0D9B890CB03}"/>
              </a:ext>
            </a:extLst>
          </p:cNvPr>
          <p:cNvSpPr/>
          <p:nvPr/>
        </p:nvSpPr>
        <p:spPr>
          <a:xfrm>
            <a:off x="4923927" y="2830927"/>
            <a:ext cx="3355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ATTAAAAATGGCCGAGAATGTGG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81599F30-5CD4-40AE-A580-7AC808EDD9E4}"/>
              </a:ext>
            </a:extLst>
          </p:cNvPr>
          <p:cNvSpPr/>
          <p:nvPr/>
        </p:nvSpPr>
        <p:spPr>
          <a:xfrm>
            <a:off x="5338213" y="2636806"/>
            <a:ext cx="3355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AAAAATGGCCGAGAATGTGGTGG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2D027B5-6516-4A7A-957E-72A07F39E938}"/>
              </a:ext>
            </a:extLst>
          </p:cNvPr>
          <p:cNvSpPr txBox="1"/>
          <p:nvPr/>
        </p:nvSpPr>
        <p:spPr>
          <a:xfrm>
            <a:off x="251520" y="3211164"/>
            <a:ext cx="873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GATTC</a:t>
            </a:r>
            <a:r>
              <a:rPr lang="en-GB" dirty="0">
                <a:highlight>
                  <a:srgbClr val="FF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TGG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TTTTCCTCGCTTGTATCTCCGAAAGAATTAAAAA</a:t>
            </a:r>
            <a:r>
              <a:rPr lang="en-GB" dirty="0">
                <a:highlight>
                  <a:srgbClr val="FF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TGG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CCGAGAATG</a:t>
            </a:r>
            <a:r>
              <a:rPr lang="en-GB" dirty="0">
                <a:highlight>
                  <a:srgbClr val="FF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TGGTGG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AA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4E4AA22-4F70-4EA6-B120-7CDBE5CE05E0}"/>
              </a:ext>
            </a:extLst>
          </p:cNvPr>
          <p:cNvSpPr txBox="1"/>
          <p:nvPr/>
        </p:nvSpPr>
        <p:spPr>
          <a:xfrm>
            <a:off x="251520" y="3450396"/>
            <a:ext cx="873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CTAAGACCAAAA</a:t>
            </a:r>
            <a:r>
              <a:rPr lang="en-GB" dirty="0">
                <a:highlight>
                  <a:srgbClr val="FF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GGA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GCGAACATAGA</a:t>
            </a:r>
            <a:r>
              <a:rPr lang="en-GB" dirty="0">
                <a:highlight>
                  <a:srgbClr val="FF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GGC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TTTCTTAATTTTTACC</a:t>
            </a:r>
            <a:r>
              <a:rPr lang="en-GB" dirty="0">
                <a:highlight>
                  <a:srgbClr val="FF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GGC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TCTTACACCACCTT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767970C8-D35E-4B90-B85C-FDB53F22103E}"/>
              </a:ext>
            </a:extLst>
          </p:cNvPr>
          <p:cNvSpPr/>
          <p:nvPr/>
        </p:nvSpPr>
        <p:spPr>
          <a:xfrm>
            <a:off x="1907704" y="3661492"/>
            <a:ext cx="3355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GGAGCGAACATAGAGGCTTTCTT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23AE3F63-BF72-4C10-8FFE-501A8F9A633E}"/>
              </a:ext>
            </a:extLst>
          </p:cNvPr>
          <p:cNvSpPr/>
          <p:nvPr/>
        </p:nvSpPr>
        <p:spPr>
          <a:xfrm>
            <a:off x="3822950" y="3836642"/>
            <a:ext cx="3355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GGCTTTCTTAATTTTTACCGGCT</a:t>
            </a:r>
          </a:p>
        </p:txBody>
      </p:sp>
    </p:spTree>
    <p:extLst>
      <p:ext uri="{BB962C8B-B14F-4D97-AF65-F5344CB8AC3E}">
        <p14:creationId xmlns:p14="http://schemas.microsoft.com/office/powerpoint/2010/main" val="341909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chematic of the RNA-guided Cas9 nucleas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994" y="1700808"/>
            <a:ext cx="527201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642556"/>
            <a:ext cx="21852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Adapted from: Ann Ran et al. Nat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Prot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2013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" y="490662"/>
            <a:ext cx="9144001" cy="7780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>
                <a:latin typeface="Calibri Light" panose="020F0302020204030204" pitchFamily="34" charset="0"/>
              </a:rPr>
              <a:t>CRISPR/Cas: knippen in DNA op basis van complementariteit </a:t>
            </a:r>
          </a:p>
        </p:txBody>
      </p:sp>
      <p:cxnSp>
        <p:nvCxnSpPr>
          <p:cNvPr id="3" name="Rechte verbindingslijn 2"/>
          <p:cNvCxnSpPr/>
          <p:nvPr/>
        </p:nvCxnSpPr>
        <p:spPr>
          <a:xfrm>
            <a:off x="7452320" y="3645024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/>
          <p:cNvSpPr txBox="1"/>
          <p:nvPr/>
        </p:nvSpPr>
        <p:spPr>
          <a:xfrm>
            <a:off x="7452320" y="3851756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tracrRNA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>
            <a:off x="7452320" y="2852936"/>
            <a:ext cx="0" cy="589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7452320" y="2987660"/>
            <a:ext cx="1283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crRNA + PAM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7452320" y="4797152"/>
            <a:ext cx="10327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7114429" y="4869160"/>
            <a:ext cx="1579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single-guide RNA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588224" y="6608385"/>
            <a:ext cx="2524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PAM =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photospacer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adjacent motif</a:t>
            </a:r>
          </a:p>
        </p:txBody>
      </p:sp>
      <p:pic>
        <p:nvPicPr>
          <p:cNvPr id="13" name="Picture 2" descr="Image result for PAM sequences">
            <a:extLst>
              <a:ext uri="{FF2B5EF4-FFF2-40B4-BE49-F238E27FC236}">
                <a16:creationId xmlns:a16="http://schemas.microsoft.com/office/drawing/2014/main" id="{BF0759F0-70EE-46D8-8DA0-E681FA49E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76937"/>
            <a:ext cx="2664296" cy="123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8076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F1D024EC-82E4-419D-A63C-0333619E467A}"/>
              </a:ext>
            </a:extLst>
          </p:cNvPr>
          <p:cNvSpPr/>
          <p:nvPr/>
        </p:nvSpPr>
        <p:spPr>
          <a:xfrm>
            <a:off x="1619672" y="5440531"/>
            <a:ext cx="59343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Cas9 tolereert tot 3 ‘</a:t>
            </a:r>
            <a:r>
              <a:rPr lang="nl-NL" sz="2000" i="1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mismatches</a:t>
            </a:r>
            <a:r>
              <a:rPr lang="nl-NL" sz="2000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in de target sequentie</a:t>
            </a:r>
          </a:p>
        </p:txBody>
      </p:sp>
      <p:pic>
        <p:nvPicPr>
          <p:cNvPr id="4" name="Picture 2" descr="Schematic of the RNA-guided Cas9 nuclease.">
            <a:extLst>
              <a:ext uri="{FF2B5EF4-FFF2-40B4-BE49-F238E27FC236}">
                <a16:creationId xmlns:a16="http://schemas.microsoft.com/office/drawing/2014/main" id="{B7726892-5351-47F2-B9C2-C00119C26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994" y="1988840"/>
            <a:ext cx="527201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D21B47C-CEB9-4F95-9138-123A1C6252FA}"/>
              </a:ext>
            </a:extLst>
          </p:cNvPr>
          <p:cNvSpPr txBox="1">
            <a:spLocks/>
          </p:cNvSpPr>
          <p:nvPr/>
        </p:nvSpPr>
        <p:spPr>
          <a:xfrm>
            <a:off x="0" y="476672"/>
            <a:ext cx="9144000" cy="10081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Cas9 is (</a:t>
            </a:r>
            <a:r>
              <a:rPr lang="en-US" sz="3600" dirty="0" err="1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nog</a:t>
            </a:r>
            <a:r>
              <a:rPr lang="en-US" sz="3600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US" sz="3600" dirty="0" err="1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niet</a:t>
            </a:r>
            <a:r>
              <a:rPr lang="en-US" sz="3600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perfect</a:t>
            </a:r>
          </a:p>
        </p:txBody>
      </p:sp>
    </p:spTree>
    <p:extLst>
      <p:ext uri="{BB962C8B-B14F-4D97-AF65-F5344CB8AC3E}">
        <p14:creationId xmlns:p14="http://schemas.microsoft.com/office/powerpoint/2010/main" val="6829924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693FA-0900-4E0D-8D00-6948CDC66600}"/>
              </a:ext>
            </a:extLst>
          </p:cNvPr>
          <p:cNvSpPr txBox="1">
            <a:spLocks/>
          </p:cNvSpPr>
          <p:nvPr/>
        </p:nvSpPr>
        <p:spPr>
          <a:xfrm>
            <a:off x="0" y="476672"/>
            <a:ext cx="9144000" cy="10081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Potentieel probleem: off-targets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4FF6127B-16F7-4E3E-A346-B041AC700A62}"/>
              </a:ext>
            </a:extLst>
          </p:cNvPr>
          <p:cNvSpPr/>
          <p:nvPr/>
        </p:nvSpPr>
        <p:spPr>
          <a:xfrm>
            <a:off x="2987824" y="1628800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4404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AAAAATGGCCGAGAATGTGG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F667B307-79CF-4F7A-B028-B109D3010833}"/>
              </a:ext>
            </a:extLst>
          </p:cNvPr>
          <p:cNvGrpSpPr/>
          <p:nvPr/>
        </p:nvGrpSpPr>
        <p:grpSpPr>
          <a:xfrm>
            <a:off x="107504" y="3128188"/>
            <a:ext cx="9036496" cy="2492990"/>
            <a:chOff x="107504" y="3128188"/>
            <a:chExt cx="9036496" cy="2492990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E9C13F94-B0C9-4377-8CF7-99AC30DC8F61}"/>
                </a:ext>
              </a:extLst>
            </p:cNvPr>
            <p:cNvSpPr/>
            <p:nvPr/>
          </p:nvSpPr>
          <p:spPr>
            <a:xfrm>
              <a:off x="107504" y="3128188"/>
              <a:ext cx="4464496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Sequence		Score	Gene	Chromosome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AAAAATGGCCGAGAATGTGG	100	ENSG00000100393	chr22</a:t>
              </a:r>
            </a:p>
            <a:p>
              <a:r>
                <a:rPr lang="en-US" sz="6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AACATGGCAGAGAATGTGG	2.73849765258216		chr7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GAAA</a:t>
              </a:r>
              <a:r>
                <a:rPr lang="en-US" sz="6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TGGCTGAGAATGTGG	2.73849765258216		chr13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sz="6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AA</a:t>
              </a:r>
              <a:r>
                <a:rPr lang="en-US" sz="6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TG</a:t>
              </a:r>
              <a:r>
                <a:rPr lang="en-US" sz="6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CCGAGAATGTGG	2.6722925457102673		chr3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AAAACTGTCTGAGAATGTGG	2.3808163265306126		chr1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AAAATTGCCTGAGAATGTGG	2.3808163265306126		chr8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AACAATTGCAGAGAATGTGG	1.7153553947598255		chr21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GAAAATGGGTGAGAATGTGG	1.6732220657276993		chr11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AGAAATGGAAGAGAATGTGG	1.6126529411764707		chr2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AAAACTGGCTGAGAATGTGC	1.4741581818181824		chr2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AAAAGTGGCTGAGAATGTGC	1.4741581818181824		chr1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ACTACTGGCAGAGAATGTGG	1.3884667918454936		chr6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AGCAGTGGCTGAGAATGTGG	1.3884667918454936		chr3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AAGAGTGACTGAGAATGTGG	1.365032753164557		chr11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TAAAATTGCCTAGAATGTGG	1.1710951219512196		chr16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AATAATGGCCAAGAATGTGT	0.9699559932885906		chr3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TAAAAAGGCCGAGAATATGG	0.9396125265392781		chr2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GAATATGTCCGAGAATGTGC	0.911388036809816		chr14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CAACATGGGAGAGAATGTGG	0.9071172794117647		chr1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CAGAATGCCCCAGAATGTGG	0.90674738372093		chr10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ACAGGTGGGCGAGAATGTGG	0.9031898340248963		chr1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AAAACAGGCCCAGAATGTGG	0.8972890295358648		chr18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TGAAAAGGCAGAGAATGTGG	0.8901537275784756		chr17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FAEA7438-D5DA-401C-86CF-291E442654D4}"/>
                </a:ext>
              </a:extLst>
            </p:cNvPr>
            <p:cNvSpPr/>
            <p:nvPr/>
          </p:nvSpPr>
          <p:spPr>
            <a:xfrm>
              <a:off x="4715000" y="3128188"/>
              <a:ext cx="4429000" cy="2492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Sequence		Score	Gene	Chromosome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GAATATGGCAGAGAATGTGA	0.8605050707547169		chr17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AAAAAGGGGGGAGAATGTGG	0.8522520217391303		</a:t>
              </a:r>
              <a:r>
                <a:rPr lang="en-US" sz="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chrX</a:t>
              </a:r>
              <a:endParaRPr lang="en-US" sz="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AGCCATGGCCCAGAATGTGG	0.8513130458515282		chr12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ACAAATGCCACAGAATGTGG	0.8021981002202642		chr10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AGAAATGTCTGAGAATGTGT	0.7908688222543354		chr1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GAGAATGGCAGTGAATGTGG	0.7764306300000001		chr20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TAAAATGACAGAGAATATGG	0.6828157094594596		chr11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AGAAATGCCAGAGAATATGG	0.6613660013089006	ENSG00000115977	chr2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CAAATTGGCTGAAAATGTGG	0.6255030480295566		</a:t>
              </a:r>
              <a:r>
                <a:rPr lang="en-US" sz="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chrX</a:t>
              </a:r>
              <a:endParaRPr lang="en-US" sz="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GAAAATGACTGAGAATGTTG	0.5974188945086705		chr21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GAAAATGACGGAGAATGTAG	0.5974188945086705		chr4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TAAAATTGCCGAGAATGAGG	0.569013870246085	ENSG00000011295	chr17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CAAAATAGCTGAGAATGTGT	0.566353146477273		chr15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AAATATTCCCAAGAATGTGG	0.5603398599585062		chr18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AAGAAATGCTGAGAATGTGG	0.5546901500267116		chr3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AAGAAACGCTGAGAATGTGG	0.5546901500267116		chr3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AAAAAGGGCCTAGAATGTGC	0.5125906213872832		chr18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AAAACTTGCACAGAATGTGG	0.5118254965277778		chr20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CAAAATGGAATAGAATGTGG	0.4989348426289237	ENSG00000127022	chr5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AAAATTGCTCTAGAATGTGG	0.4890937499999999		chr7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AGAAATGGAAGAGAATGTGA	0.4776983263928571		chr13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GATAATGGCCATGAATGTGG	0.47249132142857125		chr6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AAAACTTGCTGGGAATGTGG	0.46521313006329124		chr18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GAAAATGGCAAAGAATGTGC	0.4493211240754438		chr22</a:t>
              </a:r>
            </a:p>
            <a:p>
              <a:r>
                <a:rPr lang="en-US" sz="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ACAAATGGCCAAGAATGAGG	0.43881528662420366		chr19</a:t>
              </a:r>
            </a:p>
          </p:txBody>
        </p: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771CEAD8-1AA0-4AAB-B380-3213A9D9DF24}"/>
                </a:ext>
              </a:extLst>
            </p:cNvPr>
            <p:cNvCxnSpPr/>
            <p:nvPr/>
          </p:nvCxnSpPr>
          <p:spPr>
            <a:xfrm>
              <a:off x="4572000" y="3128188"/>
              <a:ext cx="0" cy="238904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690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RISPR HR correction template 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300" y="1433199"/>
            <a:ext cx="6488052" cy="422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642556"/>
            <a:ext cx="24561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Adapted from: Sander &amp;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Joung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Nat Biotech 2014 </a:t>
            </a:r>
          </a:p>
        </p:txBody>
      </p:sp>
      <p:grpSp>
        <p:nvGrpSpPr>
          <p:cNvPr id="2" name="Groep 1"/>
          <p:cNvGrpSpPr/>
          <p:nvPr/>
        </p:nvGrpSpPr>
        <p:grpSpPr>
          <a:xfrm>
            <a:off x="2195736" y="5949280"/>
            <a:ext cx="5161392" cy="369332"/>
            <a:chOff x="2195736" y="5949280"/>
            <a:chExt cx="5161392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5004048" y="5949280"/>
              <a:ext cx="2353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Calibri Light" panose="020F0302020204030204" pitchFamily="34" charset="0"/>
                  <a:cs typeface="Arial" panose="020B0604020202020204" pitchFamily="34" charset="0"/>
                </a:rPr>
                <a:t>precieze veranderingen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95736" y="5949280"/>
              <a:ext cx="23768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Calibri Light" panose="020F0302020204030204" pitchFamily="34" charset="0"/>
                  <a:cs typeface="Arial" panose="020B0604020202020204" pitchFamily="34" charset="0"/>
                </a:rPr>
                <a:t>foutieve veranderingen</a:t>
              </a: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0" y="490662"/>
            <a:ext cx="9144000" cy="7780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CRISPR/Cas: Repareren van DNA breuken</a:t>
            </a:r>
          </a:p>
        </p:txBody>
      </p:sp>
    </p:spTree>
    <p:extLst>
      <p:ext uri="{BB962C8B-B14F-4D97-AF65-F5344CB8AC3E}">
        <p14:creationId xmlns:p14="http://schemas.microsoft.com/office/powerpoint/2010/main" val="318349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ature.com/nprot/journal/v8/n11/images/nprot.2013.143-F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2" y="1916832"/>
            <a:ext cx="7883820" cy="335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642556"/>
            <a:ext cx="21852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Adapted from: Ann Ran et al. Nat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Prot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2013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90662"/>
            <a:ext cx="9144000" cy="7780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CRISPR/Cas: Repareren van DNA breuken</a:t>
            </a:r>
          </a:p>
        </p:txBody>
      </p:sp>
      <p:grpSp>
        <p:nvGrpSpPr>
          <p:cNvPr id="9" name="Groep 8"/>
          <p:cNvGrpSpPr/>
          <p:nvPr/>
        </p:nvGrpSpPr>
        <p:grpSpPr>
          <a:xfrm>
            <a:off x="1073836" y="5733256"/>
            <a:ext cx="6795418" cy="369332"/>
            <a:chOff x="1073836" y="5949280"/>
            <a:chExt cx="6795418" cy="369332"/>
          </a:xfrm>
        </p:grpSpPr>
        <p:sp>
          <p:nvSpPr>
            <p:cNvPr id="10" name="TextBox 4"/>
            <p:cNvSpPr txBox="1"/>
            <p:nvPr/>
          </p:nvSpPr>
          <p:spPr>
            <a:xfrm>
              <a:off x="5516174" y="5949280"/>
              <a:ext cx="2353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Calibri Light" panose="020F0302020204030204" pitchFamily="34" charset="0"/>
                  <a:cs typeface="Arial" panose="020B0604020202020204" pitchFamily="34" charset="0"/>
                </a:rPr>
                <a:t>precieze veranderingen</a:t>
              </a:r>
            </a:p>
          </p:txBody>
        </p:sp>
        <p:sp>
          <p:nvSpPr>
            <p:cNvPr id="11" name="TextBox 5"/>
            <p:cNvSpPr txBox="1"/>
            <p:nvPr/>
          </p:nvSpPr>
          <p:spPr>
            <a:xfrm>
              <a:off x="1073836" y="5949280"/>
              <a:ext cx="23768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Calibri Light" panose="020F0302020204030204" pitchFamily="34" charset="0"/>
                  <a:cs typeface="Arial" panose="020B0604020202020204" pitchFamily="34" charset="0"/>
                </a:rPr>
                <a:t>foutieve veranderingen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438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fbeeldingsresultaat voor scha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193454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332656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latin typeface="Calibri Light" panose="020F0302020204030204" pitchFamily="34" charset="0"/>
              </a:rPr>
              <a:t>Knippen en plakken in DNA met CRISPR/Cas</a:t>
            </a:r>
            <a:endParaRPr lang="en-US" sz="3600" dirty="0">
              <a:latin typeface="Calibri Light" panose="020F0302020204030204" pitchFamily="34" charset="0"/>
            </a:endParaRPr>
          </a:p>
        </p:txBody>
      </p:sp>
      <p:pic>
        <p:nvPicPr>
          <p:cNvPr id="12292" name="Picture 4" descr="Afbeeldingsresultaat voor lij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172819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Afbeeldingsresultaat voor plakb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09120"/>
            <a:ext cx="172819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101655" y="2632556"/>
            <a:ext cx="2023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latin typeface="Calibri Light" panose="020F0302020204030204" pitchFamily="34" charset="0"/>
              </a:rPr>
              <a:t>CRISPR/Cas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5855017" y="4864804"/>
            <a:ext cx="24749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200" b="1" dirty="0">
                <a:latin typeface="Calibri Light" panose="020F0302020204030204" pitchFamily="34" charset="0"/>
              </a:rPr>
              <a:t>DNA reparatie</a:t>
            </a:r>
          </a:p>
          <a:p>
            <a:pPr algn="ctr"/>
            <a:r>
              <a:rPr lang="nl-NL" sz="3200" b="1" dirty="0">
                <a:latin typeface="Calibri Light" panose="020F0302020204030204" pitchFamily="34" charset="0"/>
              </a:rPr>
              <a:t>mechanismen</a:t>
            </a:r>
          </a:p>
        </p:txBody>
      </p:sp>
    </p:spTree>
    <p:extLst>
      <p:ext uri="{BB962C8B-B14F-4D97-AF65-F5344CB8AC3E}">
        <p14:creationId xmlns:p14="http://schemas.microsoft.com/office/powerpoint/2010/main" val="33761582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5740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nl-NL" sz="4000" dirty="0">
                <a:latin typeface="Calibri Light" panose="020F0302020204030204" pitchFamily="34" charset="0"/>
              </a:rPr>
              <a:t>Wat kan je doen met CRISPR/Cas?</a:t>
            </a:r>
            <a:endParaRPr lang="en-US" sz="4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478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Image result for CRISPR funny mov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08426"/>
            <a:ext cx="2642299" cy="129614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Image result for CRISPR funny mov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87852"/>
            <a:ext cx="4529553" cy="433695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Image result for CRISPR funny mov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297" y="4825704"/>
            <a:ext cx="3591927" cy="172819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Image result for CRISPR tweets funn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523" y="304104"/>
            <a:ext cx="2236390" cy="208374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Afbeeldingsresultaat voor twitter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4" descr="Afbeeldingsresultaat voor twitter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77" name="Picture 5" descr="\\amc.intra\users\D\dowarmerdam\home\Desktop\twitter_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4104"/>
            <a:ext cx="1998266" cy="16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8789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490662"/>
            <a:ext cx="9144000" cy="7780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Wetenschappelijk onderzoek</a:t>
            </a:r>
          </a:p>
        </p:txBody>
      </p:sp>
      <p:pic>
        <p:nvPicPr>
          <p:cNvPr id="3" name="Picture 2" descr="Image result">
            <a:extLst>
              <a:ext uri="{FF2B5EF4-FFF2-40B4-BE49-F238E27FC236}">
                <a16:creationId xmlns:a16="http://schemas.microsoft.com/office/drawing/2014/main" id="{72491545-5B23-4ACE-A78F-DB4302F61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41" y="1556792"/>
            <a:ext cx="7082359" cy="477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D86D3CD-E659-4199-9E1D-CE64BBC857F3}"/>
              </a:ext>
            </a:extLst>
          </p:cNvPr>
          <p:cNvSpPr txBox="1"/>
          <p:nvPr/>
        </p:nvSpPr>
        <p:spPr>
          <a:xfrm>
            <a:off x="6671592" y="6583362"/>
            <a:ext cx="2472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Wang &amp; Lei Trends Cell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Biol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0151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60648"/>
            <a:ext cx="9144000" cy="12241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latin typeface="Calibri Light" panose="020F0302020204030204" pitchFamily="34" charset="0"/>
              </a:rPr>
              <a:t>Precieze genetische veranderingen aanbrengen met CRISPR/Cas: ziekte van </a:t>
            </a:r>
            <a:r>
              <a:rPr lang="nl-NL" sz="3200" dirty="0" err="1">
                <a:latin typeface="Calibri Light" panose="020F0302020204030204" pitchFamily="34" charset="0"/>
              </a:rPr>
              <a:t>Duchenne</a:t>
            </a:r>
            <a:endParaRPr lang="nl-NL" sz="3200" dirty="0">
              <a:latin typeface="Calibri Light" panose="020F0302020204030204" pitchFamily="34" charset="0"/>
            </a:endParaRPr>
          </a:p>
          <a:p>
            <a:endParaRPr lang="nl-NL" sz="3200" dirty="0"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654950"/>
            <a:ext cx="20024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Adapted from: Long et al. Science 2014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750" y="5157192"/>
            <a:ext cx="5818348" cy="14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4082"/>
            <a:ext cx="4386784" cy="135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57200" y="3763311"/>
            <a:ext cx="5400600" cy="961833"/>
            <a:chOff x="899592" y="3714833"/>
            <a:chExt cx="7180560" cy="1278839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3714833"/>
              <a:ext cx="7180560" cy="1278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908557" y="3732763"/>
              <a:ext cx="216024" cy="2902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75851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latin typeface="Calibri Light" panose="020F0302020204030204" pitchFamily="34" charset="0"/>
              </a:rPr>
              <a:t>Cel en gen therapie in de toekomst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11960" y="1988841"/>
            <a:ext cx="4320480" cy="453650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2800" b="1" dirty="0">
                <a:latin typeface="Calibri Light" panose="020F0302020204030204" pitchFamily="34" charset="0"/>
                <a:cs typeface="Arial" panose="020B0604020202020204" pitchFamily="34" charset="0"/>
              </a:rPr>
              <a:t>Verleden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nl-NL" sz="2800" dirty="0">
                <a:latin typeface="Calibri Light" panose="020F0302020204030204" pitchFamily="34" charset="0"/>
                <a:cs typeface="Arial" panose="020B0604020202020204" pitchFamily="34" charset="0"/>
              </a:rPr>
              <a:t>medicatie met veel bijwerkingen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sz="2800" b="1" dirty="0">
                <a:latin typeface="Calibri Light" panose="020F0302020204030204" pitchFamily="34" charset="0"/>
                <a:cs typeface="Arial" panose="020B0604020202020204" pitchFamily="34" charset="0"/>
              </a:rPr>
              <a:t>Heden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nl-NL" sz="2800" dirty="0">
                <a:latin typeface="Calibri Light" panose="020F0302020204030204" pitchFamily="34" charset="0"/>
                <a:cs typeface="Arial" panose="020B0604020202020204" pitchFamily="34" charset="0"/>
              </a:rPr>
              <a:t>specifiekere behandelingen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nl-NL" sz="2800" dirty="0">
                <a:latin typeface="Calibri Light" panose="020F0302020204030204" pitchFamily="34" charset="0"/>
                <a:cs typeface="Arial" panose="020B0604020202020204" pitchFamily="34" charset="0"/>
              </a:rPr>
              <a:t>therapie op maat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sz="2800" b="1" dirty="0">
                <a:latin typeface="Calibri Light" panose="020F0302020204030204" pitchFamily="34" charset="0"/>
                <a:cs typeface="Arial" panose="020B0604020202020204" pitchFamily="34" charset="0"/>
              </a:rPr>
              <a:t>Toekomst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nl-NL" sz="2800" dirty="0">
                <a:latin typeface="Calibri Light" panose="020F0302020204030204" pitchFamily="34" charset="0"/>
                <a:cs typeface="Arial" panose="020B0604020202020204" pitchFamily="34" charset="0"/>
              </a:rPr>
              <a:t>oorzaak aanpakken en verhelpen</a:t>
            </a:r>
          </a:p>
        </p:txBody>
      </p:sp>
      <p:pic>
        <p:nvPicPr>
          <p:cNvPr id="4" name="Picture 6" descr="C:\Users\Daniel\Desktop\download - homer si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924944"/>
            <a:ext cx="3198651" cy="239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4672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5740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nl-NL" sz="4000" dirty="0">
                <a:latin typeface="Calibri Light" panose="020F0302020204030204" pitchFamily="34" charset="0"/>
              </a:rPr>
              <a:t>Ethische bezwaren?</a:t>
            </a:r>
            <a:endParaRPr lang="en-US" sz="4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893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fbeeldingsresultaat voor crispr mammoth chu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1309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fbeeldingsresultaat voor george church mammo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99975"/>
            <a:ext cx="2965442" cy="167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016838"/>
            <a:ext cx="4638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Calibri Light" panose="020F0302020204030204" pitchFamily="34" charset="0"/>
              </a:rPr>
              <a:t>wederopstanding van de mammoet</a:t>
            </a:r>
            <a:r>
              <a:rPr lang="nl-NL" sz="2400" dirty="0"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4283968" y="6285897"/>
            <a:ext cx="1572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Calibri Light" panose="020F0302020204030204" pitchFamily="34" charset="0"/>
              </a:rPr>
              <a:t>George </a:t>
            </a:r>
            <a:r>
              <a:rPr lang="nl-NL" dirty="0" err="1">
                <a:latin typeface="Calibri Light" panose="020F0302020204030204" pitchFamily="34" charset="0"/>
              </a:rPr>
              <a:t>Church</a:t>
            </a:r>
            <a:endParaRPr lang="en-US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8887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beeldingsresultaat voor crispr baby">
            <a:extLst>
              <a:ext uri="{FF2B5EF4-FFF2-40B4-BE49-F238E27FC236}">
                <a16:creationId xmlns:a16="http://schemas.microsoft.com/office/drawing/2014/main" id="{C7F4A4BB-2F33-4AD5-8174-C1E65EFFF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034" y="2420888"/>
            <a:ext cx="434842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fbeeldingsresultaat voor crispr gene doping">
            <a:extLst>
              <a:ext uri="{FF2B5EF4-FFF2-40B4-BE49-F238E27FC236}">
                <a16:creationId xmlns:a16="http://schemas.microsoft.com/office/drawing/2014/main" id="{5A0BB9F6-50CC-4359-A90F-E28EA4967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18" y="2420888"/>
            <a:ext cx="284487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>
                <a:latin typeface="Calibri Light" panose="020F0302020204030204" pitchFamily="34" charset="0"/>
              </a:rPr>
              <a:t>Gen-doping en designer baby's</a:t>
            </a:r>
          </a:p>
        </p:txBody>
      </p:sp>
      <p:grpSp>
        <p:nvGrpSpPr>
          <p:cNvPr id="6" name="Groep 5"/>
          <p:cNvGrpSpPr/>
          <p:nvPr/>
        </p:nvGrpSpPr>
        <p:grpSpPr>
          <a:xfrm>
            <a:off x="1714500" y="2011486"/>
            <a:ext cx="5715000" cy="3267076"/>
            <a:chOff x="1714500" y="2011486"/>
            <a:chExt cx="5715000" cy="3267076"/>
          </a:xfrm>
        </p:grpSpPr>
        <p:pic>
          <p:nvPicPr>
            <p:cNvPr id="4102" name="Picture 6" descr="Afbeeldingsresultaat voor crispr embryo editing chin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0" y="2011486"/>
              <a:ext cx="5715000" cy="3267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hthoek 4"/>
            <p:cNvSpPr/>
            <p:nvPr/>
          </p:nvSpPr>
          <p:spPr>
            <a:xfrm>
              <a:off x="3779912" y="3485894"/>
              <a:ext cx="3312368" cy="1777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4104" name="Picture 8" descr="Afbeeldingsresultaat voor knowledge pow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013" y="3861048"/>
            <a:ext cx="2088232" cy="121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44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457200" y="2204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Calibri Light" panose="020F0302020204030204" pitchFamily="34" charset="0"/>
              </a:rPr>
              <a:t>Thuis aan de gang met CRISPR/Cas</a:t>
            </a:r>
            <a:endParaRPr lang="en-US" dirty="0">
              <a:latin typeface="Calibri Light" panose="020F03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F15E2C5-8BA4-4BCE-BC5A-B6C36358AB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52" y="1641921"/>
            <a:ext cx="3347864" cy="234906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F4E695D-0BD7-4883-BAF5-D8E83DD3A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87374"/>
            <a:ext cx="3007221" cy="300722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0E1EB58-A967-44F1-9987-23E3E00E77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26" y="4365104"/>
            <a:ext cx="3361290" cy="1890726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8112949" y="6642556"/>
            <a:ext cx="10310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>
                <a:latin typeface="Arial" panose="020B0604020202020204" pitchFamily="34" charset="0"/>
                <a:cs typeface="Arial" panose="020B0604020202020204" pitchFamily="34" charset="0"/>
              </a:rPr>
              <a:t>www.the-odin.com</a:t>
            </a:r>
          </a:p>
        </p:txBody>
      </p:sp>
    </p:spTree>
    <p:extLst>
      <p:ext uri="{BB962C8B-B14F-4D97-AF65-F5344CB8AC3E}">
        <p14:creationId xmlns:p14="http://schemas.microsoft.com/office/powerpoint/2010/main" val="366082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49080"/>
            <a:ext cx="6120680" cy="170693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302" y="401063"/>
            <a:ext cx="5896997" cy="22823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6" y="6093296"/>
            <a:ext cx="8280920" cy="57966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852937"/>
            <a:ext cx="4032447" cy="115455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218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457200" y="25740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Calibri Light" panose="020F0302020204030204" pitchFamily="34" charset="0"/>
              </a:rPr>
              <a:t>Veel interesse en aandacht voor CRISPR/Cas</a:t>
            </a:r>
            <a:endParaRPr lang="en-US" dirty="0">
              <a:latin typeface="Calibri Light" panose="020F0302020204030204" pitchFamily="34" charset="0"/>
            </a:endParaRPr>
          </a:p>
        </p:txBody>
      </p:sp>
      <p:pic>
        <p:nvPicPr>
          <p:cNvPr id="3" name="Picture 8" descr="Image result for CRISPR tweets funny">
            <a:extLst>
              <a:ext uri="{FF2B5EF4-FFF2-40B4-BE49-F238E27FC236}">
                <a16:creationId xmlns:a16="http://schemas.microsoft.com/office/drawing/2014/main" id="{0E4CB004-3224-4B15-88DB-783A5A450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764704"/>
            <a:ext cx="4968552" cy="549978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23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457200" y="25740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Calibri Light" panose="020F0302020204030204" pitchFamily="34" charset="0"/>
              </a:rPr>
              <a:t>Wat is CRISPR/Cas?</a:t>
            </a:r>
          </a:p>
        </p:txBody>
      </p:sp>
    </p:spTree>
    <p:extLst>
      <p:ext uri="{BB962C8B-B14F-4D97-AF65-F5344CB8AC3E}">
        <p14:creationId xmlns:p14="http://schemas.microsoft.com/office/powerpoint/2010/main" val="2662156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648</Words>
  <Application>Microsoft Office PowerPoint</Application>
  <PresentationFormat>Diavoorstelling (4:3)</PresentationFormat>
  <Paragraphs>229</Paragraphs>
  <Slides>55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55</vt:i4>
      </vt:variant>
    </vt:vector>
  </HeadingPairs>
  <TitlesOfParts>
    <vt:vector size="61" baseType="lpstr">
      <vt:lpstr>Arial</vt:lpstr>
      <vt:lpstr>Calibri</vt:lpstr>
      <vt:lpstr>Calibri Light</vt:lpstr>
      <vt:lpstr>Courier New</vt:lpstr>
      <vt:lpstr>Verdana</vt:lpstr>
      <vt:lpstr>Office Theme</vt:lpstr>
      <vt:lpstr>Knippen en plakken in DNA  met CRISPR/Cas</vt:lpstr>
      <vt:lpstr>Wie ben ik?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Cel en gen therapie in de toekomst </vt:lpstr>
      <vt:lpstr>PowerPoint-presentatie</vt:lpstr>
      <vt:lpstr>PowerPoint-presentatie</vt:lpstr>
      <vt:lpstr>PowerPoint-presentatie</vt:lpstr>
    </vt:vector>
  </TitlesOfParts>
  <Company>University of Groningen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</dc:creator>
  <cp:lastModifiedBy>Daniël Warmerdam</cp:lastModifiedBy>
  <cp:revision>183</cp:revision>
  <dcterms:created xsi:type="dcterms:W3CDTF">2016-09-27T13:33:23Z</dcterms:created>
  <dcterms:modified xsi:type="dcterms:W3CDTF">2018-01-13T11:10:16Z</dcterms:modified>
</cp:coreProperties>
</file>