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572" r:id="rId2"/>
    <p:sldId id="579" r:id="rId3"/>
    <p:sldId id="571" r:id="rId4"/>
    <p:sldId id="581" r:id="rId5"/>
    <p:sldId id="264" r:id="rId6"/>
    <p:sldId id="694" r:id="rId7"/>
    <p:sldId id="605" r:id="rId8"/>
    <p:sldId id="632" r:id="rId9"/>
    <p:sldId id="538" r:id="rId10"/>
    <p:sldId id="684" r:id="rId11"/>
    <p:sldId id="515" r:id="rId12"/>
    <p:sldId id="539" r:id="rId13"/>
    <p:sldId id="527" r:id="rId14"/>
    <p:sldId id="573" r:id="rId15"/>
    <p:sldId id="570" r:id="rId16"/>
    <p:sldId id="628" r:id="rId17"/>
    <p:sldId id="609" r:id="rId18"/>
    <p:sldId id="681" r:id="rId19"/>
    <p:sldId id="590" r:id="rId20"/>
    <p:sldId id="611" r:id="rId21"/>
    <p:sldId id="620" r:id="rId22"/>
    <p:sldId id="688" r:id="rId23"/>
    <p:sldId id="682" r:id="rId24"/>
    <p:sldId id="596" r:id="rId25"/>
    <p:sldId id="686" r:id="rId26"/>
    <p:sldId id="689" r:id="rId27"/>
    <p:sldId id="693" r:id="rId28"/>
    <p:sldId id="692" r:id="rId29"/>
    <p:sldId id="698" r:id="rId30"/>
    <p:sldId id="699" r:id="rId31"/>
    <p:sldId id="695" r:id="rId32"/>
    <p:sldId id="678" r:id="rId33"/>
    <p:sldId id="626" r:id="rId34"/>
    <p:sldId id="602" r:id="rId35"/>
    <p:sldId id="697" r:id="rId36"/>
    <p:sldId id="696" r:id="rId37"/>
    <p:sldId id="683" r:id="rId38"/>
    <p:sldId id="676" r:id="rId39"/>
    <p:sldId id="677" r:id="rId40"/>
    <p:sldId id="635" r:id="rId41"/>
    <p:sldId id="577" r:id="rId42"/>
    <p:sldId id="629" r:id="rId43"/>
    <p:sldId id="633" r:id="rId44"/>
    <p:sldId id="580" r:id="rId45"/>
    <p:sldId id="630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96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1F129-BD2F-714E-AF4B-09BA6167DC45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9BA2F-93B8-6244-961C-D9B7F8E9C1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4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BB1795B3-3E80-CC40-9BD2-ED8C33262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4A5EC208-5271-7D4B-BFF0-A2002A6CC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 dirty="0">
                <a:latin typeface="Gill Sans" panose="020B0502020104020203" pitchFamily="34" charset="-79"/>
              </a:rPr>
              <a:t>Na </a:t>
            </a:r>
            <a:r>
              <a:rPr lang="en-US" altLang="nl-NL" dirty="0" err="1">
                <a:latin typeface="Gill Sans" panose="020B0502020104020203" pitchFamily="34" charset="-79"/>
              </a:rPr>
              <a:t>deze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presentatie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weet</a:t>
            </a:r>
            <a:r>
              <a:rPr lang="en-US" altLang="nl-NL" dirty="0">
                <a:latin typeface="Gill Sans" panose="020B0502020104020203" pitchFamily="34" charset="-79"/>
              </a:rPr>
              <a:t> je hoe </a:t>
            </a:r>
            <a:r>
              <a:rPr lang="en-US" altLang="nl-NL" dirty="0" err="1">
                <a:latin typeface="Gill Sans" panose="020B0502020104020203" pitchFamily="34" charset="-79"/>
              </a:rPr>
              <a:t>eetbare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bloemen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een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rol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kunt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geven</a:t>
            </a:r>
            <a:r>
              <a:rPr lang="en-US" altLang="nl-NL" dirty="0">
                <a:latin typeface="Gill Sans" panose="020B0502020104020203" pitchFamily="34" charset="-79"/>
              </a:rPr>
              <a:t> in je marketing van je </a:t>
            </a:r>
            <a:r>
              <a:rPr lang="en-US" altLang="nl-NL" dirty="0" err="1">
                <a:latin typeface="Gill Sans" panose="020B0502020104020203" pitchFamily="34" charset="-79"/>
              </a:rPr>
              <a:t>bedrijf</a:t>
            </a:r>
            <a:r>
              <a:rPr lang="en-US" altLang="nl-NL" dirty="0">
                <a:latin typeface="Gill Sans" panose="020B0502020104020203" pitchFamily="34" charset="-79"/>
              </a:rPr>
              <a:t>. Hoe </a:t>
            </a:r>
            <a:r>
              <a:rPr lang="en-US" altLang="nl-NL" dirty="0" err="1">
                <a:latin typeface="Gill Sans" panose="020B0502020104020203" pitchFamily="34" charset="-79"/>
              </a:rPr>
              <a:t>kun</a:t>
            </a:r>
            <a:r>
              <a:rPr lang="en-US" altLang="nl-NL" dirty="0">
                <a:latin typeface="Gill Sans" panose="020B0502020104020203" pitchFamily="34" charset="-79"/>
              </a:rPr>
              <a:t> je </a:t>
            </a:r>
            <a:r>
              <a:rPr lang="en-US" altLang="nl-NL" dirty="0" err="1">
                <a:latin typeface="Gill Sans" panose="020B0502020104020203" pitchFamily="34" charset="-79"/>
              </a:rPr>
              <a:t>eetbare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bloemen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oppakken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als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innovatie</a:t>
            </a:r>
            <a:r>
              <a:rPr lang="en-US" altLang="nl-NL" dirty="0">
                <a:latin typeface="Gill Sans" panose="020B0502020104020203" pitchFamily="34" charset="-79"/>
              </a:rPr>
              <a:t> &amp; trend. Hoe </a:t>
            </a:r>
            <a:r>
              <a:rPr lang="en-US" altLang="nl-NL" dirty="0" err="1">
                <a:latin typeface="Gill Sans" panose="020B0502020104020203" pitchFamily="34" charset="-79"/>
              </a:rPr>
              <a:t>kun</a:t>
            </a:r>
            <a:r>
              <a:rPr lang="en-US" altLang="nl-NL" dirty="0">
                <a:latin typeface="Gill Sans" panose="020B0502020104020203" pitchFamily="34" charset="-79"/>
              </a:rPr>
              <a:t> je je imago </a:t>
            </a:r>
            <a:r>
              <a:rPr lang="en-US" altLang="nl-NL" dirty="0" err="1">
                <a:latin typeface="Gill Sans" panose="020B0502020104020203" pitchFamily="34" charset="-79"/>
              </a:rPr>
              <a:t>uitbouwen</a:t>
            </a:r>
            <a:r>
              <a:rPr lang="en-US" altLang="nl-NL" dirty="0">
                <a:latin typeface="Gill Sans" panose="020B0502020104020203" pitchFamily="34" charset="-79"/>
              </a:rPr>
              <a:t> op </a:t>
            </a:r>
            <a:r>
              <a:rPr lang="en-US" altLang="nl-NL" dirty="0" err="1">
                <a:latin typeface="Gill Sans" panose="020B0502020104020203" pitchFamily="34" charset="-79"/>
              </a:rPr>
              <a:t>een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manier</a:t>
            </a:r>
            <a:r>
              <a:rPr lang="en-US" altLang="nl-NL" dirty="0">
                <a:latin typeface="Gill Sans" panose="020B0502020104020203" pitchFamily="34" charset="-79"/>
              </a:rPr>
              <a:t> die </a:t>
            </a:r>
            <a:r>
              <a:rPr lang="en-US" altLang="nl-NL" dirty="0" err="1">
                <a:latin typeface="Gill Sans" panose="020B0502020104020203" pitchFamily="34" charset="-79"/>
              </a:rPr>
              <a:t>bij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jouw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bedrijf</a:t>
            </a:r>
            <a:r>
              <a:rPr lang="en-US" altLang="nl-NL" dirty="0">
                <a:latin typeface="Gill Sans" panose="020B0502020104020203" pitchFamily="34" charset="-79"/>
              </a:rPr>
              <a:t> past.</a:t>
            </a:r>
          </a:p>
          <a:p>
            <a:r>
              <a:rPr lang="en-US" altLang="nl-NL" dirty="0" err="1">
                <a:latin typeface="Gill Sans" panose="020B0502020104020203" pitchFamily="34" charset="-79"/>
              </a:rPr>
              <a:t>Vb</a:t>
            </a:r>
            <a:r>
              <a:rPr lang="en-US" altLang="nl-NL" dirty="0">
                <a:latin typeface="Gill Sans" panose="020B0502020104020203" pitchFamily="34" charset="-79"/>
              </a:rPr>
              <a:t> Artis, </a:t>
            </a:r>
            <a:r>
              <a:rPr lang="en-US" altLang="nl-NL" dirty="0" err="1">
                <a:latin typeface="Gill Sans" panose="020B0502020104020203" pitchFamily="34" charset="-79"/>
              </a:rPr>
              <a:t>bruidstaarten</a:t>
            </a:r>
            <a:r>
              <a:rPr lang="en-US" altLang="nl-NL" dirty="0">
                <a:latin typeface="Gill Sans" panose="020B0502020104020203" pitchFamily="34" charset="-79"/>
              </a:rPr>
              <a:t>, </a:t>
            </a:r>
            <a:r>
              <a:rPr lang="en-US" altLang="nl-NL" dirty="0" err="1">
                <a:latin typeface="Gill Sans" panose="020B0502020104020203" pitchFamily="34" charset="-79"/>
              </a:rPr>
              <a:t>biologisch</a:t>
            </a:r>
            <a:r>
              <a:rPr lang="en-US" altLang="nl-NL" dirty="0">
                <a:latin typeface="Gill Sans" panose="020B0502020104020203" pitchFamily="34" charset="-79"/>
              </a:rPr>
              <a:t>(e </a:t>
            </a:r>
            <a:r>
              <a:rPr lang="en-US" altLang="nl-NL" dirty="0" err="1">
                <a:latin typeface="Gill Sans" panose="020B0502020104020203" pitchFamily="34" charset="-79"/>
              </a:rPr>
              <a:t>uitstraling</a:t>
            </a:r>
            <a:r>
              <a:rPr lang="en-US" altLang="nl-NL" dirty="0">
                <a:latin typeface="Gill Sans" panose="020B0502020104020203" pitchFamily="34" charset="-79"/>
              </a:rPr>
              <a:t>), </a:t>
            </a:r>
            <a:r>
              <a:rPr lang="en-US" altLang="nl-NL" dirty="0" err="1">
                <a:latin typeface="Gill Sans" panose="020B0502020104020203" pitchFamily="34" charset="-79"/>
              </a:rPr>
              <a:t>duurzaam</a:t>
            </a:r>
            <a:r>
              <a:rPr lang="en-US" altLang="nl-NL" dirty="0">
                <a:latin typeface="Gill Sans" panose="020B0502020104020203" pitchFamily="34" charset="-79"/>
              </a:rPr>
              <a:t>, </a:t>
            </a:r>
            <a:r>
              <a:rPr lang="en-US" altLang="nl-NL" dirty="0" err="1">
                <a:latin typeface="Gill Sans" panose="020B0502020104020203" pitchFamily="34" charset="-79"/>
              </a:rPr>
              <a:t>natuurlijke</a:t>
            </a:r>
            <a:r>
              <a:rPr lang="en-US" altLang="nl-NL" dirty="0">
                <a:latin typeface="Gill Sans" panose="020B0502020104020203" pitchFamily="34" charset="-79"/>
              </a:rPr>
              <a:t> </a:t>
            </a:r>
            <a:r>
              <a:rPr lang="en-US" altLang="nl-NL" dirty="0" err="1">
                <a:latin typeface="Gill Sans" panose="020B0502020104020203" pitchFamily="34" charset="-79"/>
              </a:rPr>
              <a:t>aanpak</a:t>
            </a:r>
            <a:r>
              <a:rPr lang="en-US" altLang="nl-NL" dirty="0">
                <a:latin typeface="Gill Sans" panose="020B0502020104020203" pitchFamily="34" charset="-79"/>
              </a:rPr>
              <a:t>, hip </a:t>
            </a:r>
          </a:p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7117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1EEC855A-C613-3E40-81D8-02E1FCE0B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816400D-BC17-784E-BE76-92A00184A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9103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0F91FCBD-6AC9-3D4A-9E74-1344D154A4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B7BF5741-5236-1949-993A-FC519083E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Hoe leuk om tijdens de thee een paar bloemen uit je plantenbak op je taartje of choclaatje of in de thee te leggen!</a:t>
            </a:r>
          </a:p>
          <a:p>
            <a:r>
              <a:rPr lang="en-US" altLang="nl-NL">
                <a:latin typeface="Gill Sans" panose="020B0502020104020203" pitchFamily="34" charset="-79"/>
              </a:rPr>
              <a:t>Eigenlijk is het een manier van leven: dichterbij de natuur; groot succes afgelopen seizoen</a:t>
            </a:r>
          </a:p>
          <a:p>
            <a:r>
              <a:rPr lang="en-US" altLang="nl-NL">
                <a:latin typeface="Gill Sans" panose="020B0502020104020203" pitchFamily="34" charset="-79"/>
              </a:rPr>
              <a:t>Vanaf april zijn planten weer te koop in de bloemenwinkels en tuincentra.</a:t>
            </a:r>
          </a:p>
          <a:p>
            <a:r>
              <a:rPr lang="en-US" altLang="nl-NL">
                <a:latin typeface="Gill Sans" panose="020B0502020104020203" pitchFamily="34" charset="-79"/>
              </a:rPr>
              <a:t>Biologisch zaad kopen en zelf kweken is veel goedkoper (en ook heel leuk!)</a:t>
            </a:r>
          </a:p>
          <a:p>
            <a:endParaRPr lang="en-US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026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A8FEC185-8C91-2D42-961B-454BD8A91A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098C1A48-BCAB-A84E-ACC7-D4D91D443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 dirty="0" err="1">
                <a:latin typeface="Gill Sans" panose="020B0502020104020203" pitchFamily="34" charset="-79"/>
              </a:rPr>
              <a:t>Vertel</a:t>
            </a:r>
            <a:r>
              <a:rPr lang="en-US" altLang="nl-NL" dirty="0">
                <a:latin typeface="Gill Sans" panose="020B0502020104020203" pitchFamily="34" charset="-79"/>
              </a:rPr>
              <a:t> het door! </a:t>
            </a:r>
          </a:p>
        </p:txBody>
      </p:sp>
    </p:spTree>
    <p:extLst>
      <p:ext uri="{BB962C8B-B14F-4D97-AF65-F5344CB8AC3E}">
        <p14:creationId xmlns:p14="http://schemas.microsoft.com/office/powerpoint/2010/main" val="3129977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21CC021C-9937-0549-98D3-9D59100CA9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1C1A4DA0-F26C-E044-8F72-5FB2C0A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4840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F18A0290-BB60-9449-B03A-CB14946AE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CBA41EEE-D035-5841-BC0E-DFBFB6EED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6287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822E26BC-DA8F-0040-9F7F-A3BB5B39E0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BE63CF34-6C5E-7840-8D7F-2FA7843E8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ANEKDOTE</a:t>
            </a:r>
          </a:p>
          <a:p>
            <a:endParaRPr lang="en-US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18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CD35583F-3D38-C04A-BE17-22449D86B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14F52472-9690-2249-8921-3BE7A6D8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6812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1EEC855A-C613-3E40-81D8-02E1FCE0B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1816400D-BC17-784E-BE76-92A00184A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l-NL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771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1A56BFF3-B34D-E94A-9278-997000FDED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953A7A58-9BBF-C740-9C38-4CC0C03EE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Missie vertellen; ik hoop dat mensen een zaadje in de grond stoppen</a:t>
            </a:r>
          </a:p>
          <a:p>
            <a:r>
              <a:rPr lang="en-US" altLang="nl-NL">
                <a:latin typeface="Gill Sans" panose="020B0502020104020203" pitchFamily="34" charset="-79"/>
              </a:rPr>
              <a:t>aandacht voor de natuur; Kinderen zijn de beslissers van de toekomst</a:t>
            </a:r>
          </a:p>
          <a:p>
            <a:r>
              <a:rPr lang="en-US" altLang="nl-NL">
                <a:latin typeface="Gill Sans" panose="020B0502020104020203" pitchFamily="34" charset="-79"/>
              </a:rPr>
              <a:t>Viooltjes allemansvriend; fluwelig in de mond</a:t>
            </a:r>
          </a:p>
        </p:txBody>
      </p:sp>
    </p:spTree>
    <p:extLst>
      <p:ext uri="{BB962C8B-B14F-4D97-AF65-F5344CB8AC3E}">
        <p14:creationId xmlns:p14="http://schemas.microsoft.com/office/powerpoint/2010/main" val="3120630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DAACABDA-6A03-6640-85FE-2947B1BF7C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49544BD2-F5EC-1B48-AA83-B857DD689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Vazen met bloemen uit de bloemenwinkel; uitleg</a:t>
            </a:r>
          </a:p>
          <a:p>
            <a:r>
              <a:rPr lang="en-US" altLang="nl-NL">
                <a:latin typeface="Gill Sans" panose="020B0502020104020203" pitchFamily="34" charset="-79"/>
              </a:rPr>
              <a:t>Dat de bloemen eetbaar zijn (dus niet giftig)</a:t>
            </a:r>
          </a:p>
          <a:p>
            <a:r>
              <a:rPr lang="en-US" altLang="nl-NL">
                <a:latin typeface="Gill Sans" panose="020B0502020104020203" pitchFamily="34" charset="-79"/>
              </a:rPr>
              <a:t>Dat de bloemen gekweekt zijn om op te eten (of onbespoten in de tuin)</a:t>
            </a:r>
          </a:p>
          <a:p>
            <a:r>
              <a:rPr lang="en-US" altLang="nl-NL">
                <a:latin typeface="Gill Sans" panose="020B0502020104020203" pitchFamily="34" charset="-79"/>
              </a:rPr>
              <a:t>Check de botanische naam (aanvullend op nl naam)</a:t>
            </a:r>
          </a:p>
          <a:p>
            <a:endParaRPr lang="en-US" altLang="nl-NL">
              <a:latin typeface="Gill Sans" panose="020B0502020104020203" pitchFamily="34" charset="-79"/>
            </a:endParaRPr>
          </a:p>
          <a:p>
            <a:endParaRPr lang="en-US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591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6D8CEF8A-0D2D-C043-A0AD-E7BEFDB3B7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F3FBDA7F-6D7D-D44F-805D-D70B0077F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4865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DC148937-4623-DC4F-9B51-E137CD97A1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8EAA35B6-5896-094A-B52F-F20C72850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>
                <a:latin typeface="Gill Sans" panose="020B0502020104020203" pitchFamily="34" charset="-79"/>
              </a:rPr>
              <a:t>VARIATIE: Als dessert of voor de mooiste dag van je leven: de bruidstaart</a:t>
            </a:r>
          </a:p>
        </p:txBody>
      </p:sp>
    </p:spTree>
    <p:extLst>
      <p:ext uri="{BB962C8B-B14F-4D97-AF65-F5344CB8AC3E}">
        <p14:creationId xmlns:p14="http://schemas.microsoft.com/office/powerpoint/2010/main" val="2146452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51955AE6-AD92-2F45-97A2-5DDB9EEB19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EE7A4254-E949-E749-839A-E98B43433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1805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1370D-6DA1-2F42-9363-56B3E7E97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D238BB7-7875-A24B-B39E-A4EFFEAC0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D2B3D6-B925-A24F-B4A5-98D1458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FFF14C-208E-074C-B7F4-662D632B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711110-3831-8542-B00B-3C11F84F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12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1BA8A-9C3D-6540-881E-06956A5EA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FB4D60A-8E6D-7C46-A90B-C037FAFCE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C8D9BDD-0A28-CB40-88D0-375CE68B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CDFA99C-E594-1648-B1EE-3027A44E0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1567D8-C1FD-2547-A720-287BC0BA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35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A8C21E-3925-1845-A64B-7E2790E18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886B931-E709-6242-AB76-0ECEED020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0A3756-AB0E-5249-8413-77D8FB36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9F3F21-AC86-304D-BB04-62AD03AA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D28DBDC-0A5F-E840-A9A0-DB55D4C2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57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31013-D522-5C48-AD8A-673DB115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943CE5-4EE3-F24B-9481-919E00662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7A3083-1247-D945-A83D-F23390F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9E2DBF-701D-1343-8FC5-EEECED5B9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0AC3B1-A7BF-024C-A1E1-F8AD59B5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49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C65F3-322C-E34B-88F2-C8644D8A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E3FD87-3789-2742-8297-B7FA4CD33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3ED3DE4-2E5E-9343-9359-AEF8F68D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DF38F1-362C-664D-A2B6-D295DA34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C2F8D6-2025-AF40-A395-0CC250B7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2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7B113-4726-0546-A7A6-E4337611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0AD4DC-0F2F-5648-BEBA-CA59C1C25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456897-0FC0-3B48-927E-14525BCE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53046B-7C44-E248-B277-7CA67FD2A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430D9D-C1FE-A84B-946F-31B5EF35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9DFCC2-822F-E544-8D18-EEABA9182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93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30C9E-734F-0E4C-96DC-75D55428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08D58D-AE25-F94F-B6F9-9208C54A7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F06C089-EBD0-9542-96FB-D069D57CD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1DCDD33-0C61-7048-90BB-108C26BAE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40DABD-FB15-2348-8998-3584D8E4E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059565-EA8B-C64B-BAE7-0158EA97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212272F-C87D-0843-A21D-5443B5E5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14724A1-3650-0941-924A-40CFA883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788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B50A4-6AD5-224E-B9BF-DEBF7DF4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0BAF0A9-B6D6-C94B-BC47-492D58C2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F371AF-3213-194D-85D4-23C29347C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3A77FB-3DA6-9647-A35E-D112C8FA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228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41B88E-3257-6441-93F7-4F2DC10C6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F762A40-41E6-6D47-A4D8-6675F4AEA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ADCD1B-5F78-794C-9C41-2DCCEA1A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315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4D69F4-FA46-6945-8864-065440A2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1894E9-9209-DB41-8BF4-BEFF00112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35DF09-D03D-4545-BEBA-714E07CFE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772D25-97C8-AC48-AF99-37F6770D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0D77F0E-018D-E94C-A566-D407D436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311774-3B68-D040-B2A1-D41905D2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44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DD6A-90FD-D24B-BF21-22C947C0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350DB1-E9B3-474D-9C9C-FB04B2C84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4E4017-CAB4-C048-A8AD-EB786AD10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AEBEF7-93EF-E046-9D8A-9E005BDD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C86B44-E1ED-964C-A592-49D72869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989EF2-8FC6-8E45-8E83-90C0347F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10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F4FE6D-9AD8-9747-893A-4B87B5D3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F7D144-A940-3247-A7EC-A4724ED4B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ED216D-6585-C14D-9AB1-216FCE5F8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1C86C-9F67-A341-93BB-F618591B0F29}" type="datetimeFigureOut">
              <a:rPr lang="nl-NL" smtClean="0"/>
              <a:t>16-05-2022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D4BA0B-481A-474A-9E08-B2819E462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F266D92-9B2C-2848-A5F1-FFD4D929F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5BCB2-39FE-7A49-8AAA-56D41B9DA2B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92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altouch.nl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raltouch.nl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bloemenmetsmaak.nl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3B315197-E6EC-4949-98B3-75CD9AD40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2270"/>
            <a:ext cx="12192000" cy="1216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3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lant, bloem, paars, roze&#10;&#10;Automatisch gegenereerde beschrijving">
            <a:extLst>
              <a:ext uri="{FF2B5EF4-FFF2-40B4-BE49-F238E27FC236}">
                <a16:creationId xmlns:a16="http://schemas.microsoft.com/office/drawing/2014/main" id="{0665F38B-4712-3E4F-9062-A21449A38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Afbeelding 2" descr="Afbeelding met gras, buiten, bloem, plant&#10;&#10;Automatisch gegenereerde beschrijving">
            <a:extLst>
              <a:ext uri="{FF2B5EF4-FFF2-40B4-BE49-F238E27FC236}">
                <a16:creationId xmlns:a16="http://schemas.microsoft.com/office/drawing/2014/main" id="{76D738A1-C295-3A43-BA2C-EF4B2F8DF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95" r="20902" b="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88A31014-2F62-7841-B2BE-57B01EE31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 b="10724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5CECBCC-1FC2-4546-A024-5BCD8768E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48" y="1913950"/>
            <a:ext cx="4204137" cy="13427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Welke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bloemen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veilig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6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eetbaar</a:t>
            </a:r>
            <a:r>
              <a:rPr lang="en-US" altLang="nl-NL" sz="3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78929A1-AD7E-2648-86FE-56FDA4BD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516" y="3417573"/>
            <a:ext cx="4593021" cy="26198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1800">
                <a:solidFill>
                  <a:schemeClr val="tx1"/>
                </a:solidFill>
                <a:latin typeface="+mn-lt"/>
                <a:ea typeface="+mn-ea"/>
              </a:rPr>
              <a:t>Drie regels die je moet weten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nl-NL" sz="1800">
                <a:solidFill>
                  <a:schemeClr val="tx1"/>
                </a:solidFill>
                <a:latin typeface="+mn-lt"/>
                <a:ea typeface="+mn-ea"/>
              </a:rPr>
              <a:t> voordat je bloemen gaat eten</a:t>
            </a:r>
          </a:p>
        </p:txBody>
      </p:sp>
    </p:spTree>
    <p:extLst>
      <p:ext uri="{BB962C8B-B14F-4D97-AF65-F5344CB8AC3E}">
        <p14:creationId xmlns:p14="http://schemas.microsoft.com/office/powerpoint/2010/main" val="17828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Afbeelding 3">
            <a:extLst>
              <a:ext uri="{FF2B5EF4-FFF2-40B4-BE49-F238E27FC236}">
                <a16:creationId xmlns:a16="http://schemas.microsoft.com/office/drawing/2014/main" id="{E1F7E04C-2B73-CE43-98D2-477EA7858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364"/>
            <a:ext cx="12192000" cy="97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hthoek 2">
            <a:extLst>
              <a:ext uri="{FF2B5EF4-FFF2-40B4-BE49-F238E27FC236}">
                <a16:creationId xmlns:a16="http://schemas.microsoft.com/office/drawing/2014/main" id="{B53C2094-3FF5-B646-B39F-9CDD8BA0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9060630" cy="788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nl-NL" sz="4219" dirty="0">
              <a:latin typeface="ITC Flora" charset="0"/>
            </a:endParaRPr>
          </a:p>
          <a:p>
            <a:pPr marL="742950" indent="-742950" eaLnBrk="1" hangingPunct="1">
              <a:buAutoNum type="arabicPeriod"/>
            </a:pPr>
            <a:r>
              <a:rPr lang="en-US" altLang="nl-NL" sz="4219" dirty="0">
                <a:latin typeface="Alegreya Sans Medium" charset="0"/>
              </a:rPr>
              <a:t>Is de </a:t>
            </a:r>
            <a:r>
              <a:rPr lang="en-US" altLang="nl-NL" sz="4219" dirty="0" err="1">
                <a:latin typeface="Alegreya Sans Medium" charset="0"/>
              </a:rPr>
              <a:t>bloem</a:t>
            </a:r>
            <a:r>
              <a:rPr lang="en-US" altLang="nl-NL" sz="4219" dirty="0">
                <a:latin typeface="Alegreya Sans Medium" charset="0"/>
              </a:rPr>
              <a:t> </a:t>
            </a:r>
            <a:r>
              <a:rPr lang="en-US" altLang="nl-NL" sz="4219" dirty="0" err="1">
                <a:latin typeface="Alegreya Sans Medium" charset="0"/>
              </a:rPr>
              <a:t>niet</a:t>
            </a:r>
            <a:r>
              <a:rPr lang="en-US" altLang="nl-NL" sz="4219" dirty="0">
                <a:latin typeface="Alegreya Sans Medium" charset="0"/>
              </a:rPr>
              <a:t> </a:t>
            </a:r>
            <a:r>
              <a:rPr lang="en-US" altLang="nl-NL" sz="4219" dirty="0" err="1">
                <a:latin typeface="Alegreya Sans Medium" charset="0"/>
              </a:rPr>
              <a:t>giftig</a:t>
            </a:r>
            <a:endParaRPr lang="en-US" altLang="nl-NL" sz="4219" dirty="0">
              <a:latin typeface="Alegreya Sans Medium" charset="0"/>
            </a:endParaRPr>
          </a:p>
          <a:p>
            <a:pPr marL="742950" indent="-742950" eaLnBrk="1" hangingPunct="1">
              <a:buAutoNum type="arabicPeriod"/>
            </a:pPr>
            <a:r>
              <a:rPr lang="en-US" altLang="nl-NL" sz="4219" dirty="0" err="1">
                <a:latin typeface="Alegreya Sans Medium" charset="0"/>
              </a:rPr>
              <a:t>Gekweekt</a:t>
            </a:r>
            <a:r>
              <a:rPr lang="en-US" altLang="nl-NL" sz="4219" dirty="0">
                <a:latin typeface="Alegreya Sans Medium" charset="0"/>
              </a:rPr>
              <a:t> om op </a:t>
            </a:r>
            <a:r>
              <a:rPr lang="en-US" altLang="nl-NL" sz="4219" dirty="0" err="1">
                <a:latin typeface="Alegreya Sans Medium" charset="0"/>
              </a:rPr>
              <a:t>te</a:t>
            </a:r>
            <a:r>
              <a:rPr lang="en-US" altLang="nl-NL" sz="4219" dirty="0">
                <a:latin typeface="Alegreya Sans Medium" charset="0"/>
              </a:rPr>
              <a:t> eten (of </a:t>
            </a:r>
            <a:r>
              <a:rPr lang="en-US" altLang="nl-NL" sz="4219" dirty="0" err="1">
                <a:latin typeface="Alegreya Sans Medium" charset="0"/>
              </a:rPr>
              <a:t>groeit</a:t>
            </a:r>
            <a:r>
              <a:rPr lang="en-US" altLang="nl-NL" sz="4219" dirty="0">
                <a:latin typeface="Alegreya Sans Medium" charset="0"/>
              </a:rPr>
              <a:t> al twee </a:t>
            </a:r>
            <a:r>
              <a:rPr lang="en-US" altLang="nl-NL" sz="4219" dirty="0" err="1">
                <a:latin typeface="Alegreya Sans Medium" charset="0"/>
              </a:rPr>
              <a:t>jaar</a:t>
            </a:r>
            <a:r>
              <a:rPr lang="en-US" altLang="nl-NL" sz="4219" dirty="0">
                <a:latin typeface="Alegreya Sans Medium" charset="0"/>
              </a:rPr>
              <a:t> </a:t>
            </a:r>
            <a:r>
              <a:rPr lang="en-US" altLang="nl-NL" sz="4219" dirty="0" err="1">
                <a:latin typeface="Alegreya Sans Medium" charset="0"/>
              </a:rPr>
              <a:t>gifvrij</a:t>
            </a:r>
            <a:r>
              <a:rPr lang="en-US" altLang="nl-NL" sz="4219" dirty="0">
                <a:latin typeface="Alegreya Sans Medium" charset="0"/>
              </a:rPr>
              <a:t> in je </a:t>
            </a:r>
            <a:r>
              <a:rPr lang="en-US" altLang="nl-NL" sz="4219" dirty="0" err="1">
                <a:latin typeface="Alegreya Sans Medium" charset="0"/>
              </a:rPr>
              <a:t>tuin</a:t>
            </a:r>
            <a:r>
              <a:rPr lang="en-US" altLang="nl-NL" sz="4219" dirty="0">
                <a:latin typeface="Alegreya Sans Medium" charset="0"/>
              </a:rPr>
              <a:t>)</a:t>
            </a:r>
          </a:p>
          <a:p>
            <a:pPr marL="742950" indent="-742950" eaLnBrk="1" hangingPunct="1">
              <a:buAutoNum type="arabicPeriod"/>
            </a:pPr>
            <a:r>
              <a:rPr lang="en-US" altLang="nl-NL" sz="4219" dirty="0">
                <a:latin typeface="Alegreya Sans Medium" charset="0"/>
              </a:rPr>
              <a:t>Check de </a:t>
            </a:r>
            <a:r>
              <a:rPr lang="en-US" altLang="nl-NL" sz="4219" dirty="0" err="1">
                <a:latin typeface="Alegreya Sans Medium" charset="0"/>
              </a:rPr>
              <a:t>botanische</a:t>
            </a:r>
            <a:r>
              <a:rPr lang="en-US" altLang="nl-NL" sz="4219" dirty="0">
                <a:latin typeface="Alegreya Sans Medium" charset="0"/>
              </a:rPr>
              <a:t> naam </a:t>
            </a:r>
          </a:p>
          <a:p>
            <a:pPr eaLnBrk="1" hangingPunct="1"/>
            <a:r>
              <a:rPr lang="en-US" altLang="nl-NL" sz="4219" dirty="0">
                <a:latin typeface="Alegreya Sans Medium" charset="0"/>
              </a:rPr>
              <a:t>	(</a:t>
            </a:r>
            <a:r>
              <a:rPr lang="en-US" altLang="nl-NL" sz="4219" dirty="0" err="1">
                <a:latin typeface="Alegreya Sans Medium" charset="0"/>
              </a:rPr>
              <a:t>wilgeroosje</a:t>
            </a:r>
            <a:r>
              <a:rPr lang="en-US" altLang="nl-NL" sz="4219" dirty="0">
                <a:latin typeface="Alegreya Sans Medium" charset="0"/>
              </a:rPr>
              <a:t>/ </a:t>
            </a:r>
            <a:r>
              <a:rPr lang="en-US" altLang="nl-NL" sz="4219" dirty="0" err="1">
                <a:latin typeface="Alegreya Sans Medium" charset="0"/>
              </a:rPr>
              <a:t>stokroos</a:t>
            </a:r>
            <a:r>
              <a:rPr lang="en-US" altLang="nl-NL" sz="4219" dirty="0">
                <a:latin typeface="Alegreya Sans Medium" charset="0"/>
              </a:rPr>
              <a:t>/ </a:t>
            </a:r>
            <a:r>
              <a:rPr lang="en-US" altLang="nl-NL" sz="4219" dirty="0" err="1">
                <a:latin typeface="Alegreya Sans Medium" charset="0"/>
              </a:rPr>
              <a:t>kerstroos</a:t>
            </a:r>
            <a:r>
              <a:rPr lang="en-US" altLang="nl-NL" sz="4219" dirty="0">
                <a:latin typeface="Alegreya Sans Medium" charset="0"/>
              </a:rPr>
              <a:t>)</a:t>
            </a:r>
          </a:p>
          <a:p>
            <a:pPr eaLnBrk="1" hangingPunct="1">
              <a:buFontTx/>
              <a:buChar char="•"/>
            </a:pPr>
            <a:endParaRPr lang="en-US" altLang="nl-NL" sz="2812" dirty="0">
              <a:latin typeface="ITC Flora" charset="0"/>
            </a:endParaRPr>
          </a:p>
          <a:p>
            <a:pPr eaLnBrk="1" hangingPunct="1"/>
            <a:endParaRPr lang="en-US" altLang="nl-NL" sz="2812" dirty="0">
              <a:latin typeface="ITC Flora Medium" charset="0"/>
            </a:endParaRPr>
          </a:p>
          <a:p>
            <a:pPr eaLnBrk="1" hangingPunct="1"/>
            <a:endParaRPr lang="en-US" altLang="nl-NL" sz="2812" dirty="0">
              <a:latin typeface="ITC Flora Medium" charset="0"/>
            </a:endParaRPr>
          </a:p>
          <a:p>
            <a:pPr eaLnBrk="1" hangingPunct="1"/>
            <a:endParaRPr lang="en-US" altLang="nl-NL" sz="2812" dirty="0">
              <a:latin typeface="ITC Flora Medium" charset="0"/>
            </a:endParaRPr>
          </a:p>
          <a:p>
            <a:pPr eaLnBrk="1" hangingPunct="1"/>
            <a:endParaRPr lang="en-US" altLang="nl-NL" sz="2812" dirty="0">
              <a:latin typeface="ITC Flora" charset="0"/>
            </a:endParaRPr>
          </a:p>
          <a:p>
            <a:pPr eaLnBrk="1" hangingPunct="1"/>
            <a:endParaRPr lang="en-US" altLang="nl-NL" sz="2812" dirty="0">
              <a:latin typeface="ITC Flora" charset="0"/>
            </a:endParaRPr>
          </a:p>
          <a:p>
            <a:pPr eaLnBrk="1" hangingPunct="1"/>
            <a:endParaRPr lang="en-US" altLang="nl-NL" sz="2812" dirty="0">
              <a:latin typeface="ITC Flora" charset="0"/>
            </a:endParaRPr>
          </a:p>
          <a:p>
            <a:pPr eaLnBrk="1" hangingPunct="1"/>
            <a:endParaRPr lang="en-US" altLang="nl-NL" sz="2812" dirty="0">
              <a:latin typeface="ITC Flora" charset="0"/>
            </a:endParaRPr>
          </a:p>
          <a:p>
            <a:pPr eaLnBrk="1" hangingPunct="1"/>
            <a:r>
              <a:rPr lang="en-US" altLang="nl-NL" sz="2812" dirty="0">
                <a:latin typeface="ITC Flora" charset="0"/>
              </a:rPr>
              <a:t> </a:t>
            </a:r>
            <a:endParaRPr lang="nl-NL" altLang="nl-NL" sz="2812" dirty="0"/>
          </a:p>
        </p:txBody>
      </p:sp>
    </p:spTree>
    <p:extLst>
      <p:ext uri="{BB962C8B-B14F-4D97-AF65-F5344CB8AC3E}">
        <p14:creationId xmlns:p14="http://schemas.microsoft.com/office/powerpoint/2010/main" val="19508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E4DBB2B6-D0B5-0249-B406-B7E8F7DCB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3128"/>
            <a:ext cx="12208431" cy="814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kstvak 2">
            <a:extLst>
              <a:ext uri="{FF2B5EF4-FFF2-40B4-BE49-F238E27FC236}">
                <a16:creationId xmlns:a16="http://schemas.microsoft.com/office/drawing/2014/main" id="{1838CDBA-7B05-FA42-90AE-D05A44CC1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98" y="6369866"/>
            <a:ext cx="1772544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nl-NL" altLang="nl-NL" sz="1125" i="1" dirty="0">
                <a:latin typeface="Calibri" panose="020F0502020204030204" pitchFamily="34" charset="0"/>
              </a:rPr>
              <a:t>Foto door Gerda Venema</a:t>
            </a:r>
          </a:p>
        </p:txBody>
      </p:sp>
    </p:spTree>
    <p:extLst>
      <p:ext uri="{BB962C8B-B14F-4D97-AF65-F5344CB8AC3E}">
        <p14:creationId xmlns:p14="http://schemas.microsoft.com/office/powerpoint/2010/main" val="35635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A6B05756-480C-694C-82D2-AEE7152CD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5515"/>
            <a:ext cx="12191999" cy="1218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5">
            <a:extLst>
              <a:ext uri="{FF2B5EF4-FFF2-40B4-BE49-F238E27FC236}">
                <a16:creationId xmlns:a16="http://schemas.microsoft.com/office/drawing/2014/main" id="{0E7D9098-518F-C14F-ACBE-5811F2AB2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9196" y="-571828"/>
            <a:ext cx="1500188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nl-NL" altLang="nl-NL" sz="1125" i="1" dirty="0">
                <a:latin typeface="Calibri" panose="020F0502020204030204" pitchFamily="34" charset="0"/>
              </a:rPr>
              <a:t>Photo </a:t>
            </a:r>
            <a:r>
              <a:rPr lang="nl-NL" altLang="nl-NL" sz="1125" i="1" dirty="0" err="1">
                <a:latin typeface="Calibri" panose="020F0502020204030204" pitchFamily="34" charset="0"/>
              </a:rPr>
              <a:t>by</a:t>
            </a:r>
            <a:r>
              <a:rPr lang="nl-NL" altLang="nl-NL" sz="1125" i="1" dirty="0">
                <a:latin typeface="Calibri" panose="020F0502020204030204" pitchFamily="34" charset="0"/>
              </a:rPr>
              <a:t> Anna Koster</a:t>
            </a:r>
          </a:p>
        </p:txBody>
      </p:sp>
    </p:spTree>
    <p:extLst>
      <p:ext uri="{BB962C8B-B14F-4D97-AF65-F5344CB8AC3E}">
        <p14:creationId xmlns:p14="http://schemas.microsoft.com/office/powerpoint/2010/main" val="13919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Afbeelding 3">
            <a:extLst>
              <a:ext uri="{FF2B5EF4-FFF2-40B4-BE49-F238E27FC236}">
                <a16:creationId xmlns:a16="http://schemas.microsoft.com/office/drawing/2014/main" id="{68F66995-F565-2E46-A909-86F082FCD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" y="-1114929"/>
            <a:ext cx="13008864" cy="104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hthoek 2">
            <a:extLst>
              <a:ext uri="{FF2B5EF4-FFF2-40B4-BE49-F238E27FC236}">
                <a16:creationId xmlns:a16="http://schemas.microsoft.com/office/drawing/2014/main" id="{7761F101-C722-5C45-9F40-8AD19AC5A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67E49620-ADF5-6742-905C-051957EC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846" y="492249"/>
            <a:ext cx="7822406" cy="76885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Op de </a:t>
            </a:r>
            <a:r>
              <a:rPr lang="en-US" altLang="nl-NL" sz="3797" dirty="0" err="1">
                <a:latin typeface="Alegreya Sans Medium" charset="0"/>
              </a:rPr>
              <a:t>taart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Door de </a:t>
            </a:r>
            <a:r>
              <a:rPr lang="en-US" altLang="nl-NL" sz="3797" dirty="0" err="1">
                <a:latin typeface="Alegreya Sans Medium" charset="0"/>
              </a:rPr>
              <a:t>salade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In de </a:t>
            </a:r>
            <a:r>
              <a:rPr lang="en-US" altLang="nl-NL" sz="3797" dirty="0" err="1">
                <a:latin typeface="Alegreya Sans Medium" charset="0"/>
              </a:rPr>
              <a:t>bloemenboter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Op je lunch/sandwich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Op </a:t>
            </a:r>
            <a:r>
              <a:rPr lang="en-US" altLang="nl-NL" sz="3797" dirty="0" err="1">
                <a:latin typeface="Alegreya Sans Medium" charset="0"/>
              </a:rPr>
              <a:t>een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drankje</a:t>
            </a:r>
            <a:r>
              <a:rPr lang="en-US" altLang="nl-NL" sz="3797" dirty="0">
                <a:latin typeface="Alegreya Sans Medium" charset="0"/>
              </a:rPr>
              <a:t> (Hugo!)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 err="1">
                <a:latin typeface="Alegreya Sans Medium" charset="0"/>
              </a:rPr>
              <a:t>Bloemenbonbons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 err="1">
                <a:latin typeface="Alegreya Sans Medium" charset="0"/>
              </a:rPr>
              <a:t>Bloemen-watertjes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….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….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nl-NL" sz="3797" dirty="0">
              <a:latin typeface="Alegreya Sans Medium" charset="0"/>
            </a:endParaRPr>
          </a:p>
          <a:p>
            <a:pPr eaLnBrk="1" hangingPunct="1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1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4B98EF2B-DE90-B84A-BD3D-F7AF00C892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nl-NL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Cocktail </a:t>
            </a: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‘Hugo’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Vlierbloesemsiroop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Prosecco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Limoen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Verse munt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- IJsblokjes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(evt Wodka)</a:t>
            </a: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altLang="ja-JP" sz="1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altLang="nl-NL" sz="1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3009" name="Picture 1">
            <a:extLst>
              <a:ext uri="{FF2B5EF4-FFF2-40B4-BE49-F238E27FC236}">
                <a16:creationId xmlns:a16="http://schemas.microsoft.com/office/drawing/2014/main" id="{58F717CC-622E-9241-8A48-7AB2326E8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2" b="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329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4033" name="Picture 1">
            <a:extLst>
              <a:ext uri="{FF2B5EF4-FFF2-40B4-BE49-F238E27FC236}">
                <a16:creationId xmlns:a16="http://schemas.microsoft.com/office/drawing/2014/main" id="{7C5377EF-A5F5-E548-B5B0-F8D74BC7F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r="1" b="15308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7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368748" cy="41826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Eetbare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bloemen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zijn</a:t>
            </a:r>
            <a:r>
              <a:rPr lang="en-US" altLang="nl-NL" sz="3797" dirty="0">
                <a:latin typeface="Alegreya Sans Medium" charset="0"/>
              </a:rPr>
              <a:t> 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gezond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1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41F26310-A7A6-8E4A-9A90-ED1F55B41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2798"/>
            <a:ext cx="12192000" cy="810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3">
            <a:extLst>
              <a:ext uri="{FF2B5EF4-FFF2-40B4-BE49-F238E27FC236}">
                <a16:creationId xmlns:a16="http://schemas.microsoft.com/office/drawing/2014/main" id="{82739B50-8417-3B45-8A07-A1B035587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55068"/>
            <a:ext cx="12192000" cy="95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en-US" altLang="nl-NL" sz="5625" dirty="0">
                <a:latin typeface="Angelina" charset="0"/>
              </a:rPr>
              <a:t>A </a:t>
            </a:r>
            <a:r>
              <a:rPr lang="en-US" altLang="nl-NL" sz="5625" dirty="0" err="1">
                <a:latin typeface="Angelina" charset="0"/>
              </a:rPr>
              <a:t>pancy</a:t>
            </a:r>
            <a:r>
              <a:rPr lang="en-US" altLang="nl-NL" sz="5625" dirty="0">
                <a:latin typeface="Angelina" charset="0"/>
              </a:rPr>
              <a:t> a day keeps the doctor away!</a:t>
            </a:r>
          </a:p>
        </p:txBody>
      </p:sp>
    </p:spTree>
    <p:extLst>
      <p:ext uri="{BB962C8B-B14F-4D97-AF65-F5344CB8AC3E}">
        <p14:creationId xmlns:p14="http://schemas.microsoft.com/office/powerpoint/2010/main" val="23368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3" name="Rectangle 2">
            <a:extLst>
              <a:ext uri="{FF2B5EF4-FFF2-40B4-BE49-F238E27FC236}">
                <a16:creationId xmlns:a16="http://schemas.microsoft.com/office/drawing/2014/main" id="{80F02902-B9DB-354C-B828-15EAA130E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821" y="3812954"/>
            <a:ext cx="6465287" cy="1516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Mijn eerste-eetbare-bloemen-ervaring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1" descr="Ans 12 jaar.pdf">
            <a:extLst>
              <a:ext uri="{FF2B5EF4-FFF2-40B4-BE49-F238E27FC236}">
                <a16:creationId xmlns:a16="http://schemas.microsoft.com/office/drawing/2014/main" id="{8859D16E-3014-ED40-87A4-444400197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5" b="-2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EFCE352A-F5E5-F04A-8F37-ED77B9D7BB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4" r="2" b="17055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0177" name="Picture 4">
            <a:extLst>
              <a:ext uri="{FF2B5EF4-FFF2-40B4-BE49-F238E27FC236}">
                <a16:creationId xmlns:a16="http://schemas.microsoft.com/office/drawing/2014/main" id="{28659803-227A-F042-B99D-033744DF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 r="1" b="22705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1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1AD3AD88-33B3-ED4A-800C-C79950D61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r="1" b="16888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3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boom, buiten, gras, plant&#10;&#10;Automatisch gegenereerde beschrijving">
            <a:extLst>
              <a:ext uri="{FF2B5EF4-FFF2-40B4-BE49-F238E27FC236}">
                <a16:creationId xmlns:a16="http://schemas.microsoft.com/office/drawing/2014/main" id="{46AD7DF4-B6B1-C20E-6ECA-0293ECE60B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873" b="7873"/>
          <a:stretch/>
        </p:blipFill>
        <p:spPr>
          <a:xfrm>
            <a:off x="-265792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12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368748" cy="53512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Rondleiding</a:t>
            </a:r>
            <a:r>
              <a:rPr lang="en-US" altLang="nl-NL" sz="3797" dirty="0">
                <a:latin typeface="Alegreya Sans Medium" charset="0"/>
              </a:rPr>
              <a:t> in </a:t>
            </a:r>
            <a:r>
              <a:rPr lang="en-US" altLang="nl-NL" sz="3797" dirty="0" err="1">
                <a:latin typeface="Alegreya Sans Medium" charset="0"/>
              </a:rPr>
              <a:t>mijn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bloementuin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èn</a:t>
            </a:r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voorbeeld</a:t>
            </a:r>
            <a:r>
              <a:rPr lang="en-US" altLang="nl-NL" sz="3797" dirty="0">
                <a:latin typeface="Alegreya Sans Medium" charset="0"/>
              </a:rPr>
              <a:t> van</a:t>
            </a:r>
          </a:p>
          <a:p>
            <a:pPr algn="ctr"/>
            <a:r>
              <a:rPr lang="en-US" altLang="nl-NL" sz="3797" dirty="0" err="1">
                <a:latin typeface="Alegreya Sans Medium" charset="0"/>
              </a:rPr>
              <a:t>eenvoudige</a:t>
            </a:r>
            <a:r>
              <a:rPr lang="en-US" altLang="nl-NL" sz="3797" dirty="0">
                <a:latin typeface="Alegreya Sans Medium" charset="0"/>
              </a:rPr>
              <a:t> workshop op:</a:t>
            </a:r>
          </a:p>
          <a:p>
            <a:pPr algn="ctr"/>
            <a:r>
              <a:rPr lang="en-US" altLang="nl-NL" sz="3797" dirty="0">
                <a:latin typeface="Alegreya Sans Medium" charset="0"/>
              </a:rPr>
              <a:t> </a:t>
            </a:r>
          </a:p>
          <a:p>
            <a:pPr algn="ctr"/>
            <a:r>
              <a:rPr lang="en-US" altLang="nl-NL" sz="3797" dirty="0">
                <a:latin typeface="Alegreya Sans Medium" charset="0"/>
                <a:hlinkClick r:id="rId3"/>
              </a:rPr>
              <a:t>www.floraltouch.nl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5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3250" name="Picture 1">
            <a:extLst>
              <a:ext uri="{FF2B5EF4-FFF2-40B4-BE49-F238E27FC236}">
                <a16:creationId xmlns:a16="http://schemas.microsoft.com/office/drawing/2014/main" id="{0A4548EC-855A-9544-9AFF-2BB395C16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9" r="1" b="25480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9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368748" cy="476694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Onkruid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bestaat</a:t>
            </a:r>
            <a:r>
              <a:rPr lang="en-US" altLang="nl-NL" sz="3797" dirty="0">
                <a:latin typeface="Alegreya Sans Medium" charset="0"/>
              </a:rPr>
              <a:t> 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niet</a:t>
            </a:r>
            <a:r>
              <a:rPr lang="en-US" altLang="nl-NL" sz="3797" dirty="0">
                <a:latin typeface="Alegreya Sans Medium" charset="0"/>
              </a:rPr>
              <a:t>!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9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ijdelijke aanduiding voor inhoud 5" descr="Afbeelding met voedsel, tafel, bord, groente&#10;&#10;Automatisch gegenereerde beschrijving">
            <a:extLst>
              <a:ext uri="{FF2B5EF4-FFF2-40B4-BE49-F238E27FC236}">
                <a16:creationId xmlns:a16="http://schemas.microsoft.com/office/drawing/2014/main" id="{FDAD7314-C9CD-86A8-3F6F-6E633F7EF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36"/>
          <a:stretch/>
        </p:blipFill>
        <p:spPr>
          <a:xfrm>
            <a:off x="2903838" y="10"/>
            <a:ext cx="9288160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D27F82-240D-9CEC-6564-4E8176A67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Eetbare</a:t>
            </a:r>
            <a:r>
              <a:rPr lang="en-US" sz="4000" dirty="0"/>
              <a:t> </a:t>
            </a:r>
            <a:r>
              <a:rPr lang="en-US" sz="4000" dirty="0" err="1"/>
              <a:t>soorten</a:t>
            </a:r>
            <a:r>
              <a:rPr lang="en-US" sz="4000" dirty="0"/>
              <a:t>: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385E36-3D4A-D827-2D02-145394BF1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Veldkers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Paardenbloem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Madeliefjes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Pinksterbloemen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Dovenetel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Zuring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Klaver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Hondsdraf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Brandnetel</a:t>
            </a:r>
            <a:r>
              <a:rPr lang="en-US" sz="2000" dirty="0"/>
              <a:t> </a:t>
            </a:r>
            <a:r>
              <a:rPr lang="en-US" sz="2000" dirty="0" err="1"/>
              <a:t>enz</a:t>
            </a:r>
            <a:r>
              <a:rPr lang="en-US" sz="2000" dirty="0"/>
              <a:t> </a:t>
            </a:r>
            <a:r>
              <a:rPr lang="en-US" sz="2000" dirty="0" err="1"/>
              <a:t>enz</a:t>
            </a:r>
            <a:r>
              <a:rPr lang="en-US" sz="2000" dirty="0"/>
              <a:t> </a:t>
            </a:r>
            <a:r>
              <a:rPr lang="en-US" sz="2000" dirty="0" err="1"/>
              <a:t>enz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766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Afbeelding 16" descr="Afbeelding met gras, buiten, voedsel, bord&#10;&#10;Automatisch gegenereerde beschrijving">
            <a:extLst>
              <a:ext uri="{FF2B5EF4-FFF2-40B4-BE49-F238E27FC236}">
                <a16:creationId xmlns:a16="http://schemas.microsoft.com/office/drawing/2014/main" id="{8EC9D396-3792-9AC1-2E24-0658711E7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b="100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385E36-3D4A-D827-2D02-145394BF181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3417888"/>
            <a:ext cx="4592638" cy="26193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Veldkers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Paardenbloem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Madeliefjes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Pinksterbloemen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Dovenetel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Zuring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Klaver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Hondsdraf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/>
              <a:t>Brandnetel enz enz enz</a:t>
            </a:r>
          </a:p>
        </p:txBody>
      </p:sp>
    </p:spTree>
    <p:extLst>
      <p:ext uri="{BB962C8B-B14F-4D97-AF65-F5344CB8AC3E}">
        <p14:creationId xmlns:p14="http://schemas.microsoft.com/office/powerpoint/2010/main" val="1322006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498CBA-BA94-591A-8403-3E297DB1B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8209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oom, buiten, plant&#10;&#10;Automatisch gegenereerde beschrijving">
            <a:extLst>
              <a:ext uri="{FF2B5EF4-FFF2-40B4-BE49-F238E27FC236}">
                <a16:creationId xmlns:a16="http://schemas.microsoft.com/office/drawing/2014/main" id="{A4AF248B-526B-FB0E-D8B3-3E93359D5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59" b="188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0481" name="Rectangle 2">
            <a:extLst>
              <a:ext uri="{FF2B5EF4-FFF2-40B4-BE49-F238E27FC236}">
                <a16:creationId xmlns:a16="http://schemas.microsoft.com/office/drawing/2014/main" id="{D0054666-E505-824B-AA5F-0F91096B9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021" y="3231931"/>
            <a:ext cx="3852041" cy="18340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u="sng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Waarom</a:t>
            </a:r>
            <a:r>
              <a:rPr lang="en-US" altLang="nl-NL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zou je gaan wildplukken???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89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509B-BA4E-FD46-8878-4F882402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16" y="695739"/>
            <a:ext cx="10515600" cy="3896140"/>
          </a:xfrm>
        </p:spPr>
        <p:txBody>
          <a:bodyPr>
            <a:normAutofit/>
          </a:bodyPr>
          <a:lstStyle/>
          <a:p>
            <a:r>
              <a:rPr lang="en-US" altLang="nl-NL" dirty="0"/>
              <a:t>Anna </a:t>
            </a:r>
            <a:r>
              <a:rPr lang="en-US" altLang="nl-NL" dirty="0" err="1"/>
              <a:t>Koster</a:t>
            </a:r>
            <a:br>
              <a:rPr lang="en-US" altLang="nl-NL" dirty="0"/>
            </a:br>
            <a:br>
              <a:rPr lang="en-US" altLang="nl-NL" dirty="0"/>
            </a:br>
            <a:r>
              <a:rPr lang="en-US" altLang="nl-NL" sz="3600" dirty="0"/>
              <a:t>Expert </a:t>
            </a:r>
            <a:r>
              <a:rPr lang="en-US" altLang="nl-NL" sz="3600" dirty="0" err="1"/>
              <a:t>eetbare</a:t>
            </a:r>
            <a:r>
              <a:rPr lang="en-US" altLang="nl-NL" sz="3600" dirty="0"/>
              <a:t> </a:t>
            </a:r>
            <a:r>
              <a:rPr lang="en-US" altLang="nl-NL" sz="3600" dirty="0" err="1"/>
              <a:t>bloemen</a:t>
            </a:r>
            <a:br>
              <a:rPr lang="en-US" altLang="nl-NL" sz="3600" dirty="0"/>
            </a:br>
            <a:r>
              <a:rPr lang="en-US" altLang="nl-NL" sz="3600" dirty="0"/>
              <a:t>Groen-auteur</a:t>
            </a:r>
            <a:br>
              <a:rPr lang="en-US" altLang="nl-NL" sz="3600" dirty="0"/>
            </a:br>
            <a:r>
              <a:rPr lang="en-US" altLang="nl-NL" sz="3600" dirty="0"/>
              <a:t>Columnist</a:t>
            </a:r>
            <a:br>
              <a:rPr lang="en-US" altLang="nl-NL" sz="3600" dirty="0"/>
            </a:br>
            <a:r>
              <a:rPr lang="en-US" altLang="nl-NL" sz="3600" dirty="0"/>
              <a:t>Groen </a:t>
            </a:r>
            <a:r>
              <a:rPr lang="en-US" altLang="nl-NL" sz="3600" dirty="0" err="1"/>
              <a:t>onderwijs</a:t>
            </a:r>
            <a:endParaRPr lang="en-US" altLang="nl-NL" sz="360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2597A8E-080A-6541-81C0-D579F7D7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616" y="0"/>
            <a:ext cx="5363418" cy="687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9A69DF50-AF90-A14F-8AC7-9F1D70959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37" y="4391174"/>
            <a:ext cx="3709169" cy="198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5">
            <a:extLst>
              <a:ext uri="{FF2B5EF4-FFF2-40B4-BE49-F238E27FC236}">
                <a16:creationId xmlns:a16="http://schemas.microsoft.com/office/drawing/2014/main" id="{C6193B7D-6561-B840-AE7D-50B845372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0846" y="6154274"/>
            <a:ext cx="150018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nl-NL" altLang="nl-NL" sz="1125" i="1" dirty="0">
                <a:latin typeface="Calibri" panose="020F0502020204030204" pitchFamily="34" charset="0"/>
              </a:rPr>
              <a:t>Foto van de </a:t>
            </a:r>
          </a:p>
          <a:p>
            <a:pPr algn="ctr" eaLnBrk="1" hangingPunct="1"/>
            <a:r>
              <a:rPr lang="nl-NL" altLang="nl-NL" sz="1125" i="1" dirty="0">
                <a:latin typeface="Calibri" panose="020F0502020204030204" pitchFamily="34" charset="0"/>
              </a:rPr>
              <a:t>Margriet</a:t>
            </a:r>
          </a:p>
        </p:txBody>
      </p:sp>
    </p:spTree>
    <p:extLst>
      <p:ext uri="{BB962C8B-B14F-4D97-AF65-F5344CB8AC3E}">
        <p14:creationId xmlns:p14="http://schemas.microsoft.com/office/powerpoint/2010/main" val="14053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Afbeelding 3">
            <a:extLst>
              <a:ext uri="{FF2B5EF4-FFF2-40B4-BE49-F238E27FC236}">
                <a16:creationId xmlns:a16="http://schemas.microsoft.com/office/drawing/2014/main" id="{68F66995-F565-2E46-A909-86F082FCD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28" y="-1114929"/>
            <a:ext cx="13008864" cy="104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hthoek 2">
            <a:extLst>
              <a:ext uri="{FF2B5EF4-FFF2-40B4-BE49-F238E27FC236}">
                <a16:creationId xmlns:a16="http://schemas.microsoft.com/office/drawing/2014/main" id="{7761F101-C722-5C45-9F40-8AD19AC5A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67E49620-ADF5-6742-905C-051957EC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846" y="492249"/>
            <a:ext cx="7822406" cy="768858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Omdat</a:t>
            </a:r>
            <a:r>
              <a:rPr lang="en-US" altLang="nl-NL" sz="3797" dirty="0">
                <a:latin typeface="Alegreya Sans Medium" charset="0"/>
              </a:rPr>
              <a:t> het </a:t>
            </a:r>
            <a:r>
              <a:rPr lang="en-US" altLang="nl-NL" sz="3797" dirty="0" err="1">
                <a:latin typeface="Alegreya Sans Medium" charset="0"/>
              </a:rPr>
              <a:t>kan</a:t>
            </a:r>
            <a:r>
              <a:rPr lang="en-US" altLang="nl-NL" sz="3797" dirty="0">
                <a:latin typeface="Alegreya Sans Medium" charset="0"/>
              </a:rPr>
              <a:t>:-)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Het is </a:t>
            </a:r>
            <a:r>
              <a:rPr lang="en-US" altLang="nl-NL" sz="3797" dirty="0" err="1">
                <a:latin typeface="Alegreya Sans Medium" charset="0"/>
              </a:rPr>
              <a:t>gezond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Verwondering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Prikkelend</a:t>
            </a:r>
            <a:r>
              <a:rPr lang="en-US" altLang="nl-NL" sz="3797" dirty="0">
                <a:latin typeface="Alegreya Sans Medium" charset="0"/>
              </a:rPr>
              <a:t> om </a:t>
            </a:r>
            <a:r>
              <a:rPr lang="en-US" altLang="nl-NL" sz="3797" dirty="0" err="1">
                <a:latin typeface="Alegreya Sans Medium" charset="0"/>
              </a:rPr>
              <a:t>iets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zelf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te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plukken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en</a:t>
            </a:r>
            <a:endParaRPr lang="en-US" altLang="nl-NL" sz="3797" dirty="0">
              <a:latin typeface="Alegreya Sans Medium" charset="0"/>
            </a:endParaRPr>
          </a:p>
          <a:p>
            <a:pPr eaLnBrk="1" hangingPunct="1"/>
            <a:r>
              <a:rPr lang="en-US" altLang="nl-NL" sz="3797" dirty="0">
                <a:latin typeface="Alegreya Sans Medium" charset="0"/>
              </a:rPr>
              <a:t>	 het dan op </a:t>
            </a:r>
            <a:r>
              <a:rPr lang="en-US" altLang="nl-NL" sz="3797" dirty="0" err="1">
                <a:latin typeface="Alegreya Sans Medium" charset="0"/>
              </a:rPr>
              <a:t>te</a:t>
            </a:r>
            <a:r>
              <a:rPr lang="en-US" altLang="nl-NL" sz="3797" dirty="0">
                <a:latin typeface="Alegreya Sans Medium" charset="0"/>
              </a:rPr>
              <a:t> eten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Gratis </a:t>
            </a:r>
            <a:r>
              <a:rPr lang="en-US" altLang="nl-NL" sz="3797" dirty="0" err="1">
                <a:latin typeface="Alegreya Sans Medium" charset="0"/>
              </a:rPr>
              <a:t>voedsel</a:t>
            </a:r>
            <a:r>
              <a:rPr lang="en-US" altLang="nl-NL" sz="3797" dirty="0">
                <a:latin typeface="Alegreya Sans Medium" charset="0"/>
              </a:rPr>
              <a:t>/ thee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 err="1">
                <a:latin typeface="Alegreya Sans Medium" charset="0"/>
              </a:rPr>
              <a:t>Beleef</a:t>
            </a:r>
            <a:r>
              <a:rPr lang="en-US" altLang="nl-NL" sz="3797" dirty="0">
                <a:latin typeface="Alegreya Sans Medium" charset="0"/>
              </a:rPr>
              <a:t> de </a:t>
            </a:r>
            <a:r>
              <a:rPr lang="en-US" altLang="nl-NL" sz="3797" dirty="0" err="1">
                <a:latin typeface="Alegreya Sans Medium" charset="0"/>
              </a:rPr>
              <a:t>seizoenen</a:t>
            </a:r>
            <a:r>
              <a:rPr lang="en-US" altLang="nl-NL" sz="3797" dirty="0">
                <a:latin typeface="Alegreya Sans Medium" charset="0"/>
              </a:rPr>
              <a:t>/ </a:t>
            </a:r>
            <a:r>
              <a:rPr lang="en-US" altLang="nl-NL" sz="3797" dirty="0" err="1">
                <a:latin typeface="Alegreya Sans Medium" charset="0"/>
              </a:rPr>
              <a:t>puur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natuur</a:t>
            </a: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….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nl-NL" sz="3797" dirty="0">
                <a:latin typeface="Alegreya Sans Medium" charset="0"/>
              </a:rPr>
              <a:t>….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nl-NL" sz="3797" dirty="0">
              <a:latin typeface="Alegreya Sans Medium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nl-NL" sz="3797" dirty="0">
              <a:latin typeface="Alegreya Sans Medium" charset="0"/>
            </a:endParaRPr>
          </a:p>
          <a:p>
            <a:pPr eaLnBrk="1" hangingPunct="1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4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F874EADA-214F-C358-D04D-035A86C81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649225"/>
            <a:ext cx="4169663" cy="5559550"/>
          </a:xfrm>
          <a:prstGeom prst="rect">
            <a:avLst/>
          </a:prstGeom>
        </p:spPr>
      </p:pic>
      <p:pic>
        <p:nvPicPr>
          <p:cNvPr id="5" name="Afbeelding 4" descr="Afbeelding met plant, binnen, muur, bloem&#10;&#10;Automatisch gegenereerde beschrijving">
            <a:extLst>
              <a:ext uri="{FF2B5EF4-FFF2-40B4-BE49-F238E27FC236}">
                <a16:creationId xmlns:a16="http://schemas.microsoft.com/office/drawing/2014/main" id="{4A8E1447-AE67-5327-1439-AFF4EDC9F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029" y="904749"/>
            <a:ext cx="6731338" cy="504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05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Afbeelding 3">
            <a:extLst>
              <a:ext uri="{FF2B5EF4-FFF2-40B4-BE49-F238E27FC236}">
                <a16:creationId xmlns:a16="http://schemas.microsoft.com/office/drawing/2014/main" id="{E1F7E04C-2B73-CE43-98D2-477EA7858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364"/>
            <a:ext cx="12192000" cy="97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hthoek 2">
            <a:extLst>
              <a:ext uri="{FF2B5EF4-FFF2-40B4-BE49-F238E27FC236}">
                <a16:creationId xmlns:a16="http://schemas.microsoft.com/office/drawing/2014/main" id="{B53C2094-3FF5-B646-B39F-9CDD8BA0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983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Maak van </a:t>
            </a:r>
            <a:r>
              <a:rPr lang="en-US" altLang="nl-NL" sz="4219" dirty="0" err="1">
                <a:latin typeface="Alegreya Sans Medium" charset="0"/>
              </a:rPr>
              <a:t>jouw</a:t>
            </a:r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 </a:t>
            </a:r>
          </a:p>
          <a:p>
            <a:pPr algn="ctr"/>
            <a:r>
              <a:rPr lang="en-US" altLang="nl-NL" sz="4219" dirty="0" err="1">
                <a:latin typeface="Alegreya Sans Medium" charset="0"/>
              </a:rPr>
              <a:t>kamer</a:t>
            </a:r>
            <a:r>
              <a:rPr lang="en-US" altLang="nl-NL" sz="4219" dirty="0">
                <a:latin typeface="Alegreya Sans Medium" charset="0"/>
              </a:rPr>
              <a:t> / </a:t>
            </a:r>
            <a:r>
              <a:rPr lang="en-US" altLang="nl-NL" sz="4219" dirty="0" err="1">
                <a:latin typeface="Alegreya Sans Medium" charset="0"/>
              </a:rPr>
              <a:t>lokaal</a:t>
            </a:r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r>
              <a:rPr lang="en-US" altLang="nl-NL" sz="4219" dirty="0" err="1">
                <a:latin typeface="Alegreya Sans Medium" charset="0"/>
              </a:rPr>
              <a:t>een</a:t>
            </a:r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 </a:t>
            </a:r>
          </a:p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(</a:t>
            </a:r>
            <a:r>
              <a:rPr lang="en-US" altLang="nl-NL" sz="4219" dirty="0" err="1">
                <a:latin typeface="Alegreya Sans Medium" charset="0"/>
              </a:rPr>
              <a:t>eetbare</a:t>
            </a:r>
            <a:r>
              <a:rPr lang="en-US" altLang="nl-NL" sz="4219" dirty="0">
                <a:latin typeface="Alegreya Sans Medium" charset="0"/>
              </a:rPr>
              <a:t>) </a:t>
            </a:r>
            <a:r>
              <a:rPr lang="en-US" altLang="nl-NL" sz="4219" dirty="0" err="1">
                <a:latin typeface="Alegreya Sans Medium" charset="0"/>
              </a:rPr>
              <a:t>binnenjungle</a:t>
            </a:r>
            <a:r>
              <a:rPr lang="en-US" altLang="nl-NL" sz="4219" dirty="0">
                <a:latin typeface="Alegreya Sans Medium" charset="0"/>
              </a:rPr>
              <a:t>!</a:t>
            </a:r>
          </a:p>
          <a:p>
            <a:pPr algn="ctr" eaLnBrk="1" hangingPunct="1"/>
            <a:r>
              <a:rPr lang="en-US" altLang="nl-NL" sz="4219" dirty="0">
                <a:latin typeface="Alegreya Sans Medium" charset="0"/>
              </a:rPr>
              <a:t> </a:t>
            </a:r>
          </a:p>
          <a:p>
            <a:pPr algn="ctr" eaLnBrk="1" hangingPunct="1"/>
            <a:endParaRPr lang="en-US" altLang="nl-NL" sz="4219" dirty="0">
              <a:latin typeface="Alegreya Sans Medium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endParaRPr lang="en-US" altLang="nl-NL" sz="2812" dirty="0">
              <a:latin typeface="ITC Flora Medium" charset="0"/>
            </a:endParaRPr>
          </a:p>
          <a:p>
            <a:pPr algn="ctr" eaLnBrk="1" hangingPunct="1"/>
            <a:endParaRPr lang="en-US" altLang="nl-NL" sz="2812" dirty="0">
              <a:latin typeface="ITC Flora Medium" charset="0"/>
            </a:endParaRPr>
          </a:p>
          <a:p>
            <a:pPr algn="ctr" eaLnBrk="1" hangingPunct="1"/>
            <a:endParaRPr lang="en-US" altLang="nl-NL" sz="2812" dirty="0">
              <a:latin typeface="ITC Flora Medium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endParaRPr lang="en-US" altLang="nl-NL" sz="2812" dirty="0">
              <a:latin typeface="ITC Flora" charset="0"/>
            </a:endParaRPr>
          </a:p>
          <a:p>
            <a:pPr algn="ctr" eaLnBrk="1" hangingPunct="1"/>
            <a:r>
              <a:rPr lang="en-US" altLang="nl-NL" sz="2812" dirty="0">
                <a:latin typeface="ITC Flora" charset="0"/>
              </a:rPr>
              <a:t> </a:t>
            </a:r>
            <a:endParaRPr lang="nl-NL" altLang="nl-NL" sz="2812" dirty="0"/>
          </a:p>
        </p:txBody>
      </p:sp>
    </p:spTree>
    <p:extLst>
      <p:ext uri="{BB962C8B-B14F-4D97-AF65-F5344CB8AC3E}">
        <p14:creationId xmlns:p14="http://schemas.microsoft.com/office/powerpoint/2010/main" val="38648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1985" name="Picture 1">
            <a:extLst>
              <a:ext uri="{FF2B5EF4-FFF2-40B4-BE49-F238E27FC236}">
                <a16:creationId xmlns:a16="http://schemas.microsoft.com/office/drawing/2014/main" id="{A8D5ECFB-2A61-B644-A65B-415089435C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8" r="1" b="3993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56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71FFB71A-1040-BB4E-9194-53A443B52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614" y="1783959"/>
            <a:ext cx="4087306" cy="2889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nl-NL" sz="38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3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Eetbare-bloemen-planten</a:t>
            </a:r>
            <a:r>
              <a:rPr lang="en-US" altLang="nl-NL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 huis, </a:t>
            </a:r>
            <a:r>
              <a:rPr lang="en-US" altLang="nl-NL" sz="3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tuin</a:t>
            </a:r>
            <a:r>
              <a:rPr lang="en-US" altLang="nl-NL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altLang="nl-NL" sz="3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altLang="nl-NL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op </a:t>
            </a:r>
            <a:r>
              <a:rPr lang="en-US" altLang="nl-NL" sz="38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terras</a:t>
            </a:r>
            <a:r>
              <a:rPr lang="en-US" altLang="nl-NL" sz="3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E3990D0-D1C7-DF41-A26E-58CE47785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91" r="3633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9284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E602A9-9FB7-4120-DA96-FF1E04A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Malvaceae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kaasjeskruidfamilie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6" name="Tijdelijke aanduiding voor inhoud 5" descr="Afbeelding met bloem, plant, roze, sluiten&#10;&#10;Automatisch gegenereerde beschrijving">
            <a:extLst>
              <a:ext uri="{FF2B5EF4-FFF2-40B4-BE49-F238E27FC236}">
                <a16:creationId xmlns:a16="http://schemas.microsoft.com/office/drawing/2014/main" id="{E89E610A-6CC0-A2B0-FD7D-AF05ABB87D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01" r="-3" b="-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8" name="Tijdelijke aanduiding voor inhoud 7" descr="Afbeelding met plant, gras, bloem&#10;&#10;Automatisch gegenereerde beschrijving">
            <a:extLst>
              <a:ext uri="{FF2B5EF4-FFF2-40B4-BE49-F238E27FC236}">
                <a16:creationId xmlns:a16="http://schemas.microsoft.com/office/drawing/2014/main" id="{FF0A1923-EE43-25B8-B3E6-2791A3A363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083" r="47337"/>
          <a:stretch/>
        </p:blipFill>
        <p:spPr>
          <a:xfrm rot="5400000">
            <a:off x="7146417" y="1453965"/>
            <a:ext cx="3890357" cy="58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83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AA4C0FF-9F0F-ED2D-D7FA-5470C8CF3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Lijkt</a:t>
            </a:r>
            <a:r>
              <a:rPr lang="en-US" sz="4000" dirty="0"/>
              <a:t> het je SAAI</a:t>
            </a:r>
            <a:br>
              <a:rPr lang="en-US" sz="4000" dirty="0"/>
            </a:br>
            <a:r>
              <a:rPr lang="en-US" sz="4000" dirty="0"/>
              <a:t>achter de GERANIUMS?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6C191F-EBBC-E205-F500-2C4B800B5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De </a:t>
            </a:r>
            <a:r>
              <a:rPr lang="en-US" sz="2000" dirty="0" err="1"/>
              <a:t>bloemen</a:t>
            </a:r>
            <a:r>
              <a:rPr lang="en-US" sz="2000" dirty="0"/>
              <a:t> van de </a:t>
            </a:r>
            <a:r>
              <a:rPr lang="en-US" sz="2000" dirty="0" err="1"/>
              <a:t>bloembakken</a:t>
            </a:r>
            <a:r>
              <a:rPr lang="en-US" sz="2000" dirty="0"/>
              <a:t>-geranium 	(Pelargonium) </a:t>
            </a:r>
            <a:r>
              <a:rPr lang="en-US" sz="2000" dirty="0" err="1"/>
              <a:t>smaken</a:t>
            </a:r>
            <a:r>
              <a:rPr lang="en-US" sz="2000" dirty="0"/>
              <a:t> </a:t>
            </a:r>
            <a:r>
              <a:rPr lang="en-US" sz="2000" dirty="0" err="1"/>
              <a:t>pittig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kruidig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Stek</a:t>
            </a:r>
            <a:r>
              <a:rPr lang="en-US" sz="2000" dirty="0"/>
              <a:t> je geraniums in </a:t>
            </a:r>
            <a:r>
              <a:rPr lang="en-US" sz="2000" dirty="0" err="1"/>
              <a:t>augustus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deel</a:t>
            </a:r>
            <a:r>
              <a:rPr lang="en-US" sz="2000" dirty="0"/>
              <a:t> je </a:t>
            </a:r>
            <a:r>
              <a:rPr lang="en-US" sz="2000" dirty="0" err="1"/>
              <a:t>planten</a:t>
            </a:r>
            <a:r>
              <a:rPr lang="en-US" sz="2000" dirty="0"/>
              <a:t> </a:t>
            </a:r>
            <a:r>
              <a:rPr lang="en-US" sz="2000" dirty="0" err="1"/>
              <a:t>uit</a:t>
            </a:r>
            <a:r>
              <a:rPr lang="en-US" sz="2000" dirty="0"/>
              <a:t>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Er </a:t>
            </a:r>
            <a:r>
              <a:rPr lang="en-US" sz="2000" dirty="0" err="1"/>
              <a:t>zijn</a:t>
            </a:r>
            <a:r>
              <a:rPr lang="en-US" sz="2000" dirty="0"/>
              <a:t> </a:t>
            </a:r>
            <a:r>
              <a:rPr lang="en-US" sz="2000" dirty="0" err="1"/>
              <a:t>ook</a:t>
            </a:r>
            <a:r>
              <a:rPr lang="en-US" sz="2000" dirty="0"/>
              <a:t> </a:t>
            </a:r>
            <a:r>
              <a:rPr lang="en-US" sz="2000" dirty="0" err="1"/>
              <a:t>vele</a:t>
            </a:r>
            <a:r>
              <a:rPr lang="en-US" sz="2000" dirty="0"/>
              <a:t> </a:t>
            </a:r>
            <a:r>
              <a:rPr lang="en-US" sz="2000" dirty="0" err="1"/>
              <a:t>geur</a:t>
            </a:r>
            <a:r>
              <a:rPr lang="en-US" sz="2000" dirty="0"/>
              <a:t>-geraniums met </a:t>
            </a:r>
            <a:r>
              <a:rPr lang="en-US" sz="2000" dirty="0" err="1"/>
              <a:t>prachtig</a:t>
            </a:r>
            <a:r>
              <a:rPr lang="en-US" sz="2000" dirty="0"/>
              <a:t> </a:t>
            </a:r>
            <a:r>
              <a:rPr lang="en-US" sz="2000" dirty="0" err="1"/>
              <a:t>blad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Strooi</a:t>
            </a:r>
            <a:r>
              <a:rPr lang="en-US" sz="2000" dirty="0"/>
              <a:t> de </a:t>
            </a:r>
            <a:r>
              <a:rPr lang="en-US" sz="2000" dirty="0" err="1"/>
              <a:t>bloemetjes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/of </a:t>
            </a:r>
            <a:r>
              <a:rPr lang="en-US" sz="2000" dirty="0" err="1"/>
              <a:t>blaadjes</a:t>
            </a:r>
            <a:r>
              <a:rPr lang="en-US" sz="2000" dirty="0"/>
              <a:t> over je </a:t>
            </a:r>
            <a:r>
              <a:rPr lang="en-US" sz="2000" dirty="0" err="1"/>
              <a:t>soep</a:t>
            </a:r>
            <a:r>
              <a:rPr lang="en-US" sz="2000" dirty="0"/>
              <a:t>, 	</a:t>
            </a:r>
            <a:r>
              <a:rPr lang="en-US" sz="2000" dirty="0" err="1"/>
              <a:t>salades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zet</a:t>
            </a:r>
            <a:r>
              <a:rPr lang="en-US" sz="2000" dirty="0"/>
              <a:t> er thee mee </a:t>
            </a:r>
            <a:r>
              <a:rPr lang="en-US" sz="2000" dirty="0">
                <a:sym typeface="Wingdings" pitchFamily="2" charset="2"/>
              </a:rPr>
              <a:t></a:t>
            </a:r>
            <a:endParaRPr lang="en-US" sz="2000" dirty="0"/>
          </a:p>
        </p:txBody>
      </p:sp>
      <p:pic>
        <p:nvPicPr>
          <p:cNvPr id="6" name="Tijdelijke aanduiding voor 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DA7DB1EE-FB50-A7CF-9649-D73D36C1A2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963" r="179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5939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368748" cy="41826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Een</a:t>
            </a:r>
            <a:r>
              <a:rPr lang="en-US" altLang="nl-NL" sz="3797" dirty="0">
                <a:latin typeface="Alegreya Sans Medium" charset="0"/>
              </a:rPr>
              <a:t> 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prikkelende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bloementrip</a:t>
            </a:r>
            <a:r>
              <a:rPr lang="en-US" altLang="nl-NL" sz="3797" dirty="0">
                <a:latin typeface="Alegreya Sans Medium" charset="0"/>
              </a:rPr>
              <a:t> 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5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>
            <a:extLst>
              <a:ext uri="{FF2B5EF4-FFF2-40B4-BE49-F238E27FC236}">
                <a16:creationId xmlns:a16="http://schemas.microsoft.com/office/drawing/2014/main" id="{6948DC14-D8F2-274E-BBD9-054F903A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3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1336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671823"/>
            <a:ext cx="11506198" cy="59355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DE BLOEMENTRIP</a:t>
            </a:r>
          </a:p>
          <a:p>
            <a:pPr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Doe de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Bloementrip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vooral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samen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Abc-kruid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(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sechuan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) is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een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terras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- &amp;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tuinplant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Ongevaarlijk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en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zelfs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gezond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Ontstekingsremmend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&amp;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smaak-neutraliserend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Neem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ongeveer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¼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bloem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‘Next level’ is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een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hele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bloem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(twee!)</a:t>
            </a:r>
          </a:p>
          <a:p>
            <a:pPr marL="602732" indent="-602732">
              <a:buFont typeface="Arial"/>
              <a:buChar char="•"/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3">
            <a:extLst>
              <a:ext uri="{FF2B5EF4-FFF2-40B4-BE49-F238E27FC236}">
                <a16:creationId xmlns:a16="http://schemas.microsoft.com/office/drawing/2014/main" id="{B94A995F-A3E8-1842-8312-100D3F6E9036}"/>
              </a:ext>
            </a:extLst>
          </p:cNvPr>
          <p:cNvGrpSpPr>
            <a:grpSpLocks/>
          </p:cNvGrpSpPr>
          <p:nvPr/>
        </p:nvGrpSpPr>
        <p:grpSpPr bwMode="auto">
          <a:xfrm>
            <a:off x="0" y="12344"/>
            <a:ext cx="12085983" cy="6911526"/>
            <a:chOff x="0" y="0"/>
            <a:chExt cx="6808" cy="4720"/>
          </a:xfrm>
        </p:grpSpPr>
        <p:pic>
          <p:nvPicPr>
            <p:cNvPr id="15364" name="Picture 1">
              <a:extLst>
                <a:ext uri="{FF2B5EF4-FFF2-40B4-BE49-F238E27FC236}">
                  <a16:creationId xmlns:a16="http://schemas.microsoft.com/office/drawing/2014/main" id="{9C6AE3FD-A7A7-AB44-AE9E-D488B0A5F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6552" cy="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2">
              <a:extLst>
                <a:ext uri="{FF2B5EF4-FFF2-40B4-BE49-F238E27FC236}">
                  <a16:creationId xmlns:a16="http://schemas.microsoft.com/office/drawing/2014/main" id="{112B06AE-901C-2B4E-BCA0-3463CBA065A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08" cy="4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4" name="Rectangle 4">
            <a:extLst>
              <a:ext uri="{FF2B5EF4-FFF2-40B4-BE49-F238E27FC236}">
                <a16:creationId xmlns:a16="http://schemas.microsoft.com/office/drawing/2014/main" id="{BC84F488-E9C8-3C45-97CF-FFF3E9163DD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89503" y="5834867"/>
            <a:ext cx="9106976" cy="764381"/>
          </a:xfrm>
        </p:spPr>
        <p:txBody>
          <a:bodyPr vert="horz" lIns="64294" tIns="32147" rIns="0" bIns="32147" rtlCol="0" anchor="ctr">
            <a:normAutofit/>
          </a:bodyPr>
          <a:lstStyle/>
          <a:p>
            <a:pPr eaLnBrk="1" hangingPunct="1"/>
            <a:r>
              <a:rPr lang="en-US" altLang="nl-NL" sz="3797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legreya Sans Medium" charset="0"/>
                <a:ea typeface="ヒラギノ角ゴ ProN W3" panose="020B0300000000000000" pitchFamily="34" charset="-128"/>
              </a:rPr>
              <a:t>Eetbare</a:t>
            </a:r>
            <a:r>
              <a:rPr lang="en-US" altLang="nl-NL" sz="3797" dirty="0">
                <a:effectLst>
                  <a:outerShdw blurRad="38100" dist="38100" dir="2700000" algn="tl">
                    <a:srgbClr val="C0C0C0"/>
                  </a:outerShdw>
                </a:effectLst>
                <a:latin typeface="Alegreya Sans Medium" charset="0"/>
                <a:ea typeface="ヒラギノ角ゴ ProN W3" panose="020B0300000000000000" pitchFamily="34" charset="-128"/>
              </a:rPr>
              <a:t>-</a:t>
            </a:r>
            <a:r>
              <a:rPr lang="en-US" altLang="nl-NL" sz="3797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legreya Sans Medium" charset="0"/>
                <a:ea typeface="ヒラギノ角ゴ ProN W3" panose="020B0300000000000000" pitchFamily="34" charset="-128"/>
              </a:rPr>
              <a:t>bloemen</a:t>
            </a:r>
            <a:r>
              <a:rPr lang="en-US" altLang="nl-NL" sz="3797" dirty="0">
                <a:effectLst>
                  <a:outerShdw blurRad="38100" dist="38100" dir="2700000" algn="tl">
                    <a:srgbClr val="C0C0C0"/>
                  </a:outerShdw>
                </a:effectLst>
                <a:latin typeface="Alegreya Sans Medium" charset="0"/>
                <a:ea typeface="ヒラギノ角ゴ ProN W3" panose="020B0300000000000000" pitchFamily="34" charset="-128"/>
              </a:rPr>
              <a:t>-diner in Tokyo, Japan 1990</a:t>
            </a:r>
          </a:p>
        </p:txBody>
      </p:sp>
    </p:spTree>
    <p:extLst>
      <p:ext uri="{BB962C8B-B14F-4D97-AF65-F5344CB8AC3E}">
        <p14:creationId xmlns:p14="http://schemas.microsoft.com/office/powerpoint/2010/main" val="99001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79C122D-443B-944D-8564-3BFDF3864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5" r="1" b="12598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59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A92E3BC7-DFED-8241-AC36-4B541AD234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-2" b="-2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97" name="Rectangle 2">
            <a:extLst>
              <a:ext uri="{FF2B5EF4-FFF2-40B4-BE49-F238E27FC236}">
                <a16:creationId xmlns:a16="http://schemas.microsoft.com/office/drawing/2014/main" id="{2F2380C9-8E2C-0F4E-9FAB-2FD6F0EF7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338" y="640080"/>
            <a:ext cx="3734014" cy="3566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Smaakt dit naar meer?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1">
            <a:extLst>
              <a:ext uri="{FF2B5EF4-FFF2-40B4-BE49-F238E27FC236}">
                <a16:creationId xmlns:a16="http://schemas.microsoft.com/office/drawing/2014/main" id="{8041BB47-46F6-AD4C-9CB5-F2E01B2934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32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753" y="771215"/>
            <a:ext cx="8368748" cy="6519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nl-NL" sz="3797" dirty="0">
                <a:latin typeface="Alegreya Sans Medium" charset="0"/>
              </a:rPr>
              <a:t>WAT 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kun</a:t>
            </a:r>
            <a:r>
              <a:rPr lang="en-US" altLang="nl-NL" sz="3797" dirty="0">
                <a:latin typeface="Alegreya Sans Medium" charset="0"/>
              </a:rPr>
              <a:t> je ‘morgen’ </a:t>
            </a:r>
            <a:r>
              <a:rPr lang="en-US" altLang="nl-NL" sz="3797" dirty="0" err="1">
                <a:latin typeface="Alegreya Sans Medium" charset="0"/>
              </a:rPr>
              <a:t>doen</a:t>
            </a:r>
            <a:r>
              <a:rPr lang="en-US" altLang="nl-NL" sz="3797" dirty="0">
                <a:latin typeface="Alegreya Sans Medium" charset="0"/>
              </a:rPr>
              <a:t> </a:t>
            </a:r>
            <a:r>
              <a:rPr lang="en-US" altLang="nl-NL" sz="3797" dirty="0" err="1">
                <a:latin typeface="Alegreya Sans Medium" charset="0"/>
              </a:rPr>
              <a:t>voor</a:t>
            </a:r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prikkelende</a:t>
            </a:r>
            <a:r>
              <a:rPr lang="en-US" altLang="nl-NL" sz="3797" dirty="0">
                <a:latin typeface="Alegreya Sans Medium" charset="0"/>
              </a:rPr>
              <a:t> 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 err="1">
                <a:latin typeface="Alegreya Sans Medium" charset="0"/>
              </a:rPr>
              <a:t>biologie</a:t>
            </a:r>
            <a:r>
              <a:rPr lang="en-US" altLang="nl-NL" sz="3797" dirty="0">
                <a:latin typeface="Alegreya Sans Medium" charset="0"/>
              </a:rPr>
              <a:t>-lessen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r>
              <a:rPr lang="en-US" altLang="nl-NL" sz="3797" dirty="0">
                <a:latin typeface="Alegreya Sans Medium" charset="0"/>
              </a:rPr>
              <a:t>?</a:t>
            </a:r>
          </a:p>
          <a:p>
            <a:pPr algn="ctr"/>
            <a:endParaRPr lang="en-US" altLang="nl-NL" sz="3797" dirty="0">
              <a:latin typeface="Alegreya Sans Medium" charset="0"/>
            </a:endParaRPr>
          </a:p>
          <a:p>
            <a:pPr algn="ctr"/>
            <a:endParaRPr lang="en-US" altLang="nl-NL" sz="3797" dirty="0">
              <a:latin typeface="Alegreya Sans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>
            <a:extLst>
              <a:ext uri="{FF2B5EF4-FFF2-40B4-BE49-F238E27FC236}">
                <a16:creationId xmlns:a16="http://schemas.microsoft.com/office/drawing/2014/main" id="{A261DD67-FCB1-EF46-8452-26B3D9BD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077913"/>
            <a:ext cx="4695825" cy="46958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15BBDE8-80E8-9741-A2BF-6F348F387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575" y="1077913"/>
            <a:ext cx="2433638" cy="469582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7044C61-5388-0C4E-AA80-2701D989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nl-NL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</a:t>
            </a:r>
            <a:r>
              <a:rPr lang="en-US" altLang="ja-JP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Bloemen</a:t>
            </a:r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met </a:t>
            </a:r>
            <a:r>
              <a:rPr lang="en-US" altLang="ja-JP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smaak</a:t>
            </a:r>
            <a:r>
              <a:rPr lang="en-US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’</a:t>
            </a:r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€ 24,95 met </a:t>
            </a:r>
            <a:r>
              <a:rPr lang="en-US" altLang="ja-JP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uitklapbare</a:t>
            </a:r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ja-JP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minigids</a:t>
            </a:r>
            <a:r>
              <a:rPr lang="en-US" altLang="ja-JP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€ 7,95</a:t>
            </a:r>
            <a:endParaRPr lang="en-US" altLang="nl-NL" sz="2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26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>
            <a:extLst>
              <a:ext uri="{FF2B5EF4-FFF2-40B4-BE49-F238E27FC236}">
                <a16:creationId xmlns:a16="http://schemas.microsoft.com/office/drawing/2014/main" id="{C65F1BC8-D88F-8746-AEC6-B625BCE23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58" y="4745013"/>
            <a:ext cx="3709169" cy="193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7E6E8-7BA8-7F46-824B-E6F4EB484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242" y="518260"/>
            <a:ext cx="10515600" cy="4226753"/>
          </a:xfrm>
        </p:spPr>
        <p:txBody>
          <a:bodyPr>
            <a:normAutofit fontScale="90000"/>
          </a:bodyPr>
          <a:lstStyle/>
          <a:p>
            <a:pPr algn="ctr"/>
            <a:br>
              <a:rPr lang="en-US" altLang="nl-NL" dirty="0"/>
            </a:br>
            <a:br>
              <a:rPr lang="en-US" altLang="nl-NL" dirty="0"/>
            </a:br>
            <a:br>
              <a:rPr lang="en-US" altLang="nl-NL" dirty="0"/>
            </a:br>
            <a:r>
              <a:rPr lang="en-US" altLang="nl-NL" dirty="0" err="1"/>
              <a:t>Bezoek</a:t>
            </a:r>
            <a:br>
              <a:rPr lang="en-US" altLang="nl-NL" dirty="0"/>
            </a:br>
            <a:r>
              <a:rPr lang="en-US" altLang="nl-NL" dirty="0">
                <a:hlinkClick r:id="rId3"/>
              </a:rPr>
              <a:t>www.floraltouch.nl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br>
              <a:rPr lang="en-US" altLang="nl-NL" dirty="0"/>
            </a:br>
            <a:r>
              <a:rPr lang="en-US" altLang="nl-NL" dirty="0">
                <a:hlinkClick r:id="rId4"/>
              </a:rPr>
              <a:t>www.bloemenmetsmaak.nl</a:t>
            </a:r>
            <a:r>
              <a:rPr lang="en-US" altLang="nl-NL" dirty="0"/>
              <a:t> met gratis e-book!</a:t>
            </a:r>
            <a:br>
              <a:rPr lang="en-US" altLang="nl-NL" dirty="0"/>
            </a:br>
            <a:br>
              <a:rPr lang="en-US" altLang="nl-NL" dirty="0"/>
            </a:b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schrijf</a:t>
            </a:r>
            <a:r>
              <a:rPr lang="en-US" altLang="nl-NL" dirty="0"/>
              <a:t> je in </a:t>
            </a:r>
            <a:r>
              <a:rPr lang="en-US" altLang="nl-NL" dirty="0" err="1"/>
              <a:t>voor</a:t>
            </a:r>
            <a:r>
              <a:rPr lang="en-US" altLang="nl-NL" dirty="0"/>
              <a:t> </a:t>
            </a:r>
            <a:r>
              <a:rPr lang="en-US" altLang="nl-NL" dirty="0" err="1"/>
              <a:t>fleurige</a:t>
            </a:r>
            <a:r>
              <a:rPr lang="en-US" altLang="nl-NL" dirty="0"/>
              <a:t> </a:t>
            </a:r>
            <a:r>
              <a:rPr lang="en-US" altLang="nl-NL" dirty="0" err="1"/>
              <a:t>nieuwtjes</a:t>
            </a:r>
            <a:br>
              <a:rPr lang="en-US" altLang="nl-NL" dirty="0"/>
            </a:br>
            <a:br>
              <a:rPr lang="en-US" altLang="nl-NL" dirty="0"/>
            </a:br>
            <a:r>
              <a:rPr lang="en-US" altLang="nl-NL" dirty="0"/>
              <a:t>Facebook, Twitter, LinkedIn, Instagram</a:t>
            </a:r>
            <a:br>
              <a:rPr lang="en-US" altLang="nl-NL" dirty="0"/>
            </a:br>
            <a:br>
              <a:rPr lang="en-US" altLang="nl-NL" dirty="0"/>
            </a:br>
            <a:endParaRPr lang="en-US" altLang="nl-NL" dirty="0"/>
          </a:p>
        </p:txBody>
      </p:sp>
    </p:spTree>
    <p:extLst>
      <p:ext uri="{BB962C8B-B14F-4D97-AF65-F5344CB8AC3E}">
        <p14:creationId xmlns:p14="http://schemas.microsoft.com/office/powerpoint/2010/main" val="149317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EEF8B0E5-EC26-A148-B3C3-DF6233FA429E}"/>
              </a:ext>
            </a:extLst>
          </p:cNvPr>
          <p:cNvSpPr>
            <a:spLocks/>
          </p:cNvSpPr>
          <p:nvPr/>
        </p:nvSpPr>
        <p:spPr bwMode="auto">
          <a:xfrm>
            <a:off x="674237" y="914400"/>
            <a:ext cx="3657600" cy="5367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nl-NL" sz="4800" kern="1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Matisse ITC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3" name="Picture 1">
            <a:extLst>
              <a:ext uri="{FF2B5EF4-FFF2-40B4-BE49-F238E27FC236}">
                <a16:creationId xmlns:a16="http://schemas.microsoft.com/office/drawing/2014/main" id="{E5FC8AEA-C7E9-FE48-AC72-5543E1C4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1122847"/>
            <a:ext cx="6553545" cy="462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D2BC349-FC2D-BC22-766B-511E6E5F380A}"/>
              </a:ext>
            </a:extLst>
          </p:cNvPr>
          <p:cNvSpPr txBox="1"/>
          <p:nvPr/>
        </p:nvSpPr>
        <p:spPr>
          <a:xfrm>
            <a:off x="557752" y="1017968"/>
            <a:ext cx="377408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5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INHOUD:</a:t>
            </a:r>
          </a:p>
          <a:p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Waarom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 (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niet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)?</a:t>
            </a:r>
          </a:p>
          <a:p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Veiligheid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Matisse ITC" charset="0"/>
            </a:endParaRPr>
          </a:p>
          <a:p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Hoe/wat</a:t>
            </a:r>
          </a:p>
          <a:p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Matisse ITC" charset="0"/>
            </a:endParaRPr>
          </a:p>
          <a:p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Eetbaar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onkruid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Matisse ITC" charset="0"/>
            </a:endParaRPr>
          </a:p>
          <a:p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Binnenjungle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Matisse ITC" charset="0"/>
            </a:endParaRPr>
          </a:p>
          <a:p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  <a:sym typeface="Matisse ITC" charset="0"/>
              </a:rPr>
              <a:t>Bloementrip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Matisse ITC" charset="0"/>
            </a:endParaRPr>
          </a:p>
          <a:p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  <a:sym typeface="Matisse ITC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56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3AD93-6FF9-2DCC-ECB1-64184789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/>
              <a:t>Biologie</a:t>
            </a:r>
            <a:r>
              <a:rPr lang="en-US" sz="5400" dirty="0"/>
              <a:t> </a:t>
            </a:r>
            <a:r>
              <a:rPr lang="en-US" sz="5400" dirty="0" err="1"/>
              <a:t>lesje</a:t>
            </a:r>
            <a:r>
              <a:rPr lang="en-US" sz="5400" dirty="0"/>
              <a:t> </a:t>
            </a:r>
            <a:r>
              <a:rPr lang="en-US" sz="3600" i="1" dirty="0"/>
              <a:t>(</a:t>
            </a:r>
            <a:r>
              <a:rPr lang="en-US" sz="3600" i="1" dirty="0" err="1"/>
              <a:t>beeldcolumn</a:t>
            </a:r>
            <a:r>
              <a:rPr lang="en-US" sz="3600" i="1" dirty="0"/>
              <a:t>)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72BD2E-9EC1-9E5B-8168-ED51D0CEB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Wat is het </a:t>
            </a:r>
            <a:r>
              <a:rPr lang="en-US" sz="2400" dirty="0" err="1"/>
              <a:t>verschil</a:t>
            </a:r>
            <a:r>
              <a:rPr lang="en-US" sz="2400" dirty="0"/>
              <a:t> </a:t>
            </a:r>
            <a:r>
              <a:rPr lang="en-US" sz="2400" dirty="0" err="1"/>
              <a:t>tussen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mannelijke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	</a:t>
            </a:r>
            <a:r>
              <a:rPr lang="en-US" sz="2400" dirty="0" err="1"/>
              <a:t>vrouwelijke</a:t>
            </a:r>
            <a:r>
              <a:rPr lang="en-US" sz="2400" dirty="0"/>
              <a:t> </a:t>
            </a:r>
            <a:r>
              <a:rPr lang="en-US" sz="2400" dirty="0" err="1"/>
              <a:t>bloem</a:t>
            </a:r>
            <a:r>
              <a:rPr lang="en-US" sz="2400" dirty="0"/>
              <a:t> van de </a:t>
            </a:r>
            <a:r>
              <a:rPr lang="en-US" sz="2400" dirty="0" err="1"/>
              <a:t>courgette</a:t>
            </a:r>
            <a:r>
              <a:rPr lang="en-US" sz="2400" dirty="0"/>
              <a:t>?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Als je het </a:t>
            </a:r>
            <a:r>
              <a:rPr lang="en-US" sz="2400" dirty="0" err="1"/>
              <a:t>eenmaal</a:t>
            </a:r>
            <a:r>
              <a:rPr lang="en-US" sz="2400" dirty="0"/>
              <a:t> </a:t>
            </a:r>
            <a:r>
              <a:rPr lang="en-US" sz="2400" dirty="0" err="1"/>
              <a:t>hebt</a:t>
            </a:r>
            <a:r>
              <a:rPr lang="en-US" sz="2400" dirty="0"/>
              <a:t> </a:t>
            </a:r>
            <a:r>
              <a:rPr lang="en-US" sz="2400" dirty="0" err="1"/>
              <a:t>gezien</a:t>
            </a:r>
            <a:r>
              <a:rPr lang="en-US" sz="2400" dirty="0"/>
              <a:t>, dan </a:t>
            </a:r>
            <a:r>
              <a:rPr lang="en-US" sz="2400" dirty="0" err="1"/>
              <a:t>weet</a:t>
            </a:r>
            <a:r>
              <a:rPr lang="en-US" sz="2400" dirty="0"/>
              <a:t> je het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Courgettes</a:t>
            </a:r>
            <a:r>
              <a:rPr lang="en-US" sz="2400" dirty="0"/>
              <a:t>, </a:t>
            </a:r>
            <a:r>
              <a:rPr lang="en-US" sz="2400" dirty="0" err="1"/>
              <a:t>pompoenen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watermeloenen</a:t>
            </a:r>
            <a:r>
              <a:rPr lang="en-US" sz="2400" dirty="0"/>
              <a:t> 	</a:t>
            </a:r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/>
              <a:t>familie</a:t>
            </a:r>
            <a:r>
              <a:rPr lang="en-US" sz="2400" dirty="0"/>
              <a:t> -&gt; </a:t>
            </a:r>
            <a:r>
              <a:rPr lang="en-US" sz="2400" dirty="0" err="1"/>
              <a:t>zelfde</a:t>
            </a:r>
            <a:r>
              <a:rPr lang="en-US" sz="2400" dirty="0"/>
              <a:t> </a:t>
            </a:r>
            <a:r>
              <a:rPr lang="en-US" sz="2400" dirty="0" err="1"/>
              <a:t>verschijnsel</a:t>
            </a: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92A7CC1-A2D4-7BBA-2ED0-8EC876807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75" r="9533"/>
          <a:stretch/>
        </p:blipFill>
        <p:spPr>
          <a:xfrm>
            <a:off x="20" y="10"/>
            <a:ext cx="4782045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1709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1" name="Rectangle 2">
            <a:extLst>
              <a:ext uri="{FF2B5EF4-FFF2-40B4-BE49-F238E27FC236}">
                <a16:creationId xmlns:a16="http://schemas.microsoft.com/office/drawing/2014/main" id="{D0054666-E505-824B-AA5F-0F91096B9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338" y="640080"/>
            <a:ext cx="3734014" cy="3566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 u="sng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Waarom</a:t>
            </a:r>
            <a:r>
              <a:rPr lang="en-US" altLang="nl-NL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5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zou</a:t>
            </a:r>
            <a:r>
              <a:rPr lang="en-US" altLang="nl-NL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je (</a:t>
            </a:r>
            <a:r>
              <a:rPr lang="en-US" altLang="nl-NL" sz="5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geen</a:t>
            </a:r>
            <a:r>
              <a:rPr lang="en-US" altLang="nl-NL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 </a:t>
            </a:r>
            <a:r>
              <a:rPr lang="en-US" altLang="nl-NL" sz="5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bloemen</a:t>
            </a:r>
            <a:r>
              <a:rPr lang="en-US" altLang="nl-NL" sz="5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eten?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1">
            <a:extLst>
              <a:ext uri="{FF2B5EF4-FFF2-40B4-BE49-F238E27FC236}">
                <a16:creationId xmlns:a16="http://schemas.microsoft.com/office/drawing/2014/main" id="{225828FC-411B-704F-8E4B-88B7D22EA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76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7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Afbeelding 3">
            <a:extLst>
              <a:ext uri="{FF2B5EF4-FFF2-40B4-BE49-F238E27FC236}">
                <a16:creationId xmlns:a16="http://schemas.microsoft.com/office/drawing/2014/main" id="{C30C93C7-2E1E-AC4C-837C-7F744B6C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0307"/>
            <a:ext cx="12191999" cy="89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hthoek 2">
            <a:extLst>
              <a:ext uri="{FF2B5EF4-FFF2-40B4-BE49-F238E27FC236}">
                <a16:creationId xmlns:a16="http://schemas.microsoft.com/office/drawing/2014/main" id="{0AA42D5F-2AED-D743-AC67-C2B9E5563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961" y="1178719"/>
            <a:ext cx="8626078" cy="35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>
              <a:buFontTx/>
              <a:buChar char="•"/>
            </a:pPr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 Medium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endParaRPr lang="en-US" altLang="nl-NL" sz="2812">
              <a:latin typeface="ITC Flora" charset="0"/>
            </a:endParaRPr>
          </a:p>
          <a:p>
            <a:pPr algn="ctr" eaLnBrk="1" hangingPunct="1"/>
            <a:r>
              <a:rPr lang="en-US" altLang="nl-NL" sz="2812">
                <a:latin typeface="ITC Flora" charset="0"/>
              </a:rPr>
              <a:t> </a:t>
            </a:r>
            <a:endParaRPr lang="nl-NL" altLang="nl-NL" sz="2812"/>
          </a:p>
        </p:txBody>
      </p:sp>
      <p:sp>
        <p:nvSpPr>
          <p:cNvPr id="39939" name="Rechthoek 3">
            <a:extLst>
              <a:ext uri="{FF2B5EF4-FFF2-40B4-BE49-F238E27FC236}">
                <a16:creationId xmlns:a16="http://schemas.microsoft.com/office/drawing/2014/main" id="{C9A791F5-84C2-B647-9B7A-F5519A8F4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030" y="525145"/>
            <a:ext cx="10692327" cy="65199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Natuurbeleving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/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seizoenen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Feestelijk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/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vrolijk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Verrassingseffect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Smaakmaker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Net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een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beetje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anders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Marketing-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doeleinden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Het is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puur</a:t>
            </a:r>
            <a:r>
              <a:rPr lang="en-US" sz="3797" dirty="0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 </a:t>
            </a: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natuur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602732" indent="-602732" algn="ctr">
              <a:buFont typeface="Arial"/>
              <a:buChar char="•"/>
              <a:defRPr/>
            </a:pPr>
            <a:r>
              <a:rPr lang="en-US" sz="3797" dirty="0" err="1">
                <a:latin typeface="Alegreya Sans Medium"/>
                <a:ea typeface="ヒラギノ角ゴ ProN W3" charset="0"/>
                <a:cs typeface="Alegreya Sans Medium"/>
                <a:sym typeface="Gill Sans" charset="0"/>
              </a:rPr>
              <a:t>Romantisch</a:t>
            </a: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marL="482186" indent="-482186">
              <a:buFont typeface="Wingdings" charset="2"/>
              <a:buChar char="Ø"/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  <a:p>
            <a:pPr algn="ctr" eaLnBrk="1" hangingPunct="1">
              <a:defRPr/>
            </a:pPr>
            <a:endParaRPr lang="en-US" sz="3797" dirty="0">
              <a:latin typeface="Alegreya Sans Medium"/>
              <a:ea typeface="ヒラギノ角ゴ ProN W3" charset="0"/>
              <a:cs typeface="Alegreya Sans Medium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6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0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99CDE0EF-C783-C44E-944B-8DCFFF0B9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338" y="640080"/>
            <a:ext cx="3734014" cy="35661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nl-NL" sz="5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Verbinding met de natuur!</a:t>
            </a:r>
          </a:p>
        </p:txBody>
      </p:sp>
      <p:sp>
        <p:nvSpPr>
          <p:cNvPr id="2458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7" name="Picture 3">
            <a:extLst>
              <a:ext uri="{FF2B5EF4-FFF2-40B4-BE49-F238E27FC236}">
                <a16:creationId xmlns:a16="http://schemas.microsoft.com/office/drawing/2014/main" id="{F680333A-4526-0F48-BF47-4F7030DC5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r="191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7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768</Words>
  <Application>Microsoft Macintosh PowerPoint</Application>
  <PresentationFormat>Breedbeeld</PresentationFormat>
  <Paragraphs>255</Paragraphs>
  <Slides>45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6" baseType="lpstr">
      <vt:lpstr>Alegreya Sans Medium</vt:lpstr>
      <vt:lpstr>Angelina</vt:lpstr>
      <vt:lpstr>Arial</vt:lpstr>
      <vt:lpstr>Calibri</vt:lpstr>
      <vt:lpstr>Calibri Light</vt:lpstr>
      <vt:lpstr>Gill Sans</vt:lpstr>
      <vt:lpstr>Impact</vt:lpstr>
      <vt:lpstr>ITC Flora</vt:lpstr>
      <vt:lpstr>ITC Flora Medium</vt:lpstr>
      <vt:lpstr>Wingdings</vt:lpstr>
      <vt:lpstr>Kantoorthema</vt:lpstr>
      <vt:lpstr>PowerPoint-presentatie</vt:lpstr>
      <vt:lpstr>PowerPoint-presentatie</vt:lpstr>
      <vt:lpstr>Anna Koster  Expert eetbare bloemen Groen-auteur Columnist Groen onderwijs</vt:lpstr>
      <vt:lpstr>Eetbare-bloemen-diner in Tokyo, Japan 1990</vt:lpstr>
      <vt:lpstr>PowerPoint-presentatie</vt:lpstr>
      <vt:lpstr>Biologie lesje (beeldcolumn)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Cocktail ‘Hugo’   - Vlierbloesemsiroop - Prosecco - Limoen - Verse munt - IJsblokjes  (evt Wodka)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Eetbare soorten: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Malvaceae (kaasjeskruidfamilie)</vt:lpstr>
      <vt:lpstr>Lijkt het je SAAI achter de GERANIUMS?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‘Bloemen met smaak’ € 24,95 met uitklapbare minigids € 7,95</vt:lpstr>
      <vt:lpstr>   Bezoek www.floraltouch.nl en www.bloemenmetsmaak.nl met gratis e-book!  en schrijf je in voor fleurige nieuwtjes  Facebook, Twitter, LinkedIn, Instagram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Anna Koster</dc:creator>
  <cp:lastModifiedBy>Anna Koster</cp:lastModifiedBy>
  <cp:revision>15</cp:revision>
  <dcterms:created xsi:type="dcterms:W3CDTF">2019-08-23T15:10:22Z</dcterms:created>
  <dcterms:modified xsi:type="dcterms:W3CDTF">2022-05-16T13:46:46Z</dcterms:modified>
</cp:coreProperties>
</file>