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5"/>
  </p:notesMasterIdLst>
  <p:sldIdLst>
    <p:sldId id="315" r:id="rId3"/>
    <p:sldId id="256" r:id="rId4"/>
    <p:sldId id="316" r:id="rId5"/>
    <p:sldId id="314" r:id="rId6"/>
    <p:sldId id="321" r:id="rId7"/>
    <p:sldId id="323" r:id="rId8"/>
    <p:sldId id="317" r:id="rId9"/>
    <p:sldId id="318" r:id="rId10"/>
    <p:sldId id="319" r:id="rId11"/>
    <p:sldId id="320" r:id="rId12"/>
    <p:sldId id="324" r:id="rId13"/>
    <p:sldId id="325" r:id="rId14"/>
    <p:sldId id="326" r:id="rId15"/>
    <p:sldId id="327" r:id="rId16"/>
    <p:sldId id="330" r:id="rId17"/>
    <p:sldId id="335" r:id="rId18"/>
    <p:sldId id="328" r:id="rId19"/>
    <p:sldId id="333" r:id="rId20"/>
    <p:sldId id="329" r:id="rId21"/>
    <p:sldId id="331" r:id="rId22"/>
    <p:sldId id="332" r:id="rId23"/>
    <p:sldId id="336" r:id="rId24"/>
    <p:sldId id="257" r:id="rId25"/>
    <p:sldId id="334" r:id="rId26"/>
    <p:sldId id="338" r:id="rId27"/>
    <p:sldId id="340" r:id="rId28"/>
    <p:sldId id="341" r:id="rId29"/>
    <p:sldId id="346" r:id="rId30"/>
    <p:sldId id="348" r:id="rId31"/>
    <p:sldId id="349" r:id="rId32"/>
    <p:sldId id="350" r:id="rId33"/>
    <p:sldId id="351" r:id="rId34"/>
    <p:sldId id="343" r:id="rId35"/>
    <p:sldId id="358" r:id="rId36"/>
    <p:sldId id="391" r:id="rId37"/>
    <p:sldId id="395" r:id="rId38"/>
    <p:sldId id="394" r:id="rId39"/>
    <p:sldId id="392" r:id="rId40"/>
    <p:sldId id="354" r:id="rId41"/>
    <p:sldId id="355" r:id="rId42"/>
    <p:sldId id="396" r:id="rId43"/>
    <p:sldId id="400" r:id="rId44"/>
    <p:sldId id="362" r:id="rId45"/>
    <p:sldId id="397" r:id="rId46"/>
    <p:sldId id="258" r:id="rId47"/>
    <p:sldId id="259" r:id="rId48"/>
    <p:sldId id="401" r:id="rId49"/>
    <p:sldId id="408" r:id="rId50"/>
    <p:sldId id="399" r:id="rId51"/>
    <p:sldId id="403" r:id="rId52"/>
    <p:sldId id="404" r:id="rId53"/>
    <p:sldId id="405" r:id="rId54"/>
    <p:sldId id="407" r:id="rId55"/>
    <p:sldId id="410" r:id="rId56"/>
    <p:sldId id="409" r:id="rId57"/>
    <p:sldId id="411" r:id="rId58"/>
    <p:sldId id="412" r:id="rId59"/>
    <p:sldId id="413" r:id="rId60"/>
    <p:sldId id="414" r:id="rId61"/>
    <p:sldId id="415" r:id="rId62"/>
    <p:sldId id="416" r:id="rId63"/>
    <p:sldId id="39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1" autoAdjust="0"/>
  </p:normalViewPr>
  <p:slideViewPr>
    <p:cSldViewPr>
      <p:cViewPr>
        <p:scale>
          <a:sx n="90" d="100"/>
          <a:sy n="90" d="100"/>
        </p:scale>
        <p:origin x="-2244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2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1FFB2-405D-4854-8064-03DFF709BF6D}" type="datetimeFigureOut">
              <a:rPr lang="nl-NL" smtClean="0"/>
              <a:t>22-1-2014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86620-9016-4B2B-88E0-E9CCB339C9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96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5C919B-245B-4356-B296-D06229649939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36" y="4347147"/>
            <a:ext cx="1191252" cy="270136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42515-D2D3-4BAF-93D2-439F22D19974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36" y="4347147"/>
            <a:ext cx="1191252" cy="270136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F3D12-B547-4B40-B190-FC953A32E532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36" y="4347147"/>
            <a:ext cx="1191252" cy="270136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F3D12-B547-4B40-B190-FC953A32E532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36" y="4347147"/>
            <a:ext cx="1191252" cy="270136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7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17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772150"/>
            <a:ext cx="7794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88400" y="908720"/>
            <a:ext cx="7100378" cy="475256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06.11.2012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Voettekst vullen: Invoegen|Koptekst en voettekst / Insert|Header &amp; Footer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EFE6767-D129-4D47-A93D-AE58C924A56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46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el, grafiek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8BD4BD7-48B9-46F9-BC8B-57200A728BB3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943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BE2B39-7C2A-430F-82F7-EEFD222A89A4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29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000" y="442800"/>
            <a:ext cx="6048000" cy="2124000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600" y="2656800"/>
            <a:ext cx="6048000" cy="9864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77600" y="3888000"/>
            <a:ext cx="6048000" cy="216000"/>
          </a:xfrm>
        </p:spPr>
        <p:txBody>
          <a:bodyPr wrap="none"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00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400" y="1512000"/>
            <a:ext cx="7210800" cy="4752000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06.11.2012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D077A-563D-429F-A529-D654051FF715}" type="slidenum">
              <a:rPr lang="en-US">
                <a:solidFill>
                  <a:srgbClr val="E3004A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E3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400" y="1512000"/>
            <a:ext cx="7210800" cy="201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70400" y="3780000"/>
            <a:ext cx="3492000" cy="1440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453200" y="3780000"/>
            <a:ext cx="3492000" cy="1440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06.11.2012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DBBDD-73FF-4DA4-8AC6-07E3DBB80020}" type="slidenum">
              <a:rPr lang="en-US">
                <a:solidFill>
                  <a:srgbClr val="E3004A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E3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200" y="403200"/>
            <a:ext cx="7148386" cy="52547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400" y="928670"/>
            <a:ext cx="7141186" cy="428628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770400" y="1571613"/>
            <a:ext cx="3456000" cy="35719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2" name="Chart Placeholder 10"/>
          <p:cNvSpPr>
            <a:spLocks noGrp="1"/>
          </p:cNvSpPr>
          <p:nvPr>
            <p:ph type="chart" sz="quarter" idx="14"/>
          </p:nvPr>
        </p:nvSpPr>
        <p:spPr>
          <a:xfrm>
            <a:off x="4464000" y="1571613"/>
            <a:ext cx="3456000" cy="35719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06.11.2012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7E455-287E-4F45-9C14-513F0F54905E}" type="slidenum">
              <a:rPr lang="en-US">
                <a:solidFill>
                  <a:srgbClr val="E3004A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E3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28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8400" y="1573200"/>
            <a:ext cx="3456000" cy="471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8000" y="1573200"/>
            <a:ext cx="3456000" cy="471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06.11.2012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8D995-3FEA-4ACA-821D-ADF6BC1E306A}" type="slidenum">
              <a:rPr lang="en-US">
                <a:solidFill>
                  <a:srgbClr val="E3004A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E3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15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772150"/>
            <a:ext cx="7794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88400" y="908720"/>
            <a:ext cx="7100378" cy="475256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srgbClr val="FFFFFF"/>
                </a:solidFill>
              </a:rPr>
              <a:t>06.11.2012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srgbClr val="FFFFFF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EFE6767-D129-4D47-A93D-AE58C924A5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55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400" y="4359600"/>
            <a:ext cx="3456000" cy="63976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400" y="1573200"/>
            <a:ext cx="3456000" cy="266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28000" y="4359600"/>
            <a:ext cx="3456000" cy="63976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28000" y="1573200"/>
            <a:ext cx="3456000" cy="266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06.11.2012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6000-648A-45BB-AA73-6C4F1F1F84A2}" type="slidenum">
              <a:rPr lang="en-US">
                <a:solidFill>
                  <a:srgbClr val="E3004A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E3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54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06.11.2012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284B3-7EEA-449C-B812-DDA3FF906BCF}" type="slidenum">
              <a:rPr lang="en-US">
                <a:solidFill>
                  <a:srgbClr val="E3004A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E3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00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06.11.2012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4468-F1FA-442D-9E77-3B6E7DC1EECD}" type="slidenum">
              <a:rPr lang="en-US">
                <a:solidFill>
                  <a:srgbClr val="E3004A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E3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92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loop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33363"/>
            <a:ext cx="381635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176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4"/>
          <a:stretch>
            <a:fillRect/>
          </a:stretch>
        </p:blipFill>
        <p:spPr bwMode="auto">
          <a:xfrm>
            <a:off x="284163" y="284163"/>
            <a:ext cx="2595562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2543" r="-2" b="14"/>
          <a:stretch>
            <a:fillRect/>
          </a:stretch>
        </p:blipFill>
        <p:spPr bwMode="auto">
          <a:xfrm>
            <a:off x="204788" y="5157788"/>
            <a:ext cx="2667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1200" y="2815200"/>
            <a:ext cx="6048000" cy="1386000"/>
          </a:xfrm>
        </p:spPr>
        <p:txBody>
          <a:bodyPr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8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3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0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2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8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3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BC73A-071C-48F1-A713-B4958189BB2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F8F82-A647-4D31-912B-7A31BFDFA10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7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050" y="403225"/>
            <a:ext cx="7200900" cy="9572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9938" y="1511300"/>
            <a:ext cx="7212012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7938" y="6329363"/>
            <a:ext cx="774700" cy="179387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06.11.2012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1625" y="6329363"/>
            <a:ext cx="4500563" cy="17938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>
                <a:solidFill>
                  <a:srgbClr val="E3004A"/>
                </a:solidFill>
              </a:rPr>
              <a:t>Voettekst vullen: Invoegen|Koptekst en voettekst / Insert|Header &amp; Footer</a:t>
            </a:r>
            <a:endParaRPr lang="en-US" dirty="0">
              <a:solidFill>
                <a:srgbClr val="E300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5250" y="6329363"/>
            <a:ext cx="398463" cy="179387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56DF5195-8FD4-478F-9C40-48ECDE8F8E6F}" type="slidenum">
              <a:rPr lang="en-US">
                <a:solidFill>
                  <a:srgbClr val="E3004A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E3004A"/>
              </a:solidFill>
            </a:endParaRPr>
          </a:p>
        </p:txBody>
      </p:sp>
      <p:pic>
        <p:nvPicPr>
          <p:cNvPr id="1031" name="Picture 14" descr="Enkel logo naturalis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5772150"/>
            <a:ext cx="307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74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 spc="-6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00025" indent="-200025" algn="l" rtl="0" fontAlgn="base">
        <a:lnSpc>
          <a:spcPct val="90000"/>
        </a:lnSpc>
        <a:spcBef>
          <a:spcPct val="0"/>
        </a:spcBef>
        <a:spcAft>
          <a:spcPts val="120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rtl="0" fontAlgn="base">
        <a:lnSpc>
          <a:spcPct val="90000"/>
        </a:lnSpc>
        <a:spcBef>
          <a:spcPct val="0"/>
        </a:spcBef>
        <a:spcAft>
          <a:spcPts val="120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00025" indent="-200025" algn="l" rtl="0" fontAlgn="base">
        <a:lnSpc>
          <a:spcPct val="90000"/>
        </a:lnSpc>
        <a:spcBef>
          <a:spcPct val="0"/>
        </a:spcBef>
        <a:spcAft>
          <a:spcPts val="120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5" indent="-200025" algn="l" rtl="0" fontAlgn="base">
        <a:lnSpc>
          <a:spcPct val="90000"/>
        </a:lnSpc>
        <a:spcBef>
          <a:spcPct val="0"/>
        </a:spcBef>
        <a:spcAft>
          <a:spcPts val="120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" indent="-200025" algn="l" rtl="0" fontAlgn="base">
        <a:lnSpc>
          <a:spcPct val="90000"/>
        </a:lnSpc>
        <a:spcBef>
          <a:spcPct val="0"/>
        </a:spcBef>
        <a:spcAft>
          <a:spcPts val="120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qniwI2hNhDs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youtube.com/watch?v=ctMty7av0jc" TargetMode="External"/><Relationship Id="rId4" Type="http://schemas.openxmlformats.org/officeDocument/2006/relationships/hyperlink" Target="http://www.youtube.com/watch?v=7_ToAF46GPQ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nvoorzorg.nl/" TargetMode="External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cl.northwestern.edu/netlogo/docs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88" y="2907209"/>
            <a:ext cx="7408564" cy="881831"/>
          </a:xfrm>
        </p:spPr>
        <p:txBody>
          <a:bodyPr/>
          <a:lstStyle/>
          <a:p>
            <a:r>
              <a:rPr lang="nl-NL" sz="6000" dirty="0" smtClean="0"/>
              <a:t>Samen zijn we sterk</a:t>
            </a:r>
            <a:endParaRPr lang="en-GB" sz="5400" dirty="0">
              <a:solidFill>
                <a:srgbClr val="DFD29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49625" y="5139086"/>
            <a:ext cx="4998839" cy="738187"/>
          </a:xfrm>
          <a:prstGeom prst="rect">
            <a:avLst/>
          </a:prstGeom>
        </p:spPr>
        <p:txBody>
          <a:bodyPr/>
          <a:lstStyle>
            <a:lvl1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zh-CN" sz="4400" b="1" dirty="0" smtClean="0">
                <a:solidFill>
                  <a:prstClr val="black"/>
                </a:solidFill>
                <a:ea typeface="宋体" pitchFamily="2" charset="-122"/>
              </a:rPr>
              <a:t>Koos</a:t>
            </a:r>
            <a:r>
              <a:rPr lang="en-GB" altLang="zh-CN" sz="4400" b="1" dirty="0" smtClean="0">
                <a:solidFill>
                  <a:prstClr val="black"/>
                </a:solidFill>
                <a:ea typeface="宋体" pitchFamily="2" charset="-122"/>
              </a:rPr>
              <a:t> </a:t>
            </a:r>
            <a:r>
              <a:rPr lang="en-GB" altLang="zh-CN" sz="4400" b="1" dirty="0" err="1" smtClean="0">
                <a:solidFill>
                  <a:prstClr val="black"/>
                </a:solidFill>
                <a:ea typeface="宋体" pitchFamily="2" charset="-122"/>
              </a:rPr>
              <a:t>Biesmeijer</a:t>
            </a:r>
            <a:endParaRPr lang="en-GB" altLang="zh-CN" b="1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3968" y="5877272"/>
            <a:ext cx="3600400" cy="369093"/>
          </a:xfrm>
          <a:prstGeom prst="rect">
            <a:avLst/>
          </a:prstGeom>
        </p:spPr>
        <p:txBody>
          <a:bodyPr/>
          <a:lstStyle>
            <a:lvl1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" indent="-2000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2000" dirty="0" smtClean="0">
                <a:solidFill>
                  <a:prstClr val="black"/>
                </a:solidFill>
                <a:ea typeface="宋体" pitchFamily="2" charset="-122"/>
              </a:rPr>
              <a:t>Koos.Biesmeijer@naturalis.nl</a:t>
            </a:r>
            <a:endParaRPr lang="en-GB" altLang="zh-CN" sz="1100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74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3232" y="404664"/>
            <a:ext cx="7537536" cy="79208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3600" b="1" dirty="0" err="1" smtClean="0"/>
              <a:t>Groepen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gedragen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zich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soms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als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individuen</a:t>
            </a:r>
            <a:endParaRPr lang="en-US" altLang="en-US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628800"/>
            <a:ext cx="568960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1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3232" y="404664"/>
            <a:ext cx="7537536" cy="79208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3600" b="1" dirty="0" err="1" smtClean="0"/>
              <a:t>Groepen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gedragen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zich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soms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als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individuen</a:t>
            </a:r>
            <a:endParaRPr lang="en-US" altLang="en-US" sz="36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27584" y="980728"/>
            <a:ext cx="753753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Extreme </a:t>
            </a:r>
            <a:r>
              <a:rPr lang="en-US" altLang="en-US" sz="3200" b="1" dirty="0" err="1" smtClean="0">
                <a:solidFill>
                  <a:schemeClr val="bg1">
                    <a:lumMod val="65000"/>
                  </a:schemeClr>
                </a:solidFill>
              </a:rPr>
              <a:t>vorm</a:t>
            </a:r>
            <a:r>
              <a:rPr lang="en-US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altLang="en-US" sz="3200" b="1" dirty="0" err="1" smtClean="0">
                <a:solidFill>
                  <a:schemeClr val="bg1">
                    <a:lumMod val="65000"/>
                  </a:schemeClr>
                </a:solidFill>
              </a:rPr>
              <a:t>superorganisme</a:t>
            </a:r>
            <a:endParaRPr lang="en-US" alt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5" descr="&#10;SO-book-Hbees                                                  0001E66E HD-labtop                      ABA7815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72" y="2492896"/>
            <a:ext cx="2727325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re Ants: Their True Story Told By The Scientist Who Loves T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04737" y="1823550"/>
            <a:ext cx="2654301" cy="39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2048" y="2913221"/>
            <a:ext cx="7772400" cy="14700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huis\Documents\Koos\BeePics03\BeeBiology\BeesComb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kstvak 6"/>
          <p:cNvSpPr txBox="1"/>
          <p:nvPr/>
        </p:nvSpPr>
        <p:spPr>
          <a:xfrm>
            <a:off x="553141" y="548680"/>
            <a:ext cx="805130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>
                <a:solidFill>
                  <a:schemeClr val="bg1"/>
                </a:solidFill>
              </a:rPr>
              <a:t>ONTSTAAN VAN PATRONEN</a:t>
            </a:r>
          </a:p>
          <a:p>
            <a:pPr algn="ctr"/>
            <a:r>
              <a:rPr lang="nl-NL" sz="4400" b="1" dirty="0" smtClean="0">
                <a:solidFill>
                  <a:schemeClr val="bg1">
                    <a:lumMod val="75000"/>
                  </a:schemeClr>
                </a:solidFill>
              </a:rPr>
              <a:t>mechanismen</a:t>
            </a:r>
            <a:endParaRPr lang="nl-NL" sz="4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196" name="Picture 4" descr="http://www.vildaphoto.net/data/php/frontend.actions.php?action=photo-viewphoto&amp;id=649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7784" y="2636912"/>
            <a:ext cx="6134834" cy="35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07975" y="3068960"/>
            <a:ext cx="18735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</a:rPr>
              <a:t>PLAN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LEIDING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AFSPRAKEN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INFORMATIE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CONTROLE</a:t>
            </a:r>
            <a:endParaRPr lang="nl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2048" y="2913221"/>
            <a:ext cx="7772400" cy="14700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huis\Documents\Koos\BeePics03\BeeBiology\BeesComb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kstvak 6"/>
          <p:cNvSpPr txBox="1"/>
          <p:nvPr/>
        </p:nvSpPr>
        <p:spPr>
          <a:xfrm>
            <a:off x="553141" y="548680"/>
            <a:ext cx="805130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>
                <a:solidFill>
                  <a:schemeClr val="bg1"/>
                </a:solidFill>
              </a:rPr>
              <a:t>ONTSTAAN VAN PATRONEN</a:t>
            </a:r>
          </a:p>
          <a:p>
            <a:pPr algn="ctr"/>
            <a:r>
              <a:rPr lang="nl-NL" sz="4400" b="1" dirty="0" smtClean="0">
                <a:solidFill>
                  <a:schemeClr val="bg1">
                    <a:lumMod val="75000"/>
                  </a:schemeClr>
                </a:solidFill>
              </a:rPr>
              <a:t>mechanismen</a:t>
            </a:r>
            <a:endParaRPr lang="nl-NL" sz="4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194" name="Picture 2" descr="http://i1.ytimg.com/vi/GxhWyaD_SUQ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715" y="2420888"/>
            <a:ext cx="667337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307975" y="3068960"/>
            <a:ext cx="18735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</a:rPr>
              <a:t>PLAN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LEIDING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AFSPRAKEN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INFORMATIE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CONTROLE</a:t>
            </a:r>
            <a:endParaRPr lang="nl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548680"/>
            <a:ext cx="5638800" cy="839688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Hoe </a:t>
            </a:r>
            <a:r>
              <a:rPr lang="en-US" altLang="en-US" dirty="0" err="1" smtClean="0"/>
              <a:t>organiseren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wij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pic>
        <p:nvPicPr>
          <p:cNvPr id="5124" name="Picture 4" descr="station-cable-car.jpg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67640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838200"/>
            <a:ext cx="2590800" cy="10668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Template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203848" y="326499"/>
            <a:ext cx="4589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even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groot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als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origineel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582" name="Picture 6" descr="ceramicparts.jpg                                               0001C989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63213"/>
            <a:ext cx="2801888" cy="220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7544" y="188639"/>
            <a:ext cx="2260140" cy="860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/>
              <a:t>1- Mal</a:t>
            </a:r>
            <a:endParaRPr lang="en-US" altLang="en-US" b="1" dirty="0"/>
          </a:p>
        </p:txBody>
      </p:sp>
      <p:pic>
        <p:nvPicPr>
          <p:cNvPr id="3074" name="Picture 2" descr="http://designyoutrust.com/wp-content/uploads/2011/12/12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4" y="911274"/>
            <a:ext cx="8080336" cy="33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kookwinkel.nl/upload/webshop/L/_Y1S1670%20Speculaasplank%20poldermolen%208,5%20x%2015%20cm%20ho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65" y="4253467"/>
            <a:ext cx="23812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131215_1241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48" y="4263213"/>
            <a:ext cx="2958752" cy="22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1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huisexperimenteren.nl/science/DNA%20extractie/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nc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295275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85" y="1049137"/>
            <a:ext cx="3707824" cy="569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089720" y="2496855"/>
            <a:ext cx="28352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rgbClr val="FFDC2B"/>
                </a:solidFill>
              </a:rPr>
              <a:t>Instructions what to build, not how!</a:t>
            </a:r>
          </a:p>
        </p:txBody>
      </p:sp>
      <p:pic>
        <p:nvPicPr>
          <p:cNvPr id="1026" name="Picture 2" descr="http://images.fineartamerica.com/images-medium-large/design-for-a-giant-crossbow-leonardo-da-vin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0" y="1049138"/>
            <a:ext cx="381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auwdr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0" y="386007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88641"/>
            <a:ext cx="8122368" cy="86049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b="1" dirty="0" smtClean="0"/>
              <a:t>2- </a:t>
            </a:r>
            <a:r>
              <a:rPr lang="en-US" altLang="en-US" b="1" dirty="0" err="1" smtClean="0"/>
              <a:t>Blauwdruk</a:t>
            </a:r>
            <a:r>
              <a:rPr lang="en-US" altLang="en-US" b="1" dirty="0" smtClean="0"/>
              <a:t>: </a:t>
            </a:r>
            <a:r>
              <a:rPr lang="en-US" altLang="en-US" sz="4000" b="1" dirty="0" err="1" smtClean="0">
                <a:solidFill>
                  <a:schemeClr val="bg1">
                    <a:lumMod val="50000"/>
                  </a:schemeClr>
                </a:solidFill>
              </a:rPr>
              <a:t>verkleinde</a:t>
            </a:r>
            <a:r>
              <a:rPr lang="en-US" altLang="en-US" sz="4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4000" b="1" dirty="0" err="1" smtClean="0">
                <a:solidFill>
                  <a:schemeClr val="bg1">
                    <a:lumMod val="50000"/>
                  </a:schemeClr>
                </a:solidFill>
              </a:rPr>
              <a:t>detailtekening</a:t>
            </a:r>
            <a:endParaRPr lang="en-US" altLang="en-U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33296" r="3182"/>
          <a:stretch/>
        </p:blipFill>
        <p:spPr bwMode="auto">
          <a:xfrm>
            <a:off x="820319" y="908720"/>
            <a:ext cx="7657416" cy="555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1686466" y="63797"/>
            <a:ext cx="5771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dirty="0" err="1" smtClean="0">
                <a:solidFill>
                  <a:prstClr val="black"/>
                </a:solidFill>
              </a:rPr>
              <a:t>Ontwerp</a:t>
            </a:r>
            <a:r>
              <a:rPr lang="en-US" altLang="en-US" sz="4400" b="1" dirty="0" smtClean="0">
                <a:solidFill>
                  <a:prstClr val="black"/>
                </a:solidFill>
              </a:rPr>
              <a:t> </a:t>
            </a:r>
            <a:r>
              <a:rPr lang="en-US" altLang="en-US" sz="4400" b="1" dirty="0" err="1" smtClean="0">
                <a:solidFill>
                  <a:prstClr val="black"/>
                </a:solidFill>
              </a:rPr>
              <a:t>Naturalis</a:t>
            </a:r>
            <a:r>
              <a:rPr lang="en-US" altLang="en-US" sz="4400" b="1" dirty="0" smtClean="0">
                <a:solidFill>
                  <a:prstClr val="black"/>
                </a:solidFill>
              </a:rPr>
              <a:t> 2017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7935" r="11916" b="10751"/>
          <a:stretch/>
        </p:blipFill>
        <p:spPr bwMode="auto">
          <a:xfrm>
            <a:off x="614108" y="908720"/>
            <a:ext cx="7915784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4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://www.sushismullen.nl/images/pages/sushi-recepten_82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9" y="1355655"/>
            <a:ext cx="3089876" cy="464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419872" y="326501"/>
            <a:ext cx="56166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Instructies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bepaalde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volgorde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42120" y="188641"/>
            <a:ext cx="3628292" cy="860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 dirty="0" smtClean="0"/>
              <a:t>3- </a:t>
            </a:r>
            <a:r>
              <a:rPr lang="en-US" altLang="en-US" b="1" dirty="0" err="1" smtClean="0"/>
              <a:t>Recept</a:t>
            </a:r>
            <a:endParaRPr lang="en-US" altLang="en-US" b="1" dirty="0"/>
          </a:p>
        </p:txBody>
      </p:sp>
      <p:sp>
        <p:nvSpPr>
          <p:cNvPr id="2" name="AutoShape 2" descr="data:image/jpeg;base64,/9j/4AAQSkZJRgABAQAAAQABAAD/2wCEAAkGBhQSERUUEhQVFRUVGBgWGBgYFx0YGBoXFxgYGBcYFxcXHSYeGBokHBgXHy8gIycpLCwsFR8xNTAqNSYrLCkBCQoKDgwOGg8PGiwkHyAsKS8sLCksLCksLCwpLCwsLCksLCwpLCwsLCwpLCkpLCksKSwsLCwsKSksLCwsKSkpKf/AABEIANwA5QMBIgACEQEDEQH/xAAcAAABBQEBAQAAAAAAAAAAAAAGAgMEBQcBAAj/xABGEAACAQIEAwUEBwYDBwQDAAABAhEAAwQSITEFBkETIlFhcQcygZEjQqGxwdHwFFJTYpLhFXLSFhczQ4Ky8VRjorMkk8P/xAAaAQACAwEBAAAAAAAAAAAAAAACAwABBAUG/8QALREAAgIBBAEDAwIHAQAAAAAAAAECEQMEEiExQQUTUSJhcTKhFCNCUoGR8BX/2gAMAwEAAhEDEQA/AM64fxC9ZYB7TAHQyrD7aJcLiLVz3pBPn+hVpxjGi1o1pxPkY+cQaHmuo+q22X02+VIjksZKFBBgeHKVWCNuoq4w3B2BQ5bZg+A/dbfxoSwmOvW4yqWEjSNIn5ij3BsXVGUmC3kNYaQZptpgDv7OR/y7f/61pizb9/ur75+qB0G3hVmtlv0R+dN2sOZb/Meo8B51RZDuWdNh06eYqQlgeA+VPXLBjbw8PEedPpYJ/Q/OqIRbWFEnToPxqQMMIOn304qQTp0G2vj4U+PQ/KoWIt2B4U8tkTt0P4V20dBodh0p5TrsevT0qyHFtCl27Qjb9TS19D8q4l0TlgzqfhNQh02xpp1pq/j0tFc4hW0zeGoGo8JIk9OumtU/NHNVvCwGLA/ywSD0DAkaehkelCVjnL9rd1EHOhtqHIXLmJzsdIJGh010FBKdBxg2auF30/WleddD6Go2Cx6Osq0jQT8hUpjofQ0Sdg0dFuu5dR8a6D5V2dRp4/hUIeyVwIPtNLnyNJB8jvULEugjbw++ulBXmPken312fI1ChvJr8B95pWQV4NqdDsPvNKn1qyDaBdM0AdSTEaedZVzbzV29xbWa0qkm0SDmOVnWTMxOlaPxnEOtk9nZ/aHIgWyYB8SSeg/Ksdx/DDicQWv3EspaW3cFtG7RVLrbYAELsxOwkyCPXPlju4G45beS15e47awNsM2Y9sojJbL/APDa4JaD3ZzTFeq09mOIt2Fv9poSyAZu6YUNr3hP1hXqJUkKbbYfcT4muWNDofwrN+K2bTPoiqfFRH3VNv452jU9egqru4dyevyrLHc3ZqdJURrNuBVhwvGG24H1SdfkajWMO8bePTzNLOEeVgdR9WtMbM7SDFFBEivW7Wp9fwFNcFtsoh5Ph0/OrFbYk77/AICniyLct6H9dRTgSnbqCDv9n5UrKPP7PyqEGkTU+g/GpCrTa29d+g/Gn1tnx+wVCHbS6D0FOBdR8aTZQwNeg6eVLy6jXx6CoQcAoT51449tEFgMbgYklR7ogjeDqfCOnpV7xniow9ssZYxooAJJ+z9Csh49xp7ss/Wd4WR0VQWYAD0FKnLwh2OF8sq+LXrmJaYUtMnIgZ/VtZ+G2m1Vj2jbEHOI3mRp4RIy/YDUa5i21bSJ200HjqNabscSGaXQHfpl+6oky2whwPMbKB2UqZ3ViJEaA/VJ30MzWg8o+0Nu7bvwyNIV5hl8JDe8vTTURWVJdSVIUjYgEwJ+7/xV7hbHaWvcY+YBA8pOxH4Ggf08oJLd2fQatpSuvz/ChP2e45rmFVWJlBBncGWGUnrAAjyI8KKOu/j+FOTtWKoerij7zSfjXh61CCmr1Jf18K98aspnB7x9B+NdNJA1Ovh+NePrUKBbn/DXWwymwSHRvqxMFSDv60E8icuMnbriPowwtBCcpPduBmK7we6PnRRzZwjGNOW8Da3yhYjwzQZNAmON2wfp7rKCJAtySdY9B86x5Mkk+jVDGpKrDDFKVu3XRFftLhPejYBYIk9ZP9NeoG4pZvLcOW9dCkKQO1IIzKrQR4616hU2ye0jZ24VbnSBvSG4eo8Ktymo/XSutaFbEZ2UtrCpGw3P30t7CabbirIWdfia7csgx6j76IGiEEXypCAS2o3H3CrM2j41HFo5jPl91SyiFdA19K9kqXfXun0NII9asojga/D8TT6RG4+dKCa/D8adS3UIMWSMo1Gw60qRI18aetL3R6VxxqP10qFgTzpjJfJtoYPgdiZOm3XzAGtU68joLQNwjM8QSuwMliZkkAVz2qWWS9bYE5T348Suhk+R1+IrQsAgdbTgaZAf6gI+ysGVPedDE0oIyi/7PA8v3ktgd3MIdv5imyDy1OtV2I9nV1UDiCGOx3itm4hw4uRJhevn4fCo9/CBkA0j50SlIvbGjE8Ry4VWGzD8D5VW3rl/DsB2hKHQGBoPDUaVq/EsJuPy2oM5i4cOyYjdYYfDf7KJSfkGUFXAVexvEEnES24tkjpnBdSY9BWm5hO/jWLeyDiGTGtbnS8jR6qFcfc3zrZOo+NaI9GOXZImkg/j99JVqUj/AI/fVkPMfw++uzXSw+0UqKhQgHU/D8a8a6BqfhXSKsqhEUA8+8vC7ftBdJCg/FzNaCBQpzhdy3C/8OyX+IzR9pFZtV+gfp+JAfY4K+Ke7dWMpdgvoCfwiu0Q8H4qmFwti22rG2Hb1fva/P7K7VRxxSVgyySt0HBnTQfPyNdJPlSn6ev50g1oAPAHy38aRdny3H30tW39aQ50+X31ZQpT6fbXQNT8K4KUo1PwqEE3Lcg+lIOGp9hXYqWVRD7Az02pYU+Xz/tUkCu5auyUQ0mBoPn/AGpjEYkLvGmpiTAMgEwNBIOp8DT97EqsLu7AkKNzHXyHmaAeK3sVcuZ1ItZXZbmVt8ojNvqupA1jSTl0cWuSqF8/37eIw4NtlY22Oxkd5SpExoQYPwmrzC4wW8HaZmZQLVvVBmYtlUAKACSZ6UFXuOYa5m7BWDspRuqsSCc4U6zodNNdOoYnHJoIwyqxkoWT4KTA/pK1kzxambMLWwDLnM+IXEFZxRURK3bIUd7UCU66jervm7E3MLhhcmZAGWNiYj76J/8AB7ZuB2lmG0s0A+SzH2VSe0Ozmw3+Uz8taGkNUvBnC4fFn6W7ad1bbNeFvL5lPumu4Vy2ZWQgZW31Gx0B2I9KNOErav2FZlB9fxFVXHGAkLp0jyqSfBaQP+yfhzNj7bja1buM3/UOzA+bVtZOo+P4Vivs85gXCXwrRFxWFw9VCkFT8508DWz2bquFZCGUgkEGQfQitUHwYcipjwJ/R/tXkP3nr516up+J++iAOmf0f7UqT+jXG2+NdqFnhcMn4daX2mlNjc141CDytQP7RL+QOT9ZbafazH/to0U1nPtGw5u3iuaFVQT593/z86zalXFfkbg7YnlDgj4lHu3euVV16KI0022Hwr1G/DsGqWkRBCqoAHwr1aFjVGdzdlqy/eK8UrrH8K8aoYNHc+v4Cm7jaHan41OlMkAgkbaj4jQ/bpVlHLuIVAWYqqjctAHzNOI+vTas19vNof4fZPhiB9qPRPyFbP7NqSddJM6ZV2k1G6KQT5vSlLtSAv60pt8UEQsZhQSdtgJ8ap8FkiKr+L8TWwoJ0nqZgbdOrHWB5SdKqTzU924lu1adVYOzXm0VFULEfzkkCOnnVBdxqNaN27mKWrtsKjPqQ499yfdBYgnbqIOgJRVqyE3G3br3S0rZsaZ3YgZgRl7zHeDOmi90bdaHmPir2rGKu6tl7lpsoy945dNJGjA7xuDuRUnF3HxtpLrkIttirzoqicjgCZEdwnWQCwLD3aEuKY43bATOxsAoHMQD2c5tYEk6GBpsZn3mqILZH4LhO6cSWi4wlQTEk6lmj6oAnNBByk7kRovJnE3dLisNQykTpoVA26arWfDCfRDFM2W0hCov1meRCKAZ+rLeBCrrlgkvLeIfBWUuXpnEO954+rbGW2hjTXOxP+UHXpQamG5ceA9PPa+fIbYW03as7sSQIVRsJ3PmaGufMRjDZyJbzxJZlEdYHdknbferu3gVuXi7FiMvdhjlE7sMp1MRrVFx7hTI0BLtxT/7l2J8wbmtc+HPZ1Ek2D/K2PuIGW+YLmQIiIEfDSNPKo2OxBa4ddP7U4eEi02cp3j1IiPGBrVBx7iWUOR7zSFjouxP4fHyoq3OkLk1FMHzjirN2fvEtJ+Ov30U8pcfOFBYX3tsZPZqpuWzoCc6yFB0jQ6TQZbskiRAjz8dauOD4MxL3AgkjUzprpr00H2VtjDwjmOV8m88tc12MagNthn6pJBnyB1/GrpF/Hr51jHDeE3EyPas9mSQQwuKfFgctzQHVTAII8BWgcL5uZrtm26Ei4Lga57uW4i5srodVJAJ3INXKLRE7Ckj767lrxbQetdn1oAhIXevMoj+5rwO+9eZvI1CCgo/RNCfMHK1+/fdkuWltsAO8GLARB208fsorzetcza9dvxqpRUuy1JroTasACPxNepWbyPyr1GBRKuGvGm3BjXf1rhPrQUHZR8/WrjcPxPZOEYJMlisgasuZSCCRoOnjWS+yjj121cxMuWXIPoi5IzFpzgEnYAif5q2jjuGW7hb6PqrWXB/pbX4b/CsW9meCATFZvfVrYJ65WRz8p/CqlwnRa5YQe2rj9u5hbdjK2ct2qmQB3UO87+9sPCib2W8aW/hZBg6Eqd4gL94NZl7R8VaxF6yq3Acg7Nt+68aqZG+npRb7H7QTugyQLo+AcVV8KyVyzVQaAudLrNdbLOSzbN25DRKgZipO0kaek0W43Hi0rO0wvQSSfAKOpNDuLxBa8BlYW7qhrpIg9nknIY2MHN8QKrJj30UmVlm8XsWMbdOQdmuW2ukklpUzoEMnXSNT61vFcejXGxR0wtxAlwKDKvaPcyk6hoJkQGlSuhYVD5YxTNaH7QSLCr2JzfV7NoUAawDHwKyJYHLG47ibj3sllT+zNHd2Gkd5tCA0wQdRJ6sYXUlyA3wReIcfuXnNu3CWG1CqRlBAhm00MEBxuNTlBIkSuN3LFizYw17NFsNcbIO8125De8dokCTM6TOTUW47iQqm1YM25Jbukd4Tqu5ygdJPXUiaJQGxV/trqBkS2pXMNO8oKkg+9EyRtLHUUT7BRH4ZgW4nibdtT2dmyIROiqujXCNAT7xkdR4VH5747eGJe1ZLKLSWwqqZGRWXLb7u6kG2xGms6CjbCYS1ZwzDCtme5vJ7xCzm726liCJO2cQRQTyhmucQa5ckh2ZGeJ+oxkGDBzG3FV2XVBRydxC9hj2FwOLZYC2W1VC4BCB98syATtPWRN5zDzibDKrI3n4f3ob45i7s4fDA5Ririu7gn3e0U21Xqgzd46/VXwq9575XuG2rqGvtmCBQVVjIJmTppGunnWOeNuVxNePKkqkZ9zNzfnY5fOJ0oSvlpzOZJ7zen1V8v71ZY2ZZHsraNstmYd7MF0yliW1BB2MEDaq26cyxOrMPmdfkKbCG0Tkybjj2iQo3Ld4+pP6+dX/AAngxyy/cB0znaZGY6GTqV8ydp1qs4Vw9rl85fqjTWPBQdY2nNv0o0DNaD2yhK2Em4OoyjM4OhkBrkaj60ToKfBLtiH9h2/gcOLqDtyygSWFvvRpHeY+AGnnVkuIQRDFhopcTIBPu3UMkhQVE7gekVA4fiFdTcu2woylUtovfcAjSV1mfebWWkCIg0N3F9l37bOt4sVyDUKCNmYCN2Agx6aTRzSaBi6Ne4XxYLlUNmSQPNZGgPkeh61fi5OorK+UMTmxnZC5mHZlmAJZQxWSFLDYFV02mIjWtL4YDlgk6frwrNVOh3ZKA3/XSvMdKcFukvb86qyzmavdf1514p50nLruelQguuUn412rKKd+bkAMyTHRSBUqzx+2+xPyNZliOPd90UAgErm8ekxUfFc2m2R3AZMe9H4VnU5jmomg8+8Y7Hh951nUKn9bhT9k1k/KnbJib2IW25w5QpccDuhlXMAfPQj/AKqs+L86dthL9l1MsgjrEOpBkbEUZ8vYPEjheFyN32CO7EDMEuNIGoGyZfPrTe1yLfBntvkLH4q+t42Qlm7dF3OTIykwTkOVjprECfjRxyny82AxLdo6lJuBWAjNmKmcsnKNxJMaVoC3fjHjQhzJbz4mzb7Rgrqy3EXqsyD4KZ6nz6SDe2yKTbOcy8wq9oCz30Zwlxh3cqk5dC0GZZdtIMEwap+JcRexcXDoFNlwq5wTDN9bM5mBmJEaRvuVBrLltsYlyy8WrYEgaZbYBkFWHvLpqpkEhiMmkxLvMq4TDNhQBeuP3WZpy5T7uXxH80zpodO4/bwL3eDnFOFRif2e3cJttLqRoFYwLq6QNDl217xXRpNUvEca9ibFq8yW4hiDIYbEkASBvAGm8TpLOLxFu1be27lnI7gEnKSI1YaRGhHUE6EmaqMDYLsRBCIMz9JMd0T6/caOTpArlkqzgVuN7zNbG2hXOepOvu6ARpsNqM8TibxtYbDWwvZsxuOsQ2RGkKvWIzAR6UMYO5G3StA4hhs2AtYlRD4dlfMNwh0bTqAcp9JpEXbYfQm1wpG7lhmVkVtCdYI7xUzuFCDfr0mqPkPDMbj9ov0arcdjEiWOUgED9wjx22okwmOF2+5ACXBbLIwPcYZTrI26a+Xwoe4Zeu4PB40vuR2azBktK6FNdgp1PWmJ9ly8EleEAXMGtu5mAuDI0zl+lLx5RO3n51d+0ni69rYtkwbavfuAEg6g27eq6iR2h/8ANR+U7dt3w7I21xCQRqA1pjudwMnn61QcycRtXjcvuMrXbpKk6kWbUIkLqRmAH1f+YaqPZUgO4gjKpbTMWCBfezM+rb9AcvqWFPYXlfN2pzaWLWfQbuzKiCCAYJaaf4Hw5LmJQNm3zEQdCZyDQTIXvHfVxRdxDgq/sV57RH0txDG+VEnKAY077INRPc3o2uLA80QeWuV2w1hcQx1uMpgHQIIjMD455Oh0WpWP4yxw62kGY3bouXnCMTkDBwAoMsz3XHdG5U9BUrj6XU/Z8OpMDDXbhAIYTkvspiS2gFsaAbU7wTFBLRNzW92NpLchjAWBOUa5mJI7u4MdSKBcDHT4EX+E4hsGzMVshyFKIJuZQpyLcuKdg0Qqke9qWNUPFcHbXC2oYQjtoMo6s2wnoBRNewl+5gpuMoXPbhR3m/5W5UZE9E+dCeJwoXBCWjvny/5R8SetMXKFy4CjkTDW/wDEbhXpazaTHeVV8AOtaRauAHSs89nKKMXiCDJFq0u/TQnb4fOtCVqSHZJS5XC1Z9z7jtWyFlYHJK3QCepIQAlQPFivvCJp3hvNCXcMbTXDmMKneCsAEDAO+28ietJ3csP4D3NUXB8SS4bgVgTbco3kRt8xWd8pceuJfKs5h3VWDPmXKZAykgQwPgNZq+47yHfuYlr+GxfYFgMy9/3hqCGVvPwqtzasbjjCTabr4Cf9uTXUaEjfXTTUdK9Wa3vZjjM7P+1WyXjMc9xSSJ1YganXrXqu38Dnhxf3mbW+YmBMIvjufyp1MVcvFSUhZksDIH3T6TU3BcPw6gZ3V46EnL8t2+Pyq2GKtH66abCRp6DpTNqMFg1icMxEn3SIOnSRNbfw7nfCtbthGItkqi5lyQAMozEmB7tZljeya2wDr8CKXgr1pbYt5lIJHdnxI0irolm0YnGqltnkEAE7jw019aFeO4rMxW0VN9gAVjvhAJCDUHzMabg9Yr8L+z4UOzIv0TBTBGt0d6MsgZUid9SvXaoGJCIj4gNJcFFRz9ZpzMZEgaGSZ91oPeooq3wW+EQeM8VsJYW1elLmbvFJZgSBA0gwO6dZBCL+9QenHILLlBOoV21IB28iehnrSrl0qO0uDMySEDDUg75j4jefHN0AqJwLAK9wdpGRIOp3JjTU7flTJSa6FpWXXJ3C+2uN2j2ktDRmYrmJOuW0G6+LbDzJqbzS2Hw9nscLkGuynMSfFm6mnsRftQAGSANIj7KH+JIG21pbdosrrGMuDqPlWmcvcxXWw3ZsEKkZT3ehEHrvFZzZseVFvBMUipBdR6mKqPDLZYcMfsrrIdVa04K+OUEZ08H01A8apOYki33L2YM2gJggADQg/wCU1dY50cB7bBjb1IUycp0JEagjeR56GoGNvWrltVuhg6N3iumYHZyBIg5jqARpTFVk8C+C4sqq28otP2MJez90spKF2Gw7jXNp1FP8ax4LobltWw9tQUI0zLbE6A6asSIgaLNWfA7XZLbzHPZWznIiCj94zsN5I1EVTcfV/wBkuKjC4jNbQsNYliSIHuyQZHX50K+A/FjvI2Gt9m96+MrXFdlMmYuPkkaycqrGoOoqxx2AF1wlq4py2wYDAfXze8p0gkdANOk05ZtD9nS7chWtalPEGCCZEzMyBLagEihzjOORyz4VCndgoGOZRA1tjWACN58Zirsros+J4642NuXBPZ27Ny0s5ToqBN5J3uA/GpHKCXGw11hrcyLsFzDLcgkkxGnmOvrWe4viphlzXJeJBMzlA3iNdJ61o/DcDawuEdWdmJAWMuYZri9rmhW18Np0Gx3qTRI9ncfadsDDOpbOs983CNE3y5gD5TQxiOHE4NYZYD6xsO4Y6j7utEnGreXB2lRrwV2k5gT7ohQqSAolVP8A5oU45atLatW1vXLmY53SQLa7AE5FEmF2k9KNVQMi65dxhtYt2w7C5CDPI07624iCNiPHwotscz4hoIFkA6SwyjeNy+sa/Ks/tqlt7iyFylV07ogD+YxvrU/A8RtoZJB1G1y2NiD+9SG3fAVIlcwcC4jeuXLltLF5XaQyXB3QABENGh31NUGF5ex9khglsEHY3U+M96ijHc3WnNsiAUJJAuW9dWP73gfsqq4nirN4hhltHWYvrB/6VO++tKpvwF9JVthMXbuW2uLbAzpoLisTlaYEGdp1862y9zAjMoH0bOYGcjLoCdwd6xzBW7SsD2i6GdbgP3mr/G8TtOVm7b0274/OiqkRMP8AFY50Y9+wZP8AFUaaePxrlZTjsQjN/wAVDv8AXH516jRVl9Z9htsohOIYMVUsAARmKgmNNpmu/wC4y3/6hvkK0jh93NZtN+9btn5opqQDUsqjLv8AcYv/AKg/IflSG9hwGv7QYGvSfhpvWrU3fPTx/ChnKo2FCFyKxsJbt2hbCLlURBUbeYjWfxoB5p4NbuBchNooDlA9wbaZeg0G2nkaN+M4nKprP+M8TyqSTWSMmuUdB44tU0AvMV8s624gWwI8/PzJP4+NF/CfY3iLti3cuN2buuYoxgrJ0BBWQYipns/5Zt3ri43FMmRGPZ22I7zDZyJ90HbTUjyrUDxyx/EX51t3uStnOlBJ0jK/9x97+Kv9Q/010exC9/FX+of6a1A8x4f+Kv2/lXhzLhv4q/b+VVZVIzD/AHI3v4o/qH5V3/chd/ij5j8q048z4b+Mv2/lXv8AanC/xl+38qlkozW1yX/hwYNd77ZbuYQSq22BULH1mcR8KjcWwaqGdFD2rwOsxlbVswOyhhMGYlYMURc4cQtXb2ZZdFtKWI0nI5AQTtJcn5U1w4i5b7Ps8oughJ90AsDoT5kT/mPoJCVSsY43EFV4s1lCwNy4TbCEkAwnaGQyneB4b5qeUIcFcIKoTeFwkGUfLdaACQcvQa9KZ4vhlsZgrMLTJcyNMr76yhneDt6jSq/hZU2ryujOASfo2y/WO6f2pzV8oTdcMVxHjfbZXuXBbuKCJBlWjTukCF06Rr1qsx/EgwEILRgS42bwJ3185Pwp/H3U/Zgqrs0yyd73fEVWX7fcTT5J5ihuixvDWzcvW0JJDMoYgd7KT3o0naf71sF7EomFKm0B9IE2Uki2hAJmPrD5+lZ5yjYLY60QC2S276KHjLbeCRsBJFHfFOJA2bOdFZ3zOxgbkiQJBI91j6r8KEOJB5ns2XTDk25lF7myxmsRIV4GlD/MGItEYcKoUC2ugJ/dXwY1f84MpdFZWhbY7oaAvdvHbMvVV/pFUfMAsNiUS34KoAzQNXGsEjbLt0p66FS7O/7Ntj71+1Z3Uo56CAI+uY3IrjexvE+I+af6qIfZ5xKxZOKuu8G7cCrox7qSei+LfZRc3NuH/if/ABf/AE1llPkaomWn2O4n9FP9VJPsfxP6yf661SxzNYdsqvrvqrAfAsBUv9onY0O4vajHj7IMT+sn+qmj7IsTMdYn6m2371bE1+oy4n6R/JE+1n/Kq3k2IyX/AHRYrw/7f9VerXv2ivVPcJsRN5YuTgsMf/Ytf/WoqzBqm5PJ/YMLP8JB8tPwq5FNAQoUzeOvppTwqDiL1Z8z4o04I27BvmfFQtAPCeDtxDGizJFte9dI6IDqB5kwo9fKiLnXH5QT4T86uPZzhbeDwYu33RLmJYXDmMEKf+Ep8NDm/wCvyoMaXbHZpbUFqcIsqoUWrYCgADINABAG1e/wiz/Ct/0D8qi4zmBV/wCGhu+JDKqgdTJOvypp+ZrZWRKsD7pZNfIkOd6uWqxRvkxE8cHs/wAK3/QPyqNibOGTe0p9EB/Xwobs873LNy42JhkLBURAJVBOZjBMtJHdJ2TfxvRcW+me2e0HTL9vxqLOpq4DMUYy7FW7+BJiLKk9GUL/ANwAqf8A4PZ/hW/6B+VD+L4QjyD18amcKwVyyAFuHL+43eX4TqvwMUSy/KGywr+lg5x6/bGIclVW1acIQBo7lCokDoGBJ/vTOCS7kbtLihnjs1OsqWBMRoq+fWfIGru/yxndmuEtmLMQQMpLNmBPpoPQVVYi0tvEBbrs7p3gBbEKsMcvv6jTaOp3k0zHJNi5RaRTcy8MToA1tjdKkkiS9vNodpzId/Kg/DWNL2bMBE95AY7qkSRR5exVte0CW7xyG4yguETtCDBAyzqwBA+yqrhPBsPZt3Gum690Bu0J3clQxDfSNOpnanp+BEkBd24OyYZxAbaWHltXk4dduogS07EzsjHSRrLaeGtaNgDbW25sYZmYAkFu8SQszktgHrUnB4LE9gwVVsBc0hYXuqbZGYrJ2Dbz18alWSgY4LgDhUuXb+YKypbECc2zkoSBOUgEgdI11ot4gxN+3bXJiFQD6NgMyjIZAYSTrm0bXTeouFw1hUZbt7tXtliUQl5KkiAJJErmEQgOgOlRu49x8V2gtqilgdSZIJtuhX3lhiGABE6CaJRKsqsbjRfxhF2QA5GUAAQpbTTKf+Vt/Oapr1+01+9cDd1A7CCdx3FGoO8L86Vb4uZe9dEtGX90Z/rCVMkaMZ/zTrFOct8IN3EW0ZcqMFvssETaSCszMh2Cjfoak5qKIots0Dl/lq1ZwtpHUF8uZyd8z94j4THwqQ/B7H7gp+5fJpovXOlkNKgNDhNkGQsH1py3hwuxI+NJLVwtQb2FtRIa9UW3e79z0tD/AO00pELbfEnQD1Jqq4nxFLAdg6OxKd1TJAUMDOniapy4H4dPPNJRgie/GLamC6z6/nXqBr5N3VOhIYTEHwJnU12le8ejj6Jha5kzX+AYFrGGtWWIZra5SRsdSdJ161YXLoUEtoBqSajqnrQNx7nJHxlrDI/0YYm406Mygws/uho9SK2b5HlFji2F1/jOYAJIkTrofQDpuKg3rwKMW1AnUnePPprUPB49LlxktzcKBfdBO8nUjQfGnMVy9fvWYlbbkSAxkA675J/GqacuzQnGCpAEvEkxWJXD3iDN0KN4hmAA96SNfGrtucbr3WsKEdkkEZCoUgQA3aQE8I9d6XwD2NtavC9exKO4OYBUMZuhMmTHTairjduwLyW7yLcLqczBe/GwJIhjpmHvUvLjSXLESi8z+gFMRisNbXtL4Qt9bIjQPES+u53gTPnT3D+YFug9lbyACc1xXCx4zATqOtGt7k2y4ADOo3GVj85bNr51V472cztdxDDwF8D77dZXoZPtmN2gSxd26D9DiMOoHRAQCPPLvuarMc+Icgm+EgQptEggDXQyJ+J6Vb3vZ7btXe+jQJPeMsf3YcAKAPIH18PXuAYRNf2a2T4u7v8AYWj7KOOllHp/sARrvPeJt27adr2zoRq5XM/kwCy/gOvmTRUvH7rEXDZ7JQJa3nD6RIE6FXmBBGmu9CfBMSrY+zahUtuXSLarbhmtsAwKj3h0JnWrbjHs6xWgsXrTIpkZ5tvoIAYwyt18N+m1HOGRxpPn5HxbiRsXbunF9tYuujM6rDMWEOZyZDC5CGBEkRPiKawCXkxOIuXyyZVN62Br2im7Byhp1ABhTEk7GZrnHeXceINrDqTKnuXlIDAzIDMBBImI+tFN4rD8QdVzYdmbTOSbShlEQiw+g0M+eum1Jis9fsU8jfY/xzi9o20S3aZmzC6FkrnOXQMBr70kr12p7A8aZRdtGzbN5pZh77AtbLFnj0HUb9Iqru8rYhGR+5IJJL3lGRQdAuUHQyekiPjUA21sYk3luM90aoiL5RBuQCR5KpPnOtaNP7kHyTfuQQYDmq9eDqugIEZEGzBgYjtNpXwqFwzBYvEM6N7pGvaPopO4IJbfM31BtULC3OL3TNvC3gD1KC2IPh2v60FTuF8v8as3TcWzmDxmR7tsqYkj/mSCJMFSu59K6t8cAXyWnD/Z12ZL38UIaAVVJEgD945fH6nWrvB8qYW3kAJu5CSA2oAIHvT70ESs+7mMaRT9nB4lkHaYa4h8Fe3d1+JU/CaYebetwXF/z2nH2qCPtrga/NracMcOH8dm/DDA+XLk5iOHWWVwyLkJ20CxGWIHSKi4e9aN5UOVO6LeYLsoPdBn6smPU1G/aUF0sboKbqMtzQnc+58vWm7vFcOGm7dUDXQK5Ovou3lXEw4dXjyKUlJ0dO9PtabXKLjEYYAmGkfvERPw1MUpOFuTrABgqwMq0+BBoax3MFl7qtme5aWCUyZZI6ZmOi9TpS+Z+eMR+yG9bQWhmTIPelJ3J8JEQAPuruaf3Gm8vFvhGHJGPCg/yE44E37wHw/vXf8AZ8/vj+n+9Ncn8zjGYdbnutswn6w3jyq97T0rU4oSiqt8B7rI7ZladhBBiMymd/sNDXMPs7vsh7B0fSAG7jRvBIlT9lH29SLL6Qam1PhmjDqcuDnGzD+HckY+1nVrRGsgqcwPjBWa9W1X1E16pLFFuzoY/V80IqNIA+O814jE2Gt4TD4i2zaM1yzcTu/yEKdT4mIH2ZNxjlvGqy//AIuJkayLTn0ggeVfUaXDTouGtccaizzzm2gAscetpYt9hbuBDEoLbZkaBm7ZYlWnqRruK7jeZyoAAftQM0ZYmNcsNBM+IBiaPmg7igjnfGJZuW4vFWOpQ5XVfBocErOu0UnLgc33waMWaEf1Rv8AyCvEee8V2ndPZdQB3tIIg9D9moHhFVN7jbNca45um4w0JMgNpBnwidKu7me8SUu2STrPYWpnxJKzNVnEbeJQR+1v6WwLY+aAUp6WcnbkdiHq+mxxqGGn+Qv4ZzPimw6hVPcylrtwdnKhtQA8BpWBPr5Us+0s27jG61koDAt2ibrkCdc4hFJ31NZJjrne7zs58WJY/Mk1Nw/A3u2szXEsow7rNJYjaVQdNDqSBp5U/a41bORl1EJ3tglZfcw+2Nr7jJZVUWYBOZiTGrRoNthQpxLnx33geQok4Z7KMHc0N/EOTtkW2nyDBz9tWlj2M4BgCLmLHWQ1s/8A8qbuj8mIym1x+929u6sg23V19VIIn5V9OcC41axmHS9aI741XqrfWQ+YP4VlvEfYiIJwuJzHol5cs+XaJp81FDvAOPXsA7gd3KStxCdJUwdtiI3H20VJlpm8YnCny+dVWIwhnp8x4nzpvh3EnuIpdSrMAxTqoIB7x2nUaDUTrFD/ADVzDftsRYW3lTRmIDktMEZWPiYiJMGlynjh2acGkyaiW2PH5H+N4lbaGWUaeP6/X23HL+DVbFq7ZUEXEVmZdXJI1zEaxMx0iq7hnMN57C9rh0t3Du3ZgA6mO4wkE/EeHk3xXmV1UAkNMKETTXbRR8z8a52f1DFje2Ct/A2GgybtroNcPqJqYhrMMLzYLQKXWKMNveUR4DXcH76J8Bxwi3ma41zNBERIBHQn3um9DD1WF1kTj9/AWbQZcXPYXo9LdgBrAHnoPjNBuL4i5VWW6SrSRpB7pgyNdQY28vGgnmvijFSGdmnzkdfDp+Xxrqe7xaOd26CXmzmbAJcCK6ZiCWKRlmQAJGmbfbwoYuW+1P0Vq4wM98WXYDzmNqsbdnDYG4FyIWUSbrLmcnSYJ2B3hQOm9X3+0ea0CComAC0QxJMLDamYHTqay5NZCCqXYaVMC24FpDLrbI7SCOv70broYYeEeNPcS+lttYULmIUAMs5QJJaD03YePd8Kk/4mbN8qUzMcpuZgATA0iPq9fPyqRiMRhzd7S7mF2BKK4/6QNNI+J6eVc16lPg0+7F9DnAeBvh7va2O9YuN30yhWWdZCAkQN9NYO1HLW9JB21jx9etBWA5gtlIslpV9QTJGU76GAv80RuKkf7RL26FQQwzh1cxlEa9Y6gjTbw1qo6uatSQDnXAWJxG3nCEwzTlB6xvHyNUPtA4lct20Sy5TOWzMPeCqNgekk/wDirQ8Qw9tFdiM7icwAkgHVoOyzQ9xkLj0UWXKN3oOXNKkDNsRl2G5++tizKqtWzVo8mNZovJ0jObvH8TbOVMTfgfzn8zXKIz7K596/cJ8rYA+816i2v5PSP1DR3+j9kaHZ492cm/ctFYmVDAg9BJgR661FxPPiQz2Fe6iDvQBHxedKxzCcROJurbu3uztKrESSVXKswAdSSdNfwpu5iCvuM6g9Mxg+saU559tJLj8mDB6DHJFpz5X24DDjPtTxd0lLQWwPECX/AKjt8BQTxTFsWYszMzasxJJJPjO9TLTza7QsrZWK5frDSQfMHX5UPcYxZM+e/wCVaIT9xHF1mkely7W7+4nC8wPbPduEeU1JxHNTsIZ/toaZaVatSQFWSTAAEknwAG9Oow2WZ4qJ6n0rZ+U+HYbF4LCvdQ5ragAqxUns2ICvGjgEdayvA8lYlozItqelxgrf0CWHxFaNyVwDEYVCjXUZZzAKGME76sAI0++gbi+GU93aDNcBbthwjZWYyGCJKjqogCfjXL2Mtpm0JUiMugA1JkEajc0hcK5EBgD/AJfXwNVPF+X8YVJt9m/lmKn/AOQj7aT7WNkc8i8FXx3m9rK5LJyyTqSXbXwZySKzTEWSwbX3iSfj/wCatMTw/EnE5MTbe1GpDCJH8p2YHxGlEV3AoV1C/L8qbGosiTaC1OCtjsLZu2r7Wbly0hbrbZggViQCCpkEGKocL7PMZaurcJW4VbMDbYN6SHynXrV57NuKAK2FYiVJe35qfeUT4Ez6NRrcs0GTT48nfB0MHqGfDHaqa+5n3FHx0C3bw9wBtM5UwunlPpvUXhXD8XhS02GvMwXXKTAicoYjQa/P0rQcQpjr9vn+v1pU4qfE/b4z0H6j4HKvScLjtsNeqygtvtoCeYeB4vEZSbK28pae0dAIMRqTMCD06+dRlsWsOBnxF1nMErZbSY1GZxlAB2IB2og4pABmfj+Z9Ps8waB+I4tZLEgAa/L9f2p38DgxxUexcvVNRkjtVJCuP843TeXKQi21yoi7KCZMzqWJ1JND3FOYLl3UmT08KpsVxAu5bTUzrrp0617DYjXXY1oUEYrNf5G7DimDS1iSy4nDDs+0VouG3EWzJkOI0gjdelE2O5Pu5UW1eXKoAIM2y0eLKG+7qaxvgHG2w15bieh8x4GtuwfNqdnbNzRriBwuxyHZmn3QelZdRghJ3JDIR3ukuQL4vwriKZj2Ft2GoIvIZJICjK2XQKCANPwIza5cx7NbD4a7ZYMZuFIXvaSzL4eGx09aIuZOKLfutbRJus8Zg+YGJ2A02j5VNxvOV1MN+zugZ2SC7L2enSNdxAg7aVixzxxTW2vg7UfSsiUWvPa+3yVTYBsIyqLjq1xYLXcuUkSAy6ShnTMSdz0qRjcHiGuNcW0ySkAtktq0gRBYxAEjqDoRG1e4/wAORMOpuMtxzE985tRJyiYUUzj+L2rliVuZmVlGRkQd0CAIAkyPAxNZoyjJXJWNz+mRyqLx8eGNYq+oCdtiEJtxCWvpCToTmacu4n3tJOlVKc33LV0tYPZoTBUfW1+sfu6DoKmX73aPaUoptsplM4YKhkyoXvIVHU6yJ2pjiPKtgm2MHfa41yB2d1YIY/V7QQJnxA9a144QX2MGTQTwvhWFXDude0Bm4VIMGevmPL1iuVl2Lx74W49q7buJcUwytAI8OsEeY0NerW8L+DJv+WM4Oxd1fI+VfebKYWdpPSdqnjEmNamYm3lW2QSe0ALAnQ67adKgcQTK0DY5vsYgfYBSZfX4Pa4t+nlW60z2HxSK30khJGaN4nWKc4zy+RD22DW22J3E6iY39aoOIOZitM5fsK3BSxUFhbuQevdcx8qdH+Wk15PPepZFnm010Z8vAj1YfbWj8jcq9nYt3wpbtHui46++iqPolA+qjNmLEb6A0GBqOuSMU3YROgZgPv8Axp+Z1E4O7a7DGzg7GWbVoK0tqbaxIMx3olugBPnsKtbNmTrPdHSY724B3c/zfdrVAmLYGQdRtS8TxZ3EaAdQBoSNiZnWsl8BfxES8e0ZLGDGqjT3gfWfuFdt4+LeZtIgQO9rJB7wMa/ZrQzdx1wgjOY1023OtDHHMWyggHQbTsPQbVW4B6qPSRec8cetPaVM6XGRgwYb6sFKjr1+OUUNXMQAIoT7Qvd7xnr8tqnPePjWrH0E23yTmxzW3D22KspkEeP66Vp/KPOZxaAFCtwaH91iBJKsdPh0rHGumtj5IecMqGMqWLLKIAgv2mYyNdSoOvUmiyzcVaLgrCVrTESTl8Rv8ZGwqt4ggVQTneT7yzAB8dYik8fx7YfCs6RmRJBI3PnEVFxWKYY7B25lbiXHae8ZhdATsNaxyzTfCZoWNHsby5h7ih2RnWNhdaDp4g60Hcyex83kzYW+wVtQjDOuvTtFMxPWD8a0S+c950YAqiBxp1kjXxFVvDOLvBgKALpt5QIWAoMx4kk+XlVrK1y2C4Kj5549ytiMFd7LEW8rbggyrDxVuv3jrUWzhD1rSOfuOPibLdoE+ixl20kLBCIugmZ1zGfQUCkVvhLcrM8lTHbSqBJ6VsHC+GtisFhsTYFtrvYrbZLvuuts5Vyt9RxEeB8qxe8a2n2L3i/DobZL1xV9O633sfnUnCM1Ug8WSWOW6Jn3HsFisO/bXLRtEOSBMERrIjTLroZqfw9Wxdq5dusQMsBj3jPTQkGOmk77VtbvAjcHodRtOxqGvAcMwI7C0AwIOVQu+hjLEfCseXRWlsZ3Mfrkn+tf6MSw2Gu3SqswghoMhZCmNyYBnSPzprG8Di/2aZQykAnN3ZmDmYmPiK1nEeyPAMZAuqf5bp/GakcP9neFs5oDuGiRcYMNJiNAR/elPSzjzE2/+ziapp0v++TKMe9x3AARezEFrMwBOpkaneJqXewzELh0DE2dVTL9McxEzkG43g9KPuJcsYW0WcWVJM7s8QRqMqsBHlQJzHzHe71tCLSHcW1CT/mI1PxNNho5Ncsyaj1rG1thF/b8iPaTZtXBhEcBr9u0VulWmJaVRmG5XvfOvUPXtY8lX7p/GvVqvbwcKt/1Py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100" name="Picture 4" descr="jamie Oliver kookbo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94" y="1375854"/>
            <a:ext cx="1908333" cy="1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QERQQEBASEBgUFhYQFxgXGREUFBUYFRYUFxcYHCYhFxkkHRUWIC8gIygpLS0tFSAxNTAqNSYrLCkBCQoKDgwOGA8PGSkgHyU0LCkvLCwpKSwsLDQsLDUsLDAsKSwsLCwpLCwsLC8sLCksLCwsLCwsLCwsLDQsLCwsLP/AABEIAOEA4QMBIgACEQEDEQH/xAAbAAEBAAMBAQEAAAAAAAAAAAAABAIDBQEGB//EAEYQAAIBAgMCCQgGCQMFAQAAAAECAAMRBBIhMUEFExQiUWFxc5EyM1JTgZKx0QYjQqGz0hUWNGJyk7LB8ENjdGSCwuHxov/EABgBAQEBAQEAAAAAAAAAAAAAAAABAgME/8QALBEBAQACAQMDAQYHAAAAAAAAAAECETEDEiETQVFxIjIzYbHBBCNCgaHh8P/aAAwDAQACEQMRAD8A/cIiJUIiICIiAiIgIiICIiAiIgIiICIiAiIgIiICIiAiIgIiICIiAiIgIiICROGaqyh2RVRDZQhuWL3vmU+iJbJaXn37un8akByR/XVfCn+SOSP66r4U/wAkqknCPCS0QrOG4smxcainpoW32Oy43kTNymM3WpN8PeSP66r4U/yRyR/XVfCn+SS/p29gtGszmmKjIAt6aEkLmuwFzY80a6Tx+Hx9WUp1Ki1h9WVKAMcpYizMCCADt6Jz9bD5Xtqvkj+uq+FP8kckf11Xwp/kmqjwurVzQswZRtNspYBSyA38oBlJ7ZKn0qpHKBnztW4rLbUHNlznXyL7/Zti9bpzmnZlfZfyR/XVfCn+SOSP66r4U/yTHG8JCmVUK1SpUJyolrnKLsbsQABpqTvktT6QAU+MFOqQH4txzAab5goVgW1uWGouNZcurjjzSY2rOSP66r4U/wAkckf11Xwp/kk+J4XZMl6NW9QhRY09HObmnn7bLe+zWYV+Hwpb6uqy0rcayhSKRIDEHnXYgEE5b2kvWwnN/UmNqvkj+uq+FP8AJHJH9dV8Kf5Iw/CAeo9MA3phCTuIqAsLeEio/SNWWo+RgtJGY86mSchseaGuNm8AS3q4Tm/P+OU7at5I/rqvhT/JHJH9dV8Kf5JNS+kFNtdQvEtVJI8gIQrKw2hhfZC8N8x3alVRUpGpzsl2UC9rBiQT0G0nq4e1Xtqnkj+uq+FP8kckf11Xwp/kkv6wU7kDn2oNWOQg2C2upsdG1+6dChWzorjQMobXoIvNY9THLipZYldXR6f1juGcqQwTUcW7fZUHaol0lxnl0e9P4VSVTohERCEREBERAREQEREBJaXn37un8akqktLz793T+NSBVJ+EMGKtNqbXCta+XboQf7SiJmyZTVVBi+CQ78YHq0nK5GNIgZlBJANwdlzYjXWZLwSg4kLdRQvkA2aqU1vt0JlsTPp473pd1y6X0fpqyuDU4xapqZs2rM18wI2WINtANAJkvAlMIqc7m1RUDaZiRUNUKTbVczHSdKJn0sJxF7r8o8bwctTK13R0JKvTIBXMLEaggg9BG6av0InFGld7NUFRmJuzuHD3JtvKjdsnRiavTxt3Ym6mxeDFQoTccXUFQW3kAjXq5xkuJ4BR2Y5qqrVtxiIwC1LC2ulxcAA2IvadOIvTxy5hMrEC8FAVTVV6iZsuZVy5WCCwFipIFugiaaf0fVUennqFKiupByacYSSQQt76naTOrEnpYfH/AFXurmngOlnapYk1KXFOL6OptckelYAXmtPo6gz3eq5eiaN2K3WmdwIXU9ZvOtEno4fB3X5c1uA6Z11X6hqPNsLq1rk6eVptl2HpZUVBsVQov0AWmyJrHCY8Jbalxnl0e9P4VSVSXGeXR70/hVJVOiEREIREQEREBERAREQElpn6+p3dP41JVIGpXrOVsHFOnY/91TQ9X/2SqviTUsRl5tQjNpY7A19NOu+luzplMBERAREQEREBERAREQEREBERAlxnl0e9P4VSVSXGeXR70/hVJVKEREIREQEREBERAREQElpeffu6fxqSqS0vPv3dP41IG6rh1a2YA2va+64Kn7iZOmLyqtwzHUEi3NCnKWa52dl5YZzcWy0lcu4BqEqvTzj5IA1Y3YnTq6Jiq6USLlrt5uk9umqRTHhq3isGjWba6Uh0UlzN776f/maFt4kB4LsLpUqq42FnZwepkY2I7LHoInmF4QY1TRcIWC5r0mLBbEDK9wMpOYEdNj0QOhEReAiIgIieEwPYMwSsG1Uhuw3+EzgSq9rElr/aB2DTXs16JvSrfSxB6+iYYmqirz2VAdLsQPvMwU7CCHJFgd1hrfScvOI8xnl0e9P4VSVSLEPdqO48cQe0UqstnWXYRESoREQEREBERAREQElpeffu6fxqSqS0vPv3dP41IGGLxLFuKpWzkXZiLikpNgbb2NjYdRJ0FjjyFaa5hdqhZczsbs1nGhbo6hYDcJlwWLh3+09VyexWNNR7FQTfi0JQ5QC1wQDpezA7fZJeFYHEHjAotl2HpzZc2nZp73VKZJhKXOJ22ut+kk3dvadP+2ejhBDUakpzVKaBmAB5oa+UE7AxsSBtsL9Ek+RsrYnKyLldi7EXVSQllLXc7FGluskSfgVbUQNpV6ik7MzLUZWY9ZIJ9sxGKYkk2VSBYG1101DA9ckdwtcZWVC9JmbaochqYViLanVhfbOXr46tV2XewJOwCaaYzDMSw12A2tb49sjcsRfNTt13N/eM1B93NGbUWt2Gw29c4ZfxHnzPCOjykLoxGgvcbwNtwNlpNS4TZ+clJ2pEXDXUFusKzA28JPiaauhXJUJKkA5WPlAg20tvm3A8L0sgDZaLDQo3NIboA33Oy22830+pcstbai/D4gOMy322IIIII2gg6gzViecwp7jzm/hGxfafuBmHB9znqEFeMe4DAghQoUXB1BOW9usb5jUbSq2wk5AewW/qZp6Kk5e03UZq7WVLWB2c0Haem52dVumak42sxJL0KA0AAAqVdhzEnWmu7LYN022SfhzFik2GDI5o8fziqllpBabBGcDYocprutfdcdHB8J0qvm3R+aG5pvodRcbtsRLdsaXA9FdeLRmN7s4zs19t2a5PjNVbgrLd8ORSc65f9Nz+8o2H95bHZttabq3CSrUSl5RZipsRzDkLgMNuoB8Jvq1wtrmxYgAbyT0Aff0DU6S6lHNpYrOaSlTTqLV56E3Kk0qut/tKdSG367CCB1pyq1INXo10qXVjlIWzK4FOsVYEbCLt4zqyxCIiUIiICIiAiIgIiICS0vPv3dP41JVJaXn37un8akDTTq8S5RzalUcsjHYrMbtTY7rkkqd9yNwvbVqhQWOgAuSdwExrutiHK2Olmtr1WO2cutgaIHGGigppqq5Bd3JstlOzUgAbyRs0kVg/CbZFp0ec7aZxa19rZTsYje3kjU6mynocGcHiimUakksza3dztJvr1a7hGBwhF6lTWqw1tsRd1Nf3R07zr0AWGPyV4ZxMFmepVqBAoz8UDeystPW4IBzc52uRaxW2tpa9XMhquCKapny9IAvzvl49XuDHF0kUgmoRcgaku3Of2XJ1M55YTLzUa7HTJlVr2IKi4IGtzvOv33mFQkmzWVwLjQDNbQjeDv8AGWJQJuzXUk6WOqgCw6r6nxmpyCoBF3Fr3Gy3lEm2y1/Gcc+l48LPLUM1OxFmzHYvlP2XPR4TetR7kBQL6jM2y+3RQd/XvmjCUSOcGsX8kOLgJtCDW4O+19/VK6Vy3OtcD7N7anr2bI6c148rw8IqLrzHG8AFT7CSQfumPJm4u3NzZs2t7Xz57f2lcT0dqbTlKnTTHsY/+Qk+JwdQgMrU86HMt1K671JBPNOw6de0CVVcRY5QCzHWy20HSbnQTw4m3lKy9nOH3ajwjUTbk8C4gK/FAEI4Z6YbQoVb6ykewtf275r+kFPPWSmVVqfFNfN5JLXBDDblsLn91WErDBajupBUZXP8L5lfssULe1umZ4/DK1VRtdxlYX2UlJZubuubKT+9aJ8GkmCw7U+TIiqmHDlVW1mVRRqlXO7nejYWuOgid6S4zy6Pen8KpKpqBERKhERAREQEREBERASI1QtZzqSadMADaTeroJbOe9QLiGJ3UV7SSzAADpkqtoIQGpUsGJ1trboQbzYf3MwxIzVqaHYoer2suVF/rJ7QJ5lLOA23QkbkXaFvvYkC/UOy+WPUqyVlBbJcMF1JptbNYbyCqm28AgakSRYr4wXy3F+i+vhI8VmZwFFQZdpBKhsw2dfbY23TLDpms6lGp5i4Zdc2YHfstrt6hPHxeQZ3ayjyrjyegDeTutqTumLl5kqa2ixwawonZUYKBeyhAbtqNugtrbVhpLqfBqW5yqzbza1ze/bMcJhyxNWoLFxlVGt9XT25T+8Tq3sH2bnOlxii2VSBf7WpF9LXHR0ma0ljytRyAsmYEblBIbXZl/uNkyxNXNSJGmYW7Mxyn26zLlgGjAp/Fs94aeNpqo0gyOBcB2Yg6/aA5wB6/hffFJdVXlBFiBboMKgGwAdkww1bMtzow0YdDDaP83ETbL45UmjFYnKOknZ87b9o7SQN83zS+Gu4e503bjtt8fh0RUqGlVAGYtUDE66bD0MDtPw2C0oweNzHKwKsBfUWzAaEjsO0bryrixe9hfp3+MgxWAvlHObn9Nsqls7ai2htbwmbuM3cYYvCuKl6eodGVixGVbsDqNp8ptB4ibMBhWC5g4LOAzMy6k5QANCNANAP73Jzr1mRSDzr6KRtudgYf3HQdkowzDKApDAADTqEvu37JsQGz0rlSONOwEf6VXrMukuM8uj3p/CqSqaQiIlCIiAiIgIiICIiAnNrLfEFftZENwPIH1tyDawJtb2zpSWl59+7p/GpJRvpUgosNn+a9ZmcRCpH4LS5IzoWNzxbMmY7yQpsT12vIWCo7PkzikwBao7O65gDdA17aN0i+tuvszU+FQsHKqWGxiBcdhhZfltEREI8tPbREDRVw2uZTlbxDdAYf32zHlRHlqV6xzl8RqPaBKYk0rSuLQ7GQ9jCZrUB3gw1IHaAe0TA4NPQT3R8pPJ4evilBsWQHrIE18sB8gFz+6NPeOnxm5KSjYAOwATO0ap4T0qBzZ3ILbgNig7QL7T1/CZvhlOpAv07D4jWbYl0iHEUbPS1YjjToTf/AEqnTr98ukuM8uj3p/CqSqWIREShERAREQEREBERASWl59+7p/GpKpLS8+/d0/jUgVRESKREQEREBERAREQEREBERAREQJcZ5dHvT+FUlUlxnl0u9P4VSVShERCEREBERAREQEREBJaXn37un8akqktLz793T+NSBVETnY3h+lSc03L5gAearNodmyYyzmM3ldNSW8OjE5+C4eo1WyK3P9FgVJ7LjWb8Vj0plAxN6jhFsL3Y9PRJOpjZ3SzR23elMRJ8fj1opxj3C3A0BOpNhoJq2SbpJvwoicf9aqH+7/Lf5ToU8cppccL5MhfUEGwF9m3dMY9XDLixbjZzFESfBY5KqCpTOZT7LHoI3GUTcss3GeCJLheEkqI1RLlVZgbgg3TbpvkI+ldD/d/lv8pi9XCats8tdtvs7ETj/rXQ/wBz+W/ylNXhmmqU6jFlSrbKxU2F9mb0fb0STrYXiw7b8L4nl5L+k047iAS1QLmNgSFH7x2Ds650uUnLL3GeXR70/hVJVJcZ5dHvT+FUlUoRESoREQEREBERAREQElpeffu6fxqSqS0vPv3dP41IFRnCSsF4QqFiqjkyi7EDXMOmd2fPNg0qY91qKrqMOpAYX1zWv9883X39nXz+1dcPffwx+kWISo1FKRV6/HKVyEEqBtuRsGw+yU/SHzmF/wCUs6OG4OpU/N00T+EAffOd9IPOYb/lLOXUwsxyyy5uuPquNlskdqcX6Xfsx7xP6p2pxfpd+zHvE/qnb+I/Cy+lZ6f3o6P6Spespe+vzmHCDg4eoQQQaLkEag8075h+gcP6mj7gmeOohcNUVQFVaLAAbAAp0Et79Xu0eNzT5/Ao2HpUsVTBak9NeOQdnnF6+n/LfUUK6uodSGVhcEbxIuAVvhaQOv1Q9ukgscFV0ucJUbX/AGHP/if86+PT/lY43+m6/t/pvL7Vs9276K+Zb/kVPjOjwl5mp3T/ANJnO+ivmW7+p8Z0eEvM1O6f+kzfS/Bn0Zz+/fqm+jn7JS/g/uZZi8KtRGRxmVhYj/N8j+jf7JS/g/uZ0p06U30sZfifozl96vmRjq2HBwtjVqGwoNuZT6XWv+aTr8EcFiilic1RjmqOdrt8pHwl+24Xsqf0ztzl0cPtXft4n5eN/vr6NZXxPzS4zy6Pen8KpKpLjPLo96fwqkqnrcyIiEIiICIiAiIgIiICS0vPv3dP41JVIuPVa75mVb0qflED7VTpgWyRODlFdq92zNTCW0tYG99m2bOXU/WU/eHzjl1P1lP3h85myXlrem+RcJ8FrWC5mdCjZgaZAN7W22m7l1P1lP3h845dT9ZT94fOTLGZTVJdeY536u/9RjP5n/qVYvglalEUWZyBl51xmJXeSRtm/l1P1lP3h845dT9ZT94fOYnSwks1yvfXP/V7/qMX/M/9S1MDajxJZ2BUqWc3Yhr7T06zPl1P1lP3h845dT9ZT94fOWdLGcQuVvJgsKKVNaa3KooUE7TbptM61EOpVgGVhYg7wZhy6n6yn7w+ccup+nT94fOb1NaZauDODVoJxaFiuYtzrE69g6pRXoh1ZDezKVNugi0w5dT9ZT94fOOXU/WU/eHzkmMk7Zwttt2YDBilTWkpJVBYFtvttN80cup+nT94fOOXU/WU/eHzlkkmojXX4OV6tOsS2almsBaxzCxvpK5o5dT9ZT94fOOXU/WU/eHzkmMm9G2GM8uj3p/CqSqQ4jEoz0QrIx407CD/AKVSXTQRESoREQEREBERAREQExamDtAPaJlEDDiF9FfARxC+ivgJnEDDiF9FfARxC+ivgJnEDDiF9FfARxC+ivgJnEDDiF9FfARxC+ivgJnEDDiF9FfARxC+ivgJnEDDiF9FfARxC+ivgJnEDDiF9FfARxC+ivgJnEDDiF9FfARxC+ivgJnEDFaQGoAB6gJlEQEREBERAREQEREBERAREQEREBERAREQEREBERAREQEREBERAREQEREBERAREQ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104" name="Picture 8" descr="http://ecx.images-amazon.com/images/I/51l%2BG0PLiQL._SL1000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6226" y="3504999"/>
            <a:ext cx="1858659" cy="251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readthespirit.com/explore/wp-content/uploads/sites/16/2013/03/wpid-0621_PBS_POV_Past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375854"/>
            <a:ext cx="2463656" cy="462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huis\Documents\Koos\BeePics03\BeeBiology\BeesCom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pload.wikimedia.org/wikipedia/commons/9/95/Bee_Swa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3" y="836712"/>
            <a:ext cx="4114977" cy="55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oney Bee Fee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92856"/>
            <a:ext cx="481627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2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304800"/>
            <a:ext cx="5638800" cy="747936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 dirty="0" smtClean="0"/>
              <a:t>4 - </a:t>
            </a:r>
            <a:r>
              <a:rPr lang="en-US" altLang="en-US" sz="4800" b="1" dirty="0" err="1" smtClean="0"/>
              <a:t>Leiderschap</a:t>
            </a:r>
            <a:endParaRPr lang="en-US" altLang="en-US" sz="4800" b="1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9860" y="1033790"/>
            <a:ext cx="86326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chemeClr val="bg1">
                    <a:lumMod val="50000"/>
                  </a:schemeClr>
                </a:solidFill>
              </a:rPr>
              <a:t>Top-down </a:t>
            </a:r>
            <a:r>
              <a:rPr lang="en-US" altLang="en-US" sz="2800" dirty="0" err="1" smtClean="0">
                <a:solidFill>
                  <a:schemeClr val="bg1">
                    <a:lumMod val="50000"/>
                  </a:schemeClr>
                </a:solidFill>
              </a:rPr>
              <a:t>instructies</a:t>
            </a:r>
            <a:r>
              <a:rPr lang="en-US" altLang="en-US" sz="2800" dirty="0" smtClean="0">
                <a:solidFill>
                  <a:schemeClr val="bg1">
                    <a:lumMod val="50000"/>
                  </a:schemeClr>
                </a:solidFill>
              </a:rPr>
              <a:t> van </a:t>
            </a:r>
            <a:r>
              <a:rPr lang="en-US" altLang="en-US" sz="2800" dirty="0" err="1" smtClean="0">
                <a:solidFill>
                  <a:schemeClr val="bg1">
                    <a:lumMod val="50000"/>
                  </a:schemeClr>
                </a:solidFill>
              </a:rPr>
              <a:t>een</a:t>
            </a:r>
            <a:r>
              <a:rPr lang="en-US" alt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>
                    <a:lumMod val="50000"/>
                  </a:schemeClr>
                </a:solidFill>
              </a:rPr>
              <a:t>goed-geinformeerd</a:t>
            </a:r>
            <a:r>
              <a:rPr lang="en-US" alt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>
                    <a:lumMod val="50000"/>
                  </a:schemeClr>
                </a:solidFill>
              </a:rPr>
              <a:t>persoon</a:t>
            </a:r>
            <a:endParaRPr lang="en-US" alt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 descr="http://t1.gstatic.com/images?q=tbn:ANd9GcRbJEcrARytj3b30j9m-b0Y9wuAIKbYJ5SuYTQDlG4SLrzSoTNP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06" y="1772815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1.gstatic.com/images?q=tbn:ANd9GcSg8XbbQz00rIhBamBU5hbu5Z4mwYBckCSDs3l_LLyV39-f4ARH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4287414"/>
            <a:ext cx="2307265" cy="23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adjustintime.nl/wp/wp-content/uploads/2011/10/Schermafbeelding-2011-10-07-om-19.52.07-271x3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81" y="1772815"/>
            <a:ext cx="227152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erkeleurocrisis-586x3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06" y="4287414"/>
            <a:ext cx="3572055" cy="23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data:image/jpeg;base64,/9j/4AAQSkZJRgABAQAAAQABAAD/2wCEAAkGBhQSERQUExQUFBUVFRQYFxgVFxQVHBUUFRQVFBcUFBUXHCYeGBkjHBcXHy8gJCcpLCwsFR4xNTAqNScrLCkBCQoKDgwOFA8PFCkcHBwpKSkpKSkpKSwpKSkpKSkpLCkpKSkpKSkpKSkpKSksKSwpKSksKSksKSwuKSwsLCwpLP/AABEIAQ4AuwMBIgACEQEDEQH/xAAcAAABBQEBAQAAAAAAAAAAAAAGAQIDBAUHAAj/xABDEAABAwEGAwUGBAMGBQUAAAABAAIRAwQFEiExQVFhcQYigZHwBxMyobHBQmLR8SNSkhQVJDOy4QhjcqLCFkNTc4L/xAAZAQADAQEBAAAAAAAAAAAAAAAAAQIDBAX/xAAiEQEAAwACAwEAAwEBAAAAAAAAAQIRITEDEkFREzJhQiL/2gAMAwEAAhEDEQA/AC8BOhKAnAK0mgJ0JQ1OASBsLwCfC9CDNhLCdCSRuUtBIXoU9nph5gJbTZS3XLgft1U+8Hkq+FIQqVW3kH181WferuIGe4jwSnyVHrLVhJhVGleJOwnrCs07WDqMKcXrP0ZKSF6E5ICrIwhNIUsJhCCRkJpCkITSEBEQmkKQhMITCMpkKRyakGmAnBqUBLCDJCWEsJYQCQlheLgFTtluDR8Lj0EfNZ2vFVRXVtzSqNrtBboD80L3z2uezIU3xx7ro3zzn5IeqdqalRpOMyMRBaYBaBkNyDMZfmWX8kz0v0waPvrBEuwycpmJ4YtvkpLRe1R0jEcQzjWRlmOP7IHsfaGqczEnMDYwcLmnjB73GMXKNuleYGHC3CHtc4D+R7YxNA4EHTiCsLTP1cQ0rTVdDXSC0kNPJxc1rR4l0dSFRq2kuMQZBI6gbx61UxtoY8iZa8Yo5TDhn4OB2LvyqerYxixg5iHccpEkcc2geKjdhWcqFG0EjKc5jeIBy+RPj0Tv78MSTh0z1g5Z9DIVmwWfDvq52ZzAMFhd0kTqsq2WOLUxo+HCwjXvQ8YmnrnPTzUWGNV19vaJbqNRlB3ynf1urdl7SBzQY1jMeO2yGrUwtxHV0kQOLpdpzAAnZRWN+HKQYMO5nC5ztTxcrr5bV+pmkSPrPeDXCZHgrAcDogVt4e6qmThBMtOxkTCKbFbw4DTPQjMH9F208nsxmuNAhNIStMrxWiEZCYQpCEwhBonJqeUxMmuAlhKAlhIyJHvDQSTAGpSuKDe2l/YBgBjf7bbz91ne2LrXVm+e2AZ3acyZzMDrE5+SGDedao+HuIxA8TliAIIJz304ZarBNpa0/wAR2HFIzGRG+Ig6+BjdaRtzfeU4MQ4wBEZ4WiZGWYzHNYxXeZaTP4jtJGbg6XEGBwa0OLpG8AQqQs+Gm1oAJLnNcSCMxkBOp73+lWjRJDQ0QAH5bnMuI8hTGo1Wi27iWUmtHwvJz3D3vc3jIgz49UZEDJlnWSzY5AERhazlimliPOMZ6NCtWqmffGHCGyZyhhe3aNM3tOupWhZLKGycxnA4EClkeOsbqtaWjE+AYcRGKDkIJka/haOiiVYgtdrPv2zmA1094gEEvy8Wgf09UQWW8/8AIOxeynJJmalFrzMHiwx1MaZilqoe8eSP5AzIzALgXQTymJOcytSg7DVa0ZtFZjoGo93Se2Q3gJJzjRZzGGIKFXEym4k5VAHiBn3HyPkQRxPRWLXQcLTTkZPZVJOU5PpZ5aZvQ5d9qxUvduPedLhmcnVCAwk6CA6n0zWm++ALXjc0wTUaSCCBTdaBUmObaJ81EV5OZRXgwTUJIDmVG57Yv4gnXMTgGe7h4YTLORSYQRNUmBO73jThMgdGDclXbdehcyq1xaMeKTAByfUAOIcWx4sVNlbEKFN3+WwOe/4dMxBLRuRIy2nVaRVOrl6MY88jhPDMtIB45Yfkq9kvZ9F2EgjXQZFVXXkXVYMzjBk6yyWuAnico5lRXnaWVQA3OHluUw7CxrS4R+bvcskRWYLR7cd/NqHCcj5cwtwrkN0Wyo2qcOKIcSOAGxOk4ojrzXS7ivdtemDPe3H3XX477xLK1c5aBCY5SFRuWrNGUxPcmFBtoBKvALztEBRt1pwjXj5Bcu7Vv97VgmAY4xE7u0Rvf9uFNrnHQfqhqjUa+XYojUQInUGNuq5bc2b16Bl62AtymZiIEztM7EdFbua73vIbBmY5xkNOmS0rYRjgzJ2EjXLPc+IjJFXZW5wO+QAdBonNuDrXZOu7s6dHbwZjNrhoYPkVrULmDRoMuH06LVo0xlOystpz9+iy9nT/ABhs3QPpA8xny/VZtvukuJ0GZnbV2p9bIzNkGnqOaq1rAc4MTEeG+e6ewU1c6qXOcEiSTnxyg/Y+pWfWtFRpzE/FrxJGZ257cOvR7bcxNOB4/p64Ier3ARr6yy8UI9QdSdUxBzZbGY11AyJO/wCEQZhP/tDi+G6SBlIyaABzOg13RR/cTiBAiY1GgUlHsvnAgTqeKNgegTrhzwGxDQ3D1bJcc+GZ/qVwHuEDcBhOfwzOFozy48d0Y0eyrWjP6eslQtd1Na6DmEptg/jc8t9HAS7G4zOLDMkaRLojL6qgLwc8gM7rWjbYanzjM/TRHdtulpERPhKC7wu8UXnJvLEMX+3mFdLRbiWd6ereu+3DAWtHMnOCToAdzn00Wrcd4OoEgRhGeeXel3gJk+ghOw3mGkY34gBAEwBOsAAZLYoW41DDgGsiMLcy6RvGnU8BqlMTWdhMcur0aoc0OGjgCErlQuC0YqLdO6AMv+kK+5dcTsawlE5MT3KMqibwCjrfCVKFDbCAxx5fPb5qZMGdoqJrH3bXFs7iDpqOixKdwuoujDllBEiOIE6g6xJ6brfqUwSCS5pBJa6BAJ4nMBSGoTIJmOUHTrmubtv0EKdPDVnLETAAz4SZ5CV0G6qUMGSDxTBriIO8jylGliPcCi8t/HC5T81bpUiq1Fy0qABWeN9MYzJeczOFM6FA+rvKotR1OCz69ME6K2+rqoHcUjVqnIZJWPA2Tar1CaiWhPXrQEM3lWk8loW21wEN222TlMKZnRh762SGu0LQQSQT06H147rWNpACyLfWxTzHXbdV4+JZeSOA9ZQC7iPPz9bopu1kAEACR8ToAA0kAZk66IXs9PCTlOYz4eC2rJat3OA5kmctvruFvdy1H/Za0DHhk/AQJ4hw1AyBgFErkD9kHxVkzBEDTM6bdduKNyVr4v6ov2Y5Rp7imLZmIEysAWkGIIjNSKG1NBaQdxH7qZMDV6o95Gn5gdD9x8160vwtOJxJzgnfx/ZWv7vaSZOE6T8QPVZN/wBItaTMjiCXNI4xsuSIdKtc7w+s4jMAeZ6ozskgIK7JtxGdR9Tv6/ZHtCnkps3ofTertCuPFVW0lLSy6qIayuGsOShqPOcKQCQmPZH7evQVFCs9xUb3nT6KerTURpZD/dKVKbzmVStNXVaPudTHFVbS2MgkA3eNYxosOrOpRBedKSsupZeigtY9Zx2VC3NLRz9aLdq0gPBZd5ExIJA3hXXtnfoOsfDuMmen++3it+66mIychyE6cBErEa7vbGOI+yu2ek6cj5SPKFvZyQOLsq4cxiJyEkZ66tB11KMmnJAfZ6oTUYwzqSSY2Ebn5o5YABlotPD0i/ZXFRynOKjJW7MSploZLT5qQJKzZaRxB+imTBF5uw43CciJg5yZ5IMt9+OcXDvQMs4drlkQB5I8tVIQ47GMXgdfM5oBtNzF1WoGwAA4zqIHCNc/quPcdcRok7E2YlpdsDARtSCFewTP8OP+ooqYUpbV6WGxupA5vEIXve21XOw0iWjTu6/UD6rFtDbS0yA5/OftO6R66IyuDwTatdq5HbO0dsYT/DcPCPmNVYuntvW0qtJ6BUcS6YHTlqo/fD5rBsF8l7DhyJC9XtZZTAmT95ULadptIA1/f1Kz6lafQQ/ed+4QZ20Qra+2VV5imPKU4jU2tg4tGGcyB+yrV61OIDh4IKwWqoMRb/Uq1RlZhzIHMFP1Z+0/gktbtYzWbU70hZdC9Hgw4z6+qv2OpiPJL1we2sC0NwVY6+X6LcuqoJAEDTTfkcvks/tCwB7XaSCt/sXdgqEGNDynqSVrntEOaeJkY3HZABiLcMiZGhW0XwN/BNo08IjOB6K85vBb1rkYxmdelNlelMJVkKgnQkCUIDAtVjHvng7gkRlz+xQV2kumHvLQZwySMstJIHWF0i8rOSA4atM+Xr5rGvOwh8Ro6m5s9IcPkuXyVx1eGdmIYvYIxQI4PI+QRFXfrG2SzLlu80S9p0x4h0IWu+gXHQRHzWcy6IrwyP7e1pOX11UVv7StpCajg0ROEAvcRxDG5xzJAVm1XKXGC4tbn8MtnlOqrMuJlPFhYDikOncHIhx3Sj/T+Aq/O2xxhraDhjY17cbmtmm7R2FskTE5lRi3PBhzMJ4DPy4q7buy1GnUxta7pibnB4xMcpVizkuqSeEabHqPmqv6/C8cX/6anZur7xsxC076ux2CQNvWSs3XYcAA8YGxJmPXFb9sYDTg8FmvXznf16vNQsneEQ9mbLVe4U6DGh34nOHw83E6dPksrtXY8Fuxgd0meMEa/ZGFwhtNmKmC0nMkPcDi/m4cfNbTmQwjZtOsW9e0tWzvax3uqxOIPa1j6ZpkOLcJdoTAnRZ94Xj71uINdTnj3h4HVEd7YajsT2Au4lmInhJ0J5rNr0PfkNPLWGjhAGyUzX5BxS8dyG7PZHvOUHXMER5ojsli92zvangZ+i17B2Rp0xifTEnxH6pt4WNo0AEcMlFraK1wG9onzg6lH/YmyhlOg4fiY6fzCcj5grn9+05cwc3f+KPuxtuLKDJE4W4W57S48OfyXRWYiI1z3iZmZGUZJhKjoWgvziAnOK3idYI3FMJSvKjlMDBKEiUJA6FlXhQDSBsZjrBWqoLRTkE8NPuotGwvx2y0SyrVEsjdufyVmicgq9spxhPUKWi/JclnoxzKd1Cc/p6yCpVrOJ0ByynNaNnKlqWcOSgYFrVdznZBrG8xAU12XG1pxO7x2HBbpszRmqD7yaHBrc3HRCsTBifeVWKRPALzXHdNtrcTC07oDklqpCrUMie9K3btujIASOn6KK1XYfeFrYBB1CtXDeBDjTqHvAx4KSxc/wDTBd+M+SvWPs1TpZnM6yfPdatGuIUFutWSDwP3qYPdAA5aIdt1t4rQvi2HwQrabRJSiNTPBlps+Ig65O8zCK+ygAa1pYSM8xHHcSh6xkEifXVGvZqz0yC7D32GCZ1nMH1wW9ebY5r/ANG9EDLJRuKkJUL11uRG8pkpziopTIaJQmpyRlTLR8JjgnplaphE76DmTokI4llXhUBawjmo6D8k68qDWYczJJynLSSQPJQUnrlvXHoUvFuYaVB4zHrRXW1Q0dAsanVieaq3jemFpkws4akv2+sAMFZNwF73e9gQCTnMkbNGw4rMk135zhnz6ItoMDKYa0IiNP2zglO/mOJGYIOYIIg+Ko3x2obiwjIx6KittnLpOmSEalzvqVHd4+CrC1QvDtmGVidhvxK9ZatWq734ESBInYfdZlbslFQkzlJzzRNdrPdtjYDfJExEdIiZ2db12XmcInVSWu35H9VkvfliBzjNV6tpxNKzaazL4tckrGI3PFWLwccXJVnVMo9BVWGNpX7rsdaq6KDcRGbpIaA3SSTzhHXZ+gaDMDmuLySXGMpPDkBAWT7N6OdZ20Mb5lx+wRo5dVK/XJe09InKJ6lconrVkheopUrlCQmQ1ShNCcEjKmhkmTtoPv1TkqAwbxouq1uTdBxIB+/yVRr0R0qEGd0OXnT93UcNiZHQrHyR9dHit8J73nmsa+yfdndXXOK9Xs4qMM7hcsw64lnXbXaIzGUdOpWu++aLfiqCdgDPmsC7bqBqODgCBxzGXLdEwu1hEYG/0hVWRiob5Yf8thdzcQFk2+9WsJcKYDuunyW5Vulv/wAY8FmW26KJJxMkDiTHTmqz/WsRAWtnagTicxp5TCx7T2sa57oaQCe6NdBCLa9OkBDKdMZnMNaPWqzzZGzoJ6CUtiGd6s6xXkXDMER4LToMim5x4/ZK+yMAyjic/UqS+7c1tIARpwCjsugredfvAegqPvk201cTi4pbusjq9ZlNg7z3Bo/U8gM/Bb1rw5bW5dS9n9nw2TEdajnO8BDB9D5ojco7JYW0mNY3RjQ0dAIUjl0RxDnnlE5QuUz1C5MkL1ESpXqEpkNQlCaE4JGVKkSoBVmX7d/vGYm/E2fFu467rSSylMbGHE5OufuqeKlFoyiU++rOWVHFoyxH6lUKdUFcU8O+s6tWd+FxhbFKpPNZ9jeFr02jaFLWJU7UXR3Shq3WZ2ZIJPijcDiql4QOHoqxuOe1LI8aZfZNpWcjjPNE1ao0kznvH6hZlvrNA5qJEyxbXXjU6bLDvC3E76J19XgMRI6eOclDlW1ErWlPrm8nk+Jato2XR/ZRcow1LS4SZNNnIQC8+Mgea5jSEldu9ntDBYWfmc93/dh/8V0Q5pkQuUTipHKJxVoRvULipXqF5QET1CSpHlRSghqE4JgTggHLyRelBnSobdbWUab6lQ4WMaXOPAASUlqtjKTC+o5rGNElziAAOZK5F7RvaPTtdL+zWYOwueMTz3Q8NzDWt1jFBkxpogDOw282qg2s5mD3wLwNYaXHAfFsHxWXb7AWmQja33KKFns4aO6ykykeRY2AfHNZFeiCIK5Lxky7qc1gOUbQQtax3rsSqlqu8jMKlUb4KMVrdrXqGyZWVa774xy891lWus+MjKwLZeFTcfPgnHJzZvWq8why9r9AMAzqqVpvJxEZrIq0yc9FcU/WV/L+ILVaC8lV8Kne2NExrFs5+0tlbmuwezy/W1rOaMYalnJY5vFskh8eYPMLnHZW6Pf12iO43vPPIbeJy816/Lyq2K8qtSg7AXEO5ODwHFrhuJlOv6Vvx25xUTih3sr25pW0BuVOsBmwnXiaZ/EOWo+aIHlWgxxULynuKheUBG8qKU9xURcghuCllAvaX2r2azS2l/iKg2YYYD+Z+/QSuWdou39rtkipUwUz/wC3TljfHd3iSgOzX37SrDZpBqio8fgpd8zzd8I80DXp7bqzpFnospj+aoS93kIA+a5eBKlhI2vffam02szXqueBo3JrR0YIE81Tu4TWpD/mUx5vCqBS2Sphe08HNPkQUB9mPsralMscJaZB+sjmgO97udQfgdJGZa7iP14hdCoukTxAPmFFb7vZWYWPEg+YPEHYrO9fZr47+rmbjsVWtFkB2WlfNzPs7od3mH4XbHlyPJUBU229arn67dfExsMG3XedkPW6znht+6O6wBHgsG8aQzy+ielgJr0o2WbXMrctrZJWe6zclpFmU05ZXupVq77sfWqBlNsuPgAN3E7ALaubszUtNQU6Yz1JOjG/zOK6TdXZmlZ2e7piT+N51eefAcB+6uvLO3/li3Fcws9LC3/9OiMbuXLgFz72iD/GH/66f0K69bBEDYLjnb2uHW18bNYP+0H7rRiH2VCCCCQRmCMiDxBRTdvtJtdKA5zarRtUEn+oQfOUKJUjdYur2nWerAqg0XcT3m/1DMeIRPTtLXtDmODmnQtIIPiFwBX7qvytZ3TSeW8Rq09WnIp6Ttryo5QjcntEp1IbXApO/mHwHru36c0UteCJGYOhGYPQpk4dK8AvBelIzgnJrU6UAq8myvSgPsbsneQtFis1UGcdGmfHCAfmCtdcv9hF4udd+AmfdvcByaTijzJXTwUBHarK2o0teA5p1BQJfvZN9GX05fT14uaOYGo5/uugJCFFqxZpW816caquyWHb2k5Supdp+xYqTUoQ1/4mfhfzj8J5hc9qWJzXllRpY780Z82n8QXPas1ddbxYMtu2ZlbFwdjatqfDBhYIx1D8LR93cB9NUW9m+xLq8PqSyiNxkX8mZac/Lkf0LtYxgpsaGU26NH1PE81VKTbmWd/JFeI7DV3XAyjTFKi3CwfE4/FUPFxT61kjQIjfQHgsu8WwF0xw5ZnQLfZiR1XCb3tPvK9R/F7vKYHyXb+1Li0PPBrj5AlcGKCIvLy8kby8vJUB4FTMtbwID3AcA5wHlKhXkyeKUFIvQgHtSkpgTkB4heSLyA+gPYEz+A/gSD8guuhq5F/w/P8A4Dwdjl0hdfQHl5eQz287asu6zl8B9VwPuqc/EQPidGYYNz4bpGd2x7X0bDTBdL6jvhptiXCYxOJ+Fg4+UlcytntKc0vcym2u9xJHvw1lOmdBhpMDyY4l4J+g9b7W+s41arzUqPgucdzwA2A0AGQCyajtVWDXTuxftgMileJptxHuVmjA0E/gqt0aAcg4bRPFdQxjKDIIkHWRxlfId7WkuOALqXsm7XVbM0Wes41KI+GczS5M/J+XbbgUTtFV6w7wqTKu1bSIBBnFJkaRy5LKtL5lABHbTKjVP/Lf/pK4MQu8e0AxY6x/IfnkuDuQCJEq8kZF5KvAID0JV5ehMPLyQJUEUJQmpcSAWUhXgV4lAd9/4fHfwH9YXYlxb/h2f/CrDg4fRdht9sFKk+oQSGNLiBqQBOSDUu0vaKnYqDq1Q6ZNaNXu2aP12C4BeFS0Xnan1an4sgBMMZsxvIfOSd1t17yqXrasdU4WA9xmzG8OZ4lFj7rZZ6Rc0DutJ/pE/ZKD6cws7iabQdhB6jIrKvKrgBK07ucTSBOpEnqe9l5rC7R1NAN1aWTQlzp3JyXUOxtzYWF51P8AsgPs5Yw+uwHQZ+S7LdVnAoqYMQ3OxwpRqCMp2kzlySudsfWyu3SO4OijvWzAQ76cUwAfaSYsNXoB8wuFOXbvafUxWF55t/1tC4i5IiLy8vIN5KkSoJ5NKcSm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52" name="Picture 12" descr="wild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03" y="1772815"/>
            <a:ext cx="1813859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15716" y="3071805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http://www.youtube.com/watch?v=qniwI2hNhDs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316557" y="1268760"/>
            <a:ext cx="6510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smtClean="0"/>
              <a:t>waar leiderschap al niet goed voor is: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40136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&#10;leaders-birds                                                  0001E66E HD-labtop                      ABA7815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3733800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&#10;recipe/spider                                                  0001E66E HD-labtop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5580112" y="2184089"/>
            <a:ext cx="27971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template/dna                                                   0001B6C4 HD-labtop                      ABA78158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3810000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38200" y="3886200"/>
            <a:ext cx="214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 smtClean="0"/>
              <a:t>leider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moeder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eend</a:t>
            </a:r>
            <a:endParaRPr lang="en-US" altLang="en-US" dirty="0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932932" y="1812985"/>
            <a:ext cx="19262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 smtClean="0"/>
              <a:t>recept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spinneweb</a:t>
            </a:r>
            <a:endParaRPr lang="en-US" altLang="en-US" dirty="0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38200" y="1639688"/>
            <a:ext cx="19954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mal: DNA </a:t>
            </a:r>
            <a:r>
              <a:rPr lang="en-US" altLang="en-US" dirty="0" err="1" smtClean="0"/>
              <a:t>replicatie</a:t>
            </a:r>
            <a:endParaRPr lang="en-US" alt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553141" y="548680"/>
            <a:ext cx="8051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/>
              <a:t>ONTSTAAN VAN PATRONEN</a:t>
            </a:r>
          </a:p>
        </p:txBody>
      </p:sp>
    </p:spTree>
    <p:extLst>
      <p:ext uri="{BB962C8B-B14F-4D97-AF65-F5344CB8AC3E}">
        <p14:creationId xmlns:p14="http://schemas.microsoft.com/office/powerpoint/2010/main" val="23884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553141" y="548680"/>
            <a:ext cx="8051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/>
              <a:t>ONTSTAAN VAN PATRONEN</a:t>
            </a:r>
          </a:p>
        </p:txBody>
      </p:sp>
      <p:pic>
        <p:nvPicPr>
          <p:cNvPr id="4" name="Picture 3" descr="weaver-ants                                                    0001E66E HD-labtop                      ABA7815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9" y="1472010"/>
            <a:ext cx="21405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vildaphoto.net/data/php/frontend.actions.php?action=photo-viewphoto&amp;id=649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4312" y="1472011"/>
            <a:ext cx="412417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huis\Documents\Koos\BeePics03\BeeBiology\HoneyComb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210804" y="2030694"/>
            <a:ext cx="2880319" cy="17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503534" y="4509120"/>
            <a:ext cx="21369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b="1" dirty="0" smtClean="0"/>
              <a:t>mal</a:t>
            </a:r>
          </a:p>
          <a:p>
            <a:pPr algn="ctr"/>
            <a:r>
              <a:rPr lang="nl-NL" sz="3200" b="1" dirty="0" smtClean="0"/>
              <a:t>blauwdruk</a:t>
            </a:r>
          </a:p>
          <a:p>
            <a:pPr algn="ctr"/>
            <a:r>
              <a:rPr lang="nl-NL" sz="3200" b="1" dirty="0" smtClean="0"/>
              <a:t>recept</a:t>
            </a:r>
          </a:p>
          <a:p>
            <a:pPr algn="ctr"/>
            <a:r>
              <a:rPr lang="nl-NL" sz="3200" b="1" dirty="0" smtClean="0"/>
              <a:t>leiderschap</a:t>
            </a:r>
            <a:endParaRPr lang="nl-NL" sz="32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5858004" y="4348406"/>
            <a:ext cx="10054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800" b="1" dirty="0" smtClean="0">
                <a:solidFill>
                  <a:srgbClr val="C00000"/>
                </a:solidFill>
              </a:rPr>
              <a:t>?</a:t>
            </a:r>
            <a:endParaRPr lang="nl-NL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uis\Documents\Koos\BeePics03\BeeBiology\DroneBroo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53141" y="332656"/>
            <a:ext cx="8051307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nl-NL" sz="5400" b="1" dirty="0" smtClean="0">
                <a:solidFill>
                  <a:schemeClr val="bg1"/>
                </a:solidFill>
              </a:rPr>
              <a:t>ONTSTAAN VAN PATRONEN</a:t>
            </a:r>
            <a:endParaRPr lang="nl-NL" sz="4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6948264" y="2420888"/>
            <a:ext cx="2051331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</a:rPr>
              <a:t>cellen bouwen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283968" y="3401775"/>
            <a:ext cx="1473673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</a:rPr>
              <a:t>broedzorg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278028" y="5229199"/>
            <a:ext cx="1663853" cy="83099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/>
                </a:solidFill>
              </a:rPr>
              <a:t>voedsel</a:t>
            </a:r>
          </a:p>
          <a:p>
            <a:pPr algn="ctr"/>
            <a:r>
              <a:rPr lang="nl-NL" sz="2400" b="1" dirty="0" smtClean="0">
                <a:solidFill>
                  <a:schemeClr val="bg1"/>
                </a:solidFill>
              </a:rPr>
              <a:t>verzamelen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53141" y="1342509"/>
            <a:ext cx="2517036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3600" b="1" dirty="0" smtClean="0">
                <a:solidFill>
                  <a:schemeClr val="bg1"/>
                </a:solidFill>
              </a:rPr>
              <a:t>Honingbijen</a:t>
            </a:r>
            <a:endParaRPr lang="nl-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56267" y="476672"/>
            <a:ext cx="5444219" cy="864096"/>
          </a:xfrm>
        </p:spPr>
        <p:txBody>
          <a:bodyPr>
            <a:normAutofit/>
          </a:bodyPr>
          <a:lstStyle/>
          <a:p>
            <a:r>
              <a:rPr lang="en-US" altLang="en-US" b="1" dirty="0" smtClean="0"/>
              <a:t>5 - </a:t>
            </a:r>
            <a:r>
              <a:rPr lang="en-US" altLang="en-US" b="1" dirty="0" err="1" smtClean="0"/>
              <a:t>Zelforganisatie</a:t>
            </a:r>
            <a:endParaRPr lang="en-US" altLang="en-US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1875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2209800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1600200"/>
            <a:ext cx="21780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733330" y="4077072"/>
            <a:ext cx="5654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/>
              <a:t>Concept </a:t>
            </a:r>
            <a:r>
              <a:rPr lang="en-US" altLang="en-US" sz="3200" b="1" dirty="0" err="1" smtClean="0"/>
              <a:t>uit</a:t>
            </a:r>
            <a:r>
              <a:rPr lang="en-US" altLang="en-US" sz="3200" b="1" dirty="0" smtClean="0"/>
              <a:t> de </a:t>
            </a:r>
            <a:r>
              <a:rPr lang="en-US" altLang="en-US" sz="3200" b="1" dirty="0" err="1" smtClean="0"/>
              <a:t>fysica</a:t>
            </a:r>
            <a:r>
              <a:rPr lang="en-US" altLang="en-US" sz="3200" b="1" dirty="0" smtClean="0"/>
              <a:t> en </a:t>
            </a:r>
            <a:r>
              <a:rPr lang="en-US" altLang="en-US" sz="3200" b="1" dirty="0" err="1" smtClean="0"/>
              <a:t>chemie</a:t>
            </a:r>
            <a:endParaRPr lang="en-US" altLang="en-US" b="1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90929" y="4788441"/>
            <a:ext cx="71389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“</a:t>
            </a:r>
            <a:r>
              <a:rPr lang="en-US" altLang="en-US" sz="3200" dirty="0" err="1" smtClean="0"/>
              <a:t>Proces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waarbij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patronen</a:t>
            </a:r>
            <a:r>
              <a:rPr lang="en-US" altLang="en-US" sz="3200" dirty="0" smtClean="0"/>
              <a:t> op </a:t>
            </a:r>
            <a:r>
              <a:rPr lang="en-US" altLang="en-US" sz="3200" dirty="0" err="1" smtClean="0"/>
              <a:t>hoger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nivo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voortkomen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enkel</a:t>
            </a:r>
            <a:r>
              <a:rPr lang="en-US" altLang="en-US" sz="3200" dirty="0" smtClean="0"/>
              <a:t> en </a:t>
            </a:r>
            <a:r>
              <a:rPr lang="en-US" altLang="en-US" sz="3200" dirty="0" err="1" smtClean="0"/>
              <a:t>alleen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uit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acties</a:t>
            </a:r>
            <a:r>
              <a:rPr lang="en-US" altLang="en-US" sz="3200" dirty="0" smtClean="0"/>
              <a:t> van en </a:t>
            </a:r>
            <a:r>
              <a:rPr lang="en-US" altLang="en-US" sz="3200" dirty="0" err="1" smtClean="0"/>
              <a:t>interacties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tussen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lagere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eenheden</a:t>
            </a:r>
            <a:r>
              <a:rPr lang="en-US" altLang="en-US" sz="3200" dirty="0" smtClean="0"/>
              <a:t>”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61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8064" y="836712"/>
            <a:ext cx="3744416" cy="4742656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in </a:t>
            </a:r>
            <a:r>
              <a:rPr lang="en-US" altLang="en-US" dirty="0" err="1" smtClean="0"/>
              <a:t>fysica</a:t>
            </a:r>
            <a:r>
              <a:rPr lang="en-US" altLang="en-US" dirty="0" smtClean="0"/>
              <a:t>/</a:t>
            </a:r>
            <a:br>
              <a:rPr lang="en-US" altLang="en-US" dirty="0" smtClean="0"/>
            </a:br>
            <a:r>
              <a:rPr lang="en-US" altLang="en-US" dirty="0" err="1" smtClean="0"/>
              <a:t>chemie</a:t>
            </a:r>
            <a:r>
              <a:rPr lang="en-US" altLang="en-US" dirty="0" smtClean="0"/>
              <a:t>: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800" dirty="0" err="1" smtClean="0"/>
              <a:t>bouwstenen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zijn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err="1" smtClean="0"/>
              <a:t>levenloos</a:t>
            </a:r>
            <a:r>
              <a:rPr lang="en-US" altLang="en-US" sz="2800" dirty="0" smtClean="0"/>
              <a:t> en </a:t>
            </a:r>
            <a:r>
              <a:rPr lang="en-US" altLang="en-US" sz="2800" dirty="0" err="1" smtClean="0"/>
              <a:t>simpel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dirty="0" smtClean="0"/>
              <a:t>in </a:t>
            </a:r>
            <a:r>
              <a:rPr lang="en-US" altLang="en-US" dirty="0" err="1" smtClean="0"/>
              <a:t>biologie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 err="1" smtClean="0"/>
              <a:t>bouwstenen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zijn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levenloos</a:t>
            </a:r>
            <a:r>
              <a:rPr lang="en-US" altLang="en-US" sz="2800" dirty="0" smtClean="0"/>
              <a:t> of </a:t>
            </a:r>
            <a:r>
              <a:rPr lang="en-US" altLang="en-US" sz="2800" dirty="0" err="1" smtClean="0"/>
              <a:t>levend</a:t>
            </a:r>
            <a:r>
              <a:rPr lang="en-US" altLang="en-US" sz="2800" dirty="0" smtClean="0"/>
              <a:t> (en </a:t>
            </a:r>
            <a:r>
              <a:rPr lang="en-US" altLang="en-US" sz="2800" dirty="0" err="1" smtClean="0"/>
              <a:t>dan</a:t>
            </a:r>
            <a:r>
              <a:rPr lang="en-US" altLang="en-US" sz="2800" dirty="0" smtClean="0"/>
              <a:t> complex)</a:t>
            </a:r>
            <a:br>
              <a:rPr lang="en-US" altLang="en-US" sz="2800" dirty="0" smtClean="0"/>
            </a:b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err="1" smtClean="0"/>
              <a:t>bouwers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zijn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altijd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levend</a:t>
            </a:r>
            <a:endParaRPr lang="en-US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6712"/>
            <a:ext cx="2209800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Natuurlijk krist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7651" y="836712"/>
            <a:ext cx="2100070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weaver-ants                                                    0001E66E HD-labtop                      ABA78158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29000"/>
            <a:ext cx="21405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huis\Documents\Koos\BeePics03\BeeBiology\HoneyComb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40899" y="3827654"/>
            <a:ext cx="2880320" cy="20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6428589" y="3752272"/>
            <a:ext cx="2448272" cy="2880320"/>
            <a:chOff x="6428589" y="3752272"/>
            <a:chExt cx="2448272" cy="2880320"/>
          </a:xfrm>
        </p:grpSpPr>
        <p:grpSp>
          <p:nvGrpSpPr>
            <p:cNvPr id="2" name="Groep 1"/>
            <p:cNvGrpSpPr/>
            <p:nvPr/>
          </p:nvGrpSpPr>
          <p:grpSpPr>
            <a:xfrm>
              <a:off x="6428589" y="3752272"/>
              <a:ext cx="2448272" cy="2880320"/>
              <a:chOff x="6428589" y="3752272"/>
              <a:chExt cx="2448272" cy="2880320"/>
            </a:xfrm>
          </p:grpSpPr>
          <p:sp>
            <p:nvSpPr>
              <p:cNvPr id="6" name="Ovaal 5"/>
              <p:cNvSpPr/>
              <p:nvPr/>
            </p:nvSpPr>
            <p:spPr>
              <a:xfrm>
                <a:off x="6428589" y="3752272"/>
                <a:ext cx="2448272" cy="28803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Ovaal 8"/>
              <p:cNvSpPr/>
              <p:nvPr/>
            </p:nvSpPr>
            <p:spPr>
              <a:xfrm>
                <a:off x="7083866" y="4916513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Ovaal 10"/>
              <p:cNvSpPr/>
              <p:nvPr/>
            </p:nvSpPr>
            <p:spPr>
              <a:xfrm>
                <a:off x="7236266" y="5319782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al 11"/>
              <p:cNvSpPr/>
              <p:nvPr/>
            </p:nvSpPr>
            <p:spPr>
              <a:xfrm>
                <a:off x="7299890" y="4594112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al 12"/>
              <p:cNvSpPr/>
              <p:nvPr/>
            </p:nvSpPr>
            <p:spPr>
              <a:xfrm>
                <a:off x="6985095" y="5348561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Ovaal 13"/>
              <p:cNvSpPr/>
              <p:nvPr/>
            </p:nvSpPr>
            <p:spPr>
              <a:xfrm>
                <a:off x="7497015" y="5493448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Ovaal 14"/>
              <p:cNvSpPr/>
              <p:nvPr/>
            </p:nvSpPr>
            <p:spPr>
              <a:xfrm>
                <a:off x="7597075" y="4484465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Ovaal 15"/>
              <p:cNvSpPr/>
              <p:nvPr/>
            </p:nvSpPr>
            <p:spPr>
              <a:xfrm>
                <a:off x="8069154" y="5011134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Ovaal 16"/>
              <p:cNvSpPr/>
              <p:nvPr/>
            </p:nvSpPr>
            <p:spPr>
              <a:xfrm>
                <a:off x="8043828" y="5472182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8107452" y="4522104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7792657" y="5500961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Ovaal 19"/>
              <p:cNvSpPr/>
              <p:nvPr/>
            </p:nvSpPr>
            <p:spPr>
              <a:xfrm>
                <a:off x="7634244" y="5904230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8269283" y="4795110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Ovaal 21"/>
              <p:cNvSpPr/>
              <p:nvPr/>
            </p:nvSpPr>
            <p:spPr>
              <a:xfrm>
                <a:off x="7851619" y="4678969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7172979" y="5780609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7389003" y="4140544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al 24"/>
              <p:cNvSpPr/>
              <p:nvPr/>
            </p:nvSpPr>
            <p:spPr>
              <a:xfrm>
                <a:off x="7752848" y="5111017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8259852" y="5284937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Ovaal 26"/>
              <p:cNvSpPr/>
              <p:nvPr/>
            </p:nvSpPr>
            <p:spPr>
              <a:xfrm>
                <a:off x="7853130" y="4215539"/>
                <a:ext cx="216024" cy="43204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31" name="Ovaal 30"/>
            <p:cNvSpPr/>
            <p:nvPr/>
          </p:nvSpPr>
          <p:spPr>
            <a:xfrm>
              <a:off x="7900669" y="5937280"/>
              <a:ext cx="216024" cy="43204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al 31"/>
            <p:cNvSpPr/>
            <p:nvPr/>
          </p:nvSpPr>
          <p:spPr>
            <a:xfrm>
              <a:off x="6805656" y="5068913"/>
              <a:ext cx="216024" cy="43204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al 32"/>
            <p:cNvSpPr/>
            <p:nvPr/>
          </p:nvSpPr>
          <p:spPr>
            <a:xfrm>
              <a:off x="6914954" y="5772407"/>
              <a:ext cx="216024" cy="43204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al 33"/>
            <p:cNvSpPr/>
            <p:nvPr/>
          </p:nvSpPr>
          <p:spPr>
            <a:xfrm>
              <a:off x="7128254" y="4246921"/>
              <a:ext cx="216024" cy="43204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76672"/>
            <a:ext cx="8382000" cy="1066800"/>
          </a:xfrm>
        </p:spPr>
        <p:txBody>
          <a:bodyPr/>
          <a:lstStyle/>
          <a:p>
            <a:r>
              <a:rPr lang="en-US" altLang="en-US" dirty="0" smtClean="0"/>
              <a:t>Hoe </a:t>
            </a:r>
            <a:r>
              <a:rPr lang="en-US" altLang="en-US" dirty="0" err="1" smtClean="0"/>
              <a:t>werkt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zelforganisatie</a:t>
            </a:r>
            <a:r>
              <a:rPr lang="en-US" altLang="en-US" dirty="0" smtClean="0"/>
              <a:t> </a:t>
            </a:r>
            <a:r>
              <a:rPr lang="en-US" altLang="en-US" dirty="0"/>
              <a:t>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312449" y="1340768"/>
            <a:ext cx="658822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Veel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eenheden</a:t>
            </a:r>
            <a:r>
              <a:rPr lang="en-US" altLang="en-US" sz="3200" dirty="0" smtClean="0"/>
              <a:t>/</a:t>
            </a:r>
            <a:r>
              <a:rPr lang="en-US" altLang="en-US" sz="3200" dirty="0" err="1" smtClean="0"/>
              <a:t>individuen</a:t>
            </a:r>
            <a:r>
              <a:rPr lang="en-US" altLang="en-US" sz="3200" dirty="0" smtClean="0"/>
              <a:t> </a:t>
            </a:r>
          </a:p>
          <a:p>
            <a:r>
              <a:rPr lang="en-US" altLang="en-US" sz="3200" dirty="0" smtClean="0"/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kolonie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, school,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zwerm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Negatieve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feedback -&gt; </a:t>
            </a:r>
            <a:r>
              <a:rPr lang="en-US" altLang="en-US" sz="3200" dirty="0" err="1" smtClean="0"/>
              <a:t>homeostase</a:t>
            </a:r>
            <a:endParaRPr lang="en-US" altLang="en-US" sz="3200" dirty="0"/>
          </a:p>
          <a:p>
            <a:pPr>
              <a:buFont typeface="Times"/>
              <a:buNone/>
            </a:pPr>
            <a:r>
              <a:rPr lang="en-US" altLang="en-US" sz="3200" dirty="0"/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bijv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thermoregulatie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 descr="http://4.bp.blogspot.com/-N87NHwE17d4/TyRF5QiYrII/AAAAAAAAAlE/Ln9O1znSddk/s320/p2012-01-28-0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85336"/>
            <a:ext cx="268829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al 6"/>
          <p:cNvSpPr/>
          <p:nvPr/>
        </p:nvSpPr>
        <p:spPr>
          <a:xfrm>
            <a:off x="6757943" y="4456787"/>
            <a:ext cx="216024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7488095" y="4979713"/>
            <a:ext cx="216024" cy="4320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-RECHTS 9"/>
          <p:cNvSpPr/>
          <p:nvPr/>
        </p:nvSpPr>
        <p:spPr>
          <a:xfrm rot="1090604">
            <a:off x="7003552" y="4709475"/>
            <a:ext cx="464737" cy="201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PIJL-RECHTS 27"/>
          <p:cNvSpPr/>
          <p:nvPr/>
        </p:nvSpPr>
        <p:spPr>
          <a:xfrm rot="1090604" flipV="1">
            <a:off x="7701290" y="5309349"/>
            <a:ext cx="593697" cy="19676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kstvak 28"/>
          <p:cNvSpPr txBox="1"/>
          <p:nvPr/>
        </p:nvSpPr>
        <p:spPr>
          <a:xfrm>
            <a:off x="3995936" y="4798082"/>
            <a:ext cx="2035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1- te koud </a:t>
            </a:r>
          </a:p>
          <a:p>
            <a:r>
              <a:rPr lang="nl-NL" dirty="0" smtClean="0"/>
              <a:t>    -&gt; ga naar binnen</a:t>
            </a:r>
          </a:p>
          <a:p>
            <a:r>
              <a:rPr lang="nl-NL" dirty="0" smtClean="0"/>
              <a:t>2- te warm </a:t>
            </a:r>
          </a:p>
          <a:p>
            <a:r>
              <a:rPr lang="nl-NL" dirty="0" smtClean="0"/>
              <a:t>    -&gt; ga naar buiten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4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 autoUpdateAnimBg="0"/>
      <p:bldP spid="7" grpId="0" animBg="1"/>
      <p:bldP spid="8" grpId="0" animBg="1"/>
      <p:bldP spid="10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476672"/>
            <a:ext cx="8382000" cy="1066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mtClean="0"/>
              <a:t>Hoe werkt zelforganisatie ?</a:t>
            </a:r>
            <a:endParaRPr lang="en-US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12449" y="1340768"/>
            <a:ext cx="658822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Veel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eenheden</a:t>
            </a:r>
            <a:r>
              <a:rPr lang="en-US" altLang="en-US" sz="3200" dirty="0" smtClean="0"/>
              <a:t>/</a:t>
            </a:r>
            <a:r>
              <a:rPr lang="en-US" altLang="en-US" sz="3200" dirty="0" err="1" smtClean="0"/>
              <a:t>individuen</a:t>
            </a:r>
            <a:r>
              <a:rPr lang="en-US" altLang="en-US" sz="3200" dirty="0" smtClean="0"/>
              <a:t> </a:t>
            </a:r>
          </a:p>
          <a:p>
            <a:r>
              <a:rPr lang="en-US" altLang="en-US" sz="3200" dirty="0" smtClean="0"/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kolonie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, school,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zwerm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Negatieve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feedback -&gt; </a:t>
            </a:r>
            <a:r>
              <a:rPr lang="en-US" altLang="en-US" sz="3200" dirty="0" err="1" smtClean="0"/>
              <a:t>homeostase</a:t>
            </a:r>
            <a:endParaRPr lang="en-US" altLang="en-US" sz="3200" dirty="0"/>
          </a:p>
          <a:p>
            <a:pPr>
              <a:buFont typeface="Times"/>
              <a:buNone/>
            </a:pPr>
            <a:r>
              <a:rPr lang="en-US" altLang="en-US" sz="3200" dirty="0"/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bijv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thermoregulatie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312449" y="2852936"/>
            <a:ext cx="7359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altLang="en-US" sz="3200" dirty="0">
              <a:solidFill>
                <a:prstClr val="black"/>
              </a:solidFill>
            </a:endParaRPr>
          </a:p>
          <a:p>
            <a:pPr lvl="0">
              <a:buFont typeface="Times"/>
              <a:buChar char="•"/>
            </a:pP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Positieve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>
                <a:solidFill>
                  <a:prstClr val="black"/>
                </a:solidFill>
              </a:rPr>
              <a:t>feedback -&gt;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nieuwe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patronen</a:t>
            </a:r>
            <a:endParaRPr lang="en-US" altLang="en-US" sz="3200" dirty="0">
              <a:solidFill>
                <a:prstClr val="black"/>
              </a:solidFill>
            </a:endParaRPr>
          </a:p>
          <a:p>
            <a:pPr lvl="0"/>
            <a:r>
              <a:rPr lang="en-US" altLang="en-US" sz="3200" dirty="0">
                <a:solidFill>
                  <a:prstClr val="black"/>
                </a:solidFill>
              </a:rPr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sneeuwbaleffect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geurspoor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http://cdni.wired.co.uk/1920x1280/a_c/ant-tr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2449" y="4848668"/>
            <a:ext cx="5484531" cy="20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5508104" y="4797152"/>
            <a:ext cx="2971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Elke mier voegt feromoon toe</a:t>
            </a:r>
          </a:p>
          <a:p>
            <a:r>
              <a:rPr lang="nl-NL" dirty="0" smtClean="0"/>
              <a:t>als voedsel gevonden wordt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85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476672"/>
            <a:ext cx="8382000" cy="1066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mtClean="0"/>
              <a:t>Hoe werkt zelforganisatie ?</a:t>
            </a:r>
            <a:endParaRPr lang="en-US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12449" y="1340768"/>
            <a:ext cx="658822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Veel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eenheden</a:t>
            </a:r>
            <a:r>
              <a:rPr lang="en-US" altLang="en-US" sz="3200" dirty="0" smtClean="0"/>
              <a:t>/</a:t>
            </a:r>
            <a:r>
              <a:rPr lang="en-US" altLang="en-US" sz="3200" dirty="0" err="1" smtClean="0"/>
              <a:t>individuen</a:t>
            </a:r>
            <a:r>
              <a:rPr lang="en-US" altLang="en-US" sz="3200" dirty="0" smtClean="0"/>
              <a:t> </a:t>
            </a:r>
          </a:p>
          <a:p>
            <a:r>
              <a:rPr lang="en-US" altLang="en-US" sz="3200" dirty="0" smtClean="0"/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kolonie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, school,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zwerm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Negatieve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feedback -&gt; </a:t>
            </a:r>
            <a:r>
              <a:rPr lang="en-US" altLang="en-US" sz="3200" dirty="0" err="1" smtClean="0"/>
              <a:t>homeostase</a:t>
            </a:r>
            <a:endParaRPr lang="en-US" altLang="en-US" sz="3200" dirty="0"/>
          </a:p>
          <a:p>
            <a:pPr>
              <a:buFont typeface="Times"/>
              <a:buNone/>
            </a:pPr>
            <a:r>
              <a:rPr lang="en-US" altLang="en-US" sz="3200" dirty="0"/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bijv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thermoregulatie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312449" y="2852936"/>
            <a:ext cx="7359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altLang="en-US" sz="3200" dirty="0">
              <a:solidFill>
                <a:prstClr val="black"/>
              </a:solidFill>
            </a:endParaRPr>
          </a:p>
          <a:p>
            <a:pPr lvl="0">
              <a:buFont typeface="Times"/>
              <a:buChar char="•"/>
            </a:pP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Positieve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>
                <a:solidFill>
                  <a:prstClr val="black"/>
                </a:solidFill>
              </a:rPr>
              <a:t>feedback -&gt;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nieuwe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patronen</a:t>
            </a:r>
            <a:endParaRPr lang="en-US" altLang="en-US" sz="3200" dirty="0">
              <a:solidFill>
                <a:prstClr val="black"/>
              </a:solidFill>
            </a:endParaRPr>
          </a:p>
          <a:p>
            <a:pPr lvl="0"/>
            <a:r>
              <a:rPr lang="en-US" altLang="en-US" sz="3200" dirty="0">
                <a:solidFill>
                  <a:prstClr val="black"/>
                </a:solidFill>
              </a:rPr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sneeuwbaleffect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geurspoor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http://cdni.wired.co.uk/1920x1280/a_c/ant-tr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2449" y="4848668"/>
            <a:ext cx="5484531" cy="20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5508104" y="4797152"/>
            <a:ext cx="2971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Elke mier voegt feromoon toe</a:t>
            </a:r>
          </a:p>
          <a:p>
            <a:r>
              <a:rPr lang="nl-NL" dirty="0" smtClean="0"/>
              <a:t>als voedsel gevonden wordt</a:t>
            </a:r>
            <a:endParaRPr lang="nl-NL" dirty="0"/>
          </a:p>
        </p:txBody>
      </p:sp>
      <p:sp>
        <p:nvSpPr>
          <p:cNvPr id="8" name="Ovaal 7"/>
          <p:cNvSpPr/>
          <p:nvPr/>
        </p:nvSpPr>
        <p:spPr>
          <a:xfrm>
            <a:off x="2068221" y="3845111"/>
            <a:ext cx="3240360" cy="6480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-RECHTS 8"/>
          <p:cNvSpPr/>
          <p:nvPr/>
        </p:nvSpPr>
        <p:spPr>
          <a:xfrm rot="10800000">
            <a:off x="1547244" y="4010356"/>
            <a:ext cx="49659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381000" y="3412884"/>
            <a:ext cx="9733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C00000"/>
                </a:solidFill>
              </a:rPr>
              <a:t>LOOPT </a:t>
            </a:r>
          </a:p>
          <a:p>
            <a:pPr algn="ctr"/>
            <a:r>
              <a:rPr lang="nl-NL" sz="2000" b="1" dirty="0" smtClean="0">
                <a:solidFill>
                  <a:srgbClr val="C00000"/>
                </a:solidFill>
              </a:rPr>
              <a:t>UIT </a:t>
            </a:r>
          </a:p>
          <a:p>
            <a:pPr algn="ctr"/>
            <a:r>
              <a:rPr lang="nl-NL" sz="2000" b="1" dirty="0" smtClean="0">
                <a:solidFill>
                  <a:srgbClr val="C00000"/>
                </a:solidFill>
              </a:rPr>
              <a:t>DE </a:t>
            </a:r>
          </a:p>
          <a:p>
            <a:pPr algn="ctr"/>
            <a:r>
              <a:rPr lang="nl-NL" sz="2000" b="1" dirty="0" smtClean="0">
                <a:solidFill>
                  <a:srgbClr val="C00000"/>
                </a:solidFill>
              </a:rPr>
              <a:t>HAND !</a:t>
            </a:r>
            <a:endParaRPr lang="nl-NL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huis\Documents\Koos\BeePics03\BeeBiology\BeesCom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pload.wikimedia.org/wikipedia/commons/9/95/Bee_Swa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3" y="836712"/>
            <a:ext cx="4114977" cy="55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http://3.bp.blogspot.com/-ojpwwEYEVSo/Uf41YQENmrI/AAAAAAAAGIQ/j4qhUryTvjs/s1600/hd-achtergrond-met-mensen-die-parachute-sprong-mak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39" y="1628800"/>
            <a:ext cx="5051163" cy="37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476672"/>
            <a:ext cx="8382000" cy="1066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mtClean="0"/>
              <a:t>Hoe werkt zelforganisatie ?</a:t>
            </a:r>
            <a:endParaRPr lang="en-US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12449" y="1340768"/>
            <a:ext cx="658822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Veel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eenheden</a:t>
            </a:r>
            <a:r>
              <a:rPr lang="en-US" altLang="en-US" sz="3200" dirty="0" smtClean="0"/>
              <a:t>/</a:t>
            </a:r>
            <a:r>
              <a:rPr lang="en-US" altLang="en-US" sz="3200" dirty="0" err="1" smtClean="0"/>
              <a:t>individuen</a:t>
            </a:r>
            <a:r>
              <a:rPr lang="en-US" altLang="en-US" sz="3200" dirty="0" smtClean="0"/>
              <a:t> </a:t>
            </a:r>
          </a:p>
          <a:p>
            <a:r>
              <a:rPr lang="en-US" altLang="en-US" sz="3200" dirty="0" smtClean="0"/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kolonie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, school,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zwerm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Negatieve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feedback -&gt; </a:t>
            </a:r>
            <a:r>
              <a:rPr lang="en-US" altLang="en-US" sz="3200" dirty="0" err="1" smtClean="0"/>
              <a:t>homeostase</a:t>
            </a:r>
            <a:endParaRPr lang="en-US" altLang="en-US" sz="3200" dirty="0"/>
          </a:p>
          <a:p>
            <a:pPr>
              <a:buFont typeface="Times"/>
              <a:buNone/>
            </a:pPr>
            <a:r>
              <a:rPr lang="en-US" altLang="en-US" sz="3200" dirty="0"/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bijv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thermoregulatie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312449" y="2852936"/>
            <a:ext cx="7359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altLang="en-US" sz="3200" dirty="0">
              <a:solidFill>
                <a:prstClr val="black"/>
              </a:solidFill>
            </a:endParaRPr>
          </a:p>
          <a:p>
            <a:pPr lvl="0">
              <a:buFont typeface="Times"/>
              <a:buChar char="•"/>
            </a:pP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Positieve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>
                <a:solidFill>
                  <a:prstClr val="black"/>
                </a:solidFill>
              </a:rPr>
              <a:t>feedback -&gt;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nieuwe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patronen</a:t>
            </a:r>
            <a:endParaRPr lang="en-US" altLang="en-US" sz="3200" dirty="0">
              <a:solidFill>
                <a:prstClr val="black"/>
              </a:solidFill>
            </a:endParaRPr>
          </a:p>
          <a:p>
            <a:pPr lvl="0"/>
            <a:r>
              <a:rPr lang="en-US" altLang="en-US" sz="3200" dirty="0">
                <a:solidFill>
                  <a:prstClr val="black"/>
                </a:solidFill>
              </a:rPr>
              <a:t>	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sneeuwbaleffect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en-US" sz="3200" dirty="0" err="1" smtClean="0">
                <a:solidFill>
                  <a:schemeClr val="bg1">
                    <a:lumMod val="50000"/>
                  </a:schemeClr>
                </a:solidFill>
              </a:rPr>
              <a:t>geurspoor</a:t>
            </a: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http://cdni.wired.co.uk/1920x1280/a_c/ant-tr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5589022"/>
            <a:ext cx="3475575" cy="12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691680" y="5445224"/>
            <a:ext cx="2971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Elke mier voegt feromoon toe</a:t>
            </a:r>
          </a:p>
          <a:p>
            <a:r>
              <a:rPr lang="nl-NL" dirty="0" smtClean="0"/>
              <a:t>als voedsel gevonden wordt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312448" y="3731548"/>
            <a:ext cx="7580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altLang="en-US" sz="3200" dirty="0">
              <a:solidFill>
                <a:prstClr val="black"/>
              </a:solidFill>
            </a:endParaRPr>
          </a:p>
          <a:p>
            <a:pPr lvl="0">
              <a:buFont typeface="Times"/>
              <a:buChar char="•"/>
            </a:pP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Negatieve</a:t>
            </a:r>
            <a:r>
              <a:rPr lang="en-US" altLang="en-US" sz="3200" dirty="0" smtClean="0">
                <a:solidFill>
                  <a:prstClr val="black"/>
                </a:solidFill>
              </a:rPr>
              <a:t> feedback </a:t>
            </a:r>
            <a:r>
              <a:rPr lang="en-US" altLang="en-US" sz="3200" dirty="0">
                <a:solidFill>
                  <a:prstClr val="black"/>
                </a:solidFill>
              </a:rPr>
              <a:t>-&gt;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controle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sneeuwbal</a:t>
            </a:r>
            <a:r>
              <a:rPr lang="en-US" altLang="en-US" sz="3200" dirty="0" smtClean="0">
                <a:solidFill>
                  <a:prstClr val="black"/>
                </a:solidFill>
              </a:rPr>
              <a:t>-</a:t>
            </a:r>
          </a:p>
          <a:p>
            <a:pPr lvl="0"/>
            <a:r>
              <a:rPr lang="en-US" altLang="en-US" sz="3200" dirty="0">
                <a:solidFill>
                  <a:prstClr val="black"/>
                </a:solidFill>
              </a:rPr>
              <a:t>	</a:t>
            </a:r>
            <a:r>
              <a:rPr lang="en-US" altLang="en-US" sz="3200" dirty="0" smtClean="0">
                <a:solidFill>
                  <a:prstClr val="black"/>
                </a:solidFill>
              </a:rPr>
              <a:t>					          effect</a:t>
            </a:r>
            <a:endParaRPr lang="en-US" altLang="en-US" sz="3200" dirty="0">
              <a:solidFill>
                <a:prstClr val="black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851920" y="6115403"/>
            <a:ext cx="3297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Feromoon verdampt na korte tijd</a:t>
            </a:r>
          </a:p>
          <a:p>
            <a:r>
              <a:rPr lang="nl-NL" dirty="0" smtClean="0"/>
              <a:t>dus demping van het geurspoor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814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476672"/>
            <a:ext cx="8382000" cy="1066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Hoe </a:t>
            </a:r>
            <a:r>
              <a:rPr lang="en-US" altLang="en-US" dirty="0" err="1" smtClean="0"/>
              <a:t>werkt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zelforganisatie</a:t>
            </a:r>
            <a:r>
              <a:rPr lang="en-US" altLang="en-US" dirty="0" smtClean="0"/>
              <a:t> [2] ?</a:t>
            </a:r>
            <a:endParaRPr lang="en-US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15616" y="1545754"/>
            <a:ext cx="693195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smtClean="0"/>
              <a:t>Hoe </a:t>
            </a:r>
            <a:r>
              <a:rPr lang="en-US" altLang="en-US" sz="3200" dirty="0" err="1" smtClean="0"/>
              <a:t>wordt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informatie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verkregen</a:t>
            </a:r>
            <a:r>
              <a:rPr lang="en-US" altLang="en-US" sz="3200" dirty="0" smtClean="0"/>
              <a:t> ?</a:t>
            </a:r>
          </a:p>
          <a:p>
            <a:r>
              <a:rPr lang="en-US" altLang="en-US" sz="3200" dirty="0"/>
              <a:t> </a:t>
            </a:r>
            <a:r>
              <a:rPr lang="en-US" altLang="en-US" sz="3200" dirty="0" smtClean="0"/>
              <a:t> 	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van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buren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en de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structuur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zelf</a:t>
            </a:r>
            <a:endParaRPr lang="en-US" altLang="en-US" sz="32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>
              <a:buFont typeface="Times"/>
              <a:buNone/>
            </a:pP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13" descr="MelSterSP03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2852937"/>
            <a:ext cx="24482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 descr="trophallaxis!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2852937"/>
            <a:ext cx="3207781" cy="28803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187624" y="5859936"/>
            <a:ext cx="306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Honingbijen delen voedsel en </a:t>
            </a:r>
          </a:p>
          <a:p>
            <a:r>
              <a:rPr lang="nl-NL" dirty="0" smtClean="0"/>
              <a:t>zo ook informatie over voedsel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4716016" y="585993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Angelloze</a:t>
            </a:r>
            <a:r>
              <a:rPr lang="nl-NL" dirty="0" smtClean="0"/>
              <a:t> bijen bouwen nestopening, waarbij volgende bouwacties bepaald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85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476672"/>
            <a:ext cx="8382000" cy="1066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Hoe </a:t>
            </a:r>
            <a:r>
              <a:rPr lang="en-US" altLang="en-US" dirty="0" err="1" smtClean="0"/>
              <a:t>werkt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zelforganisatie</a:t>
            </a:r>
            <a:r>
              <a:rPr lang="en-US" altLang="en-US" dirty="0" smtClean="0"/>
              <a:t> [2] ?</a:t>
            </a:r>
            <a:endParaRPr lang="en-US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15616" y="1545754"/>
            <a:ext cx="693195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smtClean="0"/>
              <a:t>Hoe </a:t>
            </a:r>
            <a:r>
              <a:rPr lang="en-US" altLang="en-US" sz="3200" dirty="0" err="1" smtClean="0"/>
              <a:t>wordt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informatie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verkregen</a:t>
            </a:r>
            <a:r>
              <a:rPr lang="en-US" altLang="en-US" sz="3200" dirty="0" smtClean="0"/>
              <a:t> ?</a:t>
            </a:r>
          </a:p>
          <a:p>
            <a:r>
              <a:rPr lang="en-US" altLang="en-US" sz="3200" dirty="0"/>
              <a:t> </a:t>
            </a:r>
            <a:r>
              <a:rPr lang="en-US" altLang="en-US" sz="3200" dirty="0" smtClean="0"/>
              <a:t> 	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van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buren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en de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structuur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zelf</a:t>
            </a:r>
            <a:endParaRPr lang="en-US" altLang="en-US" sz="32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US" altLang="en-US" sz="3200" dirty="0" smtClean="0"/>
              <a:t>Hoe </a:t>
            </a:r>
            <a:r>
              <a:rPr lang="en-US" altLang="en-US" sz="3200" dirty="0" err="1" smtClean="0"/>
              <a:t>wordt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informatie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geïntegreerd</a:t>
            </a:r>
            <a:r>
              <a:rPr lang="en-US" altLang="en-US" sz="3200" dirty="0" smtClean="0"/>
              <a:t>?</a:t>
            </a:r>
          </a:p>
          <a:p>
            <a:pPr lvl="2"/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vuistregels</a:t>
            </a:r>
            <a:endParaRPr lang="en-US" altLang="en-US" sz="3200" dirty="0" smtClean="0">
              <a:solidFill>
                <a:srgbClr val="C00000"/>
              </a:solidFill>
            </a:endParaRP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US" altLang="en-US" sz="3200" dirty="0" err="1" smtClean="0"/>
              <a:t>Versterking</a:t>
            </a:r>
            <a:r>
              <a:rPr lang="en-US" altLang="en-US" sz="3200" dirty="0" smtClean="0"/>
              <a:t> van </a:t>
            </a:r>
            <a:r>
              <a:rPr lang="en-US" altLang="en-US" sz="3200" dirty="0" err="1" smtClean="0"/>
              <a:t>kleine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fluctuaties</a:t>
            </a:r>
            <a:endParaRPr lang="en-US" altLang="en-US" sz="3200" dirty="0" smtClean="0"/>
          </a:p>
          <a:p>
            <a:pPr lvl="1"/>
            <a:r>
              <a:rPr lang="en-US" altLang="en-US" sz="3200" dirty="0"/>
              <a:t>	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kan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leiden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tot “</a:t>
            </a:r>
            <a:r>
              <a:rPr lang="en-US" altLang="en-US" sz="32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superstructuren</a:t>
            </a:r>
            <a:r>
              <a:rPr lang="en-US" alt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”</a:t>
            </a:r>
            <a:endParaRPr lang="en-US" altLang="en-US" sz="3200" dirty="0" smtClean="0">
              <a:solidFill>
                <a:srgbClr val="C00000"/>
              </a:solidFill>
            </a:endParaRPr>
          </a:p>
          <a:p>
            <a:pPr>
              <a:buFont typeface="Times"/>
              <a:buNone/>
            </a:pPr>
            <a:endParaRPr lang="en-US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13" descr="MelSterSP03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933" y="4573756"/>
            <a:ext cx="1616507" cy="215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3" descr="MelSterSP03"/>
          <p:cNvPicPr>
            <a:picLocks noChangeAspect="1" noChangeArrowheads="1"/>
          </p:cNvPicPr>
          <p:nvPr/>
        </p:nvPicPr>
        <p:blipFill rotWithShape="1">
          <a:blip r:embed="rId3" cstate="print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910" y="4517720"/>
            <a:ext cx="4012933" cy="218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0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57200"/>
            <a:ext cx="8382000" cy="1066800"/>
          </a:xfrm>
        </p:spPr>
        <p:txBody>
          <a:bodyPr/>
          <a:lstStyle/>
          <a:p>
            <a:r>
              <a:rPr lang="en-US" altLang="en-US" dirty="0" err="1" smtClean="0"/>
              <a:t>Zelforganiserende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systemen</a:t>
            </a:r>
            <a:r>
              <a:rPr lang="en-US" altLang="en-US" dirty="0" smtClean="0"/>
              <a:t> :</a:t>
            </a:r>
            <a:endParaRPr lang="en-US" altLang="en-US" dirty="0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457325" y="1905000"/>
            <a:ext cx="6715075" cy="345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zijn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zeer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dynamisch</a:t>
            </a:r>
            <a:endParaRPr lang="en-US" altLang="en-US" sz="3200" dirty="0" smtClean="0"/>
          </a:p>
          <a:p>
            <a:pPr>
              <a:lnSpc>
                <a:spcPct val="140000"/>
              </a:lnSpc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hebben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emergente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kenmerken</a:t>
            </a:r>
            <a:r>
              <a:rPr lang="en-US" altLang="en-US" sz="3200" dirty="0" smtClean="0"/>
              <a:t> </a:t>
            </a:r>
          </a:p>
          <a:p>
            <a:pPr>
              <a:lnSpc>
                <a:spcPct val="140000"/>
              </a:lnSpc>
            </a:pPr>
            <a:r>
              <a:rPr lang="en-US" altLang="en-US" sz="2800" dirty="0"/>
              <a:t> </a:t>
            </a:r>
            <a:r>
              <a:rPr lang="en-US" altLang="en-US" sz="2800" dirty="0" smtClean="0"/>
              <a:t>  </a:t>
            </a:r>
            <a:r>
              <a:rPr lang="en-US" altLang="en-US" sz="2400" dirty="0" smtClean="0"/>
              <a:t>[die </a:t>
            </a:r>
            <a:r>
              <a:rPr lang="en-US" altLang="en-US" sz="2400" dirty="0" err="1" smtClean="0"/>
              <a:t>niet</a:t>
            </a:r>
            <a:r>
              <a:rPr lang="en-US" altLang="en-US" sz="2400" dirty="0" smtClean="0"/>
              <a:t> in de </a:t>
            </a:r>
            <a:r>
              <a:rPr lang="en-US" altLang="en-US" sz="2400" dirty="0" err="1" smtClean="0"/>
              <a:t>individuen</a:t>
            </a:r>
            <a:r>
              <a:rPr lang="en-US" altLang="en-US" sz="2400" dirty="0" smtClean="0"/>
              <a:t>/regels </a:t>
            </a:r>
            <a:r>
              <a:rPr lang="en-US" altLang="en-US" sz="2400" dirty="0" err="1" smtClean="0"/>
              <a:t>vastliggen</a:t>
            </a:r>
            <a:r>
              <a:rPr lang="en-US" altLang="en-US" sz="2400" dirty="0" smtClean="0"/>
              <a:t>]</a:t>
            </a:r>
            <a:endParaRPr lang="en-US" altLang="en-US" sz="2400" dirty="0"/>
          </a:p>
          <a:p>
            <a:pPr>
              <a:lnSpc>
                <a:spcPct val="140000"/>
              </a:lnSpc>
              <a:buFont typeface="Times"/>
              <a:buChar char="•"/>
            </a:pPr>
            <a:r>
              <a:rPr lang="en-US" altLang="en-US" sz="3200" dirty="0"/>
              <a:t> </a:t>
            </a:r>
            <a:r>
              <a:rPr lang="en-US" altLang="en-US" sz="3200" dirty="0" err="1" smtClean="0"/>
              <a:t>simpele</a:t>
            </a:r>
            <a:r>
              <a:rPr lang="en-US" altLang="en-US" sz="3200" dirty="0" smtClean="0"/>
              <a:t> regels </a:t>
            </a:r>
            <a:r>
              <a:rPr lang="en-US" altLang="en-US" sz="3200" dirty="0" smtClean="0">
                <a:sym typeface="Wingdings" panose="05000000000000000000" pitchFamily="2" charset="2"/>
              </a:rPr>
              <a:t> </a:t>
            </a:r>
            <a:r>
              <a:rPr lang="en-US" altLang="en-US" sz="3200" dirty="0" err="1" smtClean="0">
                <a:sym typeface="Wingdings" panose="05000000000000000000" pitchFamily="2" charset="2"/>
              </a:rPr>
              <a:t>complexe</a:t>
            </a:r>
            <a:r>
              <a:rPr lang="en-US" altLang="en-US" sz="3200" dirty="0" smtClean="0"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ym typeface="Wingdings" panose="05000000000000000000" pitchFamily="2" charset="2"/>
              </a:rPr>
              <a:t>patronen</a:t>
            </a:r>
            <a:endParaRPr lang="en-US" altLang="en-US" sz="3200" dirty="0" smtClean="0">
              <a:sym typeface="Wingdings" panose="05000000000000000000" pitchFamily="2" charset="2"/>
            </a:endParaRPr>
          </a:p>
          <a:p>
            <a:pPr>
              <a:lnSpc>
                <a:spcPct val="140000"/>
              </a:lnSpc>
              <a:buFont typeface="Times"/>
              <a:buChar char="•"/>
            </a:pP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geen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centrale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controle</a:t>
            </a:r>
            <a:endParaRPr lang="en-US" altLang="en-US" sz="3200" dirty="0"/>
          </a:p>
        </p:txBody>
      </p:sp>
      <p:pic>
        <p:nvPicPr>
          <p:cNvPr id="10242" name="Picture 2" descr="Queen bee (with dot) and worker bees. (Photo by Kathy Keatley Garvey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0192" y="4656929"/>
            <a:ext cx="2362910" cy="205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ISEhUUExQVFhUXGSAZFRgYFxYgGBobGBgYGhgdHxobHiggHRsnHBsdITIhJSksLi4uGB8zODMsNygtLisBCgoKDg0OGxAQGy0kHyQsLCw0LCwsLCwsLCwsLSwsLCwsLyw0NCwsLCwsLCwsLCwsLCwsLCwsLCwsLCwsLCwsLP/AABEIAPYAzQMBIgACEQEDEQH/xAAbAAACAwEBAQAAAAAAAAAAAAAABAIDBQEGB//EAEYQAAIBBAECAwYCBgcGBAcAAAECEQADEiExBEEFIlEGEzJhcYFCkQcjUnKywhQzQ2KCorFzkqHB0dIVNlOzJCUmNDV08P/EABgBAQEBAQEAAAAAAAAAAAAAAAABAgME/8QAKhEAAgIBAwMEAQQDAAAAAAAAAAECEQMSITEEQVETImFxMoGR4fBCcsH/2gAMAwEAAhEDEQA/APsHh3Q2vdW/1afAv4V/ZHypdrloZN/R1NtWxLxbjRxYxzAMz+6ancWens6YrCZhcpxx38OyONU/02BQYRhEAAajiI7ekUAv1dizbXI2kPAACrJJIAA+5qvp7dpnKNYRGjISLZkTBiPTU/vD1piz4dbUghePhBLELqPKCYXWtAVZ1HSq8ZDjYIJBH0Igj7UAneS0HwWwrkAFoFsASSBz3MH8qs6azYdA4toARO1WR6g/MHR+lM9P0yoIURJk8kk+pJ2T8zVVzw20xJK87YS2LH1ZZxY/UUAlZe0cCenVVuRixFv8QJWRyJ4+pAq/q7VpMQLKMzGFAVJ0CSd9gB/pT120rAqwBB5BGqpsdEiGQDPElmYxzALEkD5CgF+ltWnLA2UVlMFSqTsAg67H/kfSqLz2hmR06stv4iFt9lDEAHZIB/OtDqOjRzJBkCJDMpj0lSDHyqyzZVAFUAAcAcUAp1NqwiG57tCoE6Vd61Gtk8D61VaS3mEbp1QkErItkGIka77n86ZXw22CCF4MgS2IPqFnEH5gVd1HTq4hhPceoPqCNg/MUAj1Fu0rBFsIzEFiALYgAgbn1J19D6VPpLNm4si0gMkEFVkFSQRr6f6Uz03Sqk4jZ5JJJP1Ykk/eoXvD7bEkrs/FBYBu3mAMNrW51qgERctQG/o64FsQ8W422IMc4kxv0INMdXZsoAfcoxJCqAqSST8/QST8gadNpccYGMRECI4iPSO1U2OgtoZA2OCWYx8hkTiPkIoBbprdpmZWsKrAAwVQyDMER8wRULothmVOnV8QMiBbEEycd94g/wCIU91HSI8FhscEEhhPMMpBFSsWFQQoAH/PuT6n5mgFVtdObYue7t445TivET6UvaNslA3Tqmfwki3zGWJA4MA/kacPh1qZx7zEnGZmcJxmdzEzV9+wrjFgCPQ/Lj7/ADoBLqrVpCqiyjM0wAqDQGyZ7cD/ABCu9JasuD+pRSpKspVJBG+3qCD96Z6fpESSo2eSSxY+gyYkx8qjf6FHMkGYglWZSR2BKkSPkfWgELlyyMm/o6lFMF4txowxjmAZn900z1VmzbUsbSHiAFWSSYAE9yacS0oUKAAoEAAaA9I9KXs+HW1IIXj4RLEL+6pML9gKAXsW7Rco1hEMZCRbOQmDEemp/eFZPtX0dse7i2g+L8K/3flWx4wUKwQS5B93jlnlHKldjkSdc75rM9qJxszzDT/loDW6fqFt2LRadqoAAJJJUQIFT8NtsFJYYlmZsdeXIyBrU9zHcnmqbXTl7FnFsSoVgSJEhe4ka360x0N8upyEMCVYDiQe3yIgj60AzRRRQBRRRQBRRRQBRRVd28FEmeQNAk7IA0BPJ+1AWUVm3vECVZreEKAZdmUbBIB8pI/D9mPpFVdb1TKW85UzoAZDHFt7Ak6LFQSfJA5q6TLmjXorIudW6sQbikgiEAXJgSzcEiCFB7mcCY7VK29yTDkyoKyphoxk9gkyRB337RSia0atFY17rXCqfeoFZSwfEEEhWaAcwCYg+kI3rpyx1pLYlSDGR2uhqJg9zI1Pwn5UoupDtFQtXVZQykFSJBHBB4NTqGgooooAooooAooooDP6t/d3PekEphixAkpiSZgbIM7j9ldemZ7VmRaP738tanWlnY2kIErLsRMBpUQNSTB+kVl+1KwLQ9Mh/DQGgt1ls2QhALBFkiYlfSRvVOdHYCLAJOySTySTJJ+9U9NZR7FsOqsuCyGAI+EdjXPCDKGCSoZghPdQTG+47A9wAaAeooooAooooAqq9eCxJEnSiQCxgmBPeAfyovXwup8xBIXuY5gd+R+dZJ6hrh1GRCwUclVOR+Jcl9DMchWFVIzKVFo8RYk7VTIAtn4uWE9tnFgOxwmTNLaUByAGQrJYbZixQ6YyIyIUhiPPG4ipm40MXLFUVoklWYSvmIyXQg7MfLmqbdgwhnWy2Ah+QTMPJJLTO455raRybZcjayAMMQ6EvKqJ0W/WbkknXYgdqLd3Bsv1ShmIYjEFo94zNOfrv100/Kt7nlDeWHBxXbMFMNMiWYz6EAZLqYqckNkfIMQCQNhcpBZ2EHYJPcZfOaEI9PcJVlIO1DySS2h5WK5yRAUeU+Zlf6mwi3J1AVI0WDEjIQAGkxnxHLrBmqUYsjAq8PABYuRyohgdgEEAgDkPPG537mlBUOyTGwQyATJCif2dYwGKxOjVFkixxZmKg6RyAsgHHEyW0oyY72Z49ZsCS1pbuJBBRWiTpmHwsGKSONGLZB0at6SysYAxMOBbyxCjEBcpiNRAjXA5oWycbgRj5T5JLkyoGjlsqY7cgnc1mzVFdq+bYaJCjDFX20EwwG5Mxqe8090/WBzABGpBMQwkiRvY4P0YetZ9u4AstlkqtGSN5gCCsmCSwnsectV0qysFEkssBjGKySYQqutakx8Kc7o0FKjYrtKdF1OQAIIaNiG7EqdkCRI57jfem6wdU7CiiihQooooBHxG2RN1GxdVPIlWAEwRI78GdSfU1k+1DSLJ9Qx/hrT6q2j3lW4AVxlFPws0nKQdEgYx9Se2s72s/sv8X8tAOXLOXT2fJ7wAIWXy7AX0YgGtDpbquoZeP9IMER2IIiPlStnqMLFo4liVUALEklR6kD/jV3h9plU5RkzFiBwMjofYQJ7mT3oBqiiigCoXZg4xManie0/Kp0j4omQVPxFhG4MAjIj5hZoiPgV6i+GYSWAxII84hssBpRMGTy2gAY7inEsLaXFlTBJx2AVxKkYkKPNG2mCdndRKBixwtjeAD4k5b3lEM8lpXI6A4JNctszFlATkZqotkTpQSuUkgrBOtJoGJrpRwvcLSXD5zLYkBcxJ2CoOrYOtEgGJZ54FQfQLQ3vBlJ/WDUP+zb5JjQG4XZIANiwzJiEDRs22SSZYk+mIkkiD/W+q1VYwYmXRNZAj3RHJYbIEEM6mY7AyZNUgxfuIcnxMhhIjyMVYgEsEJnyxH91eNVX7pknBQocEINARHkXf4taHlCqx5IrjXSAzsLYLTDkqUBEEky4DBVUHsT7pvhrtpBEsjMsYYFkJEqfKf1hBInCDJJ3J5oUneUAYkY4E4rDHJgQ2RJENKkEmCQSxmRUelQYwuasT5QNCMQJ2iyAsa9FEVV065nZAEwzApG8hBBuNpmLEAg6uqIGOp++yMl0XUFgUUwuZBjInEY5YnkMZ4NCWNIGVWZQZ1LBVAhDiVUYlsfiZfi+LR3UwrW7SHIiIBUY+cswjZVYYnXYeY0jYYI5xYLjlGhj8MABA0ycRED+waIy3O08oyAM0zIDLtFJBVVZyZMBT8Pxjg8SjSY3K5KgCSrscFx77y2BBhgSB+1yaQs44+bDDIAW/JhGB4J0MVMHEkRb7SRUrvUl7YJdCQTIUqPLgBP8AWDRynZ/GvpNMvcYsSoAUKVljpSs5cN5jMekYtulULs4/UYMHO2w8q+UBAxnEEAliYjUz7saHfYRp361idKoVFPFwkYklSxDYD9oyICqW58s/V3w7qV+CMWgtBI2Zl4E5QCw5A+Jakkag/JoUUUVg6hRRRQGf4uVZTbw94zA4rAPA+LzaABI3+VZftQCFsg8wf5a1erLW3N0KWXGHAjIBZIIkgHkyJ9IrL9qmkWj65fy0Bp2enzsWhkVIVSCI0QvzBFX9BeZlOUZKxUxwYOiPSRBjtsUk94rYs+fCcFLeXQK/3tTMDfrWj0thUUKvHz5JJJJJ7kkkz86AtooooDhrC8Q6sBnl2Uj4fMgUALlJlxOsjuNA61NbHWOAjEkgR2IB3oQT3nj5xWQrviFiCSWkm4CWQSRs5bYTAkFQa1E55H2KM1ZGJKLgCvKyAS0lmL7AgMYYEm21F9gQDiwX4Tm0gt55XdzHlmHfY9AK6l0NAJJRBGsywDZAksHLBx8OXYi59pi44bWZ5IUi7qTdILBuR5lESPh1wBWzkQa5IGOY7MwZmJMkkDBjGmbuIJtjfAjc6gsYZgDGMho2A8tj7wSIDOQdwOTFXf0RXdfNkGnGJyUQG4b4RkZ8oB1a9K07FpiZuRMY6LYnWzidAzPrrvUboqi2ZCEZkKxZFPmIdOAQCfj0NRwNW7syTuLnyHbQDjtmmcXAE5BcgQASGJnmDW/c6ZG+JVP1APYjv8iR9zUf6GuWUnmYk4zH7PHz+u6mo16bMd0uRos4IlYOjIP98cb36m36GpWnYoN7DBgcbjTkWA2rmRlJiTCxIFaa9AoIblgScoWTMiCQOADH2FVXPDgBKRnlORCzEnU48BSQNf8AWmoaGZwvll8o8qKSQC/YhhsSxMaEDlbg3xUuouufPJEkqApjguCACRLEHywPiCnir7nTspJMOBAggSQwCkkIu48xgiPMeIpPpRBylhiIkJO1wlZxK7aZ36dxrRl2thi8z+V5BgkNjnrHHMd8pKEDyyZAEc0XLcFWM5GGVV94VDyA2yCFB4+EEAue5qgEHJmQPqGYgSCNFiyptgFI8siVXW5qYsYlVCoX0dTmPiJGQTSySMjs5mdmgsEKETmzQYAJYMFYKVxE5ZDy7O5z4mKv6e9iTjPmcQWBxxLEZFoG2ggbPNvsaglsFhgG+QuC6IIQnZMz8S89wdyIrlv9rEt7seUFBtSRkVIWdFfhAk+7X1BqMqN2iq7DkqCRBI2JmPvVlczuFFFFAIdZlcc2gcVwlyAMoYlQBMgcGT9PXWX7VLAtD0y/lrT8XUKpu54MimG19cTlogkD5+kVl+1BlbJ9Q38tAa/S3FWxbLkBcFkkgD4RzNc8HEW9CEyb3YPZJOP0HoOwIqoWmaxZxAJXBoJiYX1g73TvSdQLi5AEcgg8ggwQfmD9qAuooqFxwBJIA9TxQGf4tcmEGepLYBiQMHx4UychrjYH0KLLbSNowOnVUthYEoV2JxkkbOh9a41+CGuEsuJMGeMiy7KqOFLbiMY3O42rgyGUkcQ1zY8wAPxmYhgdbK11SPPJ2zt1Q2woO5Cy5HMSJQridCQIAdzULqKzMQvlJJI92CfhMkD3Zkb0p2S7/IVO0rMoUNnAkLNsmVAkmdqJHqxHve0artt2T0xkrozCkyo1Mq0E7mNYmqjLNHp1Mq8clpgQQ0EQxgSgC4g9yFq/orSgwVUMokKFEWw42A0b2DsUv0/Ib4UGQabmSiMUxHmgGV7g8NwWNaHTjHyhYVQMTqO+o51A/OubO0UX0UUVk6BRRRQC17pQxJIWGXFwVByHYE+gk6+dY/VsVLW94iY0CVOmV5KkaIYifSIOq9Aax7oGTyQDkAsy2JBDAmH0p8pA8sfetRZzmij3ahlYIsSF/BEpiNOBlMr3/wDSjU1C0QFIRlEEFMQuyclQBhiCAptgSugBJbmo2X2QXFtSp5cwFxjTC9yMfiAH9XcOpqag3IhZVfjPrJHvAcnmNuMfMAR2KitnIkMIBYQGbLM+7gw1x9KuiYB3EwwkkgxwbIQXNifdyQAQMgFxTAzknEEYoQDs1IPLEhx2ZATDMCQ2E+85BLCCAPMg3iZFIfNpVmOIUKdFzDZR72GhQpI0YRokNFQpqeHXAVhUCKvlAGMCBsQuhBkfam6R8JY4d4nyk8xA+ZOjI2Z0aerD5O0eAoooqGjO6plW+rXIC4/qyfhDSctnQYjGPo0cms72s/sv8X8taniVwkG0q5M6nkwqjiWO+50ACTv0MZPtQsCyPQMP4aA07V8pYtQuRYKoEwJK9z6a9DTHQ2CinIgsxLNHEnsPkBA+1U2OmFyxaBkQqkEEgghRBkVZ4fdY5K5lkbEmIyEBlP8AukTGpBoBukvFX8kSAGIUsSIWTAPI2TAEblhTtUdXbZlIU4k9+8TuPQxwex9aqJLgx8maVRs1JDBh5uMSGDZ46lDiYkKxEzUFuNpTcFvFR8TAwJJAYh9mRjvkJc3uuElTlHmGwZcrOIMB8IxJOJjsg9IHYXhc2BEMMbgOWLZN5YXLQMDHbEzLCuh5yJvTpiCeQpYaLljsFgJwZVgExmO0VHJcJzUS0DzCYKyGhXCz5/iHIK/KrS5UtMmZElbkzlPlmZYw2ME8WxECooXOWz5dkeaVPHOEuR5oEQVw0ZmqC9LrSMjvS+7I2VJJJxNyCYj1IwbmdaidWveR5ctggAfM8A/KZrNTq2UxgCzE4yXEt8I0V0IWTHYFork22klIIOQK2m2FIaNp8RkzG9tGxWGjalRtKwOxxXayLdx1VWGUQA4OTEYnzQup1kMonS6NaymRWWqOkZWdqtL6kkAg4mDBGjAMH0MEGPnSnV3rmQVR/e0dkAiRsQOY2QY4pRLiB2N1IiXybKFiOSZVdCZBiZ+dVIjlua7uByQJMD6/9aQ8TQMQoAzOwSDqN899gSsgkT6VG310/GhJBkKoJIgHewPxKQCOdetM+IdL7xQIB3w3BBBVgdHRUmi2Yb1LYxsgWBtyIADZHOCYG8WaQSMTocXDkNzYbe1gsisoGTyCRjJ5Egwzf1h+IaB3XeoMvDRIbSkrGyFGMpkQRo9v1jidVVcA+LEITyMWUAYAzkygg7tjgxjHYxs4k7TsVIIBUEs0ZLkCY8v6sTBDY4mSFQk+arUZ3KsAD3UhoRsBqCGPxFpmD5QZ7Vw2IYIFTNZYQEnzEkFhj5VkSOJa3Ub90bzbJgGlP1cADRXa5EMA3APwkdqhTR8KZcSFLYgwMlII0JGwCdyTO5Jp6q7KKB5QAOdCOasrmzulSCiiihRDrlZGN5QDCw6kwSFlgQfUSdHmeRFZftU0i0fXI/w1p9Qpuu1uSEUDODBYtPlnkADZjnIb9cz2rWBaHpl/LQG14b/VW/3F/hFVrrqD/etj/Izf94qzw3+qt/uL/CKg/wDXp/s3/it0A5XK7RQGb1XRsxACgIvABXY0fgKlZJBX6Md7rLKjyugloGJbHMmBMeRhiCQJWAM3NejvWgylTMEQYJB+xGx9qxeuVUumQxDbhSq5TiI24yMgAyN+8UcVuLOOSPcp6YqjBsdbPw7IYsWb+rGzAcgbyYz87fDbJLCAECaAgSBMFVJtjykqV/dRCOaXZFOTCO5dT/VqoKgZbWZUTBmZPYAVPp7yLlloNotkqkGS7GRjqczOjCTua0+DC53G7/SqsiDo+QDEBs8jgI4828tH580zZ6ABycVI5BIBZSJgAxJHmY7OsjGqvtP5ipYEnzKO4XQ9d7nfzq+udnZRXIl1Nu3blhjbdtZBQWJO+I83r/xp0Uh1pJuIsEiJ0YIIZdzzocjuCRunxRlRT1NqYYKGZdrJjZEcwY0fSo3+lDEMIDAjfyEyNETonnQJmmJrtQtCa9AmMMAT5vMBifOZaMdgnuRzV6IVWJJIHLRJ+sCraX6wDGSuUEMBrlTIMnWuftVJSRiK65HPECcSgYDzMwDGM45fIkiWFxfSreitWnCnJXOORQhctqpIBDQBLSdkefmKquOVyAGmACrIy47H33xaIkAbdPQ0w3WXUBDAQAYJUCcQfRogweSIySdzXRnFV3KCyrPvCSTDBSVIXQxYjKPwEjGPhY+pLHSW/OoQg4k5EZBAAFUALkQTqJGhi3c1Xb6ZpwBIIHkBxgFQBtRIVSoAAUA7f1rXsdOFjuQIyMZHvsgeu/vUbLGNl9FFFczuFBoooBLw3Ydv2rjT/gPux/wQVl+1v9l/i/lrU8J/qz/tLn/uvWX7W/2X+L+WgNjw3+qt/uL/AAiq7Pmv3D2VVX/EcmYfkUP3qq3fZbFnEAswRRJMCV519Ka6Pp8AZOTElmPqT8vSIAHYAUAxRRRQBVd62GBB7/n9j2NWUUB5685RiFzUDgMWPGf4QQCvlB5LQ2wJFS6dmJ0RKqSxcloIGEkZLpoHCxKXO9bL9MhJlVM86G9Rv7aqN7plKkRAPMancxr5z+Z9a3qOXplHTXvIMZEFQTc5IMSJn4tx9acuNAJgmBMDk/T51j9Gu1BJJJLYupAggMDGAGYIU74JanuhdsVDKeDkSSYYNxsAkcwY4AqNFjIV6q62x2JVlLZ6JPlUhAI82OiTILTVyda+Em2wYziMTHErMExzB+YMTqe9Z06sLk2gxgxGOTShU8wAYJXZpm1ZiJYmFiNQTrehz9PWloJOyq3mT5mIKmdLCkEGBJmY9RG4rvSdXkPMCrQJ02OyV0zAA7H1gg9xLLAEVmtaCK6rk+KgqhXyiGYjEqmyIgASRgvruF3RpFxxIk8Uv4lHu25OuAedjR+Xr8ppYLcADQTgjY8FmY8chTMAdwJYg8TXPFWWLYdcjM6A9MSPNI8xbCJ4c70TVS3Dlsxe90mC/EFb8JBY8Kcjx8cTzkPKpgxVfT2WeFAACiAcWCiD2GAnuuzBCq0bptekd2XOcF7PjJInsuvQyeMBoTNPWOnS2IUBR3+cAASe+gB9quqjChb+At9OogxLARkQMjqOQKvqu3dmeRBjYI/KeR86srB1QUUUUKFBoooBLw/Rup+y5I+jgPP0yZh9jWV7W/2X+L+WtPr0ZCbqESFhlPDBZYbGwQSYO/iOvTK9qWkWj6hj/DQGt03Tq9i2GEjFTyQQQoggjYPzFS8LclSCcsWZQx5IViBPqRxPcgmlbiz09nTFYTMJlOOO/h2RxoU/0bIUXCMI8saEDUR2jiO1AX0UUUAUUUUAUUUUBkYD3zL5dE3FXQl8RMyJJHOQ/bg8VbfFu6qEsoZtIZB8wIcgTpiCk8fhq/r7YIBLQoMncT+yMpEeaPrx3pGxcZ1Kl1UiBbljlkvGWNyXAIgiRkVbtWvk5vbYilm2SUIwlAFR8T8SlNLkfwiMeD+dPGw7SrFShERBB4A5B+vpyPSlriF1dh8RAGIJOLqYBlXGhqVEaB3TnuCWMnyssES0z/d3C6njfFGIo4eiVoLgFwACwkdjxvQ2dT3q2z06pOIiYn1MAKJPcwAPtViLAA9Nb/6muXpg4kBo1PE9pFQ3SK72CkO3Pwg7/ERr7kD8qp63qEBAbIR5hE7IBkADbGJOMGo9TfOxsMoygQc+xGO2xkiYg8brrW3QDAL3Zh5iZJBbHf70fbtQy3Zy1fMoocNqSxC+eJBiDog7Oo3XLAX3YS5EPIVH5ggnEyTkYml0YbXLBQSdsRcGQyiWnyzlxEBRHFXdKtwBQZBPmckziJELBY9tSNSpPeqRMYtMt233AMjRgiDBEqdGR2NNUt07KoKyYTkt31Mz3+tX23BAI2DsH1BrLNolRRRQoUUUUBn9VbFy77tycMMsZIzMwZjkKI1x5xPas32sEe6/xfy1o+M4FYIJcg+7CznlHKldjnZ+dZntP8NmeYaf8tAa3T9QEsWiZ2qgAAkklRAgVPw22QpLDEszNjry5GY1qe5juTVNrpy9iziwUqFYEiRIXuJGt+tMdDfLqchDAlWA4kHt8jz96AZooooAooooAorhNU9R1ASCQY7kCQPr3/IUJZZdAI2JHpFYLe9JJVSMmDA47iR+0+h5hkIB8t3uRV/XX2ukoqtiDohTsjKNsuIAZT37J2YTVbtsSLeCNjMBh5B30ypo+ZRHcFj2rolSOU3bNFOr24AyCx8PxEkkNowNRzPM+lMWXMAOVygZRob9ATMTWLkpG7kAkhzCgYQxJJVYAbEnzEfEe8VxlAUgAYuSAYUsSHLFgFQ5EbIBH4d8zU0l1s21vgmB6SD2Mzwe5/6is+3cZ3tlkIILaIhRrTA4k5wcYkfE/MVUbCnEs2YywtquAkSchsDiJgHi0veZttsjMqhSCGaUHu4RpJLnnzSexn9ZscxKFtk+nJIwMqCGVDNz3nlJBJZgCNAGfXidGtKKU6W0oMKx8h8/HmJWfNrnYbUU5UZuK2MvrelIBMB4IKgyWJJaQTB8nmjQ0JqoIXV5j9YJUlZ8oOlZig8pB+EiYZuea2azz4cIaQHGyqEKFBOXy5MkE/PiqmZcd9iu0M2bExlbWWAAdO6iGWdhiYPEHW60wKrtK2yTzEDWvXferajNRVBXzzxn9K1iy720s3HZGKksVVZUxzsxr0r6HWR0/s10aObi9PazYlixUEyTJMmfWtQcV+SPTglii28ib/WjwXg/6TOo6nq7FoWbdtLjhWkszQfQ6A/KvqYr5D44oHtFaAEQ1r+AV9freZJU0q2O/Wwxx0OCpONmf1T+7ue8IJTDFiBJTEkzA2VM7j9lftme1bSLR/e/lrU64s7G0kCVl2ImA0qABIkmG32x71l+1SwLQ9Mv5a4nhNBbrLZshSAWCLJExK+kjeqc6TpwiwCTskk8kkySfuap6Wyr2LauoZcFkMAR8I7GueEt5DBJUMwQkySoYxvuOwPcAGgHqKKKAVvlyDiCCrCJKww1O9wNn56rkP5smKgNIIx2ogxG/mvr9KbiuEVbJRjXwSgMW1DQ6iQ2dxtwpaIPofn2irP6KgIVoVS4wU4nI+7M9pnnuT5PQ04LJAyIBuYQxXUxJgSdCSY3qah0XSlYLGYUKBvQ+5Mnjfy+dWzGncS6rpsQ1tSsQXZSFUASSsmCMdAcaiaWAttpcAQApBKEuSzLBCMBwW51NydEGtK/YaSXlgYACFlMZg788EDU+oB9YpcAfrFDtBOOcviqySwyz022GSxHlEeWqmZa3K+sveZwLmLFQMJEliCuPxSGl14x2V2ZqyJJQD4WDe7MEttWLS/YFvwzBHM6qNm8PJDFmDszKCciCGjRfawVMGREaGo5bc4OWKID5w+guSk7bF5OlEjWgQfQUhPBjmMQzFZdRiCH8uALZDKF798e3FMXLgFt8295JxIWBsgDAb0Sd7M+ai1aJjzEMq6VjMM0wWxPmHy+VMdKs+YhgSIKnjRO4BIkz/p6Vls2kWWLeIiSeeTJ2SatoorJ0CiiigCiiigCiiigPkPj3/mK1+/a/gFfXq+Q+Pf+YrX79r+AV9ertl4j9Hv638cX+iEfEbZE3UbFlU8iVYATBEj7GdSfU1k+1DStk+oY/wANafVIr3lW5BXGUU/CzT5pHBIGMfvE/TO9rP7L/F/LXE8A5cs5dPZ8mYAQsvl2AvoxAPr9q0OlvK6grxxxEQYII7EERHypWz1GFi0YZiVUALEklR+0QP8AjV3h9llU5QGZixA4Enie8CN9zNANUUV5H9IftRd6C1be0qMXcqc5gQpPYjvFajFydI6Yscsk1CPLPXUVheyHtCvXdOt0ABvhuJM4sOR9OCPrSXs77SXeo63q+nZUCWDCkTkdkbkx2NNL3+CvDNOSa/Hk9M2WQiMd5b38oEVOvnHiPth4g3W3um6Xp0u+5adGCViPMSwHJ4EcVv8Ast4n4lduMOs6ZbKBZVgQSWka+I9prTxtKzc+lnCOp155V7/B6B7CzvbE5KG2AQI0O329T61Xc6PIGdMQOACqsJOSqwIykzJ9BXz+77Z+I3Opv2+m6S1d9w7JO8lGTKCTkOce3pT/AIZ7a3Wvnpeqs3OmvXGAteZMAIWYYrE8kfFJMTxV9KQn0WSKuk9rpNXX0equ3GUq1wAKJIwyJEKdGF2CJPbYUbrlrpjJWCVV1ALMwYAIJIOO5Ojszk0nkV5r249qbvRXLI6a2rtedgwYNJZcFAH1kfkKW8P8X8bD21boUW3pW8wIALbafeE6E63/AKUUG1ZiPRzcFO1T8tHsj/6a55gjJyCCQuJPmxg6bjv5hqDGhXgvav2l6jpOrtWbNtL926n4iAR5tKAOJidmqLPtz1fT3radf0vulvNCsHBCjyjSgEnZkyZ83yp6batGodHlcdSS33q1dfR9BtliTMR+GDvjc/erK897X+MHoOka9aRSVZYU6XzuJ4+pNa3hfUm7Zt3DALorEDiWUGudOrOXpyUFPtdDdFed9uPaX+gdP70KHYsFRSYE8knvAAPHypH2R9rbvU373TdRaW1dtgGFaQQYnfrsVdD06josE3j9RLY9hRXnfbj2gfoem98iK5zCwxIHmn0+lU+wntYPELTEqEuo0OgMiDJUjvBGvqDTQ9OrsFgm8fq17eD1FFeY6X2ldvE7nRFFCpbzDycifJqIiPMfyrM9oPbHq7XWt0nTdMt5ggf4iGgiT8taqqDbosemySdLxfPYu8Q9imueJL1vvgArKcMDJwAHxT9e3pXtBXgbPt/dtXUt9f0j9OHgC5MpJPfWh67JHpXvVMias1JVqNdQsq0rJ2VLxX6CHi7Kym3hmzg4rAPA+LcAAEjZP0rL9qBC2QfRv5a1OsytuboUsuEOARkApJBEkA/EZE+kelZntUZFo+uX8tczzGnZ6fOxa8xUhVYERohfmCO9X9BeZlOUZKxVo4JB5HpIgx24pJ7xWxZ8+AbBS2tAr/e18t+taPTWFRQq8c8ySSZJJ7kkzPzoC2vnn6YEBTpARIN8Aj5Ebr6HXiP0m+G3r69L7q2z4XwzYjhY2TXTE6mj09HJRzRb/ux52zcPg3ihRvL0nUnXZVk6PywJg/3SDWp7Cn/5r4n+9/O3/Wt/299nR1vSsoH61PPaP94Dj6EarzP6KPDertXupfqbdxTcVTlcBljJJ2eTuuupSg33o9nqQydPKbfupJ/O6p/sZn9I6634t1x6K2l1yRmHiAvl4ll719E9lOo6x7JPW20t3cyFCxGMLB0x3M9+wrwz3Ov6TxPq79norl5LpgaIECNgie4r1nsv491fUXGW/wBG3TqFkMSTJka2B9amTdcLsZ6tOUE0o1Ud734+/wDhgfo1H/x/in+1H/uX6n+l8BE6S6sC4l8Yv3XRb/VQftWV4de6/oes617fQ3by3rhIOwIVrhBEAzOX/CtKz4V4h4j1dm91lsWLFh8ltTJYiGHqDsAEmNSBVaqeq9v4OkoqOdZm1ppd1v7aqhX9Kspe8PFpQXDk2x2LB7WI54LVu+zvWeKXruHW9NbSwUMkETl5YGnPO+1Z36Uug6h73R3bFl7pssWOIkaa2wBjicaZ6b2v8QZ1VvDLiqWALFm8oLQT8PYb+1TmCpI5ta+mgoqL2fL3W/2ZPtz1Hu/FeiurZZmAPkGOb4uyiN/cSfyqjrfFX8bv2Ldi01u3Yf3l5nKyu9RB3wwit32s8Ouv4p0F1LbsiadgCQvm7ntzVHth7NXrF8eIdAp96D+ttqJzBgEgccDY+/NajKNLzRvFPGowX+Wl0+ydvZj36Wv/AMbc/fT+MV6T2f8A/tbH+yT+AV5f21N7rfCzhYurcZkm0VOYIcSON+sikPDva7xC1aS3/wCF3jgirPm3iAJ+CueluFLycFilPAoqrUn3XhFHtj1dvqfFul6d3VbVnzuWZQC3xRJ76Ag/Oue0/X2en8V6Xqrdy2wuD3d3FkMCcZ+Q2Nk9qT9k/Y5+tv8AUX/EbTrkZCnNDkTJIiJAAinPbT9HNi30zP0lp/eggxk7Fl4IA3vc/auvtTUb7V+5608EJxxOXC0/G/O9+TV/TCZ8O1/6qf6NXmvE7beE9b0/V2xHT3kVbgUCB5FDCBAnQcfMNWl7SjqOq8FtKbN736squhttkSgILQB8JG5+dew8V8FXq+i9xcEEosequFEH7GsKWlJPi2cceVYcahLdXJP62PMeEXQ3tBeZTIbpgQfUEWSKnYH/ANRP/wDr7/JKxf0ZeEdXZ8Qdr9u6ALLIXcNBIa3iAx50NfIU94/e6npvGH6m10t2+vugnlVo2B+IA8RWmvdS8HScV6rhFp+yj0P6T+nRvDr2QBxxZfk2QGvsSPvWv7JXmfoumdzLNZQk+pKDdeI8U/8AEvFsLJ6c9L05Ia4zk5MAeOP8sehNfSOmshEVFEKoCgegAgVyktMVF8niyrRhWNtXbezuuBXrMrjG0GxXGXIAmGkACddmk/T11l+1SwLQ9Mv5a0/FlCqbueDIphpEcTiQdEEgf8qy/ahpWyfUH+WuR5DX6V1WwhcgLgskkAfCOZrnhCwmgQuTe7B7JJx12HoOwgVULLNYs4gMVwaCYmF9YO//AO1TC9cvuzcIIAmQR5gQYIgd51rntQDdcikv6a4g3LeKsQJDAlSTAyEQNwNFufTdWdR1JDBEXJyJiYAHqTBiToaM79DQDVcil+m6osSrLi6xImQQZgg9xo9gdcVSOudhklrJOxyAZgO6rEEekkTQD0URS1zrVCK6gtnGAHLZCREx23vgA1G31bBgtxAuXwkNkpIExwCGgE8Ro7oBuK7Sl3q2yK20DFfiJbFRO4mCS0QYjgje67b60FGZgVwnMH8MCTx2iDI7GgGYoikW691GbW8bfc5DJR6ssQAOTBJHpV3VdSVIVVydpgTGhEknsokevI0aAYiiKW6fqiWwdcWiRBlSOCQYHGpkDkVX/TXYn3dvJVJBJYCSNEKIMwQRsqJH3oB2KIpY9cvu/ebIOgI80k44x+1lr61BescEC4mIYwCGyAJ4DaEE8akT34kByKIpbqOqYNgi5NEmTCgGYkwTJg6APHau9N1WWQIxZfiB+kgg91PY/XggigGIoikB4g5XMWibfMz5yv7WEcRuJmO06q/qOrChcRkXMIB31Mz2Ebn/AFMAgMRRFK2eqbII6YsRKkNKmORMA5fIj6TBjj9W5Yi2gbHTEtiJ5gaMkd+B8+YAbiu0qvXL7s3CCAs5AjzAjRECZM+nPaqz1rrBe3ipIE5AlZ0MhEDetFo+m6Ah1TKL6m5AXH9WT8IeTls6DEYx9Gjkzne1n9l/i/lrT8SuEg2lXJnU6JhQIiWMGBJ9CT9jGV7ULC2R6Bh/DQE+g9o7QtWxi/wL2X0H96ot4p0pbI2mymZxXkRB+LnQ/KiigL7vj9hgVZHIPIIXf+aq+n8Z6ZCSlthPMKu4mPxfM/nRRQHOo8Y6ZzLW2JGgSq/91W2/aCwoChHAAgABYAHA+KiigKLXivSqwZbTAjg4rqZn8Xzq2/4707iGRyOdhef96iigOdP4506AhEdQTJhV59fiqu74r0rElrTEnklV39fNuiigGLntDZYEFXIOiCFgg8/iqnp/GOmQyttgYiQqzH+9RRQHeo8Z6Z4zts0cSq6nn8Xy/wCFTteP2FAVUcAcABf+6iigKR4r0obL3TZTlOK8+vxc7q6949YcYsjkHsQvYyPxetFFAQ6fxrp0nC2yzzCrv/NUeo8W6VzL2mJiJKrxvXxcbP50UUBePaKyBGLx9F/7qXseKdKhlbTKQIBCroa18XyoooCzqPG+nuAB7btBkSq6MET8XoT+ddseO9OghUcD0AXuZP4q7RQFL+K9KWyNpi0gzivIiD8XOh+VX3faCwylWRyDoghYI/3q5RQEOn8Z6ZCSltlJiYVdxMfi+Z/Osj2o8etN7uA+suy/3fnRR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46" name="Picture 6" descr="http://www.sarongkopen.nl/resources/Postzegel-Beatri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13648"/>
            <a:ext cx="1246934" cy="150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oney bee waggle d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1930533"/>
            <a:ext cx="3320697" cy="31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oney Bee Fee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30533"/>
            <a:ext cx="3952179" cy="31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260648"/>
            <a:ext cx="8382000" cy="1066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Hoe </a:t>
            </a:r>
            <a:r>
              <a:rPr lang="en-US" altLang="en-US" dirty="0" err="1" smtClean="0"/>
              <a:t>werkt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zelforganisatie</a:t>
            </a:r>
            <a:r>
              <a:rPr lang="en-US" altLang="en-US" dirty="0" smtClean="0"/>
              <a:t>  ?</a:t>
            </a:r>
            <a:endParaRPr lang="en-US" altLang="en-US" dirty="0"/>
          </a:p>
        </p:txBody>
      </p:sp>
      <p:sp>
        <p:nvSpPr>
          <p:cNvPr id="2" name="Tekstvak 1"/>
          <p:cNvSpPr txBox="1"/>
          <p:nvPr/>
        </p:nvSpPr>
        <p:spPr>
          <a:xfrm>
            <a:off x="1040007" y="1107599"/>
            <a:ext cx="7063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C00000"/>
                </a:solidFill>
              </a:rPr>
              <a:t>Hoe krijgt de honingbijkolonie genoeg voedsel</a:t>
            </a:r>
            <a:endParaRPr lang="nl-NL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6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oolzaad, Landschap, Eifel, Minkel V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66839"/>
            <a:ext cx="4248472" cy="282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derland van Bov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2912" y="3410517"/>
            <a:ext cx="5453544" cy="289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rekend.nl/wp-content/uploads/2012/01/earth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832" y="666839"/>
            <a:ext cx="3896152" cy="278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Phone schermafdruk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3"/>
          <a:stretch/>
        </p:blipFill>
        <p:spPr bwMode="auto">
          <a:xfrm>
            <a:off x="467544" y="3454152"/>
            <a:ext cx="3960440" cy="28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vector-magz.com/wp-content/uploads/2013/08/b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22028"/>
            <a:ext cx="43907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vector-magz.com/wp-content/uploads/2013/08/b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52936"/>
            <a:ext cx="43907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vector-magz.com/wp-content/uploads/2013/08/b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32" y="4365104"/>
            <a:ext cx="43907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vector-magz.com/wp-content/uploads/2013/08/b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5024"/>
            <a:ext cx="43907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1043230" y="169476"/>
            <a:ext cx="7312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C00000"/>
                </a:solidFill>
              </a:rPr>
              <a:t>Hoe krijgt de honingbijkolonie genoeg voedsel ?</a:t>
            </a:r>
            <a:endParaRPr lang="nl-NL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oolzaad, Landschap, Eifel, Minkel V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66839"/>
            <a:ext cx="4248472" cy="282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derland van Bov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2912" y="3410517"/>
            <a:ext cx="5453544" cy="289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rekend.nl/wp-content/uploads/2012/01/earth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832" y="666839"/>
            <a:ext cx="3896152" cy="278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Phone schermafdruk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3"/>
          <a:stretch/>
        </p:blipFill>
        <p:spPr bwMode="auto">
          <a:xfrm>
            <a:off x="467544" y="3454152"/>
            <a:ext cx="3960440" cy="28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vector-magz.com/wp-content/uploads/2013/08/b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22028"/>
            <a:ext cx="43907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vector-magz.com/wp-content/uploads/2013/08/b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52936"/>
            <a:ext cx="43907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vector-magz.com/wp-content/uploads/2013/08/b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32" y="4365104"/>
            <a:ext cx="43907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vector-magz.com/wp-content/uploads/2013/08/b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5024"/>
            <a:ext cx="43907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1043230" y="169476"/>
            <a:ext cx="7312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C00000"/>
                </a:solidFill>
              </a:rPr>
              <a:t>Hoe krijgt de honingbijkolonie genoeg voedsel ?</a:t>
            </a:r>
            <a:endParaRPr lang="nl-NL" sz="2800" b="1" dirty="0">
              <a:solidFill>
                <a:srgbClr val="C0000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1839208" y="1722028"/>
            <a:ext cx="4749016" cy="3363156"/>
            <a:chOff x="1724988" y="1722028"/>
            <a:chExt cx="4749016" cy="3363156"/>
          </a:xfrm>
        </p:grpSpPr>
        <p:sp>
          <p:nvSpPr>
            <p:cNvPr id="3" name="Rechthoek 2"/>
            <p:cNvSpPr/>
            <p:nvPr/>
          </p:nvSpPr>
          <p:spPr>
            <a:xfrm>
              <a:off x="1724988" y="1722028"/>
              <a:ext cx="4749016" cy="33631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" name="Groep 1"/>
            <p:cNvGrpSpPr/>
            <p:nvPr/>
          </p:nvGrpSpPr>
          <p:grpSpPr>
            <a:xfrm>
              <a:off x="1823280" y="1818557"/>
              <a:ext cx="4552433" cy="3170099"/>
              <a:chOff x="1963783" y="1844824"/>
              <a:chExt cx="4552433" cy="3170099"/>
            </a:xfrm>
          </p:grpSpPr>
          <p:sp>
            <p:nvSpPr>
              <p:cNvPr id="4" name="Tekstvak 3"/>
              <p:cNvSpPr txBox="1"/>
              <p:nvPr/>
            </p:nvSpPr>
            <p:spPr>
              <a:xfrm>
                <a:off x="1963783" y="1844824"/>
                <a:ext cx="2452132" cy="31700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 smtClean="0"/>
                  <a:t>Variatie</a:t>
                </a:r>
                <a:r>
                  <a:rPr lang="en-US" sz="3200" b="1" dirty="0" smtClean="0"/>
                  <a:t> in:</a:t>
                </a:r>
              </a:p>
              <a:p>
                <a:r>
                  <a:rPr lang="en-US" sz="2800" dirty="0" err="1" smtClean="0"/>
                  <a:t>Landschap</a:t>
                </a:r>
                <a:endParaRPr lang="en-US" sz="2800" dirty="0" smtClean="0"/>
              </a:p>
              <a:p>
                <a:r>
                  <a:rPr lang="en-US" sz="2800" dirty="0" err="1" smtClean="0"/>
                  <a:t>Bloemsoorten</a:t>
                </a:r>
                <a:endParaRPr lang="en-US" sz="2800" dirty="0" smtClean="0"/>
              </a:p>
              <a:p>
                <a:r>
                  <a:rPr lang="en-US" sz="2800" dirty="0" err="1" smtClean="0"/>
                  <a:t>Bloeitijden</a:t>
                </a:r>
                <a:endParaRPr lang="en-US" sz="2800" dirty="0" smtClean="0"/>
              </a:p>
              <a:p>
                <a:r>
                  <a:rPr lang="en-US" sz="2800" dirty="0" err="1" smtClean="0"/>
                  <a:t>Hoeveelheid</a:t>
                </a:r>
                <a:endParaRPr lang="en-US" sz="2800" dirty="0" smtClean="0"/>
              </a:p>
              <a:p>
                <a:r>
                  <a:rPr lang="en-US" sz="2800" dirty="0" err="1" smtClean="0"/>
                  <a:t>Seizoenen</a:t>
                </a:r>
                <a:endParaRPr lang="en-US" sz="2800" dirty="0" smtClean="0"/>
              </a:p>
              <a:p>
                <a:r>
                  <a:rPr lang="en-US" sz="2800" dirty="0" err="1" smtClean="0"/>
                  <a:t>Beheer</a:t>
                </a:r>
                <a:endParaRPr lang="nl-NL" sz="2800" dirty="0"/>
              </a:p>
            </p:txBody>
          </p:sp>
          <p:pic>
            <p:nvPicPr>
              <p:cNvPr id="3076" name="Picture 4" descr="http://www.velpe-mene.be/npgds-imgs/Snoekengracht-RikConvents-1-250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5915" y="1844824"/>
                <a:ext cx="2100301" cy="31588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212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588" y="1032452"/>
            <a:ext cx="3694239" cy="466141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863182" y="1032453"/>
            <a:ext cx="3865262" cy="47857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181" y="1040377"/>
            <a:ext cx="3726620" cy="46942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813314" y="1016504"/>
            <a:ext cx="3752773" cy="472359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049" y="1016504"/>
            <a:ext cx="3805076" cy="482499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043230" y="169476"/>
            <a:ext cx="7312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C00000"/>
                </a:solidFill>
              </a:rPr>
              <a:t>Hoe krijgt de honingbijkolonie genoeg voedsel ?</a:t>
            </a:r>
            <a:endParaRPr lang="nl-NL" sz="2800" b="1" dirty="0">
              <a:solidFill>
                <a:srgbClr val="C0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3230" y="1132041"/>
            <a:ext cx="3921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Het </a:t>
            </a:r>
            <a:r>
              <a:rPr lang="en-US" sz="3600" b="1" dirty="0" err="1" smtClean="0"/>
              <a:t>groepspatroon</a:t>
            </a:r>
            <a:r>
              <a:rPr lang="en-US" sz="3600" b="1" dirty="0" smtClean="0"/>
              <a:t>:</a:t>
            </a:r>
          </a:p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dit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willen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we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verklaren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]</a:t>
            </a:r>
            <a:endParaRPr lang="nl-NL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187624" y="2188877"/>
            <a:ext cx="3149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Weergave</a:t>
            </a:r>
            <a:r>
              <a:rPr lang="en-US" dirty="0" smtClean="0"/>
              <a:t> van de </a:t>
            </a:r>
            <a:r>
              <a:rPr lang="en-US" dirty="0" err="1" smtClean="0"/>
              <a:t>beste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foerageerplekken</a:t>
            </a:r>
            <a:r>
              <a:rPr lang="en-US" dirty="0" smtClean="0"/>
              <a:t> van 1 </a:t>
            </a:r>
            <a:r>
              <a:rPr lang="en-US" dirty="0" err="1" smtClean="0"/>
              <a:t>kolonie</a:t>
            </a:r>
            <a:endParaRPr lang="en-US" dirty="0" smtClean="0"/>
          </a:p>
          <a:p>
            <a:r>
              <a:rPr lang="en-US" dirty="0" smtClean="0"/>
              <a:t>van 13-17 </a:t>
            </a:r>
            <a:r>
              <a:rPr lang="en-US" dirty="0" err="1" smtClean="0"/>
              <a:t>juni</a:t>
            </a:r>
            <a:r>
              <a:rPr lang="en-US" dirty="0" smtClean="0"/>
              <a:t> 1980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8619504" y="11154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8619504" y="14058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8619504" y="16961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8619504" y="198651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8619504" y="22768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1089561" y="3789040"/>
            <a:ext cx="3702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zeer</a:t>
            </a:r>
            <a:r>
              <a:rPr lang="en-US" dirty="0" smtClean="0"/>
              <a:t> </a:t>
            </a:r>
            <a:r>
              <a:rPr lang="en-US" dirty="0" err="1" smtClean="0"/>
              <a:t>dynamisch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groot</a:t>
            </a:r>
            <a:r>
              <a:rPr lang="en-US" dirty="0" smtClean="0"/>
              <a:t> </a:t>
            </a: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 smtClean="0"/>
              <a:t>stippen</a:t>
            </a:r>
            <a:r>
              <a:rPr lang="en-US" dirty="0" smtClean="0"/>
              <a:t> </a:t>
            </a:r>
            <a:r>
              <a:rPr lang="en-US" dirty="0" err="1" smtClean="0"/>
              <a:t>iedere</a:t>
            </a:r>
            <a:r>
              <a:rPr lang="en-US" dirty="0" smtClean="0"/>
              <a:t> dag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sommige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r>
              <a:rPr lang="en-US" dirty="0" smtClean="0"/>
              <a:t> </a:t>
            </a:r>
            <a:r>
              <a:rPr lang="en-US" dirty="0" err="1" smtClean="0"/>
              <a:t>terug</a:t>
            </a:r>
            <a:r>
              <a:rPr lang="en-US" dirty="0" smtClean="0"/>
              <a:t> </a:t>
            </a:r>
            <a:r>
              <a:rPr lang="en-US" dirty="0" err="1" smtClean="0"/>
              <a:t>andere</a:t>
            </a:r>
            <a:r>
              <a:rPr lang="en-US" dirty="0" smtClean="0"/>
              <a:t> </a:t>
            </a:r>
            <a:r>
              <a:rPr lang="en-US" dirty="0" err="1" smtClean="0"/>
              <a:t>nieuw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groot</a:t>
            </a:r>
            <a:r>
              <a:rPr lang="en-US" dirty="0" smtClean="0"/>
              <a:t> </a:t>
            </a:r>
            <a:r>
              <a:rPr lang="en-US" dirty="0" err="1" smtClean="0"/>
              <a:t>gebied</a:t>
            </a:r>
            <a:r>
              <a:rPr lang="en-US" dirty="0" smtClean="0"/>
              <a:t> </a:t>
            </a:r>
            <a:r>
              <a:rPr lang="en-US" dirty="0" err="1" smtClean="0"/>
              <a:t>bestrijkend</a:t>
            </a:r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1214939" y="3501008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WAT ZIEN WE: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ture.com/nature/journal/v403/n6769/images/403537ab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2649125" y="3861048"/>
            <a:ext cx="1922875" cy="15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1426523" y="35718"/>
            <a:ext cx="629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rgbClr val="C00000"/>
                </a:solidFill>
              </a:rPr>
              <a:t>Hoe krijgt de honingbijkolonie genoeg voedsel ?</a:t>
            </a:r>
            <a:endParaRPr lang="nl-NL" sz="2400" b="1" dirty="0">
              <a:solidFill>
                <a:srgbClr val="C0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835696" y="622429"/>
            <a:ext cx="5750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Het </a:t>
            </a:r>
            <a:r>
              <a:rPr lang="en-US" sz="3600" b="1" dirty="0" err="1" smtClean="0"/>
              <a:t>groepspatroon</a:t>
            </a:r>
            <a:r>
              <a:rPr lang="en-US" sz="3600" b="1" dirty="0" smtClean="0"/>
              <a:t> </a:t>
            </a:r>
            <a:r>
              <a:rPr lang="en-US" sz="2400" b="1" dirty="0" smtClean="0"/>
              <a:t>[&gt;20.000bijen]</a:t>
            </a:r>
          </a:p>
        </p:txBody>
      </p:sp>
      <p:pic>
        <p:nvPicPr>
          <p:cNvPr id="10" name="Picture 2" descr="http://www.nature.com/nature/journal/v403/n6769/images/403537ab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2627784" y="2420888"/>
            <a:ext cx="1922875" cy="15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1547664" y="1268760"/>
            <a:ext cx="1345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1+1=2</a:t>
            </a:r>
            <a:endParaRPr lang="nl-NL" sz="3600" dirty="0"/>
          </a:p>
        </p:txBody>
      </p:sp>
      <p:sp>
        <p:nvSpPr>
          <p:cNvPr id="13" name="Rechthoek 12"/>
          <p:cNvSpPr/>
          <p:nvPr/>
        </p:nvSpPr>
        <p:spPr>
          <a:xfrm>
            <a:off x="4281027" y="1268760"/>
            <a:ext cx="579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endParaRPr lang="nl-NL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5868144" y="1268760"/>
            <a:ext cx="1345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1+1&gt;2</a:t>
            </a:r>
            <a:endParaRPr lang="nl-NL" sz="3600" dirty="0"/>
          </a:p>
        </p:txBody>
      </p:sp>
      <p:pic>
        <p:nvPicPr>
          <p:cNvPr id="15" name="Picture 6" descr="Honey bee waggle d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0415" y="2492896"/>
            <a:ext cx="3320697" cy="31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arge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153" r="2332" b="-3643"/>
          <a:stretch/>
        </p:blipFill>
        <p:spPr bwMode="auto">
          <a:xfrm>
            <a:off x="595698" y="2423746"/>
            <a:ext cx="2026003" cy="30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059940" y="5665059"/>
            <a:ext cx="296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samenwerken</a:t>
            </a:r>
            <a:r>
              <a:rPr lang="en-US" dirty="0" smtClean="0"/>
              <a:t>: </a:t>
            </a:r>
            <a:r>
              <a:rPr lang="en-US" dirty="0" err="1" smtClean="0"/>
              <a:t>communicatie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1835696" y="5651956"/>
            <a:ext cx="15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ieder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zich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51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0828" y="404664"/>
            <a:ext cx="5183460" cy="1008112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KWISPELDANS </a:t>
            </a:r>
            <a:br>
              <a:rPr lang="en-US" altLang="en-US" dirty="0" smtClean="0"/>
            </a:br>
            <a:r>
              <a:rPr lang="en-US" altLang="en-US" dirty="0" smtClean="0"/>
              <a:t>[waggle dance]</a:t>
            </a:r>
            <a:endParaRPr lang="en-US" altLang="en-US" dirty="0"/>
          </a:p>
        </p:txBody>
      </p:sp>
      <p:pic>
        <p:nvPicPr>
          <p:cNvPr id="28684" name="Picture 12" descr="waggle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887" y="1717652"/>
            <a:ext cx="3287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6" name="Line 14"/>
          <p:cNvSpPr>
            <a:spLocks noChangeShapeType="1"/>
          </p:cNvSpPr>
          <p:nvPr/>
        </p:nvSpPr>
        <p:spPr bwMode="auto">
          <a:xfrm flipH="1">
            <a:off x="2743200" y="3429000"/>
            <a:ext cx="281940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grpSp>
        <p:nvGrpSpPr>
          <p:cNvPr id="5" name="Groep 4"/>
          <p:cNvGrpSpPr/>
          <p:nvPr/>
        </p:nvGrpSpPr>
        <p:grpSpPr>
          <a:xfrm>
            <a:off x="5418500" y="2636912"/>
            <a:ext cx="3528392" cy="3384376"/>
            <a:chOff x="4932040" y="2492896"/>
            <a:chExt cx="3528392" cy="338437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637" y="2636912"/>
              <a:ext cx="2875236" cy="2496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hoek 2"/>
            <p:cNvSpPr/>
            <p:nvPr/>
          </p:nvSpPr>
          <p:spPr>
            <a:xfrm>
              <a:off x="4932040" y="2492896"/>
              <a:ext cx="3528392" cy="33843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Tekstvak 3"/>
            <p:cNvSpPr txBox="1"/>
            <p:nvPr/>
          </p:nvSpPr>
          <p:spPr>
            <a:xfrm>
              <a:off x="5418500" y="5373216"/>
              <a:ext cx="2624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Rondedans: &lt;50m afstand</a:t>
              </a:r>
              <a:endParaRPr lang="nl-NL" dirty="0"/>
            </a:p>
          </p:txBody>
        </p:sp>
      </p:grpSp>
      <p:pic>
        <p:nvPicPr>
          <p:cNvPr id="11" name="Picture 2" descr="http://www.imkerpedia.nl/wiki/images/7/71/Karl_Ritter_von_Frisch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80543"/>
            <a:ext cx="1977590" cy="276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68084" y="5517231"/>
            <a:ext cx="1544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Karl von Frisch</a:t>
            </a:r>
          </a:p>
          <a:p>
            <a:pPr algn="ctr"/>
            <a:r>
              <a:rPr lang="en-US" dirty="0" smtClean="0"/>
              <a:t>[</a:t>
            </a:r>
            <a:r>
              <a:rPr lang="en-US" dirty="0" err="1" smtClean="0"/>
              <a:t>nobelprijs</a:t>
            </a:r>
            <a:r>
              <a:rPr lang="en-US" dirty="0"/>
              <a:t> </a:t>
            </a:r>
            <a:r>
              <a:rPr lang="en-US" dirty="0" smtClean="0"/>
              <a:t>!]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48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175140" y="830917"/>
            <a:ext cx="6793719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chemeClr val="bg1"/>
                </a:solidFill>
              </a:rPr>
              <a:t>Groepspatronen / Groepsgedrag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chemeClr val="bg1"/>
                </a:solidFill>
              </a:rPr>
              <a:t>Ontstaan van patronen: mechanismen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chemeClr val="bg1"/>
                </a:solidFill>
              </a:rPr>
              <a:t>Zelforganisatie: sociale insecten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chemeClr val="bg1"/>
                </a:solidFill>
              </a:rPr>
              <a:t>Honingbijen: communicatie en organisatie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chemeClr val="bg1"/>
                </a:solidFill>
              </a:rPr>
              <a:t>Organisatie bij 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800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chemeClr val="bg1"/>
                </a:solidFill>
              </a:rPr>
              <a:t>In de klas: ideeën en discussie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9525"/>
            <a:ext cx="9039225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438525" y="4572000"/>
            <a:ext cx="570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40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508104" y="4293096"/>
            <a:ext cx="334175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Symbol" pitchFamily="-96" charset="2"/>
              <a:buNone/>
            </a:pPr>
            <a:r>
              <a:rPr lang="en-US" altLang="en-US" sz="2800" dirty="0" err="1" smtClean="0">
                <a:solidFill>
                  <a:srgbClr val="C00000"/>
                </a:solidFill>
                <a:sym typeface="Symbol" pitchFamily="-96" charset="2"/>
              </a:rPr>
              <a:t>Hoek</a:t>
            </a:r>
            <a:r>
              <a:rPr lang="en-US" altLang="en-US" sz="2800" dirty="0" smtClean="0">
                <a:solidFill>
                  <a:srgbClr val="C00000"/>
                </a:solidFill>
                <a:sym typeface="Symbol" pitchFamily="-96" charset="2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sym typeface="Symbol" pitchFamily="-96" charset="2"/>
              </a:rPr>
              <a:t>tussen</a:t>
            </a:r>
            <a:r>
              <a:rPr lang="en-US" altLang="en-US" sz="2800" dirty="0" smtClean="0">
                <a:solidFill>
                  <a:srgbClr val="C00000"/>
                </a:solidFill>
                <a:sym typeface="Symbol" pitchFamily="-96" charset="2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sym typeface="Symbol" pitchFamily="-96" charset="2"/>
              </a:rPr>
              <a:t>verticaal</a:t>
            </a:r>
            <a:r>
              <a:rPr lang="en-US" altLang="en-US" sz="2800" dirty="0" smtClean="0">
                <a:solidFill>
                  <a:srgbClr val="C00000"/>
                </a:solidFill>
                <a:sym typeface="Symbol" pitchFamily="-96" charset="2"/>
              </a:rPr>
              <a:t> en </a:t>
            </a:r>
            <a:r>
              <a:rPr lang="en-US" altLang="en-US" sz="2800" dirty="0" err="1" smtClean="0">
                <a:solidFill>
                  <a:srgbClr val="C00000"/>
                </a:solidFill>
                <a:sym typeface="Symbol" pitchFamily="-96" charset="2"/>
              </a:rPr>
              <a:t>danshoek</a:t>
            </a:r>
            <a:endParaRPr lang="en-US" altLang="en-US" sz="2800" dirty="0" smtClean="0">
              <a:solidFill>
                <a:srgbClr val="C00000"/>
              </a:solidFill>
              <a:sym typeface="Symbol" pitchFamily="-96" charset="2"/>
            </a:endParaRPr>
          </a:p>
          <a:p>
            <a:pPr algn="ctr">
              <a:buFont typeface="Symbol" pitchFamily="-96" charset="2"/>
              <a:buNone/>
            </a:pPr>
            <a:r>
              <a:rPr lang="en-US" altLang="en-US" sz="2800" dirty="0" smtClean="0">
                <a:solidFill>
                  <a:srgbClr val="C00000"/>
                </a:solidFill>
                <a:sym typeface="Symbol" pitchFamily="-96" charset="2"/>
              </a:rPr>
              <a:t>=</a:t>
            </a:r>
          </a:p>
          <a:p>
            <a:pPr algn="ctr">
              <a:buFont typeface="Symbol" pitchFamily="-96" charset="2"/>
              <a:buNone/>
            </a:pPr>
            <a:r>
              <a:rPr lang="en-US" altLang="en-US" sz="2800" dirty="0" err="1" smtClean="0">
                <a:solidFill>
                  <a:srgbClr val="C00000"/>
                </a:solidFill>
                <a:sym typeface="Symbol" pitchFamily="-96" charset="2"/>
              </a:rPr>
              <a:t>Hoek</a:t>
            </a:r>
            <a:r>
              <a:rPr lang="en-US" altLang="en-US" sz="2800" dirty="0" smtClean="0">
                <a:solidFill>
                  <a:srgbClr val="C00000"/>
                </a:solidFill>
                <a:sym typeface="Symbol" pitchFamily="-96" charset="2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sym typeface="Symbol" pitchFamily="-96" charset="2"/>
              </a:rPr>
              <a:t>tussen</a:t>
            </a:r>
            <a:r>
              <a:rPr lang="en-US" altLang="en-US" sz="2800" dirty="0" smtClean="0">
                <a:solidFill>
                  <a:srgbClr val="C00000"/>
                </a:solidFill>
                <a:sym typeface="Symbol" pitchFamily="-96" charset="2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sym typeface="Symbol" pitchFamily="-96" charset="2"/>
              </a:rPr>
              <a:t>zon</a:t>
            </a:r>
            <a:r>
              <a:rPr lang="en-US" altLang="en-US" sz="2800" dirty="0" smtClean="0">
                <a:solidFill>
                  <a:srgbClr val="C00000"/>
                </a:solidFill>
                <a:sym typeface="Symbol" pitchFamily="-96" charset="2"/>
              </a:rPr>
              <a:t> en </a:t>
            </a:r>
            <a:r>
              <a:rPr lang="en-US" altLang="en-US" sz="2800" dirty="0" err="1" smtClean="0">
                <a:solidFill>
                  <a:srgbClr val="C00000"/>
                </a:solidFill>
                <a:sym typeface="Symbol" pitchFamily="-96" charset="2"/>
              </a:rPr>
              <a:t>voedselbron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1520" y="176163"/>
            <a:ext cx="5183460" cy="100811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mtClean="0"/>
              <a:t>KWISPELDANS </a:t>
            </a:r>
            <a:br>
              <a:rPr lang="en-US" altLang="en-US" smtClean="0"/>
            </a:br>
            <a:r>
              <a:rPr lang="en-US" altLang="en-US" smtClean="0"/>
              <a:t>[waggle dance]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8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En </a:t>
            </a:r>
            <a:r>
              <a:rPr lang="en-US" altLang="en-US" dirty="0" err="1" smtClean="0"/>
              <a:t>daarbij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ook</a:t>
            </a:r>
            <a:r>
              <a:rPr lang="en-US" altLang="en-US" dirty="0" smtClean="0"/>
              <a:t> nog…</a:t>
            </a:r>
            <a:endParaRPr lang="en-US" altLang="en-US" dirty="0"/>
          </a:p>
        </p:txBody>
      </p:sp>
      <p:sp>
        <p:nvSpPr>
          <p:cNvPr id="3277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828800"/>
            <a:ext cx="3600400" cy="4114800"/>
          </a:xfrm>
        </p:spPr>
        <p:txBody>
          <a:bodyPr>
            <a:normAutofit/>
          </a:bodyPr>
          <a:lstStyle/>
          <a:p>
            <a:pPr marL="265113" indent="-265113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cs typeface="Times New Roman" charset="0"/>
              </a:rPr>
              <a:t>* </a:t>
            </a:r>
            <a:r>
              <a:rPr lang="en-US" altLang="en-US" sz="2400" dirty="0" err="1" smtClean="0">
                <a:cs typeface="Times New Roman" charset="0"/>
              </a:rPr>
              <a:t>Aantal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kwispels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geeft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afstand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aan</a:t>
            </a:r>
            <a:r>
              <a:rPr lang="en-US" altLang="en-US" sz="2400" dirty="0" smtClean="0">
                <a:cs typeface="Times New Roman" charset="0"/>
              </a:rPr>
              <a:t> </a:t>
            </a:r>
          </a:p>
          <a:p>
            <a:pPr marL="265113" indent="-265113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cs typeface="Times New Roman" charset="0"/>
              </a:rPr>
              <a:t>* Meer </a:t>
            </a:r>
            <a:r>
              <a:rPr lang="en-US" altLang="en-US" sz="2400" dirty="0" err="1" smtClean="0">
                <a:cs typeface="Times New Roman" charset="0"/>
              </a:rPr>
              <a:t>kwispels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smtClean="0"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voedsel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verder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weg</a:t>
            </a:r>
            <a:endParaRPr lang="en-US" altLang="en-US" sz="2400" dirty="0" smtClean="0">
              <a:cs typeface="Times New Roman" charset="0"/>
            </a:endParaRPr>
          </a:p>
          <a:p>
            <a:pPr marL="265113" indent="-265113">
              <a:lnSpc>
                <a:spcPct val="90000"/>
              </a:lnSpc>
              <a:buNone/>
            </a:pPr>
            <a:r>
              <a:rPr lang="en-US" altLang="en-US" sz="2400" dirty="0"/>
              <a:t>* </a:t>
            </a:r>
            <a:r>
              <a:rPr lang="en-US" altLang="en-US" sz="2400" dirty="0" err="1"/>
              <a:t>Andere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bijen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volgen</a:t>
            </a:r>
            <a:r>
              <a:rPr lang="en-US" altLang="en-US" sz="2400" dirty="0"/>
              <a:t> de </a:t>
            </a:r>
            <a:r>
              <a:rPr lang="en-US" altLang="en-US" sz="2400" dirty="0" err="1" smtClean="0"/>
              <a:t>danseres</a:t>
            </a:r>
            <a:endParaRPr lang="en-US" altLang="en-US" sz="2400" dirty="0"/>
          </a:p>
        </p:txBody>
      </p:sp>
      <p:pic>
        <p:nvPicPr>
          <p:cNvPr id="32772" name="Picture 1028" descr="camazine waggle dan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38400"/>
            <a:ext cx="3810000" cy="2801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Text Box 1030"/>
          <p:cNvSpPr txBox="1">
            <a:spLocks noChangeArrowheads="1"/>
          </p:cNvSpPr>
          <p:nvPr/>
        </p:nvSpPr>
        <p:spPr bwMode="auto">
          <a:xfrm>
            <a:off x="4495800" y="1371600"/>
            <a:ext cx="4540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altLang="en-US" sz="2400" dirty="0">
                <a:solidFill>
                  <a:srgbClr val="FF0000"/>
                </a:solidFill>
              </a:rPr>
              <a:t>SCOUT</a:t>
            </a:r>
            <a:r>
              <a:rPr lang="en-US" altLang="en-US" sz="2400" dirty="0"/>
              <a:t>: </a:t>
            </a:r>
            <a:r>
              <a:rPr lang="en-US" altLang="en-US" sz="2400" dirty="0" err="1" smtClean="0"/>
              <a:t>vindt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voedsel</a:t>
            </a:r>
            <a:r>
              <a:rPr lang="en-US" altLang="en-US" sz="2400" dirty="0" smtClean="0"/>
              <a:t> en </a:t>
            </a:r>
            <a:r>
              <a:rPr lang="en-US" altLang="en-US" sz="2400" dirty="0" err="1" smtClean="0"/>
              <a:t>danst</a:t>
            </a:r>
            <a:endParaRPr lang="en-US" altLang="en-US" sz="2400" dirty="0"/>
          </a:p>
          <a:p>
            <a:pPr lvl="1"/>
            <a:endParaRPr lang="en-US" altLang="en-US" sz="2400" dirty="0"/>
          </a:p>
        </p:txBody>
      </p:sp>
      <p:sp>
        <p:nvSpPr>
          <p:cNvPr id="32776" name="Line 1032"/>
          <p:cNvSpPr>
            <a:spLocks noChangeShapeType="1"/>
          </p:cNvSpPr>
          <p:nvPr/>
        </p:nvSpPr>
        <p:spPr bwMode="auto">
          <a:xfrm>
            <a:off x="5638800" y="1752600"/>
            <a:ext cx="1066800" cy="213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2777" name="Text Box 1033"/>
          <p:cNvSpPr txBox="1">
            <a:spLocks noChangeArrowheads="1"/>
          </p:cNvSpPr>
          <p:nvPr/>
        </p:nvSpPr>
        <p:spPr bwMode="auto">
          <a:xfrm>
            <a:off x="4495800" y="5486400"/>
            <a:ext cx="434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endParaRPr lang="en-US" altLang="en-US" sz="2400"/>
          </a:p>
          <a:p>
            <a:pPr lvl="1"/>
            <a:endParaRPr lang="en-US" altLang="en-US" sz="2400"/>
          </a:p>
        </p:txBody>
      </p:sp>
      <p:sp>
        <p:nvSpPr>
          <p:cNvPr id="32779" name="Text Box 1035"/>
          <p:cNvSpPr txBox="1">
            <a:spLocks noChangeArrowheads="1"/>
          </p:cNvSpPr>
          <p:nvPr/>
        </p:nvSpPr>
        <p:spPr bwMode="auto">
          <a:xfrm>
            <a:off x="4572000" y="5334000"/>
            <a:ext cx="434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r>
              <a:rPr lang="en-US" altLang="en-US" sz="2400" dirty="0" smtClean="0">
                <a:solidFill>
                  <a:schemeClr val="accent2"/>
                </a:solidFill>
              </a:rPr>
              <a:t>RECRUITEN</a:t>
            </a:r>
            <a:r>
              <a:rPr lang="en-US" altLang="en-US" sz="2400" dirty="0" smtClean="0"/>
              <a:t>: </a:t>
            </a:r>
            <a:r>
              <a:rPr lang="en-US" altLang="en-US" sz="2400" dirty="0" err="1" smtClean="0"/>
              <a:t>volgen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dansen</a:t>
            </a:r>
            <a:r>
              <a:rPr lang="en-US" altLang="en-US" sz="2400" dirty="0" smtClean="0"/>
              <a:t> en </a:t>
            </a:r>
            <a:r>
              <a:rPr lang="en-US" altLang="en-US" sz="2400" dirty="0" err="1" smtClean="0"/>
              <a:t>gaan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voedselzoeken</a:t>
            </a:r>
            <a:r>
              <a:rPr lang="en-US" altLang="en-US" sz="2400" dirty="0" smtClean="0"/>
              <a:t>, en </a:t>
            </a:r>
            <a:r>
              <a:rPr lang="en-US" altLang="en-US" sz="2400" dirty="0" err="1" smtClean="0"/>
              <a:t>dan</a:t>
            </a:r>
            <a:r>
              <a:rPr lang="en-US" altLang="en-US" sz="2400" dirty="0" smtClean="0"/>
              <a:t> [</a:t>
            </a:r>
            <a:r>
              <a:rPr lang="en-US" altLang="en-US" sz="2400" dirty="0" err="1" smtClean="0"/>
              <a:t>evt</a:t>
            </a:r>
            <a:r>
              <a:rPr lang="en-US" altLang="en-US" sz="2400" dirty="0" smtClean="0"/>
              <a:t>] </a:t>
            </a:r>
            <a:r>
              <a:rPr lang="en-US" altLang="en-US" sz="2400" dirty="0" err="1" smtClean="0"/>
              <a:t>dansen</a:t>
            </a:r>
            <a:endParaRPr lang="en-US" altLang="en-US" sz="2400" dirty="0"/>
          </a:p>
        </p:txBody>
      </p:sp>
      <p:sp>
        <p:nvSpPr>
          <p:cNvPr id="32780" name="Line 1036"/>
          <p:cNvSpPr>
            <a:spLocks noChangeShapeType="1"/>
          </p:cNvSpPr>
          <p:nvPr/>
        </p:nvSpPr>
        <p:spPr bwMode="auto">
          <a:xfrm>
            <a:off x="5638800" y="1752600"/>
            <a:ext cx="1066800" cy="2133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grpSp>
        <p:nvGrpSpPr>
          <p:cNvPr id="32785" name="Group 1041"/>
          <p:cNvGrpSpPr>
            <a:grpSpLocks/>
          </p:cNvGrpSpPr>
          <p:nvPr/>
        </p:nvGrpSpPr>
        <p:grpSpPr bwMode="auto">
          <a:xfrm>
            <a:off x="5562600" y="3733800"/>
            <a:ext cx="809625" cy="1676400"/>
            <a:chOff x="3504" y="2352"/>
            <a:chExt cx="510" cy="1056"/>
          </a:xfrm>
        </p:grpSpPr>
        <p:sp>
          <p:nvSpPr>
            <p:cNvPr id="32781" name="Line 1037"/>
            <p:cNvSpPr>
              <a:spLocks noChangeShapeType="1"/>
            </p:cNvSpPr>
            <p:nvPr/>
          </p:nvSpPr>
          <p:spPr bwMode="auto">
            <a:xfrm flipV="1">
              <a:off x="3696" y="3000"/>
              <a:ext cx="318" cy="408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grpSp>
          <p:nvGrpSpPr>
            <p:cNvPr id="32784" name="Group 1040"/>
            <p:cNvGrpSpPr>
              <a:grpSpLocks/>
            </p:cNvGrpSpPr>
            <p:nvPr/>
          </p:nvGrpSpPr>
          <p:grpSpPr bwMode="auto">
            <a:xfrm>
              <a:off x="3504" y="2352"/>
              <a:ext cx="192" cy="1056"/>
              <a:chOff x="3504" y="2352"/>
              <a:chExt cx="192" cy="1056"/>
            </a:xfrm>
          </p:grpSpPr>
          <p:sp>
            <p:nvSpPr>
              <p:cNvPr id="32782" name="Line 1038"/>
              <p:cNvSpPr>
                <a:spLocks noChangeShapeType="1"/>
              </p:cNvSpPr>
              <p:nvPr/>
            </p:nvSpPr>
            <p:spPr bwMode="auto">
              <a:xfrm flipH="1" flipV="1">
                <a:off x="3504" y="2352"/>
                <a:ext cx="144" cy="1056"/>
              </a:xfrm>
              <a:prstGeom prst="line">
                <a:avLst/>
              </a:prstGeom>
              <a:noFill/>
              <a:ln w="508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2783" name="Line 1039"/>
              <p:cNvSpPr>
                <a:spLocks noChangeShapeType="1"/>
              </p:cNvSpPr>
              <p:nvPr/>
            </p:nvSpPr>
            <p:spPr bwMode="auto">
              <a:xfrm flipV="1">
                <a:off x="3648" y="2659"/>
                <a:ext cx="48" cy="749"/>
              </a:xfrm>
              <a:prstGeom prst="line">
                <a:avLst/>
              </a:prstGeom>
              <a:noFill/>
              <a:ln w="508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0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9" grpId="0"/>
      <p:bldP spid="3278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En </a:t>
            </a:r>
            <a:r>
              <a:rPr lang="en-US" altLang="en-US" dirty="0" err="1" smtClean="0"/>
              <a:t>daarbij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ook</a:t>
            </a:r>
            <a:r>
              <a:rPr lang="en-US" altLang="en-US" dirty="0" smtClean="0"/>
              <a:t> nog…</a:t>
            </a:r>
            <a:endParaRPr lang="en-US" altLang="en-US" dirty="0"/>
          </a:p>
        </p:txBody>
      </p:sp>
      <p:sp>
        <p:nvSpPr>
          <p:cNvPr id="3277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828800"/>
            <a:ext cx="3600400" cy="4114800"/>
          </a:xfrm>
        </p:spPr>
        <p:txBody>
          <a:bodyPr>
            <a:normAutofit lnSpcReduction="10000"/>
          </a:bodyPr>
          <a:lstStyle/>
          <a:p>
            <a:pPr marL="265113" indent="-265113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cs typeface="Times New Roman" charset="0"/>
              </a:rPr>
              <a:t>* </a:t>
            </a:r>
            <a:r>
              <a:rPr lang="en-US" altLang="en-US" sz="2400" dirty="0" err="1" smtClean="0">
                <a:cs typeface="Times New Roman" charset="0"/>
              </a:rPr>
              <a:t>Aantal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kwispels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geeft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afstand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aan</a:t>
            </a:r>
            <a:r>
              <a:rPr lang="en-US" altLang="en-US" sz="2400" dirty="0" smtClean="0">
                <a:cs typeface="Times New Roman" charset="0"/>
              </a:rPr>
              <a:t> </a:t>
            </a:r>
          </a:p>
          <a:p>
            <a:pPr marL="265113" indent="-265113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cs typeface="Times New Roman" charset="0"/>
              </a:rPr>
              <a:t>* Meer </a:t>
            </a:r>
            <a:r>
              <a:rPr lang="en-US" altLang="en-US" sz="2400" dirty="0" err="1" smtClean="0">
                <a:cs typeface="Times New Roman" charset="0"/>
              </a:rPr>
              <a:t>kwispels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smtClean="0"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voedsel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verder</a:t>
            </a:r>
            <a:r>
              <a:rPr lang="en-US" altLang="en-US" sz="2400" dirty="0" smtClean="0">
                <a:cs typeface="Times New Roman" charset="0"/>
              </a:rPr>
              <a:t> </a:t>
            </a:r>
            <a:r>
              <a:rPr lang="en-US" altLang="en-US" sz="2400" dirty="0" err="1" smtClean="0">
                <a:cs typeface="Times New Roman" charset="0"/>
              </a:rPr>
              <a:t>weg</a:t>
            </a:r>
            <a:endParaRPr lang="en-US" altLang="en-US" sz="2400" dirty="0">
              <a:cs typeface="Times New Roman" charset="0"/>
              <a:sym typeface="Wingdings" charset="2"/>
            </a:endParaRPr>
          </a:p>
          <a:p>
            <a:pPr marL="265113" indent="-265113">
              <a:lnSpc>
                <a:spcPct val="90000"/>
              </a:lnSpc>
              <a:buNone/>
            </a:pPr>
            <a:r>
              <a:rPr lang="en-US" altLang="en-US" sz="2400" dirty="0" smtClean="0"/>
              <a:t>* </a:t>
            </a:r>
            <a:r>
              <a:rPr lang="en-US" altLang="en-US" sz="2400" dirty="0" err="1" smtClean="0"/>
              <a:t>Andere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bijen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volgen</a:t>
            </a:r>
            <a:r>
              <a:rPr lang="en-US" altLang="en-US" sz="2400" dirty="0" smtClean="0"/>
              <a:t> de </a:t>
            </a:r>
            <a:r>
              <a:rPr lang="en-US" altLang="en-US" sz="2400" dirty="0" err="1" smtClean="0"/>
              <a:t>danseres</a:t>
            </a:r>
            <a:endParaRPr lang="en-US" altLang="en-US" sz="2400" dirty="0" smtClean="0"/>
          </a:p>
          <a:p>
            <a:pPr marL="265113" indent="-265113">
              <a:lnSpc>
                <a:spcPct val="90000"/>
              </a:lnSpc>
              <a:buNone/>
            </a:pPr>
            <a:r>
              <a:rPr lang="en-US" altLang="en-US" sz="2400" dirty="0" smtClean="0">
                <a:cs typeface="Times New Roman" charset="0"/>
                <a:sym typeface="Wingdings" charset="2"/>
              </a:rPr>
              <a:t>* Meer </a:t>
            </a:r>
            <a:r>
              <a:rPr lang="en-US" altLang="en-US" sz="2400" dirty="0" err="1" smtClean="0">
                <a:cs typeface="Times New Roman" charset="0"/>
                <a:sym typeface="Wingdings" charset="2"/>
              </a:rPr>
              <a:t>rondjes</a:t>
            </a:r>
            <a:r>
              <a:rPr lang="en-US" altLang="en-US" sz="2400" dirty="0" smtClean="0">
                <a:cs typeface="Times New Roman" charset="0"/>
                <a:sym typeface="Wingdings" charset="2"/>
              </a:rPr>
              <a:t> </a:t>
            </a:r>
            <a:r>
              <a:rPr lang="en-US" altLang="en-US" sz="2400" dirty="0" smtClean="0">
                <a:cs typeface="Times New Roman" charset="0"/>
                <a:sym typeface="Wingdings" panose="05000000000000000000" pitchFamily="2" charset="2"/>
              </a:rPr>
              <a:t> </a:t>
            </a:r>
            <a:r>
              <a:rPr lang="en-US" altLang="en-US" sz="2400" dirty="0" err="1" smtClean="0">
                <a:cs typeface="Times New Roman" charset="0"/>
                <a:sym typeface="Wingdings" panose="05000000000000000000" pitchFamily="2" charset="2"/>
              </a:rPr>
              <a:t>beter</a:t>
            </a:r>
            <a:r>
              <a:rPr lang="en-US" altLang="en-US" sz="2400" dirty="0" smtClean="0">
                <a:cs typeface="Times New Roman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cs typeface="Times New Roman" charset="0"/>
                <a:sym typeface="Wingdings" panose="05000000000000000000" pitchFamily="2" charset="2"/>
              </a:rPr>
              <a:t>voedsel</a:t>
            </a:r>
            <a:endParaRPr lang="en-US" altLang="en-US" sz="2400" dirty="0">
              <a:cs typeface="Times New Roman" charset="0"/>
              <a:sym typeface="Wingdings" charset="2"/>
            </a:endParaRPr>
          </a:p>
          <a:p>
            <a:pPr marL="265113" indent="-265113">
              <a:lnSpc>
                <a:spcPct val="90000"/>
              </a:lnSpc>
              <a:buNone/>
            </a:pPr>
            <a:r>
              <a:rPr lang="en-US" altLang="en-US" sz="2400" dirty="0" smtClean="0"/>
              <a:t>* </a:t>
            </a:r>
            <a:r>
              <a:rPr lang="en-US" altLang="en-US" sz="2400" dirty="0" err="1" smtClean="0"/>
              <a:t>Voedsel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delen</a:t>
            </a:r>
            <a:r>
              <a:rPr lang="en-US" altLang="en-US" sz="2400" dirty="0" smtClean="0"/>
              <a:t>:</a:t>
            </a:r>
          </a:p>
          <a:p>
            <a:pPr marL="265113" indent="-265113">
              <a:lnSpc>
                <a:spcPct val="90000"/>
              </a:lnSpc>
              <a:buNone/>
            </a:pPr>
            <a:r>
              <a:rPr lang="en-US" altLang="en-US" sz="2400" dirty="0" smtClean="0"/>
              <a:t>	</a:t>
            </a:r>
            <a:r>
              <a:rPr lang="en-US" altLang="en-US" sz="2400" dirty="0" err="1" smtClean="0"/>
              <a:t>smaak</a:t>
            </a:r>
            <a:r>
              <a:rPr lang="en-US" altLang="en-US" sz="2400" dirty="0" smtClean="0"/>
              <a:t> en </a:t>
            </a:r>
            <a:r>
              <a:rPr lang="en-US" altLang="en-US" sz="2400" dirty="0" err="1" smtClean="0"/>
              <a:t>geur</a:t>
            </a:r>
            <a:endParaRPr lang="en-US" altLang="en-US" sz="2400" dirty="0" smtClean="0"/>
          </a:p>
          <a:p>
            <a:pPr marL="265113" indent="-265113">
              <a:lnSpc>
                <a:spcPct val="9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 smtClean="0"/>
              <a:t>overbrengen</a:t>
            </a:r>
            <a:endParaRPr lang="en-US" altLang="en-US" sz="2400" dirty="0"/>
          </a:p>
        </p:txBody>
      </p:sp>
      <p:sp>
        <p:nvSpPr>
          <p:cNvPr id="32777" name="Text Box 1033"/>
          <p:cNvSpPr txBox="1">
            <a:spLocks noChangeArrowheads="1"/>
          </p:cNvSpPr>
          <p:nvPr/>
        </p:nvSpPr>
        <p:spPr bwMode="auto">
          <a:xfrm>
            <a:off x="4495800" y="5486400"/>
            <a:ext cx="434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endParaRPr lang="en-US" altLang="en-US" sz="2400"/>
          </a:p>
          <a:p>
            <a:pPr lvl="1"/>
            <a:endParaRPr lang="en-US" altLang="en-US" sz="2400"/>
          </a:p>
        </p:txBody>
      </p:sp>
      <p:pic>
        <p:nvPicPr>
          <p:cNvPr id="16" name="Picture 6" descr="trophallaxis!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5901" y="4378558"/>
            <a:ext cx="2520280" cy="22630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6" descr="F:\Old Dell laptop\Honeybees\NSF-tremble\NSF.figures\NSF-danceresponse-graph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63" y="1268760"/>
            <a:ext cx="327356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5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SCRec-findingExamp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84" b="35803"/>
          <a:stretch/>
        </p:blipFill>
        <p:spPr bwMode="auto">
          <a:xfrm>
            <a:off x="4499992" y="358247"/>
            <a:ext cx="394418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c-findingExamp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4" r="30790" b="34837"/>
          <a:stretch/>
        </p:blipFill>
        <p:spPr bwMode="auto">
          <a:xfrm>
            <a:off x="850625" y="385267"/>
            <a:ext cx="3431307" cy="618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697051"/>
            <a:ext cx="1342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SCOUT</a:t>
            </a:r>
            <a:endParaRPr lang="nl-NL" sz="3200" b="1" dirty="0">
              <a:solidFill>
                <a:srgbClr val="C0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541537" y="692696"/>
            <a:ext cx="163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RECRUIT</a:t>
            </a:r>
            <a:endParaRPr lang="nl-NL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 contrast="-29000"/>
                    </a14:imgEffect>
                  </a14:imgLayer>
                </a14:imgProps>
              </a:ext>
            </a:extLst>
          </a:blip>
          <a:srcRect l="13384" r="43680" b="25099"/>
          <a:stretch/>
        </p:blipFill>
        <p:spPr>
          <a:xfrm>
            <a:off x="0" y="1412776"/>
            <a:ext cx="1147349" cy="1800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431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1426523" y="35718"/>
            <a:ext cx="629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rgbClr val="C00000"/>
                </a:solidFill>
              </a:rPr>
              <a:t>Hoe krijgt de honingbijkolonie genoeg voedsel ?</a:t>
            </a:r>
            <a:endParaRPr lang="nl-NL" sz="2400" b="1" dirty="0">
              <a:solidFill>
                <a:srgbClr val="C0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835696" y="622429"/>
            <a:ext cx="5750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Het </a:t>
            </a:r>
            <a:r>
              <a:rPr lang="en-US" sz="3600" b="1" dirty="0" err="1" smtClean="0"/>
              <a:t>groepspatroon</a:t>
            </a:r>
            <a:r>
              <a:rPr lang="en-US" sz="3600" b="1" dirty="0" smtClean="0"/>
              <a:t> </a:t>
            </a:r>
            <a:r>
              <a:rPr lang="en-US" sz="2400" b="1" dirty="0" smtClean="0"/>
              <a:t>[&gt;20.000bijen]</a:t>
            </a:r>
          </a:p>
        </p:txBody>
      </p:sp>
      <p:sp>
        <p:nvSpPr>
          <p:cNvPr id="3" name="Rechthoek 2"/>
          <p:cNvSpPr/>
          <p:nvPr/>
        </p:nvSpPr>
        <p:spPr>
          <a:xfrm>
            <a:off x="1187624" y="1844824"/>
            <a:ext cx="26613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INDIVIDUEEL</a:t>
            </a:r>
          </a:p>
          <a:p>
            <a:pPr algn="ctr"/>
            <a:r>
              <a:rPr lang="en-US" sz="3600" b="1" dirty="0" err="1" smtClean="0"/>
              <a:t>gedrag</a:t>
            </a:r>
            <a:endParaRPr lang="nl-NL" sz="3600" dirty="0"/>
          </a:p>
        </p:txBody>
      </p:sp>
      <p:sp>
        <p:nvSpPr>
          <p:cNvPr id="13" name="Rechthoek 12"/>
          <p:cNvSpPr/>
          <p:nvPr/>
        </p:nvSpPr>
        <p:spPr>
          <a:xfrm>
            <a:off x="4281027" y="1844824"/>
            <a:ext cx="665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endParaRPr lang="nl-NL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5868144" y="1844824"/>
            <a:ext cx="18761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GROEPS-</a:t>
            </a:r>
          </a:p>
          <a:p>
            <a:pPr algn="ctr"/>
            <a:r>
              <a:rPr lang="en-US" sz="3600" b="1" dirty="0" err="1" smtClean="0"/>
              <a:t>gedrag</a:t>
            </a:r>
            <a:endParaRPr lang="nl-NL" sz="3600" dirty="0"/>
          </a:p>
        </p:txBody>
      </p:sp>
      <p:pic>
        <p:nvPicPr>
          <p:cNvPr id="17" name="Picture 6" descr="DSC_0127 - Version 3"/>
          <p:cNvPicPr>
            <a:picLocks noChangeAspect="1" noChangeArrowheads="1"/>
          </p:cNvPicPr>
          <p:nvPr/>
        </p:nvPicPr>
        <p:blipFill>
          <a:blip r:embed="rId2" cstate="print"/>
          <a:srcRect r="9731"/>
          <a:stretch>
            <a:fillRect/>
          </a:stretch>
        </p:blipFill>
        <p:spPr bwMode="auto">
          <a:xfrm>
            <a:off x="205623" y="3429000"/>
            <a:ext cx="1918105" cy="1431976"/>
          </a:xfrm>
          <a:prstGeom prst="rect">
            <a:avLst/>
          </a:prstGeom>
          <a:noFill/>
        </p:spPr>
      </p:pic>
      <p:pic>
        <p:nvPicPr>
          <p:cNvPr id="20" name="Picture 8" descr="Bombus lapidarius 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869160"/>
            <a:ext cx="1944216" cy="1502209"/>
          </a:xfrm>
          <a:prstGeom prst="rect">
            <a:avLst/>
          </a:prstGeom>
          <a:noFill/>
        </p:spPr>
      </p:pic>
      <p:sp>
        <p:nvSpPr>
          <p:cNvPr id="2" name="Tekstvak 1"/>
          <p:cNvSpPr txBox="1"/>
          <p:nvPr/>
        </p:nvSpPr>
        <p:spPr>
          <a:xfrm>
            <a:off x="2276157" y="3450354"/>
            <a:ext cx="172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Zandbij</a:t>
            </a:r>
            <a:r>
              <a:rPr lang="en-US" dirty="0" smtClean="0"/>
              <a:t> [</a:t>
            </a:r>
            <a:r>
              <a:rPr lang="en-US" dirty="0" err="1" smtClean="0"/>
              <a:t>solitair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2267744" y="3789040"/>
            <a:ext cx="2443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Hommel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[</a:t>
            </a:r>
            <a:r>
              <a:rPr lang="en-US" dirty="0" err="1" smtClean="0"/>
              <a:t>leeft</a:t>
            </a:r>
            <a:r>
              <a:rPr lang="en-US" dirty="0" smtClean="0"/>
              <a:t> in </a:t>
            </a:r>
            <a:r>
              <a:rPr lang="en-US" dirty="0" err="1" smtClean="0"/>
              <a:t>kolonie</a:t>
            </a:r>
            <a:r>
              <a:rPr lang="en-US" dirty="0" smtClean="0"/>
              <a:t> maar </a:t>
            </a:r>
            <a:r>
              <a:rPr lang="en-US" dirty="0" err="1" smtClean="0"/>
              <a:t>voedselzoeken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]</a:t>
            </a:r>
            <a:endParaRPr lang="nl-NL" dirty="0"/>
          </a:p>
        </p:txBody>
      </p:sp>
      <p:pic>
        <p:nvPicPr>
          <p:cNvPr id="25" name="Picture 6" descr="http://www.bakel.net/fotoalbum/afgeschermd/Bi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8494" y="4926857"/>
            <a:ext cx="1940511" cy="1469908"/>
          </a:xfrm>
          <a:prstGeom prst="rect">
            <a:avLst/>
          </a:prstGeom>
          <a:noFill/>
        </p:spPr>
      </p:pic>
      <p:pic>
        <p:nvPicPr>
          <p:cNvPr id="26" name="Picture 6" descr="http://www.bakel.net/fotoalbum/afgeschermd/Bi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3" y="4926857"/>
            <a:ext cx="1940511" cy="1469908"/>
          </a:xfrm>
          <a:prstGeom prst="rect">
            <a:avLst/>
          </a:prstGeom>
          <a:noFill/>
        </p:spPr>
      </p:pic>
      <p:sp>
        <p:nvSpPr>
          <p:cNvPr id="4" name="PIJL-LINKS en -RECHTS 3"/>
          <p:cNvSpPr/>
          <p:nvPr/>
        </p:nvSpPr>
        <p:spPr>
          <a:xfrm>
            <a:off x="4296006" y="5380934"/>
            <a:ext cx="1517406" cy="56175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/>
          <p:cNvSpPr txBox="1"/>
          <p:nvPr/>
        </p:nvSpPr>
        <p:spPr>
          <a:xfrm>
            <a:off x="5291688" y="3683323"/>
            <a:ext cx="3528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Honingbij</a:t>
            </a:r>
            <a:endParaRPr lang="en-US" b="1" dirty="0" smtClean="0"/>
          </a:p>
          <a:p>
            <a:r>
              <a:rPr lang="en-US" dirty="0" smtClean="0"/>
              <a:t>[</a:t>
            </a:r>
            <a:r>
              <a:rPr lang="en-US" dirty="0" err="1" smtClean="0"/>
              <a:t>leeft</a:t>
            </a:r>
            <a:r>
              <a:rPr lang="en-US" dirty="0" smtClean="0"/>
              <a:t> in </a:t>
            </a:r>
            <a:r>
              <a:rPr lang="en-US" dirty="0" err="1" smtClean="0"/>
              <a:t>kolonie</a:t>
            </a:r>
            <a:r>
              <a:rPr lang="en-US" dirty="0" smtClean="0"/>
              <a:t>, en </a:t>
            </a:r>
            <a:r>
              <a:rPr lang="en-US" dirty="0" err="1" smtClean="0"/>
              <a:t>voedselzoeken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of </a:t>
            </a:r>
            <a:r>
              <a:rPr lang="en-US" dirty="0" err="1" smtClean="0"/>
              <a:t>m.b.v</a:t>
            </a:r>
            <a:r>
              <a:rPr lang="en-US" dirty="0" smtClean="0"/>
              <a:t>. </a:t>
            </a:r>
            <a:r>
              <a:rPr lang="en-US" dirty="0" err="1" smtClean="0"/>
              <a:t>communicatie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1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4" grpId="0" animBg="1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uis\Documents\Koos\BeePics03\BeeBiology\HoneyCom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91433" y="1247015"/>
            <a:ext cx="2715102" cy="11079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VRAAG</a:t>
            </a:r>
            <a:endParaRPr lang="nl-NL" sz="6600" b="1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57480" y="3086954"/>
            <a:ext cx="8429039" cy="132343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Nectar </a:t>
            </a:r>
            <a:r>
              <a:rPr lang="en-US" sz="4000" b="1" dirty="0" err="1" smtClean="0">
                <a:solidFill>
                  <a:schemeClr val="bg1"/>
                </a:solidFill>
              </a:rPr>
              <a:t>verzamelen</a:t>
            </a:r>
            <a:r>
              <a:rPr lang="en-US" sz="4000" b="1" dirty="0" smtClean="0">
                <a:solidFill>
                  <a:schemeClr val="bg1"/>
                </a:solidFill>
              </a:rPr>
              <a:t>: 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Target </a:t>
            </a:r>
            <a:r>
              <a:rPr lang="en-US" sz="4000" b="1" dirty="0" err="1" smtClean="0">
                <a:solidFill>
                  <a:schemeClr val="bg1"/>
                </a:solidFill>
              </a:rPr>
              <a:t>hoeveelheid</a:t>
            </a:r>
            <a:r>
              <a:rPr lang="en-US" sz="4000" b="1" dirty="0" smtClean="0">
                <a:solidFill>
                  <a:schemeClr val="bg1"/>
                </a:solidFill>
              </a:rPr>
              <a:t> of </a:t>
            </a:r>
            <a:r>
              <a:rPr lang="en-US" sz="4000" b="1" dirty="0" err="1" smtClean="0">
                <a:solidFill>
                  <a:schemeClr val="bg1"/>
                </a:solidFill>
              </a:rPr>
              <a:t>zoveel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mogelijk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nl-NL" sz="4000" b="1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91433" y="5025370"/>
            <a:ext cx="8433527" cy="70788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Feedbacks: </a:t>
            </a:r>
            <a:r>
              <a:rPr lang="en-US" sz="4000" b="1" dirty="0" err="1" smtClean="0">
                <a:solidFill>
                  <a:schemeClr val="bg1"/>
                </a:solidFill>
              </a:rPr>
              <a:t>positief</a:t>
            </a:r>
            <a:r>
              <a:rPr lang="en-US" sz="4000" b="1" dirty="0" smtClean="0">
                <a:solidFill>
                  <a:schemeClr val="bg1"/>
                </a:solidFill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</a:rPr>
              <a:t>negatief</a:t>
            </a:r>
            <a:r>
              <a:rPr lang="en-US" sz="4000" b="1" dirty="0" smtClean="0">
                <a:solidFill>
                  <a:schemeClr val="bg1"/>
                </a:solidFill>
              </a:rPr>
              <a:t> of </a:t>
            </a:r>
            <a:r>
              <a:rPr lang="en-US" sz="4000" b="1" dirty="0" err="1" smtClean="0">
                <a:solidFill>
                  <a:schemeClr val="bg1"/>
                </a:solidFill>
              </a:rPr>
              <a:t>beide</a:t>
            </a:r>
            <a:r>
              <a:rPr lang="en-US" sz="4000" b="1" dirty="0" smtClean="0">
                <a:solidFill>
                  <a:schemeClr val="bg1"/>
                </a:solidFill>
              </a:rPr>
              <a:t> ?</a:t>
            </a:r>
            <a:endParaRPr lang="nl-NL" sz="4000" b="1" dirty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0"/>
          <a:stretch/>
        </p:blipFill>
        <p:spPr>
          <a:xfrm>
            <a:off x="5076056" y="620688"/>
            <a:ext cx="2152917" cy="20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uis\Documents\Koos\BeePics03\BeeBiology\HoneyCombBe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media.smithsonianmag.com/images/Science-Bees-Seeley-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85" y="1123003"/>
            <a:ext cx="6919016" cy="32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19274" y="476672"/>
            <a:ext cx="8905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Met dank </a:t>
            </a:r>
            <a:r>
              <a:rPr lang="en-US" sz="3600" b="1" dirty="0" err="1" smtClean="0">
                <a:solidFill>
                  <a:schemeClr val="bg1"/>
                </a:solidFill>
              </a:rPr>
              <a:t>aan</a:t>
            </a:r>
            <a:r>
              <a:rPr lang="en-US" sz="3600" b="1" dirty="0" smtClean="0">
                <a:solidFill>
                  <a:schemeClr val="bg1"/>
                </a:solidFill>
              </a:rPr>
              <a:t> Tom Seeley (Cornell University)</a:t>
            </a:r>
            <a:endParaRPr lang="nl-NL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6" descr="http://www.newscientist.com/blogs/culturelab/assets_c/2010/09/honeybee-thumb-175x221-904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7" y="4412551"/>
            <a:ext cx="1748813" cy="222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0.gstatic.com/images?q=tbn:ANd9GcShTk7NCCNpvNzT3W13LRAxMBpDp518REIESC_G0TN9Au33YC-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4407"/>
          <a:stretch/>
        </p:blipFill>
        <p:spPr bwMode="auto">
          <a:xfrm>
            <a:off x="1106185" y="4414419"/>
            <a:ext cx="1831809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akingbeehives.com/wp-content/uploads/2011/03/tom_seeley.jpg"/>
          <p:cNvPicPr>
            <a:picLocks noChangeAspect="1" noChangeArrowheads="1"/>
          </p:cNvPicPr>
          <p:nvPr/>
        </p:nvPicPr>
        <p:blipFill rotWithShape="1">
          <a:blip r:embed="rId6" cstate="print"/>
          <a:srcRect t="6899" b="6930"/>
          <a:stretch/>
        </p:blipFill>
        <p:spPr bwMode="auto">
          <a:xfrm>
            <a:off x="4689224" y="4399934"/>
            <a:ext cx="3335977" cy="223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7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843" r="23625" b="72907"/>
          <a:stretch/>
        </p:blipFill>
        <p:spPr bwMode="auto">
          <a:xfrm>
            <a:off x="4860032" y="2132856"/>
            <a:ext cx="3310483" cy="199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Public\Pictures\Sample Pictures\INdia 2011\Picture 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9" y="1316765"/>
            <a:ext cx="3168352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37635" y="305710"/>
            <a:ext cx="8468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1. Worden </a:t>
            </a:r>
            <a:r>
              <a:rPr lang="en-US" sz="3600" b="1" dirty="0" err="1" smtClean="0"/>
              <a:t>bloemen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gevonden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d.m.v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dans</a:t>
            </a:r>
            <a:r>
              <a:rPr lang="en-US" sz="3600" b="1" dirty="0" smtClean="0"/>
              <a:t>?</a:t>
            </a:r>
            <a:endParaRPr lang="nl-NL" sz="36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439298" y="3429000"/>
            <a:ext cx="204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Observeer</a:t>
            </a:r>
            <a:r>
              <a:rPr lang="en-US" dirty="0" smtClean="0"/>
              <a:t> </a:t>
            </a:r>
            <a:r>
              <a:rPr lang="en-US" dirty="0" err="1" smtClean="0"/>
              <a:t>bloemen</a:t>
            </a:r>
            <a:endParaRPr lang="nl-NL" dirty="0"/>
          </a:p>
        </p:txBody>
      </p:sp>
      <p:pic>
        <p:nvPicPr>
          <p:cNvPr id="6" name="Picture 2" descr="http://www.makingbeehives.com/wp-content/uploads/2011/03/tom_seeley.jpg"/>
          <p:cNvPicPr>
            <a:picLocks noChangeAspect="1" noChangeArrowheads="1"/>
          </p:cNvPicPr>
          <p:nvPr/>
        </p:nvPicPr>
        <p:blipFill rotWithShape="1">
          <a:blip r:embed="rId4" cstate="print"/>
          <a:srcRect t="6899" b="6930"/>
          <a:stretch/>
        </p:blipFill>
        <p:spPr bwMode="auto">
          <a:xfrm>
            <a:off x="510149" y="3803059"/>
            <a:ext cx="3335977" cy="223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395536" y="6021658"/>
            <a:ext cx="26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Observeer</a:t>
            </a:r>
            <a:r>
              <a:rPr lang="en-US" dirty="0" smtClean="0"/>
              <a:t> </a:t>
            </a:r>
            <a:r>
              <a:rPr lang="en-US" dirty="0" err="1" smtClean="0"/>
              <a:t>bijen</a:t>
            </a:r>
            <a:r>
              <a:rPr lang="en-US" dirty="0" smtClean="0"/>
              <a:t> in </a:t>
            </a:r>
            <a:r>
              <a:rPr lang="en-US" dirty="0" err="1" smtClean="0"/>
              <a:t>kolonie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 rot="16200000">
            <a:off x="4191007" y="2942935"/>
            <a:ext cx="104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recruiten</a:t>
            </a:r>
            <a:endParaRPr lang="nl-NL" dirty="0"/>
          </a:p>
        </p:txBody>
      </p:sp>
      <p:cxnSp>
        <p:nvCxnSpPr>
          <p:cNvPr id="10" name="Rechte verbindingslijn met pijl 9"/>
          <p:cNvCxnSpPr/>
          <p:nvPr/>
        </p:nvCxnSpPr>
        <p:spPr>
          <a:xfrm flipV="1">
            <a:off x="6948264" y="3921652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4584103" y="4263606"/>
            <a:ext cx="344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Scout </a:t>
            </a:r>
            <a:r>
              <a:rPr lang="en-US" dirty="0" err="1" smtClean="0"/>
              <a:t>vindt</a:t>
            </a:r>
            <a:r>
              <a:rPr lang="en-US" dirty="0" smtClean="0"/>
              <a:t> patch </a:t>
            </a:r>
            <a:r>
              <a:rPr lang="en-US" dirty="0" err="1" smtClean="0"/>
              <a:t>na</a:t>
            </a:r>
            <a:r>
              <a:rPr lang="en-US" dirty="0" smtClean="0"/>
              <a:t> 120 </a:t>
            </a:r>
            <a:r>
              <a:rPr lang="en-US" dirty="0" err="1" smtClean="0"/>
              <a:t>minuten</a:t>
            </a:r>
            <a:endParaRPr lang="en-US" dirty="0" smtClean="0"/>
          </a:p>
          <a:p>
            <a:r>
              <a:rPr lang="en-US" dirty="0" err="1" smtClean="0"/>
              <a:t>Snel</a:t>
            </a:r>
            <a:r>
              <a:rPr lang="en-US" dirty="0" smtClean="0"/>
              <a:t> </a:t>
            </a:r>
            <a:r>
              <a:rPr lang="en-US" dirty="0" err="1" smtClean="0"/>
              <a:t>daarna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r>
              <a:rPr lang="en-US" dirty="0" smtClean="0"/>
              <a:t> </a:t>
            </a:r>
            <a:r>
              <a:rPr lang="en-US" dirty="0" err="1" smtClean="0"/>
              <a:t>recruiten</a:t>
            </a:r>
            <a:r>
              <a:rPr lang="en-US" dirty="0" smtClean="0"/>
              <a:t>, </a:t>
            </a:r>
          </a:p>
          <a:p>
            <a:r>
              <a:rPr lang="en-US" dirty="0" smtClean="0"/>
              <a:t>20 in </a:t>
            </a:r>
            <a:r>
              <a:rPr lang="en-US" dirty="0" err="1" smtClean="0"/>
              <a:t>volgende</a:t>
            </a:r>
            <a:r>
              <a:rPr lang="en-US" dirty="0" smtClean="0"/>
              <a:t> 30 </a:t>
            </a:r>
            <a:r>
              <a:rPr lang="en-US" dirty="0" err="1" smtClean="0"/>
              <a:t>minuten</a:t>
            </a:r>
            <a:r>
              <a:rPr lang="en-US" dirty="0" smtClean="0"/>
              <a:t> !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4572000" y="1313556"/>
            <a:ext cx="2842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 200m van </a:t>
            </a:r>
            <a:r>
              <a:rPr lang="en-US" dirty="0" err="1" smtClean="0"/>
              <a:t>kolonie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Staat</a:t>
            </a:r>
            <a:r>
              <a:rPr lang="en-US" dirty="0" smtClean="0"/>
              <a:t> in </a:t>
            </a:r>
            <a:r>
              <a:rPr lang="en-US" dirty="0" err="1" smtClean="0"/>
              <a:t>bos</a:t>
            </a:r>
            <a:r>
              <a:rPr lang="en-US" dirty="0" smtClean="0"/>
              <a:t> </a:t>
            </a:r>
            <a:r>
              <a:rPr lang="en-US" dirty="0" err="1" smtClean="0"/>
              <a:t>zonder</a:t>
            </a:r>
            <a:r>
              <a:rPr lang="en-US" dirty="0" smtClean="0"/>
              <a:t> </a:t>
            </a:r>
            <a:r>
              <a:rPr lang="en-US" dirty="0" err="1" smtClean="0"/>
              <a:t>bloemen</a:t>
            </a:r>
            <a:endParaRPr lang="en-US" dirty="0" smtClean="0"/>
          </a:p>
          <a:p>
            <a:r>
              <a:rPr lang="en-US" dirty="0" smtClean="0"/>
              <a:t>Het is de </a:t>
            </a:r>
            <a:r>
              <a:rPr lang="en-US" dirty="0" err="1" smtClean="0"/>
              <a:t>enige</a:t>
            </a:r>
            <a:r>
              <a:rPr lang="en-US" dirty="0" smtClean="0"/>
              <a:t> </a:t>
            </a:r>
            <a:r>
              <a:rPr lang="en-US" dirty="0" err="1" smtClean="0"/>
              <a:t>bijenkolonie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4594749" y="5186669"/>
            <a:ext cx="3422988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Kwispeldans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levert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POSITIEVE FEEDBACK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op </a:t>
            </a:r>
            <a:r>
              <a:rPr lang="en-US" sz="2800" b="1" dirty="0" err="1" smtClean="0">
                <a:solidFill>
                  <a:srgbClr val="C00000"/>
                </a:solidFill>
              </a:rPr>
              <a:t>kolonienivo</a:t>
            </a:r>
            <a:endParaRPr lang="nl-NL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26406" y="303060"/>
            <a:ext cx="840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 </a:t>
            </a:r>
            <a:r>
              <a:rPr lang="en-US" sz="3200" b="1" dirty="0" err="1" smtClean="0"/>
              <a:t>Makkelijk</a:t>
            </a:r>
            <a:r>
              <a:rPr lang="en-US" sz="3200" b="1" dirty="0" smtClean="0"/>
              <a:t> om </a:t>
            </a:r>
            <a:r>
              <a:rPr lang="en-US" sz="3200" b="1" dirty="0" err="1" smtClean="0"/>
              <a:t>bloemen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vinden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d.m.v</a:t>
            </a:r>
            <a:r>
              <a:rPr lang="en-US" sz="3200" b="1" dirty="0" smtClean="0"/>
              <a:t>. </a:t>
            </a:r>
            <a:r>
              <a:rPr lang="en-US" sz="3200" b="1" dirty="0" err="1" smtClean="0"/>
              <a:t>dans</a:t>
            </a:r>
            <a:r>
              <a:rPr lang="en-US" sz="3200" b="1" dirty="0" smtClean="0"/>
              <a:t>?</a:t>
            </a:r>
            <a:endParaRPr lang="nl-NL" sz="3200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3297073" y="4869159"/>
            <a:ext cx="5063189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Kwispeldans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volgen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2800" b="1" dirty="0" err="1" smtClean="0">
                <a:solidFill>
                  <a:srgbClr val="C00000"/>
                </a:solidFill>
              </a:rPr>
              <a:t>Duurt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langer</a:t>
            </a:r>
            <a:r>
              <a:rPr lang="en-US" sz="2800" b="1" dirty="0" smtClean="0">
                <a:solidFill>
                  <a:srgbClr val="C00000"/>
                </a:solidFill>
              </a:rPr>
              <a:t>, maar </a:t>
            </a:r>
            <a:r>
              <a:rPr lang="en-US" sz="2800" b="1" dirty="0" err="1" smtClean="0">
                <a:solidFill>
                  <a:srgbClr val="C00000"/>
                </a:solidFill>
              </a:rPr>
              <a:t>er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worden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betere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bronnen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gevonden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  <a:endParaRPr lang="nl-NL" sz="2800" b="1" dirty="0">
              <a:solidFill>
                <a:srgbClr val="C00000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924533" y="1064933"/>
            <a:ext cx="134222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SCOUT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“</a:t>
            </a:r>
            <a:r>
              <a:rPr lang="en-US" sz="2000" b="1" dirty="0" err="1" smtClean="0">
                <a:solidFill>
                  <a:srgbClr val="C00000"/>
                </a:solidFill>
              </a:rPr>
              <a:t>ikke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zelf</a:t>
            </a:r>
            <a:r>
              <a:rPr lang="en-US" sz="2000" b="1" dirty="0" smtClean="0">
                <a:solidFill>
                  <a:srgbClr val="C00000"/>
                </a:solidFill>
              </a:rPr>
              <a:t>”</a:t>
            </a:r>
            <a:endParaRPr lang="nl-NL" sz="2000" b="1" dirty="0">
              <a:solidFill>
                <a:srgbClr val="C00000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6300192" y="1064933"/>
            <a:ext cx="163897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RECRUIT</a:t>
            </a:r>
          </a:p>
          <a:p>
            <a:pPr algn="ctr"/>
            <a:r>
              <a:rPr lang="en-US" sz="2000" b="1" i="1" dirty="0" err="1" smtClean="0">
                <a:solidFill>
                  <a:srgbClr val="C00000"/>
                </a:solidFill>
              </a:rPr>
              <a:t>dansvolger</a:t>
            </a:r>
            <a:endParaRPr lang="nl-NL" sz="2000" b="1" i="1" dirty="0">
              <a:solidFill>
                <a:srgbClr val="C0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44373" y="1772816"/>
            <a:ext cx="2738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Hoe </a:t>
            </a:r>
            <a:r>
              <a:rPr lang="en-US" sz="2400" b="1" dirty="0" err="1" smtClean="0"/>
              <a:t>lang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moet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zoeken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voor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bron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gevonden</a:t>
            </a:r>
            <a:r>
              <a:rPr lang="en-US" sz="2400" b="1" dirty="0" smtClean="0"/>
              <a:t> is?</a:t>
            </a:r>
            <a:endParaRPr lang="nl-NL" sz="2400" b="1" dirty="0"/>
          </a:p>
        </p:txBody>
      </p:sp>
      <p:sp>
        <p:nvSpPr>
          <p:cNvPr id="19" name="Tekstvak 18"/>
          <p:cNvSpPr txBox="1"/>
          <p:nvPr/>
        </p:nvSpPr>
        <p:spPr>
          <a:xfrm>
            <a:off x="3317021" y="2196153"/>
            <a:ext cx="231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82 (±42) min</a:t>
            </a:r>
            <a:endParaRPr lang="nl-NL" sz="3200" b="1" dirty="0">
              <a:solidFill>
                <a:srgbClr val="C00000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5932176" y="2196153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121 (±70) </a:t>
            </a:r>
            <a:r>
              <a:rPr lang="en-US" sz="3200" b="1" dirty="0">
                <a:solidFill>
                  <a:srgbClr val="C00000"/>
                </a:solidFill>
              </a:rPr>
              <a:t>min</a:t>
            </a:r>
            <a:endParaRPr lang="nl-NL" sz="3200" b="1" dirty="0">
              <a:solidFill>
                <a:srgbClr val="C00000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303396" y="3419139"/>
            <a:ext cx="234711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 err="1" smtClean="0">
                <a:solidFill>
                  <a:srgbClr val="C00000"/>
                </a:solidFill>
              </a:rPr>
              <a:t>kleine</a:t>
            </a:r>
            <a:r>
              <a:rPr lang="en-US" sz="3200" b="1" dirty="0" smtClean="0">
                <a:solidFill>
                  <a:srgbClr val="C00000"/>
                </a:solidFill>
              </a:rPr>
              <a:t> lading</a:t>
            </a:r>
          </a:p>
          <a:p>
            <a:pPr algn="ctr">
              <a:lnSpc>
                <a:spcPts val="3000"/>
              </a:lnSpc>
            </a:pPr>
            <a:r>
              <a:rPr lang="en-US" sz="3200" b="1" dirty="0" err="1" smtClean="0">
                <a:solidFill>
                  <a:srgbClr val="C00000"/>
                </a:solidFill>
              </a:rPr>
              <a:t>stuifmeel</a:t>
            </a:r>
            <a:r>
              <a:rPr lang="en-US" sz="3200" b="1" dirty="0" smtClean="0">
                <a:solidFill>
                  <a:srgbClr val="C00000"/>
                </a:solidFill>
              </a:rPr>
              <a:t> /</a:t>
            </a:r>
          </a:p>
          <a:p>
            <a:pPr algn="ctr">
              <a:lnSpc>
                <a:spcPts val="3000"/>
              </a:lnSpc>
            </a:pPr>
            <a:r>
              <a:rPr lang="en-US" sz="3200" b="1" dirty="0" smtClean="0">
                <a:solidFill>
                  <a:srgbClr val="C00000"/>
                </a:solidFill>
              </a:rPr>
              <a:t>nectar</a:t>
            </a:r>
            <a:endParaRPr lang="nl-NL" sz="3200" b="1" dirty="0">
              <a:solidFill>
                <a:srgbClr val="C00000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6012160" y="3419139"/>
            <a:ext cx="230826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 err="1" smtClean="0">
                <a:solidFill>
                  <a:srgbClr val="C00000"/>
                </a:solidFill>
              </a:rPr>
              <a:t>grote</a:t>
            </a:r>
            <a:r>
              <a:rPr lang="en-US" sz="3200" b="1" dirty="0" smtClean="0">
                <a:solidFill>
                  <a:srgbClr val="C00000"/>
                </a:solidFill>
              </a:rPr>
              <a:t> lading </a:t>
            </a:r>
          </a:p>
          <a:p>
            <a:pPr algn="ctr">
              <a:lnSpc>
                <a:spcPts val="3000"/>
              </a:lnSpc>
            </a:pPr>
            <a:r>
              <a:rPr lang="en-US" sz="3200" b="1" dirty="0" err="1">
                <a:solidFill>
                  <a:srgbClr val="C00000"/>
                </a:solidFill>
              </a:rPr>
              <a:t>stuifmeel</a:t>
            </a:r>
            <a:r>
              <a:rPr lang="en-US" sz="3200" b="1" dirty="0">
                <a:solidFill>
                  <a:srgbClr val="C00000"/>
                </a:solidFill>
              </a:rPr>
              <a:t> /</a:t>
            </a:r>
          </a:p>
          <a:p>
            <a:pPr algn="ctr">
              <a:lnSpc>
                <a:spcPts val="3000"/>
              </a:lnSpc>
            </a:pPr>
            <a:r>
              <a:rPr lang="en-US" sz="3200" b="1" dirty="0" smtClean="0">
                <a:solidFill>
                  <a:srgbClr val="C00000"/>
                </a:solidFill>
              </a:rPr>
              <a:t>nectar</a:t>
            </a:r>
            <a:endParaRPr lang="nl-NL" sz="3200" b="1" dirty="0">
              <a:solidFill>
                <a:srgbClr val="C0000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465659" y="3380799"/>
            <a:ext cx="2738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Wat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voor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bronnen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vinden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ze</a:t>
            </a:r>
            <a:r>
              <a:rPr lang="en-US" sz="2400" b="1" dirty="0" smtClean="0"/>
              <a:t>?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18454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Thuis\Documents\Koos\TALKS\LEZINGENCOURSES\01.BERLIN-IUSSI\IUSSI2001\testbed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22057" r="41983" b="12113"/>
          <a:stretch/>
        </p:blipFill>
        <p:spPr bwMode="auto">
          <a:xfrm>
            <a:off x="467544" y="1196752"/>
            <a:ext cx="3417371" cy="35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37635" y="305710"/>
            <a:ext cx="7924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3. Worden de </a:t>
            </a:r>
            <a:r>
              <a:rPr lang="en-US" sz="3600" b="1" dirty="0" err="1" smtClean="0"/>
              <a:t>beste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bloemen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gevonden</a:t>
            </a:r>
            <a:r>
              <a:rPr lang="en-US" sz="3600" b="1" dirty="0" smtClean="0"/>
              <a:t>?</a:t>
            </a:r>
            <a:endParaRPr lang="nl-NL" sz="3600" b="1" dirty="0"/>
          </a:p>
        </p:txBody>
      </p:sp>
      <p:grpSp>
        <p:nvGrpSpPr>
          <p:cNvPr id="16" name="Groep 15"/>
          <p:cNvGrpSpPr/>
          <p:nvPr/>
        </p:nvGrpSpPr>
        <p:grpSpPr>
          <a:xfrm>
            <a:off x="4409865" y="952041"/>
            <a:ext cx="4410607" cy="2500092"/>
            <a:chOff x="4788024" y="1191622"/>
            <a:chExt cx="3793090" cy="2741434"/>
          </a:xfrm>
        </p:grpSpPr>
        <p:grpSp>
          <p:nvGrpSpPr>
            <p:cNvPr id="5" name="Groep 4"/>
            <p:cNvGrpSpPr/>
            <p:nvPr/>
          </p:nvGrpSpPr>
          <p:grpSpPr>
            <a:xfrm>
              <a:off x="4994755" y="1628800"/>
              <a:ext cx="3219465" cy="2286381"/>
              <a:chOff x="4994757" y="3356992"/>
              <a:chExt cx="3219465" cy="2286381"/>
            </a:xfrm>
          </p:grpSpPr>
          <p:cxnSp>
            <p:nvCxnSpPr>
              <p:cNvPr id="6" name="Rechte verbindingslijn 5"/>
              <p:cNvCxnSpPr/>
              <p:nvPr/>
            </p:nvCxnSpPr>
            <p:spPr>
              <a:xfrm>
                <a:off x="5580112" y="3356992"/>
                <a:ext cx="0" cy="158417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Rechte verbindingslijn 6"/>
              <p:cNvCxnSpPr/>
              <p:nvPr/>
            </p:nvCxnSpPr>
            <p:spPr>
              <a:xfrm flipH="1">
                <a:off x="5580112" y="4941168"/>
                <a:ext cx="1800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Vrije vorm 7"/>
              <p:cNvSpPr/>
              <p:nvPr/>
            </p:nvSpPr>
            <p:spPr>
              <a:xfrm>
                <a:off x="5582093" y="3533826"/>
                <a:ext cx="1812153" cy="1367783"/>
              </a:xfrm>
              <a:custGeom>
                <a:avLst/>
                <a:gdLst>
                  <a:gd name="connsiteX0" fmla="*/ 0 w 1812153"/>
                  <a:gd name="connsiteY0" fmla="*/ 1367783 h 1367783"/>
                  <a:gd name="connsiteX1" fmla="*/ 754912 w 1812153"/>
                  <a:gd name="connsiteY1" fmla="*/ 1165765 h 1367783"/>
                  <a:gd name="connsiteX2" fmla="*/ 1446028 w 1812153"/>
                  <a:gd name="connsiteY2" fmla="*/ 666034 h 1367783"/>
                  <a:gd name="connsiteX3" fmla="*/ 1679944 w 1812153"/>
                  <a:gd name="connsiteY3" fmla="*/ 357690 h 1367783"/>
                  <a:gd name="connsiteX4" fmla="*/ 1807535 w 1812153"/>
                  <a:gd name="connsiteY4" fmla="*/ 17448 h 1367783"/>
                  <a:gd name="connsiteX5" fmla="*/ 1786270 w 1812153"/>
                  <a:gd name="connsiteY5" fmla="*/ 49346 h 1367783"/>
                  <a:gd name="connsiteX6" fmla="*/ 1807535 w 1812153"/>
                  <a:gd name="connsiteY6" fmla="*/ 49346 h 1367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2153" h="1367783">
                    <a:moveTo>
                      <a:pt x="0" y="1367783"/>
                    </a:moveTo>
                    <a:cubicBezTo>
                      <a:pt x="256953" y="1325253"/>
                      <a:pt x="513907" y="1282723"/>
                      <a:pt x="754912" y="1165765"/>
                    </a:cubicBezTo>
                    <a:cubicBezTo>
                      <a:pt x="995917" y="1048807"/>
                      <a:pt x="1291856" y="800713"/>
                      <a:pt x="1446028" y="666034"/>
                    </a:cubicBezTo>
                    <a:cubicBezTo>
                      <a:pt x="1600200" y="531355"/>
                      <a:pt x="1619693" y="465788"/>
                      <a:pt x="1679944" y="357690"/>
                    </a:cubicBezTo>
                    <a:cubicBezTo>
                      <a:pt x="1740195" y="249592"/>
                      <a:pt x="1789814" y="68839"/>
                      <a:pt x="1807535" y="17448"/>
                    </a:cubicBezTo>
                    <a:cubicBezTo>
                      <a:pt x="1825256" y="-33943"/>
                      <a:pt x="1786270" y="44030"/>
                      <a:pt x="1786270" y="49346"/>
                    </a:cubicBezTo>
                    <a:cubicBezTo>
                      <a:pt x="1786270" y="54662"/>
                      <a:pt x="1796902" y="52004"/>
                      <a:pt x="1807535" y="49346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Tekstvak 8"/>
              <p:cNvSpPr txBox="1"/>
              <p:nvPr/>
            </p:nvSpPr>
            <p:spPr>
              <a:xfrm>
                <a:off x="5529861" y="5238388"/>
                <a:ext cx="2684361" cy="404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Suikerconcentratie</a:t>
                </a:r>
                <a:r>
                  <a:rPr lang="en-US" dirty="0" smtClean="0"/>
                  <a:t> [</a:t>
                </a:r>
                <a:r>
                  <a:rPr lang="en-US" dirty="0" err="1" smtClean="0"/>
                  <a:t>mol</a:t>
                </a:r>
                <a:r>
                  <a:rPr lang="en-US" dirty="0" smtClean="0"/>
                  <a:t>/L]</a:t>
                </a:r>
                <a:endParaRPr lang="nl-NL" dirty="0"/>
              </a:p>
            </p:txBody>
          </p:sp>
          <p:sp>
            <p:nvSpPr>
              <p:cNvPr id="10" name="Tekstvak 9"/>
              <p:cNvSpPr txBox="1"/>
              <p:nvPr/>
            </p:nvSpPr>
            <p:spPr>
              <a:xfrm>
                <a:off x="5364088" y="4962654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1.0</a:t>
                </a:r>
                <a:endParaRPr lang="nl-NL" sz="1600" dirty="0"/>
              </a:p>
            </p:txBody>
          </p:sp>
          <p:sp>
            <p:nvSpPr>
              <p:cNvPr id="11" name="Tekstvak 10"/>
              <p:cNvSpPr txBox="1"/>
              <p:nvPr/>
            </p:nvSpPr>
            <p:spPr>
              <a:xfrm>
                <a:off x="6084168" y="4962654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1.5</a:t>
                </a:r>
                <a:endParaRPr lang="nl-NL" sz="1600" dirty="0"/>
              </a:p>
            </p:txBody>
          </p:sp>
          <p:sp>
            <p:nvSpPr>
              <p:cNvPr id="12" name="Tekstvak 11"/>
              <p:cNvSpPr txBox="1"/>
              <p:nvPr/>
            </p:nvSpPr>
            <p:spPr>
              <a:xfrm>
                <a:off x="6804248" y="4962654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2.0</a:t>
                </a:r>
                <a:endParaRPr lang="nl-NL" sz="1600" dirty="0"/>
              </a:p>
            </p:txBody>
          </p:sp>
          <p:sp>
            <p:nvSpPr>
              <p:cNvPr id="13" name="Tekstvak 12"/>
              <p:cNvSpPr txBox="1"/>
              <p:nvPr/>
            </p:nvSpPr>
            <p:spPr>
              <a:xfrm rot="16200000">
                <a:off x="4254265" y="4244476"/>
                <a:ext cx="1850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recruteersnelheid</a:t>
                </a:r>
                <a:endParaRPr lang="nl-NL" dirty="0"/>
              </a:p>
            </p:txBody>
          </p:sp>
        </p:grpSp>
        <p:sp>
          <p:nvSpPr>
            <p:cNvPr id="3" name="Tekstvak 2"/>
            <p:cNvSpPr txBox="1"/>
            <p:nvPr/>
          </p:nvSpPr>
          <p:spPr>
            <a:xfrm>
              <a:off x="4788024" y="1192590"/>
              <a:ext cx="3793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Meer </a:t>
              </a:r>
              <a:r>
                <a:rPr lang="en-US" dirty="0" err="1" smtClean="0"/>
                <a:t>recrutering</a:t>
              </a:r>
              <a:r>
                <a:rPr lang="en-US" dirty="0" smtClean="0"/>
                <a:t> </a:t>
              </a:r>
              <a:r>
                <a:rPr lang="en-US" dirty="0" err="1" smtClean="0"/>
                <a:t>naar</a:t>
              </a:r>
              <a:r>
                <a:rPr lang="en-US" dirty="0" smtClean="0"/>
                <a:t> </a:t>
              </a:r>
              <a:r>
                <a:rPr lang="en-US" dirty="0" err="1" smtClean="0"/>
                <a:t>betere</a:t>
              </a:r>
              <a:r>
                <a:rPr lang="en-US" dirty="0" smtClean="0"/>
                <a:t> </a:t>
              </a:r>
              <a:r>
                <a:rPr lang="en-US" dirty="0" err="1" smtClean="0"/>
                <a:t>bronnen</a:t>
              </a:r>
              <a:endParaRPr lang="nl-NL" dirty="0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4788024" y="1192590"/>
              <a:ext cx="3793090" cy="274046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4788024" y="1191622"/>
              <a:ext cx="3793090" cy="36517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ep 18"/>
          <p:cNvGrpSpPr/>
          <p:nvPr/>
        </p:nvGrpSpPr>
        <p:grpSpPr>
          <a:xfrm>
            <a:off x="4409865" y="3983287"/>
            <a:ext cx="4227265" cy="2458839"/>
            <a:chOff x="66854" y="620688"/>
            <a:chExt cx="4505146" cy="2529573"/>
          </a:xfrm>
        </p:grpSpPr>
        <p:cxnSp>
          <p:nvCxnSpPr>
            <p:cNvPr id="20" name="Rechte verbindingslijn 19"/>
            <p:cNvCxnSpPr/>
            <p:nvPr/>
          </p:nvCxnSpPr>
          <p:spPr>
            <a:xfrm>
              <a:off x="827584" y="692696"/>
              <a:ext cx="0" cy="20882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>
            <a:xfrm flipH="1">
              <a:off x="827584" y="2780928"/>
              <a:ext cx="34563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Vrije vorm 21"/>
            <p:cNvSpPr/>
            <p:nvPr/>
          </p:nvSpPr>
          <p:spPr>
            <a:xfrm>
              <a:off x="871870" y="1220687"/>
              <a:ext cx="3561907" cy="1522513"/>
            </a:xfrm>
            <a:custGeom>
              <a:avLst/>
              <a:gdLst>
                <a:gd name="connsiteX0" fmla="*/ 0 w 3561907"/>
                <a:gd name="connsiteY0" fmla="*/ 1522513 h 1522513"/>
                <a:gd name="connsiteX1" fmla="*/ 212651 w 3561907"/>
                <a:gd name="connsiteY1" fmla="*/ 1469350 h 1522513"/>
                <a:gd name="connsiteX2" fmla="*/ 404037 w 3561907"/>
                <a:gd name="connsiteY2" fmla="*/ 1331127 h 1522513"/>
                <a:gd name="connsiteX3" fmla="*/ 627321 w 3561907"/>
                <a:gd name="connsiteY3" fmla="*/ 1033415 h 1522513"/>
                <a:gd name="connsiteX4" fmla="*/ 818707 w 3561907"/>
                <a:gd name="connsiteY4" fmla="*/ 778234 h 1522513"/>
                <a:gd name="connsiteX5" fmla="*/ 1063256 w 3561907"/>
                <a:gd name="connsiteY5" fmla="*/ 406094 h 1522513"/>
                <a:gd name="connsiteX6" fmla="*/ 1286539 w 3561907"/>
                <a:gd name="connsiteY6" fmla="*/ 331666 h 1522513"/>
                <a:gd name="connsiteX7" fmla="*/ 1509823 w 3561907"/>
                <a:gd name="connsiteY7" fmla="*/ 161546 h 1522513"/>
                <a:gd name="connsiteX8" fmla="*/ 1711842 w 3561907"/>
                <a:gd name="connsiteY8" fmla="*/ 2057 h 1522513"/>
                <a:gd name="connsiteX9" fmla="*/ 1935125 w 3561907"/>
                <a:gd name="connsiteY9" fmla="*/ 278504 h 1522513"/>
                <a:gd name="connsiteX10" fmla="*/ 2158409 w 3561907"/>
                <a:gd name="connsiteY10" fmla="*/ 576215 h 1522513"/>
                <a:gd name="connsiteX11" fmla="*/ 2381693 w 3561907"/>
                <a:gd name="connsiteY11" fmla="*/ 863294 h 1522513"/>
                <a:gd name="connsiteX12" fmla="*/ 2573079 w 3561907"/>
                <a:gd name="connsiteY12" fmla="*/ 1033415 h 1522513"/>
                <a:gd name="connsiteX13" fmla="*/ 2828260 w 3561907"/>
                <a:gd name="connsiteY13" fmla="*/ 1203536 h 1522513"/>
                <a:gd name="connsiteX14" fmla="*/ 3040911 w 3561907"/>
                <a:gd name="connsiteY14" fmla="*/ 1288597 h 1522513"/>
                <a:gd name="connsiteX15" fmla="*/ 3274828 w 3561907"/>
                <a:gd name="connsiteY15" fmla="*/ 1299229 h 1522513"/>
                <a:gd name="connsiteX16" fmla="*/ 3561907 w 3561907"/>
                <a:gd name="connsiteY16" fmla="*/ 1373657 h 1522513"/>
                <a:gd name="connsiteX17" fmla="*/ 3561907 w 3561907"/>
                <a:gd name="connsiteY17" fmla="*/ 1373657 h 152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61907" h="1522513">
                  <a:moveTo>
                    <a:pt x="0" y="1522513"/>
                  </a:moveTo>
                  <a:cubicBezTo>
                    <a:pt x="72656" y="1511880"/>
                    <a:pt x="145312" y="1501248"/>
                    <a:pt x="212651" y="1469350"/>
                  </a:cubicBezTo>
                  <a:cubicBezTo>
                    <a:pt x="279991" y="1437452"/>
                    <a:pt x="334925" y="1403783"/>
                    <a:pt x="404037" y="1331127"/>
                  </a:cubicBezTo>
                  <a:cubicBezTo>
                    <a:pt x="473149" y="1258471"/>
                    <a:pt x="627321" y="1033415"/>
                    <a:pt x="627321" y="1033415"/>
                  </a:cubicBezTo>
                  <a:cubicBezTo>
                    <a:pt x="696433" y="941266"/>
                    <a:pt x="746051" y="882787"/>
                    <a:pt x="818707" y="778234"/>
                  </a:cubicBezTo>
                  <a:cubicBezTo>
                    <a:pt x="891363" y="673681"/>
                    <a:pt x="985284" y="480522"/>
                    <a:pt x="1063256" y="406094"/>
                  </a:cubicBezTo>
                  <a:cubicBezTo>
                    <a:pt x="1141228" y="331666"/>
                    <a:pt x="1212111" y="372424"/>
                    <a:pt x="1286539" y="331666"/>
                  </a:cubicBezTo>
                  <a:cubicBezTo>
                    <a:pt x="1360967" y="290908"/>
                    <a:pt x="1438939" y="216481"/>
                    <a:pt x="1509823" y="161546"/>
                  </a:cubicBezTo>
                  <a:cubicBezTo>
                    <a:pt x="1580707" y="106611"/>
                    <a:pt x="1640958" y="-17436"/>
                    <a:pt x="1711842" y="2057"/>
                  </a:cubicBezTo>
                  <a:cubicBezTo>
                    <a:pt x="1782726" y="21550"/>
                    <a:pt x="1860697" y="182811"/>
                    <a:pt x="1935125" y="278504"/>
                  </a:cubicBezTo>
                  <a:cubicBezTo>
                    <a:pt x="2009553" y="374197"/>
                    <a:pt x="2083981" y="478750"/>
                    <a:pt x="2158409" y="576215"/>
                  </a:cubicBezTo>
                  <a:cubicBezTo>
                    <a:pt x="2232837" y="673680"/>
                    <a:pt x="2312581" y="787094"/>
                    <a:pt x="2381693" y="863294"/>
                  </a:cubicBezTo>
                  <a:cubicBezTo>
                    <a:pt x="2450805" y="939494"/>
                    <a:pt x="2498651" y="976708"/>
                    <a:pt x="2573079" y="1033415"/>
                  </a:cubicBezTo>
                  <a:cubicBezTo>
                    <a:pt x="2647507" y="1090122"/>
                    <a:pt x="2750288" y="1161006"/>
                    <a:pt x="2828260" y="1203536"/>
                  </a:cubicBezTo>
                  <a:cubicBezTo>
                    <a:pt x="2906232" y="1246066"/>
                    <a:pt x="2966483" y="1272648"/>
                    <a:pt x="3040911" y="1288597"/>
                  </a:cubicBezTo>
                  <a:cubicBezTo>
                    <a:pt x="3115339" y="1304546"/>
                    <a:pt x="3187995" y="1285052"/>
                    <a:pt x="3274828" y="1299229"/>
                  </a:cubicBezTo>
                  <a:cubicBezTo>
                    <a:pt x="3361661" y="1313406"/>
                    <a:pt x="3561907" y="1373657"/>
                    <a:pt x="3561907" y="1373657"/>
                  </a:cubicBezTo>
                  <a:lnTo>
                    <a:pt x="3561907" y="1373657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 22"/>
            <p:cNvSpPr/>
            <p:nvPr/>
          </p:nvSpPr>
          <p:spPr>
            <a:xfrm>
              <a:off x="871870" y="701749"/>
              <a:ext cx="3498111" cy="2062716"/>
            </a:xfrm>
            <a:custGeom>
              <a:avLst/>
              <a:gdLst>
                <a:gd name="connsiteX0" fmla="*/ 0 w 3498111"/>
                <a:gd name="connsiteY0" fmla="*/ 2062716 h 2062716"/>
                <a:gd name="connsiteX1" fmla="*/ 446567 w 3498111"/>
                <a:gd name="connsiteY1" fmla="*/ 2009553 h 2062716"/>
                <a:gd name="connsiteX2" fmla="*/ 871870 w 3498111"/>
                <a:gd name="connsiteY2" fmla="*/ 1924493 h 2062716"/>
                <a:gd name="connsiteX3" fmla="*/ 1254642 w 3498111"/>
                <a:gd name="connsiteY3" fmla="*/ 1860698 h 2062716"/>
                <a:gd name="connsiteX4" fmla="*/ 1690577 w 3498111"/>
                <a:gd name="connsiteY4" fmla="*/ 1871330 h 2062716"/>
                <a:gd name="connsiteX5" fmla="*/ 1924493 w 3498111"/>
                <a:gd name="connsiteY5" fmla="*/ 1669311 h 2062716"/>
                <a:gd name="connsiteX6" fmla="*/ 2158409 w 3498111"/>
                <a:gd name="connsiteY6" fmla="*/ 1031358 h 2062716"/>
                <a:gd name="connsiteX7" fmla="*/ 2339163 w 3498111"/>
                <a:gd name="connsiteY7" fmla="*/ 808074 h 2062716"/>
                <a:gd name="connsiteX8" fmla="*/ 2636874 w 3498111"/>
                <a:gd name="connsiteY8" fmla="*/ 574158 h 2062716"/>
                <a:gd name="connsiteX9" fmla="*/ 2849525 w 3498111"/>
                <a:gd name="connsiteY9" fmla="*/ 318977 h 2062716"/>
                <a:gd name="connsiteX10" fmla="*/ 3019646 w 3498111"/>
                <a:gd name="connsiteY10" fmla="*/ 212651 h 2062716"/>
                <a:gd name="connsiteX11" fmla="*/ 3253563 w 3498111"/>
                <a:gd name="connsiteY11" fmla="*/ 42530 h 2062716"/>
                <a:gd name="connsiteX12" fmla="*/ 3498111 w 3498111"/>
                <a:gd name="connsiteY12" fmla="*/ 0 h 2062716"/>
                <a:gd name="connsiteX13" fmla="*/ 3498111 w 3498111"/>
                <a:gd name="connsiteY13" fmla="*/ 0 h 20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98111" h="2062716">
                  <a:moveTo>
                    <a:pt x="0" y="2062716"/>
                  </a:moveTo>
                  <a:cubicBezTo>
                    <a:pt x="150627" y="2047653"/>
                    <a:pt x="301255" y="2032590"/>
                    <a:pt x="446567" y="2009553"/>
                  </a:cubicBezTo>
                  <a:cubicBezTo>
                    <a:pt x="591879" y="1986516"/>
                    <a:pt x="737191" y="1949302"/>
                    <a:pt x="871870" y="1924493"/>
                  </a:cubicBezTo>
                  <a:cubicBezTo>
                    <a:pt x="1006549" y="1899684"/>
                    <a:pt x="1118191" y="1869558"/>
                    <a:pt x="1254642" y="1860698"/>
                  </a:cubicBezTo>
                  <a:cubicBezTo>
                    <a:pt x="1391093" y="1851837"/>
                    <a:pt x="1578935" y="1903228"/>
                    <a:pt x="1690577" y="1871330"/>
                  </a:cubicBezTo>
                  <a:cubicBezTo>
                    <a:pt x="1802219" y="1839432"/>
                    <a:pt x="1846521" y="1809306"/>
                    <a:pt x="1924493" y="1669311"/>
                  </a:cubicBezTo>
                  <a:cubicBezTo>
                    <a:pt x="2002465" y="1529316"/>
                    <a:pt x="2089297" y="1174897"/>
                    <a:pt x="2158409" y="1031358"/>
                  </a:cubicBezTo>
                  <a:cubicBezTo>
                    <a:pt x="2227521" y="887818"/>
                    <a:pt x="2259419" y="884274"/>
                    <a:pt x="2339163" y="808074"/>
                  </a:cubicBezTo>
                  <a:cubicBezTo>
                    <a:pt x="2418907" y="731874"/>
                    <a:pt x="2551814" y="655674"/>
                    <a:pt x="2636874" y="574158"/>
                  </a:cubicBezTo>
                  <a:cubicBezTo>
                    <a:pt x="2721934" y="492642"/>
                    <a:pt x="2785730" y="379228"/>
                    <a:pt x="2849525" y="318977"/>
                  </a:cubicBezTo>
                  <a:cubicBezTo>
                    <a:pt x="2913320" y="258726"/>
                    <a:pt x="2952306" y="258725"/>
                    <a:pt x="3019646" y="212651"/>
                  </a:cubicBezTo>
                  <a:cubicBezTo>
                    <a:pt x="3086986" y="166577"/>
                    <a:pt x="3173819" y="77972"/>
                    <a:pt x="3253563" y="42530"/>
                  </a:cubicBezTo>
                  <a:cubicBezTo>
                    <a:pt x="3333307" y="7088"/>
                    <a:pt x="3498111" y="0"/>
                    <a:pt x="3498111" y="0"/>
                  </a:cubicBezTo>
                  <a:lnTo>
                    <a:pt x="3498111" y="0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4" name="Rechte verbindingslijn 23"/>
            <p:cNvCxnSpPr/>
            <p:nvPr/>
          </p:nvCxnSpPr>
          <p:spPr>
            <a:xfrm>
              <a:off x="2555776" y="620688"/>
              <a:ext cx="0" cy="2143777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kstvak 24"/>
            <p:cNvSpPr txBox="1"/>
            <p:nvPr/>
          </p:nvSpPr>
          <p:spPr>
            <a:xfrm>
              <a:off x="3572367" y="1220687"/>
              <a:ext cx="999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2D050"/>
                  </a:solidFill>
                </a:rPr>
                <a:t>N feeder</a:t>
              </a:r>
              <a:endParaRPr lang="nl-NL" dirty="0">
                <a:solidFill>
                  <a:srgbClr val="92D050"/>
                </a:solidFill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971600" y="1187100"/>
              <a:ext cx="957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Z feeder</a:t>
              </a:r>
              <a:endParaRPr lang="nl-NL" dirty="0">
                <a:solidFill>
                  <a:srgbClr val="C00000"/>
                </a:solidFill>
              </a:endParaRP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736054" y="276446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nl-NL" dirty="0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2346424" y="276446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nl-NL" dirty="0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4074616" y="278092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16</a:t>
              </a:r>
              <a:endParaRPr lang="nl-NL" dirty="0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1546958" y="2780928"/>
              <a:ext cx="50366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tijd</a:t>
              </a:r>
              <a:endParaRPr lang="nl-NL" b="1" dirty="0"/>
            </a:p>
          </p:txBody>
        </p:sp>
        <p:sp>
          <p:nvSpPr>
            <p:cNvPr id="31" name="Tekstvak 30"/>
            <p:cNvSpPr txBox="1"/>
            <p:nvPr/>
          </p:nvSpPr>
          <p:spPr>
            <a:xfrm rot="16200000">
              <a:off x="-556875" y="1755914"/>
              <a:ext cx="1616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Bijen</a:t>
              </a:r>
              <a:r>
                <a:rPr lang="en-US" dirty="0" smtClean="0"/>
                <a:t> op feeder</a:t>
              </a:r>
              <a:endParaRPr lang="nl-NL" dirty="0"/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251520" y="85135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nl-NL" dirty="0"/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336872" y="176352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dirty="0" smtClean="0"/>
                <a:t>0</a:t>
              </a:r>
              <a:endParaRPr lang="nl-NL" dirty="0"/>
            </a:p>
          </p:txBody>
        </p:sp>
      </p:grpSp>
      <p:sp>
        <p:nvSpPr>
          <p:cNvPr id="18" name="Tekstvak 17"/>
          <p:cNvSpPr txBox="1"/>
          <p:nvPr/>
        </p:nvSpPr>
        <p:spPr>
          <a:xfrm>
            <a:off x="5583550" y="357301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hoog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7148386" y="357301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laag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7153205" y="381332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2D050"/>
                </a:solidFill>
              </a:rPr>
              <a:t>hoog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5580112" y="3813323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2D050"/>
                </a:solidFill>
              </a:rPr>
              <a:t>laag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4738052" y="3683949"/>
            <a:ext cx="8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suiker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40" name="Rechthoek 39"/>
          <p:cNvSpPr/>
          <p:nvPr/>
        </p:nvSpPr>
        <p:spPr>
          <a:xfrm>
            <a:off x="4409865" y="3438913"/>
            <a:ext cx="4410607" cy="318271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/>
          <p:cNvSpPr txBox="1"/>
          <p:nvPr/>
        </p:nvSpPr>
        <p:spPr>
          <a:xfrm>
            <a:off x="184784" y="5094166"/>
            <a:ext cx="4115089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Meer </a:t>
            </a:r>
            <a:r>
              <a:rPr lang="en-US" sz="2800" b="1" dirty="0" err="1" smtClean="0">
                <a:solidFill>
                  <a:srgbClr val="C00000"/>
                </a:solidFill>
              </a:rPr>
              <a:t>recrutering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voor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betere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bronnen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‘</a:t>
            </a:r>
            <a:r>
              <a:rPr lang="en-US" sz="2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kolonie</a:t>
            </a:r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kiest</a:t>
            </a:r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de </a:t>
            </a:r>
            <a:r>
              <a:rPr lang="en-US" sz="2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beste</a:t>
            </a:r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’</a:t>
            </a:r>
            <a:endParaRPr lang="en-US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36" grpId="0"/>
      <p:bldP spid="37" grpId="0"/>
      <p:bldP spid="38" grpId="0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uis\Documents\Koos\BeePics03\BeeBiology\BeesComb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kstvak 6"/>
          <p:cNvSpPr txBox="1"/>
          <p:nvPr/>
        </p:nvSpPr>
        <p:spPr>
          <a:xfrm>
            <a:off x="1172661" y="548680"/>
            <a:ext cx="708790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600" b="1" dirty="0" smtClean="0">
                <a:solidFill>
                  <a:schemeClr val="bg1"/>
                </a:solidFill>
              </a:rPr>
              <a:t>GROEPSPATRONEN</a:t>
            </a:r>
          </a:p>
          <a:p>
            <a:pPr algn="ctr"/>
            <a:r>
              <a:rPr lang="nl-NL" sz="4800" b="1" dirty="0" smtClean="0">
                <a:solidFill>
                  <a:schemeClr val="bg1">
                    <a:lumMod val="75000"/>
                  </a:schemeClr>
                </a:solidFill>
              </a:rPr>
              <a:t>HIER GAAT HET NIET OVER:</a:t>
            </a:r>
            <a:endParaRPr lang="nl-NL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3" descr="SObook-patterns1                                               0001E66E HD-labtop                      ABA78158: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701" y="2527428"/>
            <a:ext cx="3528392" cy="351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O-book-patterns2                                              0001E66E HD-labtop                      ABA78158: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8" y="2527428"/>
            <a:ext cx="3543300" cy="35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camazine waggle d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80336" y="1726967"/>
            <a:ext cx="2836462" cy="2085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37635" y="305710"/>
            <a:ext cx="854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4. </a:t>
            </a:r>
            <a:r>
              <a:rPr lang="en-US" sz="3600" b="1" dirty="0" err="1" smtClean="0"/>
              <a:t>Wordt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altijd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gedanst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voor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goede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bron</a:t>
            </a:r>
            <a:r>
              <a:rPr lang="en-US" sz="3600" b="1" dirty="0" smtClean="0"/>
              <a:t>?</a:t>
            </a:r>
            <a:endParaRPr lang="nl-NL" sz="3600" b="1" dirty="0"/>
          </a:p>
        </p:txBody>
      </p:sp>
      <p:pic>
        <p:nvPicPr>
          <p:cNvPr id="4" name="Picture 6" descr="F:\Old Dell laptop\Honeybees\NSF-tremble\NSF.figures\NSF-danceresponse-graph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2088232" cy="19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ep 30"/>
          <p:cNvGrpSpPr/>
          <p:nvPr/>
        </p:nvGrpSpPr>
        <p:grpSpPr>
          <a:xfrm>
            <a:off x="4019449" y="1916832"/>
            <a:ext cx="3720903" cy="1426966"/>
            <a:chOff x="4019449" y="1916832"/>
            <a:chExt cx="3720903" cy="1426966"/>
          </a:xfrm>
        </p:grpSpPr>
        <p:sp>
          <p:nvSpPr>
            <p:cNvPr id="14" name="Rechthoek 13"/>
            <p:cNvSpPr/>
            <p:nvPr/>
          </p:nvSpPr>
          <p:spPr>
            <a:xfrm>
              <a:off x="4283968" y="1988840"/>
              <a:ext cx="3456384" cy="12241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 19"/>
            <p:cNvSpPr/>
            <p:nvPr/>
          </p:nvSpPr>
          <p:spPr>
            <a:xfrm>
              <a:off x="6228272" y="2027208"/>
              <a:ext cx="638354" cy="1185768"/>
            </a:xfrm>
            <a:custGeom>
              <a:avLst/>
              <a:gdLst>
                <a:gd name="connsiteX0" fmla="*/ 0 w 638354"/>
                <a:gd name="connsiteY0" fmla="*/ 1147313 h 1147313"/>
                <a:gd name="connsiteX1" fmla="*/ 112143 w 638354"/>
                <a:gd name="connsiteY1" fmla="*/ 1086928 h 1147313"/>
                <a:gd name="connsiteX2" fmla="*/ 163902 w 638354"/>
                <a:gd name="connsiteY2" fmla="*/ 1043796 h 1147313"/>
                <a:gd name="connsiteX3" fmla="*/ 198407 w 638354"/>
                <a:gd name="connsiteY3" fmla="*/ 940279 h 1147313"/>
                <a:gd name="connsiteX4" fmla="*/ 439947 w 638354"/>
                <a:gd name="connsiteY4" fmla="*/ 129396 h 1147313"/>
                <a:gd name="connsiteX5" fmla="*/ 474453 w 638354"/>
                <a:gd name="connsiteY5" fmla="*/ 60384 h 1147313"/>
                <a:gd name="connsiteX6" fmla="*/ 517585 w 638354"/>
                <a:gd name="connsiteY6" fmla="*/ 34505 h 1147313"/>
                <a:gd name="connsiteX7" fmla="*/ 569343 w 638354"/>
                <a:gd name="connsiteY7" fmla="*/ 17252 h 1147313"/>
                <a:gd name="connsiteX8" fmla="*/ 638354 w 638354"/>
                <a:gd name="connsiteY8" fmla="*/ 0 h 114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54" h="1147313">
                  <a:moveTo>
                    <a:pt x="0" y="1147313"/>
                  </a:moveTo>
                  <a:cubicBezTo>
                    <a:pt x="42413" y="1125747"/>
                    <a:pt x="84826" y="1104181"/>
                    <a:pt x="112143" y="1086928"/>
                  </a:cubicBezTo>
                  <a:cubicBezTo>
                    <a:pt x="139460" y="1069675"/>
                    <a:pt x="149525" y="1068237"/>
                    <a:pt x="163902" y="1043796"/>
                  </a:cubicBezTo>
                  <a:cubicBezTo>
                    <a:pt x="178279" y="1019354"/>
                    <a:pt x="152400" y="1092679"/>
                    <a:pt x="198407" y="940279"/>
                  </a:cubicBezTo>
                  <a:cubicBezTo>
                    <a:pt x="244414" y="787879"/>
                    <a:pt x="393939" y="276045"/>
                    <a:pt x="439947" y="129396"/>
                  </a:cubicBezTo>
                  <a:cubicBezTo>
                    <a:pt x="485955" y="-17253"/>
                    <a:pt x="461513" y="76199"/>
                    <a:pt x="474453" y="60384"/>
                  </a:cubicBezTo>
                  <a:cubicBezTo>
                    <a:pt x="487393" y="44569"/>
                    <a:pt x="501770" y="41694"/>
                    <a:pt x="517585" y="34505"/>
                  </a:cubicBezTo>
                  <a:cubicBezTo>
                    <a:pt x="533400" y="27316"/>
                    <a:pt x="549215" y="23003"/>
                    <a:pt x="569343" y="17252"/>
                  </a:cubicBezTo>
                  <a:cubicBezTo>
                    <a:pt x="589471" y="11501"/>
                    <a:pt x="613912" y="5750"/>
                    <a:pt x="638354" y="0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 22"/>
            <p:cNvSpPr/>
            <p:nvPr/>
          </p:nvSpPr>
          <p:spPr>
            <a:xfrm>
              <a:off x="6669950" y="2027208"/>
              <a:ext cx="638354" cy="1185768"/>
            </a:xfrm>
            <a:custGeom>
              <a:avLst/>
              <a:gdLst>
                <a:gd name="connsiteX0" fmla="*/ 0 w 638354"/>
                <a:gd name="connsiteY0" fmla="*/ 1147313 h 1147313"/>
                <a:gd name="connsiteX1" fmla="*/ 112143 w 638354"/>
                <a:gd name="connsiteY1" fmla="*/ 1086928 h 1147313"/>
                <a:gd name="connsiteX2" fmla="*/ 163902 w 638354"/>
                <a:gd name="connsiteY2" fmla="*/ 1043796 h 1147313"/>
                <a:gd name="connsiteX3" fmla="*/ 198407 w 638354"/>
                <a:gd name="connsiteY3" fmla="*/ 940279 h 1147313"/>
                <a:gd name="connsiteX4" fmla="*/ 439947 w 638354"/>
                <a:gd name="connsiteY4" fmla="*/ 129396 h 1147313"/>
                <a:gd name="connsiteX5" fmla="*/ 474453 w 638354"/>
                <a:gd name="connsiteY5" fmla="*/ 60384 h 1147313"/>
                <a:gd name="connsiteX6" fmla="*/ 517585 w 638354"/>
                <a:gd name="connsiteY6" fmla="*/ 34505 h 1147313"/>
                <a:gd name="connsiteX7" fmla="*/ 569343 w 638354"/>
                <a:gd name="connsiteY7" fmla="*/ 17252 h 1147313"/>
                <a:gd name="connsiteX8" fmla="*/ 638354 w 638354"/>
                <a:gd name="connsiteY8" fmla="*/ 0 h 114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54" h="1147313">
                  <a:moveTo>
                    <a:pt x="0" y="1147313"/>
                  </a:moveTo>
                  <a:cubicBezTo>
                    <a:pt x="42413" y="1125747"/>
                    <a:pt x="84826" y="1104181"/>
                    <a:pt x="112143" y="1086928"/>
                  </a:cubicBezTo>
                  <a:cubicBezTo>
                    <a:pt x="139460" y="1069675"/>
                    <a:pt x="149525" y="1068237"/>
                    <a:pt x="163902" y="1043796"/>
                  </a:cubicBezTo>
                  <a:cubicBezTo>
                    <a:pt x="178279" y="1019354"/>
                    <a:pt x="152400" y="1092679"/>
                    <a:pt x="198407" y="940279"/>
                  </a:cubicBezTo>
                  <a:cubicBezTo>
                    <a:pt x="244414" y="787879"/>
                    <a:pt x="393939" y="276045"/>
                    <a:pt x="439947" y="129396"/>
                  </a:cubicBezTo>
                  <a:cubicBezTo>
                    <a:pt x="485955" y="-17253"/>
                    <a:pt x="461513" y="76199"/>
                    <a:pt x="474453" y="60384"/>
                  </a:cubicBezTo>
                  <a:cubicBezTo>
                    <a:pt x="487393" y="44569"/>
                    <a:pt x="501770" y="41694"/>
                    <a:pt x="517585" y="34505"/>
                  </a:cubicBezTo>
                  <a:cubicBezTo>
                    <a:pt x="533400" y="27316"/>
                    <a:pt x="549215" y="23003"/>
                    <a:pt x="569343" y="17252"/>
                  </a:cubicBezTo>
                  <a:cubicBezTo>
                    <a:pt x="589471" y="11501"/>
                    <a:pt x="613912" y="5750"/>
                    <a:pt x="638354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4331824" y="2117496"/>
              <a:ext cx="974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0070C0"/>
                  </a:solidFill>
                </a:rPr>
                <a:t>VEEL</a:t>
              </a:r>
              <a:br>
                <a:rPr lang="en-US" b="1" i="1" dirty="0" smtClean="0">
                  <a:solidFill>
                    <a:srgbClr val="0070C0"/>
                  </a:solidFill>
                </a:rPr>
              </a:br>
              <a:r>
                <a:rPr lang="en-US" b="1" i="1" dirty="0" smtClean="0">
                  <a:solidFill>
                    <a:srgbClr val="0070C0"/>
                  </a:solidFill>
                </a:rPr>
                <a:t>DRACHT</a:t>
              </a:r>
              <a:endParaRPr lang="nl-NL" b="1" i="1" dirty="0">
                <a:solidFill>
                  <a:srgbClr val="0070C0"/>
                </a:solidFill>
              </a:endParaRP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4019449" y="300524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nl-NL" sz="1600" dirty="0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4019449" y="1916832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</a:t>
              </a:r>
              <a:endParaRPr lang="nl-NL" sz="1600" dirty="0"/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3207787" y="1549332"/>
            <a:ext cx="4601484" cy="3619709"/>
            <a:chOff x="3207787" y="1549332"/>
            <a:chExt cx="4601484" cy="3619709"/>
          </a:xfrm>
        </p:grpSpPr>
        <p:sp>
          <p:nvSpPr>
            <p:cNvPr id="15" name="Rechthoek 14"/>
            <p:cNvSpPr/>
            <p:nvPr/>
          </p:nvSpPr>
          <p:spPr>
            <a:xfrm>
              <a:off x="4283968" y="3361806"/>
              <a:ext cx="3456384" cy="1147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5115344" y="4799709"/>
              <a:ext cx="1873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kwaliteit</a:t>
              </a:r>
              <a:r>
                <a:rPr lang="en-US" dirty="0" smtClean="0"/>
                <a:t> van </a:t>
              </a:r>
              <a:r>
                <a:rPr lang="en-US" dirty="0" err="1" smtClean="0"/>
                <a:t>bron</a:t>
              </a:r>
              <a:endParaRPr lang="nl-NL" dirty="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4225623" y="4571836"/>
              <a:ext cx="706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LAAG</a:t>
              </a:r>
              <a:endParaRPr lang="nl-NL" b="1" dirty="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7020272" y="4571836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HOOG</a:t>
              </a:r>
              <a:endParaRPr lang="nl-NL" b="1" dirty="0"/>
            </a:p>
          </p:txBody>
        </p:sp>
        <p:sp>
          <p:nvSpPr>
            <p:cNvPr id="19" name="Tekstvak 18"/>
            <p:cNvSpPr txBox="1"/>
            <p:nvPr/>
          </p:nvSpPr>
          <p:spPr>
            <a:xfrm rot="16200000">
              <a:off x="1998097" y="2759022"/>
              <a:ext cx="3250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kans</a:t>
              </a:r>
              <a:r>
                <a:rPr lang="en-US" dirty="0" smtClean="0"/>
                <a:t> om </a:t>
              </a:r>
              <a:r>
                <a:rPr lang="en-US" dirty="0" err="1" smtClean="0"/>
                <a:t>te</a:t>
              </a:r>
              <a:r>
                <a:rPr lang="en-US" dirty="0" smtClean="0"/>
                <a:t> </a:t>
              </a:r>
              <a:r>
                <a:rPr lang="en-US" dirty="0" err="1" smtClean="0"/>
                <a:t>blijven</a:t>
              </a:r>
              <a:r>
                <a:rPr lang="en-US" dirty="0" smtClean="0"/>
                <a:t> </a:t>
              </a:r>
              <a:r>
                <a:rPr lang="en-US" dirty="0" err="1" smtClean="0"/>
                <a:t>foerageren</a:t>
              </a:r>
              <a:r>
                <a:rPr lang="en-US" dirty="0" smtClean="0"/>
                <a:t> (</a:t>
              </a:r>
              <a:r>
                <a:rPr lang="en-US" sz="2400" b="1" dirty="0" smtClean="0">
                  <a:solidFill>
                    <a:srgbClr val="92D050"/>
                  </a:solidFill>
                </a:rPr>
                <a:t>-</a:t>
              </a:r>
              <a:r>
                <a:rPr lang="en-US" dirty="0" smtClean="0"/>
                <a:t>)</a:t>
              </a:r>
            </a:p>
            <a:p>
              <a:r>
                <a:rPr lang="en-US" dirty="0" err="1" smtClean="0"/>
                <a:t>kans</a:t>
              </a:r>
              <a:r>
                <a:rPr lang="en-US" dirty="0" smtClean="0"/>
                <a:t> om </a:t>
              </a:r>
              <a:r>
                <a:rPr lang="en-US" dirty="0" err="1" smtClean="0"/>
                <a:t>te</a:t>
              </a:r>
              <a:r>
                <a:rPr lang="en-US" dirty="0" smtClean="0"/>
                <a:t> </a:t>
              </a:r>
              <a:r>
                <a:rPr lang="en-US" dirty="0" err="1" smtClean="0"/>
                <a:t>recruteren</a:t>
              </a:r>
              <a:r>
                <a:rPr lang="en-US" dirty="0" smtClean="0"/>
                <a:t> (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-</a:t>
              </a:r>
              <a:r>
                <a:rPr lang="en-US" dirty="0" smtClean="0"/>
                <a:t>)</a:t>
              </a:r>
              <a:endParaRPr lang="nl-NL" dirty="0"/>
            </a:p>
          </p:txBody>
        </p:sp>
        <p:sp>
          <p:nvSpPr>
            <p:cNvPr id="21" name="Vrije vorm 20"/>
            <p:cNvSpPr/>
            <p:nvPr/>
          </p:nvSpPr>
          <p:spPr>
            <a:xfrm>
              <a:off x="4499992" y="3361807"/>
              <a:ext cx="638354" cy="1147313"/>
            </a:xfrm>
            <a:custGeom>
              <a:avLst/>
              <a:gdLst>
                <a:gd name="connsiteX0" fmla="*/ 0 w 638354"/>
                <a:gd name="connsiteY0" fmla="*/ 1147313 h 1147313"/>
                <a:gd name="connsiteX1" fmla="*/ 112143 w 638354"/>
                <a:gd name="connsiteY1" fmla="*/ 1086928 h 1147313"/>
                <a:gd name="connsiteX2" fmla="*/ 163902 w 638354"/>
                <a:gd name="connsiteY2" fmla="*/ 1043796 h 1147313"/>
                <a:gd name="connsiteX3" fmla="*/ 198407 w 638354"/>
                <a:gd name="connsiteY3" fmla="*/ 940279 h 1147313"/>
                <a:gd name="connsiteX4" fmla="*/ 439947 w 638354"/>
                <a:gd name="connsiteY4" fmla="*/ 129396 h 1147313"/>
                <a:gd name="connsiteX5" fmla="*/ 474453 w 638354"/>
                <a:gd name="connsiteY5" fmla="*/ 60384 h 1147313"/>
                <a:gd name="connsiteX6" fmla="*/ 517585 w 638354"/>
                <a:gd name="connsiteY6" fmla="*/ 34505 h 1147313"/>
                <a:gd name="connsiteX7" fmla="*/ 569343 w 638354"/>
                <a:gd name="connsiteY7" fmla="*/ 17252 h 1147313"/>
                <a:gd name="connsiteX8" fmla="*/ 638354 w 638354"/>
                <a:gd name="connsiteY8" fmla="*/ 0 h 114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54" h="1147313">
                  <a:moveTo>
                    <a:pt x="0" y="1147313"/>
                  </a:moveTo>
                  <a:cubicBezTo>
                    <a:pt x="42413" y="1125747"/>
                    <a:pt x="84826" y="1104181"/>
                    <a:pt x="112143" y="1086928"/>
                  </a:cubicBezTo>
                  <a:cubicBezTo>
                    <a:pt x="139460" y="1069675"/>
                    <a:pt x="149525" y="1068237"/>
                    <a:pt x="163902" y="1043796"/>
                  </a:cubicBezTo>
                  <a:cubicBezTo>
                    <a:pt x="178279" y="1019354"/>
                    <a:pt x="152400" y="1092679"/>
                    <a:pt x="198407" y="940279"/>
                  </a:cubicBezTo>
                  <a:cubicBezTo>
                    <a:pt x="244414" y="787879"/>
                    <a:pt x="393939" y="276045"/>
                    <a:pt x="439947" y="129396"/>
                  </a:cubicBezTo>
                  <a:cubicBezTo>
                    <a:pt x="485955" y="-17253"/>
                    <a:pt x="461513" y="76199"/>
                    <a:pt x="474453" y="60384"/>
                  </a:cubicBezTo>
                  <a:cubicBezTo>
                    <a:pt x="487393" y="44569"/>
                    <a:pt x="501770" y="41694"/>
                    <a:pt x="517585" y="34505"/>
                  </a:cubicBezTo>
                  <a:cubicBezTo>
                    <a:pt x="533400" y="27316"/>
                    <a:pt x="549215" y="23003"/>
                    <a:pt x="569343" y="17252"/>
                  </a:cubicBezTo>
                  <a:cubicBezTo>
                    <a:pt x="589471" y="11501"/>
                    <a:pt x="613912" y="5750"/>
                    <a:pt x="638354" y="0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Vrije vorm 23"/>
            <p:cNvSpPr/>
            <p:nvPr/>
          </p:nvSpPr>
          <p:spPr>
            <a:xfrm>
              <a:off x="4941670" y="3361807"/>
              <a:ext cx="638354" cy="1147313"/>
            </a:xfrm>
            <a:custGeom>
              <a:avLst/>
              <a:gdLst>
                <a:gd name="connsiteX0" fmla="*/ 0 w 638354"/>
                <a:gd name="connsiteY0" fmla="*/ 1147313 h 1147313"/>
                <a:gd name="connsiteX1" fmla="*/ 112143 w 638354"/>
                <a:gd name="connsiteY1" fmla="*/ 1086928 h 1147313"/>
                <a:gd name="connsiteX2" fmla="*/ 163902 w 638354"/>
                <a:gd name="connsiteY2" fmla="*/ 1043796 h 1147313"/>
                <a:gd name="connsiteX3" fmla="*/ 198407 w 638354"/>
                <a:gd name="connsiteY3" fmla="*/ 940279 h 1147313"/>
                <a:gd name="connsiteX4" fmla="*/ 439947 w 638354"/>
                <a:gd name="connsiteY4" fmla="*/ 129396 h 1147313"/>
                <a:gd name="connsiteX5" fmla="*/ 474453 w 638354"/>
                <a:gd name="connsiteY5" fmla="*/ 60384 h 1147313"/>
                <a:gd name="connsiteX6" fmla="*/ 517585 w 638354"/>
                <a:gd name="connsiteY6" fmla="*/ 34505 h 1147313"/>
                <a:gd name="connsiteX7" fmla="*/ 569343 w 638354"/>
                <a:gd name="connsiteY7" fmla="*/ 17252 h 1147313"/>
                <a:gd name="connsiteX8" fmla="*/ 638354 w 638354"/>
                <a:gd name="connsiteY8" fmla="*/ 0 h 114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54" h="1147313">
                  <a:moveTo>
                    <a:pt x="0" y="1147313"/>
                  </a:moveTo>
                  <a:cubicBezTo>
                    <a:pt x="42413" y="1125747"/>
                    <a:pt x="84826" y="1104181"/>
                    <a:pt x="112143" y="1086928"/>
                  </a:cubicBezTo>
                  <a:cubicBezTo>
                    <a:pt x="139460" y="1069675"/>
                    <a:pt x="149525" y="1068237"/>
                    <a:pt x="163902" y="1043796"/>
                  </a:cubicBezTo>
                  <a:cubicBezTo>
                    <a:pt x="178279" y="1019354"/>
                    <a:pt x="152400" y="1092679"/>
                    <a:pt x="198407" y="940279"/>
                  </a:cubicBezTo>
                  <a:cubicBezTo>
                    <a:pt x="244414" y="787879"/>
                    <a:pt x="393939" y="276045"/>
                    <a:pt x="439947" y="129396"/>
                  </a:cubicBezTo>
                  <a:cubicBezTo>
                    <a:pt x="485955" y="-17253"/>
                    <a:pt x="461513" y="76199"/>
                    <a:pt x="474453" y="60384"/>
                  </a:cubicBezTo>
                  <a:cubicBezTo>
                    <a:pt x="487393" y="44569"/>
                    <a:pt x="501770" y="41694"/>
                    <a:pt x="517585" y="34505"/>
                  </a:cubicBezTo>
                  <a:cubicBezTo>
                    <a:pt x="533400" y="27316"/>
                    <a:pt x="549215" y="23003"/>
                    <a:pt x="569343" y="17252"/>
                  </a:cubicBezTo>
                  <a:cubicBezTo>
                    <a:pt x="589471" y="11501"/>
                    <a:pt x="613912" y="5750"/>
                    <a:pt x="638354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14344" y="3362306"/>
              <a:ext cx="974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0070C0"/>
                  </a:solidFill>
                </a:rPr>
                <a:t>WEINIG</a:t>
              </a:r>
              <a:br>
                <a:rPr lang="en-US" b="1" i="1" dirty="0" smtClean="0">
                  <a:solidFill>
                    <a:srgbClr val="0070C0"/>
                  </a:solidFill>
                </a:rPr>
              </a:br>
              <a:r>
                <a:rPr lang="en-US" b="1" i="1" dirty="0" smtClean="0">
                  <a:solidFill>
                    <a:srgbClr val="0070C0"/>
                  </a:solidFill>
                </a:rPr>
                <a:t>DRACHT</a:t>
              </a:r>
              <a:endParaRPr lang="nl-NL" b="1" i="1" dirty="0">
                <a:solidFill>
                  <a:srgbClr val="0070C0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4019449" y="4301388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nl-NL" sz="1600" dirty="0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4019449" y="3212976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</a:t>
              </a:r>
              <a:endParaRPr lang="nl-NL" sz="1600" dirty="0"/>
            </a:p>
          </p:txBody>
        </p:sp>
      </p:grpSp>
      <p:sp>
        <p:nvSpPr>
          <p:cNvPr id="33" name="Tekstvak 32"/>
          <p:cNvSpPr txBox="1"/>
          <p:nvPr/>
        </p:nvSpPr>
        <p:spPr>
          <a:xfrm>
            <a:off x="4019449" y="5164996"/>
            <a:ext cx="4862384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Dansen</a:t>
            </a:r>
            <a:r>
              <a:rPr lang="en-US" sz="2800" b="1" dirty="0" smtClean="0">
                <a:solidFill>
                  <a:srgbClr val="C00000"/>
                </a:solidFill>
              </a:rPr>
              <a:t> is </a:t>
            </a:r>
            <a:r>
              <a:rPr lang="en-US" sz="2800" b="1" dirty="0" err="1" smtClean="0">
                <a:solidFill>
                  <a:srgbClr val="C00000"/>
                </a:solidFill>
              </a:rPr>
              <a:t>relatief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t.o.v</a:t>
            </a:r>
            <a:r>
              <a:rPr lang="en-US" sz="2800" b="1" dirty="0" smtClean="0">
                <a:solidFill>
                  <a:srgbClr val="C00000"/>
                </a:solidFill>
              </a:rPr>
              <a:t>. </a:t>
            </a:r>
            <a:r>
              <a:rPr lang="en-US" sz="2800" b="1" dirty="0" err="1" smtClean="0">
                <a:solidFill>
                  <a:srgbClr val="C00000"/>
                </a:solidFill>
              </a:rPr>
              <a:t>andere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bronnen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‘</a:t>
            </a:r>
            <a:r>
              <a:rPr lang="en-US" sz="2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danser</a:t>
            </a:r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kent</a:t>
            </a:r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alle</a:t>
            </a:r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bronnen</a:t>
            </a:r>
            <a:r>
              <a:rPr 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’ ?</a:t>
            </a:r>
            <a:endParaRPr lang="en-US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camazine waggle d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80336" y="1726967"/>
            <a:ext cx="2836462" cy="2085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37635" y="305710"/>
            <a:ext cx="854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4. </a:t>
            </a:r>
            <a:r>
              <a:rPr lang="en-US" sz="3600" b="1" dirty="0" err="1" smtClean="0"/>
              <a:t>Wordt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altijd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gedanst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voor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goede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bron</a:t>
            </a:r>
            <a:r>
              <a:rPr lang="en-US" sz="3600" b="1" dirty="0" smtClean="0"/>
              <a:t>?</a:t>
            </a:r>
            <a:endParaRPr lang="nl-NL" sz="3600" b="1" dirty="0"/>
          </a:p>
        </p:txBody>
      </p:sp>
      <p:pic>
        <p:nvPicPr>
          <p:cNvPr id="6" name="Picture 2" descr="F:\Old Dell laptop\Honeybees\NSF-tremble\NSF.figures\NSF.nectarcycle.TI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 b="23608"/>
          <a:stretch/>
        </p:blipFill>
        <p:spPr bwMode="auto">
          <a:xfrm>
            <a:off x="3470655" y="2582671"/>
            <a:ext cx="4812591" cy="160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228843" y="2136738"/>
            <a:ext cx="1151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92D050"/>
                </a:solidFill>
              </a:rPr>
              <a:t>buiten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173059" y="2131459"/>
            <a:ext cx="1652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in </a:t>
            </a:r>
            <a:r>
              <a:rPr lang="en-US" sz="2800" b="1" dirty="0" err="1" smtClean="0">
                <a:solidFill>
                  <a:srgbClr val="FFC000"/>
                </a:solidFill>
              </a:rPr>
              <a:t>kolonie</a:t>
            </a:r>
            <a:endParaRPr lang="nl-NL" b="1" dirty="0">
              <a:solidFill>
                <a:srgbClr val="FFC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796795" y="4188189"/>
            <a:ext cx="201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92D050"/>
                </a:solidFill>
              </a:rPr>
              <a:t>foerageersters</a:t>
            </a:r>
            <a:endParaRPr lang="nl-NL" sz="1600" b="1" dirty="0">
              <a:solidFill>
                <a:srgbClr val="92D05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29043" y="4209238"/>
            <a:ext cx="2415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92D050"/>
                </a:solidFill>
              </a:rPr>
              <a:t>nectarontvangers</a:t>
            </a:r>
            <a:endParaRPr lang="nl-NL" sz="1600" b="1" dirty="0">
              <a:solidFill>
                <a:srgbClr val="92D05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100486" y="1177352"/>
            <a:ext cx="6043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NEE:  </a:t>
            </a:r>
            <a:r>
              <a:rPr lang="en-US" sz="2800" b="1" dirty="0" err="1" smtClean="0">
                <a:solidFill>
                  <a:srgbClr val="C00000"/>
                </a:solidFill>
              </a:rPr>
              <a:t>dansers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vergelijken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geen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bronnen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Maar </a:t>
            </a:r>
            <a:r>
              <a:rPr lang="en-US" sz="2800" b="1" dirty="0" err="1" smtClean="0">
                <a:solidFill>
                  <a:srgbClr val="C00000"/>
                </a:solidFill>
              </a:rPr>
              <a:t>negatieve</a:t>
            </a:r>
            <a:r>
              <a:rPr lang="en-US" sz="2800" b="1" dirty="0" smtClean="0">
                <a:solidFill>
                  <a:srgbClr val="C00000"/>
                </a:solidFill>
              </a:rPr>
              <a:t> feedback in </a:t>
            </a:r>
            <a:r>
              <a:rPr lang="en-US" sz="2800" b="1" dirty="0" err="1" smtClean="0">
                <a:solidFill>
                  <a:srgbClr val="C00000"/>
                </a:solidFill>
              </a:rPr>
              <a:t>systeem</a:t>
            </a:r>
            <a:r>
              <a:rPr lang="en-US" sz="2800" b="1" dirty="0" smtClean="0">
                <a:solidFill>
                  <a:srgbClr val="C00000"/>
                </a:solidFill>
              </a:rPr>
              <a:t> !</a:t>
            </a:r>
            <a:endParaRPr lang="nl-NL" sz="2800" b="1" dirty="0">
              <a:solidFill>
                <a:srgbClr val="C0000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140145" y="4941168"/>
            <a:ext cx="6065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Taakverdeling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maakt</a:t>
            </a:r>
            <a:r>
              <a:rPr lang="en-US" sz="2800" b="1" dirty="0" smtClean="0">
                <a:solidFill>
                  <a:srgbClr val="C00000"/>
                </a:solidFill>
              </a:rPr>
              <a:t> feedback </a:t>
            </a:r>
            <a:r>
              <a:rPr lang="en-US" sz="2800" b="1" dirty="0" err="1" smtClean="0">
                <a:solidFill>
                  <a:srgbClr val="C00000"/>
                </a:solidFill>
              </a:rPr>
              <a:t>mogelijk</a:t>
            </a:r>
            <a:endParaRPr lang="nl-NL" sz="2800" b="1" dirty="0">
              <a:solidFill>
                <a:srgbClr val="C00000"/>
              </a:solidFill>
            </a:endParaRPr>
          </a:p>
        </p:txBody>
      </p:sp>
      <p:pic>
        <p:nvPicPr>
          <p:cNvPr id="13" name="Picture 6" descr="trophallaxis!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4222178"/>
            <a:ext cx="2083843" cy="18711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54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camazine waggle d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80336" y="1726967"/>
            <a:ext cx="2836462" cy="2085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37635" y="305710"/>
            <a:ext cx="854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4. </a:t>
            </a:r>
            <a:r>
              <a:rPr lang="en-US" sz="3600" b="1" dirty="0" err="1" smtClean="0"/>
              <a:t>Wordt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altijd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gedanst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voor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goede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bron</a:t>
            </a:r>
            <a:r>
              <a:rPr lang="en-US" sz="3600" b="1" dirty="0" smtClean="0"/>
              <a:t>?</a:t>
            </a:r>
            <a:endParaRPr lang="nl-NL" sz="3600" b="1" dirty="0"/>
          </a:p>
        </p:txBody>
      </p:sp>
      <p:pic>
        <p:nvPicPr>
          <p:cNvPr id="14" name="Picture 6" descr="trophallaxis!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4222178"/>
            <a:ext cx="2083843" cy="18711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9" name="Rechte verbindingslijn 18"/>
          <p:cNvCxnSpPr/>
          <p:nvPr/>
        </p:nvCxnSpPr>
        <p:spPr>
          <a:xfrm>
            <a:off x="3678179" y="1702507"/>
            <a:ext cx="0" cy="2090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 flipH="1">
            <a:off x="3678179" y="3792796"/>
            <a:ext cx="324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/>
          <p:cNvSpPr txBox="1"/>
          <p:nvPr/>
        </p:nvSpPr>
        <p:spPr>
          <a:xfrm>
            <a:off x="3727893" y="1378989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2D050"/>
                </a:solidFill>
              </a:rPr>
              <a:t>kwispeldans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425060" y="220585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‘</a:t>
            </a:r>
            <a:r>
              <a:rPr lang="en-US" dirty="0" err="1" smtClean="0">
                <a:solidFill>
                  <a:srgbClr val="C00000"/>
                </a:solidFill>
              </a:rPr>
              <a:t>trildans</a:t>
            </a:r>
            <a:r>
              <a:rPr lang="en-US" dirty="0" smtClean="0">
                <a:solidFill>
                  <a:srgbClr val="C00000"/>
                </a:solidFill>
              </a:rPr>
              <a:t>’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3895074" y="3863430"/>
            <a:ext cx="330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Zoektijd</a:t>
            </a:r>
            <a:r>
              <a:rPr lang="en-US" b="1" dirty="0" smtClean="0"/>
              <a:t> tot nectar </a:t>
            </a:r>
            <a:r>
              <a:rPr lang="en-US" b="1" dirty="0" err="1" smtClean="0"/>
              <a:t>ontvangen</a:t>
            </a:r>
            <a:r>
              <a:rPr lang="en-US" b="1" dirty="0" smtClean="0"/>
              <a:t> (s)</a:t>
            </a:r>
            <a:endParaRPr lang="nl-NL" b="1" dirty="0"/>
          </a:p>
        </p:txBody>
      </p:sp>
      <p:sp>
        <p:nvSpPr>
          <p:cNvPr id="24" name="Tekstvak 23"/>
          <p:cNvSpPr txBox="1"/>
          <p:nvPr/>
        </p:nvSpPr>
        <p:spPr>
          <a:xfrm rot="16200000">
            <a:off x="2563158" y="2512955"/>
            <a:ext cx="165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kans</a:t>
            </a:r>
            <a:r>
              <a:rPr lang="en-US" b="1" dirty="0" smtClean="0"/>
              <a:t> op </a:t>
            </a:r>
            <a:r>
              <a:rPr lang="en-US" b="1" dirty="0" err="1" smtClean="0"/>
              <a:t>dansen</a:t>
            </a:r>
            <a:endParaRPr lang="nl-NL" b="1" dirty="0"/>
          </a:p>
        </p:txBody>
      </p:sp>
      <p:sp>
        <p:nvSpPr>
          <p:cNvPr id="17" name="Vrije vorm 16"/>
          <p:cNvSpPr/>
          <p:nvPr/>
        </p:nvSpPr>
        <p:spPr>
          <a:xfrm>
            <a:off x="3706039" y="1657519"/>
            <a:ext cx="3157870" cy="2117454"/>
          </a:xfrm>
          <a:custGeom>
            <a:avLst/>
            <a:gdLst>
              <a:gd name="connsiteX0" fmla="*/ 0 w 3157870"/>
              <a:gd name="connsiteY0" fmla="*/ 0 h 2117454"/>
              <a:gd name="connsiteX1" fmla="*/ 191387 w 3157870"/>
              <a:gd name="connsiteY1" fmla="*/ 170121 h 2117454"/>
              <a:gd name="connsiteX2" fmla="*/ 382773 w 3157870"/>
              <a:gd name="connsiteY2" fmla="*/ 382772 h 2117454"/>
              <a:gd name="connsiteX3" fmla="*/ 531628 w 3157870"/>
              <a:gd name="connsiteY3" fmla="*/ 669851 h 2117454"/>
              <a:gd name="connsiteX4" fmla="*/ 691117 w 3157870"/>
              <a:gd name="connsiteY4" fmla="*/ 988828 h 2117454"/>
              <a:gd name="connsiteX5" fmla="*/ 776177 w 3157870"/>
              <a:gd name="connsiteY5" fmla="*/ 1233377 h 2117454"/>
              <a:gd name="connsiteX6" fmla="*/ 861238 w 3157870"/>
              <a:gd name="connsiteY6" fmla="*/ 1477926 h 2117454"/>
              <a:gd name="connsiteX7" fmla="*/ 1010093 w 3157870"/>
              <a:gd name="connsiteY7" fmla="*/ 1648047 h 2117454"/>
              <a:gd name="connsiteX8" fmla="*/ 1201480 w 3157870"/>
              <a:gd name="connsiteY8" fmla="*/ 1828800 h 2117454"/>
              <a:gd name="connsiteX9" fmla="*/ 1392866 w 3157870"/>
              <a:gd name="connsiteY9" fmla="*/ 1977656 h 2117454"/>
              <a:gd name="connsiteX10" fmla="*/ 1679945 w 3157870"/>
              <a:gd name="connsiteY10" fmla="*/ 2094614 h 2117454"/>
              <a:gd name="connsiteX11" fmla="*/ 1935126 w 3157870"/>
              <a:gd name="connsiteY11" fmla="*/ 2115879 h 2117454"/>
              <a:gd name="connsiteX12" fmla="*/ 2339163 w 3157870"/>
              <a:gd name="connsiteY12" fmla="*/ 2115879 h 2117454"/>
              <a:gd name="connsiteX13" fmla="*/ 3157870 w 3157870"/>
              <a:gd name="connsiteY13" fmla="*/ 2115879 h 2117454"/>
              <a:gd name="connsiteX14" fmla="*/ 3157870 w 3157870"/>
              <a:gd name="connsiteY14" fmla="*/ 2115879 h 211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7870" h="2117454">
                <a:moveTo>
                  <a:pt x="0" y="0"/>
                </a:moveTo>
                <a:cubicBezTo>
                  <a:pt x="63796" y="53163"/>
                  <a:pt x="127592" y="106326"/>
                  <a:pt x="191387" y="170121"/>
                </a:cubicBezTo>
                <a:cubicBezTo>
                  <a:pt x="255182" y="233916"/>
                  <a:pt x="326066" y="299484"/>
                  <a:pt x="382773" y="382772"/>
                </a:cubicBezTo>
                <a:cubicBezTo>
                  <a:pt x="439480" y="466060"/>
                  <a:pt x="480237" y="568842"/>
                  <a:pt x="531628" y="669851"/>
                </a:cubicBezTo>
                <a:cubicBezTo>
                  <a:pt x="583019" y="770860"/>
                  <a:pt x="650359" y="894907"/>
                  <a:pt x="691117" y="988828"/>
                </a:cubicBezTo>
                <a:cubicBezTo>
                  <a:pt x="731875" y="1082749"/>
                  <a:pt x="776177" y="1233377"/>
                  <a:pt x="776177" y="1233377"/>
                </a:cubicBezTo>
                <a:cubicBezTo>
                  <a:pt x="804531" y="1314893"/>
                  <a:pt x="822252" y="1408814"/>
                  <a:pt x="861238" y="1477926"/>
                </a:cubicBezTo>
                <a:cubicBezTo>
                  <a:pt x="900224" y="1547038"/>
                  <a:pt x="953386" y="1589568"/>
                  <a:pt x="1010093" y="1648047"/>
                </a:cubicBezTo>
                <a:cubicBezTo>
                  <a:pt x="1066800" y="1706526"/>
                  <a:pt x="1137684" y="1773865"/>
                  <a:pt x="1201480" y="1828800"/>
                </a:cubicBezTo>
                <a:cubicBezTo>
                  <a:pt x="1265276" y="1883735"/>
                  <a:pt x="1313122" y="1933354"/>
                  <a:pt x="1392866" y="1977656"/>
                </a:cubicBezTo>
                <a:cubicBezTo>
                  <a:pt x="1472610" y="2021958"/>
                  <a:pt x="1589568" y="2071577"/>
                  <a:pt x="1679945" y="2094614"/>
                </a:cubicBezTo>
                <a:cubicBezTo>
                  <a:pt x="1770322" y="2117651"/>
                  <a:pt x="1825256" y="2112335"/>
                  <a:pt x="1935126" y="2115879"/>
                </a:cubicBezTo>
                <a:cubicBezTo>
                  <a:pt x="2044996" y="2119423"/>
                  <a:pt x="2339163" y="2115879"/>
                  <a:pt x="2339163" y="2115879"/>
                </a:cubicBezTo>
                <a:lnTo>
                  <a:pt x="3157870" y="2115879"/>
                </a:lnTo>
                <a:lnTo>
                  <a:pt x="3157870" y="2115879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 17"/>
          <p:cNvSpPr/>
          <p:nvPr/>
        </p:nvSpPr>
        <p:spPr>
          <a:xfrm>
            <a:off x="3748570" y="1705957"/>
            <a:ext cx="3147237" cy="2067047"/>
          </a:xfrm>
          <a:custGeom>
            <a:avLst/>
            <a:gdLst>
              <a:gd name="connsiteX0" fmla="*/ 0 w 3147237"/>
              <a:gd name="connsiteY0" fmla="*/ 2056809 h 2067047"/>
              <a:gd name="connsiteX1" fmla="*/ 414669 w 3147237"/>
              <a:gd name="connsiteY1" fmla="*/ 2056809 h 2067047"/>
              <a:gd name="connsiteX2" fmla="*/ 691116 w 3147237"/>
              <a:gd name="connsiteY2" fmla="*/ 2056809 h 2067047"/>
              <a:gd name="connsiteX3" fmla="*/ 808074 w 3147237"/>
              <a:gd name="connsiteY3" fmla="*/ 1918586 h 2067047"/>
              <a:gd name="connsiteX4" fmla="*/ 978195 w 3147237"/>
              <a:gd name="connsiteY4" fmla="*/ 1695302 h 2067047"/>
              <a:gd name="connsiteX5" fmla="*/ 1137683 w 3147237"/>
              <a:gd name="connsiteY5" fmla="*/ 1408223 h 2067047"/>
              <a:gd name="connsiteX6" fmla="*/ 1414130 w 3147237"/>
              <a:gd name="connsiteY6" fmla="*/ 834065 h 2067047"/>
              <a:gd name="connsiteX7" fmla="*/ 1562986 w 3147237"/>
              <a:gd name="connsiteY7" fmla="*/ 483190 h 2067047"/>
              <a:gd name="connsiteX8" fmla="*/ 1722474 w 3147237"/>
              <a:gd name="connsiteY8" fmla="*/ 270539 h 2067047"/>
              <a:gd name="connsiteX9" fmla="*/ 1924493 w 3147237"/>
              <a:gd name="connsiteY9" fmla="*/ 142948 h 2067047"/>
              <a:gd name="connsiteX10" fmla="*/ 2169042 w 3147237"/>
              <a:gd name="connsiteY10" fmla="*/ 68520 h 2067047"/>
              <a:gd name="connsiteX11" fmla="*/ 2530549 w 3147237"/>
              <a:gd name="connsiteY11" fmla="*/ 4725 h 2067047"/>
              <a:gd name="connsiteX12" fmla="*/ 2860158 w 3147237"/>
              <a:gd name="connsiteY12" fmla="*/ 4725 h 2067047"/>
              <a:gd name="connsiteX13" fmla="*/ 3147237 w 3147237"/>
              <a:gd name="connsiteY13" fmla="*/ 4725 h 2067047"/>
              <a:gd name="connsiteX14" fmla="*/ 3147237 w 3147237"/>
              <a:gd name="connsiteY14" fmla="*/ 4725 h 206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37" h="2067047">
                <a:moveTo>
                  <a:pt x="0" y="2056809"/>
                </a:moveTo>
                <a:lnTo>
                  <a:pt x="414669" y="2056809"/>
                </a:lnTo>
                <a:cubicBezTo>
                  <a:pt x="529855" y="2056809"/>
                  <a:pt x="625548" y="2079846"/>
                  <a:pt x="691116" y="2056809"/>
                </a:cubicBezTo>
                <a:cubicBezTo>
                  <a:pt x="756684" y="2033772"/>
                  <a:pt x="760228" y="1978837"/>
                  <a:pt x="808074" y="1918586"/>
                </a:cubicBezTo>
                <a:cubicBezTo>
                  <a:pt x="855921" y="1858335"/>
                  <a:pt x="923260" y="1780362"/>
                  <a:pt x="978195" y="1695302"/>
                </a:cubicBezTo>
                <a:cubicBezTo>
                  <a:pt x="1033130" y="1610242"/>
                  <a:pt x="1065027" y="1551762"/>
                  <a:pt x="1137683" y="1408223"/>
                </a:cubicBezTo>
                <a:cubicBezTo>
                  <a:pt x="1210339" y="1264684"/>
                  <a:pt x="1343246" y="988237"/>
                  <a:pt x="1414130" y="834065"/>
                </a:cubicBezTo>
                <a:cubicBezTo>
                  <a:pt x="1485014" y="679893"/>
                  <a:pt x="1511595" y="577111"/>
                  <a:pt x="1562986" y="483190"/>
                </a:cubicBezTo>
                <a:cubicBezTo>
                  <a:pt x="1614377" y="389269"/>
                  <a:pt x="1662223" y="327246"/>
                  <a:pt x="1722474" y="270539"/>
                </a:cubicBezTo>
                <a:cubicBezTo>
                  <a:pt x="1782725" y="213832"/>
                  <a:pt x="1850065" y="176618"/>
                  <a:pt x="1924493" y="142948"/>
                </a:cubicBezTo>
                <a:cubicBezTo>
                  <a:pt x="1998921" y="109278"/>
                  <a:pt x="2068033" y="91557"/>
                  <a:pt x="2169042" y="68520"/>
                </a:cubicBezTo>
                <a:cubicBezTo>
                  <a:pt x="2270051" y="45483"/>
                  <a:pt x="2415363" y="15357"/>
                  <a:pt x="2530549" y="4725"/>
                </a:cubicBezTo>
                <a:cubicBezTo>
                  <a:pt x="2645735" y="-5908"/>
                  <a:pt x="2860158" y="4725"/>
                  <a:pt x="2860158" y="4725"/>
                </a:cubicBezTo>
                <a:lnTo>
                  <a:pt x="3147237" y="4725"/>
                </a:lnTo>
                <a:lnTo>
                  <a:pt x="3147237" y="472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3004174" y="4378023"/>
            <a:ext cx="5238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92D050"/>
                </a:solidFill>
              </a:rPr>
              <a:t>Kwispeldans</a:t>
            </a:r>
            <a:r>
              <a:rPr lang="en-US" b="1" dirty="0" smtClean="0">
                <a:solidFill>
                  <a:srgbClr val="92D050"/>
                </a:solidFill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</a:rPr>
              <a:t>alleen</a:t>
            </a:r>
            <a:r>
              <a:rPr lang="en-US" b="1" dirty="0" smtClean="0">
                <a:solidFill>
                  <a:srgbClr val="92D050"/>
                </a:solidFill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</a:rPr>
              <a:t>als</a:t>
            </a:r>
            <a:r>
              <a:rPr lang="en-US" b="1" dirty="0" smtClean="0">
                <a:solidFill>
                  <a:srgbClr val="92D050"/>
                </a:solidFill>
              </a:rPr>
              <a:t> nectar </a:t>
            </a:r>
            <a:r>
              <a:rPr lang="en-US" b="1" dirty="0" err="1" smtClean="0">
                <a:solidFill>
                  <a:srgbClr val="92D050"/>
                </a:solidFill>
              </a:rPr>
              <a:t>snel</a:t>
            </a:r>
            <a:r>
              <a:rPr lang="en-US" b="1" dirty="0" smtClean="0">
                <a:solidFill>
                  <a:srgbClr val="92D050"/>
                </a:solidFill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</a:rPr>
              <a:t>wordt</a:t>
            </a:r>
            <a:r>
              <a:rPr lang="en-US" b="1" dirty="0" smtClean="0">
                <a:solidFill>
                  <a:srgbClr val="92D050"/>
                </a:solidFill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</a:rPr>
              <a:t>ontvangen</a:t>
            </a:r>
            <a:r>
              <a:rPr lang="en-US" b="1" dirty="0" smtClean="0">
                <a:solidFill>
                  <a:srgbClr val="92D050"/>
                </a:solidFill>
              </a:rPr>
              <a:t> !</a:t>
            </a:r>
          </a:p>
          <a:p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olidFill>
                  <a:srgbClr val="92D050"/>
                </a:solidFill>
                <a:sym typeface="Wingdings" panose="05000000000000000000" pitchFamily="2" charset="2"/>
              </a:rPr>
              <a:t>Negatieve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 feedback </a:t>
            </a:r>
            <a:r>
              <a:rPr lang="en-US" b="1" dirty="0" err="1" smtClean="0">
                <a:solidFill>
                  <a:srgbClr val="92D050"/>
                </a:solidFill>
                <a:sym typeface="Wingdings" panose="05000000000000000000" pitchFamily="2" charset="2"/>
              </a:rPr>
              <a:t>dempt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92D050"/>
                </a:solidFill>
                <a:sym typeface="Wingdings" panose="05000000000000000000" pitchFamily="2" charset="2"/>
              </a:rPr>
              <a:t>recruteren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2987824" y="5158933"/>
            <a:ext cx="6251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ANDERE DANS [</a:t>
            </a:r>
            <a:r>
              <a:rPr lang="en-US" b="1" dirty="0" err="1" smtClean="0">
                <a:solidFill>
                  <a:srgbClr val="C00000"/>
                </a:solidFill>
              </a:rPr>
              <a:t>Trildans</a:t>
            </a:r>
            <a:r>
              <a:rPr lang="en-US" b="1" dirty="0" smtClean="0">
                <a:solidFill>
                  <a:srgbClr val="C00000"/>
                </a:solidFill>
              </a:rPr>
              <a:t>] </a:t>
            </a:r>
            <a:r>
              <a:rPr lang="en-US" b="1" dirty="0" err="1" smtClean="0">
                <a:solidFill>
                  <a:srgbClr val="C00000"/>
                </a:solidFill>
              </a:rPr>
              <a:t>als</a:t>
            </a:r>
            <a:r>
              <a:rPr lang="en-US" b="1" dirty="0" smtClean="0">
                <a:solidFill>
                  <a:srgbClr val="C00000"/>
                </a:solidFill>
              </a:rPr>
              <a:t> nectar NIET </a:t>
            </a:r>
            <a:r>
              <a:rPr lang="en-US" b="1" dirty="0" err="1" smtClean="0">
                <a:solidFill>
                  <a:srgbClr val="C00000"/>
                </a:solidFill>
              </a:rPr>
              <a:t>snel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wordt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ontvangen</a:t>
            </a:r>
            <a:r>
              <a:rPr lang="en-US" b="1" dirty="0" smtClean="0">
                <a:solidFill>
                  <a:srgbClr val="C00000"/>
                </a:solidFill>
              </a:rPr>
              <a:t> !</a:t>
            </a:r>
          </a:p>
          <a:p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Trildans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recruteren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van nectar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ontvangers</a:t>
            </a:r>
            <a:endParaRPr lang="en-US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Positieve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feedback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zorgt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voor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meer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nectar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ontvangers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4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 animBg="1"/>
      <p:bldP spid="5" grpId="0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camazine waggle d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80336" y="1726967"/>
            <a:ext cx="2836462" cy="2085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37635" y="305710"/>
            <a:ext cx="854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4. </a:t>
            </a:r>
            <a:r>
              <a:rPr lang="en-US" sz="3600" b="1" dirty="0" err="1" smtClean="0"/>
              <a:t>Wordt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altijd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gedanst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voor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goede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bron</a:t>
            </a:r>
            <a:r>
              <a:rPr lang="en-US" sz="3600" b="1" dirty="0" smtClean="0"/>
              <a:t>?</a:t>
            </a:r>
            <a:endParaRPr lang="nl-NL" sz="3600" b="1" dirty="0"/>
          </a:p>
        </p:txBody>
      </p:sp>
      <p:pic>
        <p:nvPicPr>
          <p:cNvPr id="14" name="Picture 6" descr="trophallaxis!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4222178"/>
            <a:ext cx="2083843" cy="18711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016292" y="2030414"/>
            <a:ext cx="414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KOMT MET NECTAR DE KOLONIE BINNEN:</a:t>
            </a:r>
            <a:endParaRPr lang="nl-NL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3037463" y="1351727"/>
            <a:ext cx="4650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Beslissingen</a:t>
            </a:r>
            <a:r>
              <a:rPr lang="en-US" sz="2800" b="1" dirty="0" smtClean="0"/>
              <a:t> van </a:t>
            </a:r>
            <a:r>
              <a:rPr lang="en-US" sz="2800" b="1" dirty="0" err="1" smtClean="0"/>
              <a:t>een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nectarbij</a:t>
            </a:r>
            <a:endParaRPr lang="nl-NL" sz="28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5854766" y="3724560"/>
            <a:ext cx="152554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KWISPELDANS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5868144" y="4139788"/>
            <a:ext cx="110459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TRILDANS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4393564" y="2699628"/>
            <a:ext cx="433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nectar </a:t>
            </a:r>
            <a:r>
              <a:rPr lang="en-US" dirty="0" err="1" smtClean="0"/>
              <a:t>afgeven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ga</a:t>
            </a:r>
            <a:r>
              <a:rPr lang="en-US" dirty="0" smtClean="0"/>
              <a:t> door met </a:t>
            </a:r>
            <a:r>
              <a:rPr lang="en-US" dirty="0" err="1" smtClean="0"/>
              <a:t>foerageren</a:t>
            </a:r>
            <a:endParaRPr lang="nl-NL" dirty="0"/>
          </a:p>
        </p:txBody>
      </p:sp>
      <p:sp>
        <p:nvSpPr>
          <p:cNvPr id="28" name="Tekstvak 27"/>
          <p:cNvSpPr txBox="1"/>
          <p:nvPr/>
        </p:nvSpPr>
        <p:spPr>
          <a:xfrm>
            <a:off x="4417592" y="2400923"/>
            <a:ext cx="400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nectar </a:t>
            </a:r>
            <a:r>
              <a:rPr lang="en-US" dirty="0" err="1" smtClean="0"/>
              <a:t>afgeven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stop met </a:t>
            </a:r>
            <a:r>
              <a:rPr lang="en-US" dirty="0" err="1" smtClean="0"/>
              <a:t>foerageren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3247803" y="283701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+</a:t>
            </a:r>
            <a:endParaRPr lang="nl-NL" sz="3600" dirty="0">
              <a:solidFill>
                <a:srgbClr val="92D05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275856" y="2155503"/>
            <a:ext cx="357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-</a:t>
            </a:r>
            <a:endParaRPr lang="nl-NL" sz="4400" dirty="0">
              <a:solidFill>
                <a:srgbClr val="C000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247803" y="25402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nl-NL" sz="3600" dirty="0"/>
          </a:p>
        </p:txBody>
      </p:sp>
      <p:sp>
        <p:nvSpPr>
          <p:cNvPr id="13" name="PIJL-RECHTS 12"/>
          <p:cNvSpPr/>
          <p:nvPr/>
        </p:nvSpPr>
        <p:spPr>
          <a:xfrm>
            <a:off x="3826035" y="2493256"/>
            <a:ext cx="51406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PIJL-RECHTS 28"/>
          <p:cNvSpPr/>
          <p:nvPr/>
        </p:nvSpPr>
        <p:spPr>
          <a:xfrm>
            <a:off x="3841908" y="2780928"/>
            <a:ext cx="51406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PIJL-RECHTS 29"/>
          <p:cNvSpPr/>
          <p:nvPr/>
        </p:nvSpPr>
        <p:spPr>
          <a:xfrm>
            <a:off x="3826035" y="3102743"/>
            <a:ext cx="51406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PIJL-RECHTS 31"/>
          <p:cNvSpPr/>
          <p:nvPr/>
        </p:nvSpPr>
        <p:spPr>
          <a:xfrm rot="5400000">
            <a:off x="4544894" y="3476102"/>
            <a:ext cx="257034" cy="162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kstvak 32"/>
          <p:cNvSpPr txBox="1"/>
          <p:nvPr/>
        </p:nvSpPr>
        <p:spPr>
          <a:xfrm>
            <a:off x="4428862" y="3059668"/>
            <a:ext cx="189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NECTAR AFGEVEN</a:t>
            </a:r>
            <a:endParaRPr lang="nl-NL" b="1" dirty="0"/>
          </a:p>
        </p:txBody>
      </p:sp>
      <p:sp>
        <p:nvSpPr>
          <p:cNvPr id="34" name="Tekstvak 33"/>
          <p:cNvSpPr txBox="1"/>
          <p:nvPr/>
        </p:nvSpPr>
        <p:spPr>
          <a:xfrm>
            <a:off x="4428862" y="372652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snel</a:t>
            </a:r>
            <a:endParaRPr lang="nl-NL" dirty="0"/>
          </a:p>
        </p:txBody>
      </p:sp>
      <p:sp>
        <p:nvSpPr>
          <p:cNvPr id="35" name="Tekstvak 34"/>
          <p:cNvSpPr txBox="1"/>
          <p:nvPr/>
        </p:nvSpPr>
        <p:spPr>
          <a:xfrm>
            <a:off x="4213611" y="4095856"/>
            <a:ext cx="107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langzaam</a:t>
            </a:r>
            <a:endParaRPr lang="nl-NL" dirty="0"/>
          </a:p>
        </p:txBody>
      </p:sp>
      <p:sp>
        <p:nvSpPr>
          <p:cNvPr id="36" name="PIJL-RECHTS 35"/>
          <p:cNvSpPr/>
          <p:nvPr/>
        </p:nvSpPr>
        <p:spPr>
          <a:xfrm>
            <a:off x="5251677" y="3839844"/>
            <a:ext cx="51406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PIJL-RECHTS 36"/>
          <p:cNvSpPr/>
          <p:nvPr/>
        </p:nvSpPr>
        <p:spPr>
          <a:xfrm>
            <a:off x="5285699" y="4223853"/>
            <a:ext cx="51406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6" name="Groep 15"/>
          <p:cNvGrpSpPr/>
          <p:nvPr/>
        </p:nvGrpSpPr>
        <p:grpSpPr>
          <a:xfrm>
            <a:off x="3594886" y="4782581"/>
            <a:ext cx="4577514" cy="1886779"/>
            <a:chOff x="4098942" y="4782581"/>
            <a:chExt cx="4577514" cy="1886779"/>
          </a:xfrm>
        </p:grpSpPr>
        <p:pic>
          <p:nvPicPr>
            <p:cNvPr id="38" name="Picture 2" descr="F:\Old Dell laptop\Honeybees\NSF-tremble\NSF.figures\NSF.nectarcycle.TIF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17" b="23608"/>
            <a:stretch/>
          </p:blipFill>
          <p:spPr bwMode="auto">
            <a:xfrm>
              <a:off x="4328675" y="5045933"/>
              <a:ext cx="3981665" cy="1328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kstvak 38"/>
            <p:cNvSpPr txBox="1"/>
            <p:nvPr/>
          </p:nvSpPr>
          <p:spPr>
            <a:xfrm>
              <a:off x="4788024" y="4787860"/>
              <a:ext cx="952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92D050"/>
                  </a:solidFill>
                </a:rPr>
                <a:t>buiten</a:t>
              </a:r>
              <a:endParaRPr lang="nl-NL" sz="1200" b="1" dirty="0">
                <a:solidFill>
                  <a:srgbClr val="92D050"/>
                </a:solidFill>
              </a:endParaRPr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6732240" y="4782581"/>
              <a:ext cx="1367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in </a:t>
              </a:r>
              <a:r>
                <a:rPr lang="en-US" b="1" dirty="0" err="1" smtClean="0">
                  <a:solidFill>
                    <a:srgbClr val="FFC000"/>
                  </a:solidFill>
                </a:rPr>
                <a:t>kolonie</a:t>
              </a:r>
              <a:endParaRPr lang="nl-NL" sz="1200" b="1" dirty="0">
                <a:solidFill>
                  <a:srgbClr val="FFC000"/>
                </a:solidFill>
              </a:endParaRPr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4445680" y="6237312"/>
              <a:ext cx="1670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92D050"/>
                  </a:solidFill>
                </a:rPr>
                <a:t>foerageersters</a:t>
              </a:r>
              <a:endParaRPr lang="nl-NL" sz="1100" b="1" dirty="0">
                <a:solidFill>
                  <a:srgbClr val="92D050"/>
                </a:solidFill>
              </a:endParaRPr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6677927" y="6258361"/>
              <a:ext cx="19985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92D050"/>
                  </a:solidFill>
                </a:rPr>
                <a:t>nectarontvangers</a:t>
              </a:r>
              <a:endParaRPr lang="nl-NL" sz="1100" b="1" dirty="0">
                <a:solidFill>
                  <a:srgbClr val="92D050"/>
                </a:solidFill>
              </a:endParaRPr>
            </a:p>
          </p:txBody>
        </p:sp>
        <p:sp>
          <p:nvSpPr>
            <p:cNvPr id="15" name="Rechthoek 14"/>
            <p:cNvSpPr/>
            <p:nvPr/>
          </p:nvSpPr>
          <p:spPr>
            <a:xfrm>
              <a:off x="4098942" y="4782581"/>
              <a:ext cx="4361490" cy="18867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471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26" grpId="0" animBg="1"/>
      <p:bldP spid="27" grpId="0"/>
      <p:bldP spid="28" grpId="0"/>
      <p:bldP spid="9" grpId="0"/>
      <p:bldP spid="10" grpId="0"/>
      <p:bldP spid="11" grpId="0"/>
      <p:bldP spid="13" grpId="0" animBg="1"/>
      <p:bldP spid="29" grpId="0" animBg="1"/>
      <p:bldP spid="30" grpId="0" animBg="1"/>
      <p:bldP spid="32" grpId="0" animBg="1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uis\Documents\Koos\BeePics03\BeeBiology\HoneyCom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91433" y="1247015"/>
            <a:ext cx="2715102" cy="11079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VRAAG</a:t>
            </a:r>
            <a:endParaRPr lang="nl-NL" sz="6600" b="1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91433" y="3441194"/>
            <a:ext cx="8433527" cy="70788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Feedbacks: </a:t>
            </a:r>
            <a:r>
              <a:rPr lang="en-US" sz="4000" b="1" dirty="0" err="1" smtClean="0">
                <a:solidFill>
                  <a:schemeClr val="bg1"/>
                </a:solidFill>
              </a:rPr>
              <a:t>positief</a:t>
            </a:r>
            <a:r>
              <a:rPr lang="en-US" sz="4000" b="1" dirty="0" smtClean="0">
                <a:solidFill>
                  <a:schemeClr val="bg1"/>
                </a:solidFill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</a:rPr>
              <a:t>negatief</a:t>
            </a:r>
            <a:r>
              <a:rPr lang="en-US" sz="4000" b="1" dirty="0" smtClean="0">
                <a:solidFill>
                  <a:schemeClr val="bg1"/>
                </a:solidFill>
              </a:rPr>
              <a:t> of </a:t>
            </a:r>
            <a:r>
              <a:rPr lang="en-US" sz="4000" b="1" dirty="0" err="1" smtClean="0">
                <a:solidFill>
                  <a:schemeClr val="bg1"/>
                </a:solidFill>
              </a:rPr>
              <a:t>beide</a:t>
            </a:r>
            <a:r>
              <a:rPr lang="en-US" sz="4000" b="1" dirty="0" smtClean="0">
                <a:solidFill>
                  <a:schemeClr val="bg1"/>
                </a:solidFill>
              </a:rPr>
              <a:t> ?</a:t>
            </a:r>
            <a:endParaRPr lang="nl-NL" sz="4000" b="1" dirty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0"/>
          <a:stretch/>
        </p:blipFill>
        <p:spPr>
          <a:xfrm>
            <a:off x="5076056" y="620688"/>
            <a:ext cx="2152917" cy="20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899592" y="548680"/>
            <a:ext cx="7366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ZELFORGANISATIE BIJ HONIGBIJEN NECTARFOERAGEREN</a:t>
            </a:r>
            <a:endParaRPr lang="nl-NL" sz="24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971600" y="1328171"/>
            <a:ext cx="6622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 </a:t>
            </a:r>
            <a:r>
              <a:rPr lang="en-US" sz="2000" dirty="0" err="1" smtClean="0"/>
              <a:t>Veel</a:t>
            </a:r>
            <a:r>
              <a:rPr lang="en-US" sz="2000" dirty="0" smtClean="0"/>
              <a:t> </a:t>
            </a:r>
            <a:r>
              <a:rPr lang="en-US" sz="2000" dirty="0" err="1" smtClean="0"/>
              <a:t>individuen</a:t>
            </a:r>
            <a:r>
              <a:rPr lang="en-US" sz="2000" dirty="0" smtClean="0"/>
              <a:t> </a:t>
            </a:r>
            <a:r>
              <a:rPr lang="en-US" sz="2000" dirty="0" err="1" smtClean="0"/>
              <a:t>vormen</a:t>
            </a:r>
            <a:r>
              <a:rPr lang="en-US" sz="2000" dirty="0" smtClean="0"/>
              <a:t> </a:t>
            </a:r>
            <a:r>
              <a:rPr lang="en-US" sz="2000" dirty="0" err="1" smtClean="0"/>
              <a:t>samen</a:t>
            </a:r>
            <a:r>
              <a:rPr lang="en-US" sz="2000" dirty="0" smtClean="0"/>
              <a:t> </a:t>
            </a:r>
            <a:r>
              <a:rPr lang="en-US" sz="2000" dirty="0" err="1" smtClean="0"/>
              <a:t>efficiënte</a:t>
            </a:r>
            <a:r>
              <a:rPr lang="en-US" sz="2000" dirty="0" smtClean="0"/>
              <a:t>, </a:t>
            </a:r>
            <a:r>
              <a:rPr lang="en-US" sz="2000" dirty="0" err="1" smtClean="0"/>
              <a:t>adaptieve</a:t>
            </a:r>
            <a:r>
              <a:rPr lang="en-US" sz="2000" dirty="0" smtClean="0"/>
              <a:t> </a:t>
            </a:r>
            <a:r>
              <a:rPr lang="en-US" sz="2000" dirty="0" err="1" smtClean="0"/>
              <a:t>eenheid</a:t>
            </a:r>
            <a:endParaRPr lang="nl-NL" sz="2000" dirty="0"/>
          </a:p>
        </p:txBody>
      </p:sp>
      <p:sp>
        <p:nvSpPr>
          <p:cNvPr id="6" name="Tekstvak 5"/>
          <p:cNvSpPr txBox="1"/>
          <p:nvPr/>
        </p:nvSpPr>
        <p:spPr>
          <a:xfrm>
            <a:off x="971600" y="1876762"/>
            <a:ext cx="699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5113" indent="-265113"/>
            <a:r>
              <a:rPr lang="en-US" sz="2000" dirty="0" smtClean="0"/>
              <a:t>* </a:t>
            </a:r>
            <a:r>
              <a:rPr lang="en-US" sz="2000" dirty="0" err="1" smtClean="0"/>
              <a:t>Balans</a:t>
            </a:r>
            <a:r>
              <a:rPr lang="en-US" sz="2000" dirty="0" smtClean="0"/>
              <a:t> </a:t>
            </a:r>
            <a:r>
              <a:rPr lang="en-US" sz="2000" dirty="0" err="1" smtClean="0"/>
              <a:t>tussen</a:t>
            </a:r>
            <a:r>
              <a:rPr lang="en-US" sz="2000" dirty="0" smtClean="0"/>
              <a:t> </a:t>
            </a:r>
            <a:r>
              <a:rPr lang="en-US" sz="2000" dirty="0" err="1" smtClean="0"/>
              <a:t>actie</a:t>
            </a:r>
            <a:r>
              <a:rPr lang="en-US" sz="2000" dirty="0" smtClean="0"/>
              <a:t> en </a:t>
            </a:r>
            <a:r>
              <a:rPr lang="en-US" sz="2000" dirty="0" err="1" smtClean="0"/>
              <a:t>interactie</a:t>
            </a:r>
            <a:r>
              <a:rPr lang="en-US" sz="2000" dirty="0" smtClean="0"/>
              <a:t>: </a:t>
            </a:r>
            <a:r>
              <a:rPr lang="en-US" sz="2000" dirty="0" err="1" smtClean="0"/>
              <a:t>dansen</a:t>
            </a:r>
            <a:r>
              <a:rPr lang="en-US" sz="2000" dirty="0" smtClean="0"/>
              <a:t> </a:t>
            </a:r>
            <a:r>
              <a:rPr lang="en-US" sz="2000" dirty="0" err="1" smtClean="0"/>
              <a:t>slechts</a:t>
            </a:r>
            <a:r>
              <a:rPr lang="en-US" sz="2000" dirty="0" smtClean="0"/>
              <a:t> </a:t>
            </a:r>
            <a:r>
              <a:rPr lang="en-US" sz="2000" dirty="0" err="1" smtClean="0"/>
              <a:t>zelden</a:t>
            </a:r>
            <a:r>
              <a:rPr lang="en-US" sz="2000" dirty="0" smtClean="0"/>
              <a:t> </a:t>
            </a:r>
            <a:r>
              <a:rPr lang="en-US" sz="2000" dirty="0" err="1" smtClean="0"/>
              <a:t>gebruikt</a:t>
            </a:r>
            <a:endParaRPr lang="en-US" sz="2000" dirty="0" smtClean="0"/>
          </a:p>
          <a:p>
            <a:pPr marL="265113" indent="-265113"/>
            <a:r>
              <a:rPr lang="en-US" sz="1600" dirty="0" smtClean="0"/>
              <a:t>	[want </a:t>
            </a:r>
            <a:r>
              <a:rPr lang="en-US" sz="1600" dirty="0" err="1" smtClean="0"/>
              <a:t>kost</a:t>
            </a:r>
            <a:r>
              <a:rPr lang="en-US" sz="1600" dirty="0" smtClean="0"/>
              <a:t> </a:t>
            </a:r>
            <a:r>
              <a:rPr lang="en-US" sz="1600" dirty="0" err="1" smtClean="0"/>
              <a:t>veel</a:t>
            </a:r>
            <a:r>
              <a:rPr lang="en-US" sz="1600" dirty="0" smtClean="0"/>
              <a:t> </a:t>
            </a:r>
            <a:r>
              <a:rPr lang="en-US" sz="1600" dirty="0" err="1" smtClean="0"/>
              <a:t>tijd</a:t>
            </a:r>
            <a:r>
              <a:rPr lang="en-US" sz="1600" dirty="0" smtClean="0"/>
              <a:t> </a:t>
            </a:r>
            <a:r>
              <a:rPr lang="en-US" sz="1600" dirty="0" err="1" smtClean="0"/>
              <a:t>voor</a:t>
            </a:r>
            <a:r>
              <a:rPr lang="en-US" sz="1600" dirty="0" smtClean="0"/>
              <a:t> </a:t>
            </a:r>
            <a:r>
              <a:rPr lang="en-US" sz="1600" dirty="0" err="1" smtClean="0"/>
              <a:t>danser</a:t>
            </a:r>
            <a:r>
              <a:rPr lang="en-US" sz="1600" dirty="0" smtClean="0"/>
              <a:t>; </a:t>
            </a:r>
            <a:r>
              <a:rPr lang="en-US" sz="1600" dirty="0" err="1" smtClean="0"/>
              <a:t>alleen</a:t>
            </a:r>
            <a:r>
              <a:rPr lang="en-US" sz="1600" dirty="0" smtClean="0"/>
              <a:t> </a:t>
            </a:r>
            <a:r>
              <a:rPr lang="en-US" sz="1600" dirty="0" err="1" smtClean="0"/>
              <a:t>voor</a:t>
            </a:r>
            <a:r>
              <a:rPr lang="en-US" sz="1600" dirty="0" smtClean="0"/>
              <a:t> </a:t>
            </a:r>
            <a:r>
              <a:rPr lang="en-US" sz="1600" dirty="0" err="1" smtClean="0"/>
              <a:t>beste</a:t>
            </a:r>
            <a:r>
              <a:rPr lang="en-US" sz="1600" dirty="0" smtClean="0"/>
              <a:t> </a:t>
            </a:r>
            <a:r>
              <a:rPr lang="en-US" sz="1600" dirty="0" err="1" smtClean="0"/>
              <a:t>bronnen</a:t>
            </a:r>
            <a:r>
              <a:rPr lang="en-US" sz="1600" dirty="0" smtClean="0"/>
              <a:t> </a:t>
            </a:r>
            <a:r>
              <a:rPr lang="en-US" sz="1600" dirty="0" err="1" smtClean="0"/>
              <a:t>dansen</a:t>
            </a:r>
            <a:r>
              <a:rPr lang="en-US" sz="1600" dirty="0" smtClean="0"/>
              <a:t>]</a:t>
            </a:r>
            <a:endParaRPr lang="nl-NL" sz="1600" dirty="0"/>
          </a:p>
        </p:txBody>
      </p:sp>
      <p:sp>
        <p:nvSpPr>
          <p:cNvPr id="7" name="Tekstvak 6"/>
          <p:cNvSpPr txBox="1"/>
          <p:nvPr/>
        </p:nvSpPr>
        <p:spPr>
          <a:xfrm>
            <a:off x="960037" y="2566645"/>
            <a:ext cx="5502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5113" indent="-265113"/>
            <a:r>
              <a:rPr lang="en-US" sz="2000" dirty="0" smtClean="0"/>
              <a:t>* </a:t>
            </a:r>
            <a:r>
              <a:rPr lang="en-US" sz="2000" dirty="0" err="1" smtClean="0"/>
              <a:t>Balans</a:t>
            </a:r>
            <a:r>
              <a:rPr lang="en-US" sz="2000" dirty="0" smtClean="0"/>
              <a:t> </a:t>
            </a:r>
            <a:r>
              <a:rPr lang="en-US" sz="2000" dirty="0" err="1" smtClean="0"/>
              <a:t>tussen</a:t>
            </a:r>
            <a:r>
              <a:rPr lang="en-US" sz="2000" dirty="0" smtClean="0"/>
              <a:t> 	</a:t>
            </a:r>
            <a:r>
              <a:rPr lang="en-US" sz="2000" dirty="0" err="1" smtClean="0"/>
              <a:t>positieve</a:t>
            </a:r>
            <a:r>
              <a:rPr lang="en-US" sz="2000" dirty="0" smtClean="0"/>
              <a:t> feedbacks (</a:t>
            </a:r>
            <a:r>
              <a:rPr lang="en-US" sz="2000" dirty="0" err="1" smtClean="0"/>
              <a:t>recruteren</a:t>
            </a:r>
            <a:r>
              <a:rPr lang="en-US" sz="2000" dirty="0" smtClean="0"/>
              <a:t>) </a:t>
            </a:r>
          </a:p>
          <a:p>
            <a:pPr marL="265113" indent="-265113"/>
            <a:r>
              <a:rPr lang="en-US" sz="2000" dirty="0" smtClean="0"/>
              <a:t>			en </a:t>
            </a:r>
            <a:r>
              <a:rPr lang="en-US" sz="2000" dirty="0" err="1" smtClean="0"/>
              <a:t>negatieve</a:t>
            </a:r>
            <a:r>
              <a:rPr lang="en-US" sz="2000" dirty="0" smtClean="0"/>
              <a:t> feedback (</a:t>
            </a:r>
            <a:r>
              <a:rPr lang="en-US" sz="2000" dirty="0" err="1" smtClean="0"/>
              <a:t>demping</a:t>
            </a:r>
            <a:r>
              <a:rPr lang="en-US" sz="2000" dirty="0" smtClean="0"/>
              <a:t>)</a:t>
            </a:r>
            <a:endParaRPr lang="nl-NL" sz="1600" dirty="0"/>
          </a:p>
        </p:txBody>
      </p:sp>
      <p:sp>
        <p:nvSpPr>
          <p:cNvPr id="8" name="Tekstvak 7"/>
          <p:cNvSpPr txBox="1"/>
          <p:nvPr/>
        </p:nvSpPr>
        <p:spPr>
          <a:xfrm>
            <a:off x="942061" y="3284984"/>
            <a:ext cx="5599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5113" indent="-265113"/>
            <a:r>
              <a:rPr lang="en-US" sz="2000" dirty="0" smtClean="0"/>
              <a:t>* </a:t>
            </a:r>
            <a:r>
              <a:rPr lang="en-US" sz="2000" dirty="0" err="1" smtClean="0"/>
              <a:t>Individuen</a:t>
            </a:r>
            <a:r>
              <a:rPr lang="en-US" sz="2000" dirty="0" smtClean="0"/>
              <a:t> </a:t>
            </a:r>
            <a:r>
              <a:rPr lang="en-US" sz="2000" dirty="0" err="1" smtClean="0"/>
              <a:t>zeer</a:t>
            </a:r>
            <a:r>
              <a:rPr lang="en-US" sz="2000" dirty="0" smtClean="0"/>
              <a:t> </a:t>
            </a:r>
            <a:r>
              <a:rPr lang="en-US" sz="2000" dirty="0" err="1" smtClean="0"/>
              <a:t>flexibel</a:t>
            </a:r>
            <a:r>
              <a:rPr lang="en-US" sz="2000" dirty="0" smtClean="0"/>
              <a:t> (</a:t>
            </a:r>
            <a:r>
              <a:rPr lang="en-US" sz="2000" dirty="0" err="1" smtClean="0"/>
              <a:t>meer</a:t>
            </a:r>
            <a:r>
              <a:rPr lang="en-US" sz="2000" dirty="0" smtClean="0"/>
              <a:t> nurture </a:t>
            </a:r>
            <a:r>
              <a:rPr lang="en-US" sz="2000" dirty="0" err="1" smtClean="0"/>
              <a:t>dan</a:t>
            </a:r>
            <a:r>
              <a:rPr lang="en-US" sz="2000" dirty="0" smtClean="0"/>
              <a:t> nature)</a:t>
            </a:r>
            <a:endParaRPr lang="nl-NL" sz="1600" dirty="0"/>
          </a:p>
        </p:txBody>
      </p:sp>
      <p:sp>
        <p:nvSpPr>
          <p:cNvPr id="9" name="Tekstvak 8"/>
          <p:cNvSpPr txBox="1"/>
          <p:nvPr/>
        </p:nvSpPr>
        <p:spPr>
          <a:xfrm>
            <a:off x="916221" y="4005064"/>
            <a:ext cx="76882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/>
            <a:r>
              <a:rPr lang="en-US" sz="2000" dirty="0" smtClean="0"/>
              <a:t>   RESULTAAT: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kolonie</a:t>
            </a:r>
            <a:r>
              <a:rPr lang="en-US" sz="2000" dirty="0" smtClean="0"/>
              <a:t> </a:t>
            </a:r>
            <a:r>
              <a:rPr lang="en-US" sz="2000" dirty="0" err="1" smtClean="0"/>
              <a:t>weet</a:t>
            </a:r>
            <a:r>
              <a:rPr lang="en-US" sz="2000" dirty="0" smtClean="0"/>
              <a:t> continue </a:t>
            </a:r>
            <a:r>
              <a:rPr lang="en-US" sz="2000" dirty="0" err="1" smtClean="0"/>
              <a:t>beste</a:t>
            </a:r>
            <a:r>
              <a:rPr lang="en-US" sz="2000" dirty="0" smtClean="0"/>
              <a:t> </a:t>
            </a:r>
            <a:r>
              <a:rPr lang="en-US" sz="2000" dirty="0" err="1" smtClean="0"/>
              <a:t>bronnen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exploiteren</a:t>
            </a:r>
            <a:r>
              <a:rPr lang="en-US" sz="2000" dirty="0" smtClean="0"/>
              <a:t> [en </a:t>
            </a:r>
            <a:r>
              <a:rPr lang="en-US" sz="2000" dirty="0" err="1" smtClean="0"/>
              <a:t>slechte</a:t>
            </a:r>
            <a:r>
              <a:rPr lang="en-US" sz="2000" dirty="0" smtClean="0"/>
              <a:t> </a:t>
            </a:r>
            <a:r>
              <a:rPr lang="en-US" sz="2000" dirty="0" err="1" smtClean="0"/>
              <a:t>bronnen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laten</a:t>
            </a:r>
            <a:r>
              <a:rPr lang="en-US" sz="2000" dirty="0" smtClean="0"/>
              <a:t> </a:t>
            </a:r>
            <a:r>
              <a:rPr lang="en-US" sz="2000" dirty="0" err="1" smtClean="0"/>
              <a:t>vallen</a:t>
            </a:r>
            <a:r>
              <a:rPr lang="en-US" sz="2000" dirty="0" smtClean="0"/>
              <a:t>]</a:t>
            </a:r>
            <a:endParaRPr lang="nl-NL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terwijl</a:t>
            </a:r>
            <a:r>
              <a:rPr lang="en-US" sz="2000" dirty="0" smtClean="0"/>
              <a:t> </a:t>
            </a:r>
            <a:r>
              <a:rPr lang="en-US" sz="2000" dirty="0" err="1" smtClean="0"/>
              <a:t>individuen</a:t>
            </a:r>
            <a:r>
              <a:rPr lang="en-US" sz="2000" dirty="0" smtClean="0"/>
              <a:t> </a:t>
            </a:r>
            <a:r>
              <a:rPr lang="en-US" sz="2000" dirty="0" err="1" smtClean="0"/>
              <a:t>geen</a:t>
            </a:r>
            <a:r>
              <a:rPr lang="en-US" sz="2000" dirty="0" smtClean="0"/>
              <a:t> </a:t>
            </a:r>
            <a:r>
              <a:rPr lang="en-US" sz="2000" dirty="0" err="1" smtClean="0"/>
              <a:t>overzicht</a:t>
            </a:r>
            <a:r>
              <a:rPr lang="en-US" sz="2000" dirty="0" smtClean="0"/>
              <a:t> </a:t>
            </a:r>
            <a:r>
              <a:rPr lang="en-US" sz="2000" dirty="0" err="1" smtClean="0"/>
              <a:t>hebben</a:t>
            </a:r>
            <a:r>
              <a:rPr lang="en-US" sz="2000" dirty="0" smtClean="0"/>
              <a:t>, </a:t>
            </a:r>
            <a:r>
              <a:rPr lang="en-US" sz="2000" dirty="0" err="1" smtClean="0"/>
              <a:t>geen</a:t>
            </a:r>
            <a:r>
              <a:rPr lang="en-US" sz="2000" dirty="0" smtClean="0"/>
              <a:t> </a:t>
            </a:r>
            <a:r>
              <a:rPr lang="en-US" sz="2000" dirty="0" err="1" smtClean="0"/>
              <a:t>bronnen</a:t>
            </a:r>
            <a:r>
              <a:rPr lang="en-US" sz="2000" dirty="0" smtClean="0"/>
              <a:t> </a:t>
            </a:r>
            <a:r>
              <a:rPr lang="en-US" sz="2000" dirty="0" err="1" smtClean="0"/>
              <a:t>vergelijken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balans</a:t>
            </a:r>
            <a:r>
              <a:rPr lang="en-US" sz="2000" dirty="0" smtClean="0"/>
              <a:t> </a:t>
            </a:r>
            <a:r>
              <a:rPr lang="en-US" sz="2000" dirty="0" err="1" smtClean="0"/>
              <a:t>tussen</a:t>
            </a:r>
            <a:r>
              <a:rPr lang="en-US" sz="2000" dirty="0" smtClean="0"/>
              <a:t> </a:t>
            </a:r>
            <a:r>
              <a:rPr lang="en-US" sz="2000" dirty="0" err="1" smtClean="0"/>
              <a:t>foerageren</a:t>
            </a:r>
            <a:r>
              <a:rPr lang="en-US" sz="2000" dirty="0" smtClean="0"/>
              <a:t> en </a:t>
            </a:r>
            <a:r>
              <a:rPr lang="en-US" sz="2000" dirty="0" err="1" smtClean="0"/>
              <a:t>opslaan</a:t>
            </a:r>
            <a:r>
              <a:rPr lang="en-US" sz="2000" dirty="0" smtClean="0"/>
              <a:t> van nectar </a:t>
            </a:r>
            <a:r>
              <a:rPr lang="en-US" sz="2000" dirty="0" err="1" smtClean="0"/>
              <a:t>grote</a:t>
            </a:r>
            <a:r>
              <a:rPr lang="en-US" sz="2000" dirty="0" smtClean="0"/>
              <a:t> </a:t>
            </a:r>
            <a:r>
              <a:rPr lang="en-US" sz="2000" dirty="0" err="1" smtClean="0"/>
              <a:t>knelpunten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734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onuitstaanbaar.nl/wp-content/uploads/In-de-rij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0072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635896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/>
              <a:t>“ Soms </a:t>
            </a:r>
            <a:r>
              <a:rPr lang="nl-NL" dirty="0"/>
              <a:t>sta je in de rij bij de supermarkt en dan weet je al dat het afrekentraject één lange weg richting de hel wordt</a:t>
            </a:r>
            <a:r>
              <a:rPr lang="nl-NL" dirty="0" smtClean="0"/>
              <a:t>.” 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906879" y="345532"/>
            <a:ext cx="533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ZELFORGANISATIE BIJ ONS FOERAGEREN</a:t>
            </a:r>
            <a:endParaRPr lang="nl-NL" sz="2400" b="1" dirty="0"/>
          </a:p>
        </p:txBody>
      </p:sp>
      <p:pic>
        <p:nvPicPr>
          <p:cNvPr id="7172" name="Picture 4" descr="http://www.slimsteorganisatie.nl/wp/wp-content/uploads/albert_heij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3" y="2944664"/>
            <a:ext cx="3145532" cy="180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50plus.blog.nl/files/2013/08/Lidl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45991"/>
            <a:ext cx="1679470" cy="16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RECHTS 2"/>
          <p:cNvSpPr/>
          <p:nvPr/>
        </p:nvSpPr>
        <p:spPr>
          <a:xfrm>
            <a:off x="4067944" y="3429000"/>
            <a:ext cx="100811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5435947" y="3320988"/>
            <a:ext cx="3024336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SPECIALISATIE:</a:t>
            </a:r>
          </a:p>
          <a:p>
            <a:r>
              <a:rPr lang="en-US" dirty="0" err="1" smtClean="0"/>
              <a:t>Vakkenvullers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kassa</a:t>
            </a:r>
            <a:r>
              <a:rPr lang="en-US" dirty="0" smtClean="0"/>
              <a:t> </a:t>
            </a:r>
            <a:r>
              <a:rPr lang="en-US" dirty="0" err="1" smtClean="0"/>
              <a:t>draaien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5435947" y="501317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GENERALISATIE:</a:t>
            </a:r>
          </a:p>
          <a:p>
            <a:r>
              <a:rPr lang="en-US" dirty="0" err="1" smtClean="0"/>
              <a:t>Vakkenvullers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r>
              <a:rPr lang="en-US" dirty="0" smtClean="0"/>
              <a:t> </a:t>
            </a:r>
            <a:r>
              <a:rPr lang="en-US" dirty="0" err="1" smtClean="0"/>
              <a:t>kassa</a:t>
            </a:r>
            <a:r>
              <a:rPr lang="en-US" dirty="0" smtClean="0"/>
              <a:t> </a:t>
            </a:r>
            <a:r>
              <a:rPr lang="en-US" dirty="0" err="1" smtClean="0"/>
              <a:t>bijdraaien</a:t>
            </a:r>
            <a:r>
              <a:rPr lang="en-US" dirty="0" smtClean="0"/>
              <a:t> </a:t>
            </a:r>
            <a:r>
              <a:rPr lang="en-US" dirty="0" err="1" smtClean="0"/>
              <a:t>indien</a:t>
            </a:r>
            <a:r>
              <a:rPr lang="en-US" dirty="0" smtClean="0"/>
              <a:t> </a:t>
            </a:r>
            <a:r>
              <a:rPr lang="en-US" dirty="0" err="1" smtClean="0"/>
              <a:t>nodig</a:t>
            </a:r>
            <a:endParaRPr lang="nl-NL" dirty="0"/>
          </a:p>
        </p:txBody>
      </p:sp>
      <p:sp>
        <p:nvSpPr>
          <p:cNvPr id="10" name="PIJL-RECHTS 9"/>
          <p:cNvSpPr/>
          <p:nvPr/>
        </p:nvSpPr>
        <p:spPr>
          <a:xfrm>
            <a:off x="4067944" y="5157192"/>
            <a:ext cx="100811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8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2688" y="332656"/>
            <a:ext cx="7459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/>
              <a:t>IDEEËN VOOR IN DE KLAS</a:t>
            </a:r>
          </a:p>
        </p:txBody>
      </p:sp>
      <p:pic>
        <p:nvPicPr>
          <p:cNvPr id="3" name="Picture 8" descr="http://blog.press.princeton.edu/wp-content/uploads/2010/10/Seeley-numbered-bees-resize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8766"/>
            <a:ext cx="2236366" cy="229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international.uni-halle.de/im/1286465627_133_00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58" y="2747572"/>
            <a:ext cx="5026525" cy="33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kershop.nl/556-368-large/simplex-demonstratie-observatie-k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83" y="3745247"/>
            <a:ext cx="2344965" cy="234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3563888" y="1418766"/>
            <a:ext cx="4190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Observatiekast</a:t>
            </a:r>
            <a:r>
              <a:rPr lang="en-US" dirty="0" smtClean="0"/>
              <a:t> in de </a:t>
            </a:r>
            <a:r>
              <a:rPr lang="en-US" dirty="0" err="1" smtClean="0"/>
              <a:t>klas</a:t>
            </a:r>
            <a:r>
              <a:rPr lang="en-US" dirty="0" smtClean="0"/>
              <a:t> [link met </a:t>
            </a:r>
            <a:r>
              <a:rPr lang="en-US" dirty="0" err="1" smtClean="0"/>
              <a:t>imker</a:t>
            </a:r>
            <a:r>
              <a:rPr lang="en-US" dirty="0" smtClean="0"/>
              <a:t>!!]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Leer </a:t>
            </a:r>
            <a:r>
              <a:rPr lang="en-US" dirty="0" err="1" smtClean="0"/>
              <a:t>observeren</a:t>
            </a:r>
            <a:r>
              <a:rPr lang="en-US" dirty="0" smtClean="0"/>
              <a:t> van </a:t>
            </a:r>
            <a:r>
              <a:rPr lang="en-US" dirty="0" err="1" smtClean="0"/>
              <a:t>gedrag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Lees </a:t>
            </a:r>
            <a:r>
              <a:rPr lang="en-US" dirty="0" err="1" smtClean="0"/>
              <a:t>dansen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en </a:t>
            </a:r>
            <a:r>
              <a:rPr lang="en-US" dirty="0" err="1" smtClean="0"/>
              <a:t>zoek</a:t>
            </a:r>
            <a:r>
              <a:rPr lang="en-US" dirty="0" smtClean="0"/>
              <a:t> </a:t>
            </a:r>
            <a:r>
              <a:rPr lang="en-US" dirty="0" err="1" smtClean="0"/>
              <a:t>voedselbrom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37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Public\Pictures\Sample Pictures\Twfeik work\Picture 7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476" y="1255986"/>
            <a:ext cx="7033047" cy="528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32688" y="332656"/>
            <a:ext cx="7459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/>
              <a:t>IDEEËN VOOR IN DE KLAS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6118011" y="1484784"/>
            <a:ext cx="1651862" cy="17543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Bezoek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een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imker</a:t>
            </a:r>
            <a:endParaRPr lang="nl-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2688" y="332656"/>
            <a:ext cx="7459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/>
              <a:t>IDEEËN VOOR IN DE KLAS</a:t>
            </a:r>
          </a:p>
        </p:txBody>
      </p:sp>
      <p:pic>
        <p:nvPicPr>
          <p:cNvPr id="7" name="Picture 3" descr="weaver-ants                                                    0001E66E HD-labtop                      ABA78158: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4"/>
          <a:stretch/>
        </p:blipFill>
        <p:spPr bwMode="auto">
          <a:xfrm>
            <a:off x="840537" y="1340768"/>
            <a:ext cx="1808851" cy="128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vildaphoto.net/data/php/frontend.actions.php?action=photo-viewphoto&amp;id=649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1539" y="1340768"/>
            <a:ext cx="1834437" cy="128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blog.press.princeton.edu/wp-content/uploads/2010/10/Seeley-numbered-bees-resized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6" b="62920"/>
          <a:stretch/>
        </p:blipFill>
        <p:spPr bwMode="auto">
          <a:xfrm>
            <a:off x="4461307" y="1340292"/>
            <a:ext cx="1854434" cy="128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26714" r="31564" b="42613"/>
          <a:stretch/>
        </p:blipFill>
        <p:spPr bwMode="auto">
          <a:xfrm>
            <a:off x="6315740" y="1340769"/>
            <a:ext cx="1850065" cy="128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799687" y="3340149"/>
            <a:ext cx="82580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Wat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zijn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organisatieprincipes</a:t>
            </a:r>
            <a:r>
              <a:rPr lang="en-US" sz="2800" b="1" dirty="0" smtClean="0"/>
              <a:t> van </a:t>
            </a:r>
            <a:r>
              <a:rPr lang="en-US" sz="2800" b="1" dirty="0" err="1" smtClean="0"/>
              <a:t>groepspatronen</a:t>
            </a:r>
            <a:r>
              <a:rPr lang="en-US" sz="2800" b="1" dirty="0" smtClean="0"/>
              <a:t> ?</a:t>
            </a:r>
          </a:p>
          <a:p>
            <a:r>
              <a:rPr lang="en-US" sz="2800" dirty="0" smtClean="0"/>
              <a:t>[internet search: </a:t>
            </a:r>
            <a:r>
              <a:rPr lang="en-US" sz="2800" dirty="0" err="1" smtClean="0"/>
              <a:t>zoek</a:t>
            </a:r>
            <a:r>
              <a:rPr lang="en-US" sz="2800" dirty="0" smtClean="0"/>
              <a:t> feedbacks, </a:t>
            </a:r>
            <a:r>
              <a:rPr lang="en-US" sz="2800" dirty="0" err="1" smtClean="0"/>
              <a:t>vuistregels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mogelijkheden</a:t>
            </a:r>
            <a:r>
              <a:rPr lang="en-US" sz="2800" dirty="0" smtClean="0"/>
              <a:t> van elk </a:t>
            </a:r>
            <a:r>
              <a:rPr lang="en-US" sz="2800" dirty="0" err="1" smtClean="0"/>
              <a:t>patroon</a:t>
            </a:r>
            <a:r>
              <a:rPr lang="en-US" sz="2800" dirty="0" smtClean="0"/>
              <a:t>, </a:t>
            </a:r>
            <a:r>
              <a:rPr lang="en-US" sz="2800" dirty="0" err="1" smtClean="0"/>
              <a:t>etc</a:t>
            </a:r>
            <a:r>
              <a:rPr lang="en-US" sz="2800" dirty="0" smtClean="0"/>
              <a:t>]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7510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2048" y="2913221"/>
            <a:ext cx="7772400" cy="14700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huis\Documents\Koos\BeePics03\BeeBiology\BeesComb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eg;base64,/9j/4AAQSkZJRgABAQAAAQABAAD/2wCEAAkGBhQSERUTExQWFRUVGBUYGBgYFxUUFRUYGBgXFBgXFxgXHCYeFxkjGhQVHy8gIycpLCwsFx4xNTAqNSYrLCkBCQoKDgwOGg8PGiwgHCQsLCwsKSwpKSwsLCwsLCwsLCwsLCwsLCwsLCksLCwsLCwsLCwsLCwsLCwsLCwsKSwpKf/AABEIAMIBAwMBIgACEQEDEQH/xAAbAAABBQEBAAAAAAAAAAAAAAAEAQIDBQYAB//EADkQAAEDAgMGBAUDAwQDAQAAAAEAAhEDIQQxQQUSUWFxgQYikaETMrHB8ELR4RRS8RVicoIHIzOi/8QAGQEAAwEBAQAAAAAAAAAAAAAAAAECAwQF/8QAIxEAAgICAwEAAgMBAAAAAAAAAAECERIhAzFBURNhIjJxgf/aAAwDAQACEQMRAD8A84J3f3RDXEgQVHSwe8L2UzcOAIBuuFtCsnomc7FEU2DjKZRwwzmbBT06QErJsY4UiU/+li5umF180oqaKLRNkjKpPIJzXqEVuamYhMLFa9OKjLvNlZPFcIsVjmjgEdXJgEcp5qvqVuBlGMfLGnt9lcGNMkAHFN3kxj02o6THf7LSwJHvkCPz8lMaL8kkQITTPC1jP1A5plGooQWgiDYIveAHIrI4faDhYOIHCVZMxDpmXAZ3NxnpC2Ux2WleiCCP7pTaLN1scMlXvxDjaTrymPsoq9UgCHZHjp25AJ2IOD5a4c3fuqepUsYVhg/luq94gKWxF/4WEU3k8fssn4yJqO34eC524LHdLW5Ec5LlsPCwBpu5uV0aDbS0EDiAe6tK4jTp2ecYrZv9PhqIePM4kmcxOQKr3+YRNplavx1Tn4fKbLMinvWiAsOXTpFPYHWp3t/lC41lh1VyKYGarNpC4S4v7ElY5ihqlFFqHrMzXWMNwtMhoU4qOyFk6g0BoBzhPJm2S4W9jfZDvP4JU11I8VyYtjHAkpzWFRku0Bup8PMX1U9EhFKnZKBa6Sm8cSmGCc7cCpaCiTeNoy4qN+ff1Tm4icgUrJnOymhULBiYKf8AFcRHBEUqmqc/Cg97p0PFEDXk5p+FggujpKQUms/VnopGNBEAwiqBpEUxcDkrDBNlnQlCswIabHTJHYFsAjv7fwrh2MR3RRPJmyJc2674eq1E9ELgmROSITGjkkMh+BH2RjWRGfvy/lMc4Wtcayp3OIaN0XIufzmqQxjGTFzfPiFE5kEXPT6JwrP0B59NTzUlasCAeZB5FUFBGEdDXH81QtVuftz/ACVJQcYgHM/x900u+/57JiZf+Ev/AJu/5FXGIxtNvzPaO4XndTH7pLd8jiBPCVXY3aIANu5JVRmqorBml8YYuhVDd18uGUZLMVcS4MDd7oVX4TaIcLi/LL3VjQYx2qU4ZMqLaRCXOIubobEv8wHJWowgbcQ4cDIUGKw+9cNjolDjp2RTKstUFYfZHuwTk1uBJzhaSmkUkSgCxOak+ATknNpBS72mS4gBn0TK5TObfNcmGgGhiu6MeTGcJrqbGDy2PFOptDovFs0NE14KMHvGztPdd/phDgCctQkxOJFNsNu7ifsFBgatRzjvSB7JKy3ClsPbS3e/FShoSFk69FwZoSpsyHtvoFK1qjbUAO7InhqUrnEIGNNEb0nspLDIKNwBS0WGcphOmw2SurGFLhMRLiOSWngHnJsdbIujs7d80iRaBqrjF2CixrLldUpZwpqdO8rtyI4nvzWtA1aBSdQeCbUoutFr34x/lFfC3efNMdWvH2RQ1dbIK7YtGaKNI7ggEj6fke6Us68lO1pDZgeW989chxvHdVQwKlUkiylfSETnJ+05KSk6bBskgmd3d7GUUcG4iAMhM8D+SmkAA1mhUD2Rc5q3o4R2uZ/Poh8Zhoixj62KqtCMdtbFMbUd5jNrATpxVNUxrJuHHqVt8b4JfiYqNpPg/qbkYsq4/wDi6pq14/6koSSKtsz2Hax3yiDojqezKoAdEjreOMK+o+Cvh571uIhM/wBGqOe14dAA+Xpkk5FIq213N4xzyU9LHtV3i9nB/wClreQn7qoxPh7VshTooLpNY4iSCAkxeCYLj6gFUpwtVmk+xXPxejrdQlv/AE0TWOLRI7GU2mN4jtKV1Zpyd7FV79mgmd7PkpaWGDSAZvrEKJRT6IUV6EmqOPsVymbgafP1XIxQYxBv6sG6Io17eURKZQojMD/KMpYFxGgHOwWdPxHPsD3BMk7x9EY0E6QpmbIE558ASjW4GnTHnefUD+U/xv0rFvsq6eEvcwinYSYiUUzadBtg0uPS3qYUOI2079LAPdGKRa4yrOzH1K8iQRGZjpfRWbdlEf8A0e1sc5/lB1KxcZc6DEcLZ6JKThoHOPSfdVf6Lx+hvwKQ/U53IRdSnHgCGMjqUJTwlV/ytDet/orvZvgTEVruJA4nyD3uVSUpdB/FFK7aFT++Bysko4wlw+ZxkXuV6Fs//wAaUKYmqd4+g9TdX1ChhqIinTaNLD7m60XC/WQ+ReGAoU5jQJ5wpj1/PREvohoPt0uqtmPEkHIp1RALWxEOt6HQZeissNTa8B4ueHDnzVfimgCG3JNjMn1OSDo4lzXA8Ite/IpLQGncQ1hsHEkeUm0ZTwGcp1bFsYLhoAE2F5JgCOFj6LN0MQ8EkTfP6gJcRWqPzmNB/CqxF7Rx7Hxu5dANVZ0MSIjh0BPosSyeBtpbqi6WNcTfNCYGrxLhmLkA2ymf8IHGyYAt5gCc7a97qCjjv7otEce8qerV8onjI+qpsRqNk4z4eFBABiYBO6JnKdM1cNxp1gLyevtl1H/2MqEOfZrRDmQCN5tRp+R2RDwZIdyC0/h3G1cRSY9xjdmCbk3z5wLSmuTdBi6s2f8AVA5gKGpQouzYw9gq/wDqHcJTxW4ha2SOr+HcO79AHQlqrcR4MYQSx5HUBwPorH4gMX5qVmIKTjFjUmZPF+Dags0Nf0N/QrM7S2AWmHMI6gr1cY7iuqgOBydOjoIUPhXha5H6eGVthkfKSPzmgHCow3G8F7NjvCNJ3+0nUfXdFj7LMbU8H1GSWgVAL+UXAPFpus3xyX7LXImeeHGRmPZctE/ZF8vUJFlS+GmTIDtJgHyz2gfVN/1lxyY0cCbn9kNQ2fWdkyOp+wVhhfC7z89Q9rJbD+KBa2McfmeegMD0ChaZ+UF3QE+60uE8O0m/pk8Tf6qzp4NoGQCWP0LMnQ2bWdkwN/5GfYI6n4dc756nYWWkFADKAjNn7IfWMNFtXGzR+55JqN9CbM9hvD9Nuknib/VaXZfhJzwC4CmOY8x6A/dafZ2w6dG/zOH6jp0GiXG7Ta2401POy6I8S9MnyfBuE2PQoCYk8XXPbQJmJ2z/AGqsxWKJNyhP6kXEi2ckdVraXRk02F4jGlxv2QuMxRa2e/XklqVmBu8SI4yI9s1jdu+KT5m0zOYBMFZTnRUIWW7SDSDct0bonO3+FSOwZnuhGY503eSxgkkxLi6eHC47o+hiZ9MlCdlNUdTwoMg5/XopjSAHTukoOJMRrn+dUY2lf+E6JASwRwnt+Z+6aRlAMXR7sLb1j+VE0jL/AAkBDSA4KTfbMRcDhb1T4Fhxmedv2SGg2P8AlbPiP2TQDKjA4WMHJRvr2I4Kc4UEAxll1QmJqBoJ14/b6oYGP2zinb+4IznnkBcZHJaHw74uFENZvGQIsJB4wOqzW0qjf6gkiYiIMcDKSkTcbrhP6mi4yz4hZP4braPX9neKG1bMguyiYM8wVdUKh/UbnlYLw3Y9N1OqH75ZumQRfXnxC9X2fj2VW+R1/wC2SHDqD1W8ZfTGSov3AFN3eCr6bi28u6Ez9VM3F8f2WlkBTncbphqG27n6QoX4uACGkyQLaSbkzoFKaczPb+U+wJaeOg7pui21QRAMKse7vzzSNqEazlH36Ii67APfh2zdoPPdB9zmuQgxh5+hSqs0BiqTQLKYvQbXqSmFxnQEfGEqdpCCNYBajwzsQvAqVR5c2tObuZ5ctU4xcmJuux+xtgmpD3+Vmg1d+wWnDQxoAgAaQnTCqMfi5sDZdKiooxbsXGYwk52CrsRUjmU1+I0BlDVW7zSONuls+aTYFFtvxOKcged3/wCQfusXtPaNWsbG2dtBqDyWroeDml29Wfvj+0SB3JuqLam5UNNzSQx9nMaLtDXEQABAEDPqueafZrCuiqfVr/DawB7mDVrXOIHK1vVBjCvDd67SYJmDpqEZisYGgtDnamC4ndE2bPD0PVUwxTnOuYn6fllnbbNaVFidp/DcHgAk5zMdFd4LaDXAOdIg5CwafvnzWd+KwCHttr0z7xb1hWWDwDQN5mTrj7c1USJ/s0+Cpg/K6d6LTlHXTKysfguJtIjUxB5cVkt4tgCROXbl6eoU7MZUaZBPqQPqqsyo1O64Wzm55IdlcSW2trqJWfftirA8xsQMznOqbW2w4SXODeJJIP1lKx0aN+HFj+ckMzGMgkkAAgNid4nWw9JVG6q92ud+x9eKc7DGImYyEqUwos8XtgZM/OwVRVqlxkpajWtgOduzlzQm1NoMpN3QfOWyLWMHU9iquworMYN6qRHmhmXS0ojDYj4ToJmc0JXxTqlY/DALTu3Iy8oF+l1DibCW3aIE/wBx+wSkr0bRdFpiq4dG6IIvA1/28+Z0Wl2D/wCQGPqMbVo0mAAM3myXACwEk3Flhtlv37OmTkQrDH4RjGhrWhz5BkD2PLqnF46FJZbPaa1A2IgiOP8AKhIMXysvLdm+Ja1MAVA8gZSLALX+GdrtxLy0F08N4i8TIg5ZrTO/DLCjR0KhGkcpsVz8U5lyJbyFxzIGY6Lv6ZwkDPSSfvKQCozINdyMg+uXstCAqm7eaDofokdTAkgXTmYppaTkRmNQhsNtBtQGJsYIOYPAhUIQ1QLHenlvQlUvxEqnFBZhKeIA5fnNSNrOfll3Q2GpF14AHurXCUpcGNzJgBcn6OpIsfDOwBVfvOBLG3P+46NHJb1otbS1tI0Qmz8IKVNrRpnzOqJLrSu6EcVRzTlbBsfiN0KoxDhunmpsS7z/AJmgMTUl0duX+UNiRVuY81WuBgNmRx/JHorKnJaN4QYvw53SMaOwSVqIdvHeLZsL2EZGFn0Mrn7SaCQ43BI9FjcXiGU2kNuZe7eyMOcXR2BVttHYlRpJJme11QYrZuj7TlFyPT1XNOUrrw3glWuynxOLpmSRAPfzZ3VfiKw4Z5fZT43DEPLT5QM3fchCvrNEhgkDnnz5qq+Dv6HYdrZjeDhkQTJB6dVaY3HfDaGj5wMosI/hVmHc1jQ79RvOcA6DloU045pN4AM6SBHP2Uu7HSaLjZO0G1CZJ34BdwAmBHAfuFa/BBtnlmsA6tuODmmDPrHHipKG06gNSDO+PNI3pEyTB1WmJizQbTxW7UjeAaCL5Q7gONuGpVdi2h/y7xbbeJ8u9qd0+plD4GuapNJxduEl8NDZJHCSNB7KfC4kuZMEACMpyDRblAPqs0mjZVVFrSx5O6N3dAiBnkMrckW3atPIkjtH5ks5WreYkOuREZKGjinT5p3QDz7DulFP0JKJc7UqzBDHXyIIdYQCfLzKGxvmYN6XFuRMGRqL6qvx20/0Ut4MNyP1E5mSNJkgZXyTG4+wDtOFz0E5KsXaYlJVTJX7RG6QBuj36IOtiHEXy0GkqHfbvZGJsJy9kxzrrVRM3Ky1wWKAaZsQBERB5Wy090ZQovqAuDt0nXU+gy0VRhMUWmZ7DM9eSvdkOB3h8s8CPNyg5LNrdlxegPAF+8Q5x6OG8OEcQrHA452ErsLCIBBtcEcDxsVHj8Nuva4SDqfoL65+iuNn4Zrwx8eYZRebiTbWyE9g/wCtnpuErh4aSD5hvcQLAkT3RhpjRDYFsNHIAdkW46my60jnKrGUBm2A6/EdxcXQVanMPYSXtAvYNqf7XRqrVmHDgXEfNl0yHtfuhfhObLSJ1bc5fwVNDGM2m0iSQDqDYg6hcha2y2ucSQZOcZLkAZwYkjlyy/ytR4LwRdUNRwyy/OKpMNg4gnTSI/krceG6UM9J+v3WHCrkb8jqJdSm1h5UqV4suw5jPVj5nT+cuaDDIn6I3F2eQUCX8Vmxih+nGfQfyVJRp3n6qIZDj/KKo5fnD2UegQ43Z++sPt/ZFSm5x3gWkw0AnebYEkj9pyC9CabclmfGA3aTzoQLi8Obe/Ij6KeRaLg6Z5fXrtD3B4c5ugtd0aqKtQ+G21nOAJgWHBo6fVWGzcJvOL3cbcJ/dJtOlFydLcljdOjoq7KUUHElpMCeUkp1SmGiL/X+EJhq0VA4zY52J9CiMXV3z5bz/tj1AnktGjNP4RuAdB0lrRxgC9o6XROEc5jwBIBtaZIOY9FXTBz1Vng6jviAgRAM23uqGhJkooikWmIdcAySbiDIyyKrm4s7oBcRGgz6clPtHGEkZXN4/m+qBtN7xn+dUor1lSa8OFwTpaZ6x3Um5GWmSNw7RuxYC03BJzm+mg7obGv6Xi9pOpFuf0TUrYnGiRmLc1rmWDXxNrmJgAnIX9kjKE+blnNhp6rqdc7oDshrwBn2klHYRggkQYm2iUnWxxVuisa0NOR4aXlEnCgneaLRdoz681Y4pjHXZTLQAJEl0nW5yVcGu3bSC02z16BK72huOLpjxszfpue0jebHkyLm5S3QxFxmiNmVjI0t6E/ypMA4kyeh/dMxtAMqWPl4ZRP2zUpttoMa2XRwrazWh79yDexM6ETELSbPLaQaGupEWHzbpgeqo/CFN5qbs/8Ar3S7MQScjmt7s7Z9OZgegWsd9GUv2FUMa5whjJPEnygcyM+yJp4NzoNR29rujysHUZnuUQ1oA0SuqAWW9fTMWo7KOcyELWrAEB0CTu9ZH8Jau6I0M2txQWMxBBE5Al08QGkz2JCLAMbiwbg29PZcsW7x0wGPhTGu8BPO5SqfyIvCQTQxQc3eaZBEiDot1sL5Ow+gXkmy6Bps3Gtki9z5hla3ObFen+GsSTTaTmWt7GN0+4WfB2y+Xo0AlOTCUrX8vtC6jArto4eDKp6rIJ9lp6tPfbBlUmLwxaYPZZyQyva4x3U+z68N82cT3FjbqhXw03tNp56e6JpGDMXyWYBQ8xjWJ+yqfFuynVMM5jBL3FoANtb+0q+oUotP7nqkqAalXWgPHK+DfRobjmbtTfJDp/TAI11MhVFSg97DOnC44/gXrW1dhU6gcCCbyORN5CyeM2H8MENyJzP2XPi7s2zVfs85OGjqcrT0hE1MN8MQ+zv+xvnaCOIWkpbGLH/EbkRlAtOZnt7o1uEY8efS+UxATZNmOZsio4m27nc/bVOqYM0WzIkjIzlyjnwKv8djGtENgcok90L/AExe6KpJI+UOkzyB5cFFt/4aVWymoYB1Rwc87rbReddSchr2UgwzWh+TpECZHOW6zA978FbVC02dAaLFriGnOIj8vZdXwIcPLlGhHYW7einN3RWKxsoH0CGmN6CNbjjwyTMPhZcANemtu2iuauPD2tbBAa06ATA4TMWQbII8rWiTrnykqlJ1slxXg0Yct8jjZ0T/AMdOhn6BT06nw6ZzmY/65C88U7CYGC7eEwNfWLq4pUHubAZmBwuY55Ie3QbirKmriYYOcHtonxLZiJB9Va4fw4al3yDPJXWE2LGkDh0VKNClybMk3DPDW7oMuOgOfbpqr2hscuje0AzBM8zOa0FHZEZX5a/wj6GB5fVXGCIlNsr9nbOaG/8AraARnAgnrrMLSYCjIBnNRUMLFxIIuLkA8iNQrOkyAAf4VxjTIbsfTZASPN1zQBb0FzzTTVB1mLR9lZIPWdY8c/8ACyu0MWXbxBNmkQbDjfhxPRXG3NpCmwgDzOndE59uCz2DpE2kb1ySZA3tT2Uv4Ujzp+JAJnPuuXolHwVA+Y3k5cTOp5pFNv4V/wBB6brZ29FqPDGJggF3yggDIQ470xqZEd1m6NLlb39UZSduuBmOVvXqufjnjKzeUbR6fSqSEjQQTJ0Gkd1WbMxYcxp5Aq0p1ZE8eNvZegcpKxyirUw8R+dl1UmLCe8JWAxeB7/VSIosfs8xBGaHw/A5/nutQ5gcFWYzZGrVDiMFZU4X4KRl5zzyP24Kt/1DcfuVGll4BNmu4Q7jyKObiA62s+ilBQmIaIIP3JVViMMCLW52MetlY1hHzeucqEkFsiIifyUxFM/Z86z2jl3VVtHYJLHfDdcgiTr6CyvQ7euHAg5QZt2UrDaDp3U6ZR52zYBYWk+Z2+N6RkL5d47I/EYVx+V0WOYEdTqegWnx2A3rix+vVUtalnoQoodma2nRFMMAD3TawaZMkmZGZJPJG0GBoEZgRNr8cvsi69mki8A2ynkqKttF5aQYa7kSD79lDotJsGxWHDa1t0NOf90m8CeM+6scJs6PNEE5DUc+qr9mOYHgukkx5jJ3evH7LZ4bCAxaRn/P0TSyG24ooauxajzEgA52MlX+G2cWgCLR34K1Zg+IAHM2RjMI6LbscitMTNsr8HhoEX4f4RuHw7tRHeZ55WPJF4bCEfMROgRRp+nRUkIEZRhFMpSnfBHNTMHATlM2gensqEcylHVPLoSkqKrVjMj6JiO+J2QOOx+7YDeccmjM/sOaixG15s3KY38xPJubj7IrZ2zjnukuMeZ2fHsOWiXYypfskkFz53yRJzDBnDR+FFYHw2TcnyzJtu70ZCcwLSeJ5WWho4Jrc/MfYKV9RUofQsiZhWAAQFyY6qeAPf8AhIr0B583KWn+E40ZNyTHUewVcHFtx+/1RNPHAiLj7ryzrRd7M238Pym+W7e8XJbHOTC1+Bx4cAeIsvNKryBY/n3VjsnbrqcNPmytkc/ryXTxcvjM+SHqPTWPTg1U+B2iHCxVjSxIK6znJy//AAuLiua8LiEgIsTgm1GlrwCDxEj0VdW2KW3Yexy/cK1Jv62Sh3FTSYyhq1HtEObb29UDUqMvuOvqJkmOF7rWEjVB4nY9GpdzGk8Yg9iLpOIjI4jZDCd/dgj9QkesZqRuFdGfr+y0v+jAWa4xwN0JjNiOcLbvdu9PYqcB2VNKg6L3UWJ2UyoODhqFaN2ObF0l3EAtHoDCccI78lGIrMZtbYe60AEyeRi8iTHAGeqyeL2aBTc7W85kWsfp7r1Oq8yWkAxnBbPo4hY3xJs1xO9SDiyoQDux82Y1ydkTxHNZTh6jWE60zJYSoGSxwzuCbW+xhbnwjjBUpgSCWx1j8kLM4HYbnSytTc3ON0T7jO61nhvBsw7Swb5IM+YCTPTsnGNBKdqi/oYUu4W5z3Uz9nu0MDqc+iEpbUkR8Mg5Rf7tCL2dXe4QWPEakZ9DJV6MyE4NwOpPsjQ2FOKDj+k/RMoYR7rgtgmx3pt2EZyqSAjbUz17JalbdEmw7eynZsU/qqH/AKiPcyiaez6Yvu7x4uufdVixGefjajyQxhfe0AgC2p45ojB7ErPO9XIaP7ZkdwPuStBvxlASOemofR2DYfZdNhkNBdxU7qnpySOTCVaVCI3PEyIjXim1GzlE/ZdVa05gFQ1MQmBIBxN+UgLkIa65GgMIKNoTDhvzM/ynCtawUb6pi5j85LyTsGHCkfLI/OCa4HX3spqVSdCBxNp7ZptTEBpO8DpBDSfpqkykWOxvEnwnQ8EtOuo6jXqthhtpAgFp3mnULznE1N9wcAQAIvmZ5aLsBjatJ2810DVv6T1Gq24+drTM58d7R6xRxYRTK6xGz/FtN9n/APrd6tPfTur+livTjMhdsZp9HO012XnxEjgHKuZi1NTxCZISzDhoAE24mT6nNOpzAULcSpBXToCWVxKj+KkNQIoB5cmTz9s0xpj+bpS5AD5THUxqB6JAVDVcYkCTogCRrGkCw9E/dHAeiaCmuMIAbSrkl0tLYMCYh1pkQcr+ycysJzvE9uiaRKSEgJy9Ma7OwjRJITQ4BUA51SM8kwHeE3H5zUNWoBJu7lP0CjoPDGwCTmbkuN75lT7QBW8ZuLcUrnIN+LUL8SqAMfWCgqYpAvxXNC1caEWMOqYhB1cYAq3FbSABJcAOqzuN8VsbO5NQ8cmj2uoc6GotmndtK65edv8AFFcn5gOQAgeq5Z/kL/Gy6BUtEWXLlxM3JXfKui65cpZSI3BDYhKuUlAlRX3hGs7fc3eO7AtJj0SLltw/2Mp9M1GzXksEknP6o+kbBcuXcjmYRTKeDdKuVokkaU5cuTASU0nJcuQBJK5cuQBxKQlIuQAhKYSuXJgRU3fZc4pFyiPQyN5UZXLkxENUoCs5cuSYwWu63dCVXHzdB91y5QxmA21WdvEbxieJ4qIDypFy559nTEHfmuXLk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kstvak 6"/>
          <p:cNvSpPr txBox="1"/>
          <p:nvPr/>
        </p:nvSpPr>
        <p:spPr>
          <a:xfrm>
            <a:off x="1172661" y="548680"/>
            <a:ext cx="685572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600" b="1" dirty="0" smtClean="0">
                <a:solidFill>
                  <a:schemeClr val="bg1"/>
                </a:solidFill>
              </a:rPr>
              <a:t>GROEPSPATRONEN</a:t>
            </a:r>
          </a:p>
          <a:p>
            <a:pPr algn="ctr"/>
            <a:r>
              <a:rPr lang="nl-NL" sz="4800" b="1" dirty="0" smtClean="0">
                <a:solidFill>
                  <a:schemeClr val="bg1">
                    <a:lumMod val="75000"/>
                  </a:schemeClr>
                </a:solidFill>
              </a:rPr>
              <a:t>TWEE VOORBEELDEN</a:t>
            </a:r>
            <a:endParaRPr lang="nl-NL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053952" y="4427820"/>
            <a:ext cx="49685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4"/>
              </a:rPr>
              <a:t>http://www.youtube.com/watch?v=7_ToAF46GPQ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2053952" y="3302758"/>
            <a:ext cx="47525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hlinkClick r:id="rId5"/>
              </a:rPr>
              <a:t>http://www.youtube.com/watch?v=ctMty7av0jc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2688" y="332656"/>
            <a:ext cx="7459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/>
              <a:t>IDEEËN VOOR IN DE KLAS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99687" y="1289409"/>
            <a:ext cx="8258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Wat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zijn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organisatieprincipes</a:t>
            </a:r>
            <a:r>
              <a:rPr lang="en-US" sz="2800" b="1" dirty="0" smtClean="0"/>
              <a:t> van </a:t>
            </a:r>
            <a:r>
              <a:rPr lang="en-US" sz="2800" b="1" dirty="0" err="1" smtClean="0"/>
              <a:t>groepspatronen</a:t>
            </a:r>
            <a:r>
              <a:rPr lang="en-US" sz="2800" b="1" dirty="0" smtClean="0"/>
              <a:t> ?</a:t>
            </a:r>
          </a:p>
        </p:txBody>
      </p:sp>
      <p:sp>
        <p:nvSpPr>
          <p:cNvPr id="3" name="AutoShape 2" descr="data:image/jpeg;base64,/9j/4AAQSkZJRgABAQAAAQABAAD/2wCEAAkGBxQTEhUUExQUFhQWFxwZGRgYGRscGxogIBofHBwYIhscHCggGx4lHBkeITIhJSorLi4uHB8zODMsNygtLisBCgoKDg0OGxAQGy8mICQvLSwsLCwsLCwsLCw0LC8sLCwsLCwsLCwsLDQsLCwsLCwsLCwsLCwsLCwsLCwsLCwsLP/AABEIALcBEwMBIgACEQEDEQH/xAAcAAACAgMBAQAAAAAAAAAAAAAFBgQHAAIDAQj/xABHEAACAQIEBAQDBQUFBQcFAAABAhEDIQAEEjEFBkFREyJhcTKBkQcjQqGxFFLB0fAzYnKCshUkkqLhFiVDg8Li8VNUY5PS/8QAGQEAAwEBAQAAAAAAAAAAAAAAAgMEAQAF/8QALREAAgICAgECBAUFAQAAAAAAAAECEQMhEjEEQVEiMmFxE5Gx0fAFFCOh4cH/2gAMAwEAAhEDEQA/AEDL5/RqPmM3gMRH0OO9ZvMwMk9zc4DNVHfE/N1z4jN1JPTFSVi4pHLO556beRiDAgD88GMpxypmaDArJpkAkEgnVtAgwRp/PC9m0JIJ3aTH+Y2v7YlcIMJURTBZlMnaQGgWNpmMJyX6B4qssfl+9EHqxLEdBN4H1xPJwG5ZrTQAIjR5feAL4LFsKV1sOXZ6WwF5tE5St6L/ABGCzPgPzY3+51/8I/1DBAlZVj5QJMBrfnixeXkjKUJkfdBux+JmBB+W+K5r/CPf+eLA4TnsouUotTzNNWFNRWy9ZiG1BdJdGuFmSwGxm8GYDJdaG4Wk9h3iHGGOVzFOoT4vhVAr9KguII6N5T9Plit8jXZaiMDBV1YfIg4beJcapVKNVKdZWDUqjhAb7loYTZh7G2xwn5US6/4ht74Zi+UVl+YuHNcbGYyjMhVK1heO/wAQkG2BfDc3VOXUsC7MhmUBk37LgFwVWDiCCm4kTcsBBHQ/0MMn7e4psw0iRJCCAImdInyzGBdcbOp3Qr8WrM+tA7AKAQhBEEwCdX8TjfLvUXL1wWswUGT06WP9XxKzFdKuZiIWqPDc/vahGqDtBj6YGcMyVWpWqZOkE1BSzmoSIKuFI8oPXD1SSEu2zbJsorLqPl0eYDe5ufaL4s7gtZaZ4bo+FjmFH+E1IH8MI/8A2LzwLEfsx1Jo+NxAgCf7Pe2D2UyufpjJjwcsf2QG4ruNepgx/wDBtt64yUkzlCVlv4zCryzzZUzOaq5arl1pPSpLUJWr4gIYwB/ZrG2GrCaGp2B+ZeG+NQaB94kvT9wPg9mHlPvIuBir+JZkaKbXEuphgQwIBMFTcMCIIOxxYHGOPV6FZk0U9O6Ez5h1MzuGsR0t3GEXm6qczUptARneGC7MVpswYyJBhIsYNpFhjw/Ol4+TPFN1KL3p9d/9R6XjRywxtpWn+oNo0YUAWgd/yv6YnZOhp1Adx19PT54HZVquoiAU0SWnzapHl076St5HaMGuGr90ST5tTT8zb2tA+Rx7LaIaZ2Ym5U/FI+iMSAO38RPbEZKlrntjrUb4PZv9Df188cafwg94w+HyiZfMFlqjHvijGA49nBGCdxNx4tT/ABHAXN0i1QkAkaQLe5wa4ifvan+I/rgDnl+9P+Ff44FmHfJZN1cMVIAi9upjvPXETl2pTqVXFQ2Ck276h2vgjwhLVD/h/wBQwsctKfEe/T/1YF9M1DDxinTDp4YY26yOuBGfJlbbN6nocF6jhTeGt22ucccwQ2nSCN9sbG6NdAtMxUAgNUA7AsB9AcZiaf8AEce4IGiZnOUaTQaFUhmLEU2kwFMASQpvvMsIntgNxrg1agVqNo0NUKhlYGTBa43Gx+mHDJZ0mrSUkeRNMjfyuTpP6e0Yg87H/dMvcXzDEACI8jyD3M9e0YCE3YCm26FTwPEakD1DT9SccXmi1RSquhglSe1wQw2MGMd0zC0zSZttLfrH8cROLVg1RmUypA/THSV3ZRF1TQ88CrstBXqaENRmIQMPIoChRv2wS/apxVWcotTcKQLqGuPSSJ6xh75F4O1bLlzXFz8I8xSBsxbYxBgdIwSglpAubbthxa2BPOFT/dKnrH64McXyQphqniaVnbSIFwo/O84XOdVqUVq5eqF1AKdSkkGYaRYSCrAehnGSVHJ2IWa+Ef13w2vmdHDCiyp8IXBI+KoGYz1+ADClnPgH9d8MnECBk48w8iSDBO5kgz1N43AjCpjoeoOOTqrTLeLUDaNXxttAMSG6g42y7EssmTIv88ccs9VgWRXIupIUfuM0bx8CMduhxPyagBDEEdf8xvgotJguMmhi4Lqc6RE6fi/zWNtyMHVy5p0tBOqEa8RNt/zwL4QBMwG1ACVsD5u3e2ClWrKtaIVsDJ6o2tgjKZF3qEqJhhbqfUT2MYPcLA/2xUcKQz5JXdf75cBv9OIXDs21M6lFwZ27dMFeGVQ3F6jggq2SpEQIgF5iMbGbbozJicGn6P8AUMZziJeCjVaKr8ZZCogyN2Uixj5TjOG8TKqFqmo7vcRTMAEnSNSjTMQT74INRfo0jpL/APsOPadN5uSB2DT8roDHzx1P3G/iQ48eP6X+dETkwf8AfGd9Mtlx9SxxYmK75HM8X4h6UcsPyfFiYJk6Ef7RuLU6eWJj7xKyATtBYeJebDwy3eCAYthULh6mWKmQ1QkH/wAmp/8AGPPtJzrtWqUpJAqAKouT5QZjfcxgHpfL1SqAKoYPTp/hGpArHT0JYtba848vzv6f/c/HH5la+6adf7PQw51gqL6aTDPGqIp1YUDU0NA9SQdvUfniPQrMrlSSZAt3gFhJ9Lj54jZriT1GVmUSoOjtNjBhhIMafTVjjSzTM06CrRuDbtEfPvizx/GzQxRWTtLZHk8jFKb4vQc4gxOhQfxuT7LTP8MR8greGknoMQsuGgb3LMeu6ebfpJ26dMT8u8Ko9uh98VQTjGmKk7doNBfU/ljNPqfy/ljQVPQ/THoqehwYIo57+0e/427dzgPmnHitKzYXkjv2wy/stMsz1augF2hVEsYYj1j6Yw0skDPg1HP7zM1/+YD8sDoymCuHSyOERRtN2mxnqYwDzdNKIVkHmaxBIt16DDic1QHw5RPmFP8APHo4zp+GhSA9AP8A+ccqO2J3D67ODqUTNgAb47ZmnUMeHTqNvsrfyw1NzBViQEUHaxj9RjmnGMy4kRvFh/19cbySNpsWl4bmD/4Nb/8AW38sZhhbiVfqzf8AD/0xmOtGUC+FhmzEDo7kn0gH/wBX545c4EihQB616h63GkwYO1u2JHB305ozf7xl+qC/1XHDnpdNPLL2dr+ykD8sKh2hSXxCzmkBVfSmx/5h/PEKvSsfbEvMPCiTvTIHvqH8sRq1TcemGsogFWzj1Mq5bRCPHwzby3F98EeSuLpQLFL6wodfMAsdVNwJ9ew7YE+GURqZgoxkjr06z6DHfhtFQKmm3wH53nA/iW6McaH2txZKvhAAhjXpSCJsayk322tj3n91bh2Z8iqyV6CCAALpSqEgRaS5GE7JZ0JUoF3CqK9IvYmFDgk+3X5Yc+ekU8LzdVGV6dXNUWV1IZTpSghgj1Rh8sdkfR0EU9mllPlhj4nByZKtIKpuIJl4tuDcHY7DC7WPk/yfyw1Zbl9XproKVTpEqtRleYY/AxE/h26zhch0PU4cJ43Tpq9NhTWm1OpDHVKv+z1EQi+7F9JDBh5thvjjl6LaEcqRTcwrkHQfNHxRG4P0wyct5Wjla5qeEQ6o40uWH69bDDPkeKCqlU+GyhFJsyn8LmCjCGFvfthfwqTa9RjUuKT9AJy9liSiCzsAFIIiQCZnqBHTBLmHK1KLAVwqO6sQAfiglZ9CYmMQOVc7TpPTquhYaQ2lYEkE/l6Yf14yuYyufzegCE8FQTJEJIBtAOqqdvTDJdiLZXuXqlbFW77bg+/thZqcUqUM4zU6hp6kVWaJsJIEe+GapXbYUwVQKpIIkbeY2kXO2EXmWppzDSRMD9JwEIpt2ijJkbgvoMqc35n/AO+T50nxEHP+d61U/wCH/wB2FNcyP6IwYynMoR2bwxfSIVgPhJMGVNjNxbbDVix0TvJOx/8Aso5rC5nO1cyZd6VJiRpUBaevUx1MLAEdz6Ytrl/mjLZwN+z1A+izQGgH3IAOKM+y3hlPM0OICo+hFWgxIIBIBqkqGIMBog2vjpkOW8y4NOlWoUjVamRqLU3YBDNMOu8diJJE43joU5NSGXmfjiHOPNddFOqRaGABWNQ7Qx0n3nvhc4lng7rVVkqDSpBWymCbel7ThbXiVbK1tFUH7qrLJqvKkqRqBPSY98GczlxTTQswFtO9yT098dF6oY5ct/Q55XiwYgsEXefMCRE4n5LNKzmGBhbwZi4vgDw5ZIkRKsdoNyYwQyy6SSALiDI9ZxTLI62SRguWhky7awsbbEj1QYlqANIGwgflgEmbUIoKKTszFPpebm2J+S0+GhEqpOxO1zb64UUIYtWPQccQnv8AXHlUQpN7Anf0xpwrV3h2I/eb9cR/9rw7KUBAi4MHbCcnGa5AJqGSJNh/LHI8QqTOsyfQfyxjgdTHatxFbETcxEdT3vtjfK1iQ5hJ1abiRsD163wtZPOBkXUxLgloVZa0+wAjHAsxrEq7BXMxfooE/phTiGnQ8cMd2LKWhQLABQP0xHzoZJ0uw9jH6YzkWTRJcyx6n3OJHFk3wpqmMTtAyi1QifEf/iPf3xmO+TTyD5/qcZjqCOWSovLlCwqBNYOkHzKsGZsJhhJ2xr9oasBl/EjWRLRtOi4/PDpwvgVAuXTNh1bf7qoCdRIMCLg6yZG1u2B3PHI1WtQpmgxqGiD5fCqhnEwsQkEwfTBxdMhSd7RWOaoFkpkR8J+s7e8Xxwq5N3J0LqETYj0vvgnX5LzijVUo5mntpBpteEEm23bAYcOIbTqZWNtJBU36QYw5U9DtraD9WhU20nYRMfzxA4w1TLfdyviEKTpIMQCCD2M4EV6TAuCzeUXkk9dvzxLrkOpQGXABE/vHe/U3wPCMXZ1t9k/idCaYZZ6R/XzwV4ioXhCqQA5zYNgbjw2MkxH4ltgPm815YXTYdZAFwTPew6YY+cawbIIysCn7URAUiPuup2/DtGOdm6ERzb/Kf0w/cErU3oJ42XQ6KdM6l1I77LM3VzsTMdThAqG3+X+WHDhFGVSf3EH/ACJb88LyVWxsL9A+tdC9Wgj1jpB8rkOpExYxKxv8sd+HMgp1QVuBupgmxsZkY61OGBalSpTVWYLVdmVvMANJuCYIEkWv/HtwqsVouDSBNRkAMzIaVYkfhIDW9ThPF8qHKd422q3/AB9+vf8A0gZHLoMupKEAqQCWk/EloEbEtf19MC6OYKVKiLPhtEqWMAwG1QDBYRaZw70qrkUw9yEaRpU9AevWR+mAtHgqiXPieaTJ0ssWuAO3r64ZJ12J02kDeIcGdW1uptDfFaYBFyfyjHPJZM1PCIOoJmKJJVdVtRJmJsBvhjynGq9NbNUamBALaIiRcQNQETYmOnbHYcSaurRUFtOkTO0yQDcbwfYY1OjpQpg77VszSXJNTCjW7JpIUfhbU14tYYGZ3i9FaOWejSouaeTpIxZVKq8nVqEXPviT9oif92ksZPiIJ+bT+WBGd4QoWmKgKF8tSqwAkNNpASYsOt598E9rQl6pA9eJUPEFSvRNQNUJdqQWi0GT5SoEN2Fhp1A3Mjhxji5q1GUFkoEkqV+MpfSGIbTcbwACemGDlnIRRr1Tl6jtTaaJ1mS4UFh4ZUa4U+YTMGIwkV6tzBsNrRt6Y22kB6mnjdABpWYED+jhz4xU0qzfuqDhINXzEkWmw7dr4cuNt5alwogXIkCwx0Q0DMnm0EMHpydUqC0i5v5lAiIwQoZ9TZYPoCP6GA2QqAkw1OYmVm/vKjEitxNKcAm5jp+eGNa2wE6ehmRQF1NHTsBjrl8wqlToO+4Av674W8rxxalU0yCDBgk7kbrH6HDDR2Ue2Oig2GzxVR+F/oP541q8SDKQFaSCBt1HvhQo81K+Y8EUzpkgPN5HcRYSD1wfp1AYwS2YVcyFYBm1vpjVnEdZ6iNvn1wUzlO59ziA1G+B5MJEngjDxLnZH9/hxMyl60dApP5DEThlMLXedhTaf+EYJZUK9VjTDQlPzT6wLe18Z2Yxx5HX7j6/6mxK4ou+NOTlAoCP68zYlZqrSB+9ZVB2kxPfAONhp0gblE8g+f64zEocRyIt49Af+YP54zHcQuZZL509arD2MY0fOD/6rH/Mf54icW4jnMsU8KhRdak2VWBUgSQbgXEkexx24VzC9WoqP4BDFlcUzUJTykyfJAHSZAHfG6q7/wBi23bVf6NeCV9OZr+ZiGRGgkkTOmQDtIgH2GKn+1ihTXi7tUIH3NFxeLiR/wCnFj8su3js7qVUq9PVpbRKuCCGMgghT16jHPnvgFDONRUrSNYVEZXZTNRRqBpEqpOiTMbb7YynejbXqUm+Wy7Fi0638wgki4t0jfviBl8uoYuAREkXuSCP4Ti5n+z7LVKoL0gigafDpLXpKIaS4PhQxiRGxthJrcoNlsxUy1WoPCYllrATKEWOmx1wLqOpB2ODvVsFNcqQimu4YiZDAgzFpuYiI2w38czitwpKYJlc+3UQQaJMgAyN+u98E6HIeSIkZ2r21aEKyVMHy3AmT3OlgNpwCbJUk8TKsXq1EqladMsKMsDpLsJYxAkAMZkbYCw2hUqnpb4cWhwXwRlqOqgCxRIcPUBMhQZE6egtGF/jORQUBDURVJ89BdICBjC6bkEq0AwxsQbQcCamSzGXrU3WoCQ9MKSYkkxogkiBF+kHAT3VDIKk7H3l3itJ6tdGcJ4lB6aAkkFpUhQZtOnra3WcEshlrABUBWoGs0Ewtjc+a42GEdcoKFRfEqpTC1PxEdD0GxA/64bcuTSZmqVC8Ix0lUtpUyQPmNziXJNrJFRPQw4IzwZJTdV9q/ffSD1OkzGlAnf5+SSMY9GqKalqTU6cgAaCsyYkBYMmbXwtZHnZGNNUpEFSY8RoVvKQQSskWNt8N3NnHKi5RH8SnS8M0HagyMWNkZQapIAKvJnTB03ETh04c5KN1/PX6Hnp8U3QtJw59TBtCUWEazUCn2IOxJUiB1xA4KTRzDB28llChQSGZkVbyLamv7+mPObONSy+H4mhgPEfUrKzgSWW0JMzAMbwMAcvxnW7lWBcmF7zqQhoXeCpNu2DcXdexzt7fqMH2h5kNw1gJP3yxI/uP/DHDmrOoaNF1ZnZctSpEKNOkiSdmJNp29MQeI5w1KJo1i1SmGFRVIKH4SGjsBKz1mexxEo5pYd2SVVZAEAm8ROkz+Xvg4VWwJwdkaoM3Vy3jSDQyzKLNGlmJXxCk3YlYLReffC+PT2wXyPNNdAaFWnTNCo4LI9O02EgyDIC4j5vLDxERCo1NuTAgGZk+mOrYHB9kTLZRnINhuTtIgxtOGnjbKyVLiCN+nTACrTpkQtSS5JL9SATMibwQL4L5OiNAXSxULdVF4AJO56AT8sEvoFxpbF/L1VphmUEnSQNRsYg7AWNsRuI1NVRiNpUfRR/HEmtlVMimXPQFwBN+02kd/ywV4RwVxSqVPAFRiYp+KjCm63DaC0eebSPhI9cdboxxTloX8jW01abdnX8zB/XFi+JpGokwok/LCQvLWabMnLLl6orjzeHpOoAbGRaOgeY2vhg5m4ZxOhR/wB4yrUaRIXWpDxJgBijNE7XifnjYySB4sUKGY++FQCBr1GLgAm/ygnFg8PrSN8cOT+VK1RSk0adJ2P37sV1nTHhhD5mIiYAES0mQBjtS4TVyspUWFWNLC6MCJVlbZlINj8twQOhLdGyjSTF3MDEYLfEmsPh3vvab9DviR4KaABpNQOLgSTJFvaCP6nHNmqLMXIqEeuG8xUjTaNvr0x05fziq9UMYL0gBHWCJ/LAmpxIUwUZTOnSQRHofXvjajxjzEg7CPQTG07WxjlSOULLA5UzKJl01sq6jpXUQJJZrCeuNOYm8yezz/y4CNSapl6a6QCpWoSTpUXkpa43F9hjbmnguazjCrSBTQCNDOIYzMoRZu0mNoxiknoLg0jXhnFKJpIWYFtIkkdrdsZhZq02QlWQqw3BQgjHmM5Id/aT90W/z/nRWyX3ebVqlKoKgCamdoBUqo0Ar8dzJsDhC5bzeYYkr4Ksg+715emwBkHcrIEDp1iIjBJaT0zVXMZiqtVHbXTpU6YVAABEmmREDVAsAQbmSSHCc9lWrpTc1CGUuWtOkLIKlIVpMAG6zPYjG543taE+O1H4Xv8An3LN5f4hXGXpDQax0CXNVdTGJJYaRDE7+uJ54rUbytl2vY3te1zpiMVhxJKVDS6ferUZtLldLLEFkaDOvzKQdiDiJypxOrmlzeXzDMdmW5gKZRlWegIU/wCb1w6OKDimt39/3J5ZJc2uvy/Ys/8A2jSpNDUmVh0DAj6SB64TeeMvRr16VQawi6qjoYhmVRTWy3+EmbxtbfAXgmYqqSsVXRCUqSDCwYLqWIUFdM6Z8wI63xtmOOocw1MGVTUGJ+IsCkwJso1dpNtuqssIRg+PY7BKTyLltA5eDUdaOK9TQZC09Y0mTBAnzAAnsCDub4E8Q5Q1ku5Ooos6TaQqqF8xmQI3tM+mGj9rRSNZAVmVFjcl3AAvbr1gWk98a8RJeo6kMrUm3cxqsJqTEEF9dxaIHQ4jUnxcrPQkoc1GituL5P8AYyNNUmtqUqPKdKhZJMg31kAeitv0sDhGYVmXNWDkpVXsh0hpv2kjEbjnKNDNZZa/j+FWUQGYE0qgNRgot5luQdYkEHY4CcRytbLZR0qQD4MKQwKsAdBZWFiIj9DBtimD+HZHJJzdCzzLxxs5mamYfdyIECygQot6C/rhl5e5wIylbL15cqENFiAWgONdIknzLpMgHoGHaEvMZOogBdGUHYkEA/PbBTlXhv7RW8PVp8hbVEwARNvywcp6bAjF8kh9oJl8vUGnLaloBKrPqbxPMFfWIlQEJBCiDAbfY+8d5nbO1aAsT4et381vu9CsNIAJDs4vbyTGBXFOXKxphaGYFSmRqIZ4ZtIj/MFCgRsIFrDEXlarTFUUrVC2VBBI+E6tYTbs8kjY2vGJF05Jlbj8STR35tDVESkwTXBBrgOutgA0OCxUtpU+br2WIKZwdS1ekoNy46x1nf5YbudK6+AlPSNRdnnSNlWN+/nHyBwjASYHXD8T5R2JyrjPQ6ZvKMatMioDpVgyi5M3gQAJ7+3XD1yvyuWWqTmAlXwj5fDWtpVrXUhhJI2Cki+Frg5fK0qz1aTK4RBTYqfNq6qxEEHoynofXELJcSzAcaDU1T8YYqCepm1l2FxcdzhXP2HNenuSeLcq1sk4zFWmM5l0MvB1KwImWMTqHxSwAJ+ctHFeFUKTmrGnU+ppFogggADyjSxsLTGGDh/F2r0EXMOuthoZjBa5GnUB/iBBiZnALK8R8bNVKNakQcvdiw1I1wobSwBmSTEEeU3MYp8XLGbcWIz43HYk5rJUFZQQHLUkLtpWGuZIlT5pU/D39BgPxDMeGFSbBRvOqw0wRAINjIxZfETRrcSSiwLkUVdmgRADEewkosR1xXXO2dOYz9d5NmCAneFGm47yDbBNcW5fUF/EkvoRq2XemxVxBtsQwv1DKSp+R6EdMGuD8Sfw9B1Mo2EyE80NANoMhoHWTiXy1k6bUSyIK1WkVik8KpDEKGDHysVaPId9R+LHLPZFxUo0UAfxEVo84aGQN5gb6hsQLeXrBwvn7nLHvQR4Zma2shagCuCp3JASCAZG2ppse+DWXzlQoaOYXVTdTRIUSWDqaYYBRI+NbQTK26SB4Zw58qPBq1NLTUgqVbwyPDYp1E+cEibTG4MT6eaAcaqzfDo8yJpHlIaoQApJEE2/y3wmfP8AE4/Yogsf4Tl9wY/D83XSkSKNF6aimKNWqlJxEEsEq/CxImbGbjpg5XWvWprRKVTVoApU1gddIpkNA1TpJmIggze2/GOFV8tBrCAzKq1AdaEkiDPUX1QYJAOI3CM1mK/3xqItN5Kq1FKjFCIGrVKAkAGFUAbCBbDpyjB8hWKLmqFXieUeilIVBcqxK2kHV+sR9cbDJEUtJzFCgGaNdQOHCkamCgSGNx23Fxvhl5pKfd01LhPIXGlUQy4p+WmvlTS7L7gt74Dc0cGNTKrWDgv47KE1CQoRBt0JMn20d8Ap8t/z2D/D4xf5f+k5uT+F16aLSzFelUZtKVGdKysZ+F1CpoPsYvu3Rd5q5FzOQGt1FTLl1XxlFhf4XSZWdux74icLyTKVpNIqVatPSUPmRVku4OoLMEb9ptF7a5hzGbqZXQrUlpMn32aZ1MKEmoWRQWXUVsBdtrTgo9b6FSXt2Vry8tICc1nGpyzBaaoWGkyrMxkQpkwo95EYc6LU0pU/ArrXS4DAEERupUkwb+29hgNleG5HN1fCp1mapEl6lHw1IBAMOGa0EkSL2vh35p4NRyuSYcPpJUsqlEYM4cfDUWLu0FgwALNIxjqM7Oi24b17r2K4z3PISo6Cj4gViNfiFZi22nYbfLGYWhl9/EDK8mVKMCLm0dPbGYZyB4l7c4/Z1+2AVspmGR1VdIYaj5R5dLkq6tEDzEjbbfFccscq5gZ1UaoEJFQEujKU6tFNoN2iIteb9bYTOujJoJAVBA6GSSZ7zY//ABiDzfkBrpZ9AVrMpo1HSBKnzCQVM/CRO+18FwXyvoxyfzLsVaVEZhGpeJTSSHVz5qYZJBuGFijOAZvC48ejmOHUateo+UqUgp06V+81MdKIKgBldcEqWPwz0xB4RW/Z3hwKgW8HT50cMv4bLI1KLCCuF/7R6qrX8CkStATVCapXUSyipuYLKNXswPU4ThyuLeP03sdnwxkllbp617kWjznWhA7O0ABhNpBnX7tsb7yfddo5thV16mDE2aTI6C+9hb2xtRyjsJVZnYC5PsBjlVokHSwKnYzaMNsRQey3MNZagB01WAGnWo0oxYQ+lANTCLSYv1w0Zzm+noCVUStQAGmmwGqDYFWEFDaBpMgCWImBXmWrsj6xpJ/vKGU+6sIIxs+bJJYhTKlYgACREgLAUjcRbptbGa9DtvsbuZM0hy9UUyGDMuhzGpKakDwewaRcDcKD+MgQuFZjxMmuVrN9yzswYyfCJnzjrpmCwG4nrGAOTYstVQJJBIjcmNvqRg7xSnTy+RogDXVrAgk3VVSNWmCIJJWDeRqwLfRqWgxw/LZXOPSytd66ms00xTNMQQCJaQ8g30jykgEmJWfeB8PTLZimaWpqVShq1kySzMQAYsdOkqQNiQce/ZsmWp0auYrZYVKyOpRmJ8q6ZBCzZtV9W+0RgOc0zMWLIokmDYAkyQEUARJOwwqT7ih8btSfZbXCeFr/AGjmnURRNRWFo6qw6gztEemESrww5U1K4oirTBbTXolQCrMD4fh2CKsQANugwycolnpVkdWddNwHKfLfGv8A2my6h8tUoeFRYFZQ6iL7x+IfpgEqVe4bk5Sv1K4q8xq+Zp1KlKadPVppk9TAJc9Rb4Yjpe8ws5kaPkr5ZmCFtL0nOp6TMG0jUBDK2homGFp3BLw3BMhSo5l6nhVm82l5iFKQmhdQlzHYnUD6YQuXMu1UV6QklsuzgC8tSIqC3WQrL/mxVDi48Yomm5KVtjrxTibnhmUetD6AQiwASASEkg7i197CRN8SOEZejUy9OsjWU3jywwvpMxtIsbfWcAczV/7upmrYQRTJkFviI6nURqe49N9N9eUazUEqgsqEnX5p0EKt11WCtJENcHaRY4i4XbXuXw5d1r1+g1cTzCpQq1KQ0uz0vMN58RSRJ6RqsLQcNtThdML+0qx1V6VJWnfyz5p3JhoMn8PTCY2dDaENg7gABQQeui5ABY+VWkQxUyMO4yy18sKRzFTLVgwpoQokuukJUKbQykSjAHzEYZ4+pqfoB5DUlxRwynDaZfUoAdoUt/dUlo9pJ97Yo/jOVdM1Wog63WtUBKg3OsgmOl/0xdvLGQztKrUOYq0q+X0jwa1MKPEJM3A+Bgq3X+9uYxWRyKDjdWnqlfHrR6nzMR8mkfLFeeaa5IjxwfKmEuBrl8ugaZqKDqMrqFrsJMQvcbXnEPjHE6uXzpejUKHMoZ0sCJaNQBkjSToYDpsYgjDGXUVQsGJBnSSbBhAM7eY9Op+Sv9pdZTXy4BXXdiAOjEBfSPJt6z1xDB3ItyxqBHyHEiSFedQZip9TGpdNoPlG24EdBJWu48sAWFgOpO+IHGcjMuB5okgdY6j+8O//AExvy/mGzB0KGereAiliwG5AAvHWLdfb2I44rMnPtdP3+/1R4sssnhcYdN7Xt9vozbjnGqvg0Kdeqz0krUxf8KqPQXiJvJuRtbHanysq1fENZtLgwVkM0pAMg3F5i4PWJwcqcj1qq/7xTalTAJJaNdhuEmfrGJuZ4ccuyUm1NSQgU3MXHRDaxAsO4A3g4j861Jyj0X/0+nBRmtiqeEUsmaQquS1V6ZMKZCI6s9S0gBQCADJk9b45c0VaYdqtAuEhQhYktBCz2kncwIt6DDlm+Um4itWpRqacyi6EUmEKgatIO6NL/F+m+Kz4jUJoUFNraSOmqn5Py1HAYLq2HndPiuht5d5lyfhJRzyI6SzF2pMWUsYOl0IZLAXEbY487cKy9HMU6CV67JmGVvO4LKJIVC7W8OXB1tJUdGvhMyVAO4DNpSJZoB0iY2636YjcQzimsWXUyjyqXN9Maem1piNp9MHJewiP1DXMPCWyua+4d2ou4FGqSFY6h8LWswOpSY3VuxAbs9zVUTMtVoEqzN5pEaomCP3dQbceaABMWwn8Fz7ZjN0zmKrRq1PU/Eb6ovaS0QYtcjDRx7IUzWPg1mewMVPQXVXFiFJiSB32vgYPewpJVoaM39oClpbLZeqSFJdlWT5RvK9NvljzFaVCQSNotj3B0gC6NUtPp/CMMCZUVsuaZ0+YQNQkAj4SR1gx8jgFmOH1abDUsgCNS3H5drjB7g9Ty4J7C9Cq87WV61QLlloFFC6XqKG1SdQA+EL5bqGIkCIvA+pTWlXFV6aM7RGu4gCBb2GCP2o6f9or4LQxVWqwJgzEn3W/9DADjfEadOuG1CulusR32wifzaGQ+WmP/Dv2dqasctDEyGRR8Xz+EYGcf5Zp53wvFPhOJGpRJPvgTmec08MGk1Wm6kFFdZVo/DPaOuJFfjj5qmpy9YU8x5i1O2kkdZOxOFO+xirpi9zbyH+zoHoVPFAUlx1A/eEb+2ESsbD3xZnB+bq2rwswkVbgtAGkEXt198I3MXD1o1DoIqIR5SR9fn64PHNvTAyQS2iPw1oDMTGlSw9T0HyJB+XrjpxBWDlHI1UZpWsF0MwMDpLS3z6YgU2kGf69MSOL05qMzapaGk3JkAlthMmb795N8NFBLIZ5ijUVACgaiR198Q6hhpje+O/Lp/3jTKqGDL5pjYiPc2xN4pw7MeL/AGMgGBp+Ha2Et0PSs6ZHjjhSBV0k2NyJtAnvbHTOZ816YmGdYBPXsGnEXLctZtjAoMPUwB+uDfBOAvSfxq8JTpkSNyYM9LRbAOS9A1B+oB48QiU6YJYqdUm0dSMM/B+FU6mQrUxSBqCjUaVUB5pjxlki7GFCx1nClxDO663iFgzmoGYsPJOuYI6r09pw+8s5/wAHiD0pGrTrGna6sjfTy29MOlGsd+zFQleSvcgcwcNqqtKStQUqdJSAoADUwQ1hYq6krJvZSepAnhVbQikzoVjDFp0kRpI6r1Uqbi/YYbOYM34NF6kA6RMd/TFU5fiNWmSUqMNUlhupmZlTbqcIhynGvY9OHlRwSSktFicbzNQqKs0F0krUCqVWKmpCTSaQyMmr+zY9fLTicEuZOZBUq8PYA06lbLmQxHkqK3lvGohqibkkEFSNzNe5HnCvRKsi05UyAQSnW2gmwv0iIBGLCqcx1atGpma9FWy4UWJUoXJI0FKhnWxIEhQdOkwBjW5RVMX+HhyT/wAcqSV7/T9glk+YqeUNRncaNBZqYI1kaS9OFP4rQJj8QxVfMHH0r5z9qp0zS+8Dxq1EmQSZgAEmTA77nBbg/Lb5xc1mKjwyrraxIMmQu9ha28ADBrlTl3K1zoqUCT1gxE9ScNilFURZJOcrCdPMMygq+43gbYrzjFFjxFZPxvTILXtYSd7WmO2LZbgKUYpo4dVsAxGr0B7/AMcVjV4sp4mcwV1JTfyLE6tAhbHcEiY6zuN8JxwcZMZkmpRQ3Z7JiA+gANN1MqTJBsYK3BEH6Y84cfADVKZKPUALMpgkKLCx+ce07YVV5rK1nZVOio3nSxgdgeunpPYeuHXheWFSpRQXQaGc9PDXSWY9hp798V+T5DniUfWybxPHUMzn6JDnw/NlXo0XYs5UmoxM+dl16Z/uqsfMYnQp1IyhlHlIibEBhY7iCNpFjsRhay1RvFp1W+J6qsR21sAR8g0YOcRr+HWUbeIkDsGQk3P94OB/ljrjopqOwp7loKcsUKWWDBNRLMSJBsDFvX4Rc9APWa4+1ThdCqMzVpI616VQ1CQfJUghakqWOkhZbUsTpusxiwaNeF1Fem4O5/livuZa48LOH/8AHWn1LBh/qaMIzScOPEZiip8uXsJnKXKq5zK1mNRqbipCQAVOlAYYG5Hm6ERJN8JyIW2BNpxbP2egU8lqYxqZ6nsAdP6JPzxXlastNCFHnfze09fYTAH/AFxqm3JoGUEoRYOp1ygIWQx69gO3r/LDR9mfLZz2cClmWlSBq1GEzA2UHuxt3jVhSjF1/YRQCZerVIvUr6Ce6pTFvUTUbDooSJac71IGmFWLAeUfQWGMwp57K+DVqUiZ8Oo6T30sVn8sZjrOo+k+F8RIFzBway9Smbjyk9tjioOKczeGDBvgbQ59qqhm51QPaJxgQR51ybf7UrBRHiIrAzvaD+Y2wk53hFVWI0nfpixqWbTNEZj8ajw/44lLw8PfE2WbUivFiUolT16NQnzqzWgT0x14ZlGAct5QBaZ8x7SNsWm3B16xgNzHwjUn3YEg4Ws16NlgrdkPlTiDUzVrVNAYqBqa5AGwv3nC5zBmqVRtSrDNIiDAJ7Yn5/M0qKGk0l1SZBE6z0M9Bhb4b569MQbuN7+v8MPxxvZPkdaB1CnfTsS2m/eYwx8W4c2lSbhW8O34ZOod4BLNubER2x04Vy/X/aTUKlkQtVD1AWVtLeUWmWNoDW72BGHThfJ2bzaOtOiaSuTNeqYUiABCfESp1GYEki4jDXtaAikn8RVdBzrDrvJZfrIGLPzeQUorU9iikEM17WJ3nEt/sy4flSBmczWruN6SAUwfc3YD2M47VVBWKahEWyqJhR0UdbYnzTXSKvHg9t+pBy+WrMFDVCQI+EAH2Mm+Bf2hu9KglLVIeHYQA0Ax0O0x074bcgjSC0WwY4vyFluI0PER/DzD0whcy6+U/uFhBBkSsbnfAYdyD8nUaPngtaRYxIPYjrOGfhNKOMDzRqd6m3dGfSR0JNvSZxnNHIWdyGvxaTPSWYrUxqSO5i6b/ij3OJPBOF1Gz1CpodVGqSQeiMV+Z2+mLX8jII6mhh5lM09O4ZgD7Hf8sVNXplWZTupKn3BjF6Pw2k+mm8sdQeADMi4pyJaDIkLpJ2vNqJZpk9729cIw9UUeStpngGLN4jzeFypCBVYg02TSINgCRKAlCLiYN8VrSUEiduuJ/EqwMCSZgnfeLmTcmdycFNW0Dinxixr5WWsMs7KzgVLMF3I/l0x1zeXYJ4lFmMCJUnUvoR1jscGOB5c0MpSUli7CQFEm99ztghRq/cuVSHIg7An1thLyO9FEcSor/I8YqK3mYzPX+tjgRxkRU1CINwOnqMWNmeBLWosDQVakStRSSZ9Zwh11105PxAwRGx2IwyE7J54+Ib5V5MGZVK1apCm+lTLN7kiFHtJ9sM3LSLTzgp6WppRRyrFmAWGC6iZlhDMSJjecdeQh/utP0GJvFcg1OtWEQWNVQekMTcfrhbdz2PjBcNdtEjL1dVSkJ/8AEpiOvxLg1zQ0tRImfPtvfR+d/rhf4Os16BNx4iEkH+8D+owf4+P7MH++fkdP8sWfYkkqeyRSrkZfW5lVV2JEXC3H1A/M+mFDm7JaqeYAuGplrdYIqfnp/PDLki5oaaSI7jUAjCVJPcGAcQcwRFMsPwrqUj0AZSPeQR74l8nVP2ZR42+UfdCiubWlwYkG/htSU9yWZZ+pnFY1GJMnc4Z+O1aiZLL0pU0TUqkb6yUci5mCskkR6YWcHij2/qJyyul7I0Ax9G8icLNDh2WSPN4fit7ufEj5KwHyx8/8KyRr16VEb1aiU/8AiYL/ABx9T/C8AWmAPYWH0th8RJSv2gcreJxCvUSmdLlG8tgSaaljbqWJJ9ScZi3K9JSxMAfPGYAZaPnsZavXI0UqrztCMR/xRH54c+F/ZBn6gU1HoUUN/MzMw/yqI/5hg3luYS6wrFQbWw/8q8U/bcijKRqANN+4dfK38/YjDM0eCtGQ32VlzDyyeFUQRUOYpVIDlV0lG/eiTIP5euBPLXMreKKQJdTtIuPmMOPH6lSnmPDqmVFx2IOxxDqJTkQAvqBjz5Svs9HHDqmAuN84lKhpgKsGDqmfeO2DPL1d86tRcoUqVlXqYUdiTB647PwyjV/tFV+xIviTwHjdDIVitNAA4AIXcmbYBOOjZKST2VDx7hGZy1Yrm6b06rEnzCzdyrAlWH+EmMEeSeFtXzIUEKACXc7U00nVUPtYR1JAx9HGlSz9EpmKKPTb8LCfnPQjuLjFcZ7kpuHpVTLk1VrOCTbUqj4aZ7iZM+2L4bPPa3sJ8P5loUgMtlaZWloYM7LqdoU+ZhIJB9DbthRo8/5rMIo8ZkibKVWbxcxJ2NvXEGohkhgQRuDYjC7kfJmnp/hOoj5wf4HBpUE/csDiHGDVywNSmDWVgq1RUQlhudaTq+fftgZluLlN0k4hJTvAFz2GOlKkWmBsJPt3wvJCFXIbCUl0Ta3G6jiAAnqLn88PXKPGKaUE8Rxq8wCDoIgW+WK4AxNyFbSZx0caj0ZKTl2WcnNFJ3NNlPht5KgcAg+UiwvMwBBwP43yTTrqa2TY06ouKc+UkdB1pt2gwOw3whtnXLalJBmRH0/TE3hXGqtCorB2gGSs2I6j3OGJtdCpY1ICcz8XzSUKhbSGA0FtAWoCTpkkGNQkidM/O+KuYY+gPtSSl4NKvSUEZl9RJnoll7XuSO4xTuYyFM/h0+ze/eB26dMbwXcVQlzfUmA6KSw98dqi6qkesYIUcgovqvIsY9f5YGVmhpP70n5HC5J2HFqi8+ELqo07QdIB9LbY2poAzAj298L32Zcd8YVaTEyjaln907D5YZ62UBcli5vYAwPyxDK06PUxSjJWS8hQ8u3vil8wwTO16Z+Hxmt85xd+RpimjNBCgEwZ6DHz8+dNbMmrF3qFo7eYmPpg8PqT+Q+i4MjkxQ+5GmFWmvl+EnwUJI92JM95ww8eUMR2Jd7HuoC26iKjH3UYCZWqGWm4iHpIZAMFlmm0SNpTBHiWbEAEwfDpj3hbfqcMgrm0wJuoJoCcNpmnUnUPKCwibwOo2Hrv1vg5xOrrqAkRAIjeIZhv7eb/ADDAF2BNj+YxNNfVBLnYDcbCw6YdGKjpCck3PbDPCauiosGAHBMe/wCv1wqcKzRqZJGclnR6qsW3JFRnEx10uJwVoZ5Va1yDP9TgbQ4bUSnngoJFTM16lEAyx+7v7CQFHqrdpwPkxuAXjS4zFj7U9K5ipQHn8JlPiFgzHxEFRhaw87kzAJ8szElDK4s37Q+VMzTzNGkFp1WqUCEXL0PDUBGMjStrawS1tx2xWUzhjil0IUm+xp+yvLeJxXK2sjNU/wCBGYH6gY+gsyt2EwbMDinPsNyc52rU6U8sfq7qB+QbFyZkyykGCVt7g41dHEDMVjqP3anbqR098e45uyzfUp7WtjzABlIZDPQm8Ylcvc61uH5g1aR10qseLSJs0fiHZh367H0TS57470cox3Mfrh85JqmDFO9Fl8S5qp56s1ZCQIAhrER6e5xF/wC0tOmYfzD0vhH1JS236xv9cGOC5OnVTWST6dsQ5MaWy7HkfXqEuI821KvkyyFR+8Rf5Dph0+z/AJQVaX7Xm6o1HzAfEVHrNgT88L/BeGh6i00ESenbridzdzEqZilkqMlVINUreD+FTH1PywOGHKVI3LKo22T+YeJV9TKlRwL6QbewgYFcF5w/sSxI+/SnUB2gsA0/LEzjjhpg3gH+R+uKzzWZZcxBsHqIzDpIbfHqyXFaPOTt7Povmvl2jm6ZqUdIrqPKRYOP3Wj8j0xRHGaRTM0nIiToM7gjoR3ucWnwHirUiL+U9MLX2vcNUaczTHlqEOfRl3+ov8jjz8Obk6Zbkw8VaNMjlfu/FHxK403se9sF2oO/iOFb7yioWNK3uCInYYVshm/gZTBtBw4ZnIuZfUgbe+ofLVqt9MT+Tje1J2m/yqtfz6jMc/hpIHGlU8OpSCSUCmppXZi0hQBMgL+LAlRhlbmQURopDU2os7dDO4B3seuANSprYtAGokwNhPQYtxJJCZNm1BbE9hOMyeWesSFFpuTt/Xpjo6fdVP8ACf0wa4PUHhrG0YXnyuHQeOHIic1GsuUpUdRakzObxOpNMAHdQATab4r3M0ivf6+nti1eZ8vqyCVBHkrMG7+ZYH5gfXFXZ42M7C+KMErxpkHkKsjQJ8UFgAvmmbx9T9cTuO8tVSyOlOE0Jqbu2kFjHe+2HblD7Oi+XbM50PRQujKI+8enpcMgB+DW7U4Jv5dhIOCvE65q1VpqioiU5CjZZMfMmNzjpq2FjVLYj/Zrw+pSzLkj7ooV1bSZBFvri3MooO++E7IVCGIiCDdf4jDVkK4YAg4hzRfK2X4muNII11BUjobYC/Z59neSWlU8agKtTUQXqXtNgo/DHcQTgjmMwAMTcpxU0aAFNQ1aq0gGYW4AJAufQDHYuwMvykzP8o5aVKRQAXQFQKFJmxPcz7T1OF7jfI2YeGXwmIVVjUQbCDBKxv6jBLnwVG4e/m+8pshfT0BIBFttwYHYYCcnc11RV0uS6FFmehWxI95w7ko5PuTttxoW87kKlBtFVXQi8H9QQYI9QYxDoP4jaUhgIDFiTB7RO8X37GL4uLjWRpZ2hEgiPK3Wm3Q+3QjtitDwp8tV8N/DneEOqOkMQB55G17Fb9npiWmjbL8NAIIEmRAgX7CAo9sH6tZm4hQRJeq5Rm0r/Z0wq+I58RG0SPLBgnUwBBIOIdMxftf6e2F7i/LWcr5+vWppmANQEqxpjyoqHSzVFJBKnYme5xmRcqv0Ng+N16qhs+1zJV18DOUqhVaAqI8GCPFNMA7XErB919Tj51qG5xafOWSzuXyYas+Z0FtLLUrVKqqtiGbzsolhAHSOmq6GeUs5qKigxI6gpFuurVERgG0uwkm+iy/sFy33ebqnZmpUx/lVmP8ArXFlFosQCJ+mFL7HskafDKZaR4tSpU+R0qp+iz88N1YxvI+W/wA8GzkcGyrG/iMJ6CI/TGYqfmr7QqtLN1qdFAyI2kHV1AAb6NI+WMwNP2Nte5XlOmB5jjtniVABsxuQOg98ZjMHhipLkwsjrSBdQ4J8tcQ0MVOxxmMx2RWmgcbpodqPMYoWpsFqOpXWQT4a9WAi7dsCK3MuXVfCpF1WZZysu56sSb3xmMx2NKEfh9QsknJ7DGZzaZmh4mXcmpSFwQRqXqL2nCQwNSuv+Nf1GMxmG5HcLFxXxUW8EgY68Ry4zGSenUkim4O8GDbf54zGY8TG6kj15L4ROHA9IimzCBZXg7dNQ/jiMM1UcBSXbTsC231xmMxdGTbd+hNKKVUbVM0aZhwR8wf0OCGTzAa4xmMwxMB90M/LdIPXpJ0LAn2XzH9IxEpfcV61A/8AhuQPaZX/AJSMZjMI8j5QsL+OvoEOI1C2Srr0D0m/5tP8cRfs25dV637XVI8Oi8IkTqeLMewXVI9YPS+YzDvHf+Im8hf5hn5k434zaRIRWt6nvhcqoJD/AIgPynHmMw5IHo6VMuHII3FjP1+eOmXJBP8AXy/648xmAkk7QcW00zvULESBvYbWnrgpwqRqqElQPKHFyo7KDbUe5sMeYzARgo9BZJuQxnKeLlnpCkQjoR5mBZib6iZ3nqcVRwxDSraT0JUz26bfLGYzC83o/qLiOvCOIGk4abEjUO4Nvyxx5upKtWlCgPpbW374BUUyTMkhQd++MxmHw7Bn0QlEkXtsevXtIn64kcx8u0CzVK1DhtFndiXalWrM0n4joNPzHc3N+pxmMxshZW3G0ymotQriqYgBMmqUwRsCa9Zmg/4Wt9MHcvmg2VZqjlA+WKu6oCV1DwWcICosTMAj07YzGYHyIL4V9UM8eT+L7DpyXmckMpo4eztRpNDF9c6yqkt5uhABgWBmwx141n65o1Fyy66wU6EkAExvLQIAvE3iMZjMFNboyPy2UXmeWM7TYrUotr3bz0zc3mRUvMzjMZjMA5MJRTV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436" name="Picture 4" descr="iPhone-eager crowds line the sidewalk, snarling pedestrian traffic, in front of the Apple store on 1 Stockton Stre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4" t="52383"/>
          <a:stretch/>
        </p:blipFill>
        <p:spPr bwMode="auto">
          <a:xfrm>
            <a:off x="832688" y="1916832"/>
            <a:ext cx="2943776" cy="135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139952" y="1988840"/>
            <a:ext cx="4043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Voetgangersverkeer</a:t>
            </a:r>
            <a:endParaRPr lang="en-US" b="1" dirty="0" smtClean="0"/>
          </a:p>
          <a:p>
            <a:r>
              <a:rPr lang="en-US" dirty="0" smtClean="0"/>
              <a:t>[regels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passeren</a:t>
            </a:r>
            <a:r>
              <a:rPr lang="en-US" dirty="0" smtClean="0"/>
              <a:t>, </a:t>
            </a:r>
            <a:r>
              <a:rPr lang="en-US" dirty="0" err="1" smtClean="0"/>
              <a:t>rechts</a:t>
            </a:r>
            <a:r>
              <a:rPr lang="en-US" dirty="0" smtClean="0"/>
              <a:t> links </a:t>
            </a:r>
            <a:r>
              <a:rPr lang="en-US" dirty="0" err="1" smtClean="0"/>
              <a:t>lopen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rol</a:t>
            </a:r>
            <a:r>
              <a:rPr lang="en-US" dirty="0" smtClean="0"/>
              <a:t> van </a:t>
            </a:r>
            <a:r>
              <a:rPr lang="en-US" dirty="0" err="1" smtClean="0"/>
              <a:t>drukte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]</a:t>
            </a:r>
            <a:endParaRPr lang="nl-NL" dirty="0"/>
          </a:p>
        </p:txBody>
      </p:sp>
      <p:pic>
        <p:nvPicPr>
          <p:cNvPr id="18438" name="Picture 6" descr="https://encrypted-tbn2.gstatic.com/images?q=tbn:ANd9GcSu1pSuJlUA2UmoZqdNH7D-fWR3pN7JxDMKbtxvtSpP5WMK99T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9"/>
          <a:stretch/>
        </p:blipFill>
        <p:spPr bwMode="auto">
          <a:xfrm>
            <a:off x="832688" y="3345444"/>
            <a:ext cx="2943776" cy="129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4139952" y="3530523"/>
            <a:ext cx="3468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Controle</a:t>
            </a:r>
            <a:r>
              <a:rPr lang="en-US" b="1" dirty="0" smtClean="0"/>
              <a:t> van </a:t>
            </a:r>
            <a:r>
              <a:rPr lang="en-US" b="1" dirty="0" err="1" smtClean="0"/>
              <a:t>grote</a:t>
            </a:r>
            <a:r>
              <a:rPr lang="en-US" b="1" dirty="0" smtClean="0"/>
              <a:t> </a:t>
            </a:r>
            <a:r>
              <a:rPr lang="en-US" b="1" dirty="0" err="1" smtClean="0"/>
              <a:t>massa’s</a:t>
            </a:r>
            <a:endParaRPr lang="en-US" b="1" dirty="0" smtClean="0"/>
          </a:p>
          <a:p>
            <a:r>
              <a:rPr lang="en-US" dirty="0" smtClean="0"/>
              <a:t>[</a:t>
            </a:r>
            <a:r>
              <a:rPr lang="en-US" dirty="0" err="1" smtClean="0"/>
              <a:t>vluchtgedrag</a:t>
            </a:r>
            <a:r>
              <a:rPr lang="en-US" dirty="0" smtClean="0"/>
              <a:t>, </a:t>
            </a:r>
            <a:r>
              <a:rPr lang="en-US" dirty="0" err="1" smtClean="0"/>
              <a:t>nooduitgangen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]</a:t>
            </a:r>
          </a:p>
          <a:p>
            <a:r>
              <a:rPr lang="en-US" dirty="0" smtClean="0"/>
              <a:t>- Check </a:t>
            </a:r>
            <a:r>
              <a:rPr lang="en-US" dirty="0" err="1" smtClean="0"/>
              <a:t>werk</a:t>
            </a:r>
            <a:r>
              <a:rPr lang="en-US" dirty="0" smtClean="0"/>
              <a:t> van Dirk </a:t>
            </a:r>
            <a:r>
              <a:rPr lang="en-US" dirty="0" err="1" smtClean="0"/>
              <a:t>Helbing</a:t>
            </a:r>
            <a:endParaRPr lang="nl-NL" dirty="0"/>
          </a:p>
        </p:txBody>
      </p:sp>
      <p:sp>
        <p:nvSpPr>
          <p:cNvPr id="5" name="AutoShape 8" descr="data:image/jpeg;base64,/9j/4AAQSkZJRgABAQAAAQABAAD/2wCEAAkGBhQSERUUEhQWFBUVFxcYGBgYGBgYGBcXFxcWFhQXGBoXHCYeFxokGhgUHy8gIycpLCwsFR4xNTAqNSYrLCkBCQoKDgwOGg8PGikkHBwsLCwpLSwpKSwpLCwpLCwpLCkpLCwsKSkpKSwpLCwpLCwsLCksLCwpLCwsKSksKSwpLP/AABEIAKgBLAMBIgACEQEDEQH/xAAcAAACAgMBAQAAAAAAAAAAAAAEBQIDAAEGBwj/xABNEAACAQIEAwQFBgoIBQMFAAABAhEAAwQSITEFQVEGYXGREyKBobEUMlJTwdEHFSMzQmJyktLhJUOCk6Ky4vAWVGNz8SSz0xc0RIPC/8QAGgEAAwEBAQEAAAAAAAAAAAAAAAECAwQFBv/EACsRAAICAgIBAwMDBQEAAAAAAAABAhEDEiExQQQTUSJhkXGhsSMyQoHBBf/aAAwDAQACEQMRAD8A8zUb+FV3bhCkjofhVlpt/A1C88qQOhrl8mp7+rfk7f8A20/yissvAPjS1ONC29tZBC2bciAROQHXpvU8XxtSua2BM6jSPHQ6GujZXROj1sF44mcrJIjoYpebBH9a/u+6iRi/SAFgJ1HT7amwERyNaGYsuYZ5j0j+77q0bbfWPpv837qNW3z6VG7b5nU+NAA1lGI+ex8unhWJZff0jaeH3UTZt7aVctnuI158/DlSbS7HTfRQqP8AWHyFQuWmnV291HLaGxEb1XcAnrQIfYS96onoK3mEkc945x1rmOKdoWs4e4ygSq6HoToCe4TJpdhuzGHINy/irjXnAJfMBlnaF5rJ0B6+USdFxjsdraciSokyNNuVMeHEmZ0P/mue7N3HNtlc5mtuUzfTC7N7RBrouH8/ZTj2Szwf8Ih/pTF/tr/7duubBrpPwgj+k8Yf1x/kt1zQFD7EWVaqzHfFO+D9hcTiLYuD0VpGAKm7cyllOzBVVjB5EgTQOP4Tdw15bV0AEsmUqcyOpYCVbmJ06jnUjPpeNB7PsqOK/Nv+y3wNTbYeyq8Z+bf9lvga3IPl+x8xf2R8BUlX4VGx8xf2R8Kmo38K5makWHqj2/Gu1/BiP6Qtdy3P/bauKceqvt+Ndp+C5x+MbY55Lv8AkP3049ks9cx5IgjegLjkwSIM7b0fjjtSjieL9GFJEy0e41o+xIuucvEfGpY3EEKY3g0puccEgZdSRzqjF8ZY6ZRqOu1OgsWrbu7m7v8Aq/zqwrdj87/g/nW7eI7vfUjitCY235npoOdAAhF360T+z/Oqrl66p/OD93/VTK9g7qqGa36u+hBIHVgNqAvsCZg+f8qSaY2muy1Dcj54/d/nUma5Hzx+7/qrEvSNvfUzdkbUxFL+l39INf1f9VUi5e5XP8P+qijcBEke/wDlVBI6e/8AlTEedWwNfCqcQ0I0dDHlRGAyux9YRGsETRzFF+Yo8Tqfft7KwhBvk0lI9B7R4hLYtHQ+ls282kgwuWT5e6l2By5JVbYAzBWQCYMFhI5TTLgNpMfw22ryb1hntApGig5kQzoZRl8p8U3GuJLYxNyyi/kreVFHMQiZp6nPmnvrX22pX4LeX6NRxw9Tk9p+NJe1XaN7bCzaMNAkiJk6BRPzT3mm3BMWr2/VMwTPUTrXn/EMcBxFxcXT0moYGJKgJI6bUp3XBEKvk6nEXbuFtWbhvi566i7bJnKr7QQZmetdASGAad9QRselcV2q4pGFZYtEv6NZQAkBGBEsAI0H/iui7NuxwtvMCDH6QIMcjB7qnG2XlSRfxi8y2CVOUl7ayNCFZwG900Xi8dcJIV7KsGyg5j8wDmNjrAg/GqsfZD2GB5GdBMmDAHfSYXH9ECUTNlktr86N8vM1nN/VRpiX0nS4LFelXMCpI0MawRoR5gj2VjjnSnsg02BsTJJIAGpJLbbmd6b4i4FUljoASfACa1xO4mORUwDIGzqwBVgwIPMHSPKqVxpD5baW1gBSWCywGgnMCIkDbpXP4ntbv6Ibzq3j0rqOB20xODwz3LJd/SXQzqVWct58qajcjnyq5YnLoUMih2dBwu8XUswAJImNiYGtOuH8/ZXA9re2hw2Oe3YCm2i2lKEEQQgJ1GoMMo9lPeyHbWzin9EAUulS2U6ghYDEMOkjeKFBxJcrZ5P2+P8ASWM/7vwVK5xllT1g/Cuo7c2COIYszvcY+z1R9lc+LQMATJqH2B60MYEFsB0QFACMrM2iBbfzf0Zyiue7d3cxwY9Qn0gaU2hmtAgTrEge0VvgXCL/AMltXQPSBndZYF8uRyoUwZB0MDpFLe0vCr1nHolwEqrWComRbD+jZxH6JzZifZUpPY3m1oj31uXiKrxv5q5+w3+U1Yx27yKqx35q5+w/+U10nKfL9iMgn6I+FWr9ldd+DTB2FX5RiAGMZbSkSBAl3I5nYDpBPOu0xd3BYxGsuQDdUZG2ZSJAZZ5zPiBFcbfJ0KDas8bf5o9vxrrPwUGeKJ/2r3wWuXxlgocjRKM6mOqsQY7tK6f8Ex/pRP8AtXvgtXDszZ69xjEhFzbnZVmMzEwonkOp5AGuc4hdN1YLISPWGQ7EDVSJJIImD1Ec6H7X8TIxUGMqgxOqk5SCWA5ATSX8aKrW4Nk6qFylcwAYOwXLuIDnXrUSm7b+DohjWvIS9z11PfW8Rck+2oYv84I2zUDxTiiWoLzqeXdvXT2coyRaIwmUEsWKgbe7furmbvbK3HqoxPfAH311/GcErYPBvYHr37VlyHBFuXVSSXg6ydRrA1pSjJrgvG0pcgR41cJPqgqxKyhkAZZlgx2P20O61DC27QLZD62oiSQYMHUjUCNIjwreJOjRp6p19hFRBUXldtC3FdobaEgAtGhKxAPtNMMJjBdXMs987g1zvZvB2zhYuXUOcEgMhLKwMbzGw8zvR3CrIs4m5aRi6ZEZWIIOoBIjuM9/jSU+QeOo2PrSkmB0PwoZ2q1ZB38qpZa1MRx+GBQljD5FVc11hIAH9WSNh3GvK7F6ZFeh/hPLm3ZDNmGZyNIgwvf415nnh46gVViPQ/wW8Sy3rlonRlFyP1kIBPkR5VynGMfnv3nmc92409zOxHuIqHBuKGxeFzqrr+8jAe+PKll+5C/79lW3wSlydH2P42tsuh1Z3WB3BWk+4edFFFxWMz3YUKB6IEROpAJOwJIMTXHYPMpZ0MFVJkbgHSfH76cYJVvrmd2LaDciInTl1NaQxqcNfLHtq7Ox4pwGz6MrdBAOo2kn9UKZPwqzschN5MMxzqql5O+VYGVuWpK7dTppXN2MKqn1mdiAACXaVAmFknbcgd9dH+Da2vyjFFZYJbtCSSdXa4eZP0RR7Cwwd+Ryybs9NOHS6kEAju9o0j21QOBWvoDTupbwriCoHMCc7fAUwHFydhXLSKthCYG3b9YBUjY6CJrgvwlvlwr3EIGfIrRzl0Ux0lT8a6XiHGMwKucq6yZjTx/3vQj8awrKbb+hKEAMrEGQdNZpOSiy4wczwyy2/cYr0bsTxfLglU6C3iX8stp583auH4/w9LGLv27f5sMCus+qyK2h5gSR7Kt4bxX0dq6gP6w8WAU/Ba6ccjmyJ1RXx7iXpsReu757jsPCYX/CBRH4P8ay8TwpUn1rhQ67qysGHhsfYKRXmMbz8BRPZJyMbhSDBF5InrrWcmWkeodrx8pxz4eytu0toK1276NDce44zRJGogj2zvpXO9pezzWLSuHDAnKSyhWGhIOZdGEiIjnvXUdocGouMblsM98q2nMooTqJhQPOuY7S37Qw7l7eS5ca2QATBI6AnkATPs51zW9+DsUF7ZXwbtCEwK2rgBUY22zDmbWTOwka/OQ1Z+EjGhuJYjLEL6NfH8jbM+/3Vx1q5rHX7qu4txI3br3DuxE+xQo9wFdaf1sznq8EK7t/8O9/BP2guHFnDFybRtsyqTIDoyfN6aFvKvXsoIg89xyr5v7CY5kx9kruxZNyvz1I+cuo1javS+2favEWbdpVPo8xaSjMWIUAQSwndpq4QeSaivJz9IE7YIMNjUtYe2LNs2gQLaqmvr52VRpzGvWk/o7mJa3aR2YO4EsuXKEYNJJ1Jnp1qnhnEQ2IDYli4YFS7H1lBgg5jOxiR0PhRHaC9alPk7lisy0zqYyiB579KU/QZPdUF0/JvDOljO77T4DDYeypTCYe7euOLaZ7Ses5VnZmMfRR2MnWN65fAnFWPSXlsYZSiMTFq2rBY9bIUAaRG0waX8F49dukpcvMQsspeXh1BX1QdtHae6aYWbxc5XvllNsq4yBZJHra8tx5Vj6nG8E9PsPFFTjZz9vjouXPS320KsAQCYnXYddfOhzdw5KZDJDMxhSNCpXcgdRpS3G+jDlLZDWwYUiYMbETrBqtboGx/wB86x9tdhu1wdNheMrduKpGUknvB3+NI+0xfEYwWLQzFYQDlmIzsSeQCxJ/VNLHxhW6rD9Eg+RmiuCcTIxr3BE3PTAE9CZG3co8q1Rk+WN8P2HVgqriV9KTBlDkPcDMmuw4jxt8JgLKNAfC4dEGujXAuRSDzB9WDS3A4i4jw2ZgiqSFXkYEcgdT37Gud/CJxI51s8gc4HRI/Jgj+0fKjHk55KyY6Vg3ZzjVjD2WNwn0iSLabi4GAUa/o5WkkxtT21xJWtqzkKXQEgSYzCvNbtzXwpjgcaRE9w9mwrfBjhOdS6MpyaXB0vAMCbJZUvpAaVzZTpGujaqae4XhSI9y96e2zMdEzS+wBOk9NtK5y1dUjU0dhMUm012r/wAuF7bMzfq5a1Q+EETM+HX7KqNLeEcQzO6kbEj2rpTMg1x+oxLFOl14Kxy2XJz3He23yxFRkC5WzA+wgj/fSudxFvNEAer3ammvya1By27g0OpcGPZl1pVmg1giyLGYqq9bLMFHifCiRhXdotqWkEwASdOQAHOpLbNtTnBDncHccoPfTAGvvkR45gDzmjuGYR7YBIMHcHUeYOlLw/5P1hvdM9fVA+6ums3iyaGNO8e+PsrswxT/ANIzkwTE4iB1PIbkeVdX+B28GGLQkC4zoe8jKwGnPZq47GHKQ0RqJ1mdeX/ih8FxFsJiBdQSyudSBGVlI6abjypeoTaHGj2/hOBKG6t2J9ISpGsqQCCOfUeymTMiiPsP3Uh4PxhriIzqUuMgMN+kCJ36/Ckvartq2GuC2qAsVzEsdpJy6DeYJ3riTt0bNVyHpi/THXJnCqwCkgqzSCjA8x99KmtSxi2pVt/VXlr101EGuWxHa3EXHV3uEBHR4X1QMjB9hvtzmvWbPArT4oYhbP62UkQG1y3ANiTocsxrQ8Tlyi4ZlDhnivHsat7E3HUAKCEEbHIApPcMwalF+J2priSCxkAkkydpkkzpS/EosSOsEGtEqVGLduwdRy/8UTwdblm8l4AKUJK5oOsED1fbzqi0+s8h8eVWLczUqsE6PVsRbbF8LtYr0wFxDcV5ItjR2UBOWaAsDnmrj+13Z9xZwd0OLjXFvE+tmgKbUCdswkyJ0pt2J4mPkHELJ1KqLizyDxbYDpqqn+1W+3eNFyxw7KAv/p7gaNPWU2bZ96mq9lL60N5W1qefFGU6iCKqvAxJ2o/FXZWDrGvlS9zMgihk34PQ+wHZlbS2r922ty+5D2kf5tpRqrkc3O46ad9dJ2iwxvD/ANXatFNVW5ZJFy0WiDqBIkCRqDXMdmu04vQrL64t5YBIJiIKnpEc+dOeI8SAtsChjKq6scshhqcwBnwmuTaan9Ld+DrjGOpxd24bLNZb1ihjNETHzWA6EcvGq7HFBvEydI5das4nxM37xusApChQOirMA9+ppRisWRtGpnSvpnnnjxqU+6PP1TfA/wCzVwHEWlJy+ku5J3hbhKkx1hvOuw4V2aY444a61lFT1myt6zqTGxMgnoYifPzThmKyXrTk6LdtsfAOpb3TXrg7QLbx3EZChbeGJGk/mFzGfE3G0rxvUT96Scv0OvApayrwr/g8ixOByu4ttmQMwXqVDEL7gNapvWmUxz8DPXY61WjEASdQBPjGtNcP2jy4V7by7m4DbJklFhZgnZdD6v621YyVER57E72GAJYRUbNy4hF23Mp6waNBAPXQ9I76NsYmZLANrpmE+2DVty6WOpnT40JCbO5xV57V0I7ZYj9JlBBB1GX5wI117q5Htxgb/wAqdrqk+rbEjWB6NDBG4OpO3Ouu4HxL5ViOHobjZsPh2GwMukBS0g5pCEme6Ik0l7WcSa5jL7Hnef2ZfUEexRSWPXkueXdUchgTaAb0ls3DOkOVjTYgHrVAQhRTq9eGvpByOoAzfq6ncT7qDyiBmmcpiPpabzyifdXTghezMZPo3hXPWiraHNvVNhKY4ZK9nHHg5pMjwPGlLjtEkFyAecSY9tEt23Y6+jI8CPuoLAp+WccpPvEmPM0OMVh+t7ySvL9amtX+pti8jI46ywIt3LzNGzqAsc5NKcWI1G9MXv2MhCvdJgxmCjXvjWkuIvHrXCmbM6Hs/wBpxbtC3mW0w1JMANruSe7kNRGlJONcTa9dZhtsDzMbHupcG9aatZviJ6wTrHfUpc2W5trUZ4nAL8nR7Zdl9KQSwAiUlpA/WkT4dad2WAS3H6Sz7h99AYrHJ8la3bZoTWGADGSCGMacmGndRdloyrPzbY08Sf4TXd6RvkyypcAPEmmIMnMd+oXNAmgLSm835QlpBJA0+au+nfl86P4wphGH6LE+yIoTh+ICsCY9a2Z06kSKPUNqwxq2j2m/bDWlyzoog6DlvrXjnGeJG5eLsZk79w0HuivUeN8XFrhzXZ+daUDxuAKI/erxjF3fZXIvkpvwH+nBr3nsfxgHApeY6DDyx6FFhv8AKa+eUauu4b2qFvg+Iw8gXC3o0HMpebPcMdw9KPKtoy4Zm10c6cbIBO51jvO9Di5mkdaodqrtt4/Z/Osmyy9AY2qFq7qfGsttIMVBLUHv8Pd3+NMBvwfiJtu3/UttbPgzI3xQVfxfihfIn1QZR/bbO3vpMGiD0qdy7JJ61rv9NE1zZprmZo7j76M4Pw5LynMzLG0RqInWQf8AY76UqDmJ6c6cYRMiK06EqJB5k/zNc7kWkNuC4jDWrjZwUcjKrycgGk7bEwDPw5n47iVl7T27t30zt8z0bklDyII0HtoS7g0YdSRy2/mKqw3CbSnaaxa5s1U2lRPHWbWQXARmYElBqEgaSSNyOXLnvXKYu6CTAgV0XFYDBRzDeyK5rF3CzOTzM8h8K6vfnKOsnZk0rJ+klYPMV0GN7QM63LhjNfUo8dGKl/PL765pKsDGI5TNQ+aNMeTTZfKo3du6GsRqqu7VNDtQzIIW7pRyidqVXWhaMwl0xp76EDH3ZPFejxthpgC4J7xDKZ9jNQmJxOdmciC5ZyOhclj7zS/OQQQTPL4Vs3Dzqr4oRmKuSSO6pY2yUKo2hyhu4q0wfd7qCS7Nw0143jVueiYMCcuXKBsABM/2prTDkcZa+GDinG/KBgtEWGINUIavQ17cTlYXwrDs95yokKoZjpoIInXfY7dKWj5NH51/7r/XTvgHGVw4cuyqGZgZBOYZAAIHSWOlJVsYYAD5QNB9Tc+6vG9Xlcp6tdHTCKUU/kaYq4hRvy1okqdAGk6bCudxXLwo08OH0rf74++gMeYb2VylmioC2zIJOeRzWGgT1ka1JUBKgkKCyyTsBOpPsq27h8ttTmU7aBgSJ1OlV20kgaCTzMDQE70/ABHog11wpDKBAImGmBz7yacr+efpkQeRY/bSzglrST+kef6pJPwphaebjnlMeQH869DBGooykzWOuCF7yfhSS4uVrZ6H7WH3Uz4o/q+BNL8c23gfPX7qM3IRPWrXDRjOF2rU5c9m2VaJylQCpjnqBXl3FuGXMM5t31ynWDurd6tz8pHMCm1n8IeJw9hLdr0OVIQSpLQBI/S9kxS3iPa/EYxCl4oUBDQqhfWExr0/lXC+HRqR4RwJ8TcFqwQXIJ9YwqqvzmZo0Gw23IHOjcd2DxltgPRi6Tp+SYNHjMEeOw5xSvhHHL2FZzaj1wFaRyDBhB5agUzwnby6GOdfUO4Uxr1OnrD9WQPHapk34Liovsq4v2Rv4VEfEBQLhIXKwaGAkqxGzRrHTnSO7cgQKc8e7WXMSnosoFvMr66tmQMARyXRiNN/dSn5F+SNzMk5h6uYZ4kCcu8d/Si+CWlfBRaFG4U+kZUAzMzKqjYlmIVR3akUPhLAZoJCjKTJIG3LUgT3TUEkQVMHQgiQQRqCDyNUmSd/xf8ABpk0w+Jt3SvquHBSXXS56MrmzAMDAInQ6mh8B2ItQPlGIIPNUQLtuM1w5j45BXM2O0F5Vyls/rFpbckmST11k9darxfHb10es8b7TJmNySTy5RWbczZe2kb4/hhavNatksgylWMSUdVdc0aTDQSNyCYG1QxR9VIGgjWNO8eND2lBR2Z/WBEDm3eT/vamXB8J8oY28yLOhJPkdNd6Gydeq8hFq80CSasuXo/SJM1mK4JdsPlurHNWElXHVG5+G4rLOBuXzks2y7DU5RooO2YnQfyNSFMWXrzG6vMgE+yQIoLG2srEHfSuj4x2VGFt57l1Td/SUbLyhTzPsHdXM3jJkd1VHkUk12bWpiqgKktaEGXNq2vKo3NqlnE0mBu4JA8aKUaUOdh41cq9aAJZq2GHOoA/GpqJFAFLLFzxANMMZw3IobNbMkaKSTrJ1BUUDd+evt+yi8Rwp0UXGWFeMpldZ20Bmqx/3oT6MtVcpqnDirJ1r3Y9HKwy5gc6fORYMy5yiCD3HXSq04ECARcsa/8AUH3VLEYU3bcKMx9UxpyJB3oM9mbh/q/en315PrV/Vv5SOjF/aDDhxn5rDXp/Kh8e0vHspr+OL50a4xB0PrHY+2k6qc2k6GZ6QdK5DQvfAlRJVh4qR9lQa3mKrEk8hqdqMv4+64Ie4zKdwWJHUaeNBszKyspKtMggwRyo8AWnAOB81471MfCqrXFXQQCD4iaLvYvEZTN14I+mdQfbSv0WsdPIU1KS6YBF3i1y5CkLE6QD99W3rTsRIbTbT+VBpaOhGmXn38iOftq75Vd+sb9403OT7YUV4nDlYkETO9SwI+d7PtqF64zfOYtHUzW8Kxk9/wBlSgL7hqkCpOTVIuGapgW1t8K2XPBy9YMbxvtvUZqfypymTO2SfmScszMx460gKlq1aqAMwNT0GtSVzTQiTGBUE+bUbzEisWiwL8HgWukheUTud/AGtYTDmSdipPdtULWfdQ2vQHl4URhMRlkQZ5/bM1n5Zs61Xydf2c7XZQbOJOa24yywzD1vV9ZToRz9lOuL9ofQYYIqoDcBEWtbakAAhWyrpz1Eyx5CvO7lwcgQPOsW93E8yZ3PeZkmooamS4hmuyzEsd9Z356cqeXMPhxw5kGGQXkUk3fX9JnWCTroAddI2mkN3GRsvsob5a4RkJMNuDIP+4J86tfYSqm2UCsVtfdWpqtd60Mh32cuZcVbYZSVDsAwVgTkYLowIOpHKiu2WKt3MSClu3bhRm9GqorkkkMVUBc0c45iaQBukjw0+FTRZOvXWffUS7LVUGvwy56H0mT1RrOm3hVS02HaAnDXLdwMWYESdtdj47aUhVzG/wAKaYpJKqCK2poRr7Dp5VO3dYjWnZIcmEe44yIWIBkCPtoK6kOSNDz018PdTvs5xZbNwu5I03AB5zsaBfjN8sT6VhJJidpJMVNuymlQHbvXBqD7hU7eJdjuPKp2SYJ5gzPfuDWWnYuWJltST37z51azZF/k/wAi0iSbGsVyZhG22u87+ND/ANr30xXtDih/XN51cvajFfWtUyk5duxJUVJxJHJVcOJaQD6RvV79tYob0yowzLmhtVJKhvaNRr8KZ4jgLYbK1y5ZjNPqMzNIBkCUA2nnSnA4f5ReyoyLMmWMDQcyAdfZQgLsRxJXUqmHVGkHMHuMdDJ0YxQi3wGzMMxkaGYMcpEED208xPZe6qljcsaAkw7Tp0/J60otgPlGYCSBrpDEwJjlqNaAJ3uLqwIGHtLIIkG6SO8TcI8xQ6XCsgqrZlIls3q96ww18Z5Uzv8AZi4qsxa2QoJMMZgDl6uppdiLisoCkTpAnXvBEaUDIWL/AKLXIlzMNM4bTnplYf7Aq48Z/wChZ8rn/wAlbtYcXCtoMvpAxXcxp3x3HXXemA7H3j+lZ/vD/BSAU3sfmBHo7azzUPI83IqOHvwMuVefrQcw98e6jOKcHbDhS5Q5pAyMW2iSZUQNfjVP4vIsrezIVdioWTnn1hqMsR6p58xTQAxFVruatc0RiuFtbS05KkXRIAJkaAwQR30xAxqfy2bYTJbXLrnCnO2/zjMHy5CtKkkDqQJO2pA17taZcV7Nvh7fpGe0wBAhWYtr3FAPfQwFmHxfo2DZVYgzDahv2gCD760pmTtJmBsJ1gd1F4eyjooJCtJksSqkRocwUxEHcc6qxmENq4yGJWNjI1AO/toXYArn3/eKmoq+zgg9q5cJjJAA6zQ6mhPkpxaS+4Vh+JNbUKIgTuAdzNVLcJdiYkmab2ezaMqk3YJAJ1WNdYiPtpfiML6O6yBswEQesgc6yTVs6ssMigtukSrKysamcxS1zKQ3Qz5VVir5cljEmNhG2lELaDMqkxmYCek86jew6K7oCSVzAHrlBPlpTXZfOteLBKgN6mDpU8RhsotmZzrm8NSIqzJIyzuPH4a0TbuSS5A09aOXhpt7Khw8DOMxAEHUmBtFM7ODRcyFxDAAHn6wG3hNRLs1gm0YvaC2RDYa2e4tdjyz0sv3AzsVUIpMhRML3Cdad2+yLt81rXibjaa8wLZpdxXhD4dwrlGzLmBQkjciNQDOnTmKaIkmnTFl0a1ba5VbhMCbpuBSAUtM+s6hYlRA+ceVVWdYpkBGAxKLcJuILggjKSRrpr6pB0+2mn4ysf8AKJ+/c/jpbgbas0ZwpJ0J1A15wJrp07GXSARfsEESD62oOo/QpMYjGKtm7K2gqQJtyxBgknUmdRpvW0v2zdZ1tAIIm2C0aDXUmdfGt8Zwpwd1VuFXlcwKbRJGXUDXT31TiGGEv3Ldw5tBqv6yBhAMaiY8RSHZde4vYzDLhVjmC9zXw9ejV4hhSP8A7Vf7y7/8lMv/AKfXGgm/YBj9Yb7yI3rf/wBPX/5ix5t/DQI5duJX/pn/AH7aj+Mr/wBM0yOOwn1b/vf6ar+X4f6tvP8A00wF5x976ZqBxt36VMVx+HH9Wx8T/prDxDD/AFR938NACxsdd+ka0MXc+lTJuIYf6o+77q1+MrA/qj5A/ZQIXnG3fpmtnG3Y+caJu8QtE6WyPAgf/wA1S2MtfQf97+VAygYy59I1K3iHJgtpVy42yP6snxb+VYcTbbREIMbzPjpFCECN/v7qz0rGATIG3dWzpqasv30aMiFI3kzp5Cq8gVFiNRuK18tufSNTs3VDAsCyjcAwT7Yov8YYf6lv3l/hpMEKrjknXU1dnJ3MnmTTI8XtAALaYD9pf4KWMI3oiDI59I61IGrlxUIUy7zrVK6biheTSS6MGJPX31bZultzNFLxiNkXyB+NTtcTDuoZBBZQeW5A5Vlf2OmUbVbfyVg1lNOKcPS2rMBosaSdddqt4dwpMmd9RE9wETRsZe0/k5++5Goqg3zrrvR68ZH1afuqfsqFziKkfm128PhTNFGlVgINRdjp3VIbVZiL4YKAsZRB79vurRnMumRtXCNRvVvytuprMHeCGWUNpsQCPGDRR4gn1Sfur91RLs6cN690DJjXX5rETvBrGvs+rmSOtEHGpztgeAWfeDFU3rqH5ilesxr7AABTiY5l9XZVbvspOUxIg+Fbs8qng7qKW9IpYRpBA19oNQtbiqMStpJmjU4reAgOYFFDF4b6tvaV+wVauKwv1b+a/dUjAfxle6z7BUxxO/8AS9wos43CDe3d/slPtqf4ywo2S57YmmAMOPYn6xq3/wAQYr6xvOrfluF+hc8xWxi8J9G75/zoAu/4Tvc0j2j76wdlbnRR7RS1rTc3rRtH6VAhl/ww/wCr5io/8Nv+r5ilpsN9Ks9C30jTAZHs6/RPMVH8RP0XzFLvQt9KtGy3WgBlc4C0CMvfqKpbs+/6vmKB9E3WtG03WkAaeAv+r+8v31Xc4c1sFjlgDkw+w0I1putTwuHJJmNtzsKaAoVS7ASDJjlHntVuJwLWgC2UyYgMp5E/ok9KquGdAKhkjehvkAmxZznKNCdgSB37kxRH4gufqf3lv+KhWw8rmAH2+PhUPRGhgGjgrD58DpD2j5+tt4UExg6jUdIPw39lSOEeJCtHXK0ee1QuKQo6npvTTAmbK5M2Y5p+b99Vq0xM9OWlR+TXN8j/ALrfdU7VvMpPP3+ypRpLtDBeF2vrD/hqLcMQGVuba6leW1DJgbhEi3cI6hGI9wqVvhtxmC5GXMQJZSoE7kk6ADesuTruHx+50vHsPmsiSBmg6mBprRGKw4XCBZjMoWdNiIPumqe21seitpbOcgmchzRA5hdtxRvaXDK+BX0bBmXIcoIJgEBtB0nWiidonJ/iZfrP8v31C5wlQNHB8YHwof5Jc+g/7rfdUXwrjdWHiCB76fJTcK6/cqUVbicJljUGeh2qN1CIG5PTXXp41W9ll+crL4gj4itW+UccapheDwYeZbLHh39SKJ/Ew+s9y/x0H6EwCNfDU67aVP5Hc+g/7rfdWcuzqw668ovfg/R8x6QoPveKhi+Gtb+cpWepU/5WPvql8Nc+g/7rfdVIsEHWR7vOacTLPV8EsLhDcfKsTBOpA2jr41fh7RZgg3mPbMR50FcQcp8DRmAtF2yhjsTGg2Hf8Ks5w+32bvHdI8Sv2GrD2Yu8lB9o++lAtHlPvqa2m6mkMZjszenW3p4r/FU27KXjqEju3j30rCN1NTVG6n30AMP+E7w3X3Vs9lb30KWFW6mti23U+dAjql7QYX/lB/i/iqR7R4X/AJVf8X8VZWUrGRPafC8sMv8Ai/ioF+0QBMYe1EmJzExy1zVqsp2BW3aAn+otD2H+KoPxsn+ptnxn76ysoAiONH6m35n76xuMH6q37/vrVZQBteL9bNs/vD7aov4sN/Vhf2WYT761WUAVpiVTa0vm331p+IA72k82++t1lAFYxYG1tQOgLQfZmouxxZdS1lDA6t1G/reNZWUWBVd4labX5OoPUEz7yaq9Opj1AQNp1isrKiXJ0+n7ZP5YPoL5VBcQo2RRPQR8KysqaOxyvtL8FiY4AQEXyrGx8/ogd4EfCsrKVBuyLY6dWGY9SSTWlxx6kjodtayspk8fC/BYOJfqr5VG5jgf0QPDT4VlZRRW7ZWL6zJQE9TJqdzFq29tT7KysoFdeF+CKX1GywOkmKIHFP1V8qyspUNS16S/BpuJz+ivlVlrG2DBK3FI5qw19jA1lZVx4OX1MtqLUvYFdfRXWPU3D9gofE/JJDWxdQ76nMD5isrKuzkGOC41hwCblp7rDUsWInoIUiNt6YJxzAH/APGI/tvWqygCwcZwH1Df3lyprxfAfUMP/wBlytVlAGzxbh31L/3jfdWvxnw76m5/eN91ZWU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442" name="Picture 10" descr="Kabinet Rutte II beëdig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0" y="4797151"/>
            <a:ext cx="2951913" cy="170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4292352" y="4810139"/>
            <a:ext cx="4392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Zelfsturende</a:t>
            </a:r>
            <a:r>
              <a:rPr lang="en-US" b="1" dirty="0" smtClean="0"/>
              <a:t> teams in </a:t>
            </a:r>
            <a:r>
              <a:rPr lang="en-US" b="1" dirty="0" err="1" smtClean="0"/>
              <a:t>organisaties</a:t>
            </a:r>
            <a:endParaRPr lang="en-US" b="1" dirty="0" smtClean="0"/>
          </a:p>
          <a:p>
            <a:r>
              <a:rPr lang="en-US" dirty="0" smtClean="0"/>
              <a:t>[</a:t>
            </a:r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leiderschap</a:t>
            </a:r>
            <a:r>
              <a:rPr lang="en-US" dirty="0" smtClean="0"/>
              <a:t>, </a:t>
            </a:r>
            <a:r>
              <a:rPr lang="nl-NL" dirty="0" smtClean="0">
                <a:hlinkClick r:id="rId5"/>
              </a:rPr>
              <a:t>www.invoorzorg.nl/</a:t>
            </a:r>
            <a:r>
              <a:rPr lang="nl-NL" dirty="0" smtClean="0"/>
              <a:t>, </a:t>
            </a:r>
            <a:r>
              <a:rPr lang="nl-NL" dirty="0" err="1" smtClean="0"/>
              <a:t>etc</a:t>
            </a:r>
            <a:r>
              <a:rPr lang="nl-NL" dirty="0" smtClean="0"/>
              <a:t>]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10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2688" y="332656"/>
            <a:ext cx="7459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/>
              <a:t>IDEEËN VOOR IN DE KLAS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99687" y="2564904"/>
            <a:ext cx="7876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   Software </a:t>
            </a:r>
            <a:r>
              <a:rPr lang="en-US" sz="2800" b="1" dirty="0" err="1" smtClean="0"/>
              <a:t>voor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modeleren</a:t>
            </a:r>
            <a:r>
              <a:rPr lang="en-US" sz="2800" b="1" dirty="0" smtClean="0"/>
              <a:t> van </a:t>
            </a:r>
            <a:r>
              <a:rPr lang="en-US" sz="2800" b="1" dirty="0" err="1" smtClean="0"/>
              <a:t>zelforganiserende</a:t>
            </a:r>
            <a:r>
              <a:rPr lang="en-US" sz="2800" b="1" dirty="0" smtClean="0"/>
              <a:t> 	</a:t>
            </a:r>
            <a:r>
              <a:rPr lang="en-US" sz="2800" b="1" dirty="0" err="1" smtClean="0"/>
              <a:t>systemen</a:t>
            </a:r>
            <a:r>
              <a:rPr lang="en-US" sz="2800" b="1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/>
              <a:t>Zeer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intuitief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veel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voorbeelden</a:t>
            </a:r>
            <a:endParaRPr lang="en-US" sz="2800" b="1" dirty="0" smtClean="0"/>
          </a:p>
          <a:p>
            <a:pPr marL="457200" indent="-457200">
              <a:buFontTx/>
              <a:buChar char="-"/>
            </a:pPr>
            <a:r>
              <a:rPr lang="en-US" sz="2800" b="1" dirty="0" err="1" smtClean="0"/>
              <a:t>Experimenteren</a:t>
            </a:r>
            <a:r>
              <a:rPr lang="en-US" sz="2800" b="1" dirty="0" smtClean="0"/>
              <a:t> met </a:t>
            </a:r>
            <a:r>
              <a:rPr lang="en-US" sz="2800" b="1" dirty="0" err="1" smtClean="0"/>
              <a:t>variablen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instellingen</a:t>
            </a:r>
            <a:r>
              <a:rPr lang="en-US" sz="2800" b="1" dirty="0" smtClean="0"/>
              <a:t> en </a:t>
            </a:r>
            <a:r>
              <a:rPr lang="en-US" sz="2800" b="1" dirty="0" err="1" smtClean="0"/>
              <a:t>zien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welke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patronen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uit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komen</a:t>
            </a:r>
            <a:r>
              <a:rPr lang="en-US" sz="2800" b="1" dirty="0" smtClean="0"/>
              <a:t>!</a:t>
            </a:r>
          </a:p>
        </p:txBody>
      </p:sp>
      <p:pic>
        <p:nvPicPr>
          <p:cNvPr id="19458" name="Picture 2" descr="NetLogo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255986"/>
            <a:ext cx="7206245" cy="102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ccl.northwestern.edu/netlogo/docs/images/thumbnai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953000"/>
            <a:ext cx="3848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971599" y="5085184"/>
            <a:ext cx="4233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4"/>
              </a:rPr>
              <a:t>http://ccl.northwestern.edu/netlogo/docs/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60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blog.press.princeton.edu/wp-content/uploads/2010/10/Seeley-numbered-bees-resized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6"/>
          <a:stretch/>
        </p:blipFill>
        <p:spPr bwMode="auto">
          <a:xfrm>
            <a:off x="-23322" y="0"/>
            <a:ext cx="9167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555776" y="1196752"/>
            <a:ext cx="4081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VRAGEN ?</a:t>
            </a:r>
            <a:endParaRPr lang="nl-NL" sz="7200" b="1" dirty="0">
              <a:solidFill>
                <a:schemeClr val="bg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187624" y="5301208"/>
            <a:ext cx="699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KOOS.BIESMEIJER@NATURALIS.NL</a:t>
            </a:r>
            <a:endParaRPr lang="nl-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7_wild.jpg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0"/>
            <a:ext cx="61722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Introduction.jpg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32766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feeding.jpg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6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 Geese.jpg     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123728" y="2199799"/>
            <a:ext cx="4585551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4000" b="1" dirty="0" smtClean="0">
                <a:solidFill>
                  <a:schemeClr val="bg1"/>
                </a:solidFill>
              </a:rPr>
              <a:t>Zwermen en scholen</a:t>
            </a:r>
            <a:endParaRPr lang="nl-N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king trail of floating fire ant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499" y="2592075"/>
            <a:ext cx="46672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weaver-ants                                                    0001E66E HD-labtop                      ABA78158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96398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i.wired.co.uk/1920x1280/a_c/ant-trai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9523" y="1190847"/>
            <a:ext cx="4451226" cy="224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076057" y="711542"/>
            <a:ext cx="366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000" b="1" dirty="0" smtClean="0"/>
              <a:t>Collectiefgedrag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19159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89936"/>
            <a:ext cx="3240360" cy="409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692696"/>
            <a:ext cx="4056438" cy="579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456021" y="563477"/>
            <a:ext cx="2718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000" b="1" dirty="0" smtClean="0"/>
              <a:t>Bouwen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21581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aturalis corporate zonder voettekst">
  <a:themeElements>
    <a:clrScheme name="Naturalis">
      <a:dk1>
        <a:sysClr val="windowText" lastClr="000000"/>
      </a:dk1>
      <a:lt1>
        <a:srgbClr val="FFFFFF"/>
      </a:lt1>
      <a:dk2>
        <a:srgbClr val="E3004A"/>
      </a:dk2>
      <a:lt2>
        <a:srgbClr val="B2B1A8"/>
      </a:lt2>
      <a:accent1>
        <a:srgbClr val="3E2782"/>
      </a:accent1>
      <a:accent2>
        <a:srgbClr val="F29400"/>
      </a:accent2>
      <a:accent3>
        <a:srgbClr val="009EE0"/>
      </a:accent3>
      <a:accent4>
        <a:srgbClr val="542E08"/>
      </a:accent4>
      <a:accent5>
        <a:srgbClr val="FFED00"/>
      </a:accent5>
      <a:accent6>
        <a:srgbClr val="009932"/>
      </a:accent6>
      <a:hlink>
        <a:srgbClr val="3E2782"/>
      </a:hlink>
      <a:folHlink>
        <a:srgbClr val="000000"/>
      </a:folHlink>
    </a:clrScheme>
    <a:fontScheme name="Natura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1311</Words>
  <Application>Microsoft Office PowerPoint</Application>
  <PresentationFormat>Diavoorstelling (4:3)</PresentationFormat>
  <Paragraphs>365</Paragraphs>
  <Slides>62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62</vt:i4>
      </vt:variant>
    </vt:vector>
  </HeadingPairs>
  <TitlesOfParts>
    <vt:vector size="64" baseType="lpstr">
      <vt:lpstr>Kantoorthema</vt:lpstr>
      <vt:lpstr>1_Naturalis corporate zonder voettekst</vt:lpstr>
      <vt:lpstr>Samen zijn we sterk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Groepen gedragen zich soms als individuen</vt:lpstr>
      <vt:lpstr>Groepen gedragen zich soms als individuen</vt:lpstr>
      <vt:lpstr>PowerPoint-presentatie</vt:lpstr>
      <vt:lpstr>PowerPoint-presentatie</vt:lpstr>
      <vt:lpstr>Hoe organiseren wij?</vt:lpstr>
      <vt:lpstr>Template</vt:lpstr>
      <vt:lpstr>PowerPoint-presentatie</vt:lpstr>
      <vt:lpstr>2- Blauwdruk: verkleinde detailtekening</vt:lpstr>
      <vt:lpstr>PowerPoint-presentatie</vt:lpstr>
      <vt:lpstr>PowerPoint-presentatie</vt:lpstr>
      <vt:lpstr>4 - Leiderschap</vt:lpstr>
      <vt:lpstr>PowerPoint-presentatie</vt:lpstr>
      <vt:lpstr>PowerPoint-presentatie</vt:lpstr>
      <vt:lpstr>PowerPoint-presentatie</vt:lpstr>
      <vt:lpstr>PowerPoint-presentatie</vt:lpstr>
      <vt:lpstr>5 - Zelforganisatie</vt:lpstr>
      <vt:lpstr>in fysica/ chemie: bouwstenen zijn levenloos en simpel  in biologie bouwstenen zijn levenloos of levend (en dan complex)  bouwers zijn altijd levend</vt:lpstr>
      <vt:lpstr>Hoe werkt zelforganisatie ?</vt:lpstr>
      <vt:lpstr>PowerPoint-presentatie</vt:lpstr>
      <vt:lpstr>PowerPoint-presentatie</vt:lpstr>
      <vt:lpstr>PowerPoint-presentatie</vt:lpstr>
      <vt:lpstr>PowerPoint-presentatie</vt:lpstr>
      <vt:lpstr>PowerPoint-presentatie</vt:lpstr>
      <vt:lpstr>Zelforganiserende systemen :</vt:lpstr>
      <vt:lpstr>PowerPoint-presentatie</vt:lpstr>
      <vt:lpstr>PowerPoint-presentatie</vt:lpstr>
      <vt:lpstr>PowerPoint-presentatie</vt:lpstr>
      <vt:lpstr>PowerPoint-presentatie</vt:lpstr>
      <vt:lpstr>PowerPoint-presentatie</vt:lpstr>
      <vt:lpstr>KWISPELDANS  [waggle dance]</vt:lpstr>
      <vt:lpstr>PowerPoint-presentatie</vt:lpstr>
      <vt:lpstr>En daarbij ook nog…</vt:lpstr>
      <vt:lpstr>En daarbij ook nog…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Thuis</dc:creator>
  <cp:lastModifiedBy>nnmadmin</cp:lastModifiedBy>
  <cp:revision>88</cp:revision>
  <dcterms:created xsi:type="dcterms:W3CDTF">2012-12-06T08:40:25Z</dcterms:created>
  <dcterms:modified xsi:type="dcterms:W3CDTF">2014-01-22T10:09:39Z</dcterms:modified>
</cp:coreProperties>
</file>