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3"/>
  </p:notesMasterIdLst>
  <p:sldIdLst>
    <p:sldId id="256" r:id="rId2"/>
    <p:sldId id="267" r:id="rId3"/>
    <p:sldId id="268" r:id="rId4"/>
    <p:sldId id="275" r:id="rId5"/>
    <p:sldId id="269" r:id="rId6"/>
    <p:sldId id="257" r:id="rId7"/>
    <p:sldId id="260" r:id="rId8"/>
    <p:sldId id="259" r:id="rId9"/>
    <p:sldId id="264" r:id="rId10"/>
    <p:sldId id="265" r:id="rId11"/>
    <p:sldId id="263" r:id="rId12"/>
    <p:sldId id="279" r:id="rId13"/>
    <p:sldId id="287" r:id="rId14"/>
    <p:sldId id="281" r:id="rId15"/>
    <p:sldId id="280" r:id="rId16"/>
    <p:sldId id="282" r:id="rId17"/>
    <p:sldId id="288" r:id="rId18"/>
    <p:sldId id="283" r:id="rId19"/>
    <p:sldId id="284" r:id="rId20"/>
    <p:sldId id="285" r:id="rId21"/>
    <p:sldId id="286" r:id="rId22"/>
    <p:sldId id="261" r:id="rId23"/>
    <p:sldId id="270" r:id="rId24"/>
    <p:sldId id="262" r:id="rId25"/>
    <p:sldId id="291" r:id="rId26"/>
    <p:sldId id="289" r:id="rId27"/>
    <p:sldId id="293" r:id="rId28"/>
    <p:sldId id="274" r:id="rId29"/>
    <p:sldId id="273" r:id="rId30"/>
    <p:sldId id="276" r:id="rId31"/>
    <p:sldId id="295" r:id="rId32"/>
  </p:sldIdLst>
  <p:sldSz cx="12192000" cy="6858000"/>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83F454-9941-4FA5-AEC1-9FE89BAA2294}" v="11" dt="2023-05-30T10:29:11.821"/>
    <p1510:client id="{DD3AE3BC-7B10-688B-CECF-03598577CFD2}" v="1" dt="2023-05-30T10:09:46.5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6156" autoAdjust="0"/>
  </p:normalViewPr>
  <p:slideViewPr>
    <p:cSldViewPr snapToGrid="0">
      <p:cViewPr varScale="1">
        <p:scale>
          <a:sx n="100" d="100"/>
          <a:sy n="100" d="100"/>
        </p:scale>
        <p:origin x="-94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5CCB1EE5-B862-4DDC-A55D-7A1B56B2BF58}" type="datetimeFigureOut">
              <a:rPr lang="nl-NL" smtClean="0"/>
              <a:t>5-6-2023</a:t>
            </a:fld>
            <a:endParaRPr lang="nl-NL"/>
          </a:p>
        </p:txBody>
      </p:sp>
      <p:sp>
        <p:nvSpPr>
          <p:cNvPr id="4" name="Tijdelijke aanduiding voor dia-afbeelding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0A8E0CF9-63BB-40B7-81FA-D8DBAE7F407C}" type="slidenum">
              <a:rPr lang="nl-NL" smtClean="0"/>
              <a:t>‹nr.›</a:t>
            </a:fld>
            <a:endParaRPr lang="nl-NL"/>
          </a:p>
        </p:txBody>
      </p:sp>
    </p:spTree>
    <p:extLst>
      <p:ext uri="{BB962C8B-B14F-4D97-AF65-F5344CB8AC3E}">
        <p14:creationId xmlns:p14="http://schemas.microsoft.com/office/powerpoint/2010/main" val="186568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l.wikipedia.org/wiki/Chinchilla#cite_note-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l.wikipedia.org/wiki/Voorvleuge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nl.wikipedia.org/wiki/Spanwijdte_(vlucht)" TargetMode="External"/><Relationship Id="rId5" Type="http://schemas.openxmlformats.org/officeDocument/2006/relationships/hyperlink" Target="https://nl.wikipedia.org/wiki/Kabouteruil" TargetMode="External"/><Relationship Id="rId4" Type="http://schemas.openxmlformats.org/officeDocument/2006/relationships/hyperlink" Target="https://nl.wikipedia.org/wiki/Braam_(plan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emokennislink.nl/publicaties/huisdieren-een-motor-van-de-geschieden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sym typeface="Wingdings" panose="05000000000000000000" pitchFamily="2" charset="2"/>
              </a:rPr>
              <a:t>Aard</a:t>
            </a:r>
            <a:r>
              <a:rPr lang="nl-NL" baseline="0" dirty="0" smtClean="0">
                <a:sym typeface="Wingdings" panose="05000000000000000000" pitchFamily="2" charset="2"/>
              </a:rPr>
              <a:t> </a:t>
            </a:r>
            <a:r>
              <a:rPr lang="nl-NL" baseline="0" dirty="0">
                <a:sym typeface="Wingdings" panose="05000000000000000000" pitchFamily="2" charset="2"/>
              </a:rPr>
              <a:t>van het beestje  Vaak heel veel belangstelling voor de grotere / bekendere / spannendere dieren  Maar de dieren, die onopvallend zijn, verdienen toch ook zeker onze aandacht.</a:t>
            </a:r>
          </a:p>
          <a:p>
            <a:r>
              <a:rPr lang="nl-NL" baseline="0" dirty="0">
                <a:sym typeface="Wingdings" panose="05000000000000000000" pitchFamily="2" charset="2"/>
              </a:rPr>
              <a:t>In biologiemethodes veel aandacht voor steeds dezelfde dieren, maar de dieren waarmee we vaak ongemerkt (en vaak ook ongewild) samenwonen worden totaal niet genoemd.</a:t>
            </a:r>
          </a:p>
          <a:p>
            <a:r>
              <a:rPr lang="nl-NL" baseline="0" dirty="0">
                <a:sym typeface="Wingdings" panose="05000000000000000000" pitchFamily="2" charset="2"/>
              </a:rPr>
              <a:t>Dan de vragen via menti.com</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a:t>
            </a:fld>
            <a:endParaRPr lang="nl-NL"/>
          </a:p>
        </p:txBody>
      </p:sp>
    </p:spTree>
    <p:extLst>
      <p:ext uri="{BB962C8B-B14F-4D97-AF65-F5344CB8AC3E}">
        <p14:creationId xmlns:p14="http://schemas.microsoft.com/office/powerpoint/2010/main" val="422875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Egel</a:t>
            </a:r>
            <a:r>
              <a:rPr lang="nl-NL" baseline="0" dirty="0"/>
              <a:t> </a:t>
            </a:r>
            <a:r>
              <a:rPr lang="nl-NL" dirty="0"/>
              <a:t> </a:t>
            </a:r>
            <a:r>
              <a:rPr lang="nl-NL" dirty="0">
                <a:sym typeface="Wingdings" panose="05000000000000000000" pitchFamily="2" charset="2"/>
              </a:rPr>
              <a:t> niet</a:t>
            </a:r>
          </a:p>
          <a:p>
            <a:r>
              <a:rPr lang="nl-NL" sz="1200" b="0" i="0" kern="1200" dirty="0">
                <a:solidFill>
                  <a:schemeClr val="tx1"/>
                </a:solidFill>
                <a:effectLst/>
                <a:latin typeface="+mn-lt"/>
                <a:ea typeface="+mn-ea"/>
                <a:cs typeface="+mn-cs"/>
              </a:rPr>
              <a:t>Het aantal egels in West-Europa is stabiel. Toch zijn er plaatselijke populaties die de afgelopen decennia achteruit lijken te gaan. </a:t>
            </a:r>
          </a:p>
          <a:p>
            <a:r>
              <a:rPr lang="nl-NL" sz="1200" b="0" i="0" kern="1200" dirty="0">
                <a:solidFill>
                  <a:schemeClr val="tx1"/>
                </a:solidFill>
                <a:effectLst/>
                <a:latin typeface="+mn-lt"/>
                <a:ea typeface="+mn-ea"/>
                <a:cs typeface="+mn-cs"/>
              </a:rPr>
              <a:t>Dit is voornamelijk te wijten aan het verkeer. In Nederland worden bijvoorbeeld jaarlijks tussen de 113.000 en 340.000 dieren aangereden</a:t>
            </a:r>
            <a:r>
              <a:rPr lang="nl-NL" dirty="0">
                <a:sym typeface="Wingdings" panose="05000000000000000000" pitchFamily="2" charset="2"/>
              </a:rPr>
              <a:t> (vooral mannetjes  leggen grotere afstanden af)</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12</a:t>
            </a:fld>
            <a:endParaRPr lang="nl-NL"/>
          </a:p>
        </p:txBody>
      </p:sp>
    </p:spTree>
    <p:extLst>
      <p:ext uri="{BB962C8B-B14F-4D97-AF65-F5344CB8AC3E}">
        <p14:creationId xmlns:p14="http://schemas.microsoft.com/office/powerpoint/2010/main" val="1122769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Bunzing </a:t>
            </a:r>
            <a:r>
              <a:rPr lang="nl-NL" dirty="0">
                <a:sym typeface="Wingdings" panose="05000000000000000000" pitchFamily="2" charset="2"/>
              </a:rPr>
              <a:t> wel </a:t>
            </a:r>
          </a:p>
          <a:p>
            <a:r>
              <a:rPr lang="nl-NL" sz="1200" b="0" i="0" kern="1200" dirty="0">
                <a:solidFill>
                  <a:schemeClr val="tx1"/>
                </a:solidFill>
                <a:effectLst/>
                <a:latin typeface="+mn-lt"/>
                <a:ea typeface="+mn-ea"/>
                <a:cs typeface="+mn-cs"/>
              </a:rPr>
              <a:t>De bunzing kan een totale lichaamslengte van 45 tot 65 centimeter bereiken.</a:t>
            </a:r>
          </a:p>
          <a:p>
            <a:r>
              <a:rPr lang="nl-NL" sz="1200" b="0" i="0" kern="1200" dirty="0">
                <a:solidFill>
                  <a:schemeClr val="tx1"/>
                </a:solidFill>
                <a:effectLst/>
                <a:latin typeface="+mn-lt"/>
                <a:ea typeface="+mn-ea"/>
                <a:cs typeface="+mn-cs"/>
              </a:rPr>
              <a:t>De bunzing is naaste familie van wezel en de hermelijn.</a:t>
            </a:r>
          </a:p>
          <a:p>
            <a:r>
              <a:rPr lang="nl-NL" sz="1200" b="0" i="0" kern="1200" dirty="0">
                <a:solidFill>
                  <a:schemeClr val="tx1"/>
                </a:solidFill>
                <a:effectLst/>
                <a:latin typeface="+mn-lt"/>
                <a:ea typeface="+mn-ea"/>
                <a:cs typeface="+mn-cs"/>
              </a:rPr>
              <a:t>De</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bunzing wordt ongeveer vier jaar oud. </a:t>
            </a:r>
          </a:p>
          <a:p>
            <a:r>
              <a:rPr lang="nl-NL" sz="1200" b="0" i="0" kern="1200" dirty="0">
                <a:solidFill>
                  <a:schemeClr val="tx1"/>
                </a:solidFill>
                <a:effectLst/>
                <a:latin typeface="+mn-lt"/>
                <a:ea typeface="+mn-ea"/>
                <a:cs typeface="+mn-cs"/>
              </a:rPr>
              <a:t>Is een zeer actief roofdier dat leeft van prooien als kleine tot middelgrote gewervelde dieren zoals konijnen en vogels. Er worden voedselvoorraden aangelegd. </a:t>
            </a:r>
          </a:p>
          <a:p>
            <a:r>
              <a:rPr lang="nl-NL" sz="1200" b="0" i="0" kern="1200" dirty="0">
                <a:solidFill>
                  <a:schemeClr val="tx1"/>
                </a:solidFill>
                <a:effectLst/>
                <a:latin typeface="+mn-lt"/>
                <a:ea typeface="+mn-ea"/>
                <a:cs typeface="+mn-cs"/>
              </a:rPr>
              <a:t>Eet</a:t>
            </a:r>
            <a:r>
              <a:rPr lang="nl-NL" sz="1200" b="0" i="0" kern="1200" baseline="0" dirty="0">
                <a:solidFill>
                  <a:schemeClr val="tx1"/>
                </a:solidFill>
                <a:effectLst/>
                <a:latin typeface="+mn-lt"/>
                <a:ea typeface="+mn-ea"/>
                <a:cs typeface="+mn-cs"/>
              </a:rPr>
              <a:t> soms ook geleedpotigen en fruit</a:t>
            </a:r>
            <a:r>
              <a:rPr lang="nl-NL" sz="1200" b="0" i="0" kern="1200" dirty="0">
                <a:solidFill>
                  <a:schemeClr val="tx1"/>
                </a:solidFill>
                <a:effectLst/>
                <a:latin typeface="+mn-lt"/>
                <a:ea typeface="+mn-ea"/>
                <a:cs typeface="+mn-cs"/>
              </a:rPr>
              <a:t>.</a:t>
            </a:r>
            <a:endParaRPr lang="nl-NL" b="0" u="none" dirty="0">
              <a:solidFill>
                <a:schemeClr val="tx1"/>
              </a:solidFill>
            </a:endParaRPr>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13</a:t>
            </a:fld>
            <a:endParaRPr lang="nl-NL"/>
          </a:p>
        </p:txBody>
      </p:sp>
    </p:spTree>
    <p:extLst>
      <p:ext uri="{BB962C8B-B14F-4D97-AF65-F5344CB8AC3E}">
        <p14:creationId xmlns:p14="http://schemas.microsoft.com/office/powerpoint/2010/main" val="112276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Het is een primitieve hertachtige, waarbij het gewei ontbreekt.</a:t>
            </a:r>
          </a:p>
          <a:p>
            <a:r>
              <a:rPr lang="nl-NL" sz="1200" b="0" i="0" kern="1200" dirty="0">
                <a:solidFill>
                  <a:schemeClr val="tx1"/>
                </a:solidFill>
                <a:effectLst/>
                <a:latin typeface="+mn-lt"/>
                <a:ea typeface="+mn-ea"/>
                <a:cs typeface="+mn-cs"/>
              </a:rPr>
              <a:t>Het mannetje heeft wel twee kleine slagtanden (ongeveer acht centimeter lang). De oren zijn opvallend groot. De snuit en de ogen zijn donker van kleur.</a:t>
            </a:r>
          </a:p>
          <a:p>
            <a:r>
              <a:rPr lang="nl-NL" sz="1200" b="0" i="0" kern="1200" dirty="0">
                <a:solidFill>
                  <a:schemeClr val="tx1"/>
                </a:solidFill>
                <a:effectLst/>
                <a:latin typeface="+mn-lt"/>
                <a:ea typeface="+mn-ea"/>
                <a:cs typeface="+mn-cs"/>
              </a:rPr>
              <a:t>Hij heeft een roodbruine zomervacht, die 's winters wordt vervangen door een dikke grijzig bruine vacht.</a:t>
            </a:r>
          </a:p>
          <a:p>
            <a:r>
              <a:rPr lang="nl-NL" sz="1200" b="0" i="0" kern="1200" dirty="0">
                <a:solidFill>
                  <a:schemeClr val="tx1"/>
                </a:solidFill>
                <a:effectLst/>
                <a:latin typeface="+mn-lt"/>
                <a:ea typeface="+mn-ea"/>
                <a:cs typeface="+mn-cs"/>
              </a:rPr>
              <a:t>De </a:t>
            </a:r>
            <a:r>
              <a:rPr lang="nl-NL" sz="1200" b="0" i="0" kern="1200" dirty="0" err="1">
                <a:solidFill>
                  <a:schemeClr val="tx1"/>
                </a:solidFill>
                <a:effectLst/>
                <a:latin typeface="+mn-lt"/>
                <a:ea typeface="+mn-ea"/>
                <a:cs typeface="+mn-cs"/>
              </a:rPr>
              <a:t>waterree</a:t>
            </a:r>
            <a:r>
              <a:rPr lang="nl-NL" sz="1200" b="0" i="0" kern="1200" dirty="0">
                <a:solidFill>
                  <a:schemeClr val="tx1"/>
                </a:solidFill>
                <a:effectLst/>
                <a:latin typeface="+mn-lt"/>
                <a:ea typeface="+mn-ea"/>
                <a:cs typeface="+mn-cs"/>
              </a:rPr>
              <a:t> wordt ongeveer 100 cm lang, 50 tot 60 cm hoog en weegt tussen de 9 en 15 kg. </a:t>
            </a:r>
          </a:p>
          <a:p>
            <a:r>
              <a:rPr lang="nl-NL" sz="1200" b="0" i="0" kern="1200" dirty="0">
                <a:solidFill>
                  <a:schemeClr val="tx1"/>
                </a:solidFill>
                <a:effectLst/>
                <a:latin typeface="+mn-lt"/>
                <a:ea typeface="+mn-ea"/>
                <a:cs typeface="+mn-cs"/>
              </a:rPr>
              <a:t>De staartlengte is 6 tot 7,5 cm. Mannetjes worden groter dan vrouwtjes: mannetjes wegen tussen de 11 en de 14 kg, vrouwtjes tussen de 9 en de 11,5 kg.</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Hij komt voor in </a:t>
            </a:r>
            <a:r>
              <a:rPr lang="nl-NL" sz="1200" b="0" i="0" u="none" strike="noStrike" kern="1200" dirty="0">
                <a:solidFill>
                  <a:schemeClr val="tx1"/>
                </a:solidFill>
                <a:effectLst/>
                <a:latin typeface="+mn-lt"/>
                <a:ea typeface="+mn-ea"/>
                <a:cs typeface="+mn-cs"/>
              </a:rPr>
              <a:t>China</a:t>
            </a:r>
            <a:r>
              <a:rPr lang="nl-NL" sz="1200" b="0" i="0" kern="1200" dirty="0">
                <a:solidFill>
                  <a:schemeClr val="tx1"/>
                </a:solidFill>
                <a:effectLst/>
                <a:latin typeface="+mn-lt"/>
                <a:ea typeface="+mn-ea"/>
                <a:cs typeface="+mn-cs"/>
              </a:rPr>
              <a:t> en </a:t>
            </a:r>
            <a:r>
              <a:rPr lang="nl-NL" sz="1200" b="0" i="0" u="none" strike="noStrike" kern="1200" dirty="0">
                <a:solidFill>
                  <a:schemeClr val="tx1"/>
                </a:solidFill>
                <a:effectLst/>
                <a:latin typeface="+mn-lt"/>
                <a:ea typeface="+mn-ea"/>
                <a:cs typeface="+mn-cs"/>
              </a:rPr>
              <a:t>Korea</a:t>
            </a:r>
            <a:r>
              <a:rPr lang="nl-NL" sz="1200" b="0" i="0" kern="1200" dirty="0">
                <a:solidFill>
                  <a:schemeClr val="tx1"/>
                </a:solidFill>
                <a:effectLst/>
                <a:latin typeface="+mn-lt"/>
                <a:ea typeface="+mn-ea"/>
                <a:cs typeface="+mn-cs"/>
              </a:rPr>
              <a:t>. Het dier werd eind 19e eeuw in </a:t>
            </a:r>
            <a:r>
              <a:rPr lang="nl-NL" sz="1200" b="0" i="0" u="none" strike="noStrike" kern="1200" dirty="0">
                <a:solidFill>
                  <a:schemeClr val="tx1"/>
                </a:solidFill>
                <a:effectLst/>
                <a:latin typeface="+mn-lt"/>
                <a:ea typeface="+mn-ea"/>
                <a:cs typeface="+mn-cs"/>
              </a:rPr>
              <a:t>Groot-Brittannië</a:t>
            </a:r>
            <a:r>
              <a:rPr lang="nl-NL" sz="1200" b="0" i="0" kern="1200" dirty="0">
                <a:solidFill>
                  <a:schemeClr val="tx1"/>
                </a:solidFill>
                <a:effectLst/>
                <a:latin typeface="+mn-lt"/>
                <a:ea typeface="+mn-ea"/>
                <a:cs typeface="+mn-cs"/>
              </a:rPr>
              <a:t> geïntroduceerd. Een populatie komt daar nog steeds voor in </a:t>
            </a:r>
            <a:r>
              <a:rPr lang="nl-NL" sz="1200" b="0" i="0" u="none" strike="noStrike" kern="1200" dirty="0">
                <a:solidFill>
                  <a:schemeClr val="tx1"/>
                </a:solidFill>
                <a:effectLst/>
                <a:latin typeface="+mn-lt"/>
                <a:ea typeface="+mn-ea"/>
                <a:cs typeface="+mn-cs"/>
              </a:rPr>
              <a:t>East </a:t>
            </a:r>
            <a:r>
              <a:rPr lang="nl-NL" sz="1200" b="0" i="0" u="none" strike="noStrike" kern="1200" dirty="0" err="1">
                <a:solidFill>
                  <a:schemeClr val="tx1"/>
                </a:solidFill>
                <a:effectLst/>
                <a:latin typeface="+mn-lt"/>
                <a:ea typeface="+mn-ea"/>
                <a:cs typeface="+mn-cs"/>
              </a:rPr>
              <a:t>Anglia</a:t>
            </a:r>
            <a:r>
              <a:rPr lang="nl-NL" sz="1200" b="0" i="0" u="none" strike="noStrike" kern="1200" dirty="0">
                <a:solidFill>
                  <a:schemeClr val="tx1"/>
                </a:solidFill>
                <a:effectLst/>
                <a:latin typeface="+mn-lt"/>
                <a:ea typeface="+mn-ea"/>
                <a:cs typeface="+mn-cs"/>
              </a:rPr>
              <a:t>.</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14</a:t>
            </a:fld>
            <a:endParaRPr lang="nl-NL"/>
          </a:p>
        </p:txBody>
      </p:sp>
    </p:spTree>
    <p:extLst>
      <p:ext uri="{BB962C8B-B14F-4D97-AF65-F5344CB8AC3E}">
        <p14:creationId xmlns:p14="http://schemas.microsoft.com/office/powerpoint/2010/main" val="231426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a:t>
            </a:r>
            <a:r>
              <a:rPr lang="nl-NL" sz="1200" b="1" i="0" kern="1200" dirty="0" err="1">
                <a:solidFill>
                  <a:schemeClr val="tx1"/>
                </a:solidFill>
                <a:effectLst/>
                <a:latin typeface="+mn-lt"/>
                <a:ea typeface="+mn-ea"/>
                <a:cs typeface="+mn-cs"/>
              </a:rPr>
              <a:t>serval</a:t>
            </a:r>
            <a:r>
              <a:rPr lang="nl-NL" sz="1200" b="0" i="0"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Leptailurus</a:t>
            </a:r>
            <a:r>
              <a:rPr lang="nl-NL" sz="1200" b="0" i="1" kern="1200" dirty="0">
                <a:solidFill>
                  <a:schemeClr val="tx1"/>
                </a:solidFill>
                <a:effectLst/>
                <a:latin typeface="+mn-lt"/>
                <a:ea typeface="+mn-ea"/>
                <a:cs typeface="+mn-cs"/>
              </a:rPr>
              <a:t> </a:t>
            </a:r>
            <a:r>
              <a:rPr lang="nl-NL" sz="1200" b="0" i="1" kern="1200" dirty="0" err="1">
                <a:solidFill>
                  <a:schemeClr val="tx1"/>
                </a:solidFill>
                <a:effectLst/>
                <a:latin typeface="+mn-lt"/>
                <a:ea typeface="+mn-ea"/>
                <a:cs typeface="+mn-cs"/>
              </a:rPr>
              <a:t>serval</a:t>
            </a:r>
            <a:r>
              <a:rPr lang="nl-NL" sz="1200" b="0" i="0" kern="1200" dirty="0">
                <a:solidFill>
                  <a:schemeClr val="tx1"/>
                </a:solidFill>
                <a:effectLst/>
                <a:latin typeface="+mn-lt"/>
                <a:ea typeface="+mn-ea"/>
                <a:cs typeface="+mn-cs"/>
              </a:rPr>
              <a:t>) is een zoogdier uit de familie van de katachtigen.</a:t>
            </a:r>
          </a:p>
          <a:p>
            <a:pPr marL="171450" indent="-171450">
              <a:buFontTx/>
              <a:buChar char="-"/>
            </a:pPr>
            <a:r>
              <a:rPr lang="nl-NL" sz="1200" b="0" i="0" kern="1200" dirty="0">
                <a:solidFill>
                  <a:schemeClr val="tx1"/>
                </a:solidFill>
                <a:effectLst/>
                <a:latin typeface="+mn-lt"/>
                <a:ea typeface="+mn-ea"/>
                <a:cs typeface="+mn-cs"/>
              </a:rPr>
              <a:t>een middelgrote katachtige met zeer lange poten (relatief de langste poten van alle katachtigen), </a:t>
            </a:r>
          </a:p>
          <a:p>
            <a:pPr marL="171450" indent="-171450">
              <a:buFontTx/>
              <a:buChar char="-"/>
            </a:pPr>
            <a:r>
              <a:rPr lang="nl-NL" sz="1200" b="0" i="0" kern="1200" dirty="0">
                <a:solidFill>
                  <a:schemeClr val="tx1"/>
                </a:solidFill>
                <a:effectLst/>
                <a:latin typeface="+mn-lt"/>
                <a:ea typeface="+mn-ea"/>
                <a:cs typeface="+mn-cs"/>
              </a:rPr>
              <a:t>een kort staartje - lange nek en een kleine kop met grote, afgeronde oren en een korte snuit</a:t>
            </a:r>
          </a:p>
          <a:p>
            <a:pPr marL="171450" indent="-171450">
              <a:buFontTx/>
              <a:buChar char="-"/>
            </a:pPr>
            <a:r>
              <a:rPr lang="nl-NL" sz="1200" b="0" i="0" kern="1200" dirty="0">
                <a:solidFill>
                  <a:schemeClr val="tx1"/>
                </a:solidFill>
                <a:effectLst/>
                <a:latin typeface="+mn-lt"/>
                <a:ea typeface="+mn-ea"/>
                <a:cs typeface="+mn-cs"/>
              </a:rPr>
              <a:t>vooral in bergachtige streken als het </a:t>
            </a:r>
            <a:r>
              <a:rPr lang="nl-NL" sz="1200" b="0" i="0" u="none" strike="noStrike" kern="1200" dirty="0">
                <a:solidFill>
                  <a:schemeClr val="tx1"/>
                </a:solidFill>
                <a:effectLst/>
                <a:latin typeface="+mn-lt"/>
                <a:ea typeface="+mn-ea"/>
                <a:cs typeface="+mn-cs"/>
              </a:rPr>
              <a:t>Ethiopisch Hoogland</a:t>
            </a:r>
            <a:r>
              <a:rPr lang="nl-NL" sz="1200" b="0" i="0" u="none" strike="noStrike" kern="1200" baseline="0" dirty="0">
                <a:solidFill>
                  <a:schemeClr val="tx1"/>
                </a:solidFill>
                <a:effectLst/>
                <a:latin typeface="+mn-lt"/>
                <a:ea typeface="+mn-ea"/>
                <a:cs typeface="+mn-cs"/>
              </a:rPr>
              <a:t> - </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Oeganda</a:t>
            </a:r>
            <a:r>
              <a:rPr lang="nl-NL" sz="1200" b="0" i="0" kern="1200" dirty="0">
                <a:solidFill>
                  <a:schemeClr val="tx1"/>
                </a:solidFill>
                <a:effectLst/>
                <a:latin typeface="+mn-lt"/>
                <a:ea typeface="+mn-ea"/>
                <a:cs typeface="+mn-cs"/>
              </a:rPr>
              <a:t> en Oost-</a:t>
            </a:r>
            <a:r>
              <a:rPr lang="nl-NL" sz="1200" b="0" i="0" u="none" strike="noStrike" kern="1200" dirty="0">
                <a:solidFill>
                  <a:schemeClr val="tx1"/>
                </a:solidFill>
                <a:effectLst/>
                <a:latin typeface="+mn-lt"/>
                <a:ea typeface="+mn-ea"/>
                <a:cs typeface="+mn-cs"/>
              </a:rPr>
              <a:t>Congo-Kinshasa</a:t>
            </a:r>
            <a:endParaRPr lang="nl-NL" sz="1200" b="0" i="0" kern="1200" dirty="0">
              <a:solidFill>
                <a:schemeClr val="tx1"/>
              </a:solidFill>
              <a:effectLst/>
              <a:latin typeface="+mn-lt"/>
              <a:ea typeface="+mn-ea"/>
              <a:cs typeface="+mn-cs"/>
            </a:endParaRPr>
          </a:p>
          <a:p>
            <a:pPr marL="171450" indent="-171450">
              <a:buFontTx/>
              <a:buChar char="-"/>
            </a:pPr>
            <a:r>
              <a:rPr lang="nl-NL" sz="1200" b="0" i="0" kern="1200" dirty="0">
                <a:solidFill>
                  <a:schemeClr val="tx1"/>
                </a:solidFill>
                <a:effectLst/>
                <a:latin typeface="+mn-lt"/>
                <a:ea typeface="+mn-ea"/>
                <a:cs typeface="+mn-cs"/>
              </a:rPr>
              <a:t>heeft een </a:t>
            </a:r>
            <a:r>
              <a:rPr lang="nl-NL" sz="1200" b="0" i="0" u="none" strike="noStrike" kern="1200" dirty="0">
                <a:solidFill>
                  <a:schemeClr val="tx1"/>
                </a:solidFill>
                <a:effectLst/>
                <a:latin typeface="+mn-lt"/>
                <a:ea typeface="+mn-ea"/>
                <a:cs typeface="+mn-cs"/>
              </a:rPr>
              <a:t>kop-romplengte</a:t>
            </a:r>
            <a:r>
              <a:rPr lang="nl-NL" sz="1200" b="0" i="0" kern="1200" dirty="0">
                <a:solidFill>
                  <a:schemeClr val="tx1"/>
                </a:solidFill>
                <a:effectLst/>
                <a:latin typeface="+mn-lt"/>
                <a:ea typeface="+mn-ea"/>
                <a:cs typeface="+mn-cs"/>
              </a:rPr>
              <a:t> van 67 tot 100 centimeter. De staart is 24 tot 35 centimeter. </a:t>
            </a:r>
          </a:p>
          <a:p>
            <a:pPr marL="171450" indent="-171450">
              <a:buFontTx/>
              <a:buChar char="-"/>
            </a:pPr>
            <a:r>
              <a:rPr lang="nl-NL" sz="1200" b="0" i="0" kern="1200" dirty="0">
                <a:solidFill>
                  <a:schemeClr val="tx1"/>
                </a:solidFill>
                <a:effectLst/>
                <a:latin typeface="+mn-lt"/>
                <a:ea typeface="+mn-ea"/>
                <a:cs typeface="+mn-cs"/>
              </a:rPr>
              <a:t>Mannetjes zijn groter dan vrouwtjes</a:t>
            </a:r>
            <a:r>
              <a:rPr lang="nl-NL" sz="1200" b="0" i="0" kern="1200" baseline="0" dirty="0">
                <a:solidFill>
                  <a:schemeClr val="tx1"/>
                </a:solidFill>
                <a:effectLst/>
                <a:latin typeface="+mn-lt"/>
                <a:ea typeface="+mn-ea"/>
                <a:cs typeface="+mn-cs"/>
              </a:rPr>
              <a:t> </a:t>
            </a:r>
            <a:r>
              <a:rPr lang="nl-NL" sz="1200" b="0" i="0" kern="1200" baseline="0" dirty="0">
                <a:solidFill>
                  <a:schemeClr val="tx1"/>
                </a:solidFill>
                <a:effectLst/>
                <a:latin typeface="+mn-lt"/>
                <a:ea typeface="+mn-ea"/>
                <a:cs typeface="+mn-cs"/>
                <a:sym typeface="Wingdings" panose="05000000000000000000" pitchFamily="2" charset="2"/>
              </a:rPr>
              <a:t> </a:t>
            </a:r>
            <a:r>
              <a:rPr lang="nl-NL" sz="1200" b="0" i="0" kern="1200" dirty="0">
                <a:solidFill>
                  <a:schemeClr val="tx1"/>
                </a:solidFill>
                <a:effectLst/>
                <a:latin typeface="+mn-lt"/>
                <a:ea typeface="+mn-ea"/>
                <a:cs typeface="+mn-cs"/>
              </a:rPr>
              <a:t> Mannetjes wegen 10 tot 18 kilogram (gemiddeld 13 kilogram), vrouwtjes wegen 6 tot 12,5 kilogram (gemiddeld 11 kilogram).</a:t>
            </a:r>
          </a:p>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15</a:t>
            </a:fld>
            <a:endParaRPr lang="nl-NL"/>
          </a:p>
        </p:txBody>
      </p:sp>
    </p:spTree>
    <p:extLst>
      <p:ext uri="{BB962C8B-B14F-4D97-AF65-F5344CB8AC3E}">
        <p14:creationId xmlns:p14="http://schemas.microsoft.com/office/powerpoint/2010/main" val="3161050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Alpaca's worden in de hoge</a:t>
            </a:r>
            <a:r>
              <a:rPr lang="nl-NL" sz="1200" b="0" i="0" kern="1200" baseline="0" dirty="0">
                <a:solidFill>
                  <a:schemeClr val="tx1"/>
                </a:solidFill>
                <a:effectLst/>
                <a:latin typeface="+mn-lt"/>
                <a:ea typeface="+mn-ea"/>
                <a:cs typeface="+mn-cs"/>
              </a:rPr>
              <a:t> Andes</a:t>
            </a:r>
            <a:r>
              <a:rPr lang="nl-NL" sz="1200" b="0" i="0" kern="1200" dirty="0">
                <a:solidFill>
                  <a:schemeClr val="tx1"/>
                </a:solidFill>
                <a:effectLst/>
                <a:latin typeface="+mn-lt"/>
                <a:ea typeface="+mn-ea"/>
                <a:cs typeface="+mn-cs"/>
              </a:rPr>
              <a:t> als boerderijdier gehouden.</a:t>
            </a:r>
          </a:p>
          <a:p>
            <a:r>
              <a:rPr lang="nl-NL" sz="1200" b="0" i="0" kern="1200" dirty="0">
                <a:solidFill>
                  <a:schemeClr val="tx1"/>
                </a:solidFill>
                <a:effectLst/>
                <a:latin typeface="+mn-lt"/>
                <a:ea typeface="+mn-ea"/>
                <a:cs typeface="+mn-cs"/>
              </a:rPr>
              <a:t>Ze hebben een </a:t>
            </a:r>
            <a:r>
              <a:rPr lang="nl-NL" sz="1200" b="0" i="0" u="none" strike="noStrike" kern="1200" dirty="0">
                <a:solidFill>
                  <a:schemeClr val="tx1"/>
                </a:solidFill>
                <a:effectLst/>
                <a:latin typeface="+mn-lt"/>
                <a:ea typeface="+mn-ea"/>
                <a:cs typeface="+mn-cs"/>
              </a:rPr>
              <a:t>schofthoogte</a:t>
            </a:r>
            <a:r>
              <a:rPr lang="nl-NL" sz="1200" b="0" i="0" u="none" strike="noStrike"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van 90 cm en een lange hals, met een wollige vacht of lange lokken die soms tot aan de grond reiken.</a:t>
            </a:r>
          </a:p>
          <a:p>
            <a:r>
              <a:rPr lang="nl-NL" sz="1200" b="0" i="0" kern="1200" dirty="0">
                <a:solidFill>
                  <a:schemeClr val="tx1"/>
                </a:solidFill>
                <a:effectLst/>
                <a:latin typeface="+mn-lt"/>
                <a:ea typeface="+mn-ea"/>
                <a:cs typeface="+mn-cs"/>
              </a:rPr>
              <a:t>De vacht komt voor in meer dan 22 erkende kleurslagen.</a:t>
            </a:r>
          </a:p>
          <a:p>
            <a:r>
              <a:rPr lang="nl-NL" sz="1200" b="0" i="0" kern="1200" dirty="0">
                <a:solidFill>
                  <a:schemeClr val="tx1"/>
                </a:solidFill>
                <a:effectLst/>
                <a:latin typeface="+mn-lt"/>
                <a:ea typeface="+mn-ea"/>
                <a:cs typeface="+mn-cs"/>
              </a:rPr>
              <a:t>Bontgekleurde dieren zijn veel zeldzamer dan de dieren met andere kleuren. Ze worden gemiddeld 25 jaar oud.</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16</a:t>
            </a:fld>
            <a:endParaRPr lang="nl-NL"/>
          </a:p>
        </p:txBody>
      </p:sp>
    </p:spTree>
    <p:extLst>
      <p:ext uri="{BB962C8B-B14F-4D97-AF65-F5344CB8AC3E}">
        <p14:creationId xmlns:p14="http://schemas.microsoft.com/office/powerpoint/2010/main" val="263821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Kamelen zijn </a:t>
            </a:r>
            <a:r>
              <a:rPr lang="nl-NL" sz="1200" b="0" i="0" u="none" strike="noStrike" kern="1200" dirty="0">
                <a:solidFill>
                  <a:schemeClr val="tx1"/>
                </a:solidFill>
                <a:effectLst/>
                <a:latin typeface="+mn-lt"/>
                <a:ea typeface="+mn-ea"/>
                <a:cs typeface="+mn-cs"/>
              </a:rPr>
              <a:t>teengangers</a:t>
            </a:r>
            <a:r>
              <a:rPr lang="nl-NL" sz="1200" b="0" i="0" kern="1200" dirty="0">
                <a:solidFill>
                  <a:schemeClr val="tx1"/>
                </a:solidFill>
                <a:effectLst/>
                <a:latin typeface="+mn-lt"/>
                <a:ea typeface="+mn-ea"/>
                <a:cs typeface="+mn-cs"/>
              </a:rPr>
              <a:t> en kunnen voor korte tijd vijfentwintig kilometer per uur rennen en dertig tot veertig kilometer per dag lopen. </a:t>
            </a:r>
          </a:p>
          <a:p>
            <a:r>
              <a:rPr lang="nl-NL" sz="1200" b="0" i="0" kern="1200" dirty="0">
                <a:solidFill>
                  <a:schemeClr val="tx1"/>
                </a:solidFill>
                <a:effectLst/>
                <a:latin typeface="+mn-lt"/>
                <a:ea typeface="+mn-ea"/>
                <a:cs typeface="+mn-cs"/>
              </a:rPr>
              <a:t>De </a:t>
            </a:r>
            <a:r>
              <a:rPr lang="nl-NL" sz="1200" b="0" i="0" u="none" strike="noStrike" kern="1200" dirty="0">
                <a:solidFill>
                  <a:schemeClr val="tx1"/>
                </a:solidFill>
                <a:effectLst/>
                <a:latin typeface="+mn-lt"/>
                <a:ea typeface="+mn-ea"/>
                <a:cs typeface="+mn-cs"/>
              </a:rPr>
              <a:t>eeltkussens</a:t>
            </a:r>
            <a:r>
              <a:rPr lang="nl-NL" sz="1200" b="0" i="0" kern="1200" dirty="0">
                <a:solidFill>
                  <a:schemeClr val="tx1"/>
                </a:solidFill>
                <a:effectLst/>
                <a:latin typeface="+mn-lt"/>
                <a:ea typeface="+mn-ea"/>
                <a:cs typeface="+mn-cs"/>
              </a:rPr>
              <a:t> onder de poten beschermen de kamelen tegen het hete zand.</a:t>
            </a:r>
          </a:p>
          <a:p>
            <a:r>
              <a:rPr lang="nl-NL" sz="1200" b="0" i="0" kern="1200" dirty="0">
                <a:solidFill>
                  <a:schemeClr val="tx1"/>
                </a:solidFill>
                <a:effectLst/>
                <a:latin typeface="+mn-lt"/>
                <a:ea typeface="+mn-ea"/>
                <a:cs typeface="+mn-cs"/>
              </a:rPr>
              <a:t>Kamelen kunnen tot twee meter hoog worden en vijfhonderd tot zevenhonderd kilogram zwaar.</a:t>
            </a:r>
          </a:p>
          <a:p>
            <a:r>
              <a:rPr lang="nl-NL" sz="1200" b="0" i="0" kern="1200" dirty="0">
                <a:solidFill>
                  <a:schemeClr val="tx1"/>
                </a:solidFill>
                <a:effectLst/>
                <a:latin typeface="+mn-lt"/>
                <a:ea typeface="+mn-ea"/>
                <a:cs typeface="+mn-cs"/>
              </a:rPr>
              <a:t>'s Winters hebben de dieren een dikke vacht, die in de lente wordt </a:t>
            </a:r>
            <a:r>
              <a:rPr lang="nl-NL" sz="1200" b="0" i="0" u="none" strike="noStrike" kern="1200" dirty="0">
                <a:solidFill>
                  <a:schemeClr val="tx1"/>
                </a:solidFill>
                <a:effectLst/>
                <a:latin typeface="+mn-lt"/>
                <a:ea typeface="+mn-ea"/>
                <a:cs typeface="+mn-cs"/>
              </a:rPr>
              <a:t>geruid</a:t>
            </a:r>
            <a:r>
              <a:rPr lang="nl-NL" sz="1200" b="0" i="0" kern="1200" dirty="0">
                <a:solidFill>
                  <a:schemeClr val="tx1"/>
                </a:solidFill>
                <a:effectLst/>
                <a:latin typeface="+mn-lt"/>
                <a:ea typeface="+mn-ea"/>
                <a:cs typeface="+mn-cs"/>
              </a:rPr>
              <a:t>. Hierbij vallen grote plukken haar in één keer uit. </a:t>
            </a:r>
          </a:p>
          <a:p>
            <a:r>
              <a:rPr lang="nl-NL" sz="1200" b="0" i="0" kern="1200" dirty="0">
                <a:solidFill>
                  <a:schemeClr val="tx1"/>
                </a:solidFill>
                <a:effectLst/>
                <a:latin typeface="+mn-lt"/>
                <a:ea typeface="+mn-ea"/>
                <a:cs typeface="+mn-cs"/>
              </a:rPr>
              <a:t>Kamelen en dromedarissen hebben afsluitbare neusgaten. Dit heeft als voordeel dat er geen zand in kan komen.</a:t>
            </a:r>
          </a:p>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17</a:t>
            </a:fld>
            <a:endParaRPr lang="nl-NL"/>
          </a:p>
        </p:txBody>
      </p:sp>
    </p:spTree>
    <p:extLst>
      <p:ext uri="{BB962C8B-B14F-4D97-AF65-F5344CB8AC3E}">
        <p14:creationId xmlns:p14="http://schemas.microsoft.com/office/powerpoint/2010/main" val="1339785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Stokstaartjes leven in zuidelijk Afrika, vooral op droge open vlakten. </a:t>
            </a:r>
          </a:p>
          <a:p>
            <a:r>
              <a:rPr lang="nl-NL" sz="1200" b="0" i="0" kern="1200" dirty="0">
                <a:solidFill>
                  <a:schemeClr val="tx1"/>
                </a:solidFill>
                <a:effectLst/>
                <a:latin typeface="+mn-lt"/>
                <a:ea typeface="+mn-ea"/>
                <a:cs typeface="+mn-cs"/>
              </a:rPr>
              <a:t>Ze leven in groepen van maximaal dertig</a:t>
            </a:r>
            <a:r>
              <a:rPr lang="nl-NL" sz="1200" b="0" i="0" kern="1200" baseline="0" dirty="0">
                <a:solidFill>
                  <a:schemeClr val="tx1"/>
                </a:solidFill>
                <a:effectLst/>
                <a:latin typeface="+mn-lt"/>
                <a:ea typeface="+mn-ea"/>
                <a:cs typeface="+mn-cs"/>
              </a:rPr>
              <a:t> in holen van grondeekhoorns.</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Een volwassen dier kan zijn eigen gewicht aan zand uitgraven in nauwelijks 10 seconden. </a:t>
            </a:r>
          </a:p>
          <a:p>
            <a:r>
              <a:rPr lang="nl-NL" sz="1200" b="0" i="0" kern="1200" dirty="0">
                <a:solidFill>
                  <a:schemeClr val="tx1"/>
                </a:solidFill>
                <a:effectLst/>
                <a:latin typeface="+mn-lt"/>
                <a:ea typeface="+mn-ea"/>
                <a:cs typeface="+mn-cs"/>
              </a:rPr>
              <a:t>In de holen worden speciale kamers aangelegd: slaapkamers, kraamkamers en zelfs toiletten.</a:t>
            </a:r>
          </a:p>
          <a:p>
            <a:r>
              <a:rPr lang="nl-NL" sz="1200" b="0" i="0" kern="1200" dirty="0">
                <a:solidFill>
                  <a:schemeClr val="tx1"/>
                </a:solidFill>
                <a:effectLst/>
                <a:latin typeface="+mn-lt"/>
                <a:ea typeface="+mn-ea"/>
                <a:cs typeface="+mn-cs"/>
              </a:rPr>
              <a:t>De toiletten worden schoongemaakt door de </a:t>
            </a:r>
            <a:r>
              <a:rPr lang="nl-NL" sz="1200" b="0" i="0" u="none" strike="noStrike" kern="1200" dirty="0">
                <a:solidFill>
                  <a:schemeClr val="tx1"/>
                </a:solidFill>
                <a:effectLst/>
                <a:latin typeface="+mn-lt"/>
                <a:ea typeface="+mn-ea"/>
                <a:cs typeface="+mn-cs"/>
              </a:rPr>
              <a:t>mestkevers</a:t>
            </a:r>
            <a:r>
              <a:rPr lang="nl-NL" sz="1200" b="0" i="0" kern="1200" dirty="0">
                <a:solidFill>
                  <a:schemeClr val="tx1"/>
                </a:solidFill>
                <a:effectLst/>
                <a:latin typeface="+mn-lt"/>
                <a:ea typeface="+mn-ea"/>
                <a:cs typeface="+mn-cs"/>
              </a:rPr>
              <a:t> waarmee ze samenleven. </a:t>
            </a:r>
          </a:p>
          <a:p>
            <a:r>
              <a:rPr lang="nl-NL" sz="1200" b="0" i="0" kern="1200" dirty="0">
                <a:solidFill>
                  <a:schemeClr val="tx1"/>
                </a:solidFill>
                <a:effectLst/>
                <a:latin typeface="+mn-lt"/>
                <a:ea typeface="+mn-ea"/>
                <a:cs typeface="+mn-cs"/>
              </a:rPr>
              <a:t>Stokstaartjes delen de woestijn met </a:t>
            </a:r>
            <a:r>
              <a:rPr lang="nl-NL" sz="1200" b="0" i="0" u="none" strike="noStrike" kern="1200" dirty="0">
                <a:solidFill>
                  <a:schemeClr val="tx1"/>
                </a:solidFill>
                <a:effectLst/>
                <a:latin typeface="+mn-lt"/>
                <a:ea typeface="+mn-ea"/>
                <a:cs typeface="+mn-cs"/>
              </a:rPr>
              <a:t>hagedissen</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schorpioenen</a:t>
            </a:r>
            <a:r>
              <a:rPr lang="nl-NL" sz="1200" b="0" i="0" kern="1200" dirty="0">
                <a:solidFill>
                  <a:schemeClr val="tx1"/>
                </a:solidFill>
                <a:effectLst/>
                <a:latin typeface="+mn-lt"/>
                <a:ea typeface="+mn-ea"/>
                <a:cs typeface="+mn-cs"/>
              </a:rPr>
              <a:t> en grondeekhoorns.</a:t>
            </a:r>
          </a:p>
          <a:p>
            <a:r>
              <a:rPr lang="nl-NL" sz="1200" b="0" i="0" kern="1200" dirty="0">
                <a:solidFill>
                  <a:schemeClr val="tx1"/>
                </a:solidFill>
                <a:effectLst/>
                <a:latin typeface="+mn-lt"/>
                <a:ea typeface="+mn-ea"/>
                <a:cs typeface="+mn-cs"/>
              </a:rPr>
              <a:t> Ze zijn alert op het gevaar van roofvogels. 's Nachts trekken ze zich terug in hun hol, want de nachten kunnen bitter koud zijn en de gevaren die buiten op de loer liggen zijn groot.</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18</a:t>
            </a:fld>
            <a:endParaRPr lang="nl-NL"/>
          </a:p>
        </p:txBody>
      </p:sp>
    </p:spTree>
    <p:extLst>
      <p:ext uri="{BB962C8B-B14F-4D97-AF65-F5344CB8AC3E}">
        <p14:creationId xmlns:p14="http://schemas.microsoft.com/office/powerpoint/2010/main" val="2219514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 koop vanaf 100</a:t>
            </a:r>
            <a:r>
              <a:rPr lang="nl-NL" baseline="0" dirty="0"/>
              <a:t> euro via internet.</a:t>
            </a:r>
          </a:p>
          <a:p>
            <a:r>
              <a:rPr lang="nl-NL" sz="1200" b="0" i="0" kern="1200" dirty="0">
                <a:solidFill>
                  <a:schemeClr val="tx1"/>
                </a:solidFill>
                <a:effectLst/>
                <a:latin typeface="+mn-lt"/>
                <a:ea typeface="+mn-ea"/>
                <a:cs typeface="+mn-cs"/>
              </a:rPr>
              <a:t>De woestijnslaapmuis is een </a:t>
            </a:r>
            <a:r>
              <a:rPr lang="nl-NL" sz="1200" b="0" i="0" u="none" strike="noStrike" kern="1200" dirty="0">
                <a:solidFill>
                  <a:schemeClr val="tx1"/>
                </a:solidFill>
                <a:effectLst/>
                <a:latin typeface="+mn-lt"/>
                <a:ea typeface="+mn-ea"/>
                <a:cs typeface="+mn-cs"/>
              </a:rPr>
              <a:t>zoogdier</a:t>
            </a:r>
            <a:r>
              <a:rPr lang="nl-NL" sz="1200" b="0" i="0" kern="1200" dirty="0">
                <a:solidFill>
                  <a:schemeClr val="tx1"/>
                </a:solidFill>
                <a:effectLst/>
                <a:latin typeface="+mn-lt"/>
                <a:ea typeface="+mn-ea"/>
                <a:cs typeface="+mn-cs"/>
              </a:rPr>
              <a:t> uit de </a:t>
            </a:r>
            <a:r>
              <a:rPr lang="nl-NL" sz="1200" b="0" i="0" u="none" strike="noStrike" kern="1200" dirty="0">
                <a:solidFill>
                  <a:schemeClr val="tx1"/>
                </a:solidFill>
                <a:effectLst/>
                <a:latin typeface="+mn-lt"/>
                <a:ea typeface="+mn-ea"/>
                <a:cs typeface="+mn-cs"/>
              </a:rPr>
              <a:t>familie</a:t>
            </a:r>
            <a:r>
              <a:rPr lang="nl-NL" sz="1200" b="0" i="0" kern="1200" dirty="0">
                <a:solidFill>
                  <a:schemeClr val="tx1"/>
                </a:solidFill>
                <a:effectLst/>
                <a:latin typeface="+mn-lt"/>
                <a:ea typeface="+mn-ea"/>
                <a:cs typeface="+mn-cs"/>
              </a:rPr>
              <a:t> van de </a:t>
            </a:r>
            <a:r>
              <a:rPr lang="nl-NL" sz="1200" b="0" i="0" u="none" kern="1200" dirty="0">
                <a:solidFill>
                  <a:schemeClr val="tx1"/>
                </a:solidFill>
                <a:effectLst/>
                <a:latin typeface="+mn-lt"/>
                <a:ea typeface="+mn-ea"/>
                <a:cs typeface="+mn-cs"/>
              </a:rPr>
              <a:t>slaapmuizen (houden een winterslaap</a:t>
            </a:r>
          </a:p>
          <a:p>
            <a:r>
              <a:rPr lang="nl-NL" sz="1200" b="0" i="0" kern="1200" dirty="0">
                <a:solidFill>
                  <a:schemeClr val="tx1"/>
                </a:solidFill>
                <a:effectLst/>
                <a:latin typeface="+mn-lt"/>
                <a:ea typeface="+mn-ea"/>
                <a:cs typeface="+mn-cs"/>
              </a:rPr>
              <a:t>De soort komt voor in </a:t>
            </a:r>
            <a:r>
              <a:rPr lang="nl-NL" sz="1200" b="0" i="0" u="none" strike="noStrike" kern="1200" dirty="0">
                <a:solidFill>
                  <a:schemeClr val="tx1"/>
                </a:solidFill>
                <a:effectLst/>
                <a:latin typeface="+mn-lt"/>
                <a:ea typeface="+mn-ea"/>
                <a:cs typeface="+mn-cs"/>
              </a:rPr>
              <a:t>Egypte</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Irak</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Israël</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Jordanië</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Libanon</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Saoedi-Arabië</a:t>
            </a:r>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Syrië</a:t>
            </a:r>
            <a:r>
              <a:rPr lang="nl-NL" sz="1200" b="0" i="0" kern="1200" dirty="0">
                <a:solidFill>
                  <a:schemeClr val="tx1"/>
                </a:solidFill>
                <a:effectLst/>
                <a:latin typeface="+mn-lt"/>
                <a:ea typeface="+mn-ea"/>
                <a:cs typeface="+mn-cs"/>
              </a:rPr>
              <a:t> en </a:t>
            </a:r>
            <a:r>
              <a:rPr lang="nl-NL" sz="1200" b="0" i="0" u="none" strike="noStrike" kern="1200" dirty="0">
                <a:solidFill>
                  <a:schemeClr val="tx1"/>
                </a:solidFill>
                <a:effectLst/>
                <a:latin typeface="+mn-lt"/>
                <a:ea typeface="+mn-ea"/>
                <a:cs typeface="+mn-cs"/>
              </a:rPr>
              <a:t>Turkije</a:t>
            </a:r>
            <a:r>
              <a:rPr lang="nl-NL" sz="1200" b="0" i="0" kern="1200" dirty="0">
                <a:solidFill>
                  <a:schemeClr val="tx1"/>
                </a:solidFill>
                <a:effectLst/>
                <a:latin typeface="+mn-lt"/>
                <a:ea typeface="+mn-ea"/>
                <a:cs typeface="+mn-cs"/>
              </a:rPr>
              <a:t>.</a:t>
            </a:r>
          </a:p>
          <a:p>
            <a:r>
              <a:rPr lang="nl-NL" dirty="0"/>
              <a:t/>
            </a:r>
            <a:br>
              <a:rPr lang="nl-NL" dirty="0"/>
            </a:br>
            <a:endParaRPr lang="nl-NL" u="none"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19</a:t>
            </a:fld>
            <a:endParaRPr lang="nl-NL"/>
          </a:p>
        </p:txBody>
      </p:sp>
    </p:spTree>
    <p:extLst>
      <p:ext uri="{BB962C8B-B14F-4D97-AF65-F5344CB8AC3E}">
        <p14:creationId xmlns:p14="http://schemas.microsoft.com/office/powerpoint/2010/main" val="221195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De waterbuffel heeft een </a:t>
            </a:r>
            <a:r>
              <a:rPr lang="nl-NL" sz="1200" b="0" i="0" u="none" strike="noStrike" kern="1200" dirty="0">
                <a:solidFill>
                  <a:schemeClr val="tx1"/>
                </a:solidFill>
                <a:effectLst/>
                <a:latin typeface="+mn-lt"/>
                <a:ea typeface="+mn-ea"/>
                <a:cs typeface="+mn-cs"/>
              </a:rPr>
              <a:t>schofthoogte</a:t>
            </a:r>
            <a:r>
              <a:rPr lang="nl-NL" sz="1200" b="0" i="0" kern="1200" dirty="0">
                <a:solidFill>
                  <a:schemeClr val="tx1"/>
                </a:solidFill>
                <a:effectLst/>
                <a:latin typeface="+mn-lt"/>
                <a:ea typeface="+mn-ea"/>
                <a:cs typeface="+mn-cs"/>
              </a:rPr>
              <a:t> van 1,5 tot 1,9 meter en een lengte van 2,40 tot 3 meter.</a:t>
            </a:r>
          </a:p>
          <a:p>
            <a:r>
              <a:rPr lang="nl-NL" sz="1200" b="0" i="0" kern="1200" dirty="0">
                <a:solidFill>
                  <a:schemeClr val="tx1"/>
                </a:solidFill>
                <a:effectLst/>
                <a:latin typeface="+mn-lt"/>
                <a:ea typeface="+mn-ea"/>
                <a:cs typeface="+mn-cs"/>
              </a:rPr>
              <a:t>De staart is 60 tot 100 centimeter lang en borstelig op het uiteinde. Hij heeft een grijszwarte, dunne vacht met lange haren. </a:t>
            </a:r>
          </a:p>
          <a:p>
            <a:r>
              <a:rPr lang="nl-NL" sz="1200" b="0" i="0" kern="1200" dirty="0">
                <a:solidFill>
                  <a:schemeClr val="tx1"/>
                </a:solidFill>
                <a:effectLst/>
                <a:latin typeface="+mn-lt"/>
                <a:ea typeface="+mn-ea"/>
                <a:cs typeface="+mn-cs"/>
              </a:rPr>
              <a:t>Het onderste deel van de poten is soms vaalwit tot op de knieën. Volwassen dieren zijn echter bijna naakt. </a:t>
            </a:r>
          </a:p>
          <a:p>
            <a:r>
              <a:rPr lang="nl-NL" sz="1200" b="0" i="0" kern="1200" dirty="0">
                <a:solidFill>
                  <a:schemeClr val="tx1"/>
                </a:solidFill>
                <a:effectLst/>
                <a:latin typeface="+mn-lt"/>
                <a:ea typeface="+mn-ea"/>
                <a:cs typeface="+mn-cs"/>
              </a:rPr>
              <a:t>De </a:t>
            </a:r>
            <a:r>
              <a:rPr lang="nl-NL" sz="1200" b="0" i="0" u="none" strike="noStrike" kern="1200" dirty="0">
                <a:solidFill>
                  <a:schemeClr val="tx1"/>
                </a:solidFill>
                <a:effectLst/>
                <a:latin typeface="+mn-lt"/>
                <a:ea typeface="+mn-ea"/>
                <a:cs typeface="+mn-cs"/>
              </a:rPr>
              <a:t>stieren</a:t>
            </a:r>
            <a:r>
              <a:rPr lang="nl-NL" sz="1200" b="0" i="0" kern="1200" dirty="0">
                <a:solidFill>
                  <a:schemeClr val="tx1"/>
                </a:solidFill>
                <a:effectLst/>
                <a:latin typeface="+mn-lt"/>
                <a:ea typeface="+mn-ea"/>
                <a:cs typeface="+mn-cs"/>
              </a:rPr>
              <a:t> hebben grote </a:t>
            </a:r>
            <a:r>
              <a:rPr lang="nl-NL" sz="1200" b="0" i="0" u="none" strike="noStrike" kern="1200" dirty="0">
                <a:solidFill>
                  <a:schemeClr val="tx1"/>
                </a:solidFill>
                <a:effectLst/>
                <a:latin typeface="+mn-lt"/>
                <a:ea typeface="+mn-ea"/>
                <a:cs typeface="+mn-cs"/>
              </a:rPr>
              <a:t>hoorns</a:t>
            </a:r>
            <a:r>
              <a:rPr lang="nl-NL" sz="1200" b="0" i="0" kern="1200" dirty="0">
                <a:solidFill>
                  <a:schemeClr val="tx1"/>
                </a:solidFill>
                <a:effectLst/>
                <a:latin typeface="+mn-lt"/>
                <a:ea typeface="+mn-ea"/>
                <a:cs typeface="+mn-cs"/>
              </a:rPr>
              <a:t> die maanvormig naar achteren buigen</a:t>
            </a:r>
            <a:r>
              <a:rPr lang="nl-NL" sz="1200" b="0" i="0" kern="1200" baseline="0" dirty="0">
                <a:solidFill>
                  <a:schemeClr val="tx1"/>
                </a:solidFill>
                <a:effectLst/>
                <a:latin typeface="+mn-lt"/>
                <a:ea typeface="+mn-ea"/>
                <a:cs typeface="+mn-cs"/>
              </a:rPr>
              <a:t> </a:t>
            </a:r>
            <a:r>
              <a:rPr lang="nl-NL" sz="1200" b="0" i="0" kern="1200" baseline="0" dirty="0">
                <a:solidFill>
                  <a:schemeClr val="tx1"/>
                </a:solidFill>
                <a:effectLst/>
                <a:latin typeface="+mn-lt"/>
                <a:ea typeface="+mn-ea"/>
                <a:cs typeface="+mn-cs"/>
                <a:sym typeface="Wingdings" panose="05000000000000000000" pitchFamily="2" charset="2"/>
              </a:rPr>
              <a:t> </a:t>
            </a:r>
            <a:r>
              <a:rPr lang="nl-NL" sz="1200" b="0" i="0" kern="1200" dirty="0">
                <a:solidFill>
                  <a:schemeClr val="tx1"/>
                </a:solidFill>
                <a:effectLst/>
                <a:latin typeface="+mn-lt"/>
                <a:ea typeface="+mn-ea"/>
                <a:cs typeface="+mn-cs"/>
              </a:rPr>
              <a:t>kunnen tot twee meter overspannen.</a:t>
            </a:r>
          </a:p>
          <a:p>
            <a:r>
              <a:rPr lang="nl-NL" sz="1200" b="0" i="0" kern="1200" dirty="0">
                <a:solidFill>
                  <a:schemeClr val="tx1"/>
                </a:solidFill>
                <a:effectLst/>
                <a:latin typeface="+mn-lt"/>
                <a:ea typeface="+mn-ea"/>
                <a:cs typeface="+mn-cs"/>
              </a:rPr>
              <a:t> De koeien zijn kleiner dan de stieren. Ook hun hoorns zijn kleiner.</a:t>
            </a:r>
            <a:r>
              <a:rPr lang="nl-NL" sz="1200" b="0" i="0" u="none" strike="noStrike" kern="1200" baseline="30000" dirty="0">
                <a:solidFill>
                  <a:schemeClr val="tx1"/>
                </a:solidFill>
                <a:effectLst/>
                <a:latin typeface="+mn-lt"/>
                <a:ea typeface="+mn-ea"/>
                <a:cs typeface="+mn-cs"/>
              </a:rPr>
              <a:t>[</a:t>
            </a:r>
          </a:p>
          <a:p>
            <a:r>
              <a:rPr lang="nl-NL" sz="1200" b="0" i="0" kern="1200" dirty="0">
                <a:solidFill>
                  <a:schemeClr val="tx1"/>
                </a:solidFill>
                <a:effectLst/>
                <a:latin typeface="+mn-lt"/>
                <a:ea typeface="+mn-ea"/>
                <a:cs typeface="+mn-cs"/>
              </a:rPr>
              <a:t>Volwassen dieren kunnen 300 tot 1200 kg zwaar worden; meestal zijn de stieren zwaarder dan de koeien, die tot circa 800 kg zwaar kunnen worden.</a:t>
            </a:r>
          </a:p>
          <a:p>
            <a:endParaRPr lang="nl-NL" dirty="0"/>
          </a:p>
          <a:p>
            <a:r>
              <a:rPr lang="nl-NL" dirty="0"/>
              <a:t>In Nederland in e Biesbosch !</a:t>
            </a:r>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20</a:t>
            </a:fld>
            <a:endParaRPr lang="nl-NL"/>
          </a:p>
        </p:txBody>
      </p:sp>
    </p:spTree>
    <p:extLst>
      <p:ext uri="{BB962C8B-B14F-4D97-AF65-F5344CB8AC3E}">
        <p14:creationId xmlns:p14="http://schemas.microsoft.com/office/powerpoint/2010/main" val="276675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Lichaamslengte: 22–23 cm</a:t>
            </a:r>
            <a:r>
              <a:rPr lang="nl-NL" sz="1200" b="0" i="0" u="none" strike="noStrike" kern="1200" baseline="30000" dirty="0">
                <a:solidFill>
                  <a:schemeClr val="tx1"/>
                </a:solidFill>
                <a:effectLst/>
                <a:latin typeface="+mn-lt"/>
                <a:ea typeface="+mn-ea"/>
                <a:cs typeface="+mn-cs"/>
                <a:hlinkClick r:id="rId3"/>
              </a:rPr>
              <a:t>[2]</a:t>
            </a: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Staartlengte: 13–18 cm</a:t>
            </a:r>
          </a:p>
          <a:p>
            <a:r>
              <a:rPr lang="nl-NL" sz="1200" b="0" i="0" kern="1200" dirty="0" err="1">
                <a:solidFill>
                  <a:schemeClr val="tx1"/>
                </a:solidFill>
                <a:effectLst/>
                <a:latin typeface="+mn-lt"/>
                <a:ea typeface="+mn-ea"/>
                <a:cs typeface="+mn-cs"/>
              </a:rPr>
              <a:t>Oorlengte</a:t>
            </a:r>
            <a:r>
              <a:rPr lang="nl-NL" sz="1200" b="0" i="0" kern="1200" dirty="0">
                <a:solidFill>
                  <a:schemeClr val="tx1"/>
                </a:solidFill>
                <a:effectLst/>
                <a:latin typeface="+mn-lt"/>
                <a:ea typeface="+mn-ea"/>
                <a:cs typeface="+mn-cs"/>
              </a:rPr>
              <a:t>: 4–6 cm</a:t>
            </a:r>
          </a:p>
          <a:p>
            <a:r>
              <a:rPr lang="nl-NL" sz="1200" b="0" i="0" kern="1200" dirty="0" err="1">
                <a:solidFill>
                  <a:schemeClr val="tx1"/>
                </a:solidFill>
                <a:effectLst/>
                <a:latin typeface="+mn-lt"/>
                <a:ea typeface="+mn-ea"/>
                <a:cs typeface="+mn-cs"/>
              </a:rPr>
              <a:t>Oorbreedte</a:t>
            </a:r>
            <a:r>
              <a:rPr lang="nl-NL" sz="1200" b="0" i="0" kern="1200" dirty="0">
                <a:solidFill>
                  <a:schemeClr val="tx1"/>
                </a:solidFill>
                <a:effectLst/>
                <a:latin typeface="+mn-lt"/>
                <a:ea typeface="+mn-ea"/>
                <a:cs typeface="+mn-cs"/>
              </a:rPr>
              <a:t>: 3–4 cm</a:t>
            </a:r>
          </a:p>
          <a:p>
            <a:r>
              <a:rPr lang="nl-NL" sz="1200" b="0" i="0" kern="1200" dirty="0">
                <a:solidFill>
                  <a:schemeClr val="tx1"/>
                </a:solidFill>
                <a:effectLst/>
                <a:latin typeface="+mn-lt"/>
                <a:ea typeface="+mn-ea"/>
                <a:cs typeface="+mn-cs"/>
              </a:rPr>
              <a:t>Snorhaarlengte: 10–13 cm</a:t>
            </a:r>
          </a:p>
          <a:p>
            <a:r>
              <a:rPr lang="nl-NL" sz="1200" b="0" i="0" kern="1200" dirty="0">
                <a:solidFill>
                  <a:schemeClr val="tx1"/>
                </a:solidFill>
                <a:effectLst/>
                <a:latin typeface="+mn-lt"/>
                <a:ea typeface="+mn-ea"/>
                <a:cs typeface="+mn-cs"/>
              </a:rPr>
              <a:t>Gewicht: 450-850 gram</a:t>
            </a:r>
          </a:p>
          <a:p>
            <a:r>
              <a:rPr lang="nl-NL" sz="1200" b="0" i="0" kern="1200" dirty="0">
                <a:solidFill>
                  <a:schemeClr val="tx1"/>
                </a:solidFill>
                <a:effectLst/>
                <a:latin typeface="+mn-lt"/>
                <a:ea typeface="+mn-ea"/>
                <a:cs typeface="+mn-cs"/>
              </a:rPr>
              <a:t>Lichaamstemperatuur: 37 °C</a:t>
            </a:r>
          </a:p>
          <a:p>
            <a:r>
              <a:rPr lang="nl-NL" sz="1200" b="0" i="0" kern="1200" dirty="0">
                <a:solidFill>
                  <a:schemeClr val="tx1"/>
                </a:solidFill>
                <a:effectLst/>
                <a:latin typeface="+mn-lt"/>
                <a:ea typeface="+mn-ea"/>
                <a:cs typeface="+mn-cs"/>
              </a:rPr>
              <a:t>Gemiddelde levensverwachting: 10-15 jaar (minimaal 8 en maximaal 20 jaar)</a:t>
            </a:r>
          </a:p>
          <a:p>
            <a:r>
              <a:rPr lang="nl-NL" sz="1200" b="0" i="0" kern="1200" dirty="0">
                <a:solidFill>
                  <a:schemeClr val="tx1"/>
                </a:solidFill>
                <a:effectLst/>
                <a:latin typeface="+mn-lt"/>
                <a:ea typeface="+mn-ea"/>
                <a:cs typeface="+mn-cs"/>
              </a:rPr>
              <a:t>De chinchilla is bekend vanwege zijn pluizige staart en zachte en dichte vacht: er groeien 40 tot 120 haren uit elke </a:t>
            </a:r>
            <a:r>
              <a:rPr lang="nl-NL" sz="1200" b="0" i="0" u="none" strike="noStrike" kern="1200" dirty="0">
                <a:solidFill>
                  <a:schemeClr val="tx1"/>
                </a:solidFill>
                <a:effectLst/>
                <a:latin typeface="+mn-lt"/>
                <a:ea typeface="+mn-ea"/>
                <a:cs typeface="+mn-cs"/>
              </a:rPr>
              <a:t>haarwortel</a:t>
            </a:r>
            <a:r>
              <a:rPr lang="nl-NL" sz="1200" b="0" i="0" kern="1200" dirty="0">
                <a:solidFill>
                  <a:schemeClr val="tx1"/>
                </a:solidFill>
                <a:effectLst/>
                <a:latin typeface="+mn-lt"/>
                <a:ea typeface="+mn-ea"/>
                <a:cs typeface="+mn-cs"/>
              </a:rPr>
              <a:t>. </a:t>
            </a:r>
          </a:p>
          <a:p>
            <a:r>
              <a:rPr lang="nl-NL" sz="1200" b="0" i="0" kern="1200" dirty="0">
                <a:solidFill>
                  <a:schemeClr val="tx1"/>
                </a:solidFill>
                <a:effectLst/>
                <a:latin typeface="+mn-lt"/>
                <a:ea typeface="+mn-ea"/>
                <a:cs typeface="+mn-cs"/>
              </a:rPr>
              <a:t>De dieren kunnen verschillende kleuren hebben: grijs, beige, wit, bruin en zwart. Een combinatie van kleuren en tinten is mogelijk. </a:t>
            </a:r>
          </a:p>
          <a:p>
            <a:r>
              <a:rPr lang="nl-NL" sz="1200" b="0" i="0" kern="1200" dirty="0">
                <a:solidFill>
                  <a:schemeClr val="tx1"/>
                </a:solidFill>
                <a:effectLst/>
                <a:latin typeface="+mn-lt"/>
                <a:ea typeface="+mn-ea"/>
                <a:cs typeface="+mn-cs"/>
              </a:rPr>
              <a:t>Chinchilla's verzorgen hun vacht door te baden in zand. Hierdoor worden vuil en vet uit de vacht verwijderd.</a:t>
            </a:r>
          </a:p>
          <a:p>
            <a:r>
              <a:rPr lang="nl-NL" sz="1200" b="0" i="0" kern="1200" dirty="0">
                <a:solidFill>
                  <a:schemeClr val="tx1"/>
                </a:solidFill>
                <a:effectLst/>
                <a:latin typeface="+mn-lt"/>
                <a:ea typeface="+mn-ea"/>
                <a:cs typeface="+mn-cs"/>
              </a:rPr>
              <a:t>De </a:t>
            </a:r>
            <a:r>
              <a:rPr lang="nl-NL" sz="1200" b="0" i="0" u="none" strike="noStrike" kern="1200" dirty="0">
                <a:solidFill>
                  <a:schemeClr val="tx1"/>
                </a:solidFill>
                <a:effectLst/>
                <a:latin typeface="+mn-lt"/>
                <a:ea typeface="+mn-ea"/>
                <a:cs typeface="+mn-cs"/>
              </a:rPr>
              <a:t>snorharen</a:t>
            </a:r>
            <a:r>
              <a:rPr lang="nl-NL" sz="1200" b="0" i="0" kern="1200" dirty="0">
                <a:solidFill>
                  <a:schemeClr val="tx1"/>
                </a:solidFill>
                <a:effectLst/>
                <a:latin typeface="+mn-lt"/>
                <a:ea typeface="+mn-ea"/>
                <a:cs typeface="+mn-cs"/>
              </a:rPr>
              <a:t> van de chinchilla kunnen tot een derde van de lichaamslengte van het dier zelf bereiken.</a:t>
            </a:r>
          </a:p>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21</a:t>
            </a:fld>
            <a:endParaRPr lang="nl-NL"/>
          </a:p>
        </p:txBody>
      </p:sp>
    </p:spTree>
    <p:extLst>
      <p:ext uri="{BB962C8B-B14F-4D97-AF65-F5344CB8AC3E}">
        <p14:creationId xmlns:p14="http://schemas.microsoft.com/office/powerpoint/2010/main" val="297906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400" dirty="0"/>
              <a:t>Al gezien in de </a:t>
            </a:r>
            <a:r>
              <a:rPr lang="nl-NL" sz="1400" dirty="0" err="1"/>
              <a:t>openingsdia</a:t>
            </a:r>
            <a:r>
              <a:rPr lang="nl-NL" sz="1400" dirty="0"/>
              <a:t> van</a:t>
            </a:r>
            <a:r>
              <a:rPr lang="nl-NL" sz="1400" baseline="0" dirty="0"/>
              <a:t> het congres….</a:t>
            </a:r>
          </a:p>
          <a:p>
            <a:r>
              <a:rPr lang="nl-NL" sz="1400" u="sng" baseline="0" dirty="0"/>
              <a:t>MAAR WAAROM  WORDEN ZE DE BIG FIVE GENOEMD </a:t>
            </a:r>
            <a:r>
              <a:rPr lang="nl-NL" sz="1400" baseline="0" dirty="0">
                <a:sym typeface="Wingdings" panose="05000000000000000000" pitchFamily="2" charset="2"/>
              </a:rPr>
              <a:t> Vraag aan deelnemers workshop</a:t>
            </a:r>
          </a:p>
          <a:p>
            <a:pPr marL="0" marR="0" indent="0" algn="l" defTabSz="914400" rtl="0" eaLnBrk="1" fontAlgn="auto" latinLnBrk="0" hangingPunct="1">
              <a:lnSpc>
                <a:spcPct val="100000"/>
              </a:lnSpc>
              <a:spcBef>
                <a:spcPts val="0"/>
              </a:spcBef>
              <a:spcAft>
                <a:spcPts val="0"/>
              </a:spcAft>
              <a:buClrTx/>
              <a:buSzTx/>
              <a:buFontTx/>
              <a:buNone/>
              <a:tabLst/>
              <a:defRPr/>
            </a:pPr>
            <a:r>
              <a:rPr lang="nl-NL" sz="1400" i="1" kern="1200" dirty="0">
                <a:solidFill>
                  <a:srgbClr val="FF0000"/>
                </a:solidFill>
                <a:effectLst/>
                <a:latin typeface="+mn-lt"/>
                <a:ea typeface="+mn-ea"/>
                <a:cs typeface="+mn-cs"/>
              </a:rPr>
              <a:t>Vroeger werd er op deze vijf dieren gejaagd omdat het dieren zijn waar het moeilijkst op de jagen is. Tegenwoordig worden er vooral met camera op ‘gejaagd’.</a:t>
            </a:r>
          </a:p>
          <a:p>
            <a:endParaRPr lang="nl-NL" sz="1400" i="1" kern="1200" dirty="0">
              <a:solidFill>
                <a:srgbClr val="FF0000"/>
              </a:solidFill>
              <a:effectLst/>
              <a:latin typeface="+mn-lt"/>
              <a:ea typeface="+mn-ea"/>
              <a:cs typeface="+mn-cs"/>
            </a:endParaRPr>
          </a:p>
          <a:p>
            <a:r>
              <a:rPr lang="nl-NL" sz="1400" i="0" kern="1200" dirty="0">
                <a:solidFill>
                  <a:srgbClr val="FF0000"/>
                </a:solidFill>
                <a:effectLst/>
                <a:latin typeface="+mn-lt"/>
                <a:ea typeface="+mn-ea"/>
                <a:cs typeface="+mn-cs"/>
              </a:rPr>
              <a:t>Waar</a:t>
            </a:r>
            <a:r>
              <a:rPr lang="nl-NL" sz="1400" i="0" kern="1200" baseline="0" dirty="0">
                <a:solidFill>
                  <a:srgbClr val="FF0000"/>
                </a:solidFill>
                <a:effectLst/>
                <a:latin typeface="+mn-lt"/>
                <a:ea typeface="+mn-ea"/>
                <a:cs typeface="+mn-cs"/>
              </a:rPr>
              <a:t> zijn ze dan tegenwoordig vooral met camera te schieten </a:t>
            </a:r>
            <a:r>
              <a:rPr lang="nl-NL" sz="1400" i="0" kern="1200" baseline="0" dirty="0">
                <a:solidFill>
                  <a:srgbClr val="FF0000"/>
                </a:solidFill>
                <a:effectLst/>
                <a:latin typeface="+mn-lt"/>
                <a:ea typeface="+mn-ea"/>
                <a:cs typeface="+mn-cs"/>
                <a:sym typeface="Wingdings" panose="05000000000000000000" pitchFamily="2" charset="2"/>
              </a:rPr>
              <a:t> veel leerlingen kunnen aangeven Afrika, maar komen niet verder  Tanzania verdient er qua toerisme het meeste aan.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Waarom is Tanzania de beste bestemming om de big 5 te bekijken?</a:t>
            </a:r>
          </a:p>
          <a:p>
            <a:r>
              <a:rPr lang="nl-NL" sz="1200" b="0" i="0" kern="1200" dirty="0">
                <a:solidFill>
                  <a:schemeClr val="tx1"/>
                </a:solidFill>
                <a:effectLst/>
                <a:latin typeface="+mn-lt"/>
                <a:ea typeface="+mn-ea"/>
                <a:cs typeface="+mn-cs"/>
              </a:rPr>
              <a:t>De dieren hebben allemaal een voorkeur voor een bepaalde leefomgeving. Daar waar het in vele andere Afrikaanse landen hard werken is om het wild te spotten, is het in Tanzania wat “makkelijker”. </a:t>
            </a:r>
          </a:p>
          <a:p>
            <a:r>
              <a:rPr lang="nl-NL" sz="1200" b="0" i="0" kern="1200" dirty="0">
                <a:solidFill>
                  <a:schemeClr val="tx1"/>
                </a:solidFill>
                <a:effectLst/>
                <a:latin typeface="+mn-lt"/>
                <a:ea typeface="+mn-ea"/>
                <a:cs typeface="+mn-cs"/>
              </a:rPr>
              <a:t>Dit komt doordat de concentratie wilde dieren in Tanzania erg hoog is. De natuur is nog onaangetast en de omstandigheden die de dieren nodig hebben zijn nergens zo goed als in Tanzania.</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Tanzania</a:t>
            </a:r>
            <a:r>
              <a:rPr lang="nl-NL" sz="1200" b="0" i="0" kern="1200" baseline="0" dirty="0">
                <a:solidFill>
                  <a:schemeClr val="tx1"/>
                </a:solidFill>
                <a:effectLst/>
                <a:latin typeface="+mn-lt"/>
                <a:ea typeface="+mn-ea"/>
                <a:cs typeface="+mn-cs"/>
              </a:rPr>
              <a:t> kent nog erg weg geasfalteerde wegen en dat maakt de natuurlijke omgeving heel wat beter.</a:t>
            </a:r>
            <a:endParaRPr lang="nl-NL" sz="1200" b="0" i="0" kern="1200" dirty="0">
              <a:solidFill>
                <a:schemeClr val="tx1"/>
              </a:solidFill>
              <a:effectLst/>
              <a:latin typeface="+mn-lt"/>
              <a:ea typeface="+mn-ea"/>
              <a:cs typeface="+mn-cs"/>
            </a:endParaRPr>
          </a:p>
          <a:p>
            <a:endParaRPr lang="nl-NL" sz="1200" b="0" i="0" kern="1200" dirty="0">
              <a:solidFill>
                <a:schemeClr val="tx1"/>
              </a:solidFill>
              <a:effectLst/>
              <a:latin typeface="+mn-lt"/>
              <a:ea typeface="+mn-ea"/>
              <a:cs typeface="+mn-cs"/>
            </a:endParaRPr>
          </a:p>
          <a:p>
            <a:endParaRPr lang="nl-NL" i="0" dirty="0">
              <a:solidFill>
                <a:srgbClr val="FF0000"/>
              </a:solidFill>
            </a:endParaRPr>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a:t>
            </a:fld>
            <a:endParaRPr lang="nl-NL"/>
          </a:p>
        </p:txBody>
      </p:sp>
    </p:spTree>
    <p:extLst>
      <p:ext uri="{BB962C8B-B14F-4D97-AF65-F5344CB8AC3E}">
        <p14:creationId xmlns:p14="http://schemas.microsoft.com/office/powerpoint/2010/main" val="314008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22</a:t>
            </a:fld>
            <a:endParaRPr lang="nl-NL"/>
          </a:p>
        </p:txBody>
      </p:sp>
    </p:spTree>
    <p:extLst>
      <p:ext uri="{BB962C8B-B14F-4D97-AF65-F5344CB8AC3E}">
        <p14:creationId xmlns:p14="http://schemas.microsoft.com/office/powerpoint/2010/main" val="3143441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a:t>
            </a:r>
            <a:r>
              <a:rPr lang="nl-NL" baseline="0" dirty="0"/>
              <a:t> VALT JULLIE OP? </a:t>
            </a:r>
          </a:p>
          <a:p>
            <a:pPr marL="171450" indent="-171450">
              <a:buFontTx/>
              <a:buChar char="-"/>
            </a:pPr>
            <a:r>
              <a:rPr lang="nl-NL" baseline="0" dirty="0"/>
              <a:t>In huis veel spinnen dan insecten</a:t>
            </a:r>
          </a:p>
          <a:p>
            <a:pPr marL="171450" indent="-171450">
              <a:buFontTx/>
              <a:buChar char="-"/>
            </a:pPr>
            <a:r>
              <a:rPr lang="nl-NL" baseline="0" dirty="0"/>
              <a:t>Vlinder </a:t>
            </a:r>
            <a:r>
              <a:rPr lang="nl-NL" baseline="0" dirty="0">
                <a:sym typeface="Wingdings" panose="05000000000000000000" pitchFamily="2" charset="2"/>
              </a:rPr>
              <a:t> paardenbloemspanner</a:t>
            </a:r>
            <a:endParaRPr lang="nl-NL" baseline="0" dirty="0"/>
          </a:p>
          <a:p>
            <a:pPr marL="171450" indent="-171450">
              <a:buFontTx/>
              <a:buChar char="-"/>
            </a:pPr>
            <a:r>
              <a:rPr lang="nl-NL" baseline="0" dirty="0"/>
              <a:t>Buiten het huis in de tuin </a:t>
            </a:r>
            <a:r>
              <a:rPr lang="nl-NL" baseline="0" dirty="0">
                <a:sym typeface="Wingdings" panose="05000000000000000000" pitchFamily="2" charset="2"/>
              </a:rPr>
              <a:t> ook nog bijen – hommels – muggen – mieren </a:t>
            </a:r>
          </a:p>
          <a:p>
            <a:pPr marL="171450" indent="-171450">
              <a:buFontTx/>
              <a:buChar char="-"/>
            </a:pPr>
            <a:r>
              <a:rPr lang="nl-NL" baseline="0" dirty="0">
                <a:sym typeface="Wingdings" panose="05000000000000000000" pitchFamily="2" charset="2"/>
              </a:rPr>
              <a:t>Vooral op droge en warmere dagen is een stadse tuin een feestje op te kunnen zoeken. Vangen is wat lastiger.</a:t>
            </a:r>
          </a:p>
          <a:p>
            <a:pPr marL="171450" indent="-171450">
              <a:buFontTx/>
              <a:buChar char="-"/>
            </a:pPr>
            <a:endParaRPr lang="nl-NL" baseline="0" dirty="0">
              <a:sym typeface="Wingdings" panose="05000000000000000000" pitchFamily="2" charset="2"/>
            </a:endParaRPr>
          </a:p>
          <a:p>
            <a:pPr marL="171450" indent="-171450">
              <a:buFontTx/>
              <a:buChar char="-"/>
            </a:pPr>
            <a:r>
              <a:rPr lang="nl-NL" baseline="0" dirty="0">
                <a:sym typeface="Wingdings" panose="05000000000000000000" pitchFamily="2" charset="2"/>
              </a:rPr>
              <a:t>Het beter bekijken van de dieren in en rond ons huis, zorgt ook voor ze wat beter te leren kennen (en ze zo wat ‘vriendelijker’ buiten te houden)  geen verdelgingsmiddelen</a:t>
            </a:r>
            <a:endParaRPr lang="nl-NL" baseline="0" dirty="0"/>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24</a:t>
            </a:fld>
            <a:endParaRPr lang="nl-NL"/>
          </a:p>
        </p:txBody>
      </p:sp>
    </p:spTree>
    <p:extLst>
      <p:ext uri="{BB962C8B-B14F-4D97-AF65-F5344CB8AC3E}">
        <p14:creationId xmlns:p14="http://schemas.microsoft.com/office/powerpoint/2010/main" val="1631316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onopvallend of lastige diertjes ook bijzonder</a:t>
            </a:r>
            <a:r>
              <a:rPr lang="nl-NL" baseline="0" dirty="0"/>
              <a:t> kunnen zijn </a:t>
            </a:r>
            <a:r>
              <a:rPr lang="nl-NL" baseline="0" dirty="0">
                <a:sym typeface="Wingdings" panose="05000000000000000000" pitchFamily="2" charset="2"/>
              </a:rPr>
              <a:t> kun je leerlingen meegeven door opvallende weetjes …. Zoals bij de fruitvliegjes ….</a:t>
            </a:r>
            <a:endParaRPr lang="nl-NL" dirty="0"/>
          </a:p>
          <a:p>
            <a:endParaRPr lang="nl-NL" dirty="0"/>
          </a:p>
          <a:p>
            <a:r>
              <a:rPr lang="nl-NL" dirty="0"/>
              <a:t>Komen</a:t>
            </a:r>
            <a:r>
              <a:rPr lang="nl-NL" baseline="0" dirty="0"/>
              <a:t> af op bedervend fruit omdat ze van alcohol houden </a:t>
            </a:r>
            <a:r>
              <a:rPr lang="nl-NL" baseline="0" dirty="0">
                <a:sym typeface="Wingdings" panose="05000000000000000000" pitchFamily="2" charset="2"/>
              </a:rPr>
              <a:t> komen af op het gisteren van fruit</a:t>
            </a:r>
            <a:endParaRPr lang="nl-NL" baseline="0" dirty="0"/>
          </a:p>
          <a:p>
            <a:r>
              <a:rPr lang="nl-NL" baseline="0" dirty="0"/>
              <a:t>Hebben de grootste spermacellen ter wereld .</a:t>
            </a:r>
          </a:p>
          <a:p>
            <a:r>
              <a:rPr lang="nl-NL" baseline="0" dirty="0"/>
              <a:t>Sterven vaak al bij een temperatuur onder de 21 graden </a:t>
            </a:r>
            <a:r>
              <a:rPr lang="nl-NL" baseline="0" dirty="0">
                <a:sym typeface="Wingdings" panose="05000000000000000000" pitchFamily="2" charset="2"/>
              </a:rPr>
              <a:t> leven 2 tot 9 weken</a:t>
            </a:r>
            <a:endParaRPr lang="nl-NL" baseline="0" dirty="0"/>
          </a:p>
          <a:p>
            <a:endParaRPr lang="nl-NL" baseline="0" dirty="0"/>
          </a:p>
          <a:p>
            <a:r>
              <a:rPr lang="nl-NL" sz="1200" b="0" i="0" kern="1200" dirty="0">
                <a:solidFill>
                  <a:schemeClr val="tx1"/>
                </a:solidFill>
                <a:effectLst/>
                <a:latin typeface="+mn-lt"/>
                <a:ea typeface="+mn-ea"/>
                <a:cs typeface="+mn-cs"/>
              </a:rPr>
              <a:t>Een effectief huismiddeltje is dan ook een kommetje met water, azijn en afwasmiddel. </a:t>
            </a:r>
          </a:p>
          <a:p>
            <a:r>
              <a:rPr lang="nl-NL" sz="1200" b="0" i="0" kern="1200" dirty="0">
                <a:solidFill>
                  <a:schemeClr val="tx1"/>
                </a:solidFill>
                <a:effectLst/>
                <a:latin typeface="+mn-lt"/>
                <a:ea typeface="+mn-ea"/>
                <a:cs typeface="+mn-cs"/>
              </a:rPr>
              <a:t>De geur van azijn is onweerstaanbaar voor de fruitvliegjes en lokt ze naar het water toe. Zodra ze in contact komen met het mengsel gaan ze vervolgens ten onder.</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25</a:t>
            </a:fld>
            <a:endParaRPr lang="nl-NL"/>
          </a:p>
        </p:txBody>
      </p:sp>
    </p:spTree>
    <p:extLst>
      <p:ext uri="{BB962C8B-B14F-4D97-AF65-F5344CB8AC3E}">
        <p14:creationId xmlns:p14="http://schemas.microsoft.com/office/powerpoint/2010/main" val="2265438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Hoeveel</a:t>
            </a:r>
            <a:r>
              <a:rPr lang="nl-NL" baseline="0" dirty="0"/>
              <a:t> leerlingen weten het verschil tussen een bij – een hommel en een wesp?</a:t>
            </a:r>
          </a:p>
          <a:p>
            <a:r>
              <a:rPr lang="nl-NL" baseline="0" dirty="0"/>
              <a:t>Veel leerlingen worden als panisch als er 1 in het lokaal zit </a:t>
            </a:r>
            <a:r>
              <a:rPr lang="nl-NL" baseline="0" dirty="0">
                <a:sym typeface="Wingdings" panose="05000000000000000000" pitchFamily="2" charset="2"/>
              </a:rPr>
              <a:t> Deze lessen lenen zich bij uitstek om het verschil duidelijk te maken.</a:t>
            </a:r>
          </a:p>
          <a:p>
            <a:r>
              <a:rPr lang="nl-NL" sz="1200" b="0" i="0" kern="1200">
                <a:solidFill>
                  <a:schemeClr val="tx1"/>
                </a:solidFill>
                <a:effectLst/>
                <a:latin typeface="+mn-lt"/>
                <a:ea typeface="+mn-ea"/>
                <a:cs typeface="+mn-cs"/>
              </a:rPr>
              <a:t>Wespen </a:t>
            </a:r>
            <a:r>
              <a:rPr lang="nl-NL" sz="1200" b="0" i="0" kern="1200" dirty="0">
                <a:solidFill>
                  <a:schemeClr val="tx1"/>
                </a:solidFill>
                <a:effectLst/>
                <a:latin typeface="+mn-lt"/>
                <a:ea typeface="+mn-ea"/>
                <a:cs typeface="+mn-cs"/>
              </a:rPr>
              <a:t>zijn zwart-geel gestreept, is niet behaard en hebben een ingesnoerd lichaam.</a:t>
            </a:r>
          </a:p>
          <a:p>
            <a:r>
              <a:rPr lang="nl-NL" sz="1200" b="0" i="0" kern="1200" dirty="0">
                <a:solidFill>
                  <a:schemeClr val="tx1"/>
                </a:solidFill>
                <a:effectLst/>
                <a:latin typeface="+mn-lt"/>
                <a:ea typeface="+mn-ea"/>
                <a:cs typeface="+mn-cs"/>
              </a:rPr>
              <a:t>Bijen zijn ook zwart-geel gestreept, maar minder fel gekleurd dan wespen, zijn behaard en hebben ook een taille, maar is door hun beharing minder goed te zien. </a:t>
            </a:r>
          </a:p>
          <a:p>
            <a:r>
              <a:rPr lang="nl-NL" sz="1200" b="0" i="0" kern="1200" dirty="0">
                <a:solidFill>
                  <a:schemeClr val="tx1"/>
                </a:solidFill>
                <a:effectLst/>
                <a:latin typeface="+mn-lt"/>
                <a:ea typeface="+mn-ea"/>
                <a:cs typeface="+mn-cs"/>
              </a:rPr>
              <a:t>Hommels zijn echt bolle, harige insecten, waardoor ze er wel degelijk anders uitzien dan wespen.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Bijen kunnen wel steken, maar zodra ze steken gaan ze ook dood. De angel van een bij heeft namelijk weerhaakjes, die in de huid blijft steken. Datzelfde geldt voor hommels. Bijen en hommels steken enkel als ze zich bedreigd voelen. Wespen</a:t>
            </a:r>
            <a:r>
              <a:rPr lang="nl-NL" sz="1200" b="0" i="0" kern="1200" baseline="0" dirty="0">
                <a:solidFill>
                  <a:schemeClr val="tx1"/>
                </a:solidFill>
                <a:effectLst/>
                <a:latin typeface="+mn-lt"/>
                <a:ea typeface="+mn-ea"/>
                <a:cs typeface="+mn-cs"/>
              </a:rPr>
              <a:t>steken zijn pijnlijk en kunnen allergische reacties oproepen.</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26</a:t>
            </a:fld>
            <a:endParaRPr lang="nl-NL"/>
          </a:p>
        </p:txBody>
      </p:sp>
    </p:spTree>
    <p:extLst>
      <p:ext uri="{BB962C8B-B14F-4D97-AF65-F5344CB8AC3E}">
        <p14:creationId xmlns:p14="http://schemas.microsoft.com/office/powerpoint/2010/main" val="2181303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de meeste van jullie nog niet</a:t>
            </a:r>
            <a:r>
              <a:rPr lang="nl-NL" baseline="0" dirty="0"/>
              <a:t> ingecheckt zijn, is het wat lastig om daar op zoek naar dieren te gaan.</a:t>
            </a:r>
          </a:p>
          <a:p>
            <a:r>
              <a:rPr lang="nl-NL" baseline="0" dirty="0"/>
              <a:t>Hopelijk zou je er ook niet veel dieren vinden </a:t>
            </a:r>
            <a:r>
              <a:rPr lang="nl-NL" baseline="0" dirty="0">
                <a:sym typeface="Wingdings" panose="05000000000000000000" pitchFamily="2" charset="2"/>
              </a:rPr>
              <a:t> </a:t>
            </a:r>
            <a:r>
              <a:rPr lang="nl-NL" baseline="0" dirty="0" err="1">
                <a:sym typeface="Wingdings" panose="05000000000000000000" pitchFamily="2" charset="2"/>
              </a:rPr>
              <a:t>Bedwantsen</a:t>
            </a:r>
            <a:r>
              <a:rPr lang="nl-NL" baseline="0" dirty="0">
                <a:sym typeface="Wingdings" panose="05000000000000000000" pitchFamily="2" charset="2"/>
              </a:rPr>
              <a:t> ?</a:t>
            </a:r>
          </a:p>
          <a:p>
            <a:endParaRPr lang="nl-NL" baseline="0" dirty="0">
              <a:sym typeface="Wingdings" panose="05000000000000000000" pitchFamily="2" charset="2"/>
            </a:endParaRPr>
          </a:p>
          <a:p>
            <a:r>
              <a:rPr lang="nl-NL" baseline="0" dirty="0">
                <a:sym typeface="Wingdings" panose="05000000000000000000" pitchFamily="2" charset="2"/>
              </a:rPr>
              <a:t>We willen de komende 20 – 30 minuten zelf aan de slag  3 mogelijkheden (graag wat rouleren)</a:t>
            </a:r>
          </a:p>
          <a:p>
            <a:r>
              <a:rPr lang="nl-NL" baseline="0" dirty="0">
                <a:sym typeface="Wingdings" panose="05000000000000000000" pitchFamily="2" charset="2"/>
              </a:rPr>
              <a:t>Ordeningsopdracht met foto’s</a:t>
            </a:r>
          </a:p>
          <a:p>
            <a:r>
              <a:rPr lang="nl-NL" baseline="0" dirty="0">
                <a:sym typeface="Wingdings" panose="05000000000000000000" pitchFamily="2" charset="2"/>
              </a:rPr>
              <a:t>Kijk eens naar wat anders en leg je gegevens vast</a:t>
            </a:r>
          </a:p>
          <a:p>
            <a:r>
              <a:rPr lang="nl-NL" baseline="0" dirty="0">
                <a:sym typeface="Wingdings" panose="05000000000000000000" pitchFamily="2" charset="2"/>
              </a:rPr>
              <a:t>Inspiratie opgedaan – deel het.</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27</a:t>
            </a:fld>
            <a:endParaRPr lang="nl-NL"/>
          </a:p>
        </p:txBody>
      </p:sp>
    </p:spTree>
    <p:extLst>
      <p:ext uri="{BB962C8B-B14F-4D97-AF65-F5344CB8AC3E}">
        <p14:creationId xmlns:p14="http://schemas.microsoft.com/office/powerpoint/2010/main" val="1430576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uitwerking van deze workshop hebben we 2 lessen met onze leerlingen wat opdrachten uitgevoerd</a:t>
            </a:r>
            <a:r>
              <a:rPr lang="nl-NL" baseline="0" dirty="0"/>
              <a:t> en de kennis over de onbekendere dieren hopelijk beter gemaakt.</a:t>
            </a:r>
          </a:p>
          <a:p>
            <a:r>
              <a:rPr lang="nl-NL" baseline="0" dirty="0"/>
              <a:t>Het blijft mooi om te zien dat leerlingen een slak onder een binoculair plots niet meer als vies zien, maar een dier dat voelt eb ‘kijkt</a:t>
            </a:r>
          </a:p>
          <a:p>
            <a:r>
              <a:rPr lang="nl-NL" baseline="0" dirty="0"/>
              <a:t>‘</a:t>
            </a:r>
          </a:p>
          <a:p>
            <a:r>
              <a:rPr lang="nl-NL" baseline="0" dirty="0"/>
              <a:t>Of het zien van het steekwapen van een zelf meegebrachte mug.</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28</a:t>
            </a:fld>
            <a:endParaRPr lang="nl-NL"/>
          </a:p>
        </p:txBody>
      </p:sp>
    </p:spTree>
    <p:extLst>
      <p:ext uri="{BB962C8B-B14F-4D97-AF65-F5344CB8AC3E}">
        <p14:creationId xmlns:p14="http://schemas.microsoft.com/office/powerpoint/2010/main" val="4276918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a:t>
            </a:r>
            <a:r>
              <a:rPr lang="nl-NL" baseline="0" dirty="0"/>
              <a:t> extra dieren te  verzamelen, zou je leerlingen potvallen kunnen laten plaatsen.</a:t>
            </a:r>
          </a:p>
          <a:p>
            <a:r>
              <a:rPr lang="nl-NL" baseline="0" dirty="0"/>
              <a:t>Ook op deze manier kunnen ze dan meer onopvallende dieren gaan leren kennen.</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30</a:t>
            </a:fld>
            <a:endParaRPr lang="nl-NL"/>
          </a:p>
        </p:txBody>
      </p:sp>
    </p:spTree>
    <p:extLst>
      <p:ext uri="{BB962C8B-B14F-4D97-AF65-F5344CB8AC3E}">
        <p14:creationId xmlns:p14="http://schemas.microsoft.com/office/powerpoint/2010/main" val="2676295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A8E0CF9-63BB-40B7-81FA-D8DBAE7F407C}" type="slidenum">
              <a:rPr lang="nl-NL" smtClean="0"/>
              <a:t>31</a:t>
            </a:fld>
            <a:endParaRPr lang="nl-NL"/>
          </a:p>
        </p:txBody>
      </p:sp>
    </p:spTree>
    <p:extLst>
      <p:ext uri="{BB962C8B-B14F-4D97-AF65-F5344CB8AC3E}">
        <p14:creationId xmlns:p14="http://schemas.microsoft.com/office/powerpoint/2010/main" val="3334814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Het edelhert (</a:t>
            </a:r>
            <a:r>
              <a:rPr lang="nl-NL" sz="1200" b="1" i="0" kern="1200" dirty="0" err="1">
                <a:solidFill>
                  <a:schemeClr val="tx1"/>
                </a:solidFill>
                <a:effectLst/>
                <a:latin typeface="+mn-lt"/>
                <a:ea typeface="+mn-ea"/>
                <a:cs typeface="+mn-cs"/>
              </a:rPr>
              <a:t>Cervus</a:t>
            </a:r>
            <a:r>
              <a:rPr lang="nl-NL" sz="1200" b="1" i="0" kern="1200" dirty="0">
                <a:solidFill>
                  <a:schemeClr val="tx1"/>
                </a:solidFill>
                <a:effectLst/>
                <a:latin typeface="+mn-lt"/>
                <a:ea typeface="+mn-ea"/>
                <a:cs typeface="+mn-cs"/>
              </a:rPr>
              <a:t> </a:t>
            </a:r>
            <a:r>
              <a:rPr lang="nl-NL" sz="1200" b="1" i="0" kern="1200" dirty="0" err="1">
                <a:solidFill>
                  <a:schemeClr val="tx1"/>
                </a:solidFill>
                <a:effectLst/>
                <a:latin typeface="+mn-lt"/>
                <a:ea typeface="+mn-ea"/>
                <a:cs typeface="+mn-cs"/>
              </a:rPr>
              <a:t>elaphus</a:t>
            </a:r>
            <a:r>
              <a:rPr lang="nl-NL" sz="1200" b="1" i="0" kern="1200" dirty="0">
                <a:solidFill>
                  <a:schemeClr val="tx1"/>
                </a:solidFill>
                <a:effectLst/>
                <a:latin typeface="+mn-lt"/>
                <a:ea typeface="+mn-ea"/>
                <a:cs typeface="+mn-cs"/>
              </a:rPr>
              <a:t>)</a:t>
            </a:r>
            <a:r>
              <a:rPr lang="nl-NL" sz="1200" b="0" i="0" kern="1200" dirty="0">
                <a:solidFill>
                  <a:schemeClr val="tx1"/>
                </a:solidFill>
                <a:effectLst/>
                <a:latin typeface="+mn-lt"/>
                <a:ea typeface="+mn-ea"/>
                <a:cs typeface="+mn-cs"/>
              </a:rPr>
              <a:t> | Bovenaan staat het edelhert: het grootste zoogdier in Nederland. Het dier is door mensen schuw geworden en is zodoende vooral in het najaar, bij schemering te zien.</a:t>
            </a:r>
          </a:p>
          <a:p>
            <a:r>
              <a:rPr lang="nl-NL" sz="1200" b="1" i="0" kern="1200" dirty="0">
                <a:solidFill>
                  <a:schemeClr val="tx1"/>
                </a:solidFill>
                <a:effectLst/>
                <a:latin typeface="+mn-lt"/>
                <a:ea typeface="+mn-ea"/>
                <a:cs typeface="+mn-cs"/>
              </a:rPr>
              <a:t>Het wilde zwijn (Sus </a:t>
            </a:r>
            <a:r>
              <a:rPr lang="nl-NL" sz="1200" b="1" i="0" kern="1200" dirty="0" err="1">
                <a:solidFill>
                  <a:schemeClr val="tx1"/>
                </a:solidFill>
                <a:effectLst/>
                <a:latin typeface="+mn-lt"/>
                <a:ea typeface="+mn-ea"/>
                <a:cs typeface="+mn-cs"/>
              </a:rPr>
              <a:t>scrofa</a:t>
            </a:r>
            <a:r>
              <a:rPr lang="nl-NL" sz="1200" b="1" i="0" kern="1200" dirty="0">
                <a:solidFill>
                  <a:schemeClr val="tx1"/>
                </a:solidFill>
                <a:effectLst/>
                <a:latin typeface="+mn-lt"/>
                <a:ea typeface="+mn-ea"/>
                <a:cs typeface="+mn-cs"/>
              </a:rPr>
              <a:t>)</a:t>
            </a:r>
            <a:r>
              <a:rPr lang="nl-NL" sz="1200" b="0" i="0" kern="1200" dirty="0">
                <a:solidFill>
                  <a:schemeClr val="tx1"/>
                </a:solidFill>
                <a:effectLst/>
                <a:latin typeface="+mn-lt"/>
                <a:ea typeface="+mn-ea"/>
                <a:cs typeface="+mn-cs"/>
              </a:rPr>
              <a:t> | Dit zoogdier uit de familie van de varkens, komt veelvuldig voor op de Veluwe en in Brabant en Limburg. Het wild zwijn wordt ook wel everzwijn genoemd. Berichten uit 2017 geven aan dat het aantal wilde zwijnen op de Veluwe enorm is met 10.000 geschatte dieren.</a:t>
            </a:r>
          </a:p>
          <a:p>
            <a:r>
              <a:rPr lang="nl-NL" sz="1200" b="1" i="0" kern="1200" dirty="0">
                <a:solidFill>
                  <a:schemeClr val="tx1"/>
                </a:solidFill>
                <a:effectLst/>
                <a:latin typeface="+mn-lt"/>
                <a:ea typeface="+mn-ea"/>
                <a:cs typeface="+mn-cs"/>
              </a:rPr>
              <a:t>De ree (</a:t>
            </a:r>
            <a:r>
              <a:rPr lang="nl-NL" sz="1200" b="1" i="0" kern="1200" dirty="0" err="1">
                <a:solidFill>
                  <a:schemeClr val="tx1"/>
                </a:solidFill>
                <a:effectLst/>
                <a:latin typeface="+mn-lt"/>
                <a:ea typeface="+mn-ea"/>
                <a:cs typeface="+mn-cs"/>
              </a:rPr>
              <a:t>Capreolus</a:t>
            </a:r>
            <a:r>
              <a:rPr lang="nl-NL" sz="1200" b="1" i="0" kern="1200" dirty="0">
                <a:solidFill>
                  <a:schemeClr val="tx1"/>
                </a:solidFill>
                <a:effectLst/>
                <a:latin typeface="+mn-lt"/>
                <a:ea typeface="+mn-ea"/>
                <a:cs typeface="+mn-cs"/>
              </a:rPr>
              <a:t> </a:t>
            </a:r>
            <a:r>
              <a:rPr lang="nl-NL" sz="1200" b="1" i="0" kern="1200" dirty="0" err="1">
                <a:solidFill>
                  <a:schemeClr val="tx1"/>
                </a:solidFill>
                <a:effectLst/>
                <a:latin typeface="+mn-lt"/>
                <a:ea typeface="+mn-ea"/>
                <a:cs typeface="+mn-cs"/>
              </a:rPr>
              <a:t>capreolus</a:t>
            </a:r>
            <a:r>
              <a:rPr lang="nl-NL" sz="1200" b="1" i="0" kern="1200" dirty="0">
                <a:solidFill>
                  <a:schemeClr val="tx1"/>
                </a:solidFill>
                <a:effectLst/>
                <a:latin typeface="+mn-lt"/>
                <a:ea typeface="+mn-ea"/>
                <a:cs typeface="+mn-cs"/>
              </a:rPr>
              <a:t>)</a:t>
            </a:r>
            <a:r>
              <a:rPr lang="nl-NL" sz="1200" b="0" i="0" kern="1200" dirty="0">
                <a:solidFill>
                  <a:schemeClr val="tx1"/>
                </a:solidFill>
                <a:effectLst/>
                <a:latin typeface="+mn-lt"/>
                <a:ea typeface="+mn-ea"/>
                <a:cs typeface="+mn-cs"/>
              </a:rPr>
              <a:t> | De kleinste hertensoort van ons land is de ree. Deze komt op de druk bewoonde gebieden van Nederland na, overal voor. De populatie reeën wordt anno 2017 geschat op ruim honderdduizend exemplaren.</a:t>
            </a:r>
          </a:p>
          <a:p>
            <a:r>
              <a:rPr lang="nl-NL" sz="1200" b="1" i="0" kern="1200" dirty="0">
                <a:solidFill>
                  <a:schemeClr val="tx1"/>
                </a:solidFill>
                <a:effectLst/>
                <a:latin typeface="+mn-lt"/>
                <a:ea typeface="+mn-ea"/>
                <a:cs typeface="+mn-cs"/>
              </a:rPr>
              <a:t>De das (Meles </a:t>
            </a:r>
            <a:r>
              <a:rPr lang="nl-NL" sz="1200" b="1" i="0" kern="1200" dirty="0" err="1">
                <a:solidFill>
                  <a:schemeClr val="tx1"/>
                </a:solidFill>
                <a:effectLst/>
                <a:latin typeface="+mn-lt"/>
                <a:ea typeface="+mn-ea"/>
                <a:cs typeface="+mn-cs"/>
              </a:rPr>
              <a:t>meles</a:t>
            </a:r>
            <a:r>
              <a:rPr lang="nl-NL" sz="1200" b="1" i="0" kern="1200" dirty="0">
                <a:solidFill>
                  <a:schemeClr val="tx1"/>
                </a:solidFill>
                <a:effectLst/>
                <a:latin typeface="+mn-lt"/>
                <a:ea typeface="+mn-ea"/>
                <a:cs typeface="+mn-cs"/>
              </a:rPr>
              <a:t>)</a:t>
            </a:r>
            <a:r>
              <a:rPr lang="nl-NL" sz="1200" b="0" i="0" kern="1200" dirty="0">
                <a:solidFill>
                  <a:schemeClr val="tx1"/>
                </a:solidFill>
                <a:effectLst/>
                <a:latin typeface="+mn-lt"/>
                <a:ea typeface="+mn-ea"/>
                <a:cs typeface="+mn-cs"/>
              </a:rPr>
              <a:t> | Het grootste landroofdier van Nederland is de das. Het dier is een marterachtige, waartoe ook o.a. de hermelijn, bunzing, wezel en otter behoren. Er zijn nu naar schatting weer 5.000 tot 6.000 dassen waarvan de meeste exemplaren leven op de Veluwe, Zuid-Limburg en oostelijk Noord-Brabant.</a:t>
            </a:r>
          </a:p>
          <a:p>
            <a:r>
              <a:rPr lang="nl-NL" sz="1200" b="1" i="0" kern="1200" dirty="0">
                <a:solidFill>
                  <a:schemeClr val="tx1"/>
                </a:solidFill>
                <a:effectLst/>
                <a:latin typeface="+mn-lt"/>
                <a:ea typeface="+mn-ea"/>
                <a:cs typeface="+mn-cs"/>
              </a:rPr>
              <a:t>De vos (</a:t>
            </a:r>
            <a:r>
              <a:rPr lang="nl-NL" sz="1200" b="1" i="0" kern="1200" dirty="0" err="1">
                <a:solidFill>
                  <a:schemeClr val="tx1"/>
                </a:solidFill>
                <a:effectLst/>
                <a:latin typeface="+mn-lt"/>
                <a:ea typeface="+mn-ea"/>
                <a:cs typeface="+mn-cs"/>
              </a:rPr>
              <a:t>Vulpes</a:t>
            </a:r>
            <a:r>
              <a:rPr lang="nl-NL" sz="1200" b="1" i="0" kern="1200" dirty="0">
                <a:solidFill>
                  <a:schemeClr val="tx1"/>
                </a:solidFill>
                <a:effectLst/>
                <a:latin typeface="+mn-lt"/>
                <a:ea typeface="+mn-ea"/>
                <a:cs typeface="+mn-cs"/>
              </a:rPr>
              <a:t> </a:t>
            </a:r>
            <a:r>
              <a:rPr lang="nl-NL" sz="1200" b="1" i="0" kern="1200" dirty="0" err="1">
                <a:solidFill>
                  <a:schemeClr val="tx1"/>
                </a:solidFill>
                <a:effectLst/>
                <a:latin typeface="+mn-lt"/>
                <a:ea typeface="+mn-ea"/>
                <a:cs typeface="+mn-cs"/>
              </a:rPr>
              <a:t>vulpes</a:t>
            </a:r>
            <a:r>
              <a:rPr lang="nl-NL" sz="1200" b="1" i="0" kern="1200" dirty="0">
                <a:solidFill>
                  <a:schemeClr val="tx1"/>
                </a:solidFill>
                <a:effectLst/>
                <a:latin typeface="+mn-lt"/>
                <a:ea typeface="+mn-ea"/>
                <a:cs typeface="+mn-cs"/>
              </a:rPr>
              <a:t>)</a:t>
            </a:r>
            <a:r>
              <a:rPr lang="nl-NL" sz="1200" b="0" i="0" kern="1200" dirty="0">
                <a:solidFill>
                  <a:schemeClr val="tx1"/>
                </a:solidFill>
                <a:effectLst/>
                <a:latin typeface="+mn-lt"/>
                <a:ea typeface="+mn-ea"/>
                <a:cs typeface="+mn-cs"/>
              </a:rPr>
              <a:t> | De vos behoort tot de hondachtigen, net als de wolf. Dit schuwe roofdier is vooral actief bij schemering en nacht. De populatie is het grootst in de zuidelijke en oostelijke provincies en Utrecht.</a:t>
            </a:r>
          </a:p>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3</a:t>
            </a:fld>
            <a:endParaRPr lang="nl-NL"/>
          </a:p>
        </p:txBody>
      </p:sp>
    </p:spTree>
    <p:extLst>
      <p:ext uri="{BB962C8B-B14F-4D97-AF65-F5344CB8AC3E}">
        <p14:creationId xmlns:p14="http://schemas.microsoft.com/office/powerpoint/2010/main" val="333253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sng" kern="1200" dirty="0">
                <a:solidFill>
                  <a:schemeClr val="tx1"/>
                </a:solidFill>
                <a:effectLst/>
                <a:latin typeface="+mn-lt"/>
                <a:ea typeface="+mn-ea"/>
                <a:cs typeface="+mn-cs"/>
              </a:rPr>
              <a:t>AAN</a:t>
            </a:r>
            <a:r>
              <a:rPr lang="nl-NL" sz="1200" b="0" i="1" u="sng" kern="1200" baseline="0" dirty="0">
                <a:solidFill>
                  <a:schemeClr val="tx1"/>
                </a:solidFill>
                <a:effectLst/>
                <a:latin typeface="+mn-lt"/>
                <a:ea typeface="+mn-ea"/>
                <a:cs typeface="+mn-cs"/>
              </a:rPr>
              <a:t> DE DEELNEMERS EVEN VRAGEN WIE WAT WAS ……..</a:t>
            </a:r>
            <a:endParaRPr lang="nl-NL" sz="1200" b="0" i="1" u="sng" kern="1200" dirty="0">
              <a:solidFill>
                <a:schemeClr val="tx1"/>
              </a:solidFill>
              <a:effectLst/>
              <a:latin typeface="+mn-lt"/>
              <a:ea typeface="+mn-ea"/>
              <a:cs typeface="+mn-cs"/>
            </a:endParaRPr>
          </a:p>
          <a:p>
            <a:endParaRPr lang="nl-NL" sz="1200" b="1" i="0" kern="1200" dirty="0">
              <a:solidFill>
                <a:schemeClr val="tx1"/>
              </a:solidFill>
              <a:effectLst/>
              <a:latin typeface="+mn-lt"/>
              <a:ea typeface="+mn-ea"/>
              <a:cs typeface="+mn-cs"/>
            </a:endParaRPr>
          </a:p>
          <a:p>
            <a:r>
              <a:rPr lang="nl-NL" sz="1200" b="1" i="0" kern="1200" dirty="0">
                <a:solidFill>
                  <a:schemeClr val="tx1"/>
                </a:solidFill>
                <a:effectLst/>
                <a:latin typeface="+mn-lt"/>
                <a:ea typeface="+mn-ea"/>
                <a:cs typeface="+mn-cs"/>
              </a:rPr>
              <a:t>De dwergmuis </a:t>
            </a:r>
            <a:r>
              <a:rPr lang="nl-NL" sz="1200" b="1" i="0" kern="1200" dirty="0">
                <a:solidFill>
                  <a:schemeClr val="tx1"/>
                </a:solidFill>
                <a:effectLst/>
                <a:latin typeface="+mn-lt"/>
                <a:ea typeface="+mn-ea"/>
                <a:cs typeface="+mn-cs"/>
                <a:sym typeface="Wingdings" panose="05000000000000000000" pitchFamily="2" charset="2"/>
              </a:rPr>
              <a:t> </a:t>
            </a:r>
            <a:r>
              <a:rPr lang="nl-NL" sz="1200" b="0" i="0" kern="1200" dirty="0">
                <a:solidFill>
                  <a:schemeClr val="tx1"/>
                </a:solidFill>
                <a:effectLst/>
                <a:latin typeface="+mn-lt"/>
                <a:ea typeface="+mn-ea"/>
                <a:cs typeface="+mn-cs"/>
              </a:rPr>
              <a:t>kop-romp lengte van 50-80 mm het kleinste knaagdier van Europa.</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                              heeft een geel- tot oranjebruine vacht met witte buik. Dankzij zijn kleine formaat en lange, beweeglijke staart klimt hij moeiteloos op riet- en grasstengels. </a:t>
            </a:r>
          </a:p>
          <a:p>
            <a:r>
              <a:rPr lang="nl-NL" sz="1200" b="1" i="0" kern="1200" dirty="0">
                <a:solidFill>
                  <a:schemeClr val="tx1"/>
                </a:solidFill>
                <a:effectLst/>
                <a:latin typeface="+mn-lt"/>
                <a:ea typeface="+mn-ea"/>
                <a:cs typeface="+mn-cs"/>
              </a:rPr>
              <a:t>Bosrankvlinder</a:t>
            </a:r>
            <a:r>
              <a:rPr lang="nl-NL" sz="1200" b="1" i="0" kern="1200" baseline="0" dirty="0">
                <a:solidFill>
                  <a:schemeClr val="tx1"/>
                </a:solidFill>
                <a:effectLst/>
                <a:latin typeface="+mn-lt"/>
                <a:ea typeface="+mn-ea"/>
                <a:cs typeface="+mn-cs"/>
              </a:rPr>
              <a:t> </a:t>
            </a:r>
            <a:r>
              <a:rPr lang="nl-NL" sz="1200" b="1" i="0" kern="1200" baseline="0" dirty="0">
                <a:solidFill>
                  <a:schemeClr val="tx1"/>
                </a:solidFill>
                <a:effectLst/>
                <a:latin typeface="+mn-lt"/>
                <a:ea typeface="+mn-ea"/>
                <a:cs typeface="+mn-cs"/>
                <a:sym typeface="Wingdings" panose="05000000000000000000" pitchFamily="2" charset="2"/>
              </a:rPr>
              <a:t> </a:t>
            </a:r>
            <a:r>
              <a:rPr lang="nl-NL" sz="1200" b="0" i="0" u="none" strike="noStrike" kern="1200" dirty="0">
                <a:solidFill>
                  <a:schemeClr val="tx1"/>
                </a:solidFill>
                <a:effectLst/>
                <a:latin typeface="+mn-lt"/>
                <a:ea typeface="+mn-ea"/>
                <a:cs typeface="+mn-cs"/>
                <a:hlinkClick r:id="rId3" tooltip="Voorvleugel"/>
              </a:rPr>
              <a:t>voorvleugellengte</a:t>
            </a:r>
            <a:r>
              <a:rPr lang="nl-NL" sz="1200" b="0" i="0" kern="1200" dirty="0">
                <a:solidFill>
                  <a:schemeClr val="tx1"/>
                </a:solidFill>
                <a:effectLst/>
                <a:latin typeface="+mn-lt"/>
                <a:ea typeface="+mn-ea"/>
                <a:cs typeface="+mn-cs"/>
              </a:rPr>
              <a:t> van 8 tot 9 millimeter. De voorvleugel is grijsbruin met oranje vlekjes en midden op de vleugel een opvallende doorzichtige vlek, een "venstertje". </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                             Imago vliegt overdag in de zon en schiet dan van bloem naar bloem van bijvoorbeeld </a:t>
            </a:r>
            <a:r>
              <a:rPr lang="nl-NL" sz="1200" b="0" i="0" u="none" strike="noStrike" kern="1200" dirty="0">
                <a:solidFill>
                  <a:schemeClr val="tx1"/>
                </a:solidFill>
                <a:effectLst/>
                <a:latin typeface="+mn-lt"/>
                <a:ea typeface="+mn-ea"/>
                <a:cs typeface="+mn-cs"/>
                <a:hlinkClick r:id="rId4" tooltip="Braam (plant)"/>
              </a:rPr>
              <a:t>braam</a:t>
            </a:r>
            <a:r>
              <a:rPr lang="nl-NL" sz="1200" b="0" i="0" kern="1200" dirty="0">
                <a:solidFill>
                  <a:schemeClr val="tx1"/>
                </a:solidFill>
                <a:effectLst/>
                <a:latin typeface="+mn-lt"/>
                <a:ea typeface="+mn-ea"/>
                <a:cs typeface="+mn-cs"/>
              </a:rPr>
              <a:t>. Zeker in noordelijke populaties leeft de vlinder echter zeer verborgen. </a:t>
            </a:r>
          </a:p>
          <a:p>
            <a:r>
              <a:rPr lang="nl-NL" sz="1200" b="1" i="0" kern="1200" dirty="0">
                <a:solidFill>
                  <a:schemeClr val="tx1"/>
                </a:solidFill>
                <a:effectLst/>
                <a:latin typeface="+mn-lt"/>
                <a:ea typeface="+mn-ea"/>
                <a:cs typeface="+mn-cs"/>
              </a:rPr>
              <a:t>De wezel </a:t>
            </a:r>
            <a:r>
              <a:rPr lang="nl-NL" sz="1200" b="1" i="0" kern="1200" dirty="0">
                <a:solidFill>
                  <a:schemeClr val="tx1"/>
                </a:solidFill>
                <a:effectLst/>
                <a:latin typeface="+mn-lt"/>
                <a:ea typeface="+mn-ea"/>
                <a:cs typeface="+mn-cs"/>
                <a:sym typeface="Wingdings" panose="05000000000000000000" pitchFamily="2" charset="2"/>
              </a:rPr>
              <a:t> </a:t>
            </a:r>
            <a:r>
              <a:rPr lang="nl-NL" sz="1200" b="0" i="0" kern="1200" dirty="0">
                <a:solidFill>
                  <a:schemeClr val="tx1"/>
                </a:solidFill>
                <a:effectLst/>
                <a:latin typeface="+mn-lt"/>
                <a:ea typeface="+mn-ea"/>
                <a:cs typeface="+mn-cs"/>
              </a:rPr>
              <a:t>het kleinste roofdier van Europa en behoort tot de familie der marterachtigen. </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                     lijkt wel wat op een slanke, lange, snelle muis die zich met golvende bewegingen met 30 cm verre sprongen verplaatst. Verwarring met hermelijn kan optreden.</a:t>
            </a:r>
          </a:p>
          <a:p>
            <a:r>
              <a:rPr lang="nl-NL" sz="1200" b="0" i="0" kern="1200" baseline="0" dirty="0">
                <a:solidFill>
                  <a:schemeClr val="tx1"/>
                </a:solidFill>
                <a:effectLst/>
                <a:latin typeface="+mn-lt"/>
                <a:ea typeface="+mn-ea"/>
                <a:cs typeface="+mn-cs"/>
              </a:rPr>
              <a:t>                     kop-romp lengte 13 – 23 cm / staartlengte 3 – 6 cm</a:t>
            </a:r>
            <a:endParaRPr lang="nl-NL" sz="1200" b="0" i="0" kern="1200" dirty="0">
              <a:solidFill>
                <a:schemeClr val="tx1"/>
              </a:solidFill>
              <a:effectLst/>
              <a:latin typeface="+mn-lt"/>
              <a:ea typeface="+mn-ea"/>
              <a:cs typeface="+mn-cs"/>
            </a:endParaRPr>
          </a:p>
          <a:p>
            <a:r>
              <a:rPr lang="nl-NL" sz="1200" b="1" i="0" kern="1200" dirty="0" err="1">
                <a:solidFill>
                  <a:schemeClr val="tx1"/>
                </a:solidFill>
                <a:effectLst/>
                <a:latin typeface="+mn-lt"/>
                <a:ea typeface="+mn-ea"/>
                <a:cs typeface="+mn-cs"/>
              </a:rPr>
              <a:t>Dwerguil</a:t>
            </a:r>
            <a:r>
              <a:rPr lang="nl-NL" sz="1200" b="1" i="0" kern="1200" baseline="0" dirty="0">
                <a:solidFill>
                  <a:schemeClr val="tx1"/>
                </a:solidFill>
                <a:effectLst/>
                <a:latin typeface="+mn-lt"/>
                <a:ea typeface="+mn-ea"/>
                <a:cs typeface="+mn-cs"/>
              </a:rPr>
              <a:t> </a:t>
            </a:r>
            <a:r>
              <a:rPr lang="nl-NL" sz="1200" b="1" i="0" kern="1200" baseline="0" dirty="0">
                <a:solidFill>
                  <a:schemeClr val="tx1"/>
                </a:solidFill>
                <a:effectLst/>
                <a:latin typeface="+mn-lt"/>
                <a:ea typeface="+mn-ea"/>
                <a:cs typeface="+mn-cs"/>
                <a:sym typeface="Wingdings" panose="05000000000000000000" pitchFamily="2" charset="2"/>
              </a:rPr>
              <a:t> </a:t>
            </a:r>
            <a:r>
              <a:rPr lang="nl-NL" sz="1200" b="0" i="0" kern="1200" baseline="0" dirty="0">
                <a:solidFill>
                  <a:schemeClr val="tx1"/>
                </a:solidFill>
                <a:effectLst/>
                <a:latin typeface="+mn-lt"/>
                <a:ea typeface="+mn-ea"/>
                <a:cs typeface="+mn-cs"/>
                <a:sym typeface="Wingdings" panose="05000000000000000000" pitchFamily="2" charset="2"/>
              </a:rPr>
              <a:t>wetenschappelijk </a:t>
            </a:r>
            <a:r>
              <a:rPr lang="nl-NL" sz="1200" b="0" i="0" kern="1200" dirty="0">
                <a:solidFill>
                  <a:schemeClr val="tx1"/>
                </a:solidFill>
                <a:effectLst/>
                <a:latin typeface="+mn-lt"/>
                <a:ea typeface="+mn-ea"/>
                <a:cs typeface="+mn-cs"/>
              </a:rPr>
              <a:t>naam betekent "als een mus". Deze uil wordt ook wel </a:t>
            </a:r>
            <a:r>
              <a:rPr lang="nl-NL" sz="1200" b="0" i="0" kern="1200" dirty="0" err="1">
                <a:solidFill>
                  <a:schemeClr val="tx1"/>
                </a:solidFill>
                <a:effectLst/>
                <a:latin typeface="+mn-lt"/>
                <a:ea typeface="+mn-ea"/>
                <a:cs typeface="+mn-cs"/>
              </a:rPr>
              <a:t>musuil</a:t>
            </a:r>
            <a:r>
              <a:rPr lang="nl-NL" sz="1200" b="0" i="0" kern="1200" dirty="0">
                <a:solidFill>
                  <a:schemeClr val="tx1"/>
                </a:solidFill>
                <a:effectLst/>
                <a:latin typeface="+mn-lt"/>
                <a:ea typeface="+mn-ea"/>
                <a:cs typeface="+mn-cs"/>
              </a:rPr>
              <a:t> genoemd (dat is ook zijn Duitse naam). </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                    kleinste uil in Europa. De </a:t>
            </a:r>
            <a:r>
              <a:rPr lang="nl-NL" sz="1200" b="0" i="0" u="none" strike="noStrike" kern="1200" dirty="0" err="1">
                <a:solidFill>
                  <a:schemeClr val="tx1"/>
                </a:solidFill>
                <a:effectLst/>
                <a:latin typeface="+mn-lt"/>
                <a:ea typeface="+mn-ea"/>
                <a:cs typeface="+mn-cs"/>
                <a:hlinkClick r:id="rId5" tooltip="Kabouteruil"/>
              </a:rPr>
              <a:t>kabouteruil</a:t>
            </a:r>
            <a:r>
              <a:rPr lang="nl-NL" sz="1200" b="0" i="0" kern="1200" dirty="0">
                <a:solidFill>
                  <a:schemeClr val="tx1"/>
                </a:solidFill>
                <a:effectLst/>
                <a:latin typeface="+mn-lt"/>
                <a:ea typeface="+mn-ea"/>
                <a:cs typeface="+mn-cs"/>
              </a:rPr>
              <a:t> uit Noord- en Midden-Amerika is nog kleiner. De mannetjes zijn 16–17 cm groot en de vrouwtjes 2 cm groter. </a:t>
            </a:r>
          </a:p>
          <a:p>
            <a:r>
              <a:rPr lang="nl-NL" sz="1200" b="0" i="0" kern="120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hlinkClick r:id="rId6" tooltip="Spanwijdte (vlucht)"/>
              </a:rPr>
              <a:t>spanwijdte</a:t>
            </a:r>
            <a:r>
              <a:rPr lang="nl-NL" sz="1200" b="0" i="0" kern="1200" dirty="0">
                <a:solidFill>
                  <a:schemeClr val="tx1"/>
                </a:solidFill>
                <a:effectLst/>
                <a:latin typeface="+mn-lt"/>
                <a:ea typeface="+mn-ea"/>
                <a:cs typeface="+mn-cs"/>
              </a:rPr>
              <a:t> van de mannetjes is ongeveer 35 cm en die van de vrouwtjes 38 cm. De mannetjes wegen gemiddeld 59 gram. </a:t>
            </a:r>
          </a:p>
          <a:p>
            <a:r>
              <a:rPr lang="nl-NL" sz="1200" b="0" i="0" kern="1200" dirty="0">
                <a:solidFill>
                  <a:schemeClr val="tx1"/>
                </a:solidFill>
                <a:effectLst/>
                <a:latin typeface="+mn-lt"/>
                <a:ea typeface="+mn-ea"/>
                <a:cs typeface="+mn-cs"/>
              </a:rPr>
              <a:t>                    vrouwtjes wegen voor de aanvang van het broedseizoen ongeveer 99 gram en aan het eind van het broedseizoen ongeveer 69 gram. </a:t>
            </a:r>
          </a:p>
          <a:p>
            <a:r>
              <a:rPr lang="nl-NL" sz="1200" b="1" i="0" kern="1200" dirty="0">
                <a:solidFill>
                  <a:schemeClr val="tx1"/>
                </a:solidFill>
                <a:effectLst/>
                <a:latin typeface="+mn-lt"/>
                <a:ea typeface="+mn-ea"/>
                <a:cs typeface="+mn-cs"/>
              </a:rPr>
              <a:t>Goudhaan </a:t>
            </a:r>
            <a:r>
              <a:rPr lang="nl-NL" sz="1200" b="1" i="0" kern="1200" dirty="0">
                <a:solidFill>
                  <a:schemeClr val="tx1"/>
                </a:solidFill>
                <a:effectLst/>
                <a:latin typeface="+mn-lt"/>
                <a:ea typeface="+mn-ea"/>
                <a:cs typeface="+mn-cs"/>
                <a:sym typeface="Wingdings" panose="05000000000000000000" pitchFamily="2" charset="2"/>
              </a:rPr>
              <a:t> </a:t>
            </a:r>
            <a:r>
              <a:rPr lang="nl-NL" sz="1200" b="0" i="0" kern="1200" dirty="0">
                <a:solidFill>
                  <a:schemeClr val="tx1"/>
                </a:solidFill>
                <a:effectLst/>
                <a:latin typeface="+mn-lt"/>
                <a:ea typeface="+mn-ea"/>
                <a:cs typeface="+mn-cs"/>
              </a:rPr>
              <a:t>Europa’s kleinste vogel. Van snavel tot staartpunt meet hij slechts 8,5 cm, en ze wegen vaak niet meer dan 5 gram! </a:t>
            </a:r>
          </a:p>
          <a:p>
            <a:r>
              <a:rPr lang="nl-NL" sz="1200" b="0" i="0" kern="1200" dirty="0">
                <a:solidFill>
                  <a:schemeClr val="tx1"/>
                </a:solidFill>
                <a:effectLst/>
                <a:latin typeface="+mn-lt"/>
                <a:ea typeface="+mn-ea"/>
                <a:cs typeface="+mn-cs"/>
              </a:rPr>
              <a:t>                     zangvogel die vooral te vinden is in naaldbossen met lariksen en sparren</a:t>
            </a:r>
            <a:r>
              <a:rPr lang="nl-NL" sz="1200" b="0" i="0" kern="1200" baseline="0" dirty="0">
                <a:solidFill>
                  <a:schemeClr val="tx1"/>
                </a:solidFill>
                <a:effectLst/>
                <a:latin typeface="+mn-lt"/>
                <a:ea typeface="+mn-ea"/>
                <a:cs typeface="+mn-cs"/>
              </a:rPr>
              <a:t> </a:t>
            </a:r>
            <a:r>
              <a:rPr lang="nl-NL" sz="1200" b="0" i="0" kern="1200" baseline="0" dirty="0">
                <a:solidFill>
                  <a:schemeClr val="tx1"/>
                </a:solidFill>
                <a:effectLst/>
                <a:latin typeface="+mn-lt"/>
                <a:ea typeface="+mn-ea"/>
                <a:cs typeface="+mn-cs"/>
                <a:sym typeface="Wingdings" panose="05000000000000000000" pitchFamily="2" charset="2"/>
              </a:rPr>
              <a:t> </a:t>
            </a:r>
            <a:r>
              <a:rPr lang="nl-NL" sz="1200" b="0" i="0" kern="1200" dirty="0">
                <a:solidFill>
                  <a:schemeClr val="tx1"/>
                </a:solidFill>
                <a:effectLst/>
                <a:latin typeface="+mn-lt"/>
                <a:ea typeface="+mn-ea"/>
                <a:cs typeface="+mn-cs"/>
              </a:rPr>
              <a:t>leven namelijk vooral in de toppen van naaldbomen. </a:t>
            </a:r>
          </a:p>
          <a:p>
            <a:r>
              <a:rPr lang="nl-NL" sz="1200" b="0" i="0" kern="1200" dirty="0">
                <a:solidFill>
                  <a:schemeClr val="tx1"/>
                </a:solidFill>
                <a:effectLst/>
                <a:latin typeface="+mn-lt"/>
                <a:ea typeface="+mn-ea"/>
                <a:cs typeface="+mn-cs"/>
              </a:rPr>
              <a:t>                     aanwezigheid wordt meestal verraden door hun liedje of </a:t>
            </a:r>
            <a:r>
              <a:rPr lang="nl-NL" sz="1200" b="0" i="0" kern="1200" dirty="0" err="1">
                <a:solidFill>
                  <a:schemeClr val="tx1"/>
                </a:solidFill>
                <a:effectLst/>
                <a:latin typeface="+mn-lt"/>
                <a:ea typeface="+mn-ea"/>
                <a:cs typeface="+mn-cs"/>
              </a:rPr>
              <a:t>roepjes</a:t>
            </a:r>
            <a:r>
              <a:rPr lang="nl-NL" sz="1200" b="0" i="0" kern="1200" dirty="0">
                <a:solidFill>
                  <a:schemeClr val="tx1"/>
                </a:solidFill>
                <a:effectLst/>
                <a:latin typeface="+mn-lt"/>
                <a:ea typeface="+mn-ea"/>
                <a:cs typeface="+mn-cs"/>
              </a:rPr>
              <a:t> van hoge tonen: "</a:t>
            </a:r>
            <a:r>
              <a:rPr lang="nl-NL" sz="1200" b="0" i="0" kern="1200" dirty="0" err="1">
                <a:solidFill>
                  <a:schemeClr val="tx1"/>
                </a:solidFill>
                <a:effectLst/>
                <a:latin typeface="+mn-lt"/>
                <a:ea typeface="+mn-ea"/>
                <a:cs typeface="+mn-cs"/>
              </a:rPr>
              <a:t>zrie-zrie-zrie</a:t>
            </a:r>
            <a:r>
              <a:rPr lang="nl-NL" sz="1200" b="0" i="0" kern="1200" dirty="0">
                <a:solidFill>
                  <a:schemeClr val="tx1"/>
                </a:solidFill>
                <a:effectLst/>
                <a:latin typeface="+mn-lt"/>
                <a:ea typeface="+mn-ea"/>
                <a:cs typeface="+mn-cs"/>
              </a:rPr>
              <a:t>". Ze leven in groepjes en trekken vaak op met mezen. </a:t>
            </a:r>
          </a:p>
          <a:p>
            <a:r>
              <a:rPr lang="nl-NL" sz="1200" b="0" i="0" kern="1200" dirty="0">
                <a:solidFill>
                  <a:schemeClr val="tx1"/>
                </a:solidFill>
                <a:effectLst/>
                <a:latin typeface="+mn-lt"/>
                <a:ea typeface="+mn-ea"/>
                <a:cs typeface="+mn-cs"/>
              </a:rPr>
              <a:t>                     Goudhaantjes kunnen ontzettend tam zijn en vooral in de trektijd als er duizenden in ons land neerstrijken, zijn ze zo met voedsel zoeken bezig dat je ze soms bijna aan kunt raken.</a:t>
            </a:r>
          </a:p>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4</a:t>
            </a:fld>
            <a:endParaRPr lang="nl-NL"/>
          </a:p>
        </p:txBody>
      </p:sp>
    </p:spTree>
    <p:extLst>
      <p:ext uri="{BB962C8B-B14F-4D97-AF65-F5344CB8AC3E}">
        <p14:creationId xmlns:p14="http://schemas.microsoft.com/office/powerpoint/2010/main" val="117713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omschrijving van wat men over het algemeen onder huisdieren verstaat, staat op de dia.</a:t>
            </a:r>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5</a:t>
            </a:fld>
            <a:endParaRPr lang="nl-NL"/>
          </a:p>
        </p:txBody>
      </p:sp>
    </p:spTree>
    <p:extLst>
      <p:ext uri="{BB962C8B-B14F-4D97-AF65-F5344CB8AC3E}">
        <p14:creationId xmlns:p14="http://schemas.microsoft.com/office/powerpoint/2010/main" val="345678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Nederland dus meer dan 27 huisdieren, die gehouden worden ‘ter vermaak’ van de</a:t>
            </a:r>
            <a:r>
              <a:rPr lang="nl-NL" baseline="0" dirty="0"/>
              <a:t> mens. Katten staan in tegensteling tot veel mensen denken boven de honden.</a:t>
            </a:r>
          </a:p>
          <a:p>
            <a:r>
              <a:rPr lang="nl-NL" baseline="0" dirty="0"/>
              <a:t>In aantallen liggen de verhoudingen iets anders </a:t>
            </a:r>
            <a:r>
              <a:rPr lang="nl-NL" baseline="0" dirty="0">
                <a:sym typeface="Wingdings" panose="05000000000000000000" pitchFamily="2" charset="2"/>
              </a:rPr>
              <a:t> volgende dia.</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6</a:t>
            </a:fld>
            <a:endParaRPr lang="nl-NL"/>
          </a:p>
        </p:txBody>
      </p:sp>
    </p:spTree>
    <p:extLst>
      <p:ext uri="{BB962C8B-B14F-4D97-AF65-F5344CB8AC3E}">
        <p14:creationId xmlns:p14="http://schemas.microsoft.com/office/powerpoint/2010/main" val="218539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kern="1200" dirty="0">
                <a:solidFill>
                  <a:schemeClr val="tx1"/>
                </a:solidFill>
                <a:effectLst/>
                <a:latin typeface="+mn-lt"/>
                <a:ea typeface="+mn-ea"/>
                <a:cs typeface="+mn-cs"/>
              </a:rPr>
              <a:t>Coronacrisis zorgt voor positievere houding over huisdierenbezit</a:t>
            </a:r>
            <a:r>
              <a:rPr lang="nl-NL" dirty="0"/>
              <a:t/>
            </a:r>
            <a:br>
              <a:rPr lang="nl-NL" dirty="0"/>
            </a:br>
            <a:r>
              <a:rPr lang="nl-NL" sz="1200" b="0" i="0" kern="1200" dirty="0">
                <a:solidFill>
                  <a:schemeClr val="tx1"/>
                </a:solidFill>
                <a:effectLst/>
                <a:latin typeface="+mn-lt"/>
                <a:ea typeface="+mn-ea"/>
                <a:cs typeface="+mn-cs"/>
              </a:rPr>
              <a:t>Bij één op de vijf consumenten is de houding over huisdierenbezit positief veranderd als gevolg van de coronacrisis. </a:t>
            </a:r>
          </a:p>
          <a:p>
            <a:r>
              <a:rPr lang="nl-NL" sz="1200" b="0" i="0" kern="1200" dirty="0">
                <a:solidFill>
                  <a:schemeClr val="tx1"/>
                </a:solidFill>
                <a:effectLst/>
                <a:latin typeface="+mn-lt"/>
                <a:ea typeface="+mn-ea"/>
                <a:cs typeface="+mn-cs"/>
              </a:rPr>
              <a:t>Zo is 8% van de Nederlandse huishoudens een huisdier gaan houden tijdens de pandemie (in 2019 was dat nog 6,4%) en nog eens 7% heeft het voornemen om een huisdier te gaan houden,</a:t>
            </a:r>
          </a:p>
          <a:p>
            <a:r>
              <a:rPr lang="nl-NL" sz="1200" b="0" i="0" kern="1200" dirty="0">
                <a:solidFill>
                  <a:schemeClr val="tx1"/>
                </a:solidFill>
                <a:effectLst/>
                <a:latin typeface="+mn-lt"/>
                <a:ea typeface="+mn-ea"/>
                <a:cs typeface="+mn-cs"/>
              </a:rPr>
              <a:t>zo blijkt uit een steekproef die tijdelijk onderdeel was van het omvangrijkere huisdierenpopulatie-onderzoek. Van de 8% huishoudens die tijdens de coronacrisis een huisdier in huis namen,</a:t>
            </a:r>
          </a:p>
          <a:p>
            <a:r>
              <a:rPr lang="nl-NL" sz="1200" b="0" i="0" kern="1200" dirty="0">
                <a:solidFill>
                  <a:schemeClr val="tx1"/>
                </a:solidFill>
                <a:effectLst/>
                <a:latin typeface="+mn-lt"/>
                <a:ea typeface="+mn-ea"/>
                <a:cs typeface="+mn-cs"/>
              </a:rPr>
              <a:t>koos maar liefst 47% voor een hond en 27% voor een kat. </a:t>
            </a:r>
          </a:p>
          <a:p>
            <a:r>
              <a:rPr lang="nl-NL" sz="1200" b="0" i="0" kern="1200" dirty="0">
                <a:solidFill>
                  <a:schemeClr val="tx1"/>
                </a:solidFill>
                <a:effectLst/>
                <a:latin typeface="+mn-lt"/>
                <a:ea typeface="+mn-ea"/>
                <a:cs typeface="+mn-cs"/>
              </a:rPr>
              <a:t>Ook hier staat de aquariumvis op de derde plaats met 13%.</a:t>
            </a:r>
          </a:p>
          <a:p>
            <a:r>
              <a:rPr lang="nl-NL" sz="1200" b="0" i="0" kern="1200" dirty="0">
                <a:solidFill>
                  <a:schemeClr val="tx1"/>
                </a:solidFill>
                <a:effectLst/>
                <a:latin typeface="+mn-lt"/>
                <a:ea typeface="+mn-ea"/>
                <a:cs typeface="+mn-cs"/>
              </a:rPr>
              <a:t>Ruim één op de vijf huisdiereigenaren geeft aan zich zorgen gemaakt te hebben over de gezondheid van hun huisdier tijdens de coronacrisis. </a:t>
            </a:r>
          </a:p>
          <a:p>
            <a:r>
              <a:rPr lang="nl-NL" sz="1200" b="0" i="0" kern="1200" dirty="0">
                <a:solidFill>
                  <a:schemeClr val="tx1"/>
                </a:solidFill>
                <a:effectLst/>
                <a:latin typeface="+mn-lt"/>
                <a:ea typeface="+mn-ea"/>
                <a:cs typeface="+mn-cs"/>
              </a:rPr>
              <a:t>De pandemie bracht in 2020 bij ruim acht op de tien consumenten echter geen verandering in gedrag voor wat betreft het bezoeken van een dierenarts of de dierenwinkel.</a:t>
            </a:r>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8</a:t>
            </a:fld>
            <a:endParaRPr lang="nl-NL"/>
          </a:p>
        </p:txBody>
      </p:sp>
    </p:spTree>
    <p:extLst>
      <p:ext uri="{BB962C8B-B14F-4D97-AF65-F5344CB8AC3E}">
        <p14:creationId xmlns:p14="http://schemas.microsoft.com/office/powerpoint/2010/main" val="22378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u="sng" kern="1200" dirty="0">
                <a:solidFill>
                  <a:schemeClr val="tx1"/>
                </a:solidFill>
                <a:effectLst/>
                <a:latin typeface="+mn-lt"/>
                <a:ea typeface="+mn-ea"/>
                <a:cs typeface="+mn-cs"/>
              </a:rPr>
              <a:t>De hond</a:t>
            </a:r>
            <a:endParaRPr lang="nl-NL"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oudste huisdier dat archeologen hebben gevonden is de hond. </a:t>
            </a:r>
          </a:p>
          <a:p>
            <a:r>
              <a:rPr lang="nl-NL" sz="1200" kern="1200" dirty="0">
                <a:solidFill>
                  <a:schemeClr val="tx1"/>
                </a:solidFill>
                <a:effectLst/>
                <a:latin typeface="+mn-lt"/>
                <a:ea typeface="+mn-ea"/>
                <a:cs typeface="+mn-cs"/>
              </a:rPr>
              <a:t>Tot voor kort nam men aan dat dit huisdier in Eurazië ontstond op het eind van de oude steentijd, zo’n 14 000 jaar geleden.</a:t>
            </a:r>
          </a:p>
          <a:p>
            <a:r>
              <a:rPr lang="nl-NL" sz="1200" kern="1200" dirty="0">
                <a:solidFill>
                  <a:schemeClr val="tx1"/>
                </a:solidFill>
                <a:effectLst/>
                <a:latin typeface="+mn-lt"/>
                <a:ea typeface="+mn-ea"/>
                <a:cs typeface="+mn-cs"/>
              </a:rPr>
              <a:t>Recent onderzoek stelt echter dat de hond al 18 000 jaar eerder verscheen. Het is omstreden hoe en waarom de wolf tot hond werd gemaakt. </a:t>
            </a:r>
          </a:p>
          <a:p>
            <a:r>
              <a:rPr lang="nl-NL" sz="1200" kern="1200" dirty="0">
                <a:solidFill>
                  <a:schemeClr val="tx1"/>
                </a:solidFill>
                <a:effectLst/>
                <a:latin typeface="+mn-lt"/>
                <a:ea typeface="+mn-ea"/>
                <a:cs typeface="+mn-cs"/>
              </a:rPr>
              <a:t>Vanwege de hulp bij de jacht, omdat men een waakhond wilde, een levende deken voor de koude nachten of zomaar een gezelschapsdier? </a:t>
            </a:r>
          </a:p>
          <a:p>
            <a:r>
              <a:rPr lang="nl-NL" sz="1200" kern="1200" dirty="0">
                <a:solidFill>
                  <a:schemeClr val="tx1"/>
                </a:solidFill>
                <a:effectLst/>
                <a:latin typeface="+mn-lt"/>
                <a:ea typeface="+mn-ea"/>
                <a:cs typeface="+mn-cs"/>
              </a:rPr>
              <a:t>Volgens de nieuwste inzichten dienden de eerste honden misschien als pakdieren.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u="sng" kern="1200" dirty="0">
                <a:solidFill>
                  <a:schemeClr val="tx1"/>
                </a:solidFill>
                <a:effectLst/>
                <a:latin typeface="+mn-lt"/>
                <a:ea typeface="+mn-ea"/>
                <a:cs typeface="+mn-cs"/>
                <a:hlinkClick r:id="rId3"/>
              </a:rPr>
              <a:t>https://www.nemokennislink.nl/publicaties/huisdieren-een-motor-van-de-geschiedenis/</a:t>
            </a:r>
            <a:r>
              <a:rPr lang="nl-NL" sz="1200" kern="1200" dirty="0">
                <a:solidFill>
                  <a:schemeClr val="tx1"/>
                </a:solidFill>
                <a:effectLst/>
                <a:latin typeface="+mn-lt"/>
                <a:ea typeface="+mn-ea"/>
                <a:cs typeface="+mn-cs"/>
              </a:rPr>
              <a:t> </a:t>
            </a:r>
          </a:p>
          <a:p>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9</a:t>
            </a:fld>
            <a:endParaRPr lang="nl-NL"/>
          </a:p>
        </p:txBody>
      </p:sp>
    </p:spTree>
    <p:extLst>
      <p:ext uri="{BB962C8B-B14F-4D97-AF65-F5344CB8AC3E}">
        <p14:creationId xmlns:p14="http://schemas.microsoft.com/office/powerpoint/2010/main" val="428148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Luipaard – kangoeroe niet</a:t>
            </a:r>
          </a:p>
        </p:txBody>
      </p:sp>
      <p:sp>
        <p:nvSpPr>
          <p:cNvPr id="4" name="Tijdelijke aanduiding voor dianummer 3"/>
          <p:cNvSpPr>
            <a:spLocks noGrp="1"/>
          </p:cNvSpPr>
          <p:nvPr>
            <p:ph type="sldNum" sz="quarter" idx="10"/>
          </p:nvPr>
        </p:nvSpPr>
        <p:spPr/>
        <p:txBody>
          <a:bodyPr/>
          <a:lstStyle/>
          <a:p>
            <a:fld id="{0A8E0CF9-63BB-40B7-81FA-D8DBAE7F407C}" type="slidenum">
              <a:rPr lang="nl-NL" smtClean="0"/>
              <a:t>11</a:t>
            </a:fld>
            <a:endParaRPr lang="nl-NL"/>
          </a:p>
        </p:txBody>
      </p:sp>
    </p:spTree>
    <p:extLst>
      <p:ext uri="{BB962C8B-B14F-4D97-AF65-F5344CB8AC3E}">
        <p14:creationId xmlns:p14="http://schemas.microsoft.com/office/powerpoint/2010/main" val="112052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xmlns=""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A10580-AD31-4B8F-8448-55A666AC1725}"/>
              </a:ext>
            </a:extLst>
          </p:cNvPr>
          <p:cNvSpPr>
            <a:spLocks noGrp="1"/>
          </p:cNvSpPr>
          <p:nvPr>
            <p:ph type="dt" sz="half" idx="10"/>
          </p:nvPr>
        </p:nvSpPr>
        <p:spPr/>
        <p:txBody>
          <a:bodyPr/>
          <a:lstStyle/>
          <a:p>
            <a:fld id="{79C5A860-F335-4252-AA00-24FB67ED2982}" type="datetime1">
              <a:rPr lang="en-US" smtClean="0"/>
              <a:t>6/5/2023</a:t>
            </a:fld>
            <a:endParaRPr lang="en-US"/>
          </a:p>
        </p:txBody>
      </p:sp>
      <p:sp>
        <p:nvSpPr>
          <p:cNvPr id="5" name="Footer Placeholder 4">
            <a:extLst>
              <a:ext uri="{FF2B5EF4-FFF2-40B4-BE49-F238E27FC236}">
                <a16:creationId xmlns:a16="http://schemas.microsoft.com/office/drawing/2014/main" xmlns=""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72AF1B-1868-4C05-B6C3-9EBF29A50AD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33326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80919F-FDDD-42FB-8422-A0665D558D00}"/>
              </a:ext>
            </a:extLst>
          </p:cNvPr>
          <p:cNvSpPr>
            <a:spLocks noGrp="1"/>
          </p:cNvSpPr>
          <p:nvPr>
            <p:ph type="dt" sz="half" idx="10"/>
          </p:nvPr>
        </p:nvSpPr>
        <p:spPr/>
        <p:txBody>
          <a:bodyPr/>
          <a:lstStyle/>
          <a:p>
            <a:fld id="{46AB1048-0047-48CA-88BA-D69B470942CF}" type="datetime1">
              <a:rPr lang="en-US" smtClean="0"/>
              <a:t>6/5/2023</a:t>
            </a:fld>
            <a:endParaRPr lang="en-US"/>
          </a:p>
        </p:txBody>
      </p:sp>
      <p:sp>
        <p:nvSpPr>
          <p:cNvPr id="5" name="Footer Placeholder 4">
            <a:extLst>
              <a:ext uri="{FF2B5EF4-FFF2-40B4-BE49-F238E27FC236}">
                <a16:creationId xmlns:a16="http://schemas.microsoft.com/office/drawing/2014/main" xmlns=""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9CC230-78B7-487B-9C95-CB00868F6F1F}"/>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250662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46397-BBD2-4426-B1F5-FD6EA3CDC866}"/>
              </a:ext>
            </a:extLst>
          </p:cNvPr>
          <p:cNvSpPr>
            <a:spLocks noGrp="1"/>
          </p:cNvSpPr>
          <p:nvPr>
            <p:ph type="dt" sz="half" idx="10"/>
          </p:nvPr>
        </p:nvSpPr>
        <p:spPr/>
        <p:txBody>
          <a:bodyPr/>
          <a:lstStyle/>
          <a:p>
            <a:fld id="{5BD83879-648C-49A9-81A2-0EF5946532D0}" type="datetime1">
              <a:rPr lang="en-US" smtClean="0"/>
              <a:t>6/5/2023</a:t>
            </a:fld>
            <a:endParaRPr lang="en-US"/>
          </a:p>
        </p:txBody>
      </p:sp>
      <p:sp>
        <p:nvSpPr>
          <p:cNvPr id="5" name="Footer Placeholder 4">
            <a:extLst>
              <a:ext uri="{FF2B5EF4-FFF2-40B4-BE49-F238E27FC236}">
                <a16:creationId xmlns:a16="http://schemas.microsoft.com/office/drawing/2014/main" xmlns=""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B28C61-59FE-44D6-A7D6-AAD292232778}"/>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46305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4A3A50-B922-45BE-945D-7ED3EBD83F7C}"/>
              </a:ext>
            </a:extLst>
          </p:cNvPr>
          <p:cNvSpPr>
            <a:spLocks noGrp="1"/>
          </p:cNvSpPr>
          <p:nvPr>
            <p:ph type="dt" sz="half" idx="10"/>
          </p:nvPr>
        </p:nvSpPr>
        <p:spPr/>
        <p:txBody>
          <a:bodyPr/>
          <a:lstStyle/>
          <a:p>
            <a:fld id="{D04BC802-30E3-4658-9CCA-F873646FEC67}" type="datetime1">
              <a:rPr lang="en-US" smtClean="0"/>
              <a:t>6/5/2023</a:t>
            </a:fld>
            <a:endParaRPr lang="en-US"/>
          </a:p>
        </p:txBody>
      </p:sp>
      <p:sp>
        <p:nvSpPr>
          <p:cNvPr id="5" name="Footer Placeholder 4">
            <a:extLst>
              <a:ext uri="{FF2B5EF4-FFF2-40B4-BE49-F238E27FC236}">
                <a16:creationId xmlns:a16="http://schemas.microsoft.com/office/drawing/2014/main" xmlns=""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643084-C669-4FDF-87D4-F22D36BB827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40382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xmlns=""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FCA372-3F42-4113-A73B-5FDCF93CB5BC}"/>
              </a:ext>
            </a:extLst>
          </p:cNvPr>
          <p:cNvSpPr>
            <a:spLocks noGrp="1"/>
          </p:cNvSpPr>
          <p:nvPr>
            <p:ph type="dt" sz="half" idx="10"/>
          </p:nvPr>
        </p:nvSpPr>
        <p:spPr/>
        <p:txBody>
          <a:bodyPr/>
          <a:lstStyle/>
          <a:p>
            <a:fld id="{0AB227A3-19CE-4153-81CE-64EB7AB094B3}" type="datetime1">
              <a:rPr lang="en-US" smtClean="0"/>
              <a:t>6/5/2023</a:t>
            </a:fld>
            <a:endParaRPr lang="en-US"/>
          </a:p>
        </p:txBody>
      </p:sp>
      <p:sp>
        <p:nvSpPr>
          <p:cNvPr id="5" name="Footer Placeholder 4">
            <a:extLst>
              <a:ext uri="{FF2B5EF4-FFF2-40B4-BE49-F238E27FC236}">
                <a16:creationId xmlns:a16="http://schemas.microsoft.com/office/drawing/2014/main" xmlns=""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1B83D8-FD42-44FF-AA20-944A519CC0B2}"/>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11631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074146-2374-4321-AEBB-3E9B09D7796D}"/>
              </a:ext>
            </a:extLst>
          </p:cNvPr>
          <p:cNvSpPr>
            <a:spLocks noGrp="1"/>
          </p:cNvSpPr>
          <p:nvPr>
            <p:ph type="dt" sz="half" idx="10"/>
          </p:nvPr>
        </p:nvSpPr>
        <p:spPr/>
        <p:txBody>
          <a:bodyPr/>
          <a:lstStyle/>
          <a:p>
            <a:fld id="{B819A100-10F6-477E-8847-29D479EF1C92}" type="datetime1">
              <a:rPr lang="en-US" smtClean="0"/>
              <a:t>6/5/2023</a:t>
            </a:fld>
            <a:endParaRPr lang="en-US"/>
          </a:p>
        </p:txBody>
      </p:sp>
      <p:sp>
        <p:nvSpPr>
          <p:cNvPr id="6" name="Footer Placeholder 5">
            <a:extLst>
              <a:ext uri="{FF2B5EF4-FFF2-40B4-BE49-F238E27FC236}">
                <a16:creationId xmlns:a16="http://schemas.microsoft.com/office/drawing/2014/main" xmlns=""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4AD585-B83C-4ECF-AF42-8DDF6996B79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6275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482A6EB-0285-4FA4-A00C-A7F716084FD3}"/>
              </a:ext>
            </a:extLst>
          </p:cNvPr>
          <p:cNvSpPr>
            <a:spLocks noGrp="1"/>
          </p:cNvSpPr>
          <p:nvPr>
            <p:ph type="dt" sz="half" idx="10"/>
          </p:nvPr>
        </p:nvSpPr>
        <p:spPr/>
        <p:txBody>
          <a:bodyPr/>
          <a:lstStyle/>
          <a:p>
            <a:fld id="{5DF128AB-198A-495F-8475-FDB360C9873F}" type="datetime1">
              <a:rPr lang="en-US" smtClean="0"/>
              <a:t>6/5/2023</a:t>
            </a:fld>
            <a:endParaRPr lang="en-US"/>
          </a:p>
        </p:txBody>
      </p:sp>
      <p:sp>
        <p:nvSpPr>
          <p:cNvPr id="8" name="Footer Placeholder 7">
            <a:extLst>
              <a:ext uri="{FF2B5EF4-FFF2-40B4-BE49-F238E27FC236}">
                <a16:creationId xmlns:a16="http://schemas.microsoft.com/office/drawing/2014/main" xmlns=""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55EC9E6-6FF1-4541-9CB1-A2FF9D852169}"/>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91675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72C8E6-49D6-46A5-8DC3-B0D8E683C9CB}"/>
              </a:ext>
            </a:extLst>
          </p:cNvPr>
          <p:cNvSpPr>
            <a:spLocks noGrp="1"/>
          </p:cNvSpPr>
          <p:nvPr>
            <p:ph type="dt" sz="half" idx="10"/>
          </p:nvPr>
        </p:nvSpPr>
        <p:spPr/>
        <p:txBody>
          <a:bodyPr/>
          <a:lstStyle/>
          <a:p>
            <a:fld id="{021A235E-F8FD-479F-9FC7-18BE84110877}" type="datetime1">
              <a:rPr lang="en-US" smtClean="0"/>
              <a:t>6/5/2023</a:t>
            </a:fld>
            <a:endParaRPr lang="en-US"/>
          </a:p>
        </p:txBody>
      </p:sp>
      <p:sp>
        <p:nvSpPr>
          <p:cNvPr id="4" name="Footer Placeholder 3">
            <a:extLst>
              <a:ext uri="{FF2B5EF4-FFF2-40B4-BE49-F238E27FC236}">
                <a16:creationId xmlns:a16="http://schemas.microsoft.com/office/drawing/2014/main" xmlns=""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EA5FF79-61B6-4693-8547-95B1F2F7A194}"/>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39575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BDCB94-13E9-41CB-88F0-D30A1791DCBA}"/>
              </a:ext>
            </a:extLst>
          </p:cNvPr>
          <p:cNvSpPr>
            <a:spLocks noGrp="1"/>
          </p:cNvSpPr>
          <p:nvPr>
            <p:ph type="dt" sz="half" idx="10"/>
          </p:nvPr>
        </p:nvSpPr>
        <p:spPr/>
        <p:txBody>
          <a:bodyPr/>
          <a:lstStyle/>
          <a:p>
            <a:fld id="{E890F09B-68DA-462E-9DB4-4C9ADAB8CBCC}" type="datetime1">
              <a:rPr lang="en-US" smtClean="0"/>
              <a:t>6/5/2023</a:t>
            </a:fld>
            <a:endParaRPr lang="en-US"/>
          </a:p>
        </p:txBody>
      </p:sp>
      <p:sp>
        <p:nvSpPr>
          <p:cNvPr id="3" name="Footer Placeholder 2">
            <a:extLst>
              <a:ext uri="{FF2B5EF4-FFF2-40B4-BE49-F238E27FC236}">
                <a16:creationId xmlns:a16="http://schemas.microsoft.com/office/drawing/2014/main" xmlns=""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B2A2ACD-17F3-4C16-8E77-86EC92CCD552}"/>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311599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xmlns=""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EED06C-E016-489C-8863-EA1BE998BC48}"/>
              </a:ext>
            </a:extLst>
          </p:cNvPr>
          <p:cNvSpPr>
            <a:spLocks noGrp="1"/>
          </p:cNvSpPr>
          <p:nvPr>
            <p:ph type="dt" sz="half" idx="10"/>
          </p:nvPr>
        </p:nvSpPr>
        <p:spPr/>
        <p:txBody>
          <a:bodyPr/>
          <a:lstStyle/>
          <a:p>
            <a:fld id="{17AC4E36-FABE-47EB-AA7F-C19A93824617}" type="datetime1">
              <a:rPr lang="en-US" smtClean="0"/>
              <a:t>6/5/2023</a:t>
            </a:fld>
            <a:endParaRPr lang="en-US"/>
          </a:p>
        </p:txBody>
      </p:sp>
      <p:sp>
        <p:nvSpPr>
          <p:cNvPr id="6" name="Footer Placeholder 5">
            <a:extLst>
              <a:ext uri="{FF2B5EF4-FFF2-40B4-BE49-F238E27FC236}">
                <a16:creationId xmlns:a16="http://schemas.microsoft.com/office/drawing/2014/main" xmlns=""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42C61A-B326-40A7-A286-90D0544BBC34}"/>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2445691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xmlns=""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A5C400-0D13-495F-8C4E-EC3CDF5F22AF}"/>
              </a:ext>
            </a:extLst>
          </p:cNvPr>
          <p:cNvSpPr>
            <a:spLocks noGrp="1"/>
          </p:cNvSpPr>
          <p:nvPr>
            <p:ph type="dt" sz="half" idx="10"/>
          </p:nvPr>
        </p:nvSpPr>
        <p:spPr/>
        <p:txBody>
          <a:bodyPr/>
          <a:lstStyle/>
          <a:p>
            <a:fld id="{F199CE6B-5DE6-4A2D-B72E-5E8969F9F56F}" type="datetime1">
              <a:rPr lang="en-US" smtClean="0"/>
              <a:t>6/5/2023</a:t>
            </a:fld>
            <a:endParaRPr lang="en-US"/>
          </a:p>
        </p:txBody>
      </p:sp>
      <p:sp>
        <p:nvSpPr>
          <p:cNvPr id="6" name="Footer Placeholder 5">
            <a:extLst>
              <a:ext uri="{FF2B5EF4-FFF2-40B4-BE49-F238E27FC236}">
                <a16:creationId xmlns:a16="http://schemas.microsoft.com/office/drawing/2014/main" xmlns=""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94276C-2BD2-4C4F-AC04-DD3D73768A5D}"/>
              </a:ext>
            </a:extLst>
          </p:cNvPr>
          <p:cNvSpPr>
            <a:spLocks noGrp="1"/>
          </p:cNvSpPr>
          <p:nvPr>
            <p:ph type="sldNum" sz="quarter" idx="12"/>
          </p:nvPr>
        </p:nvSpPr>
        <p:spPr/>
        <p:txBody>
          <a:bodyPr/>
          <a:lstStyle/>
          <a:p>
            <a:fld id="{1F646F3F-274D-499B-ABBE-824EB4ABDC3D}" type="slidenum">
              <a:rPr lang="en-US" smtClean="0"/>
              <a:t>‹nr.›</a:t>
            </a:fld>
            <a:endParaRPr lang="en-US"/>
          </a:p>
        </p:txBody>
      </p:sp>
    </p:spTree>
    <p:extLst>
      <p:ext uri="{BB962C8B-B14F-4D97-AF65-F5344CB8AC3E}">
        <p14:creationId xmlns:p14="http://schemas.microsoft.com/office/powerpoint/2010/main" val="98455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4D39700F-2B10-4402-A7DD-06EE2245880D}"/>
              </a:ext>
              <a:ext uri="{C183D7F6-B498-43B3-948B-1728B52AA6E4}">
                <adec:decorative xmlns:adec="http://schemas.microsoft.com/office/drawing/2017/decorative" xmlns=""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xmlns=""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xmlns=""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6/5/2023</a:t>
            </a:fld>
            <a:endParaRPr lang="en-US"/>
          </a:p>
        </p:txBody>
      </p:sp>
      <p:sp>
        <p:nvSpPr>
          <p:cNvPr id="5" name="Footer Placeholder 4">
            <a:extLst>
              <a:ext uri="{FF2B5EF4-FFF2-40B4-BE49-F238E27FC236}">
                <a16:creationId xmlns:a16="http://schemas.microsoft.com/office/drawing/2014/main" xmlns=""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xmlns=""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‹nr.›</a:t>
            </a:fld>
            <a:endParaRPr lang="en-US"/>
          </a:p>
        </p:txBody>
      </p:sp>
    </p:spTree>
    <p:extLst>
      <p:ext uri="{BB962C8B-B14F-4D97-AF65-F5344CB8AC3E}">
        <p14:creationId xmlns:p14="http://schemas.microsoft.com/office/powerpoint/2010/main" val="4324981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menti.com/"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3" name="Background Fill">
            <a:extLst>
              <a:ext uri="{FF2B5EF4-FFF2-40B4-BE49-F238E27FC236}">
                <a16:creationId xmlns:a16="http://schemas.microsoft.com/office/drawing/2014/main" xmlns="" id="{68CA250C-CF5A-4736-9249-D6111F7C55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0">
            <a:extLst>
              <a:ext uri="{FF2B5EF4-FFF2-40B4-BE49-F238E27FC236}">
                <a16:creationId xmlns:a16="http://schemas.microsoft.com/office/drawing/2014/main" xmlns="" id="{1A85303E-1D59-4477-A849-22C7FEACDC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el 1"/>
          <p:cNvSpPr>
            <a:spLocks noGrp="1"/>
          </p:cNvSpPr>
          <p:nvPr>
            <p:ph type="ctrTitle"/>
          </p:nvPr>
        </p:nvSpPr>
        <p:spPr>
          <a:xfrm>
            <a:off x="226229" y="298199"/>
            <a:ext cx="4955371" cy="2076034"/>
          </a:xfrm>
        </p:spPr>
        <p:txBody>
          <a:bodyPr>
            <a:normAutofit/>
          </a:bodyPr>
          <a:lstStyle/>
          <a:p>
            <a:r>
              <a:rPr lang="de-DE" sz="6000" dirty="0" err="1">
                <a:solidFill>
                  <a:schemeClr val="bg1"/>
                </a:solidFill>
              </a:rPr>
              <a:t>Dieren</a:t>
            </a:r>
            <a:r>
              <a:rPr lang="de-DE" sz="6000" dirty="0">
                <a:solidFill>
                  <a:schemeClr val="bg1"/>
                </a:solidFill>
              </a:rPr>
              <a:t> in en</a:t>
            </a:r>
            <a:br>
              <a:rPr lang="de-DE" sz="6000" dirty="0">
                <a:solidFill>
                  <a:schemeClr val="bg1"/>
                </a:solidFill>
              </a:rPr>
            </a:br>
            <a:r>
              <a:rPr lang="de-DE" sz="6000" dirty="0" err="1">
                <a:solidFill>
                  <a:schemeClr val="bg1"/>
                </a:solidFill>
              </a:rPr>
              <a:t>rondom</a:t>
            </a:r>
            <a:r>
              <a:rPr lang="de-DE" sz="6000" dirty="0">
                <a:solidFill>
                  <a:schemeClr val="bg1"/>
                </a:solidFill>
              </a:rPr>
              <a:t> </a:t>
            </a:r>
            <a:r>
              <a:rPr lang="de-DE" sz="6000" dirty="0" err="1">
                <a:solidFill>
                  <a:schemeClr val="bg1"/>
                </a:solidFill>
              </a:rPr>
              <a:t>huis</a:t>
            </a:r>
            <a:r>
              <a:rPr lang="de-DE" sz="6000" dirty="0">
                <a:solidFill>
                  <a:schemeClr val="bg1"/>
                </a:solidFill>
              </a:rPr>
              <a:t> </a:t>
            </a:r>
          </a:p>
        </p:txBody>
      </p:sp>
      <p:sp>
        <p:nvSpPr>
          <p:cNvPr id="3" name="Ondertitel 2"/>
          <p:cNvSpPr>
            <a:spLocks noGrp="1"/>
          </p:cNvSpPr>
          <p:nvPr>
            <p:ph type="subTitle" idx="1"/>
          </p:nvPr>
        </p:nvSpPr>
        <p:spPr>
          <a:xfrm>
            <a:off x="1724014" y="2497891"/>
            <a:ext cx="3901736" cy="2240529"/>
          </a:xfrm>
        </p:spPr>
        <p:txBody>
          <a:bodyPr>
            <a:normAutofit/>
          </a:bodyPr>
          <a:lstStyle/>
          <a:p>
            <a:r>
              <a:rPr lang="de-DE" sz="2800" b="1" dirty="0" err="1">
                <a:solidFill>
                  <a:schemeClr val="bg1"/>
                </a:solidFill>
              </a:rPr>
              <a:t>Gezelschapsdieren</a:t>
            </a:r>
            <a:endParaRPr lang="de-DE" sz="2800" b="1" dirty="0">
              <a:solidFill>
                <a:schemeClr val="bg1"/>
              </a:solidFill>
            </a:endParaRPr>
          </a:p>
          <a:p>
            <a:r>
              <a:rPr lang="de-DE" sz="2800" b="1" dirty="0">
                <a:solidFill>
                  <a:schemeClr val="bg1"/>
                </a:solidFill>
              </a:rPr>
              <a:t>      </a:t>
            </a:r>
            <a:r>
              <a:rPr lang="de-DE" sz="2800" b="1" dirty="0" err="1">
                <a:solidFill>
                  <a:schemeClr val="bg1"/>
                </a:solidFill>
              </a:rPr>
              <a:t>of</a:t>
            </a:r>
            <a:r>
              <a:rPr lang="de-DE" sz="2800" b="1" dirty="0">
                <a:solidFill>
                  <a:schemeClr val="bg1"/>
                </a:solidFill>
              </a:rPr>
              <a:t> </a:t>
            </a:r>
          </a:p>
          <a:p>
            <a:r>
              <a:rPr lang="de-DE" sz="2800" b="1" dirty="0" err="1">
                <a:solidFill>
                  <a:schemeClr val="bg1"/>
                </a:solidFill>
              </a:rPr>
              <a:t>Huisdieren</a:t>
            </a:r>
            <a:r>
              <a:rPr lang="de-DE" sz="2800" b="1" dirty="0">
                <a:solidFill>
                  <a:schemeClr val="bg1"/>
                </a:solidFill>
              </a:rPr>
              <a:t>  ?</a:t>
            </a:r>
          </a:p>
        </p:txBody>
      </p:sp>
      <p:pic>
        <p:nvPicPr>
          <p:cNvPr id="115" name="Picture 3" descr="Kleurrijke patronen in de lucht">
            <a:extLst>
              <a:ext uri="{FF2B5EF4-FFF2-40B4-BE49-F238E27FC236}">
                <a16:creationId xmlns:a16="http://schemas.microsoft.com/office/drawing/2014/main" xmlns="" id="{A4560C2B-9425-AE72-1E6D-58B39D4B4F02}"/>
              </a:ext>
            </a:extLst>
          </p:cNvPr>
          <p:cNvPicPr>
            <a:picLocks noChangeAspect="1"/>
          </p:cNvPicPr>
          <p:nvPr/>
        </p:nvPicPr>
        <p:blipFill rotWithShape="1">
          <a:blip r:embed="rId3"/>
          <a:srcRect l="7831" r="21839" b="-3"/>
          <a:stretch/>
        </p:blipFill>
        <p:spPr>
          <a:xfrm>
            <a:off x="4955602" y="10"/>
            <a:ext cx="7236398" cy="6857990"/>
          </a:xfrm>
          <a:custGeom>
            <a:avLst/>
            <a:gdLst/>
            <a:ahLst/>
            <a:cxnLst/>
            <a:rect l="l" t="t" r="r" b="b"/>
            <a:pathLst>
              <a:path w="7726675" h="6858000">
                <a:moveTo>
                  <a:pt x="2975226" y="5978334"/>
                </a:moveTo>
                <a:cubicBezTo>
                  <a:pt x="3002582" y="5978928"/>
                  <a:pt x="3030286" y="5982273"/>
                  <a:pt x="3058007" y="5988576"/>
                </a:cubicBezTo>
                <a:cubicBezTo>
                  <a:pt x="3279778" y="6038998"/>
                  <a:pt x="3418684" y="6259656"/>
                  <a:pt x="3368261" y="6481427"/>
                </a:cubicBezTo>
                <a:cubicBezTo>
                  <a:pt x="3317839" y="6703198"/>
                  <a:pt x="3097182" y="6842104"/>
                  <a:pt x="2875410" y="6791681"/>
                </a:cubicBezTo>
                <a:cubicBezTo>
                  <a:pt x="2653640" y="6741259"/>
                  <a:pt x="2514734" y="6520601"/>
                  <a:pt x="2565157" y="6298830"/>
                </a:cubicBezTo>
                <a:cubicBezTo>
                  <a:pt x="2609276" y="6104780"/>
                  <a:pt x="2783732" y="5974174"/>
                  <a:pt x="2975226" y="5978334"/>
                </a:cubicBezTo>
                <a:close/>
                <a:moveTo>
                  <a:pt x="542891" y="1298362"/>
                </a:moveTo>
                <a:cubicBezTo>
                  <a:pt x="578216" y="1299129"/>
                  <a:pt x="613991" y="1303448"/>
                  <a:pt x="649789" y="1311587"/>
                </a:cubicBezTo>
                <a:cubicBezTo>
                  <a:pt x="936170" y="1376700"/>
                  <a:pt x="1115545" y="1661643"/>
                  <a:pt x="1050432" y="1948025"/>
                </a:cubicBezTo>
                <a:cubicBezTo>
                  <a:pt x="985319" y="2234407"/>
                  <a:pt x="700376" y="2413781"/>
                  <a:pt x="413995" y="2348669"/>
                </a:cubicBezTo>
                <a:cubicBezTo>
                  <a:pt x="127612" y="2283556"/>
                  <a:pt x="-51762" y="1998612"/>
                  <a:pt x="13351" y="1712231"/>
                </a:cubicBezTo>
                <a:cubicBezTo>
                  <a:pt x="70325" y="1461647"/>
                  <a:pt x="295606" y="1292990"/>
                  <a:pt x="542891" y="1298362"/>
                </a:cubicBezTo>
                <a:close/>
                <a:moveTo>
                  <a:pt x="362049" y="446831"/>
                </a:moveTo>
                <a:cubicBezTo>
                  <a:pt x="382746" y="447281"/>
                  <a:pt x="403706" y="449811"/>
                  <a:pt x="424679" y="454579"/>
                </a:cubicBezTo>
                <a:cubicBezTo>
                  <a:pt x="592463" y="492727"/>
                  <a:pt x="697554" y="659668"/>
                  <a:pt x="659405" y="827452"/>
                </a:cubicBezTo>
                <a:cubicBezTo>
                  <a:pt x="621257" y="995236"/>
                  <a:pt x="454318" y="1100327"/>
                  <a:pt x="286534" y="1062179"/>
                </a:cubicBezTo>
                <a:cubicBezTo>
                  <a:pt x="118749" y="1024031"/>
                  <a:pt x="13658" y="857091"/>
                  <a:pt x="51806" y="689306"/>
                </a:cubicBezTo>
                <a:cubicBezTo>
                  <a:pt x="85186" y="542495"/>
                  <a:pt x="217172" y="443684"/>
                  <a:pt x="362049" y="446831"/>
                </a:cubicBezTo>
                <a:close/>
                <a:moveTo>
                  <a:pt x="688320" y="0"/>
                </a:moveTo>
                <a:lnTo>
                  <a:pt x="5442022" y="0"/>
                </a:lnTo>
                <a:lnTo>
                  <a:pt x="7726675" y="0"/>
                </a:lnTo>
                <a:lnTo>
                  <a:pt x="7726675" y="988372"/>
                </a:lnTo>
                <a:lnTo>
                  <a:pt x="7726675" y="6858000"/>
                </a:lnTo>
                <a:lnTo>
                  <a:pt x="4265234" y="6858000"/>
                </a:lnTo>
                <a:lnTo>
                  <a:pt x="4167452" y="6648946"/>
                </a:lnTo>
                <a:cubicBezTo>
                  <a:pt x="4064668" y="6438534"/>
                  <a:pt x="3951418" y="6237194"/>
                  <a:pt x="3802376" y="6067515"/>
                </a:cubicBezTo>
                <a:cubicBezTo>
                  <a:pt x="3433898" y="5648543"/>
                  <a:pt x="2855445" y="5560200"/>
                  <a:pt x="2314714" y="5492960"/>
                </a:cubicBezTo>
                <a:cubicBezTo>
                  <a:pt x="1689319" y="5415368"/>
                  <a:pt x="1105502" y="5269445"/>
                  <a:pt x="626568" y="4822392"/>
                </a:cubicBezTo>
                <a:cubicBezTo>
                  <a:pt x="42544" y="4277286"/>
                  <a:pt x="59772" y="3691233"/>
                  <a:pt x="462831" y="3184007"/>
                </a:cubicBezTo>
                <a:cubicBezTo>
                  <a:pt x="688845" y="2899538"/>
                  <a:pt x="972083" y="2660548"/>
                  <a:pt x="1228189" y="2399566"/>
                </a:cubicBezTo>
                <a:cubicBezTo>
                  <a:pt x="1460698" y="2161897"/>
                  <a:pt x="1522193" y="1866062"/>
                  <a:pt x="1384674" y="1566341"/>
                </a:cubicBezTo>
                <a:cubicBezTo>
                  <a:pt x="1239184" y="1249484"/>
                  <a:pt x="1095206" y="930335"/>
                  <a:pt x="922279" y="628332"/>
                </a:cubicBezTo>
                <a:cubicBezTo>
                  <a:pt x="805583" y="424593"/>
                  <a:pt x="731712" y="225291"/>
                  <a:pt x="693729" y="33341"/>
                </a:cubicBezTo>
                <a:close/>
              </a:path>
            </a:pathLst>
          </a:cu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9314" y="258199"/>
            <a:ext cx="2596370" cy="291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607" y="3757315"/>
            <a:ext cx="4419772"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a:extLst>
              <a:ext uri="{FF2B5EF4-FFF2-40B4-BE49-F238E27FC236}">
                <a16:creationId xmlns:a16="http://schemas.microsoft.com/office/drawing/2014/main" xmlns="" id="{6FCF3FBA-EC4B-51A9-340B-5C34A6A367E7}"/>
              </a:ext>
            </a:extLst>
          </p:cNvPr>
          <p:cNvSpPr txBox="1"/>
          <p:nvPr/>
        </p:nvSpPr>
        <p:spPr>
          <a:xfrm>
            <a:off x="5125859" y="3320853"/>
            <a:ext cx="2343492" cy="646331"/>
          </a:xfrm>
          <a:prstGeom prst="rect">
            <a:avLst/>
          </a:prstGeom>
          <a:noFill/>
        </p:spPr>
        <p:txBody>
          <a:bodyPr wrap="square" rtlCol="0">
            <a:spAutoFit/>
          </a:bodyPr>
          <a:lstStyle/>
          <a:p>
            <a:r>
              <a:rPr lang="de-DE" sz="1800" b="1" dirty="0">
                <a:solidFill>
                  <a:schemeClr val="bg1"/>
                </a:solidFill>
                <a:hlinkClick r:id="rId6"/>
              </a:rPr>
              <a:t>www.menti.com</a:t>
            </a:r>
            <a:r>
              <a:rPr lang="de-DE" sz="1800" b="1" dirty="0">
                <a:solidFill>
                  <a:schemeClr val="bg1"/>
                </a:solidFill>
              </a:rPr>
              <a:t> </a:t>
            </a:r>
          </a:p>
          <a:p>
            <a:endParaRPr lang="x-none" dirty="0"/>
          </a:p>
        </p:txBody>
      </p:sp>
      <p:pic>
        <p:nvPicPr>
          <p:cNvPr id="4" name="Picture 2" descr="Bij de KSE in Etten-Leur gaat het om meer dan leren: 'Di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824" y="5586659"/>
            <a:ext cx="1270473" cy="709971"/>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1515083" y="5586659"/>
            <a:ext cx="3048000" cy="646331"/>
          </a:xfrm>
          <a:prstGeom prst="rect">
            <a:avLst/>
          </a:prstGeom>
          <a:noFill/>
        </p:spPr>
        <p:txBody>
          <a:bodyPr wrap="square" rtlCol="0">
            <a:spAutoFit/>
          </a:bodyPr>
          <a:lstStyle/>
          <a:p>
            <a:r>
              <a:rPr lang="nl-NL" dirty="0"/>
              <a:t>Tim Willemse</a:t>
            </a:r>
          </a:p>
          <a:p>
            <a:r>
              <a:rPr lang="nl-NL" dirty="0"/>
              <a:t>Anny van </a:t>
            </a:r>
            <a:r>
              <a:rPr lang="nl-NL" dirty="0" err="1"/>
              <a:t>Leijsen</a:t>
            </a:r>
            <a:endParaRPr lang="nl-NL" dirty="0"/>
          </a:p>
        </p:txBody>
      </p:sp>
      <p:pic>
        <p:nvPicPr>
          <p:cNvPr id="8" name="Picture 2">
            <a:extLst>
              <a:ext uri="{FF2B5EF4-FFF2-40B4-BE49-F238E27FC236}">
                <a16:creationId xmlns:a16="http://schemas.microsoft.com/office/drawing/2014/main" xmlns="" id="{BEBCA82E-762F-4F1E-BA95-B1E1BD89D2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2030" y="4159539"/>
            <a:ext cx="2505501" cy="25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4390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464" y="255706"/>
            <a:ext cx="10972800" cy="1325563"/>
          </a:xfrm>
        </p:spPr>
        <p:txBody>
          <a:bodyPr/>
          <a:lstStyle/>
          <a:p>
            <a:r>
              <a:rPr lang="nl-NL" b="1" u="sng" dirty="0"/>
              <a:t>Indeling huisdieren</a:t>
            </a:r>
          </a:p>
        </p:txBody>
      </p:sp>
      <p:sp>
        <p:nvSpPr>
          <p:cNvPr id="3" name="Tijdelijke aanduiding voor inhoud 2"/>
          <p:cNvSpPr>
            <a:spLocks noGrp="1"/>
          </p:cNvSpPr>
          <p:nvPr>
            <p:ph idx="1"/>
          </p:nvPr>
        </p:nvSpPr>
        <p:spPr/>
        <p:txBody>
          <a:bodyPr>
            <a:normAutofit/>
          </a:bodyPr>
          <a:lstStyle/>
          <a:p>
            <a:pPr marL="342900" indent="-342900">
              <a:buFontTx/>
              <a:buChar char="-"/>
            </a:pPr>
            <a:r>
              <a:rPr lang="nl-NL" sz="3600"/>
              <a:t>Voor melk – vlees – eieren </a:t>
            </a:r>
          </a:p>
          <a:p>
            <a:pPr marL="342900" indent="-342900">
              <a:buFontTx/>
              <a:buChar char="-"/>
            </a:pPr>
            <a:r>
              <a:rPr lang="nl-NL" sz="3600"/>
              <a:t>Sociale huisdieren </a:t>
            </a:r>
          </a:p>
          <a:p>
            <a:pPr marL="342900" indent="-342900">
              <a:buFontTx/>
              <a:buChar char="-"/>
            </a:pPr>
            <a:r>
              <a:rPr lang="nl-NL" sz="3600"/>
              <a:t>Ongewenste huisdieren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594" y="452642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4262035" y="4819335"/>
            <a:ext cx="2457937" cy="651849"/>
          </a:xfrm>
          <a:prstGeom prst="wedgeEllipseCallout">
            <a:avLst>
              <a:gd name="adj1" fmla="val -56193"/>
              <a:gd name="adj2" fmla="val 13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err="1">
                <a:solidFill>
                  <a:schemeClr val="tx1"/>
                </a:solidFill>
              </a:rPr>
              <a:t>Bedwants</a:t>
            </a:r>
            <a:r>
              <a:rPr lang="nl-NL" b="1">
                <a:solidFill>
                  <a:schemeClr val="tx1"/>
                </a:solidFill>
              </a:rPr>
              <a:t> </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2339" y="3985491"/>
            <a:ext cx="3185318" cy="241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1264" y="580160"/>
            <a:ext cx="4642735"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171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C68B7ED-F84A-6B8E-B54A-976A232B6116}"/>
              </a:ext>
            </a:extLst>
          </p:cNvPr>
          <p:cNvSpPr>
            <a:spLocks noGrp="1"/>
          </p:cNvSpPr>
          <p:nvPr>
            <p:ph type="title"/>
          </p:nvPr>
        </p:nvSpPr>
        <p:spPr>
          <a:xfrm>
            <a:off x="431015" y="186592"/>
            <a:ext cx="10972800" cy="1325563"/>
          </a:xfrm>
        </p:spPr>
        <p:txBody>
          <a:bodyPr/>
          <a:lstStyle/>
          <a:p>
            <a:r>
              <a:rPr lang="nl-NL"/>
              <a:t>Mag dit dier in 2024 wel of niet?</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9543" y="2212643"/>
            <a:ext cx="5021249" cy="336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04" y="1933136"/>
            <a:ext cx="5210153" cy="347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41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5691" y="277126"/>
            <a:ext cx="10972800" cy="1325563"/>
          </a:xfrm>
        </p:spPr>
        <p:txBody>
          <a:bodyPr/>
          <a:lstStyle/>
          <a:p>
            <a:r>
              <a:rPr lang="nl-NL" b="1" u="sng"/>
              <a:t>Wel of niet ?</a:t>
            </a:r>
          </a:p>
        </p:txBody>
      </p:sp>
      <p:sp>
        <p:nvSpPr>
          <p:cNvPr id="4" name="Ovale toelichting 3"/>
          <p:cNvSpPr/>
          <p:nvPr/>
        </p:nvSpPr>
        <p:spPr>
          <a:xfrm>
            <a:off x="7687496" y="387201"/>
            <a:ext cx="3630440" cy="1955548"/>
          </a:xfrm>
          <a:prstGeom prst="wedgeEllipseCallout">
            <a:avLst>
              <a:gd name="adj1" fmla="val -49262"/>
              <a:gd name="adj2" fmla="val 851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err="1">
                <a:solidFill>
                  <a:schemeClr val="tx1"/>
                </a:solidFill>
              </a:rPr>
              <a:t>Witbuik</a:t>
            </a:r>
            <a:r>
              <a:rPr lang="nl-NL" sz="2400" b="1">
                <a:solidFill>
                  <a:schemeClr val="tx1"/>
                </a:solidFill>
              </a:rPr>
              <a:t> egel </a:t>
            </a:r>
          </a:p>
          <a:p>
            <a:pPr algn="ctr"/>
            <a:r>
              <a:rPr lang="nl-NL" sz="2400" b="1">
                <a:solidFill>
                  <a:schemeClr val="tx1"/>
                </a:solidFill>
              </a:rPr>
              <a:t>Ik ben geen huisdier !</a:t>
            </a:r>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4190" y="2251468"/>
            <a:ext cx="5385353"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458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5691" y="277126"/>
            <a:ext cx="10972800" cy="1325563"/>
          </a:xfrm>
        </p:spPr>
        <p:txBody>
          <a:bodyPr/>
          <a:lstStyle/>
          <a:p>
            <a:r>
              <a:rPr lang="nl-NL" b="1" u="sng"/>
              <a:t>Wel of niet ?</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3815" y="2008834"/>
            <a:ext cx="4409036" cy="44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7564832" y="440130"/>
            <a:ext cx="3630440" cy="1955548"/>
          </a:xfrm>
          <a:prstGeom prst="wedgeEllipseCallout">
            <a:avLst>
              <a:gd name="adj1" fmla="val -49262"/>
              <a:gd name="adj2" fmla="val 851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chemeClr val="tx1"/>
                </a:solidFill>
              </a:rPr>
              <a:t>Bunzing …..</a:t>
            </a:r>
          </a:p>
          <a:p>
            <a:pPr algn="ctr"/>
            <a:r>
              <a:rPr lang="nl-NL" sz="2400" b="1">
                <a:solidFill>
                  <a:schemeClr val="tx1"/>
                </a:solidFill>
              </a:rPr>
              <a:t>Ik mag nog wel bij je komen wonen.</a:t>
            </a:r>
          </a:p>
        </p:txBody>
      </p:sp>
    </p:spTree>
    <p:extLst>
      <p:ext uri="{BB962C8B-B14F-4D97-AF65-F5344CB8AC3E}">
        <p14:creationId xmlns:p14="http://schemas.microsoft.com/office/powerpoint/2010/main" val="40295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sp>
        <p:nvSpPr>
          <p:cNvPr id="4" name="Ovale toelichting 3"/>
          <p:cNvSpPr/>
          <p:nvPr/>
        </p:nvSpPr>
        <p:spPr>
          <a:xfrm>
            <a:off x="6786124" y="387313"/>
            <a:ext cx="4354716" cy="2019646"/>
          </a:xfrm>
          <a:prstGeom prst="wedgeEllipseCallout">
            <a:avLst>
              <a:gd name="adj1" fmla="val -49709"/>
              <a:gd name="adj2" fmla="val 813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tx1"/>
                </a:solidFill>
              </a:rPr>
              <a:t>Chinese </a:t>
            </a:r>
            <a:r>
              <a:rPr lang="nl-NL" sz="2800" b="1" err="1">
                <a:solidFill>
                  <a:schemeClr val="tx1"/>
                </a:solidFill>
              </a:rPr>
              <a:t>waterree</a:t>
            </a:r>
            <a:endParaRPr lang="nl-NL" sz="2800" b="1">
              <a:solidFill>
                <a:schemeClr val="tx1"/>
              </a:solidFill>
            </a:endParaRPr>
          </a:p>
          <a:p>
            <a:pPr algn="ctr"/>
            <a:endParaRPr lang="nl-NL" sz="2800" b="1">
              <a:solidFill>
                <a:schemeClr val="tx1"/>
              </a:solidFill>
            </a:endParaRPr>
          </a:p>
          <a:p>
            <a:pPr algn="ctr"/>
            <a:r>
              <a:rPr lang="nl-NL" sz="2800" b="1">
                <a:solidFill>
                  <a:schemeClr val="tx1"/>
                </a:solidFill>
              </a:rPr>
              <a:t>Ik ook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624" y="1930920"/>
            <a:ext cx="47625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3581" y="4130723"/>
            <a:ext cx="33337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352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939" y="2562854"/>
            <a:ext cx="5622201" cy="406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6663461" y="557784"/>
            <a:ext cx="4354716" cy="2019646"/>
          </a:xfrm>
          <a:prstGeom prst="wedgeEllipseCallout">
            <a:avLst>
              <a:gd name="adj1" fmla="val -60728"/>
              <a:gd name="adj2" fmla="val 503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err="1">
                <a:solidFill>
                  <a:schemeClr val="tx1"/>
                </a:solidFill>
              </a:rPr>
              <a:t>Serval</a:t>
            </a:r>
            <a:endParaRPr lang="nl-NL" sz="2800" b="1">
              <a:solidFill>
                <a:schemeClr val="tx1"/>
              </a:solidFill>
            </a:endParaRPr>
          </a:p>
          <a:p>
            <a:pPr algn="ctr"/>
            <a:endParaRPr lang="nl-NL" sz="2800" b="1">
              <a:solidFill>
                <a:schemeClr val="tx1"/>
              </a:solidFill>
            </a:endParaRPr>
          </a:p>
          <a:p>
            <a:pPr algn="ctr"/>
            <a:r>
              <a:rPr lang="nl-NL" sz="2800" b="1">
                <a:solidFill>
                  <a:schemeClr val="tx1"/>
                </a:solidFill>
              </a:rPr>
              <a:t>Nee….. Ik niet meer….</a:t>
            </a:r>
          </a:p>
        </p:txBody>
      </p:sp>
    </p:spTree>
    <p:extLst>
      <p:ext uri="{BB962C8B-B14F-4D97-AF65-F5344CB8AC3E}">
        <p14:creationId xmlns:p14="http://schemas.microsoft.com/office/powerpoint/2010/main" val="29987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sp>
        <p:nvSpPr>
          <p:cNvPr id="4" name="Ovale toelichting 3"/>
          <p:cNvSpPr/>
          <p:nvPr/>
        </p:nvSpPr>
        <p:spPr>
          <a:xfrm>
            <a:off x="6340076" y="570369"/>
            <a:ext cx="4354716" cy="2019646"/>
          </a:xfrm>
          <a:prstGeom prst="wedgeEllipseCallout">
            <a:avLst>
              <a:gd name="adj1" fmla="val -60728"/>
              <a:gd name="adj2" fmla="val 503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tx1"/>
                </a:solidFill>
              </a:rPr>
              <a:t>Alpaca </a:t>
            </a:r>
          </a:p>
          <a:p>
            <a:pPr algn="ctr"/>
            <a:endParaRPr lang="nl-NL" sz="2800" b="1">
              <a:solidFill>
                <a:schemeClr val="tx1"/>
              </a:solidFill>
            </a:endParaRPr>
          </a:p>
          <a:p>
            <a:pPr algn="ctr"/>
            <a:r>
              <a:rPr lang="nl-NL" sz="2800" b="1">
                <a:solidFill>
                  <a:schemeClr val="tx1"/>
                </a:solidFill>
              </a:rPr>
              <a:t>Ik mag blijven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79" y="2590015"/>
            <a:ext cx="6059488"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6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7050" y="431035"/>
            <a:ext cx="10972800" cy="1325563"/>
          </a:xfrm>
        </p:spPr>
        <p:txBody>
          <a:bodyPr/>
          <a:lstStyle/>
          <a:p>
            <a:r>
              <a:rPr lang="nl-NL" b="1" u="sng"/>
              <a:t>Wel of niet ?</a:t>
            </a:r>
            <a:endParaRPr lang="nl-NL"/>
          </a:p>
        </p:txBody>
      </p:sp>
      <p:sp>
        <p:nvSpPr>
          <p:cNvPr id="4" name="Ovale toelichting 3"/>
          <p:cNvSpPr/>
          <p:nvPr/>
        </p:nvSpPr>
        <p:spPr>
          <a:xfrm>
            <a:off x="6944753" y="0"/>
            <a:ext cx="4685858" cy="2247253"/>
          </a:xfrm>
          <a:prstGeom prst="wedgeEllipseCallout">
            <a:avLst>
              <a:gd name="adj1" fmla="val -41185"/>
              <a:gd name="adj2" fmla="val 105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chemeClr val="tx1"/>
                </a:solidFill>
              </a:rPr>
              <a:t>Kameel </a:t>
            </a:r>
          </a:p>
          <a:p>
            <a:pPr algn="ctr"/>
            <a:endParaRPr lang="nl-NL" sz="2800" b="1" dirty="0">
              <a:solidFill>
                <a:schemeClr val="tx1"/>
              </a:solidFill>
            </a:endParaRPr>
          </a:p>
          <a:p>
            <a:pPr algn="ctr"/>
            <a:r>
              <a:rPr lang="nl-NL" sz="2800" b="1" dirty="0">
                <a:solidFill>
                  <a:schemeClr val="tx1"/>
                </a:solidFill>
              </a:rPr>
              <a:t>Ik mag blijven …..</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086" y="1866794"/>
            <a:ext cx="5895455" cy="467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73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sp>
        <p:nvSpPr>
          <p:cNvPr id="4" name="Ovale toelichting 3"/>
          <p:cNvSpPr/>
          <p:nvPr/>
        </p:nvSpPr>
        <p:spPr>
          <a:xfrm>
            <a:off x="7523430" y="570369"/>
            <a:ext cx="4354716" cy="2019646"/>
          </a:xfrm>
          <a:prstGeom prst="wedgeEllipseCallout">
            <a:avLst>
              <a:gd name="adj1" fmla="val -58857"/>
              <a:gd name="adj2" fmla="val 65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tx1"/>
                </a:solidFill>
              </a:rPr>
              <a:t>Stokstaartje</a:t>
            </a:r>
          </a:p>
          <a:p>
            <a:pPr algn="ctr"/>
            <a:endParaRPr lang="nl-NL" sz="2800" b="1">
              <a:solidFill>
                <a:schemeClr val="tx1"/>
              </a:solidFill>
            </a:endParaRPr>
          </a:p>
          <a:p>
            <a:pPr algn="ctr"/>
            <a:r>
              <a:rPr lang="nl-NL" sz="2800" b="1">
                <a:solidFill>
                  <a:schemeClr val="tx1"/>
                </a:solidFill>
              </a:rPr>
              <a:t>Ik niet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444" y="2761308"/>
            <a:ext cx="5764348" cy="3246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16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sp>
        <p:nvSpPr>
          <p:cNvPr id="4" name="Ovale toelichting 3"/>
          <p:cNvSpPr/>
          <p:nvPr/>
        </p:nvSpPr>
        <p:spPr>
          <a:xfrm>
            <a:off x="5565784" y="789089"/>
            <a:ext cx="5549774" cy="2019646"/>
          </a:xfrm>
          <a:prstGeom prst="wedgeEllipseCallout">
            <a:avLst>
              <a:gd name="adj1" fmla="val -57878"/>
              <a:gd name="adj2" fmla="val 105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err="1">
                <a:solidFill>
                  <a:schemeClr val="tx1"/>
                </a:solidFill>
              </a:rPr>
              <a:t>Woestijnsslaapmuis</a:t>
            </a:r>
            <a:endParaRPr lang="nl-NL" sz="2800" b="1">
              <a:solidFill>
                <a:schemeClr val="tx1"/>
              </a:solidFill>
            </a:endParaRPr>
          </a:p>
          <a:p>
            <a:pPr algn="ctr"/>
            <a:endParaRPr lang="nl-NL" sz="2800" b="1">
              <a:solidFill>
                <a:schemeClr val="tx1"/>
              </a:solidFill>
            </a:endParaRPr>
          </a:p>
          <a:p>
            <a:pPr algn="ctr"/>
            <a:r>
              <a:rPr lang="nl-NL" sz="2800" b="1">
                <a:solidFill>
                  <a:schemeClr val="tx1"/>
                </a:solidFill>
              </a:rPr>
              <a:t>Ik wel !</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54" y="2590015"/>
            <a:ext cx="5136941" cy="385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01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4478" y="288362"/>
            <a:ext cx="10972800" cy="1325563"/>
          </a:xfrm>
        </p:spPr>
        <p:txBody>
          <a:bodyPr/>
          <a:lstStyle/>
          <a:p>
            <a:r>
              <a:rPr lang="nl-NL" b="1" u="sng" dirty="0"/>
              <a:t>The Big Five ……</a:t>
            </a:r>
          </a:p>
        </p:txBody>
      </p:sp>
      <p:sp>
        <p:nvSpPr>
          <p:cNvPr id="3" name="Tijdelijke aanduiding voor inhoud 2"/>
          <p:cNvSpPr>
            <a:spLocks noGrp="1"/>
          </p:cNvSpPr>
          <p:nvPr>
            <p:ph idx="1"/>
          </p:nvPr>
        </p:nvSpPr>
        <p:spPr/>
        <p:txBody>
          <a:bodyPr>
            <a:normAutofit/>
          </a:bodyPr>
          <a:lstStyle/>
          <a:p>
            <a:r>
              <a:rPr lang="nl-NL" sz="3600" dirty="0"/>
              <a:t>luipaard</a:t>
            </a:r>
          </a:p>
          <a:p>
            <a:r>
              <a:rPr lang="nl-NL" sz="3600" dirty="0"/>
              <a:t>leeuw</a:t>
            </a:r>
          </a:p>
          <a:p>
            <a:r>
              <a:rPr lang="nl-NL" sz="3600" dirty="0"/>
              <a:t>olifant</a:t>
            </a:r>
          </a:p>
          <a:p>
            <a:r>
              <a:rPr lang="nl-NL" sz="3600" dirty="0"/>
              <a:t>neushoorn</a:t>
            </a:r>
          </a:p>
          <a:p>
            <a:r>
              <a:rPr lang="nl-NL" sz="3600" dirty="0"/>
              <a:t>buffel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996" y="2309689"/>
            <a:ext cx="8358262" cy="343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5799221" y="641685"/>
            <a:ext cx="4002506" cy="1066800"/>
          </a:xfrm>
          <a:prstGeom prst="wedgeEllipseCallout">
            <a:avLst>
              <a:gd name="adj1" fmla="val -58709"/>
              <a:gd name="adj2" fmla="val 116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t>Maar waarom?  </a:t>
            </a:r>
          </a:p>
        </p:txBody>
      </p:sp>
      <p:sp>
        <p:nvSpPr>
          <p:cNvPr id="5" name="Ovale toelichting 4"/>
          <p:cNvSpPr/>
          <p:nvPr/>
        </p:nvSpPr>
        <p:spPr>
          <a:xfrm flipH="1">
            <a:off x="5911548" y="5593762"/>
            <a:ext cx="3489158" cy="752461"/>
          </a:xfrm>
          <a:prstGeom prst="wedgeEllipseCallout">
            <a:avLst>
              <a:gd name="adj1" fmla="val 97052"/>
              <a:gd name="adj2" fmla="val -12727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b="1" dirty="0">
                <a:solidFill>
                  <a:schemeClr val="tx1"/>
                </a:solidFill>
              </a:rPr>
              <a:t>Maar de Big Five van Nederland ?</a:t>
            </a:r>
          </a:p>
        </p:txBody>
      </p:sp>
    </p:spTree>
    <p:extLst>
      <p:ext uri="{BB962C8B-B14F-4D97-AF65-F5344CB8AC3E}">
        <p14:creationId xmlns:p14="http://schemas.microsoft.com/office/powerpoint/2010/main" val="12151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sp>
        <p:nvSpPr>
          <p:cNvPr id="4" name="Ovale toelichting 3"/>
          <p:cNvSpPr/>
          <p:nvPr/>
        </p:nvSpPr>
        <p:spPr>
          <a:xfrm>
            <a:off x="6973540" y="670730"/>
            <a:ext cx="4354716" cy="2019646"/>
          </a:xfrm>
          <a:prstGeom prst="wedgeEllipseCallout">
            <a:avLst>
              <a:gd name="adj1" fmla="val -58857"/>
              <a:gd name="adj2" fmla="val 65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tx1"/>
                </a:solidFill>
              </a:rPr>
              <a:t>Waterbuffel</a:t>
            </a:r>
          </a:p>
          <a:p>
            <a:pPr algn="ctr"/>
            <a:endParaRPr lang="nl-NL" sz="2800" b="1">
              <a:solidFill>
                <a:schemeClr val="tx1"/>
              </a:solidFill>
            </a:endParaRPr>
          </a:p>
          <a:p>
            <a:pPr algn="ctr"/>
            <a:r>
              <a:rPr lang="nl-NL" sz="2800" b="1">
                <a:solidFill>
                  <a:schemeClr val="tx1"/>
                </a:solidFill>
              </a:rPr>
              <a:t>Ik wel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068" y="2526639"/>
            <a:ext cx="5870472" cy="391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11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a:t>Wel of niet ?</a:t>
            </a:r>
            <a:endParaRPr lang="nl-NL"/>
          </a:p>
        </p:txBody>
      </p:sp>
      <p:sp>
        <p:nvSpPr>
          <p:cNvPr id="4" name="Ovale toelichting 3"/>
          <p:cNvSpPr/>
          <p:nvPr/>
        </p:nvSpPr>
        <p:spPr>
          <a:xfrm>
            <a:off x="7227684" y="317818"/>
            <a:ext cx="4354716" cy="2019646"/>
          </a:xfrm>
          <a:prstGeom prst="wedgeEllipseCallout">
            <a:avLst>
              <a:gd name="adj1" fmla="val -57402"/>
              <a:gd name="adj2" fmla="val 1261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err="1">
                <a:solidFill>
                  <a:schemeClr val="tx1"/>
                </a:solidFill>
              </a:rPr>
              <a:t>Chincilla</a:t>
            </a:r>
            <a:endParaRPr lang="nl-NL" sz="2800" b="1">
              <a:solidFill>
                <a:schemeClr val="tx1"/>
              </a:solidFill>
            </a:endParaRPr>
          </a:p>
          <a:p>
            <a:pPr algn="ctr"/>
            <a:endParaRPr lang="nl-NL" sz="2800" b="1">
              <a:solidFill>
                <a:schemeClr val="tx1"/>
              </a:solidFill>
            </a:endParaRPr>
          </a:p>
          <a:p>
            <a:pPr algn="ctr"/>
            <a:r>
              <a:rPr lang="nl-NL" sz="2800" b="1">
                <a:solidFill>
                  <a:schemeClr val="tx1"/>
                </a:solidFill>
              </a:rPr>
              <a:t>Ik niet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91" y="2337241"/>
            <a:ext cx="6844421" cy="435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15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u="sng" dirty="0">
                <a:solidFill>
                  <a:srgbClr val="006600"/>
                </a:solidFill>
              </a:rPr>
              <a:t>Welke huisdieren mogen nog in 2024?</a:t>
            </a:r>
            <a:br>
              <a:rPr lang="nl-NL" b="1" u="sng" dirty="0">
                <a:solidFill>
                  <a:srgbClr val="006600"/>
                </a:solidFill>
              </a:rPr>
            </a:br>
            <a:endParaRPr lang="nl-NL" b="1" u="sng" dirty="0">
              <a:solidFill>
                <a:srgbClr val="006600"/>
              </a:solidFill>
            </a:endParaRPr>
          </a:p>
        </p:txBody>
      </p:sp>
      <p:sp>
        <p:nvSpPr>
          <p:cNvPr id="3" name="Tijdelijke aanduiding voor inhoud 2"/>
          <p:cNvSpPr>
            <a:spLocks noGrp="1"/>
          </p:cNvSpPr>
          <p:nvPr>
            <p:ph idx="1"/>
          </p:nvPr>
        </p:nvSpPr>
        <p:spPr>
          <a:xfrm>
            <a:off x="569495" y="1740568"/>
            <a:ext cx="11373852" cy="4957011"/>
          </a:xfrm>
        </p:spPr>
        <p:txBody>
          <a:bodyPr>
            <a:normAutofit/>
          </a:bodyPr>
          <a:lstStyle/>
          <a:p>
            <a:pPr lvl="0"/>
            <a:r>
              <a:rPr lang="nl-NL" dirty="0"/>
              <a:t>Algerijnse gerbil	Alpaca			Bleke gerbil			Bruine rat</a:t>
            </a:r>
          </a:p>
          <a:p>
            <a:pPr lvl="0"/>
            <a:r>
              <a:rPr lang="nl-NL" dirty="0"/>
              <a:t>Bunzing		Cavia			Chinese </a:t>
            </a:r>
            <a:r>
              <a:rPr lang="nl-NL" dirty="0" err="1"/>
              <a:t>waterree</a:t>
            </a:r>
            <a:r>
              <a:rPr lang="nl-NL" dirty="0"/>
              <a:t>		Dwergrenmuis</a:t>
            </a:r>
            <a:endParaRPr lang="nl-NL" b="1" dirty="0"/>
          </a:p>
          <a:p>
            <a:pPr lvl="0"/>
            <a:r>
              <a:rPr lang="nl-NL" dirty="0"/>
              <a:t>Ezel			Fret			Geit				Goudhamster</a:t>
            </a:r>
          </a:p>
          <a:p>
            <a:pPr lvl="0"/>
            <a:r>
              <a:rPr lang="nl-NL" dirty="0"/>
              <a:t>Hond			Huiskat			Huismuis			Kameel</a:t>
            </a:r>
          </a:p>
          <a:p>
            <a:pPr lvl="0"/>
            <a:r>
              <a:rPr lang="nl-NL" dirty="0"/>
              <a:t>Konijn			Lama			Mongoolse gerbil		Paard</a:t>
            </a:r>
          </a:p>
          <a:p>
            <a:r>
              <a:rPr lang="nl-NL" dirty="0"/>
              <a:t>Rund			Schaap			Afrikaanse dwergrelmuis	Waterbuffel</a:t>
            </a:r>
          </a:p>
          <a:p>
            <a:r>
              <a:rPr lang="nl-NL" dirty="0"/>
              <a:t>Varken			Woestijnslaapmuis	</a:t>
            </a:r>
            <a:r>
              <a:rPr lang="nl-NL" dirty="0" err="1"/>
              <a:t>Noordafrikaanse</a:t>
            </a:r>
            <a:r>
              <a:rPr lang="nl-NL" dirty="0"/>
              <a:t> </a:t>
            </a:r>
            <a:r>
              <a:rPr lang="nl-NL" dirty="0" err="1"/>
              <a:t>renmuis</a:t>
            </a:r>
            <a:endParaRPr lang="nl-NL" dirty="0"/>
          </a:p>
          <a:p>
            <a:pPr lvl="0"/>
            <a:r>
              <a:rPr lang="nl-NL" dirty="0"/>
              <a:t>Grote Egyptische </a:t>
            </a:r>
            <a:r>
              <a:rPr lang="nl-NL" dirty="0" err="1"/>
              <a:t>renmuis</a:t>
            </a:r>
            <a:r>
              <a:rPr lang="nl-NL" dirty="0"/>
              <a:t>			</a:t>
            </a:r>
            <a:r>
              <a:rPr lang="nl-NL" dirty="0" err="1"/>
              <a:t>Harrington's</a:t>
            </a:r>
            <a:r>
              <a:rPr lang="nl-NL" dirty="0"/>
              <a:t> gerbil		</a:t>
            </a:r>
          </a:p>
          <a:p>
            <a:pPr lvl="0"/>
            <a:r>
              <a:rPr lang="nl-NL" dirty="0"/>
              <a:t>Chinese dwerghamster</a:t>
            </a:r>
          </a:p>
          <a:p>
            <a:pPr lvl="0"/>
            <a:r>
              <a:rPr lang="nl-NL" dirty="0"/>
              <a:t>		</a:t>
            </a:r>
          </a:p>
        </p:txBody>
      </p:sp>
    </p:spTree>
    <p:extLst>
      <p:ext uri="{BB962C8B-B14F-4D97-AF65-F5344CB8AC3E}">
        <p14:creationId xmlns:p14="http://schemas.microsoft.com/office/powerpoint/2010/main" val="3788837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59" y="106775"/>
            <a:ext cx="3740671" cy="280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3684760" y="305951"/>
            <a:ext cx="2589291" cy="905346"/>
          </a:xfrm>
          <a:prstGeom prst="wedgeEllipseCallout">
            <a:avLst>
              <a:gd name="adj1" fmla="val -47057"/>
              <a:gd name="adj2" fmla="val 965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Mongoolse </a:t>
            </a:r>
            <a:r>
              <a:rPr lang="nl-NL" err="1"/>
              <a:t>Gerbril</a:t>
            </a:r>
            <a:endParaRPr lang="nl-NL"/>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39" y="4383183"/>
            <a:ext cx="25336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e toelichting 6"/>
          <p:cNvSpPr/>
          <p:nvPr/>
        </p:nvSpPr>
        <p:spPr>
          <a:xfrm>
            <a:off x="1724764" y="3286408"/>
            <a:ext cx="2756701" cy="1024347"/>
          </a:xfrm>
          <a:prstGeom prst="wedgeEllipseCallout">
            <a:avLst>
              <a:gd name="adj1" fmla="val -17549"/>
              <a:gd name="adj2" fmla="val 9780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Chinese Dwerghamster</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246" y="4331713"/>
            <a:ext cx="4150353" cy="230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e toelichting 1"/>
          <p:cNvSpPr/>
          <p:nvPr/>
        </p:nvSpPr>
        <p:spPr>
          <a:xfrm>
            <a:off x="6034715" y="3943437"/>
            <a:ext cx="1158074" cy="879492"/>
          </a:xfrm>
          <a:prstGeom prst="wedgeEllipseCallout">
            <a:avLst>
              <a:gd name="adj1" fmla="val 54217"/>
              <a:gd name="adj2" fmla="val 9544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Fret</a:t>
            </a: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7493" y="754071"/>
            <a:ext cx="4090106" cy="267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toelichting 2"/>
          <p:cNvSpPr/>
          <p:nvPr/>
        </p:nvSpPr>
        <p:spPr>
          <a:xfrm>
            <a:off x="6373418" y="425553"/>
            <a:ext cx="1849236" cy="887240"/>
          </a:xfrm>
          <a:prstGeom prst="wedgeEllipseCallout">
            <a:avLst>
              <a:gd name="adj1" fmla="val 76256"/>
              <a:gd name="adj2" fmla="val 93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Bruine Rat</a:t>
            </a:r>
          </a:p>
        </p:txBody>
      </p:sp>
      <p:sp>
        <p:nvSpPr>
          <p:cNvPr id="8" name="Explosie 1 7"/>
          <p:cNvSpPr/>
          <p:nvPr/>
        </p:nvSpPr>
        <p:spPr>
          <a:xfrm>
            <a:off x="4137102" y="1628486"/>
            <a:ext cx="3573435" cy="199176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chemeClr val="tx1"/>
                </a:solidFill>
              </a:rPr>
              <a:t>Wij wel !</a:t>
            </a:r>
          </a:p>
        </p:txBody>
      </p:sp>
    </p:spTree>
    <p:extLst>
      <p:ext uri="{BB962C8B-B14F-4D97-AF65-F5344CB8AC3E}">
        <p14:creationId xmlns:p14="http://schemas.microsoft.com/office/powerpoint/2010/main" val="2823104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9654" y="105112"/>
            <a:ext cx="10972800" cy="1170236"/>
          </a:xfrm>
        </p:spPr>
        <p:txBody>
          <a:bodyPr>
            <a:normAutofit fontScale="90000"/>
          </a:bodyPr>
          <a:lstStyle/>
          <a:p>
            <a:r>
              <a:rPr lang="nl-NL" dirty="0"/>
              <a:t>Welke dieren leven er nog meer in en bij huis?</a:t>
            </a:r>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4989" b="11087"/>
          <a:stretch/>
        </p:blipFill>
        <p:spPr>
          <a:xfrm>
            <a:off x="0" y="4617398"/>
            <a:ext cx="2208133" cy="2176433"/>
          </a:xfrm>
        </p:spPr>
      </p:pic>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36916" t="13993" r="17847" b="55644"/>
          <a:stretch/>
        </p:blipFill>
        <p:spPr>
          <a:xfrm>
            <a:off x="7164191" y="1496984"/>
            <a:ext cx="2326741" cy="2082297"/>
          </a:xfrm>
          <a:prstGeom prst="rect">
            <a:avLst/>
          </a:prstGeom>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14" t="13406" r="5312" b="32441"/>
          <a:stretch/>
        </p:blipFill>
        <p:spPr bwMode="auto">
          <a:xfrm rot="16200000">
            <a:off x="2555100" y="4635477"/>
            <a:ext cx="1933074" cy="238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08" t="19722" r="14464" b="54728"/>
          <a:stretch/>
        </p:blipFill>
        <p:spPr bwMode="auto">
          <a:xfrm>
            <a:off x="9654413" y="3579280"/>
            <a:ext cx="2528127" cy="188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428" b="30802"/>
          <a:stretch/>
        </p:blipFill>
        <p:spPr bwMode="auto">
          <a:xfrm>
            <a:off x="1203158" y="1354851"/>
            <a:ext cx="1730394" cy="176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98" t="21664" r="698" b="35711"/>
          <a:stretch/>
        </p:blipFill>
        <p:spPr bwMode="auto">
          <a:xfrm>
            <a:off x="7498999" y="3760669"/>
            <a:ext cx="1796546" cy="170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201" b="54473"/>
          <a:stretch/>
        </p:blipFill>
        <p:spPr bwMode="auto">
          <a:xfrm>
            <a:off x="4126798" y="1354851"/>
            <a:ext cx="2222675" cy="189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toelichting 2"/>
          <p:cNvSpPr/>
          <p:nvPr/>
        </p:nvSpPr>
        <p:spPr>
          <a:xfrm>
            <a:off x="224590" y="3121365"/>
            <a:ext cx="1564104" cy="1399475"/>
          </a:xfrm>
          <a:prstGeom prst="wedgeEllipseCallout">
            <a:avLst>
              <a:gd name="adj1" fmla="val 95613"/>
              <a:gd name="adj2" fmla="val 35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Vangst van 1 weekje opletten.</a:t>
            </a:r>
          </a:p>
        </p:txBody>
      </p:sp>
      <p:pic>
        <p:nvPicPr>
          <p:cNvPr id="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5300"/>
          <a:stretch/>
        </p:blipFill>
        <p:spPr bwMode="auto">
          <a:xfrm>
            <a:off x="9654415" y="1354851"/>
            <a:ext cx="2275308" cy="21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6966" t="10519" r="12020"/>
          <a:stretch/>
        </p:blipFill>
        <p:spPr bwMode="auto">
          <a:xfrm>
            <a:off x="2443232" y="2859542"/>
            <a:ext cx="1932220" cy="185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5337" y="5462401"/>
            <a:ext cx="2253025" cy="126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Welke vliegen kom je 's zomers bij ons tegen? - Onze Natuu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483" t="18344" r="6331" b="14168"/>
          <a:stretch/>
        </p:blipFill>
        <p:spPr bwMode="auto">
          <a:xfrm>
            <a:off x="5350849" y="2879542"/>
            <a:ext cx="2027597" cy="13994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50060" y="4367618"/>
            <a:ext cx="2528386" cy="112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43983" y="5418740"/>
            <a:ext cx="1722964" cy="129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770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42E603F-28B7-4831-BF23-65FBAB13D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xmlns="" id="{4D39700F-2B10-4402-A7DD-06EE224588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Background Fill">
            <a:extLst>
              <a:ext uri="{FF2B5EF4-FFF2-40B4-BE49-F238E27FC236}">
                <a16:creationId xmlns:a16="http://schemas.microsoft.com/office/drawing/2014/main" xmlns="" id="{68CA250C-CF5A-4736-9249-D6111F7C55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C978CD5-696C-47A1-9AEC-EEB8D7D44B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B20E87BB-AFE9-DDDF-ED85-A3B01F281777}"/>
              </a:ext>
            </a:extLst>
          </p:cNvPr>
          <p:cNvSpPr>
            <a:spLocks noGrp="1"/>
          </p:cNvSpPr>
          <p:nvPr>
            <p:ph type="title"/>
          </p:nvPr>
        </p:nvSpPr>
        <p:spPr>
          <a:xfrm>
            <a:off x="609600" y="868963"/>
            <a:ext cx="5598097" cy="3529615"/>
          </a:xfrm>
        </p:spPr>
        <p:txBody>
          <a:bodyPr vert="horz" lIns="91440" tIns="45720" rIns="91440" bIns="45720" rtlCol="0" anchor="b">
            <a:normAutofit/>
          </a:bodyPr>
          <a:lstStyle/>
          <a:p>
            <a:r>
              <a:rPr lang="en-US" sz="5400" dirty="0" err="1"/>
              <a:t>Fruitvliegjes</a:t>
            </a:r>
            <a:r>
              <a:rPr lang="en-US" sz="5400" dirty="0"/>
              <a:t> ……</a:t>
            </a:r>
            <a:br>
              <a:rPr lang="en-US" sz="5400" dirty="0"/>
            </a:br>
            <a:r>
              <a:rPr lang="en-US" sz="5400" dirty="0"/>
              <a:t/>
            </a:r>
            <a:br>
              <a:rPr lang="en-US" sz="5400" dirty="0"/>
            </a:br>
            <a:r>
              <a:rPr lang="en-US" sz="5400" dirty="0" err="1"/>
              <a:t>Waarom</a:t>
            </a:r>
            <a:r>
              <a:rPr lang="en-US" sz="5400" dirty="0"/>
              <a:t> </a:t>
            </a:r>
            <a:r>
              <a:rPr lang="en-US" sz="5400" dirty="0" err="1"/>
              <a:t>komen</a:t>
            </a:r>
            <a:r>
              <a:rPr lang="en-US" sz="5400" dirty="0"/>
              <a:t> </a:t>
            </a:r>
            <a:r>
              <a:rPr lang="en-US" sz="5400" dirty="0" err="1"/>
              <a:t>deze</a:t>
            </a:r>
            <a:r>
              <a:rPr lang="en-US" sz="5400" dirty="0"/>
              <a:t> op fruit </a:t>
            </a:r>
            <a:r>
              <a:rPr lang="en-US" sz="5400" dirty="0" err="1"/>
              <a:t>af</a:t>
            </a:r>
            <a:r>
              <a:rPr lang="en-US" sz="5400" dirty="0"/>
              <a:t>?</a:t>
            </a:r>
          </a:p>
        </p:txBody>
      </p:sp>
      <p:pic>
        <p:nvPicPr>
          <p:cNvPr id="4" name="Tijdelijke aanduiding voor inhoud 3" descr="Afbeelding met ongedierte, Macrofotografie, geleedpotige, mier&#10;&#10;Automatisch gegenereerde beschrijving">
            <a:extLst>
              <a:ext uri="{FF2B5EF4-FFF2-40B4-BE49-F238E27FC236}">
                <a16:creationId xmlns:a16="http://schemas.microsoft.com/office/drawing/2014/main" xmlns="" id="{1A4D489D-6510-AF69-A60B-E6C323E9A8E3}"/>
              </a:ext>
            </a:extLst>
          </p:cNvPr>
          <p:cNvPicPr>
            <a:picLocks noGrp="1" noChangeAspect="1"/>
          </p:cNvPicPr>
          <p:nvPr>
            <p:ph idx="1"/>
          </p:nvPr>
        </p:nvPicPr>
        <p:blipFill rotWithShape="1">
          <a:blip r:embed="rId3"/>
          <a:srcRect r="17540"/>
          <a:stretch/>
        </p:blipFill>
        <p:spPr>
          <a:xfrm>
            <a:off x="6480316" y="1"/>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p:spPr>
      </p:pic>
    </p:spTree>
    <p:extLst>
      <p:ext uri="{BB962C8B-B14F-4D97-AF65-F5344CB8AC3E}">
        <p14:creationId xmlns:p14="http://schemas.microsoft.com/office/powerpoint/2010/main" val="1203725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Wie is wie ?  Hommel – Bij – Wesp </a:t>
            </a:r>
          </a:p>
        </p:txBody>
      </p:sp>
      <p:pic>
        <p:nvPicPr>
          <p:cNvPr id="4" name="Tijdelijke aanduiding voor inhoud 3">
            <a:extLst>
              <a:ext uri="{FF2B5EF4-FFF2-40B4-BE49-F238E27FC236}">
                <a16:creationId xmlns:a16="http://schemas.microsoft.com/office/drawing/2014/main" xmlns="" id="{ACC5B3F2-AC52-3ACE-737A-7C368CFEFA7C}"/>
              </a:ext>
            </a:extLst>
          </p:cNvPr>
          <p:cNvPicPr>
            <a:picLocks noGrp="1" noChangeAspect="1"/>
          </p:cNvPicPr>
          <p:nvPr>
            <p:ph idx="1"/>
          </p:nvPr>
        </p:nvPicPr>
        <p:blipFill rotWithShape="1">
          <a:blip r:embed="rId3"/>
          <a:srcRect b="39580"/>
          <a:stretch/>
        </p:blipFill>
        <p:spPr>
          <a:xfrm>
            <a:off x="764598" y="2221832"/>
            <a:ext cx="10568383" cy="3616622"/>
          </a:xfrm>
          <a:prstGeom prst="rect">
            <a:avLst/>
          </a:prstGeom>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441" y="2141621"/>
            <a:ext cx="10323095" cy="373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38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3558" y="172773"/>
            <a:ext cx="10972800" cy="1325563"/>
          </a:xfrm>
        </p:spPr>
        <p:txBody>
          <a:bodyPr>
            <a:normAutofit/>
          </a:bodyPr>
          <a:lstStyle/>
          <a:p>
            <a:r>
              <a:rPr lang="nl-NL" dirty="0"/>
              <a:t>Zelf aan de slag …. </a:t>
            </a:r>
          </a:p>
        </p:txBody>
      </p:sp>
      <p:sp>
        <p:nvSpPr>
          <p:cNvPr id="3" name="Tijdelijke aanduiding voor inhoud 2"/>
          <p:cNvSpPr>
            <a:spLocks noGrp="1"/>
          </p:cNvSpPr>
          <p:nvPr>
            <p:ph idx="1"/>
          </p:nvPr>
        </p:nvSpPr>
        <p:spPr>
          <a:xfrm>
            <a:off x="481262" y="1868905"/>
            <a:ext cx="10972800" cy="4539916"/>
          </a:xfrm>
        </p:spPr>
        <p:txBody>
          <a:bodyPr>
            <a:normAutofit/>
          </a:bodyPr>
          <a:lstStyle/>
          <a:p>
            <a:r>
              <a:rPr lang="nl-NL" sz="4400" dirty="0"/>
              <a:t>Welke dieren bekijken jullie met de leerlingen ?</a:t>
            </a:r>
          </a:p>
          <a:p>
            <a:endParaRPr lang="nl-NL" sz="4400" dirty="0" smtClean="0"/>
          </a:p>
          <a:p>
            <a:endParaRPr lang="nl-NL" sz="4400" dirty="0"/>
          </a:p>
          <a:p>
            <a:r>
              <a:rPr lang="nl-NL" sz="4400" dirty="0" smtClean="0"/>
              <a:t>Bekijk </a:t>
            </a:r>
            <a:r>
              <a:rPr lang="nl-NL" sz="4400" dirty="0"/>
              <a:t>het eens anders ….</a:t>
            </a:r>
          </a:p>
          <a:p>
            <a:endParaRPr lang="nl-NL" sz="4400" dirty="0"/>
          </a:p>
          <a:p>
            <a:endParaRPr lang="nl-NL" sz="4000" dirty="0"/>
          </a:p>
          <a:p>
            <a:endParaRPr lang="nl-NL" sz="44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0519" y="3121032"/>
            <a:ext cx="3225939" cy="2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48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Lesopdracht  The Big Five maar dan anders…..</a:t>
            </a:r>
          </a:p>
        </p:txBody>
      </p:sp>
      <p:sp>
        <p:nvSpPr>
          <p:cNvPr id="3" name="Tijdelijke aanduiding voor inhoud 2"/>
          <p:cNvSpPr>
            <a:spLocks noGrp="1"/>
          </p:cNvSpPr>
          <p:nvPr>
            <p:ph idx="1"/>
          </p:nvPr>
        </p:nvSpPr>
        <p:spPr/>
        <p:txBody>
          <a:bodyPr/>
          <a:lstStyle/>
          <a:p>
            <a:pPr marL="342900" indent="-342900">
              <a:buFontTx/>
              <a:buChar char="-"/>
            </a:pPr>
            <a:endParaRPr lang="nl-NL" dirty="0"/>
          </a:p>
          <a:p>
            <a:pPr marL="342900" indent="-342900">
              <a:buFontTx/>
              <a:buChar char="-"/>
            </a:pPr>
            <a:endParaRPr lang="nl-NL" dirty="0"/>
          </a:p>
          <a:p>
            <a:pPr marL="342900" indent="-342900">
              <a:buFontTx/>
              <a:buChar char="-"/>
            </a:pPr>
            <a:r>
              <a:rPr lang="nl-NL" u="sng" dirty="0"/>
              <a:t>Opdracht 1 :</a:t>
            </a:r>
            <a:br>
              <a:rPr lang="nl-NL" u="sng" dirty="0"/>
            </a:br>
            <a:r>
              <a:rPr lang="nl-NL" dirty="0"/>
              <a:t>Verzamelen onopvallende huisdieren</a:t>
            </a:r>
          </a:p>
          <a:p>
            <a:pPr marL="342900" indent="-342900">
              <a:buFontTx/>
              <a:buChar char="-"/>
            </a:pPr>
            <a:r>
              <a:rPr lang="nl-NL" u="sng" dirty="0"/>
              <a:t>Opdracht 2</a:t>
            </a:r>
            <a:r>
              <a:rPr lang="nl-NL" dirty="0"/>
              <a:t>: </a:t>
            </a:r>
            <a:br>
              <a:rPr lang="nl-NL" dirty="0"/>
            </a:br>
            <a:r>
              <a:rPr lang="nl-NL" dirty="0"/>
              <a:t>Fotograferen van onopvallende huisdieren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196" y="1997434"/>
            <a:ext cx="2960781" cy="197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9810" y="4740638"/>
            <a:ext cx="2484386" cy="185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2071" y="4548452"/>
            <a:ext cx="1982453" cy="132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481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557785"/>
            <a:ext cx="10972800" cy="791182"/>
          </a:xfrm>
        </p:spPr>
        <p:txBody>
          <a:bodyPr>
            <a:normAutofit/>
          </a:bodyPr>
          <a:lstStyle/>
          <a:p>
            <a:r>
              <a:rPr lang="nl-NL" dirty="0"/>
              <a:t>Werken met loep - binoculair – microscoop </a:t>
            </a:r>
          </a:p>
        </p:txBody>
      </p:sp>
      <p:sp>
        <p:nvSpPr>
          <p:cNvPr id="3" name="Tijdelijke aanduiding voor inhoud 2"/>
          <p:cNvSpPr>
            <a:spLocks noGrp="1"/>
          </p:cNvSpPr>
          <p:nvPr>
            <p:ph idx="1"/>
          </p:nvPr>
        </p:nvSpPr>
        <p:spPr/>
        <p:txBody>
          <a:bodyPr/>
          <a:lstStyle/>
          <a:p>
            <a:r>
              <a:rPr lang="nl-NL" dirty="0"/>
              <a:t>Maak een natuurgetrouwe tekening van de door jou meegebrachte dieren.</a:t>
            </a:r>
          </a:p>
          <a:p>
            <a:r>
              <a:rPr lang="nl-NL" dirty="0"/>
              <a:t>Benoem bij elk dier:</a:t>
            </a:r>
          </a:p>
          <a:p>
            <a:pPr marL="342900" indent="-342900">
              <a:buFontTx/>
              <a:buChar char="-"/>
            </a:pPr>
            <a:r>
              <a:rPr lang="nl-NL" dirty="0"/>
              <a:t>De naam</a:t>
            </a:r>
          </a:p>
          <a:p>
            <a:pPr marL="342900" indent="-342900">
              <a:buFontTx/>
              <a:buChar char="-"/>
            </a:pPr>
            <a:r>
              <a:rPr lang="nl-NL" dirty="0"/>
              <a:t>De vergroting</a:t>
            </a:r>
          </a:p>
          <a:p>
            <a:pPr marL="342900" indent="-342900">
              <a:buFontTx/>
              <a:buChar char="-"/>
            </a:pPr>
            <a:r>
              <a:rPr lang="nl-NL" dirty="0"/>
              <a:t>De Stam waar het dier bij hoort</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652" y="2898378"/>
            <a:ext cx="3302000" cy="2997200"/>
          </a:xfrm>
          <a:prstGeom prst="rect">
            <a:avLst/>
          </a:prstGeom>
        </p:spPr>
      </p:pic>
    </p:spTree>
    <p:extLst>
      <p:ext uri="{BB962C8B-B14F-4D97-AF65-F5344CB8AC3E}">
        <p14:creationId xmlns:p14="http://schemas.microsoft.com/office/powerpoint/2010/main" val="327971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5107" y="329184"/>
            <a:ext cx="10972800" cy="1325563"/>
          </a:xfrm>
        </p:spPr>
        <p:txBody>
          <a:bodyPr/>
          <a:lstStyle/>
          <a:p>
            <a:r>
              <a:rPr lang="nl-NL" b="1" u="sng"/>
              <a:t>The Big Five van Nederland </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6582" y="2506177"/>
            <a:ext cx="7323820"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9212094" y="208228"/>
            <a:ext cx="2665378" cy="2127565"/>
          </a:xfrm>
          <a:prstGeom prst="wedgeEllipseCallout">
            <a:avLst>
              <a:gd name="adj1" fmla="val -118901"/>
              <a:gd name="adj2" fmla="val 686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Maar ook :</a:t>
            </a:r>
          </a:p>
          <a:p>
            <a:pPr algn="ctr"/>
            <a:r>
              <a:rPr lang="nl-NL" sz="2400" dirty="0">
                <a:solidFill>
                  <a:schemeClr val="tx1"/>
                </a:solidFill>
              </a:rPr>
              <a:t> Bever </a:t>
            </a:r>
          </a:p>
          <a:p>
            <a:pPr algn="ctr"/>
            <a:r>
              <a:rPr lang="nl-NL" sz="2400" dirty="0">
                <a:solidFill>
                  <a:schemeClr val="tx1"/>
                </a:solidFill>
              </a:rPr>
              <a:t>en Zeehond </a:t>
            </a: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6101" y="2598345"/>
            <a:ext cx="2851842" cy="190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238" y="4687709"/>
            <a:ext cx="2655446" cy="199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90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4745" y="358608"/>
            <a:ext cx="10972800" cy="1325563"/>
          </a:xfrm>
        </p:spPr>
        <p:txBody>
          <a:bodyPr/>
          <a:lstStyle/>
          <a:p>
            <a:r>
              <a:rPr lang="nl-NL" b="1" u="sng"/>
              <a:t>Potvallen  </a:t>
            </a:r>
          </a:p>
        </p:txBody>
      </p:sp>
      <p:sp>
        <p:nvSpPr>
          <p:cNvPr id="3" name="Tijdelijke aanduiding voor inhoud 2"/>
          <p:cNvSpPr>
            <a:spLocks noGrp="1"/>
          </p:cNvSpPr>
          <p:nvPr>
            <p:ph idx="1"/>
          </p:nvPr>
        </p:nvSpPr>
        <p:spPr/>
        <p:txBody>
          <a:bodyPr/>
          <a:lstStyle/>
          <a:p>
            <a:r>
              <a:rPr lang="nl-NL" b="1" u="sng">
                <a:latin typeface="Tahoma" panose="020B0604030504040204" pitchFamily="34" charset="0"/>
                <a:ea typeface="Tahoma" panose="020B0604030504040204" pitchFamily="34" charset="0"/>
                <a:cs typeface="Tahoma" panose="020B0604030504040204" pitchFamily="34" charset="0"/>
              </a:rPr>
              <a:t>Wat nodig ?</a:t>
            </a:r>
          </a:p>
          <a:p>
            <a:endParaRPr lang="nl-NL" b="1">
              <a:latin typeface="Tahoma" panose="020B0604030504040204" pitchFamily="34" charset="0"/>
              <a:ea typeface="Tahoma" panose="020B0604030504040204" pitchFamily="34" charset="0"/>
              <a:cs typeface="Tahoma" panose="020B0604030504040204" pitchFamily="34" charset="0"/>
            </a:endParaRPr>
          </a:p>
          <a:p>
            <a:r>
              <a:rPr lang="nl-NL" b="1">
                <a:latin typeface="Tahoma" panose="020B0604030504040204" pitchFamily="34" charset="0"/>
                <a:ea typeface="Tahoma" panose="020B0604030504040204" pitchFamily="34" charset="0"/>
                <a:cs typeface="Tahoma" panose="020B0604030504040204" pitchFamily="34" charset="0"/>
              </a:rPr>
              <a:t>Glazen potje</a:t>
            </a:r>
          </a:p>
          <a:p>
            <a:r>
              <a:rPr lang="nl-NL" b="1">
                <a:latin typeface="Tahoma" panose="020B0604030504040204" pitchFamily="34" charset="0"/>
                <a:ea typeface="Tahoma" panose="020B0604030504040204" pitchFamily="34" charset="0"/>
                <a:cs typeface="Tahoma" panose="020B0604030504040204" pitchFamily="34" charset="0"/>
              </a:rPr>
              <a:t>Water </a:t>
            </a:r>
          </a:p>
          <a:p>
            <a:r>
              <a:rPr lang="nl-NL" b="1">
                <a:latin typeface="Tahoma" panose="020B0604030504040204" pitchFamily="34" charset="0"/>
                <a:ea typeface="Tahoma" panose="020B0604030504040204" pitchFamily="34" charset="0"/>
                <a:cs typeface="Tahoma" panose="020B0604030504040204" pitchFamily="34" charset="0"/>
              </a:rPr>
              <a:t>Dekseltje</a:t>
            </a:r>
          </a:p>
          <a:p>
            <a:r>
              <a:rPr lang="nl-NL" b="1" err="1">
                <a:latin typeface="Tahoma" panose="020B0604030504040204" pitchFamily="34" charset="0"/>
                <a:ea typeface="Tahoma" panose="020B0604030504040204" pitchFamily="34" charset="0"/>
                <a:cs typeface="Tahoma" panose="020B0604030504040204" pitchFamily="34" charset="0"/>
              </a:rPr>
              <a:t>Sateprikkers</a:t>
            </a:r>
            <a:endParaRPr lang="nl-NL"/>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0604" y="1996132"/>
            <a:ext cx="4779962"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15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Dank voor jullie aandacht …..</a:t>
            </a:r>
          </a:p>
        </p:txBody>
      </p:sp>
      <p:sp>
        <p:nvSpPr>
          <p:cNvPr id="3" name="Tijdelijke aanduiding voor inhoud 2"/>
          <p:cNvSpPr>
            <a:spLocks noGrp="1"/>
          </p:cNvSpPr>
          <p:nvPr>
            <p:ph idx="1"/>
          </p:nvPr>
        </p:nvSpPr>
        <p:spPr>
          <a:xfrm>
            <a:off x="609600" y="2494546"/>
            <a:ext cx="10972800" cy="3648191"/>
          </a:xfrm>
        </p:spPr>
        <p:txBody>
          <a:bodyPr>
            <a:normAutofit fontScale="85000" lnSpcReduction="20000"/>
          </a:bodyPr>
          <a:lstStyle/>
          <a:p>
            <a:r>
              <a:rPr lang="nl-NL" sz="4000" dirty="0"/>
              <a:t>Succes   en</a:t>
            </a:r>
          </a:p>
          <a:p>
            <a:r>
              <a:rPr lang="nl-NL" sz="4000" dirty="0"/>
              <a:t>    veel plezier!</a:t>
            </a:r>
          </a:p>
          <a:p>
            <a:endParaRPr lang="nl-NL" dirty="0"/>
          </a:p>
          <a:p>
            <a:endParaRPr lang="nl-NL" dirty="0"/>
          </a:p>
          <a:p>
            <a:endParaRPr lang="nl-NL" dirty="0"/>
          </a:p>
          <a:p>
            <a:endParaRPr lang="nl-NL" dirty="0"/>
          </a:p>
          <a:p>
            <a:endParaRPr lang="nl-NL" dirty="0"/>
          </a:p>
          <a:p>
            <a:r>
              <a:rPr lang="nl-NL" dirty="0"/>
              <a:t>PowerPoint komt op </a:t>
            </a:r>
            <a:r>
              <a:rPr lang="nl-NL" dirty="0" err="1"/>
              <a:t>Nibi</a:t>
            </a:r>
            <a:r>
              <a:rPr lang="nl-NL" dirty="0"/>
              <a:t> site</a:t>
            </a:r>
            <a:br>
              <a:rPr lang="nl-NL" dirty="0"/>
            </a:br>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424" y="2292632"/>
            <a:ext cx="5775158" cy="3850105"/>
          </a:xfrm>
          <a:prstGeom prst="rect">
            <a:avLst/>
          </a:prstGeom>
        </p:spPr>
      </p:pic>
    </p:spTree>
    <p:extLst>
      <p:ext uri="{BB962C8B-B14F-4D97-AF65-F5344CB8AC3E}">
        <p14:creationId xmlns:p14="http://schemas.microsoft.com/office/powerpoint/2010/main" val="4150999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718" y="4447792"/>
            <a:ext cx="3498629" cy="233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880" y="4000718"/>
            <a:ext cx="3723914" cy="27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238408" y="0"/>
            <a:ext cx="10972800" cy="1180481"/>
          </a:xfrm>
        </p:spPr>
        <p:txBody>
          <a:bodyPr/>
          <a:lstStyle/>
          <a:p>
            <a:r>
              <a:rPr lang="nl-NL" b="1" u="sng" dirty="0"/>
              <a:t>The small Five van Nederland</a:t>
            </a:r>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10235" y="1400298"/>
            <a:ext cx="3640920" cy="2497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0829" y="1692442"/>
            <a:ext cx="2580237" cy="322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8342" y="1147601"/>
            <a:ext cx="3742020" cy="280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oelichting met afgeronde rechthoek 2"/>
          <p:cNvSpPr/>
          <p:nvPr/>
        </p:nvSpPr>
        <p:spPr>
          <a:xfrm>
            <a:off x="10212110" y="4066673"/>
            <a:ext cx="1431560" cy="714111"/>
          </a:xfrm>
          <a:prstGeom prst="wedgeRoundRectCallout">
            <a:avLst>
              <a:gd name="adj1" fmla="val -71396"/>
              <a:gd name="adj2" fmla="val 1173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tx1"/>
                </a:solidFill>
              </a:rPr>
              <a:t>kop – romp</a:t>
            </a:r>
          </a:p>
          <a:p>
            <a:pPr algn="ctr"/>
            <a:r>
              <a:rPr lang="nl-NL" sz="1600" b="1" dirty="0">
                <a:solidFill>
                  <a:schemeClr val="tx1"/>
                </a:solidFill>
              </a:rPr>
              <a:t>50-80 mm</a:t>
            </a:r>
          </a:p>
          <a:p>
            <a:pPr algn="ctr"/>
            <a:endParaRPr lang="nl-NL" dirty="0"/>
          </a:p>
        </p:txBody>
      </p:sp>
      <p:sp>
        <p:nvSpPr>
          <p:cNvPr id="4" name="Toelichting met afgeronde rechthoek 3"/>
          <p:cNvSpPr/>
          <p:nvPr/>
        </p:nvSpPr>
        <p:spPr>
          <a:xfrm>
            <a:off x="9250817" y="237080"/>
            <a:ext cx="2172117" cy="569495"/>
          </a:xfrm>
          <a:prstGeom prst="wedgeRoundRectCallout">
            <a:avLst>
              <a:gd name="adj1" fmla="val -36957"/>
              <a:gd name="adj2" fmla="val 1604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8 – 9 mm voorvleugellengte</a:t>
            </a:r>
          </a:p>
        </p:txBody>
      </p:sp>
      <p:sp>
        <p:nvSpPr>
          <p:cNvPr id="5" name="Toelichting met afgeronde rechthoek 4"/>
          <p:cNvSpPr/>
          <p:nvPr/>
        </p:nvSpPr>
        <p:spPr>
          <a:xfrm>
            <a:off x="6789382" y="1298814"/>
            <a:ext cx="1395663" cy="71387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kop -staart</a:t>
            </a:r>
          </a:p>
          <a:p>
            <a:pPr algn="ctr"/>
            <a:r>
              <a:rPr lang="nl-NL" dirty="0">
                <a:solidFill>
                  <a:schemeClr val="tx1"/>
                </a:solidFill>
              </a:rPr>
              <a:t>16 – 17 cm</a:t>
            </a:r>
          </a:p>
        </p:txBody>
      </p:sp>
      <p:sp>
        <p:nvSpPr>
          <p:cNvPr id="6" name="Toelichting met afgeronde rechthoek 5"/>
          <p:cNvSpPr/>
          <p:nvPr/>
        </p:nvSpPr>
        <p:spPr>
          <a:xfrm>
            <a:off x="128335" y="1259305"/>
            <a:ext cx="1371600" cy="433137"/>
          </a:xfrm>
          <a:prstGeom prst="wedgeRoundRectCallout">
            <a:avLst>
              <a:gd name="adj1" fmla="val 34138"/>
              <a:gd name="adj2" fmla="val 1310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8,5 cm </a:t>
            </a:r>
          </a:p>
        </p:txBody>
      </p:sp>
      <p:sp>
        <p:nvSpPr>
          <p:cNvPr id="7" name="Toelichting met afgeronde rechthoek 6"/>
          <p:cNvSpPr/>
          <p:nvPr/>
        </p:nvSpPr>
        <p:spPr>
          <a:xfrm>
            <a:off x="128335" y="4114800"/>
            <a:ext cx="1556086" cy="665984"/>
          </a:xfrm>
          <a:prstGeom prst="wedgeRoundRectCallout">
            <a:avLst>
              <a:gd name="adj1" fmla="val 91806"/>
              <a:gd name="adj2" fmla="val 839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kop-romp</a:t>
            </a:r>
          </a:p>
          <a:p>
            <a:pPr algn="ctr"/>
            <a:r>
              <a:rPr lang="nl-NL" dirty="0">
                <a:solidFill>
                  <a:schemeClr val="tx1"/>
                </a:solidFill>
              </a:rPr>
              <a:t>13 – 23 cm</a:t>
            </a:r>
            <a:r>
              <a:rPr lang="nl-NL" dirty="0"/>
              <a:t> </a:t>
            </a:r>
          </a:p>
        </p:txBody>
      </p:sp>
    </p:spTree>
    <p:extLst>
      <p:ext uri="{BB962C8B-B14F-4D97-AF65-F5344CB8AC3E}">
        <p14:creationId xmlns:p14="http://schemas.microsoft.com/office/powerpoint/2010/main" val="284188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4359" y="240913"/>
            <a:ext cx="10972800" cy="1325563"/>
          </a:xfrm>
        </p:spPr>
        <p:txBody>
          <a:bodyPr/>
          <a:lstStyle/>
          <a:p>
            <a:r>
              <a:rPr lang="nl-NL" b="1" u="sng"/>
              <a:t>Huisdieren …….</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9968" y="1683946"/>
            <a:ext cx="11441582" cy="290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425514" y="5078995"/>
            <a:ext cx="11289671" cy="1200329"/>
          </a:xfrm>
          <a:prstGeom prst="rect">
            <a:avLst/>
          </a:prstGeom>
        </p:spPr>
        <p:txBody>
          <a:bodyPr wrap="square">
            <a:spAutoFit/>
          </a:bodyPr>
          <a:lstStyle/>
          <a:p>
            <a:r>
              <a:rPr lang="nl-NL" sz="2400" dirty="0"/>
              <a:t>Dieren en hun afstammelingen, die de mens uit het wild weghaalde, die zich onder zijn toezicht voortplanten, en waarvan hij bovendien iets verwacht, al is het maar aaibaarheid</a:t>
            </a:r>
            <a:r>
              <a:rPr lang="nl-NL" dirty="0"/>
              <a:t>.</a:t>
            </a:r>
          </a:p>
        </p:txBody>
      </p:sp>
    </p:spTree>
    <p:extLst>
      <p:ext uri="{BB962C8B-B14F-4D97-AF65-F5344CB8AC3E}">
        <p14:creationId xmlns:p14="http://schemas.microsoft.com/office/powerpoint/2010/main" val="32365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9284" y="-151641"/>
            <a:ext cx="10972800" cy="1325563"/>
          </a:xfrm>
        </p:spPr>
        <p:txBody>
          <a:bodyPr/>
          <a:lstStyle/>
          <a:p>
            <a:r>
              <a:rPr lang="nl-NL" dirty="0"/>
              <a:t>Top 10 van de huisdieren in Nederland ?</a:t>
            </a:r>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6406" b="5892"/>
          <a:stretch/>
        </p:blipFill>
        <p:spPr bwMode="auto">
          <a:xfrm>
            <a:off x="1095519" y="1326136"/>
            <a:ext cx="7294502" cy="519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7595937" y="2117558"/>
            <a:ext cx="3994484" cy="1596189"/>
          </a:xfrm>
          <a:prstGeom prst="wedgeEllipseCallout">
            <a:avLst>
              <a:gd name="adj1" fmla="val -46937"/>
              <a:gd name="adj2" fmla="val 91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t>Meer dan 27 miljoen huisdieren in Nederland</a:t>
            </a:r>
          </a:p>
        </p:txBody>
      </p:sp>
    </p:spTree>
    <p:extLst>
      <p:ext uri="{BB962C8B-B14F-4D97-AF65-F5344CB8AC3E}">
        <p14:creationId xmlns:p14="http://schemas.microsoft.com/office/powerpoint/2010/main" val="335924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40" y="359193"/>
            <a:ext cx="47625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e toelichting 1"/>
          <p:cNvSpPr/>
          <p:nvPr/>
        </p:nvSpPr>
        <p:spPr>
          <a:xfrm rot="1685903">
            <a:off x="4459706" y="441157"/>
            <a:ext cx="2558716" cy="946484"/>
          </a:xfrm>
          <a:prstGeom prst="wedgeEllipseCallout">
            <a:avLst>
              <a:gd name="adj1" fmla="val -35253"/>
              <a:gd name="adj2" fmla="val 12012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9</a:t>
            </a:r>
            <a:r>
              <a:rPr lang="nl-NL" dirty="0"/>
              <a:t> </a:t>
            </a:r>
            <a:r>
              <a:rPr lang="nl-NL" b="1" dirty="0"/>
              <a:t>miljoen</a:t>
            </a:r>
            <a:r>
              <a:rPr lang="nl-NL" dirty="0"/>
              <a:t> </a:t>
            </a:r>
            <a:r>
              <a:rPr lang="nl-NL" b="1" dirty="0"/>
              <a:t>siervissen</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40" y="3594935"/>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e toelichting 3"/>
          <p:cNvSpPr/>
          <p:nvPr/>
        </p:nvSpPr>
        <p:spPr>
          <a:xfrm>
            <a:off x="3569369" y="3531018"/>
            <a:ext cx="2422358" cy="882316"/>
          </a:xfrm>
          <a:prstGeom prst="wedgeEllipseCallout">
            <a:avLst>
              <a:gd name="adj1" fmla="val -31098"/>
              <a:gd name="adj2" fmla="val 8886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t>4 miljoen katten</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296" y="162677"/>
            <a:ext cx="47625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e toelichting 4"/>
          <p:cNvSpPr/>
          <p:nvPr/>
        </p:nvSpPr>
        <p:spPr>
          <a:xfrm>
            <a:off x="9521252" y="1517532"/>
            <a:ext cx="2293018" cy="1215190"/>
          </a:xfrm>
          <a:prstGeom prst="wedgeEllipseCallout">
            <a:avLst>
              <a:gd name="adj1" fmla="val -69240"/>
              <a:gd name="adj2" fmla="val -494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t>3 miljoen vogels in kooitjes</a:t>
            </a:r>
          </a:p>
        </p:txBody>
      </p:sp>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17481"/>
          <a:stretch/>
        </p:blipFill>
        <p:spPr bwMode="auto">
          <a:xfrm>
            <a:off x="6993190" y="3531018"/>
            <a:ext cx="4762500" cy="314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e toelichting 5"/>
          <p:cNvSpPr/>
          <p:nvPr/>
        </p:nvSpPr>
        <p:spPr>
          <a:xfrm>
            <a:off x="9591592" y="3602807"/>
            <a:ext cx="2326105" cy="1339515"/>
          </a:xfrm>
          <a:prstGeom prst="wedgeEllipseCallout">
            <a:avLst>
              <a:gd name="adj1" fmla="val -59303"/>
              <a:gd name="adj2" fmla="val 5950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t>2,5 miljoen honden</a:t>
            </a:r>
          </a:p>
        </p:txBody>
      </p:sp>
    </p:spTree>
    <p:extLst>
      <p:ext uri="{BB962C8B-B14F-4D97-AF65-F5344CB8AC3E}">
        <p14:creationId xmlns:p14="http://schemas.microsoft.com/office/powerpoint/2010/main" val="41129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969" y="373299"/>
            <a:ext cx="10972800" cy="1325563"/>
          </a:xfrm>
        </p:spPr>
        <p:txBody>
          <a:bodyPr>
            <a:normAutofit fontScale="90000"/>
          </a:bodyPr>
          <a:lstStyle/>
          <a:p>
            <a:r>
              <a:rPr lang="nl-NL" dirty="0"/>
              <a:t>Corona maakte hond populair …..</a:t>
            </a:r>
            <a:br>
              <a:rPr lang="nl-NL" dirty="0"/>
            </a:br>
            <a:r>
              <a:rPr lang="nl-NL" dirty="0"/>
              <a:t>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065" y="1130969"/>
            <a:ext cx="6338885" cy="554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552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6353" y="137777"/>
            <a:ext cx="10972800" cy="1325563"/>
          </a:xfrm>
        </p:spPr>
        <p:txBody>
          <a:bodyPr/>
          <a:lstStyle/>
          <a:p>
            <a:r>
              <a:rPr lang="nl-NL" b="1" u="sng"/>
              <a:t>Geschiedenis van het huisdier</a:t>
            </a:r>
          </a:p>
        </p:txBody>
      </p:sp>
      <p:sp>
        <p:nvSpPr>
          <p:cNvPr id="3" name="Tijdelijke aanduiding voor inhoud 2"/>
          <p:cNvSpPr>
            <a:spLocks noGrp="1"/>
          </p:cNvSpPr>
          <p:nvPr>
            <p:ph idx="1"/>
          </p:nvPr>
        </p:nvSpPr>
        <p:spPr>
          <a:xfrm>
            <a:off x="487135" y="1836782"/>
            <a:ext cx="10972800" cy="4498703"/>
          </a:xfrm>
        </p:spPr>
        <p:txBody>
          <a:bodyPr>
            <a:normAutofit/>
          </a:bodyPr>
          <a:lstStyle/>
          <a:p>
            <a:r>
              <a:rPr lang="nl-NL" sz="2800" b="1" u="sng">
                <a:solidFill>
                  <a:srgbClr val="0000CC"/>
                </a:solidFill>
              </a:rPr>
              <a:t>Huisdier</a:t>
            </a:r>
            <a:r>
              <a:rPr lang="nl-NL" sz="2800" b="1">
                <a:solidFill>
                  <a:srgbClr val="0000CC"/>
                </a:solidFill>
              </a:rPr>
              <a:t> </a:t>
            </a:r>
          </a:p>
          <a:p>
            <a:r>
              <a:rPr lang="nl-NL" sz="2800"/>
              <a:t>= dieren die dicht bij ons in huis leven</a:t>
            </a:r>
          </a:p>
          <a:p>
            <a:r>
              <a:rPr lang="nl-NL" sz="2800"/>
              <a:t>= ook gekooide dieren zoals bijv. een hamster – slang of rat</a:t>
            </a:r>
          </a:p>
          <a:p>
            <a:endParaRPr lang="nl-NL" sz="2800"/>
          </a:p>
          <a:p>
            <a:r>
              <a:rPr lang="nl-NL" sz="2800" b="1" u="sng">
                <a:solidFill>
                  <a:srgbClr val="006600"/>
                </a:solidFill>
              </a:rPr>
              <a:t>Biologie </a:t>
            </a:r>
          </a:p>
          <a:p>
            <a:r>
              <a:rPr lang="nl-NL" sz="2800"/>
              <a:t>= dieren, die de mens uit het wild weghaalde, </a:t>
            </a:r>
            <a:br>
              <a:rPr lang="nl-NL" sz="2800"/>
            </a:br>
            <a:r>
              <a:rPr lang="nl-NL" sz="2800"/>
              <a:t>   dat onder zijn toezicht mocht voortplanten, </a:t>
            </a:r>
            <a:br>
              <a:rPr lang="nl-NL" sz="2800"/>
            </a:br>
            <a:r>
              <a:rPr lang="nl-NL" sz="2800"/>
              <a:t>   en waarvan hij iets verwacht ( aaibaarheid – afhankelijkheid)</a:t>
            </a:r>
          </a:p>
          <a:p>
            <a:endParaRPr lang="nl-NL" sz="240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973" y="409381"/>
            <a:ext cx="3229923" cy="181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87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lashVTI">
  <a:themeElements>
    <a:clrScheme name="AnalogousFromLightSeedLeftStep">
      <a:dk1>
        <a:srgbClr val="000000"/>
      </a:dk1>
      <a:lt1>
        <a:srgbClr val="FFFFFF"/>
      </a:lt1>
      <a:dk2>
        <a:srgbClr val="22363C"/>
      </a:dk2>
      <a:lt2>
        <a:srgbClr val="E8E6E2"/>
      </a:lt2>
      <a:accent1>
        <a:srgbClr val="90A4C9"/>
      </a:accent1>
      <a:accent2>
        <a:srgbClr val="74ABBB"/>
      </a:accent2>
      <a:accent3>
        <a:srgbClr val="7CABA2"/>
      </a:accent3>
      <a:accent4>
        <a:srgbClr val="72B08B"/>
      </a:accent4>
      <a:accent5>
        <a:srgbClr val="7DAE7C"/>
      </a:accent5>
      <a:accent6>
        <a:srgbClr val="89AC6F"/>
      </a:accent6>
      <a:hlink>
        <a:srgbClr val="95805A"/>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lashVTI" id="{CD38C481-21EC-466B-953B-A1440B42712A}" vid="{D3E4813C-1D98-48C2-AF59-2D0D78E2550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1593</Words>
  <Application>Microsoft Office PowerPoint</Application>
  <PresentationFormat>Aangepast</PresentationFormat>
  <Paragraphs>313</Paragraphs>
  <Slides>31</Slides>
  <Notes>27</Notes>
  <HiddenSlides>0</HiddenSlides>
  <MMClips>0</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SplashVTI</vt:lpstr>
      <vt:lpstr>Dieren in en rondom huis </vt:lpstr>
      <vt:lpstr>The Big Five ……</vt:lpstr>
      <vt:lpstr>The Big Five van Nederland </vt:lpstr>
      <vt:lpstr>The small Five van Nederland</vt:lpstr>
      <vt:lpstr>Huisdieren …….</vt:lpstr>
      <vt:lpstr>Top 10 van de huisdieren in Nederland ?</vt:lpstr>
      <vt:lpstr>PowerPoint-presentatie</vt:lpstr>
      <vt:lpstr>Corona maakte hond populair …..  </vt:lpstr>
      <vt:lpstr>Geschiedenis van het huisdier</vt:lpstr>
      <vt:lpstr>Indeling huisdieren</vt:lpstr>
      <vt:lpstr>Mag dit dier in 2024 wel of niet?</vt:lpstr>
      <vt:lpstr>Wel of niet ?</vt:lpstr>
      <vt:lpstr>Wel of niet ?</vt:lpstr>
      <vt:lpstr>Wel of niet ?</vt:lpstr>
      <vt:lpstr>Wel of niet ?</vt:lpstr>
      <vt:lpstr>Wel of niet ?</vt:lpstr>
      <vt:lpstr>Wel of niet ?</vt:lpstr>
      <vt:lpstr>Wel of niet ?</vt:lpstr>
      <vt:lpstr>Wel of niet ?</vt:lpstr>
      <vt:lpstr>Wel of niet ?</vt:lpstr>
      <vt:lpstr>Wel of niet ?</vt:lpstr>
      <vt:lpstr>Welke huisdieren mogen nog in 2024? </vt:lpstr>
      <vt:lpstr>PowerPoint-presentatie</vt:lpstr>
      <vt:lpstr>Welke dieren leven er nog meer in en bij huis?</vt:lpstr>
      <vt:lpstr>Fruitvliegjes ……  Waarom komen deze op fruit af?</vt:lpstr>
      <vt:lpstr>Wie is wie ?  Hommel – Bij – Wesp </vt:lpstr>
      <vt:lpstr>Zelf aan de slag …. </vt:lpstr>
      <vt:lpstr>Lesopdracht  The Big Five maar dan anders…..</vt:lpstr>
      <vt:lpstr>Werken met loep - binoculair – microscoop </vt:lpstr>
      <vt:lpstr>Potvallen  </vt:lpstr>
      <vt:lpstr>Dank voor jullie aandacht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annie van Leijsen</dc:creator>
  <cp:lastModifiedBy>annie van Leijsen</cp:lastModifiedBy>
  <cp:revision>27</cp:revision>
  <cp:lastPrinted>2023-06-01T09:40:16Z</cp:lastPrinted>
  <dcterms:created xsi:type="dcterms:W3CDTF">2023-02-05T18:15:26Z</dcterms:created>
  <dcterms:modified xsi:type="dcterms:W3CDTF">2023-06-05T17:31:30Z</dcterms:modified>
</cp:coreProperties>
</file>