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1" r:id="rId4"/>
    <p:sldId id="258" r:id="rId5"/>
    <p:sldId id="259" r:id="rId6"/>
    <p:sldId id="260" r:id="rId7"/>
    <p:sldId id="274" r:id="rId8"/>
    <p:sldId id="277" r:id="rId9"/>
    <p:sldId id="280" r:id="rId10"/>
    <p:sldId id="278" r:id="rId11"/>
    <p:sldId id="281" r:id="rId12"/>
    <p:sldId id="282" r:id="rId13"/>
    <p:sldId id="279" r:id="rId14"/>
    <p:sldId id="283" r:id="rId15"/>
    <p:sldId id="300" r:id="rId16"/>
    <p:sldId id="265" r:id="rId17"/>
    <p:sldId id="267" r:id="rId18"/>
    <p:sldId id="290" r:id="rId19"/>
    <p:sldId id="269" r:id="rId20"/>
    <p:sldId id="268" r:id="rId21"/>
    <p:sldId id="271" r:id="rId22"/>
    <p:sldId id="272" r:id="rId23"/>
    <p:sldId id="291" r:id="rId24"/>
    <p:sldId id="273" r:id="rId25"/>
    <p:sldId id="287" r:id="rId26"/>
    <p:sldId id="302" r:id="rId27"/>
    <p:sldId id="293" r:id="rId28"/>
    <p:sldId id="294" r:id="rId29"/>
    <p:sldId id="298" r:id="rId30"/>
    <p:sldId id="297" r:id="rId31"/>
    <p:sldId id="303" r:id="rId32"/>
    <p:sldId id="304" r:id="rId33"/>
    <p:sldId id="307" r:id="rId34"/>
    <p:sldId id="306" r:id="rId35"/>
    <p:sldId id="299" r:id="rId36"/>
    <p:sldId id="305" r:id="rId37"/>
    <p:sldId id="308" r:id="rId38"/>
    <p:sldId id="309" r:id="rId39"/>
    <p:sldId id="314" r:id="rId40"/>
    <p:sldId id="315" r:id="rId41"/>
    <p:sldId id="316" r:id="rId42"/>
    <p:sldId id="317" r:id="rId43"/>
    <p:sldId id="318" r:id="rId44"/>
    <p:sldId id="322" r:id="rId45"/>
    <p:sldId id="324" r:id="rId46"/>
    <p:sldId id="326" r:id="rId47"/>
    <p:sldId id="327" r:id="rId48"/>
    <p:sldId id="329" r:id="rId49"/>
    <p:sldId id="328" r:id="rId50"/>
    <p:sldId id="331" r:id="rId51"/>
    <p:sldId id="332" r:id="rId52"/>
    <p:sldId id="333" r:id="rId53"/>
    <p:sldId id="335" r:id="rId54"/>
    <p:sldId id="334" r:id="rId55"/>
    <p:sldId id="337" r:id="rId56"/>
    <p:sldId id="336" r:id="rId57"/>
    <p:sldId id="338" r:id="rId58"/>
    <p:sldId id="339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000"/>
    <a:srgbClr val="63BBFD"/>
    <a:srgbClr val="A0D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EB718D-A627-4A3D-9040-9ECC7FC3BEAC}" v="456" dt="2022-11-11T13:38:45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8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936A2-78A6-42FD-8713-E168D2FF9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E136B-B9AC-4A58-B9E9-CEC71C86E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2E60F-C429-4651-8DA4-BA07A1604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3B94-DBB2-43B6-853A-8692ABCD814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EDE47-D561-429D-AA80-79CC9EB68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D4B95-DD37-4C4D-9513-8744FA13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A3C7-EABF-4738-BE6A-387BFEEFBD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647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0D78A-EF0C-4386-8604-307143D5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6FECC-348E-4BFF-976D-7C15B4139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E5825-A1FF-4E0E-AD41-5464D7E4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3B94-DBB2-43B6-853A-8692ABCD814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FBA7C-CCCC-4F3C-AB74-7724E06DA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E3456-5054-4BCC-B9E0-6D832B0B0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A3C7-EABF-4738-BE6A-387BFEEFBD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91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6DA193-EC4D-4910-B166-1578F34AB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51492E-FF9F-414C-B2A0-66252F038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22F4E-A5CF-43AF-BA68-1C4F204A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3B94-DBB2-43B6-853A-8692ABCD814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A698F-4FC5-4EDF-BEC7-5A6DA428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D2FCD-41E0-40FF-9BD2-27EC2BB3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A3C7-EABF-4738-BE6A-387BFEEFBD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8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ED1AF-BF7B-449F-BD14-E7991751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8D544-369A-4F76-805E-7300312D8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03029-B934-4981-AEBE-AF8EEA533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3B94-DBB2-43B6-853A-8692ABCD814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8E65C-9889-409F-ABF6-AA8147DC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0291B-B303-4CF5-BCBA-A41E1925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A3C7-EABF-4738-BE6A-387BFEEFBD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86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20B1-CDD9-49F8-95A6-89C225CA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3A439-AFD1-4676-AEEB-6AF1D9362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81E73-B319-4CD7-A3C7-330E93FD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3B94-DBB2-43B6-853A-8692ABCD814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BFBEC-8E2A-462D-9057-76B231EA3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12E11-5140-405C-93AE-8B42BE63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A3C7-EABF-4738-BE6A-387BFEEFBD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69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CF82-3ED3-4F1E-8EA6-4730B2852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C372A-0AEA-4200-B1D9-B5949E622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4927C-8456-4ED4-B03D-14F996FF3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DF250-9348-47A0-B532-BD981DE87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3B94-DBB2-43B6-853A-8692ABCD814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5930D-1F52-4455-9F2B-E75F7D70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63C9-8F6E-444A-8049-5BBF5D76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A3C7-EABF-4738-BE6A-387BFEEFBD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93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32DD-603C-4418-8A01-05E825AA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CEDB-5572-4992-9B42-C3EC71221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6EAF4-EE33-42EE-A8A4-1B30ABAA2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4AEA1-57B3-4EAC-84CE-499D76C657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41EE85-A8EB-49EA-B864-845F403D1D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78E65A-74F5-49A8-AEC5-68203508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3B94-DBB2-43B6-853A-8692ABCD814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34F8B2-9EC5-429D-842E-8CDC2744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E521C7-7B3B-425C-A780-9B48D398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A3C7-EABF-4738-BE6A-387BFEEFBD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93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9D5E1-28C1-497D-AADF-401FD280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0E59E-C7E0-4DD8-B1BD-6AF144E1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3B94-DBB2-43B6-853A-8692ABCD814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A4E15-D424-4A39-B09B-9BBB31F1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366E0-3179-498F-BEE7-61CC2BEDF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A3C7-EABF-4738-BE6A-387BFEEFBD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57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534171-AB3A-411D-B105-0663D592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3B94-DBB2-43B6-853A-8692ABCD814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A53FC-0009-4A6C-9D8D-080FDBACA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B6415-ED3E-432A-B7FE-094E283C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A3C7-EABF-4738-BE6A-387BFEEFBD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27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C780-37EB-4825-B222-5377AE29E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21E76-14E4-4057-9B79-A3792ED44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8778C-98C1-4969-BD9F-558459E99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16C1D-BA61-4F4E-94E9-2567A85E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3B94-DBB2-43B6-853A-8692ABCD814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17E73-0E68-4BFC-93EA-C3271CE0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1CF1B-C0D8-4318-B423-38F230955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A3C7-EABF-4738-BE6A-387BFEEFBD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90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CD518-6299-44A2-9FDE-D7C6DC02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DB06F5-17A3-4B54-B5E0-65563174A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724AC3-F256-4859-9C04-4ACF23BEF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FFA3D-3A2E-4914-9CFA-FC4D93CD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3B94-DBB2-43B6-853A-8692ABCD814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9DC31-47F3-4568-A7E5-7F7AE9DB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A39EF-AE20-4C77-BDE2-2CB61A009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A3C7-EABF-4738-BE6A-387BFEEFBD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15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A84E1D-F6B3-4B78-B59E-63F55344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15376-CE9E-49B7-890E-2CE71F1CE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BA589-D64A-4E59-9BB7-529FD161A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C3B94-DBB2-43B6-853A-8692ABCD814C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7E05B-A988-4D6D-862B-2760D532E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B63E5-AD87-4EF0-935D-2CF2470C4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7A3C7-EABF-4738-BE6A-387BFEEFBDA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15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l/photo/1388729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l/photo/1388729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l/photo/1388729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en/eye-face-human-body-blue-beauty-36352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eye-face-human-body-blue-beauty-36352/" TargetMode="Externa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eviantart.com/beyondxthexeyes/art/Magical-Forrest-310416658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www.pexels.com/photo/sunflower-plant-635529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viantart.com/beyondxthexeyes/art/Magical-Forrest-310416658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xels.com/photo/sunflower-plant-635529/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EF25474-0A55-4007-B6EC-1BAC0DBD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-515" r="67849" b="45376"/>
          <a:stretch/>
        </p:blipFill>
        <p:spPr>
          <a:xfrm>
            <a:off x="7222718" y="-65270"/>
            <a:ext cx="4597167" cy="69885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61BA64-824F-42EA-8E93-94C31EA2F359}"/>
              </a:ext>
            </a:extLst>
          </p:cNvPr>
          <p:cNvSpPr/>
          <p:nvPr/>
        </p:nvSpPr>
        <p:spPr>
          <a:xfrm>
            <a:off x="444732" y="5266848"/>
            <a:ext cx="4406668" cy="10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489E0A-935D-4C91-9985-7B3099FDE574}"/>
              </a:ext>
            </a:extLst>
          </p:cNvPr>
          <p:cNvSpPr txBox="1"/>
          <p:nvPr/>
        </p:nvSpPr>
        <p:spPr>
          <a:xfrm>
            <a:off x="517350" y="382011"/>
            <a:ext cx="673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 plant sees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34548-0D72-4D19-B4F5-E2F800F43FE5}"/>
              </a:ext>
            </a:extLst>
          </p:cNvPr>
          <p:cNvSpPr txBox="1"/>
          <p:nvPr/>
        </p:nvSpPr>
        <p:spPr>
          <a:xfrm>
            <a:off x="372115" y="4271690"/>
            <a:ext cx="4317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Scott Hayes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5CBD4477-1358-4B1D-9CFF-81D537B54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0" y="5340407"/>
            <a:ext cx="4172532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785F68F-B3D9-4E5B-8B53-2988339546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3107"/>
          <a:stretch/>
        </p:blipFill>
        <p:spPr>
          <a:xfrm>
            <a:off x="-673101" y="3695700"/>
            <a:ext cx="13730809" cy="4265473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F1310602-5F5D-4F7F-85A8-D53866D739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54299"/>
          <a:stretch/>
        </p:blipFill>
        <p:spPr>
          <a:xfrm>
            <a:off x="3765550" y="3150462"/>
            <a:ext cx="836612" cy="4957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714C88-ABDE-4DBC-BFCF-4F12C7F2B0BF}"/>
              </a:ext>
            </a:extLst>
          </p:cNvPr>
          <p:cNvSpPr txBox="1"/>
          <p:nvPr/>
        </p:nvSpPr>
        <p:spPr>
          <a:xfrm>
            <a:off x="649607" y="84269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beginning, there was </a:t>
            </a:r>
            <a:r>
              <a:rPr lang="en-GB" sz="5400" strike="sngStrik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heaven and</a:t>
            </a:r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Earth.....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ADC7BD-B376-4823-A28A-F9BF3DBED407}"/>
              </a:ext>
            </a:extLst>
          </p:cNvPr>
          <p:cNvSpPr/>
          <p:nvPr/>
        </p:nvSpPr>
        <p:spPr>
          <a:xfrm>
            <a:off x="3967163" y="5943600"/>
            <a:ext cx="307181" cy="426244"/>
          </a:xfrm>
          <a:prstGeom prst="ellipse">
            <a:avLst/>
          </a:prstGeom>
          <a:solidFill>
            <a:srgbClr val="4B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95E579-A270-44B6-B807-F495E1788BEA}"/>
              </a:ext>
            </a:extLst>
          </p:cNvPr>
          <p:cNvSpPr/>
          <p:nvPr/>
        </p:nvSpPr>
        <p:spPr>
          <a:xfrm>
            <a:off x="4051299" y="5983127"/>
            <a:ext cx="192089" cy="2571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9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785F68F-B3D9-4E5B-8B53-2988339546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3107"/>
          <a:stretch/>
        </p:blipFill>
        <p:spPr>
          <a:xfrm>
            <a:off x="-673101" y="3695700"/>
            <a:ext cx="13730809" cy="4265473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F1310602-5F5D-4F7F-85A8-D53866D739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54299"/>
          <a:stretch/>
        </p:blipFill>
        <p:spPr>
          <a:xfrm>
            <a:off x="3765550" y="3150462"/>
            <a:ext cx="836612" cy="495762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5ADC7BD-B376-4823-A28A-F9BF3DBED407}"/>
              </a:ext>
            </a:extLst>
          </p:cNvPr>
          <p:cNvSpPr/>
          <p:nvPr/>
        </p:nvSpPr>
        <p:spPr>
          <a:xfrm>
            <a:off x="3967163" y="5943600"/>
            <a:ext cx="307181" cy="426244"/>
          </a:xfrm>
          <a:prstGeom prst="ellipse">
            <a:avLst/>
          </a:prstGeom>
          <a:solidFill>
            <a:srgbClr val="4B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95E579-A270-44B6-B807-F495E1788BEA}"/>
              </a:ext>
            </a:extLst>
          </p:cNvPr>
          <p:cNvSpPr/>
          <p:nvPr/>
        </p:nvSpPr>
        <p:spPr>
          <a:xfrm>
            <a:off x="4051299" y="5983127"/>
            <a:ext cx="192089" cy="2571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F415F8-7BC0-4808-A9D0-82E5C7778259}"/>
              </a:ext>
            </a:extLst>
          </p:cNvPr>
          <p:cNvSpPr txBox="1"/>
          <p:nvPr/>
        </p:nvSpPr>
        <p:spPr>
          <a:xfrm>
            <a:off x="649608" y="617699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then there was light!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E10A49F3-EB73-4CDF-B4E6-8098E020D3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913" b="51744"/>
          <a:stretch/>
        </p:blipFill>
        <p:spPr>
          <a:xfrm>
            <a:off x="0" y="-148631"/>
            <a:ext cx="12319000" cy="507623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785F68F-B3D9-4E5B-8B53-2988339546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3107"/>
          <a:stretch/>
        </p:blipFill>
        <p:spPr>
          <a:xfrm>
            <a:off x="-673101" y="3695700"/>
            <a:ext cx="13730809" cy="4265473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F1310602-5F5D-4F7F-85A8-D53866D739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54299"/>
          <a:stretch/>
        </p:blipFill>
        <p:spPr>
          <a:xfrm>
            <a:off x="3765550" y="3150462"/>
            <a:ext cx="836612" cy="495762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5ADC7BD-B376-4823-A28A-F9BF3DBED407}"/>
              </a:ext>
            </a:extLst>
          </p:cNvPr>
          <p:cNvSpPr/>
          <p:nvPr/>
        </p:nvSpPr>
        <p:spPr>
          <a:xfrm>
            <a:off x="3967163" y="5943600"/>
            <a:ext cx="307181" cy="426244"/>
          </a:xfrm>
          <a:prstGeom prst="ellipse">
            <a:avLst/>
          </a:prstGeom>
          <a:solidFill>
            <a:srgbClr val="4B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95E579-A270-44B6-B807-F495E1788BEA}"/>
              </a:ext>
            </a:extLst>
          </p:cNvPr>
          <p:cNvSpPr/>
          <p:nvPr/>
        </p:nvSpPr>
        <p:spPr>
          <a:xfrm>
            <a:off x="4051299" y="5983127"/>
            <a:ext cx="192089" cy="2571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922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1E9EE022-3B9A-4E01-B773-107EF6BFE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913" b="51744"/>
          <a:stretch/>
        </p:blipFill>
        <p:spPr>
          <a:xfrm>
            <a:off x="0" y="-148631"/>
            <a:ext cx="12319000" cy="50762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447819E-2190-4E1F-80DC-3B30C5402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3107"/>
          <a:stretch/>
        </p:blipFill>
        <p:spPr>
          <a:xfrm>
            <a:off x="-673101" y="3695700"/>
            <a:ext cx="13730809" cy="4265473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F1310602-5F5D-4F7F-85A8-D53866D739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9" t="1200" r="30187" b="-769"/>
          <a:stretch/>
        </p:blipFill>
        <p:spPr>
          <a:xfrm>
            <a:off x="3765550" y="2686050"/>
            <a:ext cx="911225" cy="542203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5ADC7BD-B376-4823-A28A-F9BF3DBED407}"/>
              </a:ext>
            </a:extLst>
          </p:cNvPr>
          <p:cNvSpPr/>
          <p:nvPr/>
        </p:nvSpPr>
        <p:spPr>
          <a:xfrm>
            <a:off x="3967163" y="5943600"/>
            <a:ext cx="307181" cy="426244"/>
          </a:xfrm>
          <a:prstGeom prst="ellipse">
            <a:avLst/>
          </a:prstGeom>
          <a:solidFill>
            <a:srgbClr val="4B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10CD45-9887-49A5-A834-87D5CAD1F0FA}"/>
              </a:ext>
            </a:extLst>
          </p:cNvPr>
          <p:cNvSpPr/>
          <p:nvPr/>
        </p:nvSpPr>
        <p:spPr>
          <a:xfrm>
            <a:off x="4051300" y="5665707"/>
            <a:ext cx="263526" cy="426244"/>
          </a:xfrm>
          <a:prstGeom prst="ellipse">
            <a:avLst/>
          </a:prstGeom>
          <a:solidFill>
            <a:srgbClr val="4B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95E579-A270-44B6-B807-F495E1788BEA}"/>
              </a:ext>
            </a:extLst>
          </p:cNvPr>
          <p:cNvSpPr/>
          <p:nvPr/>
        </p:nvSpPr>
        <p:spPr>
          <a:xfrm>
            <a:off x="4051299" y="5983127"/>
            <a:ext cx="192089" cy="2571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1E9EE022-3B9A-4E01-B773-107EF6BFE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913" b="51744"/>
          <a:stretch/>
        </p:blipFill>
        <p:spPr>
          <a:xfrm>
            <a:off x="0" y="-148631"/>
            <a:ext cx="12319000" cy="50762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724F7E1-3815-47C3-B239-D17235281A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3107"/>
          <a:stretch/>
        </p:blipFill>
        <p:spPr>
          <a:xfrm>
            <a:off x="-673101" y="3695700"/>
            <a:ext cx="13730809" cy="4265473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F1310602-5F5D-4F7F-85A8-D53866D739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9" t="17541" r="30187" b="-769"/>
          <a:stretch/>
        </p:blipFill>
        <p:spPr>
          <a:xfrm>
            <a:off x="3765550" y="3575913"/>
            <a:ext cx="911225" cy="453217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5ADC7BD-B376-4823-A28A-F9BF3DBED407}"/>
              </a:ext>
            </a:extLst>
          </p:cNvPr>
          <p:cNvSpPr/>
          <p:nvPr/>
        </p:nvSpPr>
        <p:spPr>
          <a:xfrm>
            <a:off x="3967163" y="5943600"/>
            <a:ext cx="307181" cy="426244"/>
          </a:xfrm>
          <a:prstGeom prst="ellipse">
            <a:avLst/>
          </a:prstGeom>
          <a:solidFill>
            <a:srgbClr val="4B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10CD45-9887-49A5-A834-87D5CAD1F0FA}"/>
              </a:ext>
            </a:extLst>
          </p:cNvPr>
          <p:cNvSpPr/>
          <p:nvPr/>
        </p:nvSpPr>
        <p:spPr>
          <a:xfrm>
            <a:off x="4051300" y="5665707"/>
            <a:ext cx="263526" cy="426244"/>
          </a:xfrm>
          <a:prstGeom prst="ellipse">
            <a:avLst/>
          </a:prstGeom>
          <a:solidFill>
            <a:srgbClr val="4B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95E579-A270-44B6-B807-F495E1788BEA}"/>
              </a:ext>
            </a:extLst>
          </p:cNvPr>
          <p:cNvSpPr/>
          <p:nvPr/>
        </p:nvSpPr>
        <p:spPr>
          <a:xfrm>
            <a:off x="4051299" y="5983127"/>
            <a:ext cx="192089" cy="2571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3C7D795F-9257-42CA-B679-ABBB6EB4C2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4" b="91693"/>
          <a:stretch/>
        </p:blipFill>
        <p:spPr>
          <a:xfrm>
            <a:off x="4221162" y="3251860"/>
            <a:ext cx="911225" cy="32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0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734548-0D72-4D19-B4F5-E2F800F43FE5}"/>
              </a:ext>
            </a:extLst>
          </p:cNvPr>
          <p:cNvSpPr txBox="1"/>
          <p:nvPr/>
        </p:nvSpPr>
        <p:spPr>
          <a:xfrm>
            <a:off x="344807" y="309290"/>
            <a:ext cx="11502385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Learning goals: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Explain the effect of light on plant development</a:t>
            </a:r>
          </a:p>
          <a:p>
            <a:pPr marL="342900" indent="-3429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Describe what kinds of light are perceived by plants and why these wavelengths are important</a:t>
            </a:r>
          </a:p>
          <a:p>
            <a:pPr marL="342900" indent="-3429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Describe the proteins that perceive light in plants and use this information to identify signalling mutants (Plant Detective)</a:t>
            </a:r>
          </a:p>
          <a:p>
            <a:pPr marL="342900" indent="-3429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Teach students about the wonders of plants!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2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 regulates all aspect of plant development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9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 regulates all aspect of plant development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74684-96C4-4FD3-9195-A24FB47315D8}"/>
              </a:ext>
            </a:extLst>
          </p:cNvPr>
          <p:cNvSpPr txBox="1"/>
          <p:nvPr/>
        </p:nvSpPr>
        <p:spPr>
          <a:xfrm>
            <a:off x="4227167" y="6029060"/>
            <a:ext cx="3737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“Germination”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10E9E-374C-4B3A-9533-1D2384459A32}"/>
              </a:ext>
            </a:extLst>
          </p:cNvPr>
          <p:cNvSpPr txBox="1"/>
          <p:nvPr/>
        </p:nvSpPr>
        <p:spPr>
          <a:xfrm>
            <a:off x="3146786" y="5573849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David McIntyre</a:t>
            </a:r>
            <a:r>
              <a:rPr lang="en-GB" sz="1400" dirty="0">
                <a:solidFill>
                  <a:schemeClr val="bg1"/>
                </a:solidFill>
                <a:latin typeface="BlinkMacSystemFont"/>
              </a:rPr>
              <a:t>,</a:t>
            </a:r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 https://www.macmillanhighered.com/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69B7AF8-DD00-4E0F-B729-698BB103B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58220" r="33476" b="12236"/>
          <a:stretch/>
        </p:blipFill>
        <p:spPr bwMode="auto">
          <a:xfrm>
            <a:off x="3146786" y="2730500"/>
            <a:ext cx="601223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1C3E12-D722-4B7C-8D50-130021D93B73}"/>
              </a:ext>
            </a:extLst>
          </p:cNvPr>
          <p:cNvSpPr txBox="1"/>
          <p:nvPr/>
        </p:nvSpPr>
        <p:spPr>
          <a:xfrm>
            <a:off x="2944467" y="2165541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Dark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B1D34-D9BE-4776-854B-5E9665367BF3}"/>
              </a:ext>
            </a:extLst>
          </p:cNvPr>
          <p:cNvSpPr txBox="1"/>
          <p:nvPr/>
        </p:nvSpPr>
        <p:spPr>
          <a:xfrm>
            <a:off x="6522416" y="2137062"/>
            <a:ext cx="288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 light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D70FFA-3A34-4DFA-A97B-B75513D75473}"/>
              </a:ext>
            </a:extLst>
          </p:cNvPr>
          <p:cNvSpPr/>
          <p:nvPr/>
        </p:nvSpPr>
        <p:spPr>
          <a:xfrm>
            <a:off x="3146786" y="2730500"/>
            <a:ext cx="294914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A52FDD-D98E-4D68-91F7-503522DE22E9}"/>
              </a:ext>
            </a:extLst>
          </p:cNvPr>
          <p:cNvSpPr/>
          <p:nvPr/>
        </p:nvSpPr>
        <p:spPr>
          <a:xfrm>
            <a:off x="5801086" y="3803650"/>
            <a:ext cx="72133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17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 regulates all aspect of plant development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45A50-3ED8-429D-8590-2A7791F4C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0" r="37265" b="874"/>
          <a:stretch/>
        </p:blipFill>
        <p:spPr>
          <a:xfrm>
            <a:off x="3146786" y="2562959"/>
            <a:ext cx="5898428" cy="2986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B74684-96C4-4FD3-9195-A24FB47315D8}"/>
              </a:ext>
            </a:extLst>
          </p:cNvPr>
          <p:cNvSpPr txBox="1"/>
          <p:nvPr/>
        </p:nvSpPr>
        <p:spPr>
          <a:xfrm>
            <a:off x="4227167" y="6029060"/>
            <a:ext cx="3737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“De-etiolation”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10E9E-374C-4B3A-9533-1D2384459A32}"/>
              </a:ext>
            </a:extLst>
          </p:cNvPr>
          <p:cNvSpPr txBox="1"/>
          <p:nvPr/>
        </p:nvSpPr>
        <p:spPr>
          <a:xfrm>
            <a:off x="3146786" y="5573849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doi.org/10.1101/cshperspect.a001586</a:t>
            </a:r>
          </a:p>
        </p:txBody>
      </p:sp>
    </p:spTree>
    <p:extLst>
      <p:ext uri="{BB962C8B-B14F-4D97-AF65-F5344CB8AC3E}">
        <p14:creationId xmlns:p14="http://schemas.microsoft.com/office/powerpoint/2010/main" val="280981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 regulates all aspect of plant development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74684-96C4-4FD3-9195-A24FB47315D8}"/>
              </a:ext>
            </a:extLst>
          </p:cNvPr>
          <p:cNvSpPr txBox="1"/>
          <p:nvPr/>
        </p:nvSpPr>
        <p:spPr>
          <a:xfrm>
            <a:off x="3591402" y="6029060"/>
            <a:ext cx="500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“Phototropism”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10E9E-374C-4B3A-9533-1D2384459A32}"/>
              </a:ext>
            </a:extLst>
          </p:cNvPr>
          <p:cNvSpPr txBox="1"/>
          <p:nvPr/>
        </p:nvSpPr>
        <p:spPr>
          <a:xfrm>
            <a:off x="3146786" y="5573849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plantmoves.nl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768BDE-27B6-4D90-B69F-4EC3EF8B0E42}"/>
              </a:ext>
            </a:extLst>
          </p:cNvPr>
          <p:cNvSpPr/>
          <p:nvPr/>
        </p:nvSpPr>
        <p:spPr>
          <a:xfrm>
            <a:off x="3048001" y="2743201"/>
            <a:ext cx="424873" cy="4802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F9063-4E80-4054-BED5-6EE6B229F950}"/>
              </a:ext>
            </a:extLst>
          </p:cNvPr>
          <p:cNvSpPr/>
          <p:nvPr/>
        </p:nvSpPr>
        <p:spPr>
          <a:xfrm>
            <a:off x="5781963" y="2656822"/>
            <a:ext cx="424873" cy="4802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hototropism1200x800_hd">
            <a:hlinkClick r:id="" action="ppaction://media"/>
            <a:extLst>
              <a:ext uri="{FF2B5EF4-FFF2-40B4-BE49-F238E27FC236}">
                <a16:creationId xmlns:a16="http://schemas.microsoft.com/office/drawing/2014/main" id="{59FDB25E-7434-4EBE-8C12-80DA1FBF0F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5313" y="1786266"/>
            <a:ext cx="5681375" cy="378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0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27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 regulates all aspect of plant development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74684-96C4-4FD3-9195-A24FB47315D8}"/>
              </a:ext>
            </a:extLst>
          </p:cNvPr>
          <p:cNvSpPr txBox="1"/>
          <p:nvPr/>
        </p:nvSpPr>
        <p:spPr>
          <a:xfrm>
            <a:off x="3591402" y="6029060"/>
            <a:ext cx="500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“Shade-avoidance”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10E9E-374C-4B3A-9533-1D2384459A32}"/>
              </a:ext>
            </a:extLst>
          </p:cNvPr>
          <p:cNvSpPr txBox="1"/>
          <p:nvPr/>
        </p:nvSpPr>
        <p:spPr>
          <a:xfrm>
            <a:off x="3146786" y="5573849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doi.org/10.3389/fpls.2020.00439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DF4E2-1A66-41E2-A0CC-EDDAC6EAE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731" y="2647543"/>
            <a:ext cx="6078539" cy="2605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1064C-A240-4D11-A92F-B0AB2151DC5B}"/>
              </a:ext>
            </a:extLst>
          </p:cNvPr>
          <p:cNvSpPr txBox="1"/>
          <p:nvPr/>
        </p:nvSpPr>
        <p:spPr>
          <a:xfrm>
            <a:off x="3784221" y="2410054"/>
            <a:ext cx="191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E532D-E30B-4CBE-86C2-29CB9632EB0C}"/>
              </a:ext>
            </a:extLst>
          </p:cNvPr>
          <p:cNvSpPr txBox="1"/>
          <p:nvPr/>
        </p:nvSpPr>
        <p:spPr>
          <a:xfrm>
            <a:off x="6423638" y="2410054"/>
            <a:ext cx="191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768BDE-27B6-4D90-B69F-4EC3EF8B0E42}"/>
              </a:ext>
            </a:extLst>
          </p:cNvPr>
          <p:cNvSpPr/>
          <p:nvPr/>
        </p:nvSpPr>
        <p:spPr>
          <a:xfrm>
            <a:off x="3048001" y="2743201"/>
            <a:ext cx="424873" cy="4802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F9063-4E80-4054-BED5-6EE6B229F950}"/>
              </a:ext>
            </a:extLst>
          </p:cNvPr>
          <p:cNvSpPr/>
          <p:nvPr/>
        </p:nvSpPr>
        <p:spPr>
          <a:xfrm>
            <a:off x="5781963" y="2656822"/>
            <a:ext cx="424873" cy="4802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6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CD3C27-16B5-4E2F-AE1F-F0AE06E83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42"/>
          <a:stretch/>
        </p:blipFill>
        <p:spPr>
          <a:xfrm flipH="1">
            <a:off x="3878283" y="1121636"/>
            <a:ext cx="4435435" cy="4420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 regulates all aspect of plant development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74684-96C4-4FD3-9195-A24FB47315D8}"/>
              </a:ext>
            </a:extLst>
          </p:cNvPr>
          <p:cNvSpPr txBox="1"/>
          <p:nvPr/>
        </p:nvSpPr>
        <p:spPr>
          <a:xfrm>
            <a:off x="3591402" y="6029060"/>
            <a:ext cx="500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“Flowering time”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10E9E-374C-4B3A-9533-1D2384459A32}"/>
              </a:ext>
            </a:extLst>
          </p:cNvPr>
          <p:cNvSpPr txBox="1"/>
          <p:nvPr/>
        </p:nvSpPr>
        <p:spPr>
          <a:xfrm>
            <a:off x="3575025" y="5631894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M. Schmid- MPI for Developmental Biology Tübingen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DF084-D3A7-4442-AAE5-BBB6A0475DC2}"/>
              </a:ext>
            </a:extLst>
          </p:cNvPr>
          <p:cNvSpPr txBox="1"/>
          <p:nvPr/>
        </p:nvSpPr>
        <p:spPr>
          <a:xfrm>
            <a:off x="3721427" y="2668228"/>
            <a:ext cx="212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Short days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88F2A-16A5-46B9-9A8A-B9BFA700F6B6}"/>
              </a:ext>
            </a:extLst>
          </p:cNvPr>
          <p:cNvSpPr txBox="1"/>
          <p:nvPr/>
        </p:nvSpPr>
        <p:spPr>
          <a:xfrm>
            <a:off x="6346209" y="2668228"/>
            <a:ext cx="212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 days</a:t>
            </a:r>
          </a:p>
        </p:txBody>
      </p:sp>
    </p:spTree>
    <p:extLst>
      <p:ext uri="{BB962C8B-B14F-4D97-AF65-F5344CB8AC3E}">
        <p14:creationId xmlns:p14="http://schemas.microsoft.com/office/powerpoint/2010/main" val="94006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 regulates all aspect of plant development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74684-96C4-4FD3-9195-A24FB47315D8}"/>
              </a:ext>
            </a:extLst>
          </p:cNvPr>
          <p:cNvSpPr txBox="1"/>
          <p:nvPr/>
        </p:nvSpPr>
        <p:spPr>
          <a:xfrm>
            <a:off x="3591402" y="6029060"/>
            <a:ext cx="500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“Senescence”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10E9E-374C-4B3A-9533-1D2384459A32}"/>
              </a:ext>
            </a:extLst>
          </p:cNvPr>
          <p:cNvSpPr txBox="1"/>
          <p:nvPr/>
        </p:nvSpPr>
        <p:spPr>
          <a:xfrm>
            <a:off x="3575025" y="5631894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doi.org/10.1186/s12870-015-0656-5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DF084-D3A7-4442-AAE5-BBB6A0475DC2}"/>
              </a:ext>
            </a:extLst>
          </p:cNvPr>
          <p:cNvSpPr txBox="1"/>
          <p:nvPr/>
        </p:nvSpPr>
        <p:spPr>
          <a:xfrm>
            <a:off x="2959427" y="2212712"/>
            <a:ext cx="212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88F2A-16A5-46B9-9A8A-B9BFA700F6B6}"/>
              </a:ext>
            </a:extLst>
          </p:cNvPr>
          <p:cNvSpPr txBox="1"/>
          <p:nvPr/>
        </p:nvSpPr>
        <p:spPr>
          <a:xfrm>
            <a:off x="7188527" y="2212712"/>
            <a:ext cx="212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55D485-61FB-4A94-9482-5786A1251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8" t="997" r="46906" b="76807"/>
          <a:stretch/>
        </p:blipFill>
        <p:spPr>
          <a:xfrm>
            <a:off x="2185889" y="2754284"/>
            <a:ext cx="3493888" cy="24620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C6234A-D08B-40E0-A0C5-E567274F2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3" t="71919" r="46259" b="5886"/>
          <a:stretch/>
        </p:blipFill>
        <p:spPr>
          <a:xfrm>
            <a:off x="6677600" y="2735932"/>
            <a:ext cx="3585947" cy="24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7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 regulates all aspect of plant development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38105F0-054B-4431-8660-D12146F94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58220" r="33476" b="12236"/>
          <a:stretch/>
        </p:blipFill>
        <p:spPr bwMode="auto">
          <a:xfrm>
            <a:off x="4544915" y="2182066"/>
            <a:ext cx="2465485" cy="104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6AB83-6A1E-47E6-98B7-478DD6090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0" r="37265" b="874"/>
          <a:stretch/>
        </p:blipFill>
        <p:spPr>
          <a:xfrm>
            <a:off x="8377071" y="3290287"/>
            <a:ext cx="1900216" cy="9621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20750F-54B4-4C29-983D-CF61F65C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836" y="4894305"/>
            <a:ext cx="3280569" cy="14059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D9874B-8EF0-43CE-8F89-76BFCD45D0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42" t="33803"/>
          <a:stretch/>
        </p:blipFill>
        <p:spPr>
          <a:xfrm flipH="1">
            <a:off x="1947065" y="3990707"/>
            <a:ext cx="2337080" cy="1542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A080BA-A058-44C6-B995-4BCA0E7681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23" t="71919" r="46259" b="5886"/>
          <a:stretch/>
        </p:blipFill>
        <p:spPr>
          <a:xfrm>
            <a:off x="1520242" y="3495637"/>
            <a:ext cx="1595363" cy="1095368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8A3D255-4CF6-4B92-BE51-134C87E0F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1436">
            <a:off x="7153353" y="2473960"/>
            <a:ext cx="1034722" cy="457808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428647-883D-47E2-A0AD-7F0D71C6F3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9400">
            <a:off x="8463931" y="4746740"/>
            <a:ext cx="1034722" cy="457808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5BEB3A6-9909-46BA-AC3F-AD2D513C7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5605">
            <a:off x="3917102" y="5735161"/>
            <a:ext cx="1034722" cy="457808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C854FF-FE9C-45E5-89F5-42196C7EB5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0599">
            <a:off x="3182514" y="3211090"/>
            <a:ext cx="1034722" cy="4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perceive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5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BF6BE-F3A4-4DDC-9881-EFC3ADB2B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197" y="2709047"/>
            <a:ext cx="6274196" cy="4766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0713FC0-2D63-4E25-80B2-6AA38A456E1B}"/>
              </a:ext>
            </a:extLst>
          </p:cNvPr>
          <p:cNvSpPr/>
          <p:nvPr/>
        </p:nvSpPr>
        <p:spPr>
          <a:xfrm>
            <a:off x="6411957" y="1533469"/>
            <a:ext cx="3717421" cy="1105203"/>
          </a:xfrm>
          <a:custGeom>
            <a:avLst/>
            <a:gdLst>
              <a:gd name="connsiteX0" fmla="*/ 0 w 3717421"/>
              <a:gd name="connsiteY0" fmla="*/ 1105203 h 1105203"/>
              <a:gd name="connsiteX1" fmla="*/ 828942 w 3717421"/>
              <a:gd name="connsiteY1" fmla="*/ 695005 h 1105203"/>
              <a:gd name="connsiteX2" fmla="*/ 1598064 w 3717421"/>
              <a:gd name="connsiteY2" fmla="*/ 11342 h 1105203"/>
              <a:gd name="connsiteX3" fmla="*/ 2350094 w 3717421"/>
              <a:gd name="connsiteY3" fmla="*/ 310444 h 1105203"/>
              <a:gd name="connsiteX4" fmla="*/ 3008120 w 3717421"/>
              <a:gd name="connsiteY4" fmla="*/ 857375 h 1105203"/>
              <a:gd name="connsiteX5" fmla="*/ 3717421 w 3717421"/>
              <a:gd name="connsiteY5" fmla="*/ 1105203 h 110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7421" h="1105203">
                <a:moveTo>
                  <a:pt x="0" y="1105203"/>
                </a:moveTo>
                <a:cubicBezTo>
                  <a:pt x="281299" y="991259"/>
                  <a:pt x="562598" y="877315"/>
                  <a:pt x="828942" y="695005"/>
                </a:cubicBezTo>
                <a:cubicBezTo>
                  <a:pt x="1095286" y="512695"/>
                  <a:pt x="1344539" y="75435"/>
                  <a:pt x="1598064" y="11342"/>
                </a:cubicBezTo>
                <a:cubicBezTo>
                  <a:pt x="1851589" y="-52751"/>
                  <a:pt x="2115085" y="169439"/>
                  <a:pt x="2350094" y="310444"/>
                </a:cubicBezTo>
                <a:cubicBezTo>
                  <a:pt x="2585103" y="451449"/>
                  <a:pt x="2780232" y="724915"/>
                  <a:pt x="3008120" y="857375"/>
                </a:cubicBezTo>
                <a:cubicBezTo>
                  <a:pt x="3236008" y="989835"/>
                  <a:pt x="3476714" y="1047519"/>
                  <a:pt x="3717421" y="110520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A close 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4CF81A08-E5BB-43EC-B8D5-74A38A185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68831" y="1533469"/>
            <a:ext cx="2222570" cy="149328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9838042-A056-4154-BB0D-39E4090F92C3}"/>
              </a:ext>
            </a:extLst>
          </p:cNvPr>
          <p:cNvSpPr txBox="1"/>
          <p:nvPr/>
        </p:nvSpPr>
        <p:spPr>
          <a:xfrm>
            <a:off x="4616898" y="111945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Sensitivity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1464CF-407C-4387-BFCA-EAEFFB6A2C32}"/>
              </a:ext>
            </a:extLst>
          </p:cNvPr>
          <p:cNvSpPr txBox="1"/>
          <p:nvPr/>
        </p:nvSpPr>
        <p:spPr>
          <a:xfrm>
            <a:off x="6916397" y="3222975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Wavelength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A9770-8F72-4085-8B3D-3CBA46CE3CCC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perceive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BF6BE-F3A4-4DDC-9881-EFC3ADB2B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197" y="2709047"/>
            <a:ext cx="6274196" cy="4766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812E39-55B7-4720-8DC1-8DD9F406A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197" y="5841336"/>
            <a:ext cx="6274196" cy="4766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F5E644C-49B3-4B94-866A-BD023BEDCA21}"/>
              </a:ext>
            </a:extLst>
          </p:cNvPr>
          <p:cNvSpPr/>
          <p:nvPr/>
        </p:nvSpPr>
        <p:spPr>
          <a:xfrm>
            <a:off x="5343733" y="4591873"/>
            <a:ext cx="6198660" cy="1199627"/>
          </a:xfrm>
          <a:custGeom>
            <a:avLst/>
            <a:gdLst>
              <a:gd name="connsiteX0" fmla="*/ 0 w 6349466"/>
              <a:gd name="connsiteY0" fmla="*/ 1199627 h 1199627"/>
              <a:gd name="connsiteX1" fmla="*/ 384561 w 6349466"/>
              <a:gd name="connsiteY1" fmla="*/ 558692 h 1199627"/>
              <a:gd name="connsiteX2" fmla="*/ 615297 w 6349466"/>
              <a:gd name="connsiteY2" fmla="*/ 80128 h 1199627"/>
              <a:gd name="connsiteX3" fmla="*/ 931491 w 6349466"/>
              <a:gd name="connsiteY3" fmla="*/ 430505 h 1199627"/>
              <a:gd name="connsiteX4" fmla="*/ 1418602 w 6349466"/>
              <a:gd name="connsiteY4" fmla="*/ 3215 h 1199627"/>
              <a:gd name="connsiteX5" fmla="*/ 2033899 w 6349466"/>
              <a:gd name="connsiteY5" fmla="*/ 276681 h 1199627"/>
              <a:gd name="connsiteX6" fmla="*/ 2452643 w 6349466"/>
              <a:gd name="connsiteY6" fmla="*/ 1011619 h 1199627"/>
              <a:gd name="connsiteX7" fmla="*/ 3008120 w 6349466"/>
              <a:gd name="connsiteY7" fmla="*/ 1071440 h 1199627"/>
              <a:gd name="connsiteX8" fmla="*/ 3255948 w 6349466"/>
              <a:gd name="connsiteY8" fmla="*/ 968890 h 1199627"/>
              <a:gd name="connsiteX9" fmla="*/ 3649054 w 6349466"/>
              <a:gd name="connsiteY9" fmla="*/ 524509 h 1199627"/>
              <a:gd name="connsiteX10" fmla="*/ 3948157 w 6349466"/>
              <a:gd name="connsiteY10" fmla="*/ 80128 h 1199627"/>
              <a:gd name="connsiteX11" fmla="*/ 4435267 w 6349466"/>
              <a:gd name="connsiteY11" fmla="*/ 71582 h 1199627"/>
              <a:gd name="connsiteX12" fmla="*/ 5067656 w 6349466"/>
              <a:gd name="connsiteY12" fmla="*/ 447597 h 1199627"/>
              <a:gd name="connsiteX13" fmla="*/ 5503491 w 6349466"/>
              <a:gd name="connsiteY13" fmla="*/ 815066 h 1199627"/>
              <a:gd name="connsiteX14" fmla="*/ 6272613 w 6349466"/>
              <a:gd name="connsiteY14" fmla="*/ 1131260 h 1199627"/>
              <a:gd name="connsiteX15" fmla="*/ 6281159 w 6349466"/>
              <a:gd name="connsiteY15" fmla="*/ 1131260 h 119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49466" h="1199627">
                <a:moveTo>
                  <a:pt x="0" y="1199627"/>
                </a:moveTo>
                <a:cubicBezTo>
                  <a:pt x="141006" y="972451"/>
                  <a:pt x="282012" y="745275"/>
                  <a:pt x="384561" y="558692"/>
                </a:cubicBezTo>
                <a:cubicBezTo>
                  <a:pt x="487110" y="372109"/>
                  <a:pt x="524142" y="101492"/>
                  <a:pt x="615297" y="80128"/>
                </a:cubicBezTo>
                <a:cubicBezTo>
                  <a:pt x="706452" y="58763"/>
                  <a:pt x="797607" y="443324"/>
                  <a:pt x="931491" y="430505"/>
                </a:cubicBezTo>
                <a:cubicBezTo>
                  <a:pt x="1065375" y="417686"/>
                  <a:pt x="1234867" y="28852"/>
                  <a:pt x="1418602" y="3215"/>
                </a:cubicBezTo>
                <a:cubicBezTo>
                  <a:pt x="1602337" y="-22422"/>
                  <a:pt x="1861559" y="108614"/>
                  <a:pt x="2033899" y="276681"/>
                </a:cubicBezTo>
                <a:cubicBezTo>
                  <a:pt x="2206239" y="444748"/>
                  <a:pt x="2290273" y="879159"/>
                  <a:pt x="2452643" y="1011619"/>
                </a:cubicBezTo>
                <a:cubicBezTo>
                  <a:pt x="2615013" y="1144079"/>
                  <a:pt x="2874236" y="1078561"/>
                  <a:pt x="3008120" y="1071440"/>
                </a:cubicBezTo>
                <a:cubicBezTo>
                  <a:pt x="3142004" y="1064318"/>
                  <a:pt x="3149126" y="1060045"/>
                  <a:pt x="3255948" y="968890"/>
                </a:cubicBezTo>
                <a:cubicBezTo>
                  <a:pt x="3362770" y="877735"/>
                  <a:pt x="3533686" y="672636"/>
                  <a:pt x="3649054" y="524509"/>
                </a:cubicBezTo>
                <a:cubicBezTo>
                  <a:pt x="3764422" y="376382"/>
                  <a:pt x="3817122" y="155616"/>
                  <a:pt x="3948157" y="80128"/>
                </a:cubicBezTo>
                <a:cubicBezTo>
                  <a:pt x="4079192" y="4640"/>
                  <a:pt x="4248684" y="10337"/>
                  <a:pt x="4435267" y="71582"/>
                </a:cubicBezTo>
                <a:cubicBezTo>
                  <a:pt x="4621850" y="132827"/>
                  <a:pt x="4889619" y="323683"/>
                  <a:pt x="5067656" y="447597"/>
                </a:cubicBezTo>
                <a:cubicBezTo>
                  <a:pt x="5245693" y="571511"/>
                  <a:pt x="5302665" y="701122"/>
                  <a:pt x="5503491" y="815066"/>
                </a:cubicBezTo>
                <a:cubicBezTo>
                  <a:pt x="5704317" y="929010"/>
                  <a:pt x="6272613" y="1131260"/>
                  <a:pt x="6272613" y="1131260"/>
                </a:cubicBezTo>
                <a:cubicBezTo>
                  <a:pt x="6402224" y="1183959"/>
                  <a:pt x="6341691" y="1157609"/>
                  <a:pt x="6281159" y="113126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0713FC0-2D63-4E25-80B2-6AA38A456E1B}"/>
              </a:ext>
            </a:extLst>
          </p:cNvPr>
          <p:cNvSpPr/>
          <p:nvPr/>
        </p:nvSpPr>
        <p:spPr>
          <a:xfrm>
            <a:off x="6411957" y="1533469"/>
            <a:ext cx="3717421" cy="1105203"/>
          </a:xfrm>
          <a:custGeom>
            <a:avLst/>
            <a:gdLst>
              <a:gd name="connsiteX0" fmla="*/ 0 w 3717421"/>
              <a:gd name="connsiteY0" fmla="*/ 1105203 h 1105203"/>
              <a:gd name="connsiteX1" fmla="*/ 828942 w 3717421"/>
              <a:gd name="connsiteY1" fmla="*/ 695005 h 1105203"/>
              <a:gd name="connsiteX2" fmla="*/ 1598064 w 3717421"/>
              <a:gd name="connsiteY2" fmla="*/ 11342 h 1105203"/>
              <a:gd name="connsiteX3" fmla="*/ 2350094 w 3717421"/>
              <a:gd name="connsiteY3" fmla="*/ 310444 h 1105203"/>
              <a:gd name="connsiteX4" fmla="*/ 3008120 w 3717421"/>
              <a:gd name="connsiteY4" fmla="*/ 857375 h 1105203"/>
              <a:gd name="connsiteX5" fmla="*/ 3717421 w 3717421"/>
              <a:gd name="connsiteY5" fmla="*/ 1105203 h 110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7421" h="1105203">
                <a:moveTo>
                  <a:pt x="0" y="1105203"/>
                </a:moveTo>
                <a:cubicBezTo>
                  <a:pt x="281299" y="991259"/>
                  <a:pt x="562598" y="877315"/>
                  <a:pt x="828942" y="695005"/>
                </a:cubicBezTo>
                <a:cubicBezTo>
                  <a:pt x="1095286" y="512695"/>
                  <a:pt x="1344539" y="75435"/>
                  <a:pt x="1598064" y="11342"/>
                </a:cubicBezTo>
                <a:cubicBezTo>
                  <a:pt x="1851589" y="-52751"/>
                  <a:pt x="2115085" y="169439"/>
                  <a:pt x="2350094" y="310444"/>
                </a:cubicBezTo>
                <a:cubicBezTo>
                  <a:pt x="2585103" y="451449"/>
                  <a:pt x="2780232" y="724915"/>
                  <a:pt x="3008120" y="857375"/>
                </a:cubicBezTo>
                <a:cubicBezTo>
                  <a:pt x="3236008" y="989835"/>
                  <a:pt x="3476714" y="1047519"/>
                  <a:pt x="3717421" y="110520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C02E58C-EF52-4924-B96F-EE92153C32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-515" r="67849" b="45376"/>
          <a:stretch/>
        </p:blipFill>
        <p:spPr>
          <a:xfrm>
            <a:off x="1368831" y="3871421"/>
            <a:ext cx="1827277" cy="2777797"/>
          </a:xfrm>
          <a:prstGeom prst="rect">
            <a:avLst/>
          </a:prstGeom>
        </p:spPr>
      </p:pic>
      <p:pic>
        <p:nvPicPr>
          <p:cNvPr id="26" name="Picture 25" descr="A close 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4CF81A08-E5BB-43EC-B8D5-74A38A185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68831" y="1533469"/>
            <a:ext cx="2222570" cy="149328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9838042-A056-4154-BB0D-39E4090F92C3}"/>
              </a:ext>
            </a:extLst>
          </p:cNvPr>
          <p:cNvSpPr txBox="1"/>
          <p:nvPr/>
        </p:nvSpPr>
        <p:spPr>
          <a:xfrm>
            <a:off x="4616898" y="111945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Sensitivity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8F101D-A958-4B4E-9AF5-FDB81B84B614}"/>
              </a:ext>
            </a:extLst>
          </p:cNvPr>
          <p:cNvSpPr txBox="1"/>
          <p:nvPr/>
        </p:nvSpPr>
        <p:spPr>
          <a:xfrm>
            <a:off x="4616898" y="405179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Sensitivity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1464CF-407C-4387-BFCA-EAEFFB6A2C32}"/>
              </a:ext>
            </a:extLst>
          </p:cNvPr>
          <p:cNvSpPr txBox="1"/>
          <p:nvPr/>
        </p:nvSpPr>
        <p:spPr>
          <a:xfrm>
            <a:off x="6916397" y="3222975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Wavelength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C0D4EA-5F5F-4FF6-B6C9-760096A2070F}"/>
              </a:ext>
            </a:extLst>
          </p:cNvPr>
          <p:cNvSpPr txBox="1"/>
          <p:nvPr/>
        </p:nvSpPr>
        <p:spPr>
          <a:xfrm>
            <a:off x="6916397" y="6355264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Wavelength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A9770-8F72-4085-8B3D-3CBA46CE3CCC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perceive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9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do plants need to sense these wavelengths?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07FD49-E5E6-4B9D-B05B-BEAC9C00E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2711"/>
            <a:ext cx="3481238" cy="12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do plants need to sense these wavelengths?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9499ED-8EED-42B0-9D6F-84FBAF54C378}"/>
              </a:ext>
            </a:extLst>
          </p:cNvPr>
          <p:cNvSpPr txBox="1"/>
          <p:nvPr/>
        </p:nvSpPr>
        <p:spPr>
          <a:xfrm>
            <a:off x="3413602" y="2892160"/>
            <a:ext cx="5009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Photosynthesis!</a:t>
            </a:r>
            <a:endParaRPr lang="en-GB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8E3EB8-0F81-461D-91E4-2E6375819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2711"/>
            <a:ext cx="3481238" cy="12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7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do plants need to sense these wavelengths?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C4ADC-3C41-45DF-853C-E264595A5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302" y="4040216"/>
            <a:ext cx="6274196" cy="4766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0216C2-A95B-4064-9CFA-6BDE59A80E06}"/>
              </a:ext>
            </a:extLst>
          </p:cNvPr>
          <p:cNvSpPr txBox="1"/>
          <p:nvPr/>
        </p:nvSpPr>
        <p:spPr>
          <a:xfrm>
            <a:off x="4759502" y="4554144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Wavelength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FCDC9D8-4458-493D-BA48-313D23BB99EE}"/>
              </a:ext>
            </a:extLst>
          </p:cNvPr>
          <p:cNvSpPr/>
          <p:nvPr/>
        </p:nvSpPr>
        <p:spPr>
          <a:xfrm>
            <a:off x="4294705" y="2766107"/>
            <a:ext cx="3670300" cy="1159021"/>
          </a:xfrm>
          <a:custGeom>
            <a:avLst/>
            <a:gdLst>
              <a:gd name="connsiteX0" fmla="*/ 0 w 3670300"/>
              <a:gd name="connsiteY0" fmla="*/ 1143162 h 1159021"/>
              <a:gd name="connsiteX1" fmla="*/ 317500 w 3670300"/>
              <a:gd name="connsiteY1" fmla="*/ 914562 h 1159021"/>
              <a:gd name="connsiteX2" fmla="*/ 635000 w 3670300"/>
              <a:gd name="connsiteY2" fmla="*/ 162 h 1159021"/>
              <a:gd name="connsiteX3" fmla="*/ 1092200 w 3670300"/>
              <a:gd name="connsiteY3" fmla="*/ 990762 h 1159021"/>
              <a:gd name="connsiteX4" fmla="*/ 2400300 w 3670300"/>
              <a:gd name="connsiteY4" fmla="*/ 1066962 h 1159021"/>
              <a:gd name="connsiteX5" fmla="*/ 2921000 w 3670300"/>
              <a:gd name="connsiteY5" fmla="*/ 50962 h 1159021"/>
              <a:gd name="connsiteX6" fmla="*/ 3289300 w 3670300"/>
              <a:gd name="connsiteY6" fmla="*/ 482762 h 1159021"/>
              <a:gd name="connsiteX7" fmla="*/ 3670300 w 3670300"/>
              <a:gd name="connsiteY7" fmla="*/ 1105062 h 115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0300" h="1159021">
                <a:moveTo>
                  <a:pt x="0" y="1143162"/>
                </a:moveTo>
                <a:cubicBezTo>
                  <a:pt x="105833" y="1124112"/>
                  <a:pt x="211667" y="1105062"/>
                  <a:pt x="317500" y="914562"/>
                </a:cubicBezTo>
                <a:cubicBezTo>
                  <a:pt x="423333" y="724062"/>
                  <a:pt x="505883" y="-12538"/>
                  <a:pt x="635000" y="162"/>
                </a:cubicBezTo>
                <a:cubicBezTo>
                  <a:pt x="764117" y="12862"/>
                  <a:pt x="797983" y="812962"/>
                  <a:pt x="1092200" y="990762"/>
                </a:cubicBezTo>
                <a:cubicBezTo>
                  <a:pt x="1386417" y="1168562"/>
                  <a:pt x="2095500" y="1223595"/>
                  <a:pt x="2400300" y="1066962"/>
                </a:cubicBezTo>
                <a:cubicBezTo>
                  <a:pt x="2705100" y="910329"/>
                  <a:pt x="2772833" y="148329"/>
                  <a:pt x="2921000" y="50962"/>
                </a:cubicBezTo>
                <a:cubicBezTo>
                  <a:pt x="3069167" y="-46405"/>
                  <a:pt x="3164417" y="307079"/>
                  <a:pt x="3289300" y="482762"/>
                </a:cubicBezTo>
                <a:cubicBezTo>
                  <a:pt x="3414183" y="658445"/>
                  <a:pt x="3542241" y="881753"/>
                  <a:pt x="3670300" y="1105062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424676-E3DF-4607-895B-414303F04E51}"/>
              </a:ext>
            </a:extLst>
          </p:cNvPr>
          <p:cNvSpPr txBox="1"/>
          <p:nvPr/>
        </p:nvSpPr>
        <p:spPr>
          <a:xfrm>
            <a:off x="2460003" y="2488897"/>
            <a:ext cx="2504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Chlorophyll absorbance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BD116F-665B-400B-997F-9A5E0936A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2711"/>
            <a:ext cx="3481238" cy="12802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5E8532-7056-490E-AB59-658063565A8A}"/>
              </a:ext>
            </a:extLst>
          </p:cNvPr>
          <p:cNvSpPr txBox="1"/>
          <p:nvPr/>
        </p:nvSpPr>
        <p:spPr>
          <a:xfrm>
            <a:off x="4294705" y="5562711"/>
            <a:ext cx="713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Plants are sensitive to blue and red light  because they are needed for photosynthesis</a:t>
            </a:r>
            <a:endParaRPr lang="en-GB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3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714C88-ABDE-4DBC-BFCF-4F12C7F2B0BF}"/>
              </a:ext>
            </a:extLst>
          </p:cNvPr>
          <p:cNvSpPr txBox="1"/>
          <p:nvPr/>
        </p:nvSpPr>
        <p:spPr>
          <a:xfrm>
            <a:off x="649607" y="84269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beginning, there was the heaven and the Earth.....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do plants need to sense these wavelengths?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A253D-2597-4505-BC4A-549E00B27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2711"/>
            <a:ext cx="3481238" cy="1280279"/>
          </a:xfrm>
          <a:prstGeom prst="rect">
            <a:avLst/>
          </a:prstGeom>
        </p:spPr>
      </p:pic>
      <p:pic>
        <p:nvPicPr>
          <p:cNvPr id="17" name="Picture 16" descr="A yellow flower in a field&#10;&#10;Description automatically generated with medium confidence">
            <a:extLst>
              <a:ext uri="{FF2B5EF4-FFF2-40B4-BE49-F238E27FC236}">
                <a16:creationId xmlns:a16="http://schemas.microsoft.com/office/drawing/2014/main" id="{B6C0A6D9-067E-4DD6-A577-E98357E14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3905" y="2634476"/>
            <a:ext cx="2383572" cy="1589048"/>
          </a:xfrm>
          <a:prstGeom prst="rect">
            <a:avLst/>
          </a:prstGeom>
        </p:spPr>
      </p:pic>
      <p:pic>
        <p:nvPicPr>
          <p:cNvPr id="20" name="Picture 19" descr="A grassy area with trees in it&#10;&#10;Description automatically generated with medium confidence">
            <a:extLst>
              <a:ext uri="{FF2B5EF4-FFF2-40B4-BE49-F238E27FC236}">
                <a16:creationId xmlns:a16="http://schemas.microsoft.com/office/drawing/2014/main" id="{FF99903D-2051-4EB7-817C-A89E95ECD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198123" y="2634475"/>
            <a:ext cx="2547497" cy="16983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81EE68-AE95-413E-9EE6-D42EE2CDB7EF}"/>
              </a:ext>
            </a:extLst>
          </p:cNvPr>
          <p:cNvSpPr txBox="1"/>
          <p:nvPr/>
        </p:nvSpPr>
        <p:spPr>
          <a:xfrm>
            <a:off x="7918900" y="6438344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Linda Chalker-Scott, Washington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1969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1B21134-6978-45EB-AA46-B9D9CE24F29C}"/>
              </a:ext>
            </a:extLst>
          </p:cNvPr>
          <p:cNvSpPr/>
          <p:nvPr/>
        </p:nvSpPr>
        <p:spPr>
          <a:xfrm>
            <a:off x="2832100" y="1917700"/>
            <a:ext cx="6121400" cy="3170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do plants need to sense these wavelengths?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0" name="Picture 2" descr="BASIC ENVIRONMENTAL PHOTOBIOLOGY">
            <a:extLst>
              <a:ext uri="{FF2B5EF4-FFF2-40B4-BE49-F238E27FC236}">
                <a16:creationId xmlns:a16="http://schemas.microsoft.com/office/drawing/2014/main" id="{1A12538B-EB21-46B0-8080-F45006443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r="9509"/>
          <a:stretch/>
        </p:blipFill>
        <p:spPr bwMode="auto">
          <a:xfrm>
            <a:off x="2916568" y="1998490"/>
            <a:ext cx="5892800" cy="270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ACF1CB-D1A8-4D42-B504-A6CE45239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4526965"/>
            <a:ext cx="5481968" cy="4766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68AA78-DCDB-404E-8D47-E0E3B615653C}"/>
              </a:ext>
            </a:extLst>
          </p:cNvPr>
          <p:cNvSpPr txBox="1"/>
          <p:nvPr/>
        </p:nvSpPr>
        <p:spPr>
          <a:xfrm>
            <a:off x="4527743" y="5059326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Wavelength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A253D-2597-4505-BC4A-549E00B27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2711"/>
            <a:ext cx="3481238" cy="1280279"/>
          </a:xfrm>
          <a:prstGeom prst="rect">
            <a:avLst/>
          </a:prstGeom>
        </p:spPr>
      </p:pic>
      <p:pic>
        <p:nvPicPr>
          <p:cNvPr id="17" name="Picture 16" descr="A yellow flower in a field&#10;&#10;Description automatically generated with medium confidence">
            <a:extLst>
              <a:ext uri="{FF2B5EF4-FFF2-40B4-BE49-F238E27FC236}">
                <a16:creationId xmlns:a16="http://schemas.microsoft.com/office/drawing/2014/main" id="{B6C0A6D9-067E-4DD6-A577-E98357E14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3905" y="2634476"/>
            <a:ext cx="2383572" cy="1589048"/>
          </a:xfrm>
          <a:prstGeom prst="rect">
            <a:avLst/>
          </a:prstGeom>
        </p:spPr>
      </p:pic>
      <p:pic>
        <p:nvPicPr>
          <p:cNvPr id="20" name="Picture 19" descr="A grassy area with trees in it&#10;&#10;Description automatically generated with medium confidence">
            <a:extLst>
              <a:ext uri="{FF2B5EF4-FFF2-40B4-BE49-F238E27FC236}">
                <a16:creationId xmlns:a16="http://schemas.microsoft.com/office/drawing/2014/main" id="{FF99903D-2051-4EB7-817C-A89E95ECD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198123" y="2634475"/>
            <a:ext cx="2547497" cy="16983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81EE68-AE95-413E-9EE6-D42EE2CDB7EF}"/>
              </a:ext>
            </a:extLst>
          </p:cNvPr>
          <p:cNvSpPr txBox="1"/>
          <p:nvPr/>
        </p:nvSpPr>
        <p:spPr>
          <a:xfrm>
            <a:off x="7918900" y="6438344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Linda Chalker-Scott, Washington State University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C570EE-7D73-4F66-9EA2-E679307AE816}"/>
              </a:ext>
            </a:extLst>
          </p:cNvPr>
          <p:cNvSpPr txBox="1"/>
          <p:nvPr/>
        </p:nvSpPr>
        <p:spPr>
          <a:xfrm>
            <a:off x="3525752" y="5819133"/>
            <a:ext cx="8786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Blue and red light are blocked by neighbouring plants</a:t>
            </a:r>
            <a:endParaRPr lang="en-GB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3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1B21134-6978-45EB-AA46-B9D9CE24F29C}"/>
              </a:ext>
            </a:extLst>
          </p:cNvPr>
          <p:cNvSpPr/>
          <p:nvPr/>
        </p:nvSpPr>
        <p:spPr>
          <a:xfrm>
            <a:off x="2832100" y="1917700"/>
            <a:ext cx="6121400" cy="3170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do plants need to sense these wavelengths?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0" name="Picture 2" descr="BASIC ENVIRONMENTAL PHOTOBIOLOGY">
            <a:extLst>
              <a:ext uri="{FF2B5EF4-FFF2-40B4-BE49-F238E27FC236}">
                <a16:creationId xmlns:a16="http://schemas.microsoft.com/office/drawing/2014/main" id="{1A12538B-EB21-46B0-8080-F45006443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r="9509"/>
          <a:stretch/>
        </p:blipFill>
        <p:spPr bwMode="auto">
          <a:xfrm>
            <a:off x="2916568" y="1998490"/>
            <a:ext cx="5892800" cy="270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ACF1CB-D1A8-4D42-B504-A6CE45239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4498390"/>
            <a:ext cx="5481968" cy="4766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68AA78-DCDB-404E-8D47-E0E3B615653C}"/>
              </a:ext>
            </a:extLst>
          </p:cNvPr>
          <p:cNvSpPr txBox="1"/>
          <p:nvPr/>
        </p:nvSpPr>
        <p:spPr>
          <a:xfrm>
            <a:off x="4527743" y="5059326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Wavelength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A253D-2597-4505-BC4A-549E00B27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2711"/>
            <a:ext cx="3481238" cy="12802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81EE68-AE95-413E-9EE6-D42EE2CDB7EF}"/>
              </a:ext>
            </a:extLst>
          </p:cNvPr>
          <p:cNvSpPr txBox="1"/>
          <p:nvPr/>
        </p:nvSpPr>
        <p:spPr>
          <a:xfrm>
            <a:off x="7918900" y="6438344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Linda Chalker-Scott, Washington State University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C570EE-7D73-4F66-9EA2-E679307AE816}"/>
              </a:ext>
            </a:extLst>
          </p:cNvPr>
          <p:cNvSpPr txBox="1"/>
          <p:nvPr/>
        </p:nvSpPr>
        <p:spPr>
          <a:xfrm>
            <a:off x="3525752" y="5819133"/>
            <a:ext cx="8786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Plants increase elongation in far-red rich environments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C230F-0E10-47AF-BBE7-07F6404E57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523"/>
          <a:stretch/>
        </p:blipFill>
        <p:spPr>
          <a:xfrm>
            <a:off x="123030" y="2243382"/>
            <a:ext cx="2582003" cy="2605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4B84B4-3FAE-4230-8E2F-629791CCB1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271" r="4285"/>
          <a:stretch/>
        </p:blipFill>
        <p:spPr>
          <a:xfrm>
            <a:off x="9080567" y="2200638"/>
            <a:ext cx="3005468" cy="26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6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do plants need to sense these wavelengths?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A253D-2597-4505-BC4A-549E00B27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2711"/>
            <a:ext cx="3481238" cy="12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do plants need to sense these wavelengths?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A253D-2597-4505-BC4A-549E00B27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2711"/>
            <a:ext cx="3481238" cy="1280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55B620-C804-4C37-AFA4-66102A7243B4}"/>
              </a:ext>
            </a:extLst>
          </p:cNvPr>
          <p:cNvSpPr txBox="1"/>
          <p:nvPr/>
        </p:nvSpPr>
        <p:spPr>
          <a:xfrm>
            <a:off x="8490400" y="6273244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doi.org/10.1073/pnas.1608237113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5C2B953-FDFC-4EF7-A723-C7BBF954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607" r="2240" b="70680"/>
          <a:stretch/>
        </p:blipFill>
        <p:spPr bwMode="auto">
          <a:xfrm>
            <a:off x="1292441" y="2159000"/>
            <a:ext cx="4873602" cy="27952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68055F-2681-4A92-82E3-1AA7BC4C0EDA}"/>
              </a:ext>
            </a:extLst>
          </p:cNvPr>
          <p:cNvSpPr txBox="1"/>
          <p:nvPr/>
        </p:nvSpPr>
        <p:spPr>
          <a:xfrm>
            <a:off x="2228939" y="5058427"/>
            <a:ext cx="277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Human perspective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9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do plants need to sense these wavelengths?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A253D-2597-4505-BC4A-549E00B27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2711"/>
            <a:ext cx="3481238" cy="1280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55B620-C804-4C37-AFA4-66102A7243B4}"/>
              </a:ext>
            </a:extLst>
          </p:cNvPr>
          <p:cNvSpPr txBox="1"/>
          <p:nvPr/>
        </p:nvSpPr>
        <p:spPr>
          <a:xfrm>
            <a:off x="8490400" y="6273244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doi.org/10.1073/pnas.1608237113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78861F9-E555-4E1D-9244-88AACB4B4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29560" r="2240" b="40919"/>
          <a:stretch/>
        </p:blipFill>
        <p:spPr bwMode="auto">
          <a:xfrm>
            <a:off x="6470843" y="2159000"/>
            <a:ext cx="4740236" cy="27952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5C2B953-FDFC-4EF7-A723-C7BBF954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607" r="2240" b="70680"/>
          <a:stretch/>
        </p:blipFill>
        <p:spPr bwMode="auto">
          <a:xfrm>
            <a:off x="1292441" y="2159000"/>
            <a:ext cx="4873602" cy="27952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7458463" y="50596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 perspective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76778-982C-4C77-AD34-91B583ABBBE9}"/>
              </a:ext>
            </a:extLst>
          </p:cNvPr>
          <p:cNvSpPr txBox="1"/>
          <p:nvPr/>
        </p:nvSpPr>
        <p:spPr>
          <a:xfrm>
            <a:off x="2228939" y="5058427"/>
            <a:ext cx="277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Human perspective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5B620-C804-4C37-AFA4-66102A7243B4}"/>
              </a:ext>
            </a:extLst>
          </p:cNvPr>
          <p:cNvSpPr txBox="1"/>
          <p:nvPr/>
        </p:nvSpPr>
        <p:spPr>
          <a:xfrm>
            <a:off x="7817300" y="7637781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doi.org/10.1073/pnas.1608237113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9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5B620-C804-4C37-AFA4-66102A7243B4}"/>
              </a:ext>
            </a:extLst>
          </p:cNvPr>
          <p:cNvSpPr txBox="1"/>
          <p:nvPr/>
        </p:nvSpPr>
        <p:spPr>
          <a:xfrm>
            <a:off x="7817300" y="7637781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doi.org/10.1073/pnas.1608237113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978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5B620-C804-4C37-AFA4-66102A7243B4}"/>
              </a:ext>
            </a:extLst>
          </p:cNvPr>
          <p:cNvSpPr txBox="1"/>
          <p:nvPr/>
        </p:nvSpPr>
        <p:spPr>
          <a:xfrm>
            <a:off x="7817300" y="7637781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doi.org/10.1073/pnas.1608237113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7EABA0-F63F-457F-A2AB-971702BAD267}"/>
              </a:ext>
            </a:extLst>
          </p:cNvPr>
          <p:cNvCxnSpPr>
            <a:cxnSpLocks/>
          </p:cNvCxnSpPr>
          <p:nvPr/>
        </p:nvCxnSpPr>
        <p:spPr>
          <a:xfrm>
            <a:off x="9694543" y="2571750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D5CDF6-32ED-47A0-B100-C170DEC6F695}"/>
              </a:ext>
            </a:extLst>
          </p:cNvPr>
          <p:cNvCxnSpPr>
            <a:cxnSpLocks/>
          </p:cNvCxnSpPr>
          <p:nvPr/>
        </p:nvCxnSpPr>
        <p:spPr>
          <a:xfrm>
            <a:off x="7560943" y="2581275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870290-8DF7-498A-862E-B586240A7AD2}"/>
              </a:ext>
            </a:extLst>
          </p:cNvPr>
          <p:cNvSpPr/>
          <p:nvPr/>
        </p:nvSpPr>
        <p:spPr>
          <a:xfrm>
            <a:off x="7560943" y="3095119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36F4A2-E1A2-4EF9-97A1-1B690D3B298D}"/>
              </a:ext>
            </a:extLst>
          </p:cNvPr>
          <p:cNvSpPr/>
          <p:nvPr/>
        </p:nvSpPr>
        <p:spPr>
          <a:xfrm>
            <a:off x="9806936" y="3095119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</p:spTree>
    <p:extLst>
      <p:ext uri="{BB962C8B-B14F-4D97-AF65-F5344CB8AC3E}">
        <p14:creationId xmlns:p14="http://schemas.microsoft.com/office/powerpoint/2010/main" val="4478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5B620-C804-4C37-AFA4-66102A7243B4}"/>
              </a:ext>
            </a:extLst>
          </p:cNvPr>
          <p:cNvSpPr txBox="1"/>
          <p:nvPr/>
        </p:nvSpPr>
        <p:spPr>
          <a:xfrm>
            <a:off x="7817300" y="7637781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doi.org/10.1073/pnas.1608237113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7EABA0-F63F-457F-A2AB-971702BAD267}"/>
              </a:ext>
            </a:extLst>
          </p:cNvPr>
          <p:cNvCxnSpPr>
            <a:cxnSpLocks/>
          </p:cNvCxnSpPr>
          <p:nvPr/>
        </p:nvCxnSpPr>
        <p:spPr>
          <a:xfrm>
            <a:off x="9694543" y="2571750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D5CDF6-32ED-47A0-B100-C170DEC6F695}"/>
              </a:ext>
            </a:extLst>
          </p:cNvPr>
          <p:cNvCxnSpPr>
            <a:cxnSpLocks/>
          </p:cNvCxnSpPr>
          <p:nvPr/>
        </p:nvCxnSpPr>
        <p:spPr>
          <a:xfrm>
            <a:off x="7560943" y="2581275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870290-8DF7-498A-862E-B586240A7AD2}"/>
              </a:ext>
            </a:extLst>
          </p:cNvPr>
          <p:cNvSpPr/>
          <p:nvPr/>
        </p:nvSpPr>
        <p:spPr>
          <a:xfrm>
            <a:off x="7560943" y="3095119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36F4A2-E1A2-4EF9-97A1-1B690D3B298D}"/>
              </a:ext>
            </a:extLst>
          </p:cNvPr>
          <p:cNvSpPr/>
          <p:nvPr/>
        </p:nvSpPr>
        <p:spPr>
          <a:xfrm>
            <a:off x="9806936" y="3095119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991EE5-E4BC-43B4-AD77-5AECC76A286F}"/>
              </a:ext>
            </a:extLst>
          </p:cNvPr>
          <p:cNvCxnSpPr/>
          <p:nvPr/>
        </p:nvCxnSpPr>
        <p:spPr>
          <a:xfrm>
            <a:off x="2524125" y="25717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37EBF6-F6A8-4447-973C-BC90DAF80371}"/>
              </a:ext>
            </a:extLst>
          </p:cNvPr>
          <p:cNvSpPr/>
          <p:nvPr/>
        </p:nvSpPr>
        <p:spPr>
          <a:xfrm>
            <a:off x="3093718" y="3095119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</p:spTree>
    <p:extLst>
      <p:ext uri="{BB962C8B-B14F-4D97-AF65-F5344CB8AC3E}">
        <p14:creationId xmlns:p14="http://schemas.microsoft.com/office/powerpoint/2010/main" val="4068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714C88-ABDE-4DBC-BFCF-4F12C7F2B0BF}"/>
              </a:ext>
            </a:extLst>
          </p:cNvPr>
          <p:cNvSpPr txBox="1"/>
          <p:nvPr/>
        </p:nvSpPr>
        <p:spPr>
          <a:xfrm>
            <a:off x="649607" y="84269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beginning, there was </a:t>
            </a:r>
            <a:r>
              <a:rPr lang="en-GB" sz="5400" strike="sngStrik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heaven and</a:t>
            </a:r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Earth.....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6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5B620-C804-4C37-AFA4-66102A7243B4}"/>
              </a:ext>
            </a:extLst>
          </p:cNvPr>
          <p:cNvSpPr txBox="1"/>
          <p:nvPr/>
        </p:nvSpPr>
        <p:spPr>
          <a:xfrm>
            <a:off x="7817300" y="7637781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doi.org/10.1073/pnas.1608237113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7EABA0-F63F-457F-A2AB-971702BAD267}"/>
              </a:ext>
            </a:extLst>
          </p:cNvPr>
          <p:cNvCxnSpPr>
            <a:cxnSpLocks/>
          </p:cNvCxnSpPr>
          <p:nvPr/>
        </p:nvCxnSpPr>
        <p:spPr>
          <a:xfrm>
            <a:off x="9694543" y="2571750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D5CDF6-32ED-47A0-B100-C170DEC6F695}"/>
              </a:ext>
            </a:extLst>
          </p:cNvPr>
          <p:cNvCxnSpPr>
            <a:cxnSpLocks/>
          </p:cNvCxnSpPr>
          <p:nvPr/>
        </p:nvCxnSpPr>
        <p:spPr>
          <a:xfrm>
            <a:off x="7560943" y="2581275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870290-8DF7-498A-862E-B586240A7AD2}"/>
              </a:ext>
            </a:extLst>
          </p:cNvPr>
          <p:cNvSpPr/>
          <p:nvPr/>
        </p:nvSpPr>
        <p:spPr>
          <a:xfrm>
            <a:off x="7560943" y="3095119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36F4A2-E1A2-4EF9-97A1-1B690D3B298D}"/>
              </a:ext>
            </a:extLst>
          </p:cNvPr>
          <p:cNvSpPr/>
          <p:nvPr/>
        </p:nvSpPr>
        <p:spPr>
          <a:xfrm>
            <a:off x="9806936" y="3095119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991EE5-E4BC-43B4-AD77-5AECC76A286F}"/>
              </a:ext>
            </a:extLst>
          </p:cNvPr>
          <p:cNvCxnSpPr/>
          <p:nvPr/>
        </p:nvCxnSpPr>
        <p:spPr>
          <a:xfrm>
            <a:off x="2524125" y="25717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37EBF6-F6A8-4447-973C-BC90DAF80371}"/>
              </a:ext>
            </a:extLst>
          </p:cNvPr>
          <p:cNvSpPr/>
          <p:nvPr/>
        </p:nvSpPr>
        <p:spPr>
          <a:xfrm>
            <a:off x="3093718" y="3095119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9CAD4C-15C4-4F36-9ED6-C29C6CF75186}"/>
              </a:ext>
            </a:extLst>
          </p:cNvPr>
          <p:cNvCxnSpPr>
            <a:cxnSpLocks/>
          </p:cNvCxnSpPr>
          <p:nvPr/>
        </p:nvCxnSpPr>
        <p:spPr>
          <a:xfrm>
            <a:off x="861870" y="2581275"/>
            <a:ext cx="120505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5D4507-5B78-47F1-A6CB-32401E6D0AA6}"/>
              </a:ext>
            </a:extLst>
          </p:cNvPr>
          <p:cNvSpPr/>
          <p:nvPr/>
        </p:nvSpPr>
        <p:spPr>
          <a:xfrm>
            <a:off x="573407" y="3095119"/>
            <a:ext cx="1811657" cy="914397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UVR8</a:t>
            </a:r>
          </a:p>
        </p:txBody>
      </p:sp>
    </p:spTree>
    <p:extLst>
      <p:ext uri="{BB962C8B-B14F-4D97-AF65-F5344CB8AC3E}">
        <p14:creationId xmlns:p14="http://schemas.microsoft.com/office/powerpoint/2010/main" val="24889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5B620-C804-4C37-AFA4-66102A7243B4}"/>
              </a:ext>
            </a:extLst>
          </p:cNvPr>
          <p:cNvSpPr txBox="1"/>
          <p:nvPr/>
        </p:nvSpPr>
        <p:spPr>
          <a:xfrm>
            <a:off x="7817300" y="7637781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doi.org/10.1073/pnas.1608237113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7EABA0-F63F-457F-A2AB-971702BAD267}"/>
              </a:ext>
            </a:extLst>
          </p:cNvPr>
          <p:cNvCxnSpPr>
            <a:cxnSpLocks/>
          </p:cNvCxnSpPr>
          <p:nvPr/>
        </p:nvCxnSpPr>
        <p:spPr>
          <a:xfrm>
            <a:off x="9694543" y="2571750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D5CDF6-32ED-47A0-B100-C170DEC6F695}"/>
              </a:ext>
            </a:extLst>
          </p:cNvPr>
          <p:cNvCxnSpPr>
            <a:cxnSpLocks/>
          </p:cNvCxnSpPr>
          <p:nvPr/>
        </p:nvCxnSpPr>
        <p:spPr>
          <a:xfrm>
            <a:off x="7560943" y="2581275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870290-8DF7-498A-862E-B586240A7AD2}"/>
              </a:ext>
            </a:extLst>
          </p:cNvPr>
          <p:cNvSpPr/>
          <p:nvPr/>
        </p:nvSpPr>
        <p:spPr>
          <a:xfrm>
            <a:off x="7560943" y="3095119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36F4A2-E1A2-4EF9-97A1-1B690D3B298D}"/>
              </a:ext>
            </a:extLst>
          </p:cNvPr>
          <p:cNvSpPr/>
          <p:nvPr/>
        </p:nvSpPr>
        <p:spPr>
          <a:xfrm>
            <a:off x="9806936" y="3095119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991EE5-E4BC-43B4-AD77-5AECC76A286F}"/>
              </a:ext>
            </a:extLst>
          </p:cNvPr>
          <p:cNvCxnSpPr/>
          <p:nvPr/>
        </p:nvCxnSpPr>
        <p:spPr>
          <a:xfrm>
            <a:off x="2524125" y="25717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37EBF6-F6A8-4447-973C-BC90DAF80371}"/>
              </a:ext>
            </a:extLst>
          </p:cNvPr>
          <p:cNvSpPr/>
          <p:nvPr/>
        </p:nvSpPr>
        <p:spPr>
          <a:xfrm>
            <a:off x="3093718" y="3095119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9CAD4C-15C4-4F36-9ED6-C29C6CF75186}"/>
              </a:ext>
            </a:extLst>
          </p:cNvPr>
          <p:cNvCxnSpPr>
            <a:cxnSpLocks/>
          </p:cNvCxnSpPr>
          <p:nvPr/>
        </p:nvCxnSpPr>
        <p:spPr>
          <a:xfrm>
            <a:off x="861870" y="2581275"/>
            <a:ext cx="120505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5D4507-5B78-47F1-A6CB-32401E6D0AA6}"/>
              </a:ext>
            </a:extLst>
          </p:cNvPr>
          <p:cNvSpPr/>
          <p:nvPr/>
        </p:nvSpPr>
        <p:spPr>
          <a:xfrm>
            <a:off x="573407" y="3095119"/>
            <a:ext cx="1811657" cy="914397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UVR8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9D3F735-56E6-42CB-93D8-ED55A54D265B}"/>
              </a:ext>
            </a:extLst>
          </p:cNvPr>
          <p:cNvSpPr/>
          <p:nvPr/>
        </p:nvSpPr>
        <p:spPr>
          <a:xfrm>
            <a:off x="2524125" y="4286250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Zeitlupe</a:t>
            </a:r>
          </a:p>
        </p:txBody>
      </p:sp>
    </p:spTree>
    <p:extLst>
      <p:ext uri="{BB962C8B-B14F-4D97-AF65-F5344CB8AC3E}">
        <p14:creationId xmlns:p14="http://schemas.microsoft.com/office/powerpoint/2010/main" val="22982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5B620-C804-4C37-AFA4-66102A7243B4}"/>
              </a:ext>
            </a:extLst>
          </p:cNvPr>
          <p:cNvSpPr txBox="1"/>
          <p:nvPr/>
        </p:nvSpPr>
        <p:spPr>
          <a:xfrm>
            <a:off x="7817300" y="7637781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doi.org/10.1073/pnas.1608237113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7EABA0-F63F-457F-A2AB-971702BAD267}"/>
              </a:ext>
            </a:extLst>
          </p:cNvPr>
          <p:cNvCxnSpPr>
            <a:cxnSpLocks/>
          </p:cNvCxnSpPr>
          <p:nvPr/>
        </p:nvCxnSpPr>
        <p:spPr>
          <a:xfrm>
            <a:off x="9694543" y="2571750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D5CDF6-32ED-47A0-B100-C170DEC6F695}"/>
              </a:ext>
            </a:extLst>
          </p:cNvPr>
          <p:cNvCxnSpPr>
            <a:cxnSpLocks/>
          </p:cNvCxnSpPr>
          <p:nvPr/>
        </p:nvCxnSpPr>
        <p:spPr>
          <a:xfrm>
            <a:off x="7560943" y="2581275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870290-8DF7-498A-862E-B586240A7AD2}"/>
              </a:ext>
            </a:extLst>
          </p:cNvPr>
          <p:cNvSpPr/>
          <p:nvPr/>
        </p:nvSpPr>
        <p:spPr>
          <a:xfrm>
            <a:off x="7560943" y="3095119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36F4A2-E1A2-4EF9-97A1-1B690D3B298D}"/>
              </a:ext>
            </a:extLst>
          </p:cNvPr>
          <p:cNvSpPr/>
          <p:nvPr/>
        </p:nvSpPr>
        <p:spPr>
          <a:xfrm>
            <a:off x="9806936" y="3095119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991EE5-E4BC-43B4-AD77-5AECC76A286F}"/>
              </a:ext>
            </a:extLst>
          </p:cNvPr>
          <p:cNvCxnSpPr/>
          <p:nvPr/>
        </p:nvCxnSpPr>
        <p:spPr>
          <a:xfrm>
            <a:off x="2524125" y="25717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37EBF6-F6A8-4447-973C-BC90DAF80371}"/>
              </a:ext>
            </a:extLst>
          </p:cNvPr>
          <p:cNvSpPr/>
          <p:nvPr/>
        </p:nvSpPr>
        <p:spPr>
          <a:xfrm>
            <a:off x="3093718" y="3095119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9CAD4C-15C4-4F36-9ED6-C29C6CF75186}"/>
              </a:ext>
            </a:extLst>
          </p:cNvPr>
          <p:cNvCxnSpPr>
            <a:cxnSpLocks/>
          </p:cNvCxnSpPr>
          <p:nvPr/>
        </p:nvCxnSpPr>
        <p:spPr>
          <a:xfrm>
            <a:off x="861870" y="2581275"/>
            <a:ext cx="120505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5D4507-5B78-47F1-A6CB-32401E6D0AA6}"/>
              </a:ext>
            </a:extLst>
          </p:cNvPr>
          <p:cNvSpPr/>
          <p:nvPr/>
        </p:nvSpPr>
        <p:spPr>
          <a:xfrm>
            <a:off x="573407" y="3095119"/>
            <a:ext cx="1811657" cy="914397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UVR8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9D3F735-56E6-42CB-93D8-ED55A54D265B}"/>
              </a:ext>
            </a:extLst>
          </p:cNvPr>
          <p:cNvSpPr/>
          <p:nvPr/>
        </p:nvSpPr>
        <p:spPr>
          <a:xfrm>
            <a:off x="2524125" y="4286250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Zeitlupe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27537F-CDC6-48C0-8639-D5FC3F77171D}"/>
              </a:ext>
            </a:extLst>
          </p:cNvPr>
          <p:cNvSpPr/>
          <p:nvPr/>
        </p:nvSpPr>
        <p:spPr>
          <a:xfrm>
            <a:off x="3162300" y="5334000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Phototropins</a:t>
            </a:r>
          </a:p>
        </p:txBody>
      </p:sp>
    </p:spTree>
    <p:extLst>
      <p:ext uri="{BB962C8B-B14F-4D97-AF65-F5344CB8AC3E}">
        <p14:creationId xmlns:p14="http://schemas.microsoft.com/office/powerpoint/2010/main" val="98703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5B620-C804-4C37-AFA4-66102A7243B4}"/>
              </a:ext>
            </a:extLst>
          </p:cNvPr>
          <p:cNvSpPr txBox="1"/>
          <p:nvPr/>
        </p:nvSpPr>
        <p:spPr>
          <a:xfrm>
            <a:off x="7817300" y="7637781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doi.org/10.1073/pnas.1608237113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680463" y="7588350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7EABA0-F63F-457F-A2AB-971702BAD267}"/>
              </a:ext>
            </a:extLst>
          </p:cNvPr>
          <p:cNvCxnSpPr>
            <a:cxnSpLocks/>
          </p:cNvCxnSpPr>
          <p:nvPr/>
        </p:nvCxnSpPr>
        <p:spPr>
          <a:xfrm>
            <a:off x="9694543" y="2571750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D5CDF6-32ED-47A0-B100-C170DEC6F695}"/>
              </a:ext>
            </a:extLst>
          </p:cNvPr>
          <p:cNvCxnSpPr>
            <a:cxnSpLocks/>
          </p:cNvCxnSpPr>
          <p:nvPr/>
        </p:nvCxnSpPr>
        <p:spPr>
          <a:xfrm>
            <a:off x="7560943" y="2581275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870290-8DF7-498A-862E-B586240A7AD2}"/>
              </a:ext>
            </a:extLst>
          </p:cNvPr>
          <p:cNvSpPr/>
          <p:nvPr/>
        </p:nvSpPr>
        <p:spPr>
          <a:xfrm>
            <a:off x="7560943" y="3095119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36F4A2-E1A2-4EF9-97A1-1B690D3B298D}"/>
              </a:ext>
            </a:extLst>
          </p:cNvPr>
          <p:cNvSpPr/>
          <p:nvPr/>
        </p:nvSpPr>
        <p:spPr>
          <a:xfrm>
            <a:off x="9806936" y="3095119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991EE5-E4BC-43B4-AD77-5AECC76A286F}"/>
              </a:ext>
            </a:extLst>
          </p:cNvPr>
          <p:cNvCxnSpPr/>
          <p:nvPr/>
        </p:nvCxnSpPr>
        <p:spPr>
          <a:xfrm>
            <a:off x="2524125" y="25717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37EBF6-F6A8-4447-973C-BC90DAF80371}"/>
              </a:ext>
            </a:extLst>
          </p:cNvPr>
          <p:cNvSpPr/>
          <p:nvPr/>
        </p:nvSpPr>
        <p:spPr>
          <a:xfrm>
            <a:off x="3093718" y="3095119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239AED-2749-44F8-A963-0E906166AC4E}"/>
              </a:ext>
            </a:extLst>
          </p:cNvPr>
          <p:cNvSpPr txBox="1"/>
          <p:nvPr/>
        </p:nvSpPr>
        <p:spPr>
          <a:xfrm>
            <a:off x="3160716" y="5742760"/>
            <a:ext cx="587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Involved in de-etiolation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5B620-C804-4C37-AFA4-66102A7243B4}"/>
              </a:ext>
            </a:extLst>
          </p:cNvPr>
          <p:cNvSpPr txBox="1"/>
          <p:nvPr/>
        </p:nvSpPr>
        <p:spPr>
          <a:xfrm>
            <a:off x="7817300" y="7637781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doi.org/10.1073/pnas.1608237113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24F8B-B123-475B-B573-9A29B97E1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0" r="87712" b="874"/>
          <a:stretch/>
        </p:blipFill>
        <p:spPr>
          <a:xfrm>
            <a:off x="1213644" y="3033862"/>
            <a:ext cx="1155279" cy="29865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9650DC-152B-4A94-862C-DAD53AD35944}"/>
              </a:ext>
            </a:extLst>
          </p:cNvPr>
          <p:cNvSpPr txBox="1"/>
          <p:nvPr/>
        </p:nvSpPr>
        <p:spPr>
          <a:xfrm>
            <a:off x="225786" y="6550223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doi.org/10.1101/cshperspect.a001586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F36388-68D3-440A-86CE-25062270D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8" t="27561" r="37265" b="874"/>
          <a:stretch/>
        </p:blipFill>
        <p:spPr>
          <a:xfrm>
            <a:off x="9912729" y="3674194"/>
            <a:ext cx="1155279" cy="24088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4BFCC8-2313-42C0-8403-590C041A315E}"/>
              </a:ext>
            </a:extLst>
          </p:cNvPr>
          <p:cNvSpPr/>
          <p:nvPr/>
        </p:nvSpPr>
        <p:spPr>
          <a:xfrm>
            <a:off x="9912729" y="5699607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White light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6E8686-4FBB-4CDC-BA86-A7A54BD6FA9A}"/>
              </a:ext>
            </a:extLst>
          </p:cNvPr>
          <p:cNvSpPr/>
          <p:nvPr/>
        </p:nvSpPr>
        <p:spPr>
          <a:xfrm>
            <a:off x="1213644" y="5809395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Dark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883663" y="77901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BA62A8-AD85-4901-AC1B-84BE2A8335EA}"/>
              </a:ext>
            </a:extLst>
          </p:cNvPr>
          <p:cNvSpPr txBox="1"/>
          <p:nvPr/>
        </p:nvSpPr>
        <p:spPr>
          <a:xfrm>
            <a:off x="2780056" y="3692395"/>
            <a:ext cx="22922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Etiolated growth</a:t>
            </a:r>
            <a:endParaRPr lang="en-GB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DEAE65-BDD9-4B3A-9990-6540BC77A613}"/>
              </a:ext>
            </a:extLst>
          </p:cNvPr>
          <p:cNvSpPr txBox="1"/>
          <p:nvPr/>
        </p:nvSpPr>
        <p:spPr>
          <a:xfrm>
            <a:off x="6307499" y="3674194"/>
            <a:ext cx="35253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Photomorphogenic growth</a:t>
            </a:r>
            <a:endParaRPr lang="en-GB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F587FF-0BDE-4424-BC8F-5E431ABE383A}"/>
              </a:ext>
            </a:extLst>
          </p:cNvPr>
          <p:cNvSpPr txBox="1"/>
          <p:nvPr/>
        </p:nvSpPr>
        <p:spPr>
          <a:xfrm>
            <a:off x="4615238" y="5650950"/>
            <a:ext cx="34799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De-etiolation</a:t>
            </a:r>
            <a:endParaRPr lang="en-GB" sz="32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F0561B5-51A6-4DB5-86C5-FD69DE07F359}"/>
              </a:ext>
            </a:extLst>
          </p:cNvPr>
          <p:cNvSpPr/>
          <p:nvPr/>
        </p:nvSpPr>
        <p:spPr>
          <a:xfrm>
            <a:off x="3149600" y="5103906"/>
            <a:ext cx="5892800" cy="41497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6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  <p:bldP spid="21" grpId="0" animBg="1"/>
      <p:bldP spid="23" grpId="0"/>
      <p:bldP spid="24" grpId="0"/>
      <p:bldP spid="25" grpId="0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8F48B6C-824C-47E5-B5E2-CB8AE6AEF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48" t="26828" r="37265" b="874"/>
          <a:stretch/>
        </p:blipFill>
        <p:spPr>
          <a:xfrm>
            <a:off x="9912729" y="3649536"/>
            <a:ext cx="1155279" cy="2433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86F88F-C41C-4D31-9628-97E77BB0B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0" r="87712" b="874"/>
          <a:stretch/>
        </p:blipFill>
        <p:spPr>
          <a:xfrm>
            <a:off x="1213644" y="3033862"/>
            <a:ext cx="1155279" cy="298651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F008D32-5227-4417-8637-88FF7B0096FD}"/>
              </a:ext>
            </a:extLst>
          </p:cNvPr>
          <p:cNvSpPr/>
          <p:nvPr/>
        </p:nvSpPr>
        <p:spPr>
          <a:xfrm>
            <a:off x="9912729" y="5699607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White light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F75E7F-E4A6-4A94-9CE5-5C42F87A0CFB}"/>
              </a:ext>
            </a:extLst>
          </p:cNvPr>
          <p:cNvSpPr/>
          <p:nvPr/>
        </p:nvSpPr>
        <p:spPr>
          <a:xfrm>
            <a:off x="1213644" y="5809395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Dark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9650DC-152B-4A94-862C-DAD53AD35944}"/>
              </a:ext>
            </a:extLst>
          </p:cNvPr>
          <p:cNvSpPr txBox="1"/>
          <p:nvPr/>
        </p:nvSpPr>
        <p:spPr>
          <a:xfrm>
            <a:off x="225786" y="6550223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doi.org/10.1101/cshperspect.a001586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883663" y="77901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5B620-C804-4C37-AFA4-66102A7243B4}"/>
              </a:ext>
            </a:extLst>
          </p:cNvPr>
          <p:cNvSpPr txBox="1"/>
          <p:nvPr/>
        </p:nvSpPr>
        <p:spPr>
          <a:xfrm>
            <a:off x="3233359" y="2713218"/>
            <a:ext cx="5725281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8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How would this plant look if it was unable to sense light?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8954604-3FE5-4DC0-B4C1-816268AB5A4D}"/>
              </a:ext>
            </a:extLst>
          </p:cNvPr>
          <p:cNvCxnSpPr>
            <a:cxnSpLocks/>
          </p:cNvCxnSpPr>
          <p:nvPr/>
        </p:nvCxnSpPr>
        <p:spPr>
          <a:xfrm flipV="1">
            <a:off x="8958640" y="4519155"/>
            <a:ext cx="1239460" cy="4067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0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D693ABA-698F-41D4-A635-0FC500708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48" t="26828" r="37265" b="874"/>
          <a:stretch/>
        </p:blipFill>
        <p:spPr>
          <a:xfrm>
            <a:off x="9912729" y="3649536"/>
            <a:ext cx="1155279" cy="2433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9650DC-152B-4A94-862C-DAD53AD35944}"/>
              </a:ext>
            </a:extLst>
          </p:cNvPr>
          <p:cNvSpPr txBox="1"/>
          <p:nvPr/>
        </p:nvSpPr>
        <p:spPr>
          <a:xfrm>
            <a:off x="225786" y="6550223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doi.org/10.1101/cshperspect.a001586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883663" y="77901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E6C997-2016-4437-8F4F-BE2265E2B722}"/>
              </a:ext>
            </a:extLst>
          </p:cNvPr>
          <p:cNvCxnSpPr>
            <a:cxnSpLocks/>
          </p:cNvCxnSpPr>
          <p:nvPr/>
        </p:nvCxnSpPr>
        <p:spPr>
          <a:xfrm>
            <a:off x="9667236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C0C584-C54F-4D2A-AA24-AD4851878E79}"/>
              </a:ext>
            </a:extLst>
          </p:cNvPr>
          <p:cNvCxnSpPr>
            <a:cxnSpLocks/>
          </p:cNvCxnSpPr>
          <p:nvPr/>
        </p:nvCxnSpPr>
        <p:spPr>
          <a:xfrm>
            <a:off x="7560943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66E410-DD99-414E-8AA0-E6FC6E771D21}"/>
              </a:ext>
            </a:extLst>
          </p:cNvPr>
          <p:cNvSpPr/>
          <p:nvPr/>
        </p:nvSpPr>
        <p:spPr>
          <a:xfrm>
            <a:off x="7673336" y="2463241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070D42-CA31-49C9-8148-1FB1E1BF8915}"/>
              </a:ext>
            </a:extLst>
          </p:cNvPr>
          <p:cNvCxnSpPr/>
          <p:nvPr/>
        </p:nvCxnSpPr>
        <p:spPr>
          <a:xfrm>
            <a:off x="2524123" y="23431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8D6952-B47E-41AC-9E82-BD2592B5568B}"/>
              </a:ext>
            </a:extLst>
          </p:cNvPr>
          <p:cNvSpPr/>
          <p:nvPr/>
        </p:nvSpPr>
        <p:spPr>
          <a:xfrm>
            <a:off x="3042281" y="2456601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7C228D-9BF9-487F-B84E-C193002F1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0" r="87712" b="874"/>
          <a:stretch/>
        </p:blipFill>
        <p:spPr>
          <a:xfrm>
            <a:off x="1213644" y="3033862"/>
            <a:ext cx="1155279" cy="298651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8266E8-5F92-4689-BE54-ABDC51934EB4}"/>
              </a:ext>
            </a:extLst>
          </p:cNvPr>
          <p:cNvSpPr/>
          <p:nvPr/>
        </p:nvSpPr>
        <p:spPr>
          <a:xfrm>
            <a:off x="9912729" y="5699607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White light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7567BD-A8F1-477D-ADD8-324910824D18}"/>
              </a:ext>
            </a:extLst>
          </p:cNvPr>
          <p:cNvSpPr/>
          <p:nvPr/>
        </p:nvSpPr>
        <p:spPr>
          <a:xfrm>
            <a:off x="1213644" y="5809395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Dark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EDB797-A9B7-4675-B976-E142E171C61B}"/>
              </a:ext>
            </a:extLst>
          </p:cNvPr>
          <p:cNvSpPr/>
          <p:nvPr/>
        </p:nvSpPr>
        <p:spPr>
          <a:xfrm>
            <a:off x="9723432" y="2456600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</p:spTree>
    <p:extLst>
      <p:ext uri="{BB962C8B-B14F-4D97-AF65-F5344CB8AC3E}">
        <p14:creationId xmlns:p14="http://schemas.microsoft.com/office/powerpoint/2010/main" val="273840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228CE27-D147-466B-9B54-2E453F278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48" t="26828" r="37265" b="874"/>
          <a:stretch/>
        </p:blipFill>
        <p:spPr>
          <a:xfrm>
            <a:off x="9912729" y="3649536"/>
            <a:ext cx="1155279" cy="2433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9650DC-152B-4A94-862C-DAD53AD35944}"/>
              </a:ext>
            </a:extLst>
          </p:cNvPr>
          <p:cNvSpPr txBox="1"/>
          <p:nvPr/>
        </p:nvSpPr>
        <p:spPr>
          <a:xfrm>
            <a:off x="225786" y="6550223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doi.org/10.1101/cshperspect.a001586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E6C997-2016-4437-8F4F-BE2265E2B722}"/>
              </a:ext>
            </a:extLst>
          </p:cNvPr>
          <p:cNvCxnSpPr>
            <a:cxnSpLocks/>
          </p:cNvCxnSpPr>
          <p:nvPr/>
        </p:nvCxnSpPr>
        <p:spPr>
          <a:xfrm>
            <a:off x="9667236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C0C584-C54F-4D2A-AA24-AD4851878E79}"/>
              </a:ext>
            </a:extLst>
          </p:cNvPr>
          <p:cNvCxnSpPr>
            <a:cxnSpLocks/>
          </p:cNvCxnSpPr>
          <p:nvPr/>
        </p:nvCxnSpPr>
        <p:spPr>
          <a:xfrm>
            <a:off x="7560943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66E410-DD99-414E-8AA0-E6FC6E771D21}"/>
              </a:ext>
            </a:extLst>
          </p:cNvPr>
          <p:cNvSpPr/>
          <p:nvPr/>
        </p:nvSpPr>
        <p:spPr>
          <a:xfrm>
            <a:off x="7673336" y="2463241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070D42-CA31-49C9-8148-1FB1E1BF8915}"/>
              </a:ext>
            </a:extLst>
          </p:cNvPr>
          <p:cNvCxnSpPr/>
          <p:nvPr/>
        </p:nvCxnSpPr>
        <p:spPr>
          <a:xfrm>
            <a:off x="2524123" y="23431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8D6952-B47E-41AC-9E82-BD2592B5568B}"/>
              </a:ext>
            </a:extLst>
          </p:cNvPr>
          <p:cNvSpPr/>
          <p:nvPr/>
        </p:nvSpPr>
        <p:spPr>
          <a:xfrm>
            <a:off x="3042281" y="2456601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7C228D-9BF9-487F-B84E-C193002F1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0" r="87712" b="874"/>
          <a:stretch/>
        </p:blipFill>
        <p:spPr>
          <a:xfrm>
            <a:off x="1213644" y="3033862"/>
            <a:ext cx="1155279" cy="298651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8266E8-5F92-4689-BE54-ABDC51934EB4}"/>
              </a:ext>
            </a:extLst>
          </p:cNvPr>
          <p:cNvSpPr/>
          <p:nvPr/>
        </p:nvSpPr>
        <p:spPr>
          <a:xfrm>
            <a:off x="9912729" y="5699607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White light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7567BD-A8F1-477D-ADD8-324910824D18}"/>
              </a:ext>
            </a:extLst>
          </p:cNvPr>
          <p:cNvSpPr/>
          <p:nvPr/>
        </p:nvSpPr>
        <p:spPr>
          <a:xfrm>
            <a:off x="1213644" y="5809395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Dark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EDB797-A9B7-4675-B976-E142E171C61B}"/>
              </a:ext>
            </a:extLst>
          </p:cNvPr>
          <p:cNvSpPr/>
          <p:nvPr/>
        </p:nvSpPr>
        <p:spPr>
          <a:xfrm>
            <a:off x="9723432" y="2456600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46A2AC-2D31-4A63-BC47-25A7877B1111}"/>
              </a:ext>
            </a:extLst>
          </p:cNvPr>
          <p:cNvSpPr txBox="1"/>
          <p:nvPr/>
        </p:nvSpPr>
        <p:spPr>
          <a:xfrm>
            <a:off x="3266753" y="3661306"/>
            <a:ext cx="5725281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How would this plant look if it was unable to sense </a:t>
            </a:r>
            <a:r>
              <a:rPr lang="en-GB" sz="4000" b="0" i="0" u="sng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red</a:t>
            </a:r>
            <a:r>
              <a:rPr lang="en-GB" sz="4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light?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6F7B147-861D-44E7-8B16-6BD2CA630A72}"/>
              </a:ext>
            </a:extLst>
          </p:cNvPr>
          <p:cNvCxnSpPr>
            <a:cxnSpLocks/>
          </p:cNvCxnSpPr>
          <p:nvPr/>
        </p:nvCxnSpPr>
        <p:spPr>
          <a:xfrm>
            <a:off x="9103702" y="4761684"/>
            <a:ext cx="1005498" cy="388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4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DF42B65-69AD-46D9-8B79-1CA1591AF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48" t="26828" r="37265" b="874"/>
          <a:stretch/>
        </p:blipFill>
        <p:spPr>
          <a:xfrm>
            <a:off x="9912729" y="3649536"/>
            <a:ext cx="1155279" cy="2433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9650DC-152B-4A94-862C-DAD53AD35944}"/>
              </a:ext>
            </a:extLst>
          </p:cNvPr>
          <p:cNvSpPr txBox="1"/>
          <p:nvPr/>
        </p:nvSpPr>
        <p:spPr>
          <a:xfrm>
            <a:off x="225786" y="6550223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doi.org/10.1101/cshperspect.a001586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E6C997-2016-4437-8F4F-BE2265E2B722}"/>
              </a:ext>
            </a:extLst>
          </p:cNvPr>
          <p:cNvCxnSpPr>
            <a:cxnSpLocks/>
          </p:cNvCxnSpPr>
          <p:nvPr/>
        </p:nvCxnSpPr>
        <p:spPr>
          <a:xfrm>
            <a:off x="9667236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C0C584-C54F-4D2A-AA24-AD4851878E79}"/>
              </a:ext>
            </a:extLst>
          </p:cNvPr>
          <p:cNvCxnSpPr>
            <a:cxnSpLocks/>
          </p:cNvCxnSpPr>
          <p:nvPr/>
        </p:nvCxnSpPr>
        <p:spPr>
          <a:xfrm>
            <a:off x="7560943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66E410-DD99-414E-8AA0-E6FC6E771D21}"/>
              </a:ext>
            </a:extLst>
          </p:cNvPr>
          <p:cNvSpPr/>
          <p:nvPr/>
        </p:nvSpPr>
        <p:spPr>
          <a:xfrm>
            <a:off x="7673336" y="2463241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070D42-CA31-49C9-8148-1FB1E1BF8915}"/>
              </a:ext>
            </a:extLst>
          </p:cNvPr>
          <p:cNvCxnSpPr/>
          <p:nvPr/>
        </p:nvCxnSpPr>
        <p:spPr>
          <a:xfrm>
            <a:off x="2524123" y="23431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8D6952-B47E-41AC-9E82-BD2592B5568B}"/>
              </a:ext>
            </a:extLst>
          </p:cNvPr>
          <p:cNvSpPr/>
          <p:nvPr/>
        </p:nvSpPr>
        <p:spPr>
          <a:xfrm>
            <a:off x="3042281" y="2456601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7C228D-9BF9-487F-B84E-C193002F1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0" r="87712" b="874"/>
          <a:stretch/>
        </p:blipFill>
        <p:spPr>
          <a:xfrm>
            <a:off x="1213644" y="3033862"/>
            <a:ext cx="1155279" cy="298651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8266E8-5F92-4689-BE54-ABDC51934EB4}"/>
              </a:ext>
            </a:extLst>
          </p:cNvPr>
          <p:cNvSpPr/>
          <p:nvPr/>
        </p:nvSpPr>
        <p:spPr>
          <a:xfrm>
            <a:off x="9912729" y="5699607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Red light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7567BD-A8F1-477D-ADD8-324910824D18}"/>
              </a:ext>
            </a:extLst>
          </p:cNvPr>
          <p:cNvSpPr/>
          <p:nvPr/>
        </p:nvSpPr>
        <p:spPr>
          <a:xfrm>
            <a:off x="1213644" y="5809395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Dark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EDB797-A9B7-4675-B976-E142E171C61B}"/>
              </a:ext>
            </a:extLst>
          </p:cNvPr>
          <p:cNvSpPr/>
          <p:nvPr/>
        </p:nvSpPr>
        <p:spPr>
          <a:xfrm>
            <a:off x="9723432" y="2456600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48073F-3510-4165-93AE-1163634EB963}"/>
              </a:ext>
            </a:extLst>
          </p:cNvPr>
          <p:cNvSpPr txBox="1"/>
          <p:nvPr/>
        </p:nvSpPr>
        <p:spPr>
          <a:xfrm>
            <a:off x="3266753" y="3661306"/>
            <a:ext cx="5725281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How would this plant look if it was unable to sense </a:t>
            </a:r>
            <a:r>
              <a:rPr lang="en-GB" sz="4000" b="0" i="0" u="sng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red</a:t>
            </a:r>
            <a:r>
              <a:rPr lang="en-GB" sz="4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light?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270C63-BC00-4DFD-B5FD-D27900B10339}"/>
              </a:ext>
            </a:extLst>
          </p:cNvPr>
          <p:cNvCxnSpPr>
            <a:cxnSpLocks/>
          </p:cNvCxnSpPr>
          <p:nvPr/>
        </p:nvCxnSpPr>
        <p:spPr>
          <a:xfrm>
            <a:off x="9103702" y="4761684"/>
            <a:ext cx="1005498" cy="388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BBDBADB-4F6D-4566-A8A6-B77CCA88A335}"/>
              </a:ext>
            </a:extLst>
          </p:cNvPr>
          <p:cNvSpPr txBox="1"/>
          <p:nvPr/>
        </p:nvSpPr>
        <p:spPr>
          <a:xfrm>
            <a:off x="2629004" y="5774504"/>
            <a:ext cx="706985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en-GB" sz="32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hat if we gre</a:t>
            </a:r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</a:rPr>
              <a:t>w it in </a:t>
            </a:r>
            <a:r>
              <a:rPr lang="en-GB" sz="32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red light?</a:t>
            </a:r>
          </a:p>
        </p:txBody>
      </p:sp>
    </p:spTree>
    <p:extLst>
      <p:ext uri="{BB962C8B-B14F-4D97-AF65-F5344CB8AC3E}">
        <p14:creationId xmlns:p14="http://schemas.microsoft.com/office/powerpoint/2010/main" val="21911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91274F7-7D56-4C59-9EFF-3AA7120F1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48" t="26828" r="37265" b="874"/>
          <a:stretch/>
        </p:blipFill>
        <p:spPr>
          <a:xfrm>
            <a:off x="9912729" y="3649536"/>
            <a:ext cx="1155279" cy="2433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9650DC-152B-4A94-862C-DAD53AD35944}"/>
              </a:ext>
            </a:extLst>
          </p:cNvPr>
          <p:cNvSpPr txBox="1"/>
          <p:nvPr/>
        </p:nvSpPr>
        <p:spPr>
          <a:xfrm>
            <a:off x="225786" y="6550223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doi.org/10.1101/cshperspect.a001586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883663" y="77901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E6C997-2016-4437-8F4F-BE2265E2B722}"/>
              </a:ext>
            </a:extLst>
          </p:cNvPr>
          <p:cNvCxnSpPr>
            <a:cxnSpLocks/>
          </p:cNvCxnSpPr>
          <p:nvPr/>
        </p:nvCxnSpPr>
        <p:spPr>
          <a:xfrm>
            <a:off x="9667236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C0C584-C54F-4D2A-AA24-AD4851878E79}"/>
              </a:ext>
            </a:extLst>
          </p:cNvPr>
          <p:cNvCxnSpPr>
            <a:cxnSpLocks/>
          </p:cNvCxnSpPr>
          <p:nvPr/>
        </p:nvCxnSpPr>
        <p:spPr>
          <a:xfrm>
            <a:off x="7560943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66E410-DD99-414E-8AA0-E6FC6E771D21}"/>
              </a:ext>
            </a:extLst>
          </p:cNvPr>
          <p:cNvSpPr/>
          <p:nvPr/>
        </p:nvSpPr>
        <p:spPr>
          <a:xfrm>
            <a:off x="7673336" y="2463241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070D42-CA31-49C9-8148-1FB1E1BF8915}"/>
              </a:ext>
            </a:extLst>
          </p:cNvPr>
          <p:cNvCxnSpPr/>
          <p:nvPr/>
        </p:nvCxnSpPr>
        <p:spPr>
          <a:xfrm>
            <a:off x="2524123" y="23431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8D6952-B47E-41AC-9E82-BD2592B5568B}"/>
              </a:ext>
            </a:extLst>
          </p:cNvPr>
          <p:cNvSpPr/>
          <p:nvPr/>
        </p:nvSpPr>
        <p:spPr>
          <a:xfrm>
            <a:off x="3042281" y="2456601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7C228D-9BF9-487F-B84E-C193002F1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0" r="87712" b="874"/>
          <a:stretch/>
        </p:blipFill>
        <p:spPr>
          <a:xfrm>
            <a:off x="1213644" y="3033862"/>
            <a:ext cx="1155279" cy="298651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8266E8-5F92-4689-BE54-ABDC51934EB4}"/>
              </a:ext>
            </a:extLst>
          </p:cNvPr>
          <p:cNvSpPr/>
          <p:nvPr/>
        </p:nvSpPr>
        <p:spPr>
          <a:xfrm>
            <a:off x="9912729" y="5699607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White light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7567BD-A8F1-477D-ADD8-324910824D18}"/>
              </a:ext>
            </a:extLst>
          </p:cNvPr>
          <p:cNvSpPr/>
          <p:nvPr/>
        </p:nvSpPr>
        <p:spPr>
          <a:xfrm>
            <a:off x="1213644" y="5809395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Dark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EDB797-A9B7-4675-B976-E142E171C61B}"/>
              </a:ext>
            </a:extLst>
          </p:cNvPr>
          <p:cNvSpPr/>
          <p:nvPr/>
        </p:nvSpPr>
        <p:spPr>
          <a:xfrm>
            <a:off x="9723432" y="2456600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1BF847-F53F-4755-B60A-2F1A904287FF}"/>
              </a:ext>
            </a:extLst>
          </p:cNvPr>
          <p:cNvSpPr txBox="1"/>
          <p:nvPr/>
        </p:nvSpPr>
        <p:spPr>
          <a:xfrm>
            <a:off x="3252092" y="3778525"/>
            <a:ext cx="56878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can use the phenotypes of mutants grown in different conditions to learn about gene function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0752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714C88-ABDE-4DBC-BFCF-4F12C7F2B0BF}"/>
              </a:ext>
            </a:extLst>
          </p:cNvPr>
          <p:cNvSpPr txBox="1"/>
          <p:nvPr/>
        </p:nvSpPr>
        <p:spPr>
          <a:xfrm>
            <a:off x="649607" y="84269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beginning, there was </a:t>
            </a:r>
            <a:r>
              <a:rPr lang="en-GB" sz="5400" strike="sngStrik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heaven and</a:t>
            </a:r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Earth.....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4EC91E-003C-4D5B-986C-59CB68F5F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3107"/>
          <a:stretch/>
        </p:blipFill>
        <p:spPr>
          <a:xfrm>
            <a:off x="-673101" y="3695700"/>
            <a:ext cx="13730809" cy="426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1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9650DC-152B-4A94-862C-DAD53AD35944}"/>
              </a:ext>
            </a:extLst>
          </p:cNvPr>
          <p:cNvSpPr txBox="1"/>
          <p:nvPr/>
        </p:nvSpPr>
        <p:spPr>
          <a:xfrm>
            <a:off x="225786" y="6550223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doi.org/10.1101/cshperspect.a001586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883663" y="77901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E6C997-2016-4437-8F4F-BE2265E2B722}"/>
              </a:ext>
            </a:extLst>
          </p:cNvPr>
          <p:cNvCxnSpPr>
            <a:cxnSpLocks/>
          </p:cNvCxnSpPr>
          <p:nvPr/>
        </p:nvCxnSpPr>
        <p:spPr>
          <a:xfrm>
            <a:off x="9667236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C0C584-C54F-4D2A-AA24-AD4851878E79}"/>
              </a:ext>
            </a:extLst>
          </p:cNvPr>
          <p:cNvCxnSpPr>
            <a:cxnSpLocks/>
          </p:cNvCxnSpPr>
          <p:nvPr/>
        </p:nvCxnSpPr>
        <p:spPr>
          <a:xfrm>
            <a:off x="7560943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66E410-DD99-414E-8AA0-E6FC6E771D21}"/>
              </a:ext>
            </a:extLst>
          </p:cNvPr>
          <p:cNvSpPr/>
          <p:nvPr/>
        </p:nvSpPr>
        <p:spPr>
          <a:xfrm>
            <a:off x="7673336" y="2463241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070D42-CA31-49C9-8148-1FB1E1BF8915}"/>
              </a:ext>
            </a:extLst>
          </p:cNvPr>
          <p:cNvCxnSpPr/>
          <p:nvPr/>
        </p:nvCxnSpPr>
        <p:spPr>
          <a:xfrm>
            <a:off x="2524123" y="23431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8D6952-B47E-41AC-9E82-BD2592B5568B}"/>
              </a:ext>
            </a:extLst>
          </p:cNvPr>
          <p:cNvSpPr/>
          <p:nvPr/>
        </p:nvSpPr>
        <p:spPr>
          <a:xfrm>
            <a:off x="3042281" y="2456601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7C228D-9BF9-487F-B84E-C193002F1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0" r="87712" b="874"/>
          <a:stretch/>
        </p:blipFill>
        <p:spPr>
          <a:xfrm>
            <a:off x="1213644" y="3033862"/>
            <a:ext cx="1155279" cy="29865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083E90-232B-4644-9B43-32B81B20E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8" t="26828" r="37265" b="874"/>
          <a:stretch/>
        </p:blipFill>
        <p:spPr>
          <a:xfrm>
            <a:off x="9912729" y="3649536"/>
            <a:ext cx="1155279" cy="243354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8266E8-5F92-4689-BE54-ABDC51934EB4}"/>
              </a:ext>
            </a:extLst>
          </p:cNvPr>
          <p:cNvSpPr/>
          <p:nvPr/>
        </p:nvSpPr>
        <p:spPr>
          <a:xfrm>
            <a:off x="9912729" y="5699607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White light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7567BD-A8F1-477D-ADD8-324910824D18}"/>
              </a:ext>
            </a:extLst>
          </p:cNvPr>
          <p:cNvSpPr/>
          <p:nvPr/>
        </p:nvSpPr>
        <p:spPr>
          <a:xfrm>
            <a:off x="1213644" y="5809395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Dark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EDB797-A9B7-4675-B976-E142E171C61B}"/>
              </a:ext>
            </a:extLst>
          </p:cNvPr>
          <p:cNvSpPr/>
          <p:nvPr/>
        </p:nvSpPr>
        <p:spPr>
          <a:xfrm>
            <a:off x="9723432" y="2456600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2B0B73-7C83-4691-8368-9ACA765EFE62}"/>
              </a:ext>
            </a:extLst>
          </p:cNvPr>
          <p:cNvSpPr/>
          <p:nvPr/>
        </p:nvSpPr>
        <p:spPr>
          <a:xfrm>
            <a:off x="5384675" y="4195485"/>
            <a:ext cx="1811657" cy="9143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COP1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E9C827-A9B7-45CD-A315-C49ACD828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20314">
            <a:off x="6923618" y="3541621"/>
            <a:ext cx="924021" cy="3718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AE8849-F214-4ADC-9F1E-8260F9A48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59436">
            <a:off x="4369476" y="3670664"/>
            <a:ext cx="872382" cy="3718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F3B9347-5720-4739-8302-8A98D072F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70453">
            <a:off x="7545064" y="3595164"/>
            <a:ext cx="2206917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9650DC-152B-4A94-862C-DAD53AD35944}"/>
              </a:ext>
            </a:extLst>
          </p:cNvPr>
          <p:cNvSpPr txBox="1"/>
          <p:nvPr/>
        </p:nvSpPr>
        <p:spPr>
          <a:xfrm>
            <a:off x="225786" y="6550223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doi.org/10.1101/cshperspect.a001586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883663" y="77901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E6C997-2016-4437-8F4F-BE2265E2B722}"/>
              </a:ext>
            </a:extLst>
          </p:cNvPr>
          <p:cNvCxnSpPr>
            <a:cxnSpLocks/>
          </p:cNvCxnSpPr>
          <p:nvPr/>
        </p:nvCxnSpPr>
        <p:spPr>
          <a:xfrm>
            <a:off x="9667236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C0C584-C54F-4D2A-AA24-AD4851878E79}"/>
              </a:ext>
            </a:extLst>
          </p:cNvPr>
          <p:cNvCxnSpPr>
            <a:cxnSpLocks/>
          </p:cNvCxnSpPr>
          <p:nvPr/>
        </p:nvCxnSpPr>
        <p:spPr>
          <a:xfrm>
            <a:off x="7560943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66E410-DD99-414E-8AA0-E6FC6E771D21}"/>
              </a:ext>
            </a:extLst>
          </p:cNvPr>
          <p:cNvSpPr/>
          <p:nvPr/>
        </p:nvSpPr>
        <p:spPr>
          <a:xfrm>
            <a:off x="7673336" y="2463241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070D42-CA31-49C9-8148-1FB1E1BF8915}"/>
              </a:ext>
            </a:extLst>
          </p:cNvPr>
          <p:cNvCxnSpPr/>
          <p:nvPr/>
        </p:nvCxnSpPr>
        <p:spPr>
          <a:xfrm>
            <a:off x="2524123" y="23431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8D6952-B47E-41AC-9E82-BD2592B5568B}"/>
              </a:ext>
            </a:extLst>
          </p:cNvPr>
          <p:cNvSpPr/>
          <p:nvPr/>
        </p:nvSpPr>
        <p:spPr>
          <a:xfrm>
            <a:off x="3042281" y="2456601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7C228D-9BF9-487F-B84E-C193002F1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0" r="87712" b="874"/>
          <a:stretch/>
        </p:blipFill>
        <p:spPr>
          <a:xfrm>
            <a:off x="1213644" y="3033862"/>
            <a:ext cx="1155279" cy="29865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083E90-232B-4644-9B43-32B81B20E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8" t="26828" r="37265" b="874"/>
          <a:stretch/>
        </p:blipFill>
        <p:spPr>
          <a:xfrm>
            <a:off x="9912729" y="3649536"/>
            <a:ext cx="1155279" cy="243354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8266E8-5F92-4689-BE54-ABDC51934EB4}"/>
              </a:ext>
            </a:extLst>
          </p:cNvPr>
          <p:cNvSpPr/>
          <p:nvPr/>
        </p:nvSpPr>
        <p:spPr>
          <a:xfrm>
            <a:off x="9912729" y="5699607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White light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7567BD-A8F1-477D-ADD8-324910824D18}"/>
              </a:ext>
            </a:extLst>
          </p:cNvPr>
          <p:cNvSpPr/>
          <p:nvPr/>
        </p:nvSpPr>
        <p:spPr>
          <a:xfrm>
            <a:off x="1213644" y="5809395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Dark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EDB797-A9B7-4675-B976-E142E171C61B}"/>
              </a:ext>
            </a:extLst>
          </p:cNvPr>
          <p:cNvSpPr/>
          <p:nvPr/>
        </p:nvSpPr>
        <p:spPr>
          <a:xfrm>
            <a:off x="9723432" y="2456600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2B0B73-7C83-4691-8368-9ACA765EFE62}"/>
              </a:ext>
            </a:extLst>
          </p:cNvPr>
          <p:cNvSpPr/>
          <p:nvPr/>
        </p:nvSpPr>
        <p:spPr>
          <a:xfrm>
            <a:off x="5384675" y="4195485"/>
            <a:ext cx="1811657" cy="9143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COP1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E9C827-A9B7-45CD-A315-C49ACD828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20314">
            <a:off x="6923618" y="3541621"/>
            <a:ext cx="924021" cy="3718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AE8849-F214-4ADC-9F1E-8260F9A48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59436">
            <a:off x="4369476" y="3670664"/>
            <a:ext cx="872382" cy="3718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F3B9347-5720-4739-8302-8A98D072F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70453">
            <a:off x="7545064" y="3595164"/>
            <a:ext cx="2206917" cy="37188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2257E89-5A59-4916-B8EC-4C4B5BCD47C4}"/>
              </a:ext>
            </a:extLst>
          </p:cNvPr>
          <p:cNvSpPr txBox="1"/>
          <p:nvPr/>
        </p:nvSpPr>
        <p:spPr>
          <a:xfrm>
            <a:off x="3836538" y="5931137"/>
            <a:ext cx="490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Growth repressing transcription factors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DCC4C3A-06BD-4D59-83E3-D338E11E8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80659" y="5423317"/>
            <a:ext cx="602569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do plants sense light?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9650DC-152B-4A94-862C-DAD53AD35944}"/>
              </a:ext>
            </a:extLst>
          </p:cNvPr>
          <p:cNvSpPr txBox="1"/>
          <p:nvPr/>
        </p:nvSpPr>
        <p:spPr>
          <a:xfrm>
            <a:off x="225786" y="6550223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doi.org/10.1101/cshperspect.a001586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883663" y="77901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E6C997-2016-4437-8F4F-BE2265E2B722}"/>
              </a:ext>
            </a:extLst>
          </p:cNvPr>
          <p:cNvCxnSpPr>
            <a:cxnSpLocks/>
          </p:cNvCxnSpPr>
          <p:nvPr/>
        </p:nvCxnSpPr>
        <p:spPr>
          <a:xfrm>
            <a:off x="9667236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C0C584-C54F-4D2A-AA24-AD4851878E79}"/>
              </a:ext>
            </a:extLst>
          </p:cNvPr>
          <p:cNvCxnSpPr>
            <a:cxnSpLocks/>
          </p:cNvCxnSpPr>
          <p:nvPr/>
        </p:nvCxnSpPr>
        <p:spPr>
          <a:xfrm>
            <a:off x="7560943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66E410-DD99-414E-8AA0-E6FC6E771D21}"/>
              </a:ext>
            </a:extLst>
          </p:cNvPr>
          <p:cNvSpPr/>
          <p:nvPr/>
        </p:nvSpPr>
        <p:spPr>
          <a:xfrm>
            <a:off x="7673336" y="2463241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070D42-CA31-49C9-8148-1FB1E1BF8915}"/>
              </a:ext>
            </a:extLst>
          </p:cNvPr>
          <p:cNvCxnSpPr/>
          <p:nvPr/>
        </p:nvCxnSpPr>
        <p:spPr>
          <a:xfrm>
            <a:off x="2524123" y="23431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8D6952-B47E-41AC-9E82-BD2592B5568B}"/>
              </a:ext>
            </a:extLst>
          </p:cNvPr>
          <p:cNvSpPr/>
          <p:nvPr/>
        </p:nvSpPr>
        <p:spPr>
          <a:xfrm>
            <a:off x="3042281" y="2456601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7C228D-9BF9-487F-B84E-C193002F1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0" r="87712" b="874"/>
          <a:stretch/>
        </p:blipFill>
        <p:spPr>
          <a:xfrm>
            <a:off x="1213644" y="3033862"/>
            <a:ext cx="1155279" cy="29865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083E90-232B-4644-9B43-32B81B20E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8" t="26828" r="37265" b="874"/>
          <a:stretch/>
        </p:blipFill>
        <p:spPr>
          <a:xfrm>
            <a:off x="9912729" y="3649536"/>
            <a:ext cx="1155279" cy="243354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8266E8-5F92-4689-BE54-ABDC51934EB4}"/>
              </a:ext>
            </a:extLst>
          </p:cNvPr>
          <p:cNvSpPr/>
          <p:nvPr/>
        </p:nvSpPr>
        <p:spPr>
          <a:xfrm>
            <a:off x="9912729" y="5699607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White light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7567BD-A8F1-477D-ADD8-324910824D18}"/>
              </a:ext>
            </a:extLst>
          </p:cNvPr>
          <p:cNvSpPr/>
          <p:nvPr/>
        </p:nvSpPr>
        <p:spPr>
          <a:xfrm>
            <a:off x="1213644" y="5809395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Dark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EDB797-A9B7-4675-B976-E142E171C61B}"/>
              </a:ext>
            </a:extLst>
          </p:cNvPr>
          <p:cNvSpPr/>
          <p:nvPr/>
        </p:nvSpPr>
        <p:spPr>
          <a:xfrm>
            <a:off x="9723432" y="2456600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2B0B73-7C83-4691-8368-9ACA765EFE62}"/>
              </a:ext>
            </a:extLst>
          </p:cNvPr>
          <p:cNvSpPr/>
          <p:nvPr/>
        </p:nvSpPr>
        <p:spPr>
          <a:xfrm>
            <a:off x="5384675" y="4195485"/>
            <a:ext cx="1811657" cy="9143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COP1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E9C827-A9B7-45CD-A315-C49ACD828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20314">
            <a:off x="6923618" y="3541621"/>
            <a:ext cx="924021" cy="3718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AE8849-F214-4ADC-9F1E-8260F9A48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59436">
            <a:off x="4369476" y="3670664"/>
            <a:ext cx="872382" cy="3718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F3B9347-5720-4739-8302-8A98D072F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70453">
            <a:off x="7545064" y="3595164"/>
            <a:ext cx="2206917" cy="37188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2257E89-5A59-4916-B8EC-4C4B5BCD47C4}"/>
              </a:ext>
            </a:extLst>
          </p:cNvPr>
          <p:cNvSpPr txBox="1"/>
          <p:nvPr/>
        </p:nvSpPr>
        <p:spPr>
          <a:xfrm>
            <a:off x="3836538" y="5931137"/>
            <a:ext cx="490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Growth repressing transcription factors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DCC4C3A-06BD-4D59-83E3-D338E11E8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80659" y="5423317"/>
            <a:ext cx="602569" cy="37188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825EAE9-54B7-4A37-88F4-81B6DB7D8C62}"/>
              </a:ext>
            </a:extLst>
          </p:cNvPr>
          <p:cNvSpPr txBox="1"/>
          <p:nvPr/>
        </p:nvSpPr>
        <p:spPr>
          <a:xfrm>
            <a:off x="202974" y="387559"/>
            <a:ext cx="4183647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How would this plant look if it lacked 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COP1?</a:t>
            </a:r>
            <a:endParaRPr lang="en-GB" sz="3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DE3746A-4E40-45B3-807F-9FF7B4D98C4E}"/>
              </a:ext>
            </a:extLst>
          </p:cNvPr>
          <p:cNvCxnSpPr>
            <a:cxnSpLocks/>
          </p:cNvCxnSpPr>
          <p:nvPr/>
        </p:nvCxnSpPr>
        <p:spPr>
          <a:xfrm>
            <a:off x="1484061" y="2251364"/>
            <a:ext cx="148521" cy="774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07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Mutant Detective Game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883663" y="77901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A80D95-AA9D-4ECC-9B3A-BCBA353B7B63}"/>
              </a:ext>
            </a:extLst>
          </p:cNvPr>
          <p:cNvSpPr txBox="1"/>
          <p:nvPr/>
        </p:nvSpPr>
        <p:spPr>
          <a:xfrm>
            <a:off x="388304" y="2468475"/>
            <a:ext cx="114153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 in teams of 3 or 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Work-out which genes may be missing in each plant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Hint: try to find the wild type plant first!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9F4BE-1925-4186-8104-900A2CD82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260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Mutant Detective Game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9650DC-152B-4A94-862C-DAD53AD35944}"/>
              </a:ext>
            </a:extLst>
          </p:cNvPr>
          <p:cNvSpPr txBox="1"/>
          <p:nvPr/>
        </p:nvSpPr>
        <p:spPr>
          <a:xfrm>
            <a:off x="225786" y="6550223"/>
            <a:ext cx="489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chemeClr val="bg1"/>
                </a:solidFill>
                <a:effectLst/>
                <a:latin typeface="BlinkMacSystemFont"/>
              </a:rPr>
              <a:t>Source: doi.org/10.1101/cshperspect.a001586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883663" y="77901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E6C997-2016-4437-8F4F-BE2265E2B722}"/>
              </a:ext>
            </a:extLst>
          </p:cNvPr>
          <p:cNvCxnSpPr>
            <a:cxnSpLocks/>
          </p:cNvCxnSpPr>
          <p:nvPr/>
        </p:nvCxnSpPr>
        <p:spPr>
          <a:xfrm>
            <a:off x="9667236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C0C584-C54F-4D2A-AA24-AD4851878E79}"/>
              </a:ext>
            </a:extLst>
          </p:cNvPr>
          <p:cNvCxnSpPr>
            <a:cxnSpLocks/>
          </p:cNvCxnSpPr>
          <p:nvPr/>
        </p:nvCxnSpPr>
        <p:spPr>
          <a:xfrm>
            <a:off x="7560943" y="2358176"/>
            <a:ext cx="19240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66E410-DD99-414E-8AA0-E6FC6E771D21}"/>
              </a:ext>
            </a:extLst>
          </p:cNvPr>
          <p:cNvSpPr/>
          <p:nvPr/>
        </p:nvSpPr>
        <p:spPr>
          <a:xfrm>
            <a:off x="7673336" y="2463241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070D42-CA31-49C9-8148-1FB1E1BF8915}"/>
              </a:ext>
            </a:extLst>
          </p:cNvPr>
          <p:cNvCxnSpPr/>
          <p:nvPr/>
        </p:nvCxnSpPr>
        <p:spPr>
          <a:xfrm>
            <a:off x="2524123" y="2343150"/>
            <a:ext cx="28479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8D6952-B47E-41AC-9E82-BD2592B5568B}"/>
              </a:ext>
            </a:extLst>
          </p:cNvPr>
          <p:cNvSpPr/>
          <p:nvPr/>
        </p:nvSpPr>
        <p:spPr>
          <a:xfrm>
            <a:off x="3042281" y="2456601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7C228D-9BF9-487F-B84E-C193002F1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0" r="87712" b="874"/>
          <a:stretch/>
        </p:blipFill>
        <p:spPr>
          <a:xfrm>
            <a:off x="1213644" y="3033862"/>
            <a:ext cx="1155279" cy="29865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083E90-232B-4644-9B43-32B81B20E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8" t="26828" r="37265" b="874"/>
          <a:stretch/>
        </p:blipFill>
        <p:spPr>
          <a:xfrm>
            <a:off x="9912729" y="3649536"/>
            <a:ext cx="1155279" cy="243354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8266E8-5F92-4689-BE54-ABDC51934EB4}"/>
              </a:ext>
            </a:extLst>
          </p:cNvPr>
          <p:cNvSpPr/>
          <p:nvPr/>
        </p:nvSpPr>
        <p:spPr>
          <a:xfrm>
            <a:off x="9912729" y="5699607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White light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7567BD-A8F1-477D-ADD8-324910824D18}"/>
              </a:ext>
            </a:extLst>
          </p:cNvPr>
          <p:cNvSpPr/>
          <p:nvPr/>
        </p:nvSpPr>
        <p:spPr>
          <a:xfrm>
            <a:off x="1213644" y="5809395"/>
            <a:ext cx="1155279" cy="711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Dark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EDB797-A9B7-4675-B976-E142E171C61B}"/>
              </a:ext>
            </a:extLst>
          </p:cNvPr>
          <p:cNvSpPr/>
          <p:nvPr/>
        </p:nvSpPr>
        <p:spPr>
          <a:xfrm>
            <a:off x="9723432" y="2456600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2B0B73-7C83-4691-8368-9ACA765EFE62}"/>
              </a:ext>
            </a:extLst>
          </p:cNvPr>
          <p:cNvSpPr/>
          <p:nvPr/>
        </p:nvSpPr>
        <p:spPr>
          <a:xfrm>
            <a:off x="5384675" y="4195485"/>
            <a:ext cx="1811657" cy="9143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COP1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E9C827-A9B7-45CD-A315-C49ACD828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20314">
            <a:off x="6923618" y="3541621"/>
            <a:ext cx="924021" cy="3718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AE8849-F214-4ADC-9F1E-8260F9A48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59436">
            <a:off x="4369476" y="3670664"/>
            <a:ext cx="872382" cy="3718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F3B9347-5720-4739-8302-8A98D072F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70453">
            <a:off x="7545064" y="3595164"/>
            <a:ext cx="2206917" cy="37188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2257E89-5A59-4916-B8EC-4C4B5BCD47C4}"/>
              </a:ext>
            </a:extLst>
          </p:cNvPr>
          <p:cNvSpPr txBox="1"/>
          <p:nvPr/>
        </p:nvSpPr>
        <p:spPr>
          <a:xfrm>
            <a:off x="3836538" y="5931137"/>
            <a:ext cx="490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Growth repressing transcription factors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DCC4C3A-06BD-4D59-83E3-D338E11E8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80659" y="5423317"/>
            <a:ext cx="602569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Mutant Detective Game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883663" y="77901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5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Mutant Detective Game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-282389" y="2358176"/>
            <a:ext cx="2504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endParaRPr lang="en-GB"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690484" y="1390774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Missing gene: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8D6952-B47E-41AC-9E82-BD2592B5568B}"/>
              </a:ext>
            </a:extLst>
          </p:cNvPr>
          <p:cNvSpPr/>
          <p:nvPr/>
        </p:nvSpPr>
        <p:spPr>
          <a:xfrm>
            <a:off x="1554819" y="3702672"/>
            <a:ext cx="1811657" cy="91439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Cryptochrome 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EDB797-A9B7-4675-B976-E142E171C61B}"/>
              </a:ext>
            </a:extLst>
          </p:cNvPr>
          <p:cNvSpPr/>
          <p:nvPr/>
        </p:nvSpPr>
        <p:spPr>
          <a:xfrm>
            <a:off x="6823481" y="2209902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2B0B73-7C83-4691-8368-9ACA765EFE62}"/>
              </a:ext>
            </a:extLst>
          </p:cNvPr>
          <p:cNvSpPr/>
          <p:nvPr/>
        </p:nvSpPr>
        <p:spPr>
          <a:xfrm>
            <a:off x="1554819" y="2190856"/>
            <a:ext cx="1811657" cy="9143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COP1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4C95EA-6AAA-495B-842E-2B3038799416}"/>
              </a:ext>
            </a:extLst>
          </p:cNvPr>
          <p:cNvSpPr txBox="1"/>
          <p:nvPr/>
        </p:nvSpPr>
        <p:spPr>
          <a:xfrm>
            <a:off x="-282389" y="3778012"/>
            <a:ext cx="2504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endParaRPr lang="en-GB"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F0F1C1-0CB2-4259-8BB3-07A84756F86A}"/>
              </a:ext>
            </a:extLst>
          </p:cNvPr>
          <p:cNvSpPr txBox="1"/>
          <p:nvPr/>
        </p:nvSpPr>
        <p:spPr>
          <a:xfrm>
            <a:off x="-282389" y="5072982"/>
            <a:ext cx="2504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endParaRPr lang="en-GB"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62B1A9-27A5-4E0B-9865-D7051246B375}"/>
              </a:ext>
            </a:extLst>
          </p:cNvPr>
          <p:cNvSpPr txBox="1"/>
          <p:nvPr/>
        </p:nvSpPr>
        <p:spPr>
          <a:xfrm>
            <a:off x="4937688" y="2350574"/>
            <a:ext cx="2504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endParaRPr lang="en-GB"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4C35D6-7473-47B1-86D3-5FEC17A351D8}"/>
              </a:ext>
            </a:extLst>
          </p:cNvPr>
          <p:cNvSpPr txBox="1"/>
          <p:nvPr/>
        </p:nvSpPr>
        <p:spPr>
          <a:xfrm>
            <a:off x="4912288" y="3750108"/>
            <a:ext cx="2504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endParaRPr lang="en-GB"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357603-7307-4640-BA49-6B5FC6C9CE06}"/>
              </a:ext>
            </a:extLst>
          </p:cNvPr>
          <p:cNvSpPr txBox="1"/>
          <p:nvPr/>
        </p:nvSpPr>
        <p:spPr>
          <a:xfrm>
            <a:off x="4937688" y="5072981"/>
            <a:ext cx="2504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endParaRPr lang="en-GB" sz="5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519ADE-4D33-4144-AE86-BF8FE38B4B5E}"/>
              </a:ext>
            </a:extLst>
          </p:cNvPr>
          <p:cNvSpPr txBox="1"/>
          <p:nvPr/>
        </p:nvSpPr>
        <p:spPr>
          <a:xfrm>
            <a:off x="302520" y="1375725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Missing gene: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0BE4213-92BA-49C9-912D-947FFEA0F166}"/>
              </a:ext>
            </a:extLst>
          </p:cNvPr>
          <p:cNvSpPr/>
          <p:nvPr/>
        </p:nvSpPr>
        <p:spPr>
          <a:xfrm>
            <a:off x="6823482" y="3633056"/>
            <a:ext cx="1811657" cy="91439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A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1B77301-8C78-4C7C-80ED-2234C372870B}"/>
              </a:ext>
            </a:extLst>
          </p:cNvPr>
          <p:cNvSpPr/>
          <p:nvPr/>
        </p:nvSpPr>
        <p:spPr>
          <a:xfrm>
            <a:off x="8825524" y="2190855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9D5978D-FE8A-4D60-9FBD-8F150A6E908B}"/>
              </a:ext>
            </a:extLst>
          </p:cNvPr>
          <p:cNvSpPr/>
          <p:nvPr/>
        </p:nvSpPr>
        <p:spPr>
          <a:xfrm>
            <a:off x="6823482" y="5081333"/>
            <a:ext cx="1811657" cy="914397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Phytochrome 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382B7EB-D96A-4A5D-80F8-B75B8FC0C9BE}"/>
              </a:ext>
            </a:extLst>
          </p:cNvPr>
          <p:cNvSpPr txBox="1"/>
          <p:nvPr/>
        </p:nvSpPr>
        <p:spPr>
          <a:xfrm>
            <a:off x="861878" y="5257646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None!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Summary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883663" y="77901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6556D-B6E7-4ED5-A961-CB91F6952B48}"/>
              </a:ext>
            </a:extLst>
          </p:cNvPr>
          <p:cNvSpPr txBox="1"/>
          <p:nvPr/>
        </p:nvSpPr>
        <p:spPr>
          <a:xfrm>
            <a:off x="93029" y="2592379"/>
            <a:ext cx="1237519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 shapes the entire life cycle of plants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Plants ‘see’ light very differently to us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Phytochromes, cryptochromes are light receptors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 acts to inhibit COP1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Plants are not passive!</a:t>
            </a:r>
          </a:p>
        </p:txBody>
      </p:sp>
    </p:spTree>
    <p:extLst>
      <p:ext uri="{BB962C8B-B14F-4D97-AF65-F5344CB8AC3E}">
        <p14:creationId xmlns:p14="http://schemas.microsoft.com/office/powerpoint/2010/main" val="22770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D6F44-56D7-4DFB-B433-E4C8137FA824}"/>
              </a:ext>
            </a:extLst>
          </p:cNvPr>
          <p:cNvSpPr txBox="1"/>
          <p:nvPr/>
        </p:nvSpPr>
        <p:spPr>
          <a:xfrm>
            <a:off x="649608" y="15010"/>
            <a:ext cx="1089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Resources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7E4E0-013E-4016-89BC-3488426767C1}"/>
              </a:ext>
            </a:extLst>
          </p:cNvPr>
          <p:cNvSpPr txBox="1"/>
          <p:nvPr/>
        </p:nvSpPr>
        <p:spPr>
          <a:xfrm>
            <a:off x="5731263" y="76377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C61A0-0F70-4F6B-A85B-DF4D8AD5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" y="1301019"/>
            <a:ext cx="10680523" cy="9286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259CBD-EE27-4ED7-A5BE-69023EEA6BCF}"/>
              </a:ext>
            </a:extLst>
          </p:cNvPr>
          <p:cNvSpPr txBox="1"/>
          <p:nvPr/>
        </p:nvSpPr>
        <p:spPr>
          <a:xfrm>
            <a:off x="5883663" y="7790181"/>
            <a:ext cx="250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</a:t>
            </a:r>
            <a:endParaRPr lang="en-GB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6BAC59-410F-45E3-97B3-60CACD8C1120}"/>
              </a:ext>
            </a:extLst>
          </p:cNvPr>
          <p:cNvSpPr/>
          <p:nvPr/>
        </p:nvSpPr>
        <p:spPr>
          <a:xfrm>
            <a:off x="7540857" y="5611835"/>
            <a:ext cx="4406668" cy="10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CD3D075E-8330-4022-88B8-F43BF204B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475" y="5685394"/>
            <a:ext cx="4172532" cy="924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E4E742-49F2-4099-9712-DECCF657230C}"/>
              </a:ext>
            </a:extLst>
          </p:cNvPr>
          <p:cNvSpPr txBox="1"/>
          <p:nvPr/>
        </p:nvSpPr>
        <p:spPr>
          <a:xfrm>
            <a:off x="776042" y="2579158"/>
            <a:ext cx="962525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www.plantmoves.nl </a:t>
            </a:r>
          </a:p>
          <a:p>
            <a:pPr>
              <a:spcAft>
                <a:spcPts val="1200"/>
              </a:spcAft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-Beautiful movies of dynamic plants</a:t>
            </a:r>
          </a:p>
          <a:p>
            <a:pPr>
              <a:spcAft>
                <a:spcPts val="1200"/>
              </a:spcAft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Mutant detective game and seeds</a:t>
            </a:r>
          </a:p>
          <a:p>
            <a:pPr>
              <a:spcAft>
                <a:spcPts val="1200"/>
              </a:spcAft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Contact: scott.hayes@wur.nl</a:t>
            </a:r>
          </a:p>
          <a:p>
            <a:pPr>
              <a:spcAft>
                <a:spcPts val="1200"/>
              </a:spcAft>
            </a:pPr>
            <a:endParaRPr lang="en-GB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152713-8798-4DD3-9C75-98A3C6A61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3107"/>
          <a:stretch/>
        </p:blipFill>
        <p:spPr>
          <a:xfrm>
            <a:off x="-673101" y="3695700"/>
            <a:ext cx="13730809" cy="42654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714C88-ABDE-4DBC-BFCF-4F12C7F2B0BF}"/>
              </a:ext>
            </a:extLst>
          </p:cNvPr>
          <p:cNvSpPr txBox="1"/>
          <p:nvPr/>
        </p:nvSpPr>
        <p:spPr>
          <a:xfrm>
            <a:off x="649607" y="84269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beginning, there was </a:t>
            </a:r>
            <a:r>
              <a:rPr lang="en-GB" sz="5400" strike="sngStrik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heaven and</a:t>
            </a:r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Earth.....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B83FC2-49B5-449C-B2C3-2D156B546EA1}"/>
              </a:ext>
            </a:extLst>
          </p:cNvPr>
          <p:cNvSpPr/>
          <p:nvPr/>
        </p:nvSpPr>
        <p:spPr>
          <a:xfrm>
            <a:off x="4051299" y="5983127"/>
            <a:ext cx="192089" cy="2571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28329D6-AEF6-4157-854E-E0BD5988D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3107"/>
          <a:stretch/>
        </p:blipFill>
        <p:spPr>
          <a:xfrm>
            <a:off x="-673101" y="3695700"/>
            <a:ext cx="13730809" cy="42654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714C88-ABDE-4DBC-BFCF-4F12C7F2B0BF}"/>
              </a:ext>
            </a:extLst>
          </p:cNvPr>
          <p:cNvSpPr txBox="1"/>
          <p:nvPr/>
        </p:nvSpPr>
        <p:spPr>
          <a:xfrm>
            <a:off x="649607" y="84269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beginning, there was </a:t>
            </a:r>
            <a:r>
              <a:rPr lang="en-GB" sz="5400" strike="sngStrik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heaven and</a:t>
            </a:r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Earth.....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37DFCE3-EDC2-4938-A8E9-DD856199C9AE}"/>
              </a:ext>
            </a:extLst>
          </p:cNvPr>
          <p:cNvSpPr/>
          <p:nvPr/>
        </p:nvSpPr>
        <p:spPr>
          <a:xfrm rot="639378">
            <a:off x="4159158" y="6139499"/>
            <a:ext cx="100047" cy="137122"/>
          </a:xfrm>
          <a:custGeom>
            <a:avLst/>
            <a:gdLst>
              <a:gd name="connsiteX0" fmla="*/ 71438 w 257175"/>
              <a:gd name="connsiteY0" fmla="*/ 147665 h 352479"/>
              <a:gd name="connsiteX1" fmla="*/ 71438 w 257175"/>
              <a:gd name="connsiteY1" fmla="*/ 147665 h 352479"/>
              <a:gd name="connsiteX2" fmla="*/ 57150 w 257175"/>
              <a:gd name="connsiteY2" fmla="*/ 185765 h 352479"/>
              <a:gd name="connsiteX3" fmla="*/ 52388 w 257175"/>
              <a:gd name="connsiteY3" fmla="*/ 200052 h 352479"/>
              <a:gd name="connsiteX4" fmla="*/ 42863 w 257175"/>
              <a:gd name="connsiteY4" fmla="*/ 214340 h 352479"/>
              <a:gd name="connsiteX5" fmla="*/ 33338 w 257175"/>
              <a:gd name="connsiteY5" fmla="*/ 233390 h 352479"/>
              <a:gd name="connsiteX6" fmla="*/ 9525 w 257175"/>
              <a:gd name="connsiteY6" fmla="*/ 271490 h 352479"/>
              <a:gd name="connsiteX7" fmla="*/ 0 w 257175"/>
              <a:gd name="connsiteY7" fmla="*/ 285777 h 352479"/>
              <a:gd name="connsiteX8" fmla="*/ 9525 w 257175"/>
              <a:gd name="connsiteY8" fmla="*/ 304827 h 352479"/>
              <a:gd name="connsiteX9" fmla="*/ 42863 w 257175"/>
              <a:gd name="connsiteY9" fmla="*/ 319115 h 352479"/>
              <a:gd name="connsiteX10" fmla="*/ 57150 w 257175"/>
              <a:gd name="connsiteY10" fmla="*/ 328640 h 352479"/>
              <a:gd name="connsiteX11" fmla="*/ 109538 w 257175"/>
              <a:gd name="connsiteY11" fmla="*/ 338165 h 352479"/>
              <a:gd name="connsiteX12" fmla="*/ 161925 w 257175"/>
              <a:gd name="connsiteY12" fmla="*/ 352452 h 352479"/>
              <a:gd name="connsiteX13" fmla="*/ 219075 w 257175"/>
              <a:gd name="connsiteY13" fmla="*/ 342927 h 352479"/>
              <a:gd name="connsiteX14" fmla="*/ 233363 w 257175"/>
              <a:gd name="connsiteY14" fmla="*/ 333402 h 352479"/>
              <a:gd name="connsiteX15" fmla="*/ 247650 w 257175"/>
              <a:gd name="connsiteY15" fmla="*/ 328640 h 352479"/>
              <a:gd name="connsiteX16" fmla="*/ 257175 w 257175"/>
              <a:gd name="connsiteY16" fmla="*/ 309590 h 352479"/>
              <a:gd name="connsiteX17" fmla="*/ 247650 w 257175"/>
              <a:gd name="connsiteY17" fmla="*/ 238152 h 352479"/>
              <a:gd name="connsiteX18" fmla="*/ 204788 w 257175"/>
              <a:gd name="connsiteY18" fmla="*/ 142902 h 352479"/>
              <a:gd name="connsiteX19" fmla="*/ 190500 w 257175"/>
              <a:gd name="connsiteY19" fmla="*/ 119090 h 352479"/>
              <a:gd name="connsiteX20" fmla="*/ 176213 w 257175"/>
              <a:gd name="connsiteY20" fmla="*/ 104802 h 352479"/>
              <a:gd name="connsiteX21" fmla="*/ 147638 w 257175"/>
              <a:gd name="connsiteY21" fmla="*/ 52415 h 352479"/>
              <a:gd name="connsiteX22" fmla="*/ 128588 w 257175"/>
              <a:gd name="connsiteY22" fmla="*/ 14315 h 352479"/>
              <a:gd name="connsiteX23" fmla="*/ 114300 w 257175"/>
              <a:gd name="connsiteY23" fmla="*/ 27 h 352479"/>
              <a:gd name="connsiteX24" fmla="*/ 71438 w 257175"/>
              <a:gd name="connsiteY24" fmla="*/ 147665 h 35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7175" h="352479">
                <a:moveTo>
                  <a:pt x="71438" y="147665"/>
                </a:moveTo>
                <a:lnTo>
                  <a:pt x="71438" y="147665"/>
                </a:lnTo>
                <a:cubicBezTo>
                  <a:pt x="66675" y="160365"/>
                  <a:pt x="61785" y="173018"/>
                  <a:pt x="57150" y="185765"/>
                </a:cubicBezTo>
                <a:cubicBezTo>
                  <a:pt x="55434" y="190483"/>
                  <a:pt x="54633" y="195562"/>
                  <a:pt x="52388" y="200052"/>
                </a:cubicBezTo>
                <a:cubicBezTo>
                  <a:pt x="49828" y="205172"/>
                  <a:pt x="45703" y="209370"/>
                  <a:pt x="42863" y="214340"/>
                </a:cubicBezTo>
                <a:cubicBezTo>
                  <a:pt x="39341" y="220504"/>
                  <a:pt x="36915" y="227258"/>
                  <a:pt x="33338" y="233390"/>
                </a:cubicBezTo>
                <a:cubicBezTo>
                  <a:pt x="25792" y="246326"/>
                  <a:pt x="17566" y="258855"/>
                  <a:pt x="9525" y="271490"/>
                </a:cubicBezTo>
                <a:cubicBezTo>
                  <a:pt x="6452" y="276319"/>
                  <a:pt x="0" y="285777"/>
                  <a:pt x="0" y="285777"/>
                </a:cubicBezTo>
                <a:cubicBezTo>
                  <a:pt x="3175" y="292127"/>
                  <a:pt x="4505" y="299807"/>
                  <a:pt x="9525" y="304827"/>
                </a:cubicBezTo>
                <a:cubicBezTo>
                  <a:pt x="19434" y="314736"/>
                  <a:pt x="31479" y="313423"/>
                  <a:pt x="42863" y="319115"/>
                </a:cubicBezTo>
                <a:cubicBezTo>
                  <a:pt x="47982" y="321675"/>
                  <a:pt x="52031" y="326080"/>
                  <a:pt x="57150" y="328640"/>
                </a:cubicBezTo>
                <a:cubicBezTo>
                  <a:pt x="71830" y="335980"/>
                  <a:pt x="96412" y="336524"/>
                  <a:pt x="109538" y="338165"/>
                </a:cubicBezTo>
                <a:cubicBezTo>
                  <a:pt x="118240" y="341066"/>
                  <a:pt x="150480" y="353125"/>
                  <a:pt x="161925" y="352452"/>
                </a:cubicBezTo>
                <a:cubicBezTo>
                  <a:pt x="181204" y="351318"/>
                  <a:pt x="200025" y="346102"/>
                  <a:pt x="219075" y="342927"/>
                </a:cubicBezTo>
                <a:cubicBezTo>
                  <a:pt x="223838" y="339752"/>
                  <a:pt x="228243" y="335962"/>
                  <a:pt x="233363" y="333402"/>
                </a:cubicBezTo>
                <a:cubicBezTo>
                  <a:pt x="237853" y="331157"/>
                  <a:pt x="244100" y="332190"/>
                  <a:pt x="247650" y="328640"/>
                </a:cubicBezTo>
                <a:cubicBezTo>
                  <a:pt x="252670" y="323620"/>
                  <a:pt x="254000" y="315940"/>
                  <a:pt x="257175" y="309590"/>
                </a:cubicBezTo>
                <a:cubicBezTo>
                  <a:pt x="254000" y="285777"/>
                  <a:pt x="251766" y="261820"/>
                  <a:pt x="247650" y="238152"/>
                </a:cubicBezTo>
                <a:cubicBezTo>
                  <a:pt x="239287" y="190064"/>
                  <a:pt x="233752" y="192141"/>
                  <a:pt x="204788" y="142902"/>
                </a:cubicBezTo>
                <a:cubicBezTo>
                  <a:pt x="200095" y="134923"/>
                  <a:pt x="197045" y="125636"/>
                  <a:pt x="190500" y="119090"/>
                </a:cubicBezTo>
                <a:cubicBezTo>
                  <a:pt x="185738" y="114327"/>
                  <a:pt x="180525" y="109976"/>
                  <a:pt x="176213" y="104802"/>
                </a:cubicBezTo>
                <a:cubicBezTo>
                  <a:pt x="166898" y="93623"/>
                  <a:pt x="149188" y="58615"/>
                  <a:pt x="147638" y="52415"/>
                </a:cubicBezTo>
                <a:cubicBezTo>
                  <a:pt x="140564" y="24124"/>
                  <a:pt x="147269" y="40470"/>
                  <a:pt x="128588" y="14315"/>
                </a:cubicBezTo>
                <a:cubicBezTo>
                  <a:pt x="117439" y="-1294"/>
                  <a:pt x="124993" y="27"/>
                  <a:pt x="114300" y="27"/>
                </a:cubicBezTo>
                <a:lnTo>
                  <a:pt x="71438" y="14766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95E579-A270-44B6-B807-F495E1788BEA}"/>
              </a:ext>
            </a:extLst>
          </p:cNvPr>
          <p:cNvSpPr/>
          <p:nvPr/>
        </p:nvSpPr>
        <p:spPr>
          <a:xfrm>
            <a:off x="4051299" y="5983127"/>
            <a:ext cx="192089" cy="2571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07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7E775B3-43E6-47D5-92F5-40A9F4E9E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3107"/>
          <a:stretch/>
        </p:blipFill>
        <p:spPr>
          <a:xfrm>
            <a:off x="-673101" y="3695700"/>
            <a:ext cx="13730809" cy="42654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714C88-ABDE-4DBC-BFCF-4F12C7F2B0BF}"/>
              </a:ext>
            </a:extLst>
          </p:cNvPr>
          <p:cNvSpPr txBox="1"/>
          <p:nvPr/>
        </p:nvSpPr>
        <p:spPr>
          <a:xfrm>
            <a:off x="649607" y="84269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beginning, there was </a:t>
            </a:r>
            <a:r>
              <a:rPr lang="en-GB" sz="5400" strike="sngStrik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heaven and</a:t>
            </a:r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Earth.....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7569A59-A8D3-4CFB-B5C2-DBC5FE788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7594" b="15221"/>
          <a:stretch/>
        </p:blipFill>
        <p:spPr>
          <a:xfrm>
            <a:off x="4051299" y="5093424"/>
            <a:ext cx="520701" cy="14700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95E579-A270-44B6-B807-F495E1788BEA}"/>
              </a:ext>
            </a:extLst>
          </p:cNvPr>
          <p:cNvSpPr/>
          <p:nvPr/>
        </p:nvSpPr>
        <p:spPr>
          <a:xfrm>
            <a:off x="4051299" y="5983127"/>
            <a:ext cx="192089" cy="2571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85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7E775B3-43E6-47D5-92F5-40A9F4E9E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3107"/>
          <a:stretch/>
        </p:blipFill>
        <p:spPr>
          <a:xfrm>
            <a:off x="-673101" y="3695700"/>
            <a:ext cx="13730809" cy="42654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714C88-ABDE-4DBC-BFCF-4F12C7F2B0BF}"/>
              </a:ext>
            </a:extLst>
          </p:cNvPr>
          <p:cNvSpPr txBox="1"/>
          <p:nvPr/>
        </p:nvSpPr>
        <p:spPr>
          <a:xfrm>
            <a:off x="649607" y="842690"/>
            <a:ext cx="1089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beginning, there was </a:t>
            </a:r>
            <a:r>
              <a:rPr lang="en-GB" sz="5400" strike="sngStrik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heaven and</a:t>
            </a:r>
            <a:r>
              <a:rPr lang="en-GB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Earth.....</a:t>
            </a:r>
            <a:endParaRPr lang="en-GB" sz="4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7569A59-A8D3-4CFB-B5C2-DBC5FE788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7594" b="15221"/>
          <a:stretch/>
        </p:blipFill>
        <p:spPr>
          <a:xfrm rot="384373">
            <a:off x="3919538" y="4387850"/>
            <a:ext cx="836612" cy="24828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0D5F7DC-1A55-494D-A613-D6CB1F169B1E}"/>
              </a:ext>
            </a:extLst>
          </p:cNvPr>
          <p:cNvSpPr/>
          <p:nvPr/>
        </p:nvSpPr>
        <p:spPr>
          <a:xfrm>
            <a:off x="3876675" y="5874544"/>
            <a:ext cx="307181" cy="426244"/>
          </a:xfrm>
          <a:prstGeom prst="ellipse">
            <a:avLst/>
          </a:prstGeom>
          <a:solidFill>
            <a:srgbClr val="4B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95E579-A270-44B6-B807-F495E1788BEA}"/>
              </a:ext>
            </a:extLst>
          </p:cNvPr>
          <p:cNvSpPr/>
          <p:nvPr/>
        </p:nvSpPr>
        <p:spPr>
          <a:xfrm>
            <a:off x="4051299" y="5983127"/>
            <a:ext cx="192089" cy="2571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3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1188</Words>
  <Application>Microsoft Office PowerPoint</Application>
  <PresentationFormat>Breedbeeld</PresentationFormat>
  <Paragraphs>267</Paragraphs>
  <Slides>58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64" baseType="lpstr">
      <vt:lpstr>Arial</vt:lpstr>
      <vt:lpstr>BlinkMacSystemFont</vt:lpstr>
      <vt:lpstr>Calibri</vt:lpstr>
      <vt:lpstr>Calibri Light</vt:lpstr>
      <vt:lpstr>Verdana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Hayes, Scott</dc:creator>
  <cp:lastModifiedBy>Tycho Malmberg</cp:lastModifiedBy>
  <cp:revision>3</cp:revision>
  <dcterms:created xsi:type="dcterms:W3CDTF">2022-11-04T10:59:00Z</dcterms:created>
  <dcterms:modified xsi:type="dcterms:W3CDTF">2022-11-18T13:49:35Z</dcterms:modified>
</cp:coreProperties>
</file>