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2" r:id="rId3"/>
    <p:sldId id="273" r:id="rId4"/>
    <p:sldId id="275" r:id="rId5"/>
    <p:sldId id="274" r:id="rId6"/>
    <p:sldId id="276" r:id="rId7"/>
    <p:sldId id="278" r:id="rId8"/>
    <p:sldId id="277" r:id="rId9"/>
    <p:sldId id="259"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00" d="100"/>
          <a:sy n="100" d="100"/>
        </p:scale>
        <p:origin x="-294" y="-162"/>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B0BA7-845A-4F65-9241-96DCD62C0238}" type="datetimeFigureOut">
              <a:rPr lang="nl-NL" smtClean="0"/>
              <a:t>5/29/2015</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47A0D-0D13-4A4F-B917-79EAD12F20CC}" type="slidenum">
              <a:rPr lang="nl-NL" smtClean="0"/>
              <a:t>‹#›</a:t>
            </a:fld>
            <a:endParaRPr lang="nl-NL" dirty="0"/>
          </a:p>
        </p:txBody>
      </p:sp>
    </p:spTree>
    <p:extLst>
      <p:ext uri="{BB962C8B-B14F-4D97-AF65-F5344CB8AC3E}">
        <p14:creationId xmlns:p14="http://schemas.microsoft.com/office/powerpoint/2010/main" val="251597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Marit Nederlof</a:t>
            </a:r>
            <a:r>
              <a:rPr lang="nl-NL" baseline="0" dirty="0" smtClean="0"/>
              <a:t> </a:t>
            </a:r>
            <a:r>
              <a:rPr lang="nl-NL" baseline="0" dirty="0" smtClean="0">
                <a:sym typeface="Wingdings" panose="05000000000000000000" pitchFamily="2" charset="2"/>
              </a:rPr>
              <a:t> PhD Wageningen Universiteit. Geïntegreerde aquacultuur. Vertel ik later meer over, zeewier is belangrijk onderdeel van.</a:t>
            </a:r>
          </a:p>
          <a:p>
            <a:r>
              <a:rPr lang="nl-NL" baseline="0" dirty="0" smtClean="0">
                <a:sym typeface="Wingdings" panose="05000000000000000000" pitchFamily="2" charset="2"/>
              </a:rPr>
              <a:t>Sushi  veel soorten, maar een aantal wordt gemaakt met Nori vellen. Bestaat uit gedroogde poryphera (roodwier).</a:t>
            </a:r>
            <a:endParaRPr lang="nl-NL" dirty="0" smtClean="0"/>
          </a:p>
          <a:p>
            <a:r>
              <a:rPr lang="nl-NL" dirty="0" smtClean="0"/>
              <a:t>Eigenlijk zou het moeten zijn </a:t>
            </a:r>
            <a:r>
              <a:rPr lang="nl-NL" dirty="0" smtClean="0">
                <a:sym typeface="Wingdings" panose="05000000000000000000" pitchFamily="2" charset="2"/>
              </a:rPr>
              <a:t> het product van de toekomst voor westerse landen,</a:t>
            </a:r>
            <a:r>
              <a:rPr lang="nl-NL" baseline="0" dirty="0" smtClean="0">
                <a:sym typeface="Wingdings" panose="05000000000000000000" pitchFamily="2" charset="2"/>
              </a:rPr>
              <a:t> want in Oosterse landen al zeer populair en dagelijks product</a:t>
            </a:r>
            <a:endParaRPr lang="nl-NL" dirty="0"/>
          </a:p>
        </p:txBody>
      </p:sp>
      <p:sp>
        <p:nvSpPr>
          <p:cNvPr id="4" name="Slide Number Placeholder 3"/>
          <p:cNvSpPr>
            <a:spLocks noGrp="1"/>
          </p:cNvSpPr>
          <p:nvPr>
            <p:ph type="sldNum" sz="quarter" idx="10"/>
          </p:nvPr>
        </p:nvSpPr>
        <p:spPr/>
        <p:txBody>
          <a:bodyPr/>
          <a:lstStyle/>
          <a:p>
            <a:fld id="{7D947A0D-0D13-4A4F-B917-79EAD12F20CC}" type="slidenum">
              <a:rPr lang="nl-NL" smtClean="0"/>
              <a:t>1</a:t>
            </a:fld>
            <a:endParaRPr lang="nl-NL" dirty="0"/>
          </a:p>
        </p:txBody>
      </p:sp>
    </p:spTree>
    <p:extLst>
      <p:ext uri="{BB962C8B-B14F-4D97-AF65-F5344CB8AC3E}">
        <p14:creationId xmlns:p14="http://schemas.microsoft.com/office/powerpoint/2010/main" val="307764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Maar in westerse landen is de populariteit van zeewier</a:t>
            </a:r>
            <a:r>
              <a:rPr lang="nl-NL" baseline="0" dirty="0" smtClean="0"/>
              <a:t> ook steeds meer aan het toenemen. Zowel in de media als in het onderzoek zien we steeds meer aandacht voor zeewier, producten en teelt.</a:t>
            </a:r>
            <a:endParaRPr lang="nl-NL" dirty="0"/>
          </a:p>
        </p:txBody>
      </p:sp>
      <p:sp>
        <p:nvSpPr>
          <p:cNvPr id="4" name="Slide Number Placeholder 3"/>
          <p:cNvSpPr>
            <a:spLocks noGrp="1"/>
          </p:cNvSpPr>
          <p:nvPr>
            <p:ph type="sldNum" sz="quarter" idx="10"/>
          </p:nvPr>
        </p:nvSpPr>
        <p:spPr/>
        <p:txBody>
          <a:bodyPr/>
          <a:lstStyle/>
          <a:p>
            <a:fld id="{7D947A0D-0D13-4A4F-B917-79EAD12F20CC}" type="slidenum">
              <a:rPr lang="nl-NL" smtClean="0"/>
              <a:t>2</a:t>
            </a:fld>
            <a:endParaRPr lang="nl-NL" dirty="0"/>
          </a:p>
        </p:txBody>
      </p:sp>
    </p:spTree>
    <p:extLst>
      <p:ext uri="{BB962C8B-B14F-4D97-AF65-F5344CB8AC3E}">
        <p14:creationId xmlns:p14="http://schemas.microsoft.com/office/powerpoint/2010/main" val="398135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Maar waarom is het zo</a:t>
            </a:r>
            <a:r>
              <a:rPr lang="nl-NL" baseline="0" dirty="0" smtClean="0"/>
              <a:t> populair aan het worden? </a:t>
            </a:r>
          </a:p>
          <a:p>
            <a:r>
              <a:rPr lang="nl-NL" baseline="0" dirty="0" smtClean="0"/>
              <a:t>Bevolkingstoename </a:t>
            </a:r>
            <a:r>
              <a:rPr lang="nl-NL" baseline="0" dirty="0" smtClean="0">
                <a:sym typeface="Wingdings" panose="05000000000000000000" pitchFamily="2" charset="2"/>
              </a:rPr>
              <a:t> meer voedsel nodig. Land en zoetwater staan onder druk, dus wordt er druk gezocht naar alternatieve voedselbronnen. Aangezien 70% aardoppervlak uit zee bestaat wordt er veel meer gezocht naar het gebruik van en het telen van producten in de zee.</a:t>
            </a:r>
            <a:endParaRPr lang="nl-NL" dirty="0"/>
          </a:p>
        </p:txBody>
      </p:sp>
      <p:sp>
        <p:nvSpPr>
          <p:cNvPr id="4" name="Slide Number Placeholder 3"/>
          <p:cNvSpPr>
            <a:spLocks noGrp="1"/>
          </p:cNvSpPr>
          <p:nvPr>
            <p:ph type="sldNum" sz="quarter" idx="10"/>
          </p:nvPr>
        </p:nvSpPr>
        <p:spPr/>
        <p:txBody>
          <a:bodyPr/>
          <a:lstStyle/>
          <a:p>
            <a:fld id="{7D947A0D-0D13-4A4F-B917-79EAD12F20CC}" type="slidenum">
              <a:rPr lang="nl-NL" smtClean="0"/>
              <a:t>3</a:t>
            </a:fld>
            <a:endParaRPr lang="nl-NL" dirty="0"/>
          </a:p>
        </p:txBody>
      </p:sp>
    </p:spTree>
    <p:extLst>
      <p:ext uri="{BB962C8B-B14F-4D97-AF65-F5344CB8AC3E}">
        <p14:creationId xmlns:p14="http://schemas.microsoft.com/office/powerpoint/2010/main" val="304071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Er</a:t>
            </a:r>
            <a:r>
              <a:rPr lang="nl-NL" baseline="0" dirty="0" smtClean="0"/>
              <a:t> bestaan veel soorten zeewier en doordat deze wieren allemaal een andere samenstelling hebben zijn er heel veel mogelijkheden met wieren. Nu al worden ze gebruikt in veel dagelijkse producten, zonder dat we het door hebben, maar er is ook veel onderzoek om meer mogelijkheden/ andere mogelijkheden te vinden voor het gebruik van wieren</a:t>
            </a:r>
            <a:endParaRPr lang="nl-NL" dirty="0"/>
          </a:p>
        </p:txBody>
      </p:sp>
      <p:sp>
        <p:nvSpPr>
          <p:cNvPr id="4" name="Slide Number Placeholder 3"/>
          <p:cNvSpPr>
            <a:spLocks noGrp="1"/>
          </p:cNvSpPr>
          <p:nvPr>
            <p:ph type="sldNum" sz="quarter" idx="10"/>
          </p:nvPr>
        </p:nvSpPr>
        <p:spPr/>
        <p:txBody>
          <a:bodyPr/>
          <a:lstStyle/>
          <a:p>
            <a:fld id="{7D947A0D-0D13-4A4F-B917-79EAD12F20CC}" type="slidenum">
              <a:rPr lang="nl-NL" smtClean="0"/>
              <a:t>4</a:t>
            </a:fld>
            <a:endParaRPr lang="nl-NL" dirty="0"/>
          </a:p>
        </p:txBody>
      </p:sp>
    </p:spTree>
    <p:extLst>
      <p:ext uri="{BB962C8B-B14F-4D97-AF65-F5344CB8AC3E}">
        <p14:creationId xmlns:p14="http://schemas.microsoft.com/office/powerpoint/2010/main" val="97620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Meer intresse in wier komt ook doordat het een rol</a:t>
            </a:r>
            <a:r>
              <a:rPr lang="nl-NL" baseline="0" dirty="0" smtClean="0"/>
              <a:t> zou kunnen spelen in verduurzame van de aquacultuur. </a:t>
            </a:r>
          </a:p>
          <a:p>
            <a:r>
              <a:rPr lang="nl-NL" baseline="0" dirty="0" smtClean="0"/>
              <a:t>Eerder plaatje zagen we toename wereldbevolking </a:t>
            </a:r>
            <a:r>
              <a:rPr lang="nl-NL" baseline="0" dirty="0" smtClean="0">
                <a:sym typeface="Wingdings" panose="05000000000000000000" pitchFamily="2" charset="2"/>
              </a:rPr>
              <a:t> daarom wordt verwacht dat aquacultuur ook toe gaat nemen (meer voedsel). Echter net als bij landbouw kan aquacultuur voor vervuiling zorgen, omdat veel vissen bij elkaar plaatselijk voor uitstoot van veel afvalstoffen kan veroorzaken. Dit heeft verschillende gevolgen voor de omgeving.</a:t>
            </a:r>
            <a:endParaRPr lang="nl-NL" dirty="0"/>
          </a:p>
        </p:txBody>
      </p:sp>
      <p:sp>
        <p:nvSpPr>
          <p:cNvPr id="4" name="Slide Number Placeholder 3"/>
          <p:cNvSpPr>
            <a:spLocks noGrp="1"/>
          </p:cNvSpPr>
          <p:nvPr>
            <p:ph type="sldNum" sz="quarter" idx="10"/>
          </p:nvPr>
        </p:nvSpPr>
        <p:spPr/>
        <p:txBody>
          <a:bodyPr/>
          <a:lstStyle/>
          <a:p>
            <a:fld id="{7D947A0D-0D13-4A4F-B917-79EAD12F20CC}" type="slidenum">
              <a:rPr lang="nl-NL" smtClean="0"/>
              <a:t>5</a:t>
            </a:fld>
            <a:endParaRPr lang="nl-NL" dirty="0"/>
          </a:p>
        </p:txBody>
      </p:sp>
    </p:spTree>
    <p:extLst>
      <p:ext uri="{BB962C8B-B14F-4D97-AF65-F5344CB8AC3E}">
        <p14:creationId xmlns:p14="http://schemas.microsoft.com/office/powerpoint/2010/main" val="35794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Op dit moment veel onderzoek naar mogelijkheden om aquacultuur duurzamer te maken. 1 vd opties is IMTA. Combinatie</a:t>
            </a:r>
            <a:r>
              <a:rPr lang="nl-NL" baseline="0" dirty="0" smtClean="0"/>
              <a:t> vis zeewier gebeurt nu al veel </a:t>
            </a:r>
            <a:r>
              <a:rPr lang="nl-NL" baseline="0" dirty="0" smtClean="0">
                <a:sym typeface="Wingdings" panose="05000000000000000000" pitchFamily="2" charset="2"/>
              </a:rPr>
              <a:t> canada, noorwegen, ierland, schotland, denemarken</a:t>
            </a:r>
            <a:endParaRPr lang="nl-NL" dirty="0"/>
          </a:p>
        </p:txBody>
      </p:sp>
      <p:sp>
        <p:nvSpPr>
          <p:cNvPr id="4" name="Slide Number Placeholder 3"/>
          <p:cNvSpPr>
            <a:spLocks noGrp="1"/>
          </p:cNvSpPr>
          <p:nvPr>
            <p:ph type="sldNum" sz="quarter" idx="10"/>
          </p:nvPr>
        </p:nvSpPr>
        <p:spPr/>
        <p:txBody>
          <a:bodyPr/>
          <a:lstStyle/>
          <a:p>
            <a:fld id="{7D947A0D-0D13-4A4F-B917-79EAD12F20CC}" type="slidenum">
              <a:rPr lang="nl-NL" smtClean="0"/>
              <a:t>6</a:t>
            </a:fld>
            <a:endParaRPr lang="nl-NL" dirty="0"/>
          </a:p>
        </p:txBody>
      </p:sp>
    </p:spTree>
    <p:extLst>
      <p:ext uri="{BB962C8B-B14F-4D97-AF65-F5344CB8AC3E}">
        <p14:creationId xmlns:p14="http://schemas.microsoft.com/office/powerpoint/2010/main" val="2919571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D947A0D-0D13-4A4F-B917-79EAD12F20CC}" type="slidenum">
              <a:rPr lang="nl-NL" smtClean="0"/>
              <a:t>7</a:t>
            </a:fld>
            <a:endParaRPr lang="nl-NL" dirty="0"/>
          </a:p>
        </p:txBody>
      </p:sp>
    </p:spTree>
    <p:extLst>
      <p:ext uri="{BB962C8B-B14F-4D97-AF65-F5344CB8AC3E}">
        <p14:creationId xmlns:p14="http://schemas.microsoft.com/office/powerpoint/2010/main" val="123358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D947A0D-0D13-4A4F-B917-79EAD12F20CC}" type="slidenum">
              <a:rPr lang="nl-NL" smtClean="0"/>
              <a:t>8</a:t>
            </a:fld>
            <a:endParaRPr lang="nl-NL" dirty="0"/>
          </a:p>
        </p:txBody>
      </p:sp>
    </p:spTree>
    <p:extLst>
      <p:ext uri="{BB962C8B-B14F-4D97-AF65-F5344CB8AC3E}">
        <p14:creationId xmlns:p14="http://schemas.microsoft.com/office/powerpoint/2010/main" val="123358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nl-NL" dirty="0" smtClean="0"/>
              <a:t>Klik om de stijl te bewerken</a:t>
            </a:r>
            <a:endParaRPr lang="nl-NL"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4"/>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4"/>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Ondertitel</a:t>
            </a: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Datum, Auteursnaam</a:t>
            </a: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foto's met onderschrift">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2 vierkante foto'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t grote foto">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taande foto's zonder titel">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tel 1"/>
          <p:cNvSpPr>
            <a:spLocks noGrp="1"/>
          </p:cNvSpPr>
          <p:nvPr>
            <p:ph type="title"/>
          </p:nvPr>
        </p:nvSpPr>
        <p:spPr bwMode="white">
          <a:xfrm>
            <a:off x="491642" y="230187"/>
            <a:ext cx="8442796" cy="838800"/>
          </a:xfrm>
        </p:spPr>
        <p:txBody>
          <a:bodyPr/>
          <a:lstStyle/>
          <a:p>
            <a:r>
              <a:rPr lang="nl-NL" dirty="0" smtClean="0"/>
              <a:t>Klik om de stijl te bewerken</a:t>
            </a:r>
            <a:endParaRPr lang="nl-NL"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ek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nl-NL" dirty="0" smtClean="0"/>
              <a:t>Klik om de stijl te bewerken</a:t>
            </a:r>
            <a:endParaRPr lang="nl-NL"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nl-NL" dirty="0" smtClean="0"/>
              <a:t>Klik om de stijl te bewerken</a:t>
            </a:r>
            <a:endParaRPr lang="nl-NL"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ind/tussenslide met ronde foto">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nl-NL" dirty="0" smtClean="0"/>
              <a:t>Klik om de stijl te bewerken</a:t>
            </a:r>
            <a:endParaRPr lang="nl-NL"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bg2"/>
                </a:solidFill>
              </a:defRPr>
            </a:lvl1pPr>
          </a:lstStyle>
          <a:p>
            <a:pPr lvl="0"/>
            <a:r>
              <a:rPr lang="nl-NL" dirty="0" smtClean="0"/>
              <a:t>Klik om de modelstijlen te bewerken</a:t>
            </a:r>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tekstkader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kader met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kader met grafie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kader met 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 vierkante foto">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nl-NL" dirty="0" smtClean="0"/>
              <a:t>Klik om de stijl te bewerken</a:t>
            </a:r>
            <a:endParaRPr lang="nl-NL"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4"/>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bg2"/>
                </a:solidFill>
              </a:defRPr>
            </a:lvl1pPr>
          </a:lstStyle>
          <a:p>
            <a:pPr lvl="0"/>
            <a:r>
              <a:rPr lang="nl-NL" dirty="0" smtClean="0"/>
              <a:t>Klik om de modelstijlen te bewerken</a:t>
            </a:r>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0"/>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a:gradFill>
              <a:gsLst>
                <a:gs pos="0">
                  <a:schemeClr val="bg1"/>
                </a:gs>
                <a:gs pos="1000">
                  <a:schemeClr val="bg1">
                    <a:alpha val="0"/>
                  </a:schemeClr>
                </a:gs>
                <a:gs pos="99000">
                  <a:srgbClr val="FFFFFF">
                    <a:alpha val="0"/>
                  </a:srgbClr>
                </a:gs>
                <a:gs pos="100000">
                  <a:schemeClr val="bg1"/>
                </a:gs>
              </a:gsLst>
              <a:lin ang="5400000" scaled="0"/>
            </a:gradFill>
          </a:ln>
          <a:extLst/>
        </p:spPr>
        <p:txBody>
          <a:bodyPr vert="horz" wrap="square" lIns="18000" tIns="0" rIns="91440" bIns="324000" numCol="1" anchor="t" anchorCtr="0" compatLnSpc="1">
            <a:prstTxWarp prst="textNoShape">
              <a:avLst/>
            </a:prstTxWarp>
            <a:spAutoFit/>
          </a:bodyPr>
          <a:lstStyle/>
          <a:p>
            <a:pPr lvl="0"/>
            <a:r>
              <a:rPr lang="nl-NL" dirty="0" smtClean="0"/>
              <a:t>Klik om de stijl te bewerken</a:t>
            </a:r>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a:p>
            <a:pPr lvl="4"/>
            <a:endParaRPr lang="nl-NL" dirty="0" smtClean="0"/>
          </a:p>
        </p:txBody>
      </p:sp>
      <p:sp>
        <p:nvSpPr>
          <p:cNvPr id="4" name="Tijdelijke aanduiding voor dianummer 1"/>
          <p:cNvSpPr>
            <a:spLocks noGrp="1"/>
          </p:cNvSpPr>
          <p:nvPr>
            <p:ph type="sldNum" sz="quarter" idx="4"/>
          </p:nvPr>
        </p:nvSpPr>
        <p:spPr>
          <a:xfrm>
            <a:off x="8519145" y="6408000"/>
            <a:ext cx="468000" cy="164250"/>
          </a:xfrm>
          <a:prstGeom prst="rect">
            <a:avLst/>
          </a:prstGeom>
          <a:noFill/>
        </p:spPr>
        <p:txBody>
          <a:bodyPr wrap="square" tIns="0" rIns="36000" bIns="0" rtlCol="0">
            <a:noAutofit/>
          </a:bodyPr>
          <a:lstStyle>
            <a:lvl1pPr>
              <a:defRPr lang="nl-NL" sz="900" smtClean="0">
                <a:solidFill>
                  <a:schemeClr val="bg1"/>
                </a:solidFill>
                <a:latin typeface="Verdana" pitchFamily="34" charset="0"/>
              </a:defRPr>
            </a:lvl1pPr>
          </a:lstStyle>
          <a:p>
            <a:pPr algn="r">
              <a:lnSpc>
                <a:spcPts val="1200"/>
              </a:lnSpc>
            </a:pPr>
            <a:fld id="{F25965E0-7062-474C-8671-DB3A3CE669B0}" type="slidenum">
              <a:rPr lang="nl-NL" smtClean="0"/>
              <a:pPr algn="r">
                <a:lnSpc>
                  <a:spcPts val="1200"/>
                </a:lnSpc>
              </a:pPr>
              <a:t>‹#›</a:t>
            </a:fld>
            <a:endParaRPr lang="nl-NL" dirty="0"/>
          </a:p>
        </p:txBody>
      </p:sp>
      <p:pic>
        <p:nvPicPr>
          <p:cNvPr id="2" name="Picture 1"/>
          <p:cNvPicPr>
            <a:picLocks/>
          </p:cNvPicPr>
          <p:nvPr userDrawn="1"/>
        </p:nvPicPr>
        <p:blipFill>
          <a:blip r:embed="rId21">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53" r:id="rId9"/>
    <p:sldLayoutId id="2147483655" r:id="rId10"/>
    <p:sldLayoutId id="2147483656" r:id="rId11"/>
    <p:sldLayoutId id="2147483657" r:id="rId12"/>
    <p:sldLayoutId id="2147483659" r:id="rId13"/>
    <p:sldLayoutId id="2147483660" r:id="rId14"/>
    <p:sldLayoutId id="2147483661" r:id="rId15"/>
    <p:sldLayoutId id="2147483663" r:id="rId16"/>
    <p:sldLayoutId id="2147483665" r:id="rId17"/>
    <p:sldLayoutId id="2147483654" r:id="rId18"/>
  </p:sldLayoutIdLst>
  <p:timing>
    <p:tnLst>
      <p:par>
        <p:cTn id="1" dur="indefinite" restart="never" nodeType="tmRoot"/>
      </p:par>
    </p:tnLst>
  </p:timing>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791650"/>
          </a:xfrm>
        </p:spPr>
        <p:txBody>
          <a:bodyPr/>
          <a:lstStyle/>
          <a:p>
            <a:r>
              <a:rPr lang="nl-NL" dirty="0" smtClean="0"/>
              <a:t>Zeewier</a:t>
            </a:r>
            <a:endParaRPr lang="nl-NL" dirty="0"/>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548" r="12548"/>
          <a:stretch>
            <a:fillRect/>
          </a:stretch>
        </p:blipFill>
        <p:spPr/>
      </p:pic>
      <p:pic>
        <p:nvPicPr>
          <p:cNvPr id="11" name="Picture Placeholder 10"/>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17446" r="17446"/>
          <a:stretch>
            <a:fillRect/>
          </a:stretch>
        </p:blipFill>
        <p:spPr/>
      </p:pic>
      <p:pic>
        <p:nvPicPr>
          <p:cNvPr id="9" name="Picture Placeholder 8"/>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12500" r="12500"/>
          <a:stretch>
            <a:fillRect/>
          </a:stretch>
        </p:blipFill>
        <p:spPr/>
      </p:pic>
      <p:pic>
        <p:nvPicPr>
          <p:cNvPr id="7" name="Picture Placeholder 6"/>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6327" r="16327"/>
          <a:stretch>
            <a:fillRect/>
          </a:stretch>
        </p:blipFill>
        <p:spPr/>
      </p:pic>
      <p:sp>
        <p:nvSpPr>
          <p:cNvPr id="5" name="Tijdelijke aanduiding voor tekst 4"/>
          <p:cNvSpPr>
            <a:spLocks noGrp="1"/>
          </p:cNvSpPr>
          <p:nvPr>
            <p:ph type="body" sz="quarter" idx="18"/>
          </p:nvPr>
        </p:nvSpPr>
        <p:spPr/>
        <p:txBody>
          <a:bodyPr/>
          <a:lstStyle/>
          <a:p>
            <a:pPr algn="r"/>
            <a:r>
              <a:rPr lang="nl-NL" dirty="0" smtClean="0"/>
              <a:t>Marit Nederlof</a:t>
            </a:r>
          </a:p>
          <a:p>
            <a:pPr algn="r"/>
            <a:r>
              <a:rPr lang="nl-NL" sz="1400" dirty="0" smtClean="0"/>
              <a:t>PhD student Wageningen Universiteit</a:t>
            </a:r>
            <a:endParaRPr lang="nl-NL" sz="1400" dirty="0"/>
          </a:p>
        </p:txBody>
      </p:sp>
      <p:sp>
        <p:nvSpPr>
          <p:cNvPr id="3" name="Text Placeholder 2"/>
          <p:cNvSpPr>
            <a:spLocks noGrp="1"/>
          </p:cNvSpPr>
          <p:nvPr>
            <p:ph type="body" sz="quarter" idx="17"/>
          </p:nvPr>
        </p:nvSpPr>
        <p:spPr>
          <a:xfrm>
            <a:off x="485775" y="1511625"/>
            <a:ext cx="8447088" cy="371475"/>
          </a:xfrm>
        </p:spPr>
        <p:txBody>
          <a:bodyPr/>
          <a:lstStyle/>
          <a:p>
            <a:pPr algn="ctr"/>
            <a:r>
              <a:rPr lang="nl-NL" sz="3200" dirty="0" smtClean="0"/>
              <a:t>Het product van de toekomst?</a:t>
            </a:r>
            <a:endParaRPr lang="nl-NL" sz="3200" dirty="0"/>
          </a:p>
        </p:txBody>
      </p:sp>
    </p:spTree>
    <p:extLst>
      <p:ext uri="{BB962C8B-B14F-4D97-AF65-F5344CB8AC3E}">
        <p14:creationId xmlns:p14="http://schemas.microsoft.com/office/powerpoint/2010/main" val="198388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9550" y="184605"/>
            <a:ext cx="4572000" cy="1893660"/>
            <a:chOff x="2104572" y="965655"/>
            <a:chExt cx="4572000" cy="189366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5" t="35733" r="58765" b="51767"/>
            <a:stretch/>
          </p:blipFill>
          <p:spPr bwMode="auto">
            <a:xfrm>
              <a:off x="2104572" y="1640115"/>
              <a:ext cx="4572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5" t="35733" r="58765" b="60282"/>
            <a:stretch/>
          </p:blipFill>
          <p:spPr bwMode="auto">
            <a:xfrm>
              <a:off x="2104572" y="1937205"/>
              <a:ext cx="4572000" cy="38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85" t="10547" r="58516" b="79492"/>
            <a:stretch/>
          </p:blipFill>
          <p:spPr bwMode="auto">
            <a:xfrm>
              <a:off x="2104572" y="965655"/>
              <a:ext cx="45720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1323974" y="1536929"/>
            <a:ext cx="5657851" cy="2657701"/>
            <a:chOff x="-247651" y="771299"/>
            <a:chExt cx="5657851" cy="2657701"/>
          </a:xfrm>
        </p:grpSpPr>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0469" t="29667" r="43125" b="50000"/>
            <a:stretch/>
          </p:blipFill>
          <p:spPr bwMode="auto">
            <a:xfrm>
              <a:off x="-247650" y="1445760"/>
              <a:ext cx="5657850" cy="198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4844" t="17713" r="35938" b="75372"/>
            <a:stretch/>
          </p:blipFill>
          <p:spPr bwMode="auto">
            <a:xfrm>
              <a:off x="-247651" y="771299"/>
              <a:ext cx="5657851" cy="67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2</a:t>
            </a:fld>
            <a:endParaRPr lang="nl-NL" dirty="0"/>
          </a:p>
        </p:txBody>
      </p:sp>
      <p:grpSp>
        <p:nvGrpSpPr>
          <p:cNvPr id="9" name="Group 8"/>
          <p:cNvGrpSpPr/>
          <p:nvPr/>
        </p:nvGrpSpPr>
        <p:grpSpPr>
          <a:xfrm>
            <a:off x="141112" y="3546142"/>
            <a:ext cx="3535538" cy="3311858"/>
            <a:chOff x="4151755" y="2595745"/>
            <a:chExt cx="3697835" cy="3684739"/>
          </a:xfrm>
        </p:grpSpPr>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829" t="9448" r="50000" b="80725"/>
            <a:stretch/>
          </p:blipFill>
          <p:spPr bwMode="auto">
            <a:xfrm>
              <a:off x="4151756" y="2595745"/>
              <a:ext cx="3697834" cy="48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9539" t="57771" r="50000" b="35074"/>
            <a:stretch/>
          </p:blipFill>
          <p:spPr bwMode="auto">
            <a:xfrm>
              <a:off x="4151755" y="3080082"/>
              <a:ext cx="3697835" cy="69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0132" t="68628" r="36184" b="5715"/>
            <a:stretch/>
          </p:blipFill>
          <p:spPr bwMode="auto">
            <a:xfrm>
              <a:off x="4151756" y="3777915"/>
              <a:ext cx="3697834" cy="250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p:cNvGrpSpPr/>
          <p:nvPr/>
        </p:nvGrpSpPr>
        <p:grpSpPr>
          <a:xfrm>
            <a:off x="3028950" y="4848225"/>
            <a:ext cx="6000750" cy="1924050"/>
            <a:chOff x="3143250" y="1257300"/>
            <a:chExt cx="6000750" cy="1924050"/>
          </a:xfrm>
        </p:grpSpPr>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38281" t="34375" r="12500" b="52539"/>
            <a:stretch/>
          </p:blipFill>
          <p:spPr bwMode="auto">
            <a:xfrm>
              <a:off x="3143250" y="1905000"/>
              <a:ext cx="60007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9570" t="19531" r="49237" b="73828"/>
            <a:stretch/>
          </p:blipFill>
          <p:spPr bwMode="auto">
            <a:xfrm>
              <a:off x="3143250" y="1257300"/>
              <a:ext cx="60007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5449" y="2763410"/>
            <a:ext cx="26193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49" y="0"/>
            <a:ext cx="2334024"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14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smtClean="0"/>
              <a:t>Maar waarom?</a:t>
            </a:r>
            <a:endParaRPr lang="nl-NL"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3</a:t>
            </a:fld>
            <a:endParaRPr lang="nl-NL" dirty="0"/>
          </a:p>
        </p:txBody>
      </p:sp>
      <p:sp>
        <p:nvSpPr>
          <p:cNvPr id="5" name="Text Placeholder 4"/>
          <p:cNvSpPr>
            <a:spLocks noGrp="1"/>
          </p:cNvSpPr>
          <p:nvPr>
            <p:ph type="body" sz="quarter" idx="10"/>
          </p:nvPr>
        </p:nvSpPr>
        <p:spPr>
          <a:xfrm>
            <a:off x="383100" y="1454248"/>
            <a:ext cx="3812663" cy="2774851"/>
          </a:xfrm>
        </p:spPr>
        <p:txBody>
          <a:bodyPr/>
          <a:lstStyle/>
          <a:p>
            <a:r>
              <a:rPr lang="nl-NL" dirty="0" smtClean="0"/>
              <a:t>Meer monden om te voeden</a:t>
            </a:r>
          </a:p>
          <a:p>
            <a:r>
              <a:rPr lang="nl-NL" dirty="0" smtClean="0"/>
              <a:t>Land- en zoetwatergebruik staan al onder druk</a:t>
            </a:r>
          </a:p>
          <a:p>
            <a:r>
              <a:rPr lang="nl-NL" dirty="0" smtClean="0"/>
              <a:t>&gt;70% aardoppervlak is zee</a:t>
            </a:r>
          </a:p>
          <a:p>
            <a:endParaRPr lang="nl-NL" dirty="0"/>
          </a:p>
          <a:p>
            <a:pPr marL="0" indent="0">
              <a:buNone/>
            </a:pPr>
            <a:endParaRPr lang="nl-NL" dirty="0"/>
          </a:p>
        </p:txBody>
      </p:sp>
      <p:sp>
        <p:nvSpPr>
          <p:cNvPr id="7" name="TextBox 6"/>
          <p:cNvSpPr txBox="1"/>
          <p:nvPr/>
        </p:nvSpPr>
        <p:spPr>
          <a:xfrm>
            <a:off x="419100" y="5162549"/>
            <a:ext cx="8453438" cy="371833"/>
          </a:xfrm>
          <a:prstGeom prst="rect">
            <a:avLst/>
          </a:prstGeom>
          <a:noFill/>
        </p:spPr>
        <p:txBody>
          <a:bodyPr wrap="square" rtlCol="0">
            <a:spAutoFit/>
          </a:bodyPr>
          <a:lstStyle/>
          <a:p>
            <a:pPr algn="ctr">
              <a:lnSpc>
                <a:spcPts val="1800"/>
              </a:lnSpc>
            </a:pPr>
            <a:r>
              <a:rPr lang="nl-NL" sz="4000" dirty="0" smtClean="0">
                <a:solidFill>
                  <a:schemeClr val="bg1"/>
                </a:solidFill>
                <a:latin typeface="Verdana" pitchFamily="34" charset="0"/>
              </a:rPr>
              <a:t>Zeewierteelt de oplossing?</a:t>
            </a:r>
          </a:p>
        </p:txBody>
      </p:sp>
      <p:sp>
        <p:nvSpPr>
          <p:cNvPr id="8" name="TextBox 7"/>
          <p:cNvSpPr txBox="1"/>
          <p:nvPr/>
        </p:nvSpPr>
        <p:spPr>
          <a:xfrm>
            <a:off x="8034338" y="3462338"/>
            <a:ext cx="900112" cy="323165"/>
          </a:xfrm>
          <a:prstGeom prst="rect">
            <a:avLst/>
          </a:prstGeom>
          <a:noFill/>
        </p:spPr>
        <p:txBody>
          <a:bodyPr wrap="square" rtlCol="0">
            <a:spAutoFit/>
          </a:bodyPr>
          <a:lstStyle/>
          <a:p>
            <a:pPr>
              <a:lnSpc>
                <a:spcPts val="1800"/>
              </a:lnSpc>
            </a:pPr>
            <a:r>
              <a:rPr lang="nl-NL" sz="1200" dirty="0" smtClean="0">
                <a:solidFill>
                  <a:schemeClr val="bg1"/>
                </a:solidFill>
                <a:latin typeface="Verdana" pitchFamily="34" charset="0"/>
              </a:rPr>
              <a:t>VN, 2014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919" y="1195389"/>
            <a:ext cx="4550105" cy="226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21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smtClean="0"/>
              <a:t>De mogelijkheden</a:t>
            </a:r>
            <a:endParaRPr lang="nl-NL"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a:solidFill>
                  <a:srgbClr val="FFFFFF"/>
                </a:solidFill>
              </a:rPr>
              <a:pPr algn="r">
                <a:lnSpc>
                  <a:spcPts val="1200"/>
                </a:lnSpc>
              </a:pPr>
              <a:t>4</a:t>
            </a:fld>
            <a:endParaRPr dirty="0">
              <a:solidFill>
                <a:srgbClr val="FFFFFF"/>
              </a:solidFill>
            </a:endParaRPr>
          </a:p>
        </p:txBody>
      </p:sp>
      <p:sp>
        <p:nvSpPr>
          <p:cNvPr id="5" name="Text Placeholder 4"/>
          <p:cNvSpPr>
            <a:spLocks noGrp="1"/>
          </p:cNvSpPr>
          <p:nvPr>
            <p:ph type="body" sz="quarter" idx="10"/>
          </p:nvPr>
        </p:nvSpPr>
        <p:spPr>
          <a:xfrm>
            <a:off x="383100" y="1454248"/>
            <a:ext cx="4522275" cy="4356002"/>
          </a:xfrm>
        </p:spPr>
        <p:txBody>
          <a:bodyPr/>
          <a:lstStyle/>
          <a:p>
            <a:r>
              <a:rPr lang="nl-NL" dirty="0" smtClean="0"/>
              <a:t>Humane consumptie</a:t>
            </a:r>
          </a:p>
          <a:p>
            <a:endParaRPr lang="nl-NL" dirty="0" smtClean="0"/>
          </a:p>
          <a:p>
            <a:r>
              <a:rPr lang="nl-NL" dirty="0" smtClean="0"/>
              <a:t>Diervoeding</a:t>
            </a:r>
          </a:p>
          <a:p>
            <a:endParaRPr lang="nl-NL" dirty="0" smtClean="0"/>
          </a:p>
          <a:p>
            <a:r>
              <a:rPr lang="nl-NL" dirty="0" smtClean="0"/>
              <a:t>Farmaceutische industrie</a:t>
            </a:r>
          </a:p>
          <a:p>
            <a:endParaRPr lang="nl-NL" dirty="0" smtClean="0"/>
          </a:p>
          <a:p>
            <a:r>
              <a:rPr lang="nl-NL" dirty="0" smtClean="0"/>
              <a:t>Beautyproducten</a:t>
            </a:r>
          </a:p>
          <a:p>
            <a:endParaRPr lang="nl-NL" dirty="0" smtClean="0"/>
          </a:p>
          <a:p>
            <a:r>
              <a:rPr lang="nl-NL" dirty="0" smtClean="0"/>
              <a:t>Biobrandstof</a:t>
            </a:r>
          </a:p>
          <a:p>
            <a:endParaRPr lang="nl-NL" dirty="0" smtClean="0"/>
          </a:p>
          <a:p>
            <a:endParaRPr lang="nl-NL" dirty="0"/>
          </a:p>
          <a:p>
            <a:pPr marL="0" indent="0">
              <a:buNone/>
            </a:pPr>
            <a:endParaRPr lang="nl-NL"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1" y="1123950"/>
            <a:ext cx="20574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775" y="1123950"/>
            <a:ext cx="149542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4914900"/>
            <a:ext cx="341717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1" y="2924175"/>
            <a:ext cx="16573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1375" y="2924175"/>
            <a:ext cx="164782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125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t>R</a:t>
            </a:r>
            <a:r>
              <a:rPr lang="nl-NL" dirty="0" smtClean="0"/>
              <a:t>ol in duurzame aquacultuur</a:t>
            </a:r>
            <a:endParaRPr lang="nl-NL"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5</a:t>
            </a:fld>
            <a:endParaRPr lang="nl-NL"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6" y="3751264"/>
            <a:ext cx="4533900" cy="283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575" y="1147763"/>
            <a:ext cx="4533900" cy="231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4"/>
          <p:cNvSpPr>
            <a:spLocks noGrp="1"/>
          </p:cNvSpPr>
          <p:nvPr>
            <p:ph type="body" sz="quarter" idx="10"/>
          </p:nvPr>
        </p:nvSpPr>
        <p:spPr>
          <a:xfrm>
            <a:off x="383101" y="1454248"/>
            <a:ext cx="3836476" cy="4356002"/>
          </a:xfrm>
        </p:spPr>
        <p:txBody>
          <a:bodyPr/>
          <a:lstStyle/>
          <a:p>
            <a:r>
              <a:rPr lang="nl-NL" dirty="0" smtClean="0"/>
              <a:t>Vervuiling</a:t>
            </a:r>
          </a:p>
          <a:p>
            <a:pPr lvl="1"/>
            <a:r>
              <a:rPr lang="nl-NL" sz="2000" dirty="0" smtClean="0"/>
              <a:t>Eutrofiëring</a:t>
            </a:r>
          </a:p>
          <a:p>
            <a:pPr lvl="1"/>
            <a:r>
              <a:rPr lang="nl-NL" sz="2000" dirty="0" smtClean="0"/>
              <a:t>Algen- en bacteriegroei</a:t>
            </a:r>
          </a:p>
          <a:p>
            <a:pPr lvl="1"/>
            <a:r>
              <a:rPr lang="nl-NL" sz="2000" dirty="0" smtClean="0"/>
              <a:t>Zuurstoftekort in de bodem</a:t>
            </a:r>
          </a:p>
          <a:p>
            <a:pPr lvl="1"/>
            <a:r>
              <a:rPr lang="nl-NL" sz="2000" dirty="0" smtClean="0"/>
              <a:t>Ontstaan schadelijke stoffen</a:t>
            </a:r>
          </a:p>
          <a:p>
            <a:pPr lvl="1"/>
            <a:endParaRPr lang="nl-NL" dirty="0" smtClean="0"/>
          </a:p>
          <a:p>
            <a:endParaRPr lang="nl-NL" dirty="0" smtClean="0"/>
          </a:p>
          <a:p>
            <a:pPr marL="0" indent="0">
              <a:buNone/>
            </a:pPr>
            <a:endParaRPr lang="nl-NL" dirty="0" smtClean="0"/>
          </a:p>
          <a:p>
            <a:endParaRPr lang="nl-NL" dirty="0"/>
          </a:p>
          <a:p>
            <a:pPr marL="0" indent="0">
              <a:buNone/>
            </a:pPr>
            <a:endParaRPr lang="nl-NL" dirty="0"/>
          </a:p>
        </p:txBody>
      </p:sp>
      <p:sp>
        <p:nvSpPr>
          <p:cNvPr id="9" name="TextBox 8"/>
          <p:cNvSpPr txBox="1"/>
          <p:nvPr/>
        </p:nvSpPr>
        <p:spPr>
          <a:xfrm>
            <a:off x="7662863" y="3462691"/>
            <a:ext cx="1090612" cy="323165"/>
          </a:xfrm>
          <a:prstGeom prst="rect">
            <a:avLst/>
          </a:prstGeom>
          <a:noFill/>
        </p:spPr>
        <p:txBody>
          <a:bodyPr wrap="square" rtlCol="0">
            <a:spAutoFit/>
          </a:bodyPr>
          <a:lstStyle/>
          <a:p>
            <a:pPr>
              <a:lnSpc>
                <a:spcPts val="1800"/>
              </a:lnSpc>
            </a:pPr>
            <a:r>
              <a:rPr lang="nl-NL" sz="1200" dirty="0" smtClean="0">
                <a:solidFill>
                  <a:schemeClr val="bg1"/>
                </a:solidFill>
                <a:latin typeface="Verdana" pitchFamily="34" charset="0"/>
              </a:rPr>
              <a:t>FAO, 2014</a:t>
            </a:r>
          </a:p>
        </p:txBody>
      </p:sp>
    </p:spTree>
    <p:extLst>
      <p:ext uri="{BB962C8B-B14F-4D97-AF65-F5344CB8AC3E}">
        <p14:creationId xmlns:p14="http://schemas.microsoft.com/office/powerpoint/2010/main" val="49627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989012"/>
          </a:xfrm>
        </p:spPr>
        <p:txBody>
          <a:bodyPr/>
          <a:lstStyle/>
          <a:p>
            <a:pPr algn="ctr"/>
            <a:r>
              <a:rPr lang="nl-NL" sz="2400" dirty="0" smtClean="0"/>
              <a:t>Integrated Multi-Trophic Aquaculture</a:t>
            </a:r>
            <a:r>
              <a:rPr lang="nl-NL" dirty="0" smtClean="0"/>
              <a:t/>
            </a:r>
            <a:br>
              <a:rPr lang="nl-NL" dirty="0" smtClean="0"/>
            </a:br>
            <a:r>
              <a:rPr lang="nl-NL" sz="3200" dirty="0" smtClean="0"/>
              <a:t>IMTA</a:t>
            </a:r>
            <a:endParaRPr lang="nl-NL" sz="3200"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6</a:t>
            </a:fld>
            <a:endParaRPr lang="nl-N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4" y="1662113"/>
            <a:ext cx="2619375"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62113"/>
            <a:ext cx="2000249" cy="161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1" y="3467100"/>
            <a:ext cx="2000248"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227" y="5011738"/>
            <a:ext cx="1940722" cy="157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4325" y="2467912"/>
            <a:ext cx="9636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4324" y="3868087"/>
            <a:ext cx="9636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722684" y="4538662"/>
            <a:ext cx="481806"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674" y="2602055"/>
            <a:ext cx="949325" cy="107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0700" y="2899062"/>
            <a:ext cx="4937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19699" y="3448050"/>
            <a:ext cx="1138238" cy="302712"/>
          </a:xfrm>
          <a:prstGeom prst="rect">
            <a:avLst/>
          </a:prstGeom>
          <a:noFill/>
        </p:spPr>
        <p:txBody>
          <a:bodyPr wrap="square" rtlCol="0">
            <a:spAutoFit/>
          </a:bodyPr>
          <a:lstStyle/>
          <a:p>
            <a:pPr>
              <a:lnSpc>
                <a:spcPts val="1800"/>
              </a:lnSpc>
            </a:pPr>
            <a:r>
              <a:rPr lang="nl-NL" sz="1400" dirty="0" smtClean="0">
                <a:solidFill>
                  <a:schemeClr val="bg1"/>
                </a:solidFill>
                <a:latin typeface="Verdana" pitchFamily="34" charset="0"/>
              </a:rPr>
              <a:t>Ammoniak</a:t>
            </a:r>
          </a:p>
        </p:txBody>
      </p:sp>
      <p:sp>
        <p:nvSpPr>
          <p:cNvPr id="18" name="TextBox 17"/>
          <p:cNvSpPr txBox="1"/>
          <p:nvPr/>
        </p:nvSpPr>
        <p:spPr>
          <a:xfrm>
            <a:off x="5219698" y="1683082"/>
            <a:ext cx="1514477" cy="553998"/>
          </a:xfrm>
          <a:prstGeom prst="rect">
            <a:avLst/>
          </a:prstGeom>
          <a:noFill/>
        </p:spPr>
        <p:txBody>
          <a:bodyPr wrap="square" rtlCol="0">
            <a:spAutoFit/>
          </a:bodyPr>
          <a:lstStyle/>
          <a:p>
            <a:pPr>
              <a:lnSpc>
                <a:spcPts val="1800"/>
              </a:lnSpc>
            </a:pPr>
            <a:r>
              <a:rPr lang="nl-NL" sz="1400" dirty="0" smtClean="0">
                <a:solidFill>
                  <a:schemeClr val="bg1"/>
                </a:solidFill>
                <a:latin typeface="Verdana" pitchFamily="34" charset="0"/>
              </a:rPr>
              <a:t>Feces &amp; </a:t>
            </a:r>
          </a:p>
          <a:p>
            <a:pPr>
              <a:lnSpc>
                <a:spcPts val="1800"/>
              </a:lnSpc>
            </a:pPr>
            <a:r>
              <a:rPr lang="nl-NL" sz="1400" dirty="0" smtClean="0">
                <a:solidFill>
                  <a:schemeClr val="bg1"/>
                </a:solidFill>
                <a:latin typeface="Verdana" pitchFamily="34" charset="0"/>
              </a:rPr>
              <a:t>voedselresten</a:t>
            </a:r>
          </a:p>
        </p:txBody>
      </p:sp>
      <p:sp>
        <p:nvSpPr>
          <p:cNvPr id="19" name="TextBox 18"/>
          <p:cNvSpPr txBox="1"/>
          <p:nvPr/>
        </p:nvSpPr>
        <p:spPr>
          <a:xfrm>
            <a:off x="2238374" y="4359711"/>
            <a:ext cx="1543052" cy="553998"/>
          </a:xfrm>
          <a:prstGeom prst="rect">
            <a:avLst/>
          </a:prstGeom>
          <a:noFill/>
        </p:spPr>
        <p:txBody>
          <a:bodyPr wrap="square" rtlCol="0">
            <a:spAutoFit/>
          </a:bodyPr>
          <a:lstStyle/>
          <a:p>
            <a:pPr>
              <a:lnSpc>
                <a:spcPts val="1800"/>
              </a:lnSpc>
            </a:pPr>
            <a:r>
              <a:rPr lang="nl-NL" sz="1400" dirty="0" smtClean="0">
                <a:solidFill>
                  <a:schemeClr val="bg1"/>
                </a:solidFill>
                <a:latin typeface="Verdana" pitchFamily="34" charset="0"/>
              </a:rPr>
              <a:t>Feces &amp; </a:t>
            </a:r>
          </a:p>
          <a:p>
            <a:pPr>
              <a:lnSpc>
                <a:spcPts val="1800"/>
              </a:lnSpc>
            </a:pPr>
            <a:r>
              <a:rPr lang="nl-NL" sz="1400" dirty="0" smtClean="0">
                <a:solidFill>
                  <a:schemeClr val="bg1"/>
                </a:solidFill>
                <a:latin typeface="Verdana" pitchFamily="34" charset="0"/>
              </a:rPr>
              <a:t>voedselresten</a:t>
            </a:r>
          </a:p>
        </p:txBody>
      </p:sp>
    </p:spTree>
    <p:extLst>
      <p:ext uri="{BB962C8B-B14F-4D97-AF65-F5344CB8AC3E}">
        <p14:creationId xmlns:p14="http://schemas.microsoft.com/office/powerpoint/2010/main" val="3339356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nl-NL" dirty="0" smtClean="0"/>
              <a:t>Zeewier in Noordzee</a:t>
            </a:r>
            <a:endParaRPr lang="nl-NL"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7</a:t>
            </a:fld>
            <a:endParaRPr lang="nl-N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762124"/>
            <a:ext cx="3543302" cy="17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4825" y="1440362"/>
            <a:ext cx="1876425" cy="323165"/>
          </a:xfrm>
          <a:prstGeom prst="rect">
            <a:avLst/>
          </a:prstGeom>
          <a:noFill/>
        </p:spPr>
        <p:txBody>
          <a:bodyPr wrap="square" rtlCol="0">
            <a:spAutoFit/>
          </a:bodyPr>
          <a:lstStyle/>
          <a:p>
            <a:pPr>
              <a:lnSpc>
                <a:spcPts val="1800"/>
              </a:lnSpc>
            </a:pPr>
            <a:r>
              <a:rPr lang="nl-NL" sz="1400" i="1" dirty="0" smtClean="0">
                <a:solidFill>
                  <a:schemeClr val="bg1"/>
                </a:solidFill>
                <a:latin typeface="Verdana" pitchFamily="34" charset="0"/>
              </a:rPr>
              <a:t>Laminaria digitata</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638" y="1762124"/>
            <a:ext cx="2795588" cy="219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481638" y="1469980"/>
            <a:ext cx="2614612" cy="323165"/>
          </a:xfrm>
          <a:prstGeom prst="rect">
            <a:avLst/>
          </a:prstGeom>
          <a:noFill/>
        </p:spPr>
        <p:txBody>
          <a:bodyPr wrap="square" rtlCol="0">
            <a:spAutoFit/>
          </a:bodyPr>
          <a:lstStyle/>
          <a:p>
            <a:pPr>
              <a:lnSpc>
                <a:spcPts val="1800"/>
              </a:lnSpc>
            </a:pPr>
            <a:r>
              <a:rPr lang="nl-NL" sz="1400" i="1" dirty="0" smtClean="0">
                <a:solidFill>
                  <a:schemeClr val="bg1"/>
                </a:solidFill>
                <a:latin typeface="Verdana" pitchFamily="34" charset="0"/>
              </a:rPr>
              <a:t>Saccharina latissima </a:t>
            </a:r>
          </a:p>
        </p:txBody>
      </p:sp>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9281" y="4448175"/>
            <a:ext cx="1666875" cy="222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72126" y="4129543"/>
            <a:ext cx="2614612" cy="302712"/>
          </a:xfrm>
          <a:prstGeom prst="rect">
            <a:avLst/>
          </a:prstGeom>
          <a:noFill/>
        </p:spPr>
        <p:txBody>
          <a:bodyPr wrap="square" rtlCol="0">
            <a:spAutoFit/>
          </a:bodyPr>
          <a:lstStyle/>
          <a:p>
            <a:pPr>
              <a:lnSpc>
                <a:spcPts val="1800"/>
              </a:lnSpc>
            </a:pPr>
            <a:r>
              <a:rPr lang="nl-NL" sz="1400" i="1" dirty="0" smtClean="0">
                <a:solidFill>
                  <a:schemeClr val="bg1"/>
                </a:solidFill>
                <a:latin typeface="Verdana" pitchFamily="34" charset="0"/>
              </a:rPr>
              <a:t>Palmaria palmata </a:t>
            </a:r>
          </a:p>
        </p:txBody>
      </p:sp>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 y="4280899"/>
            <a:ext cx="2814638"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04825" y="3955411"/>
            <a:ext cx="1876425" cy="302712"/>
          </a:xfrm>
          <a:prstGeom prst="rect">
            <a:avLst/>
          </a:prstGeom>
          <a:noFill/>
        </p:spPr>
        <p:txBody>
          <a:bodyPr wrap="square" rtlCol="0">
            <a:spAutoFit/>
          </a:bodyPr>
          <a:lstStyle/>
          <a:p>
            <a:pPr>
              <a:lnSpc>
                <a:spcPts val="1800"/>
              </a:lnSpc>
            </a:pPr>
            <a:r>
              <a:rPr lang="nl-NL" sz="1400" i="1" dirty="0" smtClean="0">
                <a:solidFill>
                  <a:schemeClr val="bg1"/>
                </a:solidFill>
                <a:latin typeface="Verdana" pitchFamily="34" charset="0"/>
              </a:rPr>
              <a:t>Ulva lactuca</a:t>
            </a:r>
          </a:p>
        </p:txBody>
      </p:sp>
    </p:spTree>
    <p:extLst>
      <p:ext uri="{BB962C8B-B14F-4D97-AF65-F5344CB8AC3E}">
        <p14:creationId xmlns:p14="http://schemas.microsoft.com/office/powerpoint/2010/main" val="3137204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smtClean="0"/>
              <a:t>Zeewier in Nederland</a:t>
            </a:r>
            <a:endParaRPr lang="nl-NL"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8</a:t>
            </a:fld>
            <a:endParaRPr lang="nl-NL" dirty="0"/>
          </a:p>
        </p:txBody>
      </p:sp>
      <p:sp>
        <p:nvSpPr>
          <p:cNvPr id="3" name="Text Placeholder 2"/>
          <p:cNvSpPr>
            <a:spLocks noGrp="1"/>
          </p:cNvSpPr>
          <p:nvPr>
            <p:ph type="body" sz="quarter" idx="10"/>
          </p:nvPr>
        </p:nvSpPr>
        <p:spPr>
          <a:xfrm>
            <a:off x="421199" y="1835249"/>
            <a:ext cx="5208075" cy="4089600"/>
          </a:xfrm>
        </p:spPr>
        <p:txBody>
          <a:bodyPr/>
          <a:lstStyle/>
          <a:p>
            <a:r>
              <a:rPr lang="nl-NL" dirty="0" smtClean="0"/>
              <a:t>Kleinschalige teelt</a:t>
            </a:r>
          </a:p>
          <a:p>
            <a:endParaRPr lang="nl-NL" dirty="0" smtClean="0"/>
          </a:p>
          <a:p>
            <a:r>
              <a:rPr lang="nl-NL" dirty="0" smtClean="0"/>
              <a:t>Veel onderzoek</a:t>
            </a:r>
          </a:p>
          <a:p>
            <a:pPr lvl="1"/>
            <a:r>
              <a:rPr lang="nl-NL" sz="1800" dirty="0" smtClean="0"/>
              <a:t>Constructie zeewaardige systemen</a:t>
            </a:r>
          </a:p>
          <a:p>
            <a:pPr lvl="1"/>
            <a:r>
              <a:rPr lang="nl-NL" sz="1800" dirty="0" smtClean="0"/>
              <a:t>Biologische productie kennis</a:t>
            </a:r>
          </a:p>
          <a:p>
            <a:pPr lvl="1"/>
            <a:r>
              <a:rPr lang="nl-NL" sz="1800" dirty="0" smtClean="0"/>
              <a:t>Samenstelling zeewier</a:t>
            </a:r>
          </a:p>
          <a:p>
            <a:pPr lvl="1"/>
            <a:r>
              <a:rPr lang="nl-NL" sz="1800" dirty="0" smtClean="0"/>
              <a:t>Verwerking</a:t>
            </a:r>
          </a:p>
          <a:p>
            <a:pPr marL="696913" lvl="1" indent="0">
              <a:buNone/>
            </a:pPr>
            <a:endParaRPr lang="nl-NL"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04914"/>
            <a:ext cx="3019425" cy="180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6449" y="3438526"/>
            <a:ext cx="3019425" cy="225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1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3200" y="230188"/>
            <a:ext cx="3276000" cy="791650"/>
          </a:xfrm>
        </p:spPr>
        <p:txBody>
          <a:bodyPr/>
          <a:lstStyle/>
          <a:p>
            <a:r>
              <a:rPr lang="nl-NL" dirty="0" smtClean="0"/>
              <a:t>Bedankt!</a:t>
            </a:r>
            <a:endParaRPr lang="nl-NL" dirty="0"/>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2548" r="12548"/>
          <a:stretch>
            <a:fillRect/>
          </a:stretch>
        </p:blipFill>
        <p:spPr/>
      </p:pic>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9</a:t>
            </a:fld>
            <a:endParaRPr lang="nl-NL" dirty="0"/>
          </a:p>
        </p:txBody>
      </p:sp>
      <p:sp>
        <p:nvSpPr>
          <p:cNvPr id="2" name="TextBox 1"/>
          <p:cNvSpPr txBox="1"/>
          <p:nvPr/>
        </p:nvSpPr>
        <p:spPr>
          <a:xfrm>
            <a:off x="190500" y="2333625"/>
            <a:ext cx="3638550" cy="1015663"/>
          </a:xfrm>
          <a:prstGeom prst="rect">
            <a:avLst/>
          </a:prstGeom>
          <a:noFill/>
        </p:spPr>
        <p:txBody>
          <a:bodyPr wrap="square" rtlCol="0">
            <a:spAutoFit/>
          </a:bodyPr>
          <a:lstStyle/>
          <a:p>
            <a:pPr algn="ctr">
              <a:lnSpc>
                <a:spcPts val="1800"/>
              </a:lnSpc>
            </a:pPr>
            <a:r>
              <a:rPr lang="nl-NL" sz="3200" dirty="0" smtClean="0">
                <a:solidFill>
                  <a:schemeClr val="bg1"/>
                </a:solidFill>
                <a:latin typeface="Verdana" pitchFamily="34" charset="0"/>
              </a:rPr>
              <a:t>Zeewier</a:t>
            </a:r>
          </a:p>
          <a:p>
            <a:pPr algn="ctr">
              <a:lnSpc>
                <a:spcPts val="1800"/>
              </a:lnSpc>
            </a:pPr>
            <a:endParaRPr lang="nl-NL" sz="3200" dirty="0" smtClean="0">
              <a:solidFill>
                <a:schemeClr val="bg1"/>
              </a:solidFill>
              <a:latin typeface="Verdana" pitchFamily="34" charset="0"/>
            </a:endParaRPr>
          </a:p>
          <a:p>
            <a:pPr algn="ctr">
              <a:lnSpc>
                <a:spcPts val="1800"/>
              </a:lnSpc>
            </a:pPr>
            <a:endParaRPr lang="nl-NL" sz="3200" dirty="0" smtClean="0">
              <a:solidFill>
                <a:schemeClr val="bg1"/>
              </a:solidFill>
              <a:latin typeface="Verdana" pitchFamily="34" charset="0"/>
            </a:endParaRPr>
          </a:p>
          <a:p>
            <a:pPr algn="ctr">
              <a:lnSpc>
                <a:spcPts val="1800"/>
              </a:lnSpc>
            </a:pPr>
            <a:r>
              <a:rPr lang="nl-NL" sz="3200" dirty="0" smtClean="0">
                <a:solidFill>
                  <a:schemeClr val="bg1"/>
                </a:solidFill>
                <a:latin typeface="Verdana" pitchFamily="34" charset="0"/>
              </a:rPr>
              <a:t>De toekomst?</a:t>
            </a:r>
          </a:p>
        </p:txBody>
      </p:sp>
    </p:spTree>
    <p:extLst>
      <p:ext uri="{BB962C8B-B14F-4D97-AF65-F5344CB8AC3E}">
        <p14:creationId xmlns:p14="http://schemas.microsoft.com/office/powerpoint/2010/main" val="48343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ageningen UR lichtblauwe achtergrond">
      <a:dk1>
        <a:srgbClr val="005172"/>
      </a:dk1>
      <a:lt1>
        <a:srgbClr val="FFFFFF"/>
      </a:lt1>
      <a:dk2>
        <a:srgbClr val="519FD7"/>
      </a:dk2>
      <a:lt2>
        <a:srgbClr val="FFFFFF"/>
      </a:lt2>
      <a:accent1>
        <a:srgbClr val="34B233"/>
      </a:accent1>
      <a:accent2>
        <a:srgbClr val="005172"/>
      </a:accent2>
      <a:accent3>
        <a:srgbClr val="A59D95"/>
      </a:accent3>
      <a:accent4>
        <a:srgbClr val="D5D2CA"/>
      </a:accent4>
      <a:accent5>
        <a:srgbClr val="FF7900"/>
      </a:accent5>
      <a:accent6>
        <a:srgbClr val="00549F"/>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solidFill>
              <a:schemeClr val="bg1"/>
            </a:solidFill>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2618</TotalTime>
  <Words>455</Words>
  <Application>Microsoft Office PowerPoint</Application>
  <PresentationFormat>On-screen Show (4:3)</PresentationFormat>
  <Paragraphs>81</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Wageningen UR</vt:lpstr>
      <vt:lpstr>Zeewier</vt:lpstr>
      <vt:lpstr>PowerPoint Presentation</vt:lpstr>
      <vt:lpstr>Maar waarom?</vt:lpstr>
      <vt:lpstr>De mogelijkheden</vt:lpstr>
      <vt:lpstr>Rol in duurzame aquacultuur</vt:lpstr>
      <vt:lpstr>Integrated Multi-Trophic Aquaculture IMTA</vt:lpstr>
      <vt:lpstr>Zeewier in Noordzee</vt:lpstr>
      <vt:lpstr>Zeewier in Nederland</vt:lpstr>
      <vt:lpstr>Bedankt!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Nederlof, Marit</cp:lastModifiedBy>
  <cp:revision>325</cp:revision>
  <dcterms:created xsi:type="dcterms:W3CDTF">2011-09-29T08:30:03Z</dcterms:created>
  <dcterms:modified xsi:type="dcterms:W3CDTF">2015-05-29T10:00:05Z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BLNL.pptx</vt:lpwstr>
  </property>
</Properties>
</file>