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451" r:id="rId5"/>
    <p:sldId id="417" r:id="rId6"/>
    <p:sldId id="418" r:id="rId7"/>
    <p:sldId id="419" r:id="rId8"/>
    <p:sldId id="444" r:id="rId9"/>
    <p:sldId id="353" r:id="rId10"/>
    <p:sldId id="457" r:id="rId11"/>
    <p:sldId id="458" r:id="rId12"/>
    <p:sldId id="407" r:id="rId13"/>
    <p:sldId id="456" r:id="rId14"/>
    <p:sldId id="459" r:id="rId15"/>
    <p:sldId id="389" r:id="rId16"/>
    <p:sldId id="408" r:id="rId17"/>
    <p:sldId id="336" r:id="rId18"/>
    <p:sldId id="452" r:id="rId19"/>
    <p:sldId id="268" r:id="rId20"/>
    <p:sldId id="378" r:id="rId21"/>
    <p:sldId id="455" r:id="rId22"/>
    <p:sldId id="427" r:id="rId23"/>
    <p:sldId id="368" r:id="rId24"/>
    <p:sldId id="468" r:id="rId25"/>
    <p:sldId id="469" r:id="rId26"/>
    <p:sldId id="463" r:id="rId27"/>
    <p:sldId id="462" r:id="rId28"/>
    <p:sldId id="466" r:id="rId29"/>
    <p:sldId id="467" r:id="rId30"/>
    <p:sldId id="465" r:id="rId31"/>
    <p:sldId id="435" r:id="rId32"/>
  </p:sldIdLst>
  <p:sldSz cx="12192000" cy="6858000"/>
  <p:notesSz cx="6669088" cy="9872663"/>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5C458F7-FD36-4010-AEDD-9BB5D1F4B431}">
          <p14:sldIdLst>
            <p14:sldId id="451"/>
            <p14:sldId id="417"/>
            <p14:sldId id="418"/>
            <p14:sldId id="419"/>
            <p14:sldId id="444"/>
            <p14:sldId id="353"/>
            <p14:sldId id="457"/>
            <p14:sldId id="458"/>
            <p14:sldId id="407"/>
            <p14:sldId id="456"/>
            <p14:sldId id="459"/>
            <p14:sldId id="389"/>
            <p14:sldId id="408"/>
            <p14:sldId id="336"/>
            <p14:sldId id="452"/>
            <p14:sldId id="268"/>
          </p14:sldIdLst>
        </p14:section>
        <p14:section name="Naamloze sectie" id="{61A49971-1E9F-484C-98DD-01FFA5F68B5F}">
          <p14:sldIdLst>
            <p14:sldId id="378"/>
          </p14:sldIdLst>
        </p14:section>
        <p14:section name="Rookvrije omgevingen" id="{5231B6D8-564A-4F4F-84EB-EC5302748020}">
          <p14:sldIdLst>
            <p14:sldId id="455"/>
            <p14:sldId id="427"/>
            <p14:sldId id="368"/>
            <p14:sldId id="468"/>
            <p14:sldId id="469"/>
            <p14:sldId id="463"/>
            <p14:sldId id="462"/>
            <p14:sldId id="466"/>
            <p14:sldId id="467"/>
            <p14:sldId id="465"/>
            <p14:sldId id="435"/>
          </p14:sldIdLst>
        </p14:section>
        <p14:section name="extra slides" id="{25DEE6F7-BC89-43D7-8E82-6EB7F5694B8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25" userDrawn="1">
          <p15:clr>
            <a:srgbClr val="A4A3A4"/>
          </p15:clr>
        </p15:guide>
        <p15:guide id="4" pos="7355" userDrawn="1">
          <p15:clr>
            <a:srgbClr val="A4A3A4"/>
          </p15:clr>
        </p15:guide>
        <p15:guide id="5" orient="horz" pos="3838" userDrawn="1">
          <p15:clr>
            <a:srgbClr val="A4A3A4"/>
          </p15:clr>
        </p15:guide>
        <p15:guide id="6" orient="horz" pos="482" userDrawn="1">
          <p15:clr>
            <a:srgbClr val="A4A3A4"/>
          </p15:clr>
        </p15:guide>
        <p15:guide id="8" orient="horz" pos="96" userDrawn="1">
          <p15:clr>
            <a:srgbClr val="A4A3A4"/>
          </p15:clr>
        </p15:guide>
        <p15:guide id="9" pos="7605" userDrawn="1">
          <p15:clr>
            <a:srgbClr val="A4A3A4"/>
          </p15:clr>
        </p15:guide>
        <p15:guide id="10" pos="574" userDrawn="1">
          <p15:clr>
            <a:srgbClr val="A4A3A4"/>
          </p15:clr>
        </p15:guide>
        <p15:guide id="11" orient="horz" pos="7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Nienke van Voorthuisen" initials="SNvV" lastIdx="125" clrIdx="0"/>
  <p:cmAuthor id="1" name="Laura Houtenbos" initials="LH" lastIdx="14" clrIdx="1">
    <p:extLst>
      <p:ext uri="{19B8F6BF-5375-455C-9EA6-DF929625EA0E}">
        <p15:presenceInfo xmlns:p15="http://schemas.microsoft.com/office/powerpoint/2012/main" userId="S-1-5-21-242782835-2270091284-3761964280-3688" providerId="AD"/>
      </p:ext>
    </p:extLst>
  </p:cmAuthor>
  <p:cmAuthor id="2" name="Dewi Segaar" initials="DS" lastIdx="40" clrIdx="2">
    <p:extLst>
      <p:ext uri="{19B8F6BF-5375-455C-9EA6-DF929625EA0E}">
        <p15:presenceInfo xmlns:p15="http://schemas.microsoft.com/office/powerpoint/2012/main" userId="Dewi Segaar" providerId="None"/>
      </p:ext>
    </p:extLst>
  </p:cmAuthor>
  <p:cmAuthor id="3" name="Sander Reijn" initials="SR" lastIdx="1" clrIdx="3">
    <p:extLst>
      <p:ext uri="{19B8F6BF-5375-455C-9EA6-DF929625EA0E}">
        <p15:presenceInfo xmlns:p15="http://schemas.microsoft.com/office/powerpoint/2012/main" userId="Sander Reijn" providerId="None"/>
      </p:ext>
    </p:extLst>
  </p:cmAuthor>
  <p:cmAuthor id="4" name="Simone van Halteren" initials="SvH" lastIdx="5" clrIdx="4">
    <p:extLst>
      <p:ext uri="{19B8F6BF-5375-455C-9EA6-DF929625EA0E}">
        <p15:presenceInfo xmlns:p15="http://schemas.microsoft.com/office/powerpoint/2012/main" userId="S-1-12-1-301150556-1180890360-3818783920-1929104689" providerId="AD"/>
      </p:ext>
    </p:extLst>
  </p:cmAuthor>
  <p:cmAuthor id="5" name="sander reijn" initials="sr" lastIdx="2" clrIdx="5">
    <p:extLst>
      <p:ext uri="{19B8F6BF-5375-455C-9EA6-DF929625EA0E}">
        <p15:presenceInfo xmlns:p15="http://schemas.microsoft.com/office/powerpoint/2012/main" userId="ae7d7d42237696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4B"/>
    <a:srgbClr val="DD2E88"/>
    <a:srgbClr val="2176B6"/>
    <a:srgbClr val="F0596B"/>
    <a:srgbClr val="ED1D2D"/>
    <a:srgbClr val="3A7196"/>
    <a:srgbClr val="68BDC4"/>
    <a:srgbClr val="5CBEC6"/>
    <a:srgbClr val="7B9DC4"/>
    <a:srgbClr val="006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8" autoAdjust="0"/>
    <p:restoredTop sz="59889" autoAdjust="0"/>
  </p:normalViewPr>
  <p:slideViewPr>
    <p:cSldViewPr snapToGrid="0" showGuides="1">
      <p:cViewPr varScale="1">
        <p:scale>
          <a:sx n="39" d="100"/>
          <a:sy n="39" d="100"/>
        </p:scale>
        <p:origin x="660" y="28"/>
      </p:cViewPr>
      <p:guideLst>
        <p:guide orient="horz" pos="2160"/>
        <p:guide pos="3840"/>
        <p:guide pos="325"/>
        <p:guide pos="7355"/>
        <p:guide orient="horz" pos="3838"/>
        <p:guide orient="horz" pos="482"/>
        <p:guide orient="horz" pos="96"/>
        <p:guide pos="7605"/>
        <p:guide pos="574"/>
        <p:guide orient="horz" pos="777"/>
      </p:guideLst>
    </p:cSldViewPr>
  </p:slideViewPr>
  <p:notesTextViewPr>
    <p:cViewPr>
      <p:scale>
        <a:sx n="3" d="2"/>
        <a:sy n="3" d="2"/>
      </p:scale>
      <p:origin x="0" y="0"/>
    </p:cViewPr>
  </p:notesTextViewPr>
  <p:sorterViewPr>
    <p:cViewPr>
      <p:scale>
        <a:sx n="177" d="500"/>
        <a:sy n="177" d="5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dPt>
            <c:idx val="0"/>
            <c:bubble3D val="0"/>
            <c:spPr>
              <a:solidFill>
                <a:srgbClr val="F0596B"/>
              </a:solidFill>
              <a:ln w="19050">
                <a:solidFill>
                  <a:schemeClr val="lt1"/>
                </a:solidFill>
              </a:ln>
              <a:effectLst/>
            </c:spPr>
            <c:extLst xmlns:c16r2="http://schemas.microsoft.com/office/drawing/2015/06/chart">
              <c:ext xmlns:c16="http://schemas.microsoft.com/office/drawing/2014/chart" uri="{C3380CC4-5D6E-409C-BE32-E72D297353CC}">
                <c16:uniqueId val="{00000001-1A17-48E0-90BD-B001640F3D77}"/>
              </c:ext>
            </c:extLst>
          </c:dPt>
          <c:dPt>
            <c:idx val="1"/>
            <c:bubble3D val="0"/>
            <c:spPr>
              <a:solidFill>
                <a:srgbClr val="006FB9"/>
              </a:solidFill>
              <a:ln w="19050">
                <a:solidFill>
                  <a:schemeClr val="lt1"/>
                </a:solidFill>
              </a:ln>
              <a:effectLst/>
            </c:spPr>
            <c:extLst xmlns:c16r2="http://schemas.microsoft.com/office/drawing/2015/06/chart">
              <c:ext xmlns:c16="http://schemas.microsoft.com/office/drawing/2014/chart" uri="{C3380CC4-5D6E-409C-BE32-E72D297353CC}">
                <c16:uniqueId val="{00000003-1A17-48E0-90BD-B001640F3D77}"/>
              </c:ext>
            </c:extLst>
          </c:dPt>
          <c:dPt>
            <c:idx val="2"/>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1915-4149-ADA0-954C0AFC8240}"/>
              </c:ext>
            </c:extLst>
          </c:dPt>
          <c:cat>
            <c:strRef>
              <c:f>Blad1!$A$2:$A$4</c:f>
              <c:strCache>
                <c:ptCount val="3"/>
                <c:pt idx="0">
                  <c:v>1e kwrt</c:v>
                </c:pt>
                <c:pt idx="1">
                  <c:v>21</c:v>
                </c:pt>
                <c:pt idx="2">
                  <c:v>3e kwrt</c:v>
                </c:pt>
              </c:strCache>
            </c:strRef>
          </c:cat>
          <c:val>
            <c:numRef>
              <c:f>Blad1!$B$2:$B$4</c:f>
              <c:numCache>
                <c:formatCode>General</c:formatCode>
                <c:ptCount val="3"/>
                <c:pt idx="0">
                  <c:v>17.2</c:v>
                </c:pt>
                <c:pt idx="1">
                  <c:v>5.9</c:v>
                </c:pt>
                <c:pt idx="2">
                  <c:v>76.900000000000006</c:v>
                </c:pt>
              </c:numCache>
            </c:numRef>
          </c:val>
          <c:extLst xmlns:c16r2="http://schemas.microsoft.com/office/drawing/2015/06/chart">
            <c:ext xmlns:c16="http://schemas.microsoft.com/office/drawing/2014/chart" uri="{C3380CC4-5D6E-409C-BE32-E72D297353CC}">
              <c16:uniqueId val="{00000004-1A17-48E0-90BD-B001640F3D7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dPt>
            <c:idx val="0"/>
            <c:bubble3D val="0"/>
            <c:spPr>
              <a:solidFill>
                <a:srgbClr val="F0596B"/>
              </a:solidFill>
              <a:ln w="19050">
                <a:solidFill>
                  <a:schemeClr val="lt1"/>
                </a:solidFill>
              </a:ln>
              <a:effectLst/>
            </c:spPr>
            <c:extLst xmlns:c16r2="http://schemas.microsoft.com/office/drawing/2015/06/chart">
              <c:ext xmlns:c16="http://schemas.microsoft.com/office/drawing/2014/chart" uri="{C3380CC4-5D6E-409C-BE32-E72D297353CC}">
                <c16:uniqueId val="{00000001-8C71-4173-B2CE-545FAC7F1AC7}"/>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C71-4173-B2CE-545FAC7F1AC7}"/>
              </c:ext>
            </c:extLst>
          </c:dPt>
          <c:cat>
            <c:strRef>
              <c:f>Blad1!$A$2:$A$3</c:f>
              <c:strCache>
                <c:ptCount val="2"/>
                <c:pt idx="0">
                  <c:v>1e kwrt</c:v>
                </c:pt>
                <c:pt idx="1">
                  <c:v>21</c:v>
                </c:pt>
              </c:strCache>
            </c:strRef>
          </c:cat>
          <c:val>
            <c:numRef>
              <c:f>Blad1!$B$2:$B$3</c:f>
              <c:numCache>
                <c:formatCode>General</c:formatCode>
                <c:ptCount val="2"/>
                <c:pt idx="0">
                  <c:v>10.6</c:v>
                </c:pt>
                <c:pt idx="1">
                  <c:v>89.4</c:v>
                </c:pt>
              </c:numCache>
            </c:numRef>
          </c:val>
          <c:extLst xmlns:c16r2="http://schemas.microsoft.com/office/drawing/2015/06/chart">
            <c:ext xmlns:c16="http://schemas.microsoft.com/office/drawing/2014/chart" uri="{C3380CC4-5D6E-409C-BE32-E72D297353CC}">
              <c16:uniqueId val="{00000006-8C71-4173-B2CE-545FAC7F1AC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dPt>
            <c:idx val="0"/>
            <c:bubble3D val="0"/>
            <c:spPr>
              <a:solidFill>
                <a:srgbClr val="F0596B"/>
              </a:solidFill>
              <a:ln w="19050">
                <a:solidFill>
                  <a:schemeClr val="lt1"/>
                </a:solidFill>
              </a:ln>
              <a:effectLst/>
            </c:spPr>
            <c:extLst xmlns:c16r2="http://schemas.microsoft.com/office/drawing/2015/06/chart">
              <c:ext xmlns:c16="http://schemas.microsoft.com/office/drawing/2014/chart" uri="{C3380CC4-5D6E-409C-BE32-E72D297353CC}">
                <c16:uniqueId val="{00000001-2015-477E-B477-7F6A0AFC4427}"/>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015-477E-B477-7F6A0AFC4427}"/>
              </c:ext>
            </c:extLst>
          </c:dPt>
          <c:cat>
            <c:strRef>
              <c:f>Blad1!$A$2:$A$3</c:f>
              <c:strCache>
                <c:ptCount val="2"/>
                <c:pt idx="0">
                  <c:v>1e kwrt</c:v>
                </c:pt>
                <c:pt idx="1">
                  <c:v>49</c:v>
                </c:pt>
              </c:strCache>
            </c:strRef>
          </c:cat>
          <c:val>
            <c:numRef>
              <c:f>Blad1!$B$2:$B$3</c:f>
              <c:numCache>
                <c:formatCode>General</c:formatCode>
                <c:ptCount val="2"/>
                <c:pt idx="0">
                  <c:v>51</c:v>
                </c:pt>
                <c:pt idx="1">
                  <c:v>49</c:v>
                </c:pt>
              </c:numCache>
            </c:numRef>
          </c:val>
          <c:extLst xmlns:c16r2="http://schemas.microsoft.com/office/drawing/2015/06/chart">
            <c:ext xmlns:c16="http://schemas.microsoft.com/office/drawing/2014/chart" uri="{C3380CC4-5D6E-409C-BE32-E72D297353CC}">
              <c16:uniqueId val="{00000004-2015-477E-B477-7F6A0AFC442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dPt>
            <c:idx val="0"/>
            <c:bubble3D val="0"/>
            <c:spPr>
              <a:solidFill>
                <a:srgbClr val="F0596B"/>
              </a:solidFill>
              <a:ln w="19050">
                <a:solidFill>
                  <a:schemeClr val="lt1"/>
                </a:solidFill>
              </a:ln>
              <a:effectLst/>
            </c:spPr>
            <c:extLst xmlns:c16r2="http://schemas.microsoft.com/office/drawing/2015/06/chart">
              <c:ext xmlns:c16="http://schemas.microsoft.com/office/drawing/2014/chart" uri="{C3380CC4-5D6E-409C-BE32-E72D297353CC}">
                <c16:uniqueId val="{00000001-2015-477E-B477-7F6A0AFC4427}"/>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015-477E-B477-7F6A0AFC4427}"/>
              </c:ext>
            </c:extLst>
          </c:dPt>
          <c:cat>
            <c:strRef>
              <c:f>Blad1!$A$2:$A$3</c:f>
              <c:strCache>
                <c:ptCount val="2"/>
                <c:pt idx="0">
                  <c:v>1e kwrt</c:v>
                </c:pt>
                <c:pt idx="1">
                  <c:v>49</c:v>
                </c:pt>
              </c:strCache>
            </c:strRef>
          </c:cat>
          <c:val>
            <c:numRef>
              <c:f>Blad1!$B$2:$B$3</c:f>
              <c:numCache>
                <c:formatCode>General</c:formatCode>
                <c:ptCount val="2"/>
                <c:pt idx="0">
                  <c:v>33</c:v>
                </c:pt>
                <c:pt idx="1">
                  <c:v>67</c:v>
                </c:pt>
              </c:numCache>
            </c:numRef>
          </c:val>
          <c:extLst xmlns:c16r2="http://schemas.microsoft.com/office/drawing/2015/06/chart">
            <c:ext xmlns:c16="http://schemas.microsoft.com/office/drawing/2014/chart" uri="{C3380CC4-5D6E-409C-BE32-E72D297353CC}">
              <c16:uniqueId val="{00000004-2015-477E-B477-7F6A0AFC442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dPt>
            <c:idx val="0"/>
            <c:bubble3D val="0"/>
            <c:spPr>
              <a:solidFill>
                <a:srgbClr val="F0596B"/>
              </a:solidFill>
              <a:ln w="19050">
                <a:solidFill>
                  <a:schemeClr val="lt1"/>
                </a:solidFill>
              </a:ln>
              <a:effectLst/>
            </c:spPr>
            <c:extLst xmlns:c16r2="http://schemas.microsoft.com/office/drawing/2015/06/chart">
              <c:ext xmlns:c16="http://schemas.microsoft.com/office/drawing/2014/chart" uri="{C3380CC4-5D6E-409C-BE32-E72D297353CC}">
                <c16:uniqueId val="{00000001-2015-477E-B477-7F6A0AFC4427}"/>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015-477E-B477-7F6A0AFC4427}"/>
              </c:ext>
            </c:extLst>
          </c:dPt>
          <c:cat>
            <c:strRef>
              <c:f>Blad1!$A$2:$A$3</c:f>
              <c:strCache>
                <c:ptCount val="2"/>
                <c:pt idx="0">
                  <c:v>1e kwrt</c:v>
                </c:pt>
                <c:pt idx="1">
                  <c:v>49</c:v>
                </c:pt>
              </c:strCache>
            </c:strRef>
          </c:cat>
          <c:val>
            <c:numRef>
              <c:f>Blad1!$B$2:$B$3</c:f>
              <c:numCache>
                <c:formatCode>General</c:formatCode>
                <c:ptCount val="2"/>
                <c:pt idx="0">
                  <c:v>18</c:v>
                </c:pt>
                <c:pt idx="1">
                  <c:v>82</c:v>
                </c:pt>
              </c:numCache>
            </c:numRef>
          </c:val>
          <c:extLst xmlns:c16r2="http://schemas.microsoft.com/office/drawing/2015/06/chart">
            <c:ext xmlns:c16="http://schemas.microsoft.com/office/drawing/2014/chart" uri="{C3380CC4-5D6E-409C-BE32-E72D297353CC}">
              <c16:uniqueId val="{00000004-2015-477E-B477-7F6A0AFC442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Reeks 1</c:v>
                </c:pt>
              </c:strCache>
            </c:strRef>
          </c:tx>
          <c:spPr>
            <a:solidFill>
              <a:srgbClr val="006F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pt idx="0">
                  <c:v>2017</c:v>
                </c:pt>
              </c:numCache>
            </c:numRef>
          </c:cat>
          <c:val>
            <c:numRef>
              <c:f>Blad1!$B$2</c:f>
              <c:numCache>
                <c:formatCode>0</c:formatCode>
                <c:ptCount val="1"/>
                <c:pt idx="0">
                  <c:v>72</c:v>
                </c:pt>
              </c:numCache>
            </c:numRef>
          </c:val>
          <c:extLst xmlns:c16r2="http://schemas.microsoft.com/office/drawing/2015/06/chart">
            <c:ext xmlns:c16="http://schemas.microsoft.com/office/drawing/2014/chart" uri="{C3380CC4-5D6E-409C-BE32-E72D297353CC}">
              <c16:uniqueId val="{00000000-F5BB-48AE-BBB0-90388C15229C}"/>
            </c:ext>
          </c:extLst>
        </c:ser>
        <c:ser>
          <c:idx val="1"/>
          <c:order val="1"/>
          <c:tx>
            <c:strRef>
              <c:f>Blad1!$C$1</c:f>
              <c:strCache>
                <c:ptCount val="1"/>
                <c:pt idx="0">
                  <c:v>Kolom1</c:v>
                </c:pt>
              </c:strCache>
            </c:strRef>
          </c:tx>
          <c:spPr>
            <a:solidFill>
              <a:schemeClr val="accent2"/>
            </a:solidFill>
            <a:ln>
              <a:noFill/>
            </a:ln>
            <a:effectLst/>
          </c:spPr>
          <c:invertIfNegative val="0"/>
          <c:dPt>
            <c:idx val="0"/>
            <c:invertIfNegative val="0"/>
            <c:bubble3D val="0"/>
            <c:spPr>
              <a:noFill/>
              <a:ln>
                <a:noFill/>
              </a:ln>
              <a:effectLst/>
            </c:spPr>
            <c:extLst xmlns:c16r2="http://schemas.microsoft.com/office/drawing/2015/06/chart">
              <c:ext xmlns:c16="http://schemas.microsoft.com/office/drawing/2014/chart" uri="{C3380CC4-5D6E-409C-BE32-E72D297353CC}">
                <c16:uniqueId val="{00000003-F5BB-48AE-BBB0-90388C15229C}"/>
              </c:ext>
            </c:extLst>
          </c:dPt>
          <c:cat>
            <c:numRef>
              <c:f>Blad1!$A$2</c:f>
              <c:numCache>
                <c:formatCode>General</c:formatCode>
                <c:ptCount val="1"/>
                <c:pt idx="0">
                  <c:v>2017</c:v>
                </c:pt>
              </c:numCache>
            </c:numRef>
          </c:cat>
          <c:val>
            <c:numRef>
              <c:f>Blad1!$C$2</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2-F5BB-48AE-BBB0-90388C15229C}"/>
            </c:ext>
          </c:extLst>
        </c:ser>
        <c:dLbls>
          <c:showLegendKey val="0"/>
          <c:showVal val="0"/>
          <c:showCatName val="0"/>
          <c:showSerName val="0"/>
          <c:showPercent val="0"/>
          <c:showBubbleSize val="0"/>
        </c:dLbls>
        <c:gapWidth val="182"/>
        <c:overlap val="100"/>
        <c:axId val="353689712"/>
        <c:axId val="357073280"/>
      </c:barChart>
      <c:catAx>
        <c:axId val="353689712"/>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006FB9"/>
                </a:solidFill>
                <a:latin typeface="+mj-lt"/>
                <a:ea typeface="+mn-ea"/>
                <a:cs typeface="+mn-cs"/>
              </a:defRPr>
            </a:pPr>
            <a:endParaRPr lang="en-US"/>
          </a:p>
        </c:txPr>
        <c:crossAx val="357073280"/>
        <c:crosses val="autoZero"/>
        <c:auto val="1"/>
        <c:lblAlgn val="ctr"/>
        <c:lblOffset val="100"/>
        <c:noMultiLvlLbl val="0"/>
      </c:catAx>
      <c:valAx>
        <c:axId val="357073280"/>
        <c:scaling>
          <c:orientation val="minMax"/>
        </c:scaling>
        <c:delete val="1"/>
        <c:axPos val="b"/>
        <c:numFmt formatCode="0" sourceLinked="1"/>
        <c:majorTickMark val="out"/>
        <c:minorTickMark val="none"/>
        <c:tickLblPos val="nextTo"/>
        <c:crossAx val="3536897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Reeks 1</c:v>
                </c:pt>
              </c:strCache>
            </c:strRef>
          </c:tx>
          <c:spPr>
            <a:solidFill>
              <a:srgbClr val="006F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pt idx="0">
                  <c:v>2017</c:v>
                </c:pt>
              </c:numCache>
            </c:numRef>
          </c:cat>
          <c:val>
            <c:numRef>
              <c:f>Blad1!$B$2</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0-F5BB-48AE-BBB0-90388C15229C}"/>
            </c:ext>
          </c:extLst>
        </c:ser>
        <c:ser>
          <c:idx val="1"/>
          <c:order val="1"/>
          <c:tx>
            <c:strRef>
              <c:f>Blad1!$C$1</c:f>
              <c:strCache>
                <c:ptCount val="1"/>
                <c:pt idx="0">
                  <c:v>Kolom1</c:v>
                </c:pt>
              </c:strCache>
            </c:strRef>
          </c:tx>
          <c:spPr>
            <a:solidFill>
              <a:schemeClr val="accent2"/>
            </a:solidFill>
            <a:ln>
              <a:noFill/>
            </a:ln>
            <a:effectLst/>
          </c:spPr>
          <c:invertIfNegative val="0"/>
          <c:dPt>
            <c:idx val="0"/>
            <c:invertIfNegative val="0"/>
            <c:bubble3D val="0"/>
            <c:spPr>
              <a:noFill/>
              <a:ln>
                <a:noFill/>
              </a:ln>
              <a:effectLst/>
            </c:spPr>
            <c:extLst xmlns:c16r2="http://schemas.microsoft.com/office/drawing/2015/06/chart">
              <c:ext xmlns:c16="http://schemas.microsoft.com/office/drawing/2014/chart" uri="{C3380CC4-5D6E-409C-BE32-E72D297353CC}">
                <c16:uniqueId val="{00000000-643D-4411-A19C-AAC06F26305D}"/>
              </c:ext>
            </c:extLst>
          </c:dPt>
          <c:cat>
            <c:numRef>
              <c:f>Blad1!$A$2</c:f>
              <c:numCache>
                <c:formatCode>General</c:formatCode>
                <c:ptCount val="1"/>
                <c:pt idx="0">
                  <c:v>2017</c:v>
                </c:pt>
              </c:numCache>
            </c:numRef>
          </c:cat>
          <c:val>
            <c:numRef>
              <c:f>Blad1!$C$2</c:f>
              <c:numCache>
                <c:formatCode>General</c:formatCode>
                <c:ptCount val="1"/>
                <c:pt idx="0">
                  <c:v>48</c:v>
                </c:pt>
              </c:numCache>
            </c:numRef>
          </c:val>
          <c:extLst xmlns:c16r2="http://schemas.microsoft.com/office/drawing/2015/06/chart">
            <c:ext xmlns:c16="http://schemas.microsoft.com/office/drawing/2014/chart" uri="{C3380CC4-5D6E-409C-BE32-E72D297353CC}">
              <c16:uniqueId val="{00000002-F5BB-48AE-BBB0-90388C15229C}"/>
            </c:ext>
          </c:extLst>
        </c:ser>
        <c:dLbls>
          <c:showLegendKey val="0"/>
          <c:showVal val="0"/>
          <c:showCatName val="0"/>
          <c:showSerName val="0"/>
          <c:showPercent val="0"/>
          <c:showBubbleSize val="0"/>
        </c:dLbls>
        <c:gapWidth val="182"/>
        <c:overlap val="100"/>
        <c:axId val="428874464"/>
        <c:axId val="428874856"/>
      </c:barChart>
      <c:catAx>
        <c:axId val="42887446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006FB9"/>
                </a:solidFill>
                <a:latin typeface="+mj-lt"/>
                <a:ea typeface="+mn-ea"/>
                <a:cs typeface="+mn-cs"/>
              </a:defRPr>
            </a:pPr>
            <a:endParaRPr lang="en-US"/>
          </a:p>
        </c:txPr>
        <c:crossAx val="428874856"/>
        <c:crosses val="autoZero"/>
        <c:auto val="1"/>
        <c:lblAlgn val="ctr"/>
        <c:lblOffset val="100"/>
        <c:noMultiLvlLbl val="0"/>
      </c:catAx>
      <c:valAx>
        <c:axId val="428874856"/>
        <c:scaling>
          <c:orientation val="minMax"/>
        </c:scaling>
        <c:delete val="1"/>
        <c:axPos val="b"/>
        <c:numFmt formatCode="General" sourceLinked="1"/>
        <c:majorTickMark val="out"/>
        <c:minorTickMark val="none"/>
        <c:tickLblPos val="nextTo"/>
        <c:crossAx val="428874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Reeks 1</c:v>
                </c:pt>
              </c:strCache>
            </c:strRef>
          </c:tx>
          <c:spPr>
            <a:solidFill>
              <a:srgbClr val="006F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Sportvelden</c:v>
                </c:pt>
                <c:pt idx="1">
                  <c:v>Dierentuinen</c:v>
                </c:pt>
                <c:pt idx="2">
                  <c:v>Speeltuinen</c:v>
                </c:pt>
                <c:pt idx="3">
                  <c:v>Schoolplein van basisscholen</c:v>
                </c:pt>
              </c:strCache>
            </c:strRef>
          </c:cat>
          <c:val>
            <c:numRef>
              <c:f>Blad1!$B$2:$B$5</c:f>
              <c:numCache>
                <c:formatCode>General</c:formatCode>
                <c:ptCount val="4"/>
                <c:pt idx="0">
                  <c:v>58</c:v>
                </c:pt>
                <c:pt idx="1">
                  <c:v>63</c:v>
                </c:pt>
                <c:pt idx="2">
                  <c:v>82</c:v>
                </c:pt>
                <c:pt idx="3">
                  <c:v>94</c:v>
                </c:pt>
              </c:numCache>
            </c:numRef>
          </c:val>
          <c:extLst xmlns:c16r2="http://schemas.microsoft.com/office/drawing/2015/06/chart">
            <c:ext xmlns:c16="http://schemas.microsoft.com/office/drawing/2014/chart" uri="{C3380CC4-5D6E-409C-BE32-E72D297353CC}">
              <c16:uniqueId val="{00000000-12F1-47FD-B14C-786C03BAA9EC}"/>
            </c:ext>
          </c:extLst>
        </c:ser>
        <c:dLbls>
          <c:showLegendKey val="0"/>
          <c:showVal val="0"/>
          <c:showCatName val="0"/>
          <c:showSerName val="0"/>
          <c:showPercent val="0"/>
          <c:showBubbleSize val="0"/>
        </c:dLbls>
        <c:gapWidth val="32"/>
        <c:axId val="428878776"/>
        <c:axId val="428879168"/>
      </c:barChart>
      <c:catAx>
        <c:axId val="42887877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rgbClr val="006FB9"/>
                </a:solidFill>
                <a:latin typeface="+mn-lt"/>
                <a:ea typeface="+mn-ea"/>
                <a:cs typeface="+mn-cs"/>
              </a:defRPr>
            </a:pPr>
            <a:endParaRPr lang="en-US"/>
          </a:p>
        </c:txPr>
        <c:crossAx val="428879168"/>
        <c:crosses val="autoZero"/>
        <c:auto val="1"/>
        <c:lblAlgn val="ctr"/>
        <c:lblOffset val="100"/>
        <c:noMultiLvlLbl val="0"/>
      </c:catAx>
      <c:valAx>
        <c:axId val="428879168"/>
        <c:scaling>
          <c:orientation val="minMax"/>
        </c:scaling>
        <c:delete val="1"/>
        <c:axPos val="b"/>
        <c:numFmt formatCode="General" sourceLinked="1"/>
        <c:majorTickMark val="none"/>
        <c:minorTickMark val="none"/>
        <c:tickLblPos val="nextTo"/>
        <c:crossAx val="428878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A48B2F0F-689D-4B02-8D2E-01AB7E4828BB}" type="datetimeFigureOut">
              <a:rPr lang="nl-NL" smtClean="0"/>
              <a:t>7-6-2018</a:t>
            </a:fld>
            <a:endParaRPr lang="nl-NL" dirty="0"/>
          </a:p>
        </p:txBody>
      </p:sp>
      <p:sp>
        <p:nvSpPr>
          <p:cNvPr id="4" name="Tijdelijke aanduiding voor voettekst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3CC1B742-939E-4D2B-9965-0EA5E10C02CA}" type="slidenum">
              <a:rPr lang="nl-NL" smtClean="0"/>
              <a:t>‹#›</a:t>
            </a:fld>
            <a:endParaRPr lang="nl-NL" dirty="0"/>
          </a:p>
        </p:txBody>
      </p:sp>
    </p:spTree>
    <p:extLst>
      <p:ext uri="{BB962C8B-B14F-4D97-AF65-F5344CB8AC3E}">
        <p14:creationId xmlns:p14="http://schemas.microsoft.com/office/powerpoint/2010/main" val="53708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34B29122-5123-4DD5-A6DD-4C2DC1E50609}" type="datetimeFigureOut">
              <a:rPr lang="nl-NL" smtClean="0"/>
              <a:t>7-6-2018</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6D5B3238-B3C5-4464-9C09-5D1A6CEC3ADF}" type="slidenum">
              <a:rPr lang="nl-NL" smtClean="0"/>
              <a:t>‹#›</a:t>
            </a:fld>
            <a:endParaRPr lang="nl-NL" dirty="0"/>
          </a:p>
        </p:txBody>
      </p:sp>
    </p:spTree>
    <p:extLst>
      <p:ext uri="{BB962C8B-B14F-4D97-AF65-F5344CB8AC3E}">
        <p14:creationId xmlns:p14="http://schemas.microsoft.com/office/powerpoint/2010/main" val="3685859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ckofsmoking.nl/wp-content/uploads/2016/09/Aangifte-.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okeninfo.nl/publiek/werking-risicos/risico/kank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okeninfo.nl/publiek/werking-risicos/risico/kank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cap="all" dirty="0">
                <a:solidFill>
                  <a:srgbClr val="F0596B"/>
                </a:solidFill>
              </a:rPr>
              <a:t>Tabaksgebruik is grootste vermijdbare oorzaak van ziekte en sterfte</a:t>
            </a:r>
          </a:p>
          <a:p>
            <a:r>
              <a:rPr lang="nl-NL" sz="1200" dirty="0">
                <a:solidFill>
                  <a:srgbClr val="006FB9"/>
                </a:solidFill>
              </a:rPr>
              <a:t>Meer dan de helft van de mensen die blijven roken sterft aan de gevolgen</a:t>
            </a:r>
          </a:p>
          <a:p>
            <a:r>
              <a:rPr lang="nl-NL" sz="1200" dirty="0">
                <a:solidFill>
                  <a:srgbClr val="006FB9"/>
                </a:solidFill>
              </a:rPr>
              <a:t>20.000 mensen per jaar sterven door roken en enkele duizenden door meeroken</a:t>
            </a:r>
          </a:p>
          <a:p>
            <a:r>
              <a:rPr lang="nl-NL" sz="1200" dirty="0">
                <a:solidFill>
                  <a:srgbClr val="006FB9"/>
                </a:solidFill>
              </a:rPr>
              <a:t>Roken verkort het leven met gemiddeld 10-12 jaar</a:t>
            </a:r>
          </a:p>
          <a:p>
            <a:r>
              <a:rPr lang="nl-NL" sz="1200" dirty="0">
                <a:solidFill>
                  <a:srgbClr val="006FB9"/>
                </a:solidFill>
              </a:rPr>
              <a:t>2 van de 3 huidige volwassen rokers is als kind met roken begonnen</a:t>
            </a:r>
          </a:p>
          <a:p>
            <a:r>
              <a:rPr lang="nl-NL" sz="1200" dirty="0">
                <a:solidFill>
                  <a:srgbClr val="006FB9"/>
                </a:solidFill>
              </a:rPr>
              <a:t>Iedere week beginnen honderden kinderen met roken en roken verslaafd</a:t>
            </a:r>
          </a:p>
          <a:p>
            <a:r>
              <a:rPr lang="nl-NL" sz="1200" dirty="0">
                <a:solidFill>
                  <a:srgbClr val="006FB9"/>
                </a:solidFill>
              </a:rPr>
              <a:t>Kinderen zijn extra gevoelig voor verslaving</a:t>
            </a:r>
            <a:br>
              <a:rPr lang="nl-NL" sz="1200" dirty="0">
                <a:solidFill>
                  <a:srgbClr val="006FB9"/>
                </a:solidFill>
              </a:rPr>
            </a:br>
            <a:r>
              <a:rPr lang="nl-NL" sz="1200" dirty="0">
                <a:solidFill>
                  <a:srgbClr val="006FB9"/>
                </a:solidFill>
              </a:rPr>
              <a:t>Hoe jonger iemand begint, hoe moeilijker het is om te stoppen</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5</a:t>
            </a:fld>
            <a:endParaRPr lang="nl-NL" dirty="0"/>
          </a:p>
        </p:txBody>
      </p:sp>
    </p:spTree>
    <p:extLst>
      <p:ext uri="{BB962C8B-B14F-4D97-AF65-F5344CB8AC3E}">
        <p14:creationId xmlns:p14="http://schemas.microsoft.com/office/powerpoint/2010/main" val="426842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Kinderopvang – 84% buitenterrein rookvrij, 12% gedeeltelijk rookvrij (2015, DUO onderwijsonderzoek)</a:t>
            </a:r>
          </a:p>
          <a:p>
            <a:r>
              <a:rPr lang="nl-NL" dirty="0"/>
              <a:t>Speeltuinen – 22% geheel rookvrij, 20% gedeeltelijk rookvrij (2017, NUSO) | 82% (n=1000) het (helemaal) eens is dat speeltuinen rookvrij zouden moeten zijn.</a:t>
            </a:r>
          </a:p>
          <a:p>
            <a:r>
              <a:rPr lang="nl-NL" dirty="0"/>
              <a:t>Kinderboerderijen – </a:t>
            </a:r>
          </a:p>
          <a:p>
            <a:r>
              <a:rPr lang="nl-NL" dirty="0"/>
              <a:t>Dierentuinen &amp; attractieparken – Club van Elf sinds 1 april 2017 wachtrijen rookvrij</a:t>
            </a:r>
          </a:p>
          <a:p>
            <a:r>
              <a:rPr lang="nl-NL" dirty="0"/>
              <a:t>Buitenzwembaden – 95% van de kinderen is vóór rookvrij spelen bij het zwembad!! Aldus de peiling van het Jeugdjournaal in juli 2017.</a:t>
            </a:r>
          </a:p>
          <a:p>
            <a:r>
              <a:rPr lang="nl-NL" dirty="0"/>
              <a:t>Schoolterreinen – PO: 78% rookvrij, 16% gedeeltelijk rookvrij | VO: 53% rookvrij, 46% gedeeltelijk rookvrij | MBO: VO: 4% rookvrij, 78% gedeeltelijk rookvrij (</a:t>
            </a:r>
            <a:r>
              <a:rPr lang="nl-NL" dirty="0" err="1"/>
              <a:t>Mulier</a:t>
            </a:r>
            <a:r>
              <a:rPr lang="nl-NL" dirty="0"/>
              <a:t> 2016)</a:t>
            </a:r>
          </a:p>
          <a:p>
            <a:endParaRPr lang="en-US"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18</a:t>
            </a:fld>
            <a:endParaRPr lang="nl-NL" dirty="0"/>
          </a:p>
        </p:txBody>
      </p:sp>
    </p:spTree>
    <p:extLst>
      <p:ext uri="{BB962C8B-B14F-4D97-AF65-F5344CB8AC3E}">
        <p14:creationId xmlns:p14="http://schemas.microsoft.com/office/powerpoint/2010/main" val="387854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hlinkClick r:id="rId3"/>
              </a:rPr>
              <a:t>De aangifte</a:t>
            </a:r>
            <a:r>
              <a:rPr lang="nl-NL" dirty="0" smtClean="0"/>
              <a:t> van 30 pagina’s plus bijlagen stelt dat de tabaksindustrie willens en wetens sigaretten door toevoeging van honderden additieven extra verslavend maakt waardoor beginnende rokers snel verslaafd raken en de verslaving van bestaande rokers in stand wordt gehouden. Daarnaast maakt de industrie dus die gaatjes in de filters om testmachines te bedotten.</a:t>
            </a:r>
            <a:endParaRPr lang="en-US" dirty="0"/>
          </a:p>
        </p:txBody>
      </p:sp>
      <p:sp>
        <p:nvSpPr>
          <p:cNvPr id="4" name="Slide Number Placeholder 3"/>
          <p:cNvSpPr>
            <a:spLocks noGrp="1"/>
          </p:cNvSpPr>
          <p:nvPr>
            <p:ph type="sldNum" sz="quarter" idx="10"/>
          </p:nvPr>
        </p:nvSpPr>
        <p:spPr/>
        <p:txBody>
          <a:bodyPr/>
          <a:lstStyle/>
          <a:p>
            <a:fld id="{6D5B3238-B3C5-4464-9C09-5D1A6CEC3ADF}" type="slidenum">
              <a:rPr lang="nl-NL" smtClean="0"/>
              <a:t>22</a:t>
            </a:fld>
            <a:endParaRPr lang="nl-NL" dirty="0"/>
          </a:p>
        </p:txBody>
      </p:sp>
    </p:spTree>
    <p:extLst>
      <p:ext uri="{BB962C8B-B14F-4D97-AF65-F5344CB8AC3E}">
        <p14:creationId xmlns:p14="http://schemas.microsoft.com/office/powerpoint/2010/main" val="3353268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B3238-B3C5-4464-9C09-5D1A6CEC3ADF}" type="slidenum">
              <a:rPr lang="nl-NL" smtClean="0"/>
              <a:t>23</a:t>
            </a:fld>
            <a:endParaRPr lang="nl-NL" dirty="0"/>
          </a:p>
        </p:txBody>
      </p:sp>
    </p:spTree>
    <p:extLst>
      <p:ext uri="{BB962C8B-B14F-4D97-AF65-F5344CB8AC3E}">
        <p14:creationId xmlns:p14="http://schemas.microsoft.com/office/powerpoint/2010/main" val="75312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Longziekte</a:t>
            </a:r>
          </a:p>
          <a:p>
            <a:endParaRPr lang="nl-NL" dirty="0"/>
          </a:p>
          <a:p>
            <a:r>
              <a:rPr lang="nl-NL" b="1" dirty="0"/>
              <a:t>Longziekten</a:t>
            </a:r>
          </a:p>
          <a:p>
            <a:r>
              <a:rPr lang="nl-NL" dirty="0"/>
              <a:t>Roken is de belangrijkste veroorzaker van longziekten. Veelvoorkomende longziekten zijn longkanker en COPD. Ieder jaar gaan er door roken ruim 6.000 mensen dood aan COPD en 10.000 aan longkanker (de meest dodelijke vorm van kanker in Nederland). Daarnaast veroorzaakt zowel roken als meeroken ademhalingsproblemen, zoals benauwdheid, piepend ademhalen, hoesten en astma-aanvallen. </a:t>
            </a:r>
          </a:p>
          <a:p>
            <a:r>
              <a:rPr lang="nl-NL" dirty="0"/>
              <a:t>In de longen zitten </a:t>
            </a:r>
            <a:r>
              <a:rPr lang="nl-NL" b="1" dirty="0"/>
              <a:t>trilhaartjes</a:t>
            </a:r>
            <a:r>
              <a:rPr lang="nl-NL" dirty="0"/>
              <a:t> die de longen schoonhouden. Door de teer in sigaretten plakken trilhaartjes aan elkaar vast. De trilhaartjes kunnen dan hun werk niet meer goed doen. Door het roken worden de longen bovendien nog viezer en raken de slijmvliezen in de longen geïrriteerd. Er kan een chronische ontsteking ontstaan. Als de trilhaartjes niet meer in staat zijn om het slijm af te voeren, kan dat alleen nog door hoesten (rokershoest). De manier waarop het lichaam zelf zorgt dat het schoon en gezond blijft, wordt door het roken dus verstoord.  </a:t>
            </a:r>
          </a:p>
          <a:p>
            <a:r>
              <a:rPr lang="nl-NL" b="1" dirty="0"/>
              <a:t>COPD</a:t>
            </a:r>
          </a:p>
          <a:p>
            <a:r>
              <a:rPr lang="nl-NL" dirty="0"/>
              <a:t>COPD is een Engelse afkorting en betekent </a:t>
            </a:r>
            <a:r>
              <a:rPr lang="nl-NL" i="1" dirty="0" err="1"/>
              <a:t>Chronic</a:t>
            </a:r>
            <a:r>
              <a:rPr lang="nl-NL" i="1" dirty="0"/>
              <a:t> </a:t>
            </a:r>
            <a:r>
              <a:rPr lang="nl-NL" i="1" dirty="0" err="1"/>
              <a:t>Obstructive</a:t>
            </a:r>
            <a:r>
              <a:rPr lang="nl-NL" i="1" dirty="0"/>
              <a:t> </a:t>
            </a:r>
            <a:r>
              <a:rPr lang="nl-NL" i="1" dirty="0" err="1"/>
              <a:t>Pulmonary</a:t>
            </a:r>
            <a:r>
              <a:rPr lang="nl-NL" i="1" dirty="0"/>
              <a:t> </a:t>
            </a:r>
            <a:r>
              <a:rPr lang="nl-NL" i="1" dirty="0" err="1"/>
              <a:t>Diseases</a:t>
            </a:r>
            <a:r>
              <a:rPr lang="nl-NL" dirty="0"/>
              <a:t> (chronische obstructieve longaandoeningen). COPD is een verzamelnaam voor chronische bronchitis en emfyseem. Bij chronische bronchitis zijn de luchtwegen vernauwd door een ontsteking. Bij emfyseem zijn de longen beschadigd. Roken is vaak de belangrijkste oorzaak van deze beschadiging. COPD komt alleen voor bij volwassenen. Van alle sterfgevallen aan COPD, wordt 80% door roken veroorzaakt.</a:t>
            </a:r>
          </a:p>
          <a:p>
            <a:r>
              <a:rPr lang="nl-NL" b="1" dirty="0"/>
              <a:t>Longkanker</a:t>
            </a:r>
          </a:p>
          <a:p>
            <a:r>
              <a:rPr lang="nl-NL" dirty="0"/>
              <a:t>Er is een sterk verband tussen roken en het ontstaan van longkanker.</a:t>
            </a:r>
            <a:br>
              <a:rPr lang="nl-NL" dirty="0"/>
            </a:br>
            <a:r>
              <a:rPr lang="nl-NL" dirty="0"/>
              <a:t>Meer informatie over kanker en roken kun je </a:t>
            </a:r>
            <a:r>
              <a:rPr lang="nl-NL" dirty="0">
                <a:hlinkClick r:id="rId3"/>
              </a:rPr>
              <a:t>hier</a:t>
            </a:r>
            <a:r>
              <a:rPr lang="nl-NL" dirty="0"/>
              <a:t> vinden.</a:t>
            </a:r>
          </a:p>
          <a:p>
            <a:r>
              <a:rPr lang="nl-NL" b="1" dirty="0"/>
              <a:t>Astma</a:t>
            </a:r>
          </a:p>
          <a:p>
            <a:r>
              <a:rPr lang="nl-NL" dirty="0"/>
              <a:t>Roken vergroot de kans op een astma-aanval en verergert de symptomen. Bij </a:t>
            </a:r>
            <a:r>
              <a:rPr lang="nl-NL" b="1" dirty="0"/>
              <a:t>kinderen</a:t>
            </a:r>
            <a:r>
              <a:rPr lang="nl-NL" dirty="0"/>
              <a:t> kan regelmatig meeroken, bijvoorbeeld omdat de ouders binnenshuis roken, astma veroorzaken. </a:t>
            </a:r>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25</a:t>
            </a:fld>
            <a:endParaRPr lang="nl-NL" dirty="0"/>
          </a:p>
        </p:txBody>
      </p:sp>
    </p:spTree>
    <p:extLst>
      <p:ext uri="{BB962C8B-B14F-4D97-AF65-F5344CB8AC3E}">
        <p14:creationId xmlns:p14="http://schemas.microsoft.com/office/powerpoint/2010/main" val="3989874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B3238-B3C5-4464-9C09-5D1A6CEC3ADF}" type="slidenum">
              <a:rPr lang="nl-NL" smtClean="0"/>
              <a:t>27</a:t>
            </a:fld>
            <a:endParaRPr lang="nl-NL" dirty="0"/>
          </a:p>
        </p:txBody>
      </p:sp>
    </p:spTree>
    <p:extLst>
      <p:ext uri="{BB962C8B-B14F-4D97-AF65-F5344CB8AC3E}">
        <p14:creationId xmlns:p14="http://schemas.microsoft.com/office/powerpoint/2010/main" val="217532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28</a:t>
            </a:fld>
            <a:endParaRPr lang="nl-NL" dirty="0"/>
          </a:p>
        </p:txBody>
      </p:sp>
    </p:spTree>
    <p:extLst>
      <p:ext uri="{BB962C8B-B14F-4D97-AF65-F5344CB8AC3E}">
        <p14:creationId xmlns:p14="http://schemas.microsoft.com/office/powerpoint/2010/main" val="227994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a:t>
            </a:r>
            <a:r>
              <a:rPr lang="nl-NL" baseline="0" dirty="0"/>
              <a:t>  </a:t>
            </a:r>
            <a:r>
              <a:rPr lang="nl-NL" dirty="0"/>
              <a:t>https://www.rokeninfo.nl/publiek/werking-risicos/risico </a:t>
            </a:r>
          </a:p>
          <a:p>
            <a:endParaRPr lang="nl-NL" dirty="0"/>
          </a:p>
          <a:p>
            <a:r>
              <a:rPr lang="nl-NL" dirty="0"/>
              <a:t>Door roken loop je </a:t>
            </a:r>
            <a:r>
              <a:rPr lang="nl-NL" b="1" dirty="0"/>
              <a:t>risico's</a:t>
            </a:r>
            <a:r>
              <a:rPr lang="nl-NL" dirty="0"/>
              <a:t> op korte, maar met name op lange termijn. Hoe meer en hoe langer iemand rookt, hoe groter die risico's. Op korte termijn is bijvoorbeeld te merken dat je </a:t>
            </a:r>
            <a:r>
              <a:rPr lang="nl-NL" b="1" dirty="0"/>
              <a:t>conditie</a:t>
            </a:r>
            <a:r>
              <a:rPr lang="nl-NL" dirty="0"/>
              <a:t> veel slechter is als je rookt. Op lange termijn loop je bijvoorbeeld meer kans op het krijgen van verschillende soorten </a:t>
            </a:r>
            <a:r>
              <a:rPr lang="nl-NL" dirty="0">
                <a:hlinkClick r:id="rId3" tooltip="kanker"/>
              </a:rPr>
              <a:t>kanker</a:t>
            </a:r>
            <a:r>
              <a:rPr lang="nl-NL" dirty="0"/>
              <a:t>.</a:t>
            </a:r>
          </a:p>
          <a:p>
            <a:endParaRPr lang="nl-NL" dirty="0"/>
          </a:p>
          <a:p>
            <a:r>
              <a:rPr lang="nl-NL" dirty="0"/>
              <a:t>Hart- en vaatziekten: </a:t>
            </a:r>
          </a:p>
          <a:p>
            <a:endParaRPr lang="nl-NL" dirty="0"/>
          </a:p>
          <a:p>
            <a:r>
              <a:rPr lang="nl-NL" dirty="0"/>
              <a:t>Longziekten: </a:t>
            </a:r>
            <a:r>
              <a:rPr lang="nl-NL" sz="1200" kern="1200" dirty="0">
                <a:solidFill>
                  <a:schemeClr val="tx1"/>
                </a:solidFill>
                <a:effectLst/>
                <a:latin typeface="+mn-lt"/>
                <a:ea typeface="+mn-ea"/>
                <a:cs typeface="+mn-cs"/>
              </a:rPr>
              <a:t>COPD, astma </a:t>
            </a:r>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6</a:t>
            </a:fld>
            <a:endParaRPr lang="nl-NL" dirty="0"/>
          </a:p>
        </p:txBody>
      </p:sp>
    </p:spTree>
    <p:extLst>
      <p:ext uri="{BB962C8B-B14F-4D97-AF65-F5344CB8AC3E}">
        <p14:creationId xmlns:p14="http://schemas.microsoft.com/office/powerpoint/2010/main" val="2267126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4550">
              <a:defRPr/>
            </a:pPr>
            <a:r>
              <a:rPr lang="nl-NL" dirty="0"/>
              <a:t>Wat wordt er verstaan onder weleens? </a:t>
            </a:r>
          </a:p>
          <a:p>
            <a:pPr defTabSz="924550">
              <a:defRPr/>
            </a:pPr>
            <a:endParaRPr lang="nl-NL" dirty="0"/>
          </a:p>
          <a:p>
            <a:pPr defTabSz="924550">
              <a:defRPr/>
            </a:pPr>
            <a:r>
              <a:rPr lang="nl-NL" dirty="0"/>
              <a:t>JB: er zijn twee antwoorden mogelijk iedere dag of weleens, dus minder dan iedere dag is ‘weleens’</a:t>
            </a:r>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7</a:t>
            </a:fld>
            <a:endParaRPr lang="nl-NL" dirty="0"/>
          </a:p>
        </p:txBody>
      </p:sp>
    </p:spTree>
    <p:extLst>
      <p:ext uri="{BB962C8B-B14F-4D97-AF65-F5344CB8AC3E}">
        <p14:creationId xmlns:p14="http://schemas.microsoft.com/office/powerpoint/2010/main" val="374788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4550">
              <a:defRPr/>
            </a:pPr>
            <a:r>
              <a:rPr lang="nl-NL" dirty="0"/>
              <a:t>Dit kerncijfer betreft het percentage jongeren van 12 tot en met 16 jaar dat aangeeft in de maand voorafgaand aan het onderzoek sigaretten of shag te hebben gerookt.</a:t>
            </a:r>
          </a:p>
          <a:p>
            <a:endParaRPr lang="nl-NL" dirty="0"/>
          </a:p>
          <a:p>
            <a:endParaRPr lang="nl-NL" dirty="0"/>
          </a:p>
          <a:p>
            <a:pPr defTabSz="924550">
              <a:defRPr/>
            </a:pPr>
            <a:r>
              <a:rPr lang="nl-NL" dirty="0"/>
              <a:t>Bron:  </a:t>
            </a:r>
            <a:r>
              <a:rPr lang="nl-NL" dirty="0" err="1"/>
              <a:t>Peilstationsonderzoek</a:t>
            </a:r>
            <a:r>
              <a:rPr lang="nl-NL" dirty="0"/>
              <a:t> Scholieren/Leefstijlmonitor, Trimbos-instituut i.s.m. RIVM</a:t>
            </a:r>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8</a:t>
            </a:fld>
            <a:endParaRPr lang="nl-NL" dirty="0"/>
          </a:p>
        </p:txBody>
      </p:sp>
    </p:spTree>
    <p:extLst>
      <p:ext uri="{BB962C8B-B14F-4D97-AF65-F5344CB8AC3E}">
        <p14:creationId xmlns:p14="http://schemas.microsoft.com/office/powerpoint/2010/main" val="25365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Bron:  </a:t>
            </a:r>
            <a:r>
              <a:rPr lang="nl-NL" sz="1200" dirty="0" err="1"/>
              <a:t>Peilstationsonderzoek</a:t>
            </a:r>
            <a:r>
              <a:rPr lang="nl-NL" sz="1200" dirty="0"/>
              <a:t> Scholieren/Leefstijlmonitor, Trimbos-instituut i.s.m. RIVM</a:t>
            </a:r>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9</a:t>
            </a:fld>
            <a:endParaRPr lang="nl-NL" dirty="0"/>
          </a:p>
        </p:txBody>
      </p:sp>
    </p:spTree>
    <p:extLst>
      <p:ext uri="{BB962C8B-B14F-4D97-AF65-F5344CB8AC3E}">
        <p14:creationId xmlns:p14="http://schemas.microsoft.com/office/powerpoint/2010/main" val="327200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Verslaving</a:t>
            </a:r>
            <a:r>
              <a:rPr lang="nl-NL" baseline="0" dirty="0"/>
              <a:t> </a:t>
            </a:r>
          </a:p>
          <a:p>
            <a:endParaRPr lang="nl-NL" baseline="0" dirty="0"/>
          </a:p>
          <a:p>
            <a:r>
              <a:rPr lang="nl-NL" baseline="0" dirty="0"/>
              <a:t>BRON: https://www.rokeninfo.nl/professionals/effecten-van-roken/nicotine/effecten-nicotine-verslaving</a:t>
            </a:r>
          </a:p>
          <a:p>
            <a:endParaRPr lang="nl-NL" baseline="0" dirty="0"/>
          </a:p>
          <a:p>
            <a:r>
              <a:rPr lang="nl-NL" dirty="0"/>
              <a:t>Nicotine is zeer verslavend, zowel lichamelijk als geestelijk. De sterkte van de verslavende werking is vergelijkbaar met stoffen als heroïne en cocaïne.</a:t>
            </a:r>
            <a:r>
              <a:rPr lang="nl-NL" baseline="30000" dirty="0"/>
              <a:t>1</a:t>
            </a:r>
            <a:r>
              <a:rPr lang="nl-NL" dirty="0"/>
              <a:t> Hoe jonger wordt begonnen met nicotine gebruiken (meestal: roken), hoe ernstiger de verslaving gemiddeld wordt.</a:t>
            </a:r>
            <a:r>
              <a:rPr lang="nl-NL" baseline="30000" dirty="0"/>
              <a:t>2,3</a:t>
            </a:r>
            <a:endParaRPr lang="nl-NL" dirty="0"/>
          </a:p>
          <a:p>
            <a:r>
              <a:rPr lang="nl-NL" b="1" dirty="0">
                <a:effectLst/>
              </a:rPr>
              <a:t>Lichamelijke verslaving</a:t>
            </a:r>
            <a:r>
              <a:rPr lang="nl-NL" dirty="0">
                <a:effectLst/>
              </a:rPr>
              <a:t> houdt in dat er ontwenningsverschijnselen optreden wanneer met het gebruik van nicotine wordt gestopt. </a:t>
            </a:r>
            <a:endParaRPr lang="nl-NL" dirty="0"/>
          </a:p>
          <a:p>
            <a:r>
              <a:rPr lang="nl-NL" b="1" dirty="0">
                <a:effectLst/>
              </a:rPr>
              <a:t>Geestelijke verslaving</a:t>
            </a:r>
            <a:r>
              <a:rPr lang="nl-NL" dirty="0">
                <a:effectLst/>
              </a:rPr>
              <a:t> betekent dat stoppen gepaard gaat met sterke verlangens naar het roken. Dit gevoel is vaak gekoppeld aan specifieke situaties, die herinneren aan de gewoonte om te roken.</a:t>
            </a:r>
            <a:endParaRPr lang="nl-NL" dirty="0"/>
          </a:p>
          <a:p>
            <a:r>
              <a:rPr lang="nl-NL" b="1" dirty="0">
                <a:effectLst/>
              </a:rPr>
              <a:t>Tolerantie</a:t>
            </a:r>
            <a:r>
              <a:rPr lang="nl-NL" dirty="0">
                <a:effectLst/>
              </a:rPr>
              <a:t> wil zeggen dat een gebruiker steeds meer nodig heeft om hetzelfde effect te bereiken.</a:t>
            </a:r>
            <a:endParaRPr lang="nl-NL" dirty="0"/>
          </a:p>
          <a:p>
            <a:r>
              <a:rPr lang="nl-NL" dirty="0"/>
              <a:t>Verslaafde rokers bouwen met de eerste sigaretten van de dag een </a:t>
            </a:r>
            <a:r>
              <a:rPr lang="nl-NL" b="1" dirty="0"/>
              <a:t>nicotineniveau</a:t>
            </a:r>
            <a:r>
              <a:rPr lang="nl-NL" dirty="0"/>
              <a:t> op in het bloed. Dit wordt ongeveer constant gehouden door de daaropvolgende sigaretten. ’s Nachts daalt dit niveau, waardoor veel rokers in de ochtend een sterkere nicotinebehoefte voelen.</a:t>
            </a:r>
            <a:r>
              <a:rPr lang="nl-NL" baseline="30000" dirty="0"/>
              <a:t>4</a:t>
            </a:r>
            <a:r>
              <a:rPr lang="nl-NL" dirty="0"/>
              <a:t> Volgens onderzoek is de tijd die verstrijkt tot de eerste sigaret in de ochtend, een betrouwbare indicatie van de ernst van nicotineverslaving.</a:t>
            </a:r>
            <a:r>
              <a:rPr lang="nl-NL" baseline="30000" dirty="0"/>
              <a:t>5</a:t>
            </a:r>
            <a:r>
              <a:rPr lang="nl-NL" dirty="0"/>
              <a:t> Het is een van de zes criteria van de </a:t>
            </a:r>
            <a:r>
              <a:rPr lang="nl-NL" dirty="0" err="1"/>
              <a:t>Fagerström</a:t>
            </a:r>
            <a:r>
              <a:rPr lang="nl-NL" dirty="0"/>
              <a:t> test voor nicotineverslaving.</a:t>
            </a:r>
          </a:p>
          <a:p>
            <a:endParaRPr lang="nl-NL" dirty="0"/>
          </a:p>
          <a:p>
            <a:r>
              <a:rPr lang="nl-NL" dirty="0"/>
              <a:t>De </a:t>
            </a:r>
            <a:r>
              <a:rPr lang="nl-NL" b="1" dirty="0"/>
              <a:t>ontwenningsverschijnselen</a:t>
            </a:r>
            <a:r>
              <a:rPr lang="nl-NL" dirty="0"/>
              <a:t> van nicotine zijn vergelijkbaar met die van andere psychoactieve stoffen. Veelvoorkomend zijn:</a:t>
            </a:r>
          </a:p>
          <a:p>
            <a:r>
              <a:rPr lang="nl-NL" dirty="0">
                <a:effectLst/>
              </a:rPr>
              <a:t>Slapeloosheid</a:t>
            </a:r>
            <a:endParaRPr lang="nl-NL" dirty="0"/>
          </a:p>
          <a:p>
            <a:r>
              <a:rPr lang="nl-NL" dirty="0">
                <a:effectLst/>
              </a:rPr>
              <a:t>Sterke drang tot roken</a:t>
            </a:r>
            <a:endParaRPr lang="nl-NL" dirty="0"/>
          </a:p>
          <a:p>
            <a:r>
              <a:rPr lang="nl-NL" dirty="0">
                <a:effectLst/>
              </a:rPr>
              <a:t>Geïrriteerdheid en kwaadheid</a:t>
            </a:r>
            <a:endParaRPr lang="nl-NL" dirty="0"/>
          </a:p>
          <a:p>
            <a:r>
              <a:rPr lang="nl-NL" dirty="0">
                <a:effectLst/>
              </a:rPr>
              <a:t>Rusteloosheid </a:t>
            </a:r>
            <a:endParaRPr lang="nl-NL" dirty="0"/>
          </a:p>
          <a:p>
            <a:r>
              <a:rPr lang="nl-NL" dirty="0">
                <a:effectLst/>
              </a:rPr>
              <a:t>Moeite met concentreren</a:t>
            </a:r>
            <a:endParaRPr lang="nl-NL" dirty="0"/>
          </a:p>
          <a:p>
            <a:r>
              <a:rPr lang="nl-NL" dirty="0">
                <a:effectLst/>
              </a:rPr>
              <a:t>Angst </a:t>
            </a:r>
            <a:endParaRPr lang="nl-NL" dirty="0"/>
          </a:p>
          <a:p>
            <a:r>
              <a:rPr lang="nl-NL" dirty="0">
                <a:effectLst/>
              </a:rPr>
              <a:t>Sombere of depressieve stemming</a:t>
            </a:r>
            <a:endParaRPr lang="nl-NL" dirty="0"/>
          </a:p>
          <a:p>
            <a:r>
              <a:rPr lang="nl-NL" dirty="0">
                <a:effectLst/>
              </a:rPr>
              <a:t>Maag-/darmstoornissen (vaak obstipatie) </a:t>
            </a:r>
            <a:endParaRPr lang="nl-NL" dirty="0"/>
          </a:p>
          <a:p>
            <a:r>
              <a:rPr lang="nl-NL" dirty="0">
                <a:effectLst/>
              </a:rPr>
              <a:t>Verhoogde eetlust</a:t>
            </a:r>
            <a:r>
              <a:rPr lang="nl-NL" baseline="30000" dirty="0">
                <a:effectLst/>
              </a:rPr>
              <a:t>7</a:t>
            </a:r>
            <a:endParaRPr lang="nl-NL" dirty="0"/>
          </a:p>
          <a:p>
            <a:r>
              <a:rPr lang="nl-NL" dirty="0"/>
              <a:t>De ontwenningsverschijnselen zijn het sterkst 24-48 uur na het stoppen, om vervolgens in de daaropvolgende weken langzaam af te nemen. Sommige onthoudingsverschijnselen, zoals een sombere stemming en verhoogde eetlust, kunnen enkele maanden aanhouden.</a:t>
            </a:r>
            <a:r>
              <a:rPr lang="nl-NL" baseline="30000" dirty="0"/>
              <a:t>1</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12</a:t>
            </a:fld>
            <a:endParaRPr lang="nl-NL" dirty="0"/>
          </a:p>
        </p:txBody>
      </p:sp>
    </p:spTree>
    <p:extLst>
      <p:ext uri="{BB962C8B-B14F-4D97-AF65-F5344CB8AC3E}">
        <p14:creationId xmlns:p14="http://schemas.microsoft.com/office/powerpoint/2010/main" val="263091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Vergelijking roken met drank en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bg1">
                    <a:lumMod val="50000"/>
                  </a:schemeClr>
                </a:solidFill>
              </a:rPr>
              <a:t>https://www.novadic-kentron.nl/hoeveel-nederlanders-zijn-verslaafd-en-wat-kost-dit-de-maatschappij</a:t>
            </a:r>
            <a:endParaRPr lang="nl-NL" dirty="0"/>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13</a:t>
            </a:fld>
            <a:endParaRPr lang="nl-NL" dirty="0"/>
          </a:p>
        </p:txBody>
      </p:sp>
    </p:spTree>
    <p:extLst>
      <p:ext uri="{BB962C8B-B14F-4D97-AF65-F5344CB8AC3E}">
        <p14:creationId xmlns:p14="http://schemas.microsoft.com/office/powerpoint/2010/main" val="134955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a:t>
            </a:r>
            <a:r>
              <a:rPr lang="nl-NL" baseline="0" dirty="0"/>
              <a:t> WAT KOM JE ONDERWEG TEGEN ALS JE OP WEG GAAT (GEEN ROUTEKAART)</a:t>
            </a:r>
          </a:p>
          <a:p>
            <a:endParaRPr lang="nl-NL" baseline="0" dirty="0"/>
          </a:p>
          <a:p>
            <a:r>
              <a:rPr lang="nl-NL" baseline="0" dirty="0"/>
              <a:t>EEN ROOKVRIJE GEMEENTE MAAKT LOCATIE ROOKVRIJ, DUS DAAROM NIET OPGENOMEN</a:t>
            </a:r>
          </a:p>
          <a:p>
            <a:endParaRPr lang="nl-NL" baseline="0" dirty="0"/>
          </a:p>
          <a:p>
            <a:pPr marL="342900" indent="-342900">
              <a:buFont typeface="Arial" panose="020B0604020202020204" pitchFamily="34" charset="0"/>
              <a:buChar char="•"/>
            </a:pPr>
            <a:r>
              <a:rPr lang="nl-NL" dirty="0">
                <a:solidFill>
                  <a:schemeClr val="tx1">
                    <a:lumMod val="50000"/>
                    <a:lumOff val="50000"/>
                  </a:schemeClr>
                </a:solidFill>
                <a:cs typeface="Arial" panose="020B0604020202020204" pitchFamily="34" charset="0"/>
              </a:rPr>
              <a:t>Ouders van kinderen die nu geboren worden moeten in staat worden gesteld om een rookvrije toekomst voor hun kinderen mogelijk te maken</a:t>
            </a:r>
          </a:p>
          <a:p>
            <a:pPr marL="342900" indent="-342900">
              <a:buFont typeface="Arial" panose="020B0604020202020204" pitchFamily="34" charset="0"/>
              <a:buChar char="•"/>
            </a:pPr>
            <a:r>
              <a:rPr lang="nl-NL" dirty="0">
                <a:solidFill>
                  <a:schemeClr val="tx1">
                    <a:lumMod val="50000"/>
                    <a:lumOff val="50000"/>
                  </a:schemeClr>
                </a:solidFill>
                <a:cs typeface="Arial" panose="020B0604020202020204" pitchFamily="34" charset="0"/>
              </a:rPr>
              <a:t>Nederland komt in actie om kinderen stap-voor-stap in iedere fase van opgroeien te beschermen tegen blootstelling aan tabaksrook en de verleiding om te gaan roken</a:t>
            </a:r>
            <a:endParaRPr lang="nl-NL" sz="1400" dirty="0">
              <a:solidFill>
                <a:schemeClr val="tx1">
                  <a:lumMod val="50000"/>
                  <a:lumOff val="50000"/>
                </a:schemeClr>
              </a:solidFill>
            </a:endParaRPr>
          </a:p>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16</a:t>
            </a:fld>
            <a:endParaRPr lang="nl-NL" dirty="0"/>
          </a:p>
        </p:txBody>
      </p:sp>
    </p:spTree>
    <p:extLst>
      <p:ext uri="{BB962C8B-B14F-4D97-AF65-F5344CB8AC3E}">
        <p14:creationId xmlns:p14="http://schemas.microsoft.com/office/powerpoint/2010/main" val="33176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17</a:t>
            </a:fld>
            <a:endParaRPr lang="nl-NL" dirty="0"/>
          </a:p>
        </p:txBody>
      </p:sp>
    </p:spTree>
    <p:extLst>
      <p:ext uri="{BB962C8B-B14F-4D97-AF65-F5344CB8AC3E}">
        <p14:creationId xmlns:p14="http://schemas.microsoft.com/office/powerpoint/2010/main" val="995642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122363"/>
            <a:ext cx="9144000" cy="2387600"/>
          </a:xfrm>
        </p:spPr>
        <p:txBody>
          <a:bodyPr anchor="b"/>
          <a:lstStyle>
            <a:lvl1pPr algn="ctr">
              <a:defRPr sz="6000"/>
            </a:lvl1pPr>
          </a:lstStyle>
          <a:p>
            <a:r>
              <a:rPr lang="nl-NL" dirty="0"/>
              <a:t>Klik om de stijl te bewerken</a:t>
            </a:r>
          </a:p>
        </p:txBody>
      </p:sp>
      <p:sp>
        <p:nvSpPr>
          <p:cNvPr id="3" name="Ondertitel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6150175A-4E23-482D-92DD-188326C31FA6}" type="slidenum">
              <a:rPr lang="nl-NL" smtClean="0"/>
              <a:t>‹#›</a:t>
            </a:fld>
            <a:endParaRPr lang="nl-NL" dirty="0"/>
          </a:p>
        </p:txBody>
      </p:sp>
      <p:pic>
        <p:nvPicPr>
          <p:cNvPr id="8" name="Afbeelding 7"/>
          <p:cNvPicPr>
            <a:picLocks noChangeAspect="1"/>
          </p:cNvPicPr>
          <p:nvPr userDrawn="1"/>
        </p:nvPicPr>
        <p:blipFill>
          <a:blip r:embed="rId2"/>
          <a:stretch>
            <a:fillRect/>
          </a:stretch>
        </p:blipFill>
        <p:spPr>
          <a:xfrm>
            <a:off x="2461260" y="1120140"/>
            <a:ext cx="7269480" cy="4617720"/>
          </a:xfrm>
          <a:prstGeom prst="rect">
            <a:avLst/>
          </a:prstGeom>
        </p:spPr>
      </p:pic>
    </p:spTree>
    <p:extLst>
      <p:ext uri="{BB962C8B-B14F-4D97-AF65-F5344CB8AC3E}">
        <p14:creationId xmlns:p14="http://schemas.microsoft.com/office/powerpoint/2010/main" val="283438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vl1pPr>
          </a:lstStyle>
          <a:p>
            <a:r>
              <a:rPr lang="nl-NL" dirty="0"/>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
        <p:nvSpPr>
          <p:cNvPr id="5" name="Tijdelijke aanduiding voor datum 4"/>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304367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1310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724900" y="365125"/>
            <a:ext cx="2628900" cy="5811838"/>
          </a:xfrm>
        </p:spPr>
        <p:txBody>
          <a:bodyPr vert="eaVert"/>
          <a:lstStyle/>
          <a:p>
            <a:r>
              <a:rPr lang="nl-NL" dirty="0"/>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252311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16" b="1" i="0">
                <a:solidFill>
                  <a:srgbClr val="006FB9"/>
                </a:solidFill>
                <a:latin typeface="Gotham Black"/>
                <a:cs typeface="Gotham Black"/>
              </a:defRPr>
            </a:lvl1pPr>
          </a:lstStyle>
          <a:p>
            <a:endParaRPr lang="nl-NL" dirty="0"/>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lang="nl-NL" dirty="0"/>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lang="nl-NL"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nl-NL"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nl-NL" smtClean="0"/>
              <a:t>7-6-2018</a:t>
            </a:fld>
            <a:endParaRPr lang="nl-NL"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nl-NL"/>
              <a:t>‹#›</a:t>
            </a:fld>
            <a:endParaRPr lang="nl-NL" dirty="0"/>
          </a:p>
        </p:txBody>
      </p:sp>
    </p:spTree>
    <p:extLst>
      <p:ext uri="{BB962C8B-B14F-4D97-AF65-F5344CB8AC3E}">
        <p14:creationId xmlns:p14="http://schemas.microsoft.com/office/powerpoint/2010/main" val="50912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136918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1709738"/>
            <a:ext cx="10515600" cy="2852737"/>
          </a:xfrm>
        </p:spPr>
        <p:txBody>
          <a:bodyPr anchor="b"/>
          <a:lstStyle>
            <a:lvl1pPr>
              <a:defRPr sz="6000"/>
            </a:lvl1pPr>
          </a:lstStyle>
          <a:p>
            <a:r>
              <a:rPr lang="nl-NL" dirty="0"/>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
        <p:nvSpPr>
          <p:cNvPr id="4" name="Tijdelijke aanduiding voor datum 3"/>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1338658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219146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365125"/>
            <a:ext cx="10515600" cy="1325563"/>
          </a:xfrm>
        </p:spPr>
        <p:txBody>
          <a:bodyPr/>
          <a:lstStyle/>
          <a:p>
            <a:r>
              <a:rPr lang="nl-NL" dirty="0"/>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155186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41400" y="361248"/>
            <a:ext cx="10515600" cy="1486602"/>
          </a:xfrm>
        </p:spPr>
        <p:txBody>
          <a:bodyPr wrap="square" lIns="0" tIns="0" rIns="0" bIns="0" anchor="t">
            <a:noAutofit/>
          </a:bodyPr>
          <a:lstStyle>
            <a:lvl1pPr>
              <a:defRPr lang="nl-NL" sz="3200" cap="all" dirty="0">
                <a:solidFill>
                  <a:srgbClr val="F0596B"/>
                </a:solidFill>
                <a:ea typeface="+mn-ea"/>
                <a:cs typeface="+mn-cs"/>
              </a:defRPr>
            </a:lvl1pPr>
          </a:lstStyle>
          <a:p>
            <a:pPr marL="0" lvl="0"/>
            <a:r>
              <a:rPr lang="nl-NL" dirty="0"/>
              <a:t>Klik om de stijl te bewerken</a:t>
            </a:r>
          </a:p>
        </p:txBody>
      </p:sp>
      <p:sp>
        <p:nvSpPr>
          <p:cNvPr id="3" name="Tijdelijke aanduiding voor datum 2"/>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6150175A-4E23-482D-92DD-188326C31FA6}" type="slidenum">
              <a:rPr lang="nl-NL" smtClean="0"/>
              <a:t>‹#›</a:t>
            </a:fld>
            <a:endParaRPr lang="nl-NL" dirty="0"/>
          </a:p>
        </p:txBody>
      </p:sp>
      <p:pic>
        <p:nvPicPr>
          <p:cNvPr id="6" name="Afbeelding 5">
            <a:extLst>
              <a:ext uri="{FF2B5EF4-FFF2-40B4-BE49-F238E27FC236}">
                <a16:creationId xmlns="" xmlns:a16="http://schemas.microsoft.com/office/drawing/2014/main" id="{28D7FC3C-2E72-48D4-80A1-13469715A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400"/>
            <a:ext cx="1143000" cy="1981200"/>
          </a:xfrm>
          <a:prstGeom prst="rect">
            <a:avLst/>
          </a:prstGeom>
        </p:spPr>
      </p:pic>
    </p:spTree>
    <p:extLst>
      <p:ext uri="{BB962C8B-B14F-4D97-AF65-F5344CB8AC3E}">
        <p14:creationId xmlns:p14="http://schemas.microsoft.com/office/powerpoint/2010/main" val="1568196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41400" y="361248"/>
            <a:ext cx="10515600" cy="1486602"/>
          </a:xfrm>
        </p:spPr>
        <p:txBody>
          <a:bodyPr wrap="square" lIns="0" tIns="0" rIns="0" bIns="0" anchor="t">
            <a:noAutofit/>
          </a:bodyPr>
          <a:lstStyle>
            <a:lvl1pPr>
              <a:defRPr lang="nl-NL" sz="3200" cap="all" dirty="0">
                <a:solidFill>
                  <a:srgbClr val="F0596B"/>
                </a:solidFill>
                <a:ea typeface="+mn-ea"/>
                <a:cs typeface="+mn-cs"/>
              </a:defRPr>
            </a:lvl1pPr>
          </a:lstStyle>
          <a:p>
            <a:pPr marL="0" lvl="0"/>
            <a:r>
              <a:rPr lang="nl-NL" dirty="0"/>
              <a:t>Klik om de stijl te bewerken</a:t>
            </a:r>
          </a:p>
        </p:txBody>
      </p:sp>
      <p:sp>
        <p:nvSpPr>
          <p:cNvPr id="3" name="Tijdelijke aanduiding voor datum 2"/>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6150175A-4E23-482D-92DD-188326C31FA6}" type="slidenum">
              <a:rPr lang="nl-NL" smtClean="0"/>
              <a:t>‹#›</a:t>
            </a:fld>
            <a:endParaRPr lang="nl-NL" dirty="0"/>
          </a:p>
        </p:txBody>
      </p:sp>
      <p:pic>
        <p:nvPicPr>
          <p:cNvPr id="6" name="Afbeelding 5">
            <a:extLst>
              <a:ext uri="{FF2B5EF4-FFF2-40B4-BE49-F238E27FC236}">
                <a16:creationId xmlns="" xmlns:a16="http://schemas.microsoft.com/office/drawing/2014/main" id="{28D7FC3C-2E72-48D4-80A1-13469715A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400"/>
            <a:ext cx="1143000" cy="1981200"/>
          </a:xfrm>
          <a:prstGeom prst="rect">
            <a:avLst/>
          </a:prstGeom>
        </p:spPr>
      </p:pic>
      <p:sp>
        <p:nvSpPr>
          <p:cNvPr id="8" name="Tijdelijke aanduiding voor tekst 7">
            <a:extLst>
              <a:ext uri="{FF2B5EF4-FFF2-40B4-BE49-F238E27FC236}">
                <a16:creationId xmlns="" xmlns:a16="http://schemas.microsoft.com/office/drawing/2014/main" id="{AF4C1BE1-9011-49C7-9208-5DE36708496E}"/>
              </a:ext>
            </a:extLst>
          </p:cNvPr>
          <p:cNvSpPr>
            <a:spLocks noGrp="1"/>
          </p:cNvSpPr>
          <p:nvPr>
            <p:ph type="body" sz="quarter" idx="13" hasCustomPrompt="1"/>
          </p:nvPr>
        </p:nvSpPr>
        <p:spPr>
          <a:xfrm>
            <a:off x="1041400" y="1900799"/>
            <a:ext cx="2731325" cy="480131"/>
          </a:xfrm>
          <a:solidFill>
            <a:srgbClr val="006FB9"/>
          </a:solidFill>
        </p:spPr>
        <p:txBody>
          <a:bodyPr wrap="none" anchor="ctr">
            <a:spAutoFit/>
          </a:bodyPr>
          <a:lstStyle>
            <a:lvl1pPr marL="0" indent="0">
              <a:buNone/>
              <a:defRPr>
                <a:solidFill>
                  <a:schemeClr val="bg1"/>
                </a:solidFill>
              </a:defRPr>
            </a:lvl1pPr>
          </a:lstStyle>
          <a:p>
            <a:pPr lvl="0"/>
            <a:r>
              <a:rPr lang="nl-NL" dirty="0"/>
              <a:t>Tik hier je naam</a:t>
            </a:r>
          </a:p>
        </p:txBody>
      </p:sp>
      <p:sp>
        <p:nvSpPr>
          <p:cNvPr id="9" name="Tijdelijke aanduiding voor tekst 7">
            <a:extLst>
              <a:ext uri="{FF2B5EF4-FFF2-40B4-BE49-F238E27FC236}">
                <a16:creationId xmlns="" xmlns:a16="http://schemas.microsoft.com/office/drawing/2014/main" id="{EC1597D3-F115-4E6D-84B8-2438B5C7D95F}"/>
              </a:ext>
            </a:extLst>
          </p:cNvPr>
          <p:cNvSpPr>
            <a:spLocks noGrp="1"/>
          </p:cNvSpPr>
          <p:nvPr>
            <p:ph type="body" sz="quarter" idx="14" hasCustomPrompt="1"/>
          </p:nvPr>
        </p:nvSpPr>
        <p:spPr>
          <a:xfrm>
            <a:off x="1041399" y="2421413"/>
            <a:ext cx="2113207" cy="369332"/>
          </a:xfrm>
          <a:noFill/>
        </p:spPr>
        <p:txBody>
          <a:bodyPr wrap="none" anchor="ctr">
            <a:spAutoFit/>
          </a:bodyPr>
          <a:lstStyle>
            <a:lvl1pPr marL="0" indent="0">
              <a:buNone/>
              <a:defRPr sz="2000">
                <a:solidFill>
                  <a:srgbClr val="006FB9"/>
                </a:solidFill>
              </a:defRPr>
            </a:lvl1pPr>
          </a:lstStyle>
          <a:p>
            <a:pPr lvl="0"/>
            <a:r>
              <a:rPr lang="nl-NL" dirty="0"/>
              <a:t>Tik hier je functie</a:t>
            </a:r>
          </a:p>
        </p:txBody>
      </p:sp>
      <p:sp>
        <p:nvSpPr>
          <p:cNvPr id="10" name="Tijdelijke aanduiding voor tekst 7">
            <a:extLst>
              <a:ext uri="{FF2B5EF4-FFF2-40B4-BE49-F238E27FC236}">
                <a16:creationId xmlns="" xmlns:a16="http://schemas.microsoft.com/office/drawing/2014/main" id="{4FD4533C-0228-4777-9E46-7D028E108D5A}"/>
              </a:ext>
            </a:extLst>
          </p:cNvPr>
          <p:cNvSpPr>
            <a:spLocks noGrp="1"/>
          </p:cNvSpPr>
          <p:nvPr>
            <p:ph type="body" sz="quarter" idx="15" hasCustomPrompt="1"/>
          </p:nvPr>
        </p:nvSpPr>
        <p:spPr>
          <a:xfrm>
            <a:off x="1041398" y="3238429"/>
            <a:ext cx="10515600" cy="369332"/>
          </a:xfrm>
          <a:noFill/>
        </p:spPr>
        <p:txBody>
          <a:bodyPr wrap="square" anchor="t">
            <a:spAutoFit/>
          </a:bodyPr>
          <a:lstStyle>
            <a:lvl1pPr marL="0" indent="0">
              <a:buNone/>
              <a:defRPr sz="2000">
                <a:solidFill>
                  <a:srgbClr val="006FB9"/>
                </a:solidFill>
              </a:defRPr>
            </a:lvl1pPr>
          </a:lstStyle>
          <a:p>
            <a:pPr lvl="0"/>
            <a:r>
              <a:rPr lang="nl-NL" dirty="0"/>
              <a:t>Tik hier wat je doet</a:t>
            </a:r>
          </a:p>
        </p:txBody>
      </p:sp>
      <p:sp>
        <p:nvSpPr>
          <p:cNvPr id="13" name="Rechthoek 12">
            <a:extLst>
              <a:ext uri="{FF2B5EF4-FFF2-40B4-BE49-F238E27FC236}">
                <a16:creationId xmlns="" xmlns:a16="http://schemas.microsoft.com/office/drawing/2014/main" id="{B75A9505-3747-4905-83D0-DB6DAC48EC38}"/>
              </a:ext>
            </a:extLst>
          </p:cNvPr>
          <p:cNvSpPr/>
          <p:nvPr userDrawn="1"/>
        </p:nvSpPr>
        <p:spPr>
          <a:xfrm>
            <a:off x="1041398" y="5297966"/>
            <a:ext cx="10515599" cy="369332"/>
          </a:xfrm>
          <a:prstGeom prst="rect">
            <a:avLst/>
          </a:prstGeom>
          <a:solidFill>
            <a:srgbClr val="F0596B"/>
          </a:solidFill>
        </p:spPr>
        <p:txBody>
          <a:bodyPr wrap="square">
            <a:spAutoFit/>
          </a:bodyPr>
          <a:lstStyle/>
          <a:p>
            <a:r>
              <a:rPr lang="nl-NL" dirty="0">
                <a:solidFill>
                  <a:schemeClr val="bg1"/>
                </a:solidFill>
              </a:rPr>
              <a:t>In samenwerking met heel veel partners in de Alliantie Nederland Rookvrij</a:t>
            </a:r>
          </a:p>
        </p:txBody>
      </p:sp>
    </p:spTree>
    <p:extLst>
      <p:ext uri="{BB962C8B-B14F-4D97-AF65-F5344CB8AC3E}">
        <p14:creationId xmlns:p14="http://schemas.microsoft.com/office/powerpoint/2010/main" val="108933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94938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vl1pPr>
          </a:lstStyle>
          <a:p>
            <a:r>
              <a:rPr lang="nl-NL" dirty="0"/>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
        <p:nvSpPr>
          <p:cNvPr id="5" name="Tijdelijke aanduiding voor datum 4"/>
          <p:cNvSpPr>
            <a:spLocks noGrp="1"/>
          </p:cNvSpPr>
          <p:nvPr>
            <p:ph type="dt" sz="half" idx="10"/>
          </p:nvPr>
        </p:nvSpPr>
        <p:spPr/>
        <p:txBody>
          <a:bodyPr/>
          <a:lstStyle/>
          <a:p>
            <a:fld id="{F0CE0616-7D46-46DC-8CC4-4184B68AC300}" type="datetimeFigureOut">
              <a:rPr lang="nl-NL" smtClean="0"/>
              <a:t>7-6-2018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6150175A-4E23-482D-92DD-188326C31FA6}" type="slidenum">
              <a:rPr lang="nl-NL" smtClean="0"/>
              <a:t>‹#›</a:t>
            </a:fld>
            <a:endParaRPr lang="nl-NL" dirty="0"/>
          </a:p>
        </p:txBody>
      </p:sp>
    </p:spTree>
    <p:extLst>
      <p:ext uri="{BB962C8B-B14F-4D97-AF65-F5344CB8AC3E}">
        <p14:creationId xmlns:p14="http://schemas.microsoft.com/office/powerpoint/2010/main" val="8401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E0616-7D46-46DC-8CC4-4184B68AC300}" type="datetimeFigureOut">
              <a:rPr lang="nl-NL" smtClean="0"/>
              <a:t>7-6-2018</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0175A-4E23-482D-92DD-188326C31FA6}" type="slidenum">
              <a:rPr lang="nl-NL" smtClean="0"/>
              <a:t>‹#›</a:t>
            </a:fld>
            <a:endParaRPr lang="nl-NL" dirty="0"/>
          </a:p>
        </p:txBody>
      </p:sp>
      <p:grpSp>
        <p:nvGrpSpPr>
          <p:cNvPr id="7" name="Groep 6">
            <a:extLst>
              <a:ext uri="{FF2B5EF4-FFF2-40B4-BE49-F238E27FC236}">
                <a16:creationId xmlns="" xmlns:a16="http://schemas.microsoft.com/office/drawing/2014/main" id="{E2CD9524-F149-49BA-AABE-D66A872E2380}"/>
              </a:ext>
            </a:extLst>
          </p:cNvPr>
          <p:cNvGrpSpPr/>
          <p:nvPr userDrawn="1"/>
        </p:nvGrpSpPr>
        <p:grpSpPr>
          <a:xfrm>
            <a:off x="157473" y="6142106"/>
            <a:ext cx="11877054" cy="701675"/>
            <a:chOff x="157473" y="6142106"/>
            <a:chExt cx="11877054" cy="701675"/>
          </a:xfrm>
        </p:grpSpPr>
        <p:pic>
          <p:nvPicPr>
            <p:cNvPr id="8" name="Afbeelding 7">
              <a:extLst>
                <a:ext uri="{FF2B5EF4-FFF2-40B4-BE49-F238E27FC236}">
                  <a16:creationId xmlns="" xmlns:a16="http://schemas.microsoft.com/office/drawing/2014/main" id="{D06694F0-A5E0-43A5-AED5-5209EB0D7666}"/>
                </a:ext>
              </a:extLst>
            </p:cNvPr>
            <p:cNvPicPr>
              <a:picLocks noChangeAspect="1"/>
            </p:cNvPicPr>
            <p:nvPr userDrawn="1"/>
          </p:nvPicPr>
          <p:blipFill rotWithShape="1">
            <a:blip r:embed="rId15"/>
            <a:srcRect l="19560" t="76122" r="19560"/>
            <a:stretch/>
          </p:blipFill>
          <p:spPr>
            <a:xfrm>
              <a:off x="157473" y="6283253"/>
              <a:ext cx="2052327" cy="511317"/>
            </a:xfrm>
            <a:prstGeom prst="rect">
              <a:avLst/>
            </a:prstGeom>
          </p:spPr>
        </p:pic>
        <p:pic>
          <p:nvPicPr>
            <p:cNvPr id="11" name="Afbeelding 10">
              <a:extLst>
                <a:ext uri="{FF2B5EF4-FFF2-40B4-BE49-F238E27FC236}">
                  <a16:creationId xmlns="" xmlns:a16="http://schemas.microsoft.com/office/drawing/2014/main" id="{03C3F0E3-C7C2-4F6A-8506-85A5BE66C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13727" y="6142106"/>
              <a:ext cx="1320800" cy="701675"/>
            </a:xfrm>
            <a:prstGeom prst="rect">
              <a:avLst/>
            </a:prstGeom>
          </p:spPr>
        </p:pic>
      </p:grpSp>
    </p:spTree>
    <p:extLst>
      <p:ext uri="{BB962C8B-B14F-4D97-AF65-F5344CB8AC3E}">
        <p14:creationId xmlns:p14="http://schemas.microsoft.com/office/powerpoint/2010/main" val="958372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2.jpe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1.jpe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chart" Target="../charts/chart9.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hyperlink" Target="https://rookvrijegeneratie.nl/nieuws/" TargetMode="External"/><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Urf9NLlbrOo" TargetMode="External"/><Relationship Id="rId2" Type="http://schemas.openxmlformats.org/officeDocument/2006/relationships/hyperlink" Target="https://youtu.be/ubJVyKVdDsQ" TargetMode="External"/><Relationship Id="rId1" Type="http://schemas.openxmlformats.org/officeDocument/2006/relationships/slideLayout" Target="../slideLayouts/slideLayout8.xml"/><Relationship Id="rId6" Type="http://schemas.openxmlformats.org/officeDocument/2006/relationships/hyperlink" Target="http://www.npo.nl/" TargetMode="External"/><Relationship Id="rId5" Type="http://schemas.openxmlformats.org/officeDocument/2006/relationships/image" Target="../media/image58.png"/><Relationship Id="rId4" Type="http://schemas.openxmlformats.org/officeDocument/2006/relationships/hyperlink" Target="https://youtu.be/4npnteusSh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hyperlink" Target="http://www.alliantienederlandrookvrij.nl/" TargetMode="External"/><Relationship Id="rId3" Type="http://schemas.openxmlformats.org/officeDocument/2006/relationships/hyperlink" Target="https://www.facebook.com/rookvrijegeneratie.org" TargetMode="External"/><Relationship Id="rId7" Type="http://schemas.openxmlformats.org/officeDocument/2006/relationships/hyperlink" Target="http://www.rookvrijegeneratie.nl/"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mailto:info@rookvrijegeneratie.nl" TargetMode="External"/><Relationship Id="rId5" Type="http://schemas.openxmlformats.org/officeDocument/2006/relationships/hyperlink" Target="http://webshop.rookvrijegeneratie.nl/" TargetMode="External"/><Relationship Id="rId4" Type="http://schemas.openxmlformats.org/officeDocument/2006/relationships/hyperlink" Target="https://twitter.com/rookvrijeg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5"/>
          <p:cNvSpPr txBox="1"/>
          <p:nvPr/>
        </p:nvSpPr>
        <p:spPr>
          <a:xfrm>
            <a:off x="839862" y="2407496"/>
            <a:ext cx="10659649" cy="861774"/>
          </a:xfrm>
          <a:prstGeom prst="rect">
            <a:avLst/>
          </a:prstGeom>
          <a:noFill/>
          <a:effectLst>
            <a:outerShdw blurRad="177800" dist="76200" dir="2700000" algn="tl" rotWithShape="0">
              <a:prstClr val="black">
                <a:alpha val="40000"/>
              </a:prstClr>
            </a:outerShdw>
          </a:effectLst>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3600" dirty="0" smtClean="0">
                <a:solidFill>
                  <a:srgbClr val="F0596B"/>
                </a:solidFill>
                <a:latin typeface="Arial Black" panose="020B0A04020102020204" pitchFamily="34" charset="0"/>
              </a:rPr>
              <a:t>Sigaretten en rokerslongen onder de loep</a:t>
            </a:r>
            <a:endParaRPr lang="nl-NL" sz="3600" dirty="0">
              <a:solidFill>
                <a:srgbClr val="F0596B"/>
              </a:solidFill>
              <a:latin typeface="Arial Black" panose="020B0A04020102020204" pitchFamily="34" charset="0"/>
            </a:endParaRPr>
          </a:p>
          <a:p>
            <a:r>
              <a:rPr lang="nl-NL" sz="1400" dirty="0" smtClean="0">
                <a:solidFill>
                  <a:srgbClr val="F0596B"/>
                </a:solidFill>
                <a:latin typeface="Arial" panose="020B0604020202020204" pitchFamily="34" charset="0"/>
                <a:cs typeface="Arial" panose="020B0604020202020204" pitchFamily="34" charset="0"/>
              </a:rPr>
              <a:t>1 juni 2018</a:t>
            </a:r>
            <a:endParaRPr lang="nl-NL" sz="1400" dirty="0">
              <a:solidFill>
                <a:srgbClr val="F0596B"/>
              </a:solidFill>
              <a:latin typeface="Arial" panose="020B0604020202020204" pitchFamily="34" charset="0"/>
              <a:cs typeface="Arial" panose="020B0604020202020204" pitchFamily="34" charset="0"/>
            </a:endParaRPr>
          </a:p>
        </p:txBody>
      </p:sp>
      <p:sp>
        <p:nvSpPr>
          <p:cNvPr id="3" name="Tekstvak 5"/>
          <p:cNvSpPr txBox="1"/>
          <p:nvPr/>
        </p:nvSpPr>
        <p:spPr>
          <a:xfrm>
            <a:off x="839862" y="4120548"/>
            <a:ext cx="7420173" cy="707886"/>
          </a:xfrm>
          <a:prstGeom prst="rect">
            <a:avLst/>
          </a:prstGeom>
          <a:noFill/>
          <a:effectLst>
            <a:outerShdw blurRad="177800" dist="76200" dir="2700000" algn="tl" rotWithShape="0">
              <a:prstClr val="black">
                <a:alpha val="40000"/>
              </a:prstClr>
            </a:outerShdw>
          </a:effectLst>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dirty="0" smtClean="0">
                <a:solidFill>
                  <a:schemeClr val="tx2">
                    <a:lumMod val="60000"/>
                    <a:lumOff val="40000"/>
                  </a:schemeClr>
                </a:solidFill>
                <a:latin typeface="Arial Black" panose="020B0A04020102020204" pitchFamily="34" charset="0"/>
              </a:rPr>
              <a:t>Robert van de </a:t>
            </a:r>
            <a:r>
              <a:rPr lang="nl-NL" sz="2000" dirty="0">
                <a:solidFill>
                  <a:schemeClr val="tx2">
                    <a:lumMod val="60000"/>
                    <a:lumOff val="40000"/>
                  </a:schemeClr>
                </a:solidFill>
                <a:latin typeface="Arial Black" panose="020B0A04020102020204" pitchFamily="34" charset="0"/>
              </a:rPr>
              <a:t>Graaf – </a:t>
            </a:r>
            <a:r>
              <a:rPr lang="nl-NL" sz="2000" dirty="0" smtClean="0">
                <a:solidFill>
                  <a:schemeClr val="tx2">
                    <a:lumMod val="60000"/>
                    <a:lumOff val="40000"/>
                  </a:schemeClr>
                </a:solidFill>
                <a:latin typeface="Arial Black" panose="020B0A04020102020204" pitchFamily="34" charset="0"/>
              </a:rPr>
              <a:t>verslavingsarts</a:t>
            </a:r>
            <a:endParaRPr lang="nl-NL" sz="2000" dirty="0">
              <a:solidFill>
                <a:schemeClr val="tx2">
                  <a:lumMod val="60000"/>
                  <a:lumOff val="40000"/>
                </a:schemeClr>
              </a:solidFill>
              <a:latin typeface="Arial Black" panose="020B0A04020102020204" pitchFamily="34" charset="0"/>
            </a:endParaRPr>
          </a:p>
          <a:p>
            <a:r>
              <a:rPr lang="nl-NL" sz="2000" dirty="0">
                <a:solidFill>
                  <a:schemeClr val="tx2">
                    <a:lumMod val="60000"/>
                    <a:lumOff val="40000"/>
                  </a:schemeClr>
                </a:solidFill>
                <a:latin typeface="Arial Black" panose="020B0A04020102020204" pitchFamily="34" charset="0"/>
              </a:rPr>
              <a:t>Karianne </a:t>
            </a:r>
            <a:r>
              <a:rPr lang="nl-NL" sz="2000" dirty="0" smtClean="0">
                <a:solidFill>
                  <a:schemeClr val="tx2">
                    <a:lumMod val="60000"/>
                    <a:lumOff val="40000"/>
                  </a:schemeClr>
                </a:solidFill>
                <a:latin typeface="Arial Black" panose="020B0A04020102020204" pitchFamily="34" charset="0"/>
              </a:rPr>
              <a:t>Djoyoadhiningrat-Hol – bioloog, Longfonds</a:t>
            </a:r>
            <a:endParaRPr lang="nl-NL" sz="2000" dirty="0">
              <a:solidFill>
                <a:schemeClr val="tx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20711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71587"/>
          </a:xfrm>
        </p:spPr>
        <p:txBody>
          <a:bodyPr>
            <a:normAutofit/>
          </a:bodyPr>
          <a:lstStyle/>
          <a:p>
            <a:pPr algn="ctr"/>
            <a:r>
              <a:rPr lang="en-US" sz="7200" b="1" dirty="0" err="1"/>
              <a:t>Slechte</a:t>
            </a:r>
            <a:r>
              <a:rPr lang="en-US" sz="7200" b="1" dirty="0"/>
              <a:t> </a:t>
            </a:r>
            <a:r>
              <a:rPr lang="en-US" sz="7200" b="1" dirty="0" err="1"/>
              <a:t>gewoonte</a:t>
            </a:r>
            <a:r>
              <a:rPr lang="en-US" sz="7200" b="1" dirty="0"/>
              <a:t>? </a:t>
            </a:r>
            <a:br>
              <a:rPr lang="en-US" sz="7200" b="1" dirty="0"/>
            </a:br>
            <a:r>
              <a:rPr lang="en-US" sz="7200" b="1" dirty="0"/>
              <a:t/>
            </a:r>
            <a:br>
              <a:rPr lang="en-US" sz="7200" b="1" dirty="0"/>
            </a:br>
            <a:endParaRPr lang="en-US" sz="7200" b="1" dirty="0">
              <a:solidFill>
                <a:srgbClr val="FF0000"/>
              </a:solidFill>
            </a:endParaRPr>
          </a:p>
        </p:txBody>
      </p:sp>
    </p:spTree>
    <p:extLst>
      <p:ext uri="{BB962C8B-B14F-4D97-AF65-F5344CB8AC3E}">
        <p14:creationId xmlns:p14="http://schemas.microsoft.com/office/powerpoint/2010/main" val="145387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71587"/>
          </a:xfrm>
        </p:spPr>
        <p:txBody>
          <a:bodyPr>
            <a:normAutofit/>
          </a:bodyPr>
          <a:lstStyle/>
          <a:p>
            <a:pPr algn="ctr"/>
            <a:r>
              <a:rPr lang="en-US" sz="7200" b="1" dirty="0" err="1"/>
              <a:t>Slechte</a:t>
            </a:r>
            <a:r>
              <a:rPr lang="en-US" sz="7200" b="1" dirty="0"/>
              <a:t> </a:t>
            </a:r>
            <a:r>
              <a:rPr lang="en-US" sz="7200" b="1" dirty="0" err="1"/>
              <a:t>gewoonte</a:t>
            </a:r>
            <a:r>
              <a:rPr lang="en-US" sz="7200" b="1" dirty="0"/>
              <a:t>? </a:t>
            </a:r>
            <a:br>
              <a:rPr lang="en-US" sz="7200" b="1" dirty="0"/>
            </a:br>
            <a:r>
              <a:rPr lang="en-US" sz="7200" b="1" dirty="0"/>
              <a:t/>
            </a:r>
            <a:br>
              <a:rPr lang="en-US" sz="7200" b="1" dirty="0"/>
            </a:br>
            <a:r>
              <a:rPr lang="en-US" sz="7200" b="1" dirty="0" err="1">
                <a:solidFill>
                  <a:srgbClr val="FF0000"/>
                </a:solidFill>
              </a:rPr>
              <a:t>Verslaving</a:t>
            </a:r>
            <a:r>
              <a:rPr lang="en-US" sz="7200" b="1" dirty="0">
                <a:solidFill>
                  <a:srgbClr val="FF0000"/>
                </a:solidFill>
              </a:rPr>
              <a:t>.</a:t>
            </a:r>
          </a:p>
        </p:txBody>
      </p:sp>
    </p:spTree>
    <p:extLst>
      <p:ext uri="{BB962C8B-B14F-4D97-AF65-F5344CB8AC3E}">
        <p14:creationId xmlns:p14="http://schemas.microsoft.com/office/powerpoint/2010/main" val="54641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 xmlns:a16="http://schemas.microsoft.com/office/drawing/2014/main" id="{16E582D0-EB06-424D-B4BE-5A0F42EE381A}"/>
              </a:ext>
            </a:extLst>
          </p:cNvPr>
          <p:cNvSpPr txBox="1"/>
          <p:nvPr/>
        </p:nvSpPr>
        <p:spPr>
          <a:xfrm>
            <a:off x="2251076" y="6405012"/>
            <a:ext cx="6051657" cy="400110"/>
          </a:xfrm>
          <a:prstGeom prst="rect">
            <a:avLst/>
          </a:prstGeom>
          <a:noFill/>
        </p:spPr>
        <p:txBody>
          <a:bodyPr wrap="none" rtlCol="0">
            <a:spAutoFit/>
          </a:bodyPr>
          <a:lstStyle/>
          <a:p>
            <a:r>
              <a:rPr lang="nl-NL" sz="1000" dirty="0">
                <a:solidFill>
                  <a:schemeClr val="bg1">
                    <a:lumMod val="50000"/>
                  </a:schemeClr>
                </a:solidFill>
              </a:rPr>
              <a:t>Bron: https://www.rokeninfo.nl/professionals/effecten-van-roken/nicotine/effecten-nicotine-verslaving</a:t>
            </a:r>
          </a:p>
          <a:p>
            <a:endParaRPr lang="nl-NL" sz="1000" dirty="0">
              <a:solidFill>
                <a:schemeClr val="bg1">
                  <a:lumMod val="50000"/>
                </a:schemeClr>
              </a:solidFill>
            </a:endParaRPr>
          </a:p>
        </p:txBody>
      </p:sp>
      <p:sp>
        <p:nvSpPr>
          <p:cNvPr id="9" name="Rechthoek 8">
            <a:extLst>
              <a:ext uri="{FF2B5EF4-FFF2-40B4-BE49-F238E27FC236}">
                <a16:creationId xmlns="" xmlns:a16="http://schemas.microsoft.com/office/drawing/2014/main" id="{873CBFAC-A885-4139-8FBB-C18E73C88045}"/>
              </a:ext>
            </a:extLst>
          </p:cNvPr>
          <p:cNvSpPr/>
          <p:nvPr/>
        </p:nvSpPr>
        <p:spPr>
          <a:xfrm>
            <a:off x="515938" y="206767"/>
            <a:ext cx="11160125" cy="492443"/>
          </a:xfrm>
          <a:prstGeom prst="rect">
            <a:avLst/>
          </a:prstGeom>
        </p:spPr>
        <p:txBody>
          <a:bodyPr wrap="square" lIns="0" tIns="0" rIns="0" bIns="0">
            <a:spAutoFit/>
          </a:bodyPr>
          <a:lstStyle/>
          <a:p>
            <a:r>
              <a:rPr lang="nl-NL" sz="3200" cap="all" dirty="0">
                <a:solidFill>
                  <a:srgbClr val="006FB9"/>
                </a:solidFill>
                <a:latin typeface="+mj-lt"/>
              </a:rPr>
              <a:t>ROKEN IS ERNSTIG verslavend</a:t>
            </a:r>
            <a:endParaRPr lang="nl-NL" sz="2400" cap="all" dirty="0">
              <a:solidFill>
                <a:srgbClr val="F0596B"/>
              </a:solidFill>
              <a:latin typeface="+mj-lt"/>
            </a:endParaRPr>
          </a:p>
        </p:txBody>
      </p:sp>
      <p:sp>
        <p:nvSpPr>
          <p:cNvPr id="8" name="Rechthoek 7">
            <a:extLst>
              <a:ext uri="{FF2B5EF4-FFF2-40B4-BE49-F238E27FC236}">
                <a16:creationId xmlns="" xmlns:a16="http://schemas.microsoft.com/office/drawing/2014/main" id="{15417F7E-97B5-471A-8227-8E0B8100CAD8}"/>
              </a:ext>
            </a:extLst>
          </p:cNvPr>
          <p:cNvSpPr/>
          <p:nvPr/>
        </p:nvSpPr>
        <p:spPr>
          <a:xfrm>
            <a:off x="515938" y="1203769"/>
            <a:ext cx="11160125" cy="400110"/>
          </a:xfrm>
          <a:prstGeom prst="rect">
            <a:avLst/>
          </a:prstGeom>
          <a:solidFill>
            <a:srgbClr val="006FB9"/>
          </a:solidFill>
        </p:spPr>
        <p:txBody>
          <a:bodyPr wrap="square">
            <a:spAutoFit/>
          </a:bodyPr>
          <a:lstStyle/>
          <a:p>
            <a:r>
              <a:rPr lang="nl-NL" sz="2000" cap="all" spc="-35" dirty="0">
                <a:solidFill>
                  <a:schemeClr val="bg1"/>
                </a:solidFill>
                <a:cs typeface="Arial" panose="020B0604020202020204" pitchFamily="34" charset="0"/>
              </a:rPr>
              <a:t>Nicotine ongeveer zo verslavend </a:t>
            </a:r>
            <a:r>
              <a:rPr lang="nl-NL" sz="2000" cap="all" spc="-35" dirty="0">
                <a:solidFill>
                  <a:schemeClr val="bg1"/>
                </a:solidFill>
                <a:latin typeface="+mj-lt"/>
                <a:cs typeface="Arial" panose="020B0604020202020204" pitchFamily="34" charset="0"/>
              </a:rPr>
              <a:t>als cocaïne en heroïne</a:t>
            </a:r>
          </a:p>
        </p:txBody>
      </p:sp>
      <p:sp>
        <p:nvSpPr>
          <p:cNvPr id="15" name="Rechthoek 14">
            <a:extLst>
              <a:ext uri="{FF2B5EF4-FFF2-40B4-BE49-F238E27FC236}">
                <a16:creationId xmlns="" xmlns:a16="http://schemas.microsoft.com/office/drawing/2014/main" id="{BCA72DE1-B0D9-4ADC-B84C-C6F47FAEF3AC}"/>
              </a:ext>
            </a:extLst>
          </p:cNvPr>
          <p:cNvSpPr/>
          <p:nvPr/>
        </p:nvSpPr>
        <p:spPr>
          <a:xfrm>
            <a:off x="515937" y="4460675"/>
            <a:ext cx="3636000" cy="1015663"/>
          </a:xfrm>
          <a:prstGeom prst="rect">
            <a:avLst/>
          </a:prstGeom>
          <a:solidFill>
            <a:srgbClr val="006FB9"/>
          </a:solidFill>
        </p:spPr>
        <p:txBody>
          <a:bodyPr wrap="square">
            <a:noAutofit/>
          </a:bodyPr>
          <a:lstStyle/>
          <a:p>
            <a:r>
              <a:rPr lang="nl-NL" sz="2000" spc="-35" dirty="0">
                <a:solidFill>
                  <a:schemeClr val="bg1"/>
                </a:solidFill>
                <a:cs typeface="Arial" panose="020B0604020202020204" pitchFamily="34" charset="0"/>
              </a:rPr>
              <a:t>Zonder professionele hulp is de </a:t>
            </a:r>
            <a:r>
              <a:rPr lang="nl-NL" sz="2000" spc="-35" dirty="0">
                <a:solidFill>
                  <a:schemeClr val="bg1"/>
                </a:solidFill>
                <a:latin typeface="+mj-lt"/>
                <a:cs typeface="Arial" panose="020B0604020202020204" pitchFamily="34" charset="0"/>
              </a:rPr>
              <a:t>slagingskans van een stoppoging 3-5%</a:t>
            </a:r>
          </a:p>
        </p:txBody>
      </p:sp>
      <p:sp>
        <p:nvSpPr>
          <p:cNvPr id="16" name="Rechthoek 15">
            <a:extLst>
              <a:ext uri="{FF2B5EF4-FFF2-40B4-BE49-F238E27FC236}">
                <a16:creationId xmlns="" xmlns:a16="http://schemas.microsoft.com/office/drawing/2014/main" id="{1D2286B8-1B7E-410E-986B-CB9FC6009C36}"/>
              </a:ext>
            </a:extLst>
          </p:cNvPr>
          <p:cNvSpPr/>
          <p:nvPr/>
        </p:nvSpPr>
        <p:spPr>
          <a:xfrm>
            <a:off x="4278000" y="4460675"/>
            <a:ext cx="3636000" cy="1015662"/>
          </a:xfrm>
          <a:prstGeom prst="rect">
            <a:avLst/>
          </a:prstGeom>
          <a:solidFill>
            <a:srgbClr val="006FB9"/>
          </a:solidFill>
        </p:spPr>
        <p:txBody>
          <a:bodyPr wrap="square">
            <a:noAutofit/>
          </a:bodyPr>
          <a:lstStyle/>
          <a:p>
            <a:r>
              <a:rPr lang="nl-NL" sz="2000" spc="-35" dirty="0">
                <a:solidFill>
                  <a:schemeClr val="bg1"/>
                </a:solidFill>
                <a:latin typeface="+mj-lt"/>
                <a:cs typeface="Arial" panose="020B0604020202020204" pitchFamily="34" charset="0"/>
              </a:rPr>
              <a:t>Kinderen extra gevoelig </a:t>
            </a:r>
            <a:br>
              <a:rPr lang="nl-NL" sz="2000" spc="-35" dirty="0">
                <a:solidFill>
                  <a:schemeClr val="bg1"/>
                </a:solidFill>
                <a:latin typeface="+mj-lt"/>
                <a:cs typeface="Arial" panose="020B0604020202020204" pitchFamily="34" charset="0"/>
              </a:rPr>
            </a:br>
            <a:r>
              <a:rPr lang="nl-NL" sz="2000" spc="-35" dirty="0">
                <a:solidFill>
                  <a:schemeClr val="bg1"/>
                </a:solidFill>
                <a:cs typeface="Arial" panose="020B0604020202020204" pitchFamily="34" charset="0"/>
              </a:rPr>
              <a:t>voor verslaving</a:t>
            </a:r>
          </a:p>
        </p:txBody>
      </p:sp>
      <p:sp>
        <p:nvSpPr>
          <p:cNvPr id="4" name="Rechthoek 3">
            <a:extLst>
              <a:ext uri="{FF2B5EF4-FFF2-40B4-BE49-F238E27FC236}">
                <a16:creationId xmlns="" xmlns:a16="http://schemas.microsoft.com/office/drawing/2014/main" id="{FDB9BC3B-B60E-4000-B18B-64DA8CF84AB7}"/>
              </a:ext>
            </a:extLst>
          </p:cNvPr>
          <p:cNvSpPr/>
          <p:nvPr/>
        </p:nvSpPr>
        <p:spPr>
          <a:xfrm>
            <a:off x="515937" y="1769606"/>
            <a:ext cx="11160126" cy="1631216"/>
          </a:xfrm>
          <a:prstGeom prst="rect">
            <a:avLst/>
          </a:prstGeom>
        </p:spPr>
        <p:txBody>
          <a:bodyPr wrap="square">
            <a:spAutoFit/>
          </a:bodyPr>
          <a:lstStyle/>
          <a:p>
            <a:r>
              <a:rPr lang="nl-NL" sz="2000" spc="-35" dirty="0">
                <a:solidFill>
                  <a:srgbClr val="006FB9"/>
                </a:solidFill>
                <a:latin typeface="+mj-lt"/>
                <a:cs typeface="Arial" panose="020B0604020202020204" pitchFamily="34" charset="0"/>
              </a:rPr>
              <a:t>Nicotine werkt zeer snel en kort</a:t>
            </a:r>
            <a:r>
              <a:rPr lang="nl-NL" sz="2000" spc="-35" dirty="0">
                <a:solidFill>
                  <a:srgbClr val="006FB9"/>
                </a:solidFill>
                <a:cs typeface="Arial" panose="020B0604020202020204" pitchFamily="34" charset="0"/>
              </a:rPr>
              <a:t/>
            </a:r>
            <a:br>
              <a:rPr lang="nl-NL" sz="2000" spc="-35" dirty="0">
                <a:solidFill>
                  <a:srgbClr val="006FB9"/>
                </a:solidFill>
                <a:cs typeface="Arial" panose="020B0604020202020204" pitchFamily="34" charset="0"/>
              </a:rPr>
            </a:br>
            <a:r>
              <a:rPr lang="nl-NL" sz="2000" spc="-35" dirty="0">
                <a:solidFill>
                  <a:srgbClr val="006FB9"/>
                </a:solidFill>
                <a:cs typeface="Arial" panose="020B0604020202020204" pitchFamily="34" charset="0"/>
              </a:rPr>
              <a:t>binnen 7-10 seconden in de hersenen</a:t>
            </a:r>
          </a:p>
          <a:p>
            <a:endParaRPr lang="nl-NL" sz="2000" spc="-35" dirty="0">
              <a:solidFill>
                <a:srgbClr val="006FB9"/>
              </a:solidFill>
              <a:cs typeface="Arial" panose="020B0604020202020204" pitchFamily="34" charset="0"/>
            </a:endParaRPr>
          </a:p>
          <a:p>
            <a:r>
              <a:rPr lang="nl-NL" sz="2000" spc="-35" dirty="0">
                <a:solidFill>
                  <a:srgbClr val="006FB9"/>
                </a:solidFill>
                <a:latin typeface="+mj-lt"/>
                <a:cs typeface="Arial" panose="020B0604020202020204" pitchFamily="34" charset="0"/>
              </a:rPr>
              <a:t>Lichamelijke</a:t>
            </a:r>
            <a:r>
              <a:rPr lang="nl-NL" sz="2000" spc="-35" dirty="0">
                <a:solidFill>
                  <a:srgbClr val="006FB9"/>
                </a:solidFill>
                <a:cs typeface="Arial" panose="020B0604020202020204" pitchFamily="34" charset="0"/>
              </a:rPr>
              <a:t> (ontwenningsverschijnselen) </a:t>
            </a:r>
            <a:br>
              <a:rPr lang="nl-NL" sz="2000" spc="-35" dirty="0">
                <a:solidFill>
                  <a:srgbClr val="006FB9"/>
                </a:solidFill>
                <a:cs typeface="Arial" panose="020B0604020202020204" pitchFamily="34" charset="0"/>
              </a:rPr>
            </a:br>
            <a:r>
              <a:rPr lang="nl-NL" sz="2000" spc="-35" dirty="0">
                <a:solidFill>
                  <a:srgbClr val="006FB9"/>
                </a:solidFill>
                <a:latin typeface="+mj-lt"/>
                <a:cs typeface="Arial" panose="020B0604020202020204" pitchFamily="34" charset="0"/>
              </a:rPr>
              <a:t>en</a:t>
            </a:r>
            <a:r>
              <a:rPr lang="nl-NL" sz="2000" spc="-35" dirty="0">
                <a:solidFill>
                  <a:srgbClr val="006FB9"/>
                </a:solidFill>
                <a:cs typeface="Arial" panose="020B0604020202020204" pitchFamily="34" charset="0"/>
              </a:rPr>
              <a:t> </a:t>
            </a:r>
            <a:r>
              <a:rPr lang="nl-NL" sz="2000" spc="-35" dirty="0">
                <a:solidFill>
                  <a:srgbClr val="006FB9"/>
                </a:solidFill>
                <a:latin typeface="+mj-lt"/>
                <a:cs typeface="Arial" panose="020B0604020202020204" pitchFamily="34" charset="0"/>
              </a:rPr>
              <a:t>psychische</a:t>
            </a:r>
            <a:r>
              <a:rPr lang="nl-NL" sz="2000" spc="-35" dirty="0">
                <a:solidFill>
                  <a:srgbClr val="006FB9"/>
                </a:solidFill>
                <a:cs typeface="Arial" panose="020B0604020202020204" pitchFamily="34" charset="0"/>
              </a:rPr>
              <a:t> </a:t>
            </a:r>
            <a:r>
              <a:rPr lang="nl-NL" sz="2000" spc="-35" dirty="0">
                <a:solidFill>
                  <a:srgbClr val="006FB9"/>
                </a:solidFill>
                <a:latin typeface="+mj-lt"/>
                <a:cs typeface="Arial" panose="020B0604020202020204" pitchFamily="34" charset="0"/>
              </a:rPr>
              <a:t>afhankelijkheid</a:t>
            </a:r>
            <a:r>
              <a:rPr lang="nl-NL" sz="2000" spc="-35" dirty="0">
                <a:solidFill>
                  <a:srgbClr val="006FB9"/>
                </a:solidFill>
                <a:cs typeface="Arial" panose="020B0604020202020204" pitchFamily="34" charset="0"/>
              </a:rPr>
              <a:t> (verbonden aan dagelijkse rituelen)</a:t>
            </a:r>
          </a:p>
        </p:txBody>
      </p:sp>
      <p:sp>
        <p:nvSpPr>
          <p:cNvPr id="10" name="Rechthoek 9">
            <a:extLst>
              <a:ext uri="{FF2B5EF4-FFF2-40B4-BE49-F238E27FC236}">
                <a16:creationId xmlns="" xmlns:a16="http://schemas.microsoft.com/office/drawing/2014/main" id="{018BB026-49CB-4474-9D9C-559925D1826B}"/>
              </a:ext>
            </a:extLst>
          </p:cNvPr>
          <p:cNvSpPr/>
          <p:nvPr/>
        </p:nvSpPr>
        <p:spPr>
          <a:xfrm>
            <a:off x="8040063" y="4460675"/>
            <a:ext cx="3636000" cy="1015662"/>
          </a:xfrm>
          <a:prstGeom prst="rect">
            <a:avLst/>
          </a:prstGeom>
          <a:solidFill>
            <a:srgbClr val="006FB9"/>
          </a:solidFill>
        </p:spPr>
        <p:txBody>
          <a:bodyPr wrap="square">
            <a:noAutofit/>
          </a:bodyPr>
          <a:lstStyle/>
          <a:p>
            <a:r>
              <a:rPr lang="nl-NL" sz="2000" dirty="0">
                <a:solidFill>
                  <a:schemeClr val="bg1"/>
                </a:solidFill>
                <a:latin typeface="+mj-lt"/>
              </a:rPr>
              <a:t>80% van de rokers</a:t>
            </a:r>
            <a:r>
              <a:rPr lang="nl-NL" sz="2800" dirty="0">
                <a:solidFill>
                  <a:schemeClr val="bg1"/>
                </a:solidFill>
                <a:latin typeface="+mj-lt"/>
              </a:rPr>
              <a:t/>
            </a:r>
            <a:br>
              <a:rPr lang="nl-NL" sz="2800" dirty="0">
                <a:solidFill>
                  <a:schemeClr val="bg1"/>
                </a:solidFill>
                <a:latin typeface="+mj-lt"/>
              </a:rPr>
            </a:br>
            <a:r>
              <a:rPr lang="nl-NL" dirty="0">
                <a:solidFill>
                  <a:schemeClr val="bg1"/>
                </a:solidFill>
              </a:rPr>
              <a:t>wil stoppen</a:t>
            </a:r>
            <a:endParaRPr lang="nl-NL" dirty="0">
              <a:solidFill>
                <a:schemeClr val="bg1"/>
              </a:solidFill>
              <a:latin typeface="+mj-lt"/>
            </a:endParaRPr>
          </a:p>
        </p:txBody>
      </p:sp>
    </p:spTree>
    <p:extLst>
      <p:ext uri="{BB962C8B-B14F-4D97-AF65-F5344CB8AC3E}">
        <p14:creationId xmlns:p14="http://schemas.microsoft.com/office/powerpoint/2010/main" val="4499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500"/>
                                        <p:tgtEl>
                                          <p:spTgt spid="1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500"/>
                                        <p:tgtEl>
                                          <p:spTgt spid="16"/>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 xmlns:a16="http://schemas.microsoft.com/office/drawing/2014/main" id="{143BC76A-0AB0-48D6-913D-0C2C4EA8012D}"/>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roken</a:t>
            </a:r>
            <a:r>
              <a:rPr lang="nl-NL" sz="3200" cap="all" dirty="0">
                <a:solidFill>
                  <a:srgbClr val="F0596B"/>
                </a:solidFill>
                <a:latin typeface="+mj-lt"/>
              </a:rPr>
              <a:t/>
            </a:r>
            <a:br>
              <a:rPr lang="nl-NL" sz="3200" cap="all" dirty="0">
                <a:solidFill>
                  <a:srgbClr val="F0596B"/>
                </a:solidFill>
                <a:latin typeface="+mj-lt"/>
              </a:rPr>
            </a:br>
            <a:r>
              <a:rPr lang="nl-NL" sz="2400" cap="all" dirty="0">
                <a:solidFill>
                  <a:srgbClr val="F0596B"/>
                </a:solidFill>
                <a:latin typeface="+mj-lt"/>
              </a:rPr>
              <a:t>ZO VERSLAVEND IS TABAK </a:t>
            </a:r>
          </a:p>
        </p:txBody>
      </p:sp>
      <p:sp>
        <p:nvSpPr>
          <p:cNvPr id="26" name="Tekstvak 25">
            <a:extLst>
              <a:ext uri="{FF2B5EF4-FFF2-40B4-BE49-F238E27FC236}">
                <a16:creationId xmlns="" xmlns:a16="http://schemas.microsoft.com/office/drawing/2014/main" id="{DB520F17-2788-4620-B05F-0CCD48B5904A}"/>
              </a:ext>
            </a:extLst>
          </p:cNvPr>
          <p:cNvSpPr txBox="1"/>
          <p:nvPr/>
        </p:nvSpPr>
        <p:spPr>
          <a:xfrm>
            <a:off x="2251076" y="6319456"/>
            <a:ext cx="8495947" cy="369332"/>
          </a:xfrm>
          <a:prstGeom prst="rect">
            <a:avLst/>
          </a:prstGeom>
          <a:noFill/>
        </p:spPr>
        <p:txBody>
          <a:bodyPr wrap="square" rtlCol="0">
            <a:spAutoFit/>
          </a:bodyPr>
          <a:lstStyle/>
          <a:p>
            <a:r>
              <a:rPr lang="nl-NL" sz="1000" dirty="0">
                <a:solidFill>
                  <a:schemeClr val="bg1">
                    <a:lumMod val="50000"/>
                  </a:schemeClr>
                </a:solidFill>
              </a:rPr>
              <a:t>Bron:</a:t>
            </a:r>
            <a:r>
              <a:rPr lang="nl-NL" dirty="0"/>
              <a:t> </a:t>
            </a:r>
            <a:r>
              <a:rPr lang="nl-NL" sz="1000" dirty="0">
                <a:solidFill>
                  <a:schemeClr val="bg1">
                    <a:lumMod val="50000"/>
                  </a:schemeClr>
                </a:solidFill>
              </a:rPr>
              <a:t>Trimbos-instituut en </a:t>
            </a:r>
            <a:r>
              <a:rPr lang="nl-NL" sz="1000" dirty="0" err="1">
                <a:solidFill>
                  <a:schemeClr val="bg1">
                    <a:lumMod val="50000"/>
                  </a:schemeClr>
                </a:solidFill>
              </a:rPr>
              <a:t>Ladis</a:t>
            </a:r>
            <a:r>
              <a:rPr lang="nl-NL" sz="1000" dirty="0">
                <a:solidFill>
                  <a:schemeClr val="bg1">
                    <a:lumMod val="50000"/>
                  </a:schemeClr>
                </a:solidFill>
              </a:rPr>
              <a:t> (Landelijk Alcohol en Drugs Informatie Systeem) uit 2012. Aantal gebruikers/verslaafden 18-64 jaar in Nederland</a:t>
            </a:r>
          </a:p>
        </p:txBody>
      </p:sp>
      <p:graphicFrame>
        <p:nvGraphicFramePr>
          <p:cNvPr id="5" name="Grafiek 4">
            <a:extLst>
              <a:ext uri="{FF2B5EF4-FFF2-40B4-BE49-F238E27FC236}">
                <a16:creationId xmlns="" xmlns:a16="http://schemas.microsoft.com/office/drawing/2014/main" id="{D911920C-C3AF-450A-9C4A-12FC7A701091}"/>
              </a:ext>
            </a:extLst>
          </p:cNvPr>
          <p:cNvGraphicFramePr/>
          <p:nvPr>
            <p:extLst/>
          </p:nvPr>
        </p:nvGraphicFramePr>
        <p:xfrm>
          <a:off x="-480676" y="1607832"/>
          <a:ext cx="5463504" cy="3642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 2">
            <a:extLst>
              <a:ext uri="{FF2B5EF4-FFF2-40B4-BE49-F238E27FC236}">
                <a16:creationId xmlns="" xmlns:a16="http://schemas.microsoft.com/office/drawing/2014/main" id="{5F027761-5553-4A22-9AEF-0BD5190FBC79}"/>
              </a:ext>
            </a:extLst>
          </p:cNvPr>
          <p:cNvGraphicFramePr>
            <a:graphicFrameLocks noGrp="1"/>
          </p:cNvGraphicFramePr>
          <p:nvPr>
            <p:extLst>
              <p:ext uri="{D42A27DB-BD31-4B8C-83A1-F6EECF244321}">
                <p14:modId xmlns:p14="http://schemas.microsoft.com/office/powerpoint/2010/main" val="2762407272"/>
              </p:ext>
            </p:extLst>
          </p:nvPr>
        </p:nvGraphicFramePr>
        <p:xfrm>
          <a:off x="515938" y="1327678"/>
          <a:ext cx="11160124" cy="3175000"/>
        </p:xfrm>
        <a:graphic>
          <a:graphicData uri="http://schemas.openxmlformats.org/drawingml/2006/table">
            <a:tbl>
              <a:tblPr firstRow="1" bandRow="1">
                <a:tableStyleId>{5C22544A-7EE6-4342-B048-85BDC9FD1C3A}</a:tableStyleId>
              </a:tblPr>
              <a:tblGrid>
                <a:gridCol w="2790031">
                  <a:extLst>
                    <a:ext uri="{9D8B030D-6E8A-4147-A177-3AD203B41FA5}">
                      <a16:colId xmlns="" xmlns:a16="http://schemas.microsoft.com/office/drawing/2014/main" val="2555039213"/>
                    </a:ext>
                  </a:extLst>
                </a:gridCol>
                <a:gridCol w="2790031">
                  <a:extLst>
                    <a:ext uri="{9D8B030D-6E8A-4147-A177-3AD203B41FA5}">
                      <a16:colId xmlns="" xmlns:a16="http://schemas.microsoft.com/office/drawing/2014/main" val="1941302248"/>
                    </a:ext>
                  </a:extLst>
                </a:gridCol>
                <a:gridCol w="2790031">
                  <a:extLst>
                    <a:ext uri="{9D8B030D-6E8A-4147-A177-3AD203B41FA5}">
                      <a16:colId xmlns="" xmlns:a16="http://schemas.microsoft.com/office/drawing/2014/main" val="736579349"/>
                    </a:ext>
                  </a:extLst>
                </a:gridCol>
                <a:gridCol w="2790031">
                  <a:extLst>
                    <a:ext uri="{9D8B030D-6E8A-4147-A177-3AD203B41FA5}">
                      <a16:colId xmlns="" xmlns:a16="http://schemas.microsoft.com/office/drawing/2014/main" val="4201539848"/>
                    </a:ext>
                  </a:extLst>
                </a:gridCol>
              </a:tblGrid>
              <a:tr h="370840">
                <a:tc>
                  <a:txBody>
                    <a:bodyPr/>
                    <a:lstStyle/>
                    <a:p>
                      <a:pPr algn="l"/>
                      <a:r>
                        <a:rPr lang="nl-NL" b="0" dirty="0"/>
                        <a:t>Middel</a:t>
                      </a:r>
                    </a:p>
                  </a:txBody>
                  <a:tcPr>
                    <a:solidFill>
                      <a:srgbClr val="006FB9"/>
                    </a:solidFill>
                  </a:tcPr>
                </a:tc>
                <a:tc>
                  <a:txBody>
                    <a:bodyPr/>
                    <a:lstStyle/>
                    <a:p>
                      <a:pPr algn="r"/>
                      <a:r>
                        <a:rPr lang="nl-NL" b="0" dirty="0"/>
                        <a:t>Gebruikers</a:t>
                      </a:r>
                    </a:p>
                  </a:txBody>
                  <a:tcPr>
                    <a:solidFill>
                      <a:srgbClr val="006FB9"/>
                    </a:solidFill>
                  </a:tcPr>
                </a:tc>
                <a:tc>
                  <a:txBody>
                    <a:bodyPr/>
                    <a:lstStyle/>
                    <a:p>
                      <a:pPr algn="r"/>
                      <a:r>
                        <a:rPr lang="nl-NL" b="0" dirty="0"/>
                        <a:t>Verslaafden</a:t>
                      </a:r>
                    </a:p>
                  </a:txBody>
                  <a:tcPr>
                    <a:solidFill>
                      <a:srgbClr val="006FB9"/>
                    </a:solidFill>
                  </a:tcPr>
                </a:tc>
                <a:tc>
                  <a:txBody>
                    <a:bodyPr/>
                    <a:lstStyle/>
                    <a:p>
                      <a:pPr algn="r"/>
                      <a:r>
                        <a:rPr lang="nl-NL" sz="1800" b="0" dirty="0"/>
                        <a:t>Behandeling</a:t>
                      </a:r>
                      <a:r>
                        <a:rPr lang="nl-NL" sz="1400" b="0" dirty="0"/>
                        <a:t> </a:t>
                      </a:r>
                      <a:br>
                        <a:rPr lang="nl-NL" sz="1400" b="0" dirty="0"/>
                      </a:br>
                      <a:r>
                        <a:rPr lang="nl-NL" sz="1400" b="0" dirty="0"/>
                        <a:t>in verslavingszorg </a:t>
                      </a:r>
                    </a:p>
                  </a:txBody>
                  <a:tcPr>
                    <a:solidFill>
                      <a:srgbClr val="006FB9"/>
                    </a:solidFill>
                  </a:tcPr>
                </a:tc>
                <a:extLst>
                  <a:ext uri="{0D108BD9-81ED-4DB2-BD59-A6C34878D82A}">
                    <a16:rowId xmlns="" xmlns:a16="http://schemas.microsoft.com/office/drawing/2014/main" val="4036662391"/>
                  </a:ext>
                </a:extLst>
              </a:tr>
              <a:tr h="370840">
                <a:tc>
                  <a:txBody>
                    <a:bodyPr/>
                    <a:lstStyle/>
                    <a:p>
                      <a:pPr algn="l"/>
                      <a:r>
                        <a:rPr lang="nl-NL" b="1" dirty="0">
                          <a:solidFill>
                            <a:srgbClr val="006FB9"/>
                          </a:solidFill>
                        </a:rPr>
                        <a:t>Tabak</a:t>
                      </a:r>
                    </a:p>
                  </a:txBody>
                  <a:tcPr>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4.400.000</a:t>
                      </a:r>
                    </a:p>
                  </a:txBody>
                  <a:tcPr>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3.700.000 (84%)</a:t>
                      </a:r>
                    </a:p>
                  </a:txBody>
                  <a:tcPr>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Nihil</a:t>
                      </a:r>
                    </a:p>
                  </a:txBody>
                  <a:tcPr>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1535321465"/>
                  </a:ext>
                </a:extLst>
              </a:tr>
              <a:tr h="370840">
                <a:tc>
                  <a:txBody>
                    <a:bodyPr/>
                    <a:lstStyle/>
                    <a:p>
                      <a:pPr algn="l"/>
                      <a:r>
                        <a:rPr lang="nl-NL" b="1" dirty="0">
                          <a:solidFill>
                            <a:srgbClr val="006FB9"/>
                          </a:solidFill>
                        </a:rPr>
                        <a:t>Alcohol</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9.800.000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800.000 (8%)</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30.000 (4%) </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1302615197"/>
                  </a:ext>
                </a:extLst>
              </a:tr>
              <a:tr h="370840">
                <a:tc>
                  <a:txBody>
                    <a:bodyPr/>
                    <a:lstStyle/>
                    <a:p>
                      <a:pPr algn="l"/>
                      <a:r>
                        <a:rPr lang="nl-NL" b="1" dirty="0">
                          <a:solidFill>
                            <a:srgbClr val="006FB9"/>
                          </a:solidFill>
                        </a:rPr>
                        <a:t>Cannabis</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400.000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80.000 (20%)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4.000 (5%)</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1755349034"/>
                  </a:ext>
                </a:extLst>
              </a:tr>
              <a:tr h="370840">
                <a:tc>
                  <a:txBody>
                    <a:bodyPr/>
                    <a:lstStyle/>
                    <a:p>
                      <a:pPr algn="l"/>
                      <a:r>
                        <a:rPr lang="nl-NL" b="1" dirty="0">
                          <a:solidFill>
                            <a:srgbClr val="006FB9"/>
                          </a:solidFill>
                        </a:rPr>
                        <a:t>Ecstasy/XTC</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70.000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onbekend</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250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1686532320"/>
                  </a:ext>
                </a:extLst>
              </a:tr>
              <a:tr h="370840">
                <a:tc>
                  <a:txBody>
                    <a:bodyPr/>
                    <a:lstStyle/>
                    <a:p>
                      <a:pPr algn="l"/>
                      <a:r>
                        <a:rPr lang="nl-NL" b="1" dirty="0">
                          <a:solidFill>
                            <a:srgbClr val="006FB9"/>
                          </a:solidFill>
                        </a:rPr>
                        <a:t>Cocaïne</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55.000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20.000 (36%)</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6.000 (30%)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204945535"/>
                  </a:ext>
                </a:extLst>
              </a:tr>
              <a:tr h="370840">
                <a:tc>
                  <a:txBody>
                    <a:bodyPr/>
                    <a:lstStyle/>
                    <a:p>
                      <a:pPr algn="l"/>
                      <a:r>
                        <a:rPr lang="nl-NL" b="1" dirty="0">
                          <a:solidFill>
                            <a:srgbClr val="006FB9"/>
                          </a:solidFill>
                        </a:rPr>
                        <a:t>Amfetamine/Speed</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25.000 </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onbekend</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tc>
                  <a:txBody>
                    <a:bodyPr/>
                    <a:lstStyle/>
                    <a:p>
                      <a:pPr algn="r"/>
                      <a:r>
                        <a:rPr lang="nl-NL" dirty="0">
                          <a:solidFill>
                            <a:srgbClr val="006FB9"/>
                          </a:solidFill>
                        </a:rPr>
                        <a:t>800</a:t>
                      </a:r>
                    </a:p>
                  </a:txBody>
                  <a:tcPr>
                    <a:lnT w="9525" cap="flat" cmpd="sng" algn="ctr">
                      <a:solidFill>
                        <a:srgbClr val="006FB9"/>
                      </a:solidFill>
                      <a:prstDash val="dash"/>
                      <a:round/>
                      <a:headEnd type="none" w="med" len="med"/>
                      <a:tailEnd type="none" w="med" len="med"/>
                    </a:lnT>
                    <a:lnB w="9525" cap="flat" cmpd="sng" algn="ctr">
                      <a:solidFill>
                        <a:srgbClr val="006FB9"/>
                      </a:solidFill>
                      <a:prstDash val="dash"/>
                      <a:round/>
                      <a:headEnd type="none" w="med" len="med"/>
                      <a:tailEnd type="none" w="med" len="med"/>
                    </a:lnB>
                    <a:noFill/>
                  </a:tcPr>
                </a:tc>
                <a:extLst>
                  <a:ext uri="{0D108BD9-81ED-4DB2-BD59-A6C34878D82A}">
                    <a16:rowId xmlns="" xmlns:a16="http://schemas.microsoft.com/office/drawing/2014/main" val="1558440035"/>
                  </a:ext>
                </a:extLst>
              </a:tr>
              <a:tr h="370840">
                <a:tc>
                  <a:txBody>
                    <a:bodyPr/>
                    <a:lstStyle/>
                    <a:p>
                      <a:pPr algn="l"/>
                      <a:r>
                        <a:rPr lang="nl-NL" b="1" dirty="0">
                          <a:solidFill>
                            <a:srgbClr val="006FB9"/>
                          </a:solidFill>
                        </a:rPr>
                        <a:t>Heroïne</a:t>
                      </a:r>
                    </a:p>
                  </a:txBody>
                  <a:tcPr>
                    <a:lnT w="9525" cap="flat" cmpd="sng" algn="ctr">
                      <a:solidFill>
                        <a:srgbClr val="006FB9"/>
                      </a:solidFill>
                      <a:prstDash val="dash"/>
                      <a:round/>
                      <a:headEnd type="none" w="med" len="med"/>
                      <a:tailEnd type="none" w="med" len="med"/>
                    </a:lnT>
                    <a:noFill/>
                  </a:tcPr>
                </a:tc>
                <a:tc>
                  <a:txBody>
                    <a:bodyPr/>
                    <a:lstStyle/>
                    <a:p>
                      <a:pPr algn="r"/>
                      <a:r>
                        <a:rPr lang="nl-NL" dirty="0">
                          <a:solidFill>
                            <a:srgbClr val="006FB9"/>
                          </a:solidFill>
                        </a:rPr>
                        <a:t>26.000</a:t>
                      </a:r>
                    </a:p>
                  </a:txBody>
                  <a:tcPr>
                    <a:lnT w="9525" cap="flat" cmpd="sng" algn="ctr">
                      <a:solidFill>
                        <a:srgbClr val="006FB9"/>
                      </a:solidFill>
                      <a:prstDash val="dash"/>
                      <a:round/>
                      <a:headEnd type="none" w="med" len="med"/>
                      <a:tailEnd type="none" w="med" len="med"/>
                    </a:lnT>
                    <a:noFill/>
                  </a:tcPr>
                </a:tc>
                <a:tc>
                  <a:txBody>
                    <a:bodyPr/>
                    <a:lstStyle/>
                    <a:p>
                      <a:pPr algn="r"/>
                      <a:r>
                        <a:rPr lang="nl-NL" dirty="0">
                          <a:solidFill>
                            <a:srgbClr val="006FB9"/>
                          </a:solidFill>
                        </a:rPr>
                        <a:t>24.000 (92%)</a:t>
                      </a:r>
                    </a:p>
                  </a:txBody>
                  <a:tcPr>
                    <a:lnT w="9525" cap="flat" cmpd="sng" algn="ctr">
                      <a:solidFill>
                        <a:srgbClr val="006FB9"/>
                      </a:solidFill>
                      <a:prstDash val="dash"/>
                      <a:round/>
                      <a:headEnd type="none" w="med" len="med"/>
                      <a:tailEnd type="none" w="med" len="med"/>
                    </a:lnT>
                    <a:noFill/>
                  </a:tcPr>
                </a:tc>
                <a:tc>
                  <a:txBody>
                    <a:bodyPr/>
                    <a:lstStyle/>
                    <a:p>
                      <a:pPr algn="r"/>
                      <a:r>
                        <a:rPr lang="nl-NL" dirty="0">
                          <a:solidFill>
                            <a:srgbClr val="006FB9"/>
                          </a:solidFill>
                        </a:rPr>
                        <a:t>17.000 (71%)</a:t>
                      </a:r>
                    </a:p>
                  </a:txBody>
                  <a:tcPr>
                    <a:lnT w="9525" cap="flat" cmpd="sng" algn="ctr">
                      <a:solidFill>
                        <a:srgbClr val="006FB9"/>
                      </a:solidFill>
                      <a:prstDash val="dash"/>
                      <a:round/>
                      <a:headEnd type="none" w="med" len="med"/>
                      <a:tailEnd type="none" w="med" len="med"/>
                    </a:lnT>
                    <a:noFill/>
                  </a:tcPr>
                </a:tc>
                <a:extLst>
                  <a:ext uri="{0D108BD9-81ED-4DB2-BD59-A6C34878D82A}">
                    <a16:rowId xmlns="" xmlns:a16="http://schemas.microsoft.com/office/drawing/2014/main" val="1729923338"/>
                  </a:ext>
                </a:extLst>
              </a:tr>
            </a:tbl>
          </a:graphicData>
        </a:graphic>
      </p:graphicFrame>
      <p:sp>
        <p:nvSpPr>
          <p:cNvPr id="2" name="Rechthoek 1">
            <a:extLst>
              <a:ext uri="{FF2B5EF4-FFF2-40B4-BE49-F238E27FC236}">
                <a16:creationId xmlns="" xmlns:a16="http://schemas.microsoft.com/office/drawing/2014/main" id="{951E044D-AACD-4048-B9F3-D9B66B60AE8B}"/>
              </a:ext>
            </a:extLst>
          </p:cNvPr>
          <p:cNvSpPr/>
          <p:nvPr/>
        </p:nvSpPr>
        <p:spPr>
          <a:xfrm>
            <a:off x="515937" y="4937595"/>
            <a:ext cx="11160125" cy="738664"/>
          </a:xfrm>
          <a:prstGeom prst="rect">
            <a:avLst/>
          </a:prstGeom>
          <a:solidFill>
            <a:srgbClr val="F0596B"/>
          </a:solidFill>
        </p:spPr>
        <p:txBody>
          <a:bodyPr wrap="square" lIns="72000" tIns="0" rIns="72000" bIns="0">
            <a:spAutoFit/>
          </a:bodyPr>
          <a:lstStyle/>
          <a:p>
            <a:r>
              <a:rPr lang="nl-NL" sz="2400" dirty="0">
                <a:solidFill>
                  <a:schemeClr val="bg1"/>
                </a:solidFill>
              </a:rPr>
              <a:t>Er sterven in Nederland méér mensen door roken </a:t>
            </a:r>
            <a:br>
              <a:rPr lang="nl-NL" sz="2400" dirty="0">
                <a:solidFill>
                  <a:schemeClr val="bg1"/>
                </a:solidFill>
              </a:rPr>
            </a:br>
            <a:r>
              <a:rPr lang="nl-NL" sz="2400" dirty="0">
                <a:solidFill>
                  <a:schemeClr val="bg1"/>
                </a:solidFill>
              </a:rPr>
              <a:t>dan door drank, drugs, misdaad en verkeer bij elkaar</a:t>
            </a:r>
          </a:p>
        </p:txBody>
      </p:sp>
    </p:spTree>
    <p:extLst>
      <p:ext uri="{BB962C8B-B14F-4D97-AF65-F5344CB8AC3E}">
        <p14:creationId xmlns:p14="http://schemas.microsoft.com/office/powerpoint/2010/main" val="343253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4/3*#ppt_w"/>
                                          </p:val>
                                        </p:tav>
                                        <p:tav tm="100000">
                                          <p:val>
                                            <p:strVal val="#ppt_w"/>
                                          </p:val>
                                        </p:tav>
                                      </p:tavLst>
                                    </p:anim>
                                    <p:anim calcmode="lin" valueType="num">
                                      <p:cBhvr>
                                        <p:cTn id="8" dur="10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 xmlns:a16="http://schemas.microsoft.com/office/drawing/2014/main" id="{FA3B519E-8888-44A4-A6F0-5E21A6F9F78E}"/>
              </a:ext>
            </a:extLst>
          </p:cNvPr>
          <p:cNvPicPr>
            <a:picLocks noChangeAspect="1"/>
          </p:cNvPicPr>
          <p:nvPr/>
        </p:nvPicPr>
        <p:blipFill>
          <a:blip r:embed="rId2"/>
          <a:stretch>
            <a:fillRect/>
          </a:stretch>
        </p:blipFill>
        <p:spPr>
          <a:xfrm>
            <a:off x="0" y="3762780"/>
            <a:ext cx="8992379" cy="2042337"/>
          </a:xfrm>
          <a:prstGeom prst="rect">
            <a:avLst/>
          </a:prstGeom>
        </p:spPr>
      </p:pic>
      <p:sp>
        <p:nvSpPr>
          <p:cNvPr id="8" name="Tekstvak 7">
            <a:extLst>
              <a:ext uri="{FF2B5EF4-FFF2-40B4-BE49-F238E27FC236}">
                <a16:creationId xmlns="" xmlns:a16="http://schemas.microsoft.com/office/drawing/2014/main" id="{54E07B32-1B99-4DA1-81D8-3CDE101CA661}"/>
              </a:ext>
            </a:extLst>
          </p:cNvPr>
          <p:cNvSpPr txBox="1"/>
          <p:nvPr/>
        </p:nvSpPr>
        <p:spPr>
          <a:xfrm>
            <a:off x="750194" y="4393548"/>
            <a:ext cx="5913670" cy="707886"/>
          </a:xfrm>
          <a:prstGeom prst="rect">
            <a:avLst/>
          </a:prstGeom>
          <a:noFill/>
        </p:spPr>
        <p:txBody>
          <a:bodyPr wrap="none" rtlCol="0">
            <a:spAutoFit/>
          </a:bodyPr>
          <a:lstStyle/>
          <a:p>
            <a:r>
              <a:rPr lang="nl-NL" sz="4000" dirty="0">
                <a:solidFill>
                  <a:schemeClr val="bg1"/>
                </a:solidFill>
                <a:latin typeface="Arial Black" panose="020B0A04020102020204" pitchFamily="34" charset="0"/>
              </a:rPr>
              <a:t>Wat is onze aanpak?</a:t>
            </a:r>
          </a:p>
        </p:txBody>
      </p:sp>
    </p:spTree>
    <p:extLst>
      <p:ext uri="{BB962C8B-B14F-4D97-AF65-F5344CB8AC3E}">
        <p14:creationId xmlns:p14="http://schemas.microsoft.com/office/powerpoint/2010/main" val="314677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C9A91936-9475-4027-9A2F-5D724D8E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143000" cy="1981200"/>
          </a:xfrm>
          <a:prstGeom prst="rect">
            <a:avLst/>
          </a:prstGeom>
        </p:spPr>
      </p:pic>
      <p:pic>
        <p:nvPicPr>
          <p:cNvPr id="3" name="Afbeelding 2">
            <a:extLst>
              <a:ext uri="{FF2B5EF4-FFF2-40B4-BE49-F238E27FC236}">
                <a16:creationId xmlns="" xmlns:a16="http://schemas.microsoft.com/office/drawing/2014/main" id="{C9A91936-9475-4027-9A2F-5D724D8E1C40}"/>
              </a:ext>
            </a:extLst>
          </p:cNvPr>
          <p:cNvPicPr>
            <a:picLocks noChangeAspect="1"/>
          </p:cNvPicPr>
          <p:nvPr/>
        </p:nvPicPr>
        <p:blipFill>
          <a:blip r:embed="rId3">
            <a:duotone>
              <a:prstClr val="black"/>
              <a:srgbClr val="ED1D2D">
                <a:tint val="45000"/>
                <a:satMod val="400000"/>
              </a:srgbClr>
            </a:duotone>
            <a:extLst>
              <a:ext uri="{28A0092B-C50C-407E-A947-70E740481C1C}">
                <a14:useLocalDpi xmlns:a14="http://schemas.microsoft.com/office/drawing/2010/main" val="0"/>
              </a:ext>
            </a:extLst>
          </a:blip>
          <a:stretch>
            <a:fillRect/>
          </a:stretch>
        </p:blipFill>
        <p:spPr>
          <a:xfrm rot="10800000">
            <a:off x="11049000" y="3834384"/>
            <a:ext cx="1143000" cy="1981200"/>
          </a:xfrm>
          <a:prstGeom prst="rect">
            <a:avLst/>
          </a:prstGeom>
        </p:spPr>
      </p:pic>
    </p:spTree>
    <p:extLst>
      <p:ext uri="{BB962C8B-B14F-4D97-AF65-F5344CB8AC3E}">
        <p14:creationId xmlns:p14="http://schemas.microsoft.com/office/powerpoint/2010/main" val="1195719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Afbeelding 325">
            <a:extLst>
              <a:ext uri="{FF2B5EF4-FFF2-40B4-BE49-F238E27FC236}">
                <a16:creationId xmlns="" xmlns:a16="http://schemas.microsoft.com/office/drawing/2014/main" id="{6BB27CFE-9711-4F3B-A171-A546FB27F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9" name="Groep 328">
            <a:extLst>
              <a:ext uri="{FF2B5EF4-FFF2-40B4-BE49-F238E27FC236}">
                <a16:creationId xmlns="" xmlns:a16="http://schemas.microsoft.com/office/drawing/2014/main" id="{DA1F589F-8447-4A92-9113-9DE04E58272C}"/>
              </a:ext>
            </a:extLst>
          </p:cNvPr>
          <p:cNvGrpSpPr/>
          <p:nvPr/>
        </p:nvGrpSpPr>
        <p:grpSpPr>
          <a:xfrm>
            <a:off x="6199433" y="3811530"/>
            <a:ext cx="462331" cy="669770"/>
            <a:chOff x="6199433" y="3811530"/>
            <a:chExt cx="462331" cy="669770"/>
          </a:xfrm>
        </p:grpSpPr>
        <p:sp>
          <p:nvSpPr>
            <p:cNvPr id="14" name="object 14"/>
            <p:cNvSpPr/>
            <p:nvPr/>
          </p:nvSpPr>
          <p:spPr>
            <a:xfrm>
              <a:off x="6209381" y="3969988"/>
              <a:ext cx="292649" cy="93956"/>
            </a:xfrm>
            <a:custGeom>
              <a:avLst/>
              <a:gdLst/>
              <a:ahLst/>
              <a:cxnLst/>
              <a:rect l="l" t="t" r="r" b="b"/>
              <a:pathLst>
                <a:path w="482600" h="154940">
                  <a:moveTo>
                    <a:pt x="37091" y="0"/>
                  </a:moveTo>
                  <a:lnTo>
                    <a:pt x="21831" y="4538"/>
                  </a:lnTo>
                  <a:lnTo>
                    <a:pt x="9444" y="14487"/>
                  </a:lnTo>
                  <a:lnTo>
                    <a:pt x="1577" y="29040"/>
                  </a:lnTo>
                  <a:lnTo>
                    <a:pt x="0" y="45442"/>
                  </a:lnTo>
                  <a:lnTo>
                    <a:pt x="4736" y="60654"/>
                  </a:lnTo>
                  <a:lnTo>
                    <a:pt x="14864" y="73010"/>
                  </a:lnTo>
                  <a:lnTo>
                    <a:pt x="29461" y="80849"/>
                  </a:lnTo>
                  <a:lnTo>
                    <a:pt x="428988" y="152732"/>
                  </a:lnTo>
                  <a:lnTo>
                    <a:pt x="445456" y="154370"/>
                  </a:lnTo>
                  <a:lnTo>
                    <a:pt x="460626" y="149737"/>
                  </a:lnTo>
                  <a:lnTo>
                    <a:pt x="472897" y="139733"/>
                  </a:lnTo>
                  <a:lnTo>
                    <a:pt x="480672" y="125256"/>
                  </a:lnTo>
                  <a:lnTo>
                    <a:pt x="482340" y="108711"/>
                  </a:lnTo>
                  <a:lnTo>
                    <a:pt x="477756" y="93468"/>
                  </a:lnTo>
                  <a:lnTo>
                    <a:pt x="467761" y="81125"/>
                  </a:lnTo>
                  <a:lnTo>
                    <a:pt x="453196" y="73279"/>
                  </a:lnTo>
                  <a:lnTo>
                    <a:pt x="53575" y="1679"/>
                  </a:lnTo>
                  <a:lnTo>
                    <a:pt x="37091" y="0"/>
                  </a:lnTo>
                  <a:close/>
                </a:path>
              </a:pathLst>
            </a:custGeom>
            <a:solidFill>
              <a:srgbClr val="1277BD"/>
            </a:solidFill>
          </p:spPr>
          <p:txBody>
            <a:bodyPr wrap="square" lIns="0" tIns="0" rIns="0" bIns="0" rtlCol="0"/>
            <a:lstStyle/>
            <a:p>
              <a:endParaRPr lang="nl-NL" sz="1092" dirty="0"/>
            </a:p>
          </p:txBody>
        </p:sp>
        <p:sp>
          <p:nvSpPr>
            <p:cNvPr id="15" name="object 15"/>
            <p:cNvSpPr/>
            <p:nvPr/>
          </p:nvSpPr>
          <p:spPr>
            <a:xfrm>
              <a:off x="6199433" y="4017502"/>
              <a:ext cx="286488" cy="117830"/>
            </a:xfrm>
            <a:custGeom>
              <a:avLst/>
              <a:gdLst/>
              <a:ahLst/>
              <a:cxnLst/>
              <a:rect l="l" t="t" r="r" b="b"/>
              <a:pathLst>
                <a:path w="472440" h="194309">
                  <a:moveTo>
                    <a:pt x="424814" y="0"/>
                  </a:moveTo>
                  <a:lnTo>
                    <a:pt x="34606" y="112111"/>
                  </a:lnTo>
                  <a:lnTo>
                    <a:pt x="648" y="143101"/>
                  </a:lnTo>
                  <a:lnTo>
                    <a:pt x="0" y="159618"/>
                  </a:lnTo>
                  <a:lnTo>
                    <a:pt x="5838" y="175031"/>
                  </a:lnTo>
                  <a:lnTo>
                    <a:pt x="16807" y="186592"/>
                  </a:lnTo>
                  <a:lnTo>
                    <a:pt x="31350" y="193215"/>
                  </a:lnTo>
                  <a:lnTo>
                    <a:pt x="47914" y="193816"/>
                  </a:lnTo>
                  <a:lnTo>
                    <a:pt x="438175" y="81976"/>
                  </a:lnTo>
                  <a:lnTo>
                    <a:pt x="453667" y="76162"/>
                  </a:lnTo>
                  <a:lnTo>
                    <a:pt x="465226" y="65304"/>
                  </a:lnTo>
                  <a:lnTo>
                    <a:pt x="471815" y="50916"/>
                  </a:lnTo>
                  <a:lnTo>
                    <a:pt x="472393" y="34512"/>
                  </a:lnTo>
                  <a:lnTo>
                    <a:pt x="466599" y="18931"/>
                  </a:lnTo>
                  <a:lnTo>
                    <a:pt x="455766" y="7270"/>
                  </a:lnTo>
                  <a:lnTo>
                    <a:pt x="441351" y="602"/>
                  </a:lnTo>
                  <a:lnTo>
                    <a:pt x="424814" y="0"/>
                  </a:lnTo>
                  <a:close/>
                </a:path>
              </a:pathLst>
            </a:custGeom>
            <a:solidFill>
              <a:srgbClr val="1277BD"/>
            </a:solidFill>
          </p:spPr>
          <p:txBody>
            <a:bodyPr wrap="square" lIns="0" tIns="0" rIns="0" bIns="0" rtlCol="0"/>
            <a:lstStyle/>
            <a:p>
              <a:endParaRPr lang="nl-NL" sz="1092" dirty="0"/>
            </a:p>
          </p:txBody>
        </p:sp>
        <p:sp>
          <p:nvSpPr>
            <p:cNvPr id="16" name="object 16"/>
            <p:cNvSpPr/>
            <p:nvPr/>
          </p:nvSpPr>
          <p:spPr>
            <a:xfrm>
              <a:off x="6341798" y="3811530"/>
              <a:ext cx="211786" cy="211786"/>
            </a:xfrm>
            <a:custGeom>
              <a:avLst/>
              <a:gdLst/>
              <a:ahLst/>
              <a:cxnLst/>
              <a:rect l="l" t="t" r="r" b="b"/>
              <a:pathLst>
                <a:path w="349250" h="349250">
                  <a:moveTo>
                    <a:pt x="195270" y="0"/>
                  </a:moveTo>
                  <a:lnTo>
                    <a:pt x="148190" y="887"/>
                  </a:lnTo>
                  <a:lnTo>
                    <a:pt x="102940" y="14167"/>
                  </a:lnTo>
                  <a:lnTo>
                    <a:pt x="64079" y="38005"/>
                  </a:lnTo>
                  <a:lnTo>
                    <a:pt x="33024" y="70509"/>
                  </a:lnTo>
                  <a:lnTo>
                    <a:pt x="11191" y="109789"/>
                  </a:lnTo>
                  <a:lnTo>
                    <a:pt x="0" y="153953"/>
                  </a:lnTo>
                  <a:lnTo>
                    <a:pt x="865" y="201111"/>
                  </a:lnTo>
                  <a:lnTo>
                    <a:pt x="14146" y="246185"/>
                  </a:lnTo>
                  <a:lnTo>
                    <a:pt x="38056" y="284922"/>
                  </a:lnTo>
                  <a:lnTo>
                    <a:pt x="70666" y="315896"/>
                  </a:lnTo>
                  <a:lnTo>
                    <a:pt x="110050" y="337681"/>
                  </a:lnTo>
                  <a:lnTo>
                    <a:pt x="154278" y="348853"/>
                  </a:lnTo>
                  <a:lnTo>
                    <a:pt x="201424" y="347986"/>
                  </a:lnTo>
                  <a:lnTo>
                    <a:pt x="246607" y="334683"/>
                  </a:lnTo>
                  <a:lnTo>
                    <a:pt x="285316" y="310783"/>
                  </a:lnTo>
                  <a:lnTo>
                    <a:pt x="316181" y="278219"/>
                  </a:lnTo>
                  <a:lnTo>
                    <a:pt x="337829" y="238921"/>
                  </a:lnTo>
                  <a:lnTo>
                    <a:pt x="348887" y="194823"/>
                  </a:lnTo>
                  <a:lnTo>
                    <a:pt x="347985" y="147856"/>
                  </a:lnTo>
                  <a:lnTo>
                    <a:pt x="334731" y="102602"/>
                  </a:lnTo>
                  <a:lnTo>
                    <a:pt x="310953" y="63802"/>
                  </a:lnTo>
                  <a:lnTo>
                    <a:pt x="278530" y="32844"/>
                  </a:lnTo>
                  <a:lnTo>
                    <a:pt x="239343" y="11114"/>
                  </a:lnTo>
                  <a:lnTo>
                    <a:pt x="195270" y="0"/>
                  </a:lnTo>
                  <a:close/>
                </a:path>
              </a:pathLst>
            </a:custGeom>
            <a:solidFill>
              <a:srgbClr val="1277BD"/>
            </a:solidFill>
          </p:spPr>
          <p:txBody>
            <a:bodyPr wrap="square" lIns="0" tIns="0" rIns="0" bIns="0" rtlCol="0"/>
            <a:lstStyle/>
            <a:p>
              <a:endParaRPr lang="nl-NL" sz="1092" dirty="0"/>
            </a:p>
          </p:txBody>
        </p:sp>
        <p:sp>
          <p:nvSpPr>
            <p:cNvPr id="17" name="object 17"/>
            <p:cNvSpPr/>
            <p:nvPr/>
          </p:nvSpPr>
          <p:spPr>
            <a:xfrm>
              <a:off x="6502347" y="4344602"/>
              <a:ext cx="159417" cy="136698"/>
            </a:xfrm>
            <a:custGeom>
              <a:avLst/>
              <a:gdLst/>
              <a:ahLst/>
              <a:cxnLst/>
              <a:rect l="l" t="t" r="r" b="b"/>
              <a:pathLst>
                <a:path w="262890" h="225425">
                  <a:moveTo>
                    <a:pt x="48927" y="0"/>
                  </a:moveTo>
                  <a:lnTo>
                    <a:pt x="28084" y="7247"/>
                  </a:lnTo>
                  <a:lnTo>
                    <a:pt x="11004" y="22511"/>
                  </a:lnTo>
                  <a:lnTo>
                    <a:pt x="1137" y="43152"/>
                  </a:lnTo>
                  <a:lnTo>
                    <a:pt x="0" y="65196"/>
                  </a:lnTo>
                  <a:lnTo>
                    <a:pt x="7250" y="86073"/>
                  </a:lnTo>
                  <a:lnTo>
                    <a:pt x="22543" y="103210"/>
                  </a:lnTo>
                  <a:lnTo>
                    <a:pt x="170644" y="214411"/>
                  </a:lnTo>
                  <a:lnTo>
                    <a:pt x="191255" y="224224"/>
                  </a:lnTo>
                  <a:lnTo>
                    <a:pt x="213316" y="225345"/>
                  </a:lnTo>
                  <a:lnTo>
                    <a:pt x="234206" y="218121"/>
                  </a:lnTo>
                  <a:lnTo>
                    <a:pt x="251301" y="202903"/>
                  </a:lnTo>
                  <a:lnTo>
                    <a:pt x="261162" y="182216"/>
                  </a:lnTo>
                  <a:lnTo>
                    <a:pt x="262264" y="160148"/>
                  </a:lnTo>
                  <a:lnTo>
                    <a:pt x="255017" y="139292"/>
                  </a:lnTo>
                  <a:lnTo>
                    <a:pt x="239835" y="122246"/>
                  </a:lnTo>
                  <a:lnTo>
                    <a:pt x="91704" y="11045"/>
                  </a:lnTo>
                  <a:lnTo>
                    <a:pt x="70984" y="1141"/>
                  </a:lnTo>
                  <a:lnTo>
                    <a:pt x="48927" y="0"/>
                  </a:lnTo>
                  <a:close/>
                </a:path>
              </a:pathLst>
            </a:custGeom>
            <a:solidFill>
              <a:srgbClr val="1277BD"/>
            </a:solidFill>
          </p:spPr>
          <p:txBody>
            <a:bodyPr wrap="square" lIns="0" tIns="0" rIns="0" bIns="0" rtlCol="0"/>
            <a:lstStyle/>
            <a:p>
              <a:endParaRPr lang="nl-NL" sz="1092" dirty="0"/>
            </a:p>
          </p:txBody>
        </p:sp>
        <p:sp>
          <p:nvSpPr>
            <p:cNvPr id="18" name="object 18"/>
            <p:cNvSpPr/>
            <p:nvPr/>
          </p:nvSpPr>
          <p:spPr>
            <a:xfrm>
              <a:off x="6490150" y="4229309"/>
              <a:ext cx="82019" cy="181365"/>
            </a:xfrm>
            <a:custGeom>
              <a:avLst/>
              <a:gdLst/>
              <a:ahLst/>
              <a:cxnLst/>
              <a:rect l="l" t="t" r="r" b="b"/>
              <a:pathLst>
                <a:path w="135254" h="299084">
                  <a:moveTo>
                    <a:pt x="50815" y="0"/>
                  </a:moveTo>
                  <a:lnTo>
                    <a:pt x="29010" y="6972"/>
                  </a:lnTo>
                  <a:lnTo>
                    <a:pt x="12182" y="21258"/>
                  </a:lnTo>
                  <a:lnTo>
                    <a:pt x="1967" y="40849"/>
                  </a:lnTo>
                  <a:lnTo>
                    <a:pt x="0" y="63736"/>
                  </a:lnTo>
                  <a:lnTo>
                    <a:pt x="20679" y="247824"/>
                  </a:lnTo>
                  <a:lnTo>
                    <a:pt x="27674" y="269538"/>
                  </a:lnTo>
                  <a:lnTo>
                    <a:pt x="41992" y="286352"/>
                  </a:lnTo>
                  <a:lnTo>
                    <a:pt x="61577" y="296593"/>
                  </a:lnTo>
                  <a:lnTo>
                    <a:pt x="84374" y="298587"/>
                  </a:lnTo>
                  <a:lnTo>
                    <a:pt x="106171" y="291567"/>
                  </a:lnTo>
                  <a:lnTo>
                    <a:pt x="122989" y="277231"/>
                  </a:lnTo>
                  <a:lnTo>
                    <a:pt x="133208" y="257654"/>
                  </a:lnTo>
                  <a:lnTo>
                    <a:pt x="135210" y="234914"/>
                  </a:lnTo>
                  <a:lnTo>
                    <a:pt x="114509" y="50857"/>
                  </a:lnTo>
                  <a:lnTo>
                    <a:pt x="107511" y="28979"/>
                  </a:lnTo>
                  <a:lnTo>
                    <a:pt x="93209" y="12144"/>
                  </a:lnTo>
                  <a:lnTo>
                    <a:pt x="73633" y="1952"/>
                  </a:lnTo>
                  <a:lnTo>
                    <a:pt x="50815" y="0"/>
                  </a:lnTo>
                  <a:close/>
                </a:path>
              </a:pathLst>
            </a:custGeom>
            <a:solidFill>
              <a:srgbClr val="1277BD"/>
            </a:solidFill>
          </p:spPr>
          <p:txBody>
            <a:bodyPr wrap="square" lIns="0" tIns="0" rIns="0" bIns="0" rtlCol="0"/>
            <a:lstStyle/>
            <a:p>
              <a:endParaRPr lang="nl-NL" sz="1092" dirty="0"/>
            </a:p>
          </p:txBody>
        </p:sp>
        <p:sp>
          <p:nvSpPr>
            <p:cNvPr id="19" name="object 19"/>
            <p:cNvSpPr/>
            <p:nvPr/>
          </p:nvSpPr>
          <p:spPr>
            <a:xfrm>
              <a:off x="6286674" y="4295822"/>
              <a:ext cx="92030" cy="178670"/>
            </a:xfrm>
            <a:custGeom>
              <a:avLst/>
              <a:gdLst/>
              <a:ahLst/>
              <a:cxnLst/>
              <a:rect l="l" t="t" r="r" b="b"/>
              <a:pathLst>
                <a:path w="151765" h="294640">
                  <a:moveTo>
                    <a:pt x="84187" y="0"/>
                  </a:moveTo>
                  <a:lnTo>
                    <a:pt x="47832" y="23617"/>
                  </a:lnTo>
                  <a:lnTo>
                    <a:pt x="222" y="225854"/>
                  </a:lnTo>
                  <a:lnTo>
                    <a:pt x="0" y="248694"/>
                  </a:lnTo>
                  <a:lnTo>
                    <a:pt x="8267" y="269183"/>
                  </a:lnTo>
                  <a:lnTo>
                    <a:pt x="23609" y="285086"/>
                  </a:lnTo>
                  <a:lnTo>
                    <a:pt x="44608" y="294166"/>
                  </a:lnTo>
                  <a:lnTo>
                    <a:pt x="67511" y="294400"/>
                  </a:lnTo>
                  <a:lnTo>
                    <a:pt x="87994" y="286116"/>
                  </a:lnTo>
                  <a:lnTo>
                    <a:pt x="103875" y="270773"/>
                  </a:lnTo>
                  <a:lnTo>
                    <a:pt x="112972" y="249833"/>
                  </a:lnTo>
                  <a:lnTo>
                    <a:pt x="151453" y="68644"/>
                  </a:lnTo>
                  <a:lnTo>
                    <a:pt x="151712" y="45679"/>
                  </a:lnTo>
                  <a:lnTo>
                    <a:pt x="143450" y="25193"/>
                  </a:lnTo>
                  <a:lnTo>
                    <a:pt x="128094" y="9336"/>
                  </a:lnTo>
                  <a:lnTo>
                    <a:pt x="107067" y="259"/>
                  </a:lnTo>
                  <a:lnTo>
                    <a:pt x="84187" y="0"/>
                  </a:lnTo>
                  <a:close/>
                </a:path>
              </a:pathLst>
            </a:custGeom>
            <a:solidFill>
              <a:srgbClr val="1277BD"/>
            </a:solidFill>
          </p:spPr>
          <p:txBody>
            <a:bodyPr wrap="square" lIns="0" tIns="0" rIns="0" bIns="0" rtlCol="0"/>
            <a:lstStyle/>
            <a:p>
              <a:endParaRPr lang="nl-NL" sz="1092" dirty="0"/>
            </a:p>
          </p:txBody>
        </p:sp>
        <p:sp>
          <p:nvSpPr>
            <p:cNvPr id="20" name="object 20"/>
            <p:cNvSpPr/>
            <p:nvPr/>
          </p:nvSpPr>
          <p:spPr>
            <a:xfrm>
              <a:off x="6312350" y="4229634"/>
              <a:ext cx="162112" cy="131307"/>
            </a:xfrm>
            <a:custGeom>
              <a:avLst/>
              <a:gdLst/>
              <a:ahLst/>
              <a:cxnLst/>
              <a:rect l="l" t="t" r="r" b="b"/>
              <a:pathLst>
                <a:path w="267334" h="216534">
                  <a:moveTo>
                    <a:pt x="199637" y="0"/>
                  </a:moveTo>
                  <a:lnTo>
                    <a:pt x="24525" y="111783"/>
                  </a:lnTo>
                  <a:lnTo>
                    <a:pt x="96" y="148443"/>
                  </a:lnTo>
                  <a:lnTo>
                    <a:pt x="0" y="170542"/>
                  </a:lnTo>
                  <a:lnTo>
                    <a:pt x="8682" y="191707"/>
                  </a:lnTo>
                  <a:lnTo>
                    <a:pt x="24976" y="207858"/>
                  </a:lnTo>
                  <a:lnTo>
                    <a:pt x="45459" y="216197"/>
                  </a:lnTo>
                  <a:lnTo>
                    <a:pt x="67540" y="216258"/>
                  </a:lnTo>
                  <a:lnTo>
                    <a:pt x="88628" y="207571"/>
                  </a:lnTo>
                  <a:lnTo>
                    <a:pt x="242529" y="104506"/>
                  </a:lnTo>
                  <a:lnTo>
                    <a:pt x="258733" y="88225"/>
                  </a:lnTo>
                  <a:lnTo>
                    <a:pt x="267108" y="67778"/>
                  </a:lnTo>
                  <a:lnTo>
                    <a:pt x="267165" y="45703"/>
                  </a:lnTo>
                  <a:lnTo>
                    <a:pt x="258413" y="24540"/>
                  </a:lnTo>
                  <a:lnTo>
                    <a:pt x="242182" y="8424"/>
                  </a:lnTo>
                  <a:lnTo>
                    <a:pt x="221743" y="69"/>
                  </a:lnTo>
                  <a:lnTo>
                    <a:pt x="199637" y="0"/>
                  </a:lnTo>
                  <a:close/>
                </a:path>
              </a:pathLst>
            </a:custGeom>
            <a:solidFill>
              <a:srgbClr val="1277BD"/>
            </a:solidFill>
          </p:spPr>
          <p:txBody>
            <a:bodyPr wrap="square" lIns="0" tIns="0" rIns="0" bIns="0" rtlCol="0"/>
            <a:lstStyle/>
            <a:p>
              <a:endParaRPr lang="nl-NL" sz="1092" dirty="0"/>
            </a:p>
          </p:txBody>
        </p:sp>
        <p:sp>
          <p:nvSpPr>
            <p:cNvPr id="21" name="object 21"/>
            <p:cNvSpPr/>
            <p:nvPr/>
          </p:nvSpPr>
          <p:spPr>
            <a:xfrm>
              <a:off x="6358030" y="4012373"/>
              <a:ext cx="204084" cy="288413"/>
            </a:xfrm>
            <a:custGeom>
              <a:avLst/>
              <a:gdLst/>
              <a:ahLst/>
              <a:cxnLst/>
              <a:rect l="l" t="t" r="r" b="b"/>
              <a:pathLst>
                <a:path w="336550" h="475615">
                  <a:moveTo>
                    <a:pt x="204213" y="0"/>
                  </a:moveTo>
                  <a:lnTo>
                    <a:pt x="159478" y="1857"/>
                  </a:lnTo>
                  <a:lnTo>
                    <a:pt x="109857" y="9448"/>
                  </a:lnTo>
                  <a:lnTo>
                    <a:pt x="71070" y="18651"/>
                  </a:lnTo>
                  <a:lnTo>
                    <a:pt x="35965" y="35297"/>
                  </a:lnTo>
                  <a:lnTo>
                    <a:pt x="0" y="96704"/>
                  </a:lnTo>
                  <a:lnTo>
                    <a:pt x="10739" y="144355"/>
                  </a:lnTo>
                  <a:lnTo>
                    <a:pt x="52748" y="418284"/>
                  </a:lnTo>
                  <a:lnTo>
                    <a:pt x="67814" y="454884"/>
                  </a:lnTo>
                  <a:lnTo>
                    <a:pt x="96133" y="471942"/>
                  </a:lnTo>
                  <a:lnTo>
                    <a:pt x="134699" y="475092"/>
                  </a:lnTo>
                  <a:lnTo>
                    <a:pt x="180504" y="469968"/>
                  </a:lnTo>
                  <a:lnTo>
                    <a:pt x="230104" y="462325"/>
                  </a:lnTo>
                  <a:lnTo>
                    <a:pt x="275355" y="453504"/>
                  </a:lnTo>
                  <a:lnTo>
                    <a:pt x="311237" y="438942"/>
                  </a:lnTo>
                  <a:lnTo>
                    <a:pt x="336541" y="374746"/>
                  </a:lnTo>
                  <a:lnTo>
                    <a:pt x="294532" y="100859"/>
                  </a:lnTo>
                  <a:lnTo>
                    <a:pt x="271742" y="44542"/>
                  </a:lnTo>
                  <a:lnTo>
                    <a:pt x="241635" y="12575"/>
                  </a:lnTo>
                  <a:lnTo>
                    <a:pt x="204213" y="0"/>
                  </a:lnTo>
                  <a:close/>
                </a:path>
              </a:pathLst>
            </a:custGeom>
            <a:solidFill>
              <a:srgbClr val="1277BD"/>
            </a:solidFill>
          </p:spPr>
          <p:txBody>
            <a:bodyPr wrap="square" lIns="0" tIns="0" rIns="0" bIns="0" rtlCol="0"/>
            <a:lstStyle/>
            <a:p>
              <a:endParaRPr lang="nl-NL" sz="1092" dirty="0"/>
            </a:p>
          </p:txBody>
        </p:sp>
      </p:grpSp>
      <p:grpSp>
        <p:nvGrpSpPr>
          <p:cNvPr id="332" name="Groep 331">
            <a:extLst>
              <a:ext uri="{FF2B5EF4-FFF2-40B4-BE49-F238E27FC236}">
                <a16:creationId xmlns="" xmlns:a16="http://schemas.microsoft.com/office/drawing/2014/main" id="{D8CD48DB-15FC-4E3F-BF4D-BCD1A394B574}"/>
              </a:ext>
            </a:extLst>
          </p:cNvPr>
          <p:cNvGrpSpPr/>
          <p:nvPr/>
        </p:nvGrpSpPr>
        <p:grpSpPr>
          <a:xfrm>
            <a:off x="4450456" y="4371940"/>
            <a:ext cx="2035228" cy="1345946"/>
            <a:chOff x="4450456" y="4371940"/>
            <a:chExt cx="2035228" cy="1345946"/>
          </a:xfrm>
        </p:grpSpPr>
        <p:sp>
          <p:nvSpPr>
            <p:cNvPr id="22" name="object 22"/>
            <p:cNvSpPr/>
            <p:nvPr/>
          </p:nvSpPr>
          <p:spPr>
            <a:xfrm>
              <a:off x="4519631" y="4371940"/>
              <a:ext cx="1030048" cy="1345031"/>
            </a:xfrm>
            <a:custGeom>
              <a:avLst/>
              <a:gdLst/>
              <a:ahLst/>
              <a:cxnLst/>
              <a:rect l="l" t="t" r="r" b="b"/>
              <a:pathLst>
                <a:path w="1698625" h="2218054">
                  <a:moveTo>
                    <a:pt x="849042" y="0"/>
                  </a:moveTo>
                  <a:lnTo>
                    <a:pt x="0" y="763568"/>
                  </a:lnTo>
                  <a:lnTo>
                    <a:pt x="0" y="2217764"/>
                  </a:lnTo>
                  <a:lnTo>
                    <a:pt x="1698032" y="2217764"/>
                  </a:lnTo>
                  <a:lnTo>
                    <a:pt x="1698032" y="763568"/>
                  </a:lnTo>
                  <a:lnTo>
                    <a:pt x="849042" y="0"/>
                  </a:lnTo>
                  <a:close/>
                </a:path>
              </a:pathLst>
            </a:custGeom>
            <a:solidFill>
              <a:srgbClr val="FFFFFF"/>
            </a:solidFill>
          </p:spPr>
          <p:txBody>
            <a:bodyPr wrap="square" lIns="0" tIns="0" rIns="0" bIns="0" rtlCol="0"/>
            <a:lstStyle/>
            <a:p>
              <a:endParaRPr lang="nl-NL" sz="1092" dirty="0"/>
            </a:p>
          </p:txBody>
        </p:sp>
        <p:sp>
          <p:nvSpPr>
            <p:cNvPr id="23" name="object 23"/>
            <p:cNvSpPr/>
            <p:nvPr/>
          </p:nvSpPr>
          <p:spPr>
            <a:xfrm>
              <a:off x="4450456" y="4371952"/>
              <a:ext cx="1168285" cy="506745"/>
            </a:xfrm>
            <a:custGeom>
              <a:avLst/>
              <a:gdLst/>
              <a:ahLst/>
              <a:cxnLst/>
              <a:rect l="l" t="t" r="r" b="b"/>
              <a:pathLst>
                <a:path w="1926590" h="835659">
                  <a:moveTo>
                    <a:pt x="0" y="817556"/>
                  </a:moveTo>
                  <a:lnTo>
                    <a:pt x="963112" y="0"/>
                  </a:lnTo>
                  <a:lnTo>
                    <a:pt x="1926182" y="835566"/>
                  </a:lnTo>
                </a:path>
              </a:pathLst>
            </a:custGeom>
            <a:ln w="133357">
              <a:solidFill>
                <a:srgbClr val="0E6DB5"/>
              </a:solidFill>
            </a:ln>
          </p:spPr>
          <p:txBody>
            <a:bodyPr wrap="square" lIns="0" tIns="0" rIns="0" bIns="0" rtlCol="0"/>
            <a:lstStyle/>
            <a:p>
              <a:endParaRPr lang="nl-NL" sz="1092" dirty="0"/>
            </a:p>
          </p:txBody>
        </p:sp>
        <p:sp>
          <p:nvSpPr>
            <p:cNvPr id="24" name="object 24"/>
            <p:cNvSpPr/>
            <p:nvPr/>
          </p:nvSpPr>
          <p:spPr>
            <a:xfrm>
              <a:off x="4740909" y="5216350"/>
              <a:ext cx="577212" cy="501353"/>
            </a:xfrm>
            <a:custGeom>
              <a:avLst/>
              <a:gdLst/>
              <a:ahLst/>
              <a:cxnLst/>
              <a:rect l="l" t="t" r="r" b="b"/>
              <a:pathLst>
                <a:path w="951865" h="826770">
                  <a:moveTo>
                    <a:pt x="951457" y="0"/>
                  </a:moveTo>
                  <a:lnTo>
                    <a:pt x="0" y="0"/>
                  </a:lnTo>
                  <a:lnTo>
                    <a:pt x="0" y="826540"/>
                  </a:lnTo>
                  <a:lnTo>
                    <a:pt x="951457" y="826540"/>
                  </a:lnTo>
                  <a:lnTo>
                    <a:pt x="951457" y="0"/>
                  </a:lnTo>
                  <a:close/>
                </a:path>
              </a:pathLst>
            </a:custGeom>
            <a:solidFill>
              <a:srgbClr val="CECECE"/>
            </a:solidFill>
          </p:spPr>
          <p:txBody>
            <a:bodyPr wrap="square" lIns="0" tIns="0" rIns="0" bIns="0" rtlCol="0"/>
            <a:lstStyle/>
            <a:p>
              <a:endParaRPr lang="nl-NL" sz="1092" dirty="0"/>
            </a:p>
          </p:txBody>
        </p:sp>
        <p:sp>
          <p:nvSpPr>
            <p:cNvPr id="25" name="object 25"/>
            <p:cNvSpPr/>
            <p:nvPr/>
          </p:nvSpPr>
          <p:spPr>
            <a:xfrm>
              <a:off x="5023544" y="5290849"/>
              <a:ext cx="0" cy="427037"/>
            </a:xfrm>
            <a:custGeom>
              <a:avLst/>
              <a:gdLst/>
              <a:ahLst/>
              <a:cxnLst/>
              <a:rect l="l" t="t" r="r" b="b"/>
              <a:pathLst>
                <a:path h="704215">
                  <a:moveTo>
                    <a:pt x="0" y="0"/>
                  </a:moveTo>
                  <a:lnTo>
                    <a:pt x="0" y="703706"/>
                  </a:lnTo>
                </a:path>
              </a:pathLst>
            </a:custGeom>
            <a:ln w="34899">
              <a:solidFill>
                <a:srgbClr val="FFFFFF"/>
              </a:solidFill>
            </a:ln>
          </p:spPr>
          <p:txBody>
            <a:bodyPr wrap="square" lIns="0" tIns="0" rIns="0" bIns="0" rtlCol="0"/>
            <a:lstStyle/>
            <a:p>
              <a:endParaRPr lang="nl-NL" sz="1092" dirty="0"/>
            </a:p>
          </p:txBody>
        </p:sp>
        <p:sp>
          <p:nvSpPr>
            <p:cNvPr id="26" name="object 26"/>
            <p:cNvSpPr/>
            <p:nvPr/>
          </p:nvSpPr>
          <p:spPr>
            <a:xfrm>
              <a:off x="5337087" y="5073973"/>
              <a:ext cx="102042" cy="237585"/>
            </a:xfrm>
            <a:custGeom>
              <a:avLst/>
              <a:gdLst/>
              <a:ahLst/>
              <a:cxnLst/>
              <a:rect l="l" t="t" r="r" b="b"/>
              <a:pathLst>
                <a:path w="168275" h="391795">
                  <a:moveTo>
                    <a:pt x="167814" y="340858"/>
                  </a:moveTo>
                  <a:lnTo>
                    <a:pt x="63998" y="340858"/>
                  </a:lnTo>
                  <a:lnTo>
                    <a:pt x="68408" y="360661"/>
                  </a:lnTo>
                  <a:lnTo>
                    <a:pt x="79616" y="376735"/>
                  </a:lnTo>
                  <a:lnTo>
                    <a:pt x="96025" y="387522"/>
                  </a:lnTo>
                  <a:lnTo>
                    <a:pt x="116038" y="391464"/>
                  </a:lnTo>
                  <a:lnTo>
                    <a:pt x="136210" y="387420"/>
                  </a:lnTo>
                  <a:lnTo>
                    <a:pt x="152738" y="376381"/>
                  </a:lnTo>
                  <a:lnTo>
                    <a:pt x="163911" y="359986"/>
                  </a:lnTo>
                  <a:lnTo>
                    <a:pt x="167814" y="340858"/>
                  </a:lnTo>
                  <a:close/>
                </a:path>
                <a:path w="168275" h="391795">
                  <a:moveTo>
                    <a:pt x="87044" y="0"/>
                  </a:moveTo>
                  <a:lnTo>
                    <a:pt x="0" y="0"/>
                  </a:lnTo>
                  <a:lnTo>
                    <a:pt x="63830" y="345068"/>
                  </a:lnTo>
                  <a:lnTo>
                    <a:pt x="63830" y="343706"/>
                  </a:lnTo>
                  <a:lnTo>
                    <a:pt x="63998" y="342377"/>
                  </a:lnTo>
                  <a:lnTo>
                    <a:pt x="63998" y="340858"/>
                  </a:lnTo>
                  <a:lnTo>
                    <a:pt x="167814" y="340858"/>
                  </a:lnTo>
                  <a:lnTo>
                    <a:pt x="168015" y="339874"/>
                  </a:lnTo>
                  <a:lnTo>
                    <a:pt x="168015" y="333717"/>
                  </a:lnTo>
                  <a:lnTo>
                    <a:pt x="166675" y="327770"/>
                  </a:lnTo>
                  <a:lnTo>
                    <a:pt x="164570" y="322231"/>
                  </a:lnTo>
                  <a:lnTo>
                    <a:pt x="87044" y="0"/>
                  </a:lnTo>
                  <a:close/>
                </a:path>
              </a:pathLst>
            </a:custGeom>
            <a:solidFill>
              <a:srgbClr val="EB5769"/>
            </a:solidFill>
          </p:spPr>
          <p:txBody>
            <a:bodyPr wrap="square" lIns="0" tIns="0" rIns="0" bIns="0" rtlCol="0"/>
            <a:lstStyle/>
            <a:p>
              <a:endParaRPr lang="nl-NL" sz="1092" dirty="0"/>
            </a:p>
          </p:txBody>
        </p:sp>
        <p:sp>
          <p:nvSpPr>
            <p:cNvPr id="27" name="object 27"/>
            <p:cNvSpPr/>
            <p:nvPr/>
          </p:nvSpPr>
          <p:spPr>
            <a:xfrm>
              <a:off x="5281474" y="5073979"/>
              <a:ext cx="94341" cy="237585"/>
            </a:xfrm>
            <a:custGeom>
              <a:avLst/>
              <a:gdLst/>
              <a:ahLst/>
              <a:cxnLst/>
              <a:rect l="l" t="t" r="r" b="b"/>
              <a:pathLst>
                <a:path w="155575" h="391795">
                  <a:moveTo>
                    <a:pt x="91714" y="0"/>
                  </a:moveTo>
                  <a:lnTo>
                    <a:pt x="0" y="0"/>
                  </a:lnTo>
                  <a:lnTo>
                    <a:pt x="52752" y="339665"/>
                  </a:lnTo>
                  <a:lnTo>
                    <a:pt x="51799" y="339874"/>
                  </a:lnTo>
                  <a:lnTo>
                    <a:pt x="55871" y="359990"/>
                  </a:lnTo>
                  <a:lnTo>
                    <a:pt x="66986" y="376373"/>
                  </a:lnTo>
                  <a:lnTo>
                    <a:pt x="83494" y="387396"/>
                  </a:lnTo>
                  <a:lnTo>
                    <a:pt x="103745" y="391433"/>
                  </a:lnTo>
                  <a:lnTo>
                    <a:pt x="122806" y="387878"/>
                  </a:lnTo>
                  <a:lnTo>
                    <a:pt x="138731" y="378087"/>
                  </a:lnTo>
                  <a:lnTo>
                    <a:pt x="150113" y="363373"/>
                  </a:lnTo>
                  <a:lnTo>
                    <a:pt x="155545" y="345047"/>
                  </a:lnTo>
                  <a:lnTo>
                    <a:pt x="91714" y="0"/>
                  </a:lnTo>
                  <a:close/>
                </a:path>
              </a:pathLst>
            </a:custGeom>
            <a:solidFill>
              <a:srgbClr val="F29074"/>
            </a:solidFill>
          </p:spPr>
          <p:txBody>
            <a:bodyPr wrap="square" lIns="0" tIns="0" rIns="0" bIns="0" rtlCol="0"/>
            <a:lstStyle/>
            <a:p>
              <a:endParaRPr lang="nl-NL" sz="1092" dirty="0"/>
            </a:p>
          </p:txBody>
        </p:sp>
        <p:sp>
          <p:nvSpPr>
            <p:cNvPr id="28" name="object 28"/>
            <p:cNvSpPr/>
            <p:nvPr/>
          </p:nvSpPr>
          <p:spPr>
            <a:xfrm>
              <a:off x="5221106" y="5073973"/>
              <a:ext cx="92415" cy="237585"/>
            </a:xfrm>
            <a:custGeom>
              <a:avLst/>
              <a:gdLst/>
              <a:ahLst/>
              <a:cxnLst/>
              <a:rect l="l" t="t" r="r" b="b"/>
              <a:pathLst>
                <a:path w="152400" h="391795">
                  <a:moveTo>
                    <a:pt x="151346" y="339874"/>
                  </a:moveTo>
                  <a:lnTo>
                    <a:pt x="47391" y="339874"/>
                  </a:lnTo>
                  <a:lnTo>
                    <a:pt x="51495" y="359986"/>
                  </a:lnTo>
                  <a:lnTo>
                    <a:pt x="62668" y="376381"/>
                  </a:lnTo>
                  <a:lnTo>
                    <a:pt x="79196" y="387420"/>
                  </a:lnTo>
                  <a:lnTo>
                    <a:pt x="99368" y="391464"/>
                  </a:lnTo>
                  <a:lnTo>
                    <a:pt x="119629" y="387420"/>
                  </a:lnTo>
                  <a:lnTo>
                    <a:pt x="136147" y="376381"/>
                  </a:lnTo>
                  <a:lnTo>
                    <a:pt x="147271" y="359986"/>
                  </a:lnTo>
                  <a:lnTo>
                    <a:pt x="151346" y="339874"/>
                  </a:lnTo>
                  <a:close/>
                </a:path>
                <a:path w="152400" h="391795">
                  <a:moveTo>
                    <a:pt x="99557" y="0"/>
                  </a:moveTo>
                  <a:lnTo>
                    <a:pt x="0" y="0"/>
                  </a:lnTo>
                  <a:lnTo>
                    <a:pt x="47024" y="346596"/>
                  </a:lnTo>
                  <a:lnTo>
                    <a:pt x="47213" y="344502"/>
                  </a:lnTo>
                  <a:lnTo>
                    <a:pt x="47391" y="342199"/>
                  </a:lnTo>
                  <a:lnTo>
                    <a:pt x="47391" y="339874"/>
                  </a:lnTo>
                  <a:lnTo>
                    <a:pt x="151346" y="339874"/>
                  </a:lnTo>
                  <a:lnTo>
                    <a:pt x="152330" y="339665"/>
                  </a:lnTo>
                  <a:lnTo>
                    <a:pt x="99557" y="0"/>
                  </a:lnTo>
                  <a:close/>
                </a:path>
              </a:pathLst>
            </a:custGeom>
            <a:solidFill>
              <a:srgbClr val="EB5769"/>
            </a:solidFill>
          </p:spPr>
          <p:txBody>
            <a:bodyPr wrap="square" lIns="0" tIns="0" rIns="0" bIns="0" rtlCol="0"/>
            <a:lstStyle/>
            <a:p>
              <a:endParaRPr lang="nl-NL" sz="1092" dirty="0"/>
            </a:p>
          </p:txBody>
        </p:sp>
        <p:sp>
          <p:nvSpPr>
            <p:cNvPr id="29" name="object 29"/>
            <p:cNvSpPr/>
            <p:nvPr/>
          </p:nvSpPr>
          <p:spPr>
            <a:xfrm>
              <a:off x="5168557" y="5073974"/>
              <a:ext cx="81249" cy="237585"/>
            </a:xfrm>
            <a:custGeom>
              <a:avLst/>
              <a:gdLst/>
              <a:ahLst/>
              <a:cxnLst/>
              <a:rect l="l" t="t" r="r" b="b"/>
              <a:pathLst>
                <a:path w="133984" h="391795">
                  <a:moveTo>
                    <a:pt x="132772" y="339874"/>
                  </a:moveTo>
                  <a:lnTo>
                    <a:pt x="30271" y="339874"/>
                  </a:lnTo>
                  <a:lnTo>
                    <a:pt x="34348" y="359994"/>
                  </a:lnTo>
                  <a:lnTo>
                    <a:pt x="45477" y="376389"/>
                  </a:lnTo>
                  <a:lnTo>
                    <a:pt x="62005" y="387423"/>
                  </a:lnTo>
                  <a:lnTo>
                    <a:pt x="82280" y="391464"/>
                  </a:lnTo>
                  <a:lnTo>
                    <a:pt x="100903" y="388037"/>
                  </a:lnTo>
                  <a:lnTo>
                    <a:pt x="116529" y="378585"/>
                  </a:lnTo>
                  <a:lnTo>
                    <a:pt x="127881" y="364350"/>
                  </a:lnTo>
                  <a:lnTo>
                    <a:pt x="133681" y="346575"/>
                  </a:lnTo>
                  <a:lnTo>
                    <a:pt x="132772" y="339874"/>
                  </a:lnTo>
                  <a:close/>
                </a:path>
                <a:path w="133984" h="391795">
                  <a:moveTo>
                    <a:pt x="86657" y="0"/>
                  </a:moveTo>
                  <a:lnTo>
                    <a:pt x="0" y="0"/>
                  </a:lnTo>
                  <a:lnTo>
                    <a:pt x="29339" y="350219"/>
                  </a:lnTo>
                  <a:lnTo>
                    <a:pt x="29915" y="346984"/>
                  </a:lnTo>
                  <a:lnTo>
                    <a:pt x="30271" y="343319"/>
                  </a:lnTo>
                  <a:lnTo>
                    <a:pt x="30271" y="339874"/>
                  </a:lnTo>
                  <a:lnTo>
                    <a:pt x="132772" y="339874"/>
                  </a:lnTo>
                  <a:lnTo>
                    <a:pt x="86657" y="0"/>
                  </a:lnTo>
                  <a:close/>
                </a:path>
              </a:pathLst>
            </a:custGeom>
            <a:solidFill>
              <a:srgbClr val="F29074"/>
            </a:solidFill>
          </p:spPr>
          <p:txBody>
            <a:bodyPr wrap="square" lIns="0" tIns="0" rIns="0" bIns="0" rtlCol="0"/>
            <a:lstStyle/>
            <a:p>
              <a:endParaRPr lang="nl-NL" sz="1092" dirty="0"/>
            </a:p>
          </p:txBody>
        </p:sp>
        <p:sp>
          <p:nvSpPr>
            <p:cNvPr id="30" name="object 30"/>
            <p:cNvSpPr/>
            <p:nvPr/>
          </p:nvSpPr>
          <p:spPr>
            <a:xfrm>
              <a:off x="5114570" y="5073985"/>
              <a:ext cx="72007" cy="237585"/>
            </a:xfrm>
            <a:custGeom>
              <a:avLst/>
              <a:gdLst/>
              <a:ahLst/>
              <a:cxnLst/>
              <a:rect l="l" t="t" r="r" b="b"/>
              <a:pathLst>
                <a:path w="118745" h="391795">
                  <a:moveTo>
                    <a:pt x="89002" y="0"/>
                  </a:moveTo>
                  <a:lnTo>
                    <a:pt x="0" y="0"/>
                  </a:lnTo>
                  <a:lnTo>
                    <a:pt x="20135" y="350994"/>
                  </a:lnTo>
                  <a:lnTo>
                    <a:pt x="16690" y="351957"/>
                  </a:lnTo>
                  <a:lnTo>
                    <a:pt x="23514" y="367756"/>
                  </a:lnTo>
                  <a:lnTo>
                    <a:pt x="34909" y="380267"/>
                  </a:lnTo>
                  <a:lnTo>
                    <a:pt x="49847" y="388500"/>
                  </a:lnTo>
                  <a:lnTo>
                    <a:pt x="67296" y="391464"/>
                  </a:lnTo>
                  <a:lnTo>
                    <a:pt x="85180" y="388363"/>
                  </a:lnTo>
                  <a:lnTo>
                    <a:pt x="100377" y="379775"/>
                  </a:lnTo>
                  <a:lnTo>
                    <a:pt x="111795" y="366766"/>
                  </a:lnTo>
                  <a:lnTo>
                    <a:pt x="118341" y="350408"/>
                  </a:lnTo>
                  <a:lnTo>
                    <a:pt x="118341" y="350198"/>
                  </a:lnTo>
                  <a:lnTo>
                    <a:pt x="89002" y="0"/>
                  </a:lnTo>
                  <a:close/>
                </a:path>
              </a:pathLst>
            </a:custGeom>
            <a:solidFill>
              <a:srgbClr val="EB5769"/>
            </a:solidFill>
          </p:spPr>
          <p:txBody>
            <a:bodyPr wrap="square" lIns="0" tIns="0" rIns="0" bIns="0" rtlCol="0"/>
            <a:lstStyle/>
            <a:p>
              <a:endParaRPr lang="nl-NL" sz="1092" dirty="0"/>
            </a:p>
          </p:txBody>
        </p:sp>
        <p:sp>
          <p:nvSpPr>
            <p:cNvPr id="31" name="object 31"/>
            <p:cNvSpPr/>
            <p:nvPr/>
          </p:nvSpPr>
          <p:spPr>
            <a:xfrm>
              <a:off x="5059907" y="5073985"/>
              <a:ext cx="67001" cy="237585"/>
            </a:xfrm>
            <a:custGeom>
              <a:avLst/>
              <a:gdLst/>
              <a:ahLst/>
              <a:cxnLst/>
              <a:rect l="l" t="t" r="r" b="b"/>
              <a:pathLst>
                <a:path w="110490" h="391795">
                  <a:moveTo>
                    <a:pt x="90164" y="0"/>
                  </a:moveTo>
                  <a:lnTo>
                    <a:pt x="0" y="0"/>
                  </a:lnTo>
                  <a:lnTo>
                    <a:pt x="3633" y="350994"/>
                  </a:lnTo>
                  <a:lnTo>
                    <a:pt x="2670" y="351183"/>
                  </a:lnTo>
                  <a:lnTo>
                    <a:pt x="9417" y="367274"/>
                  </a:lnTo>
                  <a:lnTo>
                    <a:pt x="20847" y="380032"/>
                  </a:lnTo>
                  <a:lnTo>
                    <a:pt x="35897" y="388436"/>
                  </a:lnTo>
                  <a:lnTo>
                    <a:pt x="53506" y="391464"/>
                  </a:lnTo>
                  <a:lnTo>
                    <a:pt x="73773" y="387420"/>
                  </a:lnTo>
                  <a:lnTo>
                    <a:pt x="90306" y="376381"/>
                  </a:lnTo>
                  <a:lnTo>
                    <a:pt x="101443" y="359986"/>
                  </a:lnTo>
                  <a:lnTo>
                    <a:pt x="105525" y="339874"/>
                  </a:lnTo>
                  <a:lnTo>
                    <a:pt x="109652" y="339874"/>
                  </a:lnTo>
                  <a:lnTo>
                    <a:pt x="90164" y="0"/>
                  </a:lnTo>
                  <a:close/>
                </a:path>
                <a:path w="110490" h="391795">
                  <a:moveTo>
                    <a:pt x="109652" y="339874"/>
                  </a:moveTo>
                  <a:lnTo>
                    <a:pt x="105525" y="339874"/>
                  </a:lnTo>
                  <a:lnTo>
                    <a:pt x="105525" y="344094"/>
                  </a:lnTo>
                  <a:lnTo>
                    <a:pt x="106101" y="348125"/>
                  </a:lnTo>
                  <a:lnTo>
                    <a:pt x="106823" y="351957"/>
                  </a:lnTo>
                  <a:lnTo>
                    <a:pt x="110289" y="350994"/>
                  </a:lnTo>
                  <a:lnTo>
                    <a:pt x="109652" y="339874"/>
                  </a:lnTo>
                  <a:close/>
                </a:path>
              </a:pathLst>
            </a:custGeom>
            <a:solidFill>
              <a:srgbClr val="F29074"/>
            </a:solidFill>
          </p:spPr>
          <p:txBody>
            <a:bodyPr wrap="square" lIns="0" tIns="0" rIns="0" bIns="0" rtlCol="0"/>
            <a:lstStyle/>
            <a:p>
              <a:endParaRPr lang="nl-NL" sz="1092" dirty="0"/>
            </a:p>
          </p:txBody>
        </p:sp>
        <p:sp>
          <p:nvSpPr>
            <p:cNvPr id="32" name="object 32"/>
            <p:cNvSpPr/>
            <p:nvPr/>
          </p:nvSpPr>
          <p:spPr>
            <a:xfrm>
              <a:off x="4998032" y="5073985"/>
              <a:ext cx="64306" cy="237585"/>
            </a:xfrm>
            <a:custGeom>
              <a:avLst/>
              <a:gdLst/>
              <a:ahLst/>
              <a:cxnLst/>
              <a:rect l="l" t="t" r="r" b="b"/>
              <a:pathLst>
                <a:path w="106045" h="391795">
                  <a:moveTo>
                    <a:pt x="102038" y="0"/>
                  </a:moveTo>
                  <a:lnTo>
                    <a:pt x="4628" y="0"/>
                  </a:lnTo>
                  <a:lnTo>
                    <a:pt x="0" y="342722"/>
                  </a:lnTo>
                  <a:lnTo>
                    <a:pt x="4759" y="361832"/>
                  </a:lnTo>
                  <a:lnTo>
                    <a:pt x="15981" y="377310"/>
                  </a:lnTo>
                  <a:lnTo>
                    <a:pt x="32161" y="387679"/>
                  </a:lnTo>
                  <a:lnTo>
                    <a:pt x="51799" y="391464"/>
                  </a:lnTo>
                  <a:lnTo>
                    <a:pt x="71938" y="387420"/>
                  </a:lnTo>
                  <a:lnTo>
                    <a:pt x="88395" y="376381"/>
                  </a:lnTo>
                  <a:lnTo>
                    <a:pt x="99495" y="359986"/>
                  </a:lnTo>
                  <a:lnTo>
                    <a:pt x="103567" y="339874"/>
                  </a:lnTo>
                  <a:lnTo>
                    <a:pt x="105546" y="339874"/>
                  </a:lnTo>
                  <a:lnTo>
                    <a:pt x="102038" y="0"/>
                  </a:lnTo>
                  <a:close/>
                </a:path>
                <a:path w="106045" h="391795">
                  <a:moveTo>
                    <a:pt x="105546" y="339874"/>
                  </a:moveTo>
                  <a:lnTo>
                    <a:pt x="103567" y="339874"/>
                  </a:lnTo>
                  <a:lnTo>
                    <a:pt x="103567" y="343685"/>
                  </a:lnTo>
                  <a:lnTo>
                    <a:pt x="103954" y="347539"/>
                  </a:lnTo>
                  <a:lnTo>
                    <a:pt x="104750" y="351183"/>
                  </a:lnTo>
                  <a:lnTo>
                    <a:pt x="105661" y="350994"/>
                  </a:lnTo>
                  <a:lnTo>
                    <a:pt x="105546" y="339874"/>
                  </a:lnTo>
                  <a:close/>
                </a:path>
              </a:pathLst>
            </a:custGeom>
            <a:solidFill>
              <a:srgbClr val="EB5769"/>
            </a:solidFill>
          </p:spPr>
          <p:txBody>
            <a:bodyPr wrap="square" lIns="0" tIns="0" rIns="0" bIns="0" rtlCol="0"/>
            <a:lstStyle/>
            <a:p>
              <a:endParaRPr lang="nl-NL" sz="1092" dirty="0"/>
            </a:p>
          </p:txBody>
        </p:sp>
        <p:sp>
          <p:nvSpPr>
            <p:cNvPr id="33" name="object 33"/>
            <p:cNvSpPr/>
            <p:nvPr/>
          </p:nvSpPr>
          <p:spPr>
            <a:xfrm>
              <a:off x="4935126" y="5073973"/>
              <a:ext cx="65846" cy="237585"/>
            </a:xfrm>
            <a:custGeom>
              <a:avLst/>
              <a:gdLst/>
              <a:ahLst/>
              <a:cxnLst/>
              <a:rect l="l" t="t" r="r" b="b"/>
              <a:pathLst>
                <a:path w="108584" h="391795">
                  <a:moveTo>
                    <a:pt x="108352" y="0"/>
                  </a:moveTo>
                  <a:lnTo>
                    <a:pt x="19748" y="0"/>
                  </a:lnTo>
                  <a:lnTo>
                    <a:pt x="0" y="345874"/>
                  </a:lnTo>
                  <a:lnTo>
                    <a:pt x="5582" y="363891"/>
                  </a:lnTo>
                  <a:lnTo>
                    <a:pt x="16924" y="378352"/>
                  </a:lnTo>
                  <a:lnTo>
                    <a:pt x="32702" y="387972"/>
                  </a:lnTo>
                  <a:lnTo>
                    <a:pt x="51590" y="391464"/>
                  </a:lnTo>
                  <a:lnTo>
                    <a:pt x="71758" y="387420"/>
                  </a:lnTo>
                  <a:lnTo>
                    <a:pt x="88280" y="376381"/>
                  </a:lnTo>
                  <a:lnTo>
                    <a:pt x="99445" y="359986"/>
                  </a:lnTo>
                  <a:lnTo>
                    <a:pt x="103546" y="339874"/>
                  </a:lnTo>
                  <a:lnTo>
                    <a:pt x="103794" y="339874"/>
                  </a:lnTo>
                  <a:lnTo>
                    <a:pt x="108352" y="0"/>
                  </a:lnTo>
                  <a:close/>
                </a:path>
                <a:path w="108584" h="391795">
                  <a:moveTo>
                    <a:pt x="103794" y="339874"/>
                  </a:moveTo>
                  <a:lnTo>
                    <a:pt x="103546" y="339874"/>
                  </a:lnTo>
                  <a:lnTo>
                    <a:pt x="103546" y="341790"/>
                  </a:lnTo>
                  <a:lnTo>
                    <a:pt x="103756" y="342764"/>
                  </a:lnTo>
                  <a:lnTo>
                    <a:pt x="103794" y="339874"/>
                  </a:lnTo>
                  <a:close/>
                </a:path>
              </a:pathLst>
            </a:custGeom>
            <a:solidFill>
              <a:srgbClr val="F29074"/>
            </a:solidFill>
          </p:spPr>
          <p:txBody>
            <a:bodyPr wrap="square" lIns="0" tIns="0" rIns="0" bIns="0" rtlCol="0"/>
            <a:lstStyle/>
            <a:p>
              <a:endParaRPr lang="nl-NL" sz="1092" dirty="0"/>
            </a:p>
          </p:txBody>
        </p:sp>
        <p:sp>
          <p:nvSpPr>
            <p:cNvPr id="34" name="object 34"/>
            <p:cNvSpPr/>
            <p:nvPr/>
          </p:nvSpPr>
          <p:spPr>
            <a:xfrm>
              <a:off x="4872772" y="5073985"/>
              <a:ext cx="74317" cy="237585"/>
            </a:xfrm>
            <a:custGeom>
              <a:avLst/>
              <a:gdLst/>
              <a:ahLst/>
              <a:cxnLst/>
              <a:rect l="l" t="t" r="r" b="b"/>
              <a:pathLst>
                <a:path w="122554" h="391795">
                  <a:moveTo>
                    <a:pt x="122551" y="0"/>
                  </a:moveTo>
                  <a:lnTo>
                    <a:pt x="30501" y="0"/>
                  </a:lnTo>
                  <a:lnTo>
                    <a:pt x="1162" y="351183"/>
                  </a:lnTo>
                  <a:lnTo>
                    <a:pt x="0" y="351570"/>
                  </a:lnTo>
                  <a:lnTo>
                    <a:pt x="6617" y="367517"/>
                  </a:lnTo>
                  <a:lnTo>
                    <a:pt x="17956" y="380152"/>
                  </a:lnTo>
                  <a:lnTo>
                    <a:pt x="32928" y="388469"/>
                  </a:lnTo>
                  <a:lnTo>
                    <a:pt x="50448" y="391464"/>
                  </a:lnTo>
                  <a:lnTo>
                    <a:pt x="70702" y="387420"/>
                  </a:lnTo>
                  <a:lnTo>
                    <a:pt x="87206" y="376381"/>
                  </a:lnTo>
                  <a:lnTo>
                    <a:pt x="98315" y="359986"/>
                  </a:lnTo>
                  <a:lnTo>
                    <a:pt x="102384" y="339874"/>
                  </a:lnTo>
                  <a:lnTo>
                    <a:pt x="103153" y="339874"/>
                  </a:lnTo>
                  <a:lnTo>
                    <a:pt x="122551" y="0"/>
                  </a:lnTo>
                  <a:close/>
                </a:path>
                <a:path w="122554" h="391795">
                  <a:moveTo>
                    <a:pt x="103153" y="339874"/>
                  </a:moveTo>
                  <a:lnTo>
                    <a:pt x="102384" y="339874"/>
                  </a:lnTo>
                  <a:lnTo>
                    <a:pt x="102384" y="341989"/>
                  </a:lnTo>
                  <a:lnTo>
                    <a:pt x="102583" y="343905"/>
                  </a:lnTo>
                  <a:lnTo>
                    <a:pt x="102813" y="345821"/>
                  </a:lnTo>
                  <a:lnTo>
                    <a:pt x="103153" y="339874"/>
                  </a:lnTo>
                  <a:close/>
                </a:path>
              </a:pathLst>
            </a:custGeom>
            <a:solidFill>
              <a:srgbClr val="EB5769"/>
            </a:solidFill>
          </p:spPr>
          <p:txBody>
            <a:bodyPr wrap="square" lIns="0" tIns="0" rIns="0" bIns="0" rtlCol="0"/>
            <a:lstStyle/>
            <a:p>
              <a:endParaRPr lang="nl-NL" sz="1092" dirty="0"/>
            </a:p>
          </p:txBody>
        </p:sp>
        <p:sp>
          <p:nvSpPr>
            <p:cNvPr id="35" name="object 35"/>
            <p:cNvSpPr/>
            <p:nvPr/>
          </p:nvSpPr>
          <p:spPr>
            <a:xfrm>
              <a:off x="4809733" y="5073985"/>
              <a:ext cx="81634" cy="237585"/>
            </a:xfrm>
            <a:custGeom>
              <a:avLst/>
              <a:gdLst/>
              <a:ahLst/>
              <a:cxnLst/>
              <a:rect l="l" t="t" r="r" b="b"/>
              <a:pathLst>
                <a:path w="134620" h="391795">
                  <a:moveTo>
                    <a:pt x="134456" y="0"/>
                  </a:moveTo>
                  <a:lnTo>
                    <a:pt x="50061" y="0"/>
                  </a:lnTo>
                  <a:lnTo>
                    <a:pt x="2492" y="351183"/>
                  </a:lnTo>
                  <a:lnTo>
                    <a:pt x="0" y="351769"/>
                  </a:lnTo>
                  <a:lnTo>
                    <a:pt x="6815" y="367601"/>
                  </a:lnTo>
                  <a:lnTo>
                    <a:pt x="18199" y="380176"/>
                  </a:lnTo>
                  <a:lnTo>
                    <a:pt x="33143" y="388472"/>
                  </a:lnTo>
                  <a:lnTo>
                    <a:pt x="50637" y="391464"/>
                  </a:lnTo>
                  <a:lnTo>
                    <a:pt x="70779" y="387420"/>
                  </a:lnTo>
                  <a:lnTo>
                    <a:pt x="87243" y="376381"/>
                  </a:lnTo>
                  <a:lnTo>
                    <a:pt x="98351" y="359986"/>
                  </a:lnTo>
                  <a:lnTo>
                    <a:pt x="102426" y="339874"/>
                  </a:lnTo>
                  <a:lnTo>
                    <a:pt x="106061" y="339874"/>
                  </a:lnTo>
                  <a:lnTo>
                    <a:pt x="134456" y="0"/>
                  </a:lnTo>
                  <a:close/>
                </a:path>
                <a:path w="134620" h="391795">
                  <a:moveTo>
                    <a:pt x="106061" y="339874"/>
                  </a:moveTo>
                  <a:lnTo>
                    <a:pt x="102426" y="339874"/>
                  </a:lnTo>
                  <a:lnTo>
                    <a:pt x="102426" y="343905"/>
                  </a:lnTo>
                  <a:lnTo>
                    <a:pt x="102834" y="347947"/>
                  </a:lnTo>
                  <a:lnTo>
                    <a:pt x="103954" y="351570"/>
                  </a:lnTo>
                  <a:lnTo>
                    <a:pt x="105117" y="351183"/>
                  </a:lnTo>
                  <a:lnTo>
                    <a:pt x="106061" y="339874"/>
                  </a:lnTo>
                  <a:close/>
                </a:path>
              </a:pathLst>
            </a:custGeom>
            <a:solidFill>
              <a:srgbClr val="F29074"/>
            </a:solidFill>
          </p:spPr>
          <p:txBody>
            <a:bodyPr wrap="square" lIns="0" tIns="0" rIns="0" bIns="0" rtlCol="0"/>
            <a:lstStyle/>
            <a:p>
              <a:endParaRPr lang="nl-NL" sz="1092" dirty="0"/>
            </a:p>
          </p:txBody>
        </p:sp>
        <p:sp>
          <p:nvSpPr>
            <p:cNvPr id="36" name="object 36"/>
            <p:cNvSpPr/>
            <p:nvPr/>
          </p:nvSpPr>
          <p:spPr>
            <a:xfrm>
              <a:off x="4744236" y="5073985"/>
              <a:ext cx="95881" cy="237585"/>
            </a:xfrm>
            <a:custGeom>
              <a:avLst/>
              <a:gdLst/>
              <a:ahLst/>
              <a:cxnLst/>
              <a:rect l="l" t="t" r="r" b="b"/>
              <a:pathLst>
                <a:path w="158115" h="391795">
                  <a:moveTo>
                    <a:pt x="158068" y="0"/>
                  </a:moveTo>
                  <a:lnTo>
                    <a:pt x="52972" y="0"/>
                  </a:lnTo>
                  <a:lnTo>
                    <a:pt x="0" y="339487"/>
                  </a:lnTo>
                  <a:lnTo>
                    <a:pt x="2732" y="339874"/>
                  </a:lnTo>
                  <a:lnTo>
                    <a:pt x="6804" y="359986"/>
                  </a:lnTo>
                  <a:lnTo>
                    <a:pt x="17920" y="376381"/>
                  </a:lnTo>
                  <a:lnTo>
                    <a:pt x="34432" y="387420"/>
                  </a:lnTo>
                  <a:lnTo>
                    <a:pt x="54689" y="391464"/>
                  </a:lnTo>
                  <a:lnTo>
                    <a:pt x="74879" y="387420"/>
                  </a:lnTo>
                  <a:lnTo>
                    <a:pt x="91405" y="376381"/>
                  </a:lnTo>
                  <a:lnTo>
                    <a:pt x="102568" y="359986"/>
                  </a:lnTo>
                  <a:lnTo>
                    <a:pt x="106666" y="339874"/>
                  </a:lnTo>
                  <a:lnTo>
                    <a:pt x="112041" y="339874"/>
                  </a:lnTo>
                  <a:lnTo>
                    <a:pt x="158068" y="0"/>
                  </a:lnTo>
                  <a:close/>
                </a:path>
                <a:path w="158115" h="391795">
                  <a:moveTo>
                    <a:pt x="112041" y="339874"/>
                  </a:moveTo>
                  <a:lnTo>
                    <a:pt x="106666" y="339874"/>
                  </a:lnTo>
                  <a:lnTo>
                    <a:pt x="106666" y="343905"/>
                  </a:lnTo>
                  <a:lnTo>
                    <a:pt x="107232" y="347947"/>
                  </a:lnTo>
                  <a:lnTo>
                    <a:pt x="108049" y="351769"/>
                  </a:lnTo>
                  <a:lnTo>
                    <a:pt x="110509" y="351183"/>
                  </a:lnTo>
                  <a:lnTo>
                    <a:pt x="112041" y="339874"/>
                  </a:lnTo>
                  <a:close/>
                </a:path>
              </a:pathLst>
            </a:custGeom>
            <a:solidFill>
              <a:srgbClr val="EB5769"/>
            </a:solidFill>
          </p:spPr>
          <p:txBody>
            <a:bodyPr wrap="square" lIns="0" tIns="0" rIns="0" bIns="0" rtlCol="0"/>
            <a:lstStyle/>
            <a:p>
              <a:endParaRPr lang="nl-NL" sz="1092" dirty="0"/>
            </a:p>
          </p:txBody>
        </p:sp>
        <p:sp>
          <p:nvSpPr>
            <p:cNvPr id="37" name="object 37"/>
            <p:cNvSpPr/>
            <p:nvPr/>
          </p:nvSpPr>
          <p:spPr>
            <a:xfrm>
              <a:off x="4682601" y="5073973"/>
              <a:ext cx="93956" cy="237585"/>
            </a:xfrm>
            <a:custGeom>
              <a:avLst/>
              <a:gdLst/>
              <a:ahLst/>
              <a:cxnLst/>
              <a:rect l="l" t="t" r="r" b="b"/>
              <a:pathLst>
                <a:path w="154940" h="391795">
                  <a:moveTo>
                    <a:pt x="154602" y="0"/>
                  </a:moveTo>
                  <a:lnTo>
                    <a:pt x="62919" y="0"/>
                  </a:lnTo>
                  <a:lnTo>
                    <a:pt x="0" y="339874"/>
                  </a:lnTo>
                  <a:lnTo>
                    <a:pt x="366" y="339874"/>
                  </a:lnTo>
                  <a:lnTo>
                    <a:pt x="4471" y="359986"/>
                  </a:lnTo>
                  <a:lnTo>
                    <a:pt x="15648" y="376381"/>
                  </a:lnTo>
                  <a:lnTo>
                    <a:pt x="32189" y="387420"/>
                  </a:lnTo>
                  <a:lnTo>
                    <a:pt x="52385" y="391464"/>
                  </a:lnTo>
                  <a:lnTo>
                    <a:pt x="72633" y="387420"/>
                  </a:lnTo>
                  <a:lnTo>
                    <a:pt x="89153" y="376381"/>
                  </a:lnTo>
                  <a:lnTo>
                    <a:pt x="100283" y="359986"/>
                  </a:lnTo>
                  <a:lnTo>
                    <a:pt x="104363" y="339874"/>
                  </a:lnTo>
                  <a:lnTo>
                    <a:pt x="101651" y="339487"/>
                  </a:lnTo>
                  <a:lnTo>
                    <a:pt x="154602" y="0"/>
                  </a:lnTo>
                  <a:close/>
                </a:path>
              </a:pathLst>
            </a:custGeom>
            <a:solidFill>
              <a:srgbClr val="F29074"/>
            </a:solidFill>
          </p:spPr>
          <p:txBody>
            <a:bodyPr wrap="square" lIns="0" tIns="0" rIns="0" bIns="0" rtlCol="0"/>
            <a:lstStyle/>
            <a:p>
              <a:endParaRPr lang="nl-NL" sz="1092" dirty="0"/>
            </a:p>
          </p:txBody>
        </p:sp>
        <p:sp>
          <p:nvSpPr>
            <p:cNvPr id="38" name="object 38"/>
            <p:cNvSpPr/>
            <p:nvPr/>
          </p:nvSpPr>
          <p:spPr>
            <a:xfrm>
              <a:off x="4619910" y="5073973"/>
              <a:ext cx="100887" cy="237585"/>
            </a:xfrm>
            <a:custGeom>
              <a:avLst/>
              <a:gdLst/>
              <a:ahLst/>
              <a:cxnLst/>
              <a:rect l="l" t="t" r="r" b="b"/>
              <a:pathLst>
                <a:path w="166370" h="391795">
                  <a:moveTo>
                    <a:pt x="166298" y="0"/>
                  </a:moveTo>
                  <a:lnTo>
                    <a:pt x="80740" y="0"/>
                  </a:lnTo>
                  <a:lnTo>
                    <a:pt x="3256" y="322231"/>
                  </a:lnTo>
                  <a:lnTo>
                    <a:pt x="1162" y="327770"/>
                  </a:lnTo>
                  <a:lnTo>
                    <a:pt x="0" y="333717"/>
                  </a:lnTo>
                  <a:lnTo>
                    <a:pt x="0" y="339874"/>
                  </a:lnTo>
                  <a:lnTo>
                    <a:pt x="4075" y="359986"/>
                  </a:lnTo>
                  <a:lnTo>
                    <a:pt x="15198" y="376381"/>
                  </a:lnTo>
                  <a:lnTo>
                    <a:pt x="31716" y="387420"/>
                  </a:lnTo>
                  <a:lnTo>
                    <a:pt x="51977" y="391464"/>
                  </a:lnTo>
                  <a:lnTo>
                    <a:pt x="72141" y="387420"/>
                  </a:lnTo>
                  <a:lnTo>
                    <a:pt x="88609" y="376381"/>
                  </a:lnTo>
                  <a:lnTo>
                    <a:pt x="99714" y="359986"/>
                  </a:lnTo>
                  <a:lnTo>
                    <a:pt x="103787" y="339874"/>
                  </a:lnTo>
                  <a:lnTo>
                    <a:pt x="103379" y="339874"/>
                  </a:lnTo>
                  <a:lnTo>
                    <a:pt x="166298" y="0"/>
                  </a:lnTo>
                  <a:close/>
                </a:path>
              </a:pathLst>
            </a:custGeom>
            <a:solidFill>
              <a:srgbClr val="EB5769"/>
            </a:solidFill>
          </p:spPr>
          <p:txBody>
            <a:bodyPr wrap="square" lIns="0" tIns="0" rIns="0" bIns="0" rtlCol="0"/>
            <a:lstStyle/>
            <a:p>
              <a:endParaRPr lang="nl-NL" sz="1092" dirty="0"/>
            </a:p>
          </p:txBody>
        </p:sp>
        <p:sp>
          <p:nvSpPr>
            <p:cNvPr id="39" name="object 39"/>
            <p:cNvSpPr txBox="1"/>
            <p:nvPr/>
          </p:nvSpPr>
          <p:spPr>
            <a:xfrm>
              <a:off x="4719816" y="4877664"/>
              <a:ext cx="619184" cy="137237"/>
            </a:xfrm>
            <a:prstGeom prst="rect">
              <a:avLst/>
            </a:prstGeom>
            <a:solidFill>
              <a:srgbClr val="006FB9"/>
            </a:solidFill>
          </p:spPr>
          <p:txBody>
            <a:bodyPr vert="horz" wrap="square" lIns="0" tIns="1925" rIns="0" bIns="0" rtlCol="0">
              <a:spAutoFit/>
            </a:bodyPr>
            <a:lstStyle/>
            <a:p>
              <a:pPr marL="54679">
                <a:spcBef>
                  <a:spcPts val="15"/>
                </a:spcBef>
              </a:pPr>
              <a:r>
                <a:rPr lang="nl-NL" sz="879" spc="-18" dirty="0">
                  <a:solidFill>
                    <a:srgbClr val="FFFFFF"/>
                  </a:solidFill>
                  <a:latin typeface="+mj-lt"/>
                  <a:cs typeface="Gotham Bold"/>
                </a:rPr>
                <a:t>WINKEL</a:t>
              </a:r>
              <a:endParaRPr lang="nl-NL" sz="879" dirty="0">
                <a:latin typeface="+mj-lt"/>
                <a:cs typeface="Gotham Bold"/>
              </a:endParaRPr>
            </a:p>
          </p:txBody>
        </p:sp>
        <p:sp>
          <p:nvSpPr>
            <p:cNvPr id="41" name="object 41"/>
            <p:cNvSpPr/>
            <p:nvPr/>
          </p:nvSpPr>
          <p:spPr>
            <a:xfrm>
              <a:off x="5366588" y="4686428"/>
              <a:ext cx="1118998" cy="409324"/>
            </a:xfrm>
            <a:custGeom>
              <a:avLst/>
              <a:gdLst/>
              <a:ahLst/>
              <a:cxnLst/>
              <a:rect l="l" t="t" r="r" b="b"/>
              <a:pathLst>
                <a:path w="1845309" h="675004">
                  <a:moveTo>
                    <a:pt x="0" y="675005"/>
                  </a:moveTo>
                  <a:lnTo>
                    <a:pt x="1844907" y="675005"/>
                  </a:lnTo>
                  <a:lnTo>
                    <a:pt x="1844907" y="0"/>
                  </a:lnTo>
                  <a:lnTo>
                    <a:pt x="0" y="0"/>
                  </a:lnTo>
                  <a:lnTo>
                    <a:pt x="0" y="675005"/>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lang="nl-NL" sz="1092" dirty="0"/>
            </a:p>
          </p:txBody>
        </p:sp>
        <p:sp>
          <p:nvSpPr>
            <p:cNvPr id="42" name="object 42"/>
            <p:cNvSpPr txBox="1"/>
            <p:nvPr/>
          </p:nvSpPr>
          <p:spPr>
            <a:xfrm>
              <a:off x="5373233" y="4732213"/>
              <a:ext cx="1112451" cy="303903"/>
            </a:xfrm>
            <a:prstGeom prst="rect">
              <a:avLst/>
            </a:prstGeom>
          </p:spPr>
          <p:txBody>
            <a:bodyPr vert="horz" wrap="square" lIns="0" tIns="21564" rIns="0" bIns="0" rtlCol="0">
              <a:spAutoFit/>
            </a:bodyPr>
            <a:lstStyle/>
            <a:p>
              <a:pPr marL="71622" marR="84329">
                <a:lnSpc>
                  <a:spcPts val="1085"/>
                </a:lnSpc>
                <a:spcBef>
                  <a:spcPts val="170"/>
                </a:spcBef>
              </a:pPr>
              <a:r>
                <a:rPr lang="nl-NL" sz="970" b="1" spc="-124" dirty="0">
                  <a:solidFill>
                    <a:srgbClr val="006FB9"/>
                  </a:solidFill>
                  <a:cs typeface="Gotham Bold"/>
                </a:rPr>
                <a:t>T</a:t>
              </a:r>
              <a:r>
                <a:rPr lang="nl-NL" sz="970" b="1" spc="-24" dirty="0">
                  <a:solidFill>
                    <a:srgbClr val="006FB9"/>
                  </a:solidFill>
                  <a:cs typeface="Gotham Bold"/>
                </a:rPr>
                <a:t>abak</a:t>
              </a:r>
              <a:r>
                <a:rPr lang="nl-NL" sz="970" b="1" spc="-39" dirty="0">
                  <a:solidFill>
                    <a:srgbClr val="006FB9"/>
                  </a:solidFill>
                  <a:cs typeface="Gotham Bold"/>
                </a:rPr>
                <a:t>s</a:t>
              </a:r>
              <a:r>
                <a:rPr lang="nl-NL" sz="970" b="1" spc="-52" dirty="0">
                  <a:solidFill>
                    <a:srgbClr val="006FB9"/>
                  </a:solidFill>
                  <a:cs typeface="Gotham Bold"/>
                </a:rPr>
                <a:t>v</a:t>
              </a:r>
              <a:r>
                <a:rPr lang="nl-NL" sz="970" b="1" spc="-21" dirty="0">
                  <a:solidFill>
                    <a:srgbClr val="006FB9"/>
                  </a:solidFill>
                  <a:cs typeface="Gotham Bold"/>
                </a:rPr>
                <a:t>er</a:t>
              </a:r>
              <a:r>
                <a:rPr lang="nl-NL" sz="970" b="1" spc="-52" dirty="0">
                  <a:solidFill>
                    <a:srgbClr val="006FB9"/>
                  </a:solidFill>
                  <a:cs typeface="Gotham Bold"/>
                </a:rPr>
                <a:t>k</a:t>
              </a:r>
              <a:r>
                <a:rPr lang="nl-NL" sz="970" b="1" spc="-18" dirty="0">
                  <a:solidFill>
                    <a:srgbClr val="006FB9"/>
                  </a:solidFill>
                  <a:cs typeface="Gotham Bold"/>
                </a:rPr>
                <a:t>oop  </a:t>
              </a:r>
              <a:r>
                <a:rPr lang="nl-NL" sz="970" b="1" spc="-24" dirty="0">
                  <a:solidFill>
                    <a:srgbClr val="006FB9"/>
                  </a:solidFill>
                  <a:cs typeface="Gotham Bold"/>
                </a:rPr>
                <a:t>uit </a:t>
              </a:r>
              <a:r>
                <a:rPr lang="nl-NL" sz="970" b="1" spc="-21" dirty="0">
                  <a:solidFill>
                    <a:srgbClr val="006FB9"/>
                  </a:solidFill>
                  <a:cs typeface="Gotham Bold"/>
                </a:rPr>
                <a:t>het</a:t>
              </a:r>
              <a:r>
                <a:rPr lang="nl-NL" sz="970" b="1" spc="-67" dirty="0">
                  <a:solidFill>
                    <a:srgbClr val="006FB9"/>
                  </a:solidFill>
                  <a:cs typeface="Gotham Bold"/>
                </a:rPr>
                <a:t> </a:t>
              </a:r>
              <a:r>
                <a:rPr lang="nl-NL" sz="970" b="1" spc="-24" dirty="0">
                  <a:solidFill>
                    <a:srgbClr val="006FB9"/>
                  </a:solidFill>
                  <a:cs typeface="Gotham Bold"/>
                </a:rPr>
                <a:t>zicht</a:t>
              </a:r>
              <a:endParaRPr lang="nl-NL" sz="970" dirty="0">
                <a:cs typeface="Gotham Bold"/>
              </a:endParaRPr>
            </a:p>
          </p:txBody>
        </p:sp>
      </p:grpSp>
      <p:grpSp>
        <p:nvGrpSpPr>
          <p:cNvPr id="322" name="Groep 321">
            <a:extLst>
              <a:ext uri="{FF2B5EF4-FFF2-40B4-BE49-F238E27FC236}">
                <a16:creationId xmlns="" xmlns:a16="http://schemas.microsoft.com/office/drawing/2014/main" id="{2F095CED-1465-4CA1-A34B-687F9A5E146A}"/>
              </a:ext>
            </a:extLst>
          </p:cNvPr>
          <p:cNvGrpSpPr/>
          <p:nvPr/>
        </p:nvGrpSpPr>
        <p:grpSpPr>
          <a:xfrm>
            <a:off x="2331557" y="2731791"/>
            <a:ext cx="1731728" cy="733559"/>
            <a:chOff x="2331557" y="2731791"/>
            <a:chExt cx="1731728" cy="733559"/>
          </a:xfrm>
        </p:grpSpPr>
        <p:sp>
          <p:nvSpPr>
            <p:cNvPr id="43" name="object 43"/>
            <p:cNvSpPr/>
            <p:nvPr/>
          </p:nvSpPr>
          <p:spPr>
            <a:xfrm>
              <a:off x="2331557" y="2731791"/>
              <a:ext cx="559884" cy="666932"/>
            </a:xfrm>
            <a:custGeom>
              <a:avLst/>
              <a:gdLst/>
              <a:ahLst/>
              <a:cxnLst/>
              <a:rect l="l" t="t" r="r" b="b"/>
              <a:pathLst>
                <a:path w="923289" h="1099820">
                  <a:moveTo>
                    <a:pt x="357948" y="806258"/>
                  </a:moveTo>
                  <a:lnTo>
                    <a:pt x="327183" y="806258"/>
                  </a:lnTo>
                  <a:lnTo>
                    <a:pt x="280273" y="816729"/>
                  </a:lnTo>
                  <a:lnTo>
                    <a:pt x="239522" y="837670"/>
                  </a:lnTo>
                  <a:lnTo>
                    <a:pt x="207380" y="869083"/>
                  </a:lnTo>
                  <a:lnTo>
                    <a:pt x="186299" y="910967"/>
                  </a:lnTo>
                  <a:lnTo>
                    <a:pt x="178727" y="952850"/>
                  </a:lnTo>
                  <a:lnTo>
                    <a:pt x="186299" y="1005204"/>
                  </a:lnTo>
                  <a:lnTo>
                    <a:pt x="207380" y="1047088"/>
                  </a:lnTo>
                  <a:lnTo>
                    <a:pt x="239522" y="1078501"/>
                  </a:lnTo>
                  <a:lnTo>
                    <a:pt x="280273" y="1099442"/>
                  </a:lnTo>
                  <a:lnTo>
                    <a:pt x="371393" y="1099442"/>
                  </a:lnTo>
                  <a:lnTo>
                    <a:pt x="390844" y="1088972"/>
                  </a:lnTo>
                  <a:lnTo>
                    <a:pt x="327183" y="1088972"/>
                  </a:lnTo>
                  <a:lnTo>
                    <a:pt x="276482" y="1078501"/>
                  </a:lnTo>
                  <a:lnTo>
                    <a:pt x="235085" y="1047088"/>
                  </a:lnTo>
                  <a:lnTo>
                    <a:pt x="207179" y="1005204"/>
                  </a:lnTo>
                  <a:lnTo>
                    <a:pt x="196946" y="952850"/>
                  </a:lnTo>
                  <a:lnTo>
                    <a:pt x="207179" y="900496"/>
                  </a:lnTo>
                  <a:lnTo>
                    <a:pt x="235085" y="869083"/>
                  </a:lnTo>
                  <a:lnTo>
                    <a:pt x="276482" y="837670"/>
                  </a:lnTo>
                  <a:lnTo>
                    <a:pt x="327183" y="827199"/>
                  </a:lnTo>
                  <a:lnTo>
                    <a:pt x="399379" y="827199"/>
                  </a:lnTo>
                  <a:lnTo>
                    <a:pt x="386517" y="816729"/>
                  </a:lnTo>
                  <a:lnTo>
                    <a:pt x="357948" y="806258"/>
                  </a:lnTo>
                  <a:close/>
                </a:path>
                <a:path w="923289" h="1099820">
                  <a:moveTo>
                    <a:pt x="637772" y="973792"/>
                  </a:moveTo>
                  <a:lnTo>
                    <a:pt x="616201" y="973792"/>
                  </a:lnTo>
                  <a:lnTo>
                    <a:pt x="627015" y="1015675"/>
                  </a:lnTo>
                  <a:lnTo>
                    <a:pt x="649223" y="1047088"/>
                  </a:lnTo>
                  <a:lnTo>
                    <a:pt x="680794" y="1078501"/>
                  </a:lnTo>
                  <a:lnTo>
                    <a:pt x="719701" y="1099442"/>
                  </a:lnTo>
                  <a:lnTo>
                    <a:pt x="810832" y="1099442"/>
                  </a:lnTo>
                  <a:lnTo>
                    <a:pt x="831208" y="1088972"/>
                  </a:lnTo>
                  <a:lnTo>
                    <a:pt x="763913" y="1088972"/>
                  </a:lnTo>
                  <a:lnTo>
                    <a:pt x="713234" y="1078501"/>
                  </a:lnTo>
                  <a:lnTo>
                    <a:pt x="671835" y="1047088"/>
                  </a:lnTo>
                  <a:lnTo>
                    <a:pt x="643916" y="1005204"/>
                  </a:lnTo>
                  <a:lnTo>
                    <a:pt x="637772" y="973792"/>
                  </a:lnTo>
                  <a:close/>
                </a:path>
                <a:path w="923289" h="1099820">
                  <a:moveTo>
                    <a:pt x="399379" y="827199"/>
                  </a:moveTo>
                  <a:lnTo>
                    <a:pt x="327183" y="827199"/>
                  </a:lnTo>
                  <a:lnTo>
                    <a:pt x="377863" y="837670"/>
                  </a:lnTo>
                  <a:lnTo>
                    <a:pt x="419262" y="869083"/>
                  </a:lnTo>
                  <a:lnTo>
                    <a:pt x="447181" y="900496"/>
                  </a:lnTo>
                  <a:lnTo>
                    <a:pt x="457420" y="952850"/>
                  </a:lnTo>
                  <a:lnTo>
                    <a:pt x="447181" y="1005204"/>
                  </a:lnTo>
                  <a:lnTo>
                    <a:pt x="419262" y="1047088"/>
                  </a:lnTo>
                  <a:lnTo>
                    <a:pt x="377863" y="1078501"/>
                  </a:lnTo>
                  <a:lnTo>
                    <a:pt x="327183" y="1088972"/>
                  </a:lnTo>
                  <a:lnTo>
                    <a:pt x="390844" y="1088972"/>
                  </a:lnTo>
                  <a:lnTo>
                    <a:pt x="410294" y="1078501"/>
                  </a:lnTo>
                  <a:lnTo>
                    <a:pt x="441856" y="1047088"/>
                  </a:lnTo>
                  <a:lnTo>
                    <a:pt x="464052" y="1015675"/>
                  </a:lnTo>
                  <a:lnTo>
                    <a:pt x="474854" y="973792"/>
                  </a:lnTo>
                  <a:lnTo>
                    <a:pt x="637772" y="973792"/>
                  </a:lnTo>
                  <a:lnTo>
                    <a:pt x="633677" y="952850"/>
                  </a:lnTo>
                  <a:lnTo>
                    <a:pt x="635724" y="942379"/>
                  </a:lnTo>
                  <a:lnTo>
                    <a:pt x="475085" y="942379"/>
                  </a:lnTo>
                  <a:lnTo>
                    <a:pt x="472431" y="921437"/>
                  </a:lnTo>
                  <a:lnTo>
                    <a:pt x="467636" y="910967"/>
                  </a:lnTo>
                  <a:lnTo>
                    <a:pt x="460832" y="890025"/>
                  </a:lnTo>
                  <a:lnTo>
                    <a:pt x="452153" y="879554"/>
                  </a:lnTo>
                  <a:lnTo>
                    <a:pt x="478839" y="858612"/>
                  </a:lnTo>
                  <a:lnTo>
                    <a:pt x="434478" y="858612"/>
                  </a:lnTo>
                  <a:lnTo>
                    <a:pt x="412242" y="837670"/>
                  </a:lnTo>
                  <a:lnTo>
                    <a:pt x="399379" y="827199"/>
                  </a:lnTo>
                  <a:close/>
                </a:path>
                <a:path w="923289" h="1099820">
                  <a:moveTo>
                    <a:pt x="831208" y="827199"/>
                  </a:moveTo>
                  <a:lnTo>
                    <a:pt x="763913" y="827199"/>
                  </a:lnTo>
                  <a:lnTo>
                    <a:pt x="814597" y="837670"/>
                  </a:lnTo>
                  <a:lnTo>
                    <a:pt x="855996" y="869083"/>
                  </a:lnTo>
                  <a:lnTo>
                    <a:pt x="883912" y="900496"/>
                  </a:lnTo>
                  <a:lnTo>
                    <a:pt x="894150" y="952850"/>
                  </a:lnTo>
                  <a:lnTo>
                    <a:pt x="883912" y="1005204"/>
                  </a:lnTo>
                  <a:lnTo>
                    <a:pt x="855996" y="1047088"/>
                  </a:lnTo>
                  <a:lnTo>
                    <a:pt x="814597" y="1078501"/>
                  </a:lnTo>
                  <a:lnTo>
                    <a:pt x="763913" y="1088972"/>
                  </a:lnTo>
                  <a:lnTo>
                    <a:pt x="831208" y="1088972"/>
                  </a:lnTo>
                  <a:lnTo>
                    <a:pt x="851584" y="1078501"/>
                  </a:lnTo>
                  <a:lnTo>
                    <a:pt x="883722" y="1047088"/>
                  </a:lnTo>
                  <a:lnTo>
                    <a:pt x="904800" y="1005204"/>
                  </a:lnTo>
                  <a:lnTo>
                    <a:pt x="912370" y="952850"/>
                  </a:lnTo>
                  <a:lnTo>
                    <a:pt x="904800" y="910967"/>
                  </a:lnTo>
                  <a:lnTo>
                    <a:pt x="883722" y="869083"/>
                  </a:lnTo>
                  <a:lnTo>
                    <a:pt x="851584" y="837670"/>
                  </a:lnTo>
                  <a:lnTo>
                    <a:pt x="831208" y="827199"/>
                  </a:lnTo>
                  <a:close/>
                </a:path>
                <a:path w="923289" h="1099820">
                  <a:moveTo>
                    <a:pt x="375337" y="837670"/>
                  </a:moveTo>
                  <a:lnTo>
                    <a:pt x="279021" y="837670"/>
                  </a:lnTo>
                  <a:lnTo>
                    <a:pt x="239679" y="869083"/>
                  </a:lnTo>
                  <a:lnTo>
                    <a:pt x="213148" y="910967"/>
                  </a:lnTo>
                  <a:lnTo>
                    <a:pt x="203417" y="952850"/>
                  </a:lnTo>
                  <a:lnTo>
                    <a:pt x="213148" y="1005204"/>
                  </a:lnTo>
                  <a:lnTo>
                    <a:pt x="239679" y="1047088"/>
                  </a:lnTo>
                  <a:lnTo>
                    <a:pt x="279021" y="1068030"/>
                  </a:lnTo>
                  <a:lnTo>
                    <a:pt x="327183" y="1078501"/>
                  </a:lnTo>
                  <a:lnTo>
                    <a:pt x="375337" y="1068030"/>
                  </a:lnTo>
                  <a:lnTo>
                    <a:pt x="394999" y="1057559"/>
                  </a:lnTo>
                  <a:lnTo>
                    <a:pt x="327183" y="1057559"/>
                  </a:lnTo>
                  <a:lnTo>
                    <a:pt x="289677" y="1047088"/>
                  </a:lnTo>
                  <a:lnTo>
                    <a:pt x="259047" y="1026146"/>
                  </a:lnTo>
                  <a:lnTo>
                    <a:pt x="238393" y="994734"/>
                  </a:lnTo>
                  <a:lnTo>
                    <a:pt x="230820" y="952850"/>
                  </a:lnTo>
                  <a:lnTo>
                    <a:pt x="238393" y="921437"/>
                  </a:lnTo>
                  <a:lnTo>
                    <a:pt x="259047" y="890025"/>
                  </a:lnTo>
                  <a:lnTo>
                    <a:pt x="289677" y="869083"/>
                  </a:lnTo>
                  <a:lnTo>
                    <a:pt x="327183" y="858612"/>
                  </a:lnTo>
                  <a:lnTo>
                    <a:pt x="401553" y="858612"/>
                  </a:lnTo>
                  <a:lnTo>
                    <a:pt x="375337" y="837670"/>
                  </a:lnTo>
                  <a:close/>
                </a:path>
                <a:path w="923289" h="1099820">
                  <a:moveTo>
                    <a:pt x="812063" y="837670"/>
                  </a:moveTo>
                  <a:lnTo>
                    <a:pt x="715748" y="837670"/>
                  </a:lnTo>
                  <a:lnTo>
                    <a:pt x="676417" y="869083"/>
                  </a:lnTo>
                  <a:lnTo>
                    <a:pt x="649902" y="910967"/>
                  </a:lnTo>
                  <a:lnTo>
                    <a:pt x="640179" y="952850"/>
                  </a:lnTo>
                  <a:lnTo>
                    <a:pt x="649902" y="1005204"/>
                  </a:lnTo>
                  <a:lnTo>
                    <a:pt x="676417" y="1047088"/>
                  </a:lnTo>
                  <a:lnTo>
                    <a:pt x="715748" y="1068030"/>
                  </a:lnTo>
                  <a:lnTo>
                    <a:pt x="763913" y="1078501"/>
                  </a:lnTo>
                  <a:lnTo>
                    <a:pt x="812063" y="1068030"/>
                  </a:lnTo>
                  <a:lnTo>
                    <a:pt x="831731" y="1057559"/>
                  </a:lnTo>
                  <a:lnTo>
                    <a:pt x="763913" y="1057559"/>
                  </a:lnTo>
                  <a:lnTo>
                    <a:pt x="726413" y="1047088"/>
                  </a:lnTo>
                  <a:lnTo>
                    <a:pt x="695786" y="1026146"/>
                  </a:lnTo>
                  <a:lnTo>
                    <a:pt x="675134" y="994734"/>
                  </a:lnTo>
                  <a:lnTo>
                    <a:pt x="667560" y="952850"/>
                  </a:lnTo>
                  <a:lnTo>
                    <a:pt x="675134" y="921437"/>
                  </a:lnTo>
                  <a:lnTo>
                    <a:pt x="695786" y="890025"/>
                  </a:lnTo>
                  <a:lnTo>
                    <a:pt x="726413" y="869083"/>
                  </a:lnTo>
                  <a:lnTo>
                    <a:pt x="763913" y="858612"/>
                  </a:lnTo>
                  <a:lnTo>
                    <a:pt x="838287" y="858612"/>
                  </a:lnTo>
                  <a:lnTo>
                    <a:pt x="812063" y="837670"/>
                  </a:lnTo>
                  <a:close/>
                </a:path>
                <a:path w="923289" h="1099820">
                  <a:moveTo>
                    <a:pt x="401553" y="858612"/>
                  </a:moveTo>
                  <a:lnTo>
                    <a:pt x="327183" y="858612"/>
                  </a:lnTo>
                  <a:lnTo>
                    <a:pt x="364680" y="869083"/>
                  </a:lnTo>
                  <a:lnTo>
                    <a:pt x="395300" y="890025"/>
                  </a:lnTo>
                  <a:lnTo>
                    <a:pt x="415945" y="921437"/>
                  </a:lnTo>
                  <a:lnTo>
                    <a:pt x="423515" y="952850"/>
                  </a:lnTo>
                  <a:lnTo>
                    <a:pt x="415945" y="994734"/>
                  </a:lnTo>
                  <a:lnTo>
                    <a:pt x="395300" y="1026146"/>
                  </a:lnTo>
                  <a:lnTo>
                    <a:pt x="364680" y="1047088"/>
                  </a:lnTo>
                  <a:lnTo>
                    <a:pt x="327183" y="1057559"/>
                  </a:lnTo>
                  <a:lnTo>
                    <a:pt x="394999" y="1057559"/>
                  </a:lnTo>
                  <a:lnTo>
                    <a:pt x="414661" y="1047088"/>
                  </a:lnTo>
                  <a:lnTo>
                    <a:pt x="441174" y="1005204"/>
                  </a:lnTo>
                  <a:lnTo>
                    <a:pt x="450897" y="952850"/>
                  </a:lnTo>
                  <a:lnTo>
                    <a:pt x="441174" y="910967"/>
                  </a:lnTo>
                  <a:lnTo>
                    <a:pt x="414661" y="869083"/>
                  </a:lnTo>
                  <a:lnTo>
                    <a:pt x="401553" y="858612"/>
                  </a:lnTo>
                  <a:close/>
                </a:path>
                <a:path w="923289" h="1099820">
                  <a:moveTo>
                    <a:pt x="838287" y="858612"/>
                  </a:moveTo>
                  <a:lnTo>
                    <a:pt x="763913" y="858612"/>
                  </a:lnTo>
                  <a:lnTo>
                    <a:pt x="801416" y="869083"/>
                  </a:lnTo>
                  <a:lnTo>
                    <a:pt x="832040" y="890025"/>
                  </a:lnTo>
                  <a:lnTo>
                    <a:pt x="852686" y="921437"/>
                  </a:lnTo>
                  <a:lnTo>
                    <a:pt x="860256" y="952850"/>
                  </a:lnTo>
                  <a:lnTo>
                    <a:pt x="852686" y="994734"/>
                  </a:lnTo>
                  <a:lnTo>
                    <a:pt x="832040" y="1026146"/>
                  </a:lnTo>
                  <a:lnTo>
                    <a:pt x="801416" y="1047088"/>
                  </a:lnTo>
                  <a:lnTo>
                    <a:pt x="763913" y="1057559"/>
                  </a:lnTo>
                  <a:lnTo>
                    <a:pt x="831731" y="1057559"/>
                  </a:lnTo>
                  <a:lnTo>
                    <a:pt x="851399" y="1047088"/>
                  </a:lnTo>
                  <a:lnTo>
                    <a:pt x="877928" y="1005204"/>
                  </a:lnTo>
                  <a:lnTo>
                    <a:pt x="887658" y="952850"/>
                  </a:lnTo>
                  <a:lnTo>
                    <a:pt x="877928" y="910967"/>
                  </a:lnTo>
                  <a:lnTo>
                    <a:pt x="851399" y="869083"/>
                  </a:lnTo>
                  <a:lnTo>
                    <a:pt x="838287" y="858612"/>
                  </a:lnTo>
                  <a:close/>
                </a:path>
                <a:path w="923289" h="1099820">
                  <a:moveTo>
                    <a:pt x="348740" y="931908"/>
                  </a:moveTo>
                  <a:lnTo>
                    <a:pt x="305617" y="931908"/>
                  </a:lnTo>
                  <a:lnTo>
                    <a:pt x="299093" y="942379"/>
                  </a:lnTo>
                  <a:lnTo>
                    <a:pt x="296703" y="952850"/>
                  </a:lnTo>
                  <a:lnTo>
                    <a:pt x="299093" y="963321"/>
                  </a:lnTo>
                  <a:lnTo>
                    <a:pt x="305617" y="973792"/>
                  </a:lnTo>
                  <a:lnTo>
                    <a:pt x="315304" y="984263"/>
                  </a:lnTo>
                  <a:lnTo>
                    <a:pt x="339043" y="984263"/>
                  </a:lnTo>
                  <a:lnTo>
                    <a:pt x="348740" y="973792"/>
                  </a:lnTo>
                  <a:lnTo>
                    <a:pt x="355284" y="963321"/>
                  </a:lnTo>
                  <a:lnTo>
                    <a:pt x="357685" y="952850"/>
                  </a:lnTo>
                  <a:lnTo>
                    <a:pt x="355284" y="942379"/>
                  </a:lnTo>
                  <a:lnTo>
                    <a:pt x="348740" y="931908"/>
                  </a:lnTo>
                  <a:close/>
                </a:path>
                <a:path w="923289" h="1099820">
                  <a:moveTo>
                    <a:pt x="785474" y="931908"/>
                  </a:moveTo>
                  <a:lnTo>
                    <a:pt x="742356" y="931908"/>
                  </a:lnTo>
                  <a:lnTo>
                    <a:pt x="735813" y="942379"/>
                  </a:lnTo>
                  <a:lnTo>
                    <a:pt x="733412" y="952850"/>
                  </a:lnTo>
                  <a:lnTo>
                    <a:pt x="735813" y="963321"/>
                  </a:lnTo>
                  <a:lnTo>
                    <a:pt x="742356" y="973792"/>
                  </a:lnTo>
                  <a:lnTo>
                    <a:pt x="752053" y="984263"/>
                  </a:lnTo>
                  <a:lnTo>
                    <a:pt x="775778" y="984263"/>
                  </a:lnTo>
                  <a:lnTo>
                    <a:pt x="785474" y="973792"/>
                  </a:lnTo>
                  <a:lnTo>
                    <a:pt x="792015" y="963321"/>
                  </a:lnTo>
                  <a:lnTo>
                    <a:pt x="794415" y="952850"/>
                  </a:lnTo>
                  <a:lnTo>
                    <a:pt x="792015" y="942379"/>
                  </a:lnTo>
                  <a:lnTo>
                    <a:pt x="785474" y="931908"/>
                  </a:lnTo>
                  <a:close/>
                </a:path>
                <a:path w="923289" h="1099820">
                  <a:moveTo>
                    <a:pt x="593830" y="806258"/>
                  </a:moveTo>
                  <a:lnTo>
                    <a:pt x="545554" y="806258"/>
                  </a:lnTo>
                  <a:lnTo>
                    <a:pt x="638943" y="879554"/>
                  </a:lnTo>
                  <a:lnTo>
                    <a:pt x="630270" y="890025"/>
                  </a:lnTo>
                  <a:lnTo>
                    <a:pt x="623458" y="910967"/>
                  </a:lnTo>
                  <a:lnTo>
                    <a:pt x="618651" y="921437"/>
                  </a:lnTo>
                  <a:lnTo>
                    <a:pt x="615991" y="942379"/>
                  </a:lnTo>
                  <a:lnTo>
                    <a:pt x="635724" y="942379"/>
                  </a:lnTo>
                  <a:lnTo>
                    <a:pt x="643916" y="900496"/>
                  </a:lnTo>
                  <a:lnTo>
                    <a:pt x="671835" y="869083"/>
                  </a:lnTo>
                  <a:lnTo>
                    <a:pt x="685635" y="858612"/>
                  </a:lnTo>
                  <a:lnTo>
                    <a:pt x="656618" y="858612"/>
                  </a:lnTo>
                  <a:lnTo>
                    <a:pt x="593830" y="806258"/>
                  </a:lnTo>
                  <a:close/>
                </a:path>
                <a:path w="923289" h="1099820">
                  <a:moveTo>
                    <a:pt x="327183" y="921437"/>
                  </a:moveTo>
                  <a:lnTo>
                    <a:pt x="315304" y="931908"/>
                  </a:lnTo>
                  <a:lnTo>
                    <a:pt x="339043" y="931908"/>
                  </a:lnTo>
                  <a:lnTo>
                    <a:pt x="327183" y="921437"/>
                  </a:lnTo>
                  <a:close/>
                </a:path>
                <a:path w="923289" h="1099820">
                  <a:moveTo>
                    <a:pt x="763913" y="921437"/>
                  </a:moveTo>
                  <a:lnTo>
                    <a:pt x="752053" y="931908"/>
                  </a:lnTo>
                  <a:lnTo>
                    <a:pt x="775778" y="931908"/>
                  </a:lnTo>
                  <a:lnTo>
                    <a:pt x="763913" y="921437"/>
                  </a:lnTo>
                  <a:close/>
                </a:path>
                <a:path w="923289" h="1099820">
                  <a:moveTo>
                    <a:pt x="0" y="219888"/>
                  </a:moveTo>
                  <a:lnTo>
                    <a:pt x="0" y="230359"/>
                  </a:lnTo>
                  <a:lnTo>
                    <a:pt x="1803" y="240830"/>
                  </a:lnTo>
                  <a:lnTo>
                    <a:pt x="6867" y="251301"/>
                  </a:lnTo>
                  <a:lnTo>
                    <a:pt x="14670" y="251301"/>
                  </a:lnTo>
                  <a:lnTo>
                    <a:pt x="24690" y="261772"/>
                  </a:lnTo>
                  <a:lnTo>
                    <a:pt x="69754" y="272243"/>
                  </a:lnTo>
                  <a:lnTo>
                    <a:pt x="108486" y="303655"/>
                  </a:lnTo>
                  <a:lnTo>
                    <a:pt x="139149" y="335068"/>
                  </a:lnTo>
                  <a:lnTo>
                    <a:pt x="160010" y="376951"/>
                  </a:lnTo>
                  <a:lnTo>
                    <a:pt x="169335" y="429306"/>
                  </a:lnTo>
                  <a:lnTo>
                    <a:pt x="169855" y="439777"/>
                  </a:lnTo>
                  <a:lnTo>
                    <a:pt x="170458" y="450248"/>
                  </a:lnTo>
                  <a:lnTo>
                    <a:pt x="171355" y="450248"/>
                  </a:lnTo>
                  <a:lnTo>
                    <a:pt x="172759" y="460718"/>
                  </a:lnTo>
                  <a:lnTo>
                    <a:pt x="186374" y="513073"/>
                  </a:lnTo>
                  <a:lnTo>
                    <a:pt x="208179" y="554956"/>
                  </a:lnTo>
                  <a:lnTo>
                    <a:pt x="237451" y="586369"/>
                  </a:lnTo>
                  <a:lnTo>
                    <a:pt x="273469" y="628253"/>
                  </a:lnTo>
                  <a:lnTo>
                    <a:pt x="315512" y="659665"/>
                  </a:lnTo>
                  <a:lnTo>
                    <a:pt x="362857" y="680607"/>
                  </a:lnTo>
                  <a:lnTo>
                    <a:pt x="414783" y="701549"/>
                  </a:lnTo>
                  <a:lnTo>
                    <a:pt x="522361" y="785316"/>
                  </a:lnTo>
                  <a:lnTo>
                    <a:pt x="434478" y="858612"/>
                  </a:lnTo>
                  <a:lnTo>
                    <a:pt x="478839" y="858612"/>
                  </a:lnTo>
                  <a:lnTo>
                    <a:pt x="545554" y="806258"/>
                  </a:lnTo>
                  <a:lnTo>
                    <a:pt x="593830" y="806258"/>
                  </a:lnTo>
                  <a:lnTo>
                    <a:pt x="568715" y="785316"/>
                  </a:lnTo>
                  <a:lnTo>
                    <a:pt x="595607" y="764374"/>
                  </a:lnTo>
                  <a:lnTo>
                    <a:pt x="545554" y="764374"/>
                  </a:lnTo>
                  <a:lnTo>
                    <a:pt x="479283" y="712020"/>
                  </a:lnTo>
                  <a:lnTo>
                    <a:pt x="662837" y="712020"/>
                  </a:lnTo>
                  <a:lnTo>
                    <a:pt x="676283" y="701549"/>
                  </a:lnTo>
                  <a:lnTo>
                    <a:pt x="724689" y="680607"/>
                  </a:lnTo>
                  <a:lnTo>
                    <a:pt x="769177" y="659665"/>
                  </a:lnTo>
                  <a:lnTo>
                    <a:pt x="809169" y="628253"/>
                  </a:lnTo>
                  <a:lnTo>
                    <a:pt x="844090" y="596840"/>
                  </a:lnTo>
                  <a:lnTo>
                    <a:pt x="873363" y="565427"/>
                  </a:lnTo>
                  <a:lnTo>
                    <a:pt x="896412" y="523544"/>
                  </a:lnTo>
                  <a:lnTo>
                    <a:pt x="912660" y="481660"/>
                  </a:lnTo>
                  <a:lnTo>
                    <a:pt x="917096" y="460718"/>
                  </a:lnTo>
                  <a:lnTo>
                    <a:pt x="535714" y="460718"/>
                  </a:lnTo>
                  <a:lnTo>
                    <a:pt x="528563" y="450248"/>
                  </a:lnTo>
                  <a:lnTo>
                    <a:pt x="523439" y="439777"/>
                  </a:lnTo>
                  <a:lnTo>
                    <a:pt x="198904" y="439777"/>
                  </a:lnTo>
                  <a:lnTo>
                    <a:pt x="193724" y="387422"/>
                  </a:lnTo>
                  <a:lnTo>
                    <a:pt x="178929" y="345539"/>
                  </a:lnTo>
                  <a:lnTo>
                    <a:pt x="155642" y="314126"/>
                  </a:lnTo>
                  <a:lnTo>
                    <a:pt x="124984" y="272243"/>
                  </a:lnTo>
                  <a:lnTo>
                    <a:pt x="88076" y="251301"/>
                  </a:lnTo>
                  <a:lnTo>
                    <a:pt x="46041" y="230359"/>
                  </a:lnTo>
                  <a:lnTo>
                    <a:pt x="0" y="219888"/>
                  </a:lnTo>
                  <a:close/>
                </a:path>
                <a:path w="923289" h="1099820">
                  <a:moveTo>
                    <a:pt x="763913" y="806258"/>
                  </a:moveTo>
                  <a:lnTo>
                    <a:pt x="733137" y="806258"/>
                  </a:lnTo>
                  <a:lnTo>
                    <a:pt x="704564" y="816729"/>
                  </a:lnTo>
                  <a:lnTo>
                    <a:pt x="678843" y="837670"/>
                  </a:lnTo>
                  <a:lnTo>
                    <a:pt x="656618" y="858612"/>
                  </a:lnTo>
                  <a:lnTo>
                    <a:pt x="685635" y="858612"/>
                  </a:lnTo>
                  <a:lnTo>
                    <a:pt x="713234" y="837670"/>
                  </a:lnTo>
                  <a:lnTo>
                    <a:pt x="763913" y="827199"/>
                  </a:lnTo>
                  <a:lnTo>
                    <a:pt x="831208" y="827199"/>
                  </a:lnTo>
                  <a:lnTo>
                    <a:pt x="810832" y="816729"/>
                  </a:lnTo>
                  <a:lnTo>
                    <a:pt x="763913" y="806258"/>
                  </a:lnTo>
                  <a:close/>
                </a:path>
                <a:path w="923289" h="1099820">
                  <a:moveTo>
                    <a:pt x="662837" y="712020"/>
                  </a:moveTo>
                  <a:lnTo>
                    <a:pt x="611771" y="712020"/>
                  </a:lnTo>
                  <a:lnTo>
                    <a:pt x="545554" y="764374"/>
                  </a:lnTo>
                  <a:lnTo>
                    <a:pt x="595607" y="764374"/>
                  </a:lnTo>
                  <a:lnTo>
                    <a:pt x="662837" y="712020"/>
                  </a:lnTo>
                  <a:close/>
                </a:path>
                <a:path w="923289" h="1099820">
                  <a:moveTo>
                    <a:pt x="595541" y="712020"/>
                  </a:moveTo>
                  <a:lnTo>
                    <a:pt x="495529" y="712020"/>
                  </a:lnTo>
                  <a:lnTo>
                    <a:pt x="512006" y="722491"/>
                  </a:lnTo>
                  <a:lnTo>
                    <a:pt x="579079" y="722491"/>
                  </a:lnTo>
                  <a:lnTo>
                    <a:pt x="595541" y="712020"/>
                  </a:lnTo>
                  <a:close/>
                </a:path>
                <a:path w="923289" h="1099820">
                  <a:moveTo>
                    <a:pt x="921532" y="439777"/>
                  </a:moveTo>
                  <a:lnTo>
                    <a:pt x="585196" y="439777"/>
                  </a:lnTo>
                  <a:lnTo>
                    <a:pt x="580097" y="450248"/>
                  </a:lnTo>
                  <a:lnTo>
                    <a:pt x="572961" y="460718"/>
                  </a:lnTo>
                  <a:lnTo>
                    <a:pt x="917096" y="460718"/>
                  </a:lnTo>
                  <a:lnTo>
                    <a:pt x="921532" y="439777"/>
                  </a:lnTo>
                  <a:close/>
                </a:path>
                <a:path w="923289" h="1099820">
                  <a:moveTo>
                    <a:pt x="571152" y="439777"/>
                  </a:moveTo>
                  <a:lnTo>
                    <a:pt x="537528" y="439777"/>
                  </a:lnTo>
                  <a:lnTo>
                    <a:pt x="545085" y="450248"/>
                  </a:lnTo>
                  <a:lnTo>
                    <a:pt x="563601" y="450248"/>
                  </a:lnTo>
                  <a:lnTo>
                    <a:pt x="571152" y="439777"/>
                  </a:lnTo>
                  <a:close/>
                </a:path>
                <a:path w="923289" h="1099820">
                  <a:moveTo>
                    <a:pt x="571152" y="408364"/>
                  </a:moveTo>
                  <a:lnTo>
                    <a:pt x="537528" y="408364"/>
                  </a:lnTo>
                  <a:lnTo>
                    <a:pt x="532436" y="418835"/>
                  </a:lnTo>
                  <a:lnTo>
                    <a:pt x="530570" y="429306"/>
                  </a:lnTo>
                  <a:lnTo>
                    <a:pt x="532436" y="439777"/>
                  </a:lnTo>
                  <a:lnTo>
                    <a:pt x="576242" y="439777"/>
                  </a:lnTo>
                  <a:lnTo>
                    <a:pt x="578108" y="429306"/>
                  </a:lnTo>
                  <a:lnTo>
                    <a:pt x="576242" y="418835"/>
                  </a:lnTo>
                  <a:lnTo>
                    <a:pt x="571152" y="408364"/>
                  </a:lnTo>
                  <a:close/>
                </a:path>
                <a:path w="923289" h="1099820">
                  <a:moveTo>
                    <a:pt x="911165" y="198946"/>
                  </a:moveTo>
                  <a:lnTo>
                    <a:pt x="582840" y="408364"/>
                  </a:lnTo>
                  <a:lnTo>
                    <a:pt x="585741" y="418835"/>
                  </a:lnTo>
                  <a:lnTo>
                    <a:pt x="587406" y="418835"/>
                  </a:lnTo>
                  <a:lnTo>
                    <a:pt x="587406" y="429306"/>
                  </a:lnTo>
                  <a:lnTo>
                    <a:pt x="923176" y="429306"/>
                  </a:lnTo>
                  <a:lnTo>
                    <a:pt x="916893" y="376951"/>
                  </a:lnTo>
                  <a:lnTo>
                    <a:pt x="912741" y="324597"/>
                  </a:lnTo>
                  <a:lnTo>
                    <a:pt x="910804" y="261772"/>
                  </a:lnTo>
                  <a:lnTo>
                    <a:pt x="911165" y="198946"/>
                  </a:lnTo>
                  <a:close/>
                </a:path>
                <a:path w="923289" h="1099820">
                  <a:moveTo>
                    <a:pt x="711915" y="20941"/>
                  </a:moveTo>
                  <a:lnTo>
                    <a:pt x="564579" y="397893"/>
                  </a:lnTo>
                  <a:lnTo>
                    <a:pt x="575301" y="397893"/>
                  </a:lnTo>
                  <a:lnTo>
                    <a:pt x="579197" y="408364"/>
                  </a:lnTo>
                  <a:lnTo>
                    <a:pt x="901501" y="188475"/>
                  </a:lnTo>
                  <a:lnTo>
                    <a:pt x="850608" y="157063"/>
                  </a:lnTo>
                  <a:lnTo>
                    <a:pt x="806551" y="125650"/>
                  </a:lnTo>
                  <a:lnTo>
                    <a:pt x="768981" y="94237"/>
                  </a:lnTo>
                  <a:lnTo>
                    <a:pt x="737552" y="52354"/>
                  </a:lnTo>
                  <a:lnTo>
                    <a:pt x="711915" y="20941"/>
                  </a:lnTo>
                  <a:close/>
                </a:path>
                <a:path w="923289" h="1099820">
                  <a:moveTo>
                    <a:pt x="493964" y="0"/>
                  </a:moveTo>
                  <a:lnTo>
                    <a:pt x="545637" y="397893"/>
                  </a:lnTo>
                  <a:lnTo>
                    <a:pt x="558161" y="397893"/>
                  </a:lnTo>
                  <a:lnTo>
                    <a:pt x="692156" y="20941"/>
                  </a:lnTo>
                  <a:lnTo>
                    <a:pt x="589750" y="20941"/>
                  </a:lnTo>
                  <a:lnTo>
                    <a:pt x="493964" y="0"/>
                  </a:lnTo>
                  <a:close/>
                </a:path>
              </a:pathLst>
            </a:custGeom>
            <a:solidFill>
              <a:srgbClr val="1277BD"/>
            </a:solidFill>
          </p:spPr>
          <p:txBody>
            <a:bodyPr wrap="square" lIns="0" tIns="0" rIns="0" bIns="0" rtlCol="0"/>
            <a:lstStyle/>
            <a:p>
              <a:endParaRPr lang="nl-NL" sz="1092" dirty="0"/>
            </a:p>
          </p:txBody>
        </p:sp>
        <p:sp>
          <p:nvSpPr>
            <p:cNvPr id="44" name="object 44"/>
            <p:cNvSpPr/>
            <p:nvPr/>
          </p:nvSpPr>
          <p:spPr>
            <a:xfrm>
              <a:off x="2459613" y="2915963"/>
              <a:ext cx="189067" cy="72392"/>
            </a:xfrm>
            <a:custGeom>
              <a:avLst/>
              <a:gdLst/>
              <a:ahLst/>
              <a:cxnLst/>
              <a:rect l="l" t="t" r="r" b="b"/>
              <a:pathLst>
                <a:path w="311785" h="119379">
                  <a:moveTo>
                    <a:pt x="155628" y="0"/>
                  </a:moveTo>
                  <a:lnTo>
                    <a:pt x="109122" y="5971"/>
                  </a:lnTo>
                  <a:lnTo>
                    <a:pt x="68183" y="22684"/>
                  </a:lnTo>
                  <a:lnTo>
                    <a:pt x="34935" y="48332"/>
                  </a:lnTo>
                  <a:lnTo>
                    <a:pt x="11500" y="81113"/>
                  </a:lnTo>
                  <a:lnTo>
                    <a:pt x="0" y="119221"/>
                  </a:lnTo>
                  <a:lnTo>
                    <a:pt x="311257" y="119221"/>
                  </a:lnTo>
                  <a:lnTo>
                    <a:pt x="299767" y="81113"/>
                  </a:lnTo>
                  <a:lnTo>
                    <a:pt x="276337" y="48332"/>
                  </a:lnTo>
                  <a:lnTo>
                    <a:pt x="243088" y="22684"/>
                  </a:lnTo>
                  <a:lnTo>
                    <a:pt x="202145" y="5971"/>
                  </a:lnTo>
                  <a:lnTo>
                    <a:pt x="155628" y="0"/>
                  </a:lnTo>
                  <a:close/>
                </a:path>
              </a:pathLst>
            </a:custGeom>
            <a:solidFill>
              <a:srgbClr val="FFFFFF"/>
            </a:solidFill>
          </p:spPr>
          <p:txBody>
            <a:bodyPr wrap="square" lIns="0" tIns="0" rIns="0" bIns="0" rtlCol="0"/>
            <a:lstStyle/>
            <a:p>
              <a:endParaRPr lang="nl-NL" sz="1092" dirty="0"/>
            </a:p>
          </p:txBody>
        </p:sp>
        <p:sp>
          <p:nvSpPr>
            <p:cNvPr id="45" name="object 45"/>
            <p:cNvSpPr/>
            <p:nvPr/>
          </p:nvSpPr>
          <p:spPr>
            <a:xfrm>
              <a:off x="3917893" y="3213386"/>
              <a:ext cx="123221" cy="201004"/>
            </a:xfrm>
            <a:custGeom>
              <a:avLst/>
              <a:gdLst/>
              <a:ahLst/>
              <a:cxnLst/>
              <a:rect l="l" t="t" r="r" b="b"/>
              <a:pathLst>
                <a:path w="203200" h="331470">
                  <a:moveTo>
                    <a:pt x="58091" y="0"/>
                  </a:moveTo>
                  <a:lnTo>
                    <a:pt x="37531" y="1627"/>
                  </a:lnTo>
                  <a:lnTo>
                    <a:pt x="19141" y="11142"/>
                  </a:lnTo>
                  <a:lnTo>
                    <a:pt x="6238" y="26434"/>
                  </a:lnTo>
                  <a:lnTo>
                    <a:pt x="0" y="45434"/>
                  </a:lnTo>
                  <a:lnTo>
                    <a:pt x="1606" y="66075"/>
                  </a:lnTo>
                  <a:lnTo>
                    <a:pt x="100817" y="293702"/>
                  </a:lnTo>
                  <a:lnTo>
                    <a:pt x="110328" y="312197"/>
                  </a:lnTo>
                  <a:lnTo>
                    <a:pt x="125671" y="325114"/>
                  </a:lnTo>
                  <a:lnTo>
                    <a:pt x="144754" y="331317"/>
                  </a:lnTo>
                  <a:lnTo>
                    <a:pt x="165485" y="329669"/>
                  </a:lnTo>
                  <a:lnTo>
                    <a:pt x="183792" y="320188"/>
                  </a:lnTo>
                  <a:lnTo>
                    <a:pt x="196630" y="304903"/>
                  </a:lnTo>
                  <a:lnTo>
                    <a:pt x="202838" y="285908"/>
                  </a:lnTo>
                  <a:lnTo>
                    <a:pt x="201254" y="265294"/>
                  </a:lnTo>
                  <a:lnTo>
                    <a:pt x="101948" y="37416"/>
                  </a:lnTo>
                  <a:lnTo>
                    <a:pt x="92409" y="19083"/>
                  </a:lnTo>
                  <a:lnTo>
                    <a:pt x="77086" y="6214"/>
                  </a:lnTo>
                  <a:lnTo>
                    <a:pt x="58091" y="0"/>
                  </a:lnTo>
                  <a:close/>
                </a:path>
              </a:pathLst>
            </a:custGeom>
            <a:solidFill>
              <a:srgbClr val="1277BD"/>
            </a:solidFill>
          </p:spPr>
          <p:txBody>
            <a:bodyPr wrap="square" lIns="0" tIns="0" rIns="0" bIns="0" rtlCol="0"/>
            <a:lstStyle/>
            <a:p>
              <a:endParaRPr lang="nl-NL" sz="1092" dirty="0"/>
            </a:p>
          </p:txBody>
        </p:sp>
        <p:sp>
          <p:nvSpPr>
            <p:cNvPr id="46" name="object 46"/>
            <p:cNvSpPr/>
            <p:nvPr/>
          </p:nvSpPr>
          <p:spPr>
            <a:xfrm>
              <a:off x="3731545" y="3217682"/>
              <a:ext cx="91645" cy="187141"/>
            </a:xfrm>
            <a:custGeom>
              <a:avLst/>
              <a:gdLst/>
              <a:ahLst/>
              <a:cxnLst/>
              <a:rect l="l" t="t" r="r" b="b"/>
              <a:pathLst>
                <a:path w="151129" h="308610">
                  <a:moveTo>
                    <a:pt x="49998" y="0"/>
                  </a:moveTo>
                  <a:lnTo>
                    <a:pt x="17679" y="34298"/>
                  </a:lnTo>
                  <a:lnTo>
                    <a:pt x="0" y="231554"/>
                  </a:lnTo>
                  <a:lnTo>
                    <a:pt x="3213" y="259638"/>
                  </a:lnTo>
                  <a:lnTo>
                    <a:pt x="16474" y="283448"/>
                  </a:lnTo>
                  <a:lnTo>
                    <a:pt x="37673" y="300527"/>
                  </a:lnTo>
                  <a:lnTo>
                    <a:pt x="64699" y="308421"/>
                  </a:lnTo>
                  <a:lnTo>
                    <a:pt x="92712" y="305215"/>
                  </a:lnTo>
                  <a:lnTo>
                    <a:pt x="116470" y="291970"/>
                  </a:lnTo>
                  <a:lnTo>
                    <a:pt x="133525" y="270736"/>
                  </a:lnTo>
                  <a:lnTo>
                    <a:pt x="141430" y="243564"/>
                  </a:lnTo>
                  <a:lnTo>
                    <a:pt x="146540" y="183702"/>
                  </a:lnTo>
                  <a:lnTo>
                    <a:pt x="148783" y="160895"/>
                  </a:lnTo>
                  <a:lnTo>
                    <a:pt x="150534" y="138494"/>
                  </a:lnTo>
                  <a:lnTo>
                    <a:pt x="150212" y="116219"/>
                  </a:lnTo>
                  <a:lnTo>
                    <a:pt x="146236" y="93789"/>
                  </a:lnTo>
                  <a:lnTo>
                    <a:pt x="121682" y="51059"/>
                  </a:lnTo>
                  <a:lnTo>
                    <a:pt x="88121" y="21592"/>
                  </a:lnTo>
                  <a:lnTo>
                    <a:pt x="56820" y="2812"/>
                  </a:lnTo>
                  <a:lnTo>
                    <a:pt x="49998" y="0"/>
                  </a:lnTo>
                  <a:close/>
                </a:path>
              </a:pathLst>
            </a:custGeom>
            <a:solidFill>
              <a:srgbClr val="1277BD"/>
            </a:solidFill>
          </p:spPr>
          <p:txBody>
            <a:bodyPr wrap="square" lIns="0" tIns="0" rIns="0" bIns="0" rtlCol="0"/>
            <a:lstStyle/>
            <a:p>
              <a:endParaRPr lang="nl-NL" sz="1092" dirty="0"/>
            </a:p>
          </p:txBody>
        </p:sp>
        <p:sp>
          <p:nvSpPr>
            <p:cNvPr id="47" name="object 47"/>
            <p:cNvSpPr/>
            <p:nvPr/>
          </p:nvSpPr>
          <p:spPr>
            <a:xfrm>
              <a:off x="3618819" y="3310611"/>
              <a:ext cx="199078" cy="93571"/>
            </a:xfrm>
            <a:custGeom>
              <a:avLst/>
              <a:gdLst/>
              <a:ahLst/>
              <a:cxnLst/>
              <a:rect l="l" t="t" r="r" b="b"/>
              <a:pathLst>
                <a:path w="328295" h="154304">
                  <a:moveTo>
                    <a:pt x="75526" y="0"/>
                  </a:moveTo>
                  <a:lnTo>
                    <a:pt x="47423" y="3727"/>
                  </a:lnTo>
                  <a:lnTo>
                    <a:pt x="23922" y="17399"/>
                  </a:lnTo>
                  <a:lnTo>
                    <a:pt x="7340" y="38905"/>
                  </a:lnTo>
                  <a:lnTo>
                    <a:pt x="0" y="66134"/>
                  </a:lnTo>
                  <a:lnTo>
                    <a:pt x="3721" y="94025"/>
                  </a:lnTo>
                  <a:lnTo>
                    <a:pt x="17338" y="117535"/>
                  </a:lnTo>
                  <a:lnTo>
                    <a:pt x="38830" y="134221"/>
                  </a:lnTo>
                  <a:lnTo>
                    <a:pt x="66175" y="141639"/>
                  </a:lnTo>
                  <a:lnTo>
                    <a:pt x="252107" y="153859"/>
                  </a:lnTo>
                  <a:lnTo>
                    <a:pt x="280125" y="150099"/>
                  </a:lnTo>
                  <a:lnTo>
                    <a:pt x="303664" y="136374"/>
                  </a:lnTo>
                  <a:lnTo>
                    <a:pt x="320322" y="114852"/>
                  </a:lnTo>
                  <a:lnTo>
                    <a:pt x="327696" y="87704"/>
                  </a:lnTo>
                  <a:lnTo>
                    <a:pt x="323960" y="59737"/>
                  </a:lnTo>
                  <a:lnTo>
                    <a:pt x="310261" y="36227"/>
                  </a:lnTo>
                  <a:lnTo>
                    <a:pt x="288707" y="19580"/>
                  </a:lnTo>
                  <a:lnTo>
                    <a:pt x="261405" y="12198"/>
                  </a:lnTo>
                  <a:lnTo>
                    <a:pt x="75526" y="0"/>
                  </a:lnTo>
                  <a:close/>
                </a:path>
              </a:pathLst>
            </a:custGeom>
            <a:solidFill>
              <a:srgbClr val="1277BD"/>
            </a:solidFill>
          </p:spPr>
          <p:txBody>
            <a:bodyPr wrap="square" lIns="0" tIns="0" rIns="0" bIns="0" rtlCol="0"/>
            <a:lstStyle/>
            <a:p>
              <a:endParaRPr lang="nl-NL" sz="1092" dirty="0"/>
            </a:p>
          </p:txBody>
        </p:sp>
        <p:sp>
          <p:nvSpPr>
            <p:cNvPr id="48" name="object 48"/>
            <p:cNvSpPr/>
            <p:nvPr/>
          </p:nvSpPr>
          <p:spPr>
            <a:xfrm>
              <a:off x="3839948" y="2991763"/>
              <a:ext cx="223337" cy="223337"/>
            </a:xfrm>
            <a:custGeom>
              <a:avLst/>
              <a:gdLst/>
              <a:ahLst/>
              <a:cxnLst/>
              <a:rect l="l" t="t" r="r" b="b"/>
              <a:pathLst>
                <a:path w="368300" h="368300">
                  <a:moveTo>
                    <a:pt x="183784" y="0"/>
                  </a:moveTo>
                  <a:lnTo>
                    <a:pt x="134893" y="6554"/>
                  </a:lnTo>
                  <a:lnTo>
                    <a:pt x="90981" y="25058"/>
                  </a:lnTo>
                  <a:lnTo>
                    <a:pt x="53792" y="53773"/>
                  </a:lnTo>
                  <a:lnTo>
                    <a:pt x="25070" y="90958"/>
                  </a:lnTo>
                  <a:lnTo>
                    <a:pt x="6558" y="134875"/>
                  </a:lnTo>
                  <a:lnTo>
                    <a:pt x="0" y="183784"/>
                  </a:lnTo>
                  <a:lnTo>
                    <a:pt x="6558" y="232733"/>
                  </a:lnTo>
                  <a:lnTo>
                    <a:pt x="25070" y="276698"/>
                  </a:lnTo>
                  <a:lnTo>
                    <a:pt x="53792" y="313935"/>
                  </a:lnTo>
                  <a:lnTo>
                    <a:pt x="90981" y="342695"/>
                  </a:lnTo>
                  <a:lnTo>
                    <a:pt x="134893" y="361233"/>
                  </a:lnTo>
                  <a:lnTo>
                    <a:pt x="183784" y="367800"/>
                  </a:lnTo>
                  <a:lnTo>
                    <a:pt x="232611" y="361233"/>
                  </a:lnTo>
                  <a:lnTo>
                    <a:pt x="276546" y="342695"/>
                  </a:lnTo>
                  <a:lnTo>
                    <a:pt x="313812" y="313935"/>
                  </a:lnTo>
                  <a:lnTo>
                    <a:pt x="342632" y="276698"/>
                  </a:lnTo>
                  <a:lnTo>
                    <a:pt x="361227" y="232733"/>
                  </a:lnTo>
                  <a:lnTo>
                    <a:pt x="367821" y="183784"/>
                  </a:lnTo>
                  <a:lnTo>
                    <a:pt x="361227" y="134875"/>
                  </a:lnTo>
                  <a:lnTo>
                    <a:pt x="342632" y="90958"/>
                  </a:lnTo>
                  <a:lnTo>
                    <a:pt x="313812" y="53773"/>
                  </a:lnTo>
                  <a:lnTo>
                    <a:pt x="276546" y="25058"/>
                  </a:lnTo>
                  <a:lnTo>
                    <a:pt x="232611" y="6554"/>
                  </a:lnTo>
                  <a:lnTo>
                    <a:pt x="183784" y="0"/>
                  </a:lnTo>
                  <a:close/>
                </a:path>
              </a:pathLst>
            </a:custGeom>
            <a:solidFill>
              <a:srgbClr val="1277BD"/>
            </a:solidFill>
          </p:spPr>
          <p:txBody>
            <a:bodyPr wrap="square" lIns="0" tIns="0" rIns="0" bIns="0" rtlCol="0"/>
            <a:lstStyle/>
            <a:p>
              <a:endParaRPr lang="nl-NL" sz="1092" dirty="0"/>
            </a:p>
          </p:txBody>
        </p:sp>
        <p:sp>
          <p:nvSpPr>
            <p:cNvPr id="49" name="object 49"/>
            <p:cNvSpPr/>
            <p:nvPr/>
          </p:nvSpPr>
          <p:spPr>
            <a:xfrm>
              <a:off x="3642739" y="3238047"/>
              <a:ext cx="90105" cy="199078"/>
            </a:xfrm>
            <a:custGeom>
              <a:avLst/>
              <a:gdLst/>
              <a:ahLst/>
              <a:cxnLst/>
              <a:rect l="l" t="t" r="r" b="b"/>
              <a:pathLst>
                <a:path w="148589" h="328295">
                  <a:moveTo>
                    <a:pt x="80060" y="0"/>
                  </a:moveTo>
                  <a:lnTo>
                    <a:pt x="29183" y="18855"/>
                  </a:lnTo>
                  <a:lnTo>
                    <a:pt x="6586" y="68385"/>
                  </a:lnTo>
                  <a:lnTo>
                    <a:pt x="0" y="254589"/>
                  </a:lnTo>
                  <a:lnTo>
                    <a:pt x="4616" y="282504"/>
                  </a:lnTo>
                  <a:lnTo>
                    <a:pt x="19041" y="305635"/>
                  </a:lnTo>
                  <a:lnTo>
                    <a:pt x="41052" y="321646"/>
                  </a:lnTo>
                  <a:lnTo>
                    <a:pt x="68427" y="328199"/>
                  </a:lnTo>
                  <a:lnTo>
                    <a:pt x="96251" y="323608"/>
                  </a:lnTo>
                  <a:lnTo>
                    <a:pt x="119318" y="309198"/>
                  </a:lnTo>
                  <a:lnTo>
                    <a:pt x="135297" y="287145"/>
                  </a:lnTo>
                  <a:lnTo>
                    <a:pt x="141859" y="259625"/>
                  </a:lnTo>
                  <a:lnTo>
                    <a:pt x="148466" y="73442"/>
                  </a:lnTo>
                  <a:lnTo>
                    <a:pt x="143885" y="45491"/>
                  </a:lnTo>
                  <a:lnTo>
                    <a:pt x="129506" y="22416"/>
                  </a:lnTo>
                  <a:lnTo>
                    <a:pt x="107505" y="6494"/>
                  </a:lnTo>
                  <a:lnTo>
                    <a:pt x="80060" y="0"/>
                  </a:lnTo>
                  <a:close/>
                </a:path>
              </a:pathLst>
            </a:custGeom>
            <a:solidFill>
              <a:srgbClr val="1277BD"/>
            </a:solidFill>
          </p:spPr>
          <p:txBody>
            <a:bodyPr wrap="square" lIns="0" tIns="0" rIns="0" bIns="0" rtlCol="0"/>
            <a:lstStyle/>
            <a:p>
              <a:endParaRPr lang="nl-NL" sz="1092" dirty="0"/>
            </a:p>
          </p:txBody>
        </p:sp>
        <p:sp>
          <p:nvSpPr>
            <p:cNvPr id="50" name="object 50"/>
            <p:cNvSpPr/>
            <p:nvPr/>
          </p:nvSpPr>
          <p:spPr>
            <a:xfrm>
              <a:off x="3529812" y="3348329"/>
              <a:ext cx="199463" cy="88180"/>
            </a:xfrm>
            <a:custGeom>
              <a:avLst/>
              <a:gdLst/>
              <a:ahLst/>
              <a:cxnLst/>
              <a:rect l="l" t="t" r="r" b="b"/>
              <a:pathLst>
                <a:path w="328929" h="145414">
                  <a:moveTo>
                    <a:pt x="72092" y="0"/>
                  </a:moveTo>
                  <a:lnTo>
                    <a:pt x="44231" y="5116"/>
                  </a:lnTo>
                  <a:lnTo>
                    <a:pt x="21443" y="19936"/>
                  </a:lnTo>
                  <a:lnTo>
                    <a:pt x="5956" y="42233"/>
                  </a:lnTo>
                  <a:lnTo>
                    <a:pt x="0" y="69777"/>
                  </a:lnTo>
                  <a:lnTo>
                    <a:pt x="5079" y="97467"/>
                  </a:lnTo>
                  <a:lnTo>
                    <a:pt x="19842" y="120272"/>
                  </a:lnTo>
                  <a:lnTo>
                    <a:pt x="42136" y="135866"/>
                  </a:lnTo>
                  <a:lnTo>
                    <a:pt x="69809" y="141922"/>
                  </a:lnTo>
                  <a:lnTo>
                    <a:pt x="256128" y="144937"/>
                  </a:lnTo>
                  <a:lnTo>
                    <a:pt x="283921" y="139785"/>
                  </a:lnTo>
                  <a:lnTo>
                    <a:pt x="306757" y="124913"/>
                  </a:lnTo>
                  <a:lnTo>
                    <a:pt x="322333" y="102591"/>
                  </a:lnTo>
                  <a:lnTo>
                    <a:pt x="328346" y="75086"/>
                  </a:lnTo>
                  <a:lnTo>
                    <a:pt x="323222" y="47364"/>
                  </a:lnTo>
                  <a:lnTo>
                    <a:pt x="308371" y="24580"/>
                  </a:lnTo>
                  <a:lnTo>
                    <a:pt x="286011" y="9028"/>
                  </a:lnTo>
                  <a:lnTo>
                    <a:pt x="258358" y="3005"/>
                  </a:lnTo>
                  <a:lnTo>
                    <a:pt x="72092" y="0"/>
                  </a:lnTo>
                  <a:close/>
                </a:path>
              </a:pathLst>
            </a:custGeom>
            <a:solidFill>
              <a:srgbClr val="1277BD"/>
            </a:solidFill>
          </p:spPr>
          <p:txBody>
            <a:bodyPr wrap="square" lIns="0" tIns="0" rIns="0" bIns="0" rtlCol="0"/>
            <a:lstStyle/>
            <a:p>
              <a:endParaRPr lang="nl-NL" sz="1092" dirty="0"/>
            </a:p>
          </p:txBody>
        </p:sp>
        <p:sp>
          <p:nvSpPr>
            <p:cNvPr id="51" name="object 51"/>
            <p:cNvSpPr/>
            <p:nvPr/>
          </p:nvSpPr>
          <p:spPr>
            <a:xfrm>
              <a:off x="3649130" y="3162632"/>
              <a:ext cx="318833" cy="196383"/>
            </a:xfrm>
            <a:custGeom>
              <a:avLst/>
              <a:gdLst/>
              <a:ahLst/>
              <a:cxnLst/>
              <a:rect l="l" t="t" r="r" b="b"/>
              <a:pathLst>
                <a:path w="525779" h="323850">
                  <a:moveTo>
                    <a:pt x="401152" y="0"/>
                  </a:moveTo>
                  <a:lnTo>
                    <a:pt x="360041" y="2431"/>
                  </a:lnTo>
                  <a:lnTo>
                    <a:pt x="129985" y="29351"/>
                  </a:lnTo>
                  <a:lnTo>
                    <a:pt x="84336" y="42305"/>
                  </a:lnTo>
                  <a:lnTo>
                    <a:pt x="46372" y="67930"/>
                  </a:lnTo>
                  <a:lnTo>
                    <a:pt x="18234" y="103520"/>
                  </a:lnTo>
                  <a:lnTo>
                    <a:pt x="2063" y="146374"/>
                  </a:lnTo>
                  <a:lnTo>
                    <a:pt x="0" y="193786"/>
                  </a:lnTo>
                  <a:lnTo>
                    <a:pt x="12938" y="239423"/>
                  </a:lnTo>
                  <a:lnTo>
                    <a:pt x="38553" y="277384"/>
                  </a:lnTo>
                  <a:lnTo>
                    <a:pt x="74139" y="305524"/>
                  </a:lnTo>
                  <a:lnTo>
                    <a:pt x="116991" y="321695"/>
                  </a:lnTo>
                  <a:lnTo>
                    <a:pt x="164403" y="323751"/>
                  </a:lnTo>
                  <a:lnTo>
                    <a:pt x="268452" y="296851"/>
                  </a:lnTo>
                  <a:lnTo>
                    <a:pt x="307789" y="291000"/>
                  </a:lnTo>
                  <a:lnTo>
                    <a:pt x="353289" y="280884"/>
                  </a:lnTo>
                  <a:lnTo>
                    <a:pt x="400723" y="265440"/>
                  </a:lnTo>
                  <a:lnTo>
                    <a:pt x="445863" y="243604"/>
                  </a:lnTo>
                  <a:lnTo>
                    <a:pt x="484480" y="214309"/>
                  </a:lnTo>
                  <a:lnTo>
                    <a:pt x="512345" y="176491"/>
                  </a:lnTo>
                  <a:lnTo>
                    <a:pt x="525230" y="129087"/>
                  </a:lnTo>
                  <a:lnTo>
                    <a:pt x="521875" y="76485"/>
                  </a:lnTo>
                  <a:lnTo>
                    <a:pt x="504610" y="39661"/>
                  </a:lnTo>
                  <a:lnTo>
                    <a:pt x="476616" y="16229"/>
                  </a:lnTo>
                  <a:lnTo>
                    <a:pt x="441070" y="3804"/>
                  </a:lnTo>
                  <a:lnTo>
                    <a:pt x="401152" y="0"/>
                  </a:lnTo>
                  <a:close/>
                </a:path>
              </a:pathLst>
            </a:custGeom>
            <a:solidFill>
              <a:srgbClr val="1277BD"/>
            </a:solidFill>
          </p:spPr>
          <p:txBody>
            <a:bodyPr wrap="square" lIns="0" tIns="0" rIns="0" bIns="0" rtlCol="0"/>
            <a:lstStyle/>
            <a:p>
              <a:endParaRPr lang="nl-NL" sz="1092" dirty="0"/>
            </a:p>
          </p:txBody>
        </p:sp>
        <p:sp>
          <p:nvSpPr>
            <p:cNvPr id="52" name="object 52"/>
            <p:cNvSpPr/>
            <p:nvPr/>
          </p:nvSpPr>
          <p:spPr>
            <a:xfrm>
              <a:off x="3644892" y="3176429"/>
              <a:ext cx="139008" cy="182521"/>
            </a:xfrm>
            <a:custGeom>
              <a:avLst/>
              <a:gdLst/>
              <a:ahLst/>
              <a:cxnLst/>
              <a:rect l="l" t="t" r="r" b="b"/>
              <a:pathLst>
                <a:path w="229235" h="300989">
                  <a:moveTo>
                    <a:pt x="177926" y="0"/>
                  </a:moveTo>
                  <a:lnTo>
                    <a:pt x="132786" y="0"/>
                  </a:lnTo>
                  <a:lnTo>
                    <a:pt x="71674" y="19305"/>
                  </a:lnTo>
                  <a:lnTo>
                    <a:pt x="31854" y="54349"/>
                  </a:lnTo>
                  <a:lnTo>
                    <a:pt x="9312" y="96466"/>
                  </a:lnTo>
                  <a:lnTo>
                    <a:pt x="32" y="136995"/>
                  </a:lnTo>
                  <a:lnTo>
                    <a:pt x="0" y="167272"/>
                  </a:lnTo>
                  <a:lnTo>
                    <a:pt x="5198" y="178633"/>
                  </a:lnTo>
                  <a:lnTo>
                    <a:pt x="47606" y="180348"/>
                  </a:lnTo>
                  <a:lnTo>
                    <a:pt x="78184" y="196831"/>
                  </a:lnTo>
                  <a:lnTo>
                    <a:pt x="100820" y="222373"/>
                  </a:lnTo>
                  <a:lnTo>
                    <a:pt x="119402" y="251267"/>
                  </a:lnTo>
                  <a:lnTo>
                    <a:pt x="137818" y="277806"/>
                  </a:lnTo>
                  <a:lnTo>
                    <a:pt x="159957" y="296281"/>
                  </a:lnTo>
                  <a:lnTo>
                    <a:pt x="189706" y="300985"/>
                  </a:lnTo>
                  <a:lnTo>
                    <a:pt x="228961" y="298367"/>
                  </a:lnTo>
                  <a:lnTo>
                    <a:pt x="201786" y="291336"/>
                  </a:lnTo>
                  <a:lnTo>
                    <a:pt x="173507" y="274559"/>
                  </a:lnTo>
                  <a:lnTo>
                    <a:pt x="148912" y="241224"/>
                  </a:lnTo>
                  <a:lnTo>
                    <a:pt x="132786" y="184517"/>
                  </a:lnTo>
                  <a:lnTo>
                    <a:pt x="130676" y="136995"/>
                  </a:lnTo>
                  <a:lnTo>
                    <a:pt x="137761" y="89259"/>
                  </a:lnTo>
                  <a:lnTo>
                    <a:pt x="153644" y="43022"/>
                  </a:lnTo>
                  <a:lnTo>
                    <a:pt x="177926" y="0"/>
                  </a:lnTo>
                  <a:close/>
                </a:path>
              </a:pathLst>
            </a:custGeom>
            <a:solidFill>
              <a:srgbClr val="FFFFFF"/>
            </a:solidFill>
          </p:spPr>
          <p:txBody>
            <a:bodyPr wrap="square" lIns="0" tIns="0" rIns="0" bIns="0" rtlCol="0"/>
            <a:lstStyle/>
            <a:p>
              <a:endParaRPr lang="nl-NL" sz="1092" dirty="0"/>
            </a:p>
          </p:txBody>
        </p:sp>
        <p:sp>
          <p:nvSpPr>
            <p:cNvPr id="53" name="object 53"/>
            <p:cNvSpPr/>
            <p:nvPr/>
          </p:nvSpPr>
          <p:spPr>
            <a:xfrm>
              <a:off x="3859844" y="3218957"/>
              <a:ext cx="69312" cy="174049"/>
            </a:xfrm>
            <a:custGeom>
              <a:avLst/>
              <a:gdLst/>
              <a:ahLst/>
              <a:cxnLst/>
              <a:rect l="l" t="t" r="r" b="b"/>
              <a:pathLst>
                <a:path w="114300" h="287020">
                  <a:moveTo>
                    <a:pt x="73207" y="0"/>
                  </a:moveTo>
                  <a:lnTo>
                    <a:pt x="34019" y="7667"/>
                  </a:lnTo>
                  <a:lnTo>
                    <a:pt x="11701" y="40763"/>
                  </a:lnTo>
                  <a:lnTo>
                    <a:pt x="15" y="225302"/>
                  </a:lnTo>
                  <a:lnTo>
                    <a:pt x="0" y="246180"/>
                  </a:lnTo>
                  <a:lnTo>
                    <a:pt x="7646" y="264603"/>
                  </a:lnTo>
                  <a:lnTo>
                    <a:pt x="21743" y="278883"/>
                  </a:lnTo>
                  <a:lnTo>
                    <a:pt x="40925" y="286965"/>
                  </a:lnTo>
                  <a:lnTo>
                    <a:pt x="61524" y="286915"/>
                  </a:lnTo>
                  <a:lnTo>
                    <a:pt x="79953" y="279232"/>
                  </a:lnTo>
                  <a:lnTo>
                    <a:pt x="94199" y="265219"/>
                  </a:lnTo>
                  <a:lnTo>
                    <a:pt x="102253" y="246180"/>
                  </a:lnTo>
                  <a:lnTo>
                    <a:pt x="113991" y="61390"/>
                  </a:lnTo>
                  <a:lnTo>
                    <a:pt x="113917" y="40731"/>
                  </a:lnTo>
                  <a:lnTo>
                    <a:pt x="106227" y="22261"/>
                  </a:lnTo>
                  <a:lnTo>
                    <a:pt x="92222" y="8007"/>
                  </a:lnTo>
                  <a:lnTo>
                    <a:pt x="73207" y="0"/>
                  </a:lnTo>
                  <a:close/>
                </a:path>
              </a:pathLst>
            </a:custGeom>
            <a:solidFill>
              <a:srgbClr val="1277BD"/>
            </a:solidFill>
          </p:spPr>
          <p:txBody>
            <a:bodyPr wrap="square" lIns="0" tIns="0" rIns="0" bIns="0" rtlCol="0"/>
            <a:lstStyle/>
            <a:p>
              <a:endParaRPr lang="nl-NL" sz="1092" dirty="0"/>
            </a:p>
          </p:txBody>
        </p:sp>
        <p:sp>
          <p:nvSpPr>
            <p:cNvPr id="54" name="object 54"/>
            <p:cNvSpPr/>
            <p:nvPr/>
          </p:nvSpPr>
          <p:spPr>
            <a:xfrm>
              <a:off x="3859711" y="3331733"/>
              <a:ext cx="119370" cy="133617"/>
            </a:xfrm>
            <a:custGeom>
              <a:avLst/>
              <a:gdLst/>
              <a:ahLst/>
              <a:cxnLst/>
              <a:rect l="l" t="t" r="r" b="b"/>
              <a:pathLst>
                <a:path w="196850" h="220345">
                  <a:moveTo>
                    <a:pt x="43680" y="0"/>
                  </a:moveTo>
                  <a:lnTo>
                    <a:pt x="24304" y="7131"/>
                  </a:lnTo>
                  <a:lnTo>
                    <a:pt x="9157" y="21257"/>
                  </a:lnTo>
                  <a:lnTo>
                    <a:pt x="860" y="39452"/>
                  </a:lnTo>
                  <a:lnTo>
                    <a:pt x="0" y="59409"/>
                  </a:lnTo>
                  <a:lnTo>
                    <a:pt x="7163" y="78825"/>
                  </a:lnTo>
                  <a:lnTo>
                    <a:pt x="100626" y="195460"/>
                  </a:lnTo>
                  <a:lnTo>
                    <a:pt x="114797" y="210687"/>
                  </a:lnTo>
                  <a:lnTo>
                    <a:pt x="133060" y="218975"/>
                  </a:lnTo>
                  <a:lnTo>
                    <a:pt x="153105" y="219791"/>
                  </a:lnTo>
                  <a:lnTo>
                    <a:pt x="172624" y="212601"/>
                  </a:lnTo>
                  <a:lnTo>
                    <a:pt x="187665" y="198497"/>
                  </a:lnTo>
                  <a:lnTo>
                    <a:pt x="195890" y="180302"/>
                  </a:lnTo>
                  <a:lnTo>
                    <a:pt x="196734" y="160339"/>
                  </a:lnTo>
                  <a:lnTo>
                    <a:pt x="189629" y="140928"/>
                  </a:lnTo>
                  <a:lnTo>
                    <a:pt x="95998" y="24188"/>
                  </a:lnTo>
                  <a:lnTo>
                    <a:pt x="81870" y="9108"/>
                  </a:lnTo>
                  <a:lnTo>
                    <a:pt x="63650" y="852"/>
                  </a:lnTo>
                  <a:lnTo>
                    <a:pt x="43680" y="0"/>
                  </a:lnTo>
                  <a:close/>
                </a:path>
              </a:pathLst>
            </a:custGeom>
            <a:solidFill>
              <a:srgbClr val="1277BD"/>
            </a:solidFill>
          </p:spPr>
          <p:txBody>
            <a:bodyPr wrap="square" lIns="0" tIns="0" rIns="0" bIns="0" rtlCol="0"/>
            <a:lstStyle/>
            <a:p>
              <a:endParaRPr lang="nl-NL" sz="1092" dirty="0"/>
            </a:p>
          </p:txBody>
        </p:sp>
      </p:grpSp>
      <p:grpSp>
        <p:nvGrpSpPr>
          <p:cNvPr id="319" name="Groep 318">
            <a:extLst>
              <a:ext uri="{FF2B5EF4-FFF2-40B4-BE49-F238E27FC236}">
                <a16:creationId xmlns="" xmlns:a16="http://schemas.microsoft.com/office/drawing/2014/main" id="{6425A5ED-ADAB-4A5F-B72E-7B94C8E04585}"/>
              </a:ext>
            </a:extLst>
          </p:cNvPr>
          <p:cNvGrpSpPr/>
          <p:nvPr/>
        </p:nvGrpSpPr>
        <p:grpSpPr>
          <a:xfrm>
            <a:off x="461437" y="2107456"/>
            <a:ext cx="519750" cy="1254949"/>
            <a:chOff x="461437" y="2107456"/>
            <a:chExt cx="519750" cy="1254949"/>
          </a:xfrm>
        </p:grpSpPr>
        <p:sp>
          <p:nvSpPr>
            <p:cNvPr id="55" name="object 55"/>
            <p:cNvSpPr/>
            <p:nvPr/>
          </p:nvSpPr>
          <p:spPr>
            <a:xfrm>
              <a:off x="577254" y="2107456"/>
              <a:ext cx="242591" cy="242591"/>
            </a:xfrm>
            <a:custGeom>
              <a:avLst/>
              <a:gdLst/>
              <a:ahLst/>
              <a:cxnLst/>
              <a:rect l="l" t="t" r="r" b="b"/>
              <a:pathLst>
                <a:path w="400050" h="400050">
                  <a:moveTo>
                    <a:pt x="199763" y="0"/>
                  </a:moveTo>
                  <a:lnTo>
                    <a:pt x="153951" y="5274"/>
                  </a:lnTo>
                  <a:lnTo>
                    <a:pt x="111901" y="20299"/>
                  </a:lnTo>
                  <a:lnTo>
                    <a:pt x="74810" y="43876"/>
                  </a:lnTo>
                  <a:lnTo>
                    <a:pt x="43877" y="74808"/>
                  </a:lnTo>
                  <a:lnTo>
                    <a:pt x="20299" y="111897"/>
                  </a:lnTo>
                  <a:lnTo>
                    <a:pt x="5274" y="153944"/>
                  </a:lnTo>
                  <a:lnTo>
                    <a:pt x="0" y="199753"/>
                  </a:lnTo>
                  <a:lnTo>
                    <a:pt x="5274" y="245558"/>
                  </a:lnTo>
                  <a:lnTo>
                    <a:pt x="20299" y="287606"/>
                  </a:lnTo>
                  <a:lnTo>
                    <a:pt x="43877" y="324697"/>
                  </a:lnTo>
                  <a:lnTo>
                    <a:pt x="74810" y="355632"/>
                  </a:lnTo>
                  <a:lnTo>
                    <a:pt x="111901" y="379213"/>
                  </a:lnTo>
                  <a:lnTo>
                    <a:pt x="153951" y="394241"/>
                  </a:lnTo>
                  <a:lnTo>
                    <a:pt x="199763" y="399516"/>
                  </a:lnTo>
                  <a:lnTo>
                    <a:pt x="245571" y="394241"/>
                  </a:lnTo>
                  <a:lnTo>
                    <a:pt x="287619" y="379213"/>
                  </a:lnTo>
                  <a:lnTo>
                    <a:pt x="324707" y="355632"/>
                  </a:lnTo>
                  <a:lnTo>
                    <a:pt x="355639" y="324697"/>
                  </a:lnTo>
                  <a:lnTo>
                    <a:pt x="379217" y="287606"/>
                  </a:lnTo>
                  <a:lnTo>
                    <a:pt x="394242" y="245558"/>
                  </a:lnTo>
                  <a:lnTo>
                    <a:pt x="399516" y="199753"/>
                  </a:lnTo>
                  <a:lnTo>
                    <a:pt x="394242" y="153944"/>
                  </a:lnTo>
                  <a:lnTo>
                    <a:pt x="379217" y="111897"/>
                  </a:lnTo>
                  <a:lnTo>
                    <a:pt x="355639" y="74808"/>
                  </a:lnTo>
                  <a:lnTo>
                    <a:pt x="324707" y="43876"/>
                  </a:lnTo>
                  <a:lnTo>
                    <a:pt x="287619" y="20299"/>
                  </a:lnTo>
                  <a:lnTo>
                    <a:pt x="245571" y="5274"/>
                  </a:lnTo>
                  <a:lnTo>
                    <a:pt x="199763" y="0"/>
                  </a:lnTo>
                  <a:close/>
                </a:path>
              </a:pathLst>
            </a:custGeom>
            <a:solidFill>
              <a:srgbClr val="006FB9"/>
            </a:solidFill>
          </p:spPr>
          <p:txBody>
            <a:bodyPr wrap="square" lIns="0" tIns="0" rIns="0" bIns="0" rtlCol="0"/>
            <a:lstStyle/>
            <a:p>
              <a:endParaRPr lang="nl-NL" sz="1092" dirty="0"/>
            </a:p>
          </p:txBody>
        </p:sp>
        <p:sp>
          <p:nvSpPr>
            <p:cNvPr id="56" name="object 56"/>
            <p:cNvSpPr/>
            <p:nvPr/>
          </p:nvSpPr>
          <p:spPr>
            <a:xfrm>
              <a:off x="461437" y="2377753"/>
              <a:ext cx="519750" cy="984652"/>
            </a:xfrm>
            <a:custGeom>
              <a:avLst/>
              <a:gdLst>
                <a:gd name="connsiteX0" fmla="*/ 491840 w 857107"/>
                <a:gd name="connsiteY0" fmla="*/ 1138668 h 1623763"/>
                <a:gd name="connsiteX1" fmla="*/ 289679 w 857107"/>
                <a:gd name="connsiteY1" fmla="*/ 1138668 h 1623763"/>
                <a:gd name="connsiteX2" fmla="*/ 289679 w 857107"/>
                <a:gd name="connsiteY2" fmla="*/ 1522740 h 1623763"/>
                <a:gd name="connsiteX3" fmla="*/ 297961 w 857107"/>
                <a:gd name="connsiteY3" fmla="*/ 1562882 h 1623763"/>
                <a:gd name="connsiteX4" fmla="*/ 320496 w 857107"/>
                <a:gd name="connsiteY4" fmla="*/ 1595413 h 1623763"/>
                <a:gd name="connsiteX5" fmla="*/ 353815 w 857107"/>
                <a:gd name="connsiteY5" fmla="*/ 1616863 h 1623763"/>
                <a:gd name="connsiteX6" fmla="*/ 394450 w 857107"/>
                <a:gd name="connsiteY6" fmla="*/ 1623763 h 1623763"/>
                <a:gd name="connsiteX7" fmla="*/ 432775 w 857107"/>
                <a:gd name="connsiteY7" fmla="*/ 1614479 h 1623763"/>
                <a:gd name="connsiteX8" fmla="*/ 463685 w 857107"/>
                <a:gd name="connsiteY8" fmla="*/ 1591855 h 1623763"/>
                <a:gd name="connsiteX9" fmla="*/ 484326 w 857107"/>
                <a:gd name="connsiteY9" fmla="*/ 1559325 h 1623763"/>
                <a:gd name="connsiteX10" fmla="*/ 491840 w 857107"/>
                <a:gd name="connsiteY10" fmla="*/ 1520321 h 1623763"/>
                <a:gd name="connsiteX11" fmla="*/ 491840 w 857107"/>
                <a:gd name="connsiteY11" fmla="*/ 1138668 h 1623763"/>
                <a:gd name="connsiteX0" fmla="*/ 127286 w 857107"/>
                <a:gd name="connsiteY0" fmla="*/ 605281 h 1623763"/>
                <a:gd name="connsiteX1" fmla="*/ 5290 w 857107"/>
                <a:gd name="connsiteY1" fmla="*/ 986442 h 1623763"/>
                <a:gd name="connsiteX2" fmla="*/ 0 w 857107"/>
                <a:gd name="connsiteY2" fmla="*/ 1031183 h 1623763"/>
                <a:gd name="connsiteX3" fmla="*/ 11219 w 857107"/>
                <a:gd name="connsiteY3" fmla="*/ 1072549 h 1623763"/>
                <a:gd name="connsiteX4" fmla="*/ 36195 w 857107"/>
                <a:gd name="connsiteY4" fmla="*/ 1106766 h 1623763"/>
                <a:gd name="connsiteX5" fmla="*/ 72175 w 857107"/>
                <a:gd name="connsiteY5" fmla="*/ 1130063 h 1623763"/>
                <a:gd name="connsiteX6" fmla="*/ 116407 w 857107"/>
                <a:gd name="connsiteY6" fmla="*/ 1138668 h 1623763"/>
                <a:gd name="connsiteX7" fmla="*/ 665081 w 857107"/>
                <a:gd name="connsiteY7" fmla="*/ 1138668 h 1623763"/>
                <a:gd name="connsiteX8" fmla="*/ 709305 w 857107"/>
                <a:gd name="connsiteY8" fmla="*/ 1130063 h 1623763"/>
                <a:gd name="connsiteX9" fmla="*/ 745286 w 857107"/>
                <a:gd name="connsiteY9" fmla="*/ 1106766 h 1623763"/>
                <a:gd name="connsiteX10" fmla="*/ 770267 w 857107"/>
                <a:gd name="connsiteY10" fmla="*/ 1072549 h 1623763"/>
                <a:gd name="connsiteX11" fmla="*/ 781490 w 857107"/>
                <a:gd name="connsiteY11" fmla="*/ 1031183 h 1623763"/>
                <a:gd name="connsiteX12" fmla="*/ 776198 w 857107"/>
                <a:gd name="connsiteY12" fmla="*/ 986442 h 1623763"/>
                <a:gd name="connsiteX13" fmla="*/ 733027 w 857107"/>
                <a:gd name="connsiteY13" fmla="*/ 851556 h 1623763"/>
                <a:gd name="connsiteX14" fmla="*/ 767766 w 857107"/>
                <a:gd name="connsiteY14" fmla="*/ 826645 h 1623763"/>
                <a:gd name="connsiteX15" fmla="*/ 797897 w 857107"/>
                <a:gd name="connsiteY15" fmla="*/ 794834 h 1623763"/>
                <a:gd name="connsiteX16" fmla="*/ 822659 w 857107"/>
                <a:gd name="connsiteY16" fmla="*/ 756847 h 1623763"/>
                <a:gd name="connsiteX17" fmla="*/ 832448 w 857107"/>
                <a:gd name="connsiteY17" fmla="*/ 734020 h 1623763"/>
                <a:gd name="connsiteX18" fmla="*/ 491830 w 857107"/>
                <a:gd name="connsiteY18" fmla="*/ 734020 h 1623763"/>
                <a:gd name="connsiteX19" fmla="*/ 481944 w 857107"/>
                <a:gd name="connsiteY19" fmla="*/ 733584 h 1623763"/>
                <a:gd name="connsiteX20" fmla="*/ 472031 w 857107"/>
                <a:gd name="connsiteY20" fmla="*/ 732260 h 1623763"/>
                <a:gd name="connsiteX21" fmla="*/ 462134 w 857107"/>
                <a:gd name="connsiteY21" fmla="*/ 730022 h 1623763"/>
                <a:gd name="connsiteX22" fmla="*/ 452302 w 857107"/>
                <a:gd name="connsiteY22" fmla="*/ 726848 h 1623763"/>
                <a:gd name="connsiteX23" fmla="*/ 127286 w 857107"/>
                <a:gd name="connsiteY23" fmla="*/ 605281 h 1623763"/>
                <a:gd name="connsiteX0" fmla="*/ 632925 w 857107"/>
                <a:gd name="connsiteY0" fmla="*/ 276715 h 1623763"/>
                <a:gd name="connsiteX1" fmla="*/ 315668 w 857107"/>
                <a:gd name="connsiteY1" fmla="*/ 276715 h 1623763"/>
                <a:gd name="connsiteX2" fmla="*/ 264528 w 857107"/>
                <a:gd name="connsiteY2" fmla="*/ 415716 h 1623763"/>
                <a:gd name="connsiteX3" fmla="*/ 531357 w 857107"/>
                <a:gd name="connsiteY3" fmla="*/ 515514 h 1623763"/>
                <a:gd name="connsiteX4" fmla="*/ 569381 w 857107"/>
                <a:gd name="connsiteY4" fmla="*/ 539205 h 1623763"/>
                <a:gd name="connsiteX5" fmla="*/ 594501 w 857107"/>
                <a:gd name="connsiteY5" fmla="*/ 574414 h 1623763"/>
                <a:gd name="connsiteX6" fmla="*/ 604588 w 857107"/>
                <a:gd name="connsiteY6" fmla="*/ 616465 h 1623763"/>
                <a:gd name="connsiteX7" fmla="*/ 597512 w 857107"/>
                <a:gd name="connsiteY7" fmla="*/ 660682 h 1623763"/>
                <a:gd name="connsiteX8" fmla="*/ 580265 w 857107"/>
                <a:gd name="connsiteY8" fmla="*/ 691277 h 1623763"/>
                <a:gd name="connsiteX9" fmla="*/ 555442 w 857107"/>
                <a:gd name="connsiteY9" fmla="*/ 714361 h 1623763"/>
                <a:gd name="connsiteX10" fmla="*/ 525233 w 857107"/>
                <a:gd name="connsiteY10" fmla="*/ 728940 h 1623763"/>
                <a:gd name="connsiteX11" fmla="*/ 491830 w 857107"/>
                <a:gd name="connsiteY11" fmla="*/ 734020 h 1623763"/>
                <a:gd name="connsiteX12" fmla="*/ 832448 w 857107"/>
                <a:gd name="connsiteY12" fmla="*/ 734020 h 1623763"/>
                <a:gd name="connsiteX13" fmla="*/ 841289 w 857107"/>
                <a:gd name="connsiteY13" fmla="*/ 713408 h 1623763"/>
                <a:gd name="connsiteX14" fmla="*/ 853025 w 857107"/>
                <a:gd name="connsiteY14" fmla="*/ 665241 h 1623763"/>
                <a:gd name="connsiteX15" fmla="*/ 857107 w 857107"/>
                <a:gd name="connsiteY15" fmla="*/ 613071 h 1623763"/>
                <a:gd name="connsiteX16" fmla="*/ 852454 w 857107"/>
                <a:gd name="connsiteY16" fmla="*/ 573235 h 1623763"/>
                <a:gd name="connsiteX17" fmla="*/ 839212 w 857107"/>
                <a:gd name="connsiteY17" fmla="*/ 529890 h 1623763"/>
                <a:gd name="connsiteX18" fmla="*/ 818455 w 857107"/>
                <a:gd name="connsiteY18" fmla="*/ 485408 h 1623763"/>
                <a:gd name="connsiteX19" fmla="*/ 791258 w 857107"/>
                <a:gd name="connsiteY19" fmla="*/ 442160 h 1623763"/>
                <a:gd name="connsiteX20" fmla="*/ 758694 w 857107"/>
                <a:gd name="connsiteY20" fmla="*/ 402519 h 1623763"/>
                <a:gd name="connsiteX21" fmla="*/ 721837 w 857107"/>
                <a:gd name="connsiteY21" fmla="*/ 368856 h 1623763"/>
                <a:gd name="connsiteX22" fmla="*/ 681762 w 857107"/>
                <a:gd name="connsiteY22" fmla="*/ 343544 h 1623763"/>
                <a:gd name="connsiteX23" fmla="*/ 639542 w 857107"/>
                <a:gd name="connsiteY23" fmla="*/ 328954 h 1623763"/>
                <a:gd name="connsiteX24" fmla="*/ 632925 w 857107"/>
                <a:gd name="connsiteY24" fmla="*/ 325164 h 1623763"/>
                <a:gd name="connsiteX25" fmla="*/ 632925 w 857107"/>
                <a:gd name="connsiteY25" fmla="*/ 276715 h 1623763"/>
                <a:gd name="connsiteX0" fmla="*/ 364769 w 857107"/>
                <a:gd name="connsiteY0" fmla="*/ 0 h 1623763"/>
                <a:gd name="connsiteX1" fmla="*/ 314819 w 857107"/>
                <a:gd name="connsiteY1" fmla="*/ 13799 h 1623763"/>
                <a:gd name="connsiteX2" fmla="*/ 27844 w 857107"/>
                <a:gd name="connsiteY2" fmla="*/ 426291 h 1623763"/>
                <a:gd name="connsiteX3" fmla="*/ 13954 w 857107"/>
                <a:gd name="connsiteY3" fmla="*/ 462847 h 1623763"/>
                <a:gd name="connsiteX4" fmla="*/ 13656 w 857107"/>
                <a:gd name="connsiteY4" fmla="*/ 475997 h 1623763"/>
                <a:gd name="connsiteX5" fmla="*/ 18413 w 857107"/>
                <a:gd name="connsiteY5" fmla="*/ 497987 h 1623763"/>
                <a:gd name="connsiteX6" fmla="*/ 44204 w 857107"/>
                <a:gd name="connsiteY6" fmla="*/ 532426 h 1623763"/>
                <a:gd name="connsiteX7" fmla="*/ 464920 w 857107"/>
                <a:gd name="connsiteY7" fmla="*/ 693121 h 1623763"/>
                <a:gd name="connsiteX8" fmla="*/ 491830 w 857107"/>
                <a:gd name="connsiteY8" fmla="*/ 697990 h 1623763"/>
                <a:gd name="connsiteX9" fmla="*/ 514711 w 857107"/>
                <a:gd name="connsiteY9" fmla="*/ 694491 h 1623763"/>
                <a:gd name="connsiteX10" fmla="*/ 535372 w 857107"/>
                <a:gd name="connsiteY10" fmla="*/ 684454 h 1623763"/>
                <a:gd name="connsiteX11" fmla="*/ 552300 w 857107"/>
                <a:gd name="connsiteY11" fmla="*/ 668570 h 1623763"/>
                <a:gd name="connsiteX12" fmla="*/ 563985 w 857107"/>
                <a:gd name="connsiteY12" fmla="*/ 647531 h 1623763"/>
                <a:gd name="connsiteX13" fmla="*/ 568377 w 857107"/>
                <a:gd name="connsiteY13" fmla="*/ 617309 h 1623763"/>
                <a:gd name="connsiteX14" fmla="*/ 560833 w 857107"/>
                <a:gd name="connsiteY14" fmla="*/ 588641 h 1623763"/>
                <a:gd name="connsiteX15" fmla="*/ 543087 w 857107"/>
                <a:gd name="connsiteY15" fmla="*/ 564668 h 1623763"/>
                <a:gd name="connsiteX16" fmla="*/ 516876 w 857107"/>
                <a:gd name="connsiteY16" fmla="*/ 548528 h 1623763"/>
                <a:gd name="connsiteX17" fmla="*/ 208917 w 857107"/>
                <a:gd name="connsiteY17" fmla="*/ 433359 h 1623763"/>
                <a:gd name="connsiteX18" fmla="*/ 315668 w 857107"/>
                <a:gd name="connsiteY18" fmla="*/ 276715 h 1623763"/>
                <a:gd name="connsiteX19" fmla="*/ 472090 w 857107"/>
                <a:gd name="connsiteY19" fmla="*/ 331696 h 1623763"/>
                <a:gd name="connsiteX20" fmla="*/ 632925 w 857107"/>
                <a:gd name="connsiteY20" fmla="*/ 276715 h 1623763"/>
                <a:gd name="connsiteX21" fmla="*/ 632925 w 857107"/>
                <a:gd name="connsiteY21" fmla="*/ 270736 h 1623763"/>
                <a:gd name="connsiteX22" fmla="*/ 628459 w 857107"/>
                <a:gd name="connsiteY22" fmla="*/ 223951 h 1623763"/>
                <a:gd name="connsiteX23" fmla="*/ 615459 w 857107"/>
                <a:gd name="connsiteY23" fmla="*/ 179489 h 1623763"/>
                <a:gd name="connsiteX24" fmla="*/ 594519 w 857107"/>
                <a:gd name="connsiteY24" fmla="*/ 138440 h 1623763"/>
                <a:gd name="connsiteX25" fmla="*/ 566234 w 857107"/>
                <a:gd name="connsiteY25" fmla="*/ 101894 h 1623763"/>
                <a:gd name="connsiteX26" fmla="*/ 531200 w 857107"/>
                <a:gd name="connsiteY26" fmla="*/ 70941 h 1623763"/>
                <a:gd name="connsiteX27" fmla="*/ 390874 w 857107"/>
                <a:gd name="connsiteY27" fmla="*/ 6597 h 1623763"/>
                <a:gd name="connsiteX28" fmla="*/ 390681 w 857107"/>
                <a:gd name="connsiteY28" fmla="*/ 6597 h 1623763"/>
                <a:gd name="connsiteX29" fmla="*/ 364769 w 857107"/>
                <a:gd name="connsiteY29" fmla="*/ 0 h 1623763"/>
                <a:gd name="connsiteX0" fmla="*/ 390802 w 857107"/>
                <a:gd name="connsiteY0" fmla="*/ 6566 h 1623763"/>
                <a:gd name="connsiteX0" fmla="*/ 390754 w 857107"/>
                <a:gd name="connsiteY0" fmla="*/ 6545 h 1623763"/>
              </a:gdLst>
              <a:ahLst/>
              <a:cxnLst>
                <a:cxn ang="0">
                  <a:pos x="connsiteX0" y="connsiteY0"/>
                </a:cxn>
              </a:cxnLst>
              <a:rect l="l" t="t" r="r" b="b"/>
              <a:pathLst>
                <a:path w="857107" h="1623763">
                  <a:moveTo>
                    <a:pt x="491840" y="1138668"/>
                  </a:moveTo>
                  <a:lnTo>
                    <a:pt x="289679" y="1138668"/>
                  </a:lnTo>
                  <a:lnTo>
                    <a:pt x="289679" y="1522740"/>
                  </a:lnTo>
                  <a:lnTo>
                    <a:pt x="297961" y="1562882"/>
                  </a:lnTo>
                  <a:lnTo>
                    <a:pt x="320496" y="1595413"/>
                  </a:lnTo>
                  <a:lnTo>
                    <a:pt x="353815" y="1616863"/>
                  </a:lnTo>
                  <a:lnTo>
                    <a:pt x="394450" y="1623763"/>
                  </a:lnTo>
                  <a:lnTo>
                    <a:pt x="432775" y="1614479"/>
                  </a:lnTo>
                  <a:lnTo>
                    <a:pt x="463685" y="1591855"/>
                  </a:lnTo>
                  <a:lnTo>
                    <a:pt x="484326" y="1559325"/>
                  </a:lnTo>
                  <a:lnTo>
                    <a:pt x="491840" y="1520321"/>
                  </a:lnTo>
                  <a:lnTo>
                    <a:pt x="491840" y="1138668"/>
                  </a:lnTo>
                  <a:close/>
                </a:path>
                <a:path w="857107" h="1623763">
                  <a:moveTo>
                    <a:pt x="127286" y="605281"/>
                  </a:moveTo>
                  <a:lnTo>
                    <a:pt x="5290" y="986442"/>
                  </a:lnTo>
                  <a:lnTo>
                    <a:pt x="0" y="1031183"/>
                  </a:lnTo>
                  <a:lnTo>
                    <a:pt x="11219" y="1072549"/>
                  </a:lnTo>
                  <a:lnTo>
                    <a:pt x="36195" y="1106766"/>
                  </a:lnTo>
                  <a:lnTo>
                    <a:pt x="72175" y="1130063"/>
                  </a:lnTo>
                  <a:lnTo>
                    <a:pt x="116407" y="1138668"/>
                  </a:lnTo>
                  <a:lnTo>
                    <a:pt x="665081" y="1138668"/>
                  </a:lnTo>
                  <a:lnTo>
                    <a:pt x="709305" y="1130063"/>
                  </a:lnTo>
                  <a:lnTo>
                    <a:pt x="745286" y="1106766"/>
                  </a:lnTo>
                  <a:lnTo>
                    <a:pt x="770267" y="1072549"/>
                  </a:lnTo>
                  <a:lnTo>
                    <a:pt x="781490" y="1031183"/>
                  </a:lnTo>
                  <a:lnTo>
                    <a:pt x="776198" y="986442"/>
                  </a:lnTo>
                  <a:lnTo>
                    <a:pt x="733027" y="851556"/>
                  </a:lnTo>
                  <a:lnTo>
                    <a:pt x="767766" y="826645"/>
                  </a:lnTo>
                  <a:lnTo>
                    <a:pt x="797897" y="794834"/>
                  </a:lnTo>
                  <a:lnTo>
                    <a:pt x="822659" y="756847"/>
                  </a:lnTo>
                  <a:lnTo>
                    <a:pt x="832448" y="734020"/>
                  </a:lnTo>
                  <a:lnTo>
                    <a:pt x="491830" y="734020"/>
                  </a:lnTo>
                  <a:lnTo>
                    <a:pt x="481944" y="733584"/>
                  </a:lnTo>
                  <a:lnTo>
                    <a:pt x="472031" y="732260"/>
                  </a:lnTo>
                  <a:lnTo>
                    <a:pt x="462134" y="730022"/>
                  </a:lnTo>
                  <a:lnTo>
                    <a:pt x="452302" y="726848"/>
                  </a:lnTo>
                  <a:lnTo>
                    <a:pt x="127286" y="605281"/>
                  </a:lnTo>
                  <a:close/>
                </a:path>
                <a:path w="857107" h="1623763">
                  <a:moveTo>
                    <a:pt x="632925" y="276715"/>
                  </a:moveTo>
                  <a:lnTo>
                    <a:pt x="315668" y="276715"/>
                  </a:lnTo>
                  <a:lnTo>
                    <a:pt x="264528" y="415716"/>
                  </a:lnTo>
                  <a:lnTo>
                    <a:pt x="531357" y="515514"/>
                  </a:lnTo>
                  <a:lnTo>
                    <a:pt x="569381" y="539205"/>
                  </a:lnTo>
                  <a:lnTo>
                    <a:pt x="594501" y="574414"/>
                  </a:lnTo>
                  <a:lnTo>
                    <a:pt x="604588" y="616465"/>
                  </a:lnTo>
                  <a:lnTo>
                    <a:pt x="597512" y="660682"/>
                  </a:lnTo>
                  <a:lnTo>
                    <a:pt x="580265" y="691277"/>
                  </a:lnTo>
                  <a:lnTo>
                    <a:pt x="555442" y="714361"/>
                  </a:lnTo>
                  <a:lnTo>
                    <a:pt x="525233" y="728940"/>
                  </a:lnTo>
                  <a:lnTo>
                    <a:pt x="491830" y="734020"/>
                  </a:lnTo>
                  <a:lnTo>
                    <a:pt x="832448" y="734020"/>
                  </a:lnTo>
                  <a:lnTo>
                    <a:pt x="841289" y="713408"/>
                  </a:lnTo>
                  <a:lnTo>
                    <a:pt x="853025" y="665241"/>
                  </a:lnTo>
                  <a:lnTo>
                    <a:pt x="857107" y="613071"/>
                  </a:lnTo>
                  <a:lnTo>
                    <a:pt x="852454" y="573235"/>
                  </a:lnTo>
                  <a:lnTo>
                    <a:pt x="839212" y="529890"/>
                  </a:lnTo>
                  <a:lnTo>
                    <a:pt x="818455" y="485408"/>
                  </a:lnTo>
                  <a:lnTo>
                    <a:pt x="791258" y="442160"/>
                  </a:lnTo>
                  <a:lnTo>
                    <a:pt x="758694" y="402519"/>
                  </a:lnTo>
                  <a:lnTo>
                    <a:pt x="721837" y="368856"/>
                  </a:lnTo>
                  <a:lnTo>
                    <a:pt x="681762" y="343544"/>
                  </a:lnTo>
                  <a:lnTo>
                    <a:pt x="639542" y="328954"/>
                  </a:lnTo>
                  <a:lnTo>
                    <a:pt x="632925" y="325164"/>
                  </a:lnTo>
                  <a:lnTo>
                    <a:pt x="632925" y="276715"/>
                  </a:lnTo>
                  <a:close/>
                </a:path>
                <a:path w="857107" h="1623763">
                  <a:moveTo>
                    <a:pt x="364769" y="0"/>
                  </a:moveTo>
                  <a:lnTo>
                    <a:pt x="314819" y="13799"/>
                  </a:lnTo>
                  <a:lnTo>
                    <a:pt x="27844" y="426291"/>
                  </a:lnTo>
                  <a:lnTo>
                    <a:pt x="13954" y="462847"/>
                  </a:lnTo>
                  <a:cubicBezTo>
                    <a:pt x="13855" y="467230"/>
                    <a:pt x="13755" y="471614"/>
                    <a:pt x="13656" y="475997"/>
                  </a:cubicBezTo>
                  <a:lnTo>
                    <a:pt x="18413" y="497987"/>
                  </a:lnTo>
                  <a:lnTo>
                    <a:pt x="44204" y="532426"/>
                  </a:lnTo>
                  <a:lnTo>
                    <a:pt x="464920" y="693121"/>
                  </a:lnTo>
                  <a:lnTo>
                    <a:pt x="491830" y="697990"/>
                  </a:lnTo>
                  <a:lnTo>
                    <a:pt x="514711" y="694491"/>
                  </a:lnTo>
                  <a:lnTo>
                    <a:pt x="535372" y="684454"/>
                  </a:lnTo>
                  <a:lnTo>
                    <a:pt x="552300" y="668570"/>
                  </a:lnTo>
                  <a:lnTo>
                    <a:pt x="563985" y="647531"/>
                  </a:lnTo>
                  <a:lnTo>
                    <a:pt x="568377" y="617309"/>
                  </a:lnTo>
                  <a:lnTo>
                    <a:pt x="560833" y="588641"/>
                  </a:lnTo>
                  <a:lnTo>
                    <a:pt x="543087" y="564668"/>
                  </a:lnTo>
                  <a:lnTo>
                    <a:pt x="516876" y="548528"/>
                  </a:lnTo>
                  <a:lnTo>
                    <a:pt x="208917" y="433359"/>
                  </a:lnTo>
                  <a:lnTo>
                    <a:pt x="315668" y="276715"/>
                  </a:lnTo>
                  <a:cubicBezTo>
                    <a:pt x="369118" y="275408"/>
                    <a:pt x="418640" y="333003"/>
                    <a:pt x="472090" y="331696"/>
                  </a:cubicBezTo>
                  <a:lnTo>
                    <a:pt x="632925" y="276715"/>
                  </a:lnTo>
                  <a:lnTo>
                    <a:pt x="632925" y="270736"/>
                  </a:lnTo>
                  <a:lnTo>
                    <a:pt x="628459" y="223951"/>
                  </a:lnTo>
                  <a:lnTo>
                    <a:pt x="615459" y="179489"/>
                  </a:lnTo>
                  <a:lnTo>
                    <a:pt x="594519" y="138440"/>
                  </a:lnTo>
                  <a:lnTo>
                    <a:pt x="566234" y="101894"/>
                  </a:lnTo>
                  <a:lnTo>
                    <a:pt x="531200" y="70941"/>
                  </a:lnTo>
                  <a:lnTo>
                    <a:pt x="390874" y="6597"/>
                  </a:lnTo>
                  <a:lnTo>
                    <a:pt x="390681" y="6597"/>
                  </a:lnTo>
                  <a:lnTo>
                    <a:pt x="364769" y="0"/>
                  </a:lnTo>
                  <a:close/>
                </a:path>
                <a:path w="857107" h="1623763">
                  <a:moveTo>
                    <a:pt x="390802" y="6566"/>
                  </a:moveTo>
                  <a:close/>
                </a:path>
                <a:path w="857107" h="1623763">
                  <a:moveTo>
                    <a:pt x="390754" y="6545"/>
                  </a:moveTo>
                  <a:close/>
                </a:path>
              </a:pathLst>
            </a:custGeom>
            <a:solidFill>
              <a:srgbClr val="006FB9"/>
            </a:solidFill>
          </p:spPr>
          <p:txBody>
            <a:bodyPr wrap="square" lIns="0" tIns="0" rIns="0" bIns="0" rtlCol="0"/>
            <a:lstStyle/>
            <a:p>
              <a:endParaRPr lang="nl-NL" sz="1092" dirty="0"/>
            </a:p>
          </p:txBody>
        </p:sp>
      </p:grpSp>
      <p:grpSp>
        <p:nvGrpSpPr>
          <p:cNvPr id="320" name="Groep 319">
            <a:extLst>
              <a:ext uri="{FF2B5EF4-FFF2-40B4-BE49-F238E27FC236}">
                <a16:creationId xmlns="" xmlns:a16="http://schemas.microsoft.com/office/drawing/2014/main" id="{A662A330-3C00-4A0E-BEAE-C51A4B193FE9}"/>
              </a:ext>
            </a:extLst>
          </p:cNvPr>
          <p:cNvGrpSpPr/>
          <p:nvPr/>
        </p:nvGrpSpPr>
        <p:grpSpPr>
          <a:xfrm>
            <a:off x="861259" y="2828479"/>
            <a:ext cx="1147990" cy="394691"/>
            <a:chOff x="861259" y="2828479"/>
            <a:chExt cx="1147990" cy="394691"/>
          </a:xfrm>
        </p:grpSpPr>
        <p:sp>
          <p:nvSpPr>
            <p:cNvPr id="58" name="object 58"/>
            <p:cNvSpPr/>
            <p:nvPr/>
          </p:nvSpPr>
          <p:spPr>
            <a:xfrm>
              <a:off x="864837" y="2828479"/>
              <a:ext cx="1144412" cy="394691"/>
            </a:xfrm>
            <a:custGeom>
              <a:avLst/>
              <a:gdLst/>
              <a:ahLst/>
              <a:cxnLst/>
              <a:rect l="l" t="t" r="r" b="b"/>
              <a:pathLst>
                <a:path w="1887220" h="650875">
                  <a:moveTo>
                    <a:pt x="0" y="650577"/>
                  </a:moveTo>
                  <a:lnTo>
                    <a:pt x="1886916" y="650577"/>
                  </a:lnTo>
                  <a:lnTo>
                    <a:pt x="1886916" y="0"/>
                  </a:lnTo>
                  <a:lnTo>
                    <a:pt x="0" y="0"/>
                  </a:lnTo>
                  <a:lnTo>
                    <a:pt x="0" y="650577"/>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lang="nl-NL" sz="1092" dirty="0"/>
            </a:p>
          </p:txBody>
        </p:sp>
        <p:sp>
          <p:nvSpPr>
            <p:cNvPr id="59" name="object 59"/>
            <p:cNvSpPr txBox="1"/>
            <p:nvPr/>
          </p:nvSpPr>
          <p:spPr>
            <a:xfrm>
              <a:off x="861259" y="2874259"/>
              <a:ext cx="1147877" cy="303903"/>
            </a:xfrm>
            <a:prstGeom prst="rect">
              <a:avLst/>
            </a:prstGeom>
          </p:spPr>
          <p:txBody>
            <a:bodyPr vert="horz" wrap="square" lIns="0" tIns="21564" rIns="0" bIns="0" rtlCol="0">
              <a:spAutoFit/>
            </a:bodyPr>
            <a:lstStyle/>
            <a:p>
              <a:pPr marL="81634" marR="154411">
                <a:lnSpc>
                  <a:spcPts val="1085"/>
                </a:lnSpc>
                <a:spcBef>
                  <a:spcPts val="170"/>
                </a:spcBef>
              </a:pPr>
              <a:r>
                <a:rPr lang="nl-NL" sz="970" b="1" spc="-27" dirty="0">
                  <a:solidFill>
                    <a:srgbClr val="006FB9"/>
                  </a:solidFill>
                  <a:cs typeface="Gotham Bold"/>
                </a:rPr>
                <a:t>Rookvrije  </a:t>
              </a:r>
              <a:r>
                <a:rPr lang="nl-NL" sz="970" b="1" spc="-18" dirty="0">
                  <a:solidFill>
                    <a:srgbClr val="006FB9"/>
                  </a:solidFill>
                  <a:cs typeface="Gotham Bold"/>
                </a:rPr>
                <a:t>z</a:t>
              </a:r>
              <a:r>
                <a:rPr lang="nl-NL" sz="970" b="1" spc="-45" dirty="0">
                  <a:solidFill>
                    <a:srgbClr val="006FB9"/>
                  </a:solidFill>
                  <a:cs typeface="Gotham Bold"/>
                </a:rPr>
                <a:t>w</a:t>
              </a:r>
              <a:r>
                <a:rPr lang="nl-NL" sz="970" b="1" spc="-21" dirty="0">
                  <a:solidFill>
                    <a:srgbClr val="006FB9"/>
                  </a:solidFill>
                  <a:cs typeface="Gotham Bold"/>
                </a:rPr>
                <a:t>angerschap</a:t>
              </a:r>
              <a:endParaRPr lang="nl-NL" sz="970" dirty="0">
                <a:cs typeface="Gotham Bold"/>
              </a:endParaRPr>
            </a:p>
          </p:txBody>
        </p:sp>
      </p:grpSp>
      <p:grpSp>
        <p:nvGrpSpPr>
          <p:cNvPr id="323" name="Groep 322">
            <a:extLst>
              <a:ext uri="{FF2B5EF4-FFF2-40B4-BE49-F238E27FC236}">
                <a16:creationId xmlns="" xmlns:a16="http://schemas.microsoft.com/office/drawing/2014/main" id="{3EA5D70C-5455-4ACE-94AA-C07CAB443B78}"/>
              </a:ext>
            </a:extLst>
          </p:cNvPr>
          <p:cNvGrpSpPr/>
          <p:nvPr/>
        </p:nvGrpSpPr>
        <p:grpSpPr>
          <a:xfrm>
            <a:off x="4458768" y="1833506"/>
            <a:ext cx="850993" cy="1271603"/>
            <a:chOff x="4458768" y="1833506"/>
            <a:chExt cx="850993" cy="1271603"/>
          </a:xfrm>
        </p:grpSpPr>
        <p:sp>
          <p:nvSpPr>
            <p:cNvPr id="73" name="object 73"/>
            <p:cNvSpPr/>
            <p:nvPr/>
          </p:nvSpPr>
          <p:spPr>
            <a:xfrm>
              <a:off x="4492758" y="1833506"/>
              <a:ext cx="783221" cy="1271483"/>
            </a:xfrm>
            <a:custGeom>
              <a:avLst/>
              <a:gdLst/>
              <a:ahLst/>
              <a:cxnLst/>
              <a:rect l="l" t="t" r="r" b="b"/>
              <a:pathLst>
                <a:path w="1291590" h="2096770">
                  <a:moveTo>
                    <a:pt x="645582" y="0"/>
                  </a:moveTo>
                  <a:lnTo>
                    <a:pt x="0" y="792593"/>
                  </a:lnTo>
                  <a:lnTo>
                    <a:pt x="0" y="2096396"/>
                  </a:lnTo>
                  <a:lnTo>
                    <a:pt x="1291018" y="2096396"/>
                  </a:lnTo>
                  <a:lnTo>
                    <a:pt x="1291018" y="792593"/>
                  </a:lnTo>
                  <a:lnTo>
                    <a:pt x="645582" y="0"/>
                  </a:lnTo>
                  <a:close/>
                </a:path>
              </a:pathLst>
            </a:custGeom>
            <a:solidFill>
              <a:srgbClr val="E0EFF3"/>
            </a:solidFill>
          </p:spPr>
          <p:txBody>
            <a:bodyPr wrap="square" lIns="0" tIns="0" rIns="0" bIns="0" rtlCol="0"/>
            <a:lstStyle/>
            <a:p>
              <a:endParaRPr lang="nl-NL" sz="1092" dirty="0"/>
            </a:p>
          </p:txBody>
        </p:sp>
        <p:sp>
          <p:nvSpPr>
            <p:cNvPr id="74" name="object 74"/>
            <p:cNvSpPr/>
            <p:nvPr/>
          </p:nvSpPr>
          <p:spPr>
            <a:xfrm>
              <a:off x="4458768" y="1867545"/>
              <a:ext cx="850993" cy="469394"/>
            </a:xfrm>
            <a:custGeom>
              <a:avLst/>
              <a:gdLst/>
              <a:ahLst/>
              <a:cxnLst/>
              <a:rect l="l" t="t" r="r" b="b"/>
              <a:pathLst>
                <a:path w="1403350" h="774064">
                  <a:moveTo>
                    <a:pt x="0" y="773850"/>
                  </a:moveTo>
                  <a:lnTo>
                    <a:pt x="701591" y="0"/>
                  </a:lnTo>
                  <a:lnTo>
                    <a:pt x="1403150" y="773850"/>
                  </a:lnTo>
                </a:path>
              </a:pathLst>
            </a:custGeom>
            <a:ln w="112164">
              <a:solidFill>
                <a:srgbClr val="EB5769"/>
              </a:solidFill>
            </a:ln>
          </p:spPr>
          <p:txBody>
            <a:bodyPr wrap="square" lIns="0" tIns="0" rIns="0" bIns="0" rtlCol="0"/>
            <a:lstStyle/>
            <a:p>
              <a:endParaRPr lang="nl-NL" sz="1092" dirty="0"/>
            </a:p>
          </p:txBody>
        </p:sp>
        <p:sp>
          <p:nvSpPr>
            <p:cNvPr id="75" name="object 75"/>
            <p:cNvSpPr/>
            <p:nvPr/>
          </p:nvSpPr>
          <p:spPr>
            <a:xfrm>
              <a:off x="4593603" y="2419425"/>
              <a:ext cx="115134" cy="239895"/>
            </a:xfrm>
            <a:custGeom>
              <a:avLst/>
              <a:gdLst/>
              <a:ahLst/>
              <a:cxnLst/>
              <a:rect l="l" t="t" r="r" b="b"/>
              <a:pathLst>
                <a:path w="189865" h="395604">
                  <a:moveTo>
                    <a:pt x="189418" y="96311"/>
                  </a:moveTo>
                  <a:lnTo>
                    <a:pt x="0" y="96311"/>
                  </a:lnTo>
                  <a:lnTo>
                    <a:pt x="0" y="395108"/>
                  </a:lnTo>
                  <a:lnTo>
                    <a:pt x="189418" y="395108"/>
                  </a:lnTo>
                  <a:lnTo>
                    <a:pt x="189418" y="96311"/>
                  </a:lnTo>
                  <a:close/>
                </a:path>
                <a:path w="189865" h="395604">
                  <a:moveTo>
                    <a:pt x="94677" y="0"/>
                  </a:moveTo>
                  <a:lnTo>
                    <a:pt x="57848" y="7379"/>
                  </a:lnTo>
                  <a:lnTo>
                    <a:pt x="27766" y="27509"/>
                  </a:lnTo>
                  <a:lnTo>
                    <a:pt x="7481" y="57382"/>
                  </a:lnTo>
                  <a:lnTo>
                    <a:pt x="41" y="93986"/>
                  </a:lnTo>
                  <a:lnTo>
                    <a:pt x="41" y="94782"/>
                  </a:lnTo>
                  <a:lnTo>
                    <a:pt x="178" y="95515"/>
                  </a:lnTo>
                  <a:lnTo>
                    <a:pt x="178" y="96311"/>
                  </a:lnTo>
                  <a:lnTo>
                    <a:pt x="189187" y="96311"/>
                  </a:lnTo>
                  <a:lnTo>
                    <a:pt x="189187" y="95515"/>
                  </a:lnTo>
                  <a:lnTo>
                    <a:pt x="189324" y="94782"/>
                  </a:lnTo>
                  <a:lnTo>
                    <a:pt x="189324" y="93986"/>
                  </a:lnTo>
                  <a:lnTo>
                    <a:pt x="181883" y="57382"/>
                  </a:lnTo>
                  <a:lnTo>
                    <a:pt x="161594" y="27509"/>
                  </a:lnTo>
                  <a:lnTo>
                    <a:pt x="131509" y="7379"/>
                  </a:lnTo>
                  <a:lnTo>
                    <a:pt x="94677" y="0"/>
                  </a:lnTo>
                  <a:close/>
                </a:path>
              </a:pathLst>
            </a:custGeom>
            <a:solidFill>
              <a:srgbClr val="B7DCE2"/>
            </a:solidFill>
          </p:spPr>
          <p:txBody>
            <a:bodyPr wrap="square" lIns="0" tIns="0" rIns="0" bIns="0" rtlCol="0"/>
            <a:lstStyle/>
            <a:p>
              <a:endParaRPr lang="nl-NL" sz="1092" dirty="0"/>
            </a:p>
          </p:txBody>
        </p:sp>
        <p:sp>
          <p:nvSpPr>
            <p:cNvPr id="76" name="object 76"/>
            <p:cNvSpPr/>
            <p:nvPr/>
          </p:nvSpPr>
          <p:spPr>
            <a:xfrm>
              <a:off x="4749878" y="2419425"/>
              <a:ext cx="115134" cy="239895"/>
            </a:xfrm>
            <a:custGeom>
              <a:avLst/>
              <a:gdLst/>
              <a:ahLst/>
              <a:cxnLst/>
              <a:rect l="l" t="t" r="r" b="b"/>
              <a:pathLst>
                <a:path w="189865" h="395604">
                  <a:moveTo>
                    <a:pt x="189355" y="96311"/>
                  </a:moveTo>
                  <a:lnTo>
                    <a:pt x="0" y="96311"/>
                  </a:lnTo>
                  <a:lnTo>
                    <a:pt x="0" y="395108"/>
                  </a:lnTo>
                  <a:lnTo>
                    <a:pt x="189355" y="395108"/>
                  </a:lnTo>
                  <a:lnTo>
                    <a:pt x="189355" y="96311"/>
                  </a:lnTo>
                  <a:close/>
                </a:path>
                <a:path w="189865" h="395604">
                  <a:moveTo>
                    <a:pt x="94635" y="0"/>
                  </a:moveTo>
                  <a:lnTo>
                    <a:pt x="57806" y="7379"/>
                  </a:lnTo>
                  <a:lnTo>
                    <a:pt x="27724" y="27509"/>
                  </a:lnTo>
                  <a:lnTo>
                    <a:pt x="7439" y="57382"/>
                  </a:lnTo>
                  <a:lnTo>
                    <a:pt x="0" y="93986"/>
                  </a:lnTo>
                  <a:lnTo>
                    <a:pt x="0" y="94782"/>
                  </a:lnTo>
                  <a:lnTo>
                    <a:pt x="136" y="95515"/>
                  </a:lnTo>
                  <a:lnTo>
                    <a:pt x="188" y="96311"/>
                  </a:lnTo>
                  <a:lnTo>
                    <a:pt x="189146" y="96311"/>
                  </a:lnTo>
                  <a:lnTo>
                    <a:pt x="189187" y="95515"/>
                  </a:lnTo>
                  <a:lnTo>
                    <a:pt x="189303" y="94782"/>
                  </a:lnTo>
                  <a:lnTo>
                    <a:pt x="189303" y="93986"/>
                  </a:lnTo>
                  <a:lnTo>
                    <a:pt x="181861" y="57382"/>
                  </a:lnTo>
                  <a:lnTo>
                    <a:pt x="161570" y="27509"/>
                  </a:lnTo>
                  <a:lnTo>
                    <a:pt x="131479" y="7379"/>
                  </a:lnTo>
                  <a:lnTo>
                    <a:pt x="94635" y="0"/>
                  </a:lnTo>
                  <a:close/>
                </a:path>
              </a:pathLst>
            </a:custGeom>
            <a:solidFill>
              <a:srgbClr val="B7DCE2"/>
            </a:solidFill>
          </p:spPr>
          <p:txBody>
            <a:bodyPr wrap="square" lIns="0" tIns="0" rIns="0" bIns="0" rtlCol="0"/>
            <a:lstStyle/>
            <a:p>
              <a:endParaRPr lang="nl-NL" sz="1092" dirty="0"/>
            </a:p>
          </p:txBody>
        </p:sp>
        <p:sp>
          <p:nvSpPr>
            <p:cNvPr id="77" name="object 77"/>
            <p:cNvSpPr/>
            <p:nvPr/>
          </p:nvSpPr>
          <p:spPr>
            <a:xfrm>
              <a:off x="4906127" y="2419425"/>
              <a:ext cx="115134" cy="239895"/>
            </a:xfrm>
            <a:custGeom>
              <a:avLst/>
              <a:gdLst/>
              <a:ahLst/>
              <a:cxnLst/>
              <a:rect l="l" t="t" r="r" b="b"/>
              <a:pathLst>
                <a:path w="189865" h="395604">
                  <a:moveTo>
                    <a:pt x="189345" y="96311"/>
                  </a:moveTo>
                  <a:lnTo>
                    <a:pt x="0" y="96311"/>
                  </a:lnTo>
                  <a:lnTo>
                    <a:pt x="0" y="395108"/>
                  </a:lnTo>
                  <a:lnTo>
                    <a:pt x="189345" y="395108"/>
                  </a:lnTo>
                  <a:lnTo>
                    <a:pt x="189345" y="96311"/>
                  </a:lnTo>
                  <a:close/>
                </a:path>
                <a:path w="189865" h="395604">
                  <a:moveTo>
                    <a:pt x="94677" y="0"/>
                  </a:moveTo>
                  <a:lnTo>
                    <a:pt x="57841" y="7379"/>
                  </a:lnTo>
                  <a:lnTo>
                    <a:pt x="27745" y="27509"/>
                  </a:lnTo>
                  <a:lnTo>
                    <a:pt x="7445" y="57382"/>
                  </a:lnTo>
                  <a:lnTo>
                    <a:pt x="0" y="93986"/>
                  </a:lnTo>
                  <a:lnTo>
                    <a:pt x="0" y="94782"/>
                  </a:lnTo>
                  <a:lnTo>
                    <a:pt x="136" y="95515"/>
                  </a:lnTo>
                  <a:lnTo>
                    <a:pt x="136" y="96311"/>
                  </a:lnTo>
                  <a:lnTo>
                    <a:pt x="189187" y="96311"/>
                  </a:lnTo>
                  <a:lnTo>
                    <a:pt x="189187" y="95515"/>
                  </a:lnTo>
                  <a:lnTo>
                    <a:pt x="189303" y="94782"/>
                  </a:lnTo>
                  <a:lnTo>
                    <a:pt x="189303" y="93986"/>
                  </a:lnTo>
                  <a:lnTo>
                    <a:pt x="181861" y="57382"/>
                  </a:lnTo>
                  <a:lnTo>
                    <a:pt x="161572" y="27509"/>
                  </a:lnTo>
                  <a:lnTo>
                    <a:pt x="131492" y="7379"/>
                  </a:lnTo>
                  <a:lnTo>
                    <a:pt x="94677" y="0"/>
                  </a:lnTo>
                  <a:close/>
                </a:path>
              </a:pathLst>
            </a:custGeom>
            <a:solidFill>
              <a:srgbClr val="B7DCE2"/>
            </a:solidFill>
          </p:spPr>
          <p:txBody>
            <a:bodyPr wrap="square" lIns="0" tIns="0" rIns="0" bIns="0" rtlCol="0"/>
            <a:lstStyle/>
            <a:p>
              <a:endParaRPr lang="nl-NL" sz="1092" dirty="0"/>
            </a:p>
          </p:txBody>
        </p:sp>
        <p:sp>
          <p:nvSpPr>
            <p:cNvPr id="78" name="object 78"/>
            <p:cNvSpPr/>
            <p:nvPr/>
          </p:nvSpPr>
          <p:spPr>
            <a:xfrm>
              <a:off x="5061185" y="2419425"/>
              <a:ext cx="115134" cy="239895"/>
            </a:xfrm>
            <a:custGeom>
              <a:avLst/>
              <a:gdLst/>
              <a:ahLst/>
              <a:cxnLst/>
              <a:rect l="l" t="t" r="r" b="b"/>
              <a:pathLst>
                <a:path w="189865" h="395604">
                  <a:moveTo>
                    <a:pt x="189365" y="96311"/>
                  </a:moveTo>
                  <a:lnTo>
                    <a:pt x="0" y="96311"/>
                  </a:lnTo>
                  <a:lnTo>
                    <a:pt x="0" y="395108"/>
                  </a:lnTo>
                  <a:lnTo>
                    <a:pt x="189365" y="395108"/>
                  </a:lnTo>
                  <a:lnTo>
                    <a:pt x="189365" y="96311"/>
                  </a:lnTo>
                  <a:close/>
                </a:path>
                <a:path w="189865" h="395604">
                  <a:moveTo>
                    <a:pt x="94677" y="0"/>
                  </a:moveTo>
                  <a:lnTo>
                    <a:pt x="57848" y="7379"/>
                  </a:lnTo>
                  <a:lnTo>
                    <a:pt x="27766" y="27509"/>
                  </a:lnTo>
                  <a:lnTo>
                    <a:pt x="7481" y="57382"/>
                  </a:lnTo>
                  <a:lnTo>
                    <a:pt x="41" y="93986"/>
                  </a:lnTo>
                  <a:lnTo>
                    <a:pt x="136" y="96311"/>
                  </a:lnTo>
                  <a:lnTo>
                    <a:pt x="189187" y="96311"/>
                  </a:lnTo>
                  <a:lnTo>
                    <a:pt x="189282" y="93986"/>
                  </a:lnTo>
                  <a:lnTo>
                    <a:pt x="181843" y="57382"/>
                  </a:lnTo>
                  <a:lnTo>
                    <a:pt x="161561" y="27509"/>
                  </a:lnTo>
                  <a:lnTo>
                    <a:pt x="131489" y="7379"/>
                  </a:lnTo>
                  <a:lnTo>
                    <a:pt x="94677" y="0"/>
                  </a:lnTo>
                  <a:close/>
                </a:path>
              </a:pathLst>
            </a:custGeom>
            <a:solidFill>
              <a:srgbClr val="B7DCE2"/>
            </a:solidFill>
          </p:spPr>
          <p:txBody>
            <a:bodyPr wrap="square" lIns="0" tIns="0" rIns="0" bIns="0" rtlCol="0"/>
            <a:lstStyle/>
            <a:p>
              <a:endParaRPr lang="nl-NL" sz="1092" dirty="0"/>
            </a:p>
          </p:txBody>
        </p:sp>
        <p:sp>
          <p:nvSpPr>
            <p:cNvPr id="79" name="object 79"/>
            <p:cNvSpPr/>
            <p:nvPr/>
          </p:nvSpPr>
          <p:spPr>
            <a:xfrm>
              <a:off x="4592425" y="2752005"/>
              <a:ext cx="271085" cy="353104"/>
            </a:xfrm>
            <a:custGeom>
              <a:avLst/>
              <a:gdLst/>
              <a:ahLst/>
              <a:cxnLst/>
              <a:rect l="l" t="t" r="r" b="b"/>
              <a:pathLst>
                <a:path w="447040" h="582295">
                  <a:moveTo>
                    <a:pt x="447023" y="581720"/>
                  </a:moveTo>
                  <a:lnTo>
                    <a:pt x="0" y="581720"/>
                  </a:lnTo>
                  <a:lnTo>
                    <a:pt x="0" y="0"/>
                  </a:lnTo>
                  <a:lnTo>
                    <a:pt x="447023" y="0"/>
                  </a:lnTo>
                  <a:lnTo>
                    <a:pt x="447023" y="581720"/>
                  </a:lnTo>
                  <a:close/>
                </a:path>
              </a:pathLst>
            </a:custGeom>
            <a:solidFill>
              <a:srgbClr val="B7DCE2"/>
            </a:solidFill>
          </p:spPr>
          <p:txBody>
            <a:bodyPr wrap="square" lIns="0" tIns="0" rIns="0" bIns="0" rtlCol="0"/>
            <a:lstStyle/>
            <a:p>
              <a:endParaRPr lang="nl-NL" sz="1092" dirty="0"/>
            </a:p>
          </p:txBody>
        </p:sp>
        <p:sp>
          <p:nvSpPr>
            <p:cNvPr id="80" name="object 80"/>
            <p:cNvSpPr/>
            <p:nvPr/>
          </p:nvSpPr>
          <p:spPr>
            <a:xfrm>
              <a:off x="4756954" y="2084557"/>
              <a:ext cx="258763" cy="258763"/>
            </a:xfrm>
            <a:custGeom>
              <a:avLst/>
              <a:gdLst/>
              <a:ahLst/>
              <a:cxnLst/>
              <a:rect l="l" t="t" r="r" b="b"/>
              <a:pathLst>
                <a:path w="426720" h="426720">
                  <a:moveTo>
                    <a:pt x="213082" y="0"/>
                  </a:moveTo>
                  <a:lnTo>
                    <a:pt x="164234" y="5628"/>
                  </a:lnTo>
                  <a:lnTo>
                    <a:pt x="119387" y="21659"/>
                  </a:lnTo>
                  <a:lnTo>
                    <a:pt x="79823" y="46815"/>
                  </a:lnTo>
                  <a:lnTo>
                    <a:pt x="46821" y="79814"/>
                  </a:lnTo>
                  <a:lnTo>
                    <a:pt x="21663" y="119378"/>
                  </a:lnTo>
                  <a:lnTo>
                    <a:pt x="5629" y="164227"/>
                  </a:lnTo>
                  <a:lnTo>
                    <a:pt x="0" y="213082"/>
                  </a:lnTo>
                  <a:lnTo>
                    <a:pt x="5629" y="261954"/>
                  </a:lnTo>
                  <a:lnTo>
                    <a:pt x="21663" y="306813"/>
                  </a:lnTo>
                  <a:lnTo>
                    <a:pt x="46821" y="346380"/>
                  </a:lnTo>
                  <a:lnTo>
                    <a:pt x="79823" y="379379"/>
                  </a:lnTo>
                  <a:lnTo>
                    <a:pt x="119387" y="404531"/>
                  </a:lnTo>
                  <a:lnTo>
                    <a:pt x="164234" y="420559"/>
                  </a:lnTo>
                  <a:lnTo>
                    <a:pt x="213082" y="426185"/>
                  </a:lnTo>
                  <a:lnTo>
                    <a:pt x="261944" y="420559"/>
                  </a:lnTo>
                  <a:lnTo>
                    <a:pt x="306799" y="404531"/>
                  </a:lnTo>
                  <a:lnTo>
                    <a:pt x="346367" y="379379"/>
                  </a:lnTo>
                  <a:lnTo>
                    <a:pt x="379369" y="346380"/>
                  </a:lnTo>
                  <a:lnTo>
                    <a:pt x="404525" y="306813"/>
                  </a:lnTo>
                  <a:lnTo>
                    <a:pt x="420557" y="261954"/>
                  </a:lnTo>
                  <a:lnTo>
                    <a:pt x="426185" y="213082"/>
                  </a:lnTo>
                  <a:lnTo>
                    <a:pt x="420557" y="164227"/>
                  </a:lnTo>
                  <a:lnTo>
                    <a:pt x="404525" y="119378"/>
                  </a:lnTo>
                  <a:lnTo>
                    <a:pt x="379369" y="79814"/>
                  </a:lnTo>
                  <a:lnTo>
                    <a:pt x="346367" y="46815"/>
                  </a:lnTo>
                  <a:lnTo>
                    <a:pt x="306799" y="21659"/>
                  </a:lnTo>
                  <a:lnTo>
                    <a:pt x="261944" y="5628"/>
                  </a:lnTo>
                  <a:lnTo>
                    <a:pt x="213082" y="0"/>
                  </a:lnTo>
                  <a:close/>
                </a:path>
              </a:pathLst>
            </a:custGeom>
            <a:solidFill>
              <a:srgbClr val="EB5769"/>
            </a:solidFill>
          </p:spPr>
          <p:txBody>
            <a:bodyPr wrap="square" lIns="0" tIns="0" rIns="0" bIns="0" rtlCol="0"/>
            <a:lstStyle/>
            <a:p>
              <a:endParaRPr lang="nl-NL" sz="1092" dirty="0"/>
            </a:p>
          </p:txBody>
        </p:sp>
        <p:sp>
          <p:nvSpPr>
            <p:cNvPr id="81" name="object 81"/>
            <p:cNvSpPr/>
            <p:nvPr/>
          </p:nvSpPr>
          <p:spPr>
            <a:xfrm>
              <a:off x="4807276" y="2136497"/>
              <a:ext cx="154411" cy="154796"/>
            </a:xfrm>
            <a:custGeom>
              <a:avLst/>
              <a:gdLst/>
              <a:ahLst/>
              <a:cxnLst/>
              <a:rect l="l" t="t" r="r" b="b"/>
              <a:pathLst>
                <a:path w="254634" h="255270">
                  <a:moveTo>
                    <a:pt x="23957" y="138969"/>
                  </a:moveTo>
                  <a:lnTo>
                    <a:pt x="0" y="188957"/>
                  </a:lnTo>
                  <a:lnTo>
                    <a:pt x="1275" y="201796"/>
                  </a:lnTo>
                  <a:lnTo>
                    <a:pt x="19601" y="235626"/>
                  </a:lnTo>
                  <a:lnTo>
                    <a:pt x="53240" y="253643"/>
                  </a:lnTo>
                  <a:lnTo>
                    <a:pt x="66081" y="254913"/>
                  </a:lnTo>
                  <a:lnTo>
                    <a:pt x="150864" y="254913"/>
                  </a:lnTo>
                  <a:lnTo>
                    <a:pt x="196894" y="235375"/>
                  </a:lnTo>
                  <a:lnTo>
                    <a:pt x="203879" y="226715"/>
                  </a:lnTo>
                  <a:lnTo>
                    <a:pt x="111567" y="226715"/>
                  </a:lnTo>
                  <a:lnTo>
                    <a:pt x="104862" y="226186"/>
                  </a:lnTo>
                  <a:lnTo>
                    <a:pt x="99295" y="224841"/>
                  </a:lnTo>
                  <a:lnTo>
                    <a:pt x="57673" y="224841"/>
                  </a:lnTo>
                  <a:lnTo>
                    <a:pt x="49810" y="222129"/>
                  </a:lnTo>
                  <a:lnTo>
                    <a:pt x="43223" y="216977"/>
                  </a:lnTo>
                  <a:lnTo>
                    <a:pt x="40281" y="214632"/>
                  </a:lnTo>
                  <a:lnTo>
                    <a:pt x="39778" y="210297"/>
                  </a:lnTo>
                  <a:lnTo>
                    <a:pt x="44448" y="204328"/>
                  </a:lnTo>
                  <a:lnTo>
                    <a:pt x="48783" y="203826"/>
                  </a:lnTo>
                  <a:lnTo>
                    <a:pt x="82873" y="203826"/>
                  </a:lnTo>
                  <a:lnTo>
                    <a:pt x="84688" y="202046"/>
                  </a:lnTo>
                  <a:lnTo>
                    <a:pt x="133403" y="202046"/>
                  </a:lnTo>
                  <a:lnTo>
                    <a:pt x="137728" y="195655"/>
                  </a:lnTo>
                  <a:lnTo>
                    <a:pt x="139964" y="184654"/>
                  </a:lnTo>
                  <a:lnTo>
                    <a:pt x="139964" y="180821"/>
                  </a:lnTo>
                  <a:lnTo>
                    <a:pt x="143042" y="177743"/>
                  </a:lnTo>
                  <a:lnTo>
                    <a:pt x="214863" y="177743"/>
                  </a:lnTo>
                  <a:lnTo>
                    <a:pt x="214707" y="176053"/>
                  </a:lnTo>
                  <a:lnTo>
                    <a:pt x="211204" y="163883"/>
                  </a:lnTo>
                  <a:lnTo>
                    <a:pt x="208554" y="158707"/>
                  </a:lnTo>
                  <a:lnTo>
                    <a:pt x="41349" y="158707"/>
                  </a:lnTo>
                  <a:lnTo>
                    <a:pt x="29810" y="142665"/>
                  </a:lnTo>
                  <a:lnTo>
                    <a:pt x="27789" y="139828"/>
                  </a:lnTo>
                  <a:lnTo>
                    <a:pt x="23957" y="138969"/>
                  </a:lnTo>
                  <a:close/>
                </a:path>
                <a:path w="254634" h="255270">
                  <a:moveTo>
                    <a:pt x="214863" y="177743"/>
                  </a:moveTo>
                  <a:lnTo>
                    <a:pt x="150634" y="177743"/>
                  </a:lnTo>
                  <a:lnTo>
                    <a:pt x="153712" y="180821"/>
                  </a:lnTo>
                  <a:lnTo>
                    <a:pt x="153712" y="184654"/>
                  </a:lnTo>
                  <a:lnTo>
                    <a:pt x="150393" y="201006"/>
                  </a:lnTo>
                  <a:lnTo>
                    <a:pt x="141349" y="214378"/>
                  </a:lnTo>
                  <a:lnTo>
                    <a:pt x="127950" y="223403"/>
                  </a:lnTo>
                  <a:lnTo>
                    <a:pt x="111567" y="226715"/>
                  </a:lnTo>
                  <a:lnTo>
                    <a:pt x="203879" y="226715"/>
                  </a:lnTo>
                  <a:lnTo>
                    <a:pt x="205036" y="225280"/>
                  </a:lnTo>
                  <a:lnTo>
                    <a:pt x="210994" y="213996"/>
                  </a:lnTo>
                  <a:lnTo>
                    <a:pt x="214653" y="201796"/>
                  </a:lnTo>
                  <a:lnTo>
                    <a:pt x="215899" y="188957"/>
                  </a:lnTo>
                  <a:lnTo>
                    <a:pt x="214863" y="177743"/>
                  </a:lnTo>
                  <a:close/>
                </a:path>
                <a:path w="254634" h="255270">
                  <a:moveTo>
                    <a:pt x="86625" y="218569"/>
                  </a:moveTo>
                  <a:lnTo>
                    <a:pt x="80604" y="222673"/>
                  </a:lnTo>
                  <a:lnTo>
                    <a:pt x="73442" y="224841"/>
                  </a:lnTo>
                  <a:lnTo>
                    <a:pt x="99295" y="224841"/>
                  </a:lnTo>
                  <a:lnTo>
                    <a:pt x="98401" y="224625"/>
                  </a:lnTo>
                  <a:lnTo>
                    <a:pt x="92288" y="222072"/>
                  </a:lnTo>
                  <a:lnTo>
                    <a:pt x="86625" y="218569"/>
                  </a:lnTo>
                  <a:close/>
                </a:path>
                <a:path w="254634" h="255270">
                  <a:moveTo>
                    <a:pt x="133403" y="202046"/>
                  </a:moveTo>
                  <a:lnTo>
                    <a:pt x="84688" y="202046"/>
                  </a:lnTo>
                  <a:lnTo>
                    <a:pt x="88971" y="202088"/>
                  </a:lnTo>
                  <a:lnTo>
                    <a:pt x="91588" y="204758"/>
                  </a:lnTo>
                  <a:lnTo>
                    <a:pt x="96970" y="210066"/>
                  </a:lnTo>
                  <a:lnTo>
                    <a:pt x="104059" y="212967"/>
                  </a:lnTo>
                  <a:lnTo>
                    <a:pt x="111567" y="212967"/>
                  </a:lnTo>
                  <a:lnTo>
                    <a:pt x="122608" y="210735"/>
                  </a:lnTo>
                  <a:lnTo>
                    <a:pt x="131636" y="204657"/>
                  </a:lnTo>
                  <a:lnTo>
                    <a:pt x="133403" y="202046"/>
                  </a:lnTo>
                  <a:close/>
                </a:path>
                <a:path w="254634" h="255270">
                  <a:moveTo>
                    <a:pt x="82873" y="203826"/>
                  </a:moveTo>
                  <a:lnTo>
                    <a:pt x="48783" y="203826"/>
                  </a:lnTo>
                  <a:lnTo>
                    <a:pt x="55893" y="209407"/>
                  </a:lnTo>
                  <a:lnTo>
                    <a:pt x="60793" y="211113"/>
                  </a:lnTo>
                  <a:lnTo>
                    <a:pt x="72008" y="211113"/>
                  </a:lnTo>
                  <a:lnTo>
                    <a:pt x="77714" y="208820"/>
                  </a:lnTo>
                  <a:lnTo>
                    <a:pt x="82873" y="203826"/>
                  </a:lnTo>
                  <a:close/>
                </a:path>
                <a:path w="254634" h="255270">
                  <a:moveTo>
                    <a:pt x="149524" y="0"/>
                  </a:moveTo>
                  <a:lnTo>
                    <a:pt x="122590" y="5438"/>
                  </a:lnTo>
                  <a:lnTo>
                    <a:pt x="100589" y="20267"/>
                  </a:lnTo>
                  <a:lnTo>
                    <a:pt x="85753" y="42261"/>
                  </a:lnTo>
                  <a:lnTo>
                    <a:pt x="80311" y="69191"/>
                  </a:lnTo>
                  <a:lnTo>
                    <a:pt x="82517" y="86565"/>
                  </a:lnTo>
                  <a:lnTo>
                    <a:pt x="88761" y="102320"/>
                  </a:lnTo>
                  <a:lnTo>
                    <a:pt x="98484" y="115905"/>
                  </a:lnTo>
                  <a:lnTo>
                    <a:pt x="111127" y="126771"/>
                  </a:lnTo>
                  <a:lnTo>
                    <a:pt x="84933" y="133246"/>
                  </a:lnTo>
                  <a:lnTo>
                    <a:pt x="65004" y="141690"/>
                  </a:lnTo>
                  <a:lnTo>
                    <a:pt x="50692" y="150658"/>
                  </a:lnTo>
                  <a:lnTo>
                    <a:pt x="41349" y="158707"/>
                  </a:lnTo>
                  <a:lnTo>
                    <a:pt x="208554" y="158707"/>
                  </a:lnTo>
                  <a:lnTo>
                    <a:pt x="181188" y="130666"/>
                  </a:lnTo>
                  <a:lnTo>
                    <a:pt x="192207" y="123595"/>
                  </a:lnTo>
                  <a:lnTo>
                    <a:pt x="201664" y="114619"/>
                  </a:lnTo>
                  <a:lnTo>
                    <a:pt x="209282" y="104002"/>
                  </a:lnTo>
                  <a:lnTo>
                    <a:pt x="214789" y="92007"/>
                  </a:lnTo>
                  <a:lnTo>
                    <a:pt x="229301" y="87699"/>
                  </a:lnTo>
                  <a:lnTo>
                    <a:pt x="254295" y="69830"/>
                  </a:lnTo>
                  <a:lnTo>
                    <a:pt x="253053" y="66427"/>
                  </a:lnTo>
                  <a:lnTo>
                    <a:pt x="170078" y="66427"/>
                  </a:lnTo>
                  <a:lnTo>
                    <a:pt x="165733" y="62029"/>
                  </a:lnTo>
                  <a:lnTo>
                    <a:pt x="165733" y="51181"/>
                  </a:lnTo>
                  <a:lnTo>
                    <a:pt x="170078" y="46846"/>
                  </a:lnTo>
                  <a:lnTo>
                    <a:pt x="213924" y="46846"/>
                  </a:lnTo>
                  <a:lnTo>
                    <a:pt x="208873" y="33709"/>
                  </a:lnTo>
                  <a:lnTo>
                    <a:pt x="193719" y="16000"/>
                  </a:lnTo>
                  <a:lnTo>
                    <a:pt x="173432" y="4254"/>
                  </a:lnTo>
                  <a:lnTo>
                    <a:pt x="149524" y="0"/>
                  </a:lnTo>
                  <a:close/>
                </a:path>
                <a:path w="254634" h="255270">
                  <a:moveTo>
                    <a:pt x="213924" y="46846"/>
                  </a:moveTo>
                  <a:lnTo>
                    <a:pt x="180905" y="46846"/>
                  </a:lnTo>
                  <a:lnTo>
                    <a:pt x="185313" y="51181"/>
                  </a:lnTo>
                  <a:lnTo>
                    <a:pt x="185313" y="62029"/>
                  </a:lnTo>
                  <a:lnTo>
                    <a:pt x="180905" y="66427"/>
                  </a:lnTo>
                  <a:lnTo>
                    <a:pt x="253053" y="66427"/>
                  </a:lnTo>
                  <a:lnTo>
                    <a:pt x="252337" y="64469"/>
                  </a:lnTo>
                  <a:lnTo>
                    <a:pt x="249803" y="62626"/>
                  </a:lnTo>
                  <a:lnTo>
                    <a:pt x="246903" y="62594"/>
                  </a:lnTo>
                  <a:lnTo>
                    <a:pt x="244404" y="62445"/>
                  </a:lnTo>
                  <a:lnTo>
                    <a:pt x="237881" y="61634"/>
                  </a:lnTo>
                  <a:lnTo>
                    <a:pt x="228490" y="59617"/>
                  </a:lnTo>
                  <a:lnTo>
                    <a:pt x="217386" y="55851"/>
                  </a:lnTo>
                  <a:lnTo>
                    <a:pt x="213924" y="46846"/>
                  </a:lnTo>
                  <a:close/>
                </a:path>
              </a:pathLst>
            </a:custGeom>
            <a:solidFill>
              <a:srgbClr val="FFFFFF"/>
            </a:solidFill>
          </p:spPr>
          <p:txBody>
            <a:bodyPr wrap="square" lIns="0" tIns="0" rIns="0" bIns="0" rtlCol="0"/>
            <a:lstStyle/>
            <a:p>
              <a:endParaRPr lang="nl-NL" sz="1092" dirty="0"/>
            </a:p>
          </p:txBody>
        </p:sp>
        <p:sp>
          <p:nvSpPr>
            <p:cNvPr id="82" name="object 82"/>
            <p:cNvSpPr/>
            <p:nvPr/>
          </p:nvSpPr>
          <p:spPr>
            <a:xfrm>
              <a:off x="4962547" y="2770635"/>
              <a:ext cx="189837" cy="262999"/>
            </a:xfrm>
            <a:custGeom>
              <a:avLst/>
              <a:gdLst/>
              <a:ahLst/>
              <a:cxnLst/>
              <a:rect l="l" t="t" r="r" b="b"/>
              <a:pathLst>
                <a:path w="313054" h="433704">
                  <a:moveTo>
                    <a:pt x="0" y="0"/>
                  </a:moveTo>
                  <a:lnTo>
                    <a:pt x="312870" y="0"/>
                  </a:lnTo>
                  <a:lnTo>
                    <a:pt x="312870" y="433494"/>
                  </a:lnTo>
                  <a:lnTo>
                    <a:pt x="0" y="433494"/>
                  </a:lnTo>
                  <a:lnTo>
                    <a:pt x="0" y="0"/>
                  </a:lnTo>
                  <a:close/>
                </a:path>
              </a:pathLst>
            </a:custGeom>
            <a:solidFill>
              <a:srgbClr val="000000">
                <a:alpha val="25000"/>
              </a:srgbClr>
            </a:solidFill>
          </p:spPr>
          <p:txBody>
            <a:bodyPr wrap="square" lIns="0" tIns="0" rIns="0" bIns="0" rtlCol="0"/>
            <a:lstStyle/>
            <a:p>
              <a:endParaRPr lang="nl-NL" sz="1092" dirty="0"/>
            </a:p>
          </p:txBody>
        </p:sp>
        <p:sp>
          <p:nvSpPr>
            <p:cNvPr id="83" name="object 83"/>
            <p:cNvSpPr/>
            <p:nvPr/>
          </p:nvSpPr>
          <p:spPr>
            <a:xfrm>
              <a:off x="4990498" y="2797086"/>
              <a:ext cx="129767" cy="204854"/>
            </a:xfrm>
            <a:custGeom>
              <a:avLst/>
              <a:gdLst/>
              <a:ahLst/>
              <a:cxnLst/>
              <a:rect l="l" t="t" r="r" b="b"/>
              <a:pathLst>
                <a:path w="213995" h="337820">
                  <a:moveTo>
                    <a:pt x="0" y="337696"/>
                  </a:moveTo>
                  <a:lnTo>
                    <a:pt x="213962" y="337696"/>
                  </a:lnTo>
                  <a:lnTo>
                    <a:pt x="213962" y="0"/>
                  </a:lnTo>
                  <a:lnTo>
                    <a:pt x="0" y="0"/>
                  </a:lnTo>
                  <a:lnTo>
                    <a:pt x="0" y="337696"/>
                  </a:lnTo>
                  <a:close/>
                </a:path>
              </a:pathLst>
            </a:custGeom>
            <a:solidFill>
              <a:srgbClr val="FFFFFF"/>
            </a:solidFill>
          </p:spPr>
          <p:txBody>
            <a:bodyPr wrap="square" lIns="0" tIns="0" rIns="0" bIns="0" rtlCol="0"/>
            <a:lstStyle/>
            <a:p>
              <a:endParaRPr lang="nl-NL" sz="1092" dirty="0"/>
            </a:p>
          </p:txBody>
        </p:sp>
        <p:sp>
          <p:nvSpPr>
            <p:cNvPr id="84" name="object 84"/>
            <p:cNvSpPr txBox="1"/>
            <p:nvPr/>
          </p:nvSpPr>
          <p:spPr>
            <a:xfrm>
              <a:off x="4968790" y="2879441"/>
              <a:ext cx="173664" cy="40803"/>
            </a:xfrm>
            <a:prstGeom prst="rect">
              <a:avLst/>
            </a:prstGeom>
          </p:spPr>
          <p:txBody>
            <a:bodyPr vert="horz" wrap="square" lIns="0" tIns="8086" rIns="0" bIns="0" rtlCol="0">
              <a:spAutoFit/>
            </a:bodyPr>
            <a:lstStyle/>
            <a:p>
              <a:pPr marL="7701">
                <a:spcBef>
                  <a:spcPts val="64"/>
                </a:spcBef>
              </a:pPr>
              <a:r>
                <a:rPr lang="nl-NL" sz="212" b="1" spc="-3" dirty="0">
                  <a:solidFill>
                    <a:srgbClr val="FFFFFF"/>
                  </a:solidFill>
                  <a:latin typeface="Gotham Bold"/>
                  <a:cs typeface="Gotham Bold"/>
                </a:rPr>
                <a:t>ROOKVRIJ</a:t>
              </a:r>
              <a:endParaRPr lang="nl-NL" sz="212" dirty="0">
                <a:latin typeface="Gotham Bold"/>
                <a:cs typeface="Gotham Bold"/>
              </a:endParaRPr>
            </a:p>
          </p:txBody>
        </p:sp>
        <p:sp>
          <p:nvSpPr>
            <p:cNvPr id="85" name="object 85"/>
            <p:cNvSpPr/>
            <p:nvPr/>
          </p:nvSpPr>
          <p:spPr>
            <a:xfrm>
              <a:off x="4964027" y="2769828"/>
              <a:ext cx="182686" cy="258506"/>
            </a:xfrm>
            <a:prstGeom prst="rect">
              <a:avLst/>
            </a:prstGeom>
            <a:blipFill>
              <a:blip r:embed="rId4" cstate="print"/>
              <a:stretch>
                <a:fillRect/>
              </a:stretch>
            </a:blipFill>
          </p:spPr>
          <p:txBody>
            <a:bodyPr wrap="square" lIns="0" tIns="0" rIns="0" bIns="0" rtlCol="0"/>
            <a:lstStyle/>
            <a:p>
              <a:endParaRPr lang="nl-NL" sz="1092" dirty="0"/>
            </a:p>
          </p:txBody>
        </p:sp>
        <p:sp>
          <p:nvSpPr>
            <p:cNvPr id="86" name="object 86"/>
            <p:cNvSpPr txBox="1"/>
            <p:nvPr/>
          </p:nvSpPr>
          <p:spPr>
            <a:xfrm>
              <a:off x="5014043" y="2950165"/>
              <a:ext cx="83174" cy="61944"/>
            </a:xfrm>
            <a:prstGeom prst="rect">
              <a:avLst/>
            </a:prstGeom>
          </p:spPr>
          <p:txBody>
            <a:bodyPr vert="horz" wrap="square" lIns="0" tIns="385" rIns="0" bIns="0" rtlCol="0">
              <a:spAutoFit/>
            </a:bodyPr>
            <a:lstStyle/>
            <a:p>
              <a:pPr>
                <a:spcBef>
                  <a:spcPts val="3"/>
                </a:spcBef>
              </a:pPr>
              <a:endParaRPr lang="nl-NL" sz="100" dirty="0">
                <a:latin typeface="Times New Roman"/>
                <a:cs typeface="Times New Roman"/>
              </a:endParaRPr>
            </a:p>
            <a:p>
              <a:pPr marL="7701"/>
              <a:r>
                <a:rPr lang="nl-NL" sz="100" spc="6" dirty="0">
                  <a:latin typeface="Gotham Book"/>
                  <a:cs typeface="Gotham Book"/>
                </a:rPr>
                <a:t>OP</a:t>
              </a:r>
              <a:r>
                <a:rPr lang="nl-NL" sz="100" dirty="0">
                  <a:latin typeface="Gotham Book"/>
                  <a:cs typeface="Gotham Book"/>
                </a:rPr>
                <a:t> </a:t>
              </a:r>
              <a:r>
                <a:rPr lang="nl-NL" sz="100" spc="9" dirty="0">
                  <a:latin typeface="Gotham Book"/>
                  <a:cs typeface="Gotham Book"/>
                </a:rPr>
                <a:t>W</a:t>
              </a:r>
              <a:r>
                <a:rPr lang="nl-NL" sz="100" spc="-6" dirty="0">
                  <a:latin typeface="Gotham Book"/>
                  <a:cs typeface="Gotham Book"/>
                </a:rPr>
                <a:t> </a:t>
              </a:r>
              <a:r>
                <a:rPr lang="nl-NL" sz="100" spc="3" dirty="0">
                  <a:latin typeface="Gotham Book"/>
                  <a:cs typeface="Gotham Book"/>
                </a:rPr>
                <a:t>E</a:t>
              </a:r>
              <a:r>
                <a:rPr lang="nl-NL" sz="100" spc="-6" dirty="0">
                  <a:latin typeface="Gotham Book"/>
                  <a:cs typeface="Gotham Book"/>
                </a:rPr>
                <a:t> </a:t>
              </a:r>
              <a:r>
                <a:rPr lang="nl-NL" sz="100" spc="6" dirty="0">
                  <a:latin typeface="Gotham Book"/>
                  <a:cs typeface="Gotham Book"/>
                </a:rPr>
                <a:t>G</a:t>
              </a:r>
              <a:r>
                <a:rPr lang="nl-NL" sz="100" spc="3" dirty="0">
                  <a:latin typeface="Gotham Book"/>
                  <a:cs typeface="Gotham Book"/>
                </a:rPr>
                <a:t> </a:t>
              </a:r>
              <a:r>
                <a:rPr lang="nl-NL" sz="100" spc="6" dirty="0">
                  <a:latin typeface="Gotham Book"/>
                  <a:cs typeface="Gotham Book"/>
                </a:rPr>
                <a:t>N</a:t>
              </a:r>
              <a:r>
                <a:rPr lang="nl-NL" sz="100" spc="-6" dirty="0">
                  <a:latin typeface="Gotham Book"/>
                  <a:cs typeface="Gotham Book"/>
                </a:rPr>
                <a:t> </a:t>
              </a:r>
              <a:r>
                <a:rPr lang="nl-NL" sz="100" spc="6" dirty="0">
                  <a:latin typeface="Gotham Book"/>
                  <a:cs typeface="Gotham Book"/>
                </a:rPr>
                <a:t>A</a:t>
              </a:r>
              <a:r>
                <a:rPr lang="nl-NL" sz="100" spc="-9" dirty="0">
                  <a:latin typeface="Gotham Book"/>
                  <a:cs typeface="Gotham Book"/>
                </a:rPr>
                <a:t> </a:t>
              </a:r>
              <a:r>
                <a:rPr lang="nl-NL" sz="100" spc="6" dirty="0">
                  <a:latin typeface="Gotham Book"/>
                  <a:cs typeface="Gotham Book"/>
                </a:rPr>
                <a:t>A</a:t>
              </a:r>
              <a:r>
                <a:rPr lang="nl-NL" sz="100" spc="-6" dirty="0">
                  <a:latin typeface="Gotham Book"/>
                  <a:cs typeface="Gotham Book"/>
                </a:rPr>
                <a:t> </a:t>
              </a:r>
              <a:r>
                <a:rPr lang="nl-NL" sz="100" spc="3" dirty="0">
                  <a:latin typeface="Gotham Book"/>
                  <a:cs typeface="Gotham Book"/>
                </a:rPr>
                <a:t>R </a:t>
              </a:r>
              <a:r>
                <a:rPr lang="nl-NL" sz="100" spc="6" dirty="0">
                  <a:latin typeface="Gotham Book"/>
                  <a:cs typeface="Gotham Book"/>
                </a:rPr>
                <a:t>EEN</a:t>
              </a:r>
              <a:r>
                <a:rPr lang="nl-NL" sz="100" spc="-3" dirty="0">
                  <a:latin typeface="Gotham Book"/>
                  <a:cs typeface="Gotham Book"/>
                </a:rPr>
                <a:t> </a:t>
              </a:r>
              <a:endParaRPr lang="nl-NL" sz="100" dirty="0">
                <a:latin typeface="Gotham Book"/>
                <a:cs typeface="Gotham Book"/>
              </a:endParaRPr>
            </a:p>
          </p:txBody>
        </p:sp>
      </p:grpSp>
      <p:grpSp>
        <p:nvGrpSpPr>
          <p:cNvPr id="333" name="Groep 332">
            <a:extLst>
              <a:ext uri="{FF2B5EF4-FFF2-40B4-BE49-F238E27FC236}">
                <a16:creationId xmlns="" xmlns:a16="http://schemas.microsoft.com/office/drawing/2014/main" id="{53DC8B36-3B9F-4364-AE4B-266E4109A8D3}"/>
              </a:ext>
            </a:extLst>
          </p:cNvPr>
          <p:cNvGrpSpPr/>
          <p:nvPr/>
        </p:nvGrpSpPr>
        <p:grpSpPr>
          <a:xfrm>
            <a:off x="7102431" y="3301775"/>
            <a:ext cx="1613851" cy="1543342"/>
            <a:chOff x="7102431" y="3301775"/>
            <a:chExt cx="1613851" cy="1543342"/>
          </a:xfrm>
        </p:grpSpPr>
        <p:sp>
          <p:nvSpPr>
            <p:cNvPr id="87" name="object 87"/>
            <p:cNvSpPr/>
            <p:nvPr/>
          </p:nvSpPr>
          <p:spPr>
            <a:xfrm>
              <a:off x="7146683" y="3301778"/>
              <a:ext cx="1018496" cy="1543339"/>
            </a:xfrm>
            <a:custGeom>
              <a:avLst/>
              <a:gdLst/>
              <a:ahLst/>
              <a:cxnLst/>
              <a:rect l="l" t="t" r="r" b="b"/>
              <a:pathLst>
                <a:path w="1679575" h="2545079">
                  <a:moveTo>
                    <a:pt x="839733" y="0"/>
                  </a:moveTo>
                  <a:lnTo>
                    <a:pt x="0" y="713308"/>
                  </a:lnTo>
                  <a:lnTo>
                    <a:pt x="0" y="2544697"/>
                  </a:lnTo>
                  <a:lnTo>
                    <a:pt x="1679446" y="2544697"/>
                  </a:lnTo>
                  <a:lnTo>
                    <a:pt x="1679446" y="713308"/>
                  </a:lnTo>
                  <a:lnTo>
                    <a:pt x="839733" y="0"/>
                  </a:lnTo>
                  <a:close/>
                </a:path>
              </a:pathLst>
            </a:custGeom>
            <a:solidFill>
              <a:srgbClr val="E0EFF3"/>
            </a:solidFill>
          </p:spPr>
          <p:txBody>
            <a:bodyPr wrap="square" lIns="0" tIns="0" rIns="0" bIns="0" rtlCol="0"/>
            <a:lstStyle/>
            <a:p>
              <a:endParaRPr lang="nl-NL" sz="1092" dirty="0"/>
            </a:p>
          </p:txBody>
        </p:sp>
        <p:sp>
          <p:nvSpPr>
            <p:cNvPr id="88" name="object 88"/>
            <p:cNvSpPr/>
            <p:nvPr/>
          </p:nvSpPr>
          <p:spPr>
            <a:xfrm>
              <a:off x="7102431" y="3301775"/>
              <a:ext cx="1107061" cy="453221"/>
            </a:xfrm>
            <a:custGeom>
              <a:avLst/>
              <a:gdLst/>
              <a:ahLst/>
              <a:cxnLst/>
              <a:rect l="l" t="t" r="r" b="b"/>
              <a:pathLst>
                <a:path w="1825625" h="747395">
                  <a:moveTo>
                    <a:pt x="0" y="746951"/>
                  </a:moveTo>
                  <a:lnTo>
                    <a:pt x="912705" y="0"/>
                  </a:lnTo>
                  <a:lnTo>
                    <a:pt x="1825389" y="746951"/>
                  </a:lnTo>
                </a:path>
              </a:pathLst>
            </a:custGeom>
            <a:ln w="121368">
              <a:solidFill>
                <a:srgbClr val="EB5769"/>
              </a:solidFill>
            </a:ln>
          </p:spPr>
          <p:txBody>
            <a:bodyPr wrap="square" lIns="0" tIns="0" rIns="0" bIns="0" rtlCol="0"/>
            <a:lstStyle/>
            <a:p>
              <a:endParaRPr lang="nl-NL" sz="1092" dirty="0"/>
            </a:p>
          </p:txBody>
        </p:sp>
        <p:sp>
          <p:nvSpPr>
            <p:cNvPr id="89" name="object 89"/>
            <p:cNvSpPr/>
            <p:nvPr/>
          </p:nvSpPr>
          <p:spPr>
            <a:xfrm>
              <a:off x="7364006" y="4365135"/>
              <a:ext cx="574516" cy="475555"/>
            </a:xfrm>
            <a:custGeom>
              <a:avLst/>
              <a:gdLst/>
              <a:ahLst/>
              <a:cxnLst/>
              <a:rect l="l" t="t" r="r" b="b"/>
              <a:pathLst>
                <a:path w="947419" h="784225">
                  <a:moveTo>
                    <a:pt x="946965" y="0"/>
                  </a:moveTo>
                  <a:lnTo>
                    <a:pt x="0" y="0"/>
                  </a:lnTo>
                  <a:lnTo>
                    <a:pt x="0" y="784091"/>
                  </a:lnTo>
                  <a:lnTo>
                    <a:pt x="946965" y="784091"/>
                  </a:lnTo>
                  <a:lnTo>
                    <a:pt x="946965" y="0"/>
                  </a:lnTo>
                  <a:close/>
                </a:path>
              </a:pathLst>
            </a:custGeom>
            <a:solidFill>
              <a:srgbClr val="B7DCE2"/>
            </a:solidFill>
          </p:spPr>
          <p:txBody>
            <a:bodyPr wrap="square" lIns="0" tIns="0" rIns="0" bIns="0" rtlCol="0"/>
            <a:lstStyle/>
            <a:p>
              <a:endParaRPr lang="nl-NL" sz="1092" dirty="0"/>
            </a:p>
          </p:txBody>
        </p:sp>
        <p:sp>
          <p:nvSpPr>
            <p:cNvPr id="90" name="object 90"/>
            <p:cNvSpPr/>
            <p:nvPr/>
          </p:nvSpPr>
          <p:spPr>
            <a:xfrm>
              <a:off x="7364006" y="4187715"/>
              <a:ext cx="561424" cy="134773"/>
            </a:xfrm>
            <a:custGeom>
              <a:avLst/>
              <a:gdLst/>
              <a:ahLst/>
              <a:cxnLst/>
              <a:rect l="l" t="t" r="r" b="b"/>
              <a:pathLst>
                <a:path w="925830" h="222250">
                  <a:moveTo>
                    <a:pt x="0" y="221741"/>
                  </a:moveTo>
                  <a:lnTo>
                    <a:pt x="925343" y="221741"/>
                  </a:lnTo>
                  <a:lnTo>
                    <a:pt x="925343" y="0"/>
                  </a:lnTo>
                  <a:lnTo>
                    <a:pt x="0" y="0"/>
                  </a:lnTo>
                  <a:lnTo>
                    <a:pt x="0" y="221741"/>
                  </a:lnTo>
                  <a:close/>
                </a:path>
              </a:pathLst>
            </a:custGeom>
            <a:solidFill>
              <a:srgbClr val="B7DCE2"/>
            </a:solidFill>
          </p:spPr>
          <p:txBody>
            <a:bodyPr wrap="square" lIns="0" tIns="0" rIns="0" bIns="0" rtlCol="0"/>
            <a:lstStyle/>
            <a:p>
              <a:endParaRPr lang="nl-NL" sz="1092" dirty="0"/>
            </a:p>
          </p:txBody>
        </p:sp>
        <p:sp>
          <p:nvSpPr>
            <p:cNvPr id="91" name="object 91"/>
            <p:cNvSpPr/>
            <p:nvPr/>
          </p:nvSpPr>
          <p:spPr>
            <a:xfrm>
              <a:off x="7348050" y="3810619"/>
              <a:ext cx="121295" cy="252602"/>
            </a:xfrm>
            <a:custGeom>
              <a:avLst/>
              <a:gdLst/>
              <a:ahLst/>
              <a:cxnLst/>
              <a:rect l="l" t="t" r="r" b="b"/>
              <a:pathLst>
                <a:path w="200025" h="416559">
                  <a:moveTo>
                    <a:pt x="199627" y="101536"/>
                  </a:moveTo>
                  <a:lnTo>
                    <a:pt x="0" y="101536"/>
                  </a:lnTo>
                  <a:lnTo>
                    <a:pt x="0" y="416489"/>
                  </a:lnTo>
                  <a:lnTo>
                    <a:pt x="199627" y="416489"/>
                  </a:lnTo>
                  <a:lnTo>
                    <a:pt x="199627" y="101536"/>
                  </a:lnTo>
                  <a:close/>
                </a:path>
                <a:path w="200025" h="416559">
                  <a:moveTo>
                    <a:pt x="99777" y="0"/>
                  </a:moveTo>
                  <a:lnTo>
                    <a:pt x="60975" y="7787"/>
                  </a:lnTo>
                  <a:lnTo>
                    <a:pt x="29271" y="29029"/>
                  </a:lnTo>
                  <a:lnTo>
                    <a:pt x="7886" y="60540"/>
                  </a:lnTo>
                  <a:lnTo>
                    <a:pt x="41" y="99138"/>
                  </a:lnTo>
                  <a:lnTo>
                    <a:pt x="41" y="99944"/>
                  </a:lnTo>
                  <a:lnTo>
                    <a:pt x="178" y="100688"/>
                  </a:lnTo>
                  <a:lnTo>
                    <a:pt x="178" y="101536"/>
                  </a:lnTo>
                  <a:lnTo>
                    <a:pt x="199397" y="101536"/>
                  </a:lnTo>
                  <a:lnTo>
                    <a:pt x="199418" y="100688"/>
                  </a:lnTo>
                  <a:lnTo>
                    <a:pt x="199554" y="99944"/>
                  </a:lnTo>
                  <a:lnTo>
                    <a:pt x="199554" y="99138"/>
                  </a:lnTo>
                  <a:lnTo>
                    <a:pt x="191712" y="60540"/>
                  </a:lnTo>
                  <a:lnTo>
                    <a:pt x="170327" y="29029"/>
                  </a:lnTo>
                  <a:lnTo>
                    <a:pt x="138611" y="7787"/>
                  </a:lnTo>
                  <a:lnTo>
                    <a:pt x="99777" y="0"/>
                  </a:lnTo>
                  <a:close/>
                </a:path>
              </a:pathLst>
            </a:custGeom>
            <a:solidFill>
              <a:srgbClr val="B7DCE2"/>
            </a:solidFill>
          </p:spPr>
          <p:txBody>
            <a:bodyPr wrap="square" lIns="0" tIns="0" rIns="0" bIns="0" rtlCol="0"/>
            <a:lstStyle/>
            <a:p>
              <a:endParaRPr lang="nl-NL" sz="1092" dirty="0"/>
            </a:p>
          </p:txBody>
        </p:sp>
        <p:sp>
          <p:nvSpPr>
            <p:cNvPr id="92" name="object 92"/>
            <p:cNvSpPr/>
            <p:nvPr/>
          </p:nvSpPr>
          <p:spPr>
            <a:xfrm>
              <a:off x="7512749" y="3810619"/>
              <a:ext cx="121295" cy="252602"/>
            </a:xfrm>
            <a:custGeom>
              <a:avLst/>
              <a:gdLst/>
              <a:ahLst/>
              <a:cxnLst/>
              <a:rect l="l" t="t" r="r" b="b"/>
              <a:pathLst>
                <a:path w="200025" h="416559">
                  <a:moveTo>
                    <a:pt x="199606" y="101536"/>
                  </a:moveTo>
                  <a:lnTo>
                    <a:pt x="0" y="101536"/>
                  </a:lnTo>
                  <a:lnTo>
                    <a:pt x="0" y="416489"/>
                  </a:lnTo>
                  <a:lnTo>
                    <a:pt x="199606" y="416489"/>
                  </a:lnTo>
                  <a:lnTo>
                    <a:pt x="199606" y="101536"/>
                  </a:lnTo>
                  <a:close/>
                </a:path>
                <a:path w="200025" h="416559">
                  <a:moveTo>
                    <a:pt x="99798" y="0"/>
                  </a:moveTo>
                  <a:lnTo>
                    <a:pt x="60984" y="7787"/>
                  </a:lnTo>
                  <a:lnTo>
                    <a:pt x="29273" y="29029"/>
                  </a:lnTo>
                  <a:lnTo>
                    <a:pt x="7886" y="60540"/>
                  </a:lnTo>
                  <a:lnTo>
                    <a:pt x="41" y="99138"/>
                  </a:lnTo>
                  <a:lnTo>
                    <a:pt x="41" y="99944"/>
                  </a:lnTo>
                  <a:lnTo>
                    <a:pt x="178" y="100688"/>
                  </a:lnTo>
                  <a:lnTo>
                    <a:pt x="219" y="101536"/>
                  </a:lnTo>
                  <a:lnTo>
                    <a:pt x="199397" y="101536"/>
                  </a:lnTo>
                  <a:lnTo>
                    <a:pt x="199418" y="100688"/>
                  </a:lnTo>
                  <a:lnTo>
                    <a:pt x="199554" y="99944"/>
                  </a:lnTo>
                  <a:lnTo>
                    <a:pt x="199554" y="99138"/>
                  </a:lnTo>
                  <a:lnTo>
                    <a:pt x="191712" y="60540"/>
                  </a:lnTo>
                  <a:lnTo>
                    <a:pt x="170329" y="29029"/>
                  </a:lnTo>
                  <a:lnTo>
                    <a:pt x="138620" y="7787"/>
                  </a:lnTo>
                  <a:lnTo>
                    <a:pt x="99798" y="0"/>
                  </a:lnTo>
                  <a:close/>
                </a:path>
              </a:pathLst>
            </a:custGeom>
            <a:solidFill>
              <a:srgbClr val="B7DCE2"/>
            </a:solidFill>
          </p:spPr>
          <p:txBody>
            <a:bodyPr wrap="square" lIns="0" tIns="0" rIns="0" bIns="0" rtlCol="0"/>
            <a:lstStyle/>
            <a:p>
              <a:endParaRPr lang="nl-NL" sz="1092" dirty="0"/>
            </a:p>
          </p:txBody>
        </p:sp>
        <p:sp>
          <p:nvSpPr>
            <p:cNvPr id="93" name="object 93"/>
            <p:cNvSpPr/>
            <p:nvPr/>
          </p:nvSpPr>
          <p:spPr>
            <a:xfrm>
              <a:off x="7677462" y="3810619"/>
              <a:ext cx="121295" cy="252602"/>
            </a:xfrm>
            <a:custGeom>
              <a:avLst/>
              <a:gdLst/>
              <a:ahLst/>
              <a:cxnLst/>
              <a:rect l="l" t="t" r="r" b="b"/>
              <a:pathLst>
                <a:path w="200025" h="416559">
                  <a:moveTo>
                    <a:pt x="199554" y="101536"/>
                  </a:moveTo>
                  <a:lnTo>
                    <a:pt x="0" y="101536"/>
                  </a:lnTo>
                  <a:lnTo>
                    <a:pt x="0" y="416489"/>
                  </a:lnTo>
                  <a:lnTo>
                    <a:pt x="199554" y="416489"/>
                  </a:lnTo>
                  <a:lnTo>
                    <a:pt x="199554" y="101536"/>
                  </a:lnTo>
                  <a:close/>
                </a:path>
                <a:path w="200025" h="416559">
                  <a:moveTo>
                    <a:pt x="99777" y="0"/>
                  </a:moveTo>
                  <a:lnTo>
                    <a:pt x="60963" y="7787"/>
                  </a:lnTo>
                  <a:lnTo>
                    <a:pt x="29253" y="29029"/>
                  </a:lnTo>
                  <a:lnTo>
                    <a:pt x="7865" y="60540"/>
                  </a:lnTo>
                  <a:lnTo>
                    <a:pt x="20" y="99138"/>
                  </a:lnTo>
                  <a:lnTo>
                    <a:pt x="136" y="101536"/>
                  </a:lnTo>
                  <a:lnTo>
                    <a:pt x="199397" y="101536"/>
                  </a:lnTo>
                  <a:lnTo>
                    <a:pt x="199397" y="100688"/>
                  </a:lnTo>
                  <a:lnTo>
                    <a:pt x="199512" y="99944"/>
                  </a:lnTo>
                  <a:lnTo>
                    <a:pt x="199512" y="99138"/>
                  </a:lnTo>
                  <a:lnTo>
                    <a:pt x="191670" y="60540"/>
                  </a:lnTo>
                  <a:lnTo>
                    <a:pt x="170290" y="29029"/>
                  </a:lnTo>
                  <a:lnTo>
                    <a:pt x="138587" y="7787"/>
                  </a:lnTo>
                  <a:lnTo>
                    <a:pt x="99777" y="0"/>
                  </a:lnTo>
                  <a:close/>
                </a:path>
              </a:pathLst>
            </a:custGeom>
            <a:solidFill>
              <a:srgbClr val="B7DCE2"/>
            </a:solidFill>
          </p:spPr>
          <p:txBody>
            <a:bodyPr wrap="square" lIns="0" tIns="0" rIns="0" bIns="0" rtlCol="0"/>
            <a:lstStyle/>
            <a:p>
              <a:endParaRPr lang="nl-NL" sz="1092" dirty="0"/>
            </a:p>
          </p:txBody>
        </p:sp>
        <p:sp>
          <p:nvSpPr>
            <p:cNvPr id="94" name="object 94"/>
            <p:cNvSpPr/>
            <p:nvPr/>
          </p:nvSpPr>
          <p:spPr>
            <a:xfrm>
              <a:off x="7840878" y="3810619"/>
              <a:ext cx="121295" cy="252602"/>
            </a:xfrm>
            <a:custGeom>
              <a:avLst/>
              <a:gdLst/>
              <a:ahLst/>
              <a:cxnLst/>
              <a:rect l="l" t="t" r="r" b="b"/>
              <a:pathLst>
                <a:path w="200025" h="416559">
                  <a:moveTo>
                    <a:pt x="199606" y="101536"/>
                  </a:moveTo>
                  <a:lnTo>
                    <a:pt x="0" y="101536"/>
                  </a:lnTo>
                  <a:lnTo>
                    <a:pt x="0" y="416489"/>
                  </a:lnTo>
                  <a:lnTo>
                    <a:pt x="199606" y="416489"/>
                  </a:lnTo>
                  <a:lnTo>
                    <a:pt x="199606" y="101536"/>
                  </a:lnTo>
                  <a:close/>
                </a:path>
                <a:path w="200025" h="416559">
                  <a:moveTo>
                    <a:pt x="99777" y="0"/>
                  </a:moveTo>
                  <a:lnTo>
                    <a:pt x="60978" y="7787"/>
                  </a:lnTo>
                  <a:lnTo>
                    <a:pt x="29281" y="29029"/>
                  </a:lnTo>
                  <a:lnTo>
                    <a:pt x="7903" y="60540"/>
                  </a:lnTo>
                  <a:lnTo>
                    <a:pt x="62" y="99138"/>
                  </a:lnTo>
                  <a:lnTo>
                    <a:pt x="104" y="101536"/>
                  </a:lnTo>
                  <a:lnTo>
                    <a:pt x="199397" y="101536"/>
                  </a:lnTo>
                  <a:lnTo>
                    <a:pt x="199512" y="99138"/>
                  </a:lnTo>
                  <a:lnTo>
                    <a:pt x="191673" y="60540"/>
                  </a:lnTo>
                  <a:lnTo>
                    <a:pt x="170298" y="29029"/>
                  </a:lnTo>
                  <a:lnTo>
                    <a:pt x="138596" y="7787"/>
                  </a:lnTo>
                  <a:lnTo>
                    <a:pt x="99777" y="0"/>
                  </a:lnTo>
                  <a:close/>
                </a:path>
              </a:pathLst>
            </a:custGeom>
            <a:solidFill>
              <a:srgbClr val="B7DCE2"/>
            </a:solidFill>
          </p:spPr>
          <p:txBody>
            <a:bodyPr wrap="square" lIns="0" tIns="0" rIns="0" bIns="0" rtlCol="0"/>
            <a:lstStyle/>
            <a:p>
              <a:endParaRPr lang="nl-NL" sz="1092" dirty="0"/>
            </a:p>
          </p:txBody>
        </p:sp>
        <p:sp>
          <p:nvSpPr>
            <p:cNvPr id="95" name="object 95"/>
            <p:cNvSpPr/>
            <p:nvPr/>
          </p:nvSpPr>
          <p:spPr>
            <a:xfrm>
              <a:off x="7555108" y="3545096"/>
              <a:ext cx="202159" cy="202159"/>
            </a:xfrm>
            <a:custGeom>
              <a:avLst/>
              <a:gdLst/>
              <a:ahLst/>
              <a:cxnLst/>
              <a:rect l="l" t="t" r="r" b="b"/>
              <a:pathLst>
                <a:path w="333375" h="333375">
                  <a:moveTo>
                    <a:pt x="166549" y="0"/>
                  </a:moveTo>
                  <a:lnTo>
                    <a:pt x="122273" y="5948"/>
                  </a:lnTo>
                  <a:lnTo>
                    <a:pt x="82487" y="22737"/>
                  </a:lnTo>
                  <a:lnTo>
                    <a:pt x="48779" y="48777"/>
                  </a:lnTo>
                  <a:lnTo>
                    <a:pt x="22738" y="82481"/>
                  </a:lnTo>
                  <a:lnTo>
                    <a:pt x="5949" y="122260"/>
                  </a:lnTo>
                  <a:lnTo>
                    <a:pt x="0" y="166528"/>
                  </a:lnTo>
                  <a:lnTo>
                    <a:pt x="5949" y="210805"/>
                  </a:lnTo>
                  <a:lnTo>
                    <a:pt x="22738" y="250591"/>
                  </a:lnTo>
                  <a:lnTo>
                    <a:pt x="48779" y="284298"/>
                  </a:lnTo>
                  <a:lnTo>
                    <a:pt x="82487" y="310340"/>
                  </a:lnTo>
                  <a:lnTo>
                    <a:pt x="122273" y="327129"/>
                  </a:lnTo>
                  <a:lnTo>
                    <a:pt x="166549" y="333078"/>
                  </a:lnTo>
                  <a:lnTo>
                    <a:pt x="210834" y="327129"/>
                  </a:lnTo>
                  <a:lnTo>
                    <a:pt x="250621" y="310340"/>
                  </a:lnTo>
                  <a:lnTo>
                    <a:pt x="284327" y="284298"/>
                  </a:lnTo>
                  <a:lnTo>
                    <a:pt x="310366" y="250591"/>
                  </a:lnTo>
                  <a:lnTo>
                    <a:pt x="327152" y="210805"/>
                  </a:lnTo>
                  <a:lnTo>
                    <a:pt x="333099" y="166528"/>
                  </a:lnTo>
                  <a:lnTo>
                    <a:pt x="327152" y="122260"/>
                  </a:lnTo>
                  <a:lnTo>
                    <a:pt x="310366" y="82481"/>
                  </a:lnTo>
                  <a:lnTo>
                    <a:pt x="284327" y="48777"/>
                  </a:lnTo>
                  <a:lnTo>
                    <a:pt x="250621" y="22737"/>
                  </a:lnTo>
                  <a:lnTo>
                    <a:pt x="210834" y="5948"/>
                  </a:lnTo>
                  <a:lnTo>
                    <a:pt x="166549" y="0"/>
                  </a:lnTo>
                  <a:close/>
                </a:path>
              </a:pathLst>
            </a:custGeom>
            <a:solidFill>
              <a:srgbClr val="91CFD5"/>
            </a:solidFill>
          </p:spPr>
          <p:txBody>
            <a:bodyPr wrap="square" lIns="0" tIns="0" rIns="0" bIns="0" rtlCol="0"/>
            <a:lstStyle/>
            <a:p>
              <a:endParaRPr lang="nl-NL" sz="1092" dirty="0"/>
            </a:p>
          </p:txBody>
        </p:sp>
        <p:sp>
          <p:nvSpPr>
            <p:cNvPr id="96" name="object 96"/>
            <p:cNvSpPr/>
            <p:nvPr/>
          </p:nvSpPr>
          <p:spPr>
            <a:xfrm>
              <a:off x="7656121" y="3577325"/>
              <a:ext cx="1540" cy="70851"/>
            </a:xfrm>
            <a:custGeom>
              <a:avLst/>
              <a:gdLst/>
              <a:ahLst/>
              <a:cxnLst/>
              <a:rect l="l" t="t" r="r" b="b"/>
              <a:pathLst>
                <a:path w="2540" h="116839">
                  <a:moveTo>
                    <a:pt x="2460" y="0"/>
                  </a:moveTo>
                  <a:lnTo>
                    <a:pt x="0" y="116834"/>
                  </a:lnTo>
                </a:path>
              </a:pathLst>
            </a:custGeom>
            <a:ln w="25234">
              <a:solidFill>
                <a:srgbClr val="60BFC6"/>
              </a:solidFill>
            </a:ln>
          </p:spPr>
          <p:txBody>
            <a:bodyPr wrap="square" lIns="0" tIns="0" rIns="0" bIns="0" rtlCol="0"/>
            <a:lstStyle/>
            <a:p>
              <a:endParaRPr lang="nl-NL" sz="1092" dirty="0"/>
            </a:p>
          </p:txBody>
        </p:sp>
        <p:sp>
          <p:nvSpPr>
            <p:cNvPr id="97" name="object 97"/>
            <p:cNvSpPr/>
            <p:nvPr/>
          </p:nvSpPr>
          <p:spPr>
            <a:xfrm>
              <a:off x="7594428" y="3650912"/>
              <a:ext cx="62766" cy="3851"/>
            </a:xfrm>
            <a:custGeom>
              <a:avLst/>
              <a:gdLst/>
              <a:ahLst/>
              <a:cxnLst/>
              <a:rect l="l" t="t" r="r" b="b"/>
              <a:pathLst>
                <a:path w="103504" h="6350">
                  <a:moveTo>
                    <a:pt x="102949" y="0"/>
                  </a:moveTo>
                  <a:lnTo>
                    <a:pt x="0" y="6313"/>
                  </a:lnTo>
                </a:path>
              </a:pathLst>
            </a:custGeom>
            <a:ln w="25234">
              <a:solidFill>
                <a:srgbClr val="60BFC6"/>
              </a:solidFill>
            </a:ln>
          </p:spPr>
          <p:txBody>
            <a:bodyPr wrap="square" lIns="0" tIns="0" rIns="0" bIns="0" rtlCol="0"/>
            <a:lstStyle/>
            <a:p>
              <a:endParaRPr lang="nl-NL" sz="1092" dirty="0"/>
            </a:p>
          </p:txBody>
        </p:sp>
        <p:sp>
          <p:nvSpPr>
            <p:cNvPr id="98" name="object 98"/>
            <p:cNvSpPr/>
            <p:nvPr/>
          </p:nvSpPr>
          <p:spPr>
            <a:xfrm>
              <a:off x="7645396" y="3637664"/>
              <a:ext cx="21179" cy="21179"/>
            </a:xfrm>
            <a:custGeom>
              <a:avLst/>
              <a:gdLst/>
              <a:ahLst/>
              <a:cxnLst/>
              <a:rect l="l" t="t" r="r" b="b"/>
              <a:pathLst>
                <a:path w="34925" h="34925">
                  <a:moveTo>
                    <a:pt x="26878" y="0"/>
                  </a:moveTo>
                  <a:lnTo>
                    <a:pt x="7748" y="0"/>
                  </a:lnTo>
                  <a:lnTo>
                    <a:pt x="0" y="7727"/>
                  </a:lnTo>
                  <a:lnTo>
                    <a:pt x="0" y="26931"/>
                  </a:lnTo>
                  <a:lnTo>
                    <a:pt x="7748" y="34679"/>
                  </a:lnTo>
                  <a:lnTo>
                    <a:pt x="26878" y="34679"/>
                  </a:lnTo>
                  <a:lnTo>
                    <a:pt x="34627" y="26931"/>
                  </a:lnTo>
                  <a:lnTo>
                    <a:pt x="34627" y="7727"/>
                  </a:lnTo>
                  <a:lnTo>
                    <a:pt x="26878" y="0"/>
                  </a:lnTo>
                  <a:close/>
                </a:path>
              </a:pathLst>
            </a:custGeom>
            <a:solidFill>
              <a:srgbClr val="C4E2E7"/>
            </a:solidFill>
          </p:spPr>
          <p:txBody>
            <a:bodyPr wrap="square" lIns="0" tIns="0" rIns="0" bIns="0" rtlCol="0"/>
            <a:lstStyle/>
            <a:p>
              <a:endParaRPr lang="nl-NL" sz="1092" dirty="0"/>
            </a:p>
          </p:txBody>
        </p:sp>
        <p:sp>
          <p:nvSpPr>
            <p:cNvPr id="100" name="object 100"/>
            <p:cNvSpPr/>
            <p:nvPr/>
          </p:nvSpPr>
          <p:spPr>
            <a:xfrm>
              <a:off x="7932291" y="4122912"/>
              <a:ext cx="783991" cy="394691"/>
            </a:xfrm>
            <a:custGeom>
              <a:avLst/>
              <a:gdLst/>
              <a:ahLst/>
              <a:cxnLst/>
              <a:rect l="l" t="t" r="r" b="b"/>
              <a:pathLst>
                <a:path w="1292859" h="650875">
                  <a:moveTo>
                    <a:pt x="0" y="650577"/>
                  </a:moveTo>
                  <a:lnTo>
                    <a:pt x="1292410" y="650577"/>
                  </a:lnTo>
                  <a:lnTo>
                    <a:pt x="1292410" y="0"/>
                  </a:lnTo>
                  <a:lnTo>
                    <a:pt x="0" y="0"/>
                  </a:lnTo>
                  <a:lnTo>
                    <a:pt x="0" y="650577"/>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lang="nl-NL" sz="1092" dirty="0"/>
            </a:p>
          </p:txBody>
        </p:sp>
        <p:sp>
          <p:nvSpPr>
            <p:cNvPr id="101" name="object 101"/>
            <p:cNvSpPr txBox="1"/>
            <p:nvPr/>
          </p:nvSpPr>
          <p:spPr>
            <a:xfrm>
              <a:off x="7935268" y="4168698"/>
              <a:ext cx="780911" cy="303903"/>
            </a:xfrm>
            <a:prstGeom prst="rect">
              <a:avLst/>
            </a:prstGeom>
          </p:spPr>
          <p:txBody>
            <a:bodyPr vert="horz" wrap="square" lIns="0" tIns="21564" rIns="0" bIns="0" rtlCol="0">
              <a:spAutoFit/>
            </a:bodyPr>
            <a:lstStyle/>
            <a:p>
              <a:pPr marL="75087" marR="97421">
                <a:lnSpc>
                  <a:spcPts val="1085"/>
                </a:lnSpc>
                <a:spcBef>
                  <a:spcPts val="170"/>
                </a:spcBef>
              </a:pPr>
              <a:r>
                <a:rPr lang="nl-NL" sz="970" b="1" spc="-33" dirty="0">
                  <a:solidFill>
                    <a:srgbClr val="006FB9"/>
                  </a:solidFill>
                  <a:cs typeface="Gotham Bold"/>
                </a:rPr>
                <a:t>R</a:t>
              </a:r>
              <a:r>
                <a:rPr lang="nl-NL" sz="970" b="1" spc="-21" dirty="0">
                  <a:solidFill>
                    <a:srgbClr val="006FB9"/>
                  </a:solidFill>
                  <a:cs typeface="Gotham Bold"/>
                </a:rPr>
                <a:t>oo</a:t>
              </a:r>
              <a:r>
                <a:rPr lang="nl-NL" sz="970" b="1" spc="-42" dirty="0">
                  <a:solidFill>
                    <a:srgbClr val="006FB9"/>
                  </a:solidFill>
                  <a:cs typeface="Gotham Bold"/>
                </a:rPr>
                <a:t>k</a:t>
              </a:r>
              <a:r>
                <a:rPr lang="nl-NL" sz="970" b="1" spc="-21" dirty="0">
                  <a:solidFill>
                    <a:srgbClr val="006FB9"/>
                  </a:solidFill>
                  <a:cs typeface="Gotham Bold"/>
                </a:rPr>
                <a:t>vrije  scholen</a:t>
              </a:r>
              <a:endParaRPr lang="nl-NL" sz="970" dirty="0">
                <a:cs typeface="Gotham Bold"/>
              </a:endParaRPr>
            </a:p>
          </p:txBody>
        </p:sp>
        <p:sp>
          <p:nvSpPr>
            <p:cNvPr id="102" name="object 102"/>
            <p:cNvSpPr/>
            <p:nvPr/>
          </p:nvSpPr>
          <p:spPr>
            <a:xfrm>
              <a:off x="7150540" y="4364500"/>
              <a:ext cx="189837" cy="262999"/>
            </a:xfrm>
            <a:custGeom>
              <a:avLst/>
              <a:gdLst/>
              <a:ahLst/>
              <a:cxnLst/>
              <a:rect l="l" t="t" r="r" b="b"/>
              <a:pathLst>
                <a:path w="313054" h="433704">
                  <a:moveTo>
                    <a:pt x="0" y="0"/>
                  </a:moveTo>
                  <a:lnTo>
                    <a:pt x="312870" y="0"/>
                  </a:lnTo>
                  <a:lnTo>
                    <a:pt x="312870" y="433494"/>
                  </a:lnTo>
                  <a:lnTo>
                    <a:pt x="0" y="433494"/>
                  </a:lnTo>
                  <a:lnTo>
                    <a:pt x="0" y="0"/>
                  </a:lnTo>
                  <a:close/>
                </a:path>
              </a:pathLst>
            </a:custGeom>
            <a:solidFill>
              <a:srgbClr val="000000">
                <a:alpha val="25000"/>
              </a:srgbClr>
            </a:solidFill>
          </p:spPr>
          <p:txBody>
            <a:bodyPr wrap="square" lIns="0" tIns="0" rIns="0" bIns="0" rtlCol="0"/>
            <a:lstStyle/>
            <a:p>
              <a:endParaRPr lang="nl-NL" sz="1092" dirty="0"/>
            </a:p>
          </p:txBody>
        </p:sp>
        <p:sp>
          <p:nvSpPr>
            <p:cNvPr id="103" name="object 103"/>
            <p:cNvSpPr/>
            <p:nvPr/>
          </p:nvSpPr>
          <p:spPr>
            <a:xfrm>
              <a:off x="7178491" y="4390958"/>
              <a:ext cx="129767" cy="204854"/>
            </a:xfrm>
            <a:custGeom>
              <a:avLst/>
              <a:gdLst/>
              <a:ahLst/>
              <a:cxnLst/>
              <a:rect l="l" t="t" r="r" b="b"/>
              <a:pathLst>
                <a:path w="213995" h="337820">
                  <a:moveTo>
                    <a:pt x="0" y="337696"/>
                  </a:moveTo>
                  <a:lnTo>
                    <a:pt x="213962" y="337696"/>
                  </a:lnTo>
                  <a:lnTo>
                    <a:pt x="213962" y="0"/>
                  </a:lnTo>
                  <a:lnTo>
                    <a:pt x="0" y="0"/>
                  </a:lnTo>
                  <a:lnTo>
                    <a:pt x="0" y="337696"/>
                  </a:lnTo>
                  <a:close/>
                </a:path>
              </a:pathLst>
            </a:custGeom>
            <a:solidFill>
              <a:srgbClr val="FFFFFF"/>
            </a:solidFill>
          </p:spPr>
          <p:txBody>
            <a:bodyPr wrap="square" lIns="0" tIns="0" rIns="0" bIns="0" rtlCol="0"/>
            <a:lstStyle/>
            <a:p>
              <a:endParaRPr lang="nl-NL" sz="1092" dirty="0"/>
            </a:p>
          </p:txBody>
        </p:sp>
        <p:sp>
          <p:nvSpPr>
            <p:cNvPr id="104" name="object 104"/>
            <p:cNvSpPr txBox="1"/>
            <p:nvPr/>
          </p:nvSpPr>
          <p:spPr>
            <a:xfrm>
              <a:off x="7156785" y="4473309"/>
              <a:ext cx="173664" cy="40803"/>
            </a:xfrm>
            <a:prstGeom prst="rect">
              <a:avLst/>
            </a:prstGeom>
          </p:spPr>
          <p:txBody>
            <a:bodyPr vert="horz" wrap="square" lIns="0" tIns="8086" rIns="0" bIns="0" rtlCol="0">
              <a:spAutoFit/>
            </a:bodyPr>
            <a:lstStyle/>
            <a:p>
              <a:pPr marL="7701">
                <a:spcBef>
                  <a:spcPts val="64"/>
                </a:spcBef>
              </a:pPr>
              <a:r>
                <a:rPr lang="nl-NL" sz="212" b="1" spc="-3" dirty="0">
                  <a:solidFill>
                    <a:srgbClr val="FFFFFF"/>
                  </a:solidFill>
                  <a:latin typeface="Gotham Bold"/>
                  <a:cs typeface="Gotham Bold"/>
                </a:rPr>
                <a:t>ROOKVRIJ</a:t>
              </a:r>
              <a:endParaRPr lang="nl-NL" sz="212" dirty="0">
                <a:latin typeface="Gotham Bold"/>
                <a:cs typeface="Gotham Bold"/>
              </a:endParaRPr>
            </a:p>
          </p:txBody>
        </p:sp>
        <p:sp>
          <p:nvSpPr>
            <p:cNvPr id="105" name="object 105"/>
            <p:cNvSpPr/>
            <p:nvPr/>
          </p:nvSpPr>
          <p:spPr>
            <a:xfrm>
              <a:off x="7152023" y="4363699"/>
              <a:ext cx="182683" cy="258506"/>
            </a:xfrm>
            <a:prstGeom prst="rect">
              <a:avLst/>
            </a:prstGeom>
            <a:blipFill>
              <a:blip r:embed="rId5" cstate="print"/>
              <a:stretch>
                <a:fillRect/>
              </a:stretch>
            </a:blipFill>
          </p:spPr>
          <p:txBody>
            <a:bodyPr wrap="square" lIns="0" tIns="0" rIns="0" bIns="0" rtlCol="0"/>
            <a:lstStyle/>
            <a:p>
              <a:endParaRPr lang="nl-NL" sz="1092" dirty="0"/>
            </a:p>
          </p:txBody>
        </p:sp>
        <p:sp>
          <p:nvSpPr>
            <p:cNvPr id="107" name="object 107"/>
            <p:cNvSpPr/>
            <p:nvPr/>
          </p:nvSpPr>
          <p:spPr>
            <a:xfrm>
              <a:off x="7157089" y="4624457"/>
              <a:ext cx="770" cy="0"/>
            </a:xfrm>
            <a:custGeom>
              <a:avLst/>
              <a:gdLst/>
              <a:ahLst/>
              <a:cxnLst/>
              <a:rect l="l" t="t" r="r" b="b"/>
              <a:pathLst>
                <a:path w="1270">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108" name="object 108"/>
            <p:cNvSpPr/>
            <p:nvPr/>
          </p:nvSpPr>
          <p:spPr>
            <a:xfrm>
              <a:off x="7158968" y="4624457"/>
              <a:ext cx="770" cy="0"/>
            </a:xfrm>
            <a:custGeom>
              <a:avLst/>
              <a:gdLst/>
              <a:ahLst/>
              <a:cxnLst/>
              <a:rect l="l" t="t" r="r" b="b"/>
              <a:pathLst>
                <a:path w="1270">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109" name="object 109"/>
            <p:cNvSpPr/>
            <p:nvPr/>
          </p:nvSpPr>
          <p:spPr>
            <a:xfrm>
              <a:off x="7160253" y="4624082"/>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110" name="object 110"/>
            <p:cNvSpPr/>
            <p:nvPr/>
          </p:nvSpPr>
          <p:spPr>
            <a:xfrm>
              <a:off x="7160145" y="4623905"/>
              <a:ext cx="770" cy="1155"/>
            </a:xfrm>
            <a:custGeom>
              <a:avLst/>
              <a:gdLst/>
              <a:ahLst/>
              <a:cxnLst/>
              <a:rect l="l" t="t" r="r" b="b"/>
              <a:pathLst>
                <a:path w="1270"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111" name="object 111"/>
            <p:cNvSpPr/>
            <p:nvPr/>
          </p:nvSpPr>
          <p:spPr>
            <a:xfrm>
              <a:off x="7160836" y="4624916"/>
              <a:ext cx="770" cy="385"/>
            </a:xfrm>
            <a:custGeom>
              <a:avLst/>
              <a:gdLst/>
              <a:ahLst/>
              <a:cxnLst/>
              <a:rect l="l" t="t" r="r" b="b"/>
              <a:pathLst>
                <a:path w="1270"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112" name="object 112"/>
            <p:cNvSpPr/>
            <p:nvPr/>
          </p:nvSpPr>
          <p:spPr>
            <a:xfrm>
              <a:off x="7161662" y="4623884"/>
              <a:ext cx="770" cy="1155"/>
            </a:xfrm>
            <a:custGeom>
              <a:avLst/>
              <a:gdLst/>
              <a:ahLst/>
              <a:cxnLst/>
              <a:rect l="l" t="t" r="r" b="b"/>
              <a:pathLst>
                <a:path w="1270" h="1904">
                  <a:moveTo>
                    <a:pt x="0" y="1539"/>
                  </a:moveTo>
                  <a:lnTo>
                    <a:pt x="209" y="1539"/>
                  </a:lnTo>
                  <a:lnTo>
                    <a:pt x="209" y="816"/>
                  </a:lnTo>
                  <a:lnTo>
                    <a:pt x="994" y="816"/>
                  </a:lnTo>
                  <a:lnTo>
                    <a:pt x="994" y="1539"/>
                  </a:lnTo>
                  <a:lnTo>
                    <a:pt x="1214" y="1539"/>
                  </a:lnTo>
                  <a:lnTo>
                    <a:pt x="1214" y="0"/>
                  </a:lnTo>
                  <a:lnTo>
                    <a:pt x="994" y="0"/>
                  </a:lnTo>
                  <a:lnTo>
                    <a:pt x="994" y="638"/>
                  </a:lnTo>
                  <a:lnTo>
                    <a:pt x="209" y="638"/>
                  </a:lnTo>
                  <a:lnTo>
                    <a:pt x="209" y="0"/>
                  </a:lnTo>
                  <a:lnTo>
                    <a:pt x="0" y="0"/>
                  </a:lnTo>
                  <a:lnTo>
                    <a:pt x="0" y="1539"/>
                  </a:lnTo>
                  <a:close/>
                </a:path>
              </a:pathLst>
            </a:custGeom>
            <a:ln w="3175">
              <a:solidFill>
                <a:srgbClr val="FFFFFF"/>
              </a:solidFill>
            </a:ln>
          </p:spPr>
          <p:txBody>
            <a:bodyPr wrap="square" lIns="0" tIns="0" rIns="0" bIns="0" rtlCol="0"/>
            <a:lstStyle/>
            <a:p>
              <a:endParaRPr lang="nl-NL" sz="1092" dirty="0"/>
            </a:p>
          </p:txBody>
        </p:sp>
        <p:sp>
          <p:nvSpPr>
            <p:cNvPr id="113" name="object 113"/>
            <p:cNvSpPr/>
            <p:nvPr/>
          </p:nvSpPr>
          <p:spPr>
            <a:xfrm>
              <a:off x="7165066" y="4624477"/>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14" name="object 114"/>
            <p:cNvSpPr/>
            <p:nvPr/>
          </p:nvSpPr>
          <p:spPr>
            <a:xfrm>
              <a:off x="7165066" y="4623950"/>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15" name="object 115"/>
            <p:cNvSpPr/>
            <p:nvPr/>
          </p:nvSpPr>
          <p:spPr>
            <a:xfrm>
              <a:off x="7167088" y="4624477"/>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16" name="object 116"/>
            <p:cNvSpPr/>
            <p:nvPr/>
          </p:nvSpPr>
          <p:spPr>
            <a:xfrm>
              <a:off x="7167088" y="4623950"/>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17" name="object 117"/>
            <p:cNvSpPr/>
            <p:nvPr/>
          </p:nvSpPr>
          <p:spPr>
            <a:xfrm>
              <a:off x="7168781" y="4624916"/>
              <a:ext cx="770" cy="385"/>
            </a:xfrm>
            <a:custGeom>
              <a:avLst/>
              <a:gdLst/>
              <a:ahLst/>
              <a:cxnLst/>
              <a:rect l="l" t="t" r="r" b="b"/>
              <a:pathLst>
                <a:path w="1270"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118" name="object 118"/>
            <p:cNvSpPr/>
            <p:nvPr/>
          </p:nvSpPr>
          <p:spPr>
            <a:xfrm>
              <a:off x="7170477" y="4623885"/>
              <a:ext cx="1155" cy="1155"/>
            </a:xfrm>
            <a:custGeom>
              <a:avLst/>
              <a:gdLst/>
              <a:ahLst/>
              <a:cxnLst/>
              <a:rect l="l" t="t" r="r" b="b"/>
              <a:pathLst>
                <a:path w="1904" h="1904">
                  <a:moveTo>
                    <a:pt x="0" y="0"/>
                  </a:moveTo>
                  <a:lnTo>
                    <a:pt x="554" y="1539"/>
                  </a:lnTo>
                  <a:lnTo>
                    <a:pt x="774" y="1539"/>
                  </a:lnTo>
                  <a:lnTo>
                    <a:pt x="1340" y="0"/>
                  </a:lnTo>
                  <a:lnTo>
                    <a:pt x="1109" y="0"/>
                  </a:lnTo>
                  <a:lnTo>
                    <a:pt x="670" y="1308"/>
                  </a:lnTo>
                  <a:lnTo>
                    <a:pt x="230" y="0"/>
                  </a:lnTo>
                  <a:lnTo>
                    <a:pt x="0" y="0"/>
                  </a:lnTo>
                  <a:close/>
                </a:path>
              </a:pathLst>
            </a:custGeom>
            <a:ln w="3175">
              <a:solidFill>
                <a:srgbClr val="FFFFFF"/>
              </a:solidFill>
            </a:ln>
          </p:spPr>
          <p:txBody>
            <a:bodyPr wrap="square" lIns="0" tIns="0" rIns="0" bIns="0" rtlCol="0"/>
            <a:lstStyle/>
            <a:p>
              <a:endParaRPr lang="nl-NL" sz="1092" dirty="0"/>
            </a:p>
          </p:txBody>
        </p:sp>
        <p:sp>
          <p:nvSpPr>
            <p:cNvPr id="119" name="object 119"/>
            <p:cNvSpPr/>
            <p:nvPr/>
          </p:nvSpPr>
          <p:spPr>
            <a:xfrm>
              <a:off x="7172320" y="4624916"/>
              <a:ext cx="770" cy="385"/>
            </a:xfrm>
            <a:custGeom>
              <a:avLst/>
              <a:gdLst/>
              <a:ahLst/>
              <a:cxnLst/>
              <a:rect l="l" t="t" r="r" b="b"/>
              <a:pathLst>
                <a:path w="1270"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120" name="object 120"/>
            <p:cNvSpPr/>
            <p:nvPr/>
          </p:nvSpPr>
          <p:spPr>
            <a:xfrm>
              <a:off x="7176800" y="4624916"/>
              <a:ext cx="770" cy="385"/>
            </a:xfrm>
            <a:custGeom>
              <a:avLst/>
              <a:gdLst/>
              <a:ahLst/>
              <a:cxnLst/>
              <a:rect l="l" t="t" r="r" b="b"/>
              <a:pathLst>
                <a:path w="1270"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121" name="object 121"/>
            <p:cNvSpPr/>
            <p:nvPr/>
          </p:nvSpPr>
          <p:spPr>
            <a:xfrm>
              <a:off x="7179697" y="4624139"/>
              <a:ext cx="770" cy="770"/>
            </a:xfrm>
            <a:custGeom>
              <a:avLst/>
              <a:gdLst/>
              <a:ahLst/>
              <a:cxnLst/>
              <a:rect l="l" t="t" r="r" b="b"/>
              <a:pathLst>
                <a:path w="1270" h="1270">
                  <a:moveTo>
                    <a:pt x="397" y="544"/>
                  </a:moveTo>
                  <a:lnTo>
                    <a:pt x="0" y="1120"/>
                  </a:lnTo>
                  <a:lnTo>
                    <a:pt x="240" y="1120"/>
                  </a:lnTo>
                  <a:lnTo>
                    <a:pt x="513" y="701"/>
                  </a:lnTo>
                  <a:lnTo>
                    <a:pt x="785" y="1120"/>
                  </a:lnTo>
                  <a:lnTo>
                    <a:pt x="1026" y="1120"/>
                  </a:lnTo>
                  <a:lnTo>
                    <a:pt x="638" y="544"/>
                  </a:lnTo>
                  <a:lnTo>
                    <a:pt x="1015" y="0"/>
                  </a:lnTo>
                  <a:lnTo>
                    <a:pt x="785" y="0"/>
                  </a:lnTo>
                  <a:lnTo>
                    <a:pt x="523" y="397"/>
                  </a:lnTo>
                  <a:lnTo>
                    <a:pt x="272" y="0"/>
                  </a:lnTo>
                  <a:lnTo>
                    <a:pt x="20" y="0"/>
                  </a:lnTo>
                  <a:lnTo>
                    <a:pt x="397" y="544"/>
                  </a:lnTo>
                  <a:close/>
                </a:path>
              </a:pathLst>
            </a:custGeom>
            <a:ln w="3175">
              <a:solidFill>
                <a:srgbClr val="FFFFFF"/>
              </a:solidFill>
            </a:ln>
          </p:spPr>
          <p:txBody>
            <a:bodyPr wrap="square" lIns="0" tIns="0" rIns="0" bIns="0" rtlCol="0"/>
            <a:lstStyle/>
            <a:p>
              <a:endParaRPr lang="nl-NL" sz="1092" dirty="0"/>
            </a:p>
          </p:txBody>
        </p:sp>
        <p:sp>
          <p:nvSpPr>
            <p:cNvPr id="122" name="object 122"/>
            <p:cNvSpPr/>
            <p:nvPr/>
          </p:nvSpPr>
          <p:spPr>
            <a:xfrm>
              <a:off x="7180480" y="4624082"/>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123" name="object 123"/>
            <p:cNvSpPr/>
            <p:nvPr/>
          </p:nvSpPr>
          <p:spPr>
            <a:xfrm>
              <a:off x="7180372" y="4623905"/>
              <a:ext cx="770" cy="1155"/>
            </a:xfrm>
            <a:custGeom>
              <a:avLst/>
              <a:gdLst/>
              <a:ahLst/>
              <a:cxnLst/>
              <a:rect l="l" t="t" r="r" b="b"/>
              <a:pathLst>
                <a:path w="1270"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124" name="object 124"/>
            <p:cNvSpPr/>
            <p:nvPr/>
          </p:nvSpPr>
          <p:spPr>
            <a:xfrm>
              <a:off x="7182576" y="4624747"/>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125" name="object 125"/>
            <p:cNvSpPr/>
            <p:nvPr/>
          </p:nvSpPr>
          <p:spPr>
            <a:xfrm>
              <a:off x="7182911" y="4624477"/>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26" name="object 126"/>
            <p:cNvSpPr/>
            <p:nvPr/>
          </p:nvSpPr>
          <p:spPr>
            <a:xfrm>
              <a:off x="7182911" y="4623950"/>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128" name="object 128"/>
            <p:cNvSpPr/>
            <p:nvPr/>
          </p:nvSpPr>
          <p:spPr>
            <a:xfrm>
              <a:off x="7325434" y="4624457"/>
              <a:ext cx="770" cy="0"/>
            </a:xfrm>
            <a:custGeom>
              <a:avLst/>
              <a:gdLst/>
              <a:ahLst/>
              <a:cxnLst/>
              <a:rect l="l" t="t" r="r" b="b"/>
              <a:pathLst>
                <a:path w="1270">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129" name="object 129"/>
            <p:cNvSpPr/>
            <p:nvPr/>
          </p:nvSpPr>
          <p:spPr>
            <a:xfrm>
              <a:off x="7326719" y="4624082"/>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130" name="object 130"/>
            <p:cNvSpPr/>
            <p:nvPr/>
          </p:nvSpPr>
          <p:spPr>
            <a:xfrm>
              <a:off x="7326611" y="4623905"/>
              <a:ext cx="770" cy="1155"/>
            </a:xfrm>
            <a:custGeom>
              <a:avLst/>
              <a:gdLst/>
              <a:ahLst/>
              <a:cxnLst/>
              <a:rect l="l" t="t" r="r" b="b"/>
              <a:pathLst>
                <a:path w="1270"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131" name="object 131"/>
            <p:cNvSpPr/>
            <p:nvPr/>
          </p:nvSpPr>
          <p:spPr>
            <a:xfrm>
              <a:off x="7327312" y="4624457"/>
              <a:ext cx="770" cy="0"/>
            </a:xfrm>
            <a:custGeom>
              <a:avLst/>
              <a:gdLst/>
              <a:ahLst/>
              <a:cxnLst/>
              <a:rect l="l" t="t" r="r" b="b"/>
              <a:pathLst>
                <a:path w="1270">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132" name="object 132"/>
            <p:cNvSpPr/>
            <p:nvPr/>
          </p:nvSpPr>
          <p:spPr>
            <a:xfrm>
              <a:off x="7331810" y="4624215"/>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133" name="object 133"/>
            <p:cNvSpPr/>
            <p:nvPr/>
          </p:nvSpPr>
          <p:spPr>
            <a:xfrm>
              <a:off x="7331810" y="4624749"/>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134" name="object 134"/>
            <p:cNvSpPr/>
            <p:nvPr/>
          </p:nvSpPr>
          <p:spPr>
            <a:xfrm>
              <a:off x="7332210" y="4624082"/>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135" name="object 135"/>
            <p:cNvSpPr/>
            <p:nvPr/>
          </p:nvSpPr>
          <p:spPr>
            <a:xfrm>
              <a:off x="7332102" y="4623905"/>
              <a:ext cx="770" cy="1155"/>
            </a:xfrm>
            <a:custGeom>
              <a:avLst/>
              <a:gdLst/>
              <a:ahLst/>
              <a:cxnLst/>
              <a:rect l="l" t="t" r="r" b="b"/>
              <a:pathLst>
                <a:path w="1270"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136" name="object 136"/>
            <p:cNvSpPr/>
            <p:nvPr/>
          </p:nvSpPr>
          <p:spPr>
            <a:xfrm>
              <a:off x="7332933" y="4624082"/>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137" name="object 137"/>
            <p:cNvSpPr/>
            <p:nvPr/>
          </p:nvSpPr>
          <p:spPr>
            <a:xfrm>
              <a:off x="7332830" y="4623905"/>
              <a:ext cx="770" cy="1155"/>
            </a:xfrm>
            <a:custGeom>
              <a:avLst/>
              <a:gdLst/>
              <a:ahLst/>
              <a:cxnLst/>
              <a:rect l="l" t="t" r="r" b="b"/>
              <a:pathLst>
                <a:path w="1270" h="1904">
                  <a:moveTo>
                    <a:pt x="837" y="1507"/>
                  </a:moveTo>
                  <a:lnTo>
                    <a:pt x="837" y="1141"/>
                  </a:lnTo>
                  <a:lnTo>
                    <a:pt x="1057" y="1141"/>
                  </a:lnTo>
                  <a:lnTo>
                    <a:pt x="1057" y="973"/>
                  </a:lnTo>
                  <a:lnTo>
                    <a:pt x="837" y="973"/>
                  </a:lnTo>
                  <a:lnTo>
                    <a:pt x="837" y="0"/>
                  </a:lnTo>
                  <a:lnTo>
                    <a:pt x="680" y="0"/>
                  </a:lnTo>
                  <a:lnTo>
                    <a:pt x="0" y="952"/>
                  </a:lnTo>
                  <a:lnTo>
                    <a:pt x="0" y="1141"/>
                  </a:lnTo>
                  <a:lnTo>
                    <a:pt x="649" y="1141"/>
                  </a:lnTo>
                  <a:lnTo>
                    <a:pt x="649" y="1507"/>
                  </a:lnTo>
                  <a:lnTo>
                    <a:pt x="837" y="1507"/>
                  </a:lnTo>
                  <a:close/>
                </a:path>
              </a:pathLst>
            </a:custGeom>
            <a:ln w="3175">
              <a:solidFill>
                <a:srgbClr val="FFFFFF"/>
              </a:solidFill>
            </a:ln>
          </p:spPr>
          <p:txBody>
            <a:bodyPr wrap="square" lIns="0" tIns="0" rIns="0" bIns="0" rtlCol="0"/>
            <a:lstStyle/>
            <a:p>
              <a:endParaRPr lang="nl-NL" sz="1092" dirty="0"/>
            </a:p>
          </p:txBody>
        </p:sp>
      </p:grpSp>
      <p:grpSp>
        <p:nvGrpSpPr>
          <p:cNvPr id="330" name="Groep 329">
            <a:extLst>
              <a:ext uri="{FF2B5EF4-FFF2-40B4-BE49-F238E27FC236}">
                <a16:creationId xmlns="" xmlns:a16="http://schemas.microsoft.com/office/drawing/2014/main" id="{64A236B6-5B08-4C16-A8B2-6C8F34CA71E0}"/>
              </a:ext>
            </a:extLst>
          </p:cNvPr>
          <p:cNvGrpSpPr/>
          <p:nvPr/>
        </p:nvGrpSpPr>
        <p:grpSpPr>
          <a:xfrm>
            <a:off x="693561" y="4160283"/>
            <a:ext cx="2827744" cy="1360908"/>
            <a:chOff x="693561" y="4160283"/>
            <a:chExt cx="2827744" cy="1360908"/>
          </a:xfrm>
        </p:grpSpPr>
        <p:sp>
          <p:nvSpPr>
            <p:cNvPr id="139" name="object 139"/>
            <p:cNvSpPr/>
            <p:nvPr/>
          </p:nvSpPr>
          <p:spPr>
            <a:xfrm>
              <a:off x="2159377" y="4343760"/>
              <a:ext cx="75473" cy="199849"/>
            </a:xfrm>
            <a:custGeom>
              <a:avLst/>
              <a:gdLst/>
              <a:ahLst/>
              <a:cxnLst/>
              <a:rect l="l" t="t" r="r" b="b"/>
              <a:pathLst>
                <a:path w="124460" h="329565">
                  <a:moveTo>
                    <a:pt x="71191" y="0"/>
                  </a:moveTo>
                  <a:lnTo>
                    <a:pt x="0" y="11853"/>
                  </a:lnTo>
                  <a:lnTo>
                    <a:pt x="53066" y="329382"/>
                  </a:lnTo>
                  <a:lnTo>
                    <a:pt x="124226" y="317487"/>
                  </a:lnTo>
                  <a:lnTo>
                    <a:pt x="71191" y="0"/>
                  </a:lnTo>
                  <a:close/>
                </a:path>
              </a:pathLst>
            </a:custGeom>
            <a:solidFill>
              <a:srgbClr val="0E6DB5"/>
            </a:solidFill>
          </p:spPr>
          <p:txBody>
            <a:bodyPr wrap="square" lIns="0" tIns="0" rIns="0" bIns="0" rtlCol="0"/>
            <a:lstStyle/>
            <a:p>
              <a:endParaRPr lang="nl-NL" sz="1092" dirty="0"/>
            </a:p>
          </p:txBody>
        </p:sp>
        <p:sp>
          <p:nvSpPr>
            <p:cNvPr id="140" name="object 140"/>
            <p:cNvSpPr/>
            <p:nvPr/>
          </p:nvSpPr>
          <p:spPr>
            <a:xfrm>
              <a:off x="3205907" y="4160283"/>
              <a:ext cx="73932" cy="191377"/>
            </a:xfrm>
            <a:custGeom>
              <a:avLst/>
              <a:gdLst/>
              <a:ahLst/>
              <a:cxnLst/>
              <a:rect l="l" t="t" r="r" b="b"/>
              <a:pathLst>
                <a:path w="121920" h="315595">
                  <a:moveTo>
                    <a:pt x="71212" y="0"/>
                  </a:moveTo>
                  <a:lnTo>
                    <a:pt x="0" y="11873"/>
                  </a:lnTo>
                  <a:lnTo>
                    <a:pt x="50700" y="315393"/>
                  </a:lnTo>
                  <a:lnTo>
                    <a:pt x="121891" y="303498"/>
                  </a:lnTo>
                  <a:lnTo>
                    <a:pt x="71212" y="0"/>
                  </a:lnTo>
                  <a:close/>
                </a:path>
              </a:pathLst>
            </a:custGeom>
            <a:solidFill>
              <a:srgbClr val="0E6DB5"/>
            </a:solidFill>
          </p:spPr>
          <p:txBody>
            <a:bodyPr wrap="square" lIns="0" tIns="0" rIns="0" bIns="0" rtlCol="0"/>
            <a:lstStyle/>
            <a:p>
              <a:endParaRPr lang="nl-NL" sz="1092" dirty="0"/>
            </a:p>
          </p:txBody>
        </p:sp>
        <p:sp>
          <p:nvSpPr>
            <p:cNvPr id="141" name="object 141"/>
            <p:cNvSpPr/>
            <p:nvPr/>
          </p:nvSpPr>
          <p:spPr>
            <a:xfrm>
              <a:off x="1977196" y="4267297"/>
              <a:ext cx="1544109" cy="352719"/>
            </a:xfrm>
            <a:custGeom>
              <a:avLst/>
              <a:gdLst/>
              <a:ahLst/>
              <a:cxnLst/>
              <a:rect l="l" t="t" r="r" b="b"/>
              <a:pathLst>
                <a:path w="2546350" h="581659">
                  <a:moveTo>
                    <a:pt x="2526980" y="0"/>
                  </a:moveTo>
                  <a:lnTo>
                    <a:pt x="0" y="481681"/>
                  </a:lnTo>
                  <a:lnTo>
                    <a:pt x="19036" y="581542"/>
                  </a:lnTo>
                  <a:lnTo>
                    <a:pt x="2546027" y="99839"/>
                  </a:lnTo>
                  <a:lnTo>
                    <a:pt x="2526980" y="0"/>
                  </a:lnTo>
                  <a:close/>
                </a:path>
              </a:pathLst>
            </a:custGeom>
            <a:solidFill>
              <a:srgbClr val="EB5769"/>
            </a:solidFill>
          </p:spPr>
          <p:txBody>
            <a:bodyPr wrap="square" lIns="0" tIns="0" rIns="0" bIns="0" rtlCol="0"/>
            <a:lstStyle/>
            <a:p>
              <a:endParaRPr lang="nl-NL" sz="1092" dirty="0"/>
            </a:p>
          </p:txBody>
        </p:sp>
        <p:sp>
          <p:nvSpPr>
            <p:cNvPr id="142" name="object 142"/>
            <p:cNvSpPr/>
            <p:nvPr/>
          </p:nvSpPr>
          <p:spPr>
            <a:xfrm>
              <a:off x="2575529" y="4351529"/>
              <a:ext cx="320374" cy="381214"/>
            </a:xfrm>
            <a:custGeom>
              <a:avLst/>
              <a:gdLst/>
              <a:ahLst/>
              <a:cxnLst/>
              <a:rect l="l" t="t" r="r" b="b"/>
              <a:pathLst>
                <a:path w="528320" h="628650">
                  <a:moveTo>
                    <a:pt x="263960" y="0"/>
                  </a:moveTo>
                  <a:lnTo>
                    <a:pt x="167371" y="9813"/>
                  </a:lnTo>
                  <a:lnTo>
                    <a:pt x="107678" y="78504"/>
                  </a:lnTo>
                  <a:lnTo>
                    <a:pt x="60137" y="264951"/>
                  </a:lnTo>
                  <a:lnTo>
                    <a:pt x="0" y="628033"/>
                  </a:lnTo>
                  <a:lnTo>
                    <a:pt x="527879" y="628033"/>
                  </a:lnTo>
                  <a:lnTo>
                    <a:pt x="509191" y="529903"/>
                  </a:lnTo>
                  <a:lnTo>
                    <a:pt x="456051" y="314016"/>
                  </a:lnTo>
                  <a:lnTo>
                    <a:pt x="372845" y="98130"/>
                  </a:lnTo>
                  <a:lnTo>
                    <a:pt x="263960" y="0"/>
                  </a:lnTo>
                  <a:close/>
                </a:path>
              </a:pathLst>
            </a:custGeom>
            <a:solidFill>
              <a:srgbClr val="EB5769"/>
            </a:solidFill>
          </p:spPr>
          <p:txBody>
            <a:bodyPr wrap="square" lIns="0" tIns="0" rIns="0" bIns="0" rtlCol="0"/>
            <a:lstStyle/>
            <a:p>
              <a:endParaRPr lang="nl-NL" sz="1092" dirty="0"/>
            </a:p>
          </p:txBody>
        </p:sp>
        <p:sp>
          <p:nvSpPr>
            <p:cNvPr id="143" name="object 143"/>
            <p:cNvSpPr/>
            <p:nvPr/>
          </p:nvSpPr>
          <p:spPr>
            <a:xfrm>
              <a:off x="2704222" y="4412243"/>
              <a:ext cx="62766" cy="62766"/>
            </a:xfrm>
            <a:custGeom>
              <a:avLst/>
              <a:gdLst/>
              <a:ahLst/>
              <a:cxnLst/>
              <a:rect l="l" t="t" r="r" b="b"/>
              <a:pathLst>
                <a:path w="103504" h="103504">
                  <a:moveTo>
                    <a:pt x="51736" y="0"/>
                  </a:moveTo>
                  <a:lnTo>
                    <a:pt x="31602" y="4065"/>
                  </a:lnTo>
                  <a:lnTo>
                    <a:pt x="15156" y="15151"/>
                  </a:lnTo>
                  <a:lnTo>
                    <a:pt x="4066" y="31593"/>
                  </a:lnTo>
                  <a:lnTo>
                    <a:pt x="0" y="51726"/>
                  </a:lnTo>
                  <a:lnTo>
                    <a:pt x="4066" y="71859"/>
                  </a:lnTo>
                  <a:lnTo>
                    <a:pt x="15156" y="88300"/>
                  </a:lnTo>
                  <a:lnTo>
                    <a:pt x="31602" y="99387"/>
                  </a:lnTo>
                  <a:lnTo>
                    <a:pt x="51736" y="103452"/>
                  </a:lnTo>
                  <a:lnTo>
                    <a:pt x="71869" y="99387"/>
                  </a:lnTo>
                  <a:lnTo>
                    <a:pt x="88311" y="88300"/>
                  </a:lnTo>
                  <a:lnTo>
                    <a:pt x="99397" y="71859"/>
                  </a:lnTo>
                  <a:lnTo>
                    <a:pt x="103462" y="51726"/>
                  </a:lnTo>
                  <a:lnTo>
                    <a:pt x="99397" y="31593"/>
                  </a:lnTo>
                  <a:lnTo>
                    <a:pt x="88311" y="15151"/>
                  </a:lnTo>
                  <a:lnTo>
                    <a:pt x="71869" y="4065"/>
                  </a:lnTo>
                  <a:lnTo>
                    <a:pt x="51736" y="0"/>
                  </a:lnTo>
                  <a:close/>
                </a:path>
              </a:pathLst>
            </a:custGeom>
            <a:solidFill>
              <a:srgbClr val="FFFFFF"/>
            </a:solidFill>
          </p:spPr>
          <p:txBody>
            <a:bodyPr wrap="square" lIns="0" tIns="0" rIns="0" bIns="0" rtlCol="0"/>
            <a:lstStyle/>
            <a:p>
              <a:endParaRPr lang="nl-NL" sz="1092" dirty="0"/>
            </a:p>
          </p:txBody>
        </p:sp>
        <p:sp>
          <p:nvSpPr>
            <p:cNvPr id="157" name="object 157"/>
            <p:cNvSpPr/>
            <p:nvPr/>
          </p:nvSpPr>
          <p:spPr>
            <a:xfrm>
              <a:off x="693562" y="4457643"/>
              <a:ext cx="50443" cy="1063548"/>
            </a:xfrm>
            <a:custGeom>
              <a:avLst/>
              <a:gdLst/>
              <a:ahLst/>
              <a:cxnLst/>
              <a:rect l="l" t="t" r="r" b="b"/>
              <a:pathLst>
                <a:path w="83184" h="1753870">
                  <a:moveTo>
                    <a:pt x="0" y="1753869"/>
                  </a:moveTo>
                  <a:lnTo>
                    <a:pt x="82751" y="1753869"/>
                  </a:lnTo>
                  <a:lnTo>
                    <a:pt x="82751" y="0"/>
                  </a:lnTo>
                  <a:lnTo>
                    <a:pt x="0" y="0"/>
                  </a:lnTo>
                  <a:lnTo>
                    <a:pt x="0" y="1753869"/>
                  </a:lnTo>
                  <a:close/>
                </a:path>
              </a:pathLst>
            </a:custGeom>
            <a:solidFill>
              <a:srgbClr val="EB5769"/>
            </a:solidFill>
          </p:spPr>
          <p:txBody>
            <a:bodyPr wrap="square" lIns="0" tIns="0" rIns="0" bIns="0" rtlCol="0"/>
            <a:lstStyle/>
            <a:p>
              <a:endParaRPr lang="nl-NL" sz="1092" dirty="0"/>
            </a:p>
          </p:txBody>
        </p:sp>
        <p:sp>
          <p:nvSpPr>
            <p:cNvPr id="158" name="object 158"/>
            <p:cNvSpPr/>
            <p:nvPr/>
          </p:nvSpPr>
          <p:spPr>
            <a:xfrm>
              <a:off x="693561" y="4407584"/>
              <a:ext cx="1174061" cy="50058"/>
            </a:xfrm>
            <a:custGeom>
              <a:avLst/>
              <a:gdLst/>
              <a:ahLst/>
              <a:cxnLst/>
              <a:rect l="l" t="t" r="r" b="b"/>
              <a:pathLst>
                <a:path w="1936114" h="82550">
                  <a:moveTo>
                    <a:pt x="0" y="82549"/>
                  </a:moveTo>
                  <a:lnTo>
                    <a:pt x="1936045" y="82549"/>
                  </a:lnTo>
                  <a:lnTo>
                    <a:pt x="1936045" y="0"/>
                  </a:lnTo>
                  <a:lnTo>
                    <a:pt x="0" y="0"/>
                  </a:lnTo>
                  <a:lnTo>
                    <a:pt x="0" y="82549"/>
                  </a:lnTo>
                  <a:close/>
                </a:path>
              </a:pathLst>
            </a:custGeom>
            <a:solidFill>
              <a:srgbClr val="EB5769"/>
            </a:solidFill>
          </p:spPr>
          <p:txBody>
            <a:bodyPr wrap="square" lIns="0" tIns="0" rIns="0" bIns="0" rtlCol="0"/>
            <a:lstStyle/>
            <a:p>
              <a:endParaRPr lang="nl-NL" sz="1092" dirty="0"/>
            </a:p>
          </p:txBody>
        </p:sp>
        <p:sp>
          <p:nvSpPr>
            <p:cNvPr id="159" name="object 159"/>
            <p:cNvSpPr/>
            <p:nvPr/>
          </p:nvSpPr>
          <p:spPr>
            <a:xfrm>
              <a:off x="1817413" y="4457753"/>
              <a:ext cx="50443" cy="248751"/>
            </a:xfrm>
            <a:custGeom>
              <a:avLst/>
              <a:gdLst/>
              <a:ahLst/>
              <a:cxnLst/>
              <a:rect l="l" t="t" r="r" b="b"/>
              <a:pathLst>
                <a:path w="83185" h="410209">
                  <a:moveTo>
                    <a:pt x="0" y="409834"/>
                  </a:moveTo>
                  <a:lnTo>
                    <a:pt x="82730" y="409834"/>
                  </a:lnTo>
                  <a:lnTo>
                    <a:pt x="82730" y="0"/>
                  </a:lnTo>
                  <a:lnTo>
                    <a:pt x="0" y="0"/>
                  </a:lnTo>
                  <a:lnTo>
                    <a:pt x="0" y="409834"/>
                  </a:lnTo>
                  <a:close/>
                </a:path>
              </a:pathLst>
            </a:custGeom>
            <a:solidFill>
              <a:srgbClr val="EB5769"/>
            </a:solidFill>
          </p:spPr>
          <p:txBody>
            <a:bodyPr wrap="square" lIns="0" tIns="0" rIns="0" bIns="0" rtlCol="0"/>
            <a:lstStyle/>
            <a:p>
              <a:endParaRPr lang="nl-NL" sz="1092" dirty="0"/>
            </a:p>
          </p:txBody>
        </p:sp>
        <p:sp>
          <p:nvSpPr>
            <p:cNvPr id="160" name="object 160"/>
            <p:cNvSpPr/>
            <p:nvPr/>
          </p:nvSpPr>
          <p:spPr>
            <a:xfrm>
              <a:off x="1817413" y="4969148"/>
              <a:ext cx="50443" cy="189837"/>
            </a:xfrm>
            <a:custGeom>
              <a:avLst/>
              <a:gdLst/>
              <a:ahLst/>
              <a:cxnLst/>
              <a:rect l="l" t="t" r="r" b="b"/>
              <a:pathLst>
                <a:path w="83185" h="313054">
                  <a:moveTo>
                    <a:pt x="0" y="312660"/>
                  </a:moveTo>
                  <a:lnTo>
                    <a:pt x="82730" y="312660"/>
                  </a:lnTo>
                  <a:lnTo>
                    <a:pt x="82730" y="0"/>
                  </a:lnTo>
                  <a:lnTo>
                    <a:pt x="0" y="0"/>
                  </a:lnTo>
                  <a:lnTo>
                    <a:pt x="0" y="312660"/>
                  </a:lnTo>
                  <a:close/>
                </a:path>
              </a:pathLst>
            </a:custGeom>
            <a:solidFill>
              <a:srgbClr val="EB5769"/>
            </a:solidFill>
          </p:spPr>
          <p:txBody>
            <a:bodyPr wrap="square" lIns="0" tIns="0" rIns="0" bIns="0" rtlCol="0"/>
            <a:lstStyle/>
            <a:p>
              <a:endParaRPr lang="nl-NL" sz="1092" dirty="0"/>
            </a:p>
          </p:txBody>
        </p:sp>
        <p:sp>
          <p:nvSpPr>
            <p:cNvPr id="161" name="object 161"/>
            <p:cNvSpPr/>
            <p:nvPr/>
          </p:nvSpPr>
          <p:spPr>
            <a:xfrm>
              <a:off x="847836" y="4485350"/>
              <a:ext cx="0" cy="727772"/>
            </a:xfrm>
            <a:custGeom>
              <a:avLst/>
              <a:gdLst/>
              <a:ahLst/>
              <a:cxnLst/>
              <a:rect l="l" t="t" r="r" b="b"/>
              <a:pathLst>
                <a:path h="1200150">
                  <a:moveTo>
                    <a:pt x="0" y="0"/>
                  </a:moveTo>
                  <a:lnTo>
                    <a:pt x="0" y="1199691"/>
                  </a:lnTo>
                </a:path>
              </a:pathLst>
            </a:custGeom>
            <a:ln w="12428">
              <a:solidFill>
                <a:srgbClr val="FFFFFF"/>
              </a:solidFill>
            </a:ln>
          </p:spPr>
          <p:txBody>
            <a:bodyPr wrap="square" lIns="0" tIns="0" rIns="0" bIns="0" rtlCol="0"/>
            <a:lstStyle/>
            <a:p>
              <a:endParaRPr lang="nl-NL" sz="1092" dirty="0"/>
            </a:p>
          </p:txBody>
        </p:sp>
        <p:sp>
          <p:nvSpPr>
            <p:cNvPr id="162" name="object 162"/>
            <p:cNvSpPr/>
            <p:nvPr/>
          </p:nvSpPr>
          <p:spPr>
            <a:xfrm>
              <a:off x="821494" y="5212832"/>
              <a:ext cx="372743" cy="42742"/>
            </a:xfrm>
            <a:custGeom>
              <a:avLst/>
              <a:gdLst/>
              <a:ahLst/>
              <a:cxnLst/>
              <a:rect l="l" t="t" r="r" b="b"/>
              <a:pathLst>
                <a:path w="614680" h="70484">
                  <a:moveTo>
                    <a:pt x="614326" y="70322"/>
                  </a:moveTo>
                  <a:lnTo>
                    <a:pt x="0" y="70322"/>
                  </a:lnTo>
                  <a:lnTo>
                    <a:pt x="0" y="0"/>
                  </a:lnTo>
                  <a:lnTo>
                    <a:pt x="614326" y="0"/>
                  </a:lnTo>
                  <a:lnTo>
                    <a:pt x="614326" y="70322"/>
                  </a:lnTo>
                  <a:close/>
                </a:path>
              </a:pathLst>
            </a:custGeom>
            <a:solidFill>
              <a:srgbClr val="0E6DB5"/>
            </a:solidFill>
          </p:spPr>
          <p:txBody>
            <a:bodyPr wrap="square" lIns="0" tIns="0" rIns="0" bIns="0" rtlCol="0"/>
            <a:lstStyle/>
            <a:p>
              <a:endParaRPr lang="nl-NL" sz="1092" dirty="0"/>
            </a:p>
          </p:txBody>
        </p:sp>
        <p:sp>
          <p:nvSpPr>
            <p:cNvPr id="163" name="object 163"/>
            <p:cNvSpPr/>
            <p:nvPr/>
          </p:nvSpPr>
          <p:spPr>
            <a:xfrm>
              <a:off x="824009" y="4469044"/>
              <a:ext cx="47748" cy="0"/>
            </a:xfrm>
            <a:custGeom>
              <a:avLst/>
              <a:gdLst/>
              <a:ahLst/>
              <a:cxnLst/>
              <a:rect l="l" t="t" r="r" b="b"/>
              <a:pathLst>
                <a:path w="78740">
                  <a:moveTo>
                    <a:pt x="0" y="0"/>
                  </a:moveTo>
                  <a:lnTo>
                    <a:pt x="78583" y="0"/>
                  </a:lnTo>
                </a:path>
              </a:pathLst>
            </a:custGeom>
            <a:ln w="53757">
              <a:solidFill>
                <a:srgbClr val="EB5769"/>
              </a:solidFill>
            </a:ln>
          </p:spPr>
          <p:txBody>
            <a:bodyPr wrap="square" lIns="0" tIns="0" rIns="0" bIns="0" rtlCol="0"/>
            <a:lstStyle/>
            <a:p>
              <a:endParaRPr lang="nl-NL" sz="1092" dirty="0"/>
            </a:p>
          </p:txBody>
        </p:sp>
        <p:sp>
          <p:nvSpPr>
            <p:cNvPr id="164" name="object 164"/>
            <p:cNvSpPr/>
            <p:nvPr/>
          </p:nvSpPr>
          <p:spPr>
            <a:xfrm>
              <a:off x="1171444" y="4485350"/>
              <a:ext cx="0" cy="727772"/>
            </a:xfrm>
            <a:custGeom>
              <a:avLst/>
              <a:gdLst/>
              <a:ahLst/>
              <a:cxnLst/>
              <a:rect l="l" t="t" r="r" b="b"/>
              <a:pathLst>
                <a:path h="1200150">
                  <a:moveTo>
                    <a:pt x="0" y="0"/>
                  </a:moveTo>
                  <a:lnTo>
                    <a:pt x="0" y="1199691"/>
                  </a:lnTo>
                </a:path>
              </a:pathLst>
            </a:custGeom>
            <a:ln w="12397">
              <a:solidFill>
                <a:srgbClr val="FFFFFF"/>
              </a:solidFill>
            </a:ln>
          </p:spPr>
          <p:txBody>
            <a:bodyPr wrap="square" lIns="0" tIns="0" rIns="0" bIns="0" rtlCol="0"/>
            <a:lstStyle/>
            <a:p>
              <a:endParaRPr lang="nl-NL" sz="1092" dirty="0"/>
            </a:p>
          </p:txBody>
        </p:sp>
        <p:sp>
          <p:nvSpPr>
            <p:cNvPr id="165" name="object 165"/>
            <p:cNvSpPr/>
            <p:nvPr/>
          </p:nvSpPr>
          <p:spPr>
            <a:xfrm>
              <a:off x="1146357" y="4469044"/>
              <a:ext cx="47748" cy="0"/>
            </a:xfrm>
            <a:custGeom>
              <a:avLst/>
              <a:gdLst/>
              <a:ahLst/>
              <a:cxnLst/>
              <a:rect l="l" t="t" r="r" b="b"/>
              <a:pathLst>
                <a:path w="78739">
                  <a:moveTo>
                    <a:pt x="0" y="0"/>
                  </a:moveTo>
                  <a:lnTo>
                    <a:pt x="78604" y="0"/>
                  </a:lnTo>
                </a:path>
              </a:pathLst>
            </a:custGeom>
            <a:ln w="53757">
              <a:solidFill>
                <a:srgbClr val="EB5769"/>
              </a:solidFill>
            </a:ln>
          </p:spPr>
          <p:txBody>
            <a:bodyPr wrap="square" lIns="0" tIns="0" rIns="0" bIns="0" rtlCol="0"/>
            <a:lstStyle/>
            <a:p>
              <a:endParaRPr lang="nl-NL" sz="1092" dirty="0"/>
            </a:p>
          </p:txBody>
        </p:sp>
        <p:sp>
          <p:nvSpPr>
            <p:cNvPr id="166" name="object 166"/>
            <p:cNvSpPr/>
            <p:nvPr/>
          </p:nvSpPr>
          <p:spPr>
            <a:xfrm>
              <a:off x="1375275" y="4489744"/>
              <a:ext cx="0" cy="727772"/>
            </a:xfrm>
            <a:custGeom>
              <a:avLst/>
              <a:gdLst/>
              <a:ahLst/>
              <a:cxnLst/>
              <a:rect l="l" t="t" r="r" b="b"/>
              <a:pathLst>
                <a:path h="1200150">
                  <a:moveTo>
                    <a:pt x="0" y="0"/>
                  </a:moveTo>
                  <a:lnTo>
                    <a:pt x="0" y="1199712"/>
                  </a:lnTo>
                </a:path>
              </a:pathLst>
            </a:custGeom>
            <a:ln w="12428">
              <a:solidFill>
                <a:srgbClr val="FFFFFF"/>
              </a:solidFill>
            </a:ln>
          </p:spPr>
          <p:txBody>
            <a:bodyPr wrap="square" lIns="0" tIns="0" rIns="0" bIns="0" rtlCol="0"/>
            <a:lstStyle/>
            <a:p>
              <a:endParaRPr lang="nl-NL" sz="1092" dirty="0"/>
            </a:p>
          </p:txBody>
        </p:sp>
        <p:sp>
          <p:nvSpPr>
            <p:cNvPr id="167" name="object 167"/>
            <p:cNvSpPr/>
            <p:nvPr/>
          </p:nvSpPr>
          <p:spPr>
            <a:xfrm>
              <a:off x="1348946" y="5217257"/>
              <a:ext cx="110899" cy="42742"/>
            </a:xfrm>
            <a:custGeom>
              <a:avLst/>
              <a:gdLst/>
              <a:ahLst/>
              <a:cxnLst/>
              <a:rect l="l" t="t" r="r" b="b"/>
              <a:pathLst>
                <a:path w="182880" h="70484">
                  <a:moveTo>
                    <a:pt x="0" y="70322"/>
                  </a:moveTo>
                  <a:lnTo>
                    <a:pt x="182266" y="70322"/>
                  </a:lnTo>
                  <a:lnTo>
                    <a:pt x="182266" y="0"/>
                  </a:lnTo>
                  <a:lnTo>
                    <a:pt x="0" y="0"/>
                  </a:lnTo>
                  <a:lnTo>
                    <a:pt x="0" y="70322"/>
                  </a:lnTo>
                  <a:close/>
                </a:path>
              </a:pathLst>
            </a:custGeom>
            <a:solidFill>
              <a:srgbClr val="0E6DB5"/>
            </a:solidFill>
          </p:spPr>
          <p:txBody>
            <a:bodyPr wrap="square" lIns="0" tIns="0" rIns="0" bIns="0" rtlCol="0"/>
            <a:lstStyle/>
            <a:p>
              <a:endParaRPr lang="nl-NL" sz="1092" dirty="0"/>
            </a:p>
          </p:txBody>
        </p:sp>
        <p:sp>
          <p:nvSpPr>
            <p:cNvPr id="168" name="object 168"/>
            <p:cNvSpPr/>
            <p:nvPr/>
          </p:nvSpPr>
          <p:spPr>
            <a:xfrm>
              <a:off x="1351435" y="4473451"/>
              <a:ext cx="47748" cy="0"/>
            </a:xfrm>
            <a:custGeom>
              <a:avLst/>
              <a:gdLst/>
              <a:ahLst/>
              <a:cxnLst/>
              <a:rect l="l" t="t" r="r" b="b"/>
              <a:pathLst>
                <a:path w="78739">
                  <a:moveTo>
                    <a:pt x="0" y="0"/>
                  </a:moveTo>
                  <a:lnTo>
                    <a:pt x="78604" y="0"/>
                  </a:lnTo>
                </a:path>
              </a:pathLst>
            </a:custGeom>
            <a:ln w="53778">
              <a:solidFill>
                <a:srgbClr val="EB5769"/>
              </a:solidFill>
            </a:ln>
          </p:spPr>
          <p:txBody>
            <a:bodyPr wrap="square" lIns="0" tIns="0" rIns="0" bIns="0" rtlCol="0"/>
            <a:lstStyle/>
            <a:p>
              <a:endParaRPr lang="nl-NL" sz="1092" dirty="0"/>
            </a:p>
          </p:txBody>
        </p:sp>
        <p:sp>
          <p:nvSpPr>
            <p:cNvPr id="169" name="object 169"/>
            <p:cNvSpPr/>
            <p:nvPr/>
          </p:nvSpPr>
          <p:spPr>
            <a:xfrm>
              <a:off x="1698879" y="4489744"/>
              <a:ext cx="0" cy="669242"/>
            </a:xfrm>
            <a:custGeom>
              <a:avLst/>
              <a:gdLst/>
              <a:ahLst/>
              <a:cxnLst/>
              <a:rect l="l" t="t" r="r" b="b"/>
              <a:pathLst>
                <a:path h="1103629">
                  <a:moveTo>
                    <a:pt x="0" y="0"/>
                  </a:moveTo>
                  <a:lnTo>
                    <a:pt x="0" y="1103233"/>
                  </a:lnTo>
                </a:path>
              </a:pathLst>
            </a:custGeom>
            <a:ln w="12428">
              <a:solidFill>
                <a:srgbClr val="FFFFFF"/>
              </a:solidFill>
            </a:ln>
          </p:spPr>
          <p:txBody>
            <a:bodyPr wrap="square" lIns="0" tIns="0" rIns="0" bIns="0" rtlCol="0"/>
            <a:lstStyle/>
            <a:p>
              <a:endParaRPr lang="nl-NL" sz="1092" dirty="0"/>
            </a:p>
          </p:txBody>
        </p:sp>
        <p:sp>
          <p:nvSpPr>
            <p:cNvPr id="170" name="object 170"/>
            <p:cNvSpPr/>
            <p:nvPr/>
          </p:nvSpPr>
          <p:spPr>
            <a:xfrm>
              <a:off x="1673789" y="4473451"/>
              <a:ext cx="47748" cy="0"/>
            </a:xfrm>
            <a:custGeom>
              <a:avLst/>
              <a:gdLst/>
              <a:ahLst/>
              <a:cxnLst/>
              <a:rect l="l" t="t" r="r" b="b"/>
              <a:pathLst>
                <a:path w="78739">
                  <a:moveTo>
                    <a:pt x="0" y="0"/>
                  </a:moveTo>
                  <a:lnTo>
                    <a:pt x="78604" y="0"/>
                  </a:lnTo>
                </a:path>
              </a:pathLst>
            </a:custGeom>
            <a:ln w="53778">
              <a:solidFill>
                <a:srgbClr val="EB5769"/>
              </a:solidFill>
            </a:ln>
          </p:spPr>
          <p:txBody>
            <a:bodyPr wrap="square" lIns="0" tIns="0" rIns="0" bIns="0" rtlCol="0"/>
            <a:lstStyle/>
            <a:p>
              <a:endParaRPr lang="nl-NL" sz="1092" dirty="0"/>
            </a:p>
          </p:txBody>
        </p:sp>
        <p:sp>
          <p:nvSpPr>
            <p:cNvPr id="171" name="object 171"/>
            <p:cNvSpPr/>
            <p:nvPr/>
          </p:nvSpPr>
          <p:spPr>
            <a:xfrm>
              <a:off x="1743368" y="4706277"/>
              <a:ext cx="189837" cy="262999"/>
            </a:xfrm>
            <a:custGeom>
              <a:avLst/>
              <a:gdLst/>
              <a:ahLst/>
              <a:cxnLst/>
              <a:rect l="l" t="t" r="r" b="b"/>
              <a:pathLst>
                <a:path w="313055" h="433704">
                  <a:moveTo>
                    <a:pt x="0" y="0"/>
                  </a:moveTo>
                  <a:lnTo>
                    <a:pt x="312870" y="0"/>
                  </a:lnTo>
                  <a:lnTo>
                    <a:pt x="312870" y="433494"/>
                  </a:lnTo>
                  <a:lnTo>
                    <a:pt x="0" y="433494"/>
                  </a:lnTo>
                  <a:lnTo>
                    <a:pt x="0" y="0"/>
                  </a:lnTo>
                  <a:close/>
                </a:path>
              </a:pathLst>
            </a:custGeom>
            <a:solidFill>
              <a:srgbClr val="000000">
                <a:alpha val="25000"/>
              </a:srgbClr>
            </a:solidFill>
          </p:spPr>
          <p:txBody>
            <a:bodyPr wrap="square" lIns="0" tIns="0" rIns="0" bIns="0" rtlCol="0"/>
            <a:lstStyle/>
            <a:p>
              <a:endParaRPr lang="nl-NL" sz="1092" dirty="0"/>
            </a:p>
          </p:txBody>
        </p:sp>
        <p:sp>
          <p:nvSpPr>
            <p:cNvPr id="172" name="object 172"/>
            <p:cNvSpPr/>
            <p:nvPr/>
          </p:nvSpPr>
          <p:spPr>
            <a:xfrm>
              <a:off x="1771318" y="4732735"/>
              <a:ext cx="129767" cy="204854"/>
            </a:xfrm>
            <a:custGeom>
              <a:avLst/>
              <a:gdLst/>
              <a:ahLst/>
              <a:cxnLst/>
              <a:rect l="l" t="t" r="r" b="b"/>
              <a:pathLst>
                <a:path w="213994" h="337820">
                  <a:moveTo>
                    <a:pt x="0" y="337696"/>
                  </a:moveTo>
                  <a:lnTo>
                    <a:pt x="213962" y="337696"/>
                  </a:lnTo>
                  <a:lnTo>
                    <a:pt x="213962" y="0"/>
                  </a:lnTo>
                  <a:lnTo>
                    <a:pt x="0" y="0"/>
                  </a:lnTo>
                  <a:lnTo>
                    <a:pt x="0" y="337696"/>
                  </a:lnTo>
                  <a:close/>
                </a:path>
              </a:pathLst>
            </a:custGeom>
            <a:solidFill>
              <a:srgbClr val="FFFFFF"/>
            </a:solidFill>
          </p:spPr>
          <p:txBody>
            <a:bodyPr wrap="square" lIns="0" tIns="0" rIns="0" bIns="0" rtlCol="0"/>
            <a:lstStyle/>
            <a:p>
              <a:endParaRPr lang="nl-NL" sz="1092" dirty="0"/>
            </a:p>
          </p:txBody>
        </p:sp>
        <p:sp>
          <p:nvSpPr>
            <p:cNvPr id="173" name="object 173"/>
            <p:cNvSpPr txBox="1"/>
            <p:nvPr/>
          </p:nvSpPr>
          <p:spPr>
            <a:xfrm>
              <a:off x="1749612" y="4815085"/>
              <a:ext cx="173664" cy="40803"/>
            </a:xfrm>
            <a:prstGeom prst="rect">
              <a:avLst/>
            </a:prstGeom>
          </p:spPr>
          <p:txBody>
            <a:bodyPr vert="horz" wrap="square" lIns="0" tIns="8086" rIns="0" bIns="0" rtlCol="0">
              <a:spAutoFit/>
            </a:bodyPr>
            <a:lstStyle/>
            <a:p>
              <a:pPr marL="7701">
                <a:spcBef>
                  <a:spcPts val="64"/>
                </a:spcBef>
              </a:pPr>
              <a:r>
                <a:rPr lang="nl-NL" sz="212" b="1" spc="-3" dirty="0">
                  <a:solidFill>
                    <a:srgbClr val="FFFFFF"/>
                  </a:solidFill>
                  <a:latin typeface="Gotham Bold"/>
                  <a:cs typeface="Gotham Bold"/>
                </a:rPr>
                <a:t>ROOKVRIJ</a:t>
              </a:r>
              <a:endParaRPr lang="nl-NL" sz="212" dirty="0">
                <a:latin typeface="Gotham Bold"/>
                <a:cs typeface="Gotham Bold"/>
              </a:endParaRPr>
            </a:p>
          </p:txBody>
        </p:sp>
        <p:sp>
          <p:nvSpPr>
            <p:cNvPr id="174" name="object 174"/>
            <p:cNvSpPr/>
            <p:nvPr/>
          </p:nvSpPr>
          <p:spPr>
            <a:xfrm>
              <a:off x="1744847" y="4705476"/>
              <a:ext cx="182686" cy="258506"/>
            </a:xfrm>
            <a:prstGeom prst="rect">
              <a:avLst/>
            </a:prstGeom>
            <a:blipFill>
              <a:blip r:embed="rId6" cstate="print"/>
              <a:stretch>
                <a:fillRect/>
              </a:stretch>
            </a:blipFill>
          </p:spPr>
          <p:txBody>
            <a:bodyPr wrap="square" lIns="0" tIns="0" rIns="0" bIns="0" rtlCol="0"/>
            <a:lstStyle/>
            <a:p>
              <a:endParaRPr lang="nl-NL" sz="1092" dirty="0"/>
            </a:p>
          </p:txBody>
        </p:sp>
        <p:sp>
          <p:nvSpPr>
            <p:cNvPr id="175" name="object 175"/>
            <p:cNvSpPr txBox="1"/>
            <p:nvPr/>
          </p:nvSpPr>
          <p:spPr>
            <a:xfrm>
              <a:off x="1794866" y="4885810"/>
              <a:ext cx="83174" cy="61944"/>
            </a:xfrm>
            <a:prstGeom prst="rect">
              <a:avLst/>
            </a:prstGeom>
          </p:spPr>
          <p:txBody>
            <a:bodyPr vert="horz" wrap="square" lIns="0" tIns="385" rIns="0" bIns="0" rtlCol="0">
              <a:spAutoFit/>
            </a:bodyPr>
            <a:lstStyle/>
            <a:p>
              <a:pPr>
                <a:spcBef>
                  <a:spcPts val="3"/>
                </a:spcBef>
              </a:pPr>
              <a:endParaRPr lang="nl-NL" sz="100" dirty="0">
                <a:latin typeface="Times New Roman"/>
                <a:cs typeface="Times New Roman"/>
              </a:endParaRPr>
            </a:p>
            <a:p>
              <a:pPr marL="7701"/>
              <a:r>
                <a:rPr lang="nl-NL" sz="100" spc="6" dirty="0">
                  <a:latin typeface="Gotham Book"/>
                  <a:cs typeface="Gotham Book"/>
                </a:rPr>
                <a:t>OP</a:t>
              </a:r>
              <a:r>
                <a:rPr lang="nl-NL" sz="100" dirty="0">
                  <a:latin typeface="Gotham Book"/>
                  <a:cs typeface="Gotham Book"/>
                </a:rPr>
                <a:t> </a:t>
              </a:r>
              <a:r>
                <a:rPr lang="nl-NL" sz="100" spc="9" dirty="0">
                  <a:latin typeface="Gotham Book"/>
                  <a:cs typeface="Gotham Book"/>
                </a:rPr>
                <a:t>W</a:t>
              </a:r>
              <a:r>
                <a:rPr lang="nl-NL" sz="100" spc="-6" dirty="0">
                  <a:latin typeface="Gotham Book"/>
                  <a:cs typeface="Gotham Book"/>
                </a:rPr>
                <a:t> </a:t>
              </a:r>
              <a:r>
                <a:rPr lang="nl-NL" sz="100" spc="3" dirty="0">
                  <a:latin typeface="Gotham Book"/>
                  <a:cs typeface="Gotham Book"/>
                </a:rPr>
                <a:t>E</a:t>
              </a:r>
              <a:r>
                <a:rPr lang="nl-NL" sz="100" spc="-6" dirty="0">
                  <a:latin typeface="Gotham Book"/>
                  <a:cs typeface="Gotham Book"/>
                </a:rPr>
                <a:t> </a:t>
              </a:r>
              <a:r>
                <a:rPr lang="nl-NL" sz="100" spc="6" dirty="0">
                  <a:latin typeface="Gotham Book"/>
                  <a:cs typeface="Gotham Book"/>
                </a:rPr>
                <a:t>G</a:t>
              </a:r>
              <a:r>
                <a:rPr lang="nl-NL" sz="100" spc="3" dirty="0">
                  <a:latin typeface="Gotham Book"/>
                  <a:cs typeface="Gotham Book"/>
                </a:rPr>
                <a:t> </a:t>
              </a:r>
              <a:r>
                <a:rPr lang="nl-NL" sz="100" spc="6" dirty="0">
                  <a:latin typeface="Gotham Book"/>
                  <a:cs typeface="Gotham Book"/>
                </a:rPr>
                <a:t>N</a:t>
              </a:r>
              <a:r>
                <a:rPr lang="nl-NL" sz="100" spc="-6" dirty="0">
                  <a:latin typeface="Gotham Book"/>
                  <a:cs typeface="Gotham Book"/>
                </a:rPr>
                <a:t> </a:t>
              </a:r>
              <a:r>
                <a:rPr lang="nl-NL" sz="100" spc="6" dirty="0">
                  <a:latin typeface="Gotham Book"/>
                  <a:cs typeface="Gotham Book"/>
                </a:rPr>
                <a:t>A</a:t>
              </a:r>
              <a:r>
                <a:rPr lang="nl-NL" sz="100" spc="-9" dirty="0">
                  <a:latin typeface="Gotham Book"/>
                  <a:cs typeface="Gotham Book"/>
                </a:rPr>
                <a:t> </a:t>
              </a:r>
              <a:r>
                <a:rPr lang="nl-NL" sz="100" spc="6" dirty="0">
                  <a:latin typeface="Gotham Book"/>
                  <a:cs typeface="Gotham Book"/>
                </a:rPr>
                <a:t>A</a:t>
              </a:r>
              <a:r>
                <a:rPr lang="nl-NL" sz="100" spc="-6" dirty="0">
                  <a:latin typeface="Gotham Book"/>
                  <a:cs typeface="Gotham Book"/>
                </a:rPr>
                <a:t> </a:t>
              </a:r>
              <a:r>
                <a:rPr lang="nl-NL" sz="100" spc="3" dirty="0">
                  <a:latin typeface="Gotham Book"/>
                  <a:cs typeface="Gotham Book"/>
                </a:rPr>
                <a:t>R </a:t>
              </a:r>
              <a:r>
                <a:rPr lang="nl-NL" sz="100" spc="6" dirty="0">
                  <a:latin typeface="Gotham Book"/>
                  <a:cs typeface="Gotham Book"/>
                </a:rPr>
                <a:t>EEN</a:t>
              </a:r>
              <a:r>
                <a:rPr lang="nl-NL" sz="100" spc="-3" dirty="0">
                  <a:latin typeface="Gotham Book"/>
                  <a:cs typeface="Gotham Book"/>
                </a:rPr>
                <a:t> </a:t>
              </a:r>
              <a:endParaRPr lang="nl-NL" sz="100" dirty="0">
                <a:latin typeface="Gotham Book"/>
                <a:cs typeface="Gotham Book"/>
              </a:endParaRPr>
            </a:p>
          </p:txBody>
        </p:sp>
        <p:sp>
          <p:nvSpPr>
            <p:cNvPr id="177" name="object 177"/>
            <p:cNvSpPr txBox="1"/>
            <p:nvPr/>
          </p:nvSpPr>
          <p:spPr>
            <a:xfrm>
              <a:off x="1463050" y="5162327"/>
              <a:ext cx="1149803" cy="354061"/>
            </a:xfrm>
            <a:prstGeom prst="rect">
              <a:avLst/>
            </a:prstGeom>
            <a:solidFill>
              <a:srgbClr val="FFFFFF"/>
            </a:solidFill>
            <a:effectLst>
              <a:outerShdw blurRad="50800" dist="38100" dir="2700000" algn="tl" rotWithShape="0">
                <a:prstClr val="black">
                  <a:alpha val="40000"/>
                </a:prstClr>
              </a:outerShdw>
            </a:effectLst>
          </p:spPr>
          <p:txBody>
            <a:bodyPr vert="horz" wrap="square" lIns="0" tIns="71237" rIns="0" bIns="0" rtlCol="0">
              <a:spAutoFit/>
            </a:bodyPr>
            <a:lstStyle/>
            <a:p>
              <a:pPr marL="81634" marR="84714">
                <a:lnSpc>
                  <a:spcPts val="1085"/>
                </a:lnSpc>
                <a:spcBef>
                  <a:spcPts val="561"/>
                </a:spcBef>
              </a:pPr>
              <a:r>
                <a:rPr lang="nl-NL" sz="970" b="1" spc="-27" dirty="0">
                  <a:solidFill>
                    <a:srgbClr val="006FB9"/>
                  </a:solidFill>
                  <a:cs typeface="Gotham Bold"/>
                </a:rPr>
                <a:t>Rookvrij</a:t>
              </a:r>
              <a:r>
                <a:rPr lang="nl-NL" sz="970" b="1" spc="-67" dirty="0">
                  <a:solidFill>
                    <a:srgbClr val="006FB9"/>
                  </a:solidFill>
                  <a:cs typeface="Gotham Bold"/>
                </a:rPr>
                <a:t> </a:t>
              </a:r>
              <a:r>
                <a:rPr lang="nl-NL" sz="970" b="1" spc="-21" dirty="0">
                  <a:solidFill>
                    <a:srgbClr val="006FB9"/>
                  </a:solidFill>
                  <a:cs typeface="Gotham Bold"/>
                </a:rPr>
                <a:t>spelen  en</a:t>
              </a:r>
              <a:r>
                <a:rPr lang="nl-NL" sz="970" b="1" spc="-76" dirty="0">
                  <a:solidFill>
                    <a:srgbClr val="006FB9"/>
                  </a:solidFill>
                  <a:cs typeface="Gotham Bold"/>
                </a:rPr>
                <a:t> </a:t>
              </a:r>
              <a:r>
                <a:rPr lang="nl-NL" sz="970" b="1" spc="-27" dirty="0">
                  <a:solidFill>
                    <a:srgbClr val="006FB9"/>
                  </a:solidFill>
                  <a:cs typeface="Gotham Bold"/>
                </a:rPr>
                <a:t>recreëren</a:t>
              </a:r>
              <a:endParaRPr lang="nl-NL" sz="970" dirty="0">
                <a:cs typeface="Gotham Bold"/>
              </a:endParaRPr>
            </a:p>
          </p:txBody>
        </p:sp>
      </p:grpSp>
      <p:grpSp>
        <p:nvGrpSpPr>
          <p:cNvPr id="324" name="Groep 323">
            <a:extLst>
              <a:ext uri="{FF2B5EF4-FFF2-40B4-BE49-F238E27FC236}">
                <a16:creationId xmlns="" xmlns:a16="http://schemas.microsoft.com/office/drawing/2014/main" id="{A549881E-12B9-40E5-9A56-2BAC8F3F6C12}"/>
              </a:ext>
            </a:extLst>
          </p:cNvPr>
          <p:cNvGrpSpPr/>
          <p:nvPr/>
        </p:nvGrpSpPr>
        <p:grpSpPr>
          <a:xfrm>
            <a:off x="5112920" y="1963898"/>
            <a:ext cx="1101012" cy="394691"/>
            <a:chOff x="5112920" y="1963898"/>
            <a:chExt cx="1101012" cy="394691"/>
          </a:xfrm>
        </p:grpSpPr>
        <p:sp>
          <p:nvSpPr>
            <p:cNvPr id="179" name="object 179"/>
            <p:cNvSpPr/>
            <p:nvPr/>
          </p:nvSpPr>
          <p:spPr>
            <a:xfrm>
              <a:off x="5116498" y="1963898"/>
              <a:ext cx="1097434" cy="394691"/>
            </a:xfrm>
            <a:custGeom>
              <a:avLst/>
              <a:gdLst/>
              <a:ahLst/>
              <a:cxnLst/>
              <a:rect l="l" t="t" r="r" b="b"/>
              <a:pathLst>
                <a:path w="1809750" h="650875">
                  <a:moveTo>
                    <a:pt x="0" y="650577"/>
                  </a:moveTo>
                  <a:lnTo>
                    <a:pt x="1809368" y="650577"/>
                  </a:lnTo>
                  <a:lnTo>
                    <a:pt x="1809368" y="0"/>
                  </a:lnTo>
                  <a:lnTo>
                    <a:pt x="0" y="0"/>
                  </a:lnTo>
                  <a:lnTo>
                    <a:pt x="0" y="650577"/>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lang="nl-NL" sz="1092" dirty="0"/>
            </a:p>
          </p:txBody>
        </p:sp>
        <p:sp>
          <p:nvSpPr>
            <p:cNvPr id="180" name="object 180"/>
            <p:cNvSpPr txBox="1"/>
            <p:nvPr/>
          </p:nvSpPr>
          <p:spPr>
            <a:xfrm>
              <a:off x="5112920" y="2009680"/>
              <a:ext cx="1100899" cy="303903"/>
            </a:xfrm>
            <a:prstGeom prst="rect">
              <a:avLst/>
            </a:prstGeom>
          </p:spPr>
          <p:txBody>
            <a:bodyPr vert="horz" wrap="square" lIns="0" tIns="21564" rIns="0" bIns="0" rtlCol="0">
              <a:spAutoFit/>
            </a:bodyPr>
            <a:lstStyle/>
            <a:p>
              <a:pPr marL="81634" marR="144784">
                <a:lnSpc>
                  <a:spcPts val="1085"/>
                </a:lnSpc>
                <a:spcBef>
                  <a:spcPts val="170"/>
                </a:spcBef>
              </a:pPr>
              <a:r>
                <a:rPr lang="nl-NL" sz="970" b="1" spc="-27" dirty="0">
                  <a:solidFill>
                    <a:srgbClr val="006FB9"/>
                  </a:solidFill>
                  <a:cs typeface="Gotham Bold"/>
                </a:rPr>
                <a:t>Rookvrije  </a:t>
              </a:r>
              <a:r>
                <a:rPr lang="nl-NL" sz="970" b="1" spc="-24" dirty="0">
                  <a:solidFill>
                    <a:srgbClr val="006FB9"/>
                  </a:solidFill>
                  <a:cs typeface="Gotham Bold"/>
                </a:rPr>
                <a:t>kinde</a:t>
              </a:r>
              <a:r>
                <a:rPr lang="nl-NL" sz="970" b="1" spc="-33" dirty="0">
                  <a:solidFill>
                    <a:srgbClr val="006FB9"/>
                  </a:solidFill>
                  <a:cs typeface="Gotham Bold"/>
                </a:rPr>
                <a:t>r</a:t>
              </a:r>
              <a:r>
                <a:rPr lang="nl-NL" sz="970" b="1" spc="-21" dirty="0">
                  <a:solidFill>
                    <a:srgbClr val="006FB9"/>
                  </a:solidFill>
                  <a:cs typeface="Gotham Bold"/>
                </a:rPr>
                <a:t>o</a:t>
              </a:r>
              <a:r>
                <a:rPr lang="nl-NL" sz="970" b="1" spc="-49" dirty="0">
                  <a:solidFill>
                    <a:srgbClr val="006FB9"/>
                  </a:solidFill>
                  <a:cs typeface="Gotham Bold"/>
                </a:rPr>
                <a:t>pv</a:t>
              </a:r>
              <a:r>
                <a:rPr lang="nl-NL" sz="970" b="1" spc="-21" dirty="0">
                  <a:solidFill>
                    <a:srgbClr val="006FB9"/>
                  </a:solidFill>
                  <a:cs typeface="Gotham Bold"/>
                </a:rPr>
                <a:t>ang</a:t>
              </a:r>
              <a:endParaRPr lang="nl-NL" sz="970" dirty="0">
                <a:cs typeface="Gotham Bold"/>
              </a:endParaRPr>
            </a:p>
          </p:txBody>
        </p:sp>
      </p:grpSp>
      <p:grpSp>
        <p:nvGrpSpPr>
          <p:cNvPr id="336" name="Groep 335">
            <a:extLst>
              <a:ext uri="{FF2B5EF4-FFF2-40B4-BE49-F238E27FC236}">
                <a16:creationId xmlns="" xmlns:a16="http://schemas.microsoft.com/office/drawing/2014/main" id="{6575D48A-2B05-460E-8FCF-F7EFE296BEC7}"/>
              </a:ext>
            </a:extLst>
          </p:cNvPr>
          <p:cNvGrpSpPr/>
          <p:nvPr/>
        </p:nvGrpSpPr>
        <p:grpSpPr>
          <a:xfrm>
            <a:off x="9207278" y="1887961"/>
            <a:ext cx="2540196" cy="1438007"/>
            <a:chOff x="9207278" y="1887961"/>
            <a:chExt cx="2540196" cy="1438007"/>
          </a:xfrm>
        </p:grpSpPr>
        <p:sp>
          <p:nvSpPr>
            <p:cNvPr id="13" name="object 13"/>
            <p:cNvSpPr txBox="1"/>
            <p:nvPr/>
          </p:nvSpPr>
          <p:spPr>
            <a:xfrm>
              <a:off x="10258044" y="2358409"/>
              <a:ext cx="1489430" cy="967559"/>
            </a:xfrm>
            <a:prstGeom prst="rect">
              <a:avLst/>
            </a:prstGeom>
            <a:solidFill>
              <a:srgbClr val="FFFFFF"/>
            </a:solidFill>
            <a:effectLst>
              <a:outerShdw blurRad="50800" dist="38100" dir="2700000" algn="tl" rotWithShape="0">
                <a:prstClr val="black">
                  <a:alpha val="40000"/>
                </a:prstClr>
              </a:outerShdw>
            </a:effectLst>
          </p:spPr>
          <p:txBody>
            <a:bodyPr vert="horz" wrap="square" lIns="0" tIns="58915" rIns="0" bIns="0" rtlCol="0">
              <a:spAutoFit/>
            </a:bodyPr>
            <a:lstStyle/>
            <a:p>
              <a:pPr marL="78168">
                <a:spcBef>
                  <a:spcPts val="464"/>
                </a:spcBef>
              </a:pPr>
              <a:r>
                <a:rPr lang="nl-NL" sz="849" b="1" spc="-15" dirty="0">
                  <a:solidFill>
                    <a:srgbClr val="EB5769"/>
                  </a:solidFill>
                  <a:cs typeface="Gotham Bold"/>
                </a:rPr>
                <a:t>Blijvend </a:t>
              </a:r>
              <a:r>
                <a:rPr lang="nl-NL" sz="849" b="1" spc="-12" dirty="0">
                  <a:solidFill>
                    <a:srgbClr val="EB5769"/>
                  </a:solidFill>
                  <a:cs typeface="Gotham Bold"/>
                </a:rPr>
                <a:t>aandacht</a:t>
              </a:r>
              <a:r>
                <a:rPr lang="nl-NL" sz="849" b="1" spc="-61" dirty="0">
                  <a:solidFill>
                    <a:srgbClr val="EB5769"/>
                  </a:solidFill>
                  <a:cs typeface="Gotham Bold"/>
                </a:rPr>
                <a:t> </a:t>
              </a:r>
              <a:r>
                <a:rPr lang="nl-NL" sz="849" b="1" spc="-18" dirty="0">
                  <a:solidFill>
                    <a:srgbClr val="EB5769"/>
                  </a:solidFill>
                  <a:cs typeface="Gotham Bold"/>
                </a:rPr>
                <a:t>voor:</a:t>
              </a:r>
              <a:endParaRPr lang="nl-NL" sz="849" dirty="0">
                <a:cs typeface="Gotham Bold"/>
              </a:endParaRPr>
            </a:p>
            <a:p>
              <a:pPr marL="164037" indent="-85869">
                <a:spcBef>
                  <a:spcPts val="176"/>
                </a:spcBef>
                <a:buChar char="•"/>
                <a:tabLst>
                  <a:tab pos="164422" algn="l"/>
                </a:tabLst>
              </a:pPr>
              <a:r>
                <a:rPr lang="nl-NL" sz="849" spc="3" dirty="0">
                  <a:solidFill>
                    <a:srgbClr val="006FB9"/>
                  </a:solidFill>
                  <a:cs typeface="Gotham Book"/>
                </a:rPr>
                <a:t>Rookvrij </a:t>
              </a:r>
              <a:r>
                <a:rPr lang="nl-NL" sz="849" spc="9" dirty="0">
                  <a:solidFill>
                    <a:srgbClr val="006FB9"/>
                  </a:solidFill>
                  <a:cs typeface="Gotham Book"/>
                </a:rPr>
                <a:t>de</a:t>
              </a:r>
              <a:r>
                <a:rPr lang="nl-NL" sz="849" spc="-30" dirty="0">
                  <a:solidFill>
                    <a:srgbClr val="006FB9"/>
                  </a:solidFill>
                  <a:cs typeface="Gotham Book"/>
                </a:rPr>
                <a:t> </a:t>
              </a:r>
              <a:r>
                <a:rPr lang="nl-NL" sz="849" spc="9" dirty="0">
                  <a:solidFill>
                    <a:srgbClr val="006FB9"/>
                  </a:solidFill>
                  <a:cs typeface="Gotham Book"/>
                </a:rPr>
                <a:t>norm</a:t>
              </a:r>
              <a:endParaRPr lang="nl-NL" sz="849" dirty="0">
                <a:cs typeface="Gotham Book"/>
              </a:endParaRPr>
            </a:p>
            <a:p>
              <a:pPr marL="164037" indent="-85869">
                <a:spcBef>
                  <a:spcPts val="176"/>
                </a:spcBef>
                <a:buChar char="•"/>
                <a:tabLst>
                  <a:tab pos="164422" algn="l"/>
                </a:tabLst>
              </a:pPr>
              <a:r>
                <a:rPr lang="nl-NL" sz="849" spc="9" dirty="0">
                  <a:solidFill>
                    <a:srgbClr val="006FB9"/>
                  </a:solidFill>
                  <a:cs typeface="Gotham Book"/>
                </a:rPr>
                <a:t>Hulp </a:t>
              </a:r>
              <a:r>
                <a:rPr lang="nl-NL" sz="849" spc="3" dirty="0">
                  <a:solidFill>
                    <a:srgbClr val="006FB9"/>
                  </a:solidFill>
                  <a:cs typeface="Gotham Book"/>
                </a:rPr>
                <a:t>bij</a:t>
              </a:r>
              <a:r>
                <a:rPr lang="nl-NL" sz="849" spc="-52" dirty="0">
                  <a:solidFill>
                    <a:srgbClr val="006FB9"/>
                  </a:solidFill>
                  <a:cs typeface="Gotham Book"/>
                </a:rPr>
                <a:t> </a:t>
              </a:r>
              <a:r>
                <a:rPr lang="nl-NL" sz="849" spc="6" dirty="0">
                  <a:solidFill>
                    <a:srgbClr val="006FB9"/>
                  </a:solidFill>
                  <a:cs typeface="Gotham Book"/>
                </a:rPr>
                <a:t>stoppen</a:t>
              </a:r>
              <a:endParaRPr lang="nl-NL" sz="849" dirty="0">
                <a:cs typeface="Gotham Book"/>
              </a:endParaRPr>
            </a:p>
            <a:p>
              <a:pPr marL="164037" indent="-85869">
                <a:spcBef>
                  <a:spcPts val="176"/>
                </a:spcBef>
                <a:buChar char="•"/>
                <a:tabLst>
                  <a:tab pos="164422" algn="l"/>
                </a:tabLst>
              </a:pPr>
              <a:r>
                <a:rPr lang="nl-NL" sz="849" spc="6" dirty="0">
                  <a:solidFill>
                    <a:srgbClr val="006FB9"/>
                  </a:solidFill>
                  <a:cs typeface="Gotham Book"/>
                </a:rPr>
                <a:t>Hogere</a:t>
              </a:r>
              <a:r>
                <a:rPr lang="nl-NL" sz="849" spc="-36" dirty="0">
                  <a:solidFill>
                    <a:srgbClr val="006FB9"/>
                  </a:solidFill>
                  <a:cs typeface="Gotham Book"/>
                </a:rPr>
                <a:t> </a:t>
              </a:r>
              <a:r>
                <a:rPr lang="nl-NL" sz="849" spc="3" dirty="0">
                  <a:solidFill>
                    <a:srgbClr val="006FB9"/>
                  </a:solidFill>
                  <a:cs typeface="Gotham Book"/>
                </a:rPr>
                <a:t>accijns</a:t>
              </a:r>
              <a:endParaRPr lang="nl-NL" sz="849" dirty="0">
                <a:cs typeface="Gotham Book"/>
              </a:endParaRPr>
            </a:p>
            <a:p>
              <a:pPr marL="164037" marR="459766" indent="-85869">
                <a:lnSpc>
                  <a:spcPct val="117500"/>
                </a:lnSpc>
                <a:buChar char="•"/>
                <a:tabLst>
                  <a:tab pos="164422" algn="l"/>
                </a:tabLst>
              </a:pPr>
              <a:r>
                <a:rPr lang="nl-NL" sz="849" spc="9" dirty="0">
                  <a:solidFill>
                    <a:srgbClr val="006FB9"/>
                  </a:solidFill>
                  <a:cs typeface="Gotham Book"/>
                </a:rPr>
                <a:t>Denormalise</a:t>
              </a:r>
              <a:r>
                <a:rPr lang="nl-NL" sz="849" spc="-15" dirty="0">
                  <a:solidFill>
                    <a:srgbClr val="006FB9"/>
                  </a:solidFill>
                  <a:cs typeface="Gotham Book"/>
                </a:rPr>
                <a:t>r</a:t>
              </a:r>
              <a:r>
                <a:rPr lang="nl-NL" sz="849" spc="6" dirty="0">
                  <a:solidFill>
                    <a:srgbClr val="006FB9"/>
                  </a:solidFill>
                  <a:cs typeface="Gotham Book"/>
                </a:rPr>
                <a:t>en  tabaksindustrie</a:t>
              </a:r>
              <a:endParaRPr lang="nl-NL" sz="849" dirty="0">
                <a:cs typeface="Gotham Book"/>
              </a:endParaRPr>
            </a:p>
          </p:txBody>
        </p:sp>
        <p:sp>
          <p:nvSpPr>
            <p:cNvPr id="257" name="object 257"/>
            <p:cNvSpPr/>
            <p:nvPr/>
          </p:nvSpPr>
          <p:spPr>
            <a:xfrm>
              <a:off x="9445852" y="1887961"/>
              <a:ext cx="100117" cy="1166360"/>
            </a:xfrm>
            <a:custGeom>
              <a:avLst/>
              <a:gdLst/>
              <a:ahLst/>
              <a:cxnLst/>
              <a:rect l="l" t="t" r="r" b="b"/>
              <a:pathLst>
                <a:path w="165100" h="1923414">
                  <a:moveTo>
                    <a:pt x="22910" y="1539"/>
                  </a:moveTo>
                  <a:lnTo>
                    <a:pt x="0" y="1937"/>
                  </a:lnTo>
                  <a:lnTo>
                    <a:pt x="12083" y="1923103"/>
                  </a:lnTo>
                  <a:lnTo>
                    <a:pt x="164780" y="1919030"/>
                  </a:lnTo>
                  <a:lnTo>
                    <a:pt x="113150" y="67662"/>
                  </a:lnTo>
                  <a:lnTo>
                    <a:pt x="31904" y="67662"/>
                  </a:lnTo>
                  <a:lnTo>
                    <a:pt x="22910" y="1539"/>
                  </a:lnTo>
                  <a:close/>
                </a:path>
                <a:path w="165100" h="1923414">
                  <a:moveTo>
                    <a:pt x="111263" y="0"/>
                  </a:moveTo>
                  <a:lnTo>
                    <a:pt x="40166" y="1246"/>
                  </a:lnTo>
                  <a:lnTo>
                    <a:pt x="31904" y="67662"/>
                  </a:lnTo>
                  <a:lnTo>
                    <a:pt x="113150" y="67662"/>
                  </a:lnTo>
                  <a:lnTo>
                    <a:pt x="111263" y="0"/>
                  </a:lnTo>
                  <a:close/>
                </a:path>
              </a:pathLst>
            </a:custGeom>
            <a:solidFill>
              <a:srgbClr val="D3E9ED"/>
            </a:solidFill>
          </p:spPr>
          <p:txBody>
            <a:bodyPr wrap="square" lIns="0" tIns="0" rIns="0" bIns="0" rtlCol="0"/>
            <a:lstStyle/>
            <a:p>
              <a:endParaRPr lang="nl-NL" sz="1092" dirty="0"/>
            </a:p>
          </p:txBody>
        </p:sp>
        <p:sp>
          <p:nvSpPr>
            <p:cNvPr id="258" name="object 258"/>
            <p:cNvSpPr/>
            <p:nvPr/>
          </p:nvSpPr>
          <p:spPr>
            <a:xfrm>
              <a:off x="9286708" y="2046994"/>
              <a:ext cx="389685" cy="614563"/>
            </a:xfrm>
            <a:custGeom>
              <a:avLst/>
              <a:gdLst/>
              <a:ahLst/>
              <a:cxnLst/>
              <a:rect l="l" t="t" r="r" b="b"/>
              <a:pathLst>
                <a:path w="642619" h="1013460">
                  <a:moveTo>
                    <a:pt x="0" y="1013340"/>
                  </a:moveTo>
                  <a:lnTo>
                    <a:pt x="642053" y="1013340"/>
                  </a:lnTo>
                  <a:lnTo>
                    <a:pt x="642053" y="0"/>
                  </a:lnTo>
                  <a:lnTo>
                    <a:pt x="0" y="0"/>
                  </a:lnTo>
                  <a:lnTo>
                    <a:pt x="0" y="1013340"/>
                  </a:lnTo>
                  <a:close/>
                </a:path>
              </a:pathLst>
            </a:custGeom>
            <a:solidFill>
              <a:srgbClr val="FFFFFF"/>
            </a:solidFill>
          </p:spPr>
          <p:txBody>
            <a:bodyPr wrap="square" lIns="0" tIns="0" rIns="0" bIns="0" rtlCol="0"/>
            <a:lstStyle/>
            <a:p>
              <a:endParaRPr lang="nl-NL" sz="1092" dirty="0"/>
            </a:p>
          </p:txBody>
        </p:sp>
        <p:sp>
          <p:nvSpPr>
            <p:cNvPr id="259" name="object 259"/>
            <p:cNvSpPr/>
            <p:nvPr/>
          </p:nvSpPr>
          <p:spPr>
            <a:xfrm>
              <a:off x="9286708" y="2046994"/>
              <a:ext cx="389685" cy="614563"/>
            </a:xfrm>
            <a:custGeom>
              <a:avLst/>
              <a:gdLst/>
              <a:ahLst/>
              <a:cxnLst/>
              <a:rect l="l" t="t" r="r" b="b"/>
              <a:pathLst>
                <a:path w="642619" h="1013460">
                  <a:moveTo>
                    <a:pt x="0" y="1013340"/>
                  </a:moveTo>
                  <a:lnTo>
                    <a:pt x="642053" y="1013340"/>
                  </a:lnTo>
                  <a:lnTo>
                    <a:pt x="642053" y="0"/>
                  </a:lnTo>
                  <a:lnTo>
                    <a:pt x="0" y="0"/>
                  </a:lnTo>
                  <a:lnTo>
                    <a:pt x="0" y="1013340"/>
                  </a:lnTo>
                  <a:close/>
                </a:path>
              </a:pathLst>
            </a:custGeom>
            <a:ln w="261971">
              <a:solidFill>
                <a:srgbClr val="FFFFFF"/>
              </a:solidFill>
            </a:ln>
          </p:spPr>
          <p:txBody>
            <a:bodyPr wrap="square" lIns="0" tIns="0" rIns="0" bIns="0" rtlCol="0"/>
            <a:lstStyle/>
            <a:p>
              <a:endParaRPr lang="nl-NL" sz="1092" dirty="0"/>
            </a:p>
          </p:txBody>
        </p:sp>
        <p:sp>
          <p:nvSpPr>
            <p:cNvPr id="260" name="object 260"/>
            <p:cNvSpPr/>
            <p:nvPr/>
          </p:nvSpPr>
          <p:spPr>
            <a:xfrm>
              <a:off x="9207281" y="1965181"/>
              <a:ext cx="547198" cy="531032"/>
            </a:xfrm>
            <a:prstGeom prst="rect">
              <a:avLst/>
            </a:prstGeom>
            <a:blipFill>
              <a:blip r:embed="rId7" cstate="print"/>
              <a:stretch>
                <a:fillRect/>
              </a:stretch>
            </a:blipFill>
          </p:spPr>
          <p:txBody>
            <a:bodyPr wrap="square" lIns="0" tIns="0" rIns="0" bIns="0" rtlCol="0"/>
            <a:lstStyle/>
            <a:p>
              <a:endParaRPr lang="nl-NL" sz="1092" dirty="0"/>
            </a:p>
          </p:txBody>
        </p:sp>
        <p:sp>
          <p:nvSpPr>
            <p:cNvPr id="261" name="object 261"/>
            <p:cNvSpPr/>
            <p:nvPr/>
          </p:nvSpPr>
          <p:spPr>
            <a:xfrm>
              <a:off x="9307089" y="2554787"/>
              <a:ext cx="47863" cy="71805"/>
            </a:xfrm>
            <a:prstGeom prst="rect">
              <a:avLst/>
            </a:prstGeom>
            <a:blipFill>
              <a:blip r:embed="rId8" cstate="print"/>
              <a:stretch>
                <a:fillRect/>
              </a:stretch>
            </a:blipFill>
          </p:spPr>
          <p:txBody>
            <a:bodyPr wrap="square" lIns="0" tIns="0" rIns="0" bIns="0" rtlCol="0"/>
            <a:lstStyle/>
            <a:p>
              <a:endParaRPr lang="nl-NL" sz="1092" dirty="0"/>
            </a:p>
          </p:txBody>
        </p:sp>
        <p:sp>
          <p:nvSpPr>
            <p:cNvPr id="262" name="object 262"/>
            <p:cNvSpPr/>
            <p:nvPr/>
          </p:nvSpPr>
          <p:spPr>
            <a:xfrm>
              <a:off x="9604190" y="2555886"/>
              <a:ext cx="40525" cy="65062"/>
            </a:xfrm>
            <a:prstGeom prst="rect">
              <a:avLst/>
            </a:prstGeom>
            <a:blipFill>
              <a:blip r:embed="rId9" cstate="print"/>
              <a:stretch>
                <a:fillRect/>
              </a:stretch>
            </a:blipFill>
          </p:spPr>
          <p:txBody>
            <a:bodyPr wrap="square" lIns="0" tIns="0" rIns="0" bIns="0" rtlCol="0"/>
            <a:lstStyle/>
            <a:p>
              <a:endParaRPr lang="nl-NL" sz="1092" dirty="0"/>
            </a:p>
          </p:txBody>
        </p:sp>
        <p:sp>
          <p:nvSpPr>
            <p:cNvPr id="263" name="object 263"/>
            <p:cNvSpPr/>
            <p:nvPr/>
          </p:nvSpPr>
          <p:spPr>
            <a:xfrm>
              <a:off x="9385125" y="2554628"/>
              <a:ext cx="54527" cy="73740"/>
            </a:xfrm>
            <a:prstGeom prst="rect">
              <a:avLst/>
            </a:prstGeom>
            <a:blipFill>
              <a:blip r:embed="rId10" cstate="print"/>
              <a:stretch>
                <a:fillRect/>
              </a:stretch>
            </a:blipFill>
          </p:spPr>
          <p:txBody>
            <a:bodyPr wrap="square" lIns="0" tIns="0" rIns="0" bIns="0" rtlCol="0"/>
            <a:lstStyle/>
            <a:p>
              <a:endParaRPr lang="nl-NL" sz="1092" dirty="0"/>
            </a:p>
          </p:txBody>
        </p:sp>
        <p:sp>
          <p:nvSpPr>
            <p:cNvPr id="264" name="object 264"/>
            <p:cNvSpPr/>
            <p:nvPr/>
          </p:nvSpPr>
          <p:spPr>
            <a:xfrm>
              <a:off x="9428029" y="2550565"/>
              <a:ext cx="50465" cy="75702"/>
            </a:xfrm>
            <a:prstGeom prst="rect">
              <a:avLst/>
            </a:prstGeom>
            <a:blipFill>
              <a:blip r:embed="rId11" cstate="print"/>
              <a:stretch>
                <a:fillRect/>
              </a:stretch>
            </a:blipFill>
          </p:spPr>
          <p:txBody>
            <a:bodyPr wrap="square" lIns="0" tIns="0" rIns="0" bIns="0" rtlCol="0"/>
            <a:lstStyle/>
            <a:p>
              <a:endParaRPr lang="nl-NL" sz="1092" dirty="0"/>
            </a:p>
          </p:txBody>
        </p:sp>
        <p:sp>
          <p:nvSpPr>
            <p:cNvPr id="265" name="object 265"/>
            <p:cNvSpPr/>
            <p:nvPr/>
          </p:nvSpPr>
          <p:spPr>
            <a:xfrm>
              <a:off x="9512997" y="2556083"/>
              <a:ext cx="45103" cy="67660"/>
            </a:xfrm>
            <a:prstGeom prst="rect">
              <a:avLst/>
            </a:prstGeom>
            <a:blipFill>
              <a:blip r:embed="rId12" cstate="print"/>
              <a:stretch>
                <a:fillRect/>
              </a:stretch>
            </a:blipFill>
          </p:spPr>
          <p:txBody>
            <a:bodyPr wrap="square" lIns="0" tIns="0" rIns="0" bIns="0" rtlCol="0"/>
            <a:lstStyle/>
            <a:p>
              <a:endParaRPr lang="nl-NL" sz="1092" dirty="0"/>
            </a:p>
          </p:txBody>
        </p:sp>
        <p:sp>
          <p:nvSpPr>
            <p:cNvPr id="266" name="object 266"/>
            <p:cNvSpPr/>
            <p:nvPr/>
          </p:nvSpPr>
          <p:spPr>
            <a:xfrm>
              <a:off x="9347365" y="2555963"/>
              <a:ext cx="53105" cy="74105"/>
            </a:xfrm>
            <a:prstGeom prst="rect">
              <a:avLst/>
            </a:prstGeom>
            <a:blipFill>
              <a:blip r:embed="rId13" cstate="print"/>
              <a:stretch>
                <a:fillRect/>
              </a:stretch>
            </a:blipFill>
          </p:spPr>
          <p:txBody>
            <a:bodyPr wrap="square" lIns="0" tIns="0" rIns="0" bIns="0" rtlCol="0"/>
            <a:lstStyle/>
            <a:p>
              <a:endParaRPr lang="nl-NL" sz="1092" dirty="0"/>
            </a:p>
          </p:txBody>
        </p:sp>
        <p:sp>
          <p:nvSpPr>
            <p:cNvPr id="267" name="object 267"/>
            <p:cNvSpPr/>
            <p:nvPr/>
          </p:nvSpPr>
          <p:spPr>
            <a:xfrm>
              <a:off x="9564284" y="2553601"/>
              <a:ext cx="48736" cy="73108"/>
            </a:xfrm>
            <a:prstGeom prst="rect">
              <a:avLst/>
            </a:prstGeom>
            <a:blipFill>
              <a:blip r:embed="rId14" cstate="print"/>
              <a:stretch>
                <a:fillRect/>
              </a:stretch>
            </a:blipFill>
          </p:spPr>
          <p:txBody>
            <a:bodyPr wrap="square" lIns="0" tIns="0" rIns="0" bIns="0" rtlCol="0"/>
            <a:lstStyle/>
            <a:p>
              <a:endParaRPr lang="nl-NL" sz="1092" dirty="0"/>
            </a:p>
          </p:txBody>
        </p:sp>
        <p:sp>
          <p:nvSpPr>
            <p:cNvPr id="268" name="object 268"/>
            <p:cNvSpPr/>
            <p:nvPr/>
          </p:nvSpPr>
          <p:spPr>
            <a:xfrm>
              <a:off x="9515825" y="2615515"/>
              <a:ext cx="48377" cy="72575"/>
            </a:xfrm>
            <a:prstGeom prst="rect">
              <a:avLst/>
            </a:prstGeom>
            <a:blipFill>
              <a:blip r:embed="rId15" cstate="print"/>
              <a:stretch>
                <a:fillRect/>
              </a:stretch>
            </a:blipFill>
          </p:spPr>
          <p:txBody>
            <a:bodyPr wrap="square" lIns="0" tIns="0" rIns="0" bIns="0" rtlCol="0"/>
            <a:lstStyle/>
            <a:p>
              <a:endParaRPr lang="nl-NL" sz="1092" dirty="0"/>
            </a:p>
          </p:txBody>
        </p:sp>
        <p:sp>
          <p:nvSpPr>
            <p:cNvPr id="269" name="object 269"/>
            <p:cNvSpPr/>
            <p:nvPr/>
          </p:nvSpPr>
          <p:spPr>
            <a:xfrm>
              <a:off x="9578966" y="2616816"/>
              <a:ext cx="41913" cy="70562"/>
            </a:xfrm>
            <a:prstGeom prst="rect">
              <a:avLst/>
            </a:prstGeom>
            <a:blipFill>
              <a:blip r:embed="rId16" cstate="print"/>
              <a:stretch>
                <a:fillRect/>
              </a:stretch>
            </a:blipFill>
          </p:spPr>
          <p:txBody>
            <a:bodyPr wrap="square" lIns="0" tIns="0" rIns="0" bIns="0" rtlCol="0"/>
            <a:lstStyle/>
            <a:p>
              <a:endParaRPr lang="nl-NL" sz="1092" dirty="0"/>
            </a:p>
          </p:txBody>
        </p:sp>
        <p:sp>
          <p:nvSpPr>
            <p:cNvPr id="270" name="object 270"/>
            <p:cNvSpPr/>
            <p:nvPr/>
          </p:nvSpPr>
          <p:spPr>
            <a:xfrm>
              <a:off x="9606192" y="2619598"/>
              <a:ext cx="42346" cy="64879"/>
            </a:xfrm>
            <a:prstGeom prst="rect">
              <a:avLst/>
            </a:prstGeom>
            <a:blipFill>
              <a:blip r:embed="rId17" cstate="print"/>
              <a:stretch>
                <a:fillRect/>
              </a:stretch>
            </a:blipFill>
          </p:spPr>
          <p:txBody>
            <a:bodyPr wrap="square" lIns="0" tIns="0" rIns="0" bIns="0" rtlCol="0"/>
            <a:lstStyle/>
            <a:p>
              <a:endParaRPr lang="nl-NL" sz="1092" dirty="0"/>
            </a:p>
          </p:txBody>
        </p:sp>
        <p:sp>
          <p:nvSpPr>
            <p:cNvPr id="271" name="object 271"/>
            <p:cNvSpPr/>
            <p:nvPr/>
          </p:nvSpPr>
          <p:spPr>
            <a:xfrm>
              <a:off x="9541962" y="2552982"/>
              <a:ext cx="45978" cy="68971"/>
            </a:xfrm>
            <a:prstGeom prst="rect">
              <a:avLst/>
            </a:prstGeom>
            <a:blipFill>
              <a:blip r:embed="rId18" cstate="print"/>
              <a:stretch>
                <a:fillRect/>
              </a:stretch>
            </a:blipFill>
          </p:spPr>
          <p:txBody>
            <a:bodyPr wrap="square" lIns="0" tIns="0" rIns="0" bIns="0" rtlCol="0"/>
            <a:lstStyle/>
            <a:p>
              <a:endParaRPr lang="nl-NL" sz="1092" dirty="0"/>
            </a:p>
          </p:txBody>
        </p:sp>
        <p:sp>
          <p:nvSpPr>
            <p:cNvPr id="272" name="object 272"/>
            <p:cNvSpPr/>
            <p:nvPr/>
          </p:nvSpPr>
          <p:spPr>
            <a:xfrm>
              <a:off x="9310425" y="2616543"/>
              <a:ext cx="46285" cy="69432"/>
            </a:xfrm>
            <a:prstGeom prst="rect">
              <a:avLst/>
            </a:prstGeom>
            <a:blipFill>
              <a:blip r:embed="rId19" cstate="print"/>
              <a:stretch>
                <a:fillRect/>
              </a:stretch>
            </a:blipFill>
          </p:spPr>
          <p:txBody>
            <a:bodyPr wrap="square" lIns="0" tIns="0" rIns="0" bIns="0" rtlCol="0"/>
            <a:lstStyle/>
            <a:p>
              <a:endParaRPr lang="nl-NL" sz="1092" dirty="0"/>
            </a:p>
          </p:txBody>
        </p:sp>
        <p:sp>
          <p:nvSpPr>
            <p:cNvPr id="273" name="object 273"/>
            <p:cNvSpPr/>
            <p:nvPr/>
          </p:nvSpPr>
          <p:spPr>
            <a:xfrm>
              <a:off x="9355422" y="2617829"/>
              <a:ext cx="42339" cy="65834"/>
            </a:xfrm>
            <a:prstGeom prst="rect">
              <a:avLst/>
            </a:prstGeom>
            <a:blipFill>
              <a:blip r:embed="rId20" cstate="print"/>
              <a:stretch>
                <a:fillRect/>
              </a:stretch>
            </a:blipFill>
          </p:spPr>
          <p:txBody>
            <a:bodyPr wrap="square" lIns="0" tIns="0" rIns="0" bIns="0" rtlCol="0"/>
            <a:lstStyle/>
            <a:p>
              <a:endParaRPr lang="nl-NL" sz="1092" dirty="0"/>
            </a:p>
          </p:txBody>
        </p:sp>
        <p:sp>
          <p:nvSpPr>
            <p:cNvPr id="274" name="object 274"/>
            <p:cNvSpPr/>
            <p:nvPr/>
          </p:nvSpPr>
          <p:spPr>
            <a:xfrm>
              <a:off x="9397140" y="2615591"/>
              <a:ext cx="45208" cy="73717"/>
            </a:xfrm>
            <a:prstGeom prst="rect">
              <a:avLst/>
            </a:prstGeom>
            <a:blipFill>
              <a:blip r:embed="rId21" cstate="print"/>
              <a:stretch>
                <a:fillRect/>
              </a:stretch>
            </a:blipFill>
          </p:spPr>
          <p:txBody>
            <a:bodyPr wrap="square" lIns="0" tIns="0" rIns="0" bIns="0" rtlCol="0"/>
            <a:lstStyle/>
            <a:p>
              <a:endParaRPr lang="nl-NL" sz="1092" dirty="0"/>
            </a:p>
          </p:txBody>
        </p:sp>
        <p:sp>
          <p:nvSpPr>
            <p:cNvPr id="275" name="object 275"/>
            <p:cNvSpPr/>
            <p:nvPr/>
          </p:nvSpPr>
          <p:spPr>
            <a:xfrm>
              <a:off x="9440147" y="2615821"/>
              <a:ext cx="85844" cy="69934"/>
            </a:xfrm>
            <a:prstGeom prst="rect">
              <a:avLst/>
            </a:prstGeom>
            <a:blipFill>
              <a:blip r:embed="rId22" cstate="print"/>
              <a:stretch>
                <a:fillRect/>
              </a:stretch>
            </a:blipFill>
          </p:spPr>
          <p:txBody>
            <a:bodyPr wrap="square" lIns="0" tIns="0" rIns="0" bIns="0" rtlCol="0"/>
            <a:lstStyle/>
            <a:p>
              <a:endParaRPr lang="nl-NL" sz="1092" dirty="0"/>
            </a:p>
          </p:txBody>
        </p:sp>
        <p:sp>
          <p:nvSpPr>
            <p:cNvPr id="276" name="object 276"/>
            <p:cNvSpPr/>
            <p:nvPr/>
          </p:nvSpPr>
          <p:spPr>
            <a:xfrm>
              <a:off x="9544521" y="2614301"/>
              <a:ext cx="49759" cy="74652"/>
            </a:xfrm>
            <a:prstGeom prst="rect">
              <a:avLst/>
            </a:prstGeom>
            <a:blipFill>
              <a:blip r:embed="rId23" cstate="print"/>
              <a:stretch>
                <a:fillRect/>
              </a:stretch>
            </a:blipFill>
          </p:spPr>
          <p:txBody>
            <a:bodyPr wrap="square" lIns="0" tIns="0" rIns="0" bIns="0" rtlCol="0"/>
            <a:lstStyle/>
            <a:p>
              <a:endParaRPr lang="nl-NL" sz="1092" dirty="0"/>
            </a:p>
          </p:txBody>
        </p:sp>
        <p:sp>
          <p:nvSpPr>
            <p:cNvPr id="277" name="object 277"/>
            <p:cNvSpPr/>
            <p:nvPr/>
          </p:nvSpPr>
          <p:spPr>
            <a:xfrm>
              <a:off x="9462875" y="2543523"/>
              <a:ext cx="60729" cy="91115"/>
            </a:xfrm>
            <a:prstGeom prst="rect">
              <a:avLst/>
            </a:prstGeom>
            <a:blipFill>
              <a:blip r:embed="rId24" cstate="print"/>
              <a:stretch>
                <a:fillRect/>
              </a:stretch>
            </a:blipFill>
          </p:spPr>
          <p:txBody>
            <a:bodyPr wrap="square" lIns="0" tIns="0" rIns="0" bIns="0" rtlCol="0"/>
            <a:lstStyle/>
            <a:p>
              <a:endParaRPr lang="nl-NL" sz="1092" dirty="0"/>
            </a:p>
          </p:txBody>
        </p:sp>
        <p:sp>
          <p:nvSpPr>
            <p:cNvPr id="278" name="object 278"/>
            <p:cNvSpPr/>
            <p:nvPr/>
          </p:nvSpPr>
          <p:spPr>
            <a:xfrm>
              <a:off x="9307200" y="2555208"/>
              <a:ext cx="47818" cy="71732"/>
            </a:xfrm>
            <a:prstGeom prst="rect">
              <a:avLst/>
            </a:prstGeom>
            <a:blipFill>
              <a:blip r:embed="rId8" cstate="print"/>
              <a:stretch>
                <a:fillRect/>
              </a:stretch>
            </a:blipFill>
          </p:spPr>
          <p:txBody>
            <a:bodyPr wrap="square" lIns="0" tIns="0" rIns="0" bIns="0" rtlCol="0"/>
            <a:lstStyle/>
            <a:p>
              <a:endParaRPr lang="nl-NL" sz="1092" dirty="0"/>
            </a:p>
          </p:txBody>
        </p:sp>
        <p:sp>
          <p:nvSpPr>
            <p:cNvPr id="279" name="object 279"/>
            <p:cNvSpPr/>
            <p:nvPr/>
          </p:nvSpPr>
          <p:spPr>
            <a:xfrm>
              <a:off x="9603995" y="2556305"/>
              <a:ext cx="40482" cy="64996"/>
            </a:xfrm>
            <a:prstGeom prst="rect">
              <a:avLst/>
            </a:prstGeom>
            <a:blipFill>
              <a:blip r:embed="rId25" cstate="print"/>
              <a:stretch>
                <a:fillRect/>
              </a:stretch>
            </a:blipFill>
          </p:spPr>
          <p:txBody>
            <a:bodyPr wrap="square" lIns="0" tIns="0" rIns="0" bIns="0" rtlCol="0"/>
            <a:lstStyle/>
            <a:p>
              <a:endParaRPr lang="nl-NL" sz="1092" dirty="0"/>
            </a:p>
          </p:txBody>
        </p:sp>
        <p:sp>
          <p:nvSpPr>
            <p:cNvPr id="280" name="object 280"/>
            <p:cNvSpPr/>
            <p:nvPr/>
          </p:nvSpPr>
          <p:spPr>
            <a:xfrm>
              <a:off x="9385152" y="2555050"/>
              <a:ext cx="54471" cy="73664"/>
            </a:xfrm>
            <a:prstGeom prst="rect">
              <a:avLst/>
            </a:prstGeom>
            <a:blipFill>
              <a:blip r:embed="rId26" cstate="print"/>
              <a:stretch>
                <a:fillRect/>
              </a:stretch>
            </a:blipFill>
          </p:spPr>
          <p:txBody>
            <a:bodyPr wrap="square" lIns="0" tIns="0" rIns="0" bIns="0" rtlCol="0"/>
            <a:lstStyle/>
            <a:p>
              <a:endParaRPr lang="nl-NL" sz="1092" dirty="0"/>
            </a:p>
          </p:txBody>
        </p:sp>
        <p:sp>
          <p:nvSpPr>
            <p:cNvPr id="281" name="object 281"/>
            <p:cNvSpPr/>
            <p:nvPr/>
          </p:nvSpPr>
          <p:spPr>
            <a:xfrm>
              <a:off x="9428012" y="2550989"/>
              <a:ext cx="50414" cy="75625"/>
            </a:xfrm>
            <a:prstGeom prst="rect">
              <a:avLst/>
            </a:prstGeom>
            <a:blipFill>
              <a:blip r:embed="rId11" cstate="print"/>
              <a:stretch>
                <a:fillRect/>
              </a:stretch>
            </a:blipFill>
          </p:spPr>
          <p:txBody>
            <a:bodyPr wrap="square" lIns="0" tIns="0" rIns="0" bIns="0" rtlCol="0"/>
            <a:lstStyle/>
            <a:p>
              <a:endParaRPr lang="nl-NL" sz="1092" dirty="0"/>
            </a:p>
          </p:txBody>
        </p:sp>
        <p:sp>
          <p:nvSpPr>
            <p:cNvPr id="282" name="object 282"/>
            <p:cNvSpPr/>
            <p:nvPr/>
          </p:nvSpPr>
          <p:spPr>
            <a:xfrm>
              <a:off x="9512892" y="2556508"/>
              <a:ext cx="45056" cy="67585"/>
            </a:xfrm>
            <a:prstGeom prst="rect">
              <a:avLst/>
            </a:prstGeom>
            <a:blipFill>
              <a:blip r:embed="rId27" cstate="print"/>
              <a:stretch>
                <a:fillRect/>
              </a:stretch>
            </a:blipFill>
          </p:spPr>
          <p:txBody>
            <a:bodyPr wrap="square" lIns="0" tIns="0" rIns="0" bIns="0" rtlCol="0"/>
            <a:lstStyle/>
            <a:p>
              <a:endParaRPr lang="nl-NL" sz="1092" dirty="0"/>
            </a:p>
          </p:txBody>
        </p:sp>
        <p:sp>
          <p:nvSpPr>
            <p:cNvPr id="283" name="object 283"/>
            <p:cNvSpPr/>
            <p:nvPr/>
          </p:nvSpPr>
          <p:spPr>
            <a:xfrm>
              <a:off x="9347429" y="2556381"/>
              <a:ext cx="53053" cy="74029"/>
            </a:xfrm>
            <a:prstGeom prst="rect">
              <a:avLst/>
            </a:prstGeom>
            <a:blipFill>
              <a:blip r:embed="rId13" cstate="print"/>
              <a:stretch>
                <a:fillRect/>
              </a:stretch>
            </a:blipFill>
          </p:spPr>
          <p:txBody>
            <a:bodyPr wrap="square" lIns="0" tIns="0" rIns="0" bIns="0" rtlCol="0"/>
            <a:lstStyle/>
            <a:p>
              <a:endParaRPr lang="nl-NL" sz="1092" dirty="0"/>
            </a:p>
          </p:txBody>
        </p:sp>
        <p:sp>
          <p:nvSpPr>
            <p:cNvPr id="284" name="object 284"/>
            <p:cNvSpPr/>
            <p:nvPr/>
          </p:nvSpPr>
          <p:spPr>
            <a:xfrm>
              <a:off x="9564127" y="2554025"/>
              <a:ext cx="48682" cy="73030"/>
            </a:xfrm>
            <a:prstGeom prst="rect">
              <a:avLst/>
            </a:prstGeom>
            <a:blipFill>
              <a:blip r:embed="rId14" cstate="print"/>
              <a:stretch>
                <a:fillRect/>
              </a:stretch>
            </a:blipFill>
          </p:spPr>
          <p:txBody>
            <a:bodyPr wrap="square" lIns="0" tIns="0" rIns="0" bIns="0" rtlCol="0"/>
            <a:lstStyle/>
            <a:p>
              <a:endParaRPr lang="nl-NL" sz="1092" dirty="0"/>
            </a:p>
          </p:txBody>
        </p:sp>
        <p:sp>
          <p:nvSpPr>
            <p:cNvPr id="285" name="object 285"/>
            <p:cNvSpPr/>
            <p:nvPr/>
          </p:nvSpPr>
          <p:spPr>
            <a:xfrm>
              <a:off x="9513603" y="2615051"/>
              <a:ext cx="50828" cy="74143"/>
            </a:xfrm>
            <a:prstGeom prst="rect">
              <a:avLst/>
            </a:prstGeom>
            <a:blipFill>
              <a:blip r:embed="rId28" cstate="print"/>
              <a:stretch>
                <a:fillRect/>
              </a:stretch>
            </a:blipFill>
          </p:spPr>
          <p:txBody>
            <a:bodyPr wrap="square" lIns="0" tIns="0" rIns="0" bIns="0" rtlCol="0"/>
            <a:lstStyle/>
            <a:p>
              <a:endParaRPr lang="nl-NL" sz="1092" dirty="0"/>
            </a:p>
          </p:txBody>
        </p:sp>
        <p:sp>
          <p:nvSpPr>
            <p:cNvPr id="286" name="object 286"/>
            <p:cNvSpPr/>
            <p:nvPr/>
          </p:nvSpPr>
          <p:spPr>
            <a:xfrm>
              <a:off x="9578426" y="2617173"/>
              <a:ext cx="41862" cy="70491"/>
            </a:xfrm>
            <a:prstGeom prst="rect">
              <a:avLst/>
            </a:prstGeom>
            <a:blipFill>
              <a:blip r:embed="rId29" cstate="print"/>
              <a:stretch>
                <a:fillRect/>
              </a:stretch>
            </a:blipFill>
          </p:spPr>
          <p:txBody>
            <a:bodyPr wrap="square" lIns="0" tIns="0" rIns="0" bIns="0" rtlCol="0"/>
            <a:lstStyle/>
            <a:p>
              <a:endParaRPr lang="nl-NL" sz="1092" dirty="0"/>
            </a:p>
          </p:txBody>
        </p:sp>
        <p:sp>
          <p:nvSpPr>
            <p:cNvPr id="287" name="object 287"/>
            <p:cNvSpPr/>
            <p:nvPr/>
          </p:nvSpPr>
          <p:spPr>
            <a:xfrm>
              <a:off x="9605989" y="2619953"/>
              <a:ext cx="42303" cy="64810"/>
            </a:xfrm>
            <a:prstGeom prst="rect">
              <a:avLst/>
            </a:prstGeom>
            <a:blipFill>
              <a:blip r:embed="rId30" cstate="print"/>
              <a:stretch>
                <a:fillRect/>
              </a:stretch>
            </a:blipFill>
          </p:spPr>
          <p:txBody>
            <a:bodyPr wrap="square" lIns="0" tIns="0" rIns="0" bIns="0" rtlCol="0"/>
            <a:lstStyle/>
            <a:p>
              <a:endParaRPr lang="nl-NL" sz="1092" dirty="0"/>
            </a:p>
          </p:txBody>
        </p:sp>
        <p:sp>
          <p:nvSpPr>
            <p:cNvPr id="288" name="object 288"/>
            <p:cNvSpPr/>
            <p:nvPr/>
          </p:nvSpPr>
          <p:spPr>
            <a:xfrm>
              <a:off x="9310531" y="2616905"/>
              <a:ext cx="46236" cy="69355"/>
            </a:xfrm>
            <a:prstGeom prst="rect">
              <a:avLst/>
            </a:prstGeom>
            <a:blipFill>
              <a:blip r:embed="rId19" cstate="print"/>
              <a:stretch>
                <a:fillRect/>
              </a:stretch>
            </a:blipFill>
          </p:spPr>
          <p:txBody>
            <a:bodyPr wrap="square" lIns="0" tIns="0" rIns="0" bIns="0" rtlCol="0"/>
            <a:lstStyle/>
            <a:p>
              <a:endParaRPr lang="nl-NL" sz="1092" dirty="0"/>
            </a:p>
          </p:txBody>
        </p:sp>
        <p:sp>
          <p:nvSpPr>
            <p:cNvPr id="289" name="object 289"/>
            <p:cNvSpPr/>
            <p:nvPr/>
          </p:nvSpPr>
          <p:spPr>
            <a:xfrm>
              <a:off x="9355482" y="2618186"/>
              <a:ext cx="42295" cy="65765"/>
            </a:xfrm>
            <a:prstGeom prst="rect">
              <a:avLst/>
            </a:prstGeom>
            <a:blipFill>
              <a:blip r:embed="rId20" cstate="print"/>
              <a:stretch>
                <a:fillRect/>
              </a:stretch>
            </a:blipFill>
          </p:spPr>
          <p:txBody>
            <a:bodyPr wrap="square" lIns="0" tIns="0" rIns="0" bIns="0" rtlCol="0"/>
            <a:lstStyle/>
            <a:p>
              <a:endParaRPr lang="nl-NL" sz="1092" dirty="0"/>
            </a:p>
          </p:txBody>
        </p:sp>
        <p:sp>
          <p:nvSpPr>
            <p:cNvPr id="290" name="object 290"/>
            <p:cNvSpPr/>
            <p:nvPr/>
          </p:nvSpPr>
          <p:spPr>
            <a:xfrm>
              <a:off x="9397156" y="2615953"/>
              <a:ext cx="45165" cy="73637"/>
            </a:xfrm>
            <a:prstGeom prst="rect">
              <a:avLst/>
            </a:prstGeom>
            <a:blipFill>
              <a:blip r:embed="rId31" cstate="print"/>
              <a:stretch>
                <a:fillRect/>
              </a:stretch>
            </a:blipFill>
          </p:spPr>
          <p:txBody>
            <a:bodyPr wrap="square" lIns="0" tIns="0" rIns="0" bIns="0" rtlCol="0"/>
            <a:lstStyle/>
            <a:p>
              <a:endParaRPr lang="nl-NL" sz="1092" dirty="0"/>
            </a:p>
          </p:txBody>
        </p:sp>
        <p:sp>
          <p:nvSpPr>
            <p:cNvPr id="291" name="object 291"/>
            <p:cNvSpPr/>
            <p:nvPr/>
          </p:nvSpPr>
          <p:spPr>
            <a:xfrm>
              <a:off x="9440117" y="2616179"/>
              <a:ext cx="85755" cy="69862"/>
            </a:xfrm>
            <a:prstGeom prst="rect">
              <a:avLst/>
            </a:prstGeom>
            <a:blipFill>
              <a:blip r:embed="rId32" cstate="print"/>
              <a:stretch>
                <a:fillRect/>
              </a:stretch>
            </a:blipFill>
          </p:spPr>
          <p:txBody>
            <a:bodyPr wrap="square" lIns="0" tIns="0" rIns="0" bIns="0" rtlCol="0"/>
            <a:lstStyle/>
            <a:p>
              <a:endParaRPr lang="nl-NL" sz="1092" dirty="0"/>
            </a:p>
          </p:txBody>
        </p:sp>
        <p:sp>
          <p:nvSpPr>
            <p:cNvPr id="292" name="object 292"/>
            <p:cNvSpPr/>
            <p:nvPr/>
          </p:nvSpPr>
          <p:spPr>
            <a:xfrm>
              <a:off x="9544016" y="2614664"/>
              <a:ext cx="49712" cy="74572"/>
            </a:xfrm>
            <a:prstGeom prst="rect">
              <a:avLst/>
            </a:prstGeom>
            <a:blipFill>
              <a:blip r:embed="rId33" cstate="print"/>
              <a:stretch>
                <a:fillRect/>
              </a:stretch>
            </a:blipFill>
          </p:spPr>
          <p:txBody>
            <a:bodyPr wrap="square" lIns="0" tIns="0" rIns="0" bIns="0" rtlCol="0"/>
            <a:lstStyle/>
            <a:p>
              <a:endParaRPr lang="nl-NL" sz="1092" dirty="0"/>
            </a:p>
          </p:txBody>
        </p:sp>
        <p:sp>
          <p:nvSpPr>
            <p:cNvPr id="293" name="object 293"/>
            <p:cNvSpPr/>
            <p:nvPr/>
          </p:nvSpPr>
          <p:spPr>
            <a:xfrm>
              <a:off x="9461222" y="2543239"/>
              <a:ext cx="63029" cy="92581"/>
            </a:xfrm>
            <a:prstGeom prst="rect">
              <a:avLst/>
            </a:prstGeom>
            <a:blipFill>
              <a:blip r:embed="rId34" cstate="print"/>
              <a:stretch>
                <a:fillRect/>
              </a:stretch>
            </a:blipFill>
          </p:spPr>
          <p:txBody>
            <a:bodyPr wrap="square" lIns="0" tIns="0" rIns="0" bIns="0" rtlCol="0"/>
            <a:lstStyle/>
            <a:p>
              <a:endParaRPr lang="nl-NL" sz="1092" dirty="0"/>
            </a:p>
          </p:txBody>
        </p:sp>
        <p:sp>
          <p:nvSpPr>
            <p:cNvPr id="294" name="object 294"/>
            <p:cNvSpPr txBox="1"/>
            <p:nvPr/>
          </p:nvSpPr>
          <p:spPr>
            <a:xfrm>
              <a:off x="9207278" y="2309514"/>
              <a:ext cx="548332" cy="242601"/>
            </a:xfrm>
            <a:prstGeom prst="rect">
              <a:avLst/>
            </a:prstGeom>
          </p:spPr>
          <p:txBody>
            <a:bodyPr vert="horz" wrap="square" lIns="0" tIns="9242" rIns="0" bIns="0" rtlCol="0">
              <a:spAutoFit/>
            </a:bodyPr>
            <a:lstStyle/>
            <a:p>
              <a:pPr marL="385" algn="ctr">
                <a:spcBef>
                  <a:spcPts val="73"/>
                </a:spcBef>
              </a:pPr>
              <a:r>
                <a:rPr lang="nl-NL" sz="637" b="1" dirty="0">
                  <a:solidFill>
                    <a:srgbClr val="FFFFFF"/>
                  </a:solidFill>
                  <a:latin typeface="Gotham Bold"/>
                  <a:cs typeface="Gotham Bold"/>
                </a:rPr>
                <a:t>ROOKVRIJ</a:t>
              </a:r>
              <a:endParaRPr lang="nl-NL" sz="637" dirty="0">
                <a:latin typeface="Gotham Bold"/>
                <a:cs typeface="Gotham Bold"/>
              </a:endParaRPr>
            </a:p>
            <a:p>
              <a:pPr>
                <a:spcBef>
                  <a:spcPts val="30"/>
                </a:spcBef>
              </a:pPr>
              <a:endParaRPr lang="nl-NL" sz="758" dirty="0">
                <a:latin typeface="Times New Roman"/>
                <a:cs typeface="Times New Roman"/>
              </a:endParaRPr>
            </a:p>
            <a:p>
              <a:pPr marL="770" algn="ctr"/>
              <a:r>
                <a:rPr lang="nl-NL" sz="121" spc="9" dirty="0">
                  <a:latin typeface="Gotham Book"/>
                  <a:cs typeface="Gotham Book"/>
                </a:rPr>
                <a:t>OP</a:t>
              </a:r>
              <a:r>
                <a:rPr lang="nl-NL" sz="121" spc="24" dirty="0">
                  <a:latin typeface="Gotham Book"/>
                  <a:cs typeface="Gotham Book"/>
                </a:rPr>
                <a:t> </a:t>
              </a:r>
              <a:r>
                <a:rPr lang="nl-NL" sz="121" spc="3" dirty="0">
                  <a:latin typeface="Gotham Book"/>
                  <a:cs typeface="Gotham Book"/>
                </a:rPr>
                <a:t>W</a:t>
              </a:r>
              <a:r>
                <a:rPr lang="nl-NL" sz="121" spc="-21" dirty="0">
                  <a:latin typeface="Gotham Book"/>
                  <a:cs typeface="Gotham Book"/>
                </a:rPr>
                <a:t> </a:t>
              </a:r>
              <a:r>
                <a:rPr lang="nl-NL" sz="121" dirty="0">
                  <a:latin typeface="Gotham Book"/>
                  <a:cs typeface="Gotham Book"/>
                </a:rPr>
                <a:t>E</a:t>
              </a:r>
              <a:r>
                <a:rPr lang="nl-NL" sz="121" spc="-21" dirty="0">
                  <a:latin typeface="Gotham Book"/>
                  <a:cs typeface="Gotham Book"/>
                </a:rPr>
                <a:t> </a:t>
              </a:r>
              <a:r>
                <a:rPr lang="nl-NL" sz="121" dirty="0">
                  <a:latin typeface="Gotham Book"/>
                  <a:cs typeface="Gotham Book"/>
                </a:rPr>
                <a:t>G</a:t>
              </a:r>
              <a:r>
                <a:rPr lang="nl-NL" sz="121" spc="30" dirty="0">
                  <a:latin typeface="Gotham Book"/>
                  <a:cs typeface="Gotham Book"/>
                </a:rPr>
                <a:t> </a:t>
              </a:r>
              <a:r>
                <a:rPr lang="nl-NL" sz="121" dirty="0">
                  <a:latin typeface="Gotham Book"/>
                  <a:cs typeface="Gotham Book"/>
                </a:rPr>
                <a:t>N</a:t>
              </a:r>
              <a:r>
                <a:rPr lang="nl-NL" sz="121" spc="-21" dirty="0">
                  <a:latin typeface="Gotham Book"/>
                  <a:cs typeface="Gotham Book"/>
                </a:rPr>
                <a:t> </a:t>
              </a:r>
              <a:r>
                <a:rPr lang="nl-NL" sz="121" dirty="0">
                  <a:latin typeface="Gotham Book"/>
                  <a:cs typeface="Gotham Book"/>
                </a:rPr>
                <a:t>A</a:t>
              </a:r>
              <a:r>
                <a:rPr lang="nl-NL" sz="121" spc="-24" dirty="0">
                  <a:latin typeface="Gotham Book"/>
                  <a:cs typeface="Gotham Book"/>
                </a:rPr>
                <a:t> </a:t>
              </a:r>
              <a:r>
                <a:rPr lang="nl-NL" sz="121" dirty="0">
                  <a:latin typeface="Gotham Book"/>
                  <a:cs typeface="Gotham Book"/>
                </a:rPr>
                <a:t>A</a:t>
              </a:r>
              <a:r>
                <a:rPr lang="nl-NL" sz="121" spc="-21" dirty="0">
                  <a:latin typeface="Gotham Book"/>
                  <a:cs typeface="Gotham Book"/>
                </a:rPr>
                <a:t> </a:t>
              </a:r>
              <a:r>
                <a:rPr lang="nl-NL" sz="121" dirty="0">
                  <a:latin typeface="Gotham Book"/>
                  <a:cs typeface="Gotham Book"/>
                </a:rPr>
                <a:t>R</a:t>
              </a:r>
              <a:r>
                <a:rPr lang="nl-NL" sz="121" spc="30" dirty="0">
                  <a:latin typeface="Gotham Book"/>
                  <a:cs typeface="Gotham Book"/>
                </a:rPr>
                <a:t> </a:t>
              </a:r>
              <a:r>
                <a:rPr lang="nl-NL" sz="121" spc="9" dirty="0">
                  <a:latin typeface="Gotham Book"/>
                  <a:cs typeface="Gotham Book"/>
                </a:rPr>
                <a:t>EEN</a:t>
              </a:r>
              <a:r>
                <a:rPr lang="nl-NL" sz="121" spc="-18" dirty="0">
                  <a:latin typeface="Gotham Book"/>
                  <a:cs typeface="Gotham Book"/>
                </a:rPr>
                <a:t> </a:t>
              </a:r>
              <a:endParaRPr lang="nl-NL" sz="121" dirty="0">
                <a:latin typeface="Gotham Book"/>
                <a:cs typeface="Gotham Book"/>
              </a:endParaRPr>
            </a:p>
          </p:txBody>
        </p:sp>
      </p:grpSp>
      <p:sp>
        <p:nvSpPr>
          <p:cNvPr id="295" name="object 295"/>
          <p:cNvSpPr txBox="1">
            <a:spLocks noGrp="1"/>
          </p:cNvSpPr>
          <p:nvPr>
            <p:ph type="title"/>
          </p:nvPr>
        </p:nvSpPr>
        <p:spPr>
          <a:xfrm>
            <a:off x="1219701" y="780460"/>
            <a:ext cx="10480741" cy="1116161"/>
          </a:xfrm>
          <a:prstGeom prst="rect">
            <a:avLst/>
          </a:prstGeom>
        </p:spPr>
        <p:txBody>
          <a:bodyPr vert="horz" wrap="square" lIns="0" tIns="8086" rIns="0" bIns="0" rtlCol="0" anchor="ctr">
            <a:spAutoFit/>
          </a:bodyPr>
          <a:lstStyle/>
          <a:p>
            <a:pPr marL="7701">
              <a:lnSpc>
                <a:spcPct val="100000"/>
              </a:lnSpc>
              <a:spcBef>
                <a:spcPts val="64"/>
              </a:spcBef>
            </a:pPr>
            <a:r>
              <a:rPr lang="nl-NL" sz="3600" b="0" spc="-82" dirty="0">
                <a:latin typeface="+mj-lt"/>
              </a:rPr>
              <a:t>Het </a:t>
            </a:r>
            <a:r>
              <a:rPr lang="nl-NL" sz="3600" b="0" spc="-91" dirty="0">
                <a:latin typeface="+mj-lt"/>
              </a:rPr>
              <a:t>levenspad van de Rookvrij Generatie</a:t>
            </a:r>
            <a:r>
              <a:rPr lang="nl-NL" sz="3600" b="0" spc="-130" dirty="0">
                <a:latin typeface="+mj-lt"/>
              </a:rPr>
              <a:t/>
            </a:r>
            <a:br>
              <a:rPr lang="nl-NL" sz="3600" b="0" spc="-130" dirty="0">
                <a:latin typeface="+mj-lt"/>
              </a:rPr>
            </a:br>
            <a:endParaRPr lang="nl-NL" sz="3600" b="0" dirty="0">
              <a:latin typeface="+mj-lt"/>
            </a:endParaRPr>
          </a:p>
        </p:txBody>
      </p:sp>
      <p:grpSp>
        <p:nvGrpSpPr>
          <p:cNvPr id="335" name="Groep 334">
            <a:extLst>
              <a:ext uri="{FF2B5EF4-FFF2-40B4-BE49-F238E27FC236}">
                <a16:creationId xmlns="" xmlns:a16="http://schemas.microsoft.com/office/drawing/2014/main" id="{02A3C959-4B45-44E6-ADF1-FC0DF81CA184}"/>
              </a:ext>
            </a:extLst>
          </p:cNvPr>
          <p:cNvGrpSpPr/>
          <p:nvPr/>
        </p:nvGrpSpPr>
        <p:grpSpPr>
          <a:xfrm>
            <a:off x="9005399" y="3538797"/>
            <a:ext cx="1633472" cy="2111411"/>
            <a:chOff x="9005399" y="3538797"/>
            <a:chExt cx="1633472" cy="2111411"/>
          </a:xfrm>
        </p:grpSpPr>
        <p:sp>
          <p:nvSpPr>
            <p:cNvPr id="181" name="object 181"/>
            <p:cNvSpPr/>
            <p:nvPr/>
          </p:nvSpPr>
          <p:spPr>
            <a:xfrm>
              <a:off x="9738301" y="3538797"/>
              <a:ext cx="834435" cy="747410"/>
            </a:xfrm>
            <a:custGeom>
              <a:avLst/>
              <a:gdLst/>
              <a:ahLst/>
              <a:cxnLst/>
              <a:rect l="l" t="t" r="r" b="b"/>
              <a:pathLst>
                <a:path w="1376044" h="1232534">
                  <a:moveTo>
                    <a:pt x="0" y="1232192"/>
                  </a:moveTo>
                  <a:lnTo>
                    <a:pt x="1375539" y="1232192"/>
                  </a:lnTo>
                  <a:lnTo>
                    <a:pt x="1375539" y="0"/>
                  </a:lnTo>
                  <a:lnTo>
                    <a:pt x="0" y="0"/>
                  </a:lnTo>
                  <a:lnTo>
                    <a:pt x="0" y="1232192"/>
                  </a:lnTo>
                  <a:close/>
                </a:path>
              </a:pathLst>
            </a:custGeom>
            <a:solidFill>
              <a:srgbClr val="FFFFFF"/>
            </a:solidFill>
          </p:spPr>
          <p:txBody>
            <a:bodyPr wrap="square" lIns="0" tIns="0" rIns="0" bIns="0" rtlCol="0"/>
            <a:lstStyle/>
            <a:p>
              <a:endParaRPr lang="nl-NL" sz="1092" dirty="0"/>
            </a:p>
          </p:txBody>
        </p:sp>
        <p:sp>
          <p:nvSpPr>
            <p:cNvPr id="182" name="object 182"/>
            <p:cNvSpPr/>
            <p:nvPr/>
          </p:nvSpPr>
          <p:spPr>
            <a:xfrm>
              <a:off x="9671974" y="4286000"/>
              <a:ext cx="966897" cy="1172522"/>
            </a:xfrm>
            <a:custGeom>
              <a:avLst/>
              <a:gdLst/>
              <a:ahLst/>
              <a:cxnLst/>
              <a:rect l="l" t="t" r="r" b="b"/>
              <a:pathLst>
                <a:path w="1594484" h="1933575">
                  <a:moveTo>
                    <a:pt x="1594276" y="1933365"/>
                  </a:moveTo>
                  <a:lnTo>
                    <a:pt x="0" y="1933365"/>
                  </a:lnTo>
                  <a:lnTo>
                    <a:pt x="0" y="0"/>
                  </a:lnTo>
                  <a:lnTo>
                    <a:pt x="1594276" y="0"/>
                  </a:lnTo>
                  <a:lnTo>
                    <a:pt x="1594276" y="1933365"/>
                  </a:lnTo>
                  <a:close/>
                </a:path>
              </a:pathLst>
            </a:custGeom>
            <a:solidFill>
              <a:srgbClr val="FFFFFF"/>
            </a:solidFill>
          </p:spPr>
          <p:txBody>
            <a:bodyPr wrap="square" lIns="0" tIns="0" rIns="0" bIns="0" rtlCol="0"/>
            <a:lstStyle/>
            <a:p>
              <a:endParaRPr lang="nl-NL" sz="1092" dirty="0"/>
            </a:p>
          </p:txBody>
        </p:sp>
        <p:sp>
          <p:nvSpPr>
            <p:cNvPr id="183" name="object 183"/>
            <p:cNvSpPr/>
            <p:nvPr/>
          </p:nvSpPr>
          <p:spPr>
            <a:xfrm>
              <a:off x="10198847" y="3772486"/>
              <a:ext cx="47748" cy="69312"/>
            </a:xfrm>
            <a:custGeom>
              <a:avLst/>
              <a:gdLst/>
              <a:ahLst/>
              <a:cxnLst/>
              <a:rect l="l" t="t" r="r" b="b"/>
              <a:pathLst>
                <a:path w="78740" h="114300">
                  <a:moveTo>
                    <a:pt x="0" y="113808"/>
                  </a:moveTo>
                  <a:lnTo>
                    <a:pt x="78552" y="113808"/>
                  </a:lnTo>
                  <a:lnTo>
                    <a:pt x="78552" y="0"/>
                  </a:lnTo>
                  <a:lnTo>
                    <a:pt x="0" y="0"/>
                  </a:lnTo>
                  <a:lnTo>
                    <a:pt x="0" y="113808"/>
                  </a:lnTo>
                  <a:close/>
                </a:path>
              </a:pathLst>
            </a:custGeom>
            <a:solidFill>
              <a:srgbClr val="EB5769"/>
            </a:solidFill>
          </p:spPr>
          <p:txBody>
            <a:bodyPr wrap="square" lIns="0" tIns="0" rIns="0" bIns="0" rtlCol="0"/>
            <a:lstStyle/>
            <a:p>
              <a:endParaRPr lang="nl-NL" sz="1092" dirty="0"/>
            </a:p>
          </p:txBody>
        </p:sp>
        <p:sp>
          <p:nvSpPr>
            <p:cNvPr id="184" name="object 184"/>
            <p:cNvSpPr/>
            <p:nvPr/>
          </p:nvSpPr>
          <p:spPr>
            <a:xfrm>
              <a:off x="10082186" y="3772486"/>
              <a:ext cx="47748" cy="69312"/>
            </a:xfrm>
            <a:custGeom>
              <a:avLst/>
              <a:gdLst/>
              <a:ahLst/>
              <a:cxnLst/>
              <a:rect l="l" t="t" r="r" b="b"/>
              <a:pathLst>
                <a:path w="78740" h="114300">
                  <a:moveTo>
                    <a:pt x="0" y="113808"/>
                  </a:moveTo>
                  <a:lnTo>
                    <a:pt x="78573" y="113808"/>
                  </a:lnTo>
                  <a:lnTo>
                    <a:pt x="78573" y="0"/>
                  </a:lnTo>
                  <a:lnTo>
                    <a:pt x="0" y="0"/>
                  </a:lnTo>
                  <a:lnTo>
                    <a:pt x="0" y="113808"/>
                  </a:lnTo>
                  <a:close/>
                </a:path>
              </a:pathLst>
            </a:custGeom>
            <a:solidFill>
              <a:srgbClr val="EB5769"/>
            </a:solidFill>
          </p:spPr>
          <p:txBody>
            <a:bodyPr wrap="square" lIns="0" tIns="0" rIns="0" bIns="0" rtlCol="0"/>
            <a:lstStyle/>
            <a:p>
              <a:endParaRPr lang="nl-NL" sz="1092" dirty="0"/>
            </a:p>
          </p:txBody>
        </p:sp>
        <p:sp>
          <p:nvSpPr>
            <p:cNvPr id="185" name="object 185"/>
            <p:cNvSpPr/>
            <p:nvPr/>
          </p:nvSpPr>
          <p:spPr>
            <a:xfrm>
              <a:off x="10129833" y="3724845"/>
              <a:ext cx="69312" cy="164423"/>
            </a:xfrm>
            <a:custGeom>
              <a:avLst/>
              <a:gdLst/>
              <a:ahLst/>
              <a:cxnLst/>
              <a:rect l="l" t="t" r="r" b="b"/>
              <a:pathLst>
                <a:path w="114300" h="271145">
                  <a:moveTo>
                    <a:pt x="0" y="0"/>
                  </a:moveTo>
                  <a:lnTo>
                    <a:pt x="113808" y="0"/>
                  </a:lnTo>
                  <a:lnTo>
                    <a:pt x="113808" y="270965"/>
                  </a:lnTo>
                  <a:lnTo>
                    <a:pt x="0" y="270965"/>
                  </a:lnTo>
                  <a:lnTo>
                    <a:pt x="0" y="0"/>
                  </a:lnTo>
                  <a:close/>
                </a:path>
              </a:pathLst>
            </a:custGeom>
            <a:solidFill>
              <a:srgbClr val="EB5769"/>
            </a:solidFill>
          </p:spPr>
          <p:txBody>
            <a:bodyPr wrap="square" lIns="0" tIns="0" rIns="0" bIns="0" rtlCol="0"/>
            <a:lstStyle/>
            <a:p>
              <a:endParaRPr lang="nl-NL" sz="1092" dirty="0"/>
            </a:p>
          </p:txBody>
        </p:sp>
        <p:sp>
          <p:nvSpPr>
            <p:cNvPr id="186" name="object 186"/>
            <p:cNvSpPr/>
            <p:nvPr/>
          </p:nvSpPr>
          <p:spPr>
            <a:xfrm>
              <a:off x="9936114" y="5086964"/>
              <a:ext cx="207165" cy="364656"/>
            </a:xfrm>
            <a:custGeom>
              <a:avLst/>
              <a:gdLst/>
              <a:ahLst/>
              <a:cxnLst/>
              <a:rect l="l" t="t" r="r" b="b"/>
              <a:pathLst>
                <a:path w="341630" h="601345">
                  <a:moveTo>
                    <a:pt x="341434" y="0"/>
                  </a:moveTo>
                  <a:lnTo>
                    <a:pt x="0" y="0"/>
                  </a:lnTo>
                  <a:lnTo>
                    <a:pt x="0" y="601007"/>
                  </a:lnTo>
                  <a:lnTo>
                    <a:pt x="341434" y="601007"/>
                  </a:lnTo>
                  <a:lnTo>
                    <a:pt x="341434" y="0"/>
                  </a:lnTo>
                  <a:close/>
                </a:path>
              </a:pathLst>
            </a:custGeom>
            <a:solidFill>
              <a:srgbClr val="E3E3E3"/>
            </a:solidFill>
          </p:spPr>
          <p:txBody>
            <a:bodyPr wrap="square" lIns="0" tIns="0" rIns="0" bIns="0" rtlCol="0"/>
            <a:lstStyle/>
            <a:p>
              <a:endParaRPr lang="nl-NL" sz="1092" dirty="0"/>
            </a:p>
          </p:txBody>
        </p:sp>
        <p:sp>
          <p:nvSpPr>
            <p:cNvPr id="187" name="object 187"/>
            <p:cNvSpPr/>
            <p:nvPr/>
          </p:nvSpPr>
          <p:spPr>
            <a:xfrm>
              <a:off x="10165696" y="5086964"/>
              <a:ext cx="207165" cy="364656"/>
            </a:xfrm>
            <a:custGeom>
              <a:avLst/>
              <a:gdLst/>
              <a:ahLst/>
              <a:cxnLst/>
              <a:rect l="l" t="t" r="r" b="b"/>
              <a:pathLst>
                <a:path w="341630" h="601345">
                  <a:moveTo>
                    <a:pt x="341434" y="0"/>
                  </a:moveTo>
                  <a:lnTo>
                    <a:pt x="0" y="0"/>
                  </a:lnTo>
                  <a:lnTo>
                    <a:pt x="0" y="601007"/>
                  </a:lnTo>
                  <a:lnTo>
                    <a:pt x="341434" y="601007"/>
                  </a:lnTo>
                  <a:lnTo>
                    <a:pt x="341434" y="0"/>
                  </a:lnTo>
                  <a:close/>
                </a:path>
              </a:pathLst>
            </a:custGeom>
            <a:solidFill>
              <a:srgbClr val="E3E3E3"/>
            </a:solidFill>
          </p:spPr>
          <p:txBody>
            <a:bodyPr wrap="square" lIns="0" tIns="0" rIns="0" bIns="0" rtlCol="0"/>
            <a:lstStyle/>
            <a:p>
              <a:endParaRPr lang="nl-NL" sz="1092" dirty="0"/>
            </a:p>
          </p:txBody>
        </p:sp>
        <p:sp>
          <p:nvSpPr>
            <p:cNvPr id="188" name="object 188"/>
            <p:cNvSpPr/>
            <p:nvPr/>
          </p:nvSpPr>
          <p:spPr>
            <a:xfrm>
              <a:off x="9925518" y="4950976"/>
              <a:ext cx="461692" cy="103197"/>
            </a:xfrm>
            <a:custGeom>
              <a:avLst/>
              <a:gdLst/>
              <a:ahLst/>
              <a:cxnLst/>
              <a:rect l="l" t="t" r="r" b="b"/>
              <a:pathLst>
                <a:path w="761365" h="170179">
                  <a:moveTo>
                    <a:pt x="760804" y="0"/>
                  </a:moveTo>
                  <a:lnTo>
                    <a:pt x="0" y="0"/>
                  </a:lnTo>
                  <a:lnTo>
                    <a:pt x="0" y="169963"/>
                  </a:lnTo>
                  <a:lnTo>
                    <a:pt x="760804" y="169963"/>
                  </a:lnTo>
                  <a:lnTo>
                    <a:pt x="760804" y="0"/>
                  </a:lnTo>
                  <a:close/>
                </a:path>
              </a:pathLst>
            </a:custGeom>
            <a:solidFill>
              <a:srgbClr val="E3E3E3"/>
            </a:solidFill>
          </p:spPr>
          <p:txBody>
            <a:bodyPr wrap="square" lIns="0" tIns="0" rIns="0" bIns="0" rtlCol="0"/>
            <a:lstStyle/>
            <a:p>
              <a:endParaRPr lang="nl-NL" sz="1092" dirty="0"/>
            </a:p>
          </p:txBody>
        </p:sp>
        <p:sp>
          <p:nvSpPr>
            <p:cNvPr id="189" name="object 189"/>
            <p:cNvSpPr/>
            <p:nvPr/>
          </p:nvSpPr>
          <p:spPr>
            <a:xfrm>
              <a:off x="9758144" y="4457120"/>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0" name="object 190"/>
            <p:cNvSpPr/>
            <p:nvPr/>
          </p:nvSpPr>
          <p:spPr>
            <a:xfrm>
              <a:off x="9925912" y="4457120"/>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1" name="object 191"/>
            <p:cNvSpPr/>
            <p:nvPr/>
          </p:nvSpPr>
          <p:spPr>
            <a:xfrm>
              <a:off x="10093673" y="4457120"/>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2" name="object 192"/>
            <p:cNvSpPr/>
            <p:nvPr/>
          </p:nvSpPr>
          <p:spPr>
            <a:xfrm>
              <a:off x="10261441" y="4457120"/>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3" name="object 193"/>
            <p:cNvSpPr/>
            <p:nvPr/>
          </p:nvSpPr>
          <p:spPr>
            <a:xfrm>
              <a:off x="9849977" y="4068604"/>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4" name="object 194"/>
            <p:cNvSpPr/>
            <p:nvPr/>
          </p:nvSpPr>
          <p:spPr>
            <a:xfrm>
              <a:off x="10017745" y="4068604"/>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5" name="object 195"/>
            <p:cNvSpPr/>
            <p:nvPr/>
          </p:nvSpPr>
          <p:spPr>
            <a:xfrm>
              <a:off x="10185512" y="4068604"/>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6" name="object 196"/>
            <p:cNvSpPr/>
            <p:nvPr/>
          </p:nvSpPr>
          <p:spPr>
            <a:xfrm>
              <a:off x="10353281" y="4068604"/>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7" name="object 197"/>
            <p:cNvSpPr/>
            <p:nvPr/>
          </p:nvSpPr>
          <p:spPr>
            <a:xfrm>
              <a:off x="10429209" y="4457120"/>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8" name="object 198"/>
            <p:cNvSpPr/>
            <p:nvPr/>
          </p:nvSpPr>
          <p:spPr>
            <a:xfrm>
              <a:off x="9758144" y="4660827"/>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199" name="object 199"/>
            <p:cNvSpPr/>
            <p:nvPr/>
          </p:nvSpPr>
          <p:spPr>
            <a:xfrm>
              <a:off x="9925912" y="4660827"/>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200" name="object 200"/>
            <p:cNvSpPr/>
            <p:nvPr/>
          </p:nvSpPr>
          <p:spPr>
            <a:xfrm>
              <a:off x="10093673" y="4660827"/>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201" name="object 201"/>
            <p:cNvSpPr/>
            <p:nvPr/>
          </p:nvSpPr>
          <p:spPr>
            <a:xfrm>
              <a:off x="10261441" y="4660827"/>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202" name="object 202"/>
            <p:cNvSpPr/>
            <p:nvPr/>
          </p:nvSpPr>
          <p:spPr>
            <a:xfrm>
              <a:off x="10429209" y="4660827"/>
              <a:ext cx="130922" cy="174434"/>
            </a:xfrm>
            <a:custGeom>
              <a:avLst/>
              <a:gdLst/>
              <a:ahLst/>
              <a:cxnLst/>
              <a:rect l="l" t="t" r="r" b="b"/>
              <a:pathLst>
                <a:path w="215900" h="287654">
                  <a:moveTo>
                    <a:pt x="215522" y="287279"/>
                  </a:moveTo>
                  <a:lnTo>
                    <a:pt x="0" y="287279"/>
                  </a:lnTo>
                  <a:lnTo>
                    <a:pt x="0" y="0"/>
                  </a:lnTo>
                  <a:lnTo>
                    <a:pt x="215522" y="0"/>
                  </a:lnTo>
                  <a:lnTo>
                    <a:pt x="215522" y="287279"/>
                  </a:lnTo>
                  <a:close/>
                </a:path>
              </a:pathLst>
            </a:custGeom>
            <a:solidFill>
              <a:srgbClr val="E3E3E3"/>
            </a:solidFill>
          </p:spPr>
          <p:txBody>
            <a:bodyPr wrap="square" lIns="0" tIns="0" rIns="0" bIns="0" rtlCol="0"/>
            <a:lstStyle/>
            <a:p>
              <a:endParaRPr lang="nl-NL" sz="1092" dirty="0"/>
            </a:p>
          </p:txBody>
        </p:sp>
        <p:sp>
          <p:nvSpPr>
            <p:cNvPr id="203" name="object 203"/>
            <p:cNvSpPr/>
            <p:nvPr/>
          </p:nvSpPr>
          <p:spPr>
            <a:xfrm>
              <a:off x="10415342" y="4951351"/>
              <a:ext cx="189837" cy="262999"/>
            </a:xfrm>
            <a:custGeom>
              <a:avLst/>
              <a:gdLst/>
              <a:ahLst/>
              <a:cxnLst/>
              <a:rect l="l" t="t" r="r" b="b"/>
              <a:pathLst>
                <a:path w="313055" h="433704">
                  <a:moveTo>
                    <a:pt x="0" y="0"/>
                  </a:moveTo>
                  <a:lnTo>
                    <a:pt x="312870" y="0"/>
                  </a:lnTo>
                  <a:lnTo>
                    <a:pt x="312870" y="433494"/>
                  </a:lnTo>
                  <a:lnTo>
                    <a:pt x="0" y="433494"/>
                  </a:lnTo>
                  <a:lnTo>
                    <a:pt x="0" y="0"/>
                  </a:lnTo>
                  <a:close/>
                </a:path>
              </a:pathLst>
            </a:custGeom>
            <a:solidFill>
              <a:srgbClr val="000000">
                <a:alpha val="25000"/>
              </a:srgbClr>
            </a:solidFill>
          </p:spPr>
          <p:txBody>
            <a:bodyPr wrap="square" lIns="0" tIns="0" rIns="0" bIns="0" rtlCol="0"/>
            <a:lstStyle/>
            <a:p>
              <a:endParaRPr lang="nl-NL" sz="1092" dirty="0"/>
            </a:p>
          </p:txBody>
        </p:sp>
        <p:sp>
          <p:nvSpPr>
            <p:cNvPr id="204" name="object 204"/>
            <p:cNvSpPr/>
            <p:nvPr/>
          </p:nvSpPr>
          <p:spPr>
            <a:xfrm>
              <a:off x="10443292" y="4977809"/>
              <a:ext cx="129767" cy="204854"/>
            </a:xfrm>
            <a:custGeom>
              <a:avLst/>
              <a:gdLst/>
              <a:ahLst/>
              <a:cxnLst/>
              <a:rect l="l" t="t" r="r" b="b"/>
              <a:pathLst>
                <a:path w="213994" h="337820">
                  <a:moveTo>
                    <a:pt x="0" y="337696"/>
                  </a:moveTo>
                  <a:lnTo>
                    <a:pt x="213962" y="337696"/>
                  </a:lnTo>
                  <a:lnTo>
                    <a:pt x="213962" y="0"/>
                  </a:lnTo>
                  <a:lnTo>
                    <a:pt x="0" y="0"/>
                  </a:lnTo>
                  <a:lnTo>
                    <a:pt x="0" y="337696"/>
                  </a:lnTo>
                  <a:close/>
                </a:path>
              </a:pathLst>
            </a:custGeom>
            <a:solidFill>
              <a:srgbClr val="FFFFFF"/>
            </a:solidFill>
          </p:spPr>
          <p:txBody>
            <a:bodyPr wrap="square" lIns="0" tIns="0" rIns="0" bIns="0" rtlCol="0"/>
            <a:lstStyle/>
            <a:p>
              <a:endParaRPr lang="nl-NL" sz="1092" dirty="0"/>
            </a:p>
          </p:txBody>
        </p:sp>
        <p:sp>
          <p:nvSpPr>
            <p:cNvPr id="205" name="object 205"/>
            <p:cNvSpPr txBox="1"/>
            <p:nvPr/>
          </p:nvSpPr>
          <p:spPr>
            <a:xfrm>
              <a:off x="10421585" y="5060163"/>
              <a:ext cx="173664" cy="40803"/>
            </a:xfrm>
            <a:prstGeom prst="rect">
              <a:avLst/>
            </a:prstGeom>
          </p:spPr>
          <p:txBody>
            <a:bodyPr vert="horz" wrap="square" lIns="0" tIns="8086" rIns="0" bIns="0" rtlCol="0">
              <a:spAutoFit/>
            </a:bodyPr>
            <a:lstStyle/>
            <a:p>
              <a:pPr marL="7701">
                <a:spcBef>
                  <a:spcPts val="64"/>
                </a:spcBef>
              </a:pPr>
              <a:r>
                <a:rPr lang="nl-NL" sz="212" b="1" spc="-3" dirty="0">
                  <a:solidFill>
                    <a:srgbClr val="FFFFFF"/>
                  </a:solidFill>
                  <a:latin typeface="Gotham Bold"/>
                  <a:cs typeface="Gotham Bold"/>
                </a:rPr>
                <a:t>ROOKVRIJ</a:t>
              </a:r>
              <a:endParaRPr lang="nl-NL" sz="212" dirty="0">
                <a:latin typeface="Gotham Bold"/>
                <a:cs typeface="Gotham Bold"/>
              </a:endParaRPr>
            </a:p>
          </p:txBody>
        </p:sp>
        <p:sp>
          <p:nvSpPr>
            <p:cNvPr id="206" name="object 206"/>
            <p:cNvSpPr/>
            <p:nvPr/>
          </p:nvSpPr>
          <p:spPr>
            <a:xfrm>
              <a:off x="10416821" y="4950550"/>
              <a:ext cx="182686" cy="258506"/>
            </a:xfrm>
            <a:prstGeom prst="rect">
              <a:avLst/>
            </a:prstGeom>
            <a:blipFill>
              <a:blip r:embed="rId6" cstate="print"/>
              <a:stretch>
                <a:fillRect/>
              </a:stretch>
            </a:blipFill>
          </p:spPr>
          <p:txBody>
            <a:bodyPr wrap="square" lIns="0" tIns="0" rIns="0" bIns="0" rtlCol="0"/>
            <a:lstStyle/>
            <a:p>
              <a:endParaRPr lang="nl-NL" sz="1092" dirty="0"/>
            </a:p>
          </p:txBody>
        </p:sp>
        <p:sp>
          <p:nvSpPr>
            <p:cNvPr id="207" name="object 207"/>
            <p:cNvSpPr txBox="1"/>
            <p:nvPr/>
          </p:nvSpPr>
          <p:spPr>
            <a:xfrm>
              <a:off x="10466839" y="5130887"/>
              <a:ext cx="83174" cy="61944"/>
            </a:xfrm>
            <a:prstGeom prst="rect">
              <a:avLst/>
            </a:prstGeom>
          </p:spPr>
          <p:txBody>
            <a:bodyPr vert="horz" wrap="square" lIns="0" tIns="385" rIns="0" bIns="0" rtlCol="0">
              <a:spAutoFit/>
            </a:bodyPr>
            <a:lstStyle/>
            <a:p>
              <a:pPr>
                <a:spcBef>
                  <a:spcPts val="3"/>
                </a:spcBef>
              </a:pPr>
              <a:endParaRPr lang="nl-NL" sz="100" dirty="0">
                <a:latin typeface="Times New Roman"/>
                <a:cs typeface="Times New Roman"/>
              </a:endParaRPr>
            </a:p>
            <a:p>
              <a:pPr marL="7701"/>
              <a:r>
                <a:rPr lang="nl-NL" sz="100" spc="6" dirty="0">
                  <a:latin typeface="Gotham Book"/>
                  <a:cs typeface="Gotham Book"/>
                </a:rPr>
                <a:t>OP</a:t>
              </a:r>
              <a:r>
                <a:rPr lang="nl-NL" sz="100" dirty="0">
                  <a:latin typeface="Gotham Book"/>
                  <a:cs typeface="Gotham Book"/>
                </a:rPr>
                <a:t> </a:t>
              </a:r>
              <a:r>
                <a:rPr lang="nl-NL" sz="100" spc="9" dirty="0">
                  <a:latin typeface="Gotham Book"/>
                  <a:cs typeface="Gotham Book"/>
                </a:rPr>
                <a:t>W</a:t>
              </a:r>
              <a:r>
                <a:rPr lang="nl-NL" sz="100" spc="-6" dirty="0">
                  <a:latin typeface="Gotham Book"/>
                  <a:cs typeface="Gotham Book"/>
                </a:rPr>
                <a:t> </a:t>
              </a:r>
              <a:r>
                <a:rPr lang="nl-NL" sz="100" spc="3" dirty="0">
                  <a:latin typeface="Gotham Book"/>
                  <a:cs typeface="Gotham Book"/>
                </a:rPr>
                <a:t>E</a:t>
              </a:r>
              <a:r>
                <a:rPr lang="nl-NL" sz="100" spc="-6" dirty="0">
                  <a:latin typeface="Gotham Book"/>
                  <a:cs typeface="Gotham Book"/>
                </a:rPr>
                <a:t> </a:t>
              </a:r>
              <a:r>
                <a:rPr lang="nl-NL" sz="100" spc="6" dirty="0">
                  <a:latin typeface="Gotham Book"/>
                  <a:cs typeface="Gotham Book"/>
                </a:rPr>
                <a:t>G</a:t>
              </a:r>
              <a:r>
                <a:rPr lang="nl-NL" sz="100" spc="3" dirty="0">
                  <a:latin typeface="Gotham Book"/>
                  <a:cs typeface="Gotham Book"/>
                </a:rPr>
                <a:t> </a:t>
              </a:r>
              <a:r>
                <a:rPr lang="nl-NL" sz="100" spc="6" dirty="0">
                  <a:latin typeface="Gotham Book"/>
                  <a:cs typeface="Gotham Book"/>
                </a:rPr>
                <a:t>N</a:t>
              </a:r>
              <a:r>
                <a:rPr lang="nl-NL" sz="100" spc="-6" dirty="0">
                  <a:latin typeface="Gotham Book"/>
                  <a:cs typeface="Gotham Book"/>
                </a:rPr>
                <a:t> </a:t>
              </a:r>
              <a:r>
                <a:rPr lang="nl-NL" sz="100" spc="6" dirty="0">
                  <a:latin typeface="Gotham Book"/>
                  <a:cs typeface="Gotham Book"/>
                </a:rPr>
                <a:t>A</a:t>
              </a:r>
              <a:r>
                <a:rPr lang="nl-NL" sz="100" spc="-9" dirty="0">
                  <a:latin typeface="Gotham Book"/>
                  <a:cs typeface="Gotham Book"/>
                </a:rPr>
                <a:t> </a:t>
              </a:r>
              <a:r>
                <a:rPr lang="nl-NL" sz="100" spc="6" dirty="0">
                  <a:latin typeface="Gotham Book"/>
                  <a:cs typeface="Gotham Book"/>
                </a:rPr>
                <a:t>A</a:t>
              </a:r>
              <a:r>
                <a:rPr lang="nl-NL" sz="100" spc="-6" dirty="0">
                  <a:latin typeface="Gotham Book"/>
                  <a:cs typeface="Gotham Book"/>
                </a:rPr>
                <a:t> </a:t>
              </a:r>
              <a:r>
                <a:rPr lang="nl-NL" sz="100" spc="3" dirty="0">
                  <a:latin typeface="Gotham Book"/>
                  <a:cs typeface="Gotham Book"/>
                </a:rPr>
                <a:t>R </a:t>
              </a:r>
              <a:r>
                <a:rPr lang="nl-NL" sz="100" spc="6" dirty="0">
                  <a:latin typeface="Gotham Book"/>
                  <a:cs typeface="Gotham Book"/>
                </a:rPr>
                <a:t>EEN</a:t>
              </a:r>
              <a:r>
                <a:rPr lang="nl-NL" sz="100" spc="-3" dirty="0">
                  <a:latin typeface="Gotham Book"/>
                  <a:cs typeface="Gotham Book"/>
                </a:rPr>
                <a:t> </a:t>
              </a:r>
              <a:endParaRPr lang="nl-NL" sz="100" dirty="0">
                <a:latin typeface="Gotham Book"/>
                <a:cs typeface="Gotham Book"/>
              </a:endParaRPr>
            </a:p>
          </p:txBody>
        </p:sp>
        <p:sp>
          <p:nvSpPr>
            <p:cNvPr id="208" name="object 208"/>
            <p:cNvSpPr/>
            <p:nvPr/>
          </p:nvSpPr>
          <p:spPr>
            <a:xfrm>
              <a:off x="10421889" y="5211311"/>
              <a:ext cx="770" cy="0"/>
            </a:xfrm>
            <a:custGeom>
              <a:avLst/>
              <a:gdLst/>
              <a:ahLst/>
              <a:cxnLst/>
              <a:rect l="l" t="t" r="r" b="b"/>
              <a:pathLst>
                <a:path w="1269">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209" name="object 209"/>
            <p:cNvSpPr/>
            <p:nvPr/>
          </p:nvSpPr>
          <p:spPr>
            <a:xfrm>
              <a:off x="10423767" y="5211311"/>
              <a:ext cx="770" cy="0"/>
            </a:xfrm>
            <a:custGeom>
              <a:avLst/>
              <a:gdLst/>
              <a:ahLst/>
              <a:cxnLst/>
              <a:rect l="l" t="t" r="r" b="b"/>
              <a:pathLst>
                <a:path w="1269">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210" name="object 210"/>
            <p:cNvSpPr/>
            <p:nvPr/>
          </p:nvSpPr>
          <p:spPr>
            <a:xfrm>
              <a:off x="10425052" y="5210937"/>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211" name="object 211"/>
            <p:cNvSpPr/>
            <p:nvPr/>
          </p:nvSpPr>
          <p:spPr>
            <a:xfrm>
              <a:off x="10424943" y="5210760"/>
              <a:ext cx="770" cy="1155"/>
            </a:xfrm>
            <a:custGeom>
              <a:avLst/>
              <a:gdLst/>
              <a:ahLst/>
              <a:cxnLst/>
              <a:rect l="l" t="t" r="r" b="b"/>
              <a:pathLst>
                <a:path w="1269"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212" name="object 212"/>
            <p:cNvSpPr/>
            <p:nvPr/>
          </p:nvSpPr>
          <p:spPr>
            <a:xfrm>
              <a:off x="10425635" y="5211770"/>
              <a:ext cx="770" cy="385"/>
            </a:xfrm>
            <a:custGeom>
              <a:avLst/>
              <a:gdLst/>
              <a:ahLst/>
              <a:cxnLst/>
              <a:rect l="l" t="t" r="r" b="b"/>
              <a:pathLst>
                <a:path w="1269"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213" name="object 213"/>
            <p:cNvSpPr/>
            <p:nvPr/>
          </p:nvSpPr>
          <p:spPr>
            <a:xfrm>
              <a:off x="10426462" y="5210738"/>
              <a:ext cx="770" cy="1155"/>
            </a:xfrm>
            <a:custGeom>
              <a:avLst/>
              <a:gdLst/>
              <a:ahLst/>
              <a:cxnLst/>
              <a:rect l="l" t="t" r="r" b="b"/>
              <a:pathLst>
                <a:path w="1269" h="1904">
                  <a:moveTo>
                    <a:pt x="0" y="1539"/>
                  </a:moveTo>
                  <a:lnTo>
                    <a:pt x="209" y="1539"/>
                  </a:lnTo>
                  <a:lnTo>
                    <a:pt x="209" y="816"/>
                  </a:lnTo>
                  <a:lnTo>
                    <a:pt x="994" y="816"/>
                  </a:lnTo>
                  <a:lnTo>
                    <a:pt x="994" y="1539"/>
                  </a:lnTo>
                  <a:lnTo>
                    <a:pt x="1214" y="1539"/>
                  </a:lnTo>
                  <a:lnTo>
                    <a:pt x="1214" y="0"/>
                  </a:lnTo>
                  <a:lnTo>
                    <a:pt x="994" y="0"/>
                  </a:lnTo>
                  <a:lnTo>
                    <a:pt x="994" y="638"/>
                  </a:lnTo>
                  <a:lnTo>
                    <a:pt x="209" y="638"/>
                  </a:lnTo>
                  <a:lnTo>
                    <a:pt x="209" y="0"/>
                  </a:lnTo>
                  <a:lnTo>
                    <a:pt x="0" y="0"/>
                  </a:lnTo>
                  <a:lnTo>
                    <a:pt x="0" y="1539"/>
                  </a:lnTo>
                  <a:close/>
                </a:path>
              </a:pathLst>
            </a:custGeom>
            <a:ln w="3175">
              <a:solidFill>
                <a:srgbClr val="FFFFFF"/>
              </a:solidFill>
            </a:ln>
          </p:spPr>
          <p:txBody>
            <a:bodyPr wrap="square" lIns="0" tIns="0" rIns="0" bIns="0" rtlCol="0"/>
            <a:lstStyle/>
            <a:p>
              <a:endParaRPr lang="nl-NL" sz="1092" dirty="0"/>
            </a:p>
          </p:txBody>
        </p:sp>
        <p:sp>
          <p:nvSpPr>
            <p:cNvPr id="214" name="object 214"/>
            <p:cNvSpPr/>
            <p:nvPr/>
          </p:nvSpPr>
          <p:spPr>
            <a:xfrm>
              <a:off x="10429865" y="5211331"/>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15" name="object 215"/>
            <p:cNvSpPr/>
            <p:nvPr/>
          </p:nvSpPr>
          <p:spPr>
            <a:xfrm>
              <a:off x="10429865" y="5210804"/>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16" name="object 216"/>
            <p:cNvSpPr/>
            <p:nvPr/>
          </p:nvSpPr>
          <p:spPr>
            <a:xfrm>
              <a:off x="10431887" y="5211331"/>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17" name="object 217"/>
            <p:cNvSpPr/>
            <p:nvPr/>
          </p:nvSpPr>
          <p:spPr>
            <a:xfrm>
              <a:off x="10431887" y="5210804"/>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18" name="object 218"/>
            <p:cNvSpPr/>
            <p:nvPr/>
          </p:nvSpPr>
          <p:spPr>
            <a:xfrm>
              <a:off x="10433581" y="5211770"/>
              <a:ext cx="770" cy="385"/>
            </a:xfrm>
            <a:custGeom>
              <a:avLst/>
              <a:gdLst/>
              <a:ahLst/>
              <a:cxnLst/>
              <a:rect l="l" t="t" r="r" b="b"/>
              <a:pathLst>
                <a:path w="1269"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219" name="object 219"/>
            <p:cNvSpPr/>
            <p:nvPr/>
          </p:nvSpPr>
          <p:spPr>
            <a:xfrm>
              <a:off x="10435277" y="5210739"/>
              <a:ext cx="1155" cy="1155"/>
            </a:xfrm>
            <a:custGeom>
              <a:avLst/>
              <a:gdLst/>
              <a:ahLst/>
              <a:cxnLst/>
              <a:rect l="l" t="t" r="r" b="b"/>
              <a:pathLst>
                <a:path w="1905" h="1904">
                  <a:moveTo>
                    <a:pt x="0" y="0"/>
                  </a:moveTo>
                  <a:lnTo>
                    <a:pt x="554" y="1539"/>
                  </a:lnTo>
                  <a:lnTo>
                    <a:pt x="774" y="1539"/>
                  </a:lnTo>
                  <a:lnTo>
                    <a:pt x="1340" y="0"/>
                  </a:lnTo>
                  <a:lnTo>
                    <a:pt x="1109" y="0"/>
                  </a:lnTo>
                  <a:lnTo>
                    <a:pt x="670" y="1308"/>
                  </a:lnTo>
                  <a:lnTo>
                    <a:pt x="230" y="0"/>
                  </a:lnTo>
                  <a:lnTo>
                    <a:pt x="0" y="0"/>
                  </a:lnTo>
                  <a:close/>
                </a:path>
              </a:pathLst>
            </a:custGeom>
            <a:ln w="3175">
              <a:solidFill>
                <a:srgbClr val="FFFFFF"/>
              </a:solidFill>
            </a:ln>
          </p:spPr>
          <p:txBody>
            <a:bodyPr wrap="square" lIns="0" tIns="0" rIns="0" bIns="0" rtlCol="0"/>
            <a:lstStyle/>
            <a:p>
              <a:endParaRPr lang="nl-NL" sz="1092" dirty="0"/>
            </a:p>
          </p:txBody>
        </p:sp>
        <p:sp>
          <p:nvSpPr>
            <p:cNvPr id="220" name="object 220"/>
            <p:cNvSpPr/>
            <p:nvPr/>
          </p:nvSpPr>
          <p:spPr>
            <a:xfrm>
              <a:off x="10437120" y="5211770"/>
              <a:ext cx="770" cy="385"/>
            </a:xfrm>
            <a:custGeom>
              <a:avLst/>
              <a:gdLst/>
              <a:ahLst/>
              <a:cxnLst/>
              <a:rect l="l" t="t" r="r" b="b"/>
              <a:pathLst>
                <a:path w="1269"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221" name="object 221"/>
            <p:cNvSpPr/>
            <p:nvPr/>
          </p:nvSpPr>
          <p:spPr>
            <a:xfrm>
              <a:off x="10441599" y="5211770"/>
              <a:ext cx="770" cy="385"/>
            </a:xfrm>
            <a:custGeom>
              <a:avLst/>
              <a:gdLst/>
              <a:ahLst/>
              <a:cxnLst/>
              <a:rect l="l" t="t" r="r" b="b"/>
              <a:pathLst>
                <a:path w="1269" h="634">
                  <a:moveTo>
                    <a:pt x="1193" y="0"/>
                  </a:moveTo>
                  <a:lnTo>
                    <a:pt x="0" y="0"/>
                  </a:lnTo>
                  <a:lnTo>
                    <a:pt x="1193" y="104"/>
                  </a:lnTo>
                  <a:close/>
                </a:path>
              </a:pathLst>
            </a:custGeom>
            <a:ln w="3175">
              <a:solidFill>
                <a:srgbClr val="FFFFFF"/>
              </a:solidFill>
            </a:ln>
          </p:spPr>
          <p:txBody>
            <a:bodyPr wrap="square" lIns="0" tIns="0" rIns="0" bIns="0" rtlCol="0"/>
            <a:lstStyle/>
            <a:p>
              <a:endParaRPr lang="nl-NL" sz="1092" dirty="0"/>
            </a:p>
          </p:txBody>
        </p:sp>
        <p:sp>
          <p:nvSpPr>
            <p:cNvPr id="222" name="object 222"/>
            <p:cNvSpPr/>
            <p:nvPr/>
          </p:nvSpPr>
          <p:spPr>
            <a:xfrm>
              <a:off x="10444497" y="5210993"/>
              <a:ext cx="770" cy="770"/>
            </a:xfrm>
            <a:custGeom>
              <a:avLst/>
              <a:gdLst/>
              <a:ahLst/>
              <a:cxnLst/>
              <a:rect l="l" t="t" r="r" b="b"/>
              <a:pathLst>
                <a:path w="1269" h="1270">
                  <a:moveTo>
                    <a:pt x="397" y="544"/>
                  </a:moveTo>
                  <a:lnTo>
                    <a:pt x="0" y="1120"/>
                  </a:lnTo>
                  <a:lnTo>
                    <a:pt x="240" y="1120"/>
                  </a:lnTo>
                  <a:lnTo>
                    <a:pt x="513" y="701"/>
                  </a:lnTo>
                  <a:lnTo>
                    <a:pt x="785" y="1120"/>
                  </a:lnTo>
                  <a:lnTo>
                    <a:pt x="1026" y="1120"/>
                  </a:lnTo>
                  <a:lnTo>
                    <a:pt x="638" y="544"/>
                  </a:lnTo>
                  <a:lnTo>
                    <a:pt x="1015" y="0"/>
                  </a:lnTo>
                  <a:lnTo>
                    <a:pt x="785" y="0"/>
                  </a:lnTo>
                  <a:lnTo>
                    <a:pt x="523" y="397"/>
                  </a:lnTo>
                  <a:lnTo>
                    <a:pt x="272" y="0"/>
                  </a:lnTo>
                  <a:lnTo>
                    <a:pt x="20" y="0"/>
                  </a:lnTo>
                  <a:lnTo>
                    <a:pt x="397" y="544"/>
                  </a:lnTo>
                  <a:close/>
                </a:path>
              </a:pathLst>
            </a:custGeom>
            <a:ln w="3175">
              <a:solidFill>
                <a:srgbClr val="FFFFFF"/>
              </a:solidFill>
            </a:ln>
          </p:spPr>
          <p:txBody>
            <a:bodyPr wrap="square" lIns="0" tIns="0" rIns="0" bIns="0" rtlCol="0"/>
            <a:lstStyle/>
            <a:p>
              <a:endParaRPr lang="nl-NL" sz="1092" dirty="0"/>
            </a:p>
          </p:txBody>
        </p:sp>
        <p:sp>
          <p:nvSpPr>
            <p:cNvPr id="223" name="object 223"/>
            <p:cNvSpPr/>
            <p:nvPr/>
          </p:nvSpPr>
          <p:spPr>
            <a:xfrm>
              <a:off x="10445280" y="5210937"/>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224" name="object 224"/>
            <p:cNvSpPr/>
            <p:nvPr/>
          </p:nvSpPr>
          <p:spPr>
            <a:xfrm>
              <a:off x="10445172" y="5210760"/>
              <a:ext cx="770" cy="1155"/>
            </a:xfrm>
            <a:custGeom>
              <a:avLst/>
              <a:gdLst/>
              <a:ahLst/>
              <a:cxnLst/>
              <a:rect l="l" t="t" r="r" b="b"/>
              <a:pathLst>
                <a:path w="1269"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225" name="object 225"/>
            <p:cNvSpPr/>
            <p:nvPr/>
          </p:nvSpPr>
          <p:spPr>
            <a:xfrm>
              <a:off x="10447376" y="5211601"/>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226" name="object 226"/>
            <p:cNvSpPr/>
            <p:nvPr/>
          </p:nvSpPr>
          <p:spPr>
            <a:xfrm>
              <a:off x="10447710" y="5211331"/>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27" name="object 227"/>
            <p:cNvSpPr/>
            <p:nvPr/>
          </p:nvSpPr>
          <p:spPr>
            <a:xfrm>
              <a:off x="10447710" y="5210804"/>
              <a:ext cx="385" cy="0"/>
            </a:xfrm>
            <a:custGeom>
              <a:avLst/>
              <a:gdLst/>
              <a:ahLst/>
              <a:cxnLst/>
              <a:rect l="l" t="t" r="r" b="b"/>
              <a:pathLst>
                <a:path w="634">
                  <a:moveTo>
                    <a:pt x="0" y="0"/>
                  </a:moveTo>
                  <a:lnTo>
                    <a:pt x="335" y="0"/>
                  </a:lnTo>
                </a:path>
              </a:pathLst>
            </a:custGeom>
            <a:ln w="3175">
              <a:solidFill>
                <a:srgbClr val="FFFFFF"/>
              </a:solidFill>
            </a:ln>
          </p:spPr>
          <p:txBody>
            <a:bodyPr wrap="square" lIns="0" tIns="0" rIns="0" bIns="0" rtlCol="0"/>
            <a:lstStyle/>
            <a:p>
              <a:endParaRPr lang="nl-NL" sz="1092" dirty="0"/>
            </a:p>
          </p:txBody>
        </p:sp>
        <p:sp>
          <p:nvSpPr>
            <p:cNvPr id="228" name="object 228"/>
            <p:cNvSpPr/>
            <p:nvPr/>
          </p:nvSpPr>
          <p:spPr>
            <a:xfrm>
              <a:off x="10590234" y="5211311"/>
              <a:ext cx="770" cy="0"/>
            </a:xfrm>
            <a:custGeom>
              <a:avLst/>
              <a:gdLst/>
              <a:ahLst/>
              <a:cxnLst/>
              <a:rect l="l" t="t" r="r" b="b"/>
              <a:pathLst>
                <a:path w="1269">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229" name="object 229"/>
            <p:cNvSpPr/>
            <p:nvPr/>
          </p:nvSpPr>
          <p:spPr>
            <a:xfrm>
              <a:off x="10591519" y="5210937"/>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230" name="object 230"/>
            <p:cNvSpPr/>
            <p:nvPr/>
          </p:nvSpPr>
          <p:spPr>
            <a:xfrm>
              <a:off x="10591411" y="5210760"/>
              <a:ext cx="770" cy="1155"/>
            </a:xfrm>
            <a:custGeom>
              <a:avLst/>
              <a:gdLst/>
              <a:ahLst/>
              <a:cxnLst/>
              <a:rect l="l" t="t" r="r" b="b"/>
              <a:pathLst>
                <a:path w="1269"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231" name="object 231"/>
            <p:cNvSpPr/>
            <p:nvPr/>
          </p:nvSpPr>
          <p:spPr>
            <a:xfrm>
              <a:off x="10592112" y="5211311"/>
              <a:ext cx="770" cy="0"/>
            </a:xfrm>
            <a:custGeom>
              <a:avLst/>
              <a:gdLst/>
              <a:ahLst/>
              <a:cxnLst/>
              <a:rect l="l" t="t" r="r" b="b"/>
              <a:pathLst>
                <a:path w="1269">
                  <a:moveTo>
                    <a:pt x="0" y="0"/>
                  </a:moveTo>
                  <a:lnTo>
                    <a:pt x="670" y="0"/>
                  </a:lnTo>
                </a:path>
              </a:pathLst>
            </a:custGeom>
            <a:ln w="3175">
              <a:solidFill>
                <a:srgbClr val="FFFFFF"/>
              </a:solidFill>
            </a:ln>
          </p:spPr>
          <p:txBody>
            <a:bodyPr wrap="square" lIns="0" tIns="0" rIns="0" bIns="0" rtlCol="0"/>
            <a:lstStyle/>
            <a:p>
              <a:endParaRPr lang="nl-NL" sz="1092" dirty="0"/>
            </a:p>
          </p:txBody>
        </p:sp>
        <p:sp>
          <p:nvSpPr>
            <p:cNvPr id="232" name="object 232"/>
            <p:cNvSpPr/>
            <p:nvPr/>
          </p:nvSpPr>
          <p:spPr>
            <a:xfrm>
              <a:off x="10596610" y="5211069"/>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233" name="object 233"/>
            <p:cNvSpPr/>
            <p:nvPr/>
          </p:nvSpPr>
          <p:spPr>
            <a:xfrm>
              <a:off x="10596610" y="5211602"/>
              <a:ext cx="385" cy="0"/>
            </a:xfrm>
            <a:custGeom>
              <a:avLst/>
              <a:gdLst/>
              <a:ahLst/>
              <a:cxnLst/>
              <a:rect l="l" t="t" r="r" b="b"/>
              <a:pathLst>
                <a:path w="634">
                  <a:moveTo>
                    <a:pt x="0" y="0"/>
                  </a:moveTo>
                  <a:lnTo>
                    <a:pt x="366" y="0"/>
                  </a:lnTo>
                </a:path>
              </a:pathLst>
            </a:custGeom>
            <a:ln w="3175">
              <a:solidFill>
                <a:srgbClr val="FFFFFF"/>
              </a:solidFill>
            </a:ln>
          </p:spPr>
          <p:txBody>
            <a:bodyPr wrap="square" lIns="0" tIns="0" rIns="0" bIns="0" rtlCol="0"/>
            <a:lstStyle/>
            <a:p>
              <a:endParaRPr lang="nl-NL" sz="1092" dirty="0"/>
            </a:p>
          </p:txBody>
        </p:sp>
        <p:sp>
          <p:nvSpPr>
            <p:cNvPr id="234" name="object 234"/>
            <p:cNvSpPr/>
            <p:nvPr/>
          </p:nvSpPr>
          <p:spPr>
            <a:xfrm>
              <a:off x="10597009" y="5210937"/>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235" name="object 235"/>
            <p:cNvSpPr/>
            <p:nvPr/>
          </p:nvSpPr>
          <p:spPr>
            <a:xfrm>
              <a:off x="10596901" y="5210760"/>
              <a:ext cx="770" cy="1155"/>
            </a:xfrm>
            <a:custGeom>
              <a:avLst/>
              <a:gdLst/>
              <a:ahLst/>
              <a:cxnLst/>
              <a:rect l="l" t="t" r="r" b="b"/>
              <a:pathLst>
                <a:path w="1269" h="1904">
                  <a:moveTo>
                    <a:pt x="848" y="1507"/>
                  </a:moveTo>
                  <a:lnTo>
                    <a:pt x="848" y="1141"/>
                  </a:lnTo>
                  <a:lnTo>
                    <a:pt x="1068" y="1141"/>
                  </a:lnTo>
                  <a:lnTo>
                    <a:pt x="1068" y="973"/>
                  </a:lnTo>
                  <a:lnTo>
                    <a:pt x="848" y="973"/>
                  </a:lnTo>
                  <a:lnTo>
                    <a:pt x="848" y="0"/>
                  </a:lnTo>
                  <a:lnTo>
                    <a:pt x="691" y="0"/>
                  </a:lnTo>
                  <a:lnTo>
                    <a:pt x="0" y="952"/>
                  </a:lnTo>
                  <a:lnTo>
                    <a:pt x="0" y="1141"/>
                  </a:lnTo>
                  <a:lnTo>
                    <a:pt x="659" y="1141"/>
                  </a:lnTo>
                  <a:lnTo>
                    <a:pt x="659" y="1507"/>
                  </a:lnTo>
                  <a:lnTo>
                    <a:pt x="848" y="1507"/>
                  </a:lnTo>
                  <a:close/>
                </a:path>
              </a:pathLst>
            </a:custGeom>
            <a:ln w="3175">
              <a:solidFill>
                <a:srgbClr val="FFFFFF"/>
              </a:solidFill>
            </a:ln>
          </p:spPr>
          <p:txBody>
            <a:bodyPr wrap="square" lIns="0" tIns="0" rIns="0" bIns="0" rtlCol="0"/>
            <a:lstStyle/>
            <a:p>
              <a:endParaRPr lang="nl-NL" sz="1092" dirty="0"/>
            </a:p>
          </p:txBody>
        </p:sp>
        <p:sp>
          <p:nvSpPr>
            <p:cNvPr id="236" name="object 236"/>
            <p:cNvSpPr/>
            <p:nvPr/>
          </p:nvSpPr>
          <p:spPr>
            <a:xfrm>
              <a:off x="10597732" y="5210937"/>
              <a:ext cx="385" cy="770"/>
            </a:xfrm>
            <a:custGeom>
              <a:avLst/>
              <a:gdLst/>
              <a:ahLst/>
              <a:cxnLst/>
              <a:rect l="l" t="t" r="r" b="b"/>
              <a:pathLst>
                <a:path w="634" h="1270">
                  <a:moveTo>
                    <a:pt x="0" y="680"/>
                  </a:moveTo>
                  <a:lnTo>
                    <a:pt x="481" y="0"/>
                  </a:lnTo>
                  <a:lnTo>
                    <a:pt x="481" y="680"/>
                  </a:lnTo>
                  <a:lnTo>
                    <a:pt x="0" y="680"/>
                  </a:lnTo>
                  <a:close/>
                </a:path>
              </a:pathLst>
            </a:custGeom>
            <a:ln w="3175">
              <a:solidFill>
                <a:srgbClr val="FFFFFF"/>
              </a:solidFill>
            </a:ln>
          </p:spPr>
          <p:txBody>
            <a:bodyPr wrap="square" lIns="0" tIns="0" rIns="0" bIns="0" rtlCol="0"/>
            <a:lstStyle/>
            <a:p>
              <a:endParaRPr lang="nl-NL" sz="1092" dirty="0"/>
            </a:p>
          </p:txBody>
        </p:sp>
        <p:sp>
          <p:nvSpPr>
            <p:cNvPr id="237" name="object 237"/>
            <p:cNvSpPr/>
            <p:nvPr/>
          </p:nvSpPr>
          <p:spPr>
            <a:xfrm>
              <a:off x="10597630" y="5210760"/>
              <a:ext cx="770" cy="1155"/>
            </a:xfrm>
            <a:custGeom>
              <a:avLst/>
              <a:gdLst/>
              <a:ahLst/>
              <a:cxnLst/>
              <a:rect l="l" t="t" r="r" b="b"/>
              <a:pathLst>
                <a:path w="1269" h="1904">
                  <a:moveTo>
                    <a:pt x="837" y="1507"/>
                  </a:moveTo>
                  <a:lnTo>
                    <a:pt x="837" y="1141"/>
                  </a:lnTo>
                  <a:lnTo>
                    <a:pt x="1057" y="1141"/>
                  </a:lnTo>
                  <a:lnTo>
                    <a:pt x="1057" y="973"/>
                  </a:lnTo>
                  <a:lnTo>
                    <a:pt x="837" y="973"/>
                  </a:lnTo>
                  <a:lnTo>
                    <a:pt x="837" y="0"/>
                  </a:lnTo>
                  <a:lnTo>
                    <a:pt x="680" y="0"/>
                  </a:lnTo>
                  <a:lnTo>
                    <a:pt x="0" y="952"/>
                  </a:lnTo>
                  <a:lnTo>
                    <a:pt x="0" y="1141"/>
                  </a:lnTo>
                  <a:lnTo>
                    <a:pt x="649" y="1141"/>
                  </a:lnTo>
                  <a:lnTo>
                    <a:pt x="649" y="1507"/>
                  </a:lnTo>
                  <a:lnTo>
                    <a:pt x="837" y="1507"/>
                  </a:lnTo>
                  <a:close/>
                </a:path>
              </a:pathLst>
            </a:custGeom>
            <a:ln w="3175">
              <a:solidFill>
                <a:srgbClr val="FFFFFF"/>
              </a:solidFill>
            </a:ln>
          </p:spPr>
          <p:txBody>
            <a:bodyPr wrap="square" lIns="0" tIns="0" rIns="0" bIns="0" rtlCol="0"/>
            <a:lstStyle/>
            <a:p>
              <a:endParaRPr lang="nl-NL" sz="1092" dirty="0"/>
            </a:p>
          </p:txBody>
        </p:sp>
        <p:sp>
          <p:nvSpPr>
            <p:cNvPr id="240" name="object 240"/>
            <p:cNvSpPr/>
            <p:nvPr/>
          </p:nvSpPr>
          <p:spPr>
            <a:xfrm>
              <a:off x="9093231" y="3759305"/>
              <a:ext cx="803630" cy="394691"/>
            </a:xfrm>
            <a:custGeom>
              <a:avLst/>
              <a:gdLst/>
              <a:ahLst/>
              <a:cxnLst/>
              <a:rect l="l" t="t" r="r" b="b"/>
              <a:pathLst>
                <a:path w="1325244" h="650875">
                  <a:moveTo>
                    <a:pt x="0" y="650577"/>
                  </a:moveTo>
                  <a:lnTo>
                    <a:pt x="1324713" y="650577"/>
                  </a:lnTo>
                  <a:lnTo>
                    <a:pt x="1324713" y="0"/>
                  </a:lnTo>
                  <a:lnTo>
                    <a:pt x="0" y="0"/>
                  </a:lnTo>
                  <a:lnTo>
                    <a:pt x="0" y="650577"/>
                  </a:lnTo>
                  <a:close/>
                </a:path>
              </a:pathLst>
            </a:custGeom>
            <a:solidFill>
              <a:srgbClr val="FFFFFF"/>
            </a:solidFill>
          </p:spPr>
          <p:txBody>
            <a:bodyPr wrap="square" lIns="0" tIns="0" rIns="0" bIns="0" rtlCol="0"/>
            <a:lstStyle/>
            <a:p>
              <a:endParaRPr lang="nl-NL" sz="1092" dirty="0"/>
            </a:p>
          </p:txBody>
        </p:sp>
        <p:sp>
          <p:nvSpPr>
            <p:cNvPr id="241" name="object 241"/>
            <p:cNvSpPr txBox="1"/>
            <p:nvPr/>
          </p:nvSpPr>
          <p:spPr>
            <a:xfrm>
              <a:off x="9163903" y="3805086"/>
              <a:ext cx="618798" cy="158214"/>
            </a:xfrm>
            <a:prstGeom prst="rect">
              <a:avLst/>
            </a:prstGeom>
          </p:spPr>
          <p:txBody>
            <a:bodyPr vert="horz" wrap="square" lIns="0" tIns="8856" rIns="0" bIns="0" rtlCol="0">
              <a:spAutoFit/>
            </a:bodyPr>
            <a:lstStyle/>
            <a:p>
              <a:pPr marL="7701">
                <a:spcBef>
                  <a:spcPts val="69"/>
                </a:spcBef>
              </a:pPr>
              <a:r>
                <a:rPr lang="nl-NL" sz="970" b="1" spc="-27" dirty="0">
                  <a:solidFill>
                    <a:srgbClr val="006FB9"/>
                  </a:solidFill>
                  <a:cs typeface="Gotham Bold"/>
                </a:rPr>
                <a:t>Rookvrije</a:t>
              </a:r>
              <a:endParaRPr lang="nl-NL" sz="970" dirty="0">
                <a:cs typeface="Gotham Bold"/>
              </a:endParaRPr>
            </a:p>
          </p:txBody>
        </p:sp>
        <p:sp>
          <p:nvSpPr>
            <p:cNvPr id="242" name="object 242"/>
            <p:cNvSpPr txBox="1"/>
            <p:nvPr/>
          </p:nvSpPr>
          <p:spPr>
            <a:xfrm>
              <a:off x="9163903" y="3943311"/>
              <a:ext cx="301120" cy="158214"/>
            </a:xfrm>
            <a:prstGeom prst="rect">
              <a:avLst/>
            </a:prstGeom>
          </p:spPr>
          <p:txBody>
            <a:bodyPr vert="horz" wrap="square" lIns="0" tIns="8856" rIns="0" bIns="0" rtlCol="0">
              <a:spAutoFit/>
            </a:bodyPr>
            <a:lstStyle/>
            <a:p>
              <a:pPr marL="7701">
                <a:spcBef>
                  <a:spcPts val="69"/>
                </a:spcBef>
              </a:pPr>
              <a:r>
                <a:rPr lang="nl-NL" sz="970" b="1" spc="-36" dirty="0">
                  <a:solidFill>
                    <a:srgbClr val="006FB9"/>
                  </a:solidFill>
                  <a:latin typeface="Gotham Bold"/>
                  <a:cs typeface="Gotham Bold"/>
                </a:rPr>
                <a:t>z</a:t>
              </a:r>
              <a:r>
                <a:rPr lang="nl-NL" sz="970" b="1" spc="-24" dirty="0">
                  <a:solidFill>
                    <a:srgbClr val="006FB9"/>
                  </a:solidFill>
                  <a:latin typeface="Gotham Bold"/>
                  <a:cs typeface="Gotham Bold"/>
                </a:rPr>
                <a:t>o</a:t>
              </a:r>
              <a:r>
                <a:rPr lang="nl-NL" sz="970" b="1" spc="-36" dirty="0">
                  <a:solidFill>
                    <a:srgbClr val="006FB9"/>
                  </a:solidFill>
                  <a:latin typeface="Gotham Bold"/>
                  <a:cs typeface="Gotham Bold"/>
                </a:rPr>
                <a:t>r</a:t>
              </a:r>
              <a:r>
                <a:rPr lang="nl-NL" sz="970" b="1" spc="-21" dirty="0">
                  <a:solidFill>
                    <a:srgbClr val="006FB9"/>
                  </a:solidFill>
                  <a:latin typeface="Gotham Bold"/>
                  <a:cs typeface="Gotham Bold"/>
                </a:rPr>
                <a:t>g</a:t>
              </a:r>
              <a:endParaRPr lang="nl-NL" sz="970" dirty="0">
                <a:latin typeface="Gotham Bold"/>
                <a:cs typeface="Gotham Bold"/>
              </a:endParaRPr>
            </a:p>
          </p:txBody>
        </p:sp>
        <p:pic>
          <p:nvPicPr>
            <p:cNvPr id="328" name="Afbeelding 327">
              <a:extLst>
                <a:ext uri="{FF2B5EF4-FFF2-40B4-BE49-F238E27FC236}">
                  <a16:creationId xmlns="" xmlns:a16="http://schemas.microsoft.com/office/drawing/2014/main" id="{ACD1F077-0AD3-481A-8442-7ACB0723D704}"/>
                </a:ext>
              </a:extLst>
            </p:cNvPr>
            <p:cNvPicPr>
              <a:picLocks noChangeAspect="1"/>
            </p:cNvPicPr>
            <p:nvPr/>
          </p:nvPicPr>
          <p:blipFill>
            <a:blip r:embed="rId35"/>
            <a:stretch>
              <a:fillRect/>
            </a:stretch>
          </p:blipFill>
          <p:spPr>
            <a:xfrm>
              <a:off x="9005399" y="4394323"/>
              <a:ext cx="798645" cy="1255885"/>
            </a:xfrm>
            <a:prstGeom prst="rect">
              <a:avLst/>
            </a:prstGeom>
          </p:spPr>
        </p:pic>
      </p:grpSp>
      <p:grpSp>
        <p:nvGrpSpPr>
          <p:cNvPr id="340" name="Groep 339">
            <a:extLst>
              <a:ext uri="{FF2B5EF4-FFF2-40B4-BE49-F238E27FC236}">
                <a16:creationId xmlns="" xmlns:a16="http://schemas.microsoft.com/office/drawing/2014/main" id="{7E57AAE6-7C53-4075-AF7B-31DCA161101B}"/>
              </a:ext>
            </a:extLst>
          </p:cNvPr>
          <p:cNvGrpSpPr/>
          <p:nvPr/>
        </p:nvGrpSpPr>
        <p:grpSpPr>
          <a:xfrm>
            <a:off x="0" y="6092826"/>
            <a:ext cx="12192000" cy="765174"/>
            <a:chOff x="0" y="6092826"/>
            <a:chExt cx="12192000" cy="765174"/>
          </a:xfrm>
        </p:grpSpPr>
        <p:sp>
          <p:nvSpPr>
            <p:cNvPr id="341" name="Rechthoek 340">
              <a:extLst>
                <a:ext uri="{FF2B5EF4-FFF2-40B4-BE49-F238E27FC236}">
                  <a16:creationId xmlns="" xmlns:a16="http://schemas.microsoft.com/office/drawing/2014/main" id="{CBBE8696-2971-45CB-BDCA-173C8BB03A62}"/>
                </a:ext>
              </a:extLst>
            </p:cNvPr>
            <p:cNvSpPr/>
            <p:nvPr/>
          </p:nvSpPr>
          <p:spPr>
            <a:xfrm>
              <a:off x="0" y="6092826"/>
              <a:ext cx="12192000" cy="765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342" name="Groep 341">
              <a:extLst>
                <a:ext uri="{FF2B5EF4-FFF2-40B4-BE49-F238E27FC236}">
                  <a16:creationId xmlns="" xmlns:a16="http://schemas.microsoft.com/office/drawing/2014/main" id="{593F2208-A3BD-475C-A3D2-2ACBC239D0E3}"/>
                </a:ext>
              </a:extLst>
            </p:cNvPr>
            <p:cNvGrpSpPr/>
            <p:nvPr/>
          </p:nvGrpSpPr>
          <p:grpSpPr>
            <a:xfrm>
              <a:off x="157473" y="6142106"/>
              <a:ext cx="11877054" cy="701675"/>
              <a:chOff x="157473" y="6142106"/>
              <a:chExt cx="11877054" cy="701675"/>
            </a:xfrm>
          </p:grpSpPr>
          <p:pic>
            <p:nvPicPr>
              <p:cNvPr id="343" name="Afbeelding 342">
                <a:extLst>
                  <a:ext uri="{FF2B5EF4-FFF2-40B4-BE49-F238E27FC236}">
                    <a16:creationId xmlns="" xmlns:a16="http://schemas.microsoft.com/office/drawing/2014/main" id="{189C1C55-DBB1-4DAD-894F-2EAC9C7B3B87}"/>
                  </a:ext>
                </a:extLst>
              </p:cNvPr>
              <p:cNvPicPr>
                <a:picLocks noChangeAspect="1"/>
              </p:cNvPicPr>
              <p:nvPr userDrawn="1"/>
            </p:nvPicPr>
            <p:blipFill rotWithShape="1">
              <a:blip r:embed="rId36"/>
              <a:srcRect l="19560" t="76122" r="19560"/>
              <a:stretch/>
            </p:blipFill>
            <p:spPr>
              <a:xfrm>
                <a:off x="157473" y="6283253"/>
                <a:ext cx="2052327" cy="511317"/>
              </a:xfrm>
              <a:prstGeom prst="rect">
                <a:avLst/>
              </a:prstGeom>
            </p:spPr>
          </p:pic>
          <p:pic>
            <p:nvPicPr>
              <p:cNvPr id="344" name="Afbeelding 343">
                <a:extLst>
                  <a:ext uri="{FF2B5EF4-FFF2-40B4-BE49-F238E27FC236}">
                    <a16:creationId xmlns="" xmlns:a16="http://schemas.microsoft.com/office/drawing/2014/main" id="{CE6BC950-05C1-434A-A4D2-B4DE120CE00F}"/>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713727" y="6142106"/>
                <a:ext cx="1320800" cy="701675"/>
              </a:xfrm>
              <a:prstGeom prst="rect">
                <a:avLst/>
              </a:prstGeom>
            </p:spPr>
          </p:pic>
        </p:grpSp>
      </p:grpSp>
      <p:grpSp>
        <p:nvGrpSpPr>
          <p:cNvPr id="331" name="Groep 330">
            <a:extLst>
              <a:ext uri="{FF2B5EF4-FFF2-40B4-BE49-F238E27FC236}">
                <a16:creationId xmlns="" xmlns:a16="http://schemas.microsoft.com/office/drawing/2014/main" id="{5170E8B1-2D83-4D05-BEC6-C04BBD1885AD}"/>
              </a:ext>
            </a:extLst>
          </p:cNvPr>
          <p:cNvGrpSpPr/>
          <p:nvPr/>
        </p:nvGrpSpPr>
        <p:grpSpPr>
          <a:xfrm>
            <a:off x="2805374" y="5428200"/>
            <a:ext cx="666401" cy="846548"/>
            <a:chOff x="2805374" y="5428200"/>
            <a:chExt cx="666401" cy="846548"/>
          </a:xfrm>
        </p:grpSpPr>
        <p:sp>
          <p:nvSpPr>
            <p:cNvPr id="144" name="object 144"/>
            <p:cNvSpPr/>
            <p:nvPr/>
          </p:nvSpPr>
          <p:spPr>
            <a:xfrm>
              <a:off x="3030595" y="5629205"/>
              <a:ext cx="182906" cy="305741"/>
            </a:xfrm>
            <a:custGeom>
              <a:avLst/>
              <a:gdLst/>
              <a:ahLst/>
              <a:cxnLst/>
              <a:rect l="l" t="t" r="r" b="b"/>
              <a:pathLst>
                <a:path w="301625" h="504190">
                  <a:moveTo>
                    <a:pt x="160839" y="9909"/>
                  </a:moveTo>
                  <a:lnTo>
                    <a:pt x="46423" y="9909"/>
                  </a:lnTo>
                  <a:lnTo>
                    <a:pt x="52779" y="10045"/>
                  </a:lnTo>
                  <a:lnTo>
                    <a:pt x="58570" y="10726"/>
                  </a:lnTo>
                  <a:lnTo>
                    <a:pt x="79024" y="14345"/>
                  </a:lnTo>
                  <a:lnTo>
                    <a:pt x="95228" y="20944"/>
                  </a:lnTo>
                  <a:lnTo>
                    <a:pt x="108401" y="32199"/>
                  </a:lnTo>
                  <a:lnTo>
                    <a:pt x="119762" y="49783"/>
                  </a:lnTo>
                  <a:lnTo>
                    <a:pt x="112490" y="65414"/>
                  </a:lnTo>
                  <a:lnTo>
                    <a:pt x="103506" y="79784"/>
                  </a:lnTo>
                  <a:lnTo>
                    <a:pt x="94671" y="90570"/>
                  </a:lnTo>
                  <a:lnTo>
                    <a:pt x="87846" y="95446"/>
                  </a:lnTo>
                  <a:lnTo>
                    <a:pt x="2289" y="381249"/>
                  </a:lnTo>
                  <a:lnTo>
                    <a:pt x="7990" y="441146"/>
                  </a:lnTo>
                  <a:lnTo>
                    <a:pt x="43596" y="491235"/>
                  </a:lnTo>
                  <a:lnTo>
                    <a:pt x="75037" y="503755"/>
                  </a:lnTo>
                  <a:lnTo>
                    <a:pt x="108508" y="501851"/>
                  </a:lnTo>
                  <a:lnTo>
                    <a:pt x="165676" y="466503"/>
                  </a:lnTo>
                  <a:lnTo>
                    <a:pt x="188258" y="432234"/>
                  </a:lnTo>
                  <a:lnTo>
                    <a:pt x="205908" y="392767"/>
                  </a:lnTo>
                  <a:lnTo>
                    <a:pt x="220876" y="351697"/>
                  </a:lnTo>
                  <a:lnTo>
                    <a:pt x="235412" y="312623"/>
                  </a:lnTo>
                  <a:lnTo>
                    <a:pt x="277882" y="208720"/>
                  </a:lnTo>
                  <a:lnTo>
                    <a:pt x="296929" y="154808"/>
                  </a:lnTo>
                  <a:lnTo>
                    <a:pt x="301149" y="115801"/>
                  </a:lnTo>
                  <a:lnTo>
                    <a:pt x="294871" y="89244"/>
                  </a:lnTo>
                  <a:lnTo>
                    <a:pt x="277890" y="63070"/>
                  </a:lnTo>
                  <a:lnTo>
                    <a:pt x="256633" y="41969"/>
                  </a:lnTo>
                  <a:lnTo>
                    <a:pt x="237528" y="30631"/>
                  </a:lnTo>
                  <a:lnTo>
                    <a:pt x="199049" y="19018"/>
                  </a:lnTo>
                  <a:lnTo>
                    <a:pt x="160839" y="9909"/>
                  </a:lnTo>
                  <a:close/>
                </a:path>
                <a:path w="301625" h="504190">
                  <a:moveTo>
                    <a:pt x="86314" y="0"/>
                  </a:moveTo>
                  <a:lnTo>
                    <a:pt x="39932" y="10066"/>
                  </a:lnTo>
                  <a:lnTo>
                    <a:pt x="46423" y="9909"/>
                  </a:lnTo>
                  <a:lnTo>
                    <a:pt x="160839" y="9909"/>
                  </a:lnTo>
                  <a:lnTo>
                    <a:pt x="143999" y="5895"/>
                  </a:lnTo>
                  <a:lnTo>
                    <a:pt x="86314" y="0"/>
                  </a:lnTo>
                  <a:close/>
                </a:path>
              </a:pathLst>
            </a:custGeom>
            <a:solidFill>
              <a:srgbClr val="1277BD"/>
            </a:solidFill>
          </p:spPr>
          <p:txBody>
            <a:bodyPr wrap="square" lIns="0" tIns="0" rIns="0" bIns="0" rtlCol="0"/>
            <a:lstStyle/>
            <a:p>
              <a:endParaRPr lang="nl-NL" sz="1092" dirty="0"/>
            </a:p>
          </p:txBody>
        </p:sp>
        <p:sp>
          <p:nvSpPr>
            <p:cNvPr id="145" name="object 145"/>
            <p:cNvSpPr/>
            <p:nvPr/>
          </p:nvSpPr>
          <p:spPr>
            <a:xfrm>
              <a:off x="3270001" y="5719108"/>
              <a:ext cx="201774" cy="124375"/>
            </a:xfrm>
            <a:custGeom>
              <a:avLst/>
              <a:gdLst/>
              <a:ahLst/>
              <a:cxnLst/>
              <a:rect l="l" t="t" r="r" b="b"/>
              <a:pathLst>
                <a:path w="332739" h="205104">
                  <a:moveTo>
                    <a:pt x="278220" y="0"/>
                  </a:moveTo>
                  <a:lnTo>
                    <a:pt x="22493" y="116301"/>
                  </a:lnTo>
                  <a:lnTo>
                    <a:pt x="0" y="164129"/>
                  </a:lnTo>
                  <a:lnTo>
                    <a:pt x="6420" y="182026"/>
                  </a:lnTo>
                  <a:lnTo>
                    <a:pt x="19248" y="195950"/>
                  </a:lnTo>
                  <a:lnTo>
                    <a:pt x="35905" y="203607"/>
                  </a:lnTo>
                  <a:lnTo>
                    <a:pt x="54233" y="204502"/>
                  </a:lnTo>
                  <a:lnTo>
                    <a:pt x="72073" y="198141"/>
                  </a:lnTo>
                  <a:lnTo>
                    <a:pt x="310118" y="88260"/>
                  </a:lnTo>
                  <a:lnTo>
                    <a:pt x="324040" y="75397"/>
                  </a:lnTo>
                  <a:lnTo>
                    <a:pt x="331713" y="58749"/>
                  </a:lnTo>
                  <a:lnTo>
                    <a:pt x="332621" y="40453"/>
                  </a:lnTo>
                  <a:lnTo>
                    <a:pt x="326253" y="22649"/>
                  </a:lnTo>
                  <a:lnTo>
                    <a:pt x="313309" y="8622"/>
                  </a:lnTo>
                  <a:lnTo>
                    <a:pt x="296596" y="891"/>
                  </a:lnTo>
                  <a:lnTo>
                    <a:pt x="278220" y="0"/>
                  </a:lnTo>
                  <a:close/>
                </a:path>
              </a:pathLst>
            </a:custGeom>
            <a:solidFill>
              <a:srgbClr val="1277BD"/>
            </a:solidFill>
          </p:spPr>
          <p:txBody>
            <a:bodyPr wrap="square" lIns="0" tIns="0" rIns="0" bIns="0" rtlCol="0"/>
            <a:lstStyle/>
            <a:p>
              <a:endParaRPr lang="nl-NL" sz="1092" dirty="0"/>
            </a:p>
          </p:txBody>
        </p:sp>
        <p:sp>
          <p:nvSpPr>
            <p:cNvPr id="146" name="object 146"/>
            <p:cNvSpPr/>
            <p:nvPr/>
          </p:nvSpPr>
          <p:spPr>
            <a:xfrm>
              <a:off x="3155010" y="5665262"/>
              <a:ext cx="163652" cy="177130"/>
            </a:xfrm>
            <a:custGeom>
              <a:avLst/>
              <a:gdLst/>
              <a:ahLst/>
              <a:cxnLst/>
              <a:rect l="l" t="t" r="r" b="b"/>
              <a:pathLst>
                <a:path w="269875" h="292100">
                  <a:moveTo>
                    <a:pt x="45209" y="0"/>
                  </a:moveTo>
                  <a:lnTo>
                    <a:pt x="27425" y="4469"/>
                  </a:lnTo>
                  <a:lnTo>
                    <a:pt x="12173" y="15791"/>
                  </a:lnTo>
                  <a:lnTo>
                    <a:pt x="2527" y="32101"/>
                  </a:lnTo>
                  <a:lnTo>
                    <a:pt x="0" y="50257"/>
                  </a:lnTo>
                  <a:lnTo>
                    <a:pt x="4435" y="68062"/>
                  </a:lnTo>
                  <a:lnTo>
                    <a:pt x="15681" y="83318"/>
                  </a:lnTo>
                  <a:lnTo>
                    <a:pt x="189665" y="279458"/>
                  </a:lnTo>
                  <a:lnTo>
                    <a:pt x="205997" y="289076"/>
                  </a:lnTo>
                  <a:lnTo>
                    <a:pt x="224154" y="291615"/>
                  </a:lnTo>
                  <a:lnTo>
                    <a:pt x="241929" y="287203"/>
                  </a:lnTo>
                  <a:lnTo>
                    <a:pt x="257119" y="275971"/>
                  </a:lnTo>
                  <a:lnTo>
                    <a:pt x="266801" y="259516"/>
                  </a:lnTo>
                  <a:lnTo>
                    <a:pt x="269367" y="241279"/>
                  </a:lnTo>
                  <a:lnTo>
                    <a:pt x="264908" y="223422"/>
                  </a:lnTo>
                  <a:lnTo>
                    <a:pt x="253517" y="208110"/>
                  </a:lnTo>
                  <a:lnTo>
                    <a:pt x="79721" y="12189"/>
                  </a:lnTo>
                  <a:lnTo>
                    <a:pt x="63362" y="2525"/>
                  </a:lnTo>
                  <a:lnTo>
                    <a:pt x="45209" y="0"/>
                  </a:lnTo>
                  <a:close/>
                </a:path>
              </a:pathLst>
            </a:custGeom>
            <a:solidFill>
              <a:srgbClr val="1277BD"/>
            </a:solidFill>
          </p:spPr>
          <p:txBody>
            <a:bodyPr wrap="square" lIns="0" tIns="0" rIns="0" bIns="0" rtlCol="0"/>
            <a:lstStyle/>
            <a:p>
              <a:endParaRPr lang="nl-NL" sz="1092" dirty="0"/>
            </a:p>
          </p:txBody>
        </p:sp>
        <p:sp>
          <p:nvSpPr>
            <p:cNvPr id="147" name="object 147"/>
            <p:cNvSpPr/>
            <p:nvPr/>
          </p:nvSpPr>
          <p:spPr>
            <a:xfrm>
              <a:off x="3063650" y="5428200"/>
              <a:ext cx="216021" cy="215636"/>
            </a:xfrm>
            <a:custGeom>
              <a:avLst/>
              <a:gdLst/>
              <a:ahLst/>
              <a:cxnLst/>
              <a:rect l="l" t="t" r="r" b="b"/>
              <a:pathLst>
                <a:path w="356235" h="355600">
                  <a:moveTo>
                    <a:pt x="186748" y="0"/>
                  </a:moveTo>
                  <a:lnTo>
                    <a:pt x="139110" y="4060"/>
                  </a:lnTo>
                  <a:lnTo>
                    <a:pt x="95692" y="19902"/>
                  </a:lnTo>
                  <a:lnTo>
                    <a:pt x="58282" y="45930"/>
                  </a:lnTo>
                  <a:lnTo>
                    <a:pt x="28670" y="80552"/>
                  </a:lnTo>
                  <a:lnTo>
                    <a:pt x="8646" y="122172"/>
                  </a:lnTo>
                  <a:lnTo>
                    <a:pt x="0" y="169199"/>
                  </a:lnTo>
                  <a:lnTo>
                    <a:pt x="4100" y="216649"/>
                  </a:lnTo>
                  <a:lnTo>
                    <a:pt x="20038" y="259956"/>
                  </a:lnTo>
                  <a:lnTo>
                    <a:pt x="46188" y="297310"/>
                  </a:lnTo>
                  <a:lnTo>
                    <a:pt x="80921" y="326901"/>
                  </a:lnTo>
                  <a:lnTo>
                    <a:pt x="122610" y="346920"/>
                  </a:lnTo>
                  <a:lnTo>
                    <a:pt x="169628" y="355559"/>
                  </a:lnTo>
                  <a:lnTo>
                    <a:pt x="217197" y="351464"/>
                  </a:lnTo>
                  <a:lnTo>
                    <a:pt x="260476" y="335532"/>
                  </a:lnTo>
                  <a:lnTo>
                    <a:pt x="297710" y="309408"/>
                  </a:lnTo>
                  <a:lnTo>
                    <a:pt x="327146" y="274734"/>
                  </a:lnTo>
                  <a:lnTo>
                    <a:pt x="347027" y="233156"/>
                  </a:lnTo>
                  <a:lnTo>
                    <a:pt x="355601" y="186318"/>
                  </a:lnTo>
                  <a:lnTo>
                    <a:pt x="351569" y="138674"/>
                  </a:lnTo>
                  <a:lnTo>
                    <a:pt x="335770" y="95327"/>
                  </a:lnTo>
                  <a:lnTo>
                    <a:pt x="309796" y="58032"/>
                  </a:lnTo>
                  <a:lnTo>
                    <a:pt x="275240" y="28542"/>
                  </a:lnTo>
                  <a:lnTo>
                    <a:pt x="233693" y="8613"/>
                  </a:lnTo>
                  <a:lnTo>
                    <a:pt x="186748" y="0"/>
                  </a:lnTo>
                  <a:close/>
                </a:path>
              </a:pathLst>
            </a:custGeom>
            <a:solidFill>
              <a:srgbClr val="1277BD"/>
            </a:solidFill>
          </p:spPr>
          <p:txBody>
            <a:bodyPr wrap="square" lIns="0" tIns="0" rIns="0" bIns="0" rtlCol="0"/>
            <a:lstStyle/>
            <a:p>
              <a:endParaRPr lang="nl-NL" sz="1092" dirty="0"/>
            </a:p>
          </p:txBody>
        </p:sp>
        <p:sp>
          <p:nvSpPr>
            <p:cNvPr id="148" name="object 148"/>
            <p:cNvSpPr/>
            <p:nvPr/>
          </p:nvSpPr>
          <p:spPr>
            <a:xfrm>
              <a:off x="3003000" y="5809974"/>
              <a:ext cx="154411" cy="268004"/>
            </a:xfrm>
            <a:custGeom>
              <a:avLst/>
              <a:gdLst/>
              <a:ahLst/>
              <a:cxnLst/>
              <a:rect l="l" t="t" r="r" b="b"/>
              <a:pathLst>
                <a:path w="254635" h="441959">
                  <a:moveTo>
                    <a:pt x="185883" y="0"/>
                  </a:moveTo>
                  <a:lnTo>
                    <a:pt x="140088" y="19930"/>
                  </a:lnTo>
                  <a:lnTo>
                    <a:pt x="4631" y="350667"/>
                  </a:lnTo>
                  <a:lnTo>
                    <a:pt x="0" y="376731"/>
                  </a:lnTo>
                  <a:lnTo>
                    <a:pt x="5500" y="401623"/>
                  </a:lnTo>
                  <a:lnTo>
                    <a:pt x="19954" y="422602"/>
                  </a:lnTo>
                  <a:lnTo>
                    <a:pt x="42180" y="436927"/>
                  </a:lnTo>
                  <a:lnTo>
                    <a:pt x="68158" y="441521"/>
                  </a:lnTo>
                  <a:lnTo>
                    <a:pt x="93025" y="435983"/>
                  </a:lnTo>
                  <a:lnTo>
                    <a:pt x="114011" y="421491"/>
                  </a:lnTo>
                  <a:lnTo>
                    <a:pt x="128345" y="399221"/>
                  </a:lnTo>
                  <a:lnTo>
                    <a:pt x="249441" y="90853"/>
                  </a:lnTo>
                  <a:lnTo>
                    <a:pt x="254101" y="64723"/>
                  </a:lnTo>
                  <a:lnTo>
                    <a:pt x="248561" y="39859"/>
                  </a:lnTo>
                  <a:lnTo>
                    <a:pt x="234068" y="18942"/>
                  </a:lnTo>
                  <a:lnTo>
                    <a:pt x="211871" y="4657"/>
                  </a:lnTo>
                  <a:lnTo>
                    <a:pt x="185883" y="0"/>
                  </a:lnTo>
                  <a:close/>
                </a:path>
              </a:pathLst>
            </a:custGeom>
            <a:solidFill>
              <a:srgbClr val="1277BD"/>
            </a:solidFill>
          </p:spPr>
          <p:txBody>
            <a:bodyPr wrap="square" lIns="0" tIns="0" rIns="0" bIns="0" rtlCol="0"/>
            <a:lstStyle/>
            <a:p>
              <a:endParaRPr lang="nl-NL" sz="1092" dirty="0"/>
            </a:p>
          </p:txBody>
        </p:sp>
        <p:sp>
          <p:nvSpPr>
            <p:cNvPr id="149" name="object 149"/>
            <p:cNvSpPr/>
            <p:nvPr/>
          </p:nvSpPr>
          <p:spPr>
            <a:xfrm>
              <a:off x="2805374" y="5999552"/>
              <a:ext cx="277246" cy="115519"/>
            </a:xfrm>
            <a:custGeom>
              <a:avLst/>
              <a:gdLst/>
              <a:ahLst/>
              <a:cxnLst/>
              <a:rect l="l" t="t" r="r" b="b"/>
              <a:pathLst>
                <a:path w="457200" h="190500">
                  <a:moveTo>
                    <a:pt x="379538" y="0"/>
                  </a:moveTo>
                  <a:lnTo>
                    <a:pt x="53589" y="59610"/>
                  </a:lnTo>
                  <a:lnTo>
                    <a:pt x="10719" y="87200"/>
                  </a:lnTo>
                  <a:lnTo>
                    <a:pt x="0" y="136959"/>
                  </a:lnTo>
                  <a:lnTo>
                    <a:pt x="9805" y="161463"/>
                  </a:lnTo>
                  <a:lnTo>
                    <a:pt x="27636" y="179690"/>
                  </a:lnTo>
                  <a:lnTo>
                    <a:pt x="51025" y="189900"/>
                  </a:lnTo>
                  <a:lnTo>
                    <a:pt x="77505" y="190350"/>
                  </a:lnTo>
                  <a:lnTo>
                    <a:pt x="403401" y="130760"/>
                  </a:lnTo>
                  <a:lnTo>
                    <a:pt x="428062" y="120941"/>
                  </a:lnTo>
                  <a:lnTo>
                    <a:pt x="446273" y="103125"/>
                  </a:lnTo>
                  <a:lnTo>
                    <a:pt x="456408" y="79783"/>
                  </a:lnTo>
                  <a:lnTo>
                    <a:pt x="456844" y="53391"/>
                  </a:lnTo>
                  <a:lnTo>
                    <a:pt x="447112" y="28858"/>
                  </a:lnTo>
                  <a:lnTo>
                    <a:pt x="429374" y="10639"/>
                  </a:lnTo>
                  <a:lnTo>
                    <a:pt x="406044" y="448"/>
                  </a:lnTo>
                  <a:lnTo>
                    <a:pt x="379538" y="0"/>
                  </a:lnTo>
                  <a:close/>
                </a:path>
              </a:pathLst>
            </a:custGeom>
            <a:solidFill>
              <a:srgbClr val="1277BD"/>
            </a:solidFill>
          </p:spPr>
          <p:txBody>
            <a:bodyPr wrap="square" lIns="0" tIns="0" rIns="0" bIns="0" rtlCol="0"/>
            <a:lstStyle/>
            <a:p>
              <a:endParaRPr lang="nl-NL" sz="1092" dirty="0"/>
            </a:p>
          </p:txBody>
        </p:sp>
        <p:sp>
          <p:nvSpPr>
            <p:cNvPr id="150" name="object 150"/>
            <p:cNvSpPr/>
            <p:nvPr/>
          </p:nvSpPr>
          <p:spPr>
            <a:xfrm>
              <a:off x="3032527" y="5840822"/>
              <a:ext cx="199463" cy="241435"/>
            </a:xfrm>
            <a:custGeom>
              <a:avLst/>
              <a:gdLst/>
              <a:ahLst/>
              <a:cxnLst/>
              <a:rect l="l" t="t" r="r" b="b"/>
              <a:pathLst>
                <a:path w="328929" h="398145">
                  <a:moveTo>
                    <a:pt x="75539" y="0"/>
                  </a:moveTo>
                  <a:lnTo>
                    <a:pt x="50130" y="1195"/>
                  </a:lnTo>
                  <a:lnTo>
                    <a:pt x="26283" y="12432"/>
                  </a:lnTo>
                  <a:lnTo>
                    <a:pt x="8537" y="32009"/>
                  </a:lnTo>
                  <a:lnTo>
                    <a:pt x="0" y="55972"/>
                  </a:lnTo>
                  <a:lnTo>
                    <a:pt x="1143" y="81404"/>
                  </a:lnTo>
                  <a:lnTo>
                    <a:pt x="12440" y="105393"/>
                  </a:lnTo>
                  <a:lnTo>
                    <a:pt x="209722" y="371615"/>
                  </a:lnTo>
                  <a:lnTo>
                    <a:pt x="229351" y="389369"/>
                  </a:lnTo>
                  <a:lnTo>
                    <a:pt x="253373" y="397911"/>
                  </a:lnTo>
                  <a:lnTo>
                    <a:pt x="278828" y="396793"/>
                  </a:lnTo>
                  <a:lnTo>
                    <a:pt x="302756" y="385562"/>
                  </a:lnTo>
                  <a:lnTo>
                    <a:pt x="320430" y="365958"/>
                  </a:lnTo>
                  <a:lnTo>
                    <a:pt x="328925" y="341942"/>
                  </a:lnTo>
                  <a:lnTo>
                    <a:pt x="327773" y="316467"/>
                  </a:lnTo>
                  <a:lnTo>
                    <a:pt x="316504" y="292487"/>
                  </a:lnTo>
                  <a:lnTo>
                    <a:pt x="119243" y="26243"/>
                  </a:lnTo>
                  <a:lnTo>
                    <a:pt x="99560" y="8473"/>
                  </a:lnTo>
                  <a:lnTo>
                    <a:pt x="75539" y="0"/>
                  </a:lnTo>
                  <a:close/>
                </a:path>
              </a:pathLst>
            </a:custGeom>
            <a:solidFill>
              <a:srgbClr val="1277BD"/>
            </a:solidFill>
          </p:spPr>
          <p:txBody>
            <a:bodyPr wrap="square" lIns="0" tIns="0" rIns="0" bIns="0" rtlCol="0"/>
            <a:lstStyle/>
            <a:p>
              <a:endParaRPr lang="nl-NL" sz="1092" dirty="0"/>
            </a:p>
          </p:txBody>
        </p:sp>
        <p:sp>
          <p:nvSpPr>
            <p:cNvPr id="151" name="object 151"/>
            <p:cNvSpPr/>
            <p:nvPr/>
          </p:nvSpPr>
          <p:spPr>
            <a:xfrm>
              <a:off x="3151123" y="6001737"/>
              <a:ext cx="138238" cy="273011"/>
            </a:xfrm>
            <a:custGeom>
              <a:avLst/>
              <a:gdLst/>
              <a:ahLst/>
              <a:cxnLst/>
              <a:rect l="l" t="t" r="r" b="b"/>
              <a:pathLst>
                <a:path w="227964" h="450215">
                  <a:moveTo>
                    <a:pt x="73288" y="0"/>
                  </a:moveTo>
                  <a:lnTo>
                    <a:pt x="47032" y="2484"/>
                  </a:lnTo>
                  <a:lnTo>
                    <a:pt x="23705" y="14872"/>
                  </a:lnTo>
                  <a:lnTo>
                    <a:pt x="7550" y="34512"/>
                  </a:lnTo>
                  <a:lnTo>
                    <a:pt x="0" y="58821"/>
                  </a:lnTo>
                  <a:lnTo>
                    <a:pt x="2488" y="85215"/>
                  </a:lnTo>
                  <a:lnTo>
                    <a:pt x="97753" y="402587"/>
                  </a:lnTo>
                  <a:lnTo>
                    <a:pt x="110188" y="425947"/>
                  </a:lnTo>
                  <a:lnTo>
                    <a:pt x="129882" y="442140"/>
                  </a:lnTo>
                  <a:lnTo>
                    <a:pt x="154210" y="449731"/>
                  </a:lnTo>
                  <a:lnTo>
                    <a:pt x="180546" y="447287"/>
                  </a:lnTo>
                  <a:lnTo>
                    <a:pt x="203811" y="434825"/>
                  </a:lnTo>
                  <a:lnTo>
                    <a:pt x="219945" y="415092"/>
                  </a:lnTo>
                  <a:lnTo>
                    <a:pt x="227500" y="390730"/>
                  </a:lnTo>
                  <a:lnTo>
                    <a:pt x="225026" y="364379"/>
                  </a:lnTo>
                  <a:lnTo>
                    <a:pt x="129804" y="47027"/>
                  </a:lnTo>
                  <a:lnTo>
                    <a:pt x="117318" y="23608"/>
                  </a:lnTo>
                  <a:lnTo>
                    <a:pt x="97598" y="7487"/>
                  </a:lnTo>
                  <a:lnTo>
                    <a:pt x="73288" y="0"/>
                  </a:lnTo>
                  <a:close/>
                </a:path>
              </a:pathLst>
            </a:custGeom>
            <a:solidFill>
              <a:srgbClr val="1277BD"/>
            </a:solidFill>
          </p:spPr>
          <p:txBody>
            <a:bodyPr wrap="square" lIns="0" tIns="0" rIns="0" bIns="0" rtlCol="0"/>
            <a:lstStyle/>
            <a:p>
              <a:endParaRPr lang="nl-NL" sz="1092" dirty="0"/>
            </a:p>
          </p:txBody>
        </p:sp>
        <p:sp>
          <p:nvSpPr>
            <p:cNvPr id="152" name="object 152"/>
            <p:cNvSpPr/>
            <p:nvPr/>
          </p:nvSpPr>
          <p:spPr>
            <a:xfrm>
              <a:off x="2859242" y="5684634"/>
              <a:ext cx="94341" cy="135158"/>
            </a:xfrm>
            <a:custGeom>
              <a:avLst/>
              <a:gdLst/>
              <a:ahLst/>
              <a:cxnLst/>
              <a:rect l="l" t="t" r="r" b="b"/>
              <a:pathLst>
                <a:path w="155575" h="222884">
                  <a:moveTo>
                    <a:pt x="155369" y="0"/>
                  </a:moveTo>
                  <a:lnTo>
                    <a:pt x="10107" y="145419"/>
                  </a:lnTo>
                  <a:lnTo>
                    <a:pt x="1437" y="162283"/>
                  </a:lnTo>
                  <a:lnTo>
                    <a:pt x="0" y="180549"/>
                  </a:lnTo>
                  <a:lnTo>
                    <a:pt x="5524" y="198045"/>
                  </a:lnTo>
                  <a:lnTo>
                    <a:pt x="17740" y="212600"/>
                  </a:lnTo>
                  <a:lnTo>
                    <a:pt x="34602" y="221261"/>
                  </a:lnTo>
                  <a:lnTo>
                    <a:pt x="52879" y="222690"/>
                  </a:lnTo>
                  <a:lnTo>
                    <a:pt x="70376" y="217187"/>
                  </a:lnTo>
                  <a:lnTo>
                    <a:pt x="84900" y="205051"/>
                  </a:lnTo>
                  <a:lnTo>
                    <a:pt x="104303" y="185627"/>
                  </a:lnTo>
                  <a:lnTo>
                    <a:pt x="155369" y="0"/>
                  </a:lnTo>
                  <a:close/>
                </a:path>
              </a:pathLst>
            </a:custGeom>
            <a:solidFill>
              <a:srgbClr val="1277BD"/>
            </a:solidFill>
          </p:spPr>
          <p:txBody>
            <a:bodyPr wrap="square" lIns="0" tIns="0" rIns="0" bIns="0" rtlCol="0"/>
            <a:lstStyle/>
            <a:p>
              <a:endParaRPr lang="nl-NL" sz="1092" dirty="0"/>
            </a:p>
          </p:txBody>
        </p:sp>
        <p:sp>
          <p:nvSpPr>
            <p:cNvPr id="153" name="object 153"/>
            <p:cNvSpPr/>
            <p:nvPr/>
          </p:nvSpPr>
          <p:spPr>
            <a:xfrm>
              <a:off x="2989142" y="5652865"/>
              <a:ext cx="125916" cy="239895"/>
            </a:xfrm>
            <a:custGeom>
              <a:avLst/>
              <a:gdLst/>
              <a:ahLst/>
              <a:cxnLst/>
              <a:rect l="l" t="t" r="r" b="b"/>
              <a:pathLst>
                <a:path w="207645" h="395604">
                  <a:moveTo>
                    <a:pt x="142327" y="0"/>
                  </a:moveTo>
                  <a:lnTo>
                    <a:pt x="83104" y="32631"/>
                  </a:lnTo>
                  <a:lnTo>
                    <a:pt x="2965" y="283921"/>
                  </a:lnTo>
                  <a:lnTo>
                    <a:pt x="0" y="319479"/>
                  </a:lnTo>
                  <a:lnTo>
                    <a:pt x="10546" y="352271"/>
                  </a:lnTo>
                  <a:lnTo>
                    <a:pt x="32620" y="378711"/>
                  </a:lnTo>
                  <a:lnTo>
                    <a:pt x="64240" y="395216"/>
                  </a:lnTo>
                  <a:lnTo>
                    <a:pt x="92323" y="394575"/>
                  </a:lnTo>
                  <a:lnTo>
                    <a:pt x="108658" y="376104"/>
                  </a:lnTo>
                  <a:lnTo>
                    <a:pt x="118639" y="346100"/>
                  </a:lnTo>
                  <a:lnTo>
                    <a:pt x="127662" y="310862"/>
                  </a:lnTo>
                  <a:lnTo>
                    <a:pt x="191315" y="91172"/>
                  </a:lnTo>
                  <a:lnTo>
                    <a:pt x="201742" y="59223"/>
                  </a:lnTo>
                  <a:lnTo>
                    <a:pt x="207643" y="34369"/>
                  </a:lnTo>
                  <a:lnTo>
                    <a:pt x="202021" y="15863"/>
                  </a:lnTo>
                  <a:lnTo>
                    <a:pt x="177881" y="2955"/>
                  </a:lnTo>
                  <a:lnTo>
                    <a:pt x="142327" y="0"/>
                  </a:lnTo>
                  <a:close/>
                </a:path>
              </a:pathLst>
            </a:custGeom>
            <a:solidFill>
              <a:srgbClr val="1277BD"/>
            </a:solidFill>
          </p:spPr>
          <p:txBody>
            <a:bodyPr wrap="square" lIns="0" tIns="0" rIns="0" bIns="0" rtlCol="0"/>
            <a:lstStyle/>
            <a:p>
              <a:endParaRPr lang="nl-NL" sz="1092" dirty="0"/>
            </a:p>
          </p:txBody>
        </p:sp>
        <p:sp>
          <p:nvSpPr>
            <p:cNvPr id="154" name="object 154"/>
            <p:cNvSpPr/>
            <p:nvPr/>
          </p:nvSpPr>
          <p:spPr>
            <a:xfrm>
              <a:off x="2930240" y="5617160"/>
              <a:ext cx="169043" cy="259534"/>
            </a:xfrm>
            <a:custGeom>
              <a:avLst/>
              <a:gdLst/>
              <a:ahLst/>
              <a:cxnLst/>
              <a:rect l="l" t="t" r="r" b="b"/>
              <a:pathLst>
                <a:path w="278764" h="427990">
                  <a:moveTo>
                    <a:pt x="135761" y="0"/>
                  </a:moveTo>
                  <a:lnTo>
                    <a:pt x="79517" y="32185"/>
                  </a:lnTo>
                  <a:lnTo>
                    <a:pt x="3090" y="279418"/>
                  </a:lnTo>
                  <a:lnTo>
                    <a:pt x="0" y="312717"/>
                  </a:lnTo>
                  <a:lnTo>
                    <a:pt x="8922" y="342334"/>
                  </a:lnTo>
                  <a:lnTo>
                    <a:pt x="53424" y="391121"/>
                  </a:lnTo>
                  <a:lnTo>
                    <a:pt x="89316" y="416792"/>
                  </a:lnTo>
                  <a:lnTo>
                    <a:pt x="116029" y="427487"/>
                  </a:lnTo>
                  <a:lnTo>
                    <a:pt x="98399" y="405194"/>
                  </a:lnTo>
                  <a:lnTo>
                    <a:pt x="90385" y="376814"/>
                  </a:lnTo>
                  <a:lnTo>
                    <a:pt x="92752" y="326589"/>
                  </a:lnTo>
                  <a:lnTo>
                    <a:pt x="153483" y="110544"/>
                  </a:lnTo>
                  <a:lnTo>
                    <a:pt x="195847" y="63415"/>
                  </a:lnTo>
                  <a:lnTo>
                    <a:pt x="233675" y="51832"/>
                  </a:lnTo>
                  <a:lnTo>
                    <a:pt x="273504" y="51832"/>
                  </a:lnTo>
                  <a:lnTo>
                    <a:pt x="260595" y="40148"/>
                  </a:lnTo>
                  <a:lnTo>
                    <a:pt x="229111" y="24376"/>
                  </a:lnTo>
                  <a:lnTo>
                    <a:pt x="195100" y="11247"/>
                  </a:lnTo>
                  <a:lnTo>
                    <a:pt x="169483" y="2851"/>
                  </a:lnTo>
                  <a:lnTo>
                    <a:pt x="135761" y="0"/>
                  </a:lnTo>
                  <a:close/>
                </a:path>
                <a:path w="278764" h="427990">
                  <a:moveTo>
                    <a:pt x="273504" y="51832"/>
                  </a:moveTo>
                  <a:lnTo>
                    <a:pt x="233675" y="51832"/>
                  </a:lnTo>
                  <a:lnTo>
                    <a:pt x="278631" y="56472"/>
                  </a:lnTo>
                  <a:lnTo>
                    <a:pt x="273504" y="51832"/>
                  </a:lnTo>
                  <a:close/>
                </a:path>
              </a:pathLst>
            </a:custGeom>
            <a:solidFill>
              <a:srgbClr val="1277BD"/>
            </a:solidFill>
          </p:spPr>
          <p:txBody>
            <a:bodyPr wrap="square" lIns="0" tIns="0" rIns="0" bIns="0" rtlCol="0"/>
            <a:lstStyle/>
            <a:p>
              <a:endParaRPr lang="nl-NL" sz="1092" dirty="0"/>
            </a:p>
          </p:txBody>
        </p:sp>
        <p:sp>
          <p:nvSpPr>
            <p:cNvPr id="155" name="object 155"/>
            <p:cNvSpPr/>
            <p:nvPr/>
          </p:nvSpPr>
          <p:spPr>
            <a:xfrm>
              <a:off x="2975447" y="5706496"/>
              <a:ext cx="22719" cy="55834"/>
            </a:xfrm>
            <a:custGeom>
              <a:avLst/>
              <a:gdLst/>
              <a:ahLst/>
              <a:cxnLst/>
              <a:rect l="l" t="t" r="r" b="b"/>
              <a:pathLst>
                <a:path w="37464" h="92075">
                  <a:moveTo>
                    <a:pt x="23004" y="0"/>
                  </a:moveTo>
                  <a:lnTo>
                    <a:pt x="0" y="77578"/>
                  </a:lnTo>
                  <a:lnTo>
                    <a:pt x="13842" y="91892"/>
                  </a:lnTo>
                  <a:lnTo>
                    <a:pt x="37339" y="9779"/>
                  </a:lnTo>
                  <a:lnTo>
                    <a:pt x="23004" y="0"/>
                  </a:lnTo>
                  <a:close/>
                </a:path>
              </a:pathLst>
            </a:custGeom>
            <a:solidFill>
              <a:srgbClr val="FFFFFF"/>
            </a:solidFill>
          </p:spPr>
          <p:txBody>
            <a:bodyPr wrap="square" lIns="0" tIns="0" rIns="0" bIns="0" rtlCol="0"/>
            <a:lstStyle/>
            <a:p>
              <a:endParaRPr lang="nl-NL" sz="1092" dirty="0"/>
            </a:p>
          </p:txBody>
        </p:sp>
        <p:sp>
          <p:nvSpPr>
            <p:cNvPr id="156" name="object 156"/>
            <p:cNvSpPr/>
            <p:nvPr/>
          </p:nvSpPr>
          <p:spPr>
            <a:xfrm>
              <a:off x="2956191" y="5692707"/>
              <a:ext cx="20023" cy="47748"/>
            </a:xfrm>
            <a:custGeom>
              <a:avLst/>
              <a:gdLst/>
              <a:ahLst/>
              <a:cxnLst/>
              <a:rect l="l" t="t" r="r" b="b"/>
              <a:pathLst>
                <a:path w="33020" h="78740">
                  <a:moveTo>
                    <a:pt x="21611" y="0"/>
                  </a:moveTo>
                  <a:lnTo>
                    <a:pt x="0" y="67411"/>
                  </a:lnTo>
                  <a:lnTo>
                    <a:pt x="10690" y="78447"/>
                  </a:lnTo>
                  <a:lnTo>
                    <a:pt x="32763" y="7664"/>
                  </a:lnTo>
                  <a:lnTo>
                    <a:pt x="21611" y="0"/>
                  </a:lnTo>
                  <a:close/>
                </a:path>
              </a:pathLst>
            </a:custGeom>
            <a:solidFill>
              <a:srgbClr val="FFFFFF"/>
            </a:solidFill>
          </p:spPr>
          <p:txBody>
            <a:bodyPr wrap="square" lIns="0" tIns="0" rIns="0" bIns="0" rtlCol="0"/>
            <a:lstStyle/>
            <a:p>
              <a:endParaRPr lang="nl-NL" sz="1092" dirty="0"/>
            </a:p>
          </p:txBody>
        </p:sp>
      </p:grpSp>
      <p:grpSp>
        <p:nvGrpSpPr>
          <p:cNvPr id="334" name="Groep 333">
            <a:extLst>
              <a:ext uri="{FF2B5EF4-FFF2-40B4-BE49-F238E27FC236}">
                <a16:creationId xmlns="" xmlns:a16="http://schemas.microsoft.com/office/drawing/2014/main" id="{143066D4-88EA-4308-A71E-213ED38FDFDB}"/>
              </a:ext>
            </a:extLst>
          </p:cNvPr>
          <p:cNvGrpSpPr/>
          <p:nvPr/>
        </p:nvGrpSpPr>
        <p:grpSpPr>
          <a:xfrm>
            <a:off x="6744343" y="5254208"/>
            <a:ext cx="2086081" cy="935683"/>
            <a:chOff x="6744343" y="5254208"/>
            <a:chExt cx="2086081" cy="935683"/>
          </a:xfrm>
        </p:grpSpPr>
        <p:sp>
          <p:nvSpPr>
            <p:cNvPr id="60" name="object 60"/>
            <p:cNvSpPr/>
            <p:nvPr/>
          </p:nvSpPr>
          <p:spPr>
            <a:xfrm>
              <a:off x="8358465" y="5254208"/>
              <a:ext cx="471959" cy="935683"/>
            </a:xfrm>
            <a:custGeom>
              <a:avLst/>
              <a:gdLst>
                <a:gd name="connsiteX0" fmla="*/ 561774 w 778295"/>
                <a:gd name="connsiteY0" fmla="*/ 961593 h 1543010"/>
                <a:gd name="connsiteX1" fmla="*/ 389132 w 778295"/>
                <a:gd name="connsiteY1" fmla="*/ 961593 h 1543010"/>
                <a:gd name="connsiteX2" fmla="*/ 396583 w 778295"/>
                <a:gd name="connsiteY2" fmla="*/ 972453 h 1543010"/>
                <a:gd name="connsiteX3" fmla="*/ 404693 w 778295"/>
                <a:gd name="connsiteY3" fmla="*/ 1002386 h 1543010"/>
                <a:gd name="connsiteX4" fmla="*/ 413177 w 778295"/>
                <a:gd name="connsiteY4" fmla="*/ 1047424 h 1543010"/>
                <a:gd name="connsiteX5" fmla="*/ 421751 w 778295"/>
                <a:gd name="connsiteY5" fmla="*/ 1103600 h 1543010"/>
                <a:gd name="connsiteX6" fmla="*/ 430134 w 778295"/>
                <a:gd name="connsiteY6" fmla="*/ 1166945 h 1543010"/>
                <a:gd name="connsiteX7" fmla="*/ 438040 w 778295"/>
                <a:gd name="connsiteY7" fmla="*/ 1233490 h 1543010"/>
                <a:gd name="connsiteX8" fmla="*/ 445187 w 778295"/>
                <a:gd name="connsiteY8" fmla="*/ 1299267 h 1543010"/>
                <a:gd name="connsiteX9" fmla="*/ 451291 w 778295"/>
                <a:gd name="connsiteY9" fmla="*/ 1360309 h 1543010"/>
                <a:gd name="connsiteX10" fmla="*/ 456069 w 778295"/>
                <a:gd name="connsiteY10" fmla="*/ 1412647 h 1543010"/>
                <a:gd name="connsiteX11" fmla="*/ 459237 w 778295"/>
                <a:gd name="connsiteY11" fmla="*/ 1452312 h 1543010"/>
                <a:gd name="connsiteX12" fmla="*/ 460512 w 778295"/>
                <a:gd name="connsiteY12" fmla="*/ 1475337 h 1543010"/>
                <a:gd name="connsiteX13" fmla="*/ 471324 w 778295"/>
                <a:gd name="connsiteY13" fmla="*/ 1512959 h 1543010"/>
                <a:gd name="connsiteX14" fmla="*/ 497120 w 778295"/>
                <a:gd name="connsiteY14" fmla="*/ 1535512 h 1543010"/>
                <a:gd name="connsiteX15" fmla="*/ 530341 w 778295"/>
                <a:gd name="connsiteY15" fmla="*/ 1543011 h 1543010"/>
                <a:gd name="connsiteX16" fmla="*/ 563434 w 778295"/>
                <a:gd name="connsiteY16" fmla="*/ 1535468 h 1543010"/>
                <a:gd name="connsiteX17" fmla="*/ 588824 w 778295"/>
                <a:gd name="connsiteY17" fmla="*/ 1512908 h 1543010"/>
                <a:gd name="connsiteX18" fmla="*/ 598968 w 778295"/>
                <a:gd name="connsiteY18" fmla="*/ 1475337 h 1543010"/>
                <a:gd name="connsiteX19" fmla="*/ 598415 w 778295"/>
                <a:gd name="connsiteY19" fmla="*/ 1426235 h 1543010"/>
                <a:gd name="connsiteX20" fmla="*/ 596846 w 778295"/>
                <a:gd name="connsiteY20" fmla="*/ 1377148 h 1543010"/>
                <a:gd name="connsiteX21" fmla="*/ 594395 w 778295"/>
                <a:gd name="connsiteY21" fmla="*/ 1328074 h 1543010"/>
                <a:gd name="connsiteX22" fmla="*/ 591200 w 778295"/>
                <a:gd name="connsiteY22" fmla="*/ 1279013 h 1543010"/>
                <a:gd name="connsiteX23" fmla="*/ 587395 w 778295"/>
                <a:gd name="connsiteY23" fmla="*/ 1229963 h 1543010"/>
                <a:gd name="connsiteX24" fmla="*/ 583115 w 778295"/>
                <a:gd name="connsiteY24" fmla="*/ 1180923 h 1543010"/>
                <a:gd name="connsiteX25" fmla="*/ 578497 w 778295"/>
                <a:gd name="connsiteY25" fmla="*/ 1131892 h 1543010"/>
                <a:gd name="connsiteX26" fmla="*/ 573676 w 778295"/>
                <a:gd name="connsiteY26" fmla="*/ 1082870 h 1543010"/>
                <a:gd name="connsiteX27" fmla="*/ 568787 w 778295"/>
                <a:gd name="connsiteY27" fmla="*/ 1033854 h 1543010"/>
                <a:gd name="connsiteX28" fmla="*/ 563965 w 778295"/>
                <a:gd name="connsiteY28" fmla="*/ 984845 h 1543010"/>
                <a:gd name="connsiteX29" fmla="*/ 561774 w 778295"/>
                <a:gd name="connsiteY29" fmla="*/ 961593 h 1543010"/>
                <a:gd name="connsiteX0" fmla="*/ 543494 w 778295"/>
                <a:gd name="connsiteY0" fmla="*/ 641865 h 1543010"/>
                <a:gd name="connsiteX1" fmla="*/ 234802 w 778295"/>
                <a:gd name="connsiteY1" fmla="*/ 641865 h 1543010"/>
                <a:gd name="connsiteX2" fmla="*/ 234248 w 778295"/>
                <a:gd name="connsiteY2" fmla="*/ 690860 h 1543010"/>
                <a:gd name="connsiteX3" fmla="*/ 232679 w 778295"/>
                <a:gd name="connsiteY3" fmla="*/ 739855 h 1543010"/>
                <a:gd name="connsiteX4" fmla="*/ 230229 w 778295"/>
                <a:gd name="connsiteY4" fmla="*/ 788849 h 1543010"/>
                <a:gd name="connsiteX5" fmla="*/ 227033 w 778295"/>
                <a:gd name="connsiteY5" fmla="*/ 837844 h 1543010"/>
                <a:gd name="connsiteX6" fmla="*/ 223228 w 778295"/>
                <a:gd name="connsiteY6" fmla="*/ 886841 h 1543010"/>
                <a:gd name="connsiteX7" fmla="*/ 218948 w 778295"/>
                <a:gd name="connsiteY7" fmla="*/ 935841 h 1543010"/>
                <a:gd name="connsiteX8" fmla="*/ 214330 w 778295"/>
                <a:gd name="connsiteY8" fmla="*/ 984845 h 1543010"/>
                <a:gd name="connsiteX9" fmla="*/ 209509 w 778295"/>
                <a:gd name="connsiteY9" fmla="*/ 1033854 h 1543010"/>
                <a:gd name="connsiteX10" fmla="*/ 204620 w 778295"/>
                <a:gd name="connsiteY10" fmla="*/ 1082870 h 1543010"/>
                <a:gd name="connsiteX11" fmla="*/ 199798 w 778295"/>
                <a:gd name="connsiteY11" fmla="*/ 1131892 h 1543010"/>
                <a:gd name="connsiteX12" fmla="*/ 195180 w 778295"/>
                <a:gd name="connsiteY12" fmla="*/ 1180923 h 1543010"/>
                <a:gd name="connsiteX13" fmla="*/ 190901 w 778295"/>
                <a:gd name="connsiteY13" fmla="*/ 1229963 h 1543010"/>
                <a:gd name="connsiteX14" fmla="*/ 187095 w 778295"/>
                <a:gd name="connsiteY14" fmla="*/ 1279013 h 1543010"/>
                <a:gd name="connsiteX15" fmla="*/ 183900 w 778295"/>
                <a:gd name="connsiteY15" fmla="*/ 1328074 h 1543010"/>
                <a:gd name="connsiteX16" fmla="*/ 181450 w 778295"/>
                <a:gd name="connsiteY16" fmla="*/ 1377148 h 1543010"/>
                <a:gd name="connsiteX17" fmla="*/ 179880 w 778295"/>
                <a:gd name="connsiteY17" fmla="*/ 1426235 h 1543010"/>
                <a:gd name="connsiteX18" fmla="*/ 179327 w 778295"/>
                <a:gd name="connsiteY18" fmla="*/ 1475337 h 1543010"/>
                <a:gd name="connsiteX19" fmla="*/ 189473 w 778295"/>
                <a:gd name="connsiteY19" fmla="*/ 1512908 h 1543010"/>
                <a:gd name="connsiteX20" fmla="*/ 214892 w 778295"/>
                <a:gd name="connsiteY20" fmla="*/ 1535472 h 1543010"/>
                <a:gd name="connsiteX21" fmla="*/ 247962 w 778295"/>
                <a:gd name="connsiteY21" fmla="*/ 1543004 h 1543010"/>
                <a:gd name="connsiteX22" fmla="*/ 281143 w 778295"/>
                <a:gd name="connsiteY22" fmla="*/ 1535512 h 1543010"/>
                <a:gd name="connsiteX23" fmla="*/ 306970 w 778295"/>
                <a:gd name="connsiteY23" fmla="*/ 1512959 h 1543010"/>
                <a:gd name="connsiteX24" fmla="*/ 317783 w 778295"/>
                <a:gd name="connsiteY24" fmla="*/ 1475337 h 1543010"/>
                <a:gd name="connsiteX25" fmla="*/ 319056 w 778295"/>
                <a:gd name="connsiteY25" fmla="*/ 1452307 h 1543010"/>
                <a:gd name="connsiteX26" fmla="*/ 322220 w 778295"/>
                <a:gd name="connsiteY26" fmla="*/ 1412639 h 1543010"/>
                <a:gd name="connsiteX27" fmla="*/ 326994 w 778295"/>
                <a:gd name="connsiteY27" fmla="*/ 1360300 h 1543010"/>
                <a:gd name="connsiteX28" fmla="*/ 333093 w 778295"/>
                <a:gd name="connsiteY28" fmla="*/ 1299258 h 1543010"/>
                <a:gd name="connsiteX29" fmla="*/ 340236 w 778295"/>
                <a:gd name="connsiteY29" fmla="*/ 1233481 h 1543010"/>
                <a:gd name="connsiteX30" fmla="*/ 348138 w 778295"/>
                <a:gd name="connsiteY30" fmla="*/ 1166937 h 1543010"/>
                <a:gd name="connsiteX31" fmla="*/ 356516 w 778295"/>
                <a:gd name="connsiteY31" fmla="*/ 1103595 h 1543010"/>
                <a:gd name="connsiteX32" fmla="*/ 365088 w 778295"/>
                <a:gd name="connsiteY32" fmla="*/ 1047421 h 1543010"/>
                <a:gd name="connsiteX33" fmla="*/ 373570 w 778295"/>
                <a:gd name="connsiteY33" fmla="*/ 1002384 h 1543010"/>
                <a:gd name="connsiteX34" fmla="*/ 389132 w 778295"/>
                <a:gd name="connsiteY34" fmla="*/ 961593 h 1543010"/>
                <a:gd name="connsiteX35" fmla="*/ 561774 w 778295"/>
                <a:gd name="connsiteY35" fmla="*/ 961593 h 1543010"/>
                <a:gd name="connsiteX36" fmla="*/ 559347 w 778295"/>
                <a:gd name="connsiteY36" fmla="*/ 935841 h 1543010"/>
                <a:gd name="connsiteX37" fmla="*/ 555067 w 778295"/>
                <a:gd name="connsiteY37" fmla="*/ 886841 h 1543010"/>
                <a:gd name="connsiteX38" fmla="*/ 551262 w 778295"/>
                <a:gd name="connsiteY38" fmla="*/ 837844 h 1543010"/>
                <a:gd name="connsiteX39" fmla="*/ 548067 w 778295"/>
                <a:gd name="connsiteY39" fmla="*/ 788849 h 1543010"/>
                <a:gd name="connsiteX40" fmla="*/ 545617 w 778295"/>
                <a:gd name="connsiteY40" fmla="*/ 739855 h 1543010"/>
                <a:gd name="connsiteX41" fmla="*/ 544047 w 778295"/>
                <a:gd name="connsiteY41" fmla="*/ 690860 h 1543010"/>
                <a:gd name="connsiteX42" fmla="*/ 543494 w 778295"/>
                <a:gd name="connsiteY42" fmla="*/ 641865 h 1543010"/>
                <a:gd name="connsiteX0" fmla="*/ 326705 w 778295"/>
                <a:gd name="connsiteY0" fmla="*/ 392710 h 1543010"/>
                <a:gd name="connsiteX1" fmla="*/ 275709 w 778295"/>
                <a:gd name="connsiteY1" fmla="*/ 396463 h 1543010"/>
                <a:gd name="connsiteX2" fmla="*/ 235065 w 778295"/>
                <a:gd name="connsiteY2" fmla="*/ 419057 h 1543010"/>
                <a:gd name="connsiteX3" fmla="*/ 202244 w 778295"/>
                <a:gd name="connsiteY3" fmla="*/ 454692 h 1543010"/>
                <a:gd name="connsiteX4" fmla="*/ 174720 w 778295"/>
                <a:gd name="connsiteY4" fmla="*/ 497566 h 1543010"/>
                <a:gd name="connsiteX5" fmla="*/ 150048 w 778295"/>
                <a:gd name="connsiteY5" fmla="*/ 541105 h 1543010"/>
                <a:gd name="connsiteX6" fmla="*/ 126114 w 778295"/>
                <a:gd name="connsiteY6" fmla="*/ 584648 h 1543010"/>
                <a:gd name="connsiteX7" fmla="*/ 102624 w 778295"/>
                <a:gd name="connsiteY7" fmla="*/ 628193 h 1543010"/>
                <a:gd name="connsiteX8" fmla="*/ 79284 w 778295"/>
                <a:gd name="connsiteY8" fmla="*/ 671738 h 1543010"/>
                <a:gd name="connsiteX9" fmla="*/ 55801 w 778295"/>
                <a:gd name="connsiteY9" fmla="*/ 715284 h 1543010"/>
                <a:gd name="connsiteX10" fmla="*/ 31880 w 778295"/>
                <a:gd name="connsiteY10" fmla="*/ 758829 h 1543010"/>
                <a:gd name="connsiteX11" fmla="*/ 7227 w 778295"/>
                <a:gd name="connsiteY11" fmla="*/ 802373 h 1543010"/>
                <a:gd name="connsiteX12" fmla="*/ 0 w 778295"/>
                <a:gd name="connsiteY12" fmla="*/ 836066 h 1543010"/>
                <a:gd name="connsiteX13" fmla="*/ 13783 w 778295"/>
                <a:gd name="connsiteY13" fmla="*/ 862977 h 1543010"/>
                <a:gd name="connsiteX14" fmla="*/ 40260 w 778295"/>
                <a:gd name="connsiteY14" fmla="*/ 878288 h 1543010"/>
                <a:gd name="connsiteX15" fmla="*/ 71111 w 778295"/>
                <a:gd name="connsiteY15" fmla="*/ 877179 h 1543010"/>
                <a:gd name="connsiteX16" fmla="*/ 98020 w 778295"/>
                <a:gd name="connsiteY16" fmla="*/ 854832 h 1543010"/>
                <a:gd name="connsiteX17" fmla="*/ 234802 w 778295"/>
                <a:gd name="connsiteY17" fmla="*/ 641865 h 1543010"/>
                <a:gd name="connsiteX18" fmla="*/ 682974 w 778295"/>
                <a:gd name="connsiteY18" fmla="*/ 641865 h 1543010"/>
                <a:gd name="connsiteX19" fmla="*/ 652151 w 778295"/>
                <a:gd name="connsiteY19" fmla="*/ 584648 h 1543010"/>
                <a:gd name="connsiteX20" fmla="*/ 628216 w 778295"/>
                <a:gd name="connsiteY20" fmla="*/ 541105 h 1543010"/>
                <a:gd name="connsiteX21" fmla="*/ 603544 w 778295"/>
                <a:gd name="connsiteY21" fmla="*/ 497566 h 1543010"/>
                <a:gd name="connsiteX22" fmla="*/ 576009 w 778295"/>
                <a:gd name="connsiteY22" fmla="*/ 454683 h 1543010"/>
                <a:gd name="connsiteX23" fmla="*/ 543189 w 778295"/>
                <a:gd name="connsiteY23" fmla="*/ 419050 h 1543010"/>
                <a:gd name="connsiteX24" fmla="*/ 503194 w 778295"/>
                <a:gd name="connsiteY24" fmla="*/ 396809 h 1543010"/>
                <a:gd name="connsiteX25" fmla="*/ 389603 w 778295"/>
                <a:gd name="connsiteY25" fmla="*/ 396809 h 1543010"/>
                <a:gd name="connsiteX26" fmla="*/ 358051 w 778295"/>
                <a:gd name="connsiteY26" fmla="*/ 395811 h 1543010"/>
                <a:gd name="connsiteX27" fmla="*/ 326705 w 778295"/>
                <a:gd name="connsiteY27" fmla="*/ 392710 h 1543010"/>
                <a:gd name="connsiteX0" fmla="*/ 682974 w 778295"/>
                <a:gd name="connsiteY0" fmla="*/ 641865 h 1543010"/>
                <a:gd name="connsiteX1" fmla="*/ 543494 w 778295"/>
                <a:gd name="connsiteY1" fmla="*/ 641865 h 1543010"/>
                <a:gd name="connsiteX2" fmla="*/ 680243 w 778295"/>
                <a:gd name="connsiteY2" fmla="*/ 854832 h 1543010"/>
                <a:gd name="connsiteX3" fmla="*/ 707165 w 778295"/>
                <a:gd name="connsiteY3" fmla="*/ 877167 h 1543010"/>
                <a:gd name="connsiteX4" fmla="*/ 738021 w 778295"/>
                <a:gd name="connsiteY4" fmla="*/ 878274 h 1543010"/>
                <a:gd name="connsiteX5" fmla="*/ 764501 w 778295"/>
                <a:gd name="connsiteY5" fmla="*/ 862968 h 1543010"/>
                <a:gd name="connsiteX6" fmla="*/ 778294 w 778295"/>
                <a:gd name="connsiteY6" fmla="*/ 836063 h 1543010"/>
                <a:gd name="connsiteX7" fmla="*/ 771089 w 778295"/>
                <a:gd name="connsiteY7" fmla="*/ 802373 h 1543010"/>
                <a:gd name="connsiteX8" fmla="*/ 746417 w 778295"/>
                <a:gd name="connsiteY8" fmla="*/ 758829 h 1543010"/>
                <a:gd name="connsiteX9" fmla="*/ 722482 w 778295"/>
                <a:gd name="connsiteY9" fmla="*/ 715284 h 1543010"/>
                <a:gd name="connsiteX10" fmla="*/ 698989 w 778295"/>
                <a:gd name="connsiteY10" fmla="*/ 671738 h 1543010"/>
                <a:gd name="connsiteX11" fmla="*/ 682974 w 778295"/>
                <a:gd name="connsiteY11" fmla="*/ 641865 h 1543010"/>
                <a:gd name="connsiteX0" fmla="*/ 451591 w 778295"/>
                <a:gd name="connsiteY0" fmla="*/ 392710 h 1543010"/>
                <a:gd name="connsiteX1" fmla="*/ 420928 w 778295"/>
                <a:gd name="connsiteY1" fmla="*/ 395758 h 1543010"/>
                <a:gd name="connsiteX2" fmla="*/ 389603 w 778295"/>
                <a:gd name="connsiteY2" fmla="*/ 396809 h 1543010"/>
                <a:gd name="connsiteX3" fmla="*/ 503194 w 778295"/>
                <a:gd name="connsiteY3" fmla="*/ 396809 h 1543010"/>
                <a:gd name="connsiteX4" fmla="*/ 502571 w 778295"/>
                <a:gd name="connsiteY4" fmla="*/ 396463 h 1543010"/>
                <a:gd name="connsiteX5" fmla="*/ 451591 w 778295"/>
                <a:gd name="connsiteY5" fmla="*/ 392710 h 1543010"/>
                <a:gd name="connsiteX0" fmla="*/ 389132 w 778295"/>
                <a:gd name="connsiteY0" fmla="*/ 0 h 1543010"/>
                <a:gd name="connsiteX1" fmla="*/ 340450 w 778295"/>
                <a:gd name="connsiteY1" fmla="*/ 6854 h 1543010"/>
                <a:gd name="connsiteX2" fmla="*/ 296576 w 778295"/>
                <a:gd name="connsiteY2" fmla="*/ 26053 h 1543010"/>
                <a:gd name="connsiteX3" fmla="*/ 259313 w 778295"/>
                <a:gd name="connsiteY3" fmla="*/ 55550 h 1543010"/>
                <a:gd name="connsiteX4" fmla="*/ 230464 w 778295"/>
                <a:gd name="connsiteY4" fmla="*/ 93301 h 1543010"/>
                <a:gd name="connsiteX5" fmla="*/ 211832 w 778295"/>
                <a:gd name="connsiteY5" fmla="*/ 137258 h 1543010"/>
                <a:gd name="connsiteX6" fmla="*/ 205221 w 778295"/>
                <a:gd name="connsiteY6" fmla="*/ 185376 h 1543010"/>
                <a:gd name="connsiteX7" fmla="*/ 211832 w 778295"/>
                <a:gd name="connsiteY7" fmla="*/ 233463 h 1543010"/>
                <a:gd name="connsiteX8" fmla="*/ 230464 w 778295"/>
                <a:gd name="connsiteY8" fmla="*/ 277400 h 1543010"/>
                <a:gd name="connsiteX9" fmla="*/ 259313 w 778295"/>
                <a:gd name="connsiteY9" fmla="*/ 315138 h 1543010"/>
                <a:gd name="connsiteX10" fmla="*/ 296576 w 778295"/>
                <a:gd name="connsiteY10" fmla="*/ 344629 h 1543010"/>
                <a:gd name="connsiteX11" fmla="*/ 340450 w 778295"/>
                <a:gd name="connsiteY11" fmla="*/ 363825 h 1543010"/>
                <a:gd name="connsiteX12" fmla="*/ 389132 w 778295"/>
                <a:gd name="connsiteY12" fmla="*/ 370679 h 1543010"/>
                <a:gd name="connsiteX13" fmla="*/ 437816 w 778295"/>
                <a:gd name="connsiteY13" fmla="*/ 363825 h 1543010"/>
                <a:gd name="connsiteX14" fmla="*/ 481694 w 778295"/>
                <a:gd name="connsiteY14" fmla="*/ 344629 h 1543010"/>
                <a:gd name="connsiteX15" fmla="*/ 518962 w 778295"/>
                <a:gd name="connsiteY15" fmla="*/ 315138 h 1543010"/>
                <a:gd name="connsiteX16" fmla="*/ 547815 w 778295"/>
                <a:gd name="connsiteY16" fmla="*/ 277400 h 1543010"/>
                <a:gd name="connsiteX17" fmla="*/ 566451 w 778295"/>
                <a:gd name="connsiteY17" fmla="*/ 233463 h 1543010"/>
                <a:gd name="connsiteX18" fmla="*/ 573064 w 778295"/>
                <a:gd name="connsiteY18" fmla="*/ 185376 h 1543010"/>
                <a:gd name="connsiteX19" fmla="*/ 566451 w 778295"/>
                <a:gd name="connsiteY19" fmla="*/ 137258 h 1543010"/>
                <a:gd name="connsiteX20" fmla="*/ 547815 w 778295"/>
                <a:gd name="connsiteY20" fmla="*/ 93301 h 1543010"/>
                <a:gd name="connsiteX21" fmla="*/ 518962 w 778295"/>
                <a:gd name="connsiteY21" fmla="*/ 55550 h 1543010"/>
                <a:gd name="connsiteX22" fmla="*/ 481694 w 778295"/>
                <a:gd name="connsiteY22" fmla="*/ 26053 h 1543010"/>
                <a:gd name="connsiteX23" fmla="*/ 437816 w 778295"/>
                <a:gd name="connsiteY23" fmla="*/ 6854 h 1543010"/>
                <a:gd name="connsiteX24" fmla="*/ 389132 w 778295"/>
                <a:gd name="connsiteY24" fmla="*/ 0 h 1543010"/>
                <a:gd name="connsiteX0" fmla="*/ 561774 w 778293"/>
                <a:gd name="connsiteY0" fmla="*/ 961593 h 1543012"/>
                <a:gd name="connsiteX1" fmla="*/ 389132 w 778293"/>
                <a:gd name="connsiteY1" fmla="*/ 961593 h 1543012"/>
                <a:gd name="connsiteX2" fmla="*/ 396583 w 778293"/>
                <a:gd name="connsiteY2" fmla="*/ 972453 h 1543012"/>
                <a:gd name="connsiteX3" fmla="*/ 404693 w 778293"/>
                <a:gd name="connsiteY3" fmla="*/ 1002386 h 1543012"/>
                <a:gd name="connsiteX4" fmla="*/ 413177 w 778293"/>
                <a:gd name="connsiteY4" fmla="*/ 1047424 h 1543012"/>
                <a:gd name="connsiteX5" fmla="*/ 421751 w 778293"/>
                <a:gd name="connsiteY5" fmla="*/ 1103600 h 1543012"/>
                <a:gd name="connsiteX6" fmla="*/ 430134 w 778293"/>
                <a:gd name="connsiteY6" fmla="*/ 1166945 h 1543012"/>
                <a:gd name="connsiteX7" fmla="*/ 438040 w 778293"/>
                <a:gd name="connsiteY7" fmla="*/ 1233490 h 1543012"/>
                <a:gd name="connsiteX8" fmla="*/ 445187 w 778293"/>
                <a:gd name="connsiteY8" fmla="*/ 1299267 h 1543012"/>
                <a:gd name="connsiteX9" fmla="*/ 451291 w 778293"/>
                <a:gd name="connsiteY9" fmla="*/ 1360309 h 1543012"/>
                <a:gd name="connsiteX10" fmla="*/ 456069 w 778293"/>
                <a:gd name="connsiteY10" fmla="*/ 1412647 h 1543012"/>
                <a:gd name="connsiteX11" fmla="*/ 459237 w 778293"/>
                <a:gd name="connsiteY11" fmla="*/ 1452312 h 1543012"/>
                <a:gd name="connsiteX12" fmla="*/ 460512 w 778293"/>
                <a:gd name="connsiteY12" fmla="*/ 1475337 h 1543012"/>
                <a:gd name="connsiteX13" fmla="*/ 471324 w 778293"/>
                <a:gd name="connsiteY13" fmla="*/ 1512959 h 1543012"/>
                <a:gd name="connsiteX14" fmla="*/ 497120 w 778293"/>
                <a:gd name="connsiteY14" fmla="*/ 1535512 h 1543012"/>
                <a:gd name="connsiteX15" fmla="*/ 530341 w 778293"/>
                <a:gd name="connsiteY15" fmla="*/ 1543011 h 1543012"/>
                <a:gd name="connsiteX16" fmla="*/ 563434 w 778293"/>
                <a:gd name="connsiteY16" fmla="*/ 1535468 h 1543012"/>
                <a:gd name="connsiteX17" fmla="*/ 588824 w 778293"/>
                <a:gd name="connsiteY17" fmla="*/ 1512908 h 1543012"/>
                <a:gd name="connsiteX18" fmla="*/ 598968 w 778293"/>
                <a:gd name="connsiteY18" fmla="*/ 1475337 h 1543012"/>
                <a:gd name="connsiteX19" fmla="*/ 598415 w 778293"/>
                <a:gd name="connsiteY19" fmla="*/ 1426235 h 1543012"/>
                <a:gd name="connsiteX20" fmla="*/ 596846 w 778293"/>
                <a:gd name="connsiteY20" fmla="*/ 1377148 h 1543012"/>
                <a:gd name="connsiteX21" fmla="*/ 594395 w 778293"/>
                <a:gd name="connsiteY21" fmla="*/ 1328074 h 1543012"/>
                <a:gd name="connsiteX22" fmla="*/ 591200 w 778293"/>
                <a:gd name="connsiteY22" fmla="*/ 1279013 h 1543012"/>
                <a:gd name="connsiteX23" fmla="*/ 587395 w 778293"/>
                <a:gd name="connsiteY23" fmla="*/ 1229963 h 1543012"/>
                <a:gd name="connsiteX24" fmla="*/ 583115 w 778293"/>
                <a:gd name="connsiteY24" fmla="*/ 1180923 h 1543012"/>
                <a:gd name="connsiteX25" fmla="*/ 578497 w 778293"/>
                <a:gd name="connsiteY25" fmla="*/ 1131892 h 1543012"/>
                <a:gd name="connsiteX26" fmla="*/ 573676 w 778293"/>
                <a:gd name="connsiteY26" fmla="*/ 1082870 h 1543012"/>
                <a:gd name="connsiteX27" fmla="*/ 568787 w 778293"/>
                <a:gd name="connsiteY27" fmla="*/ 1033854 h 1543012"/>
                <a:gd name="connsiteX28" fmla="*/ 563965 w 778293"/>
                <a:gd name="connsiteY28" fmla="*/ 984845 h 1543012"/>
                <a:gd name="connsiteX29" fmla="*/ 561774 w 778293"/>
                <a:gd name="connsiteY29" fmla="*/ 961593 h 1543012"/>
                <a:gd name="connsiteX0" fmla="*/ 543494 w 778293"/>
                <a:gd name="connsiteY0" fmla="*/ 641865 h 1543012"/>
                <a:gd name="connsiteX1" fmla="*/ 234802 w 778293"/>
                <a:gd name="connsiteY1" fmla="*/ 641865 h 1543012"/>
                <a:gd name="connsiteX2" fmla="*/ 234248 w 778293"/>
                <a:gd name="connsiteY2" fmla="*/ 690860 h 1543012"/>
                <a:gd name="connsiteX3" fmla="*/ 232679 w 778293"/>
                <a:gd name="connsiteY3" fmla="*/ 739855 h 1543012"/>
                <a:gd name="connsiteX4" fmla="*/ 230229 w 778293"/>
                <a:gd name="connsiteY4" fmla="*/ 788849 h 1543012"/>
                <a:gd name="connsiteX5" fmla="*/ 227033 w 778293"/>
                <a:gd name="connsiteY5" fmla="*/ 837844 h 1543012"/>
                <a:gd name="connsiteX6" fmla="*/ 223228 w 778293"/>
                <a:gd name="connsiteY6" fmla="*/ 886841 h 1543012"/>
                <a:gd name="connsiteX7" fmla="*/ 218948 w 778293"/>
                <a:gd name="connsiteY7" fmla="*/ 935841 h 1543012"/>
                <a:gd name="connsiteX8" fmla="*/ 214330 w 778293"/>
                <a:gd name="connsiteY8" fmla="*/ 984845 h 1543012"/>
                <a:gd name="connsiteX9" fmla="*/ 209509 w 778293"/>
                <a:gd name="connsiteY9" fmla="*/ 1033854 h 1543012"/>
                <a:gd name="connsiteX10" fmla="*/ 204620 w 778293"/>
                <a:gd name="connsiteY10" fmla="*/ 1082870 h 1543012"/>
                <a:gd name="connsiteX11" fmla="*/ 199798 w 778293"/>
                <a:gd name="connsiteY11" fmla="*/ 1131892 h 1543012"/>
                <a:gd name="connsiteX12" fmla="*/ 195180 w 778293"/>
                <a:gd name="connsiteY12" fmla="*/ 1180923 h 1543012"/>
                <a:gd name="connsiteX13" fmla="*/ 190901 w 778293"/>
                <a:gd name="connsiteY13" fmla="*/ 1229963 h 1543012"/>
                <a:gd name="connsiteX14" fmla="*/ 187095 w 778293"/>
                <a:gd name="connsiteY14" fmla="*/ 1279013 h 1543012"/>
                <a:gd name="connsiteX15" fmla="*/ 183900 w 778293"/>
                <a:gd name="connsiteY15" fmla="*/ 1328074 h 1543012"/>
                <a:gd name="connsiteX16" fmla="*/ 181450 w 778293"/>
                <a:gd name="connsiteY16" fmla="*/ 1377148 h 1543012"/>
                <a:gd name="connsiteX17" fmla="*/ 179880 w 778293"/>
                <a:gd name="connsiteY17" fmla="*/ 1426235 h 1543012"/>
                <a:gd name="connsiteX18" fmla="*/ 179327 w 778293"/>
                <a:gd name="connsiteY18" fmla="*/ 1475337 h 1543012"/>
                <a:gd name="connsiteX19" fmla="*/ 189473 w 778293"/>
                <a:gd name="connsiteY19" fmla="*/ 1512908 h 1543012"/>
                <a:gd name="connsiteX20" fmla="*/ 214892 w 778293"/>
                <a:gd name="connsiteY20" fmla="*/ 1535472 h 1543012"/>
                <a:gd name="connsiteX21" fmla="*/ 247962 w 778293"/>
                <a:gd name="connsiteY21" fmla="*/ 1543004 h 1543012"/>
                <a:gd name="connsiteX22" fmla="*/ 281143 w 778293"/>
                <a:gd name="connsiteY22" fmla="*/ 1535512 h 1543012"/>
                <a:gd name="connsiteX23" fmla="*/ 306970 w 778293"/>
                <a:gd name="connsiteY23" fmla="*/ 1512959 h 1543012"/>
                <a:gd name="connsiteX24" fmla="*/ 317783 w 778293"/>
                <a:gd name="connsiteY24" fmla="*/ 1475337 h 1543012"/>
                <a:gd name="connsiteX25" fmla="*/ 319056 w 778293"/>
                <a:gd name="connsiteY25" fmla="*/ 1452307 h 1543012"/>
                <a:gd name="connsiteX26" fmla="*/ 322220 w 778293"/>
                <a:gd name="connsiteY26" fmla="*/ 1412639 h 1543012"/>
                <a:gd name="connsiteX27" fmla="*/ 326994 w 778293"/>
                <a:gd name="connsiteY27" fmla="*/ 1360300 h 1543012"/>
                <a:gd name="connsiteX28" fmla="*/ 333093 w 778293"/>
                <a:gd name="connsiteY28" fmla="*/ 1299258 h 1543012"/>
                <a:gd name="connsiteX29" fmla="*/ 340236 w 778293"/>
                <a:gd name="connsiteY29" fmla="*/ 1233481 h 1543012"/>
                <a:gd name="connsiteX30" fmla="*/ 348138 w 778293"/>
                <a:gd name="connsiteY30" fmla="*/ 1166937 h 1543012"/>
                <a:gd name="connsiteX31" fmla="*/ 356516 w 778293"/>
                <a:gd name="connsiteY31" fmla="*/ 1103595 h 1543012"/>
                <a:gd name="connsiteX32" fmla="*/ 365088 w 778293"/>
                <a:gd name="connsiteY32" fmla="*/ 1047421 h 1543012"/>
                <a:gd name="connsiteX33" fmla="*/ 373570 w 778293"/>
                <a:gd name="connsiteY33" fmla="*/ 1002384 h 1543012"/>
                <a:gd name="connsiteX34" fmla="*/ 389132 w 778293"/>
                <a:gd name="connsiteY34" fmla="*/ 961593 h 1543012"/>
                <a:gd name="connsiteX35" fmla="*/ 561774 w 778293"/>
                <a:gd name="connsiteY35" fmla="*/ 961593 h 1543012"/>
                <a:gd name="connsiteX36" fmla="*/ 559347 w 778293"/>
                <a:gd name="connsiteY36" fmla="*/ 935841 h 1543012"/>
                <a:gd name="connsiteX37" fmla="*/ 555067 w 778293"/>
                <a:gd name="connsiteY37" fmla="*/ 886841 h 1543012"/>
                <a:gd name="connsiteX38" fmla="*/ 551262 w 778293"/>
                <a:gd name="connsiteY38" fmla="*/ 837844 h 1543012"/>
                <a:gd name="connsiteX39" fmla="*/ 548067 w 778293"/>
                <a:gd name="connsiteY39" fmla="*/ 788849 h 1543012"/>
                <a:gd name="connsiteX40" fmla="*/ 545617 w 778293"/>
                <a:gd name="connsiteY40" fmla="*/ 739855 h 1543012"/>
                <a:gd name="connsiteX41" fmla="*/ 544047 w 778293"/>
                <a:gd name="connsiteY41" fmla="*/ 690860 h 1543012"/>
                <a:gd name="connsiteX42" fmla="*/ 543494 w 778293"/>
                <a:gd name="connsiteY42" fmla="*/ 641865 h 1543012"/>
                <a:gd name="connsiteX0" fmla="*/ 326705 w 778293"/>
                <a:gd name="connsiteY0" fmla="*/ 392710 h 1543012"/>
                <a:gd name="connsiteX1" fmla="*/ 275709 w 778293"/>
                <a:gd name="connsiteY1" fmla="*/ 396463 h 1543012"/>
                <a:gd name="connsiteX2" fmla="*/ 235065 w 778293"/>
                <a:gd name="connsiteY2" fmla="*/ 419057 h 1543012"/>
                <a:gd name="connsiteX3" fmla="*/ 202244 w 778293"/>
                <a:gd name="connsiteY3" fmla="*/ 454692 h 1543012"/>
                <a:gd name="connsiteX4" fmla="*/ 174720 w 778293"/>
                <a:gd name="connsiteY4" fmla="*/ 497566 h 1543012"/>
                <a:gd name="connsiteX5" fmla="*/ 150048 w 778293"/>
                <a:gd name="connsiteY5" fmla="*/ 541105 h 1543012"/>
                <a:gd name="connsiteX6" fmla="*/ 126114 w 778293"/>
                <a:gd name="connsiteY6" fmla="*/ 584648 h 1543012"/>
                <a:gd name="connsiteX7" fmla="*/ 102624 w 778293"/>
                <a:gd name="connsiteY7" fmla="*/ 628193 h 1543012"/>
                <a:gd name="connsiteX8" fmla="*/ 79284 w 778293"/>
                <a:gd name="connsiteY8" fmla="*/ 671738 h 1543012"/>
                <a:gd name="connsiteX9" fmla="*/ 55801 w 778293"/>
                <a:gd name="connsiteY9" fmla="*/ 715284 h 1543012"/>
                <a:gd name="connsiteX10" fmla="*/ 31880 w 778293"/>
                <a:gd name="connsiteY10" fmla="*/ 758829 h 1543012"/>
                <a:gd name="connsiteX11" fmla="*/ 7227 w 778293"/>
                <a:gd name="connsiteY11" fmla="*/ 802373 h 1543012"/>
                <a:gd name="connsiteX12" fmla="*/ 0 w 778293"/>
                <a:gd name="connsiteY12" fmla="*/ 836066 h 1543012"/>
                <a:gd name="connsiteX13" fmla="*/ 13783 w 778293"/>
                <a:gd name="connsiteY13" fmla="*/ 862977 h 1543012"/>
                <a:gd name="connsiteX14" fmla="*/ 40260 w 778293"/>
                <a:gd name="connsiteY14" fmla="*/ 878288 h 1543012"/>
                <a:gd name="connsiteX15" fmla="*/ 71111 w 778293"/>
                <a:gd name="connsiteY15" fmla="*/ 877179 h 1543012"/>
                <a:gd name="connsiteX16" fmla="*/ 98020 w 778293"/>
                <a:gd name="connsiteY16" fmla="*/ 854832 h 1543012"/>
                <a:gd name="connsiteX17" fmla="*/ 234802 w 778293"/>
                <a:gd name="connsiteY17" fmla="*/ 641865 h 1543012"/>
                <a:gd name="connsiteX18" fmla="*/ 682974 w 778293"/>
                <a:gd name="connsiteY18" fmla="*/ 641865 h 1543012"/>
                <a:gd name="connsiteX19" fmla="*/ 652151 w 778293"/>
                <a:gd name="connsiteY19" fmla="*/ 584648 h 1543012"/>
                <a:gd name="connsiteX20" fmla="*/ 628216 w 778293"/>
                <a:gd name="connsiteY20" fmla="*/ 541105 h 1543012"/>
                <a:gd name="connsiteX21" fmla="*/ 603544 w 778293"/>
                <a:gd name="connsiteY21" fmla="*/ 497566 h 1543012"/>
                <a:gd name="connsiteX22" fmla="*/ 576009 w 778293"/>
                <a:gd name="connsiteY22" fmla="*/ 454683 h 1543012"/>
                <a:gd name="connsiteX23" fmla="*/ 543189 w 778293"/>
                <a:gd name="connsiteY23" fmla="*/ 419050 h 1543012"/>
                <a:gd name="connsiteX24" fmla="*/ 503194 w 778293"/>
                <a:gd name="connsiteY24" fmla="*/ 396809 h 1543012"/>
                <a:gd name="connsiteX25" fmla="*/ 389603 w 778293"/>
                <a:gd name="connsiteY25" fmla="*/ 396809 h 1543012"/>
                <a:gd name="connsiteX26" fmla="*/ 358051 w 778293"/>
                <a:gd name="connsiteY26" fmla="*/ 395811 h 1543012"/>
                <a:gd name="connsiteX27" fmla="*/ 326705 w 778293"/>
                <a:gd name="connsiteY27" fmla="*/ 392710 h 1543012"/>
                <a:gd name="connsiteX0" fmla="*/ 682974 w 778293"/>
                <a:gd name="connsiteY0" fmla="*/ 641865 h 1543012"/>
                <a:gd name="connsiteX1" fmla="*/ 543494 w 778293"/>
                <a:gd name="connsiteY1" fmla="*/ 641865 h 1543012"/>
                <a:gd name="connsiteX2" fmla="*/ 680243 w 778293"/>
                <a:gd name="connsiteY2" fmla="*/ 854832 h 1543012"/>
                <a:gd name="connsiteX3" fmla="*/ 707165 w 778293"/>
                <a:gd name="connsiteY3" fmla="*/ 877167 h 1543012"/>
                <a:gd name="connsiteX4" fmla="*/ 738021 w 778293"/>
                <a:gd name="connsiteY4" fmla="*/ 878274 h 1543012"/>
                <a:gd name="connsiteX5" fmla="*/ 764501 w 778293"/>
                <a:gd name="connsiteY5" fmla="*/ 862968 h 1543012"/>
                <a:gd name="connsiteX6" fmla="*/ 778294 w 778293"/>
                <a:gd name="connsiteY6" fmla="*/ 836063 h 1543012"/>
                <a:gd name="connsiteX7" fmla="*/ 771089 w 778293"/>
                <a:gd name="connsiteY7" fmla="*/ 802373 h 1543012"/>
                <a:gd name="connsiteX8" fmla="*/ 746417 w 778293"/>
                <a:gd name="connsiteY8" fmla="*/ 758829 h 1543012"/>
                <a:gd name="connsiteX9" fmla="*/ 722482 w 778293"/>
                <a:gd name="connsiteY9" fmla="*/ 715284 h 1543012"/>
                <a:gd name="connsiteX10" fmla="*/ 698989 w 778293"/>
                <a:gd name="connsiteY10" fmla="*/ 671738 h 1543012"/>
                <a:gd name="connsiteX11" fmla="*/ 682974 w 778293"/>
                <a:gd name="connsiteY11" fmla="*/ 641865 h 1543012"/>
                <a:gd name="connsiteX0" fmla="*/ 451591 w 778293"/>
                <a:gd name="connsiteY0" fmla="*/ 392710 h 1543012"/>
                <a:gd name="connsiteX1" fmla="*/ 420928 w 778293"/>
                <a:gd name="connsiteY1" fmla="*/ 395758 h 1543012"/>
                <a:gd name="connsiteX2" fmla="*/ 389603 w 778293"/>
                <a:gd name="connsiteY2" fmla="*/ 396809 h 1543012"/>
                <a:gd name="connsiteX3" fmla="*/ 503194 w 778293"/>
                <a:gd name="connsiteY3" fmla="*/ 396809 h 1543012"/>
                <a:gd name="connsiteX4" fmla="*/ 502571 w 778293"/>
                <a:gd name="connsiteY4" fmla="*/ 396463 h 1543012"/>
                <a:gd name="connsiteX5" fmla="*/ 451591 w 778293"/>
                <a:gd name="connsiteY5" fmla="*/ 392710 h 1543012"/>
                <a:gd name="connsiteX0" fmla="*/ 389132 w 778293"/>
                <a:gd name="connsiteY0" fmla="*/ 0 h 1543012"/>
                <a:gd name="connsiteX1" fmla="*/ 340450 w 778293"/>
                <a:gd name="connsiteY1" fmla="*/ 6854 h 1543012"/>
                <a:gd name="connsiteX2" fmla="*/ 296576 w 778293"/>
                <a:gd name="connsiteY2" fmla="*/ 26053 h 1543012"/>
                <a:gd name="connsiteX3" fmla="*/ 259313 w 778293"/>
                <a:gd name="connsiteY3" fmla="*/ 55550 h 1543012"/>
                <a:gd name="connsiteX4" fmla="*/ 230464 w 778293"/>
                <a:gd name="connsiteY4" fmla="*/ 93301 h 1543012"/>
                <a:gd name="connsiteX5" fmla="*/ 211832 w 778293"/>
                <a:gd name="connsiteY5" fmla="*/ 137258 h 1543012"/>
                <a:gd name="connsiteX6" fmla="*/ 205221 w 778293"/>
                <a:gd name="connsiteY6" fmla="*/ 185376 h 1543012"/>
                <a:gd name="connsiteX7" fmla="*/ 211832 w 778293"/>
                <a:gd name="connsiteY7" fmla="*/ 233463 h 1543012"/>
                <a:gd name="connsiteX8" fmla="*/ 230464 w 778293"/>
                <a:gd name="connsiteY8" fmla="*/ 277400 h 1543012"/>
                <a:gd name="connsiteX9" fmla="*/ 259313 w 778293"/>
                <a:gd name="connsiteY9" fmla="*/ 315138 h 1543012"/>
                <a:gd name="connsiteX10" fmla="*/ 296576 w 778293"/>
                <a:gd name="connsiteY10" fmla="*/ 344629 h 1543012"/>
                <a:gd name="connsiteX11" fmla="*/ 340450 w 778293"/>
                <a:gd name="connsiteY11" fmla="*/ 363825 h 1543012"/>
                <a:gd name="connsiteX12" fmla="*/ 389132 w 778293"/>
                <a:gd name="connsiteY12" fmla="*/ 370679 h 1543012"/>
                <a:gd name="connsiteX13" fmla="*/ 437816 w 778293"/>
                <a:gd name="connsiteY13" fmla="*/ 363825 h 1543012"/>
                <a:gd name="connsiteX14" fmla="*/ 481694 w 778293"/>
                <a:gd name="connsiteY14" fmla="*/ 344629 h 1543012"/>
                <a:gd name="connsiteX15" fmla="*/ 518962 w 778293"/>
                <a:gd name="connsiteY15" fmla="*/ 315138 h 1543012"/>
                <a:gd name="connsiteX16" fmla="*/ 547815 w 778293"/>
                <a:gd name="connsiteY16" fmla="*/ 277400 h 1543012"/>
                <a:gd name="connsiteX17" fmla="*/ 566451 w 778293"/>
                <a:gd name="connsiteY17" fmla="*/ 233463 h 1543012"/>
                <a:gd name="connsiteX18" fmla="*/ 573064 w 778293"/>
                <a:gd name="connsiteY18" fmla="*/ 185376 h 1543012"/>
                <a:gd name="connsiteX19" fmla="*/ 566451 w 778293"/>
                <a:gd name="connsiteY19" fmla="*/ 137258 h 1543012"/>
                <a:gd name="connsiteX20" fmla="*/ 547815 w 778293"/>
                <a:gd name="connsiteY20" fmla="*/ 93301 h 1543012"/>
                <a:gd name="connsiteX21" fmla="*/ 518962 w 778293"/>
                <a:gd name="connsiteY21" fmla="*/ 55550 h 1543012"/>
                <a:gd name="connsiteX22" fmla="*/ 481694 w 778293"/>
                <a:gd name="connsiteY22" fmla="*/ 26053 h 1543012"/>
                <a:gd name="connsiteX23" fmla="*/ 437816 w 778293"/>
                <a:gd name="connsiteY23" fmla="*/ 6854 h 1543012"/>
                <a:gd name="connsiteX24" fmla="*/ 389132 w 778293"/>
                <a:gd name="connsiteY24" fmla="*/ 0 h 1543012"/>
                <a:gd name="connsiteX0" fmla="*/ 561774 w 778295"/>
                <a:gd name="connsiteY0" fmla="*/ 961593 h 1543010"/>
                <a:gd name="connsiteX1" fmla="*/ 389132 w 778295"/>
                <a:gd name="connsiteY1" fmla="*/ 961593 h 1543010"/>
                <a:gd name="connsiteX2" fmla="*/ 396583 w 778295"/>
                <a:gd name="connsiteY2" fmla="*/ 972453 h 1543010"/>
                <a:gd name="connsiteX3" fmla="*/ 404693 w 778295"/>
                <a:gd name="connsiteY3" fmla="*/ 1002386 h 1543010"/>
                <a:gd name="connsiteX4" fmla="*/ 413177 w 778295"/>
                <a:gd name="connsiteY4" fmla="*/ 1047424 h 1543010"/>
                <a:gd name="connsiteX5" fmla="*/ 421751 w 778295"/>
                <a:gd name="connsiteY5" fmla="*/ 1103600 h 1543010"/>
                <a:gd name="connsiteX6" fmla="*/ 430134 w 778295"/>
                <a:gd name="connsiteY6" fmla="*/ 1166945 h 1543010"/>
                <a:gd name="connsiteX7" fmla="*/ 438040 w 778295"/>
                <a:gd name="connsiteY7" fmla="*/ 1233490 h 1543010"/>
                <a:gd name="connsiteX8" fmla="*/ 445187 w 778295"/>
                <a:gd name="connsiteY8" fmla="*/ 1299267 h 1543010"/>
                <a:gd name="connsiteX9" fmla="*/ 451291 w 778295"/>
                <a:gd name="connsiteY9" fmla="*/ 1360309 h 1543010"/>
                <a:gd name="connsiteX10" fmla="*/ 456069 w 778295"/>
                <a:gd name="connsiteY10" fmla="*/ 1412647 h 1543010"/>
                <a:gd name="connsiteX11" fmla="*/ 459237 w 778295"/>
                <a:gd name="connsiteY11" fmla="*/ 1452312 h 1543010"/>
                <a:gd name="connsiteX12" fmla="*/ 460512 w 778295"/>
                <a:gd name="connsiteY12" fmla="*/ 1475337 h 1543010"/>
                <a:gd name="connsiteX13" fmla="*/ 471324 w 778295"/>
                <a:gd name="connsiteY13" fmla="*/ 1512959 h 1543010"/>
                <a:gd name="connsiteX14" fmla="*/ 497120 w 778295"/>
                <a:gd name="connsiteY14" fmla="*/ 1535512 h 1543010"/>
                <a:gd name="connsiteX15" fmla="*/ 530341 w 778295"/>
                <a:gd name="connsiteY15" fmla="*/ 1543011 h 1543010"/>
                <a:gd name="connsiteX16" fmla="*/ 563434 w 778295"/>
                <a:gd name="connsiteY16" fmla="*/ 1535468 h 1543010"/>
                <a:gd name="connsiteX17" fmla="*/ 588824 w 778295"/>
                <a:gd name="connsiteY17" fmla="*/ 1512908 h 1543010"/>
                <a:gd name="connsiteX18" fmla="*/ 598968 w 778295"/>
                <a:gd name="connsiteY18" fmla="*/ 1475337 h 1543010"/>
                <a:gd name="connsiteX19" fmla="*/ 598415 w 778295"/>
                <a:gd name="connsiteY19" fmla="*/ 1426235 h 1543010"/>
                <a:gd name="connsiteX20" fmla="*/ 596846 w 778295"/>
                <a:gd name="connsiteY20" fmla="*/ 1377148 h 1543010"/>
                <a:gd name="connsiteX21" fmla="*/ 594395 w 778295"/>
                <a:gd name="connsiteY21" fmla="*/ 1328074 h 1543010"/>
                <a:gd name="connsiteX22" fmla="*/ 591200 w 778295"/>
                <a:gd name="connsiteY22" fmla="*/ 1279013 h 1543010"/>
                <a:gd name="connsiteX23" fmla="*/ 587395 w 778295"/>
                <a:gd name="connsiteY23" fmla="*/ 1229963 h 1543010"/>
                <a:gd name="connsiteX24" fmla="*/ 583115 w 778295"/>
                <a:gd name="connsiteY24" fmla="*/ 1180923 h 1543010"/>
                <a:gd name="connsiteX25" fmla="*/ 578497 w 778295"/>
                <a:gd name="connsiteY25" fmla="*/ 1131892 h 1543010"/>
                <a:gd name="connsiteX26" fmla="*/ 573676 w 778295"/>
                <a:gd name="connsiteY26" fmla="*/ 1082870 h 1543010"/>
                <a:gd name="connsiteX27" fmla="*/ 568787 w 778295"/>
                <a:gd name="connsiteY27" fmla="*/ 1033854 h 1543010"/>
                <a:gd name="connsiteX28" fmla="*/ 563965 w 778295"/>
                <a:gd name="connsiteY28" fmla="*/ 984845 h 1543010"/>
                <a:gd name="connsiteX29" fmla="*/ 561774 w 778295"/>
                <a:gd name="connsiteY29" fmla="*/ 961593 h 1543010"/>
                <a:gd name="connsiteX0" fmla="*/ 543494 w 778295"/>
                <a:gd name="connsiteY0" fmla="*/ 641865 h 1543010"/>
                <a:gd name="connsiteX1" fmla="*/ 234802 w 778295"/>
                <a:gd name="connsiteY1" fmla="*/ 641865 h 1543010"/>
                <a:gd name="connsiteX2" fmla="*/ 234248 w 778295"/>
                <a:gd name="connsiteY2" fmla="*/ 690860 h 1543010"/>
                <a:gd name="connsiteX3" fmla="*/ 232679 w 778295"/>
                <a:gd name="connsiteY3" fmla="*/ 739855 h 1543010"/>
                <a:gd name="connsiteX4" fmla="*/ 230229 w 778295"/>
                <a:gd name="connsiteY4" fmla="*/ 788849 h 1543010"/>
                <a:gd name="connsiteX5" fmla="*/ 227033 w 778295"/>
                <a:gd name="connsiteY5" fmla="*/ 837844 h 1543010"/>
                <a:gd name="connsiteX6" fmla="*/ 223228 w 778295"/>
                <a:gd name="connsiteY6" fmla="*/ 886841 h 1543010"/>
                <a:gd name="connsiteX7" fmla="*/ 218948 w 778295"/>
                <a:gd name="connsiteY7" fmla="*/ 935841 h 1543010"/>
                <a:gd name="connsiteX8" fmla="*/ 214330 w 778295"/>
                <a:gd name="connsiteY8" fmla="*/ 984845 h 1543010"/>
                <a:gd name="connsiteX9" fmla="*/ 209509 w 778295"/>
                <a:gd name="connsiteY9" fmla="*/ 1033854 h 1543010"/>
                <a:gd name="connsiteX10" fmla="*/ 204620 w 778295"/>
                <a:gd name="connsiteY10" fmla="*/ 1082870 h 1543010"/>
                <a:gd name="connsiteX11" fmla="*/ 199798 w 778295"/>
                <a:gd name="connsiteY11" fmla="*/ 1131892 h 1543010"/>
                <a:gd name="connsiteX12" fmla="*/ 195180 w 778295"/>
                <a:gd name="connsiteY12" fmla="*/ 1180923 h 1543010"/>
                <a:gd name="connsiteX13" fmla="*/ 190901 w 778295"/>
                <a:gd name="connsiteY13" fmla="*/ 1229963 h 1543010"/>
                <a:gd name="connsiteX14" fmla="*/ 187095 w 778295"/>
                <a:gd name="connsiteY14" fmla="*/ 1279013 h 1543010"/>
                <a:gd name="connsiteX15" fmla="*/ 183900 w 778295"/>
                <a:gd name="connsiteY15" fmla="*/ 1328074 h 1543010"/>
                <a:gd name="connsiteX16" fmla="*/ 181450 w 778295"/>
                <a:gd name="connsiteY16" fmla="*/ 1377148 h 1543010"/>
                <a:gd name="connsiteX17" fmla="*/ 179880 w 778295"/>
                <a:gd name="connsiteY17" fmla="*/ 1426235 h 1543010"/>
                <a:gd name="connsiteX18" fmla="*/ 179327 w 778295"/>
                <a:gd name="connsiteY18" fmla="*/ 1475337 h 1543010"/>
                <a:gd name="connsiteX19" fmla="*/ 189473 w 778295"/>
                <a:gd name="connsiteY19" fmla="*/ 1512908 h 1543010"/>
                <a:gd name="connsiteX20" fmla="*/ 214892 w 778295"/>
                <a:gd name="connsiteY20" fmla="*/ 1535472 h 1543010"/>
                <a:gd name="connsiteX21" fmla="*/ 247962 w 778295"/>
                <a:gd name="connsiteY21" fmla="*/ 1543004 h 1543010"/>
                <a:gd name="connsiteX22" fmla="*/ 281143 w 778295"/>
                <a:gd name="connsiteY22" fmla="*/ 1535512 h 1543010"/>
                <a:gd name="connsiteX23" fmla="*/ 306970 w 778295"/>
                <a:gd name="connsiteY23" fmla="*/ 1512959 h 1543010"/>
                <a:gd name="connsiteX24" fmla="*/ 317783 w 778295"/>
                <a:gd name="connsiteY24" fmla="*/ 1475337 h 1543010"/>
                <a:gd name="connsiteX25" fmla="*/ 319056 w 778295"/>
                <a:gd name="connsiteY25" fmla="*/ 1452307 h 1543010"/>
                <a:gd name="connsiteX26" fmla="*/ 322220 w 778295"/>
                <a:gd name="connsiteY26" fmla="*/ 1412639 h 1543010"/>
                <a:gd name="connsiteX27" fmla="*/ 326994 w 778295"/>
                <a:gd name="connsiteY27" fmla="*/ 1360300 h 1543010"/>
                <a:gd name="connsiteX28" fmla="*/ 333093 w 778295"/>
                <a:gd name="connsiteY28" fmla="*/ 1299258 h 1543010"/>
                <a:gd name="connsiteX29" fmla="*/ 340236 w 778295"/>
                <a:gd name="connsiteY29" fmla="*/ 1233481 h 1543010"/>
                <a:gd name="connsiteX30" fmla="*/ 348138 w 778295"/>
                <a:gd name="connsiteY30" fmla="*/ 1166937 h 1543010"/>
                <a:gd name="connsiteX31" fmla="*/ 356516 w 778295"/>
                <a:gd name="connsiteY31" fmla="*/ 1103595 h 1543010"/>
                <a:gd name="connsiteX32" fmla="*/ 365088 w 778295"/>
                <a:gd name="connsiteY32" fmla="*/ 1047421 h 1543010"/>
                <a:gd name="connsiteX33" fmla="*/ 373570 w 778295"/>
                <a:gd name="connsiteY33" fmla="*/ 1002384 h 1543010"/>
                <a:gd name="connsiteX34" fmla="*/ 389132 w 778295"/>
                <a:gd name="connsiteY34" fmla="*/ 961593 h 1543010"/>
                <a:gd name="connsiteX35" fmla="*/ 561774 w 778295"/>
                <a:gd name="connsiteY35" fmla="*/ 961593 h 1543010"/>
                <a:gd name="connsiteX36" fmla="*/ 559347 w 778295"/>
                <a:gd name="connsiteY36" fmla="*/ 935841 h 1543010"/>
                <a:gd name="connsiteX37" fmla="*/ 555067 w 778295"/>
                <a:gd name="connsiteY37" fmla="*/ 886841 h 1543010"/>
                <a:gd name="connsiteX38" fmla="*/ 551262 w 778295"/>
                <a:gd name="connsiteY38" fmla="*/ 837844 h 1543010"/>
                <a:gd name="connsiteX39" fmla="*/ 548067 w 778295"/>
                <a:gd name="connsiteY39" fmla="*/ 788849 h 1543010"/>
                <a:gd name="connsiteX40" fmla="*/ 545617 w 778295"/>
                <a:gd name="connsiteY40" fmla="*/ 739855 h 1543010"/>
                <a:gd name="connsiteX41" fmla="*/ 544047 w 778295"/>
                <a:gd name="connsiteY41" fmla="*/ 690860 h 1543010"/>
                <a:gd name="connsiteX42" fmla="*/ 543494 w 778295"/>
                <a:gd name="connsiteY42" fmla="*/ 641865 h 1543010"/>
                <a:gd name="connsiteX0" fmla="*/ 326705 w 778295"/>
                <a:gd name="connsiteY0" fmla="*/ 392710 h 1543010"/>
                <a:gd name="connsiteX1" fmla="*/ 275709 w 778295"/>
                <a:gd name="connsiteY1" fmla="*/ 396463 h 1543010"/>
                <a:gd name="connsiteX2" fmla="*/ 235065 w 778295"/>
                <a:gd name="connsiteY2" fmla="*/ 419057 h 1543010"/>
                <a:gd name="connsiteX3" fmla="*/ 202244 w 778295"/>
                <a:gd name="connsiteY3" fmla="*/ 454692 h 1543010"/>
                <a:gd name="connsiteX4" fmla="*/ 174720 w 778295"/>
                <a:gd name="connsiteY4" fmla="*/ 497566 h 1543010"/>
                <a:gd name="connsiteX5" fmla="*/ 150048 w 778295"/>
                <a:gd name="connsiteY5" fmla="*/ 541105 h 1543010"/>
                <a:gd name="connsiteX6" fmla="*/ 126114 w 778295"/>
                <a:gd name="connsiteY6" fmla="*/ 584648 h 1543010"/>
                <a:gd name="connsiteX7" fmla="*/ 102624 w 778295"/>
                <a:gd name="connsiteY7" fmla="*/ 628193 h 1543010"/>
                <a:gd name="connsiteX8" fmla="*/ 79284 w 778295"/>
                <a:gd name="connsiteY8" fmla="*/ 671738 h 1543010"/>
                <a:gd name="connsiteX9" fmla="*/ 55801 w 778295"/>
                <a:gd name="connsiteY9" fmla="*/ 715284 h 1543010"/>
                <a:gd name="connsiteX10" fmla="*/ 31880 w 778295"/>
                <a:gd name="connsiteY10" fmla="*/ 758829 h 1543010"/>
                <a:gd name="connsiteX11" fmla="*/ 7227 w 778295"/>
                <a:gd name="connsiteY11" fmla="*/ 802373 h 1543010"/>
                <a:gd name="connsiteX12" fmla="*/ 0 w 778295"/>
                <a:gd name="connsiteY12" fmla="*/ 836066 h 1543010"/>
                <a:gd name="connsiteX13" fmla="*/ 13783 w 778295"/>
                <a:gd name="connsiteY13" fmla="*/ 862977 h 1543010"/>
                <a:gd name="connsiteX14" fmla="*/ 40260 w 778295"/>
                <a:gd name="connsiteY14" fmla="*/ 878288 h 1543010"/>
                <a:gd name="connsiteX15" fmla="*/ 71111 w 778295"/>
                <a:gd name="connsiteY15" fmla="*/ 877179 h 1543010"/>
                <a:gd name="connsiteX16" fmla="*/ 98020 w 778295"/>
                <a:gd name="connsiteY16" fmla="*/ 854832 h 1543010"/>
                <a:gd name="connsiteX17" fmla="*/ 234802 w 778295"/>
                <a:gd name="connsiteY17" fmla="*/ 641865 h 1543010"/>
                <a:gd name="connsiteX18" fmla="*/ 682974 w 778295"/>
                <a:gd name="connsiteY18" fmla="*/ 641865 h 1543010"/>
                <a:gd name="connsiteX19" fmla="*/ 652151 w 778295"/>
                <a:gd name="connsiteY19" fmla="*/ 584648 h 1543010"/>
                <a:gd name="connsiteX20" fmla="*/ 628216 w 778295"/>
                <a:gd name="connsiteY20" fmla="*/ 541105 h 1543010"/>
                <a:gd name="connsiteX21" fmla="*/ 603544 w 778295"/>
                <a:gd name="connsiteY21" fmla="*/ 497566 h 1543010"/>
                <a:gd name="connsiteX22" fmla="*/ 576009 w 778295"/>
                <a:gd name="connsiteY22" fmla="*/ 454683 h 1543010"/>
                <a:gd name="connsiteX23" fmla="*/ 543189 w 778295"/>
                <a:gd name="connsiteY23" fmla="*/ 419050 h 1543010"/>
                <a:gd name="connsiteX24" fmla="*/ 503194 w 778295"/>
                <a:gd name="connsiteY24" fmla="*/ 396809 h 1543010"/>
                <a:gd name="connsiteX25" fmla="*/ 389603 w 778295"/>
                <a:gd name="connsiteY25" fmla="*/ 396809 h 1543010"/>
                <a:gd name="connsiteX26" fmla="*/ 358051 w 778295"/>
                <a:gd name="connsiteY26" fmla="*/ 395811 h 1543010"/>
                <a:gd name="connsiteX27" fmla="*/ 326705 w 778295"/>
                <a:gd name="connsiteY27" fmla="*/ 392710 h 1543010"/>
                <a:gd name="connsiteX0" fmla="*/ 682974 w 778295"/>
                <a:gd name="connsiteY0" fmla="*/ 641865 h 1543010"/>
                <a:gd name="connsiteX1" fmla="*/ 616059 w 778295"/>
                <a:gd name="connsiteY1" fmla="*/ 594951 h 1543010"/>
                <a:gd name="connsiteX2" fmla="*/ 543494 w 778295"/>
                <a:gd name="connsiteY2" fmla="*/ 641865 h 1543010"/>
                <a:gd name="connsiteX3" fmla="*/ 680243 w 778295"/>
                <a:gd name="connsiteY3" fmla="*/ 854832 h 1543010"/>
                <a:gd name="connsiteX4" fmla="*/ 707165 w 778295"/>
                <a:gd name="connsiteY4" fmla="*/ 877167 h 1543010"/>
                <a:gd name="connsiteX5" fmla="*/ 738021 w 778295"/>
                <a:gd name="connsiteY5" fmla="*/ 878274 h 1543010"/>
                <a:gd name="connsiteX6" fmla="*/ 764501 w 778295"/>
                <a:gd name="connsiteY6" fmla="*/ 862968 h 1543010"/>
                <a:gd name="connsiteX7" fmla="*/ 778294 w 778295"/>
                <a:gd name="connsiteY7" fmla="*/ 836063 h 1543010"/>
                <a:gd name="connsiteX8" fmla="*/ 771089 w 778295"/>
                <a:gd name="connsiteY8" fmla="*/ 802373 h 1543010"/>
                <a:gd name="connsiteX9" fmla="*/ 746417 w 778295"/>
                <a:gd name="connsiteY9" fmla="*/ 758829 h 1543010"/>
                <a:gd name="connsiteX10" fmla="*/ 722482 w 778295"/>
                <a:gd name="connsiteY10" fmla="*/ 715284 h 1543010"/>
                <a:gd name="connsiteX11" fmla="*/ 698989 w 778295"/>
                <a:gd name="connsiteY11" fmla="*/ 671738 h 1543010"/>
                <a:gd name="connsiteX12" fmla="*/ 682974 w 778295"/>
                <a:gd name="connsiteY12" fmla="*/ 641865 h 1543010"/>
                <a:gd name="connsiteX0" fmla="*/ 451591 w 778295"/>
                <a:gd name="connsiteY0" fmla="*/ 392710 h 1543010"/>
                <a:gd name="connsiteX1" fmla="*/ 420928 w 778295"/>
                <a:gd name="connsiteY1" fmla="*/ 395758 h 1543010"/>
                <a:gd name="connsiteX2" fmla="*/ 389603 w 778295"/>
                <a:gd name="connsiteY2" fmla="*/ 396809 h 1543010"/>
                <a:gd name="connsiteX3" fmla="*/ 503194 w 778295"/>
                <a:gd name="connsiteY3" fmla="*/ 396809 h 1543010"/>
                <a:gd name="connsiteX4" fmla="*/ 502571 w 778295"/>
                <a:gd name="connsiteY4" fmla="*/ 396463 h 1543010"/>
                <a:gd name="connsiteX5" fmla="*/ 451591 w 778295"/>
                <a:gd name="connsiteY5" fmla="*/ 392710 h 1543010"/>
                <a:gd name="connsiteX0" fmla="*/ 389132 w 778295"/>
                <a:gd name="connsiteY0" fmla="*/ 0 h 1543010"/>
                <a:gd name="connsiteX1" fmla="*/ 340450 w 778295"/>
                <a:gd name="connsiteY1" fmla="*/ 6854 h 1543010"/>
                <a:gd name="connsiteX2" fmla="*/ 296576 w 778295"/>
                <a:gd name="connsiteY2" fmla="*/ 26053 h 1543010"/>
                <a:gd name="connsiteX3" fmla="*/ 259313 w 778295"/>
                <a:gd name="connsiteY3" fmla="*/ 55550 h 1543010"/>
                <a:gd name="connsiteX4" fmla="*/ 230464 w 778295"/>
                <a:gd name="connsiteY4" fmla="*/ 93301 h 1543010"/>
                <a:gd name="connsiteX5" fmla="*/ 211832 w 778295"/>
                <a:gd name="connsiteY5" fmla="*/ 137258 h 1543010"/>
                <a:gd name="connsiteX6" fmla="*/ 205221 w 778295"/>
                <a:gd name="connsiteY6" fmla="*/ 185376 h 1543010"/>
                <a:gd name="connsiteX7" fmla="*/ 211832 w 778295"/>
                <a:gd name="connsiteY7" fmla="*/ 233463 h 1543010"/>
                <a:gd name="connsiteX8" fmla="*/ 230464 w 778295"/>
                <a:gd name="connsiteY8" fmla="*/ 277400 h 1543010"/>
                <a:gd name="connsiteX9" fmla="*/ 259313 w 778295"/>
                <a:gd name="connsiteY9" fmla="*/ 315138 h 1543010"/>
                <a:gd name="connsiteX10" fmla="*/ 296576 w 778295"/>
                <a:gd name="connsiteY10" fmla="*/ 344629 h 1543010"/>
                <a:gd name="connsiteX11" fmla="*/ 340450 w 778295"/>
                <a:gd name="connsiteY11" fmla="*/ 363825 h 1543010"/>
                <a:gd name="connsiteX12" fmla="*/ 389132 w 778295"/>
                <a:gd name="connsiteY12" fmla="*/ 370679 h 1543010"/>
                <a:gd name="connsiteX13" fmla="*/ 437816 w 778295"/>
                <a:gd name="connsiteY13" fmla="*/ 363825 h 1543010"/>
                <a:gd name="connsiteX14" fmla="*/ 481694 w 778295"/>
                <a:gd name="connsiteY14" fmla="*/ 344629 h 1543010"/>
                <a:gd name="connsiteX15" fmla="*/ 518962 w 778295"/>
                <a:gd name="connsiteY15" fmla="*/ 315138 h 1543010"/>
                <a:gd name="connsiteX16" fmla="*/ 547815 w 778295"/>
                <a:gd name="connsiteY16" fmla="*/ 277400 h 1543010"/>
                <a:gd name="connsiteX17" fmla="*/ 566451 w 778295"/>
                <a:gd name="connsiteY17" fmla="*/ 233463 h 1543010"/>
                <a:gd name="connsiteX18" fmla="*/ 573064 w 778295"/>
                <a:gd name="connsiteY18" fmla="*/ 185376 h 1543010"/>
                <a:gd name="connsiteX19" fmla="*/ 566451 w 778295"/>
                <a:gd name="connsiteY19" fmla="*/ 137258 h 1543010"/>
                <a:gd name="connsiteX20" fmla="*/ 547815 w 778295"/>
                <a:gd name="connsiteY20" fmla="*/ 93301 h 1543010"/>
                <a:gd name="connsiteX21" fmla="*/ 518962 w 778295"/>
                <a:gd name="connsiteY21" fmla="*/ 55550 h 1543010"/>
                <a:gd name="connsiteX22" fmla="*/ 481694 w 778295"/>
                <a:gd name="connsiteY22" fmla="*/ 26053 h 1543010"/>
                <a:gd name="connsiteX23" fmla="*/ 437816 w 778295"/>
                <a:gd name="connsiteY23" fmla="*/ 6854 h 1543010"/>
                <a:gd name="connsiteX24" fmla="*/ 389132 w 778295"/>
                <a:gd name="connsiteY24" fmla="*/ 0 h 1543010"/>
                <a:gd name="connsiteX0" fmla="*/ 561774 w 778293"/>
                <a:gd name="connsiteY0" fmla="*/ 961593 h 1543012"/>
                <a:gd name="connsiteX1" fmla="*/ 389132 w 778293"/>
                <a:gd name="connsiteY1" fmla="*/ 961593 h 1543012"/>
                <a:gd name="connsiteX2" fmla="*/ 396583 w 778293"/>
                <a:gd name="connsiteY2" fmla="*/ 972453 h 1543012"/>
                <a:gd name="connsiteX3" fmla="*/ 404693 w 778293"/>
                <a:gd name="connsiteY3" fmla="*/ 1002386 h 1543012"/>
                <a:gd name="connsiteX4" fmla="*/ 413177 w 778293"/>
                <a:gd name="connsiteY4" fmla="*/ 1047424 h 1543012"/>
                <a:gd name="connsiteX5" fmla="*/ 421751 w 778293"/>
                <a:gd name="connsiteY5" fmla="*/ 1103600 h 1543012"/>
                <a:gd name="connsiteX6" fmla="*/ 430134 w 778293"/>
                <a:gd name="connsiteY6" fmla="*/ 1166945 h 1543012"/>
                <a:gd name="connsiteX7" fmla="*/ 438040 w 778293"/>
                <a:gd name="connsiteY7" fmla="*/ 1233490 h 1543012"/>
                <a:gd name="connsiteX8" fmla="*/ 445187 w 778293"/>
                <a:gd name="connsiteY8" fmla="*/ 1299267 h 1543012"/>
                <a:gd name="connsiteX9" fmla="*/ 451291 w 778293"/>
                <a:gd name="connsiteY9" fmla="*/ 1360309 h 1543012"/>
                <a:gd name="connsiteX10" fmla="*/ 456069 w 778293"/>
                <a:gd name="connsiteY10" fmla="*/ 1412647 h 1543012"/>
                <a:gd name="connsiteX11" fmla="*/ 459237 w 778293"/>
                <a:gd name="connsiteY11" fmla="*/ 1452312 h 1543012"/>
                <a:gd name="connsiteX12" fmla="*/ 460512 w 778293"/>
                <a:gd name="connsiteY12" fmla="*/ 1475337 h 1543012"/>
                <a:gd name="connsiteX13" fmla="*/ 471324 w 778293"/>
                <a:gd name="connsiteY13" fmla="*/ 1512959 h 1543012"/>
                <a:gd name="connsiteX14" fmla="*/ 497120 w 778293"/>
                <a:gd name="connsiteY14" fmla="*/ 1535512 h 1543012"/>
                <a:gd name="connsiteX15" fmla="*/ 530341 w 778293"/>
                <a:gd name="connsiteY15" fmla="*/ 1543011 h 1543012"/>
                <a:gd name="connsiteX16" fmla="*/ 563434 w 778293"/>
                <a:gd name="connsiteY16" fmla="*/ 1535468 h 1543012"/>
                <a:gd name="connsiteX17" fmla="*/ 588824 w 778293"/>
                <a:gd name="connsiteY17" fmla="*/ 1512908 h 1543012"/>
                <a:gd name="connsiteX18" fmla="*/ 598968 w 778293"/>
                <a:gd name="connsiteY18" fmla="*/ 1475337 h 1543012"/>
                <a:gd name="connsiteX19" fmla="*/ 598415 w 778293"/>
                <a:gd name="connsiteY19" fmla="*/ 1426235 h 1543012"/>
                <a:gd name="connsiteX20" fmla="*/ 596846 w 778293"/>
                <a:gd name="connsiteY20" fmla="*/ 1377148 h 1543012"/>
                <a:gd name="connsiteX21" fmla="*/ 594395 w 778293"/>
                <a:gd name="connsiteY21" fmla="*/ 1328074 h 1543012"/>
                <a:gd name="connsiteX22" fmla="*/ 591200 w 778293"/>
                <a:gd name="connsiteY22" fmla="*/ 1279013 h 1543012"/>
                <a:gd name="connsiteX23" fmla="*/ 587395 w 778293"/>
                <a:gd name="connsiteY23" fmla="*/ 1229963 h 1543012"/>
                <a:gd name="connsiteX24" fmla="*/ 583115 w 778293"/>
                <a:gd name="connsiteY24" fmla="*/ 1180923 h 1543012"/>
                <a:gd name="connsiteX25" fmla="*/ 578497 w 778293"/>
                <a:gd name="connsiteY25" fmla="*/ 1131892 h 1543012"/>
                <a:gd name="connsiteX26" fmla="*/ 573676 w 778293"/>
                <a:gd name="connsiteY26" fmla="*/ 1082870 h 1543012"/>
                <a:gd name="connsiteX27" fmla="*/ 568787 w 778293"/>
                <a:gd name="connsiteY27" fmla="*/ 1033854 h 1543012"/>
                <a:gd name="connsiteX28" fmla="*/ 563965 w 778293"/>
                <a:gd name="connsiteY28" fmla="*/ 984845 h 1543012"/>
                <a:gd name="connsiteX29" fmla="*/ 561774 w 778293"/>
                <a:gd name="connsiteY29" fmla="*/ 961593 h 1543012"/>
                <a:gd name="connsiteX0" fmla="*/ 543494 w 778293"/>
                <a:gd name="connsiteY0" fmla="*/ 641865 h 1543012"/>
                <a:gd name="connsiteX1" fmla="*/ 234802 w 778293"/>
                <a:gd name="connsiteY1" fmla="*/ 641865 h 1543012"/>
                <a:gd name="connsiteX2" fmla="*/ 234248 w 778293"/>
                <a:gd name="connsiteY2" fmla="*/ 690860 h 1543012"/>
                <a:gd name="connsiteX3" fmla="*/ 232679 w 778293"/>
                <a:gd name="connsiteY3" fmla="*/ 739855 h 1543012"/>
                <a:gd name="connsiteX4" fmla="*/ 230229 w 778293"/>
                <a:gd name="connsiteY4" fmla="*/ 788849 h 1543012"/>
                <a:gd name="connsiteX5" fmla="*/ 227033 w 778293"/>
                <a:gd name="connsiteY5" fmla="*/ 837844 h 1543012"/>
                <a:gd name="connsiteX6" fmla="*/ 223228 w 778293"/>
                <a:gd name="connsiteY6" fmla="*/ 886841 h 1543012"/>
                <a:gd name="connsiteX7" fmla="*/ 218948 w 778293"/>
                <a:gd name="connsiteY7" fmla="*/ 935841 h 1543012"/>
                <a:gd name="connsiteX8" fmla="*/ 214330 w 778293"/>
                <a:gd name="connsiteY8" fmla="*/ 984845 h 1543012"/>
                <a:gd name="connsiteX9" fmla="*/ 209509 w 778293"/>
                <a:gd name="connsiteY9" fmla="*/ 1033854 h 1543012"/>
                <a:gd name="connsiteX10" fmla="*/ 204620 w 778293"/>
                <a:gd name="connsiteY10" fmla="*/ 1082870 h 1543012"/>
                <a:gd name="connsiteX11" fmla="*/ 199798 w 778293"/>
                <a:gd name="connsiteY11" fmla="*/ 1131892 h 1543012"/>
                <a:gd name="connsiteX12" fmla="*/ 195180 w 778293"/>
                <a:gd name="connsiteY12" fmla="*/ 1180923 h 1543012"/>
                <a:gd name="connsiteX13" fmla="*/ 190901 w 778293"/>
                <a:gd name="connsiteY13" fmla="*/ 1229963 h 1543012"/>
                <a:gd name="connsiteX14" fmla="*/ 187095 w 778293"/>
                <a:gd name="connsiteY14" fmla="*/ 1279013 h 1543012"/>
                <a:gd name="connsiteX15" fmla="*/ 183900 w 778293"/>
                <a:gd name="connsiteY15" fmla="*/ 1328074 h 1543012"/>
                <a:gd name="connsiteX16" fmla="*/ 181450 w 778293"/>
                <a:gd name="connsiteY16" fmla="*/ 1377148 h 1543012"/>
                <a:gd name="connsiteX17" fmla="*/ 179880 w 778293"/>
                <a:gd name="connsiteY17" fmla="*/ 1426235 h 1543012"/>
                <a:gd name="connsiteX18" fmla="*/ 179327 w 778293"/>
                <a:gd name="connsiteY18" fmla="*/ 1475337 h 1543012"/>
                <a:gd name="connsiteX19" fmla="*/ 189473 w 778293"/>
                <a:gd name="connsiteY19" fmla="*/ 1512908 h 1543012"/>
                <a:gd name="connsiteX20" fmla="*/ 214892 w 778293"/>
                <a:gd name="connsiteY20" fmla="*/ 1535472 h 1543012"/>
                <a:gd name="connsiteX21" fmla="*/ 247962 w 778293"/>
                <a:gd name="connsiteY21" fmla="*/ 1543004 h 1543012"/>
                <a:gd name="connsiteX22" fmla="*/ 281143 w 778293"/>
                <a:gd name="connsiteY22" fmla="*/ 1535512 h 1543012"/>
                <a:gd name="connsiteX23" fmla="*/ 306970 w 778293"/>
                <a:gd name="connsiteY23" fmla="*/ 1512959 h 1543012"/>
                <a:gd name="connsiteX24" fmla="*/ 317783 w 778293"/>
                <a:gd name="connsiteY24" fmla="*/ 1475337 h 1543012"/>
                <a:gd name="connsiteX25" fmla="*/ 319056 w 778293"/>
                <a:gd name="connsiteY25" fmla="*/ 1452307 h 1543012"/>
                <a:gd name="connsiteX26" fmla="*/ 322220 w 778293"/>
                <a:gd name="connsiteY26" fmla="*/ 1412639 h 1543012"/>
                <a:gd name="connsiteX27" fmla="*/ 326994 w 778293"/>
                <a:gd name="connsiteY27" fmla="*/ 1360300 h 1543012"/>
                <a:gd name="connsiteX28" fmla="*/ 333093 w 778293"/>
                <a:gd name="connsiteY28" fmla="*/ 1299258 h 1543012"/>
                <a:gd name="connsiteX29" fmla="*/ 340236 w 778293"/>
                <a:gd name="connsiteY29" fmla="*/ 1233481 h 1543012"/>
                <a:gd name="connsiteX30" fmla="*/ 348138 w 778293"/>
                <a:gd name="connsiteY30" fmla="*/ 1166937 h 1543012"/>
                <a:gd name="connsiteX31" fmla="*/ 356516 w 778293"/>
                <a:gd name="connsiteY31" fmla="*/ 1103595 h 1543012"/>
                <a:gd name="connsiteX32" fmla="*/ 365088 w 778293"/>
                <a:gd name="connsiteY32" fmla="*/ 1047421 h 1543012"/>
                <a:gd name="connsiteX33" fmla="*/ 373570 w 778293"/>
                <a:gd name="connsiteY33" fmla="*/ 1002384 h 1543012"/>
                <a:gd name="connsiteX34" fmla="*/ 389132 w 778293"/>
                <a:gd name="connsiteY34" fmla="*/ 961593 h 1543012"/>
                <a:gd name="connsiteX35" fmla="*/ 478619 w 778293"/>
                <a:gd name="connsiteY35" fmla="*/ 850198 h 1543012"/>
                <a:gd name="connsiteX36" fmla="*/ 561774 w 778293"/>
                <a:gd name="connsiteY36" fmla="*/ 961593 h 1543012"/>
                <a:gd name="connsiteX37" fmla="*/ 559347 w 778293"/>
                <a:gd name="connsiteY37" fmla="*/ 935841 h 1543012"/>
                <a:gd name="connsiteX38" fmla="*/ 555067 w 778293"/>
                <a:gd name="connsiteY38" fmla="*/ 886841 h 1543012"/>
                <a:gd name="connsiteX39" fmla="*/ 551262 w 778293"/>
                <a:gd name="connsiteY39" fmla="*/ 837844 h 1543012"/>
                <a:gd name="connsiteX40" fmla="*/ 548067 w 778293"/>
                <a:gd name="connsiteY40" fmla="*/ 788849 h 1543012"/>
                <a:gd name="connsiteX41" fmla="*/ 545617 w 778293"/>
                <a:gd name="connsiteY41" fmla="*/ 739855 h 1543012"/>
                <a:gd name="connsiteX42" fmla="*/ 544047 w 778293"/>
                <a:gd name="connsiteY42" fmla="*/ 690860 h 1543012"/>
                <a:gd name="connsiteX43" fmla="*/ 543494 w 778293"/>
                <a:gd name="connsiteY43" fmla="*/ 641865 h 1543012"/>
                <a:gd name="connsiteX0" fmla="*/ 326705 w 778293"/>
                <a:gd name="connsiteY0" fmla="*/ 392710 h 1543012"/>
                <a:gd name="connsiteX1" fmla="*/ 275709 w 778293"/>
                <a:gd name="connsiteY1" fmla="*/ 396463 h 1543012"/>
                <a:gd name="connsiteX2" fmla="*/ 235065 w 778293"/>
                <a:gd name="connsiteY2" fmla="*/ 419057 h 1543012"/>
                <a:gd name="connsiteX3" fmla="*/ 202244 w 778293"/>
                <a:gd name="connsiteY3" fmla="*/ 454692 h 1543012"/>
                <a:gd name="connsiteX4" fmla="*/ 174720 w 778293"/>
                <a:gd name="connsiteY4" fmla="*/ 497566 h 1543012"/>
                <a:gd name="connsiteX5" fmla="*/ 150048 w 778293"/>
                <a:gd name="connsiteY5" fmla="*/ 541105 h 1543012"/>
                <a:gd name="connsiteX6" fmla="*/ 126114 w 778293"/>
                <a:gd name="connsiteY6" fmla="*/ 584648 h 1543012"/>
                <a:gd name="connsiteX7" fmla="*/ 102624 w 778293"/>
                <a:gd name="connsiteY7" fmla="*/ 628193 h 1543012"/>
                <a:gd name="connsiteX8" fmla="*/ 79284 w 778293"/>
                <a:gd name="connsiteY8" fmla="*/ 671738 h 1543012"/>
                <a:gd name="connsiteX9" fmla="*/ 55801 w 778293"/>
                <a:gd name="connsiteY9" fmla="*/ 715284 h 1543012"/>
                <a:gd name="connsiteX10" fmla="*/ 31880 w 778293"/>
                <a:gd name="connsiteY10" fmla="*/ 758829 h 1543012"/>
                <a:gd name="connsiteX11" fmla="*/ 7227 w 778293"/>
                <a:gd name="connsiteY11" fmla="*/ 802373 h 1543012"/>
                <a:gd name="connsiteX12" fmla="*/ 0 w 778293"/>
                <a:gd name="connsiteY12" fmla="*/ 836066 h 1543012"/>
                <a:gd name="connsiteX13" fmla="*/ 13783 w 778293"/>
                <a:gd name="connsiteY13" fmla="*/ 862977 h 1543012"/>
                <a:gd name="connsiteX14" fmla="*/ 40260 w 778293"/>
                <a:gd name="connsiteY14" fmla="*/ 878288 h 1543012"/>
                <a:gd name="connsiteX15" fmla="*/ 71111 w 778293"/>
                <a:gd name="connsiteY15" fmla="*/ 877179 h 1543012"/>
                <a:gd name="connsiteX16" fmla="*/ 98020 w 778293"/>
                <a:gd name="connsiteY16" fmla="*/ 854832 h 1543012"/>
                <a:gd name="connsiteX17" fmla="*/ 234802 w 778293"/>
                <a:gd name="connsiteY17" fmla="*/ 641865 h 1543012"/>
                <a:gd name="connsiteX18" fmla="*/ 682974 w 778293"/>
                <a:gd name="connsiteY18" fmla="*/ 641865 h 1543012"/>
                <a:gd name="connsiteX19" fmla="*/ 652151 w 778293"/>
                <a:gd name="connsiteY19" fmla="*/ 584648 h 1543012"/>
                <a:gd name="connsiteX20" fmla="*/ 628216 w 778293"/>
                <a:gd name="connsiteY20" fmla="*/ 541105 h 1543012"/>
                <a:gd name="connsiteX21" fmla="*/ 603544 w 778293"/>
                <a:gd name="connsiteY21" fmla="*/ 497566 h 1543012"/>
                <a:gd name="connsiteX22" fmla="*/ 576009 w 778293"/>
                <a:gd name="connsiteY22" fmla="*/ 454683 h 1543012"/>
                <a:gd name="connsiteX23" fmla="*/ 543189 w 778293"/>
                <a:gd name="connsiteY23" fmla="*/ 419050 h 1543012"/>
                <a:gd name="connsiteX24" fmla="*/ 503194 w 778293"/>
                <a:gd name="connsiteY24" fmla="*/ 396809 h 1543012"/>
                <a:gd name="connsiteX25" fmla="*/ 389603 w 778293"/>
                <a:gd name="connsiteY25" fmla="*/ 396809 h 1543012"/>
                <a:gd name="connsiteX26" fmla="*/ 358051 w 778293"/>
                <a:gd name="connsiteY26" fmla="*/ 395811 h 1543012"/>
                <a:gd name="connsiteX27" fmla="*/ 326705 w 778293"/>
                <a:gd name="connsiteY27" fmla="*/ 392710 h 1543012"/>
                <a:gd name="connsiteX0" fmla="*/ 682974 w 778293"/>
                <a:gd name="connsiteY0" fmla="*/ 641865 h 1543012"/>
                <a:gd name="connsiteX1" fmla="*/ 616059 w 778293"/>
                <a:gd name="connsiteY1" fmla="*/ 594951 h 1543012"/>
                <a:gd name="connsiteX2" fmla="*/ 543494 w 778293"/>
                <a:gd name="connsiteY2" fmla="*/ 641865 h 1543012"/>
                <a:gd name="connsiteX3" fmla="*/ 680243 w 778293"/>
                <a:gd name="connsiteY3" fmla="*/ 854832 h 1543012"/>
                <a:gd name="connsiteX4" fmla="*/ 707165 w 778293"/>
                <a:gd name="connsiteY4" fmla="*/ 877167 h 1543012"/>
                <a:gd name="connsiteX5" fmla="*/ 738021 w 778293"/>
                <a:gd name="connsiteY5" fmla="*/ 878274 h 1543012"/>
                <a:gd name="connsiteX6" fmla="*/ 764501 w 778293"/>
                <a:gd name="connsiteY6" fmla="*/ 862968 h 1543012"/>
                <a:gd name="connsiteX7" fmla="*/ 778294 w 778293"/>
                <a:gd name="connsiteY7" fmla="*/ 836063 h 1543012"/>
                <a:gd name="connsiteX8" fmla="*/ 771089 w 778293"/>
                <a:gd name="connsiteY8" fmla="*/ 802373 h 1543012"/>
                <a:gd name="connsiteX9" fmla="*/ 746417 w 778293"/>
                <a:gd name="connsiteY9" fmla="*/ 758829 h 1543012"/>
                <a:gd name="connsiteX10" fmla="*/ 722482 w 778293"/>
                <a:gd name="connsiteY10" fmla="*/ 715284 h 1543012"/>
                <a:gd name="connsiteX11" fmla="*/ 698989 w 778293"/>
                <a:gd name="connsiteY11" fmla="*/ 671738 h 1543012"/>
                <a:gd name="connsiteX12" fmla="*/ 682974 w 778293"/>
                <a:gd name="connsiteY12" fmla="*/ 641865 h 1543012"/>
                <a:gd name="connsiteX0" fmla="*/ 451591 w 778293"/>
                <a:gd name="connsiteY0" fmla="*/ 392710 h 1543012"/>
                <a:gd name="connsiteX1" fmla="*/ 420928 w 778293"/>
                <a:gd name="connsiteY1" fmla="*/ 395758 h 1543012"/>
                <a:gd name="connsiteX2" fmla="*/ 389603 w 778293"/>
                <a:gd name="connsiteY2" fmla="*/ 396809 h 1543012"/>
                <a:gd name="connsiteX3" fmla="*/ 503194 w 778293"/>
                <a:gd name="connsiteY3" fmla="*/ 396809 h 1543012"/>
                <a:gd name="connsiteX4" fmla="*/ 502571 w 778293"/>
                <a:gd name="connsiteY4" fmla="*/ 396463 h 1543012"/>
                <a:gd name="connsiteX5" fmla="*/ 451591 w 778293"/>
                <a:gd name="connsiteY5" fmla="*/ 392710 h 1543012"/>
                <a:gd name="connsiteX0" fmla="*/ 389132 w 778293"/>
                <a:gd name="connsiteY0" fmla="*/ 0 h 1543012"/>
                <a:gd name="connsiteX1" fmla="*/ 340450 w 778293"/>
                <a:gd name="connsiteY1" fmla="*/ 6854 h 1543012"/>
                <a:gd name="connsiteX2" fmla="*/ 296576 w 778293"/>
                <a:gd name="connsiteY2" fmla="*/ 26053 h 1543012"/>
                <a:gd name="connsiteX3" fmla="*/ 259313 w 778293"/>
                <a:gd name="connsiteY3" fmla="*/ 55550 h 1543012"/>
                <a:gd name="connsiteX4" fmla="*/ 230464 w 778293"/>
                <a:gd name="connsiteY4" fmla="*/ 93301 h 1543012"/>
                <a:gd name="connsiteX5" fmla="*/ 211832 w 778293"/>
                <a:gd name="connsiteY5" fmla="*/ 137258 h 1543012"/>
                <a:gd name="connsiteX6" fmla="*/ 205221 w 778293"/>
                <a:gd name="connsiteY6" fmla="*/ 185376 h 1543012"/>
                <a:gd name="connsiteX7" fmla="*/ 211832 w 778293"/>
                <a:gd name="connsiteY7" fmla="*/ 233463 h 1543012"/>
                <a:gd name="connsiteX8" fmla="*/ 230464 w 778293"/>
                <a:gd name="connsiteY8" fmla="*/ 277400 h 1543012"/>
                <a:gd name="connsiteX9" fmla="*/ 259313 w 778293"/>
                <a:gd name="connsiteY9" fmla="*/ 315138 h 1543012"/>
                <a:gd name="connsiteX10" fmla="*/ 296576 w 778293"/>
                <a:gd name="connsiteY10" fmla="*/ 344629 h 1543012"/>
                <a:gd name="connsiteX11" fmla="*/ 340450 w 778293"/>
                <a:gd name="connsiteY11" fmla="*/ 363825 h 1543012"/>
                <a:gd name="connsiteX12" fmla="*/ 389132 w 778293"/>
                <a:gd name="connsiteY12" fmla="*/ 370679 h 1543012"/>
                <a:gd name="connsiteX13" fmla="*/ 437816 w 778293"/>
                <a:gd name="connsiteY13" fmla="*/ 363825 h 1543012"/>
                <a:gd name="connsiteX14" fmla="*/ 481694 w 778293"/>
                <a:gd name="connsiteY14" fmla="*/ 344629 h 1543012"/>
                <a:gd name="connsiteX15" fmla="*/ 518962 w 778293"/>
                <a:gd name="connsiteY15" fmla="*/ 315138 h 1543012"/>
                <a:gd name="connsiteX16" fmla="*/ 547815 w 778293"/>
                <a:gd name="connsiteY16" fmla="*/ 277400 h 1543012"/>
                <a:gd name="connsiteX17" fmla="*/ 566451 w 778293"/>
                <a:gd name="connsiteY17" fmla="*/ 233463 h 1543012"/>
                <a:gd name="connsiteX18" fmla="*/ 573064 w 778293"/>
                <a:gd name="connsiteY18" fmla="*/ 185376 h 1543012"/>
                <a:gd name="connsiteX19" fmla="*/ 566451 w 778293"/>
                <a:gd name="connsiteY19" fmla="*/ 137258 h 1543012"/>
                <a:gd name="connsiteX20" fmla="*/ 547815 w 778293"/>
                <a:gd name="connsiteY20" fmla="*/ 93301 h 1543012"/>
                <a:gd name="connsiteX21" fmla="*/ 518962 w 778293"/>
                <a:gd name="connsiteY21" fmla="*/ 55550 h 1543012"/>
                <a:gd name="connsiteX22" fmla="*/ 481694 w 778293"/>
                <a:gd name="connsiteY22" fmla="*/ 26053 h 1543012"/>
                <a:gd name="connsiteX23" fmla="*/ 437816 w 778293"/>
                <a:gd name="connsiteY23" fmla="*/ 6854 h 1543012"/>
                <a:gd name="connsiteX24" fmla="*/ 389132 w 778293"/>
                <a:gd name="connsiteY24" fmla="*/ 0 h 1543012"/>
                <a:gd name="connsiteX0" fmla="*/ 561774 w 778295"/>
                <a:gd name="connsiteY0" fmla="*/ 961593 h 1543010"/>
                <a:gd name="connsiteX1" fmla="*/ 389132 w 778295"/>
                <a:gd name="connsiteY1" fmla="*/ 961593 h 1543010"/>
                <a:gd name="connsiteX2" fmla="*/ 396583 w 778295"/>
                <a:gd name="connsiteY2" fmla="*/ 972453 h 1543010"/>
                <a:gd name="connsiteX3" fmla="*/ 404693 w 778295"/>
                <a:gd name="connsiteY3" fmla="*/ 1002386 h 1543010"/>
                <a:gd name="connsiteX4" fmla="*/ 413177 w 778295"/>
                <a:gd name="connsiteY4" fmla="*/ 1047424 h 1543010"/>
                <a:gd name="connsiteX5" fmla="*/ 421751 w 778295"/>
                <a:gd name="connsiteY5" fmla="*/ 1103600 h 1543010"/>
                <a:gd name="connsiteX6" fmla="*/ 430134 w 778295"/>
                <a:gd name="connsiteY6" fmla="*/ 1166945 h 1543010"/>
                <a:gd name="connsiteX7" fmla="*/ 438040 w 778295"/>
                <a:gd name="connsiteY7" fmla="*/ 1233490 h 1543010"/>
                <a:gd name="connsiteX8" fmla="*/ 445187 w 778295"/>
                <a:gd name="connsiteY8" fmla="*/ 1299267 h 1543010"/>
                <a:gd name="connsiteX9" fmla="*/ 451291 w 778295"/>
                <a:gd name="connsiteY9" fmla="*/ 1360309 h 1543010"/>
                <a:gd name="connsiteX10" fmla="*/ 456069 w 778295"/>
                <a:gd name="connsiteY10" fmla="*/ 1412647 h 1543010"/>
                <a:gd name="connsiteX11" fmla="*/ 459237 w 778295"/>
                <a:gd name="connsiteY11" fmla="*/ 1452312 h 1543010"/>
                <a:gd name="connsiteX12" fmla="*/ 460512 w 778295"/>
                <a:gd name="connsiteY12" fmla="*/ 1475337 h 1543010"/>
                <a:gd name="connsiteX13" fmla="*/ 471324 w 778295"/>
                <a:gd name="connsiteY13" fmla="*/ 1512959 h 1543010"/>
                <a:gd name="connsiteX14" fmla="*/ 497120 w 778295"/>
                <a:gd name="connsiteY14" fmla="*/ 1535512 h 1543010"/>
                <a:gd name="connsiteX15" fmla="*/ 530341 w 778295"/>
                <a:gd name="connsiteY15" fmla="*/ 1543011 h 1543010"/>
                <a:gd name="connsiteX16" fmla="*/ 563434 w 778295"/>
                <a:gd name="connsiteY16" fmla="*/ 1535468 h 1543010"/>
                <a:gd name="connsiteX17" fmla="*/ 588824 w 778295"/>
                <a:gd name="connsiteY17" fmla="*/ 1512908 h 1543010"/>
                <a:gd name="connsiteX18" fmla="*/ 598968 w 778295"/>
                <a:gd name="connsiteY18" fmla="*/ 1475337 h 1543010"/>
                <a:gd name="connsiteX19" fmla="*/ 598415 w 778295"/>
                <a:gd name="connsiteY19" fmla="*/ 1426235 h 1543010"/>
                <a:gd name="connsiteX20" fmla="*/ 596846 w 778295"/>
                <a:gd name="connsiteY20" fmla="*/ 1377148 h 1543010"/>
                <a:gd name="connsiteX21" fmla="*/ 594395 w 778295"/>
                <a:gd name="connsiteY21" fmla="*/ 1328074 h 1543010"/>
                <a:gd name="connsiteX22" fmla="*/ 591200 w 778295"/>
                <a:gd name="connsiteY22" fmla="*/ 1279013 h 1543010"/>
                <a:gd name="connsiteX23" fmla="*/ 587395 w 778295"/>
                <a:gd name="connsiteY23" fmla="*/ 1229963 h 1543010"/>
                <a:gd name="connsiteX24" fmla="*/ 583115 w 778295"/>
                <a:gd name="connsiteY24" fmla="*/ 1180923 h 1543010"/>
                <a:gd name="connsiteX25" fmla="*/ 578497 w 778295"/>
                <a:gd name="connsiteY25" fmla="*/ 1131892 h 1543010"/>
                <a:gd name="connsiteX26" fmla="*/ 573676 w 778295"/>
                <a:gd name="connsiteY26" fmla="*/ 1082870 h 1543010"/>
                <a:gd name="connsiteX27" fmla="*/ 568787 w 778295"/>
                <a:gd name="connsiteY27" fmla="*/ 1033854 h 1543010"/>
                <a:gd name="connsiteX28" fmla="*/ 563965 w 778295"/>
                <a:gd name="connsiteY28" fmla="*/ 984845 h 1543010"/>
                <a:gd name="connsiteX29" fmla="*/ 561774 w 778295"/>
                <a:gd name="connsiteY29" fmla="*/ 961593 h 1543010"/>
                <a:gd name="connsiteX0" fmla="*/ 543494 w 778295"/>
                <a:gd name="connsiteY0" fmla="*/ 641865 h 1543010"/>
                <a:gd name="connsiteX1" fmla="*/ 234802 w 778295"/>
                <a:gd name="connsiteY1" fmla="*/ 641865 h 1543010"/>
                <a:gd name="connsiteX2" fmla="*/ 234248 w 778295"/>
                <a:gd name="connsiteY2" fmla="*/ 690860 h 1543010"/>
                <a:gd name="connsiteX3" fmla="*/ 232679 w 778295"/>
                <a:gd name="connsiteY3" fmla="*/ 739855 h 1543010"/>
                <a:gd name="connsiteX4" fmla="*/ 230229 w 778295"/>
                <a:gd name="connsiteY4" fmla="*/ 788849 h 1543010"/>
                <a:gd name="connsiteX5" fmla="*/ 227033 w 778295"/>
                <a:gd name="connsiteY5" fmla="*/ 837844 h 1543010"/>
                <a:gd name="connsiteX6" fmla="*/ 223228 w 778295"/>
                <a:gd name="connsiteY6" fmla="*/ 886841 h 1543010"/>
                <a:gd name="connsiteX7" fmla="*/ 218948 w 778295"/>
                <a:gd name="connsiteY7" fmla="*/ 935841 h 1543010"/>
                <a:gd name="connsiteX8" fmla="*/ 214330 w 778295"/>
                <a:gd name="connsiteY8" fmla="*/ 984845 h 1543010"/>
                <a:gd name="connsiteX9" fmla="*/ 209509 w 778295"/>
                <a:gd name="connsiteY9" fmla="*/ 1033854 h 1543010"/>
                <a:gd name="connsiteX10" fmla="*/ 204620 w 778295"/>
                <a:gd name="connsiteY10" fmla="*/ 1082870 h 1543010"/>
                <a:gd name="connsiteX11" fmla="*/ 199798 w 778295"/>
                <a:gd name="connsiteY11" fmla="*/ 1131892 h 1543010"/>
                <a:gd name="connsiteX12" fmla="*/ 195180 w 778295"/>
                <a:gd name="connsiteY12" fmla="*/ 1180923 h 1543010"/>
                <a:gd name="connsiteX13" fmla="*/ 190901 w 778295"/>
                <a:gd name="connsiteY13" fmla="*/ 1229963 h 1543010"/>
                <a:gd name="connsiteX14" fmla="*/ 187095 w 778295"/>
                <a:gd name="connsiteY14" fmla="*/ 1279013 h 1543010"/>
                <a:gd name="connsiteX15" fmla="*/ 183900 w 778295"/>
                <a:gd name="connsiteY15" fmla="*/ 1328074 h 1543010"/>
                <a:gd name="connsiteX16" fmla="*/ 181450 w 778295"/>
                <a:gd name="connsiteY16" fmla="*/ 1377148 h 1543010"/>
                <a:gd name="connsiteX17" fmla="*/ 179880 w 778295"/>
                <a:gd name="connsiteY17" fmla="*/ 1426235 h 1543010"/>
                <a:gd name="connsiteX18" fmla="*/ 179327 w 778295"/>
                <a:gd name="connsiteY18" fmla="*/ 1475337 h 1543010"/>
                <a:gd name="connsiteX19" fmla="*/ 189473 w 778295"/>
                <a:gd name="connsiteY19" fmla="*/ 1512908 h 1543010"/>
                <a:gd name="connsiteX20" fmla="*/ 214892 w 778295"/>
                <a:gd name="connsiteY20" fmla="*/ 1535472 h 1543010"/>
                <a:gd name="connsiteX21" fmla="*/ 247962 w 778295"/>
                <a:gd name="connsiteY21" fmla="*/ 1543004 h 1543010"/>
                <a:gd name="connsiteX22" fmla="*/ 281143 w 778295"/>
                <a:gd name="connsiteY22" fmla="*/ 1535512 h 1543010"/>
                <a:gd name="connsiteX23" fmla="*/ 306970 w 778295"/>
                <a:gd name="connsiteY23" fmla="*/ 1512959 h 1543010"/>
                <a:gd name="connsiteX24" fmla="*/ 317783 w 778295"/>
                <a:gd name="connsiteY24" fmla="*/ 1475337 h 1543010"/>
                <a:gd name="connsiteX25" fmla="*/ 319056 w 778295"/>
                <a:gd name="connsiteY25" fmla="*/ 1452307 h 1543010"/>
                <a:gd name="connsiteX26" fmla="*/ 322220 w 778295"/>
                <a:gd name="connsiteY26" fmla="*/ 1412639 h 1543010"/>
                <a:gd name="connsiteX27" fmla="*/ 326994 w 778295"/>
                <a:gd name="connsiteY27" fmla="*/ 1360300 h 1543010"/>
                <a:gd name="connsiteX28" fmla="*/ 333093 w 778295"/>
                <a:gd name="connsiteY28" fmla="*/ 1299258 h 1543010"/>
                <a:gd name="connsiteX29" fmla="*/ 340236 w 778295"/>
                <a:gd name="connsiteY29" fmla="*/ 1233481 h 1543010"/>
                <a:gd name="connsiteX30" fmla="*/ 348138 w 778295"/>
                <a:gd name="connsiteY30" fmla="*/ 1166937 h 1543010"/>
                <a:gd name="connsiteX31" fmla="*/ 356516 w 778295"/>
                <a:gd name="connsiteY31" fmla="*/ 1103595 h 1543010"/>
                <a:gd name="connsiteX32" fmla="*/ 365088 w 778295"/>
                <a:gd name="connsiteY32" fmla="*/ 1047421 h 1543010"/>
                <a:gd name="connsiteX33" fmla="*/ 373570 w 778295"/>
                <a:gd name="connsiteY33" fmla="*/ 1002384 h 1543010"/>
                <a:gd name="connsiteX34" fmla="*/ 389132 w 778295"/>
                <a:gd name="connsiteY34" fmla="*/ 961593 h 1543010"/>
                <a:gd name="connsiteX35" fmla="*/ 498254 w 778295"/>
                <a:gd name="connsiteY35" fmla="*/ 1058323 h 1543010"/>
                <a:gd name="connsiteX36" fmla="*/ 561774 w 778295"/>
                <a:gd name="connsiteY36" fmla="*/ 961593 h 1543010"/>
                <a:gd name="connsiteX37" fmla="*/ 559347 w 778295"/>
                <a:gd name="connsiteY37" fmla="*/ 935841 h 1543010"/>
                <a:gd name="connsiteX38" fmla="*/ 555067 w 778295"/>
                <a:gd name="connsiteY38" fmla="*/ 886841 h 1543010"/>
                <a:gd name="connsiteX39" fmla="*/ 551262 w 778295"/>
                <a:gd name="connsiteY39" fmla="*/ 837844 h 1543010"/>
                <a:gd name="connsiteX40" fmla="*/ 548067 w 778295"/>
                <a:gd name="connsiteY40" fmla="*/ 788849 h 1543010"/>
                <a:gd name="connsiteX41" fmla="*/ 545617 w 778295"/>
                <a:gd name="connsiteY41" fmla="*/ 739855 h 1543010"/>
                <a:gd name="connsiteX42" fmla="*/ 544047 w 778295"/>
                <a:gd name="connsiteY42" fmla="*/ 690860 h 1543010"/>
                <a:gd name="connsiteX43" fmla="*/ 543494 w 778295"/>
                <a:gd name="connsiteY43" fmla="*/ 641865 h 1543010"/>
                <a:gd name="connsiteX0" fmla="*/ 326705 w 778295"/>
                <a:gd name="connsiteY0" fmla="*/ 392710 h 1543010"/>
                <a:gd name="connsiteX1" fmla="*/ 275709 w 778295"/>
                <a:gd name="connsiteY1" fmla="*/ 396463 h 1543010"/>
                <a:gd name="connsiteX2" fmla="*/ 235065 w 778295"/>
                <a:gd name="connsiteY2" fmla="*/ 419057 h 1543010"/>
                <a:gd name="connsiteX3" fmla="*/ 202244 w 778295"/>
                <a:gd name="connsiteY3" fmla="*/ 454692 h 1543010"/>
                <a:gd name="connsiteX4" fmla="*/ 174720 w 778295"/>
                <a:gd name="connsiteY4" fmla="*/ 497566 h 1543010"/>
                <a:gd name="connsiteX5" fmla="*/ 150048 w 778295"/>
                <a:gd name="connsiteY5" fmla="*/ 541105 h 1543010"/>
                <a:gd name="connsiteX6" fmla="*/ 126114 w 778295"/>
                <a:gd name="connsiteY6" fmla="*/ 584648 h 1543010"/>
                <a:gd name="connsiteX7" fmla="*/ 102624 w 778295"/>
                <a:gd name="connsiteY7" fmla="*/ 628193 h 1543010"/>
                <a:gd name="connsiteX8" fmla="*/ 79284 w 778295"/>
                <a:gd name="connsiteY8" fmla="*/ 671738 h 1543010"/>
                <a:gd name="connsiteX9" fmla="*/ 55801 w 778295"/>
                <a:gd name="connsiteY9" fmla="*/ 715284 h 1543010"/>
                <a:gd name="connsiteX10" fmla="*/ 31880 w 778295"/>
                <a:gd name="connsiteY10" fmla="*/ 758829 h 1543010"/>
                <a:gd name="connsiteX11" fmla="*/ 7227 w 778295"/>
                <a:gd name="connsiteY11" fmla="*/ 802373 h 1543010"/>
                <a:gd name="connsiteX12" fmla="*/ 0 w 778295"/>
                <a:gd name="connsiteY12" fmla="*/ 836066 h 1543010"/>
                <a:gd name="connsiteX13" fmla="*/ 13783 w 778295"/>
                <a:gd name="connsiteY13" fmla="*/ 862977 h 1543010"/>
                <a:gd name="connsiteX14" fmla="*/ 40260 w 778295"/>
                <a:gd name="connsiteY14" fmla="*/ 878288 h 1543010"/>
                <a:gd name="connsiteX15" fmla="*/ 71111 w 778295"/>
                <a:gd name="connsiteY15" fmla="*/ 877179 h 1543010"/>
                <a:gd name="connsiteX16" fmla="*/ 98020 w 778295"/>
                <a:gd name="connsiteY16" fmla="*/ 854832 h 1543010"/>
                <a:gd name="connsiteX17" fmla="*/ 234802 w 778295"/>
                <a:gd name="connsiteY17" fmla="*/ 641865 h 1543010"/>
                <a:gd name="connsiteX18" fmla="*/ 682974 w 778295"/>
                <a:gd name="connsiteY18" fmla="*/ 641865 h 1543010"/>
                <a:gd name="connsiteX19" fmla="*/ 652151 w 778295"/>
                <a:gd name="connsiteY19" fmla="*/ 584648 h 1543010"/>
                <a:gd name="connsiteX20" fmla="*/ 628216 w 778295"/>
                <a:gd name="connsiteY20" fmla="*/ 541105 h 1543010"/>
                <a:gd name="connsiteX21" fmla="*/ 603544 w 778295"/>
                <a:gd name="connsiteY21" fmla="*/ 497566 h 1543010"/>
                <a:gd name="connsiteX22" fmla="*/ 576009 w 778295"/>
                <a:gd name="connsiteY22" fmla="*/ 454683 h 1543010"/>
                <a:gd name="connsiteX23" fmla="*/ 543189 w 778295"/>
                <a:gd name="connsiteY23" fmla="*/ 419050 h 1543010"/>
                <a:gd name="connsiteX24" fmla="*/ 503194 w 778295"/>
                <a:gd name="connsiteY24" fmla="*/ 396809 h 1543010"/>
                <a:gd name="connsiteX25" fmla="*/ 389603 w 778295"/>
                <a:gd name="connsiteY25" fmla="*/ 396809 h 1543010"/>
                <a:gd name="connsiteX26" fmla="*/ 358051 w 778295"/>
                <a:gd name="connsiteY26" fmla="*/ 395811 h 1543010"/>
                <a:gd name="connsiteX27" fmla="*/ 326705 w 778295"/>
                <a:gd name="connsiteY27" fmla="*/ 392710 h 1543010"/>
                <a:gd name="connsiteX0" fmla="*/ 682974 w 778295"/>
                <a:gd name="connsiteY0" fmla="*/ 641865 h 1543010"/>
                <a:gd name="connsiteX1" fmla="*/ 616059 w 778295"/>
                <a:gd name="connsiteY1" fmla="*/ 594951 h 1543010"/>
                <a:gd name="connsiteX2" fmla="*/ 543494 w 778295"/>
                <a:gd name="connsiteY2" fmla="*/ 641865 h 1543010"/>
                <a:gd name="connsiteX3" fmla="*/ 680243 w 778295"/>
                <a:gd name="connsiteY3" fmla="*/ 854832 h 1543010"/>
                <a:gd name="connsiteX4" fmla="*/ 707165 w 778295"/>
                <a:gd name="connsiteY4" fmla="*/ 877167 h 1543010"/>
                <a:gd name="connsiteX5" fmla="*/ 738021 w 778295"/>
                <a:gd name="connsiteY5" fmla="*/ 878274 h 1543010"/>
                <a:gd name="connsiteX6" fmla="*/ 764501 w 778295"/>
                <a:gd name="connsiteY6" fmla="*/ 862968 h 1543010"/>
                <a:gd name="connsiteX7" fmla="*/ 778294 w 778295"/>
                <a:gd name="connsiteY7" fmla="*/ 836063 h 1543010"/>
                <a:gd name="connsiteX8" fmla="*/ 771089 w 778295"/>
                <a:gd name="connsiteY8" fmla="*/ 802373 h 1543010"/>
                <a:gd name="connsiteX9" fmla="*/ 746417 w 778295"/>
                <a:gd name="connsiteY9" fmla="*/ 758829 h 1543010"/>
                <a:gd name="connsiteX10" fmla="*/ 722482 w 778295"/>
                <a:gd name="connsiteY10" fmla="*/ 715284 h 1543010"/>
                <a:gd name="connsiteX11" fmla="*/ 698989 w 778295"/>
                <a:gd name="connsiteY11" fmla="*/ 671738 h 1543010"/>
                <a:gd name="connsiteX12" fmla="*/ 682974 w 778295"/>
                <a:gd name="connsiteY12" fmla="*/ 641865 h 1543010"/>
                <a:gd name="connsiteX0" fmla="*/ 451591 w 778295"/>
                <a:gd name="connsiteY0" fmla="*/ 392710 h 1543010"/>
                <a:gd name="connsiteX1" fmla="*/ 420928 w 778295"/>
                <a:gd name="connsiteY1" fmla="*/ 395758 h 1543010"/>
                <a:gd name="connsiteX2" fmla="*/ 389603 w 778295"/>
                <a:gd name="connsiteY2" fmla="*/ 396809 h 1543010"/>
                <a:gd name="connsiteX3" fmla="*/ 503194 w 778295"/>
                <a:gd name="connsiteY3" fmla="*/ 396809 h 1543010"/>
                <a:gd name="connsiteX4" fmla="*/ 502571 w 778295"/>
                <a:gd name="connsiteY4" fmla="*/ 396463 h 1543010"/>
                <a:gd name="connsiteX5" fmla="*/ 451591 w 778295"/>
                <a:gd name="connsiteY5" fmla="*/ 392710 h 1543010"/>
                <a:gd name="connsiteX0" fmla="*/ 389132 w 778295"/>
                <a:gd name="connsiteY0" fmla="*/ 0 h 1543010"/>
                <a:gd name="connsiteX1" fmla="*/ 340450 w 778295"/>
                <a:gd name="connsiteY1" fmla="*/ 6854 h 1543010"/>
                <a:gd name="connsiteX2" fmla="*/ 296576 w 778295"/>
                <a:gd name="connsiteY2" fmla="*/ 26053 h 1543010"/>
                <a:gd name="connsiteX3" fmla="*/ 259313 w 778295"/>
                <a:gd name="connsiteY3" fmla="*/ 55550 h 1543010"/>
                <a:gd name="connsiteX4" fmla="*/ 230464 w 778295"/>
                <a:gd name="connsiteY4" fmla="*/ 93301 h 1543010"/>
                <a:gd name="connsiteX5" fmla="*/ 211832 w 778295"/>
                <a:gd name="connsiteY5" fmla="*/ 137258 h 1543010"/>
                <a:gd name="connsiteX6" fmla="*/ 205221 w 778295"/>
                <a:gd name="connsiteY6" fmla="*/ 185376 h 1543010"/>
                <a:gd name="connsiteX7" fmla="*/ 211832 w 778295"/>
                <a:gd name="connsiteY7" fmla="*/ 233463 h 1543010"/>
                <a:gd name="connsiteX8" fmla="*/ 230464 w 778295"/>
                <a:gd name="connsiteY8" fmla="*/ 277400 h 1543010"/>
                <a:gd name="connsiteX9" fmla="*/ 259313 w 778295"/>
                <a:gd name="connsiteY9" fmla="*/ 315138 h 1543010"/>
                <a:gd name="connsiteX10" fmla="*/ 296576 w 778295"/>
                <a:gd name="connsiteY10" fmla="*/ 344629 h 1543010"/>
                <a:gd name="connsiteX11" fmla="*/ 340450 w 778295"/>
                <a:gd name="connsiteY11" fmla="*/ 363825 h 1543010"/>
                <a:gd name="connsiteX12" fmla="*/ 389132 w 778295"/>
                <a:gd name="connsiteY12" fmla="*/ 370679 h 1543010"/>
                <a:gd name="connsiteX13" fmla="*/ 437816 w 778295"/>
                <a:gd name="connsiteY13" fmla="*/ 363825 h 1543010"/>
                <a:gd name="connsiteX14" fmla="*/ 481694 w 778295"/>
                <a:gd name="connsiteY14" fmla="*/ 344629 h 1543010"/>
                <a:gd name="connsiteX15" fmla="*/ 518962 w 778295"/>
                <a:gd name="connsiteY15" fmla="*/ 315138 h 1543010"/>
                <a:gd name="connsiteX16" fmla="*/ 547815 w 778295"/>
                <a:gd name="connsiteY16" fmla="*/ 277400 h 1543010"/>
                <a:gd name="connsiteX17" fmla="*/ 566451 w 778295"/>
                <a:gd name="connsiteY17" fmla="*/ 233463 h 1543010"/>
                <a:gd name="connsiteX18" fmla="*/ 573064 w 778295"/>
                <a:gd name="connsiteY18" fmla="*/ 185376 h 1543010"/>
                <a:gd name="connsiteX19" fmla="*/ 566451 w 778295"/>
                <a:gd name="connsiteY19" fmla="*/ 137258 h 1543010"/>
                <a:gd name="connsiteX20" fmla="*/ 547815 w 778295"/>
                <a:gd name="connsiteY20" fmla="*/ 93301 h 1543010"/>
                <a:gd name="connsiteX21" fmla="*/ 518962 w 778295"/>
                <a:gd name="connsiteY21" fmla="*/ 55550 h 1543010"/>
                <a:gd name="connsiteX22" fmla="*/ 481694 w 778295"/>
                <a:gd name="connsiteY22" fmla="*/ 26053 h 1543010"/>
                <a:gd name="connsiteX23" fmla="*/ 437816 w 778295"/>
                <a:gd name="connsiteY23" fmla="*/ 6854 h 1543010"/>
                <a:gd name="connsiteX24" fmla="*/ 389132 w 778295"/>
                <a:gd name="connsiteY24" fmla="*/ 0 h 154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8295" h="1543010">
                  <a:moveTo>
                    <a:pt x="561774" y="961593"/>
                  </a:moveTo>
                  <a:lnTo>
                    <a:pt x="389132" y="961593"/>
                  </a:lnTo>
                  <a:lnTo>
                    <a:pt x="396583" y="972453"/>
                  </a:lnTo>
                  <a:lnTo>
                    <a:pt x="404693" y="1002386"/>
                  </a:lnTo>
                  <a:lnTo>
                    <a:pt x="413177" y="1047424"/>
                  </a:lnTo>
                  <a:lnTo>
                    <a:pt x="421751" y="1103600"/>
                  </a:lnTo>
                  <a:lnTo>
                    <a:pt x="430134" y="1166945"/>
                  </a:lnTo>
                  <a:lnTo>
                    <a:pt x="438040" y="1233490"/>
                  </a:lnTo>
                  <a:lnTo>
                    <a:pt x="445187" y="1299267"/>
                  </a:lnTo>
                  <a:lnTo>
                    <a:pt x="451291" y="1360309"/>
                  </a:lnTo>
                  <a:lnTo>
                    <a:pt x="456069" y="1412647"/>
                  </a:lnTo>
                  <a:lnTo>
                    <a:pt x="459237" y="1452312"/>
                  </a:lnTo>
                  <a:lnTo>
                    <a:pt x="460512" y="1475337"/>
                  </a:lnTo>
                  <a:lnTo>
                    <a:pt x="471324" y="1512959"/>
                  </a:lnTo>
                  <a:lnTo>
                    <a:pt x="497120" y="1535512"/>
                  </a:lnTo>
                  <a:lnTo>
                    <a:pt x="530341" y="1543011"/>
                  </a:lnTo>
                  <a:lnTo>
                    <a:pt x="563434" y="1535468"/>
                  </a:lnTo>
                  <a:lnTo>
                    <a:pt x="588824" y="1512908"/>
                  </a:lnTo>
                  <a:lnTo>
                    <a:pt x="598968" y="1475337"/>
                  </a:lnTo>
                  <a:cubicBezTo>
                    <a:pt x="598784" y="1458970"/>
                    <a:pt x="598599" y="1442602"/>
                    <a:pt x="598415" y="1426235"/>
                  </a:cubicBezTo>
                  <a:lnTo>
                    <a:pt x="596846" y="1377148"/>
                  </a:lnTo>
                  <a:lnTo>
                    <a:pt x="594395" y="1328074"/>
                  </a:lnTo>
                  <a:lnTo>
                    <a:pt x="591200" y="1279013"/>
                  </a:lnTo>
                  <a:lnTo>
                    <a:pt x="587395" y="1229963"/>
                  </a:lnTo>
                  <a:lnTo>
                    <a:pt x="583115" y="1180923"/>
                  </a:lnTo>
                  <a:lnTo>
                    <a:pt x="578497" y="1131892"/>
                  </a:lnTo>
                  <a:lnTo>
                    <a:pt x="573676" y="1082870"/>
                  </a:lnTo>
                  <a:lnTo>
                    <a:pt x="568787" y="1033854"/>
                  </a:lnTo>
                  <a:lnTo>
                    <a:pt x="563965" y="984845"/>
                  </a:lnTo>
                  <a:lnTo>
                    <a:pt x="561774" y="961593"/>
                  </a:lnTo>
                  <a:close/>
                </a:path>
                <a:path w="778295" h="1543010">
                  <a:moveTo>
                    <a:pt x="543494" y="641865"/>
                  </a:moveTo>
                  <a:cubicBezTo>
                    <a:pt x="377770" y="508353"/>
                    <a:pt x="337699" y="641865"/>
                    <a:pt x="234802" y="641865"/>
                  </a:cubicBezTo>
                  <a:cubicBezTo>
                    <a:pt x="234617" y="658197"/>
                    <a:pt x="234433" y="674528"/>
                    <a:pt x="234248" y="690860"/>
                  </a:cubicBezTo>
                  <a:lnTo>
                    <a:pt x="232679" y="739855"/>
                  </a:lnTo>
                  <a:lnTo>
                    <a:pt x="230229" y="788849"/>
                  </a:lnTo>
                  <a:lnTo>
                    <a:pt x="227033" y="837844"/>
                  </a:lnTo>
                  <a:lnTo>
                    <a:pt x="223228" y="886841"/>
                  </a:lnTo>
                  <a:lnTo>
                    <a:pt x="218948" y="935841"/>
                  </a:lnTo>
                  <a:lnTo>
                    <a:pt x="214330" y="984845"/>
                  </a:lnTo>
                  <a:lnTo>
                    <a:pt x="209509" y="1033854"/>
                  </a:lnTo>
                  <a:lnTo>
                    <a:pt x="204620" y="1082870"/>
                  </a:lnTo>
                  <a:lnTo>
                    <a:pt x="199798" y="1131892"/>
                  </a:lnTo>
                  <a:lnTo>
                    <a:pt x="195180" y="1180923"/>
                  </a:lnTo>
                  <a:lnTo>
                    <a:pt x="190901" y="1229963"/>
                  </a:lnTo>
                  <a:lnTo>
                    <a:pt x="187095" y="1279013"/>
                  </a:lnTo>
                  <a:lnTo>
                    <a:pt x="183900" y="1328074"/>
                  </a:lnTo>
                  <a:lnTo>
                    <a:pt x="181450" y="1377148"/>
                  </a:lnTo>
                  <a:cubicBezTo>
                    <a:pt x="180927" y="1393510"/>
                    <a:pt x="180403" y="1409873"/>
                    <a:pt x="179880" y="1426235"/>
                  </a:cubicBezTo>
                  <a:cubicBezTo>
                    <a:pt x="179696" y="1442602"/>
                    <a:pt x="179511" y="1458970"/>
                    <a:pt x="179327" y="1475337"/>
                  </a:cubicBezTo>
                  <a:lnTo>
                    <a:pt x="189473" y="1512908"/>
                  </a:lnTo>
                  <a:lnTo>
                    <a:pt x="214892" y="1535472"/>
                  </a:lnTo>
                  <a:lnTo>
                    <a:pt x="247962" y="1543004"/>
                  </a:lnTo>
                  <a:lnTo>
                    <a:pt x="281143" y="1535512"/>
                  </a:lnTo>
                  <a:lnTo>
                    <a:pt x="306970" y="1512959"/>
                  </a:lnTo>
                  <a:lnTo>
                    <a:pt x="317783" y="1475337"/>
                  </a:lnTo>
                  <a:cubicBezTo>
                    <a:pt x="318207" y="1467660"/>
                    <a:pt x="318632" y="1459984"/>
                    <a:pt x="319056" y="1452307"/>
                  </a:cubicBezTo>
                  <a:lnTo>
                    <a:pt x="322220" y="1412639"/>
                  </a:lnTo>
                  <a:lnTo>
                    <a:pt x="326994" y="1360300"/>
                  </a:lnTo>
                  <a:lnTo>
                    <a:pt x="333093" y="1299258"/>
                  </a:lnTo>
                  <a:lnTo>
                    <a:pt x="340236" y="1233481"/>
                  </a:lnTo>
                  <a:lnTo>
                    <a:pt x="348138" y="1166937"/>
                  </a:lnTo>
                  <a:lnTo>
                    <a:pt x="356516" y="1103595"/>
                  </a:lnTo>
                  <a:lnTo>
                    <a:pt x="365088" y="1047421"/>
                  </a:lnTo>
                  <a:lnTo>
                    <a:pt x="373570" y="1002384"/>
                  </a:lnTo>
                  <a:lnTo>
                    <a:pt x="389132" y="961593"/>
                  </a:lnTo>
                  <a:cubicBezTo>
                    <a:pt x="415034" y="961112"/>
                    <a:pt x="472352" y="1058804"/>
                    <a:pt x="498254" y="1058323"/>
                  </a:cubicBezTo>
                  <a:lnTo>
                    <a:pt x="561774" y="961593"/>
                  </a:lnTo>
                  <a:lnTo>
                    <a:pt x="559347" y="935841"/>
                  </a:lnTo>
                  <a:lnTo>
                    <a:pt x="555067" y="886841"/>
                  </a:lnTo>
                  <a:lnTo>
                    <a:pt x="551262" y="837844"/>
                  </a:lnTo>
                  <a:lnTo>
                    <a:pt x="548067" y="788849"/>
                  </a:lnTo>
                  <a:lnTo>
                    <a:pt x="545617" y="739855"/>
                  </a:lnTo>
                  <a:cubicBezTo>
                    <a:pt x="545094" y="723523"/>
                    <a:pt x="544570" y="707192"/>
                    <a:pt x="544047" y="690860"/>
                  </a:cubicBezTo>
                  <a:cubicBezTo>
                    <a:pt x="543863" y="674528"/>
                    <a:pt x="543678" y="658197"/>
                    <a:pt x="543494" y="641865"/>
                  </a:cubicBezTo>
                  <a:close/>
                </a:path>
                <a:path w="778295" h="1543010">
                  <a:moveTo>
                    <a:pt x="326705" y="392710"/>
                  </a:moveTo>
                  <a:lnTo>
                    <a:pt x="275709" y="396463"/>
                  </a:lnTo>
                  <a:lnTo>
                    <a:pt x="235065" y="419057"/>
                  </a:lnTo>
                  <a:lnTo>
                    <a:pt x="202244" y="454692"/>
                  </a:lnTo>
                  <a:lnTo>
                    <a:pt x="174720" y="497566"/>
                  </a:lnTo>
                  <a:lnTo>
                    <a:pt x="150048" y="541105"/>
                  </a:lnTo>
                  <a:lnTo>
                    <a:pt x="126114" y="584648"/>
                  </a:lnTo>
                  <a:lnTo>
                    <a:pt x="102624" y="628193"/>
                  </a:lnTo>
                  <a:lnTo>
                    <a:pt x="79284" y="671738"/>
                  </a:lnTo>
                  <a:lnTo>
                    <a:pt x="55801" y="715284"/>
                  </a:lnTo>
                  <a:lnTo>
                    <a:pt x="31880" y="758829"/>
                  </a:lnTo>
                  <a:lnTo>
                    <a:pt x="7227" y="802373"/>
                  </a:lnTo>
                  <a:lnTo>
                    <a:pt x="0" y="836066"/>
                  </a:lnTo>
                  <a:lnTo>
                    <a:pt x="13783" y="862977"/>
                  </a:lnTo>
                  <a:lnTo>
                    <a:pt x="40260" y="878288"/>
                  </a:lnTo>
                  <a:lnTo>
                    <a:pt x="71111" y="877179"/>
                  </a:lnTo>
                  <a:lnTo>
                    <a:pt x="98020" y="854832"/>
                  </a:lnTo>
                  <a:lnTo>
                    <a:pt x="234802" y="641865"/>
                  </a:lnTo>
                  <a:lnTo>
                    <a:pt x="682974" y="641865"/>
                  </a:lnTo>
                  <a:lnTo>
                    <a:pt x="652151" y="584648"/>
                  </a:lnTo>
                  <a:lnTo>
                    <a:pt x="628216" y="541105"/>
                  </a:lnTo>
                  <a:lnTo>
                    <a:pt x="603544" y="497566"/>
                  </a:lnTo>
                  <a:lnTo>
                    <a:pt x="576009" y="454683"/>
                  </a:lnTo>
                  <a:lnTo>
                    <a:pt x="543189" y="419050"/>
                  </a:lnTo>
                  <a:lnTo>
                    <a:pt x="503194" y="396809"/>
                  </a:lnTo>
                  <a:lnTo>
                    <a:pt x="389603" y="396809"/>
                  </a:lnTo>
                  <a:lnTo>
                    <a:pt x="358051" y="395811"/>
                  </a:lnTo>
                  <a:lnTo>
                    <a:pt x="326705" y="392710"/>
                  </a:lnTo>
                  <a:close/>
                </a:path>
                <a:path w="778295" h="1543010">
                  <a:moveTo>
                    <a:pt x="682974" y="641865"/>
                  </a:moveTo>
                  <a:cubicBezTo>
                    <a:pt x="664596" y="641934"/>
                    <a:pt x="634437" y="594882"/>
                    <a:pt x="616059" y="594951"/>
                  </a:cubicBezTo>
                  <a:lnTo>
                    <a:pt x="543494" y="641865"/>
                  </a:lnTo>
                  <a:lnTo>
                    <a:pt x="680243" y="854832"/>
                  </a:lnTo>
                  <a:lnTo>
                    <a:pt x="707165" y="877167"/>
                  </a:lnTo>
                  <a:lnTo>
                    <a:pt x="738021" y="878274"/>
                  </a:lnTo>
                  <a:lnTo>
                    <a:pt x="764501" y="862968"/>
                  </a:lnTo>
                  <a:lnTo>
                    <a:pt x="778294" y="836063"/>
                  </a:lnTo>
                  <a:lnTo>
                    <a:pt x="771089" y="802373"/>
                  </a:lnTo>
                  <a:lnTo>
                    <a:pt x="746417" y="758829"/>
                  </a:lnTo>
                  <a:lnTo>
                    <a:pt x="722482" y="715284"/>
                  </a:lnTo>
                  <a:lnTo>
                    <a:pt x="698989" y="671738"/>
                  </a:lnTo>
                  <a:lnTo>
                    <a:pt x="682974" y="641865"/>
                  </a:lnTo>
                  <a:close/>
                </a:path>
                <a:path w="778295" h="1543010">
                  <a:moveTo>
                    <a:pt x="451591" y="392710"/>
                  </a:moveTo>
                  <a:lnTo>
                    <a:pt x="420928" y="395758"/>
                  </a:lnTo>
                  <a:lnTo>
                    <a:pt x="389603" y="396809"/>
                  </a:lnTo>
                  <a:lnTo>
                    <a:pt x="503194" y="396809"/>
                  </a:lnTo>
                  <a:lnTo>
                    <a:pt x="502571" y="396463"/>
                  </a:lnTo>
                  <a:lnTo>
                    <a:pt x="451591" y="392710"/>
                  </a:lnTo>
                  <a:close/>
                </a:path>
                <a:path w="778295" h="1543010">
                  <a:moveTo>
                    <a:pt x="389132" y="0"/>
                  </a:moveTo>
                  <a:lnTo>
                    <a:pt x="340450" y="6854"/>
                  </a:lnTo>
                  <a:lnTo>
                    <a:pt x="296576" y="26053"/>
                  </a:lnTo>
                  <a:lnTo>
                    <a:pt x="259313" y="55550"/>
                  </a:lnTo>
                  <a:lnTo>
                    <a:pt x="230464" y="93301"/>
                  </a:lnTo>
                  <a:lnTo>
                    <a:pt x="211832" y="137258"/>
                  </a:lnTo>
                  <a:lnTo>
                    <a:pt x="205221" y="185376"/>
                  </a:lnTo>
                  <a:lnTo>
                    <a:pt x="211832" y="233463"/>
                  </a:lnTo>
                  <a:lnTo>
                    <a:pt x="230464" y="277400"/>
                  </a:lnTo>
                  <a:lnTo>
                    <a:pt x="259313" y="315138"/>
                  </a:lnTo>
                  <a:lnTo>
                    <a:pt x="296576" y="344629"/>
                  </a:lnTo>
                  <a:lnTo>
                    <a:pt x="340450" y="363825"/>
                  </a:lnTo>
                  <a:lnTo>
                    <a:pt x="389132" y="370679"/>
                  </a:lnTo>
                  <a:lnTo>
                    <a:pt x="437816" y="363825"/>
                  </a:lnTo>
                  <a:lnTo>
                    <a:pt x="481694" y="344629"/>
                  </a:lnTo>
                  <a:lnTo>
                    <a:pt x="518962" y="315138"/>
                  </a:lnTo>
                  <a:lnTo>
                    <a:pt x="547815" y="277400"/>
                  </a:lnTo>
                  <a:lnTo>
                    <a:pt x="566451" y="233463"/>
                  </a:lnTo>
                  <a:lnTo>
                    <a:pt x="573064" y="185376"/>
                  </a:lnTo>
                  <a:lnTo>
                    <a:pt x="566451" y="137258"/>
                  </a:lnTo>
                  <a:lnTo>
                    <a:pt x="547815" y="93301"/>
                  </a:lnTo>
                  <a:lnTo>
                    <a:pt x="518962" y="55550"/>
                  </a:lnTo>
                  <a:lnTo>
                    <a:pt x="481694" y="26053"/>
                  </a:lnTo>
                  <a:lnTo>
                    <a:pt x="437816" y="6854"/>
                  </a:lnTo>
                  <a:lnTo>
                    <a:pt x="389132" y="0"/>
                  </a:lnTo>
                  <a:close/>
                </a:path>
              </a:pathLst>
            </a:custGeom>
            <a:solidFill>
              <a:srgbClr val="1277BD"/>
            </a:solidFill>
          </p:spPr>
          <p:txBody>
            <a:bodyPr wrap="square" lIns="0" tIns="0" rIns="0" bIns="0" rtlCol="0"/>
            <a:lstStyle/>
            <a:p>
              <a:endParaRPr lang="nl-NL" sz="1092" dirty="0"/>
            </a:p>
          </p:txBody>
        </p:sp>
        <p:sp>
          <p:nvSpPr>
            <p:cNvPr id="61" name="object 61"/>
            <p:cNvSpPr/>
            <p:nvPr/>
          </p:nvSpPr>
          <p:spPr>
            <a:xfrm>
              <a:off x="7653817" y="5529114"/>
              <a:ext cx="120525" cy="147095"/>
            </a:xfrm>
            <a:custGeom>
              <a:avLst/>
              <a:gdLst/>
              <a:ahLst/>
              <a:cxnLst/>
              <a:rect l="l" t="t" r="r" b="b"/>
              <a:pathLst>
                <a:path w="198754" h="242570">
                  <a:moveTo>
                    <a:pt x="157444" y="0"/>
                  </a:moveTo>
                  <a:lnTo>
                    <a:pt x="111462" y="23562"/>
                  </a:lnTo>
                  <a:lnTo>
                    <a:pt x="5706" y="172856"/>
                  </a:lnTo>
                  <a:lnTo>
                    <a:pt x="0" y="190496"/>
                  </a:lnTo>
                  <a:lnTo>
                    <a:pt x="1392" y="208381"/>
                  </a:lnTo>
                  <a:lnTo>
                    <a:pt x="9381" y="224448"/>
                  </a:lnTo>
                  <a:lnTo>
                    <a:pt x="23465" y="236634"/>
                  </a:lnTo>
                  <a:lnTo>
                    <a:pt x="41012" y="242211"/>
                  </a:lnTo>
                  <a:lnTo>
                    <a:pt x="58897" y="240674"/>
                  </a:lnTo>
                  <a:lnTo>
                    <a:pt x="74958" y="232586"/>
                  </a:lnTo>
                  <a:lnTo>
                    <a:pt x="87033" y="218509"/>
                  </a:lnTo>
                  <a:lnTo>
                    <a:pt x="192842" y="69351"/>
                  </a:lnTo>
                  <a:lnTo>
                    <a:pt x="198634" y="51634"/>
                  </a:lnTo>
                  <a:lnTo>
                    <a:pt x="197224" y="33810"/>
                  </a:lnTo>
                  <a:lnTo>
                    <a:pt x="189178" y="17844"/>
                  </a:lnTo>
                  <a:lnTo>
                    <a:pt x="175062" y="5699"/>
                  </a:lnTo>
                  <a:lnTo>
                    <a:pt x="157444" y="0"/>
                  </a:lnTo>
                  <a:close/>
                </a:path>
              </a:pathLst>
            </a:custGeom>
            <a:solidFill>
              <a:srgbClr val="1277BD"/>
            </a:solidFill>
          </p:spPr>
          <p:txBody>
            <a:bodyPr wrap="square" lIns="0" tIns="0" rIns="0" bIns="0" rtlCol="0"/>
            <a:lstStyle/>
            <a:p>
              <a:endParaRPr lang="nl-NL" sz="1092" dirty="0"/>
            </a:p>
          </p:txBody>
        </p:sp>
        <p:sp>
          <p:nvSpPr>
            <p:cNvPr id="62" name="object 62"/>
            <p:cNvSpPr/>
            <p:nvPr/>
          </p:nvSpPr>
          <p:spPr>
            <a:xfrm>
              <a:off x="7653615" y="5618615"/>
              <a:ext cx="139393" cy="158647"/>
            </a:xfrm>
            <a:custGeom>
              <a:avLst/>
              <a:gdLst/>
              <a:ahLst/>
              <a:cxnLst/>
              <a:rect l="l" t="t" r="r" b="b"/>
              <a:pathLst>
                <a:path w="229870" h="261620">
                  <a:moveTo>
                    <a:pt x="46649" y="0"/>
                  </a:moveTo>
                  <a:lnTo>
                    <a:pt x="28988" y="3372"/>
                  </a:lnTo>
                  <a:lnTo>
                    <a:pt x="13421" y="13642"/>
                  </a:lnTo>
                  <a:lnTo>
                    <a:pt x="3325" y="29105"/>
                  </a:lnTo>
                  <a:lnTo>
                    <a:pt x="0" y="46743"/>
                  </a:lnTo>
                  <a:lnTo>
                    <a:pt x="3455" y="64377"/>
                  </a:lnTo>
                  <a:lnTo>
                    <a:pt x="13703" y="79828"/>
                  </a:lnTo>
                  <a:lnTo>
                    <a:pt x="149867" y="247677"/>
                  </a:lnTo>
                  <a:lnTo>
                    <a:pt x="165415" y="257978"/>
                  </a:lnTo>
                  <a:lnTo>
                    <a:pt x="183004" y="261371"/>
                  </a:lnTo>
                  <a:lnTo>
                    <a:pt x="200590" y="257891"/>
                  </a:lnTo>
                  <a:lnTo>
                    <a:pt x="216126" y="247572"/>
                  </a:lnTo>
                  <a:lnTo>
                    <a:pt x="226211" y="232176"/>
                  </a:lnTo>
                  <a:lnTo>
                    <a:pt x="229579" y="214606"/>
                  </a:lnTo>
                  <a:lnTo>
                    <a:pt x="226142" y="197006"/>
                  </a:lnTo>
                  <a:lnTo>
                    <a:pt x="215812" y="181521"/>
                  </a:lnTo>
                  <a:lnTo>
                    <a:pt x="79680" y="13851"/>
                  </a:lnTo>
                  <a:lnTo>
                    <a:pt x="64260" y="3501"/>
                  </a:lnTo>
                  <a:lnTo>
                    <a:pt x="46649" y="0"/>
                  </a:lnTo>
                  <a:close/>
                </a:path>
              </a:pathLst>
            </a:custGeom>
            <a:solidFill>
              <a:srgbClr val="1277BD"/>
            </a:solidFill>
          </p:spPr>
          <p:txBody>
            <a:bodyPr wrap="square" lIns="0" tIns="0" rIns="0" bIns="0" rtlCol="0"/>
            <a:lstStyle/>
            <a:p>
              <a:endParaRPr lang="nl-NL" sz="1092" dirty="0"/>
            </a:p>
          </p:txBody>
        </p:sp>
        <p:sp>
          <p:nvSpPr>
            <p:cNvPr id="63" name="object 63"/>
            <p:cNvSpPr/>
            <p:nvPr/>
          </p:nvSpPr>
          <p:spPr>
            <a:xfrm>
              <a:off x="7947873" y="5496700"/>
              <a:ext cx="140549" cy="147479"/>
            </a:xfrm>
            <a:custGeom>
              <a:avLst/>
              <a:gdLst/>
              <a:ahLst/>
              <a:cxnLst/>
              <a:rect l="l" t="t" r="r" b="b"/>
              <a:pathLst>
                <a:path w="231775" h="243204">
                  <a:moveTo>
                    <a:pt x="43611" y="0"/>
                  </a:moveTo>
                  <a:lnTo>
                    <a:pt x="26312" y="4569"/>
                  </a:lnTo>
                  <a:lnTo>
                    <a:pt x="11494" y="15860"/>
                  </a:lnTo>
                  <a:lnTo>
                    <a:pt x="2258" y="31904"/>
                  </a:lnTo>
                  <a:lnTo>
                    <a:pt x="0" y="49655"/>
                  </a:lnTo>
                  <a:lnTo>
                    <a:pt x="4562" y="66990"/>
                  </a:lnTo>
                  <a:lnTo>
                    <a:pt x="15787" y="81785"/>
                  </a:lnTo>
                  <a:lnTo>
                    <a:pt x="154170" y="231383"/>
                  </a:lnTo>
                  <a:lnTo>
                    <a:pt x="170256" y="240608"/>
                  </a:lnTo>
                  <a:lnTo>
                    <a:pt x="188054" y="242955"/>
                  </a:lnTo>
                  <a:lnTo>
                    <a:pt x="205436" y="238483"/>
                  </a:lnTo>
                  <a:lnTo>
                    <a:pt x="220273" y="227247"/>
                  </a:lnTo>
                  <a:lnTo>
                    <a:pt x="229350" y="211250"/>
                  </a:lnTo>
                  <a:lnTo>
                    <a:pt x="231558" y="193441"/>
                  </a:lnTo>
                  <a:lnTo>
                    <a:pt x="226984" y="176049"/>
                  </a:lnTo>
                  <a:lnTo>
                    <a:pt x="215718" y="161301"/>
                  </a:lnTo>
                  <a:lnTo>
                    <a:pt x="77471" y="11672"/>
                  </a:lnTo>
                  <a:lnTo>
                    <a:pt x="61346" y="2314"/>
                  </a:lnTo>
                  <a:lnTo>
                    <a:pt x="43611" y="0"/>
                  </a:lnTo>
                  <a:close/>
                </a:path>
              </a:pathLst>
            </a:custGeom>
            <a:solidFill>
              <a:srgbClr val="1277BD"/>
            </a:solidFill>
          </p:spPr>
          <p:txBody>
            <a:bodyPr wrap="square" lIns="0" tIns="0" rIns="0" bIns="0" rtlCol="0"/>
            <a:lstStyle/>
            <a:p>
              <a:endParaRPr lang="nl-NL" sz="1092" dirty="0"/>
            </a:p>
          </p:txBody>
        </p:sp>
        <p:sp>
          <p:nvSpPr>
            <p:cNvPr id="64" name="object 64"/>
            <p:cNvSpPr/>
            <p:nvPr/>
          </p:nvSpPr>
          <p:spPr>
            <a:xfrm>
              <a:off x="8012819" y="5587571"/>
              <a:ext cx="75858" cy="189452"/>
            </a:xfrm>
            <a:custGeom>
              <a:avLst/>
              <a:gdLst/>
              <a:ahLst/>
              <a:cxnLst/>
              <a:rect l="l" t="t" r="r" b="b"/>
              <a:pathLst>
                <a:path w="125094" h="312420">
                  <a:moveTo>
                    <a:pt x="79850" y="0"/>
                  </a:moveTo>
                  <a:lnTo>
                    <a:pt x="35756" y="26924"/>
                  </a:lnTo>
                  <a:lnTo>
                    <a:pt x="0" y="263562"/>
                  </a:lnTo>
                  <a:lnTo>
                    <a:pt x="2890" y="281968"/>
                  </a:lnTo>
                  <a:lnTo>
                    <a:pt x="12258" y="297222"/>
                  </a:lnTo>
                  <a:lnTo>
                    <a:pt x="26695" y="307829"/>
                  </a:lnTo>
                  <a:lnTo>
                    <a:pt x="44794" y="312294"/>
                  </a:lnTo>
                  <a:lnTo>
                    <a:pt x="62959" y="309355"/>
                  </a:lnTo>
                  <a:lnTo>
                    <a:pt x="78175" y="299964"/>
                  </a:lnTo>
                  <a:lnTo>
                    <a:pt x="88821" y="285524"/>
                  </a:lnTo>
                  <a:lnTo>
                    <a:pt x="93274" y="267436"/>
                  </a:lnTo>
                  <a:lnTo>
                    <a:pt x="124498" y="48940"/>
                  </a:lnTo>
                  <a:lnTo>
                    <a:pt x="121716" y="30593"/>
                  </a:lnTo>
                  <a:lnTo>
                    <a:pt x="112391" y="15262"/>
                  </a:lnTo>
                  <a:lnTo>
                    <a:pt x="97959" y="4535"/>
                  </a:lnTo>
                  <a:lnTo>
                    <a:pt x="79850" y="0"/>
                  </a:lnTo>
                  <a:close/>
                </a:path>
              </a:pathLst>
            </a:custGeom>
            <a:solidFill>
              <a:srgbClr val="1277BD"/>
            </a:solidFill>
          </p:spPr>
          <p:txBody>
            <a:bodyPr wrap="square" lIns="0" tIns="0" rIns="0" bIns="0" rtlCol="0"/>
            <a:lstStyle/>
            <a:p>
              <a:endParaRPr lang="nl-NL" sz="1092" dirty="0"/>
            </a:p>
          </p:txBody>
        </p:sp>
        <p:sp>
          <p:nvSpPr>
            <p:cNvPr id="65" name="object 65"/>
            <p:cNvSpPr/>
            <p:nvPr/>
          </p:nvSpPr>
          <p:spPr>
            <a:xfrm>
              <a:off x="7762224" y="5278531"/>
              <a:ext cx="209860" cy="209860"/>
            </a:xfrm>
            <a:custGeom>
              <a:avLst/>
              <a:gdLst/>
              <a:ahLst/>
              <a:cxnLst/>
              <a:rect l="l" t="t" r="r" b="b"/>
              <a:pathLst>
                <a:path w="346075" h="346075">
                  <a:moveTo>
                    <a:pt x="194395" y="0"/>
                  </a:moveTo>
                  <a:lnTo>
                    <a:pt x="147694" y="677"/>
                  </a:lnTo>
                  <a:lnTo>
                    <a:pt x="102746" y="13637"/>
                  </a:lnTo>
                  <a:lnTo>
                    <a:pt x="64087" y="37103"/>
                  </a:lnTo>
                  <a:lnTo>
                    <a:pt x="33132" y="69202"/>
                  </a:lnTo>
                  <a:lnTo>
                    <a:pt x="11298" y="108061"/>
                  </a:lnTo>
                  <a:lnTo>
                    <a:pt x="0" y="151806"/>
                  </a:lnTo>
                  <a:lnTo>
                    <a:pt x="652" y="198566"/>
                  </a:lnTo>
                  <a:lnTo>
                    <a:pt x="13615" y="243336"/>
                  </a:lnTo>
                  <a:lnTo>
                    <a:pt x="37153" y="281871"/>
                  </a:lnTo>
                  <a:lnTo>
                    <a:pt x="69359" y="312747"/>
                  </a:lnTo>
                  <a:lnTo>
                    <a:pt x="108327" y="334539"/>
                  </a:lnTo>
                  <a:lnTo>
                    <a:pt x="152152" y="345821"/>
                  </a:lnTo>
                  <a:lnTo>
                    <a:pt x="198928" y="345169"/>
                  </a:lnTo>
                  <a:lnTo>
                    <a:pt x="243803" y="332171"/>
                  </a:lnTo>
                  <a:lnTo>
                    <a:pt x="282303" y="308636"/>
                  </a:lnTo>
                  <a:lnTo>
                    <a:pt x="313062" y="276473"/>
                  </a:lnTo>
                  <a:lnTo>
                    <a:pt x="334712" y="237591"/>
                  </a:lnTo>
                  <a:lnTo>
                    <a:pt x="345886" y="193897"/>
                  </a:lnTo>
                  <a:lnTo>
                    <a:pt x="345217" y="147301"/>
                  </a:lnTo>
                  <a:lnTo>
                    <a:pt x="332263" y="102360"/>
                  </a:lnTo>
                  <a:lnTo>
                    <a:pt x="308848" y="63776"/>
                  </a:lnTo>
                  <a:lnTo>
                    <a:pt x="276828" y="32932"/>
                  </a:lnTo>
                  <a:lnTo>
                    <a:pt x="238058" y="11212"/>
                  </a:lnTo>
                  <a:lnTo>
                    <a:pt x="194395" y="0"/>
                  </a:lnTo>
                  <a:close/>
                </a:path>
              </a:pathLst>
            </a:custGeom>
            <a:solidFill>
              <a:srgbClr val="1277BD"/>
            </a:solidFill>
          </p:spPr>
          <p:txBody>
            <a:bodyPr wrap="square" lIns="0" tIns="0" rIns="0" bIns="0" rtlCol="0"/>
            <a:lstStyle/>
            <a:p>
              <a:endParaRPr lang="nl-NL" sz="1092" dirty="0"/>
            </a:p>
          </p:txBody>
        </p:sp>
        <p:sp>
          <p:nvSpPr>
            <p:cNvPr id="66" name="object 66"/>
            <p:cNvSpPr/>
            <p:nvPr/>
          </p:nvSpPr>
          <p:spPr>
            <a:xfrm>
              <a:off x="7875201" y="5747233"/>
              <a:ext cx="219487" cy="84714"/>
            </a:xfrm>
            <a:custGeom>
              <a:avLst/>
              <a:gdLst/>
              <a:ahLst/>
              <a:cxnLst/>
              <a:rect l="l" t="t" r="r" b="b"/>
              <a:pathLst>
                <a:path w="361950" h="139700">
                  <a:moveTo>
                    <a:pt x="67495" y="0"/>
                  </a:moveTo>
                  <a:lnTo>
                    <a:pt x="42097" y="4023"/>
                  </a:lnTo>
                  <a:lnTo>
                    <a:pt x="20915" y="17051"/>
                  </a:lnTo>
                  <a:lnTo>
                    <a:pt x="6149" y="37085"/>
                  </a:lnTo>
                  <a:lnTo>
                    <a:pt x="0" y="62123"/>
                  </a:lnTo>
                  <a:lnTo>
                    <a:pt x="4071" y="87600"/>
                  </a:lnTo>
                  <a:lnTo>
                    <a:pt x="17144" y="108771"/>
                  </a:lnTo>
                  <a:lnTo>
                    <a:pt x="37190" y="123487"/>
                  </a:lnTo>
                  <a:lnTo>
                    <a:pt x="62176" y="129598"/>
                  </a:lnTo>
                  <a:lnTo>
                    <a:pt x="294032" y="139158"/>
                  </a:lnTo>
                  <a:lnTo>
                    <a:pt x="319562" y="135098"/>
                  </a:lnTo>
                  <a:lnTo>
                    <a:pt x="340748" y="122068"/>
                  </a:lnTo>
                  <a:lnTo>
                    <a:pt x="355464" y="102038"/>
                  </a:lnTo>
                  <a:lnTo>
                    <a:pt x="361580" y="76981"/>
                  </a:lnTo>
                  <a:lnTo>
                    <a:pt x="357550" y="51530"/>
                  </a:lnTo>
                  <a:lnTo>
                    <a:pt x="344524" y="30362"/>
                  </a:lnTo>
                  <a:lnTo>
                    <a:pt x="324472" y="15638"/>
                  </a:lnTo>
                  <a:lnTo>
                    <a:pt x="299362" y="9518"/>
                  </a:lnTo>
                  <a:lnTo>
                    <a:pt x="67495" y="0"/>
                  </a:lnTo>
                  <a:close/>
                </a:path>
              </a:pathLst>
            </a:custGeom>
            <a:solidFill>
              <a:srgbClr val="1277BD"/>
            </a:solidFill>
          </p:spPr>
          <p:txBody>
            <a:bodyPr wrap="square" lIns="0" tIns="0" rIns="0" bIns="0" rtlCol="0"/>
            <a:lstStyle/>
            <a:p>
              <a:endParaRPr lang="nl-NL" sz="1092" dirty="0"/>
            </a:p>
          </p:txBody>
        </p:sp>
        <p:sp>
          <p:nvSpPr>
            <p:cNvPr id="67" name="object 67"/>
            <p:cNvSpPr/>
            <p:nvPr/>
          </p:nvSpPr>
          <p:spPr>
            <a:xfrm>
              <a:off x="8018035" y="5752287"/>
              <a:ext cx="79323" cy="219487"/>
            </a:xfrm>
            <a:custGeom>
              <a:avLst/>
              <a:gdLst/>
              <a:ahLst/>
              <a:cxnLst/>
              <a:rect l="l" t="t" r="r" b="b"/>
              <a:pathLst>
                <a:path w="130809" h="361950">
                  <a:moveTo>
                    <a:pt x="64710" y="0"/>
                  </a:moveTo>
                  <a:lnTo>
                    <a:pt x="39423" y="5191"/>
                  </a:lnTo>
                  <a:lnTo>
                    <a:pt x="18839" y="19193"/>
                  </a:lnTo>
                  <a:lnTo>
                    <a:pt x="5013" y="39877"/>
                  </a:lnTo>
                  <a:lnTo>
                    <a:pt x="0" y="65118"/>
                  </a:lnTo>
                  <a:lnTo>
                    <a:pt x="827" y="297163"/>
                  </a:lnTo>
                  <a:lnTo>
                    <a:pt x="5992" y="322497"/>
                  </a:lnTo>
                  <a:lnTo>
                    <a:pt x="19947" y="343083"/>
                  </a:lnTo>
                  <a:lnTo>
                    <a:pt x="40616" y="356892"/>
                  </a:lnTo>
                  <a:lnTo>
                    <a:pt x="65924" y="361894"/>
                  </a:lnTo>
                  <a:lnTo>
                    <a:pt x="91162" y="356722"/>
                  </a:lnTo>
                  <a:lnTo>
                    <a:pt x="111721" y="342765"/>
                  </a:lnTo>
                  <a:lnTo>
                    <a:pt x="125539" y="322080"/>
                  </a:lnTo>
                  <a:lnTo>
                    <a:pt x="130550" y="296723"/>
                  </a:lnTo>
                  <a:lnTo>
                    <a:pt x="129776" y="64678"/>
                  </a:lnTo>
                  <a:lnTo>
                    <a:pt x="124586" y="39476"/>
                  </a:lnTo>
                  <a:lnTo>
                    <a:pt x="110617" y="18894"/>
                  </a:lnTo>
                  <a:lnTo>
                    <a:pt x="89960" y="5034"/>
                  </a:lnTo>
                  <a:lnTo>
                    <a:pt x="64710" y="0"/>
                  </a:lnTo>
                  <a:close/>
                </a:path>
              </a:pathLst>
            </a:custGeom>
            <a:solidFill>
              <a:srgbClr val="1277BD"/>
            </a:solidFill>
          </p:spPr>
          <p:txBody>
            <a:bodyPr wrap="square" lIns="0" tIns="0" rIns="0" bIns="0" rtlCol="0"/>
            <a:lstStyle/>
            <a:p>
              <a:endParaRPr lang="nl-NL" sz="1092" dirty="0"/>
            </a:p>
          </p:txBody>
        </p:sp>
        <p:sp>
          <p:nvSpPr>
            <p:cNvPr id="68" name="object 68"/>
            <p:cNvSpPr/>
            <p:nvPr/>
          </p:nvSpPr>
          <p:spPr>
            <a:xfrm>
              <a:off x="7806525" y="5752769"/>
              <a:ext cx="78938" cy="371202"/>
            </a:xfrm>
            <a:custGeom>
              <a:avLst/>
              <a:gdLst/>
              <a:ahLst/>
              <a:cxnLst/>
              <a:rect l="l" t="t" r="r" b="b"/>
              <a:pathLst>
                <a:path w="130175" h="612140">
                  <a:moveTo>
                    <a:pt x="65013" y="0"/>
                  </a:moveTo>
                  <a:lnTo>
                    <a:pt x="39641" y="5114"/>
                  </a:lnTo>
                  <a:lnTo>
                    <a:pt x="18983" y="19046"/>
                  </a:lnTo>
                  <a:lnTo>
                    <a:pt x="5087" y="39677"/>
                  </a:lnTo>
                  <a:lnTo>
                    <a:pt x="0" y="64888"/>
                  </a:lnTo>
                  <a:lnTo>
                    <a:pt x="0" y="546883"/>
                  </a:lnTo>
                  <a:lnTo>
                    <a:pt x="5087" y="572235"/>
                  </a:lnTo>
                  <a:lnTo>
                    <a:pt x="18983" y="592869"/>
                  </a:lnTo>
                  <a:lnTo>
                    <a:pt x="39641" y="606745"/>
                  </a:lnTo>
                  <a:lnTo>
                    <a:pt x="65013" y="611824"/>
                  </a:lnTo>
                  <a:lnTo>
                    <a:pt x="90279" y="606745"/>
                  </a:lnTo>
                  <a:lnTo>
                    <a:pt x="110877" y="592869"/>
                  </a:lnTo>
                  <a:lnTo>
                    <a:pt x="124747" y="572235"/>
                  </a:lnTo>
                  <a:lnTo>
                    <a:pt x="129828" y="546883"/>
                  </a:lnTo>
                  <a:lnTo>
                    <a:pt x="129828" y="64888"/>
                  </a:lnTo>
                  <a:lnTo>
                    <a:pt x="124747" y="39677"/>
                  </a:lnTo>
                  <a:lnTo>
                    <a:pt x="110877" y="19046"/>
                  </a:lnTo>
                  <a:lnTo>
                    <a:pt x="90279" y="5114"/>
                  </a:lnTo>
                  <a:lnTo>
                    <a:pt x="65013" y="0"/>
                  </a:lnTo>
                  <a:close/>
                </a:path>
              </a:pathLst>
            </a:custGeom>
            <a:solidFill>
              <a:srgbClr val="1277BD"/>
            </a:solidFill>
          </p:spPr>
          <p:txBody>
            <a:bodyPr wrap="square" lIns="0" tIns="0" rIns="0" bIns="0" rtlCol="0"/>
            <a:lstStyle/>
            <a:p>
              <a:endParaRPr lang="nl-NL" sz="1092" dirty="0"/>
            </a:p>
          </p:txBody>
        </p:sp>
        <p:sp>
          <p:nvSpPr>
            <p:cNvPr id="69" name="object 69"/>
            <p:cNvSpPr/>
            <p:nvPr/>
          </p:nvSpPr>
          <p:spPr>
            <a:xfrm>
              <a:off x="7718819" y="5486941"/>
              <a:ext cx="279172" cy="326535"/>
            </a:xfrm>
            <a:custGeom>
              <a:avLst/>
              <a:gdLst/>
              <a:ahLst/>
              <a:cxnLst/>
              <a:rect l="l" t="t" r="r" b="b"/>
              <a:pathLst>
                <a:path w="460375" h="538479">
                  <a:moveTo>
                    <a:pt x="336857" y="0"/>
                  </a:moveTo>
                  <a:lnTo>
                    <a:pt x="273499" y="2632"/>
                  </a:lnTo>
                  <a:lnTo>
                    <a:pt x="193771" y="13703"/>
                  </a:lnTo>
                  <a:lnTo>
                    <a:pt x="140537" y="25132"/>
                  </a:lnTo>
                  <a:lnTo>
                    <a:pt x="75304" y="46209"/>
                  </a:lnTo>
                  <a:lnTo>
                    <a:pt x="20862" y="74799"/>
                  </a:lnTo>
                  <a:lnTo>
                    <a:pt x="0" y="108767"/>
                  </a:lnTo>
                  <a:lnTo>
                    <a:pt x="9283" y="127100"/>
                  </a:lnTo>
                  <a:lnTo>
                    <a:pt x="35508" y="145978"/>
                  </a:lnTo>
                  <a:lnTo>
                    <a:pt x="81523" y="165133"/>
                  </a:lnTo>
                  <a:lnTo>
                    <a:pt x="127438" y="473752"/>
                  </a:lnTo>
                  <a:lnTo>
                    <a:pt x="144197" y="515067"/>
                  </a:lnTo>
                  <a:lnTo>
                    <a:pt x="175986" y="534419"/>
                  </a:lnTo>
                  <a:lnTo>
                    <a:pt x="219391" y="538132"/>
                  </a:lnTo>
                  <a:lnTo>
                    <a:pt x="270994" y="532535"/>
                  </a:lnTo>
                  <a:lnTo>
                    <a:pt x="326908" y="524295"/>
                  </a:lnTo>
                  <a:lnTo>
                    <a:pt x="372802" y="514581"/>
                  </a:lnTo>
                  <a:lnTo>
                    <a:pt x="402109" y="498358"/>
                  </a:lnTo>
                  <a:lnTo>
                    <a:pt x="415770" y="470576"/>
                  </a:lnTo>
                  <a:lnTo>
                    <a:pt x="414728" y="426183"/>
                  </a:lnTo>
                  <a:lnTo>
                    <a:pt x="401304" y="117574"/>
                  </a:lnTo>
                  <a:lnTo>
                    <a:pt x="438329" y="85269"/>
                  </a:lnTo>
                  <a:lnTo>
                    <a:pt x="457037" y="59214"/>
                  </a:lnTo>
                  <a:lnTo>
                    <a:pt x="460146" y="38799"/>
                  </a:lnTo>
                  <a:lnTo>
                    <a:pt x="450375" y="23415"/>
                  </a:lnTo>
                  <a:lnTo>
                    <a:pt x="430442" y="12452"/>
                  </a:lnTo>
                  <a:lnTo>
                    <a:pt x="403065" y="5302"/>
                  </a:lnTo>
                  <a:lnTo>
                    <a:pt x="370964" y="1354"/>
                  </a:lnTo>
                  <a:lnTo>
                    <a:pt x="336857" y="0"/>
                  </a:lnTo>
                  <a:close/>
                </a:path>
              </a:pathLst>
            </a:custGeom>
            <a:solidFill>
              <a:srgbClr val="1277BD"/>
            </a:solidFill>
          </p:spPr>
          <p:txBody>
            <a:bodyPr wrap="square" lIns="0" tIns="0" rIns="0" bIns="0" rtlCol="0"/>
            <a:lstStyle/>
            <a:p>
              <a:endParaRPr lang="nl-NL" sz="1092" dirty="0"/>
            </a:p>
          </p:txBody>
        </p:sp>
        <p:sp>
          <p:nvSpPr>
            <p:cNvPr id="70" name="object 70"/>
            <p:cNvSpPr/>
            <p:nvPr/>
          </p:nvSpPr>
          <p:spPr>
            <a:xfrm>
              <a:off x="7954224" y="5925715"/>
              <a:ext cx="204469" cy="204469"/>
            </a:xfrm>
            <a:custGeom>
              <a:avLst/>
              <a:gdLst/>
              <a:ahLst/>
              <a:cxnLst/>
              <a:rect l="l" t="t" r="r" b="b"/>
              <a:pathLst>
                <a:path w="337184" h="337184">
                  <a:moveTo>
                    <a:pt x="168581" y="0"/>
                  </a:moveTo>
                  <a:lnTo>
                    <a:pt x="123768" y="6021"/>
                  </a:lnTo>
                  <a:lnTo>
                    <a:pt x="83498" y="23014"/>
                  </a:lnTo>
                  <a:lnTo>
                    <a:pt x="49379" y="49374"/>
                  </a:lnTo>
                  <a:lnTo>
                    <a:pt x="23018" y="83495"/>
                  </a:lnTo>
                  <a:lnTo>
                    <a:pt x="6022" y="123773"/>
                  </a:lnTo>
                  <a:lnTo>
                    <a:pt x="0" y="168602"/>
                  </a:lnTo>
                  <a:lnTo>
                    <a:pt x="6022" y="213411"/>
                  </a:lnTo>
                  <a:lnTo>
                    <a:pt x="23018" y="253680"/>
                  </a:lnTo>
                  <a:lnTo>
                    <a:pt x="49379" y="287800"/>
                  </a:lnTo>
                  <a:lnTo>
                    <a:pt x="83498" y="314163"/>
                  </a:lnTo>
                  <a:lnTo>
                    <a:pt x="123768" y="331160"/>
                  </a:lnTo>
                  <a:lnTo>
                    <a:pt x="168581" y="337183"/>
                  </a:lnTo>
                  <a:lnTo>
                    <a:pt x="213402" y="331160"/>
                  </a:lnTo>
                  <a:lnTo>
                    <a:pt x="253678" y="314163"/>
                  </a:lnTo>
                  <a:lnTo>
                    <a:pt x="287801" y="287800"/>
                  </a:lnTo>
                  <a:lnTo>
                    <a:pt x="314164" y="253680"/>
                  </a:lnTo>
                  <a:lnTo>
                    <a:pt x="331160" y="213411"/>
                  </a:lnTo>
                  <a:lnTo>
                    <a:pt x="337183" y="168602"/>
                  </a:lnTo>
                  <a:lnTo>
                    <a:pt x="331160" y="123773"/>
                  </a:lnTo>
                  <a:lnTo>
                    <a:pt x="314164" y="83495"/>
                  </a:lnTo>
                  <a:lnTo>
                    <a:pt x="287801" y="49374"/>
                  </a:lnTo>
                  <a:lnTo>
                    <a:pt x="253678" y="23014"/>
                  </a:lnTo>
                  <a:lnTo>
                    <a:pt x="213402" y="6021"/>
                  </a:lnTo>
                  <a:lnTo>
                    <a:pt x="168581" y="0"/>
                  </a:lnTo>
                  <a:close/>
                </a:path>
              </a:pathLst>
            </a:custGeom>
            <a:solidFill>
              <a:srgbClr val="FFFFFF"/>
            </a:solidFill>
          </p:spPr>
          <p:txBody>
            <a:bodyPr wrap="square" lIns="0" tIns="0" rIns="0" bIns="0" rtlCol="0"/>
            <a:lstStyle/>
            <a:p>
              <a:endParaRPr lang="nl-NL" sz="1092" dirty="0"/>
            </a:p>
          </p:txBody>
        </p:sp>
        <p:sp>
          <p:nvSpPr>
            <p:cNvPr id="72" name="object 72"/>
            <p:cNvSpPr txBox="1"/>
            <p:nvPr/>
          </p:nvSpPr>
          <p:spPr>
            <a:xfrm>
              <a:off x="6744343" y="5456251"/>
              <a:ext cx="791308" cy="354061"/>
            </a:xfrm>
            <a:prstGeom prst="rect">
              <a:avLst/>
            </a:prstGeom>
            <a:solidFill>
              <a:srgbClr val="FFFFFF"/>
            </a:solidFill>
            <a:effectLst>
              <a:outerShdw blurRad="50800" dist="38100" dir="2700000" algn="tl" rotWithShape="0">
                <a:prstClr val="black">
                  <a:alpha val="40000"/>
                </a:prstClr>
              </a:outerShdw>
            </a:effectLst>
          </p:spPr>
          <p:txBody>
            <a:bodyPr vert="horz" wrap="square" lIns="0" tIns="71237" rIns="0" bIns="0" rtlCol="0">
              <a:spAutoFit/>
            </a:bodyPr>
            <a:lstStyle/>
            <a:p>
              <a:pPr marL="81634" marR="101272">
                <a:lnSpc>
                  <a:spcPts val="1085"/>
                </a:lnSpc>
                <a:spcBef>
                  <a:spcPts val="561"/>
                </a:spcBef>
              </a:pPr>
              <a:r>
                <a:rPr lang="nl-NL" sz="970" b="1" spc="-33" dirty="0">
                  <a:solidFill>
                    <a:srgbClr val="006FB9"/>
                  </a:solidFill>
                  <a:cs typeface="Gotham Bold"/>
                </a:rPr>
                <a:t>R</a:t>
              </a:r>
              <a:r>
                <a:rPr lang="nl-NL" sz="970" b="1" spc="-21" dirty="0">
                  <a:solidFill>
                    <a:srgbClr val="006FB9"/>
                  </a:solidFill>
                  <a:cs typeface="Gotham Bold"/>
                </a:rPr>
                <a:t>oo</a:t>
              </a:r>
              <a:r>
                <a:rPr lang="nl-NL" sz="970" b="1" spc="-42" dirty="0">
                  <a:solidFill>
                    <a:srgbClr val="006FB9"/>
                  </a:solidFill>
                  <a:cs typeface="Gotham Bold"/>
                </a:rPr>
                <a:t>k</a:t>
              </a:r>
              <a:r>
                <a:rPr lang="nl-NL" sz="970" b="1" spc="-21" dirty="0">
                  <a:solidFill>
                    <a:srgbClr val="006FB9"/>
                  </a:solidFill>
                  <a:cs typeface="Gotham Bold"/>
                </a:rPr>
                <a:t>vrije  sport</a:t>
              </a:r>
              <a:endParaRPr lang="nl-NL" sz="970" dirty="0">
                <a:cs typeface="Gotham Bold"/>
              </a:endParaRPr>
            </a:p>
          </p:txBody>
        </p:sp>
      </p:grpSp>
    </p:spTree>
    <p:extLst>
      <p:ext uri="{BB962C8B-B14F-4D97-AF65-F5344CB8AC3E}">
        <p14:creationId xmlns:p14="http://schemas.microsoft.com/office/powerpoint/2010/main" val="103413822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par>
                                <p:cTn id="8" presetID="10" presetClass="entr" presetSubtype="0" fill="hold" nodeType="withEffect">
                                  <p:stCondLst>
                                    <p:cond delay="50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750"/>
                                        <p:tgtEl>
                                          <p:spTgt spid="3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animEffect transition="in" filter="fade">
                                      <p:cBhvr>
                                        <p:cTn id="15" dur="1000"/>
                                        <p:tgtEl>
                                          <p:spTgt spid="3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3"/>
                                        </p:tgtEl>
                                        <p:attrNameLst>
                                          <p:attrName>style.visibility</p:attrName>
                                        </p:attrNameLst>
                                      </p:cBhvr>
                                      <p:to>
                                        <p:strVal val="visible"/>
                                      </p:to>
                                    </p:set>
                                    <p:animEffect transition="in" filter="fade">
                                      <p:cBhvr>
                                        <p:cTn id="20" dur="1000"/>
                                        <p:tgtEl>
                                          <p:spTgt spid="323"/>
                                        </p:tgtEl>
                                      </p:cBhvr>
                                    </p:animEffect>
                                  </p:childTnLst>
                                </p:cTn>
                              </p:par>
                              <p:par>
                                <p:cTn id="21" presetID="10" presetClass="entr" presetSubtype="0" fill="hold" nodeType="withEffect">
                                  <p:stCondLst>
                                    <p:cond delay="500"/>
                                  </p:stCondLst>
                                  <p:childTnLst>
                                    <p:set>
                                      <p:cBhvr>
                                        <p:cTn id="22" dur="1" fill="hold">
                                          <p:stCondLst>
                                            <p:cond delay="0"/>
                                          </p:stCondLst>
                                        </p:cTn>
                                        <p:tgtEl>
                                          <p:spTgt spid="324"/>
                                        </p:tgtEl>
                                        <p:attrNameLst>
                                          <p:attrName>style.visibility</p:attrName>
                                        </p:attrNameLst>
                                      </p:cBhvr>
                                      <p:to>
                                        <p:strVal val="visible"/>
                                      </p:to>
                                    </p:set>
                                    <p:animEffect transition="in" filter="fade">
                                      <p:cBhvr>
                                        <p:cTn id="23" dur="750"/>
                                        <p:tgtEl>
                                          <p:spTgt spid="3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500"/>
                                  </p:stCondLst>
                                  <p:childTnLst>
                                    <p:set>
                                      <p:cBhvr>
                                        <p:cTn id="27" dur="1" fill="hold">
                                          <p:stCondLst>
                                            <p:cond delay="0"/>
                                          </p:stCondLst>
                                        </p:cTn>
                                        <p:tgtEl>
                                          <p:spTgt spid="330"/>
                                        </p:tgtEl>
                                        <p:attrNameLst>
                                          <p:attrName>style.visibility</p:attrName>
                                        </p:attrNameLst>
                                      </p:cBhvr>
                                      <p:to>
                                        <p:strVal val="visible"/>
                                      </p:to>
                                    </p:set>
                                    <p:animEffect transition="in" filter="fade">
                                      <p:cBhvr>
                                        <p:cTn id="28" dur="1000"/>
                                        <p:tgtEl>
                                          <p:spTgt spid="330"/>
                                        </p:tgtEl>
                                      </p:cBhvr>
                                    </p:animEffect>
                                  </p:childTnLst>
                                </p:cTn>
                              </p:par>
                              <p:par>
                                <p:cTn id="29" presetID="10" presetClass="entr" presetSubtype="0" fill="hold" nodeType="withEffect">
                                  <p:stCondLst>
                                    <p:cond delay="0"/>
                                  </p:stCondLst>
                                  <p:childTnLst>
                                    <p:set>
                                      <p:cBhvr>
                                        <p:cTn id="30" dur="1" fill="hold">
                                          <p:stCondLst>
                                            <p:cond delay="0"/>
                                          </p:stCondLst>
                                        </p:cTn>
                                        <p:tgtEl>
                                          <p:spTgt spid="329"/>
                                        </p:tgtEl>
                                        <p:attrNameLst>
                                          <p:attrName>style.visibility</p:attrName>
                                        </p:attrNameLst>
                                      </p:cBhvr>
                                      <p:to>
                                        <p:strVal val="visible"/>
                                      </p:to>
                                    </p:set>
                                    <p:animEffect transition="in" filter="fade">
                                      <p:cBhvr>
                                        <p:cTn id="31" dur="1000"/>
                                        <p:tgtEl>
                                          <p:spTgt spid="3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500"/>
                                  </p:stCondLst>
                                  <p:childTnLst>
                                    <p:set>
                                      <p:cBhvr>
                                        <p:cTn id="35" dur="1" fill="hold">
                                          <p:stCondLst>
                                            <p:cond delay="0"/>
                                          </p:stCondLst>
                                        </p:cTn>
                                        <p:tgtEl>
                                          <p:spTgt spid="332"/>
                                        </p:tgtEl>
                                        <p:attrNameLst>
                                          <p:attrName>style.visibility</p:attrName>
                                        </p:attrNameLst>
                                      </p:cBhvr>
                                      <p:to>
                                        <p:strVal val="visible"/>
                                      </p:to>
                                    </p:set>
                                    <p:animEffect transition="in" filter="fade">
                                      <p:cBhvr>
                                        <p:cTn id="36" dur="1000"/>
                                        <p:tgtEl>
                                          <p:spTgt spid="332"/>
                                        </p:tgtEl>
                                      </p:cBhvr>
                                    </p:animEffect>
                                  </p:childTnLst>
                                </p:cTn>
                              </p:par>
                              <p:par>
                                <p:cTn id="37" presetID="10" presetClass="entr" presetSubtype="0" fill="hold" nodeType="withEffect">
                                  <p:stCondLst>
                                    <p:cond delay="0"/>
                                  </p:stCondLst>
                                  <p:childTnLst>
                                    <p:set>
                                      <p:cBhvr>
                                        <p:cTn id="38" dur="1" fill="hold">
                                          <p:stCondLst>
                                            <p:cond delay="0"/>
                                          </p:stCondLst>
                                        </p:cTn>
                                        <p:tgtEl>
                                          <p:spTgt spid="331"/>
                                        </p:tgtEl>
                                        <p:attrNameLst>
                                          <p:attrName>style.visibility</p:attrName>
                                        </p:attrNameLst>
                                      </p:cBhvr>
                                      <p:to>
                                        <p:strVal val="visible"/>
                                      </p:to>
                                    </p:set>
                                    <p:animEffect transition="in" filter="fade">
                                      <p:cBhvr>
                                        <p:cTn id="39" dur="1000"/>
                                        <p:tgtEl>
                                          <p:spTgt spid="3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fade">
                                      <p:cBhvr>
                                        <p:cTn id="44" dur="1000"/>
                                        <p:tgtEl>
                                          <p:spTgt spid="3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4"/>
                                        </p:tgtEl>
                                        <p:attrNameLst>
                                          <p:attrName>style.visibility</p:attrName>
                                        </p:attrNameLst>
                                      </p:cBhvr>
                                      <p:to>
                                        <p:strVal val="visible"/>
                                      </p:to>
                                    </p:set>
                                    <p:animEffect transition="in" filter="fade">
                                      <p:cBhvr>
                                        <p:cTn id="49" dur="1000"/>
                                        <p:tgtEl>
                                          <p:spTgt spid="3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35"/>
                                        </p:tgtEl>
                                        <p:attrNameLst>
                                          <p:attrName>style.visibility</p:attrName>
                                        </p:attrNameLst>
                                      </p:cBhvr>
                                      <p:to>
                                        <p:strVal val="visible"/>
                                      </p:to>
                                    </p:set>
                                    <p:animEffect transition="in" filter="fade">
                                      <p:cBhvr>
                                        <p:cTn id="54" dur="1000"/>
                                        <p:tgtEl>
                                          <p:spTgt spid="33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36"/>
                                        </p:tgtEl>
                                        <p:attrNameLst>
                                          <p:attrName>style.visibility</p:attrName>
                                        </p:attrNameLst>
                                      </p:cBhvr>
                                      <p:to>
                                        <p:strVal val="visible"/>
                                      </p:to>
                                    </p:set>
                                    <p:animEffect transition="in" filter="fade">
                                      <p:cBhvr>
                                        <p:cTn id="59"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 xmlns:a16="http://schemas.microsoft.com/office/drawing/2014/main" id="{F016FBDB-EBE4-40C3-86D4-BB4FAD14672A}"/>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GROOT DRAAGVLAK VOOR </a:t>
            </a:r>
          </a:p>
          <a:p>
            <a:r>
              <a:rPr lang="nl-NL" sz="2400" cap="all" dirty="0">
                <a:solidFill>
                  <a:srgbClr val="F0596B"/>
                </a:solidFill>
                <a:latin typeface="+mj-lt"/>
              </a:rPr>
              <a:t>De ROOKVRIJE GENERATIE</a:t>
            </a:r>
          </a:p>
        </p:txBody>
      </p:sp>
      <p:sp>
        <p:nvSpPr>
          <p:cNvPr id="4" name="Rechthoek 3">
            <a:extLst>
              <a:ext uri="{FF2B5EF4-FFF2-40B4-BE49-F238E27FC236}">
                <a16:creationId xmlns="" xmlns:a16="http://schemas.microsoft.com/office/drawing/2014/main" id="{22C8D82C-B7CF-4DED-9B5E-28B719F75605}"/>
              </a:ext>
            </a:extLst>
          </p:cNvPr>
          <p:cNvSpPr/>
          <p:nvPr/>
        </p:nvSpPr>
        <p:spPr>
          <a:xfrm>
            <a:off x="1466915" y="1614215"/>
            <a:ext cx="9432733" cy="553998"/>
          </a:xfrm>
          <a:prstGeom prst="rect">
            <a:avLst/>
          </a:prstGeom>
          <a:solidFill>
            <a:srgbClr val="F0596B"/>
          </a:solidFill>
        </p:spPr>
        <p:txBody>
          <a:bodyPr wrap="square" lIns="72000" tIns="0" rIns="72000" bIns="0">
            <a:spAutoFit/>
          </a:bodyPr>
          <a:lstStyle/>
          <a:p>
            <a:r>
              <a:rPr lang="nl-NL" dirty="0">
                <a:solidFill>
                  <a:schemeClr val="bg1"/>
                </a:solidFill>
                <a:latin typeface="+mj-lt"/>
              </a:rPr>
              <a:t>84% van de Nederlanders vindt dat de overheid actief beleid moet voeren </a:t>
            </a:r>
          </a:p>
          <a:p>
            <a:r>
              <a:rPr lang="nl-NL" dirty="0">
                <a:solidFill>
                  <a:schemeClr val="bg1"/>
                </a:solidFill>
                <a:latin typeface="+mj-lt"/>
              </a:rPr>
              <a:t>om te voorkomen dat kinderen met roken beginnen.</a:t>
            </a:r>
          </a:p>
        </p:txBody>
      </p:sp>
      <p:graphicFrame>
        <p:nvGraphicFramePr>
          <p:cNvPr id="6" name="Grafiek 5">
            <a:extLst>
              <a:ext uri="{FF2B5EF4-FFF2-40B4-BE49-F238E27FC236}">
                <a16:creationId xmlns="" xmlns:a16="http://schemas.microsoft.com/office/drawing/2014/main" id="{252D5405-334D-4C83-9A9F-FBEC91669558}"/>
              </a:ext>
            </a:extLst>
          </p:cNvPr>
          <p:cNvGraphicFramePr/>
          <p:nvPr>
            <p:extLst>
              <p:ext uri="{D42A27DB-BD31-4B8C-83A1-F6EECF244321}">
                <p14:modId xmlns:p14="http://schemas.microsoft.com/office/powerpoint/2010/main" val="3391066205"/>
              </p:ext>
            </p:extLst>
          </p:nvPr>
        </p:nvGraphicFramePr>
        <p:xfrm>
          <a:off x="1466915" y="2915471"/>
          <a:ext cx="4830762" cy="12196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iek 7">
            <a:extLst>
              <a:ext uri="{FF2B5EF4-FFF2-40B4-BE49-F238E27FC236}">
                <a16:creationId xmlns="" xmlns:a16="http://schemas.microsoft.com/office/drawing/2014/main" id="{484F5C0E-41DF-4405-9982-059F56A319C0}"/>
              </a:ext>
            </a:extLst>
          </p:cNvPr>
          <p:cNvGraphicFramePr/>
          <p:nvPr>
            <p:extLst>
              <p:ext uri="{D42A27DB-BD31-4B8C-83A1-F6EECF244321}">
                <p14:modId xmlns:p14="http://schemas.microsoft.com/office/powerpoint/2010/main" val="2360220766"/>
              </p:ext>
            </p:extLst>
          </p:nvPr>
        </p:nvGraphicFramePr>
        <p:xfrm>
          <a:off x="7046977" y="2915471"/>
          <a:ext cx="4830762" cy="1219665"/>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vak 1">
            <a:extLst>
              <a:ext uri="{FF2B5EF4-FFF2-40B4-BE49-F238E27FC236}">
                <a16:creationId xmlns="" xmlns:a16="http://schemas.microsoft.com/office/drawing/2014/main" id="{81719FF0-E983-45B2-88F0-B57BF8AB3D1D}"/>
              </a:ext>
            </a:extLst>
          </p:cNvPr>
          <p:cNvSpPr txBox="1"/>
          <p:nvPr/>
        </p:nvSpPr>
        <p:spPr>
          <a:xfrm>
            <a:off x="1466915" y="2305639"/>
            <a:ext cx="2736647" cy="923330"/>
          </a:xfrm>
          <a:prstGeom prst="rect">
            <a:avLst/>
          </a:prstGeom>
          <a:noFill/>
        </p:spPr>
        <p:txBody>
          <a:bodyPr wrap="none" rtlCol="0">
            <a:spAutoFit/>
          </a:bodyPr>
          <a:lstStyle/>
          <a:p>
            <a:r>
              <a:rPr lang="nl-NL">
                <a:solidFill>
                  <a:srgbClr val="006FB9"/>
                </a:solidFill>
              </a:rPr>
              <a:t>Het </a:t>
            </a:r>
            <a:r>
              <a:rPr lang="nl-NL" b="1">
                <a:solidFill>
                  <a:srgbClr val="F0596B"/>
                </a:solidFill>
              </a:rPr>
              <a:t>streven</a:t>
            </a:r>
            <a:r>
              <a:rPr lang="nl-NL">
                <a:solidFill>
                  <a:srgbClr val="006FB9"/>
                </a:solidFill>
              </a:rPr>
              <a:t> naar </a:t>
            </a:r>
            <a:br>
              <a:rPr lang="nl-NL">
                <a:solidFill>
                  <a:srgbClr val="006FB9"/>
                </a:solidFill>
              </a:rPr>
            </a:br>
            <a:r>
              <a:rPr lang="nl-NL">
                <a:solidFill>
                  <a:srgbClr val="006FB9"/>
                </a:solidFill>
              </a:rPr>
              <a:t>een Rookvrije Generatie </a:t>
            </a:r>
            <a:br>
              <a:rPr lang="nl-NL">
                <a:solidFill>
                  <a:srgbClr val="006FB9"/>
                </a:solidFill>
              </a:rPr>
            </a:br>
            <a:r>
              <a:rPr lang="nl-NL">
                <a:solidFill>
                  <a:srgbClr val="006FB9"/>
                </a:solidFill>
              </a:rPr>
              <a:t>spreekt mij aan</a:t>
            </a:r>
            <a:endParaRPr lang="nl-NL" dirty="0">
              <a:solidFill>
                <a:srgbClr val="006FB9"/>
              </a:solidFill>
            </a:endParaRPr>
          </a:p>
        </p:txBody>
      </p:sp>
      <p:sp>
        <p:nvSpPr>
          <p:cNvPr id="9" name="Tekstvak 8">
            <a:extLst>
              <a:ext uri="{FF2B5EF4-FFF2-40B4-BE49-F238E27FC236}">
                <a16:creationId xmlns="" xmlns:a16="http://schemas.microsoft.com/office/drawing/2014/main" id="{0793DE47-7723-46D6-89A4-37CF5A838969}"/>
              </a:ext>
            </a:extLst>
          </p:cNvPr>
          <p:cNvSpPr txBox="1"/>
          <p:nvPr/>
        </p:nvSpPr>
        <p:spPr>
          <a:xfrm>
            <a:off x="7046977" y="2305639"/>
            <a:ext cx="3416320" cy="923330"/>
          </a:xfrm>
          <a:prstGeom prst="rect">
            <a:avLst/>
          </a:prstGeom>
          <a:noFill/>
        </p:spPr>
        <p:txBody>
          <a:bodyPr wrap="none" rtlCol="0">
            <a:spAutoFit/>
          </a:bodyPr>
          <a:lstStyle/>
          <a:p>
            <a:r>
              <a:rPr lang="nl-NL">
                <a:solidFill>
                  <a:srgbClr val="006FB9"/>
                </a:solidFill>
              </a:rPr>
              <a:t>Ik wil zelf een </a:t>
            </a:r>
            <a:r>
              <a:rPr lang="nl-NL" b="1">
                <a:solidFill>
                  <a:srgbClr val="F0596B"/>
                </a:solidFill>
              </a:rPr>
              <a:t>bijdrage</a:t>
            </a:r>
            <a:r>
              <a:rPr lang="nl-NL">
                <a:solidFill>
                  <a:srgbClr val="006FB9"/>
                </a:solidFill>
              </a:rPr>
              <a:t> leveren </a:t>
            </a:r>
            <a:br>
              <a:rPr lang="nl-NL">
                <a:solidFill>
                  <a:srgbClr val="006FB9"/>
                </a:solidFill>
              </a:rPr>
            </a:br>
            <a:r>
              <a:rPr lang="nl-NL">
                <a:solidFill>
                  <a:srgbClr val="006FB9"/>
                </a:solidFill>
              </a:rPr>
              <a:t>om de Rookvrije Generatie </a:t>
            </a:r>
            <a:br>
              <a:rPr lang="nl-NL">
                <a:solidFill>
                  <a:srgbClr val="006FB9"/>
                </a:solidFill>
              </a:rPr>
            </a:br>
            <a:r>
              <a:rPr lang="nl-NL">
                <a:solidFill>
                  <a:srgbClr val="006FB9"/>
                </a:solidFill>
              </a:rPr>
              <a:t>dichterbij te brengen</a:t>
            </a:r>
            <a:endParaRPr lang="nl-NL" dirty="0">
              <a:solidFill>
                <a:srgbClr val="006FB9"/>
              </a:solidFill>
            </a:endParaRPr>
          </a:p>
        </p:txBody>
      </p:sp>
      <p:sp>
        <p:nvSpPr>
          <p:cNvPr id="3" name="Rechthoek 2">
            <a:extLst>
              <a:ext uri="{FF2B5EF4-FFF2-40B4-BE49-F238E27FC236}">
                <a16:creationId xmlns="" xmlns:a16="http://schemas.microsoft.com/office/drawing/2014/main" id="{071169F8-0E8C-4F45-85B0-8011C7050514}"/>
              </a:ext>
            </a:extLst>
          </p:cNvPr>
          <p:cNvSpPr/>
          <p:nvPr/>
        </p:nvSpPr>
        <p:spPr>
          <a:xfrm>
            <a:off x="1466915" y="3950470"/>
            <a:ext cx="6173485" cy="369332"/>
          </a:xfrm>
          <a:prstGeom prst="rect">
            <a:avLst/>
          </a:prstGeom>
          <a:noFill/>
        </p:spPr>
        <p:txBody>
          <a:bodyPr wrap="none">
            <a:spAutoFit/>
          </a:bodyPr>
          <a:lstStyle/>
          <a:p>
            <a:r>
              <a:rPr lang="nl-NL" dirty="0">
                <a:solidFill>
                  <a:srgbClr val="006FB9"/>
                </a:solidFill>
              </a:rPr>
              <a:t>In hoeverre bent u het eens met een rookverbod in/op….? </a:t>
            </a:r>
          </a:p>
        </p:txBody>
      </p:sp>
      <p:cxnSp>
        <p:nvCxnSpPr>
          <p:cNvPr id="11" name="Rechte verbindingslijn 10">
            <a:extLst>
              <a:ext uri="{FF2B5EF4-FFF2-40B4-BE49-F238E27FC236}">
                <a16:creationId xmlns="" xmlns:a16="http://schemas.microsoft.com/office/drawing/2014/main" id="{8DDEEAF3-8016-44A9-BBFA-A51CB446F545}"/>
              </a:ext>
            </a:extLst>
          </p:cNvPr>
          <p:cNvCxnSpPr/>
          <p:nvPr/>
        </p:nvCxnSpPr>
        <p:spPr>
          <a:xfrm flipV="1">
            <a:off x="1466915" y="3797445"/>
            <a:ext cx="9432733" cy="94969"/>
          </a:xfrm>
          <a:prstGeom prst="line">
            <a:avLst/>
          </a:prstGeom>
          <a:ln>
            <a:solidFill>
              <a:srgbClr val="006FB9"/>
            </a:solidFill>
          </a:ln>
        </p:spPr>
        <p:style>
          <a:lnRef idx="1">
            <a:schemeClr val="accent1"/>
          </a:lnRef>
          <a:fillRef idx="0">
            <a:schemeClr val="accent1"/>
          </a:fillRef>
          <a:effectRef idx="0">
            <a:schemeClr val="accent1"/>
          </a:effectRef>
          <a:fontRef idx="minor">
            <a:schemeClr val="tx1"/>
          </a:fontRef>
        </p:style>
      </p:cxnSp>
      <p:sp>
        <p:nvSpPr>
          <p:cNvPr id="12" name="Rechthoek 11">
            <a:extLst>
              <a:ext uri="{FF2B5EF4-FFF2-40B4-BE49-F238E27FC236}">
                <a16:creationId xmlns="" xmlns:a16="http://schemas.microsoft.com/office/drawing/2014/main" id="{AF27FD8F-813C-409E-B3DA-68E075034980}"/>
              </a:ext>
            </a:extLst>
          </p:cNvPr>
          <p:cNvSpPr/>
          <p:nvPr/>
        </p:nvSpPr>
        <p:spPr>
          <a:xfrm>
            <a:off x="7640400" y="3923419"/>
            <a:ext cx="4986639" cy="461665"/>
          </a:xfrm>
          <a:prstGeom prst="rect">
            <a:avLst/>
          </a:prstGeom>
        </p:spPr>
        <p:txBody>
          <a:bodyPr wrap="square">
            <a:spAutoFit/>
          </a:bodyPr>
          <a:lstStyle/>
          <a:p>
            <a:r>
              <a:rPr lang="nl-NL" sz="1200" dirty="0">
                <a:solidFill>
                  <a:schemeClr val="bg1">
                    <a:lumMod val="50000"/>
                  </a:schemeClr>
                </a:solidFill>
              </a:rPr>
              <a:t>N = 1000 NL publiek 18+</a:t>
            </a:r>
          </a:p>
          <a:p>
            <a:r>
              <a:rPr lang="nl-NL" sz="1200" b="1" dirty="0">
                <a:solidFill>
                  <a:schemeClr val="bg1">
                    <a:lumMod val="50000"/>
                  </a:schemeClr>
                </a:solidFill>
              </a:rPr>
              <a:t>% (helemaal) </a:t>
            </a:r>
            <a:r>
              <a:rPr lang="nl-NL" sz="1200" b="1">
                <a:solidFill>
                  <a:schemeClr val="bg1">
                    <a:lumMod val="50000"/>
                  </a:schemeClr>
                </a:solidFill>
              </a:rPr>
              <a:t>mee eens</a:t>
            </a:r>
            <a:endParaRPr lang="nl-NL" sz="1200" dirty="0">
              <a:solidFill>
                <a:schemeClr val="bg1">
                  <a:lumMod val="50000"/>
                </a:schemeClr>
              </a:solidFill>
            </a:endParaRPr>
          </a:p>
        </p:txBody>
      </p:sp>
      <p:graphicFrame>
        <p:nvGraphicFramePr>
          <p:cNvPr id="16" name="Grafiek 15">
            <a:extLst>
              <a:ext uri="{FF2B5EF4-FFF2-40B4-BE49-F238E27FC236}">
                <a16:creationId xmlns="" xmlns:a16="http://schemas.microsoft.com/office/drawing/2014/main" id="{8C9CD9BF-2514-4E05-A449-0D1E1485C38A}"/>
              </a:ext>
            </a:extLst>
          </p:cNvPr>
          <p:cNvGraphicFramePr/>
          <p:nvPr>
            <p:extLst>
              <p:ext uri="{D42A27DB-BD31-4B8C-83A1-F6EECF244321}">
                <p14:modId xmlns:p14="http://schemas.microsoft.com/office/powerpoint/2010/main" val="2950931431"/>
              </p:ext>
            </p:extLst>
          </p:nvPr>
        </p:nvGraphicFramePr>
        <p:xfrm>
          <a:off x="1466915" y="4235641"/>
          <a:ext cx="8128000" cy="1623696"/>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Rechte verbindingslijn 17">
            <a:extLst>
              <a:ext uri="{FF2B5EF4-FFF2-40B4-BE49-F238E27FC236}">
                <a16:creationId xmlns="" xmlns:a16="http://schemas.microsoft.com/office/drawing/2014/main" id="{5D923470-7492-4E9B-89AB-223CBA583854}"/>
              </a:ext>
            </a:extLst>
          </p:cNvPr>
          <p:cNvCxnSpPr/>
          <p:nvPr/>
        </p:nvCxnSpPr>
        <p:spPr>
          <a:xfrm>
            <a:off x="6297677" y="2240783"/>
            <a:ext cx="0" cy="1556662"/>
          </a:xfrm>
          <a:prstGeom prst="line">
            <a:avLst/>
          </a:prstGeom>
          <a:ln>
            <a:solidFill>
              <a:srgbClr val="006FB9"/>
            </a:solidFill>
            <a:prstDash val="dash"/>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 xmlns:a16="http://schemas.microsoft.com/office/drawing/2014/main" id="{FB1272EF-FCCF-4CA4-BAA9-2E519C17520F}"/>
              </a:ext>
            </a:extLst>
          </p:cNvPr>
          <p:cNvSpPr txBox="1"/>
          <p:nvPr/>
        </p:nvSpPr>
        <p:spPr>
          <a:xfrm>
            <a:off x="2251076" y="6405012"/>
            <a:ext cx="4879862" cy="246221"/>
          </a:xfrm>
          <a:prstGeom prst="rect">
            <a:avLst/>
          </a:prstGeom>
          <a:noFill/>
        </p:spPr>
        <p:txBody>
          <a:bodyPr wrap="none" rtlCol="0">
            <a:spAutoFit/>
          </a:bodyPr>
          <a:lstStyle/>
          <a:p>
            <a:r>
              <a:rPr lang="nl-NL" sz="1000" dirty="0">
                <a:solidFill>
                  <a:schemeClr val="bg1">
                    <a:lumMod val="50000"/>
                  </a:schemeClr>
                </a:solidFill>
              </a:rPr>
              <a:t>Bron: Draagvlakcijfers </a:t>
            </a:r>
            <a:r>
              <a:rPr lang="nl-NL" sz="1000" dirty="0" err="1">
                <a:solidFill>
                  <a:schemeClr val="bg1">
                    <a:lumMod val="50000"/>
                  </a:schemeClr>
                </a:solidFill>
              </a:rPr>
              <a:t>Kantar</a:t>
            </a:r>
            <a:r>
              <a:rPr lang="nl-NL" sz="1000" dirty="0">
                <a:solidFill>
                  <a:schemeClr val="bg1">
                    <a:lumMod val="50000"/>
                  </a:schemeClr>
                </a:solidFill>
              </a:rPr>
              <a:t> Public in opdracht van KWF Kankerbestrijding (2017)</a:t>
            </a:r>
          </a:p>
        </p:txBody>
      </p:sp>
    </p:spTree>
    <p:extLst>
      <p:ext uri="{BB962C8B-B14F-4D97-AF65-F5344CB8AC3E}">
        <p14:creationId xmlns:p14="http://schemas.microsoft.com/office/powerpoint/2010/main" val="25110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A7DA1E-9CA4-4317-9580-EF9C74E504EB}"/>
              </a:ext>
            </a:extLst>
          </p:cNvPr>
          <p:cNvSpPr>
            <a:spLocks noGrp="1"/>
          </p:cNvSpPr>
          <p:nvPr>
            <p:ph type="title" idx="4294967295"/>
          </p:nvPr>
        </p:nvSpPr>
        <p:spPr>
          <a:xfrm>
            <a:off x="408525" y="-1195226"/>
            <a:ext cx="10515600" cy="987425"/>
          </a:xfrm>
        </p:spPr>
        <p:txBody>
          <a:bodyPr/>
          <a:lstStyle/>
          <a:p>
            <a:pPr algn="ctr"/>
            <a:r>
              <a:rPr lang="nl-NL" b="1" dirty="0"/>
              <a:t>Rookvrij spelen</a:t>
            </a:r>
          </a:p>
        </p:txBody>
      </p:sp>
      <p:sp>
        <p:nvSpPr>
          <p:cNvPr id="3" name="Tekstvak 2">
            <a:extLst>
              <a:ext uri="{FF2B5EF4-FFF2-40B4-BE49-F238E27FC236}">
                <a16:creationId xmlns:a16="http://schemas.microsoft.com/office/drawing/2014/main" xmlns="" id="{1193199B-12FE-4618-8584-EB5A9FB382E2}"/>
              </a:ext>
            </a:extLst>
          </p:cNvPr>
          <p:cNvSpPr txBox="1"/>
          <p:nvPr/>
        </p:nvSpPr>
        <p:spPr>
          <a:xfrm>
            <a:off x="5394526" y="2852551"/>
            <a:ext cx="1402948"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a:t>Speeltuinen</a:t>
            </a:r>
          </a:p>
        </p:txBody>
      </p:sp>
      <p:sp>
        <p:nvSpPr>
          <p:cNvPr id="4" name="Tekstvak 3">
            <a:extLst>
              <a:ext uri="{FF2B5EF4-FFF2-40B4-BE49-F238E27FC236}">
                <a16:creationId xmlns:a16="http://schemas.microsoft.com/office/drawing/2014/main" xmlns="" id="{A7391B0F-5E45-4BA8-B711-658F0BB2EA34}"/>
              </a:ext>
            </a:extLst>
          </p:cNvPr>
          <p:cNvSpPr txBox="1"/>
          <p:nvPr/>
        </p:nvSpPr>
        <p:spPr>
          <a:xfrm>
            <a:off x="9061586" y="2852551"/>
            <a:ext cx="2005677"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a:t>Kinderboerderijen</a:t>
            </a:r>
          </a:p>
        </p:txBody>
      </p:sp>
      <p:sp>
        <p:nvSpPr>
          <p:cNvPr id="5" name="Tekstvak 4">
            <a:extLst>
              <a:ext uri="{FF2B5EF4-FFF2-40B4-BE49-F238E27FC236}">
                <a16:creationId xmlns:a16="http://schemas.microsoft.com/office/drawing/2014/main" xmlns="" id="{D79975A6-16DC-49FE-A5E2-5D7CB34A14B6}"/>
              </a:ext>
            </a:extLst>
          </p:cNvPr>
          <p:cNvSpPr txBox="1"/>
          <p:nvPr/>
        </p:nvSpPr>
        <p:spPr>
          <a:xfrm>
            <a:off x="522012" y="2852551"/>
            <a:ext cx="3211136"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smtClean="0"/>
              <a:t>Kinderopvang &amp; schoolterrein</a:t>
            </a:r>
            <a:endParaRPr lang="nl-NL" dirty="0"/>
          </a:p>
        </p:txBody>
      </p:sp>
      <p:sp>
        <p:nvSpPr>
          <p:cNvPr id="6" name="Tekstvak 5">
            <a:extLst>
              <a:ext uri="{FF2B5EF4-FFF2-40B4-BE49-F238E27FC236}">
                <a16:creationId xmlns:a16="http://schemas.microsoft.com/office/drawing/2014/main" xmlns="" id="{2F1E8AFD-3CEC-4D67-A054-972E68F421E3}"/>
              </a:ext>
            </a:extLst>
          </p:cNvPr>
          <p:cNvSpPr txBox="1"/>
          <p:nvPr/>
        </p:nvSpPr>
        <p:spPr>
          <a:xfrm>
            <a:off x="5054689" y="5503507"/>
            <a:ext cx="2082621"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a:t>Buitenzwembaden</a:t>
            </a:r>
          </a:p>
        </p:txBody>
      </p:sp>
      <p:sp>
        <p:nvSpPr>
          <p:cNvPr id="7" name="Tekstvak 6">
            <a:extLst>
              <a:ext uri="{FF2B5EF4-FFF2-40B4-BE49-F238E27FC236}">
                <a16:creationId xmlns:a16="http://schemas.microsoft.com/office/drawing/2014/main" xmlns="" id="{BF21D7BA-B99C-45B8-96C1-94BB1F1E66DE}"/>
              </a:ext>
            </a:extLst>
          </p:cNvPr>
          <p:cNvSpPr txBox="1"/>
          <p:nvPr/>
        </p:nvSpPr>
        <p:spPr>
          <a:xfrm>
            <a:off x="470903" y="5503507"/>
            <a:ext cx="3300904"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a:t>Dierentuinen &amp; attractieparken</a:t>
            </a:r>
          </a:p>
        </p:txBody>
      </p:sp>
      <p:sp>
        <p:nvSpPr>
          <p:cNvPr id="8" name="Tekstvak 7">
            <a:extLst>
              <a:ext uri="{FF2B5EF4-FFF2-40B4-BE49-F238E27FC236}">
                <a16:creationId xmlns:a16="http://schemas.microsoft.com/office/drawing/2014/main" xmlns="" id="{5E4A4EB0-3BB0-4EE3-BC68-10CDEB9897AC}"/>
              </a:ext>
            </a:extLst>
          </p:cNvPr>
          <p:cNvSpPr txBox="1"/>
          <p:nvPr/>
        </p:nvSpPr>
        <p:spPr>
          <a:xfrm>
            <a:off x="9241124" y="5503507"/>
            <a:ext cx="1646606" cy="369332"/>
          </a:xfrm>
          <a:prstGeom prst="rect">
            <a:avLst/>
          </a:prstGeom>
          <a:noFill/>
        </p:spPr>
        <p:txBody>
          <a:bodyPr wrap="none" rtlCol="0">
            <a:spAutoFit/>
          </a:bodyPr>
          <a:lstStyle>
            <a:defPPr>
              <a:defRPr lang="en-US"/>
            </a:defPPr>
            <a:lvl1pPr algn="ctr">
              <a:defRPr>
                <a:solidFill>
                  <a:srgbClr val="F0596B"/>
                </a:solidFill>
              </a:defRPr>
            </a:lvl1pPr>
          </a:lstStyle>
          <a:p>
            <a:r>
              <a:rPr lang="nl-NL" dirty="0" smtClean="0"/>
              <a:t>Sportterreinen</a:t>
            </a:r>
            <a:endParaRPr lang="nl-NL" dirty="0"/>
          </a:p>
        </p:txBody>
      </p:sp>
      <p:pic>
        <p:nvPicPr>
          <p:cNvPr id="11" name="Afbeelding 10">
            <a:extLst>
              <a:ext uri="{FF2B5EF4-FFF2-40B4-BE49-F238E27FC236}">
                <a16:creationId xmlns:a16="http://schemas.microsoft.com/office/drawing/2014/main" xmlns="" id="{6F19E9B3-6474-4B6F-88FD-BD9A00CEEA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484362" y="779171"/>
            <a:ext cx="3223276" cy="2069731"/>
          </a:xfrm>
          <a:prstGeom prst="rect">
            <a:avLst/>
          </a:prstGeom>
        </p:spPr>
      </p:pic>
      <p:pic>
        <p:nvPicPr>
          <p:cNvPr id="13" name="Afbeelding 12">
            <a:extLst>
              <a:ext uri="{FF2B5EF4-FFF2-40B4-BE49-F238E27FC236}">
                <a16:creationId xmlns:a16="http://schemas.microsoft.com/office/drawing/2014/main" xmlns="" id="{5AF351F9-A830-493F-BFB6-B4B21C02A77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452787" y="779171"/>
            <a:ext cx="3223276" cy="2069731"/>
          </a:xfrm>
          <a:prstGeom prst="rect">
            <a:avLst/>
          </a:prstGeom>
        </p:spPr>
      </p:pic>
      <p:pic>
        <p:nvPicPr>
          <p:cNvPr id="17" name="Afbeelding 16">
            <a:extLst>
              <a:ext uri="{FF2B5EF4-FFF2-40B4-BE49-F238E27FC236}">
                <a16:creationId xmlns:a16="http://schemas.microsoft.com/office/drawing/2014/main" xmlns="" id="{F7218286-1FCE-48AE-98B1-4FC4096315A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484362" y="3410294"/>
            <a:ext cx="3223276" cy="2069731"/>
          </a:xfrm>
          <a:prstGeom prst="rect">
            <a:avLst/>
          </a:prstGeom>
        </p:spPr>
      </p:pic>
      <p:pic>
        <p:nvPicPr>
          <p:cNvPr id="19" name="Afbeelding 18">
            <a:extLst>
              <a:ext uri="{FF2B5EF4-FFF2-40B4-BE49-F238E27FC236}">
                <a16:creationId xmlns:a16="http://schemas.microsoft.com/office/drawing/2014/main" xmlns="" id="{D3203F1D-98EC-42CD-B543-4A4FD2B15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38" y="779171"/>
            <a:ext cx="3223276" cy="2069731"/>
          </a:xfrm>
          <a:prstGeom prst="rect">
            <a:avLst/>
          </a:prstGeom>
        </p:spPr>
      </p:pic>
      <p:pic>
        <p:nvPicPr>
          <p:cNvPr id="10" name="Afbeelding 9">
            <a:extLst>
              <a:ext uri="{FF2B5EF4-FFF2-40B4-BE49-F238E27FC236}">
                <a16:creationId xmlns:a16="http://schemas.microsoft.com/office/drawing/2014/main" xmlns="" id="{1128BEA0-3E03-4278-AF4B-5E2333C446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2411"/>
          <a:stretch/>
        </p:blipFill>
        <p:spPr>
          <a:xfrm>
            <a:off x="515938" y="3410025"/>
            <a:ext cx="3223275" cy="2070000"/>
          </a:xfrm>
          <a:prstGeom prst="rect">
            <a:avLst/>
          </a:prstGeom>
        </p:spPr>
      </p:pic>
      <p:pic>
        <p:nvPicPr>
          <p:cNvPr id="15" name="Afbeelding 14">
            <a:extLst>
              <a:ext uri="{FF2B5EF4-FFF2-40B4-BE49-F238E27FC236}">
                <a16:creationId xmlns:lc="http://schemas.openxmlformats.org/drawingml/2006/lockedCanvas" xmlns:a16="http://schemas.microsoft.com/office/drawing/2014/main" xmlns="" id="{92E59290-AB0A-423C-A02F-2535AA6268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076"/>
          <a:stretch/>
        </p:blipFill>
        <p:spPr>
          <a:xfrm>
            <a:off x="8452786" y="3385851"/>
            <a:ext cx="3223276" cy="2076506"/>
          </a:xfrm>
          <a:prstGeom prst="rect">
            <a:avLst/>
          </a:prstGeom>
        </p:spPr>
      </p:pic>
    </p:spTree>
    <p:extLst>
      <p:ext uri="{BB962C8B-B14F-4D97-AF65-F5344CB8AC3E}">
        <p14:creationId xmlns:p14="http://schemas.microsoft.com/office/powerpoint/2010/main" val="4225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63" presetClass="path" presetSubtype="0" decel="50000" fill="hold" nodeType="withEffect">
                                  <p:stCondLst>
                                    <p:cond delay="0"/>
                                  </p:stCondLst>
                                  <p:childTnLst>
                                    <p:animMotion origin="layout" path="M 2.08333E-6 2.22222E-6 L 0.05625 2.22222E-6 " pathEditMode="relative" rAng="0" ptsTypes="AA">
                                      <p:cBhvr>
                                        <p:cTn id="9" dur="750" spd="-100000" fill="hold"/>
                                        <p:tgtEl>
                                          <p:spTgt spid="19"/>
                                        </p:tgtEl>
                                        <p:attrNameLst>
                                          <p:attrName>ppt_x</p:attrName>
                                          <p:attrName>ppt_y</p:attrName>
                                        </p:attrNameLst>
                                      </p:cBhvr>
                                      <p:rCtr x="2812" y="0"/>
                                    </p:animMotion>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50000" fill="hold" nodeType="withEffect">
                                  <p:stCondLst>
                                    <p:cond delay="500"/>
                                  </p:stCondLst>
                                  <p:childTnLst>
                                    <p:animMotion origin="layout" path="M 0 -1.48148E-6 L 0.05625 -1.48148E-6 " pathEditMode="relative" rAng="0" ptsTypes="AA">
                                      <p:cBhvr>
                                        <p:cTn id="19" dur="750" spd="-100000" fill="hold"/>
                                        <p:tgtEl>
                                          <p:spTgt spid="11"/>
                                        </p:tgtEl>
                                        <p:attrNameLst>
                                          <p:attrName>ppt_x</p:attrName>
                                          <p:attrName>ppt_y</p:attrName>
                                        </p:attrNameLst>
                                      </p:cBhvr>
                                      <p:rCtr x="2812" y="0"/>
                                    </p:animMotion>
                                  </p:childTnLst>
                                </p:cTn>
                              </p:par>
                              <p:par>
                                <p:cTn id="20" presetID="47"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50000" fill="hold" nodeType="withEffect">
                                  <p:stCondLst>
                                    <p:cond delay="1000"/>
                                  </p:stCondLst>
                                  <p:childTnLst>
                                    <p:animMotion origin="layout" path="M -1.45833E-6 -1.48148E-6 L 0.05625 -1.48148E-6 " pathEditMode="relative" rAng="0" ptsTypes="AA">
                                      <p:cBhvr>
                                        <p:cTn id="29" dur="750" spd="-100000" fill="hold"/>
                                        <p:tgtEl>
                                          <p:spTgt spid="13"/>
                                        </p:tgtEl>
                                        <p:attrNameLst>
                                          <p:attrName>ppt_x</p:attrName>
                                          <p:attrName>ppt_y</p:attrName>
                                        </p:attrNameLst>
                                      </p:cBhvr>
                                      <p:rCtr x="2812" y="0"/>
                                    </p:animMotion>
                                  </p:childTnLst>
                                </p:cTn>
                              </p:par>
                              <p:par>
                                <p:cTn id="30" presetID="47" presetClass="entr" presetSubtype="0" fill="hold" grpId="0" nodeType="with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5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63" presetClass="path" presetSubtype="0" decel="50000" fill="hold" nodeType="withEffect">
                                  <p:stCondLst>
                                    <p:cond delay="500"/>
                                  </p:stCondLst>
                                  <p:childTnLst>
                                    <p:animMotion origin="layout" path="M 0 -1.48148E-6 L 0.05625 -1.48148E-6 " pathEditMode="relative" rAng="0" ptsTypes="AA">
                                      <p:cBhvr>
                                        <p:cTn id="44" dur="750" spd="-100000" fill="hold"/>
                                        <p:tgtEl>
                                          <p:spTgt spid="17"/>
                                        </p:tgtEl>
                                        <p:attrNameLst>
                                          <p:attrName>ppt_x</p:attrName>
                                          <p:attrName>ppt_y</p:attrName>
                                        </p:attrNameLst>
                                      </p:cBhvr>
                                      <p:rCtr x="2812" y="0"/>
                                    </p:animMotion>
                                  </p:childTnLst>
                                </p:cTn>
                              </p:par>
                              <p:par>
                                <p:cTn id="45" presetID="47" presetClass="entr" presetSubtype="0" fill="hold" grpId="0" nodeType="with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0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nede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0" y="2455432"/>
            <a:ext cx="3449512" cy="41308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697317" y="343962"/>
            <a:ext cx="6858002" cy="1828800"/>
          </a:xfrm>
        </p:spPr>
        <p:txBody>
          <a:bodyPr>
            <a:normAutofit/>
          </a:bodyPr>
          <a:lstStyle/>
          <a:p>
            <a:r>
              <a:rPr lang="nl-NL" dirty="0"/>
              <a:t>Rookvrije wind over Nederland</a:t>
            </a:r>
          </a:p>
        </p:txBody>
      </p:sp>
      <p:sp>
        <p:nvSpPr>
          <p:cNvPr id="3" name="Tijdelijke aanduiding voor tekst 2"/>
          <p:cNvSpPr>
            <a:spLocks noGrp="1"/>
          </p:cNvSpPr>
          <p:nvPr>
            <p:ph type="body" idx="1"/>
          </p:nvPr>
        </p:nvSpPr>
        <p:spPr>
          <a:xfrm>
            <a:off x="4265610" y="3733800"/>
            <a:ext cx="6858002" cy="2852530"/>
          </a:xfrm>
        </p:spPr>
        <p:txBody>
          <a:bodyPr/>
          <a:lstStyle/>
          <a:p>
            <a:pPr>
              <a:buFont typeface="Arial" pitchFamily="34" charset="0"/>
              <a:buChar char="•"/>
            </a:pPr>
            <a:endParaRPr lang="nl-NL" dirty="0"/>
          </a:p>
          <a:p>
            <a:pPr>
              <a:buFont typeface="Arial" pitchFamily="34" charset="0"/>
              <a:buChar char="•"/>
            </a:pPr>
            <a:endParaRPr lang="nl-NL" dirty="0"/>
          </a:p>
        </p:txBody>
      </p:sp>
      <p:pic>
        <p:nvPicPr>
          <p:cNvPr id="6" name="Afbeelding 5">
            <a:hlinkClick r:id="rId3"/>
          </p:cNvPr>
          <p:cNvPicPr>
            <a:picLocks noChangeAspect="1"/>
          </p:cNvPicPr>
          <p:nvPr/>
        </p:nvPicPr>
        <p:blipFill>
          <a:blip r:embed="rId4"/>
          <a:stretch>
            <a:fillRect/>
          </a:stretch>
        </p:blipFill>
        <p:spPr>
          <a:xfrm>
            <a:off x="1332426" y="143277"/>
            <a:ext cx="2457941" cy="7181045"/>
          </a:xfrm>
          <a:prstGeom prst="rect">
            <a:avLst/>
          </a:prstGeom>
        </p:spPr>
      </p:pic>
      <p:pic>
        <p:nvPicPr>
          <p:cNvPr id="4" name="Afbeelding 3"/>
          <p:cNvPicPr>
            <a:picLocks noChangeAspect="1"/>
          </p:cNvPicPr>
          <p:nvPr/>
        </p:nvPicPr>
        <p:blipFill>
          <a:blip r:embed="rId5"/>
          <a:stretch>
            <a:fillRect/>
          </a:stretch>
        </p:blipFill>
        <p:spPr>
          <a:xfrm rot="764413" flipH="1">
            <a:off x="5625021" y="2285538"/>
            <a:ext cx="6337300" cy="3664112"/>
          </a:xfrm>
          <a:prstGeom prst="rect">
            <a:avLst/>
          </a:prstGeom>
        </p:spPr>
      </p:pic>
    </p:spTree>
    <p:extLst>
      <p:ext uri="{BB962C8B-B14F-4D97-AF65-F5344CB8AC3E}">
        <p14:creationId xmlns:p14="http://schemas.microsoft.com/office/powerpoint/2010/main" val="5485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8FB9E0BA-A81E-4C22-9FE7-DC072B8AD8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49" b="21072"/>
          <a:stretch/>
        </p:blipFill>
        <p:spPr>
          <a:xfrm>
            <a:off x="0" y="0"/>
            <a:ext cx="12192000" cy="6092826"/>
          </a:xfrm>
          <a:prstGeom prst="rect">
            <a:avLst/>
          </a:prstGeom>
          <a:effectLst/>
        </p:spPr>
      </p:pic>
      <p:grpSp>
        <p:nvGrpSpPr>
          <p:cNvPr id="7" name="Groep 6">
            <a:extLst>
              <a:ext uri="{FF2B5EF4-FFF2-40B4-BE49-F238E27FC236}">
                <a16:creationId xmlns="" xmlns:a16="http://schemas.microsoft.com/office/drawing/2014/main" id="{524616C9-24BC-44E9-9553-68962C153490}"/>
              </a:ext>
            </a:extLst>
          </p:cNvPr>
          <p:cNvGrpSpPr/>
          <p:nvPr/>
        </p:nvGrpSpPr>
        <p:grpSpPr>
          <a:xfrm>
            <a:off x="0" y="6092826"/>
            <a:ext cx="12192000" cy="765174"/>
            <a:chOff x="0" y="6092826"/>
            <a:chExt cx="12192000" cy="765174"/>
          </a:xfrm>
        </p:grpSpPr>
        <p:sp>
          <p:nvSpPr>
            <p:cNvPr id="3" name="Rechthoek 2">
              <a:extLst>
                <a:ext uri="{FF2B5EF4-FFF2-40B4-BE49-F238E27FC236}">
                  <a16:creationId xmlns="" xmlns:a16="http://schemas.microsoft.com/office/drawing/2014/main" id="{327A2F3F-1D20-4136-BFFD-D74B5DD55DD1}"/>
                </a:ext>
              </a:extLst>
            </p:cNvPr>
            <p:cNvSpPr/>
            <p:nvPr/>
          </p:nvSpPr>
          <p:spPr>
            <a:xfrm>
              <a:off x="0" y="6092826"/>
              <a:ext cx="12192000" cy="765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4" name="Groep 3">
              <a:extLst>
                <a:ext uri="{FF2B5EF4-FFF2-40B4-BE49-F238E27FC236}">
                  <a16:creationId xmlns="" xmlns:a16="http://schemas.microsoft.com/office/drawing/2014/main" id="{9BBBD49B-7683-4E60-97E2-DB1094B5F081}"/>
                </a:ext>
              </a:extLst>
            </p:cNvPr>
            <p:cNvGrpSpPr/>
            <p:nvPr/>
          </p:nvGrpSpPr>
          <p:grpSpPr>
            <a:xfrm>
              <a:off x="157473" y="6142106"/>
              <a:ext cx="11877054" cy="701675"/>
              <a:chOff x="157473" y="6142106"/>
              <a:chExt cx="11877054" cy="701675"/>
            </a:xfrm>
          </p:grpSpPr>
          <p:pic>
            <p:nvPicPr>
              <p:cNvPr id="5" name="Afbeelding 4">
                <a:extLst>
                  <a:ext uri="{FF2B5EF4-FFF2-40B4-BE49-F238E27FC236}">
                    <a16:creationId xmlns="" xmlns:a16="http://schemas.microsoft.com/office/drawing/2014/main" id="{2726AA0D-87C2-435A-BDC4-2C5DC1165A1C}"/>
                  </a:ext>
                </a:extLst>
              </p:cNvPr>
              <p:cNvPicPr>
                <a:picLocks noChangeAspect="1"/>
              </p:cNvPicPr>
              <p:nvPr userDrawn="1"/>
            </p:nvPicPr>
            <p:blipFill rotWithShape="1">
              <a:blip r:embed="rId3"/>
              <a:srcRect l="19560" t="76122" r="19560"/>
              <a:stretch/>
            </p:blipFill>
            <p:spPr>
              <a:xfrm>
                <a:off x="157473" y="6283253"/>
                <a:ext cx="2052327" cy="511317"/>
              </a:xfrm>
              <a:prstGeom prst="rect">
                <a:avLst/>
              </a:prstGeom>
            </p:spPr>
          </p:pic>
          <p:pic>
            <p:nvPicPr>
              <p:cNvPr id="6" name="Afbeelding 5">
                <a:extLst>
                  <a:ext uri="{FF2B5EF4-FFF2-40B4-BE49-F238E27FC236}">
                    <a16:creationId xmlns="" xmlns:a16="http://schemas.microsoft.com/office/drawing/2014/main" id="{108B50DF-539E-4365-9890-64DB7EEDC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3727" y="6142106"/>
                <a:ext cx="1320800" cy="701675"/>
              </a:xfrm>
              <a:prstGeom prst="rect">
                <a:avLst/>
              </a:prstGeom>
            </p:spPr>
          </p:pic>
        </p:grpSp>
      </p:grpSp>
      <p:pic>
        <p:nvPicPr>
          <p:cNvPr id="9" name="Afbeelding 8">
            <a:extLst>
              <a:ext uri="{FF2B5EF4-FFF2-40B4-BE49-F238E27FC236}">
                <a16:creationId xmlns="" xmlns:a16="http://schemas.microsoft.com/office/drawing/2014/main" id="{8BD1DF4D-41D5-4B8D-8D25-EE07AD230952}"/>
              </a:ext>
            </a:extLst>
          </p:cNvPr>
          <p:cNvPicPr>
            <a:picLocks noChangeAspect="1"/>
          </p:cNvPicPr>
          <p:nvPr/>
        </p:nvPicPr>
        <p:blipFill>
          <a:blip r:embed="rId5"/>
          <a:stretch>
            <a:fillRect/>
          </a:stretch>
        </p:blipFill>
        <p:spPr>
          <a:xfrm>
            <a:off x="0" y="3762780"/>
            <a:ext cx="8992379" cy="2042337"/>
          </a:xfrm>
          <a:prstGeom prst="rect">
            <a:avLst/>
          </a:prstGeom>
        </p:spPr>
      </p:pic>
      <p:sp>
        <p:nvSpPr>
          <p:cNvPr id="10" name="Tekstvak 9">
            <a:extLst>
              <a:ext uri="{FF2B5EF4-FFF2-40B4-BE49-F238E27FC236}">
                <a16:creationId xmlns="" xmlns:a16="http://schemas.microsoft.com/office/drawing/2014/main" id="{C4925A56-056B-413B-8363-CF1DA3C47CFB}"/>
              </a:ext>
            </a:extLst>
          </p:cNvPr>
          <p:cNvSpPr txBox="1"/>
          <p:nvPr/>
        </p:nvSpPr>
        <p:spPr>
          <a:xfrm>
            <a:off x="685800" y="4306894"/>
            <a:ext cx="7380097" cy="954107"/>
          </a:xfrm>
          <a:prstGeom prst="rect">
            <a:avLst/>
          </a:prstGeom>
          <a:noFill/>
        </p:spPr>
        <p:txBody>
          <a:bodyPr wrap="none" rtlCol="0">
            <a:spAutoFit/>
          </a:bodyPr>
          <a:lstStyle/>
          <a:p>
            <a:r>
              <a:rPr lang="nl-NL" sz="2800" dirty="0">
                <a:solidFill>
                  <a:schemeClr val="bg1"/>
                </a:solidFill>
                <a:latin typeface="Arial Black" panose="020B0A04020102020204" pitchFamily="34" charset="0"/>
              </a:rPr>
              <a:t>Stelling: Over vijf jaar zijn rokers uit </a:t>
            </a:r>
            <a:br>
              <a:rPr lang="nl-NL" sz="2800" dirty="0">
                <a:solidFill>
                  <a:schemeClr val="bg1"/>
                </a:solidFill>
                <a:latin typeface="Arial Black" panose="020B0A04020102020204" pitchFamily="34" charset="0"/>
              </a:rPr>
            </a:br>
            <a:r>
              <a:rPr lang="nl-NL" sz="2800" dirty="0">
                <a:solidFill>
                  <a:schemeClr val="bg1"/>
                </a:solidFill>
                <a:latin typeface="Arial Black" panose="020B0A04020102020204" pitchFamily="34" charset="0"/>
              </a:rPr>
              <a:t>het straatbeeld verdwenen…</a:t>
            </a:r>
          </a:p>
        </p:txBody>
      </p:sp>
    </p:spTree>
    <p:extLst>
      <p:ext uri="{BB962C8B-B14F-4D97-AF65-F5344CB8AC3E}">
        <p14:creationId xmlns:p14="http://schemas.microsoft.com/office/powerpoint/2010/main" val="293380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 xmlns:a16="http://schemas.microsoft.com/office/drawing/2014/main" id="{54E07B32-1B99-4DA1-81D8-3CDE101CA661}"/>
              </a:ext>
            </a:extLst>
          </p:cNvPr>
          <p:cNvSpPr txBox="1"/>
          <p:nvPr/>
        </p:nvSpPr>
        <p:spPr>
          <a:xfrm>
            <a:off x="750194" y="4393548"/>
            <a:ext cx="6227346" cy="707886"/>
          </a:xfrm>
          <a:prstGeom prst="rect">
            <a:avLst/>
          </a:prstGeom>
          <a:noFill/>
        </p:spPr>
        <p:txBody>
          <a:bodyPr wrap="none" rtlCol="0">
            <a:spAutoFit/>
          </a:bodyPr>
          <a:lstStyle/>
          <a:p>
            <a:r>
              <a:rPr lang="nl-NL" sz="4000" dirty="0">
                <a:solidFill>
                  <a:schemeClr val="bg1"/>
                </a:solidFill>
                <a:latin typeface="Arial Black" panose="020B0A04020102020204" pitchFamily="34" charset="0"/>
              </a:rPr>
              <a:t>Waar kom jij in actie?</a:t>
            </a:r>
          </a:p>
        </p:txBody>
      </p:sp>
      <p:pic>
        <p:nvPicPr>
          <p:cNvPr id="4" name="Picture 2" descr="https://www.colorado.edu/coloradan/sites/default/files/styles/medium/public/article-thumbnail/post-it-note.gif?itok=Uc2s66DN">
            <a:extLst>
              <a:ext uri="{FF2B5EF4-FFF2-40B4-BE49-F238E27FC236}">
                <a16:creationId xmlns="" xmlns:a16="http://schemas.microsoft.com/office/drawing/2014/main" id="{71459A14-9351-401F-9093-D157E83837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570873" y="3519839"/>
            <a:ext cx="2621127" cy="174741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p:cNvPicPr>
            <a:picLocks noChangeAspect="1"/>
          </p:cNvPicPr>
          <p:nvPr/>
        </p:nvPicPr>
        <p:blipFill>
          <a:blip r:embed="rId3"/>
          <a:stretch>
            <a:fillRect/>
          </a:stretch>
        </p:blipFill>
        <p:spPr>
          <a:xfrm>
            <a:off x="1618295" y="812184"/>
            <a:ext cx="7897239" cy="4397863"/>
          </a:xfrm>
          <a:prstGeom prst="rect">
            <a:avLst/>
          </a:prstGeom>
        </p:spPr>
      </p:pic>
    </p:spTree>
    <p:extLst>
      <p:ext uri="{BB962C8B-B14F-4D97-AF65-F5344CB8AC3E}">
        <p14:creationId xmlns:p14="http://schemas.microsoft.com/office/powerpoint/2010/main" val="32441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2" t="10802" r="2159" b="8354"/>
          <a:stretch/>
        </p:blipFill>
        <p:spPr>
          <a:xfrm>
            <a:off x="2444187" y="1076446"/>
            <a:ext cx="7303626" cy="4852201"/>
          </a:xfrm>
          <a:prstGeom prst="rect">
            <a:avLst/>
          </a:prstGeom>
        </p:spPr>
      </p:pic>
      <p:sp>
        <p:nvSpPr>
          <p:cNvPr id="3" name="Titel 1"/>
          <p:cNvSpPr txBox="1">
            <a:spLocks/>
          </p:cNvSpPr>
          <p:nvPr/>
        </p:nvSpPr>
        <p:spPr>
          <a:xfrm>
            <a:off x="838200" y="365126"/>
            <a:ext cx="10515600" cy="60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cap="all" dirty="0" smtClean="0">
                <a:solidFill>
                  <a:srgbClr val="006FB9"/>
                </a:solidFill>
              </a:rPr>
              <a:t>www.rookvrijschoolterrein.nl</a:t>
            </a:r>
            <a:r>
              <a:rPr lang="nl-NL" sz="4800" cap="all" dirty="0" smtClean="0">
                <a:solidFill>
                  <a:srgbClr val="F0596B"/>
                </a:solidFill>
              </a:rPr>
              <a:t/>
            </a:r>
            <a:br>
              <a:rPr lang="nl-NL" sz="4800" cap="all" dirty="0" smtClean="0">
                <a:solidFill>
                  <a:srgbClr val="F0596B"/>
                </a:solidFill>
              </a:rPr>
            </a:br>
            <a:endParaRPr lang="nl-NL" sz="3600" dirty="0"/>
          </a:p>
        </p:txBody>
      </p:sp>
    </p:spTree>
    <p:extLst>
      <p:ext uri="{BB962C8B-B14F-4D97-AF65-F5344CB8AC3E}">
        <p14:creationId xmlns:p14="http://schemas.microsoft.com/office/powerpoint/2010/main" val="106658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38200" y="365126"/>
            <a:ext cx="10515600" cy="60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cap="all" dirty="0" smtClean="0">
                <a:solidFill>
                  <a:srgbClr val="006FB9"/>
                </a:solidFill>
              </a:rPr>
              <a:t>Aangifte tegen tabaksindustrie</a:t>
            </a:r>
            <a:r>
              <a:rPr lang="nl-NL" sz="4800" cap="all" dirty="0" smtClean="0">
                <a:solidFill>
                  <a:srgbClr val="F0596B"/>
                </a:solidFill>
              </a:rPr>
              <a:t/>
            </a:r>
            <a:br>
              <a:rPr lang="nl-NL" sz="4800" cap="all" dirty="0" smtClean="0">
                <a:solidFill>
                  <a:srgbClr val="F0596B"/>
                </a:solidFill>
              </a:rPr>
            </a:br>
            <a:endParaRPr lang="nl-NL" sz="3600" dirty="0"/>
          </a:p>
        </p:txBody>
      </p:sp>
      <p:sp>
        <p:nvSpPr>
          <p:cNvPr id="3" name="TextBox 2"/>
          <p:cNvSpPr txBox="1"/>
          <p:nvPr/>
        </p:nvSpPr>
        <p:spPr>
          <a:xfrm>
            <a:off x="838200" y="1108027"/>
            <a:ext cx="8935656" cy="5539978"/>
          </a:xfrm>
          <a:prstGeom prst="rect">
            <a:avLst/>
          </a:prstGeom>
          <a:noFill/>
        </p:spPr>
        <p:txBody>
          <a:bodyPr wrap="square" rtlCol="0">
            <a:spAutoFit/>
          </a:bodyPr>
          <a:lstStyle/>
          <a:p>
            <a:pPr marL="285750" indent="-285750">
              <a:buFont typeface="Arial" panose="020B0604020202020204" pitchFamily="34" charset="0"/>
              <a:buChar char="•"/>
            </a:pPr>
            <a:r>
              <a:rPr lang="nl-NL" dirty="0"/>
              <a:t>In 2016 deed advocaat Bénédicte Ficq, namens een aantal maatschappelijke organisaties en patiënten, aangifte tegen de vier grootste tabaksfabrikanten in Nederland. Zij zouden zich schuldig maken aan zware mishandeling, opzettelijke benadeling van de gezondheid en valsheid in geschrifte</a:t>
            </a:r>
            <a:r>
              <a:rPr lang="nl-NL" dirty="0" smtClean="0"/>
              <a:t>. Inmiddels hebben tientallen organisaties mede aangifte gedaan, waaronder:</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sz="1400" i="1" dirty="0" smtClean="0"/>
              <a:t>KWF Kankerbestrijding</a:t>
            </a:r>
          </a:p>
          <a:p>
            <a:pPr marL="285750" indent="-285750">
              <a:buFont typeface="Arial" panose="020B0604020202020204" pitchFamily="34" charset="0"/>
              <a:buChar char="•"/>
            </a:pPr>
            <a:r>
              <a:rPr lang="nl-NL" sz="1400" i="1" dirty="0" smtClean="0"/>
              <a:t>Meerdere ziekenhuizen (Antoni van Leeuwenhoek, MC Slotervaart, ...)</a:t>
            </a:r>
          </a:p>
          <a:p>
            <a:pPr marL="285750" indent="-285750">
              <a:buFont typeface="Arial" panose="020B0604020202020204" pitchFamily="34" charset="0"/>
              <a:buChar char="•"/>
            </a:pPr>
            <a:r>
              <a:rPr lang="nl-NL" sz="1400" i="1" dirty="0" smtClean="0"/>
              <a:t>Verslavingskunde Nederland</a:t>
            </a:r>
          </a:p>
          <a:p>
            <a:pPr marL="285750" indent="-285750">
              <a:buFont typeface="Arial" panose="020B0604020202020204" pitchFamily="34" charset="0"/>
              <a:buChar char="•"/>
            </a:pPr>
            <a:r>
              <a:rPr lang="nl-NL" sz="1400" i="1" dirty="0" smtClean="0"/>
              <a:t>Twee rokers die nog niet ziek zijn</a:t>
            </a:r>
          </a:p>
          <a:p>
            <a:pPr marL="285750" indent="-285750">
              <a:buFont typeface="Arial" panose="020B0604020202020204" pitchFamily="34" charset="0"/>
              <a:buChar char="•"/>
            </a:pPr>
            <a:r>
              <a:rPr lang="nl-NL" sz="1400" i="1" dirty="0" smtClean="0"/>
              <a:t>Parnassia groep</a:t>
            </a:r>
          </a:p>
          <a:p>
            <a:pPr marL="285750" indent="-285750">
              <a:buFont typeface="Arial" panose="020B0604020202020204" pitchFamily="34" charset="0"/>
              <a:buChar char="•"/>
            </a:pPr>
            <a:r>
              <a:rPr lang="nl-NL" sz="1400" i="1" dirty="0" smtClean="0"/>
              <a:t>Longfonds</a:t>
            </a:r>
          </a:p>
          <a:p>
            <a:pPr marL="285750" indent="-285750">
              <a:buFont typeface="Arial" panose="020B0604020202020204" pitchFamily="34" charset="0"/>
              <a:buChar char="•"/>
            </a:pPr>
            <a:r>
              <a:rPr lang="nl-NL" sz="1400" i="1" dirty="0" smtClean="0"/>
              <a:t>Nederlandse vereniging voor kindergeneeskunde</a:t>
            </a:r>
          </a:p>
          <a:p>
            <a:pPr marL="285750" indent="-285750">
              <a:buFont typeface="Arial" panose="020B0604020202020204" pitchFamily="34" charset="0"/>
              <a:buChar char="•"/>
            </a:pPr>
            <a:r>
              <a:rPr lang="nl-NL" sz="1400" i="1" dirty="0" smtClean="0"/>
              <a:t>Huisartsen</a:t>
            </a:r>
          </a:p>
          <a:p>
            <a:pPr marL="285750" indent="-285750">
              <a:buFont typeface="Arial" panose="020B0604020202020204" pitchFamily="34" charset="0"/>
              <a:buChar char="•"/>
            </a:pPr>
            <a:r>
              <a:rPr lang="nl-NL" sz="1400" i="1" dirty="0" smtClean="0"/>
              <a:t>KNOV (verloskundigen)</a:t>
            </a:r>
          </a:p>
          <a:p>
            <a:pPr marL="285750" indent="-285750">
              <a:buFont typeface="Arial" panose="020B0604020202020204" pitchFamily="34" charset="0"/>
              <a:buChar char="•"/>
            </a:pPr>
            <a:r>
              <a:rPr lang="nl-NL" sz="1400" i="1" dirty="0" smtClean="0"/>
              <a:t>NVOG (gynaecologen)</a:t>
            </a:r>
          </a:p>
          <a:p>
            <a:pPr marL="285750" indent="-285750">
              <a:buFont typeface="Arial" panose="020B0604020202020204" pitchFamily="34" charset="0"/>
              <a:buChar char="•"/>
            </a:pPr>
            <a:r>
              <a:rPr lang="nl-NL" sz="1400" i="1" dirty="0" smtClean="0"/>
              <a:t>Nederlandse vereniging voor medische oncologie</a:t>
            </a:r>
          </a:p>
          <a:p>
            <a:pPr marL="285750" indent="-285750">
              <a:buFont typeface="Arial" panose="020B0604020202020204" pitchFamily="34" charset="0"/>
              <a:buChar char="•"/>
            </a:pPr>
            <a:r>
              <a:rPr lang="nl-NL" sz="1400" i="1" dirty="0" smtClean="0"/>
              <a:t>Verpleegkundigen en verzorgenden Nederland</a:t>
            </a:r>
          </a:p>
          <a:p>
            <a:pPr marL="285750" indent="-285750">
              <a:buFont typeface="Arial" panose="020B0604020202020204" pitchFamily="34" charset="0"/>
              <a:buChar char="•"/>
            </a:pPr>
            <a:r>
              <a:rPr lang="nl-NL" sz="1400" i="1" dirty="0" smtClean="0"/>
              <a:t>Gemeente Amsterdam</a:t>
            </a:r>
          </a:p>
          <a:p>
            <a:pPr marL="285750" indent="-285750">
              <a:buFont typeface="Arial" panose="020B0604020202020204" pitchFamily="34" charset="0"/>
              <a:buChar char="•"/>
            </a:pPr>
            <a:r>
              <a:rPr lang="nl-NL" sz="1400" i="1" dirty="0" smtClean="0"/>
              <a:t>Rudolf Steiner college</a:t>
            </a:r>
          </a:p>
          <a:p>
            <a:pPr marL="285750" indent="-285750">
              <a:buFont typeface="Arial" panose="020B0604020202020204" pitchFamily="34" charset="0"/>
              <a:buChar char="•"/>
            </a:pPr>
            <a:r>
              <a:rPr lang="nl-NL" sz="1400" b="1" i="1" dirty="0"/>
              <a:t>e</a:t>
            </a:r>
            <a:r>
              <a:rPr lang="nl-NL" sz="1400" b="1" i="1" dirty="0" smtClean="0"/>
              <a:t>n nog veel meer...</a:t>
            </a:r>
          </a:p>
          <a:p>
            <a:pPr marL="285750" indent="-285750">
              <a:buFont typeface="Arial" panose="020B0604020202020204" pitchFamily="34" charset="0"/>
              <a:buChar char="•"/>
            </a:pPr>
            <a:endParaRPr lang="nl-NL"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7257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38200" y="365126"/>
            <a:ext cx="10515600" cy="60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cap="all" dirty="0" smtClean="0">
                <a:solidFill>
                  <a:srgbClr val="006FB9"/>
                </a:solidFill>
              </a:rPr>
              <a:t>Aangifte tegen tabaksindustrie</a:t>
            </a:r>
            <a:r>
              <a:rPr lang="nl-NL" sz="4800" cap="all" dirty="0" smtClean="0">
                <a:solidFill>
                  <a:srgbClr val="F0596B"/>
                </a:solidFill>
              </a:rPr>
              <a:t/>
            </a:r>
            <a:br>
              <a:rPr lang="nl-NL" sz="4800" cap="all" dirty="0" smtClean="0">
                <a:solidFill>
                  <a:srgbClr val="F0596B"/>
                </a:solidFill>
              </a:rPr>
            </a:br>
            <a:endParaRPr lang="nl-NL" sz="3600" dirty="0"/>
          </a:p>
        </p:txBody>
      </p:sp>
      <p:sp>
        <p:nvSpPr>
          <p:cNvPr id="3" name="TextBox 2"/>
          <p:cNvSpPr txBox="1"/>
          <p:nvPr/>
        </p:nvSpPr>
        <p:spPr>
          <a:xfrm>
            <a:off x="838200" y="1108027"/>
            <a:ext cx="8935656" cy="923330"/>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Additieven</a:t>
            </a:r>
            <a:endParaRPr lang="en-US" dirty="0" smtClean="0"/>
          </a:p>
          <a:p>
            <a:pPr marL="285750" indent="-285750">
              <a:buFont typeface="Arial" panose="020B0604020202020204" pitchFamily="34" charset="0"/>
              <a:buChar char="•"/>
            </a:pPr>
            <a:r>
              <a:rPr lang="en-US" dirty="0" smtClean="0"/>
              <a:t>Replacement smokers</a:t>
            </a:r>
          </a:p>
          <a:p>
            <a:pPr marL="285750" indent="-285750">
              <a:buFont typeface="Arial" panose="020B0604020202020204" pitchFamily="34" charset="0"/>
              <a:buChar char="•"/>
            </a:pPr>
            <a:r>
              <a:rPr lang="en-US" dirty="0" err="1" smtClean="0"/>
              <a:t>Sjoemelsigaret</a:t>
            </a:r>
            <a:endParaRPr lang="en-US" dirty="0"/>
          </a:p>
        </p:txBody>
      </p:sp>
      <p:pic>
        <p:nvPicPr>
          <p:cNvPr id="5" name="Picture 4"/>
          <p:cNvPicPr>
            <a:picLocks noChangeAspect="1"/>
          </p:cNvPicPr>
          <p:nvPr/>
        </p:nvPicPr>
        <p:blipFill rotWithShape="1">
          <a:blip r:embed="rId3"/>
          <a:srcRect l="4039" t="18565" r="39693" b="49873"/>
          <a:stretch/>
        </p:blipFill>
        <p:spPr>
          <a:xfrm>
            <a:off x="2291786" y="2230030"/>
            <a:ext cx="6921662" cy="3105900"/>
          </a:xfrm>
          <a:prstGeom prst="rect">
            <a:avLst/>
          </a:prstGeom>
        </p:spPr>
      </p:pic>
    </p:spTree>
    <p:extLst>
      <p:ext uri="{BB962C8B-B14F-4D97-AF65-F5344CB8AC3E}">
        <p14:creationId xmlns:p14="http://schemas.microsoft.com/office/powerpoint/2010/main" val="1732474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38200" y="365126"/>
            <a:ext cx="10515600" cy="60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cap="all" dirty="0" smtClean="0">
                <a:solidFill>
                  <a:srgbClr val="006FB9"/>
                </a:solidFill>
              </a:rPr>
              <a:t>Aangifte tegen tabaksindustrie</a:t>
            </a:r>
            <a:r>
              <a:rPr lang="nl-NL" sz="4800" cap="all" dirty="0" smtClean="0">
                <a:solidFill>
                  <a:srgbClr val="F0596B"/>
                </a:solidFill>
              </a:rPr>
              <a:t/>
            </a:r>
            <a:br>
              <a:rPr lang="nl-NL" sz="4800" cap="all" dirty="0" smtClean="0">
                <a:solidFill>
                  <a:srgbClr val="F0596B"/>
                </a:solidFill>
              </a:rPr>
            </a:br>
            <a:endParaRPr lang="nl-NL" sz="3600" dirty="0"/>
          </a:p>
        </p:txBody>
      </p:sp>
      <p:sp>
        <p:nvSpPr>
          <p:cNvPr id="3" name="TextBox 2"/>
          <p:cNvSpPr txBox="1"/>
          <p:nvPr/>
        </p:nvSpPr>
        <p:spPr>
          <a:xfrm>
            <a:off x="838200" y="1108027"/>
            <a:ext cx="8935656" cy="923330"/>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2"/>
              </a:rPr>
              <a:t>https://</a:t>
            </a:r>
            <a:r>
              <a:rPr lang="en-US" dirty="0" smtClean="0">
                <a:hlinkClick r:id="rId2"/>
              </a:rPr>
              <a:t>youtu.be/ubJVyKVdDsQ</a:t>
            </a:r>
            <a:r>
              <a:rPr lang="en-US" dirty="0" smtClean="0"/>
              <a:t> </a:t>
            </a:r>
          </a:p>
          <a:p>
            <a:pPr marL="285750" indent="-285750">
              <a:buFont typeface="Arial" panose="020B0604020202020204" pitchFamily="34" charset="0"/>
              <a:buChar char="•"/>
            </a:pPr>
            <a:r>
              <a:rPr lang="en-US" dirty="0">
                <a:hlinkClick r:id="rId3"/>
              </a:rPr>
              <a:t>https://</a:t>
            </a:r>
            <a:r>
              <a:rPr lang="en-US" dirty="0" smtClean="0">
                <a:hlinkClick r:id="rId3"/>
              </a:rPr>
              <a:t>youtu.be/Urf9NLlbrOo</a:t>
            </a:r>
            <a:r>
              <a:rPr lang="en-US" dirty="0" smtClean="0"/>
              <a:t> (2 </a:t>
            </a:r>
            <a:r>
              <a:rPr lang="en-US" dirty="0" err="1" smtClean="0"/>
              <a:t>weken</a:t>
            </a:r>
            <a:r>
              <a:rPr lang="en-US" dirty="0" smtClean="0"/>
              <a:t> </a:t>
            </a:r>
            <a:r>
              <a:rPr lang="en-US" dirty="0" err="1" smtClean="0"/>
              <a:t>terug</a:t>
            </a:r>
            <a:r>
              <a:rPr lang="en-US" dirty="0" smtClean="0"/>
              <a:t> OM)</a:t>
            </a:r>
          </a:p>
          <a:p>
            <a:pPr marL="285750" indent="-285750">
              <a:buFont typeface="Arial" panose="020B0604020202020204" pitchFamily="34" charset="0"/>
              <a:buChar char="•"/>
            </a:pPr>
            <a:r>
              <a:rPr lang="en-US" dirty="0">
                <a:hlinkClick r:id="rId4"/>
              </a:rPr>
              <a:t>https://</a:t>
            </a:r>
            <a:r>
              <a:rPr lang="en-US" dirty="0" smtClean="0">
                <a:hlinkClick r:id="rId4"/>
              </a:rPr>
              <a:t>youtu.be/4npnteusShE</a:t>
            </a:r>
            <a:r>
              <a:rPr lang="en-US" dirty="0" smtClean="0"/>
              <a:t> (</a:t>
            </a:r>
            <a:r>
              <a:rPr lang="en-US" dirty="0" err="1" smtClean="0"/>
              <a:t>middelbare</a:t>
            </a:r>
            <a:r>
              <a:rPr lang="en-US" dirty="0" smtClean="0"/>
              <a:t> school </a:t>
            </a:r>
            <a:r>
              <a:rPr lang="en-US" dirty="0" err="1" smtClean="0"/>
              <a:t>doet</a:t>
            </a:r>
            <a:r>
              <a:rPr lang="en-US" dirty="0" smtClean="0"/>
              <a:t> </a:t>
            </a:r>
            <a:r>
              <a:rPr lang="en-US" dirty="0" err="1" smtClean="0"/>
              <a:t>aangifte</a:t>
            </a:r>
            <a:r>
              <a:rPr lang="en-US" dirty="0" smtClean="0"/>
              <a:t>)</a:t>
            </a:r>
            <a:endParaRPr lang="en-US" dirty="0"/>
          </a:p>
        </p:txBody>
      </p:sp>
      <p:pic>
        <p:nvPicPr>
          <p:cNvPr id="4" name="Picture 3"/>
          <p:cNvPicPr>
            <a:picLocks noChangeAspect="1"/>
          </p:cNvPicPr>
          <p:nvPr/>
        </p:nvPicPr>
        <p:blipFill rotWithShape="1">
          <a:blip r:embed="rId5"/>
          <a:srcRect t="11983" r="26349" b="5992"/>
          <a:stretch/>
        </p:blipFill>
        <p:spPr>
          <a:xfrm>
            <a:off x="4075804" y="3258143"/>
            <a:ext cx="4040391" cy="3599857"/>
          </a:xfrm>
          <a:prstGeom prst="rect">
            <a:avLst/>
          </a:prstGeom>
        </p:spPr>
      </p:pic>
      <p:sp>
        <p:nvSpPr>
          <p:cNvPr id="5" name="TextBox 4"/>
          <p:cNvSpPr txBox="1"/>
          <p:nvPr/>
        </p:nvSpPr>
        <p:spPr>
          <a:xfrm>
            <a:off x="838200" y="2290195"/>
            <a:ext cx="8935656"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 </a:t>
            </a:r>
            <a:r>
              <a:rPr lang="en-US" dirty="0" err="1" smtClean="0"/>
              <a:t>macht</a:t>
            </a:r>
            <a:r>
              <a:rPr lang="en-US" dirty="0" smtClean="0"/>
              <a:t> van de </a:t>
            </a:r>
            <a:r>
              <a:rPr lang="en-US" dirty="0" err="1" smtClean="0"/>
              <a:t>tabaksindustrie</a:t>
            </a:r>
            <a:r>
              <a:rPr lang="en-US" dirty="0" smtClean="0"/>
              <a:t>: </a:t>
            </a:r>
            <a:r>
              <a:rPr lang="en-US" dirty="0" smtClean="0">
                <a:hlinkClick r:id="rId6"/>
              </a:rPr>
              <a:t>www.npo.nl</a:t>
            </a:r>
            <a:r>
              <a:rPr lang="en-US" dirty="0" smtClean="0"/>
              <a:t> (RADAR </a:t>
            </a:r>
            <a:r>
              <a:rPr lang="en-US" dirty="0" err="1" smtClean="0"/>
              <a:t>uitzending</a:t>
            </a:r>
            <a:r>
              <a:rPr lang="en-US" dirty="0" smtClean="0"/>
              <a:t> </a:t>
            </a:r>
            <a:r>
              <a:rPr lang="en-US" dirty="0" err="1" smtClean="0"/>
              <a:t>deel</a:t>
            </a:r>
            <a:r>
              <a:rPr lang="en-US" dirty="0" smtClean="0"/>
              <a:t> 1 + 2)</a:t>
            </a:r>
          </a:p>
        </p:txBody>
      </p:sp>
    </p:spTree>
    <p:extLst>
      <p:ext uri="{BB962C8B-B14F-4D97-AF65-F5344CB8AC3E}">
        <p14:creationId xmlns:p14="http://schemas.microsoft.com/office/powerpoint/2010/main" val="2087465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k object 17">
            <a:extLst>
              <a:ext uri="{FF2B5EF4-FFF2-40B4-BE49-F238E27FC236}">
                <a16:creationId xmlns="" xmlns:a16="http://schemas.microsoft.com/office/drawing/2014/main" id="{601BF254-A43D-43DA-A709-5ADEB9324956}"/>
              </a:ext>
            </a:extLst>
          </p:cNvPr>
          <p:cNvSpPr/>
          <p:nvPr/>
        </p:nvSpPr>
        <p:spPr>
          <a:xfrm>
            <a:off x="-19901" y="0"/>
            <a:ext cx="12211900" cy="6092825"/>
          </a:xfrm>
          <a:custGeom>
            <a:avLst/>
            <a:gdLst/>
            <a:ahLst/>
            <a:cxnLst/>
            <a:rect l="l" t="t" r="r" b="b"/>
            <a:pathLst>
              <a:path w="4860290" h="5820409">
                <a:moveTo>
                  <a:pt x="0" y="5820003"/>
                </a:moveTo>
                <a:lnTo>
                  <a:pt x="4859997" y="5820003"/>
                </a:lnTo>
                <a:lnTo>
                  <a:pt x="4859997" y="0"/>
                </a:lnTo>
                <a:lnTo>
                  <a:pt x="0" y="0"/>
                </a:lnTo>
                <a:lnTo>
                  <a:pt x="0" y="5820003"/>
                </a:lnTo>
                <a:close/>
              </a:path>
            </a:pathLst>
          </a:custGeom>
          <a:solidFill>
            <a:schemeClr val="bg1">
              <a:lumMod val="95000"/>
            </a:schemeClr>
          </a:solidFill>
        </p:spPr>
        <p:txBody>
          <a:bodyPr wrap="square" lIns="0" tIns="0" rIns="0" bIns="0" rtlCol="0"/>
          <a:lstStyle/>
          <a:p>
            <a:endParaRPr lang="nl-NL" dirty="0"/>
          </a:p>
        </p:txBody>
      </p:sp>
      <p:sp>
        <p:nvSpPr>
          <p:cNvPr id="3" name="Gelijkbenige driehoek 2">
            <a:extLst>
              <a:ext uri="{FF2B5EF4-FFF2-40B4-BE49-F238E27FC236}">
                <a16:creationId xmlns="" xmlns:a16="http://schemas.microsoft.com/office/drawing/2014/main" id="{A0A7C685-6CBB-401B-AB74-9571C6924767}"/>
              </a:ext>
            </a:extLst>
          </p:cNvPr>
          <p:cNvSpPr/>
          <p:nvPr/>
        </p:nvSpPr>
        <p:spPr>
          <a:xfrm rot="5400000">
            <a:off x="8125940" y="2742238"/>
            <a:ext cx="1060704" cy="9144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bk object 17">
            <a:extLst>
              <a:ext uri="{FF2B5EF4-FFF2-40B4-BE49-F238E27FC236}">
                <a16:creationId xmlns="" xmlns:a16="http://schemas.microsoft.com/office/drawing/2014/main" id="{65995E39-BA0C-4F91-8301-4B4E6A12B031}"/>
              </a:ext>
            </a:extLst>
          </p:cNvPr>
          <p:cNvSpPr/>
          <p:nvPr/>
        </p:nvSpPr>
        <p:spPr>
          <a:xfrm>
            <a:off x="4811595" y="0"/>
            <a:ext cx="4008556" cy="6092825"/>
          </a:xfrm>
          <a:custGeom>
            <a:avLst/>
            <a:gdLst/>
            <a:ahLst/>
            <a:cxnLst/>
            <a:rect l="l" t="t" r="r" b="b"/>
            <a:pathLst>
              <a:path w="4860290" h="5820409">
                <a:moveTo>
                  <a:pt x="0" y="5820003"/>
                </a:moveTo>
                <a:lnTo>
                  <a:pt x="4859997" y="5820003"/>
                </a:lnTo>
                <a:lnTo>
                  <a:pt x="4859997" y="0"/>
                </a:lnTo>
                <a:lnTo>
                  <a:pt x="0" y="0"/>
                </a:lnTo>
                <a:lnTo>
                  <a:pt x="0" y="5820003"/>
                </a:lnTo>
                <a:close/>
              </a:path>
            </a:pathLst>
          </a:custGeom>
          <a:solidFill>
            <a:schemeClr val="bg1">
              <a:lumMod val="85000"/>
            </a:schemeClr>
          </a:solidFill>
        </p:spPr>
        <p:txBody>
          <a:bodyPr wrap="square" lIns="0" tIns="0" rIns="0" bIns="0" rtlCol="0"/>
          <a:lstStyle/>
          <a:p>
            <a:endParaRPr lang="nl-NL" dirty="0"/>
          </a:p>
        </p:txBody>
      </p:sp>
      <p:sp>
        <p:nvSpPr>
          <p:cNvPr id="5" name="Rechthoek 4">
            <a:extLst>
              <a:ext uri="{FF2B5EF4-FFF2-40B4-BE49-F238E27FC236}">
                <a16:creationId xmlns="" xmlns:a16="http://schemas.microsoft.com/office/drawing/2014/main" id="{F016FBDB-EBE4-40C3-86D4-BB4FAD14672A}"/>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roken</a:t>
            </a:r>
            <a:r>
              <a:rPr lang="nl-NL" sz="3200" cap="all" dirty="0">
                <a:solidFill>
                  <a:srgbClr val="F0596B"/>
                </a:solidFill>
                <a:latin typeface="+mj-lt"/>
              </a:rPr>
              <a:t/>
            </a:r>
            <a:br>
              <a:rPr lang="nl-NL" sz="3200" cap="all" dirty="0">
                <a:solidFill>
                  <a:srgbClr val="F0596B"/>
                </a:solidFill>
                <a:latin typeface="+mj-lt"/>
              </a:rPr>
            </a:br>
            <a:r>
              <a:rPr lang="nl-NL" sz="2400" cap="all" dirty="0">
                <a:solidFill>
                  <a:srgbClr val="F0596B"/>
                </a:solidFill>
                <a:latin typeface="+mj-lt"/>
              </a:rPr>
              <a:t>&amp; longziekten</a:t>
            </a:r>
          </a:p>
        </p:txBody>
      </p:sp>
      <p:sp>
        <p:nvSpPr>
          <p:cNvPr id="8" name="object 6">
            <a:extLst>
              <a:ext uri="{FF2B5EF4-FFF2-40B4-BE49-F238E27FC236}">
                <a16:creationId xmlns="" xmlns:a16="http://schemas.microsoft.com/office/drawing/2014/main" id="{3CE1BF70-C7AE-4809-BD22-EC93F8B25FE7}"/>
              </a:ext>
            </a:extLst>
          </p:cNvPr>
          <p:cNvSpPr txBox="1"/>
          <p:nvPr/>
        </p:nvSpPr>
        <p:spPr>
          <a:xfrm>
            <a:off x="9406833" y="2439645"/>
            <a:ext cx="1792881" cy="1163780"/>
          </a:xfrm>
          <a:prstGeom prst="rect">
            <a:avLst/>
          </a:prstGeom>
        </p:spPr>
        <p:txBody>
          <a:bodyPr vert="horz" wrap="square" lIns="0" tIns="78105" rIns="0" bIns="0" rtlCol="0">
            <a:spAutoFit/>
          </a:bodyPr>
          <a:lstStyle/>
          <a:p>
            <a:pPr marL="12700">
              <a:spcBef>
                <a:spcPts val="830"/>
              </a:spcBef>
            </a:pPr>
            <a:r>
              <a:rPr lang="nl-NL" sz="2000" spc="-45" dirty="0">
                <a:solidFill>
                  <a:srgbClr val="2176B6"/>
                </a:solidFill>
                <a:latin typeface="+mj-lt"/>
                <a:cs typeface="Arial Unicode MS"/>
              </a:rPr>
              <a:t>COPD</a:t>
            </a:r>
          </a:p>
          <a:p>
            <a:pPr marL="12700" marR="5080">
              <a:lnSpc>
                <a:spcPct val="100000"/>
              </a:lnSpc>
              <a:spcBef>
                <a:spcPts val="305"/>
              </a:spcBef>
            </a:pPr>
            <a:r>
              <a:rPr lang="nl-NL" sz="1600" spc="5" dirty="0">
                <a:solidFill>
                  <a:srgbClr val="2176B6"/>
                </a:solidFill>
              </a:rPr>
              <a:t>Ongeveer </a:t>
            </a:r>
            <a:r>
              <a:rPr lang="nl-NL" sz="1600" b="1" spc="5" dirty="0">
                <a:solidFill>
                  <a:srgbClr val="DD2E88"/>
                </a:solidFill>
              </a:rPr>
              <a:t>80%</a:t>
            </a:r>
            <a:r>
              <a:rPr lang="nl-NL" sz="1600" spc="5" dirty="0">
                <a:solidFill>
                  <a:srgbClr val="2176B6"/>
                </a:solidFill>
              </a:rPr>
              <a:t> van COPD ontstaat door roken</a:t>
            </a:r>
          </a:p>
        </p:txBody>
      </p:sp>
      <p:sp>
        <p:nvSpPr>
          <p:cNvPr id="9" name="object 7">
            <a:extLst>
              <a:ext uri="{FF2B5EF4-FFF2-40B4-BE49-F238E27FC236}">
                <a16:creationId xmlns="" xmlns:a16="http://schemas.microsoft.com/office/drawing/2014/main" id="{D5FF0BC3-39B6-47AF-B3BF-1E73DFEFEFA0}"/>
              </a:ext>
            </a:extLst>
          </p:cNvPr>
          <p:cNvSpPr txBox="1"/>
          <p:nvPr/>
        </p:nvSpPr>
        <p:spPr>
          <a:xfrm>
            <a:off x="9406833" y="3729790"/>
            <a:ext cx="1866470" cy="1196481"/>
          </a:xfrm>
          <a:prstGeom prst="rect">
            <a:avLst/>
          </a:prstGeom>
        </p:spPr>
        <p:txBody>
          <a:bodyPr vert="horz" wrap="square" lIns="0" tIns="97790" rIns="0" bIns="0" rtlCol="0">
            <a:spAutoFit/>
          </a:bodyPr>
          <a:lstStyle/>
          <a:p>
            <a:pPr marL="12700">
              <a:lnSpc>
                <a:spcPct val="100000"/>
              </a:lnSpc>
              <a:spcBef>
                <a:spcPts val="830"/>
              </a:spcBef>
            </a:pPr>
            <a:r>
              <a:rPr lang="nl-NL" sz="2000" spc="-45" dirty="0">
                <a:solidFill>
                  <a:srgbClr val="2176B6"/>
                </a:solidFill>
                <a:latin typeface="+mj-lt"/>
                <a:cs typeface="Arial Unicode MS"/>
              </a:rPr>
              <a:t>Astma</a:t>
            </a:r>
          </a:p>
          <a:p>
            <a:pPr marL="18415" marR="5080">
              <a:lnSpc>
                <a:spcPct val="100000"/>
              </a:lnSpc>
              <a:spcBef>
                <a:spcPts val="400"/>
              </a:spcBef>
            </a:pPr>
            <a:r>
              <a:rPr lang="nl-NL" sz="1600" spc="5" dirty="0">
                <a:solidFill>
                  <a:srgbClr val="2176B6"/>
                </a:solidFill>
              </a:rPr>
              <a:t>Ook regelmatig  </a:t>
            </a:r>
            <a:r>
              <a:rPr lang="nl-NL" sz="1600" spc="5" dirty="0" err="1">
                <a:solidFill>
                  <a:srgbClr val="2176B6"/>
                </a:solidFill>
              </a:rPr>
              <a:t>meeroken</a:t>
            </a:r>
            <a:r>
              <a:rPr lang="nl-NL" sz="1600" spc="5" dirty="0">
                <a:solidFill>
                  <a:srgbClr val="2176B6"/>
                </a:solidFill>
              </a:rPr>
              <a:t> </a:t>
            </a:r>
            <a:r>
              <a:rPr lang="nl-NL" sz="1600" spc="5" dirty="0" err="1">
                <a:solidFill>
                  <a:srgbClr val="2176B6"/>
                </a:solidFill>
              </a:rPr>
              <a:t>verhoogt</a:t>
            </a:r>
            <a:r>
              <a:rPr lang="nl-NL" sz="1600" spc="5" dirty="0">
                <a:solidFill>
                  <a:srgbClr val="2176B6"/>
                </a:solidFill>
              </a:rPr>
              <a:t> de kans op astma</a:t>
            </a:r>
            <a:endParaRPr lang="nl-NL" sz="1200" spc="5" dirty="0">
              <a:solidFill>
                <a:srgbClr val="2176B6"/>
              </a:solidFill>
            </a:endParaRPr>
          </a:p>
        </p:txBody>
      </p:sp>
      <p:sp>
        <p:nvSpPr>
          <p:cNvPr id="10" name="object 8">
            <a:extLst>
              <a:ext uri="{FF2B5EF4-FFF2-40B4-BE49-F238E27FC236}">
                <a16:creationId xmlns="" xmlns:a16="http://schemas.microsoft.com/office/drawing/2014/main" id="{C696877F-E731-409F-B3AE-D893900A924D}"/>
              </a:ext>
            </a:extLst>
          </p:cNvPr>
          <p:cNvSpPr txBox="1"/>
          <p:nvPr/>
        </p:nvSpPr>
        <p:spPr>
          <a:xfrm>
            <a:off x="9406833" y="1109103"/>
            <a:ext cx="2096268" cy="1204176"/>
          </a:xfrm>
          <a:prstGeom prst="rect">
            <a:avLst/>
          </a:prstGeom>
        </p:spPr>
        <p:txBody>
          <a:bodyPr vert="horz" wrap="square" lIns="0" tIns="105410" rIns="0" bIns="0" rtlCol="0">
            <a:spAutoFit/>
          </a:bodyPr>
          <a:lstStyle/>
          <a:p>
            <a:pPr marL="12700">
              <a:lnSpc>
                <a:spcPct val="100000"/>
              </a:lnSpc>
              <a:spcBef>
                <a:spcPts val="830"/>
              </a:spcBef>
            </a:pPr>
            <a:r>
              <a:rPr lang="nl-NL" sz="2000" spc="-45" dirty="0">
                <a:solidFill>
                  <a:srgbClr val="2176B6"/>
                </a:solidFill>
                <a:latin typeface="+mj-lt"/>
                <a:cs typeface="Arial Unicode MS"/>
              </a:rPr>
              <a:t>Longkanker</a:t>
            </a:r>
          </a:p>
          <a:p>
            <a:pPr marL="26670" marR="5080">
              <a:lnSpc>
                <a:spcPct val="100000"/>
              </a:lnSpc>
              <a:spcBef>
                <a:spcPts val="434"/>
              </a:spcBef>
            </a:pPr>
            <a:r>
              <a:rPr lang="nl-NL" sz="1600" spc="5" dirty="0">
                <a:solidFill>
                  <a:srgbClr val="2176B6"/>
                </a:solidFill>
              </a:rPr>
              <a:t>Sterk verband </a:t>
            </a:r>
            <a:r>
              <a:rPr lang="nl-NL" sz="1600" spc="5" dirty="0" err="1">
                <a:solidFill>
                  <a:srgbClr val="2176B6"/>
                </a:solidFill>
              </a:rPr>
              <a:t>tussen</a:t>
            </a:r>
            <a:r>
              <a:rPr lang="nl-NL" sz="1600" spc="5" dirty="0">
                <a:solidFill>
                  <a:srgbClr val="2176B6"/>
                </a:solidFill>
              </a:rPr>
              <a:t> </a:t>
            </a:r>
            <a:r>
              <a:rPr lang="nl-NL" sz="1600" spc="5" dirty="0" err="1">
                <a:solidFill>
                  <a:srgbClr val="2176B6"/>
                </a:solidFill>
              </a:rPr>
              <a:t>roken</a:t>
            </a:r>
            <a:r>
              <a:rPr lang="nl-NL" sz="1600" spc="5" dirty="0">
                <a:solidFill>
                  <a:srgbClr val="2176B6"/>
                </a:solidFill>
              </a:rPr>
              <a:t> en het </a:t>
            </a:r>
            <a:r>
              <a:rPr lang="nl-NL" sz="1600" spc="5" dirty="0" err="1">
                <a:solidFill>
                  <a:srgbClr val="2176B6"/>
                </a:solidFill>
              </a:rPr>
              <a:t>ontstaan</a:t>
            </a:r>
            <a:r>
              <a:rPr lang="nl-NL" sz="1600" spc="5" dirty="0">
                <a:solidFill>
                  <a:srgbClr val="2176B6"/>
                </a:solidFill>
              </a:rPr>
              <a:t> van longkanker</a:t>
            </a:r>
          </a:p>
        </p:txBody>
      </p:sp>
      <p:sp>
        <p:nvSpPr>
          <p:cNvPr id="4" name="object 3">
            <a:extLst>
              <a:ext uri="{FF2B5EF4-FFF2-40B4-BE49-F238E27FC236}">
                <a16:creationId xmlns="" xmlns:a16="http://schemas.microsoft.com/office/drawing/2014/main" id="{2B420CC8-88D7-486C-A869-DB8A74532FC7}"/>
              </a:ext>
            </a:extLst>
          </p:cNvPr>
          <p:cNvSpPr txBox="1"/>
          <p:nvPr/>
        </p:nvSpPr>
        <p:spPr>
          <a:xfrm>
            <a:off x="4955085" y="1226365"/>
            <a:ext cx="2294240" cy="320601"/>
          </a:xfrm>
          <a:prstGeom prst="rect">
            <a:avLst/>
          </a:prstGeom>
        </p:spPr>
        <p:txBody>
          <a:bodyPr vert="horz" wrap="square" lIns="0" tIns="12700" rIns="0" bIns="0" rtlCol="0">
            <a:spAutoFit/>
          </a:bodyPr>
          <a:lstStyle/>
          <a:p>
            <a:pPr marL="200025" indent="-200025">
              <a:spcBef>
                <a:spcPts val="100"/>
              </a:spcBef>
            </a:pPr>
            <a:r>
              <a:rPr lang="nl-NL" sz="2000" spc="-45" dirty="0">
                <a:solidFill>
                  <a:srgbClr val="2176B6"/>
                </a:solidFill>
                <a:latin typeface="+mj-lt"/>
                <a:cs typeface="Arial Unicode MS"/>
              </a:rPr>
              <a:t>Rokers Longen</a:t>
            </a:r>
          </a:p>
        </p:txBody>
      </p:sp>
      <p:sp>
        <p:nvSpPr>
          <p:cNvPr id="6" name="object 4">
            <a:extLst>
              <a:ext uri="{FF2B5EF4-FFF2-40B4-BE49-F238E27FC236}">
                <a16:creationId xmlns="" xmlns:a16="http://schemas.microsoft.com/office/drawing/2014/main" id="{15C51CA0-DC9E-400F-B5D8-8115DBFE696E}"/>
              </a:ext>
            </a:extLst>
          </p:cNvPr>
          <p:cNvSpPr txBox="1"/>
          <p:nvPr/>
        </p:nvSpPr>
        <p:spPr>
          <a:xfrm>
            <a:off x="515939" y="1226365"/>
            <a:ext cx="4198933" cy="4596130"/>
          </a:xfrm>
          <a:prstGeom prst="rect">
            <a:avLst/>
          </a:prstGeom>
        </p:spPr>
        <p:txBody>
          <a:bodyPr vert="horz" wrap="square" lIns="0" tIns="0" rIns="0" bIns="0" rtlCol="0">
            <a:spAutoFit/>
          </a:bodyPr>
          <a:lstStyle/>
          <a:p>
            <a:pPr marL="200025" indent="-200025">
              <a:lnSpc>
                <a:spcPct val="100000"/>
              </a:lnSpc>
              <a:spcBef>
                <a:spcPts val="100"/>
              </a:spcBef>
            </a:pPr>
            <a:r>
              <a:rPr lang="nl-NL" sz="2000" spc="-45" dirty="0">
                <a:solidFill>
                  <a:srgbClr val="2176B6"/>
                </a:solidFill>
                <a:latin typeface="+mj-lt"/>
                <a:cs typeface="Arial Unicode MS"/>
              </a:rPr>
              <a:t>Gezonde</a:t>
            </a:r>
            <a:r>
              <a:rPr lang="nl-NL" sz="2000" spc="-375" dirty="0">
                <a:solidFill>
                  <a:srgbClr val="2176B6"/>
                </a:solidFill>
                <a:latin typeface="+mj-lt"/>
                <a:cs typeface="Arial Unicode MS"/>
              </a:rPr>
              <a:t> </a:t>
            </a:r>
            <a:r>
              <a:rPr lang="nl-NL" sz="2000" spc="-90" dirty="0">
                <a:solidFill>
                  <a:srgbClr val="2176B6"/>
                </a:solidFill>
                <a:latin typeface="+mj-lt"/>
                <a:cs typeface="Arial Unicode MS"/>
              </a:rPr>
              <a:t>Longen</a:t>
            </a:r>
            <a:endParaRPr lang="nl-NL" sz="2000" dirty="0">
              <a:solidFill>
                <a:srgbClr val="2176B6"/>
              </a:solidFill>
              <a:latin typeface="+mj-lt"/>
              <a:cs typeface="Arial Unicode MS"/>
            </a:endParaRPr>
          </a:p>
          <a:p>
            <a:pPr>
              <a:lnSpc>
                <a:spcPct val="100000"/>
              </a:lnSpc>
            </a:pPr>
            <a:endParaRPr lang="nl-NL" sz="2800" dirty="0">
              <a:latin typeface="Times New Roman"/>
              <a:cs typeface="Times New Roman"/>
            </a:endParaRPr>
          </a:p>
          <a:p>
            <a:pPr>
              <a:lnSpc>
                <a:spcPct val="100000"/>
              </a:lnSpc>
            </a:pPr>
            <a:endParaRPr lang="nl-NL" sz="2800" dirty="0">
              <a:latin typeface="Times New Roman"/>
              <a:cs typeface="Times New Roman"/>
            </a:endParaRPr>
          </a:p>
          <a:p>
            <a:pPr>
              <a:lnSpc>
                <a:spcPct val="100000"/>
              </a:lnSpc>
            </a:pPr>
            <a:endParaRPr lang="nl-NL" sz="2800" dirty="0">
              <a:latin typeface="Times New Roman"/>
              <a:cs typeface="Times New Roman"/>
            </a:endParaRPr>
          </a:p>
          <a:p>
            <a:pPr>
              <a:lnSpc>
                <a:spcPct val="100000"/>
              </a:lnSpc>
            </a:pPr>
            <a:endParaRPr lang="nl-NL" sz="2800" dirty="0">
              <a:latin typeface="Times New Roman"/>
              <a:cs typeface="Times New Roman"/>
            </a:endParaRPr>
          </a:p>
          <a:p>
            <a:pPr>
              <a:lnSpc>
                <a:spcPct val="100000"/>
              </a:lnSpc>
              <a:spcBef>
                <a:spcPts val="30"/>
              </a:spcBef>
            </a:pPr>
            <a:endParaRPr lang="nl-NL" sz="2400" dirty="0">
              <a:solidFill>
                <a:srgbClr val="2176B6"/>
              </a:solidFill>
              <a:latin typeface="Times New Roman"/>
              <a:cs typeface="Times New Roman"/>
            </a:endParaRPr>
          </a:p>
          <a:p>
            <a:pPr>
              <a:spcBef>
                <a:spcPts val="500"/>
              </a:spcBef>
              <a:spcAft>
                <a:spcPts val="1200"/>
              </a:spcAft>
              <a:tabLst>
                <a:tab pos="217804" algn="l"/>
              </a:tabLst>
            </a:pPr>
            <a:endParaRPr lang="nl-NL" sz="1600" spc="5" dirty="0">
              <a:solidFill>
                <a:srgbClr val="2176B6"/>
              </a:solidFill>
              <a:cs typeface="Calibri"/>
            </a:endParaRPr>
          </a:p>
          <a:p>
            <a:pPr>
              <a:spcBef>
                <a:spcPts val="500"/>
              </a:spcBef>
              <a:spcAft>
                <a:spcPts val="1200"/>
              </a:spcAft>
              <a:tabLst>
                <a:tab pos="217804" algn="l"/>
              </a:tabLst>
            </a:pPr>
            <a:r>
              <a:rPr lang="nl-NL" sz="1600" spc="5" dirty="0">
                <a:solidFill>
                  <a:srgbClr val="2176B6"/>
                </a:solidFill>
                <a:cs typeface="Calibri"/>
              </a:rPr>
              <a:t>Schadelijke </a:t>
            </a:r>
            <a:r>
              <a:rPr lang="nl-NL" sz="1600" dirty="0">
                <a:solidFill>
                  <a:srgbClr val="2176B6"/>
                </a:solidFill>
                <a:cs typeface="Calibri"/>
              </a:rPr>
              <a:t>stoffen </a:t>
            </a:r>
            <a:r>
              <a:rPr lang="nl-NL" sz="1600" spc="5" dirty="0">
                <a:solidFill>
                  <a:srgbClr val="2176B6"/>
                </a:solidFill>
                <a:cs typeface="Calibri"/>
              </a:rPr>
              <a:t>blijven kleven</a:t>
            </a:r>
            <a:r>
              <a:rPr lang="nl-NL" sz="1600" spc="-65" dirty="0">
                <a:solidFill>
                  <a:srgbClr val="2176B6"/>
                </a:solidFill>
                <a:cs typeface="Calibri"/>
              </a:rPr>
              <a:t> </a:t>
            </a:r>
            <a:br>
              <a:rPr lang="nl-NL" sz="1600" spc="-65" dirty="0">
                <a:solidFill>
                  <a:srgbClr val="2176B6"/>
                </a:solidFill>
                <a:cs typeface="Calibri"/>
              </a:rPr>
            </a:br>
            <a:r>
              <a:rPr lang="nl-NL" sz="1600" dirty="0">
                <a:solidFill>
                  <a:srgbClr val="2176B6"/>
                </a:solidFill>
                <a:cs typeface="Calibri"/>
              </a:rPr>
              <a:t>aan </a:t>
            </a:r>
            <a:r>
              <a:rPr lang="nl-NL" sz="1600" spc="5" dirty="0">
                <a:solidFill>
                  <a:srgbClr val="2176B6"/>
                </a:solidFill>
                <a:cs typeface="Calibri"/>
              </a:rPr>
              <a:t>het</a:t>
            </a:r>
            <a:r>
              <a:rPr lang="nl-NL" sz="1600" spc="-70" dirty="0">
                <a:solidFill>
                  <a:srgbClr val="2176B6"/>
                </a:solidFill>
                <a:cs typeface="Calibri"/>
              </a:rPr>
              <a:t> </a:t>
            </a:r>
            <a:r>
              <a:rPr lang="nl-NL" sz="1600" spc="5" dirty="0">
                <a:solidFill>
                  <a:srgbClr val="2176B6"/>
                </a:solidFill>
                <a:cs typeface="Calibri"/>
              </a:rPr>
              <a:t>slijmvlies.</a:t>
            </a:r>
            <a:endParaRPr lang="nl-NL" sz="1600" dirty="0">
              <a:solidFill>
                <a:srgbClr val="2176B6"/>
              </a:solidFill>
              <a:cs typeface="Calibri"/>
            </a:endParaRPr>
          </a:p>
          <a:p>
            <a:pPr>
              <a:lnSpc>
                <a:spcPct val="100000"/>
              </a:lnSpc>
              <a:spcBef>
                <a:spcPts val="500"/>
              </a:spcBef>
              <a:spcAft>
                <a:spcPts val="1200"/>
              </a:spcAft>
              <a:tabLst>
                <a:tab pos="217804" algn="l"/>
              </a:tabLst>
            </a:pPr>
            <a:r>
              <a:rPr lang="nl-NL" sz="1600" spc="0" dirty="0">
                <a:solidFill>
                  <a:srgbClr val="2176B6"/>
                </a:solidFill>
                <a:cs typeface="Calibri"/>
              </a:rPr>
              <a:t>Trilhaartjes </a:t>
            </a:r>
            <a:r>
              <a:rPr lang="nl-NL" sz="1600" dirty="0">
                <a:solidFill>
                  <a:srgbClr val="2176B6"/>
                </a:solidFill>
                <a:cs typeface="Calibri"/>
              </a:rPr>
              <a:t>vervoeren </a:t>
            </a:r>
            <a:r>
              <a:rPr lang="nl-NL" sz="1600" spc="5" dirty="0">
                <a:solidFill>
                  <a:srgbClr val="2176B6"/>
                </a:solidFill>
                <a:cs typeface="Calibri"/>
              </a:rPr>
              <a:t>het </a:t>
            </a:r>
            <a:r>
              <a:rPr lang="nl-NL" sz="1600" spc="15" dirty="0">
                <a:solidFill>
                  <a:srgbClr val="2176B6"/>
                </a:solidFill>
                <a:cs typeface="Calibri"/>
              </a:rPr>
              <a:t>vuil uit </a:t>
            </a:r>
            <a:r>
              <a:rPr lang="nl-NL" sz="1600" dirty="0">
                <a:solidFill>
                  <a:srgbClr val="2176B6"/>
                </a:solidFill>
                <a:cs typeface="Calibri"/>
              </a:rPr>
              <a:t>de</a:t>
            </a:r>
            <a:r>
              <a:rPr lang="nl-NL" sz="1600" spc="-105" dirty="0">
                <a:solidFill>
                  <a:srgbClr val="2176B6"/>
                </a:solidFill>
                <a:cs typeface="Calibri"/>
              </a:rPr>
              <a:t> </a:t>
            </a:r>
            <a:r>
              <a:rPr lang="nl-NL" sz="1600" spc="5" dirty="0">
                <a:solidFill>
                  <a:srgbClr val="2176B6"/>
                </a:solidFill>
                <a:cs typeface="Calibri"/>
              </a:rPr>
              <a:t>longen.</a:t>
            </a:r>
          </a:p>
          <a:p>
            <a:pPr>
              <a:spcBef>
                <a:spcPts val="500"/>
              </a:spcBef>
              <a:spcAft>
                <a:spcPts val="1200"/>
              </a:spcAft>
              <a:tabLst>
                <a:tab pos="217804" algn="l"/>
              </a:tabLst>
            </a:pPr>
            <a:r>
              <a:rPr lang="nl-NL" sz="1600" spc="35" dirty="0">
                <a:solidFill>
                  <a:srgbClr val="2176B6"/>
                </a:solidFill>
                <a:cs typeface="Calibri"/>
              </a:rPr>
              <a:t>Zo </a:t>
            </a:r>
            <a:r>
              <a:rPr lang="nl-NL" sz="1600" dirty="0">
                <a:solidFill>
                  <a:srgbClr val="2176B6"/>
                </a:solidFill>
                <a:cs typeface="Calibri"/>
              </a:rPr>
              <a:t>proberen de </a:t>
            </a:r>
            <a:r>
              <a:rPr lang="nl-NL" sz="1600" spc="10" dirty="0">
                <a:solidFill>
                  <a:srgbClr val="2176B6"/>
                </a:solidFill>
                <a:cs typeface="Calibri"/>
              </a:rPr>
              <a:t>longen </a:t>
            </a:r>
            <a:r>
              <a:rPr lang="nl-NL" sz="1600" spc="15" dirty="0">
                <a:solidFill>
                  <a:srgbClr val="2176B6"/>
                </a:solidFill>
                <a:cs typeface="Calibri"/>
              </a:rPr>
              <a:t>zichzelf </a:t>
            </a:r>
            <a:r>
              <a:rPr lang="nl-NL" sz="1600" spc="5" dirty="0">
                <a:solidFill>
                  <a:srgbClr val="2176B6"/>
                </a:solidFill>
                <a:cs typeface="Calibri"/>
              </a:rPr>
              <a:t>schoon</a:t>
            </a:r>
            <a:r>
              <a:rPr lang="nl-NL" sz="1600" spc="-145" dirty="0">
                <a:solidFill>
                  <a:srgbClr val="2176B6"/>
                </a:solidFill>
                <a:cs typeface="Calibri"/>
              </a:rPr>
              <a:t> </a:t>
            </a:r>
            <a:r>
              <a:rPr lang="nl-NL" sz="1600" dirty="0">
                <a:solidFill>
                  <a:srgbClr val="2176B6"/>
                </a:solidFill>
                <a:cs typeface="Calibri"/>
              </a:rPr>
              <a:t>te houden en </a:t>
            </a:r>
            <a:r>
              <a:rPr lang="nl-NL" sz="1600" spc="10" dirty="0">
                <a:solidFill>
                  <a:srgbClr val="2176B6"/>
                </a:solidFill>
                <a:cs typeface="Calibri"/>
              </a:rPr>
              <a:t>irritaties </a:t>
            </a:r>
            <a:r>
              <a:rPr lang="nl-NL" sz="1600" dirty="0">
                <a:solidFill>
                  <a:srgbClr val="2176B6"/>
                </a:solidFill>
                <a:cs typeface="Calibri"/>
              </a:rPr>
              <a:t>te</a:t>
            </a:r>
            <a:r>
              <a:rPr lang="nl-NL" sz="1600" spc="-75" dirty="0">
                <a:solidFill>
                  <a:srgbClr val="2176B6"/>
                </a:solidFill>
                <a:cs typeface="Calibri"/>
              </a:rPr>
              <a:t> </a:t>
            </a:r>
            <a:r>
              <a:rPr lang="nl-NL" sz="1600" dirty="0">
                <a:solidFill>
                  <a:srgbClr val="2176B6"/>
                </a:solidFill>
                <a:cs typeface="Calibri"/>
              </a:rPr>
              <a:t>voorkomen.</a:t>
            </a:r>
          </a:p>
        </p:txBody>
      </p:sp>
      <p:sp>
        <p:nvSpPr>
          <p:cNvPr id="18" name="object 5">
            <a:extLst>
              <a:ext uri="{FF2B5EF4-FFF2-40B4-BE49-F238E27FC236}">
                <a16:creationId xmlns="" xmlns:a16="http://schemas.microsoft.com/office/drawing/2014/main" id="{0229ECA1-34B2-4F7A-867A-52DA3B080367}"/>
              </a:ext>
            </a:extLst>
          </p:cNvPr>
          <p:cNvSpPr txBox="1"/>
          <p:nvPr/>
        </p:nvSpPr>
        <p:spPr>
          <a:xfrm>
            <a:off x="4955085" y="4120305"/>
            <a:ext cx="3865066" cy="1679947"/>
          </a:xfrm>
          <a:prstGeom prst="rect">
            <a:avLst/>
          </a:prstGeom>
        </p:spPr>
        <p:txBody>
          <a:bodyPr vert="horz" wrap="square" lIns="0" tIns="12700" rIns="0" bIns="0" rtlCol="0">
            <a:spAutoFit/>
          </a:bodyPr>
          <a:lstStyle/>
          <a:p>
            <a:pPr marL="12700" marR="67945">
              <a:lnSpc>
                <a:spcPct val="100000"/>
              </a:lnSpc>
              <a:spcBef>
                <a:spcPts val="100"/>
              </a:spcBef>
              <a:spcAft>
                <a:spcPts val="1200"/>
              </a:spcAft>
              <a:tabLst>
                <a:tab pos="92710" algn="l"/>
              </a:tabLst>
            </a:pPr>
            <a:r>
              <a:rPr lang="nl-NL" sz="1600" spc="5" dirty="0">
                <a:solidFill>
                  <a:srgbClr val="2176B6"/>
                </a:solidFill>
              </a:rPr>
              <a:t>Trilhaartjes plakken aan elkaar vast. </a:t>
            </a:r>
            <a:br>
              <a:rPr lang="nl-NL" sz="1600" spc="5" dirty="0">
                <a:solidFill>
                  <a:srgbClr val="2176B6"/>
                </a:solidFill>
              </a:rPr>
            </a:br>
            <a:r>
              <a:rPr lang="nl-NL" sz="1600" spc="5" dirty="0">
                <a:solidFill>
                  <a:srgbClr val="2176B6"/>
                </a:solidFill>
              </a:rPr>
              <a:t>Slijmvliezen raken </a:t>
            </a:r>
            <a:r>
              <a:rPr lang="nl-NL" sz="1600" spc="5" dirty="0" err="1">
                <a:solidFill>
                  <a:srgbClr val="2176B6"/>
                </a:solidFill>
              </a:rPr>
              <a:t>geirriteerd</a:t>
            </a:r>
            <a:r>
              <a:rPr lang="nl-NL" sz="1600" spc="5" dirty="0">
                <a:solidFill>
                  <a:srgbClr val="2176B6"/>
                </a:solidFill>
              </a:rPr>
              <a:t>.</a:t>
            </a:r>
          </a:p>
          <a:p>
            <a:pPr marL="12700" marR="5080">
              <a:lnSpc>
                <a:spcPct val="100000"/>
              </a:lnSpc>
              <a:spcBef>
                <a:spcPts val="500"/>
              </a:spcBef>
              <a:spcAft>
                <a:spcPts val="1200"/>
              </a:spcAft>
              <a:tabLst>
                <a:tab pos="92710" algn="l"/>
              </a:tabLst>
            </a:pPr>
            <a:r>
              <a:rPr lang="nl-NL" sz="1600" spc="5" dirty="0">
                <a:solidFill>
                  <a:srgbClr val="2176B6"/>
                </a:solidFill>
              </a:rPr>
              <a:t>De longen kunnen zichzelf </a:t>
            </a:r>
            <a:br>
              <a:rPr lang="nl-NL" sz="1600" spc="5" dirty="0">
                <a:solidFill>
                  <a:srgbClr val="2176B6"/>
                </a:solidFill>
              </a:rPr>
            </a:br>
            <a:r>
              <a:rPr lang="nl-NL" sz="1600" spc="5" dirty="0">
                <a:solidFill>
                  <a:srgbClr val="2176B6"/>
                </a:solidFill>
              </a:rPr>
              <a:t>niet meer goed schoonhouden.</a:t>
            </a:r>
          </a:p>
          <a:p>
            <a:pPr marL="12700">
              <a:lnSpc>
                <a:spcPct val="100000"/>
              </a:lnSpc>
              <a:spcBef>
                <a:spcPts val="500"/>
              </a:spcBef>
              <a:spcAft>
                <a:spcPts val="1200"/>
              </a:spcAft>
              <a:tabLst>
                <a:tab pos="92710" algn="l"/>
              </a:tabLst>
            </a:pPr>
            <a:r>
              <a:rPr lang="nl-NL" sz="1600" spc="5" dirty="0">
                <a:solidFill>
                  <a:srgbClr val="2176B6"/>
                </a:solidFill>
              </a:rPr>
              <a:t>Ook verminderde zuurstofopname.</a:t>
            </a:r>
          </a:p>
        </p:txBody>
      </p:sp>
      <p:grpSp>
        <p:nvGrpSpPr>
          <p:cNvPr id="2" name="Groep 1">
            <a:extLst>
              <a:ext uri="{FF2B5EF4-FFF2-40B4-BE49-F238E27FC236}">
                <a16:creationId xmlns="" xmlns:a16="http://schemas.microsoft.com/office/drawing/2014/main" id="{57992C03-ABFF-4A4C-87DD-6C2E2779889D}"/>
              </a:ext>
            </a:extLst>
          </p:cNvPr>
          <p:cNvGrpSpPr/>
          <p:nvPr/>
        </p:nvGrpSpPr>
        <p:grpSpPr>
          <a:xfrm>
            <a:off x="2240260" y="1546966"/>
            <a:ext cx="5113537" cy="2051049"/>
            <a:chOff x="1367368" y="1642293"/>
            <a:chExt cx="6838953" cy="2743117"/>
          </a:xfrm>
        </p:grpSpPr>
        <p:sp>
          <p:nvSpPr>
            <p:cNvPr id="11" name="object 9">
              <a:extLst>
                <a:ext uri="{FF2B5EF4-FFF2-40B4-BE49-F238E27FC236}">
                  <a16:creationId xmlns="" xmlns:a16="http://schemas.microsoft.com/office/drawing/2014/main" id="{02FE1B18-931B-4468-85B1-9CDDC20D6A0C}"/>
                </a:ext>
              </a:extLst>
            </p:cNvPr>
            <p:cNvSpPr/>
            <p:nvPr/>
          </p:nvSpPr>
          <p:spPr>
            <a:xfrm>
              <a:off x="4919194" y="2127417"/>
              <a:ext cx="1245531" cy="2238989"/>
            </a:xfrm>
            <a:prstGeom prst="rect">
              <a:avLst/>
            </a:prstGeom>
            <a:blipFill>
              <a:blip r:embed="rId3" cstate="print"/>
              <a:stretch>
                <a:fillRect/>
              </a:stretch>
            </a:blipFill>
          </p:spPr>
          <p:txBody>
            <a:bodyPr wrap="square" lIns="0" tIns="0" rIns="0" bIns="0" rtlCol="0"/>
            <a:lstStyle/>
            <a:p>
              <a:endParaRPr lang="nl-NL" sz="1600" dirty="0"/>
            </a:p>
          </p:txBody>
        </p:sp>
        <p:sp>
          <p:nvSpPr>
            <p:cNvPr id="12" name="object 10">
              <a:extLst>
                <a:ext uri="{FF2B5EF4-FFF2-40B4-BE49-F238E27FC236}">
                  <a16:creationId xmlns="" xmlns:a16="http://schemas.microsoft.com/office/drawing/2014/main" id="{9A97D437-1F24-4CD9-9222-EE99CF2827C1}"/>
                </a:ext>
              </a:extLst>
            </p:cNvPr>
            <p:cNvSpPr/>
            <p:nvPr/>
          </p:nvSpPr>
          <p:spPr>
            <a:xfrm>
              <a:off x="6451313" y="1695802"/>
              <a:ext cx="1755008" cy="1755008"/>
            </a:xfrm>
            <a:prstGeom prst="rect">
              <a:avLst/>
            </a:prstGeom>
            <a:blipFill>
              <a:blip r:embed="rId4" cstate="print"/>
              <a:stretch>
                <a:fillRect/>
              </a:stretch>
            </a:blipFill>
          </p:spPr>
          <p:txBody>
            <a:bodyPr wrap="square" lIns="0" tIns="0" rIns="0" bIns="0" rtlCol="0"/>
            <a:lstStyle/>
            <a:p>
              <a:endParaRPr lang="nl-NL" sz="1600" dirty="0"/>
            </a:p>
          </p:txBody>
        </p:sp>
        <p:sp>
          <p:nvSpPr>
            <p:cNvPr id="13" name="object 11">
              <a:extLst>
                <a:ext uri="{FF2B5EF4-FFF2-40B4-BE49-F238E27FC236}">
                  <a16:creationId xmlns="" xmlns:a16="http://schemas.microsoft.com/office/drawing/2014/main" id="{B203F7BA-8DDB-4913-9E3D-6CAB18CCB1C3}"/>
                </a:ext>
              </a:extLst>
            </p:cNvPr>
            <p:cNvSpPr/>
            <p:nvPr/>
          </p:nvSpPr>
          <p:spPr>
            <a:xfrm>
              <a:off x="3350096" y="2132406"/>
              <a:ext cx="1278103" cy="2253004"/>
            </a:xfrm>
            <a:prstGeom prst="rect">
              <a:avLst/>
            </a:prstGeom>
            <a:blipFill>
              <a:blip r:embed="rId5" cstate="print"/>
              <a:stretch>
                <a:fillRect/>
              </a:stretch>
            </a:blipFill>
          </p:spPr>
          <p:txBody>
            <a:bodyPr wrap="square" lIns="0" tIns="0" rIns="0" bIns="0" rtlCol="0"/>
            <a:lstStyle/>
            <a:p>
              <a:endParaRPr lang="nl-NL" sz="1600" dirty="0"/>
            </a:p>
          </p:txBody>
        </p:sp>
        <p:sp>
          <p:nvSpPr>
            <p:cNvPr id="14" name="object 12">
              <a:extLst>
                <a:ext uri="{FF2B5EF4-FFF2-40B4-BE49-F238E27FC236}">
                  <a16:creationId xmlns="" xmlns:a16="http://schemas.microsoft.com/office/drawing/2014/main" id="{8370D571-B798-4E8A-B1B4-71343E9566F8}"/>
                </a:ext>
              </a:extLst>
            </p:cNvPr>
            <p:cNvSpPr/>
            <p:nvPr/>
          </p:nvSpPr>
          <p:spPr>
            <a:xfrm>
              <a:off x="1367368" y="1642293"/>
              <a:ext cx="1799332" cy="1799332"/>
            </a:xfrm>
            <a:prstGeom prst="rect">
              <a:avLst/>
            </a:prstGeom>
            <a:blipFill>
              <a:blip r:embed="rId6" cstate="print"/>
              <a:stretch>
                <a:fillRect/>
              </a:stretch>
            </a:blipFill>
          </p:spPr>
          <p:txBody>
            <a:bodyPr wrap="square" lIns="0" tIns="0" rIns="0" bIns="0" rtlCol="0"/>
            <a:lstStyle/>
            <a:p>
              <a:endParaRPr lang="nl-NL" sz="1600" dirty="0"/>
            </a:p>
          </p:txBody>
        </p:sp>
        <p:sp>
          <p:nvSpPr>
            <p:cNvPr id="30" name="Freeform 5">
              <a:extLst>
                <a:ext uri="{FF2B5EF4-FFF2-40B4-BE49-F238E27FC236}">
                  <a16:creationId xmlns="" xmlns:a16="http://schemas.microsoft.com/office/drawing/2014/main" id="{A843FDDC-E329-475E-8BC9-699EC464B9A5}"/>
                </a:ext>
              </a:extLst>
            </p:cNvPr>
            <p:cNvSpPr>
              <a:spLocks/>
            </p:cNvSpPr>
            <p:nvPr/>
          </p:nvSpPr>
          <p:spPr bwMode="auto">
            <a:xfrm>
              <a:off x="2292350" y="1676400"/>
              <a:ext cx="1751013" cy="1260475"/>
            </a:xfrm>
            <a:custGeom>
              <a:avLst/>
              <a:gdLst>
                <a:gd name="T0" fmla="*/ 567 w 567"/>
                <a:gd name="T1" fmla="*/ 452 h 452"/>
                <a:gd name="T2" fmla="*/ 0 w 567"/>
                <a:gd name="T3" fmla="*/ 142 h 452"/>
              </a:gdLst>
              <a:ahLst/>
              <a:cxnLst>
                <a:cxn ang="0">
                  <a:pos x="T0" y="T1"/>
                </a:cxn>
                <a:cxn ang="0">
                  <a:pos x="T2" y="T3"/>
                </a:cxn>
              </a:cxnLst>
              <a:rect l="0" t="0" r="r" b="b"/>
              <a:pathLst>
                <a:path w="567" h="452">
                  <a:moveTo>
                    <a:pt x="567" y="452"/>
                  </a:moveTo>
                  <a:cubicBezTo>
                    <a:pt x="567" y="452"/>
                    <a:pt x="482" y="0"/>
                    <a:pt x="0" y="142"/>
                  </a:cubicBezTo>
                </a:path>
              </a:pathLst>
            </a:custGeom>
            <a:noFill/>
            <a:ln w="42863" cap="rnd">
              <a:solidFill>
                <a:srgbClr val="3587B9"/>
              </a:solidFill>
              <a:prstDash val="solid"/>
              <a:miter lim="800000"/>
              <a:headEnd/>
              <a:tailEnd type="triangle"/>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31" name="Freeform 5">
              <a:extLst>
                <a:ext uri="{FF2B5EF4-FFF2-40B4-BE49-F238E27FC236}">
                  <a16:creationId xmlns="" xmlns:a16="http://schemas.microsoft.com/office/drawing/2014/main" id="{07F2F733-D9EB-4EA9-8128-171FB454E25F}"/>
                </a:ext>
              </a:extLst>
            </p:cNvPr>
            <p:cNvSpPr>
              <a:spLocks/>
            </p:cNvSpPr>
            <p:nvPr/>
          </p:nvSpPr>
          <p:spPr bwMode="auto">
            <a:xfrm rot="551614" flipH="1">
              <a:off x="5597248" y="1738184"/>
              <a:ext cx="1451318" cy="1260475"/>
            </a:xfrm>
            <a:custGeom>
              <a:avLst/>
              <a:gdLst>
                <a:gd name="T0" fmla="*/ 567 w 567"/>
                <a:gd name="T1" fmla="*/ 452 h 452"/>
                <a:gd name="T2" fmla="*/ 0 w 567"/>
                <a:gd name="T3" fmla="*/ 142 h 452"/>
              </a:gdLst>
              <a:ahLst/>
              <a:cxnLst>
                <a:cxn ang="0">
                  <a:pos x="T0" y="T1"/>
                </a:cxn>
                <a:cxn ang="0">
                  <a:pos x="T2" y="T3"/>
                </a:cxn>
              </a:cxnLst>
              <a:rect l="0" t="0" r="r" b="b"/>
              <a:pathLst>
                <a:path w="567" h="452">
                  <a:moveTo>
                    <a:pt x="567" y="452"/>
                  </a:moveTo>
                  <a:cubicBezTo>
                    <a:pt x="567" y="452"/>
                    <a:pt x="482" y="0"/>
                    <a:pt x="0" y="142"/>
                  </a:cubicBezTo>
                </a:path>
              </a:pathLst>
            </a:custGeom>
            <a:noFill/>
            <a:ln w="42863" cap="rnd">
              <a:solidFill>
                <a:srgbClr val="3587B9"/>
              </a:solidFill>
              <a:prstDash val="solid"/>
              <a:miter lim="800000"/>
              <a:headEnd/>
              <a:tailEnd type="triangle"/>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389635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200" t="22278" r="3779" b="32827"/>
          <a:stretch/>
        </p:blipFill>
        <p:spPr>
          <a:xfrm>
            <a:off x="1736201" y="486137"/>
            <a:ext cx="9109537" cy="4606724"/>
          </a:xfrm>
          <a:prstGeom prst="rect">
            <a:avLst/>
          </a:prstGeom>
        </p:spPr>
      </p:pic>
      <p:sp>
        <p:nvSpPr>
          <p:cNvPr id="3" name="TextBox 2"/>
          <p:cNvSpPr txBox="1"/>
          <p:nvPr/>
        </p:nvSpPr>
        <p:spPr>
          <a:xfrm>
            <a:off x="8777728" y="5185458"/>
            <a:ext cx="2068010" cy="369332"/>
          </a:xfrm>
          <a:prstGeom prst="rect">
            <a:avLst/>
          </a:prstGeom>
          <a:noFill/>
        </p:spPr>
        <p:txBody>
          <a:bodyPr wrap="square" rtlCol="0">
            <a:spAutoFit/>
          </a:bodyPr>
          <a:lstStyle/>
          <a:p>
            <a:r>
              <a:rPr lang="en-US" i="1" dirty="0" smtClean="0">
                <a:solidFill>
                  <a:srgbClr val="DD2E88"/>
                </a:solidFill>
              </a:rPr>
              <a:t>www.longfonds.nl</a:t>
            </a:r>
            <a:endParaRPr lang="en-US" i="1" dirty="0">
              <a:solidFill>
                <a:srgbClr val="DD2E88"/>
              </a:solidFill>
            </a:endParaRPr>
          </a:p>
        </p:txBody>
      </p:sp>
    </p:spTree>
    <p:extLst>
      <p:ext uri="{BB962C8B-B14F-4D97-AF65-F5344CB8AC3E}">
        <p14:creationId xmlns:p14="http://schemas.microsoft.com/office/powerpoint/2010/main" val="2996162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38200" y="365126"/>
            <a:ext cx="10515600" cy="6071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cap="all" dirty="0" smtClean="0">
                <a:solidFill>
                  <a:srgbClr val="F0596B"/>
                </a:solidFill>
              </a:rPr>
              <a:t>(Schapen)</a:t>
            </a:r>
            <a:r>
              <a:rPr lang="nl-NL" sz="3600" cap="all" dirty="0" smtClean="0">
                <a:solidFill>
                  <a:srgbClr val="2176B6"/>
                </a:solidFill>
              </a:rPr>
              <a:t>longen</a:t>
            </a:r>
            <a:r>
              <a:rPr lang="nl-NL" sz="3600" cap="all" dirty="0" smtClean="0">
                <a:solidFill>
                  <a:srgbClr val="F0596B"/>
                </a:solidFill>
              </a:rPr>
              <a:t> </a:t>
            </a:r>
            <a:r>
              <a:rPr lang="nl-NL" sz="3600" cap="all" dirty="0" smtClean="0">
                <a:solidFill>
                  <a:srgbClr val="006FB9"/>
                </a:solidFill>
              </a:rPr>
              <a:t>onder de loep</a:t>
            </a:r>
            <a:endParaRPr lang="nl-NL" sz="3600" dirty="0"/>
          </a:p>
        </p:txBody>
      </p:sp>
      <p:sp>
        <p:nvSpPr>
          <p:cNvPr id="3" name="TextBox 2"/>
          <p:cNvSpPr txBox="1"/>
          <p:nvPr/>
        </p:nvSpPr>
        <p:spPr>
          <a:xfrm>
            <a:off x="838200" y="1108027"/>
            <a:ext cx="893565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Demo </a:t>
            </a:r>
            <a:r>
              <a:rPr lang="en-US" dirty="0" err="1" smtClean="0"/>
              <a:t>rookrobot</a:t>
            </a:r>
            <a:endParaRPr lang="en-US" dirty="0" smtClean="0"/>
          </a:p>
          <a:p>
            <a:pPr marL="285750" indent="-285750">
              <a:buFont typeface="Arial" panose="020B0604020202020204" pitchFamily="34" charset="0"/>
              <a:buChar char="•"/>
            </a:pPr>
            <a:r>
              <a:rPr lang="en-US" dirty="0" err="1" smtClean="0"/>
              <a:t>Schapenlongen</a:t>
            </a:r>
            <a:r>
              <a:rPr lang="en-US" dirty="0" smtClean="0"/>
              <a:t> practicum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65758" y="1758572"/>
            <a:ext cx="5204358" cy="3903268"/>
          </a:xfrm>
          <a:prstGeom prst="rect">
            <a:avLst/>
          </a:prstGeom>
        </p:spPr>
      </p:pic>
      <p:pic>
        <p:nvPicPr>
          <p:cNvPr id="6" name="Picture 5"/>
          <p:cNvPicPr>
            <a:picLocks noChangeAspect="1"/>
          </p:cNvPicPr>
          <p:nvPr/>
        </p:nvPicPr>
        <p:blipFill rotWithShape="1">
          <a:blip r:embed="rId4"/>
          <a:srcRect l="21556" t="16877" r="18359" b="16625"/>
          <a:stretch/>
        </p:blipFill>
        <p:spPr>
          <a:xfrm>
            <a:off x="2666081" y="3229338"/>
            <a:ext cx="3482123" cy="3083048"/>
          </a:xfrm>
          <a:prstGeom prst="rect">
            <a:avLst/>
          </a:prstGeom>
        </p:spPr>
      </p:pic>
    </p:spTree>
    <p:extLst>
      <p:ext uri="{BB962C8B-B14F-4D97-AF65-F5344CB8AC3E}">
        <p14:creationId xmlns:p14="http://schemas.microsoft.com/office/powerpoint/2010/main" val="714340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 xmlns:a16="http://schemas.microsoft.com/office/drawing/2014/main" id="{143BC76A-0AB0-48D6-913D-0C2C4EA8012D}"/>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Meer informatie </a:t>
            </a:r>
            <a:r>
              <a:rPr lang="nl-NL" sz="3200" cap="all" dirty="0">
                <a:solidFill>
                  <a:srgbClr val="F0596B"/>
                </a:solidFill>
                <a:latin typeface="+mj-lt"/>
              </a:rPr>
              <a:t/>
            </a:r>
            <a:br>
              <a:rPr lang="nl-NL" sz="3200" cap="all" dirty="0">
                <a:solidFill>
                  <a:srgbClr val="F0596B"/>
                </a:solidFill>
                <a:latin typeface="+mj-lt"/>
              </a:rPr>
            </a:br>
            <a:endParaRPr lang="nl-NL" sz="2400" cap="all" dirty="0">
              <a:solidFill>
                <a:srgbClr val="F0596B"/>
              </a:solidFill>
              <a:latin typeface="+mj-lt"/>
            </a:endParaRPr>
          </a:p>
        </p:txBody>
      </p:sp>
      <p:grpSp>
        <p:nvGrpSpPr>
          <p:cNvPr id="12" name="Groep 11">
            <a:extLst>
              <a:ext uri="{FF2B5EF4-FFF2-40B4-BE49-F238E27FC236}">
                <a16:creationId xmlns="" xmlns:a16="http://schemas.microsoft.com/office/drawing/2014/main" id="{2FB9DEE7-7EC8-4ED9-90DE-2BA77E5B11B6}"/>
              </a:ext>
            </a:extLst>
          </p:cNvPr>
          <p:cNvGrpSpPr/>
          <p:nvPr/>
        </p:nvGrpSpPr>
        <p:grpSpPr>
          <a:xfrm>
            <a:off x="6096000" y="1834849"/>
            <a:ext cx="4947458" cy="415383"/>
            <a:chOff x="6728604" y="2534551"/>
            <a:chExt cx="4947458" cy="415383"/>
          </a:xfrm>
        </p:grpSpPr>
        <p:grpSp>
          <p:nvGrpSpPr>
            <p:cNvPr id="11" name="Groep 10">
              <a:extLst>
                <a:ext uri="{FF2B5EF4-FFF2-40B4-BE49-F238E27FC236}">
                  <a16:creationId xmlns="" xmlns:a16="http://schemas.microsoft.com/office/drawing/2014/main" id="{97E2291F-D18F-4A04-AEE1-96828B6F88D0}"/>
                </a:ext>
              </a:extLst>
            </p:cNvPr>
            <p:cNvGrpSpPr/>
            <p:nvPr/>
          </p:nvGrpSpPr>
          <p:grpSpPr>
            <a:xfrm>
              <a:off x="6728604" y="2534551"/>
              <a:ext cx="395287" cy="395287"/>
              <a:chOff x="515938" y="2900363"/>
              <a:chExt cx="528637" cy="528637"/>
            </a:xfrm>
          </p:grpSpPr>
          <p:sp>
            <p:nvSpPr>
              <p:cNvPr id="9" name="Freeform 5">
                <a:extLst>
                  <a:ext uri="{FF2B5EF4-FFF2-40B4-BE49-F238E27FC236}">
                    <a16:creationId xmlns="" xmlns:a16="http://schemas.microsoft.com/office/drawing/2014/main" id="{65992CF5-1DD3-4C53-B3F6-62843E79C43D}"/>
                  </a:ext>
                </a:extLst>
              </p:cNvPr>
              <p:cNvSpPr>
                <a:spLocks noEditPoints="1"/>
              </p:cNvSpPr>
              <p:nvPr/>
            </p:nvSpPr>
            <p:spPr bwMode="auto">
              <a:xfrm>
                <a:off x="668338" y="2900363"/>
                <a:ext cx="376237" cy="500062"/>
              </a:xfrm>
              <a:custGeom>
                <a:avLst/>
                <a:gdLst>
                  <a:gd name="T0" fmla="*/ 36 w 1081"/>
                  <a:gd name="T1" fmla="*/ 1434 h 1434"/>
                  <a:gd name="T2" fmla="*/ 11 w 1081"/>
                  <a:gd name="T3" fmla="*/ 1423 h 1434"/>
                  <a:gd name="T4" fmla="*/ 0 w 1081"/>
                  <a:gd name="T5" fmla="*/ 1398 h 1434"/>
                  <a:gd name="T6" fmla="*/ 0 w 1081"/>
                  <a:gd name="T7" fmla="*/ 560 h 1434"/>
                  <a:gd name="T8" fmla="*/ 10 w 1081"/>
                  <a:gd name="T9" fmla="*/ 536 h 1434"/>
                  <a:gd name="T10" fmla="*/ 449 w 1081"/>
                  <a:gd name="T11" fmla="*/ 68 h 1434"/>
                  <a:gd name="T12" fmla="*/ 581 w 1081"/>
                  <a:gd name="T13" fmla="*/ 0 h 1434"/>
                  <a:gd name="T14" fmla="*/ 654 w 1081"/>
                  <a:gd name="T15" fmla="*/ 16 h 1434"/>
                  <a:gd name="T16" fmla="*/ 730 w 1081"/>
                  <a:gd name="T17" fmla="*/ 105 h 1434"/>
                  <a:gd name="T18" fmla="*/ 716 w 1081"/>
                  <a:gd name="T19" fmla="*/ 211 h 1434"/>
                  <a:gd name="T20" fmla="*/ 521 w 1081"/>
                  <a:gd name="T21" fmla="*/ 526 h 1434"/>
                  <a:gd name="T22" fmla="*/ 682 w 1081"/>
                  <a:gd name="T23" fmla="*/ 526 h 1434"/>
                  <a:gd name="T24" fmla="*/ 925 w 1081"/>
                  <a:gd name="T25" fmla="*/ 522 h 1434"/>
                  <a:gd name="T26" fmla="*/ 1080 w 1081"/>
                  <a:gd name="T27" fmla="*/ 661 h 1434"/>
                  <a:gd name="T28" fmla="*/ 1029 w 1081"/>
                  <a:gd name="T29" fmla="*/ 768 h 1434"/>
                  <a:gd name="T30" fmla="*/ 1080 w 1081"/>
                  <a:gd name="T31" fmla="*/ 870 h 1434"/>
                  <a:gd name="T32" fmla="*/ 1017 w 1081"/>
                  <a:gd name="T33" fmla="*/ 985 h 1434"/>
                  <a:gd name="T34" fmla="*/ 1055 w 1081"/>
                  <a:gd name="T35" fmla="*/ 1076 h 1434"/>
                  <a:gd name="T36" fmla="*/ 1017 w 1081"/>
                  <a:gd name="T37" fmla="*/ 1172 h 1434"/>
                  <a:gd name="T38" fmla="*/ 953 w 1081"/>
                  <a:gd name="T39" fmla="*/ 1212 h 1434"/>
                  <a:gd name="T40" fmla="*/ 972 w 1081"/>
                  <a:gd name="T41" fmla="*/ 1278 h 1434"/>
                  <a:gd name="T42" fmla="*/ 933 w 1081"/>
                  <a:gd name="T43" fmla="*/ 1374 h 1434"/>
                  <a:gd name="T44" fmla="*/ 820 w 1081"/>
                  <a:gd name="T45" fmla="*/ 1422 h 1434"/>
                  <a:gd name="T46" fmla="*/ 36 w 1081"/>
                  <a:gd name="T47" fmla="*/ 1434 h 1434"/>
                  <a:gd name="T48" fmla="*/ 36 w 1081"/>
                  <a:gd name="T49" fmla="*/ 1434 h 1434"/>
                  <a:gd name="T50" fmla="*/ 71 w 1081"/>
                  <a:gd name="T51" fmla="*/ 574 h 1434"/>
                  <a:gd name="T52" fmla="*/ 71 w 1081"/>
                  <a:gd name="T53" fmla="*/ 1362 h 1434"/>
                  <a:gd name="T54" fmla="*/ 819 w 1081"/>
                  <a:gd name="T55" fmla="*/ 1351 h 1434"/>
                  <a:gd name="T56" fmla="*/ 882 w 1081"/>
                  <a:gd name="T57" fmla="*/ 1325 h 1434"/>
                  <a:gd name="T58" fmla="*/ 901 w 1081"/>
                  <a:gd name="T59" fmla="*/ 1279 h 1434"/>
                  <a:gd name="T60" fmla="*/ 854 w 1081"/>
                  <a:gd name="T61" fmla="*/ 1217 h 1434"/>
                  <a:gd name="T62" fmla="*/ 833 w 1081"/>
                  <a:gd name="T63" fmla="*/ 1178 h 1434"/>
                  <a:gd name="T64" fmla="*/ 867 w 1081"/>
                  <a:gd name="T65" fmla="*/ 1149 h 1434"/>
                  <a:gd name="T66" fmla="*/ 902 w 1081"/>
                  <a:gd name="T67" fmla="*/ 1149 h 1434"/>
                  <a:gd name="T68" fmla="*/ 966 w 1081"/>
                  <a:gd name="T69" fmla="*/ 1123 h 1434"/>
                  <a:gd name="T70" fmla="*/ 984 w 1081"/>
                  <a:gd name="T71" fmla="*/ 1077 h 1434"/>
                  <a:gd name="T72" fmla="*/ 927 w 1081"/>
                  <a:gd name="T73" fmla="*/ 1012 h 1434"/>
                  <a:gd name="T74" fmla="*/ 901 w 1081"/>
                  <a:gd name="T75" fmla="*/ 974 h 1434"/>
                  <a:gd name="T76" fmla="*/ 934 w 1081"/>
                  <a:gd name="T77" fmla="*/ 942 h 1434"/>
                  <a:gd name="T78" fmla="*/ 1009 w 1081"/>
                  <a:gd name="T79" fmla="*/ 871 h 1434"/>
                  <a:gd name="T80" fmla="*/ 939 w 1081"/>
                  <a:gd name="T81" fmla="*/ 803 h 1434"/>
                  <a:gd name="T82" fmla="*/ 909 w 1081"/>
                  <a:gd name="T83" fmla="*/ 768 h 1434"/>
                  <a:gd name="T84" fmla="*/ 939 w 1081"/>
                  <a:gd name="T85" fmla="*/ 733 h 1434"/>
                  <a:gd name="T86" fmla="*/ 1009 w 1081"/>
                  <a:gd name="T87" fmla="*/ 662 h 1434"/>
                  <a:gd name="T88" fmla="*/ 925 w 1081"/>
                  <a:gd name="T89" fmla="*/ 593 h 1434"/>
                  <a:gd name="T90" fmla="*/ 924 w 1081"/>
                  <a:gd name="T91" fmla="*/ 593 h 1434"/>
                  <a:gd name="T92" fmla="*/ 683 w 1081"/>
                  <a:gd name="T93" fmla="*/ 597 h 1434"/>
                  <a:gd name="T94" fmla="*/ 457 w 1081"/>
                  <a:gd name="T95" fmla="*/ 597 h 1434"/>
                  <a:gd name="T96" fmla="*/ 425 w 1081"/>
                  <a:gd name="T97" fmla="*/ 578 h 1434"/>
                  <a:gd name="T98" fmla="*/ 426 w 1081"/>
                  <a:gd name="T99" fmla="*/ 542 h 1434"/>
                  <a:gd name="T100" fmla="*/ 526 w 1081"/>
                  <a:gd name="T101" fmla="*/ 384 h 1434"/>
                  <a:gd name="T102" fmla="*/ 655 w 1081"/>
                  <a:gd name="T103" fmla="*/ 174 h 1434"/>
                  <a:gd name="T104" fmla="*/ 662 w 1081"/>
                  <a:gd name="T105" fmla="*/ 125 h 1434"/>
                  <a:gd name="T106" fmla="*/ 623 w 1081"/>
                  <a:gd name="T107" fmla="*/ 80 h 1434"/>
                  <a:gd name="T108" fmla="*/ 581 w 1081"/>
                  <a:gd name="T109" fmla="*/ 71 h 1434"/>
                  <a:gd name="T110" fmla="*/ 507 w 1081"/>
                  <a:gd name="T111" fmla="*/ 109 h 1434"/>
                  <a:gd name="T112" fmla="*/ 503 w 1081"/>
                  <a:gd name="T113" fmla="*/ 115 h 1434"/>
                  <a:gd name="T114" fmla="*/ 71 w 1081"/>
                  <a:gd name="T115" fmla="*/ 57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1" h="1434">
                    <a:moveTo>
                      <a:pt x="36" y="1434"/>
                    </a:moveTo>
                    <a:cubicBezTo>
                      <a:pt x="26" y="1434"/>
                      <a:pt x="17" y="1430"/>
                      <a:pt x="11" y="1423"/>
                    </a:cubicBezTo>
                    <a:cubicBezTo>
                      <a:pt x="4" y="1417"/>
                      <a:pt x="0" y="1408"/>
                      <a:pt x="0" y="1398"/>
                    </a:cubicBezTo>
                    <a:cubicBezTo>
                      <a:pt x="0" y="560"/>
                      <a:pt x="0" y="560"/>
                      <a:pt x="0" y="560"/>
                    </a:cubicBezTo>
                    <a:cubicBezTo>
                      <a:pt x="0" y="551"/>
                      <a:pt x="4" y="543"/>
                      <a:pt x="10" y="536"/>
                    </a:cubicBezTo>
                    <a:cubicBezTo>
                      <a:pt x="449" y="68"/>
                      <a:pt x="449" y="68"/>
                      <a:pt x="449" y="68"/>
                    </a:cubicBezTo>
                    <a:cubicBezTo>
                      <a:pt x="476" y="26"/>
                      <a:pt x="527" y="0"/>
                      <a:pt x="581" y="0"/>
                    </a:cubicBezTo>
                    <a:cubicBezTo>
                      <a:pt x="606" y="0"/>
                      <a:pt x="631" y="6"/>
                      <a:pt x="654" y="16"/>
                    </a:cubicBezTo>
                    <a:cubicBezTo>
                      <a:pt x="691" y="35"/>
                      <a:pt x="719" y="67"/>
                      <a:pt x="730" y="105"/>
                    </a:cubicBezTo>
                    <a:cubicBezTo>
                      <a:pt x="741" y="141"/>
                      <a:pt x="736" y="178"/>
                      <a:pt x="716" y="211"/>
                    </a:cubicBezTo>
                    <a:cubicBezTo>
                      <a:pt x="521" y="526"/>
                      <a:pt x="521" y="526"/>
                      <a:pt x="521" y="526"/>
                    </a:cubicBezTo>
                    <a:cubicBezTo>
                      <a:pt x="682" y="526"/>
                      <a:pt x="682" y="526"/>
                      <a:pt x="682" y="526"/>
                    </a:cubicBezTo>
                    <a:cubicBezTo>
                      <a:pt x="925" y="522"/>
                      <a:pt x="925" y="522"/>
                      <a:pt x="925" y="522"/>
                    </a:cubicBezTo>
                    <a:cubicBezTo>
                      <a:pt x="1009" y="522"/>
                      <a:pt x="1078" y="584"/>
                      <a:pt x="1080" y="661"/>
                    </a:cubicBezTo>
                    <a:cubicBezTo>
                      <a:pt x="1080" y="702"/>
                      <a:pt x="1061" y="741"/>
                      <a:pt x="1029" y="768"/>
                    </a:cubicBezTo>
                    <a:cubicBezTo>
                      <a:pt x="1060" y="793"/>
                      <a:pt x="1079" y="829"/>
                      <a:pt x="1080" y="870"/>
                    </a:cubicBezTo>
                    <a:cubicBezTo>
                      <a:pt x="1081" y="916"/>
                      <a:pt x="1056" y="959"/>
                      <a:pt x="1017" y="985"/>
                    </a:cubicBezTo>
                    <a:cubicBezTo>
                      <a:pt x="1041" y="1010"/>
                      <a:pt x="1055" y="1042"/>
                      <a:pt x="1055" y="1076"/>
                    </a:cubicBezTo>
                    <a:cubicBezTo>
                      <a:pt x="1056" y="1111"/>
                      <a:pt x="1042" y="1145"/>
                      <a:pt x="1017" y="1172"/>
                    </a:cubicBezTo>
                    <a:cubicBezTo>
                      <a:pt x="999" y="1190"/>
                      <a:pt x="977" y="1204"/>
                      <a:pt x="953" y="1212"/>
                    </a:cubicBezTo>
                    <a:cubicBezTo>
                      <a:pt x="965" y="1231"/>
                      <a:pt x="971" y="1254"/>
                      <a:pt x="972" y="1278"/>
                    </a:cubicBezTo>
                    <a:cubicBezTo>
                      <a:pt x="973" y="1313"/>
                      <a:pt x="959" y="1348"/>
                      <a:pt x="933" y="1374"/>
                    </a:cubicBezTo>
                    <a:cubicBezTo>
                      <a:pt x="904" y="1404"/>
                      <a:pt x="863" y="1421"/>
                      <a:pt x="820" y="1422"/>
                    </a:cubicBezTo>
                    <a:cubicBezTo>
                      <a:pt x="36" y="1434"/>
                      <a:pt x="36" y="1434"/>
                      <a:pt x="36" y="1434"/>
                    </a:cubicBezTo>
                    <a:cubicBezTo>
                      <a:pt x="36" y="1434"/>
                      <a:pt x="36" y="1434"/>
                      <a:pt x="36" y="1434"/>
                    </a:cubicBezTo>
                    <a:close/>
                    <a:moveTo>
                      <a:pt x="71" y="574"/>
                    </a:moveTo>
                    <a:cubicBezTo>
                      <a:pt x="71" y="1362"/>
                      <a:pt x="71" y="1362"/>
                      <a:pt x="71" y="1362"/>
                    </a:cubicBezTo>
                    <a:cubicBezTo>
                      <a:pt x="819" y="1351"/>
                      <a:pt x="819" y="1351"/>
                      <a:pt x="819" y="1351"/>
                    </a:cubicBezTo>
                    <a:cubicBezTo>
                      <a:pt x="843" y="1350"/>
                      <a:pt x="866" y="1341"/>
                      <a:pt x="882" y="1325"/>
                    </a:cubicBezTo>
                    <a:cubicBezTo>
                      <a:pt x="894" y="1312"/>
                      <a:pt x="901" y="1296"/>
                      <a:pt x="901" y="1279"/>
                    </a:cubicBezTo>
                    <a:cubicBezTo>
                      <a:pt x="900" y="1253"/>
                      <a:pt x="882" y="1229"/>
                      <a:pt x="854" y="1217"/>
                    </a:cubicBezTo>
                    <a:cubicBezTo>
                      <a:pt x="839" y="1211"/>
                      <a:pt x="830" y="1194"/>
                      <a:pt x="833" y="1178"/>
                    </a:cubicBezTo>
                    <a:cubicBezTo>
                      <a:pt x="836" y="1161"/>
                      <a:pt x="851" y="1149"/>
                      <a:pt x="867" y="1149"/>
                    </a:cubicBezTo>
                    <a:cubicBezTo>
                      <a:pt x="902" y="1149"/>
                      <a:pt x="902" y="1149"/>
                      <a:pt x="902" y="1149"/>
                    </a:cubicBezTo>
                    <a:cubicBezTo>
                      <a:pt x="927" y="1148"/>
                      <a:pt x="950" y="1139"/>
                      <a:pt x="966" y="1123"/>
                    </a:cubicBezTo>
                    <a:cubicBezTo>
                      <a:pt x="978" y="1110"/>
                      <a:pt x="985" y="1094"/>
                      <a:pt x="984" y="1077"/>
                    </a:cubicBezTo>
                    <a:cubicBezTo>
                      <a:pt x="984" y="1047"/>
                      <a:pt x="961" y="1021"/>
                      <a:pt x="927" y="1012"/>
                    </a:cubicBezTo>
                    <a:cubicBezTo>
                      <a:pt x="911" y="1007"/>
                      <a:pt x="900" y="991"/>
                      <a:pt x="901" y="974"/>
                    </a:cubicBezTo>
                    <a:cubicBezTo>
                      <a:pt x="903" y="957"/>
                      <a:pt x="917" y="943"/>
                      <a:pt x="934" y="942"/>
                    </a:cubicBezTo>
                    <a:cubicBezTo>
                      <a:pt x="976" y="938"/>
                      <a:pt x="1009" y="907"/>
                      <a:pt x="1009" y="871"/>
                    </a:cubicBezTo>
                    <a:cubicBezTo>
                      <a:pt x="1008" y="837"/>
                      <a:pt x="979" y="809"/>
                      <a:pt x="939" y="803"/>
                    </a:cubicBezTo>
                    <a:cubicBezTo>
                      <a:pt x="922" y="800"/>
                      <a:pt x="909" y="785"/>
                      <a:pt x="909" y="768"/>
                    </a:cubicBezTo>
                    <a:cubicBezTo>
                      <a:pt x="909" y="750"/>
                      <a:pt x="922" y="735"/>
                      <a:pt x="939" y="733"/>
                    </a:cubicBezTo>
                    <a:cubicBezTo>
                      <a:pt x="979" y="727"/>
                      <a:pt x="1009" y="696"/>
                      <a:pt x="1009" y="662"/>
                    </a:cubicBezTo>
                    <a:cubicBezTo>
                      <a:pt x="1008" y="624"/>
                      <a:pt x="970" y="593"/>
                      <a:pt x="925" y="593"/>
                    </a:cubicBezTo>
                    <a:cubicBezTo>
                      <a:pt x="924" y="593"/>
                      <a:pt x="924" y="593"/>
                      <a:pt x="924" y="593"/>
                    </a:cubicBezTo>
                    <a:cubicBezTo>
                      <a:pt x="683" y="597"/>
                      <a:pt x="683" y="597"/>
                      <a:pt x="683" y="597"/>
                    </a:cubicBezTo>
                    <a:cubicBezTo>
                      <a:pt x="457" y="597"/>
                      <a:pt x="457" y="597"/>
                      <a:pt x="457" y="597"/>
                    </a:cubicBezTo>
                    <a:cubicBezTo>
                      <a:pt x="444" y="597"/>
                      <a:pt x="432" y="590"/>
                      <a:pt x="425" y="578"/>
                    </a:cubicBezTo>
                    <a:cubicBezTo>
                      <a:pt x="419" y="567"/>
                      <a:pt x="420" y="553"/>
                      <a:pt x="426" y="542"/>
                    </a:cubicBezTo>
                    <a:cubicBezTo>
                      <a:pt x="526" y="384"/>
                      <a:pt x="526" y="384"/>
                      <a:pt x="526" y="384"/>
                    </a:cubicBezTo>
                    <a:cubicBezTo>
                      <a:pt x="655" y="174"/>
                      <a:pt x="655" y="174"/>
                      <a:pt x="655" y="174"/>
                    </a:cubicBezTo>
                    <a:cubicBezTo>
                      <a:pt x="664" y="158"/>
                      <a:pt x="667" y="141"/>
                      <a:pt x="662" y="125"/>
                    </a:cubicBezTo>
                    <a:cubicBezTo>
                      <a:pt x="657" y="106"/>
                      <a:pt x="643" y="90"/>
                      <a:pt x="623" y="80"/>
                    </a:cubicBezTo>
                    <a:cubicBezTo>
                      <a:pt x="610" y="74"/>
                      <a:pt x="596" y="71"/>
                      <a:pt x="581" y="71"/>
                    </a:cubicBezTo>
                    <a:cubicBezTo>
                      <a:pt x="550" y="71"/>
                      <a:pt x="522" y="85"/>
                      <a:pt x="507" y="109"/>
                    </a:cubicBezTo>
                    <a:cubicBezTo>
                      <a:pt x="506" y="111"/>
                      <a:pt x="504" y="113"/>
                      <a:pt x="503" y="115"/>
                    </a:cubicBezTo>
                    <a:lnTo>
                      <a:pt x="71" y="574"/>
                    </a:ln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0" name="Freeform 6">
                <a:extLst>
                  <a:ext uri="{FF2B5EF4-FFF2-40B4-BE49-F238E27FC236}">
                    <a16:creationId xmlns="" xmlns:a16="http://schemas.microsoft.com/office/drawing/2014/main" id="{A2DF05D9-2835-42FD-9544-EDEF913F49BB}"/>
                  </a:ext>
                </a:extLst>
              </p:cNvPr>
              <p:cNvSpPr>
                <a:spLocks/>
              </p:cNvSpPr>
              <p:nvPr/>
            </p:nvSpPr>
            <p:spPr bwMode="auto">
              <a:xfrm>
                <a:off x="515938" y="3040063"/>
                <a:ext cx="171450" cy="388937"/>
              </a:xfrm>
              <a:custGeom>
                <a:avLst/>
                <a:gdLst>
                  <a:gd name="T0" fmla="*/ 353 w 492"/>
                  <a:gd name="T1" fmla="*/ 0 h 1114"/>
                  <a:gd name="T2" fmla="*/ 139 w 492"/>
                  <a:gd name="T3" fmla="*/ 0 h 1114"/>
                  <a:gd name="T4" fmla="*/ 0 w 492"/>
                  <a:gd name="T5" fmla="*/ 184 h 1114"/>
                  <a:gd name="T6" fmla="*/ 0 w 492"/>
                  <a:gd name="T7" fmla="*/ 930 h 1114"/>
                  <a:gd name="T8" fmla="*/ 139 w 492"/>
                  <a:gd name="T9" fmla="*/ 1114 h 1114"/>
                  <a:gd name="T10" fmla="*/ 353 w 492"/>
                  <a:gd name="T11" fmla="*/ 1114 h 1114"/>
                  <a:gd name="T12" fmla="*/ 492 w 492"/>
                  <a:gd name="T13" fmla="*/ 930 h 1114"/>
                  <a:gd name="T14" fmla="*/ 492 w 492"/>
                  <a:gd name="T15" fmla="*/ 184 h 1114"/>
                  <a:gd name="T16" fmla="*/ 353 w 492"/>
                  <a:gd name="T17" fmla="*/ 0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1114">
                    <a:moveTo>
                      <a:pt x="353" y="0"/>
                    </a:moveTo>
                    <a:cubicBezTo>
                      <a:pt x="139" y="0"/>
                      <a:pt x="139" y="0"/>
                      <a:pt x="139" y="0"/>
                    </a:cubicBezTo>
                    <a:cubicBezTo>
                      <a:pt x="59" y="0"/>
                      <a:pt x="0" y="79"/>
                      <a:pt x="0" y="184"/>
                    </a:cubicBezTo>
                    <a:cubicBezTo>
                      <a:pt x="0" y="930"/>
                      <a:pt x="0" y="930"/>
                      <a:pt x="0" y="930"/>
                    </a:cubicBezTo>
                    <a:cubicBezTo>
                      <a:pt x="0" y="1035"/>
                      <a:pt x="59" y="1114"/>
                      <a:pt x="139" y="1114"/>
                    </a:cubicBezTo>
                    <a:cubicBezTo>
                      <a:pt x="353" y="1114"/>
                      <a:pt x="353" y="1114"/>
                      <a:pt x="353" y="1114"/>
                    </a:cubicBezTo>
                    <a:cubicBezTo>
                      <a:pt x="433" y="1114"/>
                      <a:pt x="492" y="1035"/>
                      <a:pt x="492" y="930"/>
                    </a:cubicBezTo>
                    <a:cubicBezTo>
                      <a:pt x="492" y="184"/>
                      <a:pt x="492" y="184"/>
                      <a:pt x="492" y="184"/>
                    </a:cubicBezTo>
                    <a:cubicBezTo>
                      <a:pt x="492" y="79"/>
                      <a:pt x="433" y="0"/>
                      <a:pt x="353" y="0"/>
                    </a:cubicBez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grpSp>
        <p:sp>
          <p:nvSpPr>
            <p:cNvPr id="13" name="Rechthoek 12">
              <a:hlinkClick r:id="rId3"/>
              <a:extLst>
                <a:ext uri="{FF2B5EF4-FFF2-40B4-BE49-F238E27FC236}">
                  <a16:creationId xmlns="" xmlns:a16="http://schemas.microsoft.com/office/drawing/2014/main" id="{5D195E30-AF7A-4C0B-B282-0799A70DC480}"/>
                </a:ext>
              </a:extLst>
            </p:cNvPr>
            <p:cNvSpPr/>
            <p:nvPr/>
          </p:nvSpPr>
          <p:spPr>
            <a:xfrm>
              <a:off x="7143987" y="2580602"/>
              <a:ext cx="4532075" cy="369332"/>
            </a:xfrm>
            <a:prstGeom prst="rect">
              <a:avLst/>
            </a:prstGeom>
            <a:solidFill>
              <a:schemeClr val="bg1"/>
            </a:solidFill>
          </p:spPr>
          <p:txBody>
            <a:bodyPr wrap="none">
              <a:spAutoFit/>
            </a:bodyPr>
            <a:lstStyle/>
            <a:p>
              <a:r>
                <a:rPr lang="nl-NL">
                  <a:solidFill>
                    <a:srgbClr val="006FB9"/>
                  </a:solidFill>
                </a:rPr>
                <a:t>www.facebook.com/rookvrijegeneratie.org </a:t>
              </a:r>
              <a:endParaRPr lang="nl-NL" dirty="0">
                <a:solidFill>
                  <a:srgbClr val="006FB9"/>
                </a:solidFill>
              </a:endParaRPr>
            </a:p>
          </p:txBody>
        </p:sp>
      </p:grpSp>
      <p:grpSp>
        <p:nvGrpSpPr>
          <p:cNvPr id="8" name="Groep 7">
            <a:extLst>
              <a:ext uri="{FF2B5EF4-FFF2-40B4-BE49-F238E27FC236}">
                <a16:creationId xmlns="" xmlns:a16="http://schemas.microsoft.com/office/drawing/2014/main" id="{975D5A56-B4BF-454C-BBCB-86FDD6540FE0}"/>
              </a:ext>
            </a:extLst>
          </p:cNvPr>
          <p:cNvGrpSpPr/>
          <p:nvPr/>
        </p:nvGrpSpPr>
        <p:grpSpPr>
          <a:xfrm>
            <a:off x="6096000" y="3117458"/>
            <a:ext cx="3049254" cy="369332"/>
            <a:chOff x="6703204" y="3378506"/>
            <a:chExt cx="3049254" cy="369332"/>
          </a:xfrm>
        </p:grpSpPr>
        <p:grpSp>
          <p:nvGrpSpPr>
            <p:cNvPr id="20" name="Groep 19">
              <a:extLst>
                <a:ext uri="{FF2B5EF4-FFF2-40B4-BE49-F238E27FC236}">
                  <a16:creationId xmlns="" xmlns:a16="http://schemas.microsoft.com/office/drawing/2014/main" id="{D4ABA3F7-8EAA-48D9-9B0D-FE5B128364CF}"/>
                </a:ext>
              </a:extLst>
            </p:cNvPr>
            <p:cNvGrpSpPr/>
            <p:nvPr/>
          </p:nvGrpSpPr>
          <p:grpSpPr>
            <a:xfrm>
              <a:off x="6703204" y="3431925"/>
              <a:ext cx="420687" cy="315913"/>
              <a:chOff x="512763" y="3351213"/>
              <a:chExt cx="420687" cy="315913"/>
            </a:xfrm>
          </p:grpSpPr>
          <p:sp>
            <p:nvSpPr>
              <p:cNvPr id="18" name="Freeform 10">
                <a:extLst>
                  <a:ext uri="{FF2B5EF4-FFF2-40B4-BE49-F238E27FC236}">
                    <a16:creationId xmlns="" xmlns:a16="http://schemas.microsoft.com/office/drawing/2014/main" id="{24251A18-33E1-4BD7-95DB-27AB7B5F58FF}"/>
                  </a:ext>
                </a:extLst>
              </p:cNvPr>
              <p:cNvSpPr>
                <a:spLocks/>
              </p:cNvSpPr>
              <p:nvPr/>
            </p:nvSpPr>
            <p:spPr bwMode="auto">
              <a:xfrm>
                <a:off x="512763" y="3351213"/>
                <a:ext cx="420687" cy="315913"/>
              </a:xfrm>
              <a:custGeom>
                <a:avLst/>
                <a:gdLst>
                  <a:gd name="T0" fmla="*/ 1825 w 1837"/>
                  <a:gd name="T1" fmla="*/ 345 h 1384"/>
                  <a:gd name="T2" fmla="*/ 1816 w 1837"/>
                  <a:gd name="T3" fmla="*/ 348 h 1384"/>
                  <a:gd name="T4" fmla="*/ 1603 w 1837"/>
                  <a:gd name="T5" fmla="*/ 382 h 1384"/>
                  <a:gd name="T6" fmla="*/ 1603 w 1837"/>
                  <a:gd name="T7" fmla="*/ 373 h 1384"/>
                  <a:gd name="T8" fmla="*/ 1588 w 1837"/>
                  <a:gd name="T9" fmla="*/ 309 h 1384"/>
                  <a:gd name="T10" fmla="*/ 894 w 1837"/>
                  <a:gd name="T11" fmla="*/ 271 h 1384"/>
                  <a:gd name="T12" fmla="*/ 818 w 1837"/>
                  <a:gd name="T13" fmla="*/ 516 h 1384"/>
                  <a:gd name="T14" fmla="*/ 202 w 1837"/>
                  <a:gd name="T15" fmla="*/ 451 h 1384"/>
                  <a:gd name="T16" fmla="*/ 172 w 1837"/>
                  <a:gd name="T17" fmla="*/ 447 h 1384"/>
                  <a:gd name="T18" fmla="*/ 137 w 1837"/>
                  <a:gd name="T19" fmla="*/ 518 h 1384"/>
                  <a:gd name="T20" fmla="*/ 153 w 1837"/>
                  <a:gd name="T21" fmla="*/ 556 h 1384"/>
                  <a:gd name="T22" fmla="*/ 584 w 1837"/>
                  <a:gd name="T23" fmla="*/ 900 h 1384"/>
                  <a:gd name="T24" fmla="*/ 623 w 1837"/>
                  <a:gd name="T25" fmla="*/ 919 h 1384"/>
                  <a:gd name="T26" fmla="*/ 472 w 1837"/>
                  <a:gd name="T27" fmla="*/ 1022 h 1384"/>
                  <a:gd name="T28" fmla="*/ 36 w 1837"/>
                  <a:gd name="T29" fmla="*/ 983 h 1384"/>
                  <a:gd name="T30" fmla="*/ 23 w 1837"/>
                  <a:gd name="T31" fmla="*/ 1028 h 1384"/>
                  <a:gd name="T32" fmla="*/ 29 w 1837"/>
                  <a:gd name="T33" fmla="*/ 1033 h 1384"/>
                  <a:gd name="T34" fmla="*/ 1191 w 1837"/>
                  <a:gd name="T35" fmla="*/ 1184 h 1384"/>
                  <a:gd name="T36" fmla="*/ 1575 w 1837"/>
                  <a:gd name="T37" fmla="*/ 792 h 1384"/>
                  <a:gd name="T38" fmla="*/ 1620 w 1837"/>
                  <a:gd name="T39" fmla="*/ 623 h 1384"/>
                  <a:gd name="T40" fmla="*/ 1625 w 1837"/>
                  <a:gd name="T41" fmla="*/ 580 h 1384"/>
                  <a:gd name="T42" fmla="*/ 1686 w 1837"/>
                  <a:gd name="T43" fmla="*/ 543 h 1384"/>
                  <a:gd name="T44" fmla="*/ 1827 w 1837"/>
                  <a:gd name="T45" fmla="*/ 391 h 1384"/>
                  <a:gd name="T46" fmla="*/ 1834 w 1837"/>
                  <a:gd name="T47" fmla="*/ 374 h 1384"/>
                  <a:gd name="T48" fmla="*/ 1825 w 1837"/>
                  <a:gd name="T49" fmla="*/ 345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37" h="1384">
                    <a:moveTo>
                      <a:pt x="1825" y="345"/>
                    </a:moveTo>
                    <a:cubicBezTo>
                      <a:pt x="1825" y="345"/>
                      <a:pt x="1816" y="348"/>
                      <a:pt x="1816" y="348"/>
                    </a:cubicBezTo>
                    <a:cubicBezTo>
                      <a:pt x="1743" y="373"/>
                      <a:pt x="1672" y="398"/>
                      <a:pt x="1603" y="382"/>
                    </a:cubicBezTo>
                    <a:cubicBezTo>
                      <a:pt x="1600" y="362"/>
                      <a:pt x="1599" y="355"/>
                      <a:pt x="1603" y="373"/>
                    </a:cubicBezTo>
                    <a:cubicBezTo>
                      <a:pt x="1598" y="351"/>
                      <a:pt x="1593" y="329"/>
                      <a:pt x="1588" y="309"/>
                    </a:cubicBezTo>
                    <a:cubicBezTo>
                      <a:pt x="1511" y="0"/>
                      <a:pt x="1029" y="18"/>
                      <a:pt x="894" y="271"/>
                    </a:cubicBezTo>
                    <a:cubicBezTo>
                      <a:pt x="853" y="348"/>
                      <a:pt x="835" y="432"/>
                      <a:pt x="818" y="516"/>
                    </a:cubicBezTo>
                    <a:cubicBezTo>
                      <a:pt x="613" y="539"/>
                      <a:pt x="409" y="497"/>
                      <a:pt x="202" y="451"/>
                    </a:cubicBezTo>
                    <a:cubicBezTo>
                      <a:pt x="201" y="451"/>
                      <a:pt x="174" y="446"/>
                      <a:pt x="172" y="447"/>
                    </a:cubicBezTo>
                    <a:cubicBezTo>
                      <a:pt x="147" y="449"/>
                      <a:pt x="130" y="488"/>
                      <a:pt x="137" y="518"/>
                    </a:cubicBezTo>
                    <a:cubicBezTo>
                      <a:pt x="137" y="524"/>
                      <a:pt x="143" y="540"/>
                      <a:pt x="153" y="556"/>
                    </a:cubicBezTo>
                    <a:cubicBezTo>
                      <a:pt x="244" y="709"/>
                      <a:pt x="429" y="824"/>
                      <a:pt x="584" y="900"/>
                    </a:cubicBezTo>
                    <a:cubicBezTo>
                      <a:pt x="597" y="907"/>
                      <a:pt x="610" y="913"/>
                      <a:pt x="623" y="919"/>
                    </a:cubicBezTo>
                    <a:cubicBezTo>
                      <a:pt x="579" y="962"/>
                      <a:pt x="528" y="998"/>
                      <a:pt x="472" y="1022"/>
                    </a:cubicBezTo>
                    <a:cubicBezTo>
                      <a:pt x="337" y="1079"/>
                      <a:pt x="167" y="1030"/>
                      <a:pt x="36" y="983"/>
                    </a:cubicBezTo>
                    <a:cubicBezTo>
                      <a:pt x="14" y="975"/>
                      <a:pt x="0" y="1017"/>
                      <a:pt x="23" y="1028"/>
                    </a:cubicBezTo>
                    <a:cubicBezTo>
                      <a:pt x="23" y="1029"/>
                      <a:pt x="23" y="1029"/>
                      <a:pt x="29" y="1033"/>
                    </a:cubicBezTo>
                    <a:cubicBezTo>
                      <a:pt x="353" y="1262"/>
                      <a:pt x="823" y="1384"/>
                      <a:pt x="1191" y="1184"/>
                    </a:cubicBezTo>
                    <a:cubicBezTo>
                      <a:pt x="1343" y="1101"/>
                      <a:pt x="1495" y="946"/>
                      <a:pt x="1575" y="792"/>
                    </a:cubicBezTo>
                    <a:cubicBezTo>
                      <a:pt x="1601" y="741"/>
                      <a:pt x="1615" y="683"/>
                      <a:pt x="1620" y="623"/>
                    </a:cubicBezTo>
                    <a:cubicBezTo>
                      <a:pt x="1623" y="612"/>
                      <a:pt x="1625" y="597"/>
                      <a:pt x="1625" y="580"/>
                    </a:cubicBezTo>
                    <a:cubicBezTo>
                      <a:pt x="1645" y="570"/>
                      <a:pt x="1666" y="557"/>
                      <a:pt x="1686" y="543"/>
                    </a:cubicBezTo>
                    <a:cubicBezTo>
                      <a:pt x="1735" y="508"/>
                      <a:pt x="1795" y="457"/>
                      <a:pt x="1827" y="391"/>
                    </a:cubicBezTo>
                    <a:cubicBezTo>
                      <a:pt x="1831" y="384"/>
                      <a:pt x="1833" y="377"/>
                      <a:pt x="1834" y="374"/>
                    </a:cubicBezTo>
                    <a:cubicBezTo>
                      <a:pt x="1837" y="362"/>
                      <a:pt x="1833" y="346"/>
                      <a:pt x="1825" y="345"/>
                    </a:cubicBez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9" name="Freeform 11">
                <a:extLst>
                  <a:ext uri="{FF2B5EF4-FFF2-40B4-BE49-F238E27FC236}">
                    <a16:creationId xmlns="" xmlns:a16="http://schemas.microsoft.com/office/drawing/2014/main" id="{A7320120-AB22-4689-A27D-29DDFB7196CC}"/>
                  </a:ext>
                </a:extLst>
              </p:cNvPr>
              <p:cNvSpPr>
                <a:spLocks/>
              </p:cNvSpPr>
              <p:nvPr/>
            </p:nvSpPr>
            <p:spPr bwMode="auto">
              <a:xfrm>
                <a:off x="808038" y="3417888"/>
                <a:ext cx="39687" cy="38100"/>
              </a:xfrm>
              <a:custGeom>
                <a:avLst/>
                <a:gdLst>
                  <a:gd name="T0" fmla="*/ 158 w 169"/>
                  <a:gd name="T1" fmla="*/ 62 h 163"/>
                  <a:gd name="T2" fmla="*/ 103 w 169"/>
                  <a:gd name="T3" fmla="*/ 152 h 163"/>
                  <a:gd name="T4" fmla="*/ 11 w 169"/>
                  <a:gd name="T5" fmla="*/ 101 h 163"/>
                  <a:gd name="T6" fmla="*/ 66 w 169"/>
                  <a:gd name="T7" fmla="*/ 10 h 163"/>
                  <a:gd name="T8" fmla="*/ 158 w 169"/>
                  <a:gd name="T9" fmla="*/ 62 h 163"/>
                </a:gdLst>
                <a:ahLst/>
                <a:cxnLst>
                  <a:cxn ang="0">
                    <a:pos x="T0" y="T1"/>
                  </a:cxn>
                  <a:cxn ang="0">
                    <a:pos x="T2" y="T3"/>
                  </a:cxn>
                  <a:cxn ang="0">
                    <a:pos x="T4" y="T5"/>
                  </a:cxn>
                  <a:cxn ang="0">
                    <a:pos x="T6" y="T7"/>
                  </a:cxn>
                  <a:cxn ang="0">
                    <a:pos x="T8" y="T9"/>
                  </a:cxn>
                </a:cxnLst>
                <a:rect l="0" t="0" r="r" b="b"/>
                <a:pathLst>
                  <a:path w="169" h="163">
                    <a:moveTo>
                      <a:pt x="158" y="62"/>
                    </a:moveTo>
                    <a:cubicBezTo>
                      <a:pt x="169" y="101"/>
                      <a:pt x="144" y="142"/>
                      <a:pt x="103" y="152"/>
                    </a:cubicBezTo>
                    <a:cubicBezTo>
                      <a:pt x="62" y="163"/>
                      <a:pt x="21" y="140"/>
                      <a:pt x="11" y="101"/>
                    </a:cubicBezTo>
                    <a:cubicBezTo>
                      <a:pt x="0" y="61"/>
                      <a:pt x="25" y="21"/>
                      <a:pt x="66" y="10"/>
                    </a:cubicBezTo>
                    <a:cubicBezTo>
                      <a:pt x="107" y="0"/>
                      <a:pt x="148" y="23"/>
                      <a:pt x="158"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1" name="Rechthoek 20">
              <a:hlinkClick r:id="rId4"/>
              <a:extLst>
                <a:ext uri="{FF2B5EF4-FFF2-40B4-BE49-F238E27FC236}">
                  <a16:creationId xmlns="" xmlns:a16="http://schemas.microsoft.com/office/drawing/2014/main" id="{5C5032D4-1884-4A26-8830-5808EA202D3B}"/>
                </a:ext>
              </a:extLst>
            </p:cNvPr>
            <p:cNvSpPr/>
            <p:nvPr/>
          </p:nvSpPr>
          <p:spPr>
            <a:xfrm>
              <a:off x="7143987" y="3378506"/>
              <a:ext cx="2608471" cy="369332"/>
            </a:xfrm>
            <a:prstGeom prst="rect">
              <a:avLst/>
            </a:prstGeom>
            <a:solidFill>
              <a:schemeClr val="bg1"/>
            </a:solidFill>
          </p:spPr>
          <p:txBody>
            <a:bodyPr wrap="none">
              <a:spAutoFit/>
            </a:bodyPr>
            <a:lstStyle/>
            <a:p>
              <a:r>
                <a:rPr lang="nl-NL">
                  <a:solidFill>
                    <a:srgbClr val="006FB9"/>
                  </a:solidFill>
                </a:rPr>
                <a:t>twitter.com/rookvrijegen</a:t>
              </a:r>
              <a:endParaRPr lang="nl-NL" dirty="0">
                <a:solidFill>
                  <a:srgbClr val="006FB9"/>
                </a:solidFill>
              </a:endParaRPr>
            </a:p>
          </p:txBody>
        </p:sp>
      </p:grpSp>
      <p:sp>
        <p:nvSpPr>
          <p:cNvPr id="24" name="AutoShape 13">
            <a:extLst>
              <a:ext uri="{FF2B5EF4-FFF2-40B4-BE49-F238E27FC236}">
                <a16:creationId xmlns="" xmlns:a16="http://schemas.microsoft.com/office/drawing/2014/main" id="{C0815D91-FD64-454C-989C-7535BAD322C8}"/>
              </a:ext>
            </a:extLst>
          </p:cNvPr>
          <p:cNvSpPr>
            <a:spLocks noChangeAspect="1" noChangeArrowheads="1" noTextEdit="1"/>
          </p:cNvSpPr>
          <p:nvPr/>
        </p:nvSpPr>
        <p:spPr bwMode="auto">
          <a:xfrm>
            <a:off x="515938" y="4340553"/>
            <a:ext cx="4127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nvGrpSpPr>
          <p:cNvPr id="5" name="Groep 4">
            <a:extLst>
              <a:ext uri="{FF2B5EF4-FFF2-40B4-BE49-F238E27FC236}">
                <a16:creationId xmlns="" xmlns:a16="http://schemas.microsoft.com/office/drawing/2014/main" id="{FE5288E4-80EC-4788-82FF-765C6A896555}"/>
              </a:ext>
            </a:extLst>
          </p:cNvPr>
          <p:cNvGrpSpPr/>
          <p:nvPr/>
        </p:nvGrpSpPr>
        <p:grpSpPr>
          <a:xfrm>
            <a:off x="6096000" y="4358876"/>
            <a:ext cx="3664991" cy="373062"/>
            <a:chOff x="515938" y="2161489"/>
            <a:chExt cx="3664991" cy="373062"/>
          </a:xfrm>
        </p:grpSpPr>
        <p:sp>
          <p:nvSpPr>
            <p:cNvPr id="25" name="Freeform 15">
              <a:extLst>
                <a:ext uri="{FF2B5EF4-FFF2-40B4-BE49-F238E27FC236}">
                  <a16:creationId xmlns="" xmlns:a16="http://schemas.microsoft.com/office/drawing/2014/main" id="{873F6A87-6F7A-41C5-8EAF-EFF59BD9317F}"/>
                </a:ext>
              </a:extLst>
            </p:cNvPr>
            <p:cNvSpPr>
              <a:spLocks noEditPoints="1"/>
            </p:cNvSpPr>
            <p:nvPr/>
          </p:nvSpPr>
          <p:spPr bwMode="auto">
            <a:xfrm>
              <a:off x="515938" y="2161489"/>
              <a:ext cx="412750" cy="373062"/>
            </a:xfrm>
            <a:custGeom>
              <a:avLst/>
              <a:gdLst>
                <a:gd name="T0" fmla="*/ 53 w 880"/>
                <a:gd name="T1" fmla="*/ 0 h 800"/>
                <a:gd name="T2" fmla="*/ 0 w 880"/>
                <a:gd name="T3" fmla="*/ 747 h 800"/>
                <a:gd name="T4" fmla="*/ 827 w 880"/>
                <a:gd name="T5" fmla="*/ 800 h 800"/>
                <a:gd name="T6" fmla="*/ 880 w 880"/>
                <a:gd name="T7" fmla="*/ 53 h 800"/>
                <a:gd name="T8" fmla="*/ 668 w 880"/>
                <a:gd name="T9" fmla="*/ 89 h 800"/>
                <a:gd name="T10" fmla="*/ 707 w 880"/>
                <a:gd name="T11" fmla="*/ 70 h 800"/>
                <a:gd name="T12" fmla="*/ 726 w 880"/>
                <a:gd name="T13" fmla="*/ 111 h 800"/>
                <a:gd name="T14" fmla="*/ 687 w 880"/>
                <a:gd name="T15" fmla="*/ 131 h 800"/>
                <a:gd name="T16" fmla="*/ 668 w 880"/>
                <a:gd name="T17" fmla="*/ 89 h 800"/>
                <a:gd name="T18" fmla="*/ 596 w 880"/>
                <a:gd name="T19" fmla="*/ 70 h 800"/>
                <a:gd name="T20" fmla="*/ 635 w 880"/>
                <a:gd name="T21" fmla="*/ 89 h 800"/>
                <a:gd name="T22" fmla="*/ 616 w 880"/>
                <a:gd name="T23" fmla="*/ 131 h 800"/>
                <a:gd name="T24" fmla="*/ 577 w 880"/>
                <a:gd name="T25" fmla="*/ 111 h 800"/>
                <a:gd name="T26" fmla="*/ 63 w 880"/>
                <a:gd name="T27" fmla="*/ 736 h 800"/>
                <a:gd name="T28" fmla="*/ 817 w 880"/>
                <a:gd name="T29" fmla="*/ 189 h 800"/>
                <a:gd name="T30" fmla="*/ 63 w 880"/>
                <a:gd name="T31" fmla="*/ 736 h 800"/>
                <a:gd name="T32" fmla="*/ 798 w 880"/>
                <a:gd name="T33" fmla="*/ 131 h 800"/>
                <a:gd name="T34" fmla="*/ 758 w 880"/>
                <a:gd name="T35" fmla="*/ 111 h 800"/>
                <a:gd name="T36" fmla="*/ 778 w 880"/>
                <a:gd name="T37" fmla="*/ 70 h 800"/>
                <a:gd name="T38" fmla="*/ 817 w 880"/>
                <a:gd name="T39" fmla="*/ 89 h 800"/>
                <a:gd name="T40" fmla="*/ 633 w 880"/>
                <a:gd name="T41" fmla="*/ 537 h 800"/>
                <a:gd name="T42" fmla="*/ 296 w 880"/>
                <a:gd name="T43" fmla="*/ 501 h 800"/>
                <a:gd name="T44" fmla="*/ 634 w 880"/>
                <a:gd name="T45" fmla="*/ 428 h 800"/>
                <a:gd name="T46" fmla="*/ 603 w 880"/>
                <a:gd name="T47" fmla="*/ 310 h 800"/>
                <a:gd name="T48" fmla="*/ 296 w 880"/>
                <a:gd name="T49" fmla="*/ 296 h 800"/>
                <a:gd name="T50" fmla="*/ 214 w 880"/>
                <a:gd name="T51" fmla="*/ 225 h 800"/>
                <a:gd name="T52" fmla="*/ 195 w 880"/>
                <a:gd name="T53" fmla="*/ 269 h 800"/>
                <a:gd name="T54" fmla="*/ 248 w 880"/>
                <a:gd name="T55" fmla="*/ 547 h 800"/>
                <a:gd name="T56" fmla="*/ 633 w 880"/>
                <a:gd name="T57" fmla="*/ 584 h 800"/>
                <a:gd name="T58" fmla="*/ 633 w 880"/>
                <a:gd name="T59" fmla="*/ 537 h 800"/>
                <a:gd name="T60" fmla="*/ 600 w 880"/>
                <a:gd name="T61" fmla="*/ 344 h 800"/>
                <a:gd name="T62" fmla="*/ 544 w 880"/>
                <a:gd name="T63" fmla="*/ 434 h 800"/>
                <a:gd name="T64" fmla="*/ 458 w 880"/>
                <a:gd name="T65" fmla="*/ 344 h 800"/>
                <a:gd name="T66" fmla="*/ 517 w 880"/>
                <a:gd name="T67" fmla="*/ 438 h 800"/>
                <a:gd name="T68" fmla="*/ 458 w 880"/>
                <a:gd name="T69" fmla="*/ 344 h 800"/>
                <a:gd name="T70" fmla="*/ 430 w 880"/>
                <a:gd name="T71" fmla="*/ 344 h 800"/>
                <a:gd name="T72" fmla="*/ 372 w 880"/>
                <a:gd name="T73" fmla="*/ 457 h 800"/>
                <a:gd name="T74" fmla="*/ 296 w 880"/>
                <a:gd name="T75" fmla="*/ 344 h 800"/>
                <a:gd name="T76" fmla="*/ 344 w 880"/>
                <a:gd name="T77" fmla="*/ 460 h 800"/>
                <a:gd name="T78" fmla="*/ 296 w 880"/>
                <a:gd name="T79" fmla="*/ 344 h 800"/>
                <a:gd name="T80" fmla="*/ 353 w 880"/>
                <a:gd name="T81" fmla="*/ 699 h 800"/>
                <a:gd name="T82" fmla="*/ 353 w 880"/>
                <a:gd name="T83" fmla="*/ 605 h 800"/>
                <a:gd name="T84" fmla="*/ 629 w 880"/>
                <a:gd name="T85" fmla="*/ 652 h 800"/>
                <a:gd name="T86" fmla="*/ 535 w 880"/>
                <a:gd name="T87" fmla="*/ 652 h 800"/>
                <a:gd name="T88" fmla="*/ 629 w 880"/>
                <a:gd name="T89" fmla="*/ 65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0" h="800">
                  <a:moveTo>
                    <a:pt x="827" y="0"/>
                  </a:moveTo>
                  <a:cubicBezTo>
                    <a:pt x="53" y="0"/>
                    <a:pt x="53" y="0"/>
                    <a:pt x="53" y="0"/>
                  </a:cubicBezTo>
                  <a:cubicBezTo>
                    <a:pt x="24" y="0"/>
                    <a:pt x="0" y="24"/>
                    <a:pt x="0" y="53"/>
                  </a:cubicBezTo>
                  <a:cubicBezTo>
                    <a:pt x="0" y="747"/>
                    <a:pt x="0" y="747"/>
                    <a:pt x="0" y="747"/>
                  </a:cubicBezTo>
                  <a:cubicBezTo>
                    <a:pt x="0" y="776"/>
                    <a:pt x="24" y="800"/>
                    <a:pt x="53" y="800"/>
                  </a:cubicBezTo>
                  <a:cubicBezTo>
                    <a:pt x="827" y="800"/>
                    <a:pt x="827" y="800"/>
                    <a:pt x="827" y="800"/>
                  </a:cubicBezTo>
                  <a:cubicBezTo>
                    <a:pt x="856" y="800"/>
                    <a:pt x="880" y="776"/>
                    <a:pt x="880" y="747"/>
                  </a:cubicBezTo>
                  <a:cubicBezTo>
                    <a:pt x="880" y="53"/>
                    <a:pt x="880" y="53"/>
                    <a:pt x="880" y="53"/>
                  </a:cubicBezTo>
                  <a:cubicBezTo>
                    <a:pt x="880" y="24"/>
                    <a:pt x="856" y="0"/>
                    <a:pt x="827" y="0"/>
                  </a:cubicBezTo>
                  <a:close/>
                  <a:moveTo>
                    <a:pt x="668" y="89"/>
                  </a:moveTo>
                  <a:cubicBezTo>
                    <a:pt x="668" y="78"/>
                    <a:pt x="676" y="70"/>
                    <a:pt x="687" y="70"/>
                  </a:cubicBezTo>
                  <a:cubicBezTo>
                    <a:pt x="707" y="70"/>
                    <a:pt x="707" y="70"/>
                    <a:pt x="707" y="70"/>
                  </a:cubicBezTo>
                  <a:cubicBezTo>
                    <a:pt x="718" y="70"/>
                    <a:pt x="726" y="78"/>
                    <a:pt x="726" y="89"/>
                  </a:cubicBezTo>
                  <a:cubicBezTo>
                    <a:pt x="726" y="111"/>
                    <a:pt x="726" y="111"/>
                    <a:pt x="726" y="111"/>
                  </a:cubicBezTo>
                  <a:cubicBezTo>
                    <a:pt x="726" y="122"/>
                    <a:pt x="718" y="131"/>
                    <a:pt x="707" y="131"/>
                  </a:cubicBezTo>
                  <a:cubicBezTo>
                    <a:pt x="687" y="131"/>
                    <a:pt x="687" y="131"/>
                    <a:pt x="687" y="131"/>
                  </a:cubicBezTo>
                  <a:cubicBezTo>
                    <a:pt x="676" y="131"/>
                    <a:pt x="668" y="122"/>
                    <a:pt x="668" y="111"/>
                  </a:cubicBezTo>
                  <a:lnTo>
                    <a:pt x="668" y="89"/>
                  </a:lnTo>
                  <a:close/>
                  <a:moveTo>
                    <a:pt x="577" y="89"/>
                  </a:moveTo>
                  <a:cubicBezTo>
                    <a:pt x="577" y="78"/>
                    <a:pt x="586" y="70"/>
                    <a:pt x="596" y="70"/>
                  </a:cubicBezTo>
                  <a:cubicBezTo>
                    <a:pt x="616" y="70"/>
                    <a:pt x="616" y="70"/>
                    <a:pt x="616" y="70"/>
                  </a:cubicBezTo>
                  <a:cubicBezTo>
                    <a:pt x="627" y="70"/>
                    <a:pt x="635" y="78"/>
                    <a:pt x="635" y="89"/>
                  </a:cubicBezTo>
                  <a:cubicBezTo>
                    <a:pt x="635" y="111"/>
                    <a:pt x="635" y="111"/>
                    <a:pt x="635" y="111"/>
                  </a:cubicBezTo>
                  <a:cubicBezTo>
                    <a:pt x="635" y="122"/>
                    <a:pt x="627" y="131"/>
                    <a:pt x="616" y="131"/>
                  </a:cubicBezTo>
                  <a:cubicBezTo>
                    <a:pt x="596" y="131"/>
                    <a:pt x="596" y="131"/>
                    <a:pt x="596" y="131"/>
                  </a:cubicBezTo>
                  <a:cubicBezTo>
                    <a:pt x="586" y="131"/>
                    <a:pt x="577" y="122"/>
                    <a:pt x="577" y="111"/>
                  </a:cubicBezTo>
                  <a:lnTo>
                    <a:pt x="577" y="89"/>
                  </a:lnTo>
                  <a:close/>
                  <a:moveTo>
                    <a:pt x="63" y="736"/>
                  </a:moveTo>
                  <a:cubicBezTo>
                    <a:pt x="63" y="189"/>
                    <a:pt x="63" y="189"/>
                    <a:pt x="63" y="189"/>
                  </a:cubicBezTo>
                  <a:cubicBezTo>
                    <a:pt x="817" y="189"/>
                    <a:pt x="817" y="189"/>
                    <a:pt x="817" y="189"/>
                  </a:cubicBezTo>
                  <a:cubicBezTo>
                    <a:pt x="817" y="736"/>
                    <a:pt x="817" y="736"/>
                    <a:pt x="817" y="736"/>
                  </a:cubicBezTo>
                  <a:lnTo>
                    <a:pt x="63" y="736"/>
                  </a:lnTo>
                  <a:close/>
                  <a:moveTo>
                    <a:pt x="817" y="111"/>
                  </a:moveTo>
                  <a:cubicBezTo>
                    <a:pt x="817" y="122"/>
                    <a:pt x="808" y="131"/>
                    <a:pt x="798" y="131"/>
                  </a:cubicBezTo>
                  <a:cubicBezTo>
                    <a:pt x="778" y="131"/>
                    <a:pt x="778" y="131"/>
                    <a:pt x="778" y="131"/>
                  </a:cubicBezTo>
                  <a:cubicBezTo>
                    <a:pt x="767" y="131"/>
                    <a:pt x="758" y="122"/>
                    <a:pt x="758" y="111"/>
                  </a:cubicBezTo>
                  <a:cubicBezTo>
                    <a:pt x="758" y="89"/>
                    <a:pt x="758" y="89"/>
                    <a:pt x="758" y="89"/>
                  </a:cubicBezTo>
                  <a:cubicBezTo>
                    <a:pt x="758" y="78"/>
                    <a:pt x="767" y="70"/>
                    <a:pt x="778" y="70"/>
                  </a:cubicBezTo>
                  <a:cubicBezTo>
                    <a:pt x="798" y="70"/>
                    <a:pt x="798" y="70"/>
                    <a:pt x="798" y="70"/>
                  </a:cubicBezTo>
                  <a:cubicBezTo>
                    <a:pt x="808" y="70"/>
                    <a:pt x="817" y="78"/>
                    <a:pt x="817" y="89"/>
                  </a:cubicBezTo>
                  <a:lnTo>
                    <a:pt x="817" y="111"/>
                  </a:lnTo>
                  <a:close/>
                  <a:moveTo>
                    <a:pt x="633" y="537"/>
                  </a:moveTo>
                  <a:cubicBezTo>
                    <a:pt x="296" y="537"/>
                    <a:pt x="296" y="537"/>
                    <a:pt x="296" y="537"/>
                  </a:cubicBezTo>
                  <a:cubicBezTo>
                    <a:pt x="296" y="501"/>
                    <a:pt x="296" y="501"/>
                    <a:pt x="296" y="501"/>
                  </a:cubicBezTo>
                  <a:cubicBezTo>
                    <a:pt x="606" y="460"/>
                    <a:pt x="606" y="460"/>
                    <a:pt x="606" y="460"/>
                  </a:cubicBezTo>
                  <a:cubicBezTo>
                    <a:pt x="622" y="458"/>
                    <a:pt x="634" y="445"/>
                    <a:pt x="634" y="428"/>
                  </a:cubicBezTo>
                  <a:cubicBezTo>
                    <a:pt x="634" y="341"/>
                    <a:pt x="634" y="341"/>
                    <a:pt x="634" y="341"/>
                  </a:cubicBezTo>
                  <a:cubicBezTo>
                    <a:pt x="634" y="324"/>
                    <a:pt x="620" y="310"/>
                    <a:pt x="603" y="310"/>
                  </a:cubicBezTo>
                  <a:cubicBezTo>
                    <a:pt x="296" y="310"/>
                    <a:pt x="296" y="310"/>
                    <a:pt x="296" y="310"/>
                  </a:cubicBezTo>
                  <a:cubicBezTo>
                    <a:pt x="296" y="296"/>
                    <a:pt x="296" y="296"/>
                    <a:pt x="296" y="296"/>
                  </a:cubicBezTo>
                  <a:cubicBezTo>
                    <a:pt x="295" y="276"/>
                    <a:pt x="290" y="259"/>
                    <a:pt x="270" y="251"/>
                  </a:cubicBezTo>
                  <a:cubicBezTo>
                    <a:pt x="214" y="225"/>
                    <a:pt x="214" y="225"/>
                    <a:pt x="214" y="225"/>
                  </a:cubicBezTo>
                  <a:cubicBezTo>
                    <a:pt x="202" y="220"/>
                    <a:pt x="188" y="225"/>
                    <a:pt x="183" y="237"/>
                  </a:cubicBezTo>
                  <a:cubicBezTo>
                    <a:pt x="177" y="250"/>
                    <a:pt x="183" y="264"/>
                    <a:pt x="195" y="269"/>
                  </a:cubicBezTo>
                  <a:cubicBezTo>
                    <a:pt x="248" y="297"/>
                    <a:pt x="248" y="297"/>
                    <a:pt x="248" y="297"/>
                  </a:cubicBezTo>
                  <a:cubicBezTo>
                    <a:pt x="248" y="547"/>
                    <a:pt x="248" y="547"/>
                    <a:pt x="248" y="547"/>
                  </a:cubicBezTo>
                  <a:cubicBezTo>
                    <a:pt x="248" y="568"/>
                    <a:pt x="264" y="584"/>
                    <a:pt x="285" y="584"/>
                  </a:cubicBezTo>
                  <a:cubicBezTo>
                    <a:pt x="633" y="584"/>
                    <a:pt x="633" y="584"/>
                    <a:pt x="633" y="584"/>
                  </a:cubicBezTo>
                  <a:cubicBezTo>
                    <a:pt x="646" y="584"/>
                    <a:pt x="657" y="574"/>
                    <a:pt x="657" y="561"/>
                  </a:cubicBezTo>
                  <a:cubicBezTo>
                    <a:pt x="657" y="547"/>
                    <a:pt x="646" y="537"/>
                    <a:pt x="633" y="537"/>
                  </a:cubicBezTo>
                  <a:close/>
                  <a:moveTo>
                    <a:pt x="544" y="344"/>
                  </a:moveTo>
                  <a:cubicBezTo>
                    <a:pt x="600" y="344"/>
                    <a:pt x="600" y="344"/>
                    <a:pt x="600" y="344"/>
                  </a:cubicBezTo>
                  <a:cubicBezTo>
                    <a:pt x="600" y="427"/>
                    <a:pt x="600" y="427"/>
                    <a:pt x="600" y="427"/>
                  </a:cubicBezTo>
                  <a:cubicBezTo>
                    <a:pt x="544" y="434"/>
                    <a:pt x="544" y="434"/>
                    <a:pt x="544" y="434"/>
                  </a:cubicBezTo>
                  <a:lnTo>
                    <a:pt x="544" y="344"/>
                  </a:lnTo>
                  <a:close/>
                  <a:moveTo>
                    <a:pt x="458" y="344"/>
                  </a:moveTo>
                  <a:cubicBezTo>
                    <a:pt x="517" y="344"/>
                    <a:pt x="517" y="344"/>
                    <a:pt x="517" y="344"/>
                  </a:cubicBezTo>
                  <a:cubicBezTo>
                    <a:pt x="517" y="438"/>
                    <a:pt x="517" y="438"/>
                    <a:pt x="517" y="438"/>
                  </a:cubicBezTo>
                  <a:cubicBezTo>
                    <a:pt x="458" y="445"/>
                    <a:pt x="458" y="445"/>
                    <a:pt x="458" y="445"/>
                  </a:cubicBezTo>
                  <a:lnTo>
                    <a:pt x="458" y="344"/>
                  </a:lnTo>
                  <a:close/>
                  <a:moveTo>
                    <a:pt x="372" y="344"/>
                  </a:moveTo>
                  <a:cubicBezTo>
                    <a:pt x="430" y="344"/>
                    <a:pt x="430" y="344"/>
                    <a:pt x="430" y="344"/>
                  </a:cubicBezTo>
                  <a:cubicBezTo>
                    <a:pt x="430" y="449"/>
                    <a:pt x="430" y="449"/>
                    <a:pt x="430" y="449"/>
                  </a:cubicBezTo>
                  <a:cubicBezTo>
                    <a:pt x="372" y="457"/>
                    <a:pt x="372" y="457"/>
                    <a:pt x="372" y="457"/>
                  </a:cubicBezTo>
                  <a:lnTo>
                    <a:pt x="372" y="344"/>
                  </a:lnTo>
                  <a:close/>
                  <a:moveTo>
                    <a:pt x="296" y="344"/>
                  </a:moveTo>
                  <a:cubicBezTo>
                    <a:pt x="344" y="344"/>
                    <a:pt x="344" y="344"/>
                    <a:pt x="344" y="344"/>
                  </a:cubicBezTo>
                  <a:cubicBezTo>
                    <a:pt x="344" y="460"/>
                    <a:pt x="344" y="460"/>
                    <a:pt x="344" y="460"/>
                  </a:cubicBezTo>
                  <a:cubicBezTo>
                    <a:pt x="296" y="467"/>
                    <a:pt x="296" y="467"/>
                    <a:pt x="296" y="467"/>
                  </a:cubicBezTo>
                  <a:lnTo>
                    <a:pt x="296" y="344"/>
                  </a:lnTo>
                  <a:close/>
                  <a:moveTo>
                    <a:pt x="401" y="652"/>
                  </a:moveTo>
                  <a:cubicBezTo>
                    <a:pt x="401" y="678"/>
                    <a:pt x="380" y="699"/>
                    <a:pt x="353" y="699"/>
                  </a:cubicBezTo>
                  <a:cubicBezTo>
                    <a:pt x="327" y="699"/>
                    <a:pt x="306" y="678"/>
                    <a:pt x="306" y="652"/>
                  </a:cubicBezTo>
                  <a:cubicBezTo>
                    <a:pt x="306" y="626"/>
                    <a:pt x="327" y="605"/>
                    <a:pt x="353" y="605"/>
                  </a:cubicBezTo>
                  <a:cubicBezTo>
                    <a:pt x="380" y="605"/>
                    <a:pt x="401" y="626"/>
                    <a:pt x="401" y="652"/>
                  </a:cubicBezTo>
                  <a:close/>
                  <a:moveTo>
                    <a:pt x="629" y="652"/>
                  </a:moveTo>
                  <a:cubicBezTo>
                    <a:pt x="629" y="678"/>
                    <a:pt x="608" y="699"/>
                    <a:pt x="582" y="699"/>
                  </a:cubicBezTo>
                  <a:cubicBezTo>
                    <a:pt x="556" y="699"/>
                    <a:pt x="535" y="678"/>
                    <a:pt x="535" y="652"/>
                  </a:cubicBezTo>
                  <a:cubicBezTo>
                    <a:pt x="535" y="626"/>
                    <a:pt x="556" y="605"/>
                    <a:pt x="582" y="605"/>
                  </a:cubicBezTo>
                  <a:cubicBezTo>
                    <a:pt x="608" y="605"/>
                    <a:pt x="629" y="626"/>
                    <a:pt x="629" y="652"/>
                  </a:cubicBez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6" name="Rechthoek 25">
              <a:hlinkClick r:id="rId5"/>
              <a:extLst>
                <a:ext uri="{FF2B5EF4-FFF2-40B4-BE49-F238E27FC236}">
                  <a16:creationId xmlns="" xmlns:a16="http://schemas.microsoft.com/office/drawing/2014/main" id="{FD113EF7-A75F-4D34-8C9C-6FFAB2C52042}"/>
                </a:ext>
              </a:extLst>
            </p:cNvPr>
            <p:cNvSpPr/>
            <p:nvPr/>
          </p:nvSpPr>
          <p:spPr>
            <a:xfrm>
              <a:off x="931321" y="2165219"/>
              <a:ext cx="3249608" cy="369332"/>
            </a:xfrm>
            <a:prstGeom prst="rect">
              <a:avLst/>
            </a:prstGeom>
            <a:solidFill>
              <a:schemeClr val="bg1"/>
            </a:solidFill>
          </p:spPr>
          <p:txBody>
            <a:bodyPr wrap="none">
              <a:spAutoFit/>
            </a:bodyPr>
            <a:lstStyle/>
            <a:p>
              <a:r>
                <a:rPr lang="nl-NL">
                  <a:solidFill>
                    <a:srgbClr val="006FB9"/>
                  </a:solidFill>
                </a:rPr>
                <a:t>webshop.rookvrijegeneratie.nl</a:t>
              </a:r>
              <a:endParaRPr lang="nl-NL" dirty="0">
                <a:solidFill>
                  <a:srgbClr val="006FB9"/>
                </a:solidFill>
              </a:endParaRPr>
            </a:p>
          </p:txBody>
        </p:sp>
      </p:grpSp>
      <p:grpSp>
        <p:nvGrpSpPr>
          <p:cNvPr id="3" name="Groep 2">
            <a:extLst>
              <a:ext uri="{FF2B5EF4-FFF2-40B4-BE49-F238E27FC236}">
                <a16:creationId xmlns="" xmlns:a16="http://schemas.microsoft.com/office/drawing/2014/main" id="{5C7320F2-F18D-401E-8A27-B3E0A0DBD9B4}"/>
              </a:ext>
            </a:extLst>
          </p:cNvPr>
          <p:cNvGrpSpPr/>
          <p:nvPr/>
        </p:nvGrpSpPr>
        <p:grpSpPr>
          <a:xfrm>
            <a:off x="515938" y="3089706"/>
            <a:ext cx="3291930" cy="424836"/>
            <a:chOff x="507484" y="4583099"/>
            <a:chExt cx="3291930" cy="424836"/>
          </a:xfrm>
        </p:grpSpPr>
        <p:sp>
          <p:nvSpPr>
            <p:cNvPr id="30" name="Freeform 19">
              <a:extLst>
                <a:ext uri="{FF2B5EF4-FFF2-40B4-BE49-F238E27FC236}">
                  <a16:creationId xmlns="" xmlns:a16="http://schemas.microsoft.com/office/drawing/2014/main" id="{C15D5D14-2FF0-4506-AE0E-14414899DD7B}"/>
                </a:ext>
              </a:extLst>
            </p:cNvPr>
            <p:cNvSpPr>
              <a:spLocks noEditPoints="1"/>
            </p:cNvSpPr>
            <p:nvPr/>
          </p:nvSpPr>
          <p:spPr bwMode="auto">
            <a:xfrm>
              <a:off x="507484" y="4583099"/>
              <a:ext cx="412750" cy="424836"/>
            </a:xfrm>
            <a:custGeom>
              <a:avLst/>
              <a:gdLst>
                <a:gd name="T0" fmla="*/ 317 w 420"/>
                <a:gd name="T1" fmla="*/ 117 h 432"/>
                <a:gd name="T2" fmla="*/ 243 w 420"/>
                <a:gd name="T3" fmla="*/ 101 h 432"/>
                <a:gd name="T4" fmla="*/ 98 w 420"/>
                <a:gd name="T5" fmla="*/ 246 h 432"/>
                <a:gd name="T6" fmla="*/ 167 w 420"/>
                <a:gd name="T7" fmla="*/ 327 h 432"/>
                <a:gd name="T8" fmla="*/ 248 w 420"/>
                <a:gd name="T9" fmla="*/ 279 h 432"/>
                <a:gd name="T10" fmla="*/ 249 w 420"/>
                <a:gd name="T11" fmla="*/ 279 h 432"/>
                <a:gd name="T12" fmla="*/ 302 w 420"/>
                <a:gd name="T13" fmla="*/ 327 h 432"/>
                <a:gd name="T14" fmla="*/ 420 w 420"/>
                <a:gd name="T15" fmla="*/ 179 h 432"/>
                <a:gd name="T16" fmla="*/ 233 w 420"/>
                <a:gd name="T17" fmla="*/ 0 h 432"/>
                <a:gd name="T18" fmla="*/ 0 w 420"/>
                <a:gd name="T19" fmla="*/ 236 h 432"/>
                <a:gd name="T20" fmla="*/ 194 w 420"/>
                <a:gd name="T21" fmla="*/ 432 h 432"/>
                <a:gd name="T22" fmla="*/ 308 w 420"/>
                <a:gd name="T23" fmla="*/ 410 h 432"/>
                <a:gd name="T24" fmla="*/ 297 w 420"/>
                <a:gd name="T25" fmla="*/ 374 h 432"/>
                <a:gd name="T26" fmla="*/ 207 w 420"/>
                <a:gd name="T27" fmla="*/ 393 h 432"/>
                <a:gd name="T28" fmla="*/ 48 w 420"/>
                <a:gd name="T29" fmla="*/ 231 h 432"/>
                <a:gd name="T30" fmla="*/ 226 w 420"/>
                <a:gd name="T31" fmla="*/ 37 h 432"/>
                <a:gd name="T32" fmla="*/ 374 w 420"/>
                <a:gd name="T33" fmla="*/ 181 h 432"/>
                <a:gd name="T34" fmla="*/ 314 w 420"/>
                <a:gd name="T35" fmla="*/ 286 h 432"/>
                <a:gd name="T36" fmla="*/ 299 w 420"/>
                <a:gd name="T37" fmla="*/ 232 h 432"/>
                <a:gd name="T38" fmla="*/ 317 w 420"/>
                <a:gd name="T39" fmla="*/ 117 h 432"/>
                <a:gd name="T40" fmla="*/ 244 w 420"/>
                <a:gd name="T41" fmla="*/ 212 h 432"/>
                <a:gd name="T42" fmla="*/ 191 w 420"/>
                <a:gd name="T43" fmla="*/ 277 h 432"/>
                <a:gd name="T44" fmla="*/ 160 w 420"/>
                <a:gd name="T45" fmla="*/ 239 h 432"/>
                <a:gd name="T46" fmla="*/ 233 w 420"/>
                <a:gd name="T47" fmla="*/ 151 h 432"/>
                <a:gd name="T48" fmla="*/ 253 w 420"/>
                <a:gd name="T49" fmla="*/ 153 h 432"/>
                <a:gd name="T50" fmla="*/ 244 w 420"/>
                <a:gd name="T51" fmla="*/ 21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0" h="432">
                  <a:moveTo>
                    <a:pt x="317" y="117"/>
                  </a:moveTo>
                  <a:cubicBezTo>
                    <a:pt x="302" y="108"/>
                    <a:pt x="271" y="101"/>
                    <a:pt x="243" y="101"/>
                  </a:cubicBezTo>
                  <a:cubicBezTo>
                    <a:pt x="154" y="101"/>
                    <a:pt x="98" y="170"/>
                    <a:pt x="98" y="246"/>
                  </a:cubicBezTo>
                  <a:cubicBezTo>
                    <a:pt x="98" y="297"/>
                    <a:pt x="127" y="327"/>
                    <a:pt x="167" y="327"/>
                  </a:cubicBezTo>
                  <a:cubicBezTo>
                    <a:pt x="200" y="327"/>
                    <a:pt x="228" y="311"/>
                    <a:pt x="248" y="279"/>
                  </a:cubicBezTo>
                  <a:cubicBezTo>
                    <a:pt x="249" y="279"/>
                    <a:pt x="249" y="279"/>
                    <a:pt x="249" y="279"/>
                  </a:cubicBezTo>
                  <a:cubicBezTo>
                    <a:pt x="252" y="312"/>
                    <a:pt x="273" y="327"/>
                    <a:pt x="302" y="327"/>
                  </a:cubicBezTo>
                  <a:cubicBezTo>
                    <a:pt x="369" y="327"/>
                    <a:pt x="420" y="270"/>
                    <a:pt x="420" y="179"/>
                  </a:cubicBezTo>
                  <a:cubicBezTo>
                    <a:pt x="420" y="75"/>
                    <a:pt x="342" y="0"/>
                    <a:pt x="233" y="0"/>
                  </a:cubicBezTo>
                  <a:cubicBezTo>
                    <a:pt x="92" y="0"/>
                    <a:pt x="0" y="109"/>
                    <a:pt x="0" y="236"/>
                  </a:cubicBezTo>
                  <a:cubicBezTo>
                    <a:pt x="0" y="358"/>
                    <a:pt x="91" y="432"/>
                    <a:pt x="194" y="432"/>
                  </a:cubicBezTo>
                  <a:cubicBezTo>
                    <a:pt x="238" y="432"/>
                    <a:pt x="271" y="426"/>
                    <a:pt x="308" y="410"/>
                  </a:cubicBezTo>
                  <a:cubicBezTo>
                    <a:pt x="297" y="374"/>
                    <a:pt x="297" y="374"/>
                    <a:pt x="297" y="374"/>
                  </a:cubicBezTo>
                  <a:cubicBezTo>
                    <a:pt x="272" y="387"/>
                    <a:pt x="238" y="393"/>
                    <a:pt x="207" y="393"/>
                  </a:cubicBezTo>
                  <a:cubicBezTo>
                    <a:pt x="114" y="393"/>
                    <a:pt x="48" y="334"/>
                    <a:pt x="48" y="231"/>
                  </a:cubicBezTo>
                  <a:cubicBezTo>
                    <a:pt x="48" y="112"/>
                    <a:pt x="131" y="37"/>
                    <a:pt x="226" y="37"/>
                  </a:cubicBezTo>
                  <a:cubicBezTo>
                    <a:pt x="322" y="37"/>
                    <a:pt x="374" y="100"/>
                    <a:pt x="374" y="181"/>
                  </a:cubicBezTo>
                  <a:cubicBezTo>
                    <a:pt x="374" y="252"/>
                    <a:pt x="341" y="287"/>
                    <a:pt x="314" y="286"/>
                  </a:cubicBezTo>
                  <a:cubicBezTo>
                    <a:pt x="297" y="285"/>
                    <a:pt x="292" y="269"/>
                    <a:pt x="299" y="232"/>
                  </a:cubicBezTo>
                  <a:lnTo>
                    <a:pt x="317" y="117"/>
                  </a:lnTo>
                  <a:close/>
                  <a:moveTo>
                    <a:pt x="244" y="212"/>
                  </a:moveTo>
                  <a:cubicBezTo>
                    <a:pt x="238" y="248"/>
                    <a:pt x="214" y="277"/>
                    <a:pt x="191" y="277"/>
                  </a:cubicBezTo>
                  <a:cubicBezTo>
                    <a:pt x="171" y="277"/>
                    <a:pt x="160" y="262"/>
                    <a:pt x="160" y="239"/>
                  </a:cubicBezTo>
                  <a:cubicBezTo>
                    <a:pt x="160" y="191"/>
                    <a:pt x="192" y="151"/>
                    <a:pt x="233" y="151"/>
                  </a:cubicBezTo>
                  <a:cubicBezTo>
                    <a:pt x="241" y="151"/>
                    <a:pt x="248" y="152"/>
                    <a:pt x="253" y="153"/>
                  </a:cubicBezTo>
                  <a:lnTo>
                    <a:pt x="244" y="212"/>
                  </a:ln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1" name="Rechthoek 30">
              <a:hlinkClick r:id="rId6"/>
              <a:extLst>
                <a:ext uri="{FF2B5EF4-FFF2-40B4-BE49-F238E27FC236}">
                  <a16:creationId xmlns="" xmlns:a16="http://schemas.microsoft.com/office/drawing/2014/main" id="{B20E2A72-7FC3-4DBC-8C06-BDDB4A179992}"/>
                </a:ext>
              </a:extLst>
            </p:cNvPr>
            <p:cNvSpPr/>
            <p:nvPr/>
          </p:nvSpPr>
          <p:spPr>
            <a:xfrm>
              <a:off x="931321" y="4595181"/>
              <a:ext cx="2868093" cy="369332"/>
            </a:xfrm>
            <a:prstGeom prst="rect">
              <a:avLst/>
            </a:prstGeom>
            <a:solidFill>
              <a:schemeClr val="bg1"/>
            </a:solidFill>
          </p:spPr>
          <p:txBody>
            <a:bodyPr wrap="none">
              <a:spAutoFit/>
            </a:bodyPr>
            <a:lstStyle/>
            <a:p>
              <a:r>
                <a:rPr lang="nl-NL">
                  <a:solidFill>
                    <a:srgbClr val="006FB9"/>
                  </a:solidFill>
                </a:rPr>
                <a:t>info@rookvrijegeneratie.nl</a:t>
              </a:r>
              <a:endParaRPr lang="nl-NL" dirty="0">
                <a:solidFill>
                  <a:srgbClr val="006FB9"/>
                </a:solidFill>
              </a:endParaRPr>
            </a:p>
          </p:txBody>
        </p:sp>
      </p:grpSp>
      <p:grpSp>
        <p:nvGrpSpPr>
          <p:cNvPr id="6" name="Groep 5">
            <a:extLst>
              <a:ext uri="{FF2B5EF4-FFF2-40B4-BE49-F238E27FC236}">
                <a16:creationId xmlns="" xmlns:a16="http://schemas.microsoft.com/office/drawing/2014/main" id="{05CF48A4-75CE-4813-8615-BCB0A493DC03}"/>
              </a:ext>
            </a:extLst>
          </p:cNvPr>
          <p:cNvGrpSpPr/>
          <p:nvPr/>
        </p:nvGrpSpPr>
        <p:grpSpPr>
          <a:xfrm>
            <a:off x="515938" y="1824030"/>
            <a:ext cx="3254438" cy="439666"/>
            <a:chOff x="490538" y="1327125"/>
            <a:chExt cx="3254438" cy="439666"/>
          </a:xfrm>
        </p:grpSpPr>
        <p:sp>
          <p:nvSpPr>
            <p:cNvPr id="35" name="Freeform 23">
              <a:extLst>
                <a:ext uri="{FF2B5EF4-FFF2-40B4-BE49-F238E27FC236}">
                  <a16:creationId xmlns="" xmlns:a16="http://schemas.microsoft.com/office/drawing/2014/main" id="{6A128A01-E2A0-4025-BA17-45E93BB6EA40}"/>
                </a:ext>
              </a:extLst>
            </p:cNvPr>
            <p:cNvSpPr>
              <a:spLocks noEditPoints="1"/>
            </p:cNvSpPr>
            <p:nvPr/>
          </p:nvSpPr>
          <p:spPr bwMode="auto">
            <a:xfrm>
              <a:off x="490538" y="1327125"/>
              <a:ext cx="438150" cy="439666"/>
            </a:xfrm>
            <a:custGeom>
              <a:avLst/>
              <a:gdLst>
                <a:gd name="T0" fmla="*/ 215 w 431"/>
                <a:gd name="T1" fmla="*/ 0 h 432"/>
                <a:gd name="T2" fmla="*/ 0 w 431"/>
                <a:gd name="T3" fmla="*/ 216 h 432"/>
                <a:gd name="T4" fmla="*/ 215 w 431"/>
                <a:gd name="T5" fmla="*/ 432 h 432"/>
                <a:gd name="T6" fmla="*/ 431 w 431"/>
                <a:gd name="T7" fmla="*/ 216 h 432"/>
                <a:gd name="T8" fmla="*/ 215 w 431"/>
                <a:gd name="T9" fmla="*/ 0 h 432"/>
                <a:gd name="T10" fmla="*/ 404 w 431"/>
                <a:gd name="T11" fmla="*/ 208 h 432"/>
                <a:gd name="T12" fmla="*/ 352 w 431"/>
                <a:gd name="T13" fmla="*/ 145 h 432"/>
                <a:gd name="T14" fmla="*/ 370 w 431"/>
                <a:gd name="T15" fmla="*/ 108 h 432"/>
                <a:gd name="T16" fmla="*/ 404 w 431"/>
                <a:gd name="T17" fmla="*/ 208 h 432"/>
                <a:gd name="T18" fmla="*/ 240 w 431"/>
                <a:gd name="T19" fmla="*/ 198 h 432"/>
                <a:gd name="T20" fmla="*/ 256 w 431"/>
                <a:gd name="T21" fmla="*/ 220 h 432"/>
                <a:gd name="T22" fmla="*/ 228 w 431"/>
                <a:gd name="T23" fmla="*/ 242 h 432"/>
                <a:gd name="T24" fmla="*/ 137 w 431"/>
                <a:gd name="T25" fmla="*/ 287 h 432"/>
                <a:gd name="T26" fmla="*/ 121 w 431"/>
                <a:gd name="T27" fmla="*/ 212 h 432"/>
                <a:gd name="T28" fmla="*/ 147 w 431"/>
                <a:gd name="T29" fmla="*/ 115 h 432"/>
                <a:gd name="T30" fmla="*/ 240 w 431"/>
                <a:gd name="T31" fmla="*/ 198 h 432"/>
                <a:gd name="T32" fmla="*/ 171 w 431"/>
                <a:gd name="T33" fmla="*/ 102 h 432"/>
                <a:gd name="T34" fmla="*/ 319 w 431"/>
                <a:gd name="T35" fmla="*/ 147 h 432"/>
                <a:gd name="T36" fmla="*/ 273 w 431"/>
                <a:gd name="T37" fmla="*/ 204 h 432"/>
                <a:gd name="T38" fmla="*/ 254 w 431"/>
                <a:gd name="T39" fmla="*/ 180 h 432"/>
                <a:gd name="T40" fmla="*/ 171 w 431"/>
                <a:gd name="T41" fmla="*/ 102 h 432"/>
                <a:gd name="T42" fmla="*/ 120 w 431"/>
                <a:gd name="T43" fmla="*/ 120 h 432"/>
                <a:gd name="T44" fmla="*/ 99 w 431"/>
                <a:gd name="T45" fmla="*/ 212 h 432"/>
                <a:gd name="T46" fmla="*/ 115 w 431"/>
                <a:gd name="T47" fmla="*/ 293 h 432"/>
                <a:gd name="T48" fmla="*/ 47 w 431"/>
                <a:gd name="T49" fmla="*/ 302 h 432"/>
                <a:gd name="T50" fmla="*/ 35 w 431"/>
                <a:gd name="T51" fmla="*/ 274 h 432"/>
                <a:gd name="T52" fmla="*/ 120 w 431"/>
                <a:gd name="T53" fmla="*/ 120 h 432"/>
                <a:gd name="T54" fmla="*/ 146 w 431"/>
                <a:gd name="T55" fmla="*/ 79 h 432"/>
                <a:gd name="T56" fmla="*/ 138 w 431"/>
                <a:gd name="T57" fmla="*/ 81 h 432"/>
                <a:gd name="T58" fmla="*/ 102 w 431"/>
                <a:gd name="T59" fmla="*/ 64 h 432"/>
                <a:gd name="T60" fmla="*/ 206 w 431"/>
                <a:gd name="T61" fmla="*/ 27 h 432"/>
                <a:gd name="T62" fmla="*/ 146 w 431"/>
                <a:gd name="T63" fmla="*/ 79 h 432"/>
                <a:gd name="T64" fmla="*/ 80 w 431"/>
                <a:gd name="T65" fmla="*/ 83 h 432"/>
                <a:gd name="T66" fmla="*/ 109 w 431"/>
                <a:gd name="T67" fmla="*/ 94 h 432"/>
                <a:gd name="T68" fmla="*/ 27 w 431"/>
                <a:gd name="T69" fmla="*/ 196 h 432"/>
                <a:gd name="T70" fmla="*/ 80 w 431"/>
                <a:gd name="T71" fmla="*/ 83 h 432"/>
                <a:gd name="T72" fmla="*/ 267 w 431"/>
                <a:gd name="T73" fmla="*/ 398 h 432"/>
                <a:gd name="T74" fmla="*/ 149 w 431"/>
                <a:gd name="T75" fmla="*/ 311 h 432"/>
                <a:gd name="T76" fmla="*/ 243 w 431"/>
                <a:gd name="T77" fmla="*/ 263 h 432"/>
                <a:gd name="T78" fmla="*/ 271 w 431"/>
                <a:gd name="T79" fmla="*/ 241 h 432"/>
                <a:gd name="T80" fmla="*/ 331 w 431"/>
                <a:gd name="T81" fmla="*/ 366 h 432"/>
                <a:gd name="T82" fmla="*/ 267 w 431"/>
                <a:gd name="T83" fmla="*/ 398 h 432"/>
                <a:gd name="T84" fmla="*/ 350 w 431"/>
                <a:gd name="T85" fmla="*/ 83 h 432"/>
                <a:gd name="T86" fmla="*/ 331 w 431"/>
                <a:gd name="T87" fmla="*/ 127 h 432"/>
                <a:gd name="T88" fmla="*/ 190 w 431"/>
                <a:gd name="T89" fmla="*/ 73 h 432"/>
                <a:gd name="T90" fmla="*/ 181 w 431"/>
                <a:gd name="T91" fmla="*/ 73 h 432"/>
                <a:gd name="T92" fmla="*/ 252 w 431"/>
                <a:gd name="T93" fmla="*/ 30 h 432"/>
                <a:gd name="T94" fmla="*/ 350 w 431"/>
                <a:gd name="T95" fmla="*/ 83 h 432"/>
                <a:gd name="T96" fmla="*/ 63 w 431"/>
                <a:gd name="T97" fmla="*/ 329 h 432"/>
                <a:gd name="T98" fmla="*/ 127 w 431"/>
                <a:gd name="T99" fmla="*/ 318 h 432"/>
                <a:gd name="T100" fmla="*/ 222 w 431"/>
                <a:gd name="T101" fmla="*/ 405 h 432"/>
                <a:gd name="T102" fmla="*/ 215 w 431"/>
                <a:gd name="T103" fmla="*/ 405 h 432"/>
                <a:gd name="T104" fmla="*/ 63 w 431"/>
                <a:gd name="T105" fmla="*/ 329 h 432"/>
                <a:gd name="T106" fmla="*/ 348 w 431"/>
                <a:gd name="T107" fmla="*/ 351 h 432"/>
                <a:gd name="T108" fmla="*/ 288 w 431"/>
                <a:gd name="T109" fmla="*/ 226 h 432"/>
                <a:gd name="T110" fmla="*/ 340 w 431"/>
                <a:gd name="T111" fmla="*/ 165 h 432"/>
                <a:gd name="T112" fmla="*/ 402 w 431"/>
                <a:gd name="T113" fmla="*/ 248 h 432"/>
                <a:gd name="T114" fmla="*/ 348 w 431"/>
                <a:gd name="T115" fmla="*/ 35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1" h="432">
                  <a:moveTo>
                    <a:pt x="215" y="0"/>
                  </a:moveTo>
                  <a:cubicBezTo>
                    <a:pt x="96" y="0"/>
                    <a:pt x="0" y="97"/>
                    <a:pt x="0" y="216"/>
                  </a:cubicBezTo>
                  <a:cubicBezTo>
                    <a:pt x="0" y="335"/>
                    <a:pt x="96" y="432"/>
                    <a:pt x="215" y="432"/>
                  </a:cubicBezTo>
                  <a:cubicBezTo>
                    <a:pt x="334" y="432"/>
                    <a:pt x="431" y="335"/>
                    <a:pt x="431" y="216"/>
                  </a:cubicBezTo>
                  <a:cubicBezTo>
                    <a:pt x="431" y="97"/>
                    <a:pt x="334" y="0"/>
                    <a:pt x="215" y="0"/>
                  </a:cubicBezTo>
                  <a:close/>
                  <a:moveTo>
                    <a:pt x="404" y="208"/>
                  </a:moveTo>
                  <a:cubicBezTo>
                    <a:pt x="389" y="185"/>
                    <a:pt x="372" y="163"/>
                    <a:pt x="352" y="145"/>
                  </a:cubicBezTo>
                  <a:cubicBezTo>
                    <a:pt x="359" y="133"/>
                    <a:pt x="365" y="120"/>
                    <a:pt x="370" y="108"/>
                  </a:cubicBezTo>
                  <a:cubicBezTo>
                    <a:pt x="391" y="136"/>
                    <a:pt x="403" y="171"/>
                    <a:pt x="404" y="208"/>
                  </a:cubicBezTo>
                  <a:close/>
                  <a:moveTo>
                    <a:pt x="240" y="198"/>
                  </a:moveTo>
                  <a:cubicBezTo>
                    <a:pt x="245" y="205"/>
                    <a:pt x="251" y="212"/>
                    <a:pt x="256" y="220"/>
                  </a:cubicBezTo>
                  <a:cubicBezTo>
                    <a:pt x="247" y="228"/>
                    <a:pt x="238" y="235"/>
                    <a:pt x="228" y="242"/>
                  </a:cubicBezTo>
                  <a:cubicBezTo>
                    <a:pt x="200" y="262"/>
                    <a:pt x="169" y="277"/>
                    <a:pt x="137" y="287"/>
                  </a:cubicBezTo>
                  <a:cubicBezTo>
                    <a:pt x="126" y="263"/>
                    <a:pt x="121" y="238"/>
                    <a:pt x="121" y="212"/>
                  </a:cubicBezTo>
                  <a:cubicBezTo>
                    <a:pt x="121" y="178"/>
                    <a:pt x="130" y="144"/>
                    <a:pt x="147" y="115"/>
                  </a:cubicBezTo>
                  <a:cubicBezTo>
                    <a:pt x="180" y="136"/>
                    <a:pt x="211" y="164"/>
                    <a:pt x="240" y="198"/>
                  </a:cubicBezTo>
                  <a:close/>
                  <a:moveTo>
                    <a:pt x="171" y="102"/>
                  </a:moveTo>
                  <a:cubicBezTo>
                    <a:pt x="219" y="95"/>
                    <a:pt x="273" y="111"/>
                    <a:pt x="319" y="147"/>
                  </a:cubicBezTo>
                  <a:cubicBezTo>
                    <a:pt x="306" y="168"/>
                    <a:pt x="291" y="187"/>
                    <a:pt x="273" y="204"/>
                  </a:cubicBezTo>
                  <a:cubicBezTo>
                    <a:pt x="267" y="196"/>
                    <a:pt x="261" y="188"/>
                    <a:pt x="254" y="180"/>
                  </a:cubicBezTo>
                  <a:cubicBezTo>
                    <a:pt x="229" y="149"/>
                    <a:pt x="201" y="123"/>
                    <a:pt x="171" y="102"/>
                  </a:cubicBezTo>
                  <a:close/>
                  <a:moveTo>
                    <a:pt x="120" y="120"/>
                  </a:moveTo>
                  <a:cubicBezTo>
                    <a:pt x="106" y="149"/>
                    <a:pt x="99" y="180"/>
                    <a:pt x="99" y="212"/>
                  </a:cubicBezTo>
                  <a:cubicBezTo>
                    <a:pt x="99" y="240"/>
                    <a:pt x="104" y="267"/>
                    <a:pt x="115" y="293"/>
                  </a:cubicBezTo>
                  <a:cubicBezTo>
                    <a:pt x="92" y="299"/>
                    <a:pt x="69" y="302"/>
                    <a:pt x="47" y="302"/>
                  </a:cubicBezTo>
                  <a:cubicBezTo>
                    <a:pt x="42" y="293"/>
                    <a:pt x="38" y="284"/>
                    <a:pt x="35" y="274"/>
                  </a:cubicBezTo>
                  <a:cubicBezTo>
                    <a:pt x="41" y="206"/>
                    <a:pt x="71" y="149"/>
                    <a:pt x="120" y="120"/>
                  </a:cubicBezTo>
                  <a:close/>
                  <a:moveTo>
                    <a:pt x="146" y="79"/>
                  </a:moveTo>
                  <a:cubicBezTo>
                    <a:pt x="143" y="79"/>
                    <a:pt x="141" y="80"/>
                    <a:pt x="138" y="81"/>
                  </a:cubicBezTo>
                  <a:cubicBezTo>
                    <a:pt x="126" y="75"/>
                    <a:pt x="114" y="69"/>
                    <a:pt x="102" y="64"/>
                  </a:cubicBezTo>
                  <a:cubicBezTo>
                    <a:pt x="131" y="42"/>
                    <a:pt x="167" y="29"/>
                    <a:pt x="206" y="27"/>
                  </a:cubicBezTo>
                  <a:cubicBezTo>
                    <a:pt x="183" y="40"/>
                    <a:pt x="162" y="58"/>
                    <a:pt x="146" y="79"/>
                  </a:cubicBezTo>
                  <a:close/>
                  <a:moveTo>
                    <a:pt x="80" y="83"/>
                  </a:moveTo>
                  <a:cubicBezTo>
                    <a:pt x="90" y="86"/>
                    <a:pt x="99" y="90"/>
                    <a:pt x="109" y="94"/>
                  </a:cubicBezTo>
                  <a:cubicBezTo>
                    <a:pt x="72" y="115"/>
                    <a:pt x="44" y="151"/>
                    <a:pt x="27" y="196"/>
                  </a:cubicBezTo>
                  <a:cubicBezTo>
                    <a:pt x="32" y="152"/>
                    <a:pt x="51" y="113"/>
                    <a:pt x="80" y="83"/>
                  </a:cubicBezTo>
                  <a:close/>
                  <a:moveTo>
                    <a:pt x="267" y="398"/>
                  </a:moveTo>
                  <a:cubicBezTo>
                    <a:pt x="219" y="386"/>
                    <a:pt x="175" y="355"/>
                    <a:pt x="149" y="311"/>
                  </a:cubicBezTo>
                  <a:cubicBezTo>
                    <a:pt x="182" y="300"/>
                    <a:pt x="214" y="283"/>
                    <a:pt x="243" y="263"/>
                  </a:cubicBezTo>
                  <a:cubicBezTo>
                    <a:pt x="253" y="256"/>
                    <a:pt x="262" y="249"/>
                    <a:pt x="271" y="241"/>
                  </a:cubicBezTo>
                  <a:cubicBezTo>
                    <a:pt x="297" y="280"/>
                    <a:pt x="317" y="323"/>
                    <a:pt x="331" y="366"/>
                  </a:cubicBezTo>
                  <a:cubicBezTo>
                    <a:pt x="312" y="380"/>
                    <a:pt x="291" y="391"/>
                    <a:pt x="267" y="398"/>
                  </a:cubicBezTo>
                  <a:close/>
                  <a:moveTo>
                    <a:pt x="350" y="83"/>
                  </a:moveTo>
                  <a:cubicBezTo>
                    <a:pt x="345" y="98"/>
                    <a:pt x="339" y="113"/>
                    <a:pt x="331" y="127"/>
                  </a:cubicBezTo>
                  <a:cubicBezTo>
                    <a:pt x="287" y="92"/>
                    <a:pt x="237" y="73"/>
                    <a:pt x="190" y="73"/>
                  </a:cubicBezTo>
                  <a:cubicBezTo>
                    <a:pt x="187" y="73"/>
                    <a:pt x="184" y="73"/>
                    <a:pt x="181" y="73"/>
                  </a:cubicBezTo>
                  <a:cubicBezTo>
                    <a:pt x="201" y="54"/>
                    <a:pt x="226" y="39"/>
                    <a:pt x="252" y="30"/>
                  </a:cubicBezTo>
                  <a:cubicBezTo>
                    <a:pt x="290" y="38"/>
                    <a:pt x="324" y="57"/>
                    <a:pt x="350" y="83"/>
                  </a:cubicBezTo>
                  <a:close/>
                  <a:moveTo>
                    <a:pt x="63" y="329"/>
                  </a:moveTo>
                  <a:cubicBezTo>
                    <a:pt x="84" y="327"/>
                    <a:pt x="106" y="323"/>
                    <a:pt x="127" y="318"/>
                  </a:cubicBezTo>
                  <a:cubicBezTo>
                    <a:pt x="149" y="356"/>
                    <a:pt x="182" y="387"/>
                    <a:pt x="222" y="405"/>
                  </a:cubicBezTo>
                  <a:cubicBezTo>
                    <a:pt x="220" y="405"/>
                    <a:pt x="217" y="405"/>
                    <a:pt x="215" y="405"/>
                  </a:cubicBezTo>
                  <a:cubicBezTo>
                    <a:pt x="153" y="405"/>
                    <a:pt x="98" y="375"/>
                    <a:pt x="63" y="329"/>
                  </a:cubicBezTo>
                  <a:close/>
                  <a:moveTo>
                    <a:pt x="348" y="351"/>
                  </a:moveTo>
                  <a:cubicBezTo>
                    <a:pt x="334" y="308"/>
                    <a:pt x="314" y="265"/>
                    <a:pt x="288" y="226"/>
                  </a:cubicBezTo>
                  <a:cubicBezTo>
                    <a:pt x="308" y="207"/>
                    <a:pt x="325" y="187"/>
                    <a:pt x="340" y="165"/>
                  </a:cubicBezTo>
                  <a:cubicBezTo>
                    <a:pt x="364" y="188"/>
                    <a:pt x="385" y="217"/>
                    <a:pt x="402" y="248"/>
                  </a:cubicBezTo>
                  <a:cubicBezTo>
                    <a:pt x="395" y="288"/>
                    <a:pt x="376" y="324"/>
                    <a:pt x="348" y="351"/>
                  </a:cubicBez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6" name="Rechthoek 35">
              <a:hlinkClick r:id="rId7"/>
              <a:extLst>
                <a:ext uri="{FF2B5EF4-FFF2-40B4-BE49-F238E27FC236}">
                  <a16:creationId xmlns="" xmlns:a16="http://schemas.microsoft.com/office/drawing/2014/main" id="{3A4FB0F2-2211-43EB-9A66-F122879D12FC}"/>
                </a:ext>
              </a:extLst>
            </p:cNvPr>
            <p:cNvSpPr/>
            <p:nvPr/>
          </p:nvSpPr>
          <p:spPr>
            <a:xfrm>
              <a:off x="931321" y="1371045"/>
              <a:ext cx="2813655" cy="369332"/>
            </a:xfrm>
            <a:prstGeom prst="rect">
              <a:avLst/>
            </a:prstGeom>
            <a:solidFill>
              <a:schemeClr val="bg1"/>
            </a:solidFill>
          </p:spPr>
          <p:txBody>
            <a:bodyPr wrap="none">
              <a:spAutoFit/>
            </a:bodyPr>
            <a:lstStyle/>
            <a:p>
              <a:r>
                <a:rPr lang="nl-NL" dirty="0" smtClean="0">
                  <a:solidFill>
                    <a:srgbClr val="006FB9"/>
                  </a:solidFill>
                </a:rPr>
                <a:t>www.rookvrijegeneratie.nl</a:t>
              </a:r>
            </a:p>
          </p:txBody>
        </p:sp>
      </p:grpSp>
      <p:grpSp>
        <p:nvGrpSpPr>
          <p:cNvPr id="7" name="Groep 6">
            <a:extLst>
              <a:ext uri="{FF2B5EF4-FFF2-40B4-BE49-F238E27FC236}">
                <a16:creationId xmlns="" xmlns:a16="http://schemas.microsoft.com/office/drawing/2014/main" id="{2CC92C43-851F-4251-8F1F-69B3B66BE961}"/>
              </a:ext>
            </a:extLst>
          </p:cNvPr>
          <p:cNvGrpSpPr/>
          <p:nvPr/>
        </p:nvGrpSpPr>
        <p:grpSpPr>
          <a:xfrm>
            <a:off x="515938" y="4304442"/>
            <a:ext cx="3797215" cy="439666"/>
            <a:chOff x="6107563" y="1327125"/>
            <a:chExt cx="3797215" cy="439666"/>
          </a:xfrm>
        </p:grpSpPr>
        <p:sp>
          <p:nvSpPr>
            <p:cNvPr id="37" name="Freeform 23">
              <a:extLst>
                <a:ext uri="{FF2B5EF4-FFF2-40B4-BE49-F238E27FC236}">
                  <a16:creationId xmlns="" xmlns:a16="http://schemas.microsoft.com/office/drawing/2014/main" id="{25CBA9F7-0E5F-41CA-BCA8-19462F3E02B3}"/>
                </a:ext>
              </a:extLst>
            </p:cNvPr>
            <p:cNvSpPr>
              <a:spLocks noEditPoints="1"/>
            </p:cNvSpPr>
            <p:nvPr/>
          </p:nvSpPr>
          <p:spPr bwMode="auto">
            <a:xfrm>
              <a:off x="6107563" y="1327125"/>
              <a:ext cx="438150" cy="439666"/>
            </a:xfrm>
            <a:custGeom>
              <a:avLst/>
              <a:gdLst>
                <a:gd name="T0" fmla="*/ 215 w 431"/>
                <a:gd name="T1" fmla="*/ 0 h 432"/>
                <a:gd name="T2" fmla="*/ 0 w 431"/>
                <a:gd name="T3" fmla="*/ 216 h 432"/>
                <a:gd name="T4" fmla="*/ 215 w 431"/>
                <a:gd name="T5" fmla="*/ 432 h 432"/>
                <a:gd name="T6" fmla="*/ 431 w 431"/>
                <a:gd name="T7" fmla="*/ 216 h 432"/>
                <a:gd name="T8" fmla="*/ 215 w 431"/>
                <a:gd name="T9" fmla="*/ 0 h 432"/>
                <a:gd name="T10" fmla="*/ 404 w 431"/>
                <a:gd name="T11" fmla="*/ 208 h 432"/>
                <a:gd name="T12" fmla="*/ 352 w 431"/>
                <a:gd name="T13" fmla="*/ 145 h 432"/>
                <a:gd name="T14" fmla="*/ 370 w 431"/>
                <a:gd name="T15" fmla="*/ 108 h 432"/>
                <a:gd name="T16" fmla="*/ 404 w 431"/>
                <a:gd name="T17" fmla="*/ 208 h 432"/>
                <a:gd name="T18" fmla="*/ 240 w 431"/>
                <a:gd name="T19" fmla="*/ 198 h 432"/>
                <a:gd name="T20" fmla="*/ 256 w 431"/>
                <a:gd name="T21" fmla="*/ 220 h 432"/>
                <a:gd name="T22" fmla="*/ 228 w 431"/>
                <a:gd name="T23" fmla="*/ 242 h 432"/>
                <a:gd name="T24" fmla="*/ 137 w 431"/>
                <a:gd name="T25" fmla="*/ 287 h 432"/>
                <a:gd name="T26" fmla="*/ 121 w 431"/>
                <a:gd name="T27" fmla="*/ 212 h 432"/>
                <a:gd name="T28" fmla="*/ 147 w 431"/>
                <a:gd name="T29" fmla="*/ 115 h 432"/>
                <a:gd name="T30" fmla="*/ 240 w 431"/>
                <a:gd name="T31" fmla="*/ 198 h 432"/>
                <a:gd name="T32" fmla="*/ 171 w 431"/>
                <a:gd name="T33" fmla="*/ 102 h 432"/>
                <a:gd name="T34" fmla="*/ 319 w 431"/>
                <a:gd name="T35" fmla="*/ 147 h 432"/>
                <a:gd name="T36" fmla="*/ 273 w 431"/>
                <a:gd name="T37" fmla="*/ 204 h 432"/>
                <a:gd name="T38" fmla="*/ 254 w 431"/>
                <a:gd name="T39" fmla="*/ 180 h 432"/>
                <a:gd name="T40" fmla="*/ 171 w 431"/>
                <a:gd name="T41" fmla="*/ 102 h 432"/>
                <a:gd name="T42" fmla="*/ 120 w 431"/>
                <a:gd name="T43" fmla="*/ 120 h 432"/>
                <a:gd name="T44" fmla="*/ 99 w 431"/>
                <a:gd name="T45" fmla="*/ 212 h 432"/>
                <a:gd name="T46" fmla="*/ 115 w 431"/>
                <a:gd name="T47" fmla="*/ 293 h 432"/>
                <a:gd name="T48" fmla="*/ 47 w 431"/>
                <a:gd name="T49" fmla="*/ 302 h 432"/>
                <a:gd name="T50" fmla="*/ 35 w 431"/>
                <a:gd name="T51" fmla="*/ 274 h 432"/>
                <a:gd name="T52" fmla="*/ 120 w 431"/>
                <a:gd name="T53" fmla="*/ 120 h 432"/>
                <a:gd name="T54" fmla="*/ 146 w 431"/>
                <a:gd name="T55" fmla="*/ 79 h 432"/>
                <a:gd name="T56" fmla="*/ 138 w 431"/>
                <a:gd name="T57" fmla="*/ 81 h 432"/>
                <a:gd name="T58" fmla="*/ 102 w 431"/>
                <a:gd name="T59" fmla="*/ 64 h 432"/>
                <a:gd name="T60" fmla="*/ 206 w 431"/>
                <a:gd name="T61" fmla="*/ 27 h 432"/>
                <a:gd name="T62" fmla="*/ 146 w 431"/>
                <a:gd name="T63" fmla="*/ 79 h 432"/>
                <a:gd name="T64" fmla="*/ 80 w 431"/>
                <a:gd name="T65" fmla="*/ 83 h 432"/>
                <a:gd name="T66" fmla="*/ 109 w 431"/>
                <a:gd name="T67" fmla="*/ 94 h 432"/>
                <a:gd name="T68" fmla="*/ 27 w 431"/>
                <a:gd name="T69" fmla="*/ 196 h 432"/>
                <a:gd name="T70" fmla="*/ 80 w 431"/>
                <a:gd name="T71" fmla="*/ 83 h 432"/>
                <a:gd name="T72" fmla="*/ 267 w 431"/>
                <a:gd name="T73" fmla="*/ 398 h 432"/>
                <a:gd name="T74" fmla="*/ 149 w 431"/>
                <a:gd name="T75" fmla="*/ 311 h 432"/>
                <a:gd name="T76" fmla="*/ 243 w 431"/>
                <a:gd name="T77" fmla="*/ 263 h 432"/>
                <a:gd name="T78" fmla="*/ 271 w 431"/>
                <a:gd name="T79" fmla="*/ 241 h 432"/>
                <a:gd name="T80" fmla="*/ 331 w 431"/>
                <a:gd name="T81" fmla="*/ 366 h 432"/>
                <a:gd name="T82" fmla="*/ 267 w 431"/>
                <a:gd name="T83" fmla="*/ 398 h 432"/>
                <a:gd name="T84" fmla="*/ 350 w 431"/>
                <a:gd name="T85" fmla="*/ 83 h 432"/>
                <a:gd name="T86" fmla="*/ 331 w 431"/>
                <a:gd name="T87" fmla="*/ 127 h 432"/>
                <a:gd name="T88" fmla="*/ 190 w 431"/>
                <a:gd name="T89" fmla="*/ 73 h 432"/>
                <a:gd name="T90" fmla="*/ 181 w 431"/>
                <a:gd name="T91" fmla="*/ 73 h 432"/>
                <a:gd name="T92" fmla="*/ 252 w 431"/>
                <a:gd name="T93" fmla="*/ 30 h 432"/>
                <a:gd name="T94" fmla="*/ 350 w 431"/>
                <a:gd name="T95" fmla="*/ 83 h 432"/>
                <a:gd name="T96" fmla="*/ 63 w 431"/>
                <a:gd name="T97" fmla="*/ 329 h 432"/>
                <a:gd name="T98" fmla="*/ 127 w 431"/>
                <a:gd name="T99" fmla="*/ 318 h 432"/>
                <a:gd name="T100" fmla="*/ 222 w 431"/>
                <a:gd name="T101" fmla="*/ 405 h 432"/>
                <a:gd name="T102" fmla="*/ 215 w 431"/>
                <a:gd name="T103" fmla="*/ 405 h 432"/>
                <a:gd name="T104" fmla="*/ 63 w 431"/>
                <a:gd name="T105" fmla="*/ 329 h 432"/>
                <a:gd name="T106" fmla="*/ 348 w 431"/>
                <a:gd name="T107" fmla="*/ 351 h 432"/>
                <a:gd name="T108" fmla="*/ 288 w 431"/>
                <a:gd name="T109" fmla="*/ 226 h 432"/>
                <a:gd name="T110" fmla="*/ 340 w 431"/>
                <a:gd name="T111" fmla="*/ 165 h 432"/>
                <a:gd name="T112" fmla="*/ 402 w 431"/>
                <a:gd name="T113" fmla="*/ 248 h 432"/>
                <a:gd name="T114" fmla="*/ 348 w 431"/>
                <a:gd name="T115" fmla="*/ 35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1" h="432">
                  <a:moveTo>
                    <a:pt x="215" y="0"/>
                  </a:moveTo>
                  <a:cubicBezTo>
                    <a:pt x="96" y="0"/>
                    <a:pt x="0" y="97"/>
                    <a:pt x="0" y="216"/>
                  </a:cubicBezTo>
                  <a:cubicBezTo>
                    <a:pt x="0" y="335"/>
                    <a:pt x="96" y="432"/>
                    <a:pt x="215" y="432"/>
                  </a:cubicBezTo>
                  <a:cubicBezTo>
                    <a:pt x="334" y="432"/>
                    <a:pt x="431" y="335"/>
                    <a:pt x="431" y="216"/>
                  </a:cubicBezTo>
                  <a:cubicBezTo>
                    <a:pt x="431" y="97"/>
                    <a:pt x="334" y="0"/>
                    <a:pt x="215" y="0"/>
                  </a:cubicBezTo>
                  <a:close/>
                  <a:moveTo>
                    <a:pt x="404" y="208"/>
                  </a:moveTo>
                  <a:cubicBezTo>
                    <a:pt x="389" y="185"/>
                    <a:pt x="372" y="163"/>
                    <a:pt x="352" y="145"/>
                  </a:cubicBezTo>
                  <a:cubicBezTo>
                    <a:pt x="359" y="133"/>
                    <a:pt x="365" y="120"/>
                    <a:pt x="370" y="108"/>
                  </a:cubicBezTo>
                  <a:cubicBezTo>
                    <a:pt x="391" y="136"/>
                    <a:pt x="403" y="171"/>
                    <a:pt x="404" y="208"/>
                  </a:cubicBezTo>
                  <a:close/>
                  <a:moveTo>
                    <a:pt x="240" y="198"/>
                  </a:moveTo>
                  <a:cubicBezTo>
                    <a:pt x="245" y="205"/>
                    <a:pt x="251" y="212"/>
                    <a:pt x="256" y="220"/>
                  </a:cubicBezTo>
                  <a:cubicBezTo>
                    <a:pt x="247" y="228"/>
                    <a:pt x="238" y="235"/>
                    <a:pt x="228" y="242"/>
                  </a:cubicBezTo>
                  <a:cubicBezTo>
                    <a:pt x="200" y="262"/>
                    <a:pt x="169" y="277"/>
                    <a:pt x="137" y="287"/>
                  </a:cubicBezTo>
                  <a:cubicBezTo>
                    <a:pt x="126" y="263"/>
                    <a:pt x="121" y="238"/>
                    <a:pt x="121" y="212"/>
                  </a:cubicBezTo>
                  <a:cubicBezTo>
                    <a:pt x="121" y="178"/>
                    <a:pt x="130" y="144"/>
                    <a:pt x="147" y="115"/>
                  </a:cubicBezTo>
                  <a:cubicBezTo>
                    <a:pt x="180" y="136"/>
                    <a:pt x="211" y="164"/>
                    <a:pt x="240" y="198"/>
                  </a:cubicBezTo>
                  <a:close/>
                  <a:moveTo>
                    <a:pt x="171" y="102"/>
                  </a:moveTo>
                  <a:cubicBezTo>
                    <a:pt x="219" y="95"/>
                    <a:pt x="273" y="111"/>
                    <a:pt x="319" y="147"/>
                  </a:cubicBezTo>
                  <a:cubicBezTo>
                    <a:pt x="306" y="168"/>
                    <a:pt x="291" y="187"/>
                    <a:pt x="273" y="204"/>
                  </a:cubicBezTo>
                  <a:cubicBezTo>
                    <a:pt x="267" y="196"/>
                    <a:pt x="261" y="188"/>
                    <a:pt x="254" y="180"/>
                  </a:cubicBezTo>
                  <a:cubicBezTo>
                    <a:pt x="229" y="149"/>
                    <a:pt x="201" y="123"/>
                    <a:pt x="171" y="102"/>
                  </a:cubicBezTo>
                  <a:close/>
                  <a:moveTo>
                    <a:pt x="120" y="120"/>
                  </a:moveTo>
                  <a:cubicBezTo>
                    <a:pt x="106" y="149"/>
                    <a:pt x="99" y="180"/>
                    <a:pt x="99" y="212"/>
                  </a:cubicBezTo>
                  <a:cubicBezTo>
                    <a:pt x="99" y="240"/>
                    <a:pt x="104" y="267"/>
                    <a:pt x="115" y="293"/>
                  </a:cubicBezTo>
                  <a:cubicBezTo>
                    <a:pt x="92" y="299"/>
                    <a:pt x="69" y="302"/>
                    <a:pt x="47" y="302"/>
                  </a:cubicBezTo>
                  <a:cubicBezTo>
                    <a:pt x="42" y="293"/>
                    <a:pt x="38" y="284"/>
                    <a:pt x="35" y="274"/>
                  </a:cubicBezTo>
                  <a:cubicBezTo>
                    <a:pt x="41" y="206"/>
                    <a:pt x="71" y="149"/>
                    <a:pt x="120" y="120"/>
                  </a:cubicBezTo>
                  <a:close/>
                  <a:moveTo>
                    <a:pt x="146" y="79"/>
                  </a:moveTo>
                  <a:cubicBezTo>
                    <a:pt x="143" y="79"/>
                    <a:pt x="141" y="80"/>
                    <a:pt x="138" y="81"/>
                  </a:cubicBezTo>
                  <a:cubicBezTo>
                    <a:pt x="126" y="75"/>
                    <a:pt x="114" y="69"/>
                    <a:pt x="102" y="64"/>
                  </a:cubicBezTo>
                  <a:cubicBezTo>
                    <a:pt x="131" y="42"/>
                    <a:pt x="167" y="29"/>
                    <a:pt x="206" y="27"/>
                  </a:cubicBezTo>
                  <a:cubicBezTo>
                    <a:pt x="183" y="40"/>
                    <a:pt x="162" y="58"/>
                    <a:pt x="146" y="79"/>
                  </a:cubicBezTo>
                  <a:close/>
                  <a:moveTo>
                    <a:pt x="80" y="83"/>
                  </a:moveTo>
                  <a:cubicBezTo>
                    <a:pt x="90" y="86"/>
                    <a:pt x="99" y="90"/>
                    <a:pt x="109" y="94"/>
                  </a:cubicBezTo>
                  <a:cubicBezTo>
                    <a:pt x="72" y="115"/>
                    <a:pt x="44" y="151"/>
                    <a:pt x="27" y="196"/>
                  </a:cubicBezTo>
                  <a:cubicBezTo>
                    <a:pt x="32" y="152"/>
                    <a:pt x="51" y="113"/>
                    <a:pt x="80" y="83"/>
                  </a:cubicBezTo>
                  <a:close/>
                  <a:moveTo>
                    <a:pt x="267" y="398"/>
                  </a:moveTo>
                  <a:cubicBezTo>
                    <a:pt x="219" y="386"/>
                    <a:pt x="175" y="355"/>
                    <a:pt x="149" y="311"/>
                  </a:cubicBezTo>
                  <a:cubicBezTo>
                    <a:pt x="182" y="300"/>
                    <a:pt x="214" y="283"/>
                    <a:pt x="243" y="263"/>
                  </a:cubicBezTo>
                  <a:cubicBezTo>
                    <a:pt x="253" y="256"/>
                    <a:pt x="262" y="249"/>
                    <a:pt x="271" y="241"/>
                  </a:cubicBezTo>
                  <a:cubicBezTo>
                    <a:pt x="297" y="280"/>
                    <a:pt x="317" y="323"/>
                    <a:pt x="331" y="366"/>
                  </a:cubicBezTo>
                  <a:cubicBezTo>
                    <a:pt x="312" y="380"/>
                    <a:pt x="291" y="391"/>
                    <a:pt x="267" y="398"/>
                  </a:cubicBezTo>
                  <a:close/>
                  <a:moveTo>
                    <a:pt x="350" y="83"/>
                  </a:moveTo>
                  <a:cubicBezTo>
                    <a:pt x="345" y="98"/>
                    <a:pt x="339" y="113"/>
                    <a:pt x="331" y="127"/>
                  </a:cubicBezTo>
                  <a:cubicBezTo>
                    <a:pt x="287" y="92"/>
                    <a:pt x="237" y="73"/>
                    <a:pt x="190" y="73"/>
                  </a:cubicBezTo>
                  <a:cubicBezTo>
                    <a:pt x="187" y="73"/>
                    <a:pt x="184" y="73"/>
                    <a:pt x="181" y="73"/>
                  </a:cubicBezTo>
                  <a:cubicBezTo>
                    <a:pt x="201" y="54"/>
                    <a:pt x="226" y="39"/>
                    <a:pt x="252" y="30"/>
                  </a:cubicBezTo>
                  <a:cubicBezTo>
                    <a:pt x="290" y="38"/>
                    <a:pt x="324" y="57"/>
                    <a:pt x="350" y="83"/>
                  </a:cubicBezTo>
                  <a:close/>
                  <a:moveTo>
                    <a:pt x="63" y="329"/>
                  </a:moveTo>
                  <a:cubicBezTo>
                    <a:pt x="84" y="327"/>
                    <a:pt x="106" y="323"/>
                    <a:pt x="127" y="318"/>
                  </a:cubicBezTo>
                  <a:cubicBezTo>
                    <a:pt x="149" y="356"/>
                    <a:pt x="182" y="387"/>
                    <a:pt x="222" y="405"/>
                  </a:cubicBezTo>
                  <a:cubicBezTo>
                    <a:pt x="220" y="405"/>
                    <a:pt x="217" y="405"/>
                    <a:pt x="215" y="405"/>
                  </a:cubicBezTo>
                  <a:cubicBezTo>
                    <a:pt x="153" y="405"/>
                    <a:pt x="98" y="375"/>
                    <a:pt x="63" y="329"/>
                  </a:cubicBezTo>
                  <a:close/>
                  <a:moveTo>
                    <a:pt x="348" y="351"/>
                  </a:moveTo>
                  <a:cubicBezTo>
                    <a:pt x="334" y="308"/>
                    <a:pt x="314" y="265"/>
                    <a:pt x="288" y="226"/>
                  </a:cubicBezTo>
                  <a:cubicBezTo>
                    <a:pt x="308" y="207"/>
                    <a:pt x="325" y="187"/>
                    <a:pt x="340" y="165"/>
                  </a:cubicBezTo>
                  <a:cubicBezTo>
                    <a:pt x="364" y="188"/>
                    <a:pt x="385" y="217"/>
                    <a:pt x="402" y="248"/>
                  </a:cubicBezTo>
                  <a:cubicBezTo>
                    <a:pt x="395" y="288"/>
                    <a:pt x="376" y="324"/>
                    <a:pt x="348" y="351"/>
                  </a:cubicBezTo>
                  <a:close/>
                </a:path>
              </a:pathLst>
            </a:custGeom>
            <a:solidFill>
              <a:srgbClr val="006FB9"/>
            </a:solidFill>
            <a:ln>
              <a:noFill/>
            </a:ln>
          </p:spPr>
          <p:txBody>
            <a:bodyPr vert="horz" wrap="square" lIns="91440" tIns="45720" rIns="91440" bIns="45720" numCol="1" anchor="t" anchorCtr="0" compatLnSpc="1">
              <a:prstTxWarp prst="textNoShape">
                <a:avLst/>
              </a:prstTxWarp>
            </a:bodyPr>
            <a:lstStyle/>
            <a:p>
              <a:endParaRPr lang="nl-NL" dirty="0">
                <a:solidFill>
                  <a:srgbClr val="FF4B4B"/>
                </a:solidFill>
              </a:endParaRPr>
            </a:p>
          </p:txBody>
        </p:sp>
        <p:sp>
          <p:nvSpPr>
            <p:cNvPr id="38" name="Rechthoek 37">
              <a:hlinkClick r:id="rId8"/>
              <a:extLst>
                <a:ext uri="{FF2B5EF4-FFF2-40B4-BE49-F238E27FC236}">
                  <a16:creationId xmlns="" xmlns:a16="http://schemas.microsoft.com/office/drawing/2014/main" id="{BEF7957A-59EF-4B6E-A4BF-851BB811EAF5}"/>
                </a:ext>
              </a:extLst>
            </p:cNvPr>
            <p:cNvSpPr/>
            <p:nvPr/>
          </p:nvSpPr>
          <p:spPr>
            <a:xfrm>
              <a:off x="6548346" y="1371045"/>
              <a:ext cx="3356432" cy="369332"/>
            </a:xfrm>
            <a:prstGeom prst="rect">
              <a:avLst/>
            </a:prstGeom>
            <a:solidFill>
              <a:schemeClr val="bg1"/>
            </a:solidFill>
          </p:spPr>
          <p:txBody>
            <a:bodyPr wrap="none">
              <a:spAutoFit/>
            </a:bodyPr>
            <a:lstStyle/>
            <a:p>
              <a:r>
                <a:rPr lang="nl-NL" b="1" dirty="0">
                  <a:solidFill>
                    <a:srgbClr val="FF4B4B"/>
                  </a:solidFill>
                </a:rPr>
                <a:t>www.rookvrijschoolterrein.nl</a:t>
              </a:r>
            </a:p>
          </p:txBody>
        </p:sp>
      </p:grpSp>
    </p:spTree>
    <p:extLst>
      <p:ext uri="{BB962C8B-B14F-4D97-AF65-F5344CB8AC3E}">
        <p14:creationId xmlns:p14="http://schemas.microsoft.com/office/powerpoint/2010/main" val="260380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8FB9E0BA-A81E-4C22-9FE7-DC072B8AD853}"/>
              </a:ext>
            </a:extLst>
          </p:cNvPr>
          <p:cNvPicPr>
            <a:picLocks noChangeAspect="1"/>
          </p:cNvPicPr>
          <p:nvPr/>
        </p:nvPicPr>
        <p:blipFill rotWithShape="1">
          <a:blip r:embed="rId2">
            <a:extLst>
              <a:ext uri="{28A0092B-C50C-407E-A947-70E740481C1C}">
                <a14:useLocalDpi xmlns:a14="http://schemas.microsoft.com/office/drawing/2010/main" val="0"/>
              </a:ext>
            </a:extLst>
          </a:blip>
          <a:srcRect t="15543" r="1999" b="2166"/>
          <a:stretch/>
        </p:blipFill>
        <p:spPr>
          <a:xfrm>
            <a:off x="-51758" y="1"/>
            <a:ext cx="12243759" cy="6858000"/>
          </a:xfrm>
          <a:prstGeom prst="rect">
            <a:avLst/>
          </a:prstGeom>
          <a:effectLst/>
        </p:spPr>
      </p:pic>
      <p:grpSp>
        <p:nvGrpSpPr>
          <p:cNvPr id="7" name="Groep 6">
            <a:extLst>
              <a:ext uri="{FF2B5EF4-FFF2-40B4-BE49-F238E27FC236}">
                <a16:creationId xmlns="" xmlns:a16="http://schemas.microsoft.com/office/drawing/2014/main" id="{524616C9-24BC-44E9-9553-68962C153490}"/>
              </a:ext>
            </a:extLst>
          </p:cNvPr>
          <p:cNvGrpSpPr/>
          <p:nvPr/>
        </p:nvGrpSpPr>
        <p:grpSpPr>
          <a:xfrm>
            <a:off x="0" y="6092826"/>
            <a:ext cx="12192000" cy="765174"/>
            <a:chOff x="0" y="6092826"/>
            <a:chExt cx="12192000" cy="765174"/>
          </a:xfrm>
        </p:grpSpPr>
        <p:sp>
          <p:nvSpPr>
            <p:cNvPr id="3" name="Rechthoek 2">
              <a:extLst>
                <a:ext uri="{FF2B5EF4-FFF2-40B4-BE49-F238E27FC236}">
                  <a16:creationId xmlns="" xmlns:a16="http://schemas.microsoft.com/office/drawing/2014/main" id="{327A2F3F-1D20-4136-BFFD-D74B5DD55DD1}"/>
                </a:ext>
              </a:extLst>
            </p:cNvPr>
            <p:cNvSpPr/>
            <p:nvPr/>
          </p:nvSpPr>
          <p:spPr>
            <a:xfrm>
              <a:off x="0" y="6092826"/>
              <a:ext cx="12192000" cy="765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4" name="Groep 3">
              <a:extLst>
                <a:ext uri="{FF2B5EF4-FFF2-40B4-BE49-F238E27FC236}">
                  <a16:creationId xmlns="" xmlns:a16="http://schemas.microsoft.com/office/drawing/2014/main" id="{9BBBD49B-7683-4E60-97E2-DB1094B5F081}"/>
                </a:ext>
              </a:extLst>
            </p:cNvPr>
            <p:cNvGrpSpPr/>
            <p:nvPr/>
          </p:nvGrpSpPr>
          <p:grpSpPr>
            <a:xfrm>
              <a:off x="157473" y="6142106"/>
              <a:ext cx="11877054" cy="701675"/>
              <a:chOff x="157473" y="6142106"/>
              <a:chExt cx="11877054" cy="701675"/>
            </a:xfrm>
          </p:grpSpPr>
          <p:pic>
            <p:nvPicPr>
              <p:cNvPr id="5" name="Afbeelding 4">
                <a:extLst>
                  <a:ext uri="{FF2B5EF4-FFF2-40B4-BE49-F238E27FC236}">
                    <a16:creationId xmlns="" xmlns:a16="http://schemas.microsoft.com/office/drawing/2014/main" id="{2726AA0D-87C2-435A-BDC4-2C5DC1165A1C}"/>
                  </a:ext>
                </a:extLst>
              </p:cNvPr>
              <p:cNvPicPr>
                <a:picLocks noChangeAspect="1"/>
              </p:cNvPicPr>
              <p:nvPr userDrawn="1"/>
            </p:nvPicPr>
            <p:blipFill rotWithShape="1">
              <a:blip r:embed="rId3"/>
              <a:srcRect l="19560" t="76122" r="19560"/>
              <a:stretch/>
            </p:blipFill>
            <p:spPr>
              <a:xfrm>
                <a:off x="157473" y="6283253"/>
                <a:ext cx="2052327" cy="511317"/>
              </a:xfrm>
              <a:prstGeom prst="rect">
                <a:avLst/>
              </a:prstGeom>
            </p:spPr>
          </p:pic>
          <p:pic>
            <p:nvPicPr>
              <p:cNvPr id="6" name="Afbeelding 5">
                <a:extLst>
                  <a:ext uri="{FF2B5EF4-FFF2-40B4-BE49-F238E27FC236}">
                    <a16:creationId xmlns="" xmlns:a16="http://schemas.microsoft.com/office/drawing/2014/main" id="{108B50DF-539E-4365-9890-64DB7EEDC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3727" y="6142106"/>
                <a:ext cx="1320800" cy="701675"/>
              </a:xfrm>
              <a:prstGeom prst="rect">
                <a:avLst/>
              </a:prstGeom>
            </p:spPr>
          </p:pic>
        </p:grpSp>
      </p:grpSp>
      <p:pic>
        <p:nvPicPr>
          <p:cNvPr id="9" name="Afbeelding 8">
            <a:extLst>
              <a:ext uri="{FF2B5EF4-FFF2-40B4-BE49-F238E27FC236}">
                <a16:creationId xmlns="" xmlns:a16="http://schemas.microsoft.com/office/drawing/2014/main" id="{8BD1DF4D-41D5-4B8D-8D25-EE07AD230952}"/>
              </a:ext>
            </a:extLst>
          </p:cNvPr>
          <p:cNvPicPr>
            <a:picLocks noChangeAspect="1"/>
          </p:cNvPicPr>
          <p:nvPr/>
        </p:nvPicPr>
        <p:blipFill>
          <a:blip r:embed="rId5"/>
          <a:stretch>
            <a:fillRect/>
          </a:stretch>
        </p:blipFill>
        <p:spPr>
          <a:xfrm>
            <a:off x="0" y="3762780"/>
            <a:ext cx="8992379" cy="2042337"/>
          </a:xfrm>
          <a:prstGeom prst="rect">
            <a:avLst/>
          </a:prstGeom>
        </p:spPr>
      </p:pic>
      <p:sp>
        <p:nvSpPr>
          <p:cNvPr id="10" name="Tekstvak 9">
            <a:extLst>
              <a:ext uri="{FF2B5EF4-FFF2-40B4-BE49-F238E27FC236}">
                <a16:creationId xmlns="" xmlns:a16="http://schemas.microsoft.com/office/drawing/2014/main" id="{C4925A56-056B-413B-8363-CF1DA3C47CFB}"/>
              </a:ext>
            </a:extLst>
          </p:cNvPr>
          <p:cNvSpPr txBox="1"/>
          <p:nvPr/>
        </p:nvSpPr>
        <p:spPr>
          <a:xfrm>
            <a:off x="685800" y="4306894"/>
            <a:ext cx="6552499" cy="954107"/>
          </a:xfrm>
          <a:prstGeom prst="rect">
            <a:avLst/>
          </a:prstGeom>
          <a:noFill/>
        </p:spPr>
        <p:txBody>
          <a:bodyPr wrap="none" rtlCol="0">
            <a:spAutoFit/>
          </a:bodyPr>
          <a:lstStyle/>
          <a:p>
            <a:r>
              <a:rPr lang="nl-NL" sz="2800" dirty="0">
                <a:solidFill>
                  <a:schemeClr val="bg1"/>
                </a:solidFill>
                <a:latin typeface="Arial Black" panose="020B0A04020102020204" pitchFamily="34" charset="0"/>
              </a:rPr>
              <a:t>Stelling: Roken in de omgeving </a:t>
            </a:r>
          </a:p>
          <a:p>
            <a:r>
              <a:rPr lang="nl-NL" sz="2800" dirty="0">
                <a:solidFill>
                  <a:schemeClr val="bg1"/>
                </a:solidFill>
                <a:latin typeface="Arial Black" panose="020B0A04020102020204" pitchFamily="34" charset="0"/>
              </a:rPr>
              <a:t>van kinderen moet strafbaar zijn</a:t>
            </a:r>
          </a:p>
        </p:txBody>
      </p:sp>
    </p:spTree>
    <p:extLst>
      <p:ext uri="{BB962C8B-B14F-4D97-AF65-F5344CB8AC3E}">
        <p14:creationId xmlns:p14="http://schemas.microsoft.com/office/powerpoint/2010/main" val="3051485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Sigaretten en rokerslongen onder de loep</a:t>
            </a:r>
            <a:endParaRPr lang="nl-NL" sz="3200" dirty="0"/>
          </a:p>
        </p:txBody>
      </p:sp>
      <p:sp>
        <p:nvSpPr>
          <p:cNvPr id="3" name="Tijdelijke aanduiding voor inhoud 2"/>
          <p:cNvSpPr>
            <a:spLocks noGrp="1"/>
          </p:cNvSpPr>
          <p:nvPr>
            <p:ph idx="1"/>
          </p:nvPr>
        </p:nvSpPr>
        <p:spPr>
          <a:xfrm>
            <a:off x="838200" y="2277041"/>
            <a:ext cx="10515600" cy="3105190"/>
          </a:xfrm>
        </p:spPr>
        <p:txBody>
          <a:bodyPr>
            <a:normAutofit/>
          </a:bodyPr>
          <a:lstStyle/>
          <a:p>
            <a:r>
              <a:rPr lang="nl-NL" dirty="0" smtClean="0"/>
              <a:t>Roken stvz</a:t>
            </a:r>
          </a:p>
          <a:p>
            <a:r>
              <a:rPr lang="nl-NL" dirty="0" smtClean="0"/>
              <a:t>Rookvrije Generatie</a:t>
            </a:r>
          </a:p>
          <a:p>
            <a:r>
              <a:rPr lang="nl-NL" dirty="0" smtClean="0"/>
              <a:t>Rechtzaak tabaksindustrie</a:t>
            </a:r>
            <a:endParaRPr lang="nl-NL" dirty="0"/>
          </a:p>
          <a:p>
            <a:r>
              <a:rPr lang="nl-NL" dirty="0"/>
              <a:t>Wat kun jij doen?</a:t>
            </a:r>
          </a:p>
          <a:p>
            <a:r>
              <a:rPr lang="nl-NL" dirty="0" smtClean="0"/>
              <a:t>Longpracticum (buiten!)</a:t>
            </a:r>
            <a:endParaRPr lang="nl-NL" dirty="0"/>
          </a:p>
          <a:p>
            <a:pPr marL="0" indent="0">
              <a:buNone/>
            </a:pPr>
            <a:r>
              <a:rPr lang="nl-NL" dirty="0"/>
              <a:t>	</a:t>
            </a:r>
          </a:p>
          <a:p>
            <a:endParaRPr lang="nl-NL" dirty="0"/>
          </a:p>
        </p:txBody>
      </p:sp>
      <p:pic>
        <p:nvPicPr>
          <p:cNvPr id="6" name="Afbeelding 5"/>
          <p:cNvPicPr>
            <a:picLocks noChangeAspect="1"/>
          </p:cNvPicPr>
          <p:nvPr/>
        </p:nvPicPr>
        <p:blipFill>
          <a:blip r:embed="rId2"/>
          <a:stretch>
            <a:fillRect/>
          </a:stretch>
        </p:blipFill>
        <p:spPr>
          <a:xfrm>
            <a:off x="8093488" y="2277041"/>
            <a:ext cx="3793712" cy="3747335"/>
          </a:xfrm>
          <a:prstGeom prst="rect">
            <a:avLst/>
          </a:prstGeom>
          <a:ln>
            <a:noFill/>
          </a:ln>
          <a:effectLst>
            <a:softEdge rad="112500"/>
          </a:effectLst>
        </p:spPr>
      </p:pic>
      <p:pic>
        <p:nvPicPr>
          <p:cNvPr id="8" name="Afbeelding 7">
            <a:extLst>
              <a:ext uri="{FF2B5EF4-FFF2-40B4-BE49-F238E27FC236}">
                <a16:creationId xmlns="" xmlns:a16="http://schemas.microsoft.com/office/drawing/2014/main" id="{C9A91936-9475-4027-9A2F-5D724D8E1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143000" cy="1981200"/>
          </a:xfrm>
          <a:prstGeom prst="rect">
            <a:avLst/>
          </a:prstGeom>
        </p:spPr>
      </p:pic>
      <p:pic>
        <p:nvPicPr>
          <p:cNvPr id="9" name="Afbeelding 8">
            <a:extLst>
              <a:ext uri="{FF2B5EF4-FFF2-40B4-BE49-F238E27FC236}">
                <a16:creationId xmlns="" xmlns:a16="http://schemas.microsoft.com/office/drawing/2014/main" id="{C9A91936-9475-4027-9A2F-5D724D8E1C40}"/>
              </a:ext>
            </a:extLst>
          </p:cNvPr>
          <p:cNvPicPr>
            <a:picLocks noChangeAspect="1"/>
          </p:cNvPicPr>
          <p:nvPr/>
        </p:nvPicPr>
        <p:blipFill>
          <a:blip r:embed="rId4">
            <a:duotone>
              <a:prstClr val="black"/>
              <a:srgbClr val="ED1D2D">
                <a:tint val="45000"/>
                <a:satMod val="400000"/>
              </a:srgbClr>
            </a:duotone>
            <a:extLst>
              <a:ext uri="{28A0092B-C50C-407E-A947-70E740481C1C}">
                <a14:useLocalDpi xmlns:a14="http://schemas.microsoft.com/office/drawing/2010/main" val="0"/>
              </a:ext>
            </a:extLst>
          </a:blip>
          <a:stretch>
            <a:fillRect/>
          </a:stretch>
        </p:blipFill>
        <p:spPr>
          <a:xfrm rot="10800000">
            <a:off x="11049000" y="3834384"/>
            <a:ext cx="1143000" cy="1981200"/>
          </a:xfrm>
          <a:prstGeom prst="rect">
            <a:avLst/>
          </a:prstGeom>
        </p:spPr>
      </p:pic>
    </p:spTree>
    <p:extLst>
      <p:ext uri="{BB962C8B-B14F-4D97-AF65-F5344CB8AC3E}">
        <p14:creationId xmlns:p14="http://schemas.microsoft.com/office/powerpoint/2010/main" val="17705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4800" cap="all" dirty="0">
                <a:solidFill>
                  <a:srgbClr val="006FB9"/>
                </a:solidFill>
              </a:rPr>
              <a:t>roken veroorzaakt</a:t>
            </a:r>
            <a:r>
              <a:rPr lang="nl-NL" sz="4800" cap="all" dirty="0">
                <a:solidFill>
                  <a:srgbClr val="F0596B"/>
                </a:solidFill>
              </a:rPr>
              <a:t/>
            </a:r>
            <a:br>
              <a:rPr lang="nl-NL" sz="4800" cap="all" dirty="0">
                <a:solidFill>
                  <a:srgbClr val="F0596B"/>
                </a:solidFill>
              </a:rPr>
            </a:br>
            <a:r>
              <a:rPr lang="nl-NL" sz="3600" cap="all" dirty="0">
                <a:solidFill>
                  <a:srgbClr val="F0596B"/>
                </a:solidFill>
              </a:rPr>
              <a:t>meeste ziektelast </a:t>
            </a:r>
            <a:r>
              <a:rPr lang="nl-NL" sz="3600" cap="all" dirty="0" err="1">
                <a:solidFill>
                  <a:srgbClr val="F0596B"/>
                </a:solidFill>
              </a:rPr>
              <a:t>iN</a:t>
            </a:r>
            <a:r>
              <a:rPr lang="nl-NL" sz="3600" cap="all" dirty="0">
                <a:solidFill>
                  <a:srgbClr val="F0596B"/>
                </a:solidFill>
              </a:rPr>
              <a:t> NEDERLAND</a:t>
            </a:r>
            <a:endParaRPr lang="nl-NL" sz="3600" dirty="0"/>
          </a:p>
        </p:txBody>
      </p:sp>
      <p:pic>
        <p:nvPicPr>
          <p:cNvPr id="4" name="Afbeelding 3">
            <a:extLst>
              <a:ext uri="{FF2B5EF4-FFF2-40B4-BE49-F238E27FC236}">
                <a16:creationId xmlns="" xmlns:a16="http://schemas.microsoft.com/office/drawing/2014/main" id="{2560F1D0-741F-4729-A35D-B29C9B8547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9" r="1"/>
          <a:stretch/>
        </p:blipFill>
        <p:spPr>
          <a:xfrm>
            <a:off x="236621" y="2052062"/>
            <a:ext cx="10812379" cy="3506526"/>
          </a:xfrm>
          <a:prstGeom prst="rect">
            <a:avLst/>
          </a:prstGeom>
        </p:spPr>
      </p:pic>
      <p:pic>
        <p:nvPicPr>
          <p:cNvPr id="5" name="Afbeelding 4">
            <a:extLst>
              <a:ext uri="{FF2B5EF4-FFF2-40B4-BE49-F238E27FC236}">
                <a16:creationId xmlns="" xmlns:a16="http://schemas.microsoft.com/office/drawing/2014/main" id="{C9A91936-9475-4027-9A2F-5D724D8E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1143000" cy="1981200"/>
          </a:xfrm>
          <a:prstGeom prst="rect">
            <a:avLst/>
          </a:prstGeom>
        </p:spPr>
      </p:pic>
      <p:pic>
        <p:nvPicPr>
          <p:cNvPr id="6" name="Afbeelding 5">
            <a:extLst>
              <a:ext uri="{FF2B5EF4-FFF2-40B4-BE49-F238E27FC236}">
                <a16:creationId xmlns="" xmlns:a16="http://schemas.microsoft.com/office/drawing/2014/main" id="{C9A91936-9475-4027-9A2F-5D724D8E1C40}"/>
              </a:ext>
            </a:extLst>
          </p:cNvPr>
          <p:cNvPicPr>
            <a:picLocks noChangeAspect="1"/>
          </p:cNvPicPr>
          <p:nvPr/>
        </p:nvPicPr>
        <p:blipFill>
          <a:blip r:embed="rId5">
            <a:duotone>
              <a:prstClr val="black"/>
              <a:srgbClr val="ED1D2D">
                <a:tint val="45000"/>
                <a:satMod val="400000"/>
              </a:srgbClr>
            </a:duotone>
            <a:extLst>
              <a:ext uri="{28A0092B-C50C-407E-A947-70E740481C1C}">
                <a14:useLocalDpi xmlns:a14="http://schemas.microsoft.com/office/drawing/2010/main" val="0"/>
              </a:ext>
            </a:extLst>
          </a:blip>
          <a:stretch>
            <a:fillRect/>
          </a:stretch>
        </p:blipFill>
        <p:spPr>
          <a:xfrm rot="10800000">
            <a:off x="11049000" y="3834384"/>
            <a:ext cx="1143000" cy="1981200"/>
          </a:xfrm>
          <a:prstGeom prst="rect">
            <a:avLst/>
          </a:prstGeom>
        </p:spPr>
      </p:pic>
    </p:spTree>
    <p:extLst>
      <p:ext uri="{BB962C8B-B14F-4D97-AF65-F5344CB8AC3E}">
        <p14:creationId xmlns:p14="http://schemas.microsoft.com/office/powerpoint/2010/main" val="36084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 xmlns:a16="http://schemas.microsoft.com/office/drawing/2014/main" id="{143BC76A-0AB0-48D6-913D-0C2C4EA8012D}"/>
              </a:ext>
            </a:extLst>
          </p:cNvPr>
          <p:cNvSpPr/>
          <p:nvPr/>
        </p:nvSpPr>
        <p:spPr>
          <a:xfrm>
            <a:off x="515938" y="206767"/>
            <a:ext cx="11160125" cy="1107996"/>
          </a:xfrm>
          <a:prstGeom prst="rect">
            <a:avLst/>
          </a:prstGeom>
        </p:spPr>
        <p:txBody>
          <a:bodyPr wrap="square" lIns="0" tIns="0" rIns="0" bIns="0">
            <a:spAutoFit/>
          </a:bodyPr>
          <a:lstStyle/>
          <a:p>
            <a:r>
              <a:rPr lang="nl-NL" sz="4000" cap="all" dirty="0">
                <a:solidFill>
                  <a:srgbClr val="006FB9"/>
                </a:solidFill>
                <a:latin typeface="+mj-lt"/>
              </a:rPr>
              <a:t>roken</a:t>
            </a:r>
            <a:r>
              <a:rPr lang="nl-NL" sz="4000" cap="all" dirty="0">
                <a:solidFill>
                  <a:srgbClr val="F0596B"/>
                </a:solidFill>
                <a:latin typeface="+mj-lt"/>
              </a:rPr>
              <a:t/>
            </a:r>
            <a:br>
              <a:rPr lang="nl-NL" sz="4000" cap="all" dirty="0">
                <a:solidFill>
                  <a:srgbClr val="F0596B"/>
                </a:solidFill>
                <a:latin typeface="+mj-lt"/>
              </a:rPr>
            </a:br>
            <a:r>
              <a:rPr lang="nl-NL" sz="3200" cap="all" dirty="0">
                <a:solidFill>
                  <a:srgbClr val="F0596B"/>
                </a:solidFill>
                <a:latin typeface="+mj-lt"/>
              </a:rPr>
              <a:t>en de risico's</a:t>
            </a:r>
          </a:p>
        </p:txBody>
      </p:sp>
      <p:sp>
        <p:nvSpPr>
          <p:cNvPr id="26" name="Tekstvak 25">
            <a:extLst>
              <a:ext uri="{FF2B5EF4-FFF2-40B4-BE49-F238E27FC236}">
                <a16:creationId xmlns="" xmlns:a16="http://schemas.microsoft.com/office/drawing/2014/main" id="{DB520F17-2788-4620-B05F-0CCD48B5904A}"/>
              </a:ext>
            </a:extLst>
          </p:cNvPr>
          <p:cNvSpPr txBox="1"/>
          <p:nvPr/>
        </p:nvSpPr>
        <p:spPr>
          <a:xfrm>
            <a:off x="2251076" y="6405012"/>
            <a:ext cx="3607078" cy="246221"/>
          </a:xfrm>
          <a:prstGeom prst="rect">
            <a:avLst/>
          </a:prstGeom>
          <a:noFill/>
        </p:spPr>
        <p:txBody>
          <a:bodyPr wrap="none" rtlCol="0">
            <a:spAutoFit/>
          </a:bodyPr>
          <a:lstStyle/>
          <a:p>
            <a:r>
              <a:rPr lang="nl-NL" sz="1000" dirty="0">
                <a:solidFill>
                  <a:schemeClr val="bg1">
                    <a:lumMod val="50000"/>
                  </a:schemeClr>
                </a:solidFill>
              </a:rPr>
              <a:t>Bron: https://www.rokeninfo.nl/publiek/werking-risicos/risico </a:t>
            </a:r>
            <a:r>
              <a:rPr lang="nl-NL" sz="1000" i="1" dirty="0">
                <a:solidFill>
                  <a:schemeClr val="bg1">
                    <a:lumMod val="50000"/>
                  </a:schemeClr>
                </a:solidFill>
              </a:rPr>
              <a:t> </a:t>
            </a:r>
            <a:endParaRPr lang="nl-NL" sz="1000" dirty="0">
              <a:solidFill>
                <a:schemeClr val="bg1">
                  <a:lumMod val="50000"/>
                </a:schemeClr>
              </a:solidFill>
            </a:endParaRPr>
          </a:p>
        </p:txBody>
      </p:sp>
      <p:pic>
        <p:nvPicPr>
          <p:cNvPr id="2" name="Afbeelding 1"/>
          <p:cNvPicPr>
            <a:picLocks noChangeAspect="1"/>
          </p:cNvPicPr>
          <p:nvPr/>
        </p:nvPicPr>
        <p:blipFill>
          <a:blip r:embed="rId3"/>
          <a:stretch>
            <a:fillRect/>
          </a:stretch>
        </p:blipFill>
        <p:spPr>
          <a:xfrm>
            <a:off x="1847131" y="279919"/>
            <a:ext cx="10303780" cy="6444466"/>
          </a:xfrm>
          <a:prstGeom prst="rect">
            <a:avLst/>
          </a:prstGeom>
        </p:spPr>
      </p:pic>
    </p:spTree>
    <p:extLst>
      <p:ext uri="{BB962C8B-B14F-4D97-AF65-F5344CB8AC3E}">
        <p14:creationId xmlns:p14="http://schemas.microsoft.com/office/powerpoint/2010/main" val="358809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 xmlns:a16="http://schemas.microsoft.com/office/drawing/2014/main" id="{143BC76A-0AB0-48D6-913D-0C2C4EA8012D}"/>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rookgedrag</a:t>
            </a:r>
            <a:r>
              <a:rPr lang="nl-NL" sz="3200" cap="all" dirty="0">
                <a:solidFill>
                  <a:srgbClr val="F0596B"/>
                </a:solidFill>
                <a:latin typeface="+mj-lt"/>
              </a:rPr>
              <a:t/>
            </a:r>
            <a:br>
              <a:rPr lang="nl-NL" sz="3200" cap="all" dirty="0">
                <a:solidFill>
                  <a:srgbClr val="F0596B"/>
                </a:solidFill>
                <a:latin typeface="+mj-lt"/>
              </a:rPr>
            </a:br>
            <a:r>
              <a:rPr lang="nl-NL" sz="2400" cap="all" dirty="0" err="1">
                <a:solidFill>
                  <a:srgbClr val="F0596B"/>
                </a:solidFill>
                <a:latin typeface="+mj-lt"/>
              </a:rPr>
              <a:t>nederlandse</a:t>
            </a:r>
            <a:r>
              <a:rPr lang="nl-NL" sz="2400" cap="all" dirty="0">
                <a:solidFill>
                  <a:srgbClr val="F0596B"/>
                </a:solidFill>
                <a:latin typeface="+mj-lt"/>
              </a:rPr>
              <a:t> volwassenen (18+)</a:t>
            </a:r>
          </a:p>
        </p:txBody>
      </p:sp>
      <p:sp>
        <p:nvSpPr>
          <p:cNvPr id="26" name="Tekstvak 25">
            <a:extLst>
              <a:ext uri="{FF2B5EF4-FFF2-40B4-BE49-F238E27FC236}">
                <a16:creationId xmlns="" xmlns:a16="http://schemas.microsoft.com/office/drawing/2014/main" id="{DB520F17-2788-4620-B05F-0CCD48B5904A}"/>
              </a:ext>
            </a:extLst>
          </p:cNvPr>
          <p:cNvSpPr txBox="1"/>
          <p:nvPr/>
        </p:nvSpPr>
        <p:spPr>
          <a:xfrm>
            <a:off x="2251076" y="6405012"/>
            <a:ext cx="5485797" cy="246221"/>
          </a:xfrm>
          <a:prstGeom prst="rect">
            <a:avLst/>
          </a:prstGeom>
          <a:noFill/>
        </p:spPr>
        <p:txBody>
          <a:bodyPr wrap="none" rtlCol="0">
            <a:spAutoFit/>
          </a:bodyPr>
          <a:lstStyle/>
          <a:p>
            <a:r>
              <a:rPr lang="nl-NL" sz="1000" dirty="0">
                <a:solidFill>
                  <a:schemeClr val="bg1">
                    <a:lumMod val="50000"/>
                  </a:schemeClr>
                </a:solidFill>
              </a:rPr>
              <a:t>Bron: Gezondheidsenquête/Leefstijlmonitor CBS i.s.m. RIVM en Trimbos-instituut, 2016, 2017</a:t>
            </a:r>
          </a:p>
        </p:txBody>
      </p:sp>
      <p:graphicFrame>
        <p:nvGraphicFramePr>
          <p:cNvPr id="5" name="Grafiek 4">
            <a:extLst>
              <a:ext uri="{FF2B5EF4-FFF2-40B4-BE49-F238E27FC236}">
                <a16:creationId xmlns="" xmlns:a16="http://schemas.microsoft.com/office/drawing/2014/main" id="{D911920C-C3AF-450A-9C4A-12FC7A701091}"/>
              </a:ext>
            </a:extLst>
          </p:cNvPr>
          <p:cNvGraphicFramePr/>
          <p:nvPr>
            <p:extLst/>
          </p:nvPr>
        </p:nvGraphicFramePr>
        <p:xfrm>
          <a:off x="-480676" y="1607832"/>
          <a:ext cx="5463504" cy="36423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 xmlns:a16="http://schemas.microsoft.com/office/drawing/2014/main" id="{F80907CA-D52E-4F62-8D32-A775C8BEBB9E}"/>
              </a:ext>
            </a:extLst>
          </p:cNvPr>
          <p:cNvSpPr txBox="1"/>
          <p:nvPr/>
        </p:nvSpPr>
        <p:spPr>
          <a:xfrm>
            <a:off x="1285106" y="2875002"/>
            <a:ext cx="1931939" cy="1107996"/>
          </a:xfrm>
          <a:prstGeom prst="rect">
            <a:avLst/>
          </a:prstGeom>
          <a:noFill/>
        </p:spPr>
        <p:txBody>
          <a:bodyPr wrap="none" rtlCol="0" anchor="ctr">
            <a:spAutoFit/>
          </a:bodyPr>
          <a:lstStyle/>
          <a:p>
            <a:pPr algn="ctr"/>
            <a:r>
              <a:rPr lang="nl-NL" sz="4800" b="1" dirty="0">
                <a:solidFill>
                  <a:srgbClr val="006FB9"/>
                </a:solidFill>
              </a:rPr>
              <a:t>23,1%</a:t>
            </a:r>
          </a:p>
          <a:p>
            <a:pPr algn="ctr"/>
            <a:r>
              <a:rPr lang="nl-NL" dirty="0">
                <a:solidFill>
                  <a:srgbClr val="006FB9"/>
                </a:solidFill>
              </a:rPr>
              <a:t>rookt</a:t>
            </a:r>
          </a:p>
        </p:txBody>
      </p:sp>
      <p:sp>
        <p:nvSpPr>
          <p:cNvPr id="2" name="Rechthoek 1">
            <a:extLst>
              <a:ext uri="{FF2B5EF4-FFF2-40B4-BE49-F238E27FC236}">
                <a16:creationId xmlns="" xmlns:a16="http://schemas.microsoft.com/office/drawing/2014/main" id="{5A34B538-7479-40FE-AFF8-3EAAA1BDEF7F}"/>
              </a:ext>
            </a:extLst>
          </p:cNvPr>
          <p:cNvSpPr/>
          <p:nvPr/>
        </p:nvSpPr>
        <p:spPr>
          <a:xfrm>
            <a:off x="3493799" y="1977164"/>
            <a:ext cx="1082349" cy="369332"/>
          </a:xfrm>
          <a:prstGeom prst="rect">
            <a:avLst/>
          </a:prstGeom>
        </p:spPr>
        <p:txBody>
          <a:bodyPr wrap="none">
            <a:spAutoFit/>
          </a:bodyPr>
          <a:lstStyle/>
          <a:p>
            <a:r>
              <a:rPr lang="nl-NL" dirty="0">
                <a:solidFill>
                  <a:srgbClr val="F0596B"/>
                </a:solidFill>
              </a:rPr>
              <a:t>dagelijks</a:t>
            </a:r>
          </a:p>
        </p:txBody>
      </p:sp>
      <p:sp>
        <p:nvSpPr>
          <p:cNvPr id="8" name="Rechthoek 7">
            <a:extLst>
              <a:ext uri="{FF2B5EF4-FFF2-40B4-BE49-F238E27FC236}">
                <a16:creationId xmlns="" xmlns:a16="http://schemas.microsoft.com/office/drawing/2014/main" id="{C1828F95-A2CE-414C-B604-865EA6813BA6}"/>
              </a:ext>
            </a:extLst>
          </p:cNvPr>
          <p:cNvSpPr/>
          <p:nvPr/>
        </p:nvSpPr>
        <p:spPr>
          <a:xfrm>
            <a:off x="3900479" y="2875002"/>
            <a:ext cx="1095172" cy="369332"/>
          </a:xfrm>
          <a:prstGeom prst="rect">
            <a:avLst/>
          </a:prstGeom>
        </p:spPr>
        <p:txBody>
          <a:bodyPr wrap="none">
            <a:spAutoFit/>
          </a:bodyPr>
          <a:lstStyle/>
          <a:p>
            <a:r>
              <a:rPr lang="nl-NL" dirty="0">
                <a:solidFill>
                  <a:srgbClr val="006FB9"/>
                </a:solidFill>
              </a:rPr>
              <a:t>wel eens</a:t>
            </a:r>
          </a:p>
        </p:txBody>
      </p:sp>
      <p:sp>
        <p:nvSpPr>
          <p:cNvPr id="9" name="Rechthoek 8">
            <a:extLst>
              <a:ext uri="{FF2B5EF4-FFF2-40B4-BE49-F238E27FC236}">
                <a16:creationId xmlns="" xmlns:a16="http://schemas.microsoft.com/office/drawing/2014/main" id="{E489E5A7-3393-41A0-AEDC-2F4793129F00}"/>
              </a:ext>
            </a:extLst>
          </p:cNvPr>
          <p:cNvSpPr/>
          <p:nvPr/>
        </p:nvSpPr>
        <p:spPr>
          <a:xfrm>
            <a:off x="6104587" y="2972386"/>
            <a:ext cx="3987376" cy="707886"/>
          </a:xfrm>
          <a:prstGeom prst="rect">
            <a:avLst/>
          </a:prstGeom>
          <a:solidFill>
            <a:srgbClr val="006FB9"/>
          </a:solidFill>
        </p:spPr>
        <p:txBody>
          <a:bodyPr wrap="square">
            <a:spAutoFit/>
          </a:bodyPr>
          <a:lstStyle/>
          <a:p>
            <a:r>
              <a:rPr lang="nl-NL" sz="2000" cap="all" spc="-35" dirty="0">
                <a:solidFill>
                  <a:schemeClr val="bg1"/>
                </a:solidFill>
                <a:cs typeface="Arial" panose="020B0604020202020204" pitchFamily="34" charset="0"/>
              </a:rPr>
              <a:t>RUIM </a:t>
            </a:r>
            <a:r>
              <a:rPr lang="nl-NL" sz="2000" cap="all" spc="-35" dirty="0">
                <a:solidFill>
                  <a:schemeClr val="bg1"/>
                </a:solidFill>
                <a:latin typeface="+mj-lt"/>
                <a:cs typeface="Arial" panose="020B0604020202020204" pitchFamily="34" charset="0"/>
              </a:rPr>
              <a:t>3 miljoen </a:t>
            </a:r>
            <a:r>
              <a:rPr lang="nl-NL" sz="2000" cap="all" spc="-35" dirty="0">
                <a:solidFill>
                  <a:schemeClr val="bg1"/>
                </a:solidFill>
                <a:cs typeface="Arial" panose="020B0604020202020204" pitchFamily="34" charset="0"/>
              </a:rPr>
              <a:t>volwassen Nederlanders</a:t>
            </a:r>
          </a:p>
        </p:txBody>
      </p:sp>
      <p:sp>
        <p:nvSpPr>
          <p:cNvPr id="10" name="Rechthoek 9">
            <a:extLst>
              <a:ext uri="{FF2B5EF4-FFF2-40B4-BE49-F238E27FC236}">
                <a16:creationId xmlns="" xmlns:a16="http://schemas.microsoft.com/office/drawing/2014/main" id="{8F442607-8BBA-4D1A-9BA3-3B7DD2841F33}"/>
              </a:ext>
            </a:extLst>
          </p:cNvPr>
          <p:cNvSpPr/>
          <p:nvPr/>
        </p:nvSpPr>
        <p:spPr>
          <a:xfrm>
            <a:off x="6104587" y="3982998"/>
            <a:ext cx="3987376" cy="707886"/>
          </a:xfrm>
          <a:prstGeom prst="rect">
            <a:avLst/>
          </a:prstGeom>
          <a:noFill/>
        </p:spPr>
        <p:txBody>
          <a:bodyPr wrap="square">
            <a:spAutoFit/>
          </a:bodyPr>
          <a:lstStyle/>
          <a:p>
            <a:r>
              <a:rPr lang="nl-NL" sz="2000" cap="all" spc="-35" dirty="0">
                <a:solidFill>
                  <a:srgbClr val="006FB9"/>
                </a:solidFill>
                <a:cs typeface="Arial" panose="020B0604020202020204" pitchFamily="34" charset="0"/>
              </a:rPr>
              <a:t>ROKERS ROKEN GEMIDDELD </a:t>
            </a:r>
            <a:r>
              <a:rPr lang="nl-NL" sz="2000" cap="all" spc="-35" dirty="0">
                <a:solidFill>
                  <a:srgbClr val="006FB9"/>
                </a:solidFill>
                <a:latin typeface="+mj-lt"/>
                <a:cs typeface="Arial" panose="020B0604020202020204" pitchFamily="34" charset="0"/>
              </a:rPr>
              <a:t>11 sigaretten per dag</a:t>
            </a:r>
            <a:endParaRPr lang="nl-NL" sz="2000" cap="all" spc="-35" dirty="0">
              <a:solidFill>
                <a:srgbClr val="006FB9"/>
              </a:solidFill>
              <a:cs typeface="Arial" panose="020B0604020202020204" pitchFamily="34" charset="0"/>
            </a:endParaRPr>
          </a:p>
        </p:txBody>
      </p:sp>
      <p:sp>
        <p:nvSpPr>
          <p:cNvPr id="11" name="Rechthoek 10">
            <a:extLst>
              <a:ext uri="{FF2B5EF4-FFF2-40B4-BE49-F238E27FC236}">
                <a16:creationId xmlns="" xmlns:a16="http://schemas.microsoft.com/office/drawing/2014/main" id="{F31DBAB9-C773-466D-A21B-5D158A42C571}"/>
              </a:ext>
            </a:extLst>
          </p:cNvPr>
          <p:cNvSpPr/>
          <p:nvPr/>
        </p:nvSpPr>
        <p:spPr>
          <a:xfrm>
            <a:off x="6104587" y="1653998"/>
            <a:ext cx="3987376" cy="1015663"/>
          </a:xfrm>
          <a:prstGeom prst="rect">
            <a:avLst/>
          </a:prstGeom>
          <a:noFill/>
        </p:spPr>
        <p:txBody>
          <a:bodyPr wrap="square">
            <a:spAutoFit/>
          </a:bodyPr>
          <a:lstStyle/>
          <a:p>
            <a:r>
              <a:rPr lang="nl-NL" sz="2000" cap="all" spc="-35" dirty="0">
                <a:solidFill>
                  <a:srgbClr val="006FB9"/>
                </a:solidFill>
                <a:latin typeface="+mj-lt"/>
                <a:cs typeface="Arial" panose="020B0604020202020204" pitchFamily="34" charset="0"/>
              </a:rPr>
              <a:t>Piek bij 20-24-jarigen</a:t>
            </a:r>
            <a:r>
              <a:rPr lang="nl-NL" sz="2000" cap="all" spc="-35" dirty="0">
                <a:solidFill>
                  <a:srgbClr val="006FB9"/>
                </a:solidFill>
                <a:cs typeface="Arial" panose="020B0604020202020204" pitchFamily="34" charset="0"/>
              </a:rPr>
              <a:t> </a:t>
            </a:r>
            <a:br>
              <a:rPr lang="nl-NL" sz="2000" cap="all" spc="-35" dirty="0">
                <a:solidFill>
                  <a:srgbClr val="006FB9"/>
                </a:solidFill>
                <a:cs typeface="Arial" panose="020B0604020202020204" pitchFamily="34" charset="0"/>
              </a:rPr>
            </a:br>
            <a:r>
              <a:rPr lang="nl-NL" sz="2000" cap="all" spc="-35" dirty="0">
                <a:solidFill>
                  <a:srgbClr val="006FB9"/>
                </a:solidFill>
                <a:cs typeface="Arial" panose="020B0604020202020204" pitchFamily="34" charset="0"/>
              </a:rPr>
              <a:t>33% rookt </a:t>
            </a:r>
            <a:br>
              <a:rPr lang="nl-NL" sz="2000" cap="all" spc="-35" dirty="0">
                <a:solidFill>
                  <a:srgbClr val="006FB9"/>
                </a:solidFill>
                <a:cs typeface="Arial" panose="020B0604020202020204" pitchFamily="34" charset="0"/>
              </a:rPr>
            </a:br>
            <a:endParaRPr lang="nl-NL" sz="2000" cap="all" spc="-35" dirty="0">
              <a:solidFill>
                <a:srgbClr val="006FB9"/>
              </a:solidFill>
              <a:cs typeface="Arial" panose="020B0604020202020204" pitchFamily="34" charset="0"/>
            </a:endParaRPr>
          </a:p>
        </p:txBody>
      </p:sp>
    </p:spTree>
    <p:extLst>
      <p:ext uri="{BB962C8B-B14F-4D97-AF65-F5344CB8AC3E}">
        <p14:creationId xmlns:p14="http://schemas.microsoft.com/office/powerpoint/2010/main" val="323857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 xmlns:a16="http://schemas.microsoft.com/office/drawing/2014/main" id="{16E582D0-EB06-424D-B4BE-5A0F42EE381A}"/>
              </a:ext>
            </a:extLst>
          </p:cNvPr>
          <p:cNvSpPr txBox="1"/>
          <p:nvPr/>
        </p:nvSpPr>
        <p:spPr>
          <a:xfrm>
            <a:off x="2251076" y="6405012"/>
            <a:ext cx="6051657" cy="400110"/>
          </a:xfrm>
          <a:prstGeom prst="rect">
            <a:avLst/>
          </a:prstGeom>
          <a:noFill/>
        </p:spPr>
        <p:txBody>
          <a:bodyPr wrap="none" rtlCol="0">
            <a:spAutoFit/>
          </a:bodyPr>
          <a:lstStyle/>
          <a:p>
            <a:r>
              <a:rPr lang="nl-NL" sz="1000" dirty="0">
                <a:solidFill>
                  <a:schemeClr val="bg1">
                    <a:lumMod val="50000"/>
                  </a:schemeClr>
                </a:solidFill>
              </a:rPr>
              <a:t>Bron: </a:t>
            </a:r>
            <a:r>
              <a:rPr lang="nl-NL" sz="1000" dirty="0" err="1">
                <a:solidFill>
                  <a:schemeClr val="bg1">
                    <a:lumMod val="50000"/>
                  </a:schemeClr>
                </a:solidFill>
              </a:rPr>
              <a:t>Peilstationsonderzoek</a:t>
            </a:r>
            <a:r>
              <a:rPr lang="nl-NL" sz="1000" dirty="0">
                <a:solidFill>
                  <a:schemeClr val="bg1">
                    <a:lumMod val="50000"/>
                  </a:schemeClr>
                </a:solidFill>
              </a:rPr>
              <a:t> Scholieren/Leefstijlmonitor, Trimbos-instituut i.s.m. RIVM, Verslagjaar 2015</a:t>
            </a:r>
          </a:p>
          <a:p>
            <a:endParaRPr lang="nl-NL" sz="1000" dirty="0">
              <a:solidFill>
                <a:schemeClr val="bg1">
                  <a:lumMod val="50000"/>
                </a:schemeClr>
              </a:solidFill>
            </a:endParaRPr>
          </a:p>
        </p:txBody>
      </p:sp>
      <p:sp>
        <p:nvSpPr>
          <p:cNvPr id="9" name="Rechthoek 8">
            <a:extLst>
              <a:ext uri="{FF2B5EF4-FFF2-40B4-BE49-F238E27FC236}">
                <a16:creationId xmlns="" xmlns:a16="http://schemas.microsoft.com/office/drawing/2014/main" id="{873CBFAC-A885-4139-8FBB-C18E73C88045}"/>
              </a:ext>
            </a:extLst>
          </p:cNvPr>
          <p:cNvSpPr/>
          <p:nvPr/>
        </p:nvSpPr>
        <p:spPr>
          <a:xfrm>
            <a:off x="515938" y="206767"/>
            <a:ext cx="11160125" cy="861774"/>
          </a:xfrm>
          <a:prstGeom prst="rect">
            <a:avLst/>
          </a:prstGeom>
        </p:spPr>
        <p:txBody>
          <a:bodyPr wrap="square" lIns="0" tIns="0" rIns="0" bIns="0">
            <a:spAutoFit/>
          </a:bodyPr>
          <a:lstStyle/>
          <a:p>
            <a:r>
              <a:rPr lang="nl-NL" sz="3200" cap="all" dirty="0">
                <a:solidFill>
                  <a:srgbClr val="006FB9"/>
                </a:solidFill>
                <a:latin typeface="+mj-lt"/>
              </a:rPr>
              <a:t>rookgedrag</a:t>
            </a:r>
            <a:r>
              <a:rPr lang="nl-NL" sz="3200" cap="all" dirty="0">
                <a:solidFill>
                  <a:srgbClr val="F0596B"/>
                </a:solidFill>
                <a:latin typeface="+mj-lt"/>
              </a:rPr>
              <a:t/>
            </a:r>
            <a:br>
              <a:rPr lang="nl-NL" sz="3200" cap="all" dirty="0">
                <a:solidFill>
                  <a:srgbClr val="F0596B"/>
                </a:solidFill>
                <a:latin typeface="+mj-lt"/>
              </a:rPr>
            </a:br>
            <a:r>
              <a:rPr lang="nl-NL" sz="2400" cap="all" dirty="0">
                <a:solidFill>
                  <a:srgbClr val="F0596B"/>
                </a:solidFill>
                <a:latin typeface="+mj-lt"/>
              </a:rPr>
              <a:t>kinderen &amp; jongeren 12 – 16 jaar </a:t>
            </a:r>
          </a:p>
        </p:txBody>
      </p:sp>
      <p:graphicFrame>
        <p:nvGraphicFramePr>
          <p:cNvPr id="11" name="Grafiek 10">
            <a:extLst>
              <a:ext uri="{FF2B5EF4-FFF2-40B4-BE49-F238E27FC236}">
                <a16:creationId xmlns="" xmlns:a16="http://schemas.microsoft.com/office/drawing/2014/main" id="{D7DDB823-F3DF-4686-AE20-E62ACE540104}"/>
              </a:ext>
            </a:extLst>
          </p:cNvPr>
          <p:cNvGraphicFramePr/>
          <p:nvPr>
            <p:extLst/>
          </p:nvPr>
        </p:nvGraphicFramePr>
        <p:xfrm>
          <a:off x="6728496" y="1825625"/>
          <a:ext cx="5463504" cy="364233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11">
            <a:extLst>
              <a:ext uri="{FF2B5EF4-FFF2-40B4-BE49-F238E27FC236}">
                <a16:creationId xmlns="" xmlns:a16="http://schemas.microsoft.com/office/drawing/2014/main" id="{AADE4AB0-2BD2-42DA-AD66-E0C798676ABA}"/>
              </a:ext>
            </a:extLst>
          </p:cNvPr>
          <p:cNvSpPr txBox="1"/>
          <p:nvPr/>
        </p:nvSpPr>
        <p:spPr>
          <a:xfrm>
            <a:off x="8494278" y="3092795"/>
            <a:ext cx="1931939" cy="1107996"/>
          </a:xfrm>
          <a:prstGeom prst="rect">
            <a:avLst/>
          </a:prstGeom>
          <a:noFill/>
        </p:spPr>
        <p:txBody>
          <a:bodyPr wrap="none" rtlCol="0" anchor="ctr">
            <a:spAutoFit/>
          </a:bodyPr>
          <a:lstStyle/>
          <a:p>
            <a:pPr algn="ctr"/>
            <a:r>
              <a:rPr lang="nl-NL" sz="4800" b="1" dirty="0">
                <a:solidFill>
                  <a:srgbClr val="006FB9"/>
                </a:solidFill>
              </a:rPr>
              <a:t>10,6%</a:t>
            </a:r>
          </a:p>
          <a:p>
            <a:pPr algn="ctr"/>
            <a:r>
              <a:rPr lang="nl-NL" dirty="0">
                <a:solidFill>
                  <a:srgbClr val="006FB9"/>
                </a:solidFill>
              </a:rPr>
              <a:t>rookt</a:t>
            </a:r>
          </a:p>
        </p:txBody>
      </p:sp>
      <p:pic>
        <p:nvPicPr>
          <p:cNvPr id="3" name="Afbeelding 2">
            <a:extLst>
              <a:ext uri="{FF2B5EF4-FFF2-40B4-BE49-F238E27FC236}">
                <a16:creationId xmlns="" xmlns:a16="http://schemas.microsoft.com/office/drawing/2014/main" id="{77A1A9B7-FA77-497E-9525-06D3BF5B8464}"/>
              </a:ext>
            </a:extLst>
          </p:cNvPr>
          <p:cNvPicPr>
            <a:picLocks noChangeAspect="1"/>
          </p:cNvPicPr>
          <p:nvPr/>
        </p:nvPicPr>
        <p:blipFill rotWithShape="1">
          <a:blip r:embed="rId4"/>
          <a:srcRect b="6253"/>
          <a:stretch/>
        </p:blipFill>
        <p:spPr>
          <a:xfrm>
            <a:off x="425094" y="1218741"/>
            <a:ext cx="5420511" cy="4717745"/>
          </a:xfrm>
          <a:prstGeom prst="rect">
            <a:avLst/>
          </a:prstGeom>
        </p:spPr>
      </p:pic>
    </p:spTree>
    <p:extLst>
      <p:ext uri="{BB962C8B-B14F-4D97-AF65-F5344CB8AC3E}">
        <p14:creationId xmlns:p14="http://schemas.microsoft.com/office/powerpoint/2010/main" val="291493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 xmlns:a16="http://schemas.microsoft.com/office/drawing/2014/main" id="{16E582D0-EB06-424D-B4BE-5A0F42EE381A}"/>
              </a:ext>
            </a:extLst>
          </p:cNvPr>
          <p:cNvSpPr txBox="1"/>
          <p:nvPr/>
        </p:nvSpPr>
        <p:spPr>
          <a:xfrm>
            <a:off x="2251076" y="6405012"/>
            <a:ext cx="6309741" cy="246221"/>
          </a:xfrm>
          <a:prstGeom prst="rect">
            <a:avLst/>
          </a:prstGeom>
          <a:noFill/>
        </p:spPr>
        <p:txBody>
          <a:bodyPr wrap="none" rtlCol="0">
            <a:spAutoFit/>
          </a:bodyPr>
          <a:lstStyle/>
          <a:p>
            <a:r>
              <a:rPr lang="nl-NL" sz="1000" dirty="0">
                <a:solidFill>
                  <a:schemeClr val="bg1">
                    <a:lumMod val="50000"/>
                  </a:schemeClr>
                </a:solidFill>
              </a:rPr>
              <a:t>Bron: Middelengebruik onder studenten van 16-18 jaar op het MBO en het HBO 2015, Trimbos-</a:t>
            </a:r>
            <a:r>
              <a:rPr lang="nl-NL" sz="1000" dirty="0" err="1">
                <a:solidFill>
                  <a:schemeClr val="bg1">
                    <a:lumMod val="50000"/>
                  </a:schemeClr>
                </a:solidFill>
              </a:rPr>
              <a:t>instuut</a:t>
            </a:r>
            <a:r>
              <a:rPr lang="nl-NL" sz="1000" dirty="0">
                <a:solidFill>
                  <a:schemeClr val="bg1">
                    <a:lumMod val="50000"/>
                  </a:schemeClr>
                </a:solidFill>
              </a:rPr>
              <a:t> (2016)</a:t>
            </a:r>
          </a:p>
        </p:txBody>
      </p:sp>
      <p:sp>
        <p:nvSpPr>
          <p:cNvPr id="9" name="Rechthoek 8">
            <a:extLst>
              <a:ext uri="{FF2B5EF4-FFF2-40B4-BE49-F238E27FC236}">
                <a16:creationId xmlns="" xmlns:a16="http://schemas.microsoft.com/office/drawing/2014/main" id="{873CBFAC-A885-4139-8FBB-C18E73C88045}"/>
              </a:ext>
            </a:extLst>
          </p:cNvPr>
          <p:cNvSpPr/>
          <p:nvPr/>
        </p:nvSpPr>
        <p:spPr>
          <a:xfrm>
            <a:off x="1448626" y="572527"/>
            <a:ext cx="11160125" cy="861774"/>
          </a:xfrm>
          <a:prstGeom prst="rect">
            <a:avLst/>
          </a:prstGeom>
        </p:spPr>
        <p:txBody>
          <a:bodyPr wrap="square" lIns="0" tIns="0" rIns="0" bIns="0">
            <a:spAutoFit/>
          </a:bodyPr>
          <a:lstStyle/>
          <a:p>
            <a:r>
              <a:rPr lang="nl-NL" sz="3200" cap="all" dirty="0">
                <a:solidFill>
                  <a:srgbClr val="006FB9"/>
                </a:solidFill>
                <a:latin typeface="+mj-lt"/>
              </a:rPr>
              <a:t>rookgedrag</a:t>
            </a:r>
            <a:r>
              <a:rPr lang="nl-NL" sz="3200" cap="all" dirty="0">
                <a:solidFill>
                  <a:srgbClr val="F0596B"/>
                </a:solidFill>
                <a:latin typeface="+mj-lt"/>
              </a:rPr>
              <a:t/>
            </a:r>
            <a:br>
              <a:rPr lang="nl-NL" sz="3200" cap="all" dirty="0">
                <a:solidFill>
                  <a:srgbClr val="F0596B"/>
                </a:solidFill>
                <a:latin typeface="+mj-lt"/>
              </a:rPr>
            </a:br>
            <a:r>
              <a:rPr lang="nl-NL" sz="2400" cap="all" dirty="0">
                <a:solidFill>
                  <a:srgbClr val="F0596B"/>
                </a:solidFill>
                <a:latin typeface="+mj-lt"/>
              </a:rPr>
              <a:t>JONGEREN OP MBO/HBO 16-18 jaar</a:t>
            </a:r>
          </a:p>
        </p:txBody>
      </p:sp>
      <p:grpSp>
        <p:nvGrpSpPr>
          <p:cNvPr id="32" name="Groep 31">
            <a:extLst>
              <a:ext uri="{FF2B5EF4-FFF2-40B4-BE49-F238E27FC236}">
                <a16:creationId xmlns="" xmlns:a16="http://schemas.microsoft.com/office/drawing/2014/main" id="{BFB81EDC-9056-4D01-B73F-251E38D73555}"/>
              </a:ext>
            </a:extLst>
          </p:cNvPr>
          <p:cNvGrpSpPr/>
          <p:nvPr/>
        </p:nvGrpSpPr>
        <p:grpSpPr>
          <a:xfrm>
            <a:off x="1447039" y="4433859"/>
            <a:ext cx="4518912" cy="650128"/>
            <a:chOff x="514351" y="4068099"/>
            <a:chExt cx="4518912" cy="650128"/>
          </a:xfrm>
        </p:grpSpPr>
        <p:grpSp>
          <p:nvGrpSpPr>
            <p:cNvPr id="14" name="Groep 13">
              <a:extLst>
                <a:ext uri="{FF2B5EF4-FFF2-40B4-BE49-F238E27FC236}">
                  <a16:creationId xmlns="" xmlns:a16="http://schemas.microsoft.com/office/drawing/2014/main" id="{886BB843-A2A7-400C-9C64-02FD4DEEEE7B}"/>
                </a:ext>
              </a:extLst>
            </p:cNvPr>
            <p:cNvGrpSpPr/>
            <p:nvPr/>
          </p:nvGrpSpPr>
          <p:grpSpPr>
            <a:xfrm>
              <a:off x="514351" y="4068099"/>
              <a:ext cx="857249" cy="576262"/>
              <a:chOff x="514351" y="3836988"/>
              <a:chExt cx="857249" cy="576262"/>
            </a:xfrm>
          </p:grpSpPr>
          <p:sp>
            <p:nvSpPr>
              <p:cNvPr id="6" name="Freeform 5">
                <a:extLst>
                  <a:ext uri="{FF2B5EF4-FFF2-40B4-BE49-F238E27FC236}">
                    <a16:creationId xmlns="" xmlns:a16="http://schemas.microsoft.com/office/drawing/2014/main" id="{A00EC88A-D902-48BD-AF51-FAB25A5E1631}"/>
                  </a:ext>
                </a:extLst>
              </p:cNvPr>
              <p:cNvSpPr>
                <a:spLocks noEditPoints="1"/>
              </p:cNvSpPr>
              <p:nvPr/>
            </p:nvSpPr>
            <p:spPr bwMode="auto">
              <a:xfrm>
                <a:off x="514351" y="4254500"/>
                <a:ext cx="857249" cy="158750"/>
              </a:xfrm>
              <a:custGeom>
                <a:avLst/>
                <a:gdLst>
                  <a:gd name="T0" fmla="*/ 1008 w 1024"/>
                  <a:gd name="T1" fmla="*/ 0 h 190"/>
                  <a:gd name="T2" fmla="*/ 16 w 1024"/>
                  <a:gd name="T3" fmla="*/ 0 h 190"/>
                  <a:gd name="T4" fmla="*/ 0 w 1024"/>
                  <a:gd name="T5" fmla="*/ 16 h 190"/>
                  <a:gd name="T6" fmla="*/ 0 w 1024"/>
                  <a:gd name="T7" fmla="*/ 174 h 190"/>
                  <a:gd name="T8" fmla="*/ 16 w 1024"/>
                  <a:gd name="T9" fmla="*/ 190 h 190"/>
                  <a:gd name="T10" fmla="*/ 1008 w 1024"/>
                  <a:gd name="T11" fmla="*/ 190 h 190"/>
                  <a:gd name="T12" fmla="*/ 1024 w 1024"/>
                  <a:gd name="T13" fmla="*/ 174 h 190"/>
                  <a:gd name="T14" fmla="*/ 1024 w 1024"/>
                  <a:gd name="T15" fmla="*/ 16 h 190"/>
                  <a:gd name="T16" fmla="*/ 1008 w 1024"/>
                  <a:gd name="T17" fmla="*/ 0 h 190"/>
                  <a:gd name="T18" fmla="*/ 928 w 1024"/>
                  <a:gd name="T19" fmla="*/ 32 h 190"/>
                  <a:gd name="T20" fmla="*/ 928 w 1024"/>
                  <a:gd name="T21" fmla="*/ 158 h 190"/>
                  <a:gd name="T22" fmla="*/ 896 w 1024"/>
                  <a:gd name="T23" fmla="*/ 158 h 190"/>
                  <a:gd name="T24" fmla="*/ 896 w 1024"/>
                  <a:gd name="T25" fmla="*/ 32 h 190"/>
                  <a:gd name="T26" fmla="*/ 928 w 1024"/>
                  <a:gd name="T27" fmla="*/ 32 h 190"/>
                  <a:gd name="T28" fmla="*/ 864 w 1024"/>
                  <a:gd name="T29" fmla="*/ 158 h 190"/>
                  <a:gd name="T30" fmla="*/ 256 w 1024"/>
                  <a:gd name="T31" fmla="*/ 158 h 190"/>
                  <a:gd name="T32" fmla="*/ 256 w 1024"/>
                  <a:gd name="T33" fmla="*/ 32 h 190"/>
                  <a:gd name="T34" fmla="*/ 864 w 1024"/>
                  <a:gd name="T35" fmla="*/ 32 h 190"/>
                  <a:gd name="T36" fmla="*/ 864 w 1024"/>
                  <a:gd name="T37" fmla="*/ 158 h 190"/>
                  <a:gd name="T38" fmla="*/ 32 w 1024"/>
                  <a:gd name="T39" fmla="*/ 32 h 190"/>
                  <a:gd name="T40" fmla="*/ 224 w 1024"/>
                  <a:gd name="T41" fmla="*/ 32 h 190"/>
                  <a:gd name="T42" fmla="*/ 224 w 1024"/>
                  <a:gd name="T43" fmla="*/ 158 h 190"/>
                  <a:gd name="T44" fmla="*/ 32 w 1024"/>
                  <a:gd name="T45" fmla="*/ 158 h 190"/>
                  <a:gd name="T46" fmla="*/ 32 w 1024"/>
                  <a:gd name="T47" fmla="*/ 32 h 190"/>
                  <a:gd name="T48" fmla="*/ 992 w 1024"/>
                  <a:gd name="T49" fmla="*/ 158 h 190"/>
                  <a:gd name="T50" fmla="*/ 960 w 1024"/>
                  <a:gd name="T51" fmla="*/ 158 h 190"/>
                  <a:gd name="T52" fmla="*/ 960 w 1024"/>
                  <a:gd name="T53" fmla="*/ 32 h 190"/>
                  <a:gd name="T54" fmla="*/ 992 w 1024"/>
                  <a:gd name="T55" fmla="*/ 32 h 190"/>
                  <a:gd name="T56" fmla="*/ 992 w 1024"/>
                  <a:gd name="T57" fmla="*/ 15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4" h="190">
                    <a:moveTo>
                      <a:pt x="1008" y="0"/>
                    </a:moveTo>
                    <a:cubicBezTo>
                      <a:pt x="16" y="0"/>
                      <a:pt x="16" y="0"/>
                      <a:pt x="16" y="0"/>
                    </a:cubicBezTo>
                    <a:cubicBezTo>
                      <a:pt x="7" y="0"/>
                      <a:pt x="0" y="7"/>
                      <a:pt x="0" y="16"/>
                    </a:cubicBezTo>
                    <a:cubicBezTo>
                      <a:pt x="0" y="174"/>
                      <a:pt x="0" y="174"/>
                      <a:pt x="0" y="174"/>
                    </a:cubicBezTo>
                    <a:cubicBezTo>
                      <a:pt x="0" y="183"/>
                      <a:pt x="7" y="190"/>
                      <a:pt x="16" y="190"/>
                    </a:cubicBezTo>
                    <a:cubicBezTo>
                      <a:pt x="1008" y="190"/>
                      <a:pt x="1008" y="190"/>
                      <a:pt x="1008" y="190"/>
                    </a:cubicBezTo>
                    <a:cubicBezTo>
                      <a:pt x="1017" y="190"/>
                      <a:pt x="1024" y="183"/>
                      <a:pt x="1024" y="174"/>
                    </a:cubicBezTo>
                    <a:cubicBezTo>
                      <a:pt x="1024" y="16"/>
                      <a:pt x="1024" y="16"/>
                      <a:pt x="1024" y="16"/>
                    </a:cubicBezTo>
                    <a:cubicBezTo>
                      <a:pt x="1024" y="7"/>
                      <a:pt x="1017" y="0"/>
                      <a:pt x="1008" y="0"/>
                    </a:cubicBezTo>
                    <a:close/>
                    <a:moveTo>
                      <a:pt x="928" y="32"/>
                    </a:moveTo>
                    <a:cubicBezTo>
                      <a:pt x="928" y="158"/>
                      <a:pt x="928" y="158"/>
                      <a:pt x="928" y="158"/>
                    </a:cubicBezTo>
                    <a:cubicBezTo>
                      <a:pt x="896" y="158"/>
                      <a:pt x="896" y="158"/>
                      <a:pt x="896" y="158"/>
                    </a:cubicBezTo>
                    <a:cubicBezTo>
                      <a:pt x="896" y="32"/>
                      <a:pt x="896" y="32"/>
                      <a:pt x="896" y="32"/>
                    </a:cubicBezTo>
                    <a:lnTo>
                      <a:pt x="928" y="32"/>
                    </a:lnTo>
                    <a:close/>
                    <a:moveTo>
                      <a:pt x="864" y="158"/>
                    </a:moveTo>
                    <a:cubicBezTo>
                      <a:pt x="256" y="158"/>
                      <a:pt x="256" y="158"/>
                      <a:pt x="256" y="158"/>
                    </a:cubicBezTo>
                    <a:cubicBezTo>
                      <a:pt x="256" y="32"/>
                      <a:pt x="256" y="32"/>
                      <a:pt x="256" y="32"/>
                    </a:cubicBezTo>
                    <a:cubicBezTo>
                      <a:pt x="864" y="32"/>
                      <a:pt x="864" y="32"/>
                      <a:pt x="864" y="32"/>
                    </a:cubicBezTo>
                    <a:lnTo>
                      <a:pt x="864" y="158"/>
                    </a:lnTo>
                    <a:close/>
                    <a:moveTo>
                      <a:pt x="32" y="32"/>
                    </a:moveTo>
                    <a:cubicBezTo>
                      <a:pt x="224" y="32"/>
                      <a:pt x="224" y="32"/>
                      <a:pt x="224" y="32"/>
                    </a:cubicBezTo>
                    <a:cubicBezTo>
                      <a:pt x="224" y="158"/>
                      <a:pt x="224" y="158"/>
                      <a:pt x="224" y="158"/>
                    </a:cubicBezTo>
                    <a:cubicBezTo>
                      <a:pt x="32" y="158"/>
                      <a:pt x="32" y="158"/>
                      <a:pt x="32" y="158"/>
                    </a:cubicBezTo>
                    <a:lnTo>
                      <a:pt x="32" y="32"/>
                    </a:lnTo>
                    <a:close/>
                    <a:moveTo>
                      <a:pt x="992" y="158"/>
                    </a:moveTo>
                    <a:cubicBezTo>
                      <a:pt x="960" y="158"/>
                      <a:pt x="960" y="158"/>
                      <a:pt x="960" y="158"/>
                    </a:cubicBezTo>
                    <a:cubicBezTo>
                      <a:pt x="960" y="32"/>
                      <a:pt x="960" y="32"/>
                      <a:pt x="960" y="32"/>
                    </a:cubicBezTo>
                    <a:cubicBezTo>
                      <a:pt x="992" y="32"/>
                      <a:pt x="992" y="32"/>
                      <a:pt x="992" y="32"/>
                    </a:cubicBezTo>
                    <a:lnTo>
                      <a:pt x="992" y="158"/>
                    </a:ln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8" name="Freeform 6">
                <a:extLst>
                  <a:ext uri="{FF2B5EF4-FFF2-40B4-BE49-F238E27FC236}">
                    <a16:creationId xmlns="" xmlns:a16="http://schemas.microsoft.com/office/drawing/2014/main" id="{9E501DF3-B962-4774-BB54-CFAB4E98387B}"/>
                  </a:ext>
                </a:extLst>
              </p:cNvPr>
              <p:cNvSpPr>
                <a:spLocks/>
              </p:cNvSpPr>
              <p:nvPr/>
            </p:nvSpPr>
            <p:spPr bwMode="auto">
              <a:xfrm>
                <a:off x="1079500" y="3836988"/>
                <a:ext cx="292100" cy="387350"/>
              </a:xfrm>
              <a:custGeom>
                <a:avLst/>
                <a:gdLst>
                  <a:gd name="T0" fmla="*/ 17 w 349"/>
                  <a:gd name="T1" fmla="*/ 147 h 463"/>
                  <a:gd name="T2" fmla="*/ 92 w 349"/>
                  <a:gd name="T3" fmla="*/ 221 h 463"/>
                  <a:gd name="T4" fmla="*/ 92 w 349"/>
                  <a:gd name="T5" fmla="*/ 289 h 463"/>
                  <a:gd name="T6" fmla="*/ 130 w 349"/>
                  <a:gd name="T7" fmla="*/ 327 h 463"/>
                  <a:gd name="T8" fmla="*/ 198 w 349"/>
                  <a:gd name="T9" fmla="*/ 327 h 463"/>
                  <a:gd name="T10" fmla="*/ 317 w 349"/>
                  <a:gd name="T11" fmla="*/ 447 h 463"/>
                  <a:gd name="T12" fmla="*/ 333 w 349"/>
                  <a:gd name="T13" fmla="*/ 463 h 463"/>
                  <a:gd name="T14" fmla="*/ 349 w 349"/>
                  <a:gd name="T15" fmla="*/ 447 h 463"/>
                  <a:gd name="T16" fmla="*/ 198 w 349"/>
                  <a:gd name="T17" fmla="*/ 295 h 463"/>
                  <a:gd name="T18" fmla="*/ 130 w 349"/>
                  <a:gd name="T19" fmla="*/ 295 h 463"/>
                  <a:gd name="T20" fmla="*/ 124 w 349"/>
                  <a:gd name="T21" fmla="*/ 289 h 463"/>
                  <a:gd name="T22" fmla="*/ 124 w 349"/>
                  <a:gd name="T23" fmla="*/ 221 h 463"/>
                  <a:gd name="T24" fmla="*/ 47 w 349"/>
                  <a:gd name="T25" fmla="*/ 119 h 463"/>
                  <a:gd name="T26" fmla="*/ 48 w 349"/>
                  <a:gd name="T27" fmla="*/ 11 h 463"/>
                  <a:gd name="T28" fmla="*/ 27 w 349"/>
                  <a:gd name="T29" fmla="*/ 4 h 463"/>
                  <a:gd name="T30" fmla="*/ 20 w 349"/>
                  <a:gd name="T31" fmla="*/ 26 h 463"/>
                  <a:gd name="T32" fmla="*/ 6 w 349"/>
                  <a:gd name="T33" fmla="*/ 120 h 463"/>
                  <a:gd name="T34" fmla="*/ 3 w 349"/>
                  <a:gd name="T35" fmla="*/ 137 h 463"/>
                  <a:gd name="T36" fmla="*/ 17 w 349"/>
                  <a:gd name="T37" fmla="*/ 14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463">
                    <a:moveTo>
                      <a:pt x="17" y="147"/>
                    </a:moveTo>
                    <a:cubicBezTo>
                      <a:pt x="58" y="147"/>
                      <a:pt x="92" y="180"/>
                      <a:pt x="92" y="221"/>
                    </a:cubicBezTo>
                    <a:cubicBezTo>
                      <a:pt x="92" y="289"/>
                      <a:pt x="92" y="289"/>
                      <a:pt x="92" y="289"/>
                    </a:cubicBezTo>
                    <a:cubicBezTo>
                      <a:pt x="92" y="310"/>
                      <a:pt x="109" y="327"/>
                      <a:pt x="130" y="327"/>
                    </a:cubicBezTo>
                    <a:cubicBezTo>
                      <a:pt x="198" y="327"/>
                      <a:pt x="198" y="327"/>
                      <a:pt x="198" y="327"/>
                    </a:cubicBezTo>
                    <a:cubicBezTo>
                      <a:pt x="263" y="327"/>
                      <a:pt x="317" y="381"/>
                      <a:pt x="317" y="447"/>
                    </a:cubicBezTo>
                    <a:cubicBezTo>
                      <a:pt x="317" y="455"/>
                      <a:pt x="324" y="463"/>
                      <a:pt x="333" y="463"/>
                    </a:cubicBezTo>
                    <a:cubicBezTo>
                      <a:pt x="342" y="463"/>
                      <a:pt x="349" y="455"/>
                      <a:pt x="349" y="447"/>
                    </a:cubicBezTo>
                    <a:cubicBezTo>
                      <a:pt x="349" y="363"/>
                      <a:pt x="281" y="295"/>
                      <a:pt x="198" y="295"/>
                    </a:cubicBezTo>
                    <a:cubicBezTo>
                      <a:pt x="130" y="295"/>
                      <a:pt x="130" y="295"/>
                      <a:pt x="130" y="295"/>
                    </a:cubicBezTo>
                    <a:cubicBezTo>
                      <a:pt x="126" y="295"/>
                      <a:pt x="124" y="292"/>
                      <a:pt x="124" y="289"/>
                    </a:cubicBezTo>
                    <a:cubicBezTo>
                      <a:pt x="124" y="221"/>
                      <a:pt x="124" y="221"/>
                      <a:pt x="124" y="221"/>
                    </a:cubicBezTo>
                    <a:cubicBezTo>
                      <a:pt x="124" y="173"/>
                      <a:pt x="91" y="132"/>
                      <a:pt x="47" y="119"/>
                    </a:cubicBezTo>
                    <a:cubicBezTo>
                      <a:pt x="66" y="86"/>
                      <a:pt x="67" y="45"/>
                      <a:pt x="48" y="11"/>
                    </a:cubicBezTo>
                    <a:cubicBezTo>
                      <a:pt x="44" y="3"/>
                      <a:pt x="34" y="0"/>
                      <a:pt x="27" y="4"/>
                    </a:cubicBezTo>
                    <a:cubicBezTo>
                      <a:pt x="19" y="8"/>
                      <a:pt x="16" y="18"/>
                      <a:pt x="20" y="26"/>
                    </a:cubicBezTo>
                    <a:cubicBezTo>
                      <a:pt x="36" y="56"/>
                      <a:pt x="31" y="95"/>
                      <a:pt x="6" y="120"/>
                    </a:cubicBezTo>
                    <a:cubicBezTo>
                      <a:pt x="1" y="124"/>
                      <a:pt x="0" y="131"/>
                      <a:pt x="3" y="137"/>
                    </a:cubicBezTo>
                    <a:cubicBezTo>
                      <a:pt x="5" y="143"/>
                      <a:pt x="11" y="147"/>
                      <a:pt x="17" y="147"/>
                    </a:cubicBez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10" name="Freeform 7">
                <a:extLst>
                  <a:ext uri="{FF2B5EF4-FFF2-40B4-BE49-F238E27FC236}">
                    <a16:creationId xmlns="" xmlns:a16="http://schemas.microsoft.com/office/drawing/2014/main" id="{94130DF9-D09E-46BC-84FD-900C280EE950}"/>
                  </a:ext>
                </a:extLst>
              </p:cNvPr>
              <p:cNvSpPr>
                <a:spLocks/>
              </p:cNvSpPr>
              <p:nvPr/>
            </p:nvSpPr>
            <p:spPr bwMode="auto">
              <a:xfrm>
                <a:off x="849313" y="3836988"/>
                <a:ext cx="447675" cy="387350"/>
              </a:xfrm>
              <a:custGeom>
                <a:avLst/>
                <a:gdLst>
                  <a:gd name="T0" fmla="*/ 226 w 535"/>
                  <a:gd name="T1" fmla="*/ 260 h 463"/>
                  <a:gd name="T2" fmla="*/ 277 w 535"/>
                  <a:gd name="T3" fmla="*/ 260 h 463"/>
                  <a:gd name="T4" fmla="*/ 277 w 535"/>
                  <a:gd name="T5" fmla="*/ 311 h 463"/>
                  <a:gd name="T6" fmla="*/ 384 w 535"/>
                  <a:gd name="T7" fmla="*/ 417 h 463"/>
                  <a:gd name="T8" fmla="*/ 474 w 535"/>
                  <a:gd name="T9" fmla="*/ 417 h 463"/>
                  <a:gd name="T10" fmla="*/ 503 w 535"/>
                  <a:gd name="T11" fmla="*/ 447 h 463"/>
                  <a:gd name="T12" fmla="*/ 519 w 535"/>
                  <a:gd name="T13" fmla="*/ 463 h 463"/>
                  <a:gd name="T14" fmla="*/ 535 w 535"/>
                  <a:gd name="T15" fmla="*/ 447 h 463"/>
                  <a:gd name="T16" fmla="*/ 474 w 535"/>
                  <a:gd name="T17" fmla="*/ 385 h 463"/>
                  <a:gd name="T18" fmla="*/ 384 w 535"/>
                  <a:gd name="T19" fmla="*/ 385 h 463"/>
                  <a:gd name="T20" fmla="*/ 309 w 535"/>
                  <a:gd name="T21" fmla="*/ 311 h 463"/>
                  <a:gd name="T22" fmla="*/ 309 w 535"/>
                  <a:gd name="T23" fmla="*/ 244 h 463"/>
                  <a:gd name="T24" fmla="*/ 293 w 535"/>
                  <a:gd name="T25" fmla="*/ 228 h 463"/>
                  <a:gd name="T26" fmla="*/ 226 w 535"/>
                  <a:gd name="T27" fmla="*/ 228 h 463"/>
                  <a:gd name="T28" fmla="*/ 56 w 535"/>
                  <a:gd name="T29" fmla="*/ 163 h 463"/>
                  <a:gd name="T30" fmla="*/ 60 w 535"/>
                  <a:gd name="T31" fmla="*/ 25 h 463"/>
                  <a:gd name="T32" fmla="*/ 52 w 535"/>
                  <a:gd name="T33" fmla="*/ 4 h 463"/>
                  <a:gd name="T34" fmla="*/ 31 w 535"/>
                  <a:gd name="T35" fmla="*/ 12 h 463"/>
                  <a:gd name="T36" fmla="*/ 29 w 535"/>
                  <a:gd name="T37" fmla="*/ 180 h 463"/>
                  <a:gd name="T38" fmla="*/ 226 w 535"/>
                  <a:gd name="T39" fmla="*/ 26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 h="463">
                    <a:moveTo>
                      <a:pt x="226" y="260"/>
                    </a:moveTo>
                    <a:cubicBezTo>
                      <a:pt x="277" y="260"/>
                      <a:pt x="277" y="260"/>
                      <a:pt x="277" y="260"/>
                    </a:cubicBezTo>
                    <a:cubicBezTo>
                      <a:pt x="277" y="311"/>
                      <a:pt x="277" y="311"/>
                      <a:pt x="277" y="311"/>
                    </a:cubicBezTo>
                    <a:cubicBezTo>
                      <a:pt x="277" y="370"/>
                      <a:pt x="325" y="417"/>
                      <a:pt x="384" y="417"/>
                    </a:cubicBezTo>
                    <a:cubicBezTo>
                      <a:pt x="474" y="417"/>
                      <a:pt x="474" y="417"/>
                      <a:pt x="474" y="417"/>
                    </a:cubicBezTo>
                    <a:cubicBezTo>
                      <a:pt x="490" y="417"/>
                      <a:pt x="503" y="431"/>
                      <a:pt x="503" y="447"/>
                    </a:cubicBezTo>
                    <a:cubicBezTo>
                      <a:pt x="503" y="455"/>
                      <a:pt x="510" y="463"/>
                      <a:pt x="519" y="463"/>
                    </a:cubicBezTo>
                    <a:cubicBezTo>
                      <a:pt x="528" y="463"/>
                      <a:pt x="535" y="455"/>
                      <a:pt x="535" y="447"/>
                    </a:cubicBezTo>
                    <a:cubicBezTo>
                      <a:pt x="535" y="413"/>
                      <a:pt x="507" y="385"/>
                      <a:pt x="474" y="385"/>
                    </a:cubicBezTo>
                    <a:cubicBezTo>
                      <a:pt x="384" y="385"/>
                      <a:pt x="384" y="385"/>
                      <a:pt x="384" y="385"/>
                    </a:cubicBezTo>
                    <a:cubicBezTo>
                      <a:pt x="343" y="385"/>
                      <a:pt x="309" y="352"/>
                      <a:pt x="309" y="311"/>
                    </a:cubicBezTo>
                    <a:cubicBezTo>
                      <a:pt x="309" y="244"/>
                      <a:pt x="309" y="244"/>
                      <a:pt x="309" y="244"/>
                    </a:cubicBezTo>
                    <a:cubicBezTo>
                      <a:pt x="309" y="235"/>
                      <a:pt x="302" y="228"/>
                      <a:pt x="293" y="228"/>
                    </a:cubicBezTo>
                    <a:cubicBezTo>
                      <a:pt x="226" y="228"/>
                      <a:pt x="226" y="228"/>
                      <a:pt x="226" y="228"/>
                    </a:cubicBezTo>
                    <a:cubicBezTo>
                      <a:pt x="143" y="228"/>
                      <a:pt x="83" y="205"/>
                      <a:pt x="56" y="163"/>
                    </a:cubicBezTo>
                    <a:cubicBezTo>
                      <a:pt x="33" y="128"/>
                      <a:pt x="35" y="80"/>
                      <a:pt x="60" y="25"/>
                    </a:cubicBezTo>
                    <a:cubicBezTo>
                      <a:pt x="64" y="17"/>
                      <a:pt x="60" y="7"/>
                      <a:pt x="52" y="4"/>
                    </a:cubicBezTo>
                    <a:cubicBezTo>
                      <a:pt x="44" y="0"/>
                      <a:pt x="34" y="4"/>
                      <a:pt x="31" y="12"/>
                    </a:cubicBezTo>
                    <a:cubicBezTo>
                      <a:pt x="1" y="78"/>
                      <a:pt x="0" y="136"/>
                      <a:pt x="29" y="180"/>
                    </a:cubicBezTo>
                    <a:cubicBezTo>
                      <a:pt x="62" y="232"/>
                      <a:pt x="132" y="260"/>
                      <a:pt x="226" y="260"/>
                    </a:cubicBez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13" name="Tekstvak 12">
              <a:extLst>
                <a:ext uri="{FF2B5EF4-FFF2-40B4-BE49-F238E27FC236}">
                  <a16:creationId xmlns="" xmlns:a16="http://schemas.microsoft.com/office/drawing/2014/main" id="{1C035EE8-5D67-4165-A7EA-0B0BC065B3B5}"/>
                </a:ext>
              </a:extLst>
            </p:cNvPr>
            <p:cNvSpPr txBox="1"/>
            <p:nvPr/>
          </p:nvSpPr>
          <p:spPr>
            <a:xfrm>
              <a:off x="1527175" y="4133452"/>
              <a:ext cx="3506088" cy="584775"/>
            </a:xfrm>
            <a:prstGeom prst="rect">
              <a:avLst/>
            </a:prstGeom>
            <a:noFill/>
          </p:spPr>
          <p:txBody>
            <a:bodyPr wrap="none" rtlCol="0">
              <a:spAutoFit/>
            </a:bodyPr>
            <a:lstStyle/>
            <a:p>
              <a:pPr>
                <a:lnSpc>
                  <a:spcPct val="80000"/>
                </a:lnSpc>
              </a:pPr>
              <a:r>
                <a:rPr lang="nl-NL" sz="2400" b="1" dirty="0">
                  <a:solidFill>
                    <a:srgbClr val="F0596B"/>
                  </a:solidFill>
                </a:rPr>
                <a:t>Gemiddeld 7 </a:t>
              </a:r>
              <a:r>
                <a:rPr lang="nl-NL" sz="1600" b="1" dirty="0">
                  <a:solidFill>
                    <a:srgbClr val="F0596B"/>
                  </a:solidFill>
                </a:rPr>
                <a:t/>
              </a:r>
              <a:br>
                <a:rPr lang="nl-NL" sz="1600" b="1" dirty="0">
                  <a:solidFill>
                    <a:srgbClr val="F0596B"/>
                  </a:solidFill>
                </a:rPr>
              </a:br>
              <a:r>
                <a:rPr lang="nl-NL" sz="1600" dirty="0">
                  <a:solidFill>
                    <a:srgbClr val="F0596B"/>
                  </a:solidFill>
                </a:rPr>
                <a:t>sigaretten per dag </a:t>
              </a:r>
              <a:r>
                <a:rPr lang="nl-NL" sz="1000" dirty="0">
                  <a:solidFill>
                    <a:srgbClr val="F0596B"/>
                  </a:solidFill>
                </a:rPr>
                <a:t>(afgelopen maand gerookt)</a:t>
              </a:r>
              <a:endParaRPr lang="nl-NL" sz="1600" dirty="0">
                <a:solidFill>
                  <a:srgbClr val="F0596B"/>
                </a:solidFill>
              </a:endParaRPr>
            </a:p>
          </p:txBody>
        </p:sp>
      </p:grpSp>
      <p:grpSp>
        <p:nvGrpSpPr>
          <p:cNvPr id="33" name="Groep 32">
            <a:extLst>
              <a:ext uri="{FF2B5EF4-FFF2-40B4-BE49-F238E27FC236}">
                <a16:creationId xmlns="" xmlns:a16="http://schemas.microsoft.com/office/drawing/2014/main" id="{1FF6B7DC-BB08-4EB2-8B78-516EA14841D0}"/>
              </a:ext>
            </a:extLst>
          </p:cNvPr>
          <p:cNvGrpSpPr/>
          <p:nvPr/>
        </p:nvGrpSpPr>
        <p:grpSpPr>
          <a:xfrm>
            <a:off x="6403051" y="4433859"/>
            <a:ext cx="4620764" cy="650128"/>
            <a:chOff x="4555964" y="4068099"/>
            <a:chExt cx="4620764" cy="650128"/>
          </a:xfrm>
        </p:grpSpPr>
        <p:grpSp>
          <p:nvGrpSpPr>
            <p:cNvPr id="24" name="Groep 23">
              <a:extLst>
                <a:ext uri="{FF2B5EF4-FFF2-40B4-BE49-F238E27FC236}">
                  <a16:creationId xmlns="" xmlns:a16="http://schemas.microsoft.com/office/drawing/2014/main" id="{B848F7CF-B56F-4708-B0AC-563964ABC4E1}"/>
                </a:ext>
              </a:extLst>
            </p:cNvPr>
            <p:cNvGrpSpPr/>
            <p:nvPr/>
          </p:nvGrpSpPr>
          <p:grpSpPr>
            <a:xfrm>
              <a:off x="4555964" y="4068099"/>
              <a:ext cx="631825" cy="612775"/>
              <a:chOff x="4471988" y="3875088"/>
              <a:chExt cx="631825" cy="612775"/>
            </a:xfrm>
          </p:grpSpPr>
          <p:sp>
            <p:nvSpPr>
              <p:cNvPr id="18" name="Freeform 11">
                <a:extLst>
                  <a:ext uri="{FF2B5EF4-FFF2-40B4-BE49-F238E27FC236}">
                    <a16:creationId xmlns="" xmlns:a16="http://schemas.microsoft.com/office/drawing/2014/main" id="{1756014E-B875-4DB9-970B-84422A01FC11}"/>
                  </a:ext>
                </a:extLst>
              </p:cNvPr>
              <p:cNvSpPr>
                <a:spLocks/>
              </p:cNvSpPr>
              <p:nvPr/>
            </p:nvSpPr>
            <p:spPr bwMode="auto">
              <a:xfrm>
                <a:off x="4895851" y="3875088"/>
                <a:ext cx="65088" cy="125413"/>
              </a:xfrm>
              <a:custGeom>
                <a:avLst/>
                <a:gdLst>
                  <a:gd name="T0" fmla="*/ 209 w 209"/>
                  <a:gd name="T1" fmla="*/ 293 h 397"/>
                  <a:gd name="T2" fmla="*/ 209 w 209"/>
                  <a:gd name="T3" fmla="*/ 105 h 397"/>
                  <a:gd name="T4" fmla="*/ 104 w 209"/>
                  <a:gd name="T5" fmla="*/ 0 h 397"/>
                  <a:gd name="T6" fmla="*/ 0 w 209"/>
                  <a:gd name="T7" fmla="*/ 105 h 397"/>
                  <a:gd name="T8" fmla="*/ 0 w 209"/>
                  <a:gd name="T9" fmla="*/ 293 h 397"/>
                  <a:gd name="T10" fmla="*/ 104 w 209"/>
                  <a:gd name="T11" fmla="*/ 397 h 397"/>
                  <a:gd name="T12" fmla="*/ 209 w 209"/>
                  <a:gd name="T13" fmla="*/ 293 h 397"/>
                </a:gdLst>
                <a:ahLst/>
                <a:cxnLst>
                  <a:cxn ang="0">
                    <a:pos x="T0" y="T1"/>
                  </a:cxn>
                  <a:cxn ang="0">
                    <a:pos x="T2" y="T3"/>
                  </a:cxn>
                  <a:cxn ang="0">
                    <a:pos x="T4" y="T5"/>
                  </a:cxn>
                  <a:cxn ang="0">
                    <a:pos x="T6" y="T7"/>
                  </a:cxn>
                  <a:cxn ang="0">
                    <a:pos x="T8" y="T9"/>
                  </a:cxn>
                  <a:cxn ang="0">
                    <a:pos x="T10" y="T11"/>
                  </a:cxn>
                  <a:cxn ang="0">
                    <a:pos x="T12" y="T13"/>
                  </a:cxn>
                </a:cxnLst>
                <a:rect l="0" t="0" r="r" b="b"/>
                <a:pathLst>
                  <a:path w="209" h="397">
                    <a:moveTo>
                      <a:pt x="209" y="293"/>
                    </a:moveTo>
                    <a:cubicBezTo>
                      <a:pt x="209" y="105"/>
                      <a:pt x="209" y="105"/>
                      <a:pt x="209" y="105"/>
                    </a:cubicBezTo>
                    <a:cubicBezTo>
                      <a:pt x="209" y="47"/>
                      <a:pt x="162" y="0"/>
                      <a:pt x="104" y="0"/>
                    </a:cubicBezTo>
                    <a:cubicBezTo>
                      <a:pt x="47" y="0"/>
                      <a:pt x="0" y="47"/>
                      <a:pt x="0" y="105"/>
                    </a:cubicBezTo>
                    <a:cubicBezTo>
                      <a:pt x="0" y="293"/>
                      <a:pt x="0" y="293"/>
                      <a:pt x="0" y="293"/>
                    </a:cubicBezTo>
                    <a:cubicBezTo>
                      <a:pt x="0" y="351"/>
                      <a:pt x="47" y="397"/>
                      <a:pt x="104" y="397"/>
                    </a:cubicBezTo>
                    <a:cubicBezTo>
                      <a:pt x="162" y="397"/>
                      <a:pt x="209" y="351"/>
                      <a:pt x="209" y="293"/>
                    </a:cubicBez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2">
                <a:extLst>
                  <a:ext uri="{FF2B5EF4-FFF2-40B4-BE49-F238E27FC236}">
                    <a16:creationId xmlns="" xmlns:a16="http://schemas.microsoft.com/office/drawing/2014/main" id="{CD590BF8-F1AA-464A-8CD6-57BF801CD480}"/>
                  </a:ext>
                </a:extLst>
              </p:cNvPr>
              <p:cNvSpPr>
                <a:spLocks noEditPoints="1"/>
              </p:cNvSpPr>
              <p:nvPr/>
            </p:nvSpPr>
            <p:spPr bwMode="auto">
              <a:xfrm>
                <a:off x="4471988" y="3944938"/>
                <a:ext cx="631825" cy="542925"/>
              </a:xfrm>
              <a:custGeom>
                <a:avLst/>
                <a:gdLst>
                  <a:gd name="T0" fmla="*/ 165 w 1999"/>
                  <a:gd name="T1" fmla="*/ 0 h 1714"/>
                  <a:gd name="T2" fmla="*/ 0 w 1999"/>
                  <a:gd name="T3" fmla="*/ 215 h 1714"/>
                  <a:gd name="T4" fmla="*/ 0 w 1999"/>
                  <a:gd name="T5" fmla="*/ 355 h 1714"/>
                  <a:gd name="T6" fmla="*/ 0 w 1999"/>
                  <a:gd name="T7" fmla="*/ 1493 h 1714"/>
                  <a:gd name="T8" fmla="*/ 221 w 1999"/>
                  <a:gd name="T9" fmla="*/ 1714 h 1714"/>
                  <a:gd name="T10" fmla="*/ 1777 w 1999"/>
                  <a:gd name="T11" fmla="*/ 1714 h 1714"/>
                  <a:gd name="T12" fmla="*/ 1999 w 1999"/>
                  <a:gd name="T13" fmla="*/ 1493 h 1714"/>
                  <a:gd name="T14" fmla="*/ 1999 w 1999"/>
                  <a:gd name="T15" fmla="*/ 215 h 1714"/>
                  <a:gd name="T16" fmla="*/ 1833 w 1999"/>
                  <a:gd name="T17" fmla="*/ 0 h 1714"/>
                  <a:gd name="T18" fmla="*/ 1597 w 1999"/>
                  <a:gd name="T19" fmla="*/ 0 h 1714"/>
                  <a:gd name="T20" fmla="*/ 1597 w 1999"/>
                  <a:gd name="T21" fmla="*/ 71 h 1714"/>
                  <a:gd name="T22" fmla="*/ 1443 w 1999"/>
                  <a:gd name="T23" fmla="*/ 225 h 1714"/>
                  <a:gd name="T24" fmla="*/ 1290 w 1999"/>
                  <a:gd name="T25" fmla="*/ 71 h 1714"/>
                  <a:gd name="T26" fmla="*/ 1290 w 1999"/>
                  <a:gd name="T27" fmla="*/ 0 h 1714"/>
                  <a:gd name="T28" fmla="*/ 709 w 1999"/>
                  <a:gd name="T29" fmla="*/ 0 h 1714"/>
                  <a:gd name="T30" fmla="*/ 709 w 1999"/>
                  <a:gd name="T31" fmla="*/ 71 h 1714"/>
                  <a:gd name="T32" fmla="*/ 555 w 1999"/>
                  <a:gd name="T33" fmla="*/ 225 h 1714"/>
                  <a:gd name="T34" fmla="*/ 401 w 1999"/>
                  <a:gd name="T35" fmla="*/ 71 h 1714"/>
                  <a:gd name="T36" fmla="*/ 401 w 1999"/>
                  <a:gd name="T37" fmla="*/ 0 h 1714"/>
                  <a:gd name="T38" fmla="*/ 165 w 1999"/>
                  <a:gd name="T39" fmla="*/ 0 h 1714"/>
                  <a:gd name="T40" fmla="*/ 1932 w 1999"/>
                  <a:gd name="T41" fmla="*/ 355 h 1714"/>
                  <a:gd name="T42" fmla="*/ 1932 w 1999"/>
                  <a:gd name="T43" fmla="*/ 1493 h 1714"/>
                  <a:gd name="T44" fmla="*/ 1932 w 1999"/>
                  <a:gd name="T45" fmla="*/ 1493 h 1714"/>
                  <a:gd name="T46" fmla="*/ 1887 w 1999"/>
                  <a:gd name="T47" fmla="*/ 1602 h 1714"/>
                  <a:gd name="T48" fmla="*/ 1777 w 1999"/>
                  <a:gd name="T49" fmla="*/ 1648 h 1714"/>
                  <a:gd name="T50" fmla="*/ 221 w 1999"/>
                  <a:gd name="T51" fmla="*/ 1648 h 1714"/>
                  <a:gd name="T52" fmla="*/ 111 w 1999"/>
                  <a:gd name="T53" fmla="*/ 1602 h 1714"/>
                  <a:gd name="T54" fmla="*/ 66 w 1999"/>
                  <a:gd name="T55" fmla="*/ 1493 h 1714"/>
                  <a:gd name="T56" fmla="*/ 66 w 1999"/>
                  <a:gd name="T57" fmla="*/ 355 h 1714"/>
                  <a:gd name="T58" fmla="*/ 1932 w 1999"/>
                  <a:gd name="T59" fmla="*/ 355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99" h="1714">
                    <a:moveTo>
                      <a:pt x="165" y="0"/>
                    </a:moveTo>
                    <a:cubicBezTo>
                      <a:pt x="70" y="25"/>
                      <a:pt x="0" y="112"/>
                      <a:pt x="0" y="215"/>
                    </a:cubicBezTo>
                    <a:cubicBezTo>
                      <a:pt x="0" y="355"/>
                      <a:pt x="0" y="355"/>
                      <a:pt x="0" y="355"/>
                    </a:cubicBezTo>
                    <a:cubicBezTo>
                      <a:pt x="0" y="1493"/>
                      <a:pt x="0" y="1493"/>
                      <a:pt x="0" y="1493"/>
                    </a:cubicBezTo>
                    <a:cubicBezTo>
                      <a:pt x="0" y="1615"/>
                      <a:pt x="99" y="1714"/>
                      <a:pt x="221" y="1714"/>
                    </a:cubicBezTo>
                    <a:cubicBezTo>
                      <a:pt x="1777" y="1714"/>
                      <a:pt x="1777" y="1714"/>
                      <a:pt x="1777" y="1714"/>
                    </a:cubicBezTo>
                    <a:cubicBezTo>
                      <a:pt x="1900" y="1714"/>
                      <a:pt x="1999" y="1615"/>
                      <a:pt x="1999" y="1493"/>
                    </a:cubicBezTo>
                    <a:cubicBezTo>
                      <a:pt x="1999" y="215"/>
                      <a:pt x="1999" y="215"/>
                      <a:pt x="1999" y="215"/>
                    </a:cubicBezTo>
                    <a:cubicBezTo>
                      <a:pt x="1999" y="112"/>
                      <a:pt x="1928" y="25"/>
                      <a:pt x="1833" y="0"/>
                    </a:cubicBezTo>
                    <a:cubicBezTo>
                      <a:pt x="1597" y="0"/>
                      <a:pt x="1597" y="0"/>
                      <a:pt x="1597" y="0"/>
                    </a:cubicBezTo>
                    <a:cubicBezTo>
                      <a:pt x="1597" y="71"/>
                      <a:pt x="1597" y="71"/>
                      <a:pt x="1597" y="71"/>
                    </a:cubicBezTo>
                    <a:cubicBezTo>
                      <a:pt x="1597" y="155"/>
                      <a:pt x="1528" y="225"/>
                      <a:pt x="1443" y="225"/>
                    </a:cubicBezTo>
                    <a:cubicBezTo>
                      <a:pt x="1359" y="225"/>
                      <a:pt x="1290" y="155"/>
                      <a:pt x="1290" y="71"/>
                    </a:cubicBezTo>
                    <a:cubicBezTo>
                      <a:pt x="1290" y="0"/>
                      <a:pt x="1290" y="0"/>
                      <a:pt x="1290" y="0"/>
                    </a:cubicBezTo>
                    <a:cubicBezTo>
                      <a:pt x="709" y="0"/>
                      <a:pt x="709" y="0"/>
                      <a:pt x="709" y="0"/>
                    </a:cubicBezTo>
                    <a:cubicBezTo>
                      <a:pt x="709" y="71"/>
                      <a:pt x="709" y="71"/>
                      <a:pt x="709" y="71"/>
                    </a:cubicBezTo>
                    <a:cubicBezTo>
                      <a:pt x="709" y="155"/>
                      <a:pt x="640" y="225"/>
                      <a:pt x="555" y="225"/>
                    </a:cubicBezTo>
                    <a:cubicBezTo>
                      <a:pt x="470" y="225"/>
                      <a:pt x="401" y="155"/>
                      <a:pt x="401" y="71"/>
                    </a:cubicBezTo>
                    <a:cubicBezTo>
                      <a:pt x="401" y="0"/>
                      <a:pt x="401" y="0"/>
                      <a:pt x="401" y="0"/>
                    </a:cubicBezTo>
                    <a:lnTo>
                      <a:pt x="165" y="0"/>
                    </a:lnTo>
                    <a:close/>
                    <a:moveTo>
                      <a:pt x="1932" y="355"/>
                    </a:moveTo>
                    <a:cubicBezTo>
                      <a:pt x="1932" y="1493"/>
                      <a:pt x="1932" y="1493"/>
                      <a:pt x="1932" y="1493"/>
                    </a:cubicBezTo>
                    <a:cubicBezTo>
                      <a:pt x="1932" y="1493"/>
                      <a:pt x="1932" y="1493"/>
                      <a:pt x="1932" y="1493"/>
                    </a:cubicBezTo>
                    <a:cubicBezTo>
                      <a:pt x="1932" y="1535"/>
                      <a:pt x="1915" y="1574"/>
                      <a:pt x="1887" y="1602"/>
                    </a:cubicBezTo>
                    <a:cubicBezTo>
                      <a:pt x="1859" y="1631"/>
                      <a:pt x="1820" y="1648"/>
                      <a:pt x="1777" y="1648"/>
                    </a:cubicBezTo>
                    <a:cubicBezTo>
                      <a:pt x="221" y="1648"/>
                      <a:pt x="221" y="1648"/>
                      <a:pt x="221" y="1648"/>
                    </a:cubicBezTo>
                    <a:cubicBezTo>
                      <a:pt x="178" y="1648"/>
                      <a:pt x="140" y="1631"/>
                      <a:pt x="111" y="1602"/>
                    </a:cubicBezTo>
                    <a:cubicBezTo>
                      <a:pt x="83" y="1574"/>
                      <a:pt x="66" y="1535"/>
                      <a:pt x="66" y="1493"/>
                    </a:cubicBezTo>
                    <a:cubicBezTo>
                      <a:pt x="66" y="355"/>
                      <a:pt x="66" y="355"/>
                      <a:pt x="66" y="355"/>
                    </a:cubicBezTo>
                    <a:lnTo>
                      <a:pt x="1932" y="355"/>
                    </a:ln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3">
                <a:extLst>
                  <a:ext uri="{FF2B5EF4-FFF2-40B4-BE49-F238E27FC236}">
                    <a16:creationId xmlns="" xmlns:a16="http://schemas.microsoft.com/office/drawing/2014/main" id="{13C9CCEE-D58E-4F7B-96F2-06829980F5AE}"/>
                  </a:ext>
                </a:extLst>
              </p:cNvPr>
              <p:cNvSpPr>
                <a:spLocks/>
              </p:cNvSpPr>
              <p:nvPr/>
            </p:nvSpPr>
            <p:spPr bwMode="auto">
              <a:xfrm>
                <a:off x="4614863" y="3875088"/>
                <a:ext cx="65088" cy="125413"/>
              </a:xfrm>
              <a:custGeom>
                <a:avLst/>
                <a:gdLst>
                  <a:gd name="T0" fmla="*/ 208 w 208"/>
                  <a:gd name="T1" fmla="*/ 293 h 397"/>
                  <a:gd name="T2" fmla="*/ 208 w 208"/>
                  <a:gd name="T3" fmla="*/ 105 h 397"/>
                  <a:gd name="T4" fmla="*/ 104 w 208"/>
                  <a:gd name="T5" fmla="*/ 0 h 397"/>
                  <a:gd name="T6" fmla="*/ 0 w 208"/>
                  <a:gd name="T7" fmla="*/ 105 h 397"/>
                  <a:gd name="T8" fmla="*/ 0 w 208"/>
                  <a:gd name="T9" fmla="*/ 293 h 397"/>
                  <a:gd name="T10" fmla="*/ 104 w 208"/>
                  <a:gd name="T11" fmla="*/ 397 h 397"/>
                  <a:gd name="T12" fmla="*/ 208 w 208"/>
                  <a:gd name="T13" fmla="*/ 293 h 397"/>
                </a:gdLst>
                <a:ahLst/>
                <a:cxnLst>
                  <a:cxn ang="0">
                    <a:pos x="T0" y="T1"/>
                  </a:cxn>
                  <a:cxn ang="0">
                    <a:pos x="T2" y="T3"/>
                  </a:cxn>
                  <a:cxn ang="0">
                    <a:pos x="T4" y="T5"/>
                  </a:cxn>
                  <a:cxn ang="0">
                    <a:pos x="T6" y="T7"/>
                  </a:cxn>
                  <a:cxn ang="0">
                    <a:pos x="T8" y="T9"/>
                  </a:cxn>
                  <a:cxn ang="0">
                    <a:pos x="T10" y="T11"/>
                  </a:cxn>
                  <a:cxn ang="0">
                    <a:pos x="T12" y="T13"/>
                  </a:cxn>
                </a:cxnLst>
                <a:rect l="0" t="0" r="r" b="b"/>
                <a:pathLst>
                  <a:path w="208" h="397">
                    <a:moveTo>
                      <a:pt x="208" y="293"/>
                    </a:moveTo>
                    <a:cubicBezTo>
                      <a:pt x="208" y="105"/>
                      <a:pt x="208" y="105"/>
                      <a:pt x="208" y="105"/>
                    </a:cubicBezTo>
                    <a:cubicBezTo>
                      <a:pt x="208" y="47"/>
                      <a:pt x="162" y="0"/>
                      <a:pt x="104" y="0"/>
                    </a:cubicBezTo>
                    <a:cubicBezTo>
                      <a:pt x="46" y="0"/>
                      <a:pt x="0" y="47"/>
                      <a:pt x="0" y="105"/>
                    </a:cubicBezTo>
                    <a:cubicBezTo>
                      <a:pt x="0" y="293"/>
                      <a:pt x="0" y="293"/>
                      <a:pt x="0" y="293"/>
                    </a:cubicBezTo>
                    <a:cubicBezTo>
                      <a:pt x="0" y="351"/>
                      <a:pt x="46" y="397"/>
                      <a:pt x="104" y="397"/>
                    </a:cubicBezTo>
                    <a:cubicBezTo>
                      <a:pt x="162" y="397"/>
                      <a:pt x="208" y="351"/>
                      <a:pt x="208" y="293"/>
                    </a:cubicBez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4">
                <a:extLst>
                  <a:ext uri="{FF2B5EF4-FFF2-40B4-BE49-F238E27FC236}">
                    <a16:creationId xmlns="" xmlns:a16="http://schemas.microsoft.com/office/drawing/2014/main" id="{4D56A1C8-447E-43A2-996D-4F0DEB16D5D5}"/>
                  </a:ext>
                </a:extLst>
              </p:cNvPr>
              <p:cNvSpPr>
                <a:spLocks/>
              </p:cNvSpPr>
              <p:nvPr/>
            </p:nvSpPr>
            <p:spPr bwMode="auto">
              <a:xfrm>
                <a:off x="4581526" y="4173538"/>
                <a:ext cx="136525" cy="190500"/>
              </a:xfrm>
              <a:custGeom>
                <a:avLst/>
                <a:gdLst>
                  <a:gd name="T0" fmla="*/ 15 w 431"/>
                  <a:gd name="T1" fmla="*/ 0 h 598"/>
                  <a:gd name="T2" fmla="*/ 0 w 431"/>
                  <a:gd name="T3" fmla="*/ 14 h 598"/>
                  <a:gd name="T4" fmla="*/ 0 w 431"/>
                  <a:gd name="T5" fmla="*/ 146 h 598"/>
                  <a:gd name="T6" fmla="*/ 15 w 431"/>
                  <a:gd name="T7" fmla="*/ 160 h 598"/>
                  <a:gd name="T8" fmla="*/ 207 w 431"/>
                  <a:gd name="T9" fmla="*/ 160 h 598"/>
                  <a:gd name="T10" fmla="*/ 217 w 431"/>
                  <a:gd name="T11" fmla="*/ 174 h 598"/>
                  <a:gd name="T12" fmla="*/ 72 w 431"/>
                  <a:gd name="T13" fmla="*/ 585 h 598"/>
                  <a:gd name="T14" fmla="*/ 82 w 431"/>
                  <a:gd name="T15" fmla="*/ 598 h 598"/>
                  <a:gd name="T16" fmla="*/ 258 w 431"/>
                  <a:gd name="T17" fmla="*/ 598 h 598"/>
                  <a:gd name="T18" fmla="*/ 276 w 431"/>
                  <a:gd name="T19" fmla="*/ 584 h 598"/>
                  <a:gd name="T20" fmla="*/ 429 w 431"/>
                  <a:gd name="T21" fmla="*/ 13 h 598"/>
                  <a:gd name="T22" fmla="*/ 419 w 431"/>
                  <a:gd name="T23" fmla="*/ 0 h 598"/>
                  <a:gd name="T24" fmla="*/ 15 w 431"/>
                  <a:gd name="T25"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1" h="598">
                    <a:moveTo>
                      <a:pt x="15" y="0"/>
                    </a:moveTo>
                    <a:cubicBezTo>
                      <a:pt x="7" y="0"/>
                      <a:pt x="0" y="6"/>
                      <a:pt x="0" y="14"/>
                    </a:cubicBezTo>
                    <a:cubicBezTo>
                      <a:pt x="0" y="146"/>
                      <a:pt x="0" y="146"/>
                      <a:pt x="0" y="146"/>
                    </a:cubicBezTo>
                    <a:cubicBezTo>
                      <a:pt x="0" y="154"/>
                      <a:pt x="7" y="160"/>
                      <a:pt x="15" y="160"/>
                    </a:cubicBezTo>
                    <a:cubicBezTo>
                      <a:pt x="207" y="160"/>
                      <a:pt x="207" y="160"/>
                      <a:pt x="207" y="160"/>
                    </a:cubicBezTo>
                    <a:cubicBezTo>
                      <a:pt x="215" y="160"/>
                      <a:pt x="219" y="166"/>
                      <a:pt x="217" y="174"/>
                    </a:cubicBezTo>
                    <a:cubicBezTo>
                      <a:pt x="72" y="585"/>
                      <a:pt x="72" y="585"/>
                      <a:pt x="72" y="585"/>
                    </a:cubicBezTo>
                    <a:cubicBezTo>
                      <a:pt x="70" y="592"/>
                      <a:pt x="74" y="598"/>
                      <a:pt x="82" y="598"/>
                    </a:cubicBezTo>
                    <a:cubicBezTo>
                      <a:pt x="258" y="598"/>
                      <a:pt x="258" y="598"/>
                      <a:pt x="258" y="598"/>
                    </a:cubicBezTo>
                    <a:cubicBezTo>
                      <a:pt x="266" y="598"/>
                      <a:pt x="274" y="592"/>
                      <a:pt x="276" y="584"/>
                    </a:cubicBezTo>
                    <a:cubicBezTo>
                      <a:pt x="429" y="13"/>
                      <a:pt x="429" y="13"/>
                      <a:pt x="429" y="13"/>
                    </a:cubicBezTo>
                    <a:cubicBezTo>
                      <a:pt x="431" y="6"/>
                      <a:pt x="427" y="0"/>
                      <a:pt x="419" y="0"/>
                    </a:cubicBezTo>
                    <a:lnTo>
                      <a:pt x="15" y="0"/>
                    </a:ln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5">
                <a:extLst>
                  <a:ext uri="{FF2B5EF4-FFF2-40B4-BE49-F238E27FC236}">
                    <a16:creationId xmlns="" xmlns:a16="http://schemas.microsoft.com/office/drawing/2014/main" id="{58F32202-0B42-4780-BA32-39D2ADEC5DEB}"/>
                  </a:ext>
                </a:extLst>
              </p:cNvPr>
              <p:cNvSpPr>
                <a:spLocks/>
              </p:cNvSpPr>
              <p:nvPr/>
            </p:nvSpPr>
            <p:spPr bwMode="auto">
              <a:xfrm>
                <a:off x="4857751" y="4173538"/>
                <a:ext cx="136525" cy="190500"/>
              </a:xfrm>
              <a:custGeom>
                <a:avLst/>
                <a:gdLst>
                  <a:gd name="T0" fmla="*/ 14 w 431"/>
                  <a:gd name="T1" fmla="*/ 0 h 598"/>
                  <a:gd name="T2" fmla="*/ 0 w 431"/>
                  <a:gd name="T3" fmla="*/ 14 h 598"/>
                  <a:gd name="T4" fmla="*/ 0 w 431"/>
                  <a:gd name="T5" fmla="*/ 146 h 598"/>
                  <a:gd name="T6" fmla="*/ 14 w 431"/>
                  <a:gd name="T7" fmla="*/ 160 h 598"/>
                  <a:gd name="T8" fmla="*/ 207 w 431"/>
                  <a:gd name="T9" fmla="*/ 160 h 598"/>
                  <a:gd name="T10" fmla="*/ 216 w 431"/>
                  <a:gd name="T11" fmla="*/ 174 h 598"/>
                  <a:gd name="T12" fmla="*/ 72 w 431"/>
                  <a:gd name="T13" fmla="*/ 585 h 598"/>
                  <a:gd name="T14" fmla="*/ 81 w 431"/>
                  <a:gd name="T15" fmla="*/ 598 h 598"/>
                  <a:gd name="T16" fmla="*/ 258 w 431"/>
                  <a:gd name="T17" fmla="*/ 598 h 598"/>
                  <a:gd name="T18" fmla="*/ 276 w 431"/>
                  <a:gd name="T19" fmla="*/ 584 h 598"/>
                  <a:gd name="T20" fmla="*/ 429 w 431"/>
                  <a:gd name="T21" fmla="*/ 13 h 598"/>
                  <a:gd name="T22" fmla="*/ 418 w 431"/>
                  <a:gd name="T23" fmla="*/ 0 h 598"/>
                  <a:gd name="T24" fmla="*/ 14 w 431"/>
                  <a:gd name="T25"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1" h="598">
                    <a:moveTo>
                      <a:pt x="14" y="0"/>
                    </a:moveTo>
                    <a:cubicBezTo>
                      <a:pt x="6" y="0"/>
                      <a:pt x="0" y="6"/>
                      <a:pt x="0" y="14"/>
                    </a:cubicBezTo>
                    <a:cubicBezTo>
                      <a:pt x="0" y="146"/>
                      <a:pt x="0" y="146"/>
                      <a:pt x="0" y="146"/>
                    </a:cubicBezTo>
                    <a:cubicBezTo>
                      <a:pt x="0" y="154"/>
                      <a:pt x="6" y="160"/>
                      <a:pt x="14" y="160"/>
                    </a:cubicBezTo>
                    <a:cubicBezTo>
                      <a:pt x="207" y="160"/>
                      <a:pt x="207" y="160"/>
                      <a:pt x="207" y="160"/>
                    </a:cubicBezTo>
                    <a:cubicBezTo>
                      <a:pt x="215" y="160"/>
                      <a:pt x="219" y="166"/>
                      <a:pt x="216" y="174"/>
                    </a:cubicBezTo>
                    <a:cubicBezTo>
                      <a:pt x="72" y="585"/>
                      <a:pt x="72" y="585"/>
                      <a:pt x="72" y="585"/>
                    </a:cubicBezTo>
                    <a:cubicBezTo>
                      <a:pt x="69" y="592"/>
                      <a:pt x="73" y="598"/>
                      <a:pt x="81" y="598"/>
                    </a:cubicBezTo>
                    <a:cubicBezTo>
                      <a:pt x="258" y="598"/>
                      <a:pt x="258" y="598"/>
                      <a:pt x="258" y="598"/>
                    </a:cubicBezTo>
                    <a:cubicBezTo>
                      <a:pt x="266" y="598"/>
                      <a:pt x="274" y="592"/>
                      <a:pt x="276" y="584"/>
                    </a:cubicBezTo>
                    <a:cubicBezTo>
                      <a:pt x="429" y="13"/>
                      <a:pt x="429" y="13"/>
                      <a:pt x="429" y="13"/>
                    </a:cubicBezTo>
                    <a:cubicBezTo>
                      <a:pt x="431" y="6"/>
                      <a:pt x="426" y="0"/>
                      <a:pt x="418" y="0"/>
                    </a:cubicBezTo>
                    <a:lnTo>
                      <a:pt x="14" y="0"/>
                    </a:ln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6">
                <a:extLst>
                  <a:ext uri="{FF2B5EF4-FFF2-40B4-BE49-F238E27FC236}">
                    <a16:creationId xmlns="" xmlns:a16="http://schemas.microsoft.com/office/drawing/2014/main" id="{905D5B65-5C53-452A-99B4-4F2AF01F8162}"/>
                  </a:ext>
                </a:extLst>
              </p:cNvPr>
              <p:cNvSpPr>
                <a:spLocks/>
              </p:cNvSpPr>
              <p:nvPr/>
            </p:nvSpPr>
            <p:spPr bwMode="auto">
              <a:xfrm>
                <a:off x="4710113" y="4119563"/>
                <a:ext cx="120650" cy="298450"/>
              </a:xfrm>
              <a:custGeom>
                <a:avLst/>
                <a:gdLst>
                  <a:gd name="T0" fmla="*/ 134 w 384"/>
                  <a:gd name="T1" fmla="*/ 930 h 948"/>
                  <a:gd name="T2" fmla="*/ 110 w 384"/>
                  <a:gd name="T3" fmla="*/ 948 h 948"/>
                  <a:gd name="T4" fmla="*/ 16 w 384"/>
                  <a:gd name="T5" fmla="*/ 948 h 948"/>
                  <a:gd name="T6" fmla="*/ 2 w 384"/>
                  <a:gd name="T7" fmla="*/ 930 h 948"/>
                  <a:gd name="T8" fmla="*/ 249 w 384"/>
                  <a:gd name="T9" fmla="*/ 18 h 948"/>
                  <a:gd name="T10" fmla="*/ 273 w 384"/>
                  <a:gd name="T11" fmla="*/ 0 h 948"/>
                  <a:gd name="T12" fmla="*/ 367 w 384"/>
                  <a:gd name="T13" fmla="*/ 0 h 948"/>
                  <a:gd name="T14" fmla="*/ 381 w 384"/>
                  <a:gd name="T15" fmla="*/ 18 h 948"/>
                  <a:gd name="T16" fmla="*/ 134 w 384"/>
                  <a:gd name="T17" fmla="*/ 93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948">
                    <a:moveTo>
                      <a:pt x="134" y="930"/>
                    </a:moveTo>
                    <a:cubicBezTo>
                      <a:pt x="131" y="940"/>
                      <a:pt x="120" y="948"/>
                      <a:pt x="110" y="948"/>
                    </a:cubicBezTo>
                    <a:cubicBezTo>
                      <a:pt x="16" y="948"/>
                      <a:pt x="16" y="948"/>
                      <a:pt x="16" y="948"/>
                    </a:cubicBezTo>
                    <a:cubicBezTo>
                      <a:pt x="6" y="948"/>
                      <a:pt x="0" y="940"/>
                      <a:pt x="2" y="930"/>
                    </a:cubicBezTo>
                    <a:cubicBezTo>
                      <a:pt x="249" y="18"/>
                      <a:pt x="249" y="18"/>
                      <a:pt x="249" y="18"/>
                    </a:cubicBezTo>
                    <a:cubicBezTo>
                      <a:pt x="252" y="8"/>
                      <a:pt x="263" y="0"/>
                      <a:pt x="273" y="0"/>
                    </a:cubicBezTo>
                    <a:cubicBezTo>
                      <a:pt x="367" y="0"/>
                      <a:pt x="367" y="0"/>
                      <a:pt x="367" y="0"/>
                    </a:cubicBezTo>
                    <a:cubicBezTo>
                      <a:pt x="377" y="0"/>
                      <a:pt x="384" y="8"/>
                      <a:pt x="381" y="18"/>
                    </a:cubicBezTo>
                    <a:lnTo>
                      <a:pt x="134" y="930"/>
                    </a:lnTo>
                    <a:close/>
                  </a:path>
                </a:pathLst>
              </a:custGeom>
              <a:solidFill>
                <a:srgbClr val="2176B6"/>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25" name="Tekstvak 24">
              <a:extLst>
                <a:ext uri="{FF2B5EF4-FFF2-40B4-BE49-F238E27FC236}">
                  <a16:creationId xmlns="" xmlns:a16="http://schemas.microsoft.com/office/drawing/2014/main" id="{4EB0292B-0697-480C-9BCE-FB76C8E1AF70}"/>
                </a:ext>
              </a:extLst>
            </p:cNvPr>
            <p:cNvSpPr txBox="1"/>
            <p:nvPr/>
          </p:nvSpPr>
          <p:spPr>
            <a:xfrm>
              <a:off x="5316376" y="4133452"/>
              <a:ext cx="3860352" cy="584775"/>
            </a:xfrm>
            <a:prstGeom prst="rect">
              <a:avLst/>
            </a:prstGeom>
            <a:noFill/>
          </p:spPr>
          <p:txBody>
            <a:bodyPr wrap="none" rtlCol="0">
              <a:spAutoFit/>
            </a:bodyPr>
            <a:lstStyle/>
            <a:p>
              <a:pPr>
                <a:lnSpc>
                  <a:spcPct val="80000"/>
                </a:lnSpc>
              </a:pPr>
              <a:r>
                <a:rPr lang="nl-NL" sz="2400" b="1" dirty="0">
                  <a:solidFill>
                    <a:srgbClr val="F0596B"/>
                  </a:solidFill>
                </a:rPr>
                <a:t>MBO 20% rookt dagelijks</a:t>
              </a:r>
              <a:r>
                <a:rPr lang="nl-NL" sz="1600" b="1" dirty="0">
                  <a:solidFill>
                    <a:srgbClr val="F0596B"/>
                  </a:solidFill>
                </a:rPr>
                <a:t/>
              </a:r>
              <a:br>
                <a:rPr lang="nl-NL" sz="1600" b="1" dirty="0">
                  <a:solidFill>
                    <a:srgbClr val="F0596B"/>
                  </a:solidFill>
                </a:rPr>
              </a:br>
              <a:r>
                <a:rPr lang="nl-NL" sz="1600" dirty="0">
                  <a:solidFill>
                    <a:srgbClr val="F0596B"/>
                  </a:solidFill>
                </a:rPr>
                <a:t>VO 9%, HBO 8% </a:t>
              </a:r>
              <a:r>
                <a:rPr lang="nl-NL" sz="1000" dirty="0">
                  <a:solidFill>
                    <a:srgbClr val="F0596B"/>
                  </a:solidFill>
                </a:rPr>
                <a:t>(17 jarigen)</a:t>
              </a:r>
            </a:p>
          </p:txBody>
        </p:sp>
      </p:grpSp>
      <p:graphicFrame>
        <p:nvGraphicFramePr>
          <p:cNvPr id="26" name="Grafiek 25">
            <a:extLst>
              <a:ext uri="{FF2B5EF4-FFF2-40B4-BE49-F238E27FC236}">
                <a16:creationId xmlns="" xmlns:a16="http://schemas.microsoft.com/office/drawing/2014/main" id="{37FAE630-5D91-47B8-9F63-6B0888C46945}"/>
              </a:ext>
            </a:extLst>
          </p:cNvPr>
          <p:cNvGraphicFramePr/>
          <p:nvPr>
            <p:extLst>
              <p:ext uri="{D42A27DB-BD31-4B8C-83A1-F6EECF244321}">
                <p14:modId xmlns:p14="http://schemas.microsoft.com/office/powerpoint/2010/main" val="441099957"/>
              </p:ext>
            </p:extLst>
          </p:nvPr>
        </p:nvGraphicFramePr>
        <p:xfrm>
          <a:off x="768375" y="1613836"/>
          <a:ext cx="3261162" cy="2174108"/>
        </p:xfrm>
        <a:graphic>
          <a:graphicData uri="http://schemas.openxmlformats.org/drawingml/2006/chart">
            <c:chart xmlns:c="http://schemas.openxmlformats.org/drawingml/2006/chart" xmlns:r="http://schemas.openxmlformats.org/officeDocument/2006/relationships" r:id="rId3"/>
          </a:graphicData>
        </a:graphic>
      </p:graphicFrame>
      <p:sp>
        <p:nvSpPr>
          <p:cNvPr id="27" name="Tekstvak 26">
            <a:extLst>
              <a:ext uri="{FF2B5EF4-FFF2-40B4-BE49-F238E27FC236}">
                <a16:creationId xmlns="" xmlns:a16="http://schemas.microsoft.com/office/drawing/2014/main" id="{0E8B724D-3DAB-42D5-8C5A-6CEB476CC07F}"/>
              </a:ext>
            </a:extLst>
          </p:cNvPr>
          <p:cNvSpPr txBox="1"/>
          <p:nvPr/>
        </p:nvSpPr>
        <p:spPr>
          <a:xfrm>
            <a:off x="1822369" y="2389266"/>
            <a:ext cx="1153174" cy="623248"/>
          </a:xfrm>
          <a:prstGeom prst="rect">
            <a:avLst/>
          </a:prstGeom>
          <a:noFill/>
        </p:spPr>
        <p:txBody>
          <a:bodyPr wrap="square" rtlCol="0" anchor="ctr">
            <a:spAutoFit/>
          </a:bodyPr>
          <a:lstStyle/>
          <a:p>
            <a:pPr algn="ctr"/>
            <a:r>
              <a:rPr lang="nl-NL" sz="2400" b="1" dirty="0">
                <a:solidFill>
                  <a:srgbClr val="006FB9"/>
                </a:solidFill>
              </a:rPr>
              <a:t>&gt;50%</a:t>
            </a:r>
          </a:p>
          <a:p>
            <a:pPr algn="ctr"/>
            <a:r>
              <a:rPr lang="nl-NL" sz="1000" dirty="0">
                <a:solidFill>
                  <a:srgbClr val="006FB9"/>
                </a:solidFill>
              </a:rPr>
              <a:t>ooit gerookt</a:t>
            </a:r>
          </a:p>
        </p:txBody>
      </p:sp>
      <p:graphicFrame>
        <p:nvGraphicFramePr>
          <p:cNvPr id="28" name="Grafiek 27">
            <a:extLst>
              <a:ext uri="{FF2B5EF4-FFF2-40B4-BE49-F238E27FC236}">
                <a16:creationId xmlns="" xmlns:a16="http://schemas.microsoft.com/office/drawing/2014/main" id="{5A993BC9-F739-4F38-99E2-D35EE5A2AD6D}"/>
              </a:ext>
            </a:extLst>
          </p:cNvPr>
          <p:cNvGraphicFramePr/>
          <p:nvPr>
            <p:extLst>
              <p:ext uri="{D42A27DB-BD31-4B8C-83A1-F6EECF244321}">
                <p14:modId xmlns:p14="http://schemas.microsoft.com/office/powerpoint/2010/main" val="3522341207"/>
              </p:ext>
            </p:extLst>
          </p:nvPr>
        </p:nvGraphicFramePr>
        <p:xfrm>
          <a:off x="3858071" y="1613836"/>
          <a:ext cx="3261162" cy="2174108"/>
        </p:xfrm>
        <a:graphic>
          <a:graphicData uri="http://schemas.openxmlformats.org/drawingml/2006/chart">
            <c:chart xmlns:c="http://schemas.openxmlformats.org/drawingml/2006/chart" xmlns:r="http://schemas.openxmlformats.org/officeDocument/2006/relationships" r:id="rId4"/>
          </a:graphicData>
        </a:graphic>
      </p:graphicFrame>
      <p:sp>
        <p:nvSpPr>
          <p:cNvPr id="29" name="Tekstvak 28">
            <a:extLst>
              <a:ext uri="{FF2B5EF4-FFF2-40B4-BE49-F238E27FC236}">
                <a16:creationId xmlns="" xmlns:a16="http://schemas.microsoft.com/office/drawing/2014/main" id="{88AE3443-44D6-4C44-BD5E-FA8787A7B0D7}"/>
              </a:ext>
            </a:extLst>
          </p:cNvPr>
          <p:cNvSpPr txBox="1"/>
          <p:nvPr/>
        </p:nvSpPr>
        <p:spPr>
          <a:xfrm>
            <a:off x="4720917" y="2393114"/>
            <a:ext cx="1535470" cy="615553"/>
          </a:xfrm>
          <a:prstGeom prst="rect">
            <a:avLst/>
          </a:prstGeom>
          <a:noFill/>
        </p:spPr>
        <p:txBody>
          <a:bodyPr wrap="square" rtlCol="0" anchor="ctr">
            <a:spAutoFit/>
          </a:bodyPr>
          <a:lstStyle/>
          <a:p>
            <a:pPr algn="ctr"/>
            <a:r>
              <a:rPr lang="nl-NL" sz="2400" b="1" dirty="0">
                <a:solidFill>
                  <a:srgbClr val="006FB9"/>
                </a:solidFill>
              </a:rPr>
              <a:t>33%</a:t>
            </a:r>
          </a:p>
          <a:p>
            <a:pPr algn="ctr"/>
            <a:r>
              <a:rPr lang="nl-NL" sz="1000" dirty="0">
                <a:solidFill>
                  <a:srgbClr val="006FB9"/>
                </a:solidFill>
              </a:rPr>
              <a:t>afgelopen maand</a:t>
            </a:r>
          </a:p>
        </p:txBody>
      </p:sp>
      <p:graphicFrame>
        <p:nvGraphicFramePr>
          <p:cNvPr id="30" name="Grafiek 29">
            <a:extLst>
              <a:ext uri="{FF2B5EF4-FFF2-40B4-BE49-F238E27FC236}">
                <a16:creationId xmlns="" xmlns:a16="http://schemas.microsoft.com/office/drawing/2014/main" id="{447AF396-B6D1-4464-8A77-06C76014E016}"/>
              </a:ext>
            </a:extLst>
          </p:cNvPr>
          <p:cNvGraphicFramePr/>
          <p:nvPr>
            <p:extLst>
              <p:ext uri="{D42A27DB-BD31-4B8C-83A1-F6EECF244321}">
                <p14:modId xmlns:p14="http://schemas.microsoft.com/office/powerpoint/2010/main" val="306867581"/>
              </p:ext>
            </p:extLst>
          </p:nvPr>
        </p:nvGraphicFramePr>
        <p:xfrm>
          <a:off x="7119233" y="1613836"/>
          <a:ext cx="3261162" cy="2174108"/>
        </p:xfrm>
        <a:graphic>
          <a:graphicData uri="http://schemas.openxmlformats.org/drawingml/2006/chart">
            <c:chart xmlns:c="http://schemas.openxmlformats.org/drawingml/2006/chart" xmlns:r="http://schemas.openxmlformats.org/officeDocument/2006/relationships" r:id="rId5"/>
          </a:graphicData>
        </a:graphic>
      </p:graphicFrame>
      <p:sp>
        <p:nvSpPr>
          <p:cNvPr id="31" name="Tekstvak 30">
            <a:extLst>
              <a:ext uri="{FF2B5EF4-FFF2-40B4-BE49-F238E27FC236}">
                <a16:creationId xmlns="" xmlns:a16="http://schemas.microsoft.com/office/drawing/2014/main" id="{5F48FA56-544E-4630-B1FC-519F54AEB024}"/>
              </a:ext>
            </a:extLst>
          </p:cNvPr>
          <p:cNvSpPr txBox="1"/>
          <p:nvPr/>
        </p:nvSpPr>
        <p:spPr>
          <a:xfrm>
            <a:off x="8173227" y="2389266"/>
            <a:ext cx="1153174" cy="623248"/>
          </a:xfrm>
          <a:prstGeom prst="rect">
            <a:avLst/>
          </a:prstGeom>
          <a:noFill/>
        </p:spPr>
        <p:txBody>
          <a:bodyPr wrap="square" rtlCol="0" anchor="ctr">
            <a:spAutoFit/>
          </a:bodyPr>
          <a:lstStyle/>
          <a:p>
            <a:pPr algn="ctr"/>
            <a:r>
              <a:rPr lang="nl-NL" sz="2400" b="1" dirty="0">
                <a:solidFill>
                  <a:srgbClr val="006FB9"/>
                </a:solidFill>
              </a:rPr>
              <a:t>18%</a:t>
            </a:r>
          </a:p>
          <a:p>
            <a:pPr algn="ctr"/>
            <a:r>
              <a:rPr lang="nl-NL" sz="1000" dirty="0">
                <a:solidFill>
                  <a:srgbClr val="006FB9"/>
                </a:solidFill>
              </a:rPr>
              <a:t>dagelijks</a:t>
            </a:r>
          </a:p>
        </p:txBody>
      </p:sp>
    </p:spTree>
    <p:extLst>
      <p:ext uri="{BB962C8B-B14F-4D97-AF65-F5344CB8AC3E}">
        <p14:creationId xmlns:p14="http://schemas.microsoft.com/office/powerpoint/2010/main" val="15649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500"/>
                                        <p:tgtEl>
                                          <p:spTgt spid="2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1500"/>
                                        <p:tgtEl>
                                          <p:spTgt spid="2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1500"/>
                                        <p:tgtEl>
                                          <p:spTgt spid="3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childTnLst>
                                </p:cTn>
                              </p:par>
                              <p:par>
                                <p:cTn id="23" presetID="10" presetClass="entr" presetSubtype="0" fill="hold" nodeType="withEffect">
                                  <p:stCondLst>
                                    <p:cond delay="1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par>
                                <p:cTn id="26" presetID="10" presetClass="entr" presetSubtype="0" fill="hold" nodeType="withEffect">
                                  <p:stCondLst>
                                    <p:cond delay="10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7" grpId="0"/>
      <p:bldGraphic spid="28" grpId="0">
        <p:bldAsOne/>
      </p:bldGraphic>
      <p:bldP spid="29" grpId="0"/>
      <p:bldGraphic spid="30" grpId="0">
        <p:bldAsOne/>
      </p:bldGraphic>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15c4a8c7aea47c73e76c81c50639b73b819ae79"/>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f4ba89f-d5d8-44ea-bfad-1b399fe7c270">
      <UserInfo>
        <DisplayName>Simone van Halteren</DisplayName>
        <AccountId>115</AccountId>
        <AccountType/>
      </UserInfo>
      <UserInfo>
        <DisplayName>Mark Monsma</DisplayName>
        <AccountId>79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356EA4DE300E41A09D493F77CD5D5F" ma:contentTypeVersion="5" ma:contentTypeDescription="Een nieuw document maken." ma:contentTypeScope="" ma:versionID="8525c44307f1763ac4ce9ac30748f181">
  <xsd:schema xmlns:xsd="http://www.w3.org/2001/XMLSchema" xmlns:xs="http://www.w3.org/2001/XMLSchema" xmlns:p="http://schemas.microsoft.com/office/2006/metadata/properties" xmlns:ns2="4f4ba89f-d5d8-44ea-bfad-1b399fe7c270" xmlns:ns3="bf43adae-98e3-46eb-8383-dd29014ae3d5" targetNamespace="http://schemas.microsoft.com/office/2006/metadata/properties" ma:root="true" ma:fieldsID="35039a8aca487cbd4be2fefe4853fd23" ns2:_="" ns3:_="">
    <xsd:import namespace="4f4ba89f-d5d8-44ea-bfad-1b399fe7c270"/>
    <xsd:import namespace="bf43adae-98e3-46eb-8383-dd29014ae3d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ba89f-d5d8-44ea-bfad-1b399fe7c270"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43adae-98e3-46eb-8383-dd29014ae3d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BE6234-19A2-46CC-9CAB-08788C92119D}">
  <ds:schemaRefs>
    <ds:schemaRef ds:uri="http://purl.org/dc/terms/"/>
    <ds:schemaRef ds:uri="http://schemas.microsoft.com/office/2006/documentManagement/types"/>
    <ds:schemaRef ds:uri="http://purl.org/dc/dcmitype/"/>
    <ds:schemaRef ds:uri="bf43adae-98e3-46eb-8383-dd29014ae3d5"/>
    <ds:schemaRef ds:uri="http://purl.org/dc/elements/1.1/"/>
    <ds:schemaRef ds:uri="http://schemas.microsoft.com/office/2006/metadata/properties"/>
    <ds:schemaRef ds:uri="http://schemas.microsoft.com/office/infopath/2007/PartnerControls"/>
    <ds:schemaRef ds:uri="4f4ba89f-d5d8-44ea-bfad-1b399fe7c270"/>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A7B1CE-3A45-4A3C-B3EC-24502EEDF82D}">
  <ds:schemaRefs>
    <ds:schemaRef ds:uri="http://schemas.microsoft.com/sharepoint/v3/contenttype/forms"/>
  </ds:schemaRefs>
</ds:datastoreItem>
</file>

<file path=customXml/itemProps3.xml><?xml version="1.0" encoding="utf-8"?>
<ds:datastoreItem xmlns:ds="http://schemas.openxmlformats.org/officeDocument/2006/customXml" ds:itemID="{C580531D-6725-40AA-A5D9-65DFC0B277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4ba89f-d5d8-44ea-bfad-1b399fe7c270"/>
    <ds:schemaRef ds:uri="bf43adae-98e3-46eb-8383-dd29014ae3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5602</TotalTime>
  <Words>1174</Words>
  <Application>Microsoft Office PowerPoint</Application>
  <PresentationFormat>Widescreen</PresentationFormat>
  <Paragraphs>283</Paragraphs>
  <Slides>28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 Unicode MS</vt:lpstr>
      <vt:lpstr>Arial</vt:lpstr>
      <vt:lpstr>Arial Black</vt:lpstr>
      <vt:lpstr>Calibri</vt:lpstr>
      <vt:lpstr>Gotham Black</vt:lpstr>
      <vt:lpstr>Gotham Bold</vt:lpstr>
      <vt:lpstr>Gotham Book</vt:lpstr>
      <vt:lpstr>Times New Roman</vt:lpstr>
      <vt:lpstr>Kantoorthema</vt:lpstr>
      <vt:lpstr>PowerPoint Presentation</vt:lpstr>
      <vt:lpstr>PowerPoint Presentation</vt:lpstr>
      <vt:lpstr>PowerPoint Presentation</vt:lpstr>
      <vt:lpstr>Sigaretten en rokerslongen onder de loep</vt:lpstr>
      <vt:lpstr>roken veroorzaakt meeste ziektelast iN NEDERLAND</vt:lpstr>
      <vt:lpstr>PowerPoint Presentation</vt:lpstr>
      <vt:lpstr>PowerPoint Presentation</vt:lpstr>
      <vt:lpstr>PowerPoint Presentation</vt:lpstr>
      <vt:lpstr>PowerPoint Presentation</vt:lpstr>
      <vt:lpstr>Slechte gewoonte?   </vt:lpstr>
      <vt:lpstr>Slechte gewoonte?   Verslaving.</vt:lpstr>
      <vt:lpstr>PowerPoint Presentation</vt:lpstr>
      <vt:lpstr>PowerPoint Presentation</vt:lpstr>
      <vt:lpstr>PowerPoint Presentation</vt:lpstr>
      <vt:lpstr>PowerPoint Presentation</vt:lpstr>
      <vt:lpstr>Het levenspad van de Rookvrij Generatie </vt:lpstr>
      <vt:lpstr>PowerPoint Presentation</vt:lpstr>
      <vt:lpstr>Rookvrij spelen</vt:lpstr>
      <vt:lpstr>Rookvrije wind over Nederland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Sander Reijn</dc:creator>
  <cp:lastModifiedBy>Kria Djoyoadhiningrat</cp:lastModifiedBy>
  <cp:revision>350</cp:revision>
  <cp:lastPrinted>2017-10-25T14:10:49Z</cp:lastPrinted>
  <dcterms:created xsi:type="dcterms:W3CDTF">2017-06-12T12:53:49Z</dcterms:created>
  <dcterms:modified xsi:type="dcterms:W3CDTF">2018-06-07T22:00:04Z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0x0101008C356EA4DE300E41A09D493F77CD5D5F</vt:lpwstr>
  </property>
</Properties>
</file>