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8" r:id="rId1"/>
  </p:sldMasterIdLst>
  <p:notesMasterIdLst>
    <p:notesMasterId r:id="rId27"/>
  </p:notesMasterIdLst>
  <p:sldIdLst>
    <p:sldId id="297" r:id="rId2"/>
    <p:sldId id="299" r:id="rId3"/>
    <p:sldId id="333" r:id="rId4"/>
    <p:sldId id="277" r:id="rId5"/>
    <p:sldId id="279" r:id="rId6"/>
    <p:sldId id="283" r:id="rId7"/>
    <p:sldId id="319" r:id="rId8"/>
    <p:sldId id="300" r:id="rId9"/>
    <p:sldId id="332" r:id="rId10"/>
    <p:sldId id="301" r:id="rId11"/>
    <p:sldId id="302" r:id="rId12"/>
    <p:sldId id="303" r:id="rId13"/>
    <p:sldId id="304" r:id="rId14"/>
    <p:sldId id="321" r:id="rId15"/>
    <p:sldId id="311" r:id="rId16"/>
    <p:sldId id="320" r:id="rId17"/>
    <p:sldId id="323" r:id="rId18"/>
    <p:sldId id="322" r:id="rId19"/>
    <p:sldId id="324" r:id="rId20"/>
    <p:sldId id="325" r:id="rId21"/>
    <p:sldId id="326" r:id="rId22"/>
    <p:sldId id="327" r:id="rId23"/>
    <p:sldId id="329" r:id="rId24"/>
    <p:sldId id="330" r:id="rId25"/>
    <p:sldId id="334"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274F2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A7A9E81-1047-4495-A56E-F177848C24E8}" v="31" dt="2023-06-02T23:52:35.22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69" autoAdjust="0"/>
    <p:restoredTop sz="82240" autoAdjust="0"/>
  </p:normalViewPr>
  <p:slideViewPr>
    <p:cSldViewPr>
      <p:cViewPr varScale="1">
        <p:scale>
          <a:sx n="65" d="100"/>
          <a:sy n="65" d="100"/>
        </p:scale>
        <p:origin x="708" y="60"/>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ertjan Martens" userId="573ad642-4908-4128-8a80-0d13265aa914" providerId="ADAL" clId="{6A7A9E81-1047-4495-A56E-F177848C24E8}"/>
    <pc:docChg chg="undo custSel addSld modSld">
      <pc:chgData name="Gertjan Martens" userId="573ad642-4908-4128-8a80-0d13265aa914" providerId="ADAL" clId="{6A7A9E81-1047-4495-A56E-F177848C24E8}" dt="2023-06-02T23:52:35.228" v="133" actId="1076"/>
      <pc:docMkLst>
        <pc:docMk/>
      </pc:docMkLst>
      <pc:sldChg chg="delSp add setBg delDesignElem">
        <pc:chgData name="Gertjan Martens" userId="573ad642-4908-4128-8a80-0d13265aa914" providerId="ADAL" clId="{6A7A9E81-1047-4495-A56E-F177848C24E8}" dt="2023-06-02T23:13:33.871" v="3"/>
        <pc:sldMkLst>
          <pc:docMk/>
          <pc:sldMk cId="1969697804" sldId="277"/>
        </pc:sldMkLst>
        <pc:spChg chg="del">
          <ac:chgData name="Gertjan Martens" userId="573ad642-4908-4128-8a80-0d13265aa914" providerId="ADAL" clId="{6A7A9E81-1047-4495-A56E-F177848C24E8}" dt="2023-06-02T23:13:33.871" v="3"/>
          <ac:spMkLst>
            <pc:docMk/>
            <pc:sldMk cId="1969697804" sldId="277"/>
            <ac:spMk id="24" creationId="{3BCB5F6A-9EB0-40B0-9D13-3023E9A20508}"/>
          </ac:spMkLst>
        </pc:spChg>
        <pc:grpChg chg="del">
          <ac:chgData name="Gertjan Martens" userId="573ad642-4908-4128-8a80-0d13265aa914" providerId="ADAL" clId="{6A7A9E81-1047-4495-A56E-F177848C24E8}" dt="2023-06-02T23:13:33.871" v="3"/>
          <ac:grpSpMkLst>
            <pc:docMk/>
            <pc:sldMk cId="1969697804" sldId="277"/>
            <ac:grpSpMk id="12" creationId="{10BE40E3-5550-4CDD-B4FD-387C33EBF157}"/>
          </ac:grpSpMkLst>
        </pc:grpChg>
      </pc:sldChg>
      <pc:sldChg chg="addSp delSp modSp mod">
        <pc:chgData name="Gertjan Martens" userId="573ad642-4908-4128-8a80-0d13265aa914" providerId="ADAL" clId="{6A7A9E81-1047-4495-A56E-F177848C24E8}" dt="2023-06-02T23:51:14.175" v="114" actId="1076"/>
        <pc:sldMkLst>
          <pc:docMk/>
          <pc:sldMk cId="0" sldId="324"/>
        </pc:sldMkLst>
        <pc:spChg chg="add del mod">
          <ac:chgData name="Gertjan Martens" userId="573ad642-4908-4128-8a80-0d13265aa914" providerId="ADAL" clId="{6A7A9E81-1047-4495-A56E-F177848C24E8}" dt="2023-06-02T23:23:20.229" v="18" actId="478"/>
          <ac:spMkLst>
            <pc:docMk/>
            <pc:sldMk cId="0" sldId="324"/>
            <ac:spMk id="2" creationId="{473FED05-F653-CF96-E64F-6CF6FF0E129E}"/>
          </ac:spMkLst>
        </pc:spChg>
        <pc:spChg chg="add mod">
          <ac:chgData name="Gertjan Martens" userId="573ad642-4908-4128-8a80-0d13265aa914" providerId="ADAL" clId="{6A7A9E81-1047-4495-A56E-F177848C24E8}" dt="2023-06-02T23:51:14.175" v="114" actId="1076"/>
          <ac:spMkLst>
            <pc:docMk/>
            <pc:sldMk cId="0" sldId="324"/>
            <ac:spMk id="3" creationId="{89B2949F-5365-BFAB-6A4E-25CFB50BBFB6}"/>
          </ac:spMkLst>
        </pc:spChg>
        <pc:spChg chg="add del">
          <ac:chgData name="Gertjan Martens" userId="573ad642-4908-4128-8a80-0d13265aa914" providerId="ADAL" clId="{6A7A9E81-1047-4495-A56E-F177848C24E8}" dt="2023-06-02T23:28:39.198" v="34"/>
          <ac:spMkLst>
            <pc:docMk/>
            <pc:sldMk cId="0" sldId="324"/>
            <ac:spMk id="5" creationId="{0EBBFEA2-C15D-25D7-FDB2-73420887FCAB}"/>
          </ac:spMkLst>
        </pc:spChg>
        <pc:spChg chg="add del">
          <ac:chgData name="Gertjan Martens" userId="573ad642-4908-4128-8a80-0d13265aa914" providerId="ADAL" clId="{6A7A9E81-1047-4495-A56E-F177848C24E8}" dt="2023-06-02T23:28:44.384" v="36"/>
          <ac:spMkLst>
            <pc:docMk/>
            <pc:sldMk cId="0" sldId="324"/>
            <ac:spMk id="10" creationId="{42BD28D7-756A-C8DC-4864-97351BE09519}"/>
          </ac:spMkLst>
        </pc:spChg>
        <pc:spChg chg="add del">
          <ac:chgData name="Gertjan Martens" userId="573ad642-4908-4128-8a80-0d13265aa914" providerId="ADAL" clId="{6A7A9E81-1047-4495-A56E-F177848C24E8}" dt="2023-06-02T23:28:51.021" v="40"/>
          <ac:spMkLst>
            <pc:docMk/>
            <pc:sldMk cId="0" sldId="324"/>
            <ac:spMk id="11" creationId="{AFD07DC2-A215-0884-B3A5-C5AA43BAD10A}"/>
          </ac:spMkLst>
        </pc:spChg>
        <pc:spChg chg="add del">
          <ac:chgData name="Gertjan Martens" userId="573ad642-4908-4128-8a80-0d13265aa914" providerId="ADAL" clId="{6A7A9E81-1047-4495-A56E-F177848C24E8}" dt="2023-06-02T23:29:06.612" v="45"/>
          <ac:spMkLst>
            <pc:docMk/>
            <pc:sldMk cId="0" sldId="324"/>
            <ac:spMk id="12" creationId="{9C021A1B-9220-D8EE-6569-66FFBD017E21}"/>
          </ac:spMkLst>
        </pc:spChg>
        <pc:picChg chg="mod">
          <ac:chgData name="Gertjan Martens" userId="573ad642-4908-4128-8a80-0d13265aa914" providerId="ADAL" clId="{6A7A9E81-1047-4495-A56E-F177848C24E8}" dt="2023-06-02T23:50:31.497" v="111" actId="1035"/>
          <ac:picMkLst>
            <pc:docMk/>
            <pc:sldMk cId="0" sldId="324"/>
            <ac:picMk id="108549" creationId="{CCCD92D2-1353-81B7-415B-9A0AA1C0E420}"/>
          </ac:picMkLst>
        </pc:picChg>
      </pc:sldChg>
      <pc:sldChg chg="modSp mod">
        <pc:chgData name="Gertjan Martens" userId="573ad642-4908-4128-8a80-0d13265aa914" providerId="ADAL" clId="{6A7A9E81-1047-4495-A56E-F177848C24E8}" dt="2023-06-02T23:52:13.065" v="132" actId="14100"/>
        <pc:sldMkLst>
          <pc:docMk/>
          <pc:sldMk cId="0" sldId="325"/>
        </pc:sldMkLst>
        <pc:spChg chg="mod">
          <ac:chgData name="Gertjan Martens" userId="573ad642-4908-4128-8a80-0d13265aa914" providerId="ADAL" clId="{6A7A9E81-1047-4495-A56E-F177848C24E8}" dt="2023-06-02T23:52:13.065" v="132" actId="14100"/>
          <ac:spMkLst>
            <pc:docMk/>
            <pc:sldMk cId="0" sldId="325"/>
            <ac:spMk id="109574" creationId="{EBE568B1-38C3-23F4-FABD-44FEF8DA3538}"/>
          </ac:spMkLst>
        </pc:spChg>
        <pc:picChg chg="mod">
          <ac:chgData name="Gertjan Martens" userId="573ad642-4908-4128-8a80-0d13265aa914" providerId="ADAL" clId="{6A7A9E81-1047-4495-A56E-F177848C24E8}" dt="2023-06-02T23:51:32.494" v="115" actId="1076"/>
          <ac:picMkLst>
            <pc:docMk/>
            <pc:sldMk cId="0" sldId="325"/>
            <ac:picMk id="109572" creationId="{0DCCD720-0079-2F67-7391-CAB88460296F}"/>
          </ac:picMkLst>
        </pc:picChg>
      </pc:sldChg>
      <pc:sldChg chg="modSp mod">
        <pc:chgData name="Gertjan Martens" userId="573ad642-4908-4128-8a80-0d13265aa914" providerId="ADAL" clId="{6A7A9E81-1047-4495-A56E-F177848C24E8}" dt="2023-06-02T23:35:47.450" v="74" actId="1076"/>
        <pc:sldMkLst>
          <pc:docMk/>
          <pc:sldMk cId="0" sldId="326"/>
        </pc:sldMkLst>
        <pc:spChg chg="mod">
          <ac:chgData name="Gertjan Martens" userId="573ad642-4908-4128-8a80-0d13265aa914" providerId="ADAL" clId="{6A7A9E81-1047-4495-A56E-F177848C24E8}" dt="2023-06-02T23:35:47.450" v="74" actId="1076"/>
          <ac:spMkLst>
            <pc:docMk/>
            <pc:sldMk cId="0" sldId="326"/>
            <ac:spMk id="110594" creationId="{FE7E9990-82B6-BFE3-69AF-7ECF4444FAD3}"/>
          </ac:spMkLst>
        </pc:spChg>
      </pc:sldChg>
      <pc:sldChg chg="modSp mod">
        <pc:chgData name="Gertjan Martens" userId="573ad642-4908-4128-8a80-0d13265aa914" providerId="ADAL" clId="{6A7A9E81-1047-4495-A56E-F177848C24E8}" dt="2023-06-02T23:52:35.228" v="133" actId="1076"/>
        <pc:sldMkLst>
          <pc:docMk/>
          <pc:sldMk cId="0" sldId="329"/>
        </pc:sldMkLst>
        <pc:spChg chg="mod">
          <ac:chgData name="Gertjan Martens" userId="573ad642-4908-4128-8a80-0d13265aa914" providerId="ADAL" clId="{6A7A9E81-1047-4495-A56E-F177848C24E8}" dt="2023-06-02T23:50:02.163" v="109" actId="113"/>
          <ac:spMkLst>
            <pc:docMk/>
            <pc:sldMk cId="0" sldId="329"/>
            <ac:spMk id="114691" creationId="{86B6CE55-E9EF-52BD-76E1-308B11DF3927}"/>
          </ac:spMkLst>
        </pc:spChg>
        <pc:picChg chg="mod">
          <ac:chgData name="Gertjan Martens" userId="573ad642-4908-4128-8a80-0d13265aa914" providerId="ADAL" clId="{6A7A9E81-1047-4495-A56E-F177848C24E8}" dt="2023-06-02T23:52:35.228" v="133" actId="1076"/>
          <ac:picMkLst>
            <pc:docMk/>
            <pc:sldMk cId="0" sldId="329"/>
            <ac:picMk id="114692" creationId="{7926DA36-BA37-89CA-3963-5FB878F27A5D}"/>
          </ac:picMkLst>
        </pc:picChg>
      </pc:sldChg>
      <pc:sldChg chg="addSp delSp mod">
        <pc:chgData name="Gertjan Martens" userId="573ad642-4908-4128-8a80-0d13265aa914" providerId="ADAL" clId="{6A7A9E81-1047-4495-A56E-F177848C24E8}" dt="2023-06-02T23:13:18.100" v="1" actId="22"/>
        <pc:sldMkLst>
          <pc:docMk/>
          <pc:sldMk cId="3396164984" sldId="333"/>
        </pc:sldMkLst>
        <pc:spChg chg="add del">
          <ac:chgData name="Gertjan Martens" userId="573ad642-4908-4128-8a80-0d13265aa914" providerId="ADAL" clId="{6A7A9E81-1047-4495-A56E-F177848C24E8}" dt="2023-06-02T23:13:18.100" v="1" actId="22"/>
          <ac:spMkLst>
            <pc:docMk/>
            <pc:sldMk cId="3396164984" sldId="333"/>
            <ac:spMk id="4" creationId="{86B22DA8-92DD-417B-3F24-2C63579AAAC8}"/>
          </ac:spMkLst>
        </pc:spChg>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svg"/><Relationship Id="rId1" Type="http://schemas.openxmlformats.org/officeDocument/2006/relationships/image" Target="../media/image5.png"/><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diagrams/_rels/drawing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svg"/><Relationship Id="rId1" Type="http://schemas.openxmlformats.org/officeDocument/2006/relationships/image" Target="../media/image5.png"/><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3FB2E7C-62CA-40AA-8782-64715DF8E1D5}"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6A499D9E-F361-4829-8A64-332B6AAC27CF}">
      <dgm:prSet/>
      <dgm:spPr/>
      <dgm:t>
        <a:bodyPr/>
        <a:lstStyle/>
        <a:p>
          <a:pPr>
            <a:lnSpc>
              <a:spcPct val="100000"/>
            </a:lnSpc>
          </a:pPr>
          <a:r>
            <a:rPr lang="nl-NL" dirty="0"/>
            <a:t>Biologie onderwijs in Nederland volgt in 2013 de concept/context benadering. </a:t>
          </a:r>
          <a:endParaRPr lang="en-US" dirty="0"/>
        </a:p>
      </dgm:t>
    </dgm:pt>
    <dgm:pt modelId="{58D6E5D0-C11C-423C-84DE-780FB3BAB73D}" type="parTrans" cxnId="{84E7EA88-FBE8-4AD2-8EA6-72DEE4B5EA7B}">
      <dgm:prSet/>
      <dgm:spPr/>
      <dgm:t>
        <a:bodyPr/>
        <a:lstStyle/>
        <a:p>
          <a:endParaRPr lang="en-US"/>
        </a:p>
      </dgm:t>
    </dgm:pt>
    <dgm:pt modelId="{CDC5E4CD-D6F8-4BCD-987C-5602A2F1058D}" type="sibTrans" cxnId="{84E7EA88-FBE8-4AD2-8EA6-72DEE4B5EA7B}">
      <dgm:prSet/>
      <dgm:spPr/>
      <dgm:t>
        <a:bodyPr/>
        <a:lstStyle/>
        <a:p>
          <a:endParaRPr lang="en-US"/>
        </a:p>
      </dgm:t>
    </dgm:pt>
    <dgm:pt modelId="{B9E26FFF-CD38-48AD-B7E4-3A17D8F24688}">
      <dgm:prSet/>
      <dgm:spPr/>
      <dgm:t>
        <a:bodyPr/>
        <a:lstStyle/>
        <a:p>
          <a:pPr>
            <a:lnSpc>
              <a:spcPct val="100000"/>
            </a:lnSpc>
          </a:pPr>
          <a:r>
            <a:rPr lang="nl-NL" dirty="0"/>
            <a:t>De aangeboden context is meestal een </a:t>
          </a:r>
          <a:r>
            <a:rPr lang="nl-NL" b="1" i="1" dirty="0"/>
            <a:t>tekst</a:t>
          </a:r>
          <a:r>
            <a:rPr lang="nl-NL" dirty="0"/>
            <a:t> over een beroepscontext, een wetenschappelijke context of een leefwereldcontext. </a:t>
          </a:r>
          <a:br>
            <a:rPr lang="nl-NL" dirty="0"/>
          </a:br>
          <a:endParaRPr lang="en-US" dirty="0"/>
        </a:p>
      </dgm:t>
    </dgm:pt>
    <dgm:pt modelId="{6A9B373E-8CD5-477D-9707-05719E8FCB93}" type="parTrans" cxnId="{40710CEF-2512-4601-AB22-9961EC9756EB}">
      <dgm:prSet/>
      <dgm:spPr/>
      <dgm:t>
        <a:bodyPr/>
        <a:lstStyle/>
        <a:p>
          <a:endParaRPr lang="en-US"/>
        </a:p>
      </dgm:t>
    </dgm:pt>
    <dgm:pt modelId="{A61B9AF7-8141-4848-8824-4D1C598A8EBC}" type="sibTrans" cxnId="{40710CEF-2512-4601-AB22-9961EC9756EB}">
      <dgm:prSet/>
      <dgm:spPr/>
      <dgm:t>
        <a:bodyPr/>
        <a:lstStyle/>
        <a:p>
          <a:endParaRPr lang="en-US"/>
        </a:p>
      </dgm:t>
    </dgm:pt>
    <dgm:pt modelId="{58DE4489-92BD-4584-BE18-DA65256C301F}">
      <dgm:prSet/>
      <dgm:spPr/>
      <dgm:t>
        <a:bodyPr/>
        <a:lstStyle/>
        <a:p>
          <a:pPr>
            <a:lnSpc>
              <a:spcPct val="100000"/>
            </a:lnSpc>
          </a:pPr>
          <a:r>
            <a:rPr lang="nl-NL" dirty="0"/>
            <a:t>De fysieke leeromgeving, het aanschouwelijk onderwijs en ervaringsleren staan onder druk.</a:t>
          </a:r>
          <a:endParaRPr lang="en-US" dirty="0"/>
        </a:p>
      </dgm:t>
    </dgm:pt>
    <dgm:pt modelId="{6C026608-A6B0-417D-A79E-58285B2EC5FA}" type="parTrans" cxnId="{BDFB23A8-5CAD-45CC-A62E-53462A925593}">
      <dgm:prSet/>
      <dgm:spPr/>
      <dgm:t>
        <a:bodyPr/>
        <a:lstStyle/>
        <a:p>
          <a:endParaRPr lang="en-US"/>
        </a:p>
      </dgm:t>
    </dgm:pt>
    <dgm:pt modelId="{456137A6-94DE-442D-B37C-E7E1200FCF8A}" type="sibTrans" cxnId="{BDFB23A8-5CAD-45CC-A62E-53462A925593}">
      <dgm:prSet/>
      <dgm:spPr/>
      <dgm:t>
        <a:bodyPr/>
        <a:lstStyle/>
        <a:p>
          <a:endParaRPr lang="en-US"/>
        </a:p>
      </dgm:t>
    </dgm:pt>
    <dgm:pt modelId="{C706427E-A408-4A88-8F9E-0F36A21253BE}" type="pres">
      <dgm:prSet presAssocID="{E3FB2E7C-62CA-40AA-8782-64715DF8E1D5}" presName="root" presStyleCnt="0">
        <dgm:presLayoutVars>
          <dgm:dir/>
          <dgm:resizeHandles val="exact"/>
        </dgm:presLayoutVars>
      </dgm:prSet>
      <dgm:spPr/>
    </dgm:pt>
    <dgm:pt modelId="{2907E895-F740-48B8-9160-70FC2E13E157}" type="pres">
      <dgm:prSet presAssocID="{6A499D9E-F361-4829-8A64-332B6AAC27CF}" presName="compNode" presStyleCnt="0"/>
      <dgm:spPr/>
    </dgm:pt>
    <dgm:pt modelId="{BDD6B0DA-4CF1-494C-A12C-543C30DB9392}" type="pres">
      <dgm:prSet presAssocID="{6A499D9E-F361-4829-8A64-332B6AAC27CF}" presName="bgRect" presStyleLbl="bgShp" presStyleIdx="0" presStyleCnt="3"/>
      <dgm:spPr/>
    </dgm:pt>
    <dgm:pt modelId="{3D88179A-13C9-4957-99FC-0E32BA205DC6}" type="pres">
      <dgm:prSet presAssocID="{6A499D9E-F361-4829-8A64-332B6AAC27CF}"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Books with solid fill"/>
        </a:ext>
      </dgm:extLst>
    </dgm:pt>
    <dgm:pt modelId="{6AF40AE7-1BD3-4F5E-B586-DF20D5375C24}" type="pres">
      <dgm:prSet presAssocID="{6A499D9E-F361-4829-8A64-332B6AAC27CF}" presName="spaceRect" presStyleCnt="0"/>
      <dgm:spPr/>
    </dgm:pt>
    <dgm:pt modelId="{1AD1F556-FFAC-43CB-9ED1-4067765F82F5}" type="pres">
      <dgm:prSet presAssocID="{6A499D9E-F361-4829-8A64-332B6AAC27CF}" presName="parTx" presStyleLbl="revTx" presStyleIdx="0" presStyleCnt="3">
        <dgm:presLayoutVars>
          <dgm:chMax val="0"/>
          <dgm:chPref val="0"/>
        </dgm:presLayoutVars>
      </dgm:prSet>
      <dgm:spPr/>
    </dgm:pt>
    <dgm:pt modelId="{603A1ADE-29D5-42BA-A180-1FD43DF37654}" type="pres">
      <dgm:prSet presAssocID="{CDC5E4CD-D6F8-4BCD-987C-5602A2F1058D}" presName="sibTrans" presStyleCnt="0"/>
      <dgm:spPr/>
    </dgm:pt>
    <dgm:pt modelId="{2A6F80C9-D3D0-44D1-9277-05C8275EA262}" type="pres">
      <dgm:prSet presAssocID="{B9E26FFF-CD38-48AD-B7E4-3A17D8F24688}" presName="compNode" presStyleCnt="0"/>
      <dgm:spPr/>
    </dgm:pt>
    <dgm:pt modelId="{0FDB06DF-4FDA-4C3D-8C06-C472AEB81F1C}" type="pres">
      <dgm:prSet presAssocID="{B9E26FFF-CD38-48AD-B7E4-3A17D8F24688}" presName="bgRect" presStyleLbl="bgShp" presStyleIdx="1" presStyleCnt="3"/>
      <dgm:spPr/>
    </dgm:pt>
    <dgm:pt modelId="{E925757F-A5EA-4ACD-921B-4C82DE4431AC}" type="pres">
      <dgm:prSet presAssocID="{B9E26FFF-CD38-48AD-B7E4-3A17D8F24688}"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Quotes"/>
        </a:ext>
      </dgm:extLst>
    </dgm:pt>
    <dgm:pt modelId="{AEE83620-A9CC-44C9-8D78-43280EC64BFA}" type="pres">
      <dgm:prSet presAssocID="{B9E26FFF-CD38-48AD-B7E4-3A17D8F24688}" presName="spaceRect" presStyleCnt="0"/>
      <dgm:spPr/>
    </dgm:pt>
    <dgm:pt modelId="{85FD85E2-7D3F-4FA6-8EAA-D89FB4F18D79}" type="pres">
      <dgm:prSet presAssocID="{B9E26FFF-CD38-48AD-B7E4-3A17D8F24688}" presName="parTx" presStyleLbl="revTx" presStyleIdx="1" presStyleCnt="3">
        <dgm:presLayoutVars>
          <dgm:chMax val="0"/>
          <dgm:chPref val="0"/>
        </dgm:presLayoutVars>
      </dgm:prSet>
      <dgm:spPr/>
    </dgm:pt>
    <dgm:pt modelId="{20F17E06-6FEB-4AF8-B030-680237E8188E}" type="pres">
      <dgm:prSet presAssocID="{A61B9AF7-8141-4848-8824-4D1C598A8EBC}" presName="sibTrans" presStyleCnt="0"/>
      <dgm:spPr/>
    </dgm:pt>
    <dgm:pt modelId="{92907090-525C-4C95-AA9F-B513CB7BCA9F}" type="pres">
      <dgm:prSet presAssocID="{58DE4489-92BD-4584-BE18-DA65256C301F}" presName="compNode" presStyleCnt="0"/>
      <dgm:spPr/>
    </dgm:pt>
    <dgm:pt modelId="{67E0427D-D978-4362-96C7-87A2E27331B2}" type="pres">
      <dgm:prSet presAssocID="{58DE4489-92BD-4584-BE18-DA65256C301F}" presName="bgRect" presStyleLbl="bgShp" presStyleIdx="2" presStyleCnt="3"/>
      <dgm:spPr/>
    </dgm:pt>
    <dgm:pt modelId="{A291E710-CA87-4A25-95E0-DC8885D8258E}" type="pres">
      <dgm:prSet presAssocID="{58DE4489-92BD-4584-BE18-DA65256C301F}" presName="iconRect" presStyleLbl="node1" presStyleIdx="2" presStyleCnt="3"/>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Microscope with solid fill"/>
        </a:ext>
      </dgm:extLst>
    </dgm:pt>
    <dgm:pt modelId="{9985E4BF-8A9E-411D-A671-46F999DF6832}" type="pres">
      <dgm:prSet presAssocID="{58DE4489-92BD-4584-BE18-DA65256C301F}" presName="spaceRect" presStyleCnt="0"/>
      <dgm:spPr/>
    </dgm:pt>
    <dgm:pt modelId="{787F300F-212D-47AD-8784-9C94967F7BF7}" type="pres">
      <dgm:prSet presAssocID="{58DE4489-92BD-4584-BE18-DA65256C301F}" presName="parTx" presStyleLbl="revTx" presStyleIdx="2" presStyleCnt="3">
        <dgm:presLayoutVars>
          <dgm:chMax val="0"/>
          <dgm:chPref val="0"/>
        </dgm:presLayoutVars>
      </dgm:prSet>
      <dgm:spPr/>
    </dgm:pt>
  </dgm:ptLst>
  <dgm:cxnLst>
    <dgm:cxn modelId="{52CEF663-A3BE-4098-B17E-63780E8C0CD7}" type="presOf" srcId="{6A499D9E-F361-4829-8A64-332B6AAC27CF}" destId="{1AD1F556-FFAC-43CB-9ED1-4067765F82F5}" srcOrd="0" destOrd="0" presId="urn:microsoft.com/office/officeart/2018/2/layout/IconVerticalSolidList"/>
    <dgm:cxn modelId="{84E7EA88-FBE8-4AD2-8EA6-72DEE4B5EA7B}" srcId="{E3FB2E7C-62CA-40AA-8782-64715DF8E1D5}" destId="{6A499D9E-F361-4829-8A64-332B6AAC27CF}" srcOrd="0" destOrd="0" parTransId="{58D6E5D0-C11C-423C-84DE-780FB3BAB73D}" sibTransId="{CDC5E4CD-D6F8-4BCD-987C-5602A2F1058D}"/>
    <dgm:cxn modelId="{62670BA6-4FEC-45D2-8492-949E2B654A96}" type="presOf" srcId="{58DE4489-92BD-4584-BE18-DA65256C301F}" destId="{787F300F-212D-47AD-8784-9C94967F7BF7}" srcOrd="0" destOrd="0" presId="urn:microsoft.com/office/officeart/2018/2/layout/IconVerticalSolidList"/>
    <dgm:cxn modelId="{BDFB23A8-5CAD-45CC-A62E-53462A925593}" srcId="{E3FB2E7C-62CA-40AA-8782-64715DF8E1D5}" destId="{58DE4489-92BD-4584-BE18-DA65256C301F}" srcOrd="2" destOrd="0" parTransId="{6C026608-A6B0-417D-A79E-58285B2EC5FA}" sibTransId="{456137A6-94DE-442D-B37C-E7E1200FCF8A}"/>
    <dgm:cxn modelId="{A405A2D4-7D27-41BD-8EA8-FDEFE9330A79}" type="presOf" srcId="{E3FB2E7C-62CA-40AA-8782-64715DF8E1D5}" destId="{C706427E-A408-4A88-8F9E-0F36A21253BE}" srcOrd="0" destOrd="0" presId="urn:microsoft.com/office/officeart/2018/2/layout/IconVerticalSolidList"/>
    <dgm:cxn modelId="{C46A16D8-2E34-42CF-97E5-0E13B3A549E7}" type="presOf" srcId="{B9E26FFF-CD38-48AD-B7E4-3A17D8F24688}" destId="{85FD85E2-7D3F-4FA6-8EAA-D89FB4F18D79}" srcOrd="0" destOrd="0" presId="urn:microsoft.com/office/officeart/2018/2/layout/IconVerticalSolidList"/>
    <dgm:cxn modelId="{40710CEF-2512-4601-AB22-9961EC9756EB}" srcId="{E3FB2E7C-62CA-40AA-8782-64715DF8E1D5}" destId="{B9E26FFF-CD38-48AD-B7E4-3A17D8F24688}" srcOrd="1" destOrd="0" parTransId="{6A9B373E-8CD5-477D-9707-05719E8FCB93}" sibTransId="{A61B9AF7-8141-4848-8824-4D1C598A8EBC}"/>
    <dgm:cxn modelId="{98E997BF-DBDE-4BBA-AFE7-644547945A25}" type="presParOf" srcId="{C706427E-A408-4A88-8F9E-0F36A21253BE}" destId="{2907E895-F740-48B8-9160-70FC2E13E157}" srcOrd="0" destOrd="0" presId="urn:microsoft.com/office/officeart/2018/2/layout/IconVerticalSolidList"/>
    <dgm:cxn modelId="{ADB53E40-8C9D-477C-977E-98CC4467DCC6}" type="presParOf" srcId="{2907E895-F740-48B8-9160-70FC2E13E157}" destId="{BDD6B0DA-4CF1-494C-A12C-543C30DB9392}" srcOrd="0" destOrd="0" presId="urn:microsoft.com/office/officeart/2018/2/layout/IconVerticalSolidList"/>
    <dgm:cxn modelId="{EF7D1912-D4FA-4B74-8F12-6E5DFE641A3B}" type="presParOf" srcId="{2907E895-F740-48B8-9160-70FC2E13E157}" destId="{3D88179A-13C9-4957-99FC-0E32BA205DC6}" srcOrd="1" destOrd="0" presId="urn:microsoft.com/office/officeart/2018/2/layout/IconVerticalSolidList"/>
    <dgm:cxn modelId="{746F9452-DB89-4099-919D-E6E89562959C}" type="presParOf" srcId="{2907E895-F740-48B8-9160-70FC2E13E157}" destId="{6AF40AE7-1BD3-4F5E-B586-DF20D5375C24}" srcOrd="2" destOrd="0" presId="urn:microsoft.com/office/officeart/2018/2/layout/IconVerticalSolidList"/>
    <dgm:cxn modelId="{F3850F14-3618-46EF-A5D0-D2B1B74394B6}" type="presParOf" srcId="{2907E895-F740-48B8-9160-70FC2E13E157}" destId="{1AD1F556-FFAC-43CB-9ED1-4067765F82F5}" srcOrd="3" destOrd="0" presId="urn:microsoft.com/office/officeart/2018/2/layout/IconVerticalSolidList"/>
    <dgm:cxn modelId="{DFBD3121-C65D-471E-A448-DC43DC7B497D}" type="presParOf" srcId="{C706427E-A408-4A88-8F9E-0F36A21253BE}" destId="{603A1ADE-29D5-42BA-A180-1FD43DF37654}" srcOrd="1" destOrd="0" presId="urn:microsoft.com/office/officeart/2018/2/layout/IconVerticalSolidList"/>
    <dgm:cxn modelId="{EA426CAE-3A43-41A8-BDA1-62D81DE33CEB}" type="presParOf" srcId="{C706427E-A408-4A88-8F9E-0F36A21253BE}" destId="{2A6F80C9-D3D0-44D1-9277-05C8275EA262}" srcOrd="2" destOrd="0" presId="urn:microsoft.com/office/officeart/2018/2/layout/IconVerticalSolidList"/>
    <dgm:cxn modelId="{9B90E8AC-D260-473B-B35F-E94BE9786B86}" type="presParOf" srcId="{2A6F80C9-D3D0-44D1-9277-05C8275EA262}" destId="{0FDB06DF-4FDA-4C3D-8C06-C472AEB81F1C}" srcOrd="0" destOrd="0" presId="urn:microsoft.com/office/officeart/2018/2/layout/IconVerticalSolidList"/>
    <dgm:cxn modelId="{E2485980-5504-4D3D-A184-8AEDF0C25C18}" type="presParOf" srcId="{2A6F80C9-D3D0-44D1-9277-05C8275EA262}" destId="{E925757F-A5EA-4ACD-921B-4C82DE4431AC}" srcOrd="1" destOrd="0" presId="urn:microsoft.com/office/officeart/2018/2/layout/IconVerticalSolidList"/>
    <dgm:cxn modelId="{19097417-4367-4783-8D17-DBC3827F5301}" type="presParOf" srcId="{2A6F80C9-D3D0-44D1-9277-05C8275EA262}" destId="{AEE83620-A9CC-44C9-8D78-43280EC64BFA}" srcOrd="2" destOrd="0" presId="urn:microsoft.com/office/officeart/2018/2/layout/IconVerticalSolidList"/>
    <dgm:cxn modelId="{A45CF01A-B509-493E-B6BF-9C1170A49D34}" type="presParOf" srcId="{2A6F80C9-D3D0-44D1-9277-05C8275EA262}" destId="{85FD85E2-7D3F-4FA6-8EAA-D89FB4F18D79}" srcOrd="3" destOrd="0" presId="urn:microsoft.com/office/officeart/2018/2/layout/IconVerticalSolidList"/>
    <dgm:cxn modelId="{64FDCD11-14D7-4469-81D4-98AA5ECEA1C0}" type="presParOf" srcId="{C706427E-A408-4A88-8F9E-0F36A21253BE}" destId="{20F17E06-6FEB-4AF8-B030-680237E8188E}" srcOrd="3" destOrd="0" presId="urn:microsoft.com/office/officeart/2018/2/layout/IconVerticalSolidList"/>
    <dgm:cxn modelId="{4D6EAD44-113A-45FB-B582-C11E17780D47}" type="presParOf" srcId="{C706427E-A408-4A88-8F9E-0F36A21253BE}" destId="{92907090-525C-4C95-AA9F-B513CB7BCA9F}" srcOrd="4" destOrd="0" presId="urn:microsoft.com/office/officeart/2018/2/layout/IconVerticalSolidList"/>
    <dgm:cxn modelId="{098F67CB-452D-41E7-8343-BE7E834B9E54}" type="presParOf" srcId="{92907090-525C-4C95-AA9F-B513CB7BCA9F}" destId="{67E0427D-D978-4362-96C7-87A2E27331B2}" srcOrd="0" destOrd="0" presId="urn:microsoft.com/office/officeart/2018/2/layout/IconVerticalSolidList"/>
    <dgm:cxn modelId="{44CDB9A6-C56A-4BEB-80E4-F11F0D4604C0}" type="presParOf" srcId="{92907090-525C-4C95-AA9F-B513CB7BCA9F}" destId="{A291E710-CA87-4A25-95E0-DC8885D8258E}" srcOrd="1" destOrd="0" presId="urn:microsoft.com/office/officeart/2018/2/layout/IconVerticalSolidList"/>
    <dgm:cxn modelId="{EB061060-44AF-4CC9-AB09-54C34B41C932}" type="presParOf" srcId="{92907090-525C-4C95-AA9F-B513CB7BCA9F}" destId="{9985E4BF-8A9E-411D-A671-46F999DF6832}" srcOrd="2" destOrd="0" presId="urn:microsoft.com/office/officeart/2018/2/layout/IconVerticalSolidList"/>
    <dgm:cxn modelId="{884D8617-5D15-4EC6-8563-A09105AA1BCE}" type="presParOf" srcId="{92907090-525C-4C95-AA9F-B513CB7BCA9F}" destId="{787F300F-212D-47AD-8784-9C94967F7BF7}" srcOrd="3" destOrd="0" presId="urn:microsoft.com/office/officeart/2018/2/layout/IconVerticalSolidList"/>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D6B0DA-4CF1-494C-A12C-543C30DB9392}">
      <dsp:nvSpPr>
        <dsp:cNvPr id="0" name=""/>
        <dsp:cNvSpPr/>
      </dsp:nvSpPr>
      <dsp:spPr>
        <a:xfrm>
          <a:off x="0" y="429"/>
          <a:ext cx="7981950" cy="1003961"/>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D88179A-13C9-4957-99FC-0E32BA205DC6}">
      <dsp:nvSpPr>
        <dsp:cNvPr id="0" name=""/>
        <dsp:cNvSpPr/>
      </dsp:nvSpPr>
      <dsp:spPr>
        <a:xfrm>
          <a:off x="303698" y="226320"/>
          <a:ext cx="552179" cy="55217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AD1F556-FFAC-43CB-9ED1-4067765F82F5}">
      <dsp:nvSpPr>
        <dsp:cNvPr id="0" name=""/>
        <dsp:cNvSpPr/>
      </dsp:nvSpPr>
      <dsp:spPr>
        <a:xfrm>
          <a:off x="1159576" y="429"/>
          <a:ext cx="6822373" cy="10039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253" tIns="106253" rIns="106253" bIns="106253" numCol="1" spcCol="1270" anchor="ctr" anchorCtr="0">
          <a:noAutofit/>
        </a:bodyPr>
        <a:lstStyle/>
        <a:p>
          <a:pPr marL="0" lvl="0" indent="0" algn="l" defTabSz="711200">
            <a:lnSpc>
              <a:spcPct val="100000"/>
            </a:lnSpc>
            <a:spcBef>
              <a:spcPct val="0"/>
            </a:spcBef>
            <a:spcAft>
              <a:spcPct val="35000"/>
            </a:spcAft>
            <a:buNone/>
          </a:pPr>
          <a:r>
            <a:rPr lang="nl-NL" sz="1600" kern="1200" dirty="0"/>
            <a:t>Biologie onderwijs in Nederland volgt in 2013 de concept/context benadering. </a:t>
          </a:r>
          <a:endParaRPr lang="en-US" sz="1600" kern="1200" dirty="0"/>
        </a:p>
      </dsp:txBody>
      <dsp:txXfrm>
        <a:off x="1159576" y="429"/>
        <a:ext cx="6822373" cy="1003961"/>
      </dsp:txXfrm>
    </dsp:sp>
    <dsp:sp modelId="{0FDB06DF-4FDA-4C3D-8C06-C472AEB81F1C}">
      <dsp:nvSpPr>
        <dsp:cNvPr id="0" name=""/>
        <dsp:cNvSpPr/>
      </dsp:nvSpPr>
      <dsp:spPr>
        <a:xfrm>
          <a:off x="0" y="1255381"/>
          <a:ext cx="7981950" cy="1003961"/>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925757F-A5EA-4ACD-921B-4C82DE4431AC}">
      <dsp:nvSpPr>
        <dsp:cNvPr id="0" name=""/>
        <dsp:cNvSpPr/>
      </dsp:nvSpPr>
      <dsp:spPr>
        <a:xfrm>
          <a:off x="303698" y="1481272"/>
          <a:ext cx="552179" cy="55217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5FD85E2-7D3F-4FA6-8EAA-D89FB4F18D79}">
      <dsp:nvSpPr>
        <dsp:cNvPr id="0" name=""/>
        <dsp:cNvSpPr/>
      </dsp:nvSpPr>
      <dsp:spPr>
        <a:xfrm>
          <a:off x="1159576" y="1255381"/>
          <a:ext cx="6822373" cy="10039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253" tIns="106253" rIns="106253" bIns="106253" numCol="1" spcCol="1270" anchor="ctr" anchorCtr="0">
          <a:noAutofit/>
        </a:bodyPr>
        <a:lstStyle/>
        <a:p>
          <a:pPr marL="0" lvl="0" indent="0" algn="l" defTabSz="711200">
            <a:lnSpc>
              <a:spcPct val="100000"/>
            </a:lnSpc>
            <a:spcBef>
              <a:spcPct val="0"/>
            </a:spcBef>
            <a:spcAft>
              <a:spcPct val="35000"/>
            </a:spcAft>
            <a:buNone/>
          </a:pPr>
          <a:r>
            <a:rPr lang="nl-NL" sz="1600" kern="1200" dirty="0"/>
            <a:t>De aangeboden context is meestal een </a:t>
          </a:r>
          <a:r>
            <a:rPr lang="nl-NL" sz="1600" b="1" i="1" kern="1200" dirty="0"/>
            <a:t>tekst</a:t>
          </a:r>
          <a:r>
            <a:rPr lang="nl-NL" sz="1600" kern="1200" dirty="0"/>
            <a:t> over een beroepscontext, een wetenschappelijke context of een leefwereldcontext. </a:t>
          </a:r>
          <a:br>
            <a:rPr lang="nl-NL" sz="1600" kern="1200" dirty="0"/>
          </a:br>
          <a:endParaRPr lang="en-US" sz="1600" kern="1200" dirty="0"/>
        </a:p>
      </dsp:txBody>
      <dsp:txXfrm>
        <a:off x="1159576" y="1255381"/>
        <a:ext cx="6822373" cy="1003961"/>
      </dsp:txXfrm>
    </dsp:sp>
    <dsp:sp modelId="{67E0427D-D978-4362-96C7-87A2E27331B2}">
      <dsp:nvSpPr>
        <dsp:cNvPr id="0" name=""/>
        <dsp:cNvSpPr/>
      </dsp:nvSpPr>
      <dsp:spPr>
        <a:xfrm>
          <a:off x="0" y="2510333"/>
          <a:ext cx="7981950" cy="1003961"/>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291E710-CA87-4A25-95E0-DC8885D8258E}">
      <dsp:nvSpPr>
        <dsp:cNvPr id="0" name=""/>
        <dsp:cNvSpPr/>
      </dsp:nvSpPr>
      <dsp:spPr>
        <a:xfrm>
          <a:off x="303698" y="2736225"/>
          <a:ext cx="552179" cy="552179"/>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87F300F-212D-47AD-8784-9C94967F7BF7}">
      <dsp:nvSpPr>
        <dsp:cNvPr id="0" name=""/>
        <dsp:cNvSpPr/>
      </dsp:nvSpPr>
      <dsp:spPr>
        <a:xfrm>
          <a:off x="1159576" y="2510333"/>
          <a:ext cx="6822373" cy="10039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253" tIns="106253" rIns="106253" bIns="106253" numCol="1" spcCol="1270" anchor="ctr" anchorCtr="0">
          <a:noAutofit/>
        </a:bodyPr>
        <a:lstStyle/>
        <a:p>
          <a:pPr marL="0" lvl="0" indent="0" algn="l" defTabSz="711200">
            <a:lnSpc>
              <a:spcPct val="100000"/>
            </a:lnSpc>
            <a:spcBef>
              <a:spcPct val="0"/>
            </a:spcBef>
            <a:spcAft>
              <a:spcPct val="35000"/>
            </a:spcAft>
            <a:buNone/>
          </a:pPr>
          <a:r>
            <a:rPr lang="nl-NL" sz="1600" kern="1200" dirty="0"/>
            <a:t>De fysieke leeromgeving, het aanschouwelijk onderwijs en ervaringsleren staan onder druk.</a:t>
          </a:r>
          <a:endParaRPr lang="en-US" sz="1600" kern="1200" dirty="0"/>
        </a:p>
      </dsp:txBody>
      <dsp:txXfrm>
        <a:off x="1159576" y="2510333"/>
        <a:ext cx="6822373" cy="1003961"/>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C612976E-B6C2-B3A7-59C8-73C16D9F3E79}"/>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cs typeface="Arial" charset="0"/>
              </a:defRPr>
            </a:lvl1pPr>
          </a:lstStyle>
          <a:p>
            <a:pPr>
              <a:defRPr/>
            </a:pPr>
            <a:endParaRPr lang="nl-NL"/>
          </a:p>
        </p:txBody>
      </p:sp>
      <p:sp>
        <p:nvSpPr>
          <p:cNvPr id="21507" name="Rectangle 3">
            <a:extLst>
              <a:ext uri="{FF2B5EF4-FFF2-40B4-BE49-F238E27FC236}">
                <a16:creationId xmlns:a16="http://schemas.microsoft.com/office/drawing/2014/main" id="{AD18EB01-7F13-4EAF-BB71-1E2B40FCC31D}"/>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Arial" charset="0"/>
              </a:defRPr>
            </a:lvl1pPr>
          </a:lstStyle>
          <a:p>
            <a:pPr>
              <a:defRPr/>
            </a:pPr>
            <a:endParaRPr lang="nl-NL"/>
          </a:p>
        </p:txBody>
      </p:sp>
      <p:sp>
        <p:nvSpPr>
          <p:cNvPr id="31748" name="Rectangle 4">
            <a:extLst>
              <a:ext uri="{FF2B5EF4-FFF2-40B4-BE49-F238E27FC236}">
                <a16:creationId xmlns:a16="http://schemas.microsoft.com/office/drawing/2014/main" id="{BB97B722-89A5-2133-F240-4E647FDB1E17}"/>
              </a:ext>
            </a:extLst>
          </p:cNvPr>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9" name="Rectangle 5">
            <a:extLst>
              <a:ext uri="{FF2B5EF4-FFF2-40B4-BE49-F238E27FC236}">
                <a16:creationId xmlns:a16="http://schemas.microsoft.com/office/drawing/2014/main" id="{14D1ABD1-2144-D32A-5008-D3E0D37C1436}"/>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nl-NL" noProof="0"/>
              <a:t>Klik om de opmaakprofielen van de modeltekst te bewerken</a:t>
            </a:r>
          </a:p>
          <a:p>
            <a:pPr lvl="1"/>
            <a:r>
              <a:rPr lang="nl-NL" noProof="0"/>
              <a:t>Tweede niveau</a:t>
            </a:r>
          </a:p>
          <a:p>
            <a:pPr lvl="2"/>
            <a:r>
              <a:rPr lang="nl-NL" noProof="0"/>
              <a:t>Derde niveau</a:t>
            </a:r>
          </a:p>
          <a:p>
            <a:pPr lvl="3"/>
            <a:r>
              <a:rPr lang="nl-NL" noProof="0"/>
              <a:t>Vierde niveau</a:t>
            </a:r>
          </a:p>
          <a:p>
            <a:pPr lvl="4"/>
            <a:r>
              <a:rPr lang="nl-NL" noProof="0"/>
              <a:t>Vijfde niveau</a:t>
            </a:r>
          </a:p>
        </p:txBody>
      </p:sp>
      <p:sp>
        <p:nvSpPr>
          <p:cNvPr id="21510" name="Rectangle 6">
            <a:extLst>
              <a:ext uri="{FF2B5EF4-FFF2-40B4-BE49-F238E27FC236}">
                <a16:creationId xmlns:a16="http://schemas.microsoft.com/office/drawing/2014/main" id="{2F54C3E6-A310-DB67-4F63-E6EFC50DB342}"/>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cs typeface="Arial" charset="0"/>
              </a:defRPr>
            </a:lvl1pPr>
          </a:lstStyle>
          <a:p>
            <a:pPr>
              <a:defRPr/>
            </a:pPr>
            <a:endParaRPr lang="nl-NL"/>
          </a:p>
        </p:txBody>
      </p:sp>
      <p:sp>
        <p:nvSpPr>
          <p:cNvPr id="21511" name="Rectangle 7">
            <a:extLst>
              <a:ext uri="{FF2B5EF4-FFF2-40B4-BE49-F238E27FC236}">
                <a16:creationId xmlns:a16="http://schemas.microsoft.com/office/drawing/2014/main" id="{BE4C865D-AFB7-C1EA-A586-2AED3C7D34B2}"/>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DE0F3D9E-23A1-46C9-9FAA-C63CB12AD1F3}" type="slidenum">
              <a:rPr lang="nl-NL" altLang="nl-NL"/>
              <a:pPr/>
              <a:t>‹#›</a:t>
            </a:fld>
            <a:endParaRPr lang="nl-NL" altLang="nl-NL"/>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_ENREF_21"/><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a:extLst>
              <a:ext uri="{FF2B5EF4-FFF2-40B4-BE49-F238E27FC236}">
                <a16:creationId xmlns:a16="http://schemas.microsoft.com/office/drawing/2014/main" id="{E9EB43B4-1914-5DAC-DFEC-A63EBFBEA6F3}"/>
              </a:ext>
            </a:extLst>
          </p:cNvPr>
          <p:cNvSpPr>
            <a:spLocks noGrp="1" noRot="1" noChangeAspect="1" noChangeArrowheads="1" noTextEdit="1"/>
          </p:cNvSpPr>
          <p:nvPr>
            <p:ph type="sldImg"/>
          </p:nvPr>
        </p:nvSpPr>
        <p:spPr>
          <a:ln/>
        </p:spPr>
      </p:sp>
      <p:sp>
        <p:nvSpPr>
          <p:cNvPr id="61443" name="Rectangle 3">
            <a:extLst>
              <a:ext uri="{FF2B5EF4-FFF2-40B4-BE49-F238E27FC236}">
                <a16:creationId xmlns:a16="http://schemas.microsoft.com/office/drawing/2014/main" id="{6A0BD98B-E1F1-D9F4-5457-232AA29D4F0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nl-NL" altLang="nl-NL" dirty="0" err="1">
                <a:latin typeface="Arial" panose="020B0604020202020204" pitchFamily="34" charset="0"/>
                <a:cs typeface="Arial" panose="020B0604020202020204" pitchFamily="34" charset="0"/>
              </a:rPr>
              <a:t>Swammerdam</a:t>
            </a:r>
            <a:r>
              <a:rPr lang="nl-NL" altLang="nl-NL" dirty="0">
                <a:latin typeface="Arial" panose="020B0604020202020204" pitchFamily="34" charset="0"/>
                <a:cs typeface="Arial" panose="020B0604020202020204" pitchFamily="34" charset="0"/>
              </a:rPr>
              <a:t> was de eerste die het deed, bewijs wat je beweert met echte materialen. Uit de Bijbel van de Natuur</a:t>
            </a:r>
          </a:p>
          <a:p>
            <a:r>
              <a:rPr lang="nl-NL" altLang="nl-NL" dirty="0">
                <a:latin typeface="Arial" panose="020B0604020202020204" pitchFamily="34" charset="0"/>
                <a:cs typeface="Arial" panose="020B0604020202020204" pitchFamily="34" charset="0"/>
              </a:rPr>
              <a:t>Jan </a:t>
            </a:r>
            <a:r>
              <a:rPr lang="nl-NL" altLang="nl-NL" dirty="0" err="1">
                <a:latin typeface="Arial" panose="020B0604020202020204" pitchFamily="34" charset="0"/>
                <a:cs typeface="Arial" panose="020B0604020202020204" pitchFamily="34" charset="0"/>
              </a:rPr>
              <a:t>Swammerdam</a:t>
            </a:r>
            <a:r>
              <a:rPr lang="nl-NL" altLang="nl-NL" dirty="0">
                <a:latin typeface="Arial" panose="020B0604020202020204" pitchFamily="34" charset="0"/>
                <a:cs typeface="Arial" panose="020B0604020202020204" pitchFamily="34" charset="0"/>
              </a:rPr>
              <a:t> (Amsterdam, 12 februari 1637 - aldaar, 17 februari 1680) was een Nederlandse natuurwetenschapper, die het mechanisme van de ademhaling beschreef.</a:t>
            </a:r>
          </a:p>
          <a:p>
            <a:r>
              <a:rPr lang="nl-NL" altLang="nl-NL" dirty="0">
                <a:latin typeface="Arial" panose="020B0604020202020204" pitchFamily="34" charset="0"/>
                <a:cs typeface="Arial" panose="020B0604020202020204" pitchFamily="34" charset="0"/>
              </a:rPr>
              <a:t>Zoon van een Amsterdamse apotheker Jan </a:t>
            </a:r>
            <a:r>
              <a:rPr lang="nl-NL" altLang="nl-NL" dirty="0" err="1">
                <a:latin typeface="Arial" panose="020B0604020202020204" pitchFamily="34" charset="0"/>
                <a:cs typeface="Arial" panose="020B0604020202020204" pitchFamily="34" charset="0"/>
              </a:rPr>
              <a:t>Jacobsz</a:t>
            </a:r>
            <a:r>
              <a:rPr lang="nl-NL" altLang="nl-NL" dirty="0">
                <a:latin typeface="Arial" panose="020B0604020202020204" pitchFamily="34" charset="0"/>
                <a:cs typeface="Arial" panose="020B0604020202020204" pitchFamily="34" charset="0"/>
              </a:rPr>
              <a:t>. </a:t>
            </a:r>
            <a:r>
              <a:rPr lang="nl-NL" altLang="nl-NL" dirty="0" err="1">
                <a:latin typeface="Arial" panose="020B0604020202020204" pitchFamily="34" charset="0"/>
                <a:cs typeface="Arial" panose="020B0604020202020204" pitchFamily="34" charset="0"/>
              </a:rPr>
              <a:t>Swammerdam</a:t>
            </a:r>
            <a:r>
              <a:rPr lang="nl-NL" altLang="nl-NL" dirty="0">
                <a:latin typeface="Arial" panose="020B0604020202020204" pitchFamily="34" charset="0"/>
                <a:cs typeface="Arial" panose="020B0604020202020204" pitchFamily="34" charset="0"/>
              </a:rPr>
              <a:t> op de Oude Schans, die bekendstond om zijn natuurhistorische verzameling. </a:t>
            </a:r>
          </a:p>
          <a:p>
            <a:endParaRPr lang="nl-NL" altLang="nl-NL" dirty="0">
              <a:latin typeface="Arial" panose="020B0604020202020204" pitchFamily="34" charset="0"/>
              <a:cs typeface="Arial" panose="020B0604020202020204" pitchFamily="34" charset="0"/>
            </a:endParaRPr>
          </a:p>
          <a:p>
            <a:r>
              <a:rPr lang="nl-NL" altLang="nl-NL" dirty="0">
                <a:latin typeface="Arial" panose="020B0604020202020204" pitchFamily="34" charset="0"/>
                <a:cs typeface="Arial" panose="020B0604020202020204" pitchFamily="34" charset="0"/>
              </a:rPr>
              <a:t>klassikaal aanschouwelijk onderwijs (1857). Utrechtse onderwijzer Hendrik Jan van Lummel (1815-1877) schoolplaten klassikaal aanschouwelijk onderwijs</a:t>
            </a:r>
          </a:p>
          <a:p>
            <a:endParaRPr lang="nl-NL" altLang="nl-NL" dirty="0">
              <a:latin typeface="Arial" panose="020B0604020202020204" pitchFamily="34" charset="0"/>
              <a:cs typeface="Arial" panose="020B0604020202020204" pitchFamily="34" charset="0"/>
            </a:endParaRPr>
          </a:p>
          <a:p>
            <a:r>
              <a:rPr lang="nl-NL" altLang="nl-NL" dirty="0">
                <a:latin typeface="Arial" panose="020B0604020202020204" pitchFamily="34" charset="0"/>
                <a:cs typeface="Arial" panose="020B0604020202020204" pitchFamily="34" charset="0"/>
              </a:rPr>
              <a:t> </a:t>
            </a:r>
            <a:r>
              <a:rPr lang="nl-NL" altLang="nl-NL" b="1" dirty="0">
                <a:latin typeface="Arial" panose="020B0604020202020204" pitchFamily="34" charset="0"/>
                <a:cs typeface="Arial" panose="020B0604020202020204" pitchFamily="34" charset="0"/>
              </a:rPr>
              <a:t>Het Biologielokaal, een fysieke context voor contextrijk leren.</a:t>
            </a:r>
            <a:r>
              <a:rPr lang="nl-NL" altLang="nl-NL" dirty="0">
                <a:latin typeface="Arial" panose="020B0604020202020204" pitchFamily="34" charset="0"/>
                <a:cs typeface="Arial" panose="020B0604020202020204" pitchFamily="34" charset="0"/>
              </a:rPr>
              <a:t> </a:t>
            </a:r>
          </a:p>
          <a:p>
            <a:r>
              <a:rPr lang="en-US" b="0" i="0" dirty="0">
                <a:solidFill>
                  <a:srgbClr val="011B3C"/>
                </a:solidFill>
                <a:effectLst/>
                <a:latin typeface="TheSans"/>
              </a:rPr>
              <a:t>TIER Research within the inter-university Top Institute (UM collaborates with the Universities of Amsterdam and Groningen) is rooted in the philosophy that educational policy and educational practice should be based on the best evidence of 'what works'.</a:t>
            </a:r>
            <a:endParaRPr lang="nl-NL" altLang="nl-NL" dirty="0">
              <a:latin typeface="Arial" panose="020B0604020202020204" pitchFamily="34" charset="0"/>
              <a:cs typeface="Arial" panose="020B0604020202020204" pitchFamily="34" charset="0"/>
            </a:endParaRPr>
          </a:p>
          <a:p>
            <a:endParaRPr lang="nl-NL" altLang="nl-NL" dirty="0">
              <a:latin typeface="Arial" panose="020B0604020202020204" pitchFamily="34" charset="0"/>
              <a:cs typeface="Arial" panose="020B0604020202020204" pitchFamily="34" charset="0"/>
            </a:endParaRPr>
          </a:p>
          <a:p>
            <a:endParaRPr lang="nl-NL" altLang="nl-NL" dirty="0">
              <a:latin typeface="Arial" panose="020B0604020202020204" pitchFamily="34" charset="0"/>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nl-NL" sz="1800" dirty="0">
                <a:effectLst/>
                <a:latin typeface="Times New Roman" panose="02020603050405020304" pitchFamily="18" charset="0"/>
                <a:ea typeface="Times New Roman" panose="02020603050405020304" pitchFamily="18" charset="0"/>
                <a:cs typeface="Times New Roman" panose="02020603050405020304" pitchFamily="18" charset="0"/>
              </a:rPr>
              <a:t>Op sommige scholen wordt tegenwoordig de werkelijkheid vervangen door de iPad en het internet. Het is alsof we terugkeren naar de tijd, waarin niet de waarneming en de ervaring maar alleen het geschreven woord en beeld oftewel de virtuele wereld telt. Deze gedachte roept herinneringen op aan een van de eerste biologen, Jan </a:t>
            </a:r>
            <a:r>
              <a:rPr lang="nl-NL" sz="1800" dirty="0" err="1">
                <a:effectLst/>
                <a:latin typeface="Times New Roman" panose="02020603050405020304" pitchFamily="18" charset="0"/>
                <a:ea typeface="Times New Roman" panose="02020603050405020304" pitchFamily="18" charset="0"/>
                <a:cs typeface="Times New Roman" panose="02020603050405020304" pitchFamily="18" charset="0"/>
              </a:rPr>
              <a:t>Swammerdam</a:t>
            </a:r>
            <a:r>
              <a:rPr lang="nl-NL"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nl-NL" sz="1800" dirty="0" err="1">
                <a:effectLst/>
                <a:latin typeface="Times New Roman" panose="02020603050405020304" pitchFamily="18" charset="0"/>
                <a:ea typeface="Times New Roman" panose="02020603050405020304" pitchFamily="18" charset="0"/>
                <a:cs typeface="Times New Roman" panose="02020603050405020304" pitchFamily="18" charset="0"/>
              </a:rPr>
              <a:t>So</a:t>
            </a:r>
            <a:r>
              <a:rPr lang="nl-NL" sz="1800" dirty="0">
                <a:effectLst/>
                <a:latin typeface="Times New Roman" panose="02020603050405020304" pitchFamily="18" charset="0"/>
                <a:ea typeface="Times New Roman" panose="02020603050405020304" pitchFamily="18" charset="0"/>
                <a:cs typeface="Times New Roman" panose="02020603050405020304" pitchFamily="18" charset="0"/>
              </a:rPr>
              <a:t> dat </a:t>
            </a:r>
            <a:r>
              <a:rPr lang="nl-NL" sz="1800" dirty="0" err="1">
                <a:effectLst/>
                <a:latin typeface="Times New Roman" panose="02020603050405020304" pitchFamily="18" charset="0"/>
                <a:ea typeface="Times New Roman" panose="02020603050405020304" pitchFamily="18" charset="0"/>
                <a:cs typeface="Times New Roman" panose="02020603050405020304" pitchFamily="18" charset="0"/>
              </a:rPr>
              <a:t>altyd</a:t>
            </a:r>
            <a:r>
              <a:rPr lang="nl-NL"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nl-NL" sz="1800" dirty="0" err="1">
                <a:effectLst/>
                <a:latin typeface="Times New Roman" panose="02020603050405020304" pitchFamily="18" charset="0"/>
                <a:ea typeface="Times New Roman" panose="02020603050405020304" pitchFamily="18" charset="0"/>
                <a:cs typeface="Times New Roman" panose="02020603050405020304" pitchFamily="18" charset="0"/>
              </a:rPr>
              <a:t>by</a:t>
            </a:r>
            <a:r>
              <a:rPr lang="nl-NL" sz="1800" dirty="0">
                <a:effectLst/>
                <a:latin typeface="Times New Roman" panose="02020603050405020304" pitchFamily="18" charset="0"/>
                <a:ea typeface="Times New Roman" panose="02020603050405020304" pitchFamily="18" charset="0"/>
                <a:cs typeface="Times New Roman" panose="02020603050405020304" pitchFamily="18" charset="0"/>
              </a:rPr>
              <a:t> de hand was, wat </a:t>
            </a:r>
            <a:r>
              <a:rPr lang="nl-NL" sz="1800" dirty="0" err="1">
                <a:effectLst/>
                <a:latin typeface="Times New Roman" panose="02020603050405020304" pitchFamily="18" charset="0"/>
                <a:ea typeface="Times New Roman" panose="02020603050405020304" pitchFamily="18" charset="0"/>
                <a:cs typeface="Times New Roman" panose="02020603050405020304" pitchFamily="18" charset="0"/>
              </a:rPr>
              <a:t>vereyscht</a:t>
            </a:r>
            <a:r>
              <a:rPr lang="nl-NL"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nl-NL" sz="1800" dirty="0" err="1">
                <a:effectLst/>
                <a:latin typeface="Times New Roman" panose="02020603050405020304" pitchFamily="18" charset="0"/>
                <a:ea typeface="Times New Roman" panose="02020603050405020304" pitchFamily="18" charset="0"/>
                <a:cs typeface="Times New Roman" panose="02020603050405020304" pitchFamily="18" charset="0"/>
              </a:rPr>
              <a:t>wierd</a:t>
            </a:r>
            <a:r>
              <a:rPr lang="nl-NL" sz="1800" dirty="0">
                <a:effectLst/>
                <a:latin typeface="Times New Roman" panose="02020603050405020304" pitchFamily="18" charset="0"/>
                <a:ea typeface="Times New Roman" panose="02020603050405020304" pitchFamily="18" charset="0"/>
                <a:cs typeface="Times New Roman" panose="02020603050405020304" pitchFamily="18" charset="0"/>
              </a:rPr>
              <a:t> tot </a:t>
            </a:r>
            <a:r>
              <a:rPr lang="nl-NL" sz="1800" dirty="0" err="1">
                <a:effectLst/>
                <a:latin typeface="Times New Roman" panose="02020603050405020304" pitchFamily="18" charset="0"/>
                <a:ea typeface="Times New Roman" panose="02020603050405020304" pitchFamily="18" charset="0"/>
                <a:cs typeface="Times New Roman" panose="02020603050405020304" pitchFamily="18" charset="0"/>
              </a:rPr>
              <a:t>beweringe</a:t>
            </a:r>
            <a:r>
              <a:rPr lang="nl-NL" sz="1800" dirty="0">
                <a:effectLst/>
                <a:latin typeface="Times New Roman" panose="02020603050405020304" pitchFamily="18" charset="0"/>
                <a:ea typeface="Times New Roman" panose="02020603050405020304" pitchFamily="18" charset="0"/>
                <a:cs typeface="Times New Roman" panose="02020603050405020304" pitchFamily="18" charset="0"/>
              </a:rPr>
              <a:t> van </a:t>
            </a:r>
            <a:r>
              <a:rPr lang="nl-NL" sz="1800" dirty="0" err="1">
                <a:effectLst/>
                <a:latin typeface="Times New Roman" panose="02020603050405020304" pitchFamily="18" charset="0"/>
                <a:ea typeface="Times New Roman" panose="02020603050405020304" pitchFamily="18" charset="0"/>
                <a:cs typeface="Times New Roman" panose="02020603050405020304" pitchFamily="18" charset="0"/>
              </a:rPr>
              <a:t>syne</a:t>
            </a:r>
            <a:r>
              <a:rPr lang="nl-NL" sz="1800" dirty="0">
                <a:effectLst/>
                <a:latin typeface="Times New Roman" panose="02020603050405020304" pitchFamily="18" charset="0"/>
                <a:ea typeface="Times New Roman" panose="02020603050405020304" pitchFamily="18" charset="0"/>
                <a:cs typeface="Times New Roman" panose="02020603050405020304" pitchFamily="18" charset="0"/>
              </a:rPr>
              <a:t> stellingen”, Schreef Boerhave in 1737 bij het publiceren van </a:t>
            </a:r>
            <a:r>
              <a:rPr lang="nl-NL" sz="1800" dirty="0" err="1">
                <a:effectLst/>
                <a:latin typeface="Times New Roman" panose="02020603050405020304" pitchFamily="18" charset="0"/>
                <a:ea typeface="Times New Roman" panose="02020603050405020304" pitchFamily="18" charset="0"/>
                <a:cs typeface="Times New Roman" panose="02020603050405020304" pitchFamily="18" charset="0"/>
              </a:rPr>
              <a:t>Swammerdams</a:t>
            </a:r>
            <a:r>
              <a:rPr lang="nl-NL"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nl-NL" sz="1800" dirty="0" err="1">
                <a:effectLst/>
                <a:latin typeface="Times New Roman" panose="02020603050405020304" pitchFamily="18" charset="0"/>
                <a:ea typeface="Times New Roman" panose="02020603050405020304" pitchFamily="18" charset="0"/>
                <a:cs typeface="Times New Roman" panose="02020603050405020304" pitchFamily="18" charset="0"/>
              </a:rPr>
              <a:t>Biblia</a:t>
            </a:r>
            <a:r>
              <a:rPr lang="nl-NL"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nl-NL" sz="1800" dirty="0" err="1">
                <a:effectLst/>
                <a:latin typeface="Times New Roman" panose="02020603050405020304" pitchFamily="18" charset="0"/>
                <a:ea typeface="Times New Roman" panose="02020603050405020304" pitchFamily="18" charset="0"/>
                <a:cs typeface="Times New Roman" panose="02020603050405020304" pitchFamily="18" charset="0"/>
              </a:rPr>
              <a:t>Naturae</a:t>
            </a:r>
            <a:r>
              <a:rPr lang="nl-NL"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nl-NL" sz="1800" u="none" strike="noStrike" dirty="0" err="1">
                <a:effectLst/>
                <a:latin typeface="Times New Roman" panose="02020603050405020304" pitchFamily="18" charset="0"/>
                <a:ea typeface="Times New Roman" panose="02020603050405020304" pitchFamily="18" charset="0"/>
                <a:cs typeface="Times New Roman" panose="02020603050405020304" pitchFamily="18" charset="0"/>
                <a:hlinkClick r:id="rId3" action="ppaction://hlinkfile" tooltip="Swammerdam, 1737 #138"/>
              </a:rPr>
              <a:t>Swammerdam</a:t>
            </a:r>
            <a:r>
              <a:rPr lang="nl-NL" sz="1800" u="none" strike="noStrike" dirty="0">
                <a:effectLst/>
                <a:latin typeface="Times New Roman" panose="02020603050405020304" pitchFamily="18" charset="0"/>
                <a:ea typeface="Times New Roman" panose="02020603050405020304" pitchFamily="18" charset="0"/>
                <a:cs typeface="Times New Roman" panose="02020603050405020304" pitchFamily="18" charset="0"/>
                <a:hlinkClick r:id="rId3" action="ppaction://hlinkfile" tooltip="Swammerdam, 1737 #138"/>
              </a:rPr>
              <a:t> 1737</a:t>
            </a:r>
            <a:r>
              <a:rPr lang="nl-NL"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nl-NL" sz="1800" dirty="0" err="1">
                <a:effectLst/>
                <a:latin typeface="Times New Roman" panose="02020603050405020304" pitchFamily="18" charset="0"/>
                <a:ea typeface="Times New Roman" panose="02020603050405020304" pitchFamily="18" charset="0"/>
                <a:cs typeface="Times New Roman" panose="02020603050405020304" pitchFamily="18" charset="0"/>
              </a:rPr>
              <a:t>Swammerdam</a:t>
            </a:r>
            <a:r>
              <a:rPr lang="nl-NL" sz="1800" dirty="0">
                <a:effectLst/>
                <a:latin typeface="Times New Roman" panose="02020603050405020304" pitchFamily="18" charset="0"/>
                <a:ea typeface="Times New Roman" panose="02020603050405020304" pitchFamily="18" charset="0"/>
                <a:cs typeface="Times New Roman" panose="02020603050405020304" pitchFamily="18" charset="0"/>
              </a:rPr>
              <a:t> liet tegen de gewoonte van zijn tijd de studie uit de oude klassieke boeken achter zich en ging op onderzoek in de echte wereld en beschreef die zo minutieus, dat zijn inzichten nog steeds van toepassing zijn. Boerhave onderkende het belang van een onderzoekende, ervaringsgerichte houding toen hij het werk van </a:t>
            </a:r>
            <a:r>
              <a:rPr lang="nl-NL" sz="1800" dirty="0" err="1">
                <a:effectLst/>
                <a:latin typeface="Times New Roman" panose="02020603050405020304" pitchFamily="18" charset="0"/>
                <a:ea typeface="Times New Roman" panose="02020603050405020304" pitchFamily="18" charset="0"/>
                <a:cs typeface="Times New Roman" panose="02020603050405020304" pitchFamily="18" charset="0"/>
              </a:rPr>
              <a:t>Swammerdam</a:t>
            </a:r>
            <a:r>
              <a:rPr lang="nl-NL" sz="1800" dirty="0">
                <a:effectLst/>
                <a:latin typeface="Times New Roman" panose="02020603050405020304" pitchFamily="18" charset="0"/>
                <a:ea typeface="Times New Roman" panose="02020603050405020304" pitchFamily="18" charset="0"/>
                <a:cs typeface="Times New Roman" panose="02020603050405020304" pitchFamily="18" charset="0"/>
              </a:rPr>
              <a:t> besloot te publiceren en roemde het in zijn voorwoord in de </a:t>
            </a:r>
            <a:r>
              <a:rPr lang="nl-NL" sz="1800" dirty="0" err="1">
                <a:effectLst/>
                <a:latin typeface="Times New Roman" panose="02020603050405020304" pitchFamily="18" charset="0"/>
                <a:ea typeface="Times New Roman" panose="02020603050405020304" pitchFamily="18" charset="0"/>
                <a:cs typeface="Times New Roman" panose="02020603050405020304" pitchFamily="18" charset="0"/>
              </a:rPr>
              <a:t>Biblia</a:t>
            </a:r>
            <a:r>
              <a:rPr lang="nl-NL"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nl-NL" sz="1800" dirty="0" err="1">
                <a:effectLst/>
                <a:latin typeface="Times New Roman" panose="02020603050405020304" pitchFamily="18" charset="0"/>
                <a:ea typeface="Times New Roman" panose="02020603050405020304" pitchFamily="18" charset="0"/>
                <a:cs typeface="Times New Roman" panose="02020603050405020304" pitchFamily="18" charset="0"/>
              </a:rPr>
              <a:t>Naturae</a:t>
            </a:r>
            <a:r>
              <a:rPr lang="nl-NL" sz="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nl-NL" sz="1800" dirty="0">
              <a:effectLst/>
              <a:latin typeface="Times New Roman" panose="02020603050405020304" pitchFamily="18" charset="0"/>
              <a:ea typeface="Times New Roman" panose="02020603050405020304" pitchFamily="18" charset="0"/>
              <a:cs typeface="Arial" panose="020B0604020202020204" pitchFamily="34" charset="0"/>
            </a:endParaRPr>
          </a:p>
          <a:p>
            <a:endParaRPr lang="nl-NL" dirty="0"/>
          </a:p>
        </p:txBody>
      </p:sp>
      <p:sp>
        <p:nvSpPr>
          <p:cNvPr id="4" name="Slide Number Placeholder 3"/>
          <p:cNvSpPr>
            <a:spLocks noGrp="1"/>
          </p:cNvSpPr>
          <p:nvPr>
            <p:ph type="sldNum" sz="quarter" idx="5"/>
          </p:nvPr>
        </p:nvSpPr>
        <p:spPr/>
        <p:txBody>
          <a:bodyPr/>
          <a:lstStyle/>
          <a:p>
            <a:fld id="{DE0F3D9E-23A1-46C9-9FAA-C63CB12AD1F3}" type="slidenum">
              <a:rPr lang="nl-NL" altLang="nl-NL" smtClean="0"/>
              <a:pPr/>
              <a:t>3</a:t>
            </a:fld>
            <a:endParaRPr lang="nl-NL" altLang="nl-NL"/>
          </a:p>
        </p:txBody>
      </p:sp>
    </p:spTree>
    <p:extLst>
      <p:ext uri="{BB962C8B-B14F-4D97-AF65-F5344CB8AC3E}">
        <p14:creationId xmlns:p14="http://schemas.microsoft.com/office/powerpoint/2010/main" val="31856591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dirty="0"/>
              <a:t>Zintuigelijk onderzoek werd het genoemd</a:t>
            </a:r>
          </a:p>
          <a:p>
            <a:r>
              <a:rPr lang="nl-NL" dirty="0" err="1"/>
              <a:t>Biblia</a:t>
            </a:r>
            <a:r>
              <a:rPr lang="nl-NL" dirty="0"/>
              <a:t> </a:t>
            </a:r>
            <a:r>
              <a:rPr lang="nl-NL" dirty="0" err="1"/>
              <a:t>naturae</a:t>
            </a:r>
            <a:r>
              <a:rPr lang="nl-NL" dirty="0"/>
              <a:t>, </a:t>
            </a:r>
            <a:r>
              <a:rPr lang="nl-NL" dirty="0" err="1"/>
              <a:t>Swammerdam</a:t>
            </a:r>
            <a:r>
              <a:rPr lang="nl-NL" dirty="0"/>
              <a:t> zoekt in het ‘goddelijke boek van de Natuur’.</a:t>
            </a:r>
          </a:p>
        </p:txBody>
      </p:sp>
      <p:sp>
        <p:nvSpPr>
          <p:cNvPr id="4" name="Tijdelijke aanduiding voor dianummer 3"/>
          <p:cNvSpPr>
            <a:spLocks noGrp="1"/>
          </p:cNvSpPr>
          <p:nvPr>
            <p:ph type="sldNum" sz="quarter" idx="10"/>
          </p:nvPr>
        </p:nvSpPr>
        <p:spPr/>
        <p:txBody>
          <a:bodyPr/>
          <a:lstStyle/>
          <a:p>
            <a:fld id="{5ACC3944-B44F-472E-B409-4E9DC8D4EA80}" type="slidenum">
              <a:rPr lang="nl-NL" smtClean="0"/>
              <a:pPr/>
              <a:t>4</a:t>
            </a:fld>
            <a:endParaRPr lang="nl-NL"/>
          </a:p>
        </p:txBody>
      </p:sp>
    </p:spTree>
    <p:extLst>
      <p:ext uri="{BB962C8B-B14F-4D97-AF65-F5344CB8AC3E}">
        <p14:creationId xmlns:p14="http://schemas.microsoft.com/office/powerpoint/2010/main" val="1657672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5"/>
          </p:nvPr>
        </p:nvSpPr>
        <p:spPr/>
        <p:txBody>
          <a:bodyPr/>
          <a:lstStyle/>
          <a:p>
            <a:fld id="{DE0F3D9E-23A1-46C9-9FAA-C63CB12AD1F3}" type="slidenum">
              <a:rPr lang="nl-NL" altLang="nl-NL" smtClean="0"/>
              <a:pPr/>
              <a:t>7</a:t>
            </a:fld>
            <a:endParaRPr lang="nl-NL" altLang="nl-NL"/>
          </a:p>
        </p:txBody>
      </p:sp>
    </p:spTree>
    <p:extLst>
      <p:ext uri="{BB962C8B-B14F-4D97-AF65-F5344CB8AC3E}">
        <p14:creationId xmlns:p14="http://schemas.microsoft.com/office/powerpoint/2010/main" val="31842188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a:extLst>
              <a:ext uri="{FF2B5EF4-FFF2-40B4-BE49-F238E27FC236}">
                <a16:creationId xmlns:a16="http://schemas.microsoft.com/office/drawing/2014/main" id="{2D1E20F9-63E8-DC84-804D-0344A33B8FC5}"/>
              </a:ext>
            </a:extLst>
          </p:cNvPr>
          <p:cNvSpPr>
            <a:spLocks noGrp="1" noRot="1" noChangeAspect="1" noChangeArrowheads="1" noTextEdit="1"/>
          </p:cNvSpPr>
          <p:nvPr>
            <p:ph type="sldImg"/>
          </p:nvPr>
        </p:nvSpPr>
        <p:spPr>
          <a:ln/>
        </p:spPr>
      </p:sp>
      <p:sp>
        <p:nvSpPr>
          <p:cNvPr id="79875" name="Rectangle 3">
            <a:extLst>
              <a:ext uri="{FF2B5EF4-FFF2-40B4-BE49-F238E27FC236}">
                <a16:creationId xmlns:a16="http://schemas.microsoft.com/office/drawing/2014/main" id="{99C233F8-145A-84FD-51CD-D100A2ACF65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nl-NL" altLang="nl-NL" dirty="0">
                <a:latin typeface="Arial" panose="020B0604020202020204" pitchFamily="34" charset="0"/>
                <a:cs typeface="Arial" panose="020B0604020202020204" pitchFamily="34" charset="0"/>
              </a:rPr>
              <a:t>Klassen zijn door de school random ingedeeld, </a:t>
            </a:r>
            <a:r>
              <a:rPr lang="nl-NL" altLang="nl-NL" dirty="0" err="1">
                <a:latin typeface="Arial" panose="020B0604020202020204" pitchFamily="34" charset="0"/>
                <a:cs typeface="Arial" panose="020B0604020202020204" pitchFamily="34" charset="0"/>
              </a:rPr>
              <a:t>bijv</a:t>
            </a:r>
            <a:r>
              <a:rPr lang="nl-NL" altLang="nl-NL" dirty="0">
                <a:latin typeface="Arial" panose="020B0604020202020204" pitchFamily="34" charset="0"/>
                <a:cs typeface="Arial" panose="020B0604020202020204" pitchFamily="34" charset="0"/>
              </a:rPr>
              <a:t> alfabetisch op achternaam</a:t>
            </a:r>
          </a:p>
          <a:p>
            <a:r>
              <a:rPr lang="nl-NL" altLang="nl-NL" dirty="0">
                <a:latin typeface="Arial" panose="020B0604020202020204" pitchFamily="34" charset="0"/>
                <a:cs typeface="Arial" panose="020B0604020202020204" pitchFamily="34" charset="0"/>
              </a:rPr>
              <a:t>externe samenwerking Lerarenopleiding </a:t>
            </a:r>
          </a:p>
          <a:p>
            <a:endParaRPr lang="nl-NL" altLang="nl-NL" dirty="0">
              <a:latin typeface="Arial" panose="020B0604020202020204" pitchFamily="34" charset="0"/>
              <a:cs typeface="Arial" panose="020B0604020202020204" pitchFamily="34" charset="0"/>
            </a:endParaRPr>
          </a:p>
          <a:p>
            <a:r>
              <a:rPr lang="nl-NL" b="0" i="0" dirty="0">
                <a:solidFill>
                  <a:srgbClr val="040C28"/>
                </a:solidFill>
                <a:effectLst/>
                <a:latin typeface="Google Sans"/>
              </a:rPr>
              <a:t>Een quasi-experiment heeft net als een echt experiment het doel om een oorzaak-gevolgrelatie tussen een onafhankelijke en afhankelijke variabele aan te tonen</a:t>
            </a:r>
            <a:r>
              <a:rPr lang="nl-NL" b="0" i="0" dirty="0">
                <a:solidFill>
                  <a:srgbClr val="202124"/>
                </a:solidFill>
                <a:effectLst/>
                <a:latin typeface="Google Sans"/>
              </a:rPr>
              <a:t>. In tegenstelling tot bij een echt experiment worden de participanten bij een quasi-experiment niet willekeurig over groepen verdeeld (geen randomisatie).</a:t>
            </a:r>
            <a:endParaRPr lang="nl-NL" altLang="nl-NL" dirty="0">
              <a:latin typeface="Arial" panose="020B0604020202020204" pitchFamily="34" charset="0"/>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a:extLst>
              <a:ext uri="{FF2B5EF4-FFF2-40B4-BE49-F238E27FC236}">
                <a16:creationId xmlns:a16="http://schemas.microsoft.com/office/drawing/2014/main" id="{D1B827DF-4698-3085-E173-CC5C620675CB}"/>
              </a:ext>
            </a:extLst>
          </p:cNvPr>
          <p:cNvSpPr>
            <a:spLocks noGrp="1" noRot="1" noChangeAspect="1" noChangeArrowheads="1" noTextEdit="1"/>
          </p:cNvSpPr>
          <p:nvPr>
            <p:ph type="sldImg"/>
          </p:nvPr>
        </p:nvSpPr>
        <p:spPr>
          <a:ln/>
        </p:spPr>
      </p:sp>
      <p:sp>
        <p:nvSpPr>
          <p:cNvPr id="119811" name="Rectangle 3">
            <a:extLst>
              <a:ext uri="{FF2B5EF4-FFF2-40B4-BE49-F238E27FC236}">
                <a16:creationId xmlns:a16="http://schemas.microsoft.com/office/drawing/2014/main" id="{44348E99-48A4-B7AC-4E53-28E233D55BC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nl-NL" altLang="nl-NL">
                <a:latin typeface="Arial" panose="020B0604020202020204" pitchFamily="34" charset="0"/>
                <a:cs typeface="Arial" panose="020B0604020202020204" pitchFamily="34" charset="0"/>
              </a:rPr>
              <a:t>Er blijkt een verschil te zijn tussen het percentage meisjes en jongens in de</a:t>
            </a:r>
          </a:p>
          <a:p>
            <a:r>
              <a:rPr lang="nl-NL" altLang="nl-NL">
                <a:latin typeface="Arial" panose="020B0604020202020204" pitchFamily="34" charset="0"/>
                <a:cs typeface="Arial" panose="020B0604020202020204" pitchFamily="34" charset="0"/>
              </a:rPr>
              <a:t>controlegroep (</a:t>
            </a:r>
            <a:r>
              <a:rPr lang="nl-NL" altLang="nl-NL" i="1">
                <a:latin typeface="Arial" panose="020B0604020202020204" pitchFamily="34" charset="0"/>
                <a:cs typeface="Arial" panose="020B0604020202020204" pitchFamily="34" charset="0"/>
              </a:rPr>
              <a:t>M </a:t>
            </a:r>
            <a:r>
              <a:rPr lang="nl-NL" altLang="nl-NL">
                <a:latin typeface="Arial" panose="020B0604020202020204" pitchFamily="34" charset="0"/>
                <a:cs typeface="Arial" panose="020B0604020202020204" pitchFamily="34" charset="0"/>
              </a:rPr>
              <a:t>= .55, </a:t>
            </a:r>
            <a:r>
              <a:rPr lang="nl-NL" altLang="nl-NL" i="1">
                <a:latin typeface="Arial" panose="020B0604020202020204" pitchFamily="34" charset="0"/>
                <a:cs typeface="Arial" panose="020B0604020202020204" pitchFamily="34" charset="0"/>
              </a:rPr>
              <a:t>SD </a:t>
            </a:r>
            <a:r>
              <a:rPr lang="nl-NL" altLang="nl-NL">
                <a:latin typeface="Arial" panose="020B0604020202020204" pitchFamily="34" charset="0"/>
                <a:cs typeface="Arial" panose="020B0604020202020204" pitchFamily="34" charset="0"/>
              </a:rPr>
              <a:t>= .50, </a:t>
            </a:r>
            <a:r>
              <a:rPr lang="nl-NL" altLang="nl-NL" i="1">
                <a:latin typeface="Arial" panose="020B0604020202020204" pitchFamily="34" charset="0"/>
                <a:cs typeface="Arial" panose="020B0604020202020204" pitchFamily="34" charset="0"/>
              </a:rPr>
              <a:t>p </a:t>
            </a:r>
            <a:r>
              <a:rPr lang="nl-NL" altLang="nl-NL">
                <a:latin typeface="Arial" panose="020B0604020202020204" pitchFamily="34" charset="0"/>
                <a:cs typeface="Arial" panose="020B0604020202020204" pitchFamily="34" charset="0"/>
              </a:rPr>
              <a:t>= .08) en in de mediagroep en de dier-plantgroep (</a:t>
            </a:r>
            <a:r>
              <a:rPr lang="nl-NL" altLang="nl-NL" i="1">
                <a:latin typeface="Arial" panose="020B0604020202020204" pitchFamily="34" charset="0"/>
                <a:cs typeface="Arial" panose="020B0604020202020204" pitchFamily="34" charset="0"/>
              </a:rPr>
              <a:t>M </a:t>
            </a:r>
            <a:r>
              <a:rPr lang="nl-NL" altLang="nl-NL">
                <a:latin typeface="Arial" panose="020B0604020202020204" pitchFamily="34" charset="0"/>
                <a:cs typeface="Arial" panose="020B0604020202020204" pitchFamily="34" charset="0"/>
              </a:rPr>
              <a:t>= .42,</a:t>
            </a:r>
          </a:p>
          <a:p>
            <a:r>
              <a:rPr lang="nl-NL" altLang="nl-NL" i="1">
                <a:latin typeface="Arial" panose="020B0604020202020204" pitchFamily="34" charset="0"/>
                <a:cs typeface="Arial" panose="020B0604020202020204" pitchFamily="34" charset="0"/>
              </a:rPr>
              <a:t>SD </a:t>
            </a:r>
            <a:r>
              <a:rPr lang="nl-NL" altLang="nl-NL">
                <a:latin typeface="Arial" panose="020B0604020202020204" pitchFamily="34" charset="0"/>
                <a:cs typeface="Arial" panose="020B0604020202020204" pitchFamily="34" charset="0"/>
              </a:rPr>
              <a:t>= .49, </a:t>
            </a:r>
            <a:r>
              <a:rPr lang="nl-NL" altLang="nl-NL" i="1">
                <a:latin typeface="Arial" panose="020B0604020202020204" pitchFamily="34" charset="0"/>
                <a:cs typeface="Arial" panose="020B0604020202020204" pitchFamily="34" charset="0"/>
              </a:rPr>
              <a:t>p </a:t>
            </a:r>
            <a:r>
              <a:rPr lang="nl-NL" altLang="nl-NL">
                <a:latin typeface="Arial" panose="020B0604020202020204" pitchFamily="34" charset="0"/>
                <a:cs typeface="Arial" panose="020B0604020202020204" pitchFamily="34" charset="0"/>
              </a:rPr>
              <a:t>= .04 ). Dit verschil heeft geen significant effect op de pretest (</a:t>
            </a:r>
            <a:r>
              <a:rPr lang="nl-NL" altLang="nl-NL" i="1">
                <a:latin typeface="Arial" panose="020B0604020202020204" pitchFamily="34" charset="0"/>
                <a:cs typeface="Arial" panose="020B0604020202020204" pitchFamily="34" charset="0"/>
              </a:rPr>
              <a:t>t </a:t>
            </a:r>
            <a:r>
              <a:rPr lang="nl-NL" altLang="nl-NL">
                <a:latin typeface="Arial" panose="020B0604020202020204" pitchFamily="34" charset="0"/>
                <a:cs typeface="Arial" panose="020B0604020202020204" pitchFamily="34" charset="0"/>
              </a:rPr>
              <a:t>= -1.81, </a:t>
            </a:r>
            <a:r>
              <a:rPr lang="nl-NL" altLang="nl-NL" i="1">
                <a:latin typeface="Arial" panose="020B0604020202020204" pitchFamily="34" charset="0"/>
                <a:cs typeface="Arial" panose="020B0604020202020204" pitchFamily="34" charset="0"/>
              </a:rPr>
              <a:t>df </a:t>
            </a:r>
            <a:r>
              <a:rPr lang="nl-NL" altLang="nl-NL">
                <a:latin typeface="Arial" panose="020B0604020202020204" pitchFamily="34" charset="0"/>
                <a:cs typeface="Arial" panose="020B0604020202020204" pitchFamily="34" charset="0"/>
              </a:rPr>
              <a:t>= 340,</a:t>
            </a:r>
          </a:p>
          <a:p>
            <a:r>
              <a:rPr lang="nl-NL" altLang="nl-NL" i="1">
                <a:latin typeface="Arial" panose="020B0604020202020204" pitchFamily="34" charset="0"/>
                <a:cs typeface="Arial" panose="020B0604020202020204" pitchFamily="34" charset="0"/>
              </a:rPr>
              <a:t>p </a:t>
            </a:r>
            <a:r>
              <a:rPr lang="nl-NL" altLang="nl-NL">
                <a:latin typeface="Arial" panose="020B0604020202020204" pitchFamily="34" charset="0"/>
                <a:cs typeface="Arial" panose="020B0604020202020204" pitchFamily="34" charset="0"/>
              </a:rPr>
              <a:t>= .07). Daarnaast is zichtbaar dat er verschillende typen VMBO klas in het experiment</a:t>
            </a:r>
          </a:p>
          <a:p>
            <a:r>
              <a:rPr lang="nl-NL" altLang="nl-NL">
                <a:latin typeface="Arial" panose="020B0604020202020204" pitchFamily="34" charset="0"/>
                <a:cs typeface="Arial" panose="020B0604020202020204" pitchFamily="34" charset="0"/>
              </a:rPr>
              <a:t>vertegenwoordigd zijn.</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a:extLst>
              <a:ext uri="{FF2B5EF4-FFF2-40B4-BE49-F238E27FC236}">
                <a16:creationId xmlns:a16="http://schemas.microsoft.com/office/drawing/2014/main" id="{9C176141-C633-D812-F4E4-162E20F3A103}"/>
              </a:ext>
            </a:extLst>
          </p:cNvPr>
          <p:cNvSpPr>
            <a:spLocks noGrp="1" noRot="1" noChangeAspect="1" noChangeArrowheads="1" noTextEdit="1"/>
          </p:cNvSpPr>
          <p:nvPr>
            <p:ph type="sldImg"/>
          </p:nvPr>
        </p:nvSpPr>
        <p:spPr>
          <a:ln/>
        </p:spPr>
      </p:sp>
      <p:sp>
        <p:nvSpPr>
          <p:cNvPr id="111619" name="Rectangle 3">
            <a:extLst>
              <a:ext uri="{FF2B5EF4-FFF2-40B4-BE49-F238E27FC236}">
                <a16:creationId xmlns:a16="http://schemas.microsoft.com/office/drawing/2014/main" id="{BC51B5E0-3782-736A-DFFB-FDFA8BDF082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buFontTx/>
              <a:buAutoNum type="arabicPeriod"/>
            </a:pPr>
            <a:r>
              <a:rPr lang="nl-NL" altLang="nl-NL">
                <a:latin typeface="Arial" panose="020B0604020202020204" pitchFamily="34" charset="0"/>
                <a:cs typeface="Arial" panose="020B0604020202020204" pitchFamily="34" charset="0"/>
              </a:rPr>
              <a:t>In pretest</a:t>
            </a:r>
          </a:p>
          <a:p>
            <a:pPr marL="228600" indent="-228600">
              <a:buFontTx/>
              <a:buAutoNum type="arabicPeriod"/>
            </a:pPr>
            <a:endParaRPr lang="nl-NL" altLang="nl-NL">
              <a:latin typeface="Arial" panose="020B0604020202020204" pitchFamily="34" charset="0"/>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a:extLst>
              <a:ext uri="{FF2B5EF4-FFF2-40B4-BE49-F238E27FC236}">
                <a16:creationId xmlns:a16="http://schemas.microsoft.com/office/drawing/2014/main" id="{2A59C8EA-DB1F-27E0-60BE-0E69681FA92D}"/>
              </a:ext>
            </a:extLst>
          </p:cNvPr>
          <p:cNvSpPr>
            <a:spLocks noGrp="1" noRot="1" noChangeAspect="1" noChangeArrowheads="1" noTextEdit="1"/>
          </p:cNvSpPr>
          <p:nvPr>
            <p:ph type="sldImg"/>
          </p:nvPr>
        </p:nvSpPr>
        <p:spPr>
          <a:ln/>
        </p:spPr>
      </p:sp>
      <p:sp>
        <p:nvSpPr>
          <p:cNvPr id="117763" name="Rectangle 3">
            <a:extLst>
              <a:ext uri="{FF2B5EF4-FFF2-40B4-BE49-F238E27FC236}">
                <a16:creationId xmlns:a16="http://schemas.microsoft.com/office/drawing/2014/main" id="{9EFCE49A-19A6-BB39-66D6-C228935AEC4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nl-NL" altLang="nl-NL">
                <a:latin typeface="Arial" panose="020B0604020202020204" pitchFamily="34" charset="0"/>
                <a:cs typeface="Arial" panose="020B0604020202020204" pitchFamily="34" charset="0"/>
              </a:rPr>
              <a:t>Dierplant cursief</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5"/>
          </p:nvPr>
        </p:nvSpPr>
        <p:spPr/>
        <p:txBody>
          <a:bodyPr/>
          <a:lstStyle/>
          <a:p>
            <a:fld id="{DE0F3D9E-23A1-46C9-9FAA-C63CB12AD1F3}" type="slidenum">
              <a:rPr lang="nl-NL" altLang="nl-NL" smtClean="0"/>
              <a:pPr/>
              <a:t>25</a:t>
            </a:fld>
            <a:endParaRPr lang="nl-NL" altLang="nl-NL"/>
          </a:p>
        </p:txBody>
      </p:sp>
    </p:spTree>
    <p:extLst>
      <p:ext uri="{BB962C8B-B14F-4D97-AF65-F5344CB8AC3E}">
        <p14:creationId xmlns:p14="http://schemas.microsoft.com/office/powerpoint/2010/main" val="5703677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nl-NL"/>
          </a:p>
        </p:txBody>
      </p:sp>
      <p:sp>
        <p:nvSpPr>
          <p:cNvPr id="5" name="Footer Placeholder 4"/>
          <p:cNvSpPr>
            <a:spLocks noGrp="1"/>
          </p:cNvSpPr>
          <p:nvPr>
            <p:ph type="ftr" sz="quarter" idx="11"/>
          </p:nvPr>
        </p:nvSpPr>
        <p:spPr/>
        <p:txBody>
          <a:bodyPr/>
          <a:lstStyle/>
          <a:p>
            <a:pPr>
              <a:defRPr/>
            </a:pPr>
            <a:endParaRPr lang="nl-NL"/>
          </a:p>
        </p:txBody>
      </p:sp>
      <p:sp>
        <p:nvSpPr>
          <p:cNvPr id="6" name="Slide Number Placeholder 5"/>
          <p:cNvSpPr>
            <a:spLocks noGrp="1"/>
          </p:cNvSpPr>
          <p:nvPr>
            <p:ph type="sldNum" sz="quarter" idx="12"/>
          </p:nvPr>
        </p:nvSpPr>
        <p:spPr/>
        <p:txBody>
          <a:bodyPr/>
          <a:lstStyle/>
          <a:p>
            <a:fld id="{C23AC132-672D-42F0-A189-B69472E45038}" type="slidenum">
              <a:rPr lang="nl-NL" altLang="nl-NL" smtClean="0"/>
              <a:pPr/>
              <a:t>‹#›</a:t>
            </a:fld>
            <a:endParaRPr lang="nl-NL" altLang="nl-NL"/>
          </a:p>
        </p:txBody>
      </p:sp>
    </p:spTree>
    <p:extLst>
      <p:ext uri="{BB962C8B-B14F-4D97-AF65-F5344CB8AC3E}">
        <p14:creationId xmlns:p14="http://schemas.microsoft.com/office/powerpoint/2010/main" val="36033497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nl-NL"/>
          </a:p>
        </p:txBody>
      </p:sp>
      <p:sp>
        <p:nvSpPr>
          <p:cNvPr id="5" name="Footer Placeholder 4"/>
          <p:cNvSpPr>
            <a:spLocks noGrp="1"/>
          </p:cNvSpPr>
          <p:nvPr>
            <p:ph type="ftr" sz="quarter" idx="11"/>
          </p:nvPr>
        </p:nvSpPr>
        <p:spPr/>
        <p:txBody>
          <a:bodyPr/>
          <a:lstStyle/>
          <a:p>
            <a:pPr>
              <a:defRPr/>
            </a:pPr>
            <a:endParaRPr lang="nl-NL"/>
          </a:p>
        </p:txBody>
      </p:sp>
      <p:sp>
        <p:nvSpPr>
          <p:cNvPr id="6" name="Slide Number Placeholder 5"/>
          <p:cNvSpPr>
            <a:spLocks noGrp="1"/>
          </p:cNvSpPr>
          <p:nvPr>
            <p:ph type="sldNum" sz="quarter" idx="12"/>
          </p:nvPr>
        </p:nvSpPr>
        <p:spPr/>
        <p:txBody>
          <a:bodyPr/>
          <a:lstStyle/>
          <a:p>
            <a:fld id="{A751529A-0614-4E06-B609-9538AE274D57}" type="slidenum">
              <a:rPr lang="nl-NL" altLang="nl-NL" smtClean="0"/>
              <a:pPr/>
              <a:t>‹#›</a:t>
            </a:fld>
            <a:endParaRPr lang="nl-NL" altLang="nl-NL"/>
          </a:p>
        </p:txBody>
      </p:sp>
    </p:spTree>
    <p:extLst>
      <p:ext uri="{BB962C8B-B14F-4D97-AF65-F5344CB8AC3E}">
        <p14:creationId xmlns:p14="http://schemas.microsoft.com/office/powerpoint/2010/main" val="32207273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nl-NL"/>
          </a:p>
        </p:txBody>
      </p:sp>
      <p:sp>
        <p:nvSpPr>
          <p:cNvPr id="5" name="Footer Placeholder 4"/>
          <p:cNvSpPr>
            <a:spLocks noGrp="1"/>
          </p:cNvSpPr>
          <p:nvPr>
            <p:ph type="ftr" sz="quarter" idx="11"/>
          </p:nvPr>
        </p:nvSpPr>
        <p:spPr/>
        <p:txBody>
          <a:bodyPr/>
          <a:lstStyle/>
          <a:p>
            <a:pPr>
              <a:defRPr/>
            </a:pPr>
            <a:endParaRPr lang="nl-NL"/>
          </a:p>
        </p:txBody>
      </p:sp>
      <p:sp>
        <p:nvSpPr>
          <p:cNvPr id="6" name="Slide Number Placeholder 5"/>
          <p:cNvSpPr>
            <a:spLocks noGrp="1"/>
          </p:cNvSpPr>
          <p:nvPr>
            <p:ph type="sldNum" sz="quarter" idx="12"/>
          </p:nvPr>
        </p:nvSpPr>
        <p:spPr/>
        <p:txBody>
          <a:bodyPr/>
          <a:lstStyle/>
          <a:p>
            <a:fld id="{A751529A-0614-4E06-B609-9538AE274D57}" type="slidenum">
              <a:rPr lang="nl-NL" altLang="nl-NL" smtClean="0"/>
              <a:pPr/>
              <a:t>‹#›</a:t>
            </a:fld>
            <a:endParaRPr lang="nl-NL" altLang="nl-NL"/>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9040013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nl-NL"/>
          </a:p>
        </p:txBody>
      </p:sp>
      <p:sp>
        <p:nvSpPr>
          <p:cNvPr id="5" name="Footer Placeholder 4"/>
          <p:cNvSpPr>
            <a:spLocks noGrp="1"/>
          </p:cNvSpPr>
          <p:nvPr>
            <p:ph type="ftr" sz="quarter" idx="11"/>
          </p:nvPr>
        </p:nvSpPr>
        <p:spPr/>
        <p:txBody>
          <a:bodyPr/>
          <a:lstStyle/>
          <a:p>
            <a:pPr>
              <a:defRPr/>
            </a:pPr>
            <a:endParaRPr lang="nl-NL"/>
          </a:p>
        </p:txBody>
      </p:sp>
      <p:sp>
        <p:nvSpPr>
          <p:cNvPr id="6" name="Slide Number Placeholder 5"/>
          <p:cNvSpPr>
            <a:spLocks noGrp="1"/>
          </p:cNvSpPr>
          <p:nvPr>
            <p:ph type="sldNum" sz="quarter" idx="12"/>
          </p:nvPr>
        </p:nvSpPr>
        <p:spPr/>
        <p:txBody>
          <a:bodyPr/>
          <a:lstStyle/>
          <a:p>
            <a:fld id="{A751529A-0614-4E06-B609-9538AE274D57}" type="slidenum">
              <a:rPr lang="nl-NL" altLang="nl-NL" smtClean="0"/>
              <a:pPr/>
              <a:t>‹#›</a:t>
            </a:fld>
            <a:endParaRPr lang="nl-NL" altLang="nl-NL"/>
          </a:p>
        </p:txBody>
      </p:sp>
    </p:spTree>
    <p:extLst>
      <p:ext uri="{BB962C8B-B14F-4D97-AF65-F5344CB8AC3E}">
        <p14:creationId xmlns:p14="http://schemas.microsoft.com/office/powerpoint/2010/main" val="12650173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nl-NL"/>
          </a:p>
        </p:txBody>
      </p:sp>
      <p:sp>
        <p:nvSpPr>
          <p:cNvPr id="5" name="Footer Placeholder 4"/>
          <p:cNvSpPr>
            <a:spLocks noGrp="1"/>
          </p:cNvSpPr>
          <p:nvPr>
            <p:ph type="ftr" sz="quarter" idx="11"/>
          </p:nvPr>
        </p:nvSpPr>
        <p:spPr/>
        <p:txBody>
          <a:bodyPr/>
          <a:lstStyle/>
          <a:p>
            <a:pPr>
              <a:defRPr/>
            </a:pPr>
            <a:endParaRPr lang="nl-NL"/>
          </a:p>
        </p:txBody>
      </p:sp>
      <p:sp>
        <p:nvSpPr>
          <p:cNvPr id="6" name="Slide Number Placeholder 5"/>
          <p:cNvSpPr>
            <a:spLocks noGrp="1"/>
          </p:cNvSpPr>
          <p:nvPr>
            <p:ph type="sldNum" sz="quarter" idx="12"/>
          </p:nvPr>
        </p:nvSpPr>
        <p:spPr/>
        <p:txBody>
          <a:bodyPr/>
          <a:lstStyle/>
          <a:p>
            <a:fld id="{A751529A-0614-4E06-B609-9538AE274D57}" type="slidenum">
              <a:rPr lang="nl-NL" altLang="nl-NL" smtClean="0"/>
              <a:pPr/>
              <a:t>‹#›</a:t>
            </a:fld>
            <a:endParaRPr lang="nl-NL" altLang="nl-NL"/>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5656217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nl-NL"/>
          </a:p>
        </p:txBody>
      </p:sp>
      <p:sp>
        <p:nvSpPr>
          <p:cNvPr id="5" name="Footer Placeholder 4"/>
          <p:cNvSpPr>
            <a:spLocks noGrp="1"/>
          </p:cNvSpPr>
          <p:nvPr>
            <p:ph type="ftr" sz="quarter" idx="11"/>
          </p:nvPr>
        </p:nvSpPr>
        <p:spPr/>
        <p:txBody>
          <a:bodyPr/>
          <a:lstStyle/>
          <a:p>
            <a:pPr>
              <a:defRPr/>
            </a:pPr>
            <a:endParaRPr lang="nl-NL"/>
          </a:p>
        </p:txBody>
      </p:sp>
      <p:sp>
        <p:nvSpPr>
          <p:cNvPr id="6" name="Slide Number Placeholder 5"/>
          <p:cNvSpPr>
            <a:spLocks noGrp="1"/>
          </p:cNvSpPr>
          <p:nvPr>
            <p:ph type="sldNum" sz="quarter" idx="12"/>
          </p:nvPr>
        </p:nvSpPr>
        <p:spPr/>
        <p:txBody>
          <a:bodyPr/>
          <a:lstStyle/>
          <a:p>
            <a:fld id="{A751529A-0614-4E06-B609-9538AE274D57}" type="slidenum">
              <a:rPr lang="nl-NL" altLang="nl-NL" smtClean="0"/>
              <a:pPr/>
              <a:t>‹#›</a:t>
            </a:fld>
            <a:endParaRPr lang="nl-NL" altLang="nl-NL"/>
          </a:p>
        </p:txBody>
      </p:sp>
    </p:spTree>
    <p:extLst>
      <p:ext uri="{BB962C8B-B14F-4D97-AF65-F5344CB8AC3E}">
        <p14:creationId xmlns:p14="http://schemas.microsoft.com/office/powerpoint/2010/main" val="41418989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nl-NL"/>
          </a:p>
        </p:txBody>
      </p:sp>
      <p:sp>
        <p:nvSpPr>
          <p:cNvPr id="5" name="Footer Placeholder 4"/>
          <p:cNvSpPr>
            <a:spLocks noGrp="1"/>
          </p:cNvSpPr>
          <p:nvPr>
            <p:ph type="ftr" sz="quarter" idx="11"/>
          </p:nvPr>
        </p:nvSpPr>
        <p:spPr/>
        <p:txBody>
          <a:bodyPr/>
          <a:lstStyle/>
          <a:p>
            <a:pPr>
              <a:defRPr/>
            </a:pPr>
            <a:endParaRPr lang="nl-NL"/>
          </a:p>
        </p:txBody>
      </p:sp>
      <p:sp>
        <p:nvSpPr>
          <p:cNvPr id="6" name="Slide Number Placeholder 5"/>
          <p:cNvSpPr>
            <a:spLocks noGrp="1"/>
          </p:cNvSpPr>
          <p:nvPr>
            <p:ph type="sldNum" sz="quarter" idx="12"/>
          </p:nvPr>
        </p:nvSpPr>
        <p:spPr/>
        <p:txBody>
          <a:bodyPr/>
          <a:lstStyle/>
          <a:p>
            <a:fld id="{ACF461F7-DB1C-4B26-A3CD-ED92383D81DE}" type="slidenum">
              <a:rPr lang="nl-NL" altLang="nl-NL" smtClean="0"/>
              <a:pPr/>
              <a:t>‹#›</a:t>
            </a:fld>
            <a:endParaRPr lang="nl-NL" altLang="nl-NL"/>
          </a:p>
        </p:txBody>
      </p:sp>
    </p:spTree>
    <p:extLst>
      <p:ext uri="{BB962C8B-B14F-4D97-AF65-F5344CB8AC3E}">
        <p14:creationId xmlns:p14="http://schemas.microsoft.com/office/powerpoint/2010/main" val="6281549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nl-NL"/>
          </a:p>
        </p:txBody>
      </p:sp>
      <p:sp>
        <p:nvSpPr>
          <p:cNvPr id="5" name="Footer Placeholder 4"/>
          <p:cNvSpPr>
            <a:spLocks noGrp="1"/>
          </p:cNvSpPr>
          <p:nvPr>
            <p:ph type="ftr" sz="quarter" idx="11"/>
          </p:nvPr>
        </p:nvSpPr>
        <p:spPr/>
        <p:txBody>
          <a:bodyPr/>
          <a:lstStyle/>
          <a:p>
            <a:pPr>
              <a:defRPr/>
            </a:pPr>
            <a:endParaRPr lang="nl-NL"/>
          </a:p>
        </p:txBody>
      </p:sp>
      <p:sp>
        <p:nvSpPr>
          <p:cNvPr id="6" name="Slide Number Placeholder 5"/>
          <p:cNvSpPr>
            <a:spLocks noGrp="1"/>
          </p:cNvSpPr>
          <p:nvPr>
            <p:ph type="sldNum" sz="quarter" idx="12"/>
          </p:nvPr>
        </p:nvSpPr>
        <p:spPr/>
        <p:txBody>
          <a:bodyPr/>
          <a:lstStyle/>
          <a:p>
            <a:fld id="{D082EC4F-A836-485A-8405-7251B8EC825B}" type="slidenum">
              <a:rPr lang="nl-NL" altLang="nl-NL" smtClean="0"/>
              <a:pPr/>
              <a:t>‹#›</a:t>
            </a:fld>
            <a:endParaRPr lang="nl-NL" altLang="nl-NL"/>
          </a:p>
        </p:txBody>
      </p:sp>
    </p:spTree>
    <p:extLst>
      <p:ext uri="{BB962C8B-B14F-4D97-AF65-F5344CB8AC3E}">
        <p14:creationId xmlns:p14="http://schemas.microsoft.com/office/powerpoint/2010/main" val="6680336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t>Click to edit Master title style</a:t>
            </a:r>
            <a:endParaRPr lang="nl-NL"/>
          </a:p>
        </p:txBody>
      </p:sp>
      <p:sp>
        <p:nvSpPr>
          <p:cNvPr id="6" name="Tijdelijke aanduiding voor inhoud 2"/>
          <p:cNvSpPr>
            <a:spLocks noGrp="1"/>
          </p:cNvSpPr>
          <p:nvPr>
            <p:ph sz="half" idx="1"/>
          </p:nvPr>
        </p:nvSpPr>
        <p:spPr>
          <a:xfrm>
            <a:off x="609600" y="2086830"/>
            <a:ext cx="10972800" cy="4039333"/>
          </a:xfrm>
        </p:spPr>
        <p:txBody>
          <a:bodyPr>
            <a:normAutofit/>
          </a:bodyPr>
          <a:lstStyle>
            <a:lvl1pPr marL="342900" marR="0" indent="-342900" algn="l" defTabSz="457200" rtl="0" eaLnBrk="0" fontAlgn="base" latinLnBrk="0" hangingPunct="0">
              <a:lnSpc>
                <a:spcPct val="100000"/>
              </a:lnSpc>
              <a:spcBef>
                <a:spcPct val="20000"/>
              </a:spcBef>
              <a:spcAft>
                <a:spcPct val="0"/>
              </a:spcAft>
              <a:buClrTx/>
              <a:buSzTx/>
              <a:buFont typeface="Arial"/>
              <a:buChar char="•"/>
              <a:tabLst/>
              <a:defRPr sz="2000"/>
            </a:lvl1pPr>
            <a:lvl2pPr marL="628650" marR="0" indent="-285750" algn="l" defTabSz="457200" rtl="0" eaLnBrk="0" fontAlgn="base" latinLnBrk="0" hangingPunct="0">
              <a:lnSpc>
                <a:spcPct val="100000"/>
              </a:lnSpc>
              <a:spcBef>
                <a:spcPct val="20000"/>
              </a:spcBef>
              <a:spcAft>
                <a:spcPct val="0"/>
              </a:spcAft>
              <a:buClrTx/>
              <a:buSzTx/>
              <a:buFont typeface="Arial" charset="0"/>
              <a:buChar char="•"/>
              <a:tabLst/>
              <a:defRPr sz="1800"/>
            </a:lvl2pPr>
            <a:lvl3pPr marL="896938" marR="0" indent="-285750" algn="l" defTabSz="457200" rtl="0" eaLnBrk="0" fontAlgn="base" latinLnBrk="0" hangingPunct="0">
              <a:lnSpc>
                <a:spcPct val="100000"/>
              </a:lnSpc>
              <a:spcBef>
                <a:spcPct val="20000"/>
              </a:spcBef>
              <a:spcAft>
                <a:spcPct val="0"/>
              </a:spcAft>
              <a:buClrTx/>
              <a:buSzTx/>
              <a:buFont typeface="Arial" charset="0"/>
              <a:buChar char="•"/>
              <a:tabLst/>
              <a:defRPr sz="1600"/>
            </a:lvl3pPr>
            <a:lvl4pPr marL="1255713" marR="0" indent="-285750" algn="l" defTabSz="457200" rtl="0" eaLnBrk="0" fontAlgn="base" latinLnBrk="0" hangingPunct="0">
              <a:lnSpc>
                <a:spcPct val="100000"/>
              </a:lnSpc>
              <a:spcBef>
                <a:spcPct val="20000"/>
              </a:spcBef>
              <a:spcAft>
                <a:spcPct val="0"/>
              </a:spcAft>
              <a:buClrTx/>
              <a:buSzTx/>
              <a:buFont typeface="Arial" charset="0"/>
              <a:buChar char="•"/>
              <a:tabLst/>
              <a:defRPr sz="1400"/>
            </a:lvl4pPr>
            <a:lvl5pPr marL="1612900" marR="0" indent="-285750" algn="l" defTabSz="457200" rtl="0" eaLnBrk="0" fontAlgn="base" latinLnBrk="0" hangingPunct="0">
              <a:lnSpc>
                <a:spcPct val="100000"/>
              </a:lnSpc>
              <a:spcBef>
                <a:spcPct val="20000"/>
              </a:spcBef>
              <a:spcAft>
                <a:spcPct val="0"/>
              </a:spcAft>
              <a:buClrTx/>
              <a:buSzTx/>
              <a:buFont typeface="Arial" charset="0"/>
              <a:buChar char="•"/>
              <a:tabLst/>
              <a:defRPr sz="1400"/>
            </a:lvl5pPr>
            <a:lvl6pPr>
              <a:defRPr sz="1800"/>
            </a:lvl6pPr>
            <a:lvl7pPr>
              <a:defRPr sz="1800"/>
            </a:lvl7pPr>
            <a:lvl8pPr>
              <a:defRPr sz="1800"/>
            </a:lvl8pPr>
            <a:lvl9pPr>
              <a:defRPr sz="1800"/>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nl-NL" noProof="0" dirty="0"/>
          </a:p>
        </p:txBody>
      </p:sp>
      <p:sp>
        <p:nvSpPr>
          <p:cNvPr id="4" name="Tijdelijke aanduiding voor voettekst 4"/>
          <p:cNvSpPr>
            <a:spLocks noGrp="1"/>
          </p:cNvSpPr>
          <p:nvPr>
            <p:ph type="ftr" sz="quarter" idx="10"/>
          </p:nvPr>
        </p:nvSpPr>
        <p:spPr/>
        <p:txBody>
          <a:bodyPr/>
          <a:lstStyle>
            <a:lvl1pPr>
              <a:defRPr/>
            </a:lvl1pPr>
          </a:lstStyle>
          <a:p>
            <a:pPr>
              <a:defRPr/>
            </a:pPr>
            <a:endParaRPr lang="nl-NL"/>
          </a:p>
        </p:txBody>
      </p:sp>
      <p:sp>
        <p:nvSpPr>
          <p:cNvPr id="5" name="Tijdelijke aanduiding voor dianummer 5"/>
          <p:cNvSpPr>
            <a:spLocks noGrp="1"/>
          </p:cNvSpPr>
          <p:nvPr>
            <p:ph type="sldNum" sz="quarter" idx="11"/>
          </p:nvPr>
        </p:nvSpPr>
        <p:spPr/>
        <p:txBody>
          <a:bodyPr/>
          <a:lstStyle>
            <a:lvl1pPr>
              <a:defRPr/>
            </a:lvl1pPr>
          </a:lstStyle>
          <a:p>
            <a:fld id="{B97151E1-4DB2-4948-9759-0980D6BF1302}" type="slidenum">
              <a:rPr lang="nl-NL"/>
              <a:pPr/>
              <a:t>‹#›</a:t>
            </a:fld>
            <a:endParaRPr lang="nl-NL"/>
          </a:p>
        </p:txBody>
      </p:sp>
    </p:spTree>
    <p:extLst>
      <p:ext uri="{BB962C8B-B14F-4D97-AF65-F5344CB8AC3E}">
        <p14:creationId xmlns:p14="http://schemas.microsoft.com/office/powerpoint/2010/main" val="35918726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nl-NL"/>
          </a:p>
        </p:txBody>
      </p:sp>
      <p:sp>
        <p:nvSpPr>
          <p:cNvPr id="5" name="Footer Placeholder 4"/>
          <p:cNvSpPr>
            <a:spLocks noGrp="1"/>
          </p:cNvSpPr>
          <p:nvPr>
            <p:ph type="ftr" sz="quarter" idx="11"/>
          </p:nvPr>
        </p:nvSpPr>
        <p:spPr/>
        <p:txBody>
          <a:bodyPr/>
          <a:lstStyle/>
          <a:p>
            <a:pPr>
              <a:defRPr/>
            </a:pPr>
            <a:endParaRPr lang="nl-NL"/>
          </a:p>
        </p:txBody>
      </p:sp>
      <p:sp>
        <p:nvSpPr>
          <p:cNvPr id="6" name="Slide Number Placeholder 5"/>
          <p:cNvSpPr>
            <a:spLocks noGrp="1"/>
          </p:cNvSpPr>
          <p:nvPr>
            <p:ph type="sldNum" sz="quarter" idx="12"/>
          </p:nvPr>
        </p:nvSpPr>
        <p:spPr/>
        <p:txBody>
          <a:bodyPr/>
          <a:lstStyle/>
          <a:p>
            <a:fld id="{0B9F279E-CCFA-4E8E-9F58-A3EA65B29C07}" type="slidenum">
              <a:rPr lang="nl-NL" altLang="nl-NL" smtClean="0"/>
              <a:pPr/>
              <a:t>‹#›</a:t>
            </a:fld>
            <a:endParaRPr lang="nl-NL" altLang="nl-NL"/>
          </a:p>
        </p:txBody>
      </p:sp>
    </p:spTree>
    <p:extLst>
      <p:ext uri="{BB962C8B-B14F-4D97-AF65-F5344CB8AC3E}">
        <p14:creationId xmlns:p14="http://schemas.microsoft.com/office/powerpoint/2010/main" val="17182587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nl-NL"/>
          </a:p>
        </p:txBody>
      </p:sp>
      <p:sp>
        <p:nvSpPr>
          <p:cNvPr id="5" name="Footer Placeholder 4"/>
          <p:cNvSpPr>
            <a:spLocks noGrp="1"/>
          </p:cNvSpPr>
          <p:nvPr>
            <p:ph type="ftr" sz="quarter" idx="11"/>
          </p:nvPr>
        </p:nvSpPr>
        <p:spPr/>
        <p:txBody>
          <a:bodyPr/>
          <a:lstStyle/>
          <a:p>
            <a:pPr>
              <a:defRPr/>
            </a:pPr>
            <a:endParaRPr lang="nl-NL"/>
          </a:p>
        </p:txBody>
      </p:sp>
      <p:sp>
        <p:nvSpPr>
          <p:cNvPr id="6" name="Slide Number Placeholder 5"/>
          <p:cNvSpPr>
            <a:spLocks noGrp="1"/>
          </p:cNvSpPr>
          <p:nvPr>
            <p:ph type="sldNum" sz="quarter" idx="12"/>
          </p:nvPr>
        </p:nvSpPr>
        <p:spPr/>
        <p:txBody>
          <a:bodyPr/>
          <a:lstStyle/>
          <a:p>
            <a:fld id="{E95FAEA7-9EE1-465C-9F15-F3C68B377AAB}" type="slidenum">
              <a:rPr lang="nl-NL" altLang="nl-NL" smtClean="0"/>
              <a:pPr/>
              <a:t>‹#›</a:t>
            </a:fld>
            <a:endParaRPr lang="nl-NL" altLang="nl-NL"/>
          </a:p>
        </p:txBody>
      </p:sp>
    </p:spTree>
    <p:extLst>
      <p:ext uri="{BB962C8B-B14F-4D97-AF65-F5344CB8AC3E}">
        <p14:creationId xmlns:p14="http://schemas.microsoft.com/office/powerpoint/2010/main" val="6455826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endParaRPr lang="nl-NL"/>
          </a:p>
        </p:txBody>
      </p:sp>
      <p:sp>
        <p:nvSpPr>
          <p:cNvPr id="6" name="Footer Placeholder 5"/>
          <p:cNvSpPr>
            <a:spLocks noGrp="1"/>
          </p:cNvSpPr>
          <p:nvPr>
            <p:ph type="ftr" sz="quarter" idx="11"/>
          </p:nvPr>
        </p:nvSpPr>
        <p:spPr/>
        <p:txBody>
          <a:bodyPr/>
          <a:lstStyle/>
          <a:p>
            <a:pPr>
              <a:defRPr/>
            </a:pPr>
            <a:endParaRPr lang="nl-NL"/>
          </a:p>
        </p:txBody>
      </p:sp>
      <p:sp>
        <p:nvSpPr>
          <p:cNvPr id="7" name="Slide Number Placeholder 6"/>
          <p:cNvSpPr>
            <a:spLocks noGrp="1"/>
          </p:cNvSpPr>
          <p:nvPr>
            <p:ph type="sldNum" sz="quarter" idx="12"/>
          </p:nvPr>
        </p:nvSpPr>
        <p:spPr/>
        <p:txBody>
          <a:bodyPr/>
          <a:lstStyle/>
          <a:p>
            <a:fld id="{9454B141-72F3-4846-874B-93353855D578}" type="slidenum">
              <a:rPr lang="nl-NL" altLang="nl-NL" smtClean="0"/>
              <a:pPr/>
              <a:t>‹#›</a:t>
            </a:fld>
            <a:endParaRPr lang="nl-NL" altLang="nl-NL"/>
          </a:p>
        </p:txBody>
      </p:sp>
    </p:spTree>
    <p:extLst>
      <p:ext uri="{BB962C8B-B14F-4D97-AF65-F5344CB8AC3E}">
        <p14:creationId xmlns:p14="http://schemas.microsoft.com/office/powerpoint/2010/main" val="37302833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endParaRPr lang="nl-NL"/>
          </a:p>
        </p:txBody>
      </p:sp>
      <p:sp>
        <p:nvSpPr>
          <p:cNvPr id="8" name="Footer Placeholder 7"/>
          <p:cNvSpPr>
            <a:spLocks noGrp="1"/>
          </p:cNvSpPr>
          <p:nvPr>
            <p:ph type="ftr" sz="quarter" idx="11"/>
          </p:nvPr>
        </p:nvSpPr>
        <p:spPr/>
        <p:txBody>
          <a:bodyPr/>
          <a:lstStyle/>
          <a:p>
            <a:pPr>
              <a:defRPr/>
            </a:pPr>
            <a:endParaRPr lang="nl-NL"/>
          </a:p>
        </p:txBody>
      </p:sp>
      <p:sp>
        <p:nvSpPr>
          <p:cNvPr id="9" name="Slide Number Placeholder 8"/>
          <p:cNvSpPr>
            <a:spLocks noGrp="1"/>
          </p:cNvSpPr>
          <p:nvPr>
            <p:ph type="sldNum" sz="quarter" idx="12"/>
          </p:nvPr>
        </p:nvSpPr>
        <p:spPr/>
        <p:txBody>
          <a:bodyPr/>
          <a:lstStyle/>
          <a:p>
            <a:fld id="{1287872F-A7B3-4D2B-9BE5-ADB7658554C0}" type="slidenum">
              <a:rPr lang="nl-NL" altLang="nl-NL" smtClean="0"/>
              <a:pPr/>
              <a:t>‹#›</a:t>
            </a:fld>
            <a:endParaRPr lang="nl-NL" altLang="nl-NL"/>
          </a:p>
        </p:txBody>
      </p:sp>
    </p:spTree>
    <p:extLst>
      <p:ext uri="{BB962C8B-B14F-4D97-AF65-F5344CB8AC3E}">
        <p14:creationId xmlns:p14="http://schemas.microsoft.com/office/powerpoint/2010/main" val="40810771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endParaRPr lang="nl-NL"/>
          </a:p>
        </p:txBody>
      </p:sp>
      <p:sp>
        <p:nvSpPr>
          <p:cNvPr id="4" name="Footer Placeholder 3"/>
          <p:cNvSpPr>
            <a:spLocks noGrp="1"/>
          </p:cNvSpPr>
          <p:nvPr>
            <p:ph type="ftr" sz="quarter" idx="11"/>
          </p:nvPr>
        </p:nvSpPr>
        <p:spPr/>
        <p:txBody>
          <a:bodyPr/>
          <a:lstStyle/>
          <a:p>
            <a:pPr>
              <a:defRPr/>
            </a:pPr>
            <a:endParaRPr lang="nl-NL"/>
          </a:p>
        </p:txBody>
      </p:sp>
      <p:sp>
        <p:nvSpPr>
          <p:cNvPr id="5" name="Slide Number Placeholder 4"/>
          <p:cNvSpPr>
            <a:spLocks noGrp="1"/>
          </p:cNvSpPr>
          <p:nvPr>
            <p:ph type="sldNum" sz="quarter" idx="12"/>
          </p:nvPr>
        </p:nvSpPr>
        <p:spPr/>
        <p:txBody>
          <a:bodyPr/>
          <a:lstStyle/>
          <a:p>
            <a:fld id="{30835B4B-2282-4CE8-85BD-94F54128A0CD}" type="slidenum">
              <a:rPr lang="nl-NL" altLang="nl-NL" smtClean="0"/>
              <a:pPr/>
              <a:t>‹#›</a:t>
            </a:fld>
            <a:endParaRPr lang="nl-NL" altLang="nl-NL"/>
          </a:p>
        </p:txBody>
      </p:sp>
    </p:spTree>
    <p:extLst>
      <p:ext uri="{BB962C8B-B14F-4D97-AF65-F5344CB8AC3E}">
        <p14:creationId xmlns:p14="http://schemas.microsoft.com/office/powerpoint/2010/main" val="237247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nl-NL"/>
          </a:p>
        </p:txBody>
      </p:sp>
      <p:sp>
        <p:nvSpPr>
          <p:cNvPr id="3" name="Footer Placeholder 2"/>
          <p:cNvSpPr>
            <a:spLocks noGrp="1"/>
          </p:cNvSpPr>
          <p:nvPr>
            <p:ph type="ftr" sz="quarter" idx="11"/>
          </p:nvPr>
        </p:nvSpPr>
        <p:spPr/>
        <p:txBody>
          <a:bodyPr/>
          <a:lstStyle/>
          <a:p>
            <a:pPr>
              <a:defRPr/>
            </a:pPr>
            <a:endParaRPr lang="nl-NL"/>
          </a:p>
        </p:txBody>
      </p:sp>
      <p:sp>
        <p:nvSpPr>
          <p:cNvPr id="4" name="Slide Number Placeholder 3"/>
          <p:cNvSpPr>
            <a:spLocks noGrp="1"/>
          </p:cNvSpPr>
          <p:nvPr>
            <p:ph type="sldNum" sz="quarter" idx="12"/>
          </p:nvPr>
        </p:nvSpPr>
        <p:spPr/>
        <p:txBody>
          <a:bodyPr/>
          <a:lstStyle/>
          <a:p>
            <a:fld id="{2350BC9D-52CF-4194-B123-82F9032A0344}" type="slidenum">
              <a:rPr lang="nl-NL" altLang="nl-NL" smtClean="0"/>
              <a:pPr/>
              <a:t>‹#›</a:t>
            </a:fld>
            <a:endParaRPr lang="nl-NL" altLang="nl-NL"/>
          </a:p>
        </p:txBody>
      </p:sp>
    </p:spTree>
    <p:extLst>
      <p:ext uri="{BB962C8B-B14F-4D97-AF65-F5344CB8AC3E}">
        <p14:creationId xmlns:p14="http://schemas.microsoft.com/office/powerpoint/2010/main" val="30127248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nl-NL"/>
          </a:p>
        </p:txBody>
      </p:sp>
      <p:sp>
        <p:nvSpPr>
          <p:cNvPr id="6" name="Footer Placeholder 5"/>
          <p:cNvSpPr>
            <a:spLocks noGrp="1"/>
          </p:cNvSpPr>
          <p:nvPr>
            <p:ph type="ftr" sz="quarter" idx="11"/>
          </p:nvPr>
        </p:nvSpPr>
        <p:spPr/>
        <p:txBody>
          <a:bodyPr/>
          <a:lstStyle/>
          <a:p>
            <a:pPr>
              <a:defRPr/>
            </a:pPr>
            <a:endParaRPr lang="nl-NL"/>
          </a:p>
        </p:txBody>
      </p:sp>
      <p:sp>
        <p:nvSpPr>
          <p:cNvPr id="7" name="Slide Number Placeholder 6"/>
          <p:cNvSpPr>
            <a:spLocks noGrp="1"/>
          </p:cNvSpPr>
          <p:nvPr>
            <p:ph type="sldNum" sz="quarter" idx="12"/>
          </p:nvPr>
        </p:nvSpPr>
        <p:spPr/>
        <p:txBody>
          <a:bodyPr/>
          <a:lstStyle/>
          <a:p>
            <a:fld id="{2C0EFA5A-ACA6-4906-AFD4-503116E9F90B}" type="slidenum">
              <a:rPr lang="nl-NL" altLang="nl-NL" smtClean="0"/>
              <a:pPr/>
              <a:t>‹#›</a:t>
            </a:fld>
            <a:endParaRPr lang="nl-NL" altLang="nl-NL"/>
          </a:p>
        </p:txBody>
      </p:sp>
    </p:spTree>
    <p:extLst>
      <p:ext uri="{BB962C8B-B14F-4D97-AF65-F5344CB8AC3E}">
        <p14:creationId xmlns:p14="http://schemas.microsoft.com/office/powerpoint/2010/main" val="16665005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nl-NL"/>
          </a:p>
        </p:txBody>
      </p:sp>
      <p:sp>
        <p:nvSpPr>
          <p:cNvPr id="6" name="Footer Placeholder 5"/>
          <p:cNvSpPr>
            <a:spLocks noGrp="1"/>
          </p:cNvSpPr>
          <p:nvPr>
            <p:ph type="ftr" sz="quarter" idx="11"/>
          </p:nvPr>
        </p:nvSpPr>
        <p:spPr/>
        <p:txBody>
          <a:bodyPr/>
          <a:lstStyle/>
          <a:p>
            <a:pPr>
              <a:defRPr/>
            </a:pPr>
            <a:endParaRPr lang="nl-NL"/>
          </a:p>
        </p:txBody>
      </p:sp>
      <p:sp>
        <p:nvSpPr>
          <p:cNvPr id="7" name="Slide Number Placeholder 6"/>
          <p:cNvSpPr>
            <a:spLocks noGrp="1"/>
          </p:cNvSpPr>
          <p:nvPr>
            <p:ph type="sldNum" sz="quarter" idx="12"/>
          </p:nvPr>
        </p:nvSpPr>
        <p:spPr/>
        <p:txBody>
          <a:bodyPr/>
          <a:lstStyle/>
          <a:p>
            <a:fld id="{DB74CD13-C4E2-4463-8489-F2CD4D4777CE}" type="slidenum">
              <a:rPr lang="nl-NL" altLang="nl-NL" smtClean="0"/>
              <a:pPr/>
              <a:t>‹#›</a:t>
            </a:fld>
            <a:endParaRPr lang="nl-NL" altLang="nl-NL"/>
          </a:p>
        </p:txBody>
      </p:sp>
    </p:spTree>
    <p:extLst>
      <p:ext uri="{BB962C8B-B14F-4D97-AF65-F5344CB8AC3E}">
        <p14:creationId xmlns:p14="http://schemas.microsoft.com/office/powerpoint/2010/main" val="36143580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endParaRPr lang="nl-NL"/>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nl-NL"/>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A751529A-0614-4E06-B609-9538AE274D57}" type="slidenum">
              <a:rPr lang="nl-NL" altLang="nl-NL" smtClean="0"/>
              <a:pPr/>
              <a:t>‹#›</a:t>
            </a:fld>
            <a:endParaRPr lang="nl-NL" altLang="nl-NL"/>
          </a:p>
        </p:txBody>
      </p:sp>
    </p:spTree>
    <p:extLst>
      <p:ext uri="{BB962C8B-B14F-4D97-AF65-F5344CB8AC3E}">
        <p14:creationId xmlns:p14="http://schemas.microsoft.com/office/powerpoint/2010/main" val="973656625"/>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 id="2147483753" r:id="rId15"/>
    <p:sldLayoutId id="2147483754" r:id="rId16"/>
    <p:sldLayoutId id="2147483755" r:id="rId17"/>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4.pn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1.xml"/><Relationship Id="rId7" Type="http://schemas.openxmlformats.org/officeDocument/2006/relationships/image" Target="../media/image1.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www.researchgate.net/publication/301550694_Effecten_van_dieren_planten_en_media_in_het_biologielokaal_als_onderdeel_van_de_fysieke_leeromgeving_voor_contextrijk_leren" TargetMode="Externa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4.jpe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14.jpeg"/><Relationship Id="rId7"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png"/><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AutoShape 2">
            <a:extLst>
              <a:ext uri="{FF2B5EF4-FFF2-40B4-BE49-F238E27FC236}">
                <a16:creationId xmlns:a16="http://schemas.microsoft.com/office/drawing/2014/main" id="{34E2DE6F-BE61-ECEA-1422-11D6CEB6C74F}"/>
              </a:ext>
            </a:extLst>
          </p:cNvPr>
          <p:cNvSpPr>
            <a:spLocks noGrp="1" noChangeArrowheads="1"/>
          </p:cNvSpPr>
          <p:nvPr>
            <p:ph type="ctrTitle"/>
          </p:nvPr>
        </p:nvSpPr>
        <p:spPr>
          <a:xfrm>
            <a:off x="1416049" y="854192"/>
            <a:ext cx="7772400" cy="1470025"/>
          </a:xfrm>
        </p:spPr>
        <p:txBody>
          <a:bodyPr/>
          <a:lstStyle/>
          <a:p>
            <a:r>
              <a:rPr lang="nl-NL" altLang="nl-NL" sz="2800" dirty="0"/>
              <a:t>Effecten van dieren, planten en media in het biologielokaal als onderdeel van de fysieke leeromgeving voor contextrijk leren.</a:t>
            </a:r>
            <a:br>
              <a:rPr lang="nl-NL" altLang="nl-NL" sz="2800" dirty="0"/>
            </a:br>
            <a:endParaRPr lang="nl-NL" altLang="nl-NL" sz="1000" dirty="0"/>
          </a:p>
        </p:txBody>
      </p:sp>
      <p:sp>
        <p:nvSpPr>
          <p:cNvPr id="60419" name="Rectangle 3">
            <a:extLst>
              <a:ext uri="{FF2B5EF4-FFF2-40B4-BE49-F238E27FC236}">
                <a16:creationId xmlns:a16="http://schemas.microsoft.com/office/drawing/2014/main" id="{6020F908-7F62-A71C-CC07-17D317C3377F}"/>
              </a:ext>
            </a:extLst>
          </p:cNvPr>
          <p:cNvSpPr>
            <a:spLocks noGrp="1" noChangeArrowheads="1"/>
          </p:cNvSpPr>
          <p:nvPr>
            <p:ph type="subTitle" idx="1"/>
          </p:nvPr>
        </p:nvSpPr>
        <p:spPr>
          <a:xfrm>
            <a:off x="6311900" y="4268788"/>
            <a:ext cx="4032250" cy="1752600"/>
          </a:xfrm>
        </p:spPr>
        <p:txBody>
          <a:bodyPr/>
          <a:lstStyle/>
          <a:p>
            <a:r>
              <a:rPr lang="nl-NL" altLang="nl-NL"/>
              <a:t>Door Gertjan Martens</a:t>
            </a:r>
          </a:p>
        </p:txBody>
      </p:sp>
      <p:pic>
        <p:nvPicPr>
          <p:cNvPr id="60426" name="Picture 10">
            <a:extLst>
              <a:ext uri="{FF2B5EF4-FFF2-40B4-BE49-F238E27FC236}">
                <a16:creationId xmlns:a16="http://schemas.microsoft.com/office/drawing/2014/main" id="{D02C1310-10B8-6719-B32E-879DABBD97E8}"/>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6643"/>
            <a:ext cx="3721341" cy="74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3">
            <a:extLst>
              <a:ext uri="{FF2B5EF4-FFF2-40B4-BE49-F238E27FC236}">
                <a16:creationId xmlns:a16="http://schemas.microsoft.com/office/drawing/2014/main" id="{63C40760-4CA4-D7A3-56EF-8C469B931DB9}"/>
              </a:ext>
            </a:extLst>
          </p:cNvPr>
          <p:cNvGrpSpPr/>
          <p:nvPr/>
        </p:nvGrpSpPr>
        <p:grpSpPr>
          <a:xfrm>
            <a:off x="4002968" y="2204865"/>
            <a:ext cx="3821223" cy="4300388"/>
            <a:chOff x="4002969" y="2775013"/>
            <a:chExt cx="3172530" cy="3730239"/>
          </a:xfrm>
        </p:grpSpPr>
        <p:pic>
          <p:nvPicPr>
            <p:cNvPr id="5" name="Picture 8">
              <a:extLst>
                <a:ext uri="{FF2B5EF4-FFF2-40B4-BE49-F238E27FC236}">
                  <a16:creationId xmlns:a16="http://schemas.microsoft.com/office/drawing/2014/main" id="{E2F0F2CB-248F-A8AA-421E-0A48A82A483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02969" y="3501008"/>
              <a:ext cx="2308932" cy="3004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AutoShape 9">
              <a:extLst>
                <a:ext uri="{FF2B5EF4-FFF2-40B4-BE49-F238E27FC236}">
                  <a16:creationId xmlns:a16="http://schemas.microsoft.com/office/drawing/2014/main" id="{D04193CA-D820-7E1A-4F5D-60ACFEB996C6}"/>
                </a:ext>
              </a:extLst>
            </p:cNvPr>
            <p:cNvSpPr>
              <a:spLocks noChangeArrowheads="1"/>
            </p:cNvSpPr>
            <p:nvPr/>
          </p:nvSpPr>
          <p:spPr bwMode="auto">
            <a:xfrm>
              <a:off x="5107913" y="2775013"/>
              <a:ext cx="2067586" cy="1353754"/>
            </a:xfrm>
            <a:prstGeom prst="cloudCallout">
              <a:avLst>
                <a:gd name="adj1" fmla="val -43750"/>
                <a:gd name="adj2" fmla="val 70000"/>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nl-NL" altLang="nl-NL"/>
                <a:t> i Pad?</a:t>
              </a:r>
            </a:p>
          </p:txBody>
        </p:sp>
      </p:grpSp>
      <p:grpSp>
        <p:nvGrpSpPr>
          <p:cNvPr id="7" name="Group 6">
            <a:extLst>
              <a:ext uri="{FF2B5EF4-FFF2-40B4-BE49-F238E27FC236}">
                <a16:creationId xmlns:a16="http://schemas.microsoft.com/office/drawing/2014/main" id="{CA7DD9AC-A3AB-C667-D74E-27A956E81ADC}"/>
              </a:ext>
            </a:extLst>
          </p:cNvPr>
          <p:cNvGrpSpPr/>
          <p:nvPr/>
        </p:nvGrpSpPr>
        <p:grpSpPr>
          <a:xfrm>
            <a:off x="-24680" y="6417843"/>
            <a:ext cx="3427882" cy="467541"/>
            <a:chOff x="132818" y="6327204"/>
            <a:chExt cx="3427882" cy="467541"/>
          </a:xfrm>
        </p:grpSpPr>
        <p:pic>
          <p:nvPicPr>
            <p:cNvPr id="8" name="Picture 6">
              <a:extLst>
                <a:ext uri="{FF2B5EF4-FFF2-40B4-BE49-F238E27FC236}">
                  <a16:creationId xmlns:a16="http://schemas.microsoft.com/office/drawing/2014/main" id="{8E21C6C6-193C-D021-A39E-951AFB18103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19925" t="12804" r="21400" b="71442"/>
            <a:stretch>
              <a:fillRect/>
            </a:stretch>
          </p:blipFill>
          <p:spPr bwMode="auto">
            <a:xfrm>
              <a:off x="132818" y="6327204"/>
              <a:ext cx="3096914" cy="46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5">
              <a:extLst>
                <a:ext uri="{FF2B5EF4-FFF2-40B4-BE49-F238E27FC236}">
                  <a16:creationId xmlns:a16="http://schemas.microsoft.com/office/drawing/2014/main" id="{C8D060C2-3DAA-A947-1F4C-2C49B1E9CFF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29732" y="6380582"/>
              <a:ext cx="330968" cy="36078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AutoShape 2">
            <a:extLst>
              <a:ext uri="{FF2B5EF4-FFF2-40B4-BE49-F238E27FC236}">
                <a16:creationId xmlns:a16="http://schemas.microsoft.com/office/drawing/2014/main" id="{3BE45EBB-E693-179C-1F2D-BC828BB747D2}"/>
              </a:ext>
            </a:extLst>
          </p:cNvPr>
          <p:cNvSpPr>
            <a:spLocks noGrp="1" noChangeArrowheads="1"/>
          </p:cNvSpPr>
          <p:nvPr>
            <p:ph type="title"/>
          </p:nvPr>
        </p:nvSpPr>
        <p:spPr>
          <a:xfrm>
            <a:off x="983432" y="1124744"/>
            <a:ext cx="8596668" cy="1320800"/>
          </a:xfrm>
        </p:spPr>
        <p:txBody>
          <a:bodyPr/>
          <a:lstStyle/>
          <a:p>
            <a:r>
              <a:rPr lang="nl-NL" altLang="nl-NL" dirty="0"/>
              <a:t>Studenten van de lerarenopleiding</a:t>
            </a:r>
          </a:p>
        </p:txBody>
      </p:sp>
      <p:sp>
        <p:nvSpPr>
          <p:cNvPr id="68611" name="Rectangle 3">
            <a:extLst>
              <a:ext uri="{FF2B5EF4-FFF2-40B4-BE49-F238E27FC236}">
                <a16:creationId xmlns:a16="http://schemas.microsoft.com/office/drawing/2014/main" id="{61D8AB6F-2976-2AC4-51D7-24C52CEF8ED1}"/>
              </a:ext>
            </a:extLst>
          </p:cNvPr>
          <p:cNvSpPr>
            <a:spLocks noGrp="1" noChangeArrowheads="1"/>
          </p:cNvSpPr>
          <p:nvPr>
            <p:ph idx="1"/>
          </p:nvPr>
        </p:nvSpPr>
        <p:spPr>
          <a:xfrm>
            <a:off x="1015864" y="2348880"/>
            <a:ext cx="8856984" cy="2651125"/>
          </a:xfrm>
        </p:spPr>
        <p:txBody>
          <a:bodyPr>
            <a:normAutofit/>
          </a:bodyPr>
          <a:lstStyle/>
          <a:p>
            <a:r>
              <a:rPr lang="nl-NL" altLang="nl-NL" dirty="0"/>
              <a:t>Op stagescholen komt een deel van de studenten terecht in een kaal (‘multifunctioneel’ </a:t>
            </a:r>
            <a:r>
              <a:rPr lang="nl-NL" altLang="nl-NL" dirty="0">
                <a:sym typeface="Wingdings" panose="05000000000000000000" pitchFamily="2" charset="2"/>
              </a:rPr>
              <a:t>) </a:t>
            </a:r>
            <a:r>
              <a:rPr lang="nl-NL" altLang="nl-NL" dirty="0"/>
              <a:t>lokaal met als materiaal een biologiemethode met werkboek.</a:t>
            </a:r>
          </a:p>
          <a:p>
            <a:endParaRPr lang="nl-NL" altLang="nl-NL" dirty="0"/>
          </a:p>
          <a:p>
            <a:r>
              <a:rPr lang="nl-NL" altLang="nl-NL" dirty="0"/>
              <a:t>Het valt studenten zwaar om in een dergelijke omgeving contextrijk onderwijs met authentieke objecten vorm te geven.</a:t>
            </a:r>
          </a:p>
        </p:txBody>
      </p:sp>
      <p:pic>
        <p:nvPicPr>
          <p:cNvPr id="5" name="Picture 10">
            <a:extLst>
              <a:ext uri="{FF2B5EF4-FFF2-40B4-BE49-F238E27FC236}">
                <a16:creationId xmlns:a16="http://schemas.microsoft.com/office/drawing/2014/main" id="{3221FF61-2B06-B0D7-E6C6-9F5889886F56}"/>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6643"/>
            <a:ext cx="3721341" cy="74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5">
            <a:extLst>
              <a:ext uri="{FF2B5EF4-FFF2-40B4-BE49-F238E27FC236}">
                <a16:creationId xmlns:a16="http://schemas.microsoft.com/office/drawing/2014/main" id="{56A9AB1A-C5D2-DD3A-9071-F88FAB5124DB}"/>
              </a:ext>
            </a:extLst>
          </p:cNvPr>
          <p:cNvGrpSpPr/>
          <p:nvPr/>
        </p:nvGrpSpPr>
        <p:grpSpPr>
          <a:xfrm>
            <a:off x="407368" y="6425952"/>
            <a:ext cx="3211858" cy="432048"/>
            <a:chOff x="132818" y="6327204"/>
            <a:chExt cx="3427882" cy="467541"/>
          </a:xfrm>
        </p:grpSpPr>
        <p:pic>
          <p:nvPicPr>
            <p:cNvPr id="7" name="Picture 6">
              <a:extLst>
                <a:ext uri="{FF2B5EF4-FFF2-40B4-BE49-F238E27FC236}">
                  <a16:creationId xmlns:a16="http://schemas.microsoft.com/office/drawing/2014/main" id="{06DC7FF2-FC0E-E5D0-B1AC-FB8D79FA4312}"/>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9925" t="12804" r="21400" b="71442"/>
            <a:stretch>
              <a:fillRect/>
            </a:stretch>
          </p:blipFill>
          <p:spPr bwMode="auto">
            <a:xfrm>
              <a:off x="132818" y="6327204"/>
              <a:ext cx="3096914" cy="46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
              <a:extLst>
                <a:ext uri="{FF2B5EF4-FFF2-40B4-BE49-F238E27FC236}">
                  <a16:creationId xmlns:a16="http://schemas.microsoft.com/office/drawing/2014/main" id="{D379BA3A-97A3-516D-3AE1-48256A67D8B3}"/>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29732" y="6380582"/>
              <a:ext cx="330968" cy="36078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AutoShape 2">
            <a:extLst>
              <a:ext uri="{FF2B5EF4-FFF2-40B4-BE49-F238E27FC236}">
                <a16:creationId xmlns:a16="http://schemas.microsoft.com/office/drawing/2014/main" id="{1322A3D9-5476-F2B8-2E1E-080F4B884C3C}"/>
              </a:ext>
            </a:extLst>
          </p:cNvPr>
          <p:cNvSpPr>
            <a:spLocks noGrp="1" noChangeArrowheads="1"/>
          </p:cNvSpPr>
          <p:nvPr>
            <p:ph type="title"/>
          </p:nvPr>
        </p:nvSpPr>
        <p:spPr>
          <a:xfrm>
            <a:off x="657190" y="1066273"/>
            <a:ext cx="8596668" cy="1320800"/>
          </a:xfrm>
        </p:spPr>
        <p:txBody>
          <a:bodyPr/>
          <a:lstStyle/>
          <a:p>
            <a:r>
              <a:rPr lang="nl-NL" altLang="nl-NL" sz="3200" dirty="0"/>
              <a:t>De vraagstelling van het onderzoek was:</a:t>
            </a:r>
          </a:p>
        </p:txBody>
      </p:sp>
      <p:sp>
        <p:nvSpPr>
          <p:cNvPr id="69635" name="Rectangle 3">
            <a:extLst>
              <a:ext uri="{FF2B5EF4-FFF2-40B4-BE49-F238E27FC236}">
                <a16:creationId xmlns:a16="http://schemas.microsoft.com/office/drawing/2014/main" id="{CDFF6E43-CB8A-1F3A-E36E-B1E5BB6B91B2}"/>
              </a:ext>
            </a:extLst>
          </p:cNvPr>
          <p:cNvSpPr>
            <a:spLocks noGrp="1" noChangeArrowheads="1"/>
          </p:cNvSpPr>
          <p:nvPr>
            <p:ph idx="1"/>
          </p:nvPr>
        </p:nvSpPr>
        <p:spPr/>
        <p:txBody>
          <a:bodyPr/>
          <a:lstStyle/>
          <a:p>
            <a:r>
              <a:rPr lang="nl-NL" altLang="nl-NL" dirty="0"/>
              <a:t>1. ”Heeft de aanwezigheid van levende dieren en planten in de klas en inzet daarvan tijdens de les een meetbaar positief effect op de leerprestaties en intrinsieke motivatie van de leerlingen?” </a:t>
            </a:r>
          </a:p>
          <a:p>
            <a:pPr marL="0" indent="0">
              <a:buNone/>
            </a:pPr>
            <a:endParaRPr lang="nl-NL" altLang="nl-NL" dirty="0"/>
          </a:p>
          <a:p>
            <a:r>
              <a:rPr lang="nl-NL" altLang="nl-NL" dirty="0"/>
              <a:t>2. “Vormen multimedia een volwaardig alternatief voor levende materialen in de klas”?</a:t>
            </a:r>
          </a:p>
        </p:txBody>
      </p:sp>
      <p:pic>
        <p:nvPicPr>
          <p:cNvPr id="9" name="Picture 10">
            <a:extLst>
              <a:ext uri="{FF2B5EF4-FFF2-40B4-BE49-F238E27FC236}">
                <a16:creationId xmlns:a16="http://schemas.microsoft.com/office/drawing/2014/main" id="{039ABEB6-728D-D04F-5575-ACBA12366159}"/>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6643"/>
            <a:ext cx="3721341" cy="74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Group 9">
            <a:extLst>
              <a:ext uri="{FF2B5EF4-FFF2-40B4-BE49-F238E27FC236}">
                <a16:creationId xmlns:a16="http://schemas.microsoft.com/office/drawing/2014/main" id="{36D11005-8A1C-1B5F-76B9-118CBC648F96}"/>
              </a:ext>
            </a:extLst>
          </p:cNvPr>
          <p:cNvGrpSpPr/>
          <p:nvPr/>
        </p:nvGrpSpPr>
        <p:grpSpPr>
          <a:xfrm>
            <a:off x="407368" y="6425952"/>
            <a:ext cx="3211858" cy="432048"/>
            <a:chOff x="132818" y="6327204"/>
            <a:chExt cx="3427882" cy="467541"/>
          </a:xfrm>
        </p:grpSpPr>
        <p:pic>
          <p:nvPicPr>
            <p:cNvPr id="11" name="Picture 10">
              <a:extLst>
                <a:ext uri="{FF2B5EF4-FFF2-40B4-BE49-F238E27FC236}">
                  <a16:creationId xmlns:a16="http://schemas.microsoft.com/office/drawing/2014/main" id="{C3D13041-75F7-0703-FB4B-B5EB03BBF2CF}"/>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9925" t="12804" r="21400" b="71442"/>
            <a:stretch>
              <a:fillRect/>
            </a:stretch>
          </p:blipFill>
          <p:spPr bwMode="auto">
            <a:xfrm>
              <a:off x="132818" y="6327204"/>
              <a:ext cx="3096914" cy="46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5">
              <a:extLst>
                <a:ext uri="{FF2B5EF4-FFF2-40B4-BE49-F238E27FC236}">
                  <a16:creationId xmlns:a16="http://schemas.microsoft.com/office/drawing/2014/main" id="{8E8934F8-7521-A7FB-3CF6-163072EFF091}"/>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29732" y="6380582"/>
              <a:ext cx="330968" cy="36078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AutoShape 2">
            <a:extLst>
              <a:ext uri="{FF2B5EF4-FFF2-40B4-BE49-F238E27FC236}">
                <a16:creationId xmlns:a16="http://schemas.microsoft.com/office/drawing/2014/main" id="{78FDB029-079D-CEFB-DA7F-23846B4B65F8}"/>
              </a:ext>
            </a:extLst>
          </p:cNvPr>
          <p:cNvSpPr>
            <a:spLocks noGrp="1" noChangeArrowheads="1"/>
          </p:cNvSpPr>
          <p:nvPr>
            <p:ph type="title"/>
          </p:nvPr>
        </p:nvSpPr>
        <p:spPr>
          <a:xfrm>
            <a:off x="983432" y="1016737"/>
            <a:ext cx="8596668" cy="1320800"/>
          </a:xfrm>
        </p:spPr>
        <p:txBody>
          <a:bodyPr/>
          <a:lstStyle/>
          <a:p>
            <a:r>
              <a:rPr lang="nl-NL" altLang="nl-NL" dirty="0"/>
              <a:t>Hypothesen:</a:t>
            </a:r>
          </a:p>
        </p:txBody>
      </p:sp>
      <p:sp>
        <p:nvSpPr>
          <p:cNvPr id="70659" name="Rectangle 3">
            <a:extLst>
              <a:ext uri="{FF2B5EF4-FFF2-40B4-BE49-F238E27FC236}">
                <a16:creationId xmlns:a16="http://schemas.microsoft.com/office/drawing/2014/main" id="{E78A5607-C8B6-8BF5-CB31-BABC36FF1344}"/>
              </a:ext>
            </a:extLst>
          </p:cNvPr>
          <p:cNvSpPr>
            <a:spLocks noGrp="1" noChangeArrowheads="1"/>
          </p:cNvSpPr>
          <p:nvPr>
            <p:ph idx="1"/>
          </p:nvPr>
        </p:nvSpPr>
        <p:spPr>
          <a:xfrm>
            <a:off x="1055440" y="2276872"/>
            <a:ext cx="7693025" cy="3227388"/>
          </a:xfrm>
        </p:spPr>
        <p:txBody>
          <a:bodyPr>
            <a:normAutofit/>
          </a:bodyPr>
          <a:lstStyle/>
          <a:p>
            <a:pPr>
              <a:lnSpc>
                <a:spcPct val="80000"/>
              </a:lnSpc>
              <a:buFont typeface="Wingdings" panose="05000000000000000000" pitchFamily="2" charset="2"/>
              <a:buNone/>
            </a:pPr>
            <a:r>
              <a:rPr lang="nl-NL" altLang="nl-NL" dirty="0"/>
              <a:t>Nul hypothese (H0l):  Er is geen, of een negatief verband tussen het aanbieden van multimedia/dieren en planten en de leerprestatie. </a:t>
            </a:r>
          </a:p>
          <a:p>
            <a:pPr>
              <a:lnSpc>
                <a:spcPct val="80000"/>
              </a:lnSpc>
            </a:pPr>
            <a:endParaRPr lang="nl-NL" altLang="nl-NL" dirty="0"/>
          </a:p>
          <a:p>
            <a:pPr>
              <a:lnSpc>
                <a:spcPct val="80000"/>
              </a:lnSpc>
            </a:pPr>
            <a:r>
              <a:rPr lang="nl-NL" altLang="nl-NL" dirty="0"/>
              <a:t>Nul hypothese (H0m):  Er is geen (of een negatief) verband tussen het aanbieden van multimedia/dieren en planten de intrinsieke motivatie. Alternatieve hypothese</a:t>
            </a:r>
          </a:p>
        </p:txBody>
      </p:sp>
      <p:pic>
        <p:nvPicPr>
          <p:cNvPr id="5" name="Picture 10">
            <a:extLst>
              <a:ext uri="{FF2B5EF4-FFF2-40B4-BE49-F238E27FC236}">
                <a16:creationId xmlns:a16="http://schemas.microsoft.com/office/drawing/2014/main" id="{2E399D39-8F50-8A52-C023-E0FF7D849ED2}"/>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6643"/>
            <a:ext cx="3721341" cy="74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5">
            <a:extLst>
              <a:ext uri="{FF2B5EF4-FFF2-40B4-BE49-F238E27FC236}">
                <a16:creationId xmlns:a16="http://schemas.microsoft.com/office/drawing/2014/main" id="{90C67B74-1EB8-BAE2-9559-A38355F16CC9}"/>
              </a:ext>
            </a:extLst>
          </p:cNvPr>
          <p:cNvGrpSpPr/>
          <p:nvPr/>
        </p:nvGrpSpPr>
        <p:grpSpPr>
          <a:xfrm>
            <a:off x="407368" y="6425952"/>
            <a:ext cx="3211858" cy="432048"/>
            <a:chOff x="132818" y="6327204"/>
            <a:chExt cx="3427882" cy="467541"/>
          </a:xfrm>
        </p:grpSpPr>
        <p:pic>
          <p:nvPicPr>
            <p:cNvPr id="7" name="Picture 6">
              <a:extLst>
                <a:ext uri="{FF2B5EF4-FFF2-40B4-BE49-F238E27FC236}">
                  <a16:creationId xmlns:a16="http://schemas.microsoft.com/office/drawing/2014/main" id="{90C2998A-5288-A242-5A2A-24AFB344625E}"/>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9925" t="12804" r="21400" b="71442"/>
            <a:stretch>
              <a:fillRect/>
            </a:stretch>
          </p:blipFill>
          <p:spPr bwMode="auto">
            <a:xfrm>
              <a:off x="132818" y="6327204"/>
              <a:ext cx="3096914" cy="46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
              <a:extLst>
                <a:ext uri="{FF2B5EF4-FFF2-40B4-BE49-F238E27FC236}">
                  <a16:creationId xmlns:a16="http://schemas.microsoft.com/office/drawing/2014/main" id="{814E0011-3BE5-99E5-CBE6-B47DF4C0CCF7}"/>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29732" y="6380582"/>
              <a:ext cx="330968" cy="36078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692" name="Rectangle 71688">
            <a:extLst>
              <a:ext uri="{FF2B5EF4-FFF2-40B4-BE49-F238E27FC236}">
                <a16:creationId xmlns:a16="http://schemas.microsoft.com/office/drawing/2014/main" id="{A65AC7D1-EAA9-48F5-B509-60A7F50BF7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71691" name="Rectangle 71690">
            <a:extLst>
              <a:ext uri="{FF2B5EF4-FFF2-40B4-BE49-F238E27FC236}">
                <a16:creationId xmlns:a16="http://schemas.microsoft.com/office/drawing/2014/main" id="{D6320AF9-619A-4175-865B-5663E1AEF4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1693" name="Straight Connector 71692">
            <a:extLst>
              <a:ext uri="{FF2B5EF4-FFF2-40B4-BE49-F238E27FC236}">
                <a16:creationId xmlns:a16="http://schemas.microsoft.com/office/drawing/2014/main" id="{063B6EC6-D752-4EE7-908B-F8F19E8C7FE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1313" y="0"/>
            <a:ext cx="1219200" cy="6858000"/>
          </a:xfrm>
          <a:prstGeom prst="line">
            <a:avLst/>
          </a:prstGeom>
          <a:ln w="9525">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cxnSp>
        <p:nvCxnSpPr>
          <p:cNvPr id="71695" name="Straight Connector 71694">
            <a:extLst>
              <a:ext uri="{FF2B5EF4-FFF2-40B4-BE49-F238E27FC236}">
                <a16:creationId xmlns:a16="http://schemas.microsoft.com/office/drawing/2014/main" id="{EFECD4E8-AD3E-4228-82A2-9461958EA94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3290979" y="3681413"/>
            <a:ext cx="4763558" cy="3176587"/>
          </a:xfrm>
          <a:prstGeom prst="line">
            <a:avLst/>
          </a:prstGeom>
          <a:ln w="9525">
            <a:solidFill>
              <a:schemeClr val="tx1">
                <a:lumMod val="50000"/>
                <a:lumOff val="50000"/>
                <a:alpha val="80000"/>
              </a:schemeClr>
            </a:solidFill>
          </a:ln>
        </p:spPr>
        <p:style>
          <a:lnRef idx="2">
            <a:schemeClr val="accent1"/>
          </a:lnRef>
          <a:fillRef idx="0">
            <a:schemeClr val="accent1"/>
          </a:fillRef>
          <a:effectRef idx="1">
            <a:schemeClr val="accent1"/>
          </a:effectRef>
          <a:fontRef idx="minor">
            <a:schemeClr val="tx1"/>
          </a:fontRef>
        </p:style>
      </p:cxnSp>
      <p:sp>
        <p:nvSpPr>
          <p:cNvPr id="71697" name="Rectangle 23">
            <a:extLst>
              <a:ext uri="{FF2B5EF4-FFF2-40B4-BE49-F238E27FC236}">
                <a16:creationId xmlns:a16="http://schemas.microsoft.com/office/drawing/2014/main" id="{7E018740-5C2B-4A41-AC1A-7E68D1EC1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2568"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71699" name="Rectangle 25">
            <a:extLst>
              <a:ext uri="{FF2B5EF4-FFF2-40B4-BE49-F238E27FC236}">
                <a16:creationId xmlns:a16="http://schemas.microsoft.com/office/drawing/2014/main" id="{166F75A4-C475-4941-8EE2-B80A06A2C1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4534"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71701" name="Isosceles Triangle 71700">
            <a:extLst>
              <a:ext uri="{FF2B5EF4-FFF2-40B4-BE49-F238E27FC236}">
                <a16:creationId xmlns:a16="http://schemas.microsoft.com/office/drawing/2014/main" id="{A032553A-72E8-4B0D-8405-FF9771C9AF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33425"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71703" name="Rectangle 27">
            <a:extLst>
              <a:ext uri="{FF2B5EF4-FFF2-40B4-BE49-F238E27FC236}">
                <a16:creationId xmlns:a16="http://schemas.microsoft.com/office/drawing/2014/main" id="{765800AC-C3B9-498E-87BC-29FAE4C76B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5592"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71705" name="Isosceles Triangle 71704">
            <a:extLst>
              <a:ext uri="{FF2B5EF4-FFF2-40B4-BE49-F238E27FC236}">
                <a16:creationId xmlns:a16="http://schemas.microsoft.com/office/drawing/2014/main" id="{1F9D6ACB-2FF4-49F9-978A-E0D5327FC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72758"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71707" name="Freeform: Shape 71706">
            <a:extLst>
              <a:ext uri="{FF2B5EF4-FFF2-40B4-BE49-F238E27FC236}">
                <a16:creationId xmlns:a16="http://schemas.microsoft.com/office/drawing/2014/main" id="{A5EC319D-0FEA-4B95-A3EA-01E35672C9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97631" y="-8467"/>
            <a:ext cx="5994369" cy="6866467"/>
          </a:xfrm>
          <a:custGeom>
            <a:avLst/>
            <a:gdLst>
              <a:gd name="connsiteX0" fmla="*/ 0 w 5994369"/>
              <a:gd name="connsiteY0" fmla="*/ 0 h 6866467"/>
              <a:gd name="connsiteX1" fmla="*/ 1249825 w 5994369"/>
              <a:gd name="connsiteY1" fmla="*/ 0 h 6866467"/>
              <a:gd name="connsiteX2" fmla="*/ 1249825 w 5994369"/>
              <a:gd name="connsiteY2" fmla="*/ 8467 h 6866467"/>
              <a:gd name="connsiteX3" fmla="*/ 5994369 w 5994369"/>
              <a:gd name="connsiteY3" fmla="*/ 8467 h 6866467"/>
              <a:gd name="connsiteX4" fmla="*/ 5994369 w 5994369"/>
              <a:gd name="connsiteY4" fmla="*/ 6866467 h 6866467"/>
              <a:gd name="connsiteX5" fmla="*/ 1249825 w 5994369"/>
              <a:gd name="connsiteY5" fmla="*/ 6866467 h 6866467"/>
              <a:gd name="connsiteX6" fmla="*/ 1109382 w 5994369"/>
              <a:gd name="connsiteY6" fmla="*/ 6866467 h 686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94369" h="6866467">
                <a:moveTo>
                  <a:pt x="0" y="0"/>
                </a:moveTo>
                <a:lnTo>
                  <a:pt x="1249825" y="0"/>
                </a:lnTo>
                <a:lnTo>
                  <a:pt x="1249825" y="8467"/>
                </a:lnTo>
                <a:lnTo>
                  <a:pt x="5994369" y="8467"/>
                </a:lnTo>
                <a:lnTo>
                  <a:pt x="5994369" y="6866467"/>
                </a:lnTo>
                <a:lnTo>
                  <a:pt x="1249825" y="6866467"/>
                </a:lnTo>
                <a:lnTo>
                  <a:pt x="1109382" y="6866467"/>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71682" name="AutoShape 2">
            <a:extLst>
              <a:ext uri="{FF2B5EF4-FFF2-40B4-BE49-F238E27FC236}">
                <a16:creationId xmlns:a16="http://schemas.microsoft.com/office/drawing/2014/main" id="{D7DB1670-E2E0-FEB7-4A68-5C32AC721E96}"/>
              </a:ext>
            </a:extLst>
          </p:cNvPr>
          <p:cNvSpPr>
            <a:spLocks noGrp="1" noChangeArrowheads="1"/>
          </p:cNvSpPr>
          <p:nvPr>
            <p:ph type="title"/>
          </p:nvPr>
        </p:nvSpPr>
        <p:spPr>
          <a:xfrm>
            <a:off x="7181723" y="609600"/>
            <a:ext cx="4512989" cy="2227730"/>
          </a:xfrm>
        </p:spPr>
        <p:txBody>
          <a:bodyPr anchor="ctr">
            <a:normAutofit/>
          </a:bodyPr>
          <a:lstStyle/>
          <a:p>
            <a:r>
              <a:rPr lang="nl-NL" altLang="nl-NL">
                <a:solidFill>
                  <a:srgbClr val="FFFFFF"/>
                </a:solidFill>
              </a:rPr>
              <a:t>Interventie en onderzoeksplan</a:t>
            </a:r>
          </a:p>
        </p:txBody>
      </p:sp>
      <p:pic>
        <p:nvPicPr>
          <p:cNvPr id="71684" name="Picture 4">
            <a:extLst>
              <a:ext uri="{FF2B5EF4-FFF2-40B4-BE49-F238E27FC236}">
                <a16:creationId xmlns:a16="http://schemas.microsoft.com/office/drawing/2014/main" id="{CBEA7E10-DE2D-25AB-09E6-F0B067A1E70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61" t="1811" b="17480"/>
          <a:stretch>
            <a:fillRect/>
          </a:stretch>
        </p:blipFill>
        <p:spPr bwMode="auto">
          <a:xfrm>
            <a:off x="757251" y="2274304"/>
            <a:ext cx="3856774" cy="239829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83" name="Rectangle 3">
            <a:extLst>
              <a:ext uri="{FF2B5EF4-FFF2-40B4-BE49-F238E27FC236}">
                <a16:creationId xmlns:a16="http://schemas.microsoft.com/office/drawing/2014/main" id="{7FEFEA53-CF01-6E1A-493D-60FFC5E79E4B}"/>
              </a:ext>
            </a:extLst>
          </p:cNvPr>
          <p:cNvSpPr>
            <a:spLocks noGrp="1" noChangeArrowheads="1"/>
          </p:cNvSpPr>
          <p:nvPr>
            <p:ph idx="1"/>
          </p:nvPr>
        </p:nvSpPr>
        <p:spPr>
          <a:xfrm>
            <a:off x="7181725" y="2837329"/>
            <a:ext cx="4512988" cy="3317938"/>
          </a:xfrm>
        </p:spPr>
        <p:txBody>
          <a:bodyPr anchor="t">
            <a:normAutofit/>
          </a:bodyPr>
          <a:lstStyle/>
          <a:p>
            <a:r>
              <a:rPr lang="nl-NL" altLang="nl-NL">
                <a:solidFill>
                  <a:srgbClr val="FFFFFF"/>
                </a:solidFill>
              </a:rPr>
              <a:t>Verschil meten tussen drie groepen leerlingen </a:t>
            </a:r>
          </a:p>
          <a:p>
            <a:pPr lvl="1"/>
            <a:r>
              <a:rPr lang="nl-NL" altLang="nl-NL">
                <a:solidFill>
                  <a:srgbClr val="FFFFFF"/>
                </a:solidFill>
              </a:rPr>
              <a:t>Onderwijs met levende dieren en planten</a:t>
            </a:r>
          </a:p>
          <a:p>
            <a:pPr lvl="1"/>
            <a:r>
              <a:rPr lang="nl-NL" altLang="nl-NL">
                <a:solidFill>
                  <a:srgbClr val="FFFFFF"/>
                </a:solidFill>
              </a:rPr>
              <a:t>Onderwijs met multimedia</a:t>
            </a:r>
          </a:p>
          <a:p>
            <a:pPr lvl="1"/>
            <a:r>
              <a:rPr lang="nl-NL" altLang="nl-NL">
                <a:solidFill>
                  <a:srgbClr val="FFFFFF"/>
                </a:solidFill>
              </a:rPr>
              <a:t>Onderwijs zonder deze materialen</a:t>
            </a:r>
          </a:p>
        </p:txBody>
      </p:sp>
      <p:pic>
        <p:nvPicPr>
          <p:cNvPr id="5" name="Picture 10">
            <a:extLst>
              <a:ext uri="{FF2B5EF4-FFF2-40B4-BE49-F238E27FC236}">
                <a16:creationId xmlns:a16="http://schemas.microsoft.com/office/drawing/2014/main" id="{C6910EF0-50E8-9829-ED01-262AC8CC9EF2}"/>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6643"/>
            <a:ext cx="3721341" cy="74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5">
            <a:extLst>
              <a:ext uri="{FF2B5EF4-FFF2-40B4-BE49-F238E27FC236}">
                <a16:creationId xmlns:a16="http://schemas.microsoft.com/office/drawing/2014/main" id="{C20F1AA2-D190-605E-48C0-9BE7DA266C3D}"/>
              </a:ext>
            </a:extLst>
          </p:cNvPr>
          <p:cNvGrpSpPr/>
          <p:nvPr/>
        </p:nvGrpSpPr>
        <p:grpSpPr>
          <a:xfrm>
            <a:off x="407368" y="6425952"/>
            <a:ext cx="3211858" cy="432048"/>
            <a:chOff x="132818" y="6327204"/>
            <a:chExt cx="3427882" cy="467541"/>
          </a:xfrm>
        </p:grpSpPr>
        <p:pic>
          <p:nvPicPr>
            <p:cNvPr id="7" name="Picture 6">
              <a:extLst>
                <a:ext uri="{FF2B5EF4-FFF2-40B4-BE49-F238E27FC236}">
                  <a16:creationId xmlns:a16="http://schemas.microsoft.com/office/drawing/2014/main" id="{9CDCF65B-7D1C-A1F8-5E9A-07BFBF16CA64}"/>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19925" t="12804" r="21400" b="71442"/>
            <a:stretch>
              <a:fillRect/>
            </a:stretch>
          </p:blipFill>
          <p:spPr bwMode="auto">
            <a:xfrm>
              <a:off x="132818" y="6327204"/>
              <a:ext cx="3096914" cy="46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
              <a:extLst>
                <a:ext uri="{FF2B5EF4-FFF2-40B4-BE49-F238E27FC236}">
                  <a16:creationId xmlns:a16="http://schemas.microsoft.com/office/drawing/2014/main" id="{6C00BDF6-7430-FF03-6A73-8A036D7811AA}"/>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29732" y="6380582"/>
              <a:ext cx="330968" cy="36078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AutoShape 2">
            <a:extLst>
              <a:ext uri="{FF2B5EF4-FFF2-40B4-BE49-F238E27FC236}">
                <a16:creationId xmlns:a16="http://schemas.microsoft.com/office/drawing/2014/main" id="{7FB74001-A5B6-DB24-3183-6F39B1094286}"/>
              </a:ext>
            </a:extLst>
          </p:cNvPr>
          <p:cNvSpPr>
            <a:spLocks noGrp="1" noChangeArrowheads="1"/>
          </p:cNvSpPr>
          <p:nvPr>
            <p:ph type="title"/>
          </p:nvPr>
        </p:nvSpPr>
        <p:spPr>
          <a:xfrm>
            <a:off x="623392" y="858317"/>
            <a:ext cx="4824536" cy="1320800"/>
          </a:xfrm>
        </p:spPr>
        <p:txBody>
          <a:bodyPr/>
          <a:lstStyle/>
          <a:p>
            <a:r>
              <a:rPr lang="nl-NL" altLang="nl-NL" dirty="0"/>
              <a:t>Opzet</a:t>
            </a:r>
          </a:p>
        </p:txBody>
      </p:sp>
      <p:sp>
        <p:nvSpPr>
          <p:cNvPr id="105501" name="Rectangle 29">
            <a:extLst>
              <a:ext uri="{FF2B5EF4-FFF2-40B4-BE49-F238E27FC236}">
                <a16:creationId xmlns:a16="http://schemas.microsoft.com/office/drawing/2014/main" id="{5E20188D-629D-34ED-105A-34829FD1ED6A}"/>
              </a:ext>
            </a:extLst>
          </p:cNvPr>
          <p:cNvSpPr>
            <a:spLocks noChangeArrowheads="1"/>
          </p:cNvSpPr>
          <p:nvPr/>
        </p:nvSpPr>
        <p:spPr bwMode="auto">
          <a:xfrm>
            <a:off x="3638551" y="1490663"/>
            <a:ext cx="4365625" cy="671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tabLst>
                <a:tab pos="4181475" algn="l"/>
              </a:tabLst>
              <a:defRPr>
                <a:solidFill>
                  <a:schemeClr val="tx1"/>
                </a:solidFill>
                <a:latin typeface="Arial" panose="020B0604020202020204" pitchFamily="34" charset="0"/>
                <a:cs typeface="Arial" panose="020B0604020202020204" pitchFamily="34" charset="0"/>
              </a:defRPr>
            </a:lvl1pPr>
            <a:lvl2pPr eaLnBrk="0" hangingPunct="0">
              <a:tabLst>
                <a:tab pos="4181475" algn="l"/>
              </a:tabLst>
              <a:defRPr>
                <a:solidFill>
                  <a:schemeClr val="tx1"/>
                </a:solidFill>
                <a:latin typeface="Arial" panose="020B0604020202020204" pitchFamily="34" charset="0"/>
                <a:cs typeface="Arial" panose="020B0604020202020204" pitchFamily="34" charset="0"/>
              </a:defRPr>
            </a:lvl2pPr>
            <a:lvl3pPr eaLnBrk="0" hangingPunct="0">
              <a:tabLst>
                <a:tab pos="4181475" algn="l"/>
              </a:tabLst>
              <a:defRPr>
                <a:solidFill>
                  <a:schemeClr val="tx1"/>
                </a:solidFill>
                <a:latin typeface="Arial" panose="020B0604020202020204" pitchFamily="34" charset="0"/>
                <a:cs typeface="Arial" panose="020B0604020202020204" pitchFamily="34" charset="0"/>
              </a:defRPr>
            </a:lvl3pPr>
            <a:lvl4pPr eaLnBrk="0" hangingPunct="0">
              <a:tabLst>
                <a:tab pos="4181475" algn="l"/>
              </a:tabLst>
              <a:defRPr>
                <a:solidFill>
                  <a:schemeClr val="tx1"/>
                </a:solidFill>
                <a:latin typeface="Arial" panose="020B0604020202020204" pitchFamily="34" charset="0"/>
                <a:cs typeface="Arial" panose="020B0604020202020204" pitchFamily="34" charset="0"/>
              </a:defRPr>
            </a:lvl4pPr>
            <a:lvl5pPr eaLnBrk="0" hangingPunct="0">
              <a:tabLst>
                <a:tab pos="4181475" algn="l"/>
              </a:tabLst>
              <a:defRPr>
                <a:solidFill>
                  <a:schemeClr val="tx1"/>
                </a:solidFill>
                <a:latin typeface="Arial" panose="020B0604020202020204" pitchFamily="34" charset="0"/>
                <a:cs typeface="Arial" panose="020B0604020202020204" pitchFamily="34" charset="0"/>
              </a:defRPr>
            </a:lvl5pPr>
            <a:lvl6pPr eaLnBrk="0" fontAlgn="base" hangingPunct="0">
              <a:spcBef>
                <a:spcPct val="0"/>
              </a:spcBef>
              <a:spcAft>
                <a:spcPct val="0"/>
              </a:spcAft>
              <a:tabLst>
                <a:tab pos="4181475" algn="l"/>
              </a:tabLst>
              <a:defRPr>
                <a:solidFill>
                  <a:schemeClr val="tx1"/>
                </a:solidFill>
                <a:latin typeface="Arial" panose="020B0604020202020204" pitchFamily="34" charset="0"/>
                <a:cs typeface="Arial" panose="020B0604020202020204" pitchFamily="34" charset="0"/>
              </a:defRPr>
            </a:lvl6pPr>
            <a:lvl7pPr eaLnBrk="0" fontAlgn="base" hangingPunct="0">
              <a:spcBef>
                <a:spcPct val="0"/>
              </a:spcBef>
              <a:spcAft>
                <a:spcPct val="0"/>
              </a:spcAft>
              <a:tabLst>
                <a:tab pos="4181475" algn="l"/>
              </a:tabLst>
              <a:defRPr>
                <a:solidFill>
                  <a:schemeClr val="tx1"/>
                </a:solidFill>
                <a:latin typeface="Arial" panose="020B0604020202020204" pitchFamily="34" charset="0"/>
                <a:cs typeface="Arial" panose="020B0604020202020204" pitchFamily="34" charset="0"/>
              </a:defRPr>
            </a:lvl7pPr>
            <a:lvl8pPr eaLnBrk="0" fontAlgn="base" hangingPunct="0">
              <a:spcBef>
                <a:spcPct val="0"/>
              </a:spcBef>
              <a:spcAft>
                <a:spcPct val="0"/>
              </a:spcAft>
              <a:tabLst>
                <a:tab pos="4181475" algn="l"/>
              </a:tabLst>
              <a:defRPr>
                <a:solidFill>
                  <a:schemeClr val="tx1"/>
                </a:solidFill>
                <a:latin typeface="Arial" panose="020B0604020202020204" pitchFamily="34" charset="0"/>
                <a:cs typeface="Arial" panose="020B0604020202020204" pitchFamily="34" charset="0"/>
              </a:defRPr>
            </a:lvl8pPr>
            <a:lvl9pPr eaLnBrk="0" fontAlgn="base" hangingPunct="0">
              <a:spcBef>
                <a:spcPct val="0"/>
              </a:spcBef>
              <a:spcAft>
                <a:spcPct val="0"/>
              </a:spcAft>
              <a:tabLst>
                <a:tab pos="4181475" algn="l"/>
              </a:tabLst>
              <a:defRPr>
                <a:solidFill>
                  <a:schemeClr val="tx1"/>
                </a:solidFill>
                <a:latin typeface="Arial" panose="020B0604020202020204" pitchFamily="34" charset="0"/>
                <a:cs typeface="Arial" panose="020B0604020202020204" pitchFamily="34" charset="0"/>
              </a:defRPr>
            </a:lvl9pPr>
          </a:lstStyle>
          <a:p>
            <a:r>
              <a:rPr lang="nl-NL" altLang="nl-NL" sz="1000">
                <a:cs typeface="Times New Roman" panose="02020603050405020304" pitchFamily="18" charset="0"/>
              </a:rPr>
              <a:t>	</a:t>
            </a:r>
            <a:endParaRPr lang="nl-NL" altLang="nl-NL" sz="800"/>
          </a:p>
          <a:p>
            <a:br>
              <a:rPr lang="nl-NL" altLang="nl-NL" sz="1000">
                <a:cs typeface="Times New Roman" panose="02020603050405020304" pitchFamily="18" charset="0"/>
              </a:rPr>
            </a:br>
            <a:endParaRPr lang="nl-NL" altLang="nl-NL"/>
          </a:p>
        </p:txBody>
      </p:sp>
      <p:pic>
        <p:nvPicPr>
          <p:cNvPr id="6" name="Picture 10">
            <a:extLst>
              <a:ext uri="{FF2B5EF4-FFF2-40B4-BE49-F238E27FC236}">
                <a16:creationId xmlns:a16="http://schemas.microsoft.com/office/drawing/2014/main" id="{B8D6AE6C-5A31-B795-35FF-63BB40F389F0}"/>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6643"/>
            <a:ext cx="3721341" cy="74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6">
            <a:extLst>
              <a:ext uri="{FF2B5EF4-FFF2-40B4-BE49-F238E27FC236}">
                <a16:creationId xmlns:a16="http://schemas.microsoft.com/office/drawing/2014/main" id="{FB257ACC-E348-F376-9DBE-34B490D0C0F0}"/>
              </a:ext>
            </a:extLst>
          </p:cNvPr>
          <p:cNvGrpSpPr/>
          <p:nvPr/>
        </p:nvGrpSpPr>
        <p:grpSpPr>
          <a:xfrm>
            <a:off x="407368" y="6425952"/>
            <a:ext cx="3211858" cy="432048"/>
            <a:chOff x="132818" y="6327204"/>
            <a:chExt cx="3427882" cy="467541"/>
          </a:xfrm>
        </p:grpSpPr>
        <p:pic>
          <p:nvPicPr>
            <p:cNvPr id="8" name="Picture 7">
              <a:extLst>
                <a:ext uri="{FF2B5EF4-FFF2-40B4-BE49-F238E27FC236}">
                  <a16:creationId xmlns:a16="http://schemas.microsoft.com/office/drawing/2014/main" id="{1C763DD5-0626-F659-895F-8DECB49259C7}"/>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9925" t="12804" r="21400" b="71442"/>
            <a:stretch>
              <a:fillRect/>
            </a:stretch>
          </p:blipFill>
          <p:spPr bwMode="auto">
            <a:xfrm>
              <a:off x="132818" y="6327204"/>
              <a:ext cx="3096914" cy="46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5">
              <a:extLst>
                <a:ext uri="{FF2B5EF4-FFF2-40B4-BE49-F238E27FC236}">
                  <a16:creationId xmlns:a16="http://schemas.microsoft.com/office/drawing/2014/main" id="{A4E65EC8-DF7A-B3C9-7D95-4ECF8DA4B362}"/>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29732" y="6380582"/>
              <a:ext cx="330968" cy="360786"/>
            </a:xfrm>
            <a:prstGeom prst="rect">
              <a:avLst/>
            </a:prstGeom>
            <a:noFill/>
            <a:extLst>
              <a:ext uri="{909E8E84-426E-40DD-AFC4-6F175D3DCCD1}">
                <a14:hiddenFill xmlns:a14="http://schemas.microsoft.com/office/drawing/2010/main">
                  <a:solidFill>
                    <a:srgbClr val="FFFFFF"/>
                  </a:solidFill>
                </a14:hiddenFill>
              </a:ext>
            </a:extLst>
          </p:spPr>
        </p:pic>
      </p:grpSp>
      <p:pic>
        <p:nvPicPr>
          <p:cNvPr id="10" name="Picture 9">
            <a:extLst>
              <a:ext uri="{FF2B5EF4-FFF2-40B4-BE49-F238E27FC236}">
                <a16:creationId xmlns:a16="http://schemas.microsoft.com/office/drawing/2014/main" id="{E5274912-C9FC-7274-8E95-A1A5E940D53D}"/>
              </a:ext>
            </a:extLst>
          </p:cNvPr>
          <p:cNvPicPr>
            <a:picLocks noChangeAspect="1"/>
          </p:cNvPicPr>
          <p:nvPr/>
        </p:nvPicPr>
        <p:blipFill rotWithShape="1">
          <a:blip r:embed="rId5"/>
          <a:srcRect t="1184"/>
          <a:stretch/>
        </p:blipFill>
        <p:spPr>
          <a:xfrm>
            <a:off x="3791744" y="855997"/>
            <a:ext cx="4923756" cy="514600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AutoShape 2">
            <a:extLst>
              <a:ext uri="{FF2B5EF4-FFF2-40B4-BE49-F238E27FC236}">
                <a16:creationId xmlns:a16="http://schemas.microsoft.com/office/drawing/2014/main" id="{7460DC8D-1E4A-5C3F-4FD3-82A8FB316819}"/>
              </a:ext>
            </a:extLst>
          </p:cNvPr>
          <p:cNvSpPr>
            <a:spLocks noGrp="1" noChangeArrowheads="1"/>
          </p:cNvSpPr>
          <p:nvPr>
            <p:ph type="title"/>
          </p:nvPr>
        </p:nvSpPr>
        <p:spPr>
          <a:xfrm>
            <a:off x="911424" y="883153"/>
            <a:ext cx="7924800" cy="1143000"/>
          </a:xfrm>
        </p:spPr>
        <p:txBody>
          <a:bodyPr/>
          <a:lstStyle/>
          <a:p>
            <a:r>
              <a:rPr lang="nl-NL" altLang="nl-NL" dirty="0"/>
              <a:t>Quasi experiment</a:t>
            </a:r>
          </a:p>
        </p:txBody>
      </p:sp>
      <p:sp>
        <p:nvSpPr>
          <p:cNvPr id="78851" name="Rectangle 3">
            <a:extLst>
              <a:ext uri="{FF2B5EF4-FFF2-40B4-BE49-F238E27FC236}">
                <a16:creationId xmlns:a16="http://schemas.microsoft.com/office/drawing/2014/main" id="{FC5BF4EF-9747-92DA-FFB7-BC546753E777}"/>
              </a:ext>
            </a:extLst>
          </p:cNvPr>
          <p:cNvSpPr>
            <a:spLocks noGrp="1" noChangeArrowheads="1"/>
          </p:cNvSpPr>
          <p:nvPr>
            <p:ph idx="1"/>
          </p:nvPr>
        </p:nvSpPr>
        <p:spPr>
          <a:xfrm>
            <a:off x="950119" y="1916832"/>
            <a:ext cx="7910513" cy="3724275"/>
          </a:xfrm>
        </p:spPr>
        <p:txBody>
          <a:bodyPr/>
          <a:lstStyle/>
          <a:p>
            <a:r>
              <a:rPr lang="nl-NL" altLang="nl-NL" dirty="0"/>
              <a:t>Toewijzen van klassen</a:t>
            </a:r>
          </a:p>
          <a:p>
            <a:pPr lvl="1"/>
            <a:r>
              <a:rPr lang="nl-NL" altLang="nl-NL" dirty="0"/>
              <a:t>5 scholen, elk drie klassen, totaal 379 leerlingen</a:t>
            </a:r>
          </a:p>
          <a:p>
            <a:pPr lvl="1"/>
            <a:r>
              <a:rPr lang="nl-NL" altLang="nl-NL" dirty="0"/>
              <a:t>Studenten/alumni zijn docenten</a:t>
            </a:r>
          </a:p>
          <a:p>
            <a:pPr lvl="1"/>
            <a:r>
              <a:rPr lang="nl-NL" altLang="nl-NL" dirty="0"/>
              <a:t>Zelfde docent voor klassen één school</a:t>
            </a:r>
          </a:p>
          <a:p>
            <a:pPr lvl="1"/>
            <a:endParaRPr lang="nl-NL" altLang="nl-NL" dirty="0"/>
          </a:p>
          <a:p>
            <a:r>
              <a:rPr lang="nl-NL" altLang="nl-NL" dirty="0"/>
              <a:t>Knelpunt</a:t>
            </a:r>
          </a:p>
          <a:p>
            <a:pPr lvl="1"/>
            <a:r>
              <a:rPr lang="nl-NL" altLang="nl-NL" dirty="0"/>
              <a:t>School heeft klassen al ingedeeld.</a:t>
            </a:r>
          </a:p>
        </p:txBody>
      </p:sp>
      <p:pic>
        <p:nvPicPr>
          <p:cNvPr id="5" name="Picture 10">
            <a:extLst>
              <a:ext uri="{FF2B5EF4-FFF2-40B4-BE49-F238E27FC236}">
                <a16:creationId xmlns:a16="http://schemas.microsoft.com/office/drawing/2014/main" id="{4D97EB6B-39D8-0D33-0A76-62DA851CECB1}"/>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6643"/>
            <a:ext cx="3721341" cy="74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5">
            <a:extLst>
              <a:ext uri="{FF2B5EF4-FFF2-40B4-BE49-F238E27FC236}">
                <a16:creationId xmlns:a16="http://schemas.microsoft.com/office/drawing/2014/main" id="{B4794409-BAEA-ADA4-FB02-6B7D91B968C5}"/>
              </a:ext>
            </a:extLst>
          </p:cNvPr>
          <p:cNvGrpSpPr/>
          <p:nvPr/>
        </p:nvGrpSpPr>
        <p:grpSpPr>
          <a:xfrm>
            <a:off x="407368" y="6425952"/>
            <a:ext cx="3211858" cy="432048"/>
            <a:chOff x="132818" y="6327204"/>
            <a:chExt cx="3427882" cy="467541"/>
          </a:xfrm>
        </p:grpSpPr>
        <p:pic>
          <p:nvPicPr>
            <p:cNvPr id="7" name="Picture 6">
              <a:extLst>
                <a:ext uri="{FF2B5EF4-FFF2-40B4-BE49-F238E27FC236}">
                  <a16:creationId xmlns:a16="http://schemas.microsoft.com/office/drawing/2014/main" id="{216A4F02-7835-E06C-BE01-C138AB505EDD}"/>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19925" t="12804" r="21400" b="71442"/>
            <a:stretch>
              <a:fillRect/>
            </a:stretch>
          </p:blipFill>
          <p:spPr bwMode="auto">
            <a:xfrm>
              <a:off x="132818" y="6327204"/>
              <a:ext cx="3096914" cy="46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
              <a:extLst>
                <a:ext uri="{FF2B5EF4-FFF2-40B4-BE49-F238E27FC236}">
                  <a16:creationId xmlns:a16="http://schemas.microsoft.com/office/drawing/2014/main" id="{B8F31AD5-FFA3-29FA-1DB4-3AE5C4771E04}"/>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29732" y="6380582"/>
              <a:ext cx="330968" cy="36078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AutoShape 2">
            <a:extLst>
              <a:ext uri="{FF2B5EF4-FFF2-40B4-BE49-F238E27FC236}">
                <a16:creationId xmlns:a16="http://schemas.microsoft.com/office/drawing/2014/main" id="{A7413ECC-D908-9083-BDCE-3857BF5E83CE}"/>
              </a:ext>
            </a:extLst>
          </p:cNvPr>
          <p:cNvSpPr>
            <a:spLocks noGrp="1" noChangeArrowheads="1"/>
          </p:cNvSpPr>
          <p:nvPr>
            <p:ph type="title"/>
          </p:nvPr>
        </p:nvSpPr>
        <p:spPr/>
        <p:txBody>
          <a:bodyPr/>
          <a:lstStyle/>
          <a:p>
            <a:r>
              <a:rPr lang="nl-NL" altLang="nl-NL"/>
              <a:t>Het pretpakket</a:t>
            </a:r>
          </a:p>
        </p:txBody>
      </p:sp>
      <p:pic>
        <p:nvPicPr>
          <p:cNvPr id="104452" name="Picture 4">
            <a:extLst>
              <a:ext uri="{FF2B5EF4-FFF2-40B4-BE49-F238E27FC236}">
                <a16:creationId xmlns:a16="http://schemas.microsoft.com/office/drawing/2014/main" id="{5BF8F60B-9776-E2E6-9D1F-2B3421F8FBA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6404" y="1410490"/>
            <a:ext cx="8135938" cy="486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456" name="Picture 8">
            <a:extLst>
              <a:ext uri="{FF2B5EF4-FFF2-40B4-BE49-F238E27FC236}">
                <a16:creationId xmlns:a16="http://schemas.microsoft.com/office/drawing/2014/main" id="{260AB851-4586-42AF-A5A3-378A85B2F2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580" r="7452" b="6595"/>
          <a:stretch>
            <a:fillRect/>
          </a:stretch>
        </p:blipFill>
        <p:spPr bwMode="auto">
          <a:xfrm>
            <a:off x="7608168" y="1842289"/>
            <a:ext cx="2168525" cy="3767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0">
            <a:extLst>
              <a:ext uri="{FF2B5EF4-FFF2-40B4-BE49-F238E27FC236}">
                <a16:creationId xmlns:a16="http://schemas.microsoft.com/office/drawing/2014/main" id="{331FB289-20D2-2AFD-4102-C03C7D7D59AB}"/>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6643"/>
            <a:ext cx="3721341" cy="74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5">
            <a:extLst>
              <a:ext uri="{FF2B5EF4-FFF2-40B4-BE49-F238E27FC236}">
                <a16:creationId xmlns:a16="http://schemas.microsoft.com/office/drawing/2014/main" id="{1D0B3EC4-DB7C-E4ED-DA29-FFD0EABA1ABB}"/>
              </a:ext>
            </a:extLst>
          </p:cNvPr>
          <p:cNvGrpSpPr/>
          <p:nvPr/>
        </p:nvGrpSpPr>
        <p:grpSpPr>
          <a:xfrm>
            <a:off x="407368" y="6425952"/>
            <a:ext cx="3211858" cy="432048"/>
            <a:chOff x="132818" y="6327204"/>
            <a:chExt cx="3427882" cy="467541"/>
          </a:xfrm>
        </p:grpSpPr>
        <p:pic>
          <p:nvPicPr>
            <p:cNvPr id="7" name="Picture 6">
              <a:extLst>
                <a:ext uri="{FF2B5EF4-FFF2-40B4-BE49-F238E27FC236}">
                  <a16:creationId xmlns:a16="http://schemas.microsoft.com/office/drawing/2014/main" id="{B3885516-9856-09F5-CACA-5646AB27CE3B}"/>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19925" t="12804" r="21400" b="71442"/>
            <a:stretch>
              <a:fillRect/>
            </a:stretch>
          </p:blipFill>
          <p:spPr bwMode="auto">
            <a:xfrm>
              <a:off x="132818" y="6327204"/>
              <a:ext cx="3096914" cy="46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
              <a:extLst>
                <a:ext uri="{FF2B5EF4-FFF2-40B4-BE49-F238E27FC236}">
                  <a16:creationId xmlns:a16="http://schemas.microsoft.com/office/drawing/2014/main" id="{3126D498-BED8-6435-7C8B-7A0376C27591}"/>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29732" y="6380582"/>
              <a:ext cx="330968" cy="36078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AutoShape 2">
            <a:extLst>
              <a:ext uri="{FF2B5EF4-FFF2-40B4-BE49-F238E27FC236}">
                <a16:creationId xmlns:a16="http://schemas.microsoft.com/office/drawing/2014/main" id="{E0A2E499-4FE1-20F8-7553-330639C1D46F}"/>
              </a:ext>
            </a:extLst>
          </p:cNvPr>
          <p:cNvSpPr>
            <a:spLocks noGrp="1" noChangeArrowheads="1"/>
          </p:cNvSpPr>
          <p:nvPr>
            <p:ph type="title"/>
          </p:nvPr>
        </p:nvSpPr>
        <p:spPr/>
        <p:txBody>
          <a:bodyPr/>
          <a:lstStyle/>
          <a:p>
            <a:r>
              <a:rPr lang="nl-NL" altLang="nl-NL"/>
              <a:t>Variabelen</a:t>
            </a:r>
          </a:p>
        </p:txBody>
      </p:sp>
      <p:pic>
        <p:nvPicPr>
          <p:cNvPr id="107526" name="Picture 6">
            <a:extLst>
              <a:ext uri="{FF2B5EF4-FFF2-40B4-BE49-F238E27FC236}">
                <a16:creationId xmlns:a16="http://schemas.microsoft.com/office/drawing/2014/main" id="{3DFB96CE-4686-43E5-9688-272285CF599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6631" t="25586" r="26402" b="41927"/>
          <a:stretch>
            <a:fillRect/>
          </a:stretch>
        </p:blipFill>
        <p:spPr bwMode="auto">
          <a:xfrm>
            <a:off x="1060886" y="1930400"/>
            <a:ext cx="8208962" cy="3192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10">
            <a:extLst>
              <a:ext uri="{FF2B5EF4-FFF2-40B4-BE49-F238E27FC236}">
                <a16:creationId xmlns:a16="http://schemas.microsoft.com/office/drawing/2014/main" id="{C8DDC5F7-DF21-545D-8A4F-F25E9A49B6EA}"/>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6643"/>
            <a:ext cx="3721341" cy="74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5">
            <a:extLst>
              <a:ext uri="{FF2B5EF4-FFF2-40B4-BE49-F238E27FC236}">
                <a16:creationId xmlns:a16="http://schemas.microsoft.com/office/drawing/2014/main" id="{E845BC2C-18A0-B612-07F9-888F835B0246}"/>
              </a:ext>
            </a:extLst>
          </p:cNvPr>
          <p:cNvGrpSpPr/>
          <p:nvPr/>
        </p:nvGrpSpPr>
        <p:grpSpPr>
          <a:xfrm>
            <a:off x="407368" y="6425952"/>
            <a:ext cx="3211858" cy="432048"/>
            <a:chOff x="132818" y="6327204"/>
            <a:chExt cx="3427882" cy="467541"/>
          </a:xfrm>
        </p:grpSpPr>
        <p:pic>
          <p:nvPicPr>
            <p:cNvPr id="7" name="Picture 6">
              <a:extLst>
                <a:ext uri="{FF2B5EF4-FFF2-40B4-BE49-F238E27FC236}">
                  <a16:creationId xmlns:a16="http://schemas.microsoft.com/office/drawing/2014/main" id="{7473906C-4AB7-6763-9868-24C8B7418E13}"/>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19925" t="12804" r="21400" b="71442"/>
            <a:stretch>
              <a:fillRect/>
            </a:stretch>
          </p:blipFill>
          <p:spPr bwMode="auto">
            <a:xfrm>
              <a:off x="132818" y="6327204"/>
              <a:ext cx="3096914" cy="46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
              <a:extLst>
                <a:ext uri="{FF2B5EF4-FFF2-40B4-BE49-F238E27FC236}">
                  <a16:creationId xmlns:a16="http://schemas.microsoft.com/office/drawing/2014/main" id="{3B6AD533-8D9E-1D09-D0EB-69E62DDEDEEB}"/>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29732" y="6380582"/>
              <a:ext cx="330968" cy="36078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AutoShape 2">
            <a:extLst>
              <a:ext uri="{FF2B5EF4-FFF2-40B4-BE49-F238E27FC236}">
                <a16:creationId xmlns:a16="http://schemas.microsoft.com/office/drawing/2014/main" id="{0784B18E-25BA-A902-4C36-751CB56738E8}"/>
              </a:ext>
            </a:extLst>
          </p:cNvPr>
          <p:cNvSpPr>
            <a:spLocks noGrp="1" noChangeArrowheads="1"/>
          </p:cNvSpPr>
          <p:nvPr>
            <p:ph type="title"/>
          </p:nvPr>
        </p:nvSpPr>
        <p:spPr>
          <a:xfrm>
            <a:off x="9768408" y="106066"/>
            <a:ext cx="2423592" cy="1320800"/>
          </a:xfrm>
        </p:spPr>
        <p:txBody>
          <a:bodyPr/>
          <a:lstStyle/>
          <a:p>
            <a:r>
              <a:rPr lang="nl-NL" altLang="nl-NL" dirty="0"/>
              <a:t>Resultaten</a:t>
            </a:r>
          </a:p>
        </p:txBody>
      </p:sp>
      <p:pic>
        <p:nvPicPr>
          <p:cNvPr id="8" name="Picture 6">
            <a:extLst>
              <a:ext uri="{FF2B5EF4-FFF2-40B4-BE49-F238E27FC236}">
                <a16:creationId xmlns:a16="http://schemas.microsoft.com/office/drawing/2014/main" id="{93A2A860-841E-69B2-AD33-A0CC5FF631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5464" t="25565" r="26392" b="20291"/>
          <a:stretch>
            <a:fillRect/>
          </a:stretch>
        </p:blipFill>
        <p:spPr bwMode="auto">
          <a:xfrm>
            <a:off x="767408" y="1144165"/>
            <a:ext cx="8281987" cy="5237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 Box 8">
            <a:extLst>
              <a:ext uri="{FF2B5EF4-FFF2-40B4-BE49-F238E27FC236}">
                <a16:creationId xmlns:a16="http://schemas.microsoft.com/office/drawing/2014/main" id="{851F02CC-3CA8-0593-5E4E-A49789E44269}"/>
              </a:ext>
            </a:extLst>
          </p:cNvPr>
          <p:cNvSpPr txBox="1">
            <a:spLocks noChangeArrowheads="1"/>
          </p:cNvSpPr>
          <p:nvPr/>
        </p:nvSpPr>
        <p:spPr bwMode="auto">
          <a:xfrm>
            <a:off x="623392" y="513679"/>
            <a:ext cx="863211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nl-NL" altLang="nl-NL" sz="1600" dirty="0"/>
              <a:t>Verschil tussen het percentage meisjes en jongens in de controlegroep, de mediagroep en de dier-plantgroep heeft geen effect op pretest.. </a:t>
            </a:r>
          </a:p>
        </p:txBody>
      </p:sp>
      <p:pic>
        <p:nvPicPr>
          <p:cNvPr id="5" name="Picture 10">
            <a:extLst>
              <a:ext uri="{FF2B5EF4-FFF2-40B4-BE49-F238E27FC236}">
                <a16:creationId xmlns:a16="http://schemas.microsoft.com/office/drawing/2014/main" id="{BD8AC7D5-004D-D7EA-1F1A-E43758BB61EA}"/>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6643"/>
            <a:ext cx="3721341" cy="74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6">
            <a:extLst>
              <a:ext uri="{FF2B5EF4-FFF2-40B4-BE49-F238E27FC236}">
                <a16:creationId xmlns:a16="http://schemas.microsoft.com/office/drawing/2014/main" id="{C31C814B-D3DB-544A-7B12-F0904D80B538}"/>
              </a:ext>
            </a:extLst>
          </p:cNvPr>
          <p:cNvGrpSpPr/>
          <p:nvPr/>
        </p:nvGrpSpPr>
        <p:grpSpPr>
          <a:xfrm>
            <a:off x="407368" y="6425952"/>
            <a:ext cx="3211858" cy="432048"/>
            <a:chOff x="132818" y="6327204"/>
            <a:chExt cx="3427882" cy="467541"/>
          </a:xfrm>
        </p:grpSpPr>
        <p:pic>
          <p:nvPicPr>
            <p:cNvPr id="9" name="Picture 8">
              <a:extLst>
                <a:ext uri="{FF2B5EF4-FFF2-40B4-BE49-F238E27FC236}">
                  <a16:creationId xmlns:a16="http://schemas.microsoft.com/office/drawing/2014/main" id="{A531A3F6-C8CC-6E47-14CF-4BFCF8C9D6F9}"/>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19925" t="12804" r="21400" b="71442"/>
            <a:stretch>
              <a:fillRect/>
            </a:stretch>
          </p:blipFill>
          <p:spPr bwMode="auto">
            <a:xfrm>
              <a:off x="132818" y="6327204"/>
              <a:ext cx="3096914" cy="46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5">
              <a:extLst>
                <a:ext uri="{FF2B5EF4-FFF2-40B4-BE49-F238E27FC236}">
                  <a16:creationId xmlns:a16="http://schemas.microsoft.com/office/drawing/2014/main" id="{10D548EB-F0AC-FAB1-5C3F-1E6C58FF2B03}"/>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29732" y="6380582"/>
              <a:ext cx="330968" cy="36078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AutoShape 2">
            <a:extLst>
              <a:ext uri="{FF2B5EF4-FFF2-40B4-BE49-F238E27FC236}">
                <a16:creationId xmlns:a16="http://schemas.microsoft.com/office/drawing/2014/main" id="{54EEE2C8-760F-62C1-F656-45100C9EE3A7}"/>
              </a:ext>
            </a:extLst>
          </p:cNvPr>
          <p:cNvSpPr>
            <a:spLocks noGrp="1" noChangeArrowheads="1"/>
          </p:cNvSpPr>
          <p:nvPr>
            <p:ph type="title"/>
          </p:nvPr>
        </p:nvSpPr>
        <p:spPr/>
        <p:txBody>
          <a:bodyPr/>
          <a:lstStyle/>
          <a:p>
            <a:r>
              <a:rPr lang="nl-NL" altLang="nl-NL"/>
              <a:t>Kennisverwerving</a:t>
            </a:r>
          </a:p>
        </p:txBody>
      </p:sp>
      <p:pic>
        <p:nvPicPr>
          <p:cNvPr id="108549" name="Picture 5">
            <a:extLst>
              <a:ext uri="{FF2B5EF4-FFF2-40B4-BE49-F238E27FC236}">
                <a16:creationId xmlns:a16="http://schemas.microsoft.com/office/drawing/2014/main" id="{CCCD92D2-1353-81B7-415B-9A0AA1C0E420}"/>
              </a:ext>
            </a:extLst>
          </p:cNvPr>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25796" t="31942" r="24170" b="43116"/>
          <a:stretch/>
        </p:blipFill>
        <p:spPr bwMode="auto">
          <a:xfrm>
            <a:off x="1222531" y="1268760"/>
            <a:ext cx="7776864" cy="2179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AutoShape 2">
            <a:extLst>
              <a:ext uri="{FF2B5EF4-FFF2-40B4-BE49-F238E27FC236}">
                <a16:creationId xmlns:a16="http://schemas.microsoft.com/office/drawing/2014/main" id="{AF05EA32-0FBA-DA2E-E418-877460835C69}"/>
              </a:ext>
            </a:extLst>
          </p:cNvPr>
          <p:cNvSpPr txBox="1">
            <a:spLocks noChangeArrowheads="1"/>
          </p:cNvSpPr>
          <p:nvPr/>
        </p:nvSpPr>
        <p:spPr>
          <a:xfrm>
            <a:off x="9768408" y="106066"/>
            <a:ext cx="2423592" cy="132080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nl-NL" altLang="nl-NL"/>
              <a:t>Resultaten</a:t>
            </a:r>
            <a:endParaRPr lang="nl-NL" altLang="nl-NL" dirty="0"/>
          </a:p>
        </p:txBody>
      </p:sp>
      <p:pic>
        <p:nvPicPr>
          <p:cNvPr id="6" name="Picture 10">
            <a:extLst>
              <a:ext uri="{FF2B5EF4-FFF2-40B4-BE49-F238E27FC236}">
                <a16:creationId xmlns:a16="http://schemas.microsoft.com/office/drawing/2014/main" id="{E0DF7662-52C4-50E4-240E-2F8521193AD3}"/>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6643"/>
            <a:ext cx="3721341" cy="74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6">
            <a:extLst>
              <a:ext uri="{FF2B5EF4-FFF2-40B4-BE49-F238E27FC236}">
                <a16:creationId xmlns:a16="http://schemas.microsoft.com/office/drawing/2014/main" id="{D67B946E-14B7-0A03-0632-4FBA5B997F83}"/>
              </a:ext>
            </a:extLst>
          </p:cNvPr>
          <p:cNvGrpSpPr/>
          <p:nvPr/>
        </p:nvGrpSpPr>
        <p:grpSpPr>
          <a:xfrm>
            <a:off x="407368" y="6425952"/>
            <a:ext cx="3211858" cy="432048"/>
            <a:chOff x="132818" y="6327204"/>
            <a:chExt cx="3427882" cy="467541"/>
          </a:xfrm>
        </p:grpSpPr>
        <p:pic>
          <p:nvPicPr>
            <p:cNvPr id="8" name="Picture 7">
              <a:extLst>
                <a:ext uri="{FF2B5EF4-FFF2-40B4-BE49-F238E27FC236}">
                  <a16:creationId xmlns:a16="http://schemas.microsoft.com/office/drawing/2014/main" id="{CE1C3398-A227-BF2F-0520-AA57DCD3118B}"/>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19925" t="12804" r="21400" b="71442"/>
            <a:stretch>
              <a:fillRect/>
            </a:stretch>
          </p:blipFill>
          <p:spPr bwMode="auto">
            <a:xfrm>
              <a:off x="132818" y="6327204"/>
              <a:ext cx="3096914" cy="46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5">
              <a:extLst>
                <a:ext uri="{FF2B5EF4-FFF2-40B4-BE49-F238E27FC236}">
                  <a16:creationId xmlns:a16="http://schemas.microsoft.com/office/drawing/2014/main" id="{9538A8EA-A504-AA2C-0124-A8FD14AC375D}"/>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29732" y="6380582"/>
              <a:ext cx="330968" cy="360786"/>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a:extLst>
              <a:ext uri="{FF2B5EF4-FFF2-40B4-BE49-F238E27FC236}">
                <a16:creationId xmlns:a16="http://schemas.microsoft.com/office/drawing/2014/main" id="{89B2949F-5365-BFAB-6A4E-25CFB50BBFB6}"/>
              </a:ext>
            </a:extLst>
          </p:cNvPr>
          <p:cNvSpPr txBox="1"/>
          <p:nvPr/>
        </p:nvSpPr>
        <p:spPr>
          <a:xfrm>
            <a:off x="1065090" y="3681106"/>
            <a:ext cx="8208912" cy="2492990"/>
          </a:xfrm>
          <a:prstGeom prst="rect">
            <a:avLst/>
          </a:prstGeom>
          <a:noFill/>
        </p:spPr>
        <p:txBody>
          <a:bodyPr wrap="square" rtlCol="0">
            <a:spAutoFit/>
          </a:bodyPr>
          <a:lstStyle/>
          <a:p>
            <a:r>
              <a:rPr lang="nl-NL" sz="1200" dirty="0">
                <a:effectLst/>
                <a:latin typeface="Arial" panose="020B0604020202020204" pitchFamily="34" charset="0"/>
                <a:ea typeface="Times New Roman" panose="02020603050405020304" pitchFamily="18" charset="0"/>
                <a:cs typeface="Arial" panose="020B0604020202020204" pitchFamily="34" charset="0"/>
              </a:rPr>
              <a:t>Uit de </a:t>
            </a:r>
            <a:r>
              <a:rPr lang="nl-NL" sz="1200" dirty="0" err="1">
                <a:effectLst/>
                <a:latin typeface="Arial" panose="020B0604020202020204" pitchFamily="34" charset="0"/>
                <a:ea typeface="Times New Roman" panose="02020603050405020304" pitchFamily="18" charset="0"/>
                <a:cs typeface="Arial" panose="020B0604020202020204" pitchFamily="34" charset="0"/>
              </a:rPr>
              <a:t>pretest</a:t>
            </a:r>
            <a:r>
              <a:rPr lang="nl-NL" sz="1200" dirty="0">
                <a:effectLst/>
                <a:latin typeface="Arial" panose="020B0604020202020204" pitchFamily="34" charset="0"/>
                <a:ea typeface="Times New Roman" panose="02020603050405020304" pitchFamily="18" charset="0"/>
                <a:cs typeface="Arial" panose="020B0604020202020204" pitchFamily="34" charset="0"/>
              </a:rPr>
              <a:t> komt naar voren dat de controlegroep en mediagroep vergelijkbaar zijn op het gebied van voorkennis, maar dat de leerlingen die zijn ingedeeld bij de dier-plantgroep minder presteren bij de pretest. Het verschil is het gevolg van de lagere score van de LWOO groep van school 1 in de dier-plantgroep. </a:t>
            </a:r>
          </a:p>
          <a:p>
            <a:endParaRPr lang="nl-NL" sz="1200" dirty="0">
              <a:latin typeface="Arial" panose="020B0604020202020204" pitchFamily="34" charset="0"/>
              <a:ea typeface="Times New Roman" panose="02020603050405020304" pitchFamily="18" charset="0"/>
              <a:cs typeface="Arial" panose="020B0604020202020204" pitchFamily="34" charset="0"/>
            </a:endParaRPr>
          </a:p>
          <a:p>
            <a:r>
              <a:rPr lang="nl-NL" sz="1200" dirty="0">
                <a:effectLst/>
                <a:latin typeface="Arial" panose="020B0604020202020204" pitchFamily="34" charset="0"/>
                <a:ea typeface="Times New Roman" panose="02020603050405020304" pitchFamily="18" charset="0"/>
                <a:cs typeface="Arial" panose="020B0604020202020204" pitchFamily="34" charset="0"/>
              </a:rPr>
              <a:t>De conclusie is dat het lesmateriaal bij alle groepen effectief is geweest en dat er veel geleerd is door alle groepen. De mediagroep scoorde in de </a:t>
            </a:r>
            <a:r>
              <a:rPr lang="nl-NL" sz="1200" dirty="0" err="1">
                <a:effectLst/>
                <a:latin typeface="Arial" panose="020B0604020202020204" pitchFamily="34" charset="0"/>
                <a:ea typeface="Times New Roman" panose="02020603050405020304" pitchFamily="18" charset="0"/>
                <a:cs typeface="Arial" panose="020B0604020202020204" pitchFamily="34" charset="0"/>
              </a:rPr>
              <a:t>natest</a:t>
            </a:r>
            <a:r>
              <a:rPr lang="nl-NL" sz="1200" dirty="0">
                <a:effectLst/>
                <a:latin typeface="Arial" panose="020B0604020202020204" pitchFamily="34" charset="0"/>
                <a:ea typeface="Times New Roman" panose="02020603050405020304" pitchFamily="18" charset="0"/>
                <a:cs typeface="Arial" panose="020B0604020202020204" pitchFamily="34" charset="0"/>
              </a:rPr>
              <a:t> iets hoger dan de controlegroep en de dier-plantgroep scoorde weer iets hoger dan de mediagroep. De dier-plantgroep lijkt het meest te hebben geleerd maar de verschillen zijn bij de </a:t>
            </a:r>
            <a:r>
              <a:rPr lang="nl-NL" sz="1200" dirty="0" err="1">
                <a:effectLst/>
                <a:latin typeface="Arial" panose="020B0604020202020204" pitchFamily="34" charset="0"/>
                <a:ea typeface="Times New Roman" panose="02020603050405020304" pitchFamily="18" charset="0"/>
                <a:cs typeface="Arial" panose="020B0604020202020204" pitchFamily="34" charset="0"/>
              </a:rPr>
              <a:t>natest</a:t>
            </a:r>
            <a:r>
              <a:rPr lang="nl-NL" sz="1200" dirty="0">
                <a:effectLst/>
                <a:latin typeface="Arial" panose="020B0604020202020204" pitchFamily="34" charset="0"/>
                <a:ea typeface="Times New Roman" panose="02020603050405020304" pitchFamily="18" charset="0"/>
                <a:cs typeface="Arial" panose="020B0604020202020204" pitchFamily="34" charset="0"/>
              </a:rPr>
              <a:t> niet significant. </a:t>
            </a:r>
          </a:p>
          <a:p>
            <a:endParaRPr lang="nl-NL" sz="1200" dirty="0">
              <a:latin typeface="Arial" panose="020B0604020202020204" pitchFamily="34" charset="0"/>
              <a:cs typeface="Arial" panose="020B0604020202020204" pitchFamily="34" charset="0"/>
            </a:endParaRPr>
          </a:p>
          <a:p>
            <a:r>
              <a:rPr lang="nl-NL" sz="1200" dirty="0">
                <a:latin typeface="Arial" panose="020B0604020202020204" pitchFamily="34" charset="0"/>
                <a:cs typeface="Arial" panose="020B0604020202020204" pitchFamily="34" charset="0"/>
              </a:rPr>
              <a:t>Vijf weken na de </a:t>
            </a:r>
            <a:r>
              <a:rPr lang="nl-NL" sz="1200" dirty="0" err="1">
                <a:latin typeface="Arial" panose="020B0604020202020204" pitchFamily="34" charset="0"/>
                <a:cs typeface="Arial" panose="020B0604020202020204" pitchFamily="34" charset="0"/>
              </a:rPr>
              <a:t>natest</a:t>
            </a:r>
            <a:r>
              <a:rPr lang="nl-NL" sz="1200" dirty="0">
                <a:latin typeface="Arial" panose="020B0604020202020204" pitchFamily="34" charset="0"/>
                <a:cs typeface="Arial" panose="020B0604020202020204" pitchFamily="34" charset="0"/>
              </a:rPr>
              <a:t> zijn de leerlingen opnieuw getest om te zien wat er na langere tijd van de verworven kennis is overgebleven, met andere woorden hoeveel kennis is blijven ‘kleven’. Hierbij werden opmerkelijke verschillen gevonden. </a:t>
            </a:r>
          </a:p>
          <a:p>
            <a:r>
              <a:rPr lang="nl-NL" sz="1200" b="1" dirty="0">
                <a:latin typeface="Arial" panose="020B0604020202020204" pitchFamily="34" charset="0"/>
                <a:cs typeface="Arial" panose="020B0604020202020204" pitchFamily="34" charset="0"/>
              </a:rPr>
              <a:t>De dier-plantgroep en de mediagroep scoren na vijf weken beiden significant hoger dan de controlegroep</a:t>
            </a:r>
            <a:r>
              <a:rPr lang="nl-NL" sz="1200" dirty="0">
                <a:latin typeface="Arial" panose="020B0604020202020204" pitchFamily="34" charset="0"/>
                <a:cs typeface="Arial" panose="020B0604020202020204" pitchFamily="34" charset="0"/>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AutoShape 2">
            <a:extLst>
              <a:ext uri="{FF2B5EF4-FFF2-40B4-BE49-F238E27FC236}">
                <a16:creationId xmlns:a16="http://schemas.microsoft.com/office/drawing/2014/main" id="{6313447F-B3E0-1C50-978A-7264E72A0991}"/>
              </a:ext>
            </a:extLst>
          </p:cNvPr>
          <p:cNvSpPr>
            <a:spLocks noGrp="1" noChangeArrowheads="1"/>
          </p:cNvSpPr>
          <p:nvPr>
            <p:ph type="title"/>
          </p:nvPr>
        </p:nvSpPr>
        <p:spPr>
          <a:xfrm>
            <a:off x="1674440" y="762000"/>
            <a:ext cx="8382000" cy="1143000"/>
          </a:xfrm>
        </p:spPr>
        <p:txBody>
          <a:bodyPr/>
          <a:lstStyle/>
          <a:p>
            <a:r>
              <a:rPr lang="nl-NL" altLang="nl-NL" dirty="0"/>
              <a:t>Aanleiding van het onderzoek in 2013</a:t>
            </a:r>
          </a:p>
        </p:txBody>
      </p:sp>
      <p:graphicFrame>
        <p:nvGraphicFramePr>
          <p:cNvPr id="66567" name="Rectangle 3">
            <a:extLst>
              <a:ext uri="{FF2B5EF4-FFF2-40B4-BE49-F238E27FC236}">
                <a16:creationId xmlns:a16="http://schemas.microsoft.com/office/drawing/2014/main" id="{1B393C49-BEF7-2695-DE69-014DD33DCE4C}"/>
              </a:ext>
            </a:extLst>
          </p:cNvPr>
          <p:cNvGraphicFramePr>
            <a:graphicFrameLocks noGrp="1"/>
          </p:cNvGraphicFramePr>
          <p:nvPr>
            <p:ph idx="1"/>
            <p:extLst>
              <p:ext uri="{D42A27DB-BD31-4B8C-83A1-F6EECF244321}">
                <p14:modId xmlns:p14="http://schemas.microsoft.com/office/powerpoint/2010/main" val="1076718648"/>
              </p:ext>
            </p:extLst>
          </p:nvPr>
        </p:nvGraphicFramePr>
        <p:xfrm>
          <a:off x="1631504" y="1905000"/>
          <a:ext cx="7981950" cy="35147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Picture 10">
            <a:extLst>
              <a:ext uri="{FF2B5EF4-FFF2-40B4-BE49-F238E27FC236}">
                <a16:creationId xmlns:a16="http://schemas.microsoft.com/office/drawing/2014/main" id="{602BD052-2292-C3FC-092F-B72EE4E00EDC}"/>
              </a:ext>
            </a:extLst>
          </p:cNvPr>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6643"/>
            <a:ext cx="3721341" cy="74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2">
            <a:extLst>
              <a:ext uri="{FF2B5EF4-FFF2-40B4-BE49-F238E27FC236}">
                <a16:creationId xmlns:a16="http://schemas.microsoft.com/office/drawing/2014/main" id="{11C5A99A-3E89-C444-9EA7-13FC4FDA3F0A}"/>
              </a:ext>
            </a:extLst>
          </p:cNvPr>
          <p:cNvGrpSpPr/>
          <p:nvPr/>
        </p:nvGrpSpPr>
        <p:grpSpPr>
          <a:xfrm>
            <a:off x="407368" y="6425952"/>
            <a:ext cx="3211858" cy="432048"/>
            <a:chOff x="132818" y="6327204"/>
            <a:chExt cx="3427882" cy="467541"/>
          </a:xfrm>
        </p:grpSpPr>
        <p:pic>
          <p:nvPicPr>
            <p:cNvPr id="4" name="Picture 3">
              <a:extLst>
                <a:ext uri="{FF2B5EF4-FFF2-40B4-BE49-F238E27FC236}">
                  <a16:creationId xmlns:a16="http://schemas.microsoft.com/office/drawing/2014/main" id="{2B9F6D97-097A-E247-B913-874A83736D44}"/>
                </a:ext>
              </a:extLst>
            </p:cNvPr>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l="19925" t="12804" r="21400" b="71442"/>
            <a:stretch>
              <a:fillRect/>
            </a:stretch>
          </p:blipFill>
          <p:spPr bwMode="auto">
            <a:xfrm>
              <a:off x="132818" y="6327204"/>
              <a:ext cx="3096914" cy="46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a:extLst>
                <a:ext uri="{FF2B5EF4-FFF2-40B4-BE49-F238E27FC236}">
                  <a16:creationId xmlns:a16="http://schemas.microsoft.com/office/drawing/2014/main" id="{9BFBD66E-3DE5-1E5D-B4BD-F110067FA587}"/>
                </a:ext>
              </a:extLst>
            </p:cNvPr>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29732" y="6380582"/>
              <a:ext cx="330968" cy="36078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AutoShape 2">
            <a:extLst>
              <a:ext uri="{FF2B5EF4-FFF2-40B4-BE49-F238E27FC236}">
                <a16:creationId xmlns:a16="http://schemas.microsoft.com/office/drawing/2014/main" id="{F8625EEE-DD5C-5A23-DA7C-C1555B1A73AE}"/>
              </a:ext>
            </a:extLst>
          </p:cNvPr>
          <p:cNvSpPr>
            <a:spLocks noGrp="1" noChangeArrowheads="1"/>
          </p:cNvSpPr>
          <p:nvPr>
            <p:ph type="title"/>
          </p:nvPr>
        </p:nvSpPr>
        <p:spPr>
          <a:xfrm>
            <a:off x="2423629" y="312737"/>
            <a:ext cx="7924800" cy="1143001"/>
          </a:xfrm>
        </p:spPr>
        <p:txBody>
          <a:bodyPr/>
          <a:lstStyle/>
          <a:p>
            <a:r>
              <a:rPr lang="nl-NL" altLang="nl-NL" dirty="0"/>
              <a:t>Regressie analyse</a:t>
            </a:r>
          </a:p>
        </p:txBody>
      </p:sp>
      <p:sp>
        <p:nvSpPr>
          <p:cNvPr id="109571" name="Rectangle 3">
            <a:extLst>
              <a:ext uri="{FF2B5EF4-FFF2-40B4-BE49-F238E27FC236}">
                <a16:creationId xmlns:a16="http://schemas.microsoft.com/office/drawing/2014/main" id="{F475D797-76C1-EC42-1DEC-CE8F438CFEB9}"/>
              </a:ext>
            </a:extLst>
          </p:cNvPr>
          <p:cNvSpPr>
            <a:spLocks noGrp="1" noChangeArrowheads="1"/>
          </p:cNvSpPr>
          <p:nvPr>
            <p:ph idx="1"/>
          </p:nvPr>
        </p:nvSpPr>
        <p:spPr>
          <a:xfrm>
            <a:off x="1487488" y="1014280"/>
            <a:ext cx="7693025" cy="561975"/>
          </a:xfrm>
        </p:spPr>
        <p:txBody>
          <a:bodyPr/>
          <a:lstStyle/>
          <a:p>
            <a:pPr>
              <a:buFont typeface="Wingdings" panose="05000000000000000000" pitchFamily="2" charset="2"/>
              <a:buNone/>
            </a:pPr>
            <a:r>
              <a:rPr lang="nl-NL" altLang="nl-NL" sz="2400" i="1" dirty="0"/>
              <a:t>	</a:t>
            </a:r>
            <a:r>
              <a:rPr lang="nl-NL" altLang="nl-NL" i="1" dirty="0"/>
              <a:t>Y1= ß0 + ß1Media + ß2Dier + ß3Y0  + ɣ • X + ϵ</a:t>
            </a:r>
          </a:p>
          <a:p>
            <a:endParaRPr lang="nl-NL" altLang="nl-NL" sz="2400" i="1" dirty="0"/>
          </a:p>
        </p:txBody>
      </p:sp>
      <p:pic>
        <p:nvPicPr>
          <p:cNvPr id="109572" name="Picture 4">
            <a:extLst>
              <a:ext uri="{FF2B5EF4-FFF2-40B4-BE49-F238E27FC236}">
                <a16:creationId xmlns:a16="http://schemas.microsoft.com/office/drawing/2014/main" id="{0DCCD720-0079-2F67-7391-CAB8846029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8783" t="15712" r="29161" b="19315"/>
          <a:stretch>
            <a:fillRect/>
          </a:stretch>
        </p:blipFill>
        <p:spPr bwMode="auto">
          <a:xfrm>
            <a:off x="1488059" y="1471478"/>
            <a:ext cx="5761038" cy="500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9574" name="Text Box 6">
            <a:extLst>
              <a:ext uri="{FF2B5EF4-FFF2-40B4-BE49-F238E27FC236}">
                <a16:creationId xmlns:a16="http://schemas.microsoft.com/office/drawing/2014/main" id="{EBE568B1-38C3-23F4-FABD-44FEF8DA3538}"/>
              </a:ext>
            </a:extLst>
          </p:cNvPr>
          <p:cNvSpPr txBox="1">
            <a:spLocks noChangeArrowheads="1"/>
          </p:cNvSpPr>
          <p:nvPr/>
        </p:nvSpPr>
        <p:spPr bwMode="auto">
          <a:xfrm>
            <a:off x="7205788" y="2375553"/>
            <a:ext cx="3642740" cy="2831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nl-NL" altLang="nl-NL" sz="1400" dirty="0"/>
              <a:t>Dier: middelgroot effect</a:t>
            </a:r>
          </a:p>
          <a:p>
            <a:r>
              <a:rPr lang="nl-NL" altLang="nl-NL" sz="1400" dirty="0"/>
              <a:t>Media: klein effect</a:t>
            </a:r>
          </a:p>
          <a:p>
            <a:endParaRPr lang="nl-NL" altLang="nl-NL" sz="1400" dirty="0"/>
          </a:p>
          <a:p>
            <a:endParaRPr lang="nl-NL" altLang="nl-NL" sz="1400" dirty="0"/>
          </a:p>
          <a:p>
            <a:r>
              <a:rPr lang="nl-NL" sz="1200" dirty="0">
                <a:effectLst/>
                <a:latin typeface="Arial" panose="020B0604020202020204" pitchFamily="34" charset="0"/>
                <a:ea typeface="Times New Roman" panose="02020603050405020304" pitchFamily="18" charset="0"/>
                <a:cs typeface="Arial" panose="020B0604020202020204" pitchFamily="34" charset="0"/>
              </a:rPr>
              <a:t>Wanneer in de multivariabele regressie de achtergrond kenmerken worden meegenomen, scoort de dier-plantgroep opnieuw hoger dan de mediagroep. Bekijken we de </a:t>
            </a:r>
            <a:r>
              <a:rPr lang="nl-NL" sz="1200" b="1" dirty="0">
                <a:effectLst/>
                <a:latin typeface="Arial" panose="020B0604020202020204" pitchFamily="34" charset="0"/>
                <a:ea typeface="Times New Roman" panose="02020603050405020304" pitchFamily="18" charset="0"/>
                <a:cs typeface="Arial" panose="020B0604020202020204" pitchFamily="34" charset="0"/>
              </a:rPr>
              <a:t>effect-grootte</a:t>
            </a:r>
            <a:r>
              <a:rPr lang="nl-NL" sz="1200" dirty="0">
                <a:effectLst/>
                <a:latin typeface="Arial" panose="020B0604020202020204" pitchFamily="34" charset="0"/>
                <a:ea typeface="Times New Roman" panose="02020603050405020304" pitchFamily="18" charset="0"/>
                <a:cs typeface="Arial" panose="020B0604020202020204" pitchFamily="34" charset="0"/>
              </a:rPr>
              <a:t> dan zien we bij de dier-plant interventie een middelgroot effect en bij de media interventie een klein effect. </a:t>
            </a:r>
            <a:br>
              <a:rPr lang="nl-NL" sz="1200" dirty="0">
                <a:effectLst/>
                <a:latin typeface="Arial" panose="020B0604020202020204" pitchFamily="34" charset="0"/>
                <a:ea typeface="Times New Roman" panose="02020603050405020304" pitchFamily="18" charset="0"/>
                <a:cs typeface="Arial" panose="020B0604020202020204" pitchFamily="34" charset="0"/>
              </a:rPr>
            </a:br>
            <a:r>
              <a:rPr lang="nl-NL" sz="1200" b="1" dirty="0">
                <a:effectLst/>
                <a:latin typeface="Arial" panose="020B0604020202020204" pitchFamily="34" charset="0"/>
                <a:ea typeface="Times New Roman" panose="02020603050405020304" pitchFamily="18" charset="0"/>
                <a:cs typeface="Arial" panose="020B0604020202020204" pitchFamily="34" charset="0"/>
              </a:rPr>
              <a:t>De interventie met dieren en planten heeft het sterkste effect op de leerprestatie</a:t>
            </a:r>
            <a:endParaRPr lang="nl-NL" altLang="nl-NL" sz="1200" b="1" dirty="0">
              <a:latin typeface="Arial" panose="020B0604020202020204" pitchFamily="34" charset="0"/>
              <a:cs typeface="Arial" panose="020B0604020202020204" pitchFamily="34" charset="0"/>
            </a:endParaRPr>
          </a:p>
          <a:p>
            <a:endParaRPr lang="nl-NL" altLang="nl-NL" sz="1400" dirty="0"/>
          </a:p>
        </p:txBody>
      </p:sp>
      <p:pic>
        <p:nvPicPr>
          <p:cNvPr id="5" name="Picture 10">
            <a:extLst>
              <a:ext uri="{FF2B5EF4-FFF2-40B4-BE49-F238E27FC236}">
                <a16:creationId xmlns:a16="http://schemas.microsoft.com/office/drawing/2014/main" id="{211748C5-73B6-F7C1-696E-11AEC295EA9A}"/>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6643"/>
            <a:ext cx="3721341" cy="74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5">
            <a:extLst>
              <a:ext uri="{FF2B5EF4-FFF2-40B4-BE49-F238E27FC236}">
                <a16:creationId xmlns:a16="http://schemas.microsoft.com/office/drawing/2014/main" id="{03A3C8B9-2853-AF7F-D90C-47619D2198A0}"/>
              </a:ext>
            </a:extLst>
          </p:cNvPr>
          <p:cNvGrpSpPr/>
          <p:nvPr/>
        </p:nvGrpSpPr>
        <p:grpSpPr>
          <a:xfrm>
            <a:off x="407368" y="6425952"/>
            <a:ext cx="3211858" cy="432048"/>
            <a:chOff x="132818" y="6327204"/>
            <a:chExt cx="3427882" cy="467541"/>
          </a:xfrm>
        </p:grpSpPr>
        <p:pic>
          <p:nvPicPr>
            <p:cNvPr id="7" name="Picture 6">
              <a:extLst>
                <a:ext uri="{FF2B5EF4-FFF2-40B4-BE49-F238E27FC236}">
                  <a16:creationId xmlns:a16="http://schemas.microsoft.com/office/drawing/2014/main" id="{D06A2850-3175-552C-2D3B-50B03EE92E3C}"/>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19925" t="12804" r="21400" b="71442"/>
            <a:stretch>
              <a:fillRect/>
            </a:stretch>
          </p:blipFill>
          <p:spPr bwMode="auto">
            <a:xfrm>
              <a:off x="132818" y="6327204"/>
              <a:ext cx="3096914" cy="46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
              <a:extLst>
                <a:ext uri="{FF2B5EF4-FFF2-40B4-BE49-F238E27FC236}">
                  <a16:creationId xmlns:a16="http://schemas.microsoft.com/office/drawing/2014/main" id="{96ABED92-11C1-8D21-1F75-5179127A083F}"/>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29732" y="6380582"/>
              <a:ext cx="330968" cy="36078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AutoShape 2">
            <a:extLst>
              <a:ext uri="{FF2B5EF4-FFF2-40B4-BE49-F238E27FC236}">
                <a16:creationId xmlns:a16="http://schemas.microsoft.com/office/drawing/2014/main" id="{FE7E9990-82B6-BFE3-69AF-7ECF4444FAD3}"/>
              </a:ext>
            </a:extLst>
          </p:cNvPr>
          <p:cNvSpPr>
            <a:spLocks noGrp="1" noChangeArrowheads="1"/>
          </p:cNvSpPr>
          <p:nvPr>
            <p:ph type="title"/>
          </p:nvPr>
        </p:nvSpPr>
        <p:spPr>
          <a:xfrm>
            <a:off x="2423592" y="573658"/>
            <a:ext cx="7924800" cy="1143000"/>
          </a:xfrm>
        </p:spPr>
        <p:txBody>
          <a:bodyPr/>
          <a:lstStyle/>
          <a:p>
            <a:r>
              <a:rPr lang="nl-NL" altLang="nl-NL" dirty="0"/>
              <a:t>De meisjes of de jongens?</a:t>
            </a:r>
          </a:p>
        </p:txBody>
      </p:sp>
      <p:sp>
        <p:nvSpPr>
          <p:cNvPr id="110595" name="Rectangle 3">
            <a:extLst>
              <a:ext uri="{FF2B5EF4-FFF2-40B4-BE49-F238E27FC236}">
                <a16:creationId xmlns:a16="http://schemas.microsoft.com/office/drawing/2014/main" id="{616CB280-4945-E20C-9DE6-23618B3B56AC}"/>
              </a:ext>
            </a:extLst>
          </p:cNvPr>
          <p:cNvSpPr>
            <a:spLocks noGrp="1" noChangeArrowheads="1"/>
          </p:cNvSpPr>
          <p:nvPr>
            <p:ph idx="1"/>
          </p:nvPr>
        </p:nvSpPr>
        <p:spPr>
          <a:xfrm>
            <a:off x="806942" y="1268760"/>
            <a:ext cx="8596668" cy="3880773"/>
          </a:xfrm>
        </p:spPr>
        <p:txBody>
          <a:bodyPr/>
          <a:lstStyle/>
          <a:p>
            <a:r>
              <a:rPr lang="nl-NL" altLang="nl-NL" sz="1600" dirty="0"/>
              <a:t>Voorkennis over de dieren en planten bij jongens hoger dan bij de meisjes zij het niet significant op een </a:t>
            </a:r>
            <a:r>
              <a:rPr lang="nl-NL" altLang="nl-NL" sz="1600" i="1" dirty="0"/>
              <a:t>p</a:t>
            </a:r>
            <a:r>
              <a:rPr lang="nl-NL" altLang="nl-NL" sz="1600" dirty="0"/>
              <a:t> &lt; .05 niveau (</a:t>
            </a:r>
            <a:r>
              <a:rPr lang="nl-NL" altLang="nl-NL" sz="1600" i="1" dirty="0"/>
              <a:t>t</a:t>
            </a:r>
            <a:r>
              <a:rPr lang="nl-NL" altLang="nl-NL" sz="1600" dirty="0"/>
              <a:t> = 1.81, </a:t>
            </a:r>
            <a:r>
              <a:rPr lang="nl-NL" altLang="nl-NL" sz="1600" i="1" dirty="0" err="1"/>
              <a:t>df</a:t>
            </a:r>
            <a:r>
              <a:rPr lang="nl-NL" altLang="nl-NL" sz="1600" dirty="0"/>
              <a:t> = 340, </a:t>
            </a:r>
            <a:r>
              <a:rPr lang="nl-NL" altLang="nl-NL" sz="1600" i="1" dirty="0"/>
              <a:t>p</a:t>
            </a:r>
            <a:r>
              <a:rPr lang="nl-NL" altLang="nl-NL" sz="1600" dirty="0"/>
              <a:t> = .07). </a:t>
            </a:r>
          </a:p>
          <a:p>
            <a:endParaRPr lang="nl-NL" altLang="nl-NL" sz="1600" dirty="0"/>
          </a:p>
          <a:p>
            <a:r>
              <a:rPr lang="nl-NL" altLang="nl-NL" sz="1600" dirty="0"/>
              <a:t>In de </a:t>
            </a:r>
            <a:r>
              <a:rPr lang="nl-NL" altLang="nl-NL" sz="1600" dirty="0" err="1"/>
              <a:t>natest</a:t>
            </a:r>
            <a:r>
              <a:rPr lang="nl-NL" altLang="nl-NL" sz="1600" dirty="0"/>
              <a:t> en vervolgtest blijken de meisjes significant meer kennis te hebben behouden dan de jongens, t(</a:t>
            </a:r>
            <a:r>
              <a:rPr lang="nl-NL" altLang="nl-NL" sz="1600" i="1" dirty="0"/>
              <a:t>t</a:t>
            </a:r>
            <a:r>
              <a:rPr lang="nl-NL" altLang="nl-NL" sz="1600" dirty="0"/>
              <a:t> = 2.31, </a:t>
            </a:r>
            <a:r>
              <a:rPr lang="nl-NL" altLang="nl-NL" sz="1600" i="1" dirty="0" err="1"/>
              <a:t>df</a:t>
            </a:r>
            <a:r>
              <a:rPr lang="nl-NL" altLang="nl-NL" sz="1600" dirty="0"/>
              <a:t> = 339, </a:t>
            </a:r>
            <a:r>
              <a:rPr lang="nl-NL" altLang="nl-NL" sz="1600" i="1" dirty="0"/>
              <a:t>p</a:t>
            </a:r>
            <a:r>
              <a:rPr lang="nl-NL" altLang="nl-NL" sz="1600" dirty="0"/>
              <a:t> &lt; .05)</a:t>
            </a:r>
            <a:r>
              <a:rPr lang="nl-NL" altLang="nl-NL" dirty="0"/>
              <a:t> </a:t>
            </a:r>
            <a:r>
              <a:rPr lang="nl-NL" altLang="nl-NL" sz="1600" dirty="0"/>
              <a:t>en</a:t>
            </a:r>
            <a:r>
              <a:rPr lang="nl-NL" altLang="nl-NL" dirty="0"/>
              <a:t> </a:t>
            </a:r>
            <a:r>
              <a:rPr lang="nl-NL" altLang="nl-NL" sz="1600" dirty="0"/>
              <a:t>(</a:t>
            </a:r>
            <a:r>
              <a:rPr lang="nl-NL" altLang="nl-NL" sz="1600" i="1" dirty="0"/>
              <a:t>t</a:t>
            </a:r>
            <a:r>
              <a:rPr lang="nl-NL" altLang="nl-NL" sz="1600" dirty="0"/>
              <a:t> = 2.08, </a:t>
            </a:r>
            <a:r>
              <a:rPr lang="nl-NL" altLang="nl-NL" sz="1600" i="1" dirty="0" err="1"/>
              <a:t>df</a:t>
            </a:r>
            <a:r>
              <a:rPr lang="nl-NL" altLang="nl-NL" sz="1600" dirty="0"/>
              <a:t> = 314, </a:t>
            </a:r>
            <a:r>
              <a:rPr lang="nl-NL" altLang="nl-NL" sz="1600" i="1" dirty="0"/>
              <a:t>p</a:t>
            </a:r>
            <a:r>
              <a:rPr lang="nl-NL" altLang="nl-NL" sz="1600" dirty="0"/>
              <a:t> &lt; .05).</a:t>
            </a:r>
          </a:p>
          <a:p>
            <a:pPr>
              <a:buFont typeface="Wingdings" panose="05000000000000000000" pitchFamily="2" charset="2"/>
              <a:buNone/>
            </a:pPr>
            <a:endParaRPr lang="nl-NL" altLang="nl-NL" sz="1600" dirty="0"/>
          </a:p>
          <a:p>
            <a:r>
              <a:rPr lang="nl-NL" altLang="nl-NL" sz="1600" dirty="0"/>
              <a:t>Leerlingen die thuis een huisdier hebben, halen een significant hogere testscore in de kennistests</a:t>
            </a:r>
          </a:p>
          <a:p>
            <a:pPr>
              <a:buFont typeface="Wingdings" panose="05000000000000000000" pitchFamily="2" charset="2"/>
              <a:buNone/>
            </a:pPr>
            <a:endParaRPr lang="nl-NL" altLang="nl-NL" sz="1600" dirty="0"/>
          </a:p>
          <a:p>
            <a:endParaRPr lang="nl-NL" altLang="nl-NL" sz="1600" dirty="0"/>
          </a:p>
          <a:p>
            <a:pPr>
              <a:buFont typeface="Wingdings" panose="05000000000000000000" pitchFamily="2" charset="2"/>
              <a:buNone/>
            </a:pPr>
            <a:endParaRPr lang="nl-NL" altLang="nl-NL" dirty="0"/>
          </a:p>
        </p:txBody>
      </p:sp>
      <p:pic>
        <p:nvPicPr>
          <p:cNvPr id="110596" name="Picture 4">
            <a:extLst>
              <a:ext uri="{FF2B5EF4-FFF2-40B4-BE49-F238E27FC236}">
                <a16:creationId xmlns:a16="http://schemas.microsoft.com/office/drawing/2014/main" id="{1010B27A-A3A4-C39A-01D0-47A336F3BB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6561" t="55121" r="26404" b="24219"/>
          <a:stretch>
            <a:fillRect/>
          </a:stretch>
        </p:blipFill>
        <p:spPr bwMode="auto">
          <a:xfrm>
            <a:off x="1271463" y="4202589"/>
            <a:ext cx="7667625" cy="1893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AutoShape 2">
            <a:extLst>
              <a:ext uri="{FF2B5EF4-FFF2-40B4-BE49-F238E27FC236}">
                <a16:creationId xmlns:a16="http://schemas.microsoft.com/office/drawing/2014/main" id="{BA3C67E1-1BCE-ADFA-ABF7-178E1C92B29F}"/>
              </a:ext>
            </a:extLst>
          </p:cNvPr>
          <p:cNvSpPr txBox="1">
            <a:spLocks noChangeArrowheads="1"/>
          </p:cNvSpPr>
          <p:nvPr/>
        </p:nvSpPr>
        <p:spPr>
          <a:xfrm>
            <a:off x="9768408" y="106066"/>
            <a:ext cx="2423592" cy="132080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nl-NL" altLang="nl-NL"/>
              <a:t>Resultaten</a:t>
            </a:r>
            <a:endParaRPr lang="nl-NL" altLang="nl-NL" dirty="0"/>
          </a:p>
        </p:txBody>
      </p:sp>
      <p:pic>
        <p:nvPicPr>
          <p:cNvPr id="6" name="Picture 10">
            <a:extLst>
              <a:ext uri="{FF2B5EF4-FFF2-40B4-BE49-F238E27FC236}">
                <a16:creationId xmlns:a16="http://schemas.microsoft.com/office/drawing/2014/main" id="{84A63798-D17E-9F45-B42F-5DD48F5BC981}"/>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6643"/>
            <a:ext cx="3721341" cy="74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6">
            <a:extLst>
              <a:ext uri="{FF2B5EF4-FFF2-40B4-BE49-F238E27FC236}">
                <a16:creationId xmlns:a16="http://schemas.microsoft.com/office/drawing/2014/main" id="{407C2286-8F05-4BC8-CF6B-E75484AD4884}"/>
              </a:ext>
            </a:extLst>
          </p:cNvPr>
          <p:cNvGrpSpPr/>
          <p:nvPr/>
        </p:nvGrpSpPr>
        <p:grpSpPr>
          <a:xfrm>
            <a:off x="407368" y="6425952"/>
            <a:ext cx="3211858" cy="432048"/>
            <a:chOff x="132818" y="6327204"/>
            <a:chExt cx="3427882" cy="467541"/>
          </a:xfrm>
        </p:grpSpPr>
        <p:pic>
          <p:nvPicPr>
            <p:cNvPr id="8" name="Picture 7">
              <a:extLst>
                <a:ext uri="{FF2B5EF4-FFF2-40B4-BE49-F238E27FC236}">
                  <a16:creationId xmlns:a16="http://schemas.microsoft.com/office/drawing/2014/main" id="{39CE0344-6338-6FCD-D7B2-6756A52A134F}"/>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19925" t="12804" r="21400" b="71442"/>
            <a:stretch>
              <a:fillRect/>
            </a:stretch>
          </p:blipFill>
          <p:spPr bwMode="auto">
            <a:xfrm>
              <a:off x="132818" y="6327204"/>
              <a:ext cx="3096914" cy="46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5">
              <a:extLst>
                <a:ext uri="{FF2B5EF4-FFF2-40B4-BE49-F238E27FC236}">
                  <a16:creationId xmlns:a16="http://schemas.microsoft.com/office/drawing/2014/main" id="{6E166DB7-271E-FAC8-BE79-EEEB3EC24FB8}"/>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29732" y="6380582"/>
              <a:ext cx="330968" cy="36078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8" name="AutoShape 8">
            <a:extLst>
              <a:ext uri="{FF2B5EF4-FFF2-40B4-BE49-F238E27FC236}">
                <a16:creationId xmlns:a16="http://schemas.microsoft.com/office/drawing/2014/main" id="{139B5362-0095-7B6A-16A1-42F9E3D43C22}"/>
              </a:ext>
            </a:extLst>
          </p:cNvPr>
          <p:cNvSpPr>
            <a:spLocks noGrp="1" noChangeArrowheads="1"/>
          </p:cNvSpPr>
          <p:nvPr>
            <p:ph type="title"/>
          </p:nvPr>
        </p:nvSpPr>
        <p:spPr>
          <a:xfrm>
            <a:off x="3647728" y="536773"/>
            <a:ext cx="7924800" cy="1143000"/>
          </a:xfrm>
          <a:noFill/>
          <a:ln/>
        </p:spPr>
        <p:txBody>
          <a:bodyPr/>
          <a:lstStyle/>
          <a:p>
            <a:r>
              <a:rPr lang="nl-NL" altLang="nl-NL" dirty="0"/>
              <a:t>Huisdier……</a:t>
            </a:r>
          </a:p>
        </p:txBody>
      </p:sp>
      <p:sp>
        <p:nvSpPr>
          <p:cNvPr id="112643" name="Rectangle 3">
            <a:extLst>
              <a:ext uri="{FF2B5EF4-FFF2-40B4-BE49-F238E27FC236}">
                <a16:creationId xmlns:a16="http://schemas.microsoft.com/office/drawing/2014/main" id="{8D61A3FE-FA03-8E2D-AE04-149CEB0E3FB9}"/>
              </a:ext>
            </a:extLst>
          </p:cNvPr>
          <p:cNvSpPr>
            <a:spLocks noGrp="1" noChangeArrowheads="1"/>
          </p:cNvSpPr>
          <p:nvPr>
            <p:ph idx="1"/>
          </p:nvPr>
        </p:nvSpPr>
        <p:spPr>
          <a:xfrm>
            <a:off x="1631504" y="2852936"/>
            <a:ext cx="7693025" cy="2435225"/>
          </a:xfrm>
        </p:spPr>
        <p:txBody>
          <a:bodyPr>
            <a:normAutofit/>
          </a:bodyPr>
          <a:lstStyle/>
          <a:p>
            <a:r>
              <a:rPr lang="nl-NL" altLang="nl-NL" dirty="0"/>
              <a:t>Leerlingen die geen huisdier hebben leren het meest in lessen waar planten of dieren worden aangeboden</a:t>
            </a:r>
          </a:p>
          <a:p>
            <a:endParaRPr lang="nl-NL" altLang="nl-NL" dirty="0"/>
          </a:p>
          <a:p>
            <a:r>
              <a:rPr lang="nl-NL" altLang="nl-NL" dirty="0"/>
              <a:t>Leerlingen die wel een huisdier hebben leren het meest in lessen met media. </a:t>
            </a:r>
          </a:p>
        </p:txBody>
      </p:sp>
      <p:sp>
        <p:nvSpPr>
          <p:cNvPr id="112644" name="Rectangle 4">
            <a:extLst>
              <a:ext uri="{FF2B5EF4-FFF2-40B4-BE49-F238E27FC236}">
                <a16:creationId xmlns:a16="http://schemas.microsoft.com/office/drawing/2014/main" id="{407A4984-C6B3-7A5D-147C-4C0FAA7D7B90}"/>
              </a:ext>
            </a:extLst>
          </p:cNvPr>
          <p:cNvSpPr>
            <a:spLocks noChangeArrowheads="1"/>
          </p:cNvSpPr>
          <p:nvPr/>
        </p:nvSpPr>
        <p:spPr bwMode="auto">
          <a:xfrm>
            <a:off x="1633092" y="1398786"/>
            <a:ext cx="7693025"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Clr>
                <a:schemeClr val="tx1"/>
              </a:buClr>
              <a:buSzPct val="75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1pPr>
            <a:lvl2pPr marL="742950" indent="-285750" eaLnBrk="0" hangingPunct="0">
              <a:spcBef>
                <a:spcPct val="20000"/>
              </a:spcBef>
              <a:buClr>
                <a:schemeClr val="tx1"/>
              </a:buClr>
              <a:buSzPct val="75000"/>
              <a:buChar char="–"/>
              <a:defRPr sz="2400">
                <a:solidFill>
                  <a:schemeClr val="tx1"/>
                </a:solidFill>
                <a:latin typeface="Arial" panose="020B0604020202020204" pitchFamily="34" charset="0"/>
                <a:cs typeface="Arial" panose="020B0604020202020204" pitchFamily="34" charset="0"/>
              </a:defRPr>
            </a:lvl2pPr>
            <a:lvl3pPr marL="1143000" indent="-228600" eaLnBrk="0" hangingPunct="0">
              <a:spcBef>
                <a:spcPct val="20000"/>
              </a:spcBef>
              <a:buClr>
                <a:schemeClr val="tx1"/>
              </a:buClr>
              <a:buSzPct val="75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3pPr>
            <a:lvl4pPr marL="1600200" indent="-228600" eaLnBrk="0" hangingPunct="0">
              <a:spcBef>
                <a:spcPct val="20000"/>
              </a:spcBef>
              <a:buClr>
                <a:schemeClr val="tx1"/>
              </a:buClr>
              <a:buSzPct val="80000"/>
              <a:buChar char="–"/>
              <a:defRPr>
                <a:solidFill>
                  <a:schemeClr val="tx1"/>
                </a:solidFill>
                <a:latin typeface="Arial" panose="020B0604020202020204" pitchFamily="34" charset="0"/>
                <a:cs typeface="Arial" panose="020B0604020202020204" pitchFamily="34" charset="0"/>
              </a:defRPr>
            </a:lvl4pPr>
            <a:lvl5pPr marL="2057400" indent="-228600" eaLnBrk="0" hangingPunct="0">
              <a:spcBef>
                <a:spcPct val="20000"/>
              </a:spcBef>
              <a:buClr>
                <a:schemeClr val="tx1"/>
              </a:buClr>
              <a:buSzPct val="65000"/>
              <a:buFont typeface="Wingdings" panose="05000000000000000000" pitchFamily="2" charset="2"/>
              <a:buChar char="l"/>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65000"/>
              <a:buFont typeface="Wingdings" panose="05000000000000000000" pitchFamily="2" charset="2"/>
              <a:buChar char="l"/>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65000"/>
              <a:buFont typeface="Wingdings" panose="05000000000000000000" pitchFamily="2" charset="2"/>
              <a:buChar char="l"/>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65000"/>
              <a:buFont typeface="Wingdings" panose="05000000000000000000" pitchFamily="2" charset="2"/>
              <a:buChar char="l"/>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65000"/>
              <a:buFont typeface="Wingdings" panose="05000000000000000000" pitchFamily="2" charset="2"/>
              <a:buChar char="l"/>
              <a:defRPr>
                <a:solidFill>
                  <a:schemeClr val="tx1"/>
                </a:solidFill>
                <a:latin typeface="Arial" panose="020B0604020202020204" pitchFamily="34" charset="0"/>
                <a:cs typeface="Arial" panose="020B0604020202020204" pitchFamily="34" charset="0"/>
              </a:defRPr>
            </a:lvl9pPr>
          </a:lstStyle>
          <a:p>
            <a:pPr>
              <a:buFont typeface="Wingdings" panose="05000000000000000000" pitchFamily="2" charset="2"/>
              <a:buNone/>
            </a:pPr>
            <a:r>
              <a:rPr lang="nl-NL" altLang="nl-NL" sz="1800" i="1" dirty="0"/>
              <a:t>Y1= ß0 + ß1Media + ɣ1Media • </a:t>
            </a:r>
            <a:r>
              <a:rPr lang="nl-NL" altLang="nl-NL" sz="1800" i="1" dirty="0" err="1"/>
              <a:t>GeenHuisdier</a:t>
            </a:r>
            <a:r>
              <a:rPr lang="nl-NL" altLang="nl-NL" sz="1800" i="1" dirty="0"/>
              <a:t> + ß2Dier + ɣ2Dier • </a:t>
            </a:r>
            <a:r>
              <a:rPr lang="nl-NL" altLang="nl-NL" sz="1800" i="1" dirty="0" err="1"/>
              <a:t>GeenHuisdier</a:t>
            </a:r>
            <a:r>
              <a:rPr lang="nl-NL" altLang="nl-NL" sz="1800" i="1" dirty="0"/>
              <a:t> + ß3Y0  + ɣ • X + ϵ</a:t>
            </a:r>
          </a:p>
          <a:p>
            <a:endParaRPr lang="nl-NL" altLang="nl-NL" sz="1800" i="1" dirty="0"/>
          </a:p>
        </p:txBody>
      </p:sp>
      <p:sp>
        <p:nvSpPr>
          <p:cNvPr id="2" name="AutoShape 2">
            <a:extLst>
              <a:ext uri="{FF2B5EF4-FFF2-40B4-BE49-F238E27FC236}">
                <a16:creationId xmlns:a16="http://schemas.microsoft.com/office/drawing/2014/main" id="{4D4031B7-120E-D36E-ED97-1844A958342F}"/>
              </a:ext>
            </a:extLst>
          </p:cNvPr>
          <p:cNvSpPr txBox="1">
            <a:spLocks noChangeArrowheads="1"/>
          </p:cNvSpPr>
          <p:nvPr/>
        </p:nvSpPr>
        <p:spPr>
          <a:xfrm>
            <a:off x="9768408" y="106066"/>
            <a:ext cx="2423592" cy="132080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nl-NL" altLang="nl-NL"/>
              <a:t>Resultaten</a:t>
            </a:r>
            <a:endParaRPr lang="nl-NL" altLang="nl-NL" dirty="0"/>
          </a:p>
        </p:txBody>
      </p:sp>
      <p:pic>
        <p:nvPicPr>
          <p:cNvPr id="6" name="Picture 10">
            <a:extLst>
              <a:ext uri="{FF2B5EF4-FFF2-40B4-BE49-F238E27FC236}">
                <a16:creationId xmlns:a16="http://schemas.microsoft.com/office/drawing/2014/main" id="{8EF6FC10-64DF-723C-EA0A-B5D0B15FDB7E}"/>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6643"/>
            <a:ext cx="3721341" cy="74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6">
            <a:extLst>
              <a:ext uri="{FF2B5EF4-FFF2-40B4-BE49-F238E27FC236}">
                <a16:creationId xmlns:a16="http://schemas.microsoft.com/office/drawing/2014/main" id="{03B9CA93-4BB3-AA97-EA3C-F392332CC74A}"/>
              </a:ext>
            </a:extLst>
          </p:cNvPr>
          <p:cNvGrpSpPr/>
          <p:nvPr/>
        </p:nvGrpSpPr>
        <p:grpSpPr>
          <a:xfrm>
            <a:off x="407368" y="6425952"/>
            <a:ext cx="3211858" cy="432048"/>
            <a:chOff x="132818" y="6327204"/>
            <a:chExt cx="3427882" cy="467541"/>
          </a:xfrm>
        </p:grpSpPr>
        <p:pic>
          <p:nvPicPr>
            <p:cNvPr id="8" name="Picture 7">
              <a:extLst>
                <a:ext uri="{FF2B5EF4-FFF2-40B4-BE49-F238E27FC236}">
                  <a16:creationId xmlns:a16="http://schemas.microsoft.com/office/drawing/2014/main" id="{ABE7CE78-9AC6-5FD0-F7A9-CE4D769D08EB}"/>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9925" t="12804" r="21400" b="71442"/>
            <a:stretch>
              <a:fillRect/>
            </a:stretch>
          </p:blipFill>
          <p:spPr bwMode="auto">
            <a:xfrm>
              <a:off x="132818" y="6327204"/>
              <a:ext cx="3096914" cy="46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5">
              <a:extLst>
                <a:ext uri="{FF2B5EF4-FFF2-40B4-BE49-F238E27FC236}">
                  <a16:creationId xmlns:a16="http://schemas.microsoft.com/office/drawing/2014/main" id="{88F32926-050E-2832-21DC-861F5DBB1984}"/>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29732" y="6380582"/>
              <a:ext cx="330968" cy="36078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AutoShape 2">
            <a:extLst>
              <a:ext uri="{FF2B5EF4-FFF2-40B4-BE49-F238E27FC236}">
                <a16:creationId xmlns:a16="http://schemas.microsoft.com/office/drawing/2014/main" id="{B7FC3DCA-1DBD-3372-2AFF-76B3D75A98E4}"/>
              </a:ext>
            </a:extLst>
          </p:cNvPr>
          <p:cNvSpPr>
            <a:spLocks noGrp="1" noChangeArrowheads="1"/>
          </p:cNvSpPr>
          <p:nvPr>
            <p:ph type="title"/>
          </p:nvPr>
        </p:nvSpPr>
        <p:spPr>
          <a:xfrm>
            <a:off x="1775520" y="766911"/>
            <a:ext cx="7924800" cy="1143000"/>
          </a:xfrm>
        </p:spPr>
        <p:txBody>
          <a:bodyPr/>
          <a:lstStyle/>
          <a:p>
            <a:r>
              <a:rPr lang="nl-NL" altLang="nl-NL" dirty="0" err="1"/>
              <a:t>Subschalen</a:t>
            </a:r>
            <a:r>
              <a:rPr lang="nl-NL" altLang="nl-NL" dirty="0"/>
              <a:t> Intrinsieke motivatie</a:t>
            </a:r>
          </a:p>
        </p:txBody>
      </p:sp>
      <p:sp>
        <p:nvSpPr>
          <p:cNvPr id="114691" name="Rectangle 3">
            <a:extLst>
              <a:ext uri="{FF2B5EF4-FFF2-40B4-BE49-F238E27FC236}">
                <a16:creationId xmlns:a16="http://schemas.microsoft.com/office/drawing/2014/main" id="{86B6CE55-E9EF-52BD-76E1-308B11DF3927}"/>
              </a:ext>
            </a:extLst>
          </p:cNvPr>
          <p:cNvSpPr>
            <a:spLocks noGrp="1" noChangeArrowheads="1"/>
          </p:cNvSpPr>
          <p:nvPr>
            <p:ph idx="1"/>
          </p:nvPr>
        </p:nvSpPr>
        <p:spPr>
          <a:xfrm>
            <a:off x="983432" y="3964742"/>
            <a:ext cx="8716888" cy="2510536"/>
          </a:xfrm>
        </p:spPr>
        <p:txBody>
          <a:bodyPr>
            <a:normAutofit/>
          </a:bodyPr>
          <a:lstStyle/>
          <a:p>
            <a:pPr marL="0" indent="0">
              <a:lnSpc>
                <a:spcPts val="1500"/>
              </a:lnSpc>
              <a:buNone/>
            </a:pPr>
            <a:r>
              <a:rPr lang="nl-NL" sz="1400" dirty="0">
                <a:effectLst/>
                <a:latin typeface="Arial" panose="020B0604020202020204" pitchFamily="34" charset="0"/>
                <a:ea typeface="Times New Roman" panose="02020603050405020304" pitchFamily="18" charset="0"/>
                <a:cs typeface="Arial" panose="020B0604020202020204" pitchFamily="34" charset="0"/>
              </a:rPr>
              <a:t>Vergelijken we de dier-plantgroep met de mediagroep dan vinden we een significant verschil </a:t>
            </a:r>
            <a:br>
              <a:rPr lang="nl-NL" sz="1400" dirty="0">
                <a:effectLst/>
                <a:latin typeface="Arial" panose="020B0604020202020204" pitchFamily="34" charset="0"/>
                <a:ea typeface="Times New Roman" panose="02020603050405020304" pitchFamily="18" charset="0"/>
                <a:cs typeface="Arial" panose="020B0604020202020204" pitchFamily="34" charset="0"/>
              </a:rPr>
            </a:br>
            <a:r>
              <a:rPr lang="nl-NL" sz="1400" dirty="0">
                <a:effectLst/>
                <a:latin typeface="Arial" panose="020B0604020202020204" pitchFamily="34" charset="0"/>
                <a:ea typeface="Times New Roman" panose="02020603050405020304" pitchFamily="18" charset="0"/>
                <a:cs typeface="Arial" panose="020B0604020202020204" pitchFamily="34" charset="0"/>
              </a:rPr>
              <a:t>(</a:t>
            </a:r>
            <a:r>
              <a:rPr lang="nl-NL" sz="1400" i="1" dirty="0">
                <a:effectLst/>
                <a:latin typeface="Arial" panose="020B0604020202020204" pitchFamily="34" charset="0"/>
                <a:ea typeface="Times New Roman" panose="02020603050405020304" pitchFamily="18" charset="0"/>
                <a:cs typeface="Arial" panose="020B0604020202020204" pitchFamily="34" charset="0"/>
              </a:rPr>
              <a:t>p</a:t>
            </a:r>
            <a:r>
              <a:rPr lang="nl-NL" sz="1400" dirty="0">
                <a:effectLst/>
                <a:latin typeface="Arial" panose="020B0604020202020204" pitchFamily="34" charset="0"/>
                <a:ea typeface="Times New Roman" panose="02020603050405020304" pitchFamily="18" charset="0"/>
                <a:cs typeface="Arial" panose="020B0604020202020204" pitchFamily="34" charset="0"/>
              </a:rPr>
              <a:t> &lt;.01) bij vijf van de deelgebieden van intrinsieke motivatie: “gevoel van interesse en plezier”, “gevoel van competentie”, “gevoel van inspanning en belang”, “gevoel van keuzevrijheid en autonomie” en “ervaren nut voor de leerling”. </a:t>
            </a:r>
            <a:br>
              <a:rPr lang="nl-NL" sz="1400" dirty="0">
                <a:effectLst/>
                <a:latin typeface="Arial" panose="020B0604020202020204" pitchFamily="34" charset="0"/>
                <a:ea typeface="Times New Roman" panose="02020603050405020304" pitchFamily="18" charset="0"/>
                <a:cs typeface="Arial" panose="020B0604020202020204" pitchFamily="34" charset="0"/>
              </a:rPr>
            </a:br>
            <a:r>
              <a:rPr lang="nl-NL" sz="1400" b="1" dirty="0">
                <a:effectLst/>
                <a:latin typeface="Arial" panose="020B0604020202020204" pitchFamily="34" charset="0"/>
                <a:ea typeface="Times New Roman" panose="02020603050405020304" pitchFamily="18" charset="0"/>
                <a:cs typeface="Arial" panose="020B0604020202020204" pitchFamily="34" charset="0"/>
              </a:rPr>
              <a:t>Leerlingen in de </a:t>
            </a:r>
            <a:r>
              <a:rPr lang="nl-NL" sz="1400" b="1" dirty="0" err="1">
                <a:effectLst/>
                <a:latin typeface="Arial" panose="020B0604020202020204" pitchFamily="34" charset="0"/>
                <a:ea typeface="Times New Roman" panose="02020603050405020304" pitchFamily="18" charset="0"/>
                <a:cs typeface="Arial" panose="020B0604020202020204" pitchFamily="34" charset="0"/>
              </a:rPr>
              <a:t>de</a:t>
            </a:r>
            <a:r>
              <a:rPr lang="nl-NL" sz="1400" b="1" dirty="0">
                <a:effectLst/>
                <a:latin typeface="Arial" panose="020B0604020202020204" pitchFamily="34" charset="0"/>
                <a:ea typeface="Times New Roman" panose="02020603050405020304" pitchFamily="18" charset="0"/>
                <a:cs typeface="Arial" panose="020B0604020202020204" pitchFamily="34" charset="0"/>
              </a:rPr>
              <a:t> dier-plantgroep zijn significant hoger gemotiveerd dan de leerlingen uit de mediagroep én uit de controlegroep. Leerlingen uit de mediagroep onderscheiden zich daarentegen niet van leerlingen uit de controlegroep.</a:t>
            </a:r>
          </a:p>
          <a:p>
            <a:pPr marL="0" indent="0">
              <a:lnSpc>
                <a:spcPts val="1500"/>
              </a:lnSpc>
              <a:buNone/>
            </a:pPr>
            <a:r>
              <a:rPr lang="nl-NL" sz="1400" dirty="0">
                <a:effectLst/>
                <a:latin typeface="Arial" panose="020B0604020202020204" pitchFamily="34" charset="0"/>
                <a:ea typeface="Times New Roman" panose="02020603050405020304" pitchFamily="18" charset="0"/>
                <a:cs typeface="Arial" panose="020B0604020202020204" pitchFamily="34" charset="0"/>
              </a:rPr>
              <a:t>Om vast te stellen of er sprake is van correlaties tussen de intrinsieke motivatie en de leerprestaties is Pearsons </a:t>
            </a:r>
            <a:r>
              <a:rPr lang="nl-NL" sz="1400" dirty="0" err="1">
                <a:effectLst/>
                <a:latin typeface="Arial" panose="020B0604020202020204" pitchFamily="34" charset="0"/>
                <a:ea typeface="Times New Roman" panose="02020603050405020304" pitchFamily="18" charset="0"/>
                <a:cs typeface="Arial" panose="020B0604020202020204" pitchFamily="34" charset="0"/>
              </a:rPr>
              <a:t>movement</a:t>
            </a:r>
            <a:r>
              <a:rPr lang="nl-NL" sz="1400" dirty="0">
                <a:effectLst/>
                <a:latin typeface="Arial" panose="020B0604020202020204" pitchFamily="34" charset="0"/>
                <a:ea typeface="Times New Roman" panose="02020603050405020304" pitchFamily="18" charset="0"/>
                <a:cs typeface="Arial" panose="020B0604020202020204" pitchFamily="34" charset="0"/>
              </a:rPr>
              <a:t> </a:t>
            </a:r>
            <a:r>
              <a:rPr lang="nl-NL" sz="1400" dirty="0" err="1">
                <a:effectLst/>
                <a:latin typeface="Arial" panose="020B0604020202020204" pitchFamily="34" charset="0"/>
                <a:ea typeface="Times New Roman" panose="02020603050405020304" pitchFamily="18" charset="0"/>
                <a:cs typeface="Arial" panose="020B0604020202020204" pitchFamily="34" charset="0"/>
              </a:rPr>
              <a:t>correlation</a:t>
            </a:r>
            <a:r>
              <a:rPr lang="nl-NL" sz="1400" dirty="0">
                <a:effectLst/>
                <a:latin typeface="Arial" panose="020B0604020202020204" pitchFamily="34" charset="0"/>
                <a:ea typeface="Times New Roman" panose="02020603050405020304" pitchFamily="18" charset="0"/>
                <a:cs typeface="Arial" panose="020B0604020202020204" pitchFamily="34" charset="0"/>
              </a:rPr>
              <a:t> </a:t>
            </a:r>
            <a:r>
              <a:rPr lang="nl-NL" sz="1400" dirty="0" err="1">
                <a:effectLst/>
                <a:latin typeface="Arial" panose="020B0604020202020204" pitchFamily="34" charset="0"/>
                <a:ea typeface="Times New Roman" panose="02020603050405020304" pitchFamily="18" charset="0"/>
                <a:cs typeface="Arial" panose="020B0604020202020204" pitchFamily="34" charset="0"/>
              </a:rPr>
              <a:t>coefficient</a:t>
            </a:r>
            <a:r>
              <a:rPr lang="nl-NL" sz="1400" dirty="0">
                <a:effectLst/>
                <a:latin typeface="Arial" panose="020B0604020202020204" pitchFamily="34" charset="0"/>
                <a:ea typeface="Times New Roman" panose="02020603050405020304" pitchFamily="18" charset="0"/>
                <a:cs typeface="Arial" panose="020B0604020202020204" pitchFamily="34" charset="0"/>
              </a:rPr>
              <a:t> bepaald. Interesse en plezier, gevoel van competentie en gevoel van keuzevrijheid en autonomie correleerden in de </a:t>
            </a:r>
            <a:r>
              <a:rPr lang="nl-NL" sz="1400" dirty="0" err="1">
                <a:effectLst/>
                <a:latin typeface="Arial" panose="020B0604020202020204" pitchFamily="34" charset="0"/>
                <a:ea typeface="Times New Roman" panose="02020603050405020304" pitchFamily="18" charset="0"/>
                <a:cs typeface="Arial" panose="020B0604020202020204" pitchFamily="34" charset="0"/>
              </a:rPr>
              <a:t>natest</a:t>
            </a:r>
            <a:r>
              <a:rPr lang="nl-NL" sz="1400" dirty="0">
                <a:effectLst/>
                <a:latin typeface="Arial" panose="020B0604020202020204" pitchFamily="34" charset="0"/>
                <a:ea typeface="Times New Roman" panose="02020603050405020304" pitchFamily="18" charset="0"/>
                <a:cs typeface="Arial" panose="020B0604020202020204" pitchFamily="34" charset="0"/>
              </a:rPr>
              <a:t> en vervolgtest beiden positief met de leerprestatie. </a:t>
            </a:r>
            <a:r>
              <a:rPr lang="nl-NL" sz="1400" b="1" dirty="0">
                <a:effectLst/>
                <a:latin typeface="Arial" panose="020B0604020202020204" pitchFamily="34" charset="0"/>
                <a:ea typeface="Times New Roman" panose="02020603050405020304" pitchFamily="18" charset="0"/>
                <a:cs typeface="Arial" panose="020B0604020202020204" pitchFamily="34" charset="0"/>
              </a:rPr>
              <a:t>Leerlingen met een hogere intrinsieke motivatie scoren significant hoger voor kennisverwerving. </a:t>
            </a:r>
          </a:p>
        </p:txBody>
      </p:sp>
      <p:pic>
        <p:nvPicPr>
          <p:cNvPr id="114692" name="Picture 4">
            <a:extLst>
              <a:ext uri="{FF2B5EF4-FFF2-40B4-BE49-F238E27FC236}">
                <a16:creationId xmlns:a16="http://schemas.microsoft.com/office/drawing/2014/main" id="{7926DA36-BA37-89CA-3963-5FB878F27A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8221" t="39345" r="27501" b="37022"/>
          <a:stretch>
            <a:fillRect/>
          </a:stretch>
        </p:blipFill>
        <p:spPr bwMode="auto">
          <a:xfrm>
            <a:off x="1199456" y="1422654"/>
            <a:ext cx="8101012" cy="243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AutoShape 2">
            <a:extLst>
              <a:ext uri="{FF2B5EF4-FFF2-40B4-BE49-F238E27FC236}">
                <a16:creationId xmlns:a16="http://schemas.microsoft.com/office/drawing/2014/main" id="{35475C1A-1783-5B13-4F81-6B003ED2B40D}"/>
              </a:ext>
            </a:extLst>
          </p:cNvPr>
          <p:cNvSpPr txBox="1">
            <a:spLocks noChangeArrowheads="1"/>
          </p:cNvSpPr>
          <p:nvPr/>
        </p:nvSpPr>
        <p:spPr>
          <a:xfrm>
            <a:off x="9768408" y="106066"/>
            <a:ext cx="2423592" cy="132080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nl-NL" altLang="nl-NL"/>
              <a:t>Resultaten</a:t>
            </a:r>
            <a:endParaRPr lang="nl-NL" altLang="nl-NL" dirty="0"/>
          </a:p>
        </p:txBody>
      </p:sp>
      <p:pic>
        <p:nvPicPr>
          <p:cNvPr id="6" name="Picture 10">
            <a:extLst>
              <a:ext uri="{FF2B5EF4-FFF2-40B4-BE49-F238E27FC236}">
                <a16:creationId xmlns:a16="http://schemas.microsoft.com/office/drawing/2014/main" id="{D34A00C1-FCF4-5044-5C51-55A3CB092E96}"/>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6643"/>
            <a:ext cx="3721341" cy="74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6">
            <a:extLst>
              <a:ext uri="{FF2B5EF4-FFF2-40B4-BE49-F238E27FC236}">
                <a16:creationId xmlns:a16="http://schemas.microsoft.com/office/drawing/2014/main" id="{0CB19B4A-F7CC-376E-EAE1-AC4CBE179073}"/>
              </a:ext>
            </a:extLst>
          </p:cNvPr>
          <p:cNvGrpSpPr/>
          <p:nvPr/>
        </p:nvGrpSpPr>
        <p:grpSpPr>
          <a:xfrm>
            <a:off x="407368" y="6425952"/>
            <a:ext cx="3211858" cy="432048"/>
            <a:chOff x="132818" y="6327204"/>
            <a:chExt cx="3427882" cy="467541"/>
          </a:xfrm>
        </p:grpSpPr>
        <p:pic>
          <p:nvPicPr>
            <p:cNvPr id="8" name="Picture 7">
              <a:extLst>
                <a:ext uri="{FF2B5EF4-FFF2-40B4-BE49-F238E27FC236}">
                  <a16:creationId xmlns:a16="http://schemas.microsoft.com/office/drawing/2014/main" id="{91A6FB73-9818-DF73-6958-CA21AD05EEFE}"/>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19925" t="12804" r="21400" b="71442"/>
            <a:stretch>
              <a:fillRect/>
            </a:stretch>
          </p:blipFill>
          <p:spPr bwMode="auto">
            <a:xfrm>
              <a:off x="132818" y="6327204"/>
              <a:ext cx="3096914" cy="46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5">
              <a:extLst>
                <a:ext uri="{FF2B5EF4-FFF2-40B4-BE49-F238E27FC236}">
                  <a16:creationId xmlns:a16="http://schemas.microsoft.com/office/drawing/2014/main" id="{517B4D9B-71B3-E34D-86B8-D7527CA679C5}"/>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29732" y="6380582"/>
              <a:ext cx="330968" cy="36078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AutoShape 2">
            <a:extLst>
              <a:ext uri="{FF2B5EF4-FFF2-40B4-BE49-F238E27FC236}">
                <a16:creationId xmlns:a16="http://schemas.microsoft.com/office/drawing/2014/main" id="{D645B73A-BF90-8E3D-C1B4-5EF670783C83}"/>
              </a:ext>
            </a:extLst>
          </p:cNvPr>
          <p:cNvSpPr>
            <a:spLocks noGrp="1" noChangeArrowheads="1"/>
          </p:cNvSpPr>
          <p:nvPr>
            <p:ph type="title"/>
          </p:nvPr>
        </p:nvSpPr>
        <p:spPr>
          <a:xfrm>
            <a:off x="1099732" y="764704"/>
            <a:ext cx="8596668" cy="1320800"/>
          </a:xfrm>
        </p:spPr>
        <p:txBody>
          <a:bodyPr/>
          <a:lstStyle/>
          <a:p>
            <a:r>
              <a:rPr lang="nl-NL" altLang="nl-NL" dirty="0"/>
              <a:t>Conclusies en aanbevelingen</a:t>
            </a:r>
          </a:p>
        </p:txBody>
      </p:sp>
      <p:sp>
        <p:nvSpPr>
          <p:cNvPr id="115715" name="Rectangle 3">
            <a:extLst>
              <a:ext uri="{FF2B5EF4-FFF2-40B4-BE49-F238E27FC236}">
                <a16:creationId xmlns:a16="http://schemas.microsoft.com/office/drawing/2014/main" id="{A6CC4E85-7AE9-05BB-1CFD-FE88D1ABB424}"/>
              </a:ext>
            </a:extLst>
          </p:cNvPr>
          <p:cNvSpPr>
            <a:spLocks noGrp="1" noChangeArrowheads="1"/>
          </p:cNvSpPr>
          <p:nvPr>
            <p:ph idx="1"/>
          </p:nvPr>
        </p:nvSpPr>
        <p:spPr>
          <a:xfrm>
            <a:off x="1147221" y="1741512"/>
            <a:ext cx="7693025" cy="4495800"/>
          </a:xfrm>
        </p:spPr>
        <p:txBody>
          <a:bodyPr>
            <a:normAutofit fontScale="92500" lnSpcReduction="10000"/>
          </a:bodyPr>
          <a:lstStyle/>
          <a:p>
            <a:pPr>
              <a:lnSpc>
                <a:spcPct val="80000"/>
              </a:lnSpc>
            </a:pPr>
            <a:r>
              <a:rPr lang="nl-NL" altLang="nl-NL" sz="1600" dirty="0"/>
              <a:t>Multimedia werken goed als het gaat om lineaire, hiërarchische kennisoverdracht (</a:t>
            </a:r>
            <a:r>
              <a:rPr lang="nl-NL" altLang="nl-NL" sz="1600" dirty="0" err="1"/>
              <a:t>Schröder</a:t>
            </a:r>
            <a:r>
              <a:rPr lang="nl-NL" altLang="nl-NL" sz="1600" dirty="0"/>
              <a:t>, </a:t>
            </a:r>
            <a:r>
              <a:rPr lang="nl-NL" altLang="nl-NL" sz="1600" dirty="0" err="1"/>
              <a:t>Mallon</a:t>
            </a:r>
            <a:r>
              <a:rPr lang="nl-NL" altLang="nl-NL" sz="1600" dirty="0"/>
              <a:t> et al. 2009) </a:t>
            </a:r>
          </a:p>
          <a:p>
            <a:pPr>
              <a:lnSpc>
                <a:spcPct val="80000"/>
              </a:lnSpc>
            </a:pPr>
            <a:endParaRPr lang="nl-NL" altLang="nl-NL" sz="1600" dirty="0"/>
          </a:p>
          <a:p>
            <a:pPr>
              <a:lnSpc>
                <a:spcPct val="80000"/>
              </a:lnSpc>
            </a:pPr>
            <a:r>
              <a:rPr lang="nl-NL" altLang="nl-NL" sz="1600" dirty="0"/>
              <a:t>Leerlingen die levende materialen krijgen aangeboden verwerven de meeste kennis en tonen meer interesse, hebben meer plezier en een groter gevoel van competentie en belang.</a:t>
            </a:r>
          </a:p>
          <a:p>
            <a:pPr>
              <a:lnSpc>
                <a:spcPct val="80000"/>
              </a:lnSpc>
            </a:pPr>
            <a:endParaRPr lang="nl-NL" altLang="nl-NL" sz="1600" dirty="0"/>
          </a:p>
          <a:p>
            <a:pPr>
              <a:lnSpc>
                <a:spcPct val="80000"/>
              </a:lnSpc>
            </a:pPr>
            <a:r>
              <a:rPr lang="nl-NL" altLang="nl-NL" sz="1600" dirty="0"/>
              <a:t>met enkele eenvoudige en goedkope middelen kan van een klaslokaal een vaklokaal, en van een les een biologieles gemaakt worden. </a:t>
            </a:r>
          </a:p>
          <a:p>
            <a:pPr>
              <a:lnSpc>
                <a:spcPct val="80000"/>
              </a:lnSpc>
            </a:pPr>
            <a:endParaRPr lang="nl-NL" altLang="nl-NL" sz="1600" dirty="0"/>
          </a:p>
          <a:p>
            <a:pPr>
              <a:lnSpc>
                <a:spcPct val="80000"/>
              </a:lnSpc>
            </a:pPr>
            <a:r>
              <a:rPr lang="nl-NL" altLang="nl-NL" sz="1600" dirty="0"/>
              <a:t>Op basis van de resultaten van dit onderzoek, de geraadpleegde studies en gezond verstand* lijkt het zinvol om tijdens de biologie lessen een rijke</a:t>
            </a:r>
            <a:r>
              <a:rPr lang="nl-NL" altLang="nl-NL" sz="1600" i="1" dirty="0"/>
              <a:t> fysieke</a:t>
            </a:r>
            <a:r>
              <a:rPr lang="nl-NL" altLang="nl-NL" sz="1600" dirty="0"/>
              <a:t> context aan te bieden waarin ruimte is voor ervarend, experimenterend, zelfsturend, actief en constructief leren waarbij de verschillende leerstijlen en kwaliteiten van de leerlingen goed tot hun recht komen. </a:t>
            </a:r>
            <a:br>
              <a:rPr lang="nl-NL" altLang="nl-NL" sz="1600" dirty="0"/>
            </a:br>
            <a:endParaRPr lang="nl-NL" altLang="nl-NL" sz="1600" dirty="0"/>
          </a:p>
          <a:p>
            <a:pPr>
              <a:lnSpc>
                <a:spcPct val="80000"/>
              </a:lnSpc>
              <a:buFont typeface="Wingdings" panose="05000000000000000000" pitchFamily="2" charset="2"/>
              <a:buNone/>
            </a:pPr>
            <a:r>
              <a:rPr lang="nl-NL" altLang="nl-NL" sz="1000" dirty="0"/>
              <a:t>          * </a:t>
            </a:r>
            <a:r>
              <a:rPr lang="en-GB" altLang="nl-NL" sz="1000" dirty="0"/>
              <a:t> “Given that the subject matter of science is the material world, it seems natural, and rather obvious, that learning science should involve seeing, handling and manipulating real objects and materials”. Millar, R. (2004). </a:t>
            </a:r>
          </a:p>
          <a:p>
            <a:pPr>
              <a:lnSpc>
                <a:spcPct val="80000"/>
              </a:lnSpc>
              <a:buFont typeface="Wingdings" panose="05000000000000000000" pitchFamily="2" charset="2"/>
              <a:buNone/>
            </a:pPr>
            <a:endParaRPr lang="en-GB" altLang="nl-NL" sz="1000" dirty="0"/>
          </a:p>
          <a:p>
            <a:pPr>
              <a:lnSpc>
                <a:spcPct val="80000"/>
              </a:lnSpc>
              <a:buFont typeface="Wingdings" panose="05000000000000000000" pitchFamily="2" charset="2"/>
              <a:buNone/>
            </a:pPr>
            <a:r>
              <a:rPr lang="nl-NL" altLang="nl-NL" sz="1500" dirty="0"/>
              <a:t>      Thesis lezen: Ga naar </a:t>
            </a:r>
            <a:r>
              <a:rPr lang="nl-NL" altLang="nl-NL" sz="1500" dirty="0">
                <a:hlinkClick r:id="rId2"/>
              </a:rPr>
              <a:t>Researchgate.net</a:t>
            </a:r>
            <a:endParaRPr lang="nl-NL" altLang="nl-NL" sz="1000" dirty="0"/>
          </a:p>
        </p:txBody>
      </p:sp>
      <p:grpSp>
        <p:nvGrpSpPr>
          <p:cNvPr id="2" name="Group 1">
            <a:extLst>
              <a:ext uri="{FF2B5EF4-FFF2-40B4-BE49-F238E27FC236}">
                <a16:creationId xmlns:a16="http://schemas.microsoft.com/office/drawing/2014/main" id="{4ECDB64D-1E2B-84C6-09B4-407F4D7B2F6D}"/>
              </a:ext>
            </a:extLst>
          </p:cNvPr>
          <p:cNvGrpSpPr/>
          <p:nvPr/>
        </p:nvGrpSpPr>
        <p:grpSpPr>
          <a:xfrm>
            <a:off x="407368" y="6425952"/>
            <a:ext cx="3211858" cy="432048"/>
            <a:chOff x="132818" y="6327204"/>
            <a:chExt cx="3427882" cy="467541"/>
          </a:xfrm>
        </p:grpSpPr>
        <p:pic>
          <p:nvPicPr>
            <p:cNvPr id="3" name="Picture 2">
              <a:extLst>
                <a:ext uri="{FF2B5EF4-FFF2-40B4-BE49-F238E27FC236}">
                  <a16:creationId xmlns:a16="http://schemas.microsoft.com/office/drawing/2014/main" id="{B521EDBA-7D92-1352-DF9A-7D644559BD2A}"/>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9925" t="12804" r="21400" b="71442"/>
            <a:stretch>
              <a:fillRect/>
            </a:stretch>
          </p:blipFill>
          <p:spPr bwMode="auto">
            <a:xfrm>
              <a:off x="132818" y="6327204"/>
              <a:ext cx="3096914" cy="46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5">
              <a:extLst>
                <a:ext uri="{FF2B5EF4-FFF2-40B4-BE49-F238E27FC236}">
                  <a16:creationId xmlns:a16="http://schemas.microsoft.com/office/drawing/2014/main" id="{FE826974-AD9C-D2EF-457F-2037154BEADF}"/>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29732" y="6380582"/>
              <a:ext cx="330968" cy="360786"/>
            </a:xfrm>
            <a:prstGeom prst="rect">
              <a:avLst/>
            </a:prstGeom>
            <a:noFill/>
            <a:extLst>
              <a:ext uri="{909E8E84-426E-40DD-AFC4-6F175D3DCCD1}">
                <a14:hiddenFill xmlns:a14="http://schemas.microsoft.com/office/drawing/2010/main">
                  <a:solidFill>
                    <a:srgbClr val="FFFFFF"/>
                  </a:solidFill>
                </a14:hiddenFill>
              </a:ext>
            </a:extLst>
          </p:spPr>
        </p:pic>
      </p:grpSp>
      <p:pic>
        <p:nvPicPr>
          <p:cNvPr id="5" name="Picture 10">
            <a:extLst>
              <a:ext uri="{FF2B5EF4-FFF2-40B4-BE49-F238E27FC236}">
                <a16:creationId xmlns:a16="http://schemas.microsoft.com/office/drawing/2014/main" id="{EAF166A2-3BFD-FB6A-8006-F36779A320E3}"/>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05" y="23692"/>
            <a:ext cx="3721341" cy="74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9CCCE8-AD3F-17A2-8009-F12C2A1BAD16}"/>
              </a:ext>
            </a:extLst>
          </p:cNvPr>
          <p:cNvSpPr>
            <a:spLocks noGrp="1"/>
          </p:cNvSpPr>
          <p:nvPr>
            <p:ph type="title"/>
          </p:nvPr>
        </p:nvSpPr>
        <p:spPr>
          <a:xfrm>
            <a:off x="623392" y="44624"/>
            <a:ext cx="8596668" cy="1320800"/>
          </a:xfrm>
        </p:spPr>
        <p:txBody>
          <a:bodyPr/>
          <a:lstStyle/>
          <a:p>
            <a:r>
              <a:rPr lang="en-US" dirty="0" err="1"/>
              <a:t>Bronnen</a:t>
            </a:r>
            <a:endParaRPr lang="nl-NL" dirty="0"/>
          </a:p>
        </p:txBody>
      </p:sp>
      <p:sp>
        <p:nvSpPr>
          <p:cNvPr id="4" name="Rectangle 1">
            <a:extLst>
              <a:ext uri="{FF2B5EF4-FFF2-40B4-BE49-F238E27FC236}">
                <a16:creationId xmlns:a16="http://schemas.microsoft.com/office/drawing/2014/main" id="{211F90E0-7C40-9508-5B49-6F53589029B8}"/>
              </a:ext>
            </a:extLst>
          </p:cNvPr>
          <p:cNvSpPr>
            <a:spLocks noGrp="1" noChangeArrowheads="1"/>
          </p:cNvSpPr>
          <p:nvPr>
            <p:ph idx="1"/>
          </p:nvPr>
        </p:nvSpPr>
        <p:spPr bwMode="auto">
          <a:xfrm>
            <a:off x="479376" y="705024"/>
            <a:ext cx="11233248" cy="55399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Bätz</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K., K.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Damerau</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et al. </a:t>
            </a:r>
            <a:r>
              <a:rPr kumimoji="0" lang="nl-NL"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(2011). "</a:t>
            </a:r>
            <a:r>
              <a:rPr kumimoji="0" lang="nl-NL"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Tierpflege</a:t>
            </a:r>
            <a:r>
              <a:rPr kumimoji="0" lang="nl-NL"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als </a:t>
            </a:r>
            <a:r>
              <a:rPr kumimoji="0" lang="nl-NL"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Beziehungspflege</a:t>
            </a:r>
            <a:r>
              <a:rPr kumimoji="0" lang="nl-NL"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Berichte </a:t>
            </a:r>
            <a:r>
              <a:rPr kumimoji="0" lang="nl-NL"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aus</a:t>
            </a:r>
            <a:r>
              <a:rPr kumimoji="0" lang="nl-NL"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nl-NL"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Institutionen</a:t>
            </a:r>
            <a:r>
              <a:rPr kumimoji="0" lang="nl-NL"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der </a:t>
            </a:r>
            <a:r>
              <a:rPr kumimoji="0" lang="nl-NL"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Didaktik</a:t>
            </a:r>
            <a:r>
              <a:rPr kumimoji="0" lang="nl-NL"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der Biologie (IDB) 18: 43-52.</a:t>
            </a:r>
            <a:endParaRPr kumimoji="0" lang="nl-NL" altLang="nl-NL"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Boersma, K. T. Kamp, et al. (2010). "Naar actueel, relevant en samenhangend biologieonderwijs." </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Utrecht CVBO.</a:t>
            </a:r>
            <a:endParaRPr kumimoji="0" lang="nl-NL" altLang="nl-NL"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Daly, J., M. Burchett, et al. (2010). "Plants in the classroom can improve student performance."</a:t>
            </a:r>
            <a:endParaRPr kumimoji="0" lang="nl-NL" altLang="nl-NL"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Deci E., and R. Ryan (2010). Intrinsic motivation inventory. Retrieved  from http://www.psych.rochester.edu/SDT/measures/IMI_description.php</a:t>
            </a:r>
            <a:endParaRPr kumimoji="0" lang="nl-NL" altLang="nl-NL"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Dillon, J. (2010).  “Beyond barriers to learning outside the classroom in natural environments”.  Kings College London. Available online at 	www.theoutdoorsnation.files. wordpress.com/2010/lotc-barriers-analysis-final.pdf</a:t>
            </a:r>
            <a:endParaRPr kumimoji="0" lang="nl-NL" altLang="nl-NL"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Hertog, J. d. </a:t>
            </a:r>
            <a:r>
              <a:rPr kumimoji="0" lang="nl-NL"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and</a:t>
            </a:r>
            <a:r>
              <a:rPr kumimoji="0" lang="nl-NL"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P. </a:t>
            </a:r>
            <a:r>
              <a:rPr kumimoji="0" lang="nl-NL"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Krijnen</a:t>
            </a:r>
            <a:r>
              <a:rPr kumimoji="0" lang="nl-NL"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(2011). "Kennisbasis biologie master."  HBO-raad, Vereniging van Hogescholen.</a:t>
            </a:r>
          </a:p>
          <a:p>
            <a:pPr marL="0" indent="0" defTabSz="914400" eaLnBrk="0" fontAlgn="base" hangingPunct="0">
              <a:spcBef>
                <a:spcPct val="0"/>
              </a:spcBef>
              <a:spcAft>
                <a:spcPct val="0"/>
              </a:spcAft>
              <a:buClrTx/>
              <a:buSzTx/>
              <a:buNone/>
            </a:pP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Hummel, E. and C.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Randler</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(2012). "Living Animals in the Classroom: A Meta-Analysis on Learning Outcome and a Treatment–Control Study Focusing on Knowledge and Motivation." Journal of Science Education and Technology 21(1): 95-105</a:t>
            </a:r>
            <a:r>
              <a:rPr kumimoji="0" lang="en-GB" altLang="nl-NL" sz="8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br>
              <a:rPr kumimoji="0" lang="en-GB" altLang="nl-NL" sz="8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b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Lensink</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P. (2009).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Fysieke</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leeromgevingen</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in het VMBO: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onderzoek</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naar</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de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inrichting</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van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fysieke</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leeromgevingen</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met ICT,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geschikt</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voor</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leerlingen</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en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docenten</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in de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bovenbouw</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van het VMBO.“</a:t>
            </a:r>
          </a:p>
          <a:p>
            <a:pPr marL="0" indent="0" defTabSz="914400" eaLnBrk="0" fontAlgn="base" hangingPunct="0">
              <a:spcBef>
                <a:spcPct val="0"/>
              </a:spcBef>
              <a:spcAft>
                <a:spcPct val="0"/>
              </a:spcAft>
              <a:buClrTx/>
              <a:buSzTx/>
              <a:buNone/>
            </a:pPr>
            <a:r>
              <a:rPr lang="en-GB" altLang="nl-NL" sz="1200" dirty="0">
                <a:solidFill>
                  <a:schemeClr val="tx1"/>
                </a:solidFill>
                <a:latin typeface="Arial" panose="020B0604020202020204" pitchFamily="34" charset="0"/>
                <a:ea typeface="Times New Roman" panose="02020603050405020304" pitchFamily="18" charset="0"/>
                <a:cs typeface="Arial" panose="020B0604020202020204" pitchFamily="34" charset="0"/>
              </a:rPr>
              <a:t>Martens, J. G. W. (2014) </a:t>
            </a:r>
            <a:r>
              <a:rPr lang="nl-NL" altLang="nl-NL" sz="1200" dirty="0">
                <a:solidFill>
                  <a:schemeClr val="tx1"/>
                </a:solidFill>
                <a:latin typeface="Arial" panose="020B0604020202020204" pitchFamily="34" charset="0"/>
                <a:ea typeface="Times New Roman" panose="02020603050405020304" pitchFamily="18" charset="0"/>
                <a:cs typeface="Arial" panose="020B0604020202020204" pitchFamily="34" charset="0"/>
              </a:rPr>
              <a:t>Effecten van dieren, planten en media in het biologielokaal als onderdeel van de fysieke leeromgeving voor contextrijk </a:t>
            </a:r>
            <a:r>
              <a:rPr lang="nl-NL" altLang="nl-NL" sz="1200" dirty="0" err="1">
                <a:solidFill>
                  <a:schemeClr val="tx1"/>
                </a:solidFill>
                <a:latin typeface="Arial" panose="020B0604020202020204" pitchFamily="34" charset="0"/>
                <a:ea typeface="Times New Roman" panose="02020603050405020304" pitchFamily="18" charset="0"/>
                <a:cs typeface="Arial" panose="020B0604020202020204" pitchFamily="34" charset="0"/>
              </a:rPr>
              <a:t>leren.TIER</a:t>
            </a:r>
            <a:r>
              <a:rPr lang="nl-NL" altLang="nl-NL" sz="1200" dirty="0">
                <a:solidFill>
                  <a:schemeClr val="tx1"/>
                </a:solidFill>
                <a:latin typeface="Arial" panose="020B0604020202020204" pitchFamily="34" charset="0"/>
                <a:ea typeface="Times New Roman" panose="02020603050405020304" pitchFamily="18" charset="0"/>
                <a:cs typeface="Arial" panose="020B0604020202020204" pitchFamily="34" charset="0"/>
              </a:rPr>
              <a:t>/Teachers Academy, Maastricht University </a:t>
            </a:r>
            <a:endPar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L="0" indent="0" defTabSz="914400" eaLnBrk="0" fontAlgn="base" hangingPunct="0">
              <a:spcBef>
                <a:spcPct val="0"/>
              </a:spcBef>
              <a:spcAft>
                <a:spcPct val="0"/>
              </a:spcAft>
              <a:buClrTx/>
              <a:buSzTx/>
              <a:buNone/>
            </a:pP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Meyer, A., S.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Balster</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et al. (2011). "Der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Einfluss</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von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lebenden</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Tieren</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als</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Unterrichtsmittel</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auf die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Lernerwahrnehmung</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der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konstruktivistischen</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Orientierung</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ihres</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Biologieunterrichts</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t>
            </a:r>
            <a:b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b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Millar, R. (2004). "The role of practical work in the teaching and learning of science." High school science laboratories: Role and vision.</a:t>
            </a:r>
          </a:p>
          <a:p>
            <a:pPr marL="0" indent="0" defTabSz="914400" eaLnBrk="0" fontAlgn="base" hangingPunct="0">
              <a:spcBef>
                <a:spcPct val="0"/>
              </a:spcBef>
              <a:spcAft>
                <a:spcPct val="0"/>
              </a:spcAft>
              <a:buClrTx/>
              <a:buSzTx/>
              <a:buNone/>
            </a:pP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Randler</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C., E. Hummel, et al. (2012). "Practical work at school reduces disgust and fear of unpopular animals." Society and Animals 20(1): 61-74.</a:t>
            </a:r>
          </a:p>
          <a:p>
            <a:pPr marL="0" indent="0" defTabSz="914400" eaLnBrk="0" fontAlgn="base" hangingPunct="0">
              <a:spcBef>
                <a:spcPct val="0"/>
              </a:spcBef>
              <a:spcAft>
                <a:spcPct val="0"/>
              </a:spcAft>
              <a:buClrTx/>
              <a:buSzTx/>
              <a:buNone/>
            </a:pP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Schröder</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K., C. Mallon, et al. (2009).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Videoanalyse</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zum</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Einfluss</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lebender</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Tiere</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auf das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Schülerverhalten</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Lernzuwachs</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und Motivation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im</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Biologieunterricht</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Erkenntnisweg</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Biologiedidaktik</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8: 55-68.</a:t>
            </a:r>
          </a:p>
          <a:p>
            <a:pPr marL="0" indent="0" defTabSz="914400" eaLnBrk="0" fontAlgn="base" hangingPunct="0">
              <a:spcBef>
                <a:spcPct val="0"/>
              </a:spcBef>
              <a:spcAft>
                <a:spcPct val="0"/>
              </a:spcAft>
              <a:buClrTx/>
              <a:buSzTx/>
              <a:buNone/>
            </a:pP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Sweller</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J. (1994). "Cognitive load theory, learning difficulty, and instructional design." Learning and instruction 4(4): 295-312.</a:t>
            </a:r>
          </a:p>
          <a:p>
            <a:pPr marL="0" indent="0" defTabSz="914400" eaLnBrk="0" fontAlgn="base" hangingPunct="0">
              <a:spcBef>
                <a:spcPct val="0"/>
              </a:spcBef>
              <a:spcAft>
                <a:spcPct val="0"/>
              </a:spcAft>
              <a:buClrTx/>
              <a:buSzTx/>
              <a:buNone/>
            </a:pP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Sweller</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J. (2010). "Element interactivity and intrinsic, extraneous, and germane cognitive load." Educational Psychology Review 22(2): 123-138.</a:t>
            </a:r>
          </a:p>
          <a:p>
            <a:pPr marL="0" indent="0" defTabSz="914400" eaLnBrk="0" fontAlgn="base" hangingPunct="0">
              <a:spcBef>
                <a:spcPct val="0"/>
              </a:spcBef>
              <a:spcAft>
                <a:spcPct val="0"/>
              </a:spcAft>
              <a:buClrTx/>
              <a:buSzTx/>
              <a:buNone/>
            </a:pP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Neut</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van der, I., C.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Teurlings</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et al. (2005).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Inspelen</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op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leergedrag</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van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vmbo-leerlingen</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IVA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uitgever</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t>
            </a:r>
          </a:p>
          <a:p>
            <a:pPr marL="0" indent="0" defTabSz="914400" eaLnBrk="0" fontAlgn="base" hangingPunct="0">
              <a:spcBef>
                <a:spcPct val="0"/>
              </a:spcBef>
              <a:spcAft>
                <a:spcPct val="0"/>
              </a:spcAft>
              <a:buClrTx/>
              <a:buSzTx/>
              <a:buNone/>
            </a:pP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Wal, J. v. d., Mooij, I. de, Wilde, J. de (2006).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Identiteitsontwikkeling</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en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leerlingbegeleiding</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uitg</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Coutinho.".</a:t>
            </a:r>
          </a:p>
          <a:p>
            <a:pPr marL="0" indent="0" defTabSz="914400" eaLnBrk="0" fontAlgn="base" hangingPunct="0">
              <a:spcBef>
                <a:spcPct val="0"/>
              </a:spcBef>
              <a:spcAft>
                <a:spcPct val="0"/>
              </a:spcAft>
              <a:buClrTx/>
              <a:buSzTx/>
              <a:buNone/>
            </a:pP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Wientjes, H. and H.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Tuithof</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(2005). "Zij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gaan</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naar</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school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als</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gaan</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ze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emigreren</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Het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nieuwe</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leren</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besproken</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op het IVLOS."</a:t>
            </a:r>
          </a:p>
          <a:p>
            <a:pPr marL="0" indent="0" defTabSz="914400" eaLnBrk="0" fontAlgn="base" hangingPunct="0">
              <a:spcBef>
                <a:spcPct val="0"/>
              </a:spcBef>
              <a:spcAft>
                <a:spcPct val="0"/>
              </a:spcAft>
              <a:buClrTx/>
              <a:buSzTx/>
              <a:buNone/>
            </a:pP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Wilde, M. and K.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Bätz</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(2009). "Sind die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süüüß</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Der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Einfluss</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des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unterrichtlichen</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Einsatzes</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lebender</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Zwergmäuse</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auf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Wissenserwerb</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Motivation und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Haltungswunsch</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.-IDB Münster 17: 19-30.</a:t>
            </a:r>
          </a:p>
          <a:p>
            <a:pPr marL="0" indent="0" defTabSz="914400" eaLnBrk="0" fontAlgn="base" hangingPunct="0">
              <a:spcBef>
                <a:spcPct val="0"/>
              </a:spcBef>
              <a:spcAft>
                <a:spcPct val="0"/>
              </a:spcAft>
              <a:buClrTx/>
              <a:buSzTx/>
              <a:buNone/>
            </a:pP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Wilde, M., J. S. </a:t>
            </a:r>
            <a:r>
              <a:rPr kumimoji="0" lang="en-GB" altLang="nl-NL" sz="12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Hußmann</a:t>
            </a:r>
            <a:r>
              <a:rPr kumimoji="0" lang="en-GB" altLang="nl-NL"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et al. (2012). "Lessons with Living Harvest Mice: An empirical study of their effects on intrinsic motivation and knowledge acquisition." 	International Journal of Science Education 34(18): 2797-2810.</a:t>
            </a:r>
            <a:endParaRPr kumimoji="0" lang="nl-NL" altLang="nl-NL" sz="12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nl-NL" sz="1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pic>
        <p:nvPicPr>
          <p:cNvPr id="7" name="Picture 10">
            <a:extLst>
              <a:ext uri="{FF2B5EF4-FFF2-40B4-BE49-F238E27FC236}">
                <a16:creationId xmlns:a16="http://schemas.microsoft.com/office/drawing/2014/main" id="{D113658F-2F90-1630-D7F5-FA2C32174898}"/>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79376" y="6216380"/>
            <a:ext cx="3721341" cy="74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Group 7">
            <a:extLst>
              <a:ext uri="{FF2B5EF4-FFF2-40B4-BE49-F238E27FC236}">
                <a16:creationId xmlns:a16="http://schemas.microsoft.com/office/drawing/2014/main" id="{C761ACD5-77D1-D52A-A94A-879848A27981}"/>
              </a:ext>
            </a:extLst>
          </p:cNvPr>
          <p:cNvGrpSpPr/>
          <p:nvPr/>
        </p:nvGrpSpPr>
        <p:grpSpPr>
          <a:xfrm>
            <a:off x="5764462" y="6309320"/>
            <a:ext cx="3211858" cy="432048"/>
            <a:chOff x="132818" y="6327204"/>
            <a:chExt cx="3427882" cy="467541"/>
          </a:xfrm>
        </p:grpSpPr>
        <p:pic>
          <p:nvPicPr>
            <p:cNvPr id="9" name="Picture 8">
              <a:extLst>
                <a:ext uri="{FF2B5EF4-FFF2-40B4-BE49-F238E27FC236}">
                  <a16:creationId xmlns:a16="http://schemas.microsoft.com/office/drawing/2014/main" id="{87DF48E1-FDCF-C81B-8AFE-4EBEC11CDBDA}"/>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19925" t="12804" r="21400" b="71442"/>
            <a:stretch>
              <a:fillRect/>
            </a:stretch>
          </p:blipFill>
          <p:spPr bwMode="auto">
            <a:xfrm>
              <a:off x="132818" y="6327204"/>
              <a:ext cx="3096914" cy="46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5">
              <a:extLst>
                <a:ext uri="{FF2B5EF4-FFF2-40B4-BE49-F238E27FC236}">
                  <a16:creationId xmlns:a16="http://schemas.microsoft.com/office/drawing/2014/main" id="{5D42BD31-DD2D-260C-01B7-895CC07BCF37}"/>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29732" y="6380582"/>
              <a:ext cx="330968" cy="36078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9447305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B31304-0178-E979-D464-B4D9A2620877}"/>
              </a:ext>
            </a:extLst>
          </p:cNvPr>
          <p:cNvSpPr>
            <a:spLocks noGrp="1"/>
          </p:cNvSpPr>
          <p:nvPr>
            <p:ph type="title"/>
          </p:nvPr>
        </p:nvSpPr>
        <p:spPr>
          <a:xfrm>
            <a:off x="5536734" y="609600"/>
            <a:ext cx="4663722" cy="1320800"/>
          </a:xfrm>
        </p:spPr>
        <p:txBody>
          <a:bodyPr>
            <a:normAutofit/>
          </a:bodyPr>
          <a:lstStyle/>
          <a:p>
            <a:r>
              <a:rPr lang="en-US" sz="2800" dirty="0" err="1"/>
              <a:t>Bewijs</a:t>
            </a:r>
            <a:r>
              <a:rPr lang="en-US" sz="2800" dirty="0"/>
              <a:t> wat je </a:t>
            </a:r>
            <a:r>
              <a:rPr lang="en-US" sz="2800" dirty="0" err="1"/>
              <a:t>beweert</a:t>
            </a:r>
            <a:r>
              <a:rPr lang="en-US" sz="2800" dirty="0"/>
              <a:t>:</a:t>
            </a:r>
            <a:endParaRPr lang="nl-NL" sz="2800" dirty="0"/>
          </a:p>
        </p:txBody>
      </p:sp>
      <p:sp>
        <p:nvSpPr>
          <p:cNvPr id="120886" name="Content Placeholder 2">
            <a:extLst>
              <a:ext uri="{FF2B5EF4-FFF2-40B4-BE49-F238E27FC236}">
                <a16:creationId xmlns:a16="http://schemas.microsoft.com/office/drawing/2014/main" id="{25EC420B-4D71-7380-53FC-8AB227EA5886}"/>
              </a:ext>
            </a:extLst>
          </p:cNvPr>
          <p:cNvSpPr>
            <a:spLocks noGrp="1"/>
          </p:cNvSpPr>
          <p:nvPr>
            <p:ph idx="1"/>
          </p:nvPr>
        </p:nvSpPr>
        <p:spPr>
          <a:xfrm>
            <a:off x="5663952" y="2132856"/>
            <a:ext cx="4064439" cy="3880773"/>
          </a:xfrm>
        </p:spPr>
        <p:txBody>
          <a:bodyPr>
            <a:normAutofit/>
          </a:bodyPr>
          <a:lstStyle/>
          <a:p>
            <a:pPr marL="0" indent="0">
              <a:lnSpc>
                <a:spcPct val="90000"/>
              </a:lnSpc>
              <a:buNone/>
            </a:pPr>
            <a:r>
              <a:rPr lang="nl-NL" sz="1700" dirty="0"/>
              <a:t>“</a:t>
            </a:r>
            <a:r>
              <a:rPr lang="nl-NL" sz="1700" dirty="0" err="1">
                <a:latin typeface="Arial" panose="020B0604020202020204" pitchFamily="34" charset="0"/>
                <a:cs typeface="Arial" panose="020B0604020202020204" pitchFamily="34" charset="0"/>
              </a:rPr>
              <a:t>So</a:t>
            </a:r>
            <a:r>
              <a:rPr lang="nl-NL" sz="1700" dirty="0">
                <a:latin typeface="Arial" panose="020B0604020202020204" pitchFamily="34" charset="0"/>
                <a:cs typeface="Arial" panose="020B0604020202020204" pitchFamily="34" charset="0"/>
              </a:rPr>
              <a:t> dat </a:t>
            </a:r>
            <a:r>
              <a:rPr lang="nl-NL" sz="1700" dirty="0" err="1">
                <a:latin typeface="Arial" panose="020B0604020202020204" pitchFamily="34" charset="0"/>
                <a:cs typeface="Arial" panose="020B0604020202020204" pitchFamily="34" charset="0"/>
              </a:rPr>
              <a:t>altyd</a:t>
            </a:r>
            <a:r>
              <a:rPr lang="nl-NL" sz="1700" dirty="0">
                <a:latin typeface="Arial" panose="020B0604020202020204" pitchFamily="34" charset="0"/>
                <a:cs typeface="Arial" panose="020B0604020202020204" pitchFamily="34" charset="0"/>
              </a:rPr>
              <a:t> </a:t>
            </a:r>
            <a:r>
              <a:rPr lang="nl-NL" sz="1700" dirty="0" err="1">
                <a:latin typeface="Arial" panose="020B0604020202020204" pitchFamily="34" charset="0"/>
                <a:cs typeface="Arial" panose="020B0604020202020204" pitchFamily="34" charset="0"/>
              </a:rPr>
              <a:t>by</a:t>
            </a:r>
            <a:r>
              <a:rPr lang="nl-NL" sz="1700" dirty="0">
                <a:latin typeface="Arial" panose="020B0604020202020204" pitchFamily="34" charset="0"/>
                <a:cs typeface="Arial" panose="020B0604020202020204" pitchFamily="34" charset="0"/>
              </a:rPr>
              <a:t> de hand was, wat </a:t>
            </a:r>
            <a:r>
              <a:rPr lang="nl-NL" sz="1700" dirty="0" err="1">
                <a:latin typeface="Arial" panose="020B0604020202020204" pitchFamily="34" charset="0"/>
                <a:cs typeface="Arial" panose="020B0604020202020204" pitchFamily="34" charset="0"/>
              </a:rPr>
              <a:t>vereyscht</a:t>
            </a:r>
            <a:r>
              <a:rPr lang="nl-NL" sz="1700" dirty="0">
                <a:latin typeface="Arial" panose="020B0604020202020204" pitchFamily="34" charset="0"/>
                <a:cs typeface="Arial" panose="020B0604020202020204" pitchFamily="34" charset="0"/>
              </a:rPr>
              <a:t> </a:t>
            </a:r>
            <a:r>
              <a:rPr lang="nl-NL" sz="1700" dirty="0" err="1">
                <a:latin typeface="Arial" panose="020B0604020202020204" pitchFamily="34" charset="0"/>
                <a:cs typeface="Arial" panose="020B0604020202020204" pitchFamily="34" charset="0"/>
              </a:rPr>
              <a:t>wierd</a:t>
            </a:r>
            <a:r>
              <a:rPr lang="nl-NL" sz="1700" dirty="0">
                <a:latin typeface="Arial" panose="020B0604020202020204" pitchFamily="34" charset="0"/>
                <a:cs typeface="Arial" panose="020B0604020202020204" pitchFamily="34" charset="0"/>
              </a:rPr>
              <a:t> tot </a:t>
            </a:r>
            <a:r>
              <a:rPr lang="nl-NL" sz="1700" dirty="0" err="1">
                <a:latin typeface="Arial" panose="020B0604020202020204" pitchFamily="34" charset="0"/>
                <a:cs typeface="Arial" panose="020B0604020202020204" pitchFamily="34" charset="0"/>
              </a:rPr>
              <a:t>beweringe</a:t>
            </a:r>
            <a:r>
              <a:rPr lang="nl-NL" sz="1700" dirty="0">
                <a:latin typeface="Arial" panose="020B0604020202020204" pitchFamily="34" charset="0"/>
                <a:cs typeface="Arial" panose="020B0604020202020204" pitchFamily="34" charset="0"/>
              </a:rPr>
              <a:t> van </a:t>
            </a:r>
            <a:r>
              <a:rPr lang="nl-NL" sz="1700" dirty="0" err="1">
                <a:latin typeface="Arial" panose="020B0604020202020204" pitchFamily="34" charset="0"/>
                <a:cs typeface="Arial" panose="020B0604020202020204" pitchFamily="34" charset="0"/>
              </a:rPr>
              <a:t>syne</a:t>
            </a:r>
            <a:r>
              <a:rPr lang="nl-NL" sz="1700" dirty="0">
                <a:latin typeface="Arial" panose="020B0604020202020204" pitchFamily="34" charset="0"/>
                <a:cs typeface="Arial" panose="020B0604020202020204" pitchFamily="34" charset="0"/>
              </a:rPr>
              <a:t> stellingen”, Schreef Boerhave in 1737 bij het publiceren van </a:t>
            </a:r>
            <a:r>
              <a:rPr lang="nl-NL" sz="1700" dirty="0" err="1">
                <a:latin typeface="Arial" panose="020B0604020202020204" pitchFamily="34" charset="0"/>
                <a:cs typeface="Arial" panose="020B0604020202020204" pitchFamily="34" charset="0"/>
              </a:rPr>
              <a:t>Swammerdams</a:t>
            </a:r>
            <a:r>
              <a:rPr lang="nl-NL" sz="1700" dirty="0">
                <a:latin typeface="Arial" panose="020B0604020202020204" pitchFamily="34" charset="0"/>
                <a:cs typeface="Arial" panose="020B0604020202020204" pitchFamily="34" charset="0"/>
              </a:rPr>
              <a:t> </a:t>
            </a:r>
            <a:r>
              <a:rPr lang="nl-NL" sz="1700" dirty="0" err="1">
                <a:latin typeface="Arial" panose="020B0604020202020204" pitchFamily="34" charset="0"/>
                <a:cs typeface="Arial" panose="020B0604020202020204" pitchFamily="34" charset="0"/>
              </a:rPr>
              <a:t>Biblia</a:t>
            </a:r>
            <a:r>
              <a:rPr lang="nl-NL" sz="1700" dirty="0">
                <a:latin typeface="Arial" panose="020B0604020202020204" pitchFamily="34" charset="0"/>
                <a:cs typeface="Arial" panose="020B0604020202020204" pitchFamily="34" charset="0"/>
              </a:rPr>
              <a:t> </a:t>
            </a:r>
            <a:r>
              <a:rPr lang="nl-NL" sz="1700" dirty="0" err="1">
                <a:latin typeface="Arial" panose="020B0604020202020204" pitchFamily="34" charset="0"/>
                <a:cs typeface="Arial" panose="020B0604020202020204" pitchFamily="34" charset="0"/>
              </a:rPr>
              <a:t>Naturae</a:t>
            </a:r>
            <a:r>
              <a:rPr lang="nl-NL" sz="1700" dirty="0">
                <a:latin typeface="Arial" panose="020B0604020202020204" pitchFamily="34" charset="0"/>
                <a:cs typeface="Arial" panose="020B0604020202020204" pitchFamily="34" charset="0"/>
              </a:rPr>
              <a:t>. (</a:t>
            </a:r>
            <a:r>
              <a:rPr lang="nl-NL" sz="1700" dirty="0" err="1">
                <a:latin typeface="Arial" panose="020B0604020202020204" pitchFamily="34" charset="0"/>
                <a:cs typeface="Arial" panose="020B0604020202020204" pitchFamily="34" charset="0"/>
              </a:rPr>
              <a:t>Swammerdam</a:t>
            </a:r>
            <a:r>
              <a:rPr lang="nl-NL" sz="1700" dirty="0">
                <a:latin typeface="Arial" panose="020B0604020202020204" pitchFamily="34" charset="0"/>
                <a:cs typeface="Arial" panose="020B0604020202020204" pitchFamily="34" charset="0"/>
              </a:rPr>
              <a:t> 1737). </a:t>
            </a:r>
          </a:p>
          <a:p>
            <a:pPr marL="0" indent="0">
              <a:lnSpc>
                <a:spcPct val="90000"/>
              </a:lnSpc>
              <a:buNone/>
            </a:pPr>
            <a:endParaRPr lang="nl-NL" sz="1700" dirty="0"/>
          </a:p>
          <a:p>
            <a:pPr marL="0" indent="0">
              <a:lnSpc>
                <a:spcPct val="90000"/>
              </a:lnSpc>
              <a:buNone/>
            </a:pPr>
            <a:endParaRPr lang="nl-NL" sz="1700" dirty="0"/>
          </a:p>
          <a:p>
            <a:pPr marL="0" indent="0">
              <a:lnSpc>
                <a:spcPct val="90000"/>
              </a:lnSpc>
              <a:buNone/>
            </a:pPr>
            <a:endParaRPr lang="nl-NL" sz="1700" dirty="0"/>
          </a:p>
          <a:p>
            <a:pPr marL="0" indent="0">
              <a:lnSpc>
                <a:spcPct val="90000"/>
              </a:lnSpc>
              <a:buNone/>
            </a:pPr>
            <a:r>
              <a:rPr lang="nl-NL" sz="1700" b="0" i="0" dirty="0">
                <a:solidFill>
                  <a:schemeClr val="bg1">
                    <a:lumMod val="50000"/>
                    <a:lumOff val="50000"/>
                  </a:schemeClr>
                </a:solidFill>
                <a:effectLst/>
                <a:latin typeface="Arial" panose="020B0604020202020204" pitchFamily="34" charset="0"/>
              </a:rPr>
              <a:t>'Ik presenteer u alhier den </a:t>
            </a:r>
            <a:r>
              <a:rPr lang="nl-NL" sz="1700" b="0" i="0" dirty="0" err="1">
                <a:solidFill>
                  <a:schemeClr val="bg1">
                    <a:lumMod val="50000"/>
                    <a:lumOff val="50000"/>
                  </a:schemeClr>
                </a:solidFill>
                <a:effectLst/>
                <a:latin typeface="Arial" panose="020B0604020202020204" pitchFamily="34" charset="0"/>
              </a:rPr>
              <a:t>almaghtigen</a:t>
            </a:r>
            <a:r>
              <a:rPr lang="nl-NL" sz="1700" b="0" i="0" dirty="0">
                <a:solidFill>
                  <a:schemeClr val="bg1">
                    <a:lumMod val="50000"/>
                    <a:lumOff val="50000"/>
                  </a:schemeClr>
                </a:solidFill>
                <a:effectLst/>
                <a:latin typeface="Arial" panose="020B0604020202020204" pitchFamily="34" charset="0"/>
              </a:rPr>
              <a:t> vinger Gods in de anatomie van een </a:t>
            </a:r>
            <a:r>
              <a:rPr lang="nl-NL" sz="1700" b="0" i="0" dirty="0" err="1">
                <a:solidFill>
                  <a:schemeClr val="bg1">
                    <a:lumMod val="50000"/>
                    <a:lumOff val="50000"/>
                  </a:schemeClr>
                </a:solidFill>
                <a:effectLst/>
                <a:latin typeface="Arial" panose="020B0604020202020204" pitchFamily="34" charset="0"/>
              </a:rPr>
              <a:t>luijs</a:t>
            </a:r>
            <a:r>
              <a:rPr lang="nl-NL" sz="1700" b="0" i="0" dirty="0">
                <a:solidFill>
                  <a:schemeClr val="bg1">
                    <a:lumMod val="50000"/>
                    <a:lumOff val="50000"/>
                  </a:schemeClr>
                </a:solidFill>
                <a:effectLst/>
                <a:latin typeface="Arial" panose="020B0604020202020204" pitchFamily="34" charset="0"/>
              </a:rPr>
              <a:t>.' Zo begint Jan </a:t>
            </a:r>
            <a:r>
              <a:rPr lang="nl-NL" sz="1700" b="0" i="0" dirty="0" err="1">
                <a:solidFill>
                  <a:schemeClr val="bg1">
                    <a:lumMod val="50000"/>
                    <a:lumOff val="50000"/>
                  </a:schemeClr>
                </a:solidFill>
                <a:effectLst/>
                <a:latin typeface="Arial" panose="020B0604020202020204" pitchFamily="34" charset="0"/>
              </a:rPr>
              <a:t>Swammerdam</a:t>
            </a:r>
            <a:r>
              <a:rPr lang="nl-NL" sz="1700" b="0" i="0" dirty="0">
                <a:solidFill>
                  <a:schemeClr val="bg1">
                    <a:lumMod val="50000"/>
                    <a:lumOff val="50000"/>
                  </a:schemeClr>
                </a:solidFill>
                <a:effectLst/>
                <a:latin typeface="Arial" panose="020B0604020202020204" pitchFamily="34" charset="0"/>
              </a:rPr>
              <a:t> (1637-1680) op 14 april 1678 een brief aan een vriend.</a:t>
            </a:r>
            <a:endParaRPr lang="nl-NL" sz="1700" dirty="0">
              <a:solidFill>
                <a:schemeClr val="bg1">
                  <a:lumMod val="50000"/>
                  <a:lumOff val="50000"/>
                </a:schemeClr>
              </a:solidFill>
            </a:endParaRPr>
          </a:p>
          <a:p>
            <a:pPr>
              <a:lnSpc>
                <a:spcPct val="90000"/>
              </a:lnSpc>
            </a:pPr>
            <a:endParaRPr lang="nl-NL" sz="1700" dirty="0"/>
          </a:p>
          <a:p>
            <a:pPr>
              <a:lnSpc>
                <a:spcPct val="90000"/>
              </a:lnSpc>
            </a:pPr>
            <a:endParaRPr lang="nl-NL" sz="1700" dirty="0"/>
          </a:p>
          <a:p>
            <a:pPr>
              <a:lnSpc>
                <a:spcPct val="90000"/>
              </a:lnSpc>
            </a:pPr>
            <a:endParaRPr lang="nl-NL" sz="1700" dirty="0"/>
          </a:p>
        </p:txBody>
      </p:sp>
      <p:pic>
        <p:nvPicPr>
          <p:cNvPr id="120836" name="Picture 4">
            <a:extLst>
              <a:ext uri="{FF2B5EF4-FFF2-40B4-BE49-F238E27FC236}">
                <a16:creationId xmlns:a16="http://schemas.microsoft.com/office/drawing/2014/main" id="{373D1849-5D04-4D9C-C739-0A02A84DA93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5354" r="-2" b="10746"/>
          <a:stretch/>
        </p:blipFill>
        <p:spPr bwMode="auto">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a:noFill/>
          <a:extLst>
            <a:ext uri="{909E8E84-426E-40DD-AFC4-6F175D3DCCD1}">
              <a14:hiddenFill xmlns:a14="http://schemas.microsoft.com/office/drawing/2010/main">
                <a:solidFill>
                  <a:srgbClr val="FFFFFF"/>
                </a:solidFill>
              </a14:hiddenFill>
            </a:ext>
          </a:extLst>
        </p:spPr>
      </p:pic>
      <p:sp>
        <p:nvSpPr>
          <p:cNvPr id="120887" name="Isosceles Triangle 120865">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3396164984"/>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36734" y="323161"/>
            <a:ext cx="3737268" cy="1320800"/>
          </a:xfrm>
        </p:spPr>
        <p:txBody>
          <a:bodyPr vert="horz" lIns="91440" tIns="45720" rIns="91440" bIns="45720" rtlCol="0" anchor="t">
            <a:normAutofit/>
          </a:bodyPr>
          <a:lstStyle/>
          <a:p>
            <a:pPr>
              <a:lnSpc>
                <a:spcPct val="90000"/>
              </a:lnSpc>
            </a:pPr>
            <a:r>
              <a:rPr lang="en-US" sz="2000" dirty="0"/>
              <a:t>De </a:t>
            </a:r>
            <a:r>
              <a:rPr lang="en-US" sz="2000" dirty="0" err="1"/>
              <a:t>paradigma</a:t>
            </a:r>
            <a:r>
              <a:rPr lang="en-US" sz="2000" dirty="0"/>
              <a:t> </a:t>
            </a:r>
            <a:r>
              <a:rPr lang="en-US" sz="2000" dirty="0" err="1"/>
              <a:t>verschuiving</a:t>
            </a:r>
            <a:r>
              <a:rPr lang="en-US" sz="2000" dirty="0"/>
              <a:t>, </a:t>
            </a:r>
            <a:r>
              <a:rPr lang="en-US" sz="2000" dirty="0" err="1"/>
              <a:t>een</a:t>
            </a:r>
            <a:r>
              <a:rPr lang="en-US" sz="2000" dirty="0"/>
              <a:t> </a:t>
            </a:r>
            <a:r>
              <a:rPr lang="en-US" sz="2000" dirty="0" err="1"/>
              <a:t>voorbeeld</a:t>
            </a:r>
            <a:br>
              <a:rPr lang="en-US" sz="2000" dirty="0"/>
            </a:br>
            <a:endParaRPr lang="en-US" sz="2000" dirty="0"/>
          </a:p>
        </p:txBody>
      </p:sp>
      <p:sp>
        <p:nvSpPr>
          <p:cNvPr id="5" name="TextBox 4"/>
          <p:cNvSpPr txBox="1"/>
          <p:nvPr/>
        </p:nvSpPr>
        <p:spPr>
          <a:xfrm>
            <a:off x="5209563" y="1243778"/>
            <a:ext cx="4485280" cy="4980146"/>
          </a:xfrm>
          <a:prstGeom prst="rect">
            <a:avLst/>
          </a:prstGeom>
        </p:spPr>
        <p:txBody>
          <a:bodyPr vert="horz" lIns="91440" tIns="45720" rIns="91440" bIns="45720" rtlCol="0">
            <a:noAutofit/>
          </a:bodyPr>
          <a:lstStyle/>
          <a:p>
            <a:pPr marL="342900" indent="-342900">
              <a:lnSpc>
                <a:spcPct val="90000"/>
              </a:lnSpc>
              <a:spcBef>
                <a:spcPts val="1000"/>
              </a:spcBef>
              <a:buClr>
                <a:schemeClr val="accent1"/>
              </a:buClr>
              <a:buSzPct val="80000"/>
              <a:buFont typeface="Wingdings 3" charset="2"/>
              <a:buChar char=""/>
            </a:pPr>
            <a:r>
              <a:rPr lang="en-US" sz="1600" dirty="0">
                <a:solidFill>
                  <a:schemeClr val="tx1">
                    <a:lumMod val="75000"/>
                    <a:lumOff val="25000"/>
                  </a:schemeClr>
                </a:solidFill>
              </a:rPr>
              <a:t>1663, op 25 </a:t>
            </a:r>
            <a:r>
              <a:rPr lang="en-US" sz="1600" dirty="0" err="1">
                <a:solidFill>
                  <a:schemeClr val="tx1">
                    <a:lumMod val="75000"/>
                    <a:lumOff val="25000"/>
                  </a:schemeClr>
                </a:solidFill>
              </a:rPr>
              <a:t>jarige</a:t>
            </a:r>
            <a:r>
              <a:rPr lang="en-US" sz="1600" dirty="0">
                <a:solidFill>
                  <a:schemeClr val="tx1">
                    <a:lumMod val="75000"/>
                    <a:lumOff val="25000"/>
                  </a:schemeClr>
                </a:solidFill>
              </a:rPr>
              <a:t> </a:t>
            </a:r>
            <a:r>
              <a:rPr lang="en-US" sz="1600" dirty="0" err="1">
                <a:solidFill>
                  <a:schemeClr val="tx1">
                    <a:lumMod val="75000"/>
                    <a:lumOff val="25000"/>
                  </a:schemeClr>
                </a:solidFill>
              </a:rPr>
              <a:t>leeftijd</a:t>
            </a:r>
            <a:r>
              <a:rPr lang="en-US" sz="1600" dirty="0">
                <a:solidFill>
                  <a:schemeClr val="tx1">
                    <a:lumMod val="75000"/>
                    <a:lumOff val="25000"/>
                  </a:schemeClr>
                </a:solidFill>
              </a:rPr>
              <a:t> , </a:t>
            </a:r>
            <a:r>
              <a:rPr lang="en-US" sz="1600" dirty="0" err="1">
                <a:solidFill>
                  <a:schemeClr val="tx1">
                    <a:lumMod val="75000"/>
                    <a:lumOff val="25000"/>
                  </a:schemeClr>
                </a:solidFill>
              </a:rPr>
              <a:t>vertrekt</a:t>
            </a:r>
            <a:r>
              <a:rPr lang="en-US" sz="1600" dirty="0">
                <a:solidFill>
                  <a:schemeClr val="tx1">
                    <a:lumMod val="75000"/>
                    <a:lumOff val="25000"/>
                  </a:schemeClr>
                </a:solidFill>
              </a:rPr>
              <a:t> Jan Swammerdam </a:t>
            </a:r>
            <a:r>
              <a:rPr lang="en-US" sz="1600" dirty="0" err="1">
                <a:solidFill>
                  <a:schemeClr val="tx1">
                    <a:lumMod val="75000"/>
                    <a:lumOff val="25000"/>
                  </a:schemeClr>
                </a:solidFill>
              </a:rPr>
              <a:t>vanuit</a:t>
            </a:r>
            <a:r>
              <a:rPr lang="en-US" sz="1600" dirty="0">
                <a:solidFill>
                  <a:schemeClr val="tx1">
                    <a:lumMod val="75000"/>
                    <a:lumOff val="25000"/>
                  </a:schemeClr>
                </a:solidFill>
              </a:rPr>
              <a:t> Amsterdam </a:t>
            </a:r>
            <a:r>
              <a:rPr lang="en-US" sz="1600" dirty="0" err="1">
                <a:solidFill>
                  <a:schemeClr val="tx1">
                    <a:lumMod val="75000"/>
                    <a:lumOff val="25000"/>
                  </a:schemeClr>
                </a:solidFill>
              </a:rPr>
              <a:t>naar</a:t>
            </a:r>
            <a:r>
              <a:rPr lang="en-US" sz="1600" dirty="0">
                <a:solidFill>
                  <a:schemeClr val="tx1">
                    <a:lumMod val="75000"/>
                    <a:lumOff val="25000"/>
                  </a:schemeClr>
                </a:solidFill>
              </a:rPr>
              <a:t> Leiden om </a:t>
            </a:r>
            <a:r>
              <a:rPr lang="en-US" sz="1600" dirty="0" err="1">
                <a:solidFill>
                  <a:schemeClr val="tx1">
                    <a:lumMod val="75000"/>
                    <a:lumOff val="25000"/>
                  </a:schemeClr>
                </a:solidFill>
              </a:rPr>
              <a:t>geneeskunde</a:t>
            </a:r>
            <a:r>
              <a:rPr lang="en-US" sz="1600" dirty="0">
                <a:solidFill>
                  <a:schemeClr val="tx1">
                    <a:lumMod val="75000"/>
                    <a:lumOff val="25000"/>
                  </a:schemeClr>
                </a:solidFill>
              </a:rPr>
              <a:t> </a:t>
            </a:r>
            <a:r>
              <a:rPr lang="en-US" sz="1600" dirty="0" err="1">
                <a:solidFill>
                  <a:schemeClr val="tx1">
                    <a:lumMod val="75000"/>
                    <a:lumOff val="25000"/>
                  </a:schemeClr>
                </a:solidFill>
              </a:rPr>
              <a:t>te</a:t>
            </a:r>
            <a:r>
              <a:rPr lang="en-US" sz="1600" dirty="0">
                <a:solidFill>
                  <a:schemeClr val="tx1">
                    <a:lumMod val="75000"/>
                    <a:lumOff val="25000"/>
                  </a:schemeClr>
                </a:solidFill>
              </a:rPr>
              <a:t> </a:t>
            </a:r>
            <a:r>
              <a:rPr lang="en-US" sz="1600" dirty="0" err="1">
                <a:solidFill>
                  <a:schemeClr val="tx1">
                    <a:lumMod val="75000"/>
                    <a:lumOff val="25000"/>
                  </a:schemeClr>
                </a:solidFill>
              </a:rPr>
              <a:t>gaan</a:t>
            </a:r>
            <a:r>
              <a:rPr lang="en-US" sz="1600" dirty="0">
                <a:solidFill>
                  <a:schemeClr val="tx1">
                    <a:lumMod val="75000"/>
                    <a:lumOff val="25000"/>
                  </a:schemeClr>
                </a:solidFill>
              </a:rPr>
              <a:t> </a:t>
            </a:r>
            <a:r>
              <a:rPr lang="en-US" sz="1600" dirty="0" err="1">
                <a:solidFill>
                  <a:schemeClr val="tx1">
                    <a:lumMod val="75000"/>
                    <a:lumOff val="25000"/>
                  </a:schemeClr>
                </a:solidFill>
              </a:rPr>
              <a:t>studeren</a:t>
            </a:r>
            <a:r>
              <a:rPr lang="en-US" sz="1600" dirty="0">
                <a:solidFill>
                  <a:schemeClr val="tx1">
                    <a:lumMod val="75000"/>
                    <a:lumOff val="25000"/>
                  </a:schemeClr>
                </a:solidFill>
              </a:rPr>
              <a:t> op </a:t>
            </a:r>
            <a:r>
              <a:rPr lang="en-US" sz="1600" dirty="0" err="1">
                <a:solidFill>
                  <a:schemeClr val="tx1">
                    <a:lumMod val="75000"/>
                    <a:lumOff val="25000"/>
                  </a:schemeClr>
                </a:solidFill>
              </a:rPr>
              <a:t>werelds</a:t>
            </a:r>
            <a:r>
              <a:rPr lang="en-US" sz="1600" dirty="0">
                <a:solidFill>
                  <a:schemeClr val="tx1">
                    <a:lumMod val="75000"/>
                    <a:lumOff val="25000"/>
                  </a:schemeClr>
                </a:solidFill>
              </a:rPr>
              <a:t> </a:t>
            </a:r>
            <a:r>
              <a:rPr lang="en-US" sz="1600" dirty="0" err="1">
                <a:solidFill>
                  <a:schemeClr val="tx1">
                    <a:lumMod val="75000"/>
                    <a:lumOff val="25000"/>
                  </a:schemeClr>
                </a:solidFill>
              </a:rPr>
              <a:t>beste</a:t>
            </a:r>
            <a:r>
              <a:rPr lang="en-US" sz="1600" dirty="0">
                <a:solidFill>
                  <a:schemeClr val="tx1">
                    <a:lumMod val="75000"/>
                    <a:lumOff val="25000"/>
                  </a:schemeClr>
                </a:solidFill>
              </a:rPr>
              <a:t> </a:t>
            </a:r>
            <a:r>
              <a:rPr lang="en-US" sz="1600" dirty="0" err="1">
                <a:solidFill>
                  <a:schemeClr val="tx1">
                    <a:lumMod val="75000"/>
                    <a:lumOff val="25000"/>
                  </a:schemeClr>
                </a:solidFill>
              </a:rPr>
              <a:t>universiteit</a:t>
            </a:r>
            <a:r>
              <a:rPr lang="en-US" sz="1600" dirty="0">
                <a:solidFill>
                  <a:schemeClr val="tx1">
                    <a:lumMod val="75000"/>
                    <a:lumOff val="25000"/>
                  </a:schemeClr>
                </a:solidFill>
              </a:rPr>
              <a:t> op </a:t>
            </a:r>
            <a:r>
              <a:rPr lang="en-US" sz="1600" dirty="0" err="1">
                <a:solidFill>
                  <a:schemeClr val="tx1">
                    <a:lumMod val="75000"/>
                    <a:lumOff val="25000"/>
                  </a:schemeClr>
                </a:solidFill>
              </a:rPr>
              <a:t>dat</a:t>
            </a:r>
            <a:r>
              <a:rPr lang="en-US" sz="1600" dirty="0">
                <a:solidFill>
                  <a:schemeClr val="tx1">
                    <a:lumMod val="75000"/>
                    <a:lumOff val="25000"/>
                  </a:schemeClr>
                </a:solidFill>
              </a:rPr>
              <a:t> moment. </a:t>
            </a:r>
            <a:r>
              <a:rPr lang="en-US" sz="1600" dirty="0" err="1">
                <a:solidFill>
                  <a:schemeClr val="tx1">
                    <a:lumMod val="75000"/>
                    <a:lumOff val="25000"/>
                  </a:schemeClr>
                </a:solidFill>
              </a:rPr>
              <a:t>Hier</a:t>
            </a:r>
            <a:r>
              <a:rPr lang="en-US" sz="1600" dirty="0">
                <a:solidFill>
                  <a:schemeClr val="tx1">
                    <a:lumMod val="75000"/>
                    <a:lumOff val="25000"/>
                  </a:schemeClr>
                </a:solidFill>
              </a:rPr>
              <a:t> </a:t>
            </a:r>
            <a:r>
              <a:rPr lang="en-US" sz="1600" dirty="0" err="1">
                <a:solidFill>
                  <a:schemeClr val="tx1">
                    <a:lumMod val="75000"/>
                    <a:lumOff val="25000"/>
                  </a:schemeClr>
                </a:solidFill>
              </a:rPr>
              <a:t>bruist</a:t>
            </a:r>
            <a:r>
              <a:rPr lang="en-US" sz="1600" dirty="0">
                <a:solidFill>
                  <a:schemeClr val="tx1">
                    <a:lumMod val="75000"/>
                    <a:lumOff val="25000"/>
                  </a:schemeClr>
                </a:solidFill>
              </a:rPr>
              <a:t>  ‘t van </a:t>
            </a:r>
            <a:r>
              <a:rPr lang="en-US" sz="1600" dirty="0" err="1">
                <a:solidFill>
                  <a:schemeClr val="tx1">
                    <a:lumMod val="75000"/>
                    <a:lumOff val="25000"/>
                  </a:schemeClr>
                </a:solidFill>
              </a:rPr>
              <a:t>nieuwe</a:t>
            </a:r>
            <a:r>
              <a:rPr lang="en-US" sz="1600" dirty="0">
                <a:solidFill>
                  <a:schemeClr val="tx1">
                    <a:lumMod val="75000"/>
                    <a:lumOff val="25000"/>
                  </a:schemeClr>
                </a:solidFill>
              </a:rPr>
              <a:t> </a:t>
            </a:r>
            <a:r>
              <a:rPr lang="en-US" sz="1600" dirty="0" err="1">
                <a:solidFill>
                  <a:schemeClr val="tx1">
                    <a:lumMod val="75000"/>
                    <a:lumOff val="25000"/>
                  </a:schemeClr>
                </a:solidFill>
              </a:rPr>
              <a:t>ideeën</a:t>
            </a:r>
            <a:r>
              <a:rPr lang="en-US" sz="1600" dirty="0">
                <a:solidFill>
                  <a:schemeClr val="tx1">
                    <a:lumMod val="75000"/>
                    <a:lumOff val="25000"/>
                  </a:schemeClr>
                </a:solidFill>
              </a:rPr>
              <a:t>, </a:t>
            </a:r>
            <a:r>
              <a:rPr lang="en-US" sz="1600" dirty="0" err="1">
                <a:solidFill>
                  <a:schemeClr val="tx1">
                    <a:lumMod val="75000"/>
                    <a:lumOff val="25000"/>
                  </a:schemeClr>
                </a:solidFill>
              </a:rPr>
              <a:t>zoals</a:t>
            </a:r>
            <a:r>
              <a:rPr lang="en-US" sz="1600" dirty="0">
                <a:solidFill>
                  <a:schemeClr val="tx1">
                    <a:lumMod val="75000"/>
                    <a:lumOff val="25000"/>
                  </a:schemeClr>
                </a:solidFill>
              </a:rPr>
              <a:t> </a:t>
            </a:r>
            <a:r>
              <a:rPr lang="en-US" sz="1600" dirty="0" err="1">
                <a:solidFill>
                  <a:schemeClr val="tx1">
                    <a:lumMod val="75000"/>
                    <a:lumOff val="25000"/>
                  </a:schemeClr>
                </a:solidFill>
              </a:rPr>
              <a:t>dat</a:t>
            </a:r>
            <a:r>
              <a:rPr lang="en-US" sz="1600" dirty="0">
                <a:solidFill>
                  <a:schemeClr val="tx1">
                    <a:lumMod val="75000"/>
                    <a:lumOff val="25000"/>
                  </a:schemeClr>
                </a:solidFill>
              </a:rPr>
              <a:t> de </a:t>
            </a:r>
            <a:r>
              <a:rPr lang="en-US" sz="1600" dirty="0" err="1">
                <a:solidFill>
                  <a:schemeClr val="tx1">
                    <a:lumMod val="75000"/>
                    <a:lumOff val="25000"/>
                  </a:schemeClr>
                </a:solidFill>
              </a:rPr>
              <a:t>natuur</a:t>
            </a:r>
            <a:r>
              <a:rPr lang="en-US" sz="1600" dirty="0">
                <a:solidFill>
                  <a:schemeClr val="tx1">
                    <a:lumMod val="75000"/>
                    <a:lumOff val="25000"/>
                  </a:schemeClr>
                </a:solidFill>
              </a:rPr>
              <a:t> </a:t>
            </a:r>
            <a:r>
              <a:rPr lang="en-US" sz="1600" dirty="0" err="1">
                <a:solidFill>
                  <a:schemeClr val="tx1">
                    <a:lumMod val="75000"/>
                    <a:lumOff val="25000"/>
                  </a:schemeClr>
                </a:solidFill>
              </a:rPr>
              <a:t>onderhevig</a:t>
            </a:r>
            <a:r>
              <a:rPr lang="en-US" sz="1600" dirty="0">
                <a:solidFill>
                  <a:schemeClr val="tx1">
                    <a:lumMod val="75000"/>
                    <a:lumOff val="25000"/>
                  </a:schemeClr>
                </a:solidFill>
              </a:rPr>
              <a:t> is </a:t>
            </a:r>
            <a:r>
              <a:rPr lang="en-US" sz="1600" dirty="0" err="1">
                <a:solidFill>
                  <a:schemeClr val="tx1">
                    <a:lumMod val="75000"/>
                    <a:lumOff val="25000"/>
                  </a:schemeClr>
                </a:solidFill>
              </a:rPr>
              <a:t>aan</a:t>
            </a:r>
            <a:r>
              <a:rPr lang="en-US" sz="1600" dirty="0">
                <a:solidFill>
                  <a:schemeClr val="tx1">
                    <a:lumMod val="75000"/>
                    <a:lumOff val="25000"/>
                  </a:schemeClr>
                </a:solidFill>
              </a:rPr>
              <a:t> </a:t>
            </a:r>
            <a:r>
              <a:rPr lang="en-US" sz="1600" dirty="0" err="1">
                <a:solidFill>
                  <a:schemeClr val="tx1">
                    <a:lumMod val="75000"/>
                    <a:lumOff val="25000"/>
                  </a:schemeClr>
                </a:solidFill>
              </a:rPr>
              <a:t>wetten</a:t>
            </a:r>
            <a:r>
              <a:rPr lang="en-US" sz="1600" dirty="0">
                <a:solidFill>
                  <a:schemeClr val="tx1">
                    <a:lumMod val="75000"/>
                    <a:lumOff val="25000"/>
                  </a:schemeClr>
                </a:solidFill>
              </a:rPr>
              <a:t>. </a:t>
            </a:r>
          </a:p>
          <a:p>
            <a:pPr marL="342900" indent="-342900">
              <a:lnSpc>
                <a:spcPct val="90000"/>
              </a:lnSpc>
              <a:spcBef>
                <a:spcPts val="1000"/>
              </a:spcBef>
              <a:buClr>
                <a:schemeClr val="accent1"/>
              </a:buClr>
              <a:buSzPct val="80000"/>
              <a:buFont typeface="Wingdings 3" charset="2"/>
              <a:buChar char=""/>
            </a:pPr>
            <a:endParaRPr lang="en-US" sz="1600" dirty="0">
              <a:solidFill>
                <a:schemeClr val="tx1">
                  <a:lumMod val="75000"/>
                  <a:lumOff val="25000"/>
                </a:schemeClr>
              </a:solidFill>
            </a:endParaRPr>
          </a:p>
          <a:p>
            <a:pPr marL="342900" indent="-342900">
              <a:lnSpc>
                <a:spcPct val="90000"/>
              </a:lnSpc>
              <a:spcBef>
                <a:spcPts val="1000"/>
              </a:spcBef>
              <a:buClr>
                <a:schemeClr val="accent1"/>
              </a:buClr>
              <a:buSzPct val="80000"/>
              <a:buFont typeface="Wingdings 3" charset="2"/>
              <a:buChar char=""/>
            </a:pPr>
            <a:r>
              <a:rPr lang="en-US" sz="1600" i="1" dirty="0">
                <a:solidFill>
                  <a:schemeClr val="tx1">
                    <a:lumMod val="75000"/>
                    <a:lumOff val="25000"/>
                  </a:schemeClr>
                </a:solidFill>
              </a:rPr>
              <a:t>‘</a:t>
            </a:r>
            <a:r>
              <a:rPr lang="en-US" sz="1600" i="1" dirty="0" err="1">
                <a:solidFill>
                  <a:schemeClr val="tx1">
                    <a:lumMod val="75000"/>
                    <a:lumOff val="25000"/>
                  </a:schemeClr>
                </a:solidFill>
              </a:rPr>
              <a:t>zintuigelijk</a:t>
            </a:r>
            <a:r>
              <a:rPr lang="en-US" sz="1600" i="1" dirty="0">
                <a:solidFill>
                  <a:schemeClr val="tx1">
                    <a:lumMod val="75000"/>
                    <a:lumOff val="25000"/>
                  </a:schemeClr>
                </a:solidFill>
              </a:rPr>
              <a:t> </a:t>
            </a:r>
            <a:r>
              <a:rPr lang="en-US" sz="1600" i="1" dirty="0" err="1">
                <a:solidFill>
                  <a:schemeClr val="tx1">
                    <a:lumMod val="75000"/>
                    <a:lumOff val="25000"/>
                  </a:schemeClr>
                </a:solidFill>
              </a:rPr>
              <a:t>onderzoek</a:t>
            </a:r>
            <a:r>
              <a:rPr lang="en-US" sz="1600" i="1" dirty="0">
                <a:solidFill>
                  <a:schemeClr val="tx1">
                    <a:lumMod val="75000"/>
                    <a:lumOff val="25000"/>
                  </a:schemeClr>
                </a:solidFill>
              </a:rPr>
              <a:t>’. </a:t>
            </a:r>
            <a:r>
              <a:rPr lang="en-US" sz="1600" i="1" dirty="0" err="1">
                <a:solidFill>
                  <a:schemeClr val="tx1">
                    <a:lumMod val="75000"/>
                    <a:lumOff val="25000"/>
                  </a:schemeClr>
                </a:solidFill>
              </a:rPr>
              <a:t>S</a:t>
            </a:r>
            <a:r>
              <a:rPr lang="en-US" sz="1600" dirty="0" err="1">
                <a:solidFill>
                  <a:schemeClr val="tx1">
                    <a:lumMod val="75000"/>
                    <a:lumOff val="25000"/>
                  </a:schemeClr>
                </a:solidFill>
              </a:rPr>
              <a:t>tudenten</a:t>
            </a:r>
            <a:r>
              <a:rPr lang="en-US" sz="1600" dirty="0">
                <a:solidFill>
                  <a:schemeClr val="tx1">
                    <a:lumMod val="75000"/>
                    <a:lumOff val="25000"/>
                  </a:schemeClr>
                </a:solidFill>
              </a:rPr>
              <a:t> </a:t>
            </a:r>
            <a:r>
              <a:rPr lang="en-US" sz="1600" dirty="0" err="1">
                <a:solidFill>
                  <a:schemeClr val="tx1">
                    <a:lumMod val="75000"/>
                    <a:lumOff val="25000"/>
                  </a:schemeClr>
                </a:solidFill>
              </a:rPr>
              <a:t>leren</a:t>
            </a:r>
            <a:r>
              <a:rPr lang="en-US" sz="1600" dirty="0">
                <a:solidFill>
                  <a:schemeClr val="tx1">
                    <a:lumMod val="75000"/>
                    <a:lumOff val="25000"/>
                  </a:schemeClr>
                </a:solidFill>
              </a:rPr>
              <a:t> </a:t>
            </a:r>
            <a:r>
              <a:rPr lang="en-US" sz="1600" dirty="0" err="1">
                <a:solidFill>
                  <a:schemeClr val="tx1">
                    <a:lumMod val="75000"/>
                    <a:lumOff val="25000"/>
                  </a:schemeClr>
                </a:solidFill>
              </a:rPr>
              <a:t>niet</a:t>
            </a:r>
            <a:r>
              <a:rPr lang="en-US" sz="1600" dirty="0">
                <a:solidFill>
                  <a:schemeClr val="tx1">
                    <a:lumMod val="75000"/>
                    <a:lumOff val="25000"/>
                  </a:schemeClr>
                </a:solidFill>
              </a:rPr>
              <a:t> </a:t>
            </a:r>
            <a:r>
              <a:rPr lang="en-US" sz="1600" dirty="0" err="1">
                <a:solidFill>
                  <a:schemeClr val="tx1">
                    <a:lumMod val="75000"/>
                    <a:lumOff val="25000"/>
                  </a:schemeClr>
                </a:solidFill>
              </a:rPr>
              <a:t>langer</a:t>
            </a:r>
            <a:r>
              <a:rPr lang="en-US" sz="1600" dirty="0">
                <a:solidFill>
                  <a:schemeClr val="tx1">
                    <a:lumMod val="75000"/>
                    <a:lumOff val="25000"/>
                  </a:schemeClr>
                </a:solidFill>
              </a:rPr>
              <a:t> </a:t>
            </a:r>
            <a:r>
              <a:rPr lang="en-US" sz="1600" dirty="0" err="1">
                <a:solidFill>
                  <a:schemeClr val="tx1">
                    <a:lumMod val="75000"/>
                    <a:lumOff val="25000"/>
                  </a:schemeClr>
                </a:solidFill>
              </a:rPr>
              <a:t>alleen</a:t>
            </a:r>
            <a:r>
              <a:rPr lang="en-US" sz="1600" dirty="0">
                <a:solidFill>
                  <a:schemeClr val="tx1">
                    <a:lumMod val="75000"/>
                    <a:lumOff val="25000"/>
                  </a:schemeClr>
                </a:solidFill>
              </a:rPr>
              <a:t> via </a:t>
            </a:r>
            <a:r>
              <a:rPr lang="en-US" sz="1600" dirty="0" err="1">
                <a:solidFill>
                  <a:schemeClr val="tx1">
                    <a:lumMod val="75000"/>
                    <a:lumOff val="25000"/>
                  </a:schemeClr>
                </a:solidFill>
              </a:rPr>
              <a:t>boeken</a:t>
            </a:r>
            <a:r>
              <a:rPr lang="en-US" sz="1600" dirty="0">
                <a:solidFill>
                  <a:schemeClr val="tx1">
                    <a:lumMod val="75000"/>
                    <a:lumOff val="25000"/>
                  </a:schemeClr>
                </a:solidFill>
              </a:rPr>
              <a:t> maar </a:t>
            </a:r>
            <a:r>
              <a:rPr lang="en-US" sz="1600" dirty="0" err="1">
                <a:solidFill>
                  <a:schemeClr val="tx1">
                    <a:lumMod val="75000"/>
                    <a:lumOff val="25000"/>
                  </a:schemeClr>
                </a:solidFill>
              </a:rPr>
              <a:t>moeten</a:t>
            </a:r>
            <a:r>
              <a:rPr lang="en-US" sz="1600" dirty="0">
                <a:solidFill>
                  <a:schemeClr val="tx1">
                    <a:lumMod val="75000"/>
                    <a:lumOff val="25000"/>
                  </a:schemeClr>
                </a:solidFill>
              </a:rPr>
              <a:t> </a:t>
            </a:r>
            <a:r>
              <a:rPr lang="en-US" sz="1600" dirty="0" err="1">
                <a:solidFill>
                  <a:schemeClr val="tx1">
                    <a:lumMod val="75000"/>
                    <a:lumOff val="25000"/>
                  </a:schemeClr>
                </a:solidFill>
              </a:rPr>
              <a:t>juist</a:t>
            </a:r>
            <a:r>
              <a:rPr lang="en-US" sz="1600" dirty="0">
                <a:solidFill>
                  <a:schemeClr val="tx1">
                    <a:lumMod val="75000"/>
                    <a:lumOff val="25000"/>
                  </a:schemeClr>
                </a:solidFill>
              </a:rPr>
              <a:t> </a:t>
            </a:r>
            <a:r>
              <a:rPr lang="en-US" sz="1600" dirty="0" err="1">
                <a:solidFill>
                  <a:schemeClr val="tx1">
                    <a:lumMod val="75000"/>
                    <a:lumOff val="25000"/>
                  </a:schemeClr>
                </a:solidFill>
              </a:rPr>
              <a:t>ook</a:t>
            </a:r>
            <a:r>
              <a:rPr lang="en-US" sz="1600" dirty="0">
                <a:solidFill>
                  <a:schemeClr val="tx1">
                    <a:lumMod val="75000"/>
                    <a:lumOff val="25000"/>
                  </a:schemeClr>
                </a:solidFill>
              </a:rPr>
              <a:t> </a:t>
            </a:r>
            <a:r>
              <a:rPr lang="en-US" sz="1600" dirty="0" err="1">
                <a:solidFill>
                  <a:schemeClr val="tx1">
                    <a:lumMod val="75000"/>
                    <a:lumOff val="25000"/>
                  </a:schemeClr>
                </a:solidFill>
              </a:rPr>
              <a:t>zelf</a:t>
            </a:r>
            <a:r>
              <a:rPr lang="en-US" sz="1600" dirty="0">
                <a:solidFill>
                  <a:schemeClr val="tx1">
                    <a:lumMod val="75000"/>
                    <a:lumOff val="25000"/>
                  </a:schemeClr>
                </a:solidFill>
              </a:rPr>
              <a:t> op </a:t>
            </a:r>
            <a:r>
              <a:rPr lang="en-US" sz="1600" dirty="0" err="1">
                <a:solidFill>
                  <a:schemeClr val="tx1">
                    <a:lumMod val="75000"/>
                    <a:lumOff val="25000"/>
                  </a:schemeClr>
                </a:solidFill>
              </a:rPr>
              <a:t>onderzoek</a:t>
            </a:r>
            <a:r>
              <a:rPr lang="en-US" sz="1600" dirty="0">
                <a:solidFill>
                  <a:schemeClr val="tx1">
                    <a:lumMod val="75000"/>
                    <a:lumOff val="25000"/>
                  </a:schemeClr>
                </a:solidFill>
              </a:rPr>
              <a:t> </a:t>
            </a:r>
            <a:r>
              <a:rPr lang="en-US" sz="1600" dirty="0" err="1">
                <a:solidFill>
                  <a:schemeClr val="tx1">
                    <a:lumMod val="75000"/>
                    <a:lumOff val="25000"/>
                  </a:schemeClr>
                </a:solidFill>
              </a:rPr>
              <a:t>uitgaan</a:t>
            </a:r>
            <a:r>
              <a:rPr lang="en-US" sz="1600" dirty="0">
                <a:solidFill>
                  <a:schemeClr val="tx1">
                    <a:lumMod val="75000"/>
                    <a:lumOff val="25000"/>
                  </a:schemeClr>
                </a:solidFill>
              </a:rPr>
              <a:t>. </a:t>
            </a:r>
            <a:r>
              <a:rPr lang="en-US" sz="1600" dirty="0" err="1">
                <a:solidFill>
                  <a:schemeClr val="tx1">
                    <a:lumMod val="75000"/>
                    <a:lumOff val="25000"/>
                  </a:schemeClr>
                </a:solidFill>
              </a:rPr>
              <a:t>Dit</a:t>
            </a:r>
            <a:r>
              <a:rPr lang="en-US" sz="1600" dirty="0">
                <a:solidFill>
                  <a:schemeClr val="tx1">
                    <a:lumMod val="75000"/>
                    <a:lumOff val="25000"/>
                  </a:schemeClr>
                </a:solidFill>
              </a:rPr>
              <a:t> is </a:t>
            </a:r>
            <a:r>
              <a:rPr lang="en-US" sz="1600" dirty="0" err="1">
                <a:solidFill>
                  <a:schemeClr val="tx1">
                    <a:lumMod val="75000"/>
                    <a:lumOff val="25000"/>
                  </a:schemeClr>
                </a:solidFill>
              </a:rPr>
              <a:t>revolutionair</a:t>
            </a:r>
            <a:r>
              <a:rPr lang="en-US" sz="1600" dirty="0">
                <a:solidFill>
                  <a:schemeClr val="tx1">
                    <a:lumMod val="75000"/>
                    <a:lumOff val="25000"/>
                  </a:schemeClr>
                </a:solidFill>
              </a:rPr>
              <a:t>.  </a:t>
            </a:r>
          </a:p>
          <a:p>
            <a:pPr marL="342900" indent="-342900">
              <a:lnSpc>
                <a:spcPct val="90000"/>
              </a:lnSpc>
              <a:spcBef>
                <a:spcPts val="1000"/>
              </a:spcBef>
              <a:buClr>
                <a:schemeClr val="accent1"/>
              </a:buClr>
              <a:buSzPct val="80000"/>
              <a:buFont typeface="Wingdings 3" charset="2"/>
              <a:buChar char=""/>
            </a:pPr>
            <a:endParaRPr lang="en-US" sz="1600" dirty="0">
              <a:solidFill>
                <a:schemeClr val="tx1">
                  <a:lumMod val="75000"/>
                  <a:lumOff val="25000"/>
                </a:schemeClr>
              </a:solidFill>
            </a:endParaRPr>
          </a:p>
          <a:p>
            <a:pPr marL="342900" indent="-342900">
              <a:lnSpc>
                <a:spcPct val="90000"/>
              </a:lnSpc>
              <a:spcBef>
                <a:spcPts val="1000"/>
              </a:spcBef>
              <a:buClr>
                <a:schemeClr val="accent1"/>
              </a:buClr>
              <a:buSzPct val="80000"/>
              <a:buFont typeface="Wingdings 3" charset="2"/>
              <a:buChar char=""/>
            </a:pPr>
            <a:r>
              <a:rPr lang="en-US" sz="1600" dirty="0" err="1">
                <a:solidFill>
                  <a:schemeClr val="tx1">
                    <a:lumMod val="75000"/>
                    <a:lumOff val="25000"/>
                  </a:schemeClr>
                </a:solidFill>
              </a:rPr>
              <a:t>Hiervóór</a:t>
            </a:r>
            <a:r>
              <a:rPr lang="en-US" sz="1600" dirty="0">
                <a:solidFill>
                  <a:schemeClr val="tx1">
                    <a:lumMod val="75000"/>
                    <a:lumOff val="25000"/>
                  </a:schemeClr>
                </a:solidFill>
              </a:rPr>
              <a:t> </a:t>
            </a:r>
            <a:r>
              <a:rPr lang="en-US" sz="1600" dirty="0" err="1">
                <a:solidFill>
                  <a:schemeClr val="tx1">
                    <a:lumMod val="75000"/>
                    <a:lumOff val="25000"/>
                  </a:schemeClr>
                </a:solidFill>
              </a:rPr>
              <a:t>leerde</a:t>
            </a:r>
            <a:r>
              <a:rPr lang="en-US" sz="1600" dirty="0">
                <a:solidFill>
                  <a:schemeClr val="tx1">
                    <a:lumMod val="75000"/>
                    <a:lumOff val="25000"/>
                  </a:schemeClr>
                </a:solidFill>
              </a:rPr>
              <a:t> men </a:t>
            </a:r>
            <a:r>
              <a:rPr lang="en-US" sz="1600" dirty="0" err="1">
                <a:solidFill>
                  <a:schemeClr val="tx1">
                    <a:lumMod val="75000"/>
                    <a:lumOff val="25000"/>
                  </a:schemeClr>
                </a:solidFill>
              </a:rPr>
              <a:t>enkel</a:t>
            </a:r>
            <a:r>
              <a:rPr lang="en-US" sz="1600" dirty="0">
                <a:solidFill>
                  <a:schemeClr val="tx1">
                    <a:lumMod val="75000"/>
                    <a:lumOff val="25000"/>
                  </a:schemeClr>
                </a:solidFill>
              </a:rPr>
              <a:t> </a:t>
            </a:r>
            <a:r>
              <a:rPr lang="en-US" sz="1600" dirty="0" err="1">
                <a:solidFill>
                  <a:schemeClr val="tx1">
                    <a:lumMod val="75000"/>
                    <a:lumOff val="25000"/>
                  </a:schemeClr>
                </a:solidFill>
              </a:rPr>
              <a:t>uit</a:t>
            </a:r>
            <a:r>
              <a:rPr lang="en-US" sz="1600" dirty="0">
                <a:solidFill>
                  <a:schemeClr val="tx1">
                    <a:lumMod val="75000"/>
                    <a:lumOff val="25000"/>
                  </a:schemeClr>
                </a:solidFill>
              </a:rPr>
              <a:t> </a:t>
            </a:r>
            <a:r>
              <a:rPr lang="en-US" sz="1600" dirty="0" err="1">
                <a:solidFill>
                  <a:schemeClr val="tx1">
                    <a:lumMod val="75000"/>
                    <a:lumOff val="25000"/>
                  </a:schemeClr>
                </a:solidFill>
              </a:rPr>
              <a:t>boeken</a:t>
            </a:r>
            <a:r>
              <a:rPr lang="en-US" sz="1600" dirty="0">
                <a:solidFill>
                  <a:schemeClr val="tx1">
                    <a:lumMod val="75000"/>
                    <a:lumOff val="25000"/>
                  </a:schemeClr>
                </a:solidFill>
              </a:rPr>
              <a:t> en </a:t>
            </a:r>
            <a:r>
              <a:rPr lang="en-US" sz="1600" dirty="0" err="1">
                <a:solidFill>
                  <a:schemeClr val="tx1">
                    <a:lumMod val="75000"/>
                    <a:lumOff val="25000"/>
                  </a:schemeClr>
                </a:solidFill>
              </a:rPr>
              <a:t>wel</a:t>
            </a:r>
            <a:r>
              <a:rPr lang="en-US" sz="1600" dirty="0">
                <a:solidFill>
                  <a:schemeClr val="tx1">
                    <a:lumMod val="75000"/>
                    <a:lumOff val="25000"/>
                  </a:schemeClr>
                </a:solidFill>
              </a:rPr>
              <a:t> de </a:t>
            </a:r>
            <a:r>
              <a:rPr lang="en-US" sz="1600" dirty="0" err="1">
                <a:solidFill>
                  <a:schemeClr val="tx1">
                    <a:lumMod val="75000"/>
                    <a:lumOff val="25000"/>
                  </a:schemeClr>
                </a:solidFill>
              </a:rPr>
              <a:t>klassieken</a:t>
            </a:r>
            <a:r>
              <a:rPr lang="en-US" sz="1600" dirty="0">
                <a:solidFill>
                  <a:schemeClr val="tx1">
                    <a:lumMod val="75000"/>
                    <a:lumOff val="25000"/>
                  </a:schemeClr>
                </a:solidFill>
              </a:rPr>
              <a:t>: </a:t>
            </a:r>
            <a:r>
              <a:rPr lang="en-US" sz="1600" dirty="0" err="1">
                <a:solidFill>
                  <a:schemeClr val="tx1">
                    <a:lumMod val="75000"/>
                    <a:lumOff val="25000"/>
                  </a:schemeClr>
                </a:solidFill>
              </a:rPr>
              <a:t>Als</a:t>
            </a:r>
            <a:r>
              <a:rPr lang="en-US" sz="1600" dirty="0">
                <a:solidFill>
                  <a:schemeClr val="tx1">
                    <a:lumMod val="75000"/>
                    <a:lumOff val="25000"/>
                  </a:schemeClr>
                </a:solidFill>
              </a:rPr>
              <a:t> je </a:t>
            </a:r>
            <a:r>
              <a:rPr lang="en-US" sz="1600" dirty="0" err="1">
                <a:solidFill>
                  <a:schemeClr val="tx1">
                    <a:lumMod val="75000"/>
                    <a:lumOff val="25000"/>
                  </a:schemeClr>
                </a:solidFill>
              </a:rPr>
              <a:t>iets</a:t>
            </a:r>
            <a:r>
              <a:rPr lang="en-US" sz="1600" dirty="0">
                <a:solidFill>
                  <a:schemeClr val="tx1">
                    <a:lumMod val="75000"/>
                    <a:lumOff val="25000"/>
                  </a:schemeClr>
                </a:solidFill>
              </a:rPr>
              <a:t> </a:t>
            </a:r>
            <a:r>
              <a:rPr lang="en-US" sz="1600" dirty="0" err="1">
                <a:solidFill>
                  <a:schemeClr val="tx1">
                    <a:lumMod val="75000"/>
                    <a:lumOff val="25000"/>
                  </a:schemeClr>
                </a:solidFill>
              </a:rPr>
              <a:t>wilde</a:t>
            </a:r>
            <a:r>
              <a:rPr lang="en-US" sz="1600" dirty="0">
                <a:solidFill>
                  <a:schemeClr val="tx1">
                    <a:lumMod val="75000"/>
                    <a:lumOff val="25000"/>
                  </a:schemeClr>
                </a:solidFill>
              </a:rPr>
              <a:t> </a:t>
            </a:r>
            <a:r>
              <a:rPr lang="en-US" sz="1600" dirty="0" err="1">
                <a:solidFill>
                  <a:schemeClr val="tx1">
                    <a:lumMod val="75000"/>
                    <a:lumOff val="25000"/>
                  </a:schemeClr>
                </a:solidFill>
              </a:rPr>
              <a:t>weten</a:t>
            </a:r>
            <a:r>
              <a:rPr lang="en-US" sz="1600" dirty="0">
                <a:solidFill>
                  <a:schemeClr val="tx1">
                    <a:lumMod val="75000"/>
                    <a:lumOff val="25000"/>
                  </a:schemeClr>
                </a:solidFill>
              </a:rPr>
              <a:t> over de </a:t>
            </a:r>
            <a:r>
              <a:rPr lang="en-US" sz="1600" dirty="0" err="1">
                <a:solidFill>
                  <a:schemeClr val="tx1">
                    <a:lumMod val="75000"/>
                    <a:lumOff val="25000"/>
                  </a:schemeClr>
                </a:solidFill>
              </a:rPr>
              <a:t>natuur</a:t>
            </a:r>
            <a:r>
              <a:rPr lang="en-US" sz="1600" dirty="0">
                <a:solidFill>
                  <a:schemeClr val="tx1">
                    <a:lumMod val="75000"/>
                    <a:lumOff val="25000"/>
                  </a:schemeClr>
                </a:solidFill>
              </a:rPr>
              <a:t>, over hoe God de </a:t>
            </a:r>
            <a:r>
              <a:rPr lang="en-US" sz="1600" dirty="0" err="1">
                <a:solidFill>
                  <a:schemeClr val="tx1">
                    <a:lumMod val="75000"/>
                    <a:lumOff val="25000"/>
                  </a:schemeClr>
                </a:solidFill>
              </a:rPr>
              <a:t>natuur</a:t>
            </a:r>
            <a:r>
              <a:rPr lang="en-US" sz="1600" dirty="0">
                <a:solidFill>
                  <a:schemeClr val="tx1">
                    <a:lumMod val="75000"/>
                    <a:lumOff val="25000"/>
                  </a:schemeClr>
                </a:solidFill>
              </a:rPr>
              <a:t> </a:t>
            </a:r>
            <a:r>
              <a:rPr lang="en-US" sz="1600" dirty="0" err="1">
                <a:solidFill>
                  <a:schemeClr val="tx1">
                    <a:lumMod val="75000"/>
                    <a:lumOff val="25000"/>
                  </a:schemeClr>
                </a:solidFill>
              </a:rPr>
              <a:t>heeft</a:t>
            </a:r>
            <a:r>
              <a:rPr lang="en-US" sz="1600" dirty="0">
                <a:solidFill>
                  <a:schemeClr val="tx1">
                    <a:lumMod val="75000"/>
                    <a:lumOff val="25000"/>
                  </a:schemeClr>
                </a:solidFill>
              </a:rPr>
              <a:t> </a:t>
            </a:r>
            <a:r>
              <a:rPr lang="en-US" sz="1600" dirty="0" err="1">
                <a:solidFill>
                  <a:schemeClr val="tx1">
                    <a:lumMod val="75000"/>
                    <a:lumOff val="25000"/>
                  </a:schemeClr>
                </a:solidFill>
              </a:rPr>
              <a:t>geschapen</a:t>
            </a:r>
            <a:r>
              <a:rPr lang="en-US" sz="1600" dirty="0">
                <a:solidFill>
                  <a:schemeClr val="tx1">
                    <a:lumMod val="75000"/>
                    <a:lumOff val="25000"/>
                  </a:schemeClr>
                </a:solidFill>
              </a:rPr>
              <a:t>, </a:t>
            </a:r>
            <a:r>
              <a:rPr lang="en-US" sz="1600" dirty="0" err="1">
                <a:solidFill>
                  <a:schemeClr val="tx1">
                    <a:lumMod val="75000"/>
                    <a:lumOff val="25000"/>
                  </a:schemeClr>
                </a:solidFill>
              </a:rPr>
              <a:t>ging</a:t>
            </a:r>
            <a:r>
              <a:rPr lang="en-US" sz="1600" dirty="0">
                <a:solidFill>
                  <a:schemeClr val="tx1">
                    <a:lumMod val="75000"/>
                    <a:lumOff val="25000"/>
                  </a:schemeClr>
                </a:solidFill>
              </a:rPr>
              <a:t> je </a:t>
            </a:r>
            <a:r>
              <a:rPr lang="en-US" sz="1600" dirty="0" err="1">
                <a:solidFill>
                  <a:schemeClr val="tx1">
                    <a:lumMod val="75000"/>
                    <a:lumOff val="25000"/>
                  </a:schemeClr>
                </a:solidFill>
              </a:rPr>
              <a:t>lezen</a:t>
            </a:r>
            <a:r>
              <a:rPr lang="en-US" sz="1600" dirty="0">
                <a:solidFill>
                  <a:schemeClr val="tx1">
                    <a:lumMod val="75000"/>
                    <a:lumOff val="25000"/>
                  </a:schemeClr>
                </a:solidFill>
              </a:rPr>
              <a:t>. In </a:t>
            </a:r>
            <a:r>
              <a:rPr lang="en-US" sz="1600" dirty="0" err="1">
                <a:solidFill>
                  <a:schemeClr val="tx1">
                    <a:lumMod val="75000"/>
                    <a:lumOff val="25000"/>
                  </a:schemeClr>
                </a:solidFill>
              </a:rPr>
              <a:t>eerste</a:t>
            </a:r>
            <a:r>
              <a:rPr lang="en-US" sz="1600" dirty="0">
                <a:solidFill>
                  <a:schemeClr val="tx1">
                    <a:lumMod val="75000"/>
                    <a:lumOff val="25000"/>
                  </a:schemeClr>
                </a:solidFill>
              </a:rPr>
              <a:t> </a:t>
            </a:r>
            <a:r>
              <a:rPr lang="en-US" sz="1600" dirty="0" err="1">
                <a:solidFill>
                  <a:schemeClr val="tx1">
                    <a:lumMod val="75000"/>
                    <a:lumOff val="25000"/>
                  </a:schemeClr>
                </a:solidFill>
              </a:rPr>
              <a:t>instantie</a:t>
            </a:r>
            <a:r>
              <a:rPr lang="en-US" sz="1600" dirty="0">
                <a:solidFill>
                  <a:schemeClr val="tx1">
                    <a:lumMod val="75000"/>
                    <a:lumOff val="25000"/>
                  </a:schemeClr>
                </a:solidFill>
              </a:rPr>
              <a:t> de </a:t>
            </a:r>
            <a:r>
              <a:rPr lang="en-US" sz="1600" dirty="0" err="1">
                <a:solidFill>
                  <a:schemeClr val="tx1">
                    <a:lumMod val="75000"/>
                    <a:lumOff val="25000"/>
                  </a:schemeClr>
                </a:solidFill>
              </a:rPr>
              <a:t>bijbel</a:t>
            </a:r>
            <a:r>
              <a:rPr lang="en-US" sz="1600" dirty="0">
                <a:solidFill>
                  <a:schemeClr val="tx1">
                    <a:lumMod val="75000"/>
                    <a:lumOff val="25000"/>
                  </a:schemeClr>
                </a:solidFill>
              </a:rPr>
              <a:t>, in </a:t>
            </a:r>
            <a:r>
              <a:rPr lang="en-US" sz="1600" dirty="0" err="1">
                <a:solidFill>
                  <a:schemeClr val="tx1">
                    <a:lumMod val="75000"/>
                    <a:lumOff val="25000"/>
                  </a:schemeClr>
                </a:solidFill>
              </a:rPr>
              <a:t>tweede</a:t>
            </a:r>
            <a:r>
              <a:rPr lang="en-US" sz="1600" dirty="0">
                <a:solidFill>
                  <a:schemeClr val="tx1">
                    <a:lumMod val="75000"/>
                    <a:lumOff val="25000"/>
                  </a:schemeClr>
                </a:solidFill>
              </a:rPr>
              <a:t> </a:t>
            </a:r>
            <a:r>
              <a:rPr lang="en-US" sz="1600" dirty="0" err="1">
                <a:solidFill>
                  <a:schemeClr val="tx1">
                    <a:lumMod val="75000"/>
                    <a:lumOff val="25000"/>
                  </a:schemeClr>
                </a:solidFill>
              </a:rPr>
              <a:t>instantie</a:t>
            </a:r>
            <a:r>
              <a:rPr lang="en-US" sz="1600" dirty="0">
                <a:solidFill>
                  <a:schemeClr val="tx1">
                    <a:lumMod val="75000"/>
                    <a:lumOff val="25000"/>
                  </a:schemeClr>
                </a:solidFill>
              </a:rPr>
              <a:t> Aristoteles of </a:t>
            </a:r>
            <a:r>
              <a:rPr lang="en-US" sz="1600" dirty="0" err="1">
                <a:solidFill>
                  <a:schemeClr val="tx1">
                    <a:lumMod val="75000"/>
                    <a:lumOff val="25000"/>
                  </a:schemeClr>
                </a:solidFill>
              </a:rPr>
              <a:t>andere</a:t>
            </a:r>
            <a:r>
              <a:rPr lang="en-US" sz="1600" dirty="0">
                <a:solidFill>
                  <a:schemeClr val="tx1">
                    <a:lumMod val="75000"/>
                    <a:lumOff val="25000"/>
                  </a:schemeClr>
                </a:solidFill>
              </a:rPr>
              <a:t> </a:t>
            </a:r>
            <a:r>
              <a:rPr lang="en-US" sz="1600" dirty="0" err="1">
                <a:solidFill>
                  <a:schemeClr val="tx1">
                    <a:lumMod val="75000"/>
                    <a:lumOff val="25000"/>
                  </a:schemeClr>
                </a:solidFill>
              </a:rPr>
              <a:t>klassieken</a:t>
            </a:r>
            <a:r>
              <a:rPr lang="en-US" sz="1600" dirty="0">
                <a:solidFill>
                  <a:schemeClr val="tx1">
                    <a:lumMod val="75000"/>
                    <a:lumOff val="25000"/>
                  </a:schemeClr>
                </a:solidFill>
              </a:rPr>
              <a:t>. </a:t>
            </a:r>
          </a:p>
          <a:p>
            <a:pPr marL="342900" indent="-342900">
              <a:lnSpc>
                <a:spcPct val="90000"/>
              </a:lnSpc>
              <a:spcBef>
                <a:spcPts val="1000"/>
              </a:spcBef>
              <a:buClr>
                <a:schemeClr val="accent1"/>
              </a:buClr>
              <a:buSzPct val="80000"/>
              <a:buFont typeface="Wingdings 3" charset="2"/>
              <a:buChar char=""/>
            </a:pPr>
            <a:endParaRPr lang="en-US" sz="1600" dirty="0">
              <a:solidFill>
                <a:schemeClr val="tx1">
                  <a:lumMod val="75000"/>
                  <a:lumOff val="25000"/>
                </a:schemeClr>
              </a:solidFill>
            </a:endParaRPr>
          </a:p>
          <a:p>
            <a:pPr marL="342900" indent="-342900">
              <a:lnSpc>
                <a:spcPct val="90000"/>
              </a:lnSpc>
              <a:spcBef>
                <a:spcPts val="1000"/>
              </a:spcBef>
              <a:buClr>
                <a:schemeClr val="accent1"/>
              </a:buClr>
              <a:buSzPct val="80000"/>
              <a:buFont typeface="Wingdings 3" charset="2"/>
              <a:buChar char=""/>
            </a:pPr>
            <a:r>
              <a:rPr lang="en-US" sz="1600" dirty="0">
                <a:solidFill>
                  <a:schemeClr val="tx1">
                    <a:lumMod val="75000"/>
                    <a:lumOff val="25000"/>
                  </a:schemeClr>
                </a:solidFill>
              </a:rPr>
              <a:t>Die </a:t>
            </a:r>
            <a:r>
              <a:rPr lang="en-US" sz="1600" dirty="0" err="1">
                <a:solidFill>
                  <a:schemeClr val="tx1">
                    <a:lumMod val="75000"/>
                    <a:lumOff val="25000"/>
                  </a:schemeClr>
                </a:solidFill>
              </a:rPr>
              <a:t>tijden</a:t>
            </a:r>
            <a:r>
              <a:rPr lang="en-US" sz="1600" dirty="0">
                <a:solidFill>
                  <a:schemeClr val="tx1">
                    <a:lumMod val="75000"/>
                    <a:lumOff val="25000"/>
                  </a:schemeClr>
                </a:solidFill>
              </a:rPr>
              <a:t> </a:t>
            </a:r>
            <a:r>
              <a:rPr lang="en-US" sz="1600" dirty="0" err="1">
                <a:solidFill>
                  <a:schemeClr val="tx1">
                    <a:lumMod val="75000"/>
                    <a:lumOff val="25000"/>
                  </a:schemeClr>
                </a:solidFill>
              </a:rPr>
              <a:t>waren</a:t>
            </a:r>
            <a:r>
              <a:rPr lang="en-US" sz="1600" dirty="0">
                <a:solidFill>
                  <a:schemeClr val="tx1">
                    <a:lumMod val="75000"/>
                    <a:lumOff val="25000"/>
                  </a:schemeClr>
                </a:solidFill>
              </a:rPr>
              <a:t> </a:t>
            </a:r>
            <a:r>
              <a:rPr lang="en-US" sz="1600" dirty="0" err="1">
                <a:solidFill>
                  <a:schemeClr val="tx1">
                    <a:lumMod val="75000"/>
                    <a:lumOff val="25000"/>
                  </a:schemeClr>
                </a:solidFill>
              </a:rPr>
              <a:t>veranderd</a:t>
            </a:r>
            <a:r>
              <a:rPr lang="en-US" sz="1600" dirty="0">
                <a:solidFill>
                  <a:schemeClr val="tx1">
                    <a:lumMod val="75000"/>
                    <a:lumOff val="25000"/>
                  </a:schemeClr>
                </a:solidFill>
              </a:rPr>
              <a:t>.</a:t>
            </a:r>
          </a:p>
        </p:txBody>
      </p:sp>
      <p:pic>
        <p:nvPicPr>
          <p:cNvPr id="7" name="Afbeelding 5">
            <a:extLst>
              <a:ext uri="{FF2B5EF4-FFF2-40B4-BE49-F238E27FC236}">
                <a16:creationId xmlns:a16="http://schemas.microsoft.com/office/drawing/2014/main" id="{50BAF07D-57B9-416D-8FA0-E610F3873BEF}"/>
              </a:ext>
            </a:extLst>
          </p:cNvPr>
          <p:cNvPicPr>
            <a:picLocks noChangeAspect="1"/>
          </p:cNvPicPr>
          <p:nvPr/>
        </p:nvPicPr>
        <p:blipFill rotWithShape="1">
          <a:blip r:embed="rId3"/>
          <a:srcRect b="4025"/>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4" name="Slide Number Placeholder 3"/>
          <p:cNvSpPr>
            <a:spLocks noGrp="1"/>
          </p:cNvSpPr>
          <p:nvPr>
            <p:ph type="sldNum" sz="quarter" idx="11"/>
          </p:nvPr>
        </p:nvSpPr>
        <p:spPr>
          <a:xfrm>
            <a:off x="8841996" y="6041362"/>
            <a:ext cx="432006" cy="365125"/>
          </a:xfrm>
        </p:spPr>
        <p:txBody>
          <a:bodyPr vert="horz" lIns="91440" tIns="45720" rIns="91440" bIns="45720" rtlCol="0" anchor="ctr">
            <a:normAutofit/>
          </a:bodyPr>
          <a:lstStyle/>
          <a:p>
            <a:pPr defTabSz="914400">
              <a:spcAft>
                <a:spcPts val="600"/>
              </a:spcAft>
            </a:pPr>
            <a:fld id="{B97151E1-4DB2-4948-9759-0980D6BF1302}" type="slidenum">
              <a:rPr lang="en-US" smtClean="0"/>
              <a:pPr defTabSz="914400">
                <a:spcAft>
                  <a:spcPts val="600"/>
                </a:spcAft>
              </a:pPr>
              <a:t>4</a:t>
            </a:fld>
            <a:endParaRPr lang="en-US"/>
          </a:p>
        </p:txBody>
      </p:sp>
    </p:spTree>
    <p:extLst>
      <p:ext uri="{BB962C8B-B14F-4D97-AF65-F5344CB8AC3E}">
        <p14:creationId xmlns:p14="http://schemas.microsoft.com/office/powerpoint/2010/main" val="19696978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8" name="Rectangle 16">
            <a:extLst>
              <a:ext uri="{FF2B5EF4-FFF2-40B4-BE49-F238E27FC236}">
                <a16:creationId xmlns:a16="http://schemas.microsoft.com/office/drawing/2014/main" id="{B5C813A7-5E75-F4E6-67A2-C0CACA47405C}"/>
              </a:ext>
            </a:extLst>
          </p:cNvPr>
          <p:cNvSpPr>
            <a:spLocks noChangeArrowheads="1"/>
          </p:cNvSpPr>
          <p:nvPr/>
        </p:nvSpPr>
        <p:spPr bwMode="auto">
          <a:xfrm>
            <a:off x="2279651" y="1391072"/>
            <a:ext cx="7129463" cy="115252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8196" name="AutoShape 5">
            <a:extLst>
              <a:ext uri="{FF2B5EF4-FFF2-40B4-BE49-F238E27FC236}">
                <a16:creationId xmlns:a16="http://schemas.microsoft.com/office/drawing/2014/main" id="{8EC0C0D0-B316-40A8-CDE6-F858A2508ED1}"/>
              </a:ext>
            </a:extLst>
          </p:cNvPr>
          <p:cNvSpPr>
            <a:spLocks noGrp="1" noChangeArrowheads="1"/>
          </p:cNvSpPr>
          <p:nvPr>
            <p:ph type="title"/>
          </p:nvPr>
        </p:nvSpPr>
        <p:spPr>
          <a:xfrm>
            <a:off x="1703388" y="476672"/>
            <a:ext cx="7924800" cy="1143000"/>
          </a:xfrm>
          <a:noFill/>
        </p:spPr>
        <p:txBody>
          <a:bodyPr/>
          <a:lstStyle/>
          <a:p>
            <a:pPr eaLnBrk="1" hangingPunct="1"/>
            <a:r>
              <a:rPr lang="nl-NL" altLang="nl-NL" sz="2400" dirty="0"/>
              <a:t>Contextrijk onderwijs op </a:t>
            </a:r>
            <a:br>
              <a:rPr lang="nl-NL" altLang="nl-NL" sz="2400" dirty="0"/>
            </a:br>
            <a:r>
              <a:rPr lang="nl-NL" altLang="nl-NL" sz="2400" dirty="0"/>
              <a:t>de HvA…….</a:t>
            </a:r>
          </a:p>
        </p:txBody>
      </p:sp>
      <p:pic>
        <p:nvPicPr>
          <p:cNvPr id="8195" name="Picture 4" descr="IMAG1698">
            <a:extLst>
              <a:ext uri="{FF2B5EF4-FFF2-40B4-BE49-F238E27FC236}">
                <a16:creationId xmlns:a16="http://schemas.microsoft.com/office/drawing/2014/main" id="{9B65817C-D8BA-47E9-4909-F684FF1602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32400" y="3457997"/>
            <a:ext cx="5329238" cy="319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1" name="Picture 9">
            <a:extLst>
              <a:ext uri="{FF2B5EF4-FFF2-40B4-BE49-F238E27FC236}">
                <a16:creationId xmlns:a16="http://schemas.microsoft.com/office/drawing/2014/main" id="{7710ECE5-ACFF-E085-BFD4-71DC4C3A18B7}"/>
              </a:ext>
            </a:extLst>
          </p:cNvPr>
          <p:cNvPicPr>
            <a:picLocks noChangeAspect="1" noChangeArrowheads="1"/>
          </p:cNvPicPr>
          <p:nvPr/>
        </p:nvPicPr>
        <p:blipFill>
          <a:blip r:embed="rId3">
            <a:lum bright="6000" contrast="18000"/>
            <a:extLst>
              <a:ext uri="{28A0092B-C50C-407E-A947-70E740481C1C}">
                <a14:useLocalDpi xmlns:a14="http://schemas.microsoft.com/office/drawing/2010/main" val="0"/>
              </a:ext>
            </a:extLst>
          </a:blip>
          <a:srcRect/>
          <a:stretch>
            <a:fillRect/>
          </a:stretch>
        </p:blipFill>
        <p:spPr bwMode="auto">
          <a:xfrm>
            <a:off x="1774826" y="1464097"/>
            <a:ext cx="4321175" cy="258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7" name="Picture 15">
            <a:extLst>
              <a:ext uri="{FF2B5EF4-FFF2-40B4-BE49-F238E27FC236}">
                <a16:creationId xmlns:a16="http://schemas.microsoft.com/office/drawing/2014/main" id="{4781A3AD-2773-3ABC-F65B-5F5FE2CF78F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0463" y="549696"/>
            <a:ext cx="4176712" cy="278606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0">
            <a:extLst>
              <a:ext uri="{FF2B5EF4-FFF2-40B4-BE49-F238E27FC236}">
                <a16:creationId xmlns:a16="http://schemas.microsoft.com/office/drawing/2014/main" id="{4EDF94D5-8BBF-A748-19C1-62B0AB7987AC}"/>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6643"/>
            <a:ext cx="3721341" cy="74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3" name="Picture 11">
            <a:extLst>
              <a:ext uri="{FF2B5EF4-FFF2-40B4-BE49-F238E27FC236}">
                <a16:creationId xmlns:a16="http://schemas.microsoft.com/office/drawing/2014/main" id="{83D16732-B24D-9FB5-8C22-79567F91504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03388" y="4199358"/>
            <a:ext cx="3384550" cy="2255838"/>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1">
            <a:extLst>
              <a:ext uri="{FF2B5EF4-FFF2-40B4-BE49-F238E27FC236}">
                <a16:creationId xmlns:a16="http://schemas.microsoft.com/office/drawing/2014/main" id="{BDEB0373-73FA-FDE3-14C7-F6F3A45B6595}"/>
              </a:ext>
            </a:extLst>
          </p:cNvPr>
          <p:cNvGrpSpPr/>
          <p:nvPr/>
        </p:nvGrpSpPr>
        <p:grpSpPr>
          <a:xfrm>
            <a:off x="407368" y="6425952"/>
            <a:ext cx="3211858" cy="432048"/>
            <a:chOff x="132818" y="6327204"/>
            <a:chExt cx="3427882" cy="467541"/>
          </a:xfrm>
        </p:grpSpPr>
        <p:pic>
          <p:nvPicPr>
            <p:cNvPr id="3" name="Picture 2">
              <a:extLst>
                <a:ext uri="{FF2B5EF4-FFF2-40B4-BE49-F238E27FC236}">
                  <a16:creationId xmlns:a16="http://schemas.microsoft.com/office/drawing/2014/main" id="{12F7F2C4-28E8-CDCF-FCEF-3FB8AC13FEAD}"/>
                </a:ext>
              </a:extLst>
            </p:cNvPr>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l="19925" t="12804" r="21400" b="71442"/>
            <a:stretch>
              <a:fillRect/>
            </a:stretch>
          </p:blipFill>
          <p:spPr bwMode="auto">
            <a:xfrm>
              <a:off x="132818" y="6327204"/>
              <a:ext cx="3096914" cy="46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5">
              <a:extLst>
                <a:ext uri="{FF2B5EF4-FFF2-40B4-BE49-F238E27FC236}">
                  <a16:creationId xmlns:a16="http://schemas.microsoft.com/office/drawing/2014/main" id="{25DD762A-656A-A00C-4290-8AF295F63F21}"/>
                </a:ext>
              </a:extLst>
            </p:cNvPr>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29732" y="6380582"/>
              <a:ext cx="330968" cy="36078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AutoShape 6">
            <a:extLst>
              <a:ext uri="{FF2B5EF4-FFF2-40B4-BE49-F238E27FC236}">
                <a16:creationId xmlns:a16="http://schemas.microsoft.com/office/drawing/2014/main" id="{5230D26C-C81D-1A73-CA14-0C77889B0EE6}"/>
              </a:ext>
            </a:extLst>
          </p:cNvPr>
          <p:cNvSpPr>
            <a:spLocks noGrp="1" noChangeArrowheads="1"/>
          </p:cNvSpPr>
          <p:nvPr>
            <p:ph type="title"/>
          </p:nvPr>
        </p:nvSpPr>
        <p:spPr>
          <a:xfrm>
            <a:off x="1681275" y="827897"/>
            <a:ext cx="7924800" cy="1143000"/>
          </a:xfrm>
          <a:noFill/>
        </p:spPr>
        <p:txBody>
          <a:bodyPr/>
          <a:lstStyle/>
          <a:p>
            <a:pPr eaLnBrk="1" hangingPunct="1"/>
            <a:r>
              <a:rPr lang="nl-NL" altLang="nl-NL" sz="2400" dirty="0"/>
              <a:t>’contextrijk’ onderwijs op de stageschool….</a:t>
            </a:r>
          </a:p>
        </p:txBody>
      </p:sp>
      <p:pic>
        <p:nvPicPr>
          <p:cNvPr id="9219" name="Picture 4" descr="IMAG1231">
            <a:extLst>
              <a:ext uri="{FF2B5EF4-FFF2-40B4-BE49-F238E27FC236}">
                <a16:creationId xmlns:a16="http://schemas.microsoft.com/office/drawing/2014/main" id="{5B6C6438-751D-A351-E4E5-DEABB857D3A3}"/>
              </a:ext>
            </a:extLst>
          </p:cNvPr>
          <p:cNvPicPr>
            <a:picLocks noChangeAspect="1" noChangeArrowheads="1"/>
          </p:cNvPicPr>
          <p:nvPr/>
        </p:nvPicPr>
        <p:blipFill>
          <a:blip r:embed="rId2">
            <a:lum bright="12000" contrast="12000"/>
            <a:extLst>
              <a:ext uri="{28A0092B-C50C-407E-A947-70E740481C1C}">
                <a14:useLocalDpi xmlns:a14="http://schemas.microsoft.com/office/drawing/2010/main" val="0"/>
              </a:ext>
            </a:extLst>
          </a:blip>
          <a:srcRect/>
          <a:stretch>
            <a:fillRect/>
          </a:stretch>
        </p:blipFill>
        <p:spPr bwMode="auto">
          <a:xfrm>
            <a:off x="1876828" y="1628800"/>
            <a:ext cx="7056437"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0">
            <a:extLst>
              <a:ext uri="{FF2B5EF4-FFF2-40B4-BE49-F238E27FC236}">
                <a16:creationId xmlns:a16="http://schemas.microsoft.com/office/drawing/2014/main" id="{226C64BC-960A-79E6-30C1-FB58685C9951}"/>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6643"/>
            <a:ext cx="3721341" cy="74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5">
            <a:extLst>
              <a:ext uri="{FF2B5EF4-FFF2-40B4-BE49-F238E27FC236}">
                <a16:creationId xmlns:a16="http://schemas.microsoft.com/office/drawing/2014/main" id="{B9A76A3C-D490-78CD-F3BC-F9BACD90E350}"/>
              </a:ext>
            </a:extLst>
          </p:cNvPr>
          <p:cNvGrpSpPr/>
          <p:nvPr/>
        </p:nvGrpSpPr>
        <p:grpSpPr>
          <a:xfrm>
            <a:off x="407368" y="6425952"/>
            <a:ext cx="3211858" cy="432048"/>
            <a:chOff x="132818" y="6327204"/>
            <a:chExt cx="3427882" cy="467541"/>
          </a:xfrm>
        </p:grpSpPr>
        <p:pic>
          <p:nvPicPr>
            <p:cNvPr id="7" name="Picture 6">
              <a:extLst>
                <a:ext uri="{FF2B5EF4-FFF2-40B4-BE49-F238E27FC236}">
                  <a16:creationId xmlns:a16="http://schemas.microsoft.com/office/drawing/2014/main" id="{ADC74A18-A5F6-9F9A-8797-034C729BC972}"/>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19925" t="12804" r="21400" b="71442"/>
            <a:stretch>
              <a:fillRect/>
            </a:stretch>
          </p:blipFill>
          <p:spPr bwMode="auto">
            <a:xfrm>
              <a:off x="132818" y="6327204"/>
              <a:ext cx="3096914" cy="46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
              <a:extLst>
                <a:ext uri="{FF2B5EF4-FFF2-40B4-BE49-F238E27FC236}">
                  <a16:creationId xmlns:a16="http://schemas.microsoft.com/office/drawing/2014/main" id="{DD2C6BFF-96FC-3063-9CB5-CA8B7C85176A}"/>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29732" y="6380582"/>
              <a:ext cx="330968" cy="36078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AutoShape 2">
            <a:extLst>
              <a:ext uri="{FF2B5EF4-FFF2-40B4-BE49-F238E27FC236}">
                <a16:creationId xmlns:a16="http://schemas.microsoft.com/office/drawing/2014/main" id="{FF677510-CD6E-564A-5188-EDA502B7C1CB}"/>
              </a:ext>
            </a:extLst>
          </p:cNvPr>
          <p:cNvSpPr>
            <a:spLocks noGrp="1" noChangeArrowheads="1"/>
          </p:cNvSpPr>
          <p:nvPr>
            <p:ph type="title"/>
          </p:nvPr>
        </p:nvSpPr>
        <p:spPr>
          <a:xfrm>
            <a:off x="704014" y="908720"/>
            <a:ext cx="8596668" cy="1320800"/>
          </a:xfrm>
        </p:spPr>
        <p:txBody>
          <a:bodyPr/>
          <a:lstStyle/>
          <a:p>
            <a:r>
              <a:rPr lang="nl-NL" altLang="nl-NL" dirty="0"/>
              <a:t>Fysieke leeromgeving</a:t>
            </a:r>
          </a:p>
        </p:txBody>
      </p:sp>
      <p:sp>
        <p:nvSpPr>
          <p:cNvPr id="103427" name="Rectangle 3">
            <a:extLst>
              <a:ext uri="{FF2B5EF4-FFF2-40B4-BE49-F238E27FC236}">
                <a16:creationId xmlns:a16="http://schemas.microsoft.com/office/drawing/2014/main" id="{8A08AB2B-A3EF-7A3C-15BE-F6D50E534E37}"/>
              </a:ext>
            </a:extLst>
          </p:cNvPr>
          <p:cNvSpPr>
            <a:spLocks noGrp="1" noChangeArrowheads="1"/>
          </p:cNvSpPr>
          <p:nvPr>
            <p:ph idx="1"/>
          </p:nvPr>
        </p:nvSpPr>
        <p:spPr/>
        <p:txBody>
          <a:bodyPr>
            <a:normAutofit/>
          </a:bodyPr>
          <a:lstStyle/>
          <a:p>
            <a:pPr>
              <a:lnSpc>
                <a:spcPct val="90000"/>
              </a:lnSpc>
            </a:pPr>
            <a:r>
              <a:rPr lang="nl-NL" altLang="nl-NL" dirty="0"/>
              <a:t>Het theorielokaal</a:t>
            </a:r>
          </a:p>
          <a:p>
            <a:pPr>
              <a:lnSpc>
                <a:spcPct val="90000"/>
              </a:lnSpc>
            </a:pPr>
            <a:r>
              <a:rPr lang="nl-NL" altLang="nl-NL" dirty="0"/>
              <a:t>Het practicumlokaal (inclusief ARBO)</a:t>
            </a:r>
          </a:p>
          <a:p>
            <a:pPr>
              <a:lnSpc>
                <a:spcPct val="90000"/>
              </a:lnSpc>
            </a:pPr>
            <a:r>
              <a:rPr lang="nl-NL" altLang="nl-NL" dirty="0"/>
              <a:t>ICT</a:t>
            </a:r>
          </a:p>
          <a:p>
            <a:pPr>
              <a:lnSpc>
                <a:spcPct val="90000"/>
              </a:lnSpc>
            </a:pPr>
            <a:r>
              <a:rPr lang="nl-NL" altLang="nl-NL" dirty="0"/>
              <a:t>Veldwerk </a:t>
            </a:r>
          </a:p>
          <a:p>
            <a:pPr>
              <a:lnSpc>
                <a:spcPct val="90000"/>
              </a:lnSpc>
            </a:pPr>
            <a:r>
              <a:rPr lang="nl-NL" altLang="nl-NL" dirty="0"/>
              <a:t>Gebruik van publieke faciliteiten zoals:</a:t>
            </a:r>
          </a:p>
          <a:p>
            <a:pPr>
              <a:lnSpc>
                <a:spcPct val="90000"/>
              </a:lnSpc>
            </a:pPr>
            <a:r>
              <a:rPr lang="nl-NL" altLang="nl-NL" dirty="0"/>
              <a:t>Waterzuivering</a:t>
            </a:r>
          </a:p>
          <a:p>
            <a:pPr>
              <a:lnSpc>
                <a:spcPct val="90000"/>
              </a:lnSpc>
            </a:pPr>
            <a:r>
              <a:rPr lang="nl-NL" altLang="nl-NL" dirty="0"/>
              <a:t>Kinderboerderij</a:t>
            </a:r>
          </a:p>
          <a:p>
            <a:pPr>
              <a:lnSpc>
                <a:spcPct val="90000"/>
              </a:lnSpc>
            </a:pPr>
            <a:r>
              <a:rPr lang="nl-NL" altLang="nl-NL" dirty="0"/>
              <a:t>Dierentuin</a:t>
            </a:r>
          </a:p>
          <a:p>
            <a:pPr>
              <a:lnSpc>
                <a:spcPct val="90000"/>
              </a:lnSpc>
            </a:pPr>
            <a:r>
              <a:rPr lang="nl-NL" altLang="nl-NL" dirty="0"/>
              <a:t>Werkplekkenstructuur</a:t>
            </a:r>
          </a:p>
        </p:txBody>
      </p:sp>
      <p:sp>
        <p:nvSpPr>
          <p:cNvPr id="103428" name="Text Box 4">
            <a:extLst>
              <a:ext uri="{FF2B5EF4-FFF2-40B4-BE49-F238E27FC236}">
                <a16:creationId xmlns:a16="http://schemas.microsoft.com/office/drawing/2014/main" id="{00ABB3FA-E066-C1E7-D1AE-053D9DB85D2E}"/>
              </a:ext>
            </a:extLst>
          </p:cNvPr>
          <p:cNvSpPr txBox="1">
            <a:spLocks noChangeArrowheads="1"/>
          </p:cNvSpPr>
          <p:nvPr/>
        </p:nvSpPr>
        <p:spPr bwMode="auto">
          <a:xfrm>
            <a:off x="5258584" y="1115758"/>
            <a:ext cx="5645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nl-NL" altLang="nl-NL" dirty="0"/>
              <a:t>“Kennisbasis HBO Master” (Hertog </a:t>
            </a:r>
            <a:r>
              <a:rPr lang="nl-NL" altLang="nl-NL" dirty="0" err="1"/>
              <a:t>and</a:t>
            </a:r>
            <a:r>
              <a:rPr lang="nl-NL" altLang="nl-NL" dirty="0"/>
              <a:t> </a:t>
            </a:r>
            <a:r>
              <a:rPr lang="nl-NL" altLang="nl-NL" dirty="0" err="1"/>
              <a:t>Krijnen</a:t>
            </a:r>
            <a:r>
              <a:rPr lang="nl-NL" altLang="nl-NL" dirty="0"/>
              <a:t> 2011) </a:t>
            </a:r>
          </a:p>
        </p:txBody>
      </p:sp>
      <p:pic>
        <p:nvPicPr>
          <p:cNvPr id="5" name="Picture 10">
            <a:extLst>
              <a:ext uri="{FF2B5EF4-FFF2-40B4-BE49-F238E27FC236}">
                <a16:creationId xmlns:a16="http://schemas.microsoft.com/office/drawing/2014/main" id="{FF965A95-2EAB-F6EC-B4A2-7F826CDFC68D}"/>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6643"/>
            <a:ext cx="3721341" cy="74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5">
            <a:extLst>
              <a:ext uri="{FF2B5EF4-FFF2-40B4-BE49-F238E27FC236}">
                <a16:creationId xmlns:a16="http://schemas.microsoft.com/office/drawing/2014/main" id="{3ADDA6FA-E0BA-A009-45DC-4D0D53005307}"/>
              </a:ext>
            </a:extLst>
          </p:cNvPr>
          <p:cNvGrpSpPr/>
          <p:nvPr/>
        </p:nvGrpSpPr>
        <p:grpSpPr>
          <a:xfrm>
            <a:off x="407368" y="6425952"/>
            <a:ext cx="3211858" cy="432048"/>
            <a:chOff x="132818" y="6327204"/>
            <a:chExt cx="3427882" cy="467541"/>
          </a:xfrm>
        </p:grpSpPr>
        <p:pic>
          <p:nvPicPr>
            <p:cNvPr id="7" name="Picture 6">
              <a:extLst>
                <a:ext uri="{FF2B5EF4-FFF2-40B4-BE49-F238E27FC236}">
                  <a16:creationId xmlns:a16="http://schemas.microsoft.com/office/drawing/2014/main" id="{29C3B01A-8566-470B-7189-595EE240FF3D}"/>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19925" t="12804" r="21400" b="71442"/>
            <a:stretch>
              <a:fillRect/>
            </a:stretch>
          </p:blipFill>
          <p:spPr bwMode="auto">
            <a:xfrm>
              <a:off x="132818" y="6327204"/>
              <a:ext cx="3096914" cy="46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
              <a:extLst>
                <a:ext uri="{FF2B5EF4-FFF2-40B4-BE49-F238E27FC236}">
                  <a16:creationId xmlns:a16="http://schemas.microsoft.com/office/drawing/2014/main" id="{96992DC3-C641-3EEC-C7CA-936EA08E240D}"/>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29732" y="6380582"/>
              <a:ext cx="330968" cy="36078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AutoShape 2">
            <a:extLst>
              <a:ext uri="{FF2B5EF4-FFF2-40B4-BE49-F238E27FC236}">
                <a16:creationId xmlns:a16="http://schemas.microsoft.com/office/drawing/2014/main" id="{4B14C881-28AC-3DC0-7783-9BFA31C58152}"/>
              </a:ext>
            </a:extLst>
          </p:cNvPr>
          <p:cNvSpPr>
            <a:spLocks noGrp="1" noChangeArrowheads="1"/>
          </p:cNvSpPr>
          <p:nvPr>
            <p:ph type="title"/>
          </p:nvPr>
        </p:nvSpPr>
        <p:spPr>
          <a:xfrm>
            <a:off x="1343472" y="814586"/>
            <a:ext cx="7924800" cy="1143000"/>
          </a:xfrm>
        </p:spPr>
        <p:txBody>
          <a:bodyPr/>
          <a:lstStyle/>
          <a:p>
            <a:r>
              <a:rPr lang="nl-NL" altLang="nl-NL" dirty="0"/>
              <a:t>Ervaringsleren</a:t>
            </a:r>
          </a:p>
        </p:txBody>
      </p:sp>
      <p:sp>
        <p:nvSpPr>
          <p:cNvPr id="67587" name="Rectangle 3">
            <a:extLst>
              <a:ext uri="{FF2B5EF4-FFF2-40B4-BE49-F238E27FC236}">
                <a16:creationId xmlns:a16="http://schemas.microsoft.com/office/drawing/2014/main" id="{2A118E24-5101-54EA-7B20-8A2D7AC0554C}"/>
              </a:ext>
            </a:extLst>
          </p:cNvPr>
          <p:cNvSpPr>
            <a:spLocks noGrp="1" noChangeArrowheads="1"/>
          </p:cNvSpPr>
          <p:nvPr>
            <p:ph idx="1"/>
          </p:nvPr>
        </p:nvSpPr>
        <p:spPr>
          <a:xfrm>
            <a:off x="1415480" y="2006912"/>
            <a:ext cx="8054354" cy="3724275"/>
          </a:xfrm>
        </p:spPr>
        <p:txBody>
          <a:bodyPr>
            <a:normAutofit/>
          </a:bodyPr>
          <a:lstStyle/>
          <a:p>
            <a:pPr>
              <a:lnSpc>
                <a:spcPct val="90000"/>
              </a:lnSpc>
            </a:pPr>
            <a:r>
              <a:rPr lang="nl-NL" altLang="nl-NL" dirty="0"/>
              <a:t>Tegenpool van het theoretisch leren van teksten en lesstof van docenten, waarbij de kennisverwerving een logisch en onpersoonlijk geheel vormt dat gebaseerd is op een afstandelijke, objectieve houding. (Wientjes </a:t>
            </a:r>
            <a:r>
              <a:rPr lang="nl-NL" altLang="nl-NL" dirty="0" err="1"/>
              <a:t>and</a:t>
            </a:r>
            <a:r>
              <a:rPr lang="nl-NL" altLang="nl-NL" dirty="0"/>
              <a:t> </a:t>
            </a:r>
            <a:r>
              <a:rPr lang="nl-NL" altLang="nl-NL" dirty="0" err="1"/>
              <a:t>Tuithof</a:t>
            </a:r>
            <a:r>
              <a:rPr lang="nl-NL" altLang="nl-NL" dirty="0"/>
              <a:t> 2005)</a:t>
            </a:r>
          </a:p>
          <a:p>
            <a:pPr>
              <a:lnSpc>
                <a:spcPct val="90000"/>
              </a:lnSpc>
            </a:pPr>
            <a:endParaRPr lang="nl-NL" altLang="nl-NL" dirty="0"/>
          </a:p>
          <a:p>
            <a:pPr>
              <a:lnSpc>
                <a:spcPct val="90000"/>
              </a:lnSpc>
            </a:pPr>
            <a:r>
              <a:rPr lang="nl-NL" altLang="nl-NL" dirty="0"/>
              <a:t>Leerlingen worden blootgesteld aan een </a:t>
            </a:r>
            <a:r>
              <a:rPr lang="nl-NL" altLang="nl-NL" b="1" dirty="0"/>
              <a:t>concrete ervaring</a:t>
            </a:r>
            <a:r>
              <a:rPr lang="nl-NL" altLang="nl-NL" dirty="0"/>
              <a:t> of </a:t>
            </a:r>
            <a:r>
              <a:rPr lang="nl-NL" altLang="nl-NL" b="1" dirty="0"/>
              <a:t>doelgerichte actie</a:t>
            </a:r>
            <a:r>
              <a:rPr lang="nl-NL" altLang="nl-NL" dirty="0"/>
              <a:t> waarna reflectieve observatie, abstracte conceptualisatie, en actief experimenteren volgen. </a:t>
            </a:r>
          </a:p>
          <a:p>
            <a:pPr>
              <a:lnSpc>
                <a:spcPct val="90000"/>
              </a:lnSpc>
            </a:pPr>
            <a:endParaRPr lang="nl-NL" altLang="nl-NL" dirty="0"/>
          </a:p>
          <a:p>
            <a:pPr>
              <a:lnSpc>
                <a:spcPct val="90000"/>
              </a:lnSpc>
            </a:pPr>
            <a:r>
              <a:rPr lang="nl-NL" altLang="nl-NL" dirty="0"/>
              <a:t>Geeft </a:t>
            </a:r>
            <a:r>
              <a:rPr lang="nl-NL" altLang="nl-NL" b="1" dirty="0"/>
              <a:t>aanleiding tot nieuwe ervaringen.</a:t>
            </a:r>
            <a:endParaRPr lang="nl-NL" altLang="nl-NL" dirty="0"/>
          </a:p>
        </p:txBody>
      </p:sp>
      <p:pic>
        <p:nvPicPr>
          <p:cNvPr id="5" name="Picture 10">
            <a:extLst>
              <a:ext uri="{FF2B5EF4-FFF2-40B4-BE49-F238E27FC236}">
                <a16:creationId xmlns:a16="http://schemas.microsoft.com/office/drawing/2014/main" id="{8D76827E-85E0-41BF-5260-52431458C8C6}"/>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6643"/>
            <a:ext cx="3721341" cy="74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5">
            <a:extLst>
              <a:ext uri="{FF2B5EF4-FFF2-40B4-BE49-F238E27FC236}">
                <a16:creationId xmlns:a16="http://schemas.microsoft.com/office/drawing/2014/main" id="{EBF67963-47E3-29B1-AE3D-0ED056DA8B03}"/>
              </a:ext>
            </a:extLst>
          </p:cNvPr>
          <p:cNvGrpSpPr/>
          <p:nvPr/>
        </p:nvGrpSpPr>
        <p:grpSpPr>
          <a:xfrm>
            <a:off x="407368" y="6425952"/>
            <a:ext cx="3211858" cy="432048"/>
            <a:chOff x="132818" y="6327204"/>
            <a:chExt cx="3427882" cy="467541"/>
          </a:xfrm>
        </p:grpSpPr>
        <p:pic>
          <p:nvPicPr>
            <p:cNvPr id="7" name="Picture 6">
              <a:extLst>
                <a:ext uri="{FF2B5EF4-FFF2-40B4-BE49-F238E27FC236}">
                  <a16:creationId xmlns:a16="http://schemas.microsoft.com/office/drawing/2014/main" id="{6A1ACDF8-B7B3-1D0D-3B2A-56572D641E9B}"/>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9925" t="12804" r="21400" b="71442"/>
            <a:stretch>
              <a:fillRect/>
            </a:stretch>
          </p:blipFill>
          <p:spPr bwMode="auto">
            <a:xfrm>
              <a:off x="132818" y="6327204"/>
              <a:ext cx="3096914" cy="46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
              <a:extLst>
                <a:ext uri="{FF2B5EF4-FFF2-40B4-BE49-F238E27FC236}">
                  <a16:creationId xmlns:a16="http://schemas.microsoft.com/office/drawing/2014/main" id="{4FEFD34C-ADD0-89F8-8F1A-0EA0C4B7C819}"/>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29732" y="6380582"/>
              <a:ext cx="330968" cy="36078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AutoShape 2">
            <a:extLst>
              <a:ext uri="{FF2B5EF4-FFF2-40B4-BE49-F238E27FC236}">
                <a16:creationId xmlns:a16="http://schemas.microsoft.com/office/drawing/2014/main" id="{14008155-BBEC-2277-73B9-C4B60A3A3719}"/>
              </a:ext>
            </a:extLst>
          </p:cNvPr>
          <p:cNvSpPr>
            <a:spLocks noGrp="1" noChangeArrowheads="1"/>
          </p:cNvSpPr>
          <p:nvPr>
            <p:ph type="title"/>
          </p:nvPr>
        </p:nvSpPr>
        <p:spPr>
          <a:xfrm>
            <a:off x="677334" y="1066273"/>
            <a:ext cx="8596668" cy="1320800"/>
          </a:xfrm>
        </p:spPr>
        <p:txBody>
          <a:bodyPr/>
          <a:lstStyle/>
          <a:p>
            <a:r>
              <a:rPr lang="nl-NL" altLang="nl-NL" dirty="0"/>
              <a:t>VMBO</a:t>
            </a:r>
          </a:p>
        </p:txBody>
      </p:sp>
      <p:sp>
        <p:nvSpPr>
          <p:cNvPr id="118787" name="Rectangle 3">
            <a:extLst>
              <a:ext uri="{FF2B5EF4-FFF2-40B4-BE49-F238E27FC236}">
                <a16:creationId xmlns:a16="http://schemas.microsoft.com/office/drawing/2014/main" id="{2206F7ED-6FAA-E0BC-028F-702BB62507B6}"/>
              </a:ext>
            </a:extLst>
          </p:cNvPr>
          <p:cNvSpPr>
            <a:spLocks noGrp="1" noChangeArrowheads="1"/>
          </p:cNvSpPr>
          <p:nvPr>
            <p:ph idx="1"/>
          </p:nvPr>
        </p:nvSpPr>
        <p:spPr/>
        <p:txBody>
          <a:bodyPr>
            <a:normAutofit/>
          </a:bodyPr>
          <a:lstStyle/>
          <a:p>
            <a:r>
              <a:rPr lang="nl-NL" altLang="nl-NL" dirty="0"/>
              <a:t>VBMO-leerlingen zijn praktisch en toepassingsgericht (</a:t>
            </a:r>
            <a:r>
              <a:rPr lang="nl-NL" altLang="nl-NL" dirty="0" err="1"/>
              <a:t>Lensink</a:t>
            </a:r>
            <a:r>
              <a:rPr lang="nl-NL" altLang="nl-NL" dirty="0"/>
              <a:t> 2009). De didactische werkvormen, die in het VMBO toegepast worden dienen een concrete manier van werken te benadrukken.</a:t>
            </a:r>
          </a:p>
          <a:p>
            <a:r>
              <a:rPr lang="nl-NL" altLang="nl-NL" dirty="0" err="1"/>
              <a:t>Motivationeel</a:t>
            </a:r>
            <a:r>
              <a:rPr lang="nl-NL" altLang="nl-NL" dirty="0"/>
              <a:t> zijn VMBO-leerlingen minder sterk. Het is daarom heel belangrijk dat leerlingen ondersteund worden met motiverende activiteiten (van der Neut, </a:t>
            </a:r>
            <a:r>
              <a:rPr lang="nl-NL" altLang="nl-NL" dirty="0" err="1"/>
              <a:t>Teurlings</a:t>
            </a:r>
            <a:r>
              <a:rPr lang="nl-NL" altLang="nl-NL" dirty="0"/>
              <a:t> et al. 2005)</a:t>
            </a:r>
          </a:p>
        </p:txBody>
      </p:sp>
      <p:pic>
        <p:nvPicPr>
          <p:cNvPr id="5" name="Picture 10">
            <a:extLst>
              <a:ext uri="{FF2B5EF4-FFF2-40B4-BE49-F238E27FC236}">
                <a16:creationId xmlns:a16="http://schemas.microsoft.com/office/drawing/2014/main" id="{EDD52280-FD8C-E63C-3113-F333E2D1EF84}"/>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6643"/>
            <a:ext cx="3721341" cy="74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5">
            <a:extLst>
              <a:ext uri="{FF2B5EF4-FFF2-40B4-BE49-F238E27FC236}">
                <a16:creationId xmlns:a16="http://schemas.microsoft.com/office/drawing/2014/main" id="{2D5E55DE-9A9D-A756-B1F4-707DD0BF4CF9}"/>
              </a:ext>
            </a:extLst>
          </p:cNvPr>
          <p:cNvGrpSpPr/>
          <p:nvPr/>
        </p:nvGrpSpPr>
        <p:grpSpPr>
          <a:xfrm>
            <a:off x="407368" y="6425952"/>
            <a:ext cx="3211858" cy="432048"/>
            <a:chOff x="132818" y="6327204"/>
            <a:chExt cx="3427882" cy="467541"/>
          </a:xfrm>
        </p:grpSpPr>
        <p:pic>
          <p:nvPicPr>
            <p:cNvPr id="7" name="Picture 6">
              <a:extLst>
                <a:ext uri="{FF2B5EF4-FFF2-40B4-BE49-F238E27FC236}">
                  <a16:creationId xmlns:a16="http://schemas.microsoft.com/office/drawing/2014/main" id="{809D3378-B5A6-E75D-C467-BAE1C0598971}"/>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9925" t="12804" r="21400" b="71442"/>
            <a:stretch>
              <a:fillRect/>
            </a:stretch>
          </p:blipFill>
          <p:spPr bwMode="auto">
            <a:xfrm>
              <a:off x="132818" y="6327204"/>
              <a:ext cx="3096914" cy="46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
              <a:extLst>
                <a:ext uri="{FF2B5EF4-FFF2-40B4-BE49-F238E27FC236}">
                  <a16:creationId xmlns:a16="http://schemas.microsoft.com/office/drawing/2014/main" id="{41F61928-8460-D189-4D29-5D621C93B9B0}"/>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29732" y="6380582"/>
              <a:ext cx="330968" cy="36078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Facet</Template>
  <TotalTime>527</TotalTime>
  <Words>2611</Words>
  <Application>Microsoft Office PowerPoint</Application>
  <PresentationFormat>Widescreen</PresentationFormat>
  <Paragraphs>166</Paragraphs>
  <Slides>25</Slides>
  <Notes>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25</vt:i4>
      </vt:variant>
    </vt:vector>
  </HeadingPairs>
  <TitlesOfParts>
    <vt:vector size="34" baseType="lpstr">
      <vt:lpstr>Arial</vt:lpstr>
      <vt:lpstr>Calibri</vt:lpstr>
      <vt:lpstr>Google Sans</vt:lpstr>
      <vt:lpstr>TheSans</vt:lpstr>
      <vt:lpstr>Times New Roman</vt:lpstr>
      <vt:lpstr>Trebuchet MS</vt:lpstr>
      <vt:lpstr>Wingdings</vt:lpstr>
      <vt:lpstr>Wingdings 3</vt:lpstr>
      <vt:lpstr>Facet</vt:lpstr>
      <vt:lpstr>Effecten van dieren, planten en media in het biologielokaal als onderdeel van de fysieke leeromgeving voor contextrijk leren. </vt:lpstr>
      <vt:lpstr>Aanleiding van het onderzoek in 2013</vt:lpstr>
      <vt:lpstr>Bewijs wat je beweert:</vt:lpstr>
      <vt:lpstr>De paradigma verschuiving, een voorbeeld </vt:lpstr>
      <vt:lpstr>Contextrijk onderwijs op  de HvA…….</vt:lpstr>
      <vt:lpstr>’contextrijk’ onderwijs op de stageschool….</vt:lpstr>
      <vt:lpstr>Fysieke leeromgeving</vt:lpstr>
      <vt:lpstr>Ervaringsleren</vt:lpstr>
      <vt:lpstr>VMBO</vt:lpstr>
      <vt:lpstr>Studenten van de lerarenopleiding</vt:lpstr>
      <vt:lpstr>De vraagstelling van het onderzoek was:</vt:lpstr>
      <vt:lpstr>Hypothesen:</vt:lpstr>
      <vt:lpstr>Interventie en onderzoeksplan</vt:lpstr>
      <vt:lpstr>Opzet</vt:lpstr>
      <vt:lpstr>Quasi experiment</vt:lpstr>
      <vt:lpstr>Het pretpakket</vt:lpstr>
      <vt:lpstr>Variabelen</vt:lpstr>
      <vt:lpstr>Resultaten</vt:lpstr>
      <vt:lpstr>Kennisverwerving</vt:lpstr>
      <vt:lpstr>Regressie analyse</vt:lpstr>
      <vt:lpstr>De meisjes of de jongens?</vt:lpstr>
      <vt:lpstr>Huisdier……</vt:lpstr>
      <vt:lpstr>Subschalen Intrinsieke motivatie</vt:lpstr>
      <vt:lpstr>Conclusies en aanbevelingen</vt:lpstr>
      <vt:lpstr>Bronnen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 1</dc:title>
  <dc:creator>Marutentsu</dc:creator>
  <cp:lastModifiedBy>Gertjan Martens</cp:lastModifiedBy>
  <cp:revision>165</cp:revision>
  <cp:lastPrinted>2013-02-16T13:33:38Z</cp:lastPrinted>
  <dcterms:created xsi:type="dcterms:W3CDTF">2013-02-13T22:36:48Z</dcterms:created>
  <dcterms:modified xsi:type="dcterms:W3CDTF">2023-06-02T23:52:44Z</dcterms:modified>
</cp:coreProperties>
</file>