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5175"/>
  <p:notesSz cx="6858000" cy="9144000"/>
  <p:embeddedFontLst>
    <p:embeddedFont>
      <p:font typeface="Merriweather Light"/>
      <p:regular r:id="rId23"/>
      <p:bold r:id="rId24"/>
      <p:italic r:id="rId25"/>
      <p:boldItalic r:id="rId26"/>
    </p:embeddedFont>
    <p:embeddedFont>
      <p:font typeface="Merriweather"/>
      <p:regular r:id="rId27"/>
      <p:bold r:id="rId28"/>
      <p:italic r:id="rId29"/>
      <p:boldItalic r:id="rId30"/>
    </p:embeddedFont>
    <p:embeddedFont>
      <p:font typeface="Open Sans Light"/>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30">
          <p15:clr>
            <a:srgbClr val="A4A3A4"/>
          </p15:clr>
        </p15:guide>
        <p15:guide id="2" orient="horz" pos="4038">
          <p15:clr>
            <a:srgbClr val="A4A3A4"/>
          </p15:clr>
        </p15:guide>
        <p15:guide id="3" orient="horz" pos="989">
          <p15:clr>
            <a:srgbClr val="A4A3A4"/>
          </p15:clr>
        </p15:guide>
        <p15:guide id="4" orient="horz" pos="2682">
          <p15:clr>
            <a:srgbClr val="A4A3A4"/>
          </p15:clr>
        </p15:guide>
        <p15:guide id="5" orient="horz" pos="104">
          <p15:clr>
            <a:srgbClr val="A4A3A4"/>
          </p15:clr>
        </p15:guide>
        <p15:guide id="6" orient="horz" pos="3351">
          <p15:clr>
            <a:srgbClr val="A4A3A4"/>
          </p15:clr>
        </p15:guide>
        <p15:guide id="7" orient="horz" pos="3181">
          <p15:clr>
            <a:srgbClr val="A4A3A4"/>
          </p15:clr>
        </p15:guide>
        <p15:guide id="8" orient="horz" pos="1074">
          <p15:clr>
            <a:srgbClr val="A4A3A4"/>
          </p15:clr>
        </p15:guide>
        <p15:guide id="9" orient="horz" pos="3593">
          <p15:clr>
            <a:srgbClr val="A4A3A4"/>
          </p15:clr>
        </p15:guide>
        <p15:guide id="10" pos="3777">
          <p15:clr>
            <a:srgbClr val="A4A3A4"/>
          </p15:clr>
        </p15:guide>
        <p15:guide id="11" pos="739">
          <p15:clr>
            <a:srgbClr val="A4A3A4"/>
          </p15:clr>
        </p15:guide>
        <p15:guide id="12" pos="7273">
          <p15:clr>
            <a:srgbClr val="A4A3A4"/>
          </p15:clr>
        </p15:guide>
        <p15:guide id="13" pos="1604">
          <p15:clr>
            <a:srgbClr val="A4A3A4"/>
          </p15:clr>
        </p15:guide>
        <p15:guide id="14" pos="5145">
          <p15:clr>
            <a:srgbClr val="A4A3A4"/>
          </p15:clr>
        </p15:guide>
        <p15:guide id="15" pos="5282">
          <p15:clr>
            <a:srgbClr val="A4A3A4"/>
          </p15:clr>
        </p15:guide>
        <p15:guide id="16" pos="1447">
          <p15:clr>
            <a:srgbClr val="A4A3A4"/>
          </p15:clr>
        </p15:guide>
        <p15:guide id="17" pos="6651">
          <p15:clr>
            <a:srgbClr val="A4A3A4"/>
          </p15:clr>
        </p15:guide>
        <p15:guide id="18" pos="36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30" orient="horz"/>
        <p:guide pos="4038" orient="horz"/>
        <p:guide pos="989" orient="horz"/>
        <p:guide pos="2682" orient="horz"/>
        <p:guide pos="104" orient="horz"/>
        <p:guide pos="3351" orient="horz"/>
        <p:guide pos="3181" orient="horz"/>
        <p:guide pos="1074" orient="horz"/>
        <p:guide pos="3593" orient="horz"/>
        <p:guide pos="3777"/>
        <p:guide pos="739"/>
        <p:guide pos="7273"/>
        <p:guide pos="1604"/>
        <p:guide pos="5145"/>
        <p:guide pos="5282"/>
        <p:guide pos="1447"/>
        <p:guide pos="6651"/>
        <p:guide pos="361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erriweatherLight-bold.fntdata"/><Relationship Id="rId23" Type="http://schemas.openxmlformats.org/officeDocument/2006/relationships/font" Target="fonts/Merriweather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Light-boldItalic.fntdata"/><Relationship Id="rId25" Type="http://schemas.openxmlformats.org/officeDocument/2006/relationships/font" Target="fonts/MerriweatherLight-italic.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regular.fntdata"/><Relationship Id="rId30" Type="http://schemas.openxmlformats.org/officeDocument/2006/relationships/font" Target="fonts/Merriweather-boldItalic.fntdata"/><Relationship Id="rId11" Type="http://schemas.openxmlformats.org/officeDocument/2006/relationships/slide" Target="slides/slide6.xml"/><Relationship Id="rId33" Type="http://schemas.openxmlformats.org/officeDocument/2006/relationships/font" Target="fonts/OpenSansLight-italic.fntdata"/><Relationship Id="rId10" Type="http://schemas.openxmlformats.org/officeDocument/2006/relationships/slide" Target="slides/slide5.xml"/><Relationship Id="rId32" Type="http://schemas.openxmlformats.org/officeDocument/2006/relationships/font" Target="fonts/OpenSansLight-bold.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OpenSansLight-boldItalic.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erriweather"/>
                <a:ea typeface="Merriweather"/>
                <a:cs typeface="Merriweather"/>
                <a:sym typeface="Merriweathe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erriweather"/>
                <a:ea typeface="Merriweather"/>
                <a:cs typeface="Merriweather"/>
                <a:sym typeface="Merriweathe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Merriweather"/>
                <a:ea typeface="Merriweather"/>
                <a:cs typeface="Merriweather"/>
                <a:sym typeface="Merriweather"/>
              </a:defRPr>
            </a:lvl1pPr>
            <a:lvl2pPr indent="-228600" lvl="1" marL="914400" marR="0" rtl="0" algn="l">
              <a:spcBef>
                <a:spcPts val="0"/>
              </a:spcBef>
              <a:spcAft>
                <a:spcPts val="0"/>
              </a:spcAft>
              <a:buSzPts val="1400"/>
              <a:buNone/>
              <a:defRPr b="0" i="0" sz="1200" u="none" cap="none" strike="noStrike">
                <a:solidFill>
                  <a:schemeClr val="dk1"/>
                </a:solidFill>
                <a:latin typeface="Merriweather"/>
                <a:ea typeface="Merriweather"/>
                <a:cs typeface="Merriweather"/>
                <a:sym typeface="Merriweather"/>
              </a:defRPr>
            </a:lvl2pPr>
            <a:lvl3pPr indent="-228600" lvl="2" marL="1371600" marR="0" rtl="0" algn="l">
              <a:spcBef>
                <a:spcPts val="0"/>
              </a:spcBef>
              <a:spcAft>
                <a:spcPts val="0"/>
              </a:spcAft>
              <a:buSzPts val="1400"/>
              <a:buNone/>
              <a:defRPr b="0" i="0" sz="1200" u="none" cap="none" strike="noStrike">
                <a:solidFill>
                  <a:schemeClr val="dk1"/>
                </a:solidFill>
                <a:latin typeface="Merriweather"/>
                <a:ea typeface="Merriweather"/>
                <a:cs typeface="Merriweather"/>
                <a:sym typeface="Merriweather"/>
              </a:defRPr>
            </a:lvl3pPr>
            <a:lvl4pPr indent="-228600" lvl="3" marL="1828800" marR="0" rtl="0" algn="l">
              <a:spcBef>
                <a:spcPts val="0"/>
              </a:spcBef>
              <a:spcAft>
                <a:spcPts val="0"/>
              </a:spcAft>
              <a:buSzPts val="1400"/>
              <a:buNone/>
              <a:defRPr b="0" i="0" sz="1200" u="none" cap="none" strike="noStrike">
                <a:solidFill>
                  <a:schemeClr val="dk1"/>
                </a:solidFill>
                <a:latin typeface="Merriweather"/>
                <a:ea typeface="Merriweather"/>
                <a:cs typeface="Merriweather"/>
                <a:sym typeface="Merriweather"/>
              </a:defRPr>
            </a:lvl4pPr>
            <a:lvl5pPr indent="-228600" lvl="4" marL="2286000" marR="0" rtl="0" algn="l">
              <a:spcBef>
                <a:spcPts val="0"/>
              </a:spcBef>
              <a:spcAft>
                <a:spcPts val="0"/>
              </a:spcAft>
              <a:buSzPts val="1400"/>
              <a:buNone/>
              <a:defRPr b="0" i="0" sz="1200" u="none" cap="none" strike="noStrike">
                <a:solidFill>
                  <a:schemeClr val="dk1"/>
                </a:solidFill>
                <a:latin typeface="Merriweather"/>
                <a:ea typeface="Merriweather"/>
                <a:cs typeface="Merriweather"/>
                <a:sym typeface="Merriweather"/>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erriweather"/>
                <a:ea typeface="Merriweather"/>
                <a:cs typeface="Merriweather"/>
                <a:sym typeface="Merriweathe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Merriweather"/>
                <a:ea typeface="Merriweather"/>
                <a:cs typeface="Merriweather"/>
                <a:sym typeface="Merriweather"/>
              </a:rPr>
              <a:t>‹#›</a:t>
            </a:fld>
            <a:endParaRPr b="0" i="0" sz="1200" u="none" cap="none" strike="noStrike">
              <a:solidFill>
                <a:schemeClr val="dk1"/>
              </a:solidFill>
              <a:latin typeface="Merriweather"/>
              <a:ea typeface="Merriweather"/>
              <a:cs typeface="Merriweather"/>
              <a:sym typeface="Merriweathe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gezamenlijk regels omtrent veiligheid afspreken. </a:t>
            </a:r>
            <a:endParaRPr/>
          </a:p>
        </p:txBody>
      </p:sp>
      <p:sp>
        <p:nvSpPr>
          <p:cNvPr id="74" name="Google Shape;7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4e99d70981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4" name="Google Shape;134;g14e99d70981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4e99d70981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ik zou het nog wel interessant vinden om te bespreken wat je doet met geconstateerde verschillen. Hoe ga je het gesprek aan? welke vragen stel je? wat is een vervolgactiviteit? </a:t>
            </a:r>
            <a:endParaRPr i="1"/>
          </a:p>
        </p:txBody>
      </p:sp>
      <p:sp>
        <p:nvSpPr>
          <p:cNvPr id="140" name="Google Shape;140;g14e99d70981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i="1"/>
          </a:p>
        </p:txBody>
      </p:sp>
      <p:sp>
        <p:nvSpPr>
          <p:cNvPr id="146" name="Google Shape;14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4e99d70981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14e99d70981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14e99d70981_0_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abiotische factor: wetten of menselijke interactie</a:t>
            </a:r>
            <a:endParaRPr/>
          </a:p>
        </p:txBody>
      </p:sp>
      <p:sp>
        <p:nvSpPr>
          <p:cNvPr id="95" name="Google Shape;9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Benadrukken: gender is anders dan geslacht/sekse</a:t>
            </a:r>
            <a:endParaRPr/>
          </a:p>
          <a:p>
            <a:pPr indent="0" lvl="0" marL="0" rtl="0" algn="l">
              <a:spcBef>
                <a:spcPts val="0"/>
              </a:spcBef>
              <a:spcAft>
                <a:spcPts val="0"/>
              </a:spcAft>
              <a:buNone/>
            </a:pPr>
            <a:r>
              <a:rPr lang="en-US"/>
              <a:t>Gender is parapluterm: gender identity of expression. </a:t>
            </a:r>
            <a:endParaRPr/>
          </a:p>
          <a:p>
            <a:pPr indent="0" lvl="0" marL="0" rtl="0" algn="l">
              <a:spcBef>
                <a:spcPts val="0"/>
              </a:spcBef>
              <a:spcAft>
                <a:spcPts val="0"/>
              </a:spcAft>
              <a:buNone/>
            </a:pPr>
            <a:r>
              <a:t/>
            </a:r>
            <a:endParaRPr/>
          </a:p>
        </p:txBody>
      </p:sp>
      <p:sp>
        <p:nvSpPr>
          <p:cNvPr id="122" name="Google Shape;12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4e99d7098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 als ik me samen met hem vertoon</a:t>
            </a:r>
            <a:endParaRPr/>
          </a:p>
          <a:p>
            <a:pPr indent="0" lvl="0" marL="0" rtl="0" algn="l">
              <a:spcBef>
                <a:spcPts val="0"/>
              </a:spcBef>
              <a:spcAft>
                <a:spcPts val="0"/>
              </a:spcAft>
              <a:buNone/>
            </a:pPr>
            <a:r>
              <a:t/>
            </a:r>
            <a:endParaRPr/>
          </a:p>
        </p:txBody>
      </p:sp>
      <p:sp>
        <p:nvSpPr>
          <p:cNvPr id="128" name="Google Shape;128;g14e99d7098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oorblad geel" showMasterSp="0">
  <p:cSld name="Voorblad geel">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idx="10" type="dt"/>
          </p:nvPr>
        </p:nvSpPr>
        <p:spPr>
          <a:xfrm>
            <a:off x="9985375" y="512910"/>
            <a:ext cx="1853435" cy="2160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2" name="Google Shape;12;p2"/>
          <p:cNvPicPr preferRelativeResize="0"/>
          <p:nvPr/>
        </p:nvPicPr>
        <p:blipFill rotWithShape="1">
          <a:blip r:embed="rId2">
            <a:alphaModFix/>
          </a:blip>
          <a:srcRect b="0" l="0" r="0" t="0"/>
          <a:stretch/>
        </p:blipFill>
        <p:spPr>
          <a:xfrm>
            <a:off x="4913" y="0"/>
            <a:ext cx="3198329" cy="1268759"/>
          </a:xfrm>
          <a:prstGeom prst="rect">
            <a:avLst/>
          </a:prstGeom>
          <a:noFill/>
          <a:ln>
            <a:noFill/>
          </a:ln>
        </p:spPr>
      </p:pic>
      <p:sp>
        <p:nvSpPr>
          <p:cNvPr id="13" name="Google Shape;13;p2"/>
          <p:cNvSpPr txBox="1"/>
          <p:nvPr>
            <p:ph idx="1" type="body"/>
          </p:nvPr>
        </p:nvSpPr>
        <p:spPr>
          <a:xfrm>
            <a:off x="3576621" y="5800328"/>
            <a:ext cx="5041933" cy="21716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200"/>
              <a:buFont typeface="Arial"/>
              <a:buNone/>
              <a:defRPr b="1" i="0" sz="1200" u="none" cap="none" strike="noStrike">
                <a:solidFill>
                  <a:schemeClr val="dk1"/>
                </a:solidFill>
                <a:latin typeface="Open Sans"/>
                <a:ea typeface="Open Sans"/>
                <a:cs typeface="Open Sans"/>
                <a:sym typeface="Open Sans"/>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Google Shape;14;p2"/>
          <p:cNvSpPr txBox="1"/>
          <p:nvPr>
            <p:ph idx="2" type="body"/>
          </p:nvPr>
        </p:nvSpPr>
        <p:spPr>
          <a:xfrm>
            <a:off x="3576621" y="6017497"/>
            <a:ext cx="5041933" cy="27059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2"/>
          <p:cNvSpPr txBox="1"/>
          <p:nvPr>
            <p:ph type="ctrTitle"/>
          </p:nvPr>
        </p:nvSpPr>
        <p:spPr>
          <a:xfrm>
            <a:off x="393291" y="1196750"/>
            <a:ext cx="11374639" cy="460357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100"/>
              <a:buFont typeface="Merriweather Light"/>
              <a:buNone/>
              <a:defRPr b="0" i="1" sz="4100" u="none" cap="none" strike="noStrik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2"/>
          <p:cNvSpPr txBox="1"/>
          <p:nvPr>
            <p:ph idx="3" type="body"/>
          </p:nvPr>
        </p:nvSpPr>
        <p:spPr>
          <a:xfrm>
            <a:off x="2670048" y="501834"/>
            <a:ext cx="6820154" cy="22710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ofdstuk / citaat" showMasterSp="0">
  <p:cSld name="Hoofdstuk / citaat">
    <p:bg>
      <p:bgPr>
        <a:solidFill>
          <a:schemeClr val="lt1"/>
        </a:solidFill>
      </p:bgPr>
    </p:bg>
    <p:spTree>
      <p:nvGrpSpPr>
        <p:cNvPr id="51" name="Shape 51"/>
        <p:cNvGrpSpPr/>
        <p:nvPr/>
      </p:nvGrpSpPr>
      <p:grpSpPr>
        <a:xfrm>
          <a:off x="0" y="0"/>
          <a:ext cx="0" cy="0"/>
          <a:chOff x="0" y="0"/>
          <a:chExt cx="0" cy="0"/>
        </a:xfrm>
      </p:grpSpPr>
      <p:sp>
        <p:nvSpPr>
          <p:cNvPr id="52" name="Google Shape;52;p11"/>
          <p:cNvSpPr txBox="1"/>
          <p:nvPr>
            <p:ph type="ctrTitle"/>
          </p:nvPr>
        </p:nvSpPr>
        <p:spPr>
          <a:xfrm>
            <a:off x="393291" y="1180848"/>
            <a:ext cx="11374640" cy="460357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100"/>
              <a:buFont typeface="Merriweather Light"/>
              <a:buNone/>
              <a:defRPr b="0" i="1" sz="4100" u="none" cap="none" strike="noStrik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11"/>
          <p:cNvSpPr txBox="1"/>
          <p:nvPr>
            <p:ph idx="1" type="body"/>
          </p:nvPr>
        </p:nvSpPr>
        <p:spPr>
          <a:xfrm>
            <a:off x="3578225" y="5792377"/>
            <a:ext cx="5038725" cy="21716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200"/>
              <a:buFont typeface="Arial"/>
              <a:buNone/>
              <a:defRPr b="1" i="0" sz="1200" u="none" cap="none" strike="noStrike">
                <a:solidFill>
                  <a:schemeClr val="dk1"/>
                </a:solidFill>
                <a:latin typeface="Open Sans"/>
                <a:ea typeface="Open Sans"/>
                <a:cs typeface="Open Sans"/>
                <a:sym typeface="Open Sans"/>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11"/>
          <p:cNvSpPr txBox="1"/>
          <p:nvPr>
            <p:ph idx="2" type="body"/>
          </p:nvPr>
        </p:nvSpPr>
        <p:spPr>
          <a:xfrm>
            <a:off x="3578225" y="6017497"/>
            <a:ext cx="5038725" cy="27059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ofdstuk / citaat + afbeelding rechts" showMasterSp="0">
  <p:cSld name="Hoofdstuk / citaat + afbeelding rechts">
    <p:bg>
      <p:bgPr>
        <a:solidFill>
          <a:schemeClr val="lt1"/>
        </a:solidFill>
      </p:bgPr>
    </p:bg>
    <p:spTree>
      <p:nvGrpSpPr>
        <p:cNvPr id="55" name="Shape 55"/>
        <p:cNvGrpSpPr/>
        <p:nvPr/>
      </p:nvGrpSpPr>
      <p:grpSpPr>
        <a:xfrm>
          <a:off x="0" y="0"/>
          <a:ext cx="0" cy="0"/>
          <a:chOff x="0" y="0"/>
          <a:chExt cx="0" cy="0"/>
        </a:xfrm>
      </p:grpSpPr>
      <p:sp>
        <p:nvSpPr>
          <p:cNvPr id="56" name="Google Shape;56;p12"/>
          <p:cNvSpPr txBox="1"/>
          <p:nvPr>
            <p:ph type="ctrTitle"/>
          </p:nvPr>
        </p:nvSpPr>
        <p:spPr>
          <a:xfrm>
            <a:off x="338138" y="371475"/>
            <a:ext cx="5580062" cy="432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4100"/>
              <a:buFont typeface="Merriweather Light"/>
              <a:buNone/>
              <a:defRPr b="0" i="1" sz="4100" u="none" cap="none" strike="noStrik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12"/>
          <p:cNvSpPr/>
          <p:nvPr>
            <p:ph idx="2" type="pic"/>
          </p:nvPr>
        </p:nvSpPr>
        <p:spPr>
          <a:xfrm>
            <a:off x="6276975" y="368301"/>
            <a:ext cx="5581650" cy="6121400"/>
          </a:xfrm>
          <a:prstGeom prst="rect">
            <a:avLst/>
          </a:prstGeom>
          <a:solidFill>
            <a:schemeClr val="lt1"/>
          </a:solidFill>
          <a:ln>
            <a:noFill/>
          </a:ln>
        </p:spPr>
      </p:sp>
      <p:sp>
        <p:nvSpPr>
          <p:cNvPr id="58" name="Google Shape;58;p12"/>
          <p:cNvSpPr txBox="1"/>
          <p:nvPr>
            <p:ph idx="1" type="body"/>
          </p:nvPr>
        </p:nvSpPr>
        <p:spPr>
          <a:xfrm>
            <a:off x="338138" y="6001940"/>
            <a:ext cx="5580062" cy="2171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200"/>
              <a:buFont typeface="Arial"/>
              <a:buNone/>
              <a:defRPr b="1" i="0" sz="1200" u="none" cap="none" strike="noStrike">
                <a:solidFill>
                  <a:schemeClr val="dk1"/>
                </a:solidFill>
                <a:latin typeface="Open Sans"/>
                <a:ea typeface="Open Sans"/>
                <a:cs typeface="Open Sans"/>
                <a:sym typeface="Open Sans"/>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12"/>
          <p:cNvSpPr txBox="1"/>
          <p:nvPr>
            <p:ph idx="3" type="body"/>
          </p:nvPr>
        </p:nvSpPr>
        <p:spPr>
          <a:xfrm>
            <a:off x="338138" y="6219109"/>
            <a:ext cx="5580062" cy="2705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ofdstuk / citaat + afbeelding links" showMasterSp="0">
  <p:cSld name="Hoofdstuk / citaat + afbeelding links">
    <p:bg>
      <p:bgPr>
        <a:solidFill>
          <a:schemeClr val="lt1"/>
        </a:solidFill>
      </p:bgPr>
    </p:bg>
    <p:spTree>
      <p:nvGrpSpPr>
        <p:cNvPr id="60" name="Shape 60"/>
        <p:cNvGrpSpPr/>
        <p:nvPr/>
      </p:nvGrpSpPr>
      <p:grpSpPr>
        <a:xfrm>
          <a:off x="0" y="0"/>
          <a:ext cx="0" cy="0"/>
          <a:chOff x="0" y="0"/>
          <a:chExt cx="0" cy="0"/>
        </a:xfrm>
      </p:grpSpPr>
      <p:sp>
        <p:nvSpPr>
          <p:cNvPr id="61" name="Google Shape;61;p13"/>
          <p:cNvSpPr txBox="1"/>
          <p:nvPr>
            <p:ph type="ctrTitle"/>
          </p:nvPr>
        </p:nvSpPr>
        <p:spPr>
          <a:xfrm>
            <a:off x="6278563" y="371475"/>
            <a:ext cx="5580062" cy="432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4100"/>
              <a:buFont typeface="Merriweather Light"/>
              <a:buNone/>
              <a:defRPr b="0" i="1" sz="4100" u="none" cap="none" strike="noStrik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3"/>
          <p:cNvSpPr/>
          <p:nvPr>
            <p:ph idx="2" type="pic"/>
          </p:nvPr>
        </p:nvSpPr>
        <p:spPr>
          <a:xfrm>
            <a:off x="336550" y="368301"/>
            <a:ext cx="5581650" cy="6121400"/>
          </a:xfrm>
          <a:prstGeom prst="rect">
            <a:avLst/>
          </a:prstGeom>
          <a:solidFill>
            <a:schemeClr val="lt1"/>
          </a:solidFill>
          <a:ln>
            <a:noFill/>
          </a:ln>
        </p:spPr>
      </p:sp>
      <p:sp>
        <p:nvSpPr>
          <p:cNvPr id="63" name="Google Shape;63;p13"/>
          <p:cNvSpPr txBox="1"/>
          <p:nvPr>
            <p:ph idx="1" type="body"/>
          </p:nvPr>
        </p:nvSpPr>
        <p:spPr>
          <a:xfrm>
            <a:off x="6278563" y="6001940"/>
            <a:ext cx="5580062" cy="2171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200"/>
              <a:buFont typeface="Arial"/>
              <a:buNone/>
              <a:defRPr b="1" i="0" sz="1200" u="none" cap="none" strike="noStrike">
                <a:solidFill>
                  <a:schemeClr val="dk1"/>
                </a:solidFill>
                <a:latin typeface="Open Sans"/>
                <a:ea typeface="Open Sans"/>
                <a:cs typeface="Open Sans"/>
                <a:sym typeface="Open Sans"/>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13"/>
          <p:cNvSpPr txBox="1"/>
          <p:nvPr>
            <p:ph idx="3" type="body"/>
          </p:nvPr>
        </p:nvSpPr>
        <p:spPr>
          <a:xfrm>
            <a:off x="6278563" y="6219109"/>
            <a:ext cx="5580062" cy="2705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 showMasterSp="0">
  <p:cSld name="Disclaimer">
    <p:bg>
      <p:bgPr>
        <a:solidFill>
          <a:schemeClr val="dk2"/>
        </a:solidFill>
      </p:bgPr>
    </p:bg>
    <p:spTree>
      <p:nvGrpSpPr>
        <p:cNvPr id="65" name="Shape 65"/>
        <p:cNvGrpSpPr/>
        <p:nvPr/>
      </p:nvGrpSpPr>
      <p:grpSpPr>
        <a:xfrm>
          <a:off x="0" y="0"/>
          <a:ext cx="0" cy="0"/>
          <a:chOff x="0" y="0"/>
          <a:chExt cx="0" cy="0"/>
        </a:xfrm>
      </p:grpSpPr>
      <p:pic>
        <p:nvPicPr>
          <p:cNvPr id="66" name="Google Shape;66;p14"/>
          <p:cNvPicPr preferRelativeResize="0"/>
          <p:nvPr/>
        </p:nvPicPr>
        <p:blipFill rotWithShape="1">
          <a:blip r:embed="rId2">
            <a:alphaModFix/>
          </a:blip>
          <a:srcRect b="0" l="0" r="0" t="0"/>
          <a:stretch/>
        </p:blipFill>
        <p:spPr>
          <a:xfrm>
            <a:off x="4913" y="0"/>
            <a:ext cx="3198329" cy="1268759"/>
          </a:xfrm>
          <a:prstGeom prst="rect">
            <a:avLst/>
          </a:prstGeom>
          <a:noFill/>
          <a:ln>
            <a:noFill/>
          </a:ln>
        </p:spPr>
      </p:pic>
      <p:sp>
        <p:nvSpPr>
          <p:cNvPr id="67" name="Google Shape;67;p14"/>
          <p:cNvSpPr txBox="1"/>
          <p:nvPr/>
        </p:nvSpPr>
        <p:spPr>
          <a:xfrm>
            <a:off x="4315333" y="5861671"/>
            <a:ext cx="3529584" cy="192104"/>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chemeClr val="lt1"/>
              </a:buClr>
              <a:buSzPts val="1200"/>
              <a:buFont typeface="Arial"/>
              <a:buNone/>
            </a:pPr>
            <a:r>
              <a:rPr b="0" i="0" lang="en-US" sz="1200" u="none" cap="none" strike="noStrike">
                <a:solidFill>
                  <a:schemeClr val="lt1"/>
                </a:solidFill>
                <a:latin typeface="Open Sans Light"/>
                <a:ea typeface="Open Sans Light"/>
                <a:cs typeface="Open Sans Light"/>
                <a:sym typeface="Open Sans Light"/>
              </a:rPr>
              <a:t>© Universiteit Utrecht</a:t>
            </a:r>
            <a:endParaRPr/>
          </a:p>
        </p:txBody>
      </p:sp>
      <p:sp>
        <p:nvSpPr>
          <p:cNvPr id="68" name="Google Shape;68;p14"/>
          <p:cNvSpPr/>
          <p:nvPr/>
        </p:nvSpPr>
        <p:spPr>
          <a:xfrm>
            <a:off x="2317751" y="3267706"/>
            <a:ext cx="7524749"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chemeClr val="lt1"/>
                </a:solidFill>
                <a:latin typeface="Open Sans Light"/>
                <a:ea typeface="Open Sans Light"/>
                <a:cs typeface="Open Sans Light"/>
                <a:sym typeface="Open Sans Light"/>
              </a:rPr>
              <a:t>De informatie in deze presentatie is met zorg samengesteld, </a:t>
            </a:r>
            <a:br>
              <a:rPr b="0" i="0" lang="en-US" sz="1200" u="none" cap="none" strike="noStrike">
                <a:solidFill>
                  <a:schemeClr val="lt1"/>
                </a:solidFill>
                <a:latin typeface="Open Sans Light"/>
                <a:ea typeface="Open Sans Light"/>
                <a:cs typeface="Open Sans Light"/>
                <a:sym typeface="Open Sans Light"/>
              </a:rPr>
            </a:br>
            <a:r>
              <a:rPr b="0" i="0" lang="en-US" sz="1200" u="none" cap="none" strike="noStrike">
                <a:solidFill>
                  <a:schemeClr val="lt1"/>
                </a:solidFill>
                <a:latin typeface="Open Sans Light"/>
                <a:ea typeface="Open Sans Light"/>
                <a:cs typeface="Open Sans Light"/>
                <a:sym typeface="Open Sans Light"/>
              </a:rPr>
              <a:t>maar er kunnen geen rechten ontleend worden aan de inhoud.</a:t>
            </a:r>
            <a:endParaRPr/>
          </a:p>
        </p:txBody>
      </p:sp>
      <p:sp>
        <p:nvSpPr>
          <p:cNvPr id="69" name="Google Shape;69;p14"/>
          <p:cNvSpPr/>
          <p:nvPr/>
        </p:nvSpPr>
        <p:spPr>
          <a:xfrm>
            <a:off x="10305288" y="521643"/>
            <a:ext cx="1553082"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a:solidFill>
                  <a:schemeClr val="lt1"/>
                </a:solidFill>
                <a:latin typeface="Open Sans Light"/>
                <a:ea typeface="Open Sans Light"/>
                <a:cs typeface="Open Sans Light"/>
                <a:sym typeface="Open Sans Light"/>
              </a:rPr>
              <a:t>DISCLAIMER</a:t>
            </a:r>
            <a:endParaRPr/>
          </a:p>
        </p:txBody>
      </p:sp>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6200">
          <p15:clr>
            <a:srgbClr val="FBAE40"/>
          </p15:clr>
        </p15:guide>
        <p15:guide id="7" pos="6290">
          <p15:clr>
            <a:srgbClr val="FBAE40"/>
          </p15:clr>
        </p15:guide>
        <p15:guide id="8" pos="3864">
          <p15:clr>
            <a:srgbClr val="FBAE40"/>
          </p15:clr>
        </p15:guide>
        <p15:guide id="9" pos="3773">
          <p15:clr>
            <a:srgbClr val="FBAE40"/>
          </p15:clr>
        </p15:guide>
        <p15:guide id="10" pos="2662">
          <p15:clr>
            <a:srgbClr val="FBAE40"/>
          </p15:clr>
        </p15:guide>
        <p15:guide id="11" pos="2571">
          <p15:clr>
            <a:srgbClr val="FBAE40"/>
          </p15:clr>
        </p15:guide>
        <p15:guide id="12" pos="1460">
          <p15:clr>
            <a:srgbClr val="FBAE40"/>
          </p15:clr>
        </p15:guide>
        <p15:guide id="13" pos="1346">
          <p15:clr>
            <a:srgbClr val="FBAE40"/>
          </p15:clr>
        </p15:guide>
        <p15:guide id="14" orient="horz" pos="754">
          <p15:clr>
            <a:srgbClr val="FBAE40"/>
          </p15:clr>
        </p15:guide>
        <p15:guide id="15" orient="horz" pos="2115">
          <p15:clr>
            <a:srgbClr val="FBAE40"/>
          </p15:clr>
        </p15:guide>
        <p15:guide id="16" pos="5134">
          <p15:clr>
            <a:srgbClr val="FBAE40"/>
          </p15:clr>
        </p15:guide>
        <p15:guide id="17" pos="5043">
          <p15:clr>
            <a:srgbClr val="FBAE40"/>
          </p15:clr>
        </p15:guide>
        <p15:guide id="18" orient="horz" pos="377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showMasterSp="0">
  <p:cSld name="Leeg">
    <p:bg>
      <p:bgPr>
        <a:solidFill>
          <a:schemeClr val="lt1"/>
        </a:solidFill>
      </p:bgPr>
    </p:bg>
    <p:spTree>
      <p:nvGrpSpPr>
        <p:cNvPr id="70" name="Shape 70"/>
        <p:cNvGrpSpPr/>
        <p:nvPr/>
      </p:nvGrpSpPr>
      <p:grpSpPr>
        <a:xfrm>
          <a:off x="0" y="0"/>
          <a:ext cx="0" cy="0"/>
          <a:chOff x="0" y="0"/>
          <a:chExt cx="0" cy="0"/>
        </a:xfrm>
      </p:grpSpPr>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34">
          <p15:clr>
            <a:srgbClr val="FBAE40"/>
          </p15:clr>
        </p15:guide>
        <p15:guide id="7" pos="6200">
          <p15:clr>
            <a:srgbClr val="FBAE40"/>
          </p15:clr>
        </p15:guide>
        <p15:guide id="8" pos="6290">
          <p15:clr>
            <a:srgbClr val="FBAE40"/>
          </p15:clr>
        </p15:guide>
        <p15:guide id="9" pos="5043">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guide id="18" orient="horz" pos="377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ekst" showMasterSp="0">
  <p:cSld name="Alleen tekst">
    <p:bg>
      <p:bgPr>
        <a:solidFill>
          <a:schemeClr val="lt1"/>
        </a:solidFill>
      </p:bgPr>
    </p:bg>
    <p:spTree>
      <p:nvGrpSpPr>
        <p:cNvPr id="17" name="Shape 17"/>
        <p:cNvGrpSpPr/>
        <p:nvPr/>
      </p:nvGrpSpPr>
      <p:grpSpPr>
        <a:xfrm>
          <a:off x="0" y="0"/>
          <a:ext cx="0" cy="0"/>
          <a:chOff x="0" y="0"/>
          <a:chExt cx="0" cy="0"/>
        </a:xfrm>
      </p:grpSpPr>
      <p:sp>
        <p:nvSpPr>
          <p:cNvPr id="18" name="Google Shape;18;p3"/>
          <p:cNvSpPr txBox="1"/>
          <p:nvPr>
            <p:ph type="ctrTitle"/>
          </p:nvPr>
        </p:nvSpPr>
        <p:spPr>
          <a:xfrm>
            <a:off x="2317750" y="1196975"/>
            <a:ext cx="7559675" cy="125361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300"/>
              <a:buFont typeface="Open Sans"/>
              <a:buNone/>
              <a:defRPr b="1" i="0" sz="23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2317750" y="2450593"/>
            <a:ext cx="7559675" cy="34433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Arial"/>
              <a:buNone/>
              <a:defRPr b="0" i="0" sz="2200" u="none" cap="none" strike="noStrike">
                <a:solidFill>
                  <a:schemeClr val="dk1"/>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oorblad wit" showMasterSp="0">
  <p:cSld name="Voorblad wit">
    <p:bg>
      <p:bgPr>
        <a:solidFill>
          <a:schemeClr val="lt1"/>
        </a:solidFill>
      </p:bgPr>
    </p:bg>
    <p:spTree>
      <p:nvGrpSpPr>
        <p:cNvPr id="20" name="Shape 20"/>
        <p:cNvGrpSpPr/>
        <p:nvPr/>
      </p:nvGrpSpPr>
      <p:grpSpPr>
        <a:xfrm>
          <a:off x="0" y="0"/>
          <a:ext cx="0" cy="0"/>
          <a:chOff x="0" y="0"/>
          <a:chExt cx="0" cy="0"/>
        </a:xfrm>
      </p:grpSpPr>
      <p:sp>
        <p:nvSpPr>
          <p:cNvPr id="21" name="Google Shape;21;p4"/>
          <p:cNvSpPr txBox="1"/>
          <p:nvPr>
            <p:ph idx="10" type="dt"/>
          </p:nvPr>
        </p:nvSpPr>
        <p:spPr>
          <a:xfrm>
            <a:off x="9985375" y="512910"/>
            <a:ext cx="1853435" cy="2160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a:solidFill>
                  <a:schemeClr val="dk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4"/>
          <p:cNvSpPr txBox="1"/>
          <p:nvPr>
            <p:ph type="ctrTitle"/>
          </p:nvPr>
        </p:nvSpPr>
        <p:spPr>
          <a:xfrm>
            <a:off x="393291" y="1196750"/>
            <a:ext cx="11374639" cy="460357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100"/>
              <a:buFont typeface="Merriweather Light"/>
              <a:buNone/>
              <a:defRPr b="0" i="1" sz="4100" u="none" cap="none" strike="noStrik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4"/>
          <p:cNvSpPr txBox="1"/>
          <p:nvPr>
            <p:ph idx="1" type="body"/>
          </p:nvPr>
        </p:nvSpPr>
        <p:spPr>
          <a:xfrm>
            <a:off x="2670048" y="501834"/>
            <a:ext cx="6820154" cy="22710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2"/>
              </a:buClr>
              <a:buSzPts val="1200"/>
              <a:buFont typeface="Arial"/>
              <a:buNone/>
              <a:defRPr b="0" i="0" sz="1200" u="none" cap="none" strike="noStrike">
                <a:solidFill>
                  <a:schemeClr val="dk2"/>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4"/>
          <p:cNvSpPr txBox="1"/>
          <p:nvPr>
            <p:ph idx="2" type="body"/>
          </p:nvPr>
        </p:nvSpPr>
        <p:spPr>
          <a:xfrm>
            <a:off x="3578225" y="5800328"/>
            <a:ext cx="5038725" cy="21716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200"/>
              <a:buFont typeface="Arial"/>
              <a:buNone/>
              <a:defRPr b="1" i="0" sz="1200" u="none" cap="none" strike="noStrike">
                <a:solidFill>
                  <a:schemeClr val="dk1"/>
                </a:solidFill>
                <a:latin typeface="Open Sans"/>
                <a:ea typeface="Open Sans"/>
                <a:cs typeface="Open Sans"/>
                <a:sym typeface="Open Sans"/>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Google Shape;25;p4"/>
          <p:cNvSpPr txBox="1"/>
          <p:nvPr>
            <p:ph idx="3" type="body"/>
          </p:nvPr>
        </p:nvSpPr>
        <p:spPr>
          <a:xfrm>
            <a:off x="3578225" y="6017497"/>
            <a:ext cx="5038725" cy="27059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6" name="Google Shape;26;p4"/>
          <p:cNvPicPr preferRelativeResize="0"/>
          <p:nvPr/>
        </p:nvPicPr>
        <p:blipFill rotWithShape="1">
          <a:blip r:embed="rId2">
            <a:alphaModFix/>
          </a:blip>
          <a:srcRect b="0" l="0" r="0" t="0"/>
          <a:stretch/>
        </p:blipFill>
        <p:spPr>
          <a:xfrm>
            <a:off x="4913" y="0"/>
            <a:ext cx="3198329" cy="1268759"/>
          </a:xfrm>
          <a:prstGeom prst="rect">
            <a:avLst/>
          </a:prstGeom>
          <a:noFill/>
          <a:ln>
            <a:noFill/>
          </a:ln>
        </p:spPr>
      </p:pic>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oorblad wit + afbeelding" showMasterSp="0">
  <p:cSld name="Voorblad wit + afbeelding">
    <p:bg>
      <p:bgPr>
        <a:solidFill>
          <a:schemeClr val="lt1"/>
        </a:solidFill>
      </p:bgPr>
    </p:bg>
    <p:spTree>
      <p:nvGrpSpPr>
        <p:cNvPr id="27" name="Shape 27"/>
        <p:cNvGrpSpPr/>
        <p:nvPr/>
      </p:nvGrpSpPr>
      <p:grpSpPr>
        <a:xfrm>
          <a:off x="0" y="0"/>
          <a:ext cx="0" cy="0"/>
          <a:chOff x="0" y="0"/>
          <a:chExt cx="0" cy="0"/>
        </a:xfrm>
      </p:grpSpPr>
      <p:sp>
        <p:nvSpPr>
          <p:cNvPr id="28" name="Google Shape;28;p5"/>
          <p:cNvSpPr txBox="1"/>
          <p:nvPr>
            <p:ph idx="10" type="dt"/>
          </p:nvPr>
        </p:nvSpPr>
        <p:spPr>
          <a:xfrm>
            <a:off x="9971903" y="512910"/>
            <a:ext cx="1866907" cy="2160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a:solidFill>
                  <a:schemeClr val="dk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5"/>
          <p:cNvSpPr txBox="1"/>
          <p:nvPr>
            <p:ph type="ctrTitle"/>
          </p:nvPr>
        </p:nvSpPr>
        <p:spPr>
          <a:xfrm>
            <a:off x="333733" y="1196750"/>
            <a:ext cx="5584468" cy="460357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100"/>
              <a:buFont typeface="Merriweather Light"/>
              <a:buNone/>
              <a:defRPr b="0" i="1" sz="4100" u="none" cap="none" strike="noStrik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5"/>
          <p:cNvSpPr txBox="1"/>
          <p:nvPr>
            <p:ph idx="1" type="body"/>
          </p:nvPr>
        </p:nvSpPr>
        <p:spPr>
          <a:xfrm>
            <a:off x="333732" y="6084055"/>
            <a:ext cx="5584468" cy="21716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200"/>
              <a:buFont typeface="Arial"/>
              <a:buNone/>
              <a:defRPr b="1" i="0" sz="1200" u="none" cap="none" strike="noStrike">
                <a:solidFill>
                  <a:schemeClr val="dk1"/>
                </a:solidFill>
                <a:latin typeface="Open Sans"/>
                <a:ea typeface="Open Sans"/>
                <a:cs typeface="Open Sans"/>
                <a:sym typeface="Open Sans"/>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Google Shape;31;p5"/>
          <p:cNvSpPr txBox="1"/>
          <p:nvPr>
            <p:ph idx="2" type="body"/>
          </p:nvPr>
        </p:nvSpPr>
        <p:spPr>
          <a:xfrm>
            <a:off x="336550" y="6309175"/>
            <a:ext cx="5581650" cy="27059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 name="Google Shape;32;p5"/>
          <p:cNvSpPr/>
          <p:nvPr>
            <p:ph idx="3" type="pic"/>
          </p:nvPr>
        </p:nvSpPr>
        <p:spPr>
          <a:xfrm>
            <a:off x="6276975" y="1196751"/>
            <a:ext cx="5562600" cy="5292950"/>
          </a:xfrm>
          <a:prstGeom prst="rect">
            <a:avLst/>
          </a:prstGeom>
          <a:solidFill>
            <a:schemeClr val="lt1"/>
          </a:solidFill>
          <a:ln>
            <a:noFill/>
          </a:ln>
        </p:spPr>
      </p:sp>
      <p:sp>
        <p:nvSpPr>
          <p:cNvPr id="33" name="Google Shape;33;p5"/>
          <p:cNvSpPr txBox="1"/>
          <p:nvPr>
            <p:ph idx="4" type="body"/>
          </p:nvPr>
        </p:nvSpPr>
        <p:spPr>
          <a:xfrm>
            <a:off x="2670048" y="501834"/>
            <a:ext cx="6820154" cy="22710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2"/>
              </a:buClr>
              <a:buSzPts val="1200"/>
              <a:buFont typeface="Arial"/>
              <a:buNone/>
              <a:defRPr b="0" i="0" sz="1200" u="none" cap="none" strike="noStrike">
                <a:solidFill>
                  <a:schemeClr val="dk2"/>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4" name="Google Shape;34;p5"/>
          <p:cNvPicPr preferRelativeResize="0"/>
          <p:nvPr/>
        </p:nvPicPr>
        <p:blipFill rotWithShape="1">
          <a:blip r:embed="rId2">
            <a:alphaModFix/>
          </a:blip>
          <a:srcRect b="0" l="0" r="0" t="0"/>
          <a:stretch/>
        </p:blipFill>
        <p:spPr>
          <a:xfrm>
            <a:off x="4913" y="0"/>
            <a:ext cx="3198329" cy="1268759"/>
          </a:xfrm>
          <a:prstGeom prst="rect">
            <a:avLst/>
          </a:prstGeom>
          <a:noFill/>
          <a:ln>
            <a:noFill/>
          </a:ln>
        </p:spPr>
      </p:pic>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754">
          <p15:clr>
            <a:srgbClr val="FBAE40"/>
          </p15:clr>
        </p15:guide>
        <p15:guide id="17" orient="horz" pos="21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showMasterSp="0">
  <p:cSld name="Bullets">
    <p:bg>
      <p:bgPr>
        <a:solidFill>
          <a:schemeClr val="lt1"/>
        </a:solidFill>
      </p:bgPr>
    </p:bg>
    <p:spTree>
      <p:nvGrpSpPr>
        <p:cNvPr id="35" name="Shape 35"/>
        <p:cNvGrpSpPr/>
        <p:nvPr/>
      </p:nvGrpSpPr>
      <p:grpSpPr>
        <a:xfrm>
          <a:off x="0" y="0"/>
          <a:ext cx="0" cy="0"/>
          <a:chOff x="0" y="0"/>
          <a:chExt cx="0" cy="0"/>
        </a:xfrm>
      </p:grpSpPr>
      <p:sp>
        <p:nvSpPr>
          <p:cNvPr id="36" name="Google Shape;36;p6"/>
          <p:cNvSpPr txBox="1"/>
          <p:nvPr>
            <p:ph type="ctrTitle"/>
          </p:nvPr>
        </p:nvSpPr>
        <p:spPr>
          <a:xfrm>
            <a:off x="2317750" y="1196975"/>
            <a:ext cx="7559675" cy="125361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300"/>
              <a:buFont typeface="Open Sans"/>
              <a:buNone/>
              <a:defRPr b="1" i="0" sz="23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6"/>
          <p:cNvSpPr txBox="1"/>
          <p:nvPr>
            <p:ph idx="1" type="body"/>
          </p:nvPr>
        </p:nvSpPr>
        <p:spPr>
          <a:xfrm>
            <a:off x="2317750" y="2450593"/>
            <a:ext cx="7559675" cy="3443316"/>
          </a:xfrm>
          <a:prstGeom prst="rect">
            <a:avLst/>
          </a:prstGeom>
          <a:noFill/>
          <a:ln>
            <a:noFill/>
          </a:ln>
        </p:spPr>
        <p:txBody>
          <a:bodyPr anchorCtr="0" anchor="t" bIns="45700" lIns="91425" spcFirstLastPara="1" rIns="91425" wrap="square" tIns="45700">
            <a:noAutofit/>
          </a:bodyPr>
          <a:lstStyle>
            <a:lvl1pPr indent="-368300" lvl="0" marL="457200" marR="0" rtl="0" algn="l">
              <a:lnSpc>
                <a:spcPct val="110000"/>
              </a:lnSpc>
              <a:spcBef>
                <a:spcPts val="0"/>
              </a:spcBef>
              <a:spcAft>
                <a:spcPts val="0"/>
              </a:spcAft>
              <a:buClr>
                <a:schemeClr val="dk1"/>
              </a:buClr>
              <a:buSzPts val="2200"/>
              <a:buFont typeface="Arial"/>
              <a:buChar char="•"/>
              <a:defRPr b="0" i="0" sz="2200" u="none" cap="none" strike="noStrike">
                <a:solidFill>
                  <a:schemeClr val="dk1"/>
                </a:solidFill>
                <a:latin typeface="Open Sans Light"/>
                <a:ea typeface="Open Sans Light"/>
                <a:cs typeface="Open Sans Light"/>
                <a:sym typeface="Open Sans Light"/>
              </a:defRPr>
            </a:lvl1pPr>
            <a:lvl2pPr indent="-368300" lvl="1" marL="914400" marR="0" rtl="0" algn="l">
              <a:lnSpc>
                <a:spcPct val="110000"/>
              </a:lnSpc>
              <a:spcBef>
                <a:spcPts val="600"/>
              </a:spcBef>
              <a:spcAft>
                <a:spcPts val="0"/>
              </a:spcAft>
              <a:buClr>
                <a:schemeClr val="dk1"/>
              </a:buClr>
              <a:buSzPts val="2200"/>
              <a:buFont typeface="Arial"/>
              <a:buChar char="•"/>
              <a:defRPr b="0" i="0" sz="2200" u="none" cap="none" strike="noStrike">
                <a:solidFill>
                  <a:schemeClr val="dk1"/>
                </a:solidFill>
                <a:latin typeface="Open Sans Light"/>
                <a:ea typeface="Open Sans Light"/>
                <a:cs typeface="Open Sans Light"/>
                <a:sym typeface="Open Sans Light"/>
              </a:defRPr>
            </a:lvl2pPr>
            <a:lvl3pPr indent="-368300" lvl="2" marL="13716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Open Sans Light"/>
                <a:ea typeface="Open Sans Light"/>
                <a:cs typeface="Open Sans Light"/>
                <a:sym typeface="Open Sans Light"/>
              </a:defRPr>
            </a:lvl3pPr>
            <a:lvl4pPr indent="-368300" lvl="3" marL="1828800" marR="0" rtl="0" algn="l">
              <a:lnSpc>
                <a:spcPct val="110000"/>
              </a:lnSpc>
              <a:spcBef>
                <a:spcPts val="600"/>
              </a:spcBef>
              <a:spcAft>
                <a:spcPts val="0"/>
              </a:spcAft>
              <a:buClr>
                <a:schemeClr val="dk1"/>
              </a:buClr>
              <a:buSzPts val="2200"/>
              <a:buFont typeface="Arial"/>
              <a:buChar char="•"/>
              <a:defRPr b="0" i="0" sz="2200" u="none" cap="none" strike="noStrike">
                <a:solidFill>
                  <a:schemeClr val="dk1"/>
                </a:solidFill>
                <a:latin typeface="Open Sans Light"/>
                <a:ea typeface="Open Sans Light"/>
                <a:cs typeface="Open Sans Light"/>
                <a:sym typeface="Open Sans Light"/>
              </a:defRPr>
            </a:lvl4pPr>
            <a:lvl5pPr indent="-368300" lvl="4" marL="2286000" marR="0" rtl="0" algn="l">
              <a:lnSpc>
                <a:spcPct val="110000"/>
              </a:lnSpc>
              <a:spcBef>
                <a:spcPts val="600"/>
              </a:spcBef>
              <a:spcAft>
                <a:spcPts val="0"/>
              </a:spcAft>
              <a:buClr>
                <a:schemeClr val="dk1"/>
              </a:buClr>
              <a:buSzPts val="2200"/>
              <a:buFont typeface="Arial"/>
              <a:buChar char="•"/>
              <a:defRPr b="0" i="0" sz="2200" u="none" cap="none" strike="noStrike">
                <a:solidFill>
                  <a:schemeClr val="dk1"/>
                </a:solidFill>
                <a:latin typeface="Open Sans Light"/>
                <a:ea typeface="Open Sans Light"/>
                <a:cs typeface="Open Sans Light"/>
                <a:sym typeface="Open Sans Light"/>
              </a:defRPr>
            </a:lvl5pPr>
            <a:lvl6pPr indent="-368300" lvl="5" marL="2743200" marR="0" rtl="0" algn="l">
              <a:spcBef>
                <a:spcPts val="600"/>
              </a:spcBef>
              <a:spcAft>
                <a:spcPts val="0"/>
              </a:spcAft>
              <a:buClr>
                <a:schemeClr val="dk1"/>
              </a:buClr>
              <a:buSzPts val="2200"/>
              <a:buFont typeface="Arial"/>
              <a:buChar char="•"/>
              <a:defRPr b="0" i="0" sz="2200" u="none" cap="none" strike="noStrike">
                <a:solidFill>
                  <a:schemeClr val="dk1"/>
                </a:solidFill>
                <a:latin typeface="Open Sans Light"/>
                <a:ea typeface="Open Sans Light"/>
                <a:cs typeface="Open Sans Light"/>
                <a:sym typeface="Open Sans Light"/>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Open Sans Light"/>
                <a:ea typeface="Open Sans Light"/>
                <a:cs typeface="Open Sans Light"/>
                <a:sym typeface="Open Sans Light"/>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Open Sans Light"/>
                <a:ea typeface="Open Sans Light"/>
                <a:cs typeface="Open Sans Light"/>
                <a:sym typeface="Open Sans Light"/>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links, afbeelding rechts" showMasterSp="0">
  <p:cSld name="Tekst links, afbeelding rechts">
    <p:bg>
      <p:bgPr>
        <a:solidFill>
          <a:schemeClr val="lt1"/>
        </a:solidFill>
      </p:bgPr>
    </p:bg>
    <p:spTree>
      <p:nvGrpSpPr>
        <p:cNvPr id="38" name="Shape 38"/>
        <p:cNvGrpSpPr/>
        <p:nvPr/>
      </p:nvGrpSpPr>
      <p:grpSpPr>
        <a:xfrm>
          <a:off x="0" y="0"/>
          <a:ext cx="0" cy="0"/>
          <a:chOff x="0" y="0"/>
          <a:chExt cx="0" cy="0"/>
        </a:xfrm>
      </p:grpSpPr>
      <p:sp>
        <p:nvSpPr>
          <p:cNvPr id="39" name="Google Shape;39;p7"/>
          <p:cNvSpPr/>
          <p:nvPr>
            <p:ph idx="2" type="pic"/>
          </p:nvPr>
        </p:nvSpPr>
        <p:spPr>
          <a:xfrm>
            <a:off x="4297363" y="368301"/>
            <a:ext cx="7561262" cy="6121400"/>
          </a:xfrm>
          <a:prstGeom prst="rect">
            <a:avLst/>
          </a:prstGeom>
          <a:solidFill>
            <a:schemeClr val="lt1"/>
          </a:solidFill>
          <a:ln>
            <a:noFill/>
          </a:ln>
        </p:spPr>
      </p:sp>
      <p:sp>
        <p:nvSpPr>
          <p:cNvPr id="40" name="Google Shape;40;p7"/>
          <p:cNvSpPr txBox="1"/>
          <p:nvPr>
            <p:ph type="ctrTitle"/>
          </p:nvPr>
        </p:nvSpPr>
        <p:spPr>
          <a:xfrm>
            <a:off x="338138" y="371475"/>
            <a:ext cx="3635375" cy="108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300"/>
              <a:buFont typeface="Open Sans"/>
              <a:buNone/>
              <a:defRPr b="1" i="0" sz="23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7"/>
          <p:cNvSpPr txBox="1"/>
          <p:nvPr>
            <p:ph idx="1" type="body"/>
          </p:nvPr>
        </p:nvSpPr>
        <p:spPr>
          <a:xfrm>
            <a:off x="337513" y="1664208"/>
            <a:ext cx="3636000" cy="4825493"/>
          </a:xfrm>
          <a:prstGeom prst="rect">
            <a:avLst/>
          </a:prstGeom>
          <a:noFill/>
          <a:ln>
            <a:noFill/>
          </a:ln>
        </p:spPr>
        <p:txBody>
          <a:bodyPr anchorCtr="0" anchor="b" bIns="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Arial"/>
              <a:buNone/>
              <a:defRPr b="0" i="0" sz="2200" u="none" cap="none" strike="noStrike">
                <a:solidFill>
                  <a:schemeClr val="dk1"/>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links, tekst rechts" showMasterSp="0">
  <p:cSld name="Afbeelding links, tekst rechts">
    <p:bg>
      <p:bgPr>
        <a:solidFill>
          <a:schemeClr val="lt1"/>
        </a:solidFill>
      </p:bgPr>
    </p:bg>
    <p:spTree>
      <p:nvGrpSpPr>
        <p:cNvPr id="42" name="Shape 42"/>
        <p:cNvGrpSpPr/>
        <p:nvPr/>
      </p:nvGrpSpPr>
      <p:grpSpPr>
        <a:xfrm>
          <a:off x="0" y="0"/>
          <a:ext cx="0" cy="0"/>
          <a:chOff x="0" y="0"/>
          <a:chExt cx="0" cy="0"/>
        </a:xfrm>
      </p:grpSpPr>
      <p:sp>
        <p:nvSpPr>
          <p:cNvPr id="43" name="Google Shape;43;p8"/>
          <p:cNvSpPr/>
          <p:nvPr>
            <p:ph idx="2" type="pic"/>
          </p:nvPr>
        </p:nvSpPr>
        <p:spPr>
          <a:xfrm>
            <a:off x="336550" y="371475"/>
            <a:ext cx="7561262" cy="6121400"/>
          </a:xfrm>
          <a:prstGeom prst="rect">
            <a:avLst/>
          </a:prstGeom>
          <a:solidFill>
            <a:schemeClr val="lt1"/>
          </a:solidFill>
          <a:ln>
            <a:noFill/>
          </a:ln>
        </p:spPr>
      </p:sp>
      <p:sp>
        <p:nvSpPr>
          <p:cNvPr id="44" name="Google Shape;44;p8"/>
          <p:cNvSpPr txBox="1"/>
          <p:nvPr>
            <p:ph type="ctrTitle"/>
          </p:nvPr>
        </p:nvSpPr>
        <p:spPr>
          <a:xfrm>
            <a:off x="8241243" y="371475"/>
            <a:ext cx="3616761" cy="108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300"/>
              <a:buFont typeface="Open Sans"/>
              <a:buNone/>
              <a:defRPr b="1" i="0" sz="23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8"/>
          <p:cNvSpPr txBox="1"/>
          <p:nvPr>
            <p:ph idx="1" type="body"/>
          </p:nvPr>
        </p:nvSpPr>
        <p:spPr>
          <a:xfrm>
            <a:off x="8241242" y="1627632"/>
            <a:ext cx="3617383" cy="4862068"/>
          </a:xfrm>
          <a:prstGeom prst="rect">
            <a:avLst/>
          </a:prstGeom>
          <a:noFill/>
          <a:ln>
            <a:noFill/>
          </a:ln>
        </p:spPr>
        <p:txBody>
          <a:bodyPr anchorCtr="0" anchor="b" bIns="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760"/>
              <a:buFont typeface="Arial"/>
              <a:buNone/>
              <a:defRPr b="0" i="0" sz="2200" u="none" cap="none" strike="noStrike">
                <a:solidFill>
                  <a:schemeClr val="dk1"/>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rmvullende afbeelding" showMasterSp="0">
  <p:cSld name="Schermvullende afbeelding">
    <p:bg>
      <p:bgPr>
        <a:solidFill>
          <a:schemeClr val="lt1"/>
        </a:solidFill>
      </p:bgPr>
    </p:bg>
    <p:spTree>
      <p:nvGrpSpPr>
        <p:cNvPr id="46" name="Shape 46"/>
        <p:cNvGrpSpPr/>
        <p:nvPr/>
      </p:nvGrpSpPr>
      <p:grpSpPr>
        <a:xfrm>
          <a:off x="0" y="0"/>
          <a:ext cx="0" cy="0"/>
          <a:chOff x="0" y="0"/>
          <a:chExt cx="0" cy="0"/>
        </a:xfrm>
      </p:grpSpPr>
      <p:sp>
        <p:nvSpPr>
          <p:cNvPr id="47" name="Google Shape;47;p9"/>
          <p:cNvSpPr/>
          <p:nvPr>
            <p:ph idx="2" type="pic"/>
          </p:nvPr>
        </p:nvSpPr>
        <p:spPr>
          <a:xfrm>
            <a:off x="336551" y="368300"/>
            <a:ext cx="11522074" cy="6121400"/>
          </a:xfrm>
          <a:prstGeom prst="rect">
            <a:avLst/>
          </a:prstGeom>
          <a:solidFill>
            <a:schemeClr val="lt1"/>
          </a:solidFill>
          <a:ln>
            <a:noFill/>
          </a:ln>
        </p:spPr>
      </p:sp>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rmvullende afbeelding + bijschrift" showMasterSp="0">
  <p:cSld name="Schermvullende afbeelding + bijschrift">
    <p:bg>
      <p:bgPr>
        <a:solidFill>
          <a:schemeClr val="lt1"/>
        </a:solidFill>
      </p:bgPr>
    </p:bg>
    <p:spTree>
      <p:nvGrpSpPr>
        <p:cNvPr id="48" name="Shape 48"/>
        <p:cNvGrpSpPr/>
        <p:nvPr/>
      </p:nvGrpSpPr>
      <p:grpSpPr>
        <a:xfrm>
          <a:off x="0" y="0"/>
          <a:ext cx="0" cy="0"/>
          <a:chOff x="0" y="0"/>
          <a:chExt cx="0" cy="0"/>
        </a:xfrm>
      </p:grpSpPr>
      <p:sp>
        <p:nvSpPr>
          <p:cNvPr id="49" name="Google Shape;49;p10"/>
          <p:cNvSpPr/>
          <p:nvPr>
            <p:ph idx="2" type="pic"/>
          </p:nvPr>
        </p:nvSpPr>
        <p:spPr>
          <a:xfrm>
            <a:off x="336551" y="368300"/>
            <a:ext cx="11522074" cy="5580000"/>
          </a:xfrm>
          <a:prstGeom prst="rect">
            <a:avLst/>
          </a:prstGeom>
          <a:solidFill>
            <a:schemeClr val="lt1"/>
          </a:solidFill>
          <a:ln>
            <a:noFill/>
          </a:ln>
        </p:spPr>
      </p:sp>
      <p:sp>
        <p:nvSpPr>
          <p:cNvPr id="50" name="Google Shape;50;p10"/>
          <p:cNvSpPr txBox="1"/>
          <p:nvPr>
            <p:ph idx="1" type="body"/>
          </p:nvPr>
        </p:nvSpPr>
        <p:spPr>
          <a:xfrm>
            <a:off x="336550" y="5948300"/>
            <a:ext cx="11522075" cy="541399"/>
          </a:xfrm>
          <a:prstGeom prst="rect">
            <a:avLst/>
          </a:prstGeom>
          <a:noFill/>
          <a:ln>
            <a:noFill/>
          </a:ln>
        </p:spPr>
        <p:txBody>
          <a:bodyPr anchorCtr="0" anchor="b" bIns="0" lIns="0" spcFirstLastPara="1" rIns="91425" wrap="square" tIns="45700">
            <a:noAutofit/>
          </a:bodyPr>
          <a:lstStyle>
            <a:lvl1pPr indent="-228600" lvl="0" marL="457200" marR="0" rtl="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Open Sans Light"/>
                <a:ea typeface="Open Sans Light"/>
                <a:cs typeface="Open Sans Light"/>
                <a:sym typeface="Open Sans Light"/>
              </a:defRPr>
            </a:lvl1pPr>
            <a:lvl2pPr indent="-228600" lvl="1" marL="9144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2pPr>
            <a:lvl3pPr indent="-330200" lvl="2" marL="13716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10000"/>
              </a:lnSpc>
              <a:spcBef>
                <a:spcPts val="210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10000"/>
              </a:lnSpc>
              <a:spcBef>
                <a:spcPts val="0"/>
              </a:spcBef>
              <a:spcAft>
                <a:spcPts val="0"/>
              </a:spcAft>
              <a:buClr>
                <a:schemeClr val="dk1"/>
              </a:buClr>
              <a:buSzPts val="1600"/>
              <a:buFont typeface="Verdana"/>
              <a:buChar char="–"/>
              <a:defRPr b="0" i="0" sz="16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hyperlink" Target="http://www.canyoufixit.nl" TargetMode="External"/><Relationship Id="rId10" Type="http://schemas.openxmlformats.org/officeDocument/2006/relationships/hyperlink" Target="http://www.transgendernetwerk.nl" TargetMode="External"/><Relationship Id="rId13" Type="http://schemas.openxmlformats.org/officeDocument/2006/relationships/hyperlink" Target="http://www.helpwanted.nl" TargetMode="External"/><Relationship Id="rId12" Type="http://schemas.openxmlformats.org/officeDocument/2006/relationships/hyperlink" Target="http://www.centrumseksueelgeweld.nl"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sexmatters.nl" TargetMode="External"/><Relationship Id="rId4" Type="http://schemas.openxmlformats.org/officeDocument/2006/relationships/hyperlink" Target="http://www.veersvoorlichting.com" TargetMode="External"/><Relationship Id="rId9" Type="http://schemas.openxmlformats.org/officeDocument/2006/relationships/hyperlink" Target="http://www.genderpraatjes.nl" TargetMode="External"/><Relationship Id="rId5" Type="http://schemas.openxmlformats.org/officeDocument/2006/relationships/hyperlink" Target="http://www.sense.info" TargetMode="External"/><Relationship Id="rId6" Type="http://schemas.openxmlformats.org/officeDocument/2006/relationships/hyperlink" Target="http://www.wipsite.nl" TargetMode="External"/><Relationship Id="rId7" Type="http://schemas.openxmlformats.org/officeDocument/2006/relationships/hyperlink" Target="http://www.soaaids.nl" TargetMode="External"/><Relationship Id="rId8" Type="http://schemas.openxmlformats.org/officeDocument/2006/relationships/hyperlink" Target="http://www.seksuelevorming.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knppgqeCvVc"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idx="10" type="dt"/>
          </p:nvPr>
        </p:nvSpPr>
        <p:spPr>
          <a:xfrm>
            <a:off x="5170872" y="4995194"/>
            <a:ext cx="1853400" cy="216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500"/>
              <a:t>NIBI, 2/3 jun 2023</a:t>
            </a:r>
            <a:endParaRPr sz="1500"/>
          </a:p>
        </p:txBody>
      </p:sp>
      <p:sp>
        <p:nvSpPr>
          <p:cNvPr id="77" name="Google Shape;77;p16"/>
          <p:cNvSpPr txBox="1"/>
          <p:nvPr>
            <p:ph idx="1" type="body"/>
          </p:nvPr>
        </p:nvSpPr>
        <p:spPr>
          <a:xfrm>
            <a:off x="3205537" y="5337157"/>
            <a:ext cx="6143946" cy="503434"/>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chemeClr val="dk1"/>
              </a:buClr>
              <a:buSzPts val="2400"/>
              <a:buFont typeface="Arial"/>
              <a:buNone/>
            </a:pPr>
            <a:r>
              <a:rPr lang="en-US" sz="2400"/>
              <a:t>Vesper Veer Visser</a:t>
            </a:r>
            <a:endParaRPr sz="2400"/>
          </a:p>
        </p:txBody>
      </p:sp>
      <p:sp>
        <p:nvSpPr>
          <p:cNvPr id="78" name="Google Shape;78;p16"/>
          <p:cNvSpPr txBox="1"/>
          <p:nvPr>
            <p:ph type="ctrTitle"/>
          </p:nvPr>
        </p:nvSpPr>
        <p:spPr>
          <a:xfrm>
            <a:off x="410188" y="2613575"/>
            <a:ext cx="11374800" cy="2255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Arial"/>
              <a:buNone/>
            </a:pPr>
            <a:r>
              <a:rPr i="0" lang="en-US" sz="2800">
                <a:latin typeface="Arial"/>
                <a:ea typeface="Arial"/>
                <a:cs typeface="Arial"/>
                <a:sym typeface="Arial"/>
              </a:rPr>
              <a:t>Sekspraatjes; </a:t>
            </a:r>
            <a:br>
              <a:rPr i="0" lang="en-US" sz="2800">
                <a:latin typeface="Arial"/>
                <a:ea typeface="Arial"/>
                <a:cs typeface="Arial"/>
                <a:sym typeface="Arial"/>
              </a:rPr>
            </a:br>
            <a:r>
              <a:rPr i="0" lang="en-US" sz="2800">
                <a:latin typeface="Arial"/>
                <a:ea typeface="Arial"/>
                <a:cs typeface="Arial"/>
                <a:sym typeface="Arial"/>
              </a:rPr>
              <a:t>lesvormen voor positieve, inclusieve en relevante gesprekken </a:t>
            </a:r>
            <a:endParaRPr i="0" sz="2800">
              <a:latin typeface="Arial"/>
              <a:ea typeface="Arial"/>
              <a:cs typeface="Arial"/>
              <a:sym typeface="Arial"/>
            </a:endParaRPr>
          </a:p>
          <a:p>
            <a:pPr indent="0" lvl="0" marL="0" rtl="0" algn="ctr">
              <a:spcBef>
                <a:spcPts val="0"/>
              </a:spcBef>
              <a:spcAft>
                <a:spcPts val="0"/>
              </a:spcAft>
              <a:buClr>
                <a:schemeClr val="dk1"/>
              </a:buClr>
              <a:buSzPts val="2800"/>
              <a:buFont typeface="Arial"/>
              <a:buNone/>
            </a:pPr>
            <a:r>
              <a:rPr i="0" lang="en-US" sz="2800">
                <a:latin typeface="Arial"/>
                <a:ea typeface="Arial"/>
                <a:cs typeface="Arial"/>
                <a:sym typeface="Arial"/>
              </a:rPr>
              <a:t>over seksualiteit, gender en consent</a:t>
            </a:r>
            <a:endParaRPr sz="1800">
              <a:latin typeface="Arial"/>
              <a:ea typeface="Arial"/>
              <a:cs typeface="Arial"/>
              <a:sym typeface="Arial"/>
            </a:endParaRPr>
          </a:p>
        </p:txBody>
      </p:sp>
      <p:pic>
        <p:nvPicPr>
          <p:cNvPr id="79" name="Google Shape;79;p16"/>
          <p:cNvPicPr preferRelativeResize="0"/>
          <p:nvPr/>
        </p:nvPicPr>
        <p:blipFill rotWithShape="1">
          <a:blip r:embed="rId3">
            <a:alphaModFix/>
          </a:blip>
          <a:srcRect b="0" l="0" r="0" t="0"/>
          <a:stretch/>
        </p:blipFill>
        <p:spPr>
          <a:xfrm>
            <a:off x="4130666" y="676281"/>
            <a:ext cx="3933825" cy="2057400"/>
          </a:xfrm>
          <a:prstGeom prst="rect">
            <a:avLst/>
          </a:prstGeom>
          <a:noFill/>
          <a:ln>
            <a:noFill/>
          </a:ln>
        </p:spPr>
      </p:pic>
      <p:pic>
        <p:nvPicPr>
          <p:cNvPr id="80" name="Google Shape;80;p16"/>
          <p:cNvPicPr preferRelativeResize="0"/>
          <p:nvPr/>
        </p:nvPicPr>
        <p:blipFill rotWithShape="1">
          <a:blip r:embed="rId4">
            <a:alphaModFix/>
          </a:blip>
          <a:srcRect b="0" l="18837" r="21073" t="0"/>
          <a:stretch/>
        </p:blipFill>
        <p:spPr>
          <a:xfrm>
            <a:off x="10503236" y="165101"/>
            <a:ext cx="1355387" cy="22556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ctrTitle"/>
          </p:nvPr>
        </p:nvSpPr>
        <p:spPr>
          <a:xfrm>
            <a:off x="2044558" y="1351089"/>
            <a:ext cx="7703400" cy="71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Werkvorm 1: Stellingenspel</a:t>
            </a:r>
            <a:endParaRPr/>
          </a:p>
        </p:txBody>
      </p:sp>
      <p:sp>
        <p:nvSpPr>
          <p:cNvPr id="137" name="Google Shape;137;p25"/>
          <p:cNvSpPr txBox="1"/>
          <p:nvPr>
            <p:ph idx="1" type="body"/>
          </p:nvPr>
        </p:nvSpPr>
        <p:spPr>
          <a:xfrm>
            <a:off x="2116475" y="2065100"/>
            <a:ext cx="8335200" cy="34434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10000"/>
              </a:lnSpc>
              <a:spcBef>
                <a:spcPts val="0"/>
              </a:spcBef>
              <a:spcAft>
                <a:spcPts val="0"/>
              </a:spcAft>
              <a:buSzPts val="2200"/>
              <a:buFont typeface="Open Sans Light"/>
              <a:buAutoNum type="arabicPeriod" startAt="2"/>
            </a:pPr>
            <a:r>
              <a:rPr lang="en-US"/>
              <a:t>Je vrienden hebben een gesprek over voetbal. Een van hen zegt dat die het zo oneerlijk vindt dat vrouwen die professioneel voetballen veel minder betaald krijgen dan mannen die professioneel voetballen. Wat vind jij hiervan?</a:t>
            </a:r>
            <a:endParaRPr/>
          </a:p>
          <a:p>
            <a:pPr indent="0" lvl="0" marL="457200" marR="0" rtl="0" algn="l">
              <a:lnSpc>
                <a:spcPct val="110000"/>
              </a:lnSpc>
              <a:spcBef>
                <a:spcPts val="0"/>
              </a:spcBef>
              <a:spcAft>
                <a:spcPts val="0"/>
              </a:spcAft>
              <a:buNone/>
            </a:pPr>
            <a:r>
              <a:t/>
            </a:r>
            <a:endParaRPr/>
          </a:p>
          <a:p>
            <a:pPr indent="-361950" lvl="1" marL="914400" marR="0" rtl="0" algn="l">
              <a:lnSpc>
                <a:spcPct val="110000"/>
              </a:lnSpc>
              <a:spcBef>
                <a:spcPts val="0"/>
              </a:spcBef>
              <a:spcAft>
                <a:spcPts val="0"/>
              </a:spcAft>
              <a:buSzPts val="2100"/>
              <a:buAutoNum type="alphaLcPeriod"/>
            </a:pPr>
            <a:r>
              <a:rPr lang="en-US" sz="2100"/>
              <a:t>Ik vind het ook oneerlijk, ze zouden evenveel betaald moeten krijgen</a:t>
            </a:r>
            <a:endParaRPr sz="2100"/>
          </a:p>
          <a:p>
            <a:pPr indent="-361950" lvl="1" marL="914400" marR="0" rtl="0" algn="l">
              <a:lnSpc>
                <a:spcPct val="110000"/>
              </a:lnSpc>
              <a:spcBef>
                <a:spcPts val="0"/>
              </a:spcBef>
              <a:spcAft>
                <a:spcPts val="0"/>
              </a:spcAft>
              <a:buSzPts val="2100"/>
              <a:buAutoNum type="alphaLcPeriod"/>
            </a:pPr>
            <a:r>
              <a:rPr lang="en-US" sz="2100"/>
              <a:t>Ik heb daar eigenlijk nog nooit echt over nagedacht</a:t>
            </a:r>
            <a:endParaRPr sz="2100"/>
          </a:p>
          <a:p>
            <a:pPr indent="-361950" lvl="1" marL="914400" marR="0" rtl="0" algn="l">
              <a:lnSpc>
                <a:spcPct val="110000"/>
              </a:lnSpc>
              <a:spcBef>
                <a:spcPts val="0"/>
              </a:spcBef>
              <a:spcAft>
                <a:spcPts val="0"/>
              </a:spcAft>
              <a:buSzPts val="2100"/>
              <a:buAutoNum type="alphaLcPeriod"/>
            </a:pPr>
            <a:r>
              <a:rPr lang="en-US" sz="2100"/>
              <a:t>Ik snap niet zo goed waarom dat oneerlijk is</a:t>
            </a:r>
            <a:endParaRPr sz="2100"/>
          </a:p>
          <a:p>
            <a:pPr indent="-361950" lvl="1" marL="914400" marR="0" rtl="0" algn="l">
              <a:lnSpc>
                <a:spcPct val="110000"/>
              </a:lnSpc>
              <a:spcBef>
                <a:spcPts val="0"/>
              </a:spcBef>
              <a:spcAft>
                <a:spcPts val="0"/>
              </a:spcAft>
              <a:buSzPts val="2100"/>
              <a:buAutoNum type="alphaLcPeriod"/>
            </a:pPr>
            <a:r>
              <a:rPr lang="en-US" sz="2100"/>
              <a:t>Ik vind het wel oneerlijk, maar ik denk dat het nou eenmaal zo zal blijven</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ctrTitle"/>
          </p:nvPr>
        </p:nvSpPr>
        <p:spPr>
          <a:xfrm>
            <a:off x="2044558" y="1351089"/>
            <a:ext cx="7703400" cy="71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Werkvorm 1: Stellingenspel</a:t>
            </a:r>
            <a:endParaRPr/>
          </a:p>
        </p:txBody>
      </p:sp>
      <p:sp>
        <p:nvSpPr>
          <p:cNvPr id="143" name="Google Shape;143;p26"/>
          <p:cNvSpPr txBox="1"/>
          <p:nvPr>
            <p:ph idx="1" type="body"/>
          </p:nvPr>
        </p:nvSpPr>
        <p:spPr>
          <a:xfrm>
            <a:off x="2116475" y="2065100"/>
            <a:ext cx="8335200" cy="38856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10000"/>
              </a:lnSpc>
              <a:spcBef>
                <a:spcPts val="0"/>
              </a:spcBef>
              <a:spcAft>
                <a:spcPts val="0"/>
              </a:spcAft>
              <a:buSzPts val="2200"/>
              <a:buFont typeface="Open Sans Light"/>
              <a:buChar char="➢"/>
            </a:pPr>
            <a:r>
              <a:rPr lang="en-US"/>
              <a:t>Zelf een aantal stellingen bedenken</a:t>
            </a:r>
            <a:endParaRPr/>
          </a:p>
          <a:p>
            <a:pPr indent="-361950" lvl="1" marL="914400" marR="0" rtl="0" algn="l">
              <a:lnSpc>
                <a:spcPct val="110000"/>
              </a:lnSpc>
              <a:spcBef>
                <a:spcPts val="0"/>
              </a:spcBef>
              <a:spcAft>
                <a:spcPts val="0"/>
              </a:spcAft>
              <a:buSzPts val="2100"/>
              <a:buAutoNum type="alphaLcPeriod"/>
            </a:pPr>
            <a:r>
              <a:rPr b="0" lang="en-US" sz="2100"/>
              <a:t>Denk aan actualiteiten</a:t>
            </a:r>
            <a:endParaRPr b="0" sz="2100"/>
          </a:p>
          <a:p>
            <a:pPr indent="-361950" lvl="1" marL="914400" marR="0" rtl="0" algn="l">
              <a:lnSpc>
                <a:spcPct val="110000"/>
              </a:lnSpc>
              <a:spcBef>
                <a:spcPts val="0"/>
              </a:spcBef>
              <a:spcAft>
                <a:spcPts val="0"/>
              </a:spcAft>
              <a:buSzPts val="2100"/>
              <a:buAutoNum type="alphaLcPeriod"/>
            </a:pPr>
            <a:r>
              <a:rPr b="0" lang="en-US" sz="2100"/>
              <a:t>Cultuur, media, tijd, etc</a:t>
            </a:r>
            <a:endParaRPr b="0" sz="2100"/>
          </a:p>
          <a:p>
            <a:pPr indent="-361950" lvl="1" marL="914400" rtl="0" algn="l">
              <a:spcBef>
                <a:spcPts val="0"/>
              </a:spcBef>
              <a:spcAft>
                <a:spcPts val="0"/>
              </a:spcAft>
              <a:buSzPts val="2100"/>
              <a:buAutoNum type="alphaLcPeriod"/>
            </a:pPr>
            <a:r>
              <a:rPr b="0" lang="en-US" sz="2100"/>
              <a:t>Wat houdt jouw klassen bezig?</a:t>
            </a:r>
            <a:br>
              <a:rPr b="0" lang="en-US" sz="2100"/>
            </a:br>
            <a:endParaRPr b="0" sz="2100"/>
          </a:p>
          <a:p>
            <a:pPr indent="-368300" lvl="0" marL="457200" marR="0" rtl="0" algn="l">
              <a:lnSpc>
                <a:spcPct val="110000"/>
              </a:lnSpc>
              <a:spcBef>
                <a:spcPts val="0"/>
              </a:spcBef>
              <a:spcAft>
                <a:spcPts val="0"/>
              </a:spcAft>
              <a:buSzPts val="2200"/>
              <a:buFont typeface="Open Sans Light"/>
              <a:buChar char="➢"/>
            </a:pPr>
            <a:r>
              <a:rPr lang="en-US"/>
              <a:t>Waar moeten de antwoordopties aan voldoen?</a:t>
            </a:r>
            <a:endParaRPr/>
          </a:p>
          <a:p>
            <a:pPr indent="-361950" lvl="1" marL="914400" marR="0" rtl="0" algn="l">
              <a:lnSpc>
                <a:spcPct val="110000"/>
              </a:lnSpc>
              <a:spcBef>
                <a:spcPts val="0"/>
              </a:spcBef>
              <a:spcAft>
                <a:spcPts val="0"/>
              </a:spcAft>
              <a:buSzPts val="2100"/>
              <a:buAutoNum type="alphaLcPeriod"/>
            </a:pPr>
            <a:r>
              <a:rPr b="0" lang="en-US" sz="2100"/>
              <a:t>Positief geformuleerd</a:t>
            </a:r>
            <a:endParaRPr b="0" sz="2100"/>
          </a:p>
          <a:p>
            <a:pPr indent="-361950" lvl="1" marL="914400" marR="0" rtl="0" algn="l">
              <a:lnSpc>
                <a:spcPct val="110000"/>
              </a:lnSpc>
              <a:spcBef>
                <a:spcPts val="0"/>
              </a:spcBef>
              <a:spcAft>
                <a:spcPts val="0"/>
              </a:spcAft>
              <a:buSzPts val="2100"/>
              <a:buAutoNum type="alphaLcPeriod"/>
            </a:pPr>
            <a:r>
              <a:rPr b="0" lang="en-US" sz="2100"/>
              <a:t>Niemand persoonlijk voor het blok zetten</a:t>
            </a:r>
            <a:endParaRPr b="0" sz="2100"/>
          </a:p>
          <a:p>
            <a:pPr indent="-361950" lvl="1" marL="914400" marR="0" rtl="0" algn="l">
              <a:lnSpc>
                <a:spcPct val="110000"/>
              </a:lnSpc>
              <a:spcBef>
                <a:spcPts val="0"/>
              </a:spcBef>
              <a:spcAft>
                <a:spcPts val="0"/>
              </a:spcAft>
              <a:buSzPts val="2100"/>
              <a:buAutoNum type="alphaLcPeriod"/>
            </a:pPr>
            <a:r>
              <a:rPr b="0" lang="en-US" sz="2100"/>
              <a:t>Geen stereotypen herhalen (want dat versterkt)</a:t>
            </a:r>
            <a:endParaRPr b="0" sz="2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ctrTitle"/>
          </p:nvPr>
        </p:nvSpPr>
        <p:spPr>
          <a:xfrm>
            <a:off x="2044558" y="1198689"/>
            <a:ext cx="7703400" cy="71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Werkvorm 2: Seksualiteit interviews </a:t>
            </a:r>
            <a:br>
              <a:rPr lang="en-US"/>
            </a:br>
            <a:endParaRPr/>
          </a:p>
        </p:txBody>
      </p:sp>
      <p:sp>
        <p:nvSpPr>
          <p:cNvPr id="149" name="Google Shape;149;p27"/>
          <p:cNvSpPr txBox="1"/>
          <p:nvPr>
            <p:ph idx="1" type="body"/>
          </p:nvPr>
        </p:nvSpPr>
        <p:spPr>
          <a:xfrm>
            <a:off x="1936600" y="1911200"/>
            <a:ext cx="7996200" cy="26607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200"/>
              <a:buFont typeface="Arial"/>
              <a:buNone/>
            </a:pPr>
            <a:r>
              <a:rPr lang="en-US"/>
              <a:t>In tweetallen (of drietallen) elkaar interviewen:</a:t>
            </a:r>
            <a:endParaRPr/>
          </a:p>
          <a:p>
            <a:pPr indent="-368300" lvl="0" marL="457200" marR="0" rtl="0" algn="l">
              <a:lnSpc>
                <a:spcPct val="110000"/>
              </a:lnSpc>
              <a:spcBef>
                <a:spcPts val="0"/>
              </a:spcBef>
              <a:spcAft>
                <a:spcPts val="0"/>
              </a:spcAft>
              <a:buSzPts val="2200"/>
              <a:buFont typeface="Open Sans"/>
              <a:buAutoNum type="arabicPeriod"/>
            </a:pPr>
            <a:r>
              <a:rPr b="1" lang="en-US">
                <a:latin typeface="Open Sans"/>
                <a:ea typeface="Open Sans"/>
                <a:cs typeface="Open Sans"/>
                <a:sym typeface="Open Sans"/>
              </a:rPr>
              <a:t>Waar leer jij</a:t>
            </a:r>
            <a:r>
              <a:rPr lang="en-US"/>
              <a:t> (/heb jij geleerd) </a:t>
            </a:r>
            <a:r>
              <a:rPr b="1" lang="en-US">
                <a:latin typeface="Open Sans"/>
                <a:ea typeface="Open Sans"/>
                <a:cs typeface="Open Sans"/>
                <a:sym typeface="Open Sans"/>
              </a:rPr>
              <a:t>over seks? Wat is betrouwbare informatie?</a:t>
            </a:r>
            <a:endParaRPr b="1">
              <a:latin typeface="Open Sans"/>
              <a:ea typeface="Open Sans"/>
              <a:cs typeface="Open Sans"/>
              <a:sym typeface="Open Sans"/>
            </a:endParaRPr>
          </a:p>
          <a:p>
            <a:pPr indent="-368300" lvl="0" marL="457200" marR="0" rtl="0" algn="l">
              <a:lnSpc>
                <a:spcPct val="110000"/>
              </a:lnSpc>
              <a:spcBef>
                <a:spcPts val="0"/>
              </a:spcBef>
              <a:spcAft>
                <a:spcPts val="0"/>
              </a:spcAft>
              <a:buSzPts val="2200"/>
              <a:buFont typeface="Open Sans"/>
              <a:buAutoNum type="arabicPeriod"/>
            </a:pPr>
            <a:r>
              <a:rPr b="1" lang="en-US">
                <a:latin typeface="Open Sans"/>
                <a:ea typeface="Open Sans"/>
                <a:cs typeface="Open Sans"/>
                <a:sym typeface="Open Sans"/>
              </a:rPr>
              <a:t>Welke rol speelt (social) media in hoe jij hebt geleerd over seks? En cultuur?</a:t>
            </a:r>
            <a:endParaRPr b="1">
              <a:latin typeface="Open Sans"/>
              <a:ea typeface="Open Sans"/>
              <a:cs typeface="Open Sans"/>
              <a:sym typeface="Open Sans"/>
            </a:endParaRPr>
          </a:p>
          <a:p>
            <a:pPr indent="-368300" lvl="0" marL="457200" marR="0" rtl="0" algn="l">
              <a:lnSpc>
                <a:spcPct val="110000"/>
              </a:lnSpc>
              <a:spcBef>
                <a:spcPts val="0"/>
              </a:spcBef>
              <a:spcAft>
                <a:spcPts val="0"/>
              </a:spcAft>
              <a:buSzPts val="2200"/>
              <a:buFont typeface="Open Sans"/>
              <a:buAutoNum type="arabicPeriod"/>
            </a:pPr>
            <a:r>
              <a:rPr b="1" lang="en-US">
                <a:latin typeface="Open Sans"/>
                <a:ea typeface="Open Sans"/>
                <a:cs typeface="Open Sans"/>
                <a:sym typeface="Open Sans"/>
              </a:rPr>
              <a:t>Hoe praten leerlingen over seks? Waar hebben ze het dan over?</a:t>
            </a:r>
            <a:endParaRPr/>
          </a:p>
        </p:txBody>
      </p:sp>
      <p:sp>
        <p:nvSpPr>
          <p:cNvPr id="150" name="Google Shape;150;p27"/>
          <p:cNvSpPr txBox="1"/>
          <p:nvPr/>
        </p:nvSpPr>
        <p:spPr>
          <a:xfrm>
            <a:off x="1898150" y="4571900"/>
            <a:ext cx="7996200" cy="16407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Clr>
                <a:schemeClr val="dk1"/>
              </a:buClr>
              <a:buSzPts val="1100"/>
              <a:buFont typeface="Arial"/>
              <a:buNone/>
            </a:pPr>
            <a:r>
              <a:rPr lang="en-US" sz="2200">
                <a:solidFill>
                  <a:schemeClr val="dk1"/>
                </a:solidFill>
                <a:latin typeface="Open Sans Light"/>
                <a:ea typeface="Open Sans Light"/>
                <a:cs typeface="Open Sans Light"/>
                <a:sym typeface="Open Sans Light"/>
              </a:rPr>
              <a:t>Na afloop samen (meer) interviewvragen bedenken.</a:t>
            </a:r>
            <a:endParaRPr sz="2200">
              <a:solidFill>
                <a:schemeClr val="dk1"/>
              </a:solidFill>
              <a:latin typeface="Open Sans Light"/>
              <a:ea typeface="Open Sans Light"/>
              <a:cs typeface="Open Sans Light"/>
              <a:sym typeface="Open Sans Light"/>
            </a:endParaRPr>
          </a:p>
          <a:p>
            <a:pPr indent="0" lvl="0" marL="0" rtl="0" algn="l">
              <a:lnSpc>
                <a:spcPct val="110000"/>
              </a:lnSpc>
              <a:spcBef>
                <a:spcPts val="0"/>
              </a:spcBef>
              <a:spcAft>
                <a:spcPts val="0"/>
              </a:spcAft>
              <a:buClr>
                <a:schemeClr val="dk1"/>
              </a:buClr>
              <a:buSzPts val="1100"/>
              <a:buFont typeface="Arial"/>
              <a:buNone/>
            </a:pPr>
            <a:r>
              <a:rPr b="1" lang="en-US" sz="2200">
                <a:solidFill>
                  <a:schemeClr val="dk1"/>
                </a:solidFill>
                <a:latin typeface="Open Sans"/>
                <a:ea typeface="Open Sans"/>
                <a:cs typeface="Open Sans"/>
                <a:sym typeface="Open Sans"/>
              </a:rPr>
              <a:t>Seksualiteit is heel breed</a:t>
            </a:r>
            <a:r>
              <a:rPr lang="en-US" sz="2200">
                <a:solidFill>
                  <a:schemeClr val="dk1"/>
                </a:solidFill>
                <a:latin typeface="Open Sans Light"/>
                <a:ea typeface="Open Sans Light"/>
                <a:cs typeface="Open Sans Light"/>
                <a:sym typeface="Open Sans Light"/>
              </a:rPr>
              <a:t>, denk bijv. aan: cultuur/religie, leeftijd, media, waar leer je over seks, wat is belangrijk, etc. Hou het </a:t>
            </a:r>
            <a:r>
              <a:rPr b="1" lang="en-US" sz="2200">
                <a:solidFill>
                  <a:schemeClr val="dk1"/>
                </a:solidFill>
                <a:latin typeface="Open Sans"/>
                <a:ea typeface="Open Sans"/>
                <a:cs typeface="Open Sans"/>
                <a:sym typeface="Open Sans"/>
              </a:rPr>
              <a:t>algemeen</a:t>
            </a:r>
            <a:r>
              <a:rPr lang="en-US" sz="2200">
                <a:solidFill>
                  <a:schemeClr val="dk1"/>
                </a:solidFill>
                <a:latin typeface="Open Sans Light"/>
                <a:ea typeface="Open Sans Light"/>
                <a:cs typeface="Open Sans Light"/>
                <a:sym typeface="Open Sans Light"/>
              </a:rPr>
              <a:t>: met of zonder ervaring te beantwoorden.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ctrTitle"/>
          </p:nvPr>
        </p:nvSpPr>
        <p:spPr>
          <a:xfrm>
            <a:off x="2044558" y="1351089"/>
            <a:ext cx="7703514" cy="7140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Werkvorm 3: Consent adhv scenario’s</a:t>
            </a:r>
            <a:br>
              <a:rPr lang="en-US"/>
            </a:br>
            <a:endParaRPr/>
          </a:p>
        </p:txBody>
      </p:sp>
      <p:sp>
        <p:nvSpPr>
          <p:cNvPr id="156" name="Google Shape;156;p28"/>
          <p:cNvSpPr txBox="1"/>
          <p:nvPr>
            <p:ph idx="1" type="body"/>
          </p:nvPr>
        </p:nvSpPr>
        <p:spPr>
          <a:xfrm>
            <a:off x="2044550" y="2065101"/>
            <a:ext cx="7559700" cy="27462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200"/>
              <a:buFont typeface="Arial"/>
              <a:buNone/>
            </a:pPr>
            <a:r>
              <a:rPr lang="en-US"/>
              <a:t>Groepen van 4-5</a:t>
            </a:r>
            <a:endParaRPr/>
          </a:p>
          <a:p>
            <a:pPr indent="0" lvl="0" marL="0" marR="0" rtl="0" algn="l">
              <a:lnSpc>
                <a:spcPct val="110000"/>
              </a:lnSpc>
              <a:spcBef>
                <a:spcPts val="0"/>
              </a:spcBef>
              <a:spcAft>
                <a:spcPts val="0"/>
              </a:spcAft>
              <a:buClr>
                <a:schemeClr val="dk1"/>
              </a:buClr>
              <a:buSzPts val="2200"/>
              <a:buFont typeface="Arial"/>
              <a:buNone/>
            </a:pPr>
            <a:r>
              <a:rPr lang="en-US"/>
              <a:t>Kies een scenario (Handout), bespreek samen en speel evt uit.</a:t>
            </a:r>
            <a:endParaRPr/>
          </a:p>
          <a:p>
            <a:pPr indent="-368300" lvl="0" marL="457200" marR="0" rtl="0" algn="l">
              <a:lnSpc>
                <a:spcPct val="110000"/>
              </a:lnSpc>
              <a:spcBef>
                <a:spcPts val="0"/>
              </a:spcBef>
              <a:spcAft>
                <a:spcPts val="0"/>
              </a:spcAft>
              <a:buSzPts val="2200"/>
              <a:buChar char="●"/>
            </a:pPr>
            <a:r>
              <a:rPr lang="en-US"/>
              <a:t>Wat gebeurt er? Is het herkenbaar?</a:t>
            </a:r>
            <a:endParaRPr/>
          </a:p>
          <a:p>
            <a:pPr indent="-368300" lvl="0" marL="457200" marR="0" rtl="0" algn="l">
              <a:lnSpc>
                <a:spcPct val="110000"/>
              </a:lnSpc>
              <a:spcBef>
                <a:spcPts val="0"/>
              </a:spcBef>
              <a:spcAft>
                <a:spcPts val="0"/>
              </a:spcAft>
              <a:buSzPts val="2200"/>
              <a:buChar char="●"/>
            </a:pPr>
            <a:r>
              <a:rPr lang="en-US"/>
              <a:t>Hoe zijn wensen en/of grenzen duidelijk gemaakt?</a:t>
            </a:r>
            <a:endParaRPr/>
          </a:p>
          <a:p>
            <a:pPr indent="-368300" lvl="0" marL="457200" marR="0" rtl="0" algn="l">
              <a:lnSpc>
                <a:spcPct val="110000"/>
              </a:lnSpc>
              <a:spcBef>
                <a:spcPts val="0"/>
              </a:spcBef>
              <a:spcAft>
                <a:spcPts val="0"/>
              </a:spcAft>
              <a:buSzPts val="2200"/>
              <a:buChar char="●"/>
            </a:pPr>
            <a:r>
              <a:rPr lang="en-US"/>
              <a:t>Hoe werd er gereageerd?</a:t>
            </a:r>
            <a:endParaRPr/>
          </a:p>
          <a:p>
            <a:pPr indent="-368300" lvl="0" marL="457200" marR="0" rtl="0" algn="l">
              <a:lnSpc>
                <a:spcPct val="110000"/>
              </a:lnSpc>
              <a:spcBef>
                <a:spcPts val="0"/>
              </a:spcBef>
              <a:spcAft>
                <a:spcPts val="0"/>
              </a:spcAft>
              <a:buSzPts val="2200"/>
              <a:buChar char="●"/>
            </a:pPr>
            <a:r>
              <a:rPr lang="en-US"/>
              <a:t>Zou jij iets anders gedaan hebben?</a:t>
            </a:r>
            <a:endParaRPr/>
          </a:p>
        </p:txBody>
      </p:sp>
      <p:sp>
        <p:nvSpPr>
          <p:cNvPr id="157" name="Google Shape;157;p28"/>
          <p:cNvSpPr txBox="1"/>
          <p:nvPr/>
        </p:nvSpPr>
        <p:spPr>
          <a:xfrm>
            <a:off x="2044550" y="4811300"/>
            <a:ext cx="100656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Open Sans Light"/>
                <a:ea typeface="Open Sans Light"/>
                <a:cs typeface="Open Sans Light"/>
                <a:sym typeface="Open Sans Light"/>
              </a:rPr>
              <a:t>Verzin een (opzetje voor) een nieuw scenario.</a:t>
            </a:r>
            <a:endParaRPr sz="2200">
              <a:latin typeface="Open Sans Light"/>
              <a:ea typeface="Open Sans Light"/>
              <a:cs typeface="Open Sans Light"/>
              <a:sym typeface="Open Sans Light"/>
            </a:endParaRPr>
          </a:p>
          <a:p>
            <a:pPr indent="-368300" lvl="0" marL="457200" rtl="0" algn="l">
              <a:spcBef>
                <a:spcPts val="0"/>
              </a:spcBef>
              <a:spcAft>
                <a:spcPts val="0"/>
              </a:spcAft>
              <a:buSzPts val="2200"/>
              <a:buFont typeface="Open Sans Light"/>
              <a:buChar char="●"/>
            </a:pPr>
            <a:r>
              <a:rPr lang="en-US" sz="2200">
                <a:latin typeface="Open Sans Light"/>
                <a:ea typeface="Open Sans Light"/>
                <a:cs typeface="Open Sans Light"/>
                <a:sym typeface="Open Sans Light"/>
              </a:rPr>
              <a:t>Welk onderwerp?</a:t>
            </a:r>
            <a:endParaRPr sz="2200">
              <a:latin typeface="Open Sans Light"/>
              <a:ea typeface="Open Sans Light"/>
              <a:cs typeface="Open Sans Light"/>
              <a:sym typeface="Open Sans Light"/>
            </a:endParaRPr>
          </a:p>
          <a:p>
            <a:pPr indent="-368300" lvl="0" marL="457200" rtl="0" algn="l">
              <a:spcBef>
                <a:spcPts val="0"/>
              </a:spcBef>
              <a:spcAft>
                <a:spcPts val="0"/>
              </a:spcAft>
              <a:buSzPts val="2200"/>
              <a:buFont typeface="Open Sans Light"/>
              <a:buChar char="●"/>
            </a:pPr>
            <a:r>
              <a:rPr lang="en-US" sz="2200">
                <a:latin typeface="Open Sans Light"/>
                <a:ea typeface="Open Sans Light"/>
                <a:cs typeface="Open Sans Light"/>
                <a:sym typeface="Open Sans Light"/>
              </a:rPr>
              <a:t>Gender van de karakters relevant?</a:t>
            </a:r>
            <a:endParaRPr sz="2200">
              <a:latin typeface="Open Sans Light"/>
              <a:ea typeface="Open Sans Light"/>
              <a:cs typeface="Open Sans Light"/>
              <a:sym typeface="Open Sans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ctrTitle"/>
          </p:nvPr>
        </p:nvSpPr>
        <p:spPr>
          <a:xfrm>
            <a:off x="1464994" y="840630"/>
            <a:ext cx="7559675" cy="12536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Discussiepunten en vragen….</a:t>
            </a:r>
            <a:endParaRPr/>
          </a:p>
        </p:txBody>
      </p:sp>
      <p:sp>
        <p:nvSpPr>
          <p:cNvPr id="163" name="Google Shape;163;p29"/>
          <p:cNvSpPr txBox="1"/>
          <p:nvPr>
            <p:ph idx="1" type="body"/>
          </p:nvPr>
        </p:nvSpPr>
        <p:spPr>
          <a:xfrm>
            <a:off x="1464994" y="1467439"/>
            <a:ext cx="9528354" cy="3417837"/>
          </a:xfrm>
          <a:prstGeom prst="rect">
            <a:avLst/>
          </a:prstGeom>
          <a:noFill/>
          <a:ln>
            <a:noFill/>
          </a:ln>
        </p:spPr>
        <p:txBody>
          <a:bodyPr anchorCtr="0" anchor="t" bIns="45700" lIns="91425" spcFirstLastPara="1" rIns="91425" wrap="square" tIns="45700">
            <a:noAutofit/>
          </a:bodyPr>
          <a:lstStyle/>
          <a:p>
            <a:pPr indent="-342900" lvl="0" marL="342900" rtl="0" algn="l">
              <a:lnSpc>
                <a:spcPct val="110000"/>
              </a:lnSpc>
              <a:spcBef>
                <a:spcPts val="0"/>
              </a:spcBef>
              <a:spcAft>
                <a:spcPts val="0"/>
              </a:spcAft>
              <a:buClr>
                <a:schemeClr val="dk1"/>
              </a:buClr>
              <a:buSzPts val="2200"/>
              <a:buFont typeface="Arial"/>
              <a:buChar char="•"/>
            </a:pPr>
            <a:r>
              <a:rPr lang="en-US"/>
              <a:t>Op welke momenten seksualiteit in curriculum (jaarlaag)?</a:t>
            </a:r>
            <a:endParaRPr/>
          </a:p>
          <a:p>
            <a:pPr indent="-342900" lvl="0" marL="342900" rtl="0" algn="l">
              <a:lnSpc>
                <a:spcPct val="110000"/>
              </a:lnSpc>
              <a:spcBef>
                <a:spcPts val="0"/>
              </a:spcBef>
              <a:spcAft>
                <a:spcPts val="0"/>
              </a:spcAft>
              <a:buClr>
                <a:schemeClr val="dk1"/>
              </a:buClr>
              <a:buSzPts val="2200"/>
              <a:buFont typeface="Arial"/>
              <a:buChar char="•"/>
            </a:pPr>
            <a:r>
              <a:rPr lang="en-US"/>
              <a:t>Wat is de rol van de biologiedocent?</a:t>
            </a:r>
            <a:endParaRPr/>
          </a:p>
          <a:p>
            <a:pPr indent="-342900" lvl="0" marL="342900" rtl="0" algn="l">
              <a:lnSpc>
                <a:spcPct val="110000"/>
              </a:lnSpc>
              <a:spcBef>
                <a:spcPts val="0"/>
              </a:spcBef>
              <a:spcAft>
                <a:spcPts val="0"/>
              </a:spcAft>
              <a:buClr>
                <a:schemeClr val="dk1"/>
              </a:buClr>
              <a:buSzPts val="2200"/>
              <a:buFont typeface="Arial"/>
              <a:buChar char="•"/>
            </a:pPr>
            <a:r>
              <a:rPr lang="en-US"/>
              <a:t>Wel/niet/hoe koppelen aan biologische vakinhoud?  </a:t>
            </a:r>
            <a:endParaRPr/>
          </a:p>
          <a:p>
            <a:pPr indent="-342900" lvl="0" marL="342900" rtl="0" algn="l">
              <a:lnSpc>
                <a:spcPct val="110000"/>
              </a:lnSpc>
              <a:spcBef>
                <a:spcPts val="0"/>
              </a:spcBef>
              <a:spcAft>
                <a:spcPts val="0"/>
              </a:spcAft>
              <a:buClr>
                <a:schemeClr val="dk1"/>
              </a:buClr>
              <a:buSzPts val="2200"/>
              <a:buFont typeface="Arial"/>
              <a:buChar char="•"/>
            </a:pPr>
            <a:r>
              <a:rPr lang="en-US"/>
              <a:t>Welke groeperingsvorm? Hele/halve klas, j/m samen of apart?</a:t>
            </a:r>
            <a:endParaRPr/>
          </a:p>
          <a:p>
            <a:pPr indent="-342900" lvl="0" marL="342900" rtl="0" algn="l">
              <a:lnSpc>
                <a:spcPct val="110000"/>
              </a:lnSpc>
              <a:spcBef>
                <a:spcPts val="0"/>
              </a:spcBef>
              <a:spcAft>
                <a:spcPts val="0"/>
              </a:spcAft>
              <a:buSzPts val="2200"/>
              <a:buChar char="•"/>
            </a:pPr>
            <a:r>
              <a:rPr lang="en-US"/>
              <a:t>Wat houdt je tegen om het aan de orde te stellen in je klas?  </a:t>
            </a:r>
            <a:endParaRPr/>
          </a:p>
          <a:p>
            <a:pPr indent="0" lvl="0" marL="0" rtl="0" algn="l">
              <a:lnSpc>
                <a:spcPct val="110000"/>
              </a:lnSpc>
              <a:spcBef>
                <a:spcPts val="0"/>
              </a:spcBef>
              <a:spcAft>
                <a:spcPts val="0"/>
              </a:spcAft>
              <a:buNone/>
            </a:pPr>
            <a:r>
              <a:rPr lang="en-US"/>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ctrTitle"/>
          </p:nvPr>
        </p:nvSpPr>
        <p:spPr>
          <a:xfrm>
            <a:off x="873304" y="344220"/>
            <a:ext cx="7559675" cy="12536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Een paar tips en tricks</a:t>
            </a:r>
            <a:endParaRPr/>
          </a:p>
        </p:txBody>
      </p:sp>
      <p:sp>
        <p:nvSpPr>
          <p:cNvPr id="170" name="Google Shape;170;p30"/>
          <p:cNvSpPr txBox="1"/>
          <p:nvPr>
            <p:ph idx="1" type="body"/>
          </p:nvPr>
        </p:nvSpPr>
        <p:spPr>
          <a:xfrm>
            <a:off x="823725" y="1301302"/>
            <a:ext cx="10906500" cy="3069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200"/>
              <a:buFont typeface="Arial"/>
              <a:buNone/>
            </a:pPr>
            <a:r>
              <a:rPr b="1" lang="en-US"/>
              <a:t>Vóór de les: </a:t>
            </a:r>
            <a:endParaRPr/>
          </a:p>
          <a:p>
            <a:pPr indent="-368300" lvl="0" marL="457200" rtl="0" algn="l">
              <a:lnSpc>
                <a:spcPct val="150000"/>
              </a:lnSpc>
              <a:spcBef>
                <a:spcPts val="0"/>
              </a:spcBef>
              <a:spcAft>
                <a:spcPts val="0"/>
              </a:spcAft>
              <a:buSzPts val="2200"/>
              <a:buChar char="●"/>
            </a:pPr>
            <a:r>
              <a:rPr lang="en-US"/>
              <a:t>Doelen van les (kennen/kunnen) helder hebben en dit communiceren met lln. </a:t>
            </a:r>
            <a:endParaRPr/>
          </a:p>
          <a:p>
            <a:pPr indent="-368300" lvl="0" marL="457200" rtl="0" algn="l">
              <a:lnSpc>
                <a:spcPct val="150000"/>
              </a:lnSpc>
              <a:spcBef>
                <a:spcPts val="0"/>
              </a:spcBef>
              <a:spcAft>
                <a:spcPts val="0"/>
              </a:spcAft>
              <a:buSzPts val="2200"/>
              <a:buChar char="●"/>
            </a:pPr>
            <a:r>
              <a:rPr lang="en-US"/>
              <a:t>Activiteiten waardoor leerlingen zich (kunnen) uiten en zichtbaar zijn. </a:t>
            </a:r>
            <a:endParaRPr/>
          </a:p>
          <a:p>
            <a:pPr indent="-368300" lvl="0" marL="457200" rtl="0" algn="l">
              <a:lnSpc>
                <a:spcPct val="150000"/>
              </a:lnSpc>
              <a:spcBef>
                <a:spcPts val="0"/>
              </a:spcBef>
              <a:spcAft>
                <a:spcPts val="0"/>
              </a:spcAft>
              <a:buSzPts val="2200"/>
              <a:buChar char="●"/>
            </a:pPr>
            <a:r>
              <a:rPr lang="en-US"/>
              <a:t>Energizer waarin gelachen kan worden → sfeer positief</a:t>
            </a:r>
            <a:endParaRPr/>
          </a:p>
          <a:p>
            <a:pPr indent="-368300" lvl="0" marL="457200" rtl="0" algn="l">
              <a:lnSpc>
                <a:spcPct val="150000"/>
              </a:lnSpc>
              <a:spcBef>
                <a:spcPts val="0"/>
              </a:spcBef>
              <a:spcAft>
                <a:spcPts val="0"/>
              </a:spcAft>
              <a:buSzPts val="2200"/>
              <a:buChar char="●"/>
            </a:pPr>
            <a:r>
              <a:rPr lang="en-US"/>
              <a:t>Activiteiten afwisselend klassikaal en in groepjes. </a:t>
            </a:r>
            <a:endParaRPr/>
          </a:p>
          <a:p>
            <a:pPr indent="-368300" lvl="0" marL="457200" rtl="0" algn="l">
              <a:lnSpc>
                <a:spcPct val="150000"/>
              </a:lnSpc>
              <a:spcBef>
                <a:spcPts val="0"/>
              </a:spcBef>
              <a:spcAft>
                <a:spcPts val="0"/>
              </a:spcAft>
              <a:buSzPts val="2200"/>
              <a:buChar char="●"/>
            </a:pPr>
            <a:r>
              <a:rPr lang="en-US"/>
              <a:t>Orienteer jezelf (gender</a:t>
            </a:r>
            <a:r>
              <a:rPr lang="en-US"/>
              <a:t>-</a:t>
            </a:r>
            <a:r>
              <a:rPr lang="en-US"/>
              <a:t>geslacht), sociale media, actualiteit etc. </a:t>
            </a:r>
            <a:endParaRPr/>
          </a:p>
          <a:p>
            <a:pPr indent="-368300" lvl="0" marL="457200" rtl="0" algn="l">
              <a:lnSpc>
                <a:spcPct val="150000"/>
              </a:lnSpc>
              <a:spcBef>
                <a:spcPts val="0"/>
              </a:spcBef>
              <a:spcAft>
                <a:spcPts val="0"/>
              </a:spcAft>
              <a:buSzPts val="2200"/>
              <a:buChar char="●"/>
            </a:pPr>
            <a:r>
              <a:rPr lang="en-US"/>
              <a:t>Overleg met Gender &amp; Sexuality Alliance (GSA) op school.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ctrTitle"/>
          </p:nvPr>
        </p:nvSpPr>
        <p:spPr>
          <a:xfrm>
            <a:off x="873304" y="344220"/>
            <a:ext cx="7559700" cy="125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Een paar tips en tricks</a:t>
            </a:r>
            <a:endParaRPr/>
          </a:p>
        </p:txBody>
      </p:sp>
      <p:sp>
        <p:nvSpPr>
          <p:cNvPr id="177" name="Google Shape;177;p31"/>
          <p:cNvSpPr txBox="1"/>
          <p:nvPr>
            <p:ph idx="1" type="body"/>
          </p:nvPr>
        </p:nvSpPr>
        <p:spPr>
          <a:xfrm>
            <a:off x="545604" y="1029329"/>
            <a:ext cx="10900800" cy="57276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200"/>
              <a:buFont typeface="Arial"/>
              <a:buNone/>
            </a:pPr>
            <a:r>
              <a:rPr b="1" lang="en-US"/>
              <a:t>Ti</a:t>
            </a:r>
            <a:r>
              <a:rPr b="1" lang="en-US"/>
              <a:t>jdens de les:</a:t>
            </a:r>
            <a:endParaRPr/>
          </a:p>
          <a:p>
            <a:pPr indent="-368300" lvl="0" marL="457200" rtl="0" algn="l">
              <a:lnSpc>
                <a:spcPct val="110000"/>
              </a:lnSpc>
              <a:spcBef>
                <a:spcPts val="0"/>
              </a:spcBef>
              <a:spcAft>
                <a:spcPts val="0"/>
              </a:spcAft>
              <a:buSzPts val="2200"/>
              <a:buChar char="●"/>
            </a:pPr>
            <a:r>
              <a:rPr lang="en-US"/>
              <a:t>Veilige sfeer met afspraken (stoelen in kring, luisteren naar elkaar, respecteren mening, binnen groep houden, mobiele telefoons weg, wel lachen, niet uitlachen) </a:t>
            </a:r>
            <a:endParaRPr/>
          </a:p>
          <a:p>
            <a:pPr indent="-368300" lvl="0" marL="457200" rtl="0" algn="l">
              <a:lnSpc>
                <a:spcPct val="110000"/>
              </a:lnSpc>
              <a:spcBef>
                <a:spcPts val="0"/>
              </a:spcBef>
              <a:spcAft>
                <a:spcPts val="0"/>
              </a:spcAft>
              <a:buSzPts val="2200"/>
              <a:buChar char="●"/>
            </a:pPr>
            <a:r>
              <a:rPr lang="en-US"/>
              <a:t>Lln ruimte geven om (wel of niet) te reageren (“wie heeft er wat nieuws geleerd?”)</a:t>
            </a:r>
            <a:endParaRPr/>
          </a:p>
          <a:p>
            <a:pPr indent="-368300" lvl="0" marL="457200" rtl="0" algn="l">
              <a:lnSpc>
                <a:spcPct val="110000"/>
              </a:lnSpc>
              <a:spcBef>
                <a:spcPts val="0"/>
              </a:spcBef>
              <a:spcAft>
                <a:spcPts val="0"/>
              </a:spcAft>
              <a:buSzPts val="2200"/>
              <a:buChar char="●"/>
            </a:pPr>
            <a:r>
              <a:rPr lang="en-US"/>
              <a:t>Geef de les eventueel met een collega (rolverdeling)</a:t>
            </a:r>
            <a:endParaRPr/>
          </a:p>
          <a:p>
            <a:pPr indent="-368300" lvl="0" marL="457200" rtl="0" algn="l">
              <a:lnSpc>
                <a:spcPct val="110000"/>
              </a:lnSpc>
              <a:spcBef>
                <a:spcPts val="0"/>
              </a:spcBef>
              <a:spcAft>
                <a:spcPts val="0"/>
              </a:spcAft>
              <a:buSzPts val="2200"/>
              <a:buChar char="●"/>
            </a:pPr>
            <a:r>
              <a:rPr lang="en-US"/>
              <a:t>Creëer een veilige omgeving</a:t>
            </a:r>
            <a:endParaRPr/>
          </a:p>
          <a:p>
            <a:pPr indent="-368300" lvl="0" marL="457200" rtl="0" algn="l">
              <a:lnSpc>
                <a:spcPct val="110000"/>
              </a:lnSpc>
              <a:spcBef>
                <a:spcPts val="0"/>
              </a:spcBef>
              <a:spcAft>
                <a:spcPts val="0"/>
              </a:spcAft>
              <a:buSzPts val="2200"/>
              <a:buChar char="●"/>
            </a:pPr>
            <a:r>
              <a:rPr lang="en-US"/>
              <a:t>Wees open over eigen ervaringen</a:t>
            </a:r>
            <a:endParaRPr/>
          </a:p>
          <a:p>
            <a:pPr indent="-368300" lvl="0" marL="457200" rtl="0" algn="l">
              <a:lnSpc>
                <a:spcPct val="110000"/>
              </a:lnSpc>
              <a:spcBef>
                <a:spcPts val="0"/>
              </a:spcBef>
              <a:spcAft>
                <a:spcPts val="0"/>
              </a:spcAft>
              <a:buSzPts val="2200"/>
              <a:buChar char="●"/>
            </a:pPr>
            <a:r>
              <a:rPr lang="en-US"/>
              <a:t>Zelf scherp hebben waar je grenzen liggen in de openheid die je wilt geven (“is die vraag relevant?”)</a:t>
            </a:r>
            <a:endParaRPr/>
          </a:p>
          <a:p>
            <a:pPr indent="-368300" lvl="0" marL="457200" rtl="0" algn="l">
              <a:lnSpc>
                <a:spcPct val="110000"/>
              </a:lnSpc>
              <a:spcBef>
                <a:spcPts val="0"/>
              </a:spcBef>
              <a:spcAft>
                <a:spcPts val="0"/>
              </a:spcAft>
              <a:buSzPts val="2200"/>
              <a:buChar char="●"/>
            </a:pPr>
            <a:r>
              <a:rPr lang="en-US"/>
              <a:t>Geef ‘out of the box’ voorbeelden</a:t>
            </a:r>
            <a:endParaRPr/>
          </a:p>
          <a:p>
            <a:pPr indent="-368300" lvl="0" marL="457200" rtl="0" algn="l">
              <a:lnSpc>
                <a:spcPct val="110000"/>
              </a:lnSpc>
              <a:spcBef>
                <a:spcPts val="0"/>
              </a:spcBef>
              <a:spcAft>
                <a:spcPts val="0"/>
              </a:spcAft>
              <a:buSzPts val="2200"/>
              <a:buChar char="●"/>
            </a:pPr>
            <a:r>
              <a:rPr lang="en-US"/>
              <a:t>Stel je lerend op; deze onderwerpen veranderen constant, veel actueel</a:t>
            </a:r>
            <a:endParaRPr/>
          </a:p>
          <a:p>
            <a:pPr indent="-368300" lvl="0" marL="457200" rtl="0" algn="l">
              <a:lnSpc>
                <a:spcPct val="110000"/>
              </a:lnSpc>
              <a:spcBef>
                <a:spcPts val="0"/>
              </a:spcBef>
              <a:spcAft>
                <a:spcPts val="0"/>
              </a:spcAft>
              <a:buSzPts val="2200"/>
              <a:buChar char="●"/>
            </a:pPr>
            <a:r>
              <a:rPr lang="en-US"/>
              <a:t>Laat leerlingen jou dingen uitleggen (“wat betekent dit voor jou?”)</a:t>
            </a:r>
            <a:endParaRPr/>
          </a:p>
          <a:p>
            <a:pPr indent="-368300" lvl="0" marL="457200" rtl="0" algn="l">
              <a:lnSpc>
                <a:spcPct val="110000"/>
              </a:lnSpc>
              <a:spcBef>
                <a:spcPts val="0"/>
              </a:spcBef>
              <a:spcAft>
                <a:spcPts val="0"/>
              </a:spcAft>
              <a:buSzPts val="2200"/>
              <a:buChar char="●"/>
            </a:pPr>
            <a:r>
              <a:rPr lang="en-US"/>
              <a:t>Stel open vragen en vraag door</a:t>
            </a:r>
            <a:endParaRPr/>
          </a:p>
          <a:p>
            <a:pPr indent="-368300" lvl="0" marL="457200" rtl="0" algn="l">
              <a:lnSpc>
                <a:spcPct val="110000"/>
              </a:lnSpc>
              <a:spcBef>
                <a:spcPts val="0"/>
              </a:spcBef>
              <a:spcAft>
                <a:spcPts val="0"/>
              </a:spcAft>
              <a:buSzPts val="2200"/>
              <a:buChar char="●"/>
            </a:pPr>
            <a:r>
              <a:rPr lang="en-US"/>
              <a:t>Begrens negatieve en discriminerende opmerkingen met een duidelijke grens</a:t>
            </a:r>
            <a:endParaRPr/>
          </a:p>
          <a:p>
            <a:pPr indent="-368300" lvl="0" marL="457200" rtl="0" algn="l">
              <a:lnSpc>
                <a:spcPct val="110000"/>
              </a:lnSpc>
              <a:spcBef>
                <a:spcPts val="0"/>
              </a:spcBef>
              <a:spcAft>
                <a:spcPts val="0"/>
              </a:spcAft>
              <a:buSzPts val="2200"/>
              <a:buChar char="●"/>
            </a:pPr>
            <a:r>
              <a:rPr lang="en-US"/>
              <a:t>Wees positief, praten over gender en seksualiteit is leuk!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ctrTitle"/>
          </p:nvPr>
        </p:nvSpPr>
        <p:spPr>
          <a:xfrm>
            <a:off x="1732123" y="1351088"/>
            <a:ext cx="7559675" cy="12536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50"/>
              </a:buClr>
              <a:buSzPts val="2300"/>
              <a:buFont typeface="Open Sans"/>
              <a:buNone/>
            </a:pPr>
            <a:r>
              <a:rPr lang="en-US">
                <a:solidFill>
                  <a:srgbClr val="00B050"/>
                </a:solidFill>
              </a:rPr>
              <a:t>Wat neem je mee?</a:t>
            </a:r>
            <a:endParaRPr>
              <a:solidFill>
                <a:srgbClr val="00B050"/>
              </a:solidFill>
            </a:endParaRPr>
          </a:p>
        </p:txBody>
      </p:sp>
      <p:sp>
        <p:nvSpPr>
          <p:cNvPr id="183" name="Google Shape;183;p32"/>
          <p:cNvSpPr txBox="1"/>
          <p:nvPr>
            <p:ph idx="1" type="body"/>
          </p:nvPr>
        </p:nvSpPr>
        <p:spPr>
          <a:xfrm>
            <a:off x="1732123" y="2250040"/>
            <a:ext cx="9158484" cy="3256872"/>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200"/>
              <a:buFont typeface="Arial"/>
              <a:buNone/>
            </a:pPr>
            <a:r>
              <a:rPr lang="en-US"/>
              <a:t>Meer info:…</a:t>
            </a:r>
            <a:endParaRPr/>
          </a:p>
          <a:p>
            <a:pPr indent="0" lvl="0" marL="0" marR="0" rtl="0" algn="l">
              <a:lnSpc>
                <a:spcPct val="110000"/>
              </a:lnSpc>
              <a:spcBef>
                <a:spcPts val="0"/>
              </a:spcBef>
              <a:spcAft>
                <a:spcPts val="0"/>
              </a:spcAft>
              <a:buClr>
                <a:schemeClr val="dk1"/>
              </a:buClr>
              <a:buSzPts val="2200"/>
              <a:buFont typeface="Arial"/>
              <a:buNone/>
            </a:pPr>
            <a:br>
              <a:rPr lang="en-US"/>
            </a:br>
            <a:r>
              <a:rPr lang="en-US" u="sng">
                <a:solidFill>
                  <a:schemeClr val="hlink"/>
                </a:solidFill>
                <a:hlinkClick r:id="rId3"/>
              </a:rPr>
              <a:t>www.sexmatters.nl</a:t>
            </a:r>
            <a:r>
              <a:rPr lang="en-US"/>
              <a:t> </a:t>
            </a:r>
            <a:endParaRPr/>
          </a:p>
          <a:p>
            <a:pPr indent="0" lvl="0" marL="0" marR="0" rtl="0" algn="l">
              <a:lnSpc>
                <a:spcPct val="110000"/>
              </a:lnSpc>
              <a:spcBef>
                <a:spcPts val="0"/>
              </a:spcBef>
              <a:spcAft>
                <a:spcPts val="0"/>
              </a:spcAft>
              <a:buClr>
                <a:schemeClr val="dk1"/>
              </a:buClr>
              <a:buSzPts val="1100"/>
              <a:buFont typeface="Arial"/>
              <a:buNone/>
            </a:pPr>
            <a:r>
              <a:rPr lang="en-US" u="sng">
                <a:solidFill>
                  <a:schemeClr val="hlink"/>
                </a:solidFill>
                <a:hlinkClick r:id="rId4"/>
              </a:rPr>
              <a:t>www.veersvoorlichting.com</a:t>
            </a:r>
            <a:r>
              <a:rPr lang="en-US"/>
              <a:t> </a:t>
            </a:r>
            <a:endParaRPr/>
          </a:p>
          <a:p>
            <a:pPr indent="0" lvl="0" marL="0" marR="0" rtl="0" algn="l">
              <a:lnSpc>
                <a:spcPct val="110000"/>
              </a:lnSpc>
              <a:spcBef>
                <a:spcPts val="0"/>
              </a:spcBef>
              <a:spcAft>
                <a:spcPts val="0"/>
              </a:spcAft>
              <a:buClr>
                <a:schemeClr val="dk1"/>
              </a:buClr>
              <a:buSzPts val="1100"/>
              <a:buFont typeface="Arial"/>
              <a:buNone/>
            </a:pPr>
            <a:r>
              <a:rPr lang="en-US" u="sng">
                <a:solidFill>
                  <a:schemeClr val="hlink"/>
                </a:solidFill>
                <a:hlinkClick r:id="rId5"/>
              </a:rPr>
              <a:t>www.sense.info</a:t>
            </a:r>
            <a:r>
              <a:rPr lang="en-US"/>
              <a:t> </a:t>
            </a:r>
            <a:endParaRPr/>
          </a:p>
          <a:p>
            <a:pPr indent="0" lvl="0" marL="0" marR="0" rtl="0" algn="l">
              <a:lnSpc>
                <a:spcPct val="110000"/>
              </a:lnSpc>
              <a:spcBef>
                <a:spcPts val="0"/>
              </a:spcBef>
              <a:spcAft>
                <a:spcPts val="0"/>
              </a:spcAft>
              <a:buClr>
                <a:schemeClr val="dk1"/>
              </a:buClr>
              <a:buSzPts val="1100"/>
              <a:buFont typeface="Arial"/>
              <a:buNone/>
            </a:pPr>
            <a:r>
              <a:rPr lang="en-US" u="sng">
                <a:solidFill>
                  <a:schemeClr val="hlink"/>
                </a:solidFill>
                <a:hlinkClick r:id="rId6"/>
              </a:rPr>
              <a:t>www.wipsite.nl</a:t>
            </a:r>
            <a:r>
              <a:rPr lang="en-US"/>
              <a:t> </a:t>
            </a:r>
            <a:endParaRPr/>
          </a:p>
          <a:p>
            <a:pPr indent="0" lvl="0" marL="0" marR="0" rtl="0" algn="l">
              <a:lnSpc>
                <a:spcPct val="110000"/>
              </a:lnSpc>
              <a:spcBef>
                <a:spcPts val="0"/>
              </a:spcBef>
              <a:spcAft>
                <a:spcPts val="0"/>
              </a:spcAft>
              <a:buClr>
                <a:schemeClr val="dk1"/>
              </a:buClr>
              <a:buSzPts val="1100"/>
              <a:buFont typeface="Arial"/>
              <a:buNone/>
            </a:pPr>
            <a:r>
              <a:rPr lang="en-US" u="sng">
                <a:solidFill>
                  <a:schemeClr val="hlink"/>
                </a:solidFill>
                <a:hlinkClick r:id="rId7"/>
              </a:rPr>
              <a:t>www.soaaids.nl</a:t>
            </a:r>
            <a:r>
              <a:rPr lang="en-US"/>
              <a:t> </a:t>
            </a:r>
            <a:endParaRPr/>
          </a:p>
          <a:p>
            <a:pPr indent="0" lvl="0" marL="0" marR="0" rtl="0" algn="l">
              <a:lnSpc>
                <a:spcPct val="110000"/>
              </a:lnSpc>
              <a:spcBef>
                <a:spcPts val="0"/>
              </a:spcBef>
              <a:spcAft>
                <a:spcPts val="0"/>
              </a:spcAft>
              <a:buClr>
                <a:schemeClr val="dk1"/>
              </a:buClr>
              <a:buSzPts val="1100"/>
              <a:buFont typeface="Arial"/>
              <a:buNone/>
            </a:pPr>
            <a:r>
              <a:rPr lang="en-US" u="sng">
                <a:solidFill>
                  <a:schemeClr val="hlink"/>
                </a:solidFill>
                <a:hlinkClick r:id="rId8"/>
              </a:rPr>
              <a:t>www.seksuelevorming.nl</a:t>
            </a:r>
            <a:r>
              <a:rPr lang="en-US"/>
              <a:t> </a:t>
            </a:r>
            <a:endParaRPr/>
          </a:p>
          <a:p>
            <a:pPr indent="0" lvl="0" marL="0" marR="0" rtl="0" algn="l">
              <a:lnSpc>
                <a:spcPct val="110000"/>
              </a:lnSpc>
              <a:spcBef>
                <a:spcPts val="0"/>
              </a:spcBef>
              <a:spcAft>
                <a:spcPts val="0"/>
              </a:spcAft>
              <a:buClr>
                <a:schemeClr val="dk1"/>
              </a:buClr>
              <a:buSzPts val="2200"/>
              <a:buFont typeface="Arial"/>
              <a:buNone/>
            </a:pPr>
            <a:r>
              <a:t/>
            </a:r>
            <a:endParaRPr/>
          </a:p>
        </p:txBody>
      </p:sp>
      <p:sp>
        <p:nvSpPr>
          <p:cNvPr id="184" name="Google Shape;184;p32"/>
          <p:cNvSpPr txBox="1"/>
          <p:nvPr/>
        </p:nvSpPr>
        <p:spPr>
          <a:xfrm>
            <a:off x="5580225" y="2971625"/>
            <a:ext cx="4911600" cy="20133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Clr>
                <a:schemeClr val="dk1"/>
              </a:buClr>
              <a:buSzPts val="1100"/>
              <a:buFont typeface="Arial"/>
              <a:buNone/>
            </a:pPr>
            <a:r>
              <a:rPr lang="en-US" sz="2200" u="sng">
                <a:solidFill>
                  <a:schemeClr val="hlink"/>
                </a:solidFill>
                <a:latin typeface="Open Sans Light"/>
                <a:ea typeface="Open Sans Light"/>
                <a:cs typeface="Open Sans Light"/>
                <a:sym typeface="Open Sans Light"/>
                <a:hlinkClick r:id="rId9"/>
              </a:rPr>
              <a:t>www.genderpraatjes.nl</a:t>
            </a:r>
            <a:r>
              <a:rPr lang="en-US" sz="2200">
                <a:solidFill>
                  <a:schemeClr val="dk1"/>
                </a:solidFill>
                <a:latin typeface="Open Sans Light"/>
                <a:ea typeface="Open Sans Light"/>
                <a:cs typeface="Open Sans Light"/>
                <a:sym typeface="Open Sans Light"/>
              </a:rPr>
              <a:t> </a:t>
            </a:r>
            <a:endParaRPr sz="2200">
              <a:solidFill>
                <a:schemeClr val="dk1"/>
              </a:solidFill>
              <a:latin typeface="Open Sans Light"/>
              <a:ea typeface="Open Sans Light"/>
              <a:cs typeface="Open Sans Light"/>
              <a:sym typeface="Open Sans Light"/>
            </a:endParaRPr>
          </a:p>
          <a:p>
            <a:pPr indent="0" lvl="0" marL="0" rtl="0" algn="l">
              <a:lnSpc>
                <a:spcPct val="110000"/>
              </a:lnSpc>
              <a:spcBef>
                <a:spcPts val="0"/>
              </a:spcBef>
              <a:spcAft>
                <a:spcPts val="0"/>
              </a:spcAft>
              <a:buClr>
                <a:schemeClr val="dk1"/>
              </a:buClr>
              <a:buSzPts val="1100"/>
              <a:buFont typeface="Arial"/>
              <a:buNone/>
            </a:pPr>
            <a:r>
              <a:rPr lang="en-US" sz="2200" u="sng">
                <a:solidFill>
                  <a:schemeClr val="hlink"/>
                </a:solidFill>
                <a:latin typeface="Open Sans Light"/>
                <a:ea typeface="Open Sans Light"/>
                <a:cs typeface="Open Sans Light"/>
                <a:sym typeface="Open Sans Light"/>
                <a:hlinkClick r:id="rId10"/>
              </a:rPr>
              <a:t>www.transgendernetwerk.nl</a:t>
            </a:r>
            <a:r>
              <a:rPr lang="en-US" sz="2200">
                <a:solidFill>
                  <a:schemeClr val="dk1"/>
                </a:solidFill>
                <a:latin typeface="Open Sans Light"/>
                <a:ea typeface="Open Sans Light"/>
                <a:cs typeface="Open Sans Light"/>
                <a:sym typeface="Open Sans Light"/>
              </a:rPr>
              <a:t> </a:t>
            </a:r>
            <a:endParaRPr sz="2200">
              <a:solidFill>
                <a:schemeClr val="dk1"/>
              </a:solidFill>
              <a:latin typeface="Open Sans Light"/>
              <a:ea typeface="Open Sans Light"/>
              <a:cs typeface="Open Sans Light"/>
              <a:sym typeface="Open Sans Light"/>
            </a:endParaRPr>
          </a:p>
          <a:p>
            <a:pPr indent="0" lvl="0" marL="0" rtl="0" algn="l">
              <a:lnSpc>
                <a:spcPct val="110000"/>
              </a:lnSpc>
              <a:spcBef>
                <a:spcPts val="0"/>
              </a:spcBef>
              <a:spcAft>
                <a:spcPts val="0"/>
              </a:spcAft>
              <a:buClr>
                <a:schemeClr val="dk1"/>
              </a:buClr>
              <a:buSzPts val="1100"/>
              <a:buFont typeface="Arial"/>
              <a:buNone/>
            </a:pPr>
            <a:r>
              <a:rPr lang="en-US" sz="2200" u="sng">
                <a:solidFill>
                  <a:schemeClr val="hlink"/>
                </a:solidFill>
                <a:latin typeface="Open Sans Light"/>
                <a:ea typeface="Open Sans Light"/>
                <a:cs typeface="Open Sans Light"/>
                <a:sym typeface="Open Sans Light"/>
                <a:hlinkClick r:id="rId11"/>
              </a:rPr>
              <a:t>www.canyoufixit.nl</a:t>
            </a:r>
            <a:r>
              <a:rPr lang="en-US" sz="2200">
                <a:solidFill>
                  <a:schemeClr val="dk1"/>
                </a:solidFill>
                <a:latin typeface="Open Sans Light"/>
                <a:ea typeface="Open Sans Light"/>
                <a:cs typeface="Open Sans Light"/>
                <a:sym typeface="Open Sans Light"/>
              </a:rPr>
              <a:t> </a:t>
            </a:r>
            <a:endParaRPr sz="2200">
              <a:solidFill>
                <a:schemeClr val="dk1"/>
              </a:solidFill>
              <a:latin typeface="Open Sans Light"/>
              <a:ea typeface="Open Sans Light"/>
              <a:cs typeface="Open Sans Light"/>
              <a:sym typeface="Open Sans Light"/>
            </a:endParaRPr>
          </a:p>
          <a:p>
            <a:pPr indent="0" lvl="0" marL="0" rtl="0" algn="l">
              <a:lnSpc>
                <a:spcPct val="110000"/>
              </a:lnSpc>
              <a:spcBef>
                <a:spcPts val="0"/>
              </a:spcBef>
              <a:spcAft>
                <a:spcPts val="0"/>
              </a:spcAft>
              <a:buClr>
                <a:schemeClr val="dk1"/>
              </a:buClr>
              <a:buSzPts val="1100"/>
              <a:buFont typeface="Arial"/>
              <a:buNone/>
            </a:pPr>
            <a:r>
              <a:rPr lang="en-US" sz="2200" u="sng">
                <a:solidFill>
                  <a:schemeClr val="hlink"/>
                </a:solidFill>
                <a:latin typeface="Open Sans Light"/>
                <a:ea typeface="Open Sans Light"/>
                <a:cs typeface="Open Sans Light"/>
                <a:sym typeface="Open Sans Light"/>
                <a:hlinkClick r:id="rId12"/>
              </a:rPr>
              <a:t>www.centrumseksueelgeweld.nl</a:t>
            </a:r>
            <a:r>
              <a:rPr lang="en-US" sz="2200">
                <a:solidFill>
                  <a:schemeClr val="dk1"/>
                </a:solidFill>
                <a:latin typeface="Open Sans Light"/>
                <a:ea typeface="Open Sans Light"/>
                <a:cs typeface="Open Sans Light"/>
                <a:sym typeface="Open Sans Light"/>
              </a:rPr>
              <a:t> </a:t>
            </a:r>
            <a:endParaRPr sz="2200">
              <a:solidFill>
                <a:schemeClr val="dk1"/>
              </a:solidFill>
              <a:latin typeface="Open Sans Light"/>
              <a:ea typeface="Open Sans Light"/>
              <a:cs typeface="Open Sans Light"/>
              <a:sym typeface="Open Sans Light"/>
            </a:endParaRPr>
          </a:p>
          <a:p>
            <a:pPr indent="0" lvl="0" marL="0" rtl="0" algn="l">
              <a:lnSpc>
                <a:spcPct val="110000"/>
              </a:lnSpc>
              <a:spcBef>
                <a:spcPts val="0"/>
              </a:spcBef>
              <a:spcAft>
                <a:spcPts val="0"/>
              </a:spcAft>
              <a:buClr>
                <a:schemeClr val="dk1"/>
              </a:buClr>
              <a:buSzPts val="1100"/>
              <a:buFont typeface="Arial"/>
              <a:buNone/>
            </a:pPr>
            <a:r>
              <a:rPr lang="en-US" sz="2200" u="sng">
                <a:solidFill>
                  <a:schemeClr val="hlink"/>
                </a:solidFill>
                <a:latin typeface="Open Sans Light"/>
                <a:ea typeface="Open Sans Light"/>
                <a:cs typeface="Open Sans Light"/>
                <a:sym typeface="Open Sans Light"/>
                <a:hlinkClick r:id="rId13"/>
              </a:rPr>
              <a:t>www.helpwanted.nl</a:t>
            </a:r>
            <a:r>
              <a:rPr lang="en-US" sz="2200">
                <a:solidFill>
                  <a:schemeClr val="dk1"/>
                </a:solidFill>
                <a:latin typeface="Open Sans Light"/>
                <a:ea typeface="Open Sans Light"/>
                <a:cs typeface="Open Sans Light"/>
                <a:sym typeface="Open Sans Light"/>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ctrTitle"/>
          </p:nvPr>
        </p:nvSpPr>
        <p:spPr>
          <a:xfrm>
            <a:off x="2188396" y="1351088"/>
            <a:ext cx="7559675" cy="12536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Planning workshop</a:t>
            </a:r>
            <a:br>
              <a:rPr lang="en-US"/>
            </a:br>
            <a:endParaRPr/>
          </a:p>
        </p:txBody>
      </p:sp>
      <p:sp>
        <p:nvSpPr>
          <p:cNvPr id="86" name="Google Shape;86;p17"/>
          <p:cNvSpPr txBox="1"/>
          <p:nvPr>
            <p:ph idx="1" type="body"/>
          </p:nvPr>
        </p:nvSpPr>
        <p:spPr>
          <a:xfrm>
            <a:off x="2317749" y="2063595"/>
            <a:ext cx="6754332" cy="3546095"/>
          </a:xfrm>
          <a:prstGeom prst="rect">
            <a:avLst/>
          </a:prstGeom>
          <a:noFill/>
          <a:ln>
            <a:noFill/>
          </a:ln>
        </p:spPr>
        <p:txBody>
          <a:bodyPr anchorCtr="0" anchor="t" bIns="45700" lIns="91425" spcFirstLastPara="1" rIns="91425" wrap="square" tIns="45700">
            <a:noAutofit/>
          </a:bodyPr>
          <a:lstStyle/>
          <a:p>
            <a:pPr indent="-342900" lvl="0" marL="342900" rtl="0" algn="l">
              <a:lnSpc>
                <a:spcPct val="110000"/>
              </a:lnSpc>
              <a:spcBef>
                <a:spcPts val="0"/>
              </a:spcBef>
              <a:spcAft>
                <a:spcPts val="0"/>
              </a:spcAft>
              <a:buClr>
                <a:schemeClr val="dk1"/>
              </a:buClr>
              <a:buSzPts val="2200"/>
              <a:buFont typeface="Arial"/>
              <a:buChar char="•"/>
            </a:pPr>
            <a:r>
              <a:rPr lang="en-US"/>
              <a:t>Introductie en achtergrond (kort)</a:t>
            </a:r>
            <a:endParaRPr/>
          </a:p>
          <a:p>
            <a:pPr indent="-203200" lvl="0" marL="342900" rtl="0" algn="l">
              <a:lnSpc>
                <a:spcPct val="110000"/>
              </a:lnSpc>
              <a:spcBef>
                <a:spcPts val="0"/>
              </a:spcBef>
              <a:spcAft>
                <a:spcPts val="0"/>
              </a:spcAft>
              <a:buClr>
                <a:schemeClr val="dk1"/>
              </a:buClr>
              <a:buSzPts val="2200"/>
              <a:buFont typeface="Arial"/>
              <a:buNone/>
            </a:pPr>
            <a:r>
              <a:t/>
            </a:r>
            <a:endParaRPr/>
          </a:p>
          <a:p>
            <a:pPr indent="-342900" lvl="0" marL="342900" rtl="0" algn="l">
              <a:lnSpc>
                <a:spcPct val="110000"/>
              </a:lnSpc>
              <a:spcBef>
                <a:spcPts val="0"/>
              </a:spcBef>
              <a:spcAft>
                <a:spcPts val="0"/>
              </a:spcAft>
              <a:buClr>
                <a:schemeClr val="dk1"/>
              </a:buClr>
              <a:buSzPts val="2200"/>
              <a:buFont typeface="Arial"/>
              <a:buChar char="•"/>
            </a:pPr>
            <a:r>
              <a:rPr lang="en-US"/>
              <a:t>Drie werkvormen ervaren en aanpassen</a:t>
            </a:r>
            <a:endParaRPr/>
          </a:p>
          <a:p>
            <a:pPr indent="0" lvl="0" marL="0" marR="0" rtl="0" algn="l">
              <a:lnSpc>
                <a:spcPct val="110000"/>
              </a:lnSpc>
              <a:spcBef>
                <a:spcPts val="0"/>
              </a:spcBef>
              <a:spcAft>
                <a:spcPts val="0"/>
              </a:spcAft>
              <a:buClr>
                <a:schemeClr val="dk1"/>
              </a:buClr>
              <a:buSzPts val="2200"/>
              <a:buFont typeface="Arial"/>
              <a:buNone/>
            </a:pPr>
            <a:r>
              <a:t/>
            </a:r>
            <a:endParaRPr/>
          </a:p>
          <a:p>
            <a:pPr indent="-342900" lvl="0" marL="342900" rtl="0" algn="l">
              <a:lnSpc>
                <a:spcPct val="110000"/>
              </a:lnSpc>
              <a:spcBef>
                <a:spcPts val="0"/>
              </a:spcBef>
              <a:spcAft>
                <a:spcPts val="0"/>
              </a:spcAft>
              <a:buClr>
                <a:schemeClr val="dk1"/>
              </a:buClr>
              <a:buSzPts val="2200"/>
              <a:buFont typeface="Arial"/>
              <a:buChar char="•"/>
            </a:pPr>
            <a:r>
              <a:rPr lang="en-US"/>
              <a:t>Algehele discussie</a:t>
            </a:r>
            <a:endParaRPr/>
          </a:p>
          <a:p>
            <a:pPr indent="-203200" lvl="0" marL="342900" rtl="0" algn="l">
              <a:lnSpc>
                <a:spcPct val="110000"/>
              </a:lnSpc>
              <a:spcBef>
                <a:spcPts val="0"/>
              </a:spcBef>
              <a:spcAft>
                <a:spcPts val="0"/>
              </a:spcAft>
              <a:buClr>
                <a:schemeClr val="dk1"/>
              </a:buClr>
              <a:buSzPts val="2200"/>
              <a:buFont typeface="Arial"/>
              <a:buNone/>
            </a:pPr>
            <a:r>
              <a:t/>
            </a:r>
            <a:endParaRPr/>
          </a:p>
          <a:p>
            <a:pPr indent="-342900" lvl="0" marL="342900" rtl="0" algn="l">
              <a:lnSpc>
                <a:spcPct val="110000"/>
              </a:lnSpc>
              <a:spcBef>
                <a:spcPts val="0"/>
              </a:spcBef>
              <a:spcAft>
                <a:spcPts val="0"/>
              </a:spcAft>
              <a:buClr>
                <a:schemeClr val="dk1"/>
              </a:buClr>
              <a:buSzPts val="2200"/>
              <a:buFont typeface="Arial"/>
              <a:buChar char="•"/>
            </a:pPr>
            <a:r>
              <a:rPr lang="en-US"/>
              <a:t>Take away message en terugblik</a:t>
            </a:r>
            <a:endParaRPr/>
          </a:p>
          <a:p>
            <a:pPr indent="-203200" lvl="0" marL="342900" rtl="0" algn="l">
              <a:lnSpc>
                <a:spcPct val="110000"/>
              </a:lnSpc>
              <a:spcBef>
                <a:spcPts val="0"/>
              </a:spcBef>
              <a:spcAft>
                <a:spcPts val="0"/>
              </a:spcAft>
              <a:buClr>
                <a:schemeClr val="dk1"/>
              </a:buClr>
              <a:buSzPts val="2200"/>
              <a:buFont typeface="Arial"/>
              <a:buNone/>
            </a:pPr>
            <a:r>
              <a:t/>
            </a:r>
            <a:endParaRPr/>
          </a:p>
          <a:p>
            <a:pPr indent="0" lvl="0" marL="0" marR="0" rtl="0" algn="l">
              <a:lnSpc>
                <a:spcPct val="110000"/>
              </a:lnSpc>
              <a:spcBef>
                <a:spcPts val="0"/>
              </a:spcBef>
              <a:spcAft>
                <a:spcPts val="0"/>
              </a:spcAft>
              <a:buClr>
                <a:schemeClr val="dk1"/>
              </a:buClr>
              <a:buSzPts val="2200"/>
              <a:buFont typeface="Arial"/>
              <a:buNone/>
            </a:pPr>
            <a:r>
              <a:t/>
            </a:r>
            <a:endParaRPr/>
          </a:p>
          <a:p>
            <a:pPr indent="0" lvl="0" marL="0" marR="0" rtl="0" algn="l">
              <a:lnSpc>
                <a:spcPct val="110000"/>
              </a:lnSpc>
              <a:spcBef>
                <a:spcPts val="0"/>
              </a:spcBef>
              <a:spcAft>
                <a:spcPts val="0"/>
              </a:spcAft>
              <a:buClr>
                <a:schemeClr val="dk1"/>
              </a:buClr>
              <a:buSzPts val="22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ctrTitle"/>
          </p:nvPr>
        </p:nvSpPr>
        <p:spPr>
          <a:xfrm>
            <a:off x="1808252" y="1351089"/>
            <a:ext cx="7939819" cy="5907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Doel workshop</a:t>
            </a:r>
            <a:endParaRPr/>
          </a:p>
        </p:txBody>
      </p:sp>
      <p:sp>
        <p:nvSpPr>
          <p:cNvPr id="92" name="Google Shape;92;p18"/>
          <p:cNvSpPr txBox="1"/>
          <p:nvPr>
            <p:ph idx="1" type="body"/>
          </p:nvPr>
        </p:nvSpPr>
        <p:spPr>
          <a:xfrm>
            <a:off x="1808252" y="2063595"/>
            <a:ext cx="7559675" cy="3443316"/>
          </a:xfrm>
          <a:prstGeom prst="rect">
            <a:avLst/>
          </a:prstGeom>
          <a:noFill/>
          <a:ln>
            <a:noFill/>
          </a:ln>
        </p:spPr>
        <p:txBody>
          <a:bodyPr anchorCtr="0" anchor="t" bIns="45700" lIns="91425" spcFirstLastPara="1" rIns="91425" wrap="square" tIns="45700">
            <a:noAutofit/>
          </a:bodyPr>
          <a:lstStyle/>
          <a:p>
            <a:pPr indent="-342900" lvl="0" marL="342900" rtl="0" algn="l">
              <a:lnSpc>
                <a:spcPct val="110000"/>
              </a:lnSpc>
              <a:spcBef>
                <a:spcPts val="0"/>
              </a:spcBef>
              <a:spcAft>
                <a:spcPts val="0"/>
              </a:spcAft>
              <a:buClr>
                <a:schemeClr val="dk1"/>
              </a:buClr>
              <a:buSzPts val="2200"/>
              <a:buFont typeface="Arial"/>
              <a:buChar char="•"/>
            </a:pPr>
            <a:r>
              <a:rPr b="1" lang="en-US"/>
              <a:t>Tools</a:t>
            </a:r>
            <a:r>
              <a:rPr lang="en-US"/>
              <a:t> aanbieden om binnen je lessen seksualiteit, gender en consent bespreekbaar te maken.   </a:t>
            </a:r>
            <a:endParaRPr/>
          </a:p>
          <a:p>
            <a:pPr indent="0" lvl="0" marL="0" marR="0" rtl="0" algn="l">
              <a:lnSpc>
                <a:spcPct val="110000"/>
              </a:lnSpc>
              <a:spcBef>
                <a:spcPts val="0"/>
              </a:spcBef>
              <a:spcAft>
                <a:spcPts val="0"/>
              </a:spcAft>
              <a:buClr>
                <a:schemeClr val="dk1"/>
              </a:buClr>
              <a:buSzPts val="2200"/>
              <a:buFont typeface="Arial"/>
              <a:buNone/>
            </a:pPr>
            <a:r>
              <a:t/>
            </a:r>
            <a:endParaRPr/>
          </a:p>
          <a:p>
            <a:pPr indent="-342900" lvl="0" marL="342900" rtl="0" algn="l">
              <a:lnSpc>
                <a:spcPct val="110000"/>
              </a:lnSpc>
              <a:spcBef>
                <a:spcPts val="0"/>
              </a:spcBef>
              <a:spcAft>
                <a:spcPts val="0"/>
              </a:spcAft>
              <a:buClr>
                <a:schemeClr val="dk1"/>
              </a:buClr>
              <a:buSzPts val="2200"/>
              <a:buFont typeface="Arial"/>
              <a:buChar char="•"/>
            </a:pPr>
            <a:r>
              <a:rPr lang="en-US"/>
              <a:t>Vanuit </a:t>
            </a:r>
            <a:r>
              <a:rPr b="1" lang="en-US"/>
              <a:t>leerlingperspectief </a:t>
            </a:r>
            <a:r>
              <a:rPr lang="en-US"/>
              <a:t>ervaren hoe het is om over deze onderwerpen te praten. </a:t>
            </a:r>
            <a:endParaRPr/>
          </a:p>
          <a:p>
            <a:pPr indent="-203200" lvl="0" marL="342900" rtl="0" algn="l">
              <a:lnSpc>
                <a:spcPct val="110000"/>
              </a:lnSpc>
              <a:spcBef>
                <a:spcPts val="0"/>
              </a:spcBef>
              <a:spcAft>
                <a:spcPts val="0"/>
              </a:spcAft>
              <a:buClr>
                <a:schemeClr val="dk1"/>
              </a:buClr>
              <a:buSzPts val="2200"/>
              <a:buFont typeface="Arial"/>
              <a:buNone/>
            </a:pPr>
            <a:r>
              <a:t/>
            </a:r>
            <a:endParaRPr/>
          </a:p>
          <a:p>
            <a:pPr indent="-342900" lvl="0" marL="342900" rtl="0" algn="l">
              <a:lnSpc>
                <a:spcPct val="110000"/>
              </a:lnSpc>
              <a:spcBef>
                <a:spcPts val="0"/>
              </a:spcBef>
              <a:spcAft>
                <a:spcPts val="0"/>
              </a:spcAft>
              <a:buClr>
                <a:schemeClr val="dk1"/>
              </a:buClr>
              <a:buSzPts val="2200"/>
              <a:buFont typeface="Arial"/>
              <a:buChar char="•"/>
            </a:pPr>
            <a:r>
              <a:rPr lang="en-US"/>
              <a:t>Vanuit </a:t>
            </a:r>
            <a:r>
              <a:rPr b="1" lang="en-US"/>
              <a:t>docentenperspectief </a:t>
            </a:r>
            <a:r>
              <a:rPr lang="en-US"/>
              <a:t>werkvormen aanpassen om zelf te gebruiken in je eigen lessen. </a:t>
            </a:r>
            <a:endParaRPr/>
          </a:p>
          <a:p>
            <a:pPr indent="0" lvl="0" marL="0" marR="0" rtl="0" algn="l">
              <a:lnSpc>
                <a:spcPct val="110000"/>
              </a:lnSpc>
              <a:spcBef>
                <a:spcPts val="0"/>
              </a:spcBef>
              <a:spcAft>
                <a:spcPts val="0"/>
              </a:spcAft>
              <a:buClr>
                <a:schemeClr val="dk1"/>
              </a:buClr>
              <a:buSzPts val="2200"/>
              <a:buFont typeface="Arial"/>
              <a:buNone/>
            </a:pPr>
            <a:r>
              <a:rPr lang="en-US"/>
              <a:t> </a:t>
            </a:r>
            <a:endParaRPr/>
          </a:p>
          <a:p>
            <a:pPr indent="0" lvl="0" marL="0" marR="0" rtl="0" algn="l">
              <a:lnSpc>
                <a:spcPct val="110000"/>
              </a:lnSpc>
              <a:spcBef>
                <a:spcPts val="0"/>
              </a:spcBef>
              <a:spcAft>
                <a:spcPts val="0"/>
              </a:spcAft>
              <a:buClr>
                <a:schemeClr val="dk1"/>
              </a:buClr>
              <a:buSzPts val="2200"/>
              <a:buFont typeface="Arial"/>
              <a:buNone/>
            </a:pP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ctrTitle"/>
          </p:nvPr>
        </p:nvSpPr>
        <p:spPr>
          <a:xfrm>
            <a:off x="1495817" y="493160"/>
            <a:ext cx="8798888" cy="12020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Wat staat er in eindtermen/kerndoelen over seksualiteit?</a:t>
            </a:r>
            <a:endParaRPr/>
          </a:p>
        </p:txBody>
      </p:sp>
      <p:sp>
        <p:nvSpPr>
          <p:cNvPr id="98" name="Google Shape;98;p19"/>
          <p:cNvSpPr txBox="1"/>
          <p:nvPr>
            <p:ph idx="1" type="body"/>
          </p:nvPr>
        </p:nvSpPr>
        <p:spPr>
          <a:xfrm>
            <a:off x="1495817" y="1222538"/>
            <a:ext cx="10165351" cy="4777483"/>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800"/>
              <a:buFont typeface="Arial"/>
              <a:buNone/>
            </a:pPr>
            <a:r>
              <a:rPr b="1" i="0" lang="en-US" sz="1800" u="none" strike="noStrike">
                <a:solidFill>
                  <a:srgbClr val="000000"/>
                </a:solidFill>
                <a:latin typeface="Verdana"/>
                <a:ea typeface="Verdana"/>
                <a:cs typeface="Verdana"/>
                <a:sym typeface="Verdana"/>
              </a:rPr>
              <a:t>Kerndoelen onderbouw</a:t>
            </a:r>
            <a:endParaRPr/>
          </a:p>
          <a:p>
            <a:pPr indent="0" lvl="0" marL="0" marR="0" rtl="0" algn="l">
              <a:lnSpc>
                <a:spcPct val="110000"/>
              </a:lnSpc>
              <a:spcBef>
                <a:spcPts val="0"/>
              </a:spcBef>
              <a:spcAft>
                <a:spcPts val="0"/>
              </a:spcAft>
              <a:buClr>
                <a:srgbClr val="000000"/>
              </a:buClr>
              <a:buSzPts val="1800"/>
              <a:buFont typeface="Arial"/>
              <a:buNone/>
            </a:pPr>
            <a:r>
              <a:rPr lang="en-US" sz="1800">
                <a:solidFill>
                  <a:srgbClr val="000000"/>
                </a:solidFill>
                <a:latin typeface="Verdana"/>
                <a:ea typeface="Verdana"/>
                <a:cs typeface="Verdana"/>
                <a:sym typeface="Verdana"/>
              </a:rPr>
              <a:t>43…leert de betekenis voor de samenleving te zien van respect voor elkaars opvattingen en leefwijze en leert respectvol om te gaan met </a:t>
            </a:r>
            <a:r>
              <a:rPr lang="en-US" sz="1800">
                <a:solidFill>
                  <a:srgbClr val="000000"/>
                </a:solidFill>
                <a:highlight>
                  <a:srgbClr val="FFFF00"/>
                </a:highlight>
                <a:latin typeface="Verdana"/>
                <a:ea typeface="Verdana"/>
                <a:cs typeface="Verdana"/>
                <a:sym typeface="Verdana"/>
              </a:rPr>
              <a:t>seksualiteit</a:t>
            </a:r>
            <a:r>
              <a:rPr lang="en-US" sz="1800">
                <a:solidFill>
                  <a:srgbClr val="000000"/>
                </a:solidFill>
                <a:latin typeface="Verdana"/>
                <a:ea typeface="Verdana"/>
                <a:cs typeface="Verdana"/>
                <a:sym typeface="Verdana"/>
              </a:rPr>
              <a:t> en met diversiteit binnen de samenleving waaronder </a:t>
            </a:r>
            <a:r>
              <a:rPr lang="en-US" sz="1800">
                <a:solidFill>
                  <a:srgbClr val="000000"/>
                </a:solidFill>
                <a:highlight>
                  <a:srgbClr val="FFFF00"/>
                </a:highlight>
                <a:latin typeface="Verdana"/>
                <a:ea typeface="Verdana"/>
                <a:cs typeface="Verdana"/>
                <a:sym typeface="Verdana"/>
              </a:rPr>
              <a:t>seksuele diversiteit</a:t>
            </a:r>
            <a:r>
              <a:rPr lang="en-US" sz="1800">
                <a:solidFill>
                  <a:srgbClr val="000000"/>
                </a:solidFill>
                <a:latin typeface="Verdana"/>
                <a:ea typeface="Verdana"/>
                <a:cs typeface="Verdana"/>
                <a:sym typeface="Verdana"/>
              </a:rPr>
              <a:t>. </a:t>
            </a:r>
            <a:endParaRPr b="0" i="0" sz="1800" u="none" strike="noStrike">
              <a:solidFill>
                <a:srgbClr val="000000"/>
              </a:solidFill>
              <a:latin typeface="Verdana"/>
              <a:ea typeface="Verdana"/>
              <a:cs typeface="Verdana"/>
              <a:sym typeface="Verdana"/>
            </a:endParaRPr>
          </a:p>
          <a:p>
            <a:pPr indent="0" lvl="0" marL="0" marR="0" rtl="0" algn="l">
              <a:lnSpc>
                <a:spcPct val="110000"/>
              </a:lnSpc>
              <a:spcBef>
                <a:spcPts val="0"/>
              </a:spcBef>
              <a:spcAft>
                <a:spcPts val="0"/>
              </a:spcAft>
              <a:buClr>
                <a:schemeClr val="dk1"/>
              </a:buClr>
              <a:buSzPts val="1800"/>
              <a:buFont typeface="Arial"/>
              <a:buNone/>
            </a:pPr>
            <a:r>
              <a:t/>
            </a:r>
            <a:endParaRPr b="0" i="0" sz="1800" u="none" strike="noStrike">
              <a:solidFill>
                <a:srgbClr val="000000"/>
              </a:solidFill>
              <a:latin typeface="Verdana"/>
              <a:ea typeface="Verdana"/>
              <a:cs typeface="Verdana"/>
              <a:sym typeface="Verdana"/>
            </a:endParaRPr>
          </a:p>
          <a:p>
            <a:pPr indent="0" lvl="0" marL="0" marR="0" rtl="0" algn="l">
              <a:lnSpc>
                <a:spcPct val="110000"/>
              </a:lnSpc>
              <a:spcBef>
                <a:spcPts val="0"/>
              </a:spcBef>
              <a:spcAft>
                <a:spcPts val="0"/>
              </a:spcAft>
              <a:buClr>
                <a:srgbClr val="000000"/>
              </a:buClr>
              <a:buSzPts val="1800"/>
              <a:buFont typeface="Arial"/>
              <a:buNone/>
            </a:pPr>
            <a:r>
              <a:rPr b="1" i="0" lang="en-US" sz="1800" u="none" strike="noStrike">
                <a:solidFill>
                  <a:srgbClr val="000000"/>
                </a:solidFill>
                <a:latin typeface="Verdana"/>
                <a:ea typeface="Verdana"/>
                <a:cs typeface="Verdana"/>
                <a:sym typeface="Verdana"/>
              </a:rPr>
              <a:t>VMBO-t</a:t>
            </a:r>
            <a:endParaRPr/>
          </a:p>
          <a:p>
            <a:pPr indent="0" lvl="0" marL="0" marR="0" rtl="0" algn="l">
              <a:lnSpc>
                <a:spcPct val="110000"/>
              </a:lnSpc>
              <a:spcBef>
                <a:spcPts val="0"/>
              </a:spcBef>
              <a:spcAft>
                <a:spcPts val="0"/>
              </a:spcAft>
              <a:buClr>
                <a:srgbClr val="000000"/>
              </a:buClr>
              <a:buSzPts val="1800"/>
              <a:buFont typeface="Arial"/>
              <a:buNone/>
            </a:pPr>
            <a:r>
              <a:rPr lang="en-US" sz="1800">
                <a:solidFill>
                  <a:srgbClr val="000000"/>
                </a:solidFill>
                <a:latin typeface="Verdana"/>
                <a:ea typeface="Verdana"/>
                <a:cs typeface="Verdana"/>
                <a:sym typeface="Verdana"/>
              </a:rPr>
              <a:t>F</a:t>
            </a:r>
            <a:r>
              <a:rPr b="0" i="0" lang="en-US" sz="1800" u="none" strike="noStrike">
                <a:solidFill>
                  <a:srgbClr val="000000"/>
                </a:solidFill>
                <a:latin typeface="Verdana"/>
                <a:ea typeface="Verdana"/>
                <a:cs typeface="Verdana"/>
                <a:sym typeface="Verdana"/>
              </a:rPr>
              <a:t>uncties van </a:t>
            </a:r>
            <a:r>
              <a:rPr b="0" i="0" lang="en-US" sz="1800" u="none" strike="noStrike">
                <a:solidFill>
                  <a:srgbClr val="000000"/>
                </a:solidFill>
                <a:highlight>
                  <a:srgbClr val="FFFF00"/>
                </a:highlight>
                <a:latin typeface="Verdana"/>
                <a:ea typeface="Verdana"/>
                <a:cs typeface="Verdana"/>
                <a:sym typeface="Verdana"/>
              </a:rPr>
              <a:t>seksualiteit </a:t>
            </a:r>
            <a:r>
              <a:rPr b="0" i="0" lang="en-US" sz="1800" u="none" strike="noStrike">
                <a:solidFill>
                  <a:srgbClr val="000000"/>
                </a:solidFill>
                <a:latin typeface="Verdana"/>
                <a:ea typeface="Verdana"/>
                <a:cs typeface="Verdana"/>
                <a:sym typeface="Verdana"/>
              </a:rPr>
              <a:t>verwoorden en verschillen in opvattingen, normen en waarden daarover formuleren 	</a:t>
            </a:r>
            <a:endParaRPr/>
          </a:p>
          <a:p>
            <a:pPr indent="0" lvl="0" marL="0" marR="0" rtl="0" algn="l">
              <a:lnSpc>
                <a:spcPct val="110000"/>
              </a:lnSpc>
              <a:spcBef>
                <a:spcPts val="0"/>
              </a:spcBef>
              <a:spcAft>
                <a:spcPts val="0"/>
              </a:spcAft>
              <a:buClr>
                <a:schemeClr val="dk1"/>
              </a:buClr>
              <a:buSzPts val="2200"/>
              <a:buFont typeface="Arial"/>
              <a:buNone/>
            </a:pPr>
            <a:r>
              <a:t/>
            </a:r>
            <a:endParaRPr/>
          </a:p>
          <a:p>
            <a:pPr indent="0" lvl="0" marL="0" marR="0" rtl="0" algn="l">
              <a:lnSpc>
                <a:spcPct val="110000"/>
              </a:lnSpc>
              <a:spcBef>
                <a:spcPts val="0"/>
              </a:spcBef>
              <a:spcAft>
                <a:spcPts val="0"/>
              </a:spcAft>
              <a:buClr>
                <a:schemeClr val="dk1"/>
              </a:buClr>
              <a:buSzPts val="1800"/>
              <a:buFont typeface="Arial"/>
              <a:buNone/>
            </a:pPr>
            <a:r>
              <a:rPr b="1" lang="en-US" sz="1800">
                <a:latin typeface="Verdana"/>
                <a:ea typeface="Verdana"/>
                <a:cs typeface="Verdana"/>
                <a:sym typeface="Verdana"/>
              </a:rPr>
              <a:t>Havo/VWO</a:t>
            </a:r>
            <a:endParaRPr/>
          </a:p>
          <a:p>
            <a:pPr indent="0" lvl="0" marL="0" marR="0" rtl="0" algn="l">
              <a:lnSpc>
                <a:spcPct val="110000"/>
              </a:lnSpc>
              <a:spcBef>
                <a:spcPts val="0"/>
              </a:spcBef>
              <a:spcAft>
                <a:spcPts val="0"/>
              </a:spcAft>
              <a:buClr>
                <a:srgbClr val="000000"/>
              </a:buClr>
              <a:buSzPts val="1800"/>
              <a:buFont typeface="Arial"/>
              <a:buNone/>
            </a:pPr>
            <a:r>
              <a:rPr i="0" lang="en-US" sz="1800" u="none" strike="noStrike">
                <a:solidFill>
                  <a:srgbClr val="000000"/>
                </a:solidFill>
                <a:latin typeface="Verdana"/>
                <a:ea typeface="Verdana"/>
                <a:cs typeface="Verdana"/>
                <a:sym typeface="Verdana"/>
              </a:rPr>
              <a:t>Subdomein D3 (havo); D4 (VWO): Seksualiteit </a:t>
            </a:r>
            <a:endParaRPr/>
          </a:p>
          <a:p>
            <a:pPr indent="0" lvl="0" marL="0" marR="0" rtl="0" algn="l">
              <a:lnSpc>
                <a:spcPct val="110000"/>
              </a:lnSpc>
              <a:spcBef>
                <a:spcPts val="0"/>
              </a:spcBef>
              <a:spcAft>
                <a:spcPts val="0"/>
              </a:spcAft>
              <a:buClr>
                <a:srgbClr val="000000"/>
              </a:buClr>
              <a:buSzPts val="1800"/>
              <a:buFont typeface="Arial"/>
              <a:buNone/>
            </a:pPr>
            <a:r>
              <a:rPr b="0" i="0" lang="en-US" sz="1800" u="none" strike="noStrike">
                <a:solidFill>
                  <a:srgbClr val="000000"/>
                </a:solidFill>
                <a:latin typeface="Verdana"/>
                <a:ea typeface="Verdana"/>
                <a:cs typeface="Verdana"/>
                <a:sym typeface="Verdana"/>
              </a:rPr>
              <a:t>29 De kandidaat kan met behulp van de concepten gedrag en interactie met (a)biotische factoren ten minste in contexten op het gebied van gezondheid en communicatie beargumenteren op welke wijze vraagstukken met betrekking tot </a:t>
            </a:r>
            <a:r>
              <a:rPr b="0" i="0" lang="en-US" sz="1800" u="none" strike="noStrike">
                <a:solidFill>
                  <a:srgbClr val="000000"/>
                </a:solidFill>
                <a:highlight>
                  <a:srgbClr val="FFFF00"/>
                </a:highlight>
                <a:latin typeface="Verdana"/>
                <a:ea typeface="Verdana"/>
                <a:cs typeface="Verdana"/>
                <a:sym typeface="Verdana"/>
              </a:rPr>
              <a:t>seksualiteit</a:t>
            </a:r>
            <a:r>
              <a:rPr b="0" i="0" lang="en-US" sz="1800" u="none" strike="noStrike">
                <a:solidFill>
                  <a:srgbClr val="000000"/>
                </a:solidFill>
                <a:latin typeface="Verdana"/>
                <a:ea typeface="Verdana"/>
                <a:cs typeface="Verdana"/>
                <a:sym typeface="Verdana"/>
              </a:rPr>
              <a:t> van de mens kunnen worden benaderd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ctrTitle"/>
          </p:nvPr>
        </p:nvSpPr>
        <p:spPr>
          <a:xfrm>
            <a:off x="1598683" y="1258621"/>
            <a:ext cx="7559675" cy="12536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Wat staat er in lesmethodes?</a:t>
            </a:r>
            <a:endParaRPr/>
          </a:p>
        </p:txBody>
      </p:sp>
      <p:sp>
        <p:nvSpPr>
          <p:cNvPr id="104" name="Google Shape;104;p20"/>
          <p:cNvSpPr txBox="1"/>
          <p:nvPr>
            <p:ph idx="1" type="body"/>
          </p:nvPr>
        </p:nvSpPr>
        <p:spPr>
          <a:xfrm>
            <a:off x="1417831" y="2167846"/>
            <a:ext cx="9986483" cy="4140487"/>
          </a:xfrm>
          <a:prstGeom prst="rect">
            <a:avLst/>
          </a:prstGeom>
          <a:noFill/>
          <a:ln>
            <a:noFill/>
          </a:ln>
        </p:spPr>
        <p:txBody>
          <a:bodyPr anchorCtr="0" anchor="t" bIns="45700" lIns="91425" spcFirstLastPara="1" rIns="91425" wrap="square" tIns="45700">
            <a:noAutofit/>
          </a:bodyPr>
          <a:lstStyle/>
          <a:p>
            <a:pPr indent="-342900" lvl="0" marL="342900" rtl="0" algn="l">
              <a:lnSpc>
                <a:spcPct val="110000"/>
              </a:lnSpc>
              <a:spcBef>
                <a:spcPts val="0"/>
              </a:spcBef>
              <a:spcAft>
                <a:spcPts val="0"/>
              </a:spcAft>
              <a:buClr>
                <a:schemeClr val="dk1"/>
              </a:buClr>
              <a:buSzPts val="2200"/>
              <a:buFont typeface="Arial"/>
              <a:buChar char="•"/>
            </a:pPr>
            <a:r>
              <a:rPr lang="en-US"/>
              <a:t>Voldoende aandacht voor fysiologische aspecten (hormonen, bevruchting, embryo-ontwikkeling, anticonceptie, SOA-preventie). </a:t>
            </a:r>
            <a:endParaRPr/>
          </a:p>
          <a:p>
            <a:pPr indent="0" lvl="0" marL="0" marR="0" rtl="0" algn="l">
              <a:lnSpc>
                <a:spcPct val="110000"/>
              </a:lnSpc>
              <a:spcBef>
                <a:spcPts val="0"/>
              </a:spcBef>
              <a:spcAft>
                <a:spcPts val="0"/>
              </a:spcAft>
              <a:buClr>
                <a:schemeClr val="dk1"/>
              </a:buClr>
              <a:buSzPts val="2200"/>
              <a:buFont typeface="Arial"/>
              <a:buNone/>
            </a:pPr>
            <a:r>
              <a:t/>
            </a:r>
            <a:endParaRPr/>
          </a:p>
          <a:p>
            <a:pPr indent="-342900" lvl="0" marL="342900" rtl="0" algn="l">
              <a:lnSpc>
                <a:spcPct val="110000"/>
              </a:lnSpc>
              <a:spcBef>
                <a:spcPts val="0"/>
              </a:spcBef>
              <a:spcAft>
                <a:spcPts val="0"/>
              </a:spcAft>
              <a:buClr>
                <a:schemeClr val="dk1"/>
              </a:buClr>
              <a:buSzPts val="2200"/>
              <a:buFont typeface="Arial"/>
              <a:buChar char="•"/>
            </a:pPr>
            <a:r>
              <a:rPr b="1" lang="en-US"/>
              <a:t>Maar </a:t>
            </a:r>
            <a:r>
              <a:rPr lang="en-US"/>
              <a:t>niet/minder voor sociale en praktische kant van seksualiteit.</a:t>
            </a:r>
            <a:endParaRPr/>
          </a:p>
          <a:p>
            <a:pPr indent="-203200" lvl="0" marL="342900" rtl="0" algn="l">
              <a:lnSpc>
                <a:spcPct val="110000"/>
              </a:lnSpc>
              <a:spcBef>
                <a:spcPts val="0"/>
              </a:spcBef>
              <a:spcAft>
                <a:spcPts val="0"/>
              </a:spcAft>
              <a:buClr>
                <a:schemeClr val="dk1"/>
              </a:buClr>
              <a:buSzPts val="2200"/>
              <a:buFont typeface="Arial"/>
              <a:buNone/>
            </a:pPr>
            <a:r>
              <a:t/>
            </a:r>
            <a:endParaRPr/>
          </a:p>
          <a:p>
            <a:pPr indent="-342900" lvl="0" marL="342900" rtl="0" algn="l">
              <a:lnSpc>
                <a:spcPct val="110000"/>
              </a:lnSpc>
              <a:spcBef>
                <a:spcPts val="0"/>
              </a:spcBef>
              <a:spcAft>
                <a:spcPts val="0"/>
              </a:spcAft>
              <a:buClr>
                <a:schemeClr val="dk1"/>
              </a:buClr>
              <a:buSzPts val="2200"/>
              <a:buFont typeface="Arial"/>
              <a:buChar char="•"/>
            </a:pPr>
            <a:r>
              <a:rPr lang="en-US"/>
              <a:t>Initiatieven voor meer aandacht in nieuwe </a:t>
            </a:r>
            <a:r>
              <a:rPr lang="en-US"/>
              <a:t>biologie curriculum</a:t>
            </a:r>
            <a:r>
              <a:rPr lang="en-US"/>
              <a:t>: in relatie tot burgerschapseducatie. Ook aansluitend bij doeldomeinen personificatie en socialisatie. </a:t>
            </a:r>
            <a:endParaRPr/>
          </a:p>
          <a:p>
            <a:pPr indent="0" lvl="0" marL="0" marR="0" rtl="0" algn="l">
              <a:lnSpc>
                <a:spcPct val="110000"/>
              </a:lnSpc>
              <a:spcBef>
                <a:spcPts val="0"/>
              </a:spcBef>
              <a:spcAft>
                <a:spcPts val="0"/>
              </a:spcAft>
              <a:buClr>
                <a:schemeClr val="dk1"/>
              </a:buClr>
              <a:buSzPts val="2200"/>
              <a:buFont typeface="Arial"/>
              <a:buNone/>
            </a:pPr>
            <a:r>
              <a:rPr lang="en-US"/>
              <a:t> </a:t>
            </a:r>
            <a:endParaRPr/>
          </a:p>
          <a:p>
            <a:pPr indent="-241300" lvl="1" marL="342900" rtl="0" algn="l">
              <a:lnSpc>
                <a:spcPct val="110000"/>
              </a:lnSpc>
              <a:spcBef>
                <a:spcPts val="0"/>
              </a:spcBef>
              <a:spcAft>
                <a:spcPts val="0"/>
              </a:spcAft>
              <a:buClr>
                <a:schemeClr val="dk1"/>
              </a:buClr>
              <a:buSzPts val="1600"/>
              <a:buFont typeface="Arial"/>
              <a:buNone/>
            </a:pPr>
            <a:r>
              <a:t/>
            </a:r>
            <a:endParaRPr/>
          </a:p>
          <a:p>
            <a:pPr indent="-203200" lvl="0" marL="342900" rtl="0" algn="l">
              <a:lnSpc>
                <a:spcPct val="110000"/>
              </a:lnSpc>
              <a:spcBef>
                <a:spcPts val="0"/>
              </a:spcBef>
              <a:spcAft>
                <a:spcPts val="0"/>
              </a:spcAft>
              <a:buClr>
                <a:schemeClr val="dk1"/>
              </a:buClr>
              <a:buSzPts val="2200"/>
              <a:buFont typeface="Arial"/>
              <a:buNone/>
            </a:pPr>
            <a:r>
              <a:t/>
            </a:r>
            <a:endParaRPr/>
          </a:p>
          <a:p>
            <a:pPr indent="-203200" lvl="0" marL="342900" rtl="0" algn="l">
              <a:lnSpc>
                <a:spcPct val="110000"/>
              </a:lnSpc>
              <a:spcBef>
                <a:spcPts val="0"/>
              </a:spcBef>
              <a:spcAft>
                <a:spcPts val="0"/>
              </a:spcAft>
              <a:buClr>
                <a:schemeClr val="dk1"/>
              </a:buClr>
              <a:buSzPts val="2200"/>
              <a:buFont typeface="Arial"/>
              <a:buNone/>
            </a:pPr>
            <a:r>
              <a:t/>
            </a:r>
            <a:endParaRPr/>
          </a:p>
          <a:p>
            <a:pPr indent="0" lvl="0" marL="0" marR="0" rtl="0" algn="l">
              <a:lnSpc>
                <a:spcPct val="110000"/>
              </a:lnSpc>
              <a:spcBef>
                <a:spcPts val="0"/>
              </a:spcBef>
              <a:spcAft>
                <a:spcPts val="0"/>
              </a:spcAft>
              <a:buClr>
                <a:schemeClr val="dk1"/>
              </a:buClr>
              <a:buSzPts val="2200"/>
              <a:buFont typeface="Arial"/>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ctrTitle"/>
          </p:nvPr>
        </p:nvSpPr>
        <p:spPr>
          <a:xfrm>
            <a:off x="1520576" y="739569"/>
            <a:ext cx="9642422" cy="9659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Wat kan er beter/anders volgens literatuur (en de leerlingen)?</a:t>
            </a:r>
            <a:endParaRPr/>
          </a:p>
        </p:txBody>
      </p:sp>
      <p:sp>
        <p:nvSpPr>
          <p:cNvPr id="111" name="Google Shape;111;p21"/>
          <p:cNvSpPr txBox="1"/>
          <p:nvPr>
            <p:ph idx="1" type="body"/>
          </p:nvPr>
        </p:nvSpPr>
        <p:spPr>
          <a:xfrm>
            <a:off x="1520575" y="1582129"/>
            <a:ext cx="9642300" cy="22170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000"/>
              <a:buFont typeface="Arial"/>
              <a:buNone/>
            </a:pPr>
            <a:r>
              <a:rPr lang="en-US" sz="2000"/>
              <a:t>Jongeren geven aan het volgende te missen in seksuele educatie: </a:t>
            </a:r>
            <a:endParaRPr/>
          </a:p>
          <a:p>
            <a:pPr indent="-342900" lvl="2" marL="612900" rtl="0" algn="l">
              <a:lnSpc>
                <a:spcPct val="110000"/>
              </a:lnSpc>
              <a:spcBef>
                <a:spcPts val="0"/>
              </a:spcBef>
              <a:spcAft>
                <a:spcPts val="0"/>
              </a:spcAft>
              <a:buClr>
                <a:schemeClr val="dk1"/>
              </a:buClr>
              <a:buSzPts val="2000"/>
              <a:buFont typeface="Arial"/>
              <a:buChar char="•"/>
            </a:pPr>
            <a:r>
              <a:rPr lang="en-US" sz="2000">
                <a:latin typeface="Open Sans Light"/>
                <a:ea typeface="Open Sans Light"/>
                <a:cs typeface="Open Sans Light"/>
                <a:sym typeface="Open Sans Light"/>
              </a:rPr>
              <a:t>Seksuele en genderidentiteit</a:t>
            </a:r>
            <a:endParaRPr sz="2000">
              <a:latin typeface="Open Sans Light"/>
              <a:ea typeface="Open Sans Light"/>
              <a:cs typeface="Open Sans Light"/>
              <a:sym typeface="Open Sans Light"/>
            </a:endParaRPr>
          </a:p>
          <a:p>
            <a:pPr indent="-342900" lvl="2" marL="612900" rtl="0" algn="l">
              <a:lnSpc>
                <a:spcPct val="110000"/>
              </a:lnSpc>
              <a:spcBef>
                <a:spcPts val="0"/>
              </a:spcBef>
              <a:spcAft>
                <a:spcPts val="0"/>
              </a:spcAft>
              <a:buClr>
                <a:schemeClr val="dk1"/>
              </a:buClr>
              <a:buSzPts val="2000"/>
              <a:buFont typeface="Arial"/>
              <a:buChar char="•"/>
            </a:pPr>
            <a:r>
              <a:rPr lang="en-US" sz="2000">
                <a:latin typeface="Open Sans Light"/>
                <a:ea typeface="Open Sans Light"/>
                <a:cs typeface="Open Sans Light"/>
                <a:sym typeface="Open Sans Light"/>
              </a:rPr>
              <a:t>Plezier in seks</a:t>
            </a:r>
            <a:endParaRPr sz="2000">
              <a:latin typeface="Open Sans Light"/>
              <a:ea typeface="Open Sans Light"/>
              <a:cs typeface="Open Sans Light"/>
              <a:sym typeface="Open Sans Light"/>
            </a:endParaRPr>
          </a:p>
          <a:p>
            <a:pPr indent="-342900" lvl="2" marL="612900" rtl="0" algn="l">
              <a:lnSpc>
                <a:spcPct val="110000"/>
              </a:lnSpc>
              <a:spcBef>
                <a:spcPts val="0"/>
              </a:spcBef>
              <a:spcAft>
                <a:spcPts val="0"/>
              </a:spcAft>
              <a:buClr>
                <a:schemeClr val="dk1"/>
              </a:buClr>
              <a:buSzPts val="2000"/>
              <a:buFont typeface="Arial"/>
              <a:buChar char="•"/>
            </a:pPr>
            <a:r>
              <a:rPr lang="en-US" sz="2000">
                <a:latin typeface="Open Sans Light"/>
                <a:ea typeface="Open Sans Light"/>
                <a:cs typeface="Open Sans Light"/>
                <a:sym typeface="Open Sans Light"/>
              </a:rPr>
              <a:t>Wensen, grenzen en consent</a:t>
            </a:r>
            <a:endParaRPr/>
          </a:p>
          <a:p>
            <a:pPr indent="-342900" lvl="2" marL="612900" rtl="0" algn="l">
              <a:lnSpc>
                <a:spcPct val="110000"/>
              </a:lnSpc>
              <a:spcBef>
                <a:spcPts val="0"/>
              </a:spcBef>
              <a:spcAft>
                <a:spcPts val="0"/>
              </a:spcAft>
              <a:buClr>
                <a:schemeClr val="dk1"/>
              </a:buClr>
              <a:buSzPts val="2000"/>
              <a:buFont typeface="Arial"/>
              <a:buChar char="•"/>
            </a:pPr>
            <a:r>
              <a:rPr lang="en-US" sz="2000">
                <a:latin typeface="Open Sans Light"/>
                <a:ea typeface="Open Sans Light"/>
                <a:cs typeface="Open Sans Light"/>
                <a:sym typeface="Open Sans Light"/>
              </a:rPr>
              <a:t>Seks in de online wereld </a:t>
            </a:r>
            <a:endParaRPr/>
          </a:p>
          <a:p>
            <a:pPr indent="0" lvl="0" marL="0" marR="0" rtl="0" algn="l">
              <a:lnSpc>
                <a:spcPct val="110000"/>
              </a:lnSpc>
              <a:spcBef>
                <a:spcPts val="0"/>
              </a:spcBef>
              <a:spcAft>
                <a:spcPts val="0"/>
              </a:spcAft>
              <a:buClr>
                <a:schemeClr val="dk1"/>
              </a:buClr>
              <a:buSzPts val="2000"/>
              <a:buFont typeface="Arial"/>
              <a:buNone/>
            </a:pPr>
            <a:r>
              <a:rPr lang="en-US" sz="2000"/>
              <a:t> </a:t>
            </a:r>
            <a:endParaRPr/>
          </a:p>
          <a:p>
            <a:pPr indent="0" lvl="0" marL="0" rtl="0" algn="l">
              <a:lnSpc>
                <a:spcPct val="114000"/>
              </a:lnSpc>
              <a:spcBef>
                <a:spcPts val="0"/>
              </a:spcBef>
              <a:spcAft>
                <a:spcPts val="0"/>
              </a:spcAft>
              <a:buNone/>
            </a:pPr>
            <a:r>
              <a:t/>
            </a:r>
            <a:endParaRPr/>
          </a:p>
          <a:p>
            <a:pPr indent="-241300" lvl="3" marL="612899" rtl="0" algn="l">
              <a:lnSpc>
                <a:spcPct val="110000"/>
              </a:lnSpc>
              <a:spcBef>
                <a:spcPts val="2100"/>
              </a:spcBef>
              <a:spcAft>
                <a:spcPts val="0"/>
              </a:spcAft>
              <a:buClr>
                <a:schemeClr val="dk1"/>
              </a:buClr>
              <a:buSzPts val="1600"/>
              <a:buFont typeface="Arial"/>
              <a:buNone/>
            </a:pPr>
            <a:r>
              <a:t/>
            </a:r>
            <a:endParaRPr/>
          </a:p>
          <a:p>
            <a:pPr indent="-203200" lvl="0" marL="342900" rtl="0" algn="l">
              <a:lnSpc>
                <a:spcPct val="110000"/>
              </a:lnSpc>
              <a:spcBef>
                <a:spcPts val="0"/>
              </a:spcBef>
              <a:spcAft>
                <a:spcPts val="0"/>
              </a:spcAft>
              <a:buClr>
                <a:schemeClr val="dk1"/>
              </a:buClr>
              <a:buSzPts val="2200"/>
              <a:buFont typeface="Arial"/>
              <a:buNone/>
            </a:pPr>
            <a:r>
              <a:t/>
            </a:r>
            <a:endParaRPr/>
          </a:p>
          <a:p>
            <a:pPr indent="-203200" lvl="0" marL="342900" rtl="0" algn="l">
              <a:lnSpc>
                <a:spcPct val="110000"/>
              </a:lnSpc>
              <a:spcBef>
                <a:spcPts val="0"/>
              </a:spcBef>
              <a:spcAft>
                <a:spcPts val="0"/>
              </a:spcAft>
              <a:buClr>
                <a:schemeClr val="dk1"/>
              </a:buClr>
              <a:buSzPts val="2200"/>
              <a:buFont typeface="Arial"/>
              <a:buNone/>
            </a:pPr>
            <a:r>
              <a:t/>
            </a:r>
            <a:endParaRPr/>
          </a:p>
          <a:p>
            <a:pPr indent="0" lvl="0" marL="0" marR="0" rtl="0" algn="l">
              <a:lnSpc>
                <a:spcPct val="110000"/>
              </a:lnSpc>
              <a:spcBef>
                <a:spcPts val="0"/>
              </a:spcBef>
              <a:spcAft>
                <a:spcPts val="0"/>
              </a:spcAft>
              <a:buClr>
                <a:schemeClr val="dk1"/>
              </a:buClr>
              <a:buSzPts val="2200"/>
              <a:buFont typeface="Arial"/>
              <a:buNone/>
            </a:pPr>
            <a:r>
              <a:t/>
            </a:r>
            <a:endParaRPr/>
          </a:p>
        </p:txBody>
      </p:sp>
      <p:sp>
        <p:nvSpPr>
          <p:cNvPr id="112" name="Google Shape;112;p21"/>
          <p:cNvSpPr txBox="1"/>
          <p:nvPr/>
        </p:nvSpPr>
        <p:spPr>
          <a:xfrm>
            <a:off x="7017249" y="5928188"/>
            <a:ext cx="4643920"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1" lang="en-US" sz="1800" u="none" cap="none" strike="noStrike">
                <a:solidFill>
                  <a:schemeClr val="dk1"/>
                </a:solidFill>
                <a:latin typeface="Calibri"/>
                <a:ea typeface="Calibri"/>
                <a:cs typeface="Calibri"/>
                <a:sym typeface="Calibri"/>
              </a:rPr>
              <a:t>Rutgers (2019); Cense (2020); Astle et al. (2021) </a:t>
            </a:r>
            <a:endParaRPr i="1" sz="1800">
              <a:solidFill>
                <a:schemeClr val="dk1"/>
              </a:solidFill>
              <a:latin typeface="Calibri"/>
              <a:ea typeface="Calibri"/>
              <a:cs typeface="Calibri"/>
              <a:sym typeface="Calibri"/>
            </a:endParaRPr>
          </a:p>
        </p:txBody>
      </p:sp>
      <p:sp>
        <p:nvSpPr>
          <p:cNvPr id="113" name="Google Shape;113;p21"/>
          <p:cNvSpPr txBox="1"/>
          <p:nvPr/>
        </p:nvSpPr>
        <p:spPr>
          <a:xfrm>
            <a:off x="1520575" y="3523500"/>
            <a:ext cx="10684800" cy="18963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Clr>
                <a:schemeClr val="dk1"/>
              </a:buClr>
              <a:buSzPts val="2200"/>
              <a:buFont typeface="Arial"/>
              <a:buNone/>
            </a:pPr>
            <a:r>
              <a:rPr lang="en-US" sz="2000">
                <a:solidFill>
                  <a:schemeClr val="dk1"/>
                </a:solidFill>
                <a:latin typeface="Open Sans Light"/>
                <a:ea typeface="Open Sans Light"/>
                <a:cs typeface="Open Sans Light"/>
                <a:sym typeface="Open Sans Light"/>
              </a:rPr>
              <a:t>Hoe willen ze dat? </a:t>
            </a:r>
            <a:endParaRPr sz="2000">
              <a:solidFill>
                <a:schemeClr val="dk1"/>
              </a:solidFill>
              <a:latin typeface="Open Sans Light"/>
              <a:ea typeface="Open Sans Light"/>
              <a:cs typeface="Open Sans Light"/>
              <a:sym typeface="Open Sans Light"/>
            </a:endParaRPr>
          </a:p>
          <a:p>
            <a:pPr indent="-330200" lvl="2" marL="612899" rtl="0" algn="l">
              <a:lnSpc>
                <a:spcPct val="114000"/>
              </a:lnSpc>
              <a:spcBef>
                <a:spcPts val="0"/>
              </a:spcBef>
              <a:spcAft>
                <a:spcPts val="0"/>
              </a:spcAft>
              <a:buClr>
                <a:schemeClr val="dk1"/>
              </a:buClr>
              <a:buSzPts val="2000"/>
              <a:buFont typeface="Arial"/>
              <a:buChar char="•"/>
            </a:pPr>
            <a:r>
              <a:rPr lang="en-US" sz="2000">
                <a:solidFill>
                  <a:schemeClr val="dk1"/>
                </a:solidFill>
                <a:latin typeface="Open Sans Light"/>
                <a:ea typeface="Open Sans Light"/>
                <a:cs typeface="Open Sans Light"/>
                <a:sym typeface="Open Sans Light"/>
              </a:rPr>
              <a:t>Deze thema’s bespreekbaar maken.</a:t>
            </a:r>
            <a:endParaRPr>
              <a:solidFill>
                <a:schemeClr val="dk1"/>
              </a:solidFill>
              <a:latin typeface="Open Sans"/>
              <a:ea typeface="Open Sans"/>
              <a:cs typeface="Open Sans"/>
              <a:sym typeface="Open Sans"/>
            </a:endParaRPr>
          </a:p>
          <a:p>
            <a:pPr indent="-330200" lvl="2" marL="612899" rtl="0" algn="l">
              <a:lnSpc>
                <a:spcPct val="114000"/>
              </a:lnSpc>
              <a:spcBef>
                <a:spcPts val="0"/>
              </a:spcBef>
              <a:spcAft>
                <a:spcPts val="0"/>
              </a:spcAft>
              <a:buClr>
                <a:schemeClr val="dk1"/>
              </a:buClr>
              <a:buSzPts val="2000"/>
              <a:buFont typeface="Arial"/>
              <a:buChar char="•"/>
            </a:pPr>
            <a:r>
              <a:rPr lang="en-US" sz="2000">
                <a:solidFill>
                  <a:schemeClr val="dk1"/>
                </a:solidFill>
                <a:latin typeface="Open Sans Light"/>
                <a:ea typeface="Open Sans Light"/>
                <a:cs typeface="Open Sans Light"/>
                <a:sym typeface="Open Sans Light"/>
              </a:rPr>
              <a:t>Onder leiding van capable docent (veilige sfeer),</a:t>
            </a:r>
            <a:endParaRPr>
              <a:solidFill>
                <a:schemeClr val="dk1"/>
              </a:solidFill>
              <a:latin typeface="Open Sans"/>
              <a:ea typeface="Open Sans"/>
              <a:cs typeface="Open Sans"/>
              <a:sym typeface="Open Sans"/>
            </a:endParaRPr>
          </a:p>
          <a:p>
            <a:pPr indent="-330200" lvl="2" marL="612899" rtl="0" algn="l">
              <a:lnSpc>
                <a:spcPct val="114000"/>
              </a:lnSpc>
              <a:spcBef>
                <a:spcPts val="0"/>
              </a:spcBef>
              <a:spcAft>
                <a:spcPts val="0"/>
              </a:spcAft>
              <a:buClr>
                <a:schemeClr val="dk1"/>
              </a:buClr>
              <a:buSzPts val="2000"/>
              <a:buFont typeface="Arial"/>
              <a:buChar char="•"/>
            </a:pPr>
            <a:r>
              <a:rPr lang="en-US" sz="2000">
                <a:solidFill>
                  <a:schemeClr val="dk1"/>
                </a:solidFill>
                <a:latin typeface="Open Sans Light"/>
                <a:ea typeface="Open Sans Light"/>
                <a:cs typeface="Open Sans Light"/>
                <a:sym typeface="Open Sans Light"/>
              </a:rPr>
              <a:t>Realistische en relevante info </a:t>
            </a:r>
            <a:endParaRPr>
              <a:solidFill>
                <a:schemeClr val="dk1"/>
              </a:solidFill>
              <a:latin typeface="Open Sans"/>
              <a:ea typeface="Open Sans"/>
              <a:cs typeface="Open Sans"/>
              <a:sym typeface="Open Sans"/>
            </a:endParaRPr>
          </a:p>
          <a:p>
            <a:pPr indent="-330200" lvl="2" marL="612899" rtl="0" algn="l">
              <a:lnSpc>
                <a:spcPct val="114000"/>
              </a:lnSpc>
              <a:spcBef>
                <a:spcPts val="0"/>
              </a:spcBef>
              <a:spcAft>
                <a:spcPts val="0"/>
              </a:spcAft>
              <a:buClr>
                <a:schemeClr val="dk1"/>
              </a:buClr>
              <a:buSzPts val="2000"/>
              <a:buFont typeface="Arial"/>
              <a:buChar char="•"/>
            </a:pPr>
            <a:r>
              <a:rPr lang="en-US" sz="2000">
                <a:solidFill>
                  <a:schemeClr val="dk1"/>
                </a:solidFill>
                <a:latin typeface="Open Sans Light"/>
                <a:ea typeface="Open Sans Light"/>
                <a:cs typeface="Open Sans Light"/>
                <a:sym typeface="Open Sans Light"/>
              </a:rPr>
              <a:t>Afwisselende lesmethode incl. ervaringsverhalen. </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ctrTitle"/>
          </p:nvPr>
        </p:nvSpPr>
        <p:spPr>
          <a:xfrm>
            <a:off x="2044558" y="1351089"/>
            <a:ext cx="7703514" cy="7140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Drie werkvormen ervaren en aanpassen </a:t>
            </a:r>
            <a:br>
              <a:rPr lang="en-US"/>
            </a:br>
            <a:endParaRPr/>
          </a:p>
        </p:txBody>
      </p:sp>
      <p:sp>
        <p:nvSpPr>
          <p:cNvPr id="119" name="Google Shape;119;p22"/>
          <p:cNvSpPr txBox="1"/>
          <p:nvPr>
            <p:ph idx="1" type="body"/>
          </p:nvPr>
        </p:nvSpPr>
        <p:spPr>
          <a:xfrm>
            <a:off x="2044559" y="2296481"/>
            <a:ext cx="7243280" cy="2496413"/>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0"/>
              </a:spcBef>
              <a:spcAft>
                <a:spcPts val="0"/>
              </a:spcAft>
              <a:buClr>
                <a:schemeClr val="dk1"/>
              </a:buClr>
              <a:buSzPts val="2200"/>
              <a:buFont typeface="Open Sans Light"/>
              <a:buAutoNum type="arabicPeriod"/>
            </a:pPr>
            <a:r>
              <a:rPr lang="en-US"/>
              <a:t>Gender: stellingen</a:t>
            </a:r>
            <a:endParaRPr/>
          </a:p>
          <a:p>
            <a:pPr indent="-317500" lvl="0" marL="457200" rtl="0" algn="l">
              <a:lnSpc>
                <a:spcPct val="110000"/>
              </a:lnSpc>
              <a:spcBef>
                <a:spcPts val="0"/>
              </a:spcBef>
              <a:spcAft>
                <a:spcPts val="0"/>
              </a:spcAft>
              <a:buClr>
                <a:schemeClr val="dk1"/>
              </a:buClr>
              <a:buSzPts val="2200"/>
              <a:buNone/>
            </a:pPr>
            <a:r>
              <a:t/>
            </a:r>
            <a:endParaRPr/>
          </a:p>
          <a:p>
            <a:pPr indent="-457200" lvl="0" marL="457200" rtl="0" algn="l">
              <a:lnSpc>
                <a:spcPct val="110000"/>
              </a:lnSpc>
              <a:spcBef>
                <a:spcPts val="0"/>
              </a:spcBef>
              <a:spcAft>
                <a:spcPts val="0"/>
              </a:spcAft>
              <a:buClr>
                <a:schemeClr val="dk1"/>
              </a:buClr>
              <a:buSzPts val="2200"/>
              <a:buFont typeface="Open Sans Light"/>
              <a:buAutoNum type="arabicPeriod"/>
            </a:pPr>
            <a:r>
              <a:rPr lang="en-US"/>
              <a:t>Seksualiteit: interviews a.d.h.v. vragen</a:t>
            </a:r>
            <a:endParaRPr/>
          </a:p>
          <a:p>
            <a:pPr indent="-317500" lvl="0" marL="457200" rtl="0" algn="l">
              <a:lnSpc>
                <a:spcPct val="110000"/>
              </a:lnSpc>
              <a:spcBef>
                <a:spcPts val="0"/>
              </a:spcBef>
              <a:spcAft>
                <a:spcPts val="0"/>
              </a:spcAft>
              <a:buClr>
                <a:schemeClr val="dk1"/>
              </a:buClr>
              <a:buSzPts val="2200"/>
              <a:buNone/>
            </a:pPr>
            <a:r>
              <a:t/>
            </a:r>
            <a:endParaRPr/>
          </a:p>
          <a:p>
            <a:pPr indent="-457200" lvl="0" marL="457200" rtl="0" algn="l">
              <a:lnSpc>
                <a:spcPct val="110000"/>
              </a:lnSpc>
              <a:spcBef>
                <a:spcPts val="0"/>
              </a:spcBef>
              <a:spcAft>
                <a:spcPts val="0"/>
              </a:spcAft>
              <a:buClr>
                <a:schemeClr val="dk1"/>
              </a:buClr>
              <a:buSzPts val="2200"/>
              <a:buFont typeface="Open Sans Light"/>
              <a:buAutoNum type="arabicPeriod"/>
            </a:pPr>
            <a:r>
              <a:rPr lang="en-US"/>
              <a:t>Consent: scenario’s bespreken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ctrTitle"/>
          </p:nvPr>
        </p:nvSpPr>
        <p:spPr>
          <a:xfrm>
            <a:off x="2044558" y="1351089"/>
            <a:ext cx="7703400" cy="71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Werkvorm 1: Gender</a:t>
            </a:r>
            <a:br>
              <a:rPr lang="en-US"/>
            </a:br>
            <a:endParaRPr/>
          </a:p>
        </p:txBody>
      </p:sp>
      <p:pic>
        <p:nvPicPr>
          <p:cNvPr descr="As we near the end of LGBT History Month, we sat down with Associate Instructor of Women's Studies Leandra Preston '98 '02MA '15PhD to discuss gender identity and address common questions that often arise. Learn more 👉  https://www.ucf.edu/news/gender-identity/&#10;&#10;00:00 | Explaining Gender Identity&#10;00:43 | Terms Related to Gender&#10;02:20 | Navigating Your Identity&#10;02:36 | How Can You be a Better Advocate?&#10;03:22 | Resources on Gender Identity&#10;&#10;Follow UCF on social!&#10;Instagram: https://instagram.com/ucf.edu&#10;Facebook: https://facebook.com/UCF&#10;Twitter: https://twitter.com/UCF&#10;TikTok: https://www.tiktok.com/@ucf.edu" id="125" name="Google Shape;125;p23" title="Explaining Gender Identity">
            <a:hlinkClick r:id="rId3"/>
          </p:cNvPr>
          <p:cNvPicPr preferRelativeResize="0"/>
          <p:nvPr/>
        </p:nvPicPr>
        <p:blipFill>
          <a:blip r:embed="rId4">
            <a:alphaModFix/>
          </a:blip>
          <a:stretch>
            <a:fillRect/>
          </a:stretch>
        </p:blipFill>
        <p:spPr>
          <a:xfrm>
            <a:off x="2907105" y="2065105"/>
            <a:ext cx="6380966" cy="4785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ctrTitle"/>
          </p:nvPr>
        </p:nvSpPr>
        <p:spPr>
          <a:xfrm>
            <a:off x="2044558" y="1351089"/>
            <a:ext cx="7703400" cy="71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Open Sans"/>
              <a:buNone/>
            </a:pPr>
            <a:r>
              <a:rPr lang="en-US"/>
              <a:t>Werkvorm 1: Stellingenspel</a:t>
            </a:r>
            <a:endParaRPr/>
          </a:p>
        </p:txBody>
      </p:sp>
      <p:sp>
        <p:nvSpPr>
          <p:cNvPr id="131" name="Google Shape;131;p24"/>
          <p:cNvSpPr txBox="1"/>
          <p:nvPr>
            <p:ph idx="1" type="body"/>
          </p:nvPr>
        </p:nvSpPr>
        <p:spPr>
          <a:xfrm>
            <a:off x="2116477" y="2065107"/>
            <a:ext cx="7559700" cy="34434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10000"/>
              </a:lnSpc>
              <a:spcBef>
                <a:spcPts val="0"/>
              </a:spcBef>
              <a:spcAft>
                <a:spcPts val="0"/>
              </a:spcAft>
              <a:buSzPts val="2200"/>
              <a:buFont typeface="Open Sans Light"/>
              <a:buAutoNum type="arabicPeriod"/>
            </a:pPr>
            <a:r>
              <a:rPr lang="en-US"/>
              <a:t>Je beste vriend, die je al jaren kent, vertelt je dat hij sinds kort aan het experimenteren is met nagellak gebruiken. Wat vind je?</a:t>
            </a:r>
            <a:endParaRPr/>
          </a:p>
          <a:p>
            <a:pPr indent="0" lvl="0" marL="457200" marR="0" rtl="0" algn="l">
              <a:lnSpc>
                <a:spcPct val="110000"/>
              </a:lnSpc>
              <a:spcBef>
                <a:spcPts val="0"/>
              </a:spcBef>
              <a:spcAft>
                <a:spcPts val="0"/>
              </a:spcAft>
              <a:buNone/>
            </a:pPr>
            <a:r>
              <a:t/>
            </a:r>
            <a:endParaRPr/>
          </a:p>
          <a:p>
            <a:pPr indent="-361950" lvl="1" marL="914400" marR="0" rtl="0" algn="l">
              <a:lnSpc>
                <a:spcPct val="110000"/>
              </a:lnSpc>
              <a:spcBef>
                <a:spcPts val="0"/>
              </a:spcBef>
              <a:spcAft>
                <a:spcPts val="0"/>
              </a:spcAft>
              <a:buSzPts val="2100"/>
              <a:buAutoNum type="alphaLcPeriod"/>
            </a:pPr>
            <a:r>
              <a:rPr lang="en-US" sz="2100"/>
              <a:t>Ik vind nagellak heel mooi bij iedereen</a:t>
            </a:r>
            <a:endParaRPr sz="2100"/>
          </a:p>
          <a:p>
            <a:pPr indent="-361950" lvl="1" marL="914400" marR="0" rtl="0" algn="l">
              <a:lnSpc>
                <a:spcPct val="110000"/>
              </a:lnSpc>
              <a:spcBef>
                <a:spcPts val="0"/>
              </a:spcBef>
              <a:spcAft>
                <a:spcPts val="0"/>
              </a:spcAft>
              <a:buSzPts val="2100"/>
              <a:buAutoNum type="alphaLcPeriod"/>
            </a:pPr>
            <a:r>
              <a:rPr lang="en-US" sz="2100"/>
              <a:t>Ik vind het stoer dat hij nagellak gebruikt</a:t>
            </a:r>
            <a:endParaRPr sz="2100"/>
          </a:p>
          <a:p>
            <a:pPr indent="-361950" lvl="1" marL="914400" marR="0" rtl="0" algn="l">
              <a:lnSpc>
                <a:spcPct val="110000"/>
              </a:lnSpc>
              <a:spcBef>
                <a:spcPts val="0"/>
              </a:spcBef>
              <a:spcAft>
                <a:spcPts val="0"/>
              </a:spcAft>
              <a:buSzPts val="2100"/>
              <a:buAutoNum type="alphaLcPeriod"/>
            </a:pPr>
            <a:r>
              <a:rPr lang="en-US" sz="2100"/>
              <a:t>Ik zou er moeite mee hebben maar het blijft toch mijn vriend</a:t>
            </a:r>
            <a:endParaRPr sz="2100"/>
          </a:p>
          <a:p>
            <a:pPr indent="-361950" lvl="1" marL="914400" marR="0" rtl="0" algn="l">
              <a:lnSpc>
                <a:spcPct val="110000"/>
              </a:lnSpc>
              <a:spcBef>
                <a:spcPts val="0"/>
              </a:spcBef>
              <a:spcAft>
                <a:spcPts val="0"/>
              </a:spcAft>
              <a:buSzPts val="2100"/>
              <a:buAutoNum type="alphaLcPeriod"/>
            </a:pPr>
            <a:r>
              <a:rPr lang="en-US" sz="2100"/>
              <a:t>Ik zou bang zijn voor reacties uit onze omgeving</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niversiteit Utrecht">
  <a:themeElements>
    <a:clrScheme name="Utrecht University">
      <a:dk1>
        <a:srgbClr val="000000"/>
      </a:dk1>
      <a:lt1>
        <a:srgbClr val="FFFFFF"/>
      </a:lt1>
      <a:dk2>
        <a:srgbClr val="C00935"/>
      </a:dk2>
      <a:lt2>
        <a:srgbClr val="D9D9D9"/>
      </a:lt2>
      <a:accent1>
        <a:srgbClr val="FFCD00"/>
      </a:accent1>
      <a:accent2>
        <a:srgbClr val="DD9562"/>
      </a:accent2>
      <a:accent3>
        <a:srgbClr val="911D56"/>
      </a:accent3>
      <a:accent4>
        <a:srgbClr val="63A593"/>
      </a:accent4>
      <a:accent5>
        <a:srgbClr val="161D41"/>
      </a:accent5>
      <a:accent6>
        <a:srgbClr val="6686C3"/>
      </a:accent6>
      <a:hlink>
        <a:srgbClr val="52287F"/>
      </a:hlink>
      <a:folHlink>
        <a:srgbClr val="623E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