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92" r:id="rId2"/>
    <p:sldId id="289" r:id="rId3"/>
    <p:sldId id="294" r:id="rId4"/>
    <p:sldId id="371" r:id="rId5"/>
    <p:sldId id="372" r:id="rId6"/>
    <p:sldId id="293" r:id="rId7"/>
    <p:sldId id="270" r:id="rId8"/>
    <p:sldId id="290" r:id="rId9"/>
    <p:sldId id="283" r:id="rId10"/>
    <p:sldId id="311" r:id="rId11"/>
    <p:sldId id="313" r:id="rId12"/>
    <p:sldId id="326" r:id="rId13"/>
    <p:sldId id="295" r:id="rId14"/>
    <p:sldId id="298" r:id="rId15"/>
    <p:sldId id="333" r:id="rId16"/>
    <p:sldId id="334" r:id="rId17"/>
    <p:sldId id="347" r:id="rId18"/>
    <p:sldId id="349" r:id="rId19"/>
    <p:sldId id="348" r:id="rId20"/>
    <p:sldId id="350" r:id="rId21"/>
    <p:sldId id="370" r:id="rId22"/>
    <p:sldId id="351" r:id="rId23"/>
    <p:sldId id="340" r:id="rId24"/>
    <p:sldId id="338" r:id="rId25"/>
    <p:sldId id="332" r:id="rId26"/>
    <p:sldId id="331" r:id="rId27"/>
    <p:sldId id="367" r:id="rId28"/>
    <p:sldId id="355" r:id="rId29"/>
    <p:sldId id="369" r:id="rId30"/>
    <p:sldId id="342" r:id="rId31"/>
    <p:sldId id="359" r:id="rId32"/>
    <p:sldId id="360" r:id="rId33"/>
    <p:sldId id="361" r:id="rId34"/>
    <p:sldId id="364" r:id="rId35"/>
    <p:sldId id="362" r:id="rId36"/>
    <p:sldId id="365" r:id="rId37"/>
    <p:sldId id="368" r:id="rId38"/>
    <p:sldId id="343" r:id="rId39"/>
    <p:sldId id="344" r:id="rId40"/>
    <p:sldId id="328" r:id="rId41"/>
    <p:sldId id="319" r:id="rId42"/>
    <p:sldId id="299" r:id="rId43"/>
    <p:sldId id="317" r:id="rId44"/>
    <p:sldId id="318" r:id="rId45"/>
    <p:sldId id="320" r:id="rId46"/>
    <p:sldId id="323" r:id="rId47"/>
    <p:sldId id="321" r:id="rId48"/>
    <p:sldId id="324" r:id="rId4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6213" autoAdjust="0"/>
  </p:normalViewPr>
  <p:slideViewPr>
    <p:cSldViewPr>
      <p:cViewPr varScale="1">
        <p:scale>
          <a:sx n="66" d="100"/>
          <a:sy n="66" d="100"/>
        </p:scale>
        <p:origin x="-12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ud001\AppData\Local\Microsoft\Windows\Temporary%20Internet%20Files\Content.Outlook\QY443A1K\resultaten130314ochten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oud001\AppData\Local\Microsoft\Windows\Temporary%20Internet%20Files\Content.Outlook\QY443A1K\resultaten130314ochtend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kooluil</a:t>
            </a:r>
            <a:endParaRPr lang="en-US" dirty="0"/>
          </a:p>
        </c:rich>
      </c:tx>
      <c:layout>
        <c:manualLayout>
          <c:xMode val="edge"/>
          <c:yMode val="edge"/>
          <c:x val="0.41282362778895848"/>
          <c:y val="2.99166993266113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49861274182212"/>
          <c:y val="0.17131223539586291"/>
          <c:w val="0.81658326492831601"/>
          <c:h val="0.62131242523440544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Sheet2!$D$25</c:f>
              <c:strCache>
                <c:ptCount val="1"/>
                <c:pt idx="0">
                  <c:v>eten boon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Sheet2!$D$39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04-4BC5-8B09-C5C1F6D83247}"/>
            </c:ext>
          </c:extLst>
        </c:ser>
        <c:ser>
          <c:idx val="0"/>
          <c:order val="1"/>
          <c:tx>
            <c:strRef>
              <c:f>Sheet2!$E$25</c:f>
              <c:strCache>
                <c:ptCount val="1"/>
                <c:pt idx="0">
                  <c:v>eten kool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Sheet2!$E$39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804-4BC5-8B09-C5C1F6D83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937920"/>
        <c:axId val="154055168"/>
      </c:barChart>
      <c:catAx>
        <c:axId val="177937920"/>
        <c:scaling>
          <c:orientation val="minMax"/>
        </c:scaling>
        <c:delete val="1"/>
        <c:axPos val="b"/>
        <c:majorTickMark val="out"/>
        <c:minorTickMark val="none"/>
        <c:tickLblPos val="nextTo"/>
        <c:crossAx val="154055168"/>
        <c:crosses val="autoZero"/>
        <c:auto val="1"/>
        <c:lblAlgn val="ctr"/>
        <c:lblOffset val="100"/>
        <c:noMultiLvlLbl val="0"/>
      </c:catAx>
      <c:valAx>
        <c:axId val="154055168"/>
        <c:scaling>
          <c:orientation val="minMax"/>
          <c:max val="1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aantal scores</a:t>
                </a:r>
              </a:p>
            </c:rich>
          </c:tx>
          <c:layout>
            <c:manualLayout>
              <c:xMode val="edge"/>
              <c:yMode val="edge"/>
              <c:x val="3.0188709313524475E-2"/>
              <c:y val="0.299746748850963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77937920"/>
        <c:crosses val="autoZero"/>
        <c:crossBetween val="between"/>
        <c:majorUnit val="5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1401931325832172"/>
          <c:y val="0.85889972173634455"/>
          <c:w val="0.52077977988025592"/>
          <c:h val="6.474377178262553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 err="1" smtClean="0"/>
              <a:t>Voorbeeld</a:t>
            </a:r>
            <a:r>
              <a:rPr lang="en-US" dirty="0" smtClean="0"/>
              <a:t> </a:t>
            </a:r>
            <a:r>
              <a:rPr lang="en-US" dirty="0" err="1" smtClean="0"/>
              <a:t>kooluil</a:t>
            </a:r>
            <a:endParaRPr lang="en-US" dirty="0"/>
          </a:p>
        </c:rich>
      </c:tx>
      <c:layout>
        <c:manualLayout>
          <c:xMode val="edge"/>
          <c:yMode val="edge"/>
          <c:x val="0.41282362778895848"/>
          <c:y val="2.991669932661132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49861274182212"/>
          <c:y val="0.17131223539586291"/>
          <c:w val="0.81658326492831601"/>
          <c:h val="0.47775605635502461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Sheet2!$D$25</c:f>
              <c:strCache>
                <c:ptCount val="1"/>
                <c:pt idx="0">
                  <c:v>eten boon</c:v>
                </c:pt>
              </c:strCache>
            </c:strRef>
          </c:tx>
          <c:spPr>
            <a:solidFill>
              <a:srgbClr val="99CC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val>
            <c:numRef>
              <c:f>Sheet2!$D$39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8B-4CF8-88AB-ED40BEE4F097}"/>
            </c:ext>
          </c:extLst>
        </c:ser>
        <c:ser>
          <c:idx val="0"/>
          <c:order val="1"/>
          <c:tx>
            <c:strRef>
              <c:f>Sheet2!$E$25</c:f>
              <c:strCache>
                <c:ptCount val="1"/>
                <c:pt idx="0">
                  <c:v>eten kool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val>
            <c:numRef>
              <c:f>Sheet2!$E$39</c:f>
              <c:numCache>
                <c:formatCode>General</c:formatCode>
                <c:ptCount val="1"/>
                <c:pt idx="0">
                  <c:v>110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58B-4CF8-88AB-ED40BEE4F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100672"/>
        <c:axId val="154057472"/>
      </c:barChart>
      <c:catAx>
        <c:axId val="139100672"/>
        <c:scaling>
          <c:orientation val="minMax"/>
        </c:scaling>
        <c:delete val="1"/>
        <c:axPos val="b"/>
        <c:majorTickMark val="out"/>
        <c:minorTickMark val="none"/>
        <c:tickLblPos val="nextTo"/>
        <c:crossAx val="154057472"/>
        <c:crosses val="autoZero"/>
        <c:auto val="1"/>
        <c:lblAlgn val="ctr"/>
        <c:lblOffset val="100"/>
        <c:noMultiLvlLbl val="0"/>
      </c:catAx>
      <c:valAx>
        <c:axId val="154057472"/>
        <c:scaling>
          <c:orientation val="minMax"/>
          <c:max val="15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aantal scores</a:t>
                </a:r>
              </a:p>
            </c:rich>
          </c:tx>
          <c:layout>
            <c:manualLayout>
              <c:xMode val="edge"/>
              <c:yMode val="edge"/>
              <c:x val="3.0188709313524475E-2"/>
              <c:y val="0.2997467488509637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139100672"/>
        <c:crosses val="autoZero"/>
        <c:crossBetween val="between"/>
        <c:majorUnit val="5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31401931325832172"/>
          <c:y val="0.71534335871950427"/>
          <c:w val="0.52077977988025592"/>
          <c:h val="6.474377178262553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9140E-1CFB-4FBC-9F46-4086905D7829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59F275-255A-4282-8175-BE9B25B071F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11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9F275-255A-4282-8175-BE9B25B071F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01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59D1EE2-FFBF-4BF7-83BC-EAEECFA5AB86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1AF35DD-1A0E-4B71-B23B-8EF00673327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line-stopwatch.com/large-online-clock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youtu.be/vMG-LWyNcA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schooltv.nl/video/een-pop-van-een-witte-vlieg-hoe-helpt-een-wesp-de-tuind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tenziektekunde.nl/rupsenproef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yqrs.eu/home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512612"/>
          </a:xfrm>
        </p:spPr>
        <p:txBody>
          <a:bodyPr>
            <a:normAutofit/>
          </a:bodyPr>
          <a:lstStyle/>
          <a:p>
            <a:r>
              <a:rPr lang="nl-NL" dirty="0" smtClean="0"/>
              <a:t>Rupsen</a:t>
            </a:r>
            <a:br>
              <a:rPr lang="nl-NL" dirty="0" smtClean="0"/>
            </a:br>
            <a:r>
              <a:rPr lang="nl-NL" dirty="0" smtClean="0"/>
              <a:t>practicum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733365" y="4365104"/>
            <a:ext cx="3439034" cy="1512167"/>
          </a:xfrm>
        </p:spPr>
        <p:txBody>
          <a:bodyPr>
            <a:normAutofit fontScale="77500" lnSpcReduction="20000"/>
          </a:bodyPr>
          <a:lstStyle/>
          <a:p>
            <a:pPr lvl="0">
              <a:buClr>
                <a:srgbClr val="94C600"/>
              </a:buClr>
            </a:pPr>
            <a:r>
              <a:rPr lang="nl-NL" sz="2400" b="1" dirty="0" smtClean="0"/>
              <a:t>Scholierenwebsite</a:t>
            </a:r>
            <a:br>
              <a:rPr lang="nl-NL" sz="2400" b="1" dirty="0" smtClean="0"/>
            </a:br>
            <a:r>
              <a:rPr lang="nl-NL" sz="2400" b="1" dirty="0" smtClean="0"/>
              <a:t>www.plantenziektekunde.nl</a:t>
            </a:r>
            <a:endParaRPr lang="nl-NL" sz="2400" b="1" dirty="0"/>
          </a:p>
          <a:p>
            <a:pPr lvl="0">
              <a:spcBef>
                <a:spcPts val="0"/>
              </a:spcBef>
              <a:buClrTx/>
              <a:buSzTx/>
            </a:pPr>
            <a:endParaRPr lang="nl-NL" b="1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  <a:buClrTx/>
              <a:buSzTx/>
            </a:pPr>
            <a:r>
              <a:rPr lang="nl-NL" b="1" dirty="0">
                <a:solidFill>
                  <a:prstClr val="black"/>
                </a:solidFill>
              </a:rPr>
              <a:t/>
            </a:r>
            <a:br>
              <a:rPr lang="nl-NL" b="1" dirty="0">
                <a:solidFill>
                  <a:prstClr val="black"/>
                </a:solidFill>
              </a:rPr>
            </a:br>
            <a:r>
              <a:rPr lang="nl-NL" b="1" dirty="0" err="1" smtClean="0">
                <a:solidFill>
                  <a:prstClr val="black"/>
                </a:solidFill>
              </a:rPr>
              <a:t>Nibi</a:t>
            </a:r>
            <a:r>
              <a:rPr lang="nl-NL" b="1" dirty="0" smtClean="0">
                <a:solidFill>
                  <a:prstClr val="black"/>
                </a:solidFill>
              </a:rPr>
              <a:t>-conferentie</a:t>
            </a:r>
            <a:r>
              <a:rPr lang="nl-NL" b="1" dirty="0">
                <a:solidFill>
                  <a:prstClr val="black"/>
                </a:solidFill>
              </a:rPr>
              <a:t/>
            </a:r>
            <a:br>
              <a:rPr lang="nl-NL" b="1" dirty="0">
                <a:solidFill>
                  <a:prstClr val="black"/>
                </a:solidFill>
              </a:rPr>
            </a:br>
            <a:r>
              <a:rPr lang="nl-NL" b="1" dirty="0" smtClean="0">
                <a:solidFill>
                  <a:prstClr val="black"/>
                </a:solidFill>
              </a:rPr>
              <a:t>10 mei 2019</a:t>
            </a:r>
            <a:endParaRPr lang="nl-NL" dirty="0">
              <a:solidFill>
                <a:prstClr val="black"/>
              </a:solidFill>
            </a:endParaRPr>
          </a:p>
          <a:p>
            <a:endParaRPr lang="nl-NL" dirty="0" smtClean="0"/>
          </a:p>
        </p:txBody>
      </p:sp>
      <p:sp>
        <p:nvSpPr>
          <p:cNvPr id="4" name="Rechthoek 3"/>
          <p:cNvSpPr/>
          <p:nvPr/>
        </p:nvSpPr>
        <p:spPr>
          <a:xfrm>
            <a:off x="4644008" y="4941168"/>
            <a:ext cx="3528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nl-NL" b="1" dirty="0" smtClean="0"/>
              <a:t/>
            </a:r>
            <a:br>
              <a:rPr lang="nl-NL" b="1" dirty="0" smtClean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12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nl-NL" dirty="0" smtClean="0"/>
              <a:t>Proefopzet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420888"/>
            <a:ext cx="6777317" cy="360040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dirty="0" smtClean="0"/>
              <a:t>        Koolwitje                               </a:t>
            </a:r>
            <a:r>
              <a:rPr lang="nl-NL" dirty="0" err="1" smtClean="0"/>
              <a:t>Kooluil</a:t>
            </a:r>
            <a:endParaRPr lang="nl-NL" dirty="0"/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2160240" cy="208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52" y="3212976"/>
            <a:ext cx="2160240" cy="208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7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nl-NL" sz="2800" dirty="0" smtClean="0"/>
              <a:t>Heeft een rups voedselvoorkeur?</a:t>
            </a:r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r>
              <a:rPr lang="nl-NL" dirty="0" smtClean="0"/>
              <a:t>Meer specifiek:</a:t>
            </a:r>
          </a:p>
          <a:p>
            <a:pPr lvl="2"/>
            <a:r>
              <a:rPr lang="nl-NL" sz="2400" dirty="0" smtClean="0"/>
              <a:t>Heeft koolwitje voorkeur voor 1 plant?</a:t>
            </a:r>
          </a:p>
          <a:p>
            <a:pPr lvl="2"/>
            <a:r>
              <a:rPr lang="nl-NL" sz="2400" dirty="0" smtClean="0"/>
              <a:t>Heeft </a:t>
            </a:r>
            <a:r>
              <a:rPr lang="nl-NL" sz="2400" dirty="0" err="1" smtClean="0"/>
              <a:t>kooluil</a:t>
            </a:r>
            <a:r>
              <a:rPr lang="nl-NL" sz="2400" dirty="0" smtClean="0"/>
              <a:t> voorkeur voor 1 plant?</a:t>
            </a:r>
          </a:p>
        </p:txBody>
      </p:sp>
    </p:spTree>
    <p:extLst>
      <p:ext uri="{BB962C8B-B14F-4D97-AF65-F5344CB8AC3E}">
        <p14:creationId xmlns:p14="http://schemas.microsoft.com/office/powerpoint/2010/main" val="325049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Toevalsfactor uitsluiten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Per deelnemer observaties van beide soorten:</a:t>
            </a:r>
          </a:p>
          <a:p>
            <a:pPr lvl="2"/>
            <a:r>
              <a:rPr lang="nl-NL" dirty="0" smtClean="0"/>
              <a:t>Eigen scores optellen</a:t>
            </a:r>
          </a:p>
          <a:p>
            <a:endParaRPr lang="nl-NL" dirty="0"/>
          </a:p>
          <a:p>
            <a:r>
              <a:rPr lang="nl-NL" dirty="0" smtClean="0"/>
              <a:t>Scores hele groep bij elkaar</a:t>
            </a:r>
          </a:p>
          <a:p>
            <a:endParaRPr lang="en-GB" dirty="0"/>
          </a:p>
          <a:p>
            <a:r>
              <a:rPr lang="en-GB" dirty="0" err="1" smtClean="0"/>
              <a:t>Liefst</a:t>
            </a:r>
            <a:r>
              <a:rPr lang="en-GB" dirty="0" smtClean="0"/>
              <a:t> </a:t>
            </a:r>
            <a:r>
              <a:rPr lang="en-GB" dirty="0" err="1" smtClean="0"/>
              <a:t>allemaal</a:t>
            </a:r>
            <a:r>
              <a:rPr lang="en-GB" dirty="0" smtClean="0"/>
              <a:t> even </a:t>
            </a:r>
            <a:r>
              <a:rPr lang="en-GB" dirty="0" err="1" smtClean="0"/>
              <a:t>lang</a:t>
            </a:r>
            <a:r>
              <a:rPr lang="en-GB" dirty="0" smtClean="0"/>
              <a:t> </a:t>
            </a:r>
            <a:r>
              <a:rPr lang="en-GB" dirty="0" err="1" smtClean="0"/>
              <a:t>scoren</a:t>
            </a:r>
            <a:r>
              <a:rPr lang="en-GB" dirty="0" smtClean="0"/>
              <a:t>:</a:t>
            </a:r>
          </a:p>
          <a:p>
            <a:pPr lvl="2"/>
            <a:r>
              <a:rPr lang="en-GB" dirty="0" err="1" smtClean="0"/>
              <a:t>Gelijke</a:t>
            </a:r>
            <a:r>
              <a:rPr lang="en-GB" dirty="0" smtClean="0"/>
              <a:t> </a:t>
            </a:r>
            <a:r>
              <a:rPr lang="en-GB" dirty="0" err="1" smtClean="0"/>
              <a:t>weging</a:t>
            </a:r>
            <a:r>
              <a:rPr lang="en-GB" dirty="0" smtClean="0"/>
              <a:t> in </a:t>
            </a:r>
            <a:r>
              <a:rPr lang="en-GB" dirty="0" err="1" smtClean="0"/>
              <a:t>statistische</a:t>
            </a:r>
            <a:r>
              <a:rPr lang="en-GB" dirty="0" smtClean="0"/>
              <a:t> analyse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6123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Proef inzetten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844824"/>
            <a:ext cx="7272924" cy="4391796"/>
          </a:xfrm>
        </p:spPr>
        <p:txBody>
          <a:bodyPr>
            <a:normAutofit/>
          </a:bodyPr>
          <a:lstStyle/>
          <a:p>
            <a:r>
              <a:rPr lang="nl-NL" dirty="0" err="1" smtClean="0">
                <a:solidFill>
                  <a:prstClr val="black"/>
                </a:solidFill>
              </a:rPr>
              <a:t>4x</a:t>
            </a:r>
            <a:r>
              <a:rPr lang="nl-NL" dirty="0" smtClean="0">
                <a:solidFill>
                  <a:prstClr val="black"/>
                </a:solidFill>
              </a:rPr>
              <a:t> </a:t>
            </a:r>
            <a:r>
              <a:rPr lang="nl-NL" dirty="0">
                <a:solidFill>
                  <a:prstClr val="black"/>
                </a:solidFill>
              </a:rPr>
              <a:t>bladponsje boon en </a:t>
            </a:r>
            <a:r>
              <a:rPr lang="nl-NL" dirty="0" err="1">
                <a:solidFill>
                  <a:prstClr val="black"/>
                </a:solidFill>
              </a:rPr>
              <a:t>4x</a:t>
            </a:r>
            <a:r>
              <a:rPr lang="nl-NL" dirty="0">
                <a:solidFill>
                  <a:prstClr val="black"/>
                </a:solidFill>
              </a:rPr>
              <a:t> kool</a:t>
            </a:r>
          </a:p>
          <a:p>
            <a:pPr lvl="1"/>
            <a:r>
              <a:rPr lang="nl-NL" sz="2000" dirty="0">
                <a:solidFill>
                  <a:prstClr val="black"/>
                </a:solidFill>
              </a:rPr>
              <a:t>Gebruik aparte </a:t>
            </a:r>
            <a:r>
              <a:rPr lang="nl-NL" sz="2000" dirty="0" smtClean="0">
                <a:solidFill>
                  <a:prstClr val="black"/>
                </a:solidFill>
              </a:rPr>
              <a:t>ponsboren</a:t>
            </a:r>
            <a:endParaRPr lang="nl-NL" sz="2000" dirty="0">
              <a:solidFill>
                <a:prstClr val="black"/>
              </a:solidFill>
            </a:endParaRPr>
          </a:p>
          <a:p>
            <a:pPr lvl="1"/>
            <a:r>
              <a:rPr lang="nl-NL" sz="2000" dirty="0">
                <a:solidFill>
                  <a:prstClr val="black"/>
                </a:solidFill>
              </a:rPr>
              <a:t>Op stukje </a:t>
            </a:r>
            <a:r>
              <a:rPr lang="nl-NL" sz="2000" dirty="0" smtClean="0">
                <a:solidFill>
                  <a:prstClr val="black"/>
                </a:solidFill>
              </a:rPr>
              <a:t>hout</a:t>
            </a:r>
          </a:p>
          <a:p>
            <a:pPr lvl="1"/>
            <a:endParaRPr lang="nl-NL" sz="2000" dirty="0" smtClean="0">
              <a:solidFill>
                <a:prstClr val="black"/>
              </a:solidFill>
            </a:endParaRPr>
          </a:p>
          <a:p>
            <a:pPr lvl="0"/>
            <a:r>
              <a:rPr lang="nl-NL" dirty="0" smtClean="0">
                <a:solidFill>
                  <a:prstClr val="black"/>
                </a:solidFill>
              </a:rPr>
              <a:t>Tip</a:t>
            </a:r>
            <a:r>
              <a:rPr lang="nl-NL" dirty="0">
                <a:solidFill>
                  <a:prstClr val="black"/>
                </a:solidFill>
              </a:rPr>
              <a:t>: Geef aan </a:t>
            </a:r>
            <a:r>
              <a:rPr lang="nl-NL" dirty="0" smtClean="0">
                <a:solidFill>
                  <a:prstClr val="black"/>
                </a:solidFill>
              </a:rPr>
              <a:t>op onderlegger wat </a:t>
            </a:r>
            <a:r>
              <a:rPr lang="nl-NL" dirty="0">
                <a:solidFill>
                  <a:prstClr val="black"/>
                </a:solidFill>
              </a:rPr>
              <a:t>wat </a:t>
            </a:r>
            <a:r>
              <a:rPr lang="nl-NL" dirty="0" smtClean="0">
                <a:solidFill>
                  <a:prstClr val="black"/>
                </a:solidFill>
              </a:rPr>
              <a:t>is</a:t>
            </a:r>
          </a:p>
          <a:p>
            <a:r>
              <a:rPr lang="nl-NL" dirty="0" smtClean="0"/>
              <a:t>Om de 30 sec. turven </a:t>
            </a:r>
            <a:r>
              <a:rPr lang="nl-NL" dirty="0"/>
              <a:t>wat </a:t>
            </a:r>
            <a:r>
              <a:rPr lang="nl-NL" dirty="0" smtClean="0"/>
              <a:t>iedere rups doet</a:t>
            </a:r>
            <a:br>
              <a:rPr lang="nl-NL" dirty="0" smtClean="0"/>
            </a:br>
            <a:r>
              <a:rPr lang="nl-NL" dirty="0" smtClean="0"/>
              <a:t>op scoreformulier</a:t>
            </a:r>
          </a:p>
          <a:p>
            <a:r>
              <a:rPr lang="nl-NL" dirty="0" smtClean="0"/>
              <a:t>Gedurende 15 minuten</a:t>
            </a:r>
            <a:endParaRPr lang="nl-NL" dirty="0">
              <a:solidFill>
                <a:prstClr val="black"/>
              </a:solidFill>
            </a:endParaRPr>
          </a:p>
          <a:p>
            <a:pPr marL="68580" indent="0">
              <a:buNone/>
            </a:pPr>
            <a:r>
              <a:rPr lang="nl-NL" sz="4000" dirty="0">
                <a:solidFill>
                  <a:srgbClr val="94C600"/>
                </a:solidFill>
              </a:rPr>
              <a:t>Vragen</a:t>
            </a:r>
            <a:r>
              <a:rPr lang="nl-NL" sz="4000" dirty="0" smtClean="0">
                <a:solidFill>
                  <a:srgbClr val="94C600"/>
                </a:solidFill>
              </a:rPr>
              <a:t>?                       </a:t>
            </a:r>
            <a:endParaRPr lang="nl-N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437112"/>
            <a:ext cx="1643645" cy="1588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7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Klok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://www.online-stopwatch.com/large-online-clock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83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Rupsen belagen planten</a:t>
            </a:r>
            <a:br>
              <a:rPr lang="nl-NL" dirty="0" smtClean="0"/>
            </a:br>
            <a:r>
              <a:rPr lang="nl-NL" dirty="0" smtClean="0"/>
              <a:t>Afweer door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Direct</a:t>
            </a:r>
          </a:p>
          <a:p>
            <a:pPr lvl="1"/>
            <a:r>
              <a:rPr lang="nl-NL" dirty="0" smtClean="0"/>
              <a:t>Haren</a:t>
            </a:r>
          </a:p>
          <a:p>
            <a:pPr lvl="1"/>
            <a:r>
              <a:rPr lang="nl-NL" dirty="0" smtClean="0"/>
              <a:t>Stoffen</a:t>
            </a:r>
          </a:p>
          <a:p>
            <a:pPr lvl="1"/>
            <a:r>
              <a:rPr lang="nl-NL" dirty="0" smtClean="0"/>
              <a:t>Resistentie</a:t>
            </a:r>
          </a:p>
          <a:p>
            <a:r>
              <a:rPr lang="nl-NL" dirty="0" smtClean="0"/>
              <a:t>Indirect</a:t>
            </a:r>
          </a:p>
          <a:p>
            <a:pPr lvl="1"/>
            <a:r>
              <a:rPr lang="nl-NL" dirty="0" smtClean="0"/>
              <a:t>Natuurlijke vijanden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58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Vreetmachines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323652"/>
            <a:ext cx="7200916" cy="3508977"/>
          </a:xfrm>
        </p:spPr>
        <p:txBody>
          <a:bodyPr>
            <a:normAutofit/>
          </a:bodyPr>
          <a:lstStyle/>
          <a:p>
            <a:r>
              <a:rPr lang="nl-NL" dirty="0" smtClean="0"/>
              <a:t>Eten, poepen en groeien</a:t>
            </a:r>
          </a:p>
          <a:p>
            <a:endParaRPr lang="nl-NL" dirty="0"/>
          </a:p>
          <a:p>
            <a:r>
              <a:rPr lang="nl-NL" dirty="0" smtClean="0"/>
              <a:t>Een rups is 80% darm</a:t>
            </a:r>
          </a:p>
          <a:p>
            <a:endParaRPr lang="nl-NL" dirty="0"/>
          </a:p>
          <a:p>
            <a:r>
              <a:rPr lang="nl-NL" dirty="0" smtClean="0"/>
              <a:t>Veel schade aan gewassen</a:t>
            </a: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44" y="1412776"/>
            <a:ext cx="28803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6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Rupsenvraat verandert geuren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7" y="1772816"/>
            <a:ext cx="2736304" cy="40850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pic>
        <p:nvPicPr>
          <p:cNvPr id="4098" name="Picture 2" descr="http://www.bugsinthepicture.com/images/phocagallery/lepidopterans/caterpillars/thumbs/phoca_thumb_l_catterpillar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68" y="1916832"/>
            <a:ext cx="5844430" cy="438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539552" y="2323652"/>
            <a:ext cx="7281257" cy="3769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endParaRPr lang="nl-NL" smtClean="0"/>
          </a:p>
          <a:p>
            <a:r>
              <a:rPr lang="nl-NL" smtClean="0"/>
              <a:t>Koolwitje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80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7260" y="764704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Geur trekt sluipwespen aan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i="1" dirty="0" err="1" smtClean="0"/>
              <a:t>Cotesia</a:t>
            </a:r>
            <a:r>
              <a:rPr lang="nl-NL" dirty="0" smtClean="0"/>
              <a:t> sluipwesp</a:t>
            </a:r>
            <a:endParaRPr lang="nl-NL" dirty="0"/>
          </a:p>
          <a:p>
            <a:endParaRPr lang="nl-NL" dirty="0"/>
          </a:p>
        </p:txBody>
      </p:sp>
      <p:pic>
        <p:nvPicPr>
          <p:cNvPr id="6" name="Picture 5" descr="http://www.bugsinthepicture.com/images/phocagallery/wasps/parasitoid-wasps/larval-parasitoids/thumbs/phoca_thumb_l_larval-parasitoids-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7" y="1524000"/>
            <a:ext cx="5076825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51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60113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Geur trekt sluipwesp 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7" y="1772816"/>
            <a:ext cx="2736304" cy="40850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539552" y="2323652"/>
            <a:ext cx="7281257" cy="37696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Antenne van sluipwesp</a:t>
            </a:r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1433513"/>
            <a:ext cx="808672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67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748" y="1052736"/>
            <a:ext cx="7024744" cy="864096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www.plantenziektekunde.nl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3" y="1844824"/>
            <a:ext cx="2592288" cy="4176464"/>
          </a:xfrm>
        </p:spPr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nl-NL" dirty="0" smtClean="0"/>
              <a:t>Scholierenwebsite</a:t>
            </a:r>
          </a:p>
          <a:p>
            <a:endParaRPr lang="nl-NL" dirty="0" smtClean="0"/>
          </a:p>
          <a:p>
            <a:pPr marL="6858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dirty="0" smtClean="0"/>
              <a:t>Jan-Kees Goud</a:t>
            </a:r>
          </a:p>
          <a:p>
            <a:r>
              <a:rPr lang="nl-NL" dirty="0" err="1"/>
              <a:t>Doriet</a:t>
            </a:r>
            <a:r>
              <a:rPr lang="nl-NL" dirty="0"/>
              <a:t> </a:t>
            </a:r>
            <a:r>
              <a:rPr lang="nl-NL" dirty="0" err="1"/>
              <a:t>Willemen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endParaRPr lang="nl-NL" dirty="0" smtClean="0"/>
          </a:p>
          <a:p>
            <a:endParaRPr lang="nl-NL" dirty="0" smtClean="0"/>
          </a:p>
          <a:p>
            <a:pPr marL="68580" indent="0" algn="r">
              <a:buNone/>
            </a:pPr>
            <a:endParaRPr lang="nl-NL" sz="1400" i="1" dirty="0" smtClean="0"/>
          </a:p>
          <a:p>
            <a:pPr marL="68580" indent="0" algn="r">
              <a:buNone/>
            </a:pPr>
            <a:r>
              <a:rPr lang="nl-NL" sz="1400" i="1" dirty="0" smtClean="0"/>
              <a:t>In opdracht van </a:t>
            </a:r>
            <a:r>
              <a:rPr lang="nl-NL" sz="1400" i="1" dirty="0" err="1" smtClean="0"/>
              <a:t>KNPV</a:t>
            </a:r>
            <a:r>
              <a:rPr lang="nl-NL" sz="1400" i="1" dirty="0" smtClean="0"/>
              <a:t> en </a:t>
            </a:r>
            <a:r>
              <a:rPr lang="nl-NL" sz="1400" i="1" dirty="0" err="1" smtClean="0"/>
              <a:t>WCS</a:t>
            </a:r>
            <a:endParaRPr lang="nl-NL" sz="1400" i="1" dirty="0" smtClean="0"/>
          </a:p>
          <a:p>
            <a:endParaRPr lang="nl-NL" dirty="0"/>
          </a:p>
        </p:txBody>
      </p:sp>
      <p:pic>
        <p:nvPicPr>
          <p:cNvPr id="1026" name="Picture 2" descr="C:\AADORIETWERK\WEBSITE Plantenziektk\CMS\LOGO\blad640xtekstx200x48%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40968"/>
            <a:ext cx="407832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68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0519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Interactie van 3 spelers: </a:t>
            </a:r>
            <a:br>
              <a:rPr lang="nl-NL" dirty="0" smtClean="0"/>
            </a:br>
            <a:r>
              <a:rPr lang="nl-NL" dirty="0" smtClean="0"/>
              <a:t>plant, plaag, parasiet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995936" y="3284984"/>
            <a:ext cx="4464496" cy="2547645"/>
          </a:xfrm>
        </p:spPr>
        <p:txBody>
          <a:bodyPr>
            <a:normAutofit/>
          </a:bodyPr>
          <a:lstStyle/>
          <a:p>
            <a:r>
              <a:rPr lang="nl-NL" dirty="0" smtClean="0"/>
              <a:t>Film </a:t>
            </a:r>
          </a:p>
          <a:p>
            <a:r>
              <a:rPr lang="en-GB" sz="2000" dirty="0" smtClean="0">
                <a:hlinkClick r:id="rId2"/>
              </a:rPr>
              <a:t>https</a:t>
            </a:r>
            <a:r>
              <a:rPr lang="en-GB" sz="2000" dirty="0">
                <a:hlinkClick r:id="rId2"/>
              </a:rPr>
              <a:t>://</a:t>
            </a:r>
            <a:r>
              <a:rPr lang="en-GB" sz="2000" dirty="0" smtClean="0">
                <a:hlinkClick r:id="rId2"/>
              </a:rPr>
              <a:t>youtu.be/vMG-LWyNcAs</a:t>
            </a:r>
            <a:r>
              <a:rPr lang="en-GB" sz="2000" dirty="0" smtClean="0"/>
              <a:t> 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21209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48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836712"/>
            <a:ext cx="7024744" cy="112170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Sluipwespen commercieel gebruikt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15617" y="1772816"/>
            <a:ext cx="2736304" cy="408504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6" name="Tijdelijke aanduiding voor inhoud 4"/>
          <p:cNvSpPr txBox="1">
            <a:spLocks/>
          </p:cNvSpPr>
          <p:nvPr/>
        </p:nvSpPr>
        <p:spPr>
          <a:xfrm>
            <a:off x="573358" y="2079085"/>
            <a:ext cx="4896544" cy="376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err="1" smtClean="0"/>
              <a:t>Encarsia</a:t>
            </a:r>
            <a:r>
              <a:rPr lang="nl-NL" dirty="0" smtClean="0"/>
              <a:t> </a:t>
            </a:r>
            <a:r>
              <a:rPr lang="nl-NL" dirty="0"/>
              <a:t>en </a:t>
            </a:r>
            <a:r>
              <a:rPr lang="nl-NL" dirty="0" err="1" smtClean="0"/>
              <a:t>Eretmocerus</a:t>
            </a:r>
            <a:r>
              <a:rPr lang="nl-NL" dirty="0" smtClean="0"/>
              <a:t>-sluipwespen tegen witte vlieg</a:t>
            </a:r>
          </a:p>
          <a:p>
            <a:r>
              <a:rPr lang="nl-NL" sz="1600" dirty="0">
                <a:hlinkClick r:id="rId2"/>
              </a:rPr>
              <a:t>https://schooltv.nl/video/een-pop-van-een-witte-vlieg-hoe-helpt-een-wesp-de-tuinder</a:t>
            </a:r>
            <a:r>
              <a:rPr lang="nl-NL" sz="2000" dirty="0" smtClean="0">
                <a:hlinkClick r:id="rId2"/>
              </a:rPr>
              <a:t>/</a:t>
            </a:r>
            <a:r>
              <a:rPr lang="nl-NL" sz="2000" dirty="0" smtClean="0"/>
              <a:t> </a:t>
            </a:r>
            <a:endParaRPr lang="nl-NL" sz="20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58" y="3463679"/>
            <a:ext cx="7965007" cy="294116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161" y="1484784"/>
            <a:ext cx="2485200" cy="25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53992" y="1027664"/>
            <a:ext cx="4378448" cy="817160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Hyperparasitoïden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283967" y="2323652"/>
            <a:ext cx="3816425" cy="3508977"/>
          </a:xfrm>
        </p:spPr>
        <p:txBody>
          <a:bodyPr>
            <a:normAutofit/>
          </a:bodyPr>
          <a:lstStyle/>
          <a:p>
            <a:r>
              <a:rPr lang="nl-NL" dirty="0" smtClean="0"/>
              <a:t>Spuug van geïnfecteerde rups verandert</a:t>
            </a:r>
          </a:p>
          <a:p>
            <a:r>
              <a:rPr lang="nl-NL" dirty="0" smtClean="0"/>
              <a:t>Trekt secundaire sluipwespen aan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Picture 6" descr="http://www.bugsinthepicture.com/images/phocagallery/wasps/parasitoid-wasps/pupal-parasitoids/thumbs/phoca_thumb_l_pupal-parasitoids-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3470424" cy="540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436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779912" y="1027664"/>
            <a:ext cx="4288322" cy="817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err="1" smtClean="0"/>
              <a:t>Voedselweb</a:t>
            </a:r>
            <a:endParaRPr lang="nl-NL" dirty="0"/>
          </a:p>
        </p:txBody>
      </p:sp>
      <p:sp>
        <p:nvSpPr>
          <p:cNvPr id="5" name="Tijdelijke aanduiding voor inhoud 4"/>
          <p:cNvSpPr txBox="1">
            <a:spLocks/>
          </p:cNvSpPr>
          <p:nvPr/>
        </p:nvSpPr>
        <p:spPr>
          <a:xfrm>
            <a:off x="4932040" y="2060848"/>
            <a:ext cx="2736304" cy="377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Kool</a:t>
            </a:r>
          </a:p>
          <a:p>
            <a:r>
              <a:rPr lang="nl-NL" dirty="0" smtClean="0"/>
              <a:t>Rups</a:t>
            </a:r>
          </a:p>
          <a:p>
            <a:r>
              <a:rPr lang="en-GB" dirty="0" err="1" smtClean="0"/>
              <a:t>Sluipwesp</a:t>
            </a:r>
            <a:endParaRPr lang="en-GB" dirty="0" smtClean="0"/>
          </a:p>
          <a:p>
            <a:r>
              <a:rPr lang="en-GB" dirty="0" err="1" smtClean="0"/>
              <a:t>Hyperparasiet</a:t>
            </a:r>
            <a:endParaRPr lang="en-GB" dirty="0" smtClean="0"/>
          </a:p>
          <a:p>
            <a:endParaRPr lang="en-GB" dirty="0"/>
          </a:p>
          <a:p>
            <a:pPr marL="68580" indent="0"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1174"/>
            <a:ext cx="2925763" cy="583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4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924944"/>
            <a:ext cx="6777317" cy="2907685"/>
          </a:xfrm>
        </p:spPr>
        <p:txBody>
          <a:bodyPr/>
          <a:lstStyle/>
          <a:p>
            <a:r>
              <a:rPr lang="nl-NL" dirty="0" smtClean="0"/>
              <a:t>Meer spelers</a:t>
            </a:r>
            <a:endParaRPr lang="nl-NL" dirty="0"/>
          </a:p>
          <a:p>
            <a:r>
              <a:rPr lang="nl-NL" dirty="0" smtClean="0"/>
              <a:t>Meer interacties</a:t>
            </a:r>
          </a:p>
          <a:p>
            <a:r>
              <a:rPr lang="nl-NL" dirty="0" smtClean="0"/>
              <a:t>Nog veel onbekend!</a:t>
            </a:r>
          </a:p>
        </p:txBody>
      </p:sp>
      <p:sp>
        <p:nvSpPr>
          <p:cNvPr id="4" name="Titel 1"/>
          <p:cNvSpPr txBox="1">
            <a:spLocks noGrp="1"/>
          </p:cNvSpPr>
          <p:nvPr>
            <p:ph type="title"/>
          </p:nvPr>
        </p:nvSpPr>
        <p:spPr>
          <a:xfrm>
            <a:off x="1043490" y="1027664"/>
            <a:ext cx="7024744" cy="12959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nl-NL" dirty="0" err="1" smtClean="0"/>
              <a:t>Voedselweb</a:t>
            </a:r>
            <a:r>
              <a:rPr lang="nl-NL" dirty="0" smtClean="0"/>
              <a:t> nog ingewikkelder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60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745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Verwachte uitkomst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94C600"/>
              </a:buClr>
            </a:pPr>
            <a:endParaRPr lang="nl-NL" dirty="0" smtClean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nl-NL" dirty="0" smtClean="0">
                <a:solidFill>
                  <a:srgbClr val="3E3D2D"/>
                </a:solidFill>
              </a:rPr>
              <a:t>Koolwitjes eten alleen kool</a:t>
            </a:r>
          </a:p>
          <a:p>
            <a:pPr lvl="0">
              <a:buClr>
                <a:srgbClr val="94C600"/>
              </a:buClr>
            </a:pPr>
            <a:endParaRPr lang="nl-NL" dirty="0">
              <a:solidFill>
                <a:srgbClr val="3E3D2D"/>
              </a:solidFill>
            </a:endParaRPr>
          </a:p>
          <a:p>
            <a:pPr lvl="0">
              <a:buClr>
                <a:srgbClr val="94C600"/>
              </a:buClr>
            </a:pPr>
            <a:r>
              <a:rPr lang="nl-NL" dirty="0" smtClean="0">
                <a:solidFill>
                  <a:srgbClr val="3E3D2D"/>
                </a:solidFill>
              </a:rPr>
              <a:t>Kooluilen eten </a:t>
            </a:r>
            <a:r>
              <a:rPr lang="nl-NL" dirty="0">
                <a:solidFill>
                  <a:srgbClr val="3E3D2D"/>
                </a:solidFill>
              </a:rPr>
              <a:t>kool en boon </a:t>
            </a:r>
          </a:p>
          <a:p>
            <a:pPr lvl="2">
              <a:buClr>
                <a:srgbClr val="94C600"/>
              </a:buClr>
            </a:pPr>
            <a:r>
              <a:rPr lang="nl-NL" sz="2400" dirty="0">
                <a:solidFill>
                  <a:srgbClr val="3E3D2D"/>
                </a:solidFill>
              </a:rPr>
              <a:t>50-50% 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5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Resultaten eerder experiment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7736107" cy="3888432"/>
          </a:xfrm>
        </p:spPr>
      </p:pic>
    </p:spTree>
    <p:extLst>
      <p:ext uri="{BB962C8B-B14F-4D97-AF65-F5344CB8AC3E}">
        <p14:creationId xmlns:p14="http://schemas.microsoft.com/office/powerpoint/2010/main" val="15675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Zelf op school aan de slag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1043492" y="2636912"/>
            <a:ext cx="6777317" cy="3195717"/>
          </a:xfrm>
        </p:spPr>
        <p:txBody>
          <a:bodyPr/>
          <a:lstStyle/>
          <a:p>
            <a:pPr marL="68580" indent="0">
              <a:buNone/>
            </a:pPr>
            <a:r>
              <a:rPr lang="nl-NL" dirty="0" smtClean="0"/>
              <a:t>Nut voor leerlingen:</a:t>
            </a:r>
            <a:endParaRPr lang="nl-NL" dirty="0"/>
          </a:p>
          <a:p>
            <a:r>
              <a:rPr lang="nl-NL" dirty="0"/>
              <a:t>K</a:t>
            </a:r>
            <a:r>
              <a:rPr lang="nl-NL" dirty="0" smtClean="0"/>
              <a:t>ennismaking  met onderzoek </a:t>
            </a:r>
            <a:r>
              <a:rPr lang="nl-NL" dirty="0"/>
              <a:t>doen</a:t>
            </a:r>
          </a:p>
          <a:p>
            <a:r>
              <a:rPr lang="nl-NL" dirty="0"/>
              <a:t>Leren nadenken: wat is jouw conclusie als je dit ziet?</a:t>
            </a:r>
          </a:p>
          <a:p>
            <a:r>
              <a:rPr lang="nl-NL" dirty="0"/>
              <a:t>Inzicht in statistisch verantwoord versus toeval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5244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nl-NL" dirty="0" smtClean="0"/>
              <a:t>Benodigdheden practicum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39604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nl-NL" sz="2000" dirty="0" smtClean="0">
                <a:hlinkClick r:id="rId2"/>
              </a:rPr>
              <a:t>http</a:t>
            </a:r>
            <a:r>
              <a:rPr lang="nl-NL" sz="2000" dirty="0">
                <a:hlinkClick r:id="rId2"/>
              </a:rPr>
              <a:t>://</a:t>
            </a:r>
            <a:r>
              <a:rPr lang="nl-NL" sz="2000" dirty="0" smtClean="0">
                <a:hlinkClick r:id="rId2"/>
              </a:rPr>
              <a:t>www.plantenziektekunde.nl/rupsenproef/</a:t>
            </a:r>
            <a:endParaRPr lang="nl-NL" sz="2000" dirty="0" smtClean="0"/>
          </a:p>
          <a:p>
            <a:endParaRPr lang="nl-NL" dirty="0" smtClean="0"/>
          </a:p>
          <a:p>
            <a:r>
              <a:rPr lang="nl-NL" dirty="0" smtClean="0"/>
              <a:t>Bestellen </a:t>
            </a:r>
            <a:r>
              <a:rPr lang="nl-NL" dirty="0" err="1" smtClean="0"/>
              <a:t>eipakketten</a:t>
            </a:r>
            <a:endParaRPr lang="nl-NL" dirty="0" smtClean="0"/>
          </a:p>
          <a:p>
            <a:r>
              <a:rPr lang="nl-NL" dirty="0" smtClean="0"/>
              <a:t>Scoreformulieren</a:t>
            </a:r>
          </a:p>
          <a:p>
            <a:r>
              <a:rPr lang="nl-NL" dirty="0" smtClean="0"/>
              <a:t>Handleiding</a:t>
            </a:r>
          </a:p>
          <a:p>
            <a:r>
              <a:rPr lang="nl-NL" dirty="0" smtClean="0"/>
              <a:t>Verzorging rupsen</a:t>
            </a:r>
          </a:p>
          <a:p>
            <a:r>
              <a:rPr lang="nl-NL" dirty="0" smtClean="0"/>
              <a:t>Contactgegevens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09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nl-NL" dirty="0" smtClean="0"/>
              <a:t>Indeling workshop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060848"/>
            <a:ext cx="6912884" cy="4176464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K</a:t>
            </a:r>
            <a:r>
              <a:rPr lang="nl-NL" dirty="0" smtClean="0"/>
              <a:t>orte uitleg</a:t>
            </a:r>
            <a:endParaRPr lang="nl-NL" dirty="0"/>
          </a:p>
          <a:p>
            <a:endParaRPr lang="nl-NL" dirty="0"/>
          </a:p>
          <a:p>
            <a:r>
              <a:rPr lang="nl-NL" dirty="0" smtClean="0"/>
              <a:t>Zelf rupsenpracticum uitvoeren</a:t>
            </a:r>
          </a:p>
          <a:p>
            <a:endParaRPr lang="nl-NL" dirty="0"/>
          </a:p>
          <a:p>
            <a:r>
              <a:rPr lang="nl-NL" dirty="0" smtClean="0"/>
              <a:t>Kort college biologische achtergrond/</a:t>
            </a:r>
            <a:br>
              <a:rPr lang="nl-NL" dirty="0" smtClean="0"/>
            </a:br>
            <a:r>
              <a:rPr lang="nl-NL" dirty="0"/>
              <a:t>I</a:t>
            </a:r>
            <a:r>
              <a:rPr lang="nl-NL" dirty="0" smtClean="0"/>
              <a:t>nvoer gegevens</a:t>
            </a:r>
          </a:p>
          <a:p>
            <a:endParaRPr lang="nl-NL" dirty="0"/>
          </a:p>
          <a:p>
            <a:r>
              <a:rPr lang="nl-NL" dirty="0" smtClean="0"/>
              <a:t>Bespreken resultaten</a:t>
            </a:r>
          </a:p>
          <a:p>
            <a:endParaRPr lang="nl-NL" dirty="0"/>
          </a:p>
          <a:p>
            <a:r>
              <a:rPr lang="nl-NL" dirty="0" smtClean="0"/>
              <a:t>Rupsenpracticum op school/</a:t>
            </a:r>
            <a:br>
              <a:rPr lang="nl-NL" dirty="0" smtClean="0"/>
            </a:br>
            <a:r>
              <a:rPr lang="nl-NL" dirty="0" smtClean="0"/>
              <a:t>Varianten practicum</a:t>
            </a:r>
            <a:endParaRPr lang="nl-NL" dirty="0"/>
          </a:p>
          <a:p>
            <a:pPr marL="6858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89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Ei-pakketjes bestellen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348880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Eipakket</a:t>
            </a:r>
            <a:r>
              <a:rPr lang="nl-NL" dirty="0" smtClean="0"/>
              <a:t> Koolwitje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76872"/>
            <a:ext cx="5780789" cy="3772586"/>
          </a:xfrm>
        </p:spPr>
      </p:pic>
    </p:spTree>
    <p:extLst>
      <p:ext uri="{BB962C8B-B14F-4D97-AF65-F5344CB8AC3E}">
        <p14:creationId xmlns:p14="http://schemas.microsoft.com/office/powerpoint/2010/main" val="26470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nl-NL" dirty="0" smtClean="0"/>
              <a:t>Uitkomen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80728"/>
            <a:ext cx="3106088" cy="368029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04864"/>
            <a:ext cx="5040560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8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r>
              <a:rPr lang="nl-NL" dirty="0" smtClean="0"/>
              <a:t>Jonge rupsjes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08772"/>
            <a:ext cx="5040560" cy="3709856"/>
          </a:xfrm>
        </p:spPr>
      </p:pic>
    </p:spTree>
    <p:extLst>
      <p:ext uri="{BB962C8B-B14F-4D97-AF65-F5344CB8AC3E}">
        <p14:creationId xmlns:p14="http://schemas.microsoft.com/office/powerpoint/2010/main" val="14046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/>
          <a:lstStyle/>
          <a:p>
            <a:r>
              <a:rPr lang="nl-NL" dirty="0" smtClean="0"/>
              <a:t>Verzorging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Biologisch voedsel!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Alle koolsoorten</a:t>
            </a:r>
            <a:br>
              <a:rPr lang="nl-NL" dirty="0" smtClean="0"/>
            </a:br>
            <a:r>
              <a:rPr lang="nl-NL" dirty="0" smtClean="0"/>
              <a:t>(bv witte kool of Chinese kool)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Vers blad (niet verlept)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Veel poepen = goed schoonhouden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264" y="836712"/>
            <a:ext cx="336037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Ontwikkeling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3" y="2323652"/>
            <a:ext cx="3384491" cy="3508977"/>
          </a:xfrm>
        </p:spPr>
        <p:txBody>
          <a:bodyPr>
            <a:normAutofit/>
          </a:bodyPr>
          <a:lstStyle/>
          <a:p>
            <a:r>
              <a:rPr lang="nl-NL" dirty="0" smtClean="0"/>
              <a:t>Afhankelijk </a:t>
            </a:r>
            <a:r>
              <a:rPr lang="nl-NL" dirty="0"/>
              <a:t>v</a:t>
            </a:r>
            <a:r>
              <a:rPr lang="nl-NL" dirty="0" smtClean="0"/>
              <a:t>an temperatuur en dieet </a:t>
            </a:r>
          </a:p>
          <a:p>
            <a:r>
              <a:rPr lang="nl-NL" dirty="0" smtClean="0"/>
              <a:t>Vervellen: </a:t>
            </a:r>
            <a:br>
              <a:rPr lang="nl-NL" dirty="0" smtClean="0"/>
            </a:br>
            <a:r>
              <a:rPr lang="nl-NL" dirty="0" smtClean="0"/>
              <a:t>5 </a:t>
            </a:r>
            <a:r>
              <a:rPr lang="nl-NL" dirty="0" err="1" smtClean="0"/>
              <a:t>larvale</a:t>
            </a:r>
            <a:r>
              <a:rPr lang="nl-NL" dirty="0" smtClean="0"/>
              <a:t> stadia</a:t>
            </a:r>
          </a:p>
          <a:p>
            <a:r>
              <a:rPr lang="nl-NL" dirty="0" err="1" smtClean="0"/>
              <a:t>L4</a:t>
            </a:r>
            <a:r>
              <a:rPr lang="nl-NL" dirty="0" smtClean="0"/>
              <a:t>: meest vraatzuchtig</a:t>
            </a:r>
            <a:br>
              <a:rPr lang="nl-NL" dirty="0" smtClean="0"/>
            </a:br>
            <a:r>
              <a:rPr lang="nl-NL" dirty="0" smtClean="0"/>
              <a:t>(na </a:t>
            </a:r>
            <a:r>
              <a:rPr lang="nl-NL" dirty="0" err="1" smtClean="0"/>
              <a:t>ong.10</a:t>
            </a:r>
            <a:r>
              <a:rPr lang="nl-NL" dirty="0" smtClean="0"/>
              <a:t> dagen)</a:t>
            </a:r>
          </a:p>
          <a:p>
            <a:pPr marL="6858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16832"/>
            <a:ext cx="3787894" cy="282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529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Verpoppen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844824"/>
            <a:ext cx="2232363" cy="3987805"/>
          </a:xfrm>
        </p:spPr>
        <p:txBody>
          <a:bodyPr>
            <a:normAutofit/>
          </a:bodyPr>
          <a:lstStyle/>
          <a:p>
            <a:r>
              <a:rPr lang="nl-NL" dirty="0"/>
              <a:t>Tijdens </a:t>
            </a:r>
            <a:r>
              <a:rPr lang="nl-NL" dirty="0" err="1"/>
              <a:t>L1</a:t>
            </a:r>
            <a:r>
              <a:rPr lang="nl-NL" dirty="0"/>
              <a:t> </a:t>
            </a:r>
            <a:r>
              <a:rPr lang="nl-NL" dirty="0" smtClean="0"/>
              <a:t>en </a:t>
            </a:r>
            <a:r>
              <a:rPr lang="nl-NL" dirty="0" err="1" smtClean="0"/>
              <a:t>L2</a:t>
            </a:r>
            <a:r>
              <a:rPr lang="nl-NL" dirty="0" smtClean="0"/>
              <a:t> genoeg daglicht </a:t>
            </a:r>
            <a:r>
              <a:rPr lang="nl-NL" dirty="0"/>
              <a:t>(&gt;16 uur </a:t>
            </a:r>
            <a:r>
              <a:rPr lang="nl-NL" dirty="0" smtClean="0"/>
              <a:t>per </a:t>
            </a:r>
            <a:r>
              <a:rPr lang="nl-NL" dirty="0"/>
              <a:t>etmaal</a:t>
            </a:r>
            <a:r>
              <a:rPr lang="nl-NL" dirty="0" smtClean="0"/>
              <a:t>)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Diapauze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pPr marL="68580" indent="0">
              <a:buNone/>
            </a:pP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6792"/>
            <a:ext cx="5032350" cy="3678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Praktische tips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Rupsen vooraf laten hongeren</a:t>
            </a:r>
          </a:p>
          <a:p>
            <a:endParaRPr lang="nl-NL" dirty="0" smtClean="0"/>
          </a:p>
          <a:p>
            <a:r>
              <a:rPr lang="nl-NL" dirty="0" smtClean="0"/>
              <a:t>Licht dimmen in lokaal</a:t>
            </a:r>
          </a:p>
          <a:p>
            <a:endParaRPr lang="nl-NL" dirty="0" smtClean="0"/>
          </a:p>
          <a:p>
            <a:r>
              <a:rPr lang="nl-NL" dirty="0" smtClean="0"/>
              <a:t>Let op vervellen: geen activiteit / eetlust</a:t>
            </a:r>
          </a:p>
          <a:p>
            <a:endParaRPr lang="nl-NL" dirty="0"/>
          </a:p>
          <a:p>
            <a:r>
              <a:rPr lang="nl-NL" dirty="0" smtClean="0"/>
              <a:t>Vierkantjes uit blad snijden / knippen</a:t>
            </a:r>
            <a:br>
              <a:rPr lang="nl-NL" dirty="0" smtClean="0"/>
            </a:br>
            <a:r>
              <a:rPr lang="nl-NL" dirty="0" err="1" smtClean="0"/>
              <a:t>ipv</a:t>
            </a:r>
            <a:r>
              <a:rPr lang="nl-NL" dirty="0" smtClean="0"/>
              <a:t> ponsboor</a:t>
            </a:r>
          </a:p>
        </p:txBody>
      </p:sp>
    </p:spTree>
    <p:extLst>
      <p:ext uri="{BB962C8B-B14F-4D97-AF65-F5344CB8AC3E}">
        <p14:creationId xmlns:p14="http://schemas.microsoft.com/office/powerpoint/2010/main" val="41892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nl-NL" dirty="0" smtClean="0"/>
              <a:t>Uitbreiding / varianten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608" y="1988840"/>
            <a:ext cx="7128908" cy="4464496"/>
          </a:xfrm>
        </p:spPr>
        <p:txBody>
          <a:bodyPr>
            <a:noAutofit/>
          </a:bodyPr>
          <a:lstStyle/>
          <a:p>
            <a:pPr lvl="0"/>
            <a:r>
              <a:rPr lang="nl-NL" sz="1600" dirty="0" smtClean="0"/>
              <a:t>Met andere plantensoorten, bijv. sla</a:t>
            </a:r>
          </a:p>
          <a:p>
            <a:pPr lvl="0"/>
            <a:endParaRPr lang="nl-NL" sz="1600" dirty="0"/>
          </a:p>
          <a:p>
            <a:pPr lvl="0"/>
            <a:r>
              <a:rPr lang="nl-NL" sz="1600" dirty="0" err="1" smtClean="0"/>
              <a:t>Paralellproeven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nl-NL" sz="1600" dirty="0" smtClean="0"/>
              <a:t>aan begin van de les inzetten, aan het einde van de les beoordelen</a:t>
            </a:r>
          </a:p>
          <a:p>
            <a:pPr lvl="0"/>
            <a:endParaRPr lang="nl-NL" sz="1600" dirty="0"/>
          </a:p>
          <a:p>
            <a:pPr lvl="0"/>
            <a:r>
              <a:rPr lang="nl-NL" sz="1600" dirty="0" smtClean="0"/>
              <a:t>Zelf rupsen laten opkweken vanuit </a:t>
            </a:r>
            <a:r>
              <a:rPr lang="nl-NL" sz="1600" dirty="0" err="1" smtClean="0"/>
              <a:t>eipakket</a:t>
            </a:r>
            <a:r>
              <a:rPr lang="nl-NL" sz="1600" dirty="0" smtClean="0"/>
              <a:t/>
            </a:r>
            <a:br>
              <a:rPr lang="nl-NL" sz="1600" dirty="0" smtClean="0"/>
            </a:br>
            <a:endParaRPr lang="nl-NL" sz="1600" dirty="0" smtClean="0"/>
          </a:p>
          <a:p>
            <a:r>
              <a:rPr lang="nl-NL" sz="1600" dirty="0"/>
              <a:t>V</a:t>
            </a:r>
            <a:r>
              <a:rPr lang="nl-NL" sz="1600" dirty="0" smtClean="0"/>
              <a:t>olgen </a:t>
            </a:r>
            <a:r>
              <a:rPr lang="nl-NL" sz="1600" dirty="0"/>
              <a:t>van de ontwikkeling / meten van de groei van de rupsen </a:t>
            </a:r>
            <a:r>
              <a:rPr lang="nl-NL" sz="1600" dirty="0" smtClean="0"/>
              <a:t>bij verschillende diëten</a:t>
            </a:r>
          </a:p>
          <a:p>
            <a:endParaRPr lang="nl-NL" sz="1600" dirty="0"/>
          </a:p>
          <a:p>
            <a:r>
              <a:rPr lang="nl-NL" sz="1600" dirty="0"/>
              <a:t>Heeft het dieet tijdens opkweek invloed op later </a:t>
            </a:r>
            <a:r>
              <a:rPr lang="nl-NL" sz="1600" dirty="0" smtClean="0"/>
              <a:t>voedselkeuzegedrag?</a:t>
            </a:r>
          </a:p>
          <a:p>
            <a:endParaRPr lang="nl-NL" sz="1600" dirty="0" smtClean="0"/>
          </a:p>
          <a:p>
            <a:r>
              <a:rPr lang="nl-NL" sz="1600" dirty="0"/>
              <a:t>I</a:t>
            </a:r>
            <a:r>
              <a:rPr lang="nl-NL" sz="1600" dirty="0" smtClean="0"/>
              <a:t>nvloed van licht en temperatuur op de groei en ontwikkeling van rupsen.</a:t>
            </a:r>
          </a:p>
        </p:txBody>
      </p:sp>
    </p:spTree>
    <p:extLst>
      <p:ext uri="{BB962C8B-B14F-4D97-AF65-F5344CB8AC3E}">
        <p14:creationId xmlns:p14="http://schemas.microsoft.com/office/powerpoint/2010/main" val="228581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748" y="1052736"/>
            <a:ext cx="7024744" cy="1152128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www.plantenziektekunde.nl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9592" y="2348879"/>
            <a:ext cx="3312367" cy="3240361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Contact:</a:t>
            </a:r>
            <a:br>
              <a:rPr lang="nl-NL" dirty="0" smtClean="0"/>
            </a:br>
            <a:r>
              <a:rPr lang="nl-NL" sz="1700" dirty="0" smtClean="0"/>
              <a:t>doriet.willemen@kpnmail.nl</a:t>
            </a:r>
            <a:endParaRPr lang="nl-NL" sz="1700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pPr marL="68580" indent="0">
              <a:buNone/>
            </a:pPr>
            <a:endParaRPr lang="nl-NL" dirty="0" smtClean="0"/>
          </a:p>
          <a:p>
            <a:pPr marL="68580" indent="0" algn="r">
              <a:buNone/>
            </a:pPr>
            <a:endParaRPr lang="nl-NL" sz="1400" i="1" dirty="0" smtClean="0"/>
          </a:p>
          <a:p>
            <a:pPr marL="68580" indent="0" algn="r">
              <a:buNone/>
            </a:pPr>
            <a:endParaRPr lang="nl-NL" sz="1400" i="1" dirty="0" smtClean="0"/>
          </a:p>
          <a:p>
            <a:pPr marL="68580" indent="0" algn="r">
              <a:buNone/>
            </a:pPr>
            <a:r>
              <a:rPr lang="nl-NL" sz="1400" i="1" dirty="0" smtClean="0"/>
              <a:t>In opdracht van </a:t>
            </a:r>
            <a:r>
              <a:rPr lang="nl-NL" sz="1400" i="1" dirty="0" err="1" smtClean="0"/>
              <a:t>KNPV</a:t>
            </a:r>
            <a:r>
              <a:rPr lang="nl-NL" sz="1400" i="1" dirty="0" smtClean="0"/>
              <a:t> en </a:t>
            </a:r>
            <a:r>
              <a:rPr lang="nl-NL" sz="1400" i="1" dirty="0" err="1" smtClean="0"/>
              <a:t>WCS</a:t>
            </a:r>
            <a:endParaRPr lang="nl-NL" sz="1400" i="1" dirty="0" smtClean="0"/>
          </a:p>
          <a:p>
            <a:endParaRPr lang="nl-NL" dirty="0"/>
          </a:p>
        </p:txBody>
      </p:sp>
      <p:pic>
        <p:nvPicPr>
          <p:cNvPr id="5" name="Picture 2" descr="C:\AADORIETWERK\WEBSITE Plantenziektk\CMS\LOGO\blad640xtekstx200x48%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83" y="2852936"/>
            <a:ext cx="367049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7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Rupsen schadelijk voor plant?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88840"/>
            <a:ext cx="5391398" cy="4043549"/>
          </a:xfrm>
        </p:spPr>
      </p:pic>
    </p:spTree>
    <p:extLst>
      <p:ext uri="{BB962C8B-B14F-4D97-AF65-F5344CB8AC3E}">
        <p14:creationId xmlns:p14="http://schemas.microsoft.com/office/powerpoint/2010/main" val="327931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Statistiek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8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Hypothese?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800" dirty="0" smtClean="0"/>
              <a:t>Heeft een rups voedselvoorkeur?</a:t>
            </a:r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r>
              <a:rPr lang="nl-NL" dirty="0" smtClean="0"/>
              <a:t>Meer specifiek:</a:t>
            </a:r>
          </a:p>
          <a:p>
            <a:pPr lvl="2"/>
            <a:r>
              <a:rPr lang="nl-NL" sz="2400" dirty="0" smtClean="0"/>
              <a:t>Heeft koolwitje voedselvoorkeur?</a:t>
            </a:r>
          </a:p>
          <a:p>
            <a:pPr lvl="2"/>
            <a:r>
              <a:rPr lang="nl-NL" sz="2400" dirty="0" smtClean="0"/>
              <a:t>Heeft </a:t>
            </a:r>
            <a:r>
              <a:rPr lang="nl-NL" sz="2400" dirty="0" err="1" smtClean="0"/>
              <a:t>kooluil</a:t>
            </a:r>
            <a:r>
              <a:rPr lang="nl-NL" sz="2400" dirty="0" smtClean="0"/>
              <a:t> voedselvoorkeur?</a:t>
            </a:r>
          </a:p>
          <a:p>
            <a:pPr marL="68580" indent="0">
              <a:buNone/>
            </a:pPr>
            <a:r>
              <a:rPr lang="nl-NL" dirty="0" smtClean="0"/>
              <a:t>In de statistiek:</a:t>
            </a:r>
          </a:p>
          <a:p>
            <a:pPr lvl="2"/>
            <a:r>
              <a:rPr lang="en-GB" sz="2400" dirty="0" smtClean="0"/>
              <a:t>H0</a:t>
            </a:r>
            <a:r>
              <a:rPr lang="en-GB" sz="2400" dirty="0"/>
              <a:t>: </a:t>
            </a:r>
            <a:r>
              <a:rPr lang="en-GB" sz="2400" dirty="0" err="1"/>
              <a:t>Er</a:t>
            </a:r>
            <a:r>
              <a:rPr lang="en-GB" sz="2400" dirty="0"/>
              <a:t> is </a:t>
            </a:r>
            <a:r>
              <a:rPr lang="en-GB" sz="2400" dirty="0" err="1"/>
              <a:t>geen</a:t>
            </a:r>
            <a:r>
              <a:rPr lang="en-GB" sz="2400" dirty="0"/>
              <a:t> </a:t>
            </a:r>
            <a:r>
              <a:rPr lang="en-GB" sz="2400" dirty="0" err="1"/>
              <a:t>voorkeur</a:t>
            </a:r>
            <a:r>
              <a:rPr lang="en-GB" sz="2400" dirty="0"/>
              <a:t>.</a:t>
            </a:r>
          </a:p>
          <a:p>
            <a:pPr lvl="2"/>
            <a:r>
              <a:rPr lang="en-GB" sz="2400" dirty="0"/>
              <a:t>H1: </a:t>
            </a:r>
            <a:r>
              <a:rPr lang="en-GB" sz="2400" dirty="0" err="1"/>
              <a:t>Er</a:t>
            </a:r>
            <a:r>
              <a:rPr lang="en-GB" sz="2400" dirty="0"/>
              <a:t> is </a:t>
            </a:r>
            <a:r>
              <a:rPr lang="en-GB" sz="2400" dirty="0" err="1" smtClean="0"/>
              <a:t>voorkeur</a:t>
            </a:r>
            <a:r>
              <a:rPr lang="en-GB" sz="2400" dirty="0" smtClean="0"/>
              <a:t>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2982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Resultaat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636912"/>
            <a:ext cx="6777317" cy="3195717"/>
          </a:xfrm>
        </p:spPr>
        <p:txBody>
          <a:bodyPr/>
          <a:lstStyle/>
          <a:p>
            <a:pPr marL="68580" indent="0">
              <a:buNone/>
            </a:pPr>
            <a:r>
              <a:rPr lang="nl-NL" b="1" dirty="0" smtClean="0"/>
              <a:t>Verwachte uitkomst</a:t>
            </a:r>
          </a:p>
          <a:p>
            <a:r>
              <a:rPr lang="nl-NL" dirty="0" err="1" smtClean="0"/>
              <a:t>Kooluil</a:t>
            </a:r>
            <a:r>
              <a:rPr lang="nl-NL" dirty="0" smtClean="0"/>
              <a:t> </a:t>
            </a:r>
            <a:r>
              <a:rPr lang="nl-NL" dirty="0"/>
              <a:t>eet </a:t>
            </a:r>
            <a:r>
              <a:rPr lang="nl-NL" dirty="0" smtClean="0"/>
              <a:t>kool en boon </a:t>
            </a:r>
          </a:p>
          <a:p>
            <a:pPr lvl="2"/>
            <a:r>
              <a:rPr lang="nl-NL" sz="2400" dirty="0" smtClean="0"/>
              <a:t>50-50% ?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706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Statistiek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501487"/>
              </p:ext>
            </p:extLst>
          </p:nvPr>
        </p:nvGraphicFramePr>
        <p:xfrm>
          <a:off x="611560" y="2348880"/>
          <a:ext cx="5688631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170908"/>
              </p:ext>
            </p:extLst>
          </p:nvPr>
        </p:nvGraphicFramePr>
        <p:xfrm>
          <a:off x="6372200" y="1340768"/>
          <a:ext cx="2160240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Deelnemer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eten boon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eten kool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 dirty="0">
                          <a:effectLst/>
                        </a:rPr>
                        <a:t>0</a:t>
                      </a:r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 dirty="0">
                          <a:effectLst/>
                        </a:rPr>
                        <a:t>0</a:t>
                      </a:r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12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13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6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15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7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9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8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9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14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8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12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16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13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u="none" strike="noStrike" dirty="0">
                          <a:effectLst/>
                        </a:rPr>
                        <a:t>39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u="none" strike="noStrike" dirty="0">
                          <a:effectLst/>
                        </a:rPr>
                        <a:t>110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11560" y="5661248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 smtClean="0"/>
              <a:t>PQRS</a:t>
            </a:r>
            <a:r>
              <a:rPr lang="nl-NL" dirty="0"/>
              <a:t>: </a:t>
            </a:r>
            <a:r>
              <a:rPr lang="nl-NL" dirty="0">
                <a:hlinkClick r:id="rId3"/>
              </a:rPr>
              <a:t>http://www.pyqrs.eu/home</a:t>
            </a:r>
            <a:r>
              <a:rPr lang="nl-NL" dirty="0" smtClean="0">
                <a:hlinkClick r:id="rId3"/>
              </a:rPr>
              <a:t>/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95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Statistiek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en-GB" dirty="0" err="1" smtClean="0"/>
              <a:t>Experimentele</a:t>
            </a:r>
            <a:r>
              <a:rPr lang="en-GB" dirty="0" smtClean="0"/>
              <a:t> </a:t>
            </a:r>
            <a:r>
              <a:rPr lang="en-GB" dirty="0" err="1" smtClean="0"/>
              <a:t>eenheid</a:t>
            </a:r>
            <a:r>
              <a:rPr lang="en-GB" dirty="0" smtClean="0"/>
              <a:t> is de </a:t>
            </a:r>
            <a:r>
              <a:rPr lang="en-GB" dirty="0" err="1" smtClean="0"/>
              <a:t>rups</a:t>
            </a:r>
            <a:endParaRPr lang="en-GB" dirty="0" smtClean="0"/>
          </a:p>
          <a:p>
            <a:r>
              <a:rPr lang="en-GB" dirty="0" err="1" smtClean="0"/>
              <a:t>Optie</a:t>
            </a:r>
            <a:r>
              <a:rPr lang="en-GB" dirty="0" smtClean="0"/>
              <a:t> 1: </a:t>
            </a:r>
            <a:r>
              <a:rPr lang="en-GB" dirty="0" err="1" smtClean="0"/>
              <a:t>binominale</a:t>
            </a:r>
            <a:r>
              <a:rPr lang="en-GB" dirty="0" smtClean="0"/>
              <a:t> </a:t>
            </a:r>
            <a:r>
              <a:rPr lang="en-GB" dirty="0" err="1" smtClean="0"/>
              <a:t>verdeling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463004"/>
              </p:ext>
            </p:extLst>
          </p:nvPr>
        </p:nvGraphicFramePr>
        <p:xfrm>
          <a:off x="899593" y="2780928"/>
          <a:ext cx="2736305" cy="3312368"/>
        </p:xfrm>
        <a:graphic>
          <a:graphicData uri="http://schemas.openxmlformats.org/drawingml/2006/table">
            <a:tbl>
              <a:tblPr/>
              <a:tblGrid>
                <a:gridCol w="810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023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Optie1: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Deelnemer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eten 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eten 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voorkeur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l" fontAlgn="b"/>
                      <a:endParaRPr lang="nl-NL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999734"/>
              </p:ext>
            </p:extLst>
          </p:nvPr>
        </p:nvGraphicFramePr>
        <p:xfrm>
          <a:off x="4139952" y="3501008"/>
          <a:ext cx="1485776" cy="323850"/>
        </p:xfrm>
        <a:graphic>
          <a:graphicData uri="http://schemas.openxmlformats.org/drawingml/2006/table">
            <a:tbl>
              <a:tblPr/>
              <a:tblGrid>
                <a:gridCol w="787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 boon</a:t>
                      </a:r>
                      <a:endParaRPr lang="nl-NL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6 </a:t>
                      </a:r>
                      <a:r>
                        <a:rPr lang="nl-NL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endParaRPr lang="nl-NL" sz="1000" b="1" i="0" u="none" strike="noStrike" dirty="0">
                        <a:solidFill>
                          <a:srgbClr val="00B05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nl-NL" sz="1000" b="1" i="0" u="none" strike="noStrike" dirty="0">
                        <a:solidFill>
                          <a:srgbClr val="0070C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51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Statistiek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/>
          <a:lstStyle/>
          <a:p>
            <a:r>
              <a:rPr lang="en-GB" dirty="0" err="1" smtClean="0"/>
              <a:t>Experimentele</a:t>
            </a:r>
            <a:r>
              <a:rPr lang="en-GB" dirty="0" smtClean="0"/>
              <a:t> </a:t>
            </a:r>
            <a:r>
              <a:rPr lang="en-GB" dirty="0" err="1" smtClean="0"/>
              <a:t>eenheid</a:t>
            </a:r>
            <a:r>
              <a:rPr lang="en-GB" dirty="0" smtClean="0"/>
              <a:t> is de </a:t>
            </a:r>
            <a:r>
              <a:rPr lang="en-GB" dirty="0" err="1" smtClean="0"/>
              <a:t>rups</a:t>
            </a:r>
            <a:endParaRPr lang="en-GB" dirty="0" smtClean="0"/>
          </a:p>
          <a:p>
            <a:r>
              <a:rPr lang="en-GB" dirty="0" err="1" smtClean="0"/>
              <a:t>Optie</a:t>
            </a:r>
            <a:r>
              <a:rPr lang="en-GB" dirty="0" smtClean="0"/>
              <a:t> 1: </a:t>
            </a:r>
            <a:r>
              <a:rPr lang="en-GB" dirty="0" err="1" smtClean="0"/>
              <a:t>binominale</a:t>
            </a:r>
            <a:r>
              <a:rPr lang="en-GB" dirty="0" smtClean="0"/>
              <a:t> </a:t>
            </a:r>
            <a:r>
              <a:rPr lang="en-GB" dirty="0" err="1" smtClean="0"/>
              <a:t>verdeling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634412"/>
              </p:ext>
            </p:extLst>
          </p:nvPr>
        </p:nvGraphicFramePr>
        <p:xfrm>
          <a:off x="899593" y="2780928"/>
          <a:ext cx="2736305" cy="3312368"/>
        </p:xfrm>
        <a:graphic>
          <a:graphicData uri="http://schemas.openxmlformats.org/drawingml/2006/table">
            <a:tbl>
              <a:tblPr/>
              <a:tblGrid>
                <a:gridCol w="810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023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Optie1: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Deelnemer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eten 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eten 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voorkeur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l" fontAlgn="b"/>
                      <a:endParaRPr lang="nl-NL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00" y="2871116"/>
            <a:ext cx="8055448" cy="322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7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Statistiek</a:t>
            </a:r>
            <a:endParaRPr lang="nl-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505346"/>
              </p:ext>
            </p:extLst>
          </p:nvPr>
        </p:nvGraphicFramePr>
        <p:xfrm>
          <a:off x="611560" y="2348880"/>
          <a:ext cx="5688631" cy="3553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784026"/>
              </p:ext>
            </p:extLst>
          </p:nvPr>
        </p:nvGraphicFramePr>
        <p:xfrm>
          <a:off x="6372200" y="1340768"/>
          <a:ext cx="2160240" cy="2590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Deelnemer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eten boon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u="none" strike="noStrike" dirty="0">
                          <a:effectLst/>
                        </a:rPr>
                        <a:t>eten kool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 dirty="0">
                          <a:effectLst/>
                        </a:rPr>
                        <a:t>0</a:t>
                      </a:r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 dirty="0">
                          <a:effectLst/>
                        </a:rPr>
                        <a:t>0</a:t>
                      </a:r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12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2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30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13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6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15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7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9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8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4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9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14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11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8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12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5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16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13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u="none" strike="noStrike">
                          <a:effectLst/>
                        </a:rPr>
                        <a:t>0</a:t>
                      </a:r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nl-NL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u="none" strike="noStrike" dirty="0">
                          <a:effectLst/>
                        </a:rPr>
                        <a:t>39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u="none" strike="noStrike" dirty="0">
                          <a:effectLst/>
                        </a:rPr>
                        <a:t>110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372200" y="4869160"/>
            <a:ext cx="2232248" cy="1107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/>
              <a:t>Verlies</a:t>
            </a:r>
            <a:r>
              <a:rPr lang="en-GB" dirty="0" smtClean="0"/>
              <a:t> van </a:t>
            </a:r>
            <a:r>
              <a:rPr lang="en-GB" dirty="0" err="1" smtClean="0"/>
              <a:t>informatie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35193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Statistiek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772816"/>
            <a:ext cx="7560956" cy="4059813"/>
          </a:xfrm>
        </p:spPr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verschillen</a:t>
            </a:r>
            <a:r>
              <a:rPr lang="en-GB" dirty="0" smtClean="0"/>
              <a:t> </a:t>
            </a:r>
            <a:r>
              <a:rPr lang="en-GB" dirty="0" err="1" smtClean="0"/>
              <a:t>lijken</a:t>
            </a:r>
            <a:r>
              <a:rPr lang="en-GB" dirty="0" smtClean="0"/>
              <a:t> </a:t>
            </a:r>
            <a:r>
              <a:rPr lang="en-GB" dirty="0" err="1" smtClean="0"/>
              <a:t>groter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kool</a:t>
            </a:r>
            <a:r>
              <a:rPr lang="en-GB" dirty="0" smtClean="0"/>
              <a:t>: </a:t>
            </a:r>
            <a:r>
              <a:rPr lang="en-GB" dirty="0" err="1" smtClean="0"/>
              <a:t>weging</a:t>
            </a:r>
            <a:endParaRPr lang="en-GB" dirty="0" smtClean="0"/>
          </a:p>
          <a:p>
            <a:r>
              <a:rPr lang="en-GB" dirty="0" err="1" smtClean="0"/>
              <a:t>Optie</a:t>
            </a:r>
            <a:r>
              <a:rPr lang="en-GB" dirty="0" smtClean="0"/>
              <a:t> 2: Wilcoxon signed rank/</a:t>
            </a:r>
            <a:r>
              <a:rPr lang="en-GB" dirty="0" err="1" smtClean="0"/>
              <a:t>rangtekentoets</a:t>
            </a:r>
            <a:endParaRPr lang="en-GB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601843"/>
              </p:ext>
            </p:extLst>
          </p:nvPr>
        </p:nvGraphicFramePr>
        <p:xfrm>
          <a:off x="899593" y="2780928"/>
          <a:ext cx="2736305" cy="3312368"/>
        </p:xfrm>
        <a:graphic>
          <a:graphicData uri="http://schemas.openxmlformats.org/drawingml/2006/table">
            <a:tbl>
              <a:tblPr/>
              <a:tblGrid>
                <a:gridCol w="810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40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0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07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7023"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Optie1: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Deelnemer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eten 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eten 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voorkeur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7023">
                <a:tc>
                  <a:txBody>
                    <a:bodyPr/>
                    <a:lstStyle/>
                    <a:p>
                      <a:pPr algn="l" fontAlgn="b"/>
                      <a:endParaRPr lang="nl-NL" sz="1000" b="1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effectLst/>
                          <a:latin typeface="Arial"/>
                        </a:rPr>
                        <a:t>110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09276"/>
              </p:ext>
            </p:extLst>
          </p:nvPr>
        </p:nvGraphicFramePr>
        <p:xfrm>
          <a:off x="3707904" y="2780928"/>
          <a:ext cx="2232248" cy="3096345"/>
        </p:xfrm>
        <a:graphic>
          <a:graphicData uri="http://schemas.openxmlformats.org/drawingml/2006/table">
            <a:tbl>
              <a:tblPr/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06423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0" i="0" u="none" strike="noStrike" dirty="0">
                          <a:effectLst/>
                          <a:latin typeface="Arial"/>
                        </a:rPr>
                        <a:t>Optie 2: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 smtClean="0">
                          <a:effectLst/>
                          <a:latin typeface="Arial"/>
                        </a:rPr>
                        <a:t>Absoluut verschil</a:t>
                      </a:r>
                      <a:endParaRPr lang="nl-NL" sz="10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 dirty="0" smtClean="0">
                          <a:effectLst/>
                          <a:latin typeface="Arial"/>
                        </a:rPr>
                        <a:t>Rangnummers</a:t>
                      </a:r>
                      <a:r>
                        <a:rPr lang="nl-NL" sz="1000" b="1" i="0" u="none" strike="noStrike" dirty="0">
                          <a:effectLst/>
                          <a:latin typeface="Arial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*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>
                          <a:effectLst/>
                          <a:latin typeface="Arial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5.5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423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0" i="0" u="none" strike="noStrike" dirty="0" smtClean="0">
                          <a:effectLst/>
                          <a:latin typeface="Arial"/>
                        </a:rPr>
                        <a:t>*</a:t>
                      </a:r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nl-NL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13026"/>
              </p:ext>
            </p:extLst>
          </p:nvPr>
        </p:nvGraphicFramePr>
        <p:xfrm>
          <a:off x="5102448" y="5949280"/>
          <a:ext cx="1485776" cy="323850"/>
        </p:xfrm>
        <a:graphic>
          <a:graphicData uri="http://schemas.openxmlformats.org/drawingml/2006/table">
            <a:tbl>
              <a:tblPr/>
              <a:tblGrid>
                <a:gridCol w="787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985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 dirty="0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Totaal boon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000" b="1" i="0" u="none" strike="noStrike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Totaal kool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>
                          <a:solidFill>
                            <a:srgbClr val="00B050"/>
                          </a:solidFill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1000" b="1" i="0" u="none" strike="noStrike" dirty="0">
                          <a:solidFill>
                            <a:srgbClr val="0070C0"/>
                          </a:solidFill>
                          <a:effectLst/>
                          <a:latin typeface="Arial"/>
                        </a:rPr>
                        <a:t>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Statistiek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772816"/>
            <a:ext cx="7560956" cy="4059813"/>
          </a:xfrm>
        </p:spPr>
        <p:txBody>
          <a:bodyPr/>
          <a:lstStyle/>
          <a:p>
            <a:r>
              <a:rPr lang="en-GB" dirty="0" smtClean="0"/>
              <a:t>De </a:t>
            </a:r>
            <a:r>
              <a:rPr lang="en-GB" dirty="0" err="1" smtClean="0"/>
              <a:t>verschillen</a:t>
            </a:r>
            <a:r>
              <a:rPr lang="en-GB" dirty="0" smtClean="0"/>
              <a:t> </a:t>
            </a:r>
            <a:r>
              <a:rPr lang="en-GB" dirty="0" err="1" smtClean="0"/>
              <a:t>lijken</a:t>
            </a:r>
            <a:r>
              <a:rPr lang="en-GB" dirty="0" smtClean="0"/>
              <a:t> </a:t>
            </a:r>
            <a:r>
              <a:rPr lang="en-GB" dirty="0" err="1" smtClean="0"/>
              <a:t>groter</a:t>
            </a:r>
            <a:r>
              <a:rPr lang="en-GB" dirty="0" smtClean="0"/>
              <a:t> </a:t>
            </a:r>
            <a:r>
              <a:rPr lang="en-GB" dirty="0" err="1" smtClean="0"/>
              <a:t>bij</a:t>
            </a:r>
            <a:r>
              <a:rPr lang="en-GB" dirty="0" smtClean="0"/>
              <a:t> </a:t>
            </a:r>
            <a:r>
              <a:rPr lang="en-GB" dirty="0" err="1" smtClean="0"/>
              <a:t>kool</a:t>
            </a:r>
            <a:endParaRPr lang="en-GB" dirty="0" smtClean="0"/>
          </a:p>
          <a:p>
            <a:r>
              <a:rPr lang="en-GB" dirty="0" err="1" smtClean="0"/>
              <a:t>Optie</a:t>
            </a:r>
            <a:r>
              <a:rPr lang="en-GB" dirty="0" smtClean="0"/>
              <a:t> 2: Wilcoxon signed rank/</a:t>
            </a:r>
            <a:r>
              <a:rPr lang="en-GB" dirty="0" err="1" smtClean="0"/>
              <a:t>rangtekentoets</a:t>
            </a:r>
            <a:endParaRPr lang="en-GB" dirty="0" smtClean="0"/>
          </a:p>
          <a:p>
            <a:pPr lvl="1"/>
            <a:r>
              <a:rPr lang="en-GB" dirty="0" err="1" smtClean="0"/>
              <a:t>Goed</a:t>
            </a:r>
            <a:r>
              <a:rPr lang="en-GB" dirty="0" smtClean="0"/>
              <a:t> </a:t>
            </a:r>
            <a:r>
              <a:rPr lang="en-GB" dirty="0" err="1" smtClean="0"/>
              <a:t>gebruik</a:t>
            </a:r>
            <a:r>
              <a:rPr lang="en-GB" dirty="0" smtClean="0"/>
              <a:t> van de </a:t>
            </a:r>
            <a:r>
              <a:rPr lang="en-GB" dirty="0" err="1" smtClean="0"/>
              <a:t>informatie</a:t>
            </a:r>
            <a:endParaRPr lang="en-GB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1" y="3140968"/>
            <a:ext cx="8064896" cy="322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9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 kiest een rups?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nl-NL" dirty="0" smtClean="0"/>
              <a:t>Gedrag tijdens foerageren:</a:t>
            </a:r>
          </a:p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Zit stil</a:t>
            </a:r>
          </a:p>
          <a:p>
            <a:r>
              <a:rPr lang="nl-NL" dirty="0" smtClean="0"/>
              <a:t>Beweegt  / op verkenning</a:t>
            </a:r>
          </a:p>
          <a:p>
            <a:r>
              <a:rPr lang="nl-NL" dirty="0" smtClean="0"/>
              <a:t>Contact met blad</a:t>
            </a:r>
          </a:p>
          <a:p>
            <a:r>
              <a:rPr lang="nl-NL" dirty="0" smtClean="0"/>
              <a:t>Proeft van blad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11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1310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Rupsenpracticum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3" y="1700808"/>
            <a:ext cx="3816540" cy="4131821"/>
          </a:xfrm>
        </p:spPr>
        <p:txBody>
          <a:bodyPr>
            <a:normAutofit/>
          </a:bodyPr>
          <a:lstStyle/>
          <a:p>
            <a:r>
              <a:rPr lang="nl-NL" dirty="0" smtClean="0"/>
              <a:t>Wageningen </a:t>
            </a:r>
            <a:r>
              <a:rPr lang="nl-NL" dirty="0" err="1" smtClean="0"/>
              <a:t>UR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vakgroep Entomologie</a:t>
            </a:r>
          </a:p>
          <a:p>
            <a:pPr marL="68580" indent="0">
              <a:buNone/>
            </a:pPr>
            <a:endParaRPr lang="nl-NL" dirty="0"/>
          </a:p>
          <a:p>
            <a:pPr marL="68580" indent="0">
              <a:buNone/>
            </a:pPr>
            <a:endParaRPr lang="nl-NL" dirty="0" smtClean="0"/>
          </a:p>
          <a:p>
            <a:pPr marL="68580" indent="0">
              <a:buNone/>
            </a:pPr>
            <a:r>
              <a:rPr lang="nl-NL" dirty="0" smtClean="0"/>
              <a:t>Geschikt als:</a:t>
            </a:r>
          </a:p>
          <a:p>
            <a:r>
              <a:rPr lang="nl-NL" dirty="0"/>
              <a:t>P</a:t>
            </a:r>
            <a:r>
              <a:rPr lang="nl-NL" dirty="0" smtClean="0"/>
              <a:t>racticum</a:t>
            </a:r>
          </a:p>
          <a:p>
            <a:r>
              <a:rPr lang="nl-NL" dirty="0"/>
              <a:t>P</a:t>
            </a:r>
            <a:r>
              <a:rPr lang="nl-NL" dirty="0" smtClean="0"/>
              <a:t>rofielwerkstuk</a:t>
            </a:r>
          </a:p>
          <a:p>
            <a:pPr marL="68580" indent="0"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2243" y="2040605"/>
            <a:ext cx="4279994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nl-NL" dirty="0" smtClean="0"/>
              <a:t>Voedselkeuze experiment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2204864"/>
            <a:ext cx="7200916" cy="396044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nl-NL" sz="3100" b="1" dirty="0" smtClean="0"/>
              <a:t>Twee plantensoorten</a:t>
            </a:r>
            <a:endParaRPr lang="nl-NL" sz="3100" b="1" dirty="0"/>
          </a:p>
          <a:p>
            <a:r>
              <a:rPr lang="nl-NL" sz="3100" dirty="0"/>
              <a:t>K</a:t>
            </a:r>
            <a:r>
              <a:rPr lang="nl-NL" sz="3100" dirty="0" smtClean="0"/>
              <a:t>ool</a:t>
            </a:r>
            <a:endParaRPr lang="nl-NL" sz="3100" dirty="0"/>
          </a:p>
          <a:p>
            <a:r>
              <a:rPr lang="nl-NL" sz="3100" smtClean="0"/>
              <a:t>Boon</a:t>
            </a:r>
            <a:endParaRPr lang="nl-NL" sz="3100" dirty="0" smtClean="0"/>
          </a:p>
          <a:p>
            <a:pPr marL="68580" indent="0">
              <a:buNone/>
            </a:pPr>
            <a:endParaRPr lang="nl-NL" sz="3100" dirty="0" smtClean="0"/>
          </a:p>
          <a:p>
            <a:pPr marL="68580" indent="0">
              <a:buNone/>
            </a:pPr>
            <a:r>
              <a:rPr lang="nl-NL" sz="3100" b="1" dirty="0"/>
              <a:t>Twee rupsensoorten</a:t>
            </a:r>
          </a:p>
          <a:p>
            <a:r>
              <a:rPr lang="nl-NL" sz="3100" dirty="0"/>
              <a:t>Koolwitje</a:t>
            </a:r>
          </a:p>
          <a:p>
            <a:r>
              <a:rPr lang="nl-NL" sz="3100" dirty="0" err="1"/>
              <a:t>Kooluil</a:t>
            </a:r>
            <a:endParaRPr lang="nl-NL" sz="3100" dirty="0"/>
          </a:p>
          <a:p>
            <a:pPr marL="68580" indent="0">
              <a:buNone/>
            </a:pPr>
            <a:endParaRPr lang="nl-NL" sz="3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288032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9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7260" y="1052736"/>
            <a:ext cx="7024744" cy="216024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769644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Koolwitje (</a:t>
            </a:r>
            <a:r>
              <a:rPr lang="nl-NL" i="1" dirty="0" err="1" smtClean="0"/>
              <a:t>Pieris</a:t>
            </a:r>
            <a:r>
              <a:rPr lang="nl-NL" i="1" dirty="0" smtClean="0"/>
              <a:t> </a:t>
            </a:r>
            <a:r>
              <a:rPr lang="nl-NL" i="1" dirty="0" err="1" smtClean="0"/>
              <a:t>brassicae</a:t>
            </a:r>
            <a:r>
              <a:rPr lang="nl-NL" dirty="0" smtClean="0"/>
              <a:t>)</a:t>
            </a:r>
            <a:endParaRPr lang="nl-NL" dirty="0"/>
          </a:p>
          <a:p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64704"/>
            <a:ext cx="6122199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5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1652"/>
          </a:xfrm>
        </p:spPr>
        <p:txBody>
          <a:bodyPr>
            <a:normAutofit fontScale="92500" lnSpcReduction="20000"/>
          </a:bodyPr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Kooluil</a:t>
            </a:r>
            <a:r>
              <a:rPr lang="nl-NL" dirty="0" smtClean="0"/>
              <a:t> (</a:t>
            </a:r>
            <a:r>
              <a:rPr lang="nl-NL" i="1" dirty="0" err="1"/>
              <a:t>Mamestra</a:t>
            </a:r>
            <a:r>
              <a:rPr lang="nl-NL" i="1" dirty="0"/>
              <a:t> </a:t>
            </a:r>
            <a:r>
              <a:rPr lang="nl-NL" i="1" dirty="0" err="1" smtClean="0"/>
              <a:t>brassicae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25310"/>
            <a:ext cx="5904656" cy="442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2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2519</TotalTime>
  <Words>829</Words>
  <Application>Microsoft Office PowerPoint</Application>
  <PresentationFormat>Diavoorstelling (4:3)</PresentationFormat>
  <Paragraphs>593</Paragraphs>
  <Slides>48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48</vt:i4>
      </vt:variant>
    </vt:vector>
  </HeadingPairs>
  <TitlesOfParts>
    <vt:vector size="49" baseType="lpstr">
      <vt:lpstr>Austin</vt:lpstr>
      <vt:lpstr>Rupsen practicum</vt:lpstr>
      <vt:lpstr>        www.plantenziektekunde.nl</vt:lpstr>
      <vt:lpstr>Indeling workshop</vt:lpstr>
      <vt:lpstr>Rupsen schadelijk voor plant?</vt:lpstr>
      <vt:lpstr>Hoe kiest een rups?</vt:lpstr>
      <vt:lpstr>Rupsenpracticum</vt:lpstr>
      <vt:lpstr>Voedselkeuze experiment</vt:lpstr>
      <vt:lpstr>PowerPoint-presentatie</vt:lpstr>
      <vt:lpstr>PowerPoint-presentatie</vt:lpstr>
      <vt:lpstr>Proefopzet</vt:lpstr>
      <vt:lpstr>Vraagstelling</vt:lpstr>
      <vt:lpstr>Toevalsfactor uitsluiten</vt:lpstr>
      <vt:lpstr>Proef inzetten</vt:lpstr>
      <vt:lpstr>Klok</vt:lpstr>
      <vt:lpstr>Rupsen belagen planten Afweer door planten</vt:lpstr>
      <vt:lpstr>Vreetmachines</vt:lpstr>
      <vt:lpstr>Rupsenvraat verandert geuren</vt:lpstr>
      <vt:lpstr>Geur trekt sluipwespen aan</vt:lpstr>
      <vt:lpstr>Geur trekt sluipwesp aan</vt:lpstr>
      <vt:lpstr>Interactie van 3 spelers:  plant, plaag, parasiet</vt:lpstr>
      <vt:lpstr>Sluipwespen commercieel gebruikt</vt:lpstr>
      <vt:lpstr>Hyperparasitoïden</vt:lpstr>
      <vt:lpstr>PowerPoint-presentatie</vt:lpstr>
      <vt:lpstr>Voedselweb nog ingewikkelder</vt:lpstr>
      <vt:lpstr>Resultaten?</vt:lpstr>
      <vt:lpstr>Verwachte uitkomst</vt:lpstr>
      <vt:lpstr>Resultaten eerder experiment</vt:lpstr>
      <vt:lpstr>Zelf op school aan de slag</vt:lpstr>
      <vt:lpstr>Benodigdheden practicum</vt:lpstr>
      <vt:lpstr>Ei-pakketjes bestellen</vt:lpstr>
      <vt:lpstr>Eipakket Koolwitje</vt:lpstr>
      <vt:lpstr>Uitkomen</vt:lpstr>
      <vt:lpstr>Jonge rupsjes</vt:lpstr>
      <vt:lpstr>Verzorging</vt:lpstr>
      <vt:lpstr>Ontwikkeling</vt:lpstr>
      <vt:lpstr>Verpoppen</vt:lpstr>
      <vt:lpstr>Praktische tips</vt:lpstr>
      <vt:lpstr>Uitbreiding / varianten</vt:lpstr>
      <vt:lpstr>www.plantenziektekunde.nl </vt:lpstr>
      <vt:lpstr>Statistiek</vt:lpstr>
      <vt:lpstr>Hypothese?</vt:lpstr>
      <vt:lpstr>Resultaat</vt:lpstr>
      <vt:lpstr>Statistiek</vt:lpstr>
      <vt:lpstr>Statistiek</vt:lpstr>
      <vt:lpstr>Statistiek</vt:lpstr>
      <vt:lpstr>Statistiek</vt:lpstr>
      <vt:lpstr>Statistiek</vt:lpstr>
      <vt:lpstr>Statistiek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kiest een rups?</dc:title>
  <dc:creator>Doriet</dc:creator>
  <cp:lastModifiedBy>dorie</cp:lastModifiedBy>
  <cp:revision>153</cp:revision>
  <dcterms:created xsi:type="dcterms:W3CDTF">2012-05-22T12:58:51Z</dcterms:created>
  <dcterms:modified xsi:type="dcterms:W3CDTF">2019-05-08T11:39:52Z</dcterms:modified>
</cp:coreProperties>
</file>