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56" r:id="rId2"/>
    <p:sldId id="257" r:id="rId3"/>
    <p:sldId id="260" r:id="rId4"/>
    <p:sldId id="261" r:id="rId5"/>
    <p:sldId id="262" r:id="rId6"/>
    <p:sldId id="290" r:id="rId7"/>
    <p:sldId id="292" r:id="rId8"/>
    <p:sldId id="270" r:id="rId9"/>
    <p:sldId id="263" r:id="rId10"/>
    <p:sldId id="294" r:id="rId11"/>
    <p:sldId id="297" r:id="rId12"/>
    <p:sldId id="293" r:id="rId13"/>
    <p:sldId id="264" r:id="rId14"/>
    <p:sldId id="295" r:id="rId15"/>
    <p:sldId id="291" r:id="rId16"/>
    <p:sldId id="267" r:id="rId17"/>
    <p:sldId id="296" r:id="rId18"/>
    <p:sldId id="268" r:id="rId19"/>
    <p:sldId id="271" r:id="rId20"/>
    <p:sldId id="272" r:id="rId21"/>
    <p:sldId id="273" r:id="rId22"/>
    <p:sldId id="287" r:id="rId23"/>
    <p:sldId id="281" r:id="rId24"/>
    <p:sldId id="275" r:id="rId25"/>
    <p:sldId id="269" r:id="rId26"/>
    <p:sldId id="278" r:id="rId27"/>
    <p:sldId id="279" r:id="rId28"/>
    <p:sldId id="276" r:id="rId29"/>
    <p:sldId id="282" r:id="rId30"/>
    <p:sldId id="283" r:id="rId31"/>
    <p:sldId id="285" r:id="rId32"/>
    <p:sldId id="289" r:id="rId33"/>
    <p:sldId id="288" r:id="rId34"/>
    <p:sldId id="286" r:id="rId35"/>
  </p:sldIdLst>
  <p:sldSz cx="9144000" cy="6858000" type="screen4x3"/>
  <p:notesSz cx="6765925" cy="98679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7" autoAdjust="0"/>
    <p:restoredTop sz="60391" autoAdjust="0"/>
  </p:normalViewPr>
  <p:slideViewPr>
    <p:cSldViewPr>
      <p:cViewPr>
        <p:scale>
          <a:sx n="70" d="100"/>
          <a:sy n="70" d="100"/>
        </p:scale>
        <p:origin x="-516" y="-1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31901" cy="4933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32458" y="0"/>
            <a:ext cx="2931901" cy="493395"/>
          </a:xfrm>
          <a:prstGeom prst="rect">
            <a:avLst/>
          </a:prstGeom>
        </p:spPr>
        <p:txBody>
          <a:bodyPr vert="horz" lIns="91440" tIns="45720" rIns="91440" bIns="45720" rtlCol="0"/>
          <a:lstStyle>
            <a:lvl1pPr algn="r">
              <a:defRPr sz="1200"/>
            </a:lvl1pPr>
          </a:lstStyle>
          <a:p>
            <a:fld id="{504A22A9-129E-484F-AD05-DF0039E8B4AD}" type="datetimeFigureOut">
              <a:rPr lang="nl-NL" smtClean="0"/>
              <a:t>16-5-2014</a:t>
            </a:fld>
            <a:endParaRPr lang="nl-NL"/>
          </a:p>
        </p:txBody>
      </p:sp>
      <p:sp>
        <p:nvSpPr>
          <p:cNvPr id="4" name="Tijdelijke aanduiding voor voettekst 3"/>
          <p:cNvSpPr>
            <a:spLocks noGrp="1"/>
          </p:cNvSpPr>
          <p:nvPr>
            <p:ph type="ftr" sz="quarter" idx="2"/>
          </p:nvPr>
        </p:nvSpPr>
        <p:spPr>
          <a:xfrm>
            <a:off x="0" y="9372792"/>
            <a:ext cx="2931901" cy="49339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32458" y="9372792"/>
            <a:ext cx="2931901" cy="493395"/>
          </a:xfrm>
          <a:prstGeom prst="rect">
            <a:avLst/>
          </a:prstGeom>
        </p:spPr>
        <p:txBody>
          <a:bodyPr vert="horz" lIns="91440" tIns="45720" rIns="91440" bIns="45720" rtlCol="0" anchor="b"/>
          <a:lstStyle>
            <a:lvl1pPr algn="r">
              <a:defRPr sz="1200"/>
            </a:lvl1pPr>
          </a:lstStyle>
          <a:p>
            <a:fld id="{88D4B656-F39B-4AC0-803E-7475173CE59D}" type="slidenum">
              <a:rPr lang="nl-NL" smtClean="0"/>
              <a:t>‹nr.›</a:t>
            </a:fld>
            <a:endParaRPr lang="nl-NL"/>
          </a:p>
        </p:txBody>
      </p:sp>
    </p:spTree>
    <p:extLst>
      <p:ext uri="{BB962C8B-B14F-4D97-AF65-F5344CB8AC3E}">
        <p14:creationId xmlns:p14="http://schemas.microsoft.com/office/powerpoint/2010/main" val="4016527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31901" cy="4933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32458" y="0"/>
            <a:ext cx="2931901" cy="493395"/>
          </a:xfrm>
          <a:prstGeom prst="rect">
            <a:avLst/>
          </a:prstGeom>
        </p:spPr>
        <p:txBody>
          <a:bodyPr vert="horz" lIns="91440" tIns="45720" rIns="91440" bIns="45720" rtlCol="0"/>
          <a:lstStyle>
            <a:lvl1pPr algn="r">
              <a:defRPr sz="1200"/>
            </a:lvl1pPr>
          </a:lstStyle>
          <a:p>
            <a:fld id="{9C981D53-5E8B-4BA5-89FA-3491B90CE6BC}" type="datetimeFigureOut">
              <a:rPr lang="nl-NL" smtClean="0"/>
              <a:t>16-5-2014</a:t>
            </a:fld>
            <a:endParaRPr lang="nl-NL"/>
          </a:p>
        </p:txBody>
      </p:sp>
      <p:sp>
        <p:nvSpPr>
          <p:cNvPr id="4" name="Tijdelijke aanduiding voor dia-afbeelding 3"/>
          <p:cNvSpPr>
            <a:spLocks noGrp="1" noRot="1" noChangeAspect="1"/>
          </p:cNvSpPr>
          <p:nvPr>
            <p:ph type="sldImg" idx="2"/>
          </p:nvPr>
        </p:nvSpPr>
        <p:spPr>
          <a:xfrm>
            <a:off x="915988" y="739775"/>
            <a:ext cx="4933950" cy="3700463"/>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6593" y="4687253"/>
            <a:ext cx="5412740" cy="4440555"/>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372792"/>
            <a:ext cx="2931901" cy="49339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32458" y="9372792"/>
            <a:ext cx="2931901" cy="493395"/>
          </a:xfrm>
          <a:prstGeom prst="rect">
            <a:avLst/>
          </a:prstGeom>
        </p:spPr>
        <p:txBody>
          <a:bodyPr vert="horz" lIns="91440" tIns="45720" rIns="91440" bIns="45720" rtlCol="0" anchor="b"/>
          <a:lstStyle>
            <a:lvl1pPr algn="r">
              <a:defRPr sz="1200"/>
            </a:lvl1pPr>
          </a:lstStyle>
          <a:p>
            <a:fld id="{F30CADB2-A400-4814-85DE-AE0FB8B33E61}" type="slidenum">
              <a:rPr lang="nl-NL" smtClean="0"/>
              <a:t>‹nr.›</a:t>
            </a:fld>
            <a:endParaRPr lang="nl-NL"/>
          </a:p>
        </p:txBody>
      </p:sp>
    </p:spTree>
    <p:extLst>
      <p:ext uri="{BB962C8B-B14F-4D97-AF65-F5344CB8AC3E}">
        <p14:creationId xmlns:p14="http://schemas.microsoft.com/office/powerpoint/2010/main" val="3900380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Geschiedenis</a:t>
            </a:r>
          </a:p>
          <a:p>
            <a:endParaRPr lang="nl-NL" dirty="0" smtClean="0"/>
          </a:p>
          <a:p>
            <a:pPr marL="171450" indent="-171450">
              <a:buFontTx/>
              <a:buChar char="-"/>
            </a:pPr>
            <a:r>
              <a:rPr lang="nl-NL" dirty="0" smtClean="0"/>
              <a:t>Middeleeuwen had je kloostertuinen vanuit pedagogisch</a:t>
            </a:r>
            <a:r>
              <a:rPr lang="nl-NL" baseline="0" dirty="0" smtClean="0"/>
              <a:t> doel gesticht. Dit in tegenstelling tot de wetenschappelijke botanische tuinen.</a:t>
            </a:r>
          </a:p>
          <a:p>
            <a:pPr marL="171450" indent="-171450">
              <a:buFontTx/>
              <a:buChar char="-"/>
            </a:pPr>
            <a:r>
              <a:rPr lang="nl-NL" baseline="0" dirty="0" smtClean="0"/>
              <a:t>In 1928 complexen in Rijswijk, Den Haag en Amsterdam gesticht om soms tot wel 400 kinderen te begeleiden. Vergroten van begrip bij leerlingen tussen relaties tussen organismen in de natuur was te insteek. Het bleef toch hangen bij tuinieren. </a:t>
            </a:r>
          </a:p>
          <a:p>
            <a:pPr marL="171450" indent="-171450">
              <a:buFontTx/>
              <a:buChar char="-"/>
            </a:pPr>
            <a:r>
              <a:rPr lang="nl-NL" baseline="0" dirty="0" smtClean="0"/>
              <a:t>Sinds de tweede wereldoorlog komen er schooltuinen echt bij scholen. </a:t>
            </a:r>
          </a:p>
          <a:p>
            <a:pPr marL="171450" indent="-171450">
              <a:buFontTx/>
              <a:buChar char="-"/>
            </a:pPr>
            <a:endParaRPr lang="nl-NL" baseline="0" dirty="0" smtClean="0"/>
          </a:p>
          <a:p>
            <a:pPr marL="0" indent="0">
              <a:buFontTx/>
              <a:buNone/>
            </a:pPr>
            <a:r>
              <a:rPr lang="nl-NL" baseline="0" dirty="0" smtClean="0"/>
              <a:t>Waarom een school tuin?</a:t>
            </a:r>
          </a:p>
          <a:p>
            <a:pPr marL="0" indent="0">
              <a:buFontTx/>
              <a:buNone/>
            </a:pPr>
            <a:endParaRPr lang="nl-NL" baseline="0" dirty="0" smtClean="0"/>
          </a:p>
          <a:p>
            <a:pPr marL="0" indent="0">
              <a:buFontTx/>
              <a:buNone/>
            </a:pPr>
            <a:r>
              <a:rPr lang="nl-NL" baseline="0" dirty="0" smtClean="0"/>
              <a:t>Al tientallen jaren willen scholen dus graag een schooltuin voor hun leerlingen. Wat is er zo aantrekkelijk aan een schooltuin?</a:t>
            </a:r>
          </a:p>
          <a:p>
            <a:pPr marL="0" indent="0">
              <a:buFontTx/>
              <a:buNone/>
            </a:pPr>
            <a:endParaRPr lang="nl-NL" baseline="0" dirty="0" smtClean="0"/>
          </a:p>
          <a:p>
            <a:pPr marL="0" indent="0">
              <a:buFontTx/>
              <a:buNone/>
            </a:pPr>
            <a:endParaRPr lang="nl-NL" baseline="0" dirty="0" smtClean="0"/>
          </a:p>
          <a:p>
            <a:pPr marL="171450" indent="-171450">
              <a:buFontTx/>
              <a:buChar char="-"/>
            </a:pPr>
            <a:r>
              <a:rPr lang="nl-NL" baseline="0" dirty="0" smtClean="0"/>
              <a:t>Bron van levende en niet levende natuur</a:t>
            </a:r>
          </a:p>
          <a:p>
            <a:pPr marL="171450" indent="-171450">
              <a:buFontTx/>
              <a:buChar char="-"/>
            </a:pPr>
            <a:r>
              <a:rPr lang="nl-NL" baseline="0" dirty="0" smtClean="0"/>
              <a:t>De schooltuin is de mogelijkheid om het natuuronderwijs en de doelen daarbij opnieuw onder de loep te nemen en te komen tot ontdekkend leren.</a:t>
            </a:r>
          </a:p>
          <a:p>
            <a:pPr marL="171450" indent="-171450">
              <a:buFontTx/>
              <a:buChar char="-"/>
            </a:pPr>
            <a:endParaRPr lang="nl-NL" baseline="0" dirty="0" smtClean="0"/>
          </a:p>
          <a:p>
            <a:pPr marL="0" indent="0">
              <a:buFontTx/>
              <a:buNone/>
            </a:pPr>
            <a:endParaRPr lang="nl-NL" baseline="0" dirty="0" smtClean="0"/>
          </a:p>
        </p:txBody>
      </p:sp>
      <p:sp>
        <p:nvSpPr>
          <p:cNvPr id="4" name="Tijdelijke aanduiding voor dianummer 3"/>
          <p:cNvSpPr>
            <a:spLocks noGrp="1"/>
          </p:cNvSpPr>
          <p:nvPr>
            <p:ph type="sldNum" sz="quarter" idx="10"/>
          </p:nvPr>
        </p:nvSpPr>
        <p:spPr/>
        <p:txBody>
          <a:bodyPr/>
          <a:lstStyle/>
          <a:p>
            <a:fld id="{F30CADB2-A400-4814-85DE-AE0FB8B33E61}" type="slidenum">
              <a:rPr lang="nl-NL" smtClean="0"/>
              <a:t>2</a:t>
            </a:fld>
            <a:endParaRPr lang="nl-NL"/>
          </a:p>
        </p:txBody>
      </p:sp>
    </p:spTree>
    <p:extLst>
      <p:ext uri="{BB962C8B-B14F-4D97-AF65-F5344CB8AC3E}">
        <p14:creationId xmlns:p14="http://schemas.microsoft.com/office/powerpoint/2010/main" val="2002606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Tijd:</a:t>
            </a:r>
            <a:r>
              <a:rPr lang="nl-NL" baseline="0" dirty="0" smtClean="0"/>
              <a:t> activiteiten in de schooltuin moeten bij de dagelijkse bezigheden thuishoren. Een uur per week moet er uitgetrokken worden, waarvan een half uur  onderhoud tuin, ander half uur observaties of verwerking</a:t>
            </a:r>
          </a:p>
          <a:p>
            <a:endParaRPr lang="nl-NL" baseline="0" dirty="0" smtClean="0"/>
          </a:p>
          <a:p>
            <a:r>
              <a:rPr lang="nl-NL" baseline="0" dirty="0" smtClean="0"/>
              <a:t>Begeleiding: Meer dan 15 leerlingen per begeleider is niet aan te raden. </a:t>
            </a:r>
          </a:p>
          <a:p>
            <a:endParaRPr lang="nl-NL" baseline="0" dirty="0" smtClean="0"/>
          </a:p>
          <a:p>
            <a:r>
              <a:rPr lang="nl-NL" baseline="0" dirty="0" smtClean="0"/>
              <a:t>Gereedschap: </a:t>
            </a:r>
          </a:p>
          <a:p>
            <a:r>
              <a:rPr lang="nl-NL" baseline="0" dirty="0" smtClean="0"/>
              <a:t>Spa, schoffel, hark, bezem, gieter, kruiwagen, kompostbak, zaaibakjes. </a:t>
            </a:r>
          </a:p>
          <a:p>
            <a:endParaRPr lang="nl-NL" dirty="0"/>
          </a:p>
        </p:txBody>
      </p:sp>
      <p:sp>
        <p:nvSpPr>
          <p:cNvPr id="4" name="Tijdelijke aanduiding voor dianummer 3"/>
          <p:cNvSpPr>
            <a:spLocks noGrp="1"/>
          </p:cNvSpPr>
          <p:nvPr>
            <p:ph type="sldNum" sz="quarter" idx="10"/>
          </p:nvPr>
        </p:nvSpPr>
        <p:spPr/>
        <p:txBody>
          <a:bodyPr/>
          <a:lstStyle/>
          <a:p>
            <a:fld id="{F30CADB2-A400-4814-85DE-AE0FB8B33E61}" type="slidenum">
              <a:rPr lang="nl-NL" smtClean="0"/>
              <a:t>5</a:t>
            </a:fld>
            <a:endParaRPr lang="nl-NL"/>
          </a:p>
        </p:txBody>
      </p:sp>
    </p:spTree>
    <p:extLst>
      <p:ext uri="{BB962C8B-B14F-4D97-AF65-F5344CB8AC3E}">
        <p14:creationId xmlns:p14="http://schemas.microsoft.com/office/powerpoint/2010/main" val="1477443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smtClean="0"/>
              <a:t>Deze vragen kunnen aanleiding zijn voor leerling vragen en/of het maken van werkbladen.</a:t>
            </a:r>
          </a:p>
          <a:p>
            <a:endParaRPr lang="nl-NL" dirty="0"/>
          </a:p>
        </p:txBody>
      </p:sp>
      <p:sp>
        <p:nvSpPr>
          <p:cNvPr id="4" name="Tijdelijke aanduiding voor dianummer 3"/>
          <p:cNvSpPr>
            <a:spLocks noGrp="1"/>
          </p:cNvSpPr>
          <p:nvPr>
            <p:ph type="sldNum" sz="quarter" idx="10"/>
          </p:nvPr>
        </p:nvSpPr>
        <p:spPr/>
        <p:txBody>
          <a:bodyPr/>
          <a:lstStyle/>
          <a:p>
            <a:fld id="{F30CADB2-A400-4814-85DE-AE0FB8B33E61}" type="slidenum">
              <a:rPr lang="nl-NL" smtClean="0"/>
              <a:t>8</a:t>
            </a:fld>
            <a:endParaRPr lang="nl-NL"/>
          </a:p>
        </p:txBody>
      </p:sp>
    </p:spTree>
    <p:extLst>
      <p:ext uri="{BB962C8B-B14F-4D97-AF65-F5344CB8AC3E}">
        <p14:creationId xmlns:p14="http://schemas.microsoft.com/office/powerpoint/2010/main" val="4031165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nl-NL" smtClean="0"/>
              <a:t>Klik om de stijl te bewerken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193E286-22DF-4E16-9157-7F9D63C3CCEA}" type="datetimeFigureOut">
              <a:rPr lang="nl-NL" smtClean="0"/>
              <a:t>16-5-2014</a:t>
            </a:fld>
            <a:endParaRPr lang="nl-NL"/>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nl-NL"/>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CBC449BE-1B42-4C5F-966E-328C2E81A431}" type="slidenum">
              <a:rPr lang="nl-NL" smtClean="0"/>
              <a:t>‹nr.›</a:t>
            </a:fld>
            <a:endParaRPr lang="nl-NL"/>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6193E286-22DF-4E16-9157-7F9D63C3CCEA}" type="datetimeFigureOut">
              <a:rPr lang="nl-NL" smtClean="0"/>
              <a:t>16-5-2014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BC449BE-1B42-4C5F-966E-328C2E81A431}"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nl-NL" smtClean="0"/>
              <a:t>Klik om de stijl te bewerken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6193E286-22DF-4E16-9157-7F9D63C3CCEA}" type="datetimeFigureOut">
              <a:rPr lang="nl-NL" smtClean="0"/>
              <a:t>16-5-2014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BC449BE-1B42-4C5F-966E-328C2E81A431}"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6193E286-22DF-4E16-9157-7F9D63C3CCEA}" type="datetimeFigureOut">
              <a:rPr lang="nl-NL" smtClean="0"/>
              <a:t>16-5-2014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BC449BE-1B42-4C5F-966E-328C2E81A431}"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nl-NL" smtClean="0"/>
              <a:t>Klik om de stijl te bewerken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6193E286-22DF-4E16-9157-7F9D63C3CCEA}" type="datetimeFigureOut">
              <a:rPr lang="nl-NL" smtClean="0"/>
              <a:t>16-5-2014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BC449BE-1B42-4C5F-966E-328C2E81A431}"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5" name="Date Placeholder 4"/>
          <p:cNvSpPr>
            <a:spLocks noGrp="1"/>
          </p:cNvSpPr>
          <p:nvPr>
            <p:ph type="dt" sz="half" idx="10"/>
          </p:nvPr>
        </p:nvSpPr>
        <p:spPr/>
        <p:txBody>
          <a:bodyPr/>
          <a:lstStyle/>
          <a:p>
            <a:fld id="{6193E286-22DF-4E16-9157-7F9D63C3CCEA}" type="datetimeFigureOut">
              <a:rPr lang="nl-NL" smtClean="0"/>
              <a:t>16-5-2014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BC449BE-1B42-4C5F-966E-328C2E81A431}" type="slidenum">
              <a:rPr lang="nl-NL" smtClean="0"/>
              <a:t>‹nr.›</a:t>
            </a:fld>
            <a:endParaRPr lang="nl-NL"/>
          </a:p>
        </p:txBody>
      </p:sp>
      <p:sp>
        <p:nvSpPr>
          <p:cNvPr id="9" name="Content Placeholder 8"/>
          <p:cNvSpPr>
            <a:spLocks noGrp="1"/>
          </p:cNvSpPr>
          <p:nvPr>
            <p:ph sz="quarter" idx="13"/>
          </p:nvPr>
        </p:nvSpPr>
        <p:spPr>
          <a:xfrm>
            <a:off x="1042416" y="2313432"/>
            <a:ext cx="3419856" cy="349300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6193E286-22DF-4E16-9157-7F9D63C3CCEA}" type="datetimeFigureOut">
              <a:rPr lang="nl-NL" smtClean="0"/>
              <a:t>16-5-2014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CBC449BE-1B42-4C5F-966E-328C2E81A431}"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fld id="{6193E286-22DF-4E16-9157-7F9D63C3CCEA}" type="datetimeFigureOut">
              <a:rPr lang="nl-NL" smtClean="0"/>
              <a:t>16-5-2014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CBC449BE-1B42-4C5F-966E-328C2E81A431}"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93E286-22DF-4E16-9157-7F9D63C3CCEA}" type="datetimeFigureOut">
              <a:rPr lang="nl-NL" smtClean="0"/>
              <a:t>16-5-2014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CBC449BE-1B42-4C5F-966E-328C2E81A431}"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193E286-22DF-4E16-9157-7F9D63C3CCEA}" type="datetimeFigureOut">
              <a:rPr lang="nl-NL" smtClean="0"/>
              <a:t>16-5-2014</a:t>
            </a:fld>
            <a:endParaRPr lang="nl-NL"/>
          </a:p>
        </p:txBody>
      </p:sp>
      <p:sp>
        <p:nvSpPr>
          <p:cNvPr id="7" name="Slide Number Placeholder 6"/>
          <p:cNvSpPr>
            <a:spLocks noGrp="1"/>
          </p:cNvSpPr>
          <p:nvPr>
            <p:ph type="sldNum" sz="quarter" idx="12"/>
          </p:nvPr>
        </p:nvSpPr>
        <p:spPr/>
        <p:txBody>
          <a:bodyPr/>
          <a:lstStyle/>
          <a:p>
            <a:fld id="{CBC449BE-1B42-4C5F-966E-328C2E81A431}" type="slidenum">
              <a:rPr lang="nl-NL" smtClean="0"/>
              <a:t>‹nr.›</a:t>
            </a:fld>
            <a:endParaRPr lang="nl-NL"/>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nl-NL"/>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nl-NL" smtClean="0"/>
              <a:t>Klik om de stijl te bewerken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nl-NL" smtClean="0"/>
              <a:t>Klik om de stijl te bewerken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6193E286-22DF-4E16-9157-7F9D63C3CCEA}" type="datetimeFigureOut">
              <a:rPr lang="nl-NL" smtClean="0"/>
              <a:t>16-5-2014</a:t>
            </a:fld>
            <a:endParaRPr lang="nl-NL"/>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nl-NL"/>
          </a:p>
        </p:txBody>
      </p:sp>
      <p:sp>
        <p:nvSpPr>
          <p:cNvPr id="7" name="Slide Number Placeholder 6"/>
          <p:cNvSpPr>
            <a:spLocks noGrp="1"/>
          </p:cNvSpPr>
          <p:nvPr>
            <p:ph type="sldNum" sz="quarter" idx="12"/>
          </p:nvPr>
        </p:nvSpPr>
        <p:spPr/>
        <p:txBody>
          <a:bodyPr/>
          <a:lstStyle/>
          <a:p>
            <a:fld id="{CBC449BE-1B42-4C5F-966E-328C2E81A431}"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193E286-22DF-4E16-9157-7F9D63C3CCEA}" type="datetimeFigureOut">
              <a:rPr lang="nl-NL" smtClean="0"/>
              <a:t>16-5-2014</a:t>
            </a:fld>
            <a:endParaRPr lang="nl-NL"/>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nl-NL"/>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CBC449BE-1B42-4C5F-966E-328C2E81A431}"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ecent.nl/artikel/1991/Ombouwen+van+reguliere+lessen+tot+context-concept+lessen/view.do#N65913"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www.youtube.com/watch?v=pB4ASdELBbQ" TargetMode="External"/><Relationship Id="rId4" Type="http://schemas.openxmlformats.org/officeDocument/2006/relationships/hyperlink" Target="http://www.youtube.com/watch?v=XTZih16DUB4"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De schooltuin</a:t>
            </a:r>
            <a:endParaRPr lang="nl-NL" dirty="0"/>
          </a:p>
        </p:txBody>
      </p:sp>
      <p:sp>
        <p:nvSpPr>
          <p:cNvPr id="3" name="Ondertitel 2"/>
          <p:cNvSpPr>
            <a:spLocks noGrp="1"/>
          </p:cNvSpPr>
          <p:nvPr>
            <p:ph type="subTitle" idx="1"/>
          </p:nvPr>
        </p:nvSpPr>
        <p:spPr/>
        <p:txBody>
          <a:bodyPr/>
          <a:lstStyle/>
          <a:p>
            <a:r>
              <a:rPr lang="nl-NL" dirty="0" smtClean="0"/>
              <a:t>Vaardig in het VMBO</a:t>
            </a:r>
          </a:p>
          <a:p>
            <a:r>
              <a:rPr lang="nl-NL" dirty="0" smtClean="0"/>
              <a:t>16 mei 2014</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81437"/>
            <a:ext cx="2941637"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1924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-Beschrijven</a:t>
            </a:r>
            <a:br>
              <a:rPr lang="nl-NL" dirty="0" smtClean="0"/>
            </a:br>
            <a:r>
              <a:rPr lang="nl-NL" dirty="0" smtClean="0"/>
              <a:t>-Indelen</a:t>
            </a:r>
            <a:endParaRPr lang="nl-NL" dirty="0"/>
          </a:p>
        </p:txBody>
      </p:sp>
      <p:sp>
        <p:nvSpPr>
          <p:cNvPr id="3" name="Tijdelijke aanduiding voor inhoud 2"/>
          <p:cNvSpPr>
            <a:spLocks noGrp="1"/>
          </p:cNvSpPr>
          <p:nvPr>
            <p:ph idx="1"/>
          </p:nvPr>
        </p:nvSpPr>
        <p:spPr/>
        <p:txBody>
          <a:bodyPr/>
          <a:lstStyle/>
          <a:p>
            <a:r>
              <a:rPr lang="nl-NL" dirty="0"/>
              <a:t>29. De leerling leert kennis te verwerven over en inzicht te verkrijgen </a:t>
            </a:r>
            <a:r>
              <a:rPr lang="nl-NL" dirty="0">
                <a:solidFill>
                  <a:schemeClr val="tx1"/>
                </a:solidFill>
              </a:rPr>
              <a:t>in</a:t>
            </a:r>
            <a:r>
              <a:rPr lang="nl-NL" b="1" dirty="0">
                <a:solidFill>
                  <a:srgbClr val="FF0000"/>
                </a:solidFill>
              </a:rPr>
              <a:t> sleutelbegrippen </a:t>
            </a:r>
            <a:r>
              <a:rPr lang="nl-NL" dirty="0"/>
              <a:t>uit het gebied van de levende en niet-levende natuur, en leert deze sleutelbegrippen te verbinden met </a:t>
            </a:r>
            <a:r>
              <a:rPr lang="nl-NL" b="1" dirty="0">
                <a:solidFill>
                  <a:srgbClr val="FF0000"/>
                </a:solidFill>
              </a:rPr>
              <a:t>situaties in het dagelijks leven</a:t>
            </a:r>
            <a:r>
              <a:rPr lang="nl-NL" dirty="0"/>
              <a:t>.</a:t>
            </a:r>
          </a:p>
          <a:p>
            <a:endParaRPr lang="nl-NL"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4430"/>
            <a:ext cx="20177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250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9" y="692696"/>
            <a:ext cx="4438322" cy="5798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0"/>
            <a:ext cx="20177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481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Weet wat je eet</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dirty="0"/>
              <a:t>Wat is het gedeelte wat je eet plantkundig gezien?  Bijv. wortel, stengel, blad, bloem, vrucht, zaad.</a:t>
            </a:r>
          </a:p>
          <a:p>
            <a:endParaRPr lang="nl-NL" dirty="0"/>
          </a:p>
          <a:p>
            <a:r>
              <a:rPr lang="nl-NL" dirty="0"/>
              <a:t>Laat dat zien door </a:t>
            </a:r>
            <a:r>
              <a:rPr lang="nl-NL" dirty="0" smtClean="0"/>
              <a:t>foto’s</a:t>
            </a:r>
          </a:p>
          <a:p>
            <a:endParaRPr lang="nl-NL" dirty="0" smtClean="0"/>
          </a:p>
          <a:p>
            <a:r>
              <a:rPr lang="nl-NL" b="1" dirty="0"/>
              <a:t>Eindproduct: een poster</a:t>
            </a:r>
          </a:p>
          <a:p>
            <a:endParaRPr lang="nl-NL" dirty="0"/>
          </a:p>
          <a:p>
            <a:endParaRPr lang="nl-NL" dirty="0"/>
          </a:p>
          <a:p>
            <a:r>
              <a:rPr lang="nl-NL" sz="1900" dirty="0" smtClean="0"/>
              <a:t>Docenttip: </a:t>
            </a:r>
            <a:r>
              <a:rPr lang="nl-NL" sz="1900" dirty="0"/>
              <a:t>mocht een gewas nog niet zover zijn, dan laten aanvullen met foto’s van internet</a:t>
            </a:r>
            <a:r>
              <a:rPr lang="nl-NL" sz="1900" dirty="0" smtClean="0"/>
              <a:t>.</a:t>
            </a:r>
            <a:endParaRPr lang="nl-NL" sz="1900" dirty="0"/>
          </a:p>
          <a:p>
            <a:endParaRPr lang="nl-NL"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782"/>
            <a:ext cx="20177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8976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1027664"/>
            <a:ext cx="7024744" cy="673144"/>
          </a:xfrm>
        </p:spPr>
        <p:txBody>
          <a:bodyPr>
            <a:normAutofit fontScale="90000"/>
          </a:bodyPr>
          <a:lstStyle/>
          <a:p>
            <a:r>
              <a:rPr lang="nl-NL" dirty="0" err="1" smtClean="0"/>
              <a:t>Leerlingactiviteiten</a:t>
            </a:r>
            <a:endParaRPr lang="nl-NL" dirty="0"/>
          </a:p>
        </p:txBody>
      </p:sp>
      <p:sp>
        <p:nvSpPr>
          <p:cNvPr id="3" name="Tijdelijke aanduiding voor inhoud 2"/>
          <p:cNvSpPr>
            <a:spLocks noGrp="1"/>
          </p:cNvSpPr>
          <p:nvPr>
            <p:ph idx="1"/>
          </p:nvPr>
        </p:nvSpPr>
        <p:spPr>
          <a:xfrm>
            <a:off x="1043492" y="1844824"/>
            <a:ext cx="6777317" cy="3987805"/>
          </a:xfrm>
        </p:spPr>
        <p:txBody>
          <a:bodyPr>
            <a:normAutofit fontScale="92500" lnSpcReduction="10000"/>
          </a:bodyPr>
          <a:lstStyle/>
          <a:p>
            <a:r>
              <a:rPr lang="nl-NL" sz="2600" dirty="0"/>
              <a:t>Ieder groepje van twee kiest een gewas.</a:t>
            </a:r>
          </a:p>
          <a:p>
            <a:r>
              <a:rPr lang="nl-NL" sz="2600" dirty="0" smtClean="0"/>
              <a:t>Gewas laten groeien</a:t>
            </a:r>
          </a:p>
          <a:p>
            <a:r>
              <a:rPr lang="nl-NL" sz="2600" dirty="0" smtClean="0"/>
              <a:t>Foto’s maken</a:t>
            </a:r>
          </a:p>
          <a:p>
            <a:endParaRPr lang="nl-NL" sz="2600" dirty="0" smtClean="0"/>
          </a:p>
          <a:p>
            <a:pPr marL="342900" lvl="1"/>
            <a:r>
              <a:rPr lang="nl-NL" sz="2600" u="sng" dirty="0"/>
              <a:t>Het doel</a:t>
            </a:r>
            <a:r>
              <a:rPr lang="nl-NL" sz="2600" dirty="0"/>
              <a:t> van deze opdracht is om met een biologisch oog naar ons voedsel te kijken. Ons eten indelen op plantenonderdelen.</a:t>
            </a:r>
          </a:p>
          <a:p>
            <a:endParaRPr lang="nl-NL" dirty="0"/>
          </a:p>
          <a:p>
            <a:r>
              <a:rPr lang="nl-NL" sz="1900" dirty="0"/>
              <a:t>Docenttip: neem “snelle” groeiers</a:t>
            </a:r>
            <a:r>
              <a:rPr lang="nl-NL" sz="1900" dirty="0" smtClean="0"/>
              <a:t>. (courgette, bonen, radijsjes, sla)</a:t>
            </a:r>
            <a:endParaRPr lang="nl-NL" sz="1900" dirty="0"/>
          </a:p>
          <a:p>
            <a:endParaRPr lang="nl-NL"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8078"/>
            <a:ext cx="20177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2057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-Verandering onderzoeken</a:t>
            </a:r>
            <a:br>
              <a:rPr lang="nl-NL" dirty="0" smtClean="0"/>
            </a:br>
            <a:r>
              <a:rPr lang="nl-NL" dirty="0" smtClean="0"/>
              <a:t>-Verzorgen en onderhouden</a:t>
            </a:r>
            <a:endParaRPr lang="nl-NL" dirty="0"/>
          </a:p>
        </p:txBody>
      </p:sp>
      <p:sp>
        <p:nvSpPr>
          <p:cNvPr id="3" name="Tijdelijke aanduiding voor inhoud 2"/>
          <p:cNvSpPr>
            <a:spLocks noGrp="1"/>
          </p:cNvSpPr>
          <p:nvPr>
            <p:ph idx="1"/>
          </p:nvPr>
        </p:nvSpPr>
        <p:spPr/>
        <p:txBody>
          <a:bodyPr/>
          <a:lstStyle/>
          <a:p>
            <a:r>
              <a:rPr lang="nl-NL" dirty="0"/>
              <a:t>28: De leerling leert vragen over natuurwetenschappelijke, technologische en zorg gerelateerde onderwerpen om te zetten in </a:t>
            </a:r>
            <a:r>
              <a:rPr lang="nl-NL" b="1" dirty="0">
                <a:solidFill>
                  <a:srgbClr val="FF0000"/>
                </a:solidFill>
              </a:rPr>
              <a:t>onderzoeksvragen</a:t>
            </a:r>
            <a:r>
              <a:rPr lang="nl-NL" dirty="0"/>
              <a:t>, een dergelijk onderzoek over een natuurwetenschappelijk onderwerp uit te voeren en de uitkomsten daarvan te presenteren.</a:t>
            </a:r>
          </a:p>
          <a:p>
            <a:endParaRPr lang="nl-NL"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0"/>
            <a:ext cx="20177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1831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-Oorzaak onderzoeken</a:t>
            </a:r>
            <a:endParaRPr lang="nl-NL" dirty="0"/>
          </a:p>
        </p:txBody>
      </p:sp>
      <p:sp>
        <p:nvSpPr>
          <p:cNvPr id="3" name="Tijdelijke aanduiding voor inhoud 2"/>
          <p:cNvSpPr>
            <a:spLocks noGrp="1"/>
          </p:cNvSpPr>
          <p:nvPr>
            <p:ph idx="1"/>
          </p:nvPr>
        </p:nvSpPr>
        <p:spPr/>
        <p:txBody>
          <a:bodyPr/>
          <a:lstStyle/>
          <a:p>
            <a:r>
              <a:rPr lang="nl-NL" dirty="0"/>
              <a:t>30: De leerling leert dat mensen, dieren en planten in </a:t>
            </a:r>
            <a:r>
              <a:rPr lang="nl-NL" b="1" dirty="0">
                <a:solidFill>
                  <a:srgbClr val="FF0000"/>
                </a:solidFill>
              </a:rPr>
              <a:t>wisselwerking</a:t>
            </a:r>
            <a:r>
              <a:rPr lang="nl-NL" dirty="0"/>
              <a:t> staan met elkaar en hun omgeving (milieu), en dat technologische en natuurwetenschappelijke toepassingen de duurzame kwaliteit daarvan zowel positief als negatief kunnen beïnvloeden.</a:t>
            </a:r>
          </a:p>
          <a:p>
            <a:endParaRPr lang="nl-NL"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0"/>
            <a:ext cx="20177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3094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Een onderzoekend leren</a:t>
            </a:r>
            <a:endParaRPr lang="nl-NL" dirty="0"/>
          </a:p>
        </p:txBody>
      </p:sp>
      <p:sp>
        <p:nvSpPr>
          <p:cNvPr id="3" name="Tijdelijke aanduiding voor inhoud 2"/>
          <p:cNvSpPr>
            <a:spLocks noGrp="1"/>
          </p:cNvSpPr>
          <p:nvPr>
            <p:ph idx="1"/>
          </p:nvPr>
        </p:nvSpPr>
        <p:spPr>
          <a:xfrm>
            <a:off x="755576" y="2323652"/>
            <a:ext cx="7560840" cy="3508977"/>
          </a:xfrm>
        </p:spPr>
        <p:txBody>
          <a:bodyPr>
            <a:normAutofit fontScale="92500"/>
          </a:bodyPr>
          <a:lstStyle/>
          <a:p>
            <a:pPr marL="68580" indent="0">
              <a:buNone/>
            </a:pPr>
            <a:r>
              <a:rPr lang="nl-NL" dirty="0" smtClean="0"/>
              <a:t>Met leerlingen het filmpje en perspectieven</a:t>
            </a:r>
          </a:p>
          <a:p>
            <a:pPr marL="68580" indent="0">
              <a:buNone/>
            </a:pPr>
            <a:r>
              <a:rPr lang="nl-NL" dirty="0" smtClean="0"/>
              <a:t>Bespreken.</a:t>
            </a:r>
          </a:p>
          <a:p>
            <a:pPr marL="68580" indent="0">
              <a:buNone/>
            </a:pPr>
            <a:r>
              <a:rPr lang="nl-NL" dirty="0" smtClean="0"/>
              <a:t>Leerlingen formuleren hun onderzoeksvraag.</a:t>
            </a:r>
          </a:p>
          <a:p>
            <a:pPr marL="68580" indent="0">
              <a:buNone/>
            </a:pPr>
            <a:endParaRPr lang="nl-NL" dirty="0"/>
          </a:p>
          <a:p>
            <a:pPr marL="68580" indent="0">
              <a:buNone/>
            </a:pPr>
            <a:r>
              <a:rPr lang="nl-NL" b="1" dirty="0" smtClean="0"/>
              <a:t>Eindproduct: een onderzoeksverslag</a:t>
            </a:r>
            <a:endParaRPr lang="nl-NL" b="1" dirty="0"/>
          </a:p>
          <a:p>
            <a:pPr marL="68580" indent="0">
              <a:buNone/>
            </a:pPr>
            <a:endParaRPr lang="nl-NL" dirty="0"/>
          </a:p>
          <a:p>
            <a:pPr marL="68580" indent="0">
              <a:buNone/>
            </a:pPr>
            <a:r>
              <a:rPr lang="nl-NL" dirty="0" smtClean="0"/>
              <a:t>Bv : Het </a:t>
            </a:r>
            <a:r>
              <a:rPr lang="nl-NL" dirty="0"/>
              <a:t>effect van licht/donker op de plantengroei.</a:t>
            </a:r>
          </a:p>
          <a:p>
            <a:pPr marL="68580" indent="0">
              <a:buNone/>
            </a:pPr>
            <a:r>
              <a:rPr lang="nl-NL" sz="1800" dirty="0"/>
              <a:t>(NVOX, artikelen </a:t>
            </a:r>
            <a:r>
              <a:rPr lang="nl-NL" sz="1800" dirty="0" smtClean="0"/>
              <a:t>jan t/m </a:t>
            </a:r>
            <a:r>
              <a:rPr lang="nl-NL" sz="1800" dirty="0"/>
              <a:t>april 2014, “</a:t>
            </a:r>
            <a:r>
              <a:rPr lang="nl-NL" sz="1800" dirty="0" smtClean="0"/>
              <a:t>biologiepracticum, van illustratief tot experimenteel “)</a:t>
            </a:r>
            <a:endParaRPr lang="nl-NL" sz="1800" dirty="0"/>
          </a:p>
          <a:p>
            <a:pPr marL="68580" indent="0">
              <a:buNone/>
            </a:pPr>
            <a:endParaRPr lang="nl-NL" dirty="0" smtClean="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782"/>
            <a:ext cx="20177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827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Leerlingactiviteiten</a:t>
            </a:r>
            <a:endParaRPr lang="nl-NL" dirty="0"/>
          </a:p>
        </p:txBody>
      </p:sp>
      <p:sp>
        <p:nvSpPr>
          <p:cNvPr id="3" name="Tijdelijke aanduiding voor inhoud 2"/>
          <p:cNvSpPr>
            <a:spLocks noGrp="1"/>
          </p:cNvSpPr>
          <p:nvPr>
            <p:ph idx="1"/>
          </p:nvPr>
        </p:nvSpPr>
        <p:spPr/>
        <p:txBody>
          <a:bodyPr/>
          <a:lstStyle/>
          <a:p>
            <a:r>
              <a:rPr lang="nl-NL" dirty="0" smtClean="0"/>
              <a:t>Groepjes van vier kiezen een gewas.</a:t>
            </a:r>
          </a:p>
          <a:p>
            <a:r>
              <a:rPr lang="nl-NL" dirty="0" smtClean="0"/>
              <a:t>Twee duo’s bepalen hoe hun vraag onderzocht kan worden.</a:t>
            </a:r>
          </a:p>
          <a:p>
            <a:r>
              <a:rPr lang="nl-NL" dirty="0" smtClean="0"/>
              <a:t>Periode van experiment wordt samen met de docent vastgelegd, bv vier weken.</a:t>
            </a:r>
          </a:p>
          <a:p>
            <a:r>
              <a:rPr lang="nl-NL" dirty="0" smtClean="0"/>
              <a:t>Leerlingen zijn zelf verantwoordelijk voor de verzorging van hun gewassen.</a:t>
            </a:r>
            <a:endParaRPr lang="nl-NL"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782"/>
            <a:ext cx="20177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48105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Problemen met organisatie</a:t>
            </a:r>
            <a:endParaRPr lang="nl-NL" dirty="0"/>
          </a:p>
        </p:txBody>
      </p:sp>
      <p:sp>
        <p:nvSpPr>
          <p:cNvPr id="8" name="Tijdelijke aanduiding voor inhoud 7"/>
          <p:cNvSpPr>
            <a:spLocks noGrp="1"/>
          </p:cNvSpPr>
          <p:nvPr>
            <p:ph idx="1"/>
          </p:nvPr>
        </p:nvSpPr>
        <p:spPr>
          <a:xfrm>
            <a:off x="1043608" y="2348880"/>
            <a:ext cx="6777317" cy="3508977"/>
          </a:xfrm>
        </p:spPr>
        <p:txBody>
          <a:bodyPr/>
          <a:lstStyle/>
          <a:p>
            <a:endParaRPr lang="nl-NL" dirty="0" smtClean="0"/>
          </a:p>
          <a:p>
            <a:endParaRPr lang="nl-NL" dirty="0" smtClean="0"/>
          </a:p>
          <a:p>
            <a:r>
              <a:rPr lang="nl-NL" dirty="0" smtClean="0"/>
              <a:t>Is jouw probleem wel een probleem?</a:t>
            </a:r>
          </a:p>
          <a:p>
            <a:endParaRPr lang="nl-NL" dirty="0"/>
          </a:p>
          <a:p>
            <a:r>
              <a:rPr lang="nl-NL" dirty="0" smtClean="0"/>
              <a:t>Andermans oplossingen</a:t>
            </a:r>
            <a:endParaRPr lang="nl-NL" dirty="0"/>
          </a:p>
          <a:p>
            <a:endParaRPr lang="nl-NL" dirty="0"/>
          </a:p>
          <a:p>
            <a:endParaRPr lang="nl-NL" dirty="0" smtClean="0"/>
          </a:p>
          <a:p>
            <a:endParaRPr lang="nl-NL" dirty="0"/>
          </a:p>
          <a:p>
            <a:endParaRPr lang="nl-NL"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8078"/>
            <a:ext cx="20177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0956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2564904"/>
            <a:ext cx="7024744" cy="1143000"/>
          </a:xfrm>
        </p:spPr>
        <p:txBody>
          <a:bodyPr/>
          <a:lstStyle/>
          <a:p>
            <a:r>
              <a:rPr lang="nl-NL" dirty="0" smtClean="0"/>
              <a:t>Ruimte gebrek</a:t>
            </a:r>
            <a:endParaRPr lang="nl-NL"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0"/>
            <a:ext cx="20177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0968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schooltuin </a:t>
            </a:r>
            <a:endParaRPr lang="nl-NL" dirty="0"/>
          </a:p>
        </p:txBody>
      </p:sp>
      <p:sp>
        <p:nvSpPr>
          <p:cNvPr id="3" name="Tijdelijke aanduiding voor inhoud 2"/>
          <p:cNvSpPr>
            <a:spLocks noGrp="1"/>
          </p:cNvSpPr>
          <p:nvPr>
            <p:ph idx="1"/>
          </p:nvPr>
        </p:nvSpPr>
        <p:spPr/>
        <p:txBody>
          <a:bodyPr/>
          <a:lstStyle/>
          <a:p>
            <a:endParaRPr lang="nl-NL" dirty="0" smtClean="0"/>
          </a:p>
          <a:p>
            <a:r>
              <a:rPr lang="nl-NL" dirty="0" smtClean="0"/>
              <a:t>Korte geschiedenis</a:t>
            </a:r>
          </a:p>
          <a:p>
            <a:endParaRPr lang="nl-NL" dirty="0" smtClean="0"/>
          </a:p>
          <a:p>
            <a:r>
              <a:rPr lang="nl-NL" dirty="0" smtClean="0"/>
              <a:t>Waarom een schooltuin</a:t>
            </a:r>
            <a:endParaRPr lang="nl-NL" dirty="0"/>
          </a:p>
          <a:p>
            <a:endParaRPr lang="nl-NL"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9" y="32097"/>
            <a:ext cx="2016223" cy="530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6521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Sla kweken in dakgootjes langs de schuur.  "/>
          <p:cNvPicPr/>
          <p:nvPr/>
        </p:nvPicPr>
        <p:blipFill rotWithShape="1">
          <a:blip r:embed="rId2">
            <a:extLst>
              <a:ext uri="{28A0092B-C50C-407E-A947-70E740481C1C}">
                <a14:useLocalDpi xmlns:a14="http://schemas.microsoft.com/office/drawing/2010/main" val="0"/>
              </a:ext>
            </a:extLst>
          </a:blip>
          <a:srcRect r="14319"/>
          <a:stretch/>
        </p:blipFill>
        <p:spPr bwMode="auto">
          <a:xfrm>
            <a:off x="971600" y="840017"/>
            <a:ext cx="6696744" cy="5541311"/>
          </a:xfrm>
          <a:prstGeom prst="rect">
            <a:avLst/>
          </a:prstGeom>
          <a:noFill/>
          <a:ln>
            <a:noFill/>
          </a:ln>
          <a:extLst>
            <a:ext uri="{53640926-AAD7-44D8-BBD7-CCE9431645EC}">
              <a14:shadowObscured xmlns:a14="http://schemas.microsoft.com/office/drawing/2010/main"/>
            </a:ext>
          </a:extLst>
        </p:spPr>
      </p:pic>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0"/>
            <a:ext cx="20177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6923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combinatie teelt in de moestuin&#10;Plants have best friends just like people do. Marigolds help tomatoes and roses grow better. Nasturtiums keep bugs away from squash and broccoli. Petunias protect beans from beetles and oregano chases them away from cucumbers. Geraniums keep Japanese beetles away from roses and corn. Chives make carrots sweeter, and basil makes tomatoes even tastier&quot;"/>
          <p:cNvPicPr/>
          <p:nvPr/>
        </p:nvPicPr>
        <p:blipFill rotWithShape="1">
          <a:blip r:embed="rId2">
            <a:extLst>
              <a:ext uri="{28A0092B-C50C-407E-A947-70E740481C1C}">
                <a14:useLocalDpi xmlns:a14="http://schemas.microsoft.com/office/drawing/2010/main" val="0"/>
              </a:ext>
            </a:extLst>
          </a:blip>
          <a:srcRect b="14550"/>
          <a:stretch/>
        </p:blipFill>
        <p:spPr bwMode="auto">
          <a:xfrm>
            <a:off x="611560" y="692696"/>
            <a:ext cx="5040560" cy="5472608"/>
          </a:xfrm>
          <a:prstGeom prst="rect">
            <a:avLst/>
          </a:prstGeom>
          <a:noFill/>
          <a:ln>
            <a:noFill/>
          </a:ln>
        </p:spPr>
      </p:pic>
      <p:pic>
        <p:nvPicPr>
          <p:cNvPr id="2050" name="Picture 2" descr="http://www.moestuintips.nl/img/bonenstaak.jpg"/>
          <p:cNvPicPr>
            <a:picLocks noChangeAspect="1" noChangeArrowheads="1"/>
          </p:cNvPicPr>
          <p:nvPr/>
        </p:nvPicPr>
        <p:blipFill rotWithShape="1">
          <a:blip r:embed="rId3">
            <a:extLst>
              <a:ext uri="{28A0092B-C50C-407E-A947-70E740481C1C}">
                <a14:useLocalDpi xmlns:a14="http://schemas.microsoft.com/office/drawing/2010/main" val="0"/>
              </a:ext>
            </a:extLst>
          </a:blip>
          <a:srcRect l="7694" r="67064"/>
          <a:stretch/>
        </p:blipFill>
        <p:spPr bwMode="auto">
          <a:xfrm>
            <a:off x="5940152" y="1098053"/>
            <a:ext cx="2632348" cy="4550619"/>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0"/>
            <a:ext cx="20177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569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diek Norbart\Desktop\Fontys\Agrarische Biologie\foto kerstkratjes 2.JPG"/>
          <p:cNvPicPr>
            <a:picLocks noChangeAspect="1" noChangeArrowheads="1"/>
          </p:cNvPicPr>
          <p:nvPr/>
        </p:nvPicPr>
        <p:blipFill rotWithShape="1">
          <a:blip r:embed="rId2">
            <a:extLst>
              <a:ext uri="{28A0092B-C50C-407E-A947-70E740481C1C}">
                <a14:useLocalDpi xmlns:a14="http://schemas.microsoft.com/office/drawing/2010/main" val="0"/>
              </a:ext>
            </a:extLst>
          </a:blip>
          <a:srcRect l="3999" b="29149"/>
          <a:stretch/>
        </p:blipFill>
        <p:spPr bwMode="auto">
          <a:xfrm>
            <a:off x="467543" y="1124744"/>
            <a:ext cx="7935631" cy="4392488"/>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0"/>
            <a:ext cx="20177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7825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Leuk moestuinidee voor op mijn stadbalkon. Het is alleen zo lastig kiezen... "/>
          <p:cNvPicPr/>
          <p:nvPr/>
        </p:nvPicPr>
        <p:blipFill rotWithShape="1">
          <a:blip r:embed="rId2">
            <a:extLst>
              <a:ext uri="{28A0092B-C50C-407E-A947-70E740481C1C}">
                <a14:useLocalDpi xmlns:a14="http://schemas.microsoft.com/office/drawing/2010/main" val="0"/>
              </a:ext>
            </a:extLst>
          </a:blip>
          <a:srcRect t="3417" b="23130"/>
          <a:stretch/>
        </p:blipFill>
        <p:spPr bwMode="auto">
          <a:xfrm>
            <a:off x="1259632" y="836712"/>
            <a:ext cx="5616624" cy="5616624"/>
          </a:xfrm>
          <a:prstGeom prst="rect">
            <a:avLst/>
          </a:prstGeom>
          <a:noFill/>
          <a:ln>
            <a:noFill/>
          </a:ln>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0"/>
            <a:ext cx="20177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82451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2564904"/>
            <a:ext cx="7024744" cy="1143000"/>
          </a:xfrm>
        </p:spPr>
        <p:txBody>
          <a:bodyPr/>
          <a:lstStyle/>
          <a:p>
            <a:r>
              <a:rPr lang="nl-NL" dirty="0" smtClean="0"/>
              <a:t>Kieming zaden</a:t>
            </a:r>
            <a:endParaRPr lang="nl-NL"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0"/>
            <a:ext cx="20177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2569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http://www.moestuinforum.nl/imgupload/uploads/2012-03-20-18351179391332274441.jpg"/>
          <p:cNvPicPr/>
          <p:nvPr/>
        </p:nvPicPr>
        <p:blipFill>
          <a:blip r:embed="rId2">
            <a:extLst>
              <a:ext uri="{28A0092B-C50C-407E-A947-70E740481C1C}">
                <a14:useLocalDpi xmlns:a14="http://schemas.microsoft.com/office/drawing/2010/main" val="0"/>
              </a:ext>
            </a:extLst>
          </a:blip>
          <a:srcRect/>
          <a:stretch>
            <a:fillRect/>
          </a:stretch>
        </p:blipFill>
        <p:spPr bwMode="auto">
          <a:xfrm>
            <a:off x="827584" y="980728"/>
            <a:ext cx="7344816" cy="5328592"/>
          </a:xfrm>
          <a:prstGeom prst="rect">
            <a:avLst/>
          </a:prstGeom>
          <a:noFill/>
          <a:ln>
            <a:noFill/>
          </a:ln>
        </p:spPr>
      </p:pic>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0"/>
            <a:ext cx="20177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53294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http://casalissy.files.wordpress.com/2013/03/eiro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1418" y="764704"/>
            <a:ext cx="7200800" cy="5472608"/>
          </a:xfrm>
          <a:prstGeom prst="rect">
            <a:avLst/>
          </a:prstGeom>
          <a:noFill/>
          <a:ln>
            <a:noFill/>
          </a:ln>
        </p:spPr>
      </p:pic>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0"/>
            <a:ext cx="20177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78755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diek Norbart\Desktop\Fontys\Agrarische Biologie\opkweekbakk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08720"/>
            <a:ext cx="8320925" cy="4680520"/>
          </a:xfrm>
          <a:prstGeom prst="rect">
            <a:avLst/>
          </a:prstGeom>
          <a:noFill/>
          <a:extLst>
            <a:ext uri="{909E8E84-426E-40DD-AFC4-6F175D3DCCD1}">
              <a14:hiddenFill xmlns:a14="http://schemas.microsoft.com/office/drawing/2010/main">
                <a:solidFill>
                  <a:srgbClr val="FFFFFF"/>
                </a:solidFill>
              </a14:hiddenFill>
            </a:ext>
          </a:extLst>
        </p:spPr>
      </p:pic>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4430"/>
            <a:ext cx="20177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51407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Zo kun je goed zien wat er gebeurt als het zaadje/de boon gaat ontkiemen. Je hoeft er maar voor de helft water in te doen, het keuken papier zuigt het zelf op"/>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124744"/>
            <a:ext cx="3456384" cy="5100601"/>
          </a:xfrm>
          <a:prstGeom prst="rect">
            <a:avLst/>
          </a:prstGeom>
          <a:noFill/>
          <a:ln>
            <a:noFill/>
          </a:ln>
        </p:spPr>
      </p:pic>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0488" y="0"/>
            <a:ext cx="20177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73288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2564904"/>
            <a:ext cx="7024744" cy="1143000"/>
          </a:xfrm>
        </p:spPr>
        <p:txBody>
          <a:bodyPr/>
          <a:lstStyle/>
          <a:p>
            <a:r>
              <a:rPr lang="nl-NL" dirty="0" smtClean="0"/>
              <a:t>Extra elementen</a:t>
            </a:r>
            <a:endParaRPr lang="nl-NL"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782"/>
            <a:ext cx="20177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8247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Een schooltuin, en nu?</a:t>
            </a:r>
            <a:endParaRPr lang="nl-NL" dirty="0"/>
          </a:p>
        </p:txBody>
      </p:sp>
      <p:sp>
        <p:nvSpPr>
          <p:cNvPr id="3" name="Tijdelijke aanduiding voor inhoud 2"/>
          <p:cNvSpPr>
            <a:spLocks noGrp="1"/>
          </p:cNvSpPr>
          <p:nvPr>
            <p:ph idx="1"/>
          </p:nvPr>
        </p:nvSpPr>
        <p:spPr/>
        <p:txBody>
          <a:bodyPr>
            <a:normAutofit/>
          </a:bodyPr>
          <a:lstStyle/>
          <a:p>
            <a:endParaRPr lang="nl-NL" dirty="0" smtClean="0"/>
          </a:p>
          <a:p>
            <a:r>
              <a:rPr lang="nl-NL" dirty="0" smtClean="0"/>
              <a:t>Wat is je doel?</a:t>
            </a:r>
          </a:p>
          <a:p>
            <a:r>
              <a:rPr lang="nl-NL" dirty="0" smtClean="0"/>
              <a:t>Hoeveel/welke leerlingen?</a:t>
            </a:r>
            <a:endParaRPr lang="nl-NL" dirty="0"/>
          </a:p>
          <a:p>
            <a:r>
              <a:rPr lang="nl-NL" dirty="0" smtClean="0"/>
              <a:t>Wat is er al binnen de school?</a:t>
            </a:r>
            <a:endParaRPr lang="nl-NL" dirty="0"/>
          </a:p>
          <a:p>
            <a:r>
              <a:rPr lang="nl-NL" dirty="0" smtClean="0"/>
              <a:t>Wat zijn de mogelijkheden?</a:t>
            </a:r>
          </a:p>
          <a:p>
            <a:endParaRPr lang="nl-NL"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0"/>
            <a:ext cx="20177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7448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leuk om te maken in de groentetuin van school"/>
          <p:cNvPicPr/>
          <p:nvPr/>
        </p:nvPicPr>
        <p:blipFill>
          <a:blip r:embed="rId2">
            <a:extLst>
              <a:ext uri="{28A0092B-C50C-407E-A947-70E740481C1C}">
                <a14:useLocalDpi xmlns:a14="http://schemas.microsoft.com/office/drawing/2010/main" val="0"/>
              </a:ext>
            </a:extLst>
          </a:blip>
          <a:srcRect/>
          <a:stretch>
            <a:fillRect/>
          </a:stretch>
        </p:blipFill>
        <p:spPr bwMode="auto">
          <a:xfrm>
            <a:off x="683568" y="692696"/>
            <a:ext cx="7776864" cy="5688632"/>
          </a:xfrm>
          <a:prstGeom prst="rect">
            <a:avLst/>
          </a:prstGeom>
          <a:noFill/>
          <a:ln>
            <a:noFill/>
          </a:ln>
        </p:spPr>
      </p:pic>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0"/>
            <a:ext cx="20177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68649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voor de moestuin"/>
          <p:cNvPicPr/>
          <p:nvPr/>
        </p:nvPicPr>
        <p:blipFill rotWithShape="1">
          <a:blip r:embed="rId2">
            <a:extLst>
              <a:ext uri="{28A0092B-C50C-407E-A947-70E740481C1C}">
                <a14:useLocalDpi xmlns:a14="http://schemas.microsoft.com/office/drawing/2010/main" val="0"/>
              </a:ext>
            </a:extLst>
          </a:blip>
          <a:srcRect t="44663" b="33515"/>
          <a:stretch/>
        </p:blipFill>
        <p:spPr bwMode="auto">
          <a:xfrm>
            <a:off x="1475656" y="3695760"/>
            <a:ext cx="3477682" cy="2397535"/>
          </a:xfrm>
          <a:prstGeom prst="rect">
            <a:avLst/>
          </a:prstGeom>
          <a:noFill/>
          <a:ln>
            <a:noFill/>
          </a:ln>
        </p:spPr>
      </p:pic>
      <p:pic>
        <p:nvPicPr>
          <p:cNvPr id="4" name="Afbeelding 3" descr="voor de moestuin"/>
          <p:cNvPicPr/>
          <p:nvPr/>
        </p:nvPicPr>
        <p:blipFill rotWithShape="1">
          <a:blip r:embed="rId2">
            <a:extLst>
              <a:ext uri="{28A0092B-C50C-407E-A947-70E740481C1C}">
                <a14:useLocalDpi xmlns:a14="http://schemas.microsoft.com/office/drawing/2010/main" val="0"/>
              </a:ext>
            </a:extLst>
          </a:blip>
          <a:srcRect t="23077" r="13726" b="56585"/>
          <a:stretch/>
        </p:blipFill>
        <p:spPr bwMode="auto">
          <a:xfrm>
            <a:off x="4932040" y="1124744"/>
            <a:ext cx="3168352" cy="2571016"/>
          </a:xfrm>
          <a:prstGeom prst="rect">
            <a:avLst/>
          </a:prstGeom>
          <a:noFill/>
          <a:ln>
            <a:noFill/>
          </a:ln>
        </p:spPr>
      </p:pic>
      <p:pic>
        <p:nvPicPr>
          <p:cNvPr id="5" name="Afbeelding 4" descr="voor de moestuin"/>
          <p:cNvPicPr/>
          <p:nvPr/>
        </p:nvPicPr>
        <p:blipFill rotWithShape="1">
          <a:blip r:embed="rId2">
            <a:extLst>
              <a:ext uri="{28A0092B-C50C-407E-A947-70E740481C1C}">
                <a14:useLocalDpi xmlns:a14="http://schemas.microsoft.com/office/drawing/2010/main" val="0"/>
              </a:ext>
            </a:extLst>
          </a:blip>
          <a:srcRect b="77189"/>
          <a:stretch/>
        </p:blipFill>
        <p:spPr bwMode="auto">
          <a:xfrm>
            <a:off x="1475656" y="1124744"/>
            <a:ext cx="3456384" cy="2593126"/>
          </a:xfrm>
          <a:prstGeom prst="rect">
            <a:avLst/>
          </a:prstGeom>
          <a:noFill/>
          <a:ln>
            <a:noFill/>
          </a:ln>
        </p:spPr>
      </p:pic>
      <p:pic>
        <p:nvPicPr>
          <p:cNvPr id="6" name="Afbeelding 5" descr="voor de moestuin"/>
          <p:cNvPicPr/>
          <p:nvPr/>
        </p:nvPicPr>
        <p:blipFill rotWithShape="1">
          <a:blip r:embed="rId2">
            <a:extLst>
              <a:ext uri="{28A0092B-C50C-407E-A947-70E740481C1C}">
                <a14:useLocalDpi xmlns:a14="http://schemas.microsoft.com/office/drawing/2010/main" val="0"/>
              </a:ext>
            </a:extLst>
          </a:blip>
          <a:srcRect t="70297" b="1797"/>
          <a:stretch/>
        </p:blipFill>
        <p:spPr bwMode="auto">
          <a:xfrm>
            <a:off x="4932040" y="3695760"/>
            <a:ext cx="3168352" cy="2397535"/>
          </a:xfrm>
          <a:prstGeom prst="rect">
            <a:avLst/>
          </a:prstGeom>
          <a:noFill/>
          <a:ln>
            <a:noFill/>
          </a:ln>
        </p:spPr>
      </p:pic>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8635" y="28078"/>
            <a:ext cx="20177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02118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476672"/>
            <a:ext cx="4104574" cy="1143000"/>
          </a:xfrm>
        </p:spPr>
        <p:txBody>
          <a:bodyPr>
            <a:normAutofit fontScale="90000"/>
          </a:bodyPr>
          <a:lstStyle/>
          <a:p>
            <a:r>
              <a:rPr lang="nl-NL" dirty="0" smtClean="0"/>
              <a:t>Square </a:t>
            </a:r>
            <a:r>
              <a:rPr lang="nl-NL" dirty="0"/>
              <a:t>F</a:t>
            </a:r>
            <a:r>
              <a:rPr lang="nl-NL" dirty="0" smtClean="0"/>
              <a:t>oot </a:t>
            </a:r>
            <a:r>
              <a:rPr lang="nl-NL" dirty="0"/>
              <a:t>G</a:t>
            </a:r>
            <a:r>
              <a:rPr lang="nl-NL" dirty="0" smtClean="0"/>
              <a:t>ardening</a:t>
            </a:r>
            <a:endParaRPr lang="nl-NL"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448" t="12551" r="39217" b="19865"/>
          <a:stretch/>
        </p:blipFill>
        <p:spPr bwMode="auto">
          <a:xfrm>
            <a:off x="3779912" y="836712"/>
            <a:ext cx="4534268" cy="5407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hoek 2"/>
          <p:cNvSpPr/>
          <p:nvPr/>
        </p:nvSpPr>
        <p:spPr>
          <a:xfrm>
            <a:off x="467544" y="1772816"/>
            <a:ext cx="3312367" cy="369332"/>
          </a:xfrm>
          <a:prstGeom prst="rect">
            <a:avLst/>
          </a:prstGeom>
        </p:spPr>
        <p:txBody>
          <a:bodyPr wrap="square">
            <a:spAutoFit/>
          </a:bodyPr>
          <a:lstStyle/>
          <a:p>
            <a:r>
              <a:rPr lang="nl-NL" dirty="0" smtClean="0"/>
              <a:t>www.makkelijkemoestuin.nl</a:t>
            </a:r>
            <a:endParaRPr lang="nl-NL" dirty="0"/>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7046" y="14430"/>
            <a:ext cx="20177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14807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Vakoverstijgend</a:t>
            </a:r>
            <a:endParaRPr lang="nl-NL" dirty="0"/>
          </a:p>
        </p:txBody>
      </p:sp>
      <p:sp>
        <p:nvSpPr>
          <p:cNvPr id="3" name="Tijdelijke aanduiding voor inhoud 2"/>
          <p:cNvSpPr>
            <a:spLocks noGrp="1"/>
          </p:cNvSpPr>
          <p:nvPr>
            <p:ph idx="1"/>
          </p:nvPr>
        </p:nvSpPr>
        <p:spPr/>
        <p:txBody>
          <a:bodyPr/>
          <a:lstStyle/>
          <a:p>
            <a:r>
              <a:rPr lang="nl-NL" dirty="0" smtClean="0"/>
              <a:t>Handenarbeid: </a:t>
            </a:r>
          </a:p>
          <a:p>
            <a:pPr lvl="1"/>
            <a:r>
              <a:rPr lang="nl-NL" dirty="0" smtClean="0"/>
              <a:t>Vogel- of insectenhuisjes</a:t>
            </a:r>
          </a:p>
          <a:p>
            <a:endParaRPr lang="nl-NL" dirty="0"/>
          </a:p>
          <a:p>
            <a:r>
              <a:rPr lang="nl-NL" dirty="0" smtClean="0"/>
              <a:t>Techniek: </a:t>
            </a:r>
          </a:p>
          <a:p>
            <a:pPr lvl="1"/>
            <a:r>
              <a:rPr lang="nl-NL" dirty="0" smtClean="0"/>
              <a:t>stokken klimbonen </a:t>
            </a:r>
          </a:p>
          <a:p>
            <a:pPr lvl="1"/>
            <a:r>
              <a:rPr lang="nl-NL" dirty="0" smtClean="0"/>
              <a:t>Klimrekken </a:t>
            </a:r>
            <a:endParaRPr lang="nl-NL" dirty="0"/>
          </a:p>
          <a:p>
            <a:endParaRPr lang="nl-NL"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8078"/>
            <a:ext cx="20177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94273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043608" y="332656"/>
            <a:ext cx="7024744" cy="1143000"/>
          </a:xfrm>
        </p:spPr>
        <p:txBody>
          <a:bodyPr/>
          <a:lstStyle/>
          <a:p>
            <a:r>
              <a:rPr lang="nl-NL" dirty="0" smtClean="0"/>
              <a:t>Informatie	</a:t>
            </a:r>
            <a:endParaRPr lang="nl-NL" dirty="0"/>
          </a:p>
        </p:txBody>
      </p:sp>
      <p:sp>
        <p:nvSpPr>
          <p:cNvPr id="4" name="Tijdelijke aanduiding voor inhoud 3"/>
          <p:cNvSpPr>
            <a:spLocks noGrp="1"/>
          </p:cNvSpPr>
          <p:nvPr>
            <p:ph idx="1"/>
          </p:nvPr>
        </p:nvSpPr>
        <p:spPr>
          <a:xfrm>
            <a:off x="1115616" y="1484784"/>
            <a:ext cx="6777317" cy="4608512"/>
          </a:xfrm>
        </p:spPr>
        <p:txBody>
          <a:bodyPr>
            <a:normAutofit lnSpcReduction="10000"/>
          </a:bodyPr>
          <a:lstStyle/>
          <a:p>
            <a:r>
              <a:rPr lang="nl-NL" dirty="0" smtClean="0"/>
              <a:t>Boekje: </a:t>
            </a:r>
          </a:p>
          <a:p>
            <a:pPr lvl="1"/>
            <a:r>
              <a:rPr lang="nl-NL" dirty="0" smtClean="0"/>
              <a:t>De </a:t>
            </a:r>
            <a:r>
              <a:rPr lang="nl-NL" dirty="0" smtClean="0"/>
              <a:t>milieuvriendelijke moestuin</a:t>
            </a:r>
            <a:r>
              <a:rPr lang="nl-NL" dirty="0" smtClean="0"/>
              <a:t>, Roodbont</a:t>
            </a:r>
          </a:p>
          <a:p>
            <a:endParaRPr lang="nl-NL" dirty="0"/>
          </a:p>
          <a:p>
            <a:r>
              <a:rPr lang="nl-NL" dirty="0" smtClean="0"/>
              <a:t>Internet:</a:t>
            </a:r>
          </a:p>
          <a:p>
            <a:pPr lvl="1"/>
            <a:r>
              <a:rPr lang="nl-NL" dirty="0" smtClean="0"/>
              <a:t>Onzeschooltuin.nl</a:t>
            </a:r>
          </a:p>
          <a:p>
            <a:pPr lvl="1"/>
            <a:r>
              <a:rPr lang="nl-NL" dirty="0" smtClean="0"/>
              <a:t>Inspiratiesite </a:t>
            </a:r>
            <a:r>
              <a:rPr lang="nl-NL" dirty="0" err="1" smtClean="0"/>
              <a:t>Pinterest</a:t>
            </a:r>
            <a:r>
              <a:rPr lang="nl-NL" dirty="0" smtClean="0"/>
              <a:t> en Welke.nl</a:t>
            </a:r>
          </a:p>
          <a:p>
            <a:pPr lvl="1"/>
            <a:r>
              <a:rPr lang="nl-NL" dirty="0" err="1" smtClean="0"/>
              <a:t>Youtube</a:t>
            </a:r>
            <a:r>
              <a:rPr lang="nl-NL" dirty="0" smtClean="0"/>
              <a:t>, bv </a:t>
            </a:r>
            <a:r>
              <a:rPr lang="nl-NL" dirty="0" err="1" smtClean="0"/>
              <a:t>HerwigGarden</a:t>
            </a:r>
            <a:endParaRPr lang="nl-NL" dirty="0" smtClean="0"/>
          </a:p>
          <a:p>
            <a:pPr marL="365760" lvl="1" indent="0">
              <a:buNone/>
            </a:pPr>
            <a:endParaRPr lang="nl-NL" dirty="0" smtClean="0"/>
          </a:p>
          <a:p>
            <a:r>
              <a:rPr lang="nl-NL" dirty="0" smtClean="0"/>
              <a:t>Lesmateriaal:</a:t>
            </a:r>
          </a:p>
          <a:p>
            <a:pPr lvl="1"/>
            <a:r>
              <a:rPr lang="nl-NL" sz="2000" dirty="0" smtClean="0"/>
              <a:t>www.educatiefeneetbaargroen.nl</a:t>
            </a:r>
            <a:r>
              <a:rPr lang="nl-NL" sz="2000" dirty="0"/>
              <a:t>/ </a:t>
            </a:r>
            <a:endParaRPr lang="nl-NL" sz="2000" dirty="0" smtClean="0"/>
          </a:p>
          <a:p>
            <a:pPr lvl="1"/>
            <a:r>
              <a:rPr lang="nl-NL" sz="2000" dirty="0" smtClean="0"/>
              <a:t>Makkelijkemoestuin.nl</a:t>
            </a:r>
          </a:p>
          <a:p>
            <a:pPr lvl="1"/>
            <a:r>
              <a:rPr lang="nl-NL" sz="2000" dirty="0" smtClean="0"/>
              <a:t>www. </a:t>
            </a:r>
            <a:r>
              <a:rPr lang="nl-NL" sz="2000" smtClean="0"/>
              <a:t>Cnme.nl</a:t>
            </a:r>
            <a:endParaRPr lang="nl-NL" sz="2000" dirty="0"/>
          </a:p>
          <a:p>
            <a:pPr lvl="1"/>
            <a:endParaRPr lang="nl-NL" dirty="0"/>
          </a:p>
          <a:p>
            <a:pPr lvl="1"/>
            <a:endParaRPr lang="nl-NL"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782"/>
            <a:ext cx="20177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0649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Doel voor leerlingen</a:t>
            </a:r>
            <a:endParaRPr lang="nl-NL" dirty="0"/>
          </a:p>
        </p:txBody>
      </p:sp>
      <p:sp>
        <p:nvSpPr>
          <p:cNvPr id="3" name="Tijdelijke aanduiding voor inhoud 2"/>
          <p:cNvSpPr>
            <a:spLocks noGrp="1"/>
          </p:cNvSpPr>
          <p:nvPr>
            <p:ph idx="1"/>
          </p:nvPr>
        </p:nvSpPr>
        <p:spPr/>
        <p:txBody>
          <a:bodyPr/>
          <a:lstStyle/>
          <a:p>
            <a:endParaRPr lang="nl-NL" dirty="0" smtClean="0"/>
          </a:p>
          <a:p>
            <a:r>
              <a:rPr lang="nl-NL" dirty="0" smtClean="0"/>
              <a:t>Kerndoelen Mens en Natuur, Mens en Maatschappij</a:t>
            </a:r>
          </a:p>
          <a:p>
            <a:endParaRPr lang="nl-NL" dirty="0"/>
          </a:p>
          <a:p>
            <a:r>
              <a:rPr lang="nl-NL" dirty="0" smtClean="0"/>
              <a:t>Natuurbeleving, zichtbaar maken natuur</a:t>
            </a:r>
          </a:p>
          <a:p>
            <a:endParaRPr lang="nl-NL" dirty="0"/>
          </a:p>
          <a:p>
            <a:r>
              <a:rPr lang="nl-NL" dirty="0" smtClean="0"/>
              <a:t>Samenhang tussen planten en voedsel </a:t>
            </a:r>
          </a:p>
          <a:p>
            <a:endParaRPr lang="nl-N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0"/>
            <a:ext cx="20177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695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Organisatie school tuin</a:t>
            </a:r>
            <a:endParaRPr lang="nl-NL" dirty="0"/>
          </a:p>
        </p:txBody>
      </p:sp>
      <p:sp>
        <p:nvSpPr>
          <p:cNvPr id="3" name="Tijdelijke aanduiding voor inhoud 2"/>
          <p:cNvSpPr>
            <a:spLocks noGrp="1"/>
          </p:cNvSpPr>
          <p:nvPr>
            <p:ph idx="1"/>
          </p:nvPr>
        </p:nvSpPr>
        <p:spPr/>
        <p:txBody>
          <a:bodyPr/>
          <a:lstStyle/>
          <a:p>
            <a:r>
              <a:rPr lang="nl-NL" dirty="0" smtClean="0"/>
              <a:t>Tijd</a:t>
            </a:r>
            <a:endParaRPr lang="nl-NL" dirty="0"/>
          </a:p>
          <a:p>
            <a:r>
              <a:rPr lang="nl-NL" dirty="0" smtClean="0"/>
              <a:t>Aantal leerlingen</a:t>
            </a:r>
          </a:p>
          <a:p>
            <a:r>
              <a:rPr lang="nl-NL" dirty="0" smtClean="0"/>
              <a:t>Gereedschap </a:t>
            </a:r>
          </a:p>
          <a:p>
            <a:r>
              <a:rPr lang="nl-NL" dirty="0" smtClean="0"/>
              <a:t>Verslaglegging</a:t>
            </a:r>
          </a:p>
          <a:p>
            <a:r>
              <a:rPr lang="nl-NL" dirty="0" smtClean="0"/>
              <a:t>Vakanties</a:t>
            </a:r>
          </a:p>
          <a:p>
            <a:r>
              <a:rPr lang="nl-NL" dirty="0" smtClean="0"/>
              <a:t>Financiën</a:t>
            </a:r>
          </a:p>
          <a:p>
            <a:endParaRPr lang="nl-NL" dirty="0" smtClean="0"/>
          </a:p>
          <a:p>
            <a:endParaRPr lang="nl-NL" dirty="0" smtClean="0"/>
          </a:p>
          <a:p>
            <a:endParaRPr lang="nl-NL" dirty="0"/>
          </a:p>
          <a:p>
            <a:endParaRPr lang="nl-NL" dirty="0" smtClean="0"/>
          </a:p>
          <a:p>
            <a:endParaRPr lang="nl-NL" dirty="0"/>
          </a:p>
          <a:p>
            <a:endParaRPr lang="nl-NL"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4430"/>
            <a:ext cx="20177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3015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Zoeken naar de doelstelling</a:t>
            </a:r>
            <a:endParaRPr lang="nl-NL" dirty="0"/>
          </a:p>
        </p:txBody>
      </p:sp>
      <p:sp>
        <p:nvSpPr>
          <p:cNvPr id="3" name="Tijdelijke aanduiding voor inhoud 2"/>
          <p:cNvSpPr>
            <a:spLocks noGrp="1"/>
          </p:cNvSpPr>
          <p:nvPr>
            <p:ph idx="1"/>
          </p:nvPr>
        </p:nvSpPr>
        <p:spPr/>
        <p:txBody>
          <a:bodyPr/>
          <a:lstStyle/>
          <a:p>
            <a:r>
              <a:rPr lang="nl-NL" dirty="0" smtClean="0"/>
              <a:t>Welke kerndoel nemen we als uitgangspunt?</a:t>
            </a:r>
          </a:p>
          <a:p>
            <a:endParaRPr lang="nl-NL" dirty="0"/>
          </a:p>
          <a:p>
            <a:r>
              <a:rPr lang="nl-NL" dirty="0" smtClean="0"/>
              <a:t>Hoe komen we aan startvragen?</a:t>
            </a:r>
            <a:endParaRPr lang="nl-N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1726"/>
            <a:ext cx="20177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1746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836712"/>
            <a:ext cx="7024744" cy="685880"/>
          </a:xfrm>
        </p:spPr>
        <p:txBody>
          <a:bodyPr>
            <a:normAutofit fontScale="90000"/>
          </a:bodyPr>
          <a:lstStyle/>
          <a:p>
            <a:r>
              <a:rPr lang="nl-NL" dirty="0" smtClean="0"/>
              <a:t>Kerndoelen</a:t>
            </a:r>
            <a:endParaRPr lang="nl-NL" dirty="0"/>
          </a:p>
        </p:txBody>
      </p:sp>
      <p:sp>
        <p:nvSpPr>
          <p:cNvPr id="3" name="Tijdelijke aanduiding voor inhoud 2"/>
          <p:cNvSpPr>
            <a:spLocks noGrp="1"/>
          </p:cNvSpPr>
          <p:nvPr>
            <p:ph idx="1"/>
          </p:nvPr>
        </p:nvSpPr>
        <p:spPr>
          <a:xfrm>
            <a:off x="1043492" y="1556792"/>
            <a:ext cx="6777317" cy="4824536"/>
          </a:xfrm>
        </p:spPr>
        <p:txBody>
          <a:bodyPr>
            <a:normAutofit fontScale="77500" lnSpcReduction="20000"/>
          </a:bodyPr>
          <a:lstStyle/>
          <a:p>
            <a:pPr marL="68580" indent="0">
              <a:buNone/>
            </a:pPr>
            <a:r>
              <a:rPr lang="nl-NL" dirty="0"/>
              <a:t>28: De leerling leert vragen over natuurwetenschappelijke, technologische en zorg gerelateerde onderwerpen om te zetten in </a:t>
            </a:r>
            <a:r>
              <a:rPr lang="nl-NL" b="1" dirty="0">
                <a:solidFill>
                  <a:srgbClr val="FF0000"/>
                </a:solidFill>
              </a:rPr>
              <a:t>onderzoeksvragen</a:t>
            </a:r>
            <a:r>
              <a:rPr lang="nl-NL" dirty="0"/>
              <a:t>, een dergelijk onderzoek over een natuurwetenschappelijk onderwerp uit te voeren en de uitkomsten daarvan te presenteren.</a:t>
            </a:r>
          </a:p>
          <a:p>
            <a:pPr marL="68580" indent="0">
              <a:buNone/>
            </a:pPr>
            <a:endParaRPr lang="nl-NL" dirty="0"/>
          </a:p>
          <a:p>
            <a:pPr marL="68580" indent="0">
              <a:buNone/>
            </a:pPr>
            <a:r>
              <a:rPr lang="nl-NL" dirty="0"/>
              <a:t>29. De leerling leert kennis te verwerven over en inzicht te verkrijgen </a:t>
            </a:r>
            <a:r>
              <a:rPr lang="nl-NL" dirty="0">
                <a:solidFill>
                  <a:schemeClr val="tx1"/>
                </a:solidFill>
              </a:rPr>
              <a:t>in</a:t>
            </a:r>
            <a:r>
              <a:rPr lang="nl-NL" b="1" dirty="0">
                <a:solidFill>
                  <a:srgbClr val="FF0000"/>
                </a:solidFill>
              </a:rPr>
              <a:t> sleutelbegrippen </a:t>
            </a:r>
            <a:r>
              <a:rPr lang="nl-NL" dirty="0"/>
              <a:t>uit het gebied van de levende en niet-levende natuur, en leert deze sleutelbegrippen te verbinden met </a:t>
            </a:r>
            <a:r>
              <a:rPr lang="nl-NL" b="1" dirty="0">
                <a:solidFill>
                  <a:srgbClr val="FF0000"/>
                </a:solidFill>
              </a:rPr>
              <a:t>situaties in het dagelijks leven</a:t>
            </a:r>
            <a:r>
              <a:rPr lang="nl-NL" dirty="0"/>
              <a:t>.</a:t>
            </a:r>
          </a:p>
          <a:p>
            <a:pPr marL="68580" indent="0">
              <a:buNone/>
            </a:pPr>
            <a:endParaRPr lang="nl-NL" dirty="0"/>
          </a:p>
          <a:p>
            <a:pPr marL="68580" indent="0">
              <a:buNone/>
            </a:pPr>
            <a:r>
              <a:rPr lang="nl-NL" dirty="0"/>
              <a:t>30: De leerling leert dat mensen, dieren en planten in </a:t>
            </a:r>
            <a:r>
              <a:rPr lang="nl-NL" b="1" dirty="0">
                <a:solidFill>
                  <a:srgbClr val="FF0000"/>
                </a:solidFill>
              </a:rPr>
              <a:t>wisselwerking</a:t>
            </a:r>
            <a:r>
              <a:rPr lang="nl-NL" dirty="0"/>
              <a:t> staan met elkaar en hun omgeving (milieu), en dat technologische en natuurwetenschappelijke toepassingen de duurzame kwaliteit daarvan zowel positief als negatief kunnen beïnvloeden.</a:t>
            </a:r>
          </a:p>
          <a:p>
            <a:endParaRPr lang="nl-NL"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4430"/>
            <a:ext cx="20177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4440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827584" y="655770"/>
            <a:ext cx="7067128" cy="922114"/>
          </a:xfrm>
          <a:prstGeom prst="rect">
            <a:avLst/>
          </a:prstGeom>
        </p:spPr>
        <p:txBody>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dirty="0" smtClean="0"/>
              <a:t>Startvragen</a:t>
            </a:r>
            <a:endParaRPr lang="nl-NL" dirty="0"/>
          </a:p>
        </p:txBody>
      </p:sp>
      <p:sp>
        <p:nvSpPr>
          <p:cNvPr id="7" name="Tijdelijke aanduiding voor inhoud 2"/>
          <p:cNvSpPr txBox="1">
            <a:spLocks/>
          </p:cNvSpPr>
          <p:nvPr/>
        </p:nvSpPr>
        <p:spPr>
          <a:xfrm>
            <a:off x="457200" y="1412776"/>
            <a:ext cx="8229600" cy="5256584"/>
          </a:xfrm>
          <a:prstGeom prst="rect">
            <a:avLst/>
          </a:prstGeom>
        </p:spPr>
        <p:txBody>
          <a:bodyPr>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r>
              <a:rPr lang="nl-NL" sz="2000" b="1" dirty="0" smtClean="0">
                <a:solidFill>
                  <a:schemeClr val="tx1"/>
                </a:solidFill>
              </a:rPr>
              <a:t>Denken vanuit perspectieven (Fred Jansen)</a:t>
            </a:r>
          </a:p>
          <a:p>
            <a:pPr marL="68580" indent="0">
              <a:buNone/>
            </a:pPr>
            <a:r>
              <a:rPr lang="nl-NL" sz="1400" dirty="0">
                <a:hlinkClick r:id="rId3"/>
              </a:rPr>
              <a:t>http://www.ecent.nl/artikel/1991/Ombouwen+van+reguliere+lessen+tot+context-concept+lessen/view.do#N65913</a:t>
            </a:r>
            <a:endParaRPr lang="nl-NL" sz="1400" dirty="0"/>
          </a:p>
          <a:p>
            <a:pPr marL="68580" indent="0">
              <a:buNone/>
            </a:pPr>
            <a:endParaRPr lang="nl-NL" sz="2000" b="1" dirty="0" smtClean="0">
              <a:solidFill>
                <a:schemeClr val="tx1"/>
              </a:solidFill>
            </a:endParaRPr>
          </a:p>
          <a:p>
            <a:r>
              <a:rPr lang="nl-NL" sz="2000" dirty="0"/>
              <a:t>Bestudeer het uitgereikte </a:t>
            </a:r>
            <a:r>
              <a:rPr lang="nl-NL" sz="2000" dirty="0" smtClean="0"/>
              <a:t>vragenblad.</a:t>
            </a:r>
          </a:p>
          <a:p>
            <a:r>
              <a:rPr lang="nl-NL" sz="2000" dirty="0" smtClean="0">
                <a:solidFill>
                  <a:schemeClr val="tx1"/>
                </a:solidFill>
              </a:rPr>
              <a:t>Kies drie perspectieven die je aanspreken.</a:t>
            </a:r>
            <a:endParaRPr lang="nl-NL" sz="2000" dirty="0">
              <a:solidFill>
                <a:schemeClr val="tx1"/>
              </a:solidFill>
            </a:endParaRPr>
          </a:p>
          <a:p>
            <a:pPr marL="68580" indent="0">
              <a:buNone/>
            </a:pPr>
            <a:endParaRPr lang="nl-NL" sz="2000" b="1" dirty="0" smtClean="0"/>
          </a:p>
          <a:p>
            <a:pPr marL="68580" indent="0">
              <a:buNone/>
            </a:pPr>
            <a:r>
              <a:rPr lang="nl-NL" sz="2000" b="1" dirty="0" smtClean="0"/>
              <a:t>Bekijk het filmpje over ontkiemende </a:t>
            </a:r>
            <a:r>
              <a:rPr lang="nl-NL" sz="2000" b="1" dirty="0" err="1" smtClean="0"/>
              <a:t>taugezaden</a:t>
            </a:r>
            <a:endParaRPr lang="nl-NL" sz="2000" b="1" dirty="0" smtClean="0"/>
          </a:p>
          <a:p>
            <a:r>
              <a:rPr lang="nl-NL" sz="2000" u="sng" dirty="0" smtClean="0">
                <a:hlinkClick r:id="rId4"/>
              </a:rPr>
              <a:t>http://www.youtube.com/watch?v=XTZih16DUB4</a:t>
            </a:r>
            <a:endParaRPr lang="nl-NL" sz="2000" u="sng" dirty="0" smtClean="0"/>
          </a:p>
          <a:p>
            <a:r>
              <a:rPr lang="nl-NL" sz="2000" dirty="0" smtClean="0">
                <a:hlinkClick r:id="rId5"/>
              </a:rPr>
              <a:t>http://www.youtube.com/watch?v=pB4ASdELBbQ</a:t>
            </a:r>
            <a:endParaRPr lang="nl-NL" sz="2000" dirty="0" smtClean="0"/>
          </a:p>
          <a:p>
            <a:endParaRPr lang="nl-NL" sz="2000" u="sng" dirty="0" smtClean="0"/>
          </a:p>
          <a:p>
            <a:r>
              <a:rPr lang="nl-NL" sz="2000" dirty="0" smtClean="0"/>
              <a:t>Het filmpje wordt twee of drie maal afgespeeld.</a:t>
            </a:r>
          </a:p>
          <a:p>
            <a:r>
              <a:rPr lang="nl-NL" sz="2000" dirty="0" smtClean="0"/>
              <a:t>Bij elke ronde kies je één van de drie perspectieven uit.</a:t>
            </a:r>
          </a:p>
          <a:p>
            <a:r>
              <a:rPr lang="nl-NL" sz="2000" dirty="0" smtClean="0"/>
              <a:t>Stel jezelf zoveel mogelijk vragen.</a:t>
            </a:r>
          </a:p>
          <a:p>
            <a:endParaRPr lang="nl-NL" sz="1600" dirty="0" smtClean="0"/>
          </a:p>
          <a:p>
            <a:endParaRPr lang="nl-NL" sz="1600" u="sng" dirty="0" smtClean="0"/>
          </a:p>
          <a:p>
            <a:endParaRPr lang="nl-NL" sz="1600" u="sng" dirty="0" smtClean="0">
              <a:solidFill>
                <a:srgbClr val="FF0000"/>
              </a:solidFill>
            </a:endParaRPr>
          </a:p>
          <a:p>
            <a:endParaRPr lang="nl-NL" sz="1600" dirty="0"/>
          </a:p>
        </p:txBody>
      </p:sp>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8" y="782"/>
            <a:ext cx="20177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9347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2348880"/>
            <a:ext cx="7456792" cy="1143000"/>
          </a:xfrm>
        </p:spPr>
        <p:txBody>
          <a:bodyPr>
            <a:noAutofit/>
          </a:bodyPr>
          <a:lstStyle/>
          <a:p>
            <a:r>
              <a:rPr lang="nl-NL" sz="4800" dirty="0" smtClean="0"/>
              <a:t>Voorbeeld opdrachten</a:t>
            </a:r>
            <a:endParaRPr lang="nl-NL" sz="4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4430"/>
            <a:ext cx="20177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57504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348</TotalTime>
  <Words>867</Words>
  <Application>Microsoft Office PowerPoint</Application>
  <PresentationFormat>Diavoorstelling (4:3)</PresentationFormat>
  <Paragraphs>152</Paragraphs>
  <Slides>34</Slides>
  <Notes>3</Notes>
  <HiddenSlides>0</HiddenSlides>
  <MMClips>0</MMClips>
  <ScaleCrop>false</ScaleCrop>
  <HeadingPairs>
    <vt:vector size="4" baseType="variant">
      <vt:variant>
        <vt:lpstr>Thema</vt:lpstr>
      </vt:variant>
      <vt:variant>
        <vt:i4>1</vt:i4>
      </vt:variant>
      <vt:variant>
        <vt:lpstr>Diatitels</vt:lpstr>
      </vt:variant>
      <vt:variant>
        <vt:i4>34</vt:i4>
      </vt:variant>
    </vt:vector>
  </HeadingPairs>
  <TitlesOfParts>
    <vt:vector size="35" baseType="lpstr">
      <vt:lpstr>Austin</vt:lpstr>
      <vt:lpstr>De schooltuin</vt:lpstr>
      <vt:lpstr>De schooltuin </vt:lpstr>
      <vt:lpstr>Een schooltuin, en nu?</vt:lpstr>
      <vt:lpstr>Doel voor leerlingen</vt:lpstr>
      <vt:lpstr>Organisatie school tuin</vt:lpstr>
      <vt:lpstr>Zoeken naar de doelstelling</vt:lpstr>
      <vt:lpstr>Kerndoelen</vt:lpstr>
      <vt:lpstr>PowerPoint-presentatie</vt:lpstr>
      <vt:lpstr>Voorbeeld opdrachten</vt:lpstr>
      <vt:lpstr>-Beschrijven -Indelen</vt:lpstr>
      <vt:lpstr>PowerPoint-presentatie</vt:lpstr>
      <vt:lpstr>Weet wat je eet</vt:lpstr>
      <vt:lpstr>Leerlingactiviteiten</vt:lpstr>
      <vt:lpstr>-Verandering onderzoeken -Verzorgen en onderhouden</vt:lpstr>
      <vt:lpstr>-Oorzaak onderzoeken</vt:lpstr>
      <vt:lpstr>Een onderzoekend leren</vt:lpstr>
      <vt:lpstr>Leerlingactiviteiten</vt:lpstr>
      <vt:lpstr>Problemen met organisatie</vt:lpstr>
      <vt:lpstr>Ruimte gebrek</vt:lpstr>
      <vt:lpstr>PowerPoint-presentatie</vt:lpstr>
      <vt:lpstr>PowerPoint-presentatie</vt:lpstr>
      <vt:lpstr>PowerPoint-presentatie</vt:lpstr>
      <vt:lpstr>PowerPoint-presentatie</vt:lpstr>
      <vt:lpstr>Kieming zaden</vt:lpstr>
      <vt:lpstr>PowerPoint-presentatie</vt:lpstr>
      <vt:lpstr>PowerPoint-presentatie</vt:lpstr>
      <vt:lpstr>PowerPoint-presentatie</vt:lpstr>
      <vt:lpstr>PowerPoint-presentatie</vt:lpstr>
      <vt:lpstr>Extra elementen</vt:lpstr>
      <vt:lpstr>PowerPoint-presentatie</vt:lpstr>
      <vt:lpstr>PowerPoint-presentatie</vt:lpstr>
      <vt:lpstr>Square Foot Gardening</vt:lpstr>
      <vt:lpstr>Vakoverstijgend</vt:lpstr>
      <vt:lpstr>Informatie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schooltuin</dc:title>
  <dc:creator>Madiek Norbart</dc:creator>
  <cp:lastModifiedBy>Gebruiker</cp:lastModifiedBy>
  <cp:revision>29</cp:revision>
  <cp:lastPrinted>2014-05-13T17:05:14Z</cp:lastPrinted>
  <dcterms:created xsi:type="dcterms:W3CDTF">2014-05-12T13:31:34Z</dcterms:created>
  <dcterms:modified xsi:type="dcterms:W3CDTF">2014-05-16T15:51:03Z</dcterms:modified>
</cp:coreProperties>
</file>