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8" r:id="rId3"/>
    <p:sldId id="294" r:id="rId4"/>
    <p:sldId id="295" r:id="rId5"/>
    <p:sldId id="296" r:id="rId6"/>
    <p:sldId id="297" r:id="rId7"/>
    <p:sldId id="299" r:id="rId8"/>
    <p:sldId id="290" r:id="rId9"/>
    <p:sldId id="291" r:id="rId10"/>
    <p:sldId id="289" r:id="rId11"/>
    <p:sldId id="257" r:id="rId12"/>
    <p:sldId id="258" r:id="rId13"/>
    <p:sldId id="292" r:id="rId14"/>
    <p:sldId id="287" r:id="rId15"/>
    <p:sldId id="293" r:id="rId16"/>
    <p:sldId id="300" r:id="rId17"/>
    <p:sldId id="279" r:id="rId18"/>
    <p:sldId id="282" r:id="rId19"/>
    <p:sldId id="281" r:id="rId20"/>
    <p:sldId id="260" r:id="rId21"/>
    <p:sldId id="261" r:id="rId22"/>
    <p:sldId id="284" r:id="rId23"/>
    <p:sldId id="283" r:id="rId24"/>
    <p:sldId id="286" r:id="rId25"/>
    <p:sldId id="302" r:id="rId26"/>
    <p:sldId id="264" r:id="rId27"/>
    <p:sldId id="265" r:id="rId28"/>
    <p:sldId id="273" r:id="rId29"/>
    <p:sldId id="301" r:id="rId30"/>
    <p:sldId id="303" r:id="rId31"/>
    <p:sldId id="276" r:id="rId32"/>
    <p:sldId id="274" r:id="rId33"/>
    <p:sldId id="275" r:id="rId34"/>
    <p:sldId id="263" r:id="rId35"/>
    <p:sldId id="277" r:id="rId36"/>
    <p:sldId id="278" r:id="rId37"/>
    <p:sldId id="280" r:id="rId38"/>
    <p:sldId id="266" r:id="rId39"/>
    <p:sldId id="285" r:id="rId4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9" descr="Het Natuurhistorisch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" y="5873750"/>
            <a:ext cx="26638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85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406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14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9" descr="Het Natuurhistorisch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" y="5927725"/>
            <a:ext cx="26638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64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62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98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79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123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20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47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7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6A633-6E49-4103-B5DD-30029332464B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D3205-4750-4C61-AEF6-92D5762280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9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4089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Vogelonderzoek met je VMBO-klas. </a:t>
            </a:r>
            <a:br>
              <a:rPr lang="nl-NL" dirty="0" smtClean="0"/>
            </a:br>
            <a:r>
              <a:rPr lang="nl-NL" dirty="0" smtClean="0"/>
              <a:t>Hoe doe je dat?</a:t>
            </a:r>
            <a:endParaRPr lang="nl-NL" dirty="0"/>
          </a:p>
        </p:txBody>
      </p:sp>
      <p:pic>
        <p:nvPicPr>
          <p:cNvPr id="4" name="Picture 2" descr="http://www.macleans.ca/wp-content/uploads/2012/03/MAC11_BIRDIN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6534498" cy="274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419872" y="5464937"/>
            <a:ext cx="5526386" cy="717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500" dirty="0" smtClean="0"/>
              <a:t>André de </a:t>
            </a:r>
            <a:r>
              <a:rPr lang="nl-NL" sz="3500" dirty="0" err="1" smtClean="0"/>
              <a:t>Baerdemaeker</a:t>
            </a:r>
            <a:endParaRPr lang="nl-NL" sz="3500" dirty="0"/>
          </a:p>
        </p:txBody>
      </p:sp>
    </p:spTree>
    <p:extLst>
      <p:ext uri="{BB962C8B-B14F-4D97-AF65-F5344CB8AC3E}">
        <p14:creationId xmlns:p14="http://schemas.microsoft.com/office/powerpoint/2010/main" val="205879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vogels?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Overal aanwezig</a:t>
            </a:r>
          </a:p>
          <a:p>
            <a:r>
              <a:rPr lang="nl-NL" dirty="0" smtClean="0"/>
              <a:t>Zichtbaar</a:t>
            </a:r>
          </a:p>
          <a:p>
            <a:r>
              <a:rPr lang="nl-NL" dirty="0" smtClean="0"/>
              <a:t>Aantrekkelijk </a:t>
            </a:r>
          </a:p>
          <a:p>
            <a:r>
              <a:rPr lang="nl-NL" dirty="0" smtClean="0"/>
              <a:t>Benaderbaar</a:t>
            </a:r>
          </a:p>
          <a:p>
            <a:r>
              <a:rPr lang="nl-NL" dirty="0" smtClean="0"/>
              <a:t>Herkenbaar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327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/>
              <a:t>Vogels m</a:t>
            </a:r>
            <a:r>
              <a:rPr lang="nl-NL" altLang="nl-NL" dirty="0" smtClean="0"/>
              <a:t>oeilijk</a:t>
            </a:r>
            <a:r>
              <a:rPr lang="nl-NL" altLang="nl-NL" dirty="0" smtClean="0"/>
              <a:t>?</a:t>
            </a:r>
          </a:p>
        </p:txBody>
      </p:sp>
      <p:pic>
        <p:nvPicPr>
          <p:cNvPr id="532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204864"/>
            <a:ext cx="4087813" cy="2665412"/>
          </a:xfrm>
          <a:noFill/>
        </p:spPr>
      </p:pic>
      <p:sp>
        <p:nvSpPr>
          <p:cNvPr id="53254" name="Tekstvak 5"/>
          <p:cNvSpPr txBox="1">
            <a:spLocks noChangeArrowheads="1"/>
          </p:cNvSpPr>
          <p:nvPr/>
        </p:nvSpPr>
        <p:spPr bwMode="auto">
          <a:xfrm>
            <a:off x="5003800" y="1844824"/>
            <a:ext cx="302418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nl-NL" sz="2500" dirty="0"/>
              <a:t>Snel</a:t>
            </a:r>
          </a:p>
          <a:p>
            <a:pPr eaLnBrk="1" hangingPunct="1">
              <a:spcBef>
                <a:spcPct val="0"/>
              </a:spcBef>
            </a:pPr>
            <a:endParaRPr lang="nl-NL" altLang="nl-NL" sz="2500" dirty="0"/>
          </a:p>
          <a:p>
            <a:pPr eaLnBrk="1" hangingPunct="1">
              <a:spcBef>
                <a:spcPct val="0"/>
              </a:spcBef>
            </a:pPr>
            <a:r>
              <a:rPr lang="nl-NL" altLang="nl-NL" sz="2500" dirty="0"/>
              <a:t>Afstand</a:t>
            </a:r>
          </a:p>
          <a:p>
            <a:pPr eaLnBrk="1" hangingPunct="1">
              <a:spcBef>
                <a:spcPct val="0"/>
              </a:spcBef>
            </a:pPr>
            <a:endParaRPr lang="nl-NL" altLang="nl-NL" sz="2500" dirty="0"/>
          </a:p>
          <a:p>
            <a:pPr eaLnBrk="1" hangingPunct="1">
              <a:spcBef>
                <a:spcPct val="0"/>
              </a:spcBef>
            </a:pPr>
            <a:r>
              <a:rPr lang="nl-NL" altLang="nl-NL" sz="2500" dirty="0"/>
              <a:t>Schuw</a:t>
            </a:r>
          </a:p>
          <a:p>
            <a:pPr eaLnBrk="1" hangingPunct="1">
              <a:spcBef>
                <a:spcPct val="0"/>
              </a:spcBef>
            </a:pPr>
            <a:endParaRPr lang="nl-NL" altLang="nl-NL" sz="2500" dirty="0"/>
          </a:p>
          <a:p>
            <a:pPr eaLnBrk="1" hangingPunct="1">
              <a:spcBef>
                <a:spcPct val="0"/>
              </a:spcBef>
            </a:pPr>
            <a:r>
              <a:rPr lang="nl-NL" altLang="nl-NL" sz="2500" dirty="0"/>
              <a:t>Moeilijk herkenbaar</a:t>
            </a:r>
          </a:p>
          <a:p>
            <a:pPr eaLnBrk="1" hangingPunct="1">
              <a:spcBef>
                <a:spcPct val="0"/>
              </a:spcBef>
            </a:pPr>
            <a:endParaRPr lang="nl-NL" altLang="nl-NL" sz="2500" dirty="0"/>
          </a:p>
          <a:p>
            <a:pPr eaLnBrk="1" hangingPunct="1">
              <a:spcBef>
                <a:spcPct val="0"/>
              </a:spcBef>
            </a:pPr>
            <a:r>
              <a:rPr lang="nl-NL" altLang="nl-NL" sz="2500" dirty="0"/>
              <a:t>Verstoring</a:t>
            </a:r>
          </a:p>
          <a:p>
            <a:pPr eaLnBrk="1" hangingPunct="1">
              <a:spcBef>
                <a:spcPct val="0"/>
              </a:spcBef>
            </a:pPr>
            <a:endParaRPr lang="nl-NL" altLang="nl-NL" sz="1800" dirty="0"/>
          </a:p>
        </p:txBody>
      </p:sp>
    </p:spTree>
    <p:extLst>
      <p:ext uri="{BB962C8B-B14F-4D97-AF65-F5344CB8AC3E}">
        <p14:creationId xmlns:p14="http://schemas.microsoft.com/office/powerpoint/2010/main" val="29186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Vuistregels</a:t>
            </a:r>
          </a:p>
        </p:txBody>
      </p:sp>
      <p:sp>
        <p:nvSpPr>
          <p:cNvPr id="54275" name="Tijdelijke aanduiding voor inhoud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679950"/>
          </a:xfrm>
        </p:spPr>
        <p:txBody>
          <a:bodyPr/>
          <a:lstStyle/>
          <a:p>
            <a:r>
              <a:rPr lang="nl-NL" altLang="nl-NL" smtClean="0"/>
              <a:t>Gesloten onderzoeksvraag </a:t>
            </a:r>
          </a:p>
          <a:p>
            <a:endParaRPr lang="nl-NL" altLang="nl-NL" smtClean="0"/>
          </a:p>
          <a:p>
            <a:r>
              <a:rPr lang="nl-NL" altLang="nl-NL" smtClean="0"/>
              <a:t>Veldwerk in korte tijd uitvoerbaar</a:t>
            </a:r>
          </a:p>
          <a:p>
            <a:endParaRPr lang="nl-NL" altLang="nl-NL" smtClean="0"/>
          </a:p>
          <a:p>
            <a:r>
              <a:rPr lang="nl-NL" altLang="nl-NL" smtClean="0"/>
              <a:t>Trefkans hoog</a:t>
            </a:r>
          </a:p>
          <a:p>
            <a:endParaRPr lang="nl-NL" altLang="nl-NL" smtClean="0"/>
          </a:p>
          <a:p>
            <a:r>
              <a:rPr lang="nl-NL" altLang="nl-NL" smtClean="0"/>
              <a:t>Eenvoudig te noteren resultaten</a:t>
            </a:r>
          </a:p>
        </p:txBody>
      </p:sp>
    </p:spTree>
    <p:extLst>
      <p:ext uri="{BB962C8B-B14F-4D97-AF65-F5344CB8AC3E}">
        <p14:creationId xmlns:p14="http://schemas.microsoft.com/office/powerpoint/2010/main" val="317125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Enkele voorbeelden</a:t>
            </a:r>
            <a:br>
              <a:rPr lang="nl-NL" dirty="0" smtClean="0"/>
            </a:br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 smtClean="0"/>
              <a:t>(ter inspiratie)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747436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Broedende meerkoeten</a:t>
            </a:r>
            <a:endParaRPr lang="nl-NL" dirty="0"/>
          </a:p>
        </p:txBody>
      </p:sp>
      <p:pic>
        <p:nvPicPr>
          <p:cNvPr id="31746" name="Picture 2" descr="http://static.zoom.nl/CDA17E32B3357D28346E11616BD4D689-meerkoet-n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6277372" cy="48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1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zoom.nl/CDA17E32B3357D28346E11616BD4D689-meerkoet-n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16" y="2276872"/>
            <a:ext cx="2432939" cy="18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tatic.zoom.nl/CDA17E32B3357D28346E11616BD4D689-meerkoet-n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5912"/>
            <a:ext cx="2432939" cy="18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JL-LINKS en -RECHTS 5"/>
          <p:cNvSpPr/>
          <p:nvPr/>
        </p:nvSpPr>
        <p:spPr>
          <a:xfrm>
            <a:off x="3131840" y="3190098"/>
            <a:ext cx="2880320" cy="31091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2483768" y="404664"/>
            <a:ext cx="475252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 smtClean="0"/>
              <a:t>Afstanden tussen meerkoetnesten</a:t>
            </a:r>
          </a:p>
          <a:p>
            <a:endParaRPr lang="nl-NL" dirty="0" smtClean="0"/>
          </a:p>
          <a:p>
            <a:r>
              <a:rPr lang="nl-NL" dirty="0" smtClean="0"/>
              <a:t>Is er een vaste maat?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585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Dominantie voedertafel</a:t>
            </a:r>
          </a:p>
        </p:txBody>
      </p:sp>
      <p:pic>
        <p:nvPicPr>
          <p:cNvPr id="55300" name="Tijdelijke aanduiding voor inhoud 5" descr="C:\Users\Baerdemaeker\Desktop\BfpsVQpIcAAr5r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844675"/>
            <a:ext cx="5246687" cy="3671888"/>
          </a:xfrm>
        </p:spPr>
      </p:pic>
    </p:spTree>
    <p:extLst>
      <p:ext uri="{BB962C8B-B14F-4D97-AF65-F5344CB8AC3E}">
        <p14:creationId xmlns:p14="http://schemas.microsoft.com/office/powerpoint/2010/main" val="79314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18034" r="18095" b="7446"/>
          <a:stretch/>
        </p:blipFill>
        <p:spPr bwMode="auto">
          <a:xfrm>
            <a:off x="467544" y="692696"/>
            <a:ext cx="7980218" cy="435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896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tringa.org/images/8048_Black-capped_Chickadee_12-23-2008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6"/>
          <a:stretch/>
        </p:blipFill>
        <p:spPr bwMode="auto">
          <a:xfrm>
            <a:off x="323528" y="1772816"/>
            <a:ext cx="3755357" cy="32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ejphoto.com/images_NM/NM_MountainChickadee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/>
          <a:stretch/>
        </p:blipFill>
        <p:spPr bwMode="auto">
          <a:xfrm>
            <a:off x="4962673" y="1772816"/>
            <a:ext cx="3831848" cy="32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75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989871" cy="508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74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98158_182382528474663_12610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44691"/>
            <a:ext cx="4518075" cy="602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542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747DC53D-3084-410B-AE57-BE58E176F9B0}" type="slidenum">
              <a:rPr lang="nl-NL" altLang="nl-NL" sz="1400" smtClean="0">
                <a:solidFill>
                  <a:srgbClr val="06694D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nl-NL" altLang="nl-NL" sz="1400" smtClean="0">
              <a:solidFill>
                <a:srgbClr val="06694D"/>
              </a:solidFill>
            </a:endParaRPr>
          </a:p>
        </p:txBody>
      </p:sp>
      <p:pic>
        <p:nvPicPr>
          <p:cNvPr id="56324" name="Tijdelijke aanduiding voor inhoud 5" descr="C:\Users\Baerdemaeker\Desktop\BfpsVQpIcAAr5r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88640"/>
            <a:ext cx="2944812" cy="2087563"/>
          </a:xfrm>
        </p:spPr>
      </p:pic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 r="43922" b="53568"/>
          <a:stretch>
            <a:fillRect/>
          </a:stretch>
        </p:blipFill>
        <p:spPr bwMode="auto">
          <a:xfrm>
            <a:off x="251520" y="2780928"/>
            <a:ext cx="8524343" cy="273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6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Dekkingsafstand</a:t>
            </a:r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9703" r="29567" b="13460"/>
          <a:stretch>
            <a:fillRect/>
          </a:stretch>
        </p:blipFill>
        <p:spPr bwMode="auto">
          <a:xfrm>
            <a:off x="1258888" y="2852738"/>
            <a:ext cx="639921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0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ndre\Pictures\Screenshots\Schermopname (14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18087" r="20717" b="14678"/>
          <a:stretch/>
        </p:blipFill>
        <p:spPr bwMode="auto">
          <a:xfrm>
            <a:off x="831271" y="332656"/>
            <a:ext cx="7647709" cy="49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359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02514" cy="48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28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9703" r="29567" b="13460"/>
          <a:stretch>
            <a:fillRect/>
          </a:stretch>
        </p:blipFill>
        <p:spPr bwMode="auto">
          <a:xfrm>
            <a:off x="1258888" y="2852738"/>
            <a:ext cx="639921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9" r="42633" b="38351"/>
          <a:stretch>
            <a:fillRect/>
          </a:stretch>
        </p:blipFill>
        <p:spPr bwMode="auto">
          <a:xfrm>
            <a:off x="2197020" y="188640"/>
            <a:ext cx="668205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4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A8EF7A7-94FD-4A22-8D15-D756DA9DB6E5}" type="slidenum">
              <a:rPr lang="nl-NL" altLang="nl-NL" sz="1400" smtClean="0">
                <a:solidFill>
                  <a:srgbClr val="06694D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nl-NL" altLang="nl-NL" sz="1400" smtClean="0">
              <a:solidFill>
                <a:srgbClr val="06694D"/>
              </a:solidFill>
            </a:endParaRPr>
          </a:p>
        </p:txBody>
      </p:sp>
      <p:pic>
        <p:nvPicPr>
          <p:cNvPr id="11266" name="Picture 2" descr="https://pbs.twimg.com/media/CZY_6ZdUEAAhs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23680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9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\Pictures\Screenshots\Schermopname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6873"/>
            <a:ext cx="8738369" cy="48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464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7019825" cy="500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299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844824"/>
            <a:ext cx="8888412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420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ijnmondimg.regiogrid.nl/72d09e946f8e4fdeb18c427a62af3885/opener/Stadsecoloog-NS-moet-spreeuwen-Centraal-Station-juist-omar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73342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80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oofvogels Rotterdam 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1850"/>
            <a:ext cx="7056437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6149975" y="5689600"/>
            <a:ext cx="1727200" cy="792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042988" y="2349500"/>
            <a:ext cx="1368425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732588" y="6237288"/>
            <a:ext cx="230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000"/>
              <a:t>De Baerdemaeker &amp; Elzerman 2011. </a:t>
            </a:r>
          </a:p>
        </p:txBody>
      </p:sp>
      <p:pic>
        <p:nvPicPr>
          <p:cNvPr id="40966" name="Picture 6" descr="GARRY BAKKER_IMG_17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4" b="44444"/>
          <a:stretch>
            <a:fillRect/>
          </a:stretch>
        </p:blipFill>
        <p:spPr bwMode="auto">
          <a:xfrm>
            <a:off x="66675" y="115888"/>
            <a:ext cx="3600450" cy="1430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7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.cdninstagram.com/t51.2885-15/s640x640/sh0.08/e35/12552264_1652249395028850_105912146_n.jpg?ig_cache_key=MTE4MDk4NTI0MzE5NTQ4NTYxMA%3D%3D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904656" cy="59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oodtheblog.files.wordpress.com/2012/02/french-croissant-normandieusa-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8" y="3284985"/>
            <a:ext cx="1449834" cy="14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1.bp.blogspot.com/-hOQc6NKmV9A/UTOsvvGqmcI/AAAAAAAAAww/DVGsNTmSCy8/s1600/adam-and-eve-app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494984"/>
            <a:ext cx="1182964" cy="117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418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/>
              <a:t>Verstoringsafstanden</a:t>
            </a:r>
          </a:p>
        </p:txBody>
      </p:sp>
      <p:sp>
        <p:nvSpPr>
          <p:cNvPr id="59396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BE19AD8-626B-4EDC-A273-4B8E6C8C5AB5}" type="slidenum">
              <a:rPr lang="nl-NL" altLang="nl-NL" sz="1400" smtClean="0">
                <a:solidFill>
                  <a:srgbClr val="06694D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nl-NL" altLang="nl-NL" sz="1400" smtClean="0">
              <a:solidFill>
                <a:srgbClr val="06694D"/>
              </a:solidFill>
            </a:endParaRPr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6669" r="38603" b="27901"/>
          <a:stretch>
            <a:fillRect/>
          </a:stretch>
        </p:blipFill>
        <p:spPr bwMode="auto">
          <a:xfrm>
            <a:off x="1116013" y="2924175"/>
            <a:ext cx="6315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kstvak 5"/>
          <p:cNvSpPr txBox="1">
            <a:spLocks noChangeArrowheads="1"/>
          </p:cNvSpPr>
          <p:nvPr/>
        </p:nvSpPr>
        <p:spPr bwMode="auto">
          <a:xfrm>
            <a:off x="2339975" y="4005263"/>
            <a:ext cx="647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30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12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19" y="122968"/>
            <a:ext cx="7523881" cy="643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1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4124"/>
            <a:ext cx="8194882" cy="234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616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BE19AD8-626B-4EDC-A273-4B8E6C8C5AB5}" type="slidenum">
              <a:rPr lang="nl-NL" altLang="nl-NL" sz="1400" smtClean="0">
                <a:solidFill>
                  <a:srgbClr val="06694D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nl-NL" altLang="nl-NL" sz="1400" smtClean="0">
              <a:solidFill>
                <a:srgbClr val="06694D"/>
              </a:solidFill>
            </a:endParaRPr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6669" r="38603" b="27901"/>
          <a:stretch>
            <a:fillRect/>
          </a:stretch>
        </p:blipFill>
        <p:spPr bwMode="auto">
          <a:xfrm>
            <a:off x="1116013" y="2924175"/>
            <a:ext cx="6315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kstvak 5"/>
          <p:cNvSpPr txBox="1">
            <a:spLocks noChangeArrowheads="1"/>
          </p:cNvSpPr>
          <p:nvPr/>
        </p:nvSpPr>
        <p:spPr bwMode="auto">
          <a:xfrm>
            <a:off x="2339975" y="4005263"/>
            <a:ext cx="647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3000"/>
              <a:t>!</a:t>
            </a:r>
          </a:p>
        </p:txBody>
      </p:sp>
      <p:pic>
        <p:nvPicPr>
          <p:cNvPr id="593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1" r="43118" b="37093"/>
          <a:stretch>
            <a:fillRect/>
          </a:stretch>
        </p:blipFill>
        <p:spPr bwMode="auto">
          <a:xfrm>
            <a:off x="2843213" y="981075"/>
            <a:ext cx="52228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2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500" dirty="0" smtClean="0"/>
              <a:t>Varianten:</a:t>
            </a:r>
            <a:endParaRPr lang="nl-NL" sz="2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Op de fiets</a:t>
            </a:r>
          </a:p>
          <a:p>
            <a:r>
              <a:rPr lang="nl-NL" dirty="0" smtClean="0"/>
              <a:t>Met hond</a:t>
            </a:r>
          </a:p>
          <a:p>
            <a:r>
              <a:rPr lang="nl-NL" dirty="0" smtClean="0"/>
              <a:t>Op het pad / van het pad</a:t>
            </a:r>
          </a:p>
          <a:p>
            <a:r>
              <a:rPr lang="nl-NL" dirty="0" smtClean="0"/>
              <a:t>Ideeën van de leerlingen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5113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Resultaten samenvoegen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Tussen groepjes</a:t>
            </a:r>
          </a:p>
          <a:p>
            <a:r>
              <a:rPr lang="nl-NL" dirty="0" smtClean="0"/>
              <a:t>Tussen klassen</a:t>
            </a:r>
          </a:p>
          <a:p>
            <a:r>
              <a:rPr lang="nl-NL" dirty="0" smtClean="0"/>
              <a:t>Tussen leerjaren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8439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735887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392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</a:t>
            </a:r>
            <a:r>
              <a:rPr lang="nl-NL" dirty="0"/>
              <a:t> </a:t>
            </a:r>
            <a:r>
              <a:rPr lang="nl-NL" dirty="0" smtClean="0"/>
              <a:t>en</a:t>
            </a:r>
            <a:r>
              <a:rPr lang="nl-NL" dirty="0" smtClean="0"/>
              <a:t> ideeën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6255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84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ekapte sperwernesten Rotterdam zuid 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5" b="4985"/>
          <a:stretch>
            <a:fillRect/>
          </a:stretch>
        </p:blipFill>
        <p:spPr bwMode="auto">
          <a:xfrm>
            <a:off x="1187450" y="1844675"/>
            <a:ext cx="7777163" cy="4629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48872"/>
          <a:stretch>
            <a:fillRect/>
          </a:stretch>
        </p:blipFill>
        <p:spPr bwMode="auto">
          <a:xfrm>
            <a:off x="323850" y="2349500"/>
            <a:ext cx="2049463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987675" y="1196975"/>
            <a:ext cx="4608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/>
              <a:t>50 % verdwenen in 2002-2012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24075" y="188913"/>
            <a:ext cx="60483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500"/>
              <a:t>Verlies nestbomen Sperwer Rotterdam</a:t>
            </a:r>
            <a:endParaRPr lang="nl-NL" altLang="nl-NL" sz="180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932363" y="6237288"/>
            <a:ext cx="3960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000"/>
              <a:t>Aanvulling op De Baerdemaeker 2004. De Takkeling 12: 223-236</a:t>
            </a:r>
          </a:p>
        </p:txBody>
      </p:sp>
    </p:spTree>
    <p:extLst>
      <p:ext uri="{BB962C8B-B14F-4D97-AF65-F5344CB8AC3E}">
        <p14:creationId xmlns:p14="http://schemas.microsoft.com/office/powerpoint/2010/main" val="71421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28703" r="35434" b="4799"/>
          <a:stretch>
            <a:fillRect/>
          </a:stretch>
        </p:blipFill>
        <p:spPr bwMode="auto">
          <a:xfrm>
            <a:off x="3995738" y="476250"/>
            <a:ext cx="4895850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3011" name="Object 5"/>
          <p:cNvGraphicFramePr>
            <a:graphicFrameLocks noChangeAspect="1"/>
          </p:cNvGraphicFramePr>
          <p:nvPr/>
        </p:nvGraphicFramePr>
        <p:xfrm>
          <a:off x="323850" y="4149725"/>
          <a:ext cx="3546475" cy="240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Photo Editor-foto" r:id="rId4" imgW="16504762" imgH="11193437" progId="MSPhotoEd.3">
                  <p:embed/>
                </p:oleObj>
              </mc:Choice>
              <mc:Fallback>
                <p:oleObj name="Photo Editor-foto" r:id="rId4" imgW="16504762" imgH="1119343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149725"/>
                        <a:ext cx="3546475" cy="240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36663"/>
            <a:ext cx="35274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908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11"/>
          <p:cNvGraphicFramePr>
            <a:graphicFrameLocks noChangeAspect="1"/>
          </p:cNvGraphicFramePr>
          <p:nvPr/>
        </p:nvGraphicFramePr>
        <p:xfrm>
          <a:off x="1547813" y="3314700"/>
          <a:ext cx="6696075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Grafiek" r:id="rId3" imgW="7953254" imgH="3857760" progId="Excel.Chart.8">
                  <p:embed/>
                </p:oleObj>
              </mc:Choice>
              <mc:Fallback>
                <p:oleObj name="Grafiek" r:id="rId3" imgW="7953254" imgH="385776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314700"/>
                        <a:ext cx="6696075" cy="324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28703" r="35434" b="61896"/>
          <a:stretch>
            <a:fillRect/>
          </a:stretch>
        </p:blipFill>
        <p:spPr bwMode="auto">
          <a:xfrm>
            <a:off x="1376363" y="2108771"/>
            <a:ext cx="69850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Vogel foto: Passer domesticus / Huismus / House Sparr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656470" cy="17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0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547813" y="3314700"/>
          <a:ext cx="6696075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Grafiek" r:id="rId3" imgW="7953254" imgH="3857760" progId="Excel.Chart.8">
                  <p:embed/>
                </p:oleObj>
              </mc:Choice>
              <mc:Fallback>
                <p:oleObj name="Grafiek" r:id="rId3" imgW="7953254" imgH="3857760" progId="Excel.Char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314700"/>
                        <a:ext cx="6696075" cy="324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hoek 3"/>
          <p:cNvSpPr/>
          <p:nvPr/>
        </p:nvSpPr>
        <p:spPr>
          <a:xfrm>
            <a:off x="2267744" y="3933056"/>
            <a:ext cx="556743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3578190" y="5229200"/>
            <a:ext cx="487022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4801879" y="5528056"/>
            <a:ext cx="487022" cy="172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096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Natuurwetenschappelijke methode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Onderzoeksvraag opstellen</a:t>
            </a:r>
          </a:p>
          <a:p>
            <a:r>
              <a:rPr lang="nl-NL" dirty="0" smtClean="0"/>
              <a:t>Hypothese opstellen</a:t>
            </a:r>
          </a:p>
          <a:p>
            <a:r>
              <a:rPr lang="nl-NL" dirty="0" smtClean="0"/>
              <a:t>Onderzoek ontwerpen</a:t>
            </a:r>
          </a:p>
          <a:p>
            <a:r>
              <a:rPr lang="nl-NL" dirty="0" smtClean="0"/>
              <a:t>Waarnemen</a:t>
            </a:r>
          </a:p>
          <a:p>
            <a:r>
              <a:rPr lang="nl-NL" dirty="0" smtClean="0"/>
              <a:t>Resultaten vastleggen en interpreteren</a:t>
            </a:r>
          </a:p>
          <a:p>
            <a:r>
              <a:rPr lang="nl-NL" dirty="0" smtClean="0"/>
              <a:t>Conclusies trekken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1378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Geschikt voor het VMBO?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Eenvoudig onderzoek</a:t>
            </a:r>
          </a:p>
          <a:p>
            <a:r>
              <a:rPr lang="nl-NL" dirty="0" smtClean="0"/>
              <a:t>Actief</a:t>
            </a:r>
          </a:p>
          <a:p>
            <a:r>
              <a:rPr lang="nl-NL" dirty="0" smtClean="0"/>
              <a:t>Zelfwerkzaamheid</a:t>
            </a:r>
          </a:p>
          <a:p>
            <a:r>
              <a:rPr lang="nl-NL" dirty="0" smtClean="0"/>
              <a:t>Stimulerend</a:t>
            </a:r>
          </a:p>
          <a:p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0287252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143</Words>
  <Application>Microsoft Office PowerPoint</Application>
  <PresentationFormat>Diavoorstelling (4:3)</PresentationFormat>
  <Paragraphs>66</Paragraphs>
  <Slides>39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39</vt:i4>
      </vt:variant>
    </vt:vector>
  </HeadingPairs>
  <TitlesOfParts>
    <vt:vector size="42" baseType="lpstr">
      <vt:lpstr>Kantoorthema</vt:lpstr>
      <vt:lpstr>Photo Editor-foto</vt:lpstr>
      <vt:lpstr>Grafiek</vt:lpstr>
      <vt:lpstr>Vogelonderzoek met je VMBO-klas.  Hoe doe je dat?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Natuurwetenschappelijke methode</vt:lpstr>
      <vt:lpstr>Geschikt voor het VMBO?</vt:lpstr>
      <vt:lpstr>Waarom vogels?</vt:lpstr>
      <vt:lpstr>Vogels moeilijk?</vt:lpstr>
      <vt:lpstr>Vuistregels</vt:lpstr>
      <vt:lpstr>Enkele voorbeelden  (ter inspiratie)</vt:lpstr>
      <vt:lpstr>Broedende meerkoeten</vt:lpstr>
      <vt:lpstr>PowerPoint-presentatie</vt:lpstr>
      <vt:lpstr>Dominantie voedertafel</vt:lpstr>
      <vt:lpstr>PowerPoint-presentatie</vt:lpstr>
      <vt:lpstr>PowerPoint-presentatie</vt:lpstr>
      <vt:lpstr>PowerPoint-presentatie</vt:lpstr>
      <vt:lpstr>PowerPoint-presentatie</vt:lpstr>
      <vt:lpstr>Dekkingsafstand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Verstoringsafstanden</vt:lpstr>
      <vt:lpstr>PowerPoint-presentatie</vt:lpstr>
      <vt:lpstr>PowerPoint-presentatie</vt:lpstr>
      <vt:lpstr>PowerPoint-presentatie</vt:lpstr>
      <vt:lpstr>Varianten:</vt:lpstr>
      <vt:lpstr>Resultaten samenvoegen</vt:lpstr>
      <vt:lpstr>PowerPoint-presentatie</vt:lpstr>
      <vt:lpstr>Vragen en ideeën 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 de Baerdemaeker</dc:creator>
  <cp:lastModifiedBy>Andre de Baerdemaeker</cp:lastModifiedBy>
  <cp:revision>12</cp:revision>
  <dcterms:created xsi:type="dcterms:W3CDTF">2016-05-27T07:01:39Z</dcterms:created>
  <dcterms:modified xsi:type="dcterms:W3CDTF">2016-05-27T10:32:14Z</dcterms:modified>
</cp:coreProperties>
</file>