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34"/>
  </p:notesMasterIdLst>
  <p:sldIdLst>
    <p:sldId id="256" r:id="rId3"/>
    <p:sldId id="258" r:id="rId4"/>
    <p:sldId id="257" r:id="rId5"/>
    <p:sldId id="259" r:id="rId6"/>
    <p:sldId id="260" r:id="rId7"/>
    <p:sldId id="283" r:id="rId8"/>
    <p:sldId id="288" r:id="rId9"/>
    <p:sldId id="261" r:id="rId10"/>
    <p:sldId id="262" r:id="rId11"/>
    <p:sldId id="263" r:id="rId12"/>
    <p:sldId id="264" r:id="rId13"/>
    <p:sldId id="291" r:id="rId14"/>
    <p:sldId id="289" r:id="rId15"/>
    <p:sldId id="266" r:id="rId16"/>
    <p:sldId id="267" r:id="rId17"/>
    <p:sldId id="284" r:id="rId18"/>
    <p:sldId id="269" r:id="rId19"/>
    <p:sldId id="270" r:id="rId20"/>
    <p:sldId id="271" r:id="rId21"/>
    <p:sldId id="292" r:id="rId22"/>
    <p:sldId id="273" r:id="rId23"/>
    <p:sldId id="274" r:id="rId24"/>
    <p:sldId id="275" r:id="rId25"/>
    <p:sldId id="276" r:id="rId26"/>
    <p:sldId id="290" r:id="rId27"/>
    <p:sldId id="277" r:id="rId28"/>
    <p:sldId id="285" r:id="rId29"/>
    <p:sldId id="279" r:id="rId30"/>
    <p:sldId id="280" r:id="rId31"/>
    <p:sldId id="287" r:id="rId32"/>
    <p:sldId id="286"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9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6C83E-9CB3-4880-B2FA-41981A15B4A6}" type="datetimeFigureOut">
              <a:rPr lang="nl-NL" smtClean="0"/>
              <a:pPr/>
              <a:t>24-5-2024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D4E7-3B4B-4310-8895-AF5C698E4CAC}"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Kip kan je overal krijgen, kinderen</a:t>
            </a:r>
            <a:r>
              <a:rPr lang="nl-NL" baseline="0" dirty="0"/>
              <a:t> eten het. Je kunt het in de klas meenemen zonder al te veel gedoe en regelgeving.</a:t>
            </a:r>
          </a:p>
          <a:p>
            <a:r>
              <a:rPr lang="nl-NL" baseline="0" dirty="0"/>
              <a:t>(pas wel op: rauwe kip alleen met latex of dunne plastic handschoenen, vanwege bacteriën die op het vlees kunnen zitten)</a:t>
            </a:r>
            <a:endParaRPr lang="nl-NL" dirty="0"/>
          </a:p>
          <a:p>
            <a:endParaRPr lang="nl-NL" dirty="0"/>
          </a:p>
        </p:txBody>
      </p:sp>
      <p:sp>
        <p:nvSpPr>
          <p:cNvPr id="4" name="Tijdelijke aanduiding voor dianummer 3"/>
          <p:cNvSpPr>
            <a:spLocks noGrp="1"/>
          </p:cNvSpPr>
          <p:nvPr>
            <p:ph type="sldNum" sz="quarter" idx="10"/>
          </p:nvPr>
        </p:nvSpPr>
        <p:spPr/>
        <p:txBody>
          <a:bodyPr/>
          <a:lstStyle/>
          <a:p>
            <a:fld id="{0ACFD4E7-3B4B-4310-8895-AF5C698E4CAC}" type="slidenum">
              <a:rPr lang="nl-NL" smtClean="0"/>
              <a:pPr/>
              <a:t>4</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24-5-2024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05BF734-AF24-4839-82ED-21FB843EFB8A}" type="datetimeFigureOut">
              <a:rPr lang="nl-NL" smtClean="0"/>
              <a:pPr/>
              <a:t>24-5-2024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05BF734-AF24-4839-82ED-21FB843EFB8A}" type="datetimeFigureOut">
              <a:rPr lang="nl-NL" smtClean="0"/>
              <a:pPr/>
              <a:t>24-5-2024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5BF734-AF24-4839-82ED-21FB843EFB8A}" type="datetimeFigureOut">
              <a:rPr lang="nl-NL" smtClean="0"/>
              <a:pPr/>
              <a:t>24-5-2024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24-5-2024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24-5-2024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450450B-ED69-4D51-AD78-D4B0AE2A80A9}" type="datetimeFigureOut">
              <a:rPr lang="nl-NL" smtClean="0"/>
              <a:pPr/>
              <a:t>24-5-2024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B771BE-3FE5-4DB1-90AD-0556CD42C5C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24-5-2024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24-5-2024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FBB9F75-C975-4D75-8DB7-D3BFF4125E30}" type="datetimeFigureOut">
              <a:rPr lang="nl-NL" smtClean="0"/>
              <a:pPr/>
              <a:t>24-5-2024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FBB9F75-C975-4D75-8DB7-D3BFF4125E30}" type="datetimeFigureOut">
              <a:rPr lang="nl-NL" smtClean="0"/>
              <a:pPr/>
              <a:t>24-5-2024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BB9F75-C975-4D75-8DB7-D3BFF4125E30}" type="datetimeFigureOut">
              <a:rPr lang="nl-NL" smtClean="0"/>
              <a:pPr/>
              <a:t>24-5-2024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24-5-2024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24-5-2024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9F75-C975-4D75-8DB7-D3BFF4125E30}" type="datetimeFigureOut">
              <a:rPr lang="nl-NL" smtClean="0"/>
              <a:pPr/>
              <a:t>24-5-2024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394C2-B0C9-44F8-B875-03D46743C3D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BF734-AF24-4839-82ED-21FB843EFB8A}" type="datetimeFigureOut">
              <a:rPr lang="nl-NL" smtClean="0"/>
              <a:pPr/>
              <a:t>24-5-2024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473F3-81A6-4B43-AFD8-8E4FCA324FCC}" type="slidenum">
              <a:rPr lang="nl-NL" smtClean="0"/>
              <a:pPr/>
              <a:t>‹nr.›</a:t>
            </a:fld>
            <a:endParaRPr lang="nl-NL"/>
          </a:p>
        </p:txBody>
      </p:sp>
      <p:pic>
        <p:nvPicPr>
          <p:cNvPr id="7" name="Afbeelding 6" descr="Banner email-klein.jpg"/>
          <p:cNvPicPr>
            <a:picLocks noChangeAspect="1"/>
          </p:cNvPicPr>
          <p:nvPr/>
        </p:nvPicPr>
        <p:blipFill>
          <a:blip r:embed="rId14" cstate="print"/>
          <a:stretch>
            <a:fillRect/>
          </a:stretch>
        </p:blipFill>
        <p:spPr>
          <a:xfrm>
            <a:off x="1" y="5008880"/>
            <a:ext cx="9143999" cy="18491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hyperlink" Target="http://www.naturalis.nl/media/library/2016/01/Opdracht_Bottenbeest_zonder_antwoordmodel.pdf" TargetMode="Externa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knutselidee.nl/knippen/bewegendehand.htm" TargetMode="Externa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51520" y="692696"/>
            <a:ext cx="8712968" cy="309634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395536" y="1916832"/>
            <a:ext cx="4464496" cy="1368152"/>
          </a:xfrm>
        </p:spPr>
        <p:txBody>
          <a:bodyPr>
            <a:normAutofit fontScale="85000" lnSpcReduction="10000"/>
          </a:bodyPr>
          <a:lstStyle/>
          <a:p>
            <a:pPr algn="l"/>
            <a:r>
              <a:rPr lang="nl-NL" dirty="0"/>
              <a:t>Leren over de anatomie van</a:t>
            </a:r>
          </a:p>
          <a:p>
            <a:pPr algn="l"/>
            <a:r>
              <a:rPr lang="nl-NL" dirty="0"/>
              <a:t>pezen, spieren en botten</a:t>
            </a:r>
          </a:p>
          <a:p>
            <a:pPr algn="l"/>
            <a:r>
              <a:rPr lang="nl-NL" dirty="0"/>
              <a:t>met kip van de supermarkt</a:t>
            </a:r>
          </a:p>
        </p:txBody>
      </p:sp>
      <p:sp>
        <p:nvSpPr>
          <p:cNvPr id="5" name="Tekstvak 4"/>
          <p:cNvSpPr txBox="1"/>
          <p:nvPr/>
        </p:nvSpPr>
        <p:spPr>
          <a:xfrm>
            <a:off x="323528" y="4005064"/>
            <a:ext cx="4752528" cy="369332"/>
          </a:xfrm>
          <a:prstGeom prst="rect">
            <a:avLst/>
          </a:prstGeom>
          <a:noFill/>
        </p:spPr>
        <p:txBody>
          <a:bodyPr wrap="square" rtlCol="0">
            <a:spAutoFit/>
          </a:bodyPr>
          <a:lstStyle/>
          <a:p>
            <a:r>
              <a:rPr lang="nl-NL" dirty="0"/>
              <a:t>Teun Baarspul, freelance educatief ontwikkelaar</a:t>
            </a:r>
          </a:p>
        </p:txBody>
      </p:sp>
      <p:pic>
        <p:nvPicPr>
          <p:cNvPr id="6" name="Afbeelding 5" descr="Anatomie op je bord.jpg"/>
          <p:cNvPicPr>
            <a:picLocks noChangeAspect="1"/>
          </p:cNvPicPr>
          <p:nvPr/>
        </p:nvPicPr>
        <p:blipFill>
          <a:blip r:embed="rId2" cstate="print"/>
          <a:stretch>
            <a:fillRect/>
          </a:stretch>
        </p:blipFill>
        <p:spPr>
          <a:xfrm>
            <a:off x="4932040" y="692696"/>
            <a:ext cx="3991876" cy="2996568"/>
          </a:xfrm>
          <a:prstGeom prst="rect">
            <a:avLst/>
          </a:prstGeom>
        </p:spPr>
      </p:pic>
      <p:sp>
        <p:nvSpPr>
          <p:cNvPr id="2" name="Titel 1"/>
          <p:cNvSpPr>
            <a:spLocks noGrp="1"/>
          </p:cNvSpPr>
          <p:nvPr>
            <p:ph type="ctrTitle"/>
          </p:nvPr>
        </p:nvSpPr>
        <p:spPr>
          <a:xfrm>
            <a:off x="395536" y="620688"/>
            <a:ext cx="4752528" cy="1224136"/>
          </a:xfrm>
        </p:spPr>
        <p:txBody>
          <a:bodyPr>
            <a:noAutofit/>
          </a:bodyPr>
          <a:lstStyle/>
          <a:p>
            <a:pPr algn="l"/>
            <a:r>
              <a:rPr lang="nl-NL" sz="4000" dirty="0"/>
              <a:t>Anatomie op je bord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a:t>Dan snijden:</a:t>
            </a:r>
            <a:r>
              <a:rPr lang="nl-NL" sz="2400" dirty="0"/>
              <a:t> </a:t>
            </a:r>
          </a:p>
          <a:p>
            <a:pPr>
              <a:defRPr/>
            </a:pPr>
            <a:endParaRPr lang="nl-NL" sz="2400" dirty="0"/>
          </a:p>
          <a:p>
            <a:pPr marL="914400" lvl="1" indent="-457200">
              <a:buFontTx/>
              <a:buAutoNum type="arabicPeriod"/>
              <a:defRPr/>
            </a:pPr>
            <a:r>
              <a:rPr lang="nl-NL" sz="2000" dirty="0"/>
              <a:t>Snij  en stroop de huid af van de spieren</a:t>
            </a:r>
          </a:p>
          <a:p>
            <a:pPr marL="914400" lvl="1" indent="-457200">
              <a:buFontTx/>
              <a:buAutoNum type="arabicPeriod"/>
              <a:defRPr/>
            </a:pPr>
            <a:endParaRPr lang="nl-NL" sz="2000" dirty="0"/>
          </a:p>
          <a:p>
            <a:pPr marL="914400" lvl="1" indent="-457200">
              <a:buFontTx/>
              <a:buAutoNum type="arabicPeriod"/>
              <a:defRPr/>
            </a:pPr>
            <a:r>
              <a:rPr lang="nl-NL" sz="2000" dirty="0"/>
              <a:t>Snij de huid los aan de onderkant (de enkel)</a:t>
            </a:r>
          </a:p>
          <a:p>
            <a:pPr marL="914400" lvl="1" indent="-457200">
              <a:buFontTx/>
              <a:buAutoNum type="arabicPeriod"/>
              <a:defRPr/>
            </a:pPr>
            <a:endParaRPr lang="nl-NL" sz="2000" dirty="0"/>
          </a:p>
          <a:p>
            <a:pPr marL="914400" lvl="1" indent="-457200">
              <a:defRPr/>
            </a:pPr>
            <a:endParaRPr lang="nl-NL" sz="2000" dirty="0"/>
          </a:p>
          <a:p>
            <a:pPr marL="914400" lvl="1" indent="-457200">
              <a:buFontTx/>
              <a:buAutoNum type="arabicPeriod"/>
              <a:defRPr/>
            </a:pPr>
            <a:endParaRPr lang="nl-NL" sz="2000" dirty="0"/>
          </a:p>
          <a:p>
            <a:pPr>
              <a:defRPr/>
            </a:pPr>
            <a:endParaRPr lang="nl-NL" sz="2400" dirty="0"/>
          </a:p>
        </p:txBody>
      </p:sp>
      <p:sp>
        <p:nvSpPr>
          <p:cNvPr id="3" name="Tekstvak 2"/>
          <p:cNvSpPr txBox="1"/>
          <p:nvPr/>
        </p:nvSpPr>
        <p:spPr>
          <a:xfrm rot="20495484">
            <a:off x="5092101" y="2687769"/>
            <a:ext cx="3865778" cy="1815227"/>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nl-NL" b="1" dirty="0"/>
              <a:t>Handschoenen aan?</a:t>
            </a:r>
          </a:p>
          <a:p>
            <a:pPr algn="ctr"/>
            <a:r>
              <a:rPr lang="nl-NL" b="1" dirty="0"/>
              <a:t>Aanraken mag!</a:t>
            </a:r>
          </a:p>
        </p:txBody>
      </p:sp>
      <p:sp>
        <p:nvSpPr>
          <p:cNvPr id="6" name="Tekstvak 5"/>
          <p:cNvSpPr txBox="1"/>
          <p:nvPr/>
        </p:nvSpPr>
        <p:spPr>
          <a:xfrm>
            <a:off x="827584"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Kippenpoot</a:t>
            </a:r>
          </a:p>
        </p:txBody>
      </p:sp>
    </p:spTree>
    <p:extLst>
      <p:ext uri="{BB962C8B-B14F-4D97-AF65-F5344CB8AC3E}">
        <p14:creationId xmlns:p14="http://schemas.microsoft.com/office/powerpoint/2010/main" val="78614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329320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a:t>Vragen:</a:t>
            </a:r>
          </a:p>
          <a:p>
            <a:pPr>
              <a:defRPr/>
            </a:pPr>
            <a:endParaRPr lang="nl-NL" sz="2400" dirty="0"/>
          </a:p>
          <a:p>
            <a:pPr marL="914400" lvl="1" indent="-457200">
              <a:buFontTx/>
              <a:buAutoNum type="arabicPeriod"/>
              <a:defRPr/>
            </a:pPr>
            <a:r>
              <a:rPr lang="nl-NL" sz="2000" dirty="0"/>
              <a:t>Waar zit de knie, de enkel, het dijbeen, de kuit?</a:t>
            </a:r>
          </a:p>
          <a:p>
            <a:pPr marL="914400" lvl="1" indent="-457200">
              <a:buFontTx/>
              <a:buAutoNum type="arabicPeriod"/>
              <a:defRPr/>
            </a:pPr>
            <a:endParaRPr lang="nl-NL" sz="2000" dirty="0"/>
          </a:p>
          <a:p>
            <a:pPr marL="914400" lvl="1" indent="-457200">
              <a:buFontTx/>
              <a:buAutoNum type="arabicPeriod"/>
              <a:defRPr/>
            </a:pPr>
            <a:r>
              <a:rPr lang="nl-NL" sz="2000" dirty="0"/>
              <a:t>Wat is spier en wat is pees? Voel je verschil? </a:t>
            </a:r>
          </a:p>
          <a:p>
            <a:pPr marL="914400" lvl="1" indent="-457200">
              <a:buFontTx/>
              <a:buAutoNum type="arabicPeriod"/>
              <a:defRPr/>
            </a:pPr>
            <a:endParaRPr lang="nl-NL" sz="2000" dirty="0"/>
          </a:p>
          <a:p>
            <a:pPr marL="914400" lvl="1" indent="-457200">
              <a:buFontTx/>
              <a:buAutoNum type="arabicPeriod"/>
              <a:defRPr/>
            </a:pPr>
            <a:r>
              <a:rPr lang="nl-NL" sz="2000" dirty="0"/>
              <a:t>Waar zitten de pezen aan vast?</a:t>
            </a:r>
          </a:p>
          <a:p>
            <a:pPr marL="914400" lvl="1" indent="-457200">
              <a:buFontTx/>
              <a:buAutoNum type="arabicPeriod"/>
              <a:defRPr/>
            </a:pPr>
            <a:endParaRPr lang="nl-NL" sz="2000" dirty="0"/>
          </a:p>
          <a:p>
            <a:pPr marL="914400" lvl="1" indent="-457200">
              <a:buFontTx/>
              <a:buAutoNum type="arabicPeriod"/>
              <a:defRPr/>
            </a:pPr>
            <a:r>
              <a:rPr lang="nl-NL" sz="2000" dirty="0"/>
              <a:t>Wat gebeurt als je er aan trekt?</a:t>
            </a:r>
          </a:p>
          <a:p>
            <a:pPr marL="914400" lvl="1" indent="-457200">
              <a:buFontTx/>
              <a:buAutoNum type="arabicPeriod"/>
              <a:defRPr/>
            </a:pPr>
            <a:endParaRPr lang="nl-NL" sz="2000" dirty="0"/>
          </a:p>
        </p:txBody>
      </p:sp>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Kippenpoot</a:t>
            </a:r>
          </a:p>
        </p:txBody>
      </p:sp>
      <p:sp>
        <p:nvSpPr>
          <p:cNvPr id="4" name="Tekstvak 3"/>
          <p:cNvSpPr txBox="1"/>
          <p:nvPr/>
        </p:nvSpPr>
        <p:spPr>
          <a:xfrm rot="20495484">
            <a:off x="5238897" y="2973111"/>
            <a:ext cx="3482792" cy="1037273"/>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spcBef>
                <a:spcPts val="600"/>
              </a:spcBef>
              <a:spcAft>
                <a:spcPts val="600"/>
              </a:spcAft>
            </a:pPr>
            <a:r>
              <a:rPr lang="nl-NL" b="1" dirty="0"/>
              <a:t>Trek er eens aan!</a:t>
            </a:r>
          </a:p>
        </p:txBody>
      </p:sp>
    </p:spTree>
    <p:extLst>
      <p:ext uri="{BB962C8B-B14F-4D97-AF65-F5344CB8AC3E}">
        <p14:creationId xmlns:p14="http://schemas.microsoft.com/office/powerpoint/2010/main" val="65576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err="1">
                <a:solidFill>
                  <a:schemeClr val="tx1"/>
                </a:solidFill>
                <a:latin typeface="+mj-lt"/>
                <a:ea typeface="+mj-ea"/>
                <a:cs typeface="+mj-cs"/>
              </a:rPr>
              <a:t>Kippenpoot-mensenbeen</a:t>
            </a:r>
            <a:endParaRPr lang="nl-NL" sz="4400" b="0" dirty="0">
              <a:solidFill>
                <a:schemeClr val="tx1"/>
              </a:solidFill>
              <a:latin typeface="+mj-lt"/>
              <a:ea typeface="+mj-ea"/>
              <a:cs typeface="+mj-cs"/>
            </a:endParaRPr>
          </a:p>
        </p:txBody>
      </p:sp>
      <p:sp>
        <p:nvSpPr>
          <p:cNvPr id="2" name="Tekstvak 1">
            <a:extLst>
              <a:ext uri="{FF2B5EF4-FFF2-40B4-BE49-F238E27FC236}">
                <a16:creationId xmlns:a16="http://schemas.microsoft.com/office/drawing/2014/main" id="{34025173-4224-C622-7F4A-889A0DC428B5}"/>
              </a:ext>
            </a:extLst>
          </p:cNvPr>
          <p:cNvSpPr txBox="1"/>
          <p:nvPr/>
        </p:nvSpPr>
        <p:spPr>
          <a:xfrm>
            <a:off x="3599582" y="4581128"/>
            <a:ext cx="3528392" cy="338554"/>
          </a:xfrm>
          <a:prstGeom prst="rect">
            <a:avLst/>
          </a:prstGeom>
          <a:noFill/>
        </p:spPr>
        <p:txBody>
          <a:bodyPr wrap="square" rtlCol="0">
            <a:spAutoFit/>
          </a:bodyPr>
          <a:lstStyle/>
          <a:p>
            <a:r>
              <a:rPr lang="nl-NL" sz="800" i="1" dirty="0"/>
              <a:t>Bron</a:t>
            </a:r>
            <a:r>
              <a:rPr lang="nl-NL" sz="800" dirty="0"/>
              <a:t>: </a:t>
            </a:r>
            <a:r>
              <a:rPr lang="en-US" sz="800" dirty="0"/>
              <a:t>OpenStax College, CC BY 3.0 &lt;https://creativecommons.org/licenses/by/3.0&gt;, via Wikimedia Commons</a:t>
            </a:r>
            <a:endParaRPr lang="nl-NL" sz="800" dirty="0"/>
          </a:p>
        </p:txBody>
      </p:sp>
      <p:pic>
        <p:nvPicPr>
          <p:cNvPr id="8" name="Afbeelding 7">
            <a:extLst>
              <a:ext uri="{FF2B5EF4-FFF2-40B4-BE49-F238E27FC236}">
                <a16:creationId xmlns:a16="http://schemas.microsoft.com/office/drawing/2014/main" id="{AD60F159-BCD5-82B6-7B9A-70365D17D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36" y="886962"/>
            <a:ext cx="2537535" cy="4384297"/>
          </a:xfrm>
          <a:prstGeom prst="rect">
            <a:avLst/>
          </a:prstGeom>
        </p:spPr>
      </p:pic>
    </p:spTree>
    <p:extLst>
      <p:ext uri="{BB962C8B-B14F-4D97-AF65-F5344CB8AC3E}">
        <p14:creationId xmlns:p14="http://schemas.microsoft.com/office/powerpoint/2010/main" val="65576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236988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a:t>Opdracht:</a:t>
            </a:r>
          </a:p>
          <a:p>
            <a:pPr>
              <a:defRPr/>
            </a:pPr>
            <a:endParaRPr lang="nl-NL" sz="2400" dirty="0"/>
          </a:p>
          <a:p>
            <a:pPr marL="914400" lvl="1" indent="-457200">
              <a:buFontTx/>
              <a:buAutoNum type="arabicPeriod"/>
              <a:defRPr/>
            </a:pPr>
            <a:r>
              <a:rPr lang="nl-NL" sz="2000" dirty="0"/>
              <a:t>Zoek een buig- en een strekspier</a:t>
            </a:r>
          </a:p>
          <a:p>
            <a:pPr marL="914400" lvl="1" indent="-457200">
              <a:buFontTx/>
              <a:buAutoNum type="arabicPeriod"/>
              <a:defRPr/>
            </a:pPr>
            <a:endParaRPr lang="nl-NL" sz="2000" dirty="0"/>
          </a:p>
          <a:p>
            <a:pPr marL="914400" lvl="1" indent="-457200">
              <a:buFontTx/>
              <a:buAutoNum type="arabicPeriod"/>
              <a:defRPr/>
            </a:pPr>
            <a:r>
              <a:rPr lang="nl-NL" sz="2000" dirty="0"/>
              <a:t>Zoek twee spieren die elkaars antagonist zijn</a:t>
            </a:r>
          </a:p>
          <a:p>
            <a:pPr marL="914400" lvl="1" indent="-457200">
              <a:defRPr/>
            </a:pPr>
            <a:endParaRPr lang="nl-NL" sz="2000" dirty="0"/>
          </a:p>
          <a:p>
            <a:pPr marL="914400" lvl="1" indent="-457200">
              <a:buFontTx/>
              <a:buAutoNum type="arabicPeriod"/>
              <a:defRPr/>
            </a:pPr>
            <a:endParaRPr lang="nl-NL" sz="2000" dirty="0"/>
          </a:p>
        </p:txBody>
      </p:sp>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Kippenpoot</a:t>
            </a:r>
          </a:p>
        </p:txBody>
      </p:sp>
      <p:sp>
        <p:nvSpPr>
          <p:cNvPr id="6" name="Tekstvak 5"/>
          <p:cNvSpPr txBox="1"/>
          <p:nvPr/>
        </p:nvSpPr>
        <p:spPr>
          <a:xfrm rot="20495484">
            <a:off x="5968422" y="2858248"/>
            <a:ext cx="2481957" cy="1037273"/>
          </a:xfrm>
          <a:prstGeom prst="irregularSeal1">
            <a:avLst/>
          </a:prstGeom>
          <a:solidFill>
            <a:srgbClr val="FFFF00"/>
          </a:solidFill>
          <a:ln>
            <a:solidFill>
              <a:schemeClr val="tx1"/>
            </a:solidFill>
          </a:ln>
        </p:spPr>
        <p:txBody>
          <a:bodyPr wrap="square" rtlCol="0">
            <a:spAutoFit/>
          </a:bodyPr>
          <a:lstStyle/>
          <a:p>
            <a:pPr algn="ctr"/>
            <a:r>
              <a:rPr lang="nl-NL" b="1" dirty="0"/>
              <a:t>Laat zien!</a:t>
            </a:r>
          </a:p>
        </p:txBody>
      </p:sp>
    </p:spTree>
    <p:extLst>
      <p:ext uri="{BB962C8B-B14F-4D97-AF65-F5344CB8AC3E}">
        <p14:creationId xmlns:p14="http://schemas.microsoft.com/office/powerpoint/2010/main" val="65576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a:t>Verder snijden:</a:t>
            </a:r>
            <a:r>
              <a:rPr lang="nl-NL" sz="2400"/>
              <a:t> </a:t>
            </a:r>
          </a:p>
          <a:p>
            <a:pPr>
              <a:defRPr/>
            </a:pPr>
            <a:endParaRPr lang="nl-NL" sz="2400"/>
          </a:p>
          <a:p>
            <a:pPr marL="914400" lvl="1" indent="-457200">
              <a:buFontTx/>
              <a:buAutoNum type="arabicPeriod"/>
              <a:defRPr/>
            </a:pPr>
            <a:r>
              <a:rPr lang="nl-NL" sz="2000"/>
              <a:t>Snij de spieren los van het bot</a:t>
            </a:r>
          </a:p>
          <a:p>
            <a:pPr marL="914400" lvl="1" indent="-457200">
              <a:buFontTx/>
              <a:buAutoNum type="arabicPeriod"/>
              <a:defRPr/>
            </a:pPr>
            <a:endParaRPr lang="nl-NL" sz="2000"/>
          </a:p>
          <a:p>
            <a:pPr marL="914400" lvl="1" indent="-457200">
              <a:buFontTx/>
              <a:buAutoNum type="arabicPeriod"/>
              <a:defRPr/>
            </a:pPr>
            <a:r>
              <a:rPr lang="nl-NL" sz="2000"/>
              <a:t>Schraap het bot helemaal schoon</a:t>
            </a:r>
          </a:p>
          <a:p>
            <a:pPr marL="914400" lvl="1" indent="-457200">
              <a:buFontTx/>
              <a:buAutoNum type="arabicPeriod"/>
              <a:defRPr/>
            </a:pPr>
            <a:endParaRPr lang="nl-NL" sz="2000"/>
          </a:p>
          <a:p>
            <a:pPr marL="914400" lvl="1" indent="-457200">
              <a:defRPr/>
            </a:pPr>
            <a:endParaRPr lang="nl-NL" sz="2000"/>
          </a:p>
          <a:p>
            <a:pPr marL="914400" lvl="1" indent="-457200">
              <a:buFontTx/>
              <a:buAutoNum type="arabicPeriod"/>
              <a:defRPr/>
            </a:pPr>
            <a:endParaRPr lang="nl-NL" sz="2000"/>
          </a:p>
          <a:p>
            <a:pPr>
              <a:defRPr/>
            </a:pPr>
            <a:endParaRPr lang="nl-NL" sz="2400"/>
          </a:p>
        </p:txBody>
      </p:sp>
      <p:sp>
        <p:nvSpPr>
          <p:cNvPr id="7" name="Tekstvak 6"/>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Kippenpoot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458587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a:t>Kijken:</a:t>
            </a:r>
            <a:r>
              <a:rPr lang="nl-NL" sz="2400" dirty="0"/>
              <a:t> </a:t>
            </a:r>
          </a:p>
          <a:p>
            <a:pPr>
              <a:defRPr/>
            </a:pPr>
            <a:endParaRPr lang="nl-NL" sz="2400" dirty="0"/>
          </a:p>
          <a:p>
            <a:pPr marL="914400" lvl="1" indent="-457200">
              <a:buFontTx/>
              <a:buAutoNum type="arabicPeriod"/>
              <a:defRPr/>
            </a:pPr>
            <a:r>
              <a:rPr lang="nl-NL" sz="2000" dirty="0"/>
              <a:t>Wat valt je op?</a:t>
            </a:r>
          </a:p>
          <a:p>
            <a:pPr marL="914400" lvl="1" indent="-457200">
              <a:buFontTx/>
              <a:buAutoNum type="arabicPeriod"/>
              <a:defRPr/>
            </a:pPr>
            <a:endParaRPr lang="nl-NL" sz="2000" dirty="0"/>
          </a:p>
          <a:p>
            <a:pPr marL="914400" lvl="1" indent="-457200">
              <a:buFontTx/>
              <a:buAutoNum type="arabicPeriod"/>
              <a:defRPr/>
            </a:pPr>
            <a:r>
              <a:rPr lang="nl-NL" sz="2000" dirty="0"/>
              <a:t>Vergelijk de botten met die van een mens</a:t>
            </a:r>
          </a:p>
          <a:p>
            <a:pPr marL="914400" lvl="1" indent="-457200">
              <a:buFontTx/>
              <a:buAutoNum type="arabicPeriod"/>
              <a:defRPr/>
            </a:pPr>
            <a:endParaRPr lang="nl-NL" sz="2000" dirty="0"/>
          </a:p>
          <a:p>
            <a:pPr marL="914400" lvl="1" indent="-457200">
              <a:buFontTx/>
              <a:buAutoNum type="arabicPeriod"/>
              <a:defRPr/>
            </a:pPr>
            <a:r>
              <a:rPr lang="nl-NL" sz="2000" dirty="0"/>
              <a:t>Wat is hetzelfde en wat is verschillend?</a:t>
            </a:r>
          </a:p>
          <a:p>
            <a:pPr marL="914400" lvl="1" indent="-457200">
              <a:buFontTx/>
              <a:buAutoNum type="arabicPeriod"/>
              <a:defRPr/>
            </a:pPr>
            <a:endParaRPr lang="nl-NL" sz="2000" dirty="0"/>
          </a:p>
          <a:p>
            <a:pPr marL="914400" lvl="1" indent="-457200">
              <a:buFontTx/>
              <a:buAutoNum type="arabicPeriod"/>
              <a:defRPr/>
            </a:pPr>
            <a:r>
              <a:rPr lang="nl-NL" sz="2000" dirty="0"/>
              <a:t>Welke gewrichten zie je?</a:t>
            </a:r>
          </a:p>
          <a:p>
            <a:pPr marL="914400" lvl="1" indent="-457200">
              <a:buFontTx/>
              <a:buAutoNum type="arabicPeriod"/>
              <a:defRPr/>
            </a:pPr>
            <a:endParaRPr lang="nl-NL" sz="2000" dirty="0"/>
          </a:p>
          <a:p>
            <a:pPr marL="914400" lvl="1" indent="-457200">
              <a:defRPr/>
            </a:pPr>
            <a:endParaRPr lang="nl-NL" sz="2000" dirty="0"/>
          </a:p>
          <a:p>
            <a:pPr marL="914400" lvl="1" indent="-457200">
              <a:defRPr/>
            </a:pPr>
            <a:endParaRPr lang="nl-NL" sz="2000" dirty="0"/>
          </a:p>
          <a:p>
            <a:pPr marL="914400" lvl="1" indent="-457200">
              <a:buFontTx/>
              <a:buAutoNum type="arabicPeriod"/>
              <a:defRPr/>
            </a:pPr>
            <a:endParaRPr lang="nl-NL" sz="2000" dirty="0"/>
          </a:p>
          <a:p>
            <a:pPr>
              <a:defRPr/>
            </a:pPr>
            <a:endParaRPr lang="nl-NL" sz="2400" dirty="0"/>
          </a:p>
        </p:txBody>
      </p:sp>
      <p:sp>
        <p:nvSpPr>
          <p:cNvPr id="4" name="Tekstvak 3"/>
          <p:cNvSpPr txBox="1"/>
          <p:nvPr/>
        </p:nvSpPr>
        <p:spPr>
          <a:xfrm rot="20495484">
            <a:off x="5897275" y="1484777"/>
            <a:ext cx="2448272" cy="1037273"/>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nl-NL" dirty="0"/>
              <a:t>Wat zie je?</a:t>
            </a:r>
          </a:p>
        </p:txBody>
      </p:sp>
      <p:sp>
        <p:nvSpPr>
          <p:cNvPr id="7" name="Tekstvak 6"/>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Kippenpoot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Vergelijk met jezelf...</a:t>
            </a:r>
          </a:p>
        </p:txBody>
      </p:sp>
      <p:pic>
        <p:nvPicPr>
          <p:cNvPr id="4" name="Afbeelding 3" descr="Vergelijking mens-kip poot.jpg"/>
          <p:cNvPicPr>
            <a:picLocks noChangeAspect="1"/>
          </p:cNvPicPr>
          <p:nvPr/>
        </p:nvPicPr>
        <p:blipFill>
          <a:blip r:embed="rId2" cstate="print"/>
          <a:stretch>
            <a:fillRect/>
          </a:stretch>
        </p:blipFill>
        <p:spPr>
          <a:xfrm>
            <a:off x="611560" y="1268760"/>
            <a:ext cx="6120680" cy="3983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422643"/>
            <a:ext cx="6552728" cy="366254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a:t>Eerst kijken:</a:t>
            </a:r>
            <a:r>
              <a:rPr lang="nl-NL" sz="2400" dirty="0"/>
              <a:t> </a:t>
            </a:r>
          </a:p>
          <a:p>
            <a:pPr>
              <a:defRPr/>
            </a:pPr>
            <a:endParaRPr lang="nl-NL" sz="2400" dirty="0"/>
          </a:p>
          <a:p>
            <a:pPr marL="914400" lvl="1" indent="-457200">
              <a:buFontTx/>
              <a:buAutoNum type="arabicPeriod"/>
              <a:defRPr/>
            </a:pPr>
            <a:r>
              <a:rPr lang="nl-NL" sz="2000" dirty="0"/>
              <a:t>Beschrijf wat je ziet.</a:t>
            </a:r>
          </a:p>
          <a:p>
            <a:pPr marL="914400" lvl="1" indent="-457200">
              <a:buFontTx/>
              <a:buAutoNum type="arabicPeriod"/>
              <a:defRPr/>
            </a:pPr>
            <a:endParaRPr lang="nl-NL" sz="2000" dirty="0"/>
          </a:p>
          <a:p>
            <a:pPr marL="914400" lvl="1" indent="-457200">
              <a:buFontTx/>
              <a:buAutoNum type="arabicPeriod"/>
              <a:defRPr/>
            </a:pPr>
            <a:r>
              <a:rPr lang="nl-NL" sz="2000" dirty="0"/>
              <a:t>Bepaal welk deel aan het lichaam zit</a:t>
            </a:r>
          </a:p>
          <a:p>
            <a:pPr marL="914400" lvl="1" indent="-457200">
              <a:buFontTx/>
              <a:buAutoNum type="arabicPeriod"/>
              <a:defRPr/>
            </a:pPr>
            <a:endParaRPr lang="nl-NL" sz="2000" dirty="0"/>
          </a:p>
          <a:p>
            <a:pPr marL="914400" lvl="1" indent="-457200">
              <a:buFontTx/>
              <a:buAutoNum type="arabicPeriod"/>
              <a:defRPr/>
            </a:pPr>
            <a:r>
              <a:rPr lang="nl-NL" sz="2000" dirty="0"/>
              <a:t>Vergelijk de vleugel met je eigen arm</a:t>
            </a:r>
          </a:p>
          <a:p>
            <a:pPr marL="914400" lvl="1" indent="-457200">
              <a:buFontTx/>
              <a:buAutoNum type="arabicPeriod"/>
              <a:defRPr/>
            </a:pPr>
            <a:endParaRPr lang="nl-NL" sz="2000" dirty="0"/>
          </a:p>
          <a:p>
            <a:pPr marL="914400" lvl="1" indent="-457200">
              <a:buFontTx/>
              <a:buAutoNum type="arabicPeriod"/>
              <a:defRPr/>
            </a:pPr>
            <a:r>
              <a:rPr lang="nl-NL" sz="2000" dirty="0"/>
              <a:t>Wat is hetzelfde? Wat verschilt?</a:t>
            </a:r>
          </a:p>
          <a:p>
            <a:pPr marL="914400" lvl="1" indent="-457200">
              <a:buFontTx/>
              <a:buAutoNum type="arabicPeriod"/>
              <a:defRPr/>
            </a:pPr>
            <a:endParaRPr lang="nl-NL" sz="2000" dirty="0"/>
          </a:p>
          <a:p>
            <a:pPr>
              <a:defRPr/>
            </a:pPr>
            <a:endParaRPr lang="nl-NL" sz="2400"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Kippenvleugel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a:t>Dan snijden:</a:t>
            </a:r>
            <a:r>
              <a:rPr lang="nl-NL" sz="2400"/>
              <a:t> </a:t>
            </a:r>
          </a:p>
          <a:p>
            <a:pPr>
              <a:defRPr/>
            </a:pPr>
            <a:endParaRPr lang="nl-NL" sz="2400"/>
          </a:p>
          <a:p>
            <a:pPr marL="914400" lvl="1" indent="-457200">
              <a:buFontTx/>
              <a:buAutoNum type="arabicPeriod"/>
              <a:defRPr/>
            </a:pPr>
            <a:r>
              <a:rPr lang="nl-NL" sz="2000"/>
              <a:t>Snij de huid los van de spieren</a:t>
            </a:r>
          </a:p>
          <a:p>
            <a:pPr marL="914400" lvl="1" indent="-457200">
              <a:defRPr/>
            </a:pPr>
            <a:r>
              <a:rPr lang="nl-NL" sz="2000"/>
              <a:t>	(van de schouder naar de vleugelpunt)</a:t>
            </a:r>
          </a:p>
          <a:p>
            <a:pPr marL="914400" lvl="1" indent="-457200">
              <a:buFontTx/>
              <a:buAutoNum type="arabicPeriod"/>
              <a:defRPr/>
            </a:pPr>
            <a:endParaRPr lang="nl-NL" sz="2000"/>
          </a:p>
          <a:p>
            <a:pPr marL="914400" lvl="1" indent="-457200">
              <a:buFont typeface="+mj-lt"/>
              <a:buAutoNum type="arabicPeriod" startAt="2"/>
              <a:defRPr/>
            </a:pPr>
            <a:r>
              <a:rPr lang="nl-NL" sz="2000"/>
              <a:t>Stroop de huid af van de spieren</a:t>
            </a:r>
          </a:p>
          <a:p>
            <a:pPr marL="914400" lvl="1" indent="-457200">
              <a:buFontTx/>
              <a:buAutoNum type="arabicPeriod" startAt="2"/>
              <a:defRPr/>
            </a:pPr>
            <a:endParaRPr lang="nl-NL" sz="2000"/>
          </a:p>
          <a:p>
            <a:pPr marL="914400" lvl="1" indent="-457200">
              <a:buFontTx/>
              <a:buAutoNum type="arabicPeriod" startAt="2"/>
              <a:defRPr/>
            </a:pPr>
            <a:r>
              <a:rPr lang="nl-NL" sz="2000"/>
              <a:t>Bekijk het resultaat.</a:t>
            </a:r>
          </a:p>
          <a:p>
            <a:pPr>
              <a:defRPr/>
            </a:pPr>
            <a:endParaRPr lang="nl-NL" sz="2400"/>
          </a:p>
        </p:txBody>
      </p:sp>
      <p:sp>
        <p:nvSpPr>
          <p:cNvPr id="3" name="Tekstvak 2"/>
          <p:cNvSpPr txBox="1"/>
          <p:nvPr/>
        </p:nvSpPr>
        <p:spPr>
          <a:xfrm rot="20495484">
            <a:off x="6473339" y="2852928"/>
            <a:ext cx="2448272" cy="1037273"/>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nl-NL" b="1" dirty="0"/>
              <a:t>Wat zie je?</a:t>
            </a:r>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Kippenvleugel</a:t>
            </a:r>
          </a:p>
        </p:txBody>
      </p:sp>
    </p:spTree>
    <p:extLst>
      <p:ext uri="{BB962C8B-B14F-4D97-AF65-F5344CB8AC3E}">
        <p14:creationId xmlns:p14="http://schemas.microsoft.com/office/powerpoint/2010/main" val="78614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827584" y="1052736"/>
            <a:ext cx="6487690" cy="3908762"/>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a:t>Vragen:</a:t>
            </a:r>
          </a:p>
          <a:p>
            <a:pPr>
              <a:defRPr/>
            </a:pPr>
            <a:endParaRPr lang="nl-NL" sz="2400"/>
          </a:p>
          <a:p>
            <a:pPr marL="914400" lvl="1" indent="-457200">
              <a:buFontTx/>
              <a:buAutoNum type="arabicPeriod"/>
              <a:defRPr/>
            </a:pPr>
            <a:r>
              <a:rPr lang="nl-NL" sz="2000"/>
              <a:t>Waar zit de bovenkant?</a:t>
            </a:r>
          </a:p>
          <a:p>
            <a:pPr marL="914400" lvl="1" indent="-457200">
              <a:buFontTx/>
              <a:buAutoNum type="arabicPeriod"/>
              <a:defRPr/>
            </a:pPr>
            <a:endParaRPr lang="nl-NL" sz="2000"/>
          </a:p>
          <a:p>
            <a:pPr marL="914400" lvl="1" indent="-457200">
              <a:buFontTx/>
              <a:buAutoNum type="arabicPeriod"/>
              <a:defRPr/>
            </a:pPr>
            <a:r>
              <a:rPr lang="nl-NL" sz="2000"/>
              <a:t>Waar zit de elleboog, de pols?</a:t>
            </a:r>
          </a:p>
          <a:p>
            <a:pPr marL="914400" lvl="1" indent="-457200">
              <a:buFontTx/>
              <a:buAutoNum type="arabicPeriod"/>
              <a:defRPr/>
            </a:pPr>
            <a:endParaRPr lang="nl-NL" sz="2000"/>
          </a:p>
          <a:p>
            <a:pPr marL="914400" lvl="1" indent="-457200">
              <a:buFontTx/>
              <a:buAutoNum type="arabicPeriod"/>
              <a:defRPr/>
            </a:pPr>
            <a:r>
              <a:rPr lang="nl-NL" sz="2000"/>
              <a:t>Waar zitten de triceps en de bicep?</a:t>
            </a:r>
          </a:p>
          <a:p>
            <a:pPr marL="914400" lvl="1" indent="-457200">
              <a:buFontTx/>
              <a:buAutoNum type="arabicPeriod"/>
              <a:defRPr/>
            </a:pPr>
            <a:endParaRPr lang="nl-NL" sz="2000"/>
          </a:p>
          <a:p>
            <a:pPr marL="914400" lvl="1" indent="-457200">
              <a:buFontTx/>
              <a:buAutoNum type="arabicPeriod"/>
              <a:defRPr/>
            </a:pPr>
            <a:r>
              <a:rPr lang="nl-NL" sz="2000"/>
              <a:t>Welke spieren helpen bij het strekken?</a:t>
            </a:r>
          </a:p>
          <a:p>
            <a:pPr marL="914400" lvl="1" indent="-457200">
              <a:buFontTx/>
              <a:buAutoNum type="arabicPeriod"/>
              <a:defRPr/>
            </a:pPr>
            <a:endParaRPr lang="nl-NL" sz="2000"/>
          </a:p>
          <a:p>
            <a:pPr marL="914400" lvl="1" indent="-457200">
              <a:buFontTx/>
              <a:buAutoNum type="arabicPeriod"/>
              <a:defRPr/>
            </a:pPr>
            <a:r>
              <a:rPr lang="nl-NL" sz="2000"/>
              <a:t>Welke spieren helpen bij het buigen?</a:t>
            </a:r>
          </a:p>
          <a:p>
            <a:pPr marL="914400" lvl="1" indent="-457200">
              <a:buFontTx/>
              <a:buAutoNum type="arabicPeriod"/>
              <a:defRPr/>
            </a:pPr>
            <a:endParaRPr lang="nl-NL" sz="2000"/>
          </a:p>
        </p:txBody>
      </p:sp>
      <p:sp>
        <p:nvSpPr>
          <p:cNvPr id="3" name="Tekstvak 2"/>
          <p:cNvSpPr txBox="1"/>
          <p:nvPr/>
        </p:nvSpPr>
        <p:spPr>
          <a:xfrm rot="20495484">
            <a:off x="5614977" y="3248740"/>
            <a:ext cx="3382992" cy="2593181"/>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nl-NL" b="1" dirty="0"/>
              <a:t>Trek aan de spieren en kijk wat er gebeurt!</a:t>
            </a:r>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Kippenvleugel</a:t>
            </a:r>
          </a:p>
        </p:txBody>
      </p:sp>
    </p:spTree>
    <p:extLst>
      <p:ext uri="{BB962C8B-B14F-4D97-AF65-F5344CB8AC3E}">
        <p14:creationId xmlns:p14="http://schemas.microsoft.com/office/powerpoint/2010/main" val="65576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87624" y="1124744"/>
            <a:ext cx="6408712" cy="298543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buFont typeface="+mj-lt"/>
              <a:buAutoNum type="arabicPeriod"/>
              <a:defRPr/>
            </a:pPr>
            <a:endParaRPr lang="nl-NL" sz="2800"/>
          </a:p>
          <a:p>
            <a:pPr marL="514350" indent="-514350" fontAlgn="auto">
              <a:spcBef>
                <a:spcPts val="0"/>
              </a:spcBef>
              <a:spcAft>
                <a:spcPts val="0"/>
              </a:spcAft>
              <a:buFont typeface="+mj-lt"/>
              <a:buAutoNum type="arabicPeriod"/>
              <a:defRPr/>
            </a:pPr>
            <a:r>
              <a:rPr lang="nl-NL" sz="2000"/>
              <a:t>Introductie</a:t>
            </a:r>
          </a:p>
          <a:p>
            <a:pPr marL="514350" indent="-514350" fontAlgn="auto">
              <a:spcBef>
                <a:spcPts val="0"/>
              </a:spcBef>
              <a:spcAft>
                <a:spcPts val="0"/>
              </a:spcAft>
              <a:buFont typeface="+mj-lt"/>
              <a:buAutoNum type="arabicPeriod"/>
              <a:defRPr/>
            </a:pPr>
            <a:endParaRPr lang="nl-NL" sz="2000"/>
          </a:p>
          <a:p>
            <a:pPr marL="514350" indent="-514350" fontAlgn="auto">
              <a:spcBef>
                <a:spcPts val="0"/>
              </a:spcBef>
              <a:spcAft>
                <a:spcPts val="0"/>
              </a:spcAft>
              <a:buFont typeface="+mj-lt"/>
              <a:buAutoNum type="arabicPeriod"/>
              <a:defRPr/>
            </a:pPr>
            <a:r>
              <a:rPr lang="nl-NL" sz="2000"/>
              <a:t>Zelf snijden</a:t>
            </a:r>
          </a:p>
          <a:p>
            <a:pPr marL="514350" indent="-514350" fontAlgn="auto">
              <a:spcBef>
                <a:spcPts val="0"/>
              </a:spcBef>
              <a:spcAft>
                <a:spcPts val="0"/>
              </a:spcAft>
              <a:buFont typeface="+mj-lt"/>
              <a:buAutoNum type="arabicPeriod"/>
              <a:defRPr/>
            </a:pPr>
            <a:endParaRPr lang="nl-NL" sz="2000"/>
          </a:p>
          <a:p>
            <a:pPr marL="514350" indent="-514350" fontAlgn="auto">
              <a:spcBef>
                <a:spcPts val="0"/>
              </a:spcBef>
              <a:spcAft>
                <a:spcPts val="0"/>
              </a:spcAft>
              <a:buFont typeface="+mj-lt"/>
              <a:buAutoNum type="arabicPeriod"/>
              <a:defRPr/>
            </a:pPr>
            <a:r>
              <a:rPr lang="nl-NL" sz="2000"/>
              <a:t>Evalueren</a:t>
            </a:r>
          </a:p>
          <a:p>
            <a:pPr marL="514350" indent="-514350" fontAlgn="auto">
              <a:spcBef>
                <a:spcPts val="0"/>
              </a:spcBef>
              <a:spcAft>
                <a:spcPts val="0"/>
              </a:spcAft>
              <a:buFont typeface="+mj-lt"/>
              <a:buAutoNum type="arabicPeriod"/>
              <a:defRPr/>
            </a:pPr>
            <a:endParaRPr lang="nl-NL" sz="2000"/>
          </a:p>
          <a:p>
            <a:pPr marL="514350" indent="-514350" fontAlgn="auto">
              <a:spcBef>
                <a:spcPts val="0"/>
              </a:spcBef>
              <a:spcAft>
                <a:spcPts val="0"/>
              </a:spcAft>
              <a:buFont typeface="+mj-lt"/>
              <a:buAutoNum type="arabicPeriod"/>
              <a:defRPr/>
            </a:pPr>
            <a:r>
              <a:rPr lang="nl-NL" sz="2000"/>
              <a:t>Afsluiting </a:t>
            </a:r>
          </a:p>
          <a:p>
            <a:pPr marL="514350" indent="-514350" fontAlgn="auto">
              <a:spcBef>
                <a:spcPts val="0"/>
              </a:spcBef>
              <a:spcAft>
                <a:spcPts val="0"/>
              </a:spcAft>
              <a:defRPr/>
            </a:pPr>
            <a:endParaRPr lang="nl-NL"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404664"/>
            <a:ext cx="6480720"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err="1">
                <a:solidFill>
                  <a:schemeClr val="tx1"/>
                </a:solidFill>
                <a:latin typeface="+mj-lt"/>
                <a:ea typeface="+mj-ea"/>
                <a:cs typeface="+mj-cs"/>
              </a:rPr>
              <a:t>Kippenvleugel-mensenarm</a:t>
            </a:r>
            <a:endParaRPr lang="nl-NL" sz="4400" b="0" dirty="0">
              <a:solidFill>
                <a:schemeClr val="tx1"/>
              </a:solidFill>
              <a:latin typeface="+mj-lt"/>
              <a:ea typeface="+mj-ea"/>
              <a:cs typeface="+mj-cs"/>
            </a:endParaRPr>
          </a:p>
        </p:txBody>
      </p:sp>
      <p:pic>
        <p:nvPicPr>
          <p:cNvPr id="6" name="Afbeelding 5" descr="Onderarm-spieren.png"/>
          <p:cNvPicPr>
            <a:picLocks noChangeAspect="1"/>
          </p:cNvPicPr>
          <p:nvPr/>
        </p:nvPicPr>
        <p:blipFill>
          <a:blip r:embed="rId3" cstate="print"/>
          <a:stretch>
            <a:fillRect/>
          </a:stretch>
        </p:blipFill>
        <p:spPr>
          <a:xfrm>
            <a:off x="683568" y="1484784"/>
            <a:ext cx="7160573" cy="3386233"/>
          </a:xfrm>
          <a:prstGeom prst="rect">
            <a:avLst/>
          </a:prstGeom>
        </p:spPr>
      </p:pic>
      <p:sp>
        <p:nvSpPr>
          <p:cNvPr id="2" name="Tekstvak 1">
            <a:extLst>
              <a:ext uri="{FF2B5EF4-FFF2-40B4-BE49-F238E27FC236}">
                <a16:creationId xmlns:a16="http://schemas.microsoft.com/office/drawing/2014/main" id="{31B3859B-4D56-4252-65FC-294629F30AFB}"/>
              </a:ext>
            </a:extLst>
          </p:cNvPr>
          <p:cNvSpPr txBox="1"/>
          <p:nvPr/>
        </p:nvSpPr>
        <p:spPr>
          <a:xfrm>
            <a:off x="6156176" y="4871017"/>
            <a:ext cx="1512168" cy="214167"/>
          </a:xfrm>
          <a:prstGeom prst="rect">
            <a:avLst/>
          </a:prstGeom>
          <a:noFill/>
        </p:spPr>
        <p:txBody>
          <a:bodyPr wrap="square" rtlCol="0">
            <a:spAutoFit/>
          </a:bodyPr>
          <a:lstStyle/>
          <a:p>
            <a:r>
              <a:rPr lang="nl-NL" sz="800" dirty="0"/>
              <a:t>Bron: </a:t>
            </a:r>
            <a:r>
              <a:rPr lang="nl-NL" sz="800" dirty="0" err="1"/>
              <a:t>wikimedia</a:t>
            </a:r>
            <a:r>
              <a:rPr lang="nl-NL" sz="800" dirty="0"/>
              <a:t> </a:t>
            </a:r>
            <a:r>
              <a:rPr lang="nl-NL" sz="800" dirty="0" err="1"/>
              <a:t>commons</a:t>
            </a:r>
            <a:endParaRPr lang="nl-NL" sz="800" dirty="0"/>
          </a:p>
        </p:txBody>
      </p:sp>
    </p:spTree>
    <p:extLst>
      <p:ext uri="{BB962C8B-B14F-4D97-AF65-F5344CB8AC3E}">
        <p14:creationId xmlns:p14="http://schemas.microsoft.com/office/powerpoint/2010/main" val="65576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a:t>Verder snijden:</a:t>
            </a:r>
            <a:r>
              <a:rPr lang="nl-NL" sz="2400"/>
              <a:t> </a:t>
            </a:r>
          </a:p>
          <a:p>
            <a:pPr>
              <a:defRPr/>
            </a:pPr>
            <a:endParaRPr lang="nl-NL" sz="2400"/>
          </a:p>
          <a:p>
            <a:pPr marL="914400" lvl="1" indent="-457200">
              <a:buFontTx/>
              <a:buAutoNum type="arabicPeriod"/>
              <a:defRPr/>
            </a:pPr>
            <a:r>
              <a:rPr lang="nl-NL" sz="2000"/>
              <a:t>Snij  de spieren los van de botten</a:t>
            </a:r>
          </a:p>
          <a:p>
            <a:pPr marL="914400" lvl="1" indent="-457200">
              <a:buFontTx/>
              <a:buAutoNum type="arabicPeriod"/>
              <a:defRPr/>
            </a:pPr>
            <a:endParaRPr lang="nl-NL" sz="2000"/>
          </a:p>
          <a:p>
            <a:pPr marL="914400" lvl="1" indent="-457200">
              <a:buFontTx/>
              <a:buAutoNum type="arabicPeriod"/>
              <a:defRPr/>
            </a:pPr>
            <a:r>
              <a:rPr lang="nl-NL" sz="2000"/>
              <a:t>Schraap de botten helemaal schoon</a:t>
            </a:r>
          </a:p>
          <a:p>
            <a:pPr marL="914400" lvl="1" indent="-457200">
              <a:buFontTx/>
              <a:buAutoNum type="arabicPeriod"/>
              <a:defRPr/>
            </a:pPr>
            <a:endParaRPr lang="nl-NL" sz="2000"/>
          </a:p>
          <a:p>
            <a:pPr marL="914400" lvl="1" indent="-457200">
              <a:buFontTx/>
              <a:buAutoNum type="arabicPeriod"/>
              <a:defRPr/>
            </a:pPr>
            <a:r>
              <a:rPr lang="nl-NL" sz="2000"/>
              <a:t>Beweeg de botten en kijk hoe ze scharnieren</a:t>
            </a:r>
          </a:p>
          <a:p>
            <a:pPr marL="914400" lvl="1" indent="-457200">
              <a:buFontTx/>
              <a:buAutoNum type="arabicPeriod"/>
              <a:defRPr/>
            </a:pPr>
            <a:endParaRPr lang="nl-NL" sz="2000"/>
          </a:p>
          <a:p>
            <a:pPr marL="914400" lvl="1" indent="-457200">
              <a:defRPr/>
            </a:pPr>
            <a:endParaRPr lang="nl-NL" sz="2000"/>
          </a:p>
          <a:p>
            <a:pPr marL="914400" lvl="1" indent="-457200">
              <a:defRPr/>
            </a:pPr>
            <a:endParaRPr lang="nl-NL" sz="2000"/>
          </a:p>
          <a:p>
            <a:pPr marL="914400" lvl="1" indent="-457200">
              <a:buFontTx/>
              <a:buAutoNum type="arabicPeriod"/>
              <a:defRPr/>
            </a:pPr>
            <a:endParaRPr lang="nl-NL" sz="2000"/>
          </a:p>
          <a:p>
            <a:pPr>
              <a:defRPr/>
            </a:pPr>
            <a:endParaRPr lang="nl-NL" sz="2400"/>
          </a:p>
        </p:txBody>
      </p:sp>
      <p:sp>
        <p:nvSpPr>
          <p:cNvPr id="6" name="Tekstvak 5"/>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Kippenvleugel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600986"/>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a:t>Kijken:</a:t>
            </a:r>
            <a:r>
              <a:rPr lang="nl-NL" sz="2400" dirty="0"/>
              <a:t> </a:t>
            </a:r>
          </a:p>
          <a:p>
            <a:pPr>
              <a:defRPr/>
            </a:pPr>
            <a:endParaRPr lang="nl-NL" sz="2400" dirty="0"/>
          </a:p>
          <a:p>
            <a:pPr marL="914400" lvl="1" indent="-457200">
              <a:buFontTx/>
              <a:buAutoNum type="arabicPeriod"/>
              <a:defRPr/>
            </a:pPr>
            <a:r>
              <a:rPr lang="nl-NL" sz="2000" dirty="0"/>
              <a:t>Vergelijk de botten met die van een mens</a:t>
            </a:r>
          </a:p>
          <a:p>
            <a:pPr marL="914400" lvl="1" indent="-457200">
              <a:buFontTx/>
              <a:buAutoNum type="arabicPeriod"/>
              <a:defRPr/>
            </a:pPr>
            <a:endParaRPr lang="nl-NL" sz="2000" dirty="0"/>
          </a:p>
          <a:p>
            <a:pPr marL="914400" lvl="1" indent="-457200">
              <a:buFontTx/>
              <a:buAutoNum type="arabicPeriod"/>
              <a:defRPr/>
            </a:pPr>
            <a:r>
              <a:rPr lang="nl-NL" sz="2000" dirty="0"/>
              <a:t>Wat valt je op?</a:t>
            </a:r>
          </a:p>
          <a:p>
            <a:pPr marL="914400" lvl="1" indent="-457200">
              <a:buFontTx/>
              <a:buAutoNum type="arabicPeriod"/>
              <a:defRPr/>
            </a:pPr>
            <a:endParaRPr lang="nl-NL" sz="2000" dirty="0"/>
          </a:p>
          <a:p>
            <a:pPr marL="914400" lvl="1" indent="-457200">
              <a:buFontTx/>
              <a:buAutoNum type="arabicPeriod"/>
              <a:defRPr/>
            </a:pPr>
            <a:r>
              <a:rPr lang="nl-NL" sz="2000" dirty="0"/>
              <a:t>Wat is hetzelfde en wat is verschillend?</a:t>
            </a:r>
          </a:p>
          <a:p>
            <a:pPr marL="914400" lvl="1" indent="-457200">
              <a:buFontTx/>
              <a:buAutoNum type="arabicPeriod"/>
              <a:defRPr/>
            </a:pPr>
            <a:endParaRPr lang="nl-NL" sz="2000" dirty="0"/>
          </a:p>
          <a:p>
            <a:pPr marL="914400" lvl="1" indent="-457200">
              <a:buFontTx/>
              <a:buAutoNum type="arabicPeriod"/>
              <a:defRPr/>
            </a:pPr>
            <a:r>
              <a:rPr lang="nl-NL" sz="2000" dirty="0"/>
              <a:t>Welke gewrichten kom je tegen?</a:t>
            </a:r>
          </a:p>
          <a:p>
            <a:pPr marL="914400" lvl="1" indent="-457200">
              <a:buFontTx/>
              <a:buAutoNum type="arabicPeriod"/>
              <a:defRPr/>
            </a:pPr>
            <a:endParaRPr lang="nl-NL" sz="2000" dirty="0"/>
          </a:p>
          <a:p>
            <a:pPr marL="914400" lvl="1" indent="-457200">
              <a:defRPr/>
            </a:pPr>
            <a:endParaRPr lang="nl-NL" sz="2000" dirty="0"/>
          </a:p>
        </p:txBody>
      </p:sp>
      <p:sp>
        <p:nvSpPr>
          <p:cNvPr id="4" name="Tekstvak 3"/>
          <p:cNvSpPr txBox="1"/>
          <p:nvPr/>
        </p:nvSpPr>
        <p:spPr>
          <a:xfrm rot="20495484">
            <a:off x="5969284" y="2132848"/>
            <a:ext cx="2448272" cy="1037273"/>
          </a:xfrm>
          <a:prstGeom prst="irregularSeal1">
            <a:avLst/>
          </a:prstGeom>
          <a:solidFill>
            <a:srgbClr val="FFFF00"/>
          </a:solidFill>
          <a:ln>
            <a:solidFill>
              <a:schemeClr val="tx1"/>
            </a:solidFill>
          </a:ln>
        </p:spPr>
        <p:txBody>
          <a:bodyPr wrap="square" rtlCol="0">
            <a:spAutoFit/>
          </a:bodyPr>
          <a:lstStyle/>
          <a:p>
            <a:r>
              <a:rPr lang="nl-NL" dirty="0"/>
              <a:t>Wat zie je?</a:t>
            </a:r>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Kippenvleugel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MENS ARM-vrij met kleur.png"/>
          <p:cNvPicPr>
            <a:picLocks noChangeAspect="1"/>
          </p:cNvPicPr>
          <p:nvPr/>
        </p:nvPicPr>
        <p:blipFill>
          <a:blip r:embed="rId2" cstate="print"/>
          <a:stretch>
            <a:fillRect/>
          </a:stretch>
        </p:blipFill>
        <p:spPr>
          <a:xfrm rot="16200000">
            <a:off x="3337992" y="-1097632"/>
            <a:ext cx="2243333" cy="6544069"/>
          </a:xfrm>
          <a:prstGeom prst="rect">
            <a:avLst/>
          </a:prstGeom>
        </p:spPr>
      </p:pic>
      <p:pic>
        <p:nvPicPr>
          <p:cNvPr id="4" name="Afbeelding 3" descr="Object 11-rotsduif vleugel-recht-kleur.jpg"/>
          <p:cNvPicPr>
            <a:picLocks noChangeAspect="1"/>
          </p:cNvPicPr>
          <p:nvPr/>
        </p:nvPicPr>
        <p:blipFill>
          <a:blip r:embed="rId3" cstate="print"/>
          <a:stretch>
            <a:fillRect/>
          </a:stretch>
        </p:blipFill>
        <p:spPr>
          <a:xfrm>
            <a:off x="971600" y="2780928"/>
            <a:ext cx="6935724" cy="2148840"/>
          </a:xfrm>
          <a:prstGeom prst="rect">
            <a:avLst/>
          </a:prstGeom>
        </p:spPr>
      </p:pic>
      <p:sp>
        <p:nvSpPr>
          <p:cNvPr id="6" name="Tekstvak 5"/>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Vergelijk met jezelf</a:t>
            </a:r>
          </a:p>
        </p:txBody>
      </p:sp>
      <p:sp>
        <p:nvSpPr>
          <p:cNvPr id="2" name="Tekstvak 1">
            <a:extLst>
              <a:ext uri="{FF2B5EF4-FFF2-40B4-BE49-F238E27FC236}">
                <a16:creationId xmlns:a16="http://schemas.microsoft.com/office/drawing/2014/main" id="{F8AE6C2D-9FAB-A743-CF20-36DF34D9B2E7}"/>
              </a:ext>
            </a:extLst>
          </p:cNvPr>
          <p:cNvSpPr txBox="1"/>
          <p:nvPr/>
        </p:nvSpPr>
        <p:spPr>
          <a:xfrm>
            <a:off x="6300192" y="4797152"/>
            <a:ext cx="1607132" cy="215444"/>
          </a:xfrm>
          <a:prstGeom prst="rect">
            <a:avLst/>
          </a:prstGeom>
          <a:noFill/>
        </p:spPr>
        <p:txBody>
          <a:bodyPr wrap="square" rtlCol="0">
            <a:spAutoFit/>
          </a:bodyPr>
          <a:lstStyle/>
          <a:p>
            <a:r>
              <a:rPr lang="nl-NL" sz="800" dirty="0"/>
              <a:t>Bron: Naturalis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059832" y="1844824"/>
            <a:ext cx="2880320" cy="295232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a:prstTxWarp prst="textPlain">
              <a:avLst>
                <a:gd name="adj" fmla="val 50397"/>
              </a:avLst>
            </a:prstTxWarp>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Nog vragen...?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Begrippen</a:t>
            </a:r>
          </a:p>
        </p:txBody>
      </p:sp>
      <p:sp>
        <p:nvSpPr>
          <p:cNvPr id="4" name="Tekstvak 3"/>
          <p:cNvSpPr txBox="1"/>
          <p:nvPr/>
        </p:nvSpPr>
        <p:spPr>
          <a:xfrm>
            <a:off x="4644008" y="2708920"/>
            <a:ext cx="2172390" cy="584775"/>
          </a:xfrm>
          <a:prstGeom prst="rect">
            <a:avLst/>
          </a:prstGeom>
          <a:noFill/>
        </p:spPr>
        <p:txBody>
          <a:bodyPr wrap="none" rtlCol="0">
            <a:spAutoFit/>
          </a:bodyPr>
          <a:lstStyle/>
          <a:p>
            <a:r>
              <a:rPr lang="nl-NL" sz="3200" dirty="0">
                <a:solidFill>
                  <a:srgbClr val="FFC000"/>
                </a:solidFill>
                <a:latin typeface="Comic Sans MS" pitchFamily="66" charset="0"/>
              </a:rPr>
              <a:t>antagonist</a:t>
            </a:r>
          </a:p>
        </p:txBody>
      </p:sp>
      <p:sp>
        <p:nvSpPr>
          <p:cNvPr id="5" name="Tekstvak 4"/>
          <p:cNvSpPr txBox="1"/>
          <p:nvPr/>
        </p:nvSpPr>
        <p:spPr>
          <a:xfrm>
            <a:off x="2483768" y="2420888"/>
            <a:ext cx="1164101" cy="369332"/>
          </a:xfrm>
          <a:prstGeom prst="rect">
            <a:avLst/>
          </a:prstGeom>
          <a:noFill/>
        </p:spPr>
        <p:txBody>
          <a:bodyPr wrap="none" rtlCol="0">
            <a:spAutoFit/>
          </a:bodyPr>
          <a:lstStyle/>
          <a:p>
            <a:r>
              <a:rPr lang="nl-NL" dirty="0">
                <a:solidFill>
                  <a:schemeClr val="accent1">
                    <a:lumMod val="75000"/>
                  </a:schemeClr>
                </a:solidFill>
                <a:latin typeface="Comic Sans MS" pitchFamily="66" charset="0"/>
              </a:rPr>
              <a:t>buigspier</a:t>
            </a:r>
          </a:p>
        </p:txBody>
      </p:sp>
      <p:sp>
        <p:nvSpPr>
          <p:cNvPr id="6" name="Tekstvak 5"/>
          <p:cNvSpPr txBox="1"/>
          <p:nvPr/>
        </p:nvSpPr>
        <p:spPr>
          <a:xfrm>
            <a:off x="3347864" y="1988840"/>
            <a:ext cx="1931939" cy="523220"/>
          </a:xfrm>
          <a:prstGeom prst="rect">
            <a:avLst/>
          </a:prstGeom>
          <a:noFill/>
        </p:spPr>
        <p:txBody>
          <a:bodyPr wrap="none" rtlCol="0">
            <a:spAutoFit/>
          </a:bodyPr>
          <a:lstStyle/>
          <a:p>
            <a:r>
              <a:rPr lang="nl-NL" sz="2800" dirty="0">
                <a:solidFill>
                  <a:schemeClr val="accent3">
                    <a:lumMod val="75000"/>
                  </a:schemeClr>
                </a:solidFill>
                <a:latin typeface="Comic Sans MS" pitchFamily="66" charset="0"/>
              </a:rPr>
              <a:t>strekspier</a:t>
            </a:r>
          </a:p>
        </p:txBody>
      </p:sp>
      <p:sp>
        <p:nvSpPr>
          <p:cNvPr id="7" name="Tekstvak 6"/>
          <p:cNvSpPr txBox="1"/>
          <p:nvPr/>
        </p:nvSpPr>
        <p:spPr>
          <a:xfrm>
            <a:off x="5220072" y="4725144"/>
            <a:ext cx="2717411" cy="523220"/>
          </a:xfrm>
          <a:prstGeom prst="rect">
            <a:avLst/>
          </a:prstGeom>
          <a:noFill/>
        </p:spPr>
        <p:txBody>
          <a:bodyPr wrap="none" rtlCol="0">
            <a:spAutoFit/>
          </a:bodyPr>
          <a:lstStyle/>
          <a:p>
            <a:r>
              <a:rPr lang="nl-NL" sz="2800" dirty="0">
                <a:solidFill>
                  <a:srgbClr val="FF0000"/>
                </a:solidFill>
                <a:latin typeface="Comic Sans MS" pitchFamily="66" charset="0"/>
              </a:rPr>
              <a:t>beenverbinding</a:t>
            </a:r>
          </a:p>
        </p:txBody>
      </p:sp>
      <p:sp>
        <p:nvSpPr>
          <p:cNvPr id="8" name="Tekstvak 7"/>
          <p:cNvSpPr txBox="1"/>
          <p:nvPr/>
        </p:nvSpPr>
        <p:spPr>
          <a:xfrm>
            <a:off x="6300192" y="3212976"/>
            <a:ext cx="1789272" cy="461665"/>
          </a:xfrm>
          <a:prstGeom prst="rect">
            <a:avLst/>
          </a:prstGeom>
          <a:noFill/>
        </p:spPr>
        <p:txBody>
          <a:bodyPr wrap="none" rtlCol="0">
            <a:spAutoFit/>
          </a:bodyPr>
          <a:lstStyle/>
          <a:p>
            <a:r>
              <a:rPr lang="nl-NL" sz="2400" dirty="0">
                <a:latin typeface="Comic Sans MS" pitchFamily="66" charset="0"/>
              </a:rPr>
              <a:t>vergroeiing</a:t>
            </a:r>
          </a:p>
        </p:txBody>
      </p:sp>
      <p:sp>
        <p:nvSpPr>
          <p:cNvPr id="9" name="Tekstvak 8"/>
          <p:cNvSpPr txBox="1"/>
          <p:nvPr/>
        </p:nvSpPr>
        <p:spPr>
          <a:xfrm>
            <a:off x="4644008" y="4293096"/>
            <a:ext cx="952505" cy="523220"/>
          </a:xfrm>
          <a:prstGeom prst="rect">
            <a:avLst/>
          </a:prstGeom>
          <a:noFill/>
        </p:spPr>
        <p:txBody>
          <a:bodyPr wrap="none" rtlCol="0">
            <a:spAutoFit/>
          </a:bodyPr>
          <a:lstStyle/>
          <a:p>
            <a:r>
              <a:rPr lang="nl-NL" sz="2800" dirty="0">
                <a:solidFill>
                  <a:schemeClr val="bg2">
                    <a:lumMod val="25000"/>
                  </a:schemeClr>
                </a:solidFill>
                <a:latin typeface="Comic Sans MS" pitchFamily="66" charset="0"/>
              </a:rPr>
              <a:t>naad</a:t>
            </a:r>
          </a:p>
        </p:txBody>
      </p:sp>
      <p:sp>
        <p:nvSpPr>
          <p:cNvPr id="10" name="Tekstvak 9"/>
          <p:cNvSpPr txBox="1"/>
          <p:nvPr/>
        </p:nvSpPr>
        <p:spPr>
          <a:xfrm>
            <a:off x="4427984" y="2420888"/>
            <a:ext cx="1661032" cy="461665"/>
          </a:xfrm>
          <a:prstGeom prst="rect">
            <a:avLst/>
          </a:prstGeom>
          <a:noFill/>
        </p:spPr>
        <p:txBody>
          <a:bodyPr wrap="none" rtlCol="0">
            <a:spAutoFit/>
          </a:bodyPr>
          <a:lstStyle/>
          <a:p>
            <a:r>
              <a:rPr lang="nl-NL" sz="2400" dirty="0">
                <a:solidFill>
                  <a:schemeClr val="accent2"/>
                </a:solidFill>
                <a:latin typeface="Comic Sans MS" pitchFamily="66" charset="0"/>
              </a:rPr>
              <a:t>kraakbeen</a:t>
            </a:r>
          </a:p>
        </p:txBody>
      </p:sp>
      <p:sp>
        <p:nvSpPr>
          <p:cNvPr id="11" name="Tekstvak 10"/>
          <p:cNvSpPr txBox="1"/>
          <p:nvPr/>
        </p:nvSpPr>
        <p:spPr>
          <a:xfrm>
            <a:off x="6876256" y="4077072"/>
            <a:ext cx="1653017" cy="523220"/>
          </a:xfrm>
          <a:prstGeom prst="rect">
            <a:avLst/>
          </a:prstGeom>
          <a:noFill/>
        </p:spPr>
        <p:txBody>
          <a:bodyPr wrap="none" rtlCol="0">
            <a:spAutoFit/>
          </a:bodyPr>
          <a:lstStyle/>
          <a:p>
            <a:r>
              <a:rPr lang="nl-NL" sz="2800" dirty="0">
                <a:latin typeface="Comic Sans MS" pitchFamily="66" charset="0"/>
              </a:rPr>
              <a:t>gewricht</a:t>
            </a:r>
          </a:p>
        </p:txBody>
      </p:sp>
      <p:sp>
        <p:nvSpPr>
          <p:cNvPr id="13" name="Tekstvak 12"/>
          <p:cNvSpPr txBox="1"/>
          <p:nvPr/>
        </p:nvSpPr>
        <p:spPr>
          <a:xfrm>
            <a:off x="2699792" y="3861048"/>
            <a:ext cx="683200" cy="523220"/>
          </a:xfrm>
          <a:prstGeom prst="rect">
            <a:avLst/>
          </a:prstGeom>
          <a:noFill/>
        </p:spPr>
        <p:txBody>
          <a:bodyPr wrap="none" rtlCol="0">
            <a:spAutoFit/>
          </a:bodyPr>
          <a:lstStyle/>
          <a:p>
            <a:r>
              <a:rPr lang="nl-NL" sz="2800" dirty="0">
                <a:solidFill>
                  <a:schemeClr val="accent2">
                    <a:lumMod val="60000"/>
                    <a:lumOff val="40000"/>
                  </a:schemeClr>
                </a:solidFill>
              </a:rPr>
              <a:t>bot</a:t>
            </a:r>
          </a:p>
        </p:txBody>
      </p:sp>
      <p:sp>
        <p:nvSpPr>
          <p:cNvPr id="14" name="Tekstvak 13"/>
          <p:cNvSpPr txBox="1"/>
          <p:nvPr/>
        </p:nvSpPr>
        <p:spPr>
          <a:xfrm>
            <a:off x="3275856" y="2708920"/>
            <a:ext cx="1141659" cy="584775"/>
          </a:xfrm>
          <a:prstGeom prst="rect">
            <a:avLst/>
          </a:prstGeom>
          <a:noFill/>
        </p:spPr>
        <p:txBody>
          <a:bodyPr wrap="none" rtlCol="0">
            <a:spAutoFit/>
          </a:bodyPr>
          <a:lstStyle/>
          <a:p>
            <a:r>
              <a:rPr lang="nl-NL" sz="3200" dirty="0">
                <a:latin typeface="Comic Sans MS" pitchFamily="66" charset="0"/>
              </a:rPr>
              <a:t>spier</a:t>
            </a:r>
          </a:p>
        </p:txBody>
      </p:sp>
      <p:sp>
        <p:nvSpPr>
          <p:cNvPr id="15" name="Tekstvak 14"/>
          <p:cNvSpPr txBox="1"/>
          <p:nvPr/>
        </p:nvSpPr>
        <p:spPr>
          <a:xfrm>
            <a:off x="3707904" y="3789040"/>
            <a:ext cx="1162498" cy="646331"/>
          </a:xfrm>
          <a:prstGeom prst="rect">
            <a:avLst/>
          </a:prstGeom>
          <a:noFill/>
        </p:spPr>
        <p:txBody>
          <a:bodyPr wrap="none" rtlCol="0">
            <a:spAutoFit/>
          </a:bodyPr>
          <a:lstStyle/>
          <a:p>
            <a:r>
              <a:rPr lang="nl-NL" sz="3600" dirty="0">
                <a:solidFill>
                  <a:schemeClr val="accent1">
                    <a:lumMod val="50000"/>
                  </a:schemeClr>
                </a:solidFill>
                <a:latin typeface="Comic Sans MS" pitchFamily="66" charset="0"/>
              </a:rPr>
              <a:t>pees</a:t>
            </a:r>
          </a:p>
        </p:txBody>
      </p:sp>
      <p:sp>
        <p:nvSpPr>
          <p:cNvPr id="16" name="Tekstvak 15"/>
          <p:cNvSpPr txBox="1"/>
          <p:nvPr/>
        </p:nvSpPr>
        <p:spPr>
          <a:xfrm>
            <a:off x="539552" y="4365104"/>
            <a:ext cx="2855269" cy="584775"/>
          </a:xfrm>
          <a:prstGeom prst="rect">
            <a:avLst/>
          </a:prstGeom>
          <a:noFill/>
        </p:spPr>
        <p:txBody>
          <a:bodyPr wrap="none" rtlCol="0">
            <a:spAutoFit/>
          </a:bodyPr>
          <a:lstStyle/>
          <a:p>
            <a:r>
              <a:rPr lang="nl-NL" sz="3200" dirty="0">
                <a:solidFill>
                  <a:schemeClr val="accent6">
                    <a:lumMod val="75000"/>
                  </a:schemeClr>
                </a:solidFill>
                <a:latin typeface="Comic Sans MS" pitchFamily="66" charset="0"/>
              </a:rPr>
              <a:t>kogelgewricht</a:t>
            </a:r>
          </a:p>
        </p:txBody>
      </p:sp>
      <p:sp>
        <p:nvSpPr>
          <p:cNvPr id="17" name="Tekstvak 16"/>
          <p:cNvSpPr txBox="1"/>
          <p:nvPr/>
        </p:nvSpPr>
        <p:spPr>
          <a:xfrm>
            <a:off x="6084168" y="3645024"/>
            <a:ext cx="2795958" cy="461665"/>
          </a:xfrm>
          <a:prstGeom prst="rect">
            <a:avLst/>
          </a:prstGeom>
          <a:noFill/>
        </p:spPr>
        <p:txBody>
          <a:bodyPr wrap="none" rtlCol="0">
            <a:spAutoFit/>
          </a:bodyPr>
          <a:lstStyle/>
          <a:p>
            <a:r>
              <a:rPr lang="nl-NL" sz="2400" dirty="0">
                <a:solidFill>
                  <a:srgbClr val="92D050"/>
                </a:solidFill>
                <a:latin typeface="Comic Sans MS" pitchFamily="66" charset="0"/>
              </a:rPr>
              <a:t>scharniergewricht</a:t>
            </a:r>
          </a:p>
        </p:txBody>
      </p:sp>
      <p:sp>
        <p:nvSpPr>
          <p:cNvPr id="18" name="Tekstvak 17"/>
          <p:cNvSpPr txBox="1"/>
          <p:nvPr/>
        </p:nvSpPr>
        <p:spPr>
          <a:xfrm>
            <a:off x="1043608" y="1412776"/>
            <a:ext cx="3206327" cy="646331"/>
          </a:xfrm>
          <a:prstGeom prst="rect">
            <a:avLst/>
          </a:prstGeom>
          <a:noFill/>
        </p:spPr>
        <p:txBody>
          <a:bodyPr wrap="none" rtlCol="0">
            <a:spAutoFit/>
          </a:bodyPr>
          <a:lstStyle/>
          <a:p>
            <a:r>
              <a:rPr lang="nl-NL" sz="3600" dirty="0">
                <a:solidFill>
                  <a:srgbClr val="FFFF00"/>
                </a:solidFill>
                <a:latin typeface="Comic Sans MS" pitchFamily="66" charset="0"/>
              </a:rPr>
              <a:t>zadelgewricht</a:t>
            </a:r>
          </a:p>
        </p:txBody>
      </p:sp>
      <p:sp>
        <p:nvSpPr>
          <p:cNvPr id="19" name="Tekstvak 18"/>
          <p:cNvSpPr txBox="1"/>
          <p:nvPr/>
        </p:nvSpPr>
        <p:spPr>
          <a:xfrm>
            <a:off x="4355976" y="3356992"/>
            <a:ext cx="1794081" cy="646331"/>
          </a:xfrm>
          <a:prstGeom prst="rect">
            <a:avLst/>
          </a:prstGeom>
          <a:noFill/>
        </p:spPr>
        <p:txBody>
          <a:bodyPr wrap="none" rtlCol="0">
            <a:spAutoFit/>
          </a:bodyPr>
          <a:lstStyle/>
          <a:p>
            <a:r>
              <a:rPr lang="nl-NL" sz="3600" dirty="0">
                <a:solidFill>
                  <a:schemeClr val="bg2">
                    <a:lumMod val="25000"/>
                  </a:schemeClr>
                </a:solidFill>
                <a:latin typeface="Comic Sans MS" pitchFamily="66" charset="0"/>
              </a:rPr>
              <a:t>dijbeen</a:t>
            </a:r>
          </a:p>
        </p:txBody>
      </p:sp>
      <p:sp>
        <p:nvSpPr>
          <p:cNvPr id="20" name="Tekstvak 19"/>
          <p:cNvSpPr txBox="1"/>
          <p:nvPr/>
        </p:nvSpPr>
        <p:spPr>
          <a:xfrm>
            <a:off x="1187624" y="3573016"/>
            <a:ext cx="1217000" cy="400110"/>
          </a:xfrm>
          <a:prstGeom prst="rect">
            <a:avLst/>
          </a:prstGeom>
          <a:noFill/>
        </p:spPr>
        <p:txBody>
          <a:bodyPr wrap="none" rtlCol="0">
            <a:spAutoFit/>
          </a:bodyPr>
          <a:lstStyle/>
          <a:p>
            <a:r>
              <a:rPr lang="nl-NL" sz="2000" dirty="0">
                <a:solidFill>
                  <a:schemeClr val="accent2">
                    <a:lumMod val="50000"/>
                  </a:schemeClr>
                </a:solidFill>
                <a:latin typeface="Comic Sans MS" pitchFamily="66" charset="0"/>
              </a:rPr>
              <a:t>kuitbeen</a:t>
            </a:r>
          </a:p>
        </p:txBody>
      </p:sp>
      <p:sp>
        <p:nvSpPr>
          <p:cNvPr id="21" name="Tekstvak 20"/>
          <p:cNvSpPr txBox="1"/>
          <p:nvPr/>
        </p:nvSpPr>
        <p:spPr>
          <a:xfrm>
            <a:off x="6228184" y="2060848"/>
            <a:ext cx="2127505" cy="523220"/>
          </a:xfrm>
          <a:prstGeom prst="rect">
            <a:avLst/>
          </a:prstGeom>
          <a:noFill/>
        </p:spPr>
        <p:txBody>
          <a:bodyPr wrap="none" rtlCol="0">
            <a:spAutoFit/>
          </a:bodyPr>
          <a:lstStyle/>
          <a:p>
            <a:r>
              <a:rPr lang="nl-NL" sz="2800" dirty="0">
                <a:solidFill>
                  <a:schemeClr val="tx2">
                    <a:lumMod val="60000"/>
                    <a:lumOff val="40000"/>
                  </a:schemeClr>
                </a:solidFill>
                <a:latin typeface="Comic Sans MS" pitchFamily="66" charset="0"/>
              </a:rPr>
              <a:t>scheenbeen</a:t>
            </a:r>
          </a:p>
        </p:txBody>
      </p:sp>
      <p:sp>
        <p:nvSpPr>
          <p:cNvPr id="22" name="Tekstvak 21"/>
          <p:cNvSpPr txBox="1"/>
          <p:nvPr/>
        </p:nvSpPr>
        <p:spPr>
          <a:xfrm>
            <a:off x="2339752" y="3284984"/>
            <a:ext cx="2077813" cy="369332"/>
          </a:xfrm>
          <a:prstGeom prst="rect">
            <a:avLst/>
          </a:prstGeom>
          <a:noFill/>
        </p:spPr>
        <p:txBody>
          <a:bodyPr wrap="none" rtlCol="0">
            <a:spAutoFit/>
          </a:bodyPr>
          <a:lstStyle/>
          <a:p>
            <a:r>
              <a:rPr lang="nl-NL" dirty="0">
                <a:solidFill>
                  <a:schemeClr val="tx1">
                    <a:lumMod val="75000"/>
                    <a:lumOff val="25000"/>
                  </a:schemeClr>
                </a:solidFill>
                <a:latin typeface="Comic Sans MS" pitchFamily="66" charset="0"/>
              </a:rPr>
              <a:t>middenhandsbeen</a:t>
            </a:r>
          </a:p>
        </p:txBody>
      </p:sp>
      <p:sp>
        <p:nvSpPr>
          <p:cNvPr id="23" name="Tekstvak 22"/>
          <p:cNvSpPr txBox="1"/>
          <p:nvPr/>
        </p:nvSpPr>
        <p:spPr>
          <a:xfrm>
            <a:off x="467544" y="2780928"/>
            <a:ext cx="2153154" cy="584775"/>
          </a:xfrm>
          <a:prstGeom prst="rect">
            <a:avLst/>
          </a:prstGeom>
          <a:noFill/>
        </p:spPr>
        <p:txBody>
          <a:bodyPr wrap="none" rtlCol="0">
            <a:spAutoFit/>
          </a:bodyPr>
          <a:lstStyle/>
          <a:p>
            <a:r>
              <a:rPr lang="nl-NL" sz="3200" dirty="0">
                <a:solidFill>
                  <a:schemeClr val="bg1">
                    <a:lumMod val="65000"/>
                  </a:schemeClr>
                </a:solidFill>
                <a:latin typeface="Comic Sans MS" pitchFamily="66" charset="0"/>
              </a:rPr>
              <a:t>spaakbeen</a:t>
            </a:r>
          </a:p>
        </p:txBody>
      </p:sp>
      <p:sp>
        <p:nvSpPr>
          <p:cNvPr id="24" name="Rechthoek 23"/>
          <p:cNvSpPr/>
          <p:nvPr/>
        </p:nvSpPr>
        <p:spPr>
          <a:xfrm>
            <a:off x="5148064" y="1556792"/>
            <a:ext cx="3007940" cy="584775"/>
          </a:xfrm>
          <a:prstGeom prst="rect">
            <a:avLst/>
          </a:prstGeom>
        </p:spPr>
        <p:txBody>
          <a:bodyPr wrap="square">
            <a:spAutoFit/>
          </a:bodyPr>
          <a:lstStyle/>
          <a:p>
            <a:pPr lvl="0"/>
            <a:r>
              <a:rPr lang="nl-NL" sz="3200" dirty="0">
                <a:solidFill>
                  <a:prstClr val="white">
                    <a:lumMod val="75000"/>
                  </a:prstClr>
                </a:solidFill>
                <a:latin typeface="Comic Sans MS" pitchFamily="66" charset="0"/>
              </a:rPr>
              <a:t>opperarmbeen</a:t>
            </a:r>
          </a:p>
        </p:txBody>
      </p:sp>
      <p:sp>
        <p:nvSpPr>
          <p:cNvPr id="25" name="Tekstvak 24"/>
          <p:cNvSpPr txBox="1"/>
          <p:nvPr/>
        </p:nvSpPr>
        <p:spPr>
          <a:xfrm>
            <a:off x="1691680" y="3933056"/>
            <a:ext cx="966931" cy="369332"/>
          </a:xfrm>
          <a:prstGeom prst="rect">
            <a:avLst/>
          </a:prstGeom>
          <a:noFill/>
        </p:spPr>
        <p:txBody>
          <a:bodyPr wrap="none" rtlCol="0">
            <a:spAutoFit/>
          </a:bodyPr>
          <a:lstStyle/>
          <a:p>
            <a:r>
              <a:rPr lang="nl-NL" dirty="0">
                <a:latin typeface="Comic Sans MS" pitchFamily="66" charset="0"/>
              </a:rPr>
              <a:t>ellepijp</a:t>
            </a:r>
          </a:p>
        </p:txBody>
      </p:sp>
      <p:sp>
        <p:nvSpPr>
          <p:cNvPr id="26" name="Rechthoek 25"/>
          <p:cNvSpPr/>
          <p:nvPr/>
        </p:nvSpPr>
        <p:spPr>
          <a:xfrm>
            <a:off x="755576" y="2204864"/>
            <a:ext cx="1689886" cy="400110"/>
          </a:xfrm>
          <a:prstGeom prst="rect">
            <a:avLst/>
          </a:prstGeom>
        </p:spPr>
        <p:txBody>
          <a:bodyPr wrap="none">
            <a:spAutoFit/>
          </a:bodyPr>
          <a:lstStyle/>
          <a:p>
            <a:r>
              <a:rPr lang="nl-NL" sz="2000" dirty="0">
                <a:solidFill>
                  <a:schemeClr val="accent2">
                    <a:lumMod val="75000"/>
                  </a:schemeClr>
                </a:solidFill>
                <a:latin typeface="Comic Sans MS" pitchFamily="66" charset="0"/>
              </a:rPr>
              <a:t>vingerkootje</a:t>
            </a:r>
          </a:p>
        </p:txBody>
      </p:sp>
      <p:sp>
        <p:nvSpPr>
          <p:cNvPr id="27" name="Tekstvak 26"/>
          <p:cNvSpPr txBox="1"/>
          <p:nvPr/>
        </p:nvSpPr>
        <p:spPr>
          <a:xfrm>
            <a:off x="3203848" y="1124744"/>
            <a:ext cx="1717137" cy="338554"/>
          </a:xfrm>
          <a:prstGeom prst="rect">
            <a:avLst/>
          </a:prstGeom>
          <a:noFill/>
        </p:spPr>
        <p:txBody>
          <a:bodyPr wrap="none" rtlCol="0">
            <a:spAutoFit/>
          </a:bodyPr>
          <a:lstStyle/>
          <a:p>
            <a:r>
              <a:rPr lang="nl-NL" sz="1600" dirty="0">
                <a:latin typeface="Comic Sans MS" pitchFamily="66" charset="0"/>
              </a:rPr>
              <a:t>gewrichtskapsel</a:t>
            </a:r>
          </a:p>
        </p:txBody>
      </p:sp>
      <p:sp>
        <p:nvSpPr>
          <p:cNvPr id="28" name="Tekstvak 27"/>
          <p:cNvSpPr txBox="1"/>
          <p:nvPr/>
        </p:nvSpPr>
        <p:spPr>
          <a:xfrm>
            <a:off x="4283968" y="1412776"/>
            <a:ext cx="1364476" cy="369332"/>
          </a:xfrm>
          <a:prstGeom prst="rect">
            <a:avLst/>
          </a:prstGeom>
          <a:noFill/>
        </p:spPr>
        <p:txBody>
          <a:bodyPr wrap="none" rtlCol="0">
            <a:spAutoFit/>
          </a:bodyPr>
          <a:lstStyle/>
          <a:p>
            <a:r>
              <a:rPr lang="nl-NL" dirty="0">
                <a:solidFill>
                  <a:srgbClr val="FFC000"/>
                </a:solidFill>
                <a:latin typeface="Comic Sans MS" pitchFamily="66" charset="0"/>
              </a:rPr>
              <a:t>kapselband</a:t>
            </a:r>
          </a:p>
        </p:txBody>
      </p:sp>
      <p:sp>
        <p:nvSpPr>
          <p:cNvPr id="29" name="Tekstvak 28"/>
          <p:cNvSpPr txBox="1"/>
          <p:nvPr/>
        </p:nvSpPr>
        <p:spPr>
          <a:xfrm>
            <a:off x="467544" y="1988840"/>
            <a:ext cx="1439818" cy="307777"/>
          </a:xfrm>
          <a:prstGeom prst="rect">
            <a:avLst/>
          </a:prstGeom>
          <a:noFill/>
        </p:spPr>
        <p:txBody>
          <a:bodyPr wrap="none" rtlCol="0">
            <a:spAutoFit/>
          </a:bodyPr>
          <a:lstStyle/>
          <a:p>
            <a:r>
              <a:rPr lang="nl-NL" sz="1400" dirty="0">
                <a:solidFill>
                  <a:schemeClr val="tx2"/>
                </a:solidFill>
                <a:latin typeface="Comic Sans MS" pitchFamily="66" charset="0"/>
              </a:rPr>
              <a:t>gewrichtskogel</a:t>
            </a:r>
          </a:p>
        </p:txBody>
      </p:sp>
      <p:sp>
        <p:nvSpPr>
          <p:cNvPr id="30" name="Tekstvak 29"/>
          <p:cNvSpPr txBox="1"/>
          <p:nvPr/>
        </p:nvSpPr>
        <p:spPr>
          <a:xfrm>
            <a:off x="3419872" y="4725144"/>
            <a:ext cx="1665841" cy="369332"/>
          </a:xfrm>
          <a:prstGeom prst="rect">
            <a:avLst/>
          </a:prstGeom>
          <a:noFill/>
        </p:spPr>
        <p:txBody>
          <a:bodyPr wrap="none" rtlCol="0">
            <a:spAutoFit/>
          </a:bodyPr>
          <a:lstStyle/>
          <a:p>
            <a:r>
              <a:rPr lang="nl-NL" dirty="0">
                <a:solidFill>
                  <a:schemeClr val="accent2">
                    <a:lumMod val="50000"/>
                  </a:schemeClr>
                </a:solidFill>
                <a:latin typeface="Comic Sans MS" pitchFamily="66" charset="0"/>
              </a:rPr>
              <a:t>gewrichtskom</a:t>
            </a:r>
          </a:p>
        </p:txBody>
      </p:sp>
      <p:sp>
        <p:nvSpPr>
          <p:cNvPr id="31" name="Tekstvak 30"/>
          <p:cNvSpPr txBox="1"/>
          <p:nvPr/>
        </p:nvSpPr>
        <p:spPr>
          <a:xfrm>
            <a:off x="6876256" y="2924944"/>
            <a:ext cx="1292341" cy="369332"/>
          </a:xfrm>
          <a:prstGeom prst="rect">
            <a:avLst/>
          </a:prstGeom>
          <a:noFill/>
        </p:spPr>
        <p:txBody>
          <a:bodyPr wrap="none" rtlCol="0">
            <a:spAutoFit/>
          </a:bodyPr>
          <a:lstStyle/>
          <a:p>
            <a:r>
              <a:rPr lang="nl-NL" dirty="0">
                <a:solidFill>
                  <a:srgbClr val="FF0000"/>
                </a:solidFill>
                <a:latin typeface="Comic Sans MS" pitchFamily="66" charset="0"/>
              </a:rPr>
              <a:t>spaakbeen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76583" y="1340768"/>
            <a:ext cx="6912768" cy="206210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800100" lvl="1" indent="-342900">
              <a:buFont typeface="Arial" panose="020B0604020202020204" pitchFamily="34" charset="0"/>
              <a:buChar char="•"/>
              <a:defRPr/>
            </a:pPr>
            <a:endParaRPr lang="nl-NL" sz="2000" dirty="0"/>
          </a:p>
          <a:p>
            <a:pPr marL="800100" lvl="1" indent="-342900">
              <a:buFont typeface="Arial" panose="020B0604020202020204" pitchFamily="34" charset="0"/>
              <a:buChar char="•"/>
              <a:defRPr/>
            </a:pPr>
            <a:r>
              <a:rPr lang="nl-NL" sz="2000" dirty="0" err="1"/>
              <a:t>Snijvoorbeelden</a:t>
            </a:r>
            <a:r>
              <a:rPr lang="nl-NL" sz="2000" dirty="0"/>
              <a:t> vleugel en poot.</a:t>
            </a:r>
          </a:p>
          <a:p>
            <a:pPr marL="800100" lvl="1" indent="-342900">
              <a:buFont typeface="Arial" panose="020B0604020202020204" pitchFamily="34" charset="0"/>
              <a:buChar char="•"/>
              <a:defRPr/>
            </a:pPr>
            <a:endParaRPr lang="nl-NL" sz="2000" dirty="0"/>
          </a:p>
          <a:p>
            <a:pPr marL="800100" lvl="1" indent="-342900">
              <a:buFont typeface="Arial" panose="020B0604020202020204" pitchFamily="34" charset="0"/>
              <a:buChar char="•"/>
              <a:defRPr/>
            </a:pPr>
            <a:r>
              <a:rPr lang="nl-NL" sz="2000" dirty="0" err="1"/>
              <a:t>Ppt</a:t>
            </a:r>
            <a:r>
              <a:rPr lang="nl-NL" sz="2000" dirty="0"/>
              <a:t> met illustraties vergelijkende anatomie (</a:t>
            </a:r>
            <a:r>
              <a:rPr lang="nl-NL" sz="2000" dirty="0" err="1"/>
              <a:t>nibi-site</a:t>
            </a:r>
            <a:r>
              <a:rPr lang="nl-NL" sz="2000" dirty="0"/>
              <a:t>)</a:t>
            </a:r>
          </a:p>
          <a:p>
            <a:pPr lvl="1">
              <a:defRPr/>
            </a:pPr>
            <a:endParaRPr lang="nl-NL" sz="2400" dirty="0"/>
          </a:p>
          <a:p>
            <a:pPr>
              <a:buFont typeface="Arial" pitchFamily="34" charset="0"/>
              <a:buChar char="•"/>
              <a:defRPr/>
            </a:pPr>
            <a:endParaRPr lang="nl-NL" sz="2400" dirty="0"/>
          </a:p>
        </p:txBody>
      </p:sp>
      <p:sp>
        <p:nvSpPr>
          <p:cNvPr id="4" name="Tekstvak 3"/>
          <p:cNvSpPr txBox="1"/>
          <p:nvPr/>
        </p:nvSpPr>
        <p:spPr>
          <a:xfrm>
            <a:off x="755576" y="404664"/>
            <a:ext cx="6552728"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Voor straks in de klas...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Andere lesideeën</a:t>
            </a:r>
          </a:p>
        </p:txBody>
      </p:sp>
      <p:sp>
        <p:nvSpPr>
          <p:cNvPr id="3" name="Tijdelijke aanduiding voor inhoud 2"/>
          <p:cNvSpPr>
            <a:spLocks noGrp="1"/>
          </p:cNvSpPr>
          <p:nvPr>
            <p:ph idx="1"/>
          </p:nvPr>
        </p:nvSpPr>
        <p:spPr/>
        <p:txBody>
          <a:bodyPr/>
          <a:lstStyle/>
          <a:p>
            <a:r>
              <a:rPr lang="nl-NL" dirty="0"/>
              <a:t>Bottenbeest</a:t>
            </a:r>
          </a:p>
          <a:p>
            <a:r>
              <a:rPr lang="nl-NL" dirty="0"/>
              <a:t>Bewegende hand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chor="t">
            <a:normAutofit fontScale="90000"/>
          </a:bodyPr>
          <a:lstStyle/>
          <a:p>
            <a:pPr algn="l"/>
            <a:r>
              <a:rPr lang="nl-NL" dirty="0"/>
              <a:t>Bottenbeest</a:t>
            </a:r>
          </a:p>
        </p:txBody>
      </p:sp>
      <p:pic>
        <p:nvPicPr>
          <p:cNvPr id="4" name="Tijdelijke aanduiding voor inhoud 3" descr="Bouwplaat Coloborhynchus spielbergi Leen Zuydgeest_Page_3.jpg"/>
          <p:cNvPicPr>
            <a:picLocks noGrp="1" noChangeAspect="1"/>
          </p:cNvPicPr>
          <p:nvPr>
            <p:ph idx="1"/>
          </p:nvPr>
        </p:nvPicPr>
        <p:blipFill>
          <a:blip r:embed="rId2" cstate="print"/>
          <a:stretch>
            <a:fillRect/>
          </a:stretch>
        </p:blipFill>
        <p:spPr>
          <a:xfrm>
            <a:off x="539552" y="1196752"/>
            <a:ext cx="3143518" cy="2222090"/>
          </a:xfrm>
          <a:ln>
            <a:solidFill>
              <a:schemeClr val="tx1"/>
            </a:solidFill>
          </a:ln>
        </p:spPr>
      </p:pic>
      <p:pic>
        <p:nvPicPr>
          <p:cNvPr id="5" name="Afbeelding 4" descr="Bouwplaat Coloborhynchus spielbergi Leen Zuydgeest_Page_1.jpg"/>
          <p:cNvPicPr>
            <a:picLocks noChangeAspect="1"/>
          </p:cNvPicPr>
          <p:nvPr/>
        </p:nvPicPr>
        <p:blipFill>
          <a:blip r:embed="rId3" cstate="print"/>
          <a:stretch>
            <a:fillRect/>
          </a:stretch>
        </p:blipFill>
        <p:spPr>
          <a:xfrm>
            <a:off x="2987824" y="1628800"/>
            <a:ext cx="3159372" cy="2232248"/>
          </a:xfrm>
          <a:prstGeom prst="rect">
            <a:avLst/>
          </a:prstGeom>
          <a:ln>
            <a:solidFill>
              <a:schemeClr val="tx1"/>
            </a:solidFill>
          </a:ln>
        </p:spPr>
      </p:pic>
      <p:pic>
        <p:nvPicPr>
          <p:cNvPr id="6" name="Afbeelding 5" descr="Bouwplaat Coloborhynchus spielbergi Leen Zuydgeest_Page_2.jpg"/>
          <p:cNvPicPr>
            <a:picLocks noChangeAspect="1"/>
          </p:cNvPicPr>
          <p:nvPr/>
        </p:nvPicPr>
        <p:blipFill>
          <a:blip r:embed="rId4" cstate="print"/>
          <a:stretch>
            <a:fillRect/>
          </a:stretch>
        </p:blipFill>
        <p:spPr>
          <a:xfrm>
            <a:off x="5292080" y="2204864"/>
            <a:ext cx="3156420" cy="2232248"/>
          </a:xfrm>
          <a:prstGeom prst="rect">
            <a:avLst/>
          </a:prstGeom>
          <a:ln>
            <a:solidFill>
              <a:schemeClr val="tx1"/>
            </a:solidFill>
          </a:ln>
        </p:spPr>
      </p:pic>
      <p:sp>
        <p:nvSpPr>
          <p:cNvPr id="7" name="Tekstvak 6"/>
          <p:cNvSpPr txBox="1"/>
          <p:nvPr/>
        </p:nvSpPr>
        <p:spPr>
          <a:xfrm>
            <a:off x="539552" y="4653136"/>
            <a:ext cx="8208912" cy="1200329"/>
          </a:xfrm>
          <a:prstGeom prst="rect">
            <a:avLst/>
          </a:prstGeom>
          <a:noFill/>
        </p:spPr>
        <p:txBody>
          <a:bodyPr wrap="square" rtlCol="0">
            <a:spAutoFit/>
          </a:bodyPr>
          <a:lstStyle/>
          <a:p>
            <a:r>
              <a:rPr lang="nl-NL" sz="2400" dirty="0">
                <a:hlinkClick r:id="rId5"/>
              </a:rPr>
              <a:t>http://www.naturalis.nl/media/library/2016/01/</a:t>
            </a:r>
          </a:p>
          <a:p>
            <a:r>
              <a:rPr lang="nl-NL" sz="2400" dirty="0">
                <a:hlinkClick r:id="rId5"/>
              </a:rPr>
              <a:t>Opdracht_Bottenbeest_zonder_</a:t>
            </a:r>
            <a:r>
              <a:rPr lang="nl-NL" sz="2400" dirty="0" err="1">
                <a:hlinkClick r:id="rId5"/>
              </a:rPr>
              <a:t>antwoordmodel.pdf</a:t>
            </a:r>
            <a:endParaRPr lang="nl-NL" sz="2400" dirty="0"/>
          </a:p>
          <a:p>
            <a:endParaRPr lang="nl-NL"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IMG_0663.JPG"/>
          <p:cNvPicPr>
            <a:picLocks noChangeAspect="1"/>
          </p:cNvPicPr>
          <p:nvPr/>
        </p:nvPicPr>
        <p:blipFill>
          <a:blip r:embed="rId2" cstate="print"/>
          <a:stretch>
            <a:fillRect/>
          </a:stretch>
        </p:blipFill>
        <p:spPr>
          <a:xfrm rot="16200000">
            <a:off x="476545" y="1763815"/>
            <a:ext cx="3384377" cy="2538283"/>
          </a:xfrm>
          <a:prstGeom prst="rect">
            <a:avLst/>
          </a:prstGeom>
        </p:spPr>
      </p:pic>
      <p:sp>
        <p:nvSpPr>
          <p:cNvPr id="2" name="Titel 1"/>
          <p:cNvSpPr>
            <a:spLocks noGrp="1"/>
          </p:cNvSpPr>
          <p:nvPr>
            <p:ph type="title"/>
          </p:nvPr>
        </p:nvSpPr>
        <p:spPr>
          <a:xfrm>
            <a:off x="457200" y="274638"/>
            <a:ext cx="8229600" cy="706090"/>
          </a:xfrm>
        </p:spPr>
        <p:txBody>
          <a:bodyPr anchor="t">
            <a:normAutofit fontScale="90000"/>
          </a:bodyPr>
          <a:lstStyle/>
          <a:p>
            <a:pPr algn="l"/>
            <a:r>
              <a:rPr lang="nl-NL" dirty="0"/>
              <a:t>Resultaten</a:t>
            </a:r>
          </a:p>
        </p:txBody>
      </p:sp>
      <p:pic>
        <p:nvPicPr>
          <p:cNvPr id="4" name="Tijdelijke aanduiding voor inhoud 3" descr="IMG_0666.JPG"/>
          <p:cNvPicPr>
            <a:picLocks noGrp="1" noChangeAspect="1"/>
          </p:cNvPicPr>
          <p:nvPr>
            <p:ph idx="1"/>
          </p:nvPr>
        </p:nvPicPr>
        <p:blipFill>
          <a:blip r:embed="rId3" cstate="print"/>
          <a:stretch>
            <a:fillRect/>
          </a:stretch>
        </p:blipFill>
        <p:spPr>
          <a:xfrm rot="16200000">
            <a:off x="2636787" y="2051847"/>
            <a:ext cx="3384375" cy="2538282"/>
          </a:xfrm>
        </p:spPr>
      </p:pic>
      <p:pic>
        <p:nvPicPr>
          <p:cNvPr id="5" name="Afbeelding 4" descr="IMG_0665.JPG"/>
          <p:cNvPicPr>
            <a:picLocks noChangeAspect="1"/>
          </p:cNvPicPr>
          <p:nvPr/>
        </p:nvPicPr>
        <p:blipFill>
          <a:blip r:embed="rId4" cstate="print"/>
          <a:stretch>
            <a:fillRect/>
          </a:stretch>
        </p:blipFill>
        <p:spPr>
          <a:xfrm>
            <a:off x="5148064" y="1916832"/>
            <a:ext cx="2538282" cy="33843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Even voorstellen...</a:t>
            </a:r>
          </a:p>
        </p:txBody>
      </p:sp>
      <p:pic>
        <p:nvPicPr>
          <p:cNvPr id="7" name="Tijdelijke aanduiding voor inhoud 6" descr="teun-groep2-3 in AWD.jpg"/>
          <p:cNvPicPr>
            <a:picLocks noGrp="1" noChangeAspect="1"/>
          </p:cNvPicPr>
          <p:nvPr>
            <p:ph idx="1"/>
          </p:nvPr>
        </p:nvPicPr>
        <p:blipFill>
          <a:blip r:embed="rId2" cstate="print"/>
          <a:stretch>
            <a:fillRect/>
          </a:stretch>
        </p:blipFill>
        <p:spPr>
          <a:xfrm>
            <a:off x="539552" y="1340768"/>
            <a:ext cx="4572000" cy="36576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859216" cy="1143000"/>
          </a:xfrm>
        </p:spPr>
        <p:txBody>
          <a:bodyPr/>
          <a:lstStyle/>
          <a:p>
            <a:pPr algn="l"/>
            <a:r>
              <a:rPr lang="nl-NL" dirty="0"/>
              <a:t>En het goede antwoord was...</a:t>
            </a:r>
          </a:p>
        </p:txBody>
      </p:sp>
      <p:pic>
        <p:nvPicPr>
          <p:cNvPr id="4" name="Tijdelijke aanduiding voor inhoud 3" descr="Coloborhynchus-spielbergi-skelet-helft556435bef40b9-1024x898.jpg"/>
          <p:cNvPicPr>
            <a:picLocks noGrp="1" noChangeAspect="1"/>
          </p:cNvPicPr>
          <p:nvPr>
            <p:ph idx="1"/>
          </p:nvPr>
        </p:nvPicPr>
        <p:blipFill>
          <a:blip r:embed="rId2" cstate="print"/>
          <a:stretch>
            <a:fillRect/>
          </a:stretch>
        </p:blipFill>
        <p:spPr>
          <a:xfrm>
            <a:off x="755577" y="1340769"/>
            <a:ext cx="7877798" cy="3456384"/>
          </a:xfrm>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chor="t"/>
          <a:lstStyle/>
          <a:p>
            <a:pPr algn="l"/>
            <a:r>
              <a:rPr lang="nl-NL" dirty="0"/>
              <a:t>Bewegende hand</a:t>
            </a:r>
          </a:p>
        </p:txBody>
      </p:sp>
      <p:sp>
        <p:nvSpPr>
          <p:cNvPr id="3" name="Tijdelijke aanduiding voor inhoud 2"/>
          <p:cNvSpPr>
            <a:spLocks noGrp="1"/>
          </p:cNvSpPr>
          <p:nvPr>
            <p:ph idx="1"/>
          </p:nvPr>
        </p:nvSpPr>
        <p:spPr>
          <a:xfrm>
            <a:off x="467544" y="4725144"/>
            <a:ext cx="8229600" cy="720080"/>
          </a:xfrm>
        </p:spPr>
        <p:txBody>
          <a:bodyPr/>
          <a:lstStyle/>
          <a:p>
            <a:pPr>
              <a:buNone/>
            </a:pPr>
            <a:r>
              <a:rPr lang="nl-NL" sz="2400" dirty="0">
                <a:hlinkClick r:id="rId2"/>
              </a:rPr>
              <a:t>http://www.knutselidee.nl/knippen/bewegendehand.htm</a:t>
            </a:r>
            <a:endParaRPr lang="nl-NL" sz="2400" dirty="0"/>
          </a:p>
          <a:p>
            <a:pPr>
              <a:buNone/>
            </a:pPr>
            <a:endParaRPr lang="nl-NL" sz="2400" dirty="0"/>
          </a:p>
        </p:txBody>
      </p:sp>
      <p:pic>
        <p:nvPicPr>
          <p:cNvPr id="4" name="Afbeelding 3" descr="bewegendehand1.jpg"/>
          <p:cNvPicPr>
            <a:picLocks noChangeAspect="1"/>
          </p:cNvPicPr>
          <p:nvPr/>
        </p:nvPicPr>
        <p:blipFill>
          <a:blip r:embed="rId3" cstate="print"/>
          <a:stretch>
            <a:fillRect/>
          </a:stretch>
        </p:blipFill>
        <p:spPr>
          <a:xfrm>
            <a:off x="5580112" y="1124744"/>
            <a:ext cx="2160240" cy="3276364"/>
          </a:xfrm>
          <a:prstGeom prst="rect">
            <a:avLst/>
          </a:prstGeom>
        </p:spPr>
      </p:pic>
      <p:pic>
        <p:nvPicPr>
          <p:cNvPr id="5" name="Afbeelding 4" descr="bewegendehand2.jpg"/>
          <p:cNvPicPr>
            <a:picLocks noChangeAspect="1"/>
          </p:cNvPicPr>
          <p:nvPr/>
        </p:nvPicPr>
        <p:blipFill>
          <a:blip r:embed="rId4" cstate="print"/>
          <a:stretch>
            <a:fillRect/>
          </a:stretch>
        </p:blipFill>
        <p:spPr>
          <a:xfrm>
            <a:off x="539552" y="1124744"/>
            <a:ext cx="4778225" cy="32901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5576" y="404664"/>
            <a:ext cx="7200000" cy="957600"/>
          </a:xfrm>
        </p:spPr>
        <p:txBody>
          <a:bodyPr/>
          <a:lstStyle/>
          <a:p>
            <a:pPr algn="l"/>
            <a:r>
              <a:rPr lang="nl-NL" dirty="0"/>
              <a:t>Kip, het meest veelzijdige...</a:t>
            </a:r>
          </a:p>
        </p:txBody>
      </p:sp>
      <p:pic>
        <p:nvPicPr>
          <p:cNvPr id="5" name="Tijdelijke aanduiding voor inhoud 3" descr="Kip-body-juist.jpg"/>
          <p:cNvPicPr>
            <a:picLocks noGrp="1" noChangeAspect="1"/>
          </p:cNvPicPr>
          <p:nvPr>
            <p:ph idx="1"/>
          </p:nvPr>
        </p:nvPicPr>
        <p:blipFill>
          <a:blip r:embed="rId3" cstate="print"/>
          <a:stretch>
            <a:fillRect/>
          </a:stretch>
        </p:blipFill>
        <p:spPr>
          <a:xfrm>
            <a:off x="611560" y="1484784"/>
            <a:ext cx="3096344" cy="3096344"/>
          </a:xfrm>
        </p:spPr>
      </p:pic>
      <p:sp>
        <p:nvSpPr>
          <p:cNvPr id="6" name="Tekstvak 5"/>
          <p:cNvSpPr txBox="1"/>
          <p:nvPr/>
        </p:nvSpPr>
        <p:spPr>
          <a:xfrm>
            <a:off x="4572000" y="1844824"/>
            <a:ext cx="1728192" cy="510778"/>
          </a:xfrm>
          <a:prstGeom prst="wedgeRoundRectCallout">
            <a:avLst>
              <a:gd name="adj1" fmla="val -118277"/>
              <a:gd name="adj2" fmla="val 556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a:t>Why me?</a:t>
            </a:r>
            <a:endParaRPr 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99592" y="1844824"/>
            <a:ext cx="7488832" cy="22467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pPr>
            <a:r>
              <a:rPr lang="nl-NL" sz="2400" dirty="0"/>
              <a:t>Kerndoel 34, bouw en functie menselijk lichaam:</a:t>
            </a:r>
          </a:p>
          <a:p>
            <a:pPr marL="285750" indent="-285750"/>
            <a:endParaRPr lang="nl-NL" sz="2400" dirty="0"/>
          </a:p>
          <a:p>
            <a:pPr marL="742950" lvl="1" indent="-285750">
              <a:lnSpc>
                <a:spcPct val="150000"/>
              </a:lnSpc>
              <a:buFont typeface="Arial" pitchFamily="34" charset="0"/>
              <a:buChar char="•"/>
            </a:pPr>
            <a:r>
              <a:rPr lang="nl-NL" sz="2000" dirty="0"/>
              <a:t>Bewegen</a:t>
            </a:r>
          </a:p>
          <a:p>
            <a:pPr marL="742950" lvl="1" indent="-285750">
              <a:lnSpc>
                <a:spcPct val="150000"/>
              </a:lnSpc>
              <a:buFont typeface="Arial" pitchFamily="34" charset="0"/>
              <a:buChar char="•"/>
            </a:pPr>
            <a:r>
              <a:rPr lang="nl-NL" sz="2000" dirty="0"/>
              <a:t>Bouw, functie en werking van skelet en spierstelsel</a:t>
            </a:r>
          </a:p>
          <a:p>
            <a:pPr fontAlgn="t"/>
            <a:endParaRPr lang="nl-NL" sz="2000" dirty="0"/>
          </a:p>
        </p:txBody>
      </p:sp>
      <p:sp>
        <p:nvSpPr>
          <p:cNvPr id="6" name="Tekstvak 5"/>
          <p:cNvSpPr txBox="1"/>
          <p:nvPr/>
        </p:nvSpPr>
        <p:spPr>
          <a:xfrm>
            <a:off x="754804" y="371428"/>
            <a:ext cx="7345587"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en-US" sz="4400" b="0" dirty="0">
                <a:solidFill>
                  <a:schemeClr val="tx1"/>
                </a:solidFill>
                <a:latin typeface="+mj-lt"/>
                <a:ea typeface="+mj-ea"/>
                <a:cs typeface="+mj-cs"/>
              </a:rPr>
              <a:t>Kip… in </a:t>
            </a:r>
            <a:r>
              <a:rPr lang="en-US" sz="4400" b="0" dirty="0" err="1">
                <a:solidFill>
                  <a:schemeClr val="tx1"/>
                </a:solidFill>
                <a:latin typeface="+mj-lt"/>
                <a:ea typeface="+mj-ea"/>
                <a:cs typeface="+mj-cs"/>
              </a:rPr>
              <a:t>mijn</a:t>
            </a:r>
            <a:r>
              <a:rPr lang="en-US" sz="4400" b="0" dirty="0">
                <a:solidFill>
                  <a:schemeClr val="tx1"/>
                </a:solidFill>
                <a:latin typeface="+mj-lt"/>
                <a:ea typeface="+mj-ea"/>
                <a:cs typeface="+mj-cs"/>
              </a:rPr>
              <a:t> </a:t>
            </a:r>
            <a:r>
              <a:rPr lang="en-US" sz="4400" b="0" dirty="0" err="1">
                <a:solidFill>
                  <a:schemeClr val="tx1"/>
                </a:solidFill>
                <a:latin typeface="+mj-lt"/>
                <a:ea typeface="+mj-ea"/>
                <a:cs typeface="+mj-cs"/>
              </a:rPr>
              <a:t>lesprogramma</a:t>
            </a:r>
            <a:r>
              <a:rPr lang="en-US" sz="4400" b="0" dirty="0">
                <a:solidFill>
                  <a:schemeClr val="tx1"/>
                </a:solidFill>
                <a:latin typeface="+mj-lt"/>
                <a:ea typeface="+mj-ea"/>
                <a:cs typeface="+mj-cs"/>
              </a:rPr>
              <a:t>?</a:t>
            </a:r>
            <a:endParaRPr lang="nl-NL" sz="4400" b="0" dirty="0" err="1">
              <a:solidFill>
                <a:schemeClr val="tx1"/>
              </a:solidFill>
              <a:latin typeface="+mj-lt"/>
              <a:ea typeface="+mj-ea"/>
              <a:cs typeface="+mj-cs"/>
            </a:endParaRPr>
          </a:p>
        </p:txBody>
      </p:sp>
      <p:pic>
        <p:nvPicPr>
          <p:cNvPr id="7" name="Afbeelding 6" descr="SLO_logo horizontaal totaal.jpg"/>
          <p:cNvPicPr>
            <a:picLocks noChangeAspect="1"/>
          </p:cNvPicPr>
          <p:nvPr/>
        </p:nvPicPr>
        <p:blipFill>
          <a:blip r:embed="rId2" cstate="print"/>
          <a:stretch>
            <a:fillRect/>
          </a:stretch>
        </p:blipFill>
        <p:spPr>
          <a:xfrm rot="492864">
            <a:off x="5969261" y="1399438"/>
            <a:ext cx="2881313" cy="614363"/>
          </a:xfrm>
          <a:prstGeom prst="rect">
            <a:avLst/>
          </a:prstGeom>
          <a:effectLst>
            <a:outerShdw blurRad="50800" dist="38100" dir="2700000" algn="tl" rotWithShape="0">
              <a:prstClr val="black">
                <a:alpha val="40000"/>
              </a:prstClr>
            </a:outerShdw>
          </a:effectLst>
        </p:spPr>
      </p:pic>
      <p:sp>
        <p:nvSpPr>
          <p:cNvPr id="2" name="Tekstvak 1">
            <a:extLst>
              <a:ext uri="{FF2B5EF4-FFF2-40B4-BE49-F238E27FC236}">
                <a16:creationId xmlns:a16="http://schemas.microsoft.com/office/drawing/2014/main" id="{025255C6-5AA3-0FD3-75A5-D0576617E81D}"/>
              </a:ext>
            </a:extLst>
          </p:cNvPr>
          <p:cNvSpPr txBox="1"/>
          <p:nvPr/>
        </p:nvSpPr>
        <p:spPr>
          <a:xfrm rot="20495484">
            <a:off x="5085001" y="3632905"/>
            <a:ext cx="3865778" cy="1815227"/>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nl-NL" b="1" dirty="0"/>
              <a:t>En kerndoelen </a:t>
            </a:r>
          </a:p>
          <a:p>
            <a:pPr algn="ctr"/>
            <a:r>
              <a:rPr lang="nl-NL" b="1" dirty="0"/>
              <a:t>31 t/m 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4804" y="371428"/>
            <a:ext cx="748960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Kip… in mijn lesprogramma?</a:t>
            </a:r>
          </a:p>
        </p:txBody>
      </p:sp>
      <p:sp>
        <p:nvSpPr>
          <p:cNvPr id="10" name="Tekstvak 9"/>
          <p:cNvSpPr txBox="1"/>
          <p:nvPr/>
        </p:nvSpPr>
        <p:spPr>
          <a:xfrm>
            <a:off x="755576" y="1340768"/>
            <a:ext cx="7704856" cy="261610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dirty="0"/>
              <a:t>Raakpunten leren onderzoeken:</a:t>
            </a:r>
          </a:p>
          <a:p>
            <a:pPr>
              <a:defRPr/>
            </a:pPr>
            <a:endParaRPr lang="nl-NL" sz="2000" dirty="0"/>
          </a:p>
          <a:p>
            <a:pPr marL="914400" lvl="1" indent="-457200">
              <a:lnSpc>
                <a:spcPct val="150000"/>
              </a:lnSpc>
              <a:buFont typeface="Arial" pitchFamily="34" charset="0"/>
              <a:buChar char="•"/>
              <a:defRPr/>
            </a:pPr>
            <a:r>
              <a:rPr lang="nl-NL" sz="2000" b="1" dirty="0"/>
              <a:t>Waarnemen:</a:t>
            </a:r>
            <a:r>
              <a:rPr lang="nl-NL" sz="2000" dirty="0"/>
              <a:t> overeenkomsten/verschillen, kenmerken</a:t>
            </a:r>
          </a:p>
          <a:p>
            <a:pPr marL="914400" lvl="1" indent="-457200">
              <a:lnSpc>
                <a:spcPct val="150000"/>
              </a:lnSpc>
              <a:buFont typeface="Arial" pitchFamily="34" charset="0"/>
              <a:buChar char="•"/>
              <a:defRPr/>
            </a:pPr>
            <a:r>
              <a:rPr lang="nl-NL" sz="2000" b="1" dirty="0"/>
              <a:t>Experimenteren: </a:t>
            </a:r>
            <a:r>
              <a:rPr lang="nl-NL" sz="2000" dirty="0"/>
              <a:t>handelen, vrij exploreren, met hulpmiddelen</a:t>
            </a:r>
          </a:p>
          <a:p>
            <a:pPr marL="914400" lvl="1" indent="-457200">
              <a:lnSpc>
                <a:spcPct val="150000"/>
              </a:lnSpc>
              <a:buFont typeface="Arial" pitchFamily="34" charset="0"/>
              <a:buChar char="•"/>
              <a:defRPr/>
            </a:pPr>
            <a:r>
              <a:rPr lang="nl-NL" sz="2000" b="1" dirty="0"/>
              <a:t>Verwerken:</a:t>
            </a:r>
            <a:r>
              <a:rPr lang="nl-NL" sz="2000" dirty="0"/>
              <a:t> </a:t>
            </a:r>
            <a:r>
              <a:rPr lang="nl-NL" sz="2000" dirty="0" err="1"/>
              <a:t>oorzaak-gevolg</a:t>
            </a:r>
            <a:r>
              <a:rPr lang="nl-NL" sz="2000" dirty="0"/>
              <a:t>, </a:t>
            </a:r>
            <a:r>
              <a:rPr lang="nl-NL" sz="2000" dirty="0" err="1"/>
              <a:t>vorm-functie</a:t>
            </a:r>
            <a:endParaRPr lang="nl-NL" sz="2000" dirty="0"/>
          </a:p>
          <a:p>
            <a:pPr marL="914400" lvl="1" indent="-457200">
              <a:lnSpc>
                <a:spcPct val="150000"/>
              </a:lnSpc>
              <a:buFont typeface="Arial" pitchFamily="34" charset="0"/>
              <a:buChar char="•"/>
              <a:defRPr/>
            </a:pPr>
            <a:r>
              <a:rPr lang="nl-NL" sz="2000" b="1" dirty="0"/>
              <a:t>Houding: </a:t>
            </a:r>
            <a:r>
              <a:rPr lang="nl-NL" sz="2000" dirty="0"/>
              <a:t>manipuleren, vragen stellen, verklaren</a:t>
            </a:r>
          </a:p>
        </p:txBody>
      </p:sp>
      <p:pic>
        <p:nvPicPr>
          <p:cNvPr id="5" name="Afbeelding 4" descr="SLO_logo horizontaal totaal.jpg"/>
          <p:cNvPicPr>
            <a:picLocks noChangeAspect="1"/>
          </p:cNvPicPr>
          <p:nvPr/>
        </p:nvPicPr>
        <p:blipFill>
          <a:blip r:embed="rId2" cstate="print"/>
          <a:stretch>
            <a:fillRect/>
          </a:stretch>
        </p:blipFill>
        <p:spPr>
          <a:xfrm rot="492864">
            <a:off x="5177173" y="1327429"/>
            <a:ext cx="2881313" cy="61436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Begrippen</a:t>
            </a:r>
          </a:p>
        </p:txBody>
      </p:sp>
      <p:sp>
        <p:nvSpPr>
          <p:cNvPr id="4" name="Tekstvak 3"/>
          <p:cNvSpPr txBox="1"/>
          <p:nvPr/>
        </p:nvSpPr>
        <p:spPr>
          <a:xfrm>
            <a:off x="4644008" y="2708920"/>
            <a:ext cx="2172390" cy="584775"/>
          </a:xfrm>
          <a:prstGeom prst="rect">
            <a:avLst/>
          </a:prstGeom>
          <a:noFill/>
        </p:spPr>
        <p:txBody>
          <a:bodyPr wrap="none" rtlCol="0">
            <a:spAutoFit/>
          </a:bodyPr>
          <a:lstStyle/>
          <a:p>
            <a:r>
              <a:rPr lang="nl-NL" sz="3200" dirty="0">
                <a:solidFill>
                  <a:srgbClr val="FFC000"/>
                </a:solidFill>
                <a:latin typeface="Comic Sans MS" pitchFamily="66" charset="0"/>
              </a:rPr>
              <a:t>antagonist</a:t>
            </a:r>
          </a:p>
        </p:txBody>
      </p:sp>
      <p:sp>
        <p:nvSpPr>
          <p:cNvPr id="5" name="Tekstvak 4"/>
          <p:cNvSpPr txBox="1"/>
          <p:nvPr/>
        </p:nvSpPr>
        <p:spPr>
          <a:xfrm>
            <a:off x="2483768" y="2420888"/>
            <a:ext cx="1164101" cy="369332"/>
          </a:xfrm>
          <a:prstGeom prst="rect">
            <a:avLst/>
          </a:prstGeom>
          <a:noFill/>
        </p:spPr>
        <p:txBody>
          <a:bodyPr wrap="none" rtlCol="0">
            <a:spAutoFit/>
          </a:bodyPr>
          <a:lstStyle/>
          <a:p>
            <a:r>
              <a:rPr lang="nl-NL" dirty="0">
                <a:solidFill>
                  <a:schemeClr val="accent1">
                    <a:lumMod val="75000"/>
                  </a:schemeClr>
                </a:solidFill>
                <a:latin typeface="Comic Sans MS" pitchFamily="66" charset="0"/>
              </a:rPr>
              <a:t>buigspier</a:t>
            </a:r>
          </a:p>
        </p:txBody>
      </p:sp>
      <p:sp>
        <p:nvSpPr>
          <p:cNvPr id="6" name="Tekstvak 5"/>
          <p:cNvSpPr txBox="1"/>
          <p:nvPr/>
        </p:nvSpPr>
        <p:spPr>
          <a:xfrm>
            <a:off x="3347864" y="1988840"/>
            <a:ext cx="1931939" cy="523220"/>
          </a:xfrm>
          <a:prstGeom prst="rect">
            <a:avLst/>
          </a:prstGeom>
          <a:noFill/>
        </p:spPr>
        <p:txBody>
          <a:bodyPr wrap="none" rtlCol="0">
            <a:spAutoFit/>
          </a:bodyPr>
          <a:lstStyle/>
          <a:p>
            <a:r>
              <a:rPr lang="nl-NL" sz="2800" dirty="0">
                <a:solidFill>
                  <a:schemeClr val="accent3">
                    <a:lumMod val="75000"/>
                  </a:schemeClr>
                </a:solidFill>
                <a:latin typeface="Comic Sans MS" pitchFamily="66" charset="0"/>
              </a:rPr>
              <a:t>strekspier</a:t>
            </a:r>
          </a:p>
        </p:txBody>
      </p:sp>
      <p:sp>
        <p:nvSpPr>
          <p:cNvPr id="7" name="Tekstvak 6"/>
          <p:cNvSpPr txBox="1"/>
          <p:nvPr/>
        </p:nvSpPr>
        <p:spPr>
          <a:xfrm>
            <a:off x="5220072" y="4725144"/>
            <a:ext cx="2717411" cy="523220"/>
          </a:xfrm>
          <a:prstGeom prst="rect">
            <a:avLst/>
          </a:prstGeom>
          <a:noFill/>
        </p:spPr>
        <p:txBody>
          <a:bodyPr wrap="none" rtlCol="0">
            <a:spAutoFit/>
          </a:bodyPr>
          <a:lstStyle/>
          <a:p>
            <a:r>
              <a:rPr lang="nl-NL" sz="2800" dirty="0">
                <a:solidFill>
                  <a:srgbClr val="FF0000"/>
                </a:solidFill>
                <a:latin typeface="Comic Sans MS" pitchFamily="66" charset="0"/>
              </a:rPr>
              <a:t>beenverbinding</a:t>
            </a:r>
          </a:p>
        </p:txBody>
      </p:sp>
      <p:sp>
        <p:nvSpPr>
          <p:cNvPr id="8" name="Tekstvak 7"/>
          <p:cNvSpPr txBox="1"/>
          <p:nvPr/>
        </p:nvSpPr>
        <p:spPr>
          <a:xfrm>
            <a:off x="6300192" y="3212976"/>
            <a:ext cx="1789272" cy="461665"/>
          </a:xfrm>
          <a:prstGeom prst="rect">
            <a:avLst/>
          </a:prstGeom>
          <a:noFill/>
        </p:spPr>
        <p:txBody>
          <a:bodyPr wrap="none" rtlCol="0">
            <a:spAutoFit/>
          </a:bodyPr>
          <a:lstStyle/>
          <a:p>
            <a:r>
              <a:rPr lang="nl-NL" sz="2400" dirty="0">
                <a:latin typeface="Comic Sans MS" pitchFamily="66" charset="0"/>
              </a:rPr>
              <a:t>vergroeiing</a:t>
            </a:r>
          </a:p>
        </p:txBody>
      </p:sp>
      <p:sp>
        <p:nvSpPr>
          <p:cNvPr id="9" name="Tekstvak 8"/>
          <p:cNvSpPr txBox="1"/>
          <p:nvPr/>
        </p:nvSpPr>
        <p:spPr>
          <a:xfrm>
            <a:off x="4644008" y="4293096"/>
            <a:ext cx="952505" cy="523220"/>
          </a:xfrm>
          <a:prstGeom prst="rect">
            <a:avLst/>
          </a:prstGeom>
          <a:noFill/>
        </p:spPr>
        <p:txBody>
          <a:bodyPr wrap="none" rtlCol="0">
            <a:spAutoFit/>
          </a:bodyPr>
          <a:lstStyle/>
          <a:p>
            <a:r>
              <a:rPr lang="nl-NL" sz="2800" dirty="0">
                <a:solidFill>
                  <a:schemeClr val="bg2">
                    <a:lumMod val="25000"/>
                  </a:schemeClr>
                </a:solidFill>
                <a:latin typeface="Comic Sans MS" pitchFamily="66" charset="0"/>
              </a:rPr>
              <a:t>naad</a:t>
            </a:r>
          </a:p>
        </p:txBody>
      </p:sp>
      <p:sp>
        <p:nvSpPr>
          <p:cNvPr id="10" name="Tekstvak 9"/>
          <p:cNvSpPr txBox="1"/>
          <p:nvPr/>
        </p:nvSpPr>
        <p:spPr>
          <a:xfrm>
            <a:off x="4427984" y="2420888"/>
            <a:ext cx="1661032" cy="461665"/>
          </a:xfrm>
          <a:prstGeom prst="rect">
            <a:avLst/>
          </a:prstGeom>
          <a:noFill/>
        </p:spPr>
        <p:txBody>
          <a:bodyPr wrap="none" rtlCol="0">
            <a:spAutoFit/>
          </a:bodyPr>
          <a:lstStyle/>
          <a:p>
            <a:r>
              <a:rPr lang="nl-NL" sz="2400" dirty="0">
                <a:solidFill>
                  <a:schemeClr val="accent2"/>
                </a:solidFill>
                <a:latin typeface="Comic Sans MS" pitchFamily="66" charset="0"/>
              </a:rPr>
              <a:t>kraakbeen</a:t>
            </a:r>
          </a:p>
        </p:txBody>
      </p:sp>
      <p:sp>
        <p:nvSpPr>
          <p:cNvPr id="11" name="Tekstvak 10"/>
          <p:cNvSpPr txBox="1"/>
          <p:nvPr/>
        </p:nvSpPr>
        <p:spPr>
          <a:xfrm>
            <a:off x="6876256" y="4077072"/>
            <a:ext cx="1653017" cy="523220"/>
          </a:xfrm>
          <a:prstGeom prst="rect">
            <a:avLst/>
          </a:prstGeom>
          <a:noFill/>
        </p:spPr>
        <p:txBody>
          <a:bodyPr wrap="none" rtlCol="0">
            <a:spAutoFit/>
          </a:bodyPr>
          <a:lstStyle/>
          <a:p>
            <a:r>
              <a:rPr lang="nl-NL" sz="2800" dirty="0">
                <a:latin typeface="Comic Sans MS" pitchFamily="66" charset="0"/>
              </a:rPr>
              <a:t>gewricht</a:t>
            </a:r>
          </a:p>
        </p:txBody>
      </p:sp>
      <p:sp>
        <p:nvSpPr>
          <p:cNvPr id="13" name="Tekstvak 12"/>
          <p:cNvSpPr txBox="1"/>
          <p:nvPr/>
        </p:nvSpPr>
        <p:spPr>
          <a:xfrm>
            <a:off x="2699792" y="3861048"/>
            <a:ext cx="683200" cy="523220"/>
          </a:xfrm>
          <a:prstGeom prst="rect">
            <a:avLst/>
          </a:prstGeom>
          <a:noFill/>
        </p:spPr>
        <p:txBody>
          <a:bodyPr wrap="none" rtlCol="0">
            <a:spAutoFit/>
          </a:bodyPr>
          <a:lstStyle/>
          <a:p>
            <a:r>
              <a:rPr lang="nl-NL" sz="2800" dirty="0">
                <a:solidFill>
                  <a:schemeClr val="accent2">
                    <a:lumMod val="60000"/>
                    <a:lumOff val="40000"/>
                  </a:schemeClr>
                </a:solidFill>
              </a:rPr>
              <a:t>bot</a:t>
            </a:r>
          </a:p>
        </p:txBody>
      </p:sp>
      <p:sp>
        <p:nvSpPr>
          <p:cNvPr id="14" name="Tekstvak 13"/>
          <p:cNvSpPr txBox="1"/>
          <p:nvPr/>
        </p:nvSpPr>
        <p:spPr>
          <a:xfrm>
            <a:off x="3275856" y="2708920"/>
            <a:ext cx="1141659" cy="584775"/>
          </a:xfrm>
          <a:prstGeom prst="rect">
            <a:avLst/>
          </a:prstGeom>
          <a:noFill/>
        </p:spPr>
        <p:txBody>
          <a:bodyPr wrap="none" rtlCol="0">
            <a:spAutoFit/>
          </a:bodyPr>
          <a:lstStyle/>
          <a:p>
            <a:r>
              <a:rPr lang="nl-NL" sz="3200" dirty="0">
                <a:latin typeface="Comic Sans MS" pitchFamily="66" charset="0"/>
              </a:rPr>
              <a:t>spier</a:t>
            </a:r>
          </a:p>
        </p:txBody>
      </p:sp>
      <p:sp>
        <p:nvSpPr>
          <p:cNvPr id="15" name="Tekstvak 14"/>
          <p:cNvSpPr txBox="1"/>
          <p:nvPr/>
        </p:nvSpPr>
        <p:spPr>
          <a:xfrm>
            <a:off x="3707904" y="3789040"/>
            <a:ext cx="1162498" cy="646331"/>
          </a:xfrm>
          <a:prstGeom prst="rect">
            <a:avLst/>
          </a:prstGeom>
          <a:noFill/>
        </p:spPr>
        <p:txBody>
          <a:bodyPr wrap="none" rtlCol="0">
            <a:spAutoFit/>
          </a:bodyPr>
          <a:lstStyle/>
          <a:p>
            <a:r>
              <a:rPr lang="nl-NL" sz="3600" dirty="0">
                <a:solidFill>
                  <a:schemeClr val="accent1">
                    <a:lumMod val="50000"/>
                  </a:schemeClr>
                </a:solidFill>
                <a:latin typeface="Comic Sans MS" pitchFamily="66" charset="0"/>
              </a:rPr>
              <a:t>pees</a:t>
            </a:r>
          </a:p>
        </p:txBody>
      </p:sp>
      <p:sp>
        <p:nvSpPr>
          <p:cNvPr id="16" name="Tekstvak 15"/>
          <p:cNvSpPr txBox="1"/>
          <p:nvPr/>
        </p:nvSpPr>
        <p:spPr>
          <a:xfrm>
            <a:off x="539552" y="4365104"/>
            <a:ext cx="2855269" cy="584775"/>
          </a:xfrm>
          <a:prstGeom prst="rect">
            <a:avLst/>
          </a:prstGeom>
          <a:noFill/>
        </p:spPr>
        <p:txBody>
          <a:bodyPr wrap="none" rtlCol="0">
            <a:spAutoFit/>
          </a:bodyPr>
          <a:lstStyle/>
          <a:p>
            <a:r>
              <a:rPr lang="nl-NL" sz="3200" dirty="0">
                <a:solidFill>
                  <a:schemeClr val="accent6">
                    <a:lumMod val="75000"/>
                  </a:schemeClr>
                </a:solidFill>
                <a:latin typeface="Comic Sans MS" pitchFamily="66" charset="0"/>
              </a:rPr>
              <a:t>kogelgewricht</a:t>
            </a:r>
          </a:p>
        </p:txBody>
      </p:sp>
      <p:sp>
        <p:nvSpPr>
          <p:cNvPr id="17" name="Tekstvak 16"/>
          <p:cNvSpPr txBox="1"/>
          <p:nvPr/>
        </p:nvSpPr>
        <p:spPr>
          <a:xfrm>
            <a:off x="6084168" y="3645024"/>
            <a:ext cx="2795958" cy="461665"/>
          </a:xfrm>
          <a:prstGeom prst="rect">
            <a:avLst/>
          </a:prstGeom>
          <a:noFill/>
        </p:spPr>
        <p:txBody>
          <a:bodyPr wrap="none" rtlCol="0">
            <a:spAutoFit/>
          </a:bodyPr>
          <a:lstStyle/>
          <a:p>
            <a:r>
              <a:rPr lang="nl-NL" sz="2400" dirty="0">
                <a:solidFill>
                  <a:srgbClr val="92D050"/>
                </a:solidFill>
                <a:latin typeface="Comic Sans MS" pitchFamily="66" charset="0"/>
              </a:rPr>
              <a:t>scharniergewricht</a:t>
            </a:r>
          </a:p>
        </p:txBody>
      </p:sp>
      <p:sp>
        <p:nvSpPr>
          <p:cNvPr id="18" name="Tekstvak 17"/>
          <p:cNvSpPr txBox="1"/>
          <p:nvPr/>
        </p:nvSpPr>
        <p:spPr>
          <a:xfrm>
            <a:off x="1043608" y="1412776"/>
            <a:ext cx="3206327" cy="646331"/>
          </a:xfrm>
          <a:prstGeom prst="rect">
            <a:avLst/>
          </a:prstGeom>
          <a:noFill/>
        </p:spPr>
        <p:txBody>
          <a:bodyPr wrap="none" rtlCol="0">
            <a:spAutoFit/>
          </a:bodyPr>
          <a:lstStyle/>
          <a:p>
            <a:r>
              <a:rPr lang="nl-NL" sz="3600" dirty="0">
                <a:solidFill>
                  <a:srgbClr val="FFFF00"/>
                </a:solidFill>
                <a:latin typeface="Comic Sans MS" pitchFamily="66" charset="0"/>
              </a:rPr>
              <a:t>zadelgewricht</a:t>
            </a:r>
          </a:p>
        </p:txBody>
      </p:sp>
      <p:sp>
        <p:nvSpPr>
          <p:cNvPr id="19" name="Tekstvak 18"/>
          <p:cNvSpPr txBox="1"/>
          <p:nvPr/>
        </p:nvSpPr>
        <p:spPr>
          <a:xfrm>
            <a:off x="4355976" y="3356992"/>
            <a:ext cx="1794081" cy="646331"/>
          </a:xfrm>
          <a:prstGeom prst="rect">
            <a:avLst/>
          </a:prstGeom>
          <a:noFill/>
        </p:spPr>
        <p:txBody>
          <a:bodyPr wrap="none" rtlCol="0">
            <a:spAutoFit/>
          </a:bodyPr>
          <a:lstStyle/>
          <a:p>
            <a:r>
              <a:rPr lang="nl-NL" sz="3600" dirty="0">
                <a:solidFill>
                  <a:schemeClr val="bg2">
                    <a:lumMod val="25000"/>
                  </a:schemeClr>
                </a:solidFill>
                <a:latin typeface="Comic Sans MS" pitchFamily="66" charset="0"/>
              </a:rPr>
              <a:t>dijbeen</a:t>
            </a:r>
          </a:p>
        </p:txBody>
      </p:sp>
      <p:sp>
        <p:nvSpPr>
          <p:cNvPr id="20" name="Tekstvak 19"/>
          <p:cNvSpPr txBox="1"/>
          <p:nvPr/>
        </p:nvSpPr>
        <p:spPr>
          <a:xfrm>
            <a:off x="1187624" y="3573016"/>
            <a:ext cx="1217000" cy="400110"/>
          </a:xfrm>
          <a:prstGeom prst="rect">
            <a:avLst/>
          </a:prstGeom>
          <a:noFill/>
        </p:spPr>
        <p:txBody>
          <a:bodyPr wrap="none" rtlCol="0">
            <a:spAutoFit/>
          </a:bodyPr>
          <a:lstStyle/>
          <a:p>
            <a:r>
              <a:rPr lang="nl-NL" sz="2000" dirty="0">
                <a:solidFill>
                  <a:schemeClr val="accent2">
                    <a:lumMod val="50000"/>
                  </a:schemeClr>
                </a:solidFill>
                <a:latin typeface="Comic Sans MS" pitchFamily="66" charset="0"/>
              </a:rPr>
              <a:t>kuitbeen</a:t>
            </a:r>
          </a:p>
        </p:txBody>
      </p:sp>
      <p:sp>
        <p:nvSpPr>
          <p:cNvPr id="21" name="Tekstvak 20"/>
          <p:cNvSpPr txBox="1"/>
          <p:nvPr/>
        </p:nvSpPr>
        <p:spPr>
          <a:xfrm>
            <a:off x="6228184" y="2060848"/>
            <a:ext cx="2127505" cy="523220"/>
          </a:xfrm>
          <a:prstGeom prst="rect">
            <a:avLst/>
          </a:prstGeom>
          <a:noFill/>
        </p:spPr>
        <p:txBody>
          <a:bodyPr wrap="none" rtlCol="0">
            <a:spAutoFit/>
          </a:bodyPr>
          <a:lstStyle/>
          <a:p>
            <a:r>
              <a:rPr lang="nl-NL" sz="2800" dirty="0">
                <a:solidFill>
                  <a:schemeClr val="tx2">
                    <a:lumMod val="60000"/>
                    <a:lumOff val="40000"/>
                  </a:schemeClr>
                </a:solidFill>
                <a:latin typeface="Comic Sans MS" pitchFamily="66" charset="0"/>
              </a:rPr>
              <a:t>scheenbeen</a:t>
            </a:r>
          </a:p>
        </p:txBody>
      </p:sp>
      <p:sp>
        <p:nvSpPr>
          <p:cNvPr id="22" name="Tekstvak 21"/>
          <p:cNvSpPr txBox="1"/>
          <p:nvPr/>
        </p:nvSpPr>
        <p:spPr>
          <a:xfrm>
            <a:off x="2339752" y="3284984"/>
            <a:ext cx="2077813" cy="369332"/>
          </a:xfrm>
          <a:prstGeom prst="rect">
            <a:avLst/>
          </a:prstGeom>
          <a:noFill/>
        </p:spPr>
        <p:txBody>
          <a:bodyPr wrap="none" rtlCol="0">
            <a:spAutoFit/>
          </a:bodyPr>
          <a:lstStyle/>
          <a:p>
            <a:r>
              <a:rPr lang="nl-NL" dirty="0">
                <a:solidFill>
                  <a:schemeClr val="tx1">
                    <a:lumMod val="75000"/>
                    <a:lumOff val="25000"/>
                  </a:schemeClr>
                </a:solidFill>
                <a:latin typeface="Comic Sans MS" pitchFamily="66" charset="0"/>
              </a:rPr>
              <a:t>middenhandsbeen</a:t>
            </a:r>
          </a:p>
        </p:txBody>
      </p:sp>
      <p:sp>
        <p:nvSpPr>
          <p:cNvPr id="23" name="Tekstvak 22"/>
          <p:cNvSpPr txBox="1"/>
          <p:nvPr/>
        </p:nvSpPr>
        <p:spPr>
          <a:xfrm>
            <a:off x="467544" y="2780928"/>
            <a:ext cx="2153154" cy="584775"/>
          </a:xfrm>
          <a:prstGeom prst="rect">
            <a:avLst/>
          </a:prstGeom>
          <a:noFill/>
        </p:spPr>
        <p:txBody>
          <a:bodyPr wrap="none" rtlCol="0">
            <a:spAutoFit/>
          </a:bodyPr>
          <a:lstStyle/>
          <a:p>
            <a:r>
              <a:rPr lang="nl-NL" sz="3200" dirty="0">
                <a:solidFill>
                  <a:schemeClr val="bg1">
                    <a:lumMod val="65000"/>
                  </a:schemeClr>
                </a:solidFill>
                <a:latin typeface="Comic Sans MS" pitchFamily="66" charset="0"/>
              </a:rPr>
              <a:t>spaakbeen</a:t>
            </a:r>
          </a:p>
        </p:txBody>
      </p:sp>
      <p:sp>
        <p:nvSpPr>
          <p:cNvPr id="24" name="Rechthoek 23"/>
          <p:cNvSpPr/>
          <p:nvPr/>
        </p:nvSpPr>
        <p:spPr>
          <a:xfrm>
            <a:off x="5148064" y="1556792"/>
            <a:ext cx="3007940" cy="584775"/>
          </a:xfrm>
          <a:prstGeom prst="rect">
            <a:avLst/>
          </a:prstGeom>
        </p:spPr>
        <p:txBody>
          <a:bodyPr wrap="square">
            <a:spAutoFit/>
          </a:bodyPr>
          <a:lstStyle/>
          <a:p>
            <a:pPr lvl="0"/>
            <a:r>
              <a:rPr lang="nl-NL" sz="3200" dirty="0">
                <a:solidFill>
                  <a:prstClr val="white">
                    <a:lumMod val="75000"/>
                  </a:prstClr>
                </a:solidFill>
                <a:latin typeface="Comic Sans MS" pitchFamily="66" charset="0"/>
              </a:rPr>
              <a:t>opperarmbeen</a:t>
            </a:r>
          </a:p>
        </p:txBody>
      </p:sp>
      <p:sp>
        <p:nvSpPr>
          <p:cNvPr id="25" name="Tekstvak 24"/>
          <p:cNvSpPr txBox="1"/>
          <p:nvPr/>
        </p:nvSpPr>
        <p:spPr>
          <a:xfrm>
            <a:off x="1691680" y="3933056"/>
            <a:ext cx="966931" cy="369332"/>
          </a:xfrm>
          <a:prstGeom prst="rect">
            <a:avLst/>
          </a:prstGeom>
          <a:noFill/>
        </p:spPr>
        <p:txBody>
          <a:bodyPr wrap="none" rtlCol="0">
            <a:spAutoFit/>
          </a:bodyPr>
          <a:lstStyle/>
          <a:p>
            <a:r>
              <a:rPr lang="nl-NL" dirty="0">
                <a:latin typeface="Comic Sans MS" pitchFamily="66" charset="0"/>
              </a:rPr>
              <a:t>ellepijp</a:t>
            </a:r>
          </a:p>
        </p:txBody>
      </p:sp>
      <p:sp>
        <p:nvSpPr>
          <p:cNvPr id="26" name="Rechthoek 25"/>
          <p:cNvSpPr/>
          <p:nvPr/>
        </p:nvSpPr>
        <p:spPr>
          <a:xfrm>
            <a:off x="755576" y="2204864"/>
            <a:ext cx="1689886" cy="400110"/>
          </a:xfrm>
          <a:prstGeom prst="rect">
            <a:avLst/>
          </a:prstGeom>
        </p:spPr>
        <p:txBody>
          <a:bodyPr wrap="none">
            <a:spAutoFit/>
          </a:bodyPr>
          <a:lstStyle/>
          <a:p>
            <a:r>
              <a:rPr lang="nl-NL" sz="2000" dirty="0">
                <a:solidFill>
                  <a:schemeClr val="accent2">
                    <a:lumMod val="75000"/>
                  </a:schemeClr>
                </a:solidFill>
                <a:latin typeface="Comic Sans MS" pitchFamily="66" charset="0"/>
              </a:rPr>
              <a:t>vingerkootje</a:t>
            </a:r>
          </a:p>
        </p:txBody>
      </p:sp>
      <p:sp>
        <p:nvSpPr>
          <p:cNvPr id="27" name="Tekstvak 26"/>
          <p:cNvSpPr txBox="1"/>
          <p:nvPr/>
        </p:nvSpPr>
        <p:spPr>
          <a:xfrm>
            <a:off x="3203848" y="1124744"/>
            <a:ext cx="1717137" cy="338554"/>
          </a:xfrm>
          <a:prstGeom prst="rect">
            <a:avLst/>
          </a:prstGeom>
          <a:noFill/>
        </p:spPr>
        <p:txBody>
          <a:bodyPr wrap="none" rtlCol="0">
            <a:spAutoFit/>
          </a:bodyPr>
          <a:lstStyle/>
          <a:p>
            <a:r>
              <a:rPr lang="nl-NL" sz="1600" dirty="0">
                <a:latin typeface="Comic Sans MS" pitchFamily="66" charset="0"/>
              </a:rPr>
              <a:t>gewrichtskapsel</a:t>
            </a:r>
          </a:p>
        </p:txBody>
      </p:sp>
      <p:sp>
        <p:nvSpPr>
          <p:cNvPr id="28" name="Tekstvak 27"/>
          <p:cNvSpPr txBox="1"/>
          <p:nvPr/>
        </p:nvSpPr>
        <p:spPr>
          <a:xfrm>
            <a:off x="4283968" y="1412776"/>
            <a:ext cx="1364476" cy="369332"/>
          </a:xfrm>
          <a:prstGeom prst="rect">
            <a:avLst/>
          </a:prstGeom>
          <a:noFill/>
        </p:spPr>
        <p:txBody>
          <a:bodyPr wrap="none" rtlCol="0">
            <a:spAutoFit/>
          </a:bodyPr>
          <a:lstStyle/>
          <a:p>
            <a:r>
              <a:rPr lang="nl-NL" dirty="0">
                <a:solidFill>
                  <a:srgbClr val="FFC000"/>
                </a:solidFill>
                <a:latin typeface="Comic Sans MS" pitchFamily="66" charset="0"/>
              </a:rPr>
              <a:t>kapselband</a:t>
            </a:r>
          </a:p>
        </p:txBody>
      </p:sp>
      <p:sp>
        <p:nvSpPr>
          <p:cNvPr id="29" name="Tekstvak 28"/>
          <p:cNvSpPr txBox="1"/>
          <p:nvPr/>
        </p:nvSpPr>
        <p:spPr>
          <a:xfrm>
            <a:off x="467544" y="1988840"/>
            <a:ext cx="1439818" cy="307777"/>
          </a:xfrm>
          <a:prstGeom prst="rect">
            <a:avLst/>
          </a:prstGeom>
          <a:noFill/>
        </p:spPr>
        <p:txBody>
          <a:bodyPr wrap="none" rtlCol="0">
            <a:spAutoFit/>
          </a:bodyPr>
          <a:lstStyle/>
          <a:p>
            <a:r>
              <a:rPr lang="nl-NL" sz="1400" dirty="0">
                <a:solidFill>
                  <a:schemeClr val="tx2"/>
                </a:solidFill>
                <a:latin typeface="Comic Sans MS" pitchFamily="66" charset="0"/>
              </a:rPr>
              <a:t>gewrichtskogel</a:t>
            </a:r>
          </a:p>
        </p:txBody>
      </p:sp>
      <p:sp>
        <p:nvSpPr>
          <p:cNvPr id="30" name="Tekstvak 29"/>
          <p:cNvSpPr txBox="1"/>
          <p:nvPr/>
        </p:nvSpPr>
        <p:spPr>
          <a:xfrm>
            <a:off x="3419872" y="4725144"/>
            <a:ext cx="1665841" cy="369332"/>
          </a:xfrm>
          <a:prstGeom prst="rect">
            <a:avLst/>
          </a:prstGeom>
          <a:noFill/>
        </p:spPr>
        <p:txBody>
          <a:bodyPr wrap="none" rtlCol="0">
            <a:spAutoFit/>
          </a:bodyPr>
          <a:lstStyle/>
          <a:p>
            <a:r>
              <a:rPr lang="nl-NL" dirty="0">
                <a:solidFill>
                  <a:schemeClr val="accent2">
                    <a:lumMod val="50000"/>
                  </a:schemeClr>
                </a:solidFill>
                <a:latin typeface="Comic Sans MS" pitchFamily="66" charset="0"/>
              </a:rPr>
              <a:t>gewrichtskom</a:t>
            </a:r>
          </a:p>
        </p:txBody>
      </p:sp>
      <p:sp>
        <p:nvSpPr>
          <p:cNvPr id="31" name="Tekstvak 30"/>
          <p:cNvSpPr txBox="1"/>
          <p:nvPr/>
        </p:nvSpPr>
        <p:spPr>
          <a:xfrm>
            <a:off x="6876256" y="2924944"/>
            <a:ext cx="1292341" cy="369332"/>
          </a:xfrm>
          <a:prstGeom prst="rect">
            <a:avLst/>
          </a:prstGeom>
          <a:noFill/>
        </p:spPr>
        <p:txBody>
          <a:bodyPr wrap="none" rtlCol="0">
            <a:spAutoFit/>
          </a:bodyPr>
          <a:lstStyle/>
          <a:p>
            <a:r>
              <a:rPr lang="nl-NL" dirty="0">
                <a:solidFill>
                  <a:srgbClr val="FF0000"/>
                </a:solidFill>
                <a:latin typeface="Comic Sans MS" pitchFamily="66" charset="0"/>
              </a:rPr>
              <a:t>spaakbeen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a:t>Eerst kijken:</a:t>
            </a:r>
            <a:r>
              <a:rPr lang="nl-NL" sz="2400" dirty="0"/>
              <a:t> </a:t>
            </a:r>
          </a:p>
          <a:p>
            <a:pPr>
              <a:defRPr/>
            </a:pPr>
            <a:endParaRPr lang="nl-NL" sz="2400" dirty="0"/>
          </a:p>
          <a:p>
            <a:pPr marL="914400" lvl="1" indent="-457200">
              <a:buFontTx/>
              <a:buAutoNum type="arabicPeriod"/>
              <a:defRPr/>
            </a:pPr>
            <a:r>
              <a:rPr lang="nl-NL" sz="2000" dirty="0"/>
              <a:t>Maak groepjes van drie</a:t>
            </a:r>
          </a:p>
          <a:p>
            <a:pPr marL="914400" lvl="1" indent="-457200">
              <a:buFontTx/>
              <a:buAutoNum type="arabicPeriod"/>
              <a:defRPr/>
            </a:pPr>
            <a:endParaRPr lang="nl-NL" sz="2000" dirty="0"/>
          </a:p>
          <a:p>
            <a:pPr marL="914400" lvl="1" indent="-457200">
              <a:buFontTx/>
              <a:buAutoNum type="arabicPeriod"/>
              <a:defRPr/>
            </a:pPr>
            <a:r>
              <a:rPr lang="nl-NL" sz="2000" dirty="0"/>
              <a:t>Kijk wat er op de snijplank ligt</a:t>
            </a:r>
          </a:p>
          <a:p>
            <a:pPr marL="914400" lvl="1" indent="-457200">
              <a:buFontTx/>
              <a:buAutoNum type="arabicPeriod"/>
              <a:defRPr/>
            </a:pPr>
            <a:endParaRPr lang="nl-NL" sz="2000" dirty="0"/>
          </a:p>
          <a:p>
            <a:pPr marL="914400" lvl="1" indent="-457200">
              <a:buFontTx/>
              <a:buAutoNum type="arabicPeriod"/>
              <a:defRPr/>
            </a:pPr>
            <a:r>
              <a:rPr lang="nl-NL" sz="2000" dirty="0"/>
              <a:t>Beschrijf wat je ziet</a:t>
            </a:r>
          </a:p>
          <a:p>
            <a:pPr marL="914400" lvl="1" indent="-457200">
              <a:buFontTx/>
              <a:buAutoNum type="arabicPeriod"/>
              <a:defRPr/>
            </a:pPr>
            <a:endParaRPr lang="nl-NL" sz="2000" dirty="0"/>
          </a:p>
          <a:p>
            <a:pPr>
              <a:defRPr/>
            </a:pPr>
            <a:endParaRPr lang="nl-NL" sz="2400"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En nu aan de slag!</a:t>
            </a:r>
          </a:p>
        </p:txBody>
      </p:sp>
      <p:sp>
        <p:nvSpPr>
          <p:cNvPr id="5" name="Tekstvak 4"/>
          <p:cNvSpPr txBox="1"/>
          <p:nvPr/>
        </p:nvSpPr>
        <p:spPr>
          <a:xfrm rot="20495484">
            <a:off x="5092101" y="2687769"/>
            <a:ext cx="3865778" cy="1815227"/>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nl-NL" b="1" dirty="0"/>
              <a:t>Handschoenen aan?</a:t>
            </a:r>
          </a:p>
          <a:p>
            <a:pPr algn="ctr"/>
            <a:r>
              <a:rPr lang="nl-NL" b="1" dirty="0"/>
              <a:t>Aanraken mag!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enen.jpg"/>
          <p:cNvPicPr>
            <a:picLocks noChangeAspect="1"/>
          </p:cNvPicPr>
          <p:nvPr/>
        </p:nvPicPr>
        <p:blipFill>
          <a:blip r:embed="rId3" cstate="print"/>
          <a:stretch>
            <a:fillRect/>
          </a:stretch>
        </p:blipFill>
        <p:spPr>
          <a:xfrm>
            <a:off x="5408794" y="1628800"/>
            <a:ext cx="3735206" cy="4283036"/>
          </a:xfrm>
          <a:prstGeom prst="rect">
            <a:avLst/>
          </a:prstGeom>
        </p:spPr>
      </p:pic>
      <p:sp>
        <p:nvSpPr>
          <p:cNvPr id="9" name="Tekstvak 8"/>
          <p:cNvSpPr txBox="1"/>
          <p:nvPr/>
        </p:nvSpPr>
        <p:spPr>
          <a:xfrm>
            <a:off x="755576" y="1340768"/>
            <a:ext cx="5688012" cy="3600986"/>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a:t>Vragen:</a:t>
            </a:r>
            <a:r>
              <a:rPr lang="nl-NL" sz="2400" dirty="0"/>
              <a:t> </a:t>
            </a:r>
          </a:p>
          <a:p>
            <a:pPr>
              <a:defRPr/>
            </a:pPr>
            <a:endParaRPr lang="nl-NL" sz="2400" dirty="0"/>
          </a:p>
          <a:p>
            <a:pPr marL="914400" lvl="1" indent="-457200">
              <a:buFontTx/>
              <a:buAutoNum type="arabicPeriod"/>
              <a:defRPr/>
            </a:pPr>
            <a:r>
              <a:rPr lang="nl-NL" sz="2000" dirty="0"/>
              <a:t>Waar zit de poot aan het lichaam vast?</a:t>
            </a:r>
          </a:p>
          <a:p>
            <a:pPr marL="914400" lvl="1" indent="-457200">
              <a:buFontTx/>
              <a:buAutoNum type="arabicPeriod"/>
              <a:defRPr/>
            </a:pPr>
            <a:endParaRPr lang="nl-NL" sz="2000" dirty="0"/>
          </a:p>
          <a:p>
            <a:pPr marL="914400" lvl="1" indent="-457200">
              <a:buFontTx/>
              <a:buAutoNum type="arabicPeriod"/>
              <a:defRPr/>
            </a:pPr>
            <a:r>
              <a:rPr lang="nl-NL" sz="2000" dirty="0"/>
              <a:t>Waar zit de voet? (wat is onder en boven?)</a:t>
            </a:r>
          </a:p>
          <a:p>
            <a:pPr marL="914400" lvl="1" indent="-457200">
              <a:buFontTx/>
              <a:buAutoNum type="arabicPeriod"/>
              <a:defRPr/>
            </a:pPr>
            <a:endParaRPr lang="nl-NL" sz="2000" dirty="0"/>
          </a:p>
          <a:p>
            <a:pPr marL="914400" lvl="1" indent="-457200">
              <a:buFontTx/>
              <a:buAutoNum type="arabicPeriod"/>
              <a:defRPr/>
            </a:pPr>
            <a:r>
              <a:rPr lang="nl-NL" sz="2000" dirty="0"/>
              <a:t>Wat valt je op aan de huid? </a:t>
            </a:r>
          </a:p>
          <a:p>
            <a:pPr marL="914400" lvl="1" indent="-457200">
              <a:buFontTx/>
              <a:buAutoNum type="arabicPeriod"/>
              <a:defRPr/>
            </a:pPr>
            <a:endParaRPr lang="nl-NL" sz="2000" dirty="0"/>
          </a:p>
          <a:p>
            <a:pPr marL="914400" lvl="1" indent="-457200">
              <a:buFontTx/>
              <a:buAutoNum type="arabicPeriod"/>
              <a:defRPr/>
            </a:pPr>
            <a:r>
              <a:rPr lang="nl-NL" sz="2000" dirty="0"/>
              <a:t>Vergelijk de poot met je eigen been</a:t>
            </a:r>
          </a:p>
          <a:p>
            <a:pPr marL="914400" lvl="1" indent="-457200">
              <a:buFontTx/>
              <a:buAutoNum type="arabicPeriod"/>
              <a:defRPr/>
            </a:pPr>
            <a:endParaRPr lang="nl-NL" sz="2000" dirty="0"/>
          </a:p>
          <a:p>
            <a:pPr marL="914400" lvl="1" indent="-457200">
              <a:buFontTx/>
              <a:buAutoNum type="arabicPeriod"/>
              <a:defRPr/>
            </a:pPr>
            <a:r>
              <a:rPr lang="nl-NL" sz="2000" dirty="0"/>
              <a:t>Wat is hetzelfde? Wat verschilt?</a:t>
            </a:r>
          </a:p>
        </p:txBody>
      </p:sp>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Kippenpoot</a:t>
            </a:r>
          </a:p>
        </p:txBody>
      </p:sp>
    </p:spTree>
    <p:extLst>
      <p:ext uri="{BB962C8B-B14F-4D97-AF65-F5344CB8AC3E}">
        <p14:creationId xmlns:p14="http://schemas.microsoft.com/office/powerpoint/2010/main" val="3785140033"/>
      </p:ext>
    </p:extLst>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urwerkwink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TotalTime>
  <Words>864</Words>
  <Application>Microsoft Office PowerPoint</Application>
  <PresentationFormat>Diavoorstelling (4:3)</PresentationFormat>
  <Paragraphs>242</Paragraphs>
  <Slides>31</Slides>
  <Notes>12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31</vt:i4>
      </vt:variant>
    </vt:vector>
  </HeadingPairs>
  <TitlesOfParts>
    <vt:vector size="36" baseType="lpstr">
      <vt:lpstr>Arial</vt:lpstr>
      <vt:lpstr>Calibri</vt:lpstr>
      <vt:lpstr>Comic Sans MS</vt:lpstr>
      <vt:lpstr>Aangepast ontwerp</vt:lpstr>
      <vt:lpstr>Natuurwerkwinkel</vt:lpstr>
      <vt:lpstr>Anatomie op je bord</vt:lpstr>
      <vt:lpstr>PowerPoint-presentatie</vt:lpstr>
      <vt:lpstr>Even voorstellen...</vt:lpstr>
      <vt:lpstr>Kip, het meest veelzijdige...</vt:lpstr>
      <vt:lpstr>PowerPoint-presentatie</vt:lpstr>
      <vt:lpstr>PowerPoint-presentatie</vt:lpstr>
      <vt:lpstr>Begrippen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Vergelijk met jezelf...</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Begrippen</vt:lpstr>
      <vt:lpstr>PowerPoint-presentatie</vt:lpstr>
      <vt:lpstr>Andere lesideeën</vt:lpstr>
      <vt:lpstr>Bottenbeest</vt:lpstr>
      <vt:lpstr>Resultaten</vt:lpstr>
      <vt:lpstr>En het goede antwoord was...</vt:lpstr>
      <vt:lpstr>Bewegende hand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Verhip, waar zitten de knieën van een kip?</dc:title>
  <dc:creator>Teun</dc:creator>
  <cp:lastModifiedBy>Teun Baarspul</cp:lastModifiedBy>
  <cp:revision>80</cp:revision>
  <dcterms:created xsi:type="dcterms:W3CDTF">2016-11-14T13:32:29Z</dcterms:created>
  <dcterms:modified xsi:type="dcterms:W3CDTF">2024-05-24T13:49:55Z</dcterms:modified>
</cp:coreProperties>
</file>