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8B840-6CF4-4F29-A460-64CF8205742F}" v="69" dt="2019-05-09T19:03:46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29CC4-A0A4-46AE-8564-9F950D447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56E718-DCAE-41CD-8F13-D09B613CC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EB39D-D0B4-4412-956E-FFA7A772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81B31C-3E18-413E-81AB-7F762083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D45657-FC45-4B1A-831A-EE9F80D6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6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65777-7117-4876-BDD1-59584034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7E3AFA-D29D-4950-91D2-3B808B642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5AAEF2-8021-4D85-B147-FFF0EE90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C2018C-6C79-41AF-8943-B92501DB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F0D847-DB4A-450F-9A05-55017E8E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56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0963F8-47B2-46B0-9444-BF519A26E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01821F-B96D-488F-B55A-C5814107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F925E6-7A8F-4107-8D54-FC38FFF6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A8EB57-1197-4982-89B6-635B22BA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12F401-84B4-45B7-9DCC-A51516D1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74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2A329-9C23-496D-803A-837C907F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184E2-7570-450A-AF7D-BDF8FBEA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1F5043-7DE9-43BA-B10F-AB6FA0DA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B68810-896D-485F-82B3-CC3A4A5A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50B59A-541E-481B-BBCD-7FD5349D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1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0976E-243E-4CC8-8550-220D845A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7D0F10-3CE5-433F-8CCC-2147E8BA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D1460D-7236-4E86-ABEC-BD562383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2AA0FA-B666-4FA4-A924-127B23C0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EBB9BD-081F-4F68-A099-24C2240E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29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1C2F0-9F15-400F-AF9B-A127639B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B8905-FF39-4795-8E65-75EF276C4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F6DF36-2299-4798-B856-35018071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BECA53-7C4D-464F-9F03-8C73A08C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3E15B-7BDA-4E31-BF31-E62105CA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A7A214-2CC6-460B-99C6-A8E2E94A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22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396D7-AE96-439F-BD91-DD6020AE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40E969-D618-41EA-B8A9-7AE7619DE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1B2F74-83B5-4E1F-B6C5-A74A8E7BD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549164-BBFE-4B35-907E-A329AA11F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F7D7DED-82D2-4384-B1B1-A414E3303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05D1B7-D8BF-42ED-A72E-9E933813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39C05F-E22D-41E1-9CCC-89FDACB4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03D4F56-F73D-4A75-A537-D1A07000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11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881DC-DFF0-4D9D-8112-25C3DDC1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75B743-3948-4D6D-9281-93F91D00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08AF1F-BDF5-4ECC-8B52-B97ECC0A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32D1A2-014B-46D5-8A1A-03FCCCBB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4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81B4FC-1C58-4001-8266-6A7878AA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240939-5BE6-4186-843D-DC553BA7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745777-842D-4FD7-9864-0819E6AB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1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58845-DDC8-4CD3-8A06-183535B9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BE6AA2-3007-49B8-9ED1-60F0EDBE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A4B25F-18E0-42CD-BB55-0F71A06EA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456B0A-67A4-4A2B-809A-0848AF18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C0662B-B55D-4700-BA3E-5FE256F1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0DEE53-30BE-4714-86EC-FF041D77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6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18ED5-F6DD-4554-A39D-B7E33921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D63BD2-B956-48ED-9CBB-BEDD19371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F68F0C-87AF-47CB-B5F0-5C52B78CC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85AEFA-ACCF-45F8-AAF5-68A47F83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73CE23-BF1C-4267-BF2F-7B831921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3F9AB6-D865-4BCE-BDFB-A64852E7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1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A8B228-A0DE-4AA9-9A91-DFED6944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CF453B-B0D9-4137-8218-56C7E7A52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4B6C7E-0F1E-4C21-B887-96547C7F9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5401-0703-4A38-8D40-2FA7B5FE7E90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2F277-38BB-4C32-AFC0-D310414F0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459D35-28D1-4A85-8F69-4A972E479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EFE8-C03F-421C-846E-6827BC238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9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vib.be/nl/landbouw-en-milieu/Pages/Voorbeelden-van-biotechnologie-in-voeding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a.nl/content/nieuws/persberichten/2015/09/wat-is-het-effect-van-zout-op-plante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ffieldfoundation.org/teachers" TargetMode="External"/><Relationship Id="rId7" Type="http://schemas.openxmlformats.org/officeDocument/2006/relationships/hyperlink" Target="https://www.youtube.com/watch?v=dFiCI1XtL5U" TargetMode="External"/><Relationship Id="rId2" Type="http://schemas.openxmlformats.org/officeDocument/2006/relationships/hyperlink" Target="https://www.nuffieldfoundation.org/practical-biology/investigating-effect-minerals-plant-grow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tum.nl/" TargetMode="External"/><Relationship Id="rId5" Type="http://schemas.openxmlformats.org/officeDocument/2006/relationships/hyperlink" Target="http://www.seedvalley.nl/" TargetMode="External"/><Relationship Id="rId4" Type="http://schemas.openxmlformats.org/officeDocument/2006/relationships/hyperlink" Target="https://www.wur.nl/nl/Onderwijs-Opleidingen/Docenten-vwo/Vakken/Biologie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edvalley.nl/" TargetMode="External"/><Relationship Id="rId2" Type="http://schemas.openxmlformats.org/officeDocument/2006/relationships/hyperlink" Target="https://www.plantum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mmons.wikimedia.org/wiki/File:Movement_of_organelles_in_Tradescantia_stamen_hair_cells.web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nl/url?sa=t&amp;rct=j&amp;q=&amp;esrc=s&amp;source=web&amp;cd=4&amp;ved=2ahUKEwj4puiW7-rhAhWBIVAKHS9ID6cQFjADegQIAxAC&amp;url=https%3A%2F%2Fmaken.wikiwijs.nl%2Fbestanden%2F475310%2FWerkblad_Pectinase.doc&amp;usg=AOvVaw2QfTl1sYSHrkf88ga17J0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epot.wur.nl/112081" TargetMode="External"/><Relationship Id="rId2" Type="http://schemas.openxmlformats.org/officeDocument/2006/relationships/hyperlink" Target="https://www.nrc.nl/nieuws/2019/04/01/vluggere-huidmondjes-verhogen-oogst-a39553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1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F4A45-B407-4F85-9F02-9327B1C52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 err="1">
                <a:solidFill>
                  <a:srgbClr val="FFFFFF"/>
                </a:solidFill>
              </a:rPr>
              <a:t>Planten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ontsaaien</a:t>
            </a:r>
            <a:r>
              <a:rPr lang="en-US" sz="4400" dirty="0">
                <a:solidFill>
                  <a:srgbClr val="FFFFFF"/>
                </a:solidFill>
              </a:rPr>
              <a:t> met </a:t>
            </a:r>
            <a:r>
              <a:rPr lang="en-US" sz="4400" dirty="0" err="1">
                <a:solidFill>
                  <a:srgbClr val="FFFFFF"/>
                </a:solidFill>
              </a:rPr>
              <a:t>Zaad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E92D21-81EC-4B5D-B9F7-2388C054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" r="1" b="210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04DCB0-9F5E-4089-9F1D-C2D9856D5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500" dirty="0">
                <a:solidFill>
                  <a:srgbClr val="FFFFFF"/>
                </a:solidFill>
              </a:rPr>
              <a:t>Loes Hooijboer &amp;   Jessica van Elswijk</a:t>
            </a:r>
          </a:p>
          <a:p>
            <a:pPr algn="l"/>
            <a:r>
              <a:rPr lang="en-US" sz="2500" dirty="0" err="1">
                <a:solidFill>
                  <a:srgbClr val="FFFFFF"/>
                </a:solidFill>
              </a:rPr>
              <a:t>Docenten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Biologie</a:t>
            </a:r>
            <a:r>
              <a:rPr lang="en-US" sz="2500" dirty="0">
                <a:solidFill>
                  <a:srgbClr val="FFFFFF"/>
                </a:solidFill>
              </a:rPr>
              <a:t> op de </a:t>
            </a:r>
            <a:r>
              <a:rPr lang="en-US" sz="2500" dirty="0" err="1">
                <a:solidFill>
                  <a:srgbClr val="FFFFFF"/>
                </a:solidFill>
              </a:rPr>
              <a:t>Middelbare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Laboratorium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Opleiding</a:t>
            </a:r>
            <a:endParaRPr lang="en-US" sz="2500" dirty="0">
              <a:solidFill>
                <a:srgbClr val="FFFFFF"/>
              </a:solidFill>
            </a:endParaRPr>
          </a:p>
          <a:p>
            <a:pPr algn="l"/>
            <a:r>
              <a:rPr lang="en-US" sz="2500" dirty="0">
                <a:solidFill>
                  <a:srgbClr val="FFFFFF"/>
                </a:solidFill>
              </a:rPr>
              <a:t>MLO, ROC Nova College </a:t>
            </a:r>
            <a:r>
              <a:rPr lang="en-US" sz="2500" dirty="0" err="1">
                <a:solidFill>
                  <a:srgbClr val="FFFFFF"/>
                </a:solidFill>
              </a:rPr>
              <a:t>Beverwijk</a:t>
            </a:r>
            <a:endParaRPr lang="en-US" sz="2500" dirty="0">
              <a:solidFill>
                <a:srgbClr val="FFFFFF"/>
              </a:solidFill>
            </a:endParaRPr>
          </a:p>
          <a:p>
            <a:pPr algn="l"/>
            <a:endParaRPr lang="en-US" sz="2500" dirty="0">
              <a:solidFill>
                <a:srgbClr val="FFFFFF"/>
              </a:solidFill>
            </a:endParaRPr>
          </a:p>
          <a:p>
            <a:pPr algn="l"/>
            <a:r>
              <a:rPr lang="en-US" sz="2500" b="1" dirty="0" err="1">
                <a:solidFill>
                  <a:srgbClr val="FFFFFF"/>
                </a:solidFill>
              </a:rPr>
              <a:t>Voor</a:t>
            </a:r>
            <a:r>
              <a:rPr lang="en-US" sz="2500" b="1" dirty="0">
                <a:solidFill>
                  <a:srgbClr val="FFFFFF"/>
                </a:solidFill>
              </a:rPr>
              <a:t> </a:t>
            </a:r>
            <a:r>
              <a:rPr lang="en-US" sz="2500" b="1" dirty="0" err="1">
                <a:solidFill>
                  <a:srgbClr val="FFFFFF"/>
                </a:solidFill>
              </a:rPr>
              <a:t>vragen</a:t>
            </a:r>
            <a:r>
              <a:rPr lang="en-US" sz="2500" b="1" dirty="0">
                <a:solidFill>
                  <a:srgbClr val="FFFFFF"/>
                </a:solidFill>
              </a:rPr>
              <a:t>: </a:t>
            </a:r>
            <a:r>
              <a:rPr lang="en-US" sz="2000" b="1" dirty="0">
                <a:solidFill>
                  <a:srgbClr val="FFFFFF"/>
                </a:solidFill>
              </a:rPr>
              <a:t>lhooijboer@novacollege.nl</a:t>
            </a:r>
            <a:endParaRPr lang="en-US" sz="2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0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23DA8-9354-42B7-9036-816826B0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b="1" dirty="0"/>
              <a:t>Amylase: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Afbraak zetmeel in suikers </a:t>
            </a:r>
            <a:r>
              <a:rPr lang="nl-NL" sz="2400" dirty="0">
                <a:sym typeface="Wingdings" panose="05000000000000000000" pitchFamily="2" charset="2"/>
              </a:rPr>
              <a:t> bio-ethanol / hogere voedselproductie</a:t>
            </a: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hlinkClick r:id="rId2"/>
              </a:rPr>
              <a:t>http://www.vib.be/nl/landbouw-en-milieu/Pages/Voorbeelden-van-biotechnologie-in-voeding.aspx</a:t>
            </a: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Voor nu kant en klare petrischalen met zetmeel-</a:t>
            </a:r>
            <a:r>
              <a:rPr lang="nl-NL" sz="2400" dirty="0" err="1"/>
              <a:t>agar</a:t>
            </a:r>
            <a:r>
              <a:rPr lang="nl-NL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Verschillende bonen geven mogelijk verschillende resultaten.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Na 24 uur overgieten met Jodium (in epjes) </a:t>
            </a:r>
            <a:r>
              <a:rPr lang="nl-NL" sz="2400" dirty="0">
                <a:sym typeface="Wingdings" panose="05000000000000000000" pitchFamily="2" charset="2"/>
              </a:rPr>
              <a:t> </a:t>
            </a:r>
            <a:r>
              <a:rPr lang="nl-NL" sz="2400" dirty="0"/>
              <a:t>Duidelijk hofje zichtbaar.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Hoe groter het hofje, des te meer amylase wordt er aangemaakt.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9DBCD7-6EAE-4290-80A9-E23E09CFE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1" y="3956978"/>
            <a:ext cx="60769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3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1288E5-AE51-466A-B141-FF34E1BC7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/>
              <a:t>Kiemkracht in tuinkerszaden: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https://www.uva.nl/content/nieuws/persberichten/2015/09/wat-is-het-effect-van-zout-op-planten.html</a:t>
            </a:r>
            <a:endParaRPr lang="nl-NL" sz="2000" dirty="0"/>
          </a:p>
          <a:p>
            <a:pPr marL="0" indent="0">
              <a:buNone/>
            </a:pPr>
            <a:r>
              <a:rPr lang="nl-NL" dirty="0"/>
              <a:t>Des te hoger de kiemkracht, des te hoger de opbrengt.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Voor nu met loodacetaat (stond nog in de kast).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Milieubelastend dus beter om dit met zout te doen.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Filtreerpapier op maat knippen, in petrischaal, 25 zaden erin, loodacetaat erbij (in elke petrischaal andere concentratie) en dan na 7 dagen kiemkracht controleren.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48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52EAD-D4FA-4C13-BE6F-A06FDE0A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websites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631DC4-CFAB-4545-BE1D-52E3B231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http://www.saps.org.uk/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https://www.nuffieldfoundation.org/teachers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4"/>
              </a:rPr>
              <a:t>https://www.wur.nl/nl/Onderwijs-Opleidingen/Docenten-vwo/Vakken/Biologie.htm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5"/>
              </a:rPr>
              <a:t>www.seedvalley.nl</a:t>
            </a:r>
            <a:endParaRPr lang="nl-NL" dirty="0"/>
          </a:p>
          <a:p>
            <a:pPr marL="0" indent="0">
              <a:buNone/>
            </a:pPr>
            <a:r>
              <a:rPr lang="nl-NL">
                <a:hlinkClick r:id="rId6"/>
              </a:rPr>
              <a:t>www.plantum.nl</a:t>
            </a:r>
            <a:endParaRPr lang="nl-NL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Leuke film over werken met planten:</a:t>
            </a:r>
          </a:p>
          <a:p>
            <a:pPr marL="0" indent="0">
              <a:buNone/>
            </a:pPr>
            <a:r>
              <a:rPr lang="nl-NL" u="sng" dirty="0">
                <a:hlinkClick r:id="rId7"/>
              </a:rPr>
              <a:t>https://www.youtube.com/watch?v=dFiCI1XtL5U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85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D9C42-9B76-4874-B7C8-32456AF2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r>
              <a:rPr lang="nl-NL" dirty="0"/>
              <a:t>Enkele huishoudelijke mededelingen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0FD6B2-C192-4040-BD36-F7F1EEB5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2"/>
            <a:ext cx="10515600" cy="5207413"/>
          </a:xfrm>
        </p:spPr>
        <p:txBody>
          <a:bodyPr/>
          <a:lstStyle/>
          <a:p>
            <a:r>
              <a:rPr lang="nl-NL" dirty="0"/>
              <a:t>Alle practica op de </a:t>
            </a:r>
            <a:r>
              <a:rPr lang="nl-NL" dirty="0" err="1"/>
              <a:t>nibi</a:t>
            </a:r>
            <a:r>
              <a:rPr lang="nl-NL" dirty="0"/>
              <a:t>-site als word-bestand, nu stencil met slechts enkele practica die hier uitvoerbaar zijn in 1,5 uur.</a:t>
            </a:r>
          </a:p>
          <a:p>
            <a:r>
              <a:rPr lang="nl-NL" dirty="0"/>
              <a:t>Na afloop graag helpen opruimen:</a:t>
            </a:r>
          </a:p>
          <a:p>
            <a:pPr lvl="1"/>
            <a:r>
              <a:rPr lang="nl-NL" dirty="0"/>
              <a:t>Materialen in de juiste afvalbakken</a:t>
            </a:r>
          </a:p>
          <a:p>
            <a:pPr lvl="1"/>
            <a:r>
              <a:rPr lang="nl-NL" dirty="0"/>
              <a:t>Doekje over de tafel</a:t>
            </a:r>
          </a:p>
          <a:p>
            <a:pPr lvl="1"/>
            <a:r>
              <a:rPr lang="nl-NL" dirty="0"/>
              <a:t>Microscopen: tafel omlaag, </a:t>
            </a:r>
            <a:r>
              <a:rPr lang="nl-NL" dirty="0" err="1"/>
              <a:t>preps</a:t>
            </a:r>
            <a:r>
              <a:rPr lang="nl-NL" dirty="0"/>
              <a:t> in “glasbak” en snoer oprollen en hoes erover</a:t>
            </a:r>
          </a:p>
          <a:p>
            <a:r>
              <a:rPr lang="nl-NL" dirty="0"/>
              <a:t>Om mee te nemen: </a:t>
            </a:r>
          </a:p>
          <a:p>
            <a:pPr lvl="1"/>
            <a:r>
              <a:rPr lang="nl-NL" dirty="0"/>
              <a:t>petrischaal met bonen + epje met jodium</a:t>
            </a:r>
          </a:p>
          <a:p>
            <a:pPr lvl="1"/>
            <a:r>
              <a:rPr lang="nl-NL" dirty="0"/>
              <a:t>materiaal </a:t>
            </a:r>
            <a:r>
              <a:rPr lang="nl-NL" dirty="0" err="1"/>
              <a:t>plantum</a:t>
            </a:r>
            <a:r>
              <a:rPr lang="nl-NL" dirty="0"/>
              <a:t> en </a:t>
            </a:r>
            <a:r>
              <a:rPr lang="nl-NL" dirty="0" err="1"/>
              <a:t>Seedvalley</a:t>
            </a:r>
            <a:endParaRPr lang="nl-NL" dirty="0"/>
          </a:p>
          <a:p>
            <a:pPr lvl="1"/>
            <a:r>
              <a:rPr lang="nl-NL"/>
              <a:t>Setje met practica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91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2D2464B-3339-4544-8FFF-3E4CB02A25ED}"/>
              </a:ext>
            </a:extLst>
          </p:cNvPr>
          <p:cNvSpPr txBox="1"/>
          <p:nvPr/>
        </p:nvSpPr>
        <p:spPr>
          <a:xfrm>
            <a:off x="530087" y="1527753"/>
            <a:ext cx="8823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https://www.agroberichtenbuitenland.nl/actueel/nieuws/2019/01/17/nederlandse-export-landbouwproducten-in-2018-ruim-€-90-miljard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9D6A528-F4B4-4842-9A61-4F5940B131A8}"/>
              </a:ext>
            </a:extLst>
          </p:cNvPr>
          <p:cNvSpPr/>
          <p:nvPr/>
        </p:nvSpPr>
        <p:spPr>
          <a:xfrm>
            <a:off x="5927035" y="54483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/>
              <a:t>https://www.rijksoverheid.nl/actueel/nieuws/2018/01/19/export-landbouwproducten-in-2017-bijna-€-92-miljard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4C227E2-01A0-4AF7-9CAA-18AE285BF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5" y="1852304"/>
            <a:ext cx="6096000" cy="35255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2C96A54-B0E8-43E4-9AA5-2555F0AC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7" y="37991"/>
            <a:ext cx="7629525" cy="14192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1A99F5-A91B-4C8B-953D-9C9D44984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30" y="1941756"/>
            <a:ext cx="5418517" cy="29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66A63-DA6B-4F2C-9D77-AE8278BD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Nederland 2</a:t>
            </a:r>
            <a:r>
              <a:rPr lang="nl-NL" baseline="30000" dirty="0"/>
              <a:t>e</a:t>
            </a:r>
            <a:r>
              <a:rPr lang="nl-NL" dirty="0"/>
              <a:t> plaats op wereld wat betreft export agrarische 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95457B-199F-440F-8ACF-696FFAAC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https://www.plantum.nl/</a:t>
            </a:r>
            <a:r>
              <a:rPr lang="nl-NL" dirty="0"/>
              <a:t>	                                </a:t>
            </a:r>
            <a:r>
              <a:rPr lang="nl-NL" dirty="0">
                <a:hlinkClick r:id="rId3"/>
              </a:rPr>
              <a:t>https://seedvalley.nl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B4E0CD-FC29-42AC-8E2F-8A4A53DA4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740"/>
            <a:ext cx="4219135" cy="42191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E60B15-7E44-4121-B13B-C480E6E65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133" y="2440208"/>
            <a:ext cx="4052667" cy="40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C4A9C3-5EB7-41ED-8C9B-AE11064B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nl-NL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Practica</a:t>
            </a: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nl-NL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gebaseerd</a:t>
            </a: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 het </a:t>
            </a:r>
            <a:r>
              <a:rPr lang="nl-NL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werkveld</a:t>
            </a:r>
          </a:p>
        </p:txBody>
      </p:sp>
    </p:spTree>
    <p:extLst>
      <p:ext uri="{BB962C8B-B14F-4D97-AF65-F5344CB8AC3E}">
        <p14:creationId xmlns:p14="http://schemas.microsoft.com/office/powerpoint/2010/main" val="1023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A639F-9B15-454E-91C9-20057CCA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De practica die we jullie graag mee willen geven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D2A0F27-5F39-4F16-86F0-3B3098D29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066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23DA8-9354-42B7-9036-816826B0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b="1" dirty="0"/>
              <a:t>Beweging op celniveau</a:t>
            </a:r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https://commons.wikimedia.org/wiki/File:Movement_of_or</a:t>
            </a:r>
            <a:r>
              <a:rPr lang="it-IT" sz="1800" dirty="0">
                <a:hlinkClick r:id="rId2"/>
              </a:rPr>
              <a:t>ganelles_in_Tradescantia_stamen_hair_cells.webm</a:t>
            </a: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Eendagsbloem, haren met pincet lostrekken en onder de microscoop bekijken onder dekglaasje met druppel demiwater.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Plasmastroming komt na ong 5 minuten op gang.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/>
          </a:p>
          <a:p>
            <a:pPr marL="0" indent="0">
              <a:buNone/>
            </a:pPr>
            <a:endParaRPr lang="nl-NL" sz="24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E3195F-9EFC-4D96-BF92-A28CA985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60151"/>
            <a:ext cx="4359280" cy="32235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C2D871-991B-4167-9B5E-3BFFC1388B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1"/>
          <a:stretch/>
        </p:blipFill>
        <p:spPr>
          <a:xfrm>
            <a:off x="7133652" y="3360150"/>
            <a:ext cx="4663556" cy="32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23DA8-9354-42B7-9036-816826B0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8952914" cy="56336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b="1" dirty="0" err="1"/>
              <a:t>Pectinase</a:t>
            </a:r>
            <a:r>
              <a:rPr lang="nl-NL" sz="2400" b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Hogere opbrengst sappen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dirty="0">
                <a:hlinkClick r:id="rId2"/>
              </a:rPr>
              <a:t>https://www.google.nl/url?sa=t&amp;rct=j&amp;q=&amp;esrc=s&amp;source=web&amp;cd=4&amp;ved=2ahUKEwj4puiW7-rhAhWBIVAKHS9ID6cQFjADegQIAxAC&amp;url=https%3A%2F%2Fmaken.wikiwijs.nl%2Fbestanden%2F475310%2FWerkblad_Pectinase.doc&amp;usg=AOvVaw2QfTl1sYSHrkf88ga17J0-</a:t>
            </a: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Maak een squashpreparaat van de appel, aardappel en/of gekookte aardappel.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Kleur je preparaat met </a:t>
            </a:r>
            <a:r>
              <a:rPr lang="nl-NL" sz="2400" dirty="0">
                <a:latin typeface="Calibri  "/>
              </a:rPr>
              <a:t>rutheniumrood.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latin typeface="Calibri  "/>
              </a:rPr>
              <a:t>Verschil tussen gekookt en ongekookt (hoe kun je anders je aardappel prakken?)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>
              <a:latin typeface="Calibri  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D3AAD3-5B24-4110-8DB7-01A1DF5D8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0" t="2712" r="64647" b="50225"/>
          <a:stretch/>
        </p:blipFill>
        <p:spPr>
          <a:xfrm>
            <a:off x="10104558" y="268290"/>
            <a:ext cx="1850048" cy="64138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78A57A-BC75-4313-BCA2-A580C0DE0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2" y="4596619"/>
            <a:ext cx="50458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9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23DA8-9354-42B7-9036-816826B0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b="1" dirty="0"/>
              <a:t>Huidmondjes: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dirty="0">
                <a:hlinkClick r:id="rId2"/>
              </a:rPr>
              <a:t>https://www.nrc.nl/nieuws/2019/04/01/vluggere-huidmondjes-verhogen-oogst-a3955321</a:t>
            </a: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Door kaliumnitraat toe te voegen zwellen de huidmondjes op (door hoge osmotische waarde) en ontstaat er een opening.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dirty="0">
                <a:hlinkClick r:id="rId3"/>
              </a:rPr>
              <a:t>http://edepot.wur.nl/112081</a:t>
            </a: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Goede planten zijn de </a:t>
            </a:r>
            <a:r>
              <a:rPr lang="nl-NL" sz="2400" dirty="0" err="1"/>
              <a:t>kalanchoe</a:t>
            </a:r>
            <a:r>
              <a:rPr lang="nl-NL" sz="2400" dirty="0"/>
              <a:t> en de prei omdat je daar makkelijk de epidermis van kan oogsten en een </a:t>
            </a:r>
            <a:r>
              <a:rPr lang="nl-NL" sz="2400" dirty="0" err="1"/>
              <a:t>prep</a:t>
            </a:r>
            <a:r>
              <a:rPr lang="nl-NL" sz="2400" dirty="0"/>
              <a:t> van kan maken.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Knakken, </a:t>
            </a:r>
            <a:r>
              <a:rPr lang="nl-NL" sz="2400" dirty="0" err="1"/>
              <a:t>prep</a:t>
            </a:r>
            <a:r>
              <a:rPr lang="nl-NL" sz="2400" dirty="0"/>
              <a:t> maken met demi, wegzuigen met tissue, Kaliumnitraat 20% toevoegen en kijken wat er gebeurt.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Evt. kunnen leerlingen ook aantal huidmondjes tellen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en uitrekenen hoeveel per mm</a:t>
            </a:r>
            <a:r>
              <a:rPr lang="nl-NL" sz="2400" baseline="30000" dirty="0"/>
              <a:t>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76D4BE-1CF8-4AFE-8536-7C2ADA459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766" y="4376787"/>
            <a:ext cx="4197625" cy="227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23DA8-9354-42B7-9036-816826B0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b="1" dirty="0"/>
              <a:t>Honing: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Kwaliteitscontrole VWA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Inzicht studenten “echte” en “nep”-honing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Non-</a:t>
            </a:r>
            <a:r>
              <a:rPr lang="nl-NL" sz="2400" dirty="0" err="1"/>
              <a:t>eu</a:t>
            </a:r>
            <a:r>
              <a:rPr lang="nl-NL" sz="2400" dirty="0"/>
              <a:t> is suikerwater, bevat vaak alleen suiker en </a:t>
            </a:r>
            <a:r>
              <a:rPr lang="nl-NL" sz="2400" dirty="0" err="1"/>
              <a:t>caramel</a:t>
            </a:r>
            <a:r>
              <a:rPr lang="nl-NL" sz="2400" dirty="0"/>
              <a:t> voor de kleur (of een kleurstof….)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Voor nu is de honing al voor jullie klaar gemaakt.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Druppel op objectglaasje, dekglaasje erop en je kunt de pollen bekijken.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(zie ook overzicht met pollen op de formulieren)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Meegenomen: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Echte honing imker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/>
              <a:t>Biologische honing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 err="1"/>
              <a:t>Melvita</a:t>
            </a:r>
            <a:r>
              <a:rPr lang="nl-NL" sz="2400" dirty="0"/>
              <a:t> (</a:t>
            </a:r>
            <a:r>
              <a:rPr lang="nl-NL" sz="2400" dirty="0" err="1"/>
              <a:t>aldi</a:t>
            </a:r>
            <a:r>
              <a:rPr lang="nl-NL" sz="2400" dirty="0"/>
              <a:t>? Lidl? Goedkopie)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b="1" dirty="0">
                <a:solidFill>
                  <a:srgbClr val="FF0000"/>
                </a:solidFill>
              </a:rPr>
              <a:t>Gebruik echte imkerhoning, anders heb je mogelijk geen pollen.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D6B8F5-5D4D-44C3-8718-A72974056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27" y="3591339"/>
            <a:ext cx="4713406" cy="21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77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756</Words>
  <Application>Microsoft Office PowerPoint</Application>
  <PresentationFormat>Breedbeeld</PresentationFormat>
  <Paragraphs>88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 </vt:lpstr>
      <vt:lpstr>Calibri Light</vt:lpstr>
      <vt:lpstr>Kantoorthema</vt:lpstr>
      <vt:lpstr>Planten ontsaaien met Zaad</vt:lpstr>
      <vt:lpstr>PowerPoint-presentatie</vt:lpstr>
      <vt:lpstr>Nederland 2e plaats op wereld wat betreft export agrarische producten</vt:lpstr>
      <vt:lpstr>Practica, gebaseerd op het werkveld</vt:lpstr>
      <vt:lpstr>De practica die we jullie graag mee willen geven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Handige websites</vt:lpstr>
      <vt:lpstr>Enkele huishoudelijke mededelingen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 ontsaaien met Zaad</dc:title>
  <dc:creator>Hooijboer, Loes</dc:creator>
  <cp:lastModifiedBy>Hooijboer, Loes</cp:lastModifiedBy>
  <cp:revision>1</cp:revision>
  <dcterms:created xsi:type="dcterms:W3CDTF">2019-05-09T19:04:41Z</dcterms:created>
  <dcterms:modified xsi:type="dcterms:W3CDTF">2019-05-12T10:55:05Z</dcterms:modified>
</cp:coreProperties>
</file>