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93" r:id="rId2"/>
    <p:sldId id="326" r:id="rId3"/>
    <p:sldId id="258" r:id="rId4"/>
    <p:sldId id="265" r:id="rId5"/>
    <p:sldId id="321" r:id="rId6"/>
    <p:sldId id="294" r:id="rId7"/>
    <p:sldId id="295" r:id="rId8"/>
    <p:sldId id="296" r:id="rId9"/>
    <p:sldId id="283" r:id="rId10"/>
    <p:sldId id="272" r:id="rId11"/>
    <p:sldId id="261" r:id="rId12"/>
    <p:sldId id="301" r:id="rId13"/>
    <p:sldId id="304" r:id="rId14"/>
    <p:sldId id="322" r:id="rId15"/>
    <p:sldId id="302" r:id="rId16"/>
    <p:sldId id="324" r:id="rId17"/>
    <p:sldId id="328" r:id="rId18"/>
    <p:sldId id="260" r:id="rId19"/>
    <p:sldId id="316" r:id="rId20"/>
    <p:sldId id="315" r:id="rId21"/>
    <p:sldId id="329" r:id="rId22"/>
    <p:sldId id="330" r:id="rId23"/>
    <p:sldId id="291" r:id="rId24"/>
    <p:sldId id="269" r:id="rId25"/>
    <p:sldId id="331" r:id="rId26"/>
    <p:sldId id="312" r:id="rId27"/>
    <p:sldId id="306" r:id="rId28"/>
    <p:sldId id="310" r:id="rId29"/>
    <p:sldId id="313" r:id="rId30"/>
    <p:sldId id="307" r:id="rId31"/>
    <p:sldId id="308" r:id="rId32"/>
    <p:sldId id="325" r:id="rId33"/>
    <p:sldId id="282" r:id="rId34"/>
    <p:sldId id="314" r:id="rId3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86856" autoAdjust="0"/>
  </p:normalViewPr>
  <p:slideViewPr>
    <p:cSldViewPr>
      <p:cViewPr>
        <p:scale>
          <a:sx n="72" d="100"/>
          <a:sy n="72" d="100"/>
        </p:scale>
        <p:origin x="-2136" y="-648"/>
      </p:cViewPr>
      <p:guideLst>
        <p:guide orient="horz" pos="2160"/>
        <p:guide pos="2880"/>
      </p:guideLst>
    </p:cSldViewPr>
  </p:slideViewPr>
  <p:notesTextViewPr>
    <p:cViewPr>
      <p:scale>
        <a:sx n="1" d="1"/>
        <a:sy n="1" d="1"/>
      </p:scale>
      <p:origin x="0" y="0"/>
    </p:cViewPr>
  </p:notesTextViewPr>
  <p:notesViewPr>
    <p:cSldViewPr>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98737A-7995-4B74-B63A-80E0593C4CFC}" type="datetimeFigureOut">
              <a:rPr lang="nl-NL" smtClean="0"/>
              <a:t>24-2-2015</a:t>
            </a:fld>
            <a:endParaRPr lang="nl-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1A7392-2789-462C-8F1D-017BB83F83C8}" type="slidenum">
              <a:rPr lang="nl-NL" smtClean="0"/>
              <a:t>‹nr.›</a:t>
            </a:fld>
            <a:endParaRPr lang="nl-NL"/>
          </a:p>
        </p:txBody>
      </p:sp>
    </p:spTree>
    <p:extLst>
      <p:ext uri="{BB962C8B-B14F-4D97-AF65-F5344CB8AC3E}">
        <p14:creationId xmlns:p14="http://schemas.microsoft.com/office/powerpoint/2010/main" val="4010496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E894CF-CF29-460C-8820-A692FD564E29}" type="datetimeFigureOut">
              <a:rPr lang="nl-NL" smtClean="0"/>
              <a:t>24-2-2015</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BD3654-9A79-4B47-9CF7-D6BAF450FCC7}" type="slidenum">
              <a:rPr lang="nl-NL" smtClean="0"/>
              <a:t>‹nr.›</a:t>
            </a:fld>
            <a:endParaRPr lang="nl-NL"/>
          </a:p>
        </p:txBody>
      </p:sp>
    </p:spTree>
    <p:extLst>
      <p:ext uri="{BB962C8B-B14F-4D97-AF65-F5344CB8AC3E}">
        <p14:creationId xmlns:p14="http://schemas.microsoft.com/office/powerpoint/2010/main" val="117724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buFontTx/>
              <a:buNone/>
            </a:pPr>
            <a:r>
              <a:rPr lang="nl-NL" altLang="nl-NL" sz="1200">
                <a:solidFill>
                  <a:srgbClr val="000000"/>
                </a:solidFill>
              </a:rPr>
              <a:t>08-10-14</a:t>
            </a:r>
          </a:p>
        </p:txBody>
      </p:sp>
      <p:sp>
        <p:nvSpPr>
          <p:cNvPr id="5123"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buFontTx/>
              <a:buNone/>
            </a:pPr>
            <a:fld id="{C5365C7E-18FE-4370-9003-269570B41180}" type="slidenum">
              <a:rPr lang="nl-NL" altLang="nl-NL" sz="1200">
                <a:solidFill>
                  <a:srgbClr val="000000"/>
                </a:solidFill>
              </a:rPr>
              <a:pPr>
                <a:buClrTx/>
                <a:buFontTx/>
                <a:buNone/>
              </a:pPr>
              <a:t>1</a:t>
            </a:fld>
            <a:endParaRPr lang="nl-NL" altLang="nl-NL" sz="1200">
              <a:solidFill>
                <a:srgbClr val="000000"/>
              </a:solidFill>
            </a:endParaRPr>
          </a:p>
        </p:txBody>
      </p:sp>
      <p:sp>
        <p:nvSpPr>
          <p:cNvPr id="5124" name="Text Box 1"/>
          <p:cNvSpPr txBox="1">
            <a:spLocks noChangeArrowheads="1"/>
          </p:cNvSpPr>
          <p:nvPr/>
        </p:nvSpPr>
        <p:spPr bwMode="auto">
          <a:xfrm>
            <a:off x="0" y="0"/>
            <a:ext cx="2971800" cy="457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buClrTx/>
              <a:buFontTx/>
              <a:buNone/>
            </a:pPr>
            <a:r>
              <a:rPr lang="nl-NL" altLang="nl-NL">
                <a:solidFill>
                  <a:srgbClr val="FFFFFF"/>
                </a:solidFill>
              </a:rPr>
              <a:t>Beroepsethiek, 28 september 2012</a:t>
            </a:r>
          </a:p>
        </p:txBody>
      </p:sp>
      <p:sp>
        <p:nvSpPr>
          <p:cNvPr id="5125" name="Rectangle 2"/>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6" name="Rectangle 3"/>
          <p:cNvSpPr txBox="1">
            <a:spLocks noGrp="1" noChangeArrowheads="1"/>
          </p:cNvSpPr>
          <p:nvPr>
            <p:ph type="body" idx="1"/>
          </p:nvPr>
        </p:nvSpPr>
        <p:spPr>
          <a:xfrm>
            <a:off x="685801" y="4344062"/>
            <a:ext cx="5484813" cy="411465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smtClean="0"/>
          </a:p>
        </p:txBody>
      </p:sp>
    </p:spTree>
    <p:extLst>
      <p:ext uri="{BB962C8B-B14F-4D97-AF65-F5344CB8AC3E}">
        <p14:creationId xmlns:p14="http://schemas.microsoft.com/office/powerpoint/2010/main" val="1996938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Maar</a:t>
            </a:r>
            <a:r>
              <a:rPr lang="nl-NL" baseline="0" dirty="0" smtClean="0"/>
              <a:t> we moeten ook eerlijk zijn. </a:t>
            </a:r>
            <a:r>
              <a:rPr lang="nl-NL" baseline="0" dirty="0" err="1" smtClean="0"/>
              <a:t>SoS</a:t>
            </a:r>
            <a:r>
              <a:rPr lang="nl-NL" baseline="0" dirty="0" smtClean="0"/>
              <a:t> wil nieuwe en innovatieve Science projecten presenteren – nieuw en innovatief heeft zichzelf nog niet bewezen. De eerste tekenen zijn zeer gunstig, maar er zijn ook enkele kinderziektes. Zo hebben we ontdekt dat als docenten goed  begeleid moeten worden ES simpel is, maar dat moet ook bij de docent tussen de oren komen. Voor sommige docenten is het verder soms moeilijk dat leerlingen het principe van computers en hoe ermee om te gaan, beter begrijpen. Dit is zelfs al bij mij zo. Tot slot zijn er soms ICT-installatie issues voor Ecosim.</a:t>
            </a:r>
          </a:p>
          <a:p>
            <a:r>
              <a:rPr lang="nl-NL" baseline="0" dirty="0" smtClean="0"/>
              <a:t>Sommige van deze problemen zijn groter dan Ecosim en slaan op alle ICT toepassingen op scholen. Zonder ICT gaat niet meer (dan zou je leerlingen niet goed voorbereiden op een leven in de huidige tijd), maar ICT zelf brengt ook enkele problemen met zich mee. Enkele verbeterslagen voor docentbegeleiding (zoals </a:t>
            </a:r>
            <a:r>
              <a:rPr lang="nl-NL" baseline="0" dirty="0" err="1" smtClean="0"/>
              <a:t>playthroughs</a:t>
            </a:r>
            <a:r>
              <a:rPr lang="nl-NL" baseline="0" dirty="0" smtClean="0"/>
              <a:t> op internet, </a:t>
            </a:r>
            <a:r>
              <a:rPr lang="nl-NL" baseline="0" dirty="0" err="1" smtClean="0"/>
              <a:t>tutorials</a:t>
            </a:r>
            <a:r>
              <a:rPr lang="nl-NL" baseline="0" dirty="0" smtClean="0"/>
              <a:t> op </a:t>
            </a:r>
            <a:r>
              <a:rPr lang="nl-NL" baseline="0" dirty="0" err="1" smtClean="0"/>
              <a:t>YouTube</a:t>
            </a:r>
            <a:r>
              <a:rPr lang="nl-NL" baseline="0" dirty="0" smtClean="0"/>
              <a:t> en pdf-downloads met FAQ) zijn net af of staan op het punt om gepubliceerd te worden.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22</a:t>
            </a:fld>
            <a:endParaRPr lang="nl-NL"/>
          </a:p>
        </p:txBody>
      </p:sp>
    </p:spTree>
    <p:extLst>
      <p:ext uri="{BB962C8B-B14F-4D97-AF65-F5344CB8AC3E}">
        <p14:creationId xmlns:p14="http://schemas.microsoft.com/office/powerpoint/2010/main" val="2656327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24</a:t>
            </a:fld>
            <a:endParaRPr lang="nl-NL"/>
          </a:p>
        </p:txBody>
      </p:sp>
    </p:spTree>
    <p:extLst>
      <p:ext uri="{BB962C8B-B14F-4D97-AF65-F5344CB8AC3E}">
        <p14:creationId xmlns:p14="http://schemas.microsoft.com/office/powerpoint/2010/main" val="416750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25</a:t>
            </a:fld>
            <a:endParaRPr lang="nl-NL"/>
          </a:p>
        </p:txBody>
      </p:sp>
    </p:spTree>
    <p:extLst>
      <p:ext uri="{BB962C8B-B14F-4D97-AF65-F5344CB8AC3E}">
        <p14:creationId xmlns:p14="http://schemas.microsoft.com/office/powerpoint/2010/main" val="416750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buFontTx/>
              <a:buNone/>
            </a:pPr>
            <a:r>
              <a:rPr lang="nl-NL" altLang="nl-NL" sz="1200">
                <a:solidFill>
                  <a:srgbClr val="000000"/>
                </a:solidFill>
              </a:rPr>
              <a:t>08-10-14</a:t>
            </a:r>
          </a:p>
        </p:txBody>
      </p:sp>
      <p:sp>
        <p:nvSpPr>
          <p:cNvPr id="5123"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buFontTx/>
              <a:buNone/>
            </a:pPr>
            <a:fld id="{C5365C7E-18FE-4370-9003-269570B41180}" type="slidenum">
              <a:rPr lang="nl-NL" altLang="nl-NL" sz="1200">
                <a:solidFill>
                  <a:srgbClr val="000000"/>
                </a:solidFill>
              </a:rPr>
              <a:pPr>
                <a:buClrTx/>
                <a:buFontTx/>
                <a:buNone/>
              </a:pPr>
              <a:t>34</a:t>
            </a:fld>
            <a:endParaRPr lang="nl-NL" altLang="nl-NL" sz="1200">
              <a:solidFill>
                <a:srgbClr val="000000"/>
              </a:solidFill>
            </a:endParaRPr>
          </a:p>
        </p:txBody>
      </p:sp>
      <p:sp>
        <p:nvSpPr>
          <p:cNvPr id="5124" name="Text Box 1"/>
          <p:cNvSpPr txBox="1">
            <a:spLocks noChangeArrowheads="1"/>
          </p:cNvSpPr>
          <p:nvPr/>
        </p:nvSpPr>
        <p:spPr bwMode="auto">
          <a:xfrm>
            <a:off x="0" y="0"/>
            <a:ext cx="2971800" cy="457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buClrTx/>
              <a:buFontTx/>
              <a:buNone/>
            </a:pPr>
            <a:r>
              <a:rPr lang="nl-NL" altLang="nl-NL">
                <a:solidFill>
                  <a:srgbClr val="FFFFFF"/>
                </a:solidFill>
              </a:rPr>
              <a:t>Beroepsethiek, 28 september 2012</a:t>
            </a:r>
          </a:p>
        </p:txBody>
      </p:sp>
      <p:sp>
        <p:nvSpPr>
          <p:cNvPr id="5125" name="Rectangle 2"/>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6" name="Rectangle 3"/>
          <p:cNvSpPr txBox="1">
            <a:spLocks noGrp="1" noChangeArrowheads="1"/>
          </p:cNvSpPr>
          <p:nvPr>
            <p:ph type="body" idx="1"/>
          </p:nvPr>
        </p:nvSpPr>
        <p:spPr>
          <a:xfrm>
            <a:off x="685801" y="4344062"/>
            <a:ext cx="5484813" cy="411465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smtClean="0"/>
          </a:p>
        </p:txBody>
      </p:sp>
    </p:spTree>
    <p:extLst>
      <p:ext uri="{BB962C8B-B14F-4D97-AF65-F5344CB8AC3E}">
        <p14:creationId xmlns:p14="http://schemas.microsoft.com/office/powerpoint/2010/main" val="1261475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Extra sheet met daarin</a:t>
            </a:r>
            <a:r>
              <a:rPr lang="nl-NL" baseline="0" dirty="0" smtClean="0"/>
              <a:t> het verhaal:</a:t>
            </a:r>
          </a:p>
          <a:p>
            <a:r>
              <a:rPr lang="nl-NL" baseline="0" dirty="0" smtClean="0"/>
              <a:t>De software van Ecosim is enorm flexibel opgezet – dat wil zeggen dat binnen de software een programmeeromgeving zit (de editor) waarin je relatief gemakkelijk landschappen en modules kan opbouwen, zonder daar zelf een programmeur voor te hoeven zijn. Vergelijk het met Excel – daarin kun je zelf eindeloos veel spreadsheets maken zonder te hoeven programmeren. </a:t>
            </a:r>
            <a:r>
              <a:rPr lang="nl-NL" baseline="0" dirty="0" err="1" smtClean="0"/>
              <a:t>Ecosim</a:t>
            </a:r>
            <a:r>
              <a:rPr lang="nl-NL" baseline="0" dirty="0" smtClean="0"/>
              <a:t> is vergelijkbaar (al vergt het enige toewijding om zelf landschappen te bouwen) – </a:t>
            </a:r>
            <a:r>
              <a:rPr lang="nl-NL" baseline="0" dirty="0" err="1" smtClean="0"/>
              <a:t>Ecosim</a:t>
            </a:r>
            <a:r>
              <a:rPr lang="nl-NL" baseline="0" dirty="0" smtClean="0"/>
              <a:t> is dus zowel een serie spelen voor leerlingen/studenten, als dat het een omgeving biedt waarin deze spelen gemaakt kunnen worden.</a:t>
            </a:r>
          </a:p>
          <a:p>
            <a:r>
              <a:rPr lang="nl-NL" baseline="0" dirty="0" smtClean="0"/>
              <a:t>Hiermee is het dus </a:t>
            </a:r>
            <a:r>
              <a:rPr lang="nl-NL" baseline="0" dirty="0" err="1" smtClean="0"/>
              <a:t>extrapoleerbaar</a:t>
            </a:r>
            <a:r>
              <a:rPr lang="nl-NL" baseline="0" dirty="0" smtClean="0"/>
              <a:t> naar de hele wereld. Je kunt een Grand </a:t>
            </a:r>
            <a:r>
              <a:rPr lang="nl-NL" baseline="0" dirty="0" err="1" smtClean="0"/>
              <a:t>Canyon</a:t>
            </a:r>
            <a:r>
              <a:rPr lang="nl-NL" baseline="0" dirty="0" smtClean="0"/>
              <a:t> module maken, een New </a:t>
            </a:r>
            <a:r>
              <a:rPr lang="nl-NL" baseline="0" dirty="0" err="1" smtClean="0"/>
              <a:t>Forest</a:t>
            </a:r>
            <a:r>
              <a:rPr lang="nl-NL" baseline="0" dirty="0" smtClean="0"/>
              <a:t> module, het Beierse Woud…</a:t>
            </a:r>
          </a:p>
          <a:p>
            <a:r>
              <a:rPr lang="nl-NL" baseline="0" dirty="0" smtClean="0"/>
              <a:t>Na flink wat jaren hieraan gewerkt te hebben en flink onze ogen de kost te geven, hebben wij, noch in Nederland, noch erbuiten, iets gevonden dat vergelijkbaar is met </a:t>
            </a:r>
            <a:r>
              <a:rPr lang="nl-NL" baseline="0" dirty="0" err="1" smtClean="0"/>
              <a:t>Ecosim</a:t>
            </a:r>
            <a:r>
              <a:rPr lang="nl-NL" baseline="0" dirty="0" smtClean="0"/>
              <a:t> – dat ecosystemen zowel als formule, als ruimtelijk neerzet en waarin je als speler aan de slag kunt als natuurbeheerder. De eerlijkheid gebiedt te zeggen dat als er ergens op de wereld op eenzelfde manier iemand iets als Ecosim heeft gemaakt en er evenveel ruchtbaarheid aan heeft gegeven als wij, we het wellicht niet hebben opgemerkt. We moeten het echt nog bekendheid geven. Vandaar ook onze wens Ecosim te presenteren op </a:t>
            </a:r>
            <a:r>
              <a:rPr lang="nl-NL" baseline="0" dirty="0" err="1" smtClean="0"/>
              <a:t>SoS</a:t>
            </a:r>
            <a:r>
              <a:rPr lang="nl-NL" baseline="0" dirty="0" smtClean="0"/>
              <a:t>.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a:t>
            </a:fld>
            <a:endParaRPr lang="nl-NL"/>
          </a:p>
        </p:txBody>
      </p:sp>
    </p:spTree>
    <p:extLst>
      <p:ext uri="{BB962C8B-B14F-4D97-AF65-F5344CB8AC3E}">
        <p14:creationId xmlns:p14="http://schemas.microsoft.com/office/powerpoint/2010/main" val="249012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4"/>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buFontTx/>
              <a:buNone/>
            </a:pPr>
            <a:r>
              <a:rPr lang="nl-NL" altLang="nl-NL" sz="1200">
                <a:solidFill>
                  <a:srgbClr val="000000"/>
                </a:solidFill>
              </a:rPr>
              <a:t>08-10-14</a:t>
            </a:r>
          </a:p>
        </p:txBody>
      </p:sp>
      <p:sp>
        <p:nvSpPr>
          <p:cNvPr id="7171"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buFontTx/>
              <a:buNone/>
            </a:pPr>
            <a:fld id="{56A4C6D1-F373-435D-A384-A77008321110}" type="slidenum">
              <a:rPr lang="nl-NL" altLang="nl-NL" sz="1200">
                <a:solidFill>
                  <a:srgbClr val="000000"/>
                </a:solidFill>
              </a:rPr>
              <a:pPr>
                <a:buClrTx/>
                <a:buFontTx/>
                <a:buNone/>
              </a:pPr>
              <a:t>6</a:t>
            </a:fld>
            <a:endParaRPr lang="nl-NL" altLang="nl-NL" sz="1200">
              <a:solidFill>
                <a:srgbClr val="000000"/>
              </a:solidFill>
            </a:endParaRPr>
          </a:p>
        </p:txBody>
      </p:sp>
      <p:sp>
        <p:nvSpPr>
          <p:cNvPr id="7172" name="Text Box 1"/>
          <p:cNvSpPr txBox="1">
            <a:spLocks noChangeArrowheads="1"/>
          </p:cNvSpPr>
          <p:nvPr/>
        </p:nvSpPr>
        <p:spPr bwMode="auto">
          <a:xfrm>
            <a:off x="0" y="0"/>
            <a:ext cx="2971800" cy="457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buClrTx/>
              <a:buFontTx/>
              <a:buNone/>
            </a:pPr>
            <a:r>
              <a:rPr lang="nl-NL" altLang="nl-NL">
                <a:solidFill>
                  <a:srgbClr val="FFFFFF"/>
                </a:solidFill>
              </a:rPr>
              <a:t>Beroepsethiek, 28 september 2012</a:t>
            </a:r>
          </a:p>
        </p:txBody>
      </p:sp>
      <p:sp>
        <p:nvSpPr>
          <p:cNvPr id="7173" name="Rectangle 2"/>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4" name="Text Box 3"/>
          <p:cNvSpPr txBox="1">
            <a:spLocks noGrp="1" noChangeArrowheads="1"/>
          </p:cNvSpPr>
          <p:nvPr>
            <p:ph type="body" idx="1"/>
          </p:nvPr>
        </p:nvSpPr>
        <p:spPr>
          <a:xfrm>
            <a:off x="685801" y="4344062"/>
            <a:ext cx="5484813" cy="411465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altLang="nl-NL" dirty="0" smtClean="0">
              <a:ea typeface="ＭＳ Ｐゴシック" pitchFamily="34" charset="-128"/>
            </a:endParaRPr>
          </a:p>
        </p:txBody>
      </p:sp>
    </p:spTree>
    <p:extLst>
      <p:ext uri="{BB962C8B-B14F-4D97-AF65-F5344CB8AC3E}">
        <p14:creationId xmlns:p14="http://schemas.microsoft.com/office/powerpoint/2010/main" val="205218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4"/>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buFontTx/>
              <a:buNone/>
            </a:pPr>
            <a:r>
              <a:rPr lang="nl-NL" altLang="nl-NL" sz="1200">
                <a:solidFill>
                  <a:srgbClr val="000000"/>
                </a:solidFill>
              </a:rPr>
              <a:t>08-10-14</a:t>
            </a:r>
          </a:p>
        </p:txBody>
      </p:sp>
      <p:sp>
        <p:nvSpPr>
          <p:cNvPr id="9219"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buFontTx/>
              <a:buNone/>
            </a:pPr>
            <a:fld id="{65F37E99-CE1F-4EDE-9465-D87FBBDD3D40}" type="slidenum">
              <a:rPr lang="nl-NL" altLang="nl-NL" sz="1200">
                <a:solidFill>
                  <a:srgbClr val="000000"/>
                </a:solidFill>
              </a:rPr>
              <a:pPr>
                <a:buClrTx/>
                <a:buFontTx/>
                <a:buNone/>
              </a:pPr>
              <a:t>7</a:t>
            </a:fld>
            <a:endParaRPr lang="nl-NL" altLang="nl-NL" sz="1200">
              <a:solidFill>
                <a:srgbClr val="000000"/>
              </a:solidFill>
            </a:endParaRPr>
          </a:p>
        </p:txBody>
      </p:sp>
      <p:sp>
        <p:nvSpPr>
          <p:cNvPr id="9220" name="Text Box 1"/>
          <p:cNvSpPr txBox="1">
            <a:spLocks noChangeArrowheads="1"/>
          </p:cNvSpPr>
          <p:nvPr/>
        </p:nvSpPr>
        <p:spPr bwMode="auto">
          <a:xfrm>
            <a:off x="0" y="0"/>
            <a:ext cx="2971800" cy="457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buClrTx/>
              <a:buFontTx/>
              <a:buNone/>
            </a:pPr>
            <a:r>
              <a:rPr lang="nl-NL" altLang="nl-NL">
                <a:solidFill>
                  <a:srgbClr val="FFFFFF"/>
                </a:solidFill>
              </a:rPr>
              <a:t>Beroepsethiek, 28 september 2012</a:t>
            </a:r>
          </a:p>
        </p:txBody>
      </p:sp>
      <p:sp>
        <p:nvSpPr>
          <p:cNvPr id="9221" name="Rectangle 2"/>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2" name="Text Box 3"/>
          <p:cNvSpPr txBox="1">
            <a:spLocks noGrp="1" noChangeArrowheads="1"/>
          </p:cNvSpPr>
          <p:nvPr>
            <p:ph type="body" idx="1"/>
          </p:nvPr>
        </p:nvSpPr>
        <p:spPr>
          <a:xfrm>
            <a:off x="685801" y="4344062"/>
            <a:ext cx="5484813" cy="411465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altLang="nl-NL" dirty="0" smtClean="0">
              <a:ea typeface="ＭＳ Ｐゴシック" pitchFamily="34" charset="-128"/>
            </a:endParaRPr>
          </a:p>
        </p:txBody>
      </p:sp>
    </p:spTree>
    <p:extLst>
      <p:ext uri="{BB962C8B-B14F-4D97-AF65-F5344CB8AC3E}">
        <p14:creationId xmlns:p14="http://schemas.microsoft.com/office/powerpoint/2010/main" val="154037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4"/>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buFontTx/>
              <a:buNone/>
            </a:pPr>
            <a:r>
              <a:rPr lang="nl-NL" altLang="nl-NL" sz="1200">
                <a:solidFill>
                  <a:srgbClr val="000000"/>
                </a:solidFill>
              </a:rPr>
              <a:t>08-10-14</a:t>
            </a:r>
          </a:p>
        </p:txBody>
      </p:sp>
      <p:sp>
        <p:nvSpPr>
          <p:cNvPr id="11267"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buFontTx/>
              <a:buNone/>
            </a:pPr>
            <a:fld id="{A9C29FDD-707F-4B17-A91D-9B944893305A}" type="slidenum">
              <a:rPr lang="nl-NL" altLang="nl-NL" sz="1200">
                <a:solidFill>
                  <a:srgbClr val="000000"/>
                </a:solidFill>
              </a:rPr>
              <a:pPr>
                <a:buClrTx/>
                <a:buFontTx/>
                <a:buNone/>
              </a:pPr>
              <a:t>8</a:t>
            </a:fld>
            <a:endParaRPr lang="nl-NL" altLang="nl-NL" sz="1200">
              <a:solidFill>
                <a:srgbClr val="000000"/>
              </a:solidFill>
            </a:endParaRPr>
          </a:p>
        </p:txBody>
      </p:sp>
      <p:sp>
        <p:nvSpPr>
          <p:cNvPr id="11268" name="Text Box 1"/>
          <p:cNvSpPr txBox="1">
            <a:spLocks noChangeArrowheads="1"/>
          </p:cNvSpPr>
          <p:nvPr/>
        </p:nvSpPr>
        <p:spPr bwMode="auto">
          <a:xfrm>
            <a:off x="0" y="0"/>
            <a:ext cx="2971800" cy="457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buClrTx/>
              <a:buFontTx/>
              <a:buNone/>
            </a:pPr>
            <a:r>
              <a:rPr lang="nl-NL" altLang="nl-NL">
                <a:solidFill>
                  <a:srgbClr val="FFFFFF"/>
                </a:solidFill>
              </a:rPr>
              <a:t>Beroepsethiek, 28 september 2012</a:t>
            </a:r>
          </a:p>
        </p:txBody>
      </p:sp>
      <p:sp>
        <p:nvSpPr>
          <p:cNvPr id="11269" name="Rectangle 2"/>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70" name="Text Box 3"/>
          <p:cNvSpPr txBox="1">
            <a:spLocks noGrp="1" noChangeArrowheads="1"/>
          </p:cNvSpPr>
          <p:nvPr>
            <p:ph type="body" idx="1"/>
          </p:nvPr>
        </p:nvSpPr>
        <p:spPr>
          <a:xfrm>
            <a:off x="685801" y="4344062"/>
            <a:ext cx="5484813" cy="411465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altLang="nl-NL" dirty="0" smtClean="0">
              <a:ea typeface="ＭＳ Ｐゴシック" pitchFamily="34" charset="-128"/>
            </a:endParaRPr>
          </a:p>
        </p:txBody>
      </p:sp>
    </p:spTree>
    <p:extLst>
      <p:ext uri="{BB962C8B-B14F-4D97-AF65-F5344CB8AC3E}">
        <p14:creationId xmlns:p14="http://schemas.microsoft.com/office/powerpoint/2010/main" val="1266166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Exporteerbare (Excel) grafieken maken in Ecosim</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17</a:t>
            </a:fld>
            <a:endParaRPr lang="nl-NL"/>
          </a:p>
        </p:txBody>
      </p:sp>
    </p:spTree>
    <p:extLst>
      <p:ext uri="{BB962C8B-B14F-4D97-AF65-F5344CB8AC3E}">
        <p14:creationId xmlns:p14="http://schemas.microsoft.com/office/powerpoint/2010/main" val="2959365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Bij punt – het hoeft niet ingewikkeld:</a:t>
            </a:r>
            <a:r>
              <a:rPr lang="nl-NL" baseline="0" dirty="0" smtClean="0"/>
              <a:t> </a:t>
            </a:r>
          </a:p>
          <a:p>
            <a:r>
              <a:rPr lang="nl-NL" baseline="0" dirty="0" smtClean="0"/>
              <a:t>Bij ieder model, dus ook </a:t>
            </a:r>
            <a:r>
              <a:rPr lang="nl-NL" baseline="0" dirty="0" err="1" smtClean="0"/>
              <a:t>Ecosim</a:t>
            </a:r>
            <a:r>
              <a:rPr lang="nl-NL" baseline="0" dirty="0" smtClean="0"/>
              <a:t>, is er een </a:t>
            </a:r>
            <a:r>
              <a:rPr lang="nl-NL" baseline="0" dirty="0" err="1" smtClean="0"/>
              <a:t>trade</a:t>
            </a:r>
            <a:r>
              <a:rPr lang="nl-NL" baseline="0" dirty="0" smtClean="0"/>
              <a:t>-off tussen volledigheid en overzichtelijkheid – het eerste vereist complexiteit, het tweede simpliciteit. In </a:t>
            </a:r>
            <a:r>
              <a:rPr lang="nl-NL" baseline="0" dirty="0" err="1" smtClean="0"/>
              <a:t>Ecosim</a:t>
            </a:r>
            <a:r>
              <a:rPr lang="nl-NL" baseline="0" dirty="0" smtClean="0"/>
              <a:t> (onderdeel van de flexibiliteit) kunnen allerlei parameters zichtbaar en onzichtbaar gemaakt worden. Een module die gaat om voedselwebben, daarbij zijn pH en grondwaterstanden uitgeschakeld. Een prooi-predatorcyclus waarbij je niet wilt dat het landschap in successie gaat? Met één druk op de knop is successie uitgeschakeld. Zo kunnen we modules aanbieden voor middelbare scholen, maar ook voor HBO en WO.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19</a:t>
            </a:fld>
            <a:endParaRPr lang="nl-NL"/>
          </a:p>
        </p:txBody>
      </p:sp>
    </p:spTree>
    <p:extLst>
      <p:ext uri="{BB962C8B-B14F-4D97-AF65-F5344CB8AC3E}">
        <p14:creationId xmlns:p14="http://schemas.microsoft.com/office/powerpoint/2010/main" val="194724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Oplezen en</a:t>
            </a:r>
            <a:r>
              <a:rPr lang="nl-NL" baseline="0" dirty="0" smtClean="0"/>
              <a:t> toelichten wat de goede leereffecten van Ecosim zijn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20</a:t>
            </a:fld>
            <a:endParaRPr lang="nl-NL"/>
          </a:p>
        </p:txBody>
      </p:sp>
    </p:spTree>
    <p:extLst>
      <p:ext uri="{BB962C8B-B14F-4D97-AF65-F5344CB8AC3E}">
        <p14:creationId xmlns:p14="http://schemas.microsoft.com/office/powerpoint/2010/main" val="2656327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Oplezen en</a:t>
            </a:r>
            <a:r>
              <a:rPr lang="nl-NL" baseline="0" dirty="0" smtClean="0"/>
              <a:t> toelichten wat de goede leereffecten van </a:t>
            </a:r>
            <a:r>
              <a:rPr lang="nl-NL" baseline="0" dirty="0" err="1" smtClean="0"/>
              <a:t>Ecosim</a:t>
            </a:r>
            <a:r>
              <a:rPr lang="nl-NL" baseline="0" dirty="0" smtClean="0"/>
              <a:t> zijn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21</a:t>
            </a:fld>
            <a:endParaRPr lang="nl-NL"/>
          </a:p>
        </p:txBody>
      </p:sp>
    </p:spTree>
    <p:extLst>
      <p:ext uri="{BB962C8B-B14F-4D97-AF65-F5344CB8AC3E}">
        <p14:creationId xmlns:p14="http://schemas.microsoft.com/office/powerpoint/2010/main" val="265632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Date Placeholder 3"/>
          <p:cNvSpPr>
            <a:spLocks noGrp="1"/>
          </p:cNvSpPr>
          <p:nvPr>
            <p:ph type="dt" sz="half" idx="10"/>
          </p:nvPr>
        </p:nvSpPr>
        <p:spPr/>
        <p:txBody>
          <a:bodyPr/>
          <a:lstStyle/>
          <a:p>
            <a:fld id="{9352B002-1032-497A-A690-67428BD6A599}" type="datetimeFigureOut">
              <a:rPr lang="nl-NL" smtClean="0"/>
              <a:t>24-2-2015</a:t>
            </a:fld>
            <a:endParaRPr lang="nl-NL" dirty="0"/>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66873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nl-NL"/>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Date Placeholder 3"/>
          <p:cNvSpPr>
            <a:spLocks noGrp="1"/>
          </p:cNvSpPr>
          <p:nvPr>
            <p:ph type="dt" sz="half" idx="10"/>
          </p:nvPr>
        </p:nvSpPr>
        <p:spPr/>
        <p:txBody>
          <a:bodyPr/>
          <a:lstStyle/>
          <a:p>
            <a:fld id="{9352B002-1032-497A-A690-67428BD6A599}" type="datetimeFigureOut">
              <a:rPr lang="nl-NL" smtClean="0"/>
              <a:t>24-2-2015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645933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Date Placeholder 3"/>
          <p:cNvSpPr>
            <a:spLocks noGrp="1"/>
          </p:cNvSpPr>
          <p:nvPr>
            <p:ph type="dt" sz="half" idx="10"/>
          </p:nvPr>
        </p:nvSpPr>
        <p:spPr/>
        <p:txBody>
          <a:bodyPr/>
          <a:lstStyle/>
          <a:p>
            <a:fld id="{9352B002-1032-497A-A690-67428BD6A599}" type="datetimeFigureOut">
              <a:rPr lang="nl-NL" smtClean="0"/>
              <a:t>24-2-2015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97478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nl-NL"/>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Date Placeholder 3"/>
          <p:cNvSpPr>
            <a:spLocks noGrp="1"/>
          </p:cNvSpPr>
          <p:nvPr>
            <p:ph type="dt" sz="half" idx="10"/>
          </p:nvPr>
        </p:nvSpPr>
        <p:spPr/>
        <p:txBody>
          <a:bodyPr/>
          <a:lstStyle/>
          <a:p>
            <a:fld id="{9352B002-1032-497A-A690-67428BD6A599}" type="datetimeFigureOut">
              <a:rPr lang="nl-NL" smtClean="0"/>
              <a:t>24-2-2015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25238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9352B002-1032-497A-A690-67428BD6A599}" type="datetimeFigureOut">
              <a:rPr lang="nl-NL" smtClean="0"/>
              <a:t>24-2-2015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18961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Date Placeholder 4"/>
          <p:cNvSpPr>
            <a:spLocks noGrp="1"/>
          </p:cNvSpPr>
          <p:nvPr>
            <p:ph type="dt" sz="half" idx="10"/>
          </p:nvPr>
        </p:nvSpPr>
        <p:spPr/>
        <p:txBody>
          <a:bodyPr/>
          <a:lstStyle/>
          <a:p>
            <a:fld id="{9352B002-1032-497A-A690-67428BD6A599}" type="datetimeFigureOut">
              <a:rPr lang="nl-NL" smtClean="0"/>
              <a:t>24-2-2015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31550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Date Placeholder 6"/>
          <p:cNvSpPr>
            <a:spLocks noGrp="1"/>
          </p:cNvSpPr>
          <p:nvPr>
            <p:ph type="dt" sz="half" idx="10"/>
          </p:nvPr>
        </p:nvSpPr>
        <p:spPr/>
        <p:txBody>
          <a:bodyPr/>
          <a:lstStyle/>
          <a:p>
            <a:fld id="{9352B002-1032-497A-A690-67428BD6A599}" type="datetimeFigureOut">
              <a:rPr lang="nl-NL" smtClean="0"/>
              <a:t>24-2-2015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991100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nl-NL"/>
          </a:p>
        </p:txBody>
      </p:sp>
      <p:sp>
        <p:nvSpPr>
          <p:cNvPr id="3" name="Date Placeholder 2"/>
          <p:cNvSpPr>
            <a:spLocks noGrp="1"/>
          </p:cNvSpPr>
          <p:nvPr>
            <p:ph type="dt" sz="half" idx="10"/>
          </p:nvPr>
        </p:nvSpPr>
        <p:spPr/>
        <p:txBody>
          <a:bodyPr/>
          <a:lstStyle/>
          <a:p>
            <a:fld id="{9352B002-1032-497A-A690-67428BD6A599}" type="datetimeFigureOut">
              <a:rPr lang="nl-NL" smtClean="0"/>
              <a:t>24-2-2015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17531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2B002-1032-497A-A690-67428BD6A599}" type="datetimeFigureOut">
              <a:rPr lang="nl-NL" smtClean="0"/>
              <a:t>24-2-2015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43679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9352B002-1032-497A-A690-67428BD6A599}" type="datetimeFigureOut">
              <a:rPr lang="nl-NL" smtClean="0"/>
              <a:t>24-2-2015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69037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9352B002-1032-497A-A690-67428BD6A599}" type="datetimeFigureOut">
              <a:rPr lang="nl-NL" smtClean="0"/>
              <a:t>24-2-2015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59804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2B002-1032-497A-A690-67428BD6A599}" type="datetimeFigureOut">
              <a:rPr lang="nl-NL" smtClean="0"/>
              <a:t>24-2-2015</a:t>
            </a:fld>
            <a:endParaRPr lang="nl-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49A4C-FF88-4BD5-9F00-E822CED6800F}" type="slidenum">
              <a:rPr lang="nl-NL" smtClean="0"/>
              <a:t>‹nr.›</a:t>
            </a:fld>
            <a:endParaRPr lang="nl-NL"/>
          </a:p>
        </p:txBody>
      </p:sp>
    </p:spTree>
    <p:extLst>
      <p:ext uri="{BB962C8B-B14F-4D97-AF65-F5344CB8AC3E}">
        <p14:creationId xmlns:p14="http://schemas.microsoft.com/office/powerpoint/2010/main" val="1480467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ecosim.n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bduWE9ohpvU" TargetMode="External"/><Relationship Id="rId2" Type="http://schemas.openxmlformats.org/officeDocument/2006/relationships/hyperlink" Target="https://www.youtube.com/watch?v=KUnjq1-MB-c"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mailto:info@crossbillguides.org" TargetMode="External"/><Relationship Id="rId4" Type="http://schemas.openxmlformats.org/officeDocument/2006/relationships/hyperlink" Target="http://www.crossbillguides.com/"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www.stitpro.nl/" TargetMode="External"/><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crossbillguides.com/" TargetMode="External"/><Relationship Id="rId10" Type="http://schemas.openxmlformats.org/officeDocument/2006/relationships/image" Target="../media/image5.emf"/><Relationship Id="rId4" Type="http://schemas.openxmlformats.org/officeDocument/2006/relationships/image" Target="../media/image1.png"/><Relationship Id="rId9" Type="http://schemas.openxmlformats.org/officeDocument/2006/relationships/hyperlink" Target="http://fontys.nl/Over-Fontys/Fontys-Lerarenopleiding-Tilburg.ht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lgn="ctr" eaLnBrk="1" hangingPunct="1">
              <a:buClrTx/>
              <a:buFontTx/>
              <a:buNone/>
            </a:pPr>
            <a:r>
              <a:rPr lang="nl-NL" altLang="nl-NL" sz="4400" dirty="0">
                <a:solidFill>
                  <a:srgbClr val="000000"/>
                </a:solidFill>
              </a:rPr>
              <a:t>Ecosim – ecosysteem simulator </a:t>
            </a:r>
            <a:r>
              <a:rPr lang="nl-NL" altLang="nl-NL" sz="2800" dirty="0">
                <a:solidFill>
                  <a:srgbClr val="000000"/>
                </a:solidFill>
              </a:rPr>
              <a:t>voor </a:t>
            </a:r>
            <a:r>
              <a:rPr lang="nl-NL" altLang="nl-NL" sz="2800" dirty="0" smtClean="0">
                <a:solidFill>
                  <a:srgbClr val="000000"/>
                </a:solidFill>
              </a:rPr>
              <a:t>voortgezet- en </a:t>
            </a:r>
            <a:r>
              <a:rPr lang="nl-NL" altLang="nl-NL" sz="2800" dirty="0">
                <a:solidFill>
                  <a:srgbClr val="000000"/>
                </a:solidFill>
              </a:rPr>
              <a:t>beroepsonderwijs</a:t>
            </a:r>
          </a:p>
        </p:txBody>
      </p:sp>
      <p:sp>
        <p:nvSpPr>
          <p:cNvPr id="4099" name="Text Box 6"/>
          <p:cNvSpPr txBox="1">
            <a:spLocks noChangeArrowheads="1"/>
          </p:cNvSpPr>
          <p:nvPr/>
        </p:nvSpPr>
        <p:spPr bwMode="auto">
          <a:xfrm>
            <a:off x="250825" y="5348577"/>
            <a:ext cx="1995488"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spcBef>
                <a:spcPts val="1250"/>
              </a:spcBef>
              <a:buClrTx/>
              <a:buFontTx/>
              <a:buNone/>
            </a:pPr>
            <a:r>
              <a:rPr lang="nl-NL" altLang="nl-NL" sz="2000" dirty="0" err="1">
                <a:solidFill>
                  <a:srgbClr val="000000"/>
                </a:solidFill>
              </a:rPr>
              <a:t>Powered</a:t>
            </a:r>
            <a:r>
              <a:rPr lang="nl-NL" altLang="nl-NL" sz="2000" dirty="0">
                <a:solidFill>
                  <a:srgbClr val="000000"/>
                </a:solidFill>
              </a:rPr>
              <a:t> </a:t>
            </a:r>
            <a:r>
              <a:rPr lang="nl-NL" altLang="nl-NL" sz="2000" dirty="0" err="1" smtClean="0">
                <a:solidFill>
                  <a:srgbClr val="000000"/>
                </a:solidFill>
              </a:rPr>
              <a:t>by</a:t>
            </a:r>
            <a:r>
              <a:rPr lang="nl-NL" altLang="nl-NL" sz="2000" dirty="0" smtClean="0">
                <a:solidFill>
                  <a:srgbClr val="000000"/>
                </a:solidFill>
              </a:rPr>
              <a:t>:</a:t>
            </a:r>
            <a:endParaRPr lang="nl-NL" altLang="nl-NL" sz="2000" dirty="0">
              <a:solidFill>
                <a:srgbClr val="000000"/>
              </a:solidFill>
            </a:endParaRPr>
          </a:p>
        </p:txBody>
      </p:sp>
      <p:pic>
        <p:nvPicPr>
          <p:cNvPr id="4100" name="Afbeelding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7031" y="5971485"/>
            <a:ext cx="17430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Afbeelding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31747" y="5976938"/>
            <a:ext cx="2097088"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Afbeelding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59200" y="3357563"/>
            <a:ext cx="499427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Afbeelding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 y="1676400"/>
            <a:ext cx="5003800" cy="3013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2" descr="N:\HUISSTIJL\Fontys Huisstijl\Fontys Huisstijl\logos\FON52507.em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89562" y="5927828"/>
            <a:ext cx="3363913" cy="82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9114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11" y="497816"/>
            <a:ext cx="9124778" cy="586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991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Hoe werkt Ecosim</a:t>
            </a:r>
            <a:endParaRPr lang="nl-NL" dirty="0"/>
          </a:p>
        </p:txBody>
      </p:sp>
      <p:sp>
        <p:nvSpPr>
          <p:cNvPr id="3" name="Tijdelijke aanduiding voor inhoud 2"/>
          <p:cNvSpPr>
            <a:spLocks noGrp="1"/>
          </p:cNvSpPr>
          <p:nvPr>
            <p:ph idx="1"/>
          </p:nvPr>
        </p:nvSpPr>
        <p:spPr/>
        <p:txBody>
          <a:bodyPr>
            <a:noAutofit/>
          </a:bodyPr>
          <a:lstStyle/>
          <a:p>
            <a:r>
              <a:rPr lang="nl-NL" sz="2800" dirty="0"/>
              <a:t>In Ecosim kun je opdrachtmodules </a:t>
            </a:r>
            <a:r>
              <a:rPr lang="nl-NL" sz="2800" dirty="0" smtClean="0"/>
              <a:t>laden</a:t>
            </a:r>
          </a:p>
          <a:p>
            <a:r>
              <a:rPr lang="nl-NL" sz="2800" dirty="0" smtClean="0"/>
              <a:t>In </a:t>
            </a:r>
            <a:r>
              <a:rPr lang="nl-NL" sz="2800" dirty="0"/>
              <a:t>ieder van deze opdrachten krijg je een specifiek doel </a:t>
            </a:r>
            <a:r>
              <a:rPr lang="nl-NL" sz="2800" dirty="0" smtClean="0"/>
              <a:t>dat je </a:t>
            </a:r>
            <a:r>
              <a:rPr lang="nl-NL" sz="2800" dirty="0"/>
              <a:t>moet zien te </a:t>
            </a:r>
            <a:r>
              <a:rPr lang="nl-NL" sz="2800" dirty="0" smtClean="0"/>
              <a:t>bereiken</a:t>
            </a:r>
          </a:p>
          <a:p>
            <a:r>
              <a:rPr lang="nl-NL" sz="2800" dirty="0" smtClean="0"/>
              <a:t>Via </a:t>
            </a:r>
            <a:r>
              <a:rPr lang="nl-NL" sz="2800" dirty="0"/>
              <a:t>raadgevers en via allerlei personen </a:t>
            </a:r>
            <a:r>
              <a:rPr lang="nl-NL" sz="2800" dirty="0" smtClean="0"/>
              <a:t>(‘avatars’) met </a:t>
            </a:r>
            <a:r>
              <a:rPr lang="nl-NL" sz="2800" dirty="0"/>
              <a:t>wie je als beheerder te </a:t>
            </a:r>
            <a:r>
              <a:rPr lang="nl-NL" sz="2800" dirty="0" smtClean="0"/>
              <a:t>maken krijgt</a:t>
            </a:r>
            <a:r>
              <a:rPr lang="nl-NL" sz="2800" dirty="0"/>
              <a:t>, </a:t>
            </a:r>
            <a:r>
              <a:rPr lang="nl-NL" sz="2800" dirty="0" smtClean="0"/>
              <a:t>zal </a:t>
            </a:r>
            <a:r>
              <a:rPr lang="nl-NL" sz="2800" dirty="0"/>
              <a:t>je merken of je op het goede spoor </a:t>
            </a:r>
            <a:r>
              <a:rPr lang="nl-NL" sz="2800" dirty="0" smtClean="0"/>
              <a:t>bent</a:t>
            </a:r>
          </a:p>
          <a:p>
            <a:r>
              <a:rPr lang="nl-NL" sz="2800" dirty="0" smtClean="0"/>
              <a:t>Veel </a:t>
            </a:r>
            <a:r>
              <a:rPr lang="nl-NL" sz="2800" dirty="0"/>
              <a:t>informatie over </a:t>
            </a:r>
            <a:r>
              <a:rPr lang="nl-NL" sz="2800" dirty="0" smtClean="0"/>
              <a:t>het doel is te </a:t>
            </a:r>
            <a:r>
              <a:rPr lang="nl-NL" sz="2800" dirty="0"/>
              <a:t>vinden in </a:t>
            </a:r>
            <a:r>
              <a:rPr lang="nl-NL" sz="2800" dirty="0" smtClean="0"/>
              <a:t>de bibliotheek </a:t>
            </a:r>
            <a:r>
              <a:rPr lang="nl-NL" sz="2800" dirty="0"/>
              <a:t>die bij Ecosim is </a:t>
            </a:r>
            <a:r>
              <a:rPr lang="nl-NL" sz="2800" dirty="0" smtClean="0"/>
              <a:t>toegevoegd</a:t>
            </a:r>
            <a:endParaRPr lang="nl-NL" sz="2700" dirty="0"/>
          </a:p>
        </p:txBody>
      </p:sp>
      <p:pic>
        <p:nvPicPr>
          <p:cNvPr id="5" name="Picture 5" descr="D:\Projecten\Ecosim\head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43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01" y="1"/>
            <a:ext cx="7238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327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87049"/>
            <a:ext cx="9144000" cy="588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146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8154"/>
            <a:ext cx="4378801" cy="335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1153" y="2060848"/>
            <a:ext cx="4355976" cy="334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D:\Projecten\Ecosim\heade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091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84504"/>
            <a:ext cx="9144000" cy="588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175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89094"/>
            <a:ext cx="9144000" cy="58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310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44" y="390658"/>
            <a:ext cx="9793088" cy="5558622"/>
          </a:xfrm>
          <a:prstGeom prst="rect">
            <a:avLst/>
          </a:prstGeom>
        </p:spPr>
      </p:pic>
    </p:spTree>
    <p:extLst>
      <p:ext uri="{BB962C8B-B14F-4D97-AF65-F5344CB8AC3E}">
        <p14:creationId xmlns:p14="http://schemas.microsoft.com/office/powerpoint/2010/main" val="946359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Hoe werkt Ecosim</a:t>
            </a:r>
            <a:endParaRPr lang="nl-NL" dirty="0"/>
          </a:p>
        </p:txBody>
      </p:sp>
      <p:sp>
        <p:nvSpPr>
          <p:cNvPr id="3" name="Tijdelijke aanduiding voor inhoud 2"/>
          <p:cNvSpPr>
            <a:spLocks noGrp="1"/>
          </p:cNvSpPr>
          <p:nvPr>
            <p:ph idx="1"/>
          </p:nvPr>
        </p:nvSpPr>
        <p:spPr/>
        <p:txBody>
          <a:bodyPr>
            <a:noAutofit/>
          </a:bodyPr>
          <a:lstStyle/>
          <a:p>
            <a:r>
              <a:rPr lang="nl-NL" sz="2800" dirty="0" smtClean="0"/>
              <a:t>3D landschap bestaande uit veelvoud </a:t>
            </a:r>
            <a:r>
              <a:rPr lang="nl-NL" sz="2800" dirty="0"/>
              <a:t>van </a:t>
            </a:r>
            <a:r>
              <a:rPr lang="nl-NL" sz="2800" dirty="0" smtClean="0"/>
              <a:t>eenheden (</a:t>
            </a:r>
            <a:r>
              <a:rPr lang="nl-NL" sz="2800" dirty="0"/>
              <a:t>vierkante </a:t>
            </a:r>
            <a:r>
              <a:rPr lang="nl-NL" sz="2800" dirty="0" smtClean="0"/>
              <a:t>tegels 10 x 10 meter)</a:t>
            </a:r>
          </a:p>
          <a:p>
            <a:r>
              <a:rPr lang="nl-NL" sz="2800" dirty="0" smtClean="0"/>
              <a:t>Door </a:t>
            </a:r>
            <a:r>
              <a:rPr lang="nl-NL" sz="2800" dirty="0"/>
              <a:t>onderzoek </a:t>
            </a:r>
            <a:r>
              <a:rPr lang="nl-NL" sz="2800" dirty="0" smtClean="0"/>
              <a:t>achterhalen (per tegel):</a:t>
            </a:r>
          </a:p>
          <a:p>
            <a:pPr lvl="1"/>
            <a:r>
              <a:rPr lang="nl-NL" sz="2400" dirty="0" smtClean="0"/>
              <a:t>of doelsoort er voorkomt</a:t>
            </a:r>
          </a:p>
          <a:p>
            <a:pPr lvl="1"/>
            <a:r>
              <a:rPr lang="nl-NL" sz="2400" dirty="0" smtClean="0"/>
              <a:t>pH</a:t>
            </a:r>
          </a:p>
          <a:p>
            <a:pPr lvl="1"/>
            <a:r>
              <a:rPr lang="nl-NL" sz="2400" dirty="0"/>
              <a:t>v</a:t>
            </a:r>
            <a:r>
              <a:rPr lang="nl-NL" sz="2400" dirty="0" smtClean="0"/>
              <a:t>oedselgraad</a:t>
            </a:r>
          </a:p>
          <a:p>
            <a:pPr lvl="1"/>
            <a:r>
              <a:rPr lang="nl-NL" sz="2400" dirty="0" smtClean="0"/>
              <a:t>bodemsamenstelling</a:t>
            </a:r>
          </a:p>
          <a:p>
            <a:pPr lvl="1"/>
            <a:r>
              <a:rPr lang="nl-NL" sz="2400" dirty="0" smtClean="0"/>
              <a:t>waterhuishouding </a:t>
            </a:r>
            <a:r>
              <a:rPr lang="nl-NL" sz="2400" dirty="0"/>
              <a:t>zijn op een bepaalde </a:t>
            </a:r>
            <a:r>
              <a:rPr lang="nl-NL" sz="2400" dirty="0" smtClean="0"/>
              <a:t>plek</a:t>
            </a:r>
          </a:p>
        </p:txBody>
      </p:sp>
      <p:pic>
        <p:nvPicPr>
          <p:cNvPr id="4" name="Picture 5" descr="D:\Projecten\Ecosim\head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4468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Hoe werkt Ecosim</a:t>
            </a:r>
            <a:endParaRPr lang="nl-NL" dirty="0"/>
          </a:p>
        </p:txBody>
      </p:sp>
      <p:sp>
        <p:nvSpPr>
          <p:cNvPr id="3" name="Tijdelijke aanduiding voor inhoud 2"/>
          <p:cNvSpPr>
            <a:spLocks noGrp="1"/>
          </p:cNvSpPr>
          <p:nvPr>
            <p:ph idx="1"/>
          </p:nvPr>
        </p:nvSpPr>
        <p:spPr/>
        <p:txBody>
          <a:bodyPr>
            <a:noAutofit/>
          </a:bodyPr>
          <a:lstStyle/>
          <a:p>
            <a:r>
              <a:rPr lang="nl-NL" sz="2800" dirty="0" smtClean="0"/>
              <a:t>Maatregelen nemen om omstandigheden </a:t>
            </a:r>
            <a:r>
              <a:rPr lang="nl-NL" sz="2800" dirty="0"/>
              <a:t>in </a:t>
            </a:r>
            <a:r>
              <a:rPr lang="nl-NL" sz="2800" dirty="0" smtClean="0"/>
              <a:t>gebied (= selectie </a:t>
            </a:r>
            <a:r>
              <a:rPr lang="nl-NL" sz="2800" dirty="0"/>
              <a:t>van tegels) </a:t>
            </a:r>
            <a:r>
              <a:rPr lang="nl-NL" sz="2800" dirty="0" smtClean="0"/>
              <a:t>te veranderen</a:t>
            </a:r>
            <a:r>
              <a:rPr lang="nl-NL" sz="2800" dirty="0"/>
              <a:t>, zodat </a:t>
            </a:r>
            <a:r>
              <a:rPr lang="nl-NL" sz="2800" dirty="0" smtClean="0"/>
              <a:t>doel bereikt wordt</a:t>
            </a:r>
          </a:p>
          <a:p>
            <a:pPr marL="342900" lvl="1" indent="-342900">
              <a:buFont typeface="Arial" pitchFamily="34" charset="0"/>
              <a:buChar char="•"/>
            </a:pPr>
            <a:r>
              <a:rPr lang="nl-NL" dirty="0" smtClean="0"/>
              <a:t>Het hoeft niet ingewikkeld!</a:t>
            </a:r>
          </a:p>
          <a:p>
            <a:pPr lvl="1"/>
            <a:r>
              <a:rPr lang="nl-NL" sz="2400" dirty="0" smtClean="0"/>
              <a:t>ecologische parameters kunnen onzichtbaar gemaakt worden, wanneer ze geen lesstof zijn</a:t>
            </a:r>
          </a:p>
          <a:p>
            <a:endParaRPr lang="nl-NL" sz="2700" dirty="0"/>
          </a:p>
        </p:txBody>
      </p:sp>
      <p:pic>
        <p:nvPicPr>
          <p:cNvPr id="4" name="Picture 5" descr="D:\Projecten\Ecosim\head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968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Wie zijn wij?</a:t>
            </a:r>
            <a:endParaRPr lang="nl-NL" dirty="0"/>
          </a:p>
        </p:txBody>
      </p:sp>
      <p:sp>
        <p:nvSpPr>
          <p:cNvPr id="3" name="Tijdelijke aanduiding voor inhoud 2"/>
          <p:cNvSpPr>
            <a:spLocks noGrp="1"/>
          </p:cNvSpPr>
          <p:nvPr>
            <p:ph idx="1"/>
          </p:nvPr>
        </p:nvSpPr>
        <p:spPr/>
        <p:txBody>
          <a:bodyPr numCol="2">
            <a:noAutofit/>
          </a:bodyPr>
          <a:lstStyle/>
          <a:p>
            <a:r>
              <a:rPr lang="nl-NL" sz="2800" dirty="0" smtClean="0"/>
              <a:t>Tom Toebes - Biologiedocent FLOT</a:t>
            </a:r>
            <a:endParaRPr lang="nl-NL" sz="2800" dirty="0"/>
          </a:p>
          <a:p>
            <a:pPr lvl="1"/>
            <a:r>
              <a:rPr lang="nl-NL" sz="2400" dirty="0" smtClean="0"/>
              <a:t>Didactische inbedding en ontwikkeling Ecosim</a:t>
            </a:r>
          </a:p>
          <a:p>
            <a:r>
              <a:rPr lang="nl-NL" sz="2800" dirty="0" smtClean="0"/>
              <a:t>Dirk Hilbers – Ecoloog en docent (WO)</a:t>
            </a:r>
          </a:p>
          <a:p>
            <a:pPr lvl="1"/>
            <a:r>
              <a:rPr lang="nl-NL" sz="2400" dirty="0" smtClean="0"/>
              <a:t>Bedenker, ontwikkelaar en projectleider Ecosim</a:t>
            </a:r>
            <a:endParaRPr lang="nl-NL" sz="2400" dirty="0"/>
          </a:p>
          <a:p>
            <a:pPr marL="0" indent="0">
              <a:buNone/>
            </a:pPr>
            <a:endParaRPr lang="nl-NL" sz="2800" dirty="0" smtClean="0"/>
          </a:p>
          <a:p>
            <a:pPr marL="0" indent="0">
              <a:buNone/>
            </a:pPr>
            <a:endParaRPr lang="nl-NL" sz="2800" dirty="0" smtClean="0"/>
          </a:p>
        </p:txBody>
      </p:sp>
      <p:pic>
        <p:nvPicPr>
          <p:cNvPr id="5" name="Picture 5" descr="D:\Projecten\Ecosim\head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875961\Dropbox\Camera Uploads\2014-03-25 18.07.2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2240868"/>
            <a:ext cx="4215285"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868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Ecosim in het onderwijs</a:t>
            </a:r>
            <a:endParaRPr lang="nl-NL" dirty="0"/>
          </a:p>
        </p:txBody>
      </p:sp>
      <p:sp>
        <p:nvSpPr>
          <p:cNvPr id="3" name="Tijdelijke aanduiding voor inhoud 2"/>
          <p:cNvSpPr>
            <a:spLocks noGrp="1"/>
          </p:cNvSpPr>
          <p:nvPr>
            <p:ph idx="1"/>
          </p:nvPr>
        </p:nvSpPr>
        <p:spPr>
          <a:xfrm>
            <a:off x="179512" y="1600200"/>
            <a:ext cx="8856984" cy="4525963"/>
          </a:xfrm>
        </p:spPr>
        <p:txBody>
          <a:bodyPr>
            <a:noAutofit/>
          </a:bodyPr>
          <a:lstStyle/>
          <a:p>
            <a:r>
              <a:rPr lang="nl-NL" sz="2800" dirty="0" smtClean="0"/>
              <a:t>Leereffecten van Ecosim:</a:t>
            </a:r>
          </a:p>
          <a:p>
            <a:pPr lvl="1"/>
            <a:r>
              <a:rPr lang="nl-NL" sz="2400" dirty="0" smtClean="0"/>
              <a:t>Zeer enthousiasmerend, mede door concrete rol (concept-context)</a:t>
            </a:r>
          </a:p>
          <a:p>
            <a:pPr lvl="1"/>
            <a:r>
              <a:rPr lang="nl-NL" sz="2400" dirty="0" smtClean="0"/>
              <a:t>Realistische cases</a:t>
            </a:r>
          </a:p>
          <a:p>
            <a:pPr lvl="1"/>
            <a:r>
              <a:rPr lang="nl-NL" sz="2400" dirty="0" smtClean="0"/>
              <a:t>Game uitdaging / beloning (die das </a:t>
            </a:r>
            <a:r>
              <a:rPr lang="nl-NL" sz="2400" dirty="0" err="1" smtClean="0"/>
              <a:t>móet</a:t>
            </a:r>
            <a:r>
              <a:rPr lang="nl-NL" sz="2400" dirty="0" smtClean="0"/>
              <a:t> gered worden – ‘goede’ frustratie)</a:t>
            </a:r>
          </a:p>
          <a:p>
            <a:pPr lvl="1"/>
            <a:r>
              <a:rPr lang="nl-NL" sz="2400" dirty="0" smtClean="0"/>
              <a:t>Integratie met sociale, aardrijkskundige thema’s en met wiskunde</a:t>
            </a:r>
          </a:p>
        </p:txBody>
      </p:sp>
      <p:pic>
        <p:nvPicPr>
          <p:cNvPr id="5" name="Picture 5" descr="D:\Projecten\Ecosim\head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78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Ecosim in het onderwijs</a:t>
            </a:r>
            <a:endParaRPr lang="nl-NL" dirty="0"/>
          </a:p>
        </p:txBody>
      </p:sp>
      <p:sp>
        <p:nvSpPr>
          <p:cNvPr id="3" name="Tijdelijke aanduiding voor inhoud 2"/>
          <p:cNvSpPr>
            <a:spLocks noGrp="1"/>
          </p:cNvSpPr>
          <p:nvPr>
            <p:ph idx="1"/>
          </p:nvPr>
        </p:nvSpPr>
        <p:spPr>
          <a:xfrm>
            <a:off x="179512" y="1600200"/>
            <a:ext cx="8856984" cy="4525963"/>
          </a:xfrm>
        </p:spPr>
        <p:txBody>
          <a:bodyPr>
            <a:noAutofit/>
          </a:bodyPr>
          <a:lstStyle/>
          <a:p>
            <a:r>
              <a:rPr lang="nl-NL" sz="2800" dirty="0" smtClean="0"/>
              <a:t>Leereffecten van Ecosim:</a:t>
            </a:r>
          </a:p>
          <a:p>
            <a:pPr lvl="1"/>
            <a:r>
              <a:rPr lang="nl-NL" sz="2400" dirty="0" smtClean="0"/>
              <a:t>Groepswerk / probleemoplossend vermogen</a:t>
            </a:r>
          </a:p>
          <a:p>
            <a:pPr lvl="1"/>
            <a:r>
              <a:rPr lang="nl-NL" sz="2400" dirty="0" smtClean="0"/>
              <a:t>Leren wetenschappelijk te denken (Ecosim is ook onderzoek omgeving waarin vooraf hypotheses worden opgesteld die achteraf getoetst worden).</a:t>
            </a:r>
          </a:p>
          <a:p>
            <a:pPr lvl="1"/>
            <a:r>
              <a:rPr lang="nl-NL" sz="2400" dirty="0" smtClean="0"/>
              <a:t>Modules zijn geschreven met eindexamenprogramma’s in het achterhoofd</a:t>
            </a:r>
          </a:p>
        </p:txBody>
      </p:sp>
      <p:pic>
        <p:nvPicPr>
          <p:cNvPr id="5" name="Picture 5" descr="D:\Projecten\Ecosim\head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020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Ecosim in het onderwijs</a:t>
            </a:r>
            <a:endParaRPr lang="nl-NL" dirty="0"/>
          </a:p>
        </p:txBody>
      </p:sp>
      <p:sp>
        <p:nvSpPr>
          <p:cNvPr id="3" name="Tijdelijke aanduiding voor inhoud 2"/>
          <p:cNvSpPr>
            <a:spLocks noGrp="1"/>
          </p:cNvSpPr>
          <p:nvPr>
            <p:ph idx="1"/>
          </p:nvPr>
        </p:nvSpPr>
        <p:spPr>
          <a:xfrm>
            <a:off x="179512" y="1600200"/>
            <a:ext cx="8856984" cy="4525963"/>
          </a:xfrm>
        </p:spPr>
        <p:txBody>
          <a:bodyPr>
            <a:noAutofit/>
          </a:bodyPr>
          <a:lstStyle/>
          <a:p>
            <a:r>
              <a:rPr lang="nl-NL" sz="2800" dirty="0"/>
              <a:t>Maar ook – nieuw en innovatief = kinderziektes</a:t>
            </a:r>
          </a:p>
          <a:p>
            <a:pPr lvl="1"/>
            <a:r>
              <a:rPr lang="nl-NL" sz="2400" dirty="0"/>
              <a:t>Betere begeleiding docenten</a:t>
            </a:r>
          </a:p>
          <a:p>
            <a:pPr lvl="1"/>
            <a:r>
              <a:rPr lang="nl-NL" sz="2400" dirty="0"/>
              <a:t>Leerling snapt computers </a:t>
            </a:r>
            <a:r>
              <a:rPr lang="nl-NL" sz="2400" dirty="0" smtClean="0"/>
              <a:t>soms beter </a:t>
            </a:r>
            <a:r>
              <a:rPr lang="nl-NL" sz="2400" dirty="0"/>
              <a:t>dan docent</a:t>
            </a:r>
          </a:p>
          <a:p>
            <a:pPr lvl="1"/>
            <a:r>
              <a:rPr lang="nl-NL" sz="2400" dirty="0"/>
              <a:t>ICT-afdelingen en installatie-issues</a:t>
            </a:r>
          </a:p>
          <a:p>
            <a:r>
              <a:rPr lang="nl-NL" sz="2800" dirty="0"/>
              <a:t>Zonder ICT gaat niet meer, maar met eigenlijk ook </a:t>
            </a:r>
            <a:r>
              <a:rPr lang="nl-NL" sz="2800" dirty="0" smtClean="0"/>
              <a:t>niet (altijd)</a:t>
            </a:r>
            <a:endParaRPr lang="nl-NL" sz="2800" dirty="0"/>
          </a:p>
          <a:p>
            <a:r>
              <a:rPr lang="nl-NL" sz="2800" dirty="0"/>
              <a:t>Enkele vernieuwingsslagen zijn net </a:t>
            </a:r>
            <a:r>
              <a:rPr lang="nl-NL" sz="2800" dirty="0" smtClean="0"/>
              <a:t>klaar</a:t>
            </a:r>
            <a:endParaRPr lang="nl-NL" sz="2800" dirty="0"/>
          </a:p>
        </p:txBody>
      </p:sp>
      <p:pic>
        <p:nvPicPr>
          <p:cNvPr id="5" name="Picture 5" descr="D:\Projecten\Ecosim\head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484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64535932"/>
              </p:ext>
            </p:extLst>
          </p:nvPr>
        </p:nvGraphicFramePr>
        <p:xfrm>
          <a:off x="1583668" y="15309"/>
          <a:ext cx="6116844" cy="8958307"/>
        </p:xfrm>
        <a:graphic>
          <a:graphicData uri="http://schemas.openxmlformats.org/presentationml/2006/ole">
            <mc:AlternateContent xmlns:mc="http://schemas.openxmlformats.org/markup-compatibility/2006">
              <mc:Choice xmlns:v="urn:schemas-microsoft-com:vml" Requires="v">
                <p:oleObj spid="_x0000_s8274" name="Acrobat Document" r:id="rId3" imgW="7667401" imgH="11229777" progId="AcroExch.Document.11">
                  <p:embed/>
                </p:oleObj>
              </mc:Choice>
              <mc:Fallback>
                <p:oleObj name="Acrobat Document" r:id="rId3" imgW="7667401" imgH="11229777" progId="AcroExch.Document.11">
                  <p:embed/>
                  <p:pic>
                    <p:nvPicPr>
                      <p:cNvPr id="0" name=""/>
                      <p:cNvPicPr/>
                      <p:nvPr/>
                    </p:nvPicPr>
                    <p:blipFill>
                      <a:blip r:embed="rId4"/>
                      <a:stretch>
                        <a:fillRect/>
                      </a:stretch>
                    </p:blipFill>
                    <p:spPr>
                      <a:xfrm>
                        <a:off x="1583668" y="15309"/>
                        <a:ext cx="6116844" cy="8958307"/>
                      </a:xfrm>
                      <a:prstGeom prst="rect">
                        <a:avLst/>
                      </a:prstGeom>
                    </p:spPr>
                  </p:pic>
                </p:oleObj>
              </mc:Fallback>
            </mc:AlternateContent>
          </a:graphicData>
        </a:graphic>
      </p:graphicFrame>
    </p:spTree>
    <p:extLst>
      <p:ext uri="{BB962C8B-B14F-4D97-AF65-F5344CB8AC3E}">
        <p14:creationId xmlns:p14="http://schemas.microsoft.com/office/powerpoint/2010/main" val="1041097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457200" y="274638"/>
            <a:ext cx="8229600" cy="1143000"/>
          </a:xfrm>
        </p:spPr>
        <p:txBody>
          <a:bodyPr/>
          <a:lstStyle/>
          <a:p>
            <a:r>
              <a:rPr lang="nl-NL" dirty="0" smtClean="0"/>
              <a:t>Ecosim in het onderwijs</a:t>
            </a:r>
            <a:endParaRPr lang="nl-NL" dirty="0"/>
          </a:p>
        </p:txBody>
      </p:sp>
      <p:sp>
        <p:nvSpPr>
          <p:cNvPr id="4" name="Tijdelijke aanduiding voor inhoud 2"/>
          <p:cNvSpPr>
            <a:spLocks noGrp="1"/>
          </p:cNvSpPr>
          <p:nvPr>
            <p:ph idx="1"/>
          </p:nvPr>
        </p:nvSpPr>
        <p:spPr>
          <a:xfrm>
            <a:off x="179512" y="1600200"/>
            <a:ext cx="8856984" cy="4525963"/>
          </a:xfrm>
        </p:spPr>
        <p:txBody>
          <a:bodyPr>
            <a:noAutofit/>
          </a:bodyPr>
          <a:lstStyle/>
          <a:p>
            <a:r>
              <a:rPr lang="nl-NL" sz="2800" dirty="0" smtClean="0"/>
              <a:t>Enkele foto’s van Ecosim in het onderwijs voor een sfeerimpressie:</a:t>
            </a:r>
          </a:p>
          <a:p>
            <a:pPr lvl="1"/>
            <a:r>
              <a:rPr lang="nl-NL" sz="2400" dirty="0" smtClean="0"/>
              <a:t>studenten FLOT Biologie deeltijd 2014</a:t>
            </a:r>
          </a:p>
          <a:p>
            <a:pPr lvl="1"/>
            <a:r>
              <a:rPr lang="nl-NL" sz="2400" dirty="0" smtClean="0"/>
              <a:t>studenten Aardrijkskunde voltijd 2014</a:t>
            </a:r>
          </a:p>
          <a:p>
            <a:pPr lvl="1"/>
            <a:r>
              <a:rPr lang="nl-NL" sz="2400" dirty="0" smtClean="0"/>
              <a:t>VO-docenten tijdens de Nascholing Dynamische Ecologie WUR juni 2014</a:t>
            </a:r>
            <a:endParaRPr lang="nl-NL" sz="2400" dirty="0"/>
          </a:p>
        </p:txBody>
      </p:sp>
    </p:spTree>
    <p:extLst>
      <p:ext uri="{BB962C8B-B14F-4D97-AF65-F5344CB8AC3E}">
        <p14:creationId xmlns:p14="http://schemas.microsoft.com/office/powerpoint/2010/main" val="3617357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875961\Dropbox\Camera Uploads\2014-09-09 18.29.2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6" y="850404"/>
            <a:ext cx="9148412"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4855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875961\Dropbox\Camera Uploads\2014-09-09 19.01.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86" y="850865"/>
            <a:ext cx="9146773" cy="515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229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875961\Dropbox\Camera Uploads\2014-09-09 19.07.4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48" y="853534"/>
            <a:ext cx="9137304" cy="515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091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875961\Dropbox\Camera Uploads\2014-06-20 09.59.2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851647"/>
            <a:ext cx="9144000" cy="515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229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875961\Dropbox\Camera Uploads\2014-06-10 20.50.1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6" y="850404"/>
            <a:ext cx="9148413"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229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Doel Ecosim</a:t>
            </a:r>
            <a:endParaRPr lang="nl-NL" dirty="0"/>
          </a:p>
        </p:txBody>
      </p:sp>
      <p:sp>
        <p:nvSpPr>
          <p:cNvPr id="3" name="Tijdelijke aanduiding voor inhoud 2"/>
          <p:cNvSpPr>
            <a:spLocks noGrp="1"/>
          </p:cNvSpPr>
          <p:nvPr>
            <p:ph idx="1"/>
          </p:nvPr>
        </p:nvSpPr>
        <p:spPr/>
        <p:txBody>
          <a:bodyPr>
            <a:noAutofit/>
          </a:bodyPr>
          <a:lstStyle/>
          <a:p>
            <a:r>
              <a:rPr lang="nl-NL" sz="2800" dirty="0"/>
              <a:t>Open source simulatorsoftware van Nederlandse </a:t>
            </a:r>
            <a:r>
              <a:rPr lang="nl-NL" sz="2800" dirty="0" smtClean="0"/>
              <a:t>landschappen waarin </a:t>
            </a:r>
            <a:r>
              <a:rPr lang="nl-NL" sz="2800" dirty="0"/>
              <a:t>beheersopdrachten worden </a:t>
            </a:r>
            <a:r>
              <a:rPr lang="nl-NL" sz="2800" dirty="0" smtClean="0"/>
              <a:t>uitgevoerd</a:t>
            </a:r>
          </a:p>
          <a:p>
            <a:pPr lvl="1"/>
            <a:r>
              <a:rPr lang="nl-NL" sz="2400" dirty="0" smtClean="0"/>
              <a:t>Rol van de speler: natuurbeheerder (concept-context benadering)</a:t>
            </a:r>
          </a:p>
          <a:p>
            <a:pPr lvl="1"/>
            <a:r>
              <a:rPr lang="nl-NL" sz="2400" dirty="0" smtClean="0"/>
              <a:t>Algemene opdracht: zorg ervoor dat </a:t>
            </a:r>
            <a:r>
              <a:rPr lang="nl-NL" sz="2400" dirty="0"/>
              <a:t>de natuur in jouw gebied niet achteruit </a:t>
            </a:r>
            <a:r>
              <a:rPr lang="nl-NL" sz="2400" dirty="0" smtClean="0"/>
              <a:t>gaat, </a:t>
            </a:r>
            <a:r>
              <a:rPr lang="nl-NL" sz="2400" dirty="0"/>
              <a:t>of zelfs </a:t>
            </a:r>
            <a:r>
              <a:rPr lang="nl-NL" sz="2400" dirty="0" smtClean="0"/>
              <a:t>vooruit</a:t>
            </a:r>
            <a:endParaRPr lang="nl-NL" sz="2400" dirty="0"/>
          </a:p>
        </p:txBody>
      </p:sp>
      <p:pic>
        <p:nvPicPr>
          <p:cNvPr id="4" name="Picture 5" descr="D:\Projecten\Ecosim\head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3861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875961\Dropbox\Camera Uploads\2014-06-10 20.51.1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27" y="772825"/>
            <a:ext cx="9156055" cy="531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300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Users\875961\Dropbox\Camera Uploads\2014-06-26 19.59.5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21" y="853970"/>
            <a:ext cx="9135759" cy="515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300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Ecosim downloaden</a:t>
            </a:r>
            <a:endParaRPr lang="nl-NL" dirty="0"/>
          </a:p>
        </p:txBody>
      </p:sp>
      <p:sp>
        <p:nvSpPr>
          <p:cNvPr id="3" name="Tijdelijke aanduiding voor inhoud 2"/>
          <p:cNvSpPr>
            <a:spLocks noGrp="1"/>
          </p:cNvSpPr>
          <p:nvPr>
            <p:ph idx="1"/>
          </p:nvPr>
        </p:nvSpPr>
        <p:spPr/>
        <p:txBody>
          <a:bodyPr>
            <a:noAutofit/>
          </a:bodyPr>
          <a:lstStyle/>
          <a:p>
            <a:r>
              <a:rPr lang="nl-NL" sz="2800" dirty="0"/>
              <a:t>Ecosim is </a:t>
            </a:r>
            <a:r>
              <a:rPr lang="nl-NL" sz="2800" dirty="0" smtClean="0"/>
              <a:t>gratis, open </a:t>
            </a:r>
            <a:r>
              <a:rPr lang="nl-NL" sz="2800" dirty="0"/>
              <a:t>source </a:t>
            </a:r>
            <a:r>
              <a:rPr lang="nl-NL" sz="2800" dirty="0" smtClean="0"/>
              <a:t>software</a:t>
            </a:r>
          </a:p>
          <a:p>
            <a:r>
              <a:rPr lang="nl-NL" sz="2800" dirty="0" smtClean="0"/>
              <a:t>Download: </a:t>
            </a:r>
            <a:r>
              <a:rPr lang="nl-NL" sz="2800" dirty="0" smtClean="0">
                <a:hlinkClick r:id="rId2"/>
              </a:rPr>
              <a:t>www.ecosim.nl</a:t>
            </a:r>
            <a:endParaRPr lang="nl-NL" sz="2800" dirty="0" smtClean="0"/>
          </a:p>
        </p:txBody>
      </p:sp>
      <p:pic>
        <p:nvPicPr>
          <p:cNvPr id="5" name="Picture 5" descr="D:\Projecten\Ecosim\head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8629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Ecosim meer informatie</a:t>
            </a:r>
            <a:endParaRPr lang="nl-NL" dirty="0"/>
          </a:p>
        </p:txBody>
      </p:sp>
      <p:sp>
        <p:nvSpPr>
          <p:cNvPr id="3" name="Tijdelijke aanduiding voor inhoud 2"/>
          <p:cNvSpPr>
            <a:spLocks noGrp="1"/>
          </p:cNvSpPr>
          <p:nvPr>
            <p:ph idx="1"/>
          </p:nvPr>
        </p:nvSpPr>
        <p:spPr/>
        <p:txBody>
          <a:bodyPr>
            <a:noAutofit/>
          </a:bodyPr>
          <a:lstStyle/>
          <a:p>
            <a:r>
              <a:rPr lang="nl-NL" sz="2800" dirty="0" err="1" smtClean="0"/>
              <a:t>YouTube</a:t>
            </a:r>
            <a:r>
              <a:rPr lang="nl-NL" sz="2800" dirty="0" smtClean="0"/>
              <a:t> uitleg:</a:t>
            </a:r>
          </a:p>
          <a:p>
            <a:pPr lvl="1" indent="-342900"/>
            <a:r>
              <a:rPr lang="nl-NL" sz="2400" dirty="0" smtClean="0">
                <a:hlinkClick r:id="rId2"/>
              </a:rPr>
              <a:t>Ecosim </a:t>
            </a:r>
            <a:r>
              <a:rPr lang="nl-NL" sz="2400" dirty="0" err="1" smtClean="0">
                <a:hlinkClick r:id="rId2"/>
              </a:rPr>
              <a:t>introduction</a:t>
            </a:r>
            <a:r>
              <a:rPr lang="nl-NL" sz="2400" dirty="0" smtClean="0">
                <a:hlinkClick r:id="rId2"/>
              </a:rPr>
              <a:t> (1:41)</a:t>
            </a:r>
            <a:endParaRPr lang="nl-NL" sz="2400" dirty="0" smtClean="0"/>
          </a:p>
          <a:p>
            <a:pPr lvl="1" indent="-342900"/>
            <a:r>
              <a:rPr lang="nl-NL" sz="2400" dirty="0" smtClean="0">
                <a:hlinkClick r:id="rId3"/>
              </a:rPr>
              <a:t>Ecosim </a:t>
            </a:r>
            <a:r>
              <a:rPr lang="nl-NL" sz="2400" dirty="0">
                <a:hlinkClick r:id="rId3"/>
              </a:rPr>
              <a:t>hoe het </a:t>
            </a:r>
            <a:r>
              <a:rPr lang="nl-NL" sz="2400" dirty="0" smtClean="0">
                <a:hlinkClick r:id="rId3"/>
              </a:rPr>
              <a:t>werkt (6:13)</a:t>
            </a:r>
            <a:endParaRPr lang="nl-NL" sz="2400" dirty="0" smtClean="0"/>
          </a:p>
          <a:p>
            <a:pPr lvl="1" indent="-342900"/>
            <a:r>
              <a:rPr lang="nl-NL" sz="2400" dirty="0" smtClean="0"/>
              <a:t>Aan </a:t>
            </a:r>
            <a:r>
              <a:rPr lang="nl-NL" sz="2400" dirty="0" err="1" smtClean="0"/>
              <a:t>tutorials</a:t>
            </a:r>
            <a:r>
              <a:rPr lang="nl-NL" sz="2400" dirty="0" smtClean="0"/>
              <a:t> op </a:t>
            </a:r>
            <a:r>
              <a:rPr lang="nl-NL" sz="2400" dirty="0" err="1" smtClean="0"/>
              <a:t>YouTube</a:t>
            </a:r>
            <a:r>
              <a:rPr lang="nl-NL" sz="2400" dirty="0" smtClean="0"/>
              <a:t> wordt hard gewerkt</a:t>
            </a:r>
          </a:p>
          <a:p>
            <a:r>
              <a:rPr lang="nl-NL" sz="2800" dirty="0" smtClean="0"/>
              <a:t>Wikiwijs (in ontwikkeling)</a:t>
            </a:r>
            <a:endParaRPr lang="nl-NL" sz="2800" dirty="0"/>
          </a:p>
          <a:p>
            <a:endParaRPr lang="nl-NL" sz="2800" dirty="0" smtClean="0">
              <a:hlinkClick r:id="rId4"/>
            </a:endParaRPr>
          </a:p>
          <a:p>
            <a:pPr marL="0" indent="0">
              <a:buNone/>
            </a:pPr>
            <a:endParaRPr lang="nl-NL" sz="2800" dirty="0" smtClean="0"/>
          </a:p>
          <a:p>
            <a:pPr marL="0" indent="0">
              <a:buNone/>
            </a:pPr>
            <a:r>
              <a:rPr lang="nl-NL" sz="2800" dirty="0" smtClean="0"/>
              <a:t>Email: </a:t>
            </a:r>
            <a:r>
              <a:rPr lang="nl-NL" sz="2800" dirty="0" smtClean="0">
                <a:hlinkClick r:id="rId5"/>
              </a:rPr>
              <a:t>info@crossbillguides.org</a:t>
            </a:r>
            <a:endParaRPr lang="nl-NL" sz="2800" dirty="0"/>
          </a:p>
        </p:txBody>
      </p:sp>
      <p:pic>
        <p:nvPicPr>
          <p:cNvPr id="4" name="Picture 5" descr="D:\Projecten\Ecosim\heade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5797106"/>
            <a:ext cx="9144000" cy="108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2611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lgn="ctr" eaLnBrk="1" hangingPunct="1">
              <a:buClrTx/>
              <a:buFontTx/>
              <a:buNone/>
            </a:pPr>
            <a:r>
              <a:rPr lang="nl-NL" altLang="nl-NL" sz="4400" dirty="0" smtClean="0">
                <a:solidFill>
                  <a:srgbClr val="000000"/>
                </a:solidFill>
              </a:rPr>
              <a:t>Dank voor uw aandacht</a:t>
            </a:r>
            <a:endParaRPr lang="nl-NL" altLang="nl-NL" sz="2800" dirty="0">
              <a:solidFill>
                <a:srgbClr val="000000"/>
              </a:solidFill>
            </a:endParaRPr>
          </a:p>
        </p:txBody>
      </p:sp>
      <p:sp>
        <p:nvSpPr>
          <p:cNvPr id="4099" name="Text Box 6"/>
          <p:cNvSpPr txBox="1">
            <a:spLocks noChangeArrowheads="1"/>
          </p:cNvSpPr>
          <p:nvPr/>
        </p:nvSpPr>
        <p:spPr bwMode="auto">
          <a:xfrm>
            <a:off x="250825" y="5348577"/>
            <a:ext cx="1995488"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spcBef>
                <a:spcPts val="1250"/>
              </a:spcBef>
              <a:buClrTx/>
              <a:buFontTx/>
              <a:buNone/>
            </a:pPr>
            <a:r>
              <a:rPr lang="nl-NL" altLang="nl-NL" sz="2000" dirty="0" err="1">
                <a:solidFill>
                  <a:srgbClr val="000000"/>
                </a:solidFill>
              </a:rPr>
              <a:t>Powered</a:t>
            </a:r>
            <a:r>
              <a:rPr lang="nl-NL" altLang="nl-NL" sz="2000" dirty="0">
                <a:solidFill>
                  <a:srgbClr val="000000"/>
                </a:solidFill>
              </a:rPr>
              <a:t> </a:t>
            </a:r>
            <a:r>
              <a:rPr lang="nl-NL" altLang="nl-NL" sz="2000" dirty="0" err="1" smtClean="0">
                <a:solidFill>
                  <a:srgbClr val="000000"/>
                </a:solidFill>
              </a:rPr>
              <a:t>by</a:t>
            </a:r>
            <a:r>
              <a:rPr lang="nl-NL" altLang="nl-NL" sz="2000" dirty="0" smtClean="0">
                <a:solidFill>
                  <a:srgbClr val="000000"/>
                </a:solidFill>
              </a:rPr>
              <a:t>:</a:t>
            </a:r>
            <a:endParaRPr lang="nl-NL" altLang="nl-NL" sz="2000" dirty="0">
              <a:solidFill>
                <a:srgbClr val="000000"/>
              </a:solidFill>
            </a:endParaRPr>
          </a:p>
        </p:txBody>
      </p:sp>
      <p:pic>
        <p:nvPicPr>
          <p:cNvPr id="4100" name="Afbeelding 1">
            <a:hlinkClick r:id="rId3"/>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7031" y="5971485"/>
            <a:ext cx="17430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Afbeelding 2">
            <a:hlinkClick r:id="rId5"/>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31747" y="5976938"/>
            <a:ext cx="2097088"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Afbeelding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59200" y="3357563"/>
            <a:ext cx="499427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Afbeelding 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 y="1676400"/>
            <a:ext cx="5003800" cy="3013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2" descr="N:\HUISSTIJL\Fontys Huisstijl\Fontys Huisstijl\logos\FON52507.emf">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89562" y="5927828"/>
            <a:ext cx="3363913" cy="820737"/>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5706766" y="1710465"/>
            <a:ext cx="3081198" cy="1477328"/>
          </a:xfrm>
          <a:prstGeom prst="rect">
            <a:avLst/>
          </a:prstGeom>
        </p:spPr>
        <p:txBody>
          <a:bodyPr wrap="square">
            <a:spAutoFit/>
          </a:bodyPr>
          <a:lstStyle/>
          <a:p>
            <a:r>
              <a:rPr lang="nl-NL" dirty="0">
                <a:hlinkClick r:id="rId5"/>
              </a:rPr>
              <a:t>Crossbill Guides </a:t>
            </a:r>
            <a:r>
              <a:rPr lang="nl-NL" dirty="0" smtClean="0">
                <a:hlinkClick r:id="rId5"/>
              </a:rPr>
              <a:t>Foundation</a:t>
            </a:r>
            <a:endParaRPr lang="nl-NL" dirty="0" smtClean="0"/>
          </a:p>
          <a:p>
            <a:endParaRPr lang="nl-NL" dirty="0" smtClean="0">
              <a:hlinkClick r:id="rId3"/>
            </a:endParaRPr>
          </a:p>
          <a:p>
            <a:r>
              <a:rPr lang="nl-NL" dirty="0" err="1" smtClean="0">
                <a:hlinkClick r:id="rId3"/>
              </a:rPr>
              <a:t>StITPro</a:t>
            </a:r>
            <a:endParaRPr lang="nl-NL" dirty="0" smtClean="0"/>
          </a:p>
          <a:p>
            <a:endParaRPr lang="nl-NL" dirty="0" smtClean="0">
              <a:hlinkClick r:id="rId9"/>
            </a:endParaRPr>
          </a:p>
          <a:p>
            <a:r>
              <a:rPr lang="nl-NL" dirty="0" smtClean="0">
                <a:hlinkClick r:id="rId9"/>
              </a:rPr>
              <a:t>FLOT</a:t>
            </a:r>
            <a:endParaRPr lang="nl-NL" dirty="0"/>
          </a:p>
        </p:txBody>
      </p:sp>
    </p:spTree>
    <p:extLst>
      <p:ext uri="{BB962C8B-B14F-4D97-AF65-F5344CB8AC3E}">
        <p14:creationId xmlns:p14="http://schemas.microsoft.com/office/powerpoint/2010/main" val="324988662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Doel Ecosim</a:t>
            </a:r>
            <a:endParaRPr lang="nl-NL" dirty="0"/>
          </a:p>
        </p:txBody>
      </p:sp>
      <p:sp>
        <p:nvSpPr>
          <p:cNvPr id="3" name="Tijdelijke aanduiding voor inhoud 2"/>
          <p:cNvSpPr>
            <a:spLocks noGrp="1"/>
          </p:cNvSpPr>
          <p:nvPr>
            <p:ph idx="1"/>
          </p:nvPr>
        </p:nvSpPr>
        <p:spPr/>
        <p:txBody>
          <a:bodyPr>
            <a:noAutofit/>
          </a:bodyPr>
          <a:lstStyle/>
          <a:p>
            <a:r>
              <a:rPr lang="nl-NL" sz="2800" dirty="0" smtClean="0"/>
              <a:t>Specifieke opdracht (verschilt per module):</a:t>
            </a:r>
          </a:p>
          <a:p>
            <a:pPr lvl="1"/>
            <a:r>
              <a:rPr lang="nl-NL" sz="2400" dirty="0" smtClean="0"/>
              <a:t>zorg dat </a:t>
            </a:r>
            <a:r>
              <a:rPr lang="nl-NL" sz="2400" dirty="0"/>
              <a:t>een bepaalde soort niet </a:t>
            </a:r>
            <a:r>
              <a:rPr lang="nl-NL" sz="2400" dirty="0" smtClean="0"/>
              <a:t>uitsterft</a:t>
            </a:r>
          </a:p>
          <a:p>
            <a:pPr lvl="1"/>
            <a:r>
              <a:rPr lang="nl-NL" sz="2400" dirty="0" smtClean="0"/>
              <a:t>zorg dat </a:t>
            </a:r>
            <a:r>
              <a:rPr lang="nl-NL" sz="2400" dirty="0"/>
              <a:t>de biodiversiteit </a:t>
            </a:r>
            <a:r>
              <a:rPr lang="nl-NL" sz="2400" dirty="0" smtClean="0"/>
              <a:t>toeneemt</a:t>
            </a:r>
          </a:p>
          <a:p>
            <a:pPr lvl="1"/>
            <a:r>
              <a:rPr lang="nl-NL" sz="2400" dirty="0" smtClean="0"/>
              <a:t>zorg dat een ecosysteem hersteld wordt etc.</a:t>
            </a:r>
          </a:p>
          <a:p>
            <a:pPr marL="457200" indent="-457200"/>
            <a:r>
              <a:rPr lang="nl-NL" sz="2800" dirty="0" smtClean="0"/>
              <a:t>Niveau:</a:t>
            </a:r>
          </a:p>
          <a:p>
            <a:pPr marL="400050" lvl="1" indent="0">
              <a:buNone/>
            </a:pPr>
            <a:r>
              <a:rPr lang="nl-NL" sz="2400" dirty="0" smtClean="0"/>
              <a:t>variërend </a:t>
            </a:r>
            <a:r>
              <a:rPr lang="nl-NL" sz="2400" dirty="0"/>
              <a:t>van </a:t>
            </a:r>
            <a:r>
              <a:rPr lang="nl-NL" sz="2400" dirty="0" smtClean="0"/>
              <a:t>HAVO/VWO tot </a:t>
            </a:r>
            <a:r>
              <a:rPr lang="nl-NL" sz="2400" dirty="0"/>
              <a:t>universitair </a:t>
            </a:r>
            <a:r>
              <a:rPr lang="nl-NL" sz="2400" dirty="0" smtClean="0"/>
              <a:t>niveau</a:t>
            </a:r>
          </a:p>
          <a:p>
            <a:pPr marL="457200" indent="-457200"/>
            <a:r>
              <a:rPr lang="nl-NL" sz="2800" dirty="0"/>
              <a:t>Interessant voor </a:t>
            </a:r>
            <a:r>
              <a:rPr lang="nl-NL" sz="2800" dirty="0" smtClean="0"/>
              <a:t>vakken als:</a:t>
            </a:r>
          </a:p>
          <a:p>
            <a:pPr lvl="1"/>
            <a:r>
              <a:rPr lang="nl-NL" sz="2400" dirty="0" smtClean="0"/>
              <a:t>biologie</a:t>
            </a:r>
            <a:r>
              <a:rPr lang="nl-NL" sz="2400" dirty="0"/>
              <a:t>, </a:t>
            </a:r>
            <a:r>
              <a:rPr lang="nl-NL" sz="2400" dirty="0" smtClean="0"/>
              <a:t>aardrijkskunde, ‘groene</a:t>
            </a:r>
            <a:r>
              <a:rPr lang="nl-NL" sz="2400" dirty="0"/>
              <a:t>’ </a:t>
            </a:r>
            <a:r>
              <a:rPr lang="nl-NL" sz="2400" dirty="0" smtClean="0"/>
              <a:t>opleidingen, bosbouw, ecologie, milieukunde</a:t>
            </a:r>
            <a:endParaRPr lang="nl-NL" sz="2400" dirty="0"/>
          </a:p>
          <a:p>
            <a:pPr marL="457200" indent="-457200"/>
            <a:endParaRPr lang="nl-NL" sz="2800" dirty="0"/>
          </a:p>
        </p:txBody>
      </p:sp>
      <p:pic>
        <p:nvPicPr>
          <p:cNvPr id="4" name="Picture 5" descr="D:\Projecten\Ecosim\head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39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Doel Ecosim</a:t>
            </a:r>
            <a:endParaRPr lang="nl-NL" dirty="0"/>
          </a:p>
        </p:txBody>
      </p:sp>
      <p:sp>
        <p:nvSpPr>
          <p:cNvPr id="3" name="Tijdelijke aanduiding voor inhoud 2"/>
          <p:cNvSpPr>
            <a:spLocks noGrp="1"/>
          </p:cNvSpPr>
          <p:nvPr>
            <p:ph idx="1"/>
          </p:nvPr>
        </p:nvSpPr>
        <p:spPr/>
        <p:txBody>
          <a:bodyPr>
            <a:noAutofit/>
          </a:bodyPr>
          <a:lstStyle/>
          <a:p>
            <a:pPr marL="457200" indent="-457200"/>
            <a:r>
              <a:rPr lang="nl-NL" sz="2800" dirty="0" smtClean="0"/>
              <a:t>Flexibele opzet</a:t>
            </a:r>
          </a:p>
          <a:p>
            <a:pPr marL="457200" indent="-457200"/>
            <a:r>
              <a:rPr lang="nl-NL" sz="2800" dirty="0" smtClean="0"/>
              <a:t>Bouw nieuwe landschappen en modules (relatief) eenvoudig</a:t>
            </a:r>
          </a:p>
          <a:p>
            <a:pPr marL="457200" indent="-457200"/>
            <a:r>
              <a:rPr lang="nl-NL" sz="2800" dirty="0" err="1" smtClean="0"/>
              <a:t>Extrapoleerbaar</a:t>
            </a:r>
            <a:r>
              <a:rPr lang="nl-NL" sz="2800" dirty="0" smtClean="0"/>
              <a:t> naar ecosystemen over de hele wereld</a:t>
            </a:r>
          </a:p>
          <a:p>
            <a:pPr marL="457200" indent="-457200"/>
            <a:r>
              <a:rPr lang="nl-NL" sz="2800" dirty="0" smtClean="0"/>
              <a:t>Niets vergelijkbaars bij ons bekend</a:t>
            </a:r>
          </a:p>
          <a:p>
            <a:pPr marL="457200" indent="-457200"/>
            <a:r>
              <a:rPr lang="nl-NL" sz="2800" dirty="0" smtClean="0"/>
              <a:t>Vandaar onze wens </a:t>
            </a:r>
            <a:r>
              <a:rPr lang="nl-NL" sz="2800" dirty="0" err="1" smtClean="0"/>
              <a:t>Ecosim</a:t>
            </a:r>
            <a:r>
              <a:rPr lang="nl-NL" sz="2800" dirty="0" smtClean="0"/>
              <a:t> op </a:t>
            </a:r>
            <a:r>
              <a:rPr lang="nl-NL" sz="2800" dirty="0" err="1" smtClean="0"/>
              <a:t>Science</a:t>
            </a:r>
            <a:r>
              <a:rPr lang="nl-NL" sz="2800" dirty="0" smtClean="0"/>
              <a:t> on Stage te presenteren</a:t>
            </a:r>
            <a:endParaRPr lang="nl-NL" sz="2400" dirty="0"/>
          </a:p>
          <a:p>
            <a:pPr marL="457200" indent="-457200"/>
            <a:endParaRPr lang="nl-NL" sz="2800" dirty="0"/>
          </a:p>
        </p:txBody>
      </p:sp>
      <p:pic>
        <p:nvPicPr>
          <p:cNvPr id="4" name="Picture 5" descr="D:\Projecten\Ecosim\head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369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5"/>
          <p:cNvSpPr>
            <a:spLocks noChangeArrowheads="1"/>
          </p:cNvSpPr>
          <p:nvPr/>
        </p:nvSpPr>
        <p:spPr bwMode="auto">
          <a:xfrm>
            <a:off x="468313" y="476250"/>
            <a:ext cx="6858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buClrTx/>
              <a:buFontTx/>
              <a:buNone/>
            </a:pPr>
            <a:r>
              <a:rPr lang="nl-NL" altLang="nl-NL" sz="3200" dirty="0">
                <a:solidFill>
                  <a:srgbClr val="000000"/>
                </a:solidFill>
              </a:rPr>
              <a:t>Ecologie gaat </a:t>
            </a:r>
            <a:r>
              <a:rPr lang="nl-NL" altLang="nl-NL" sz="3200" dirty="0" smtClean="0">
                <a:solidFill>
                  <a:srgbClr val="000000"/>
                </a:solidFill>
              </a:rPr>
              <a:t>over processen:</a:t>
            </a:r>
            <a:endParaRPr lang="nl-NL" altLang="nl-NL" sz="3200" dirty="0">
              <a:solidFill>
                <a:srgbClr val="000000"/>
              </a:solidFill>
            </a:endParaRPr>
          </a:p>
        </p:txBody>
      </p:sp>
      <p:sp>
        <p:nvSpPr>
          <p:cNvPr id="6147" name="Rechthoek 1"/>
          <p:cNvSpPr>
            <a:spLocks noChangeArrowheads="1"/>
          </p:cNvSpPr>
          <p:nvPr/>
        </p:nvSpPr>
        <p:spPr bwMode="auto">
          <a:xfrm>
            <a:off x="464624" y="1773237"/>
            <a:ext cx="2808287" cy="719138"/>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itchFamily="18" charset="0"/>
              <a:buNone/>
            </a:pPr>
            <a:endParaRPr lang="nl-NL" altLang="nl-NL"/>
          </a:p>
        </p:txBody>
      </p:sp>
      <p:cxnSp>
        <p:nvCxnSpPr>
          <p:cNvPr id="6148" name="Rechte verbindingslijn met pijl 3"/>
          <p:cNvCxnSpPr>
            <a:cxnSpLocks noChangeShapeType="1"/>
          </p:cNvCxnSpPr>
          <p:nvPr/>
        </p:nvCxnSpPr>
        <p:spPr bwMode="auto">
          <a:xfrm>
            <a:off x="1831461" y="2636837"/>
            <a:ext cx="0" cy="1799952"/>
          </a:xfrm>
          <a:prstGeom prst="straightConnector1">
            <a:avLst/>
          </a:prstGeom>
          <a:noFill/>
          <a:ln w="9525"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9" name="Rechthoek 19"/>
          <p:cNvSpPr>
            <a:spLocks noChangeArrowheads="1"/>
          </p:cNvSpPr>
          <p:nvPr/>
        </p:nvSpPr>
        <p:spPr bwMode="auto">
          <a:xfrm>
            <a:off x="464624" y="4636293"/>
            <a:ext cx="2808287" cy="719137"/>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itchFamily="18" charset="0"/>
              <a:buNone/>
            </a:pPr>
            <a:endParaRPr lang="nl-NL" altLang="nl-NL"/>
          </a:p>
        </p:txBody>
      </p:sp>
      <p:sp>
        <p:nvSpPr>
          <p:cNvPr id="6150" name="Rectangle 15"/>
          <p:cNvSpPr>
            <a:spLocks noChangeArrowheads="1"/>
          </p:cNvSpPr>
          <p:nvPr/>
        </p:nvSpPr>
        <p:spPr bwMode="auto">
          <a:xfrm>
            <a:off x="1239324" y="1827212"/>
            <a:ext cx="6858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buClrTx/>
              <a:buFontTx/>
              <a:buNone/>
            </a:pPr>
            <a:r>
              <a:rPr lang="nl-NL" altLang="nl-NL" sz="3200" dirty="0">
                <a:solidFill>
                  <a:srgbClr val="000000"/>
                </a:solidFill>
              </a:rPr>
              <a:t>heide</a:t>
            </a:r>
          </a:p>
        </p:txBody>
      </p:sp>
      <p:sp>
        <p:nvSpPr>
          <p:cNvPr id="6151" name="Rectangle 15"/>
          <p:cNvSpPr>
            <a:spLocks noChangeArrowheads="1"/>
          </p:cNvSpPr>
          <p:nvPr/>
        </p:nvSpPr>
        <p:spPr bwMode="auto">
          <a:xfrm>
            <a:off x="1120261" y="1979612"/>
            <a:ext cx="6858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buClrTx/>
              <a:buFontTx/>
              <a:buNone/>
            </a:pPr>
            <a:endParaRPr lang="nl-NL" altLang="nl-NL" sz="3200">
              <a:solidFill>
                <a:srgbClr val="000000"/>
              </a:solidFill>
            </a:endParaRPr>
          </a:p>
        </p:txBody>
      </p:sp>
      <p:sp>
        <p:nvSpPr>
          <p:cNvPr id="6152" name="Rectangle 15"/>
          <p:cNvSpPr>
            <a:spLocks noChangeArrowheads="1"/>
          </p:cNvSpPr>
          <p:nvPr/>
        </p:nvSpPr>
        <p:spPr bwMode="auto">
          <a:xfrm>
            <a:off x="1399661" y="4691062"/>
            <a:ext cx="6858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buClrTx/>
              <a:buFontTx/>
              <a:buNone/>
            </a:pPr>
            <a:r>
              <a:rPr lang="nl-NL" altLang="nl-NL" sz="3200" dirty="0">
                <a:solidFill>
                  <a:srgbClr val="000000"/>
                </a:solidFill>
              </a:rPr>
              <a:t>bos</a:t>
            </a:r>
          </a:p>
        </p:txBody>
      </p:sp>
      <p:sp>
        <p:nvSpPr>
          <p:cNvPr id="6153" name="Rectangle 15"/>
          <p:cNvSpPr>
            <a:spLocks noChangeArrowheads="1"/>
          </p:cNvSpPr>
          <p:nvPr/>
        </p:nvSpPr>
        <p:spPr bwMode="auto">
          <a:xfrm>
            <a:off x="1979613" y="3232013"/>
            <a:ext cx="6768851"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a:buClrTx/>
            </a:pPr>
            <a:r>
              <a:rPr lang="nl-NL" altLang="nl-NL" sz="2800" b="1" dirty="0" smtClean="0">
                <a:solidFill>
                  <a:schemeClr val="tx1"/>
                </a:solidFill>
              </a:rPr>
              <a:t>Successie</a:t>
            </a:r>
          </a:p>
          <a:p>
            <a:pPr>
              <a:buClrTx/>
            </a:pPr>
            <a:r>
              <a:rPr lang="nl-NL" altLang="nl-NL" sz="2800" dirty="0" smtClean="0">
                <a:solidFill>
                  <a:schemeClr val="tx1"/>
                </a:solidFill>
              </a:rPr>
              <a:t>(</a:t>
            </a:r>
            <a:r>
              <a:rPr lang="nl-NL" altLang="nl-NL" sz="2800" i="1" dirty="0" smtClean="0">
                <a:solidFill>
                  <a:schemeClr val="tx1"/>
                </a:solidFill>
              </a:rPr>
              <a:t>verandering</a:t>
            </a:r>
            <a:r>
              <a:rPr lang="nl-NL" altLang="nl-NL" sz="2800" dirty="0" smtClean="0">
                <a:solidFill>
                  <a:schemeClr val="tx1"/>
                </a:solidFill>
              </a:rPr>
              <a:t> in samenstelling van soorten in een </a:t>
            </a:r>
            <a:r>
              <a:rPr lang="nl-NL" altLang="nl-NL" sz="2800" i="1" dirty="0" smtClean="0">
                <a:solidFill>
                  <a:schemeClr val="tx1"/>
                </a:solidFill>
              </a:rPr>
              <a:t>gebied</a:t>
            </a:r>
            <a:r>
              <a:rPr lang="nl-NL" altLang="nl-NL" sz="2800" dirty="0" smtClean="0">
                <a:solidFill>
                  <a:schemeClr val="tx1"/>
                </a:solidFill>
              </a:rPr>
              <a:t> binnen een bepaalde </a:t>
            </a:r>
            <a:r>
              <a:rPr lang="nl-NL" altLang="nl-NL" sz="2800" i="1" dirty="0" smtClean="0">
                <a:solidFill>
                  <a:schemeClr val="tx1"/>
                </a:solidFill>
              </a:rPr>
              <a:t>tijd</a:t>
            </a:r>
            <a:r>
              <a:rPr lang="nl-NL" altLang="nl-NL" sz="2800" dirty="0" smtClean="0">
                <a:solidFill>
                  <a:schemeClr val="tx1"/>
                </a:solidFill>
              </a:rPr>
              <a:t>)</a:t>
            </a:r>
            <a:endParaRPr lang="nl-NL" altLang="nl-NL" sz="2800" dirty="0">
              <a:solidFill>
                <a:schemeClr val="tx1"/>
              </a:solidFill>
            </a:endParaRPr>
          </a:p>
        </p:txBody>
      </p:sp>
      <p:pic>
        <p:nvPicPr>
          <p:cNvPr id="11" name="Picture 5" descr="D:\Projecten\Ecosim\head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2484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94" name="Rechte verbindingslijn met pijl 2"/>
          <p:cNvCxnSpPr>
            <a:cxnSpLocks noChangeShapeType="1"/>
            <a:endCxn id="8197" idx="0"/>
          </p:cNvCxnSpPr>
          <p:nvPr/>
        </p:nvCxnSpPr>
        <p:spPr bwMode="auto">
          <a:xfrm flipH="1">
            <a:off x="2908300" y="2408238"/>
            <a:ext cx="15875" cy="1252537"/>
          </a:xfrm>
          <a:prstGeom prst="straightConnector1">
            <a:avLst/>
          </a:prstGeom>
          <a:noFill/>
          <a:ln w="9525"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5" name="Rectangle 15"/>
          <p:cNvSpPr>
            <a:spLocks noChangeArrowheads="1"/>
          </p:cNvSpPr>
          <p:nvPr/>
        </p:nvSpPr>
        <p:spPr bwMode="auto">
          <a:xfrm>
            <a:off x="5957811" y="3157538"/>
            <a:ext cx="2220835"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1pPr>
            <a:lvl2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2pPr>
            <a:lvl3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3pPr>
            <a:lvl4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4pPr>
            <a:lvl5pPr>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cs typeface="Arial" charset="0"/>
              </a:defRPr>
            </a:lvl9pPr>
          </a:lstStyle>
          <a:p>
            <a:pPr eaLnBrk="1" hangingPunct="1">
              <a:buClrTx/>
              <a:buFontTx/>
              <a:buNone/>
            </a:pPr>
            <a:r>
              <a:rPr lang="nl-NL" altLang="nl-NL" sz="3200" dirty="0" smtClean="0">
                <a:solidFill>
                  <a:srgbClr val="000000"/>
                </a:solidFill>
              </a:rPr>
              <a:t>Successie zichtbaar gemaakt over lange tijd dankzij Ecosim!</a:t>
            </a:r>
            <a:endParaRPr lang="nl-NL" altLang="nl-NL" sz="3200" dirty="0">
              <a:solidFill>
                <a:srgbClr val="000000"/>
              </a:solidFill>
            </a:endParaRPr>
          </a:p>
        </p:txBody>
      </p:sp>
      <p:pic>
        <p:nvPicPr>
          <p:cNvPr id="8196" name="Afbeelding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88" y="0"/>
            <a:ext cx="5845176" cy="326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Afbeelding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88" y="3660775"/>
            <a:ext cx="5845176"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1"/>
          <p:cNvSpPr>
            <a:spLocks noChangeArrowheads="1"/>
          </p:cNvSpPr>
          <p:nvPr/>
        </p:nvSpPr>
        <p:spPr bwMode="auto">
          <a:xfrm>
            <a:off x="5957809" y="1272629"/>
            <a:ext cx="2808287" cy="719138"/>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Clr>
                <a:srgbClr val="000000"/>
              </a:buClr>
              <a:buSzPct val="100000"/>
            </a:pPr>
            <a:r>
              <a:rPr lang="nl-NL" altLang="nl-NL" sz="3200" dirty="0">
                <a:solidFill>
                  <a:srgbClr val="000000"/>
                </a:solidFill>
              </a:rPr>
              <a:t>heide</a:t>
            </a:r>
            <a:endParaRPr lang="nl-NL" altLang="nl-NL" dirty="0"/>
          </a:p>
        </p:txBody>
      </p:sp>
      <p:sp>
        <p:nvSpPr>
          <p:cNvPr id="7" name="Rechthoek 19"/>
          <p:cNvSpPr>
            <a:spLocks noChangeArrowheads="1"/>
          </p:cNvSpPr>
          <p:nvPr/>
        </p:nvSpPr>
        <p:spPr bwMode="auto">
          <a:xfrm>
            <a:off x="5957811" y="5013176"/>
            <a:ext cx="2808287" cy="719137"/>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Clr>
                <a:srgbClr val="000000"/>
              </a:buClr>
              <a:buSzPct val="100000"/>
            </a:pPr>
            <a:r>
              <a:rPr lang="nl-NL" altLang="nl-NL" sz="3200" dirty="0">
                <a:solidFill>
                  <a:srgbClr val="000000"/>
                </a:solidFill>
              </a:rPr>
              <a:t>bos</a:t>
            </a:r>
            <a:endParaRPr lang="nl-NL" altLang="nl-NL" dirty="0"/>
          </a:p>
        </p:txBody>
      </p:sp>
      <p:cxnSp>
        <p:nvCxnSpPr>
          <p:cNvPr id="9" name="Rechte verbindingslijn met pijl 2"/>
          <p:cNvCxnSpPr>
            <a:cxnSpLocks noChangeShapeType="1"/>
          </p:cNvCxnSpPr>
          <p:nvPr/>
        </p:nvCxnSpPr>
        <p:spPr bwMode="auto">
          <a:xfrm flipH="1">
            <a:off x="8178647" y="2276872"/>
            <a:ext cx="9630" cy="2520280"/>
          </a:xfrm>
          <a:prstGeom prst="straightConnector1">
            <a:avLst/>
          </a:prstGeom>
          <a:noFill/>
          <a:ln w="9525"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5617115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Afbeelding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67582"/>
            <a:ext cx="914400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78790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Doel Ecosim</a:t>
            </a:r>
            <a:endParaRPr lang="nl-NL" dirty="0"/>
          </a:p>
        </p:txBody>
      </p:sp>
      <p:sp>
        <p:nvSpPr>
          <p:cNvPr id="3" name="Tijdelijke aanduiding voor inhoud 2"/>
          <p:cNvSpPr>
            <a:spLocks noGrp="1"/>
          </p:cNvSpPr>
          <p:nvPr>
            <p:ph idx="1"/>
          </p:nvPr>
        </p:nvSpPr>
        <p:spPr/>
        <p:txBody>
          <a:bodyPr>
            <a:noAutofit/>
          </a:bodyPr>
          <a:lstStyle/>
          <a:p>
            <a:r>
              <a:rPr lang="nl-NL" sz="2800" dirty="0" smtClean="0"/>
              <a:t>Met Ecosim</a:t>
            </a:r>
            <a:r>
              <a:rPr lang="nl-NL" sz="2800" b="1" dirty="0" smtClean="0"/>
              <a:t> </a:t>
            </a:r>
            <a:r>
              <a:rPr lang="nl-NL" sz="2800" dirty="0" smtClean="0"/>
              <a:t>kan de leerling leren:</a:t>
            </a:r>
          </a:p>
          <a:p>
            <a:pPr lvl="1"/>
            <a:r>
              <a:rPr lang="nl-NL" sz="2400" dirty="0"/>
              <a:t>w</a:t>
            </a:r>
            <a:r>
              <a:rPr lang="nl-NL" sz="2400" dirty="0" smtClean="0"/>
              <a:t>at de </a:t>
            </a:r>
            <a:r>
              <a:rPr lang="nl-NL" sz="2400" dirty="0"/>
              <a:t>samenhang </a:t>
            </a:r>
            <a:r>
              <a:rPr lang="nl-NL" sz="2400" dirty="0" smtClean="0"/>
              <a:t>is van </a:t>
            </a:r>
            <a:r>
              <a:rPr lang="nl-NL" sz="2400" dirty="0"/>
              <a:t>de </a:t>
            </a:r>
            <a:r>
              <a:rPr lang="nl-NL" sz="2400" dirty="0" smtClean="0"/>
              <a:t>(Nederlandse) landschappen en ecosystemen</a:t>
            </a:r>
          </a:p>
          <a:p>
            <a:pPr lvl="1"/>
            <a:r>
              <a:rPr lang="nl-NL" sz="2400" dirty="0"/>
              <a:t>w</a:t>
            </a:r>
            <a:r>
              <a:rPr lang="nl-NL" sz="2400" dirty="0" smtClean="0"/>
              <a:t>elke ecologische processen het landschap sturen</a:t>
            </a:r>
          </a:p>
          <a:p>
            <a:pPr lvl="1"/>
            <a:r>
              <a:rPr lang="nl-NL" sz="2400" dirty="0"/>
              <a:t>w</a:t>
            </a:r>
            <a:r>
              <a:rPr lang="nl-NL" sz="2400" dirty="0" smtClean="0"/>
              <a:t>elke uitdagingen er zijn voor </a:t>
            </a:r>
            <a:r>
              <a:rPr lang="nl-NL" sz="2400" dirty="0"/>
              <a:t>natuurbeheer en </a:t>
            </a:r>
            <a:r>
              <a:rPr lang="nl-NL" sz="2400" dirty="0" smtClean="0"/>
              <a:t>-beleid</a:t>
            </a:r>
          </a:p>
          <a:p>
            <a:pPr lvl="1"/>
            <a:r>
              <a:rPr lang="nl-NL" sz="2400" dirty="0"/>
              <a:t>w</a:t>
            </a:r>
            <a:r>
              <a:rPr lang="nl-NL" sz="2400" dirty="0" smtClean="0"/>
              <a:t>at de sociaalmaatschappelijke </a:t>
            </a:r>
            <a:r>
              <a:rPr lang="nl-NL" sz="2400" dirty="0"/>
              <a:t>context </a:t>
            </a:r>
            <a:r>
              <a:rPr lang="nl-NL" sz="2400" dirty="0" smtClean="0"/>
              <a:t>is waarin deze </a:t>
            </a:r>
            <a:r>
              <a:rPr lang="nl-NL" sz="2400" dirty="0"/>
              <a:t>zijn </a:t>
            </a:r>
            <a:r>
              <a:rPr lang="nl-NL" sz="2400" dirty="0" smtClean="0"/>
              <a:t>ingebed </a:t>
            </a:r>
            <a:endParaRPr lang="nl-NL" sz="2400" dirty="0"/>
          </a:p>
        </p:txBody>
      </p:sp>
      <p:pic>
        <p:nvPicPr>
          <p:cNvPr id="4" name="Picture 5" descr="D:\Projecten\Ecosim\head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768260"/>
            <a:ext cx="9153809" cy="10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60423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471</TotalTime>
  <Words>1222</Words>
  <Application>Microsoft Office PowerPoint</Application>
  <PresentationFormat>Diavoorstelling (4:3)</PresentationFormat>
  <Paragraphs>133</Paragraphs>
  <Slides>34</Slides>
  <Notes>13</Notes>
  <HiddenSlides>0</HiddenSlides>
  <MMClips>0</MMClips>
  <ScaleCrop>false</ScaleCrop>
  <HeadingPairs>
    <vt:vector size="6" baseType="variant">
      <vt:variant>
        <vt:lpstr>Thema</vt:lpstr>
      </vt:variant>
      <vt:variant>
        <vt:i4>1</vt:i4>
      </vt:variant>
      <vt:variant>
        <vt:lpstr>Ingesloten OLE-bronprogramma's</vt:lpstr>
      </vt:variant>
      <vt:variant>
        <vt:i4>1</vt:i4>
      </vt:variant>
      <vt:variant>
        <vt:lpstr>Diatitels</vt:lpstr>
      </vt:variant>
      <vt:variant>
        <vt:i4>34</vt:i4>
      </vt:variant>
    </vt:vector>
  </HeadingPairs>
  <TitlesOfParts>
    <vt:vector size="36" baseType="lpstr">
      <vt:lpstr>Blank</vt:lpstr>
      <vt:lpstr>Acrobat Document</vt:lpstr>
      <vt:lpstr>PowerPoint-presentatie</vt:lpstr>
      <vt:lpstr>Wie zijn wij?</vt:lpstr>
      <vt:lpstr>Doel Ecosim</vt:lpstr>
      <vt:lpstr>Doel Ecosim</vt:lpstr>
      <vt:lpstr>Doel Ecosim</vt:lpstr>
      <vt:lpstr>PowerPoint-presentatie</vt:lpstr>
      <vt:lpstr>PowerPoint-presentatie</vt:lpstr>
      <vt:lpstr>PowerPoint-presentatie</vt:lpstr>
      <vt:lpstr>Doel Ecosim</vt:lpstr>
      <vt:lpstr>PowerPoint-presentatie</vt:lpstr>
      <vt:lpstr>Hoe werkt Ecosim</vt:lpstr>
      <vt:lpstr>PowerPoint-presentatie</vt:lpstr>
      <vt:lpstr>PowerPoint-presentatie</vt:lpstr>
      <vt:lpstr>PowerPoint-presentatie</vt:lpstr>
      <vt:lpstr>PowerPoint-presentatie</vt:lpstr>
      <vt:lpstr>PowerPoint-presentatie</vt:lpstr>
      <vt:lpstr>PowerPoint-presentatie</vt:lpstr>
      <vt:lpstr>Hoe werkt Ecosim</vt:lpstr>
      <vt:lpstr>Hoe werkt Ecosim</vt:lpstr>
      <vt:lpstr>Ecosim in het onderwijs</vt:lpstr>
      <vt:lpstr>Ecosim in het onderwijs</vt:lpstr>
      <vt:lpstr>Ecosim in het onderwijs</vt:lpstr>
      <vt:lpstr>PowerPoint-presentatie</vt:lpstr>
      <vt:lpstr>Ecosim in het onderwijs</vt:lpstr>
      <vt:lpstr>PowerPoint-presentatie</vt:lpstr>
      <vt:lpstr>PowerPoint-presentatie</vt:lpstr>
      <vt:lpstr>PowerPoint-presentatie</vt:lpstr>
      <vt:lpstr>PowerPoint-presentatie</vt:lpstr>
      <vt:lpstr>PowerPoint-presentatie</vt:lpstr>
      <vt:lpstr>PowerPoint-presentatie</vt:lpstr>
      <vt:lpstr>PowerPoint-presentatie</vt:lpstr>
      <vt:lpstr>Ecosim downloaden</vt:lpstr>
      <vt:lpstr>Ecosim meer informatie</vt:lpstr>
      <vt:lpstr>PowerPoint-presentatie</vt:lpstr>
    </vt:vector>
  </TitlesOfParts>
  <Company>Fontys Hogescholen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Toebes,Tom T.B.A.</dc:creator>
  <cp:lastModifiedBy>Tycho Malmberg</cp:lastModifiedBy>
  <cp:revision>120</cp:revision>
  <dcterms:created xsi:type="dcterms:W3CDTF">2014-11-03T11:01:27Z</dcterms:created>
  <dcterms:modified xsi:type="dcterms:W3CDTF">2015-02-24T12:46:41Z</dcterms:modified>
</cp:coreProperties>
</file>