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embeddedFontLst>
    <p:embeddedFont>
      <p:font typeface="Economica"/>
      <p:regular r:id="rId13"/>
      <p:bold r:id="rId14"/>
      <p:italic r:id="rId15"/>
      <p:boldItalic r:id="rId16"/>
    </p:embeddedFont>
    <p:embeddedFont>
      <p:font typeface="Open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OpenSans-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Economica-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Economica-italic.fntdata"/><Relationship Id="rId14" Type="http://schemas.openxmlformats.org/officeDocument/2006/relationships/font" Target="fonts/Economica-bold.fntdata"/><Relationship Id="rId17" Type="http://schemas.openxmlformats.org/officeDocument/2006/relationships/font" Target="fonts/OpenSans-regular.fntdata"/><Relationship Id="rId16" Type="http://schemas.openxmlformats.org/officeDocument/2006/relationships/font" Target="fonts/Economica-boldItalic.fntdata"/><Relationship Id="rId5" Type="http://schemas.openxmlformats.org/officeDocument/2006/relationships/slide" Target="slides/slide1.xml"/><Relationship Id="rId19" Type="http://schemas.openxmlformats.org/officeDocument/2006/relationships/font" Target="fonts/OpenSans-italic.fntdata"/><Relationship Id="rId6" Type="http://schemas.openxmlformats.org/officeDocument/2006/relationships/slide" Target="slides/slide2.xml"/><Relationship Id="rId18" Type="http://schemas.openxmlformats.org/officeDocument/2006/relationships/font" Target="fonts/OpenSans-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4bc72cd07a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4bc72cd07a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4bc72cd07a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4bc72cd07a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4bc72cd07a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bc72cd07a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4bc72cd07a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bc72cd07a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bc72cd07a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bc72cd07a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4bc72cd07a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4bc72cd07a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4bc72cd07a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bc72cd07a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youtube.com/watch?v=kWoP1P2lXS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nl"/>
              <a:t>Evolutionair Denken</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nl"/>
              <a:t>nibi conferentie 2019</a:t>
            </a:r>
            <a:endParaRPr/>
          </a:p>
          <a:p>
            <a:pPr indent="0" lvl="0" marL="0" rtl="0" algn="ctr">
              <a:spcBef>
                <a:spcPts val="0"/>
              </a:spcBef>
              <a:spcAft>
                <a:spcPts val="0"/>
              </a:spcAft>
              <a:buNone/>
            </a:pPr>
            <a:r>
              <a:rPr lang="nl"/>
              <a:t>Annnemieke Gemmink, CLV</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opbouw van de workshop	</a:t>
            </a:r>
            <a:endParaRPr/>
          </a:p>
        </p:txBody>
      </p:sp>
      <p:sp>
        <p:nvSpPr>
          <p:cNvPr id="69" name="Google Shape;69;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t>korte introductie van onze NWO module ‘Evolutionair Denken’ [15 min]</a:t>
            </a:r>
            <a:endParaRPr/>
          </a:p>
          <a:p>
            <a:pPr indent="0" lvl="0" marL="0" rtl="0" algn="l">
              <a:spcBef>
                <a:spcPts val="1600"/>
              </a:spcBef>
              <a:spcAft>
                <a:spcPts val="0"/>
              </a:spcAft>
              <a:buNone/>
            </a:pPr>
            <a:r>
              <a:rPr lang="nl"/>
              <a:t>introductie opdracht [5 min]</a:t>
            </a:r>
            <a:endParaRPr/>
          </a:p>
          <a:p>
            <a:pPr indent="0" lvl="0" marL="0" rtl="0" algn="l">
              <a:spcBef>
                <a:spcPts val="1600"/>
              </a:spcBef>
              <a:spcAft>
                <a:spcPts val="0"/>
              </a:spcAft>
              <a:buNone/>
            </a:pPr>
            <a:r>
              <a:rPr lang="nl"/>
              <a:t>groepen maken [5 min]</a:t>
            </a:r>
            <a:endParaRPr/>
          </a:p>
          <a:p>
            <a:pPr indent="0" lvl="0" marL="0" rtl="0" algn="l">
              <a:spcBef>
                <a:spcPts val="1600"/>
              </a:spcBef>
              <a:spcAft>
                <a:spcPts val="0"/>
              </a:spcAft>
              <a:buNone/>
            </a:pPr>
            <a:r>
              <a:rPr lang="nl"/>
              <a:t>creatieve fase [25 min]</a:t>
            </a:r>
            <a:endParaRPr/>
          </a:p>
          <a:p>
            <a:pPr indent="0" lvl="0" marL="0" rtl="0" algn="l">
              <a:spcBef>
                <a:spcPts val="1600"/>
              </a:spcBef>
              <a:spcAft>
                <a:spcPts val="0"/>
              </a:spcAft>
              <a:buNone/>
            </a:pPr>
            <a:r>
              <a:rPr lang="nl"/>
              <a:t>gluren bij de buren [10 min]</a:t>
            </a:r>
            <a:endParaRPr/>
          </a:p>
          <a:p>
            <a:pPr indent="0" lvl="0" marL="0" rtl="0" algn="l">
              <a:spcBef>
                <a:spcPts val="1600"/>
              </a:spcBef>
              <a:spcAft>
                <a:spcPts val="1600"/>
              </a:spcAft>
              <a:buNone/>
            </a:pPr>
            <a:r>
              <a:rPr lang="nl"/>
              <a:t>evaluatie [15 min]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NWO module Evolutionair Denken CLV</a:t>
            </a:r>
            <a:endParaRPr/>
          </a:p>
        </p:txBody>
      </p:sp>
      <p:sp>
        <p:nvSpPr>
          <p:cNvPr id="75" name="Google Shape;75;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t>module duurt 6 weken, blokuur in de week</a:t>
            </a:r>
            <a:endParaRPr/>
          </a:p>
          <a:p>
            <a:pPr indent="0" lvl="0" marL="0" rtl="0" algn="l">
              <a:spcBef>
                <a:spcPts val="1600"/>
              </a:spcBef>
              <a:spcAft>
                <a:spcPts val="0"/>
              </a:spcAft>
              <a:buNone/>
            </a:pPr>
            <a:r>
              <a:rPr lang="nl"/>
              <a:t>eindigd met een toets</a:t>
            </a:r>
            <a:endParaRPr/>
          </a:p>
          <a:p>
            <a:pPr indent="0" lvl="0" marL="0" rtl="0" algn="l">
              <a:spcBef>
                <a:spcPts val="1600"/>
              </a:spcBef>
              <a:spcAft>
                <a:spcPts val="0"/>
              </a:spcAft>
              <a:buNone/>
            </a:pPr>
            <a:r>
              <a:rPr lang="nl"/>
              <a:t>ruim vooraf wordt het boek uitgedeeld met leeswijzer</a:t>
            </a:r>
            <a:endParaRPr/>
          </a:p>
          <a:p>
            <a:pPr indent="0" lvl="0" marL="0" rtl="0" algn="l">
              <a:spcBef>
                <a:spcPts val="1600"/>
              </a:spcBef>
              <a:spcAft>
                <a:spcPts val="0"/>
              </a:spcAft>
              <a:buNone/>
            </a:pPr>
            <a:r>
              <a:rPr lang="nl"/>
              <a:t>2 opdrachten over de inhoud van het boek</a:t>
            </a:r>
            <a:endParaRPr/>
          </a:p>
          <a:p>
            <a:pPr indent="0" lvl="0" marL="0" rtl="0" algn="l">
              <a:spcBef>
                <a:spcPts val="1600"/>
              </a:spcBef>
              <a:spcAft>
                <a:spcPts val="0"/>
              </a:spcAft>
              <a:buNone/>
            </a:pPr>
            <a:r>
              <a:rPr lang="nl"/>
              <a:t>BBC documentaire; Lost tribes of Humanity (kijkwijzer)</a:t>
            </a:r>
            <a:endParaRPr/>
          </a:p>
          <a:p>
            <a:pPr indent="0" lvl="0" marL="0" rtl="0" algn="l">
              <a:spcBef>
                <a:spcPts val="1600"/>
              </a:spcBef>
              <a:spcAft>
                <a:spcPts val="1600"/>
              </a:spcAft>
              <a:buNone/>
            </a:pPr>
            <a:r>
              <a:rPr lang="nl"/>
              <a:t>script opdracht (groepjes van 4, beste script wordt gezamenlijk verfilmd)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Leerdoelen </a:t>
            </a:r>
            <a:r>
              <a:rPr lang="nl" sz="1800"/>
              <a:t>(zie ook de opdrachten)</a:t>
            </a:r>
            <a:endParaRPr sz="1800"/>
          </a:p>
        </p:txBody>
      </p:sp>
      <p:sp>
        <p:nvSpPr>
          <p:cNvPr id="81" name="Google Shape;81;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Clr>
                <a:schemeClr val="dk1"/>
              </a:buClr>
              <a:buSzPts val="1100"/>
              <a:buFont typeface="Arial"/>
              <a:buNone/>
            </a:pPr>
            <a:r>
              <a:rPr lang="nl">
                <a:latin typeface="Arial"/>
                <a:ea typeface="Arial"/>
                <a:cs typeface="Arial"/>
                <a:sym typeface="Arial"/>
              </a:rPr>
              <a:t>kennis over;  de evolutietheorie, de bewijzen en de gevolgen ervan vergroten</a:t>
            </a:r>
            <a:endParaRPr>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lang="nl">
                <a:latin typeface="Arial"/>
                <a:ea typeface="Arial"/>
                <a:cs typeface="Arial"/>
                <a:sym typeface="Arial"/>
              </a:rPr>
              <a:t>samenvatten</a:t>
            </a:r>
            <a:endParaRPr>
              <a:latin typeface="Arial"/>
              <a:ea typeface="Arial"/>
              <a:cs typeface="Arial"/>
              <a:sym typeface="Arial"/>
            </a:endParaRPr>
          </a:p>
          <a:p>
            <a:pPr indent="0" lvl="0" marL="0" rtl="0" algn="just">
              <a:lnSpc>
                <a:spcPct val="115000"/>
              </a:lnSpc>
              <a:spcBef>
                <a:spcPts val="0"/>
              </a:spcBef>
              <a:spcAft>
                <a:spcPts val="0"/>
              </a:spcAft>
              <a:buNone/>
            </a:pPr>
            <a:r>
              <a:rPr lang="nl">
                <a:latin typeface="Arial"/>
                <a:ea typeface="Arial"/>
                <a:cs typeface="Arial"/>
                <a:sym typeface="Arial"/>
              </a:rPr>
              <a:t>mindmap maken</a:t>
            </a:r>
            <a:endParaRPr>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lang="nl">
                <a:latin typeface="Arial"/>
                <a:ea typeface="Arial"/>
                <a:cs typeface="Arial"/>
                <a:sym typeface="Arial"/>
              </a:rPr>
              <a:t>film kijken met een kijkwijzer</a:t>
            </a:r>
            <a:endParaRPr>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lang="nl">
                <a:latin typeface="Arial"/>
                <a:ea typeface="Arial"/>
                <a:cs typeface="Arial"/>
                <a:sym typeface="Arial"/>
              </a:rPr>
              <a:t>samenwerken, feedback geven, voor jezelf opkomen, afspraken nakomen</a:t>
            </a:r>
            <a:endParaRPr>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lang="nl">
                <a:latin typeface="Arial"/>
                <a:ea typeface="Arial"/>
                <a:cs typeface="Arial"/>
                <a:sym typeface="Arial"/>
              </a:rPr>
              <a:t>semi wetenschappelijk tekst omzetten naar beelden / script</a:t>
            </a:r>
            <a:endParaRPr>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rPr lang="nl">
                <a:latin typeface="Arial"/>
                <a:ea typeface="Arial"/>
                <a:cs typeface="Arial"/>
                <a:sym typeface="Arial"/>
              </a:rPr>
              <a:t>film maken: filmen, acteren, regisseren, decor maken/regelen, organiseren, film bewerken,</a:t>
            </a:r>
            <a:endParaRPr>
              <a:latin typeface="Arial"/>
              <a:ea typeface="Arial"/>
              <a:cs typeface="Arial"/>
              <a:sym typeface="Arial"/>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2016 ‘Seksuele Selectie’</a:t>
            </a:r>
            <a:endParaRPr/>
          </a:p>
        </p:txBody>
      </p:sp>
      <p:sp>
        <p:nvSpPr>
          <p:cNvPr id="87" name="Google Shape;87;p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latin typeface="Arial"/>
                <a:ea typeface="Arial"/>
                <a:cs typeface="Arial"/>
                <a:sym typeface="Arial"/>
              </a:rPr>
              <a:t>Bedenk op basis van H2 van het boek hoe je het best in een kort filmpje kunt aantonen wat de rol is van seksuele selectie binnen het proces van Evolutie. Natuurlijk moet het filmpje te volgen zijn voor leken op het gebied van evolutie en dus moet je ook een beetje uitleggen over wat evolutie nu eigenlijk is. Het filmpje moet een kop en een staart krijgen; je kunt kiezen om het allemaal uit te leggen aan de hand van een voorbeeld of juist meer in algemene termen. Het mag max 8 minuten duren (zo van papier is dat natuurlijk slechts geschat).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Clr>
                <a:schemeClr val="dk1"/>
              </a:buClr>
              <a:buSzPts val="1100"/>
              <a:buFont typeface="Arial"/>
              <a:buNone/>
            </a:pPr>
            <a:r>
              <a:rPr lang="nl" u="sng">
                <a:solidFill>
                  <a:schemeClr val="hlink"/>
                </a:solidFill>
                <a:latin typeface="Arial"/>
                <a:ea typeface="Arial"/>
                <a:cs typeface="Arial"/>
                <a:sym typeface="Arial"/>
                <a:hlinkClick r:id="rId3"/>
              </a:rPr>
              <a:t>filmpje male competition / female choice</a:t>
            </a:r>
            <a:endParaRPr>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script opdracht conferentie</a:t>
            </a:r>
            <a:endParaRPr/>
          </a:p>
        </p:txBody>
      </p:sp>
      <p:sp>
        <p:nvSpPr>
          <p:cNvPr id="93" name="Google Shape;93;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t>vorm een groepje van 4</a:t>
            </a:r>
            <a:endParaRPr/>
          </a:p>
          <a:p>
            <a:pPr indent="0" lvl="0" marL="0" rtl="0" algn="l">
              <a:spcBef>
                <a:spcPts val="1600"/>
              </a:spcBef>
              <a:spcAft>
                <a:spcPts val="0"/>
              </a:spcAft>
              <a:buNone/>
            </a:pPr>
            <a:r>
              <a:rPr lang="nl"/>
              <a:t>kies je thema: taal of geneeskunde</a:t>
            </a:r>
            <a:endParaRPr/>
          </a:p>
          <a:p>
            <a:pPr indent="0" lvl="0" marL="0" rtl="0" algn="l">
              <a:spcBef>
                <a:spcPts val="1600"/>
              </a:spcBef>
              <a:spcAft>
                <a:spcPts val="0"/>
              </a:spcAft>
              <a:buNone/>
            </a:pPr>
            <a:r>
              <a:rPr lang="nl"/>
              <a:t>beslis wat je gaat laten zien en hoe</a:t>
            </a:r>
            <a:endParaRPr/>
          </a:p>
          <a:p>
            <a:pPr indent="0" lvl="0" marL="0" rtl="0" algn="l">
              <a:spcBef>
                <a:spcPts val="1600"/>
              </a:spcBef>
              <a:spcAft>
                <a:spcPts val="0"/>
              </a:spcAft>
              <a:buNone/>
            </a:pPr>
            <a:r>
              <a:rPr lang="nl"/>
              <a:t>verdeel de A3 vellen in vakken</a:t>
            </a:r>
            <a:endParaRPr/>
          </a:p>
          <a:p>
            <a:pPr indent="0" lvl="0" marL="0" rtl="0" algn="l">
              <a:spcBef>
                <a:spcPts val="1600"/>
              </a:spcBef>
              <a:spcAft>
                <a:spcPts val="0"/>
              </a:spcAft>
              <a:buNone/>
            </a:pPr>
            <a:r>
              <a:rPr lang="nl"/>
              <a:t>teken in het vak de </a:t>
            </a:r>
            <a:r>
              <a:rPr lang="nl"/>
              <a:t>scène (locatie)</a:t>
            </a:r>
            <a:r>
              <a:rPr lang="nl"/>
              <a:t>, schrijf ernaast wie wat zegt</a:t>
            </a:r>
            <a:endParaRPr/>
          </a:p>
          <a:p>
            <a:pPr indent="0" lvl="0" marL="0" rtl="0" algn="l">
              <a:spcBef>
                <a:spcPts val="1600"/>
              </a:spcBef>
              <a:spcAft>
                <a:spcPts val="0"/>
              </a:spcAft>
              <a:buNone/>
            </a:pPr>
            <a:r>
              <a:rPr lang="nl"/>
              <a:t>max 8 minuten film, kop en staart, lopend verhaal met voldoende uitleg</a:t>
            </a:r>
            <a:endParaRPr/>
          </a:p>
          <a:p>
            <a:pPr indent="0" lvl="0" marL="0" rtl="0" algn="l">
              <a:spcBef>
                <a:spcPts val="1600"/>
              </a:spcBef>
              <a:spcAft>
                <a:spcPts val="0"/>
              </a:spcAft>
              <a:buNone/>
            </a:pPr>
            <a:r>
              <a:rPr lang="nl"/>
              <a:t>[Ga je gang; 25 minuten de tijd]</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gluren bij de buren...</a:t>
            </a:r>
            <a:endParaRPr/>
          </a:p>
        </p:txBody>
      </p:sp>
      <p:sp>
        <p:nvSpPr>
          <p:cNvPr id="99" name="Google Shape;99;p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t>welke keuzes maakten zij?</a:t>
            </a:r>
            <a:endParaRPr/>
          </a:p>
          <a:p>
            <a:pPr indent="0" lvl="0" marL="0" rtl="0" algn="l">
              <a:spcBef>
                <a:spcPts val="1600"/>
              </a:spcBef>
              <a:spcAft>
                <a:spcPts val="0"/>
              </a:spcAft>
              <a:buNone/>
            </a:pPr>
            <a:r>
              <a:rPr lang="nl"/>
              <a:t>welke zou jij het best verfilmbaar vinden?</a:t>
            </a:r>
            <a:endParaRPr/>
          </a:p>
          <a:p>
            <a:pPr indent="0" lvl="0" marL="0" rtl="0" algn="l">
              <a:spcBef>
                <a:spcPts val="1600"/>
              </a:spcBef>
              <a:spcAft>
                <a:spcPts val="0"/>
              </a:spcAft>
              <a:buNone/>
            </a:pPr>
            <a:r>
              <a:rPr lang="nl"/>
              <a:t>waarom juist die?</a:t>
            </a:r>
            <a:endParaRPr/>
          </a:p>
          <a:p>
            <a:pPr indent="0" lvl="0" marL="0" rtl="0" algn="l">
              <a:spcBef>
                <a:spcPts val="1600"/>
              </a:spcBef>
              <a:spcAft>
                <a:spcPts val="1600"/>
              </a:spcAft>
              <a:buNone/>
            </a:pPr>
            <a:r>
              <a:rPr lang="nl"/>
              <a:t>is het erg als er iets niet is uitgewerkt in het script?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nl"/>
              <a:t>evaluatie</a:t>
            </a:r>
            <a:endParaRPr/>
          </a:p>
        </p:txBody>
      </p:sp>
      <p:sp>
        <p:nvSpPr>
          <p:cNvPr id="105" name="Google Shape;105;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nl"/>
              <a:t>zijn er vragen?</a:t>
            </a:r>
            <a:endParaRPr/>
          </a:p>
          <a:p>
            <a:pPr indent="0" lvl="0" marL="0" rtl="0" algn="l">
              <a:spcBef>
                <a:spcPts val="1600"/>
              </a:spcBef>
              <a:spcAft>
                <a:spcPts val="0"/>
              </a:spcAft>
              <a:buNone/>
            </a:pPr>
            <a:r>
              <a:rPr lang="nl"/>
              <a:t>ga je dit zelf ook zo durven doen?</a:t>
            </a:r>
            <a:endParaRPr/>
          </a:p>
          <a:p>
            <a:pPr indent="0" lvl="0" marL="0" rtl="0" algn="l">
              <a:spcBef>
                <a:spcPts val="1600"/>
              </a:spcBef>
              <a:spcAft>
                <a:spcPts val="0"/>
              </a:spcAft>
              <a:buNone/>
            </a:pPr>
            <a:r>
              <a:rPr lang="nl"/>
              <a:t>vereiste randvoorwaarden?</a:t>
            </a:r>
            <a:endParaRPr/>
          </a:p>
          <a:p>
            <a:pPr indent="0" lvl="0" marL="0" rtl="0" algn="l">
              <a:spcBef>
                <a:spcPts val="1600"/>
              </a:spcBef>
              <a:spcAft>
                <a:spcPts val="1600"/>
              </a:spcAft>
              <a:buNone/>
            </a:pPr>
            <a:r>
              <a:rPr lang="nl"/>
              <a:t>dekt het de SE/CE biologie stof?</a:t>
            </a:r>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