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18" r:id="rId3"/>
    <p:sldId id="325" r:id="rId4"/>
    <p:sldId id="334" r:id="rId5"/>
    <p:sldId id="327" r:id="rId6"/>
    <p:sldId id="319" r:id="rId7"/>
    <p:sldId id="324" r:id="rId8"/>
    <p:sldId id="329" r:id="rId9"/>
    <p:sldId id="330" r:id="rId10"/>
    <p:sldId id="331" r:id="rId11"/>
  </p:sldIdLst>
  <p:sldSz cx="13003213" cy="9756775"/>
  <p:notesSz cx="6858000" cy="9144000"/>
  <p:defaultTextStyle>
    <a:defPPr>
      <a:defRPr lang="nl-NL"/>
    </a:defPPr>
    <a:lvl1pPr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649288" indent="-192088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300163" indent="-385763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949450" indent="-577850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600325" indent="-771525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F2E1B"/>
    <a:srgbClr val="B3011B"/>
    <a:srgbClr val="A8011B"/>
    <a:srgbClr val="B72E1B"/>
    <a:srgbClr val="00332B"/>
    <a:srgbClr val="E8CDCC"/>
    <a:srgbClr val="BE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79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834" y="58"/>
      </p:cViewPr>
      <p:guideLst>
        <p:guide orient="horz" pos="3073"/>
        <p:guide pos="409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6FD4A1-107A-47F7-AD1B-96034C362181}" type="datetime1">
              <a:rPr lang="nl-NL"/>
              <a:pPr>
                <a:defRPr/>
              </a:pPr>
              <a:t>9-1-2018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23B1EF-9E1B-46EF-BACD-BAC4AA5973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5860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F1B19F-4EA2-4881-B0A7-AB225994C2D8}" type="datetime1">
              <a:rPr lang="nl-NL"/>
              <a:pPr>
                <a:defRPr/>
              </a:pPr>
              <a:t>9-1-2018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DEC846-EC9E-4480-8218-79DBD3E70B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4156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300163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60032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660400"/>
            <a:ext cx="4965700" cy="3725863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err="1" smtClean="0">
                <a:latin typeface="Times" pitchFamily="2" charset="0"/>
              </a:rPr>
              <a:t>Deze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figuur</a:t>
            </a:r>
            <a:r>
              <a:rPr lang="en-GB" sz="900" dirty="0" smtClean="0">
                <a:latin typeface="Times" pitchFamily="2" charset="0"/>
              </a:rPr>
              <a:t> is </a:t>
            </a:r>
            <a:r>
              <a:rPr lang="en-GB" sz="900" dirty="0" err="1" smtClean="0">
                <a:latin typeface="Times" pitchFamily="2" charset="0"/>
              </a:rPr>
              <a:t>een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vertaling</a:t>
            </a:r>
            <a:r>
              <a:rPr lang="en-GB" sz="900" dirty="0" smtClean="0">
                <a:latin typeface="Times" pitchFamily="2" charset="0"/>
              </a:rPr>
              <a:t> van </a:t>
            </a:r>
            <a:r>
              <a:rPr lang="en-GB" sz="900" dirty="0" err="1" smtClean="0">
                <a:latin typeface="Times" pitchFamily="2" charset="0"/>
              </a:rPr>
              <a:t>een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figuur</a:t>
            </a:r>
            <a:r>
              <a:rPr lang="en-GB" sz="900" dirty="0" smtClean="0">
                <a:latin typeface="Times" pitchFamily="2" charset="0"/>
              </a:rPr>
              <a:t> van </a:t>
            </a:r>
            <a:r>
              <a:rPr lang="en-GB" sz="900" dirty="0" err="1" smtClean="0">
                <a:latin typeface="Times" pitchFamily="2" charset="0"/>
              </a:rPr>
              <a:t>onderzoeker</a:t>
            </a:r>
            <a:r>
              <a:rPr lang="en-GB" sz="900" dirty="0" smtClean="0">
                <a:latin typeface="Times" pitchFamily="2" charset="0"/>
              </a:rPr>
              <a:t> Robin Millar</a:t>
            </a:r>
            <a:r>
              <a:rPr lang="en-GB" sz="900" baseline="0" dirty="0" smtClean="0">
                <a:latin typeface="Times" pitchFamily="2" charset="0"/>
              </a:rPr>
              <a:t> </a:t>
            </a:r>
            <a:r>
              <a:rPr lang="en-GB" sz="900" baseline="0" dirty="0" err="1" smtClean="0">
                <a:latin typeface="Times" pitchFamily="2" charset="0"/>
              </a:rPr>
              <a:t>uit</a:t>
            </a:r>
            <a:r>
              <a:rPr lang="en-GB" sz="900" baseline="0" dirty="0" smtClean="0">
                <a:latin typeface="Times" pitchFamily="2" charset="0"/>
              </a:rPr>
              <a:t> het </a:t>
            </a:r>
            <a:r>
              <a:rPr lang="en-GB" sz="900" baseline="0" dirty="0" err="1" smtClean="0">
                <a:latin typeface="Times" pitchFamily="2" charset="0"/>
              </a:rPr>
              <a:t>volgende</a:t>
            </a:r>
            <a:r>
              <a:rPr lang="en-GB" sz="900" baseline="0" dirty="0" smtClean="0">
                <a:latin typeface="Times" pitchFamily="2" charset="0"/>
              </a:rPr>
              <a:t> </a:t>
            </a:r>
            <a:r>
              <a:rPr lang="en-GB" sz="900" baseline="0" dirty="0" err="1" smtClean="0">
                <a:latin typeface="Times" pitchFamily="2" charset="0"/>
              </a:rPr>
              <a:t>artikel</a:t>
            </a:r>
            <a:r>
              <a:rPr lang="en-GB" sz="900" baseline="0" dirty="0" smtClean="0">
                <a:latin typeface="Times" pitchFamily="2" charset="0"/>
              </a:rPr>
              <a:t>: Abrahams, I &amp; R. Millar 2008). </a:t>
            </a:r>
            <a:r>
              <a:rPr lang="en-GB" sz="900" i="1" baseline="0" dirty="0" smtClean="0">
                <a:latin typeface="Times" pitchFamily="2" charset="0"/>
              </a:rPr>
              <a:t>Does practical work really work?</a:t>
            </a:r>
            <a:r>
              <a:rPr lang="en-GB" sz="900" i="1" dirty="0" smtClean="0">
                <a:latin typeface="Times" pitchFamily="2" charset="0"/>
              </a:rPr>
              <a:t> </a:t>
            </a:r>
            <a:r>
              <a:rPr lang="en-GB" sz="900" i="0" dirty="0" smtClean="0">
                <a:latin typeface="Times" pitchFamily="2" charset="0"/>
              </a:rPr>
              <a:t>International</a:t>
            </a:r>
            <a:r>
              <a:rPr lang="en-GB" sz="900" i="0" baseline="0" dirty="0" smtClean="0">
                <a:latin typeface="Times" pitchFamily="2" charset="0"/>
              </a:rPr>
              <a:t> journal of science education. </a:t>
            </a:r>
            <a:r>
              <a:rPr lang="nl-NL" sz="900" dirty="0" smtClean="0"/>
              <a:t>Vol. 30, No. 14, 17 November 2008, pp. 1945–1969</a:t>
            </a:r>
            <a:endParaRPr lang="en-GB" sz="900" i="1" dirty="0" smtClean="0">
              <a:latin typeface="Times" pitchFamily="2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smtClean="0">
                <a:latin typeface="Times" pitchFamily="2" charset="0"/>
              </a:rPr>
              <a:t>Het </a:t>
            </a:r>
            <a:r>
              <a:rPr lang="en-GB" sz="900" dirty="0" err="1" smtClean="0">
                <a:latin typeface="Times" pitchFamily="2" charset="0"/>
              </a:rPr>
              <a:t>artikel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gaat</a:t>
            </a:r>
            <a:r>
              <a:rPr lang="en-GB" sz="900" dirty="0" smtClean="0">
                <a:latin typeface="Times" pitchFamily="2" charset="0"/>
              </a:rPr>
              <a:t> over de </a:t>
            </a:r>
            <a:r>
              <a:rPr lang="en-GB" sz="900" dirty="0" err="1" smtClean="0">
                <a:latin typeface="Times" pitchFamily="2" charset="0"/>
              </a:rPr>
              <a:t>effectiviteit</a:t>
            </a:r>
            <a:r>
              <a:rPr lang="en-GB" sz="900" dirty="0" smtClean="0">
                <a:latin typeface="Times" pitchFamily="2" charset="0"/>
              </a:rPr>
              <a:t> van </a:t>
            </a:r>
            <a:r>
              <a:rPr lang="en-GB" sz="900" dirty="0" err="1" smtClean="0">
                <a:latin typeface="Times" pitchFamily="2" charset="0"/>
              </a:rPr>
              <a:t>praktisch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werk</a:t>
            </a:r>
            <a:r>
              <a:rPr lang="en-GB" sz="900" dirty="0" smtClean="0">
                <a:latin typeface="Times" pitchFamily="2" charset="0"/>
              </a:rPr>
              <a:t>, </a:t>
            </a:r>
            <a:r>
              <a:rPr lang="en-GB" sz="900" dirty="0" err="1" smtClean="0">
                <a:latin typeface="Times" pitchFamily="2" charset="0"/>
              </a:rPr>
              <a:t>dat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wil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zeggen</a:t>
            </a:r>
            <a:r>
              <a:rPr lang="en-GB" sz="900" dirty="0" smtClean="0">
                <a:latin typeface="Times" pitchFamily="2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smtClean="0">
                <a:latin typeface="Times" pitchFamily="2" charset="0"/>
              </a:rPr>
              <a:t>(a)  </a:t>
            </a:r>
            <a:r>
              <a:rPr lang="en-GB" sz="900" dirty="0" err="1" smtClean="0">
                <a:latin typeface="Times" pitchFamily="2" charset="0"/>
              </a:rPr>
              <a:t>Doen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leerlingen</a:t>
            </a:r>
            <a:r>
              <a:rPr lang="en-GB" sz="900" dirty="0" smtClean="0">
                <a:latin typeface="Times" pitchFamily="2" charset="0"/>
              </a:rPr>
              <a:t> wat de </a:t>
            </a:r>
            <a:r>
              <a:rPr lang="en-GB" sz="900" dirty="0" err="1" smtClean="0">
                <a:latin typeface="Times" pitchFamily="2" charset="0"/>
              </a:rPr>
              <a:t>bedoeling</a:t>
            </a:r>
            <a:r>
              <a:rPr lang="en-GB" sz="900" dirty="0" smtClean="0">
                <a:latin typeface="Times" pitchFamily="2" charset="0"/>
              </a:rPr>
              <a:t> is om </a:t>
            </a:r>
            <a:r>
              <a:rPr lang="en-GB" sz="900" dirty="0" err="1" smtClean="0">
                <a:latin typeface="Times" pitchFamily="2" charset="0"/>
              </a:rPr>
              <a:t>te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doen</a:t>
            </a:r>
            <a:r>
              <a:rPr lang="en-GB" sz="900" dirty="0" smtClean="0">
                <a:latin typeface="Times" pitchFamily="2" charset="0"/>
              </a:rPr>
              <a:t> (</a:t>
            </a:r>
            <a:r>
              <a:rPr lang="en-GB" sz="900" dirty="0" err="1" smtClean="0">
                <a:latin typeface="Times" pitchFamily="2" charset="0"/>
              </a:rPr>
              <a:t>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zien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daardoor</a:t>
            </a:r>
            <a:r>
              <a:rPr lang="en-GB" sz="900" dirty="0" smtClean="0">
                <a:latin typeface="Times" pitchFamily="2" charset="0"/>
              </a:rPr>
              <a:t> wat de </a:t>
            </a:r>
            <a:r>
              <a:rPr lang="en-GB" sz="900" dirty="0" err="1" smtClean="0">
                <a:latin typeface="Times" pitchFamily="2" charset="0"/>
              </a:rPr>
              <a:t>bedoeling</a:t>
            </a:r>
            <a:r>
              <a:rPr lang="en-GB" sz="900" dirty="0" smtClean="0">
                <a:latin typeface="Times" pitchFamily="2" charset="0"/>
              </a:rPr>
              <a:t> is </a:t>
            </a:r>
            <a:r>
              <a:rPr lang="en-GB" sz="900" dirty="0" err="1" smtClean="0">
                <a:latin typeface="Times" pitchFamily="2" charset="0"/>
              </a:rPr>
              <a:t>dat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zien</a:t>
            </a:r>
            <a:r>
              <a:rPr lang="en-GB" sz="900" dirty="0" smtClean="0">
                <a:latin typeface="Times" pitchFamily="2" charset="0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smtClean="0">
                <a:latin typeface="Times" pitchFamily="2" charset="0"/>
              </a:rPr>
              <a:t>(b)  </a:t>
            </a:r>
            <a:r>
              <a:rPr lang="en-GB" sz="900" dirty="0" err="1" smtClean="0">
                <a:latin typeface="Times" pitchFamily="2" charset="0"/>
              </a:rPr>
              <a:t>Leren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leerlingen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dingen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waarvan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bedoeling</a:t>
            </a:r>
            <a:r>
              <a:rPr lang="en-GB" sz="900" dirty="0" smtClean="0">
                <a:latin typeface="Times" pitchFamily="2" charset="0"/>
              </a:rPr>
              <a:t> is </a:t>
            </a:r>
            <a:r>
              <a:rPr lang="en-GB" sz="900" dirty="0" err="1" smtClean="0">
                <a:latin typeface="Times" pitchFamily="2" charset="0"/>
              </a:rPr>
              <a:t>dat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ze</a:t>
            </a:r>
            <a:r>
              <a:rPr lang="en-GB" sz="900" dirty="0" smtClean="0">
                <a:latin typeface="Times" pitchFamily="2" charset="0"/>
              </a:rPr>
              <a:t> die </a:t>
            </a:r>
            <a:r>
              <a:rPr lang="en-GB" sz="900" dirty="0" err="1" smtClean="0">
                <a:latin typeface="Times" pitchFamily="2" charset="0"/>
              </a:rPr>
              <a:t>leren</a:t>
            </a:r>
            <a:r>
              <a:rPr lang="en-GB" sz="900" dirty="0" smtClean="0">
                <a:latin typeface="Times" pitchFamily="2" charset="0"/>
              </a:rPr>
              <a:t>? </a:t>
            </a:r>
            <a:r>
              <a:rPr lang="en-GB" sz="900" dirty="0" err="1" smtClean="0">
                <a:latin typeface="Times" pitchFamily="2" charset="0"/>
              </a:rPr>
              <a:t>Kunnen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zich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dat</a:t>
            </a:r>
            <a:r>
              <a:rPr lang="en-GB" sz="900" dirty="0" smtClean="0">
                <a:latin typeface="Times" pitchFamily="2" charset="0"/>
              </a:rPr>
              <a:t> later </a:t>
            </a:r>
            <a:r>
              <a:rPr lang="en-GB" sz="900" dirty="0" err="1" smtClean="0">
                <a:latin typeface="Times" pitchFamily="2" charset="0"/>
              </a:rPr>
              <a:t>herinneren</a:t>
            </a:r>
            <a:r>
              <a:rPr lang="en-GB" sz="900" dirty="0" smtClean="0">
                <a:latin typeface="Times" pitchFamily="2" charset="0"/>
              </a:rPr>
              <a:t>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900" dirty="0" smtClean="0">
              <a:latin typeface="Times" pitchFamily="2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smtClean="0">
                <a:latin typeface="Times" pitchFamily="2" charset="0"/>
              </a:rPr>
              <a:t>Box A </a:t>
            </a:r>
            <a:r>
              <a:rPr lang="en-GB" sz="900" dirty="0" err="1" smtClean="0">
                <a:latin typeface="Times" pitchFamily="2" charset="0"/>
              </a:rPr>
              <a:t>gaat</a:t>
            </a:r>
            <a:r>
              <a:rPr lang="en-GB" sz="900" dirty="0" smtClean="0">
                <a:latin typeface="Times" pitchFamily="2" charset="0"/>
              </a:rPr>
              <a:t> over de </a:t>
            </a:r>
            <a:r>
              <a:rPr lang="en-GB" sz="900" dirty="0" err="1" smtClean="0">
                <a:latin typeface="Times" pitchFamily="2" charset="0"/>
              </a:rPr>
              <a:t>doelen</a:t>
            </a:r>
            <a:r>
              <a:rPr lang="en-GB" sz="900" dirty="0" smtClean="0">
                <a:latin typeface="Times" pitchFamily="2" charset="0"/>
              </a:rPr>
              <a:t> die de docent </a:t>
            </a:r>
            <a:r>
              <a:rPr lang="en-GB" sz="900" dirty="0" err="1" smtClean="0">
                <a:latin typeface="Times" pitchFamily="2" charset="0"/>
              </a:rPr>
              <a:t>wil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bereiken</a:t>
            </a:r>
            <a:r>
              <a:rPr lang="en-GB" sz="900" dirty="0" smtClean="0">
                <a:latin typeface="Times" pitchFamily="2" charset="0"/>
              </a:rPr>
              <a:t> door </a:t>
            </a:r>
            <a:r>
              <a:rPr lang="en-GB" sz="900" dirty="0" err="1" smtClean="0">
                <a:latin typeface="Times" pitchFamily="2" charset="0"/>
              </a:rPr>
              <a:t>middel</a:t>
            </a:r>
            <a:r>
              <a:rPr lang="en-GB" sz="900" dirty="0" smtClean="0">
                <a:latin typeface="Times" pitchFamily="2" charset="0"/>
              </a:rPr>
              <a:t> van </a:t>
            </a:r>
            <a:r>
              <a:rPr lang="en-GB" sz="900" dirty="0" err="1" smtClean="0">
                <a:latin typeface="Times" pitchFamily="2" charset="0"/>
              </a:rPr>
              <a:t>een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bepaalde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leerepisode</a:t>
            </a:r>
            <a:r>
              <a:rPr lang="en-GB" sz="900" dirty="0" smtClean="0">
                <a:latin typeface="Times" pitchFamily="2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smtClean="0">
                <a:latin typeface="Times" pitchFamily="2" charset="0"/>
              </a:rPr>
              <a:t>Box B </a:t>
            </a:r>
            <a:r>
              <a:rPr lang="en-GB" sz="900" dirty="0" err="1" smtClean="0">
                <a:latin typeface="Times" pitchFamily="2" charset="0"/>
              </a:rPr>
              <a:t>gaat</a:t>
            </a:r>
            <a:r>
              <a:rPr lang="en-GB" sz="900" dirty="0" smtClean="0">
                <a:latin typeface="Times" pitchFamily="2" charset="0"/>
              </a:rPr>
              <a:t> over de </a:t>
            </a:r>
            <a:r>
              <a:rPr lang="en-GB" sz="900" dirty="0" err="1" smtClean="0">
                <a:latin typeface="Times" pitchFamily="2" charset="0"/>
              </a:rPr>
              <a:t>taak</a:t>
            </a:r>
            <a:r>
              <a:rPr lang="en-GB" sz="900" dirty="0" smtClean="0">
                <a:latin typeface="Times" pitchFamily="2" charset="0"/>
              </a:rPr>
              <a:t> die de docent </a:t>
            </a:r>
            <a:r>
              <a:rPr lang="en-GB" sz="900" dirty="0" err="1" smtClean="0">
                <a:latin typeface="Times" pitchFamily="2" charset="0"/>
              </a:rPr>
              <a:t>kiest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en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instructies</a:t>
            </a:r>
            <a:r>
              <a:rPr lang="en-GB" sz="900" dirty="0" smtClean="0">
                <a:latin typeface="Times" pitchFamily="2" charset="0"/>
              </a:rPr>
              <a:t> die </a:t>
            </a:r>
            <a:r>
              <a:rPr lang="en-GB" sz="900" dirty="0" err="1" smtClean="0">
                <a:latin typeface="Times" pitchFamily="2" charset="0"/>
              </a:rPr>
              <a:t>zij</a:t>
            </a:r>
            <a:r>
              <a:rPr lang="en-GB" sz="900" dirty="0" smtClean="0">
                <a:latin typeface="Times" pitchFamily="2" charset="0"/>
              </a:rPr>
              <a:t> of </a:t>
            </a:r>
            <a:r>
              <a:rPr lang="en-GB" sz="900" dirty="0" err="1" smtClean="0">
                <a:latin typeface="Times" pitchFamily="2" charset="0"/>
              </a:rPr>
              <a:t>hij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geeft</a:t>
            </a:r>
            <a:r>
              <a:rPr lang="en-GB" sz="900" dirty="0" smtClean="0">
                <a:latin typeface="Times" pitchFamily="2" charset="0"/>
              </a:rPr>
              <a:t> om die </a:t>
            </a:r>
            <a:r>
              <a:rPr lang="en-GB" sz="900" dirty="0" err="1" smtClean="0">
                <a:latin typeface="Times" pitchFamily="2" charset="0"/>
              </a:rPr>
              <a:t>leerdoelen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te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bereiken</a:t>
            </a:r>
            <a:r>
              <a:rPr lang="en-GB" sz="900" dirty="0" smtClean="0">
                <a:latin typeface="Times" pitchFamily="2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smtClean="0">
                <a:latin typeface="Times" pitchFamily="2" charset="0"/>
              </a:rPr>
              <a:t>Box C </a:t>
            </a:r>
            <a:r>
              <a:rPr lang="en-GB" sz="900" dirty="0" err="1" smtClean="0">
                <a:latin typeface="Times" pitchFamily="2" charset="0"/>
              </a:rPr>
              <a:t>gaat</a:t>
            </a:r>
            <a:r>
              <a:rPr lang="en-GB" sz="900" dirty="0" smtClean="0">
                <a:latin typeface="Times" pitchFamily="2" charset="0"/>
              </a:rPr>
              <a:t> over wat </a:t>
            </a:r>
            <a:r>
              <a:rPr lang="en-GB" sz="900" dirty="0" err="1" smtClean="0">
                <a:latin typeface="Times" pitchFamily="2" charset="0"/>
              </a:rPr>
              <a:t>leerlingen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werkelijk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doen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bij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uitvoering</a:t>
            </a:r>
            <a:r>
              <a:rPr lang="en-GB" sz="900" dirty="0" smtClean="0">
                <a:latin typeface="Times" pitchFamily="2" charset="0"/>
              </a:rPr>
              <a:t> van de </a:t>
            </a:r>
            <a:r>
              <a:rPr lang="en-GB" sz="900" dirty="0" err="1" smtClean="0">
                <a:latin typeface="Times" pitchFamily="2" charset="0"/>
              </a:rPr>
              <a:t>opdracht</a:t>
            </a:r>
            <a:r>
              <a:rPr lang="en-GB" sz="900" dirty="0" smtClean="0">
                <a:latin typeface="Times" pitchFamily="2" charset="0"/>
              </a:rPr>
              <a:t> – </a:t>
            </a:r>
            <a:r>
              <a:rPr lang="en-GB" sz="900" dirty="0" err="1" smtClean="0">
                <a:latin typeface="Times" pitchFamily="2" charset="0"/>
              </a:rPr>
              <a:t>dat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zou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kunnen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afwijken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gegeven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instructies</a:t>
            </a:r>
            <a:r>
              <a:rPr lang="en-GB" sz="900" dirty="0" smtClean="0">
                <a:latin typeface="Times" pitchFamily="2" charset="0"/>
              </a:rPr>
              <a:t> (Box B).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smtClean="0">
                <a:latin typeface="Times" pitchFamily="2" charset="0"/>
              </a:rPr>
              <a:t>Box D </a:t>
            </a:r>
            <a:r>
              <a:rPr lang="en-GB" sz="900" dirty="0" err="1" smtClean="0">
                <a:latin typeface="Times" pitchFamily="2" charset="0"/>
              </a:rPr>
              <a:t>gaat</a:t>
            </a:r>
            <a:r>
              <a:rPr lang="en-GB" sz="900" dirty="0" smtClean="0">
                <a:latin typeface="Times" pitchFamily="2" charset="0"/>
              </a:rPr>
              <a:t> over wat </a:t>
            </a:r>
            <a:r>
              <a:rPr lang="en-GB" sz="900" dirty="0" err="1" smtClean="0">
                <a:latin typeface="Times" pitchFamily="2" charset="0"/>
              </a:rPr>
              <a:t>leerlingen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werkelijk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leren</a:t>
            </a:r>
            <a:r>
              <a:rPr lang="en-GB" sz="900" dirty="0" smtClean="0">
                <a:latin typeface="Times" pitchFamily="2" charset="0"/>
              </a:rPr>
              <a:t> van de </a:t>
            </a:r>
            <a:r>
              <a:rPr lang="en-GB" sz="900" dirty="0" err="1" smtClean="0">
                <a:latin typeface="Times" pitchFamily="2" charset="0"/>
              </a:rPr>
              <a:t>opdracht</a:t>
            </a:r>
            <a:r>
              <a:rPr lang="en-GB" sz="900" dirty="0" smtClean="0">
                <a:latin typeface="Times" pitchFamily="2" charset="0"/>
              </a:rPr>
              <a:t> – </a:t>
            </a:r>
            <a:r>
              <a:rPr lang="en-GB" sz="900" dirty="0" err="1" smtClean="0">
                <a:latin typeface="Times" pitchFamily="2" charset="0"/>
              </a:rPr>
              <a:t>ook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dit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zou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kunnen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afwijken</a:t>
            </a:r>
            <a:r>
              <a:rPr lang="en-GB" sz="900" dirty="0" smtClean="0">
                <a:latin typeface="Times" pitchFamily="2" charset="0"/>
              </a:rPr>
              <a:t> van wat we </a:t>
            </a:r>
            <a:r>
              <a:rPr lang="en-GB" sz="900" dirty="0" err="1" smtClean="0">
                <a:latin typeface="Times" pitchFamily="2" charset="0"/>
              </a:rPr>
              <a:t>wilden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dat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leerden</a:t>
            </a:r>
            <a:r>
              <a:rPr lang="en-GB" sz="900" dirty="0" smtClean="0">
                <a:latin typeface="Times" pitchFamily="2" charset="0"/>
              </a:rPr>
              <a:t> (Box A).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900" dirty="0" smtClean="0">
              <a:latin typeface="Times" pitchFamily="2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smtClean="0">
                <a:latin typeface="Times" pitchFamily="2" charset="0"/>
              </a:rPr>
              <a:t>De twee </a:t>
            </a:r>
            <a:r>
              <a:rPr lang="en-GB" sz="900" dirty="0" err="1" smtClean="0">
                <a:latin typeface="Times" pitchFamily="2" charset="0"/>
              </a:rPr>
              <a:t>niveau</a:t>
            </a:r>
            <a:r>
              <a:rPr lang="en-GB" altLang="nl-NL" sz="900" dirty="0" err="1" smtClean="0">
                <a:latin typeface="Times" pitchFamily="2" charset="0"/>
              </a:rPr>
              <a:t>’</a:t>
            </a:r>
            <a:r>
              <a:rPr lang="en-GB" sz="900" dirty="0" err="1" smtClean="0">
                <a:latin typeface="Times" pitchFamily="2" charset="0"/>
              </a:rPr>
              <a:t>s</a:t>
            </a:r>
            <a:r>
              <a:rPr lang="en-GB" sz="900" dirty="0" smtClean="0">
                <a:latin typeface="Times" pitchFamily="2" charset="0"/>
              </a:rPr>
              <a:t> van </a:t>
            </a:r>
            <a:r>
              <a:rPr lang="en-GB" sz="900" dirty="0" err="1" smtClean="0">
                <a:latin typeface="Times" pitchFamily="2" charset="0"/>
              </a:rPr>
              <a:t>effectiviteit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zijn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ingangen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voor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reflectie</a:t>
            </a:r>
            <a:r>
              <a:rPr lang="en-GB" sz="900" dirty="0" smtClean="0">
                <a:latin typeface="Times" pitchFamily="2" charset="0"/>
              </a:rPr>
              <a:t> over de </a:t>
            </a:r>
            <a:r>
              <a:rPr lang="en-GB" sz="900" dirty="0" err="1" smtClean="0">
                <a:latin typeface="Times" pitchFamily="2" charset="0"/>
              </a:rPr>
              <a:t>effectiviteit</a:t>
            </a:r>
            <a:r>
              <a:rPr lang="en-GB" sz="900" dirty="0" smtClean="0">
                <a:latin typeface="Times" pitchFamily="2" charset="0"/>
              </a:rPr>
              <a:t> van </a:t>
            </a:r>
            <a:r>
              <a:rPr lang="en-GB" sz="900" dirty="0" err="1" smtClean="0">
                <a:latin typeface="Times" pitchFamily="2" charset="0"/>
              </a:rPr>
              <a:t>praktisch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werk</a:t>
            </a:r>
            <a:r>
              <a:rPr lang="en-GB" sz="900" dirty="0" smtClean="0">
                <a:latin typeface="Times" pitchFamily="2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err="1" smtClean="0">
                <a:latin typeface="Times" pitchFamily="2" charset="0"/>
              </a:rPr>
              <a:t>Problemen</a:t>
            </a:r>
            <a:r>
              <a:rPr lang="en-GB" sz="900" dirty="0" smtClean="0">
                <a:latin typeface="Times" pitchFamily="2" charset="0"/>
              </a:rPr>
              <a:t> op </a:t>
            </a:r>
            <a:r>
              <a:rPr lang="en-GB" sz="900" dirty="0" err="1" smtClean="0">
                <a:latin typeface="Times" pitchFamily="2" charset="0"/>
              </a:rPr>
              <a:t>niveau</a:t>
            </a:r>
            <a:r>
              <a:rPr lang="en-GB" sz="900" dirty="0" smtClean="0">
                <a:latin typeface="Times" pitchFamily="2" charset="0"/>
              </a:rPr>
              <a:t> 1 </a:t>
            </a:r>
            <a:r>
              <a:rPr lang="en-GB" sz="900" dirty="0" err="1" smtClean="0">
                <a:latin typeface="Times" pitchFamily="2" charset="0"/>
              </a:rPr>
              <a:t>kunnen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worden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aangepakt</a:t>
            </a:r>
            <a:r>
              <a:rPr lang="en-GB" sz="900" dirty="0" smtClean="0">
                <a:latin typeface="Times" pitchFamily="2" charset="0"/>
              </a:rPr>
              <a:t> door </a:t>
            </a:r>
            <a:r>
              <a:rPr lang="en-GB" sz="900" dirty="0" err="1" smtClean="0">
                <a:latin typeface="Times" pitchFamily="2" charset="0"/>
              </a:rPr>
              <a:t>veranderingen</a:t>
            </a:r>
            <a:r>
              <a:rPr lang="en-GB" sz="900" dirty="0" smtClean="0">
                <a:latin typeface="Times" pitchFamily="2" charset="0"/>
              </a:rPr>
              <a:t> in het </a:t>
            </a:r>
            <a:r>
              <a:rPr lang="en-GB" sz="900" dirty="0" err="1" smtClean="0">
                <a:latin typeface="Times" pitchFamily="2" charset="0"/>
              </a:rPr>
              <a:t>ensceneren</a:t>
            </a:r>
            <a:r>
              <a:rPr lang="en-GB" sz="900" dirty="0" smtClean="0">
                <a:latin typeface="Times" pitchFamily="2" charset="0"/>
              </a:rPr>
              <a:t> van de </a:t>
            </a:r>
            <a:r>
              <a:rPr lang="en-GB" sz="900" dirty="0" err="1" smtClean="0">
                <a:latin typeface="Times" pitchFamily="2" charset="0"/>
              </a:rPr>
              <a:t>taak</a:t>
            </a:r>
            <a:r>
              <a:rPr lang="en-GB" sz="900" dirty="0" smtClean="0">
                <a:latin typeface="Times" pitchFamily="2" charset="0"/>
              </a:rPr>
              <a:t>, of door </a:t>
            </a:r>
            <a:r>
              <a:rPr lang="en-GB" sz="900" dirty="0" err="1" smtClean="0">
                <a:latin typeface="Times" pitchFamily="2" charset="0"/>
              </a:rPr>
              <a:t>begeleiding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tijdens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taak</a:t>
            </a:r>
            <a:r>
              <a:rPr lang="en-GB" sz="900" dirty="0" smtClean="0">
                <a:latin typeface="Times" pitchFamily="2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err="1" smtClean="0">
                <a:latin typeface="Times" pitchFamily="2" charset="0"/>
              </a:rPr>
              <a:t>Problemen</a:t>
            </a:r>
            <a:r>
              <a:rPr lang="en-GB" sz="900" dirty="0" smtClean="0">
                <a:latin typeface="Times" pitchFamily="2" charset="0"/>
              </a:rPr>
              <a:t> op </a:t>
            </a:r>
            <a:r>
              <a:rPr lang="en-GB" sz="900" dirty="0" err="1" smtClean="0">
                <a:latin typeface="Times" pitchFamily="2" charset="0"/>
              </a:rPr>
              <a:t>niveau</a:t>
            </a:r>
            <a:r>
              <a:rPr lang="en-GB" sz="900" dirty="0" smtClean="0">
                <a:latin typeface="Times" pitchFamily="2" charset="0"/>
              </a:rPr>
              <a:t> 2 </a:t>
            </a:r>
            <a:r>
              <a:rPr lang="en-GB" sz="900" dirty="0" err="1" smtClean="0">
                <a:latin typeface="Times" pitchFamily="2" charset="0"/>
              </a:rPr>
              <a:t>zouden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kunnen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aanleiden</a:t>
            </a:r>
            <a:r>
              <a:rPr lang="en-GB" sz="900" dirty="0" smtClean="0">
                <a:latin typeface="Times" pitchFamily="2" charset="0"/>
              </a:rPr>
              <a:t> tot </a:t>
            </a:r>
            <a:r>
              <a:rPr lang="en-GB" sz="900" dirty="0" err="1" smtClean="0">
                <a:latin typeface="Times" pitchFamily="2" charset="0"/>
              </a:rPr>
              <a:t>veranderingen</a:t>
            </a:r>
            <a:r>
              <a:rPr lang="en-GB" sz="900" dirty="0" smtClean="0">
                <a:latin typeface="Times" pitchFamily="2" charset="0"/>
              </a:rPr>
              <a:t> in de </a:t>
            </a:r>
            <a:r>
              <a:rPr lang="en-GB" sz="900" dirty="0" err="1" smtClean="0">
                <a:latin typeface="Times" pitchFamily="2" charset="0"/>
              </a:rPr>
              <a:t>opdracht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zelfs</a:t>
            </a:r>
            <a:r>
              <a:rPr lang="en-GB" sz="900" dirty="0" smtClean="0">
                <a:latin typeface="Times" pitchFamily="2" charset="0"/>
              </a:rPr>
              <a:t> tot </a:t>
            </a:r>
            <a:r>
              <a:rPr lang="en-GB" sz="900" dirty="0" err="1" smtClean="0">
                <a:latin typeface="Times" pitchFamily="2" charset="0"/>
              </a:rPr>
              <a:t>een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andere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opdracht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waardoor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leerdoelen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beter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kunnen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worden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gerealiseerd</a:t>
            </a:r>
            <a:r>
              <a:rPr lang="en-GB" sz="900" dirty="0" smtClean="0">
                <a:latin typeface="Times" pitchFamily="2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900" dirty="0" smtClean="0">
              <a:latin typeface="Times" pitchFamily="2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err="1" smtClean="0">
                <a:latin typeface="Times" pitchFamily="2" charset="0"/>
              </a:rPr>
              <a:t>Deze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ideeën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komen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verder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uitvoerig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aan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orde</a:t>
            </a:r>
            <a:r>
              <a:rPr lang="en-GB" sz="900" dirty="0" smtClean="0">
                <a:latin typeface="Times" pitchFamily="2" charset="0"/>
              </a:rPr>
              <a:t>; </a:t>
            </a:r>
            <a:r>
              <a:rPr lang="en-GB" sz="900" dirty="0" err="1" smtClean="0">
                <a:latin typeface="Times" pitchFamily="2" charset="0"/>
              </a:rPr>
              <a:t>besteed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er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daarom</a:t>
            </a:r>
            <a:r>
              <a:rPr lang="en-GB" sz="900" dirty="0" smtClean="0">
                <a:latin typeface="Times" pitchFamily="2" charset="0"/>
              </a:rPr>
              <a:t> nu </a:t>
            </a:r>
            <a:r>
              <a:rPr lang="en-GB" sz="900" dirty="0" err="1" smtClean="0">
                <a:latin typeface="Times" pitchFamily="2" charset="0"/>
              </a:rPr>
              <a:t>slechts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een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paar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minuten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aan</a:t>
            </a:r>
            <a:r>
              <a:rPr lang="en-GB" sz="900" dirty="0" smtClean="0">
                <a:latin typeface="Times" pitchFamily="2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smtClean="0">
                <a:latin typeface="Times" pitchFamily="2" charset="0"/>
              </a:rPr>
              <a:t>Het is </a:t>
            </a:r>
            <a:r>
              <a:rPr lang="en-GB" sz="900" dirty="0" err="1" smtClean="0">
                <a:latin typeface="Times" pitchFamily="2" charset="0"/>
              </a:rPr>
              <a:t>wel</a:t>
            </a:r>
            <a:r>
              <a:rPr lang="en-GB" sz="900" dirty="0" smtClean="0">
                <a:latin typeface="Times" pitchFamily="2" charset="0"/>
              </a:rPr>
              <a:t> van </a:t>
            </a:r>
            <a:r>
              <a:rPr lang="en-GB" sz="900" dirty="0" err="1" smtClean="0">
                <a:latin typeface="Times" pitchFamily="2" charset="0"/>
              </a:rPr>
              <a:t>belang</a:t>
            </a:r>
            <a:r>
              <a:rPr lang="en-GB" sz="900" dirty="0" smtClean="0">
                <a:latin typeface="Times" pitchFamily="2" charset="0"/>
              </a:rPr>
              <a:t> in </a:t>
            </a:r>
            <a:r>
              <a:rPr lang="en-GB" sz="900" dirty="0" err="1" smtClean="0">
                <a:latin typeface="Times" pitchFamily="2" charset="0"/>
              </a:rPr>
              <a:t>dit</a:t>
            </a:r>
            <a:r>
              <a:rPr lang="en-GB" sz="900" dirty="0" smtClean="0">
                <a:latin typeface="Times" pitchFamily="2" charset="0"/>
              </a:rPr>
              <a:t> stadium de </a:t>
            </a:r>
            <a:r>
              <a:rPr lang="en-GB" sz="900" dirty="0" err="1" smtClean="0">
                <a:latin typeface="Times" pitchFamily="2" charset="0"/>
              </a:rPr>
              <a:t>deelnemers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te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vragen</a:t>
            </a:r>
            <a:r>
              <a:rPr lang="en-GB" sz="900" dirty="0" smtClean="0">
                <a:latin typeface="Times" pitchFamily="2" charset="0"/>
              </a:rPr>
              <a:t> wat </a:t>
            </a:r>
            <a:r>
              <a:rPr lang="en-GB" sz="900" dirty="0" err="1" smtClean="0">
                <a:latin typeface="Times" pitchFamily="2" charset="0"/>
              </a:rPr>
              <a:t>ze</a:t>
            </a:r>
            <a:r>
              <a:rPr lang="en-GB" sz="900" dirty="0" smtClean="0">
                <a:latin typeface="Times" pitchFamily="2" charset="0"/>
              </a:rPr>
              <a:t> van </a:t>
            </a:r>
            <a:r>
              <a:rPr lang="en-GB" sz="900" dirty="0" err="1" smtClean="0">
                <a:latin typeface="Times" pitchFamily="2" charset="0"/>
              </a:rPr>
              <a:t>dit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stroomschema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vinden</a:t>
            </a:r>
            <a:r>
              <a:rPr lang="en-GB" sz="900" dirty="0" smtClean="0">
                <a:latin typeface="Times" pitchFamily="2" charset="0"/>
              </a:rPr>
              <a:t>.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900" dirty="0" smtClean="0">
                <a:latin typeface="Times" pitchFamily="2" charset="0"/>
              </a:rPr>
              <a:t>Je </a:t>
            </a:r>
            <a:r>
              <a:rPr lang="en-GB" sz="900" dirty="0" err="1" smtClean="0">
                <a:latin typeface="Times" pitchFamily="2" charset="0"/>
              </a:rPr>
              <a:t>zou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bijvoorbeeld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kunnen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vragen</a:t>
            </a:r>
            <a:r>
              <a:rPr lang="en-GB" sz="900" dirty="0" smtClean="0">
                <a:latin typeface="Times" pitchFamily="2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900" dirty="0" smtClean="0">
                <a:latin typeface="Times" pitchFamily="2" charset="0"/>
              </a:rPr>
              <a:t>  </a:t>
            </a:r>
            <a:r>
              <a:rPr lang="en-GB" sz="900" dirty="0" err="1" smtClean="0">
                <a:latin typeface="Times" pitchFamily="2" charset="0"/>
              </a:rPr>
              <a:t>Geven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deze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vier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boxen</a:t>
            </a:r>
            <a:r>
              <a:rPr lang="en-GB" sz="900" dirty="0" smtClean="0">
                <a:latin typeface="Times" pitchFamily="2" charset="0"/>
              </a:rPr>
              <a:t> het </a:t>
            </a:r>
            <a:r>
              <a:rPr lang="en-GB" sz="900" dirty="0" err="1" smtClean="0">
                <a:latin typeface="Times" pitchFamily="2" charset="0"/>
              </a:rPr>
              <a:t>proces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goed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weer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dat</a:t>
            </a:r>
            <a:r>
              <a:rPr lang="en-GB" sz="900" dirty="0" smtClean="0">
                <a:latin typeface="Times" pitchFamily="2" charset="0"/>
              </a:rPr>
              <a:t> we </a:t>
            </a:r>
            <a:r>
              <a:rPr lang="en-GB" sz="900" dirty="0" err="1" smtClean="0">
                <a:latin typeface="Times" pitchFamily="2" charset="0"/>
              </a:rPr>
              <a:t>doorlopen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wanneer</a:t>
            </a:r>
            <a:r>
              <a:rPr lang="en-GB" sz="900" dirty="0" smtClean="0">
                <a:latin typeface="Times" pitchFamily="2" charset="0"/>
              </a:rPr>
              <a:t> we </a:t>
            </a:r>
            <a:r>
              <a:rPr lang="en-GB" sz="900" dirty="0" err="1" smtClean="0">
                <a:latin typeface="Times" pitchFamily="2" charset="0"/>
              </a:rPr>
              <a:t>een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praktische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activiteit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kiezen</a:t>
            </a:r>
            <a:r>
              <a:rPr lang="en-GB" sz="900" dirty="0" smtClean="0">
                <a:latin typeface="Times" pitchFamily="2" charset="0"/>
              </a:rPr>
              <a:t> of </a:t>
            </a:r>
            <a:r>
              <a:rPr lang="en-GB" sz="900" dirty="0" err="1" smtClean="0">
                <a:latin typeface="Times" pitchFamily="2" charset="0"/>
              </a:rPr>
              <a:t>ontwerpen</a:t>
            </a:r>
            <a:r>
              <a:rPr lang="en-GB" sz="900" dirty="0" smtClean="0">
                <a:latin typeface="Times" pitchFamily="2" charset="0"/>
              </a:rPr>
              <a:t>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900" dirty="0" smtClean="0">
                <a:latin typeface="Times" pitchFamily="2" charset="0"/>
              </a:rPr>
              <a:t>  </a:t>
            </a:r>
            <a:r>
              <a:rPr lang="en-GB" sz="900" dirty="0" err="1" smtClean="0">
                <a:latin typeface="Times" pitchFamily="2" charset="0"/>
              </a:rPr>
              <a:t>Wie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beslist</a:t>
            </a:r>
            <a:r>
              <a:rPr lang="en-GB" sz="900" dirty="0" smtClean="0">
                <a:latin typeface="Times" pitchFamily="2" charset="0"/>
              </a:rPr>
              <a:t> over wat de </a:t>
            </a:r>
            <a:r>
              <a:rPr lang="en-GB" sz="900" dirty="0" err="1" smtClean="0">
                <a:latin typeface="Times" pitchFamily="2" charset="0"/>
              </a:rPr>
              <a:t>bedoeling</a:t>
            </a:r>
            <a:r>
              <a:rPr lang="en-GB" sz="900" dirty="0" smtClean="0">
                <a:latin typeface="Times" pitchFamily="2" charset="0"/>
              </a:rPr>
              <a:t> is </a:t>
            </a:r>
            <a:r>
              <a:rPr lang="en-GB" sz="900" dirty="0" err="1" smtClean="0">
                <a:latin typeface="Times" pitchFamily="2" charset="0"/>
              </a:rPr>
              <a:t>dat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leerlingen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leren</a:t>
            </a:r>
            <a:r>
              <a:rPr lang="en-GB" sz="900" dirty="0" smtClean="0">
                <a:latin typeface="Times" pitchFamily="2" charset="0"/>
              </a:rPr>
              <a:t> (box A) </a:t>
            </a:r>
            <a:r>
              <a:rPr lang="en-GB" sz="900" dirty="0" err="1" smtClean="0">
                <a:latin typeface="Times" pitchFamily="2" charset="0"/>
              </a:rPr>
              <a:t>bij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een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willekeurige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opdracht</a:t>
            </a:r>
            <a:r>
              <a:rPr lang="en-GB" sz="900" dirty="0" smtClean="0">
                <a:latin typeface="Times" pitchFamily="2" charset="0"/>
              </a:rPr>
              <a:t>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900" dirty="0" smtClean="0">
                <a:latin typeface="Times" pitchFamily="2" charset="0"/>
              </a:rPr>
              <a:t>  Hoe </a:t>
            </a:r>
            <a:r>
              <a:rPr lang="en-GB" sz="900" dirty="0" err="1" smtClean="0">
                <a:latin typeface="Times" pitchFamily="2" charset="0"/>
              </a:rPr>
              <a:t>komt</a:t>
            </a:r>
            <a:r>
              <a:rPr lang="en-GB" sz="900" dirty="0" smtClean="0">
                <a:latin typeface="Times" pitchFamily="2" charset="0"/>
              </a:rPr>
              <a:t> het </a:t>
            </a:r>
            <a:r>
              <a:rPr lang="en-GB" sz="900" dirty="0" err="1" smtClean="0">
                <a:latin typeface="Times" pitchFamily="2" charset="0"/>
              </a:rPr>
              <a:t>dat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leerlingen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soms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iets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anders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doen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dan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docenten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verwachten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bij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een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praktische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activiteit</a:t>
            </a:r>
            <a:r>
              <a:rPr lang="en-GB" sz="900" dirty="0" smtClean="0">
                <a:latin typeface="Times" pitchFamily="2" charset="0"/>
              </a:rPr>
              <a:t>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900" dirty="0" smtClean="0">
                <a:latin typeface="Times" pitchFamily="2" charset="0"/>
              </a:rPr>
              <a:t>  </a:t>
            </a:r>
            <a:r>
              <a:rPr lang="en-GB" sz="900" dirty="0" err="1" smtClean="0">
                <a:latin typeface="Times" pitchFamily="2" charset="0"/>
              </a:rPr>
              <a:t>Doet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dat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ertoe</a:t>
            </a:r>
            <a:r>
              <a:rPr lang="en-GB" sz="900" dirty="0" smtClean="0">
                <a:latin typeface="Times" pitchFamily="2" charset="0"/>
              </a:rPr>
              <a:t>? Zo </a:t>
            </a:r>
            <a:r>
              <a:rPr lang="en-GB" sz="900" dirty="0" err="1" smtClean="0">
                <a:latin typeface="Times" pitchFamily="2" charset="0"/>
              </a:rPr>
              <a:t>ja</a:t>
            </a:r>
            <a:r>
              <a:rPr lang="en-GB" sz="900" dirty="0" smtClean="0">
                <a:latin typeface="Times" pitchFamily="2" charset="0"/>
              </a:rPr>
              <a:t>, </a:t>
            </a:r>
            <a:r>
              <a:rPr lang="en-GB" sz="900" dirty="0" err="1" smtClean="0">
                <a:latin typeface="Times" pitchFamily="2" charset="0"/>
              </a:rPr>
              <a:t>waarom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wel</a:t>
            </a:r>
            <a:r>
              <a:rPr lang="en-GB" sz="900" dirty="0" smtClean="0">
                <a:latin typeface="Times" pitchFamily="2" charset="0"/>
              </a:rPr>
              <a:t> (of </a:t>
            </a:r>
            <a:r>
              <a:rPr lang="en-GB" sz="900" dirty="0" err="1" smtClean="0">
                <a:latin typeface="Times" pitchFamily="2" charset="0"/>
              </a:rPr>
              <a:t>waarom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niet</a:t>
            </a:r>
            <a:r>
              <a:rPr lang="en-GB" sz="900" dirty="0" smtClean="0">
                <a:latin typeface="Times" pitchFamily="2" charset="0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900" dirty="0" smtClean="0">
                <a:latin typeface="Times" pitchFamily="2" charset="0"/>
              </a:rPr>
              <a:t>  </a:t>
            </a:r>
            <a:r>
              <a:rPr lang="en-GB" sz="900" dirty="0" err="1" smtClean="0">
                <a:latin typeface="Times" pitchFamily="2" charset="0"/>
              </a:rPr>
              <a:t>Waarom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leren</a:t>
            </a:r>
            <a:r>
              <a:rPr lang="en-GB" sz="900" dirty="0" smtClean="0">
                <a:latin typeface="Times" pitchFamily="2" charset="0"/>
              </a:rPr>
              <a:t> de </a:t>
            </a:r>
            <a:r>
              <a:rPr lang="en-GB" sz="900" dirty="0" err="1" smtClean="0">
                <a:latin typeface="Times" pitchFamily="2" charset="0"/>
              </a:rPr>
              <a:t>leerlingen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misschien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niet</a:t>
            </a:r>
            <a:r>
              <a:rPr lang="en-GB" sz="900" dirty="0" smtClean="0">
                <a:latin typeface="Times" pitchFamily="2" charset="0"/>
              </a:rPr>
              <a:t> wat </a:t>
            </a:r>
            <a:r>
              <a:rPr lang="en-GB" sz="900" dirty="0" err="1" smtClean="0">
                <a:latin typeface="Times" pitchFamily="2" charset="0"/>
              </a:rPr>
              <a:t>docenten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verwachten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dat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ze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leren</a:t>
            </a:r>
            <a:r>
              <a:rPr lang="en-GB" sz="900" dirty="0" smtClean="0">
                <a:latin typeface="Times" pitchFamily="2" charset="0"/>
              </a:rPr>
              <a:t> van de </a:t>
            </a:r>
            <a:r>
              <a:rPr lang="en-GB" sz="900" dirty="0" err="1" smtClean="0">
                <a:latin typeface="Times" pitchFamily="2" charset="0"/>
              </a:rPr>
              <a:t>praktische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activiteit</a:t>
            </a:r>
            <a:r>
              <a:rPr lang="en-GB" sz="900" dirty="0" smtClean="0">
                <a:latin typeface="Times" pitchFamily="2" charset="0"/>
              </a:rPr>
              <a:t>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900" dirty="0" smtClean="0">
                <a:latin typeface="Times" pitchFamily="2" charset="0"/>
              </a:rPr>
              <a:t>  </a:t>
            </a:r>
            <a:r>
              <a:rPr lang="en-GB" sz="900" dirty="0" err="1" smtClean="0">
                <a:latin typeface="Times" pitchFamily="2" charset="0"/>
              </a:rPr>
              <a:t>Opnieuw</a:t>
            </a:r>
            <a:r>
              <a:rPr lang="en-GB" sz="900" dirty="0" smtClean="0">
                <a:latin typeface="Times" pitchFamily="2" charset="0"/>
              </a:rPr>
              <a:t>, </a:t>
            </a:r>
            <a:r>
              <a:rPr lang="en-GB" sz="900" dirty="0" err="1" smtClean="0">
                <a:latin typeface="Times" pitchFamily="2" charset="0"/>
              </a:rPr>
              <a:t>doet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dat</a:t>
            </a:r>
            <a:r>
              <a:rPr lang="en-GB" sz="900" dirty="0" smtClean="0">
                <a:latin typeface="Times" pitchFamily="2" charset="0"/>
              </a:rPr>
              <a:t> </a:t>
            </a:r>
            <a:r>
              <a:rPr lang="en-GB" sz="900" dirty="0" err="1" smtClean="0">
                <a:latin typeface="Times" pitchFamily="2" charset="0"/>
              </a:rPr>
              <a:t>ertoe</a:t>
            </a:r>
            <a:r>
              <a:rPr lang="en-GB" sz="900" dirty="0" smtClean="0">
                <a:latin typeface="Times" pitchFamily="2" charset="0"/>
              </a:rPr>
              <a:t>?  Zo </a:t>
            </a:r>
            <a:r>
              <a:rPr lang="en-GB" sz="900" dirty="0" err="1" smtClean="0">
                <a:latin typeface="Times" pitchFamily="2" charset="0"/>
              </a:rPr>
              <a:t>ja</a:t>
            </a:r>
            <a:r>
              <a:rPr lang="en-GB" sz="900" dirty="0" smtClean="0">
                <a:latin typeface="Times" pitchFamily="2" charset="0"/>
              </a:rPr>
              <a:t>, </a:t>
            </a:r>
            <a:r>
              <a:rPr lang="en-GB" sz="900" dirty="0" err="1" smtClean="0">
                <a:latin typeface="Times" pitchFamily="2" charset="0"/>
              </a:rPr>
              <a:t>waarom</a:t>
            </a:r>
            <a:r>
              <a:rPr lang="en-GB" sz="900" dirty="0" smtClean="0">
                <a:latin typeface="Times" pitchFamily="2" charset="0"/>
              </a:rPr>
              <a:t>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900" dirty="0" smtClean="0">
              <a:latin typeface="Times" pitchFamily="2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900" dirty="0" smtClean="0">
              <a:latin typeface="Times" pitchFamily="2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900" dirty="0" smtClean="0">
              <a:latin typeface="Times" pitchFamily="2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900" dirty="0" smtClean="0">
              <a:latin typeface="Times" pitchFamily="2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900" dirty="0" smtClean="0">
              <a:latin typeface="Times" pitchFamily="2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900" dirty="0" smtClean="0">
              <a:latin typeface="Times" pitchFamily="2" charset="0"/>
            </a:endParaRP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47890" y="9433153"/>
            <a:ext cx="2945024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2537281-7411-4A4F-AACB-100D0992C04F}" type="slidenum">
              <a:rPr lang="en-GB" sz="1200">
                <a:latin typeface="Arial" pitchFamily="34" charset="0"/>
              </a:rPr>
              <a:pPr algn="r" eaLnBrk="1" hangingPunct="1"/>
              <a:t>4</a:t>
            </a:fld>
            <a:endParaRPr lang="en-GB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1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dirty="0" smtClean="0">
                <a:ea typeface="ヒラギノ角ゴ Pro W3"/>
                <a:cs typeface="ヒラギノ角ゴ Pro W3"/>
              </a:rPr>
              <a:t>In de </a:t>
            </a:r>
            <a:r>
              <a:rPr lang="nl-NL" i="1" dirty="0" smtClean="0">
                <a:ea typeface="ヒラギノ角ゴ Pro W3"/>
                <a:cs typeface="ヒラギノ角ゴ Pro W3"/>
              </a:rPr>
              <a:t>inductieve benadering</a:t>
            </a:r>
            <a:r>
              <a:rPr lang="nl-NL" dirty="0" smtClean="0">
                <a:ea typeface="ヒラギノ角ゴ Pro W3"/>
                <a:cs typeface="ヒラギノ角ゴ Pro W3"/>
              </a:rPr>
              <a:t> geef je aan de leerling verschillende concrete </a:t>
            </a:r>
            <a:r>
              <a:rPr lang="nl-NL" dirty="0" smtClean="0">
                <a:ea typeface="ヒラギノ角ゴ Pro W3"/>
                <a:cs typeface="ヒラギノ角ゴ Pro W3"/>
              </a:rPr>
              <a:t>voorbeelden. </a:t>
            </a:r>
            <a:r>
              <a:rPr lang="nl-NL" dirty="0" smtClean="0">
                <a:ea typeface="ヒラギノ角ゴ Pro W3"/>
                <a:cs typeface="ヒラギノ角ゴ Pro W3"/>
              </a:rPr>
              <a:t>Je vraagt de leerling vervolgens om zelf het basisprincipe dat er achter zit af te leiden.</a:t>
            </a:r>
          </a:p>
          <a:p>
            <a:r>
              <a:rPr lang="nl-NL" dirty="0" smtClean="0">
                <a:ea typeface="ヒラギノ角ゴ Pro W3"/>
                <a:cs typeface="ヒラギノ角ゴ Pro W3"/>
              </a:rPr>
              <a:t>In een </a:t>
            </a:r>
            <a:r>
              <a:rPr lang="nl-NL" i="1" dirty="0" smtClean="0">
                <a:ea typeface="ヒラギノ角ゴ Pro W3"/>
                <a:cs typeface="ヒラギノ角ゴ Pro W3"/>
              </a:rPr>
              <a:t>deductieve benadering</a:t>
            </a:r>
            <a:r>
              <a:rPr lang="nl-NL" dirty="0" smtClean="0">
                <a:ea typeface="ヒラギノ角ゴ Pro W3"/>
                <a:cs typeface="ヒラギノ角ゴ Pro W3"/>
              </a:rPr>
              <a:t> wordt eerst het basisprincipe aangeboden. Vervolgens wordt aan de leerling gevraagd de regel toe te passen op verschillende specifieke voorbeelden.</a:t>
            </a:r>
          </a:p>
          <a:p>
            <a:endParaRPr lang="nl-NL" dirty="0" smtClean="0">
              <a:ea typeface="ヒラギノ角ゴ Pro W3"/>
              <a:cs typeface="ヒラギノ角ゴ Pro W3"/>
            </a:endParaRPr>
          </a:p>
        </p:txBody>
      </p:sp>
      <p:sp>
        <p:nvSpPr>
          <p:cNvPr id="604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7AC0CF-864B-47D7-A4AA-AA1CF422207F}" type="slidenum">
              <a:rPr lang="nl-NL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25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>
                <a:ea typeface="ヒラギノ角ゴ Pro W3"/>
                <a:cs typeface="ヒラギノ角ゴ Pro W3"/>
              </a:rPr>
              <a:t>Jaguar op verhoging, overzicht om te jagen, hierarchie</a:t>
            </a:r>
          </a:p>
        </p:txBody>
      </p:sp>
      <p:sp>
        <p:nvSpPr>
          <p:cNvPr id="624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DC8E2B-C288-4629-9210-D0C49A1E5C07}" type="slidenum">
              <a:rPr lang="nl-NL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75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6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7A72-2FA0-4450-9D95-A8EB2AE4524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FF75-2834-4F63-B73B-063D144B2F4B}" type="datetime1">
              <a:rPr lang="nl-NL"/>
              <a:pPr>
                <a:defRPr/>
              </a:pPr>
              <a:t>9-1-2018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32E8-3B0A-4606-BAF8-278AF765743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06995-0F79-4BDC-B9B7-5FDE1D34EB7C}" type="datetime1">
              <a:rPr lang="nl-NL"/>
              <a:pPr>
                <a:defRPr/>
              </a:pPr>
              <a:t>9-1-2018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0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6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6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77342-F723-4A3B-8924-CC8EEBA816C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38A35-CFC6-4FE3-ACB7-DA7DDDB1193D}" type="datetime1">
              <a:rPr lang="nl-NL"/>
              <a:pPr>
                <a:defRPr/>
              </a:pPr>
              <a:t>9-1-2018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1DF3-767A-4367-ABE5-3CE2BE15D53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76F5-ADFA-42EE-BE69-84D95BE4AF3B}" type="datetime1">
              <a:rPr lang="nl-NL"/>
              <a:pPr>
                <a:defRPr/>
              </a:pPr>
              <a:t>9-1-2018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7370" y="554351"/>
            <a:ext cx="8944630" cy="6711476"/>
          </a:xfrm>
        </p:spPr>
        <p:txBody>
          <a:bodyPr rtlCol="0">
            <a:no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7370" y="7265828"/>
            <a:ext cx="8944630" cy="796768"/>
          </a:xfrm>
        </p:spPr>
        <p:txBody>
          <a:bodyPr/>
          <a:lstStyle>
            <a:lvl1pPr marL="0" indent="0" algn="ctr">
              <a:buNone/>
              <a:defRPr sz="18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409B-6F1E-4A69-8888-0D794CC2178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A3FE-3069-42C0-8F2F-1B7A94C9BE45}" type="datetime1">
              <a:rPr lang="nl-NL"/>
              <a:pPr>
                <a:defRPr/>
              </a:pPr>
              <a:t>9-1-2018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pagina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BCAF-2976-45AB-871B-153400015EF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9B01-E427-4BC1-98E4-78505D464B1B}" type="datetime1">
              <a:rPr lang="nl-NL"/>
              <a:pPr>
                <a:defRPr/>
              </a:pPr>
              <a:t>9-1-2018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409312"/>
            <a:ext cx="6501607" cy="7913829"/>
          </a:xfrm>
        </p:spPr>
        <p:txBody>
          <a:bodyPr rtlCol="0">
            <a:normAutofit/>
          </a:bodyPr>
          <a:lstStyle>
            <a:lvl1pPr>
              <a:defRPr>
                <a:ln>
                  <a:noFill/>
                </a:ln>
              </a:defRPr>
            </a:lvl1pPr>
            <a:lvl2pPr>
              <a:buNone/>
              <a:defRPr/>
            </a:lvl2pPr>
          </a:lstStyle>
          <a:p>
            <a:pPr lvl="1"/>
            <a:endParaRPr lang="nl-NL" noProof="0" dirty="0">
              <a:sym typeface="Kievit-Book" charset="0"/>
            </a:endParaRPr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7"/>
          </p:nvPr>
        </p:nvSpPr>
        <p:spPr>
          <a:xfrm>
            <a:off x="6501606" y="1409312"/>
            <a:ext cx="6501607" cy="7913829"/>
          </a:xfrm>
        </p:spPr>
        <p:txBody>
          <a:bodyPr rtlCol="0">
            <a:normAutofit/>
          </a:bodyPr>
          <a:lstStyle>
            <a:lvl1pPr>
              <a:defRPr>
                <a:ln>
                  <a:noFill/>
                </a:ln>
              </a:defRPr>
            </a:lvl1pPr>
            <a:lvl2pPr>
              <a:buNone/>
              <a:defRPr/>
            </a:lvl2pPr>
          </a:lstStyle>
          <a:p>
            <a:pPr lvl="1"/>
            <a:endParaRPr lang="nl-NL" noProof="0" dirty="0">
              <a:sym typeface="Kievit-Book" charset="0"/>
            </a:endParaRP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5"/>
          </p:nvPr>
        </p:nvSpPr>
        <p:spPr>
          <a:xfrm>
            <a:off x="0" y="5865357"/>
            <a:ext cx="13003213" cy="3457784"/>
          </a:xfrm>
          <a:solidFill>
            <a:srgbClr val="00478A">
              <a:alpha val="81000"/>
            </a:srgbClr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rgbClr val="00478A"/>
                </a:solidFill>
              </a:defRPr>
            </a:lvl1pPr>
          </a:lstStyle>
          <a:p>
            <a:pPr lvl="0"/>
            <a:endParaRPr lang="nl-NL" noProof="0" dirty="0">
              <a:sym typeface="Kievit-Book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0321" y="6396109"/>
            <a:ext cx="11052731" cy="2091383"/>
          </a:xfrm>
        </p:spPr>
        <p:txBody>
          <a:bodyPr/>
          <a:lstStyle>
            <a:lvl1pPr>
              <a:defRPr sz="3982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9140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1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4E37-3E99-4777-B981-E5F795AC689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6FD8-9CEA-4FD2-9683-A436916C2136}" type="datetime1">
              <a:rPr lang="nl-NL"/>
              <a:pPr>
                <a:defRPr/>
              </a:pPr>
              <a:t>9-1-2018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0" descr="txt_cp_wit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0113" y="9045575"/>
            <a:ext cx="20018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2053888" y="185738"/>
            <a:ext cx="625475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7B4A1E-31C1-4F01-94BE-EF2F14379D7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30" name="Afbeelding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43250" y="8916988"/>
            <a:ext cx="4860925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995025" y="185738"/>
            <a:ext cx="923925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1055A8-DE48-4C22-A532-8AAFB21DD0C8}" type="datetime1">
              <a:rPr lang="nl-NL"/>
              <a:pPr>
                <a:defRPr/>
              </a:pPr>
              <a:t>9-1-2018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3000" b="1" kern="1200">
          <a:solidFill>
            <a:srgbClr val="BE2E1A"/>
          </a:solidFill>
          <a:latin typeface="+mj-lt"/>
          <a:ea typeface="ＭＳ Ｐゴシック" charset="0"/>
          <a:cs typeface="ＭＳ Ｐゴシック" charset="0"/>
        </a:defRPr>
      </a:lvl1pPr>
      <a:lvl2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2052" name="Afbeelding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C7A724-FE41-4DC8-8C80-FBE7A10ADB9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7781FE-BE81-41C2-9C50-1E71303C80DD}" type="datetime1">
              <a:rPr lang="nl-NL"/>
              <a:pPr>
                <a:defRPr/>
              </a:pPr>
              <a:t>9-1-2018</a:t>
            </a:fld>
            <a:endParaRPr lang="nl-NL" dirty="0"/>
          </a:p>
        </p:txBody>
      </p:sp>
      <p:pic>
        <p:nvPicPr>
          <p:cNvPr id="2056" name="Afbeelding 1" descr="txt_cp_wi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8039100"/>
            <a:ext cx="20018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649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49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49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49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58775" indent="-358775" algn="l" defTabSz="649288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19138" indent="-358775" algn="l" defTabSz="649288" rtl="0" eaLnBrk="0" fontAlgn="base" hangingPunct="0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14425" indent="-358775" algn="l" defTabSz="649288" rtl="0" eaLnBrk="0" fontAlgn="base" hangingPunct="0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511300" indent="-358775" algn="l" defTabSz="649288" rtl="0" eaLnBrk="0" fontAlgn="base" hangingPunct="0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906588" indent="-358775" algn="l" defTabSz="649288" rtl="0" eaLnBrk="0" fontAlgn="base" hangingPunct="0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a typeface="ＭＳ Ｐゴシック" pitchFamily="34" charset="-128"/>
              </a:rPr>
              <a:t>Excursiedidactiek</a:t>
            </a:r>
            <a:endParaRPr lang="nl-NL" b="1" dirty="0" smtClean="0">
              <a:ea typeface="ＭＳ Ｐゴシック" pitchFamily="34" charset="-128"/>
            </a:endParaRP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1800225"/>
            <a:ext cx="11160125" cy="6119813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>
                <a:ea typeface="ＭＳ Ｐゴシック" pitchFamily="34" charset="-128"/>
              </a:rPr>
              <a:t>Handout</a:t>
            </a:r>
            <a:r>
              <a:rPr lang="nl-NL" dirty="0" smtClean="0">
                <a:ea typeface="ＭＳ Ｐゴシック" pitchFamily="34" charset="-128"/>
              </a:rPr>
              <a:t> bezoek De Groote Voort Lunteren</a:t>
            </a:r>
          </a:p>
          <a:p>
            <a:pPr marL="0" indent="0">
              <a:buNone/>
            </a:pPr>
            <a:r>
              <a:rPr lang="nl-NL" dirty="0" smtClean="0">
                <a:ea typeface="ＭＳ Ｐゴシック" pitchFamily="34" charset="-128"/>
              </a:rPr>
              <a:t>12&amp;13 januari 2018</a:t>
            </a:r>
          </a:p>
          <a:p>
            <a:pPr marL="0" indent="0">
              <a:buNone/>
            </a:pPr>
            <a:endParaRPr lang="nl-NL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nl-NL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nl-NL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nl-NL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nl-NL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nl-NL" dirty="0" smtClean="0">
                <a:ea typeface="ＭＳ Ｐゴシック" pitchFamily="34" charset="-128"/>
              </a:rPr>
              <a:t>José Besselink vakdidacticus biologie Radboud Docenten Academie Nijmegen</a:t>
            </a:r>
          </a:p>
          <a:p>
            <a:pPr marL="0" indent="0">
              <a:buNone/>
            </a:pPr>
            <a:r>
              <a:rPr lang="nl-NL" dirty="0" smtClean="0">
                <a:ea typeface="ＭＳ Ｐゴシック" pitchFamily="34" charset="-128"/>
              </a:rPr>
              <a:t>a.besselink@docentenacademie.ru.nl</a:t>
            </a:r>
            <a:endParaRPr lang="nl-NL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840663" y="228282"/>
            <a:ext cx="4914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BF2E1B"/>
                </a:solidFill>
              </a:rPr>
              <a:t>Radboud Docenten Academie</a:t>
            </a:r>
            <a:endParaRPr lang="nl-NL" b="1" dirty="0">
              <a:solidFill>
                <a:srgbClr val="BF2E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9"/>
          <p:cNvSpPr txBox="1">
            <a:spLocks/>
          </p:cNvSpPr>
          <p:nvPr/>
        </p:nvSpPr>
        <p:spPr bwMode="auto">
          <a:xfrm>
            <a:off x="164798" y="928648"/>
            <a:ext cx="11264936" cy="13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ts val="4550"/>
              </a:lnSpc>
              <a:spcAft>
                <a:spcPts val="0"/>
              </a:spcAft>
              <a:defRPr/>
            </a:pPr>
            <a:endParaRPr lang="nl-NL" sz="2800" b="1" cap="all" dirty="0">
              <a:solidFill>
                <a:srgbClr val="C00000"/>
              </a:solidFill>
              <a:latin typeface="+mn-lt"/>
              <a:ea typeface="ヒラギノ角ゴ Pro W3" charset="-128"/>
              <a:cs typeface="Arial Narrow"/>
            </a:endParaRPr>
          </a:p>
        </p:txBody>
      </p:sp>
      <p:pic>
        <p:nvPicPr>
          <p:cNvPr id="30723" name="Picture 5" descr="http://www.boroughmuir.edin.sch.uk/assets/images/science_z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23" y="3630154"/>
            <a:ext cx="6155079" cy="434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AutoShape 7" descr="Afbeeldingsresultaat voor waterzuivering"/>
          <p:cNvSpPr>
            <a:spLocks noChangeAspect="1" noChangeArrowheads="1"/>
          </p:cNvSpPr>
          <p:nvPr/>
        </p:nvSpPr>
        <p:spPr bwMode="auto">
          <a:xfrm>
            <a:off x="250583" y="-257431"/>
            <a:ext cx="433440" cy="433442"/>
          </a:xfrm>
          <a:prstGeom prst="rect">
            <a:avLst/>
          </a:prstGeom>
          <a:noFill/>
        </p:spPr>
        <p:txBody>
          <a:bodyPr vert="horz" wrap="square" lIns="130032" tIns="65016" rIns="130032" bIns="65016" numCol="1" anchor="t" anchorCtr="0" compatLnSpc="1">
            <a:prstTxWarp prst="textNoShape">
              <a:avLst/>
            </a:prstTxWarp>
          </a:bodyPr>
          <a:lstStyle/>
          <a:p>
            <a:endParaRPr lang="nl-NL" sz="3697" dirty="0"/>
          </a:p>
        </p:txBody>
      </p:sp>
      <p:sp>
        <p:nvSpPr>
          <p:cNvPr id="2" name="Tekstvak 1"/>
          <p:cNvSpPr txBox="1"/>
          <p:nvPr/>
        </p:nvSpPr>
        <p:spPr>
          <a:xfrm>
            <a:off x="809897" y="1102168"/>
            <a:ext cx="4987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C00000"/>
                </a:solidFill>
              </a:rPr>
              <a:t>Waarom </a:t>
            </a:r>
            <a:r>
              <a:rPr lang="nl-NL" sz="3200" b="1" dirty="0" smtClean="0">
                <a:solidFill>
                  <a:srgbClr val="C00000"/>
                </a:solidFill>
              </a:rPr>
              <a:t>op excursie?</a:t>
            </a:r>
            <a:endParaRPr lang="nl-NL" sz="3200" b="1" dirty="0">
              <a:solidFill>
                <a:srgbClr val="C0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729" y="432260"/>
            <a:ext cx="6327533" cy="45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88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Ervaringen als docent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 jij met je leerlingen op excursie?</a:t>
            </a:r>
          </a:p>
          <a:p>
            <a:r>
              <a:rPr lang="nl-NL" dirty="0" smtClean="0"/>
              <a:t>Waarom wel/niet?</a:t>
            </a:r>
          </a:p>
          <a:p>
            <a:r>
              <a:rPr lang="nl-NL" dirty="0" smtClean="0"/>
              <a:t>Hoe zorg je ervoor dat de excursie effectief is?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69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8268" y="1424410"/>
            <a:ext cx="3860328" cy="11898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400" b="1" dirty="0" smtClean="0">
                <a:latin typeface="+mn-lt"/>
                <a:ea typeface="+mn-ea"/>
              </a:rPr>
              <a:t>A. </a:t>
            </a:r>
            <a:r>
              <a:rPr lang="en-GB" sz="2400" b="1" dirty="0" err="1" smtClean="0">
                <a:latin typeface="+mn-lt"/>
                <a:ea typeface="+mn-ea"/>
              </a:rPr>
              <a:t>Doelen</a:t>
            </a:r>
            <a:r>
              <a:rPr lang="en-GB" sz="2400" b="1" dirty="0" smtClean="0">
                <a:latin typeface="+mn-lt"/>
                <a:ea typeface="+mn-ea"/>
              </a:rPr>
              <a:t> </a:t>
            </a:r>
            <a:r>
              <a:rPr lang="en-GB" sz="2400" b="1" dirty="0">
                <a:latin typeface="+mn-lt"/>
                <a:ea typeface="+mn-ea"/>
              </a:rPr>
              <a:t>van de docent</a:t>
            </a:r>
          </a:p>
          <a:p>
            <a:pPr>
              <a:spcBef>
                <a:spcPts val="853"/>
              </a:spcBef>
              <a:defRPr/>
            </a:pP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wat</a:t>
            </a:r>
            <a:r>
              <a:rPr lang="en-GB" sz="1991" dirty="0">
                <a:solidFill>
                  <a:srgbClr val="219DD2"/>
                </a:solidFill>
                <a:latin typeface="Tahoma" pitchFamily="34" charset="0"/>
                <a:ea typeface="+mn-ea"/>
              </a:rPr>
              <a:t> de </a:t>
            </a: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leerlingen</a:t>
            </a:r>
            <a:r>
              <a:rPr lang="en-GB" sz="1991" dirty="0">
                <a:solidFill>
                  <a:srgbClr val="219DD2"/>
                </a:solidFill>
                <a:latin typeface="Tahoma" pitchFamily="34" charset="0"/>
                <a:ea typeface="+mn-ea"/>
              </a:rPr>
              <a:t> </a:t>
            </a: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ervan</a:t>
            </a:r>
            <a:r>
              <a:rPr lang="en-GB" sz="1991" dirty="0">
                <a:solidFill>
                  <a:srgbClr val="219DD2"/>
                </a:solidFill>
                <a:latin typeface="Tahoma" pitchFamily="34" charset="0"/>
                <a:ea typeface="+mn-ea"/>
              </a:rPr>
              <a:t> </a:t>
            </a: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moeten</a:t>
            </a:r>
            <a:r>
              <a:rPr lang="en-GB" sz="1991" dirty="0">
                <a:solidFill>
                  <a:srgbClr val="219DD2"/>
                </a:solidFill>
                <a:latin typeface="Tahoma" pitchFamily="34" charset="0"/>
                <a:ea typeface="+mn-ea"/>
              </a:rPr>
              <a:t> </a:t>
            </a: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leren</a:t>
            </a:r>
            <a:endParaRPr lang="en-GB" sz="1991" dirty="0">
              <a:solidFill>
                <a:srgbClr val="219DD2"/>
              </a:solidFill>
              <a:latin typeface="Tahoma" pitchFamily="34" charset="0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8267" y="3400044"/>
            <a:ext cx="3998605" cy="90806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400" b="1" dirty="0" smtClean="0">
                <a:latin typeface="+mn-lt"/>
                <a:ea typeface="+mn-ea"/>
              </a:rPr>
              <a:t>B.</a:t>
            </a:r>
            <a:r>
              <a:rPr lang="en-GB" sz="2560" b="1" dirty="0" smtClean="0">
                <a:latin typeface="Tahoma" pitchFamily="34" charset="0"/>
                <a:ea typeface="+mn-ea"/>
              </a:rPr>
              <a:t> </a:t>
            </a:r>
            <a:r>
              <a:rPr lang="en-GB" sz="2400" b="1" dirty="0" err="1" smtClean="0">
                <a:latin typeface="+mn-lt"/>
                <a:ea typeface="+mn-ea"/>
              </a:rPr>
              <a:t>Gegeven</a:t>
            </a:r>
            <a:r>
              <a:rPr lang="en-GB" sz="2400" b="1" dirty="0" smtClean="0">
                <a:latin typeface="+mn-lt"/>
                <a:ea typeface="+mn-ea"/>
              </a:rPr>
              <a:t> </a:t>
            </a:r>
            <a:r>
              <a:rPr lang="en-GB" sz="2400" b="1" dirty="0" err="1">
                <a:latin typeface="+mn-lt"/>
                <a:ea typeface="+mn-ea"/>
              </a:rPr>
              <a:t>opdracht</a:t>
            </a:r>
            <a:endParaRPr lang="en-GB" sz="2400" b="1" dirty="0">
              <a:latin typeface="+mn-lt"/>
              <a:ea typeface="+mn-ea"/>
            </a:endParaRPr>
          </a:p>
          <a:p>
            <a:pPr>
              <a:spcBef>
                <a:spcPts val="853"/>
              </a:spcBef>
              <a:defRPr/>
            </a:pPr>
            <a:r>
              <a:rPr lang="en-GB" sz="1991" dirty="0">
                <a:solidFill>
                  <a:srgbClr val="219DD2"/>
                </a:solidFill>
                <a:latin typeface="Tahoma" pitchFamily="34" charset="0"/>
                <a:ea typeface="+mn-ea"/>
              </a:rPr>
              <a:t>wat de </a:t>
            </a:r>
            <a:r>
              <a:rPr lang="en-GB" sz="1991" dirty="0" err="1" smtClean="0">
                <a:solidFill>
                  <a:srgbClr val="219DD2"/>
                </a:solidFill>
                <a:latin typeface="Tahoma" pitchFamily="34" charset="0"/>
                <a:ea typeface="+mn-ea"/>
              </a:rPr>
              <a:t>leerlingen</a:t>
            </a:r>
            <a:r>
              <a:rPr lang="en-GB" sz="1991" dirty="0" smtClean="0">
                <a:solidFill>
                  <a:srgbClr val="219DD2"/>
                </a:solidFill>
                <a:latin typeface="Tahoma" pitchFamily="34" charset="0"/>
                <a:ea typeface="+mn-ea"/>
              </a:rPr>
              <a:t> </a:t>
            </a:r>
            <a:r>
              <a:rPr lang="en-GB" sz="1991" dirty="0" err="1" smtClean="0">
                <a:solidFill>
                  <a:srgbClr val="219DD2"/>
                </a:solidFill>
                <a:latin typeface="Tahoma" pitchFamily="34" charset="0"/>
                <a:ea typeface="+mn-ea"/>
              </a:rPr>
              <a:t>moeten</a:t>
            </a:r>
            <a:r>
              <a:rPr lang="en-GB" sz="1991" dirty="0" smtClean="0">
                <a:solidFill>
                  <a:srgbClr val="219DD2"/>
                </a:solidFill>
                <a:latin typeface="Tahoma" pitchFamily="34" charset="0"/>
                <a:ea typeface="+mn-ea"/>
              </a:rPr>
              <a:t> </a:t>
            </a:r>
            <a:r>
              <a:rPr lang="en-GB" sz="1991" dirty="0" err="1" smtClean="0">
                <a:solidFill>
                  <a:srgbClr val="219DD2"/>
                </a:solidFill>
                <a:latin typeface="Tahoma" pitchFamily="34" charset="0"/>
                <a:ea typeface="+mn-ea"/>
              </a:rPr>
              <a:t>doen</a:t>
            </a:r>
            <a:r>
              <a:rPr lang="en-GB" sz="1991" dirty="0" smtClean="0">
                <a:solidFill>
                  <a:srgbClr val="219DD2"/>
                </a:solidFill>
                <a:latin typeface="Tahoma" pitchFamily="34" charset="0"/>
                <a:ea typeface="+mn-ea"/>
              </a:rPr>
              <a:t> </a:t>
            </a:r>
            <a:endParaRPr lang="en-GB" sz="1991" dirty="0">
              <a:solidFill>
                <a:srgbClr val="219DD2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0776" y="7171509"/>
            <a:ext cx="4661784" cy="88344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latin typeface="+mn-lt"/>
                <a:ea typeface="+mn-ea"/>
              </a:rPr>
              <a:t>D.  </a:t>
            </a:r>
            <a:r>
              <a:rPr lang="en-GB" sz="2400" b="1" dirty="0" err="1" smtClean="0">
                <a:latin typeface="+mn-lt"/>
                <a:ea typeface="+mn-ea"/>
              </a:rPr>
              <a:t>Leerresultaten</a:t>
            </a:r>
            <a:endParaRPr lang="en-GB" sz="2400" b="1" dirty="0">
              <a:latin typeface="+mn-lt"/>
              <a:ea typeface="+mn-ea"/>
            </a:endParaRPr>
          </a:p>
          <a:p>
            <a:pPr>
              <a:spcBef>
                <a:spcPts val="853"/>
              </a:spcBef>
              <a:defRPr/>
            </a:pP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wat</a:t>
            </a:r>
            <a:r>
              <a:rPr lang="en-GB" sz="1991" dirty="0">
                <a:solidFill>
                  <a:srgbClr val="219DD2"/>
                </a:solidFill>
                <a:latin typeface="Tahoma" pitchFamily="34" charset="0"/>
                <a:ea typeface="+mn-ea"/>
              </a:rPr>
              <a:t> de </a:t>
            </a: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leerlingen</a:t>
            </a:r>
            <a:r>
              <a:rPr lang="en-GB" sz="1991" dirty="0">
                <a:solidFill>
                  <a:srgbClr val="219DD2"/>
                </a:solidFill>
                <a:latin typeface="Tahoma" pitchFamily="34" charset="0"/>
                <a:ea typeface="+mn-ea"/>
              </a:rPr>
              <a:t> </a:t>
            </a: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er</a:t>
            </a:r>
            <a:r>
              <a:rPr lang="en-GB" sz="1991" dirty="0">
                <a:solidFill>
                  <a:srgbClr val="219DD2"/>
                </a:solidFill>
                <a:latin typeface="Tahoma" pitchFamily="34" charset="0"/>
                <a:ea typeface="+mn-ea"/>
              </a:rPr>
              <a:t> </a:t>
            </a: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werkelijk</a:t>
            </a:r>
            <a:r>
              <a:rPr lang="en-GB" sz="1991" dirty="0">
                <a:solidFill>
                  <a:srgbClr val="219DD2"/>
                </a:solidFill>
                <a:latin typeface="Tahoma" pitchFamily="34" charset="0"/>
                <a:ea typeface="+mn-ea"/>
              </a:rPr>
              <a:t> van </a:t>
            </a: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leren</a:t>
            </a:r>
            <a:endParaRPr lang="en-GB" sz="1991" dirty="0">
              <a:solidFill>
                <a:srgbClr val="219DD2"/>
              </a:solidFill>
              <a:latin typeface="Tahoma" pitchFamily="34" charset="0"/>
              <a:ea typeface="+mn-e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652785" y="3103934"/>
            <a:ext cx="480849" cy="2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3085616" y="6187260"/>
            <a:ext cx="1117464" cy="2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126705" y="4362494"/>
            <a:ext cx="3" cy="169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H="1">
            <a:off x="3126706" y="4132394"/>
            <a:ext cx="1117464" cy="2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1219051" y="7536641"/>
            <a:ext cx="3149216" cy="2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219051" y="2164869"/>
            <a:ext cx="1" cy="5336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H="1">
            <a:off x="1219052" y="2164869"/>
            <a:ext cx="3149216" cy="2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35" name="TextBox 41"/>
          <p:cNvSpPr txBox="1">
            <a:spLocks noChangeArrowheads="1"/>
          </p:cNvSpPr>
          <p:nvPr/>
        </p:nvSpPr>
        <p:spPr bwMode="auto">
          <a:xfrm>
            <a:off x="812701" y="5135743"/>
            <a:ext cx="3149216" cy="52322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2800" b="1" dirty="0" err="1">
                <a:solidFill>
                  <a:srgbClr val="219DC9"/>
                </a:solidFill>
                <a:latin typeface="+mn-lt"/>
                <a:sym typeface="Kievit-Book" charset="0"/>
              </a:rPr>
              <a:t>effectiviteit</a:t>
            </a:r>
            <a:endParaRPr lang="en-GB" sz="2800" b="1" dirty="0">
              <a:solidFill>
                <a:srgbClr val="219DC9"/>
              </a:solidFill>
              <a:latin typeface="+mn-lt"/>
              <a:sym typeface="Kievit-Book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555567" y="5826034"/>
            <a:ext cx="609526" cy="606178"/>
          </a:xfrm>
          <a:prstGeom prst="ellips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3697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0776" y="5400300"/>
            <a:ext cx="4766286" cy="88344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latin typeface="+mn-lt"/>
                <a:ea typeface="+mn-ea"/>
              </a:rPr>
              <a:t>C.  </a:t>
            </a:r>
            <a:r>
              <a:rPr lang="en-GB" sz="2400" b="1" dirty="0" err="1">
                <a:latin typeface="+mn-lt"/>
                <a:ea typeface="+mn-ea"/>
              </a:rPr>
              <a:t>Uitvoering</a:t>
            </a:r>
            <a:r>
              <a:rPr lang="en-GB" sz="2400" b="1" dirty="0">
                <a:latin typeface="+mn-lt"/>
                <a:ea typeface="+mn-ea"/>
              </a:rPr>
              <a:t> van de </a:t>
            </a:r>
            <a:r>
              <a:rPr lang="en-GB" sz="2400" b="1" dirty="0" err="1">
                <a:latin typeface="+mn-lt"/>
                <a:ea typeface="+mn-ea"/>
              </a:rPr>
              <a:t>opdracht</a:t>
            </a:r>
            <a:endParaRPr lang="en-GB" sz="2400" b="1" dirty="0">
              <a:latin typeface="+mn-lt"/>
              <a:ea typeface="+mn-ea"/>
            </a:endParaRPr>
          </a:p>
          <a:p>
            <a:pPr>
              <a:spcBef>
                <a:spcPts val="853"/>
              </a:spcBef>
              <a:defRPr/>
            </a:pP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wat</a:t>
            </a:r>
            <a:r>
              <a:rPr lang="en-GB" sz="1991" dirty="0">
                <a:solidFill>
                  <a:srgbClr val="219DD2"/>
                </a:solidFill>
                <a:latin typeface="Tahoma" pitchFamily="34" charset="0"/>
                <a:ea typeface="+mn-ea"/>
              </a:rPr>
              <a:t> de </a:t>
            </a: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leerlingen</a:t>
            </a:r>
            <a:r>
              <a:rPr lang="en-GB" sz="1991" dirty="0">
                <a:solidFill>
                  <a:srgbClr val="219DD2"/>
                </a:solidFill>
                <a:latin typeface="Tahoma" pitchFamily="34" charset="0"/>
                <a:ea typeface="+mn-ea"/>
              </a:rPr>
              <a:t> </a:t>
            </a: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werkelijk</a:t>
            </a:r>
            <a:r>
              <a:rPr lang="en-GB" sz="1991" dirty="0">
                <a:solidFill>
                  <a:srgbClr val="219DD2"/>
                </a:solidFill>
                <a:latin typeface="Tahoma" pitchFamily="34" charset="0"/>
                <a:ea typeface="+mn-ea"/>
              </a:rPr>
              <a:t> </a:t>
            </a:r>
            <a:r>
              <a:rPr lang="en-GB" sz="1991" dirty="0" err="1">
                <a:solidFill>
                  <a:srgbClr val="219DD2"/>
                </a:solidFill>
                <a:latin typeface="Tahoma" pitchFamily="34" charset="0"/>
                <a:ea typeface="+mn-ea"/>
              </a:rPr>
              <a:t>doen</a:t>
            </a:r>
            <a:endParaRPr lang="en-GB" sz="1991" dirty="0">
              <a:solidFill>
                <a:srgbClr val="219DD2"/>
              </a:solidFill>
              <a:latin typeface="Tahoma" pitchFamily="34" charset="0"/>
              <a:ea typeface="+mn-e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555567" y="7222916"/>
            <a:ext cx="609526" cy="614798"/>
          </a:xfrm>
          <a:prstGeom prst="ellips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3697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5657301" y="5072802"/>
            <a:ext cx="480847" cy="2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650526" y="6828015"/>
            <a:ext cx="480849" cy="2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41" name="TextBox 4"/>
          <p:cNvSpPr txBox="1">
            <a:spLocks noChangeArrowheads="1"/>
          </p:cNvSpPr>
          <p:nvPr/>
        </p:nvSpPr>
        <p:spPr bwMode="auto">
          <a:xfrm>
            <a:off x="9405257" y="2135523"/>
            <a:ext cx="3293193" cy="42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853"/>
              </a:spcBef>
              <a:spcAft>
                <a:spcPts val="853"/>
              </a:spcAft>
            </a:pPr>
            <a:endParaRPr lang="en-GB" sz="2844" b="1" dirty="0" smtClean="0">
              <a:latin typeface="Tahoma" pitchFamily="34" charset="0"/>
              <a:sym typeface="Kievit-Book" charset="0"/>
            </a:endParaRPr>
          </a:p>
          <a:p>
            <a:pPr>
              <a:spcBef>
                <a:spcPts val="853"/>
              </a:spcBef>
              <a:spcAft>
                <a:spcPts val="853"/>
              </a:spcAft>
            </a:pPr>
            <a:r>
              <a:rPr lang="en-GB" sz="2400" b="1" dirty="0" err="1" smtClean="0">
                <a:latin typeface="+mn-lt"/>
                <a:sym typeface="Kievit-Book" charset="0"/>
              </a:rPr>
              <a:t>Effectiviteit</a:t>
            </a:r>
            <a:r>
              <a:rPr lang="en-GB" sz="2400" b="1" dirty="0" smtClean="0">
                <a:latin typeface="+mn-lt"/>
                <a:sym typeface="Kievit-Book" charset="0"/>
              </a:rPr>
              <a:t> </a:t>
            </a:r>
            <a:r>
              <a:rPr lang="en-GB" sz="2400" b="1" dirty="0">
                <a:latin typeface="+mn-lt"/>
                <a:sym typeface="Kievit-Book" charset="0"/>
              </a:rPr>
              <a:t>op </a:t>
            </a:r>
            <a:r>
              <a:rPr lang="en-GB" sz="2400" b="1" dirty="0" err="1">
                <a:latin typeface="+mn-lt"/>
                <a:sym typeface="Kievit-Book" charset="0"/>
              </a:rPr>
              <a:t>niveau</a:t>
            </a:r>
            <a:r>
              <a:rPr lang="en-GB" sz="2400" b="1" dirty="0">
                <a:latin typeface="+mn-lt"/>
                <a:sym typeface="Kievit-Book" charset="0"/>
              </a:rPr>
              <a:t> 1</a:t>
            </a:r>
          </a:p>
          <a:p>
            <a:pPr>
              <a:spcBef>
                <a:spcPts val="853"/>
              </a:spcBef>
              <a:spcAft>
                <a:spcPts val="853"/>
              </a:spcAft>
            </a:pPr>
            <a:r>
              <a:rPr lang="en-GB" sz="2400" dirty="0" err="1" smtClean="0">
                <a:latin typeface="+mn-lt"/>
                <a:sym typeface="Kievit-Book" charset="0"/>
              </a:rPr>
              <a:t>Doen</a:t>
            </a:r>
            <a:endParaRPr lang="en-GB" sz="2400" dirty="0">
              <a:latin typeface="+mn-lt"/>
              <a:sym typeface="Kievit-Book" charset="0"/>
            </a:endParaRPr>
          </a:p>
          <a:p>
            <a:pPr>
              <a:spcBef>
                <a:spcPts val="853"/>
              </a:spcBef>
              <a:spcAft>
                <a:spcPts val="853"/>
              </a:spcAft>
            </a:pPr>
            <a:r>
              <a:rPr lang="en-GB" sz="2400" b="1" dirty="0" err="1">
                <a:latin typeface="+mn-lt"/>
                <a:sym typeface="Kievit-Book" charset="0"/>
              </a:rPr>
              <a:t>Effectiviteit</a:t>
            </a:r>
            <a:r>
              <a:rPr lang="en-GB" sz="2400" b="1" dirty="0">
                <a:latin typeface="+mn-lt"/>
                <a:sym typeface="Kievit-Book" charset="0"/>
              </a:rPr>
              <a:t> op </a:t>
            </a:r>
            <a:r>
              <a:rPr lang="en-GB" sz="2400" b="1" dirty="0" err="1">
                <a:latin typeface="+mn-lt"/>
                <a:sym typeface="Kievit-Book" charset="0"/>
              </a:rPr>
              <a:t>niveau</a:t>
            </a:r>
            <a:r>
              <a:rPr lang="en-GB" sz="2400" b="1" dirty="0">
                <a:latin typeface="+mn-lt"/>
                <a:sym typeface="Kievit-Book" charset="0"/>
              </a:rPr>
              <a:t> 2</a:t>
            </a:r>
          </a:p>
          <a:p>
            <a:pPr>
              <a:spcBef>
                <a:spcPts val="853"/>
              </a:spcBef>
              <a:spcAft>
                <a:spcPts val="853"/>
              </a:spcAft>
            </a:pPr>
            <a:r>
              <a:rPr lang="en-GB" sz="2400" dirty="0" err="1" smtClean="0">
                <a:latin typeface="+mn-lt"/>
                <a:sym typeface="Kievit-Book" charset="0"/>
              </a:rPr>
              <a:t>Denken</a:t>
            </a:r>
            <a:endParaRPr lang="en-GB" sz="2400" dirty="0">
              <a:latin typeface="+mn-lt"/>
              <a:sym typeface="Kievit-Book" charset="0"/>
            </a:endParaRPr>
          </a:p>
          <a:p>
            <a:pPr eaLnBrk="1" hangingPunct="1"/>
            <a:endParaRPr lang="en-GB" sz="2844" dirty="0">
              <a:sym typeface="Kievit-Book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57201" y="527134"/>
            <a:ext cx="11489502" cy="152034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BE311A"/>
                </a:solidFill>
                <a:latin typeface="Arial"/>
                <a:ea typeface="MS PGothic" pitchFamily="34" charset="-128"/>
                <a:cs typeface="Arial"/>
                <a:sym typeface="Kievit-Book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BE311A"/>
                </a:solidFill>
                <a:latin typeface="Arial" charset="0"/>
                <a:ea typeface="MS PGothic" pitchFamily="34" charset="-128"/>
                <a:cs typeface="Arial" pitchFamily="34" charset="0"/>
                <a:sym typeface="Kievit-Book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BE311A"/>
                </a:solidFill>
                <a:latin typeface="Arial" charset="0"/>
                <a:ea typeface="MS PGothic" pitchFamily="34" charset="-128"/>
                <a:cs typeface="Arial" pitchFamily="34" charset="0"/>
                <a:sym typeface="Kievit-Book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BE311A"/>
                </a:solidFill>
                <a:latin typeface="Arial" charset="0"/>
                <a:ea typeface="MS PGothic" pitchFamily="34" charset="-128"/>
                <a:cs typeface="Arial" pitchFamily="34" charset="0"/>
                <a:sym typeface="Kievit-Book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BE311A"/>
                </a:solidFill>
                <a:latin typeface="Arial" charset="0"/>
                <a:ea typeface="MS PGothic" pitchFamily="34" charset="-128"/>
                <a:cs typeface="Arial" pitchFamily="34" charset="0"/>
                <a:sym typeface="Kievit-Book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901F1F"/>
                </a:solidFill>
                <a:latin typeface="Kievit-Book" charset="0"/>
                <a:ea typeface="ヒラギノ角ゴ ProN W3" charset="-128"/>
                <a:cs typeface="ヒラギノ角ゴ ProN W3" charset="-128"/>
                <a:sym typeface="Kievit-Book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901F1F"/>
                </a:solidFill>
                <a:latin typeface="Kievit-Book" charset="0"/>
                <a:ea typeface="ヒラギノ角ゴ ProN W3" charset="-128"/>
                <a:cs typeface="ヒラギノ角ゴ ProN W3" charset="-128"/>
                <a:sym typeface="Kievit-Book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901F1F"/>
                </a:solidFill>
                <a:latin typeface="Kievit-Book" charset="0"/>
                <a:ea typeface="ヒラギノ角ゴ ProN W3" charset="-128"/>
                <a:cs typeface="ヒラギノ角ゴ ProN W3" charset="-128"/>
                <a:sym typeface="Kievit-Book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901F1F"/>
                </a:solidFill>
                <a:latin typeface="Kievit-Book" charset="0"/>
                <a:ea typeface="ヒラギノ角ゴ ProN W3" charset="-128"/>
                <a:cs typeface="ヒラギノ角ゴ ProN W3" charset="-128"/>
                <a:sym typeface="Kievit-Book" charset="0"/>
              </a:defRPr>
            </a:lvl9pPr>
          </a:lstStyle>
          <a:p>
            <a:pPr eaLnBrk="1" hangingPunct="1">
              <a:defRPr/>
            </a:pPr>
            <a:r>
              <a:rPr lang="nl-NL" altLang="nl-NL" sz="2800" kern="0" dirty="0">
                <a:latin typeface="Arial" pitchFamily="34" charset="0"/>
                <a:cs typeface="Arial" pitchFamily="34" charset="0"/>
              </a:rPr>
              <a:t>Niveaus effectiviteit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8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Effectiviteit hands </a:t>
            </a:r>
            <a:r>
              <a:rPr lang="nl-NL" dirty="0" smtClean="0">
                <a:ea typeface="ＭＳ Ｐゴシック" pitchFamily="34" charset="-128"/>
              </a:rPr>
              <a:t>on-</a:t>
            </a:r>
            <a:r>
              <a:rPr lang="nl-NL" dirty="0" err="1" smtClean="0">
                <a:ea typeface="ＭＳ Ｐゴシック" pitchFamily="34" charset="-128"/>
              </a:rPr>
              <a:t>minds</a:t>
            </a: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dirty="0" smtClean="0">
                <a:ea typeface="ＭＳ Ｐゴシック" pitchFamily="34" charset="-128"/>
              </a:rPr>
              <a:t>on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1800225"/>
            <a:ext cx="11160125" cy="6119813"/>
          </a:xfrm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Effectiviteit op doen-niveau:  goede instructie</a:t>
            </a:r>
            <a:r>
              <a:rPr lang="nl-NL" dirty="0" smtClean="0">
                <a:ea typeface="ＭＳ Ｐゴシック" pitchFamily="34" charset="-128"/>
              </a:rPr>
              <a:t>, doel en product zijn duidelijk voor leerlingen, opdrachten bieden ondersteuning om doel/product te bereiken, </a:t>
            </a:r>
            <a:r>
              <a:rPr lang="nl-NL" dirty="0" smtClean="0">
                <a:ea typeface="ＭＳ Ｐゴシック" pitchFamily="34" charset="-128"/>
              </a:rPr>
              <a:t>prettige lay-out, weinig inleidende </a:t>
            </a:r>
            <a:r>
              <a:rPr lang="nl-NL" dirty="0" smtClean="0">
                <a:ea typeface="ＭＳ Ｐゴシック" pitchFamily="34" charset="-128"/>
              </a:rPr>
              <a:t>tekst, motiverend voor leerlingen</a:t>
            </a:r>
          </a:p>
          <a:p>
            <a:endParaRPr lang="nl-NL" dirty="0" smtClean="0">
              <a:ea typeface="ＭＳ Ｐゴシック" pitchFamily="34" charset="-128"/>
            </a:endParaRPr>
          </a:p>
          <a:p>
            <a:r>
              <a:rPr lang="nl-NL" dirty="0" smtClean="0">
                <a:ea typeface="ＭＳ Ｐゴシック" pitchFamily="34" charset="-128"/>
              </a:rPr>
              <a:t>Effectiviteit op </a:t>
            </a:r>
            <a:r>
              <a:rPr lang="nl-NL" dirty="0" err="1" smtClean="0">
                <a:ea typeface="ＭＳ Ｐゴシック" pitchFamily="34" charset="-128"/>
              </a:rPr>
              <a:t>denk-niveau</a:t>
            </a:r>
            <a:r>
              <a:rPr lang="nl-NL" dirty="0" smtClean="0">
                <a:ea typeface="ＭＳ Ｐゴシック" pitchFamily="34" charset="-128"/>
              </a:rPr>
              <a:t>: hogere denkvaardigheden activeren. </a:t>
            </a:r>
          </a:p>
          <a:p>
            <a:pPr lvl="1"/>
            <a:r>
              <a:rPr lang="nl-NL" dirty="0" smtClean="0">
                <a:ea typeface="ＭＳ Ｐゴシック" pitchFamily="34" charset="-128"/>
              </a:rPr>
              <a:t>Patronen leren zien</a:t>
            </a:r>
          </a:p>
          <a:p>
            <a:pPr lvl="1"/>
            <a:r>
              <a:rPr lang="nl-NL" dirty="0" smtClean="0">
                <a:ea typeface="ＭＳ Ｐゴシック" pitchFamily="34" charset="-128"/>
              </a:rPr>
              <a:t>Vorm-functie denken</a:t>
            </a:r>
          </a:p>
          <a:p>
            <a:pPr lvl="1"/>
            <a:r>
              <a:rPr lang="nl-NL" dirty="0" smtClean="0">
                <a:ea typeface="ＭＳ Ｐゴシック" pitchFamily="34" charset="-128"/>
              </a:rPr>
              <a:t>Systeemdenken</a:t>
            </a:r>
            <a:endParaRPr lang="nl-NL" dirty="0" smtClean="0">
              <a:ea typeface="ＭＳ Ｐゴシック" pitchFamily="34" charset="-128"/>
            </a:endParaRPr>
          </a:p>
          <a:p>
            <a:pPr lvl="1"/>
            <a:r>
              <a:rPr lang="nl-NL" dirty="0" smtClean="0">
                <a:ea typeface="ＭＳ Ｐゴシック" pitchFamily="34" charset="-128"/>
              </a:rPr>
              <a:t>Causaal denken</a:t>
            </a:r>
          </a:p>
          <a:p>
            <a:pPr lvl="1"/>
            <a:r>
              <a:rPr lang="nl-NL" dirty="0" smtClean="0">
                <a:ea typeface="ＭＳ Ｐゴシック" pitchFamily="34" charset="-128"/>
              </a:rPr>
              <a:t>Ecologisch denken</a:t>
            </a:r>
          </a:p>
          <a:p>
            <a:pPr lvl="1"/>
            <a:r>
              <a:rPr lang="nl-NL" dirty="0" smtClean="0">
                <a:ea typeface="ＭＳ Ｐゴシック" pitchFamily="34" charset="-128"/>
              </a:rPr>
              <a:t>Evolutionair </a:t>
            </a:r>
            <a:r>
              <a:rPr lang="nl-NL" dirty="0" smtClean="0">
                <a:ea typeface="ＭＳ Ｐゴシック" pitchFamily="34" charset="-128"/>
              </a:rPr>
              <a:t>denken</a:t>
            </a:r>
          </a:p>
          <a:p>
            <a:pPr lvl="1"/>
            <a:r>
              <a:rPr lang="nl-NL" dirty="0" smtClean="0">
                <a:ea typeface="ＭＳ Ｐゴシック" pitchFamily="34" charset="-128"/>
              </a:rPr>
              <a:t>Beleven en waarderen</a:t>
            </a:r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840663" y="228282"/>
            <a:ext cx="4914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BF2E1B"/>
                </a:solidFill>
              </a:rPr>
              <a:t>Radboud Docenten Academie</a:t>
            </a:r>
            <a:endParaRPr lang="nl-NL" b="1" dirty="0">
              <a:solidFill>
                <a:srgbClr val="BF2E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 bij het </a:t>
            </a:r>
            <a:r>
              <a:rPr lang="nl-NL" dirty="0" smtClean="0"/>
              <a:t>ontwikkelen </a:t>
            </a:r>
            <a:r>
              <a:rPr lang="nl-NL" dirty="0" smtClean="0"/>
              <a:t>van een opdracht </a:t>
            </a:r>
            <a:r>
              <a:rPr lang="nl-NL" dirty="0" smtClean="0"/>
              <a:t>bij een excursie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900000" y="1399950"/>
            <a:ext cx="11160000" cy="6120000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Wat </a:t>
            </a:r>
            <a:r>
              <a:rPr lang="nl-NL" dirty="0" smtClean="0"/>
              <a:t>zie jij?</a:t>
            </a:r>
          </a:p>
          <a:p>
            <a:r>
              <a:rPr lang="nl-NL" dirty="0" smtClean="0"/>
              <a:t>Wat zouden de leerlingen zien?</a:t>
            </a:r>
          </a:p>
          <a:p>
            <a:r>
              <a:rPr lang="nl-NL" dirty="0" smtClean="0"/>
              <a:t>Wat wil je dat de leerlingen gaan </a:t>
            </a:r>
            <a:r>
              <a:rPr lang="nl-NL" dirty="0" smtClean="0"/>
              <a:t>(in-)zien</a:t>
            </a:r>
            <a:r>
              <a:rPr lang="nl-NL" dirty="0" smtClean="0"/>
              <a:t>?</a:t>
            </a:r>
          </a:p>
          <a:p>
            <a:r>
              <a:rPr lang="nl-NL" dirty="0" smtClean="0"/>
              <a:t>Hoe kun je dat bereiken?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840663" y="228282"/>
            <a:ext cx="4914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BF2E1B"/>
                </a:solidFill>
              </a:rPr>
              <a:t>Radboud Docenten Academie</a:t>
            </a:r>
            <a:endParaRPr lang="nl-NL" b="1" dirty="0">
              <a:solidFill>
                <a:srgbClr val="BF2E1B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277" y="3087014"/>
            <a:ext cx="6629937" cy="443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onders 2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375" r="14375"/>
          <a:stretch>
            <a:fillRect/>
          </a:stretch>
        </p:blipFill>
        <p:spPr>
          <a:xfrm>
            <a:off x="1341888" y="484539"/>
            <a:ext cx="4351230" cy="5293997"/>
          </a:xfrm>
        </p:spPr>
      </p:pic>
      <p:pic>
        <p:nvPicPr>
          <p:cNvPr id="6" name="Picture Placeholder 5" descr="donder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2774" r="22774"/>
          <a:stretch>
            <a:fillRect/>
          </a:stretch>
        </p:blipFill>
        <p:spPr>
          <a:xfrm>
            <a:off x="7423196" y="398162"/>
            <a:ext cx="4493221" cy="5466753"/>
          </a:xfrm>
        </p:spPr>
      </p:pic>
      <p:sp>
        <p:nvSpPr>
          <p:cNvPr id="14" name="Rectangle 13"/>
          <p:cNvSpPr/>
          <p:nvPr/>
        </p:nvSpPr>
        <p:spPr>
          <a:xfrm>
            <a:off x="3517502" y="6095853"/>
            <a:ext cx="6906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50138">
              <a:buFont typeface="Arial" pitchFamily="34" charset="0"/>
              <a:buChar char="•"/>
            </a:pPr>
            <a:r>
              <a:rPr lang="nl-NL" sz="2400" dirty="0">
                <a:cs typeface="Arial" pitchFamily="34" charset="0"/>
              </a:rPr>
              <a:t>Wat zie jij?</a:t>
            </a:r>
          </a:p>
          <a:p>
            <a:pPr indent="-650138">
              <a:buFont typeface="Arial" pitchFamily="34" charset="0"/>
              <a:buChar char="•"/>
            </a:pPr>
            <a:r>
              <a:rPr lang="nl-NL" sz="2400" dirty="0">
                <a:cs typeface="Arial" pitchFamily="34" charset="0"/>
              </a:rPr>
              <a:t>Wat zien de leerlingen?</a:t>
            </a:r>
          </a:p>
          <a:p>
            <a:pPr indent="-650138">
              <a:buFont typeface="Arial" pitchFamily="34" charset="0"/>
              <a:buChar char="•"/>
            </a:pPr>
            <a:r>
              <a:rPr lang="nl-NL" sz="2400" dirty="0">
                <a:cs typeface="Arial" pitchFamily="34" charset="0"/>
              </a:rPr>
              <a:t>Wat </a:t>
            </a:r>
            <a:r>
              <a:rPr lang="nl-NL" sz="2400" dirty="0" smtClean="0">
                <a:cs typeface="Arial" pitchFamily="34" charset="0"/>
              </a:rPr>
              <a:t>wil je dat de leerlingen </a:t>
            </a:r>
            <a:r>
              <a:rPr lang="nl-NL" sz="2400" dirty="0" smtClean="0">
                <a:cs typeface="Arial" pitchFamily="34" charset="0"/>
              </a:rPr>
              <a:t>gaan (in-)zien</a:t>
            </a:r>
            <a:r>
              <a:rPr lang="nl-NL" sz="2400" dirty="0">
                <a:cs typeface="Arial" pitchFamily="34" charset="0"/>
              </a:rPr>
              <a:t>?</a:t>
            </a:r>
          </a:p>
          <a:p>
            <a:pPr indent="-650138">
              <a:buFont typeface="Arial" pitchFamily="34" charset="0"/>
              <a:buChar char="•"/>
            </a:pPr>
            <a:r>
              <a:rPr lang="nl-NL" sz="2400" dirty="0">
                <a:cs typeface="Arial" pitchFamily="34" charset="0"/>
              </a:rPr>
              <a:t>Hoe kun je dat bereiken?</a:t>
            </a:r>
          </a:p>
        </p:txBody>
      </p:sp>
    </p:spTree>
    <p:extLst>
      <p:ext uri="{BB962C8B-B14F-4D97-AF65-F5344CB8AC3E}">
        <p14:creationId xmlns:p14="http://schemas.microsoft.com/office/powerpoint/2010/main" val="1546109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9"/>
          <p:cNvSpPr txBox="1">
            <a:spLocks/>
          </p:cNvSpPr>
          <p:nvPr/>
        </p:nvSpPr>
        <p:spPr bwMode="auto">
          <a:xfrm>
            <a:off x="546316" y="322748"/>
            <a:ext cx="11264936" cy="13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ts val="4550"/>
              </a:lnSpc>
              <a:spcAft>
                <a:spcPts val="0"/>
              </a:spcAft>
              <a:defRPr/>
            </a:pPr>
            <a:r>
              <a:rPr lang="nl-NL" sz="2400" b="1" dirty="0" smtClean="0">
                <a:solidFill>
                  <a:srgbClr val="C00000"/>
                </a:solidFill>
                <a:latin typeface="+mj-lt"/>
                <a:ea typeface="ヒラギノ角ゴ Pro W3" charset="-128"/>
                <a:cs typeface="Arial Narrow"/>
              </a:rPr>
              <a:t>Uitgangspunten excursie</a:t>
            </a:r>
            <a:endParaRPr lang="nl-NL" sz="2400" cap="all" dirty="0">
              <a:solidFill>
                <a:srgbClr val="C00000"/>
              </a:solidFill>
              <a:latin typeface="+mj-lt"/>
              <a:ea typeface="ヒラギノ角ゴ Pro W3" charset="-128"/>
              <a:cs typeface="Arial Narrow"/>
            </a:endParaRPr>
          </a:p>
        </p:txBody>
      </p:sp>
      <p:sp>
        <p:nvSpPr>
          <p:cNvPr id="46083" name="Ovaal 15"/>
          <p:cNvSpPr>
            <a:spLocks noChangeArrowheads="1"/>
          </p:cNvSpPr>
          <p:nvPr/>
        </p:nvSpPr>
        <p:spPr bwMode="auto">
          <a:xfrm>
            <a:off x="3105150" y="3388312"/>
            <a:ext cx="2781300" cy="3438468"/>
          </a:xfrm>
          <a:prstGeom prst="ellipse">
            <a:avLst/>
          </a:prstGeom>
          <a:solidFill>
            <a:srgbClr val="0070C0">
              <a:alpha val="8509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Concreet</a:t>
            </a: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Context</a:t>
            </a:r>
          </a:p>
          <a:p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Voorbeeld</a:t>
            </a: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084" name="Ovaal 15"/>
          <p:cNvSpPr>
            <a:spLocks noChangeArrowheads="1"/>
          </p:cNvSpPr>
          <p:nvPr/>
        </p:nvSpPr>
        <p:spPr bwMode="auto">
          <a:xfrm>
            <a:off x="8458200" y="3358510"/>
            <a:ext cx="2960246" cy="3468270"/>
          </a:xfrm>
          <a:prstGeom prst="ellipse">
            <a:avLst/>
          </a:prstGeom>
          <a:solidFill>
            <a:srgbClr val="0070C0">
              <a:alpha val="8509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Abstract</a:t>
            </a: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Concept</a:t>
            </a:r>
          </a:p>
          <a:p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Generalise-rend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principe</a:t>
            </a:r>
          </a:p>
        </p:txBody>
      </p:sp>
      <p:sp>
        <p:nvSpPr>
          <p:cNvPr id="46085" name="AutoShape 38"/>
          <p:cNvSpPr>
            <a:spLocks noChangeArrowheads="1"/>
          </p:cNvSpPr>
          <p:nvPr/>
        </p:nvSpPr>
        <p:spPr bwMode="auto">
          <a:xfrm>
            <a:off x="4388021" y="1889641"/>
            <a:ext cx="6756229" cy="1468869"/>
          </a:xfrm>
          <a:prstGeom prst="curvedDownArrow">
            <a:avLst>
              <a:gd name="adj1" fmla="val 10899"/>
              <a:gd name="adj2" fmla="val 199125"/>
              <a:gd name="adj3" fmla="val 25440"/>
            </a:avLst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 sz="3697"/>
          </a:p>
        </p:txBody>
      </p:sp>
      <p:sp>
        <p:nvSpPr>
          <p:cNvPr id="46086" name="AutoShape 39"/>
          <p:cNvSpPr>
            <a:spLocks noChangeArrowheads="1"/>
          </p:cNvSpPr>
          <p:nvPr/>
        </p:nvSpPr>
        <p:spPr bwMode="auto">
          <a:xfrm rot="10800000">
            <a:off x="3295649" y="6856582"/>
            <a:ext cx="6648449" cy="1182515"/>
          </a:xfrm>
          <a:prstGeom prst="curvedDownArrow">
            <a:avLst>
              <a:gd name="adj1" fmla="val 10899"/>
              <a:gd name="adj2" fmla="val 199125"/>
              <a:gd name="adj3" fmla="val 25440"/>
            </a:avLst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 sz="3697"/>
          </a:p>
        </p:txBody>
      </p:sp>
      <p:sp>
        <p:nvSpPr>
          <p:cNvPr id="46087" name="Tekstvak 8"/>
          <p:cNvSpPr txBox="1">
            <a:spLocks noChangeArrowheads="1"/>
          </p:cNvSpPr>
          <p:nvPr/>
        </p:nvSpPr>
        <p:spPr bwMode="auto">
          <a:xfrm>
            <a:off x="6179548" y="1900742"/>
            <a:ext cx="2019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cs typeface="Arial" pitchFamily="34" charset="0"/>
              </a:rPr>
              <a:t>inductief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74320" y="1801364"/>
            <a:ext cx="32118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C00000"/>
                </a:solidFill>
                <a:ea typeface="ヒラギノ角ゴ Pro W3" charset="-128"/>
              </a:rPr>
              <a:t>S</a:t>
            </a:r>
            <a:r>
              <a:rPr lang="nl-NL" sz="2400" dirty="0" smtClean="0">
                <a:solidFill>
                  <a:srgbClr val="C00000"/>
                </a:solidFill>
                <a:ea typeface="ヒラギノ角ゴ Pro W3" charset="-128"/>
              </a:rPr>
              <a:t>tart vanuit de</a:t>
            </a:r>
          </a:p>
          <a:p>
            <a:r>
              <a:rPr lang="nl-NL" sz="2400" dirty="0" smtClean="0">
                <a:solidFill>
                  <a:srgbClr val="C00000"/>
                </a:solidFill>
                <a:ea typeface="ヒラギノ角ゴ Pro W3" charset="-128"/>
              </a:rPr>
              <a:t>waarneming.</a:t>
            </a:r>
          </a:p>
          <a:p>
            <a:r>
              <a:rPr lang="nl-NL" sz="2400" dirty="0" smtClean="0">
                <a:solidFill>
                  <a:srgbClr val="C00000"/>
                </a:solidFill>
                <a:ea typeface="ヒラギノ角ゴ Pro W3" charset="-128"/>
              </a:rPr>
              <a:t>Leer je leerling</a:t>
            </a:r>
          </a:p>
          <a:p>
            <a:r>
              <a:rPr lang="nl-NL" sz="2400" dirty="0">
                <a:solidFill>
                  <a:srgbClr val="C00000"/>
                </a:solidFill>
                <a:ea typeface="ヒラギノ角ゴ Pro W3" charset="-128"/>
              </a:rPr>
              <a:t>k</a:t>
            </a:r>
            <a:r>
              <a:rPr lang="nl-NL" sz="2400" dirty="0" smtClean="0">
                <a:solidFill>
                  <a:srgbClr val="C00000"/>
                </a:solidFill>
                <a:ea typeface="ヒラギノ角ゴ Pro W3" charset="-128"/>
              </a:rPr>
              <a:t>ijken en verwonderen.</a:t>
            </a:r>
          </a:p>
          <a:p>
            <a:r>
              <a:rPr lang="nl-NL" sz="2400" dirty="0" smtClean="0">
                <a:solidFill>
                  <a:srgbClr val="C00000"/>
                </a:solidFill>
                <a:ea typeface="ヒラギノ角ゴ Pro W3" charset="-128"/>
              </a:rPr>
              <a:t>Leer je leerling</a:t>
            </a:r>
          </a:p>
          <a:p>
            <a:r>
              <a:rPr lang="nl-NL" sz="2400" dirty="0">
                <a:solidFill>
                  <a:srgbClr val="C00000"/>
                </a:solidFill>
                <a:ea typeface="ヒラギノ角ゴ Pro W3" charset="-128"/>
              </a:rPr>
              <a:t>h</a:t>
            </a:r>
            <a:r>
              <a:rPr lang="nl-NL" sz="2400" dirty="0" smtClean="0">
                <a:solidFill>
                  <a:srgbClr val="C00000"/>
                </a:solidFill>
                <a:ea typeface="ヒラギノ角ゴ Pro W3" charset="-128"/>
              </a:rPr>
              <a:t>ierover nadenken.</a:t>
            </a:r>
          </a:p>
          <a:p>
            <a:endParaRPr lang="nl-NL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6244046" y="7576457"/>
            <a:ext cx="189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accent4">
                    <a:lumMod val="75000"/>
                  </a:schemeClr>
                </a:solidFill>
              </a:rPr>
              <a:t>deductief</a:t>
            </a:r>
            <a:endParaRPr lang="nl-N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74320" y="5499463"/>
            <a:ext cx="3021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accent4">
                    <a:lumMod val="75000"/>
                  </a:schemeClr>
                </a:solidFill>
              </a:rPr>
              <a:t>Start vanuit de</a:t>
            </a:r>
          </a:p>
          <a:p>
            <a:r>
              <a:rPr lang="nl-NL" sz="2400" dirty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nl-NL" sz="2400" dirty="0" smtClean="0">
                <a:solidFill>
                  <a:schemeClr val="accent4">
                    <a:lumMod val="75000"/>
                  </a:schemeClr>
                </a:solidFill>
              </a:rPr>
              <a:t>heorie/het leerboek. Laat leerlingen zelf voorbeelden zoeken bij de begrippen of processen. Laat ze zelf vragen formuleren !</a:t>
            </a:r>
            <a:endParaRPr lang="nl-N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9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9"/>
          <p:cNvSpPr txBox="1">
            <a:spLocks/>
          </p:cNvSpPr>
          <p:nvPr/>
        </p:nvSpPr>
        <p:spPr bwMode="auto">
          <a:xfrm>
            <a:off x="546315" y="988711"/>
            <a:ext cx="11950737" cy="13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ts val="4550"/>
              </a:lnSpc>
            </a:pPr>
            <a:endParaRPr lang="nl-NL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8131" name="Tekstvak 8"/>
          <p:cNvSpPr txBox="1">
            <a:spLocks noChangeArrowheads="1"/>
          </p:cNvSpPr>
          <p:nvPr/>
        </p:nvSpPr>
        <p:spPr bwMode="auto">
          <a:xfrm>
            <a:off x="546315" y="2162613"/>
            <a:ext cx="708178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nl-NL" sz="2400" b="1" dirty="0" smtClean="0">
                <a:solidFill>
                  <a:srgbClr val="C00000"/>
                </a:solidFill>
                <a:cs typeface="Arial" pitchFamily="34" charset="0"/>
              </a:rPr>
              <a:t>Eigen ervaring:</a:t>
            </a:r>
          </a:p>
          <a:p>
            <a:r>
              <a:rPr lang="nl-NL" sz="2400" dirty="0" smtClean="0">
                <a:cs typeface="Arial" pitchFamily="34" charset="0"/>
              </a:rPr>
              <a:t>Wat heb je als deelnemer van deze excursie</a:t>
            </a:r>
          </a:p>
          <a:p>
            <a:r>
              <a:rPr lang="nl-NL" sz="2400" dirty="0">
                <a:cs typeface="Arial" pitchFamily="34" charset="0"/>
              </a:rPr>
              <a:t>g</a:t>
            </a:r>
            <a:r>
              <a:rPr lang="nl-NL" sz="2400" dirty="0" smtClean="0">
                <a:cs typeface="Arial" pitchFamily="34" charset="0"/>
              </a:rPr>
              <a:t>eleerd?</a:t>
            </a:r>
          </a:p>
          <a:p>
            <a:endParaRPr lang="nl-NL" sz="2400" dirty="0">
              <a:cs typeface="Arial" pitchFamily="34" charset="0"/>
            </a:endParaRPr>
          </a:p>
          <a:p>
            <a:endParaRPr lang="nl-NL" sz="2400" dirty="0" smtClean="0">
              <a:cs typeface="Arial" pitchFamily="34" charset="0"/>
            </a:endParaRPr>
          </a:p>
          <a:p>
            <a:r>
              <a:rPr lang="nl-NL" sz="2400" b="1" dirty="0" smtClean="0">
                <a:solidFill>
                  <a:srgbClr val="C00000"/>
                </a:solidFill>
                <a:cs typeface="Arial" pitchFamily="34" charset="0"/>
              </a:rPr>
              <a:t>Docent:</a:t>
            </a:r>
          </a:p>
          <a:p>
            <a:r>
              <a:rPr lang="nl-NL" sz="2400" dirty="0" smtClean="0">
                <a:cs typeface="Arial" pitchFamily="34" charset="0"/>
              </a:rPr>
              <a:t>Welke inzichten neem je mee naar je eigen onderwijspraktijk?</a:t>
            </a:r>
            <a:endParaRPr lang="nl-NL" sz="2400" dirty="0">
              <a:cs typeface="Arial" pitchFamily="34" charset="0"/>
            </a:endParaRPr>
          </a:p>
        </p:txBody>
      </p:sp>
      <p:pic>
        <p:nvPicPr>
          <p:cNvPr id="48132" name="Picture 8" descr="http://sociaalopstap.nl/file/images/name/thermometer_nul_c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99" y="1654674"/>
            <a:ext cx="5767969" cy="610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176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RU PPT CP NL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 PPT CP NL 2014</Template>
  <TotalTime>73</TotalTime>
  <Words>813</Words>
  <Application>Microsoft Office PowerPoint</Application>
  <PresentationFormat>Aangepast</PresentationFormat>
  <Paragraphs>115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21" baseType="lpstr">
      <vt:lpstr>ＭＳ Ｐゴシック</vt:lpstr>
      <vt:lpstr>ＭＳ Ｐゴシック</vt:lpstr>
      <vt:lpstr>Arial</vt:lpstr>
      <vt:lpstr>Arial Narrow</vt:lpstr>
      <vt:lpstr>Calibri</vt:lpstr>
      <vt:lpstr>Kievit-Book</vt:lpstr>
      <vt:lpstr>Lucida Grande</vt:lpstr>
      <vt:lpstr>Tahoma</vt:lpstr>
      <vt:lpstr>Times</vt:lpstr>
      <vt:lpstr>ヒラギノ角ゴ Pro W3</vt:lpstr>
      <vt:lpstr>RU PPT CP NL 2014</vt:lpstr>
      <vt:lpstr>RU Titeldia's</vt:lpstr>
      <vt:lpstr>Excursiedidactiek</vt:lpstr>
      <vt:lpstr>PowerPoint-presentatie</vt:lpstr>
      <vt:lpstr>Ervaringen als docent</vt:lpstr>
      <vt:lpstr>PowerPoint-presentatie</vt:lpstr>
      <vt:lpstr>Effectiviteit hands on-minds on</vt:lpstr>
      <vt:lpstr>Hulp bij het ontwikkelen van een opdracht bij een excursie</vt:lpstr>
      <vt:lpstr>PowerPoint-presentatie</vt:lpstr>
      <vt:lpstr>PowerPoint-presentatie</vt:lpstr>
      <vt:lpstr>PowerPoint-presentatie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u560141</dc:creator>
  <cp:lastModifiedBy>Besselink, A.J.M.J. (José)</cp:lastModifiedBy>
  <cp:revision>29</cp:revision>
  <dcterms:created xsi:type="dcterms:W3CDTF">2014-10-28T09:47:35Z</dcterms:created>
  <dcterms:modified xsi:type="dcterms:W3CDTF">2018-01-09T09:55:47Z</dcterms:modified>
</cp:coreProperties>
</file>