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9" r:id="rId8"/>
    <p:sldId id="264" r:id="rId9"/>
    <p:sldId id="261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hyperlink" Target="http://youtu.be/6npoMHQ4Ko8" TargetMode="Externa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roadjunky.com/images/900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http://www.europarl.europa.eu/eplive/expert/photo/20070306PHT03812/pict_20070306PHT03812.jpg" TargetMode="Externa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youtube.com/watch?v=EI1Qh0nzNG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62575" y="2905124"/>
            <a:ext cx="4248150" cy="1145711"/>
          </a:xfrm>
        </p:spPr>
        <p:txBody>
          <a:bodyPr/>
          <a:lstStyle/>
          <a:p>
            <a:pPr algn="l"/>
            <a:r>
              <a:rPr lang="nl-NL" dirty="0" smtClean="0"/>
              <a:t>Anorexia of </a:t>
            </a:r>
            <a:r>
              <a:rPr lang="nl-NL" dirty="0" err="1" smtClean="0"/>
              <a:t>Shwachman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Een casus over enzymwerking</a:t>
            </a:r>
            <a:endParaRPr lang="nl-NL" dirty="0"/>
          </a:p>
        </p:txBody>
      </p:sp>
      <p:pic>
        <p:nvPicPr>
          <p:cNvPr id="4" name="Afbeelding 3" descr="Shwachman Diamond Projec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78" y="3767156"/>
            <a:ext cx="4143375" cy="1664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86" y="1574016"/>
            <a:ext cx="1304714" cy="205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 en uitvoeren!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20851"/>
            <a:ext cx="3970866" cy="450850"/>
          </a:xfrm>
        </p:spPr>
        <p:txBody>
          <a:bodyPr/>
          <a:lstStyle/>
          <a:p>
            <a:r>
              <a:rPr lang="nl-NL" dirty="0" smtClean="0"/>
              <a:t>Hoe zouden leerlingen dit doen?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chemeClr val="tx1">
                    <a:lumMod val="75000"/>
                  </a:schemeClr>
                </a:solidFill>
              </a:rPr>
              <a:t>Worken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5" y="2352675"/>
            <a:ext cx="27051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7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60514"/>
            <a:ext cx="8596668" cy="3880773"/>
          </a:xfrm>
        </p:spPr>
        <p:txBody>
          <a:bodyPr/>
          <a:lstStyle/>
          <a:p>
            <a:r>
              <a:rPr lang="nl-NL" dirty="0" smtClean="0"/>
              <a:t>Hoe wil je de resultaten weergeven?</a:t>
            </a:r>
          </a:p>
          <a:p>
            <a:r>
              <a:rPr lang="nl-NL" dirty="0" smtClean="0"/>
              <a:t>Wat zeggen die resultaten</a:t>
            </a:r>
            <a:r>
              <a:rPr lang="nl-NL" dirty="0" smtClean="0"/>
              <a:t>?</a:t>
            </a:r>
            <a:endParaRPr lang="nl-NL" dirty="0" smtClean="0"/>
          </a:p>
        </p:txBody>
      </p:sp>
      <p:sp>
        <p:nvSpPr>
          <p:cNvPr id="5" name="Tekstvak 4"/>
          <p:cNvSpPr txBox="1"/>
          <p:nvPr/>
        </p:nvSpPr>
        <p:spPr>
          <a:xfrm>
            <a:off x="9591675" y="-9525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tx1">
                    <a:lumMod val="75000"/>
                  </a:schemeClr>
                </a:solidFill>
              </a:rPr>
              <a:t>Nabespreken en reflecteren</a:t>
            </a:r>
          </a:p>
          <a:p>
            <a:endParaRPr lang="nl-NL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810684" y="3952875"/>
            <a:ext cx="2446866" cy="809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 smtClean="0"/>
              <a:t>Conclusie?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8726"/>
            <a:ext cx="8596668" cy="5048250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Wat ging er mis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r>
              <a:rPr lang="nl-NL" dirty="0"/>
              <a:t>Heb je de enzymwerking in beeld gekregen?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Per team </a:t>
            </a:r>
            <a:r>
              <a:rPr lang="nl-NL" dirty="0" smtClean="0"/>
              <a:t>verschillen, is dat erg?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Welke problemen kwam jullie team tegen?</a:t>
            </a:r>
          </a:p>
          <a:p>
            <a:endParaRPr lang="nl-NL" dirty="0"/>
          </a:p>
          <a:p>
            <a:r>
              <a:rPr lang="nl-NL" dirty="0" smtClean="0"/>
              <a:t>Terug naar de leerdoelen</a:t>
            </a:r>
          </a:p>
          <a:p>
            <a:endParaRPr lang="nl-NL" dirty="0"/>
          </a:p>
          <a:p>
            <a:r>
              <a:rPr lang="nl-NL" dirty="0" smtClean="0"/>
              <a:t>Controleproef ingezet?</a:t>
            </a:r>
          </a:p>
          <a:p>
            <a:endParaRPr lang="nl-NL" dirty="0"/>
          </a:p>
          <a:p>
            <a:r>
              <a:rPr lang="nl-NL" dirty="0" smtClean="0"/>
              <a:t>Wat bereik je door leerlingen op deze manier te laten experimenteren?</a:t>
            </a:r>
          </a:p>
          <a:p>
            <a:endParaRPr lang="nl-NL" dirty="0"/>
          </a:p>
          <a:p>
            <a:pPr lvl="0"/>
            <a:r>
              <a:rPr lang="nl-NL" dirty="0"/>
              <a:t>Het wijkt af van een standaard practicum, </a:t>
            </a:r>
            <a:r>
              <a:rPr lang="nl-NL" dirty="0" smtClean="0"/>
              <a:t>hoe gaat dat in jouw lokaal? 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9591675" y="-9525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tx1">
                    <a:lumMod val="75000"/>
                  </a:schemeClr>
                </a:solidFill>
              </a:rPr>
              <a:t>Nabespreken en reflecteren</a:t>
            </a:r>
          </a:p>
          <a:p>
            <a:endParaRPr lang="nl-NL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Discussie en reflectie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35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381000"/>
            <a:ext cx="8596668" cy="1320800"/>
          </a:xfrm>
        </p:spPr>
        <p:txBody>
          <a:bodyPr/>
          <a:lstStyle/>
          <a:p>
            <a:r>
              <a:rPr lang="nl-NL" dirty="0" smtClean="0"/>
              <a:t>Opbouw workshop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23975"/>
            <a:ext cx="8104716" cy="521017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Inleiding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Voorstellen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BOS en DOT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Lessenserie Eten wat de pot schaft!</a:t>
            </a:r>
          </a:p>
          <a:p>
            <a:r>
              <a:rPr lang="nl-NL" dirty="0" smtClean="0"/>
              <a:t>Shoppen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Casus: </a:t>
            </a:r>
            <a:br>
              <a:rPr lang="nl-NL" dirty="0"/>
            </a:br>
            <a:r>
              <a:rPr lang="nl-NL" dirty="0"/>
              <a:t>Anorexia of </a:t>
            </a:r>
            <a:r>
              <a:rPr lang="nl-NL" dirty="0" err="1"/>
              <a:t>Shwachman-Diamond</a:t>
            </a:r>
            <a:r>
              <a:rPr lang="nl-NL" dirty="0"/>
              <a:t> Syndroom (SDS) </a:t>
            </a:r>
            <a:r>
              <a:rPr lang="nl-NL" dirty="0" smtClean="0"/>
              <a:t>(waarneming en probleem)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Natuurwetenschappelijk onderzoek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Vragen en hypotheses</a:t>
            </a:r>
          </a:p>
          <a:p>
            <a:r>
              <a:rPr lang="nl-NL" dirty="0" err="1" smtClean="0"/>
              <a:t>Worken</a:t>
            </a:r>
            <a:endParaRPr lang="nl-NL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Onderzoeksopzet + materialenlijst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Uitvoering……</a:t>
            </a:r>
          </a:p>
          <a:p>
            <a:r>
              <a:rPr lang="nl-NL" dirty="0" smtClean="0"/>
              <a:t>Nabespreken en reflecteren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Resultaten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 smtClean="0"/>
              <a:t>Conclusies en discussie </a:t>
            </a:r>
          </a:p>
          <a:p>
            <a:r>
              <a:rPr lang="nl-NL" dirty="0" smtClean="0"/>
              <a:t>Afronding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68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Voorstelrondje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58284" y="1504950"/>
            <a:ext cx="5218641" cy="2030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smtClean="0"/>
              <a:t>Paul Eshuis en Peter Visser</a:t>
            </a:r>
          </a:p>
          <a:p>
            <a:pPr marL="0" indent="0">
              <a:buNone/>
            </a:pPr>
            <a:r>
              <a:rPr lang="nl-NL" dirty="0" smtClean="0"/>
              <a:t>docenten biologie, CSG Dingstede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563034" y="2499517"/>
            <a:ext cx="3866091" cy="460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smtClean="0"/>
              <a:t>BOS (Biologie Ontwikkel Scholen)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" name="Afbeelding 9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03" y="3529009"/>
            <a:ext cx="4862427" cy="3167458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1" name="Tekstvak 10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75000"/>
                  </a:schemeClr>
                </a:solidFill>
              </a:rPr>
              <a:t>Inleiding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9371" y="1389947"/>
            <a:ext cx="1619025" cy="895289"/>
          </a:xfrm>
          <a:prstGeom prst="rect">
            <a:avLst/>
          </a:prstGeom>
        </p:spPr>
      </p:pic>
      <p:grpSp>
        <p:nvGrpSpPr>
          <p:cNvPr id="13" name="Groep 12"/>
          <p:cNvGrpSpPr/>
          <p:nvPr/>
        </p:nvGrpSpPr>
        <p:grpSpPr>
          <a:xfrm>
            <a:off x="6184926" y="3535361"/>
            <a:ext cx="4257676" cy="1927225"/>
            <a:chOff x="9526" y="0"/>
            <a:chExt cx="4258266" cy="1927225"/>
          </a:xfrm>
        </p:grpSpPr>
        <p:pic>
          <p:nvPicPr>
            <p:cNvPr id="14" name="Afbeelding 13" descr="https://fbcdn-profile-a.akamaihd.net/hprofile-ak-ash1/t5/592193_184890788284875_1417575336_n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26" y="28575"/>
              <a:ext cx="1647825" cy="1581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Tekstvak 2"/>
            <p:cNvSpPr txBox="1">
              <a:spLocks noChangeArrowheads="1"/>
            </p:cNvSpPr>
            <p:nvPr/>
          </p:nvSpPr>
          <p:spPr bwMode="auto">
            <a:xfrm>
              <a:off x="1628775" y="0"/>
              <a:ext cx="2639017" cy="740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nl-NL" sz="2800" b="1">
                  <a:solidFill>
                    <a:srgbClr val="7F7F7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DOT biologie </a:t>
              </a:r>
              <a:endParaRPr lang="nl-NL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ep 15"/>
            <p:cNvGrpSpPr/>
            <p:nvPr/>
          </p:nvGrpSpPr>
          <p:grpSpPr>
            <a:xfrm>
              <a:off x="1676400" y="742950"/>
              <a:ext cx="2134871" cy="1089025"/>
              <a:chOff x="10535" y="5676"/>
              <a:chExt cx="2236879" cy="2415795"/>
            </a:xfrm>
          </p:grpSpPr>
          <p:sp>
            <p:nvSpPr>
              <p:cNvPr id="20" name="Tekstvak 2"/>
              <p:cNvSpPr txBox="1">
                <a:spLocks noChangeArrowheads="1"/>
              </p:cNvSpPr>
              <p:nvPr/>
            </p:nvSpPr>
            <p:spPr bwMode="auto">
              <a:xfrm>
                <a:off x="10535" y="5676"/>
                <a:ext cx="1067434" cy="2287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l-NL" sz="4800" b="1" spc="-500">
                    <a:solidFill>
                      <a:srgbClr val="7F7F7F"/>
                    </a:solidFill>
                    <a:effectLst/>
                    <a:latin typeface="Arial Black" panose="020B0A04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endParaRPr lang="nl-NL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kstvak 2"/>
              <p:cNvSpPr txBox="1">
                <a:spLocks noChangeArrowheads="1"/>
              </p:cNvSpPr>
              <p:nvPr/>
            </p:nvSpPr>
            <p:spPr bwMode="auto">
              <a:xfrm>
                <a:off x="427505" y="9517"/>
                <a:ext cx="1819909" cy="24119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nl-NL" sz="4800" b="1" i="1" spc="-500">
                    <a:solidFill>
                      <a:srgbClr val="7F7F7F"/>
                    </a:solidFill>
                    <a:effectLst/>
                    <a:latin typeface="Arial Black" panose="020B0A040201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HL</a:t>
                </a:r>
                <a:endParaRPr lang="nl-NL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7" name="Rechte verbindingslijn 16"/>
            <p:cNvCxnSpPr/>
            <p:nvPr/>
          </p:nvCxnSpPr>
          <p:spPr>
            <a:xfrm>
              <a:off x="1647825" y="161925"/>
              <a:ext cx="0" cy="1312647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vak 2"/>
            <p:cNvSpPr txBox="1">
              <a:spLocks noChangeArrowheads="1"/>
            </p:cNvSpPr>
            <p:nvPr/>
          </p:nvSpPr>
          <p:spPr bwMode="auto">
            <a:xfrm>
              <a:off x="1657350" y="571500"/>
              <a:ext cx="1451798" cy="422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nl-NL" sz="2000" b="1" dirty="0">
                  <a:solidFill>
                    <a:srgbClr val="7F7F7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Hogeschool </a:t>
              </a:r>
              <a:endPara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kstvak 2"/>
            <p:cNvSpPr txBox="1">
              <a:spLocks noChangeArrowheads="1"/>
            </p:cNvSpPr>
            <p:nvPr/>
          </p:nvSpPr>
          <p:spPr bwMode="auto">
            <a:xfrm>
              <a:off x="95250" y="1504950"/>
              <a:ext cx="3714750" cy="422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nl-NL" sz="2000" b="1" dirty="0">
                  <a:solidFill>
                    <a:srgbClr val="7F7F7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University of </a:t>
              </a:r>
              <a:r>
                <a:rPr lang="nl-NL" sz="2000" b="1" dirty="0" err="1">
                  <a:solidFill>
                    <a:srgbClr val="7F7F7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Applied</a:t>
              </a:r>
              <a:r>
                <a:rPr lang="nl-NL" sz="2000" b="1" dirty="0">
                  <a:solidFill>
                    <a:srgbClr val="7F7F7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Sciences</a:t>
              </a:r>
              <a:endPara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88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371271"/>
            <a:ext cx="4219575" cy="1828800"/>
          </a:xfrm>
        </p:spPr>
        <p:txBody>
          <a:bodyPr/>
          <a:lstStyle/>
          <a:p>
            <a:r>
              <a:rPr lang="nl-NL" dirty="0" smtClean="0"/>
              <a:t>saaie methode</a:t>
            </a:r>
          </a:p>
          <a:p>
            <a:r>
              <a:rPr lang="nl-NL" dirty="0" smtClean="0"/>
              <a:t>opsomming van voedingsstoffen </a:t>
            </a:r>
          </a:p>
          <a:p>
            <a:r>
              <a:rPr lang="nl-NL" dirty="0" smtClean="0"/>
              <a:t>gezond……. </a:t>
            </a:r>
            <a:r>
              <a:rPr lang="nl-NL" dirty="0"/>
              <a:t>BMI? </a:t>
            </a:r>
            <a:endParaRPr lang="nl-NL" dirty="0" smtClean="0"/>
          </a:p>
          <a:p>
            <a:r>
              <a:rPr lang="nl-NL" dirty="0" smtClean="0"/>
              <a:t>waar </a:t>
            </a:r>
            <a:r>
              <a:rPr lang="nl-NL" dirty="0"/>
              <a:t>is vertering?</a:t>
            </a:r>
          </a:p>
          <a:p>
            <a:endParaRPr lang="nl-NL" dirty="0" smtClean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22" y="3226036"/>
            <a:ext cx="2119194" cy="156214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556" y="3187079"/>
            <a:ext cx="1757830" cy="160110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727" y="3178463"/>
            <a:ext cx="1728192" cy="1728192"/>
          </a:xfrm>
          <a:prstGeom prst="rect">
            <a:avLst/>
          </a:prstGeom>
        </p:spPr>
      </p:pic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809252" y="5246985"/>
            <a:ext cx="8229600" cy="124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 smtClean="0"/>
              <a:t>Waar komt je voeding vandaan?</a:t>
            </a:r>
            <a:endParaRPr lang="nl-NL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2800" dirty="0" smtClean="0"/>
              <a:t>Welk beroep heeft met voeding te maken?</a:t>
            </a:r>
            <a:endParaRPr lang="nl-NL" sz="2800" dirty="0"/>
          </a:p>
        </p:txBody>
      </p:sp>
      <p:pic>
        <p:nvPicPr>
          <p:cNvPr id="9" name="Afbeelding 8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260" y="3119443"/>
            <a:ext cx="2748681" cy="184623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0" name="Tekstvak 9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75000"/>
                  </a:schemeClr>
                </a:solidFill>
              </a:rPr>
              <a:t>Inleiding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700513" y="699444"/>
            <a:ext cx="8696324" cy="7810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 smtClean="0"/>
              <a:t>Ontstaan en plaats van de casus in deze lessenserie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212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999596" y="555227"/>
            <a:ext cx="7944379" cy="6381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/>
              <a:t>Lessenserie</a:t>
            </a:r>
            <a:r>
              <a:rPr lang="nl-NL" dirty="0" smtClean="0"/>
              <a:t>: -Eten </a:t>
            </a:r>
            <a:r>
              <a:rPr lang="nl-NL" dirty="0"/>
              <a:t>wat de pot schaft!-</a:t>
            </a:r>
          </a:p>
        </p:txBody>
      </p:sp>
      <p:pic>
        <p:nvPicPr>
          <p:cNvPr id="7" name="Picture 5" descr="http://www.roadjunky.com/images/900.jpg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46" y="2680863"/>
            <a:ext cx="25146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Een meisje met biologisch voedsel in haar hand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181" y="1879050"/>
            <a:ext cx="262890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75000"/>
                  </a:schemeClr>
                </a:solidFill>
              </a:rPr>
              <a:t>Inleiding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70946" y="1465269"/>
            <a:ext cx="1105429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/>
              <a:t>Survival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36789" y="2117048"/>
            <a:ext cx="3468952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/>
              <a:t>Bear </a:t>
            </a:r>
            <a:r>
              <a:rPr lang="nl-NL" altLang="nl-NL" sz="2000" dirty="0" err="1" smtClean="0"/>
              <a:t>Grylls</a:t>
            </a:r>
            <a:r>
              <a:rPr lang="nl-NL" altLang="nl-NL" sz="2000" dirty="0" smtClean="0"/>
              <a:t> (oud commando)</a:t>
            </a:r>
            <a:endParaRPr lang="nl-NL" altLang="nl-NL" sz="2000" dirty="0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3074921" y="3287471"/>
            <a:ext cx="1478756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/>
              <a:t>Leefwereld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370946" y="4867460"/>
            <a:ext cx="4800600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/>
              <a:t>Voedingsmiddelen zoeken ter overleving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4010025" y="4384525"/>
            <a:ext cx="2554207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 smtClean="0"/>
              <a:t>Activiteit of uitdaging</a:t>
            </a:r>
            <a:endParaRPr lang="nl-NL" altLang="nl-NL" sz="2000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939564" y="1356036"/>
            <a:ext cx="3456517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 smtClean="0"/>
              <a:t>Diëtiste en anorexia nervosa</a:t>
            </a:r>
            <a:endParaRPr lang="nl-NL" altLang="nl-NL" sz="2000" dirty="0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5956168" y="3789935"/>
            <a:ext cx="2686049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 smtClean="0"/>
              <a:t>Beroep en leefwereld</a:t>
            </a:r>
            <a:endParaRPr lang="nl-NL" altLang="nl-NL" sz="2000" dirty="0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6402917" y="4896011"/>
            <a:ext cx="2789766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 smtClean="0"/>
              <a:t>Voedingsadvies geven</a:t>
            </a:r>
            <a:endParaRPr lang="nl-NL" altLang="nl-NL" sz="2000" dirty="0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3430919" y="1667197"/>
            <a:ext cx="2790890" cy="52322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 smtClean="0"/>
              <a:t>Twee contexten:</a:t>
            </a:r>
            <a:endParaRPr lang="nl-NL" altLang="nl-NL" sz="2800" dirty="0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087804" y="5672603"/>
            <a:ext cx="4608646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 smtClean="0"/>
              <a:t>+ een casus </a:t>
            </a:r>
            <a:r>
              <a:rPr lang="nl-NL" altLang="nl-NL" sz="2000" dirty="0" err="1" smtClean="0"/>
              <a:t>Anerexia</a:t>
            </a:r>
            <a:r>
              <a:rPr lang="nl-NL" altLang="nl-NL" sz="2000" dirty="0" smtClean="0"/>
              <a:t> of </a:t>
            </a:r>
            <a:r>
              <a:rPr lang="nl-NL" altLang="nl-NL" sz="2000" dirty="0" err="1" smtClean="0"/>
              <a:t>Shwachman</a:t>
            </a:r>
            <a:r>
              <a:rPr lang="nl-NL" altLang="nl-NL" sz="2000" dirty="0" smtClean="0"/>
              <a:t>?</a:t>
            </a:r>
            <a:endParaRPr lang="nl-NL" altLang="nl-NL" sz="2000" dirty="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68159" y="5501694"/>
            <a:ext cx="3441866" cy="40011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000" dirty="0" smtClean="0"/>
              <a:t>+ uitbreiding SAS-handboek</a:t>
            </a: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41255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2781300" y="4527556"/>
            <a:ext cx="2095500" cy="4575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308" y="436913"/>
            <a:ext cx="9581092" cy="126806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Casus: </a:t>
            </a:r>
            <a:br>
              <a:rPr lang="nl-NL" dirty="0" smtClean="0"/>
            </a:br>
            <a:r>
              <a:rPr lang="nl-NL" dirty="0" smtClean="0"/>
              <a:t>Anorexia of </a:t>
            </a:r>
            <a:r>
              <a:rPr lang="nl-NL" dirty="0" err="1" smtClean="0"/>
              <a:t>Shwachman-Diamond</a:t>
            </a:r>
            <a:r>
              <a:rPr lang="nl-NL" dirty="0" smtClean="0"/>
              <a:t> Syndroom (SDS)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75000"/>
                  </a:schemeClr>
                </a:solidFill>
              </a:rPr>
              <a:t>Shoppen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390525" y="1580821"/>
            <a:ext cx="5695950" cy="857579"/>
          </a:xfrm>
        </p:spPr>
        <p:txBody>
          <a:bodyPr>
            <a:normAutofit/>
          </a:bodyPr>
          <a:lstStyle/>
          <a:p>
            <a:r>
              <a:rPr lang="nl-NL" dirty="0" smtClean="0"/>
              <a:t>Er komt een patiënt bij de diëtiste</a:t>
            </a:r>
          </a:p>
          <a:p>
            <a:r>
              <a:rPr lang="nl-NL" dirty="0" smtClean="0"/>
              <a:t>Ik heb </a:t>
            </a:r>
            <a:r>
              <a:rPr lang="nl-NL" dirty="0" err="1" smtClean="0"/>
              <a:t>Shwachman-Diamond</a:t>
            </a:r>
            <a:r>
              <a:rPr lang="nl-NL" dirty="0" smtClean="0"/>
              <a:t> en vermager……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424" y="3531613"/>
            <a:ext cx="3228975" cy="2704412"/>
          </a:xfrm>
          <a:prstGeom prst="rect">
            <a:avLst/>
          </a:prstGeom>
        </p:spPr>
      </p:pic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1238250" y="4556131"/>
            <a:ext cx="5505450" cy="457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Waarneming     Onderzoeksvraag      </a:t>
            </a:r>
            <a:r>
              <a:rPr lang="nl-NL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Hypothese</a:t>
            </a:r>
          </a:p>
        </p:txBody>
      </p:sp>
      <p:sp>
        <p:nvSpPr>
          <p:cNvPr id="5" name="Rechthoek 4"/>
          <p:cNvSpPr/>
          <p:nvPr/>
        </p:nvSpPr>
        <p:spPr>
          <a:xfrm>
            <a:off x="581025" y="5136475"/>
            <a:ext cx="6953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Onderzoeksvraag: Wat voor </a:t>
            </a:r>
            <a:r>
              <a:rPr lang="nl-NL" dirty="0"/>
              <a:t>enzymactiviteit </a:t>
            </a:r>
            <a:r>
              <a:rPr lang="nl-NL" dirty="0" smtClean="0"/>
              <a:t>heeft </a:t>
            </a:r>
            <a:r>
              <a:rPr lang="nl-NL" dirty="0"/>
              <a:t>deze patiënt?</a:t>
            </a:r>
          </a:p>
          <a:p>
            <a:endParaRPr lang="nl-NL" dirty="0" smtClean="0"/>
          </a:p>
        </p:txBody>
      </p:sp>
      <p:sp>
        <p:nvSpPr>
          <p:cNvPr id="6" name="Rechthoek 5"/>
          <p:cNvSpPr/>
          <p:nvPr/>
        </p:nvSpPr>
        <p:spPr>
          <a:xfrm>
            <a:off x="581025" y="312064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Oriëntatie:</a:t>
            </a:r>
          </a:p>
          <a:p>
            <a:r>
              <a:rPr lang="nl-NL" dirty="0"/>
              <a:t>- Wat is </a:t>
            </a:r>
            <a:r>
              <a:rPr lang="nl-NL" dirty="0" err="1"/>
              <a:t>Shwachman-Diamond</a:t>
            </a:r>
            <a:r>
              <a:rPr lang="nl-NL" dirty="0"/>
              <a:t> Syndroom (SDS) dan? -</a:t>
            </a:r>
          </a:p>
          <a:p>
            <a:r>
              <a:rPr lang="nl-NL" dirty="0"/>
              <a:t>- Wat gaat er mis bij de enzymwerking? -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850" y="1566862"/>
            <a:ext cx="2619375" cy="1743075"/>
          </a:xfrm>
          <a:prstGeom prst="rect">
            <a:avLst/>
          </a:prstGeom>
        </p:spPr>
      </p:pic>
      <p:sp>
        <p:nvSpPr>
          <p:cNvPr id="13" name="Ovaal 12"/>
          <p:cNvSpPr/>
          <p:nvPr/>
        </p:nvSpPr>
        <p:spPr>
          <a:xfrm>
            <a:off x="4876800" y="4527556"/>
            <a:ext cx="1476375" cy="4575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1933575" y="5736829"/>
            <a:ext cx="3238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Twee mogelijke hypotheses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7429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5" grpId="0"/>
      <p:bldP spid="6" grpId="0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747" y="786031"/>
            <a:ext cx="5423428" cy="1320800"/>
          </a:xfrm>
        </p:spPr>
        <p:txBody>
          <a:bodyPr/>
          <a:lstStyle/>
          <a:p>
            <a:pPr algn="ctr"/>
            <a:r>
              <a:rPr lang="nl-NL" dirty="0" smtClean="0"/>
              <a:t>Leerdoelen </a:t>
            </a:r>
            <a:br>
              <a:rPr lang="nl-NL" dirty="0" smtClean="0"/>
            </a:br>
            <a:r>
              <a:rPr lang="nl-NL" dirty="0" smtClean="0"/>
              <a:t>theoretisch en praktisch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75000"/>
                  </a:schemeClr>
                </a:solidFill>
              </a:rPr>
              <a:t>Shoppen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607747" y="2518250"/>
            <a:ext cx="5085821" cy="2531027"/>
          </a:xfrm>
        </p:spPr>
        <p:txBody>
          <a:bodyPr/>
          <a:lstStyle/>
          <a:p>
            <a:r>
              <a:rPr lang="nl-NL" dirty="0" smtClean="0"/>
              <a:t>Enzymen, plaats van productie en werking</a:t>
            </a:r>
            <a:endParaRPr lang="nl-NL" dirty="0" smtClean="0"/>
          </a:p>
          <a:p>
            <a:r>
              <a:rPr lang="nl-NL" dirty="0" smtClean="0"/>
              <a:t>Indicatoren, functie ervan</a:t>
            </a:r>
            <a:endParaRPr lang="nl-NL" dirty="0" smtClean="0"/>
          </a:p>
          <a:p>
            <a:r>
              <a:rPr lang="nl-NL" dirty="0" err="1" smtClean="0"/>
              <a:t>Abiotische</a:t>
            </a:r>
            <a:r>
              <a:rPr lang="nl-NL" dirty="0" smtClean="0"/>
              <a:t> factoren </a:t>
            </a:r>
          </a:p>
          <a:p>
            <a:r>
              <a:rPr lang="nl-NL" dirty="0" smtClean="0"/>
              <a:t>Vertering van voedingsstoffen</a:t>
            </a:r>
          </a:p>
          <a:p>
            <a:r>
              <a:rPr lang="nl-NL" dirty="0" smtClean="0"/>
              <a:t>Stappen natuurwetenschappelijk onderzoek</a:t>
            </a:r>
          </a:p>
          <a:p>
            <a:endParaRPr lang="nl-NL" dirty="0"/>
          </a:p>
          <a:p>
            <a:endParaRPr lang="nl-NL" dirty="0" smtClean="0"/>
          </a:p>
        </p:txBody>
      </p:sp>
      <p:grpSp>
        <p:nvGrpSpPr>
          <p:cNvPr id="40" name="Groep 39"/>
          <p:cNvGrpSpPr/>
          <p:nvPr/>
        </p:nvGrpSpPr>
        <p:grpSpPr>
          <a:xfrm>
            <a:off x="5943599" y="3752684"/>
            <a:ext cx="962025" cy="727824"/>
            <a:chOff x="5962649" y="3748370"/>
            <a:chExt cx="962025" cy="727824"/>
          </a:xfrm>
        </p:grpSpPr>
        <p:cxnSp>
          <p:nvCxnSpPr>
            <p:cNvPr id="26" name="Rechte verbindingslijn 25"/>
            <p:cNvCxnSpPr/>
            <p:nvPr/>
          </p:nvCxnSpPr>
          <p:spPr>
            <a:xfrm flipV="1">
              <a:off x="5962649" y="4476193"/>
              <a:ext cx="962025" cy="1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 flipV="1">
              <a:off x="5962649" y="3748370"/>
              <a:ext cx="0" cy="727824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Rechte verbindingslijn met pijl 29"/>
            <p:cNvCxnSpPr/>
            <p:nvPr/>
          </p:nvCxnSpPr>
          <p:spPr>
            <a:xfrm flipV="1">
              <a:off x="5962649" y="3748370"/>
              <a:ext cx="390526" cy="50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1" name="Groep 40"/>
          <p:cNvGrpSpPr/>
          <p:nvPr/>
        </p:nvGrpSpPr>
        <p:grpSpPr>
          <a:xfrm>
            <a:off x="6248400" y="1380437"/>
            <a:ext cx="3209925" cy="4041228"/>
            <a:chOff x="6248400" y="1380437"/>
            <a:chExt cx="3209925" cy="4041228"/>
          </a:xfrm>
        </p:grpSpPr>
        <p:sp>
          <p:nvSpPr>
            <p:cNvPr id="9" name="Afgeronde rechthoek 8"/>
            <p:cNvSpPr/>
            <p:nvPr/>
          </p:nvSpPr>
          <p:spPr>
            <a:xfrm>
              <a:off x="6248400" y="1380437"/>
              <a:ext cx="2762250" cy="4003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Waarneming/probleem</a:t>
              </a:r>
              <a:endParaRPr lang="nl-NL" dirty="0"/>
            </a:p>
          </p:txBody>
        </p:sp>
        <p:sp>
          <p:nvSpPr>
            <p:cNvPr id="10" name="Afgeronde rechthoek 9"/>
            <p:cNvSpPr/>
            <p:nvPr/>
          </p:nvSpPr>
          <p:spPr>
            <a:xfrm>
              <a:off x="6457950" y="2106831"/>
              <a:ext cx="2343150" cy="4003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O</a:t>
              </a:r>
              <a:r>
                <a:rPr lang="nl-NL" dirty="0" smtClean="0"/>
                <a:t>nderzoeksvraag</a:t>
              </a:r>
              <a:endParaRPr lang="nl-NL" dirty="0"/>
            </a:p>
          </p:txBody>
        </p:sp>
        <p:sp>
          <p:nvSpPr>
            <p:cNvPr id="11" name="Afgeronde rechthoek 10"/>
            <p:cNvSpPr/>
            <p:nvPr/>
          </p:nvSpPr>
          <p:spPr>
            <a:xfrm>
              <a:off x="6915150" y="2824299"/>
              <a:ext cx="1581150" cy="4003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Hypothese</a:t>
              </a:r>
              <a:endParaRPr lang="nl-NL" dirty="0"/>
            </a:p>
          </p:txBody>
        </p:sp>
        <p:sp>
          <p:nvSpPr>
            <p:cNvPr id="12" name="Afgeronde rechthoek 11"/>
            <p:cNvSpPr/>
            <p:nvPr/>
          </p:nvSpPr>
          <p:spPr>
            <a:xfrm>
              <a:off x="6915150" y="5021286"/>
              <a:ext cx="1581150" cy="4003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Conclusie</a:t>
              </a:r>
              <a:endParaRPr lang="nl-NL" dirty="0"/>
            </a:p>
          </p:txBody>
        </p:sp>
        <p:sp>
          <p:nvSpPr>
            <p:cNvPr id="13" name="Afgeronde rechthoek 12"/>
            <p:cNvSpPr/>
            <p:nvPr/>
          </p:nvSpPr>
          <p:spPr>
            <a:xfrm>
              <a:off x="6443662" y="3583575"/>
              <a:ext cx="2524125" cy="4003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Opzet experiment</a:t>
              </a:r>
              <a:endParaRPr lang="nl-NL" dirty="0"/>
            </a:p>
          </p:txBody>
        </p:sp>
        <p:sp>
          <p:nvSpPr>
            <p:cNvPr id="14" name="Afgeronde rechthoek 13"/>
            <p:cNvSpPr/>
            <p:nvPr/>
          </p:nvSpPr>
          <p:spPr>
            <a:xfrm>
              <a:off x="6915150" y="4280319"/>
              <a:ext cx="1581150" cy="4003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Resultaten</a:t>
              </a:r>
              <a:endParaRPr lang="nl-NL" dirty="0"/>
            </a:p>
          </p:txBody>
        </p:sp>
        <p:cxnSp>
          <p:nvCxnSpPr>
            <p:cNvPr id="17" name="Rechte verbindingslijn 16"/>
            <p:cNvCxnSpPr>
              <a:stCxn id="12" idx="3"/>
            </p:cNvCxnSpPr>
            <p:nvPr/>
          </p:nvCxnSpPr>
          <p:spPr>
            <a:xfrm flipV="1">
              <a:off x="8496300" y="5221475"/>
              <a:ext cx="96202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9458325" y="1580626"/>
              <a:ext cx="0" cy="364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met pijl 21"/>
            <p:cNvCxnSpPr/>
            <p:nvPr/>
          </p:nvCxnSpPr>
          <p:spPr>
            <a:xfrm flipH="1">
              <a:off x="9077325" y="1580626"/>
              <a:ext cx="381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met pijl 23"/>
            <p:cNvCxnSpPr/>
            <p:nvPr/>
          </p:nvCxnSpPr>
          <p:spPr>
            <a:xfrm flipH="1">
              <a:off x="9077325" y="2307020"/>
              <a:ext cx="381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met pijl 24"/>
            <p:cNvCxnSpPr/>
            <p:nvPr/>
          </p:nvCxnSpPr>
          <p:spPr>
            <a:xfrm flipH="1">
              <a:off x="9067800" y="3024488"/>
              <a:ext cx="381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met pijl 32"/>
            <p:cNvCxnSpPr/>
            <p:nvPr/>
          </p:nvCxnSpPr>
          <p:spPr>
            <a:xfrm>
              <a:off x="7648575" y="1839480"/>
              <a:ext cx="0" cy="2365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met pijl 35"/>
            <p:cNvCxnSpPr/>
            <p:nvPr/>
          </p:nvCxnSpPr>
          <p:spPr>
            <a:xfrm>
              <a:off x="7658100" y="2563051"/>
              <a:ext cx="0" cy="2365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met pijl 36"/>
            <p:cNvCxnSpPr/>
            <p:nvPr/>
          </p:nvCxnSpPr>
          <p:spPr>
            <a:xfrm>
              <a:off x="7667625" y="3292289"/>
              <a:ext cx="0" cy="2365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met pijl 37"/>
            <p:cNvCxnSpPr/>
            <p:nvPr/>
          </p:nvCxnSpPr>
          <p:spPr>
            <a:xfrm>
              <a:off x="7667625" y="4013671"/>
              <a:ext cx="0" cy="2365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met pijl 38"/>
            <p:cNvCxnSpPr/>
            <p:nvPr/>
          </p:nvCxnSpPr>
          <p:spPr>
            <a:xfrm>
              <a:off x="7686674" y="4737090"/>
              <a:ext cx="0" cy="2365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433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Deelvragen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017154"/>
              </p:ext>
            </p:extLst>
          </p:nvPr>
        </p:nvGraphicFramePr>
        <p:xfrm>
          <a:off x="911667" y="2530475"/>
          <a:ext cx="8128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Lipase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Protease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Amylase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temperatuur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el 1"/>
          <p:cNvSpPr txBox="1">
            <a:spLocks/>
          </p:cNvSpPr>
          <p:nvPr/>
        </p:nvSpPr>
        <p:spPr>
          <a:xfrm>
            <a:off x="3532630" y="4391023"/>
            <a:ext cx="2886075" cy="7810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 smtClean="0"/>
              <a:t>In duplo?</a:t>
            </a:r>
            <a:endParaRPr lang="nl-NL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713480" y="5172074"/>
            <a:ext cx="3868295" cy="7810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 smtClean="0"/>
              <a:t>Wat ga je meten?</a:t>
            </a:r>
            <a:endParaRPr lang="nl-NL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094229" y="5861048"/>
            <a:ext cx="7373495" cy="7810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dirty="0" smtClean="0"/>
              <a:t>Tijd =&gt; snelheid van de enzymactiviteit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75000"/>
                  </a:schemeClr>
                </a:solidFill>
              </a:rPr>
              <a:t>Shoppen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885825" y="1417308"/>
            <a:ext cx="6381750" cy="857579"/>
          </a:xfrm>
        </p:spPr>
        <p:txBody>
          <a:bodyPr>
            <a:normAutofit/>
          </a:bodyPr>
          <a:lstStyle/>
          <a:p>
            <a:r>
              <a:rPr lang="nl-NL" dirty="0"/>
              <a:t>Hoeveel en welke deelvragen zijn er dus op te stellen?</a:t>
            </a:r>
          </a:p>
          <a:p>
            <a:r>
              <a:rPr lang="nl-NL" dirty="0"/>
              <a:t>Drie enzymen en twee </a:t>
            </a:r>
            <a:r>
              <a:rPr lang="nl-NL" dirty="0" err="1"/>
              <a:t>abiotische</a:t>
            </a:r>
            <a:r>
              <a:rPr lang="nl-NL" dirty="0"/>
              <a:t> factoren</a:t>
            </a:r>
          </a:p>
          <a:p>
            <a:pPr marL="0" indent="0">
              <a:buNone/>
            </a:pPr>
            <a:endParaRPr lang="nl-NL" dirty="0" smtClean="0"/>
          </a:p>
        </p:txBody>
      </p:sp>
      <p:cxnSp>
        <p:nvCxnSpPr>
          <p:cNvPr id="10" name="Rechte verbindingslijn 9"/>
          <p:cNvCxnSpPr/>
          <p:nvPr/>
        </p:nvCxnSpPr>
        <p:spPr>
          <a:xfrm>
            <a:off x="2990850" y="2943225"/>
            <a:ext cx="19431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V="1">
            <a:off x="2990850" y="2943225"/>
            <a:ext cx="19431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79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hypothese en deelvraag naar opzet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nl-NL" dirty="0" smtClean="0"/>
              <a:t>Team van 4 (leerlingen in duo)</a:t>
            </a:r>
          </a:p>
          <a:p>
            <a:endParaRPr lang="nl-NL" dirty="0"/>
          </a:p>
          <a:p>
            <a:r>
              <a:rPr lang="nl-NL" dirty="0" smtClean="0"/>
              <a:t>Jullie hebben 45 minuten……</a:t>
            </a:r>
          </a:p>
          <a:p>
            <a:endParaRPr lang="nl-NL" dirty="0"/>
          </a:p>
          <a:p>
            <a:r>
              <a:rPr lang="nl-NL" dirty="0" smtClean="0"/>
              <a:t>Wat noteer je?</a:t>
            </a:r>
          </a:p>
          <a:p>
            <a:endParaRPr lang="nl-NL" dirty="0"/>
          </a:p>
          <a:p>
            <a:r>
              <a:rPr lang="nl-NL" dirty="0" smtClean="0"/>
              <a:t>Wat heb je nodig? (ook info over indicatoren?)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Materialenlijst opstellen en materialen ophalen bij </a:t>
            </a:r>
            <a:r>
              <a:rPr lang="nl-NL" dirty="0" smtClean="0"/>
              <a:t>Paul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9" name="Afbeelding 8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244" y="2600325"/>
            <a:ext cx="2899757" cy="20526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10" name="Tekstvak 9"/>
          <p:cNvSpPr txBox="1"/>
          <p:nvPr/>
        </p:nvSpPr>
        <p:spPr>
          <a:xfrm>
            <a:off x="9696450" y="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chemeClr val="tx1">
                    <a:lumMod val="75000"/>
                  </a:schemeClr>
                </a:solidFill>
              </a:rPr>
              <a:t>Worken</a:t>
            </a:r>
            <a:endParaRPr lang="nl-NL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 rot="576775">
            <a:off x="6382233" y="4684437"/>
            <a:ext cx="3254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Pas op voor de neuswarmer!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813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313</TotalTime>
  <Words>404</Words>
  <Application>Microsoft Office PowerPoint</Application>
  <PresentationFormat>Breedbeeld</PresentationFormat>
  <Paragraphs>121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Trebuchet MS</vt:lpstr>
      <vt:lpstr>Wingdings 3</vt:lpstr>
      <vt:lpstr>Facet</vt:lpstr>
      <vt:lpstr>Anorexia of Shwachman?</vt:lpstr>
      <vt:lpstr>Opbouw workshop </vt:lpstr>
      <vt:lpstr>Voorstelrondje</vt:lpstr>
      <vt:lpstr>PowerPoint-presentatie</vt:lpstr>
      <vt:lpstr>PowerPoint-presentatie</vt:lpstr>
      <vt:lpstr>Casus:  Anorexia of Shwachman-Diamond Syndroom (SDS)</vt:lpstr>
      <vt:lpstr>Leerdoelen  theoretisch en praktisch</vt:lpstr>
      <vt:lpstr>Deelvragen</vt:lpstr>
      <vt:lpstr>Van hypothese en deelvraag naar opzet</vt:lpstr>
      <vt:lpstr>Aan de slag en uitvoeren!</vt:lpstr>
      <vt:lpstr>Resultaten?</vt:lpstr>
      <vt:lpstr>Discussie en reflectie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Biomimicry</dc:title>
  <dc:creator>Peter</dc:creator>
  <cp:lastModifiedBy>Peter</cp:lastModifiedBy>
  <cp:revision>26</cp:revision>
  <dcterms:created xsi:type="dcterms:W3CDTF">2014-12-03T19:43:17Z</dcterms:created>
  <dcterms:modified xsi:type="dcterms:W3CDTF">2015-01-15T20:27:42Z</dcterms:modified>
</cp:coreProperties>
</file>