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0" r:id="rId3"/>
    <p:sldId id="300" r:id="rId4"/>
    <p:sldId id="383" r:id="rId5"/>
    <p:sldId id="386" r:id="rId6"/>
    <p:sldId id="387" r:id="rId7"/>
    <p:sldId id="264" r:id="rId8"/>
    <p:sldId id="268" r:id="rId9"/>
    <p:sldId id="282" r:id="rId10"/>
    <p:sldId id="281" r:id="rId11"/>
    <p:sldId id="388" r:id="rId12"/>
    <p:sldId id="389" r:id="rId13"/>
    <p:sldId id="382" r:id="rId14"/>
    <p:sldId id="381" r:id="rId15"/>
    <p:sldId id="390" r:id="rId16"/>
    <p:sldId id="314" r:id="rId17"/>
    <p:sldId id="346" r:id="rId18"/>
  </p:sldIdLst>
  <p:sldSz cx="9144000" cy="6858000" type="screen4x3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85849-54D8-4A94-89A2-F09CC28FDDE3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11CE9-4EE8-486D-849C-69BDA7191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18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A1620-5271-4701-9377-729B950BB352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76E51-A1EE-4784-B911-CB81841E9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23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6E51-A1EE-4784-B911-CB81841E90D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21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Stijn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76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76E51-A1EE-4784-B911-CB81841E90D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866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76E51-A1EE-4784-B911-CB81841E90D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50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6E51-A1EE-4784-B911-CB81841E90D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06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924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helft had geen nabespreking na 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90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9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D621-EDDE-4662-8FEA-485946BCE391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017E-5A53-42C9-97D7-DAC19F196D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37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D621-EDDE-4662-8FEA-485946BCE391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017E-5A53-42C9-97D7-DAC19F196D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15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D621-EDDE-4662-8FEA-485946BCE391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017E-5A53-42C9-97D7-DAC19F196D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61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[Title]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spcBef>
                <a:spcPts val="2100"/>
              </a:spcBef>
              <a:defRPr/>
            </a:lvl3pPr>
            <a:lvl4pPr>
              <a:lnSpc>
                <a:spcPct val="110000"/>
              </a:lnSpc>
              <a:spcBef>
                <a:spcPts val="2100"/>
              </a:spcBef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 dirty="0"/>
              <a:t>[Type text or click on icon to insert an object]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A017-EAB7-4AE3-8A80-4313672F9A79}" type="datetime4">
              <a:rPr lang="en-GB" smtClean="0"/>
              <a:t>14 January 2020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 change footer:  Insert | Header &amp; footer Name of Faculty or Division&lt;2spaces&gt;|&lt;2spaces&gt;Title of presentation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244400" y="162690"/>
            <a:ext cx="4248000" cy="47668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[Department max. 2 lines]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80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D621-EDDE-4662-8FEA-485946BCE391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017E-5A53-42C9-97D7-DAC19F196D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13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D621-EDDE-4662-8FEA-485946BCE391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017E-5A53-42C9-97D7-DAC19F196D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13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D621-EDDE-4662-8FEA-485946BCE391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017E-5A53-42C9-97D7-DAC19F196D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33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D621-EDDE-4662-8FEA-485946BCE391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017E-5A53-42C9-97D7-DAC19F196D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D621-EDDE-4662-8FEA-485946BCE391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017E-5A53-42C9-97D7-DAC19F196D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62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D621-EDDE-4662-8FEA-485946BCE391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017E-5A53-42C9-97D7-DAC19F196D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80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D621-EDDE-4662-8FEA-485946BCE391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017E-5A53-42C9-97D7-DAC19F196D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73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D621-EDDE-4662-8FEA-485946BCE391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017E-5A53-42C9-97D7-DAC19F196D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51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D621-EDDE-4662-8FEA-485946BCE391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017E-5A53-42C9-97D7-DAC19F196D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97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-talent.nl/docenten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countdown+timer+40+minutes&amp;view=detail&amp;mid=F6BC986C3868E1383898F6BC986C3868E1383898&amp;FORM=VIRE" TargetMode="External"/><Relationship Id="rId2" Type="http://schemas.openxmlformats.org/officeDocument/2006/relationships/hyperlink" Target="https://www.bing.com/videos/search?q=countdown+40+min&amp;qs=PF&amp;cvid=c9d2eb20917943d8857d42f54ce81a28&amp;cc=NL&amp;setlang=en-US&amp;plvar=0&amp;ru=%2fsearch%3fq%3dcountdown%2b40%2bmin%26form%3dEDGEAR%26qs%3dPF%26cvid%3dc9d2eb20917943d8857d42f54ce81a28%26cc%3dNL%26setlang%3den-US%26plvar%3d0&amp;view=detail&amp;mmscn=vwrc&amp;mid=F6BC986C3868E1383898F6BC986C3868E1383898&amp;FORM=WRVOR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444031"/>
            <a:ext cx="10514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b="1" dirty="0">
              <a:solidFill>
                <a:srgbClr val="0070C0"/>
              </a:solidFill>
            </a:endParaRPr>
          </a:p>
          <a:p>
            <a:endParaRPr lang="nl-NL" sz="2000" b="1" dirty="0">
              <a:solidFill>
                <a:srgbClr val="0070C0"/>
              </a:solidFill>
            </a:endParaRPr>
          </a:p>
          <a:p>
            <a:endParaRPr lang="nl-NL" sz="2000" b="1" dirty="0">
              <a:solidFill>
                <a:srgbClr val="0070C0"/>
              </a:solidFill>
            </a:endParaRPr>
          </a:p>
          <a:p>
            <a:r>
              <a:rPr lang="nl-NL" sz="2000" dirty="0"/>
              <a:t>Talitha Tijsterman	</a:t>
            </a:r>
            <a:r>
              <a:rPr lang="nl-NL" sz="2000" i="1" dirty="0"/>
              <a:t>educatief medewerker Naturalis &amp; LIO UU</a:t>
            </a:r>
          </a:p>
          <a:p>
            <a:r>
              <a:rPr lang="nl-NL" sz="2000" dirty="0"/>
              <a:t>Alice Veldkamp 		</a:t>
            </a:r>
            <a:r>
              <a:rPr lang="nl-NL" sz="2000" i="1" dirty="0"/>
              <a:t>vakdidacticus biologie UU</a:t>
            </a:r>
          </a:p>
          <a:p>
            <a:endParaRPr lang="nl-NL" sz="2000" i="1" dirty="0">
              <a:solidFill>
                <a:srgbClr val="0070C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E777506-CA93-4480-8A50-EDB2E5E435EA}"/>
              </a:ext>
            </a:extLst>
          </p:cNvPr>
          <p:cNvSpPr txBox="1"/>
          <p:nvPr/>
        </p:nvSpPr>
        <p:spPr>
          <a:xfrm>
            <a:off x="1619672" y="51752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Plastic </a:t>
            </a:r>
            <a:r>
              <a:rPr lang="en-US" sz="3600" b="1" dirty="0" err="1">
                <a:solidFill>
                  <a:srgbClr val="0070C0"/>
                </a:solidFill>
              </a:rPr>
              <a:t>Soep</a:t>
            </a:r>
            <a:r>
              <a:rPr lang="en-US" sz="3600" b="1" dirty="0">
                <a:solidFill>
                  <a:srgbClr val="0070C0"/>
                </a:solidFill>
              </a:rPr>
              <a:t> in Escape </a:t>
            </a:r>
            <a:r>
              <a:rPr lang="en-US" sz="3600" b="1" dirty="0" err="1">
                <a:solidFill>
                  <a:srgbClr val="0070C0"/>
                </a:solidFill>
              </a:rPr>
              <a:t>Boxen</a:t>
            </a:r>
            <a:endParaRPr lang="nl-NL" sz="3600" b="1" dirty="0">
              <a:solidFill>
                <a:srgbClr val="0070C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84FE56-7F64-4902-82A3-B7E66EA9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16832"/>
            <a:ext cx="4536504" cy="33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5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9A734-7C79-4F50-A8E8-9F65F3A8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0070C0"/>
                </a:solidFill>
              </a:rPr>
              <a:t>Klaar? Bespreken: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EF1EFA-C126-4FD9-B6E2-B19D42C92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916832"/>
            <a:ext cx="7920880" cy="4666529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nl-NL" dirty="0"/>
              <a:t>welke puzzel is het leukst, meest intrigerend etc. en waarom ?</a:t>
            </a:r>
          </a:p>
          <a:p>
            <a:pPr>
              <a:buFontTx/>
              <a:buChar char="-"/>
            </a:pPr>
            <a:r>
              <a:rPr lang="nl-NL" dirty="0"/>
              <a:t>wat waarderen </a:t>
            </a:r>
            <a:r>
              <a:rPr lang="nl-NL" dirty="0" err="1"/>
              <a:t>lln</a:t>
            </a:r>
            <a:r>
              <a:rPr lang="nl-NL" dirty="0"/>
              <a:t> &amp; docenten aan </a:t>
            </a:r>
            <a:r>
              <a:rPr lang="nl-NL" dirty="0" err="1"/>
              <a:t>ERs</a:t>
            </a:r>
            <a:r>
              <a:rPr lang="nl-NL" dirty="0"/>
              <a:t>?</a:t>
            </a:r>
          </a:p>
          <a:p>
            <a:pPr>
              <a:buFontTx/>
              <a:buChar char="-"/>
            </a:pPr>
            <a:r>
              <a:rPr lang="nl-NL" dirty="0"/>
              <a:t>waarvoor kan je </a:t>
            </a:r>
            <a:r>
              <a:rPr lang="nl-NL" dirty="0" err="1"/>
              <a:t>ERs</a:t>
            </a:r>
            <a:r>
              <a:rPr lang="nl-NL" dirty="0"/>
              <a:t> in de les gebruiken?</a:t>
            </a:r>
          </a:p>
          <a:p>
            <a:pPr>
              <a:buFontTx/>
              <a:buChar char="-"/>
            </a:pPr>
            <a:r>
              <a:rPr lang="nl-NL" dirty="0"/>
              <a:t>waarvoor heb jij ze weleens gebruikt?</a:t>
            </a:r>
          </a:p>
          <a:p>
            <a:pPr>
              <a:buFontTx/>
              <a:buChar char="-"/>
            </a:pPr>
            <a:r>
              <a:rPr lang="nl-NL" dirty="0"/>
              <a:t>hoe helpt de vorm &amp; verhaal/context bij</a:t>
            </a:r>
          </a:p>
          <a:p>
            <a:pPr lvl="1">
              <a:buFontTx/>
              <a:buChar char="-"/>
            </a:pPr>
            <a:r>
              <a:rPr lang="nl-NL" dirty="0"/>
              <a:t>samenwerking</a:t>
            </a:r>
          </a:p>
          <a:p>
            <a:pPr lvl="1">
              <a:buFontTx/>
              <a:buChar char="-"/>
            </a:pPr>
            <a:r>
              <a:rPr lang="nl-NL" dirty="0"/>
              <a:t>samenwerkend leren </a:t>
            </a:r>
          </a:p>
          <a:p>
            <a:pPr lvl="0">
              <a:buFontTx/>
              <a:buChar char="-"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27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1C1E8-CB91-4423-B637-A0E1C13D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0070C0"/>
                </a:solidFill>
              </a:rPr>
              <a:t>Onderzoek naar Escape rooms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5845D3-1CAC-4188-AD4E-D2C11255E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l-NL" dirty="0"/>
              <a:t>wat waarderen </a:t>
            </a:r>
            <a:r>
              <a:rPr lang="nl-NL" dirty="0" err="1"/>
              <a:t>lln</a:t>
            </a:r>
            <a:r>
              <a:rPr lang="nl-NL" dirty="0"/>
              <a:t> &amp; docenten aan </a:t>
            </a:r>
            <a:r>
              <a:rPr lang="nl-NL" dirty="0" err="1"/>
              <a:t>ERs</a:t>
            </a:r>
            <a:r>
              <a:rPr lang="nl-NL" dirty="0"/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l-NL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waarvoor worden </a:t>
            </a:r>
            <a:r>
              <a:rPr lang="nl-NL" dirty="0" err="1"/>
              <a:t>ERs</a:t>
            </a:r>
            <a:r>
              <a:rPr lang="nl-NL" dirty="0"/>
              <a:t> in onderwijs gebruikt worden?  werkt dat?</a:t>
            </a:r>
          </a:p>
          <a:p>
            <a:pPr marL="514350" lvl="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in hoeverre helpt de box vorm en het verhaal bij samenwerken &amp; samenwerkend leren?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00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1C1E8-CB91-4423-B637-A0E1C13D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b="1">
                <a:solidFill>
                  <a:srgbClr val="0070C0"/>
                </a:solidFill>
              </a:rPr>
              <a:t>Educatieve potenties van ERs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5845D3-1CAC-4188-AD4E-D2C11255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9217024" cy="5544616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nl-NL" sz="1800" b="1" i="1" dirty="0">
                <a:solidFill>
                  <a:prstClr val="black"/>
                </a:solidFill>
              </a:rPr>
              <a:t>Week van de biologie 2017</a:t>
            </a:r>
            <a:r>
              <a:rPr lang="nl-NL" sz="1800" i="1" dirty="0">
                <a:solidFill>
                  <a:prstClr val="black"/>
                </a:solidFill>
              </a:rPr>
              <a:t>: brugklas biologie escape room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nl-NL" sz="1800" i="1" dirty="0">
                <a:solidFill>
                  <a:prstClr val="black"/>
                </a:solidFill>
              </a:rPr>
              <a:t>docenten (N=50) en leerlingen (N=270)</a:t>
            </a:r>
            <a:endParaRPr lang="en-GB" sz="1800" i="1" dirty="0">
              <a:solidFill>
                <a:srgbClr val="DEB900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GB" sz="2000" i="1" dirty="0">
              <a:solidFill>
                <a:srgbClr val="DEB9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GB" sz="2000" i="1" dirty="0" err="1">
                <a:solidFill>
                  <a:prstClr val="black"/>
                </a:solidFill>
              </a:rPr>
              <a:t>Leerlingen</a:t>
            </a:r>
            <a:r>
              <a:rPr lang="en-GB" sz="2000" i="1" dirty="0">
                <a:solidFill>
                  <a:prstClr val="black"/>
                </a:solidFill>
              </a:rPr>
              <a:t> </a:t>
            </a:r>
            <a:r>
              <a:rPr lang="en-GB" sz="2000" i="1" dirty="0" err="1">
                <a:solidFill>
                  <a:prstClr val="black"/>
                </a:solidFill>
              </a:rPr>
              <a:t>waarderen</a:t>
            </a:r>
            <a:r>
              <a:rPr lang="en-GB" sz="2000" i="1" dirty="0">
                <a:solidFill>
                  <a:prstClr val="black"/>
                </a:solidFill>
              </a:rPr>
              <a:t> het </a:t>
            </a:r>
            <a:r>
              <a:rPr lang="en-GB" sz="2000" i="1" dirty="0" err="1">
                <a:solidFill>
                  <a:prstClr val="black"/>
                </a:solidFill>
              </a:rPr>
              <a:t>meest</a:t>
            </a:r>
            <a:r>
              <a:rPr lang="en-GB" sz="2000" i="1" dirty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GB" sz="2000" dirty="0" err="1">
                <a:solidFill>
                  <a:prstClr val="black"/>
                </a:solidFill>
              </a:rPr>
              <a:t>diversiteit</a:t>
            </a:r>
            <a:r>
              <a:rPr lang="en-GB" sz="2000" dirty="0">
                <a:solidFill>
                  <a:prstClr val="black"/>
                </a:solidFill>
              </a:rPr>
              <a:t> van de </a:t>
            </a:r>
            <a:r>
              <a:rPr lang="en-GB" sz="2000" dirty="0" err="1">
                <a:solidFill>
                  <a:prstClr val="black"/>
                </a:solidFill>
              </a:rPr>
              <a:t>opdrachten</a:t>
            </a:r>
            <a:r>
              <a:rPr lang="en-GB" sz="2000" dirty="0">
                <a:solidFill>
                  <a:prstClr val="black"/>
                </a:solidFill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prstClr val="black"/>
                </a:solidFill>
              </a:rPr>
              <a:t>codes kraken met </a:t>
            </a:r>
            <a:r>
              <a:rPr lang="en-GB" sz="2000" dirty="0" err="1">
                <a:solidFill>
                  <a:prstClr val="black"/>
                </a:solidFill>
              </a:rPr>
              <a:t>opdrachten</a:t>
            </a:r>
            <a:endParaRPr lang="en-GB" sz="20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 dirty="0" err="1">
                <a:solidFill>
                  <a:prstClr val="black"/>
                </a:solidFill>
              </a:rPr>
              <a:t>werken</a:t>
            </a:r>
            <a:r>
              <a:rPr lang="en-GB" sz="2000" dirty="0">
                <a:solidFill>
                  <a:prstClr val="black"/>
                </a:solidFill>
              </a:rPr>
              <a:t> met concrete </a:t>
            </a:r>
            <a:r>
              <a:rPr lang="en-GB" sz="2000" dirty="0" err="1">
                <a:solidFill>
                  <a:prstClr val="black"/>
                </a:solidFill>
              </a:rPr>
              <a:t>materialen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sz="2000" dirty="0" err="1">
                <a:solidFill>
                  <a:prstClr val="black"/>
                </a:solidFill>
              </a:rPr>
              <a:t>zelf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ontdekken</a:t>
            </a:r>
            <a:r>
              <a:rPr lang="en-GB" sz="2000" dirty="0">
                <a:solidFill>
                  <a:prstClr val="black"/>
                </a:solidFill>
              </a:rPr>
              <a:t> &amp; ‘autonomy’</a:t>
            </a:r>
          </a:p>
          <a:p>
            <a:pPr>
              <a:lnSpc>
                <a:spcPct val="120000"/>
              </a:lnSpc>
            </a:pPr>
            <a:r>
              <a:rPr lang="en-GB" sz="2000" dirty="0" err="1">
                <a:solidFill>
                  <a:prstClr val="black"/>
                </a:solidFill>
              </a:rPr>
              <a:t>samenwerking</a:t>
            </a:r>
            <a:endParaRPr lang="en-GB" sz="2000" dirty="0">
              <a:solidFill>
                <a:prstClr val="black"/>
              </a:solidFill>
            </a:endParaRPr>
          </a:p>
          <a:p>
            <a:pPr lvl="0">
              <a:lnSpc>
                <a:spcPct val="110000"/>
              </a:lnSpc>
            </a:pPr>
            <a:endParaRPr lang="en-GB" sz="2000" dirty="0">
              <a:solidFill>
                <a:prstClr val="black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en-GB" sz="2100" i="1" dirty="0" err="1">
                <a:solidFill>
                  <a:prstClr val="black"/>
                </a:solidFill>
              </a:rPr>
              <a:t>Leerlingen</a:t>
            </a:r>
            <a:r>
              <a:rPr lang="en-GB" sz="2100" i="1" dirty="0">
                <a:solidFill>
                  <a:prstClr val="black"/>
                </a:solidFill>
              </a:rPr>
              <a:t> </a:t>
            </a:r>
            <a:r>
              <a:rPr lang="en-GB" sz="2100" i="1" dirty="0" err="1">
                <a:solidFill>
                  <a:prstClr val="black"/>
                </a:solidFill>
              </a:rPr>
              <a:t>vinden</a:t>
            </a:r>
            <a:r>
              <a:rPr lang="en-GB" sz="2100" i="1" dirty="0">
                <a:solidFill>
                  <a:prstClr val="black"/>
                </a:solidFill>
              </a:rPr>
              <a:t> </a:t>
            </a:r>
            <a:r>
              <a:rPr lang="en-GB" sz="2100" i="1" dirty="0" err="1">
                <a:solidFill>
                  <a:prstClr val="black"/>
                </a:solidFill>
              </a:rPr>
              <a:t>dat</a:t>
            </a:r>
            <a:r>
              <a:rPr lang="en-GB" sz="2100" i="1" dirty="0">
                <a:solidFill>
                  <a:prstClr val="black"/>
                </a:solidFill>
              </a:rPr>
              <a:t> ze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GB" sz="2100" dirty="0">
                <a:solidFill>
                  <a:prstClr val="black"/>
                </a:solidFill>
              </a:rPr>
              <a:t>‘</a:t>
            </a:r>
            <a:r>
              <a:rPr lang="en-GB" sz="2100" dirty="0" err="1">
                <a:solidFill>
                  <a:prstClr val="black"/>
                </a:solidFill>
              </a:rPr>
              <a:t>diep</a:t>
            </a:r>
            <a:r>
              <a:rPr lang="en-GB" sz="2100" dirty="0">
                <a:solidFill>
                  <a:prstClr val="black"/>
                </a:solidFill>
              </a:rPr>
              <a:t>’ </a:t>
            </a:r>
            <a:r>
              <a:rPr lang="en-GB" sz="2100" dirty="0" err="1">
                <a:solidFill>
                  <a:prstClr val="black"/>
                </a:solidFill>
              </a:rPr>
              <a:t>nadenken</a:t>
            </a:r>
            <a:r>
              <a:rPr lang="en-GB" sz="2100" dirty="0">
                <a:solidFill>
                  <a:prstClr val="black"/>
                </a:solidFill>
              </a:rPr>
              <a:t>, </a:t>
            </a:r>
            <a:r>
              <a:rPr lang="en-GB" sz="2100" dirty="0" err="1">
                <a:solidFill>
                  <a:prstClr val="black"/>
                </a:solidFill>
              </a:rPr>
              <a:t>moeilijk</a:t>
            </a:r>
            <a:r>
              <a:rPr lang="en-GB" sz="2100" dirty="0">
                <a:solidFill>
                  <a:prstClr val="black"/>
                </a:solidFill>
              </a:rPr>
              <a:t> </a:t>
            </a:r>
            <a:r>
              <a:rPr lang="en-GB" sz="2100" dirty="0" err="1">
                <a:solidFill>
                  <a:prstClr val="black"/>
                </a:solidFill>
              </a:rPr>
              <a:t>en</a:t>
            </a:r>
            <a:r>
              <a:rPr lang="en-GB" sz="2100" dirty="0">
                <a:solidFill>
                  <a:prstClr val="black"/>
                </a:solidFill>
              </a:rPr>
              <a:t> </a:t>
            </a:r>
            <a:r>
              <a:rPr lang="en-GB" sz="2100" dirty="0" err="1">
                <a:solidFill>
                  <a:prstClr val="black"/>
                </a:solidFill>
              </a:rPr>
              <a:t>uitdagende</a:t>
            </a:r>
            <a:r>
              <a:rPr lang="en-GB" sz="2100" dirty="0">
                <a:solidFill>
                  <a:prstClr val="black"/>
                </a:solidFill>
              </a:rPr>
              <a:t> </a:t>
            </a:r>
            <a:r>
              <a:rPr lang="en-GB" sz="2100" dirty="0" err="1">
                <a:solidFill>
                  <a:prstClr val="black"/>
                </a:solidFill>
              </a:rPr>
              <a:t>opdrachten</a:t>
            </a:r>
            <a:r>
              <a:rPr lang="en-GB" sz="2100" dirty="0">
                <a:solidFill>
                  <a:prstClr val="black"/>
                </a:solidFill>
              </a:rPr>
              <a:t> </a:t>
            </a:r>
            <a:r>
              <a:rPr lang="en-GB" sz="2100" dirty="0" err="1">
                <a:solidFill>
                  <a:prstClr val="black"/>
                </a:solidFill>
              </a:rPr>
              <a:t>doen</a:t>
            </a:r>
            <a:r>
              <a:rPr lang="en-GB" sz="21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GB" sz="2100" dirty="0" err="1">
                <a:solidFill>
                  <a:prstClr val="black"/>
                </a:solidFill>
              </a:rPr>
              <a:t>en</a:t>
            </a:r>
            <a:r>
              <a:rPr lang="en-GB" sz="2100" dirty="0">
                <a:solidFill>
                  <a:prstClr val="black"/>
                </a:solidFill>
              </a:rPr>
              <a:t> </a:t>
            </a:r>
            <a:r>
              <a:rPr lang="en-GB" sz="2100" dirty="0" err="1">
                <a:solidFill>
                  <a:prstClr val="black"/>
                </a:solidFill>
              </a:rPr>
              <a:t>vooral</a:t>
            </a:r>
            <a:r>
              <a:rPr lang="en-GB" sz="2100" dirty="0">
                <a:solidFill>
                  <a:prstClr val="black"/>
                </a:solidFill>
              </a:rPr>
              <a:t> </a:t>
            </a:r>
            <a:r>
              <a:rPr lang="en-GB" sz="2100" i="1" dirty="0" err="1">
                <a:solidFill>
                  <a:prstClr val="black"/>
                </a:solidFill>
              </a:rPr>
              <a:t>zelf</a:t>
            </a:r>
            <a:r>
              <a:rPr lang="en-GB" sz="2100" dirty="0">
                <a:solidFill>
                  <a:prstClr val="black"/>
                </a:solidFill>
              </a:rPr>
              <a:t> </a:t>
            </a:r>
            <a:r>
              <a:rPr lang="en-GB" sz="2100" dirty="0" err="1">
                <a:solidFill>
                  <a:prstClr val="black"/>
                </a:solidFill>
              </a:rPr>
              <a:t>nadenken</a:t>
            </a:r>
            <a:r>
              <a:rPr lang="en-GB" sz="2100" dirty="0">
                <a:solidFill>
                  <a:prstClr val="black"/>
                </a:solidFill>
              </a:rPr>
              <a:t>: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GB" sz="2100" dirty="0" err="1">
                <a:solidFill>
                  <a:prstClr val="black"/>
                </a:solidFill>
              </a:rPr>
              <a:t>geen</a:t>
            </a:r>
            <a:r>
              <a:rPr lang="en-GB" sz="2100" dirty="0">
                <a:solidFill>
                  <a:prstClr val="black"/>
                </a:solidFill>
              </a:rPr>
              <a:t> </a:t>
            </a:r>
            <a:r>
              <a:rPr lang="en-GB" sz="2100" dirty="0" err="1">
                <a:solidFill>
                  <a:prstClr val="black"/>
                </a:solidFill>
              </a:rPr>
              <a:t>boeken</a:t>
            </a:r>
            <a:r>
              <a:rPr lang="en-GB" sz="2100" dirty="0">
                <a:solidFill>
                  <a:prstClr val="black"/>
                </a:solidFill>
              </a:rPr>
              <a:t>, mobile/laptop </a:t>
            </a:r>
            <a:r>
              <a:rPr lang="en-GB" sz="2100" dirty="0" err="1">
                <a:solidFill>
                  <a:prstClr val="black"/>
                </a:solidFill>
              </a:rPr>
              <a:t>en</a:t>
            </a:r>
            <a:r>
              <a:rPr lang="en-GB" sz="2100" dirty="0">
                <a:solidFill>
                  <a:prstClr val="black"/>
                </a:solidFill>
              </a:rPr>
              <a:t>…..docent</a:t>
            </a:r>
            <a:r>
              <a:rPr lang="nl-NL" sz="1300" dirty="0">
                <a:solidFill>
                  <a:prstClr val="black"/>
                </a:solidFill>
              </a:rPr>
              <a:t>	</a:t>
            </a:r>
            <a:r>
              <a:rPr lang="en-US" sz="1100" dirty="0">
                <a:solidFill>
                  <a:prstClr val="black"/>
                </a:solidFill>
              </a:rPr>
              <a:t>	</a:t>
            </a:r>
            <a:endParaRPr lang="en-GB" sz="6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B5B8CB-0DE0-4076-B85E-73AE9D9E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13" y="1417638"/>
            <a:ext cx="2582487" cy="22322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1F2790-4224-488C-808B-086469994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76" y="4041068"/>
            <a:ext cx="1953924" cy="26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7BD09-B604-47D3-8EF1-7025D00F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0070C0"/>
                </a:solidFill>
              </a:rPr>
              <a:t>Enkele conclusies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A9E6EC-38DE-4FD7-BCC2-7C971E1DA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0" dirty="0"/>
              <a:t>Gewaardeerd door docenten ongeacht leeftijd, onderwijservaring of geslacht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0" dirty="0"/>
              <a:t>Leerlingen zijn zowel </a:t>
            </a:r>
            <a:r>
              <a:rPr lang="nl-NL" sz="2400" dirty="0"/>
              <a:t>enorm betrokken</a:t>
            </a:r>
            <a:r>
              <a:rPr lang="nl-NL" sz="2400" b="0" dirty="0"/>
              <a:t> ‘</a:t>
            </a:r>
            <a:r>
              <a:rPr lang="nl-NL" sz="2400" b="0" i="1" dirty="0" err="1"/>
              <a:t>cognitive</a:t>
            </a:r>
            <a:r>
              <a:rPr lang="nl-NL" sz="2400" b="0" i="1" dirty="0"/>
              <a:t>, </a:t>
            </a:r>
            <a:r>
              <a:rPr lang="nl-NL" sz="2400" b="0" i="1" dirty="0" err="1"/>
              <a:t>behavioural</a:t>
            </a:r>
            <a:r>
              <a:rPr lang="nl-NL" sz="2400" b="0" i="1" dirty="0"/>
              <a:t> </a:t>
            </a:r>
            <a:r>
              <a:rPr lang="nl-NL" sz="2400" b="0" i="1" dirty="0" err="1"/>
              <a:t>and</a:t>
            </a:r>
            <a:r>
              <a:rPr lang="nl-NL" sz="2400" b="0" i="1" dirty="0"/>
              <a:t> </a:t>
            </a:r>
            <a:r>
              <a:rPr lang="nl-NL" sz="2400" b="0" i="1" dirty="0" err="1"/>
              <a:t>emotional</a:t>
            </a:r>
            <a:r>
              <a:rPr lang="nl-NL" sz="2400" b="0" i="1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0" dirty="0"/>
              <a:t>Goede omgeving voor ‘</a:t>
            </a:r>
            <a:r>
              <a:rPr lang="nl-NL" sz="2400" b="0" i="1" dirty="0"/>
              <a:t>begeleide’</a:t>
            </a:r>
            <a:r>
              <a:rPr lang="nl-NL" sz="2400" b="0" dirty="0"/>
              <a:t> herhaling.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0" dirty="0"/>
              <a:t>Minder geschikt voor aanleren volledig nieuwe stof </a:t>
            </a:r>
          </a:p>
          <a:p>
            <a:pPr marL="400050" lvl="1" indent="0">
              <a:buNone/>
            </a:pPr>
            <a:r>
              <a:rPr lang="nl-NL" sz="2000" dirty="0"/>
              <a:t>(leerlingen meest kritisch hierover)</a:t>
            </a:r>
            <a:endParaRPr lang="nl-NL" sz="2000" b="0" dirty="0"/>
          </a:p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3E558C-91A4-4D8D-A80E-585F8555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86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147C8-BA7A-439C-90F6-ADFD84D2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604698"/>
            <a:ext cx="7956000" cy="910753"/>
          </a:xfrm>
        </p:spPr>
        <p:txBody>
          <a:bodyPr>
            <a:normAutofit fontScale="90000"/>
          </a:bodyPr>
          <a:lstStyle/>
          <a:p>
            <a:pPr lvl="0"/>
            <a:r>
              <a:rPr lang="nl-NL" sz="3600" b="1" dirty="0">
                <a:solidFill>
                  <a:srgbClr val="0070C0"/>
                </a:solidFill>
              </a:rPr>
              <a:t>Waarvoor kunnen </a:t>
            </a:r>
            <a:r>
              <a:rPr lang="nl-NL" sz="3600" b="1" dirty="0" err="1">
                <a:solidFill>
                  <a:srgbClr val="0070C0"/>
                </a:solidFill>
              </a:rPr>
              <a:t>ERs</a:t>
            </a:r>
            <a:r>
              <a:rPr lang="nl-NL" sz="3600" b="1" dirty="0">
                <a:solidFill>
                  <a:srgbClr val="0070C0"/>
                </a:solidFill>
              </a:rPr>
              <a:t> in onderwijs gebruikt worden?  Werkt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11D1E6-8609-45C3-A24E-821D849E2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801475"/>
            <a:ext cx="7956000" cy="44073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0" i="1" dirty="0"/>
              <a:t>Review </a:t>
            </a:r>
            <a:r>
              <a:rPr lang="nl-NL" b="0" i="1" dirty="0" err="1"/>
              <a:t>study</a:t>
            </a:r>
            <a:r>
              <a:rPr lang="nl-NL" b="0" i="1" dirty="0"/>
              <a:t> (39 </a:t>
            </a:r>
            <a:r>
              <a:rPr lang="nl-NL" b="0" i="1" dirty="0" err="1"/>
              <a:t>articles</a:t>
            </a:r>
            <a:r>
              <a:rPr lang="nl-NL" b="0" i="1" dirty="0"/>
              <a:t>) naar </a:t>
            </a:r>
            <a:r>
              <a:rPr lang="nl-NL" b="0" i="1" dirty="0" err="1"/>
              <a:t>ERs</a:t>
            </a:r>
            <a:r>
              <a:rPr lang="nl-NL" b="0" i="1" dirty="0"/>
              <a:t> in onderwijs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0" dirty="0"/>
              <a:t>Verkennen van een </a:t>
            </a:r>
            <a:r>
              <a:rPr lang="nl-NL" b="1" dirty="0"/>
              <a:t>actieve leeromgeving</a:t>
            </a:r>
            <a:r>
              <a:rPr lang="nl-NL" b="0" dirty="0"/>
              <a:t>, </a:t>
            </a:r>
          </a:p>
          <a:p>
            <a:endParaRPr lang="nl-NL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</a:t>
            </a:r>
            <a:r>
              <a:rPr lang="nl-NL" b="0" dirty="0"/>
              <a:t>ie motivatie en/of betrokkenheid vergroot</a:t>
            </a:r>
          </a:p>
          <a:p>
            <a:endParaRPr lang="nl-NL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waarin vakkennis &amp;</a:t>
            </a:r>
            <a:r>
              <a:rPr lang="nl-NL" b="0" dirty="0"/>
              <a:t> </a:t>
            </a:r>
            <a:r>
              <a:rPr lang="nl-NL" b="0" dirty="0" err="1"/>
              <a:t>vakgerelateerde</a:t>
            </a:r>
            <a:r>
              <a:rPr lang="nl-NL" b="0" dirty="0"/>
              <a:t> vaardigheden geleerd worden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waarin teamwork en communicatieve vaardigheden worden bevorderd </a:t>
            </a:r>
          </a:p>
          <a:p>
            <a:pPr lvl="0" algn="r" hangingPunct="0">
              <a:lnSpc>
                <a:spcPts val="1200"/>
              </a:lnSpc>
              <a:spcAft>
                <a:spcPts val="0"/>
              </a:spcAft>
              <a:tabLst>
                <a:tab pos="216535" algn="l"/>
              </a:tabLst>
            </a:pPr>
            <a:endParaRPr lang="nl-NL" sz="1200" b="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20AD61-24CB-498D-99DD-5EF30049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6C199CB-4B8C-49EB-B437-7085370594FB}"/>
              </a:ext>
            </a:extLst>
          </p:cNvPr>
          <p:cNvSpPr txBox="1"/>
          <p:nvPr/>
        </p:nvSpPr>
        <p:spPr>
          <a:xfrm>
            <a:off x="8290755" y="3194522"/>
            <a:ext cx="7920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</a:rPr>
              <a:t>√</a:t>
            </a:r>
            <a:endParaRPr lang="en-GB" sz="3200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DF7016C-8B2F-44E6-A738-56D5563B05A9}"/>
              </a:ext>
            </a:extLst>
          </p:cNvPr>
          <p:cNvSpPr txBox="1"/>
          <p:nvPr/>
        </p:nvSpPr>
        <p:spPr>
          <a:xfrm>
            <a:off x="8359193" y="4036312"/>
            <a:ext cx="6552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800" b="1" dirty="0">
                <a:solidFill>
                  <a:srgbClr val="FFC000"/>
                </a:solidFill>
              </a:rPr>
              <a:t>?</a:t>
            </a:r>
            <a:endParaRPr lang="en-GB" sz="2800" b="1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CD1FFB5-9244-4CD9-A116-30F85A210502}"/>
              </a:ext>
            </a:extLst>
          </p:cNvPr>
          <p:cNvSpPr txBox="1"/>
          <p:nvPr/>
        </p:nvSpPr>
        <p:spPr>
          <a:xfrm>
            <a:off x="8387540" y="5013176"/>
            <a:ext cx="7920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</a:rPr>
              <a:t>√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7354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47021-0DFC-494E-BD1E-F1E4CBA1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Escape boxen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2341A3-9662-49EE-A8EF-7B856AADD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29586"/>
            <a:ext cx="8939336" cy="319695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Hoe helpt de  1) vorm van de box</a:t>
            </a:r>
          </a:p>
          <a:p>
            <a:pPr marL="0" indent="0">
              <a:buNone/>
            </a:pPr>
            <a:r>
              <a:rPr lang="nl-NL" dirty="0"/>
              <a:t>		      2) verhaal/context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		     bij teamwork &amp; samenwerkend leren?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97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9976" y="548680"/>
            <a:ext cx="7308000" cy="581580"/>
          </a:xfrm>
        </p:spPr>
        <p:txBody>
          <a:bodyPr>
            <a:normAutofit fontScale="90000"/>
          </a:bodyPr>
          <a:lstStyle/>
          <a:p>
            <a:r>
              <a:rPr lang="nl-NL" sz="4900" b="1" dirty="0">
                <a:solidFill>
                  <a:srgbClr val="0070C0"/>
                </a:solidFill>
              </a:rPr>
              <a:t>Vragen?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AA80E7-F161-4DF9-BC79-D6816684F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7827" r="21650" b="19425"/>
          <a:stretch/>
        </p:blipFill>
        <p:spPr>
          <a:xfrm rot="10800000">
            <a:off x="4793977" y="3784252"/>
            <a:ext cx="2699792" cy="29110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B18CFF4-1897-4FE6-BA94-1D056D2CB6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19425" r="13351" b="15207"/>
          <a:stretch/>
        </p:blipFill>
        <p:spPr>
          <a:xfrm rot="10800000">
            <a:off x="1086997" y="3765348"/>
            <a:ext cx="3265005" cy="291105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CF530A8-1E58-4D83-8BE9-DA43A4D206E7}"/>
              </a:ext>
            </a:extLst>
          </p:cNvPr>
          <p:cNvSpPr txBox="1"/>
          <p:nvPr/>
        </p:nvSpPr>
        <p:spPr>
          <a:xfrm>
            <a:off x="1086996" y="2852936"/>
            <a:ext cx="6406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Nav</a:t>
            </a:r>
            <a:r>
              <a:rPr lang="nl-NL" dirty="0"/>
              <a:t> de escape boxen UU hebben leerlingen </a:t>
            </a:r>
            <a:r>
              <a:rPr lang="nl-NL" dirty="0" err="1"/>
              <a:t>Farel</a:t>
            </a:r>
            <a:r>
              <a:rPr lang="nl-NL" dirty="0"/>
              <a:t> College een eigen Escape boxen over </a:t>
            </a:r>
            <a:r>
              <a:rPr lang="nl-NL" dirty="0" err="1"/>
              <a:t>Plasic</a:t>
            </a:r>
            <a:r>
              <a:rPr lang="nl-NL" dirty="0"/>
              <a:t> soep gemaakt </a:t>
            </a:r>
            <a:r>
              <a:rPr lang="nl-NL" dirty="0" err="1"/>
              <a:t>nav</a:t>
            </a:r>
            <a:r>
              <a:rPr lang="nl-NL" dirty="0"/>
              <a:t> een NLT module. </a:t>
            </a:r>
            <a:r>
              <a:rPr lang="nl-NL" i="1" dirty="0"/>
              <a:t>W46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45100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7BE4B-A18E-41AF-B94B-5C55C1D4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67" y="-4763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70C0"/>
                </a:solidFill>
              </a:rPr>
              <a:t>Zelf</a:t>
            </a:r>
            <a:r>
              <a:rPr lang="en-GB" sz="4000" b="1" dirty="0">
                <a:solidFill>
                  <a:srgbClr val="0070C0"/>
                </a:solidFill>
              </a:rPr>
              <a:t> ER </a:t>
            </a:r>
            <a:r>
              <a:rPr lang="en-GB" sz="4000" b="1" dirty="0" err="1">
                <a:solidFill>
                  <a:srgbClr val="0070C0"/>
                </a:solidFill>
              </a:rPr>
              <a:t>maken</a:t>
            </a:r>
            <a:r>
              <a:rPr lang="en-GB" sz="4000" b="1" dirty="0">
                <a:solidFill>
                  <a:srgbClr val="0070C0"/>
                </a:solidFill>
              </a:rPr>
              <a:t>? </a:t>
            </a:r>
            <a:endParaRPr lang="nl-NL" sz="4000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7F5036-BE6B-4BE2-B5D4-83C69DB5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8851" y="2796773"/>
            <a:ext cx="11287071" cy="833780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6D7EC6E-7B02-49A7-A8BE-6336584F9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" t="6004" r="2615" b="6901"/>
          <a:stretch/>
        </p:blipFill>
        <p:spPr>
          <a:xfrm>
            <a:off x="352310" y="2276872"/>
            <a:ext cx="8396153" cy="324036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7A8886C-A4DA-4D9B-B747-7AE5D82BD4A1}"/>
              </a:ext>
            </a:extLst>
          </p:cNvPr>
          <p:cNvSpPr txBox="1"/>
          <p:nvPr/>
        </p:nvSpPr>
        <p:spPr>
          <a:xfrm>
            <a:off x="3995936" y="5749010"/>
            <a:ext cx="79208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b="1" dirty="0">
              <a:solidFill>
                <a:srgbClr val="000000"/>
              </a:solidFill>
            </a:endParaRP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sz="2800" b="1" dirty="0">
                <a:solidFill>
                  <a:srgbClr val="000000"/>
                </a:solidFill>
              </a:rPr>
              <a:t>You may </a:t>
            </a:r>
            <a:r>
              <a:rPr lang="en-GB" sz="2800" b="1" dirty="0">
                <a:solidFill>
                  <a:schemeClr val="tx2"/>
                </a:solidFill>
              </a:rPr>
              <a:t>escape</a:t>
            </a:r>
            <a:r>
              <a:rPr lang="en-GB" sz="2800" b="1" dirty="0">
                <a:solidFill>
                  <a:srgbClr val="000000"/>
                </a:solidFill>
              </a:rPr>
              <a:t> now…</a:t>
            </a:r>
            <a:endParaRPr lang="nl-NL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81D8D0-23E5-4E58-8718-B9ACD78E1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427" y="5496045"/>
            <a:ext cx="1858820" cy="146962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1092E71-621B-41BC-809E-3A9A54364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710" y="347390"/>
            <a:ext cx="2358090" cy="181359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A375EA9-46E4-4D92-AEC9-740C9A6F3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10" y="279855"/>
            <a:ext cx="2419489" cy="181359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5D5E4BF-27A6-47FE-A7AB-BB5F4367DA82}"/>
              </a:ext>
            </a:extLst>
          </p:cNvPr>
          <p:cNvSpPr txBox="1"/>
          <p:nvPr/>
        </p:nvSpPr>
        <p:spPr>
          <a:xfrm>
            <a:off x="352310" y="5661248"/>
            <a:ext cx="321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https://u-talent.nl/docenten/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9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>
                <a:solidFill>
                  <a:srgbClr val="0070C0"/>
                </a:solidFill>
              </a:rPr>
              <a:t>Programma</a:t>
            </a:r>
            <a:r>
              <a:rPr lang="nl-NL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936104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14.00            Welkom &amp; Programma  </a:t>
            </a:r>
          </a:p>
          <a:p>
            <a:pPr marL="0" indent="0">
              <a:buNone/>
            </a:pPr>
            <a:r>
              <a:rPr lang="nl-NL" sz="2800" dirty="0"/>
              <a:t>		Jullie ervaring met ER &amp; vragen</a:t>
            </a:r>
          </a:p>
          <a:p>
            <a:pPr marL="0" indent="0">
              <a:buNone/>
            </a:pPr>
            <a:r>
              <a:rPr lang="nl-NL" sz="2800" dirty="0"/>
              <a:t>		Achtergrond Boxen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14.10            Escape Boxen spelen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nl-NL" sz="2800" dirty="0"/>
              <a:t>14.50            Ervaring &amp; koppeling aan onderzoek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15.10            Afsluiting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i="1" dirty="0">
                <a:solidFill>
                  <a:schemeClr val="bg1">
                    <a:lumMod val="50000"/>
                  </a:schemeClr>
                </a:solidFill>
              </a:rPr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7470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971600" y="1556792"/>
            <a:ext cx="8172400" cy="48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nl-NL" b="0" dirty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81286"/>
            <a:ext cx="6482697" cy="91075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0070C0"/>
                </a:solidFill>
              </a:rPr>
              <a:t>Jullie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vragen</a:t>
            </a:r>
            <a:r>
              <a:rPr lang="en-GB" sz="3600" b="1" dirty="0">
                <a:solidFill>
                  <a:srgbClr val="0070C0"/>
                </a:solidFill>
              </a:rPr>
              <a:t> &amp; </a:t>
            </a:r>
            <a:r>
              <a:rPr lang="en-GB" sz="3600" b="1" dirty="0" err="1">
                <a:solidFill>
                  <a:srgbClr val="0070C0"/>
                </a:solidFill>
              </a:rPr>
              <a:t>ervaring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07" y="21112883"/>
            <a:ext cx="5328592" cy="349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07" y="21265283"/>
            <a:ext cx="5328592" cy="349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07" y="21417683"/>
            <a:ext cx="5328592" cy="349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07" y="21570083"/>
            <a:ext cx="5328592" cy="349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6D59AD5-5CC3-4C39-A366-1E339569AF16}"/>
              </a:ext>
            </a:extLst>
          </p:cNvPr>
          <p:cNvSpPr txBox="1">
            <a:spLocks/>
          </p:cNvSpPr>
          <p:nvPr/>
        </p:nvSpPr>
        <p:spPr>
          <a:xfrm>
            <a:off x="971600" y="2486297"/>
            <a:ext cx="7992888" cy="3724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  <a:p>
            <a:endParaRPr lang="en-US" sz="1400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nl-NL" b="0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38DFBDF-E203-4CB7-AE62-F66ED8D3D9DD}"/>
              </a:ext>
            </a:extLst>
          </p:cNvPr>
          <p:cNvSpPr txBox="1"/>
          <p:nvPr/>
        </p:nvSpPr>
        <p:spPr>
          <a:xfrm>
            <a:off x="556792" y="4247517"/>
            <a:ext cx="9002016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Wie heeft een commerciële escape room gespeeld?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Wie heeft een educatieve escape room gespeeld?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8D206C-1A6F-46A6-ACA7-213B3F077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469" y="1404392"/>
            <a:ext cx="4767003" cy="31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FE777506-CA93-4480-8A50-EDB2E5E435EA}"/>
              </a:ext>
            </a:extLst>
          </p:cNvPr>
          <p:cNvSpPr txBox="1"/>
          <p:nvPr/>
        </p:nvSpPr>
        <p:spPr>
          <a:xfrm>
            <a:off x="1678177" y="2968878"/>
            <a:ext cx="6858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70C0"/>
                </a:solidFill>
              </a:rPr>
              <a:t>Achtergrond</a:t>
            </a:r>
            <a:r>
              <a:rPr lang="en-US" sz="3600" b="1" dirty="0">
                <a:solidFill>
                  <a:srgbClr val="0070C0"/>
                </a:solidFill>
              </a:rPr>
              <a:t> escape </a:t>
            </a:r>
            <a:r>
              <a:rPr lang="en-US" sz="3600" b="1" dirty="0" err="1">
                <a:solidFill>
                  <a:srgbClr val="0070C0"/>
                </a:solidFill>
              </a:rPr>
              <a:t>boxen</a:t>
            </a:r>
            <a:r>
              <a:rPr lang="en-US" sz="3600" b="1" dirty="0">
                <a:solidFill>
                  <a:srgbClr val="0070C0"/>
                </a:solidFill>
              </a:rPr>
              <a:t> – 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solidFill>
                  <a:srgbClr val="0070C0"/>
                </a:solidFill>
              </a:rPr>
              <a:t>2016 </a:t>
            </a:r>
            <a:r>
              <a:rPr lang="en-US" sz="3100" b="1" dirty="0" err="1">
                <a:solidFill>
                  <a:srgbClr val="0070C0"/>
                </a:solidFill>
              </a:rPr>
              <a:t>profielwerkstuk</a:t>
            </a:r>
            <a:r>
              <a:rPr lang="en-US" sz="3100" b="1" dirty="0">
                <a:solidFill>
                  <a:srgbClr val="0070C0"/>
                </a:solidFill>
              </a:rPr>
              <a:t> – Guido Amersfoort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355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794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9586438-9FCD-46FC-AB94-4DECC5805C8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5" r="3" b="4402"/>
          <a:stretch/>
        </p:blipFill>
        <p:spPr>
          <a:xfrm>
            <a:off x="2736988" y="2"/>
            <a:ext cx="6407012" cy="213047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sp>
        <p:nvSpPr>
          <p:cNvPr id="17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787645" y="4682362"/>
            <a:ext cx="3356355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D4559E-C274-4C31-A852-4C57DB3E76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87" r="-2" b="17430"/>
          <a:stretch/>
        </p:blipFill>
        <p:spPr>
          <a:xfrm>
            <a:off x="20" y="4682838"/>
            <a:ext cx="6422512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278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0C8082-2E95-4D3F-9556-AD115DC3D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04"/>
          <a:stretch/>
        </p:blipFill>
        <p:spPr>
          <a:xfrm>
            <a:off x="0" y="4840077"/>
            <a:ext cx="2867484" cy="19541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9EDC383-3903-4FB4-96A5-123730384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04" r="27666"/>
          <a:stretch/>
        </p:blipFill>
        <p:spPr>
          <a:xfrm>
            <a:off x="7198999" y="-11907"/>
            <a:ext cx="1832518" cy="219722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717ED5A-23A6-4C46-BA55-4F1926A4E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1"/>
            <a:ext cx="4262800" cy="213095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E777506-CA93-4480-8A50-EDB2E5E435EA}"/>
              </a:ext>
            </a:extLst>
          </p:cNvPr>
          <p:cNvSpPr txBox="1"/>
          <p:nvPr/>
        </p:nvSpPr>
        <p:spPr>
          <a:xfrm>
            <a:off x="1678177" y="2968878"/>
            <a:ext cx="6858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70C0"/>
                </a:solidFill>
              </a:rPr>
              <a:t>Achtergrond</a:t>
            </a:r>
            <a:r>
              <a:rPr lang="en-US" sz="3600" b="1" dirty="0">
                <a:solidFill>
                  <a:srgbClr val="0070C0"/>
                </a:solidFill>
              </a:rPr>
              <a:t> escape </a:t>
            </a:r>
            <a:r>
              <a:rPr lang="en-US" sz="3600" b="1" dirty="0" err="1">
                <a:solidFill>
                  <a:srgbClr val="0070C0"/>
                </a:solidFill>
              </a:rPr>
              <a:t>boxen</a:t>
            </a:r>
            <a:r>
              <a:rPr lang="en-US" sz="3600" b="1" dirty="0">
                <a:solidFill>
                  <a:srgbClr val="0070C0"/>
                </a:solidFill>
              </a:rPr>
              <a:t> – II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solidFill>
                  <a:srgbClr val="0070C0"/>
                </a:solidFill>
              </a:rPr>
              <a:t>Bachelor </a:t>
            </a:r>
            <a:r>
              <a:rPr lang="en-US" sz="3100" b="1" dirty="0" err="1">
                <a:solidFill>
                  <a:srgbClr val="0070C0"/>
                </a:solidFill>
              </a:rPr>
              <a:t>studenten</a:t>
            </a:r>
            <a:r>
              <a:rPr lang="en-US" sz="3100" b="1" dirty="0">
                <a:solidFill>
                  <a:srgbClr val="0070C0"/>
                </a:solidFill>
              </a:rPr>
              <a:t> in </a:t>
            </a:r>
            <a:r>
              <a:rPr lang="en-US" sz="3100" b="1" dirty="0" err="1">
                <a:solidFill>
                  <a:srgbClr val="0070C0"/>
                </a:solidFill>
              </a:rPr>
              <a:t>aanraking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educatie</a:t>
            </a:r>
            <a:endParaRPr lang="en-US" sz="31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355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794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85C2DBA-383B-4ACD-9747-1C77C9778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61" y="4682362"/>
            <a:ext cx="3450582" cy="2192365"/>
          </a:xfrm>
          <a:prstGeom prst="rect">
            <a:avLst/>
          </a:prstGeom>
        </p:spPr>
      </p:pic>
      <p:sp>
        <p:nvSpPr>
          <p:cNvPr id="17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787645" y="4682362"/>
            <a:ext cx="3356355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88024" y="1394917"/>
            <a:ext cx="1051400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nl-NL" sz="2000" b="1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nl-NL" sz="2000" b="1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nl-NL" sz="2000" b="1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nl-NL" sz="2000" i="1">
              <a:solidFill>
                <a:srgbClr val="0070C0"/>
              </a:solidFill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1076D86-0FC6-4F19-BF3E-F89BCB0FE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" t="3008" r="66568" b="5669"/>
          <a:stretch/>
        </p:blipFill>
        <p:spPr>
          <a:xfrm>
            <a:off x="0" y="4682362"/>
            <a:ext cx="1570673" cy="21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1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FE777506-CA93-4480-8A50-EDB2E5E435EA}"/>
              </a:ext>
            </a:extLst>
          </p:cNvPr>
          <p:cNvSpPr txBox="1"/>
          <p:nvPr/>
        </p:nvSpPr>
        <p:spPr>
          <a:xfrm>
            <a:off x="1763688" y="2847515"/>
            <a:ext cx="6858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solidFill>
                  <a:srgbClr val="0070C0"/>
                </a:solidFill>
              </a:rPr>
              <a:t>Achtergrond</a:t>
            </a:r>
            <a:r>
              <a:rPr lang="en-US" sz="3100" b="1" dirty="0">
                <a:solidFill>
                  <a:srgbClr val="0070C0"/>
                </a:solidFill>
              </a:rPr>
              <a:t> escape </a:t>
            </a:r>
            <a:r>
              <a:rPr lang="en-US" sz="3100" b="1" dirty="0" err="1">
                <a:solidFill>
                  <a:srgbClr val="0070C0"/>
                </a:solidFill>
              </a:rPr>
              <a:t>boxen</a:t>
            </a:r>
            <a:r>
              <a:rPr lang="en-US" sz="3100" b="1" dirty="0">
                <a:solidFill>
                  <a:srgbClr val="0070C0"/>
                </a:solidFill>
              </a:rPr>
              <a:t> – III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solidFill>
                  <a:srgbClr val="0070C0"/>
                </a:solidFill>
              </a:rPr>
              <a:t>Master </a:t>
            </a:r>
            <a:r>
              <a:rPr lang="en-US" sz="3100" b="1" dirty="0" err="1">
                <a:solidFill>
                  <a:srgbClr val="0070C0"/>
                </a:solidFill>
              </a:rPr>
              <a:t>studenten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educatie</a:t>
            </a:r>
            <a:endParaRPr lang="en-US" sz="31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355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93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DBE23A9-2C9A-409D-97F9-E9D1BC1396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 r="3" b="27992"/>
          <a:stretch/>
        </p:blipFill>
        <p:spPr>
          <a:xfrm>
            <a:off x="2736988" y="2"/>
            <a:ext cx="6407012" cy="213047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sp>
        <p:nvSpPr>
          <p:cNvPr id="24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787645" y="4682362"/>
            <a:ext cx="3356355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83D94B5-24C1-4996-B897-A2AD1F273F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8" r="-2" b="32921"/>
          <a:stretch/>
        </p:blipFill>
        <p:spPr>
          <a:xfrm>
            <a:off x="20" y="4682838"/>
            <a:ext cx="6422512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4788024" y="1394917"/>
            <a:ext cx="1051400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nl-NL" sz="2000" b="1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nl-NL" sz="2000" b="1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nl-NL" sz="2000" b="1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nl-NL" sz="2000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1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0070C0"/>
                </a:solidFill>
              </a:rPr>
              <a:t>Spelen </a:t>
            </a:r>
            <a:r>
              <a:rPr lang="nl-NL" sz="3600" dirty="0">
                <a:solidFill>
                  <a:srgbClr val="0070C0"/>
                </a:solidFill>
              </a:rPr>
              <a:t>(in 40 min…)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27368" cy="452596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nl-NL" b="1" dirty="0"/>
              <a:t>Doel: ervaring op doen</a:t>
            </a:r>
          </a:p>
          <a:p>
            <a:pPr marL="0" lvl="0" indent="0">
              <a:buNone/>
            </a:pPr>
            <a:r>
              <a:rPr lang="nl-NL" dirty="0"/>
              <a:t>	</a:t>
            </a:r>
            <a:r>
              <a:rPr lang="nl-NL" sz="3400" dirty="0"/>
              <a:t>- wat waarderen </a:t>
            </a:r>
            <a:r>
              <a:rPr lang="nl-NL" sz="3400" dirty="0" err="1"/>
              <a:t>lln</a:t>
            </a:r>
            <a:r>
              <a:rPr lang="nl-NL" sz="3400" dirty="0"/>
              <a:t> &amp; docenten aan </a:t>
            </a:r>
            <a:r>
              <a:rPr lang="nl-NL" sz="3400" dirty="0" err="1"/>
              <a:t>ERs</a:t>
            </a:r>
            <a:r>
              <a:rPr lang="nl-NL" sz="3400" dirty="0"/>
              <a:t>?</a:t>
            </a:r>
          </a:p>
          <a:p>
            <a:pPr marL="0" lvl="0" indent="0">
              <a:buNone/>
            </a:pPr>
            <a:r>
              <a:rPr lang="nl-NL" sz="3400" dirty="0"/>
              <a:t>	- waarvoor kunnen </a:t>
            </a:r>
            <a:r>
              <a:rPr lang="nl-NL" sz="3400" dirty="0" err="1"/>
              <a:t>ERs</a:t>
            </a:r>
            <a:r>
              <a:rPr lang="nl-NL" sz="3400" dirty="0"/>
              <a:t> in onderwijs gebruikt worden?  werkt </a:t>
            </a:r>
            <a:r>
              <a:rPr lang="nl-NL" sz="3300" dirty="0"/>
              <a:t>dat?</a:t>
            </a:r>
          </a:p>
          <a:p>
            <a:pPr marL="0" indent="0">
              <a:buNone/>
            </a:pPr>
            <a:r>
              <a:rPr lang="nl-NL" sz="3300" dirty="0"/>
              <a:t>	- in hoeverre helpt de box vorm &amp; het verhaal bij </a:t>
            </a:r>
            <a:r>
              <a:rPr lang="nl-NL" sz="3300" i="1" dirty="0"/>
              <a:t>samenwerken</a:t>
            </a:r>
            <a:r>
              <a:rPr lang="nl-NL" sz="3300" dirty="0"/>
              <a:t> &amp; </a:t>
            </a:r>
            <a:r>
              <a:rPr lang="nl-NL" sz="3300" i="1" dirty="0"/>
              <a:t>samenwerkend leren</a:t>
            </a:r>
            <a:r>
              <a:rPr lang="nl-NL" sz="3300" dirty="0"/>
              <a:t>?</a:t>
            </a:r>
          </a:p>
          <a:p>
            <a:pPr marL="0" lvl="0" indent="0">
              <a:buNone/>
            </a:pPr>
            <a:endParaRPr lang="nl-NL" sz="3300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b="1" dirty="0" err="1"/>
              <a:t>Escapebox</a:t>
            </a:r>
            <a:r>
              <a:rPr lang="nl-NL" b="1" dirty="0"/>
              <a:t> Plastic </a:t>
            </a:r>
            <a:r>
              <a:rPr lang="nl-NL" b="1" dirty="0" err="1"/>
              <a:t>Soup</a:t>
            </a:r>
            <a:endParaRPr lang="nl-NL" b="1" dirty="0"/>
          </a:p>
          <a:p>
            <a:pPr marL="0" lvl="0" indent="0">
              <a:buNone/>
            </a:pPr>
            <a:r>
              <a:rPr lang="en-US" i="1" dirty="0" err="1"/>
              <a:t>Welke</a:t>
            </a:r>
            <a:r>
              <a:rPr lang="en-US" i="1" dirty="0"/>
              <a:t> </a:t>
            </a:r>
            <a:r>
              <a:rPr lang="en-US" i="1" dirty="0" err="1"/>
              <a:t>wetenschapper</a:t>
            </a:r>
            <a:r>
              <a:rPr lang="en-US" i="1" dirty="0"/>
              <a:t> </a:t>
            </a:r>
            <a:r>
              <a:rPr lang="en-US" i="1" dirty="0" err="1"/>
              <a:t>krijgt</a:t>
            </a:r>
            <a:r>
              <a:rPr lang="en-US" i="1" dirty="0"/>
              <a:t> </a:t>
            </a:r>
            <a:r>
              <a:rPr lang="en-US" i="1" dirty="0" err="1"/>
              <a:t>jullie</a:t>
            </a:r>
            <a:r>
              <a:rPr lang="en-US" i="1" dirty="0"/>
              <a:t> </a:t>
            </a:r>
            <a:r>
              <a:rPr lang="en-US" i="1" dirty="0" err="1"/>
              <a:t>informatie</a:t>
            </a:r>
            <a:r>
              <a:rPr lang="en-US" i="1" dirty="0"/>
              <a:t>?</a:t>
            </a:r>
          </a:p>
          <a:p>
            <a:r>
              <a:rPr lang="en-US" dirty="0"/>
              <a:t>Doel: </a:t>
            </a:r>
            <a:r>
              <a:rPr lang="en-US" dirty="0" err="1"/>
              <a:t>bewustwording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plastic </a:t>
            </a:r>
            <a:r>
              <a:rPr lang="en-US" dirty="0" err="1"/>
              <a:t>soep</a:t>
            </a:r>
            <a:r>
              <a:rPr lang="en-US" dirty="0"/>
              <a:t> &amp; </a:t>
            </a:r>
            <a:r>
              <a:rPr lang="en-US" dirty="0" err="1"/>
              <a:t>rol</a:t>
            </a:r>
            <a:r>
              <a:rPr lang="en-US" dirty="0"/>
              <a:t> beta </a:t>
            </a:r>
            <a:r>
              <a:rPr lang="en-US" dirty="0" err="1"/>
              <a:t>kennis</a:t>
            </a:r>
            <a:r>
              <a:rPr lang="en-US" dirty="0"/>
              <a:t> 2&amp;3</a:t>
            </a:r>
            <a:endParaRPr lang="nl-NL" dirty="0"/>
          </a:p>
          <a:p>
            <a:pPr lvl="0"/>
            <a:r>
              <a:rPr lang="nl-NL" dirty="0"/>
              <a:t>Voorkennis: basis scheikunde, biologie</a:t>
            </a:r>
          </a:p>
          <a:p>
            <a:pPr lvl="0"/>
            <a:r>
              <a:rPr lang="nl-NL" dirty="0"/>
              <a:t>Taal: EN &amp; NL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b="1" dirty="0" err="1">
                <a:solidFill>
                  <a:schemeClr val="bg1">
                    <a:lumMod val="50000"/>
                  </a:schemeClr>
                </a:solidFill>
              </a:rPr>
              <a:t>Escapebox</a:t>
            </a:r>
            <a:r>
              <a:rPr lang="nl-NL" b="1" dirty="0">
                <a:solidFill>
                  <a:schemeClr val="bg1">
                    <a:lumMod val="50000"/>
                  </a:schemeClr>
                </a:solidFill>
              </a:rPr>
              <a:t>  Zoönose</a:t>
            </a:r>
          </a:p>
          <a:p>
            <a:pPr marL="0" lvl="0" indent="0">
              <a:buNone/>
            </a:pP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Versla de Q-Koorts, bacterie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</a:rPr>
              <a:t>Coxiella</a:t>
            </a: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</a:rPr>
              <a:t>Burnettii</a:t>
            </a: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Doel: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opfrissen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immuniteit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BB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           &amp;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verschillende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beroepen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bijaanpak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bestrijding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Voorkennis: immuniteit </a:t>
            </a:r>
          </a:p>
          <a:p>
            <a:pPr lvl="0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Taal: NL</a:t>
            </a:r>
          </a:p>
          <a:p>
            <a:pPr marL="457200" lvl="1" indent="0">
              <a:buNone/>
            </a:pPr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235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91E5F-60C1-4597-A62C-27ED9FF4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0070C0"/>
                </a:solidFill>
              </a:rPr>
              <a:t>ER spelregels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267899-92CB-4D1D-9876-677FB603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600" y="1844824"/>
            <a:ext cx="8229600" cy="4525963"/>
          </a:xfrm>
        </p:spPr>
        <p:txBody>
          <a:bodyPr/>
          <a:lstStyle/>
          <a:p>
            <a:r>
              <a:rPr lang="nl-NL" dirty="0"/>
              <a:t>Je zult moeten samenwerken: </a:t>
            </a:r>
          </a:p>
          <a:p>
            <a:pPr lvl="1"/>
            <a:r>
              <a:rPr lang="nl-NL" dirty="0"/>
              <a:t>hardop denken, uitwisselen info, combineren, wisselen in samenwerking etc.</a:t>
            </a:r>
          </a:p>
          <a:p>
            <a:r>
              <a:rPr lang="nl-NL" dirty="0"/>
              <a:t>Niet alles wat je ziet, heb je nodig.</a:t>
            </a:r>
          </a:p>
          <a:p>
            <a:r>
              <a:rPr lang="nl-NL" dirty="0"/>
              <a:t>Niet alles wat je nodig hebt, zie je.</a:t>
            </a:r>
          </a:p>
          <a:p>
            <a:r>
              <a:rPr lang="nl-NL" dirty="0"/>
              <a:t>Plezier en succes!!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01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863B7-6505-4BD5-A12E-4814F379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40 </a:t>
            </a:r>
            <a:r>
              <a:rPr lang="en-US" sz="1800" dirty="0" err="1">
                <a:hlinkClick r:id="rId2"/>
              </a:rPr>
              <a:t>minuten</a:t>
            </a:r>
            <a:endParaRPr lang="nl-NL" sz="1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C83F6C-B473-4D3C-8AEB-83CD7F2EB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solidFill>
                <a:srgbClr val="C0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Picture 2" descr="Afbeeldingsresultaat voor start">
            <a:hlinkClick r:id="rId3"/>
            <a:extLst>
              <a:ext uri="{FF2B5EF4-FFF2-40B4-BE49-F238E27FC236}">
                <a16:creationId xmlns:a16="http://schemas.microsoft.com/office/drawing/2014/main" id="{29C18C0F-326A-4ACC-9F0B-B3E53E6A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6671302" cy="2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87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Diavoorstelling (4:3)</PresentationFormat>
  <Paragraphs>153</Paragraphs>
  <Slides>17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PowerPoint-presentatie</vt:lpstr>
      <vt:lpstr>Programma </vt:lpstr>
      <vt:lpstr>Jullie vragen &amp; ervaring</vt:lpstr>
      <vt:lpstr>PowerPoint-presentatie</vt:lpstr>
      <vt:lpstr>PowerPoint-presentatie</vt:lpstr>
      <vt:lpstr>PowerPoint-presentatie</vt:lpstr>
      <vt:lpstr>Spelen (in 40 min…)</vt:lpstr>
      <vt:lpstr>ER spelregels</vt:lpstr>
      <vt:lpstr>40 minuten</vt:lpstr>
      <vt:lpstr>Klaar? Bespreken:</vt:lpstr>
      <vt:lpstr>Onderzoek naar Escape rooms</vt:lpstr>
      <vt:lpstr>Educatieve potenties van ERs</vt:lpstr>
      <vt:lpstr>Enkele conclusies</vt:lpstr>
      <vt:lpstr>Waarvoor kunnen ERs in onderwijs gebruikt worden?  Werkt dat?</vt:lpstr>
      <vt:lpstr>Escape boxen</vt:lpstr>
      <vt:lpstr>Vragen?</vt:lpstr>
      <vt:lpstr>Zelf ER maken? 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Veldkamp, A. (Alice)</dc:creator>
  <cp:lastModifiedBy>A. Veldkamp</cp:lastModifiedBy>
  <cp:revision>111</cp:revision>
  <cp:lastPrinted>2018-03-13T08:25:36Z</cp:lastPrinted>
  <dcterms:created xsi:type="dcterms:W3CDTF">2017-01-16T09:40:45Z</dcterms:created>
  <dcterms:modified xsi:type="dcterms:W3CDTF">2020-01-14T14:01:43Z</dcterms:modified>
</cp:coreProperties>
</file>