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48"/>
  </p:notesMasterIdLst>
  <p:handoutMasterIdLst>
    <p:handoutMasterId r:id="rId49"/>
  </p:handoutMasterIdLst>
  <p:sldIdLst>
    <p:sldId id="394" r:id="rId3"/>
    <p:sldId id="395" r:id="rId4"/>
    <p:sldId id="396" r:id="rId5"/>
    <p:sldId id="434" r:id="rId6"/>
    <p:sldId id="435" r:id="rId7"/>
    <p:sldId id="436" r:id="rId8"/>
    <p:sldId id="437" r:id="rId9"/>
    <p:sldId id="438" r:id="rId10"/>
    <p:sldId id="439" r:id="rId11"/>
    <p:sldId id="403" r:id="rId12"/>
    <p:sldId id="404" r:id="rId13"/>
    <p:sldId id="405" r:id="rId14"/>
    <p:sldId id="365" r:id="rId15"/>
    <p:sldId id="407" r:id="rId16"/>
    <p:sldId id="408" r:id="rId17"/>
    <p:sldId id="410" r:id="rId18"/>
    <p:sldId id="412" r:id="rId19"/>
    <p:sldId id="413" r:id="rId20"/>
    <p:sldId id="414" r:id="rId21"/>
    <p:sldId id="416" r:id="rId22"/>
    <p:sldId id="417" r:id="rId23"/>
    <p:sldId id="418" r:id="rId24"/>
    <p:sldId id="421" r:id="rId25"/>
    <p:sldId id="422" r:id="rId26"/>
    <p:sldId id="423" r:id="rId27"/>
    <p:sldId id="424" r:id="rId28"/>
    <p:sldId id="376" r:id="rId29"/>
    <p:sldId id="377" r:id="rId30"/>
    <p:sldId id="378" r:id="rId31"/>
    <p:sldId id="379" r:id="rId32"/>
    <p:sldId id="380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0E4"/>
    <a:srgbClr val="F9F2E7"/>
    <a:srgbClr val="FFF9E7"/>
    <a:srgbClr val="FAF4EA"/>
    <a:srgbClr val="F7FEFF"/>
    <a:srgbClr val="E5FFFF"/>
    <a:srgbClr val="EDF5F9"/>
    <a:srgbClr val="F3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72" autoAdjust="0"/>
  </p:normalViewPr>
  <p:slideViewPr>
    <p:cSldViewPr snapToGrid="0">
      <p:cViewPr>
        <p:scale>
          <a:sx n="100" d="100"/>
          <a:sy n="100" d="100"/>
        </p:scale>
        <p:origin x="-810" y="-210"/>
      </p:cViewPr>
      <p:guideLst>
        <p:guide orient="horz" pos="2166"/>
        <p:guide pos="143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2.xml"/><Relationship Id="rId2" Type="http://schemas.openxmlformats.org/officeDocument/2006/relationships/slide" Target="slides/slide39.xml"/><Relationship Id="rId1" Type="http://schemas.openxmlformats.org/officeDocument/2006/relationships/slide" Target="slides/slide33.xml"/><Relationship Id="rId5" Type="http://schemas.openxmlformats.org/officeDocument/2006/relationships/slide" Target="slides/slide44.xml"/><Relationship Id="rId4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t" anchorCtr="0" compatLnSpc="1">
            <a:prstTxWarp prst="textNoShape">
              <a:avLst/>
            </a:prstTxWarp>
          </a:bodyPr>
          <a:lstStyle>
            <a:lvl1pPr defTabSz="91970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t" anchorCtr="0" compatLnSpc="1">
            <a:prstTxWarp prst="textNoShape">
              <a:avLst/>
            </a:prstTxWarp>
          </a:bodyPr>
          <a:lstStyle>
            <a:lvl1pPr algn="r" defTabSz="91970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b" anchorCtr="0" compatLnSpc="1">
            <a:prstTxWarp prst="textNoShape">
              <a:avLst/>
            </a:prstTxWarp>
          </a:bodyPr>
          <a:lstStyle>
            <a:lvl1pPr defTabSz="91970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b" anchorCtr="0" compatLnSpc="1">
            <a:prstTxWarp prst="textNoShape">
              <a:avLst/>
            </a:prstTxWarp>
          </a:bodyPr>
          <a:lstStyle>
            <a:lvl1pPr algn="r" defTabSz="91970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F0929D4-B389-4128-87E3-3081E965E0D2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60316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t" anchorCtr="0" compatLnSpc="1">
            <a:prstTxWarp prst="textNoShape">
              <a:avLst/>
            </a:prstTxWarp>
          </a:bodyPr>
          <a:lstStyle>
            <a:lvl1pPr defTabSz="919704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t" anchorCtr="0" compatLnSpc="1">
            <a:prstTxWarp prst="textNoShape">
              <a:avLst/>
            </a:prstTxWarp>
          </a:bodyPr>
          <a:lstStyle>
            <a:lvl1pPr algn="r" defTabSz="919704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4588" cy="371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noProof="0" smtClean="0"/>
              <a:t>Click to edit Master text styles</a:t>
            </a:r>
          </a:p>
          <a:p>
            <a:pPr lvl="1"/>
            <a:r>
              <a:rPr lang="en-GB" altLang="nl-NL" noProof="0" smtClean="0"/>
              <a:t>Second level</a:t>
            </a:r>
          </a:p>
          <a:p>
            <a:pPr lvl="2"/>
            <a:r>
              <a:rPr lang="en-GB" altLang="nl-NL" noProof="0" smtClean="0"/>
              <a:t>Third level</a:t>
            </a:r>
          </a:p>
          <a:p>
            <a:pPr lvl="3"/>
            <a:r>
              <a:rPr lang="en-GB" altLang="nl-NL" noProof="0" smtClean="0"/>
              <a:t>Fourth level</a:t>
            </a:r>
          </a:p>
          <a:p>
            <a:pPr lvl="4"/>
            <a:r>
              <a:rPr lang="en-GB" altLang="nl-NL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b" anchorCtr="0" compatLnSpc="1">
            <a:prstTxWarp prst="textNoShape">
              <a:avLst/>
            </a:prstTxWarp>
          </a:bodyPr>
          <a:lstStyle>
            <a:lvl1pPr defTabSz="919704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50" tIns="45975" rIns="91950" bIns="45975" numCol="1" anchor="b" anchorCtr="0" compatLnSpc="1">
            <a:prstTxWarp prst="textNoShape">
              <a:avLst/>
            </a:prstTxWarp>
          </a:bodyPr>
          <a:lstStyle>
            <a:lvl1pPr algn="r" defTabSz="919704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68BCE7A-5618-4697-9067-4C33D0E12BF8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765862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EC721A-586E-479F-93B7-054DED58A85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8EBCD7-939C-44C2-A471-80CB5F6A07D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4F776F-8552-47A8-AF50-010280D4CA82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2E1387-9A5F-42EA-A24D-7F4EC0F6A349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B3E26F-E1ED-4BF2-9C52-65C3AD305AAC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AD39AE-BA70-4200-A2DA-0EF8351EA77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BCC0A8-3034-44A2-88DD-D9ACED5773F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009790-815D-411C-8BD1-25EB3EED3D86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6230B7-0EBA-48DE-BC9D-0367430EA13F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F4FC9E-C15C-491A-AC44-2F082C0D5B1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97C774-D04B-49FE-ADB9-18D74CF3A6EC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FDE123-9D6B-4B79-B4BE-532AF280F9D4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0E61EB-4AE5-4454-8BD8-1044A3682E56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6AE7ED-7AD4-413B-9123-6374D9C11DE7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857357-6849-485C-BC6C-D26A1160481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3178E2-529D-4AD7-A0D5-32C7785AFB75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0A4A7A-C849-41ED-8C75-F7EF8D2B254E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3F3338-55F4-4F2A-80F4-AEC9B44B87D4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90B0E5-639D-45D0-BE24-DA5ED976467F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89AC97-1D4F-45C6-BF86-611E83C07A56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80FA49-D59C-4687-B2F4-90C1DEF2BC83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C0272-B983-4AB3-AB35-1815080837A6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8E3E0A-874D-4A0C-B063-9B36034CA81B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68B298-DD70-49D2-B01D-48AD7149D5AE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282" indent="-284132" defTabSz="919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289" indent="-226988" defTabSz="919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439" indent="-226988" defTabSz="919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590" indent="-226988" defTabSz="919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740" indent="-226988" defTabSz="9190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9891" indent="-226988" defTabSz="9190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040" indent="-226988" defTabSz="9190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190" indent="-226988" defTabSz="9190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54047-FAA3-4B58-8AAF-7040C57453D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1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562661-F863-44D0-AD35-2CB4069D20DE}" type="slidenum">
              <a:rPr lang="nl-NL" altLang="nl-NL" smtClean="0"/>
              <a:pPr eaLnBrk="1" hangingPunct="1">
                <a:spcBef>
                  <a:spcPct val="0"/>
                </a:spcBef>
              </a:pPr>
              <a:t>33</a:t>
            </a:fld>
            <a:endParaRPr lang="nl-NL" alt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5570AA-CDF9-41F5-B3C8-9ED846E21E5B}" type="slidenum">
              <a:rPr lang="nl-NL" altLang="nl-NL" smtClean="0"/>
              <a:pPr eaLnBrk="1" hangingPunct="1">
                <a:spcBef>
                  <a:spcPct val="0"/>
                </a:spcBef>
              </a:pPr>
              <a:t>34</a:t>
            </a:fld>
            <a:endParaRPr lang="nl-NL" altLang="nl-NL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5661025" cy="4457700"/>
          </a:xfrm>
          <a:noFill/>
        </p:spPr>
        <p:txBody>
          <a:bodyPr/>
          <a:lstStyle/>
          <a:p>
            <a:pPr eaLnBrk="1" hangingPunct="1"/>
            <a:r>
              <a:rPr lang="nl-NL" altLang="nl-NL" smtClean="0"/>
              <a:t>Dia nr. 6596	   	 Hondje 	 = nieuw dia nr. is: 01196</a:t>
            </a:r>
            <a:endParaRPr lang="en-GB" altLang="nl-N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8D5F2E-22F6-41F9-859A-84CAA63F998F}" type="slidenum">
              <a:rPr lang="nl-NL" altLang="nl-NL" smtClean="0"/>
              <a:pPr eaLnBrk="1" hangingPunct="1">
                <a:spcBef>
                  <a:spcPct val="0"/>
                </a:spcBef>
              </a:pPr>
              <a:t>35</a:t>
            </a:fld>
            <a:endParaRPr lang="nl-NL" altLang="nl-NL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5661025" cy="4457700"/>
          </a:xfrm>
          <a:noFill/>
        </p:spPr>
        <p:txBody>
          <a:bodyPr/>
          <a:lstStyle/>
          <a:p>
            <a:pPr eaLnBrk="1" hangingPunct="1"/>
            <a:r>
              <a:rPr lang="nl-NL" altLang="nl-NL" smtClean="0"/>
              <a:t>Dia nr. 22029    (Toxoc) Darm met wormen 	 (nieuw dia nr. is: 00664)</a:t>
            </a:r>
            <a:endParaRPr lang="en-GB" altLang="nl-NL" smtClean="0"/>
          </a:p>
          <a:p>
            <a:pPr eaLnBrk="1" hangingPunct="1"/>
            <a:endParaRPr lang="en-GB" altLang="nl-N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0B37E3-5468-49FA-ABA8-9FD2D8ED4758}" type="slidenum">
              <a:rPr lang="nl-NL" altLang="nl-NL" smtClean="0"/>
              <a:pPr eaLnBrk="1" hangingPunct="1">
                <a:spcBef>
                  <a:spcPct val="0"/>
                </a:spcBef>
              </a:pPr>
              <a:t>36</a:t>
            </a:fld>
            <a:endParaRPr lang="nl-NL" altLang="nl-NL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4981575" cy="4457700"/>
          </a:xfrm>
          <a:noFill/>
        </p:spPr>
        <p:txBody>
          <a:bodyPr/>
          <a:lstStyle/>
          <a:p>
            <a:pPr eaLnBrk="1" hangingPunct="1"/>
            <a:r>
              <a:rPr lang="nl-NL" altLang="nl-NL" smtClean="0"/>
              <a:t>Dia nr. 22030    (Toxoc) drol 	 (nieuw dia nr. is: 00665)</a:t>
            </a:r>
            <a:endParaRPr lang="en-GB" altLang="nl-NL" smtClean="0"/>
          </a:p>
          <a:p>
            <a:pPr eaLnBrk="1" hangingPunct="1"/>
            <a:endParaRPr lang="en-GB" altLang="nl-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4F3233-36E7-4DD1-8F64-3F06DAA2770F}" type="slidenum">
              <a:rPr lang="nl-NL" altLang="nl-NL" smtClean="0"/>
              <a:pPr eaLnBrk="1" hangingPunct="1">
                <a:spcBef>
                  <a:spcPct val="0"/>
                </a:spcBef>
              </a:pPr>
              <a:t>39</a:t>
            </a:fld>
            <a:endParaRPr lang="nl-NL" altLang="nl-NL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04162E-8EDC-4DD0-9C8D-C31354E6D0C1}" type="slidenum">
              <a:rPr lang="nl-NL" altLang="nl-NL" smtClean="0"/>
              <a:pPr eaLnBrk="1" hangingPunct="1">
                <a:spcBef>
                  <a:spcPct val="0"/>
                </a:spcBef>
              </a:pPr>
              <a:t>40</a:t>
            </a:fld>
            <a:endParaRPr lang="nl-NL" altLang="nl-NL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4981575" cy="4457700"/>
          </a:xfrm>
          <a:noFill/>
        </p:spPr>
        <p:txBody>
          <a:bodyPr/>
          <a:lstStyle/>
          <a:p>
            <a:pPr eaLnBrk="1" hangingPunct="1"/>
            <a:r>
              <a:rPr lang="nl-NL" altLang="nl-NL" smtClean="0"/>
              <a:t>Dia nr. 1785    	larve 	 (nieuw dia nr. is: 00944)</a:t>
            </a:r>
            <a:endParaRPr lang="en-GB" altLang="nl-NL" smtClean="0"/>
          </a:p>
          <a:p>
            <a:pPr eaLnBrk="1" hangingPunct="1"/>
            <a:endParaRPr lang="en-GB" altLang="nl-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CE3492-4F04-4357-9D14-4CB5A4B8710C}" type="slidenum">
              <a:rPr lang="nl-NL" altLang="nl-NL" smtClean="0"/>
              <a:pPr eaLnBrk="1" hangingPunct="1">
                <a:spcBef>
                  <a:spcPct val="0"/>
                </a:spcBef>
              </a:pPr>
              <a:t>42</a:t>
            </a:fld>
            <a:endParaRPr lang="nl-NL" altLang="nl-NL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14D9DC-6D07-42A0-BE4C-21E6BDD23325}" type="slidenum">
              <a:rPr lang="nl-NL" altLang="nl-NL" smtClean="0"/>
              <a:pPr eaLnBrk="1" hangingPunct="1">
                <a:spcBef>
                  <a:spcPct val="0"/>
                </a:spcBef>
              </a:pPr>
              <a:t>43</a:t>
            </a:fld>
            <a:endParaRPr lang="nl-NL" altLang="nl-NL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E081D6-8047-4FE6-AE04-98B6C4F904FC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69B874-3967-4EF1-BD0E-E05B138B46B6}" type="slidenum">
              <a:rPr lang="nl-NL" altLang="nl-NL" smtClean="0"/>
              <a:pPr eaLnBrk="1" hangingPunct="1">
                <a:spcBef>
                  <a:spcPct val="0"/>
                </a:spcBef>
              </a:pPr>
              <a:t>44</a:t>
            </a:fld>
            <a:endParaRPr lang="nl-NL" altLang="nl-NL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DD8299-6216-469A-9EFB-D91D38BCEBF2}" type="slidenum">
              <a:rPr lang="nl-NL" altLang="nl-NL" smtClean="0"/>
              <a:pPr eaLnBrk="1" hangingPunct="1">
                <a:spcBef>
                  <a:spcPct val="0"/>
                </a:spcBef>
              </a:pPr>
              <a:t>45</a:t>
            </a:fld>
            <a:endParaRPr lang="nl-NL" altLang="nl-NL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53000" cy="37147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4981575" cy="4457700"/>
          </a:xfrm>
          <a:noFill/>
        </p:spPr>
        <p:txBody>
          <a:bodyPr/>
          <a:lstStyle/>
          <a:p>
            <a:pPr eaLnBrk="1" hangingPunct="1"/>
            <a:endParaRPr lang="fr-FR" alt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476D1F-68D4-46EA-8908-2EE31B0E32C6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CA2D13-1DC5-4EB7-983C-BB4DD59CE826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2D690-C6F4-45A7-A1A0-9EC04CD01D54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D99A5A-0920-40BD-8679-B764928065B3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54047-FAA3-4B58-8AAF-7040C57453D8}" type="slidenum">
              <a:rPr lang="nl-NL" altLang="nl-NL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nl-NL" altLang="nl-NL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1363"/>
            <a:ext cx="4954588" cy="3716337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9288"/>
          </a:xfrm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pic>
        <p:nvPicPr>
          <p:cNvPr id="5" name="Picture 28" descr="paracelsus_nottrans_d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3419475"/>
            <a:ext cx="28527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9"/>
          <p:cNvSpPr>
            <a:spLocks/>
          </p:cNvSpPr>
          <p:nvPr/>
        </p:nvSpPr>
        <p:spPr bwMode="auto">
          <a:xfrm>
            <a:off x="0" y="0"/>
            <a:ext cx="3016250" cy="6858000"/>
          </a:xfrm>
          <a:custGeom>
            <a:avLst/>
            <a:gdLst>
              <a:gd name="T0" fmla="*/ 2147483647 w 2133"/>
              <a:gd name="T1" fmla="*/ 2147483647 h 4318"/>
              <a:gd name="T2" fmla="*/ 2147483647 w 2133"/>
              <a:gd name="T3" fmla="*/ 0 h 4318"/>
              <a:gd name="T4" fmla="*/ 2147483647 w 2133"/>
              <a:gd name="T5" fmla="*/ 0 h 4318"/>
              <a:gd name="T6" fmla="*/ 0 w 2133"/>
              <a:gd name="T7" fmla="*/ 2147483647 h 4318"/>
              <a:gd name="T8" fmla="*/ 2147483647 w 2133"/>
              <a:gd name="T9" fmla="*/ 2147483647 h 4318"/>
              <a:gd name="T10" fmla="*/ 2147483647 w 2133"/>
              <a:gd name="T11" fmla="*/ 2147483647 h 4318"/>
              <a:gd name="T12" fmla="*/ 2147483647 w 2133"/>
              <a:gd name="T13" fmla="*/ 2147483647 h 4318"/>
              <a:gd name="T14" fmla="*/ 2147483647 w 2133"/>
              <a:gd name="T15" fmla="*/ 2147483647 h 4318"/>
              <a:gd name="T16" fmla="*/ 2147483647 w 2133"/>
              <a:gd name="T17" fmla="*/ 2147483647 h 4318"/>
              <a:gd name="T18" fmla="*/ 2147483647 w 2133"/>
              <a:gd name="T19" fmla="*/ 2147483647 h 4318"/>
              <a:gd name="T20" fmla="*/ 2147483647 w 2133"/>
              <a:gd name="T21" fmla="*/ 2147483647 h 4318"/>
              <a:gd name="T22" fmla="*/ 2147483647 w 2133"/>
              <a:gd name="T23" fmla="*/ 2147483647 h 4318"/>
              <a:gd name="T24" fmla="*/ 2147483647 w 2133"/>
              <a:gd name="T25" fmla="*/ 2147483647 h 4318"/>
              <a:gd name="T26" fmla="*/ 2147483647 w 2133"/>
              <a:gd name="T27" fmla="*/ 2147483647 h 4318"/>
              <a:gd name="T28" fmla="*/ 2147483647 w 2133"/>
              <a:gd name="T29" fmla="*/ 2147483647 h 4318"/>
              <a:gd name="T30" fmla="*/ 2147483647 w 2133"/>
              <a:gd name="T31" fmla="*/ 2147483647 h 4318"/>
              <a:gd name="T32" fmla="*/ 2147483647 w 2133"/>
              <a:gd name="T33" fmla="*/ 2147483647 h 4318"/>
              <a:gd name="T34" fmla="*/ 2147483647 w 2133"/>
              <a:gd name="T35" fmla="*/ 2147483647 h 43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33" h="4318">
                <a:moveTo>
                  <a:pt x="1890" y="311"/>
                </a:moveTo>
                <a:lnTo>
                  <a:pt x="2133" y="0"/>
                </a:lnTo>
                <a:lnTo>
                  <a:pt x="2" y="0"/>
                </a:lnTo>
                <a:lnTo>
                  <a:pt x="0" y="4318"/>
                </a:lnTo>
                <a:lnTo>
                  <a:pt x="754" y="4317"/>
                </a:lnTo>
                <a:lnTo>
                  <a:pt x="779" y="3840"/>
                </a:lnTo>
                <a:lnTo>
                  <a:pt x="827" y="3302"/>
                </a:lnTo>
                <a:lnTo>
                  <a:pt x="895" y="2809"/>
                </a:lnTo>
                <a:lnTo>
                  <a:pt x="950" y="2501"/>
                </a:lnTo>
                <a:lnTo>
                  <a:pt x="1032" y="2145"/>
                </a:lnTo>
                <a:lnTo>
                  <a:pt x="1085" y="1943"/>
                </a:lnTo>
                <a:lnTo>
                  <a:pt x="1187" y="1633"/>
                </a:lnTo>
                <a:lnTo>
                  <a:pt x="1280" y="1392"/>
                </a:lnTo>
                <a:lnTo>
                  <a:pt x="1383" y="1161"/>
                </a:lnTo>
                <a:lnTo>
                  <a:pt x="1497" y="936"/>
                </a:lnTo>
                <a:lnTo>
                  <a:pt x="1649" y="672"/>
                </a:lnTo>
                <a:lnTo>
                  <a:pt x="1746" y="518"/>
                </a:lnTo>
                <a:lnTo>
                  <a:pt x="1890" y="311"/>
                </a:lnTo>
                <a:close/>
              </a:path>
            </a:pathLst>
          </a:custGeom>
          <a:solidFill>
            <a:srgbClr val="EED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7" name="Picture 5" descr="uu_logo_big-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00025" y="182563"/>
            <a:ext cx="2305050" cy="5349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nl-NL" sz="1300" b="1" smtClean="0">
                <a:solidFill>
                  <a:srgbClr val="CC9900"/>
                </a:solidFill>
                <a:latin typeface="Times New Roman" pitchFamily="18" charset="0"/>
              </a:rPr>
              <a:t>IRAS</a:t>
            </a:r>
          </a:p>
          <a:p>
            <a:pPr eaLnBrk="1" hangingPunct="1">
              <a:defRPr/>
            </a:pPr>
            <a:r>
              <a:rPr lang="en-GB" altLang="nl-NL" sz="1100" i="1" smtClean="0">
                <a:solidFill>
                  <a:srgbClr val="CC9900"/>
                </a:solidFill>
                <a:latin typeface="Times New Roman" pitchFamily="18" charset="0"/>
              </a:rPr>
              <a:t>Institute for Risk Assessment Sciences</a:t>
            </a:r>
          </a:p>
          <a:p>
            <a:pPr eaLnBrk="1" hangingPunct="1">
              <a:defRPr/>
            </a:pPr>
            <a:r>
              <a:rPr lang="en-GB" altLang="nl-NL" sz="1100" smtClean="0">
                <a:solidFill>
                  <a:srgbClr val="CC9900"/>
                </a:solidFill>
                <a:latin typeface="Times New Roman" pitchFamily="18" charset="0"/>
              </a:rPr>
              <a:t>Utrecht, The Netherlands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0025" y="1004888"/>
            <a:ext cx="1420813" cy="228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nl-NL" sz="1500" smtClean="0">
                <a:solidFill>
                  <a:srgbClr val="CC9900"/>
                </a:solidFill>
                <a:latin typeface="Times New Roman" pitchFamily="18" charset="0"/>
              </a:rPr>
              <a:t>Utrecht University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04888" y="6599238"/>
            <a:ext cx="803751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nl-NL" altLang="nl-NL" sz="900" b="1" smtClean="0">
              <a:solidFill>
                <a:srgbClr val="CC9900"/>
              </a:solidFill>
              <a:latin typeface="Times New Roman" pitchFamily="18" charset="0"/>
            </a:endParaRP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911225" y="2200275"/>
            <a:ext cx="7313613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 b="0"/>
            </a:lvl1pPr>
          </a:lstStyle>
          <a:p>
            <a:pPr lvl="0"/>
            <a:r>
              <a:rPr lang="en-GB" altLang="nl-NL" noProof="0" smtClean="0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1225" y="3846513"/>
            <a:ext cx="7313613" cy="1828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pPr lvl="0"/>
            <a:r>
              <a:rPr lang="en-GB" altLang="nl-NL" noProof="0" smtClean="0"/>
              <a:t>Click to edit Master subtitle style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791450" y="6397625"/>
            <a:ext cx="1243013" cy="153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996633"/>
                </a:solidFill>
                <a:latin typeface="+mn-lt"/>
              </a:defRPr>
            </a:lvl1pPr>
          </a:lstStyle>
          <a:p>
            <a:pPr>
              <a:defRPr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7781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68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80213" y="1204913"/>
            <a:ext cx="1811337" cy="51022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41438" y="1204913"/>
            <a:ext cx="5286375" cy="51022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10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1341438" y="1204913"/>
            <a:ext cx="7250112" cy="51022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9205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EC4A4-51A6-4B58-94CE-A1B34FF01AA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535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10EC-9801-4B5B-995E-AFA464F647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32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7EE56-2094-4734-AE5A-4EEE8D524D6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91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2D54-7216-49F8-8700-99F27D6BC15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289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1C993-7BAF-4F08-B173-C3B9CCEC57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051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6CA52-288C-4631-9678-509067EE104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02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D158-0F39-4487-A68C-EB4010685BF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2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9849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FB477-2E84-4759-8711-EAA90D352CE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8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913CA-20D3-4836-A1C8-D4DB7E4745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548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6A1E9-296F-412F-9BCE-A0DB8EEAACA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15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9EB06-7792-430C-8BE6-E35F7F8F110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253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317FD-E88F-4FDD-A928-FB4BE92E565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963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2511A-7393-48A9-B3F0-A6B3F99D04B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4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7430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70013" y="2284413"/>
            <a:ext cx="3533775" cy="4022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56188" y="2284413"/>
            <a:ext cx="3535362" cy="4022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38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6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46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2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26165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8928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pic>
        <p:nvPicPr>
          <p:cNvPr id="1027" name="Picture 18" descr="paracelsus_nottrans_dar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124325"/>
            <a:ext cx="21844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Freeform 2"/>
          <p:cNvSpPr>
            <a:spLocks/>
          </p:cNvSpPr>
          <p:nvPr/>
        </p:nvSpPr>
        <p:spPr bwMode="auto">
          <a:xfrm>
            <a:off x="0" y="0"/>
            <a:ext cx="1566863" cy="6858000"/>
          </a:xfrm>
          <a:custGeom>
            <a:avLst/>
            <a:gdLst>
              <a:gd name="T0" fmla="*/ 2147483647 w 855"/>
              <a:gd name="T1" fmla="*/ 2147483647 h 3612"/>
              <a:gd name="T2" fmla="*/ 2147483647 w 855"/>
              <a:gd name="T3" fmla="*/ 0 h 3612"/>
              <a:gd name="T4" fmla="*/ 0 w 855"/>
              <a:gd name="T5" fmla="*/ 0 h 3612"/>
              <a:gd name="T6" fmla="*/ 0 w 855"/>
              <a:gd name="T7" fmla="*/ 2147483647 h 3612"/>
              <a:gd name="T8" fmla="*/ 2147483647 w 855"/>
              <a:gd name="T9" fmla="*/ 2147483647 h 3612"/>
              <a:gd name="T10" fmla="*/ 2147483647 w 855"/>
              <a:gd name="T11" fmla="*/ 2147483647 h 3612"/>
              <a:gd name="T12" fmla="*/ 2147483647 w 855"/>
              <a:gd name="T13" fmla="*/ 2147483647 h 3612"/>
              <a:gd name="T14" fmla="*/ 2147483647 w 855"/>
              <a:gd name="T15" fmla="*/ 2147483647 h 3612"/>
              <a:gd name="T16" fmla="*/ 2147483647 w 855"/>
              <a:gd name="T17" fmla="*/ 2147483647 h 3612"/>
              <a:gd name="T18" fmla="*/ 2147483647 w 855"/>
              <a:gd name="T19" fmla="*/ 2147483647 h 3612"/>
              <a:gd name="T20" fmla="*/ 2147483647 w 855"/>
              <a:gd name="T21" fmla="*/ 2147483647 h 3612"/>
              <a:gd name="T22" fmla="*/ 2147483647 w 855"/>
              <a:gd name="T23" fmla="*/ 2147483647 h 3612"/>
              <a:gd name="T24" fmla="*/ 2147483647 w 855"/>
              <a:gd name="T25" fmla="*/ 2147483647 h 36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55" h="3612">
                <a:moveTo>
                  <a:pt x="758" y="260"/>
                </a:moveTo>
                <a:lnTo>
                  <a:pt x="855" y="0"/>
                </a:lnTo>
                <a:lnTo>
                  <a:pt x="0" y="0"/>
                </a:lnTo>
                <a:lnTo>
                  <a:pt x="0" y="3612"/>
                </a:lnTo>
                <a:lnTo>
                  <a:pt x="302" y="3612"/>
                </a:lnTo>
                <a:lnTo>
                  <a:pt x="331" y="2762"/>
                </a:lnTo>
                <a:lnTo>
                  <a:pt x="375" y="2157"/>
                </a:lnTo>
                <a:lnTo>
                  <a:pt x="427" y="1682"/>
                </a:lnTo>
                <a:lnTo>
                  <a:pt x="476" y="1366"/>
                </a:lnTo>
                <a:lnTo>
                  <a:pt x="554" y="971"/>
                </a:lnTo>
                <a:lnTo>
                  <a:pt x="624" y="692"/>
                </a:lnTo>
                <a:lnTo>
                  <a:pt x="660" y="562"/>
                </a:lnTo>
                <a:lnTo>
                  <a:pt x="758" y="260"/>
                </a:lnTo>
                <a:close/>
              </a:path>
            </a:pathLst>
          </a:custGeom>
          <a:solidFill>
            <a:srgbClr val="EED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727200" y="538163"/>
            <a:ext cx="1047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nl-NL" sz="1000" b="1" smtClean="0">
                <a:solidFill>
                  <a:srgbClr val="CC9900"/>
                </a:solidFill>
                <a:latin typeface="Times New Roman" pitchFamily="18" charset="0"/>
              </a:rPr>
              <a:t>Utrecht University </a:t>
            </a:r>
          </a:p>
        </p:txBody>
      </p:sp>
      <p:pic>
        <p:nvPicPr>
          <p:cNvPr id="1030" name="Picture 8" descr="uu_logo_big-s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41438" y="1204913"/>
            <a:ext cx="7221537" cy="776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E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Click to edit Master title style</a:t>
            </a:r>
          </a:p>
        </p:txBody>
      </p:sp>
      <p:sp>
        <p:nvSpPr>
          <p:cNvPr id="103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2284413"/>
            <a:ext cx="7221537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Click to edit Master text styles</a:t>
            </a:r>
          </a:p>
          <a:p>
            <a:pPr lvl="1"/>
            <a:r>
              <a:rPr lang="en-GB" altLang="nl-NL" smtClean="0"/>
              <a:t>Second level</a:t>
            </a:r>
          </a:p>
          <a:p>
            <a:pPr lvl="2"/>
            <a:r>
              <a:rPr lang="en-GB" altLang="nl-NL" smtClean="0"/>
              <a:t>Third level</a:t>
            </a:r>
          </a:p>
          <a:p>
            <a:pPr lvl="3"/>
            <a:r>
              <a:rPr lang="en-GB" altLang="nl-NL" smtClean="0"/>
              <a:t>Fourth level</a:t>
            </a:r>
          </a:p>
          <a:p>
            <a:pPr lvl="4"/>
            <a:r>
              <a:rPr lang="en-GB" altLang="nl-NL" smtClean="0"/>
              <a:t>Fifth level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8724900" y="6400800"/>
            <a:ext cx="300038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27C6A06A-2DC4-4BAF-8E85-7E909CA1B13F}" type="slidenum">
              <a:rPr lang="en-GB" altLang="nl-NL" sz="900" smtClean="0">
                <a:solidFill>
                  <a:srgbClr val="990033"/>
                </a:solidFill>
                <a:latin typeface="Times New Roman" pitchFamily="18" charset="0"/>
              </a:rPr>
              <a:pPr algn="r" eaLnBrk="1" hangingPunct="1">
                <a:defRPr/>
              </a:pPr>
              <a:t>‹nr.›</a:t>
            </a:fld>
            <a:endParaRPr lang="en-GB" altLang="nl-NL" sz="900" smtClean="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 rot="-5400000">
            <a:off x="-1754187" y="4329112"/>
            <a:ext cx="4025900" cy="2444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nl-NL" sz="1600" i="1" smtClean="0">
                <a:solidFill>
                  <a:srgbClr val="CC9900"/>
                </a:solidFill>
                <a:latin typeface="Times New Roman" pitchFamily="18" charset="0"/>
              </a:rPr>
              <a:t>Institute for Risk Assessment Sciences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SzPct val="75000"/>
        <a:buFont typeface="Wingdings" pitchFamily="2" charset="2"/>
        <a:buChar char="q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Wingdings" pitchFamily="2" charset="2"/>
        <a:buChar char="§"/>
        <a:defRPr sz="26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Wingdings" pitchFamily="2" charset="2"/>
        <a:buChar char="Ø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imes New Roman" pitchFamily="18" charset="0"/>
        <a:buChar char="»"/>
        <a:defRPr sz="16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0033"/>
        </a:buClr>
        <a:buFont typeface="Times New Roman" pitchFamily="18" charset="0"/>
        <a:buChar char="»"/>
        <a:defRPr sz="16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0033"/>
        </a:buClr>
        <a:buFont typeface="Times New Roman" pitchFamily="18" charset="0"/>
        <a:buChar char="»"/>
        <a:defRPr sz="16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0033"/>
        </a:buClr>
        <a:buFont typeface="Times New Roman" pitchFamily="18" charset="0"/>
        <a:buChar char="»"/>
        <a:defRPr sz="16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0033"/>
        </a:buClr>
        <a:buFont typeface="Times New Roman" pitchFamily="18" charset="0"/>
        <a:buChar char="»"/>
        <a:defRPr sz="16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van de modeltitel te bewerken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A38FA09-B706-4A7A-A7A8-4D249615B55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javascript:%20AfbeeldingVergroten('Goed%20contact%20kat%20en%20kind.','http://beheer.uwhondenkat.nl/pictures/news/20101124-7.jpg','Medisch%20Centrum%20voor%20Dieren%20in%20Amsterdam,%20www.mcvoordieren.nl%20&#169;');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photodb.vet.uu.nl/VenV/image.asp?nr=1103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638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51038" y="6105525"/>
            <a:ext cx="6794500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nl-NL" sz="1600" kern="0" dirty="0" err="1" smtClean="0">
                <a:solidFill>
                  <a:srgbClr val="320032"/>
                </a:solidFill>
              </a:rPr>
              <a:t>Prof.dr</a:t>
            </a:r>
            <a:r>
              <a:rPr lang="en-US" altLang="nl-NL" sz="1600" kern="0" dirty="0" smtClean="0">
                <a:solidFill>
                  <a:srgbClr val="320032"/>
                </a:solidFill>
              </a:rPr>
              <a:t>. Frans van Knapen, Divisie Veterinaire Volksgezondheid, </a:t>
            </a:r>
            <a:endParaRPr lang="en-GB" altLang="nl-NL" sz="1600" kern="0" dirty="0" smtClean="0">
              <a:solidFill>
                <a:srgbClr val="320032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349500" y="3849928"/>
            <a:ext cx="6329363" cy="92333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1800" b="1" kern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NIBI </a:t>
            </a:r>
            <a:r>
              <a:rPr lang="nl-NL" altLang="nl-NL" sz="18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Conferentie </a:t>
            </a:r>
            <a:r>
              <a:rPr lang="nl-NL" altLang="nl-NL" sz="1800" b="1" kern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Lunteren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1800" b="1" kern="0" dirty="0">
                <a:solidFill>
                  <a:srgbClr val="2D2DB9">
                    <a:lumMod val="50000"/>
                  </a:srgbClr>
                </a:solidFill>
                <a:latin typeface="Arial" pitchFamily="34" charset="0"/>
              </a:rPr>
              <a:t>16 mei 2014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nl-NL" sz="1800" b="1" kern="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187575" y="1227416"/>
            <a:ext cx="6777038" cy="19389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nl-NL" sz="4000" b="1" kern="0" dirty="0" smtClean="0">
              <a:solidFill>
                <a:schemeClr val="accent3">
                  <a:lumMod val="65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89999"/>
                  </a:outerShdw>
                </a:cont>
                <a:effect ref="fillLine"/>
              </a:effectDag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nl-NL" sz="4000" b="1" kern="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89999"/>
                    </a:outerShdw>
                  </a:cont>
                  <a:effect ref="fillLine"/>
                </a:effectDag>
                <a:latin typeface="Arial" panose="020B0604020202020204" pitchFamily="34" charset="0"/>
                <a:cs typeface="Arial" panose="020B0604020202020204" pitchFamily="34" charset="0"/>
              </a:rPr>
              <a:t>Hygiëne </a:t>
            </a:r>
            <a:r>
              <a:rPr lang="en-US" altLang="nl-NL" sz="4000" b="1" kern="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89999"/>
                    </a:outerShdw>
                  </a:cont>
                  <a:effect ref="fillLine"/>
                </a:effectDag>
                <a:latin typeface="Arial" panose="020B0604020202020204" pitchFamily="34" charset="0"/>
                <a:cs typeface="Arial" panose="020B0604020202020204" pitchFamily="34" charset="0"/>
              </a:rPr>
              <a:t>in en om het </a:t>
            </a:r>
            <a:r>
              <a:rPr lang="en-US" altLang="nl-NL" sz="4000" b="1" kern="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89999"/>
                    </a:outerShdw>
                  </a:cont>
                  <a:effect ref="fillLine"/>
                </a:effectDag>
                <a:latin typeface="Arial" panose="020B0604020202020204" pitchFamily="34" charset="0"/>
                <a:cs typeface="Arial" panose="020B0604020202020204" pitchFamily="34" charset="0"/>
              </a:rPr>
              <a:t>huis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4000" b="1" kern="0" dirty="0">
              <a:solidFill>
                <a:schemeClr val="accent3">
                  <a:lumMod val="65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89999"/>
                  </a:outerShdw>
                </a:cont>
                <a:effect ref="fillLine"/>
              </a:effectDag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560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2" name="Rechthoek 1"/>
          <p:cNvSpPr/>
          <p:nvPr/>
        </p:nvSpPr>
        <p:spPr>
          <a:xfrm>
            <a:off x="1895475" y="1485900"/>
            <a:ext cx="6372225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Maatschappelijke veranderingen</a:t>
            </a:r>
          </a:p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altLang="nl-NL" kern="0" dirty="0">
                <a:solidFill>
                  <a:srgbClr val="002060"/>
                </a:solidFill>
                <a:latin typeface="Arial" pitchFamily="34" charset="0"/>
              </a:rPr>
              <a:t> Verstedelijking</a:t>
            </a:r>
          </a:p>
          <a:p>
            <a:pPr fontAlgn="auto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altLang="nl-NL" kern="0" dirty="0">
                <a:solidFill>
                  <a:srgbClr val="002060"/>
                </a:solidFill>
                <a:latin typeface="Arial" pitchFamily="34" charset="0"/>
              </a:rPr>
              <a:t> Ketenorganisaties</a:t>
            </a:r>
          </a:p>
          <a:p>
            <a:pPr fontAlgn="auto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altLang="nl-NL" kern="0" dirty="0">
                <a:solidFill>
                  <a:srgbClr val="002060"/>
                </a:solidFill>
                <a:latin typeface="Arial" pitchFamily="34" charset="0"/>
              </a:rPr>
              <a:t> Supermarkt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6474" y="5762625"/>
            <a:ext cx="5838825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662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3" name="Rechthoek 2"/>
          <p:cNvSpPr/>
          <p:nvPr/>
        </p:nvSpPr>
        <p:spPr>
          <a:xfrm>
            <a:off x="1727200" y="1641475"/>
            <a:ext cx="5730875" cy="1974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Verwijdering</a:t>
            </a:r>
          </a:p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altLang="nl-NL" kern="0" dirty="0">
                <a:solidFill>
                  <a:srgbClr val="002060"/>
                </a:solidFill>
                <a:latin typeface="Arial" pitchFamily="34" charset="0"/>
              </a:rPr>
              <a:t> Afstand</a:t>
            </a:r>
          </a:p>
          <a:p>
            <a:pPr fontAlgn="auto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altLang="nl-NL" kern="0" dirty="0">
                <a:solidFill>
                  <a:srgbClr val="002060"/>
                </a:solidFill>
                <a:latin typeface="Arial" pitchFamily="34" charset="0"/>
              </a:rPr>
              <a:t> Verstand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49499" y="5826125"/>
            <a:ext cx="6340475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765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pic>
        <p:nvPicPr>
          <p:cNvPr id="27655" name="Picture 5" descr="1krant 04-08-23-0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2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072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90675" y="1143000"/>
            <a:ext cx="721042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nl-NL" altLang="nl-NL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Top vijf:</a:t>
            </a:r>
          </a:p>
          <a:p>
            <a:pPr>
              <a:lnSpc>
                <a:spcPct val="10000"/>
              </a:lnSpc>
              <a:defRPr/>
            </a:pPr>
            <a:endParaRPr lang="nl-NL" altLang="nl-NL" b="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defRPr/>
            </a:pPr>
            <a:endParaRPr lang="nl-NL" altLang="nl-NL" b="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60000"/>
              </a:lnSpc>
              <a:buSzPct val="75000"/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Pesticiden op gewassen</a:t>
            </a:r>
          </a:p>
          <a:p>
            <a:pPr>
              <a:lnSpc>
                <a:spcPct val="180000"/>
              </a:lnSpc>
              <a:buSzPct val="75000"/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Hormonen in vlees </a:t>
            </a:r>
          </a:p>
          <a:p>
            <a:pPr>
              <a:lnSpc>
                <a:spcPct val="180000"/>
              </a:lnSpc>
              <a:buSzPct val="75000"/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</a:t>
            </a:r>
            <a:r>
              <a:rPr lang="nl-NL" altLang="nl-NL" sz="2000" u="sng" dirty="0">
                <a:solidFill>
                  <a:srgbClr val="002060"/>
                </a:solidFill>
                <a:latin typeface="Arial" pitchFamily="34" charset="0"/>
              </a:rPr>
              <a:t>Voedselinfecties</a:t>
            </a:r>
          </a:p>
          <a:p>
            <a:pPr>
              <a:lnSpc>
                <a:spcPct val="180000"/>
              </a:lnSpc>
              <a:buSzPct val="75000"/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Dierziekten (BSE)</a:t>
            </a:r>
          </a:p>
          <a:p>
            <a:pPr>
              <a:lnSpc>
                <a:spcPct val="180000"/>
              </a:lnSpc>
              <a:buSzPct val="75000"/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Antibiotica in vlees.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174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82738" y="1090613"/>
            <a:ext cx="7561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nl-NL" altLang="nl-NL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                     </a:t>
            </a:r>
            <a:r>
              <a:rPr lang="nl-NL" altLang="nl-NL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Alles is relatief</a:t>
            </a:r>
            <a:endParaRPr lang="nl-NL" altLang="nl-NL" b="1" u="sng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12" name="Group 51"/>
          <p:cNvGraphicFramePr>
            <a:graphicFrameLocks/>
          </p:cNvGraphicFramePr>
          <p:nvPr/>
        </p:nvGraphicFramePr>
        <p:xfrm>
          <a:off x="1646238" y="1743075"/>
          <a:ext cx="7250112" cy="2468846"/>
        </p:xfrm>
        <a:graphic>
          <a:graphicData uri="http://schemas.openxmlformats.org/drawingml/2006/table">
            <a:tbl>
              <a:tblPr/>
              <a:tblGrid>
                <a:gridCol w="1944687"/>
                <a:gridCol w="1219200"/>
                <a:gridCol w="1447800"/>
                <a:gridCol w="2638425"/>
              </a:tblGrid>
              <a:tr h="2468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22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90033"/>
                        </a:buClr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BSE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Growth hormons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Salmonella</a:t>
                      </a: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22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90033"/>
                        </a:buClr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Hazard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+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22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90033"/>
                        </a:buClr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Risk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++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22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90033"/>
                        </a:buClr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Risk perception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   +++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   +++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        -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3796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90675" y="1143000"/>
            <a:ext cx="72104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SzPct val="75000"/>
              <a:defRPr/>
            </a:pPr>
            <a:r>
              <a:rPr lang="en-GB" altLang="nl-NL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Nederland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SzPct val="75000"/>
              <a:defRPr/>
            </a:pPr>
            <a:endParaRPr lang="en-GB" altLang="nl-NL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002060"/>
              </a:buClr>
              <a:buFontTx/>
              <a:buChar char="•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200.000 – 800.000 gevallen van gastroenteritis per jaar.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Tx/>
              <a:buChar char="•"/>
              <a:defRPr/>
            </a:pPr>
            <a:endParaRPr lang="nl-NL" altLang="nl-NL" sz="2000" kern="0" dirty="0">
              <a:solidFill>
                <a:srgbClr val="002060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Tx/>
              <a:buChar char="•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Huisartsenbezoek: enkele tienduizenden per jaar.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Tx/>
              <a:buChar char="•"/>
              <a:defRPr/>
            </a:pPr>
            <a:endParaRPr lang="nl-NL" altLang="nl-NL" sz="2000" kern="0" dirty="0">
              <a:solidFill>
                <a:srgbClr val="002060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FontTx/>
              <a:buChar char="•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Vaak in explosies (incidenten &gt; 2 personen).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584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0" y="996950"/>
            <a:ext cx="78105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SzPct val="75000"/>
              <a:buFont typeface="Wingdings" pitchFamily="2" charset="2"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Ø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algn="l" defTabSz="519113">
              <a:lnSpc>
                <a:spcPct val="80000"/>
              </a:lnSpc>
              <a:tabLst>
                <a:tab pos="1235075" algn="l"/>
                <a:tab pos="1527175" algn="l"/>
              </a:tabLst>
              <a:defRPr/>
            </a:pPr>
            <a:endParaRPr lang="nl-NL" altLang="nl-NL" sz="2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0424" name="Rechthoek 1"/>
          <p:cNvSpPr>
            <a:spLocks noChangeArrowheads="1"/>
          </p:cNvSpPr>
          <p:nvPr/>
        </p:nvSpPr>
        <p:spPr bwMode="auto">
          <a:xfrm>
            <a:off x="1524000" y="1196975"/>
            <a:ext cx="5016500" cy="555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nl-NL" altLang="nl-NL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Risicofactoren: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nl-NL" altLang="nl-NL" sz="2200" dirty="0" smtClean="0">
                <a:solidFill>
                  <a:srgbClr val="002060"/>
                </a:solidFill>
              </a:rPr>
              <a:t>  </a:t>
            </a:r>
          </a:p>
          <a:p>
            <a:pPr eaLnBrk="1" hangingPunct="1">
              <a:lnSpc>
                <a:spcPct val="170000"/>
              </a:lnSpc>
              <a:buFont typeface="Arial" charset="0"/>
              <a:buChar char="-"/>
              <a:defRPr/>
            </a:pPr>
            <a:r>
              <a:rPr lang="nl-NL" altLang="nl-NL" sz="2000" dirty="0" smtClean="0">
                <a:solidFill>
                  <a:srgbClr val="002060"/>
                </a:solidFill>
              </a:rPr>
              <a:t>  Dierlijke productie</a:t>
            </a:r>
          </a:p>
          <a:p>
            <a:pPr eaLnBrk="1" hangingPunct="1">
              <a:lnSpc>
                <a:spcPct val="170000"/>
              </a:lnSpc>
              <a:buFont typeface="Arial" charset="0"/>
              <a:buChar char="-"/>
              <a:defRPr/>
            </a:pPr>
            <a:r>
              <a:rPr lang="nl-NL" altLang="nl-NL" sz="2000" dirty="0" smtClean="0">
                <a:solidFill>
                  <a:srgbClr val="002060"/>
                </a:solidFill>
              </a:rPr>
              <a:t>  Land- en tuinbouwproducten</a:t>
            </a:r>
          </a:p>
          <a:p>
            <a:pPr eaLnBrk="1" hangingPunct="1">
              <a:lnSpc>
                <a:spcPct val="170000"/>
              </a:lnSpc>
              <a:buFont typeface="Arial" charset="0"/>
              <a:buChar char="-"/>
              <a:defRPr/>
            </a:pPr>
            <a:r>
              <a:rPr lang="nl-NL" altLang="nl-NL" sz="2000" dirty="0" smtClean="0">
                <a:solidFill>
                  <a:srgbClr val="002060"/>
                </a:solidFill>
              </a:rPr>
              <a:t>  Visserij (incl. schaal/schelpdieren)</a:t>
            </a:r>
          </a:p>
          <a:p>
            <a:pPr eaLnBrk="1" hangingPunct="1">
              <a:lnSpc>
                <a:spcPct val="170000"/>
              </a:lnSpc>
              <a:buFont typeface="Arial" charset="0"/>
              <a:buChar char="-"/>
              <a:defRPr/>
            </a:pPr>
            <a:r>
              <a:rPr lang="nl-NL" altLang="nl-NL" sz="2000" dirty="0" smtClean="0">
                <a:solidFill>
                  <a:srgbClr val="002060"/>
                </a:solidFill>
              </a:rPr>
              <a:t>  Internationale handel</a:t>
            </a:r>
          </a:p>
          <a:p>
            <a:pPr eaLnBrk="1" hangingPunct="1">
              <a:lnSpc>
                <a:spcPct val="170000"/>
              </a:lnSpc>
              <a:buFont typeface="Arial" charset="0"/>
              <a:buChar char="-"/>
              <a:defRPr/>
            </a:pPr>
            <a:r>
              <a:rPr lang="nl-NL" altLang="nl-NL" sz="2000" dirty="0" smtClean="0">
                <a:solidFill>
                  <a:srgbClr val="002060"/>
                </a:solidFill>
              </a:rPr>
              <a:t>  bedrijfsmatige maaltijdbereiding</a:t>
            </a:r>
          </a:p>
          <a:p>
            <a:pPr eaLnBrk="1" hangingPunct="1">
              <a:lnSpc>
                <a:spcPct val="170000"/>
              </a:lnSpc>
              <a:buFont typeface="Arial" charset="0"/>
              <a:buChar char="-"/>
              <a:defRPr/>
            </a:pPr>
            <a:r>
              <a:rPr lang="nl-NL" altLang="nl-NL" sz="2000" dirty="0" smtClean="0">
                <a:solidFill>
                  <a:srgbClr val="002060"/>
                </a:solidFill>
              </a:rPr>
              <a:t>  Huishoudelijke bereiding/gewoontes.</a:t>
            </a:r>
          </a:p>
          <a:p>
            <a:pPr eaLnBrk="1" hangingPunct="1">
              <a:lnSpc>
                <a:spcPct val="160000"/>
              </a:lnSpc>
              <a:buFont typeface="Wingdings" pitchFamily="2" charset="2"/>
              <a:buChar char="§"/>
              <a:defRPr/>
            </a:pPr>
            <a:endParaRPr lang="en-US" altLang="nl-NL" sz="20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160000"/>
              </a:lnSpc>
              <a:buFont typeface="Wingdings" pitchFamily="2" charset="2"/>
              <a:buChar char="§"/>
              <a:defRPr/>
            </a:pPr>
            <a:endParaRPr lang="en-US" altLang="nl-NL" sz="20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160000"/>
              </a:lnSpc>
              <a:buFont typeface="Wingdings" pitchFamily="2" charset="2"/>
              <a:buChar char="§"/>
              <a:defRPr/>
            </a:pPr>
            <a:endParaRPr lang="nl-NL" altLang="nl-NL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686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0" y="996950"/>
            <a:ext cx="78105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SzPct val="75000"/>
              <a:buFont typeface="Wingdings" pitchFamily="2" charset="2"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Ø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algn="l" defTabSz="519113">
              <a:lnSpc>
                <a:spcPct val="80000"/>
              </a:lnSpc>
              <a:tabLst>
                <a:tab pos="1235075" algn="l"/>
                <a:tab pos="1527175" algn="l"/>
              </a:tabLst>
              <a:defRPr/>
            </a:pPr>
            <a:endParaRPr lang="nl-NL" altLang="nl-NL" sz="2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27200" y="1265238"/>
            <a:ext cx="5329238" cy="55086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l-NL" altLang="nl-N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Risicobeheersing:</a:t>
            </a:r>
          </a:p>
          <a:p>
            <a:pPr>
              <a:lnSpc>
                <a:spcPct val="260000"/>
              </a:lnSpc>
              <a:buFontTx/>
              <a:buChar char="•"/>
              <a:defRPr/>
            </a:pPr>
            <a:r>
              <a:rPr lang="nl-NL" altLang="nl-NL" sz="1800" dirty="0">
                <a:solidFill>
                  <a:srgbClr val="002060"/>
                </a:solidFill>
                <a:latin typeface="Arial" pitchFamily="34" charset="0"/>
              </a:rPr>
              <a:t>  </a:t>
            </a: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Ketenkwaliteitsprogramma’s (o.a. HACCP)</a:t>
            </a:r>
          </a:p>
          <a:p>
            <a:pPr>
              <a:lnSpc>
                <a:spcPct val="220000"/>
              </a:lnSpc>
              <a:buFontTx/>
              <a:buChar char="•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GMP / GVP / GFP etc.</a:t>
            </a:r>
          </a:p>
          <a:p>
            <a:pPr>
              <a:lnSpc>
                <a:spcPct val="220000"/>
              </a:lnSpc>
              <a:buFontTx/>
              <a:buChar char="•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Hygiënecodes</a:t>
            </a:r>
          </a:p>
          <a:p>
            <a:pPr>
              <a:lnSpc>
                <a:spcPct val="220000"/>
              </a:lnSpc>
              <a:buFontTx/>
              <a:buChar char="•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Toezicht op toezicht</a:t>
            </a:r>
          </a:p>
          <a:p>
            <a:pPr>
              <a:lnSpc>
                <a:spcPct val="220000"/>
              </a:lnSpc>
              <a:buFontTx/>
              <a:buChar char="•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Monitoring programma’s.</a:t>
            </a:r>
          </a:p>
          <a:p>
            <a:pPr>
              <a:lnSpc>
                <a:spcPct val="220000"/>
              </a:lnSpc>
              <a:buFontTx/>
              <a:buChar char="•"/>
              <a:defRPr/>
            </a:pPr>
            <a:endParaRPr lang="nl-NL" altLang="nl-NL" sz="2000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220000"/>
              </a:lnSpc>
              <a:defRPr/>
            </a:pPr>
            <a:endParaRPr lang="nl-NL" altLang="nl-NL" sz="20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789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916113" y="1271588"/>
            <a:ext cx="7119937" cy="4595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l-NL" altLang="nl-NL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Maar:</a:t>
            </a:r>
          </a:p>
          <a:p>
            <a:pPr>
              <a:lnSpc>
                <a:spcPct val="70000"/>
              </a:lnSpc>
              <a:defRPr/>
            </a:pPr>
            <a:r>
              <a:rPr lang="nl-NL" altLang="nl-NL" sz="1800" dirty="0">
                <a:solidFill>
                  <a:srgbClr val="002060"/>
                </a:solidFill>
                <a:latin typeface="Arial" pitchFamily="34" charset="0"/>
              </a:rPr>
              <a:t>  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1800" dirty="0">
                <a:solidFill>
                  <a:srgbClr val="002060"/>
                </a:solidFill>
                <a:latin typeface="Arial" pitchFamily="34" charset="0"/>
              </a:rPr>
              <a:t>  </a:t>
            </a: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Hygiënekennis en productkennis personeel is bedroevend.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Koelketen frustratie.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Kruisbesmetting.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Te lang bewaren.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Persoonlijke hygiëne.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Reiniging / desinfectie.</a:t>
            </a:r>
          </a:p>
          <a:p>
            <a:pPr>
              <a:lnSpc>
                <a:spcPct val="200000"/>
              </a:lnSpc>
              <a:defRPr/>
            </a:pPr>
            <a:r>
              <a:rPr lang="nl-NL" altLang="nl-N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heeft met kennis </a:t>
            </a:r>
            <a:r>
              <a:rPr lang="nl-NL" altLang="nl-NL" sz="2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</a:t>
            </a:r>
            <a:r>
              <a:rPr lang="nl-NL" altLang="nl-N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attitude van mensen te maken.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741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7" y="30162"/>
            <a:ext cx="2791462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095500" y="5393049"/>
            <a:ext cx="5794375" cy="136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nl-NL" sz="1600" kern="0" dirty="0" smtClean="0">
                <a:solidFill>
                  <a:srgbClr val="002060"/>
                </a:solidFill>
              </a:rPr>
              <a:t>                      </a:t>
            </a: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nl-NL" sz="1600" kern="0" dirty="0">
                <a:solidFill>
                  <a:srgbClr val="002060"/>
                </a:solidFill>
              </a:rPr>
              <a:t>	 </a:t>
            </a:r>
            <a:r>
              <a:rPr lang="en-GB" altLang="nl-NL" sz="1600" kern="0" dirty="0" smtClean="0">
                <a:solidFill>
                  <a:srgbClr val="002060"/>
                </a:solidFill>
              </a:rPr>
              <a:t>     </a:t>
            </a:r>
            <a:r>
              <a:rPr lang="en-GB" altLang="nl-NL" sz="1800" b="1" kern="0" dirty="0" smtClean="0">
                <a:solidFill>
                  <a:srgbClr val="002060"/>
                </a:solidFill>
              </a:rPr>
              <a:t>1e jaars diergeneeskunde studenten</a:t>
            </a: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nl-NL" sz="1600" kern="0" dirty="0" smtClean="0">
                <a:solidFill>
                  <a:srgbClr val="002060"/>
                </a:solidFill>
              </a:rPr>
              <a:t> </a:t>
            </a: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39940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31950" y="1143000"/>
            <a:ext cx="7459663" cy="514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defRPr/>
            </a:pPr>
            <a:r>
              <a:rPr lang="nl-NL" altLang="nl-N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Stelling:</a:t>
            </a:r>
          </a:p>
          <a:p>
            <a:pPr marL="0" lvl="1">
              <a:lnSpc>
                <a:spcPct val="170000"/>
              </a:lnSpc>
              <a:defRPr/>
            </a:pPr>
            <a:r>
              <a:rPr lang="nl-NL" altLang="nl-NL" sz="2000" i="1" dirty="0">
                <a:solidFill>
                  <a:srgbClr val="002060"/>
                </a:solidFill>
                <a:latin typeface="Arial" pitchFamily="34" charset="0"/>
              </a:rPr>
              <a:t>Iedere persoon werkzaam in de voedselproductie, </a:t>
            </a:r>
          </a:p>
          <a:p>
            <a:pPr marL="0" lvl="1">
              <a:lnSpc>
                <a:spcPct val="90000"/>
              </a:lnSpc>
              <a:defRPr/>
            </a:pPr>
            <a:r>
              <a:rPr lang="nl-NL" altLang="nl-NL" sz="2000" i="1" dirty="0">
                <a:solidFill>
                  <a:srgbClr val="002060"/>
                </a:solidFill>
                <a:latin typeface="Arial" pitchFamily="34" charset="0"/>
              </a:rPr>
              <a:t>verwerkingsketen, distributie, </a:t>
            </a:r>
            <a:r>
              <a:rPr lang="nl-NL" altLang="nl-NL" sz="2000" i="1" dirty="0" err="1">
                <a:solidFill>
                  <a:srgbClr val="002060"/>
                </a:solidFill>
                <a:latin typeface="Arial" pitchFamily="34" charset="0"/>
              </a:rPr>
              <a:t>retail</a:t>
            </a:r>
            <a:r>
              <a:rPr lang="nl-NL" altLang="nl-NL" sz="2000" i="1" dirty="0">
                <a:solidFill>
                  <a:srgbClr val="002060"/>
                </a:solidFill>
                <a:latin typeface="Arial" pitchFamily="34" charset="0"/>
              </a:rPr>
              <a:t> en (groot) keukens zou </a:t>
            </a:r>
          </a:p>
          <a:p>
            <a:pPr marL="0" lvl="1">
              <a:lnSpc>
                <a:spcPct val="110000"/>
              </a:lnSpc>
              <a:defRPr/>
            </a:pPr>
            <a:r>
              <a:rPr lang="nl-NL" altLang="nl-NL" sz="2000" i="1" dirty="0">
                <a:solidFill>
                  <a:srgbClr val="002060"/>
                </a:solidFill>
                <a:latin typeface="Arial" pitchFamily="34" charset="0"/>
              </a:rPr>
              <a:t>op de hoogte moeten zijn van</a:t>
            </a: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: </a:t>
            </a:r>
          </a:p>
          <a:p>
            <a:pPr marL="0" lvl="1">
              <a:lnSpc>
                <a:spcPct val="70000"/>
              </a:lnSpc>
              <a:defRPr/>
            </a:pPr>
            <a:endParaRPr lang="nl-NL" altLang="nl-NL" sz="2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0" lvl="1"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HACCP principes</a:t>
            </a:r>
          </a:p>
          <a:p>
            <a:pPr marL="0" lvl="1"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reiniging / desinfectie</a:t>
            </a:r>
          </a:p>
          <a:p>
            <a:pPr marL="0" lvl="1"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persoonlijke hygiëne</a:t>
            </a:r>
          </a:p>
          <a:p>
            <a:pPr marL="0" lvl="1"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ongedierte overlast</a:t>
            </a:r>
          </a:p>
          <a:p>
            <a:pPr marL="0" lvl="1">
              <a:lnSpc>
                <a:spcPct val="17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wet- en regelgeving hierover.</a:t>
            </a:r>
          </a:p>
          <a:p>
            <a:pPr>
              <a:lnSpc>
                <a:spcPct val="170000"/>
              </a:lnSpc>
              <a:buFont typeface="Arial" pitchFamily="34" charset="0"/>
              <a:buChar char="-"/>
              <a:defRPr/>
            </a:pPr>
            <a:endParaRPr lang="nl-NL" altLang="nl-NL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096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727200" y="1493838"/>
            <a:ext cx="7237413" cy="24560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80000"/>
              </a:lnSpc>
              <a:defRPr/>
            </a:pPr>
            <a:r>
              <a:rPr lang="nl-NL" altLang="nl-NL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Dus </a:t>
            </a:r>
            <a:r>
              <a:rPr lang="nl-NL" altLang="nl-NL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niet</a:t>
            </a:r>
            <a:r>
              <a:rPr lang="nl-NL" altLang="nl-NL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alleen de voorman / chef, </a:t>
            </a:r>
          </a:p>
          <a:p>
            <a:pPr>
              <a:lnSpc>
                <a:spcPct val="180000"/>
              </a:lnSpc>
              <a:defRPr/>
            </a:pPr>
            <a:r>
              <a:rPr lang="nl-NL" altLang="nl-NL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maar </a:t>
            </a:r>
            <a:r>
              <a:rPr lang="nl-NL" altLang="nl-NL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alle </a:t>
            </a:r>
            <a:r>
              <a:rPr lang="nl-NL" altLang="nl-NL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medewerkers, </a:t>
            </a:r>
          </a:p>
          <a:p>
            <a:pPr>
              <a:lnSpc>
                <a:spcPct val="180000"/>
              </a:lnSpc>
              <a:defRPr/>
            </a:pPr>
            <a:r>
              <a:rPr lang="nl-NL" altLang="nl-NL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ook de bediening </a:t>
            </a:r>
            <a:r>
              <a:rPr lang="nl-NL" altLang="nl-N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 de:  -  horeca</a:t>
            </a:r>
            <a:endParaRPr lang="nl-NL" altLang="nl-NL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nl-NL" altLang="nl-NL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nl-NL" altLang="nl-N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			       -  versmarkt</a:t>
            </a:r>
            <a:endParaRPr lang="nl-NL" altLang="nl-NL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198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27200" y="1443038"/>
            <a:ext cx="7237413" cy="1283428"/>
          </a:xfrm>
          <a:prstGeom prst="rect">
            <a:avLst/>
          </a:prstGeom>
          <a:solidFill>
            <a:schemeClr val="accent5"/>
          </a:solidFill>
          <a:ln>
            <a:solidFill>
              <a:srgbClr val="FFF9E7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endParaRPr lang="nl-NL" altLang="nl-NL" sz="30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nl-NL" altLang="nl-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Voedselveiligheid is niet vanzelfsprekend</a:t>
            </a:r>
          </a:p>
          <a:p>
            <a:pPr>
              <a:lnSpc>
                <a:spcPct val="90000"/>
              </a:lnSpc>
              <a:defRPr/>
            </a:pPr>
            <a:endParaRPr lang="nl-NL" altLang="nl-NL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5060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90688" y="1300163"/>
            <a:ext cx="7308850" cy="3876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altLang="nl-NL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Voorstel tot verbetering:</a:t>
            </a:r>
          </a:p>
          <a:p>
            <a:pPr>
              <a:defRPr/>
            </a:pPr>
            <a:endParaRPr lang="nl-NL" altLang="nl-NL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Schudt alle opleidingen wakker</a:t>
            </a:r>
          </a:p>
          <a:p>
            <a:pPr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 (Horeca, ROC’s, vakopleidingen).</a:t>
            </a:r>
          </a:p>
          <a:p>
            <a:pPr>
              <a:buFont typeface="Arial" pitchFamily="34" charset="0"/>
              <a:buChar char="-"/>
              <a:defRPr/>
            </a:pPr>
            <a:endParaRPr lang="nl-NL" altLang="nl-NL" sz="2000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Creëer stelsel van verplichte persoonsgebonden certificering  </a:t>
            </a:r>
          </a:p>
          <a:p>
            <a:pPr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 op deelgebieden na behalen van een examen ………..</a:t>
            </a:r>
          </a:p>
          <a:p>
            <a:pPr>
              <a:buFont typeface="Arial" pitchFamily="34" charset="0"/>
              <a:buChar char="-"/>
              <a:defRPr/>
            </a:pPr>
            <a:endParaRPr lang="nl-NL" altLang="nl-NL" sz="2000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Het certificaat is drie jaar geldig</a:t>
            </a:r>
          </a:p>
          <a:p>
            <a:pPr>
              <a:buFont typeface="Arial" pitchFamily="34" charset="0"/>
              <a:buChar char="-"/>
              <a:defRPr/>
            </a:pPr>
            <a:endParaRPr lang="nl-NL" altLang="nl-NL" sz="2000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-"/>
              <a:defRPr/>
            </a:pPr>
            <a:r>
              <a:rPr lang="nl-NL" altLang="nl-NL" sz="2000" dirty="0">
                <a:solidFill>
                  <a:srgbClr val="002060"/>
                </a:solidFill>
                <a:latin typeface="Arial" pitchFamily="34" charset="0"/>
              </a:rPr>
              <a:t>  Zonder (deel)certificaat geen baan in de voedselketen.</a:t>
            </a:r>
          </a:p>
          <a:p>
            <a:pPr>
              <a:buFont typeface="Arial" pitchFamily="34" charset="0"/>
              <a:buChar char="-"/>
              <a:defRPr/>
            </a:pPr>
            <a:endParaRPr lang="nl-NL" altLang="nl-NL" sz="20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608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pic>
        <p:nvPicPr>
          <p:cNvPr id="46087" name="Picture 5" descr="Dirty Kitchen af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76200" cmpd="tri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710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47112" name="Rechthoek 1"/>
          <p:cNvSpPr>
            <a:spLocks noChangeArrowheads="1"/>
          </p:cNvSpPr>
          <p:nvPr/>
        </p:nvSpPr>
        <p:spPr bwMode="auto">
          <a:xfrm>
            <a:off x="1628775" y="1458913"/>
            <a:ext cx="7308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990033"/>
              </a:buClr>
              <a:buSzPct val="75000"/>
              <a:buFont typeface="Wingdings" pitchFamily="2" charset="2"/>
              <a:buChar char="q"/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Ø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400" b="1">
                <a:solidFill>
                  <a:srgbClr val="002060"/>
                </a:solidFill>
                <a:latin typeface="Arial" charset="0"/>
              </a:rPr>
              <a:t>Belangrijkste bron van infectie: thuissituatie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2400" b="1">
                <a:solidFill>
                  <a:srgbClr val="002060"/>
                </a:solidFill>
                <a:latin typeface="Arial" charset="0"/>
              </a:rPr>
              <a:t>(idem: gezellige familie horeca)</a:t>
            </a:r>
            <a:endParaRPr lang="nl-NL" altLang="nl-NL" sz="240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813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48136" name="Rechthoek 2"/>
          <p:cNvSpPr>
            <a:spLocks noChangeArrowheads="1"/>
          </p:cNvSpPr>
          <p:nvPr/>
        </p:nvSpPr>
        <p:spPr bwMode="auto">
          <a:xfrm>
            <a:off x="1727200" y="1458913"/>
            <a:ext cx="6873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990033"/>
              </a:buClr>
              <a:buSzPct val="75000"/>
              <a:buFont typeface="Wingdings" pitchFamily="2" charset="2"/>
              <a:buChar char="q"/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Ø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nl-NL" altLang="nl-NL" sz="2400">
                <a:solidFill>
                  <a:srgbClr val="002060"/>
                </a:solidFill>
                <a:latin typeface="Arial" charset="0"/>
              </a:rPr>
              <a:t>Koude keten onderbreking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nl-NL" altLang="nl-NL" sz="2400">
                <a:solidFill>
                  <a:srgbClr val="002060"/>
                </a:solidFill>
                <a:latin typeface="Arial" charset="0"/>
              </a:rPr>
              <a:t>Temperatuur koelkast thuis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nl-NL" altLang="nl-NL" sz="2400">
                <a:solidFill>
                  <a:srgbClr val="002060"/>
                </a:solidFill>
                <a:latin typeface="Arial" charset="0"/>
              </a:rPr>
              <a:t>Hygiëne koelkast thuis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nl-NL" altLang="nl-NL" sz="2400">
                <a:solidFill>
                  <a:srgbClr val="002060"/>
                </a:solidFill>
                <a:latin typeface="Arial" charset="0"/>
              </a:rPr>
              <a:t>THT, TGT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49156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1763713" y="1409700"/>
            <a:ext cx="7200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Gedrag honden/katten eigenaren 1</a:t>
            </a:r>
          </a:p>
          <a:p>
            <a:pPr marL="342900" indent="-342900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 typeface="Arial" pitchFamily="34" charset="0"/>
              <a:buChar char="−"/>
              <a:defRPr/>
            </a:pPr>
            <a:r>
              <a:rPr lang="nl-NL" sz="2000" dirty="0">
                <a:solidFill>
                  <a:srgbClr val="000066"/>
                </a:solidFill>
              </a:rPr>
              <a:t>huisdieren zijn gezinsleden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rgbClr val="000066"/>
              </a:buClr>
              <a:buSzPct val="80000"/>
              <a:buFont typeface="Arial" pitchFamily="34" charset="0"/>
              <a:buChar char="−"/>
              <a:defRPr/>
            </a:pPr>
            <a:r>
              <a:rPr lang="nl-NL" sz="2000" dirty="0">
                <a:solidFill>
                  <a:srgbClr val="000066"/>
                </a:solidFill>
              </a:rPr>
              <a:t>exoten zijn “cool”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rgbClr val="000066"/>
              </a:buClr>
              <a:buSzPct val="80000"/>
              <a:buFont typeface="Arial" pitchFamily="34" charset="0"/>
              <a:buChar char="−"/>
              <a:defRPr/>
            </a:pPr>
            <a:r>
              <a:rPr lang="nl-NL" sz="2000" dirty="0">
                <a:solidFill>
                  <a:srgbClr val="000066"/>
                </a:solidFill>
              </a:rPr>
              <a:t>zielige honden (Roemenië, Spanje) is big business.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nl-NL" b="1" dirty="0">
              <a:solidFill>
                <a:srgbClr val="000066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50180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74759" name="Rectangle 10"/>
          <p:cNvSpPr>
            <a:spLocks noChangeArrowheads="1"/>
          </p:cNvSpPr>
          <p:nvPr/>
        </p:nvSpPr>
        <p:spPr bwMode="auto">
          <a:xfrm>
            <a:off x="1863725" y="908050"/>
            <a:ext cx="72009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  <a:defRPr/>
            </a:pPr>
            <a:r>
              <a:rPr lang="nl-NL" altLang="nl-NL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Gedrag honden/katten eigenaren 2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r>
              <a:rPr lang="nl-NL" altLang="nl-NL" sz="2000" dirty="0" smtClean="0">
                <a:solidFill>
                  <a:srgbClr val="000066"/>
                </a:solidFill>
                <a:latin typeface="Arial" charset="0"/>
              </a:rPr>
              <a:t>Slaapkamer:	60% loopt in en uit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r>
              <a:rPr lang="en-US" altLang="nl-NL" sz="2000" dirty="0" smtClean="0">
                <a:solidFill>
                  <a:srgbClr val="000066"/>
                </a:solidFill>
                <a:latin typeface="Arial" charset="0"/>
              </a:rPr>
              <a:t>		45 - 60% (honden, katten) mogen op bed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r>
              <a:rPr lang="en-US" altLang="nl-NL" sz="2000" dirty="0" smtClean="0">
                <a:solidFill>
                  <a:srgbClr val="000066"/>
                </a:solidFill>
                <a:latin typeface="Arial" charset="0"/>
              </a:rPr>
              <a:t>		18 – 30% (honden, katten) slapen in/op bed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r>
              <a:rPr lang="en-US" altLang="nl-NL" sz="2000" dirty="0" smtClean="0">
                <a:solidFill>
                  <a:srgbClr val="000066"/>
                </a:solidFill>
                <a:latin typeface="Arial" charset="0"/>
              </a:rPr>
              <a:t>		 6% slaapt altijd in de slaapkamer.</a:t>
            </a:r>
            <a:endParaRPr lang="nl-NL" altLang="nl-NL" sz="2000" dirty="0" smtClean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endParaRPr lang="nl-NL" altLang="nl-NL" sz="2000" dirty="0" smtClean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endParaRPr lang="nl-NL" altLang="nl-NL" sz="2400" b="1" dirty="0" smtClean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50184" name="Picture 5" descr="sleepydog-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560763"/>
            <a:ext cx="2425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22" descr="http://us.123rf.com/400wm/400/400/websubstance/websubstance0604/websubstance060400002/371891-hond-en-kat-ontspannen-op-het-b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7638"/>
            <a:ext cx="182245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5120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75783" name="Rectangle 10"/>
          <p:cNvSpPr>
            <a:spLocks noChangeArrowheads="1"/>
          </p:cNvSpPr>
          <p:nvPr/>
        </p:nvSpPr>
        <p:spPr bwMode="auto">
          <a:xfrm>
            <a:off x="2270125" y="857250"/>
            <a:ext cx="6048375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  <a:defRPr/>
            </a:pPr>
            <a:r>
              <a:rPr lang="nl-NL" altLang="nl-NL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Gedrag honden/katten eigenaren 3</a:t>
            </a:r>
          </a:p>
          <a:p>
            <a:pPr eaLnBrk="1" hangingPunct="1"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r>
              <a:rPr lang="en-US" altLang="nl-NL" sz="2000" dirty="0" smtClean="0">
                <a:solidFill>
                  <a:srgbClr val="000066"/>
                </a:solidFill>
                <a:latin typeface="Arial" charset="0"/>
              </a:rPr>
              <a:t>45% van de katten mogen (!) op het aanrecht</a:t>
            </a:r>
            <a:endParaRPr lang="nl-NL" altLang="nl-NL" sz="2000" dirty="0" smtClean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endParaRPr lang="nl-NL" altLang="nl-NL" sz="2000" dirty="0" smtClean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endParaRPr lang="nl-NL" altLang="nl-NL" sz="2400" b="1" dirty="0" smtClean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2781300"/>
            <a:ext cx="64008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8436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95438" y="1154113"/>
            <a:ext cx="722153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C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GB" altLang="en-US" sz="1000" b="0" kern="0" dirty="0" smtClean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09750" y="5854700"/>
            <a:ext cx="5229225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pic>
        <p:nvPicPr>
          <p:cNvPr id="18443" name="Picture 11" descr="\\soliscom.uu.nl\uu\Users\Kneef101\My Documents\Desktop\dettol afb. 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76835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5222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76807" name="Rectangle 10"/>
          <p:cNvSpPr>
            <a:spLocks noChangeArrowheads="1"/>
          </p:cNvSpPr>
          <p:nvPr/>
        </p:nvSpPr>
        <p:spPr bwMode="auto">
          <a:xfrm>
            <a:off x="1946275" y="876300"/>
            <a:ext cx="720090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None/>
              <a:defRPr/>
            </a:pPr>
            <a:r>
              <a:rPr lang="nl-NL" altLang="nl-NL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Gedrag honden/katten eigenaren 4</a:t>
            </a:r>
          </a:p>
          <a:p>
            <a:pPr eaLnBrk="1" hangingPunct="1"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r>
              <a:rPr lang="nl-NL" altLang="nl-NL" sz="2000" dirty="0" smtClean="0">
                <a:solidFill>
                  <a:srgbClr val="000066"/>
                </a:solidFill>
                <a:latin typeface="Arial" charset="0"/>
              </a:rPr>
              <a:t>50% van de eigenaren vindt het normaal om in het gezicht te worden gelikt.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  <a:defRPr/>
            </a:pPr>
            <a:endParaRPr lang="nl-NL" altLang="nl-NL" sz="2000" dirty="0" smtClean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endParaRPr lang="nl-NL" altLang="nl-NL" sz="2400" b="1" dirty="0" smtClean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52232" name="Afbeelding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"/>
          <a:stretch>
            <a:fillRect/>
          </a:stretch>
        </p:blipFill>
        <p:spPr bwMode="auto">
          <a:xfrm>
            <a:off x="2065338" y="2814638"/>
            <a:ext cx="3065462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4" descr="lustige Bilder - Bildnummer 84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4792663"/>
            <a:ext cx="30892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>
            <a:fillRect/>
          </a:stretch>
        </p:blipFill>
        <p:spPr bwMode="auto">
          <a:xfrm>
            <a:off x="1982788" y="4810125"/>
            <a:ext cx="314801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Afbeelding 13" descr="Goed contact kat en kind. ">
            <a:hlinkClick r:id="rId8" tooltip="&quot;Goed contact kat en kind. &quot;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814638"/>
            <a:ext cx="308927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5325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73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  <a:defRPr/>
            </a:pPr>
            <a:r>
              <a:rPr lang="nl-NL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Gedrag honden/katten eigenaren 5</a:t>
            </a:r>
          </a:p>
          <a:p>
            <a:pPr>
              <a:spcBef>
                <a:spcPct val="50000"/>
              </a:spcBef>
              <a:defRPr/>
            </a:pPr>
            <a:endParaRPr lang="nl-NL" sz="2000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nl-NL" sz="2000" dirty="0">
                <a:solidFill>
                  <a:srgbClr val="000066"/>
                </a:solidFill>
              </a:rPr>
              <a:t>15% hondeneigenaren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nl-NL" sz="2000" dirty="0">
                <a:solidFill>
                  <a:srgbClr val="000066"/>
                </a:solidFill>
              </a:rPr>
              <a:t>  8% katteneigenaren</a:t>
            </a:r>
            <a:endParaRPr lang="en-US" sz="2000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en-US" sz="2000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wassen hun handen na                                                              contact met hun dieren</a:t>
            </a:r>
            <a:endParaRPr lang="nl-NL" sz="2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50000"/>
              </a:lnSpc>
              <a:spcBef>
                <a:spcPct val="50000"/>
              </a:spcBef>
              <a:defRPr/>
            </a:pPr>
            <a:endParaRPr lang="nl-NL" dirty="0">
              <a:solidFill>
                <a:srgbClr val="000066"/>
              </a:solidFill>
            </a:endParaRPr>
          </a:p>
          <a:p>
            <a:pPr>
              <a:lnSpc>
                <a:spcPct val="250000"/>
              </a:lnSpc>
              <a:spcBef>
                <a:spcPct val="50000"/>
              </a:spcBef>
              <a:defRPr/>
            </a:pPr>
            <a:endParaRPr lang="nl-NL" b="1" dirty="0">
              <a:solidFill>
                <a:srgbClr val="000066"/>
              </a:solidFill>
            </a:endParaRP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defRPr/>
            </a:pPr>
            <a:endParaRPr lang="nl-NL" sz="2000" dirty="0">
              <a:solidFill>
                <a:srgbClr val="000066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endParaRPr lang="nl-NL" b="1" dirty="0">
              <a:solidFill>
                <a:srgbClr val="000066"/>
              </a:solidFill>
            </a:endParaRPr>
          </a:p>
        </p:txBody>
      </p:sp>
      <p:pic>
        <p:nvPicPr>
          <p:cNvPr id="5325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420938"/>
            <a:ext cx="36004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38375" y="5781675"/>
            <a:ext cx="4429125" cy="100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253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99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895475" y="5895975"/>
            <a:ext cx="6794500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286000" y="736600"/>
            <a:ext cx="4572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0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609725" y="2017663"/>
            <a:ext cx="6934200" cy="584775"/>
          </a:xfrm>
          <a:prstGeom prst="rect">
            <a:avLst/>
          </a:prstGeom>
          <a:ln w="3175">
            <a:solidFill>
              <a:srgbClr val="FFF7E1"/>
            </a:solidFill>
          </a:ln>
          <a:effectLst>
            <a:glow rad="101600">
              <a:srgbClr val="F3F3FB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Verantwoord huisdierbezit ……….</a:t>
            </a:r>
            <a:endParaRPr lang="nl-NL" altLang="nl-NL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33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741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124075" y="1412875"/>
            <a:ext cx="637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nl-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195513" y="1476375"/>
            <a:ext cx="5976937" cy="230832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Voorbeeld:  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Toxocara spp</a:t>
            </a:r>
            <a:r>
              <a:rPr lang="en-US" sz="32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Honden en katten spoelworm   </a:t>
            </a:r>
            <a:endParaRPr lang="nl-NL" sz="3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95513" y="5827712"/>
            <a:ext cx="5510212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5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86868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06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7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1"/>
          <p:cNvGraphicFramePr>
            <a:graphicFrameLocks noChangeAspect="1"/>
          </p:cNvGraphicFramePr>
          <p:nvPr/>
        </p:nvGraphicFramePr>
        <p:xfrm>
          <a:off x="3775075" y="0"/>
          <a:ext cx="5365750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0" name="Document" r:id="rId4" imgW="3505071" imgH="2324014" progId="Word.Document.12">
                  <p:embed/>
                </p:oleObj>
              </mc:Choice>
              <mc:Fallback>
                <p:oleObj name="Document" r:id="rId4" imgW="3505071" imgH="232401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0"/>
                        <a:ext cx="5365750" cy="429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3" name="Picture 2" descr="006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522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195638"/>
            <a:ext cx="3095625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4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070" descr="cfe21f72-5c32-499e-819d-18c615a706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071" descr="617bd7cf-fd35-47f9-9012-a8a7c5bbdf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072" descr="a39d541a-65c8-4452-8bda-f973404e88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56000"/>
            <a:ext cx="41751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nl-NL" sz="2400">
              <a:latin typeface="Arial" charset="0"/>
            </a:endParaRP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2700338" y="2276475"/>
            <a:ext cx="6048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endParaRPr lang="en-GB" altLang="nl-NL" sz="2000">
              <a:latin typeface="Arial" charset="0"/>
            </a:endParaRPr>
          </a:p>
        </p:txBody>
      </p:sp>
      <p:pic>
        <p:nvPicPr>
          <p:cNvPr id="22532" name="Picture 9" descr="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0638"/>
            <a:ext cx="452755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009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4033838"/>
            <a:ext cx="45656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012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916114"/>
            <a:ext cx="457383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2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3556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124075" y="1412875"/>
            <a:ext cx="637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nl-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798763" y="2082800"/>
            <a:ext cx="29860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Larva migrans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320925" y="5807075"/>
            <a:ext cx="4495800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80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741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95438" y="1154113"/>
            <a:ext cx="722153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C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nl-BE" altLang="en-US" sz="24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Aantal doden in 2000 in Europa t.g.v.  belangrijke risicofactoren</a:t>
            </a:r>
            <a:r>
              <a:rPr lang="en-GB" altLang="en-US" sz="1000" b="0" kern="0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7417" name="Picture 3" descr="doodsoorza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/>
          <a:stretch>
            <a:fillRect/>
          </a:stretch>
        </p:blipFill>
        <p:spPr bwMode="auto">
          <a:xfrm>
            <a:off x="1651000" y="1954213"/>
            <a:ext cx="6845300" cy="47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334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~AUT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775575" cy="50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684213" y="476250"/>
            <a:ext cx="7775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5648325" algn="l"/>
              </a:tabLst>
              <a:defRPr/>
            </a:pPr>
            <a:r>
              <a:rPr lang="nl-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Oculaire larva migrans</a:t>
            </a:r>
          </a:p>
        </p:txBody>
      </p:sp>
    </p:spTree>
    <p:extLst>
      <p:ext uri="{BB962C8B-B14F-4D97-AF65-F5344CB8AC3E}">
        <p14:creationId xmlns:p14="http://schemas.microsoft.com/office/powerpoint/2010/main" val="26711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01138 larva mirgrans 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90725"/>
            <a:ext cx="4248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001139 larva mig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9" y="1989138"/>
            <a:ext cx="4210589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250825" y="836613"/>
            <a:ext cx="8497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Viscerale larva migrans</a:t>
            </a:r>
          </a:p>
        </p:txBody>
      </p:sp>
    </p:spTree>
    <p:extLst>
      <p:ext uri="{BB962C8B-B14F-4D97-AF65-F5344CB8AC3E}">
        <p14:creationId xmlns:p14="http://schemas.microsoft.com/office/powerpoint/2010/main" val="30855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662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124075" y="1412875"/>
            <a:ext cx="637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nl-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1030"/>
          <p:cNvSpPr txBox="1">
            <a:spLocks noChangeArrowheads="1"/>
          </p:cNvSpPr>
          <p:nvPr/>
        </p:nvSpPr>
        <p:spPr bwMode="auto">
          <a:xfrm>
            <a:off x="1314450" y="7239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130000"/>
              </a:lnSpc>
              <a:spcBef>
                <a:spcPct val="50000"/>
              </a:spcBef>
              <a:defRPr/>
            </a:pPr>
            <a:r>
              <a:rPr lang="nl-NL" sz="2400" b="1" kern="0" dirty="0" smtClean="0">
                <a:latin typeface="Arial" pitchFamily="34" charset="0"/>
              </a:rPr>
              <a:t>		</a:t>
            </a:r>
            <a:r>
              <a:rPr lang="nl-NL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Subklinische larva migrans </a:t>
            </a: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r>
              <a:rPr lang="en-GB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(</a:t>
            </a:r>
            <a:r>
              <a:rPr lang="nl-NL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NB. 10-20% van de bevolking !)</a:t>
            </a:r>
          </a:p>
        </p:txBody>
      </p:sp>
      <p:pic>
        <p:nvPicPr>
          <p:cNvPr id="26633" name="Picture 8" descr="Allerg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7" y="1697038"/>
            <a:ext cx="40894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81200" y="5854700"/>
            <a:ext cx="5810250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5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765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124075" y="1412875"/>
            <a:ext cx="637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nl-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6" name="Rectangle 1030"/>
          <p:cNvSpPr txBox="1">
            <a:spLocks noChangeArrowheads="1"/>
          </p:cNvSpPr>
          <p:nvPr/>
        </p:nvSpPr>
        <p:spPr bwMode="auto">
          <a:xfrm>
            <a:off x="1628775" y="1377950"/>
            <a:ext cx="76581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nl-NL" altLang="nl-NL" sz="2300">
                <a:solidFill>
                  <a:srgbClr val="000066"/>
                </a:solidFill>
                <a:latin typeface="Arial" charset="0"/>
                <a:cs typeface="Arial" charset="0"/>
              </a:rPr>
              <a:t>Herhaalde Toxocara infectie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nl-NL" altLang="nl-NL" sz="2300">
                <a:solidFill>
                  <a:srgbClr val="000066"/>
                </a:solidFill>
                <a:latin typeface="Arial" charset="0"/>
                <a:cs typeface="Arial" charset="0"/>
              </a:rPr>
              <a:t>(of een vervolg infectie met een andere spoelwormsoort) leidt tot klinische verschijnselen </a:t>
            </a:r>
            <a:r>
              <a:rPr lang="nl-NL" altLang="nl-NL" sz="2200">
                <a:solidFill>
                  <a:srgbClr val="000066"/>
                </a:solidFill>
                <a:latin typeface="Arial" charset="0"/>
                <a:cs typeface="Arial" charset="0"/>
              </a:rPr>
              <a:t>(</a:t>
            </a:r>
            <a:r>
              <a:rPr lang="nl-NL" altLang="nl-NL" sz="2200" i="1">
                <a:solidFill>
                  <a:srgbClr val="000066"/>
                </a:solidFill>
                <a:latin typeface="Arial" charset="0"/>
                <a:cs typeface="Arial" charset="0"/>
              </a:rPr>
              <a:t>van Knapen</a:t>
            </a:r>
            <a:r>
              <a:rPr lang="nl-NL" altLang="nl-NL" sz="2200">
                <a:solidFill>
                  <a:srgbClr val="000066"/>
                </a:solidFill>
                <a:latin typeface="Arial" charset="0"/>
                <a:cs typeface="Arial" charset="0"/>
              </a:rPr>
              <a:t> et al. 1992).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47900" y="5835649"/>
            <a:ext cx="5810250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11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8676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124075" y="1412875"/>
            <a:ext cx="637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nl-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1030"/>
          <p:cNvSpPr txBox="1">
            <a:spLocks noChangeArrowheads="1"/>
          </p:cNvSpPr>
          <p:nvPr/>
        </p:nvSpPr>
        <p:spPr bwMode="auto">
          <a:xfrm>
            <a:off x="2124075" y="1204913"/>
            <a:ext cx="7019925" cy="4770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spcBef>
                <a:spcPct val="50000"/>
              </a:spcBef>
              <a:defRPr/>
            </a:pPr>
            <a:r>
              <a:rPr lang="nl-NL" sz="2400" b="1" kern="0" dirty="0" err="1" smtClean="0">
                <a:solidFill>
                  <a:srgbClr val="000066"/>
                </a:solidFill>
                <a:latin typeface="Arial" pitchFamily="34" charset="0"/>
              </a:rPr>
              <a:t>Toxocarose</a:t>
            </a:r>
            <a:r>
              <a:rPr lang="nl-NL" sz="2400" b="1" kern="0" dirty="0" smtClean="0">
                <a:solidFill>
                  <a:srgbClr val="000066"/>
                </a:solidFill>
                <a:latin typeface="Arial" pitchFamily="34" charset="0"/>
              </a:rPr>
              <a:t> is wel of niet gerelateerd </a:t>
            </a:r>
          </a:p>
          <a:p>
            <a:pPr marL="342900" indent="-342900" algn="l">
              <a:lnSpc>
                <a:spcPct val="40000"/>
              </a:lnSpc>
              <a:spcBef>
                <a:spcPct val="50000"/>
              </a:spcBef>
              <a:defRPr/>
            </a:pPr>
            <a:r>
              <a:rPr lang="nl-NL" sz="2400" b="1" kern="0" dirty="0" smtClean="0">
                <a:solidFill>
                  <a:srgbClr val="000066"/>
                </a:solidFill>
                <a:latin typeface="Arial" pitchFamily="34" charset="0"/>
              </a:rPr>
              <a:t>aan </a:t>
            </a:r>
            <a:r>
              <a:rPr lang="nl-NL" sz="2400" b="1" kern="0" dirty="0" err="1" smtClean="0">
                <a:solidFill>
                  <a:srgbClr val="000066"/>
                </a:solidFill>
                <a:latin typeface="Arial" pitchFamily="34" charset="0"/>
              </a:rPr>
              <a:t>asthma</a:t>
            </a:r>
            <a:r>
              <a:rPr lang="nl-NL" sz="2400" b="1" kern="0" dirty="0" smtClean="0">
                <a:solidFill>
                  <a:srgbClr val="000066"/>
                </a:solidFill>
                <a:latin typeface="Arial" pitchFamily="34" charset="0"/>
              </a:rPr>
              <a:t>:</a:t>
            </a:r>
          </a:p>
          <a:p>
            <a:pPr marL="342900" indent="-342900" algn="l">
              <a:lnSpc>
                <a:spcPct val="40000"/>
              </a:lnSpc>
              <a:spcBef>
                <a:spcPct val="50000"/>
              </a:spcBef>
              <a:defRPr/>
            </a:pPr>
            <a:endParaRPr lang="nl-NL" sz="2400" b="1" kern="0" dirty="0" smtClean="0">
              <a:solidFill>
                <a:srgbClr val="000066"/>
              </a:solidFill>
              <a:latin typeface="Arial" pitchFamily="34" charset="0"/>
            </a:endParaRP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err="1" smtClean="0">
                <a:solidFill>
                  <a:srgbClr val="000066"/>
                </a:solidFill>
                <a:latin typeface="Arial" pitchFamily="34" charset="0"/>
              </a:rPr>
              <a:t>Desowitz</a:t>
            </a: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 et al.  (1981) 	    	verondersteld</a:t>
            </a: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Buys et al. 	    (1994, 1997)		ja</a:t>
            </a: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err="1" smtClean="0">
                <a:solidFill>
                  <a:srgbClr val="000066"/>
                </a:solidFill>
                <a:latin typeface="Arial" pitchFamily="34" charset="0"/>
              </a:rPr>
              <a:t>Hakim</a:t>
            </a: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 et al.      (1997)		ja</a:t>
            </a: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err="1" smtClean="0">
                <a:solidFill>
                  <a:srgbClr val="000066"/>
                </a:solidFill>
                <a:latin typeface="Arial" pitchFamily="34" charset="0"/>
              </a:rPr>
              <a:t>Chan</a:t>
            </a: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 et al.        (2001)		ja</a:t>
            </a: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err="1" smtClean="0">
                <a:solidFill>
                  <a:srgbClr val="000066"/>
                </a:solidFill>
                <a:latin typeface="Arial" pitchFamily="34" charset="0"/>
              </a:rPr>
              <a:t>Sharghi</a:t>
            </a: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 et al.    (2001) 		nee</a:t>
            </a: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err="1" smtClean="0">
                <a:solidFill>
                  <a:srgbClr val="000066"/>
                </a:solidFill>
                <a:latin typeface="Arial" pitchFamily="34" charset="0"/>
              </a:rPr>
              <a:t>Pinelli</a:t>
            </a: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 et al        (2006)		verondersteld</a:t>
            </a:r>
          </a:p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nl-NL" sz="2000" kern="0" dirty="0" err="1" smtClean="0">
                <a:solidFill>
                  <a:srgbClr val="000066"/>
                </a:solidFill>
                <a:latin typeface="Arial" pitchFamily="34" charset="0"/>
              </a:rPr>
              <a:t>Pinelli</a:t>
            </a:r>
            <a:r>
              <a:rPr lang="nl-NL" sz="2000" kern="0" dirty="0" smtClean="0">
                <a:solidFill>
                  <a:srgbClr val="000066"/>
                </a:solidFill>
                <a:latin typeface="Arial" pitchFamily="34" charset="0"/>
              </a:rPr>
              <a:t> et al        (2007)		ja</a:t>
            </a:r>
            <a:endParaRPr lang="nl-NL" sz="2000" kern="0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57425" y="5824537"/>
            <a:ext cx="5436394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6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1B0F6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>
              <a:latin typeface="Arial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2625" b="2625"/>
          <a:stretch>
            <a:fillRect/>
          </a:stretch>
        </p:blipFill>
        <p:spPr bwMode="auto">
          <a:xfrm>
            <a:off x="4643438" y="1557338"/>
            <a:ext cx="3952875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" b="6256"/>
          <a:stretch>
            <a:fillRect/>
          </a:stretch>
        </p:blipFill>
        <p:spPr bwMode="auto">
          <a:xfrm>
            <a:off x="773113" y="3213100"/>
            <a:ext cx="3798887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489075" y="182563"/>
            <a:ext cx="4878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nl-NL" sz="2800">
                <a:solidFill>
                  <a:srgbClr val="FFFFFF"/>
                </a:solidFill>
                <a:latin typeface="Arial Black" pitchFamily="34" charset="0"/>
              </a:rPr>
              <a:t>Dank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626680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8436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95438" y="1154113"/>
            <a:ext cx="722153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C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GB" altLang="en-US" sz="1000" b="0" kern="0" dirty="0" smtClean="0"/>
          </a:p>
        </p:txBody>
      </p: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800100"/>
            <a:ext cx="6904037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09750" y="5854700"/>
            <a:ext cx="5229225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92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19460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-7938" y="5200650"/>
            <a:ext cx="9144001" cy="196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SzPct val="75000"/>
              <a:buFont typeface="Wingdings" pitchFamily="2" charset="2"/>
              <a:buChar char="q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Ø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Times New Roman" pitchFamily="18" charset="0"/>
              <a:buChar char="»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algn="ctr">
              <a:lnSpc>
                <a:spcPct val="250000"/>
              </a:lnSpc>
              <a:buFont typeface="Wingdings" pitchFamily="2" charset="2"/>
              <a:buNone/>
              <a:defRPr/>
            </a:pPr>
            <a:r>
              <a:rPr lang="nl-NL" altLang="nl-NL" sz="2200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“</a:t>
            </a:r>
            <a:r>
              <a:rPr lang="nl-NL" altLang="nl-NL" sz="2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Ons voedsel is nog nooit zo veilig geweest als tegenwoordig”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NL" altLang="nl-NL" sz="2200" kern="0" dirty="0" smtClean="0">
                <a:solidFill>
                  <a:srgbClr val="002060"/>
                </a:solidFill>
                <a:latin typeface="Arial" pitchFamily="34" charset="0"/>
              </a:rPr>
              <a:t>(opeenvolgende ministers van VWS sinds Els Borst)</a:t>
            </a:r>
          </a:p>
        </p:txBody>
      </p:sp>
      <p:pic>
        <p:nvPicPr>
          <p:cNvPr id="19465" name="Picture 12" descr="\\soliscom.uu.nl\uu\Users\Kneef101\My Documents\My Pictures\2014-04-04\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1463"/>
            <a:ext cx="31845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685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0484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720850" y="981075"/>
            <a:ext cx="72009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Clr>
                <a:srgbClr val="000066"/>
              </a:buClr>
              <a:buSzPct val="80000"/>
              <a:buFontTx/>
              <a:buNone/>
            </a:pPr>
            <a:endParaRPr lang="nl-NL" altLang="nl-NL" sz="200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nl-NL" altLang="nl-NL" sz="2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95438" y="1154113"/>
            <a:ext cx="722153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C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GB" altLang="en-US" sz="1000" b="0" kern="0" dirty="0" smtClean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82738" y="944563"/>
            <a:ext cx="756126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SzPct val="75000"/>
              <a:buFont typeface="Wingdings" pitchFamily="2" charset="2"/>
              <a:buNone/>
              <a:defRPr/>
            </a:pPr>
            <a:r>
              <a:rPr lang="nl-NL" altLang="nl-NL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Spanningsveld in de voedselproductieketen verandert voortdurend:</a:t>
            </a:r>
          </a:p>
        </p:txBody>
      </p:sp>
      <p:graphicFrame>
        <p:nvGraphicFramePr>
          <p:cNvPr id="13" name="Group 87"/>
          <p:cNvGraphicFramePr>
            <a:graphicFrameLocks/>
          </p:cNvGraphicFramePr>
          <p:nvPr/>
        </p:nvGraphicFramePr>
        <p:xfrm>
          <a:off x="1630363" y="1952625"/>
          <a:ext cx="7370762" cy="4810125"/>
        </p:xfrm>
        <a:graphic>
          <a:graphicData uri="http://schemas.openxmlformats.org/drawingml/2006/table">
            <a:tbl>
              <a:tblPr/>
              <a:tblGrid>
                <a:gridCol w="3109912"/>
                <a:gridCol w="4260850"/>
              </a:tblGrid>
              <a:tr h="48101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defRPr sz="2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22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defRPr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16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intensivering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lange afstand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kant en klaar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licht verteerbaar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“</a:t>
                      </a:r>
                      <a:r>
                        <a:rPr kumimoji="0" lang="nl-NL" altLang="nl-N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fast</a:t>
                      </a: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eenpansgerechten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consumptiedrang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goedkoop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schijf van vijf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biologisch </a:t>
                      </a: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SzPct val="75000"/>
                        <a:buFont typeface="Wingdings" pitchFamily="2" charset="2"/>
                        <a:defRPr sz="2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22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defRPr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Wingdings" pitchFamily="2" charset="2"/>
                        <a:defRPr sz="16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Font typeface="Times New Roman" pitchFamily="18" charset="0"/>
                        <a:defRPr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extensivering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lokale productie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thuis koken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“zware” kost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“slow”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uitgebreide diners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“koopjesjagers”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duur / exclusief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gezondheidsbevorderend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kunstmest / bestrijdingsmiddelen /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  geneesmiddelen etc.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alt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alt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776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1508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114549" y="5854700"/>
            <a:ext cx="5734051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73225" y="1117600"/>
            <a:ext cx="7237413" cy="44164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Er is ook sprake van revolutionaire veranderingen: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18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fontAlgn="auto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1800" b="1" kern="0" dirty="0">
              <a:solidFill>
                <a:srgbClr val="002060"/>
              </a:solidFill>
              <a:latin typeface="Arial" pitchFamily="34" charset="0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Ø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  Hoe wordt het voedsel geproduceerd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Ø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  Wie produceert het?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Ø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  Hoe wordt het verwerkt tot producten?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Ø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  Hoe is de distributie?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Ø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  Hoe wordt het toebereid?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Ø"/>
              <a:defRPr/>
            </a:pPr>
            <a:r>
              <a:rPr lang="nl-NL" altLang="nl-NL" sz="2000" kern="0" dirty="0">
                <a:solidFill>
                  <a:srgbClr val="002060"/>
                </a:solidFill>
                <a:latin typeface="Arial" pitchFamily="34" charset="0"/>
              </a:rPr>
              <a:t>  Waar eten we het? </a:t>
            </a:r>
          </a:p>
        </p:txBody>
      </p:sp>
    </p:spTree>
    <p:extLst>
      <p:ext uri="{BB962C8B-B14F-4D97-AF65-F5344CB8AC3E}">
        <p14:creationId xmlns:p14="http://schemas.microsoft.com/office/powerpoint/2010/main" val="125097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076825" y="2924175"/>
            <a:ext cx="395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156325" y="278130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6675">
                <a:pattFill prst="pct75">
                  <a:fgClr>
                    <a:schemeClr val="accent2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Osaka" charset="-128"/>
              <a:sym typeface="Wingdings" pitchFamily="2" charset="2"/>
            </a:endParaRPr>
          </a:p>
        </p:txBody>
      </p:sp>
      <p:pic>
        <p:nvPicPr>
          <p:cNvPr id="22532" name="Picture 4" descr="Figuu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99563" cy="6899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uu_logo_big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325"/>
            <a:ext cx="657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727200" y="538163"/>
            <a:ext cx="1244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Osaka" charset="-128"/>
              </a:rPr>
              <a:t>Utrecht University</a:t>
            </a:r>
            <a:r>
              <a:rPr lang="en-GB" sz="1000" b="1">
                <a:solidFill>
                  <a:srgbClr val="CC9900"/>
                </a:solidFill>
                <a:latin typeface="Times New Roman" pitchFamily="18" charset="0"/>
                <a:ea typeface="Osaka" charset="-128"/>
              </a:rPr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895475" y="5827712"/>
            <a:ext cx="5810250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1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altLang="nl-NL" sz="1600" kern="0" dirty="0" smtClean="0">
              <a:solidFill>
                <a:srgbClr val="002060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286000" y="736600"/>
            <a:ext cx="4572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0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825625" y="1710779"/>
            <a:ext cx="6934200" cy="769441"/>
          </a:xfrm>
          <a:prstGeom prst="rect">
            <a:avLst/>
          </a:prstGeom>
          <a:ln w="3175">
            <a:solidFill>
              <a:srgbClr val="FFF7E1"/>
            </a:solidFill>
          </a:ln>
          <a:effectLst>
            <a:glow rad="101600">
              <a:srgbClr val="F3F3FB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Voedsel is emotie</a:t>
            </a:r>
          </a:p>
        </p:txBody>
      </p:sp>
    </p:spTree>
    <p:extLst>
      <p:ext uri="{BB962C8B-B14F-4D97-AF65-F5344CB8AC3E}">
        <p14:creationId xmlns:p14="http://schemas.microsoft.com/office/powerpoint/2010/main" val="213556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RAS_presentation">
  <a:themeElements>
    <a:clrScheme name="IRAS_presentation 1">
      <a:dk1>
        <a:srgbClr val="000000"/>
      </a:dk1>
      <a:lt1>
        <a:srgbClr val="FFFFFF"/>
      </a:lt1>
      <a:dk2>
        <a:srgbClr val="003399"/>
      </a:dk2>
      <a:lt2>
        <a:srgbClr val="CC9900"/>
      </a:lt2>
      <a:accent1>
        <a:srgbClr val="EEDAB8"/>
      </a:accent1>
      <a:accent2>
        <a:srgbClr val="990033"/>
      </a:accent2>
      <a:accent3>
        <a:srgbClr val="FFFFFF"/>
      </a:accent3>
      <a:accent4>
        <a:srgbClr val="000000"/>
      </a:accent4>
      <a:accent5>
        <a:srgbClr val="F5EAD8"/>
      </a:accent5>
      <a:accent6>
        <a:srgbClr val="8A002D"/>
      </a:accent6>
      <a:hlink>
        <a:srgbClr val="CCECFF"/>
      </a:hlink>
      <a:folHlink>
        <a:srgbClr val="996633"/>
      </a:folHlink>
    </a:clrScheme>
    <a:fontScheme name="IRAS_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IRAS_presentation 1">
        <a:dk1>
          <a:srgbClr val="000000"/>
        </a:dk1>
        <a:lt1>
          <a:srgbClr val="FFFFFF"/>
        </a:lt1>
        <a:dk2>
          <a:srgbClr val="003399"/>
        </a:dk2>
        <a:lt2>
          <a:srgbClr val="CC9900"/>
        </a:lt2>
        <a:accent1>
          <a:srgbClr val="EEDAB8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F5EAD8"/>
        </a:accent5>
        <a:accent6>
          <a:srgbClr val="8A002D"/>
        </a:accent6>
        <a:hlink>
          <a:srgbClr val="CCECFF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Settings\sec-venv\Local Settings\Temporary Internet Files\OLK4\IRAS_presentation.pot</Template>
  <TotalTime>0</TotalTime>
  <Words>798</Words>
  <Application>Microsoft Office PowerPoint</Application>
  <PresentationFormat>Diavoorstelling (4:3)</PresentationFormat>
  <Paragraphs>311</Paragraphs>
  <Slides>45</Slides>
  <Notes>41</Notes>
  <HiddenSlides>0</HiddenSlides>
  <MMClips>0</MMClips>
  <ScaleCrop>false</ScaleCrop>
  <HeadingPairs>
    <vt:vector size="6" baseType="variant"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8" baseType="lpstr">
      <vt:lpstr>IRAS_presentation</vt:lpstr>
      <vt:lpstr>Standaardontwerp</vt:lpstr>
      <vt:lpstr>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Universiteit Utrecht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“Zoönosen in het slachthuis”</dc:title>
  <dc:creator>sec-venv</dc:creator>
  <cp:lastModifiedBy>Kneefel, C.E. (Christina)</cp:lastModifiedBy>
  <cp:revision>233</cp:revision>
  <cp:lastPrinted>2014-05-12T14:06:24Z</cp:lastPrinted>
  <dcterms:created xsi:type="dcterms:W3CDTF">2007-01-04T14:25:20Z</dcterms:created>
  <dcterms:modified xsi:type="dcterms:W3CDTF">2014-05-12T14:20:38Z</dcterms:modified>
</cp:coreProperties>
</file>