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11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072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sub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a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 -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 - Al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4" y="8193634"/>
            <a:ext cx="3457770" cy="71842"/>
          </a:xfrm>
          <a:prstGeom prst="rect">
            <a:avLst/>
          </a:prstGeom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Titeltekst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dd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>
                <a:latin typeface="+mj-lt"/>
                <a:ea typeface="+mj-ea"/>
                <a:cs typeface="+mj-cs"/>
                <a:sym typeface="Superclarendon Regular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Titeltekst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3" cy="71843"/>
          </a:xfrm>
          <a:prstGeom prst="rect">
            <a:avLst/>
          </a:prstGeom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Titeltekst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Titeltekst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Titeltekst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Titeltekst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j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driema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8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60083" y="2732634"/>
            <a:ext cx="10908151" cy="71905"/>
          </a:xfrm>
          <a:prstGeom prst="rect">
            <a:avLst/>
          </a:prstGeom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Titeltekst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Hoofdtekst - niveau vijf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 Light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18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metjesmartphonehetbosin.nl/boek-link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z="1800" b="0" spc="0">
                <a:solidFill>
                  <a:srgbClr val="000000"/>
                </a:solidFill>
              </a:defRPr>
            </a:pPr>
            <a:r>
              <a:rPr sz="6144" b="1" spc="-122">
                <a:solidFill>
                  <a:srgbClr val="EEEEEE"/>
                </a:solidFill>
              </a:rPr>
              <a:t>Didactiek </a:t>
            </a:r>
          </a:p>
          <a:p>
            <a:pPr lvl="0" defTabSz="560831">
              <a:defRPr sz="1800" b="0" spc="0">
                <a:solidFill>
                  <a:srgbClr val="000000"/>
                </a:solidFill>
              </a:defRPr>
            </a:pPr>
            <a:r>
              <a:rPr sz="6144" b="1" spc="-122">
                <a:solidFill>
                  <a:srgbClr val="EEEEEE"/>
                </a:solidFill>
              </a:rPr>
              <a:t>en een </a:t>
            </a:r>
          </a:p>
          <a:p>
            <a:pPr lvl="0" defTabSz="560831">
              <a:defRPr sz="1800" b="0" spc="0">
                <a:solidFill>
                  <a:srgbClr val="000000"/>
                </a:solidFill>
              </a:defRPr>
            </a:pPr>
            <a:r>
              <a:rPr sz="6144" b="1" spc="-122">
                <a:solidFill>
                  <a:srgbClr val="EEEEEE"/>
                </a:solidFill>
              </a:rPr>
              <a:t>iPad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390755" y="6171271"/>
            <a:ext cx="10464800" cy="2184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EEEEEE"/>
                </a:solidFill>
              </a:rPr>
              <a:t>Carla Upperman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EEEEEE"/>
                </a:solidFill>
              </a:rPr>
              <a:t>Docente Biologie </a:t>
            </a:r>
            <a:endParaRPr lang="nl-NL" sz="2400" dirty="0" smtClean="0">
              <a:solidFill>
                <a:srgbClr val="EEEEE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dirty="0" smtClean="0"/>
              <a:t>Lyceum Bisschop Bekkers te Eindhoven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2400" dirty="0" smtClean="0">
                <a:solidFill>
                  <a:srgbClr val="EEEEEE"/>
                </a:solidFill>
              </a:rPr>
              <a:t>OMO </a:t>
            </a:r>
            <a:r>
              <a:rPr lang="nl-NL" sz="2400" dirty="0" err="1" smtClean="0">
                <a:solidFill>
                  <a:srgbClr val="EEEEEE"/>
                </a:solidFill>
              </a:rPr>
              <a:t>ICT&amp;Onderwijs</a:t>
            </a:r>
            <a:r>
              <a:rPr lang="nl-NL" sz="2400" dirty="0" smtClean="0">
                <a:solidFill>
                  <a:srgbClr val="EEEEEE"/>
                </a:solidFill>
              </a:rPr>
              <a:t> coördinator</a:t>
            </a:r>
            <a:endParaRPr lang="nl-NL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2400" dirty="0" err="1" smtClean="0">
                <a:solidFill>
                  <a:srgbClr val="EEEEEE"/>
                </a:solidFill>
              </a:rPr>
              <a:t>Twitter</a:t>
            </a:r>
            <a:r>
              <a:rPr lang="nl-NL" sz="2400" dirty="0" smtClean="0">
                <a:solidFill>
                  <a:srgbClr val="EEEEEE"/>
                </a:solidFill>
              </a:rPr>
              <a:t>: @</a:t>
            </a:r>
            <a:r>
              <a:rPr lang="nl-NL" sz="2400" dirty="0" err="1" smtClean="0">
                <a:solidFill>
                  <a:srgbClr val="EEEEEE"/>
                </a:solidFill>
              </a:rPr>
              <a:t>carlawateffer</a:t>
            </a:r>
            <a:endParaRPr sz="2400" dirty="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zoek naar meer apps?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70000" y="3095942"/>
            <a:ext cx="10259698" cy="7181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NL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Bold Condensed"/>
                <a:hlinkClick r:id="rId2"/>
              </a:rPr>
              <a:t>www.metjesmartphonehet</a:t>
            </a:r>
            <a:r>
              <a:rPr kumimoji="0" lang="nl-NL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Bold Condensed"/>
                <a:hlinkClick r:id="rId2"/>
              </a:rPr>
              <a:t>bosin.nl/boek-links</a:t>
            </a:r>
            <a:endParaRPr kumimoji="0" lang="nl-NL" sz="32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Helvetica Neue Bold Condensed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3200" dirty="0" err="1" smtClean="0"/>
              <a:t>Eduapp.nl</a:t>
            </a: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smtClean="0"/>
              <a:t>Apps die ik nog gebruik: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err="1" smtClean="0"/>
              <a:t>Popplet</a:t>
            </a:r>
            <a:r>
              <a:rPr lang="nl-NL" sz="3200" dirty="0" smtClean="0"/>
              <a:t>							</a:t>
            </a:r>
            <a:r>
              <a:rPr lang="nl-NL" sz="3200" dirty="0" err="1" smtClean="0"/>
              <a:t>AnimationHD</a:t>
            </a: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err="1" smtClean="0"/>
              <a:t>ShowMe</a:t>
            </a:r>
            <a:r>
              <a:rPr lang="nl-NL" sz="3200" dirty="0" smtClean="0"/>
              <a:t>							</a:t>
            </a:r>
            <a:r>
              <a:rPr lang="nl-NL" sz="3200" dirty="0" err="1" smtClean="0"/>
              <a:t>Toontastic</a:t>
            </a: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err="1" smtClean="0"/>
              <a:t>Showbie</a:t>
            </a:r>
            <a:r>
              <a:rPr lang="nl-NL" sz="3200" dirty="0" smtClean="0"/>
              <a:t>							</a:t>
            </a:r>
            <a:r>
              <a:rPr lang="nl-NL" sz="3200" dirty="0" err="1" smtClean="0"/>
              <a:t>iTunesU</a:t>
            </a: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err="1" smtClean="0"/>
              <a:t>Evernote</a:t>
            </a: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smtClean="0"/>
              <a:t>Calculator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err="1" smtClean="0"/>
              <a:t>iMotionHD</a:t>
            </a:r>
            <a:endParaRPr lang="nl-NL" sz="3200" dirty="0" smtClean="0"/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3200" dirty="0" err="1" smtClean="0"/>
              <a:t>Puffin</a:t>
            </a:r>
            <a:r>
              <a:rPr lang="nl-NL" sz="3200" dirty="0" smtClean="0"/>
              <a:t> (browser voor sites met flash)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sz="3200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nl-NL" sz="3800" b="0" i="0" u="none" strike="noStrike" cap="none" spc="0" normalizeH="0" dirty="0" smtClean="0">
              <a:ln>
                <a:noFill/>
              </a:ln>
              <a:solidFill>
                <a:srgbClr val="EEEEEE"/>
              </a:solidFill>
              <a:effectLst/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90239502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7"/>
          <p:cNvGrpSpPr/>
          <p:nvPr/>
        </p:nvGrpSpPr>
        <p:grpSpPr>
          <a:xfrm>
            <a:off x="1450227" y="1080857"/>
            <a:ext cx="4645026" cy="8074422"/>
            <a:chOff x="-31874" y="-31750"/>
            <a:chExt cx="4645025" cy="8074422"/>
          </a:xfrm>
        </p:grpSpPr>
        <p:pic>
          <p:nvPicPr>
            <p:cNvPr id="86" name="IMG_1321.jpe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4581538" cy="80109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5" name="Afbeelding 8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875" y="-31751"/>
              <a:ext cx="4645026" cy="8074422"/>
            </a:xfrm>
            <a:prstGeom prst="rect">
              <a:avLst/>
            </a:prstGeom>
            <a:effectLst/>
          </p:spPr>
        </p:pic>
      </p:grp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307087" y="7068710"/>
            <a:ext cx="5993159" cy="20548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600" b="1" spc="-144" dirty="0">
                <a:solidFill>
                  <a:schemeClr val="accent1"/>
                </a:solidFill>
              </a:rPr>
              <a:t>Dank voor jullie aandacht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423731" y="1740950"/>
            <a:ext cx="5748333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800" b="0" i="1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Wat doe jij met technologie?</a:t>
            </a:r>
            <a:endParaRPr kumimoji="0" lang="nl-NL" sz="3800" b="0" i="1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48438" y="3026153"/>
            <a:ext cx="4927902" cy="4196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800" b="0" i="0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Creëer </a:t>
            </a:r>
            <a:r>
              <a:rPr kumimoji="0" lang="nl-NL" sz="3800" b="0" i="0" u="none" strike="noStrike" cap="none" spc="0" normalizeH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nieuwsgierigheid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/>
              <a:t>Start gesprekken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800" b="0" i="0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Vind</a:t>
            </a:r>
            <a:r>
              <a:rPr kumimoji="0" lang="nl-NL" sz="3800" b="0" i="0" u="none" strike="noStrike" cap="none" spc="0" normalizeH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antwoorden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baseline="0" dirty="0" smtClean="0"/>
              <a:t>Werk</a:t>
            </a:r>
            <a:r>
              <a:rPr lang="nl-NL" dirty="0" smtClean="0"/>
              <a:t> samen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800" b="0" i="0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Verras</a:t>
            </a:r>
            <a:r>
              <a:rPr kumimoji="0" lang="nl-NL" sz="3800" b="0" i="0" u="none" strike="noStrike" cap="none" spc="0" normalizeH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/>
              <a:t>Kom in actie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800" b="0" i="0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Stimuleer</a:t>
            </a:r>
            <a:r>
              <a:rPr kumimoji="0" lang="nl-NL" sz="3800" b="0" i="0" u="none" strike="noStrike" cap="none" spc="0" normalizeH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verandering</a:t>
            </a:r>
            <a:endParaRPr kumimoji="0" lang="nl-NL" sz="3800" b="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animBg="1" advAuto="0"/>
      <p:bldP spid="88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368300" y="267096"/>
            <a:ext cx="12268200" cy="6324204"/>
            <a:chOff x="-31750" y="-31750"/>
            <a:chExt cx="12268200" cy="6324203"/>
          </a:xfrm>
        </p:grpSpPr>
        <p:pic>
          <p:nvPicPr>
            <p:cNvPr id="44" name="IMG_1185.jpeg"/>
            <p:cNvPicPr/>
            <p:nvPr/>
          </p:nvPicPr>
          <p:blipFill>
            <a:blip r:embed="rId2">
              <a:extLst/>
            </a:blip>
            <a:srcRect t="12373" b="12373"/>
            <a:stretch>
              <a:fillRect/>
            </a:stretch>
          </p:blipFill>
          <p:spPr>
            <a:xfrm>
              <a:off x="0" y="0"/>
              <a:ext cx="12204737" cy="62607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Afbeelding 4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68200" cy="6324203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534782" y="6992339"/>
            <a:ext cx="11857152" cy="1107086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5440" spc="-10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5440" b="1" spc="-108" dirty="0">
                <a:solidFill>
                  <a:srgbClr val="EEEEEE"/>
                </a:solidFill>
              </a:rPr>
              <a:t>Wat ik allemaal kan </a:t>
            </a:r>
            <a:r>
              <a:rPr sz="5440" b="1" spc="-108" dirty="0" smtClean="0">
                <a:solidFill>
                  <a:srgbClr val="EEEEEE"/>
                </a:solidFill>
              </a:rPr>
              <a:t>inzetten</a:t>
            </a:r>
            <a:r>
              <a:rPr lang="nl-NL" sz="5440" b="1" spc="-108" dirty="0" smtClean="0">
                <a:solidFill>
                  <a:srgbClr val="EEEEEE"/>
                </a:solidFill>
              </a:rPr>
              <a:t/>
            </a:r>
            <a:br>
              <a:rPr lang="nl-NL" sz="5440" b="1" spc="-108" dirty="0" smtClean="0">
                <a:solidFill>
                  <a:srgbClr val="EEEEEE"/>
                </a:solidFill>
              </a:rPr>
            </a:br>
            <a:r>
              <a:rPr lang="nl-NL" sz="1800" b="0" spc="0" dirty="0" smtClean="0">
                <a:solidFill>
                  <a:srgbClr val="000000"/>
                </a:solidFill>
              </a:rPr>
              <a:t>visueel – opschrijven – performance – gesproken</a:t>
            </a:r>
            <a:endParaRPr sz="5440" b="1" spc="-108" dirty="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6775450" y="730250"/>
            <a:ext cx="5397500" cy="8293100"/>
            <a:chOff x="-31750" y="-31750"/>
            <a:chExt cx="5397500" cy="8293100"/>
          </a:xfrm>
        </p:grpSpPr>
        <p:pic>
          <p:nvPicPr>
            <p:cNvPr id="49" name="IMG_1232.png"/>
            <p:cNvPicPr/>
            <p:nvPr/>
          </p:nvPicPr>
          <p:blipFill>
            <a:blip r:embed="rId2">
              <a:extLst/>
            </a:blip>
            <a:srcRect l="6790" r="6790"/>
            <a:stretch>
              <a:fillRect/>
            </a:stretch>
          </p:blipFill>
          <p:spPr>
            <a:xfrm>
              <a:off x="0" y="0"/>
              <a:ext cx="53340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" name="Afbeelding 4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397500" cy="8293100"/>
            </a:xfrm>
            <a:prstGeom prst="rect">
              <a:avLst/>
            </a:prstGeom>
            <a:effectLst/>
          </p:spPr>
        </p:pic>
      </p:grp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762000" y="847621"/>
            <a:ext cx="5587999" cy="4545024"/>
          </a:xfrm>
          <a:prstGeom prst="rect">
            <a:avLst/>
          </a:prstGeom>
        </p:spPr>
        <p:txBody>
          <a:bodyPr/>
          <a:lstStyle/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r>
              <a:rPr sz="3024" b="1" spc="-90" dirty="0">
                <a:solidFill>
                  <a:srgbClr val="EEEEEE"/>
                </a:solidFill>
              </a:rPr>
              <a:t>"I need to get to Vegas. That's the place to be"</a:t>
            </a: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endParaRPr sz="3024" b="1" spc="-90" dirty="0">
              <a:solidFill>
                <a:srgbClr val="EEEEEE"/>
              </a:solidFill>
            </a:endParaRP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r>
              <a:rPr sz="3024" b="1" spc="-90" dirty="0">
                <a:solidFill>
                  <a:srgbClr val="EEEEEE"/>
                </a:solidFill>
              </a:rPr>
              <a:t>What would you do in Vegas?</a:t>
            </a: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endParaRPr sz="3024" b="1" spc="-90" dirty="0">
              <a:solidFill>
                <a:srgbClr val="EEEEEE"/>
              </a:solidFill>
            </a:endParaRP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r>
              <a:rPr sz="3024" b="1" spc="-90" dirty="0">
                <a:solidFill>
                  <a:srgbClr val="EEEEEE"/>
                </a:solidFill>
              </a:rPr>
              <a:t>"Don't know. Never been" </a:t>
            </a: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endParaRPr sz="3024" b="1" spc="-90" dirty="0">
              <a:solidFill>
                <a:srgbClr val="EEEEEE"/>
              </a:solidFill>
            </a:endParaRP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endParaRPr sz="3024" b="1" spc="-90" dirty="0">
              <a:solidFill>
                <a:srgbClr val="EEEEEE"/>
              </a:solidFill>
            </a:endParaRPr>
          </a:p>
          <a:p>
            <a:pPr lvl="0" defTabSz="368045">
              <a:defRPr sz="1800" b="0" spc="0">
                <a:solidFill>
                  <a:srgbClr val="000000"/>
                </a:solidFill>
              </a:defRPr>
            </a:pPr>
            <a:endParaRPr sz="3024" b="1" spc="-90" dirty="0">
              <a:solidFill>
                <a:srgbClr val="EEEEEE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99455" y="5449204"/>
            <a:ext cx="5975995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sym typeface="Helvetica Neue Bold Condensed"/>
              </a:rPr>
              <a:t>Als er</a:t>
            </a:r>
            <a:r>
              <a:rPr kumimoji="0" lang="nl-NL" sz="3200" b="0" i="0" u="none" strike="noStrike" cap="none" spc="0" normalizeH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sym typeface="Helvetica Neue Bold Condensed"/>
              </a:rPr>
              <a:t> geen wens is om je onderwijs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t</a:t>
            </a:r>
            <a:r>
              <a:rPr lang="nl-NL" sz="3200" dirty="0" smtClean="0"/>
              <a:t>e veranderen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sz="3200" dirty="0" smtClean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 smtClean="0"/>
              <a:t>Doe het dan ook niet.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sym typeface="Helvetica Neue Bold Condensed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 smtClean="0"/>
              <a:t>Er moet een noodzaak zijn!</a:t>
            </a:r>
            <a:endParaRPr kumimoji="0" lang="nl-NL" sz="3200" b="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sym typeface="Helvetica Neue Bold Condensed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G_13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3097" y="583540"/>
            <a:ext cx="6439889" cy="85865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/>
          <p:cNvSpPr txBox="1"/>
          <p:nvPr/>
        </p:nvSpPr>
        <p:spPr>
          <a:xfrm>
            <a:off x="338087" y="1398606"/>
            <a:ext cx="4684751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Mijn noodzaak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NL" dirty="0">
              <a:solidFill>
                <a:schemeClr val="tx1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tx1"/>
                </a:solidFill>
              </a:rPr>
              <a:t>Lessen waarbij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tx1"/>
                </a:solidFill>
              </a:rPr>
              <a:t>de leerlingen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tx1"/>
                </a:solidFill>
              </a:rPr>
              <a:t>zich betrokken voelen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tx1"/>
                </a:solidFill>
              </a:rPr>
              <a:t>en waar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tx1"/>
                </a:solidFill>
              </a:rPr>
              <a:t>de leerlingen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 smtClean="0">
                <a:solidFill>
                  <a:schemeClr val="tx1"/>
                </a:solidFill>
              </a:rPr>
              <a:t>gezien worden.</a:t>
            </a:r>
            <a:endParaRPr kumimoji="0" lang="nl-NL" sz="3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890469" y="3316190"/>
            <a:ext cx="5524501" cy="5160963"/>
            <a:chOff x="-31750" y="-31714"/>
            <a:chExt cx="5524500" cy="5160962"/>
          </a:xfrm>
        </p:grpSpPr>
        <p:pic>
          <p:nvPicPr>
            <p:cNvPr id="56" name="IMG_1322.png"/>
            <p:cNvPicPr/>
            <p:nvPr/>
          </p:nvPicPr>
          <p:blipFill>
            <a:blip r:embed="rId2">
              <a:extLst/>
            </a:blip>
            <a:srcRect l="12592" r="54073" b="58513"/>
            <a:stretch>
              <a:fillRect/>
            </a:stretch>
          </p:blipFill>
          <p:spPr>
            <a:xfrm>
              <a:off x="0" y="-1"/>
              <a:ext cx="5461000" cy="509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Afbeelding 5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15"/>
              <a:ext cx="5524500" cy="5160963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App educreations </a:t>
            </a:r>
            <a:r>
              <a:rPr lang="nl-NL" sz="4800" b="1" spc="-144" dirty="0" smtClean="0">
                <a:solidFill>
                  <a:srgbClr val="EEEEEE"/>
                </a:solidFill>
              </a:rPr>
              <a:t/>
            </a:r>
            <a:br>
              <a:rPr lang="nl-NL" sz="4800" b="1" spc="-144" dirty="0" smtClean="0">
                <a:solidFill>
                  <a:srgbClr val="EEEEEE"/>
                </a:solidFill>
              </a:rPr>
            </a:br>
            <a:r>
              <a:rPr lang="nl-NL" sz="1800" b="0" spc="0" dirty="0" smtClean="0">
                <a:solidFill>
                  <a:schemeClr val="tx1"/>
                </a:solidFill>
              </a:rPr>
              <a:t>laat leerlingen filmpjes maken van dynamische processen die als statisch plaatje in het boek staan</a:t>
            </a:r>
            <a:endParaRPr sz="4800" b="1" spc="-144" dirty="0">
              <a:solidFill>
                <a:srgbClr val="EEEEEE"/>
              </a:solidFill>
            </a:endParaRP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Van statisch naar dynamisch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Levenscyclus van een </a:t>
            </a:r>
            <a:r>
              <a:rPr sz="2600" dirty="0" smtClean="0">
                <a:solidFill>
                  <a:srgbClr val="EEEEEE"/>
                </a:solidFill>
              </a:rPr>
              <a:t>plant</a:t>
            </a:r>
            <a:r>
              <a:rPr lang="nl-NL" sz="2600" dirty="0" smtClean="0">
                <a:solidFill>
                  <a:srgbClr val="EEEEEE"/>
                </a:solidFill>
              </a:rPr>
              <a:t>; verzin zelf een plant</a:t>
            </a:r>
            <a:endParaRPr sz="2600" dirty="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Teken en geef </a:t>
            </a:r>
            <a:r>
              <a:rPr lang="nl-NL" sz="2600" dirty="0" smtClean="0">
                <a:solidFill>
                  <a:srgbClr val="EEEEEE"/>
                </a:solidFill>
              </a:rPr>
              <a:t>mondeling de </a:t>
            </a:r>
            <a:r>
              <a:rPr sz="2600" dirty="0" smtClean="0">
                <a:solidFill>
                  <a:srgbClr val="EEEEEE"/>
                </a:solidFill>
              </a:rPr>
              <a:t>uitleg </a:t>
            </a:r>
            <a:r>
              <a:rPr lang="nl-NL" sz="2600" dirty="0" smtClean="0">
                <a:solidFill>
                  <a:srgbClr val="EEEEEE"/>
                </a:solidFill>
              </a:rPr>
              <a:t>erbij</a:t>
            </a:r>
            <a:endParaRPr sz="2600" dirty="0">
              <a:solidFill>
                <a:srgbClr val="EEEEEE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Aan de slag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3"/>
          <p:cNvGrpSpPr/>
          <p:nvPr/>
        </p:nvGrpSpPr>
        <p:grpSpPr>
          <a:xfrm>
            <a:off x="1149351" y="3348705"/>
            <a:ext cx="5524500" cy="5372100"/>
            <a:chOff x="-31750" y="-31750"/>
            <a:chExt cx="5524500" cy="5372100"/>
          </a:xfrm>
        </p:grpSpPr>
        <p:pic>
          <p:nvPicPr>
            <p:cNvPr id="62" name="IMG_1324.png"/>
            <p:cNvPicPr/>
            <p:nvPr/>
          </p:nvPicPr>
          <p:blipFill>
            <a:blip r:embed="rId2">
              <a:extLst/>
            </a:blip>
            <a:srcRect l="11489" t="36701" r="55176" b="20094"/>
            <a:stretch>
              <a:fillRect/>
            </a:stretch>
          </p:blipFill>
          <p:spPr>
            <a:xfrm>
              <a:off x="0" y="-1"/>
              <a:ext cx="5461001" cy="53086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Afbeelding 6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1" y="-31750"/>
              <a:ext cx="5524501" cy="5372100"/>
            </a:xfrm>
            <a:prstGeom prst="rect">
              <a:avLst/>
            </a:prstGeom>
            <a:effectLst/>
          </p:spPr>
        </p:pic>
      </p:grp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App Notability </a:t>
            </a:r>
            <a:r>
              <a:rPr lang="nl-NL" sz="4800" b="1" spc="-144" dirty="0" smtClean="0">
                <a:solidFill>
                  <a:srgbClr val="EEEEEE"/>
                </a:solidFill>
              </a:rPr>
              <a:t/>
            </a:r>
            <a:br>
              <a:rPr lang="nl-NL" sz="4800" b="1" spc="-144" dirty="0" smtClean="0">
                <a:solidFill>
                  <a:srgbClr val="EEEEEE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ideaal als vervanging voor schriften; er kan ook tekst in worden opgenomen</a:t>
            </a:r>
            <a:endParaRPr sz="4800" b="1" spc="-144" dirty="0">
              <a:solidFill>
                <a:srgbClr val="EEEEEE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Aantekeningen maken 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Uitleg monohybride kruising bijv. Aa x aa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Spraak toevoegen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Aan de slag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1444661" y="4059972"/>
            <a:ext cx="4416425" cy="3654822"/>
            <a:chOff x="-31750" y="-31750"/>
            <a:chExt cx="4416425" cy="3654822"/>
          </a:xfrm>
        </p:grpSpPr>
        <p:pic>
          <p:nvPicPr>
            <p:cNvPr id="68" name="IMG_1324.PNG"/>
            <p:cNvPicPr/>
            <p:nvPr/>
          </p:nvPicPr>
          <p:blipFill>
            <a:blip r:embed="rId2">
              <a:extLst/>
            </a:blip>
            <a:srcRect l="36715" t="13365" r="36715" b="57405"/>
            <a:stretch>
              <a:fillRect/>
            </a:stretch>
          </p:blipFill>
          <p:spPr>
            <a:xfrm>
              <a:off x="0" y="0"/>
              <a:ext cx="4352941" cy="35913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" name="Afbeelding 6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1" y="-31750"/>
              <a:ext cx="4416426" cy="3654822"/>
            </a:xfrm>
            <a:prstGeom prst="rect">
              <a:avLst/>
            </a:prstGeom>
            <a:effectLst/>
          </p:spPr>
        </p:pic>
      </p:grp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App Socrative</a:t>
            </a:r>
          </a:p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Student </a:t>
            </a:r>
            <a:r>
              <a:rPr lang="nl-NL" sz="4800" b="1" spc="-144" dirty="0" smtClean="0">
                <a:solidFill>
                  <a:srgbClr val="EEEEEE"/>
                </a:solidFill>
              </a:rPr>
              <a:t>–</a:t>
            </a:r>
            <a:r>
              <a:rPr sz="4800" b="1" spc="-144" dirty="0" smtClean="0">
                <a:solidFill>
                  <a:srgbClr val="EEEEEE"/>
                </a:solidFill>
              </a:rPr>
              <a:t> Docent</a:t>
            </a:r>
            <a:r>
              <a:rPr lang="nl-NL" sz="4800" b="1" spc="-144" dirty="0" smtClean="0">
                <a:solidFill>
                  <a:srgbClr val="EEEEEE"/>
                </a:solidFill>
              </a:rPr>
              <a:t/>
            </a:r>
            <a:br>
              <a:rPr lang="nl-NL" sz="4800" b="1" spc="-144" dirty="0" smtClean="0">
                <a:solidFill>
                  <a:srgbClr val="EEEEEE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in de les vragen stellen en de antwoorden laten zien – tussentoetsen </a:t>
            </a:r>
            <a:endParaRPr sz="4800" b="1" spc="-144" dirty="0">
              <a:solidFill>
                <a:srgbClr val="EEEEEE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Herhalen en toetsen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Eigen tempo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Klassikaal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1"/>
                </a:solidFill>
              </a:rPr>
              <a:t>SpaceRace </a:t>
            </a:r>
            <a:r>
              <a:rPr lang="nl-NL" sz="2600" dirty="0" smtClean="0">
                <a:solidFill>
                  <a:schemeClr val="tx1"/>
                </a:solidFill>
              </a:rPr>
              <a:t>–</a:t>
            </a:r>
            <a:r>
              <a:rPr sz="2600" dirty="0" smtClean="0">
                <a:solidFill>
                  <a:schemeClr val="tx1"/>
                </a:solidFill>
              </a:rPr>
              <a:t> plante</a:t>
            </a:r>
            <a:r>
              <a:rPr lang="nl-NL" sz="2600" dirty="0" smtClean="0">
                <a:solidFill>
                  <a:schemeClr val="tx1"/>
                </a:solidFill>
              </a:rPr>
              <a:t>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tx1"/>
                </a:solidFill>
              </a:rPr>
              <a:t>De site biedt meer mogelijkheden voor het delen van toetsen (</a:t>
            </a:r>
            <a:r>
              <a:rPr lang="nl-NL" sz="1800" dirty="0" err="1" smtClean="0">
                <a:solidFill>
                  <a:schemeClr val="tx1"/>
                </a:solidFill>
              </a:rPr>
              <a:t>www.socrative.com</a:t>
            </a:r>
            <a:r>
              <a:rPr lang="nl-NL" sz="1800" dirty="0" smtClean="0">
                <a:solidFill>
                  <a:schemeClr val="tx1"/>
                </a:solidFill>
              </a:rPr>
              <a:t>)</a:t>
            </a:r>
            <a:endParaRPr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1149347" y="3348701"/>
            <a:ext cx="5524501" cy="5372100"/>
            <a:chOff x="-31750" y="-31750"/>
            <a:chExt cx="5524500" cy="5372100"/>
          </a:xfrm>
        </p:grpSpPr>
        <p:pic>
          <p:nvPicPr>
            <p:cNvPr id="74" name="IMG_1324.PNG"/>
            <p:cNvPicPr/>
            <p:nvPr/>
          </p:nvPicPr>
          <p:blipFill>
            <a:blip r:embed="rId2">
              <a:extLst/>
            </a:blip>
            <a:srcRect l="57407" t="12782" r="9259" b="44013"/>
            <a:stretch>
              <a:fillRect/>
            </a:stretch>
          </p:blipFill>
          <p:spPr>
            <a:xfrm>
              <a:off x="0" y="-1"/>
              <a:ext cx="5461000" cy="53086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Afbeelding 7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24500" cy="5372100"/>
            </a:xfrm>
            <a:prstGeom prst="rect">
              <a:avLst/>
            </a:prstGeom>
            <a:effectLst/>
          </p:spPr>
        </p:pic>
      </p:grp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App </a:t>
            </a:r>
            <a:r>
              <a:rPr sz="4800" b="1" spc="-144" dirty="0" smtClean="0">
                <a:solidFill>
                  <a:srgbClr val="EEEEEE"/>
                </a:solidFill>
              </a:rPr>
              <a:t>iMovie</a:t>
            </a:r>
            <a:r>
              <a:rPr lang="nl-NL" sz="4800" b="1" spc="-144" dirty="0" smtClean="0">
                <a:solidFill>
                  <a:srgbClr val="EEEEEE"/>
                </a:solidFill>
              </a:rPr>
              <a:t/>
            </a:r>
            <a:br>
              <a:rPr lang="nl-NL" sz="4800" b="1" spc="-144" dirty="0" smtClean="0">
                <a:solidFill>
                  <a:srgbClr val="EEEEEE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opnemen van performance – maken van instructiefilmpjes door leerlingen </a:t>
            </a:r>
            <a:endParaRPr sz="4800" b="1" spc="-144" dirty="0">
              <a:solidFill>
                <a:srgbClr val="EEEEEE"/>
              </a:solidFill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Opname maken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Opnames bewerken 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lang="nl-NL" sz="2600" dirty="0" smtClean="0">
                <a:solidFill>
                  <a:srgbClr val="EEEEEE"/>
                </a:solidFill>
              </a:rPr>
              <a:t>Bijv. maak een verhaal met alleen n</a:t>
            </a:r>
            <a:r>
              <a:rPr sz="2600" dirty="0" smtClean="0">
                <a:solidFill>
                  <a:srgbClr val="EEEEEE"/>
                </a:solidFill>
              </a:rPr>
              <a:t>on</a:t>
            </a:r>
            <a:r>
              <a:rPr sz="2600" dirty="0">
                <a:solidFill>
                  <a:srgbClr val="EEEEEE"/>
                </a:solidFill>
              </a:rPr>
              <a:t>-verbale expressie 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EEEEEE"/>
                </a:solidFill>
              </a:rPr>
              <a:t>Aan de slag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1"/>
          <p:cNvGrpSpPr/>
          <p:nvPr/>
        </p:nvGrpSpPr>
        <p:grpSpPr>
          <a:xfrm>
            <a:off x="1149349" y="3348705"/>
            <a:ext cx="5519738" cy="5367735"/>
            <a:chOff x="-31750" y="-31750"/>
            <a:chExt cx="5519737" cy="5367734"/>
          </a:xfrm>
        </p:grpSpPr>
        <p:pic>
          <p:nvPicPr>
            <p:cNvPr id="80" name="IMG_1324.PNG"/>
            <p:cNvPicPr/>
            <p:nvPr/>
          </p:nvPicPr>
          <p:blipFill>
            <a:blip r:embed="rId2">
              <a:extLst/>
            </a:blip>
            <a:srcRect l="37887" t="35834" r="28778" b="20961"/>
            <a:stretch>
              <a:fillRect/>
            </a:stretch>
          </p:blipFill>
          <p:spPr>
            <a:xfrm>
              <a:off x="0" y="0"/>
              <a:ext cx="5456318" cy="53040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" name="Afbeelding 7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519738" cy="5367735"/>
            </a:xfrm>
            <a:prstGeom prst="rect">
              <a:avLst/>
            </a:prstGeom>
            <a:effectLst/>
          </p:spPr>
        </p:pic>
      </p:grp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App </a:t>
            </a:r>
            <a:r>
              <a:rPr sz="4800" b="1" spc="-144" dirty="0" smtClean="0">
                <a:solidFill>
                  <a:srgbClr val="EEEEEE"/>
                </a:solidFill>
              </a:rPr>
              <a:t>V</a:t>
            </a:r>
            <a:r>
              <a:rPr lang="nl-NL" sz="4800" b="1" spc="-144" dirty="0" err="1" smtClean="0">
                <a:solidFill>
                  <a:srgbClr val="EEEEEE"/>
                </a:solidFill>
              </a:rPr>
              <a:t>ideo</a:t>
            </a:r>
            <a:r>
              <a:rPr sz="4800" b="1" spc="-144" dirty="0" smtClean="0">
                <a:solidFill>
                  <a:srgbClr val="EEEEEE"/>
                </a:solidFill>
              </a:rPr>
              <a:t>Download</a:t>
            </a:r>
            <a:r>
              <a:rPr lang="nl-NL" sz="4800" b="1" spc="-144" dirty="0" smtClean="0">
                <a:solidFill>
                  <a:srgbClr val="EEEEEE"/>
                </a:solidFill>
              </a:rPr>
              <a:t>er</a:t>
            </a:r>
            <a:endParaRPr sz="4800" b="1" spc="-144" dirty="0">
              <a:solidFill>
                <a:srgbClr val="EEEEEE"/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Uitzending gemist opnemen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Offline laten zien</a:t>
            </a: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Aan de slag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Light"/>
        <a:ea typeface="Superclarendon Light"/>
        <a:cs typeface="Superclarendon Light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236</Words>
  <Application>Microsoft Macintosh PowerPoint</Application>
  <PresentationFormat>Aangepast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New_Template6</vt:lpstr>
      <vt:lpstr>Didactiek  en een  iPad</vt:lpstr>
      <vt:lpstr>Wat ik allemaal kan inzetten visueel – opschrijven – performance – gesproken</vt:lpstr>
      <vt:lpstr>"I need to get to Vegas. That's the place to be"  What would you do in Vegas?  "Don't know. Never been"    </vt:lpstr>
      <vt:lpstr>PowerPoint-presentatie</vt:lpstr>
      <vt:lpstr>App educreations  laat leerlingen filmpjes maken van dynamische processen die als statisch plaatje in het boek staan</vt:lpstr>
      <vt:lpstr>App Notability  ideaal als vervanging voor schriften; er kan ook tekst in worden opgenomen</vt:lpstr>
      <vt:lpstr>App Socrative Student – Docent in de les vragen stellen en de antwoorden laten zien – tussentoetsen </vt:lpstr>
      <vt:lpstr>App iMovie opnemen van performance – maken van instructiefilmpjes door leerlingen </vt:lpstr>
      <vt:lpstr>App VideoDownloader</vt:lpstr>
      <vt:lpstr>Op zoek naar meer apps?</vt:lpstr>
      <vt:lpstr>Dank voor jullie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Didactiek  en een  iPad</dc:title>
  <cp:lastModifiedBy>carla upperman</cp:lastModifiedBy>
  <cp:revision>5</cp:revision>
  <dcterms:modified xsi:type="dcterms:W3CDTF">2014-05-17T11:16:18Z</dcterms:modified>
</cp:coreProperties>
</file>