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63" r:id="rId6"/>
    <p:sldId id="264" r:id="rId7"/>
    <p:sldId id="265" r:id="rId8"/>
    <p:sldId id="259" r:id="rId9"/>
    <p:sldId id="266" r:id="rId10"/>
    <p:sldId id="269" r:id="rId11"/>
    <p:sldId id="267" r:id="rId12"/>
    <p:sldId id="268" r:id="rId13"/>
    <p:sldId id="282" r:id="rId14"/>
    <p:sldId id="275" r:id="rId15"/>
    <p:sldId id="277" r:id="rId16"/>
    <p:sldId id="271" r:id="rId17"/>
    <p:sldId id="260" r:id="rId18"/>
    <p:sldId id="274" r:id="rId19"/>
    <p:sldId id="279" r:id="rId20"/>
    <p:sldId id="281" r:id="rId21"/>
    <p:sldId id="273" r:id="rId22"/>
    <p:sldId id="272" r:id="rId23"/>
    <p:sldId id="261" r:id="rId24"/>
    <p:sldId id="278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7C9-DD48-452D-B432-308F7FC7A11C}" type="datetimeFigureOut">
              <a:rPr lang="nl-NL" smtClean="0"/>
              <a:t>15-1-2015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7FF-50BE-45E7-9F78-69130C290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32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7C9-DD48-452D-B432-308F7FC7A11C}" type="datetimeFigureOut">
              <a:rPr lang="nl-NL" smtClean="0"/>
              <a:t>15-1-2015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7FF-50BE-45E7-9F78-69130C290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07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7C9-DD48-452D-B432-308F7FC7A11C}" type="datetimeFigureOut">
              <a:rPr lang="nl-NL" smtClean="0"/>
              <a:t>15-1-2015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7FF-50BE-45E7-9F78-69130C290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11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7C9-DD48-452D-B432-308F7FC7A11C}" type="datetimeFigureOut">
              <a:rPr lang="nl-NL" smtClean="0"/>
              <a:t>15-1-2015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7FF-50BE-45E7-9F78-69130C290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39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7C9-DD48-452D-B432-308F7FC7A11C}" type="datetimeFigureOut">
              <a:rPr lang="nl-NL" smtClean="0"/>
              <a:t>15-1-2015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7FF-50BE-45E7-9F78-69130C290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64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7C9-DD48-452D-B432-308F7FC7A11C}" type="datetimeFigureOut">
              <a:rPr lang="nl-NL" smtClean="0"/>
              <a:t>15-1-2015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7FF-50BE-45E7-9F78-69130C290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20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7C9-DD48-452D-B432-308F7FC7A11C}" type="datetimeFigureOut">
              <a:rPr lang="nl-NL" smtClean="0"/>
              <a:t>15-1-2015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7FF-50BE-45E7-9F78-69130C290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105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7C9-DD48-452D-B432-308F7FC7A11C}" type="datetimeFigureOut">
              <a:rPr lang="nl-NL" smtClean="0"/>
              <a:t>15-1-2015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7FF-50BE-45E7-9F78-69130C290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11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7C9-DD48-452D-B432-308F7FC7A11C}" type="datetimeFigureOut">
              <a:rPr lang="nl-NL" smtClean="0"/>
              <a:t>15-1-2015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7FF-50BE-45E7-9F78-69130C290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06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7C9-DD48-452D-B432-308F7FC7A11C}" type="datetimeFigureOut">
              <a:rPr lang="nl-NL" smtClean="0"/>
              <a:t>15-1-2015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7FF-50BE-45E7-9F78-69130C290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3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7C9-DD48-452D-B432-308F7FC7A11C}" type="datetimeFigureOut">
              <a:rPr lang="nl-NL" smtClean="0"/>
              <a:t>15-1-2015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7FF-50BE-45E7-9F78-69130C290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57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27C9-DD48-452D-B432-308F7FC7A11C}" type="datetimeFigureOut">
              <a:rPr lang="nl-NL" smtClean="0"/>
              <a:t>15-1-2015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877FF-50BE-45E7-9F78-69130C290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3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Project de tuintjes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1800" dirty="0" smtClean="0"/>
              <a:t>Loes de Reus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35718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5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Zelf 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Rouleren.</a:t>
            </a:r>
          </a:p>
          <a:p>
            <a:r>
              <a:rPr lang="nl-NL" sz="1800" dirty="0" smtClean="0"/>
              <a:t>Opdelen in groepjes van 4 ( =8 groepen)</a:t>
            </a:r>
          </a:p>
          <a:p>
            <a:r>
              <a:rPr lang="nl-NL" sz="1800" dirty="0" smtClean="0"/>
              <a:t>4 groepen gaan eerst pH meten, daarna theorie doen</a:t>
            </a:r>
          </a:p>
          <a:p>
            <a:r>
              <a:rPr lang="nl-NL" sz="1800" dirty="0" smtClean="0"/>
              <a:t>4 groepen gaan eerst theorie doen, daarna pH meten</a:t>
            </a:r>
          </a:p>
          <a:p>
            <a:r>
              <a:rPr lang="nl-NL" sz="1800" dirty="0" smtClean="0"/>
              <a:t>Vervolgens ga je per groepje bepalen of je kalk wilt kopen</a:t>
            </a:r>
          </a:p>
          <a:p>
            <a:endParaRPr lang="nl-NL" sz="1800" dirty="0" smtClean="0"/>
          </a:p>
          <a:p>
            <a:r>
              <a:rPr lang="nl-NL" sz="1800" dirty="0" smtClean="0"/>
              <a:t>2x10 minuten + 5 minuten kalk beredeneren. </a:t>
            </a:r>
          </a:p>
        </p:txBody>
      </p:sp>
    </p:spTree>
    <p:extLst>
      <p:ext uri="{BB962C8B-B14F-4D97-AF65-F5344CB8AC3E}">
        <p14:creationId xmlns:p14="http://schemas.microsoft.com/office/powerpoint/2010/main" val="33093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 smtClean="0"/>
              <a:t>Zelf doen-1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11738"/>
          </a:xfrm>
        </p:spPr>
        <p:txBody>
          <a:bodyPr>
            <a:normAutofit fontScale="25000" lnSpcReduction="20000"/>
          </a:bodyPr>
          <a:lstStyle/>
          <a:p>
            <a:r>
              <a:rPr lang="nl-NL" sz="12800" dirty="0" smtClean="0"/>
              <a:t>-pH meting</a:t>
            </a:r>
          </a:p>
          <a:p>
            <a:endParaRPr lang="nl-NL" sz="5600" u="sng" dirty="0" smtClean="0"/>
          </a:p>
          <a:p>
            <a:r>
              <a:rPr lang="nl-NL" sz="5600" u="sng" dirty="0" smtClean="0"/>
              <a:t>2.1 </a:t>
            </a:r>
            <a:r>
              <a:rPr lang="nl-NL" sz="5600" u="sng" dirty="0"/>
              <a:t>Het grondmonster </a:t>
            </a:r>
            <a:endParaRPr lang="nl-NL" sz="5600" dirty="0"/>
          </a:p>
          <a:p>
            <a:r>
              <a:rPr lang="nl-NL" sz="5600" dirty="0"/>
              <a:t>Voor groente gewassen wordt (met een grondboor) een monster genomen op ongeveer 30 cm diep</a:t>
            </a:r>
            <a:r>
              <a:rPr lang="nl-NL" sz="5600" dirty="0" smtClean="0"/>
              <a:t>.</a:t>
            </a:r>
          </a:p>
          <a:p>
            <a:r>
              <a:rPr lang="nl-NL" sz="5600" dirty="0" smtClean="0"/>
              <a:t>. </a:t>
            </a:r>
            <a:r>
              <a:rPr lang="nl-NL" sz="5600" dirty="0"/>
              <a:t>Als grondboor gebruiken wij een pvc buis van ongeveer 40 cm. </a:t>
            </a:r>
            <a:endParaRPr lang="nl-NL" sz="5600" dirty="0" smtClean="0"/>
          </a:p>
          <a:p>
            <a:r>
              <a:rPr lang="nl-NL" sz="5600" dirty="0" smtClean="0"/>
              <a:t>•</a:t>
            </a:r>
            <a:r>
              <a:rPr lang="nl-NL" sz="5600" dirty="0"/>
              <a:t>	Grondboor, rubberen hamer, schep.</a:t>
            </a:r>
          </a:p>
          <a:p>
            <a:r>
              <a:rPr lang="nl-NL" sz="5600" dirty="0"/>
              <a:t>•	Reageerbuis  met stop</a:t>
            </a:r>
          </a:p>
          <a:p>
            <a:r>
              <a:rPr lang="nl-NL" sz="5600" dirty="0"/>
              <a:t>•	Spatel </a:t>
            </a:r>
          </a:p>
          <a:p>
            <a:r>
              <a:rPr lang="nl-NL" sz="5600" dirty="0"/>
              <a:t>•	Gedemineraliseerd water</a:t>
            </a:r>
          </a:p>
          <a:p>
            <a:r>
              <a:rPr lang="nl-NL" sz="5600" dirty="0"/>
              <a:t> </a:t>
            </a:r>
          </a:p>
          <a:p>
            <a:r>
              <a:rPr lang="nl-NL" sz="5600" dirty="0"/>
              <a:t>Methode</a:t>
            </a:r>
          </a:p>
          <a:p>
            <a:r>
              <a:rPr lang="nl-NL" sz="5600" dirty="0"/>
              <a:t>1.	Neem met de grondboor een monster op 30 cm diep: klop de boor met een rubberen klophamer rustig de grond in </a:t>
            </a:r>
          </a:p>
          <a:p>
            <a:pPr marL="914400" lvl="2" indent="0">
              <a:buNone/>
            </a:pPr>
            <a:r>
              <a:rPr lang="nl-NL" sz="5600" dirty="0" smtClean="0"/>
              <a:t>tot </a:t>
            </a:r>
            <a:r>
              <a:rPr lang="nl-NL" sz="5600" dirty="0"/>
              <a:t>de punt op 30 cm diep is. Schep de boor daarna uit de grond (trekken kan ook, maar is vrij zwaar werk)</a:t>
            </a:r>
          </a:p>
          <a:p>
            <a:r>
              <a:rPr lang="nl-NL" sz="5600" dirty="0"/>
              <a:t>2.	Doe van de diepste grondlaag ongeveer 5 cm grond in een reageerbuis</a:t>
            </a:r>
          </a:p>
          <a:p>
            <a:r>
              <a:rPr lang="nl-NL" sz="5600" dirty="0"/>
              <a:t>3.	Voeg 5 cm gedemineraliseerd water toe</a:t>
            </a:r>
          </a:p>
          <a:p>
            <a:r>
              <a:rPr lang="nl-NL" sz="5600" dirty="0"/>
              <a:t>4.	Doe de stop op de reageerbuis en schud een minuut</a:t>
            </a:r>
          </a:p>
          <a:p>
            <a:r>
              <a:rPr lang="nl-NL" sz="5600" dirty="0"/>
              <a:t>5.	Wacht een minuut en schud weer een minuut</a:t>
            </a:r>
          </a:p>
          <a:p>
            <a:r>
              <a:rPr lang="nl-NL" sz="5600" dirty="0"/>
              <a:t>6.	Laat vijf minuten bezinken.</a:t>
            </a:r>
          </a:p>
          <a:p>
            <a:r>
              <a:rPr lang="nl-NL" sz="5600" dirty="0"/>
              <a:t>7.	Het monster is klaar voor analyse, de analyse doe je met nitraat- en pH-sensoren, </a:t>
            </a:r>
            <a:r>
              <a:rPr lang="nl-NL" sz="5600" dirty="0" smtClean="0"/>
              <a:t>verbonden </a:t>
            </a:r>
            <a:r>
              <a:rPr lang="nl-NL" sz="5600" dirty="0"/>
              <a:t>aan </a:t>
            </a:r>
            <a:r>
              <a:rPr lang="nl-NL" sz="5600" dirty="0" err="1"/>
              <a:t>ip</a:t>
            </a:r>
            <a:r>
              <a:rPr lang="nl-NL" sz="5600" dirty="0"/>
              <a:t>-coach</a:t>
            </a:r>
            <a:r>
              <a:rPr lang="nl-NL" sz="5600" dirty="0" smtClean="0"/>
              <a:t>. 	</a:t>
            </a:r>
            <a:r>
              <a:rPr lang="nl-NL" sz="5600" b="1" dirty="0" smtClean="0"/>
              <a:t>Wij gebruiken in deze workshop pH-papier.</a:t>
            </a:r>
            <a:endParaRPr lang="nl-NL" sz="5600" b="1" dirty="0"/>
          </a:p>
          <a:p>
            <a:r>
              <a:rPr lang="nl-NL" sz="5600" dirty="0" smtClean="0"/>
              <a:t>(8</a:t>
            </a:r>
            <a:r>
              <a:rPr lang="nl-NL" sz="5600" dirty="0"/>
              <a:t>.	Bewaar het monster niet langer dan een paar uur, liefst in de </a:t>
            </a:r>
            <a:r>
              <a:rPr lang="nl-NL" sz="5600" dirty="0" smtClean="0"/>
              <a:t>koelkast)</a:t>
            </a:r>
            <a:r>
              <a:rPr lang="nl-NL" sz="56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310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Zelf doen-2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zaden/planten kies je?</a:t>
            </a:r>
          </a:p>
          <a:p>
            <a:endParaRPr lang="nl-NL" sz="1800" dirty="0"/>
          </a:p>
          <a:p>
            <a:r>
              <a:rPr lang="nl-NL" sz="1800" dirty="0" smtClean="0"/>
              <a:t>Aardbeiplantje</a:t>
            </a:r>
          </a:p>
          <a:p>
            <a:r>
              <a:rPr lang="nl-NL" sz="1800" dirty="0" smtClean="0"/>
              <a:t>Doperwten</a:t>
            </a:r>
          </a:p>
          <a:p>
            <a:r>
              <a:rPr lang="nl-NL" sz="1800" dirty="0" smtClean="0"/>
              <a:t>Veldsla</a:t>
            </a:r>
          </a:p>
          <a:p>
            <a:r>
              <a:rPr lang="nl-NL" sz="1800" dirty="0" smtClean="0"/>
              <a:t>Radijs</a:t>
            </a:r>
          </a:p>
          <a:p>
            <a:r>
              <a:rPr lang="nl-NL" sz="1800" dirty="0" smtClean="0"/>
              <a:t>aardappel (vroege)</a:t>
            </a:r>
          </a:p>
          <a:p>
            <a:endParaRPr lang="nl-NL" sz="1800" dirty="0" smtClean="0"/>
          </a:p>
          <a:p>
            <a:pPr marL="0" indent="0">
              <a:buNone/>
            </a:pPr>
            <a:r>
              <a:rPr lang="nl-NL" sz="1800" dirty="0" smtClean="0"/>
              <a:t>Zoek uit welke pH geschikt is voor jullie tuintje. </a:t>
            </a:r>
          </a:p>
          <a:p>
            <a:pPr marL="0" indent="0">
              <a:buNone/>
            </a:pPr>
            <a:r>
              <a:rPr lang="nl-NL" sz="1800" dirty="0" smtClean="0"/>
              <a:t>(pagina 6 docentenhandleiding + internet / naslagwerken)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3098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pH meting		    pH uitzoeken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 fontScale="25000" lnSpcReduction="20000"/>
          </a:bodyPr>
          <a:lstStyle/>
          <a:p>
            <a:r>
              <a:rPr lang="nl-NL" sz="5600" u="sng" dirty="0" smtClean="0"/>
              <a:t>2.1 </a:t>
            </a:r>
            <a:r>
              <a:rPr lang="nl-NL" sz="5600" u="sng" dirty="0"/>
              <a:t>Het grondmonster </a:t>
            </a:r>
            <a:endParaRPr lang="nl-NL" sz="5600" dirty="0"/>
          </a:p>
          <a:p>
            <a:r>
              <a:rPr lang="nl-NL" sz="5600" dirty="0" smtClean="0"/>
              <a:t>.Als </a:t>
            </a:r>
            <a:r>
              <a:rPr lang="nl-NL" sz="5600" dirty="0"/>
              <a:t>grondboor gebruiken wij een pvc buis van ongeveer 40 cm. </a:t>
            </a:r>
          </a:p>
          <a:p>
            <a:r>
              <a:rPr lang="nl-NL" sz="5600" dirty="0"/>
              <a:t>•	Grondboor, </a:t>
            </a:r>
            <a:r>
              <a:rPr lang="nl-NL" sz="5600" dirty="0" smtClean="0"/>
              <a:t>(rubberen </a:t>
            </a:r>
            <a:r>
              <a:rPr lang="nl-NL" sz="5600" dirty="0"/>
              <a:t>hamer, </a:t>
            </a:r>
            <a:r>
              <a:rPr lang="nl-NL" sz="5600" dirty="0" smtClean="0"/>
              <a:t>schep)</a:t>
            </a:r>
            <a:endParaRPr lang="nl-NL" sz="5600" dirty="0"/>
          </a:p>
          <a:p>
            <a:r>
              <a:rPr lang="nl-NL" sz="5600" dirty="0"/>
              <a:t>•	Reageerbuis  met stop</a:t>
            </a:r>
          </a:p>
          <a:p>
            <a:r>
              <a:rPr lang="nl-NL" sz="5600" dirty="0"/>
              <a:t>•	Spatel </a:t>
            </a:r>
          </a:p>
          <a:p>
            <a:r>
              <a:rPr lang="nl-NL" sz="5600" dirty="0"/>
              <a:t>•	Gedemineraliseerd water</a:t>
            </a:r>
          </a:p>
          <a:p>
            <a:pPr marL="0" indent="0">
              <a:buNone/>
            </a:pPr>
            <a:r>
              <a:rPr lang="nl-NL" sz="5600" dirty="0" smtClean="0"/>
              <a:t>1      Neem </a:t>
            </a:r>
            <a:r>
              <a:rPr lang="nl-NL" sz="5600" dirty="0"/>
              <a:t>met de grondboor een monster </a:t>
            </a:r>
            <a:r>
              <a:rPr lang="nl-NL" sz="5600" dirty="0" smtClean="0"/>
              <a:t>op 20 cm</a:t>
            </a:r>
            <a:br>
              <a:rPr lang="nl-NL" sz="5600" dirty="0" smtClean="0"/>
            </a:br>
            <a:r>
              <a:rPr lang="nl-NL" sz="5600" dirty="0" smtClean="0"/>
              <a:t>        diep. Trek  de </a:t>
            </a:r>
            <a:r>
              <a:rPr lang="nl-NL" sz="5600" dirty="0"/>
              <a:t>boor daarna uit </a:t>
            </a:r>
            <a:r>
              <a:rPr lang="nl-NL" sz="5600" dirty="0" smtClean="0"/>
              <a:t>de grond.</a:t>
            </a:r>
          </a:p>
          <a:p>
            <a:pPr marL="0" indent="0">
              <a:buNone/>
            </a:pPr>
            <a:r>
              <a:rPr lang="nl-NL" sz="5600" dirty="0" smtClean="0"/>
              <a:t>2.    Doe </a:t>
            </a:r>
            <a:r>
              <a:rPr lang="nl-NL" sz="5600" dirty="0"/>
              <a:t>van de diepste grondlaag ongeveer 5 </a:t>
            </a:r>
            <a:r>
              <a:rPr lang="nl-NL" sz="5600" dirty="0" smtClean="0"/>
              <a:t>cm  </a:t>
            </a:r>
            <a:br>
              <a:rPr lang="nl-NL" sz="5600" dirty="0" smtClean="0"/>
            </a:br>
            <a:r>
              <a:rPr lang="nl-NL" sz="5600" dirty="0" smtClean="0"/>
              <a:t>        grond </a:t>
            </a:r>
            <a:r>
              <a:rPr lang="nl-NL" sz="5600" dirty="0"/>
              <a:t>in een reageerbuis</a:t>
            </a:r>
          </a:p>
          <a:p>
            <a:pPr marL="0" indent="0">
              <a:buNone/>
            </a:pPr>
            <a:r>
              <a:rPr lang="nl-NL" sz="5600" dirty="0" smtClean="0"/>
              <a:t>3.     Voeg </a:t>
            </a:r>
            <a:r>
              <a:rPr lang="nl-NL" sz="5600" dirty="0"/>
              <a:t>5 cm gedemineraliseerd water toe</a:t>
            </a:r>
          </a:p>
          <a:p>
            <a:pPr marL="0" indent="0">
              <a:buNone/>
            </a:pPr>
            <a:r>
              <a:rPr lang="nl-NL" sz="5600" dirty="0" smtClean="0"/>
              <a:t>4.     Doe </a:t>
            </a:r>
            <a:r>
              <a:rPr lang="nl-NL" sz="5600" dirty="0"/>
              <a:t>de stop op de reageerbuis en schud </a:t>
            </a:r>
            <a:r>
              <a:rPr lang="nl-NL" sz="5600" dirty="0" smtClean="0"/>
              <a:t>een</a:t>
            </a:r>
            <a:br>
              <a:rPr lang="nl-NL" sz="5600" dirty="0" smtClean="0"/>
            </a:br>
            <a:r>
              <a:rPr lang="nl-NL" sz="5600" dirty="0" smtClean="0"/>
              <a:t>        minuut</a:t>
            </a:r>
            <a:endParaRPr lang="nl-NL" sz="5600" dirty="0"/>
          </a:p>
          <a:p>
            <a:pPr marL="0" indent="0">
              <a:buNone/>
            </a:pPr>
            <a:r>
              <a:rPr lang="nl-NL" sz="5600" dirty="0" smtClean="0"/>
              <a:t>5.     Wacht </a:t>
            </a:r>
            <a:r>
              <a:rPr lang="nl-NL" sz="5600" dirty="0"/>
              <a:t>een minuut en schud weer een minuut</a:t>
            </a:r>
          </a:p>
          <a:p>
            <a:pPr marL="0" indent="0">
              <a:buNone/>
            </a:pPr>
            <a:r>
              <a:rPr lang="nl-NL" sz="5600" dirty="0" smtClean="0"/>
              <a:t>6.     Laat </a:t>
            </a:r>
            <a:r>
              <a:rPr lang="nl-NL" sz="5600" dirty="0"/>
              <a:t>vijf minuten bezinken.</a:t>
            </a:r>
          </a:p>
          <a:p>
            <a:pPr marL="0" indent="0">
              <a:buNone/>
            </a:pPr>
            <a:r>
              <a:rPr lang="nl-NL" sz="5600" dirty="0" smtClean="0"/>
              <a:t>7.     Doop het pH papier even in de oplossing en</a:t>
            </a:r>
            <a:br>
              <a:rPr lang="nl-NL" sz="5600" dirty="0" smtClean="0"/>
            </a:br>
            <a:r>
              <a:rPr lang="nl-NL" sz="5600" dirty="0" smtClean="0"/>
              <a:t>        meet de pH m.b.v. het schema op het doosje </a:t>
            </a:r>
          </a:p>
          <a:p>
            <a:pPr marL="914400" indent="-914400">
              <a:buAutoNum type="arabicPeriod" startAt="7"/>
            </a:pPr>
            <a:r>
              <a:rPr lang="nl-NL" sz="5600" b="1" dirty="0" smtClean="0"/>
              <a:t>Noteer de pH</a:t>
            </a:r>
            <a:endParaRPr lang="nl-NL" sz="5600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nl-NL" sz="7200" dirty="0"/>
              <a:t>Welke zaden/planten kies je?</a:t>
            </a:r>
          </a:p>
          <a:p>
            <a:endParaRPr lang="nl-NL" sz="7200" dirty="0"/>
          </a:p>
          <a:p>
            <a:r>
              <a:rPr lang="nl-NL" sz="7200" dirty="0"/>
              <a:t>Aardbeiplantje</a:t>
            </a:r>
          </a:p>
          <a:p>
            <a:r>
              <a:rPr lang="nl-NL" sz="7200" dirty="0"/>
              <a:t>Doperwten</a:t>
            </a:r>
          </a:p>
          <a:p>
            <a:r>
              <a:rPr lang="nl-NL" sz="7200" dirty="0"/>
              <a:t>Veldsla</a:t>
            </a:r>
          </a:p>
          <a:p>
            <a:r>
              <a:rPr lang="nl-NL" sz="7200" dirty="0"/>
              <a:t>Radijs</a:t>
            </a:r>
          </a:p>
          <a:p>
            <a:r>
              <a:rPr lang="nl-NL" sz="7200" dirty="0"/>
              <a:t>aardappel (vroege)</a:t>
            </a:r>
          </a:p>
          <a:p>
            <a:endParaRPr lang="nl-NL" sz="7200" dirty="0"/>
          </a:p>
          <a:p>
            <a:pPr marL="0" indent="0">
              <a:buNone/>
            </a:pPr>
            <a:r>
              <a:rPr lang="nl-NL" sz="7200" b="1" dirty="0"/>
              <a:t>Zoek uit welke pH geschikt is voor jullie tuintje. </a:t>
            </a:r>
          </a:p>
          <a:p>
            <a:pPr marL="0" indent="0">
              <a:buNone/>
            </a:pPr>
            <a:r>
              <a:rPr lang="nl-NL" sz="7200" dirty="0"/>
              <a:t>(pagina 6 docentenhandleiding + internet / naslagwerken)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58846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het resultaat?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nl-NL" dirty="0" smtClean="0"/>
              <a:t>Welke pH vond je?</a:t>
            </a:r>
          </a:p>
          <a:p>
            <a:r>
              <a:rPr lang="nl-NL" dirty="0" smtClean="0"/>
              <a:t>Welke plantencombi heb je?</a:t>
            </a:r>
          </a:p>
          <a:p>
            <a:r>
              <a:rPr lang="nl-NL" dirty="0" smtClean="0"/>
              <a:t>Ga je kalk toevoegen</a:t>
            </a:r>
            <a:r>
              <a:rPr lang="nl-NL" dirty="0" smtClean="0"/>
              <a:t>?</a:t>
            </a:r>
          </a:p>
          <a:p>
            <a:endParaRPr lang="nl-NL" dirty="0"/>
          </a:p>
          <a:p>
            <a:r>
              <a:rPr lang="nl-NL" dirty="0"/>
              <a:t>(ook kalk kost geld: sommige groepjes bedachten een alternatief: - schelpen strooien / eierschalen strooien)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32703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Gewasbescherming.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-practicum biologie: plant –plaag </a:t>
            </a:r>
            <a:r>
              <a:rPr lang="nl-NL" sz="1600" dirty="0"/>
              <a:t>(docentenhandleiding)</a:t>
            </a:r>
          </a:p>
          <a:p>
            <a:endParaRPr lang="nl-NL" dirty="0" smtClean="0"/>
          </a:p>
          <a:p>
            <a:r>
              <a:rPr lang="nl-NL" dirty="0" smtClean="0"/>
              <a:t>-</a:t>
            </a:r>
            <a:r>
              <a:rPr lang="nl-NL" dirty="0"/>
              <a:t>uitdaging voor leerlingen om oplossing te zoeken.</a:t>
            </a:r>
          </a:p>
          <a:p>
            <a:pPr marL="457200" lvl="1" indent="0">
              <a:buNone/>
            </a:pPr>
            <a:r>
              <a:rPr lang="nl-NL" dirty="0"/>
              <a:t>	-meest voorkomende plagen:</a:t>
            </a:r>
          </a:p>
          <a:p>
            <a:pPr lvl="2"/>
            <a:r>
              <a:rPr lang="nl-NL" dirty="0"/>
              <a:t>-</a:t>
            </a:r>
            <a:r>
              <a:rPr lang="nl-NL" dirty="0" smtClean="0"/>
              <a:t>slakken		</a:t>
            </a:r>
            <a:r>
              <a:rPr lang="nl-NL" sz="1800" dirty="0" smtClean="0"/>
              <a:t>bier val/schelpen</a:t>
            </a:r>
            <a:endParaRPr lang="nl-NL" sz="1800" dirty="0"/>
          </a:p>
          <a:p>
            <a:pPr lvl="2"/>
            <a:r>
              <a:rPr lang="nl-NL" dirty="0"/>
              <a:t>-</a:t>
            </a:r>
            <a:r>
              <a:rPr lang="nl-NL" dirty="0" smtClean="0"/>
              <a:t>vogels		</a:t>
            </a:r>
            <a:r>
              <a:rPr lang="nl-NL" sz="1800" dirty="0" smtClean="0"/>
              <a:t>netten / hekken</a:t>
            </a:r>
            <a:endParaRPr lang="nl-NL" sz="1800" dirty="0"/>
          </a:p>
          <a:p>
            <a:pPr lvl="2"/>
            <a:r>
              <a:rPr lang="nl-NL" dirty="0"/>
              <a:t>-</a:t>
            </a:r>
            <a:r>
              <a:rPr lang="nl-NL" dirty="0" smtClean="0"/>
              <a:t>luizen		</a:t>
            </a:r>
            <a:r>
              <a:rPr lang="nl-NL" sz="1800" dirty="0" smtClean="0"/>
              <a:t>handmatig / zeep / lieveheersbeestjes</a:t>
            </a:r>
          </a:p>
          <a:p>
            <a:pPr lvl="2"/>
            <a:r>
              <a:rPr lang="nl-NL" dirty="0" smtClean="0"/>
              <a:t>-rupsen		</a:t>
            </a:r>
            <a:r>
              <a:rPr lang="nl-NL" sz="1800" dirty="0" smtClean="0"/>
              <a:t>handmatig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438890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Hekje</a:t>
            </a:r>
            <a:br>
              <a:rPr lang="nl-NL" dirty="0" smtClean="0"/>
            </a:br>
            <a:r>
              <a:rPr lang="nl-NL" sz="2700" dirty="0" smtClean="0"/>
              <a:t>(eenden / duiven?)</a:t>
            </a:r>
            <a:endParaRPr lang="nl-NL" sz="27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067" y="1600200"/>
            <a:ext cx="605986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72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Netje / stokken/bierblikje</a:t>
            </a:r>
            <a:br>
              <a:rPr lang="nl-NL" dirty="0" smtClean="0"/>
            </a:br>
            <a:r>
              <a:rPr lang="nl-NL" sz="2000" dirty="0" smtClean="0"/>
              <a:t>(duiven / eenden/slakken)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24736" cy="49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1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Laag net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6" r="4635"/>
          <a:stretch/>
        </p:blipFill>
        <p:spPr bwMode="auto">
          <a:xfrm>
            <a:off x="971600" y="1556792"/>
            <a:ext cx="6423184" cy="429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910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van een plaag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C:\Users\re.BSG\AppData\Local\Microsoft\Windows\Temporary Internet Files\Content.Outlook\C8YOJE1K\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709246" cy="501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78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-planten</a:t>
            </a:r>
            <a:r>
              <a:rPr lang="nl-NL" sz="1600" dirty="0" smtClean="0"/>
              <a:t> 			desinteresse bij leerlingen</a:t>
            </a:r>
            <a:endParaRPr lang="nl-NL" dirty="0" smtClean="0"/>
          </a:p>
          <a:p>
            <a:r>
              <a:rPr lang="nl-NL" dirty="0" smtClean="0"/>
              <a:t>-agri business		</a:t>
            </a:r>
            <a:r>
              <a:rPr lang="nl-NL" sz="1600" dirty="0" smtClean="0"/>
              <a:t>overheidswens – banen (Noord-Holland) - kas</a:t>
            </a:r>
            <a:endParaRPr lang="nl-NL" sz="400" dirty="0" smtClean="0"/>
          </a:p>
          <a:p>
            <a:r>
              <a:rPr lang="nl-NL" dirty="0" smtClean="0"/>
              <a:t>-vakoverstijgend	</a:t>
            </a:r>
            <a:r>
              <a:rPr lang="nl-NL" sz="1600" dirty="0" smtClean="0"/>
              <a:t>bio-</a:t>
            </a:r>
            <a:r>
              <a:rPr lang="nl-NL" sz="1600" dirty="0" err="1" smtClean="0"/>
              <a:t>sk</a:t>
            </a:r>
            <a:r>
              <a:rPr lang="nl-NL" sz="1600" dirty="0" smtClean="0"/>
              <a:t>-</a:t>
            </a:r>
            <a:r>
              <a:rPr lang="nl-NL" sz="1600" dirty="0" err="1" smtClean="0"/>
              <a:t>ec</a:t>
            </a:r>
            <a:endParaRPr lang="nl-NL" sz="1600" dirty="0"/>
          </a:p>
          <a:p>
            <a:r>
              <a:rPr lang="nl-NL" dirty="0" smtClean="0"/>
              <a:t>-vaardigheden 	</a:t>
            </a:r>
            <a:r>
              <a:rPr lang="nl-NL" sz="1600" dirty="0" smtClean="0"/>
              <a:t>theorie-praktijk / zaaien – verzorgen – 					</a:t>
            </a:r>
            <a:r>
              <a:rPr lang="nl-NL" sz="1600" dirty="0"/>
              <a:t>v</a:t>
            </a:r>
            <a:r>
              <a:rPr lang="nl-NL" sz="1600" dirty="0" smtClean="0"/>
              <a:t>erbeteren – beschermen.</a:t>
            </a:r>
          </a:p>
        </p:txBody>
      </p:sp>
    </p:spTree>
    <p:extLst>
      <p:ext uri="{BB962C8B-B14F-4D97-AF65-F5344CB8AC3E}">
        <p14:creationId xmlns:p14="http://schemas.microsoft.com/office/powerpoint/2010/main" val="7355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Plaagbestrijding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      Larven </a:t>
            </a:r>
            <a:r>
              <a:rPr lang="nl-NL" sz="2400" dirty="0" smtClean="0"/>
              <a:t>sluipwesp			</a:t>
            </a:r>
            <a:r>
              <a:rPr lang="nl-NL" sz="2400" dirty="0" smtClean="0"/>
              <a:t>     practicum</a:t>
            </a:r>
            <a:endParaRPr lang="nl-N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140" y="2622798"/>
            <a:ext cx="237435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re.BSG.002\AppData\Local\Microsoft\Windows\Temporary Internet Files\Content.Outlook\U4S3OUD5\fo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16056" r="26575" b="12270"/>
          <a:stretch/>
        </p:blipFill>
        <p:spPr bwMode="auto">
          <a:xfrm>
            <a:off x="723900" y="2636912"/>
            <a:ext cx="33623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200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</a:t>
            </a:r>
            <a:r>
              <a:rPr lang="nl-NL" dirty="0" smtClean="0"/>
              <a:t>fsluiten met de oogsttijd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-oogst omzetten in geld</a:t>
            </a:r>
          </a:p>
          <a:p>
            <a:r>
              <a:rPr lang="nl-NL" dirty="0" smtClean="0"/>
              <a:t>groenteboer / supermarkt:</a:t>
            </a:r>
          </a:p>
          <a:p>
            <a:r>
              <a:rPr lang="nl-NL" dirty="0"/>
              <a:t>a</a:t>
            </a:r>
            <a:r>
              <a:rPr lang="nl-NL" dirty="0" smtClean="0"/>
              <a:t>lternatieve acties: </a:t>
            </a:r>
            <a:br>
              <a:rPr lang="nl-NL" dirty="0" smtClean="0"/>
            </a:br>
            <a:r>
              <a:rPr lang="nl-NL" dirty="0" smtClean="0"/>
              <a:t>	gemengde sla, </a:t>
            </a:r>
            <a:r>
              <a:rPr lang="nl-NL" dirty="0" smtClean="0"/>
              <a:t>aardappelpartjes</a:t>
            </a:r>
          </a:p>
          <a:p>
            <a:r>
              <a:rPr lang="nl-NL" dirty="0"/>
              <a:t>eindverslag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sz="1400" dirty="0" smtClean="0"/>
              <a:t>Bewijs leveren van de prijzen.!</a:t>
            </a:r>
          </a:p>
          <a:p>
            <a:pPr marL="0" indent="0">
              <a:buNone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956910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 aanpassen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onderdelen wel/ niet uitvoeren.</a:t>
            </a:r>
          </a:p>
          <a:p>
            <a:r>
              <a:rPr lang="nl-NL" dirty="0"/>
              <a:t>e</a:t>
            </a:r>
            <a:r>
              <a:rPr lang="nl-NL" dirty="0" smtClean="0"/>
              <a:t>indverslag belonen met cijfer / prijs.</a:t>
            </a:r>
          </a:p>
          <a:p>
            <a:r>
              <a:rPr lang="nl-NL" dirty="0" smtClean="0"/>
              <a:t>Samenwerking vakken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6910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Haken en ogen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Motiveren leerlingen</a:t>
            </a:r>
            <a:r>
              <a:rPr lang="nl-NL" dirty="0"/>
              <a:t> </a:t>
            </a:r>
            <a:r>
              <a:rPr lang="nl-NL" sz="1600" dirty="0" smtClean="0"/>
              <a:t>wisselend per groepje: begin / midden / eind</a:t>
            </a:r>
            <a:endParaRPr lang="nl-NL" sz="1600" dirty="0"/>
          </a:p>
          <a:p>
            <a:r>
              <a:rPr lang="nl-NL" dirty="0" smtClean="0"/>
              <a:t>Regels bepalen: </a:t>
            </a:r>
            <a:r>
              <a:rPr lang="nl-NL" sz="1600" dirty="0" smtClean="0"/>
              <a:t>wanneer in de tuin / wat mag je er wel of niet </a:t>
            </a:r>
          </a:p>
          <a:p>
            <a:r>
              <a:rPr lang="nl-NL" dirty="0" smtClean="0"/>
              <a:t>Water geven in de meivakantie</a:t>
            </a:r>
          </a:p>
          <a:p>
            <a:r>
              <a:rPr lang="nl-NL" dirty="0" smtClean="0"/>
              <a:t>Samenwerking vakken </a:t>
            </a:r>
          </a:p>
        </p:txBody>
      </p:sp>
    </p:spTree>
    <p:extLst>
      <p:ext uri="{BB962C8B-B14F-4D97-AF65-F5344CB8AC3E}">
        <p14:creationId xmlns:p14="http://schemas.microsoft.com/office/powerpoint/2010/main" val="29241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 en Input luisteraars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vragen blijven over?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Wat zie je voor mogelijkheden?</a:t>
            </a:r>
          </a:p>
          <a:p>
            <a:endParaRPr lang="nl-NL" dirty="0"/>
          </a:p>
          <a:p>
            <a:r>
              <a:rPr lang="nl-NL" dirty="0" smtClean="0"/>
              <a:t>Welk extra input heb je?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346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Afspraken schoolleiding</a:t>
            </a:r>
          </a:p>
          <a:p>
            <a:r>
              <a:rPr lang="nl-NL" dirty="0" smtClean="0"/>
              <a:t>Commitment </a:t>
            </a:r>
            <a:r>
              <a:rPr lang="nl-NL" dirty="0" err="1" smtClean="0"/>
              <a:t>sk</a:t>
            </a:r>
            <a:r>
              <a:rPr lang="nl-NL" dirty="0" smtClean="0"/>
              <a:t>-</a:t>
            </a:r>
            <a:r>
              <a:rPr lang="nl-NL" dirty="0" err="1" smtClean="0"/>
              <a:t>ec</a:t>
            </a:r>
            <a:r>
              <a:rPr lang="nl-NL" dirty="0" smtClean="0"/>
              <a:t>-bio</a:t>
            </a:r>
          </a:p>
          <a:p>
            <a:r>
              <a:rPr lang="nl-NL" dirty="0" smtClean="0"/>
              <a:t>Plek?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48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	Klaslokaal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346409" cy="32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26" y="404664"/>
            <a:ext cx="35608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37248"/>
            <a:ext cx="3744416" cy="219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5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Verhoogde bakken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010569"/>
            <a:ext cx="56959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2074242"/>
          </a:xfrm>
        </p:spPr>
        <p:txBody>
          <a:bodyPr>
            <a:normAutofit/>
          </a:bodyPr>
          <a:lstStyle/>
          <a:p>
            <a:r>
              <a:rPr lang="nl-NL" dirty="0" smtClean="0"/>
              <a:t>Makkelijke </a:t>
            </a:r>
            <a:br>
              <a:rPr lang="nl-NL" dirty="0" smtClean="0"/>
            </a:br>
            <a:r>
              <a:rPr lang="nl-NL" dirty="0" smtClean="0"/>
              <a:t>moestuin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75023"/>
            <a:ext cx="8229600" cy="45259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40671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4" y="2636912"/>
            <a:ext cx="39528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1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Tegels oplichten ( op het plein)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C:\Users\re.BSG.002\AppData\Local\Microsoft\Windows\Temporary Internet Files\Content.Outlook\U4S3OUD5\foto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r="15312"/>
          <a:stretch/>
        </p:blipFill>
        <p:spPr bwMode="auto">
          <a:xfrm>
            <a:off x="1835696" y="1412776"/>
            <a:ext cx="4736951" cy="4815018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7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	In bestaande tuin -BSG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408712" cy="478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bestaat het project 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-vakoverstijgend: </a:t>
            </a:r>
            <a:r>
              <a:rPr lang="nl-NL" dirty="0" err="1" smtClean="0"/>
              <a:t>sk</a:t>
            </a:r>
            <a:r>
              <a:rPr lang="nl-NL" dirty="0" smtClean="0"/>
              <a:t>-</a:t>
            </a:r>
            <a:r>
              <a:rPr lang="nl-NL" dirty="0" err="1" smtClean="0"/>
              <a:t>ec</a:t>
            </a:r>
            <a:r>
              <a:rPr lang="nl-NL" dirty="0" smtClean="0"/>
              <a:t>-bio</a:t>
            </a:r>
          </a:p>
          <a:p>
            <a:endParaRPr lang="nl-NL" dirty="0"/>
          </a:p>
          <a:p>
            <a:r>
              <a:rPr lang="nl-NL" dirty="0" smtClean="0"/>
              <a:t>-van niets tot oogst: </a:t>
            </a:r>
          </a:p>
          <a:p>
            <a:pPr marL="0" indent="0">
              <a:buNone/>
            </a:pPr>
            <a:r>
              <a:rPr lang="nl-NL" dirty="0"/>
              <a:t>m</a:t>
            </a:r>
            <a:r>
              <a:rPr lang="nl-NL" dirty="0" smtClean="0"/>
              <a:t>et daarbij praktische opdrachten uit de 3 vakken.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86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393</Words>
  <Application>Microsoft Office PowerPoint</Application>
  <PresentationFormat>Diavoorstelling (4:3)</PresentationFormat>
  <Paragraphs>129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Kantoorthema</vt:lpstr>
      <vt:lpstr>Project de tuintjes</vt:lpstr>
      <vt:lpstr>waarom</vt:lpstr>
      <vt:lpstr>Hoe?</vt:lpstr>
      <vt:lpstr> Klaslokaal</vt:lpstr>
      <vt:lpstr>Verhoogde bakken</vt:lpstr>
      <vt:lpstr>Makkelijke  moestuin</vt:lpstr>
      <vt:lpstr>Tegels oplichten ( op het plein)</vt:lpstr>
      <vt:lpstr> In bestaande tuin -BSG</vt:lpstr>
      <vt:lpstr>Waar bestaat het project uit</vt:lpstr>
      <vt:lpstr>Zelf doen</vt:lpstr>
      <vt:lpstr>Zelf doen-1</vt:lpstr>
      <vt:lpstr>Zelf doen-2</vt:lpstr>
      <vt:lpstr>pH meting      pH uitzoeken</vt:lpstr>
      <vt:lpstr>wat is het resultaat?</vt:lpstr>
      <vt:lpstr>Gewasbescherming.</vt:lpstr>
      <vt:lpstr>Hekje (eenden / duiven?)</vt:lpstr>
      <vt:lpstr>Netje / stokken/bierblikje (duiven / eenden/slakken)</vt:lpstr>
      <vt:lpstr>Laag net</vt:lpstr>
      <vt:lpstr>Voorbeeld van een plaag</vt:lpstr>
      <vt:lpstr>Plaagbestrijding </vt:lpstr>
      <vt:lpstr>afsluiten met de oogsttijd</vt:lpstr>
      <vt:lpstr>Project aanpassen</vt:lpstr>
      <vt:lpstr>Haken en ogen</vt:lpstr>
      <vt:lpstr>Vragen en Input luisteraars</vt:lpstr>
    </vt:vector>
  </TitlesOfParts>
  <Company>SOVON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de tuintjes</dc:title>
  <dc:creator>Reus  L.A.G. de</dc:creator>
  <cp:lastModifiedBy>Reus  L.A.G. de</cp:lastModifiedBy>
  <cp:revision>23</cp:revision>
  <dcterms:created xsi:type="dcterms:W3CDTF">2015-01-05T09:21:55Z</dcterms:created>
  <dcterms:modified xsi:type="dcterms:W3CDTF">2015-01-15T11:42:59Z</dcterms:modified>
</cp:coreProperties>
</file>