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5" r:id="rId1"/>
  </p:sldMasterIdLst>
  <p:notesMasterIdLst>
    <p:notesMasterId r:id="rId26"/>
  </p:notesMasterIdLst>
  <p:handoutMasterIdLst>
    <p:handoutMasterId r:id="rId27"/>
  </p:handoutMasterIdLst>
  <p:sldIdLst>
    <p:sldId id="256" r:id="rId2"/>
    <p:sldId id="291" r:id="rId3"/>
    <p:sldId id="292" r:id="rId4"/>
    <p:sldId id="293" r:id="rId5"/>
    <p:sldId id="300" r:id="rId6"/>
    <p:sldId id="303" r:id="rId7"/>
    <p:sldId id="264" r:id="rId8"/>
    <p:sldId id="294" r:id="rId9"/>
    <p:sldId id="295" r:id="rId10"/>
    <p:sldId id="302" r:id="rId11"/>
    <p:sldId id="304" r:id="rId12"/>
    <p:sldId id="307" r:id="rId13"/>
    <p:sldId id="306" r:id="rId14"/>
    <p:sldId id="308" r:id="rId15"/>
    <p:sldId id="309" r:id="rId16"/>
    <p:sldId id="310" r:id="rId17"/>
    <p:sldId id="298" r:id="rId18"/>
    <p:sldId id="301" r:id="rId19"/>
    <p:sldId id="272" r:id="rId20"/>
    <p:sldId id="289" r:id="rId21"/>
    <p:sldId id="288" r:id="rId22"/>
    <p:sldId id="305" r:id="rId23"/>
    <p:sldId id="286" r:id="rId24"/>
    <p:sldId id="297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1" d="100"/>
          <a:sy n="111" d="100"/>
        </p:scale>
        <p:origin x="-160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8212E1-35C0-4C0E-9BB8-4A5BBF199F16}" type="datetimeFigureOut">
              <a:rPr lang="en-GB" smtClean="0"/>
              <a:pPr/>
              <a:t>11/01/2013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EAD77A-B1CA-46DD-9D47-B57657D983B6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51662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5217B0-EB78-499F-B1E1-1854E4953B05}" type="datetimeFigureOut">
              <a:rPr lang="en-US" smtClean="0"/>
              <a:pPr/>
              <a:t>1/11/2013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B68EF2-00C3-483E-B425-6F1ED0387AF2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5485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01211A-3A57-5747-900A-9E597B72BD22}" type="slidenum">
              <a:rPr lang="en-US"/>
              <a:pPr/>
              <a:t>2</a:t>
            </a:fld>
            <a:endParaRPr lang="en-US"/>
          </a:p>
        </p:txBody>
      </p:sp>
      <p:sp>
        <p:nvSpPr>
          <p:cNvPr id="34819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 eaLnBrk="0" hangingPunct="0"/>
            <a:fld id="{B53A628F-F177-304B-9641-040B414C7AA3}" type="slidenum">
              <a:rPr sz="1200" noProof="1">
                <a:ea typeface="ＭＳ Ｐゴシック" charset="-128"/>
                <a:cs typeface="ＭＳ Ｐゴシック" charset="-128"/>
              </a:rPr>
              <a:pPr algn="r" eaLnBrk="0" hangingPunct="0"/>
              <a:t>2</a:t>
            </a:fld>
            <a:endParaRPr sz="1200" noProof="1">
              <a:ea typeface="ＭＳ Ｐゴシック" charset="-128"/>
              <a:cs typeface="ＭＳ Ｐゴシック" charset="-128"/>
            </a:endParaRPr>
          </a:p>
        </p:txBody>
      </p:sp>
      <p:sp>
        <p:nvSpPr>
          <p:cNvPr id="3482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48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GB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D2A2C8-C3E6-4B41-AED2-6F866D3840BC}" type="slidenum">
              <a:rPr lang="en-US"/>
              <a:pPr/>
              <a:t>17</a:t>
            </a:fld>
            <a:endParaRPr lang="en-US"/>
          </a:p>
        </p:txBody>
      </p:sp>
      <p:sp>
        <p:nvSpPr>
          <p:cNvPr id="47107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 eaLnBrk="0" hangingPunct="0"/>
            <a:fld id="{66C7D6B9-1B2E-4F47-81CA-5441C63EFC2F}" type="slidenum">
              <a:rPr sz="1200" noProof="1">
                <a:ea typeface="ＭＳ Ｐゴシック" charset="-128"/>
                <a:cs typeface="ＭＳ Ｐゴシック" charset="-128"/>
              </a:rPr>
              <a:pPr algn="r" eaLnBrk="0" hangingPunct="0"/>
              <a:t>17</a:t>
            </a:fld>
            <a:endParaRPr sz="1200" noProof="1">
              <a:ea typeface="ＭＳ Ｐゴシック" charset="-128"/>
              <a:cs typeface="ＭＳ Ｐゴシック" charset="-128"/>
            </a:endParaRPr>
          </a:p>
        </p:txBody>
      </p:sp>
      <p:sp>
        <p:nvSpPr>
          <p:cNvPr id="471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71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>
            <a:solidFill>
              <a:srgbClr val="000000"/>
            </a:solidFill>
          </a:ln>
        </p:spPr>
        <p:txBody>
          <a:bodyPr/>
          <a:lstStyle/>
          <a:p>
            <a:endParaRPr lang="en-GB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D2A2C8-C3E6-4B41-AED2-6F866D3840BC}" type="slidenum">
              <a:rPr lang="en-US"/>
              <a:pPr/>
              <a:t>18</a:t>
            </a:fld>
            <a:endParaRPr lang="en-US"/>
          </a:p>
        </p:txBody>
      </p:sp>
      <p:sp>
        <p:nvSpPr>
          <p:cNvPr id="47107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 eaLnBrk="0" hangingPunct="0"/>
            <a:fld id="{66C7D6B9-1B2E-4F47-81CA-5441C63EFC2F}" type="slidenum">
              <a:rPr sz="1200" noProof="1">
                <a:ea typeface="ＭＳ Ｐゴシック" charset="-128"/>
                <a:cs typeface="ＭＳ Ｐゴシック" charset="-128"/>
              </a:rPr>
              <a:pPr algn="r" eaLnBrk="0" hangingPunct="0"/>
              <a:t>18</a:t>
            </a:fld>
            <a:endParaRPr sz="1200" noProof="1">
              <a:ea typeface="ＭＳ Ｐゴシック" charset="-128"/>
              <a:cs typeface="ＭＳ Ｐゴシック" charset="-128"/>
            </a:endParaRPr>
          </a:p>
        </p:txBody>
      </p:sp>
      <p:sp>
        <p:nvSpPr>
          <p:cNvPr id="471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71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>
            <a:solidFill>
              <a:srgbClr val="000000"/>
            </a:solidFill>
          </a:ln>
        </p:spPr>
        <p:txBody>
          <a:bodyPr/>
          <a:lstStyle/>
          <a:p>
            <a:endParaRPr lang="en-GB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7EDCBA-4C7F-4FA9-BED6-CD956CE49B54}" type="slidenum">
              <a:rPr lang="nl-NL"/>
              <a:pPr/>
              <a:t>19</a:t>
            </a:fld>
            <a:endParaRPr lang="nl-NL"/>
          </a:p>
        </p:txBody>
      </p:sp>
      <p:sp>
        <p:nvSpPr>
          <p:cNvPr id="55299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 eaLnBrk="0" hangingPunct="0"/>
            <a:fld id="{32D2196E-796C-4FC8-93DA-289FABA3B41D}" type="slidenum">
              <a:rPr sz="1200" noProof="1">
                <a:ea typeface="MS PGothic" pitchFamily="34" charset="-128"/>
                <a:cs typeface="MS PGothic" pitchFamily="34" charset="-128"/>
              </a:rPr>
              <a:pPr algn="r" eaLnBrk="0" hangingPunct="0"/>
              <a:t>19</a:t>
            </a:fld>
            <a:endParaRPr sz="1200" noProof="1"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553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>
              <a:latin typeface="Arial" pitchFamily="112" charset="0"/>
              <a:ea typeface="ＭＳ Ｐゴシック" pitchFamily="112" charset="-128"/>
              <a:cs typeface="ＭＳ Ｐゴシック" pitchFamily="112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CA4C57-5961-498B-89BA-C18DD739B5D7}" type="slidenum">
              <a:rPr/>
              <a:pPr/>
              <a:t>22</a:t>
            </a:fld>
            <a:endParaRPr/>
          </a:p>
        </p:txBody>
      </p:sp>
      <p:sp>
        <p:nvSpPr>
          <p:cNvPr id="12288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B6D251F-BD05-1F44-9849-25A0BC2A29A3}" type="slidenum">
              <a:rPr lang="en-US"/>
              <a:pPr/>
              <a:t>24</a:t>
            </a:fld>
            <a:endParaRPr lang="en-US"/>
          </a:p>
        </p:txBody>
      </p:sp>
      <p:sp>
        <p:nvSpPr>
          <p:cNvPr id="56323" name="Rectangle 7"/>
          <p:cNvSpPr txBox="1">
            <a:spLocks noGrp="1" noChangeArrowheads="1"/>
          </p:cNvSpPr>
          <p:nvPr/>
        </p:nvSpPr>
        <p:spPr bwMode="auto">
          <a:xfrm>
            <a:off x="3886908" y="8686288"/>
            <a:ext cx="2971092" cy="45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 eaLnBrk="0" hangingPunct="0"/>
            <a:fld id="{BDD8133D-66D0-6346-BD07-ABE46021078F}" type="slidenum">
              <a:rPr sz="1200" noProof="1">
                <a:ea typeface="ＭＳ Ｐゴシック" charset="-128"/>
                <a:cs typeface="ＭＳ Ｐゴシック" charset="-128"/>
              </a:rPr>
              <a:pPr algn="r" eaLnBrk="0" hangingPunct="0"/>
              <a:t>24</a:t>
            </a:fld>
            <a:endParaRPr sz="1200" noProof="1">
              <a:ea typeface="ＭＳ Ｐゴシック" charset="-128"/>
              <a:cs typeface="ＭＳ Ｐゴシック" charset="-128"/>
            </a:endParaRPr>
          </a:p>
        </p:txBody>
      </p:sp>
      <p:sp>
        <p:nvSpPr>
          <p:cNvPr id="5632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5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A0E2F0-6A4A-504E-BEFF-D3F0018EDD08}" type="slidenum">
              <a:rPr lang="en-US"/>
              <a:pPr/>
              <a:t>3</a:t>
            </a:fld>
            <a:endParaRPr lang="en-US"/>
          </a:p>
        </p:txBody>
      </p:sp>
      <p:sp>
        <p:nvSpPr>
          <p:cNvPr id="36867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 eaLnBrk="0" hangingPunct="0"/>
            <a:fld id="{B5A3A7EF-4C15-1B4C-90ED-C3C1CAEFF9FB}" type="slidenum">
              <a:rPr sz="1200" noProof="1">
                <a:ea typeface="ＭＳ Ｐゴシック" charset="-128"/>
                <a:cs typeface="ＭＳ Ｐゴシック" charset="-128"/>
              </a:rPr>
              <a:pPr algn="r" eaLnBrk="0" hangingPunct="0"/>
              <a:t>3</a:t>
            </a:fld>
            <a:endParaRPr sz="1200" noProof="1">
              <a:ea typeface="ＭＳ Ｐゴシック" charset="-128"/>
              <a:cs typeface="ＭＳ Ｐゴシック" charset="-128"/>
            </a:endParaRPr>
          </a:p>
        </p:txBody>
      </p:sp>
      <p:sp>
        <p:nvSpPr>
          <p:cNvPr id="3686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68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GB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9F89DF-E1D5-E041-9354-3CF796AA3924}" type="slidenum">
              <a:rPr lang="en-US"/>
              <a:pPr/>
              <a:t>4</a:t>
            </a:fld>
            <a:endParaRPr lang="en-US"/>
          </a:p>
        </p:txBody>
      </p:sp>
      <p:sp>
        <p:nvSpPr>
          <p:cNvPr id="38915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 eaLnBrk="0" hangingPunct="0"/>
            <a:fld id="{F0757A2A-38C9-AF46-926D-1870BA907D9C}" type="slidenum">
              <a:rPr sz="1200" noProof="1">
                <a:ea typeface="ＭＳ Ｐゴシック" charset="-128"/>
                <a:cs typeface="ＭＳ Ｐゴシック" charset="-128"/>
              </a:rPr>
              <a:pPr algn="r" eaLnBrk="0" hangingPunct="0"/>
              <a:t>4</a:t>
            </a:fld>
            <a:endParaRPr sz="1200" noProof="1">
              <a:ea typeface="ＭＳ Ｐゴシック" charset="-128"/>
              <a:cs typeface="ＭＳ Ｐゴシック" charset="-128"/>
            </a:endParaRPr>
          </a:p>
        </p:txBody>
      </p:sp>
      <p:sp>
        <p:nvSpPr>
          <p:cNvPr id="389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89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>
            <a:solidFill>
              <a:srgbClr val="000000"/>
            </a:solidFill>
          </a:ln>
        </p:spPr>
        <p:txBody>
          <a:bodyPr/>
          <a:lstStyle/>
          <a:p>
            <a:endParaRPr lang="en-GB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545C43-C7E6-444F-8770-5733BF8286CA}" type="slidenum">
              <a:rPr/>
              <a:pPr/>
              <a:t>6</a:t>
            </a:fld>
            <a:endParaRPr/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C5513A-489E-4738-837D-1AA28B156197}" type="slidenum">
              <a:rPr lang="nl-NL"/>
              <a:pPr/>
              <a:t>7</a:t>
            </a:fld>
            <a:endParaRPr lang="nl-NL"/>
          </a:p>
        </p:txBody>
      </p:sp>
      <p:sp>
        <p:nvSpPr>
          <p:cNvPr id="43011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 eaLnBrk="0" hangingPunct="0"/>
            <a:fld id="{8B48C973-2EC1-4219-AFA9-301A6334A6FE}" type="slidenum">
              <a:rPr sz="1200" noProof="1">
                <a:ea typeface="MS PGothic" pitchFamily="34" charset="-128"/>
                <a:cs typeface="MS PGothic" pitchFamily="34" charset="-128"/>
              </a:rPr>
              <a:pPr algn="r" eaLnBrk="0" hangingPunct="0"/>
              <a:t>7</a:t>
            </a:fld>
            <a:endParaRPr sz="1200" noProof="1"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430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731966-E9E5-1645-8340-3C47ED058549}" type="slidenum">
              <a:rPr lang="en-US"/>
              <a:pPr/>
              <a:t>8</a:t>
            </a:fld>
            <a:endParaRPr lang="en-US"/>
          </a:p>
        </p:txBody>
      </p:sp>
      <p:sp>
        <p:nvSpPr>
          <p:cNvPr id="63491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 eaLnBrk="0" hangingPunct="0"/>
            <a:fld id="{BE179099-2FD7-454A-8D91-C2488A8B043E}" type="slidenum">
              <a:rPr sz="1200" noProof="1">
                <a:ea typeface="ＭＳ Ｐゴシック" charset="-128"/>
                <a:cs typeface="ＭＳ Ｐゴシック" charset="-128"/>
              </a:rPr>
              <a:pPr algn="r" eaLnBrk="0" hangingPunct="0"/>
              <a:t>8</a:t>
            </a:fld>
            <a:endParaRPr sz="1200" noProof="1">
              <a:ea typeface="ＭＳ Ｐゴシック" charset="-128"/>
              <a:cs typeface="ＭＳ Ｐゴシック" charset="-128"/>
            </a:endParaRPr>
          </a:p>
        </p:txBody>
      </p:sp>
      <p:sp>
        <p:nvSpPr>
          <p:cNvPr id="6349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34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GB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 eaLnBrk="0" hangingPunct="0"/>
            <a:fld id="{4539620D-7052-5B4A-B0D8-AFCD7DAF2AEC}" type="slidenum">
              <a:rPr sz="1200" noProof="1">
                <a:ea typeface="ＭＳ Ｐゴシック" charset="-128"/>
                <a:cs typeface="ＭＳ Ｐゴシック" charset="-128"/>
              </a:rPr>
              <a:pPr algn="r" eaLnBrk="0" hangingPunct="0"/>
              <a:t>9</a:t>
            </a:fld>
            <a:endParaRPr sz="1200" noProof="1">
              <a:ea typeface="ＭＳ Ｐゴシック" charset="-128"/>
              <a:cs typeface="ＭＳ Ｐゴシック" charset="-128"/>
            </a:endParaRPr>
          </a:p>
        </p:txBody>
      </p:sp>
      <p:sp>
        <p:nvSpPr>
          <p:cNvPr id="6144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DE45FA-3D0B-4A06-9971-903611D78264}" type="slidenum">
              <a:rPr/>
              <a:pPr/>
              <a:t>11</a:t>
            </a:fld>
            <a:endParaRPr/>
          </a:p>
        </p:txBody>
      </p:sp>
      <p:sp>
        <p:nvSpPr>
          <p:cNvPr id="10649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7F8398-B1ED-406B-B6AD-8983422BC155}" type="slidenum">
              <a:rPr/>
              <a:pPr/>
              <a:t>15</a:t>
            </a:fld>
            <a:endParaRPr/>
          </a:p>
        </p:txBody>
      </p:sp>
      <p:sp>
        <p:nvSpPr>
          <p:cNvPr id="15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noProof="1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124200"/>
            <a:ext cx="6477000" cy="1914144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056632"/>
            <a:ext cx="6477000" cy="1174088"/>
          </a:xfrm>
        </p:spPr>
        <p:txBody>
          <a:bodyPr vert="horz" lIns="91440" tIns="0" rIns="45720" bIns="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SzPct val="90000"/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0216"/>
            <a:ext cx="19842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62450672-E5D2-4087-8A85-C0E1DBBDD2B2}" type="datetimeFigureOut">
              <a:rPr lang="en-US" smtClean="0"/>
              <a:pPr/>
              <a:t>1/11/2013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352" y="6300216"/>
            <a:ext cx="38130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300216"/>
            <a:ext cx="685800" cy="274320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E563E1A2-36DC-4CCE-AD9C-67FAB597E8B9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50672-E5D2-4087-8A85-C0E1DBBDD2B2}" type="datetimeFigureOut">
              <a:rPr lang="en-US" smtClean="0"/>
              <a:pPr/>
              <a:t>1/11/2013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3E1A2-36DC-4CCE-AD9C-67FAB597E8B9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50672-E5D2-4087-8A85-C0E1DBBDD2B2}" type="datetimeFigureOut">
              <a:rPr lang="en-US" smtClean="0"/>
              <a:pPr/>
              <a:t>1/11/2013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3E1A2-36DC-4CCE-AD9C-67FAB597E8B9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50672-E5D2-4087-8A85-C0E1DBBDD2B2}" type="datetimeFigureOut">
              <a:rPr lang="en-US" smtClean="0"/>
              <a:pPr/>
              <a:t>1/11/2013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3E1A2-36DC-4CCE-AD9C-67FAB597E8B9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50672-E5D2-4087-8A85-C0E1DBBDD2B2}" type="datetimeFigureOut">
              <a:rPr lang="en-US" smtClean="0"/>
              <a:pPr/>
              <a:t>1/11/2013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3E1A2-36DC-4CCE-AD9C-67FAB597E8B9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90048"/>
            <a:ext cx="356393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nl-NL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0" y="368490"/>
            <a:ext cx="3566160" cy="562749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398" y="2866030"/>
            <a:ext cx="3563938" cy="2163171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50672-E5D2-4087-8A85-C0E1DBBDD2B2}" type="datetimeFigureOut">
              <a:rPr lang="en-US" smtClean="0"/>
              <a:pPr/>
              <a:t>1/11/2013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3E1A2-36DC-4CCE-AD9C-67FAB597E8B9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7546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nl-NL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7544" y="2699982"/>
            <a:ext cx="3566160" cy="2163171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50672-E5D2-4087-8A85-C0E1DBBDD2B2}" type="datetimeFigureOut">
              <a:rPr lang="en-US" smtClean="0"/>
              <a:pPr/>
              <a:t>1/11/2013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3E1A2-36DC-4CCE-AD9C-67FAB597E8B9}" type="slidenum">
              <a:rPr lang="en-US" smtClean="0"/>
              <a:pPr/>
              <a:t>‹nr.›</a:t>
            </a:fld>
            <a:endParaRPr lang="en-US"/>
          </a:p>
        </p:txBody>
      </p:sp>
      <p:grpSp>
        <p:nvGrpSpPr>
          <p:cNvPr id="3" name="Group 7"/>
          <p:cNvGrpSpPr/>
          <p:nvPr/>
        </p:nvGrpSpPr>
        <p:grpSpPr>
          <a:xfrm rot="21421631">
            <a:off x="629028" y="505650"/>
            <a:ext cx="3850925" cy="5516274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 rot="21421631">
            <a:off x="808793" y="667560"/>
            <a:ext cx="3468664" cy="512472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nl-NL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/>
          <p:nvPr/>
        </p:nvGrpSpPr>
        <p:grpSpPr>
          <a:xfrm rot="21214351">
            <a:off x="313409" y="3520798"/>
            <a:ext cx="4088024" cy="302602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6"/>
          </p:nvPr>
        </p:nvSpPr>
        <p:spPr>
          <a:xfrm rot="21214351">
            <a:off x="491057" y="3682579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nl-NL" smtClean="0"/>
              <a:t>Click icon to add picture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232774">
            <a:off x="169481" y="241256"/>
            <a:ext cx="4088024" cy="3026020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347129" y="403037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nl-NL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434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nl-NL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3432" y="2699982"/>
            <a:ext cx="3566160" cy="2163171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50672-E5D2-4087-8A85-C0E1DBBDD2B2}" type="datetimeFigureOut">
              <a:rPr lang="en-US" smtClean="0"/>
              <a:pPr/>
              <a:t>1/11/2013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3E1A2-36DC-4CCE-AD9C-67FAB597E8B9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nl-NL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32774">
            <a:off x="2059282" y="379100"/>
            <a:ext cx="5031327" cy="3443312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8736"/>
            <a:ext cx="7315200" cy="98797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50672-E5D2-4087-8A85-C0E1DBBDD2B2}" type="datetimeFigureOut">
              <a:rPr lang="en-US" smtClean="0"/>
              <a:pPr/>
              <a:t>1/11/2013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3E1A2-36DC-4CCE-AD9C-67FAB597E8B9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2248157" y="564564"/>
            <a:ext cx="4653577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nl-NL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nl-NL" smtClean="0"/>
              <a:t>Click to edit Master title style</a:t>
            </a:r>
            <a:endParaRPr/>
          </a:p>
        </p:txBody>
      </p:sp>
      <p:grpSp>
        <p:nvGrpSpPr>
          <p:cNvPr id="3" name="Group 13"/>
          <p:cNvGrpSpPr/>
          <p:nvPr/>
        </p:nvGrpSpPr>
        <p:grpSpPr>
          <a:xfrm rot="21420000">
            <a:off x="113687" y="116368"/>
            <a:ext cx="3969060" cy="370536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7"/>
          </p:nvPr>
        </p:nvSpPr>
        <p:spPr>
          <a:xfrm rot="21420000">
            <a:off x="299151" y="304998"/>
            <a:ext cx="3598455" cy="3334235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nl-NL" smtClean="0"/>
              <a:t>Click icon to add picture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360000">
            <a:off x="4165479" y="323141"/>
            <a:ext cx="4792693" cy="3443312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 rot="360000">
            <a:off x="4336486" y="507668"/>
            <a:ext cx="4432860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nl-NL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6106"/>
            <a:ext cx="7315200" cy="99060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50672-E5D2-4087-8A85-C0E1DBBDD2B2}" type="datetimeFigureOut">
              <a:rPr lang="en-US" smtClean="0"/>
              <a:pPr/>
              <a:t>1/11/2013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3E1A2-36DC-4CCE-AD9C-67FAB597E8B9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50672-E5D2-4087-8A85-C0E1DBBDD2B2}" type="datetimeFigureOut">
              <a:rPr lang="en-US" smtClean="0"/>
              <a:pPr/>
              <a:t>1/11/2013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3E1A2-36DC-4CCE-AD9C-67FAB597E8B9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50672-E5D2-4087-8A85-C0E1DBBDD2B2}" type="datetimeFigureOut">
              <a:rPr lang="en-US" smtClean="0"/>
              <a:pPr/>
              <a:t>1/11/2013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3E1A2-36DC-4CCE-AD9C-67FAB597E8B9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1682" y="450851"/>
            <a:ext cx="846083" cy="5357812"/>
          </a:xfrm>
        </p:spPr>
        <p:txBody>
          <a:bodyPr vert="eaVert" anchor="t" anchorCtr="0"/>
          <a:lstStyle/>
          <a:p>
            <a:r>
              <a:rPr lang="nl-NL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50851"/>
            <a:ext cx="5943600" cy="5357812"/>
          </a:xfrm>
        </p:spPr>
        <p:txBody>
          <a:bodyPr vert="eaVert"/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50672-E5D2-4087-8A85-C0E1DBBDD2B2}" type="datetimeFigureOut">
              <a:rPr lang="en-US" smtClean="0"/>
              <a:pPr/>
              <a:t>1/11/2013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3E1A2-36DC-4CCE-AD9C-67FAB597E8B9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Watermar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2215" y="3200400"/>
            <a:ext cx="8021782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nl-NL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813" y="3833095"/>
            <a:ext cx="4724400" cy="1209964"/>
          </a:xfrm>
        </p:spPr>
        <p:txBody>
          <a:bodyPr lIns="45720" tIns="0" rIns="45720" bIns="0" anchor="b" anchorCtr="0">
            <a:noAutofit/>
          </a:bodyPr>
          <a:lstStyle>
            <a:lvl1pPr algn="l">
              <a:lnSpc>
                <a:spcPts val="5000"/>
              </a:lnSpc>
              <a:defRPr sz="4600"/>
            </a:lvl1pPr>
          </a:lstStyle>
          <a:p>
            <a:r>
              <a:rPr lang="nl-NL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813" y="5056909"/>
            <a:ext cx="4724400" cy="1156586"/>
          </a:xfrm>
        </p:spPr>
        <p:txBody>
          <a:bodyPr lIns="91440" tIns="0" rIns="45720" bIns="0">
            <a:normAutofit/>
          </a:bodyPr>
          <a:lstStyle>
            <a:lvl1pPr marL="0" indent="0" algn="l">
              <a:lnSpc>
                <a:spcPts val="2600"/>
              </a:lnSpc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98744"/>
            <a:ext cx="1981200" cy="273050"/>
          </a:xfrm>
        </p:spPr>
        <p:txBody>
          <a:bodyPr/>
          <a:lstStyle>
            <a:lvl1pPr algn="l">
              <a:defRPr sz="1100">
                <a:latin typeface="Rockwell" pitchFamily="18" charset="0"/>
              </a:defRPr>
            </a:lvl1pPr>
          </a:lstStyle>
          <a:p>
            <a:fld id="{62450672-E5D2-4087-8A85-C0E1DBBDD2B2}" type="datetimeFigureOut">
              <a:rPr lang="en-US" smtClean="0"/>
              <a:pPr/>
              <a:t>1/11/2013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400" y="6298744"/>
            <a:ext cx="3810000" cy="27305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4856" y="6312392"/>
            <a:ext cx="685800" cy="265089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E563E1A2-36DC-4CCE-AD9C-67FAB597E8B9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4560"/>
            <a:ext cx="7772400" cy="1362075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57016"/>
            <a:ext cx="7772400" cy="987552"/>
          </a:xfrm>
        </p:spPr>
        <p:txBody>
          <a:bodyPr vert="horz" lIns="91440" tIns="0" rIns="45720" bIns="0" rtlCol="0" anchor="t" anchorCtr="0">
            <a:normAutofit/>
          </a:bodyPr>
          <a:lstStyle>
            <a:lvl1pPr marL="0" indent="0">
              <a:spcBef>
                <a:spcPct val="0"/>
              </a:spcBef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SzPct val="90000"/>
              <a:buFontTx/>
              <a:buNone/>
            </a:pPr>
            <a:r>
              <a:rPr lang="nl-NL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50672-E5D2-4087-8A85-C0E1DBBDD2B2}" type="datetimeFigureOut">
              <a:rPr lang="en-US" smtClean="0"/>
              <a:pPr/>
              <a:t>1/11/2013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3E1A2-36DC-4CCE-AD9C-67FAB597E8B9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Watermar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2693" y="1689847"/>
            <a:ext cx="8431303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nl-NL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196353"/>
            <a:ext cx="5334000" cy="1362075"/>
          </a:xfrm>
        </p:spPr>
        <p:txBody>
          <a:bodyPr lIns="45720" tIns="0" rIns="45720" bIns="0" anchor="b" anchorCtr="0"/>
          <a:lstStyle>
            <a:lvl1pPr algn="l">
              <a:lnSpc>
                <a:spcPts val="5000"/>
              </a:lnSpc>
              <a:defRPr sz="4600" b="1" cap="none" baseline="0"/>
            </a:lvl1pPr>
          </a:lstStyle>
          <a:p>
            <a:r>
              <a:rPr lang="nl-NL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60618"/>
            <a:ext cx="5334000" cy="983087"/>
          </a:xfrm>
        </p:spPr>
        <p:txBody>
          <a:bodyPr tIns="0" rIns="45720" bIns="0" anchor="t" anchorCtr="0"/>
          <a:lstStyle>
            <a:lvl1pPr marL="0" indent="0"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50672-E5D2-4087-8A85-C0E1DBBDD2B2}" type="datetimeFigureOut">
              <a:rPr lang="en-US" smtClean="0"/>
              <a:pPr/>
              <a:t>1/11/2013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3E1A2-36DC-4CCE-AD9C-67FAB597E8B9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775" y="4069804"/>
            <a:ext cx="553878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600" b="1"/>
            </a:lvl1pPr>
          </a:lstStyle>
          <a:p>
            <a:r>
              <a:rPr lang="nl-NL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1240000">
            <a:off x="654352" y="445180"/>
            <a:ext cx="5416247" cy="3630168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1240000">
            <a:off x="857677" y="632632"/>
            <a:ext cx="5009597" cy="325526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nl-NL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58117" y="5230906"/>
            <a:ext cx="5532958" cy="865093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50672-E5D2-4087-8A85-C0E1DBBDD2B2}" type="datetimeFigureOut">
              <a:rPr lang="en-US" smtClean="0"/>
              <a:pPr/>
              <a:t>1/11/2013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3E1A2-36DC-4CCE-AD9C-67FAB597E8B9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50672-E5D2-4087-8A85-C0E1DBBDD2B2}" type="datetimeFigureOut">
              <a:rPr lang="en-US" smtClean="0"/>
              <a:pPr/>
              <a:t>1/11/2013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3E1A2-36DC-4CCE-AD9C-67FAB597E8B9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326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7367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0247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514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50672-E5D2-4087-8A85-C0E1DBBDD2B2}" type="datetimeFigureOut">
              <a:rPr lang="en-US" smtClean="0"/>
              <a:pPr/>
              <a:t>1/11/2013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3E1A2-36DC-4CCE-AD9C-67FAB597E8B9}" type="slidenum">
              <a:rPr lang="en-US" smtClean="0"/>
              <a:pPr/>
              <a:t>‹nr.›</a:t>
            </a:fld>
            <a:endParaRPr lang="en-US"/>
          </a:p>
        </p:txBody>
      </p:sp>
      <p:pic>
        <p:nvPicPr>
          <p:cNvPr id="11" name="Picture 10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3" name="Picture 12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  <p:pic>
        <p:nvPicPr>
          <p:cNvPr id="12" name="Picture 11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4" name="Picture 13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50672-E5D2-4087-8A85-C0E1DBBDD2B2}" type="datetimeFigureOut">
              <a:rPr lang="en-US" smtClean="0"/>
              <a:pPr/>
              <a:t>1/11/2013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3E1A2-36DC-4CCE-AD9C-67FAB597E8B9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8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7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35138"/>
            <a:ext cx="7313613" cy="4056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62450672-E5D2-4087-8A85-C0E1DBBDD2B2}" type="datetimeFigureOut">
              <a:rPr lang="en-US" smtClean="0"/>
              <a:pPr/>
              <a:t>1/11/2013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1388" y="5476097"/>
            <a:ext cx="1483056" cy="851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</a:lstStyle>
          <a:p>
            <a:fld id="{E563E1A2-36DC-4CCE-AD9C-67FAB597E8B9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  <p:sldLayoutId id="2147483702" r:id="rId17"/>
    <p:sldLayoutId id="2147483703" r:id="rId18"/>
    <p:sldLayoutId id="2147483704" r:id="rId19"/>
    <p:sldLayoutId id="2147483705" r:id="rId20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3550" indent="-463550" algn="l" defTabSz="914400" rtl="0" eaLnBrk="1" latinLnBrk="0" hangingPunct="1">
        <a:spcBef>
          <a:spcPts val="2000"/>
        </a:spcBef>
        <a:buSzPct val="90000"/>
        <a:buFontTx/>
        <a:buBlip>
          <a:blip r:embed="rId22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SzPct val="90000"/>
        <a:buFontTx/>
        <a:buBlip>
          <a:blip r:embed="rId23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38338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13" Type="http://schemas.openxmlformats.org/officeDocument/2006/relationships/image" Target="../media/image47.jpe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12" Type="http://schemas.openxmlformats.org/officeDocument/2006/relationships/image" Target="../media/image4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0.png"/><Relationship Id="rId11" Type="http://schemas.openxmlformats.org/officeDocument/2006/relationships/image" Target="../media/image45.jpeg"/><Relationship Id="rId5" Type="http://schemas.openxmlformats.org/officeDocument/2006/relationships/image" Target="../media/image39.jpeg"/><Relationship Id="rId10" Type="http://schemas.openxmlformats.org/officeDocument/2006/relationships/image" Target="../media/image44.jpeg"/><Relationship Id="rId4" Type="http://schemas.openxmlformats.org/officeDocument/2006/relationships/image" Target="../media/image38.jpeg"/><Relationship Id="rId9" Type="http://schemas.openxmlformats.org/officeDocument/2006/relationships/image" Target="../media/image43.jpeg"/><Relationship Id="rId14" Type="http://schemas.openxmlformats.org/officeDocument/2006/relationships/image" Target="../media/image4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Genexpressieprofielen</a:t>
            </a:r>
            <a:r>
              <a:rPr lang="en-US" dirty="0" smtClean="0"/>
              <a:t>: </a:t>
            </a:r>
            <a:r>
              <a:rPr lang="en-US" dirty="0" err="1" smtClean="0"/>
              <a:t>ruis</a:t>
            </a:r>
            <a:r>
              <a:rPr lang="en-US" dirty="0" smtClean="0"/>
              <a:t> of </a:t>
            </a:r>
            <a:r>
              <a:rPr lang="en-US" dirty="0" err="1" smtClean="0"/>
              <a:t>betekenisvol</a:t>
            </a:r>
            <a:r>
              <a:rPr lang="en-US" dirty="0" smtClean="0"/>
              <a:t> </a:t>
            </a:r>
            <a:r>
              <a:rPr lang="en-US" dirty="0" err="1" smtClean="0"/>
              <a:t>signaal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575021"/>
            <a:ext cx="6477000" cy="1001991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Nico</a:t>
            </a:r>
            <a:r>
              <a:rPr lang="en-US" sz="2800" dirty="0" smtClean="0"/>
              <a:t> M. van </a:t>
            </a:r>
            <a:r>
              <a:rPr lang="en-US" sz="2800" dirty="0" err="1" smtClean="0"/>
              <a:t>Straalen</a:t>
            </a:r>
            <a:endParaRPr lang="en-US" sz="2800" dirty="0" smtClean="0"/>
          </a:p>
        </p:txBody>
      </p:sp>
      <p:pic>
        <p:nvPicPr>
          <p:cNvPr id="6" name="Picture 5" descr="Griffioen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67487" y="5297714"/>
            <a:ext cx="4724113" cy="1406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LOGO_NIBI__copy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39394" y="294420"/>
            <a:ext cx="2428836" cy="13747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Het </a:t>
            </a:r>
            <a:r>
              <a:rPr lang="en-US" sz="4000" dirty="0" err="1" smtClean="0"/>
              <a:t>kan</a:t>
            </a:r>
            <a:r>
              <a:rPr lang="en-US" sz="4000" dirty="0" smtClean="0"/>
              <a:t> </a:t>
            </a:r>
            <a:r>
              <a:rPr lang="en-US" sz="4000" dirty="0" err="1" smtClean="0"/>
              <a:t>niet</a:t>
            </a:r>
            <a:r>
              <a:rPr lang="en-US" sz="4000" dirty="0" smtClean="0"/>
              <a:t> </a:t>
            </a:r>
            <a:r>
              <a:rPr lang="en-US" sz="4000" dirty="0" err="1" smtClean="0"/>
              <a:t>werken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35138"/>
            <a:ext cx="7685314" cy="4705576"/>
          </a:xfrm>
        </p:spPr>
        <p:txBody>
          <a:bodyPr>
            <a:noAutofit/>
          </a:bodyPr>
          <a:lstStyle/>
          <a:p>
            <a:r>
              <a:rPr lang="en-US" dirty="0" smtClean="0"/>
              <a:t>De </a:t>
            </a:r>
            <a:r>
              <a:rPr lang="en-US" dirty="0" err="1" smtClean="0"/>
              <a:t>verschillende</a:t>
            </a:r>
            <a:r>
              <a:rPr lang="en-US" dirty="0" smtClean="0"/>
              <a:t> platforms </a:t>
            </a:r>
            <a:r>
              <a:rPr lang="en-US" dirty="0" err="1" smtClean="0"/>
              <a:t>introduceren</a:t>
            </a:r>
            <a:r>
              <a:rPr lang="en-US" dirty="0" smtClean="0"/>
              <a:t> </a:t>
            </a:r>
            <a:r>
              <a:rPr lang="en-US" dirty="0" err="1" smtClean="0"/>
              <a:t>veel</a:t>
            </a:r>
            <a:r>
              <a:rPr lang="en-US" dirty="0" smtClean="0"/>
              <a:t> </a:t>
            </a:r>
            <a:r>
              <a:rPr lang="en-US" dirty="0" err="1" smtClean="0"/>
              <a:t>variatie</a:t>
            </a:r>
            <a:r>
              <a:rPr lang="en-US" dirty="0" smtClean="0"/>
              <a:t> (</a:t>
            </a:r>
            <a:r>
              <a:rPr lang="en-US" dirty="0" err="1" smtClean="0"/>
              <a:t>niet-reproduceerbare</a:t>
            </a:r>
            <a:r>
              <a:rPr lang="en-US" dirty="0" smtClean="0"/>
              <a:t> </a:t>
            </a:r>
            <a:r>
              <a:rPr lang="en-US" dirty="0" err="1" smtClean="0"/>
              <a:t>techniek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Genexpressie</a:t>
            </a:r>
            <a:r>
              <a:rPr lang="en-US" dirty="0" smtClean="0"/>
              <a:t> is inherent </a:t>
            </a:r>
            <a:r>
              <a:rPr lang="en-US" dirty="0" err="1" smtClean="0"/>
              <a:t>variabel</a:t>
            </a:r>
            <a:r>
              <a:rPr lang="en-US" dirty="0" smtClean="0"/>
              <a:t> (</a:t>
            </a:r>
            <a:r>
              <a:rPr lang="en-US" dirty="0" err="1" smtClean="0"/>
              <a:t>kwantumruis</a:t>
            </a:r>
            <a:r>
              <a:rPr lang="en-US" dirty="0" smtClean="0"/>
              <a:t>)</a:t>
            </a:r>
          </a:p>
          <a:p>
            <a:r>
              <a:rPr lang="en-US" dirty="0" smtClean="0"/>
              <a:t>De </a:t>
            </a:r>
            <a:r>
              <a:rPr lang="en-US" dirty="0" err="1" smtClean="0"/>
              <a:t>relatie</a:t>
            </a:r>
            <a:r>
              <a:rPr lang="en-US" dirty="0" smtClean="0"/>
              <a:t> </a:t>
            </a:r>
            <a:r>
              <a:rPr lang="en-US" dirty="0" err="1" smtClean="0"/>
              <a:t>tussen</a:t>
            </a:r>
            <a:r>
              <a:rPr lang="en-US" dirty="0" smtClean="0"/>
              <a:t> </a:t>
            </a:r>
            <a:r>
              <a:rPr lang="en-US" dirty="0" err="1" smtClean="0"/>
              <a:t>genexpressie</a:t>
            </a:r>
            <a:r>
              <a:rPr lang="en-US" dirty="0" smtClean="0"/>
              <a:t> (mRNA) en </a:t>
            </a:r>
            <a:r>
              <a:rPr lang="en-US" dirty="0" err="1" smtClean="0"/>
              <a:t>biochemie</a:t>
            </a:r>
            <a:r>
              <a:rPr lang="en-US" dirty="0" smtClean="0"/>
              <a:t> (</a:t>
            </a:r>
            <a:r>
              <a:rPr lang="en-US" dirty="0" err="1" smtClean="0"/>
              <a:t>eiwitten</a:t>
            </a:r>
            <a:r>
              <a:rPr lang="en-US" dirty="0" smtClean="0"/>
              <a:t>, </a:t>
            </a:r>
            <a:r>
              <a:rPr lang="en-US" dirty="0" err="1" smtClean="0"/>
              <a:t>metabolieten</a:t>
            </a:r>
            <a:r>
              <a:rPr lang="en-US" dirty="0" smtClean="0"/>
              <a:t>) is </a:t>
            </a:r>
            <a:r>
              <a:rPr lang="en-US" dirty="0" err="1" smtClean="0"/>
              <a:t>zwak</a:t>
            </a:r>
            <a:endParaRPr lang="en-US" dirty="0" smtClean="0"/>
          </a:p>
          <a:p>
            <a:r>
              <a:rPr lang="en-US" dirty="0" err="1" smtClean="0"/>
              <a:t>Veel</a:t>
            </a:r>
            <a:r>
              <a:rPr lang="en-US" dirty="0" smtClean="0"/>
              <a:t> </a:t>
            </a:r>
            <a:r>
              <a:rPr lang="en-US" dirty="0" err="1" smtClean="0"/>
              <a:t>genen</a:t>
            </a:r>
            <a:r>
              <a:rPr lang="en-US" dirty="0" smtClean="0"/>
              <a:t> </a:t>
            </a:r>
            <a:r>
              <a:rPr lang="en-US" dirty="0" err="1" smtClean="0"/>
              <a:t>komen</a:t>
            </a:r>
            <a:r>
              <a:rPr lang="en-US" dirty="0" smtClean="0"/>
              <a:t> tot </a:t>
            </a:r>
            <a:r>
              <a:rPr lang="en-US" dirty="0" err="1" smtClean="0"/>
              <a:t>expressie</a:t>
            </a:r>
            <a:r>
              <a:rPr lang="en-US" dirty="0" smtClean="0"/>
              <a:t> </a:t>
            </a:r>
            <a:r>
              <a:rPr lang="en-US" dirty="0" err="1" smtClean="0"/>
              <a:t>om</a:t>
            </a:r>
            <a:r>
              <a:rPr lang="en-US" dirty="0" smtClean="0"/>
              <a:t> </a:t>
            </a:r>
            <a:r>
              <a:rPr lang="en-US" dirty="0" err="1" smtClean="0"/>
              <a:t>redenen</a:t>
            </a:r>
            <a:r>
              <a:rPr lang="en-US" dirty="0" smtClean="0"/>
              <a:t> </a:t>
            </a:r>
            <a:r>
              <a:rPr lang="en-US" dirty="0" err="1" smtClean="0"/>
              <a:t>niet</a:t>
            </a:r>
            <a:r>
              <a:rPr lang="en-US" dirty="0" smtClean="0"/>
              <a:t> </a:t>
            </a:r>
            <a:r>
              <a:rPr lang="en-US" dirty="0" err="1" smtClean="0"/>
              <a:t>gerelateerd</a:t>
            </a:r>
            <a:r>
              <a:rPr lang="en-US" dirty="0" smtClean="0"/>
              <a:t> </a:t>
            </a:r>
            <a:r>
              <a:rPr lang="en-US" dirty="0" err="1" smtClean="0"/>
              <a:t>aan</a:t>
            </a:r>
            <a:r>
              <a:rPr lang="en-US" dirty="0" smtClean="0"/>
              <a:t> de </a:t>
            </a:r>
            <a:r>
              <a:rPr lang="en-US" dirty="0" err="1" smtClean="0"/>
              <a:t>blootstelling</a:t>
            </a:r>
            <a:endParaRPr lang="en-US" dirty="0" smtClean="0"/>
          </a:p>
          <a:p>
            <a:r>
              <a:rPr lang="en-US" b="1" dirty="0" err="1" smtClean="0">
                <a:solidFill>
                  <a:srgbClr val="FF0000"/>
                </a:solidFill>
              </a:rPr>
              <a:t>Alleen</a:t>
            </a:r>
            <a:r>
              <a:rPr lang="en-US" b="1" dirty="0" smtClean="0">
                <a:solidFill>
                  <a:srgbClr val="FF0000"/>
                </a:solidFill>
              </a:rPr>
              <a:t> maar chaos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1001" y="1451427"/>
            <a:ext cx="6477000" cy="5243286"/>
          </a:xfrm>
          <a:prstGeom prst="rect">
            <a:avLst/>
          </a:prstGeom>
          <a:solidFill>
            <a:schemeClr val="bg1"/>
          </a:solidFill>
          <a:ln>
            <a:solidFill>
              <a:srgbClr val="86090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534400" cy="1143000"/>
          </a:xfrm>
        </p:spPr>
        <p:txBody>
          <a:bodyPr/>
          <a:lstStyle/>
          <a:p>
            <a:r>
              <a:rPr lang="nl-NL" sz="3600" noProof="1" smtClean="0"/>
              <a:t>De lange weg van genexpressie naar functioneel eiwit</a:t>
            </a:r>
            <a:endParaRPr noProof="1"/>
          </a:p>
        </p:txBody>
      </p:sp>
      <p:pic>
        <p:nvPicPr>
          <p:cNvPr id="105475" name="Picture 3" descr="Feder2005Fig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1868714"/>
            <a:ext cx="5867400" cy="4595813"/>
          </a:xfrm>
          <a:prstGeom prst="rect">
            <a:avLst/>
          </a:prstGeom>
          <a:noFill/>
        </p:spPr>
      </p:pic>
      <p:sp>
        <p:nvSpPr>
          <p:cNvPr id="105476" name="Text Box 4"/>
          <p:cNvSpPr txBox="1">
            <a:spLocks noChangeArrowheads="1"/>
          </p:cNvSpPr>
          <p:nvPr/>
        </p:nvSpPr>
        <p:spPr bwMode="auto">
          <a:xfrm>
            <a:off x="7384143" y="5504998"/>
            <a:ext cx="1531257" cy="954107"/>
          </a:xfrm>
          <a:prstGeom prst="rect">
            <a:avLst/>
          </a:prstGeom>
          <a:solidFill>
            <a:srgbClr val="FCD7D7"/>
          </a:solidFill>
          <a:ln w="9525">
            <a:solidFill>
              <a:srgbClr val="860908"/>
            </a:solidFill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sz="1400" noProof="1">
                <a:solidFill>
                  <a:srgbClr val="000000"/>
                </a:solidFill>
              </a:rPr>
              <a:t>Feder, M.E. &amp; Walser, J.-C. (2005) </a:t>
            </a:r>
            <a:r>
              <a:rPr sz="1400" i="1" noProof="1">
                <a:solidFill>
                  <a:srgbClr val="000000"/>
                </a:solidFill>
              </a:rPr>
              <a:t>J. Evol. Biol</a:t>
            </a:r>
            <a:r>
              <a:rPr sz="1400" noProof="1">
                <a:solidFill>
                  <a:srgbClr val="000000"/>
                </a:solidFill>
              </a:rPr>
              <a:t>. </a:t>
            </a:r>
            <a:r>
              <a:rPr sz="1400" b="1" noProof="1">
                <a:solidFill>
                  <a:srgbClr val="000000"/>
                </a:solidFill>
              </a:rPr>
              <a:t>18</a:t>
            </a:r>
            <a:r>
              <a:rPr sz="1400" noProof="1">
                <a:solidFill>
                  <a:srgbClr val="000000"/>
                </a:solidFill>
              </a:rPr>
              <a:t>: 901-910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 smtClean="0"/>
              <a:t>Correlatie</a:t>
            </a:r>
            <a:r>
              <a:rPr lang="en-US" sz="4000" dirty="0" smtClean="0"/>
              <a:t> </a:t>
            </a:r>
            <a:r>
              <a:rPr lang="en-US" sz="4000" dirty="0" err="1" smtClean="0"/>
              <a:t>tussen</a:t>
            </a:r>
            <a:r>
              <a:rPr lang="en-US" sz="4000" dirty="0" smtClean="0"/>
              <a:t> platforms</a:t>
            </a:r>
            <a:endParaRPr lang="en-US" sz="4000" dirty="0"/>
          </a:p>
        </p:txBody>
      </p:sp>
      <p:pic>
        <p:nvPicPr>
          <p:cNvPr id="5" name="Picture 4" descr="Untitled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429" y="1625602"/>
            <a:ext cx="3646331" cy="3534518"/>
          </a:xfrm>
          <a:prstGeom prst="rect">
            <a:avLst/>
          </a:prstGeom>
          <a:ln>
            <a:solidFill>
              <a:srgbClr val="860908"/>
            </a:solidFill>
          </a:ln>
        </p:spPr>
      </p:pic>
      <p:pic>
        <p:nvPicPr>
          <p:cNvPr id="6" name="Picture 5" descr="Untitled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3703" y="1632856"/>
            <a:ext cx="3612341" cy="3501571"/>
          </a:xfrm>
          <a:prstGeom prst="rect">
            <a:avLst/>
          </a:prstGeom>
          <a:ln>
            <a:solidFill>
              <a:srgbClr val="860908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3478759" y="6371380"/>
            <a:ext cx="5429003" cy="369332"/>
          </a:xfrm>
          <a:prstGeom prst="rect">
            <a:avLst/>
          </a:prstGeom>
          <a:solidFill>
            <a:schemeClr val="accent2">
              <a:lumMod val="10000"/>
              <a:lumOff val="90000"/>
            </a:schemeClr>
          </a:solidFill>
          <a:ln>
            <a:solidFill>
              <a:srgbClr val="860908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Tan, P.K. </a:t>
            </a:r>
            <a:r>
              <a:rPr lang="en-US" i="1" dirty="0" smtClean="0"/>
              <a:t>et al</a:t>
            </a:r>
            <a:r>
              <a:rPr lang="en-US" dirty="0" smtClean="0"/>
              <a:t>. (2003) </a:t>
            </a:r>
            <a:r>
              <a:rPr lang="en-US" i="1" dirty="0" smtClean="0"/>
              <a:t>Nucleic Acids Research </a:t>
            </a:r>
            <a:r>
              <a:rPr lang="en-US" b="1" dirty="0" smtClean="0"/>
              <a:t>31</a:t>
            </a:r>
            <a:r>
              <a:rPr lang="en-US" dirty="0" smtClean="0"/>
              <a:t>: 5676-5684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01418" y="5403332"/>
            <a:ext cx="7626596" cy="862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Genexpressies</a:t>
            </a:r>
            <a:r>
              <a:rPr lang="en-US" sz="2400" dirty="0" smtClean="0"/>
              <a:t> van PANC-1 </a:t>
            </a:r>
            <a:r>
              <a:rPr lang="en-US" sz="2400" dirty="0" err="1" smtClean="0"/>
              <a:t>cellen</a:t>
            </a:r>
            <a:r>
              <a:rPr lang="en-US" sz="2400" dirty="0" smtClean="0"/>
              <a:t> </a:t>
            </a:r>
            <a:r>
              <a:rPr lang="en-US" sz="2400" dirty="0" err="1" smtClean="0"/>
              <a:t>bekeken</a:t>
            </a:r>
            <a:r>
              <a:rPr lang="en-US" sz="2400" dirty="0" smtClean="0"/>
              <a:t> met </a:t>
            </a:r>
            <a:r>
              <a:rPr lang="en-US" sz="2400" dirty="0" err="1" smtClean="0"/>
              <a:t>drie</a:t>
            </a:r>
            <a:r>
              <a:rPr lang="en-US" sz="2400" dirty="0" smtClean="0"/>
              <a:t> </a:t>
            </a:r>
            <a:r>
              <a:rPr lang="en-US" sz="2400" dirty="0" err="1" smtClean="0"/>
              <a:t>verschillende</a:t>
            </a:r>
            <a:r>
              <a:rPr lang="en-US" sz="2400" dirty="0" smtClean="0"/>
              <a:t> microarrays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791855" y="1880280"/>
            <a:ext cx="4920478" cy="3925434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 smtClean="0"/>
              <a:t>Transcriptionele</a:t>
            </a:r>
            <a:r>
              <a:rPr lang="en-US" sz="4000" dirty="0" smtClean="0"/>
              <a:t> </a:t>
            </a:r>
            <a:r>
              <a:rPr lang="en-US" sz="4000" dirty="0" err="1" smtClean="0"/>
              <a:t>territoria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714" y="1952851"/>
            <a:ext cx="3410855" cy="4506005"/>
          </a:xfrm>
        </p:spPr>
        <p:txBody>
          <a:bodyPr>
            <a:noAutofit/>
          </a:bodyPr>
          <a:lstStyle/>
          <a:p>
            <a:r>
              <a:rPr lang="en-US" sz="2800" dirty="0" smtClean="0"/>
              <a:t>200 </a:t>
            </a:r>
            <a:r>
              <a:rPr lang="en-US" sz="2800" dirty="0" err="1" smtClean="0"/>
              <a:t>gebieden</a:t>
            </a:r>
            <a:r>
              <a:rPr lang="en-US" sz="2800" dirty="0" smtClean="0"/>
              <a:t> op het </a:t>
            </a:r>
            <a:r>
              <a:rPr lang="en-US" sz="2800" dirty="0" err="1" smtClean="0"/>
              <a:t>chromosoom</a:t>
            </a:r>
            <a:r>
              <a:rPr lang="en-US" sz="2800" dirty="0" smtClean="0"/>
              <a:t>, elk met 10-30 </a:t>
            </a:r>
            <a:r>
              <a:rPr lang="en-US" sz="2800" dirty="0" err="1" smtClean="0"/>
              <a:t>naast</a:t>
            </a:r>
            <a:r>
              <a:rPr lang="en-US" sz="2800" dirty="0" smtClean="0"/>
              <a:t> </a:t>
            </a:r>
            <a:r>
              <a:rPr lang="en-US" sz="2800" dirty="0" err="1" smtClean="0"/>
              <a:t>elkaar</a:t>
            </a:r>
            <a:r>
              <a:rPr lang="en-US" sz="2800" dirty="0" smtClean="0"/>
              <a:t> </a:t>
            </a:r>
            <a:r>
              <a:rPr lang="en-US" sz="2800" dirty="0" err="1" smtClean="0"/>
              <a:t>gelegen</a:t>
            </a:r>
            <a:r>
              <a:rPr lang="en-US" sz="2800" dirty="0" smtClean="0"/>
              <a:t> </a:t>
            </a:r>
            <a:r>
              <a:rPr lang="en-US" sz="2800" dirty="0" err="1" smtClean="0"/>
              <a:t>genen</a:t>
            </a:r>
            <a:r>
              <a:rPr lang="en-US" sz="2800" dirty="0" smtClean="0"/>
              <a:t>, </a:t>
            </a:r>
            <a:r>
              <a:rPr lang="en-US" sz="2800" dirty="0" err="1" smtClean="0"/>
              <a:t>hebben</a:t>
            </a:r>
            <a:r>
              <a:rPr lang="en-US" sz="2800" dirty="0" smtClean="0"/>
              <a:t> </a:t>
            </a:r>
            <a:r>
              <a:rPr lang="en-US" sz="2800" dirty="0" err="1" smtClean="0"/>
              <a:t>hetzelfde</a:t>
            </a:r>
            <a:r>
              <a:rPr lang="en-US" sz="2800" dirty="0" smtClean="0"/>
              <a:t> </a:t>
            </a:r>
            <a:r>
              <a:rPr lang="en-US" sz="2800" dirty="0" err="1" smtClean="0"/>
              <a:t>expressiepatroon</a:t>
            </a:r>
            <a:r>
              <a:rPr lang="en-US" sz="2800" dirty="0" smtClean="0"/>
              <a:t> </a:t>
            </a:r>
            <a:r>
              <a:rPr lang="en-US" sz="2800" dirty="0" err="1" smtClean="0"/>
              <a:t>maar</a:t>
            </a:r>
            <a:r>
              <a:rPr lang="en-US" sz="2800" dirty="0" smtClean="0"/>
              <a:t> </a:t>
            </a:r>
            <a:r>
              <a:rPr lang="en-US" sz="2800" dirty="0" err="1" smtClean="0"/>
              <a:t>geen</a:t>
            </a:r>
            <a:r>
              <a:rPr lang="en-US" sz="2800" dirty="0" smtClean="0"/>
              <a:t> </a:t>
            </a:r>
            <a:r>
              <a:rPr lang="en-US" sz="2800" dirty="0" err="1" smtClean="0"/>
              <a:t>overeenkomstige</a:t>
            </a:r>
            <a:r>
              <a:rPr lang="en-US" sz="2800" dirty="0" smtClean="0"/>
              <a:t> </a:t>
            </a:r>
            <a:r>
              <a:rPr lang="en-US" sz="2800" dirty="0" err="1" smtClean="0"/>
              <a:t>functie</a:t>
            </a:r>
            <a:endParaRPr lang="en-US" sz="2800" dirty="0"/>
          </a:p>
        </p:txBody>
      </p:sp>
      <p:pic>
        <p:nvPicPr>
          <p:cNvPr id="5" name="Picture 4" descr="Untitl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3522" y="1952852"/>
            <a:ext cx="4077063" cy="36271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660571" y="6063118"/>
            <a:ext cx="3051762" cy="646331"/>
          </a:xfrm>
          <a:prstGeom prst="rect">
            <a:avLst/>
          </a:prstGeom>
          <a:solidFill>
            <a:schemeClr val="accent2">
              <a:lumMod val="10000"/>
              <a:lumOff val="90000"/>
            </a:schemeClr>
          </a:solidFill>
          <a:ln>
            <a:solidFill>
              <a:srgbClr val="860908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Spellman, P.T. &amp; Rubin, G.M. (2002) </a:t>
            </a:r>
            <a:r>
              <a:rPr lang="en-US" i="1" dirty="0" smtClean="0"/>
              <a:t>Journal of Biology</a:t>
            </a:r>
            <a:r>
              <a:rPr lang="en-US" dirty="0" smtClean="0"/>
              <a:t> </a:t>
            </a:r>
            <a:r>
              <a:rPr lang="en-US" b="1" dirty="0" smtClean="0"/>
              <a:t>1</a:t>
            </a:r>
            <a:r>
              <a:rPr lang="en-US" dirty="0" smtClean="0"/>
              <a:t>: 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Single-cell </a:t>
            </a:r>
            <a:r>
              <a:rPr lang="en-US" dirty="0" err="1" smtClean="0"/>
              <a:t>expressie-analyse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35138"/>
            <a:ext cx="7612743" cy="4832576"/>
          </a:xfrm>
        </p:spPr>
        <p:txBody>
          <a:bodyPr>
            <a:normAutofit lnSpcReduction="10000"/>
          </a:bodyPr>
          <a:lstStyle/>
          <a:p>
            <a:r>
              <a:rPr lang="en-US" sz="2800" dirty="0" err="1" smtClean="0"/>
              <a:t>Ruis</a:t>
            </a:r>
            <a:r>
              <a:rPr lang="en-US" sz="2800" dirty="0" smtClean="0"/>
              <a:t> in </a:t>
            </a:r>
            <a:r>
              <a:rPr lang="en-US" sz="2800" dirty="0" err="1" smtClean="0"/>
              <a:t>genexpressie</a:t>
            </a:r>
            <a:r>
              <a:rPr lang="en-US" sz="2800" dirty="0" smtClean="0"/>
              <a:t> </a:t>
            </a:r>
            <a:r>
              <a:rPr lang="en-US" sz="2800" dirty="0" err="1" smtClean="0"/>
              <a:t>wordt</a:t>
            </a:r>
            <a:r>
              <a:rPr lang="en-US" sz="2800" dirty="0" smtClean="0"/>
              <a:t> </a:t>
            </a:r>
            <a:r>
              <a:rPr lang="en-US" sz="2800" dirty="0" err="1" smtClean="0"/>
              <a:t>veroorzaakt</a:t>
            </a:r>
            <a:r>
              <a:rPr lang="en-US" sz="2800" dirty="0" smtClean="0"/>
              <a:t> door random </a:t>
            </a:r>
            <a:r>
              <a:rPr lang="en-US" sz="2800" dirty="0" err="1" smtClean="0"/>
              <a:t>variatie</a:t>
            </a:r>
            <a:r>
              <a:rPr lang="en-US" sz="2800" dirty="0" smtClean="0"/>
              <a:t> in </a:t>
            </a:r>
            <a:r>
              <a:rPr lang="en-US" sz="2800" dirty="0" err="1" smtClean="0"/>
              <a:t>productie</a:t>
            </a:r>
            <a:r>
              <a:rPr lang="en-US" sz="2800" dirty="0" smtClean="0"/>
              <a:t> en </a:t>
            </a:r>
            <a:r>
              <a:rPr lang="en-US" sz="2800" dirty="0" err="1" smtClean="0"/>
              <a:t>afbraak</a:t>
            </a:r>
            <a:r>
              <a:rPr lang="en-US" sz="2800" dirty="0" smtClean="0"/>
              <a:t> van mRNA</a:t>
            </a:r>
          </a:p>
          <a:p>
            <a:r>
              <a:rPr lang="en-US" sz="2800" dirty="0" err="1" smtClean="0"/>
              <a:t>Verschillen</a:t>
            </a:r>
            <a:r>
              <a:rPr lang="en-US" sz="2800" dirty="0" smtClean="0"/>
              <a:t> </a:t>
            </a:r>
            <a:r>
              <a:rPr lang="en-US" sz="2800" dirty="0" err="1" smtClean="0"/>
              <a:t>zijn</a:t>
            </a:r>
            <a:r>
              <a:rPr lang="en-US" sz="2800" dirty="0" smtClean="0"/>
              <a:t> </a:t>
            </a:r>
            <a:r>
              <a:rPr lang="en-US" sz="2800" dirty="0" err="1" smtClean="0"/>
              <a:t>vooral</a:t>
            </a:r>
            <a:r>
              <a:rPr lang="en-US" sz="2800" dirty="0" smtClean="0"/>
              <a:t> </a:t>
            </a:r>
            <a:r>
              <a:rPr lang="en-US" sz="2800" dirty="0" err="1" smtClean="0"/>
              <a:t>tussen</a:t>
            </a:r>
            <a:r>
              <a:rPr lang="en-US" sz="2800" dirty="0" smtClean="0"/>
              <a:t> </a:t>
            </a:r>
            <a:r>
              <a:rPr lang="en-US" sz="2800" dirty="0" err="1" smtClean="0"/>
              <a:t>cellen</a:t>
            </a:r>
            <a:endParaRPr lang="en-US" sz="2800" dirty="0" smtClean="0"/>
          </a:p>
          <a:p>
            <a:r>
              <a:rPr lang="en-US" sz="2800" dirty="0" err="1" smtClean="0"/>
              <a:t>Aanzienlijke</a:t>
            </a:r>
            <a:r>
              <a:rPr lang="en-US" sz="2800" dirty="0" smtClean="0"/>
              <a:t> </a:t>
            </a:r>
            <a:r>
              <a:rPr lang="en-US" sz="2800" dirty="0" err="1" smtClean="0"/>
              <a:t>verschillen</a:t>
            </a:r>
            <a:r>
              <a:rPr lang="en-US" sz="2800" dirty="0" smtClean="0"/>
              <a:t> </a:t>
            </a:r>
            <a:r>
              <a:rPr lang="en-US" sz="2800" dirty="0" err="1" smtClean="0"/>
              <a:t>tussen</a:t>
            </a:r>
            <a:r>
              <a:rPr lang="en-US" sz="2800" dirty="0" smtClean="0"/>
              <a:t> </a:t>
            </a:r>
            <a:r>
              <a:rPr lang="en-US" sz="2800" dirty="0" err="1" smtClean="0"/>
              <a:t>genen</a:t>
            </a:r>
            <a:endParaRPr lang="en-US" sz="2800" dirty="0" smtClean="0"/>
          </a:p>
          <a:p>
            <a:pPr lvl="1"/>
            <a:r>
              <a:rPr lang="en-US" sz="2600" dirty="0" err="1" smtClean="0"/>
              <a:t>Genen</a:t>
            </a:r>
            <a:r>
              <a:rPr lang="en-US" sz="2600" dirty="0" smtClean="0"/>
              <a:t> die </a:t>
            </a:r>
            <a:r>
              <a:rPr lang="en-US" sz="2600" dirty="0" err="1" smtClean="0"/>
              <a:t>reageren</a:t>
            </a:r>
            <a:r>
              <a:rPr lang="en-US" sz="2600" dirty="0" smtClean="0"/>
              <a:t> op het milieu: </a:t>
            </a:r>
            <a:r>
              <a:rPr lang="en-US" sz="2600" dirty="0" err="1" smtClean="0"/>
              <a:t>zeer</a:t>
            </a:r>
            <a:r>
              <a:rPr lang="en-US" sz="2600" dirty="0" smtClean="0"/>
              <a:t> </a:t>
            </a:r>
            <a:r>
              <a:rPr lang="en-US" sz="2600" dirty="0" err="1" smtClean="0"/>
              <a:t>variabel</a:t>
            </a:r>
            <a:endParaRPr lang="en-US" sz="2600" dirty="0" smtClean="0"/>
          </a:p>
          <a:p>
            <a:pPr lvl="1"/>
            <a:r>
              <a:rPr lang="en-US" sz="2600" dirty="0" err="1" smtClean="0"/>
              <a:t>Genen</a:t>
            </a:r>
            <a:r>
              <a:rPr lang="en-US" sz="2600" dirty="0" smtClean="0"/>
              <a:t> </a:t>
            </a:r>
            <a:r>
              <a:rPr lang="en-US" sz="2600" dirty="0" err="1" smtClean="0"/>
              <a:t>betrokken</a:t>
            </a:r>
            <a:r>
              <a:rPr lang="en-US" sz="2600" dirty="0" smtClean="0"/>
              <a:t> </a:t>
            </a:r>
            <a:r>
              <a:rPr lang="en-US" sz="2600" dirty="0" err="1" smtClean="0"/>
              <a:t>bij</a:t>
            </a:r>
            <a:r>
              <a:rPr lang="en-US" sz="2600" dirty="0" smtClean="0"/>
              <a:t> </a:t>
            </a:r>
            <a:r>
              <a:rPr lang="en-US" sz="2600" dirty="0" err="1" smtClean="0"/>
              <a:t>eiwitsynthese</a:t>
            </a:r>
            <a:r>
              <a:rPr lang="en-US" sz="2600" dirty="0" smtClean="0"/>
              <a:t>: </a:t>
            </a:r>
            <a:r>
              <a:rPr lang="en-US" sz="2600" dirty="0" err="1" smtClean="0"/>
              <a:t>stabiel</a:t>
            </a:r>
            <a:endParaRPr lang="en-US" sz="2600" dirty="0" smtClean="0"/>
          </a:p>
          <a:p>
            <a:r>
              <a:rPr lang="en-US" sz="2800" dirty="0" err="1" smtClean="0"/>
              <a:t>Moleculaire</a:t>
            </a:r>
            <a:r>
              <a:rPr lang="en-US" sz="2800" dirty="0" smtClean="0"/>
              <a:t> </a:t>
            </a:r>
            <a:r>
              <a:rPr lang="en-US" sz="2800" dirty="0" err="1" smtClean="0"/>
              <a:t>ruis</a:t>
            </a:r>
            <a:r>
              <a:rPr lang="en-US" sz="2800" dirty="0" smtClean="0"/>
              <a:t> </a:t>
            </a:r>
            <a:r>
              <a:rPr lang="en-US" sz="2800" dirty="0" err="1" smtClean="0"/>
              <a:t>heeft</a:t>
            </a:r>
            <a:r>
              <a:rPr lang="en-US" sz="2800" dirty="0" smtClean="0"/>
              <a:t> </a:t>
            </a:r>
            <a:r>
              <a:rPr lang="en-US" sz="2800" dirty="0" err="1" smtClean="0"/>
              <a:t>een</a:t>
            </a:r>
            <a:r>
              <a:rPr lang="en-US" sz="2800" dirty="0" smtClean="0"/>
              <a:t> </a:t>
            </a:r>
            <a:r>
              <a:rPr lang="en-US" sz="2800" dirty="0" err="1" smtClean="0"/>
              <a:t>biologische</a:t>
            </a:r>
            <a:r>
              <a:rPr lang="en-US" sz="2800" dirty="0" smtClean="0"/>
              <a:t> </a:t>
            </a:r>
            <a:r>
              <a:rPr lang="en-US" sz="2800" dirty="0" err="1" smtClean="0"/>
              <a:t>betekenis</a:t>
            </a:r>
            <a:r>
              <a:rPr lang="en-US" sz="2800" dirty="0" smtClean="0"/>
              <a:t>!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4172857" y="6383048"/>
            <a:ext cx="4172937" cy="307777"/>
          </a:xfrm>
          <a:prstGeom prst="rect">
            <a:avLst/>
          </a:prstGeom>
          <a:solidFill>
            <a:srgbClr val="FCD7D7"/>
          </a:solidFill>
          <a:ln>
            <a:solidFill>
              <a:srgbClr val="860908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Newman, J.R.S. </a:t>
            </a:r>
            <a:r>
              <a:rPr lang="en-US" sz="1400" i="1" dirty="0" smtClean="0"/>
              <a:t>et al. </a:t>
            </a:r>
            <a:r>
              <a:rPr lang="en-US" sz="1400" dirty="0" smtClean="0"/>
              <a:t>(2006) </a:t>
            </a:r>
            <a:r>
              <a:rPr lang="en-US" sz="1400" i="1" dirty="0" smtClean="0"/>
              <a:t>Nature </a:t>
            </a:r>
            <a:r>
              <a:rPr lang="en-US" sz="1400" b="1" dirty="0" smtClean="0"/>
              <a:t>441</a:t>
            </a:r>
            <a:r>
              <a:rPr lang="en-US" sz="1400" dirty="0" smtClean="0"/>
              <a:t>: 840-846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466952"/>
            <a:ext cx="7652658" cy="1162508"/>
          </a:xfrm>
        </p:spPr>
        <p:txBody>
          <a:bodyPr/>
          <a:lstStyle/>
          <a:p>
            <a:pPr algn="l"/>
            <a:r>
              <a:rPr lang="nl-NL" sz="4000" noProof="1" smtClean="0"/>
              <a:t>Wat maakt een gen onrustig</a:t>
            </a:r>
            <a:endParaRPr sz="4000" noProof="1"/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9686" y="2835780"/>
            <a:ext cx="7924800" cy="3372530"/>
          </a:xfrm>
        </p:spPr>
        <p:txBody>
          <a:bodyPr>
            <a:noAutofit/>
          </a:bodyPr>
          <a:lstStyle/>
          <a:p>
            <a:r>
              <a:rPr lang="nl-NL" noProof="1" smtClean="0"/>
              <a:t>Stress-responsieve genen</a:t>
            </a:r>
            <a:br>
              <a:rPr lang="nl-NL" noProof="1" smtClean="0"/>
            </a:br>
            <a:r>
              <a:rPr lang="nl-NL" noProof="1" smtClean="0"/>
              <a:t>hebben vaak een TATA-</a:t>
            </a:r>
            <a:br>
              <a:rPr lang="nl-NL" noProof="1" smtClean="0"/>
            </a:br>
            <a:r>
              <a:rPr lang="nl-NL" noProof="1" smtClean="0"/>
              <a:t>box in de promoter</a:t>
            </a:r>
            <a:endParaRPr noProof="1" smtClean="0"/>
          </a:p>
          <a:p>
            <a:r>
              <a:rPr noProof="1" smtClean="0"/>
              <a:t>TATA</a:t>
            </a:r>
            <a:r>
              <a:rPr noProof="1"/>
              <a:t>-</a:t>
            </a:r>
            <a:r>
              <a:rPr noProof="1" smtClean="0"/>
              <a:t>l</a:t>
            </a:r>
            <a:r>
              <a:rPr lang="nl-NL" noProof="1" smtClean="0"/>
              <a:t>oze</a:t>
            </a:r>
            <a:r>
              <a:rPr noProof="1" smtClean="0"/>
              <a:t> gene</a:t>
            </a:r>
            <a:r>
              <a:rPr lang="nl-NL" noProof="1" smtClean="0"/>
              <a:t>n</a:t>
            </a:r>
            <a:r>
              <a:rPr noProof="1" smtClean="0"/>
              <a:t> </a:t>
            </a:r>
            <a:r>
              <a:rPr lang="nl-NL" noProof="1" smtClean="0"/>
              <a:t>hebben vaker huishoud-functies</a:t>
            </a:r>
            <a:endParaRPr noProof="1" smtClean="0"/>
          </a:p>
          <a:p>
            <a:r>
              <a:rPr noProof="1" smtClean="0"/>
              <a:t>Transcription</a:t>
            </a:r>
            <a:r>
              <a:rPr lang="nl-NL" noProof="1" smtClean="0"/>
              <a:t>ele</a:t>
            </a:r>
            <a:r>
              <a:rPr noProof="1" smtClean="0"/>
              <a:t> plasticit</a:t>
            </a:r>
            <a:r>
              <a:rPr lang="nl-NL" noProof="1" smtClean="0"/>
              <a:t>eit</a:t>
            </a:r>
            <a:r>
              <a:rPr noProof="1" smtClean="0"/>
              <a:t> </a:t>
            </a:r>
            <a:r>
              <a:rPr noProof="1"/>
              <a:t>is</a:t>
            </a:r>
            <a:r>
              <a:rPr noProof="1" smtClean="0"/>
              <a:t> </a:t>
            </a:r>
            <a:r>
              <a:rPr lang="nl-NL" noProof="1" smtClean="0"/>
              <a:t>ge</a:t>
            </a:r>
            <a:r>
              <a:rPr noProof="1" smtClean="0"/>
              <a:t>associ</a:t>
            </a:r>
            <a:r>
              <a:rPr lang="nl-NL" noProof="1" smtClean="0"/>
              <a:t>eerd met evolutie van</a:t>
            </a:r>
            <a:r>
              <a:rPr noProof="1" smtClean="0"/>
              <a:t> </a:t>
            </a:r>
            <a:r>
              <a:rPr lang="nl-NL" noProof="1" smtClean="0"/>
              <a:t>genen met </a:t>
            </a:r>
            <a:r>
              <a:rPr noProof="1" smtClean="0"/>
              <a:t>TATA</a:t>
            </a:r>
            <a:r>
              <a:rPr noProof="1"/>
              <a:t>-box</a:t>
            </a:r>
            <a:r>
              <a:rPr noProof="1" smtClean="0"/>
              <a:t> </a:t>
            </a:r>
            <a:r>
              <a:rPr lang="nl-NL" noProof="1" smtClean="0"/>
              <a:t>promoter</a:t>
            </a:r>
            <a:endParaRPr noProof="1" smtClean="0"/>
          </a:p>
        </p:txBody>
      </p:sp>
      <p:sp>
        <p:nvSpPr>
          <p:cNvPr id="148484" name="Text Box 4"/>
          <p:cNvSpPr txBox="1">
            <a:spLocks noChangeArrowheads="1"/>
          </p:cNvSpPr>
          <p:nvPr/>
        </p:nvSpPr>
        <p:spPr bwMode="auto">
          <a:xfrm>
            <a:off x="5203825" y="5972175"/>
            <a:ext cx="3635375" cy="523220"/>
          </a:xfrm>
          <a:prstGeom prst="rect">
            <a:avLst/>
          </a:prstGeom>
          <a:solidFill>
            <a:srgbClr val="FCD7D7"/>
          </a:solidFill>
          <a:ln w="9525">
            <a:solidFill>
              <a:srgbClr val="860908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sz="1400" noProof="1">
                <a:effectLst/>
              </a:rPr>
              <a:t>Tirosh </a:t>
            </a:r>
            <a:r>
              <a:rPr sz="1400" i="1" noProof="1">
                <a:effectLst/>
              </a:rPr>
              <a:t>et al</a:t>
            </a:r>
            <a:r>
              <a:rPr sz="1400" noProof="1">
                <a:effectLst/>
              </a:rPr>
              <a:t>. (2006) </a:t>
            </a:r>
            <a:r>
              <a:rPr sz="1400" i="1" noProof="1">
                <a:effectLst/>
              </a:rPr>
              <a:t>Nature Genetics</a:t>
            </a:r>
            <a:r>
              <a:rPr sz="1400" noProof="1">
                <a:effectLst/>
              </a:rPr>
              <a:t>, </a:t>
            </a:r>
            <a:r>
              <a:rPr sz="1400" b="1" noProof="1">
                <a:effectLst/>
              </a:rPr>
              <a:t>38</a:t>
            </a:r>
            <a:r>
              <a:rPr sz="1400" noProof="1">
                <a:effectLst/>
              </a:rPr>
              <a:t>, 830-834</a:t>
            </a:r>
          </a:p>
        </p:txBody>
      </p:sp>
      <p:pic>
        <p:nvPicPr>
          <p:cNvPr id="148485" name="Picture 5" descr="Untitle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91339" y="1665746"/>
            <a:ext cx="3787775" cy="2325687"/>
          </a:xfrm>
          <a:prstGeom prst="rect">
            <a:avLst/>
          </a:prstGeom>
          <a:noFill/>
          <a:ln>
            <a:solidFill>
              <a:srgbClr val="860908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 smtClean="0"/>
              <a:t>Voorlopige</a:t>
            </a:r>
            <a:r>
              <a:rPr lang="en-US" sz="4000" dirty="0" smtClean="0"/>
              <a:t> </a:t>
            </a:r>
            <a:r>
              <a:rPr lang="en-US" sz="4000" dirty="0" err="1" smtClean="0"/>
              <a:t>conclusies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35137"/>
            <a:ext cx="7721600" cy="4542291"/>
          </a:xfrm>
        </p:spPr>
        <p:txBody>
          <a:bodyPr>
            <a:normAutofit fontScale="92500" lnSpcReduction="20000"/>
          </a:bodyPr>
          <a:lstStyle/>
          <a:p>
            <a:r>
              <a:rPr lang="en-US" sz="3600" dirty="0" err="1" smtClean="0"/>
              <a:t>Er</a:t>
            </a:r>
            <a:r>
              <a:rPr lang="en-US" sz="3600" dirty="0" smtClean="0"/>
              <a:t> </a:t>
            </a:r>
            <a:r>
              <a:rPr lang="en-US" sz="3600" dirty="0" err="1" smtClean="0"/>
              <a:t>zijn</a:t>
            </a:r>
            <a:r>
              <a:rPr lang="en-US" sz="3600" dirty="0" smtClean="0"/>
              <a:t> </a:t>
            </a:r>
            <a:r>
              <a:rPr lang="en-US" sz="3600" dirty="0" err="1" smtClean="0"/>
              <a:t>vele</a:t>
            </a:r>
            <a:r>
              <a:rPr lang="en-US" sz="3600" dirty="0" smtClean="0"/>
              <a:t> </a:t>
            </a:r>
            <a:r>
              <a:rPr lang="en-US" sz="3600" dirty="0" err="1" smtClean="0"/>
              <a:t>redenen</a:t>
            </a:r>
            <a:r>
              <a:rPr lang="en-US" sz="3600" dirty="0" smtClean="0"/>
              <a:t> </a:t>
            </a:r>
            <a:r>
              <a:rPr lang="en-US" sz="3600" dirty="0" err="1" smtClean="0"/>
              <a:t>waarom</a:t>
            </a:r>
            <a:r>
              <a:rPr lang="en-US" sz="3600" dirty="0" smtClean="0"/>
              <a:t> </a:t>
            </a:r>
            <a:r>
              <a:rPr lang="en-US" sz="3600" dirty="0" err="1" smtClean="0"/>
              <a:t>genexpressie</a:t>
            </a:r>
            <a:r>
              <a:rPr lang="en-US" sz="3600" dirty="0" smtClean="0"/>
              <a:t> </a:t>
            </a:r>
            <a:r>
              <a:rPr lang="en-US" sz="3600" dirty="0" err="1" smtClean="0"/>
              <a:t>variabel</a:t>
            </a:r>
            <a:r>
              <a:rPr lang="en-US" sz="3600" dirty="0" smtClean="0"/>
              <a:t> is</a:t>
            </a:r>
          </a:p>
          <a:p>
            <a:pPr lvl="1"/>
            <a:r>
              <a:rPr lang="en-US" sz="2800" dirty="0" err="1" smtClean="0"/>
              <a:t>Technische</a:t>
            </a:r>
            <a:r>
              <a:rPr lang="en-US" sz="2800" dirty="0" smtClean="0"/>
              <a:t> </a:t>
            </a:r>
            <a:r>
              <a:rPr lang="en-US" sz="2800" dirty="0" err="1" smtClean="0"/>
              <a:t>redenen</a:t>
            </a:r>
            <a:endParaRPr lang="en-US" sz="2800" dirty="0" smtClean="0"/>
          </a:p>
          <a:p>
            <a:pPr lvl="1"/>
            <a:r>
              <a:rPr lang="en-US" sz="2800" dirty="0" err="1" smtClean="0"/>
              <a:t>Epigenetische</a:t>
            </a:r>
            <a:r>
              <a:rPr lang="en-US" sz="2800" dirty="0" smtClean="0"/>
              <a:t> </a:t>
            </a:r>
            <a:r>
              <a:rPr lang="en-US" sz="2800" dirty="0" err="1" smtClean="0"/>
              <a:t>redenen</a:t>
            </a:r>
            <a:endParaRPr lang="en-US" sz="2800" dirty="0" smtClean="0"/>
          </a:p>
          <a:p>
            <a:pPr lvl="1"/>
            <a:r>
              <a:rPr lang="en-US" sz="2800" dirty="0" err="1" smtClean="0"/>
              <a:t>Biochemische</a:t>
            </a:r>
            <a:r>
              <a:rPr lang="en-US" sz="2800" dirty="0" smtClean="0"/>
              <a:t> </a:t>
            </a:r>
            <a:r>
              <a:rPr lang="en-US" sz="2800" dirty="0" err="1" smtClean="0"/>
              <a:t>redenen</a:t>
            </a:r>
            <a:endParaRPr lang="en-US" sz="2800" dirty="0" smtClean="0"/>
          </a:p>
          <a:p>
            <a:r>
              <a:rPr lang="en-US" sz="3600" dirty="0" err="1" smtClean="0"/>
              <a:t>Maar</a:t>
            </a:r>
            <a:r>
              <a:rPr lang="en-US" sz="3600" dirty="0" smtClean="0"/>
              <a:t> </a:t>
            </a:r>
            <a:r>
              <a:rPr lang="en-US" sz="3600" dirty="0" err="1" smtClean="0"/>
              <a:t>variatie</a:t>
            </a:r>
            <a:r>
              <a:rPr lang="en-US" sz="3600" dirty="0" smtClean="0"/>
              <a:t> </a:t>
            </a:r>
            <a:r>
              <a:rPr lang="en-US" sz="3600" dirty="0" err="1" smtClean="0"/>
              <a:t>heeft</a:t>
            </a:r>
            <a:r>
              <a:rPr lang="en-US" sz="3600" dirty="0" smtClean="0"/>
              <a:t> </a:t>
            </a:r>
            <a:r>
              <a:rPr lang="en-US" sz="3600" dirty="0" err="1" smtClean="0"/>
              <a:t>ook</a:t>
            </a:r>
            <a:r>
              <a:rPr lang="en-US" sz="3600" dirty="0" smtClean="0"/>
              <a:t> </a:t>
            </a:r>
            <a:r>
              <a:rPr lang="en-US" sz="3600" dirty="0" err="1" smtClean="0"/>
              <a:t>een</a:t>
            </a:r>
            <a:r>
              <a:rPr lang="en-US" sz="3600" dirty="0" smtClean="0"/>
              <a:t> </a:t>
            </a:r>
            <a:r>
              <a:rPr lang="en-US" sz="3600" dirty="0" err="1" smtClean="0"/>
              <a:t>adaptieve</a:t>
            </a:r>
            <a:r>
              <a:rPr lang="en-US" sz="3600" dirty="0" smtClean="0"/>
              <a:t> </a:t>
            </a:r>
            <a:r>
              <a:rPr lang="en-US" sz="3600" dirty="0" err="1" smtClean="0"/>
              <a:t>betekenis</a:t>
            </a:r>
            <a:endParaRPr lang="en-US" sz="3600" dirty="0" smtClean="0"/>
          </a:p>
          <a:p>
            <a:r>
              <a:rPr lang="en-US" sz="3600" dirty="0" err="1" smtClean="0"/>
              <a:t>Onrustige</a:t>
            </a:r>
            <a:r>
              <a:rPr lang="en-US" sz="3600" dirty="0" smtClean="0"/>
              <a:t> </a:t>
            </a:r>
            <a:r>
              <a:rPr lang="en-US" sz="3600" dirty="0" err="1" smtClean="0"/>
              <a:t>genen</a:t>
            </a:r>
            <a:r>
              <a:rPr lang="en-US" sz="3600" dirty="0" smtClean="0"/>
              <a:t> </a:t>
            </a:r>
            <a:r>
              <a:rPr lang="en-US" sz="3600" dirty="0" err="1" smtClean="0"/>
              <a:t>kunnen</a:t>
            </a:r>
            <a:r>
              <a:rPr lang="en-US" sz="3600" dirty="0" smtClean="0"/>
              <a:t> </a:t>
            </a:r>
            <a:r>
              <a:rPr lang="en-US" sz="3600" dirty="0" err="1" smtClean="0"/>
              <a:t>sneller</a:t>
            </a:r>
            <a:r>
              <a:rPr lang="en-US" sz="3600" dirty="0" smtClean="0"/>
              <a:t> </a:t>
            </a:r>
            <a:r>
              <a:rPr lang="en-US" sz="3600" dirty="0" err="1" smtClean="0"/>
              <a:t>evolueren</a:t>
            </a:r>
            <a:endParaRPr lang="en-US" sz="3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599" y="333374"/>
            <a:ext cx="4651829" cy="1419226"/>
          </a:xfrm>
        </p:spPr>
        <p:txBody>
          <a:bodyPr anchor="ctr"/>
          <a:lstStyle/>
          <a:p>
            <a:pPr algn="l"/>
            <a:r>
              <a:rPr sz="3600" noProof="1" smtClean="0"/>
              <a:t>Gen</a:t>
            </a:r>
            <a:r>
              <a:rPr lang="nl-NL" sz="3600" noProof="1" smtClean="0"/>
              <a:t>-</a:t>
            </a:r>
            <a:r>
              <a:rPr sz="3600" noProof="1" smtClean="0"/>
              <a:t>expressi</a:t>
            </a:r>
            <a:r>
              <a:rPr lang="nl-NL" sz="3600" noProof="1" smtClean="0"/>
              <a:t>e-profilering 2.0</a:t>
            </a:r>
            <a:endParaRPr sz="3600" noProof="1" smtClean="0"/>
          </a:p>
        </p:txBody>
      </p:sp>
      <p:pic>
        <p:nvPicPr>
          <p:cNvPr id="46083" name="Picture 3" descr="Untitle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39063" y="76200"/>
            <a:ext cx="1252537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38800" y="333375"/>
            <a:ext cx="1828800" cy="1419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6085" name="Rectangle 3"/>
          <p:cNvSpPr>
            <a:spLocks noChangeArrowheads="1"/>
          </p:cNvSpPr>
          <p:nvPr/>
        </p:nvSpPr>
        <p:spPr bwMode="auto">
          <a:xfrm>
            <a:off x="609599" y="2069404"/>
            <a:ext cx="7129463" cy="4636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charset="2"/>
              <a:buChar char="¡"/>
            </a:pPr>
            <a:r>
              <a:rPr lang="nl-NL" sz="2400" noProof="1" smtClean="0"/>
              <a:t>Stel dieren bloot aan een te </a:t>
            </a:r>
            <a:r>
              <a:rPr sz="2400" noProof="1" smtClean="0"/>
              <a:t>test</a:t>
            </a:r>
            <a:r>
              <a:rPr lang="nl-NL" sz="2400" noProof="1" smtClean="0"/>
              <a:t>en</a:t>
            </a:r>
            <a:r>
              <a:rPr sz="2400" noProof="1" smtClean="0"/>
              <a:t> </a:t>
            </a:r>
            <a:r>
              <a:rPr lang="nl-NL" sz="2400" noProof="1" smtClean="0"/>
              <a:t>bodem</a:t>
            </a:r>
            <a:endParaRPr sz="2400" noProof="1" smtClean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charset="2"/>
              <a:buChar char="¡"/>
            </a:pPr>
            <a:r>
              <a:rPr lang="nl-NL" sz="2400" noProof="1" smtClean="0"/>
              <a:t>Verzamel</a:t>
            </a:r>
            <a:r>
              <a:rPr sz="2400" noProof="1" smtClean="0"/>
              <a:t> </a:t>
            </a:r>
            <a:r>
              <a:rPr sz="2400" noProof="1"/>
              <a:t>mRNA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charset="2"/>
              <a:buChar char="¡"/>
            </a:pPr>
            <a:r>
              <a:rPr sz="2400" noProof="1" smtClean="0"/>
              <a:t>Hybridize</a:t>
            </a:r>
            <a:r>
              <a:rPr lang="nl-NL" sz="2400" noProof="1" smtClean="0"/>
              <a:t>er</a:t>
            </a:r>
            <a:r>
              <a:rPr sz="2400" noProof="1" smtClean="0"/>
              <a:t> </a:t>
            </a:r>
            <a:r>
              <a:rPr lang="nl-NL" sz="2400" noProof="1" smtClean="0"/>
              <a:t>m</a:t>
            </a:r>
            <a:r>
              <a:rPr sz="2400" noProof="1" smtClean="0"/>
              <a:t>RNA </a:t>
            </a:r>
            <a:r>
              <a:rPr lang="nl-NL" sz="2400" noProof="1" smtClean="0"/>
              <a:t>op een </a:t>
            </a:r>
            <a:r>
              <a:rPr sz="2400" noProof="1" smtClean="0"/>
              <a:t>microarray</a:t>
            </a:r>
            <a:r>
              <a:rPr lang="nl-NL" sz="2400" noProof="1" smtClean="0"/>
              <a:t> met probes uit het hele genoom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charset="2"/>
              <a:buChar char="¡"/>
            </a:pPr>
            <a:r>
              <a:rPr sz="2400" noProof="1" smtClean="0"/>
              <a:t>Identif</a:t>
            </a:r>
            <a:r>
              <a:rPr lang="nl-NL" sz="2400" noProof="1" smtClean="0"/>
              <a:t>iceer</a:t>
            </a:r>
            <a:r>
              <a:rPr sz="2400" noProof="1" smtClean="0"/>
              <a:t> </a:t>
            </a:r>
            <a:r>
              <a:rPr lang="nl-NL" sz="2400" noProof="1" smtClean="0"/>
              <a:t>de </a:t>
            </a:r>
            <a:r>
              <a:rPr sz="2400" noProof="1" smtClean="0"/>
              <a:t>gene</a:t>
            </a:r>
            <a:r>
              <a:rPr lang="nl-NL" sz="2400" noProof="1" smtClean="0"/>
              <a:t>n</a:t>
            </a:r>
            <a:r>
              <a:rPr sz="2400" noProof="1" smtClean="0"/>
              <a:t> </a:t>
            </a:r>
            <a:r>
              <a:rPr lang="nl-NL" sz="2400" noProof="1" smtClean="0"/>
              <a:t>die opwaarts of neerwaarts gereguleerd zijn</a:t>
            </a:r>
            <a:endParaRPr sz="2400" noProof="1" smtClean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charset="2"/>
              <a:buChar char="¡"/>
            </a:pPr>
            <a:r>
              <a:rPr sz="2400" noProof="1" smtClean="0"/>
              <a:t>Annot</a:t>
            </a:r>
            <a:r>
              <a:rPr lang="nl-NL" sz="2400" noProof="1" smtClean="0"/>
              <a:t>eer deze</a:t>
            </a:r>
            <a:r>
              <a:rPr sz="2400" noProof="1" smtClean="0"/>
              <a:t> gene</a:t>
            </a:r>
            <a:r>
              <a:rPr lang="nl-NL" sz="2400" noProof="1" smtClean="0"/>
              <a:t>n</a:t>
            </a:r>
            <a:r>
              <a:rPr sz="2400" noProof="1" smtClean="0"/>
              <a:t> </a:t>
            </a:r>
            <a:r>
              <a:rPr lang="nl-NL" sz="2400" noProof="1" smtClean="0"/>
              <a:t>m.b.v. </a:t>
            </a:r>
            <a:r>
              <a:rPr sz="2400" noProof="1" smtClean="0"/>
              <a:t>BLAST </a:t>
            </a:r>
            <a:r>
              <a:rPr lang="nl-NL" sz="2400" noProof="1" smtClean="0"/>
              <a:t>en </a:t>
            </a:r>
            <a:r>
              <a:rPr sz="2400" noProof="1" smtClean="0"/>
              <a:t>Gene </a:t>
            </a:r>
            <a:r>
              <a:rPr sz="2400" noProof="1"/>
              <a:t>Ontology </a:t>
            </a:r>
            <a:r>
              <a:rPr sz="2400" noProof="1" smtClean="0"/>
              <a:t>analys</a:t>
            </a:r>
            <a:r>
              <a:rPr lang="nl-NL" sz="2400" noProof="1" smtClean="0"/>
              <a:t>e</a:t>
            </a:r>
            <a:endParaRPr sz="2400" noProof="1" smtClean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charset="2"/>
              <a:buChar char="¡"/>
            </a:pPr>
            <a:r>
              <a:rPr sz="2400" noProof="1"/>
              <a:t>Cluster</a:t>
            </a:r>
            <a:r>
              <a:rPr sz="2400" noProof="1" smtClean="0"/>
              <a:t> </a:t>
            </a:r>
            <a:r>
              <a:rPr lang="nl-NL" sz="2400" noProof="1" smtClean="0"/>
              <a:t>de </a:t>
            </a:r>
            <a:r>
              <a:rPr sz="2400" noProof="1" smtClean="0"/>
              <a:t>gene</a:t>
            </a:r>
            <a:r>
              <a:rPr lang="nl-NL" sz="2400" noProof="1" smtClean="0"/>
              <a:t>n</a:t>
            </a:r>
            <a:r>
              <a:rPr sz="2400" noProof="1" smtClean="0"/>
              <a:t> </a:t>
            </a:r>
            <a:r>
              <a:rPr lang="nl-NL" sz="2400" noProof="1" smtClean="0"/>
              <a:t>op basis van hun gelijkenis in het genexpressieprofiel</a:t>
            </a:r>
            <a:endParaRPr sz="2400" noProof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599" y="333374"/>
            <a:ext cx="4651829" cy="1419226"/>
          </a:xfrm>
        </p:spPr>
        <p:txBody>
          <a:bodyPr anchor="ctr"/>
          <a:lstStyle/>
          <a:p>
            <a:pPr algn="l"/>
            <a:r>
              <a:rPr sz="3600" noProof="1" smtClean="0"/>
              <a:t>Gen</a:t>
            </a:r>
            <a:r>
              <a:rPr lang="nl-NL" sz="3600" noProof="1" smtClean="0"/>
              <a:t>-</a:t>
            </a:r>
            <a:r>
              <a:rPr sz="3600" noProof="1" smtClean="0"/>
              <a:t>expressi</a:t>
            </a:r>
            <a:r>
              <a:rPr lang="nl-NL" sz="3600" noProof="1" smtClean="0"/>
              <a:t>e-profilering </a:t>
            </a:r>
            <a:r>
              <a:rPr lang="nl-NL" sz="3600" b="1" noProof="1" smtClean="0">
                <a:solidFill>
                  <a:srgbClr val="FF0000"/>
                </a:solidFill>
              </a:rPr>
              <a:t>3.0</a:t>
            </a:r>
            <a:endParaRPr sz="3600" b="1" noProof="1" smtClean="0">
              <a:solidFill>
                <a:srgbClr val="FF0000"/>
              </a:solidFill>
            </a:endParaRPr>
          </a:p>
        </p:txBody>
      </p:sp>
      <p:pic>
        <p:nvPicPr>
          <p:cNvPr id="46083" name="Picture 3" descr="Untitle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39063" y="76200"/>
            <a:ext cx="1252537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38800" y="333375"/>
            <a:ext cx="1828800" cy="1419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6085" name="Rectangle 3"/>
          <p:cNvSpPr>
            <a:spLocks noChangeArrowheads="1"/>
          </p:cNvSpPr>
          <p:nvPr/>
        </p:nvSpPr>
        <p:spPr bwMode="auto">
          <a:xfrm>
            <a:off x="609599" y="2069404"/>
            <a:ext cx="7129463" cy="4636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charset="2"/>
              <a:buChar char="¡"/>
            </a:pPr>
            <a:r>
              <a:rPr lang="nl-NL" sz="2400" noProof="1" smtClean="0"/>
              <a:t>Stel dieren bloot aan een te </a:t>
            </a:r>
            <a:r>
              <a:rPr sz="2400" noProof="1" smtClean="0"/>
              <a:t>test</a:t>
            </a:r>
            <a:r>
              <a:rPr lang="nl-NL" sz="2400" noProof="1" smtClean="0"/>
              <a:t>en</a:t>
            </a:r>
            <a:r>
              <a:rPr sz="2400" noProof="1" smtClean="0"/>
              <a:t> </a:t>
            </a:r>
            <a:r>
              <a:rPr lang="nl-NL" sz="2400" noProof="1" smtClean="0"/>
              <a:t>bodem</a:t>
            </a:r>
            <a:endParaRPr sz="2400" noProof="1" smtClean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charset="2"/>
              <a:buChar char="¡"/>
            </a:pPr>
            <a:r>
              <a:rPr lang="nl-NL" sz="2400" noProof="1" smtClean="0"/>
              <a:t>Verzamel</a:t>
            </a:r>
            <a:r>
              <a:rPr sz="2400" noProof="1" smtClean="0"/>
              <a:t> mRNA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charset="2"/>
              <a:buChar char="¡"/>
            </a:pPr>
            <a:r>
              <a:rPr lang="nl-NL" sz="2400" b="1" noProof="1" smtClean="0">
                <a:solidFill>
                  <a:srgbClr val="FF0000"/>
                </a:solidFill>
              </a:rPr>
              <a:t>Bepaal abundantie van mRNAs m.b.v. diepe sequencing (next generation sequencing)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charset="2"/>
              <a:buChar char="¡"/>
            </a:pPr>
            <a:r>
              <a:rPr sz="2400" noProof="1" smtClean="0"/>
              <a:t>Identif</a:t>
            </a:r>
            <a:r>
              <a:rPr lang="nl-NL" sz="2400" noProof="1" smtClean="0"/>
              <a:t>iceer</a:t>
            </a:r>
            <a:r>
              <a:rPr sz="2400" noProof="1" smtClean="0"/>
              <a:t> </a:t>
            </a:r>
            <a:r>
              <a:rPr lang="nl-NL" sz="2400" noProof="1" smtClean="0"/>
              <a:t>de </a:t>
            </a:r>
            <a:r>
              <a:rPr sz="2400" noProof="1" smtClean="0"/>
              <a:t>gene</a:t>
            </a:r>
            <a:r>
              <a:rPr lang="nl-NL" sz="2400" noProof="1" smtClean="0"/>
              <a:t>n</a:t>
            </a:r>
            <a:r>
              <a:rPr sz="2400" noProof="1" smtClean="0"/>
              <a:t> </a:t>
            </a:r>
            <a:r>
              <a:rPr lang="nl-NL" sz="2400" noProof="1" smtClean="0"/>
              <a:t>die opwaarts of neerwaarts gereguleerd zijn</a:t>
            </a:r>
            <a:endParaRPr sz="2400" noProof="1" smtClean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charset="2"/>
              <a:buChar char="¡"/>
            </a:pPr>
            <a:r>
              <a:rPr sz="2400" noProof="1" smtClean="0"/>
              <a:t>Annot</a:t>
            </a:r>
            <a:r>
              <a:rPr lang="nl-NL" sz="2400" noProof="1" smtClean="0"/>
              <a:t>eer deze</a:t>
            </a:r>
            <a:r>
              <a:rPr sz="2400" noProof="1" smtClean="0"/>
              <a:t> gene</a:t>
            </a:r>
            <a:r>
              <a:rPr lang="nl-NL" sz="2400" noProof="1" smtClean="0"/>
              <a:t>n</a:t>
            </a:r>
            <a:r>
              <a:rPr sz="2400" noProof="1" smtClean="0"/>
              <a:t> </a:t>
            </a:r>
            <a:r>
              <a:rPr lang="nl-NL" sz="2400" noProof="1" smtClean="0"/>
              <a:t>m.b.v. </a:t>
            </a:r>
            <a:r>
              <a:rPr sz="2400" noProof="1" smtClean="0"/>
              <a:t>BLAST </a:t>
            </a:r>
            <a:r>
              <a:rPr lang="nl-NL" sz="2400" noProof="1" smtClean="0"/>
              <a:t>en </a:t>
            </a:r>
            <a:r>
              <a:rPr sz="2400" noProof="1" smtClean="0"/>
              <a:t>Gene </a:t>
            </a:r>
            <a:r>
              <a:rPr sz="2400" noProof="1"/>
              <a:t>Ontology </a:t>
            </a:r>
            <a:r>
              <a:rPr sz="2400" noProof="1" smtClean="0"/>
              <a:t>analys</a:t>
            </a:r>
            <a:r>
              <a:rPr lang="nl-NL" sz="2400" noProof="1" smtClean="0"/>
              <a:t>e</a:t>
            </a:r>
            <a:endParaRPr sz="2400" noProof="1" smtClean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charset="2"/>
              <a:buChar char="¡"/>
            </a:pPr>
            <a:r>
              <a:rPr sz="2400" noProof="1"/>
              <a:t>Cluster</a:t>
            </a:r>
            <a:r>
              <a:rPr sz="2400" noProof="1" smtClean="0"/>
              <a:t> </a:t>
            </a:r>
            <a:r>
              <a:rPr lang="nl-NL" sz="2400" noProof="1" smtClean="0"/>
              <a:t>de </a:t>
            </a:r>
            <a:r>
              <a:rPr sz="2400" noProof="1" smtClean="0"/>
              <a:t>gene</a:t>
            </a:r>
            <a:r>
              <a:rPr lang="nl-NL" sz="2400" noProof="1" smtClean="0"/>
              <a:t>n</a:t>
            </a:r>
            <a:r>
              <a:rPr sz="2400" noProof="1" smtClean="0"/>
              <a:t> </a:t>
            </a:r>
            <a:r>
              <a:rPr lang="nl-NL" sz="2400" noProof="1" smtClean="0"/>
              <a:t>op basis van hun gelijkenis in het genexpressieprofiel</a:t>
            </a:r>
            <a:endParaRPr sz="2400" noProof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9388" y="5638800"/>
            <a:ext cx="8785225" cy="1143000"/>
          </a:xfrm>
        </p:spPr>
        <p:txBody>
          <a:bodyPr anchor="ctr"/>
          <a:lstStyle/>
          <a:p>
            <a:pPr eaLnBrk="1" hangingPunct="1"/>
            <a:r>
              <a:rPr sz="1800" noProof="1">
                <a:ea typeface="ＭＳ Ｐゴシック" pitchFamily="112" charset="-128"/>
                <a:cs typeface="ＭＳ Ｐゴシック" pitchFamily="112" charset="-128"/>
              </a:rPr>
              <a:t>Clustering</a:t>
            </a:r>
            <a:r>
              <a:rPr sz="1800" noProof="1" smtClean="0">
                <a:ea typeface="ＭＳ Ｐゴシック" pitchFamily="112" charset="-128"/>
                <a:cs typeface="ＭＳ Ｐゴシック" pitchFamily="112" charset="-128"/>
              </a:rPr>
              <a:t> </a:t>
            </a:r>
            <a:r>
              <a:rPr lang="nl-NL" sz="1800" noProof="1" smtClean="0">
                <a:ea typeface="ＭＳ Ｐゴシック" pitchFamily="112" charset="-128"/>
                <a:cs typeface="ＭＳ Ｐゴシック" pitchFamily="112" charset="-128"/>
              </a:rPr>
              <a:t>op basis van </a:t>
            </a:r>
            <a:r>
              <a:rPr sz="1800" noProof="1" smtClean="0">
                <a:ea typeface="ＭＳ Ｐゴシック" pitchFamily="112" charset="-128"/>
                <a:cs typeface="ＭＳ Ｐゴシック" pitchFamily="112" charset="-128"/>
              </a:rPr>
              <a:t>188 classifi</a:t>
            </a:r>
            <a:r>
              <a:rPr lang="nl-NL" sz="1800" noProof="1" smtClean="0">
                <a:ea typeface="ＭＳ Ｐゴシック" pitchFamily="112" charset="-128"/>
                <a:cs typeface="ＭＳ Ｐゴシック" pitchFamily="112" charset="-128"/>
              </a:rPr>
              <a:t>cerende</a:t>
            </a:r>
            <a:r>
              <a:rPr sz="1800" noProof="1" smtClean="0">
                <a:ea typeface="ＭＳ Ｐゴシック" pitchFamily="112" charset="-128"/>
                <a:cs typeface="ＭＳ Ｐゴシック" pitchFamily="112" charset="-128"/>
              </a:rPr>
              <a:t> gene</a:t>
            </a:r>
            <a:r>
              <a:rPr lang="nl-NL" sz="1800" noProof="1" smtClean="0">
                <a:ea typeface="ＭＳ Ｐゴシック" pitchFamily="112" charset="-128"/>
                <a:cs typeface="ＭＳ Ｐゴシック" pitchFamily="112" charset="-128"/>
              </a:rPr>
              <a:t>n</a:t>
            </a:r>
            <a:r>
              <a:rPr sz="1800" noProof="1" smtClean="0">
                <a:ea typeface="ＭＳ Ｐゴシック" pitchFamily="112" charset="-128"/>
                <a:cs typeface="ＭＳ Ｐゴシック" pitchFamily="112" charset="-128"/>
              </a:rPr>
              <a:t> </a:t>
            </a:r>
            <a:r>
              <a:rPr lang="nl-NL" sz="1800" noProof="1" smtClean="0">
                <a:ea typeface="ＭＳ Ｐゴシック" pitchFamily="112" charset="-128"/>
                <a:cs typeface="ＭＳ Ｐゴシック" pitchFamily="112" charset="-128"/>
              </a:rPr>
              <a:t>van </a:t>
            </a:r>
            <a:r>
              <a:rPr sz="1800" noProof="1" smtClean="0">
                <a:ea typeface="ＭＳ Ｐゴシック" pitchFamily="112" charset="-128"/>
                <a:cs typeface="ＭＳ Ｐゴシック" pitchFamily="112" charset="-128"/>
              </a:rPr>
              <a:t>expressi</a:t>
            </a:r>
            <a:r>
              <a:rPr lang="nl-NL" sz="1800" noProof="1" smtClean="0">
                <a:ea typeface="ＭＳ Ｐゴシック" pitchFamily="112" charset="-128"/>
                <a:cs typeface="ＭＳ Ｐゴシック" pitchFamily="112" charset="-128"/>
              </a:rPr>
              <a:t>e</a:t>
            </a:r>
            <a:r>
              <a:rPr sz="1800" noProof="1" smtClean="0">
                <a:ea typeface="ＭＳ Ｐゴシック" pitchFamily="112" charset="-128"/>
                <a:cs typeface="ＭＳ Ｐゴシック" pitchFamily="112" charset="-128"/>
              </a:rPr>
              <a:t>profi</a:t>
            </a:r>
            <a:r>
              <a:rPr lang="nl-NL" sz="1800" noProof="1" smtClean="0">
                <a:ea typeface="ＭＳ Ｐゴシック" pitchFamily="112" charset="-128"/>
                <a:cs typeface="ＭＳ Ｐゴシック" pitchFamily="112" charset="-128"/>
              </a:rPr>
              <a:t>elen</a:t>
            </a:r>
            <a:r>
              <a:rPr sz="1800" noProof="1" smtClean="0">
                <a:ea typeface="ＭＳ Ｐゴシック" pitchFamily="112" charset="-128"/>
                <a:cs typeface="ＭＳ Ｐゴシック" pitchFamily="112" charset="-128"/>
              </a:rPr>
              <a:t> </a:t>
            </a:r>
            <a:r>
              <a:rPr sz="1800" noProof="1">
                <a:ea typeface="ＭＳ Ｐゴシック" pitchFamily="112" charset="-128"/>
                <a:cs typeface="ＭＳ Ｐゴシック" pitchFamily="112" charset="-128"/>
              </a:rPr>
              <a:t>in </a:t>
            </a:r>
            <a:r>
              <a:rPr sz="1800" i="1" noProof="1">
                <a:ea typeface="ＭＳ Ｐゴシック" pitchFamily="112" charset="-128"/>
                <a:cs typeface="ＭＳ Ｐゴシック" pitchFamily="112" charset="-128"/>
              </a:rPr>
              <a:t>Folsomia candida,</a:t>
            </a:r>
            <a:r>
              <a:rPr sz="1800" i="1" noProof="1" smtClean="0">
                <a:ea typeface="ＭＳ Ｐゴシック" pitchFamily="112" charset="-128"/>
                <a:cs typeface="ＭＳ Ｐゴシック" pitchFamily="112" charset="-128"/>
              </a:rPr>
              <a:t> </a:t>
            </a:r>
            <a:r>
              <a:rPr lang="nl-NL" sz="1800" noProof="1" smtClean="0">
                <a:ea typeface="ＭＳ Ｐゴシック" pitchFamily="112" charset="-128"/>
                <a:cs typeface="ＭＳ Ｐゴシック" pitchFamily="112" charset="-128"/>
              </a:rPr>
              <a:t>blootgesteld </a:t>
            </a:r>
            <a:r>
              <a:rPr sz="1800" noProof="1" smtClean="0">
                <a:ea typeface="ＭＳ Ｐゴシック" pitchFamily="112" charset="-128"/>
                <a:cs typeface="ＭＳ Ｐゴシック" pitchFamily="112" charset="-128"/>
              </a:rPr>
              <a:t>(</a:t>
            </a:r>
            <a:r>
              <a:rPr sz="1800" noProof="1">
                <a:ea typeface="ＭＳ Ｐゴシック" pitchFamily="112" charset="-128"/>
                <a:cs typeface="ＭＳ Ｐゴシック" pitchFamily="112" charset="-128"/>
              </a:rPr>
              <a:t>2 </a:t>
            </a:r>
            <a:r>
              <a:rPr sz="1800" noProof="1" smtClean="0">
                <a:ea typeface="ＭＳ Ｐゴシック" pitchFamily="112" charset="-128"/>
                <a:cs typeface="ＭＳ Ｐゴシック" pitchFamily="112" charset="-128"/>
              </a:rPr>
              <a:t>da</a:t>
            </a:r>
            <a:r>
              <a:rPr lang="nl-NL" sz="1800" noProof="1" smtClean="0">
                <a:ea typeface="ＭＳ Ｐゴシック" pitchFamily="112" charset="-128"/>
                <a:cs typeface="ＭＳ Ｐゴシック" pitchFamily="112" charset="-128"/>
              </a:rPr>
              <a:t>gen</a:t>
            </a:r>
            <a:r>
              <a:rPr sz="1800" noProof="1" smtClean="0">
                <a:ea typeface="ＭＳ Ｐゴシック" pitchFamily="112" charset="-128"/>
                <a:cs typeface="ＭＳ Ｐゴシック" pitchFamily="112" charset="-128"/>
              </a:rPr>
              <a:t>) </a:t>
            </a:r>
            <a:r>
              <a:rPr lang="nl-NL" sz="1800" noProof="1" smtClean="0">
                <a:ea typeface="ＭＳ Ｐゴシック" pitchFamily="112" charset="-128"/>
                <a:cs typeface="ＭＳ Ｐゴシック" pitchFamily="112" charset="-128"/>
              </a:rPr>
              <a:t>aan zes</a:t>
            </a:r>
            <a:r>
              <a:rPr sz="1800" noProof="1" smtClean="0">
                <a:ea typeface="ＭＳ Ｐゴシック" pitchFamily="112" charset="-128"/>
                <a:cs typeface="ＭＳ Ｐゴシック" pitchFamily="112" charset="-128"/>
              </a:rPr>
              <a:t> met</a:t>
            </a:r>
            <a:r>
              <a:rPr lang="nl-NL" sz="1800" noProof="1" smtClean="0">
                <a:ea typeface="ＭＳ Ｐゴシック" pitchFamily="112" charset="-128"/>
                <a:cs typeface="ＭＳ Ｐゴシック" pitchFamily="112" charset="-128"/>
              </a:rPr>
              <a:t>a</a:t>
            </a:r>
            <a:r>
              <a:rPr sz="1800" noProof="1" smtClean="0">
                <a:ea typeface="ＭＳ Ｐゴシック" pitchFamily="112" charset="-128"/>
                <a:cs typeface="ＭＳ Ｐゴシック" pitchFamily="112" charset="-128"/>
              </a:rPr>
              <a:t>al</a:t>
            </a:r>
            <a:r>
              <a:rPr lang="nl-NL" sz="1800" noProof="1" smtClean="0">
                <a:ea typeface="ＭＳ Ｐゴシック" pitchFamily="112" charset="-128"/>
                <a:cs typeface="ＭＳ Ｐゴシック" pitchFamily="112" charset="-128"/>
              </a:rPr>
              <a:t>verontreinigde bodems</a:t>
            </a:r>
            <a:r>
              <a:rPr sz="1800" noProof="1" smtClean="0">
                <a:ea typeface="ＭＳ Ｐゴシック" pitchFamily="112" charset="-128"/>
                <a:cs typeface="ＭＳ Ｐゴシック" pitchFamily="112" charset="-128"/>
              </a:rPr>
              <a:t>, control</a:t>
            </a:r>
            <a:r>
              <a:rPr lang="nl-NL" sz="1800" noProof="1" smtClean="0">
                <a:ea typeface="ＭＳ Ｐゴシック" pitchFamily="112" charset="-128"/>
                <a:cs typeface="ＭＳ Ｐゴシック" pitchFamily="112" charset="-128"/>
              </a:rPr>
              <a:t>e-bodem </a:t>
            </a:r>
            <a:r>
              <a:rPr sz="1800" noProof="1" smtClean="0">
                <a:ea typeface="ＭＳ Ｐゴシック" pitchFamily="112" charset="-128"/>
                <a:cs typeface="ＭＳ Ｐゴシック" pitchFamily="112" charset="-128"/>
              </a:rPr>
              <a:t>(</a:t>
            </a:r>
            <a:r>
              <a:rPr sz="1800" noProof="1">
                <a:ea typeface="ＭＳ Ｐゴシック" pitchFamily="112" charset="-128"/>
                <a:cs typeface="ＭＳ Ｐゴシック" pitchFamily="112" charset="-128"/>
              </a:rPr>
              <a:t>LUF</a:t>
            </a:r>
            <a:r>
              <a:rPr lang="nl-NL" sz="1800" dirty="0">
                <a:ea typeface="ＭＳ Ｐゴシック" pitchFamily="112" charset="-128"/>
                <a:cs typeface="ＭＳ Ｐゴシック" pitchFamily="112" charset="-128"/>
              </a:rPr>
              <a:t>A,B</a:t>
            </a:r>
            <a:r>
              <a:rPr sz="1800" noProof="1">
                <a:ea typeface="ＭＳ Ｐゴシック" pitchFamily="112" charset="-128"/>
                <a:cs typeface="ＭＳ Ｐゴシック" pitchFamily="112" charset="-128"/>
              </a:rPr>
              <a:t>) and</a:t>
            </a:r>
            <a:r>
              <a:rPr sz="1800" noProof="1" smtClean="0">
                <a:ea typeface="ＭＳ Ｐゴシック" pitchFamily="112" charset="-128"/>
                <a:cs typeface="ＭＳ Ｐゴシック" pitchFamily="112" charset="-128"/>
              </a:rPr>
              <a:t> </a:t>
            </a:r>
            <a:r>
              <a:rPr lang="nl-NL" sz="1800" noProof="1" smtClean="0">
                <a:ea typeface="ＭＳ Ｐゴシック" pitchFamily="112" charset="-128"/>
                <a:cs typeface="ＭＳ Ｐゴシック" pitchFamily="112" charset="-128"/>
              </a:rPr>
              <a:t>twee veldverontreinigde bodems </a:t>
            </a:r>
            <a:r>
              <a:rPr sz="1800" noProof="1" smtClean="0">
                <a:ea typeface="ＭＳ Ｐゴシック" pitchFamily="112" charset="-128"/>
                <a:cs typeface="ＭＳ Ｐゴシック" pitchFamily="112" charset="-128"/>
              </a:rPr>
              <a:t>(</a:t>
            </a:r>
            <a:r>
              <a:rPr sz="1800" noProof="1">
                <a:ea typeface="ＭＳ Ｐゴシック" pitchFamily="112" charset="-128"/>
                <a:cs typeface="ＭＳ Ｐゴシック" pitchFamily="112" charset="-128"/>
              </a:rPr>
              <a:t>Plo, Noy) </a:t>
            </a:r>
          </a:p>
        </p:txBody>
      </p:sp>
      <p:pic>
        <p:nvPicPr>
          <p:cNvPr id="54275" name="Picture 3" descr="Nota2010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22389" y="449488"/>
            <a:ext cx="6869211" cy="5189311"/>
          </a:xfrm>
          <a:prstGeom prst="rect">
            <a:avLst/>
          </a:prstGeom>
          <a:noFill/>
          <a:ln w="9525">
            <a:solidFill>
              <a:srgbClr val="860908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54276" name="Rectangle 7"/>
          <p:cNvSpPr>
            <a:spLocks noChangeArrowheads="1"/>
          </p:cNvSpPr>
          <p:nvPr/>
        </p:nvSpPr>
        <p:spPr bwMode="auto">
          <a:xfrm>
            <a:off x="2177823" y="449489"/>
            <a:ext cx="647700" cy="5048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noProof="1"/>
          </a:p>
        </p:txBody>
      </p:sp>
      <p:sp>
        <p:nvSpPr>
          <p:cNvPr id="54277" name="TextBox 6"/>
          <p:cNvSpPr txBox="1">
            <a:spLocks noChangeArrowheads="1"/>
          </p:cNvSpPr>
          <p:nvPr/>
        </p:nvSpPr>
        <p:spPr bwMode="auto">
          <a:xfrm>
            <a:off x="5678714" y="533175"/>
            <a:ext cx="318225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/>
            <a:r>
              <a:rPr lang="en-US" sz="1600" dirty="0"/>
              <a:t>Cr10: </a:t>
            </a:r>
            <a:r>
              <a:rPr lang="en-US" sz="1600" dirty="0" err="1" smtClean="0"/>
              <a:t>concentratie</a:t>
            </a:r>
            <a:r>
              <a:rPr lang="en-US" sz="1600" dirty="0" smtClean="0"/>
              <a:t> van </a:t>
            </a:r>
            <a:r>
              <a:rPr lang="en-US" sz="1600" dirty="0" err="1" smtClean="0"/>
              <a:t>chroom</a:t>
            </a:r>
            <a:r>
              <a:rPr lang="en-US" sz="1600" dirty="0" smtClean="0"/>
              <a:t> die 10</a:t>
            </a:r>
            <a:r>
              <a:rPr lang="en-US" sz="1600" dirty="0"/>
              <a:t>% </a:t>
            </a:r>
            <a:r>
              <a:rPr lang="en-US" sz="1600" dirty="0" err="1" smtClean="0"/>
              <a:t>remming</a:t>
            </a:r>
            <a:r>
              <a:rPr lang="en-US" sz="1600" dirty="0" smtClean="0"/>
              <a:t> van de </a:t>
            </a:r>
            <a:r>
              <a:rPr lang="en-US" sz="1600" dirty="0" err="1" smtClean="0"/>
              <a:t>reproductie</a:t>
            </a:r>
            <a:r>
              <a:rPr lang="en-US" sz="1600" dirty="0" smtClean="0"/>
              <a:t> </a:t>
            </a:r>
            <a:r>
              <a:rPr lang="en-US" sz="1600" dirty="0" err="1" smtClean="0"/>
              <a:t>veroorzaakt</a:t>
            </a:r>
            <a:r>
              <a:rPr lang="en-US" sz="1600" dirty="0" smtClean="0"/>
              <a:t> </a:t>
            </a:r>
            <a:r>
              <a:rPr lang="en-US" sz="1600" dirty="0" err="1" smtClean="0"/>
              <a:t>na</a:t>
            </a:r>
            <a:r>
              <a:rPr lang="en-US" sz="1600" dirty="0" smtClean="0"/>
              <a:t>  28 </a:t>
            </a:r>
            <a:r>
              <a:rPr lang="en-US" sz="1600" dirty="0" err="1" smtClean="0"/>
              <a:t>dagen</a:t>
            </a:r>
            <a:endParaRPr lang="en-US" sz="1600" dirty="0"/>
          </a:p>
        </p:txBody>
      </p:sp>
      <p:pic>
        <p:nvPicPr>
          <p:cNvPr id="54278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442460"/>
            <a:ext cx="2133600" cy="1562100"/>
          </a:xfrm>
          <a:prstGeom prst="rect">
            <a:avLst/>
          </a:prstGeom>
          <a:noFill/>
          <a:ln w="9525">
            <a:solidFill>
              <a:srgbClr val="860908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54279" name="Text Box 3"/>
          <p:cNvSpPr txBox="1">
            <a:spLocks noChangeArrowheads="1"/>
          </p:cNvSpPr>
          <p:nvPr/>
        </p:nvSpPr>
        <p:spPr bwMode="auto">
          <a:xfrm>
            <a:off x="179388" y="4561582"/>
            <a:ext cx="1657350" cy="1169551"/>
          </a:xfrm>
          <a:prstGeom prst="rect">
            <a:avLst/>
          </a:prstGeom>
          <a:solidFill>
            <a:schemeClr val="accent2">
              <a:lumMod val="10000"/>
              <a:lumOff val="90000"/>
            </a:schemeClr>
          </a:solidFill>
          <a:ln w="9525">
            <a:solidFill>
              <a:srgbClr val="860908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sz="1400" noProof="1">
                <a:ea typeface="MS PGothic" pitchFamily="34" charset="-128"/>
                <a:cs typeface="MS PGothic" pitchFamily="34" charset="-128"/>
              </a:rPr>
              <a:t>Nota, B. </a:t>
            </a:r>
            <a:r>
              <a:rPr sz="1400" i="1" noProof="1">
                <a:ea typeface="MS PGothic" pitchFamily="34" charset="-128"/>
                <a:cs typeface="MS PGothic" pitchFamily="34" charset="-128"/>
              </a:rPr>
              <a:t>et al.</a:t>
            </a:r>
            <a:r>
              <a:rPr sz="1400" noProof="1">
                <a:ea typeface="MS PGothic" pitchFamily="34" charset="-128"/>
                <a:cs typeface="MS PGothic" pitchFamily="34" charset="-128"/>
              </a:rPr>
              <a:t> (2010) </a:t>
            </a:r>
            <a:r>
              <a:rPr sz="1400" i="1" noProof="1">
                <a:ea typeface="MS PGothic" pitchFamily="34" charset="-128"/>
                <a:cs typeface="MS PGothic" pitchFamily="34" charset="-128"/>
              </a:rPr>
              <a:t>Toxicological Sciences</a:t>
            </a:r>
            <a:r>
              <a:rPr sz="1400" noProof="1">
                <a:ea typeface="MS PGothic" pitchFamily="34" charset="-128"/>
                <a:cs typeface="MS PGothic" pitchFamily="34" charset="-128"/>
              </a:rPr>
              <a:t>, </a:t>
            </a:r>
            <a:r>
              <a:rPr lang="nl-NL" sz="1400" b="1" dirty="0">
                <a:ea typeface="MS PGothic" pitchFamily="34" charset="-128"/>
                <a:cs typeface="MS PGothic" pitchFamily="34" charset="-128"/>
              </a:rPr>
              <a:t>115</a:t>
            </a:r>
            <a:r>
              <a:rPr lang="nl-NL" sz="1400" dirty="0">
                <a:ea typeface="MS PGothic" pitchFamily="34" charset="-128"/>
                <a:cs typeface="MS PGothic" pitchFamily="34" charset="-128"/>
              </a:rPr>
              <a:t>, 34-40</a:t>
            </a:r>
            <a:endParaRPr sz="1400" noProof="1">
              <a:ea typeface="MS PGothic" pitchFamily="34" charset="-128"/>
              <a:cs typeface="MS PGothic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362854"/>
            <a:ext cx="7772400" cy="1143000"/>
          </a:xfrm>
        </p:spPr>
        <p:txBody>
          <a:bodyPr anchor="ctr"/>
          <a:lstStyle/>
          <a:p>
            <a:r>
              <a:rPr lang="nl-NL" sz="3200" noProof="1" smtClean="0"/>
              <a:t>De vele uitdagingen bij een leven in het variabele milieu</a:t>
            </a:r>
            <a:endParaRPr noProof="1"/>
          </a:p>
        </p:txBody>
      </p:sp>
      <p:pic>
        <p:nvPicPr>
          <p:cNvPr id="33795" name="Picture 3" descr="fish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4600" y="2492375"/>
            <a:ext cx="4495800" cy="406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6" name="AutoShape 4"/>
          <p:cNvSpPr>
            <a:spLocks noChangeArrowheads="1"/>
          </p:cNvSpPr>
          <p:nvPr/>
        </p:nvSpPr>
        <p:spPr bwMode="auto">
          <a:xfrm>
            <a:off x="990600" y="2438400"/>
            <a:ext cx="1676400" cy="1295400"/>
          </a:xfrm>
          <a:prstGeom prst="lightningBol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GB">
              <a:ea typeface="ＭＳ Ｐゴシック" charset="-128"/>
              <a:cs typeface="ＭＳ Ｐゴシック" charset="-128"/>
            </a:endParaRPr>
          </a:p>
        </p:txBody>
      </p:sp>
      <p:sp>
        <p:nvSpPr>
          <p:cNvPr id="33797" name="AutoShape 5"/>
          <p:cNvSpPr>
            <a:spLocks noChangeArrowheads="1"/>
          </p:cNvSpPr>
          <p:nvPr/>
        </p:nvSpPr>
        <p:spPr bwMode="auto">
          <a:xfrm flipH="1">
            <a:off x="6934200" y="2438400"/>
            <a:ext cx="1600200" cy="1295400"/>
          </a:xfrm>
          <a:prstGeom prst="lightningBol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GB">
              <a:ea typeface="ＭＳ Ｐゴシック" charset="-128"/>
              <a:cs typeface="ＭＳ Ｐゴシック" charset="-128"/>
            </a:endParaRPr>
          </a:p>
        </p:txBody>
      </p:sp>
      <p:sp>
        <p:nvSpPr>
          <p:cNvPr id="33798" name="AutoShape 6"/>
          <p:cNvSpPr>
            <a:spLocks noChangeArrowheads="1"/>
          </p:cNvSpPr>
          <p:nvPr/>
        </p:nvSpPr>
        <p:spPr bwMode="auto">
          <a:xfrm flipV="1">
            <a:off x="914400" y="4572000"/>
            <a:ext cx="1676400" cy="1295400"/>
          </a:xfrm>
          <a:prstGeom prst="lightningBol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GB">
              <a:ea typeface="ＭＳ Ｐゴシック" charset="-128"/>
              <a:cs typeface="ＭＳ Ｐゴシック" charset="-128"/>
            </a:endParaRPr>
          </a:p>
        </p:txBody>
      </p:sp>
      <p:sp>
        <p:nvSpPr>
          <p:cNvPr id="33799" name="AutoShape 7"/>
          <p:cNvSpPr>
            <a:spLocks noChangeArrowheads="1"/>
          </p:cNvSpPr>
          <p:nvPr/>
        </p:nvSpPr>
        <p:spPr bwMode="auto">
          <a:xfrm flipH="1" flipV="1">
            <a:off x="7010400" y="4419600"/>
            <a:ext cx="1752600" cy="1447800"/>
          </a:xfrm>
          <a:prstGeom prst="lightningBol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GB">
              <a:ea typeface="ＭＳ Ｐゴシック" charset="-128"/>
              <a:cs typeface="ＭＳ Ｐゴシック" charset="-128"/>
            </a:endParaRPr>
          </a:p>
        </p:txBody>
      </p:sp>
      <p:sp>
        <p:nvSpPr>
          <p:cNvPr id="33800" name="Text Box 8"/>
          <p:cNvSpPr txBox="1">
            <a:spLocks noChangeArrowheads="1"/>
          </p:cNvSpPr>
          <p:nvPr/>
        </p:nvSpPr>
        <p:spPr bwMode="auto">
          <a:xfrm>
            <a:off x="845684" y="6076950"/>
            <a:ext cx="163864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nl-NL" sz="2000" noProof="1" smtClean="0">
                <a:ea typeface="ＭＳ Ｐゴシック" charset="-128"/>
                <a:cs typeface="ＭＳ Ｐゴシック" charset="-128"/>
              </a:rPr>
              <a:t>Giftige stoffen</a:t>
            </a:r>
            <a:endParaRPr sz="2000" noProof="1">
              <a:ea typeface="ＭＳ Ｐゴシック" charset="-128"/>
              <a:cs typeface="ＭＳ Ｐゴシック" charset="-128"/>
            </a:endParaRPr>
          </a:p>
        </p:txBody>
      </p:sp>
      <p:sp>
        <p:nvSpPr>
          <p:cNvPr id="33801" name="Text Box 9"/>
          <p:cNvSpPr txBox="1">
            <a:spLocks noChangeArrowheads="1"/>
          </p:cNvSpPr>
          <p:nvPr/>
        </p:nvSpPr>
        <p:spPr bwMode="auto">
          <a:xfrm>
            <a:off x="7128783" y="5964464"/>
            <a:ext cx="15144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sz="2000" noProof="1" smtClean="0">
                <a:ea typeface="ＭＳ Ｐゴシック" charset="-128"/>
                <a:cs typeface="ＭＳ Ｐゴシック" charset="-128"/>
              </a:rPr>
              <a:t>Parasi</a:t>
            </a:r>
            <a:r>
              <a:rPr lang="nl-NL" sz="2000" noProof="1" smtClean="0">
                <a:ea typeface="ＭＳ Ｐゴシック" charset="-128"/>
                <a:cs typeface="ＭＳ Ｐゴシック" charset="-128"/>
              </a:rPr>
              <a:t>eten</a:t>
            </a:r>
            <a:endParaRPr sz="2000" noProof="1">
              <a:ea typeface="ＭＳ Ｐゴシック" charset="-128"/>
              <a:cs typeface="ＭＳ Ｐゴシック" charset="-128"/>
            </a:endParaRPr>
          </a:p>
        </p:txBody>
      </p:sp>
      <p:sp>
        <p:nvSpPr>
          <p:cNvPr id="33802" name="Text Box 10"/>
          <p:cNvSpPr txBox="1">
            <a:spLocks noChangeArrowheads="1"/>
          </p:cNvSpPr>
          <p:nvPr/>
        </p:nvSpPr>
        <p:spPr bwMode="auto">
          <a:xfrm>
            <a:off x="914400" y="3711575"/>
            <a:ext cx="1905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sz="2000" noProof="1" smtClean="0">
                <a:ea typeface="ＭＳ Ｐゴシック" charset="-128"/>
                <a:cs typeface="ＭＳ Ｐゴシック" charset="-128"/>
              </a:rPr>
              <a:t>Temperatu</a:t>
            </a:r>
            <a:r>
              <a:rPr lang="nl-NL" sz="2000" noProof="1" smtClean="0">
                <a:ea typeface="ＭＳ Ｐゴシック" charset="-128"/>
                <a:cs typeface="ＭＳ Ｐゴシック" charset="-128"/>
              </a:rPr>
              <a:t>ur-</a:t>
            </a:r>
            <a:r>
              <a:rPr sz="2000" noProof="1" smtClean="0">
                <a:ea typeface="ＭＳ Ｐゴシック" charset="-128"/>
                <a:cs typeface="ＭＳ Ｐゴシック" charset="-128"/>
              </a:rPr>
              <a:t>extreme</a:t>
            </a:r>
            <a:r>
              <a:rPr lang="nl-NL" sz="2000" noProof="1" smtClean="0">
                <a:ea typeface="ＭＳ Ｐゴシック" charset="-128"/>
                <a:cs typeface="ＭＳ Ｐゴシック" charset="-128"/>
              </a:rPr>
              <a:t>n</a:t>
            </a:r>
            <a:endParaRPr sz="2000" noProof="1">
              <a:ea typeface="ＭＳ Ｐゴシック" charset="-128"/>
              <a:cs typeface="ＭＳ Ｐゴシック" charset="-128"/>
            </a:endParaRPr>
          </a:p>
        </p:txBody>
      </p:sp>
      <p:sp>
        <p:nvSpPr>
          <p:cNvPr id="33803" name="Text Box 12"/>
          <p:cNvSpPr txBox="1">
            <a:spLocks noChangeArrowheads="1"/>
          </p:cNvSpPr>
          <p:nvPr/>
        </p:nvSpPr>
        <p:spPr bwMode="auto">
          <a:xfrm>
            <a:off x="7431828" y="3252396"/>
            <a:ext cx="1447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nl-NL" sz="2000" noProof="1" smtClean="0">
                <a:ea typeface="ＭＳ Ｐゴシック" charset="-128"/>
                <a:cs typeface="ＭＳ Ｐゴシック" charset="-128"/>
              </a:rPr>
              <a:t>Zuurstof-tekort</a:t>
            </a:r>
            <a:endParaRPr sz="2000" noProof="1">
              <a:ea typeface="ＭＳ Ｐゴシック" charset="-128"/>
              <a:cs typeface="ＭＳ Ｐゴシック" charset="-128"/>
            </a:endParaRPr>
          </a:p>
        </p:txBody>
      </p:sp>
      <p:sp>
        <p:nvSpPr>
          <p:cNvPr id="33804" name="Text Box 13"/>
          <p:cNvSpPr txBox="1">
            <a:spLocks noChangeArrowheads="1"/>
          </p:cNvSpPr>
          <p:nvPr/>
        </p:nvSpPr>
        <p:spPr bwMode="auto">
          <a:xfrm>
            <a:off x="7086600" y="4038600"/>
            <a:ext cx="1676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nl-NL" sz="2000" noProof="1" smtClean="0">
                <a:ea typeface="ＭＳ Ｐゴシック" charset="-128"/>
                <a:cs typeface="ＭＳ Ｐゴシック" charset="-128"/>
              </a:rPr>
              <a:t>Hoge</a:t>
            </a:r>
            <a:r>
              <a:rPr sz="2000" noProof="1" smtClean="0">
                <a:ea typeface="ＭＳ Ｐゴシック" charset="-128"/>
                <a:cs typeface="ＭＳ Ｐゴシック" charset="-128"/>
              </a:rPr>
              <a:t> salinit</a:t>
            </a:r>
            <a:r>
              <a:rPr lang="nl-NL" sz="2000" noProof="1" smtClean="0">
                <a:ea typeface="ＭＳ Ｐゴシック" charset="-128"/>
                <a:cs typeface="ＭＳ Ｐゴシック" charset="-128"/>
              </a:rPr>
              <a:t>eit</a:t>
            </a:r>
            <a:endParaRPr sz="2000" noProof="1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oensFig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443" y="2185538"/>
            <a:ext cx="7021286" cy="3833810"/>
          </a:xfrm>
          <a:prstGeom prst="rect">
            <a:avLst/>
          </a:prstGeom>
        </p:spPr>
      </p:pic>
      <p:pic>
        <p:nvPicPr>
          <p:cNvPr id="3" name="Picture 2" descr="Cyprinus_carpio_GLERL_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9430" y="5239205"/>
            <a:ext cx="3084285" cy="13647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01143" y="961570"/>
            <a:ext cx="53934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14 </a:t>
            </a:r>
            <a:r>
              <a:rPr lang="en-US" sz="1600" dirty="0" err="1" smtClean="0"/>
              <a:t>Hormoonverstorende</a:t>
            </a:r>
            <a:r>
              <a:rPr lang="en-US" sz="1600" dirty="0" smtClean="0"/>
              <a:t> </a:t>
            </a:r>
            <a:r>
              <a:rPr lang="en-US" sz="1600" dirty="0" err="1" smtClean="0"/>
              <a:t>stoffen</a:t>
            </a:r>
            <a:r>
              <a:rPr lang="en-US" sz="1600" dirty="0" smtClean="0"/>
              <a:t> (OECD </a:t>
            </a:r>
            <a:r>
              <a:rPr lang="en-US" sz="1600" dirty="0" err="1" smtClean="0"/>
              <a:t>referentiestoffen</a:t>
            </a:r>
            <a:r>
              <a:rPr lang="en-US" sz="1600" dirty="0" smtClean="0"/>
              <a:t>)</a:t>
            </a:r>
            <a:endParaRPr lang="en-US" sz="1600" dirty="0"/>
          </a:p>
        </p:txBody>
      </p:sp>
      <p:cxnSp>
        <p:nvCxnSpPr>
          <p:cNvPr id="6" name="Straight Arrow Connector 5"/>
          <p:cNvCxnSpPr/>
          <p:nvPr/>
        </p:nvCxnSpPr>
        <p:spPr>
          <a:xfrm rot="10800000" flipV="1">
            <a:off x="2862387" y="1330901"/>
            <a:ext cx="838756" cy="711148"/>
          </a:xfrm>
          <a:prstGeom prst="straightConnector1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80571" y="6227886"/>
            <a:ext cx="4821948" cy="338554"/>
          </a:xfrm>
          <a:prstGeom prst="rect">
            <a:avLst/>
          </a:prstGeom>
          <a:solidFill>
            <a:srgbClr val="FCD7D7"/>
          </a:solidFill>
          <a:ln>
            <a:solidFill>
              <a:schemeClr val="accent4">
                <a:lumMod val="50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Moens</a:t>
            </a:r>
            <a:r>
              <a:rPr lang="en-US" sz="1600" dirty="0" smtClean="0"/>
              <a:t>, L.N. </a:t>
            </a:r>
            <a:r>
              <a:rPr lang="en-US" sz="1600" i="1" dirty="0" smtClean="0"/>
              <a:t>et al.</a:t>
            </a:r>
            <a:r>
              <a:rPr lang="en-US" sz="1600" dirty="0" smtClean="0"/>
              <a:t> (2006) </a:t>
            </a:r>
            <a:r>
              <a:rPr lang="en-US" sz="1600" i="1" dirty="0" err="1" smtClean="0"/>
              <a:t>Tox</a:t>
            </a:r>
            <a:r>
              <a:rPr lang="en-US" sz="1600" i="1" dirty="0" smtClean="0"/>
              <a:t>. Sci. </a:t>
            </a:r>
            <a:r>
              <a:rPr lang="en-US" sz="1600" b="1" dirty="0" smtClean="0"/>
              <a:t>93</a:t>
            </a:r>
            <a:r>
              <a:rPr lang="en-US" sz="1600" dirty="0" smtClean="0"/>
              <a:t>: 298-310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4064708" y="2042049"/>
            <a:ext cx="3631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Discriminerende</a:t>
            </a:r>
            <a:r>
              <a:rPr lang="en-US" sz="1600" dirty="0" smtClean="0"/>
              <a:t> set van 12 </a:t>
            </a:r>
            <a:r>
              <a:rPr lang="en-US" sz="1600" dirty="0" err="1" smtClean="0"/>
              <a:t>genen</a:t>
            </a:r>
            <a:endParaRPr lang="en-US" sz="1600" dirty="0" smtClean="0"/>
          </a:p>
          <a:p>
            <a:r>
              <a:rPr lang="en-US" sz="1600" dirty="0" smtClean="0"/>
              <a:t>(van de 267)</a:t>
            </a:r>
            <a:endParaRPr lang="en-US" sz="1600" dirty="0"/>
          </a:p>
        </p:txBody>
      </p:sp>
      <p:cxnSp>
        <p:nvCxnSpPr>
          <p:cNvPr id="13" name="Straight Arrow Connector 12"/>
          <p:cNvCxnSpPr/>
          <p:nvPr/>
        </p:nvCxnSpPr>
        <p:spPr>
          <a:xfrm rot="5400000">
            <a:off x="4509736" y="2917697"/>
            <a:ext cx="591327" cy="13269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07443" y="2147622"/>
            <a:ext cx="184666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50575" y="199267"/>
            <a:ext cx="30236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Genexpressie-profielen</a:t>
            </a:r>
            <a:r>
              <a:rPr lang="en-US" sz="3200" dirty="0" smtClean="0"/>
              <a:t> in </a:t>
            </a:r>
            <a:r>
              <a:rPr lang="en-US" sz="3200" dirty="0" err="1" smtClean="0"/>
              <a:t>karperlever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3300" y="265410"/>
            <a:ext cx="8511336" cy="3279707"/>
          </a:xfrm>
          <a:prstGeom prst="rect">
            <a:avLst/>
          </a:prstGeom>
          <a:solidFill>
            <a:schemeClr val="bg1"/>
          </a:solidFill>
          <a:ln>
            <a:solidFill>
              <a:srgbClr val="86090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Dom2012Fig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643" y="757235"/>
            <a:ext cx="8044540" cy="2467554"/>
          </a:xfrm>
          <a:prstGeom prst="rect">
            <a:avLst/>
          </a:prstGeom>
        </p:spPr>
      </p:pic>
      <p:pic>
        <p:nvPicPr>
          <p:cNvPr id="4" name="Picture 3" descr="photo_Daphnia_magn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586" y="3901558"/>
            <a:ext cx="2118375" cy="2153681"/>
          </a:xfrm>
          <a:prstGeom prst="rect">
            <a:avLst/>
          </a:prstGeom>
          <a:ln>
            <a:solidFill>
              <a:srgbClr val="860908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69927" y="6218526"/>
            <a:ext cx="3785652" cy="307777"/>
          </a:xfrm>
          <a:prstGeom prst="rect">
            <a:avLst/>
          </a:prstGeom>
          <a:solidFill>
            <a:schemeClr val="accent2">
              <a:lumMod val="10000"/>
              <a:lumOff val="90000"/>
            </a:schemeClr>
          </a:solidFill>
          <a:ln>
            <a:solidFill>
              <a:srgbClr val="860908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dirty="0" smtClean="0"/>
              <a:t>Dom </a:t>
            </a:r>
            <a:r>
              <a:rPr lang="en-US" sz="1400" i="1" dirty="0" smtClean="0"/>
              <a:t>et al. </a:t>
            </a:r>
            <a:r>
              <a:rPr lang="en-US" sz="1400" dirty="0" smtClean="0"/>
              <a:t>(2012) </a:t>
            </a:r>
            <a:r>
              <a:rPr lang="en-US" sz="1400" i="1" dirty="0" err="1" smtClean="0"/>
              <a:t>Env</a:t>
            </a:r>
            <a:r>
              <a:rPr lang="en-US" sz="1400" i="1" dirty="0" smtClean="0"/>
              <a:t>. </a:t>
            </a:r>
            <a:r>
              <a:rPr lang="en-US" sz="1400" i="1" dirty="0" err="1" smtClean="0"/>
              <a:t>Sci</a:t>
            </a:r>
            <a:r>
              <a:rPr lang="en-US" sz="1400" i="1" dirty="0" smtClean="0"/>
              <a:t> Technol</a:t>
            </a:r>
            <a:r>
              <a:rPr lang="en-US" sz="1400" dirty="0" smtClean="0"/>
              <a:t>. </a:t>
            </a:r>
            <a:r>
              <a:rPr lang="en-US" sz="1400" b="1" dirty="0" smtClean="0"/>
              <a:t>46</a:t>
            </a:r>
            <a:r>
              <a:rPr lang="en-US" sz="1400" dirty="0" smtClean="0"/>
              <a:t>: 10-18</a:t>
            </a:r>
            <a:endParaRPr lang="en-US" sz="1400" dirty="0"/>
          </a:p>
        </p:txBody>
      </p:sp>
      <p:sp>
        <p:nvSpPr>
          <p:cNvPr id="6" name="Rectangle 5"/>
          <p:cNvSpPr/>
          <p:nvPr/>
        </p:nvSpPr>
        <p:spPr>
          <a:xfrm>
            <a:off x="1832429" y="757235"/>
            <a:ext cx="308428" cy="29505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213021" y="3901558"/>
            <a:ext cx="560161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400" dirty="0" smtClean="0"/>
              <a:t> </a:t>
            </a:r>
            <a:r>
              <a:rPr lang="en-US" sz="2400" dirty="0" err="1" smtClean="0"/>
              <a:t>Groep</a:t>
            </a:r>
            <a:r>
              <a:rPr lang="en-US" sz="2400" dirty="0" smtClean="0"/>
              <a:t> A: </a:t>
            </a:r>
            <a:r>
              <a:rPr lang="en-US" sz="2400" dirty="0" err="1" smtClean="0"/>
              <a:t>Geen</a:t>
            </a:r>
            <a:r>
              <a:rPr lang="en-US" sz="2400" dirty="0" smtClean="0"/>
              <a:t> </a:t>
            </a:r>
            <a:r>
              <a:rPr lang="en-US" sz="2400" dirty="0" err="1" smtClean="0"/>
              <a:t>effecten</a:t>
            </a:r>
            <a:r>
              <a:rPr lang="en-US" sz="2400" dirty="0" smtClean="0"/>
              <a:t> op </a:t>
            </a:r>
            <a:r>
              <a:rPr lang="en-US" sz="2400" dirty="0" err="1" smtClean="0"/>
              <a:t>groei</a:t>
            </a:r>
            <a:r>
              <a:rPr lang="en-US" sz="2400" dirty="0" smtClean="0"/>
              <a:t> en </a:t>
            </a:r>
            <a:r>
              <a:rPr lang="en-US" sz="2400" dirty="0" err="1" smtClean="0"/>
              <a:t>energiereserves</a:t>
            </a:r>
            <a:r>
              <a:rPr lang="en-US" sz="2400" dirty="0" smtClean="0"/>
              <a:t> </a:t>
            </a:r>
            <a:r>
              <a:rPr lang="en-US" sz="2400" dirty="0" err="1" smtClean="0"/>
              <a:t>bij</a:t>
            </a:r>
            <a:r>
              <a:rPr lang="en-US" sz="2400" dirty="0" smtClean="0"/>
              <a:t> 10% effect op </a:t>
            </a:r>
            <a:r>
              <a:rPr lang="en-US" sz="2400" dirty="0" err="1" smtClean="0"/>
              <a:t>overleving</a:t>
            </a:r>
            <a:endParaRPr lang="en-US" sz="2400" dirty="0" smtClean="0"/>
          </a:p>
          <a:p>
            <a:pPr>
              <a:buFont typeface="Arial"/>
              <a:buChar char="•"/>
            </a:pPr>
            <a:r>
              <a:rPr lang="en-US" sz="2400" dirty="0" smtClean="0"/>
              <a:t> </a:t>
            </a:r>
            <a:r>
              <a:rPr lang="en-US" sz="2400" dirty="0" err="1" smtClean="0"/>
              <a:t>Groep</a:t>
            </a:r>
            <a:r>
              <a:rPr lang="en-US" sz="2400" dirty="0" smtClean="0"/>
              <a:t> B: Significant effect op </a:t>
            </a:r>
            <a:r>
              <a:rPr lang="en-US" sz="2400" dirty="0" err="1" smtClean="0"/>
              <a:t>energiereserves</a:t>
            </a:r>
            <a:r>
              <a:rPr lang="en-US" sz="2400" dirty="0" smtClean="0"/>
              <a:t> </a:t>
            </a:r>
            <a:r>
              <a:rPr lang="en-US" sz="2400" dirty="0" err="1" smtClean="0"/>
              <a:t>bij</a:t>
            </a:r>
            <a:r>
              <a:rPr lang="en-US" sz="2400" dirty="0" smtClean="0"/>
              <a:t> 10% effect op </a:t>
            </a:r>
            <a:r>
              <a:rPr lang="en-US" sz="2400" dirty="0" err="1" smtClean="0"/>
              <a:t>overleving</a:t>
            </a:r>
            <a:endParaRPr lang="en-US" sz="24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3448256" y="572569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Groep</a:t>
            </a:r>
            <a:r>
              <a:rPr lang="en-US" dirty="0" smtClean="0"/>
              <a:t> A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361596" y="2394857"/>
            <a:ext cx="9638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Groep</a:t>
            </a:r>
            <a:r>
              <a:rPr lang="en-US" dirty="0" smtClean="0"/>
              <a:t> B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De </a:t>
            </a:r>
            <a:r>
              <a:rPr lang="en-US" sz="4000" dirty="0" err="1" smtClean="0"/>
              <a:t>mening</a:t>
            </a:r>
            <a:r>
              <a:rPr lang="en-US" sz="4000" dirty="0" smtClean="0"/>
              <a:t> van </a:t>
            </a:r>
            <a:r>
              <a:rPr lang="en-US" sz="4000" dirty="0" err="1" smtClean="0"/>
              <a:t>beleidsmakers</a:t>
            </a:r>
            <a:endParaRPr lang="en-US" sz="4000" dirty="0"/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54629"/>
            <a:ext cx="8229600" cy="40386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 err="1" smtClean="0"/>
              <a:t>Wie</a:t>
            </a:r>
            <a:r>
              <a:rPr lang="en-US" sz="2800" dirty="0" smtClean="0"/>
              <a:t> </a:t>
            </a:r>
            <a:r>
              <a:rPr lang="en-US" sz="2800" dirty="0" err="1" smtClean="0"/>
              <a:t>zijn</a:t>
            </a:r>
            <a:r>
              <a:rPr lang="en-US" sz="2800" dirty="0" smtClean="0"/>
              <a:t> </a:t>
            </a:r>
            <a:r>
              <a:rPr lang="en-US" sz="2800" dirty="0" err="1" smtClean="0"/>
              <a:t>precies</a:t>
            </a:r>
            <a:r>
              <a:rPr lang="en-US" sz="2800" dirty="0" smtClean="0"/>
              <a:t> de </a:t>
            </a:r>
            <a:r>
              <a:rPr lang="en-US" sz="2800" dirty="0" err="1" smtClean="0"/>
              <a:t>eindgebruikers</a:t>
            </a:r>
            <a:r>
              <a:rPr lang="en-US" sz="2800" dirty="0" smtClean="0"/>
              <a:t> en </a:t>
            </a:r>
            <a:r>
              <a:rPr lang="en-US" sz="2800" dirty="0" err="1" smtClean="0"/>
              <a:t>wat</a:t>
            </a:r>
            <a:r>
              <a:rPr lang="en-US" sz="2800" dirty="0" smtClean="0"/>
              <a:t> is </a:t>
            </a:r>
            <a:r>
              <a:rPr lang="en-US" sz="2800" dirty="0" err="1" smtClean="0"/>
              <a:t>hun</a:t>
            </a:r>
            <a:r>
              <a:rPr lang="en-US" sz="2800" dirty="0" smtClean="0"/>
              <a:t> </a:t>
            </a:r>
            <a:r>
              <a:rPr lang="en-US" sz="2800" dirty="0" err="1" smtClean="0"/>
              <a:t>belang</a:t>
            </a:r>
            <a:r>
              <a:rPr lang="en-US" sz="2800" dirty="0" smtClean="0"/>
              <a:t>?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Meer </a:t>
            </a:r>
            <a:r>
              <a:rPr lang="en-US" sz="2800" dirty="0" err="1" smtClean="0"/>
              <a:t>informatie</a:t>
            </a:r>
            <a:r>
              <a:rPr lang="en-US" sz="2800" dirty="0" smtClean="0"/>
              <a:t> is </a:t>
            </a:r>
            <a:r>
              <a:rPr lang="en-US" sz="2800" dirty="0" err="1" smtClean="0"/>
              <a:t>niet</a:t>
            </a:r>
            <a:r>
              <a:rPr lang="en-US" sz="2800" dirty="0" smtClean="0"/>
              <a:t> </a:t>
            </a:r>
            <a:r>
              <a:rPr lang="en-US" sz="2800" dirty="0" err="1" smtClean="0"/>
              <a:t>altijd</a:t>
            </a:r>
            <a:r>
              <a:rPr lang="en-US" sz="2800" dirty="0" smtClean="0"/>
              <a:t> </a:t>
            </a:r>
            <a:r>
              <a:rPr lang="en-US" sz="2800" dirty="0" err="1" smtClean="0"/>
              <a:t>gunstig</a:t>
            </a:r>
            <a:r>
              <a:rPr lang="en-US" sz="2800" dirty="0" smtClean="0"/>
              <a:t>; </a:t>
            </a:r>
            <a:r>
              <a:rPr lang="en-US" sz="2800" dirty="0" err="1" smtClean="0"/>
              <a:t>meer</a:t>
            </a:r>
            <a:r>
              <a:rPr lang="en-US" sz="2800" dirty="0" smtClean="0"/>
              <a:t> </a:t>
            </a:r>
            <a:r>
              <a:rPr lang="en-US" sz="2800" dirty="0" err="1" smtClean="0"/>
              <a:t>informatie</a:t>
            </a:r>
            <a:r>
              <a:rPr lang="en-US" sz="2800" dirty="0" smtClean="0"/>
              <a:t> </a:t>
            </a:r>
            <a:r>
              <a:rPr lang="en-US" sz="2800" dirty="0" err="1" smtClean="0"/>
              <a:t>kan</a:t>
            </a:r>
            <a:r>
              <a:rPr lang="en-US" sz="2800" dirty="0" smtClean="0"/>
              <a:t> </a:t>
            </a:r>
            <a:r>
              <a:rPr lang="en-US" sz="2800" dirty="0" err="1" smtClean="0"/>
              <a:t>ook</a:t>
            </a:r>
            <a:r>
              <a:rPr lang="en-US" sz="2800" dirty="0" smtClean="0"/>
              <a:t> </a:t>
            </a:r>
            <a:r>
              <a:rPr lang="en-US" sz="2800" dirty="0" err="1" smtClean="0"/>
              <a:t>meer</a:t>
            </a:r>
            <a:r>
              <a:rPr lang="en-US" sz="2800" dirty="0" smtClean="0"/>
              <a:t> </a:t>
            </a:r>
            <a:r>
              <a:rPr lang="en-US" sz="2800" dirty="0" err="1" smtClean="0"/>
              <a:t>zorg</a:t>
            </a:r>
            <a:r>
              <a:rPr lang="en-US" sz="2800" dirty="0" smtClean="0"/>
              <a:t> </a:t>
            </a:r>
            <a:r>
              <a:rPr lang="en-US" sz="2800" dirty="0" err="1" smtClean="0"/>
              <a:t>genereren</a:t>
            </a:r>
            <a:endParaRPr lang="en-US" sz="2800" dirty="0" smtClean="0"/>
          </a:p>
          <a:p>
            <a:pPr>
              <a:lnSpc>
                <a:spcPct val="90000"/>
              </a:lnSpc>
            </a:pPr>
            <a:r>
              <a:rPr lang="en-US" sz="2800" dirty="0" err="1" smtClean="0"/>
              <a:t>Een</a:t>
            </a:r>
            <a:r>
              <a:rPr lang="en-US" sz="2800" dirty="0" smtClean="0"/>
              <a:t> </a:t>
            </a:r>
            <a:r>
              <a:rPr lang="en-US" sz="2800" dirty="0" err="1" smtClean="0"/>
              <a:t>nieuwe</a:t>
            </a:r>
            <a:r>
              <a:rPr lang="en-US" sz="2800" dirty="0" smtClean="0"/>
              <a:t> </a:t>
            </a:r>
            <a:r>
              <a:rPr lang="en-US" sz="2800" dirty="0" err="1" smtClean="0"/>
              <a:t>techniek</a:t>
            </a:r>
            <a:r>
              <a:rPr lang="en-US" sz="2800" dirty="0" smtClean="0"/>
              <a:t> </a:t>
            </a:r>
            <a:r>
              <a:rPr lang="en-US" sz="2800" dirty="0" err="1" smtClean="0"/>
              <a:t>wordt</a:t>
            </a:r>
            <a:r>
              <a:rPr lang="en-US" sz="2800" dirty="0" smtClean="0"/>
              <a:t> </a:t>
            </a:r>
            <a:r>
              <a:rPr lang="en-US" sz="2800" dirty="0" err="1" smtClean="0"/>
              <a:t>alleen</a:t>
            </a:r>
            <a:r>
              <a:rPr lang="en-US" sz="2800" dirty="0" smtClean="0"/>
              <a:t> </a:t>
            </a:r>
            <a:r>
              <a:rPr lang="en-US" sz="2800" dirty="0" err="1" smtClean="0"/>
              <a:t>geaccepteerd</a:t>
            </a:r>
            <a:r>
              <a:rPr lang="en-US" sz="2800" dirty="0" smtClean="0"/>
              <a:t> </a:t>
            </a:r>
            <a:r>
              <a:rPr lang="en-US" sz="2800" dirty="0" err="1" smtClean="0"/>
              <a:t>als</a:t>
            </a:r>
            <a:r>
              <a:rPr lang="en-US" sz="2800" dirty="0" smtClean="0"/>
              <a:t> </a:t>
            </a:r>
            <a:r>
              <a:rPr lang="en-US" sz="2800" dirty="0" err="1" smtClean="0"/>
              <a:t>ze</a:t>
            </a:r>
            <a:r>
              <a:rPr lang="en-US" sz="2800" dirty="0" smtClean="0"/>
              <a:t> </a:t>
            </a:r>
            <a:r>
              <a:rPr lang="en-US" sz="2800" dirty="0" err="1" smtClean="0"/>
              <a:t>een</a:t>
            </a:r>
            <a:r>
              <a:rPr lang="en-US" sz="2800" dirty="0" smtClean="0"/>
              <a:t> </a:t>
            </a:r>
            <a:r>
              <a:rPr lang="en-US" sz="2800" dirty="0" err="1" smtClean="0"/>
              <a:t>bestaande</a:t>
            </a:r>
            <a:r>
              <a:rPr lang="en-US" sz="2800" dirty="0" smtClean="0"/>
              <a:t> </a:t>
            </a:r>
            <a:r>
              <a:rPr lang="en-US" sz="2800" dirty="0" err="1" smtClean="0"/>
              <a:t>methode</a:t>
            </a:r>
            <a:r>
              <a:rPr lang="en-US" sz="2800" dirty="0" smtClean="0"/>
              <a:t> </a:t>
            </a:r>
            <a:r>
              <a:rPr lang="en-US" sz="2800" dirty="0" err="1" smtClean="0"/>
              <a:t>kan</a:t>
            </a:r>
            <a:r>
              <a:rPr lang="en-US" sz="2800" dirty="0" smtClean="0"/>
              <a:t> </a:t>
            </a:r>
            <a:r>
              <a:rPr lang="en-US" sz="2800" dirty="0" err="1" smtClean="0"/>
              <a:t>vervangen</a:t>
            </a:r>
            <a:endParaRPr lang="en-US" sz="2800" dirty="0" smtClean="0"/>
          </a:p>
          <a:p>
            <a:pPr>
              <a:lnSpc>
                <a:spcPct val="90000"/>
              </a:lnSpc>
            </a:pPr>
            <a:r>
              <a:rPr lang="en-US" sz="2800" dirty="0" err="1" smtClean="0"/>
              <a:t>Relateer</a:t>
            </a:r>
            <a:r>
              <a:rPr lang="en-US" sz="2800" dirty="0" smtClean="0"/>
              <a:t> de </a:t>
            </a:r>
            <a:r>
              <a:rPr lang="en-US" sz="2800" dirty="0" err="1" smtClean="0"/>
              <a:t>indicatoren</a:t>
            </a:r>
            <a:r>
              <a:rPr lang="en-US" sz="2800" dirty="0" smtClean="0"/>
              <a:t> </a:t>
            </a:r>
            <a:r>
              <a:rPr lang="en-US" sz="2800" dirty="0" err="1" smtClean="0"/>
              <a:t>aan</a:t>
            </a:r>
            <a:r>
              <a:rPr lang="en-US" sz="2800" dirty="0" smtClean="0"/>
              <a:t> </a:t>
            </a:r>
            <a:r>
              <a:rPr lang="en-US" sz="2800" dirty="0" err="1" smtClean="0"/>
              <a:t>milieukwaliteit</a:t>
            </a:r>
            <a:r>
              <a:rPr lang="en-US" sz="2800" dirty="0" smtClean="0"/>
              <a:t> op </a:t>
            </a:r>
            <a:r>
              <a:rPr lang="en-US" sz="2800" dirty="0" err="1" smtClean="0"/>
              <a:t>ecosysteemniveau</a:t>
            </a:r>
            <a:endParaRPr lang="en-US" sz="2800" dirty="0"/>
          </a:p>
        </p:txBody>
      </p:sp>
      <p:sp>
        <p:nvSpPr>
          <p:cNvPr id="121860" name="Text Box 4"/>
          <p:cNvSpPr txBox="1">
            <a:spLocks noChangeArrowheads="1"/>
          </p:cNvSpPr>
          <p:nvPr/>
        </p:nvSpPr>
        <p:spPr bwMode="auto">
          <a:xfrm>
            <a:off x="609600" y="6019800"/>
            <a:ext cx="8077200" cy="590550"/>
          </a:xfrm>
          <a:prstGeom prst="rect">
            <a:avLst/>
          </a:prstGeom>
          <a:solidFill>
            <a:srgbClr val="FCD7D7"/>
          </a:solidFill>
          <a:ln w="9525">
            <a:solidFill>
              <a:srgbClr val="860908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/>
              <a:t>Kloet, R. (2006) Challenges and pitfalls associated with the iSQ chip as a diagnosis tool for soil pollution. MSc thesis, Vrije Universiteit, Amsterdam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868362"/>
          </a:xfrm>
        </p:spPr>
        <p:txBody>
          <a:bodyPr/>
          <a:lstStyle/>
          <a:p>
            <a:pPr algn="l"/>
            <a:r>
              <a:rPr lang="en-US" sz="4000" dirty="0" err="1" smtClean="0"/>
              <a:t>Conclusies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714" y="1698173"/>
            <a:ext cx="5479142" cy="4762415"/>
          </a:xfrm>
        </p:spPr>
        <p:txBody>
          <a:bodyPr>
            <a:noAutofit/>
          </a:bodyPr>
          <a:lstStyle/>
          <a:p>
            <a:r>
              <a:rPr lang="en-US" sz="2800" dirty="0" err="1" smtClean="0"/>
              <a:t>Ondanks</a:t>
            </a:r>
            <a:r>
              <a:rPr lang="en-US" sz="2800" dirty="0" smtClean="0"/>
              <a:t> chaos op </a:t>
            </a:r>
            <a:r>
              <a:rPr lang="en-US" sz="2800" dirty="0" err="1" smtClean="0"/>
              <a:t>moleculair</a:t>
            </a:r>
            <a:r>
              <a:rPr lang="en-US" sz="2800" dirty="0" smtClean="0"/>
              <a:t> </a:t>
            </a:r>
            <a:r>
              <a:rPr lang="en-US" sz="2800" dirty="0" err="1" smtClean="0"/>
              <a:t>niveau</a:t>
            </a:r>
            <a:r>
              <a:rPr lang="en-US" sz="2800" dirty="0" smtClean="0"/>
              <a:t> </a:t>
            </a:r>
            <a:r>
              <a:rPr lang="en-US" sz="2800" dirty="0" err="1" smtClean="0"/>
              <a:t>blijkt</a:t>
            </a:r>
            <a:r>
              <a:rPr lang="en-US" sz="2800" dirty="0" smtClean="0"/>
              <a:t> </a:t>
            </a:r>
            <a:r>
              <a:rPr lang="en-US" sz="2800" dirty="0" err="1" smtClean="0"/>
              <a:t>genexpressie</a:t>
            </a:r>
            <a:r>
              <a:rPr lang="en-US" sz="2800" dirty="0" smtClean="0"/>
              <a:t> </a:t>
            </a:r>
            <a:r>
              <a:rPr lang="en-US" sz="2800" dirty="0" err="1" smtClean="0"/>
              <a:t>toch</a:t>
            </a:r>
            <a:r>
              <a:rPr lang="en-US" sz="2800" dirty="0" smtClean="0"/>
              <a:t> </a:t>
            </a:r>
            <a:r>
              <a:rPr lang="en-US" sz="2800" dirty="0" err="1" smtClean="0"/>
              <a:t>te</a:t>
            </a:r>
            <a:r>
              <a:rPr lang="en-US" sz="2800" dirty="0" smtClean="0"/>
              <a:t> </a:t>
            </a:r>
            <a:r>
              <a:rPr lang="en-US" sz="2800" dirty="0" err="1" smtClean="0"/>
              <a:t>werken</a:t>
            </a:r>
            <a:r>
              <a:rPr lang="en-US" sz="2800" dirty="0" smtClean="0"/>
              <a:t>, </a:t>
            </a:r>
            <a:r>
              <a:rPr lang="en-US" sz="2800" dirty="0" err="1" smtClean="0"/>
              <a:t>dankzij</a:t>
            </a:r>
            <a:r>
              <a:rPr lang="en-US" sz="2800" dirty="0" smtClean="0"/>
              <a:t>:</a:t>
            </a:r>
          </a:p>
          <a:p>
            <a:pPr lvl="1"/>
            <a:r>
              <a:rPr lang="en-US" sz="2600" dirty="0" smtClean="0"/>
              <a:t>Grote </a:t>
            </a:r>
            <a:r>
              <a:rPr lang="en-US" sz="2600" dirty="0" err="1" smtClean="0"/>
              <a:t>aantallen</a:t>
            </a:r>
            <a:r>
              <a:rPr lang="en-US" sz="2600" dirty="0" smtClean="0"/>
              <a:t> (</a:t>
            </a:r>
            <a:r>
              <a:rPr lang="en-US" sz="2600" dirty="0" err="1" smtClean="0"/>
              <a:t>veel</a:t>
            </a:r>
            <a:r>
              <a:rPr lang="en-US" sz="2600" dirty="0" smtClean="0"/>
              <a:t> </a:t>
            </a:r>
            <a:r>
              <a:rPr lang="en-US" sz="2600" dirty="0" err="1" smtClean="0"/>
              <a:t>genen</a:t>
            </a:r>
            <a:r>
              <a:rPr lang="en-US" sz="2600" dirty="0" smtClean="0"/>
              <a:t>)</a:t>
            </a:r>
          </a:p>
          <a:p>
            <a:pPr lvl="1"/>
            <a:r>
              <a:rPr lang="en-US" sz="2600" dirty="0" err="1" smtClean="0"/>
              <a:t>Bioïnformatica</a:t>
            </a:r>
            <a:r>
              <a:rPr lang="en-US" sz="2600" dirty="0" smtClean="0"/>
              <a:t> en multivariate </a:t>
            </a:r>
            <a:r>
              <a:rPr lang="en-US" sz="2600" dirty="0" err="1" smtClean="0"/>
              <a:t>statistiek</a:t>
            </a:r>
            <a:endParaRPr lang="en-US" sz="2600" dirty="0" smtClean="0"/>
          </a:p>
          <a:p>
            <a:pPr lvl="1"/>
            <a:r>
              <a:rPr lang="en-US" sz="2600" dirty="0" err="1" smtClean="0"/>
              <a:t>Evolutionaire</a:t>
            </a:r>
            <a:r>
              <a:rPr lang="en-US" sz="2600" dirty="0" smtClean="0"/>
              <a:t> </a:t>
            </a:r>
            <a:r>
              <a:rPr lang="en-US" sz="2600" dirty="0" err="1" smtClean="0"/>
              <a:t>conservering</a:t>
            </a:r>
            <a:r>
              <a:rPr lang="en-US" sz="2600" dirty="0" smtClean="0"/>
              <a:t> van </a:t>
            </a:r>
            <a:r>
              <a:rPr lang="en-US" sz="2600" dirty="0" err="1" smtClean="0"/>
              <a:t>genen</a:t>
            </a:r>
            <a:endParaRPr lang="en-US" dirty="0" smtClean="0"/>
          </a:p>
          <a:p>
            <a:r>
              <a:rPr lang="en-US" sz="2600" dirty="0" smtClean="0"/>
              <a:t>De </a:t>
            </a:r>
            <a:r>
              <a:rPr lang="en-US" sz="2600" dirty="0" err="1" smtClean="0"/>
              <a:t>echte</a:t>
            </a:r>
            <a:r>
              <a:rPr lang="en-US" sz="2600" dirty="0" smtClean="0"/>
              <a:t> </a:t>
            </a:r>
            <a:r>
              <a:rPr lang="en-US" sz="2600" dirty="0" err="1" smtClean="0"/>
              <a:t>beperkingen</a:t>
            </a:r>
            <a:r>
              <a:rPr lang="en-US" sz="2600" dirty="0" smtClean="0"/>
              <a:t> </a:t>
            </a:r>
            <a:r>
              <a:rPr lang="en-US" sz="2600" dirty="0" err="1" smtClean="0"/>
              <a:t>liggen</a:t>
            </a:r>
            <a:r>
              <a:rPr lang="en-US" sz="2600" dirty="0" smtClean="0"/>
              <a:t> in de </a:t>
            </a:r>
            <a:r>
              <a:rPr lang="en-US" sz="2600" dirty="0" err="1" smtClean="0"/>
              <a:t>maatschappelijke</a:t>
            </a:r>
            <a:r>
              <a:rPr lang="en-US" sz="2600" dirty="0" smtClean="0"/>
              <a:t> </a:t>
            </a:r>
            <a:r>
              <a:rPr lang="en-US" sz="2600" dirty="0" err="1" smtClean="0"/>
              <a:t>acceptatie</a:t>
            </a:r>
            <a:endParaRPr lang="en-US" sz="2600" dirty="0" smtClean="0"/>
          </a:p>
          <a:p>
            <a:pPr lvl="1"/>
            <a:endParaRPr lang="en-US" sz="2600" dirty="0" smtClean="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5950856" y="5625564"/>
            <a:ext cx="2961595" cy="738664"/>
          </a:xfrm>
          <a:prstGeom prst="rect">
            <a:avLst/>
          </a:prstGeom>
          <a:solidFill>
            <a:schemeClr val="accent2">
              <a:lumMod val="10000"/>
              <a:lumOff val="9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sz="1400" noProof="1"/>
              <a:t>Van Straalen, N.M</a:t>
            </a:r>
            <a:r>
              <a:rPr sz="1400" noProof="1" smtClean="0"/>
              <a:t>.</a:t>
            </a:r>
            <a:r>
              <a:rPr lang="nl-NL" sz="1400" noProof="1" smtClean="0"/>
              <a:t> &amp;</a:t>
            </a:r>
            <a:r>
              <a:rPr sz="1400" noProof="1" smtClean="0"/>
              <a:t> </a:t>
            </a:r>
            <a:r>
              <a:rPr lang="nl-NL" sz="1400" noProof="1" smtClean="0"/>
              <a:t>Feder</a:t>
            </a:r>
            <a:r>
              <a:rPr lang="nl-NL" sz="1400" i="1" noProof="1" smtClean="0"/>
              <a:t>, </a:t>
            </a:r>
            <a:r>
              <a:rPr lang="nl-NL" sz="1400" noProof="1" smtClean="0"/>
              <a:t>M.E.</a:t>
            </a:r>
            <a:r>
              <a:rPr sz="1400" noProof="1" smtClean="0"/>
              <a:t> </a:t>
            </a:r>
            <a:r>
              <a:rPr sz="1400" noProof="1"/>
              <a:t>(</a:t>
            </a:r>
            <a:r>
              <a:rPr sz="1400" noProof="1" smtClean="0"/>
              <a:t>201</a:t>
            </a:r>
            <a:r>
              <a:rPr lang="nl-NL" sz="1400" noProof="1" smtClean="0"/>
              <a:t>2</a:t>
            </a:r>
            <a:r>
              <a:rPr sz="1400" noProof="1" smtClean="0"/>
              <a:t>) </a:t>
            </a:r>
            <a:r>
              <a:rPr sz="1400" i="1" noProof="1"/>
              <a:t>Environmental Science </a:t>
            </a:r>
            <a:r>
              <a:rPr sz="1400" i="1" noProof="1" smtClean="0"/>
              <a:t>and</a:t>
            </a:r>
            <a:r>
              <a:rPr lang="nl-NL" sz="1400" i="1" noProof="1" smtClean="0"/>
              <a:t> </a:t>
            </a:r>
            <a:r>
              <a:rPr sz="1400" i="1" noProof="1" smtClean="0"/>
              <a:t>Technology</a:t>
            </a:r>
            <a:r>
              <a:rPr sz="1400" noProof="1" smtClean="0"/>
              <a:t> </a:t>
            </a:r>
            <a:r>
              <a:rPr sz="1400" b="1" noProof="1" smtClean="0"/>
              <a:t>4</a:t>
            </a:r>
            <a:r>
              <a:rPr lang="nl-NL" sz="1400" b="1" noProof="1" smtClean="0"/>
              <a:t>6: 3-9</a:t>
            </a:r>
            <a:endParaRPr sz="1400" noProof="1"/>
          </a:p>
        </p:txBody>
      </p:sp>
      <p:pic>
        <p:nvPicPr>
          <p:cNvPr id="5" name="Picture 5" descr="EcolGen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01959" y="720954"/>
            <a:ext cx="2292350" cy="30480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6629400" y="4045857"/>
            <a:ext cx="2286000" cy="1169551"/>
          </a:xfrm>
          <a:prstGeom prst="rect">
            <a:avLst/>
          </a:prstGeom>
          <a:solidFill>
            <a:schemeClr val="accent2">
              <a:lumMod val="10000"/>
              <a:lumOff val="90000"/>
            </a:schemeClr>
          </a:solidFill>
          <a:ln w="9525">
            <a:solidFill>
              <a:srgbClr val="860908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sz="1400" noProof="1">
                <a:ea typeface="MS PGothic" pitchFamily="34" charset="-128"/>
                <a:cs typeface="MS PGothic" pitchFamily="34" charset="-128"/>
              </a:rPr>
              <a:t>Van Straalen, N.M. &amp; Roelofs, D. (2006, </a:t>
            </a:r>
            <a:r>
              <a:rPr sz="1400" noProof="1" smtClean="0">
                <a:ea typeface="MS PGothic" pitchFamily="34" charset="-128"/>
                <a:cs typeface="MS PGothic" pitchFamily="34" charset="-128"/>
              </a:rPr>
              <a:t>201</a:t>
            </a:r>
            <a:r>
              <a:rPr lang="nl-NL" sz="1400" noProof="1" smtClean="0">
                <a:ea typeface="MS PGothic" pitchFamily="34" charset="-128"/>
                <a:cs typeface="MS PGothic" pitchFamily="34" charset="-128"/>
              </a:rPr>
              <a:t>2</a:t>
            </a:r>
            <a:r>
              <a:rPr sz="1400" noProof="1" smtClean="0">
                <a:ea typeface="MS PGothic" pitchFamily="34" charset="-128"/>
                <a:cs typeface="MS PGothic" pitchFamily="34" charset="-128"/>
              </a:rPr>
              <a:t>) </a:t>
            </a:r>
            <a:r>
              <a:rPr sz="1400" i="1" noProof="1">
                <a:ea typeface="MS PGothic" pitchFamily="34" charset="-128"/>
                <a:cs typeface="MS PGothic" pitchFamily="34" charset="-128"/>
              </a:rPr>
              <a:t>An Introduction to Ecological Genomics</a:t>
            </a:r>
            <a:r>
              <a:rPr sz="1400" noProof="1">
                <a:ea typeface="MS PGothic" pitchFamily="34" charset="-128"/>
                <a:cs typeface="MS PGothic" pitchFamily="34" charset="-128"/>
              </a:rPr>
              <a:t>. Oxford University Press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58800" y="184131"/>
            <a:ext cx="7907338" cy="792163"/>
          </a:xfrm>
        </p:spPr>
        <p:txBody>
          <a:bodyPr/>
          <a:lstStyle/>
          <a:p>
            <a:r>
              <a:rPr lang="en-US" sz="3600" dirty="0" err="1" smtClean="0">
                <a:ea typeface="ＭＳ Ｐゴシック" charset="-128"/>
                <a:cs typeface="ＭＳ Ｐゴシック" charset="-128"/>
              </a:rPr>
              <a:t>Ecogenomics</a:t>
            </a:r>
            <a:r>
              <a:rPr lang="en-US" sz="3600" dirty="0" smtClean="0">
                <a:ea typeface="ＭＳ Ｐゴシック" charset="-128"/>
                <a:cs typeface="ＭＳ Ｐゴシック" charset="-128"/>
              </a:rPr>
              <a:t> @ VU Amsterdam</a:t>
            </a:r>
          </a:p>
        </p:txBody>
      </p:sp>
      <p:sp>
        <p:nvSpPr>
          <p:cNvPr id="55299" name="Text Box 7"/>
          <p:cNvSpPr txBox="1">
            <a:spLocks noChangeArrowheads="1"/>
          </p:cNvSpPr>
          <p:nvPr/>
        </p:nvSpPr>
        <p:spPr bwMode="auto">
          <a:xfrm>
            <a:off x="504825" y="3549650"/>
            <a:ext cx="13858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noProof="1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Dick Roelofs</a:t>
            </a:r>
          </a:p>
        </p:txBody>
      </p:sp>
      <p:sp>
        <p:nvSpPr>
          <p:cNvPr id="55300" name="Text Box 10"/>
          <p:cNvSpPr txBox="1">
            <a:spLocks noChangeArrowheads="1"/>
          </p:cNvSpPr>
          <p:nvPr/>
        </p:nvSpPr>
        <p:spPr bwMode="auto">
          <a:xfrm>
            <a:off x="2473325" y="3549650"/>
            <a:ext cx="1397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noProof="1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Tjalf de Boer</a:t>
            </a:r>
          </a:p>
        </p:txBody>
      </p:sp>
      <p:sp>
        <p:nvSpPr>
          <p:cNvPr id="55301" name="Text Box 12"/>
          <p:cNvSpPr txBox="1">
            <a:spLocks noChangeArrowheads="1"/>
          </p:cNvSpPr>
          <p:nvPr/>
        </p:nvSpPr>
        <p:spPr bwMode="auto">
          <a:xfrm>
            <a:off x="4267200" y="3532188"/>
            <a:ext cx="14573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noProof="1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Janine Mari</a:t>
            </a:r>
            <a:r>
              <a:rPr altLang="ja-JP" noProof="1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ën</a:t>
            </a:r>
            <a:endParaRPr noProof="1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55302" name="Text Box 14"/>
          <p:cNvSpPr txBox="1">
            <a:spLocks noChangeArrowheads="1"/>
          </p:cNvSpPr>
          <p:nvPr/>
        </p:nvSpPr>
        <p:spPr bwMode="auto">
          <a:xfrm>
            <a:off x="6934200" y="5214938"/>
            <a:ext cx="206325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600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www.collembase.org</a:t>
            </a:r>
          </a:p>
        </p:txBody>
      </p:sp>
      <p:pic>
        <p:nvPicPr>
          <p:cNvPr id="55303" name="Picture 15" descr="droelof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219200"/>
            <a:ext cx="1622425" cy="2286000"/>
          </a:xfrm>
          <a:prstGeom prst="rect">
            <a:avLst/>
          </a:prstGeom>
          <a:noFill/>
          <a:ln w="9525">
            <a:solidFill>
              <a:srgbClr val="860908"/>
            </a:solidFill>
            <a:miter lim="800000"/>
            <a:headEnd/>
            <a:tailEnd/>
          </a:ln>
        </p:spPr>
      </p:pic>
      <p:pic>
        <p:nvPicPr>
          <p:cNvPr id="55304" name="Picture 18" descr="TEdeBo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62200" y="1252538"/>
            <a:ext cx="1501775" cy="2252662"/>
          </a:xfrm>
          <a:prstGeom prst="rect">
            <a:avLst/>
          </a:prstGeom>
          <a:noFill/>
          <a:ln w="9525">
            <a:solidFill>
              <a:srgbClr val="860908"/>
            </a:solidFill>
            <a:miter lim="800000"/>
            <a:headEnd/>
            <a:tailEnd/>
          </a:ln>
        </p:spPr>
      </p:pic>
      <p:pic>
        <p:nvPicPr>
          <p:cNvPr id="55305" name="Picture 20" descr="NMvanStraale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31163" y="5644114"/>
            <a:ext cx="715962" cy="1073943"/>
          </a:xfrm>
          <a:prstGeom prst="rect">
            <a:avLst/>
          </a:prstGeom>
          <a:noFill/>
          <a:ln w="9525">
            <a:solidFill>
              <a:srgbClr val="860908"/>
            </a:solidFill>
            <a:miter lim="800000"/>
            <a:headEnd/>
            <a:tailEnd/>
          </a:ln>
        </p:spPr>
      </p:pic>
      <p:pic>
        <p:nvPicPr>
          <p:cNvPr id="55306" name="Picture 2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21500" y="5624824"/>
            <a:ext cx="622300" cy="8905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5307" name="Picture 25" descr="col-try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96100" y="3966737"/>
            <a:ext cx="1943100" cy="1295400"/>
          </a:xfrm>
          <a:prstGeom prst="rect">
            <a:avLst/>
          </a:prstGeom>
          <a:noFill/>
          <a:ln w="9525">
            <a:solidFill>
              <a:srgbClr val="860908"/>
            </a:solidFill>
            <a:miter lim="800000"/>
            <a:headEnd/>
            <a:tailEnd/>
          </a:ln>
        </p:spPr>
      </p:pic>
      <p:sp>
        <p:nvSpPr>
          <p:cNvPr id="55308" name="TextBox 23"/>
          <p:cNvSpPr txBox="1">
            <a:spLocks noChangeArrowheads="1"/>
          </p:cNvSpPr>
          <p:nvPr/>
        </p:nvSpPr>
        <p:spPr bwMode="auto">
          <a:xfrm>
            <a:off x="6800150" y="6495872"/>
            <a:ext cx="107791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i="1" dirty="0" err="1">
                <a:solidFill>
                  <a:srgbClr val="000000"/>
                </a:solidFill>
              </a:rPr>
              <a:t>EcoLinc</a:t>
            </a:r>
            <a:endParaRPr lang="en-US" i="1" dirty="0">
              <a:solidFill>
                <a:srgbClr val="000000"/>
              </a:solidFill>
            </a:endParaRPr>
          </a:p>
        </p:txBody>
      </p:sp>
      <p:sp>
        <p:nvSpPr>
          <p:cNvPr id="55309" name="Text Box 10"/>
          <p:cNvSpPr txBox="1">
            <a:spLocks noChangeArrowheads="1"/>
          </p:cNvSpPr>
          <p:nvPr/>
        </p:nvSpPr>
        <p:spPr bwMode="auto">
          <a:xfrm>
            <a:off x="219075" y="6062663"/>
            <a:ext cx="15081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noProof="1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Anna Faddeeva</a:t>
            </a:r>
          </a:p>
        </p:txBody>
      </p:sp>
      <p:pic>
        <p:nvPicPr>
          <p:cNvPr id="55310" name="Picture 24" descr="Bram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781392" y="2119097"/>
            <a:ext cx="1066801" cy="1361794"/>
          </a:xfrm>
          <a:prstGeom prst="rect">
            <a:avLst/>
          </a:prstGeom>
          <a:noFill/>
          <a:ln w="9525">
            <a:solidFill>
              <a:srgbClr val="860908"/>
            </a:solidFill>
            <a:miter lim="800000"/>
            <a:headEnd/>
            <a:tailEnd/>
          </a:ln>
        </p:spPr>
      </p:pic>
      <p:pic>
        <p:nvPicPr>
          <p:cNvPr id="55311" name="Picture 26" descr="Anna Vakhrusheva-picture_tcm19-245113.jp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25438" y="4191000"/>
            <a:ext cx="1350962" cy="1857375"/>
          </a:xfrm>
          <a:prstGeom prst="rect">
            <a:avLst/>
          </a:prstGeom>
          <a:noFill/>
          <a:ln w="9525">
            <a:solidFill>
              <a:srgbClr val="860908"/>
            </a:solidFill>
            <a:miter lim="800000"/>
            <a:headEnd/>
            <a:tailEnd/>
          </a:ln>
        </p:spPr>
      </p:pic>
      <p:sp>
        <p:nvSpPr>
          <p:cNvPr id="55312" name="Text Box 12"/>
          <p:cNvSpPr txBox="1">
            <a:spLocks noChangeArrowheads="1"/>
          </p:cNvSpPr>
          <p:nvPr/>
        </p:nvSpPr>
        <p:spPr bwMode="auto">
          <a:xfrm>
            <a:off x="6172200" y="3505200"/>
            <a:ext cx="11525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noProof="1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Riet Vooijs</a:t>
            </a:r>
          </a:p>
        </p:txBody>
      </p:sp>
      <p:sp>
        <p:nvSpPr>
          <p:cNvPr id="55313" name="TextBox 32"/>
          <p:cNvSpPr txBox="1">
            <a:spLocks noChangeArrowheads="1"/>
          </p:cNvSpPr>
          <p:nvPr/>
        </p:nvSpPr>
        <p:spPr bwMode="auto">
          <a:xfrm>
            <a:off x="1676400" y="6059488"/>
            <a:ext cx="16764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noProof="1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Guangquang Chen</a:t>
            </a:r>
          </a:p>
        </p:txBody>
      </p:sp>
      <p:pic>
        <p:nvPicPr>
          <p:cNvPr id="55314" name="Picture 31" descr="Untitled.jp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429000" y="4164013"/>
            <a:ext cx="1371600" cy="1855787"/>
          </a:xfrm>
          <a:prstGeom prst="rect">
            <a:avLst/>
          </a:prstGeom>
          <a:noFill/>
          <a:ln w="9525">
            <a:solidFill>
              <a:srgbClr val="C32D2E"/>
            </a:solidFill>
            <a:miter lim="800000"/>
            <a:headEnd/>
            <a:tailEnd/>
          </a:ln>
        </p:spPr>
      </p:pic>
      <p:pic>
        <p:nvPicPr>
          <p:cNvPr id="55315" name="Picture 33" descr="Untitled 2.jpg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828800" y="4167188"/>
            <a:ext cx="1463675" cy="1852612"/>
          </a:xfrm>
          <a:prstGeom prst="rect">
            <a:avLst/>
          </a:prstGeom>
          <a:noFill/>
          <a:ln w="9525">
            <a:solidFill>
              <a:srgbClr val="C32D2E"/>
            </a:solidFill>
            <a:miter lim="800000"/>
            <a:headEnd/>
            <a:tailEnd/>
          </a:ln>
        </p:spPr>
      </p:pic>
      <p:pic>
        <p:nvPicPr>
          <p:cNvPr id="35" name="Picture 34" descr="Janine.jp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114800" y="1295400"/>
            <a:ext cx="1630363" cy="2209800"/>
          </a:xfrm>
          <a:prstGeom prst="rect">
            <a:avLst/>
          </a:prstGeom>
          <a:ln>
            <a:solidFill>
              <a:schemeClr val="accent3"/>
            </a:solidFill>
          </a:ln>
        </p:spPr>
      </p:pic>
      <p:pic>
        <p:nvPicPr>
          <p:cNvPr id="55317" name="Picture 22" descr="Wouter.jp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953000" y="4191000"/>
            <a:ext cx="1600200" cy="1828800"/>
          </a:xfrm>
          <a:prstGeom prst="rect">
            <a:avLst/>
          </a:prstGeom>
          <a:noFill/>
          <a:ln w="9525">
            <a:solidFill>
              <a:srgbClr val="C32D2E"/>
            </a:solidFill>
            <a:miter lim="800000"/>
            <a:headEnd/>
            <a:tailEnd/>
          </a:ln>
        </p:spPr>
      </p:pic>
      <p:pic>
        <p:nvPicPr>
          <p:cNvPr id="55318" name="Picture 23" descr="Riet.jpg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002338" y="1295400"/>
            <a:ext cx="1522412" cy="2209800"/>
          </a:xfrm>
          <a:prstGeom prst="rect">
            <a:avLst/>
          </a:prstGeom>
          <a:noFill/>
          <a:ln w="9525">
            <a:solidFill>
              <a:srgbClr val="C32D2E"/>
            </a:solidFill>
            <a:miter lim="800000"/>
            <a:headEnd/>
            <a:tailEnd/>
          </a:ln>
        </p:spPr>
      </p:pic>
      <p:sp>
        <p:nvSpPr>
          <p:cNvPr id="55319" name="TextBox 25"/>
          <p:cNvSpPr txBox="1">
            <a:spLocks noChangeArrowheads="1"/>
          </p:cNvSpPr>
          <p:nvPr/>
        </p:nvSpPr>
        <p:spPr bwMode="auto">
          <a:xfrm>
            <a:off x="3352800" y="6059488"/>
            <a:ext cx="1600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Valeria </a:t>
            </a:r>
            <a:r>
              <a:rPr lang="en-US" dirty="0" err="1">
                <a:solidFill>
                  <a:schemeClr val="tx1"/>
                </a:solidFill>
              </a:rPr>
              <a:t>Agamennone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5320" name="TextBox 27"/>
          <p:cNvSpPr txBox="1">
            <a:spLocks noChangeArrowheads="1"/>
          </p:cNvSpPr>
          <p:nvPr/>
        </p:nvSpPr>
        <p:spPr bwMode="auto">
          <a:xfrm>
            <a:off x="5138740" y="6059712"/>
            <a:ext cx="116046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err="1">
                <a:solidFill>
                  <a:srgbClr val="000000"/>
                </a:solidFill>
              </a:rPr>
              <a:t>Wouter</a:t>
            </a:r>
            <a:r>
              <a:rPr lang="en-US" dirty="0">
                <a:solidFill>
                  <a:srgbClr val="000000"/>
                </a:solidFill>
              </a:rPr>
              <a:t> Suring</a:t>
            </a:r>
          </a:p>
        </p:txBody>
      </p:sp>
      <p:sp>
        <p:nvSpPr>
          <p:cNvPr id="28" name="Text Box 12"/>
          <p:cNvSpPr txBox="1">
            <a:spLocks noChangeArrowheads="1"/>
          </p:cNvSpPr>
          <p:nvPr/>
        </p:nvSpPr>
        <p:spPr bwMode="auto">
          <a:xfrm>
            <a:off x="7580835" y="3472656"/>
            <a:ext cx="151465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nl-NL" noProof="1" smtClean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Bram Brouwer</a:t>
            </a:r>
            <a:endParaRPr noProof="1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762000"/>
            <a:ext cx="7848600" cy="925286"/>
          </a:xfrm>
        </p:spPr>
        <p:txBody>
          <a:bodyPr anchor="ctr"/>
          <a:lstStyle/>
          <a:p>
            <a:r>
              <a:rPr lang="nl-NL" sz="4000" noProof="1" smtClean="0"/>
              <a:t>H</a:t>
            </a:r>
            <a:r>
              <a:rPr sz="4000" noProof="1" smtClean="0"/>
              <a:t>omeostas</a:t>
            </a:r>
            <a:r>
              <a:rPr lang="nl-NL" sz="4000" noProof="1" smtClean="0"/>
              <a:t>e</a:t>
            </a:r>
            <a:r>
              <a:rPr sz="4000" noProof="1" smtClean="0"/>
              <a:t> </a:t>
            </a:r>
            <a:r>
              <a:rPr lang="nl-NL" sz="4000" noProof="1" smtClean="0"/>
              <a:t>ondanks variabel milieu </a:t>
            </a:r>
            <a:endParaRPr sz="4000" noProof="1"/>
          </a:p>
        </p:txBody>
      </p:sp>
      <p:pic>
        <p:nvPicPr>
          <p:cNvPr id="35843" name="Picture 3" descr="SIL14-B3-02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0342" y="2887008"/>
            <a:ext cx="3024188" cy="3508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4899341" y="2641928"/>
            <a:ext cx="3900359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sz="3200" noProof="1">
                <a:solidFill>
                  <a:schemeClr val="tx2"/>
                </a:solidFill>
                <a:ea typeface="ＭＳ Ｐゴシック" charset="-128"/>
                <a:cs typeface="ＭＳ Ｐゴシック" charset="-128"/>
              </a:rPr>
              <a:t>“La fixit</a:t>
            </a:r>
            <a:r>
              <a:rPr altLang="ja-JP" sz="3200" noProof="1">
                <a:solidFill>
                  <a:schemeClr val="tx2"/>
                </a:solidFill>
                <a:ea typeface="ＭＳ Ｐゴシック" charset="-128"/>
                <a:cs typeface="ＭＳ Ｐゴシック" charset="-128"/>
              </a:rPr>
              <a:t>é du milieu intérieur est la condition d’une vie libre et indépendante”</a:t>
            </a:r>
            <a:endParaRPr sz="3200" noProof="1">
              <a:solidFill>
                <a:schemeClr val="tx2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4995863" y="5257800"/>
            <a:ext cx="244710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sz="2800" noProof="1">
                <a:ea typeface="ＭＳ Ｐゴシック" charset="-128"/>
                <a:cs typeface="ＭＳ Ｐゴシック" charset="-128"/>
              </a:rPr>
              <a:t>Claude Bernard</a:t>
            </a:r>
          </a:p>
          <a:p>
            <a:pPr eaLnBrk="0" hangingPunct="0"/>
            <a:r>
              <a:rPr sz="2800" noProof="1">
                <a:ea typeface="ＭＳ Ｐゴシック" charset="-128"/>
                <a:cs typeface="ＭＳ Ｐゴシック" charset="-128"/>
              </a:rPr>
              <a:t>1813 - 1878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4" descr="fig 6-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25386" y="1174978"/>
            <a:ext cx="7150100" cy="554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91056" y="214850"/>
            <a:ext cx="3609658" cy="1569660"/>
          </a:xfrm>
          <a:prstGeom prst="rect">
            <a:avLst/>
          </a:prstGeom>
          <a:solidFill>
            <a:srgbClr val="99CC99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 smtClean="0"/>
              <a:t>De </a:t>
            </a:r>
            <a:r>
              <a:rPr lang="en-US" sz="2400" dirty="0" err="1" smtClean="0"/>
              <a:t>biochemische</a:t>
            </a:r>
            <a:r>
              <a:rPr lang="en-US" sz="2400" dirty="0" smtClean="0"/>
              <a:t> </a:t>
            </a:r>
            <a:r>
              <a:rPr lang="en-US" sz="2400" dirty="0" err="1" smtClean="0"/>
              <a:t>reactie</a:t>
            </a:r>
            <a:r>
              <a:rPr lang="en-US" sz="2400" dirty="0" smtClean="0"/>
              <a:t> op </a:t>
            </a:r>
            <a:r>
              <a:rPr lang="en-US" sz="2400" dirty="0" err="1" smtClean="0"/>
              <a:t>een</a:t>
            </a:r>
            <a:r>
              <a:rPr lang="en-US" sz="2400" dirty="0" smtClean="0"/>
              <a:t> </a:t>
            </a:r>
            <a:r>
              <a:rPr lang="en-US" sz="2400" dirty="0" err="1" smtClean="0"/>
              <a:t>warmteschok</a:t>
            </a:r>
            <a:r>
              <a:rPr lang="en-US" sz="2400" dirty="0" smtClean="0"/>
              <a:t>: </a:t>
            </a:r>
            <a:r>
              <a:rPr lang="en-US" sz="2400" dirty="0" err="1" smtClean="0"/>
              <a:t>een</a:t>
            </a:r>
            <a:r>
              <a:rPr lang="en-US" sz="2400" dirty="0" smtClean="0"/>
              <a:t> </a:t>
            </a:r>
            <a:r>
              <a:rPr lang="en-US" sz="2400" dirty="0" err="1" smtClean="0"/>
              <a:t>schoolvoorbeeld</a:t>
            </a:r>
            <a:r>
              <a:rPr lang="en-US" sz="2400" dirty="0" smtClean="0"/>
              <a:t> van gen-</a:t>
            </a:r>
            <a:r>
              <a:rPr lang="en-US" sz="2400" dirty="0" err="1" smtClean="0"/>
              <a:t>regulatie</a:t>
            </a:r>
            <a:r>
              <a:rPr lang="en-US" sz="2400" dirty="0" smtClean="0"/>
              <a:t> door </a:t>
            </a:r>
            <a:r>
              <a:rPr lang="en-US" sz="2400" dirty="0"/>
              <a:t>stress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3685" y="430666"/>
            <a:ext cx="7649029" cy="1231900"/>
          </a:xfrm>
        </p:spPr>
        <p:txBody>
          <a:bodyPr/>
          <a:lstStyle/>
          <a:p>
            <a:r>
              <a:rPr lang="en-US" sz="4000" dirty="0" err="1" smtClean="0"/>
              <a:t>Induceerbare</a:t>
            </a:r>
            <a:r>
              <a:rPr lang="en-US" sz="4000" dirty="0" smtClean="0"/>
              <a:t> </a:t>
            </a:r>
            <a:r>
              <a:rPr lang="en-US" sz="4000" dirty="0" err="1" smtClean="0"/>
              <a:t>genexpressie</a:t>
            </a:r>
            <a:r>
              <a:rPr lang="en-US" sz="4000" dirty="0" smtClean="0"/>
              <a:t> </a:t>
            </a:r>
            <a:r>
              <a:rPr lang="en-US" sz="4000" dirty="0" err="1" smtClean="0"/>
              <a:t>maakt</a:t>
            </a:r>
            <a:r>
              <a:rPr lang="en-US" sz="4000" dirty="0" smtClean="0"/>
              <a:t> </a:t>
            </a:r>
            <a:r>
              <a:rPr lang="en-US" sz="4000" dirty="0" err="1" smtClean="0"/>
              <a:t>leven</a:t>
            </a:r>
            <a:r>
              <a:rPr lang="en-US" sz="4000" dirty="0" smtClean="0"/>
              <a:t> met stress </a:t>
            </a:r>
            <a:r>
              <a:rPr lang="en-US" sz="4000" dirty="0" err="1" smtClean="0"/>
              <a:t>mogelijk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231570"/>
            <a:ext cx="7313613" cy="3559629"/>
          </a:xfrm>
        </p:spPr>
        <p:txBody>
          <a:bodyPr>
            <a:normAutofit fontScale="92500" lnSpcReduction="20000"/>
          </a:bodyPr>
          <a:lstStyle/>
          <a:p>
            <a:r>
              <a:rPr lang="en-US" sz="3200" dirty="0" err="1" smtClean="0"/>
              <a:t>Een</a:t>
            </a:r>
            <a:r>
              <a:rPr lang="en-US" sz="3200" dirty="0" smtClean="0"/>
              <a:t> stress-factor </a:t>
            </a:r>
            <a:r>
              <a:rPr lang="en-US" sz="3200" dirty="0" err="1" smtClean="0"/>
              <a:t>activeert</a:t>
            </a:r>
            <a:r>
              <a:rPr lang="en-US" sz="3200" dirty="0" smtClean="0"/>
              <a:t> </a:t>
            </a:r>
            <a:r>
              <a:rPr lang="en-US" sz="3200" dirty="0" err="1" smtClean="0"/>
              <a:t>een</a:t>
            </a:r>
            <a:r>
              <a:rPr lang="en-US" sz="3200" dirty="0" smtClean="0"/>
              <a:t> </a:t>
            </a:r>
            <a:r>
              <a:rPr lang="en-US" sz="3200" dirty="0" err="1" smtClean="0"/>
              <a:t>specifieke</a:t>
            </a:r>
            <a:r>
              <a:rPr lang="en-US" sz="3200" dirty="0" smtClean="0"/>
              <a:t> </a:t>
            </a:r>
            <a:r>
              <a:rPr lang="en-US" sz="3200" dirty="0" err="1" smtClean="0"/>
              <a:t>verzameling</a:t>
            </a:r>
            <a:r>
              <a:rPr lang="en-US" sz="3200" dirty="0" smtClean="0"/>
              <a:t> </a:t>
            </a:r>
            <a:r>
              <a:rPr lang="en-US" sz="3200" dirty="0" err="1" smtClean="0"/>
              <a:t>genen</a:t>
            </a:r>
            <a:r>
              <a:rPr lang="en-US" sz="3200" dirty="0" smtClean="0"/>
              <a:t> die </a:t>
            </a:r>
            <a:r>
              <a:rPr lang="en-US" sz="3200" dirty="0" err="1" smtClean="0"/>
              <a:t>gericht</a:t>
            </a:r>
            <a:r>
              <a:rPr lang="en-US" sz="3200" dirty="0" smtClean="0"/>
              <a:t> </a:t>
            </a:r>
            <a:r>
              <a:rPr lang="en-US" sz="3200" dirty="0" err="1" smtClean="0"/>
              <a:t>zijn</a:t>
            </a:r>
            <a:r>
              <a:rPr lang="en-US" sz="3200" dirty="0" smtClean="0"/>
              <a:t> op</a:t>
            </a:r>
          </a:p>
          <a:p>
            <a:pPr lvl="1"/>
            <a:r>
              <a:rPr lang="en-US" sz="2800" dirty="0" smtClean="0"/>
              <a:t>Het </a:t>
            </a:r>
            <a:r>
              <a:rPr lang="en-US" sz="2800" dirty="0" err="1" smtClean="0"/>
              <a:t>tegengaan</a:t>
            </a:r>
            <a:r>
              <a:rPr lang="en-US" sz="2800" dirty="0" smtClean="0"/>
              <a:t> van de </a:t>
            </a:r>
            <a:r>
              <a:rPr lang="en-US" sz="2800" dirty="0" err="1" smtClean="0"/>
              <a:t>effecten</a:t>
            </a:r>
            <a:endParaRPr lang="en-US" sz="2800" dirty="0" smtClean="0"/>
          </a:p>
          <a:p>
            <a:pPr lvl="1"/>
            <a:r>
              <a:rPr lang="en-US" sz="2800" dirty="0" smtClean="0"/>
              <a:t>Het </a:t>
            </a:r>
            <a:r>
              <a:rPr lang="en-US" sz="2800" dirty="0" err="1" smtClean="0"/>
              <a:t>wegnemen</a:t>
            </a:r>
            <a:r>
              <a:rPr lang="en-US" sz="2800" dirty="0" smtClean="0"/>
              <a:t> van de stress</a:t>
            </a:r>
          </a:p>
          <a:p>
            <a:r>
              <a:rPr lang="en-US" sz="3200" dirty="0" err="1" smtClean="0"/>
              <a:t>Draai</a:t>
            </a:r>
            <a:r>
              <a:rPr lang="en-US" sz="3200" dirty="0" smtClean="0"/>
              <a:t> </a:t>
            </a:r>
            <a:r>
              <a:rPr lang="en-US" sz="3200" dirty="0" err="1" smtClean="0"/>
              <a:t>dit</a:t>
            </a:r>
            <a:r>
              <a:rPr lang="en-US" sz="3200" dirty="0" smtClean="0"/>
              <a:t> </a:t>
            </a:r>
            <a:r>
              <a:rPr lang="en-US" sz="3200" dirty="0" err="1" smtClean="0"/>
              <a:t>om</a:t>
            </a:r>
            <a:r>
              <a:rPr lang="en-US" sz="3200" dirty="0" smtClean="0"/>
              <a:t>:</a:t>
            </a:r>
          </a:p>
          <a:p>
            <a:pPr lvl="1"/>
            <a:r>
              <a:rPr lang="en-US" sz="3000" dirty="0" err="1" smtClean="0"/>
              <a:t>Als</a:t>
            </a:r>
            <a:r>
              <a:rPr lang="en-US" sz="3000" dirty="0" smtClean="0"/>
              <a:t> die </a:t>
            </a:r>
            <a:r>
              <a:rPr lang="en-US" sz="3000" dirty="0" err="1" smtClean="0"/>
              <a:t>genen</a:t>
            </a:r>
            <a:r>
              <a:rPr lang="en-US" sz="3000" dirty="0" smtClean="0"/>
              <a:t> </a:t>
            </a:r>
            <a:r>
              <a:rPr lang="en-US" sz="3000" dirty="0" err="1" smtClean="0"/>
              <a:t>geactiveerd</a:t>
            </a:r>
            <a:r>
              <a:rPr lang="en-US" sz="3000" dirty="0" smtClean="0"/>
              <a:t> </a:t>
            </a:r>
            <a:r>
              <a:rPr lang="en-US" sz="3000" dirty="0" err="1" smtClean="0"/>
              <a:t>worden</a:t>
            </a:r>
            <a:r>
              <a:rPr lang="en-US" sz="3000" dirty="0" smtClean="0"/>
              <a:t> is </a:t>
            </a:r>
            <a:r>
              <a:rPr lang="en-US" sz="3000" dirty="0" err="1" smtClean="0"/>
              <a:t>er</a:t>
            </a:r>
            <a:r>
              <a:rPr lang="en-US" sz="3000" dirty="0" smtClean="0"/>
              <a:t> </a:t>
            </a:r>
            <a:r>
              <a:rPr lang="en-US" sz="3000" dirty="0" err="1" smtClean="0"/>
              <a:t>sprake</a:t>
            </a:r>
            <a:r>
              <a:rPr lang="en-US" sz="3000" dirty="0" smtClean="0"/>
              <a:t> van stress</a:t>
            </a:r>
          </a:p>
          <a:p>
            <a:pPr lvl="1">
              <a:buNone/>
            </a:pPr>
            <a:endParaRPr lang="en-US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448809"/>
            <a:ext cx="7313613" cy="1325562"/>
          </a:xfrm>
        </p:spPr>
        <p:txBody>
          <a:bodyPr/>
          <a:lstStyle/>
          <a:p>
            <a:r>
              <a:rPr lang="nl-NL" sz="3600" noProof="1" smtClean="0"/>
              <a:t>Diagnose van borstkanker op basis van genexpressies</a:t>
            </a:r>
            <a:endParaRPr noProof="1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46943"/>
            <a:ext cx="8229600" cy="3657600"/>
          </a:xfrm>
        </p:spPr>
        <p:txBody>
          <a:bodyPr>
            <a:noAutofit/>
          </a:bodyPr>
          <a:lstStyle/>
          <a:p>
            <a:r>
              <a:rPr lang="nl-NL" noProof="1" smtClean="0"/>
              <a:t>Borstkankerpatiënten in hetzelfde stadium van de ziekte hebben zeer verschillende vooruitzichten</a:t>
            </a:r>
            <a:endParaRPr noProof="1" smtClean="0"/>
          </a:p>
          <a:p>
            <a:r>
              <a:rPr lang="nl-NL" noProof="1" smtClean="0"/>
              <a:t>T</a:t>
            </a:r>
            <a:r>
              <a:rPr noProof="1" smtClean="0"/>
              <a:t>ranscripti</a:t>
            </a:r>
            <a:r>
              <a:rPr lang="nl-NL" noProof="1" smtClean="0"/>
              <a:t>e</a:t>
            </a:r>
            <a:r>
              <a:rPr noProof="1" smtClean="0"/>
              <a:t>profi</a:t>
            </a:r>
            <a:r>
              <a:rPr lang="nl-NL" noProof="1" smtClean="0"/>
              <a:t>elen</a:t>
            </a:r>
            <a:r>
              <a:rPr noProof="1" smtClean="0"/>
              <a:t> </a:t>
            </a:r>
            <a:r>
              <a:rPr lang="nl-NL" noProof="1" smtClean="0"/>
              <a:t>kunnen onderscheid maken tussen gevallen met goede dan wel slechte vooruitzichten</a:t>
            </a:r>
            <a:endParaRPr noProof="1" smtClean="0"/>
          </a:p>
          <a:p>
            <a:r>
              <a:rPr lang="nl-NL" noProof="1" smtClean="0"/>
              <a:t>Een prognostische test met </a:t>
            </a:r>
            <a:r>
              <a:rPr noProof="1" smtClean="0"/>
              <a:t>70</a:t>
            </a:r>
            <a:r>
              <a:rPr lang="nl-NL" noProof="1" smtClean="0"/>
              <a:t> </a:t>
            </a:r>
            <a:r>
              <a:rPr noProof="1" smtClean="0"/>
              <a:t>gene</a:t>
            </a:r>
            <a:r>
              <a:rPr lang="nl-NL" noProof="1" smtClean="0"/>
              <a:t>n</a:t>
            </a:r>
            <a:br>
              <a:rPr lang="nl-NL" noProof="1" smtClean="0"/>
            </a:br>
            <a:r>
              <a:rPr lang="nl-NL" noProof="1" smtClean="0"/>
              <a:t>werd ontwikkeld </a:t>
            </a:r>
            <a:r>
              <a:rPr noProof="1" smtClean="0"/>
              <a:t>(</a:t>
            </a:r>
            <a:r>
              <a:rPr noProof="1"/>
              <a:t>MammaPrint®</a:t>
            </a:r>
            <a:r>
              <a:rPr noProof="1" smtClean="0"/>
              <a:t>)</a:t>
            </a:r>
          </a:p>
        </p:txBody>
      </p:sp>
      <p:sp>
        <p:nvSpPr>
          <p:cNvPr id="87044" name="Text Box 4"/>
          <p:cNvSpPr txBox="1">
            <a:spLocks noChangeArrowheads="1"/>
          </p:cNvSpPr>
          <p:nvPr/>
        </p:nvSpPr>
        <p:spPr bwMode="auto">
          <a:xfrm>
            <a:off x="402771" y="5943600"/>
            <a:ext cx="5702299" cy="523220"/>
          </a:xfrm>
          <a:prstGeom prst="rect">
            <a:avLst/>
          </a:prstGeom>
          <a:solidFill>
            <a:srgbClr val="FCD7D7"/>
          </a:solidFill>
          <a:ln w="9525">
            <a:solidFill>
              <a:srgbClr val="860908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sz="1400" noProof="1"/>
              <a:t>Van ‘t Veer, L.J. </a:t>
            </a:r>
            <a:r>
              <a:rPr sz="1400" i="1" noProof="1"/>
              <a:t>et al.</a:t>
            </a:r>
            <a:r>
              <a:rPr sz="1400" noProof="1"/>
              <a:t> (2002) </a:t>
            </a:r>
            <a:r>
              <a:rPr sz="1400" i="1" noProof="1"/>
              <a:t>Nature </a:t>
            </a:r>
            <a:r>
              <a:rPr sz="1400" b="1" noProof="1"/>
              <a:t>415</a:t>
            </a:r>
            <a:r>
              <a:rPr sz="1400" noProof="1"/>
              <a:t>: 530-535</a:t>
            </a:r>
          </a:p>
          <a:p>
            <a:r>
              <a:rPr sz="1400" noProof="1"/>
              <a:t>Van de Vijver, M.J. </a:t>
            </a:r>
            <a:r>
              <a:rPr sz="1400" i="1" noProof="1"/>
              <a:t>et al</a:t>
            </a:r>
            <a:r>
              <a:rPr sz="1400" noProof="1"/>
              <a:t>. (2002) </a:t>
            </a:r>
            <a:r>
              <a:rPr sz="1400" i="1" noProof="1"/>
              <a:t>N. Engl. J. Med</a:t>
            </a:r>
            <a:r>
              <a:rPr sz="1400" noProof="1"/>
              <a:t>. </a:t>
            </a:r>
            <a:r>
              <a:rPr sz="1400" b="1" noProof="1"/>
              <a:t>347</a:t>
            </a:r>
            <a:r>
              <a:rPr sz="1400" noProof="1"/>
              <a:t>: 1999-2009</a:t>
            </a:r>
          </a:p>
        </p:txBody>
      </p:sp>
      <p:pic>
        <p:nvPicPr>
          <p:cNvPr id="5" name="Picture 4" descr="2007-07_05-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0" y="4683579"/>
            <a:ext cx="2345743" cy="1857828"/>
          </a:xfrm>
          <a:prstGeom prst="rect">
            <a:avLst/>
          </a:prstGeom>
          <a:ln>
            <a:solidFill>
              <a:srgbClr val="860908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3"/>
          <p:cNvSpPr txBox="1">
            <a:spLocks noChangeArrowheads="1"/>
          </p:cNvSpPr>
          <p:nvPr/>
        </p:nvSpPr>
        <p:spPr bwMode="auto">
          <a:xfrm>
            <a:off x="76200" y="1873250"/>
            <a:ext cx="2133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nl-NL" sz="2000" dirty="0" smtClean="0">
                <a:solidFill>
                  <a:srgbClr val="000000"/>
                </a:solidFill>
                <a:ea typeface="MS PGothic" pitchFamily="34" charset="-128"/>
                <a:cs typeface="MS PGothic" pitchFamily="34" charset="-128"/>
              </a:rPr>
              <a:t>Verdacht bodemmonster</a:t>
            </a:r>
            <a:endParaRPr sz="2000" noProof="1">
              <a:solidFill>
                <a:srgbClr val="000000"/>
              </a:solidFill>
              <a:ea typeface="MS PGothic" pitchFamily="34" charset="-128"/>
              <a:cs typeface="MS PGothic" pitchFamily="34" charset="-128"/>
            </a:endParaRPr>
          </a:p>
        </p:txBody>
      </p:sp>
      <p:pic>
        <p:nvPicPr>
          <p:cNvPr id="41987" name="Picture 4" descr="FirstISQChi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4985658"/>
            <a:ext cx="1905000" cy="169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8" name="Text Box 5"/>
          <p:cNvSpPr txBox="1">
            <a:spLocks noChangeArrowheads="1"/>
          </p:cNvSpPr>
          <p:nvPr/>
        </p:nvSpPr>
        <p:spPr bwMode="auto">
          <a:xfrm>
            <a:off x="3272972" y="4425044"/>
            <a:ext cx="1905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nl-NL" sz="2000" dirty="0" smtClean="0">
                <a:solidFill>
                  <a:srgbClr val="000000"/>
                </a:solidFill>
                <a:ea typeface="MS PGothic" pitchFamily="34" charset="-128"/>
                <a:cs typeface="MS PGothic" pitchFamily="34" charset="-128"/>
              </a:rPr>
              <a:t>Vergelijking met referenties</a:t>
            </a:r>
            <a:endParaRPr sz="2000" noProof="1">
              <a:solidFill>
                <a:srgbClr val="000000"/>
              </a:solidFill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41989" name="Text Box 6"/>
          <p:cNvSpPr txBox="1">
            <a:spLocks noChangeArrowheads="1"/>
          </p:cNvSpPr>
          <p:nvPr/>
        </p:nvSpPr>
        <p:spPr bwMode="auto">
          <a:xfrm>
            <a:off x="2191657" y="43542"/>
            <a:ext cx="2667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nl-NL" sz="2000" dirty="0" smtClean="0">
                <a:solidFill>
                  <a:srgbClr val="000000"/>
                </a:solidFill>
                <a:ea typeface="MS PGothic" pitchFamily="34" charset="-128"/>
                <a:cs typeface="MS PGothic" pitchFamily="34" charset="-128"/>
              </a:rPr>
              <a:t>Stel een </a:t>
            </a:r>
            <a:r>
              <a:rPr sz="2000" noProof="1" smtClean="0">
                <a:solidFill>
                  <a:srgbClr val="000000"/>
                </a:solidFill>
                <a:ea typeface="MS PGothic" pitchFamily="34" charset="-128"/>
                <a:cs typeface="MS PGothic" pitchFamily="34" charset="-128"/>
              </a:rPr>
              <a:t>indicator</a:t>
            </a:r>
            <a:r>
              <a:rPr lang="nl-NL" sz="2000" noProof="1" smtClean="0">
                <a:solidFill>
                  <a:srgbClr val="000000"/>
                </a:solidFill>
                <a:ea typeface="MS PGothic" pitchFamily="34" charset="-128"/>
                <a:cs typeface="MS PGothic" pitchFamily="34" charset="-128"/>
              </a:rPr>
              <a:t>-</a:t>
            </a:r>
            <a:r>
              <a:rPr sz="2000" noProof="1" smtClean="0">
                <a:solidFill>
                  <a:srgbClr val="000000"/>
                </a:solidFill>
                <a:ea typeface="MS PGothic" pitchFamily="34" charset="-128"/>
                <a:cs typeface="MS PGothic" pitchFamily="34" charset="-128"/>
              </a:rPr>
              <a:t>organism</a:t>
            </a:r>
            <a:r>
              <a:rPr lang="nl-NL" sz="2000" noProof="1" smtClean="0">
                <a:solidFill>
                  <a:srgbClr val="000000"/>
                </a:solidFill>
                <a:ea typeface="MS PGothic" pitchFamily="34" charset="-128"/>
                <a:cs typeface="MS PGothic" pitchFamily="34" charset="-128"/>
              </a:rPr>
              <a:t>e</a:t>
            </a:r>
            <a:r>
              <a:rPr sz="2000" noProof="1" smtClean="0">
                <a:solidFill>
                  <a:srgbClr val="000000"/>
                </a:solidFill>
                <a:ea typeface="MS PGothic" pitchFamily="34" charset="-128"/>
                <a:cs typeface="MS PGothic" pitchFamily="34" charset="-128"/>
              </a:rPr>
              <a:t> </a:t>
            </a:r>
            <a:r>
              <a:rPr lang="nl-NL" sz="2000" dirty="0" smtClean="0">
                <a:solidFill>
                  <a:srgbClr val="000000"/>
                </a:solidFill>
                <a:ea typeface="MS PGothic" pitchFamily="34" charset="-128"/>
                <a:cs typeface="MS PGothic" pitchFamily="34" charset="-128"/>
              </a:rPr>
              <a:t>bloot aan het monster</a:t>
            </a:r>
            <a:endParaRPr sz="2000" noProof="1">
              <a:solidFill>
                <a:srgbClr val="000000"/>
              </a:solidFill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41990" name="Text Box 7"/>
          <p:cNvSpPr txBox="1">
            <a:spLocks noChangeArrowheads="1"/>
          </p:cNvSpPr>
          <p:nvPr/>
        </p:nvSpPr>
        <p:spPr bwMode="auto">
          <a:xfrm>
            <a:off x="7064829" y="4212771"/>
            <a:ext cx="152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sz="2000" noProof="1" smtClean="0">
                <a:solidFill>
                  <a:srgbClr val="000000"/>
                </a:solidFill>
                <a:ea typeface="MS PGothic" pitchFamily="34" charset="-128"/>
                <a:cs typeface="MS PGothic" pitchFamily="34" charset="-128"/>
              </a:rPr>
              <a:t>Gen</a:t>
            </a:r>
            <a:r>
              <a:rPr lang="nl-NL" sz="2000" noProof="1" smtClean="0">
                <a:solidFill>
                  <a:srgbClr val="000000"/>
                </a:solidFill>
                <a:ea typeface="MS PGothic" pitchFamily="34" charset="-128"/>
                <a:cs typeface="MS PGothic" pitchFamily="34" charset="-128"/>
              </a:rPr>
              <a:t>-</a:t>
            </a:r>
            <a:r>
              <a:rPr sz="2000" noProof="1" smtClean="0">
                <a:solidFill>
                  <a:srgbClr val="000000"/>
                </a:solidFill>
                <a:ea typeface="MS PGothic" pitchFamily="34" charset="-128"/>
                <a:cs typeface="MS PGothic" pitchFamily="34" charset="-128"/>
              </a:rPr>
              <a:t> expressi</a:t>
            </a:r>
            <a:r>
              <a:rPr lang="nl-NL" sz="2000" noProof="1" smtClean="0">
                <a:solidFill>
                  <a:srgbClr val="000000"/>
                </a:solidFill>
                <a:ea typeface="MS PGothic" pitchFamily="34" charset="-128"/>
                <a:cs typeface="MS PGothic" pitchFamily="34" charset="-128"/>
              </a:rPr>
              <a:t>e-</a:t>
            </a:r>
            <a:endParaRPr sz="2000" noProof="1" smtClean="0">
              <a:solidFill>
                <a:srgbClr val="000000"/>
              </a:solidFill>
              <a:ea typeface="MS PGothic" pitchFamily="34" charset="-128"/>
              <a:cs typeface="MS PGothic" pitchFamily="34" charset="-128"/>
            </a:endParaRPr>
          </a:p>
          <a:p>
            <a:pPr algn="r" eaLnBrk="0" hangingPunct="0"/>
            <a:r>
              <a:rPr sz="2000" noProof="1" smtClean="0">
                <a:solidFill>
                  <a:srgbClr val="000000"/>
                </a:solidFill>
                <a:ea typeface="MS PGothic" pitchFamily="34" charset="-128"/>
                <a:cs typeface="MS PGothic" pitchFamily="34" charset="-128"/>
              </a:rPr>
              <a:t>profi</a:t>
            </a:r>
            <a:r>
              <a:rPr lang="nl-NL" sz="2000" noProof="1" smtClean="0">
                <a:solidFill>
                  <a:srgbClr val="000000"/>
                </a:solidFill>
                <a:ea typeface="MS PGothic" pitchFamily="34" charset="-128"/>
                <a:cs typeface="MS PGothic" pitchFamily="34" charset="-128"/>
              </a:rPr>
              <a:t>el</a:t>
            </a:r>
            <a:endParaRPr sz="2000" noProof="1">
              <a:solidFill>
                <a:srgbClr val="000000"/>
              </a:solidFill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41991" name="Text Box 8"/>
          <p:cNvSpPr txBox="1">
            <a:spLocks noChangeArrowheads="1"/>
          </p:cNvSpPr>
          <p:nvPr/>
        </p:nvSpPr>
        <p:spPr bwMode="auto">
          <a:xfrm>
            <a:off x="246743" y="4024088"/>
            <a:ext cx="1981200" cy="1569660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sz="2400" noProof="1">
                <a:ea typeface="MS PGothic" pitchFamily="34" charset="-128"/>
                <a:cs typeface="MS PGothic" pitchFamily="34" charset="-128"/>
              </a:rPr>
              <a:t>•</a:t>
            </a:r>
            <a:r>
              <a:rPr sz="2400" noProof="1" smtClean="0">
                <a:ea typeface="MS PGothic" pitchFamily="34" charset="-128"/>
                <a:cs typeface="MS PGothic" pitchFamily="34" charset="-128"/>
              </a:rPr>
              <a:t> </a:t>
            </a:r>
            <a:r>
              <a:rPr lang="nl-NL" sz="2400" dirty="0" smtClean="0">
                <a:ea typeface="MS PGothic" pitchFamily="34" charset="-128"/>
                <a:cs typeface="MS PGothic" pitchFamily="34" charset="-128"/>
              </a:rPr>
              <a:t>Diagnose</a:t>
            </a:r>
          </a:p>
          <a:p>
            <a:pPr eaLnBrk="0" hangingPunct="0">
              <a:spcBef>
                <a:spcPct val="50000"/>
              </a:spcBef>
            </a:pPr>
            <a:r>
              <a:rPr lang="nl-NL" sz="2400" dirty="0" smtClean="0">
                <a:ea typeface="MS PGothic" pitchFamily="34" charset="-128"/>
                <a:cs typeface="MS PGothic" pitchFamily="34" charset="-128"/>
              </a:rPr>
              <a:t>•Classificatie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nl-NL" sz="2400" dirty="0" smtClean="0">
                <a:ea typeface="MS PGothic" pitchFamily="34" charset="-128"/>
                <a:cs typeface="MS PGothic" pitchFamily="34" charset="-128"/>
              </a:rPr>
              <a:t>Certificatie</a:t>
            </a:r>
          </a:p>
        </p:txBody>
      </p:sp>
      <p:sp>
        <p:nvSpPr>
          <p:cNvPr id="41992" name="Line 9"/>
          <p:cNvSpPr>
            <a:spLocks noChangeShapeType="1"/>
          </p:cNvSpPr>
          <p:nvPr/>
        </p:nvSpPr>
        <p:spPr bwMode="auto">
          <a:xfrm flipH="1" flipV="1">
            <a:off x="2365828" y="5181600"/>
            <a:ext cx="1291772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993" name="AutoShape 10"/>
          <p:cNvSpPr>
            <a:spLocks noChangeArrowheads="1"/>
          </p:cNvSpPr>
          <p:nvPr/>
        </p:nvSpPr>
        <p:spPr bwMode="auto">
          <a:xfrm rot="-5400000">
            <a:off x="3467100" y="5372100"/>
            <a:ext cx="1371600" cy="990600"/>
          </a:xfrm>
          <a:prstGeom prst="flowChartMagneticDrum">
            <a:avLst/>
          </a:prstGeom>
          <a:solidFill>
            <a:srgbClr val="E6D9A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GB"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41994" name="AutoShape 11"/>
          <p:cNvSpPr>
            <a:spLocks noChangeArrowheads="1"/>
          </p:cNvSpPr>
          <p:nvPr/>
        </p:nvSpPr>
        <p:spPr bwMode="auto">
          <a:xfrm>
            <a:off x="4876800" y="762000"/>
            <a:ext cx="3962400" cy="3352800"/>
          </a:xfrm>
          <a:prstGeom prst="flowChartAlternateProcess">
            <a:avLst/>
          </a:prstGeom>
          <a:solidFill>
            <a:srgbClr val="FEF5EA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sz="1800" noProof="1"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41995" name="Text Box 12"/>
          <p:cNvSpPr txBox="1">
            <a:spLocks noChangeArrowheads="1"/>
          </p:cNvSpPr>
          <p:nvPr/>
        </p:nvSpPr>
        <p:spPr bwMode="auto">
          <a:xfrm rot="-5400000">
            <a:off x="3823494" y="5780882"/>
            <a:ext cx="838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sz="1800" noProof="1">
                <a:ea typeface="MS PGothic" pitchFamily="34" charset="-128"/>
                <a:cs typeface="MS PGothic" pitchFamily="34" charset="-128"/>
              </a:rPr>
              <a:t>Xbase</a:t>
            </a:r>
          </a:p>
        </p:txBody>
      </p:sp>
      <p:sp>
        <p:nvSpPr>
          <p:cNvPr id="41996" name="AutoShape 13"/>
          <p:cNvSpPr>
            <a:spLocks noChangeArrowheads="1"/>
          </p:cNvSpPr>
          <p:nvPr/>
        </p:nvSpPr>
        <p:spPr bwMode="auto">
          <a:xfrm>
            <a:off x="5867400" y="1447800"/>
            <a:ext cx="2773363" cy="2514600"/>
          </a:xfrm>
          <a:prstGeom prst="flowChartAlternateProcess">
            <a:avLst/>
          </a:prstGeom>
          <a:solidFill>
            <a:srgbClr val="F3CBAC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GB"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41997" name="Oval 14"/>
          <p:cNvSpPr>
            <a:spLocks noChangeArrowheads="1"/>
          </p:cNvSpPr>
          <p:nvPr/>
        </p:nvSpPr>
        <p:spPr bwMode="auto">
          <a:xfrm>
            <a:off x="6858000" y="2971800"/>
            <a:ext cx="1676400" cy="914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r>
              <a:rPr sz="1600" noProof="1" smtClean="0">
                <a:ea typeface="MS PGothic" pitchFamily="34" charset="-128"/>
                <a:cs typeface="MS PGothic" pitchFamily="34" charset="-128"/>
              </a:rPr>
              <a:t>Transcription</a:t>
            </a:r>
            <a:r>
              <a:rPr lang="nl-NL" sz="1600" noProof="1" smtClean="0">
                <a:ea typeface="MS PGothic" pitchFamily="34" charset="-128"/>
                <a:cs typeface="MS PGothic" pitchFamily="34" charset="-128"/>
              </a:rPr>
              <a:t>ele</a:t>
            </a:r>
            <a:endParaRPr sz="1600" noProof="1" smtClean="0">
              <a:ea typeface="MS PGothic" pitchFamily="34" charset="-128"/>
              <a:cs typeface="MS PGothic" pitchFamily="34" charset="-128"/>
            </a:endParaRPr>
          </a:p>
          <a:p>
            <a:pPr algn="ctr" eaLnBrk="0" hangingPunct="0"/>
            <a:r>
              <a:rPr sz="1600" noProof="1" smtClean="0">
                <a:ea typeface="MS PGothic" pitchFamily="34" charset="-128"/>
                <a:cs typeface="MS PGothic" pitchFamily="34" charset="-128"/>
              </a:rPr>
              <a:t>respons</a:t>
            </a:r>
            <a:endParaRPr noProof="1"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41998" name="Line 15"/>
          <p:cNvSpPr>
            <a:spLocks noChangeShapeType="1"/>
          </p:cNvSpPr>
          <p:nvPr/>
        </p:nvSpPr>
        <p:spPr bwMode="auto">
          <a:xfrm flipH="1">
            <a:off x="7010400" y="3733800"/>
            <a:ext cx="457200" cy="10668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999" name="Text Box 16"/>
          <p:cNvSpPr txBox="1">
            <a:spLocks noChangeArrowheads="1"/>
          </p:cNvSpPr>
          <p:nvPr/>
        </p:nvSpPr>
        <p:spPr bwMode="auto">
          <a:xfrm>
            <a:off x="6019800" y="3505200"/>
            <a:ext cx="46849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dirty="0" err="1" smtClean="0">
                <a:solidFill>
                  <a:srgbClr val="000000"/>
                </a:solidFill>
                <a:ea typeface="MS PGothic" pitchFamily="34" charset="-128"/>
                <a:cs typeface="MS PGothic" pitchFamily="34" charset="-128"/>
              </a:rPr>
              <a:t>Cel</a:t>
            </a:r>
            <a:endParaRPr lang="en-US" sz="1600" dirty="0">
              <a:solidFill>
                <a:srgbClr val="000000"/>
              </a:solidFill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42000" name="AutoShape 17"/>
          <p:cNvSpPr>
            <a:spLocks noChangeArrowheads="1"/>
          </p:cNvSpPr>
          <p:nvPr/>
        </p:nvSpPr>
        <p:spPr bwMode="auto">
          <a:xfrm>
            <a:off x="5486400" y="2362200"/>
            <a:ext cx="1981200" cy="914400"/>
          </a:xfrm>
          <a:prstGeom prst="irregularSeal2">
            <a:avLst/>
          </a:prstGeom>
          <a:solidFill>
            <a:srgbClr val="FF545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sz="1800" noProof="1"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42001" name="Text Box 18"/>
          <p:cNvSpPr txBox="1">
            <a:spLocks noChangeArrowheads="1"/>
          </p:cNvSpPr>
          <p:nvPr/>
        </p:nvSpPr>
        <p:spPr bwMode="auto">
          <a:xfrm>
            <a:off x="6143173" y="2612571"/>
            <a:ext cx="990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nl-NL" sz="1600" dirty="0" smtClean="0">
                <a:ea typeface="MS PGothic" pitchFamily="34" charset="-128"/>
                <a:cs typeface="MS PGothic" pitchFamily="34" charset="-128"/>
              </a:rPr>
              <a:t>Schade</a:t>
            </a:r>
            <a:endParaRPr sz="1600" noProof="1"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42002" name="Text Box 19"/>
          <p:cNvSpPr txBox="1">
            <a:spLocks noChangeArrowheads="1"/>
          </p:cNvSpPr>
          <p:nvPr/>
        </p:nvSpPr>
        <p:spPr bwMode="auto">
          <a:xfrm>
            <a:off x="7162800" y="1390650"/>
            <a:ext cx="1371600" cy="5905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dirty="0" err="1" smtClean="0">
                <a:solidFill>
                  <a:srgbClr val="000000"/>
                </a:solidFill>
                <a:ea typeface="MS PGothic" pitchFamily="34" charset="-128"/>
                <a:cs typeface="MS PGothic" pitchFamily="34" charset="-128"/>
              </a:rPr>
              <a:t>Signaal</a:t>
            </a:r>
            <a:r>
              <a:rPr lang="en-US" sz="1600" dirty="0" smtClean="0">
                <a:solidFill>
                  <a:srgbClr val="000000"/>
                </a:solidFill>
                <a:ea typeface="MS PGothic" pitchFamily="34" charset="-128"/>
                <a:cs typeface="MS PGothic" pitchFamily="34" charset="-128"/>
              </a:rPr>
              <a:t>- </a:t>
            </a:r>
            <a:r>
              <a:rPr lang="en-US" sz="1600" dirty="0" err="1" smtClean="0">
                <a:solidFill>
                  <a:srgbClr val="000000"/>
                </a:solidFill>
                <a:ea typeface="MS PGothic" pitchFamily="34" charset="-128"/>
                <a:cs typeface="MS PGothic" pitchFamily="34" charset="-128"/>
              </a:rPr>
              <a:t>transductie</a:t>
            </a:r>
            <a:endParaRPr lang="en-US" sz="1600" dirty="0">
              <a:solidFill>
                <a:srgbClr val="000000"/>
              </a:solidFill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42003" name="Text Box 20"/>
          <p:cNvSpPr txBox="1">
            <a:spLocks noChangeArrowheads="1"/>
          </p:cNvSpPr>
          <p:nvPr/>
        </p:nvSpPr>
        <p:spPr bwMode="auto">
          <a:xfrm>
            <a:off x="4898571" y="3545114"/>
            <a:ext cx="107242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dirty="0" err="1" smtClean="0">
                <a:solidFill>
                  <a:srgbClr val="000000"/>
                </a:solidFill>
                <a:ea typeface="MS PGothic" pitchFamily="34" charset="-128"/>
                <a:cs typeface="MS PGothic" pitchFamily="34" charset="-128"/>
              </a:rPr>
              <a:t>Organisme</a:t>
            </a:r>
            <a:endParaRPr lang="en-US" sz="1600" dirty="0">
              <a:solidFill>
                <a:srgbClr val="000000"/>
              </a:solidFill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42004" name="AutoShape 21"/>
          <p:cNvSpPr>
            <a:spLocks noChangeArrowheads="1"/>
          </p:cNvSpPr>
          <p:nvPr/>
        </p:nvSpPr>
        <p:spPr bwMode="auto">
          <a:xfrm>
            <a:off x="8001000" y="1981200"/>
            <a:ext cx="304800" cy="1219200"/>
          </a:xfrm>
          <a:prstGeom prst="downArrow">
            <a:avLst>
              <a:gd name="adj1" fmla="val 50000"/>
              <a:gd name="adj2" fmla="val 1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GB"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42005" name="Text Box 22"/>
          <p:cNvSpPr txBox="1">
            <a:spLocks noChangeArrowheads="1"/>
          </p:cNvSpPr>
          <p:nvPr/>
        </p:nvSpPr>
        <p:spPr bwMode="auto">
          <a:xfrm>
            <a:off x="5181600" y="704850"/>
            <a:ext cx="1447800" cy="5905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dirty="0" err="1" smtClean="0">
                <a:solidFill>
                  <a:srgbClr val="000000"/>
                </a:solidFill>
                <a:ea typeface="MS PGothic" pitchFamily="34" charset="-128"/>
                <a:cs typeface="MS PGothic" pitchFamily="34" charset="-128"/>
              </a:rPr>
              <a:t>Zintuigen</a:t>
            </a:r>
            <a:endParaRPr lang="en-US" sz="1600" dirty="0" smtClean="0">
              <a:solidFill>
                <a:srgbClr val="000000"/>
              </a:solidFill>
              <a:ea typeface="MS PGothic" pitchFamily="34" charset="-128"/>
              <a:cs typeface="MS PGothic" pitchFamily="34" charset="-128"/>
            </a:endParaRPr>
          </a:p>
          <a:p>
            <a:pPr algn="ctr"/>
            <a:r>
              <a:rPr lang="en-US" sz="1600" dirty="0" smtClean="0">
                <a:solidFill>
                  <a:srgbClr val="000000"/>
                </a:solidFill>
                <a:ea typeface="MS PGothic" pitchFamily="34" charset="-128"/>
                <a:cs typeface="MS PGothic" pitchFamily="34" charset="-128"/>
              </a:rPr>
              <a:t>CZS</a:t>
            </a:r>
            <a:endParaRPr lang="en-US" sz="1600" dirty="0">
              <a:solidFill>
                <a:srgbClr val="000000"/>
              </a:solidFill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42006" name="Text Box 23"/>
          <p:cNvSpPr txBox="1">
            <a:spLocks noChangeArrowheads="1"/>
          </p:cNvSpPr>
          <p:nvPr/>
        </p:nvSpPr>
        <p:spPr bwMode="auto">
          <a:xfrm>
            <a:off x="4965700" y="1787525"/>
            <a:ext cx="1092967" cy="33855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dirty="0" err="1" smtClean="0">
                <a:solidFill>
                  <a:srgbClr val="000000"/>
                </a:solidFill>
                <a:ea typeface="MS PGothic" pitchFamily="34" charset="-128"/>
                <a:cs typeface="MS PGothic" pitchFamily="34" charset="-128"/>
              </a:rPr>
              <a:t>Hormonen</a:t>
            </a:r>
            <a:endParaRPr lang="en-US" sz="1600" dirty="0">
              <a:solidFill>
                <a:srgbClr val="000000"/>
              </a:solidFill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42008" name="AutoShape 25"/>
          <p:cNvSpPr>
            <a:spLocks noChangeArrowheads="1"/>
          </p:cNvSpPr>
          <p:nvPr/>
        </p:nvSpPr>
        <p:spPr bwMode="auto">
          <a:xfrm>
            <a:off x="7848600" y="381000"/>
            <a:ext cx="304800" cy="990600"/>
          </a:xfrm>
          <a:prstGeom prst="downArrow">
            <a:avLst>
              <a:gd name="adj1" fmla="val 50000"/>
              <a:gd name="adj2" fmla="val 81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GB"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42009" name="AutoShape 26"/>
          <p:cNvSpPr>
            <a:spLocks noChangeArrowheads="1"/>
          </p:cNvSpPr>
          <p:nvPr/>
        </p:nvSpPr>
        <p:spPr bwMode="auto">
          <a:xfrm>
            <a:off x="6629400" y="381000"/>
            <a:ext cx="304800" cy="2286000"/>
          </a:xfrm>
          <a:prstGeom prst="downArrow">
            <a:avLst>
              <a:gd name="adj1" fmla="val 50000"/>
              <a:gd name="adj2" fmla="val 15524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GB"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42010" name="AutoShape 27"/>
          <p:cNvSpPr>
            <a:spLocks noChangeArrowheads="1"/>
          </p:cNvSpPr>
          <p:nvPr/>
        </p:nvSpPr>
        <p:spPr bwMode="auto">
          <a:xfrm>
            <a:off x="5410200" y="1219200"/>
            <a:ext cx="304800" cy="6096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GB"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42011" name="AutoShape 28"/>
          <p:cNvSpPr>
            <a:spLocks noChangeArrowheads="1"/>
          </p:cNvSpPr>
          <p:nvPr/>
        </p:nvSpPr>
        <p:spPr bwMode="auto">
          <a:xfrm>
            <a:off x="6324600" y="381000"/>
            <a:ext cx="304800" cy="381000"/>
          </a:xfrm>
          <a:prstGeom prst="downArrow">
            <a:avLst>
              <a:gd name="adj1" fmla="val 50000"/>
              <a:gd name="adj2" fmla="val 31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GB"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42012" name="AutoShape 29"/>
          <p:cNvSpPr>
            <a:spLocks noChangeArrowheads="1"/>
          </p:cNvSpPr>
          <p:nvPr/>
        </p:nvSpPr>
        <p:spPr bwMode="auto">
          <a:xfrm>
            <a:off x="6096000" y="1752600"/>
            <a:ext cx="1143000" cy="304800"/>
          </a:xfrm>
          <a:prstGeom prst="rightArrow">
            <a:avLst>
              <a:gd name="adj1" fmla="val 50000"/>
              <a:gd name="adj2" fmla="val 937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GB"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42013" name="Text Box 30"/>
          <p:cNvSpPr txBox="1">
            <a:spLocks noChangeArrowheads="1"/>
          </p:cNvSpPr>
          <p:nvPr/>
        </p:nvSpPr>
        <p:spPr bwMode="auto">
          <a:xfrm>
            <a:off x="2525484" y="3572927"/>
            <a:ext cx="1122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sz="2000" noProof="1" smtClean="0">
                <a:solidFill>
                  <a:srgbClr val="000000"/>
                </a:solidFill>
                <a:ea typeface="MS PGothic" pitchFamily="34" charset="-128"/>
                <a:cs typeface="MS PGothic" pitchFamily="34" charset="-128"/>
              </a:rPr>
              <a:t>Toxicit</a:t>
            </a:r>
            <a:r>
              <a:rPr lang="nl-NL" sz="2000" noProof="1" smtClean="0">
                <a:solidFill>
                  <a:srgbClr val="000000"/>
                </a:solidFill>
                <a:ea typeface="MS PGothic" pitchFamily="34" charset="-128"/>
                <a:cs typeface="MS PGothic" pitchFamily="34" charset="-128"/>
              </a:rPr>
              <a:t>eit</a:t>
            </a:r>
            <a:endParaRPr sz="2000" noProof="1">
              <a:solidFill>
                <a:srgbClr val="000000"/>
              </a:solidFill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42014" name="Line 31"/>
          <p:cNvSpPr>
            <a:spLocks noChangeShapeType="1"/>
          </p:cNvSpPr>
          <p:nvPr/>
        </p:nvSpPr>
        <p:spPr bwMode="auto">
          <a:xfrm flipH="1" flipV="1">
            <a:off x="4648200" y="5943600"/>
            <a:ext cx="11430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015" name="AutoShape 32"/>
          <p:cNvSpPr>
            <a:spLocks noChangeArrowheads="1"/>
          </p:cNvSpPr>
          <p:nvPr/>
        </p:nvSpPr>
        <p:spPr bwMode="auto">
          <a:xfrm rot="10800000" flipH="1">
            <a:off x="6400800" y="3048000"/>
            <a:ext cx="609600" cy="534988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016" name="Arc 33"/>
          <p:cNvSpPr>
            <a:spLocks/>
          </p:cNvSpPr>
          <p:nvPr/>
        </p:nvSpPr>
        <p:spPr bwMode="auto">
          <a:xfrm rot="-5400000" flipH="1" flipV="1">
            <a:off x="2441915" y="4020344"/>
            <a:ext cx="914400" cy="646112"/>
          </a:xfrm>
          <a:custGeom>
            <a:avLst/>
            <a:gdLst>
              <a:gd name="T0" fmla="*/ 2147483647 w 21600"/>
              <a:gd name="T1" fmla="*/ 0 h 21516"/>
              <a:gd name="T2" fmla="*/ 2147483647 w 21600"/>
              <a:gd name="T3" fmla="*/ 2147483647 h 21516"/>
              <a:gd name="T4" fmla="*/ 0 w 21600"/>
              <a:gd name="T5" fmla="*/ 2147483647 h 21516"/>
              <a:gd name="T6" fmla="*/ 0 60000 65536"/>
              <a:gd name="T7" fmla="*/ 0 60000 65536"/>
              <a:gd name="T8" fmla="*/ 0 60000 65536"/>
              <a:gd name="T9" fmla="*/ 0 w 21600"/>
              <a:gd name="T10" fmla="*/ 0 h 21516"/>
              <a:gd name="T11" fmla="*/ 21600 w 21600"/>
              <a:gd name="T12" fmla="*/ 21516 h 2151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516" fill="none" extrusionOk="0">
                <a:moveTo>
                  <a:pt x="1893" y="-1"/>
                </a:moveTo>
                <a:cubicBezTo>
                  <a:pt x="13045" y="980"/>
                  <a:pt x="21600" y="10320"/>
                  <a:pt x="21600" y="21516"/>
                </a:cubicBezTo>
              </a:path>
              <a:path w="21600" h="21516" stroke="0" extrusionOk="0">
                <a:moveTo>
                  <a:pt x="1893" y="-1"/>
                </a:moveTo>
                <a:cubicBezTo>
                  <a:pt x="13045" y="980"/>
                  <a:pt x="21600" y="10320"/>
                  <a:pt x="21600" y="21516"/>
                </a:cubicBezTo>
                <a:lnTo>
                  <a:pt x="0" y="21516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017" name="Line 34"/>
          <p:cNvSpPr>
            <a:spLocks noChangeShapeType="1"/>
          </p:cNvSpPr>
          <p:nvPr/>
        </p:nvSpPr>
        <p:spPr bwMode="auto">
          <a:xfrm flipH="1" flipV="1">
            <a:off x="2365828" y="4800600"/>
            <a:ext cx="22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018" name="Line 35"/>
          <p:cNvSpPr>
            <a:spLocks noChangeShapeType="1"/>
          </p:cNvSpPr>
          <p:nvPr/>
        </p:nvSpPr>
        <p:spPr bwMode="auto">
          <a:xfrm flipV="1">
            <a:off x="4953000" y="228600"/>
            <a:ext cx="1219200" cy="21693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019" name="AutoShape 36"/>
          <p:cNvSpPr>
            <a:spLocks noChangeArrowheads="1"/>
          </p:cNvSpPr>
          <p:nvPr/>
        </p:nvSpPr>
        <p:spPr bwMode="auto">
          <a:xfrm flipH="1">
            <a:off x="7315200" y="2589213"/>
            <a:ext cx="533400" cy="458787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2020" name="Picture 37" descr="HandGrond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152400"/>
            <a:ext cx="1905000" cy="1660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2021" name="Picture 38" descr="Wormen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14600" y="1066800"/>
            <a:ext cx="1820863" cy="2425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2022" name="Line 39"/>
          <p:cNvSpPr>
            <a:spLocks noChangeShapeType="1"/>
          </p:cNvSpPr>
          <p:nvPr/>
        </p:nvSpPr>
        <p:spPr bwMode="auto">
          <a:xfrm>
            <a:off x="2057400" y="1295400"/>
            <a:ext cx="4572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023" name="Line 40"/>
          <p:cNvSpPr>
            <a:spLocks noChangeShapeType="1"/>
          </p:cNvSpPr>
          <p:nvPr/>
        </p:nvSpPr>
        <p:spPr bwMode="auto">
          <a:xfrm flipV="1">
            <a:off x="3733800" y="1447800"/>
            <a:ext cx="685800" cy="7620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024" name="Line 41"/>
          <p:cNvSpPr>
            <a:spLocks noChangeShapeType="1"/>
          </p:cNvSpPr>
          <p:nvPr/>
        </p:nvSpPr>
        <p:spPr bwMode="auto">
          <a:xfrm>
            <a:off x="3733800" y="2286000"/>
            <a:ext cx="609600" cy="914400"/>
          </a:xfrm>
          <a:prstGeom prst="line">
            <a:avLst/>
          </a:prstGeom>
          <a:noFill/>
          <a:ln w="38100">
            <a:solidFill>
              <a:srgbClr val="EFE7C3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025" name="Line 44"/>
          <p:cNvSpPr>
            <a:spLocks noChangeShapeType="1"/>
          </p:cNvSpPr>
          <p:nvPr/>
        </p:nvSpPr>
        <p:spPr bwMode="auto">
          <a:xfrm flipV="1">
            <a:off x="4343400" y="838200"/>
            <a:ext cx="609600" cy="685800"/>
          </a:xfrm>
          <a:prstGeom prst="line">
            <a:avLst/>
          </a:prstGeom>
          <a:noFill/>
          <a:ln w="38100">
            <a:solidFill>
              <a:srgbClr val="945F53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026" name="Line 45"/>
          <p:cNvSpPr>
            <a:spLocks noChangeShapeType="1"/>
          </p:cNvSpPr>
          <p:nvPr/>
        </p:nvSpPr>
        <p:spPr bwMode="auto">
          <a:xfrm>
            <a:off x="4343400" y="3200400"/>
            <a:ext cx="533400" cy="762000"/>
          </a:xfrm>
          <a:prstGeom prst="line">
            <a:avLst/>
          </a:prstGeom>
          <a:noFill/>
          <a:ln w="38100">
            <a:solidFill>
              <a:srgbClr val="945F53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027" name="AutoShape 42"/>
          <p:cNvSpPr>
            <a:spLocks noChangeArrowheads="1"/>
          </p:cNvSpPr>
          <p:nvPr/>
        </p:nvSpPr>
        <p:spPr bwMode="auto">
          <a:xfrm rot="-998479">
            <a:off x="3586163" y="3241675"/>
            <a:ext cx="2362200" cy="381000"/>
          </a:xfrm>
          <a:prstGeom prst="leftArrow">
            <a:avLst>
              <a:gd name="adj1" fmla="val 41667"/>
              <a:gd name="adj2" fmla="val 10979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GB"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42007" name="Text Box 24"/>
          <p:cNvSpPr txBox="1">
            <a:spLocks noChangeArrowheads="1"/>
          </p:cNvSpPr>
          <p:nvPr/>
        </p:nvSpPr>
        <p:spPr bwMode="auto">
          <a:xfrm>
            <a:off x="6310313" y="112486"/>
            <a:ext cx="2069797" cy="369332"/>
          </a:xfrm>
          <a:prstGeom prst="rect">
            <a:avLst/>
          </a:prstGeom>
          <a:solidFill>
            <a:srgbClr val="E6D9A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noProof="1" smtClean="0">
                <a:ea typeface="MS PGothic" pitchFamily="34" charset="-128"/>
                <a:cs typeface="MS PGothic" pitchFamily="34" charset="-128"/>
              </a:rPr>
              <a:t>Toxi</a:t>
            </a:r>
            <a:r>
              <a:rPr lang="nl-NL" noProof="1" smtClean="0">
                <a:ea typeface="MS PGothic" pitchFamily="34" charset="-128"/>
                <a:cs typeface="MS PGothic" pitchFamily="34" charset="-128"/>
              </a:rPr>
              <a:t>sche</a:t>
            </a:r>
            <a:r>
              <a:rPr noProof="1" smtClean="0">
                <a:ea typeface="MS PGothic" pitchFamily="34" charset="-128"/>
                <a:cs typeface="MS PGothic" pitchFamily="34" charset="-128"/>
              </a:rPr>
              <a:t> </a:t>
            </a:r>
            <a:r>
              <a:rPr lang="nl-NL" dirty="0">
                <a:ea typeface="MS PGothic" pitchFamily="34" charset="-128"/>
                <a:cs typeface="MS PGothic" pitchFamily="34" charset="-128"/>
              </a:rPr>
              <a:t>component</a:t>
            </a:r>
            <a:endParaRPr noProof="1"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44" name="Text Box 6"/>
          <p:cNvSpPr txBox="1">
            <a:spLocks noChangeArrowheads="1"/>
          </p:cNvSpPr>
          <p:nvPr/>
        </p:nvSpPr>
        <p:spPr bwMode="auto">
          <a:xfrm>
            <a:off x="152400" y="6095999"/>
            <a:ext cx="3048000" cy="523220"/>
          </a:xfrm>
          <a:prstGeom prst="rect">
            <a:avLst/>
          </a:prstGeom>
          <a:solidFill>
            <a:schemeClr val="accent2">
              <a:lumMod val="10000"/>
              <a:lumOff val="90000"/>
            </a:schemeClr>
          </a:solidFill>
          <a:ln w="9525">
            <a:solidFill>
              <a:srgbClr val="860908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sz="1400" noProof="1">
                <a:ea typeface="MS PGothic" pitchFamily="34" charset="-128"/>
                <a:cs typeface="MS PGothic" pitchFamily="34" charset="-128"/>
              </a:rPr>
              <a:t>Van Straalen, N.M. &amp; Roelofs, D. (</a:t>
            </a:r>
            <a:r>
              <a:rPr sz="1400" noProof="1" smtClean="0">
                <a:ea typeface="MS PGothic" pitchFamily="34" charset="-128"/>
                <a:cs typeface="MS PGothic" pitchFamily="34" charset="-128"/>
              </a:rPr>
              <a:t>2008</a:t>
            </a:r>
            <a:r>
              <a:rPr lang="nl-NL" sz="1400" noProof="1" smtClean="0">
                <a:ea typeface="MS PGothic" pitchFamily="34" charset="-128"/>
                <a:cs typeface="MS PGothic" pitchFamily="34" charset="-128"/>
              </a:rPr>
              <a:t>)</a:t>
            </a:r>
            <a:r>
              <a:rPr sz="1400" noProof="1" smtClean="0">
                <a:ea typeface="MS PGothic" pitchFamily="34" charset="-128"/>
                <a:cs typeface="MS PGothic" pitchFamily="34" charset="-128"/>
              </a:rPr>
              <a:t> </a:t>
            </a:r>
            <a:r>
              <a:rPr sz="1400" i="1" noProof="1" smtClean="0">
                <a:ea typeface="MS PGothic" pitchFamily="34" charset="-128"/>
                <a:cs typeface="MS PGothic" pitchFamily="34" charset="-128"/>
              </a:rPr>
              <a:t>Journal of Biology </a:t>
            </a:r>
            <a:r>
              <a:rPr sz="1400" b="1" noProof="1" smtClean="0">
                <a:ea typeface="MS PGothic" pitchFamily="34" charset="-128"/>
                <a:cs typeface="MS PGothic" pitchFamily="34" charset="-128"/>
              </a:rPr>
              <a:t>7</a:t>
            </a:r>
            <a:r>
              <a:rPr sz="1400" noProof="1" smtClean="0">
                <a:ea typeface="MS PGothic" pitchFamily="34" charset="-128"/>
                <a:cs typeface="MS PGothic" pitchFamily="34" charset="-128"/>
              </a:rPr>
              <a:t>: </a:t>
            </a:r>
            <a:r>
              <a:rPr sz="1400" noProof="1">
                <a:ea typeface="MS PGothic" pitchFamily="34" charset="-128"/>
                <a:cs typeface="MS PGothic" pitchFamily="34" charset="-128"/>
              </a:rPr>
              <a:t>19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8"/>
          <p:cNvSpPr>
            <a:spLocks noChangeArrowheads="1"/>
          </p:cNvSpPr>
          <p:nvPr/>
        </p:nvSpPr>
        <p:spPr bwMode="auto">
          <a:xfrm>
            <a:off x="4624200" y="2362200"/>
            <a:ext cx="4343400" cy="27432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GB">
              <a:ea typeface="ＭＳ Ｐゴシック" charset="-128"/>
              <a:cs typeface="ＭＳ Ｐゴシック" charset="-128"/>
            </a:endParaRPr>
          </a:p>
        </p:txBody>
      </p:sp>
      <p:sp>
        <p:nvSpPr>
          <p:cNvPr id="62467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693056" y="2344057"/>
            <a:ext cx="3962400" cy="4191000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en-GB" dirty="0" err="1" smtClean="0"/>
              <a:t>C</a:t>
            </a:r>
            <a:r>
              <a:rPr lang="en-GB" sz="2400" dirty="0" err="1" smtClean="0"/>
              <a:t>oncentraties</a:t>
            </a:r>
            <a:r>
              <a:rPr lang="en-GB" sz="2400" dirty="0" smtClean="0"/>
              <a:t> van </a:t>
            </a:r>
            <a:r>
              <a:rPr lang="en-GB" sz="2400" dirty="0" err="1" smtClean="0"/>
              <a:t>milieuchemicaliën</a:t>
            </a:r>
            <a:r>
              <a:rPr lang="en-GB" sz="2400" dirty="0" smtClean="0"/>
              <a:t> </a:t>
            </a:r>
            <a:r>
              <a:rPr lang="en-GB" sz="2400" dirty="0" err="1" smtClean="0"/>
              <a:t>worden</a:t>
            </a:r>
            <a:r>
              <a:rPr lang="en-GB" sz="2400" dirty="0" smtClean="0"/>
              <a:t> steeds lager</a:t>
            </a:r>
          </a:p>
          <a:p>
            <a:pPr>
              <a:lnSpc>
                <a:spcPct val="90000"/>
              </a:lnSpc>
            </a:pPr>
            <a:r>
              <a:rPr lang="en-GB" sz="2400" dirty="0" err="1" smtClean="0"/>
              <a:t>Andere</a:t>
            </a:r>
            <a:r>
              <a:rPr lang="en-GB" sz="2400" dirty="0" smtClean="0"/>
              <a:t> </a:t>
            </a:r>
            <a:r>
              <a:rPr lang="en-GB" sz="2400" dirty="0" err="1" smtClean="0"/>
              <a:t>ecologische</a:t>
            </a:r>
            <a:r>
              <a:rPr lang="en-GB" sz="2400" dirty="0" smtClean="0"/>
              <a:t> </a:t>
            </a:r>
            <a:r>
              <a:rPr lang="en-GB" sz="2400" dirty="0" err="1" smtClean="0"/>
              <a:t>factoren</a:t>
            </a:r>
            <a:r>
              <a:rPr lang="en-GB" sz="2400" dirty="0" smtClean="0"/>
              <a:t> </a:t>
            </a:r>
            <a:r>
              <a:rPr lang="en-GB" sz="2400" dirty="0" err="1" smtClean="0"/>
              <a:t>gaan</a:t>
            </a:r>
            <a:r>
              <a:rPr lang="en-GB" sz="2400" dirty="0" smtClean="0"/>
              <a:t> </a:t>
            </a:r>
            <a:r>
              <a:rPr lang="en-GB" sz="2400" dirty="0" err="1" smtClean="0"/>
              <a:t>interageren</a:t>
            </a:r>
            <a:r>
              <a:rPr lang="en-GB" sz="2400" dirty="0" smtClean="0"/>
              <a:t> met </a:t>
            </a:r>
            <a:r>
              <a:rPr lang="en-GB" sz="2400" dirty="0" err="1" smtClean="0"/>
              <a:t>antropogene</a:t>
            </a:r>
            <a:r>
              <a:rPr lang="en-GB" sz="2400" dirty="0" smtClean="0"/>
              <a:t> </a:t>
            </a:r>
            <a:r>
              <a:rPr lang="en-GB" sz="2400" dirty="0" err="1" smtClean="0"/>
              <a:t>chemicaliën</a:t>
            </a:r>
            <a:endParaRPr lang="en-GB" sz="2400" dirty="0" smtClean="0"/>
          </a:p>
          <a:p>
            <a:pPr>
              <a:lnSpc>
                <a:spcPct val="90000"/>
              </a:lnSpc>
            </a:pPr>
            <a:r>
              <a:rPr lang="en-GB" sz="2400" dirty="0" err="1" smtClean="0"/>
              <a:t>Natuurlijke</a:t>
            </a:r>
            <a:r>
              <a:rPr lang="en-GB" sz="2400" dirty="0" smtClean="0"/>
              <a:t> </a:t>
            </a:r>
            <a:r>
              <a:rPr lang="en-GB" sz="2400" dirty="0" err="1" smtClean="0"/>
              <a:t>fluctuaties</a:t>
            </a:r>
            <a:r>
              <a:rPr lang="en-GB" sz="2400" dirty="0" smtClean="0"/>
              <a:t>, </a:t>
            </a:r>
            <a:r>
              <a:rPr lang="en-GB" sz="2400" dirty="0" err="1" smtClean="0"/>
              <a:t>ruimtelijke</a:t>
            </a:r>
            <a:r>
              <a:rPr lang="en-GB" sz="2400" dirty="0" smtClean="0"/>
              <a:t> </a:t>
            </a:r>
            <a:r>
              <a:rPr lang="en-GB" sz="2400" dirty="0" err="1" smtClean="0"/>
              <a:t>heterogeniteit</a:t>
            </a:r>
            <a:r>
              <a:rPr lang="en-GB" sz="2400" dirty="0" smtClean="0"/>
              <a:t>, </a:t>
            </a:r>
            <a:r>
              <a:rPr lang="en-GB" sz="2400" dirty="0" err="1" smtClean="0"/>
              <a:t>compenserende</a:t>
            </a:r>
            <a:r>
              <a:rPr lang="en-GB" sz="2400" dirty="0" smtClean="0"/>
              <a:t> </a:t>
            </a:r>
            <a:r>
              <a:rPr lang="en-GB" sz="2400" dirty="0" err="1" smtClean="0"/>
              <a:t>reacties</a:t>
            </a:r>
            <a:r>
              <a:rPr lang="en-GB" sz="2400" dirty="0" smtClean="0"/>
              <a:t>, </a:t>
            </a:r>
            <a:r>
              <a:rPr lang="en-GB" sz="2400" i="1" dirty="0" err="1" smtClean="0"/>
              <a:t>e.d</a:t>
            </a:r>
            <a:r>
              <a:rPr lang="en-GB" sz="2400" i="1" dirty="0" smtClean="0"/>
              <a:t>.</a:t>
            </a:r>
            <a:r>
              <a:rPr lang="en-GB" sz="2400" dirty="0" smtClean="0"/>
              <a:t> </a:t>
            </a:r>
            <a:r>
              <a:rPr lang="en-GB" sz="2400" dirty="0" err="1" smtClean="0"/>
              <a:t>worden</a:t>
            </a:r>
            <a:r>
              <a:rPr lang="en-GB" sz="2400" dirty="0" smtClean="0"/>
              <a:t> </a:t>
            </a:r>
            <a:r>
              <a:rPr lang="en-GB" sz="2400" dirty="0" err="1" smtClean="0"/>
              <a:t>belangrijk</a:t>
            </a:r>
            <a:endParaRPr lang="en-GB" sz="2400" dirty="0" smtClean="0"/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366482"/>
            <a:ext cx="7924800" cy="1143000"/>
          </a:xfrm>
        </p:spPr>
        <p:txBody>
          <a:bodyPr anchor="ctr"/>
          <a:lstStyle/>
          <a:p>
            <a:r>
              <a:rPr lang="en-US" sz="4000" dirty="0" err="1" smtClean="0"/>
              <a:t>Waarom</a:t>
            </a:r>
            <a:r>
              <a:rPr lang="en-US" sz="4000" dirty="0" smtClean="0"/>
              <a:t> </a:t>
            </a:r>
            <a:r>
              <a:rPr lang="en-US" sz="4000" dirty="0" err="1" smtClean="0"/>
              <a:t>hebben</a:t>
            </a:r>
            <a:r>
              <a:rPr lang="en-US" sz="4000" dirty="0" smtClean="0"/>
              <a:t> we genomics-</a:t>
            </a:r>
            <a:r>
              <a:rPr lang="en-US" sz="4000" dirty="0" err="1" smtClean="0"/>
              <a:t>methodes</a:t>
            </a:r>
            <a:r>
              <a:rPr lang="en-US" sz="4000" dirty="0" smtClean="0"/>
              <a:t> </a:t>
            </a:r>
            <a:r>
              <a:rPr lang="en-US" sz="4000" dirty="0" err="1" smtClean="0"/>
              <a:t>nodig</a:t>
            </a:r>
            <a:r>
              <a:rPr lang="en-US" sz="4000" dirty="0" smtClean="0"/>
              <a:t>?</a:t>
            </a:r>
            <a:endParaRPr lang="en-US" sz="4000" dirty="0"/>
          </a:p>
        </p:txBody>
      </p:sp>
      <p:sp>
        <p:nvSpPr>
          <p:cNvPr id="62469" name="Text Box 10"/>
          <p:cNvSpPr txBox="1">
            <a:spLocks noChangeArrowheads="1"/>
          </p:cNvSpPr>
          <p:nvPr/>
        </p:nvSpPr>
        <p:spPr bwMode="auto">
          <a:xfrm>
            <a:off x="4800600" y="5181600"/>
            <a:ext cx="4114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2000" dirty="0" err="1" smtClean="0">
                <a:ea typeface="ＭＳ Ｐゴシック" charset="-128"/>
                <a:cs typeface="ＭＳ Ｐゴシック" charset="-128"/>
              </a:rPr>
              <a:t>Organochloorverbindingen</a:t>
            </a:r>
            <a:r>
              <a:rPr lang="en-US" sz="2000" dirty="0" smtClean="0">
                <a:ea typeface="ＭＳ Ｐゴシック" charset="-128"/>
                <a:cs typeface="ＭＳ Ｐゴシック" charset="-128"/>
              </a:rPr>
              <a:t> </a:t>
            </a:r>
            <a:r>
              <a:rPr lang="en-US" sz="2000" dirty="0">
                <a:ea typeface="ＭＳ Ｐゴシック" charset="-128"/>
                <a:cs typeface="ＭＳ Ｐゴシック" charset="-128"/>
              </a:rPr>
              <a:t>in</a:t>
            </a:r>
            <a:r>
              <a:rPr lang="en-US" sz="2000" dirty="0" smtClean="0">
                <a:ea typeface="ＭＳ Ｐゴシック" charset="-128"/>
                <a:cs typeface="ＭＳ Ｐゴシック" charset="-128"/>
              </a:rPr>
              <a:t> </a:t>
            </a:r>
            <a:r>
              <a:rPr lang="en-US" sz="2000" dirty="0" err="1" smtClean="0">
                <a:ea typeface="ＭＳ Ｐゴシック" charset="-128"/>
                <a:cs typeface="ＭＳ Ｐゴシック" charset="-128"/>
              </a:rPr>
              <a:t>moedermelk</a:t>
            </a:r>
            <a:r>
              <a:rPr lang="en-US" sz="2000" dirty="0" smtClean="0">
                <a:ea typeface="ＭＳ Ｐゴシック" charset="-128"/>
                <a:cs typeface="ＭＳ Ｐゴシック" charset="-128"/>
              </a:rPr>
              <a:t> </a:t>
            </a:r>
            <a:r>
              <a:rPr lang="en-US" sz="2000" dirty="0" err="1" smtClean="0">
                <a:ea typeface="ＭＳ Ｐゴシック" charset="-128"/>
                <a:cs typeface="ＭＳ Ｐゴシック" charset="-128"/>
              </a:rPr>
              <a:t>sinds</a:t>
            </a:r>
            <a:r>
              <a:rPr lang="en-US" sz="2000" dirty="0" smtClean="0">
                <a:ea typeface="ＭＳ Ｐゴシック" charset="-128"/>
                <a:cs typeface="ＭＳ Ｐゴシック" charset="-128"/>
              </a:rPr>
              <a:t> </a:t>
            </a:r>
            <a:r>
              <a:rPr lang="en-US" sz="2000" dirty="0">
                <a:ea typeface="ＭＳ Ｐゴシック" charset="-128"/>
                <a:cs typeface="ＭＳ Ｐゴシック" charset="-128"/>
              </a:rPr>
              <a:t>1972</a:t>
            </a:r>
          </a:p>
        </p:txBody>
      </p:sp>
      <p:pic>
        <p:nvPicPr>
          <p:cNvPr id="62470" name="Picture 11" descr="Untitle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67443" y="2438400"/>
            <a:ext cx="3906837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71" name="TextBox 7"/>
          <p:cNvSpPr txBox="1">
            <a:spLocks noChangeArrowheads="1"/>
          </p:cNvSpPr>
          <p:nvPr/>
        </p:nvSpPr>
        <p:spPr bwMode="auto">
          <a:xfrm>
            <a:off x="6242040" y="6092487"/>
            <a:ext cx="2691000" cy="523220"/>
          </a:xfrm>
          <a:prstGeom prst="rect">
            <a:avLst/>
          </a:prstGeom>
          <a:solidFill>
            <a:srgbClr val="FCD7D7"/>
          </a:solid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400" dirty="0" err="1">
                <a:ea typeface="ＭＳ Ｐゴシック" charset="-128"/>
                <a:cs typeface="ＭＳ Ｐゴシック" charset="-128"/>
              </a:rPr>
              <a:t>Nor</a:t>
            </a:r>
            <a:r>
              <a:rPr lang="en-US" altLang="ja-JP" sz="1400" dirty="0" err="1">
                <a:ea typeface="ＭＳ Ｐゴシック" charset="-128"/>
                <a:cs typeface="ＭＳ Ｐゴシック" charset="-128"/>
              </a:rPr>
              <a:t>é</a:t>
            </a:r>
            <a:r>
              <a:rPr lang="en-US" sz="1400" dirty="0" err="1">
                <a:ea typeface="ＭＳ Ｐゴシック" charset="-128"/>
                <a:cs typeface="ＭＳ Ｐゴシック" charset="-128"/>
              </a:rPr>
              <a:t>n</a:t>
            </a:r>
            <a:r>
              <a:rPr lang="en-US" sz="1400" dirty="0">
                <a:ea typeface="ＭＳ Ｐゴシック" charset="-128"/>
                <a:cs typeface="ＭＳ Ｐゴシック" charset="-128"/>
              </a:rPr>
              <a:t> &amp; </a:t>
            </a:r>
            <a:r>
              <a:rPr lang="en-US" sz="1400" dirty="0" err="1">
                <a:ea typeface="ＭＳ Ｐゴシック" charset="-128"/>
                <a:cs typeface="ＭＳ Ｐゴシック" charset="-128"/>
              </a:rPr>
              <a:t>Meironyte</a:t>
            </a:r>
            <a:r>
              <a:rPr lang="en-US" sz="1400" dirty="0">
                <a:ea typeface="ＭＳ Ｐゴシック" charset="-128"/>
                <a:cs typeface="ＭＳ Ｐゴシック" charset="-128"/>
              </a:rPr>
              <a:t> (2000) </a:t>
            </a:r>
            <a:r>
              <a:rPr lang="en-US" sz="1400" i="1" dirty="0">
                <a:ea typeface="ＭＳ Ｐゴシック" charset="-128"/>
                <a:cs typeface="ＭＳ Ｐゴシック" charset="-128"/>
              </a:rPr>
              <a:t>Chemosphere </a:t>
            </a:r>
            <a:r>
              <a:rPr lang="en-US" sz="1400" b="1" dirty="0" smtClean="0">
                <a:ea typeface="ＭＳ Ｐゴシック" charset="-128"/>
                <a:cs typeface="ＭＳ Ｐゴシック" charset="-128"/>
              </a:rPr>
              <a:t>40</a:t>
            </a:r>
            <a:r>
              <a:rPr lang="en-US" sz="1400" dirty="0" smtClean="0">
                <a:ea typeface="ＭＳ Ｐゴシック" charset="-128"/>
                <a:cs typeface="ＭＳ Ｐゴシック" charset="-128"/>
              </a:rPr>
              <a:t>: 1111</a:t>
            </a:r>
            <a:r>
              <a:rPr lang="en-US" sz="1400" dirty="0">
                <a:ea typeface="ＭＳ Ｐゴシック" charset="-128"/>
                <a:cs typeface="ＭＳ Ｐゴシック" charset="-128"/>
              </a:rPr>
              <a:t>-1123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399143"/>
            <a:ext cx="7696200" cy="1295400"/>
          </a:xfrm>
        </p:spPr>
        <p:txBody>
          <a:bodyPr anchor="ctr"/>
          <a:lstStyle/>
          <a:p>
            <a:pPr eaLnBrk="1" hangingPunct="1"/>
            <a:r>
              <a:rPr lang="en-US" sz="4000" dirty="0" err="1" smtClean="0"/>
              <a:t>Voordelen</a:t>
            </a:r>
            <a:r>
              <a:rPr lang="en-US" sz="4000" dirty="0" smtClean="0"/>
              <a:t> van genomics</a:t>
            </a:r>
            <a:endParaRPr lang="en-US" sz="4000" dirty="0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2000" y="2383971"/>
            <a:ext cx="5080000" cy="4191000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3200" u="sng" dirty="0" err="1" smtClean="0"/>
              <a:t>Snel</a:t>
            </a:r>
            <a:r>
              <a:rPr lang="en-US" sz="3200" dirty="0" smtClean="0"/>
              <a:t>: </a:t>
            </a:r>
            <a:r>
              <a:rPr lang="en-US" sz="3200" dirty="0" err="1" smtClean="0"/>
              <a:t>orde</a:t>
            </a:r>
            <a:r>
              <a:rPr lang="en-US" sz="3200" dirty="0" smtClean="0"/>
              <a:t> van </a:t>
            </a:r>
            <a:r>
              <a:rPr lang="en-US" sz="3200" dirty="0" err="1" smtClean="0"/>
              <a:t>uren</a:t>
            </a:r>
            <a:r>
              <a:rPr lang="en-US" sz="3200" dirty="0" smtClean="0"/>
              <a:t>, </a:t>
            </a:r>
            <a:r>
              <a:rPr lang="en-US" sz="3200" dirty="0" err="1" smtClean="0"/>
              <a:t>dagen</a:t>
            </a:r>
            <a:endParaRPr lang="en-US" sz="3200" dirty="0" smtClean="0"/>
          </a:p>
          <a:p>
            <a:pPr eaLnBrk="1" hangingPunct="1">
              <a:lnSpc>
                <a:spcPct val="90000"/>
              </a:lnSpc>
            </a:pPr>
            <a:r>
              <a:rPr lang="en-US" sz="3200" u="sng" dirty="0" err="1" smtClean="0"/>
              <a:t>Gevoelig</a:t>
            </a:r>
            <a:r>
              <a:rPr lang="en-US" sz="3200" dirty="0" smtClean="0"/>
              <a:t>: al </a:t>
            </a:r>
            <a:r>
              <a:rPr lang="en-US" sz="3200" dirty="0" err="1" smtClean="0"/>
              <a:t>bij</a:t>
            </a:r>
            <a:r>
              <a:rPr lang="en-US" sz="3200" dirty="0" smtClean="0"/>
              <a:t> </a:t>
            </a:r>
            <a:r>
              <a:rPr lang="en-US" sz="3200" dirty="0" err="1" smtClean="0"/>
              <a:t>lage</a:t>
            </a:r>
            <a:r>
              <a:rPr lang="en-US" sz="3200" dirty="0" smtClean="0"/>
              <a:t> </a:t>
            </a:r>
            <a:r>
              <a:rPr lang="en-US" sz="3200" dirty="0" err="1" smtClean="0"/>
              <a:t>niveau’s</a:t>
            </a:r>
            <a:r>
              <a:rPr lang="en-US" sz="3200" dirty="0" smtClean="0"/>
              <a:t> van stress </a:t>
            </a:r>
            <a:r>
              <a:rPr lang="en-US" sz="3200" dirty="0" err="1" smtClean="0"/>
              <a:t>zie</a:t>
            </a:r>
            <a:r>
              <a:rPr lang="en-US" sz="3200" dirty="0" smtClean="0"/>
              <a:t> je </a:t>
            </a:r>
            <a:r>
              <a:rPr lang="en-US" sz="3200" dirty="0" err="1" smtClean="0"/>
              <a:t>iets</a:t>
            </a:r>
            <a:r>
              <a:rPr lang="en-US" sz="3200" dirty="0" smtClean="0"/>
              <a:t> </a:t>
            </a:r>
            <a:r>
              <a:rPr lang="en-US" sz="3200" dirty="0" err="1" smtClean="0"/>
              <a:t>veranderen</a:t>
            </a:r>
            <a:endParaRPr lang="en-US" sz="3200" dirty="0" smtClean="0"/>
          </a:p>
          <a:p>
            <a:pPr eaLnBrk="1" hangingPunct="1">
              <a:lnSpc>
                <a:spcPct val="90000"/>
              </a:lnSpc>
            </a:pPr>
            <a:r>
              <a:rPr lang="en-US" sz="3200" u="sng" dirty="0" err="1" smtClean="0"/>
              <a:t>Specifiek</a:t>
            </a:r>
            <a:r>
              <a:rPr lang="en-US" sz="3200" dirty="0" smtClean="0"/>
              <a:t>: </a:t>
            </a:r>
            <a:r>
              <a:rPr lang="en-US" sz="3200" dirty="0" err="1" smtClean="0"/>
              <a:t>wat</a:t>
            </a:r>
            <a:r>
              <a:rPr lang="en-US" sz="3200" dirty="0" smtClean="0"/>
              <a:t> je </a:t>
            </a:r>
            <a:r>
              <a:rPr lang="en-US" sz="3200" dirty="0" err="1" smtClean="0"/>
              <a:t>ziet</a:t>
            </a:r>
            <a:r>
              <a:rPr lang="en-US" sz="3200" dirty="0" smtClean="0"/>
              <a:t> is </a:t>
            </a:r>
            <a:r>
              <a:rPr lang="en-US" sz="3200" dirty="0" err="1" smtClean="0"/>
              <a:t>kenmerkend</a:t>
            </a:r>
            <a:r>
              <a:rPr lang="en-US" sz="3200" dirty="0" smtClean="0"/>
              <a:t> </a:t>
            </a:r>
            <a:r>
              <a:rPr lang="en-US" sz="3200" dirty="0" err="1" smtClean="0"/>
              <a:t>voor</a:t>
            </a:r>
            <a:r>
              <a:rPr lang="en-US" sz="3200" dirty="0" smtClean="0"/>
              <a:t> het type stress</a:t>
            </a:r>
          </a:p>
        </p:txBody>
      </p:sp>
      <p:pic>
        <p:nvPicPr>
          <p:cNvPr id="60420" name="Picture 5" descr="Untitle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07138" y="2438400"/>
            <a:ext cx="2608262" cy="411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39000" y="1868713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2008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Inkwell">
  <a:themeElements>
    <a:clrScheme name="Inkwell">
      <a:dk1>
        <a:sysClr val="windowText" lastClr="000000"/>
      </a:dk1>
      <a:lt1>
        <a:sysClr val="window" lastClr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7A500A"/>
      </a:accent3>
      <a:accent4>
        <a:srgbClr val="C47810"/>
      </a:accent4>
      <a:accent5>
        <a:srgbClr val="827752"/>
      </a:accent5>
      <a:accent6>
        <a:srgbClr val="B5BB83"/>
      </a:accent6>
      <a:hlink>
        <a:srgbClr val="C47810"/>
      </a:hlink>
      <a:folHlink>
        <a:srgbClr val="F0A43A"/>
      </a:folHlink>
    </a:clrScheme>
    <a:fontScheme name="Inkwell">
      <a:majorFont>
        <a:latin typeface="Goudy Old Style"/>
        <a:ea typeface=""/>
        <a:cs typeface=""/>
        <a:font script="Jpan" typeface="ＭＳ Ｐ明朝"/>
      </a:majorFont>
      <a:minorFont>
        <a:latin typeface="Goudy Old Style"/>
        <a:ea typeface=""/>
        <a:cs typeface=""/>
        <a:font script="Jpan" typeface="ＭＳ Ｐ明朝"/>
      </a:minorFont>
    </a:fontScheme>
    <a:fmtScheme name="Inkwel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15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381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  <a:softEdge rad="63500"/>
          </a:effectLst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Inkwell.thmx</Template>
  <TotalTime>981</TotalTime>
  <Words>1107</Words>
  <Application>Microsoft Office PowerPoint</Application>
  <PresentationFormat>Diavoorstelling (4:3)</PresentationFormat>
  <Paragraphs>168</Paragraphs>
  <Slides>24</Slides>
  <Notes>14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24</vt:i4>
      </vt:variant>
    </vt:vector>
  </HeadingPairs>
  <TitlesOfParts>
    <vt:vector size="25" baseType="lpstr">
      <vt:lpstr>Inkwell</vt:lpstr>
      <vt:lpstr>Genexpressieprofielen: ruis of betekenisvol signaal?</vt:lpstr>
      <vt:lpstr>De vele uitdagingen bij een leven in het variabele milieu</vt:lpstr>
      <vt:lpstr>Homeostase ondanks variabel milieu </vt:lpstr>
      <vt:lpstr>PowerPoint-presentatie</vt:lpstr>
      <vt:lpstr>Induceerbare genexpressie maakt leven met stress mogelijk</vt:lpstr>
      <vt:lpstr>Diagnose van borstkanker op basis van genexpressies</vt:lpstr>
      <vt:lpstr>PowerPoint-presentatie</vt:lpstr>
      <vt:lpstr>Waarom hebben we genomics-methodes nodig?</vt:lpstr>
      <vt:lpstr>Voordelen van genomics</vt:lpstr>
      <vt:lpstr>Het kan niet werken</vt:lpstr>
      <vt:lpstr>De lange weg van genexpressie naar functioneel eiwit</vt:lpstr>
      <vt:lpstr>Correlatie tussen platforms</vt:lpstr>
      <vt:lpstr>Transcriptionele territoria</vt:lpstr>
      <vt:lpstr>Single-cell expressie-analyse</vt:lpstr>
      <vt:lpstr>Wat maakt een gen onrustig</vt:lpstr>
      <vt:lpstr>Voorlopige conclusies</vt:lpstr>
      <vt:lpstr>Gen-expressie-profilering 2.0</vt:lpstr>
      <vt:lpstr>Gen-expressie-profilering 3.0</vt:lpstr>
      <vt:lpstr>Clustering op basis van 188 classificerende genen van expressieprofielen in Folsomia candida, blootgesteld (2 dagen) aan zes metaalverontreinigde bodems, controle-bodem (LUFA,B) and twee veldverontreinigde bodems (Plo, Noy) </vt:lpstr>
      <vt:lpstr>PowerPoint-presentatie</vt:lpstr>
      <vt:lpstr>PowerPoint-presentatie</vt:lpstr>
      <vt:lpstr>De mening van beleidsmakers</vt:lpstr>
      <vt:lpstr>Conclusies</vt:lpstr>
      <vt:lpstr>Ecogenomics @ VU Amsterdam</vt:lpstr>
    </vt:vector>
  </TitlesOfParts>
  <Company>Vrije Universiteit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Societal significance of genomics and the other way around</dc:title>
  <dc:creator>Nico M. van Straalen</dc:creator>
  <cp:lastModifiedBy>Gebruiker</cp:lastModifiedBy>
  <cp:revision>37</cp:revision>
  <dcterms:created xsi:type="dcterms:W3CDTF">2013-01-10T22:12:33Z</dcterms:created>
  <dcterms:modified xsi:type="dcterms:W3CDTF">2013-01-11T10:28:03Z</dcterms:modified>
</cp:coreProperties>
</file>