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slideLayouts/slideLayout14.xml" ContentType="application/vnd.openxmlformats-officedocument.presentationml.slideLayout+xml"/>
  <Override PartName="/ppt/theme/theme11.xml" ContentType="application/vnd.openxmlformats-officedocument.theme+xml"/>
  <Override PartName="/ppt/slideLayouts/slideLayout15.xml" ContentType="application/vnd.openxmlformats-officedocument.presentationml.slideLayout+xml"/>
  <Override PartName="/ppt/theme/theme12.xml" ContentType="application/vnd.openxmlformats-officedocument.theme+xml"/>
  <Override PartName="/ppt/slideLayouts/slideLayout16.xml" ContentType="application/vnd.openxmlformats-officedocument.presentationml.slideLayout+xml"/>
  <Override PartName="/ppt/theme/theme13.xml" ContentType="application/vnd.openxmlformats-officedocument.theme+xml"/>
  <Override PartName="/ppt/slideLayouts/slideLayout17.xml" ContentType="application/vnd.openxmlformats-officedocument.presentationml.slideLayout+xml"/>
  <Override PartName="/ppt/theme/theme1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5.xml" ContentType="application/vnd.openxmlformats-officedocument.theme+xml"/>
  <Override PartName="/ppt/slideLayouts/slideLayout20.xml" ContentType="application/vnd.openxmlformats-officedocument.presentationml.slideLayout+xml"/>
  <Override PartName="/ppt/theme/theme16.xml" ContentType="application/vnd.openxmlformats-officedocument.theme+xml"/>
  <Override PartName="/ppt/slideLayouts/slideLayout21.xml" ContentType="application/vnd.openxmlformats-officedocument.presentationml.slideLayout+xml"/>
  <Override PartName="/ppt/theme/theme17.xml" ContentType="application/vnd.openxmlformats-officedocument.theme+xml"/>
  <Override PartName="/ppt/slideLayouts/slideLayout2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  <p:sldMasterId id="2147483662" r:id="rId2"/>
    <p:sldMasterId id="2147483681" r:id="rId3"/>
    <p:sldMasterId id="2147483695" r:id="rId4"/>
    <p:sldMasterId id="2147483683" r:id="rId5"/>
    <p:sldMasterId id="2147483699" r:id="rId6"/>
    <p:sldMasterId id="2147483701" r:id="rId7"/>
    <p:sldMasterId id="2147483685" r:id="rId8"/>
    <p:sldMasterId id="2147483687" r:id="rId9"/>
    <p:sldMasterId id="2147483697" r:id="rId10"/>
    <p:sldMasterId id="2147483670" r:id="rId11"/>
    <p:sldMasterId id="2147483703" r:id="rId12"/>
    <p:sldMasterId id="2147483689" r:id="rId13"/>
    <p:sldMasterId id="2147483672" r:id="rId14"/>
    <p:sldMasterId id="2147483705" r:id="rId15"/>
    <p:sldMasterId id="2147483674" r:id="rId16"/>
    <p:sldMasterId id="2147483691" r:id="rId17"/>
    <p:sldMasterId id="2147483676" r:id="rId18"/>
  </p:sldMasterIdLst>
  <p:notesMasterIdLst>
    <p:notesMasterId r:id="rId61"/>
  </p:notesMasterIdLst>
  <p:sldIdLst>
    <p:sldId id="260" r:id="rId19"/>
    <p:sldId id="346" r:id="rId20"/>
    <p:sldId id="325" r:id="rId21"/>
    <p:sldId id="384" r:id="rId22"/>
    <p:sldId id="381" r:id="rId23"/>
    <p:sldId id="385" r:id="rId24"/>
    <p:sldId id="369" r:id="rId25"/>
    <p:sldId id="382" r:id="rId26"/>
    <p:sldId id="347" r:id="rId27"/>
    <p:sldId id="386" r:id="rId28"/>
    <p:sldId id="387" r:id="rId29"/>
    <p:sldId id="352" r:id="rId30"/>
    <p:sldId id="379" r:id="rId31"/>
    <p:sldId id="370" r:id="rId32"/>
    <p:sldId id="380" r:id="rId33"/>
    <p:sldId id="400" r:id="rId34"/>
    <p:sldId id="389" r:id="rId35"/>
    <p:sldId id="272" r:id="rId36"/>
    <p:sldId id="401" r:id="rId37"/>
    <p:sldId id="404" r:id="rId38"/>
    <p:sldId id="390" r:id="rId39"/>
    <p:sldId id="388" r:id="rId40"/>
    <p:sldId id="402" r:id="rId41"/>
    <p:sldId id="391" r:id="rId42"/>
    <p:sldId id="392" r:id="rId43"/>
    <p:sldId id="398" r:id="rId44"/>
    <p:sldId id="353" r:id="rId45"/>
    <p:sldId id="393" r:id="rId46"/>
    <p:sldId id="394" r:id="rId47"/>
    <p:sldId id="403" r:id="rId48"/>
    <p:sldId id="395" r:id="rId49"/>
    <p:sldId id="355" r:id="rId50"/>
    <p:sldId id="406" r:id="rId51"/>
    <p:sldId id="372" r:id="rId52"/>
    <p:sldId id="396" r:id="rId53"/>
    <p:sldId id="397" r:id="rId54"/>
    <p:sldId id="371" r:id="rId55"/>
    <p:sldId id="263" r:id="rId56"/>
    <p:sldId id="313" r:id="rId57"/>
    <p:sldId id="399" r:id="rId58"/>
    <p:sldId id="288" r:id="rId59"/>
    <p:sldId id="265" r:id="rId6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E11D88-DCAB-9B43-4A0B-D3A7B6A05589}" name="Annelot Zondervan" initials="AZ" userId="S::AZondervan@Trimbos.nl::7b97fc54-3052-45d6-b0a0-7a59c0414c3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ne Berlang" initials="SB" lastIdx="96" clrIdx="0">
    <p:extLst>
      <p:ext uri="{19B8F6BF-5375-455C-9EA6-DF929625EA0E}">
        <p15:presenceInfo xmlns:p15="http://schemas.microsoft.com/office/powerpoint/2012/main" userId="S::SBerlang@trimbos.nl::0229c9ec-6dd8-45ec-954e-4e76ec91fc2d" providerId="AD"/>
      </p:ext>
    </p:extLst>
  </p:cmAuthor>
  <p:cmAuthor id="2" name="Rowi Raaijmakers" initials="RR" lastIdx="41" clrIdx="1">
    <p:extLst>
      <p:ext uri="{19B8F6BF-5375-455C-9EA6-DF929625EA0E}">
        <p15:presenceInfo xmlns:p15="http://schemas.microsoft.com/office/powerpoint/2012/main" userId="S::raairo@trimbos.nl::3b50a4d8-c2c8-45fd-800f-f550fdd0a294" providerId="AD"/>
      </p:ext>
    </p:extLst>
  </p:cmAuthor>
  <p:cmAuthor id="3" name="Marianne Maat" initials="MM" lastIdx="2" clrIdx="2">
    <p:extLst>
      <p:ext uri="{19B8F6BF-5375-455C-9EA6-DF929625EA0E}">
        <p15:presenceInfo xmlns:p15="http://schemas.microsoft.com/office/powerpoint/2012/main" userId="S::mmaat@trimbos.nl::6da6329f-b2b2-4954-89d7-74f830fb27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5FBF"/>
    <a:srgbClr val="E20031"/>
    <a:srgbClr val="07B1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20" autoAdjust="0"/>
    <p:restoredTop sz="85041" autoAdjust="0"/>
  </p:normalViewPr>
  <p:slideViewPr>
    <p:cSldViewPr snapToGrid="0">
      <p:cViewPr varScale="1">
        <p:scale>
          <a:sx n="75" d="100"/>
          <a:sy n="75" d="100"/>
        </p:scale>
        <p:origin x="9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microsoft.com/office/2018/10/relationships/authors" Target="author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78648-4E90-40F5-88AD-8160CAE4FA33}" type="datetimeFigureOut">
              <a:rPr lang="nl"/>
              <a:t>23-5-2024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04C21-1E9F-4363-A8F2-205CD22C61E6}" type="slidenum">
              <a:rPr lang="nl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46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imbos.nl/wp-content/uploads/2023/10/AF2112-Jongerenmonitor-Tabaks-en-nicotineproducten.pdf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04C21-1E9F-4363-A8F2-205CD22C61E6}" type="slidenum">
              <a:rPr lang="nl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37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Bron: </a:t>
            </a:r>
            <a:r>
              <a:rPr lang="nl-NL" dirty="0">
                <a:hlinkClick r:id="rId3"/>
              </a:rPr>
              <a:t>AF2112-Jongerenmonitor-Tabaks-en-nicotineproducten.pdf (trimbos.nl)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04C21-1E9F-4363-A8F2-205CD22C61E6}" type="slidenum">
              <a:rPr lang="nl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41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>
              <a:highlight>
                <a:srgbClr val="FFFF00"/>
              </a:highlight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04C21-1E9F-4363-A8F2-205CD22C61E6}" type="slidenum">
              <a:rPr lang="nl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02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04C21-1E9F-4363-A8F2-205CD22C61E6}" type="slidenum">
              <a:rPr lang="nl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25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F76CDC9B-807A-F34B-AFB7-766A48EB91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400" y="898525"/>
            <a:ext cx="4826000" cy="25055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400" b="1" i="0">
                <a:solidFill>
                  <a:schemeClr val="bg1">
                    <a:lumMod val="95000"/>
                  </a:schemeClr>
                </a:solidFill>
                <a:latin typeface="DIN Pro Condensed Black" panose="020B0604020101020102" pitchFamily="34" charset="0"/>
                <a:cs typeface="DIN Pro Condensed Black" panose="020B0604020101020102" pitchFamily="34" charset="0"/>
              </a:defRPr>
            </a:lvl1pPr>
          </a:lstStyle>
          <a:p>
            <a:pPr lvl="0"/>
            <a:r>
              <a:rPr lang="nl-NL"/>
              <a:t>Hier kan een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999670C-A254-DB49-A53B-DF9CC8DA7C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0400" y="3542338"/>
            <a:ext cx="4826000" cy="4285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Naam persoon</a:t>
            </a:r>
          </a:p>
        </p:txBody>
      </p:sp>
    </p:spTree>
    <p:extLst>
      <p:ext uri="{BB962C8B-B14F-4D97-AF65-F5344CB8AC3E}">
        <p14:creationId xmlns:p14="http://schemas.microsoft.com/office/powerpoint/2010/main" val="157585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E0192A9F-0D39-DD44-9342-3B713885A9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719" y="453918"/>
            <a:ext cx="5486401" cy="71625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Voeg hier de titel in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01513B6A-1813-774B-B8FF-03C108FEC0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720" y="1434912"/>
            <a:ext cx="5486400" cy="25360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Voeg hier de tekst in</a:t>
            </a:r>
          </a:p>
        </p:txBody>
      </p:sp>
    </p:spTree>
    <p:extLst>
      <p:ext uri="{BB962C8B-B14F-4D97-AF65-F5344CB8AC3E}">
        <p14:creationId xmlns:p14="http://schemas.microsoft.com/office/powerpoint/2010/main" val="4040050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E0192A9F-0D39-DD44-9342-3B713885A9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719" y="453918"/>
            <a:ext cx="5486401" cy="71625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Voeg hier de titel in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01513B6A-1813-774B-B8FF-03C108FEC0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720" y="1434912"/>
            <a:ext cx="5486400" cy="25360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Voeg hier de tekst in</a:t>
            </a:r>
          </a:p>
        </p:txBody>
      </p:sp>
    </p:spTree>
    <p:extLst>
      <p:ext uri="{BB962C8B-B14F-4D97-AF65-F5344CB8AC3E}">
        <p14:creationId xmlns:p14="http://schemas.microsoft.com/office/powerpoint/2010/main" val="904276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E0192A9F-0D39-DD44-9342-3B713885A9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719" y="453918"/>
            <a:ext cx="5486401" cy="71625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Voeg hier de titel in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01513B6A-1813-774B-B8FF-03C108FEC0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720" y="1434912"/>
            <a:ext cx="5486400" cy="25360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Voeg hier de tekst in</a:t>
            </a:r>
          </a:p>
        </p:txBody>
      </p:sp>
    </p:spTree>
    <p:extLst>
      <p:ext uri="{BB962C8B-B14F-4D97-AF65-F5344CB8AC3E}">
        <p14:creationId xmlns:p14="http://schemas.microsoft.com/office/powerpoint/2010/main" val="2299291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E0192A9F-0D39-DD44-9342-3B713885A9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719" y="453918"/>
            <a:ext cx="5486401" cy="71625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Voeg hier de titel in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01513B6A-1813-774B-B8FF-03C108FEC0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720" y="1434912"/>
            <a:ext cx="5486400" cy="25360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Voeg hier de tekst in</a:t>
            </a:r>
          </a:p>
        </p:txBody>
      </p:sp>
    </p:spTree>
    <p:extLst>
      <p:ext uri="{BB962C8B-B14F-4D97-AF65-F5344CB8AC3E}">
        <p14:creationId xmlns:p14="http://schemas.microsoft.com/office/powerpoint/2010/main" val="1499956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722120-9291-C042-A3BF-79405DBB3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400" y="898525"/>
            <a:ext cx="4826000" cy="3657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 i="0">
                <a:latin typeface="DIN Pro Condensed Black" panose="020B0604020101020102" pitchFamily="34" charset="0"/>
                <a:cs typeface="DIN Pro Condensed Black" panose="020B0604020101020102" pitchFamily="34" charset="0"/>
              </a:defRPr>
            </a:lvl1pPr>
          </a:lstStyle>
          <a:p>
            <a:pPr lvl="0"/>
            <a:r>
              <a:rPr lang="nl-NL"/>
              <a:t>Hier kan een tekst</a:t>
            </a:r>
          </a:p>
        </p:txBody>
      </p:sp>
    </p:spTree>
    <p:extLst>
      <p:ext uri="{BB962C8B-B14F-4D97-AF65-F5344CB8AC3E}">
        <p14:creationId xmlns:p14="http://schemas.microsoft.com/office/powerpoint/2010/main" val="3292968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722120-9291-C042-A3BF-79405DBB3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400" y="898525"/>
            <a:ext cx="4826000" cy="3657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 i="0">
                <a:latin typeface="DIN Pro Condensed Black" panose="020B0604020101020102" pitchFamily="34" charset="0"/>
                <a:cs typeface="DIN Pro Condensed Black" panose="020B0604020101020102" pitchFamily="34" charset="0"/>
              </a:defRPr>
            </a:lvl1pPr>
          </a:lstStyle>
          <a:p>
            <a:pPr lvl="0"/>
            <a:r>
              <a:rPr lang="nl-NL"/>
              <a:t>Hier kan een tekst</a:t>
            </a:r>
          </a:p>
        </p:txBody>
      </p:sp>
    </p:spTree>
    <p:extLst>
      <p:ext uri="{BB962C8B-B14F-4D97-AF65-F5344CB8AC3E}">
        <p14:creationId xmlns:p14="http://schemas.microsoft.com/office/powerpoint/2010/main" val="3314964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315BC447-6B01-B642-8ED9-CFF41476F0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400" y="898525"/>
            <a:ext cx="4826000" cy="3657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 i="0">
                <a:solidFill>
                  <a:schemeClr val="bg1"/>
                </a:solidFill>
                <a:latin typeface="DIN Pro Condensed Black" panose="020B0604020101020102" pitchFamily="34" charset="0"/>
                <a:cs typeface="DIN Pro Condensed Black" panose="020B0604020101020102" pitchFamily="34" charset="0"/>
              </a:defRPr>
            </a:lvl1pPr>
          </a:lstStyle>
          <a:p>
            <a:pPr lvl="0"/>
            <a:r>
              <a:rPr lang="nl-NL"/>
              <a:t>Hier kan een tekst</a:t>
            </a:r>
          </a:p>
        </p:txBody>
      </p:sp>
    </p:spTree>
    <p:extLst>
      <p:ext uri="{BB962C8B-B14F-4D97-AF65-F5344CB8AC3E}">
        <p14:creationId xmlns:p14="http://schemas.microsoft.com/office/powerpoint/2010/main" val="3959050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7E9C58F-BBA8-6843-AB6F-A1B9D5DE97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1702" y="2865275"/>
            <a:ext cx="3963988" cy="2024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Hier kan een tekst die je extra aandacht wilt geven</a:t>
            </a:r>
          </a:p>
        </p:txBody>
      </p:sp>
    </p:spTree>
    <p:extLst>
      <p:ext uri="{BB962C8B-B14F-4D97-AF65-F5344CB8AC3E}">
        <p14:creationId xmlns:p14="http://schemas.microsoft.com/office/powerpoint/2010/main" val="175738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7E9C58F-BBA8-6843-AB6F-A1B9D5DE97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1702" y="2865275"/>
            <a:ext cx="3963988" cy="2024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Hier kan een tekst die je extra aandacht wilt geven</a:t>
            </a:r>
          </a:p>
        </p:txBody>
      </p:sp>
    </p:spTree>
    <p:extLst>
      <p:ext uri="{BB962C8B-B14F-4D97-AF65-F5344CB8AC3E}">
        <p14:creationId xmlns:p14="http://schemas.microsoft.com/office/powerpoint/2010/main" val="1235010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slide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7003406-26EB-4E40-B1EA-8722E0EA13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719" y="453918"/>
            <a:ext cx="8427827" cy="71625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Voeg hier de titel in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EB640A87-C204-6A4B-B97A-0BD9FDF21F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720" y="1434912"/>
            <a:ext cx="8427826" cy="2536014"/>
          </a:xfrm>
          <a:prstGeom prst="rect">
            <a:avLst/>
          </a:prstGeom>
        </p:spPr>
        <p:txBody>
          <a:bodyPr/>
          <a:lstStyle>
            <a:lvl1pPr marL="285750" indent="-285750" algn="l">
              <a:buClr>
                <a:srgbClr val="095FBF"/>
              </a:buClr>
              <a:buFont typeface="Arial" panose="020B0604020202020204" pitchFamily="34" charset="0"/>
              <a:buChar char="•"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Voeg hier een opsomming in</a:t>
            </a:r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B308BBAE-B37F-9449-98BF-EB9A87B6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5902" y="4635943"/>
            <a:ext cx="2121644" cy="26217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236C37F-972C-5C40-85AE-2497E398B9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560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041B2-9BC1-914A-8ADD-87E35AE04D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719" y="453918"/>
            <a:ext cx="8427827" cy="71625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Voeg hier de titel in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FBFD81A-0F0B-C94E-8757-81DAF6FC3F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720" y="1434912"/>
            <a:ext cx="8427826" cy="25360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Voeg hier de tekst in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02C6AD-CA47-2D44-8F56-B8DBAB70C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5902" y="4635943"/>
            <a:ext cx="2121644" cy="26217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236C37F-972C-5C40-85AE-2497E398B9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681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eeld +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2FF1BC0-1528-E548-8AB2-C8B457DFC9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49939" y="401993"/>
            <a:ext cx="4767490" cy="1277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Hier kan een tekst die je extra aandacht wilt geven</a:t>
            </a:r>
          </a:p>
        </p:txBody>
      </p:sp>
    </p:spTree>
    <p:extLst>
      <p:ext uri="{BB962C8B-B14F-4D97-AF65-F5344CB8AC3E}">
        <p14:creationId xmlns:p14="http://schemas.microsoft.com/office/powerpoint/2010/main" val="373978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eeld +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2FF1BC0-1528-E548-8AB2-C8B457DFC9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49939" y="401993"/>
            <a:ext cx="4767490" cy="1277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Hier kan een tekst die je extra aandacht wilt geven</a:t>
            </a:r>
          </a:p>
        </p:txBody>
      </p:sp>
    </p:spTree>
    <p:extLst>
      <p:ext uri="{BB962C8B-B14F-4D97-AF65-F5344CB8AC3E}">
        <p14:creationId xmlns:p14="http://schemas.microsoft.com/office/powerpoint/2010/main" val="3917914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479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7003406-26EB-4E40-B1EA-8722E0EA13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719" y="453918"/>
            <a:ext cx="8427827" cy="71625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Voeg hier de titel in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EB640A87-C204-6A4B-B97A-0BD9FDF21F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720" y="1434912"/>
            <a:ext cx="8427826" cy="2536014"/>
          </a:xfrm>
          <a:prstGeom prst="rect">
            <a:avLst/>
          </a:prstGeom>
        </p:spPr>
        <p:txBody>
          <a:bodyPr/>
          <a:lstStyle>
            <a:lvl1pPr marL="285750" indent="-285750" algn="l">
              <a:buClr>
                <a:srgbClr val="095FBF"/>
              </a:buClr>
              <a:buFont typeface="Arial" panose="020B0604020202020204" pitchFamily="34" charset="0"/>
              <a:buChar char="•"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Voeg hier een opsomming in</a:t>
            </a:r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B308BBAE-B37F-9449-98BF-EB9A87B6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5902" y="4635943"/>
            <a:ext cx="2121644" cy="26217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236C37F-972C-5C40-85AE-2497E398B98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5189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slide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7003406-26EB-4E40-B1EA-8722E0EA13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719" y="453918"/>
            <a:ext cx="8427827" cy="71625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Voeg hier de titel in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EB640A87-C204-6A4B-B97A-0BD9FDF21F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720" y="1434912"/>
            <a:ext cx="3191883" cy="2536014"/>
          </a:xfrm>
          <a:prstGeom prst="rect">
            <a:avLst/>
          </a:prstGeom>
        </p:spPr>
        <p:txBody>
          <a:bodyPr/>
          <a:lstStyle>
            <a:lvl1pPr marL="285750" indent="-285750" algn="l">
              <a:buClr>
                <a:srgbClr val="095FBF"/>
              </a:buClr>
              <a:buFont typeface="Arial" panose="020B0604020202020204" pitchFamily="34" charset="0"/>
              <a:buChar char="•"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Voeg hier een opsomming in</a:t>
            </a:r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B308BBAE-B37F-9449-98BF-EB9A87B6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5902" y="4635943"/>
            <a:ext cx="2121644" cy="26217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236C37F-972C-5C40-85AE-2497E398B98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560233-B252-9B4D-93CA-737C1512F2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9838" y="1435100"/>
            <a:ext cx="3405187" cy="2535238"/>
          </a:xfrm>
          <a:prstGeom prst="rect">
            <a:avLst/>
          </a:prstGeom>
        </p:spPr>
        <p:txBody>
          <a:bodyPr/>
          <a:lstStyle>
            <a:lvl1pPr>
              <a:buClr>
                <a:srgbClr val="095FBF"/>
              </a:buCl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Voeg hier een opsomming in</a:t>
            </a:r>
          </a:p>
        </p:txBody>
      </p:sp>
    </p:spTree>
    <p:extLst>
      <p:ext uri="{BB962C8B-B14F-4D97-AF65-F5344CB8AC3E}">
        <p14:creationId xmlns:p14="http://schemas.microsoft.com/office/powerpoint/2010/main" val="283471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optioneel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59421020-C909-1942-9CF8-C0B1E6DEAE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719" y="453918"/>
            <a:ext cx="5486401" cy="71625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Voeg hier de titel in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ABF3D2CD-D27D-4243-9288-DD3B3F5570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720" y="1434912"/>
            <a:ext cx="5486400" cy="25360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Voeg hier de tekst in</a:t>
            </a:r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5ED8A4DC-9682-AA43-A521-661952A1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5902" y="4635943"/>
            <a:ext cx="2121644" cy="26217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236C37F-972C-5C40-85AE-2497E398B98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55A92C23-B112-C242-AEE7-F8D43B964A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3052" y="0"/>
            <a:ext cx="3024909" cy="43865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nl-NL"/>
              <a:t>Plek voor een afbeelding</a:t>
            </a:r>
          </a:p>
        </p:txBody>
      </p:sp>
    </p:spTree>
    <p:extLst>
      <p:ext uri="{BB962C8B-B14F-4D97-AF65-F5344CB8AC3E}">
        <p14:creationId xmlns:p14="http://schemas.microsoft.com/office/powerpoint/2010/main" val="3652579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E0192A9F-0D39-DD44-9342-3B713885A9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719" y="453918"/>
            <a:ext cx="5486401" cy="71625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Voeg hier de titel in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01513B6A-1813-774B-B8FF-03C108FEC0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720" y="1434912"/>
            <a:ext cx="5486400" cy="25360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Voeg hier de tekst in</a:t>
            </a:r>
          </a:p>
        </p:txBody>
      </p:sp>
    </p:spTree>
    <p:extLst>
      <p:ext uri="{BB962C8B-B14F-4D97-AF65-F5344CB8AC3E}">
        <p14:creationId xmlns:p14="http://schemas.microsoft.com/office/powerpoint/2010/main" val="1193058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E0192A9F-0D39-DD44-9342-3B713885A9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719" y="453918"/>
            <a:ext cx="5486401" cy="71625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Voeg hier de titel in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01513B6A-1813-774B-B8FF-03C108FEC0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720" y="1434912"/>
            <a:ext cx="5486400" cy="25360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Voeg hier de tekst in</a:t>
            </a:r>
          </a:p>
        </p:txBody>
      </p:sp>
    </p:spTree>
    <p:extLst>
      <p:ext uri="{BB962C8B-B14F-4D97-AF65-F5344CB8AC3E}">
        <p14:creationId xmlns:p14="http://schemas.microsoft.com/office/powerpoint/2010/main" val="1598112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E0192A9F-0D39-DD44-9342-3B713885A9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719" y="453918"/>
            <a:ext cx="5486401" cy="71625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Voeg hier de titel in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01513B6A-1813-774B-B8FF-03C108FEC0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720" y="1434912"/>
            <a:ext cx="5486400" cy="25360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Voeg hier de tekst in</a:t>
            </a:r>
          </a:p>
        </p:txBody>
      </p:sp>
    </p:spTree>
    <p:extLst>
      <p:ext uri="{BB962C8B-B14F-4D97-AF65-F5344CB8AC3E}">
        <p14:creationId xmlns:p14="http://schemas.microsoft.com/office/powerpoint/2010/main" val="684003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E0192A9F-0D39-DD44-9342-3B713885A9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719" y="453918"/>
            <a:ext cx="5486401" cy="71625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Voeg hier de titel in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01513B6A-1813-774B-B8FF-03C108FEC0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720" y="1434912"/>
            <a:ext cx="5486400" cy="25360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Voeg hier de tekst in</a:t>
            </a:r>
          </a:p>
        </p:txBody>
      </p:sp>
    </p:spTree>
    <p:extLst>
      <p:ext uri="{BB962C8B-B14F-4D97-AF65-F5344CB8AC3E}">
        <p14:creationId xmlns:p14="http://schemas.microsoft.com/office/powerpoint/2010/main" val="1263872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5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7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0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1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port, persoon, atletiekwedstrijd&#10;&#10;Automatisch gegenereerde beschrijving">
            <a:extLst>
              <a:ext uri="{FF2B5EF4-FFF2-40B4-BE49-F238E27FC236}">
                <a16:creationId xmlns:a16="http://schemas.microsoft.com/office/drawing/2014/main" id="{CDD4E590-0C1D-B340-8F3A-2090BEFAE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4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50CA203-B099-004A-9697-D96DE16779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8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CAA2C4C-A2A4-2A4B-B154-7D5B784B2E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8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C3D5C12-59DD-164F-BFDB-D1A2B3DC02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8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D970A5-82B6-F34C-9E89-559B50BF76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74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ucht, tennis, sport, vrouw&#10;&#10;Automatisch gegenereerde beschrijving">
            <a:extLst>
              <a:ext uri="{FF2B5EF4-FFF2-40B4-BE49-F238E27FC236}">
                <a16:creationId xmlns:a16="http://schemas.microsoft.com/office/drawing/2014/main" id="{7B3FCB5B-4FFD-5D49-8593-A002B9EC95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5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lucht, buiten, tennis, persoon&#10;&#10;Automatisch gegenereerde beschrijving">
            <a:extLst>
              <a:ext uri="{FF2B5EF4-FFF2-40B4-BE49-F238E27FC236}">
                <a16:creationId xmlns:a16="http://schemas.microsoft.com/office/drawing/2014/main" id="{5C024943-3060-2D43-A956-EFB29EA505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57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6A03893-41CC-B54C-8B54-B6A2AE2A7E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6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806172C-013B-A242-88E9-06D2B1EE5A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2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7F3136C-0716-6A4C-973C-0E58F9F3AB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9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FFDEF37-0C8A-9843-9BFD-8A771E5952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4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80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CC30A8C-8638-6D49-A9F8-026CA864A6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5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D1B9C2B-55A9-9F43-B98C-9013B4C741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1EAEDF7-4A8C-B04D-AFAE-BEF9C73C7E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3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C30F496-1BEE-7241-9C99-A677B9F5E5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3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D55089B-C2C1-D747-AFB5-17EA1B387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0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24AA052-790E-D645-B1FC-75CD72F734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&#10;&#10;Automatisch gegenereerde beschrijving">
            <a:extLst>
              <a:ext uri="{FF2B5EF4-FFF2-40B4-BE49-F238E27FC236}">
                <a16:creationId xmlns:a16="http://schemas.microsoft.com/office/drawing/2014/main" id="{8BFE0104-7CDC-EC4E-8131-C66ED999DB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5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rimbos.nl/wp-content/uploads/2022/03/21582-Jellinek-Preventie-Richtlijnen-mei-2021-v2.pdf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ntimeter.com/app/presentation/al7dicune9wj2w8sjoydtrru8abozkrz/cedwbb7xh36k/edit" TargetMode="Externa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zondeschool.nl/" TargetMode="External"/><Relationship Id="rId7" Type="http://schemas.openxmlformats.org/officeDocument/2006/relationships/hyperlink" Target="mailto:helderopschool@trimbos.nl" TargetMode="External"/><Relationship Id="rId2" Type="http://schemas.openxmlformats.org/officeDocument/2006/relationships/hyperlink" Target="http://www.helderopschool.nl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mokefreechallenge.nl/" TargetMode="External"/><Relationship Id="rId5" Type="http://schemas.openxmlformats.org/officeDocument/2006/relationships/hyperlink" Target="http://www.helderopvoeden.nl/" TargetMode="External"/><Relationship Id="rId4" Type="http://schemas.openxmlformats.org/officeDocument/2006/relationships/hyperlink" Target="http://www.rookvrijschoolplein.nl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8FF6D9D-16E6-4D48-B210-0E1A38DE7E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738" y="898525"/>
            <a:ext cx="6119063" cy="2505502"/>
          </a:xfrm>
        </p:spPr>
        <p:txBody>
          <a:bodyPr lIns="91440" tIns="45720" rIns="91440" bIns="45720" anchor="t"/>
          <a:lstStyle/>
          <a:p>
            <a:r>
              <a:rPr lang="nl-NL" b="0" dirty="0" err="1">
                <a:latin typeface="DIN Pro Condensed Black"/>
              </a:rPr>
              <a:t>Vapen</a:t>
            </a:r>
            <a:r>
              <a:rPr lang="nl-NL" b="0" dirty="0">
                <a:latin typeface="DIN Pro Condensed Black"/>
              </a:rPr>
              <a:t> aanpakken </a:t>
            </a:r>
          </a:p>
          <a:p>
            <a:r>
              <a:rPr lang="nl-NL" b="0" dirty="0">
                <a:latin typeface="DIN Pro Condensed Black"/>
              </a:rPr>
              <a:t>op school</a:t>
            </a:r>
            <a:endParaRPr lang="nl-NL" sz="3000" dirty="0"/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6218C31E-82FF-CD77-712A-70CD1D9BE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38" y="3541387"/>
            <a:ext cx="1609733" cy="537808"/>
          </a:xfrm>
        </p:spPr>
        <p:txBody>
          <a:bodyPr/>
          <a:lstStyle/>
          <a:p>
            <a:r>
              <a:rPr lang="nl-NL" sz="1200" dirty="0"/>
              <a:t>NIBI-conferentie</a:t>
            </a:r>
          </a:p>
          <a:p>
            <a:r>
              <a:rPr lang="nl-NL" sz="1200" dirty="0"/>
              <a:t>24 mei 2024</a:t>
            </a:r>
          </a:p>
        </p:txBody>
      </p:sp>
      <p:sp>
        <p:nvSpPr>
          <p:cNvPr id="3" name="Ondertitel 5">
            <a:extLst>
              <a:ext uri="{FF2B5EF4-FFF2-40B4-BE49-F238E27FC236}">
                <a16:creationId xmlns:a16="http://schemas.microsoft.com/office/drawing/2014/main" id="{24C02ED6-9F51-3629-8807-89FDD019E279}"/>
              </a:ext>
            </a:extLst>
          </p:cNvPr>
          <p:cNvSpPr txBox="1">
            <a:spLocks/>
          </p:cNvSpPr>
          <p:nvPr/>
        </p:nvSpPr>
        <p:spPr>
          <a:xfrm>
            <a:off x="241738" y="2751158"/>
            <a:ext cx="4826000" cy="729106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Simone Onrust</a:t>
            </a:r>
          </a:p>
          <a:p>
            <a:r>
              <a:rPr lang="nl-NL" dirty="0"/>
              <a:t>Annelot Zondervan</a:t>
            </a:r>
          </a:p>
        </p:txBody>
      </p:sp>
    </p:spTree>
    <p:extLst>
      <p:ext uri="{BB962C8B-B14F-4D97-AF65-F5344CB8AC3E}">
        <p14:creationId xmlns:p14="http://schemas.microsoft.com/office/powerpoint/2010/main" val="3349910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3554AE-11BB-C7D7-9E57-2EFFD4236C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Leren uit eigen ervaring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7FBE395-60BF-F2C4-48A2-B91638AC9E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Nicotine werkt in op beloningsysteem</a:t>
            </a:r>
          </a:p>
          <a:p>
            <a:pPr marL="0" indent="0">
              <a:buNone/>
            </a:pPr>
            <a:r>
              <a:rPr lang="nl-NL" dirty="0"/>
              <a:t>Ontwikkelend brein extra gevoelig</a:t>
            </a:r>
          </a:p>
          <a:p>
            <a:pPr marL="0" indent="0">
              <a:buNone/>
            </a:pPr>
            <a:r>
              <a:rPr lang="nl-NL" dirty="0"/>
              <a:t>Nicotinezouten zacht in keel</a:t>
            </a:r>
          </a:p>
        </p:txBody>
      </p:sp>
      <p:pic>
        <p:nvPicPr>
          <p:cNvPr id="5" name="Afbeelding 4" descr="Afbeelding met tekst, Graphics, schermopname, Hersenen&#10;&#10;Automatisch gegenereerde beschrijving">
            <a:extLst>
              <a:ext uri="{FF2B5EF4-FFF2-40B4-BE49-F238E27FC236}">
                <a16:creationId xmlns:a16="http://schemas.microsoft.com/office/drawing/2014/main" id="{4BB3CAD0-661F-6706-0778-B3DE65185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179" y="1483595"/>
            <a:ext cx="6569953" cy="313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04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8D5C9-1D2F-F6D2-50AC-F967FFE20E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Leren van ervaringen van anderen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5FDF6D-600A-8C04-EE07-FF91A1D02E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Observatie en imitatie</a:t>
            </a:r>
          </a:p>
          <a:p>
            <a:pPr marL="0" indent="0">
              <a:buNone/>
            </a:pPr>
            <a:r>
              <a:rPr lang="nl-NL" dirty="0"/>
              <a:t>Verwerking sociale informatie</a:t>
            </a:r>
          </a:p>
          <a:p>
            <a:pPr marL="0" indent="0">
              <a:buNone/>
            </a:pPr>
            <a:r>
              <a:rPr lang="nl-NL" dirty="0"/>
              <a:t>Sociale normen</a:t>
            </a:r>
          </a:p>
          <a:p>
            <a:pPr marL="0" indent="0">
              <a:buNone/>
            </a:pPr>
            <a:r>
              <a:rPr lang="nl-NL" dirty="0"/>
              <a:t>Positieve sociale interactie = beloning</a:t>
            </a:r>
          </a:p>
          <a:p>
            <a:pPr marL="0" indent="0">
              <a:buNone/>
            </a:pPr>
            <a:r>
              <a:rPr lang="nl-NL" dirty="0"/>
              <a:t>Ontwikkelend brein extra gevoelig</a:t>
            </a:r>
          </a:p>
        </p:txBody>
      </p:sp>
      <p:pic>
        <p:nvPicPr>
          <p:cNvPr id="5" name="Afbeelding 4" descr="Afbeelding met tekening, Kinderkunst, kunst, Turquoise&#10;&#10;Automatisch gegenereerde beschrijving">
            <a:extLst>
              <a:ext uri="{FF2B5EF4-FFF2-40B4-BE49-F238E27FC236}">
                <a16:creationId xmlns:a16="http://schemas.microsoft.com/office/drawing/2014/main" id="{A9CFFC99-7911-B31D-B7D1-AA580D215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067" y="1118912"/>
            <a:ext cx="3168013" cy="316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30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992E29A-18BA-4F21-A83F-DDC04455C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3600" dirty="0">
                <a:latin typeface="DIN Pro Condensed Black" panose="020B0604020101020102"/>
              </a:rPr>
              <a:t>Wat werkt niet?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0474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D69C50EB-E252-C71A-C12E-D3347D7132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720" y="1434912"/>
            <a:ext cx="8427826" cy="2536014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Zonder kennis schadelijkheid geen reden tot verandering, MAAR</a:t>
            </a:r>
          </a:p>
          <a:p>
            <a:pPr marL="0" indent="0">
              <a:buNone/>
            </a:pPr>
            <a:r>
              <a:rPr lang="nl-NL" dirty="0"/>
              <a:t>Meeste keuzes niet rationeel</a:t>
            </a:r>
          </a:p>
          <a:p>
            <a:pPr marL="0" indent="0">
              <a:buNone/>
            </a:pPr>
            <a:r>
              <a:rPr lang="nl-NL" dirty="0"/>
              <a:t>Houding = combinatie van associaties</a:t>
            </a:r>
          </a:p>
          <a:p>
            <a:pPr marL="0" indent="0">
              <a:buNone/>
            </a:pPr>
            <a:r>
              <a:rPr lang="nl-NL" dirty="0"/>
              <a:t>Feiten ≠ emotie / sensorisch</a:t>
            </a:r>
          </a:p>
          <a:p>
            <a:pPr marL="0" indent="0">
              <a:buNone/>
            </a:pPr>
            <a:r>
              <a:rPr lang="nl-NL" dirty="0"/>
              <a:t>Nu &gt; later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3" name="Afbeelding 12" descr="Afbeelding met Menselijk gezicht, tekening, vrouw, schets&#10;&#10;Automatisch gegenereerde beschrijving">
            <a:extLst>
              <a:ext uri="{FF2B5EF4-FFF2-40B4-BE49-F238E27FC236}">
                <a16:creationId xmlns:a16="http://schemas.microsoft.com/office/drawing/2014/main" id="{E6D0F00A-A846-FD65-6A24-2812C42D2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424" y="1902883"/>
            <a:ext cx="3121152" cy="2286000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7065EE15-1E0E-8A5E-03FC-A4DC29E6F2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Voorlichting meestal niet effectief</a:t>
            </a:r>
          </a:p>
        </p:txBody>
      </p:sp>
    </p:spTree>
    <p:extLst>
      <p:ext uri="{BB962C8B-B14F-4D97-AF65-F5344CB8AC3E}">
        <p14:creationId xmlns:p14="http://schemas.microsoft.com/office/powerpoint/2010/main" val="2747948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992E29A-18BA-4F21-A83F-DDC04455C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3600" dirty="0">
                <a:latin typeface="DIN Pro Condensed Black" panose="020B0604020101020102"/>
              </a:rPr>
              <a:t>Wat werkt wel?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1192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0355F3-7517-8F82-7D7A-AE5850533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720" y="242124"/>
            <a:ext cx="8427827" cy="464834"/>
          </a:xfrm>
        </p:spPr>
        <p:txBody>
          <a:bodyPr/>
          <a:lstStyle/>
          <a:p>
            <a:r>
              <a:rPr lang="nl-NL" dirty="0"/>
              <a:t>Omgeving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69C50EB-E252-C71A-C12E-D3347D7132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720" y="1434912"/>
            <a:ext cx="8427826" cy="2536014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Omgevingsmaatregelen meest effectief</a:t>
            </a:r>
          </a:p>
          <a:p>
            <a:pPr marL="0" indent="0">
              <a:buNone/>
            </a:pPr>
            <a:r>
              <a:rPr lang="nl-NL" dirty="0"/>
              <a:t>Verminderde blootstelling</a:t>
            </a:r>
          </a:p>
          <a:p>
            <a:pPr marL="0" indent="0">
              <a:buNone/>
            </a:pPr>
            <a:r>
              <a:rPr lang="nl-NL" dirty="0"/>
              <a:t>Sociale informatie</a:t>
            </a:r>
          </a:p>
          <a:p>
            <a:pPr marL="0" indent="0">
              <a:buNone/>
            </a:pPr>
            <a:r>
              <a:rPr lang="nl-NL" dirty="0"/>
              <a:t>Gezond gedrag = de norm</a:t>
            </a:r>
          </a:p>
          <a:p>
            <a:endParaRPr lang="nl-NL" dirty="0"/>
          </a:p>
        </p:txBody>
      </p:sp>
      <p:pic>
        <p:nvPicPr>
          <p:cNvPr id="4" name="Afbeelding 3" descr="Afbeelding met tekening, Kinderkunst, kunst, Turquoise&#10;&#10;Automatisch gegenereerde beschrijving">
            <a:extLst>
              <a:ext uri="{FF2B5EF4-FFF2-40B4-BE49-F238E27FC236}">
                <a16:creationId xmlns:a16="http://schemas.microsoft.com/office/drawing/2014/main" id="{A90CB3C5-49D7-AF83-EA35-6496C6481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067" y="1118912"/>
            <a:ext cx="3168013" cy="316801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5BBACF-46D3-F308-B263-8CE556A91378}"/>
              </a:ext>
            </a:extLst>
          </p:cNvPr>
          <p:cNvSpPr txBox="1"/>
          <p:nvPr/>
        </p:nvSpPr>
        <p:spPr>
          <a:xfrm flipH="1">
            <a:off x="7179733" y="1918088"/>
            <a:ext cx="643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572002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060BC32-F24E-75AF-6E98-07D33DEFDD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4401" y="999067"/>
            <a:ext cx="6223000" cy="1778000"/>
          </a:xfrm>
        </p:spPr>
        <p:txBody>
          <a:bodyPr/>
          <a:lstStyle/>
          <a:p>
            <a:r>
              <a:rPr lang="nl-NL" sz="2400" dirty="0"/>
              <a:t>Wat kun je op school doen om de zichtbaarheid van </a:t>
            </a:r>
            <a:r>
              <a:rPr lang="nl-NL" sz="2400" dirty="0" err="1"/>
              <a:t>vapen</a:t>
            </a:r>
            <a:r>
              <a:rPr lang="nl-NL" sz="2400" dirty="0"/>
              <a:t> te verminderen?</a:t>
            </a:r>
          </a:p>
        </p:txBody>
      </p:sp>
    </p:spTree>
    <p:extLst>
      <p:ext uri="{BB962C8B-B14F-4D97-AF65-F5344CB8AC3E}">
        <p14:creationId xmlns:p14="http://schemas.microsoft.com/office/powerpoint/2010/main" val="2014045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992E29A-18BA-4F21-A83F-DDC04455C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3600" dirty="0">
                <a:latin typeface="DIN Pro Condensed Black" panose="020B0604020101020102"/>
              </a:rPr>
              <a:t>Praktijkvoorbeeld</a:t>
            </a:r>
          </a:p>
          <a:p>
            <a:r>
              <a:rPr lang="nl-NL" sz="3600" i="1" dirty="0">
                <a:latin typeface="DIN Pro Condensed Black" panose="020B0604020101020102"/>
              </a:rPr>
              <a:t>schoolbeleid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9471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A7F9F-D0F3-4312-A7E5-EEF71BEB26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/>
          <a:lstStyle/>
          <a:p>
            <a:r>
              <a:rPr lang="nl-NL" sz="2000" dirty="0">
                <a:solidFill>
                  <a:srgbClr val="E20031"/>
                </a:solidFill>
                <a:latin typeface="Verdana"/>
                <a:ea typeface="Verdana"/>
                <a:cs typeface="Verdana"/>
              </a:rPr>
              <a:t>1. </a:t>
            </a:r>
            <a:r>
              <a:rPr lang="nl-NL" sz="2000" dirty="0">
                <a:latin typeface="Verdana"/>
                <a:ea typeface="Verdana"/>
                <a:cs typeface="Verdana"/>
              </a:rPr>
              <a:t>Opstellen van een helder </a:t>
            </a:r>
            <a:r>
              <a:rPr lang="nl-NL" sz="2000" dirty="0">
                <a:solidFill>
                  <a:srgbClr val="E20031"/>
                </a:solidFill>
                <a:latin typeface="Verdana"/>
                <a:ea typeface="Verdana"/>
                <a:cs typeface="Verdana"/>
              </a:rPr>
              <a:t>beleid</a:t>
            </a:r>
            <a:r>
              <a:rPr lang="nl-NL" dirty="0">
                <a:latin typeface="DIN Pro Condensed Black"/>
                <a:ea typeface="Verdana"/>
                <a:cs typeface="Verdana"/>
              </a:rPr>
              <a:t> </a:t>
            </a:r>
            <a:endParaRPr lang="nl-NL" dirty="0">
              <a:solidFill>
                <a:srgbClr val="E20031"/>
              </a:solidFill>
              <a:latin typeface="DIN Pro Condensed Black"/>
              <a:ea typeface="Verdana"/>
              <a:cs typeface="Verdana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193B3AF-43E8-4B57-98AB-57242D80B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720" y="1434912"/>
            <a:ext cx="8427826" cy="2974424"/>
          </a:xfrm>
        </p:spPr>
        <p:txBody>
          <a:bodyPr lIns="91440" tIns="45720" rIns="91440" bIns="45720" anchor="t"/>
          <a:lstStyle/>
          <a:p>
            <a:endParaRPr lang="nl-NL" sz="1600" dirty="0">
              <a:latin typeface="Verdana"/>
              <a:ea typeface="Verdana"/>
              <a:cs typeface="Verdana"/>
            </a:endParaRPr>
          </a:p>
          <a:p>
            <a:r>
              <a:rPr lang="nl-NL" sz="1600" dirty="0">
                <a:latin typeface="Verdana"/>
                <a:ea typeface="Verdana"/>
                <a:cs typeface="Verdana"/>
              </a:rPr>
              <a:t>Heldere afspraken rondom </a:t>
            </a:r>
            <a:r>
              <a:rPr lang="nl-NL" sz="1600" dirty="0" err="1">
                <a:latin typeface="Verdana"/>
                <a:ea typeface="Verdana"/>
                <a:cs typeface="Verdana"/>
              </a:rPr>
              <a:t>vapen</a:t>
            </a:r>
            <a:endParaRPr lang="nl-NL" sz="1600" dirty="0">
              <a:latin typeface="Verdana"/>
              <a:ea typeface="Verdana"/>
              <a:cs typeface="Verdana"/>
            </a:endParaRPr>
          </a:p>
          <a:p>
            <a:r>
              <a:rPr lang="nl-NL" sz="1600" dirty="0">
                <a:latin typeface="Verdana"/>
                <a:ea typeface="Verdana"/>
                <a:cs typeface="Verdana"/>
              </a:rPr>
              <a:t>Regels en handhaving</a:t>
            </a:r>
          </a:p>
          <a:p>
            <a:r>
              <a:rPr lang="nl-NL" sz="1600" dirty="0">
                <a:latin typeface="Verdana"/>
                <a:ea typeface="Verdana"/>
                <a:cs typeface="Verdana"/>
              </a:rPr>
              <a:t>Lespakketten</a:t>
            </a:r>
          </a:p>
          <a:p>
            <a:r>
              <a:rPr lang="nl-NL" sz="1600" dirty="0">
                <a:latin typeface="Verdana"/>
                <a:ea typeface="Verdana"/>
                <a:cs typeface="Verdana"/>
              </a:rPr>
              <a:t>Zorgstructuur voor leerlingen met problemen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E3C6C1F-D387-42ED-A60D-4EAC2AF35868}"/>
              </a:ext>
            </a:extLst>
          </p:cNvPr>
          <p:cNvSpPr txBox="1"/>
          <p:nvPr/>
        </p:nvSpPr>
        <p:spPr>
          <a:xfrm>
            <a:off x="6084270" y="909756"/>
            <a:ext cx="2886314" cy="332398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1400" i="1" dirty="0"/>
              <a:t>       </a:t>
            </a:r>
            <a:r>
              <a:rPr lang="nl-NL" sz="1400" b="1" dirty="0">
                <a:latin typeface="Verdana" panose="020B0604030504040204" pitchFamily="34" charset="0"/>
                <a:ea typeface="Verdana" panose="020B0604030504040204" pitchFamily="34" charset="0"/>
              </a:rPr>
              <a:t>Een goed beleid </a:t>
            </a:r>
            <a:r>
              <a:rPr lang="nl-NL" sz="1400" b="1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</a:t>
            </a:r>
            <a:endParaRPr lang="nl-NL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NL" sz="14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heeft een structureel karakter;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draagt een duidelijke visie uit;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omvat gedragsregels voor alle door de school georganiseerde activiteiten;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richt zich op leerlingen én op schoolmedewerkers, ouders en bezoekers;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schept duidelijkheid voor iedereen.</a:t>
            </a:r>
          </a:p>
        </p:txBody>
      </p:sp>
    </p:spTree>
    <p:extLst>
      <p:ext uri="{BB962C8B-B14F-4D97-AF65-F5344CB8AC3E}">
        <p14:creationId xmlns:p14="http://schemas.microsoft.com/office/powerpoint/2010/main" val="2010102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64CEAF-A288-194B-53BD-7F5C292AA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719" y="453918"/>
            <a:ext cx="8427827" cy="301986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/>
              <a:t>Wanneer een leerling de regels over </a:t>
            </a:r>
            <a:r>
              <a:rPr lang="nl-NL" sz="1800" dirty="0" err="1"/>
              <a:t>vapen</a:t>
            </a:r>
            <a:r>
              <a:rPr lang="nl-NL" sz="1800" dirty="0"/>
              <a:t> overtreedt, volgt: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AE6AC2F-E7A0-6BEE-A1A2-83B994FC1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5"/>
          <a:stretch/>
        </p:blipFill>
        <p:spPr>
          <a:xfrm>
            <a:off x="319719" y="841248"/>
            <a:ext cx="7841850" cy="402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62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9B2FF9-CFF0-AB62-F1A5-F49C095B6A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Programma interactieve lezing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425220F-5F9F-96E2-F9C4-12D4DCEB8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720" y="1434912"/>
            <a:ext cx="8427826" cy="2968646"/>
          </a:xfrm>
        </p:spPr>
        <p:txBody>
          <a:bodyPr/>
          <a:lstStyle/>
          <a:p>
            <a:r>
              <a:rPr lang="nl-NL" dirty="0"/>
              <a:t>Introductie</a:t>
            </a:r>
          </a:p>
          <a:p>
            <a:r>
              <a:rPr lang="nl-NL" dirty="0"/>
              <a:t>Hoe groot is het probleem?</a:t>
            </a:r>
          </a:p>
          <a:p>
            <a:r>
              <a:rPr lang="nl-NL" dirty="0"/>
              <a:t>Hoe ontstaat dit gedrag?</a:t>
            </a:r>
          </a:p>
          <a:p>
            <a:r>
              <a:rPr lang="nl-NL" dirty="0"/>
              <a:t>Wat werkt niet?</a:t>
            </a:r>
          </a:p>
          <a:p>
            <a:r>
              <a:rPr lang="nl-NL" dirty="0"/>
              <a:t>Wat werkt wel?</a:t>
            </a:r>
          </a:p>
          <a:p>
            <a:pPr marL="0" indent="0">
              <a:buNone/>
            </a:pPr>
            <a:r>
              <a:rPr lang="nl-NL" dirty="0"/>
              <a:t>	Praktijkvoorbeeld: Helder op School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1756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35094-A303-4407-F218-C42F0D3A2B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Casus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2847FCF-E696-D0C1-E9B8-23EFECB30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Wat te doen met een in beslag genomen </a:t>
            </a:r>
            <a:r>
              <a:rPr lang="nl-NL" dirty="0" err="1"/>
              <a:t>vape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4294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992E29A-18BA-4F21-A83F-DDC04455C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3600" dirty="0">
                <a:latin typeface="DIN Pro Condensed Black" panose="020B0604020101020102"/>
              </a:rPr>
              <a:t>Wat werkt wel?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0535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A44A3D-8E4D-8601-AFF1-ABC56803C8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Ouders betrekken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8BF54F-F622-2F56-F793-9564602BAE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Ouders hebben veel invloed op gedrag kind</a:t>
            </a:r>
          </a:p>
          <a:p>
            <a:pPr marL="0" indent="0">
              <a:buNone/>
            </a:pPr>
            <a:r>
              <a:rPr lang="nl-NL" dirty="0"/>
              <a:t>Leren van positieve en negatieve gevolgen</a:t>
            </a:r>
          </a:p>
          <a:p>
            <a:pPr marL="0" indent="0">
              <a:buNone/>
            </a:pPr>
            <a:r>
              <a:rPr lang="nl-NL" dirty="0"/>
              <a:t>Regels = sociale norm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 descr="Afbeelding met cirkel, logo&#10;&#10;Automatisch gegenereerde beschrijving">
            <a:extLst>
              <a:ext uri="{FF2B5EF4-FFF2-40B4-BE49-F238E27FC236}">
                <a16:creationId xmlns:a16="http://schemas.microsoft.com/office/drawing/2014/main" id="{D7C99E83-000D-5709-C985-BCC787FD0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263" y="372677"/>
            <a:ext cx="3324017" cy="359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53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060BC32-F24E-75AF-6E98-07D33DEFDD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4401" y="999067"/>
            <a:ext cx="6223000" cy="1778000"/>
          </a:xfrm>
        </p:spPr>
        <p:txBody>
          <a:bodyPr/>
          <a:lstStyle/>
          <a:p>
            <a:r>
              <a:rPr lang="nl-NL" sz="2400" dirty="0"/>
              <a:t>Wat kun je als school doen om ouders te betrekken bij het terugdringen van </a:t>
            </a:r>
            <a:r>
              <a:rPr lang="nl-NL" sz="2400" dirty="0" err="1"/>
              <a:t>vapen</a:t>
            </a:r>
            <a:r>
              <a:rPr lang="nl-NL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9529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400E43-8C65-4069-7BDE-7458AED9FA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Peilstationsonderzoek</a:t>
            </a:r>
            <a:r>
              <a:rPr lang="nl-NL" dirty="0"/>
              <a:t>, 2020 </a:t>
            </a:r>
            <a:r>
              <a:rPr lang="nl-NL" b="0" dirty="0"/>
              <a:t>(n=4888)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59F3678-1CC9-0403-0317-70B5D4EC88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Af en toe </a:t>
            </a:r>
            <a:r>
              <a:rPr lang="nl-NL" dirty="0" err="1"/>
              <a:t>vapen</a:t>
            </a:r>
            <a:r>
              <a:rPr lang="nl-NL" dirty="0"/>
              <a:t> is schadelijk: 90%</a:t>
            </a:r>
          </a:p>
          <a:p>
            <a:r>
              <a:rPr lang="nl-NL" dirty="0"/>
              <a:t>Mijn kind mag geen trekje van een </a:t>
            </a:r>
            <a:r>
              <a:rPr lang="nl-NL" dirty="0" err="1"/>
              <a:t>vape</a:t>
            </a:r>
            <a:r>
              <a:rPr lang="nl-NL" dirty="0"/>
              <a:t> nemen: 75%</a:t>
            </a:r>
          </a:p>
          <a:p>
            <a:r>
              <a:rPr lang="nl-NL" dirty="0"/>
              <a:t>Mijn kind mag niet af en toe </a:t>
            </a:r>
            <a:r>
              <a:rPr lang="nl-NL" dirty="0" err="1"/>
              <a:t>vapen</a:t>
            </a:r>
            <a:r>
              <a:rPr lang="nl-NL" dirty="0"/>
              <a:t>: 86%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De meeste ouders hoeven niet overtuigd te worden</a:t>
            </a:r>
          </a:p>
          <a:p>
            <a:pPr marL="0" indent="0">
              <a:buNone/>
            </a:pPr>
            <a:r>
              <a:rPr lang="nl-NL" dirty="0"/>
              <a:t>Wel vaak onzekerheid bij ouders</a:t>
            </a:r>
          </a:p>
        </p:txBody>
      </p:sp>
    </p:spTree>
    <p:extLst>
      <p:ext uri="{BB962C8B-B14F-4D97-AF65-F5344CB8AC3E}">
        <p14:creationId xmlns:p14="http://schemas.microsoft.com/office/powerpoint/2010/main" val="2824134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992E29A-18BA-4F21-A83F-DDC04455C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3600" dirty="0">
                <a:latin typeface="DIN Pro Condensed Black" panose="020B0604020101020102"/>
              </a:rPr>
              <a:t>Praktijkvoorbeeld</a:t>
            </a:r>
          </a:p>
          <a:p>
            <a:r>
              <a:rPr lang="nl-NL" sz="3600" i="1" dirty="0">
                <a:latin typeface="DIN Pro Condensed Black" panose="020B0604020101020102"/>
              </a:rPr>
              <a:t>ouders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7605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942E0C-7EA9-B7CB-E84F-CA028F4C1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719" y="453918"/>
            <a:ext cx="8427827" cy="484866"/>
          </a:xfrm>
        </p:spPr>
        <p:txBody>
          <a:bodyPr/>
          <a:lstStyle/>
          <a:p>
            <a:r>
              <a:rPr lang="nl-NL" dirty="0"/>
              <a:t>Tips voor ouders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D65A231-F3F9-3ACA-AAE5-7E9FE9E24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720" y="1219200"/>
            <a:ext cx="8427826" cy="3206496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nl-NL" dirty="0"/>
              <a:t>Praat met je kind over </a:t>
            </a:r>
            <a:r>
              <a:rPr lang="nl-NL" dirty="0" err="1"/>
              <a:t>vapen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nl-NL" dirty="0"/>
              <a:t>Maak duidelijke afspraken en bespreek de gevolgen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nl-NL" dirty="0"/>
              <a:t>Zorg dat je genoeg weet over (de gevolgen van) </a:t>
            </a:r>
            <a:r>
              <a:rPr lang="nl-NL" dirty="0" err="1"/>
              <a:t>vapen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nl-NL" dirty="0"/>
              <a:t>Toon warmte en betrokkenheid</a:t>
            </a:r>
          </a:p>
          <a:p>
            <a:pPr marL="342900" indent="-342900">
              <a:buAutoNum type="arabicPeriod"/>
            </a:pPr>
            <a:r>
              <a:rPr lang="nl-NL" dirty="0"/>
              <a:t>Geef zelf het goede voorbeeld en bied het niet aan</a:t>
            </a:r>
          </a:p>
          <a:p>
            <a:pPr marL="342900" indent="-342900">
              <a:buAutoNum type="arabicPeriod"/>
            </a:pPr>
            <a:r>
              <a:rPr lang="nl-NL" dirty="0"/>
              <a:t>Kijk goed hoe het met je kind gaat en herken de signalen</a:t>
            </a:r>
          </a:p>
          <a:p>
            <a:pPr marL="342900" indent="-342900">
              <a:buAutoNum type="arabicPeriod"/>
            </a:pPr>
            <a:r>
              <a:rPr lang="nl-NL" dirty="0"/>
              <a:t>Praat met andere ouders</a:t>
            </a:r>
          </a:p>
        </p:txBody>
      </p:sp>
    </p:spTree>
    <p:extLst>
      <p:ext uri="{BB962C8B-B14F-4D97-AF65-F5344CB8AC3E}">
        <p14:creationId xmlns:p14="http://schemas.microsoft.com/office/powerpoint/2010/main" val="4226339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3D03C32-534E-F206-7EE5-953941A05D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Ondersteunende materialen voor ouders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055C455A-E3BF-625E-14A8-DE2FF848F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720" y="1383542"/>
            <a:ext cx="8680442" cy="2536014"/>
          </a:xfrm>
        </p:spPr>
        <p:txBody>
          <a:bodyPr/>
          <a:lstStyle/>
          <a:p>
            <a:r>
              <a:rPr lang="nl-NL" dirty="0"/>
              <a:t>Ouderavond</a:t>
            </a:r>
          </a:p>
          <a:p>
            <a:r>
              <a:rPr lang="nl-NL" dirty="0"/>
              <a:t>Websites:</a:t>
            </a:r>
          </a:p>
          <a:p>
            <a:pPr lvl="1" algn="l"/>
            <a:r>
              <a:rPr lang="nl-NL" dirty="0"/>
              <a:t>Helderopvoeden.nl</a:t>
            </a:r>
          </a:p>
          <a:p>
            <a:r>
              <a:rPr lang="nl-NL" dirty="0"/>
              <a:t>Digitaal magazine</a:t>
            </a:r>
          </a:p>
          <a:p>
            <a:pPr marL="0" indent="0">
              <a:buNone/>
            </a:pPr>
            <a:r>
              <a:rPr lang="nl-NL" dirty="0"/>
              <a:t>	</a:t>
            </a:r>
            <a:endParaRPr lang="nl-NL" dirty="0">
              <a:highlight>
                <a:srgbClr val="FFFF00"/>
              </a:highlight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C35CE1C-9FDA-DD31-061D-A1F5D558D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226" y="1383542"/>
            <a:ext cx="5715320" cy="283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60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992E29A-18BA-4F21-A83F-DDC04455C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3600" dirty="0">
                <a:latin typeface="DIN Pro Condensed Black" panose="020B0604020101020102"/>
              </a:rPr>
              <a:t>Wat werkt wel?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1113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400E43-8C65-4069-7BDE-7458AED9FA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Leerlingen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59F3678-1CC9-0403-0317-70B5D4EC88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Zelfde mechanisme als ‘leren </a:t>
            </a:r>
            <a:r>
              <a:rPr lang="nl-NL" dirty="0" err="1"/>
              <a:t>vapen</a:t>
            </a:r>
            <a:r>
              <a:rPr lang="nl-NL" dirty="0"/>
              <a:t>’</a:t>
            </a:r>
          </a:p>
          <a:p>
            <a:pPr marL="0" indent="0">
              <a:buNone/>
            </a:pPr>
            <a:r>
              <a:rPr lang="nl-NL" dirty="0"/>
              <a:t>Sociale norm = gezonde norm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Sociale norm boodschap</a:t>
            </a:r>
          </a:p>
          <a:p>
            <a:pPr marL="0" indent="0">
              <a:buNone/>
            </a:pPr>
            <a:r>
              <a:rPr lang="nl-NL" dirty="0"/>
              <a:t>Bewezen effectief</a:t>
            </a:r>
          </a:p>
        </p:txBody>
      </p:sp>
      <p:pic>
        <p:nvPicPr>
          <p:cNvPr id="5" name="Afbeelding 4" descr="Afbeelding met schets, tekening, Lijnillustraties, clipart&#10;&#10;Automatisch gegenereerde beschrijving">
            <a:extLst>
              <a:ext uri="{FF2B5EF4-FFF2-40B4-BE49-F238E27FC236}">
                <a16:creationId xmlns:a16="http://schemas.microsoft.com/office/drawing/2014/main" id="{572094D5-0783-A81C-4343-4E88E380E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034" y="1093976"/>
            <a:ext cx="4250381" cy="323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0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992E29A-18BA-4F21-A83F-DDC04455C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3600" dirty="0">
                <a:latin typeface="DIN Pro Condensed Black" panose="020B0604020101020102"/>
              </a:rPr>
              <a:t>Introductie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3177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060BC32-F24E-75AF-6E98-07D33DEFDD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4401" y="999067"/>
            <a:ext cx="6223000" cy="1778000"/>
          </a:xfrm>
        </p:spPr>
        <p:txBody>
          <a:bodyPr/>
          <a:lstStyle/>
          <a:p>
            <a:r>
              <a:rPr lang="nl-NL" sz="2400" dirty="0"/>
              <a:t>Wat kun je als school doen om een gezonde sociale norm te neer te zetten in de klas?</a:t>
            </a:r>
          </a:p>
        </p:txBody>
      </p:sp>
    </p:spTree>
    <p:extLst>
      <p:ext uri="{BB962C8B-B14F-4D97-AF65-F5344CB8AC3E}">
        <p14:creationId xmlns:p14="http://schemas.microsoft.com/office/powerpoint/2010/main" val="3725329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992E29A-18BA-4F21-A83F-DDC04455C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3600" dirty="0">
                <a:latin typeface="DIN Pro Condensed Black" panose="020B0604020101020102"/>
              </a:rPr>
              <a:t>Praktijkvoorbeeld</a:t>
            </a:r>
          </a:p>
          <a:p>
            <a:r>
              <a:rPr lang="nl-NL" sz="3600" i="1" dirty="0">
                <a:latin typeface="DIN Pro Condensed Black" panose="020B0604020101020102"/>
              </a:rPr>
              <a:t>leerlingen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0002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641CD-A083-0078-60B5-F71A848C75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Smokefree</a:t>
            </a:r>
            <a:r>
              <a:rPr lang="nl-NL" dirty="0"/>
              <a:t> Challenge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A41776F-A951-60CA-623D-02AE9AF00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719" y="1170176"/>
            <a:ext cx="5499190" cy="3016176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r>
              <a:rPr lang="nl-NL" dirty="0"/>
              <a:t>Leerjaar 1 en 2</a:t>
            </a:r>
          </a:p>
          <a:p>
            <a:r>
              <a:rPr lang="nl-NL" dirty="0"/>
              <a:t>Klassikale uitdaging</a:t>
            </a:r>
          </a:p>
          <a:p>
            <a:r>
              <a:rPr lang="nl-NL" dirty="0"/>
              <a:t>Wedstrijd waarbij leerlingen uit klas 1 en klas 2 beloven het komende half jaar niet (te beginnen met) roken, </a:t>
            </a:r>
            <a:r>
              <a:rPr lang="nl-NL" dirty="0" err="1"/>
              <a:t>vapen</a:t>
            </a:r>
            <a:r>
              <a:rPr lang="nl-NL" dirty="0"/>
              <a:t> en </a:t>
            </a:r>
            <a:r>
              <a:rPr lang="nl-NL" dirty="0" err="1"/>
              <a:t>snus</a:t>
            </a:r>
            <a:endParaRPr lang="nl-NL" dirty="0"/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73D88F7-B810-1500-B28E-EBBAC14AD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739" y="-1"/>
            <a:ext cx="2486261" cy="35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32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BCEABF4-5AFD-7011-C8C1-899D6D450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719" y="1624094"/>
            <a:ext cx="4985311" cy="2536014"/>
          </a:xfrm>
        </p:spPr>
        <p:txBody>
          <a:bodyPr/>
          <a:lstStyle/>
          <a:p>
            <a:r>
              <a:rPr lang="nl-NL" dirty="0"/>
              <a:t>Poster ondertekenen</a:t>
            </a:r>
          </a:p>
          <a:p>
            <a:r>
              <a:rPr lang="nl-NL" dirty="0"/>
              <a:t>Drie </a:t>
            </a:r>
            <a:r>
              <a:rPr lang="nl-NL" dirty="0" err="1"/>
              <a:t>Smokefree</a:t>
            </a:r>
            <a:r>
              <a:rPr lang="nl-NL" dirty="0"/>
              <a:t>-checks</a:t>
            </a:r>
          </a:p>
          <a:p>
            <a:r>
              <a:rPr lang="nl-NL" dirty="0"/>
              <a:t>Lessuggesties</a:t>
            </a:r>
          </a:p>
          <a:p>
            <a:r>
              <a:rPr lang="nl-NL" dirty="0"/>
              <a:t>Creatieve opdracht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5E17D69-B551-6FD5-3CB5-4426AD6F7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010" y="0"/>
            <a:ext cx="3632990" cy="51435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0602430-4097-FCA8-CF0F-3A58BC32D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719" y="453918"/>
            <a:ext cx="8427827" cy="716258"/>
          </a:xfrm>
        </p:spPr>
        <p:txBody>
          <a:bodyPr/>
          <a:lstStyle/>
          <a:p>
            <a:r>
              <a:rPr lang="nl-NL" dirty="0" err="1"/>
              <a:t>Smokefree</a:t>
            </a:r>
            <a:r>
              <a:rPr lang="nl-NL" dirty="0"/>
              <a:t> Challenge</a:t>
            </a:r>
          </a:p>
        </p:txBody>
      </p:sp>
    </p:spTree>
    <p:extLst>
      <p:ext uri="{BB962C8B-B14F-4D97-AF65-F5344CB8AC3E}">
        <p14:creationId xmlns:p14="http://schemas.microsoft.com/office/powerpoint/2010/main" val="3141178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7B7C8-C21A-F3F0-69F4-DF2F1E2E61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Frisse Start – leerjaar 1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5084E4C-B6E1-FED0-487B-4F011746D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719" y="1170176"/>
            <a:ext cx="5725901" cy="3197784"/>
          </a:xfrm>
        </p:spPr>
        <p:txBody>
          <a:bodyPr/>
          <a:lstStyle/>
          <a:p>
            <a:pPr marL="0" indent="0">
              <a:buNone/>
            </a:pPr>
            <a:endParaRPr lang="nl-NL" b="1" dirty="0"/>
          </a:p>
          <a:p>
            <a:r>
              <a:rPr lang="nl-NL" dirty="0"/>
              <a:t>Vergroten kennis risico’s</a:t>
            </a:r>
          </a:p>
          <a:p>
            <a:r>
              <a:rPr lang="nl-NL" dirty="0"/>
              <a:t>Stellen en vasthouden van de sociale norm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nl-NL" dirty="0"/>
              <a:t>Bespreken schoolregels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nl-NL" dirty="0"/>
              <a:t>Gesprek over regels met ouders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nl-NL" dirty="0"/>
              <a:t>Bijstellen perceptie van sociale norm</a:t>
            </a:r>
          </a:p>
          <a:p>
            <a:r>
              <a:rPr lang="nl-NL" dirty="0"/>
              <a:t>Leren maken van eigen gezonde keuzes</a:t>
            </a:r>
          </a:p>
          <a:p>
            <a:r>
              <a:rPr lang="nl-NL" dirty="0"/>
              <a:t>Ouderbetrokkenheid</a:t>
            </a:r>
            <a:endParaRPr lang="nl-NL" b="1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A51BC84-D107-BB9A-6ED7-B89BB0670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738" y="-1"/>
            <a:ext cx="2486262" cy="35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83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992E29A-18BA-4F21-A83F-DDC04455C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3600" dirty="0">
                <a:latin typeface="DIN Pro Condensed Black" panose="020B0604020101020102"/>
              </a:rPr>
              <a:t>Wat werkt wel?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0716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400E43-8C65-4069-7BDE-7458AED9FA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Integrale aanpak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59F3678-1CC9-0403-0317-70B5D4EC88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err="1"/>
              <a:t>Vapen</a:t>
            </a:r>
            <a:r>
              <a:rPr lang="nl-NL" dirty="0"/>
              <a:t> ontstaat door samenspel factoren</a:t>
            </a:r>
          </a:p>
          <a:p>
            <a:pPr marL="0" indent="0">
              <a:buNone/>
            </a:pPr>
            <a:r>
              <a:rPr lang="nl-NL" dirty="0"/>
              <a:t>Tegengaan </a:t>
            </a:r>
            <a:r>
              <a:rPr lang="nl-NL" dirty="0" err="1"/>
              <a:t>vapen</a:t>
            </a:r>
            <a:r>
              <a:rPr lang="nl-NL" dirty="0"/>
              <a:t> dus ook</a:t>
            </a:r>
          </a:p>
        </p:txBody>
      </p:sp>
    </p:spTree>
    <p:extLst>
      <p:ext uri="{BB962C8B-B14F-4D97-AF65-F5344CB8AC3E}">
        <p14:creationId xmlns:p14="http://schemas.microsoft.com/office/powerpoint/2010/main" val="3169807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992E29A-18BA-4F21-A83F-DDC04455C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3600" dirty="0">
                <a:latin typeface="DIN Pro Condensed Black" panose="020B0604020101020102"/>
              </a:rPr>
              <a:t>Praktijkvoorbeeld: </a:t>
            </a:r>
            <a:r>
              <a:rPr lang="nl-NL" sz="3600" i="1" dirty="0">
                <a:latin typeface="DIN Pro Condensed Black" panose="020B0604020101020102"/>
              </a:rPr>
              <a:t>Integrale aanpak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69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8E2D3D-47CC-42BC-B060-E15F9304A9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/>
          <a:lstStyle/>
          <a:p>
            <a:r>
              <a:rPr lang="nl-NL" sz="2000" dirty="0">
                <a:latin typeface="Verdana"/>
                <a:ea typeface="Verdana"/>
                <a:cs typeface="Verdana"/>
              </a:rPr>
              <a:t>Wat is Helder op School?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0542C7B-138E-46E6-A6D1-60D7A15DF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720" y="1434912"/>
            <a:ext cx="8427826" cy="2161728"/>
          </a:xfrm>
        </p:spPr>
        <p:txBody>
          <a:bodyPr lIns="91440" tIns="45720" rIns="91440" bIns="45720" anchor="t"/>
          <a:lstStyle/>
          <a:p>
            <a:r>
              <a:rPr lang="nl-NL" sz="1600" dirty="0">
                <a:latin typeface="Verdana"/>
                <a:ea typeface="Verdana"/>
                <a:cs typeface="Verdana"/>
              </a:rPr>
              <a:t>Preventieprogramma dat leerlingen of studenten stimuleert om niet te roken/</a:t>
            </a:r>
            <a:r>
              <a:rPr lang="nl-NL" sz="1600" dirty="0" err="1">
                <a:latin typeface="Verdana"/>
                <a:ea typeface="Verdana"/>
                <a:cs typeface="Verdana"/>
              </a:rPr>
              <a:t>vapen</a:t>
            </a:r>
            <a:r>
              <a:rPr lang="nl-NL" sz="1600" dirty="0">
                <a:latin typeface="Verdana"/>
                <a:ea typeface="Verdana"/>
                <a:cs typeface="Verdana"/>
              </a:rPr>
              <a:t> of drinken, geen drugs te gebruiken en niet overmatig te gamen.</a:t>
            </a:r>
          </a:p>
          <a:p>
            <a:r>
              <a:rPr lang="nl-NL" sz="1600" dirty="0">
                <a:latin typeface="Verdana"/>
                <a:ea typeface="Verdana"/>
                <a:cs typeface="Verdana"/>
              </a:rPr>
              <a:t>Onderdeel van de Gezonde School</a:t>
            </a:r>
          </a:p>
          <a:p>
            <a:r>
              <a:rPr lang="nl-NL" sz="1600" dirty="0">
                <a:latin typeface="Verdana"/>
                <a:ea typeface="Verdana"/>
                <a:cs typeface="Verdana"/>
              </a:rPr>
              <a:t>Voor verschillende schooltypes (po, vo, vso, pro en mbo)</a:t>
            </a:r>
            <a:endParaRPr lang="en-US" sz="1600" dirty="0">
              <a:latin typeface="Verdana"/>
              <a:ea typeface="Verdana"/>
              <a:cs typeface="Verdana"/>
            </a:endParaRPr>
          </a:p>
          <a:p>
            <a:r>
              <a:rPr lang="nl-NL" sz="1600" dirty="0">
                <a:latin typeface="Verdana"/>
                <a:ea typeface="Verdana"/>
                <a:cs typeface="Verdana"/>
              </a:rPr>
              <a:t>Niveau- en leeftijdsspecifiek wetenschappelijk onderbouwd aanbod voor leerlingen en hun omgeving</a:t>
            </a:r>
          </a:p>
          <a:p>
            <a:endParaRPr lang="nl-NL" sz="1600" i="1" dirty="0">
              <a:latin typeface="Verdana"/>
              <a:ea typeface="Verdana"/>
              <a:cs typeface="Verdana"/>
            </a:endParaRP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AF6260F-C7F2-40C0-A32B-A089F681A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2" y="3283705"/>
            <a:ext cx="2743198" cy="105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76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0C71981-A3A6-4DEC-B66A-E9C038626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720" y="453918"/>
            <a:ext cx="5486400" cy="716258"/>
          </a:xfrm>
        </p:spPr>
        <p:txBody>
          <a:bodyPr lIns="91440" tIns="45720" rIns="91440" bIns="45720" anchor="b"/>
          <a:lstStyle/>
          <a:p>
            <a:r>
              <a:rPr lang="nl-NL" sz="2000" dirty="0">
                <a:latin typeface="Verdana"/>
                <a:ea typeface="Verdana"/>
                <a:cs typeface="Verdana"/>
              </a:rPr>
              <a:t>De 4 pijlers van middelenpreventie</a:t>
            </a:r>
            <a:endParaRPr lang="nl-NL" sz="2000" dirty="0">
              <a:latin typeface="Verdana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7EDFB197-503D-4159-98CF-9749E870BA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720" y="1434912"/>
            <a:ext cx="5486400" cy="2929824"/>
          </a:xfrm>
        </p:spPr>
        <p:txBody>
          <a:bodyPr lIns="91440" tIns="45720" rIns="91440" bIns="45720" anchor="t"/>
          <a:lstStyle/>
          <a:p>
            <a:pPr>
              <a:buClr>
                <a:srgbClr val="095FBF"/>
              </a:buClr>
            </a:pPr>
            <a:r>
              <a:rPr lang="nl-NL" sz="1600" dirty="0">
                <a:latin typeface="Verdana"/>
                <a:ea typeface="Verdana"/>
                <a:cs typeface="Verdana"/>
              </a:rPr>
              <a:t>Integrale aanpak:</a:t>
            </a:r>
          </a:p>
          <a:p>
            <a:pPr marL="285750" indent="-285750">
              <a:buClr>
                <a:srgbClr val="095FBF"/>
              </a:buClr>
              <a:buFont typeface="Arial" panose="020B0604020202020204" pitchFamily="34" charset="0"/>
              <a:buChar char="•"/>
            </a:pPr>
            <a:r>
              <a:rPr lang="nl-NL" sz="1600" dirty="0">
                <a:latin typeface="Verdana"/>
                <a:ea typeface="Verdana"/>
                <a:cs typeface="Verdana"/>
              </a:rPr>
              <a:t>Opstellen van een helder </a:t>
            </a:r>
            <a:r>
              <a:rPr lang="nl-NL" sz="1600" dirty="0">
                <a:solidFill>
                  <a:srgbClr val="E20031"/>
                </a:solidFill>
                <a:latin typeface="Verdana"/>
                <a:ea typeface="Verdana"/>
                <a:cs typeface="Verdana"/>
              </a:rPr>
              <a:t>beleid</a:t>
            </a:r>
          </a:p>
          <a:p>
            <a:pPr marL="285750" indent="-285750">
              <a:buClr>
                <a:srgbClr val="095FBF"/>
              </a:buClr>
              <a:buFont typeface="Arial" panose="020B0604020202020204" pitchFamily="34" charset="0"/>
              <a:buChar char="•"/>
            </a:pPr>
            <a:r>
              <a:rPr lang="nl-NL" sz="1600" dirty="0">
                <a:latin typeface="Verdana"/>
                <a:ea typeface="Verdana"/>
                <a:cs typeface="Verdana"/>
              </a:rPr>
              <a:t>Aanpassen van de fysieke </a:t>
            </a:r>
            <a:r>
              <a:rPr lang="nl-NL" sz="1600" dirty="0">
                <a:solidFill>
                  <a:srgbClr val="E20031"/>
                </a:solidFill>
                <a:latin typeface="Verdana"/>
                <a:ea typeface="Verdana"/>
                <a:cs typeface="Verdana"/>
              </a:rPr>
              <a:t>omgeving </a:t>
            </a:r>
            <a:r>
              <a:rPr lang="nl-NL" sz="1600" dirty="0">
                <a:latin typeface="Verdana"/>
                <a:ea typeface="Verdana"/>
                <a:cs typeface="Verdana"/>
              </a:rPr>
              <a:t>en betrekken van de ouders</a:t>
            </a:r>
          </a:p>
          <a:p>
            <a:pPr marL="285750" indent="-285750">
              <a:buClr>
                <a:srgbClr val="095FBF"/>
              </a:buClr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E20031"/>
                </a:solidFill>
                <a:latin typeface="Verdana"/>
                <a:ea typeface="Verdana"/>
                <a:cs typeface="Verdana"/>
              </a:rPr>
              <a:t>Signaleren en begeleiden </a:t>
            </a:r>
            <a:r>
              <a:rPr lang="nl-NL" sz="1600" dirty="0">
                <a:latin typeface="Verdana"/>
                <a:ea typeface="Verdana"/>
                <a:cs typeface="Verdana"/>
              </a:rPr>
              <a:t>van leerlingen met problemen</a:t>
            </a:r>
          </a:p>
          <a:p>
            <a:pPr marL="285750" indent="-285750">
              <a:buClr>
                <a:srgbClr val="095FBF"/>
              </a:buClr>
              <a:buFont typeface="Arial" panose="020B0604020202020204" pitchFamily="34" charset="0"/>
              <a:buChar char="•"/>
            </a:pPr>
            <a:r>
              <a:rPr lang="nl-NL" sz="1600" dirty="0">
                <a:latin typeface="Verdana"/>
                <a:ea typeface="Verdana"/>
                <a:cs typeface="Verdana"/>
              </a:rPr>
              <a:t>Het geven van lessen die werken </a:t>
            </a:r>
            <a:r>
              <a:rPr lang="nl-NL" sz="1600" dirty="0">
                <a:solidFill>
                  <a:srgbClr val="E20031"/>
                </a:solidFill>
                <a:latin typeface="Verdana"/>
                <a:ea typeface="Verdana"/>
                <a:cs typeface="Verdana"/>
              </a:rPr>
              <a:t>(educatie)</a:t>
            </a:r>
            <a:endParaRPr lang="nl-NL" sz="1600" dirty="0">
              <a:latin typeface="Verdana"/>
              <a:ea typeface="Verdana"/>
              <a:cs typeface="Verdana"/>
            </a:endParaRPr>
          </a:p>
          <a:p>
            <a:endParaRPr lang="nl-NL" sz="1600" dirty="0">
              <a:latin typeface="Verdana"/>
              <a:ea typeface="Verdana"/>
              <a:cs typeface="Verdana"/>
            </a:endParaRPr>
          </a:p>
          <a:p>
            <a:pPr marL="285750" indent="-285750">
              <a:buClr>
                <a:srgbClr val="095FBF"/>
              </a:buClr>
              <a:buFont typeface="Wingdings" panose="05000000000000000000" pitchFamily="2" charset="2"/>
              <a:buChar char="Ø"/>
            </a:pPr>
            <a:r>
              <a:rPr lang="nl-NL" sz="1600" i="1" dirty="0">
                <a:latin typeface="Verdana"/>
                <a:ea typeface="Verdana"/>
                <a:cs typeface="Verdana"/>
                <a:hlinkClick r:id="rId2"/>
              </a:rPr>
              <a:t>Richtlijn verslavingspreventie</a:t>
            </a:r>
            <a:endParaRPr lang="nl-NL" sz="1600" i="1" dirty="0">
              <a:latin typeface="Verdana"/>
              <a:ea typeface="Verdana"/>
              <a:cs typeface="Verdana"/>
            </a:endParaRPr>
          </a:p>
          <a:p>
            <a:pPr marL="285750" indent="-285750">
              <a:buClr>
                <a:srgbClr val="095FBF"/>
              </a:buClr>
              <a:buFont typeface="Wingdings" panose="05000000000000000000" pitchFamily="2" charset="2"/>
              <a:buChar char="Ø"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132310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517F3-45ED-4C53-0B42-38B0C1E94E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Introductie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7E54EE3-3584-3904-E187-6BAFDF5FEA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Ga naar: menti.com</a:t>
            </a:r>
          </a:p>
          <a:p>
            <a:pPr marL="0" indent="0">
              <a:buNone/>
            </a:pPr>
            <a:r>
              <a:rPr lang="nl-NL" dirty="0"/>
              <a:t>Code: 8998306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>
                <a:hlinkClick r:id="rId2"/>
              </a:rPr>
              <a:t>NIBI congres 24 mei 2024 - </a:t>
            </a:r>
            <a:r>
              <a:rPr lang="nl-NL" dirty="0" err="1">
                <a:hlinkClick r:id="rId2"/>
              </a:rPr>
              <a:t>Mentimeter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1774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992E29A-18BA-4F21-A83F-DDC04455C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3600" dirty="0">
                <a:latin typeface="DIN Pro Condensed Black" panose="020B0604020101020102"/>
              </a:rPr>
              <a:t>Vragen?</a:t>
            </a:r>
            <a:endParaRPr lang="nl-NL" sz="3600" i="1" dirty="0">
              <a:latin typeface="DIN Pro Condensed Black" panose="020B0604020101020102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2406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600C2-9592-48F6-8E88-DD7778F5A6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/>
          <a:lstStyle/>
          <a:p>
            <a:r>
              <a:rPr lang="en-US" sz="2000" dirty="0">
                <a:latin typeface="Verdana"/>
                <a:ea typeface="Verdana"/>
                <a:cs typeface="Verdana"/>
              </a:rPr>
              <a:t>Meer informatie</a:t>
            </a:r>
            <a:endParaRPr lang="en-US" sz="2000" dirty="0">
              <a:latin typeface="Verdana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0EE3CC-F453-4422-A03D-DCAA417DC5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91440" tIns="45720" rIns="91440" bIns="45720" anchor="t"/>
          <a:lstStyle/>
          <a:p>
            <a:r>
              <a:rPr lang="en-US" sz="1600" dirty="0">
                <a:latin typeface="Verdana"/>
                <a:ea typeface="Verdana"/>
                <a:cs typeface="Verdana"/>
              </a:rPr>
              <a:t>Kijk op:</a:t>
            </a:r>
            <a:endParaRPr lang="nl-NL" sz="1600" dirty="0">
              <a:hlinkClick r:id="" action="ppaction://noaction"/>
            </a:endParaRPr>
          </a:p>
          <a:p>
            <a:r>
              <a:rPr lang="nl-NL" sz="1600" dirty="0">
                <a:latin typeface="Verdana"/>
                <a:ea typeface="Verdana"/>
                <a:cs typeface="Verdana"/>
                <a:hlinkClick r:id="rId2"/>
              </a:rPr>
              <a:t>www.helderopschool.nl</a:t>
            </a:r>
            <a:r>
              <a:rPr lang="nl-NL" sz="1600" dirty="0">
                <a:latin typeface="Verdana"/>
                <a:ea typeface="Verdana"/>
                <a:cs typeface="Verdana"/>
              </a:rPr>
              <a:t>			</a:t>
            </a:r>
            <a:r>
              <a:rPr lang="nl-NL" sz="1600" dirty="0">
                <a:latin typeface="Verdana"/>
                <a:ea typeface="Verdana"/>
                <a:cs typeface="Verdana"/>
                <a:hlinkClick r:id="rId3"/>
              </a:rPr>
              <a:t>www.gezondeschool.nl</a:t>
            </a:r>
            <a:endParaRPr lang="nl-NL" sz="1600" dirty="0">
              <a:latin typeface="Verdana"/>
              <a:ea typeface="Verdana"/>
              <a:cs typeface="Verdana"/>
            </a:endParaRPr>
          </a:p>
          <a:p>
            <a:r>
              <a:rPr lang="nl-NL" sz="1600" dirty="0">
                <a:latin typeface="Verdana"/>
                <a:ea typeface="Verdana"/>
                <a:cs typeface="Verdana"/>
                <a:hlinkClick r:id="rId4"/>
              </a:rPr>
              <a:t>www.rookvrijschoolterrein.nl</a:t>
            </a:r>
            <a:r>
              <a:rPr lang="nl-NL" sz="1600" dirty="0">
                <a:latin typeface="Verdana"/>
                <a:ea typeface="Verdana"/>
                <a:cs typeface="Verdana"/>
              </a:rPr>
              <a:t>		</a:t>
            </a:r>
            <a:r>
              <a:rPr lang="nl-NL" sz="1600" dirty="0">
                <a:latin typeface="Verdana"/>
                <a:ea typeface="Verdana"/>
                <a:cs typeface="Verdana"/>
                <a:hlinkClick r:id="rId5"/>
              </a:rPr>
              <a:t>www.helderopvoeden.nl</a:t>
            </a:r>
            <a:endParaRPr lang="nl-NL" sz="1600" dirty="0">
              <a:latin typeface="Verdana"/>
              <a:ea typeface="Verdana"/>
              <a:cs typeface="Verdana"/>
            </a:endParaRPr>
          </a:p>
          <a:p>
            <a:r>
              <a:rPr lang="nl-NL" sz="1600" dirty="0">
                <a:latin typeface="Verdana"/>
                <a:ea typeface="Verdana"/>
                <a:cs typeface="Verdana"/>
                <a:hlinkClick r:id="rId6"/>
              </a:rPr>
              <a:t>www.smokefreechallenge.nl</a:t>
            </a:r>
            <a:endParaRPr lang="nl-NL" sz="1600" dirty="0">
              <a:latin typeface="Verdana"/>
              <a:ea typeface="Verdana"/>
              <a:cs typeface="Verdana"/>
            </a:endParaRPr>
          </a:p>
          <a:p>
            <a:endParaRPr lang="en-US" sz="1600" dirty="0">
              <a:latin typeface="Verdana"/>
              <a:ea typeface="Verdana"/>
              <a:cs typeface="Verdana"/>
            </a:endParaRPr>
          </a:p>
          <a:p>
            <a:r>
              <a:rPr lang="en-US" sz="1600" dirty="0">
                <a:latin typeface="Verdana"/>
                <a:ea typeface="Verdana"/>
                <a:cs typeface="Verdana"/>
              </a:rPr>
              <a:t>Of mail onze helpdesk: </a:t>
            </a:r>
            <a:r>
              <a:rPr lang="en-US" sz="1600" dirty="0">
                <a:latin typeface="Verdana"/>
                <a:ea typeface="Verdana"/>
                <a:cs typeface="Verdana"/>
                <a:hlinkClick r:id="rId7"/>
              </a:rPr>
              <a:t>helderopschool@trimbos.nl</a:t>
            </a:r>
            <a:r>
              <a:rPr lang="en-US" sz="1600" dirty="0">
                <a:latin typeface="Verdana"/>
                <a:ea typeface="Verdana"/>
                <a:cs typeface="Verdana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748372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590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992E29A-18BA-4F21-A83F-DDC04455C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3600" dirty="0">
                <a:latin typeface="DIN Pro Condensed Black" panose="020B0604020101020102"/>
              </a:rPr>
              <a:t>Hoe groot is het probleem?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0017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BA5354A-B96F-E23B-20C8-8C754572D6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HBSC-Onderzoek, 2022 </a:t>
            </a:r>
            <a:r>
              <a:rPr lang="nl-NL" b="0" dirty="0"/>
              <a:t>(n=5243)</a:t>
            </a:r>
          </a:p>
        </p:txBody>
      </p:sp>
      <p:sp>
        <p:nvSpPr>
          <p:cNvPr id="2" name="Ondertitel 1">
            <a:extLst>
              <a:ext uri="{FF2B5EF4-FFF2-40B4-BE49-F238E27FC236}">
                <a16:creationId xmlns:a16="http://schemas.microsoft.com/office/drawing/2014/main" id="{520568CE-88EA-5EC8-2DE6-67F62945A2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b="1" dirty="0"/>
              <a:t>86%</a:t>
            </a:r>
            <a:r>
              <a:rPr lang="nl-NL" dirty="0"/>
              <a:t> van de 12-16 jarige leerlingen heeft dus nog nooit </a:t>
            </a:r>
            <a:r>
              <a:rPr lang="nl-NL" dirty="0" err="1"/>
              <a:t>gevapet</a:t>
            </a:r>
            <a:endParaRPr lang="nl-NL" dirty="0"/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6EF3E887-B46E-8C19-B69C-35C24F8A2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227712"/>
              </p:ext>
            </p:extLst>
          </p:nvPr>
        </p:nvGraphicFramePr>
        <p:xfrm>
          <a:off x="465667" y="1674284"/>
          <a:ext cx="8085665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466">
                  <a:extLst>
                    <a:ext uri="{9D8B030D-6E8A-4147-A177-3AD203B41FA5}">
                      <a16:colId xmlns:a16="http://schemas.microsoft.com/office/drawing/2014/main" val="270749048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924723750"/>
                    </a:ext>
                  </a:extLst>
                </a:gridCol>
                <a:gridCol w="1100667">
                  <a:extLst>
                    <a:ext uri="{9D8B030D-6E8A-4147-A177-3AD203B41FA5}">
                      <a16:colId xmlns:a16="http://schemas.microsoft.com/office/drawing/2014/main" val="3592248812"/>
                    </a:ext>
                  </a:extLst>
                </a:gridCol>
                <a:gridCol w="1024467">
                  <a:extLst>
                    <a:ext uri="{9D8B030D-6E8A-4147-A177-3AD203B41FA5}">
                      <a16:colId xmlns:a16="http://schemas.microsoft.com/office/drawing/2014/main" val="2978852739"/>
                    </a:ext>
                  </a:extLst>
                </a:gridCol>
                <a:gridCol w="1126066">
                  <a:extLst>
                    <a:ext uri="{9D8B030D-6E8A-4147-A177-3AD203B41FA5}">
                      <a16:colId xmlns:a16="http://schemas.microsoft.com/office/drawing/2014/main" val="3363617299"/>
                    </a:ext>
                  </a:extLst>
                </a:gridCol>
                <a:gridCol w="1100667">
                  <a:extLst>
                    <a:ext uri="{9D8B030D-6E8A-4147-A177-3AD203B41FA5}">
                      <a16:colId xmlns:a16="http://schemas.microsoft.com/office/drawing/2014/main" val="3564481075"/>
                    </a:ext>
                  </a:extLst>
                </a:gridCol>
                <a:gridCol w="1058332">
                  <a:extLst>
                    <a:ext uri="{9D8B030D-6E8A-4147-A177-3AD203B41FA5}">
                      <a16:colId xmlns:a16="http://schemas.microsoft.com/office/drawing/2014/main" val="41984620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Totaal vo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12 jaar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13 jaar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14 jaar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15 jaar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16 jaar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153013"/>
                  </a:ext>
                </a:extLst>
              </a:tr>
              <a:tr h="308609">
                <a:tc>
                  <a:txBody>
                    <a:bodyPr/>
                    <a:lstStyle/>
                    <a:p>
                      <a:r>
                        <a:rPr lang="nl-NL" dirty="0"/>
                        <a:t>Ooit </a:t>
                      </a:r>
                      <a:r>
                        <a:rPr lang="nl-NL" dirty="0" err="1"/>
                        <a:t>gevapet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4,8%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9,3%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15,1%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19,3%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047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0707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E246A1E-466A-6F2E-7E1F-D6BE6C847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8" b="16921"/>
          <a:stretch/>
        </p:blipFill>
        <p:spPr>
          <a:xfrm>
            <a:off x="835215" y="1170176"/>
            <a:ext cx="7473569" cy="3108667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E97B554D-5EEE-E9A3-E73A-7A570701A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085" y="216852"/>
            <a:ext cx="8427827" cy="716258"/>
          </a:xfrm>
        </p:spPr>
        <p:txBody>
          <a:bodyPr/>
          <a:lstStyle/>
          <a:p>
            <a:r>
              <a:rPr lang="nl-NL" dirty="0"/>
              <a:t>Jongerenmonitor, 2023 </a:t>
            </a:r>
            <a:r>
              <a:rPr lang="nl-NL" b="0" dirty="0"/>
              <a:t>(n=4732)</a:t>
            </a:r>
          </a:p>
        </p:txBody>
      </p:sp>
    </p:spTree>
    <p:extLst>
      <p:ext uri="{BB962C8B-B14F-4D97-AF65-F5344CB8AC3E}">
        <p14:creationId xmlns:p14="http://schemas.microsoft.com/office/powerpoint/2010/main" val="2496475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992E29A-18BA-4F21-A83F-DDC04455CC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3600" dirty="0">
                <a:latin typeface="DIN Pro Condensed Black" panose="020B0604020101020102"/>
              </a:rPr>
              <a:t>Hoe ontstaat dit gedrag?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3691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C30AEEA-DFE8-2A53-0937-BCD215EC03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Hoe ontstaat </a:t>
            </a:r>
            <a:r>
              <a:rPr lang="nl-NL" dirty="0" err="1"/>
              <a:t>vapen</a:t>
            </a:r>
            <a:r>
              <a:rPr lang="nl-NL" dirty="0"/>
              <a:t>?</a:t>
            </a:r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8404E586-555F-E503-F93A-74CD61120B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Aangeleerd gedrag</a:t>
            </a:r>
          </a:p>
          <a:p>
            <a:pPr marL="0" indent="0">
              <a:buNone/>
            </a:pPr>
            <a:endParaRPr lang="nl-NL" sz="1200" dirty="0"/>
          </a:p>
          <a:p>
            <a:pPr marL="0" indent="0">
              <a:buNone/>
            </a:pPr>
            <a:r>
              <a:rPr lang="nl-NL" dirty="0"/>
              <a:t>Nieuwe verbindingen in hersenen</a:t>
            </a:r>
          </a:p>
          <a:p>
            <a:r>
              <a:rPr lang="nl-NL" dirty="0"/>
              <a:t>Cognitieve informatie</a:t>
            </a:r>
          </a:p>
          <a:p>
            <a:r>
              <a:rPr lang="nl-NL" dirty="0"/>
              <a:t>Emotionele informatie</a:t>
            </a:r>
          </a:p>
          <a:p>
            <a:r>
              <a:rPr lang="nl-NL" dirty="0"/>
              <a:t>Sensorische informatie</a:t>
            </a:r>
          </a:p>
          <a:p>
            <a:pPr marL="0" indent="0">
              <a:buNone/>
            </a:pPr>
            <a:r>
              <a:rPr lang="nl-NL" dirty="0"/>
              <a:t>Associatie = mix van alle verbindingen</a:t>
            </a:r>
          </a:p>
        </p:txBody>
      </p:sp>
      <p:pic>
        <p:nvPicPr>
          <p:cNvPr id="9" name="Afbeelding 8" descr="Afbeelding met Kleurrijkheid, Graphics, kunst, creativiteit&#10;&#10;Automatisch gegenereerde beschrijving">
            <a:extLst>
              <a:ext uri="{FF2B5EF4-FFF2-40B4-BE49-F238E27FC236}">
                <a16:creationId xmlns:a16="http://schemas.microsoft.com/office/drawing/2014/main" id="{6E83E2AE-F3C0-075C-9866-CE898401C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200" y="648964"/>
            <a:ext cx="3310467" cy="332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25286"/>
      </p:ext>
    </p:extLst>
  </p:cSld>
  <p:clrMapOvr>
    <a:masterClrMapping/>
  </p:clrMapOvr>
</p:sld>
</file>

<file path=ppt/theme/theme1.xml><?xml version="1.0" encoding="utf-8"?>
<a:theme xmlns:a="http://schemas.openxmlformats.org/drawingml/2006/main" name="1_Helder op School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0439 Algemene powerpoint Helder op School - Wilke Heijnen" id="{A73D8AE5-45C8-9D46-8F9E-83E030EF5D72}" vid="{DC2A6C5F-AD3F-0A47-88B4-62BFA549D0D6}"/>
    </a:ext>
  </a:extLst>
</a:theme>
</file>

<file path=ppt/theme/theme10.xml><?xml version="1.0" encoding="utf-8"?>
<a:theme xmlns:a="http://schemas.openxmlformats.org/drawingml/2006/main" name="5_Tekst slide met vast beel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0439 Algemene powerpoint Helder op School - Wilke Heijnen" id="{A73D8AE5-45C8-9D46-8F9E-83E030EF5D72}" vid="{6D5CB947-1D22-F648-AC48-5ECE97A50C43}"/>
    </a:ext>
  </a:extLst>
</a:theme>
</file>

<file path=ppt/theme/theme11.xml><?xml version="1.0" encoding="utf-8"?>
<a:theme xmlns:a="http://schemas.openxmlformats.org/drawingml/2006/main" name="Tusse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0439 Algemene powerpoint Helder op School - Wilke Heijnen" id="{A73D8AE5-45C8-9D46-8F9E-83E030EF5D72}" vid="{78D2593D-4E25-9F4B-9B90-4A3320C12C71}"/>
    </a:ext>
  </a:extLst>
</a:theme>
</file>

<file path=ppt/theme/theme12.xml><?xml version="1.0" encoding="utf-8"?>
<a:theme xmlns:a="http://schemas.openxmlformats.org/drawingml/2006/main" name="2_Tusse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0439 Algemene powerpoint Helder op School - Wilke Heijnen" id="{A73D8AE5-45C8-9D46-8F9E-83E030EF5D72}" vid="{4A1F9C1F-852B-284F-B2C3-53C6BA2B04E4}"/>
    </a:ext>
  </a:extLst>
</a:theme>
</file>

<file path=ppt/theme/theme13.xml><?xml version="1.0" encoding="utf-8"?>
<a:theme xmlns:a="http://schemas.openxmlformats.org/drawingml/2006/main" name="1_Tusse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0439 Algemene powerpoint Helder op School - Wilke Heijnen" id="{A73D8AE5-45C8-9D46-8F9E-83E030EF5D72}" vid="{29C31CA4-023A-BF49-A195-ED6491237F98}"/>
    </a:ext>
  </a:extLst>
</a:theme>
</file>

<file path=ppt/theme/theme14.xml><?xml version="1.0" encoding="utf-8"?>
<a:theme xmlns:a="http://schemas.openxmlformats.org/drawingml/2006/main" name="Slide beeld + teks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0439 Algemene powerpoint Helder op School - Wilke Heijnen" id="{A73D8AE5-45C8-9D46-8F9E-83E030EF5D72}" vid="{5C1E018D-B044-3941-89F0-7586A7444EA0}"/>
    </a:ext>
  </a:extLst>
</a:theme>
</file>

<file path=ppt/theme/theme15.xml><?xml version="1.0" encoding="utf-8"?>
<a:theme xmlns:a="http://schemas.openxmlformats.org/drawingml/2006/main" name="1_Slide beeld + teks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0439 Algemene powerpoint Helder op School - Wilke Heijnen" id="{A73D8AE5-45C8-9D46-8F9E-83E030EF5D72}" vid="{0BA75651-3F2C-BC44-ACA5-EB3C9D24C32B}"/>
    </a:ext>
  </a:extLst>
</a:theme>
</file>

<file path=ppt/theme/theme16.xml><?xml version="1.0" encoding="utf-8"?>
<a:theme xmlns:a="http://schemas.openxmlformats.org/drawingml/2006/main" name="Slide beeld + tekst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0439 Algemene powerpoint Helder op School - Wilke Heijnen" id="{A73D8AE5-45C8-9D46-8F9E-83E030EF5D72}" vid="{DA41E2D5-73B3-BD45-B613-F7922D760540}"/>
    </a:ext>
  </a:extLst>
</a:theme>
</file>

<file path=ppt/theme/theme17.xml><?xml version="1.0" encoding="utf-8"?>
<a:theme xmlns:a="http://schemas.openxmlformats.org/drawingml/2006/main" name="1_Slide beeld + tekst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0439 Algemene powerpoint Helder op School - Wilke Heijnen" id="{A73D8AE5-45C8-9D46-8F9E-83E030EF5D72}" vid="{C68FBF32-3557-8646-8F10-C0AED9473F31}"/>
    </a:ext>
  </a:extLst>
</a:theme>
</file>

<file path=ppt/theme/theme18.xml><?xml version="1.0" encoding="utf-8"?>
<a:theme xmlns:a="http://schemas.openxmlformats.org/drawingml/2006/main" name="Laatst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0439 Algemene powerpoint Helder op School - Wilke Heijnen" id="{A73D8AE5-45C8-9D46-8F9E-83E030EF5D72}" vid="{22517142-F146-774C-8562-BD48E91BADC2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ks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0439 Algemene powerpoint Helder op School - Wilke Heijnen" id="{A73D8AE5-45C8-9D46-8F9E-83E030EF5D72}" vid="{7F895ABD-4B26-5A4E-8432-FCAE73F87A59}"/>
    </a:ext>
  </a:extLst>
</a:theme>
</file>

<file path=ppt/theme/theme3.xml><?xml version="1.0" encoding="utf-8"?>
<a:theme xmlns:a="http://schemas.openxmlformats.org/drawingml/2006/main" name="Tekst slide met vast beel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0439 Algemene powerpoint Helder op School - Wilke Heijnen" id="{A73D8AE5-45C8-9D46-8F9E-83E030EF5D72}" vid="{6D014CFD-BDB7-BF4F-98E6-DF36434FFE16}"/>
    </a:ext>
  </a:extLst>
</a:theme>
</file>

<file path=ppt/theme/theme4.xml><?xml version="1.0" encoding="utf-8"?>
<a:theme xmlns:a="http://schemas.openxmlformats.org/drawingml/2006/main" name="4_Tekst slide met vast beel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0439 Algemene powerpoint Helder op School - Wilke Heijnen" id="{A73D8AE5-45C8-9D46-8F9E-83E030EF5D72}" vid="{5C27D809-4EB3-F140-83FE-DFCD5B6DC969}"/>
    </a:ext>
  </a:extLst>
</a:theme>
</file>

<file path=ppt/theme/theme5.xml><?xml version="1.0" encoding="utf-8"?>
<a:theme xmlns:a="http://schemas.openxmlformats.org/drawingml/2006/main" name="1_Tekst slide met vast beel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0439 Algemene powerpoint Helder op School - Wilke Heijnen" id="{A73D8AE5-45C8-9D46-8F9E-83E030EF5D72}" vid="{0F14586F-BC55-1843-B909-932BDB26ADFF}"/>
    </a:ext>
  </a:extLst>
</a:theme>
</file>

<file path=ppt/theme/theme6.xml><?xml version="1.0" encoding="utf-8"?>
<a:theme xmlns:a="http://schemas.openxmlformats.org/drawingml/2006/main" name="6_Tekst slide met vast beel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0439 Algemene powerpoint Helder op School - Wilke Heijnen" id="{A73D8AE5-45C8-9D46-8F9E-83E030EF5D72}" vid="{2C3B579B-EA15-1C41-911E-8EE7D6C39EC4}"/>
    </a:ext>
  </a:extLst>
</a:theme>
</file>

<file path=ppt/theme/theme7.xml><?xml version="1.0" encoding="utf-8"?>
<a:theme xmlns:a="http://schemas.openxmlformats.org/drawingml/2006/main" name="7_Tekst slide met vast beel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0439 Algemene powerpoint Helder op School - Wilke Heijnen" id="{A73D8AE5-45C8-9D46-8F9E-83E030EF5D72}" vid="{105BB254-D70A-2F40-A52E-6B41EDE5D714}"/>
    </a:ext>
  </a:extLst>
</a:theme>
</file>

<file path=ppt/theme/theme8.xml><?xml version="1.0" encoding="utf-8"?>
<a:theme xmlns:a="http://schemas.openxmlformats.org/drawingml/2006/main" name="2_Tekst slide met vast beel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0439 Algemene powerpoint Helder op School - Wilke Heijnen" id="{A73D8AE5-45C8-9D46-8F9E-83E030EF5D72}" vid="{A1592E93-0088-2140-B7E3-C223B4EAE0B8}"/>
    </a:ext>
  </a:extLst>
</a:theme>
</file>

<file path=ppt/theme/theme9.xml><?xml version="1.0" encoding="utf-8"?>
<a:theme xmlns:a="http://schemas.openxmlformats.org/drawingml/2006/main" name="3_Tekst slide met vast beel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0439 Algemene powerpoint Helder op School - Wilke Heijnen" id="{A73D8AE5-45C8-9D46-8F9E-83E030EF5D72}" vid="{C354FB3F-0A26-2549-800B-FCBC3231B8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PM0439 Algemene powerpoint Helder op School</Template>
  <TotalTime>7820</TotalTime>
  <Words>804</Words>
  <Application>Microsoft Office PowerPoint</Application>
  <PresentationFormat>Diavoorstelling (16:9)</PresentationFormat>
  <Paragraphs>183</Paragraphs>
  <Slides>42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18</vt:i4>
      </vt:variant>
      <vt:variant>
        <vt:lpstr>Diatitels</vt:lpstr>
      </vt:variant>
      <vt:variant>
        <vt:i4>42</vt:i4>
      </vt:variant>
    </vt:vector>
  </HeadingPairs>
  <TitlesOfParts>
    <vt:vector size="66" baseType="lpstr">
      <vt:lpstr>Arial</vt:lpstr>
      <vt:lpstr>Calibri</vt:lpstr>
      <vt:lpstr>Courier New</vt:lpstr>
      <vt:lpstr>DIN Pro Condensed Black</vt:lpstr>
      <vt:lpstr>Verdana</vt:lpstr>
      <vt:lpstr>Wingdings</vt:lpstr>
      <vt:lpstr>1_Helder op School</vt:lpstr>
      <vt:lpstr>Tekst slide</vt:lpstr>
      <vt:lpstr>Tekst slide met vast beeld</vt:lpstr>
      <vt:lpstr>4_Tekst slide met vast beeld</vt:lpstr>
      <vt:lpstr>1_Tekst slide met vast beeld</vt:lpstr>
      <vt:lpstr>6_Tekst slide met vast beeld</vt:lpstr>
      <vt:lpstr>7_Tekst slide met vast beeld</vt:lpstr>
      <vt:lpstr>2_Tekst slide met vast beeld</vt:lpstr>
      <vt:lpstr>3_Tekst slide met vast beeld</vt:lpstr>
      <vt:lpstr>5_Tekst slide met vast beeld</vt:lpstr>
      <vt:lpstr>Tussen slide</vt:lpstr>
      <vt:lpstr>2_Tussen slide</vt:lpstr>
      <vt:lpstr>1_Tussen slide</vt:lpstr>
      <vt:lpstr>Slide beeld + tekst</vt:lpstr>
      <vt:lpstr>1_Slide beeld + tekst</vt:lpstr>
      <vt:lpstr>Slide beeld + tekst 2</vt:lpstr>
      <vt:lpstr>1_Slide beeld + tekst 2</vt:lpstr>
      <vt:lpstr>Laatste slide</vt:lpstr>
      <vt:lpstr>PowerPoint-presentatie</vt:lpstr>
      <vt:lpstr>Programma interactieve lezing</vt:lpstr>
      <vt:lpstr>PowerPoint-presentatie</vt:lpstr>
      <vt:lpstr>Introductie</vt:lpstr>
      <vt:lpstr>PowerPoint-presentatie</vt:lpstr>
      <vt:lpstr>HBSC-Onderzoek, 2022 (n=5243)</vt:lpstr>
      <vt:lpstr>Jongerenmonitor, 2023 (n=4732)</vt:lpstr>
      <vt:lpstr>PowerPoint-presentatie</vt:lpstr>
      <vt:lpstr>Hoe ontstaat vapen?</vt:lpstr>
      <vt:lpstr>Leren uit eigen ervaring</vt:lpstr>
      <vt:lpstr>Leren van ervaringen van anderen</vt:lpstr>
      <vt:lpstr>PowerPoint-presentatie</vt:lpstr>
      <vt:lpstr>Voorlichting meestal niet effectief</vt:lpstr>
      <vt:lpstr>PowerPoint-presentatie</vt:lpstr>
      <vt:lpstr>Omgeving</vt:lpstr>
      <vt:lpstr>PowerPoint-presentatie</vt:lpstr>
      <vt:lpstr>PowerPoint-presentatie</vt:lpstr>
      <vt:lpstr>1. Opstellen van een helder beleid </vt:lpstr>
      <vt:lpstr>Wanneer een leerling de regels over vapen overtreedt, volgt:</vt:lpstr>
      <vt:lpstr>Casus</vt:lpstr>
      <vt:lpstr>PowerPoint-presentatie</vt:lpstr>
      <vt:lpstr>Ouders betrekken</vt:lpstr>
      <vt:lpstr>PowerPoint-presentatie</vt:lpstr>
      <vt:lpstr>Peilstationsonderzoek, 2020 (n=4888)</vt:lpstr>
      <vt:lpstr>PowerPoint-presentatie</vt:lpstr>
      <vt:lpstr>Tips voor ouders</vt:lpstr>
      <vt:lpstr>Ondersteunende materialen voor ouders</vt:lpstr>
      <vt:lpstr>PowerPoint-presentatie</vt:lpstr>
      <vt:lpstr>Leerlingen</vt:lpstr>
      <vt:lpstr>PowerPoint-presentatie</vt:lpstr>
      <vt:lpstr>PowerPoint-presentatie</vt:lpstr>
      <vt:lpstr>Smokefree Challenge</vt:lpstr>
      <vt:lpstr>Smokefree Challenge</vt:lpstr>
      <vt:lpstr>Frisse Start – leerjaar 1</vt:lpstr>
      <vt:lpstr>PowerPoint-presentatie</vt:lpstr>
      <vt:lpstr>Integrale aanpak</vt:lpstr>
      <vt:lpstr>PowerPoint-presentatie</vt:lpstr>
      <vt:lpstr>Wat is Helder op School?</vt:lpstr>
      <vt:lpstr>De 4 pijlers van middelenpreventie</vt:lpstr>
      <vt:lpstr>PowerPoint-presentatie</vt:lpstr>
      <vt:lpstr>Meer informatie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Suzanne Berlang</dc:creator>
  <cp:lastModifiedBy>Simone Onrust</cp:lastModifiedBy>
  <cp:revision>550</cp:revision>
  <dcterms:created xsi:type="dcterms:W3CDTF">2021-04-06T15:41:30Z</dcterms:created>
  <dcterms:modified xsi:type="dcterms:W3CDTF">2024-05-24T05:37:32Z</dcterms:modified>
</cp:coreProperties>
</file>