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5" r:id="rId2"/>
    <p:sldId id="287" r:id="rId3"/>
    <p:sldId id="288" r:id="rId4"/>
    <p:sldId id="301" r:id="rId5"/>
    <p:sldId id="302" r:id="rId6"/>
    <p:sldId id="297" r:id="rId7"/>
    <p:sldId id="298" r:id="rId8"/>
    <p:sldId id="305" r:id="rId9"/>
    <p:sldId id="292" r:id="rId10"/>
    <p:sldId id="293" r:id="rId11"/>
    <p:sldId id="294" r:id="rId12"/>
    <p:sldId id="295" r:id="rId13"/>
    <p:sldId id="290" r:id="rId14"/>
    <p:sldId id="300" r:id="rId15"/>
    <p:sldId id="306" r:id="rId16"/>
    <p:sldId id="291" r:id="rId17"/>
    <p:sldId id="296" r:id="rId18"/>
    <p:sldId id="304" r:id="rId19"/>
  </p:sldIdLst>
  <p:sldSz cx="9144000" cy="6858000" type="screen4x3"/>
  <p:notesSz cx="6794500" cy="99314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261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aike Rodenboo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0586" autoAdjust="0"/>
  </p:normalViewPr>
  <p:slideViewPr>
    <p:cSldViewPr snapToObjects="1">
      <p:cViewPr varScale="1">
        <p:scale>
          <a:sx n="66" d="100"/>
          <a:sy n="66" d="100"/>
        </p:scale>
        <p:origin x="-1356" y="-114"/>
      </p:cViewPr>
      <p:guideLst>
        <p:guide orient="horz" pos="900"/>
        <p:guide orient="horz" pos="2839"/>
        <p:guide orient="horz" pos="2699"/>
        <p:guide orient="horz" pos="1261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DF015D-3873-4024-AFBE-8A284ED926CD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A157DB-D858-481F-8154-7849607995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27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FC7E84-C20C-4959-BF47-ABD59207E4D2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7B5A7E-AEFF-4948-87FC-AD8965CA6D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86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3388D-B0EC-43E0-8196-D909769F55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638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Geneva"/>
              <a:cs typeface="Geneva"/>
            </a:endParaRPr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3849476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38D52AE-616A-4134-AA11-4F64C4B297E9}" type="slidenum">
              <a:rPr lang="en-US" sz="1200">
                <a:latin typeface="Calibri" pitchFamily="34" charset="0"/>
              </a:rPr>
              <a:pPr algn="r" eaLnBrk="0" hangingPunct="0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9" name="Tijdelijke aanduiding voo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6 juni 2013</a:t>
            </a:r>
            <a:endParaRPr lang="en-US"/>
          </a:p>
        </p:txBody>
      </p:sp>
      <p:sp>
        <p:nvSpPr>
          <p:cNvPr id="16390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230081" y="9434274"/>
            <a:ext cx="4103358" cy="49712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/>
              <a:t>Conferentie De vele gezichten van de (G)TL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910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9CA8A2-1BE0-4318-BB52-3E59EF8868E3}" type="slidenum">
              <a:rPr lang="nl-NL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0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 108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0B8E-B4C3-41E8-A05B-F2BAB78B8E0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60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 108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0B8E-B4C3-41E8-A05B-F2BAB78B8E0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7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3388D-B0EC-43E0-8196-D909769F55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1638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Geneva"/>
              <a:cs typeface="Geneva"/>
            </a:endParaRPr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3849476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38D52AE-616A-4134-AA11-4F64C4B297E9}" type="slidenum">
              <a:rPr lang="en-US" sz="1200">
                <a:latin typeface="Calibri" pitchFamily="34" charset="0"/>
              </a:rPr>
              <a:pPr algn="r" eaLnBrk="0" hangingPunct="0"/>
              <a:t>18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9" name="Tijdelijke aanduiding voo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6 juni 2013</a:t>
            </a:r>
            <a:endParaRPr lang="en-US"/>
          </a:p>
        </p:txBody>
      </p:sp>
      <p:sp>
        <p:nvSpPr>
          <p:cNvPr id="16390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230081" y="9434274"/>
            <a:ext cx="4103358" cy="49712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/>
              <a:t>Conferentie De vele gezichten van de (G)TL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05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6" descr="sfeer (31 of 42)_bew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7"/>
          <p:cNvSpPr/>
          <p:nvPr userDrawn="1"/>
        </p:nvSpPr>
        <p:spPr>
          <a:xfrm>
            <a:off x="0" y="3683000"/>
            <a:ext cx="9144000" cy="317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8" descr="SLO_logo_tota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868363"/>
            <a:ext cx="12890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9"/>
          <p:cNvSpPr/>
          <p:nvPr userDrawn="1"/>
        </p:nvSpPr>
        <p:spPr>
          <a:xfrm>
            <a:off x="2617788" y="3683000"/>
            <a:ext cx="6526212" cy="3032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/>
          </a:p>
        </p:txBody>
      </p:sp>
      <p:sp>
        <p:nvSpPr>
          <p:cNvPr id="8" name="Rechthoek 11"/>
          <p:cNvSpPr/>
          <p:nvPr userDrawn="1"/>
        </p:nvSpPr>
        <p:spPr>
          <a:xfrm>
            <a:off x="2439988" y="3657600"/>
            <a:ext cx="5105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/>
              <a:t>SLO </a:t>
            </a:r>
            <a:r>
              <a:rPr lang="nl-NL" sz="1200" dirty="0"/>
              <a:t>●</a:t>
            </a:r>
            <a:r>
              <a:rPr lang="nl-NL" sz="1400" dirty="0"/>
              <a:t> nationaal expertisecentrum leerplanontwikkeling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69EC-5306-4BD7-9620-3F1C870F7AC6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FF84-DF85-4521-9447-7BADA6161E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5C52-FF66-4B35-ACC9-A4FAD98F8F98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D7BE-83FF-4B5F-820B-70C67794BC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FC09-B56F-4BFA-AAD0-BB9DC7163F3C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791C-D595-4942-B3EA-1E28208B97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AFDC-3FF5-4669-B30E-B0C3E521F17F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604B-09DE-4EE6-9E6D-77AF5F9057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4B9E-5E19-4164-B368-FE16CF97C587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2FAD-FECA-4918-8DBB-966670CDB4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3776-3718-43B2-AA45-AD52E6C5C947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0598-3B1B-4E94-B053-23E33DDE3B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3C1D-17F5-4F9F-B2EE-BF0D9F9C9D9A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CD8D-D445-41F7-BA21-DDD903D22A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C033-D7F2-46FE-96E8-FB7C2E3DF0FD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F8EB-C819-4315-9CC5-6B90983E2A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B785-5CAA-4DC3-A013-E6E422D11B43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ED0C-7BD1-467A-8190-7E9DC5E62C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EE37-C7BA-464B-B5FD-A202672CEA99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09F4-72EC-4B09-B91E-987B41AE2A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7223-CC2A-4257-87BB-404565114E6F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008A-533D-4848-9DB3-CFA582EB0D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6F22B4-D3A8-49BA-B38D-B5BC88837775}" type="datetimeFigureOut">
              <a:rPr lang="nl-NL"/>
              <a:pPr>
                <a:defRPr/>
              </a:pPr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B06E8-24F0-4DB4-944B-B3531C3C0A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32" name="Afbeelding 9" descr="SL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5638" y="6270625"/>
            <a:ext cx="558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1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2617788" y="1436688"/>
            <a:ext cx="6315075" cy="2347912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Genres in teksten</a:t>
            </a:r>
          </a:p>
        </p:txBody>
      </p:sp>
      <p:sp>
        <p:nvSpPr>
          <p:cNvPr id="16386" name="Ondertitel 2"/>
          <p:cNvSpPr>
            <a:spLocks noGrp="1"/>
          </p:cNvSpPr>
          <p:nvPr>
            <p:ph type="subTitle" idx="1"/>
          </p:nvPr>
        </p:nvSpPr>
        <p:spPr>
          <a:xfrm>
            <a:off x="2771775" y="4581525"/>
            <a:ext cx="5686425" cy="1223963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SLO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Herman Schalk			h.schalk@slo.nl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Maaike Rodenboog	 m.rodenboog@slo.nl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2198918" y="1012372"/>
          <a:ext cx="4669970" cy="43515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6210"/>
                <a:gridCol w="1556880"/>
                <a:gridCol w="1556880"/>
              </a:tblGrid>
              <a:tr h="1437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VERTELLING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ervaring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VERHAAL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complicatie</a:t>
                      </a: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VERSLAG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chronologie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80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1500" b="1" dirty="0">
                          <a:solidFill>
                            <a:srgbClr val="FF0000"/>
                          </a:solidFill>
                          <a:effectLst/>
                        </a:rPr>
                        <a:t>VERKLARING</a:t>
                      </a:r>
                      <a:endParaRPr lang="nl-NL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causaliteit</a:t>
                      </a:r>
                      <a:endParaRPr lang="nl-NL" sz="11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BESCHRIJVING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classificatie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instructie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9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BESCHOUWING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perspectieven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BETOOG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argumenten</a:t>
                      </a: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reactie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 rot="5400000">
            <a:off x="5188404" y="2864989"/>
            <a:ext cx="435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Verhalende</a:t>
            </a:r>
            <a:r>
              <a:rPr lang="nl-NL" dirty="0"/>
              <a:t>, </a:t>
            </a:r>
            <a:r>
              <a:rPr lang="nl-NL" dirty="0">
                <a:solidFill>
                  <a:srgbClr val="FF0000"/>
                </a:solidFill>
              </a:rPr>
              <a:t>feitelijke</a:t>
            </a:r>
            <a:r>
              <a:rPr lang="nl-NL" dirty="0"/>
              <a:t> en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waarderende</a:t>
            </a:r>
            <a:r>
              <a:rPr lang="nl-NL" dirty="0"/>
              <a:t> genres</a:t>
            </a:r>
          </a:p>
        </p:txBody>
      </p:sp>
      <p:sp>
        <p:nvSpPr>
          <p:cNvPr id="2" name="Rechthoek 1"/>
          <p:cNvSpPr/>
          <p:nvPr/>
        </p:nvSpPr>
        <p:spPr>
          <a:xfrm rot="19176776">
            <a:off x="-102405" y="2254790"/>
            <a:ext cx="91322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Puzzelen</a:t>
            </a:r>
            <a:endParaRPr lang="nl-NL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7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691748"/>
              </p:ext>
            </p:extLst>
          </p:nvPr>
        </p:nvGraphicFramePr>
        <p:xfrm>
          <a:off x="2111707" y="900794"/>
          <a:ext cx="5220000" cy="52200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0000"/>
                <a:gridCol w="1740000"/>
                <a:gridCol w="1740000"/>
              </a:tblGrid>
              <a:tr h="15736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VERTELLING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Ik vond het wel eng dat de chimpansees ruzie kregen, ik ben wat verder bij hun verblijf vandaan gaan staan.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VERHAAL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'Eekhoorn', vroeg de krekel op een ochtend aan de eekhoorn, 'wat is herfst eigenlijk?'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VERSLAG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 1895 verhuisde het gezin van München naar </a:t>
                      </a:r>
                      <a:r>
                        <a:rPr lang="nl-NL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Pavia</a:t>
                      </a: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 Italië, maar Einstein bleef aanvankelijk in München achter om zijn middelbare school af te maken.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36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VERKLARING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Het is dus net alsof er een weerstand is die</a:t>
                      </a:r>
                      <a:b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x zo klein is, omdat de stroom er 2 x zo gemakkelijk langs gaat. Dus weet ik dat de stroomsterkte 2 x zo groot is.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BESCHRIJVING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Bij chromatografie verdeelt een stof zich over de mobiele en de stationaire fase. Op deze manier kun je mengsels scheiden.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PROCEDURE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Om een verdunning van 10x te krijgen, hebben we 1 </a:t>
                      </a:r>
                      <a:r>
                        <a:rPr lang="nl-NL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mL</a:t>
                      </a: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oplossing gemengd met 9 </a:t>
                      </a:r>
                      <a:r>
                        <a:rPr lang="nl-NL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mL</a:t>
                      </a: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gedestilleerd water.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613"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BESCHOUWING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Voor de milieubeweging is kernenergie een gruwel, maar voor de overheid is het een serieuze optie.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6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BETOOG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Ik ben voor het Ja-tenzij systeem, omdat dat de meeste donororganen oplevert en ik vind dat van iedereen verwacht mag worden dat ze een bijdrage leveren aan het helpen van andere mensen.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RESPONS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Ik vond het toneelstuk over Marie Curie erg boeiend.</a:t>
                      </a:r>
                      <a:b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Vooral mooi om te zien hoe gedreven ze was.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252462"/>
              </p:ext>
            </p:extLst>
          </p:nvPr>
        </p:nvGraphicFramePr>
        <p:xfrm>
          <a:off x="2111707" y="900795"/>
          <a:ext cx="5220000" cy="522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0000"/>
                <a:gridCol w="1740000"/>
                <a:gridCol w="1740000"/>
              </a:tblGrid>
              <a:tr h="16683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VERTELLING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Ik vond het wel eng dat de chimpansees ruzie kregen, ik ben wat verder bij hun verblijf vandaan gaan staan.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VERHAAL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'Eekhoorn', vroeg de krekel op een ochtend aan de eekhoorn, 'wat is herfst eigenlijk?'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VERSLAG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Toen vielen de reageerbuizen om en moesten we alles opnieuw doen.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83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VERKLARING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Het is dus net alsof er een weerstand is die</a:t>
                      </a:r>
                      <a:b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x zo klein is, omdat de stroom er 2 x zo gemakkelijk langs gaat. Dus weet ik dat de stroomsterkte 2 x zo groot is.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BESCHRIJVING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Bij chromatografie verdeelt een stof zich over de mobiele en de stationaire fase. Op deze manier kun je mengsels scheiden.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PROCEDURE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Om een verdunning van 10x te krijgen, hebben we 1 </a:t>
                      </a:r>
                      <a:r>
                        <a:rPr lang="nl-NL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mL</a:t>
                      </a: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oplossing gemengd met 9 </a:t>
                      </a:r>
                      <a:r>
                        <a:rPr lang="nl-NL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mL</a:t>
                      </a: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gedestilleerd water.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3352"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BESCHOUWING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Voor de milieubeweging is kernenergie een gruwel, maar voor de overheid is het een serieuze optie.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BETOOG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Ik ben voor het Ja-tenzij systeem, omdat dat de meeste donororganen oplevert en ik vind dat van iedereen verwacht mag worden dat ze een bijdrage leveren aan het helpen van andere mensen.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nl-NL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RESPONS</a:t>
                      </a:r>
                    </a:p>
                    <a:p>
                      <a:pPr marL="0" algn="ctr" defTabSz="457200" rtl="0" eaLnBrk="1" fontAlgn="base" latinLnBrk="0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Ik vond het toneelstuk over Marie Curie erg boeiend.</a:t>
                      </a:r>
                      <a:b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nl-NL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Vooral mooi om te zien hoe gedreven ze was.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0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2198918" y="1012372"/>
          <a:ext cx="4669970" cy="43515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6210"/>
                <a:gridCol w="1556880"/>
                <a:gridCol w="1556880"/>
              </a:tblGrid>
              <a:tr h="1437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VERTELLING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ervaring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VERHAAL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complicatie</a:t>
                      </a: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VERSLAG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chronologie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43780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1500" b="1" dirty="0">
                          <a:solidFill>
                            <a:srgbClr val="FF0000"/>
                          </a:solidFill>
                          <a:effectLst/>
                        </a:rPr>
                        <a:t>VERKLARING</a:t>
                      </a:r>
                      <a:endParaRPr lang="nl-NL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nl-NL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causaliteit</a:t>
                      </a:r>
                      <a:endParaRPr lang="nl-NL" sz="11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BESCHRIJVING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classificatie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instructie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759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BESCHOUWING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perspectieven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BETOOG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argumenten</a:t>
                      </a: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reactie</a:t>
                      </a:r>
                      <a:endParaRPr kumimoji="0" lang="nl-N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020" marR="27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maak je poep van </a:t>
            </a:r>
            <a:br>
              <a:rPr lang="nl-NL" dirty="0" smtClean="0"/>
            </a:br>
            <a:r>
              <a:rPr lang="nl-NL" dirty="0" smtClean="0"/>
              <a:t>een boterham?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de opdracht</a:t>
            </a:r>
          </a:p>
          <a:p>
            <a:r>
              <a:rPr lang="nl-NL" dirty="0" smtClean="0"/>
              <a:t>Welk genre wordt gebruikt?</a:t>
            </a:r>
          </a:p>
          <a:p>
            <a:r>
              <a:rPr lang="nl-NL" dirty="0" smtClean="0"/>
              <a:t>Wat wordt er verwacht van de leerlingen?</a:t>
            </a:r>
          </a:p>
          <a:p>
            <a:r>
              <a:rPr lang="nl-NL" dirty="0" smtClean="0"/>
              <a:t>Vergelijk de </a:t>
            </a:r>
            <a:r>
              <a:rPr lang="nl-NL" dirty="0" smtClean="0"/>
              <a:t>tekstboek- en werkboekopdracht</a:t>
            </a:r>
            <a:endParaRPr lang="nl-NL" dirty="0" smtClean="0"/>
          </a:p>
          <a:p>
            <a:r>
              <a:rPr lang="nl-NL" dirty="0" smtClean="0"/>
              <a:t>Wat zou de opdracht moeten opleveren</a:t>
            </a:r>
          </a:p>
          <a:p>
            <a:pPr lvl="1"/>
            <a:r>
              <a:rPr lang="nl-NL" dirty="0" smtClean="0"/>
              <a:t>Maak een beoordelingsmodel, gedacht vanuit vaktaal, denk aan een </a:t>
            </a:r>
            <a:r>
              <a:rPr lang="nl-NL" dirty="0" err="1" smtClean="0"/>
              <a:t>rubric</a:t>
            </a:r>
            <a:r>
              <a:rPr lang="nl-NL" dirty="0" smtClean="0"/>
              <a:t> of </a:t>
            </a:r>
            <a:r>
              <a:rPr lang="nl-NL" dirty="0" smtClean="0"/>
              <a:t>checklist</a:t>
            </a:r>
          </a:p>
          <a:p>
            <a:r>
              <a:rPr lang="nl-NL" dirty="0" smtClean="0"/>
              <a:t>Hoe kun je het vaktaalgebruik stimuleren?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Grote grazers in de </a:t>
            </a:r>
            <a:r>
              <a:rPr lang="nl-NL" dirty="0" err="1" smtClean="0"/>
              <a:t>Oostvaardersplassen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de opdracht</a:t>
            </a:r>
          </a:p>
          <a:p>
            <a:r>
              <a:rPr lang="nl-NL" dirty="0" smtClean="0"/>
              <a:t>Welk genre wordt gebruikt?</a:t>
            </a:r>
          </a:p>
          <a:p>
            <a:r>
              <a:rPr lang="nl-NL" dirty="0" smtClean="0"/>
              <a:t>Wat wordt er verwacht van de leerlingen?</a:t>
            </a:r>
          </a:p>
          <a:p>
            <a:r>
              <a:rPr lang="nl-NL" dirty="0" smtClean="0"/>
              <a:t>Bekijk de taalsteun in de methode</a:t>
            </a:r>
          </a:p>
          <a:p>
            <a:r>
              <a:rPr lang="nl-NL" dirty="0" smtClean="0"/>
              <a:t>Wat zou de opdracht moeten opleveren</a:t>
            </a:r>
          </a:p>
          <a:p>
            <a:pPr lvl="1"/>
            <a:r>
              <a:rPr lang="nl-NL" dirty="0" smtClean="0"/>
              <a:t>Maak een beoordelingsmodel, gedacht vanuit vaktaal, denk aan een </a:t>
            </a:r>
            <a:r>
              <a:rPr lang="nl-NL" dirty="0" err="1" smtClean="0"/>
              <a:t>rubric</a:t>
            </a:r>
            <a:r>
              <a:rPr lang="nl-NL" dirty="0" smtClean="0"/>
              <a:t> of </a:t>
            </a:r>
            <a:r>
              <a:rPr lang="nl-NL" dirty="0" smtClean="0"/>
              <a:t>checklist</a:t>
            </a:r>
          </a:p>
          <a:p>
            <a:r>
              <a:rPr lang="nl-NL" dirty="0"/>
              <a:t>Hoe kun je het vaktaalgebruik stimuleren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0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Naast elkaar!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3196884"/>
            <a:ext cx="4636120" cy="347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06" y="3227224"/>
            <a:ext cx="4594494" cy="344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Hoe komen leerlingen tot een goed antwoord?</a:t>
            </a:r>
          </a:p>
          <a:p>
            <a:r>
              <a:rPr lang="nl-NL" dirty="0" smtClean="0"/>
              <a:t>Wat doe je als docent om leerlingen meer vaktaal te laten gebruiken?</a:t>
            </a:r>
          </a:p>
        </p:txBody>
      </p:sp>
    </p:spTree>
    <p:extLst>
      <p:ext uri="{BB962C8B-B14F-4D97-AF65-F5344CB8AC3E}">
        <p14:creationId xmlns:p14="http://schemas.microsoft.com/office/powerpoint/2010/main" val="18075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76872"/>
            <a:ext cx="1975272" cy="2774541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827584" y="1600198"/>
            <a:ext cx="5688632" cy="4525963"/>
          </a:xfrm>
        </p:spPr>
        <p:txBody>
          <a:bodyPr/>
          <a:lstStyle/>
          <a:p>
            <a:r>
              <a:rPr lang="nl-NL" dirty="0" smtClean="0"/>
              <a:t>Besteed aandacht aan de werking van vaktaal</a:t>
            </a:r>
          </a:p>
          <a:p>
            <a:r>
              <a:rPr lang="nl-NL" dirty="0" smtClean="0"/>
              <a:t>Wees kritisch op taalgebruik in schoolboeken</a:t>
            </a:r>
          </a:p>
          <a:p>
            <a:r>
              <a:rPr lang="nl-NL" dirty="0" smtClean="0"/>
              <a:t>Geef taalsteun bij schrijftaken</a:t>
            </a:r>
          </a:p>
          <a:p>
            <a:r>
              <a:rPr lang="nl-NL" dirty="0" smtClean="0"/>
              <a:t>Bespreek </a:t>
            </a:r>
            <a:r>
              <a:rPr lang="nl-NL" dirty="0" err="1" smtClean="0"/>
              <a:t>leerlingteksten</a:t>
            </a:r>
            <a:endParaRPr lang="nl-NL" dirty="0" smtClean="0"/>
          </a:p>
          <a:p>
            <a:r>
              <a:rPr lang="nl-NL" dirty="0" smtClean="0"/>
              <a:t>Gebruik modelteksten</a:t>
            </a:r>
          </a:p>
          <a:p>
            <a:r>
              <a:rPr lang="nl-NL" dirty="0" smtClean="0"/>
              <a:t>Stem de aanpak van teksten af met andere vakken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4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2617788" y="1436688"/>
            <a:ext cx="6315075" cy="2347912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Genres in teksten</a:t>
            </a:r>
          </a:p>
        </p:txBody>
      </p:sp>
      <p:sp>
        <p:nvSpPr>
          <p:cNvPr id="16386" name="Ondertitel 2"/>
          <p:cNvSpPr>
            <a:spLocks noGrp="1"/>
          </p:cNvSpPr>
          <p:nvPr>
            <p:ph type="subTitle" idx="1"/>
          </p:nvPr>
        </p:nvSpPr>
        <p:spPr>
          <a:xfrm>
            <a:off x="2771775" y="4581525"/>
            <a:ext cx="5686425" cy="1223963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SLO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Herman Schalk			h.schalk@slo.nl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Maaike Rodenboog	 m.rodenboog@slo.nl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/>
          </a:p>
        </p:txBody>
      </p:sp>
      <p:sp>
        <p:nvSpPr>
          <p:cNvPr id="4" name="Tekstvak 3"/>
          <p:cNvSpPr txBox="1"/>
          <p:nvPr/>
        </p:nvSpPr>
        <p:spPr>
          <a:xfrm rot="19815756">
            <a:off x="3324363" y="2891279"/>
            <a:ext cx="4901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latin typeface="Arial" panose="020B0604020202020204" pitchFamily="34" charset="0"/>
                <a:cs typeface="Arial" panose="020B0604020202020204" pitchFamily="34" charset="0"/>
              </a:rPr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28678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</a:p>
          <a:p>
            <a:r>
              <a:rPr lang="nl-NL" dirty="0" smtClean="0"/>
              <a:t>Centrale vraag</a:t>
            </a:r>
          </a:p>
          <a:p>
            <a:pPr lvl="1"/>
            <a:r>
              <a:rPr lang="nl-NL" dirty="0" smtClean="0"/>
              <a:t>Wat voor teksten geven we aan leerlingen? </a:t>
            </a:r>
          </a:p>
          <a:p>
            <a:pPr lvl="1"/>
            <a:r>
              <a:rPr lang="nl-NL" dirty="0" smtClean="0"/>
              <a:t>Wat voor teksten verwachten we van leerlingen?</a:t>
            </a:r>
          </a:p>
          <a:p>
            <a:r>
              <a:rPr lang="nl-NL" dirty="0" smtClean="0"/>
              <a:t>Doel</a:t>
            </a:r>
          </a:p>
          <a:p>
            <a:pPr lvl="1"/>
            <a:r>
              <a:rPr lang="nl-NL" dirty="0" smtClean="0"/>
              <a:t>Meer zicht op, meer aandacht voor het belang van taal bij biologie.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Starter</a:t>
            </a:r>
          </a:p>
          <a:p>
            <a:r>
              <a:rPr lang="nl-NL" dirty="0" smtClean="0"/>
              <a:t>Puzzel met genres</a:t>
            </a:r>
          </a:p>
          <a:p>
            <a:r>
              <a:rPr lang="nl-NL" dirty="0" smtClean="0"/>
              <a:t>Beschrijving / Betoog</a:t>
            </a:r>
          </a:p>
          <a:p>
            <a:r>
              <a:rPr lang="nl-NL" dirty="0" smtClean="0"/>
              <a:t>Geven van </a:t>
            </a:r>
            <a:r>
              <a:rPr lang="nl-NL" dirty="0" err="1" smtClean="0"/>
              <a:t>leerlingfeedback</a:t>
            </a:r>
            <a:endParaRPr lang="nl-NL" dirty="0" smtClean="0"/>
          </a:p>
          <a:p>
            <a:r>
              <a:rPr lang="nl-NL" dirty="0" smtClean="0"/>
              <a:t>Tips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4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Vaktaalproblemen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9604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Kleine peiling dit voorjaar (NLT-conferentie)</a:t>
            </a:r>
          </a:p>
          <a:p>
            <a:pPr marL="0" indent="0">
              <a:buNone/>
            </a:pPr>
            <a:r>
              <a:rPr lang="nl-NL" dirty="0"/>
              <a:t>We vroegen: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 welk van de bovengenoemde terreinen ervaart u problemen bij uw leerlingen?</a:t>
            </a:r>
            <a:br>
              <a:rPr lang="nl-NL" dirty="0"/>
            </a:br>
            <a:r>
              <a:rPr lang="nl-NL" dirty="0"/>
              <a:t>(meerdere antwoorden mogelijk)</a:t>
            </a:r>
            <a:br>
              <a:rPr lang="nl-NL" dirty="0"/>
            </a:br>
            <a:r>
              <a:rPr lang="nl-NL" dirty="0"/>
              <a:t>O	talige vaardigheden</a:t>
            </a:r>
            <a:br>
              <a:rPr lang="nl-NL" dirty="0"/>
            </a:br>
            <a:r>
              <a:rPr lang="nl-NL" dirty="0"/>
              <a:t>O	vaktaal en alledaagse </a:t>
            </a:r>
            <a:r>
              <a:rPr lang="nl-NL" dirty="0" smtClean="0"/>
              <a:t>taal</a:t>
            </a:r>
          </a:p>
          <a:p>
            <a:pPr marL="0" indent="0">
              <a:buNone/>
            </a:pPr>
            <a:r>
              <a:rPr lang="nl-NL" dirty="0" smtClean="0"/>
              <a:t>O</a:t>
            </a:r>
            <a:r>
              <a:rPr lang="nl-NL" sz="1800" dirty="0"/>
              <a:t>	</a:t>
            </a:r>
            <a:r>
              <a:rPr lang="nl-NL" dirty="0"/>
              <a:t>contexten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3921"/>
            <a:ext cx="7355160" cy="44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Vaktaalproblemen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We vroegen: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 welke van de volgende terreinen heeft u behoefte aan ondersteunend materiaal?</a:t>
            </a:r>
          </a:p>
          <a:p>
            <a:pPr marL="0" indent="0">
              <a:buNone/>
            </a:pPr>
            <a:r>
              <a:rPr lang="nl-NL" dirty="0"/>
              <a:t>(meerdere antwoorden mogelijk)</a:t>
            </a:r>
          </a:p>
          <a:p>
            <a:pPr marL="0" indent="0">
              <a:buNone/>
            </a:pPr>
            <a:r>
              <a:rPr lang="nl-NL" dirty="0"/>
              <a:t>O	talige vaardigheden</a:t>
            </a:r>
          </a:p>
          <a:p>
            <a:pPr marL="0" indent="0">
              <a:buNone/>
            </a:pPr>
            <a:r>
              <a:rPr lang="nl-NL" dirty="0"/>
              <a:t>O	vaktaal en alledaagse taal</a:t>
            </a:r>
          </a:p>
          <a:p>
            <a:pPr marL="0" indent="0">
              <a:buNone/>
            </a:pPr>
            <a:r>
              <a:rPr lang="nl-NL" dirty="0"/>
              <a:t>O	contexten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783365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Hierna een afbeelding over ondervoeding wereldwijd</a:t>
            </a:r>
          </a:p>
          <a:p>
            <a:r>
              <a:rPr lang="nl-NL" dirty="0" smtClean="0"/>
              <a:t>Maak de opdrachten 3, 4 en 5</a:t>
            </a:r>
          </a:p>
          <a:p>
            <a:r>
              <a:rPr lang="nl-NL" dirty="0" smtClean="0"/>
              <a:t>Bespreek opdracht 5 in je groep</a:t>
            </a:r>
          </a:p>
          <a:p>
            <a:pPr lvl="1"/>
            <a:r>
              <a:rPr lang="nl-NL" dirty="0" smtClean="0"/>
              <a:t>Hoe ziet een goed </a:t>
            </a:r>
            <a:r>
              <a:rPr lang="nl-NL" dirty="0" err="1" smtClean="0"/>
              <a:t>leerlingantwoord</a:t>
            </a:r>
            <a:r>
              <a:rPr lang="nl-NL" dirty="0" smtClean="0"/>
              <a:t> eruit?</a:t>
            </a:r>
          </a:p>
          <a:p>
            <a:pPr lvl="1"/>
            <a:r>
              <a:rPr lang="nl-NL" dirty="0" smtClean="0"/>
              <a:t>Wanneer ben je als docent tevreden?</a:t>
            </a:r>
          </a:p>
          <a:p>
            <a:pPr lvl="1"/>
            <a:r>
              <a:rPr lang="nl-NL" dirty="0" smtClean="0"/>
              <a:t>Welke ondersteuning geef je leerlingen?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0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405" y="188640"/>
            <a:ext cx="4144246" cy="58020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561" y="1628800"/>
            <a:ext cx="3870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j-lt"/>
              </a:rPr>
              <a:t>Uit Biologie voor jou</a:t>
            </a:r>
          </a:p>
          <a:p>
            <a:r>
              <a:rPr lang="nl-NL" sz="3200" dirty="0" smtClean="0">
                <a:latin typeface="+mj-lt"/>
              </a:rPr>
              <a:t>Deel 2a</a:t>
            </a:r>
          </a:p>
          <a:p>
            <a:r>
              <a:rPr lang="nl-NL" sz="3200" dirty="0">
                <a:latin typeface="+mj-lt"/>
              </a:rPr>
              <a:t>h</a:t>
            </a:r>
            <a:r>
              <a:rPr lang="nl-NL" sz="3200" dirty="0" smtClean="0">
                <a:latin typeface="+mj-lt"/>
              </a:rPr>
              <a:t>avo/vwo</a:t>
            </a: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6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658"/>
          <a:stretch/>
        </p:blipFill>
        <p:spPr>
          <a:xfrm>
            <a:off x="1767415" y="0"/>
            <a:ext cx="737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Genres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2523727"/>
          </a:xfrm>
        </p:spPr>
        <p:txBody>
          <a:bodyPr>
            <a:noAutofit/>
          </a:bodyPr>
          <a:lstStyle/>
          <a:p>
            <a:r>
              <a:rPr lang="nl-NL" dirty="0" smtClean="0"/>
              <a:t>Wat is een genre?</a:t>
            </a:r>
          </a:p>
          <a:p>
            <a:r>
              <a:rPr lang="nl-NL" dirty="0" smtClean="0">
                <a:hlinkClick r:id="rId3" action="ppaction://hlinkfile"/>
              </a:rPr>
              <a:t>Genre 1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4" action="ppaction://hlinkfile"/>
              </a:rPr>
              <a:t>Genre 2</a:t>
            </a:r>
            <a:endParaRPr lang="nl-NL" dirty="0" smtClean="0"/>
          </a:p>
          <a:p>
            <a:r>
              <a:rPr lang="nl-NL" dirty="0" smtClean="0"/>
              <a:t>Hoe herken je een genre?</a:t>
            </a:r>
          </a:p>
        </p:txBody>
      </p:sp>
    </p:spTree>
    <p:extLst>
      <p:ext uri="{BB962C8B-B14F-4D97-AF65-F5344CB8AC3E}">
        <p14:creationId xmlns:p14="http://schemas.microsoft.com/office/powerpoint/2010/main" val="32183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04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Presentatie_04_magenta</Template>
  <TotalTime>2569</TotalTime>
  <Words>775</Words>
  <Application>Microsoft Office PowerPoint</Application>
  <PresentationFormat>Diavoorstelling (4:3)</PresentationFormat>
  <Paragraphs>167</Paragraphs>
  <Slides>18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Presentatie_04_magenta</vt:lpstr>
      <vt:lpstr>Genres in teksten</vt:lpstr>
      <vt:lpstr>Opening</vt:lpstr>
      <vt:lpstr>Planning</vt:lpstr>
      <vt:lpstr>Vaktaalproblemen</vt:lpstr>
      <vt:lpstr>Vaktaalproblemen</vt:lpstr>
      <vt:lpstr>Starter</vt:lpstr>
      <vt:lpstr>PowerPoint-presentatie</vt:lpstr>
      <vt:lpstr>PowerPoint-presentatie</vt:lpstr>
      <vt:lpstr>Genres</vt:lpstr>
      <vt:lpstr>PowerPoint-presentatie</vt:lpstr>
      <vt:lpstr>PowerPoint-presentatie</vt:lpstr>
      <vt:lpstr>PowerPoint-presentatie</vt:lpstr>
      <vt:lpstr>Hoe maak je poep van  een boterham?</vt:lpstr>
      <vt:lpstr>Grote grazers in de Oostvaardersplassen</vt:lpstr>
      <vt:lpstr>Naast elkaar!</vt:lpstr>
      <vt:lpstr>PowerPoint-presentatie</vt:lpstr>
      <vt:lpstr>Tips</vt:lpstr>
      <vt:lpstr>Genres in teksten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</dc:creator>
  <cp:lastModifiedBy>Gebruiker</cp:lastModifiedBy>
  <cp:revision>85</cp:revision>
  <cp:lastPrinted>2014-11-13T13:54:25Z</cp:lastPrinted>
  <dcterms:created xsi:type="dcterms:W3CDTF">2013-05-24T09:24:52Z</dcterms:created>
  <dcterms:modified xsi:type="dcterms:W3CDTF">2015-01-17T09:19:45Z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0x01010022C1D5C5A2040344A8D375491C66BB5D</vt:lpwstr>
  </property>
  <property fmtid="{D5CDD505-2E9C-101B-9397-08002B2CF9AE}" pid="3" name="Onderdeel van de handreiking">
    <vt:lpwstr>;#1 Diagnose;#2 Doelen stellen;#3 Maatwerk;#4 Toetsen;#</vt:lpwstr>
  </property>
  <property fmtid="{D5CDD505-2E9C-101B-9397-08002B2CF9AE}" pid="4" name="Vak">
    <vt:lpwstr>Wiskunde</vt:lpwstr>
  </property>
  <property fmtid="{D5CDD505-2E9C-101B-9397-08002B2CF9AE}" pid="5" name="Soort document">
    <vt:lpwstr>Achtergrond</vt:lpwstr>
  </property>
</Properties>
</file>