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8"/>
  </p:notesMasterIdLst>
  <p:sldIdLst>
    <p:sldId id="364" r:id="rId3"/>
    <p:sldId id="365" r:id="rId4"/>
    <p:sldId id="371" r:id="rId5"/>
    <p:sldId id="367" r:id="rId6"/>
    <p:sldId id="368" r:id="rId7"/>
    <p:sldId id="369" r:id="rId8"/>
    <p:sldId id="370" r:id="rId9"/>
    <p:sldId id="402" r:id="rId10"/>
    <p:sldId id="404" r:id="rId11"/>
    <p:sldId id="403" r:id="rId12"/>
    <p:sldId id="493" r:id="rId13"/>
    <p:sldId id="459" r:id="rId14"/>
    <p:sldId id="372" r:id="rId15"/>
    <p:sldId id="373" r:id="rId16"/>
    <p:sldId id="475" r:id="rId17"/>
    <p:sldId id="461" r:id="rId18"/>
    <p:sldId id="374" r:id="rId19"/>
    <p:sldId id="491" r:id="rId20"/>
    <p:sldId id="375" r:id="rId21"/>
    <p:sldId id="476" r:id="rId22"/>
    <p:sldId id="376" r:id="rId23"/>
    <p:sldId id="377" r:id="rId24"/>
    <p:sldId id="462" r:id="rId25"/>
    <p:sldId id="378" r:id="rId26"/>
    <p:sldId id="379" r:id="rId27"/>
    <p:sldId id="492" r:id="rId28"/>
    <p:sldId id="463" r:id="rId29"/>
    <p:sldId id="381" r:id="rId30"/>
    <p:sldId id="382" r:id="rId31"/>
    <p:sldId id="383" r:id="rId32"/>
    <p:sldId id="494" r:id="rId33"/>
    <p:sldId id="384" r:id="rId34"/>
    <p:sldId id="385" r:id="rId35"/>
    <p:sldId id="386" r:id="rId36"/>
    <p:sldId id="387" r:id="rId37"/>
    <p:sldId id="388" r:id="rId38"/>
    <p:sldId id="389" r:id="rId39"/>
    <p:sldId id="466" r:id="rId40"/>
    <p:sldId id="390" r:id="rId41"/>
    <p:sldId id="464" r:id="rId42"/>
    <p:sldId id="391" r:id="rId43"/>
    <p:sldId id="392" r:id="rId44"/>
    <p:sldId id="393" r:id="rId45"/>
    <p:sldId id="502" r:id="rId46"/>
    <p:sldId id="405" r:id="rId47"/>
    <p:sldId id="450" r:id="rId48"/>
    <p:sldId id="407" r:id="rId49"/>
    <p:sldId id="408" r:id="rId50"/>
    <p:sldId id="409" r:id="rId51"/>
    <p:sldId id="444" r:id="rId52"/>
    <p:sldId id="410" r:id="rId53"/>
    <p:sldId id="411" r:id="rId54"/>
    <p:sldId id="413" r:id="rId55"/>
    <p:sldId id="414" r:id="rId56"/>
    <p:sldId id="415" r:id="rId57"/>
    <p:sldId id="416" r:id="rId58"/>
    <p:sldId id="417" r:id="rId59"/>
    <p:sldId id="418" r:id="rId60"/>
    <p:sldId id="419" r:id="rId61"/>
    <p:sldId id="420" r:id="rId62"/>
    <p:sldId id="422" r:id="rId63"/>
    <p:sldId id="423" r:id="rId64"/>
    <p:sldId id="424" r:id="rId65"/>
    <p:sldId id="478" r:id="rId66"/>
    <p:sldId id="479" r:id="rId67"/>
    <p:sldId id="426" r:id="rId68"/>
    <p:sldId id="431" r:id="rId69"/>
    <p:sldId id="437" r:id="rId70"/>
    <p:sldId id="498" r:id="rId71"/>
    <p:sldId id="439" r:id="rId72"/>
    <p:sldId id="440" r:id="rId73"/>
    <p:sldId id="435" r:id="rId74"/>
    <p:sldId id="480" r:id="rId75"/>
    <p:sldId id="481" r:id="rId76"/>
    <p:sldId id="482" r:id="rId77"/>
    <p:sldId id="452" r:id="rId78"/>
    <p:sldId id="499" r:id="rId79"/>
    <p:sldId id="500" r:id="rId80"/>
    <p:sldId id="474" r:id="rId81"/>
    <p:sldId id="453" r:id="rId82"/>
    <p:sldId id="473" r:id="rId83"/>
    <p:sldId id="472" r:id="rId84"/>
    <p:sldId id="470" r:id="rId85"/>
    <p:sldId id="483" r:id="rId86"/>
    <p:sldId id="471" r:id="rId87"/>
    <p:sldId id="489" r:id="rId88"/>
    <p:sldId id="487" r:id="rId89"/>
    <p:sldId id="485" r:id="rId90"/>
    <p:sldId id="486" r:id="rId91"/>
    <p:sldId id="488" r:id="rId92"/>
    <p:sldId id="484" r:id="rId93"/>
    <p:sldId id="454" r:id="rId94"/>
    <p:sldId id="490" r:id="rId95"/>
    <p:sldId id="501" r:id="rId96"/>
    <p:sldId id="455"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5" autoAdjust="0"/>
    <p:restoredTop sz="94660"/>
  </p:normalViewPr>
  <p:slideViewPr>
    <p:cSldViewPr>
      <p:cViewPr varScale="1">
        <p:scale>
          <a:sx n="74" d="100"/>
          <a:sy n="74" d="100"/>
        </p:scale>
        <p:origin x="-1266" y="-9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35229A-2E64-4088-93B9-F0313715274E}" type="datetimeFigureOut">
              <a:rPr lang="en-US" smtClean="0"/>
              <a:pPr/>
              <a:t>1/14/2013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5D925F-6C44-4A14-A203-10BDA91E53C5}" type="slidenum">
              <a:rPr lang="en-US" smtClean="0"/>
              <a:pPr/>
              <a:t>‹nr.›</a:t>
            </a:fld>
            <a:endParaRPr lang="en-US"/>
          </a:p>
        </p:txBody>
      </p:sp>
    </p:spTree>
    <p:extLst>
      <p:ext uri="{BB962C8B-B14F-4D97-AF65-F5344CB8AC3E}">
        <p14:creationId xmlns:p14="http://schemas.microsoft.com/office/powerpoint/2010/main" val="26336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F0B4BB-3E23-4CB2-8A0C-BCCD68CBE588}"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smtClean="0"/>
          </a:p>
        </p:txBody>
      </p:sp>
      <p:sp>
        <p:nvSpPr>
          <p:cNvPr id="80900" name="Slide Number Placeholder 3"/>
          <p:cNvSpPr>
            <a:spLocks noGrp="1"/>
          </p:cNvSpPr>
          <p:nvPr>
            <p:ph type="sldNum" sz="quarter" idx="5"/>
          </p:nvPr>
        </p:nvSpPr>
        <p:spPr>
          <a:noFill/>
        </p:spPr>
        <p:txBody>
          <a:bodyPr/>
          <a:lstStyle/>
          <a:p>
            <a:fld id="{50F4A41F-DA8A-4102-947C-5CC9F43957CC}" type="slidenum">
              <a:rPr lang="en-US" smtClean="0"/>
              <a:pPr/>
              <a:t>46</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F7D1C52B-18F5-43A7-90A5-24EA94789DC7}" type="slidenum">
              <a:rPr lang="en-US" sz="1200" smtClean="0">
                <a:latin typeface="Times New Roman" pitchFamily="18" charset="0"/>
              </a:rPr>
              <a:pPr eaLnBrk="1" hangingPunct="1"/>
              <a:t>47</a:t>
            </a:fld>
            <a:endParaRPr lang="en-US" sz="1200"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area presently known as Amazonia used to be part of a much larger “pan-Amazonian” region which, before the late Miocene (until 10 Ma), included the area of the present Amazon, Orinoco, and Magdalena drainage basins (Fig. 1A). At times this region extended to the South, into the northern Paraná region (</a:t>
            </a:r>
            <a:r>
              <a:rPr lang="en-US" i="1" smtClean="0"/>
              <a:t>21</a:t>
            </a:r>
            <a:r>
              <a:rPr lang="en-US" smtClean="0"/>
              <a:t>). We call this vast area “pan-Amazonia” because we know from the fossil record that a diverse fauna existed, elements of which are now restricted to Amazonia.</a:t>
            </a:r>
          </a:p>
          <a:p>
            <a:r>
              <a:rPr lang="en-US" smtClean="0"/>
              <a:t> </a:t>
            </a:r>
          </a:p>
          <a:p>
            <a:r>
              <a:rPr lang="en-US" smtClean="0"/>
              <a:t>Most of Amazonia’s geologic history was centered on the Amazon Craton, the hard rock core in the eastern part of South America, but this situation changed in the course of the Cenozoic. Following continental break-up (135-100 Ma), both the growing Atlantic Ocean and plate tectonic adjustments along the Pacific margin (</a:t>
            </a:r>
            <a:r>
              <a:rPr lang="en-US" i="1" smtClean="0"/>
              <a:t>22</a:t>
            </a:r>
            <a:r>
              <a:rPr lang="en-US" smtClean="0"/>
              <a:t>) caused deformation within the Amazon Craton, and later the formation of the Andes (SOM, Fig. S1-4</a:t>
            </a:r>
            <a:r>
              <a:rPr lang="en-US" b="1" smtClean="0"/>
              <a:t> </a:t>
            </a:r>
            <a:r>
              <a:rPr lang="en-US" smtClean="0"/>
              <a:t>and ‘Methodology’ and ‘References’). Archives of this regional history are stored within a series of north-south trending foreland basins along the Andes, the east-west trending intracratonic basins, and in the Amazon submarine fan in the Atlantic (</a:t>
            </a:r>
            <a:r>
              <a:rPr lang="en-US" i="1" smtClean="0"/>
              <a:t>23-25</a:t>
            </a:r>
            <a:r>
              <a:rPr lang="en-US" smtClean="0"/>
              <a:t>). </a:t>
            </a:r>
          </a:p>
          <a:p>
            <a:r>
              <a:rPr lang="en-US" smtClean="0"/>
              <a:t> </a:t>
            </a:r>
          </a:p>
          <a:p>
            <a:r>
              <a:rPr lang="en-US" smtClean="0"/>
              <a:t>Testimony to the post break-up changes on the craton are alluvial and braided river deposits of Cretaceous age that accumulated in the E-W stretching sedimentary basins. These drainage systems were captured in a ‘reversed’ trunk river with westward flow (</a:t>
            </a:r>
            <a:r>
              <a:rPr lang="en-US" i="1" smtClean="0"/>
              <a:t>26</a:t>
            </a:r>
            <a:r>
              <a:rPr lang="en-US" smtClean="0"/>
              <a:t>), quite dissimilar from the present Amazon River. The drainage divide was initially situated in eastern Amazonia, but during Paleogene times (c. 65 - 23 Ma) it migrated westward (</a:t>
            </a:r>
            <a:r>
              <a:rPr lang="en-US" i="1" smtClean="0"/>
              <a:t>24, 27</a:t>
            </a:r>
            <a:r>
              <a:rPr lang="en-US" smtClean="0"/>
              <a:t>) giving way to the precursor of the modern lower Amazon River (Fig. 1 A-B). Towards the end of the Paleogene the continental divide was located in Central Amazonia and separated east and west flowing Amazonian rivers (</a:t>
            </a:r>
            <a:r>
              <a:rPr lang="en-US" i="1" smtClean="0"/>
              <a:t>23</a:t>
            </a:r>
            <a:r>
              <a:rPr lang="en-US" smtClean="0"/>
              <a:t>). </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006DDF37-1FAA-44DF-9AD9-2F046B8B548A}" type="slidenum">
              <a:rPr lang="en-US" sz="1200" smtClean="0">
                <a:latin typeface="Times New Roman" pitchFamily="18" charset="0"/>
              </a:rPr>
              <a:pPr eaLnBrk="1" hangingPunct="1"/>
              <a:t>48</a:t>
            </a:fld>
            <a:endParaRPr lang="en-US" sz="1200"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3254A43E-DAD8-4064-9450-08DA3719E0A3}" type="slidenum">
              <a:rPr lang="en-US" sz="1200" smtClean="0">
                <a:latin typeface="Times New Roman" pitchFamily="18" charset="0"/>
              </a:rPr>
              <a:pPr eaLnBrk="1" hangingPunct="1"/>
              <a:t>49</a:t>
            </a:fld>
            <a:endParaRPr lang="en-US" sz="1200"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8C522AA6-111C-4C40-8D12-AF7E3931A90D}" type="slidenum">
              <a:rPr lang="en-US" sz="1200" smtClean="0">
                <a:latin typeface="Times New Roman" pitchFamily="18" charset="0"/>
              </a:rPr>
              <a:pPr eaLnBrk="1" hangingPunct="1"/>
              <a:t>50</a:t>
            </a:fld>
            <a:endParaRPr lang="en-US" sz="1200"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6C81EB83-CE63-4570-BBB8-B8CBAC6D4C1E}" type="slidenum">
              <a:rPr lang="en-US" sz="1200" smtClean="0">
                <a:latin typeface="Times New Roman" pitchFamily="18" charset="0"/>
              </a:rPr>
              <a:pPr eaLnBrk="1" hangingPunct="1"/>
              <a:t>51</a:t>
            </a:fld>
            <a:endParaRPr lang="en-US" sz="1200"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94543603-A7CC-412A-8CCD-8077470C0AC1}" type="slidenum">
              <a:rPr lang="en-US" sz="1200" smtClean="0">
                <a:latin typeface="Times New Roman" pitchFamily="18" charset="0"/>
              </a:rPr>
              <a:pPr eaLnBrk="1" hangingPunct="1"/>
              <a:t>52</a:t>
            </a:fld>
            <a:endParaRPr lang="en-US" sz="1200"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Parallel to intensified uplift in the Andes a large wetland of shallow lakes and swamps developed in Western Amazonia (Fig. 1C; (</a:t>
            </a:r>
            <a:r>
              <a:rPr lang="en-US" i="1" smtClean="0"/>
              <a:t>36</a:t>
            </a:r>
            <a:r>
              <a:rPr lang="en-US" smtClean="0"/>
              <a:t>)). These new aquatic environments of the “Pebas” system were colonized by rapidly radiating endemic invertebrate faunas composed of mollusks and ostracods (</a:t>
            </a:r>
            <a:r>
              <a:rPr lang="en-US" i="1" smtClean="0"/>
              <a:t>37</a:t>
            </a:r>
            <a:r>
              <a:rPr lang="en-US" smtClean="0"/>
              <a:t>). It was also the stage for a diverse reptile fauna including gharials, caimans, and turtles (Fig. 2A). One of the most remarkable representatives of this now extinct fauna was </a:t>
            </a:r>
            <a:r>
              <a:rPr lang="en-US" i="1" smtClean="0"/>
              <a:t>Purussaurus, </a:t>
            </a:r>
            <a:r>
              <a:rPr lang="en-US" smtClean="0"/>
              <a:t>the largest known caiman, that reached c. 12 m in length (</a:t>
            </a:r>
            <a:r>
              <a:rPr lang="en-US" i="1" smtClean="0"/>
              <a:t>38</a:t>
            </a:r>
            <a:r>
              <a:rPr lang="en-US" smtClean="0"/>
              <a:t>). </a:t>
            </a:r>
          </a:p>
          <a:p>
            <a:r>
              <a:rPr lang="en-US" smtClean="0"/>
              <a:t> </a:t>
            </a:r>
          </a:p>
          <a:p>
            <a:r>
              <a:rPr lang="en-US" smtClean="0"/>
              <a:t>The wetland fragmented pre-existing rainforests, yet a diverse forest that already bore resemblance to the modern forest (in terms of plant family composition) remained at the margins of this new aquatic system (</a:t>
            </a:r>
            <a:r>
              <a:rPr lang="en-US" i="1" smtClean="0"/>
              <a:t>15, 39</a:t>
            </a:r>
            <a:r>
              <a:rPr lang="en-US" smtClean="0"/>
              <a:t>). Although lower than in the Paleogene, plant diversity (as indicated by pollen types) peaked at 13 Ma, near the end of the mid-Miocene Climatic Optimum (Fig. 2A). Geochemical evidence from mollusk shells further indicates that a modern type of monsoonal climates was already present and provided a seasonal water influx into the wetland system (</a:t>
            </a:r>
            <a:r>
              <a:rPr lang="en-US" i="1" smtClean="0"/>
              <a:t>40</a:t>
            </a:r>
            <a:r>
              <a:rPr lang="en-US" smtClean="0"/>
              <a:t>). Terrestrial taxa such as xenarthrans, </a:t>
            </a:r>
            <a:r>
              <a:rPr lang="en-US" i="1" smtClean="0"/>
              <a:t>Gonatodes</a:t>
            </a:r>
            <a:r>
              <a:rPr lang="en-US" smtClean="0"/>
              <a:t> geckos and leaf beetles, as well as cichlid fish in the aquatic environments, lived and diversified in the wetlands (Fig. 2B and SOM, Table S1).</a:t>
            </a:r>
          </a:p>
          <a:p>
            <a:r>
              <a:rPr lang="en-US" smtClean="0"/>
              <a:t> </a:t>
            </a:r>
          </a:p>
          <a:p>
            <a:r>
              <a:rPr lang="en-US" smtClean="0"/>
              <a:t>Taxa of marine ancestry in the Miocene (</a:t>
            </a:r>
            <a:r>
              <a:rPr lang="en-US" i="1" smtClean="0"/>
              <a:t>41</a:t>
            </a:r>
            <a:r>
              <a:rPr lang="en-US" smtClean="0"/>
              <a:t>) or earlier (</a:t>
            </a:r>
            <a:r>
              <a:rPr lang="en-US" i="1" smtClean="0"/>
              <a:t>42</a:t>
            </a:r>
            <a:r>
              <a:rPr lang="en-US" smtClean="0"/>
              <a:t>), such as potamotrygonid stingrays, thrived in the Amazonian freshwater wetlands. Periods with somewhat elevated salinities are also indicated by benthic foraminifera, barnacles, (marginal) marine mollusks and the geochemical signature in the mollusk shells (</a:t>
            </a:r>
            <a:r>
              <a:rPr lang="en-US" i="1" smtClean="0"/>
              <a:t>43</a:t>
            </a:r>
            <a:r>
              <a:rPr lang="en-US" smtClean="0"/>
              <a:t>). These marine invertebrates, however, were Neogene arrivals and disappeared with the withdrawal of marginal marine conditions. Other indicators of marine influence in the wetland were dinoflagellates, pollen from mangrove trees, and marine ichnofossils. Biogeographic reconstructions based on phylogenies also fit this scenario (</a:t>
            </a:r>
            <a:r>
              <a:rPr lang="en-US" i="1" smtClean="0"/>
              <a:t>8, 20, 41</a:t>
            </a:r>
            <a:r>
              <a:rPr lang="en-US" smtClean="0"/>
              <a:t>). In spite of such evidence, the extent of marine influence in Amazonia is still debated (</a:t>
            </a:r>
            <a:r>
              <a:rPr lang="en-US" i="1" smtClean="0"/>
              <a:t>44</a:t>
            </a:r>
            <a:r>
              <a:rPr lang="en-US" smtClean="0"/>
              <a:t>). </a:t>
            </a:r>
          </a:p>
          <a:p>
            <a:endParaRPr lang="en-US"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FC749BF7-F4B1-446C-BD6A-BF6C97346820}" type="slidenum">
              <a:rPr lang="en-US" sz="1200" smtClean="0">
                <a:latin typeface="Times New Roman" pitchFamily="18" charset="0"/>
              </a:rPr>
              <a:pPr eaLnBrk="1" hangingPunct="1"/>
              <a:t>53</a:t>
            </a:fld>
            <a:endParaRPr lang="en-US" sz="1200"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E5CA6AAD-20E2-4CAA-9351-D9FCAC4C4E2B}" type="slidenum">
              <a:rPr lang="en-US" sz="1200" smtClean="0">
                <a:latin typeface="Times New Roman" pitchFamily="18" charset="0"/>
              </a:rPr>
              <a:pPr eaLnBrk="1" hangingPunct="1"/>
              <a:t>54</a:t>
            </a:fld>
            <a:endParaRPr lang="en-US" sz="1200"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74F4A17E-05A2-4EC1-8BC3-F6402C9D802C}" type="slidenum">
              <a:rPr lang="en-US" sz="1200" smtClean="0">
                <a:latin typeface="Times New Roman" pitchFamily="18" charset="0"/>
              </a:rPr>
              <a:pPr eaLnBrk="1" hangingPunct="1"/>
              <a:t>55</a:t>
            </a:fld>
            <a:endParaRPr lang="en-US" sz="1200"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F0B4BB-3E23-4CB2-8A0C-BCCD68CBE58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By the end of the middle Miocene (c. 12 Ma) faster and more widespread Andean mountain building prompted peak topographic growth. This created deep canyon incision and erosion in the Central and Northern Andes, especially in the Eastern Cordilleras and in the Venezuelan Andes (SOM, Fig. S1-4) (</a:t>
            </a:r>
            <a:r>
              <a:rPr lang="en-US" i="1" smtClean="0"/>
              <a:t>16, 45</a:t>
            </a:r>
            <a:r>
              <a:rPr lang="en-US" smtClean="0"/>
              <a:t>), where alluvial megafans developed (</a:t>
            </a:r>
            <a:r>
              <a:rPr lang="en-US" i="1" smtClean="0"/>
              <a:t>46, 47</a:t>
            </a:r>
            <a:r>
              <a:rPr lang="en-US" smtClean="0"/>
              <a:t>). It also coincided with raised sedimentation rates in the Andean foreland basins that eventually became overfilled. At c. 10 Ma, coinciding with global sea level drop and climate cooling, Andean sediments reached the Atlantic coast through the Amazon drainage system, and the Amazon River became fully established at c. 7 Ma (</a:t>
            </a:r>
            <a:r>
              <a:rPr lang="en-US" i="1" smtClean="0"/>
              <a:t>23, 48</a:t>
            </a:r>
            <a:r>
              <a:rPr lang="en-US" smtClean="0"/>
              <a:t>).</a:t>
            </a:r>
          </a:p>
          <a:p>
            <a:r>
              <a:rPr lang="en-US" smtClean="0"/>
              <a:t>Meanwhile the Western Amazonian wetland changed from a lacustrine to a fluvial or fluvio-tidal system (Fig. 1D; (</a:t>
            </a:r>
            <a:r>
              <a:rPr lang="en-US" i="1" smtClean="0"/>
              <a:t>36, 44, 49</a:t>
            </a:r>
            <a:r>
              <a:rPr lang="en-US" smtClean="0"/>
              <a:t>)), which resembled the present-day Pantanal in southern Amazonia (</a:t>
            </a:r>
            <a:r>
              <a:rPr lang="en-US" i="1" smtClean="0"/>
              <a:t>44</a:t>
            </a:r>
            <a:r>
              <a:rPr lang="en-US" smtClean="0"/>
              <a:t>). This so-called “Acre” system harbored a very rich aquatic vertebrate fauna that included mega-sized gharials, caimanines and side-neck turtles (</a:t>
            </a:r>
            <a:r>
              <a:rPr lang="en-US" i="1" smtClean="0"/>
              <a:t>38</a:t>
            </a:r>
            <a:r>
              <a:rPr lang="en-US" smtClean="0"/>
              <a:t>), which eventually declined with the disappearance of megawetlands in Western Amazonia at c. 7 Ma (Fig. 2A; (</a:t>
            </a:r>
            <a:r>
              <a:rPr lang="en-US" i="1" smtClean="0"/>
              <a:t>21, 37, 38</a:t>
            </a:r>
            <a:r>
              <a:rPr lang="en-US" smtClean="0"/>
              <a:t>). Most of the endemic mollusk fauna was unable to adapt to the initial fluvial conditions and was strongly reduced around 10 Ma (</a:t>
            </a:r>
            <a:r>
              <a:rPr lang="en-US" i="1" smtClean="0"/>
              <a:t>37</a:t>
            </a:r>
            <a:r>
              <a:rPr lang="en-US" smtClean="0"/>
              <a:t>). The floodplains of this system were dominated by grasses (</a:t>
            </a:r>
            <a:r>
              <a:rPr lang="en-US" i="1" smtClean="0"/>
              <a:t>50</a:t>
            </a:r>
            <a:r>
              <a:rPr lang="en-US" smtClean="0"/>
              <a:t>) and inhabited by a more diverse xenarthran fauna than at present (</a:t>
            </a:r>
            <a:r>
              <a:rPr lang="en-US" i="1" smtClean="0"/>
              <a:t>51</a:t>
            </a:r>
            <a:r>
              <a:rPr lang="en-US" smtClean="0"/>
              <a:t>). </a:t>
            </a:r>
          </a:p>
          <a:p>
            <a:r>
              <a:rPr lang="en-US" smtClean="0"/>
              <a:t>Western Amazonia from then on bore the key geographic features of the landscape as we know it today (Fig. 1 E-F). It had changed from a drowning, negative relief into a positive relief incised by an increasingly entrenched river system with high sediment load. By the late Miocene, good swimmers such as proboscideans had crossed the relatively small seaway that remained between Central and South America and were at the forefront of a major immigration wave (</a:t>
            </a:r>
            <a:r>
              <a:rPr lang="en-US" i="1" smtClean="0"/>
              <a:t>55, 56</a:t>
            </a:r>
            <a:r>
              <a:rPr lang="en-US" smtClean="0"/>
              <a:t>). </a:t>
            </a:r>
          </a:p>
          <a:p>
            <a:r>
              <a:rPr lang="en-US" smtClean="0"/>
              <a:t> </a:t>
            </a:r>
          </a:p>
          <a:p>
            <a:endParaRPr lang="en-US" smtClean="0"/>
          </a:p>
          <a:p>
            <a:endParaRPr lang="en-US"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432891F5-6067-475E-ACC1-DAC45F122D35}" type="slidenum">
              <a:rPr lang="en-US" sz="1200" smtClean="0">
                <a:latin typeface="Times New Roman" pitchFamily="18" charset="0"/>
              </a:rPr>
              <a:pPr eaLnBrk="1" hangingPunct="1"/>
              <a:t>56</a:t>
            </a:fld>
            <a:endParaRPr lang="en-US" sz="1200"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E8E022A7-AE7E-463A-ACA2-8D1240DF058F}" type="slidenum">
              <a:rPr lang="en-US" sz="1200" smtClean="0">
                <a:latin typeface="Times New Roman" pitchFamily="18" charset="0"/>
              </a:rPr>
              <a:pPr eaLnBrk="1" hangingPunct="1"/>
              <a:t>57</a:t>
            </a:fld>
            <a:endParaRPr lang="en-US" sz="1200"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AAC24184-879F-495E-9F2B-982695E70853}" type="slidenum">
              <a:rPr lang="en-US" sz="1200" smtClean="0">
                <a:latin typeface="Times New Roman" pitchFamily="18" charset="0"/>
              </a:rPr>
              <a:pPr eaLnBrk="1" hangingPunct="1"/>
              <a:t>58</a:t>
            </a:fld>
            <a:endParaRPr lang="en-US" sz="1200"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Preliminary palynological evidence indicates a ~10-15% increase of plant diversity between c. 7 and 5 Ma, shortly after the wetlands were replaced by forested habitats (Fig. 2A). Molecular studies of tree genera such as </a:t>
            </a:r>
            <a:r>
              <a:rPr lang="en-US" i="1" smtClean="0"/>
              <a:t>Guatteria </a:t>
            </a:r>
            <a:r>
              <a:rPr lang="en-US" smtClean="0"/>
              <a:t>(Annonaceae, c. 250 species) and </a:t>
            </a:r>
            <a:r>
              <a:rPr lang="en-US" i="1" smtClean="0"/>
              <a:t>Inga </a:t>
            </a:r>
            <a:r>
              <a:rPr lang="en-US" smtClean="0"/>
              <a:t>(Fabaceae, c. 300 species) show a similar trend of rapid diversification following the demise of Amazonian wetlands (</a:t>
            </a:r>
            <a:r>
              <a:rPr lang="en-US" i="1" smtClean="0"/>
              <a:t>52, 53</a:t>
            </a:r>
            <a:r>
              <a:rPr lang="en-US" smtClean="0"/>
              <a:t>). This suggests that the establishment of terrestrial conditions in western Amazonia may have been an important pre-requisite for the diversification of the current biota of this region. However, the actual triggers of speciation in these and other cases may have be much more complex and involve factors such as soil adaptation and plant-herbivore interactions (</a:t>
            </a:r>
            <a:r>
              <a:rPr lang="en-US" i="1" smtClean="0"/>
              <a:t>54</a:t>
            </a:r>
            <a:r>
              <a:rPr lang="en-US" smtClean="0"/>
              <a:t>). </a:t>
            </a:r>
          </a:p>
          <a:p>
            <a:endParaRPr lang="en-US" smtClean="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CB1D45A2-14C7-4B75-AA0A-337D7FD222A0}" type="slidenum">
              <a:rPr lang="en-US" sz="1200" smtClean="0">
                <a:latin typeface="Times New Roman" pitchFamily="18" charset="0"/>
              </a:rPr>
              <a:pPr eaLnBrk="1" hangingPunct="1"/>
              <a:t>59</a:t>
            </a:fld>
            <a:endParaRPr lang="en-US" sz="1200"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final scenes of this history are characterized by further Andean uplift (Fig. 1F), closure of the Panama Isthmus (c. 3.5 Ma), Quaternary ice ages (2.5 Ma – 0.01 Ma) and restriction of megafans in the foreland basin zone. This, together with neotectonic processes in Amazonian lowlands (</a:t>
            </a:r>
            <a:r>
              <a:rPr lang="en-US" i="1" smtClean="0"/>
              <a:t>27</a:t>
            </a:r>
            <a:r>
              <a:rPr lang="en-US" smtClean="0"/>
              <a:t>), caused uplift of the Neogene deposits, development of widespread river terrace systems, and readjustments of river patterns, and led to the mosaic-type landscape of the present (</a:t>
            </a:r>
            <a:r>
              <a:rPr lang="en-US" i="1" smtClean="0"/>
              <a:t>57</a:t>
            </a:r>
            <a:r>
              <a:rPr lang="en-US" smtClean="0"/>
              <a:t>). The accelerated uplift phases in the last 10 Ma fostered spectacular radiations of highland plants such as lupines (</a:t>
            </a:r>
            <a:r>
              <a:rPr lang="en-US" i="1" smtClean="0"/>
              <a:t>58</a:t>
            </a:r>
            <a:r>
              <a:rPr lang="en-US" smtClean="0"/>
              <a:t>), as well as tanagers, bumblebees, and some rodents (Fig. 2B and SOM, Table S1). This was also a time of extensive migration, when both Amazonia and the new montane habitats in the Andes were colonized by taxa of North American descent during the ‘Great American Biotic Interchange’ (GABI) (</a:t>
            </a:r>
            <a:r>
              <a:rPr lang="en-US" i="1" smtClean="0"/>
              <a:t>55</a:t>
            </a:r>
            <a:r>
              <a:rPr lang="en-US" smtClean="0"/>
              <a:t>). </a:t>
            </a:r>
          </a:p>
          <a:p>
            <a:r>
              <a:rPr lang="en-US" smtClean="0"/>
              <a:t>The GABI caused decline in the number of endemic South American mammal families during the Pliocene and especially the Quaternary. However, overall generic diversity of South American mammal taxa remained stable and the total number of genera increased by the strong diversification of taxa derived from North American immigrants (</a:t>
            </a:r>
            <a:r>
              <a:rPr lang="en-US" i="1" smtClean="0"/>
              <a:t>55</a:t>
            </a:r>
            <a:r>
              <a:rPr lang="en-US" smtClean="0"/>
              <a:t>) (Fig 2A). Molecular studies suggest that many bird lineages also took part in the GABI (</a:t>
            </a:r>
            <a:r>
              <a:rPr lang="en-US" i="1" smtClean="0"/>
              <a:t>59, 60</a:t>
            </a:r>
            <a:r>
              <a:rPr lang="en-US" smtClean="0"/>
              <a:t>). By contrast, plants have been more capable of overseas dispersal and many lineages crossed the Panama Isthmus before its final closure (</a:t>
            </a:r>
            <a:r>
              <a:rPr lang="en-US" i="1" smtClean="0"/>
              <a:t>61</a:t>
            </a:r>
            <a:r>
              <a:rPr lang="en-US" smtClean="0"/>
              <a:t>), while others probably reached South America directly from Africa (</a:t>
            </a:r>
            <a:r>
              <a:rPr lang="en-US" i="1" smtClean="0"/>
              <a:t>62</a:t>
            </a:r>
            <a:r>
              <a:rPr lang="en-US" smtClean="0"/>
              <a:t>). These results, based on molecular and fossil studies, suggest that immigrants from other landmasses have played an important role in the historic assembly of the Amazonian biota (</a:t>
            </a:r>
            <a:r>
              <a:rPr lang="en-US" i="1" smtClean="0"/>
              <a:t>63</a:t>
            </a:r>
            <a:r>
              <a:rPr lang="en-US" smtClean="0"/>
              <a:t>). </a:t>
            </a:r>
          </a:p>
          <a:p>
            <a:endParaRPr lang="en-US"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88C0A397-B2D7-44FF-8A09-C736D99536C4}" type="slidenum">
              <a:rPr lang="en-US" sz="1200" smtClean="0">
                <a:latin typeface="Times New Roman" pitchFamily="18" charset="0"/>
              </a:rPr>
              <a:pPr eaLnBrk="1" hangingPunct="1"/>
              <a:t>60</a:t>
            </a:fld>
            <a:endParaRPr lang="en-US" sz="1200"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A comparison of present biodiversity patterns with geologic and </a:t>
            </a:r>
            <a:r>
              <a:rPr lang="en-US" dirty="0" err="1" smtClean="0"/>
              <a:t>edaphic</a:t>
            </a:r>
            <a:r>
              <a:rPr lang="en-US" dirty="0" smtClean="0"/>
              <a:t> units shows that the highest concentrations of terrestrial mammal and amphibian richness peak on Western Amazonian soils that developed on the </a:t>
            </a:r>
            <a:r>
              <a:rPr lang="en-US" dirty="0" err="1" smtClean="0"/>
              <a:t>Neogene</a:t>
            </a:r>
            <a:r>
              <a:rPr lang="en-US" dirty="0" smtClean="0"/>
              <a:t> (Andean) sediments (Fig. 3A; SOM, Fig. S6-7). These soils show much higher variation in levels of nutrients and are in stark contrast to generally nutrient-poor soils on the </a:t>
            </a:r>
            <a:r>
              <a:rPr lang="en-US" dirty="0" err="1" smtClean="0"/>
              <a:t>craton</a:t>
            </a:r>
            <a:r>
              <a:rPr lang="en-US" dirty="0" smtClean="0"/>
              <a:t> in Eastern Amazonia (</a:t>
            </a:r>
            <a:r>
              <a:rPr lang="en-US" i="1" dirty="0" smtClean="0"/>
              <a:t>64</a:t>
            </a:r>
            <a:r>
              <a:rPr lang="en-US" dirty="0" smtClean="0"/>
              <a:t>). Forest productivity and forest dynamics are also higher on these soils (SOM Fig. S8), suggesting a link between bedrock composition, diversity, and ecosystem productivity (</a:t>
            </a:r>
            <a:r>
              <a:rPr lang="en-US" i="1" dirty="0" smtClean="0"/>
              <a:t>65</a:t>
            </a:r>
            <a:r>
              <a:rPr lang="en-US" dirty="0" smtClean="0"/>
              <a:t>). </a:t>
            </a:r>
          </a:p>
          <a:p>
            <a:pPr>
              <a:defRPr/>
            </a:pPr>
            <a:endParaRPr lang="en-US" dirty="0" smtClean="0"/>
          </a:p>
          <a:p>
            <a:pPr>
              <a:defRPr/>
            </a:pPr>
            <a:r>
              <a:rPr lang="en-US" dirty="0" smtClean="0"/>
              <a:t>Water geochemistry, sediment composition and fertility of floodplains further confirm the disproportionate richness in nutrients of the Andean system versus that of relative nutrient poverty in the ‘</a:t>
            </a:r>
            <a:r>
              <a:rPr lang="en-US" dirty="0" err="1" smtClean="0"/>
              <a:t>cratonic</a:t>
            </a:r>
            <a:r>
              <a:rPr lang="en-US" dirty="0" smtClean="0"/>
              <a:t>’ aquatic system (</a:t>
            </a:r>
            <a:r>
              <a:rPr lang="en-US" i="1" dirty="0" smtClean="0"/>
              <a:t>66</a:t>
            </a:r>
            <a:r>
              <a:rPr lang="en-US" dirty="0" smtClean="0"/>
              <a:t>). It seems paradoxical that the old Amazon </a:t>
            </a:r>
            <a:r>
              <a:rPr lang="en-US" dirty="0" err="1" smtClean="0"/>
              <a:t>Craton</a:t>
            </a:r>
            <a:r>
              <a:rPr lang="en-US" dirty="0" smtClean="0"/>
              <a:t>, that had the opportunity to accumulate </a:t>
            </a:r>
            <a:r>
              <a:rPr lang="en-US" dirty="0" err="1" smtClean="0"/>
              <a:t>taxa</a:t>
            </a:r>
            <a:r>
              <a:rPr lang="en-US" dirty="0" smtClean="0"/>
              <a:t> for a much longer period than the young areas in western Amazonia, has fewer species, genera, and families. </a:t>
            </a:r>
          </a:p>
          <a:p>
            <a:pPr>
              <a:defRPr/>
            </a:pPr>
            <a:r>
              <a:rPr lang="en-US" dirty="0" smtClean="0"/>
              <a:t>Nutrients and habitat heterogeneity are paramount in Amazonian diversity, but they are not the only ingredient. Tree alpha-diversity (i.e. the diversity measured on 1-ha plots) peaks in the wetter, less seasonal part of western Amazonia (Fig. 3B), suggesting a role for climate in sustaining (and perhaps also driving) diversity (</a:t>
            </a:r>
            <a:r>
              <a:rPr lang="en-US" i="1" dirty="0" smtClean="0"/>
              <a:t>65</a:t>
            </a:r>
            <a:r>
              <a:rPr lang="en-US" dirty="0" smtClean="0"/>
              <a:t>). By contrast, highest levels of mammal diversity appear little affected by rainfall seasonality, from a-seasonal Ecuador down to highly seasonal Bolivia (Fig. 3A; SOM Fig. 6D), suggesting that additional factors – such as productivity –need also be considered. </a:t>
            </a:r>
          </a:p>
          <a:p>
            <a:pPr>
              <a:defRPr/>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C3EEEFD7-7289-4CA6-8E67-C0E826C5F91B}" type="slidenum">
              <a:rPr lang="en-US" sz="1200" smtClean="0">
                <a:latin typeface="Times New Roman" pitchFamily="18" charset="0"/>
              </a:rPr>
              <a:pPr eaLnBrk="1" hangingPunct="1"/>
              <a:t>61</a:t>
            </a:fld>
            <a:endParaRPr lang="en-US" sz="1200"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AF54E8A5-8BCF-4161-9BF8-0959B21605DE}" type="slidenum">
              <a:rPr lang="en-US" sz="1200" smtClean="0">
                <a:latin typeface="Times New Roman" pitchFamily="18" charset="0"/>
              </a:rPr>
              <a:pPr eaLnBrk="1" hangingPunct="1"/>
              <a:t>62</a:t>
            </a:fld>
            <a:endParaRPr lang="en-US" sz="1200"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4047010D-8E17-4ABC-9C2B-C81DAE6369DD}" type="slidenum">
              <a:rPr lang="en-US" sz="1200" smtClean="0">
                <a:latin typeface="Times New Roman" pitchFamily="18" charset="0"/>
              </a:rPr>
              <a:pPr eaLnBrk="1" hangingPunct="1"/>
              <a:t>63</a:t>
            </a:fld>
            <a:endParaRPr lang="en-US" sz="1200" smtClean="0">
              <a:latin typeface="Times New Roman" pitchFamily="18"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80993AD6-8F46-4C0A-BD61-99227A46B3DC}" type="slidenum">
              <a:rPr lang="en-US" sz="1200" smtClean="0">
                <a:latin typeface="Times New Roman" pitchFamily="18" charset="0"/>
              </a:rPr>
              <a:pPr eaLnBrk="1" hangingPunct="1"/>
              <a:t>64</a:t>
            </a:fld>
            <a:endParaRPr lang="en-US" sz="1200"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80993AD6-8F46-4C0A-BD61-99227A46B3DC}" type="slidenum">
              <a:rPr lang="en-US" sz="1200" smtClean="0">
                <a:latin typeface="Times New Roman" pitchFamily="18" charset="0"/>
              </a:rPr>
              <a:pPr eaLnBrk="1" hangingPunct="1"/>
              <a:t>65</a:t>
            </a:fld>
            <a:endParaRPr lang="en-US" sz="1200"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F0B4BB-3E23-4CB2-8A0C-BCCD68CBE58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FA4E3CDB-956F-4852-A4F5-D0ECE75C831B}" type="slidenum">
              <a:rPr lang="en-US" sz="1200" smtClean="0">
                <a:latin typeface="Times New Roman" pitchFamily="18" charset="0"/>
              </a:rPr>
              <a:pPr eaLnBrk="1" hangingPunct="1"/>
              <a:t>66</a:t>
            </a:fld>
            <a:endParaRPr lang="en-US" sz="1200"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5C37B532-0E20-42BC-80F3-4FB7AE974604}" type="slidenum">
              <a:rPr lang="en-US" sz="1200" smtClean="0">
                <a:latin typeface="Times New Roman" pitchFamily="18" charset="0"/>
              </a:rPr>
              <a:pPr eaLnBrk="1" hangingPunct="1"/>
              <a:t>67</a:t>
            </a:fld>
            <a:endParaRPr lang="en-US" sz="1200"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F0C8A1EE-B402-480A-9EBD-C7448F4202E4}" type="slidenum">
              <a:rPr lang="en-US" sz="1200" smtClean="0">
                <a:latin typeface="Times New Roman" pitchFamily="18" charset="0"/>
              </a:rPr>
              <a:pPr eaLnBrk="1" hangingPunct="1"/>
              <a:t>68</a:t>
            </a:fld>
            <a:endParaRPr lang="en-US" sz="1200"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E55A181B-62E3-473C-85F2-04B9E0C3BE46}" type="slidenum">
              <a:rPr lang="en-US" sz="1200" smtClean="0">
                <a:latin typeface="Times New Roman" pitchFamily="18" charset="0"/>
              </a:rPr>
              <a:pPr eaLnBrk="1" hangingPunct="1"/>
              <a:t>70</a:t>
            </a:fld>
            <a:endParaRPr lang="en-US" sz="1200"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2F3400BA-9D45-4678-931B-91278308113C}" type="slidenum">
              <a:rPr lang="en-US" sz="1200" smtClean="0">
                <a:latin typeface="Times New Roman" pitchFamily="18" charset="0"/>
              </a:rPr>
              <a:pPr eaLnBrk="1" hangingPunct="1"/>
              <a:t>71</a:t>
            </a:fld>
            <a:endParaRPr lang="en-US" sz="1200"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13221FFB-9B15-4B59-AC44-94DD5E24BDC9}" type="slidenum">
              <a:rPr lang="en-US" sz="1200" smtClean="0">
                <a:latin typeface="Times New Roman" pitchFamily="18" charset="0"/>
              </a:rPr>
              <a:pPr eaLnBrk="1" hangingPunct="1"/>
              <a:t>72</a:t>
            </a:fld>
            <a:endParaRPr lang="en-US" sz="1200"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4C2F2641-4F74-44C1-91A3-93F66194B850}" type="slidenum">
              <a:rPr lang="en-US" sz="1200" smtClean="0">
                <a:latin typeface="Times New Roman" pitchFamily="18" charset="0"/>
              </a:rPr>
              <a:pPr eaLnBrk="1" hangingPunct="1"/>
              <a:t>73</a:t>
            </a:fld>
            <a:endParaRPr lang="en-US" sz="1200"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F0B4BB-3E23-4CB2-8A0C-BCCD68CBE588}" type="slidenum">
              <a:rPr lang="en-US" smtClean="0"/>
              <a:pPr/>
              <a:t>76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F0B4BB-3E23-4CB2-8A0C-BCCD68CBE588}" type="slidenum">
              <a:rPr lang="en-US" smtClean="0"/>
              <a:pPr/>
              <a:t>78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F0B4BB-3E23-4CB2-8A0C-BCCD68CBE588}" type="slidenum">
              <a:rPr lang="en-US" smtClean="0"/>
              <a:pPr/>
              <a:t>92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F0B4BB-3E23-4CB2-8A0C-BCCD68CBE588}"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26627"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As you already know from the first SAB meeting, the reconstruction and understanding of selected branches of the ToL is the ultimate aim of the Sector Research and Education within NCB Naturalis.</a:t>
            </a:r>
          </a:p>
        </p:txBody>
      </p:sp>
      <p:sp>
        <p:nvSpPr>
          <p:cNvPr id="26628" name="Tijdelijke aanduiding voor dianummer 3"/>
          <p:cNvSpPr>
            <a:spLocks noGrp="1"/>
          </p:cNvSpPr>
          <p:nvPr>
            <p:ph type="sldNum" sz="quarter" idx="5"/>
          </p:nvPr>
        </p:nvSpPr>
        <p:spPr bwMode="auto">
          <a:ln>
            <a:miter lim="800000"/>
            <a:headEnd/>
            <a:tailEnd/>
          </a:ln>
        </p:spPr>
        <p:txBody>
          <a:bodyPr/>
          <a:lstStyle/>
          <a:p>
            <a:fld id="{BB1FE6AC-1EF0-4874-8A74-D24A0B207540}" type="slidenum">
              <a:rPr lang="en-GB" altLang="nl-NL"/>
              <a:pPr/>
              <a:t>6</a:t>
            </a:fld>
            <a:endParaRPr lang="en-GB" alt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smtClean="0"/>
          </a:p>
        </p:txBody>
      </p:sp>
      <p:sp>
        <p:nvSpPr>
          <p:cNvPr id="27652" name="Tijdelijke aanduiding voor dia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91E79E2E-96C5-42BD-9F75-89B892FF9DAF}" type="slidenum">
              <a:rPr lang="nl-NL" sz="1200">
                <a:latin typeface="Calibri" pitchFamily="34" charset="0"/>
              </a:rPr>
              <a:pPr algn="r" eaLnBrk="1" hangingPunct="1"/>
              <a:t>7</a:t>
            </a:fld>
            <a:endParaRPr lang="nl-NL"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F0B4BB-3E23-4CB2-8A0C-BCCD68CBE588}"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BFB9F85B-DDCC-4130-9D83-71676C0F9467}" type="slidenum">
              <a:rPr lang="en-US" sz="1200" smtClean="0">
                <a:latin typeface="Times New Roman" pitchFamily="18" charset="0"/>
              </a:rPr>
              <a:pPr eaLnBrk="1" hangingPunct="1"/>
              <a:t>38</a:t>
            </a:fld>
            <a:endParaRPr lang="en-US" sz="1200"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D06EFC48-450D-4426-B1FE-175310BE0921}" type="slidenum">
              <a:rPr lang="en-US" sz="1200" smtClean="0">
                <a:latin typeface="Times New Roman" pitchFamily="18" charset="0"/>
              </a:rPr>
              <a:pPr eaLnBrk="1" hangingPunct="1"/>
              <a:t>45</a:t>
            </a:fld>
            <a:endParaRPr lang="en-US" sz="1200"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pPr/>
              <a:t>1/14/2013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pPr/>
              <a:t>1/14/2013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pPr/>
              <a:t>1/14/2013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050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solidFill>
                  <a:prstClr val="black"/>
                </a:solidFill>
              </a:rPr>
              <a:pPr/>
              <a:t>1/14/2013</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3524438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solidFill>
                  <a:prstClr val="black"/>
                </a:solidFill>
              </a:rPr>
              <a:pPr/>
              <a:t>1/14/2013</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504882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solidFill>
                  <a:prstClr val="black"/>
                </a:solidFill>
              </a:rPr>
              <a:pPr/>
              <a:t>1/14/2013</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520482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solidFill>
                  <a:prstClr val="black"/>
                </a:solidFill>
              </a:rPr>
              <a:pPr/>
              <a:t>1/14/2013</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3400619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solidFill>
                  <a:prstClr val="black"/>
                </a:solidFill>
              </a:rPr>
              <a:pPr/>
              <a:t>1/14/2013</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1077851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solidFill>
                  <a:prstClr val="black"/>
                </a:solidFill>
              </a:rPr>
              <a:pPr/>
              <a:t>1/14/2013</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3566842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solidFill>
                  <a:prstClr val="black"/>
                </a:solidFill>
              </a:rPr>
              <a:pPr/>
              <a:t>1/14/2013</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1416853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pPr/>
              <a:t>1/14/2013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pPr/>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solidFill>
                  <a:prstClr val="black"/>
                </a:solidFill>
              </a:rPr>
              <a:pPr/>
              <a:t>1/14/2013</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2912710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solidFill>
                  <a:prstClr val="black"/>
                </a:solidFill>
              </a:rPr>
              <a:pPr/>
              <a:t>1/14/2013</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1945721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solidFill>
                  <a:prstClr val="black"/>
                </a:solidFill>
              </a:rPr>
              <a:pPr/>
              <a:t>1/14/2013</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3917113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solidFill>
                  <a:prstClr val="black"/>
                </a:solidFill>
              </a:rPr>
              <a:pPr/>
              <a:t>1/14/2013</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421602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061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pPr/>
              <a:t>1/14/2013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pPr/>
              <a:t>1/14/2013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pPr/>
              <a:t>1/14/2013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pPr/>
              <a:t>1/14/2013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pPr/>
              <a:t>1/14/2013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pPr/>
              <a:t>1/14/2013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D7DF7D8-2131-46AA-849D-D78FA9E44044}" type="datetimeFigureOut">
              <a:rPr lang="en-US" smtClean="0"/>
              <a:pPr/>
              <a:t>1/14/2013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374D31-FA5D-4787-BB2C-E8804DD3D284}"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tif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Box 6"/>
          <p:cNvSpPr txBox="1"/>
          <p:nvPr userDrawn="1"/>
        </p:nvSpPr>
        <p:spPr>
          <a:xfrm>
            <a:off x="7540253" y="6402814"/>
            <a:ext cx="1496243" cy="338554"/>
          </a:xfrm>
          <a:prstGeom prst="rect">
            <a:avLst/>
          </a:prstGeom>
          <a:noFill/>
        </p:spPr>
        <p:txBody>
          <a:bodyPr wrap="none" rtlCol="0">
            <a:spAutoFit/>
          </a:bodyPr>
          <a:lstStyle/>
          <a:p>
            <a:r>
              <a:rPr lang="en-US" sz="1600" dirty="0" smtClean="0">
                <a:solidFill>
                  <a:srgbClr val="66FF33"/>
                </a:solidFill>
              </a:rPr>
              <a:t>Hans ter Steege</a:t>
            </a:r>
            <a:endParaRPr lang="en-US" sz="1600" dirty="0">
              <a:solidFill>
                <a:srgbClr val="66FF33"/>
              </a:solidFill>
            </a:endParaRPr>
          </a:p>
        </p:txBody>
      </p:sp>
      <p:pic>
        <p:nvPicPr>
          <p:cNvPr id="11" name="Picture 10" descr="Logo_groen(1).tif"/>
          <p:cNvPicPr>
            <a:picLocks noChangeAspect="1"/>
          </p:cNvPicPr>
          <p:nvPr userDrawn="1"/>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138000"/>
            <a:ext cx="314366" cy="720000"/>
          </a:xfrm>
          <a:prstGeom prst="rect">
            <a:avLst/>
          </a:prstGeom>
        </p:spPr>
      </p:pic>
      <p:pic>
        <p:nvPicPr>
          <p:cNvPr id="12" name="Picture 11" descr="Logo_groen(2).tif"/>
          <p:cNvPicPr>
            <a:picLocks noChangeAspect="1"/>
          </p:cNvPicPr>
          <p:nvPr userDrawn="1"/>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3627" y="6138000"/>
            <a:ext cx="1338053" cy="720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Box 6"/>
          <p:cNvSpPr txBox="1"/>
          <p:nvPr userDrawn="1"/>
        </p:nvSpPr>
        <p:spPr>
          <a:xfrm>
            <a:off x="7540253" y="6402814"/>
            <a:ext cx="1496243" cy="338554"/>
          </a:xfrm>
          <a:prstGeom prst="rect">
            <a:avLst/>
          </a:prstGeom>
          <a:noFill/>
        </p:spPr>
        <p:txBody>
          <a:bodyPr wrap="none" rtlCol="0">
            <a:spAutoFit/>
          </a:bodyPr>
          <a:lstStyle/>
          <a:p>
            <a:r>
              <a:rPr lang="en-US" sz="1600" dirty="0" smtClean="0">
                <a:solidFill>
                  <a:srgbClr val="66FF33"/>
                </a:solidFill>
              </a:rPr>
              <a:t>Hans ter Steege</a:t>
            </a:r>
            <a:endParaRPr lang="en-US" sz="1600" dirty="0">
              <a:solidFill>
                <a:srgbClr val="66FF33"/>
              </a:solidFill>
            </a:endParaRPr>
          </a:p>
        </p:txBody>
      </p:sp>
      <p:pic>
        <p:nvPicPr>
          <p:cNvPr id="11" name="Picture 10" descr="Logo_groen(1).tif"/>
          <p:cNvPicPr>
            <a:picLocks noChangeAspect="1"/>
          </p:cNvPicPr>
          <p:nvPr userDrawn="1"/>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138000"/>
            <a:ext cx="314366" cy="720000"/>
          </a:xfrm>
          <a:prstGeom prst="rect">
            <a:avLst/>
          </a:prstGeom>
        </p:spPr>
      </p:pic>
      <p:pic>
        <p:nvPicPr>
          <p:cNvPr id="12" name="Picture 11" descr="Logo_groen(2).tif"/>
          <p:cNvPicPr>
            <a:picLocks noChangeAspect="1"/>
          </p:cNvPicPr>
          <p:nvPr userDrawn="1"/>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3627" y="6138000"/>
            <a:ext cx="1338053" cy="720000"/>
          </a:xfrm>
          <a:prstGeom prst="rect">
            <a:avLst/>
          </a:prstGeom>
        </p:spPr>
      </p:pic>
    </p:spTree>
    <p:extLst>
      <p:ext uri="{BB962C8B-B14F-4D97-AF65-F5344CB8AC3E}">
        <p14:creationId xmlns:p14="http://schemas.microsoft.com/office/powerpoint/2010/main" val="1913294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tiff"/><Relationship Id="rId5" Type="http://schemas.openxmlformats.org/officeDocument/2006/relationships/image" Target="../media/image1.tif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33.tiff"/><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gif"/></Relationships>
</file>

<file path=ppt/slides/_rels/slide4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1.tiff"/></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jpeg"/><Relationship Id="rId3" Type="http://schemas.openxmlformats.org/officeDocument/2006/relationships/image" Target="../media/image101.png"/><Relationship Id="rId7" Type="http://schemas.openxmlformats.org/officeDocument/2006/relationships/image" Target="../media/image105.jpeg"/><Relationship Id="rId12" Type="http://schemas.openxmlformats.org/officeDocument/2006/relationships/image" Target="../media/image11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62.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7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1.tiff"/><Relationship Id="rId7" Type="http://schemas.openxmlformats.org/officeDocument/2006/relationships/image" Target="../media/image15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png"/><Relationship Id="rId4" Type="http://schemas.openxmlformats.org/officeDocument/2006/relationships/image" Target="../media/image152.png"/></Relationships>
</file>

<file path=ppt/slides/_rels/slide7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1.tiff"/><Relationship Id="rId7" Type="http://schemas.openxmlformats.org/officeDocument/2006/relationships/image" Target="../media/image15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png"/><Relationship Id="rId4" Type="http://schemas.openxmlformats.org/officeDocument/2006/relationships/image" Target="../media/image152.png"/></Relationships>
</file>

<file path=ppt/slides/_rels/slide7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8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8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jpeg"/></Relationships>
</file>

<file path=ppt/slides/_rels/slide8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8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4" Type="http://schemas.openxmlformats.org/officeDocument/2006/relationships/image" Target="../media/image181.jpeg"/></Relationships>
</file>

<file path=ppt/slides/_rels/slide8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2.xml"/><Relationship Id="rId4" Type="http://schemas.openxmlformats.org/officeDocument/2006/relationships/image" Target="../media/image188.jpeg"/></Relationships>
</file>

<file path=ppt/slides/_rels/slide9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jpeg"/></Relationships>
</file>

<file path=ppt/slides/_rels/slide9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96.jpeg"/><Relationship Id="rId5" Type="http://schemas.openxmlformats.org/officeDocument/2006/relationships/image" Target="../media/image195.png"/><Relationship Id="rId4" Type="http://schemas.openxmlformats.org/officeDocument/2006/relationships/image" Target="../media/image194.png"/></Relationships>
</file>

<file path=ppt/slides/_rels/slide9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2.xml"/><Relationship Id="rId4" Type="http://schemas.openxmlformats.org/officeDocument/2006/relationships/image" Target="../media/image199.jpeg"/></Relationships>
</file>

<file path=ppt/slides/_rels/slide9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338" name="Picture 2" descr="D:\Pictures\Ecuador\2012 R Course Quito\DSCN285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295691"/>
            <a:ext cx="3416412" cy="256230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629816"/>
            <a:ext cx="8229600" cy="1143000"/>
          </a:xfrm>
        </p:spPr>
        <p:txBody>
          <a:bodyPr>
            <a:normAutofit fontScale="90000"/>
          </a:bodyPr>
          <a:lstStyle/>
          <a:p>
            <a:r>
              <a:rPr lang="en-US" dirty="0" smtClean="0">
                <a:solidFill>
                  <a:schemeClr val="tx1"/>
                </a:solidFill>
              </a:rPr>
              <a:t>Het </a:t>
            </a:r>
            <a:r>
              <a:rPr lang="en-US" dirty="0" err="1" smtClean="0">
                <a:solidFill>
                  <a:schemeClr val="tx1"/>
                </a:solidFill>
              </a:rPr>
              <a:t>onstaan</a:t>
            </a:r>
            <a:r>
              <a:rPr lang="en-US" dirty="0" smtClean="0">
                <a:solidFill>
                  <a:schemeClr val="tx1"/>
                </a:solidFill>
              </a:rPr>
              <a:t> van de </a:t>
            </a:r>
            <a:r>
              <a:rPr lang="en-US" dirty="0" err="1" smtClean="0">
                <a:solidFill>
                  <a:schemeClr val="tx1"/>
                </a:solidFill>
              </a:rPr>
              <a:t>Amazone</a:t>
            </a:r>
            <a:r>
              <a:rPr lang="en-US" dirty="0" smtClean="0">
                <a:solidFill>
                  <a:schemeClr val="tx1"/>
                </a:solidFill>
              </a:rPr>
              <a:t/>
            </a:r>
            <a:br>
              <a:rPr lang="en-US" dirty="0" smtClean="0">
                <a:solidFill>
                  <a:schemeClr val="tx1"/>
                </a:solidFill>
              </a:rPr>
            </a:br>
            <a:r>
              <a:rPr lang="en-US" dirty="0" smtClean="0">
                <a:solidFill>
                  <a:schemeClr val="tx1"/>
                </a:solidFill>
              </a:rPr>
              <a:t>en </a:t>
            </a:r>
            <a:r>
              <a:rPr lang="en-US" dirty="0" err="1" smtClean="0">
                <a:solidFill>
                  <a:schemeClr val="tx1"/>
                </a:solidFill>
              </a:rPr>
              <a:t>haar</a:t>
            </a:r>
            <a:r>
              <a:rPr lang="en-US" dirty="0" smtClean="0">
                <a:solidFill>
                  <a:schemeClr val="tx1"/>
                </a:solidFill>
              </a:rPr>
              <a:t> </a:t>
            </a:r>
            <a:r>
              <a:rPr lang="en-US" dirty="0" err="1" smtClean="0">
                <a:solidFill>
                  <a:schemeClr val="tx1"/>
                </a:solidFill>
              </a:rPr>
              <a:t>diversiteit</a:t>
            </a:r>
            <a:r>
              <a:rPr lang="en-US" dirty="0" smtClean="0">
                <a:solidFill>
                  <a:schemeClr val="tx1"/>
                </a:solidFill>
              </a:rPr>
              <a:t> </a:t>
            </a:r>
            <a:endParaRPr lang="en-US" dirty="0">
              <a:solidFill>
                <a:schemeClr val="tx1"/>
              </a:solidFill>
            </a:endParaRPr>
          </a:p>
        </p:txBody>
      </p:sp>
      <p:pic>
        <p:nvPicPr>
          <p:cNvPr id="8" name="Picture 7" descr="Logo_groen(1).tif"/>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138000"/>
            <a:ext cx="314366" cy="720000"/>
          </a:xfrm>
          <a:prstGeom prst="rect">
            <a:avLst/>
          </a:prstGeom>
        </p:spPr>
      </p:pic>
      <p:pic>
        <p:nvPicPr>
          <p:cNvPr id="9" name="Picture 8" descr="Logo_groen(2).tif"/>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3627" y="6138000"/>
            <a:ext cx="1338053" cy="720000"/>
          </a:xfrm>
          <a:prstGeom prst="rect">
            <a:avLst/>
          </a:prstGeom>
        </p:spPr>
      </p:pic>
    </p:spTree>
    <p:extLst>
      <p:ext uri="{BB962C8B-B14F-4D97-AF65-F5344CB8AC3E}">
        <p14:creationId xmlns:p14="http://schemas.microsoft.com/office/powerpoint/2010/main" val="1145080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Steeds </a:t>
            </a:r>
            <a:r>
              <a:rPr lang="en-US" dirty="0" err="1" smtClean="0"/>
              <a:t>een</a:t>
            </a:r>
            <a:r>
              <a:rPr lang="en-US" dirty="0" smtClean="0"/>
              <a:t> up to date </a:t>
            </a:r>
            <a:r>
              <a:rPr lang="en-US" dirty="0" err="1" smtClean="0"/>
              <a:t>kaart</a:t>
            </a:r>
            <a:endParaRPr lang="en-US" dirty="0">
              <a:solidFill>
                <a:schemeClr val="bg1"/>
              </a:solidFill>
            </a:endParaRPr>
          </a:p>
        </p:txBody>
      </p:sp>
      <p:pic>
        <p:nvPicPr>
          <p:cNvPr id="4" name="Picture 2" descr="C:\Users\Hans ter Steege\Documents\Inventory data\Neotropical datasets\ArcView files\atdn 2012 04 loess fit (Medium).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9191" y="1269280"/>
            <a:ext cx="6605619" cy="4680000"/>
          </a:xfrm>
          <a:prstGeom prst="rect">
            <a:avLst/>
          </a:prstGeom>
          <a:noFill/>
        </p:spPr>
      </p:pic>
      <p:sp>
        <p:nvSpPr>
          <p:cNvPr id="6" name="Text Box 5"/>
          <p:cNvSpPr txBox="1">
            <a:spLocks noChangeArrowheads="1"/>
          </p:cNvSpPr>
          <p:nvPr/>
        </p:nvSpPr>
        <p:spPr bwMode="auto">
          <a:xfrm>
            <a:off x="4932040" y="5949280"/>
            <a:ext cx="2988395" cy="276999"/>
          </a:xfrm>
          <a:prstGeom prst="rect">
            <a:avLst/>
          </a:prstGeom>
          <a:solidFill>
            <a:schemeClr val="tx1"/>
          </a:solidFill>
          <a:ln w="9525">
            <a:noFill/>
            <a:miter lim="800000"/>
            <a:headEnd/>
            <a:tailEnd/>
          </a:ln>
        </p:spPr>
        <p:txBody>
          <a:bodyPr wrap="square">
            <a:spAutoFit/>
          </a:bodyPr>
          <a:lstStyle/>
          <a:p>
            <a:pPr algn="r">
              <a:spcBef>
                <a:spcPct val="50000"/>
              </a:spcBef>
            </a:pPr>
            <a:r>
              <a:rPr lang="en-US" sz="1200" b="1" dirty="0">
                <a:solidFill>
                  <a:srgbClr val="FFFFFF"/>
                </a:solidFill>
              </a:rPr>
              <a:t>http://web.science.uu.nl/Amazon/ATDN/</a:t>
            </a:r>
          </a:p>
        </p:txBody>
      </p:sp>
    </p:spTree>
    <p:extLst>
      <p:ext uri="{BB962C8B-B14F-4D97-AF65-F5344CB8AC3E}">
        <p14:creationId xmlns:p14="http://schemas.microsoft.com/office/powerpoint/2010/main" val="2454810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Hans ter Steege\Documents\Inventory data\Neotropical datasets\ArcView files\atdn 2012 04 loess se (Medium).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8094" y="1196752"/>
            <a:ext cx="7367813" cy="5220000"/>
          </a:xfrm>
          <a:prstGeom prst="rect">
            <a:avLst/>
          </a:prstGeom>
          <a:noFill/>
        </p:spPr>
      </p:pic>
      <p:pic>
        <p:nvPicPr>
          <p:cNvPr id="3077" name="Picture 5" descr="D:\Pictures\Bolivia 2006\DSCN984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96752"/>
            <a:ext cx="1198800" cy="8991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Pictures\Guyana\1994 - 1999 Rupununi Trips\Rupununi 97 12 A0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337399"/>
            <a:ext cx="1198800" cy="8259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smtClean="0">
                <a:solidFill>
                  <a:schemeClr val="bg1"/>
                </a:solidFill>
              </a:rPr>
              <a:t>Een</a:t>
            </a:r>
            <a:r>
              <a:rPr lang="en-US" dirty="0" smtClean="0">
                <a:solidFill>
                  <a:schemeClr val="bg1"/>
                </a:solidFill>
              </a:rPr>
              <a:t> trip </a:t>
            </a:r>
            <a:r>
              <a:rPr lang="en-US" dirty="0" err="1" smtClean="0">
                <a:solidFill>
                  <a:schemeClr val="bg1"/>
                </a:solidFill>
              </a:rPr>
              <a:t>plannen</a:t>
            </a:r>
            <a:r>
              <a:rPr lang="en-US" dirty="0" smtClean="0">
                <a:solidFill>
                  <a:schemeClr val="bg1"/>
                </a:solidFill>
              </a:rPr>
              <a:t>?</a:t>
            </a:r>
            <a:endParaRPr lang="en-US" dirty="0"/>
          </a:p>
        </p:txBody>
      </p:sp>
      <p:sp>
        <p:nvSpPr>
          <p:cNvPr id="5" name="Text Box 5"/>
          <p:cNvSpPr txBox="1">
            <a:spLocks noChangeArrowheads="1"/>
          </p:cNvSpPr>
          <p:nvPr/>
        </p:nvSpPr>
        <p:spPr bwMode="auto">
          <a:xfrm>
            <a:off x="6084168" y="6508750"/>
            <a:ext cx="2988395" cy="276999"/>
          </a:xfrm>
          <a:prstGeom prst="rect">
            <a:avLst/>
          </a:prstGeom>
          <a:solidFill>
            <a:schemeClr val="tx1"/>
          </a:solidFill>
          <a:ln w="9525">
            <a:noFill/>
            <a:miter lim="800000"/>
            <a:headEnd/>
            <a:tailEnd/>
          </a:ln>
        </p:spPr>
        <p:txBody>
          <a:bodyPr wrap="square">
            <a:spAutoFit/>
          </a:bodyPr>
          <a:lstStyle/>
          <a:p>
            <a:pPr algn="r">
              <a:spcBef>
                <a:spcPct val="50000"/>
              </a:spcBef>
            </a:pPr>
            <a:r>
              <a:rPr lang="en-US" sz="1200" b="1" dirty="0">
                <a:solidFill>
                  <a:srgbClr val="FFFFFF"/>
                </a:solidFill>
              </a:rPr>
              <a:t>http://web.science.uu.nl/Amazon/ATDN/</a:t>
            </a:r>
          </a:p>
        </p:txBody>
      </p:sp>
      <p:sp>
        <p:nvSpPr>
          <p:cNvPr id="6" name="Rectangle 5"/>
          <p:cNvSpPr/>
          <p:nvPr/>
        </p:nvSpPr>
        <p:spPr>
          <a:xfrm>
            <a:off x="2987824" y="3933056"/>
            <a:ext cx="2664296"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682829">
            <a:off x="2939355" y="2667035"/>
            <a:ext cx="2664296"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3189009">
            <a:off x="1734828" y="3789051"/>
            <a:ext cx="79208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D:\Pictures\Guyana\1994 - 1999 Rupununi Trips\scan002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163373"/>
            <a:ext cx="1198800" cy="80309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Pictures\Guyana\1987 - 1992 All\scan0138.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07904" y="5958000"/>
            <a:ext cx="1382327" cy="90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Pictures\Brazil\2006 Sao Gabriel\DSCN9343.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76056" y="5958000"/>
            <a:ext cx="12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Pictures\Brazil\2006 Sao Gabriel\DSCN9460.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3538012"/>
            <a:ext cx="1198800" cy="8991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D:\Pictures\Guyana\1994 - 1999 Rupununi Trips\scan0109.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458969" y="5958000"/>
            <a:ext cx="1320943" cy="900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Pictures\Guyana\1994 - 1999 Rupununi Trips\scan0007.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87624" y="5956121"/>
            <a:ext cx="1320942" cy="900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Hans ter Steege\Pictures\Suriname\2004 11 Lely Hans\DSCN1709.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5958000"/>
            <a:ext cx="1200000" cy="900000"/>
          </a:xfrm>
          <a:prstGeom prst="rect">
            <a:avLst/>
          </a:prstGeom>
          <a:noFill/>
        </p:spPr>
      </p:pic>
      <p:pic>
        <p:nvPicPr>
          <p:cNvPr id="3076" name="Picture 4" descr="D:\Pictures\Guyana\1994 Iwokrama trip\Image17b.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0" y="1988840"/>
            <a:ext cx="1198800" cy="79111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Pictures\Guyana\1987 - 1992 All\scan0073.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2759182"/>
            <a:ext cx="1198800" cy="8138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Langs</a:t>
            </a:r>
            <a:r>
              <a:rPr lang="en-US" dirty="0"/>
              <a:t> de rand - </a:t>
            </a:r>
            <a:r>
              <a:rPr lang="en-US" dirty="0" err="1"/>
              <a:t>een</a:t>
            </a:r>
            <a:r>
              <a:rPr lang="en-US" dirty="0"/>
              <a:t> </a:t>
            </a:r>
            <a:r>
              <a:rPr lang="en-US" dirty="0" err="1"/>
              <a:t>smalle</a:t>
            </a:r>
            <a:r>
              <a:rPr lang="en-US" dirty="0"/>
              <a:t> strip</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5400" y="1268760"/>
            <a:ext cx="6433200" cy="473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5-Point Star 3"/>
          <p:cNvSpPr/>
          <p:nvPr/>
        </p:nvSpPr>
        <p:spPr>
          <a:xfrm>
            <a:off x="5688144" y="1844824"/>
            <a:ext cx="180000" cy="18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1475656" y="2636912"/>
            <a:ext cx="180000" cy="18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44208" y="5949280"/>
            <a:ext cx="1407758" cy="261610"/>
          </a:xfrm>
          <a:prstGeom prst="rect">
            <a:avLst/>
          </a:prstGeom>
          <a:noFill/>
        </p:spPr>
        <p:txBody>
          <a:bodyPr wrap="none" rtlCol="0">
            <a:spAutoFit/>
          </a:bodyPr>
          <a:lstStyle/>
          <a:p>
            <a:pPr algn="r"/>
            <a:r>
              <a:rPr lang="en-US" sz="1100" b="1" i="1" dirty="0" smtClean="0">
                <a:solidFill>
                  <a:schemeClr val="bg1"/>
                </a:solidFill>
              </a:rPr>
              <a:t>Source: Google earth</a:t>
            </a:r>
            <a:endParaRPr lang="en-US" sz="1100" i="1" dirty="0">
              <a:solidFill>
                <a:schemeClr val="bg1"/>
              </a:solidFill>
            </a:endParaRPr>
          </a:p>
        </p:txBody>
      </p:sp>
    </p:spTree>
    <p:extLst>
      <p:ext uri="{BB962C8B-B14F-4D97-AF65-F5344CB8AC3E}">
        <p14:creationId xmlns:p14="http://schemas.microsoft.com/office/powerpoint/2010/main" val="4021102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err="1" smtClean="0"/>
              <a:t>een</a:t>
            </a:r>
            <a:r>
              <a:rPr lang="en-US" dirty="0" smtClean="0"/>
              <a:t> </a:t>
            </a:r>
            <a:r>
              <a:rPr lang="en-US" dirty="0" err="1" smtClean="0"/>
              <a:t>smalle</a:t>
            </a:r>
            <a:r>
              <a:rPr lang="en-US" dirty="0" smtClean="0"/>
              <a:t> strip mangrove</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592" y="1556792"/>
            <a:ext cx="7370289"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85292" y="5949280"/>
            <a:ext cx="2231124" cy="369332"/>
          </a:xfrm>
          <a:prstGeom prst="rect">
            <a:avLst/>
          </a:prstGeom>
          <a:noFill/>
        </p:spPr>
        <p:txBody>
          <a:bodyPr wrap="none" rtlCol="0">
            <a:spAutoFit/>
          </a:bodyPr>
          <a:lstStyle/>
          <a:p>
            <a:pPr algn="r"/>
            <a:r>
              <a:rPr lang="en-US" dirty="0" smtClean="0">
                <a:solidFill>
                  <a:schemeClr val="bg1"/>
                </a:solidFill>
              </a:rPr>
              <a:t>Mangroves, Suriname</a:t>
            </a:r>
          </a:p>
        </p:txBody>
      </p:sp>
      <p:sp>
        <p:nvSpPr>
          <p:cNvPr id="5" name="TextBox 4"/>
          <p:cNvSpPr txBox="1"/>
          <p:nvPr/>
        </p:nvSpPr>
        <p:spPr>
          <a:xfrm>
            <a:off x="6948264" y="6191726"/>
            <a:ext cx="1407758" cy="261610"/>
          </a:xfrm>
          <a:prstGeom prst="rect">
            <a:avLst/>
          </a:prstGeom>
          <a:noFill/>
        </p:spPr>
        <p:txBody>
          <a:bodyPr wrap="none" rtlCol="0">
            <a:spAutoFit/>
          </a:bodyPr>
          <a:lstStyle/>
          <a:p>
            <a:pPr algn="r"/>
            <a:r>
              <a:rPr lang="en-US" sz="1100" b="1" i="1" dirty="0" smtClean="0">
                <a:solidFill>
                  <a:schemeClr val="bg1"/>
                </a:solidFill>
              </a:rPr>
              <a:t>Source: Google earth</a:t>
            </a:r>
            <a:endParaRPr lang="en-US" sz="1100" i="1" dirty="0">
              <a:solidFill>
                <a:schemeClr val="bg1"/>
              </a:solidFill>
            </a:endParaRPr>
          </a:p>
        </p:txBody>
      </p:sp>
    </p:spTree>
    <p:extLst>
      <p:ext uri="{BB962C8B-B14F-4D97-AF65-F5344CB8AC3E}">
        <p14:creationId xmlns:p14="http://schemas.microsoft.com/office/powerpoint/2010/main" val="872065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432" y="404665"/>
            <a:ext cx="5255528"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D:\Pictures\Ecuador\1986 vakantie\Image030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34454" y="2865934"/>
            <a:ext cx="5402042" cy="35874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496" y="3356992"/>
            <a:ext cx="3052695" cy="369332"/>
          </a:xfrm>
          <a:prstGeom prst="rect">
            <a:avLst/>
          </a:prstGeom>
          <a:noFill/>
        </p:spPr>
        <p:txBody>
          <a:bodyPr wrap="none" rtlCol="0">
            <a:spAutoFit/>
          </a:bodyPr>
          <a:lstStyle/>
          <a:p>
            <a:r>
              <a:rPr lang="en-US" i="1" dirty="0" err="1" smtClean="0">
                <a:solidFill>
                  <a:schemeClr val="bg1"/>
                </a:solidFill>
              </a:rPr>
              <a:t>Rhizophora</a:t>
            </a:r>
            <a:r>
              <a:rPr lang="en-US" i="1" dirty="0" smtClean="0">
                <a:solidFill>
                  <a:schemeClr val="bg1"/>
                </a:solidFill>
              </a:rPr>
              <a:t> mangle, Fr. Guiana</a:t>
            </a:r>
            <a:endParaRPr lang="en-US" i="1" dirty="0">
              <a:solidFill>
                <a:schemeClr val="bg1"/>
              </a:solidFill>
            </a:endParaRPr>
          </a:p>
        </p:txBody>
      </p:sp>
      <p:sp>
        <p:nvSpPr>
          <p:cNvPr id="5" name="TextBox 4"/>
          <p:cNvSpPr txBox="1"/>
          <p:nvPr/>
        </p:nvSpPr>
        <p:spPr>
          <a:xfrm>
            <a:off x="3535529" y="6372036"/>
            <a:ext cx="2174121" cy="369332"/>
          </a:xfrm>
          <a:prstGeom prst="rect">
            <a:avLst/>
          </a:prstGeom>
          <a:noFill/>
        </p:spPr>
        <p:txBody>
          <a:bodyPr wrap="none" rtlCol="0">
            <a:spAutoFit/>
          </a:bodyPr>
          <a:lstStyle/>
          <a:p>
            <a:r>
              <a:rPr lang="en-US" i="1" dirty="0" smtClean="0">
                <a:solidFill>
                  <a:schemeClr val="bg1"/>
                </a:solidFill>
              </a:rPr>
              <a:t>San Lorenzo, Ecuador</a:t>
            </a:r>
            <a:endParaRPr lang="en-US" i="1" dirty="0">
              <a:solidFill>
                <a:schemeClr val="bg1"/>
              </a:solidFill>
            </a:endParaRPr>
          </a:p>
        </p:txBody>
      </p:sp>
    </p:spTree>
    <p:extLst>
      <p:ext uri="{BB962C8B-B14F-4D97-AF65-F5344CB8AC3E}">
        <p14:creationId xmlns:p14="http://schemas.microsoft.com/office/powerpoint/2010/main" val="1888986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ictures\Guyana\1996 North West\scan0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424" y="116630"/>
            <a:ext cx="3903528" cy="594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Pictures\Guyana\1998 Forest Reserve Mabura Hill\DCP_042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66320" y="116631"/>
            <a:ext cx="4454152" cy="59388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23728" y="6021288"/>
            <a:ext cx="2078005" cy="369332"/>
          </a:xfrm>
          <a:prstGeom prst="rect">
            <a:avLst/>
          </a:prstGeom>
          <a:noFill/>
        </p:spPr>
        <p:txBody>
          <a:bodyPr wrap="none" rtlCol="0">
            <a:spAutoFit/>
          </a:bodyPr>
          <a:lstStyle/>
          <a:p>
            <a:r>
              <a:rPr lang="en-US" i="1" dirty="0" err="1" smtClean="0">
                <a:solidFill>
                  <a:schemeClr val="bg1"/>
                </a:solidFill>
              </a:rPr>
              <a:t>Triplaris</a:t>
            </a:r>
            <a:r>
              <a:rPr lang="en-US" i="1" dirty="0" smtClean="0">
                <a:solidFill>
                  <a:schemeClr val="bg1"/>
                </a:solidFill>
              </a:rPr>
              <a:t> </a:t>
            </a:r>
            <a:r>
              <a:rPr lang="en-US" i="1" dirty="0" err="1" smtClean="0">
                <a:solidFill>
                  <a:schemeClr val="bg1"/>
                </a:solidFill>
              </a:rPr>
              <a:t>weigeltiana</a:t>
            </a:r>
            <a:endParaRPr lang="en-US" i="1" dirty="0">
              <a:solidFill>
                <a:schemeClr val="bg1"/>
              </a:solidFill>
            </a:endParaRPr>
          </a:p>
        </p:txBody>
      </p:sp>
      <p:sp>
        <p:nvSpPr>
          <p:cNvPr id="7" name="TextBox 6"/>
          <p:cNvSpPr txBox="1"/>
          <p:nvPr/>
        </p:nvSpPr>
        <p:spPr>
          <a:xfrm>
            <a:off x="7494535" y="6011996"/>
            <a:ext cx="1469953" cy="369332"/>
          </a:xfrm>
          <a:prstGeom prst="rect">
            <a:avLst/>
          </a:prstGeom>
          <a:noFill/>
        </p:spPr>
        <p:txBody>
          <a:bodyPr wrap="none" rtlCol="0">
            <a:spAutoFit/>
          </a:bodyPr>
          <a:lstStyle/>
          <a:p>
            <a:pPr algn="r"/>
            <a:r>
              <a:rPr lang="en-US" i="1" dirty="0" smtClean="0">
                <a:solidFill>
                  <a:schemeClr val="bg1"/>
                </a:solidFill>
              </a:rPr>
              <a:t>Mora </a:t>
            </a:r>
            <a:r>
              <a:rPr lang="en-US" i="1" dirty="0" err="1" smtClean="0">
                <a:solidFill>
                  <a:schemeClr val="bg1"/>
                </a:solidFill>
              </a:rPr>
              <a:t>excelsa</a:t>
            </a:r>
            <a:r>
              <a:rPr lang="en-US" i="1" dirty="0" smtClean="0">
                <a:solidFill>
                  <a:schemeClr val="bg1"/>
                </a:solidFill>
              </a:rPr>
              <a:t> </a:t>
            </a:r>
            <a:endParaRPr lang="en-US" i="1" dirty="0">
              <a:solidFill>
                <a:schemeClr val="bg1"/>
              </a:solidFill>
            </a:endParaRPr>
          </a:p>
        </p:txBody>
      </p:sp>
    </p:spTree>
    <p:extLst>
      <p:ext uri="{BB962C8B-B14F-4D97-AF65-F5344CB8AC3E}">
        <p14:creationId xmlns:p14="http://schemas.microsoft.com/office/powerpoint/2010/main" val="2464259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 “</a:t>
            </a:r>
            <a:r>
              <a:rPr lang="en-US" dirty="0" err="1" smtClean="0"/>
              <a:t>Guayana</a:t>
            </a:r>
            <a:r>
              <a:rPr lang="en-US" dirty="0" smtClean="0"/>
              <a:t> Highlands”</a:t>
            </a:r>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5400" y="1268760"/>
            <a:ext cx="6433200" cy="473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5-Point Star 3"/>
          <p:cNvSpPr/>
          <p:nvPr/>
        </p:nvSpPr>
        <p:spPr>
          <a:xfrm>
            <a:off x="4283968" y="2348880"/>
            <a:ext cx="180000" cy="18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4680032" y="2564904"/>
            <a:ext cx="180000" cy="18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44208" y="5949280"/>
            <a:ext cx="1407758" cy="261610"/>
          </a:xfrm>
          <a:prstGeom prst="rect">
            <a:avLst/>
          </a:prstGeom>
          <a:noFill/>
        </p:spPr>
        <p:txBody>
          <a:bodyPr wrap="none" rtlCol="0">
            <a:spAutoFit/>
          </a:bodyPr>
          <a:lstStyle/>
          <a:p>
            <a:pPr algn="r"/>
            <a:r>
              <a:rPr lang="en-US" sz="1100" b="1" i="1" dirty="0" smtClean="0">
                <a:solidFill>
                  <a:schemeClr val="bg1"/>
                </a:solidFill>
              </a:rPr>
              <a:t>Source: Google earth</a:t>
            </a:r>
            <a:endParaRPr lang="en-US" sz="1100" i="1" dirty="0">
              <a:solidFill>
                <a:schemeClr val="bg1"/>
              </a:solidFill>
            </a:endParaRPr>
          </a:p>
        </p:txBody>
      </p:sp>
    </p:spTree>
    <p:extLst>
      <p:ext uri="{BB962C8B-B14F-4D97-AF65-F5344CB8AC3E}">
        <p14:creationId xmlns:p14="http://schemas.microsoft.com/office/powerpoint/2010/main" val="3087306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C:\Documents and Settings\Steeg102\My Documents\My Pictures\Venezuela\2005 Roraima\P11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475163"/>
            <a:ext cx="9144000"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
        <p:nvSpPr>
          <p:cNvPr id="28676" name="Title 1"/>
          <p:cNvSpPr>
            <a:spLocks noGrp="1"/>
          </p:cNvSpPr>
          <p:nvPr>
            <p:ph type="title"/>
          </p:nvPr>
        </p:nvSpPr>
        <p:spPr/>
        <p:txBody>
          <a:bodyPr/>
          <a:lstStyle/>
          <a:p>
            <a:r>
              <a:rPr lang="en-US" dirty="0" smtClean="0"/>
              <a:t>Sir Conan Doyle’s “Lost World”</a:t>
            </a:r>
          </a:p>
        </p:txBody>
      </p:sp>
      <p:sp>
        <p:nvSpPr>
          <p:cNvPr id="5" name="TextBox 4"/>
          <p:cNvSpPr txBox="1"/>
          <p:nvPr/>
        </p:nvSpPr>
        <p:spPr>
          <a:xfrm>
            <a:off x="35496" y="6444044"/>
            <a:ext cx="2462469" cy="369332"/>
          </a:xfrm>
          <a:prstGeom prst="rect">
            <a:avLst/>
          </a:prstGeom>
          <a:noFill/>
        </p:spPr>
        <p:txBody>
          <a:bodyPr wrap="none" rtlCol="0">
            <a:spAutoFit/>
          </a:bodyPr>
          <a:lstStyle/>
          <a:p>
            <a:r>
              <a:rPr lang="en-US" dirty="0" smtClean="0">
                <a:solidFill>
                  <a:schemeClr val="bg1"/>
                </a:solidFill>
              </a:rPr>
              <a:t>Gran </a:t>
            </a:r>
            <a:r>
              <a:rPr lang="en-US" dirty="0" err="1" smtClean="0">
                <a:solidFill>
                  <a:schemeClr val="bg1"/>
                </a:solidFill>
              </a:rPr>
              <a:t>Sabana</a:t>
            </a:r>
            <a:r>
              <a:rPr lang="en-US" dirty="0" smtClean="0">
                <a:solidFill>
                  <a:schemeClr val="bg1"/>
                </a:solidFill>
              </a:rPr>
              <a:t>, </a:t>
            </a:r>
            <a:r>
              <a:rPr lang="en-US" dirty="0" err="1" smtClean="0">
                <a:solidFill>
                  <a:schemeClr val="bg1"/>
                </a:solidFill>
              </a:rPr>
              <a:t>Venezuala</a:t>
            </a:r>
            <a:endParaRPr lang="en-US" dirty="0">
              <a:solidFill>
                <a:schemeClr val="bg1"/>
              </a:solidFill>
            </a:endParaRPr>
          </a:p>
        </p:txBody>
      </p:sp>
    </p:spTree>
    <p:extLst>
      <p:ext uri="{BB962C8B-B14F-4D97-AF65-F5344CB8AC3E}">
        <p14:creationId xmlns:p14="http://schemas.microsoft.com/office/powerpoint/2010/main" val="3849185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N887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35496" y="6444044"/>
            <a:ext cx="2412520" cy="369332"/>
          </a:xfrm>
          <a:prstGeom prst="rect">
            <a:avLst/>
          </a:prstGeom>
          <a:noFill/>
        </p:spPr>
        <p:txBody>
          <a:bodyPr wrap="none" rtlCol="0">
            <a:spAutoFit/>
          </a:bodyPr>
          <a:lstStyle/>
          <a:p>
            <a:r>
              <a:rPr lang="en-US" dirty="0" smtClean="0">
                <a:solidFill>
                  <a:schemeClr val="bg1"/>
                </a:solidFill>
              </a:rPr>
              <a:t>Mt. </a:t>
            </a:r>
            <a:r>
              <a:rPr lang="en-US" dirty="0" err="1" smtClean="0">
                <a:solidFill>
                  <a:schemeClr val="bg1"/>
                </a:solidFill>
              </a:rPr>
              <a:t>Roraima</a:t>
            </a:r>
            <a:r>
              <a:rPr lang="en-US" dirty="0" smtClean="0">
                <a:solidFill>
                  <a:schemeClr val="bg1"/>
                </a:solidFill>
              </a:rPr>
              <a:t>, </a:t>
            </a:r>
            <a:r>
              <a:rPr lang="en-US" dirty="0" err="1" smtClean="0">
                <a:solidFill>
                  <a:schemeClr val="bg1"/>
                </a:solidFill>
              </a:rPr>
              <a:t>Venezuala</a:t>
            </a:r>
            <a:endParaRPr lang="en-US" dirty="0">
              <a:solidFill>
                <a:schemeClr val="bg1"/>
              </a:solidFill>
            </a:endParaRPr>
          </a:p>
        </p:txBody>
      </p:sp>
    </p:spTree>
    <p:extLst>
      <p:ext uri="{BB962C8B-B14F-4D97-AF65-F5344CB8AC3E}">
        <p14:creationId xmlns:p14="http://schemas.microsoft.com/office/powerpoint/2010/main" val="1274972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US" smtClean="0"/>
          </a:p>
        </p:txBody>
      </p:sp>
      <p:pic>
        <p:nvPicPr>
          <p:cNvPr id="29699" name="Picture 2" descr="C:\Documents and Settings\Steeg102\My Documents\My Pictures\Venezuela\2005 Roraima\DSCN889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496" y="6444044"/>
            <a:ext cx="2412520" cy="369332"/>
          </a:xfrm>
          <a:prstGeom prst="rect">
            <a:avLst/>
          </a:prstGeom>
          <a:noFill/>
        </p:spPr>
        <p:txBody>
          <a:bodyPr wrap="none" rtlCol="0">
            <a:spAutoFit/>
          </a:bodyPr>
          <a:lstStyle/>
          <a:p>
            <a:r>
              <a:rPr lang="en-US" dirty="0" smtClean="0">
                <a:solidFill>
                  <a:schemeClr val="bg1"/>
                </a:solidFill>
              </a:rPr>
              <a:t>Mt. </a:t>
            </a:r>
            <a:r>
              <a:rPr lang="en-US" dirty="0" err="1" smtClean="0">
                <a:solidFill>
                  <a:schemeClr val="bg1"/>
                </a:solidFill>
              </a:rPr>
              <a:t>Roraima</a:t>
            </a:r>
            <a:r>
              <a:rPr lang="en-US" dirty="0" smtClean="0">
                <a:solidFill>
                  <a:schemeClr val="bg1"/>
                </a:solidFill>
              </a:rPr>
              <a:t>, </a:t>
            </a:r>
            <a:r>
              <a:rPr lang="en-US" dirty="0" err="1" smtClean="0">
                <a:solidFill>
                  <a:schemeClr val="bg1"/>
                </a:solidFill>
              </a:rPr>
              <a:t>Venezuala</a:t>
            </a:r>
            <a:endParaRPr lang="en-US" dirty="0">
              <a:solidFill>
                <a:schemeClr val="bg1"/>
              </a:solidFill>
            </a:endParaRPr>
          </a:p>
        </p:txBody>
      </p:sp>
    </p:spTree>
    <p:extLst>
      <p:ext uri="{BB962C8B-B14F-4D97-AF65-F5344CB8AC3E}">
        <p14:creationId xmlns:p14="http://schemas.microsoft.com/office/powerpoint/2010/main" val="1274972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Gefascineerd</a:t>
            </a:r>
            <a:r>
              <a:rPr lang="en-US" dirty="0" smtClean="0"/>
              <a:t> door </a:t>
            </a:r>
            <a:r>
              <a:rPr lang="en-US" dirty="0" err="1" smtClean="0"/>
              <a:t>biodiversiteit</a:t>
            </a:r>
            <a:endParaRPr lang="en-US" dirty="0"/>
          </a:p>
        </p:txBody>
      </p:sp>
      <p:sp>
        <p:nvSpPr>
          <p:cNvPr id="3" name="Content Placeholder 2"/>
          <p:cNvSpPr>
            <a:spLocks noGrp="1"/>
          </p:cNvSpPr>
          <p:nvPr>
            <p:ph idx="1"/>
          </p:nvPr>
        </p:nvSpPr>
        <p:spPr>
          <a:xfrm>
            <a:off x="827584" y="1600200"/>
            <a:ext cx="7859216" cy="4525963"/>
          </a:xfrm>
        </p:spPr>
        <p:txBody>
          <a:bodyPr/>
          <a:lstStyle/>
          <a:p>
            <a:pPr marL="0" indent="0">
              <a:buNone/>
            </a:pPr>
            <a:r>
              <a:rPr lang="en-US" dirty="0" smtClean="0"/>
              <a:t>Met dank aan Walt Disney ;-) </a:t>
            </a:r>
            <a:endParaRPr lang="en-US" dirty="0"/>
          </a:p>
        </p:txBody>
      </p:sp>
      <p:pic>
        <p:nvPicPr>
          <p:cNvPr id="2052" name="Picture 4" descr="http://www.catawiki.nl/assets/7/3/7/3/373616b0-b8d7-012d-00ea-0050569428b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6136" y="2276872"/>
            <a:ext cx="2967544" cy="4081290"/>
          </a:xfrm>
          <a:prstGeom prst="rect">
            <a:avLst/>
          </a:prstGeom>
          <a:noFill/>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592" y="2276872"/>
            <a:ext cx="4248472" cy="3186354"/>
          </a:xfrm>
          <a:prstGeom prst="rect">
            <a:avLst/>
          </a:prstGeom>
        </p:spPr>
      </p:pic>
    </p:spTree>
    <p:extLst>
      <p:ext uri="{BB962C8B-B14F-4D97-AF65-F5344CB8AC3E}">
        <p14:creationId xmlns:p14="http://schemas.microsoft.com/office/powerpoint/2010/main" val="13381390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D:\Pictures\Venezuela\2006 Sta Elena\DSCN952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71867" y="332656"/>
            <a:ext cx="5664629" cy="42484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48264" y="4741272"/>
            <a:ext cx="2089483" cy="1292662"/>
          </a:xfrm>
          <a:prstGeom prst="rect">
            <a:avLst/>
          </a:prstGeom>
          <a:noFill/>
        </p:spPr>
        <p:txBody>
          <a:bodyPr wrap="none" rtlCol="0">
            <a:spAutoFit/>
          </a:bodyPr>
          <a:lstStyle/>
          <a:p>
            <a:pPr algn="r"/>
            <a:r>
              <a:rPr lang="en-US" sz="2400" dirty="0" err="1" smtClean="0">
                <a:solidFill>
                  <a:schemeClr val="bg1"/>
                </a:solidFill>
              </a:rPr>
              <a:t>Carnivoren</a:t>
            </a:r>
            <a:endParaRPr lang="en-US" sz="2400" dirty="0" smtClean="0">
              <a:solidFill>
                <a:schemeClr val="bg1"/>
              </a:solidFill>
            </a:endParaRPr>
          </a:p>
          <a:p>
            <a:pPr algn="r"/>
            <a:r>
              <a:rPr lang="en-US" i="1" dirty="0" err="1" smtClean="0">
                <a:solidFill>
                  <a:schemeClr val="bg1"/>
                </a:solidFill>
              </a:rPr>
              <a:t>Heliamphora</a:t>
            </a:r>
            <a:r>
              <a:rPr lang="en-US" i="1" dirty="0" smtClean="0">
                <a:solidFill>
                  <a:schemeClr val="bg1"/>
                </a:solidFill>
              </a:rPr>
              <a:t> </a:t>
            </a:r>
            <a:r>
              <a:rPr lang="en-US" i="1" dirty="0" err="1" smtClean="0">
                <a:solidFill>
                  <a:schemeClr val="bg1"/>
                </a:solidFill>
              </a:rPr>
              <a:t>nutans</a:t>
            </a:r>
            <a:endParaRPr lang="en-US" i="1" dirty="0" smtClean="0">
              <a:solidFill>
                <a:schemeClr val="bg1"/>
              </a:solidFill>
            </a:endParaRPr>
          </a:p>
          <a:p>
            <a:pPr algn="r"/>
            <a:r>
              <a:rPr lang="en-US" i="1" dirty="0" err="1" smtClean="0">
                <a:solidFill>
                  <a:schemeClr val="bg1"/>
                </a:solidFill>
              </a:rPr>
              <a:t>Drosera</a:t>
            </a:r>
            <a:r>
              <a:rPr lang="en-US" i="1" dirty="0" smtClean="0">
                <a:solidFill>
                  <a:schemeClr val="bg1"/>
                </a:solidFill>
              </a:rPr>
              <a:t> cf. </a:t>
            </a:r>
            <a:r>
              <a:rPr lang="en-US" i="1" dirty="0" err="1" smtClean="0">
                <a:solidFill>
                  <a:schemeClr val="bg1"/>
                </a:solidFill>
              </a:rPr>
              <a:t>roraimae</a:t>
            </a:r>
            <a:endParaRPr lang="en-US" i="1" dirty="0" smtClean="0">
              <a:solidFill>
                <a:schemeClr val="bg1"/>
              </a:solidFill>
            </a:endParaRPr>
          </a:p>
          <a:p>
            <a:pPr algn="r"/>
            <a:r>
              <a:rPr lang="en-US" i="1" dirty="0" err="1" smtClean="0">
                <a:solidFill>
                  <a:schemeClr val="bg1"/>
                </a:solidFill>
              </a:rPr>
              <a:t>Brocchinia</a:t>
            </a:r>
            <a:r>
              <a:rPr lang="en-US" i="1" dirty="0" smtClean="0">
                <a:solidFill>
                  <a:schemeClr val="bg1"/>
                </a:solidFill>
              </a:rPr>
              <a:t> </a:t>
            </a:r>
            <a:r>
              <a:rPr lang="en-US" i="1" dirty="0" err="1" smtClean="0">
                <a:solidFill>
                  <a:schemeClr val="bg1"/>
                </a:solidFill>
              </a:rPr>
              <a:t>reducta</a:t>
            </a:r>
            <a:endParaRPr lang="en-US" i="1" dirty="0">
              <a:solidFill>
                <a:schemeClr val="bg1"/>
              </a:solidFill>
            </a:endParaRPr>
          </a:p>
        </p:txBody>
      </p:sp>
      <p:pic>
        <p:nvPicPr>
          <p:cNvPr id="2055" name="Picture 7" descr="D:\Pictures\Venezuela\2006 Sta Elena\DSC046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7744" y="116632"/>
            <a:ext cx="6827837" cy="45354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Pictures\Venezuela\2005 Roraima\DSCN891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504" y="116632"/>
            <a:ext cx="3360372" cy="252028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Pictures\Venezuela\2005 Roraima\DSCN895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873" y="3284984"/>
            <a:ext cx="3372555" cy="2529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477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Pictures\Venezuela\2005 Roraima\DSCN885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9992" y="2996952"/>
            <a:ext cx="4586056" cy="3439542"/>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2" descr="C:\Documents and Settings\Steeg102\My Documents\My Pictures\Venezuela\2005 Roraima\DSCN885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508" y="188640"/>
            <a:ext cx="4721291" cy="354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descr="C:\Documents and Settings\Steeg102\My Documents\My Pictures\Venezuela\2005 Roraima\DSCN886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92080" y="188640"/>
            <a:ext cx="3540289" cy="265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835696" y="3933056"/>
            <a:ext cx="2241383" cy="1015663"/>
          </a:xfrm>
          <a:prstGeom prst="rect">
            <a:avLst/>
          </a:prstGeom>
          <a:noFill/>
        </p:spPr>
        <p:txBody>
          <a:bodyPr wrap="none" rtlCol="0">
            <a:spAutoFit/>
          </a:bodyPr>
          <a:lstStyle/>
          <a:p>
            <a:pPr algn="r"/>
            <a:r>
              <a:rPr lang="en-US" sz="2400" dirty="0" smtClean="0">
                <a:solidFill>
                  <a:schemeClr val="bg1"/>
                </a:solidFill>
              </a:rPr>
              <a:t>And…</a:t>
            </a:r>
          </a:p>
          <a:p>
            <a:pPr algn="r"/>
            <a:r>
              <a:rPr lang="en-US" i="1" dirty="0" err="1" smtClean="0">
                <a:solidFill>
                  <a:schemeClr val="bg1"/>
                </a:solidFill>
              </a:rPr>
              <a:t>Utricularia</a:t>
            </a:r>
            <a:r>
              <a:rPr lang="en-US" i="1" dirty="0" smtClean="0">
                <a:solidFill>
                  <a:schemeClr val="bg1"/>
                </a:solidFill>
              </a:rPr>
              <a:t> </a:t>
            </a:r>
            <a:r>
              <a:rPr lang="en-US" i="1" dirty="0" err="1" smtClean="0">
                <a:solidFill>
                  <a:schemeClr val="bg1"/>
                </a:solidFill>
              </a:rPr>
              <a:t>humboldtii</a:t>
            </a:r>
            <a:endParaRPr lang="en-US" i="1" dirty="0" smtClean="0">
              <a:solidFill>
                <a:schemeClr val="bg1"/>
              </a:solidFill>
            </a:endParaRPr>
          </a:p>
          <a:p>
            <a:pPr algn="r"/>
            <a:r>
              <a:rPr lang="en-US" i="1" dirty="0" err="1">
                <a:solidFill>
                  <a:schemeClr val="bg1"/>
                </a:solidFill>
              </a:rPr>
              <a:t>Orectanthe</a:t>
            </a:r>
            <a:r>
              <a:rPr lang="en-US" i="1" dirty="0">
                <a:solidFill>
                  <a:schemeClr val="bg1"/>
                </a:solidFill>
              </a:rPr>
              <a:t> </a:t>
            </a:r>
            <a:r>
              <a:rPr lang="en-US" i="1" dirty="0" err="1">
                <a:solidFill>
                  <a:schemeClr val="bg1"/>
                </a:solidFill>
              </a:rPr>
              <a:t>sceptrum</a:t>
            </a:r>
            <a:endParaRPr lang="en-US" i="1" dirty="0" smtClean="0">
              <a:solidFill>
                <a:schemeClr val="bg1"/>
              </a:solidFill>
            </a:endParaRPr>
          </a:p>
        </p:txBody>
      </p:sp>
    </p:spTree>
    <p:extLst>
      <p:ext uri="{BB962C8B-B14F-4D97-AF65-F5344CB8AC3E}">
        <p14:creationId xmlns:p14="http://schemas.microsoft.com/office/powerpoint/2010/main" val="364227150"/>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US" smtClean="0"/>
          </a:p>
        </p:txBody>
      </p:sp>
      <p:pic>
        <p:nvPicPr>
          <p:cNvPr id="31747" name="Picture 2" descr="C:\Documents and Settings\Steeg102\My Documents\My Pictures\Venezuela\2005 Roraima\DSCN892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5479" y="6074712"/>
            <a:ext cx="1730217" cy="738664"/>
          </a:xfrm>
          <a:prstGeom prst="rect">
            <a:avLst/>
          </a:prstGeom>
          <a:noFill/>
        </p:spPr>
        <p:txBody>
          <a:bodyPr wrap="none" rtlCol="0">
            <a:spAutoFit/>
          </a:bodyPr>
          <a:lstStyle/>
          <a:p>
            <a:pPr algn="r"/>
            <a:r>
              <a:rPr lang="en-US" sz="2400" dirty="0" smtClean="0">
                <a:solidFill>
                  <a:schemeClr val="bg1"/>
                </a:solidFill>
              </a:rPr>
              <a:t>Mt. </a:t>
            </a:r>
            <a:r>
              <a:rPr lang="en-US" sz="2400" dirty="0" err="1" smtClean="0">
                <a:solidFill>
                  <a:schemeClr val="bg1"/>
                </a:solidFill>
              </a:rPr>
              <a:t>Roraima</a:t>
            </a:r>
            <a:endParaRPr lang="en-US" sz="2400" dirty="0" smtClean="0">
              <a:solidFill>
                <a:schemeClr val="bg1"/>
              </a:solidFill>
            </a:endParaRPr>
          </a:p>
          <a:p>
            <a:pPr algn="r"/>
            <a:r>
              <a:rPr lang="en-US" i="1" dirty="0" err="1" smtClean="0">
                <a:solidFill>
                  <a:schemeClr val="bg1"/>
                </a:solidFill>
              </a:rPr>
              <a:t>Bonnettia</a:t>
            </a:r>
            <a:endParaRPr lang="en-US" i="1" dirty="0" smtClean="0">
              <a:solidFill>
                <a:schemeClr val="bg1"/>
              </a:solidFill>
            </a:endParaRPr>
          </a:p>
        </p:txBody>
      </p:sp>
    </p:spTree>
    <p:extLst>
      <p:ext uri="{BB962C8B-B14F-4D97-AF65-F5344CB8AC3E}">
        <p14:creationId xmlns:p14="http://schemas.microsoft.com/office/powerpoint/2010/main" val="693920705"/>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 Witte </a:t>
            </a:r>
            <a:r>
              <a:rPr lang="en-US" dirty="0" err="1" smtClean="0"/>
              <a:t>Zanden</a:t>
            </a:r>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5400" y="1268760"/>
            <a:ext cx="6433200" cy="473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5-Point Star 3"/>
          <p:cNvSpPr/>
          <p:nvPr/>
        </p:nvSpPr>
        <p:spPr>
          <a:xfrm>
            <a:off x="3275856" y="2672936"/>
            <a:ext cx="180000" cy="18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4680032" y="1844824"/>
            <a:ext cx="180000" cy="18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44208" y="5949280"/>
            <a:ext cx="1407758" cy="261610"/>
          </a:xfrm>
          <a:prstGeom prst="rect">
            <a:avLst/>
          </a:prstGeom>
          <a:noFill/>
        </p:spPr>
        <p:txBody>
          <a:bodyPr wrap="none" rtlCol="0">
            <a:spAutoFit/>
          </a:bodyPr>
          <a:lstStyle/>
          <a:p>
            <a:pPr algn="r"/>
            <a:r>
              <a:rPr lang="en-US" sz="1100" b="1" i="1" dirty="0" smtClean="0">
                <a:solidFill>
                  <a:schemeClr val="bg1"/>
                </a:solidFill>
              </a:rPr>
              <a:t>Source: Google earth</a:t>
            </a:r>
            <a:endParaRPr lang="en-US" sz="1100" i="1" dirty="0">
              <a:solidFill>
                <a:schemeClr val="bg1"/>
              </a:solidFill>
            </a:endParaRPr>
          </a:p>
        </p:txBody>
      </p:sp>
    </p:spTree>
    <p:extLst>
      <p:ext uri="{BB962C8B-B14F-4D97-AF65-F5344CB8AC3E}">
        <p14:creationId xmlns:p14="http://schemas.microsoft.com/office/powerpoint/2010/main" val="3508377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smtClean="0"/>
          </a:p>
        </p:txBody>
      </p:sp>
      <p:pic>
        <p:nvPicPr>
          <p:cNvPr id="32771" name="Picture 2" descr="C:\Documents and Settings\Steeg102\My Documents\My Pictures\Brazil\2006 Sao Gabriel Ju\DSCN639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813" y="6351711"/>
            <a:ext cx="2456955" cy="461665"/>
          </a:xfrm>
          <a:prstGeom prst="rect">
            <a:avLst/>
          </a:prstGeom>
          <a:noFill/>
        </p:spPr>
        <p:txBody>
          <a:bodyPr wrap="none" rtlCol="0">
            <a:spAutoFit/>
          </a:bodyPr>
          <a:lstStyle/>
          <a:p>
            <a:pPr algn="r"/>
            <a:r>
              <a:rPr lang="en-US" sz="2400" dirty="0" smtClean="0">
                <a:solidFill>
                  <a:schemeClr val="bg1"/>
                </a:solidFill>
              </a:rPr>
              <a:t>Rio Negro, </a:t>
            </a:r>
            <a:r>
              <a:rPr lang="en-US" sz="2400" dirty="0" err="1" smtClean="0">
                <a:solidFill>
                  <a:schemeClr val="bg1"/>
                </a:solidFill>
              </a:rPr>
              <a:t>Brazilie</a:t>
            </a:r>
            <a:endParaRPr lang="en-US" i="1" dirty="0" smtClean="0">
              <a:solidFill>
                <a:schemeClr val="bg1"/>
              </a:solidFill>
            </a:endParaRPr>
          </a:p>
        </p:txBody>
      </p:sp>
    </p:spTree>
    <p:extLst>
      <p:ext uri="{BB962C8B-B14F-4D97-AF65-F5344CB8AC3E}">
        <p14:creationId xmlns:p14="http://schemas.microsoft.com/office/powerpoint/2010/main" val="1063467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en-US" smtClean="0"/>
          </a:p>
        </p:txBody>
      </p:sp>
      <p:pic>
        <p:nvPicPr>
          <p:cNvPr id="33795" name="Picture 2" descr="C:\Documents and Settings\Steeg102\My Documents\My Pictures\Brazil\2006 Sao Gabriel\DSCN941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813" y="6351711"/>
            <a:ext cx="2456955" cy="461665"/>
          </a:xfrm>
          <a:prstGeom prst="rect">
            <a:avLst/>
          </a:prstGeom>
          <a:noFill/>
        </p:spPr>
        <p:txBody>
          <a:bodyPr wrap="none" rtlCol="0">
            <a:spAutoFit/>
          </a:bodyPr>
          <a:lstStyle/>
          <a:p>
            <a:pPr algn="r"/>
            <a:r>
              <a:rPr lang="en-US" sz="2400" dirty="0" smtClean="0"/>
              <a:t>Rio Negro, </a:t>
            </a:r>
            <a:r>
              <a:rPr lang="en-US" sz="2400" dirty="0" err="1" smtClean="0"/>
              <a:t>Brazilie</a:t>
            </a:r>
            <a:endParaRPr lang="en-US" i="1" dirty="0" smtClean="0"/>
          </a:p>
        </p:txBody>
      </p:sp>
    </p:spTree>
    <p:extLst>
      <p:ext uri="{BB962C8B-B14F-4D97-AF65-F5344CB8AC3E}">
        <p14:creationId xmlns:p14="http://schemas.microsoft.com/office/powerpoint/2010/main" val="1551103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N694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7688" y="2795736"/>
            <a:ext cx="4876800" cy="3657600"/>
          </a:xfrm>
          <a:prstGeom prst="rect">
            <a:avLst/>
          </a:prstGeom>
        </p:spPr>
      </p:pic>
      <p:pic>
        <p:nvPicPr>
          <p:cNvPr id="4" name="Picture 3" descr="DCP_041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2" y="188640"/>
            <a:ext cx="4968552" cy="3726414"/>
          </a:xfrm>
          <a:prstGeom prst="rect">
            <a:avLst/>
          </a:prstGeom>
        </p:spPr>
      </p:pic>
      <p:sp>
        <p:nvSpPr>
          <p:cNvPr id="6" name="Rectangle 5"/>
          <p:cNvSpPr/>
          <p:nvPr/>
        </p:nvSpPr>
        <p:spPr>
          <a:xfrm>
            <a:off x="107504" y="3933056"/>
            <a:ext cx="2334101" cy="369332"/>
          </a:xfrm>
          <a:prstGeom prst="rect">
            <a:avLst/>
          </a:prstGeom>
        </p:spPr>
        <p:txBody>
          <a:bodyPr wrap="none">
            <a:spAutoFit/>
          </a:bodyPr>
          <a:lstStyle/>
          <a:p>
            <a:r>
              <a:rPr lang="en-US" dirty="0" err="1" smtClean="0">
                <a:solidFill>
                  <a:schemeClr val="bg1"/>
                </a:solidFill>
              </a:rPr>
              <a:t>Mabura</a:t>
            </a:r>
            <a:r>
              <a:rPr lang="en-US" dirty="0" smtClean="0">
                <a:solidFill>
                  <a:schemeClr val="bg1"/>
                </a:solidFill>
              </a:rPr>
              <a:t> Hill, C. Guyana</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 Andes</a:t>
            </a:r>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5400" y="1268760"/>
            <a:ext cx="6433200" cy="473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5-Point Star 3"/>
          <p:cNvSpPr/>
          <p:nvPr/>
        </p:nvSpPr>
        <p:spPr>
          <a:xfrm>
            <a:off x="1547664" y="2996952"/>
            <a:ext cx="180000" cy="18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1979712" y="2024824"/>
            <a:ext cx="180000" cy="18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44208" y="5949280"/>
            <a:ext cx="1407758" cy="261610"/>
          </a:xfrm>
          <a:prstGeom prst="rect">
            <a:avLst/>
          </a:prstGeom>
          <a:noFill/>
        </p:spPr>
        <p:txBody>
          <a:bodyPr wrap="none" rtlCol="0">
            <a:spAutoFit/>
          </a:bodyPr>
          <a:lstStyle/>
          <a:p>
            <a:pPr algn="r"/>
            <a:r>
              <a:rPr lang="en-US" sz="1100" b="1" i="1" dirty="0" smtClean="0">
                <a:solidFill>
                  <a:schemeClr val="bg1"/>
                </a:solidFill>
              </a:rPr>
              <a:t>Source: Google earth</a:t>
            </a:r>
            <a:endParaRPr lang="en-US" sz="1100" i="1" dirty="0">
              <a:solidFill>
                <a:schemeClr val="bg1"/>
              </a:solidFill>
            </a:endParaRPr>
          </a:p>
        </p:txBody>
      </p:sp>
    </p:spTree>
    <p:extLst>
      <p:ext uri="{BB962C8B-B14F-4D97-AF65-F5344CB8AC3E}">
        <p14:creationId xmlns:p14="http://schemas.microsoft.com/office/powerpoint/2010/main" val="35928952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algn="r"/>
            <a:r>
              <a:rPr lang="en-US" dirty="0" err="1" smtClean="0"/>
              <a:t>Bergbossen</a:t>
            </a:r>
            <a:endParaRPr lang="en-US" dirty="0" smtClean="0"/>
          </a:p>
        </p:txBody>
      </p:sp>
      <p:pic>
        <p:nvPicPr>
          <p:cNvPr id="35843" name="Picture 2" descr="C:\Documents and Settings\Steeg102\My Documents\My Pictures\Colombia 1986\Image15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61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descr="C:\Documents and Settings\Steeg102\My Documents\My Pictures\Colombia 1986\Image140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08104" y="1268760"/>
            <a:ext cx="327342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01458" y="6396335"/>
            <a:ext cx="3410357" cy="461665"/>
          </a:xfrm>
          <a:prstGeom prst="rect">
            <a:avLst/>
          </a:prstGeom>
          <a:noFill/>
        </p:spPr>
        <p:txBody>
          <a:bodyPr wrap="none" rtlCol="0">
            <a:spAutoFit/>
          </a:bodyPr>
          <a:lstStyle/>
          <a:p>
            <a:pPr algn="r"/>
            <a:r>
              <a:rPr lang="en-US" sz="2400" dirty="0" err="1" smtClean="0">
                <a:solidFill>
                  <a:schemeClr val="bg1"/>
                </a:solidFill>
              </a:rPr>
              <a:t>Centrale</a:t>
            </a:r>
            <a:r>
              <a:rPr lang="en-US" sz="2400" dirty="0" smtClean="0">
                <a:solidFill>
                  <a:schemeClr val="bg1"/>
                </a:solidFill>
              </a:rPr>
              <a:t> Andes, Colombia</a:t>
            </a:r>
            <a:endParaRPr lang="en-US" i="1" dirty="0" smtClean="0">
              <a:solidFill>
                <a:schemeClr val="bg1"/>
              </a:solidFill>
            </a:endParaRPr>
          </a:p>
        </p:txBody>
      </p:sp>
    </p:spTree>
    <p:extLst>
      <p:ext uri="{BB962C8B-B14F-4D97-AF65-F5344CB8AC3E}">
        <p14:creationId xmlns:p14="http://schemas.microsoft.com/office/powerpoint/2010/main" val="3399500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algn="r"/>
            <a:r>
              <a:rPr lang="en-US" dirty="0" err="1" smtClean="0"/>
              <a:t>Mosbossen</a:t>
            </a:r>
            <a:endParaRPr lang="en-US" dirty="0" smtClean="0"/>
          </a:p>
        </p:txBody>
      </p:sp>
      <p:pic>
        <p:nvPicPr>
          <p:cNvPr id="36867" name="Picture 2" descr="C:\Documents and Settings\Steeg102\My Documents\My Pictures\Colombia 1986\Image23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59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3" descr="C:\Documents and Settings\Steeg102\My Documents\My Pictures\Colombia 1986\Image250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3074" y="1412775"/>
            <a:ext cx="3292301" cy="485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01458" y="6396335"/>
            <a:ext cx="3410357" cy="461665"/>
          </a:xfrm>
          <a:prstGeom prst="rect">
            <a:avLst/>
          </a:prstGeom>
          <a:noFill/>
        </p:spPr>
        <p:txBody>
          <a:bodyPr wrap="none" rtlCol="0">
            <a:spAutoFit/>
          </a:bodyPr>
          <a:lstStyle/>
          <a:p>
            <a:pPr algn="r"/>
            <a:r>
              <a:rPr lang="en-US" sz="2400" dirty="0" err="1" smtClean="0">
                <a:solidFill>
                  <a:schemeClr val="bg1"/>
                </a:solidFill>
              </a:rPr>
              <a:t>Centrale</a:t>
            </a:r>
            <a:r>
              <a:rPr lang="en-US" sz="2400" dirty="0" smtClean="0">
                <a:solidFill>
                  <a:schemeClr val="bg1"/>
                </a:solidFill>
              </a:rPr>
              <a:t> Andes, Colombia</a:t>
            </a:r>
            <a:endParaRPr lang="en-US" i="1" dirty="0" smtClean="0">
              <a:solidFill>
                <a:schemeClr val="bg1"/>
              </a:solidFill>
            </a:endParaRPr>
          </a:p>
        </p:txBody>
      </p:sp>
    </p:spTree>
    <p:extLst>
      <p:ext uri="{BB962C8B-B14F-4D97-AF65-F5344CB8AC3E}">
        <p14:creationId xmlns:p14="http://schemas.microsoft.com/office/powerpoint/2010/main" val="2813763492"/>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Forest Project Mabura Hill</a:t>
            </a:r>
            <a:endParaRPr lang="en-US" dirty="0"/>
          </a:p>
        </p:txBody>
      </p:sp>
      <p:pic>
        <p:nvPicPr>
          <p:cNvPr id="75778" name="Picture 2" descr="D:\Users\Hans\Pictures\Guyana\1987 - 1992 All\scan007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4" y="1700808"/>
            <a:ext cx="2418314" cy="3600000"/>
          </a:xfrm>
          <a:prstGeom prst="rect">
            <a:avLst/>
          </a:prstGeom>
          <a:noFill/>
        </p:spPr>
      </p:pic>
      <p:pic>
        <p:nvPicPr>
          <p:cNvPr id="75779" name="Picture 3" descr="D:\Users\Hans\Pictures\Guyana\1987 - 1992 All\scan006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27784" y="3609360"/>
            <a:ext cx="4507462" cy="3060000"/>
          </a:xfrm>
          <a:prstGeom prst="rect">
            <a:avLst/>
          </a:prstGeom>
          <a:noFill/>
        </p:spPr>
      </p:pic>
      <p:pic>
        <p:nvPicPr>
          <p:cNvPr id="75780" name="Picture 4" descr="D:\Users\Hans\Pictures\Guyana\1987 - 1992 All\scan007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7504" y="1700808"/>
            <a:ext cx="2418312" cy="3600000"/>
          </a:xfrm>
          <a:prstGeom prst="rect">
            <a:avLst/>
          </a:prstGeom>
          <a:noFill/>
        </p:spPr>
      </p:pic>
      <p:pic>
        <p:nvPicPr>
          <p:cNvPr id="75781" name="Picture 5" descr="D:\Users\Hans\Pictures\Guyana\1987 - 1992 All\scan0068.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27784" y="3609360"/>
            <a:ext cx="4507462" cy="3060000"/>
          </a:xfrm>
          <a:prstGeom prst="rect">
            <a:avLst/>
          </a:prstGeom>
          <a:noFill/>
        </p:spPr>
      </p:pic>
      <p:pic>
        <p:nvPicPr>
          <p:cNvPr id="75782" name="Picture 6" descr="D:\Users\Hans\Pictures\Guyana\1987 - 1992 All\scan0069.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27784" y="3609360"/>
            <a:ext cx="4507463" cy="3060000"/>
          </a:xfrm>
          <a:prstGeom prst="rect">
            <a:avLst/>
          </a:prstGeom>
          <a:noFill/>
        </p:spPr>
      </p:pic>
      <p:pic>
        <p:nvPicPr>
          <p:cNvPr id="9" name="Picture 2" descr="http://www.tropenbos.org/tbi_publications/bookcovers/tecser5.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308304" y="4107163"/>
            <a:ext cx="1656000" cy="2562197"/>
          </a:xfrm>
          <a:prstGeom prst="rect">
            <a:avLst/>
          </a:prstGeom>
          <a:noFill/>
        </p:spPr>
      </p:pic>
      <p:pic>
        <p:nvPicPr>
          <p:cNvPr id="75783" name="Picture 7" descr="D:\Users\Hans\Pictures\Guyana\1987 - 1992 All\scan0045.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937528" y="1340768"/>
            <a:ext cx="3076023" cy="2088232"/>
          </a:xfrm>
          <a:prstGeom prst="rect">
            <a:avLst/>
          </a:prstGeom>
          <a:noFill/>
        </p:spPr>
      </p:pic>
      <p:pic>
        <p:nvPicPr>
          <p:cNvPr id="75785" name="Picture 9"/>
          <p:cNvPicPr>
            <a:picLocks noChangeAspect="1" noChangeArrowheads="1"/>
          </p:cNvPicPr>
          <p:nvPr/>
        </p:nvPicPr>
        <p:blipFill>
          <a:blip r:embed="rId10" cstate="print"/>
          <a:srcRect/>
          <a:stretch>
            <a:fillRect/>
          </a:stretch>
        </p:blipFill>
        <p:spPr bwMode="auto">
          <a:xfrm>
            <a:off x="335343" y="332656"/>
            <a:ext cx="996297" cy="1008112"/>
          </a:xfrm>
          <a:prstGeom prst="rect">
            <a:avLst/>
          </a:prstGeom>
          <a:noFill/>
          <a:ln w="9525">
            <a:noFill/>
            <a:miter lim="800000"/>
            <a:headEnd/>
            <a:tailEnd/>
          </a:ln>
        </p:spPr>
      </p:pic>
    </p:spTree>
    <p:extLst>
      <p:ext uri="{BB962C8B-B14F-4D97-AF65-F5344CB8AC3E}">
        <p14:creationId xmlns:p14="http://schemas.microsoft.com/office/powerpoint/2010/main" val="115840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5780"/>
                                        </p:tgtEl>
                                        <p:attrNameLst>
                                          <p:attrName>style.visibility</p:attrName>
                                        </p:attrNameLst>
                                      </p:cBhvr>
                                      <p:to>
                                        <p:strVal val="visible"/>
                                      </p:to>
                                    </p:set>
                                    <p:animEffect transition="in" filter="fade">
                                      <p:cBhvr>
                                        <p:cTn id="7" dur="2000"/>
                                        <p:tgtEl>
                                          <p:spTgt spid="75780"/>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75779"/>
                                        </p:tgtEl>
                                        <p:attrNameLst>
                                          <p:attrName>style.visibility</p:attrName>
                                        </p:attrNameLst>
                                      </p:cBhvr>
                                      <p:to>
                                        <p:strVal val="visible"/>
                                      </p:to>
                                    </p:set>
                                    <p:animEffect transition="in" filter="fade">
                                      <p:cBhvr>
                                        <p:cTn id="11" dur="3000"/>
                                        <p:tgtEl>
                                          <p:spTgt spid="75779"/>
                                        </p:tgtEl>
                                      </p:cBhvr>
                                    </p:animEffect>
                                  </p:childTnLst>
                                </p:cTn>
                              </p:par>
                            </p:childTnLst>
                          </p:cTn>
                        </p:par>
                        <p:par>
                          <p:cTn id="12" fill="hold">
                            <p:stCondLst>
                              <p:cond delay="7000"/>
                            </p:stCondLst>
                            <p:childTnLst>
                              <p:par>
                                <p:cTn id="13" presetID="10" presetClass="entr" presetSubtype="0" fill="hold" nodeType="afterEffect">
                                  <p:stCondLst>
                                    <p:cond delay="0"/>
                                  </p:stCondLst>
                                  <p:childTnLst>
                                    <p:set>
                                      <p:cBhvr>
                                        <p:cTn id="14" dur="1" fill="hold">
                                          <p:stCondLst>
                                            <p:cond delay="0"/>
                                          </p:stCondLst>
                                        </p:cTn>
                                        <p:tgtEl>
                                          <p:spTgt spid="75781"/>
                                        </p:tgtEl>
                                        <p:attrNameLst>
                                          <p:attrName>style.visibility</p:attrName>
                                        </p:attrNameLst>
                                      </p:cBhvr>
                                      <p:to>
                                        <p:strVal val="visible"/>
                                      </p:to>
                                    </p:set>
                                    <p:animEffect transition="in" filter="fade">
                                      <p:cBhvr>
                                        <p:cTn id="15" dur="3000"/>
                                        <p:tgtEl>
                                          <p:spTgt spid="75781"/>
                                        </p:tgtEl>
                                      </p:cBhvr>
                                    </p:animEffect>
                                  </p:childTnLst>
                                </p:cTn>
                              </p:par>
                            </p:childTnLst>
                          </p:cTn>
                        </p:par>
                        <p:par>
                          <p:cTn id="16" fill="hold">
                            <p:stCondLst>
                              <p:cond delay="10000"/>
                            </p:stCondLst>
                            <p:childTnLst>
                              <p:par>
                                <p:cTn id="17" presetID="10" presetClass="entr" presetSubtype="0" fill="hold" nodeType="afterEffect">
                                  <p:stCondLst>
                                    <p:cond delay="0"/>
                                  </p:stCondLst>
                                  <p:childTnLst>
                                    <p:set>
                                      <p:cBhvr>
                                        <p:cTn id="18" dur="1" fill="hold">
                                          <p:stCondLst>
                                            <p:cond delay="0"/>
                                          </p:stCondLst>
                                        </p:cTn>
                                        <p:tgtEl>
                                          <p:spTgt spid="75782"/>
                                        </p:tgtEl>
                                        <p:attrNameLst>
                                          <p:attrName>style.visibility</p:attrName>
                                        </p:attrNameLst>
                                      </p:cBhvr>
                                      <p:to>
                                        <p:strVal val="visible"/>
                                      </p:to>
                                    </p:set>
                                    <p:animEffect transition="in" filter="fade">
                                      <p:cBhvr>
                                        <p:cTn id="19" dur="3000"/>
                                        <p:tgtEl>
                                          <p:spTgt spid="7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descr="C:\Documents and Settings\Steeg102\My Documents\My Pictures\Colombia 1986\p01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
            <a:ext cx="9144001" cy="613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le 1"/>
          <p:cNvSpPr>
            <a:spLocks noGrp="1"/>
          </p:cNvSpPr>
          <p:nvPr>
            <p:ph type="title"/>
          </p:nvPr>
        </p:nvSpPr>
        <p:spPr/>
        <p:txBody>
          <a:bodyPr/>
          <a:lstStyle/>
          <a:p>
            <a:r>
              <a:rPr lang="en-US" dirty="0" err="1" smtClean="0">
                <a:solidFill>
                  <a:schemeClr val="tx1"/>
                </a:solidFill>
              </a:rPr>
              <a:t>Paramos</a:t>
            </a:r>
            <a:endParaRPr lang="en-US" dirty="0" smtClean="0">
              <a:solidFill>
                <a:schemeClr val="tx1"/>
              </a:solidFill>
            </a:endParaRPr>
          </a:p>
        </p:txBody>
      </p:sp>
      <p:sp>
        <p:nvSpPr>
          <p:cNvPr id="2" name="Rectangle 1"/>
          <p:cNvSpPr/>
          <p:nvPr/>
        </p:nvSpPr>
        <p:spPr>
          <a:xfrm>
            <a:off x="6012160" y="6093296"/>
            <a:ext cx="3227102" cy="369332"/>
          </a:xfrm>
          <a:prstGeom prst="rect">
            <a:avLst/>
          </a:prstGeom>
        </p:spPr>
        <p:txBody>
          <a:bodyPr wrap="none">
            <a:spAutoFit/>
          </a:bodyPr>
          <a:lstStyle/>
          <a:p>
            <a:r>
              <a:rPr lang="en-US" dirty="0" err="1" smtClean="0">
                <a:solidFill>
                  <a:schemeClr val="bg1"/>
                </a:solidFill>
              </a:rPr>
              <a:t>Paramo</a:t>
            </a:r>
            <a:r>
              <a:rPr lang="en-US" dirty="0" smtClean="0">
                <a:solidFill>
                  <a:schemeClr val="bg1"/>
                </a:solidFill>
              </a:rPr>
              <a:t> de </a:t>
            </a:r>
            <a:r>
              <a:rPr lang="en-US" dirty="0" err="1" smtClean="0">
                <a:solidFill>
                  <a:schemeClr val="bg1"/>
                </a:solidFill>
              </a:rPr>
              <a:t>las</a:t>
            </a:r>
            <a:r>
              <a:rPr lang="en-US" dirty="0" smtClean="0">
                <a:solidFill>
                  <a:schemeClr val="bg1"/>
                </a:solidFill>
              </a:rPr>
              <a:t> </a:t>
            </a:r>
            <a:r>
              <a:rPr lang="en-US" dirty="0" err="1" smtClean="0">
                <a:solidFill>
                  <a:schemeClr val="bg1"/>
                </a:solidFill>
              </a:rPr>
              <a:t>pappas</a:t>
            </a:r>
            <a:r>
              <a:rPr lang="en-US" dirty="0" smtClean="0">
                <a:solidFill>
                  <a:schemeClr val="bg1"/>
                </a:solidFill>
              </a:rPr>
              <a:t>, Colombia</a:t>
            </a:r>
            <a:endParaRPr lang="en-US" dirty="0">
              <a:solidFill>
                <a:schemeClr val="bg1"/>
              </a:solidFill>
            </a:endParaRPr>
          </a:p>
        </p:txBody>
      </p:sp>
    </p:spTree>
    <p:extLst>
      <p:ext uri="{BB962C8B-B14F-4D97-AF65-F5344CB8AC3E}">
        <p14:creationId xmlns:p14="http://schemas.microsoft.com/office/powerpoint/2010/main" val="130465957"/>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Noord</a:t>
            </a:r>
            <a:r>
              <a:rPr lang="en-US" dirty="0" smtClean="0"/>
              <a:t> en </a:t>
            </a:r>
            <a:r>
              <a:rPr lang="en-US" dirty="0" err="1" smtClean="0"/>
              <a:t>zuid</a:t>
            </a:r>
            <a:r>
              <a:rPr lang="en-US" dirty="0" smtClean="0"/>
              <a:t> </a:t>
            </a:r>
            <a:r>
              <a:rPr lang="en-US" dirty="0"/>
              <a:t>rand - </a:t>
            </a:r>
            <a:r>
              <a:rPr lang="en-US" dirty="0" err="1" smtClean="0"/>
              <a:t>savannes</a:t>
            </a:r>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5400" y="1268760"/>
            <a:ext cx="6433200" cy="473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5-Point Star 3"/>
          <p:cNvSpPr/>
          <p:nvPr/>
        </p:nvSpPr>
        <p:spPr>
          <a:xfrm>
            <a:off x="6084168" y="4293096"/>
            <a:ext cx="180000" cy="18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4427984" y="2132856"/>
            <a:ext cx="180000" cy="18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44208" y="5949280"/>
            <a:ext cx="1407758" cy="261610"/>
          </a:xfrm>
          <a:prstGeom prst="rect">
            <a:avLst/>
          </a:prstGeom>
          <a:noFill/>
        </p:spPr>
        <p:txBody>
          <a:bodyPr wrap="none" rtlCol="0">
            <a:spAutoFit/>
          </a:bodyPr>
          <a:lstStyle/>
          <a:p>
            <a:pPr algn="r"/>
            <a:r>
              <a:rPr lang="en-US" sz="1100" b="1" i="1" dirty="0" smtClean="0">
                <a:solidFill>
                  <a:schemeClr val="bg1"/>
                </a:solidFill>
              </a:rPr>
              <a:t>Source: Google earth</a:t>
            </a:r>
            <a:endParaRPr lang="en-US" sz="1100" i="1" dirty="0">
              <a:solidFill>
                <a:schemeClr val="bg1"/>
              </a:solidFill>
            </a:endParaRPr>
          </a:p>
        </p:txBody>
      </p:sp>
    </p:spTree>
    <p:extLst>
      <p:ext uri="{BB962C8B-B14F-4D97-AF65-F5344CB8AC3E}">
        <p14:creationId xmlns:p14="http://schemas.microsoft.com/office/powerpoint/2010/main" val="40211021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77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4" name="Title 1"/>
          <p:cNvSpPr>
            <a:spLocks noGrp="1"/>
          </p:cNvSpPr>
          <p:nvPr>
            <p:ph type="title"/>
          </p:nvPr>
        </p:nvSpPr>
        <p:spPr/>
        <p:txBody>
          <a:bodyPr/>
          <a:lstStyle/>
          <a:p>
            <a:r>
              <a:rPr lang="en-US" dirty="0" err="1" smtClean="0"/>
              <a:t>Droge</a:t>
            </a:r>
            <a:r>
              <a:rPr lang="en-US" dirty="0" smtClean="0"/>
              <a:t> </a:t>
            </a:r>
            <a:r>
              <a:rPr lang="en-US" dirty="0" err="1" smtClean="0"/>
              <a:t>savannes</a:t>
            </a:r>
            <a:endParaRPr lang="en-US" dirty="0" smtClean="0"/>
          </a:p>
        </p:txBody>
      </p:sp>
      <p:sp>
        <p:nvSpPr>
          <p:cNvPr id="5" name="Rectangle 4"/>
          <p:cNvSpPr/>
          <p:nvPr/>
        </p:nvSpPr>
        <p:spPr>
          <a:xfrm>
            <a:off x="6444955" y="5733256"/>
            <a:ext cx="2735557" cy="369332"/>
          </a:xfrm>
          <a:prstGeom prst="rect">
            <a:avLst/>
          </a:prstGeom>
        </p:spPr>
        <p:txBody>
          <a:bodyPr wrap="none">
            <a:spAutoFit/>
          </a:bodyPr>
          <a:lstStyle/>
          <a:p>
            <a:r>
              <a:rPr lang="en-US" dirty="0" err="1" smtClean="0">
                <a:solidFill>
                  <a:schemeClr val="bg1"/>
                </a:solidFill>
              </a:rPr>
              <a:t>Rupununi</a:t>
            </a:r>
            <a:r>
              <a:rPr lang="en-US" dirty="0" smtClean="0">
                <a:solidFill>
                  <a:schemeClr val="bg1"/>
                </a:solidFill>
              </a:rPr>
              <a:t> </a:t>
            </a:r>
            <a:r>
              <a:rPr lang="en-US" dirty="0" err="1" smtClean="0">
                <a:solidFill>
                  <a:schemeClr val="bg1"/>
                </a:solidFill>
              </a:rPr>
              <a:t>savanne</a:t>
            </a:r>
            <a:r>
              <a:rPr lang="en-US" dirty="0" smtClean="0">
                <a:solidFill>
                  <a:schemeClr val="bg1"/>
                </a:solidFill>
              </a:rPr>
              <a:t>, Guyana</a:t>
            </a:r>
            <a:endParaRPr lang="en-US" dirty="0">
              <a:solidFill>
                <a:schemeClr val="bg1"/>
              </a:solidFill>
            </a:endParaRPr>
          </a:p>
        </p:txBody>
      </p:sp>
      <p:sp>
        <p:nvSpPr>
          <p:cNvPr id="6" name="TextBox 5"/>
          <p:cNvSpPr txBox="1"/>
          <p:nvPr/>
        </p:nvSpPr>
        <p:spPr>
          <a:xfrm>
            <a:off x="7740352" y="5975702"/>
            <a:ext cx="1407758" cy="261610"/>
          </a:xfrm>
          <a:prstGeom prst="rect">
            <a:avLst/>
          </a:prstGeom>
          <a:noFill/>
        </p:spPr>
        <p:txBody>
          <a:bodyPr wrap="none" rtlCol="0">
            <a:spAutoFit/>
          </a:bodyPr>
          <a:lstStyle/>
          <a:p>
            <a:pPr algn="r"/>
            <a:r>
              <a:rPr lang="en-US" sz="1100" b="1" i="1" dirty="0" smtClean="0">
                <a:solidFill>
                  <a:schemeClr val="bg1"/>
                </a:solidFill>
              </a:rPr>
              <a:t>Source: Google earth</a:t>
            </a:r>
            <a:endParaRPr lang="en-US" sz="1100" i="1" dirty="0">
              <a:solidFill>
                <a:schemeClr val="bg1"/>
              </a:solidFill>
            </a:endParaRPr>
          </a:p>
        </p:txBody>
      </p:sp>
    </p:spTree>
    <p:extLst>
      <p:ext uri="{BB962C8B-B14F-4D97-AF65-F5344CB8AC3E}">
        <p14:creationId xmlns:p14="http://schemas.microsoft.com/office/powerpoint/2010/main" val="2746707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smtClean="0"/>
          </a:p>
        </p:txBody>
      </p:sp>
      <p:sp>
        <p:nvSpPr>
          <p:cNvPr id="39939" name="Content Placeholder 2"/>
          <p:cNvSpPr>
            <a:spLocks noGrp="1"/>
          </p:cNvSpPr>
          <p:nvPr>
            <p:ph idx="1"/>
          </p:nvPr>
        </p:nvSpPr>
        <p:spPr/>
        <p:txBody>
          <a:bodyPr/>
          <a:lstStyle/>
          <a:p>
            <a:endParaRPr lang="en-US" smtClean="0"/>
          </a:p>
        </p:txBody>
      </p:sp>
      <p:pic>
        <p:nvPicPr>
          <p:cNvPr id="39940" name="Picture 2" descr="C:\Documents and Settings\Steeg102\My Documents\My Pictures\Guyana\2001 12 Rupununi\DCP_287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067944" y="6516052"/>
            <a:ext cx="5057795" cy="369332"/>
          </a:xfrm>
          <a:prstGeom prst="rect">
            <a:avLst/>
          </a:prstGeom>
        </p:spPr>
        <p:txBody>
          <a:bodyPr wrap="none">
            <a:spAutoFit/>
          </a:bodyPr>
          <a:lstStyle/>
          <a:p>
            <a:r>
              <a:rPr lang="en-US" i="1" dirty="0" err="1" smtClean="0">
                <a:solidFill>
                  <a:schemeClr val="bg1"/>
                </a:solidFill>
              </a:rPr>
              <a:t>Byrsonima</a:t>
            </a:r>
            <a:r>
              <a:rPr lang="en-US" i="1" dirty="0" smtClean="0">
                <a:solidFill>
                  <a:schemeClr val="bg1"/>
                </a:solidFill>
              </a:rPr>
              <a:t> </a:t>
            </a:r>
            <a:r>
              <a:rPr lang="en-US" i="1" dirty="0" err="1" smtClean="0">
                <a:solidFill>
                  <a:schemeClr val="bg1"/>
                </a:solidFill>
              </a:rPr>
              <a:t>verbascifolia</a:t>
            </a:r>
            <a:r>
              <a:rPr lang="en-US" dirty="0" smtClean="0">
                <a:solidFill>
                  <a:schemeClr val="bg1"/>
                </a:solidFill>
              </a:rPr>
              <a:t>, </a:t>
            </a:r>
            <a:r>
              <a:rPr lang="en-US" dirty="0" err="1" smtClean="0">
                <a:solidFill>
                  <a:schemeClr val="bg1"/>
                </a:solidFill>
              </a:rPr>
              <a:t>Rupununi</a:t>
            </a:r>
            <a:r>
              <a:rPr lang="en-US" dirty="0" smtClean="0">
                <a:solidFill>
                  <a:schemeClr val="bg1"/>
                </a:solidFill>
              </a:rPr>
              <a:t> </a:t>
            </a:r>
            <a:r>
              <a:rPr lang="en-US" dirty="0" err="1" smtClean="0">
                <a:solidFill>
                  <a:schemeClr val="bg1"/>
                </a:solidFill>
              </a:rPr>
              <a:t>savanne</a:t>
            </a:r>
            <a:r>
              <a:rPr lang="en-US" dirty="0" smtClean="0">
                <a:solidFill>
                  <a:schemeClr val="bg1"/>
                </a:solidFill>
              </a:rPr>
              <a:t>, Guyana</a:t>
            </a:r>
            <a:endParaRPr lang="en-US" dirty="0">
              <a:solidFill>
                <a:schemeClr val="bg1"/>
              </a:solidFill>
            </a:endParaRPr>
          </a:p>
        </p:txBody>
      </p:sp>
    </p:spTree>
    <p:extLst>
      <p:ext uri="{BB962C8B-B14F-4D97-AF65-F5344CB8AC3E}">
        <p14:creationId xmlns:p14="http://schemas.microsoft.com/office/powerpoint/2010/main" val="1927180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en-US" smtClean="0"/>
          </a:p>
        </p:txBody>
      </p:sp>
      <p:sp>
        <p:nvSpPr>
          <p:cNvPr id="40963" name="Content Placeholder 2"/>
          <p:cNvSpPr>
            <a:spLocks noGrp="1"/>
          </p:cNvSpPr>
          <p:nvPr>
            <p:ph idx="1"/>
          </p:nvPr>
        </p:nvSpPr>
        <p:spPr/>
        <p:txBody>
          <a:bodyPr/>
          <a:lstStyle/>
          <a:p>
            <a:endParaRPr lang="en-US" smtClean="0"/>
          </a:p>
        </p:txBody>
      </p:sp>
      <p:pic>
        <p:nvPicPr>
          <p:cNvPr id="40964" name="Picture 2" descr="C:\Documents and Settings\Steeg102\My Documents\My Pictures\Guyana\2001 12 Rupununi\DCP_286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44008" y="6516052"/>
            <a:ext cx="4478727" cy="369332"/>
          </a:xfrm>
          <a:prstGeom prst="rect">
            <a:avLst/>
          </a:prstGeom>
        </p:spPr>
        <p:txBody>
          <a:bodyPr wrap="none">
            <a:spAutoFit/>
          </a:bodyPr>
          <a:lstStyle/>
          <a:p>
            <a:r>
              <a:rPr lang="en-US" i="1" dirty="0" err="1" smtClean="0">
                <a:solidFill>
                  <a:schemeClr val="bg1"/>
                </a:solidFill>
              </a:rPr>
              <a:t>Mauritia</a:t>
            </a:r>
            <a:r>
              <a:rPr lang="en-US" i="1" dirty="0" smtClean="0">
                <a:solidFill>
                  <a:schemeClr val="bg1"/>
                </a:solidFill>
              </a:rPr>
              <a:t> </a:t>
            </a:r>
            <a:r>
              <a:rPr lang="en-US" i="1" dirty="0" err="1" smtClean="0">
                <a:solidFill>
                  <a:schemeClr val="bg1"/>
                </a:solidFill>
              </a:rPr>
              <a:t>flexuosa</a:t>
            </a:r>
            <a:r>
              <a:rPr lang="en-US" dirty="0" smtClean="0">
                <a:solidFill>
                  <a:schemeClr val="bg1"/>
                </a:solidFill>
              </a:rPr>
              <a:t>, </a:t>
            </a:r>
            <a:r>
              <a:rPr lang="en-US" dirty="0" err="1" smtClean="0">
                <a:solidFill>
                  <a:schemeClr val="bg1"/>
                </a:solidFill>
              </a:rPr>
              <a:t>Rupununi</a:t>
            </a:r>
            <a:r>
              <a:rPr lang="en-US" dirty="0" smtClean="0">
                <a:solidFill>
                  <a:schemeClr val="bg1"/>
                </a:solidFill>
              </a:rPr>
              <a:t> </a:t>
            </a:r>
            <a:r>
              <a:rPr lang="en-US" dirty="0" err="1" smtClean="0">
                <a:solidFill>
                  <a:schemeClr val="bg1"/>
                </a:solidFill>
              </a:rPr>
              <a:t>savanne</a:t>
            </a:r>
            <a:r>
              <a:rPr lang="en-US" dirty="0" smtClean="0">
                <a:solidFill>
                  <a:schemeClr val="bg1"/>
                </a:solidFill>
              </a:rPr>
              <a:t>, Guyana</a:t>
            </a:r>
            <a:endParaRPr lang="en-US" dirty="0">
              <a:solidFill>
                <a:schemeClr val="bg1"/>
              </a:solidFill>
            </a:endParaRPr>
          </a:p>
        </p:txBody>
      </p:sp>
    </p:spTree>
    <p:extLst>
      <p:ext uri="{BB962C8B-B14F-4D97-AF65-F5344CB8AC3E}">
        <p14:creationId xmlns:p14="http://schemas.microsoft.com/office/powerpoint/2010/main" val="365935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2" descr="C:\Documents and Settings\Steeg102\My Documents\My Pictures\Guyana\2005 Pictures Duane\IMG_138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3" y="116632"/>
            <a:ext cx="5724635"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3" descr="C:\Documents and Settings\Steeg102\My Documents\My Pictures\Guyana\2005 Pictures Duane\IMG_07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28769" y="2780928"/>
            <a:ext cx="5507728"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627784" y="6381328"/>
            <a:ext cx="4996752" cy="369332"/>
          </a:xfrm>
          <a:prstGeom prst="rect">
            <a:avLst/>
          </a:prstGeom>
        </p:spPr>
        <p:txBody>
          <a:bodyPr wrap="none">
            <a:spAutoFit/>
          </a:bodyPr>
          <a:lstStyle/>
          <a:p>
            <a:r>
              <a:rPr lang="en-US" dirty="0" err="1" smtClean="0">
                <a:solidFill>
                  <a:schemeClr val="bg1"/>
                </a:solidFill>
              </a:rPr>
              <a:t>Miereneter</a:t>
            </a:r>
            <a:r>
              <a:rPr lang="en-US" dirty="0" smtClean="0">
                <a:solidFill>
                  <a:schemeClr val="bg1"/>
                </a:solidFill>
              </a:rPr>
              <a:t>, Jaguar, Guyana (</a:t>
            </a:r>
            <a:r>
              <a:rPr lang="en-US" dirty="0" err="1" smtClean="0">
                <a:solidFill>
                  <a:schemeClr val="bg1"/>
                </a:solidFill>
              </a:rPr>
              <a:t>Foto</a:t>
            </a:r>
            <a:r>
              <a:rPr lang="en-US" dirty="0" smtClean="0">
                <a:solidFill>
                  <a:schemeClr val="bg1"/>
                </a:solidFill>
              </a:rPr>
              <a:t> Duane de Freitas)</a:t>
            </a:r>
            <a:endParaRPr lang="en-US" dirty="0">
              <a:solidFill>
                <a:schemeClr val="bg1"/>
              </a:solidFill>
            </a:endParaRPr>
          </a:p>
        </p:txBody>
      </p:sp>
    </p:spTree>
    <p:extLst>
      <p:ext uri="{BB962C8B-B14F-4D97-AF65-F5344CB8AC3E}">
        <p14:creationId xmlns:p14="http://schemas.microsoft.com/office/powerpoint/2010/main" val="2654980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2" descr="C:\Documents and Settings\Steeg102\My Documents\My Pictures\Brazil\2005 Manaus\DSCN873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le 1"/>
          <p:cNvSpPr>
            <a:spLocks noGrp="1"/>
          </p:cNvSpPr>
          <p:nvPr>
            <p:ph type="title"/>
          </p:nvPr>
        </p:nvSpPr>
        <p:spPr/>
        <p:txBody>
          <a:bodyPr/>
          <a:lstStyle/>
          <a:p>
            <a:r>
              <a:rPr lang="en-US" dirty="0" smtClean="0">
                <a:solidFill>
                  <a:schemeClr val="tx1"/>
                </a:solidFill>
              </a:rPr>
              <a:t>Het </a:t>
            </a:r>
            <a:r>
              <a:rPr lang="en-US" dirty="0" err="1" smtClean="0">
                <a:solidFill>
                  <a:schemeClr val="tx1"/>
                </a:solidFill>
              </a:rPr>
              <a:t>Amazonebos</a:t>
            </a:r>
            <a:endParaRPr lang="en-US" dirty="0" smtClean="0">
              <a:solidFill>
                <a:schemeClr val="tx1"/>
              </a:solidFill>
            </a:endParaRPr>
          </a:p>
        </p:txBody>
      </p:sp>
    </p:spTree>
    <p:extLst>
      <p:ext uri="{BB962C8B-B14F-4D97-AF65-F5344CB8AC3E}">
        <p14:creationId xmlns:p14="http://schemas.microsoft.com/office/powerpoint/2010/main" val="1759321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smtClean="0"/>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064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876256" y="5984360"/>
            <a:ext cx="2246256" cy="369332"/>
          </a:xfrm>
          <a:prstGeom prst="rect">
            <a:avLst/>
          </a:prstGeom>
        </p:spPr>
        <p:txBody>
          <a:bodyPr wrap="none">
            <a:spAutoFit/>
          </a:bodyPr>
          <a:lstStyle/>
          <a:p>
            <a:r>
              <a:rPr lang="en-US" dirty="0" err="1" smtClean="0">
                <a:solidFill>
                  <a:schemeClr val="bg1"/>
                </a:solidFill>
              </a:rPr>
              <a:t>Centraal</a:t>
            </a:r>
            <a:r>
              <a:rPr lang="en-US" dirty="0" smtClean="0">
                <a:solidFill>
                  <a:schemeClr val="bg1"/>
                </a:solidFill>
              </a:rPr>
              <a:t> </a:t>
            </a:r>
            <a:r>
              <a:rPr lang="en-US" dirty="0" err="1" smtClean="0">
                <a:solidFill>
                  <a:schemeClr val="bg1"/>
                </a:solidFill>
              </a:rPr>
              <a:t>Amazone</a:t>
            </a:r>
            <a:r>
              <a:rPr lang="en-US" dirty="0" smtClean="0">
                <a:solidFill>
                  <a:schemeClr val="bg1"/>
                </a:solidFill>
              </a:rPr>
              <a:t>, Br.</a:t>
            </a:r>
            <a:endParaRPr lang="en-US" dirty="0">
              <a:solidFill>
                <a:schemeClr val="bg1"/>
              </a:solidFill>
            </a:endParaRPr>
          </a:p>
        </p:txBody>
      </p:sp>
      <p:sp>
        <p:nvSpPr>
          <p:cNvPr id="6" name="TextBox 5"/>
          <p:cNvSpPr txBox="1"/>
          <p:nvPr/>
        </p:nvSpPr>
        <p:spPr>
          <a:xfrm>
            <a:off x="7700746" y="6237312"/>
            <a:ext cx="1407758" cy="261610"/>
          </a:xfrm>
          <a:prstGeom prst="rect">
            <a:avLst/>
          </a:prstGeom>
          <a:noFill/>
        </p:spPr>
        <p:txBody>
          <a:bodyPr wrap="none" rtlCol="0">
            <a:spAutoFit/>
          </a:bodyPr>
          <a:lstStyle/>
          <a:p>
            <a:pPr algn="r"/>
            <a:r>
              <a:rPr lang="en-US" sz="1100" b="1" i="1" dirty="0" smtClean="0">
                <a:solidFill>
                  <a:schemeClr val="bg1"/>
                </a:solidFill>
              </a:rPr>
              <a:t>Source: Google earth</a:t>
            </a:r>
            <a:endParaRPr lang="en-US" sz="1100" i="1" dirty="0">
              <a:solidFill>
                <a:schemeClr val="bg1"/>
              </a:solidFill>
            </a:endParaRPr>
          </a:p>
        </p:txBody>
      </p:sp>
    </p:spTree>
    <p:extLst>
      <p:ext uri="{BB962C8B-B14F-4D97-AF65-F5344CB8AC3E}">
        <p14:creationId xmlns:p14="http://schemas.microsoft.com/office/powerpoint/2010/main" val="2669011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dirty="0" err="1" smtClean="0"/>
              <a:t>Enorme</a:t>
            </a:r>
            <a:r>
              <a:rPr lang="en-US" dirty="0" smtClean="0"/>
              <a:t> </a:t>
            </a:r>
            <a:r>
              <a:rPr lang="en-US" dirty="0" err="1" smtClean="0"/>
              <a:t>hoeveelheden</a:t>
            </a:r>
            <a:r>
              <a:rPr lang="en-US" dirty="0" smtClean="0"/>
              <a:t> water</a:t>
            </a:r>
          </a:p>
        </p:txBody>
      </p:sp>
      <p:pic>
        <p:nvPicPr>
          <p:cNvPr id="6861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7704" y="1205886"/>
            <a:ext cx="5322917" cy="51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Tree>
    <p:extLst>
      <p:ext uri="{BB962C8B-B14F-4D97-AF65-F5344CB8AC3E}">
        <p14:creationId xmlns:p14="http://schemas.microsoft.com/office/powerpoint/2010/main" val="219238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2640" y="294652"/>
            <a:ext cx="8597832" cy="5582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948264" y="5877272"/>
            <a:ext cx="1915461" cy="369332"/>
          </a:xfrm>
          <a:prstGeom prst="rect">
            <a:avLst/>
          </a:prstGeom>
        </p:spPr>
        <p:txBody>
          <a:bodyPr wrap="none">
            <a:spAutoFit/>
          </a:bodyPr>
          <a:lstStyle/>
          <a:p>
            <a:r>
              <a:rPr lang="en-US" dirty="0" err="1">
                <a:solidFill>
                  <a:schemeClr val="bg1"/>
                </a:solidFill>
              </a:rPr>
              <a:t>Centraal</a:t>
            </a:r>
            <a:r>
              <a:rPr lang="en-US" dirty="0">
                <a:solidFill>
                  <a:schemeClr val="bg1"/>
                </a:solidFill>
              </a:rPr>
              <a:t> Suriname</a:t>
            </a:r>
          </a:p>
        </p:txBody>
      </p:sp>
      <p:sp>
        <p:nvSpPr>
          <p:cNvPr id="5" name="TextBox 4"/>
          <p:cNvSpPr txBox="1"/>
          <p:nvPr/>
        </p:nvSpPr>
        <p:spPr>
          <a:xfrm>
            <a:off x="7452320" y="6119718"/>
            <a:ext cx="1407758" cy="261610"/>
          </a:xfrm>
          <a:prstGeom prst="rect">
            <a:avLst/>
          </a:prstGeom>
          <a:noFill/>
        </p:spPr>
        <p:txBody>
          <a:bodyPr wrap="none" rtlCol="0">
            <a:spAutoFit/>
          </a:bodyPr>
          <a:lstStyle/>
          <a:p>
            <a:pPr algn="r"/>
            <a:r>
              <a:rPr lang="en-US" sz="1100" b="1" i="1" dirty="0" smtClean="0">
                <a:solidFill>
                  <a:schemeClr val="bg1"/>
                </a:solidFill>
              </a:rPr>
              <a:t>Source: Google earth</a:t>
            </a:r>
            <a:endParaRPr lang="en-US" sz="1100" i="1" dirty="0">
              <a:solidFill>
                <a:schemeClr val="bg1"/>
              </a:solidFill>
            </a:endParaRPr>
          </a:p>
        </p:txBody>
      </p:sp>
    </p:spTree>
    <p:extLst>
      <p:ext uri="{BB962C8B-B14F-4D97-AF65-F5344CB8AC3E}">
        <p14:creationId xmlns:p14="http://schemas.microsoft.com/office/powerpoint/2010/main" val="8791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Users\Hans\Pictures\Guyana\1991 Tropenbos\scan000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07904" y="1772816"/>
            <a:ext cx="3550543" cy="2327860"/>
          </a:xfrm>
          <a:prstGeom prst="rect">
            <a:avLst/>
          </a:prstGeom>
          <a:noFill/>
        </p:spPr>
      </p:pic>
      <p:sp>
        <p:nvSpPr>
          <p:cNvPr id="2" name="Title 1"/>
          <p:cNvSpPr>
            <a:spLocks noGrp="1"/>
          </p:cNvSpPr>
          <p:nvPr>
            <p:ph type="title"/>
          </p:nvPr>
        </p:nvSpPr>
        <p:spPr>
          <a:xfrm>
            <a:off x="1043608" y="274638"/>
            <a:ext cx="7848872" cy="1143000"/>
          </a:xfrm>
        </p:spPr>
        <p:txBody>
          <a:bodyPr/>
          <a:lstStyle/>
          <a:p>
            <a:r>
              <a:rPr lang="en-US" dirty="0" err="1" smtClean="0"/>
              <a:t>Tropenbos</a:t>
            </a:r>
            <a:r>
              <a:rPr lang="en-US" dirty="0" smtClean="0"/>
              <a:t>-Guyana </a:t>
            </a:r>
            <a:r>
              <a:rPr lang="en-US" dirty="0" err="1" smtClean="0"/>
              <a:t>Programma</a:t>
            </a:r>
            <a:endParaRPr lang="en-US" dirty="0"/>
          </a:p>
        </p:txBody>
      </p:sp>
      <p:sp>
        <p:nvSpPr>
          <p:cNvPr id="4" name="TextBox 3"/>
          <p:cNvSpPr txBox="1"/>
          <p:nvPr/>
        </p:nvSpPr>
        <p:spPr>
          <a:xfrm>
            <a:off x="0" y="1268760"/>
            <a:ext cx="9144000" cy="523220"/>
          </a:xfrm>
          <a:prstGeom prst="rect">
            <a:avLst/>
          </a:prstGeom>
          <a:noFill/>
        </p:spPr>
        <p:txBody>
          <a:bodyPr wrap="square" rtlCol="0">
            <a:spAutoFit/>
          </a:bodyPr>
          <a:lstStyle/>
          <a:p>
            <a:pPr algn="ctr"/>
            <a:r>
              <a:rPr lang="en-US" sz="2800" i="1" dirty="0" smtClean="0"/>
              <a:t>Sustainable use and conservation of tropical forests</a:t>
            </a:r>
            <a:endParaRPr lang="en-US" sz="2800" i="1" dirty="0"/>
          </a:p>
        </p:txBody>
      </p:sp>
      <p:pic>
        <p:nvPicPr>
          <p:cNvPr id="4098" name="Picture 2" descr="http://www.tropenbos.nl/tbi_publications/bookcovers/tbser1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16496" y="4221376"/>
            <a:ext cx="1620000" cy="2592000"/>
          </a:xfrm>
          <a:prstGeom prst="rect">
            <a:avLst/>
          </a:prstGeom>
          <a:noFill/>
        </p:spPr>
      </p:pic>
      <p:pic>
        <p:nvPicPr>
          <p:cNvPr id="6" name="Picture 6" descr="logging truck"/>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7504" y="1772816"/>
            <a:ext cx="3698213" cy="2773660"/>
          </a:xfrm>
          <a:prstGeom prst="rect">
            <a:avLst/>
          </a:prstGeom>
          <a:noFill/>
          <a:ln w="9525">
            <a:noFill/>
            <a:miter lim="800000"/>
            <a:headEnd/>
            <a:tailEnd/>
          </a:ln>
        </p:spPr>
      </p:pic>
      <p:pic>
        <p:nvPicPr>
          <p:cNvPr id="4100" name="Picture 4" descr="D:\Users\Hans\Pictures\Guyana\1999 Trip\fieldstation.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51920" y="4221088"/>
            <a:ext cx="3456384" cy="2592288"/>
          </a:xfrm>
          <a:prstGeom prst="rect">
            <a:avLst/>
          </a:prstGeom>
          <a:noFill/>
        </p:spPr>
      </p:pic>
      <p:pic>
        <p:nvPicPr>
          <p:cNvPr id="10" name="Picture 7" descr="C:\Documents and Settings\Steeg102\My Documents\My Pictures\Suriname\2003 11 BNP\DSCN6719.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94565" y="4616402"/>
            <a:ext cx="2111152" cy="1583364"/>
          </a:xfrm>
          <a:prstGeom prst="rect">
            <a:avLst/>
          </a:prstGeom>
          <a:noFill/>
          <a:ln w="9525">
            <a:noFill/>
            <a:miter lim="800000"/>
            <a:headEnd/>
            <a:tailEnd/>
          </a:ln>
        </p:spPr>
      </p:pic>
      <p:pic>
        <p:nvPicPr>
          <p:cNvPr id="11" name="Picture 4" descr="Tropenbos International "/>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7504" y="404664"/>
            <a:ext cx="1239987" cy="936103"/>
          </a:xfrm>
          <a:prstGeom prst="rect">
            <a:avLst/>
          </a:prstGeom>
          <a:noFill/>
        </p:spPr>
      </p:pic>
      <p:pic>
        <p:nvPicPr>
          <p:cNvPr id="53250" name="Picture 2" descr="http://www.tropenbos.nl/tbi_publications/bookcovers/tbser22.gi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452320" y="1773080"/>
            <a:ext cx="1523076" cy="2376000"/>
          </a:xfrm>
          <a:prstGeom prst="rect">
            <a:avLst/>
          </a:prstGeom>
          <a:noFill/>
        </p:spPr>
      </p:pic>
    </p:spTree>
    <p:extLst>
      <p:ext uri="{BB962C8B-B14F-4D97-AF65-F5344CB8AC3E}">
        <p14:creationId xmlns:p14="http://schemas.microsoft.com/office/powerpoint/2010/main" val="37142299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err="1" smtClean="0"/>
              <a:t>Centraal</a:t>
            </a:r>
            <a:r>
              <a:rPr lang="en-US" dirty="0" smtClean="0"/>
              <a:t> Suriname</a:t>
            </a:r>
          </a:p>
        </p:txBody>
      </p:sp>
      <p:pic>
        <p:nvPicPr>
          <p:cNvPr id="7171" name="Picture 3" descr="D:\Pictures\Suriname\2003 01 Nassau\DSCN096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93997" y="6444044"/>
            <a:ext cx="3114507" cy="369332"/>
          </a:xfrm>
          <a:prstGeom prst="rect">
            <a:avLst/>
          </a:prstGeom>
        </p:spPr>
        <p:txBody>
          <a:bodyPr wrap="none">
            <a:spAutoFit/>
          </a:bodyPr>
          <a:lstStyle/>
          <a:p>
            <a:r>
              <a:rPr lang="en-US" dirty="0" smtClean="0">
                <a:solidFill>
                  <a:schemeClr val="bg1"/>
                </a:solidFill>
              </a:rPr>
              <a:t>Nassau Mts. </a:t>
            </a:r>
            <a:r>
              <a:rPr lang="en-US" dirty="0" err="1" smtClean="0">
                <a:solidFill>
                  <a:schemeClr val="bg1"/>
                </a:solidFill>
              </a:rPr>
              <a:t>Centraal</a:t>
            </a:r>
            <a:r>
              <a:rPr lang="en-US" dirty="0" smtClean="0">
                <a:solidFill>
                  <a:schemeClr val="bg1"/>
                </a:solidFill>
              </a:rPr>
              <a:t> </a:t>
            </a:r>
            <a:r>
              <a:rPr lang="en-US" dirty="0">
                <a:solidFill>
                  <a:schemeClr val="bg1"/>
                </a:solidFill>
              </a:rPr>
              <a:t>Suriname</a:t>
            </a:r>
          </a:p>
        </p:txBody>
      </p:sp>
    </p:spTree>
    <p:extLst>
      <p:ext uri="{BB962C8B-B14F-4D97-AF65-F5344CB8AC3E}">
        <p14:creationId xmlns:p14="http://schemas.microsoft.com/office/powerpoint/2010/main" val="4064250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mtClean="0"/>
              <a:t>Woudreus 1</a:t>
            </a:r>
          </a:p>
        </p:txBody>
      </p:sp>
      <p:pic>
        <p:nvPicPr>
          <p:cNvPr id="46083" name="Picture 3" descr="C:\Documents and Settings\Steeg102\My Documents\My Pictures\Suriname\2004 11 Lely Hans\DSCN193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724" y="81288"/>
            <a:ext cx="7920552" cy="59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975696" y="5949280"/>
            <a:ext cx="1556580" cy="369332"/>
          </a:xfrm>
          <a:prstGeom prst="rect">
            <a:avLst/>
          </a:prstGeom>
        </p:spPr>
        <p:txBody>
          <a:bodyPr wrap="none">
            <a:spAutoFit/>
          </a:bodyPr>
          <a:lstStyle/>
          <a:p>
            <a:pPr algn="r"/>
            <a:r>
              <a:rPr lang="en-US" i="1" dirty="0" err="1" smtClean="0">
                <a:solidFill>
                  <a:schemeClr val="bg1"/>
                </a:solidFill>
              </a:rPr>
              <a:t>Virola</a:t>
            </a:r>
            <a:r>
              <a:rPr lang="en-US" i="1" dirty="0" smtClean="0">
                <a:solidFill>
                  <a:schemeClr val="bg1"/>
                </a:solidFill>
              </a:rPr>
              <a:t> </a:t>
            </a:r>
            <a:r>
              <a:rPr lang="en-US" i="1" dirty="0" err="1" smtClean="0">
                <a:solidFill>
                  <a:schemeClr val="bg1"/>
                </a:solidFill>
              </a:rPr>
              <a:t>kwattae</a:t>
            </a:r>
            <a:endParaRPr lang="en-US" i="1" dirty="0">
              <a:solidFill>
                <a:schemeClr val="bg1"/>
              </a:solidFill>
            </a:endParaRPr>
          </a:p>
        </p:txBody>
      </p:sp>
      <p:pic>
        <p:nvPicPr>
          <p:cNvPr id="2" name="Picture 2"/>
          <p:cNvPicPr>
            <a:picLocks noChangeAspect="1" noChangeArrowheads="1"/>
          </p:cNvPicPr>
          <p:nvPr/>
        </p:nvPicPr>
        <p:blipFill>
          <a:blip r:embed="rId3" cstate="print"/>
          <a:srcRect/>
          <a:stretch>
            <a:fillRect/>
          </a:stretch>
        </p:blipFill>
        <p:spPr bwMode="auto">
          <a:xfrm>
            <a:off x="3275856" y="4725144"/>
            <a:ext cx="2314575" cy="1971675"/>
          </a:xfrm>
          <a:prstGeom prst="rect">
            <a:avLst/>
          </a:prstGeom>
          <a:noFill/>
          <a:ln w="9525">
            <a:noFill/>
            <a:miter lim="800000"/>
            <a:headEnd/>
            <a:tailEnd/>
          </a:ln>
        </p:spPr>
      </p:pic>
    </p:spTree>
    <p:extLst>
      <p:ext uri="{BB962C8B-B14F-4D97-AF65-F5344CB8AC3E}">
        <p14:creationId xmlns:p14="http://schemas.microsoft.com/office/powerpoint/2010/main" val="169759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smtClean="0"/>
              <a:t>Woudreus 2</a:t>
            </a:r>
          </a:p>
        </p:txBody>
      </p:sp>
      <p:pic>
        <p:nvPicPr>
          <p:cNvPr id="47107" name="Picture 2" descr="C:\Documents and Settings\Steeg102\My Documents\My Pictures\Suriname\2003 11 BNP\DSCN683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2000" y="81288"/>
            <a:ext cx="7920000" cy="59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407912" y="5949280"/>
            <a:ext cx="2124364" cy="369332"/>
          </a:xfrm>
          <a:prstGeom prst="rect">
            <a:avLst/>
          </a:prstGeom>
        </p:spPr>
        <p:txBody>
          <a:bodyPr wrap="none">
            <a:spAutoFit/>
          </a:bodyPr>
          <a:lstStyle/>
          <a:p>
            <a:pPr algn="r"/>
            <a:r>
              <a:rPr lang="en-US" i="1" dirty="0" err="1">
                <a:solidFill>
                  <a:schemeClr val="bg1"/>
                </a:solidFill>
              </a:rPr>
              <a:t>Chimarrhis</a:t>
            </a:r>
            <a:r>
              <a:rPr lang="en-US" i="1" dirty="0">
                <a:solidFill>
                  <a:schemeClr val="bg1"/>
                </a:solidFill>
              </a:rPr>
              <a:t> </a:t>
            </a:r>
            <a:r>
              <a:rPr lang="en-US" i="1" dirty="0" err="1">
                <a:solidFill>
                  <a:schemeClr val="bg1"/>
                </a:solidFill>
              </a:rPr>
              <a:t>turbinata</a:t>
            </a:r>
            <a:endParaRPr lang="en-US" i="1" dirty="0">
              <a:solidFill>
                <a:schemeClr val="bg1"/>
              </a:solidFill>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3848" y="4077072"/>
            <a:ext cx="2286000" cy="3048000"/>
          </a:xfrm>
          <a:prstGeom prst="rect">
            <a:avLst/>
          </a:prstGeom>
          <a:noFill/>
          <a:ln w="9525">
            <a:noFill/>
            <a:miter lim="800000"/>
            <a:headEnd/>
            <a:tailEnd/>
          </a:ln>
        </p:spPr>
      </p:pic>
    </p:spTree>
    <p:extLst>
      <p:ext uri="{BB962C8B-B14F-4D97-AF65-F5344CB8AC3E}">
        <p14:creationId xmlns:p14="http://schemas.microsoft.com/office/powerpoint/2010/main" val="36307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t>Woudreus 3</a:t>
            </a:r>
          </a:p>
        </p:txBody>
      </p:sp>
      <p:pic>
        <p:nvPicPr>
          <p:cNvPr id="48131" name="Picture 3" descr="C:\Documents and Settings\Steeg102\My Documents\My Pictures\Suriname\2004 11 Lely Hans\DSCN185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2000" y="81288"/>
            <a:ext cx="7920001" cy="59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236296" y="6011996"/>
            <a:ext cx="1363515" cy="369332"/>
          </a:xfrm>
          <a:prstGeom prst="rect">
            <a:avLst/>
          </a:prstGeom>
        </p:spPr>
        <p:txBody>
          <a:bodyPr wrap="none">
            <a:spAutoFit/>
          </a:bodyPr>
          <a:lstStyle/>
          <a:p>
            <a:r>
              <a:rPr lang="en-US" i="1" dirty="0" err="1" smtClean="0">
                <a:solidFill>
                  <a:schemeClr val="bg1"/>
                </a:solidFill>
              </a:rPr>
              <a:t>Parkia</a:t>
            </a:r>
            <a:r>
              <a:rPr lang="en-US" i="1" dirty="0" smtClean="0">
                <a:solidFill>
                  <a:schemeClr val="bg1"/>
                </a:solidFill>
              </a:rPr>
              <a:t> </a:t>
            </a:r>
            <a:r>
              <a:rPr lang="en-US" i="1" dirty="0" err="1" smtClean="0">
                <a:solidFill>
                  <a:schemeClr val="bg1"/>
                </a:solidFill>
              </a:rPr>
              <a:t>nitida</a:t>
            </a:r>
            <a:endParaRPr lang="en-US" i="1" dirty="0">
              <a:solidFill>
                <a:schemeClr val="bg1"/>
              </a:solidFill>
            </a:endParaRPr>
          </a:p>
        </p:txBody>
      </p:sp>
    </p:spTree>
    <p:extLst>
      <p:ext uri="{BB962C8B-B14F-4D97-AF65-F5344CB8AC3E}">
        <p14:creationId xmlns:p14="http://schemas.microsoft.com/office/powerpoint/2010/main" val="38867429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De </a:t>
            </a:r>
            <a:r>
              <a:rPr lang="en-US" dirty="0" err="1" smtClean="0"/>
              <a:t>grootste</a:t>
            </a:r>
            <a:r>
              <a:rPr lang="en-US" dirty="0" smtClean="0"/>
              <a:t> </a:t>
            </a:r>
            <a:r>
              <a:rPr lang="en-US" dirty="0" err="1" smtClean="0"/>
              <a:t>rijkdom</a:t>
            </a:r>
            <a:r>
              <a:rPr lang="en-US" dirty="0" smtClean="0"/>
              <a:t> in het </a:t>
            </a:r>
            <a:r>
              <a:rPr lang="en-US" dirty="0" err="1" smtClean="0"/>
              <a:t>grootste</a:t>
            </a:r>
            <a:r>
              <a:rPr lang="en-US" dirty="0" smtClean="0"/>
              <a:t> </a:t>
            </a:r>
            <a:r>
              <a:rPr lang="en-US" dirty="0" err="1" smtClean="0"/>
              <a:t>bos</a:t>
            </a:r>
            <a:endParaRPr lang="en-US"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27984" y="1268760"/>
            <a:ext cx="4608512" cy="460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Hans ter Steege\Documents\Inventory data\Neotropical datasets\ArcView files\atdn 2012 04 loess fit (Medium).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268760"/>
            <a:ext cx="4094897" cy="2901184"/>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274638"/>
            <a:ext cx="9144000" cy="1143000"/>
          </a:xfrm>
        </p:spPr>
        <p:txBody>
          <a:bodyPr>
            <a:normAutofit fontScale="90000"/>
          </a:bodyPr>
          <a:lstStyle/>
          <a:p>
            <a:r>
              <a:rPr lang="en-US" dirty="0" err="1" smtClean="0"/>
              <a:t>een</a:t>
            </a:r>
            <a:r>
              <a:rPr lang="en-US" dirty="0" smtClean="0"/>
              <a:t> </a:t>
            </a:r>
            <a:r>
              <a:rPr lang="en-US" dirty="0" err="1" smtClean="0"/>
              <a:t>Amazone</a:t>
            </a:r>
            <a:r>
              <a:rPr lang="en-US" dirty="0" smtClean="0"/>
              <a:t> met &gt;15000 </a:t>
            </a:r>
            <a:r>
              <a:rPr lang="en-US" dirty="0" err="1" smtClean="0"/>
              <a:t>boomsoorten</a:t>
            </a:r>
            <a:endParaRPr lang="en-US" dirty="0" smtClean="0"/>
          </a:p>
        </p:txBody>
      </p:sp>
      <p:pic>
        <p:nvPicPr>
          <p:cNvPr id="15363" name="Picture 3" descr="s by grid square.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1550" y="1124744"/>
            <a:ext cx="7129463"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5"/>
          <p:cNvSpPr txBox="1">
            <a:spLocks noChangeArrowheads="1"/>
          </p:cNvSpPr>
          <p:nvPr/>
        </p:nvSpPr>
        <p:spPr bwMode="auto">
          <a:xfrm>
            <a:off x="6215063" y="6508750"/>
            <a:ext cx="2857500"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ter Steege </a:t>
            </a:r>
            <a:r>
              <a:rPr lang="en-US" sz="1200" b="1" i="1">
                <a:solidFill>
                  <a:schemeClr val="bg1"/>
                </a:solidFill>
              </a:rPr>
              <a:t>et al</a:t>
            </a:r>
            <a:r>
              <a:rPr lang="en-US" sz="1200" b="1">
                <a:solidFill>
                  <a:schemeClr val="bg1"/>
                </a:solidFill>
              </a:rPr>
              <a:t>, unpublished data</a:t>
            </a:r>
          </a:p>
        </p:txBody>
      </p:sp>
    </p:spTree>
    <p:extLst>
      <p:ext uri="{BB962C8B-B14F-4D97-AF65-F5344CB8AC3E}">
        <p14:creationId xmlns:p14="http://schemas.microsoft.com/office/powerpoint/2010/main" val="476401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ans ter Steege\Pictures\Brazil\2004 Caxiuana\pano3boa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2961" y="4869161"/>
            <a:ext cx="3971040" cy="1988840"/>
          </a:xfrm>
          <a:prstGeom prst="rect">
            <a:avLst/>
          </a:prstGeom>
          <a:noFill/>
        </p:spPr>
      </p:pic>
      <p:pic>
        <p:nvPicPr>
          <p:cNvPr id="4098" name="Picture 2" descr="C:\Users\Hans ter Steege\Documents\Inventory data\Neotropical datasets\ArcView files\atdn 2012 04 richness.t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43932" y="1337185"/>
            <a:ext cx="5081867" cy="3600000"/>
          </a:xfrm>
          <a:prstGeom prst="rect">
            <a:avLst/>
          </a:prstGeom>
          <a:noFill/>
        </p:spPr>
      </p:pic>
      <p:sp>
        <p:nvSpPr>
          <p:cNvPr id="17410" name="Title 1"/>
          <p:cNvSpPr>
            <a:spLocks noGrp="1"/>
          </p:cNvSpPr>
          <p:nvPr>
            <p:ph type="title"/>
          </p:nvPr>
        </p:nvSpPr>
        <p:spPr/>
        <p:txBody>
          <a:bodyPr/>
          <a:lstStyle/>
          <a:p>
            <a:r>
              <a:rPr lang="en-US" dirty="0" smtClean="0"/>
              <a:t>De </a:t>
            </a:r>
            <a:r>
              <a:rPr lang="en-US" dirty="0" err="1" smtClean="0"/>
              <a:t>Rijkdom</a:t>
            </a:r>
            <a:r>
              <a:rPr lang="en-US" dirty="0" smtClean="0"/>
              <a:t> is </a:t>
            </a:r>
            <a:r>
              <a:rPr lang="en-US" dirty="0" err="1" smtClean="0"/>
              <a:t>Overweldigend</a:t>
            </a:r>
            <a:endParaRPr lang="en-US" dirty="0" smtClean="0"/>
          </a:p>
        </p:txBody>
      </p:sp>
      <p:cxnSp>
        <p:nvCxnSpPr>
          <p:cNvPr id="4" name="Straight Arrow Connector 3"/>
          <p:cNvCxnSpPr>
            <a:endCxn id="5" idx="0"/>
          </p:cNvCxnSpPr>
          <p:nvPr/>
        </p:nvCxnSpPr>
        <p:spPr>
          <a:xfrm flipH="1">
            <a:off x="1038081" y="2740941"/>
            <a:ext cx="2099286" cy="10801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9512" y="2848952"/>
            <a:ext cx="1717137" cy="646331"/>
          </a:xfrm>
          <a:prstGeom prst="rect">
            <a:avLst/>
          </a:prstGeom>
          <a:noFill/>
          <a:ln>
            <a:solidFill>
              <a:srgbClr val="00B050"/>
            </a:solidFill>
          </a:ln>
        </p:spPr>
        <p:txBody>
          <a:bodyPr wrap="none" rtlCol="0">
            <a:spAutoFit/>
          </a:bodyPr>
          <a:lstStyle/>
          <a:p>
            <a:r>
              <a:rPr lang="en-US" dirty="0" err="1" smtClean="0">
                <a:solidFill>
                  <a:schemeClr val="bg1"/>
                </a:solidFill>
              </a:rPr>
              <a:t>Yasuni</a:t>
            </a:r>
            <a:r>
              <a:rPr lang="en-US" dirty="0" smtClean="0">
                <a:solidFill>
                  <a:schemeClr val="bg1"/>
                </a:solidFill>
              </a:rPr>
              <a:t>, 25 ha</a:t>
            </a:r>
          </a:p>
          <a:p>
            <a:r>
              <a:rPr lang="en-US" dirty="0" smtClean="0">
                <a:solidFill>
                  <a:schemeClr val="bg1"/>
                </a:solidFill>
              </a:rPr>
              <a:t>N=17224, S=846</a:t>
            </a:r>
            <a:endParaRPr lang="en-US" dirty="0">
              <a:solidFill>
                <a:schemeClr val="bg1"/>
              </a:solidFill>
            </a:endParaRPr>
          </a:p>
        </p:txBody>
      </p:sp>
      <p:sp>
        <p:nvSpPr>
          <p:cNvPr id="11" name="TextBox 10"/>
          <p:cNvSpPr txBox="1"/>
          <p:nvPr/>
        </p:nvSpPr>
        <p:spPr>
          <a:xfrm>
            <a:off x="35496" y="4293096"/>
            <a:ext cx="1863917" cy="646331"/>
          </a:xfrm>
          <a:prstGeom prst="rect">
            <a:avLst/>
          </a:prstGeom>
          <a:noFill/>
          <a:ln>
            <a:solidFill>
              <a:srgbClr val="00B050"/>
            </a:solidFill>
          </a:ln>
        </p:spPr>
        <p:txBody>
          <a:bodyPr wrap="square" rtlCol="0">
            <a:spAutoFit/>
          </a:bodyPr>
          <a:lstStyle/>
          <a:p>
            <a:r>
              <a:rPr lang="en-US" dirty="0" smtClean="0">
                <a:solidFill>
                  <a:schemeClr val="bg1"/>
                </a:solidFill>
              </a:rPr>
              <a:t>Ecuador, 72 ha</a:t>
            </a:r>
          </a:p>
          <a:p>
            <a:r>
              <a:rPr lang="en-US" dirty="0" smtClean="0">
                <a:solidFill>
                  <a:schemeClr val="bg1"/>
                </a:solidFill>
              </a:rPr>
              <a:t>N=17224, S=3393</a:t>
            </a:r>
            <a:endParaRPr lang="en-US" dirty="0">
              <a:solidFill>
                <a:schemeClr val="bg1"/>
              </a:solidFill>
            </a:endParaRPr>
          </a:p>
        </p:txBody>
      </p:sp>
      <p:cxnSp>
        <p:nvCxnSpPr>
          <p:cNvPr id="13" name="Straight Arrow Connector 12"/>
          <p:cNvCxnSpPr/>
          <p:nvPr/>
        </p:nvCxnSpPr>
        <p:spPr>
          <a:xfrm flipH="1">
            <a:off x="1086746" y="2776944"/>
            <a:ext cx="2050621" cy="151615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137367" y="5369233"/>
            <a:ext cx="1717137" cy="646331"/>
          </a:xfrm>
          <a:prstGeom prst="rect">
            <a:avLst/>
          </a:prstGeom>
          <a:noFill/>
          <a:ln>
            <a:solidFill>
              <a:srgbClr val="00B050"/>
            </a:solidFill>
          </a:ln>
        </p:spPr>
        <p:txBody>
          <a:bodyPr wrap="none" rtlCol="0">
            <a:spAutoFit/>
          </a:bodyPr>
          <a:lstStyle/>
          <a:p>
            <a:r>
              <a:rPr lang="en-US" dirty="0" smtClean="0">
                <a:solidFill>
                  <a:schemeClr val="bg1"/>
                </a:solidFill>
              </a:rPr>
              <a:t>Pando, 30 ha</a:t>
            </a:r>
          </a:p>
          <a:p>
            <a:r>
              <a:rPr lang="en-US" dirty="0" smtClean="0">
                <a:solidFill>
                  <a:schemeClr val="bg1"/>
                </a:solidFill>
              </a:rPr>
              <a:t>N=18074, S=658</a:t>
            </a:r>
            <a:endParaRPr lang="en-US" dirty="0">
              <a:solidFill>
                <a:schemeClr val="bg1"/>
              </a:solidFill>
            </a:endParaRPr>
          </a:p>
        </p:txBody>
      </p:sp>
      <p:cxnSp>
        <p:nvCxnSpPr>
          <p:cNvPr id="19" name="Straight Arrow Connector 18"/>
          <p:cNvCxnSpPr>
            <a:endCxn id="18" idx="0"/>
          </p:cNvCxnSpPr>
          <p:nvPr/>
        </p:nvCxnSpPr>
        <p:spPr>
          <a:xfrm>
            <a:off x="3929455" y="3641041"/>
            <a:ext cx="66481" cy="1728192"/>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16529" y="5369233"/>
            <a:ext cx="1717137" cy="646331"/>
          </a:xfrm>
          <a:prstGeom prst="rect">
            <a:avLst/>
          </a:prstGeom>
          <a:noFill/>
          <a:ln>
            <a:solidFill>
              <a:srgbClr val="00B050"/>
            </a:solidFill>
          </a:ln>
        </p:spPr>
        <p:txBody>
          <a:bodyPr wrap="none" rtlCol="0">
            <a:spAutoFit/>
          </a:bodyPr>
          <a:lstStyle/>
          <a:p>
            <a:r>
              <a:rPr lang="en-US" dirty="0" err="1" smtClean="0">
                <a:solidFill>
                  <a:schemeClr val="bg1"/>
                </a:solidFill>
              </a:rPr>
              <a:t>Sucusari</a:t>
            </a:r>
            <a:r>
              <a:rPr lang="en-US" dirty="0" smtClean="0">
                <a:solidFill>
                  <a:schemeClr val="bg1"/>
                </a:solidFill>
              </a:rPr>
              <a:t> A, 1 ha</a:t>
            </a:r>
          </a:p>
          <a:p>
            <a:r>
              <a:rPr lang="en-US" dirty="0" smtClean="0">
                <a:solidFill>
                  <a:schemeClr val="bg1"/>
                </a:solidFill>
              </a:rPr>
              <a:t>N=647, S=313</a:t>
            </a:r>
            <a:endParaRPr lang="en-US" dirty="0">
              <a:solidFill>
                <a:schemeClr val="bg1"/>
              </a:solidFill>
            </a:endParaRPr>
          </a:p>
        </p:txBody>
      </p:sp>
      <p:cxnSp>
        <p:nvCxnSpPr>
          <p:cNvPr id="23" name="Straight Arrow Connector 22"/>
          <p:cNvCxnSpPr/>
          <p:nvPr/>
        </p:nvCxnSpPr>
        <p:spPr>
          <a:xfrm flipH="1">
            <a:off x="1835696" y="2992969"/>
            <a:ext cx="1445688" cy="2376264"/>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313831" y="1268760"/>
            <a:ext cx="1483098" cy="646331"/>
          </a:xfrm>
          <a:prstGeom prst="rect">
            <a:avLst/>
          </a:prstGeom>
          <a:noFill/>
          <a:ln>
            <a:solidFill>
              <a:srgbClr val="00B050"/>
            </a:solidFill>
          </a:ln>
        </p:spPr>
        <p:txBody>
          <a:bodyPr wrap="none" rtlCol="0">
            <a:spAutoFit/>
          </a:bodyPr>
          <a:lstStyle/>
          <a:p>
            <a:r>
              <a:rPr lang="en-US" dirty="0" err="1" smtClean="0">
                <a:solidFill>
                  <a:schemeClr val="bg1"/>
                </a:solidFill>
              </a:rPr>
              <a:t>Urucu</a:t>
            </a:r>
            <a:r>
              <a:rPr lang="en-US" dirty="0" smtClean="0">
                <a:solidFill>
                  <a:schemeClr val="bg1"/>
                </a:solidFill>
              </a:rPr>
              <a:t>, 1 ha</a:t>
            </a:r>
          </a:p>
          <a:p>
            <a:r>
              <a:rPr lang="en-US" dirty="0" smtClean="0">
                <a:solidFill>
                  <a:schemeClr val="bg1"/>
                </a:solidFill>
              </a:rPr>
              <a:t>N=872, S=365</a:t>
            </a:r>
            <a:endParaRPr lang="en-US" dirty="0">
              <a:solidFill>
                <a:schemeClr val="bg1"/>
              </a:solidFill>
            </a:endParaRPr>
          </a:p>
        </p:txBody>
      </p:sp>
      <p:cxnSp>
        <p:nvCxnSpPr>
          <p:cNvPr id="26" name="Straight Arrow Connector 25"/>
          <p:cNvCxnSpPr>
            <a:endCxn id="25" idx="1"/>
          </p:cNvCxnSpPr>
          <p:nvPr/>
        </p:nvCxnSpPr>
        <p:spPr>
          <a:xfrm flipV="1">
            <a:off x="4073471" y="1591926"/>
            <a:ext cx="3240360" cy="154505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313831" y="2094610"/>
            <a:ext cx="1600118" cy="646331"/>
          </a:xfrm>
          <a:prstGeom prst="rect">
            <a:avLst/>
          </a:prstGeom>
          <a:noFill/>
          <a:ln>
            <a:solidFill>
              <a:srgbClr val="00B050"/>
            </a:solidFill>
          </a:ln>
        </p:spPr>
        <p:txBody>
          <a:bodyPr wrap="none" rtlCol="0">
            <a:spAutoFit/>
          </a:bodyPr>
          <a:lstStyle/>
          <a:p>
            <a:r>
              <a:rPr lang="en-US" dirty="0" err="1" smtClean="0">
                <a:solidFill>
                  <a:schemeClr val="bg1"/>
                </a:solidFill>
              </a:rPr>
              <a:t>Urucu</a:t>
            </a:r>
            <a:r>
              <a:rPr lang="en-US" dirty="0" smtClean="0">
                <a:solidFill>
                  <a:schemeClr val="bg1"/>
                </a:solidFill>
              </a:rPr>
              <a:t>, 5 ha</a:t>
            </a:r>
          </a:p>
          <a:p>
            <a:r>
              <a:rPr lang="en-US" dirty="0" smtClean="0">
                <a:solidFill>
                  <a:schemeClr val="bg1"/>
                </a:solidFill>
              </a:rPr>
              <a:t>N=3946, S=937</a:t>
            </a:r>
            <a:endParaRPr lang="en-US" dirty="0">
              <a:solidFill>
                <a:schemeClr val="bg1"/>
              </a:solidFill>
            </a:endParaRPr>
          </a:p>
        </p:txBody>
      </p:sp>
      <p:cxnSp>
        <p:nvCxnSpPr>
          <p:cNvPr id="33" name="Straight Arrow Connector 32"/>
          <p:cNvCxnSpPr>
            <a:endCxn id="32" idx="1"/>
          </p:cNvCxnSpPr>
          <p:nvPr/>
        </p:nvCxnSpPr>
        <p:spPr>
          <a:xfrm flipV="1">
            <a:off x="4073471" y="2417776"/>
            <a:ext cx="3240360" cy="75434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91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8" grpId="0" animBg="1"/>
      <p:bldP spid="22" grpId="0" animBg="1"/>
      <p:bldP spid="25" grpId="0" animBg="1"/>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fontScale="90000"/>
          </a:bodyPr>
          <a:lstStyle/>
          <a:p>
            <a:r>
              <a:rPr lang="en-US" dirty="0" err="1" smtClean="0"/>
              <a:t>Waar</a:t>
            </a:r>
            <a:r>
              <a:rPr lang="en-US" dirty="0" smtClean="0"/>
              <a:t> </a:t>
            </a:r>
            <a:r>
              <a:rPr lang="en-US" dirty="0" err="1" smtClean="0"/>
              <a:t>komen</a:t>
            </a:r>
            <a:r>
              <a:rPr lang="en-US" dirty="0" smtClean="0"/>
              <a:t> al die </a:t>
            </a:r>
            <a:r>
              <a:rPr lang="en-US" dirty="0" err="1" smtClean="0"/>
              <a:t>soorten</a:t>
            </a:r>
            <a:r>
              <a:rPr lang="en-US" dirty="0" smtClean="0"/>
              <a:t> </a:t>
            </a:r>
            <a:r>
              <a:rPr lang="en-US" dirty="0" err="1" smtClean="0"/>
              <a:t>vandaan</a:t>
            </a:r>
            <a:r>
              <a:rPr lang="en-US" dirty="0" smtClean="0"/>
              <a:t>?</a:t>
            </a:r>
          </a:p>
        </p:txBody>
      </p:sp>
      <p:pic>
        <p:nvPicPr>
          <p:cNvPr id="1741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518150"/>
            <a:ext cx="91440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895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t>De </a:t>
            </a:r>
            <a:r>
              <a:rPr lang="en-US" dirty="0" err="1" smtClean="0"/>
              <a:t>Amazone</a:t>
            </a:r>
            <a:r>
              <a:rPr lang="en-US" dirty="0" smtClean="0"/>
              <a:t> 65 – 33 Ma </a:t>
            </a:r>
            <a:r>
              <a:rPr lang="en-US" dirty="0" err="1" smtClean="0"/>
              <a:t>bp</a:t>
            </a:r>
            <a:endParaRPr lang="en-US" dirty="0" smtClean="0"/>
          </a:p>
        </p:txBody>
      </p:sp>
      <p:pic>
        <p:nvPicPr>
          <p:cNvPr id="1843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43075" y="1223963"/>
            <a:ext cx="56578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
        <p:nvSpPr>
          <p:cNvPr id="18436" name="Text Box 5"/>
          <p:cNvSpPr txBox="1">
            <a:spLocks noChangeArrowheads="1"/>
          </p:cNvSpPr>
          <p:nvPr/>
        </p:nvSpPr>
        <p:spPr bwMode="auto">
          <a:xfrm>
            <a:off x="6643688" y="6508750"/>
            <a:ext cx="24288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Hoorn </a:t>
            </a:r>
            <a:r>
              <a:rPr lang="en-US" sz="1200" b="1" i="1">
                <a:solidFill>
                  <a:schemeClr val="bg1"/>
                </a:solidFill>
              </a:rPr>
              <a:t>et al</a:t>
            </a:r>
            <a:r>
              <a:rPr lang="en-US" sz="1200" b="1">
                <a:solidFill>
                  <a:schemeClr val="bg1"/>
                </a:solidFill>
              </a:rPr>
              <a:t>. </a:t>
            </a:r>
            <a:r>
              <a:rPr lang="en-US" sz="1200" b="1" i="1">
                <a:solidFill>
                  <a:schemeClr val="bg1"/>
                </a:solidFill>
              </a:rPr>
              <a:t>Science </a:t>
            </a:r>
            <a:r>
              <a:rPr lang="en-US" sz="1200" b="1">
                <a:solidFill>
                  <a:schemeClr val="bg1"/>
                </a:solidFill>
              </a:rPr>
              <a:t>2010</a:t>
            </a:r>
          </a:p>
        </p:txBody>
      </p:sp>
    </p:spTree>
    <p:extLst>
      <p:ext uri="{BB962C8B-B14F-4D97-AF65-F5344CB8AC3E}">
        <p14:creationId xmlns:p14="http://schemas.microsoft.com/office/powerpoint/2010/main" val="3525336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96" y="44624"/>
            <a:ext cx="4578974" cy="360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hthoek 4"/>
          <p:cNvSpPr>
            <a:spLocks noChangeArrowheads="1"/>
          </p:cNvSpPr>
          <p:nvPr/>
        </p:nvSpPr>
        <p:spPr bwMode="auto">
          <a:xfrm>
            <a:off x="42344" y="5373216"/>
            <a:ext cx="3865161" cy="646331"/>
          </a:xfrm>
          <a:prstGeom prst="rect">
            <a:avLst/>
          </a:prstGeom>
          <a:noFill/>
          <a:ln w="9525">
            <a:noFill/>
            <a:miter lim="800000"/>
            <a:headEnd/>
            <a:tailEnd/>
          </a:ln>
        </p:spPr>
        <p:txBody>
          <a:bodyPr wrap="none">
            <a:spAutoFit/>
          </a:bodyPr>
          <a:lstStyle/>
          <a:p>
            <a:pPr>
              <a:defRPr/>
            </a:pPr>
            <a:r>
              <a:rPr lang="en-US" dirty="0" err="1">
                <a:solidFill>
                  <a:schemeClr val="bg1">
                    <a:lumMod val="95000"/>
                  </a:schemeClr>
                </a:solidFill>
                <a:latin typeface="Arial" charset="0"/>
              </a:rPr>
              <a:t>Cerrejon</a:t>
            </a:r>
            <a:r>
              <a:rPr lang="en-US" dirty="0">
                <a:solidFill>
                  <a:schemeClr val="bg1">
                    <a:lumMod val="95000"/>
                  </a:schemeClr>
                </a:solidFill>
                <a:latin typeface="Arial" charset="0"/>
              </a:rPr>
              <a:t> Flora (</a:t>
            </a:r>
            <a:r>
              <a:rPr lang="en-US" dirty="0" err="1" smtClean="0">
                <a:solidFill>
                  <a:schemeClr val="bg1">
                    <a:lumMod val="95000"/>
                  </a:schemeClr>
                </a:solidFill>
                <a:latin typeface="Arial" charset="0"/>
              </a:rPr>
              <a:t>Paleoceen</a:t>
            </a:r>
            <a:r>
              <a:rPr lang="en-US" dirty="0" smtClean="0">
                <a:solidFill>
                  <a:schemeClr val="bg1">
                    <a:lumMod val="95000"/>
                  </a:schemeClr>
                </a:solidFill>
                <a:latin typeface="Arial" charset="0"/>
              </a:rPr>
              <a:t> </a:t>
            </a:r>
            <a:r>
              <a:rPr lang="en-US" dirty="0">
                <a:solidFill>
                  <a:schemeClr val="bg1">
                    <a:lumMod val="95000"/>
                  </a:schemeClr>
                </a:solidFill>
                <a:latin typeface="Arial" charset="0"/>
              </a:rPr>
              <a:t>– 58 Ma)</a:t>
            </a:r>
          </a:p>
          <a:p>
            <a:pPr>
              <a:defRPr/>
            </a:pPr>
            <a:r>
              <a:rPr lang="en-US" dirty="0" err="1" smtClean="0">
                <a:solidFill>
                  <a:schemeClr val="bg1">
                    <a:lumMod val="95000"/>
                  </a:schemeClr>
                </a:solidFill>
                <a:latin typeface="Arial" charset="0"/>
              </a:rPr>
              <a:t>onstaan</a:t>
            </a:r>
            <a:r>
              <a:rPr lang="en-US" dirty="0" smtClean="0">
                <a:solidFill>
                  <a:schemeClr val="bg1">
                    <a:lumMod val="95000"/>
                  </a:schemeClr>
                </a:solidFill>
                <a:latin typeface="Arial" charset="0"/>
              </a:rPr>
              <a:t> </a:t>
            </a:r>
            <a:r>
              <a:rPr lang="en-US" dirty="0" err="1" smtClean="0">
                <a:solidFill>
                  <a:schemeClr val="bg1">
                    <a:lumMod val="95000"/>
                  </a:schemeClr>
                </a:solidFill>
                <a:latin typeface="Arial" charset="0"/>
              </a:rPr>
              <a:t>moderne</a:t>
            </a:r>
            <a:r>
              <a:rPr lang="en-US" dirty="0" smtClean="0">
                <a:solidFill>
                  <a:schemeClr val="bg1">
                    <a:lumMod val="95000"/>
                  </a:schemeClr>
                </a:solidFill>
                <a:latin typeface="Arial" charset="0"/>
              </a:rPr>
              <a:t> </a:t>
            </a:r>
            <a:r>
              <a:rPr lang="en-US" dirty="0" err="1" smtClean="0">
                <a:solidFill>
                  <a:schemeClr val="bg1">
                    <a:lumMod val="95000"/>
                  </a:schemeClr>
                </a:solidFill>
                <a:latin typeface="Arial" charset="0"/>
              </a:rPr>
              <a:t>regenwouden</a:t>
            </a:r>
            <a:endParaRPr lang="en-US" dirty="0">
              <a:solidFill>
                <a:schemeClr val="bg1">
                  <a:lumMod val="95000"/>
                </a:schemeClr>
              </a:solidFill>
              <a:latin typeface="Arial" charset="0"/>
            </a:endParaRPr>
          </a:p>
        </p:txBody>
      </p:sp>
      <p:sp>
        <p:nvSpPr>
          <p:cNvPr id="19460" name="Text Box 5"/>
          <p:cNvSpPr txBox="1">
            <a:spLocks noChangeArrowheads="1"/>
          </p:cNvSpPr>
          <p:nvPr/>
        </p:nvSpPr>
        <p:spPr bwMode="auto">
          <a:xfrm>
            <a:off x="6643688" y="6508750"/>
            <a:ext cx="24288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Wing </a:t>
            </a:r>
            <a:r>
              <a:rPr lang="en-US" sz="1200" b="1" i="1">
                <a:solidFill>
                  <a:schemeClr val="bg1"/>
                </a:solidFill>
              </a:rPr>
              <a:t>et al</a:t>
            </a:r>
            <a:r>
              <a:rPr lang="en-US" sz="1200" b="1">
                <a:solidFill>
                  <a:schemeClr val="bg1"/>
                </a:solidFill>
              </a:rPr>
              <a:t>. </a:t>
            </a:r>
            <a:r>
              <a:rPr lang="en-US" sz="1200" b="1" i="1">
                <a:solidFill>
                  <a:schemeClr val="bg1"/>
                </a:solidFill>
              </a:rPr>
              <a:t>PNAS</a:t>
            </a:r>
            <a:r>
              <a:rPr lang="en-US" sz="1200" b="1">
                <a:solidFill>
                  <a:schemeClr val="bg1"/>
                </a:solidFill>
              </a:rPr>
              <a:t> 2009</a:t>
            </a:r>
          </a:p>
        </p:txBody>
      </p:sp>
      <p:pic>
        <p:nvPicPr>
          <p:cNvPr id="5"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16463" y="1989138"/>
            <a:ext cx="424815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4006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Naturalis</a:t>
            </a:r>
            <a:r>
              <a:rPr lang="en-US" dirty="0" smtClean="0"/>
              <a:t> Biodiversity Center</a:t>
            </a:r>
            <a:endParaRPr lang="en-US" dirty="0"/>
          </a:p>
        </p:txBody>
      </p:sp>
      <p:sp>
        <p:nvSpPr>
          <p:cNvPr id="3" name="Content Placeholder 2"/>
          <p:cNvSpPr>
            <a:spLocks noGrp="1"/>
          </p:cNvSpPr>
          <p:nvPr>
            <p:ph idx="1"/>
          </p:nvPr>
        </p:nvSpPr>
        <p:spPr/>
        <p:txBody>
          <a:bodyPr/>
          <a:lstStyle/>
          <a:p>
            <a:r>
              <a:rPr lang="en-US" dirty="0" smtClean="0"/>
              <a:t>39 </a:t>
            </a:r>
            <a:r>
              <a:rPr lang="en-US" dirty="0" err="1" smtClean="0"/>
              <a:t>miljoen</a:t>
            </a:r>
            <a:r>
              <a:rPr lang="en-US" dirty="0" smtClean="0"/>
              <a:t> </a:t>
            </a:r>
            <a:r>
              <a:rPr lang="en-US" dirty="0" err="1" smtClean="0"/>
              <a:t>collecties</a:t>
            </a:r>
            <a:endParaRPr lang="en-US" dirty="0" smtClean="0"/>
          </a:p>
          <a:p>
            <a:r>
              <a:rPr lang="en-US" dirty="0" err="1" smtClean="0"/>
              <a:t>Gedeeltelijk</a:t>
            </a:r>
            <a:r>
              <a:rPr lang="en-US" dirty="0" smtClean="0"/>
              <a:t> </a:t>
            </a:r>
            <a:r>
              <a:rPr lang="en-US" dirty="0" err="1" smtClean="0"/>
              <a:t>gedigitaliseerd</a:t>
            </a:r>
            <a:endParaRPr lang="en-US" dirty="0" smtClean="0"/>
          </a:p>
          <a:p>
            <a:r>
              <a:rPr lang="en-US" dirty="0" err="1" smtClean="0"/>
              <a:t>Een</a:t>
            </a:r>
            <a:r>
              <a:rPr lang="en-US" dirty="0" smtClean="0"/>
              <a:t> </a:t>
            </a:r>
            <a:r>
              <a:rPr lang="en-US" dirty="0" err="1" smtClean="0"/>
              <a:t>schatkist</a:t>
            </a:r>
            <a:r>
              <a:rPr lang="en-US" dirty="0" smtClean="0"/>
              <a:t> aan </a:t>
            </a:r>
            <a:r>
              <a:rPr lang="en-US" dirty="0" err="1" smtClean="0"/>
              <a:t>diversiteit</a:t>
            </a:r>
            <a:endParaRPr lang="en-US" dirty="0" smtClean="0"/>
          </a:p>
          <a:p>
            <a:r>
              <a:rPr lang="en-US" dirty="0" smtClean="0"/>
              <a:t>Met </a:t>
            </a:r>
            <a:r>
              <a:rPr lang="en-US" dirty="0" err="1" smtClean="0"/>
              <a:t>nog</a:t>
            </a:r>
            <a:r>
              <a:rPr lang="en-US" dirty="0" smtClean="0"/>
              <a:t> </a:t>
            </a:r>
            <a:r>
              <a:rPr lang="en-US" dirty="0" err="1" smtClean="0"/>
              <a:t>veel</a:t>
            </a:r>
            <a:r>
              <a:rPr lang="en-US" dirty="0" smtClean="0"/>
              <a:t> </a:t>
            </a:r>
            <a:r>
              <a:rPr lang="en-US" dirty="0" err="1" smtClean="0"/>
              <a:t>onbeschreven</a:t>
            </a:r>
            <a:r>
              <a:rPr lang="en-US" dirty="0" smtClean="0"/>
              <a:t> </a:t>
            </a:r>
            <a:r>
              <a:rPr lang="en-US" dirty="0" err="1" smtClean="0"/>
              <a:t>soorten</a:t>
            </a:r>
            <a:endParaRPr lang="en-US" dirty="0"/>
          </a:p>
        </p:txBody>
      </p:sp>
      <p:pic>
        <p:nvPicPr>
          <p:cNvPr id="1026" name="Picture 2" descr="Naturalis: natuur historisch museum in Leide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16216" y="3977680"/>
            <a:ext cx="2448272" cy="2448273"/>
          </a:xfrm>
          <a:prstGeom prst="rect">
            <a:avLst/>
          </a:prstGeom>
          <a:noFill/>
        </p:spPr>
      </p:pic>
    </p:spTree>
    <p:extLst>
      <p:ext uri="{BB962C8B-B14F-4D97-AF65-F5344CB8AC3E}">
        <p14:creationId xmlns:p14="http://schemas.microsoft.com/office/powerpoint/2010/main" val="22517376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3"/>
          <p:cNvSpPr>
            <a:spLocks noChangeArrowheads="1"/>
          </p:cNvSpPr>
          <p:nvPr/>
        </p:nvSpPr>
        <p:spPr bwMode="auto">
          <a:xfrm>
            <a:off x="7740650" y="260350"/>
            <a:ext cx="1190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800"/>
              <a:t>jason bourque/ nature</a:t>
            </a:r>
          </a:p>
        </p:txBody>
      </p:sp>
      <p:sp>
        <p:nvSpPr>
          <p:cNvPr id="20484" name="Text Box 5"/>
          <p:cNvSpPr txBox="1">
            <a:spLocks noChangeArrowheads="1"/>
          </p:cNvSpPr>
          <p:nvPr/>
        </p:nvSpPr>
        <p:spPr bwMode="auto">
          <a:xfrm>
            <a:off x="5940425" y="6508750"/>
            <a:ext cx="3132138"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Slide courtesy Frank Wesselingh</a:t>
            </a:r>
            <a:r>
              <a:rPr lang="en-US" sz="1200" b="1" i="1">
                <a:solidFill>
                  <a:schemeClr val="bg1"/>
                </a:solidFill>
              </a:rPr>
              <a:t> </a:t>
            </a:r>
            <a:r>
              <a:rPr lang="en-US" sz="1200" b="1">
                <a:solidFill>
                  <a:schemeClr val="bg1"/>
                </a:solidFill>
              </a:rPr>
              <a:t>2010</a:t>
            </a:r>
          </a:p>
        </p:txBody>
      </p:sp>
      <p:pic>
        <p:nvPicPr>
          <p:cNvPr id="20485" name="Picture 1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09390" y="1486122"/>
            <a:ext cx="7327106" cy="482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457200" y="274638"/>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err="1" smtClean="0"/>
              <a:t>Geen</a:t>
            </a:r>
            <a:r>
              <a:rPr lang="en-US" dirty="0" smtClean="0"/>
              <a:t> </a:t>
            </a:r>
            <a:r>
              <a:rPr lang="en-US" dirty="0" err="1" smtClean="0"/>
              <a:t>goede</a:t>
            </a:r>
            <a:r>
              <a:rPr lang="en-US" dirty="0" smtClean="0"/>
              <a:t> </a:t>
            </a:r>
            <a:r>
              <a:rPr lang="en-US" dirty="0" err="1" smtClean="0"/>
              <a:t>plek</a:t>
            </a:r>
            <a:r>
              <a:rPr lang="en-US" dirty="0" smtClean="0"/>
              <a:t> </a:t>
            </a:r>
            <a:r>
              <a:rPr lang="en-US" dirty="0" err="1" smtClean="0"/>
              <a:t>om</a:t>
            </a:r>
            <a:r>
              <a:rPr lang="en-US" dirty="0" smtClean="0"/>
              <a:t> de </a:t>
            </a:r>
            <a:r>
              <a:rPr lang="en-US" dirty="0" err="1" smtClean="0"/>
              <a:t>hond</a:t>
            </a:r>
            <a:r>
              <a:rPr lang="en-US" dirty="0" smtClean="0"/>
              <a:t> </a:t>
            </a:r>
            <a:r>
              <a:rPr lang="en-US" dirty="0" err="1" smtClean="0"/>
              <a:t>uit</a:t>
            </a:r>
            <a:r>
              <a:rPr lang="en-US" dirty="0" smtClean="0"/>
              <a:t> </a:t>
            </a:r>
            <a:r>
              <a:rPr lang="en-US" dirty="0" err="1" smtClean="0"/>
              <a:t>te</a:t>
            </a:r>
            <a:r>
              <a:rPr lang="en-US" dirty="0" smtClean="0"/>
              <a:t> </a:t>
            </a:r>
            <a:r>
              <a:rPr lang="en-US" dirty="0" err="1" smtClean="0"/>
              <a:t>laten</a:t>
            </a:r>
            <a:endParaRPr lang="en-US" dirty="0" smtClean="0"/>
          </a:p>
        </p:txBody>
      </p:sp>
    </p:spTree>
    <p:extLst>
      <p:ext uri="{BB962C8B-B14F-4D97-AF65-F5344CB8AC3E}">
        <p14:creationId xmlns:p14="http://schemas.microsoft.com/office/powerpoint/2010/main" val="12965819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9"/>
          <p:cNvSpPr>
            <a:spLocks noChangeArrowheads="1"/>
          </p:cNvSpPr>
          <p:nvPr/>
        </p:nvSpPr>
        <p:spPr bwMode="auto">
          <a:xfrm>
            <a:off x="1979613" y="333375"/>
            <a:ext cx="61928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chemeClr val="bg1"/>
                </a:solidFill>
                <a:latin typeface="Calibri" pitchFamily="34" charset="0"/>
              </a:rPr>
              <a:t>Paleocene Cerrejon rainforest snakes: </a:t>
            </a:r>
            <a:r>
              <a:rPr lang="en-US" i="1">
                <a:solidFill>
                  <a:schemeClr val="bg1"/>
                </a:solidFill>
                <a:latin typeface="Calibri" pitchFamily="34" charset="0"/>
              </a:rPr>
              <a:t>Titanoboa</a:t>
            </a:r>
          </a:p>
        </p:txBody>
      </p:sp>
      <p:sp>
        <p:nvSpPr>
          <p:cNvPr id="20483" name="Rectangle 13"/>
          <p:cNvSpPr>
            <a:spLocks noChangeArrowheads="1"/>
          </p:cNvSpPr>
          <p:nvPr/>
        </p:nvSpPr>
        <p:spPr bwMode="auto">
          <a:xfrm>
            <a:off x="7740650" y="260350"/>
            <a:ext cx="1190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800"/>
              <a:t>jason bourque/ nature</a:t>
            </a:r>
          </a:p>
        </p:txBody>
      </p:sp>
      <p:sp>
        <p:nvSpPr>
          <p:cNvPr id="20484" name="Rectangle 13"/>
          <p:cNvSpPr>
            <a:spLocks noChangeArrowheads="1"/>
          </p:cNvSpPr>
          <p:nvPr/>
        </p:nvSpPr>
        <p:spPr bwMode="auto">
          <a:xfrm>
            <a:off x="7451725" y="2133600"/>
            <a:ext cx="12001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800">
                <a:solidFill>
                  <a:schemeClr val="bg1"/>
                </a:solidFill>
              </a:rPr>
              <a:t>Ray carson/ hmnh.org</a:t>
            </a:r>
          </a:p>
        </p:txBody>
      </p:sp>
      <p:pic>
        <p:nvPicPr>
          <p:cNvPr id="20485"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709124">
            <a:off x="7046913" y="2244725"/>
            <a:ext cx="119856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9388" y="915988"/>
            <a:ext cx="590550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0"/>
          <p:cNvSpPr>
            <a:spLocks noChangeArrowheads="1"/>
          </p:cNvSpPr>
          <p:nvPr/>
        </p:nvSpPr>
        <p:spPr bwMode="auto">
          <a:xfrm>
            <a:off x="179388" y="5229225"/>
            <a:ext cx="155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800">
                <a:solidFill>
                  <a:schemeClr val="bg1"/>
                </a:solidFill>
              </a:rPr>
              <a:t>www.vivariumsbydesign.co.uk</a:t>
            </a:r>
          </a:p>
        </p:txBody>
      </p:sp>
      <p:pic>
        <p:nvPicPr>
          <p:cNvPr id="9224" name="Picture 6"/>
          <p:cNvPicPr>
            <a:picLocks noChangeAspect="1" noChangeArrowheads="1"/>
          </p:cNvPicPr>
          <p:nvPr/>
        </p:nvPicPr>
        <p:blipFill>
          <a:blip r:embed="rId5" cstate="email">
            <a:clrChange>
              <a:clrFrom>
                <a:srgbClr val="121212"/>
              </a:clrFrom>
              <a:clrTo>
                <a:srgbClr val="121212">
                  <a:alpha val="0"/>
                </a:srgbClr>
              </a:clrTo>
            </a:clrChange>
            <a:extLst>
              <a:ext uri="{28A0092B-C50C-407E-A947-70E740481C1C}">
                <a14:useLocalDpi xmlns:a14="http://schemas.microsoft.com/office/drawing/2010/main"/>
              </a:ext>
            </a:extLst>
          </a:blip>
          <a:srcRect/>
          <a:stretch>
            <a:fillRect/>
          </a:stretch>
        </p:blipFill>
        <p:spPr bwMode="auto">
          <a:xfrm rot="218171">
            <a:off x="5334000" y="1125538"/>
            <a:ext cx="3703638"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13"/>
          <p:cNvSpPr>
            <a:spLocks noChangeArrowheads="1"/>
          </p:cNvSpPr>
          <p:nvPr/>
        </p:nvSpPr>
        <p:spPr bwMode="auto">
          <a:xfrm>
            <a:off x="7740650" y="5084763"/>
            <a:ext cx="11985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800">
                <a:solidFill>
                  <a:schemeClr val="bg1"/>
                </a:solidFill>
              </a:rPr>
              <a:t>Ray carson/ hmnh.org</a:t>
            </a:r>
          </a:p>
        </p:txBody>
      </p:sp>
      <p:sp>
        <p:nvSpPr>
          <p:cNvPr id="20490" name="Text Box 5"/>
          <p:cNvSpPr txBox="1">
            <a:spLocks noChangeArrowheads="1"/>
          </p:cNvSpPr>
          <p:nvPr/>
        </p:nvSpPr>
        <p:spPr bwMode="auto">
          <a:xfrm>
            <a:off x="5940425" y="6508750"/>
            <a:ext cx="3132138"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Slide courtesy Frank Wesselingh</a:t>
            </a:r>
            <a:r>
              <a:rPr lang="en-US" sz="1200" b="1" i="1">
                <a:solidFill>
                  <a:schemeClr val="bg1"/>
                </a:solidFill>
              </a:rPr>
              <a:t> </a:t>
            </a:r>
            <a:r>
              <a:rPr lang="en-US" sz="1200" b="1">
                <a:solidFill>
                  <a:schemeClr val="bg1"/>
                </a:solidFill>
              </a:rPr>
              <a:t>2010</a:t>
            </a:r>
          </a:p>
        </p:txBody>
      </p:sp>
    </p:spTree>
    <p:extLst>
      <p:ext uri="{BB962C8B-B14F-4D97-AF65-F5344CB8AC3E}">
        <p14:creationId xmlns:p14="http://schemas.microsoft.com/office/powerpoint/2010/main" val="3185417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fade">
                                      <p:cBhvr>
                                        <p:cTn id="7" dur="1000"/>
                                        <p:tgtEl>
                                          <p:spTgt spid="9225"/>
                                        </p:tgtEl>
                                      </p:cBhvr>
                                    </p:animEffect>
                                  </p:childTnLst>
                                </p:cTn>
                              </p:par>
                              <p:par>
                                <p:cTn id="8" presetID="10" presetClass="entr" presetSubtype="0" fill="hold" nodeType="withEffect">
                                  <p:stCondLst>
                                    <p:cond delay="0"/>
                                  </p:stCondLst>
                                  <p:childTnLst>
                                    <p:set>
                                      <p:cBhvr>
                                        <p:cTn id="9" dur="1" fill="hold">
                                          <p:stCondLst>
                                            <p:cond delay="0"/>
                                          </p:stCondLst>
                                        </p:cTn>
                                        <p:tgtEl>
                                          <p:spTgt spid="9224"/>
                                        </p:tgtEl>
                                        <p:attrNameLst>
                                          <p:attrName>style.visibility</p:attrName>
                                        </p:attrNameLst>
                                      </p:cBhvr>
                                      <p:to>
                                        <p:strVal val="visible"/>
                                      </p:to>
                                    </p:set>
                                    <p:animEffect transition="in" filter="fade">
                                      <p:cBhvr>
                                        <p:cTn id="10" dur="10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ChangeArrowheads="1"/>
          </p:cNvSpPr>
          <p:nvPr/>
        </p:nvSpPr>
        <p:spPr bwMode="auto">
          <a:xfrm>
            <a:off x="539750" y="620713"/>
            <a:ext cx="215900" cy="20161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1507" name="Rectangle 10"/>
          <p:cNvSpPr>
            <a:spLocks noChangeArrowheads="1"/>
          </p:cNvSpPr>
          <p:nvPr/>
        </p:nvSpPr>
        <p:spPr bwMode="auto">
          <a:xfrm flipH="1">
            <a:off x="4427538" y="260350"/>
            <a:ext cx="71437" cy="1008063"/>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1508" name="Rectangle 13"/>
          <p:cNvSpPr>
            <a:spLocks noChangeArrowheads="1"/>
          </p:cNvSpPr>
          <p:nvPr/>
        </p:nvSpPr>
        <p:spPr bwMode="auto">
          <a:xfrm rot="5400000" flipH="1">
            <a:off x="4967287" y="80963"/>
            <a:ext cx="73025" cy="1295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1509" name="Rectangle 16"/>
          <p:cNvSpPr>
            <a:spLocks noChangeArrowheads="1"/>
          </p:cNvSpPr>
          <p:nvPr/>
        </p:nvSpPr>
        <p:spPr bwMode="auto">
          <a:xfrm>
            <a:off x="7591425" y="5949950"/>
            <a:ext cx="155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chemeClr val="bg1"/>
                </a:solidFill>
              </a:rPr>
              <a:t>Titanoboa</a:t>
            </a:r>
            <a:endParaRPr lang="nl-NL" i="1">
              <a:solidFill>
                <a:schemeClr val="bg1"/>
              </a:solidFill>
            </a:endParaRPr>
          </a:p>
        </p:txBody>
      </p:sp>
      <p:sp>
        <p:nvSpPr>
          <p:cNvPr id="21510" name="Rectangle 219"/>
          <p:cNvSpPr>
            <a:spLocks noChangeArrowheads="1"/>
          </p:cNvSpPr>
          <p:nvPr/>
        </p:nvSpPr>
        <p:spPr bwMode="auto">
          <a:xfrm>
            <a:off x="611188" y="5516563"/>
            <a:ext cx="9826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p>
            <a:pPr algn="r" eaLnBrk="0" hangingPunct="0"/>
            <a:r>
              <a:rPr lang="en-US" sz="1000"/>
              <a:t>O. Grillo</a:t>
            </a:r>
            <a:endParaRPr lang="en-GB" sz="1000"/>
          </a:p>
        </p:txBody>
      </p:sp>
      <p:pic>
        <p:nvPicPr>
          <p:cNvPr id="2151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725" y="476250"/>
            <a:ext cx="890587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 Box 5"/>
          <p:cNvSpPr txBox="1">
            <a:spLocks noChangeArrowheads="1"/>
          </p:cNvSpPr>
          <p:nvPr/>
        </p:nvSpPr>
        <p:spPr bwMode="auto">
          <a:xfrm>
            <a:off x="5940425" y="6508750"/>
            <a:ext cx="3132138"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Slide courtesy Frank Wesselingh</a:t>
            </a:r>
            <a:r>
              <a:rPr lang="en-US" sz="1200" b="1" i="1">
                <a:solidFill>
                  <a:schemeClr val="bg1"/>
                </a:solidFill>
              </a:rPr>
              <a:t> </a:t>
            </a:r>
            <a:r>
              <a:rPr lang="en-US" sz="1200" b="1">
                <a:solidFill>
                  <a:schemeClr val="bg1"/>
                </a:solidFill>
              </a:rPr>
              <a:t>2010</a:t>
            </a:r>
          </a:p>
        </p:txBody>
      </p:sp>
    </p:spTree>
    <p:extLst>
      <p:ext uri="{BB962C8B-B14F-4D97-AF65-F5344CB8AC3E}">
        <p14:creationId xmlns:p14="http://schemas.microsoft.com/office/powerpoint/2010/main" val="38783299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The Amazon 23 – 10 Ma bp</a:t>
            </a:r>
          </a:p>
        </p:txBody>
      </p:sp>
      <p:pic>
        <p:nvPicPr>
          <p:cNvPr id="2355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38313" y="1233488"/>
            <a:ext cx="56673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
        <p:nvSpPr>
          <p:cNvPr id="23556" name="Text Box 5"/>
          <p:cNvSpPr txBox="1">
            <a:spLocks noChangeArrowheads="1"/>
          </p:cNvSpPr>
          <p:nvPr/>
        </p:nvSpPr>
        <p:spPr bwMode="auto">
          <a:xfrm>
            <a:off x="6643688" y="6508750"/>
            <a:ext cx="24288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Hoorn </a:t>
            </a:r>
            <a:r>
              <a:rPr lang="en-US" sz="1200" b="1" i="1">
                <a:solidFill>
                  <a:schemeClr val="bg1"/>
                </a:solidFill>
              </a:rPr>
              <a:t>et al</a:t>
            </a:r>
            <a:r>
              <a:rPr lang="en-US" sz="1200" b="1">
                <a:solidFill>
                  <a:schemeClr val="bg1"/>
                </a:solidFill>
              </a:rPr>
              <a:t>. </a:t>
            </a:r>
            <a:r>
              <a:rPr lang="en-US" sz="1200" b="1" i="1">
                <a:solidFill>
                  <a:schemeClr val="bg1"/>
                </a:solidFill>
              </a:rPr>
              <a:t>Science </a:t>
            </a:r>
            <a:r>
              <a:rPr lang="en-US" sz="1200" b="1">
                <a:solidFill>
                  <a:schemeClr val="bg1"/>
                </a:solidFill>
              </a:rPr>
              <a:t>2010</a:t>
            </a:r>
          </a:p>
        </p:txBody>
      </p:sp>
      <p:pic>
        <p:nvPicPr>
          <p:cNvPr id="23557" name="Picture 7" descr="H:\proefschrift\cropRGM456426Dyris_hershleri1.jpg"/>
          <p:cNvPicPr>
            <a:picLocks noChangeAspect="1" noChangeArrowheads="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999288" y="3355975"/>
            <a:ext cx="788987"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descr="H:\proefschrift\cropRGM456440Tryonia_tuberculata1.jpg"/>
          <p:cNvPicPr>
            <a:picLocks noChangeAspect="1" noChangeArrowheads="1"/>
          </p:cNvPicPr>
          <p:nvPr/>
        </p:nvPicPr>
        <p:blipFill>
          <a:blip r:embed="rId5"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130925" y="1339850"/>
            <a:ext cx="48577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9" descr="H:\proefschrift\cropING001Sioliella_kadolskyi1.jpg"/>
          <p:cNvPicPr>
            <a:picLocks noChangeAspect="1" noChangeArrowheads="1"/>
          </p:cNvPicPr>
          <p:nvPr/>
        </p:nvPicPr>
        <p:blipFill>
          <a:blip r:embed="rId6"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859713" y="3716338"/>
            <a:ext cx="1169987"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0" descr="H:\proefschrift\cropING057Dyris_microbispiralis1.jpg"/>
          <p:cNvPicPr>
            <a:picLocks noChangeAspect="1" noChangeArrowheads="1"/>
          </p:cNvPicPr>
          <p:nvPr/>
        </p:nvPicPr>
        <p:blipFill>
          <a:blip r:embed="rId7"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507413" y="1771650"/>
            <a:ext cx="2841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H:\proefschrift\cropING062Onobops_microconvexus1.jpg"/>
          <p:cNvPicPr>
            <a:picLocks noChangeAspect="1" noChangeArrowheads="1"/>
          </p:cNvPicPr>
          <p:nvPr/>
        </p:nvPicPr>
        <p:blipFill>
          <a:blip r:embed="rId8"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356475" y="5661025"/>
            <a:ext cx="5556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2" descr="H:\proefschrift\cropING063Feliconcha_feliconcha1.jpg"/>
          <p:cNvPicPr>
            <a:picLocks noChangeAspect="1" noChangeArrowheads="1"/>
          </p:cNvPicPr>
          <p:nvPr/>
        </p:nvPicPr>
        <p:blipFill>
          <a:blip r:embed="rId9"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799263" y="1852613"/>
            <a:ext cx="7731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3" descr="H:\proefschrift\cropING067Cochliopina_convexa1.jpg"/>
          <p:cNvPicPr>
            <a:picLocks noChangeAspect="1" noChangeArrowheads="1"/>
          </p:cNvPicPr>
          <p:nvPr/>
        </p:nvPicPr>
        <p:blipFill>
          <a:blip r:embed="rId10"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5613" y="5372100"/>
            <a:ext cx="78898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14" descr="H:\proefschrift\cropRGM456378Toxosoma_multicarinatum1.jpg"/>
          <p:cNvPicPr>
            <a:picLocks noChangeAspect="1" noChangeArrowheads="1"/>
          </p:cNvPicPr>
          <p:nvPr/>
        </p:nvPicPr>
        <p:blipFill>
          <a:blip r:embed="rId11"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643813" y="2540000"/>
            <a:ext cx="7191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5" descr="H:\proefschrift\cropRGM456342Lithococcus_carinatus1.jpg"/>
          <p:cNvPicPr>
            <a:picLocks noChangeAspect="1" noChangeArrowheads="1"/>
          </p:cNvPicPr>
          <p:nvPr/>
        </p:nvPicPr>
        <p:blipFill>
          <a:blip r:embed="rId12"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212013" y="1195388"/>
            <a:ext cx="1031875"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16" descr="H:\proefschrift\cropRGM456370Tropidebora_conica1.jpg"/>
          <p:cNvPicPr>
            <a:picLocks noChangeAspect="1" noChangeArrowheads="1"/>
          </p:cNvPicPr>
          <p:nvPr/>
        </p:nvPicPr>
        <p:blipFill>
          <a:blip r:embed="rId1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5613" y="620713"/>
            <a:ext cx="960437"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471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1" descr="fig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1550" y="333375"/>
            <a:ext cx="3249613" cy="545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7"/>
          <p:cNvSpPr>
            <a:spLocks noChangeArrowheads="1"/>
          </p:cNvSpPr>
          <p:nvPr/>
        </p:nvSpPr>
        <p:spPr bwMode="auto">
          <a:xfrm>
            <a:off x="539750" y="620713"/>
            <a:ext cx="215900" cy="20161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4580" name="Rectangle 10"/>
          <p:cNvSpPr>
            <a:spLocks noChangeArrowheads="1"/>
          </p:cNvSpPr>
          <p:nvPr/>
        </p:nvSpPr>
        <p:spPr bwMode="auto">
          <a:xfrm flipH="1">
            <a:off x="4427538" y="260350"/>
            <a:ext cx="71437" cy="1008063"/>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4581" name="Rectangle 13"/>
          <p:cNvSpPr>
            <a:spLocks noChangeArrowheads="1"/>
          </p:cNvSpPr>
          <p:nvPr/>
        </p:nvSpPr>
        <p:spPr bwMode="auto">
          <a:xfrm rot="5400000" flipH="1">
            <a:off x="4967287" y="80963"/>
            <a:ext cx="73025" cy="1295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4582" name="Rectangle 16"/>
          <p:cNvSpPr>
            <a:spLocks noChangeArrowheads="1"/>
          </p:cNvSpPr>
          <p:nvPr/>
        </p:nvSpPr>
        <p:spPr bwMode="auto">
          <a:xfrm>
            <a:off x="2791520" y="5733256"/>
            <a:ext cx="2068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err="1">
                <a:solidFill>
                  <a:schemeClr val="bg1"/>
                </a:solidFill>
              </a:rPr>
              <a:t>Stupendemys</a:t>
            </a:r>
            <a:endParaRPr lang="nl-NL" i="1" dirty="0">
              <a:solidFill>
                <a:schemeClr val="bg1"/>
              </a:solidFill>
            </a:endParaRPr>
          </a:p>
        </p:txBody>
      </p:sp>
      <p:pic>
        <p:nvPicPr>
          <p:cNvPr id="24583" name="Picture 5" descr="fig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6100" y="333375"/>
            <a:ext cx="1192213"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219"/>
          <p:cNvSpPr>
            <a:spLocks noChangeArrowheads="1"/>
          </p:cNvSpPr>
          <p:nvPr/>
        </p:nvSpPr>
        <p:spPr bwMode="auto">
          <a:xfrm rot="-5400000">
            <a:off x="315913" y="5262563"/>
            <a:ext cx="9826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p>
            <a:pPr algn="r" eaLnBrk="0" hangingPunct="0"/>
            <a:r>
              <a:rPr lang="en-US" sz="1000">
                <a:solidFill>
                  <a:schemeClr val="bg1"/>
                </a:solidFill>
              </a:rPr>
              <a:t>Orlando Grillo</a:t>
            </a:r>
            <a:endParaRPr lang="en-GB" sz="1000">
              <a:solidFill>
                <a:schemeClr val="bg1"/>
              </a:solidFill>
            </a:endParaRPr>
          </a:p>
        </p:txBody>
      </p:sp>
      <p:sp>
        <p:nvSpPr>
          <p:cNvPr id="24585" name="Text Box 5"/>
          <p:cNvSpPr txBox="1">
            <a:spLocks noChangeArrowheads="1"/>
          </p:cNvSpPr>
          <p:nvPr/>
        </p:nvSpPr>
        <p:spPr bwMode="auto">
          <a:xfrm>
            <a:off x="5940425" y="6508750"/>
            <a:ext cx="3132138"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Slide courtesy Frank Wesselingh</a:t>
            </a:r>
            <a:r>
              <a:rPr lang="en-US" sz="1200" b="1" i="1">
                <a:solidFill>
                  <a:schemeClr val="bg1"/>
                </a:solidFill>
              </a:rPr>
              <a:t> </a:t>
            </a:r>
            <a:r>
              <a:rPr lang="en-US" sz="1200" b="1">
                <a:solidFill>
                  <a:schemeClr val="bg1"/>
                </a:solidFill>
              </a:rPr>
              <a:t>2010</a:t>
            </a:r>
          </a:p>
        </p:txBody>
      </p:sp>
    </p:spTree>
    <p:extLst>
      <p:ext uri="{BB962C8B-B14F-4D97-AF65-F5344CB8AC3E}">
        <p14:creationId xmlns:p14="http://schemas.microsoft.com/office/powerpoint/2010/main" val="14295002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5888"/>
            <a:ext cx="4976813"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2" descr="Fig 6"/>
          <p:cNvPicPr>
            <a:picLocks noChangeAspect="1" noChangeArrowheads="1"/>
          </p:cNvPicPr>
          <p:nvPr/>
        </p:nvPicPr>
        <p:blipFill>
          <a:blip r:embed="rId4" cstate="email">
            <a:extLst>
              <a:ext uri="{28A0092B-C50C-407E-A947-70E740481C1C}">
                <a14:useLocalDpi xmlns:a14="http://schemas.microsoft.com/office/drawing/2010/main"/>
              </a:ext>
            </a:extLst>
          </a:blip>
          <a:srcRect b="50000"/>
          <a:stretch>
            <a:fillRect/>
          </a:stretch>
        </p:blipFill>
        <p:spPr bwMode="auto">
          <a:xfrm>
            <a:off x="0" y="2997200"/>
            <a:ext cx="5437188"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fig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16688" y="1773238"/>
            <a:ext cx="184943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19"/>
          <p:cNvSpPr>
            <a:spLocks noChangeArrowheads="1"/>
          </p:cNvSpPr>
          <p:nvPr/>
        </p:nvSpPr>
        <p:spPr bwMode="auto">
          <a:xfrm>
            <a:off x="3593579" y="5991373"/>
            <a:ext cx="1914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err="1">
                <a:solidFill>
                  <a:schemeClr val="bg1"/>
                </a:solidFill>
              </a:rPr>
              <a:t>Purussaurus</a:t>
            </a:r>
            <a:endParaRPr lang="nl-NL" i="1" dirty="0">
              <a:solidFill>
                <a:schemeClr val="bg1"/>
              </a:solidFill>
            </a:endParaRPr>
          </a:p>
        </p:txBody>
      </p:sp>
      <p:sp>
        <p:nvSpPr>
          <p:cNvPr id="25606" name="Rectangle 17"/>
          <p:cNvSpPr>
            <a:spLocks noChangeArrowheads="1"/>
          </p:cNvSpPr>
          <p:nvPr/>
        </p:nvSpPr>
        <p:spPr bwMode="auto">
          <a:xfrm>
            <a:off x="323850" y="2708275"/>
            <a:ext cx="1593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800">
                <a:solidFill>
                  <a:schemeClr val="bg1"/>
                </a:solidFill>
              </a:rPr>
              <a:t>www.g1.globo.com/Divulgação</a:t>
            </a:r>
          </a:p>
        </p:txBody>
      </p:sp>
      <p:sp>
        <p:nvSpPr>
          <p:cNvPr id="25607" name="Rectangle 18"/>
          <p:cNvSpPr>
            <a:spLocks noChangeArrowheads="1"/>
          </p:cNvSpPr>
          <p:nvPr/>
        </p:nvSpPr>
        <p:spPr bwMode="auto">
          <a:xfrm>
            <a:off x="323850" y="5732463"/>
            <a:ext cx="746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800">
                <a:solidFill>
                  <a:schemeClr val="bg1"/>
                </a:solidFill>
              </a:rPr>
              <a:t>Douglas Riff</a:t>
            </a:r>
          </a:p>
        </p:txBody>
      </p:sp>
      <p:sp>
        <p:nvSpPr>
          <p:cNvPr id="25608" name="Text Box 5"/>
          <p:cNvSpPr txBox="1">
            <a:spLocks noChangeArrowheads="1"/>
          </p:cNvSpPr>
          <p:nvPr/>
        </p:nvSpPr>
        <p:spPr bwMode="auto">
          <a:xfrm>
            <a:off x="5940425" y="6508750"/>
            <a:ext cx="3132138"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Slide courtesy Frank Wesselingh</a:t>
            </a:r>
            <a:r>
              <a:rPr lang="en-US" sz="1200" b="1" i="1">
                <a:solidFill>
                  <a:schemeClr val="bg1"/>
                </a:solidFill>
              </a:rPr>
              <a:t> </a:t>
            </a:r>
            <a:r>
              <a:rPr lang="en-US" sz="1200" b="1">
                <a:solidFill>
                  <a:schemeClr val="bg1"/>
                </a:solidFill>
              </a:rPr>
              <a:t>2010</a:t>
            </a:r>
          </a:p>
        </p:txBody>
      </p:sp>
    </p:spTree>
    <p:extLst>
      <p:ext uri="{BB962C8B-B14F-4D97-AF65-F5344CB8AC3E}">
        <p14:creationId xmlns:p14="http://schemas.microsoft.com/office/powerpoint/2010/main" val="3626138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The Amazon 10 – 7 Ma bp</a:t>
            </a:r>
          </a:p>
        </p:txBody>
      </p:sp>
      <p:pic>
        <p:nvPicPr>
          <p:cNvPr id="2662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28788" y="1228725"/>
            <a:ext cx="568642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
        <p:nvSpPr>
          <p:cNvPr id="26628" name="Text Box 5"/>
          <p:cNvSpPr txBox="1">
            <a:spLocks noChangeArrowheads="1"/>
          </p:cNvSpPr>
          <p:nvPr/>
        </p:nvSpPr>
        <p:spPr bwMode="auto">
          <a:xfrm>
            <a:off x="6643688" y="6508750"/>
            <a:ext cx="24288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Hoorn </a:t>
            </a:r>
            <a:r>
              <a:rPr lang="en-US" sz="1200" b="1" i="1">
                <a:solidFill>
                  <a:schemeClr val="bg1"/>
                </a:solidFill>
              </a:rPr>
              <a:t>et al</a:t>
            </a:r>
            <a:r>
              <a:rPr lang="en-US" sz="1200" b="1">
                <a:solidFill>
                  <a:schemeClr val="bg1"/>
                </a:solidFill>
              </a:rPr>
              <a:t>. </a:t>
            </a:r>
            <a:r>
              <a:rPr lang="en-US" sz="1200" b="1" i="1">
                <a:solidFill>
                  <a:schemeClr val="bg1"/>
                </a:solidFill>
              </a:rPr>
              <a:t>Science </a:t>
            </a:r>
            <a:r>
              <a:rPr lang="en-US" sz="1200" b="1">
                <a:solidFill>
                  <a:schemeClr val="bg1"/>
                </a:solidFill>
              </a:rPr>
              <a:t>2010</a:t>
            </a:r>
          </a:p>
        </p:txBody>
      </p:sp>
      <p:sp>
        <p:nvSpPr>
          <p:cNvPr id="5" name="Subtitle 2"/>
          <p:cNvSpPr txBox="1">
            <a:spLocks/>
          </p:cNvSpPr>
          <p:nvPr/>
        </p:nvSpPr>
        <p:spPr>
          <a:xfrm>
            <a:off x="1510457" y="5589240"/>
            <a:ext cx="6229895" cy="6998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dirty="0" smtClean="0"/>
              <a:t>De geboorte van de Amazone rivier</a:t>
            </a:r>
          </a:p>
        </p:txBody>
      </p:sp>
    </p:spTree>
    <p:extLst>
      <p:ext uri="{BB962C8B-B14F-4D97-AF65-F5344CB8AC3E}">
        <p14:creationId xmlns:p14="http://schemas.microsoft.com/office/powerpoint/2010/main" val="3915532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ubtitle 2"/>
          <p:cNvSpPr>
            <a:spLocks noGrp="1"/>
          </p:cNvSpPr>
          <p:nvPr>
            <p:ph type="subTitle" idx="1"/>
          </p:nvPr>
        </p:nvSpPr>
        <p:spPr>
          <a:xfrm>
            <a:off x="214313" y="428625"/>
            <a:ext cx="8715375" cy="1200175"/>
          </a:xfrm>
        </p:spPr>
        <p:txBody>
          <a:bodyPr>
            <a:normAutofit/>
          </a:bodyPr>
          <a:lstStyle/>
          <a:p>
            <a:r>
              <a:rPr lang="nl-NL" dirty="0" smtClean="0">
                <a:solidFill>
                  <a:schemeClr val="bg1"/>
                </a:solidFill>
              </a:rPr>
              <a:t>De nieuwe Andes zorgde ervoor dat regen verder zuidwaarts werd gestuwd</a:t>
            </a:r>
          </a:p>
        </p:txBody>
      </p:sp>
      <p:sp>
        <p:nvSpPr>
          <p:cNvPr id="27651" name="Rectangle 3"/>
          <p:cNvSpPr>
            <a:spLocks noChangeArrowheads="1"/>
          </p:cNvSpPr>
          <p:nvPr/>
        </p:nvSpPr>
        <p:spPr bwMode="auto">
          <a:xfrm>
            <a:off x="2286000" y="2967038"/>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nl-NL"/>
              <a:t>IAmazon </a:t>
            </a:r>
          </a:p>
          <a:p>
            <a:r>
              <a:rPr lang="nl-NL"/>
              <a:t>Hydrological </a:t>
            </a:r>
          </a:p>
          <a:p>
            <a:r>
              <a:rPr lang="nl-NL"/>
              <a:t>Cycle</a:t>
            </a:r>
          </a:p>
        </p:txBody>
      </p:sp>
      <p:pic>
        <p:nvPicPr>
          <p:cNvPr id="27652" name="Picture 4" descr="Amazonclimate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938" y="2786063"/>
            <a:ext cx="7872412"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5940425" y="6508750"/>
            <a:ext cx="3132138"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Slide courtesy Frank Wesselingh</a:t>
            </a:r>
            <a:r>
              <a:rPr lang="en-US" sz="1200" b="1" i="1">
                <a:solidFill>
                  <a:schemeClr val="bg1"/>
                </a:solidFill>
              </a:rPr>
              <a:t> </a:t>
            </a:r>
            <a:r>
              <a:rPr lang="en-US" sz="1200" b="1">
                <a:solidFill>
                  <a:schemeClr val="bg1"/>
                </a:solidFill>
              </a:rPr>
              <a:t>2010</a:t>
            </a:r>
          </a:p>
        </p:txBody>
      </p:sp>
    </p:spTree>
    <p:extLst>
      <p:ext uri="{BB962C8B-B14F-4D97-AF65-F5344CB8AC3E}">
        <p14:creationId xmlns:p14="http://schemas.microsoft.com/office/powerpoint/2010/main" val="36361612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ubtitle 2"/>
          <p:cNvSpPr>
            <a:spLocks noGrp="1"/>
          </p:cNvSpPr>
          <p:nvPr>
            <p:ph type="subTitle" idx="1"/>
          </p:nvPr>
        </p:nvSpPr>
        <p:spPr>
          <a:xfrm>
            <a:off x="214313" y="5105400"/>
            <a:ext cx="8929687" cy="987896"/>
          </a:xfrm>
        </p:spPr>
        <p:txBody>
          <a:bodyPr>
            <a:normAutofit lnSpcReduction="10000"/>
          </a:bodyPr>
          <a:lstStyle/>
          <a:p>
            <a:pPr algn="l"/>
            <a:r>
              <a:rPr lang="nl-NL" dirty="0" smtClean="0">
                <a:solidFill>
                  <a:schemeClr val="bg1"/>
                </a:solidFill>
              </a:rPr>
              <a:t>Snelle stijging van de Andes (10 Ma bp) zorgde voor grote sediment instroom in de Amazone</a:t>
            </a:r>
          </a:p>
        </p:txBody>
      </p:sp>
      <p:sp>
        <p:nvSpPr>
          <p:cNvPr id="28675" name="Rectangle 3"/>
          <p:cNvSpPr>
            <a:spLocks noChangeArrowheads="1"/>
          </p:cNvSpPr>
          <p:nvPr/>
        </p:nvSpPr>
        <p:spPr bwMode="auto">
          <a:xfrm>
            <a:off x="2286000" y="2967038"/>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nl-NL"/>
              <a:t>IAmazon </a:t>
            </a:r>
          </a:p>
          <a:p>
            <a:r>
              <a:rPr lang="nl-NL"/>
              <a:t>Hydrological </a:t>
            </a:r>
          </a:p>
          <a:p>
            <a:r>
              <a:rPr lang="nl-NL"/>
              <a:t>Cycle</a:t>
            </a:r>
          </a:p>
        </p:txBody>
      </p:sp>
      <p:pic>
        <p:nvPicPr>
          <p:cNvPr id="28676" name="Picture 7" descr="Amazonclimate5b.jpg"/>
          <p:cNvPicPr>
            <a:picLocks noChangeAspect="1"/>
          </p:cNvPicPr>
          <p:nvPr/>
        </p:nvPicPr>
        <p:blipFill>
          <a:blip r:embed="rId3" cstate="email">
            <a:extLst>
              <a:ext uri="{28A0092B-C50C-407E-A947-70E740481C1C}">
                <a14:useLocalDpi xmlns:a14="http://schemas.microsoft.com/office/drawing/2010/main"/>
              </a:ext>
            </a:extLst>
          </a:blip>
          <a:srcRect b="-3081"/>
          <a:stretch>
            <a:fillRect/>
          </a:stretch>
        </p:blipFill>
        <p:spPr bwMode="auto">
          <a:xfrm>
            <a:off x="930275" y="142875"/>
            <a:ext cx="7313613"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8"/>
          <p:cNvSpPr>
            <a:spLocks noChangeArrowheads="1"/>
          </p:cNvSpPr>
          <p:nvPr/>
        </p:nvSpPr>
        <p:spPr bwMode="auto">
          <a:xfrm>
            <a:off x="4572000" y="1989138"/>
            <a:ext cx="3816350" cy="2952750"/>
          </a:xfrm>
          <a:prstGeom prst="rect">
            <a:avLst/>
          </a:prstGeom>
          <a:solidFill>
            <a:schemeClr val="tx1"/>
          </a:solidFill>
          <a:ln w="31750" algn="ctr">
            <a:solidFill>
              <a:schemeClr val="tx1"/>
            </a:solidFill>
            <a:round/>
            <a:headEnd/>
            <a:tailEnd/>
          </a:ln>
        </p:spPr>
        <p:txBody>
          <a:bodyPr>
            <a:spAutoFit/>
          </a:bodyPr>
          <a:lstStyle/>
          <a:p>
            <a:endParaRPr lang="en-US"/>
          </a:p>
        </p:txBody>
      </p:sp>
      <p:sp>
        <p:nvSpPr>
          <p:cNvPr id="28678" name="Rectangle 9"/>
          <p:cNvSpPr>
            <a:spLocks noChangeArrowheads="1"/>
          </p:cNvSpPr>
          <p:nvPr/>
        </p:nvSpPr>
        <p:spPr bwMode="auto">
          <a:xfrm>
            <a:off x="900113" y="1989138"/>
            <a:ext cx="3671887" cy="144462"/>
          </a:xfrm>
          <a:prstGeom prst="rect">
            <a:avLst/>
          </a:prstGeom>
          <a:solidFill>
            <a:schemeClr val="tx1"/>
          </a:solidFill>
          <a:ln w="31750" algn="ctr">
            <a:solidFill>
              <a:schemeClr val="tx1"/>
            </a:solidFill>
            <a:round/>
            <a:headEnd/>
            <a:tailEnd/>
          </a:ln>
        </p:spPr>
        <p:txBody>
          <a:bodyPr>
            <a:spAutoFit/>
          </a:bodyPr>
          <a:lstStyle/>
          <a:p>
            <a:endParaRPr lang="en-US"/>
          </a:p>
        </p:txBody>
      </p:sp>
      <p:sp>
        <p:nvSpPr>
          <p:cNvPr id="28679" name="Text Box 5"/>
          <p:cNvSpPr txBox="1">
            <a:spLocks noChangeArrowheads="1"/>
          </p:cNvSpPr>
          <p:nvPr/>
        </p:nvSpPr>
        <p:spPr bwMode="auto">
          <a:xfrm>
            <a:off x="5940425" y="6508750"/>
            <a:ext cx="3132138"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Slide courtesy Frank Wesselingh</a:t>
            </a:r>
            <a:r>
              <a:rPr lang="en-US" sz="1200" b="1" i="1">
                <a:solidFill>
                  <a:schemeClr val="bg1"/>
                </a:solidFill>
              </a:rPr>
              <a:t> </a:t>
            </a:r>
            <a:r>
              <a:rPr lang="en-US" sz="1200" b="1">
                <a:solidFill>
                  <a:schemeClr val="bg1"/>
                </a:solidFill>
              </a:rPr>
              <a:t>2010</a:t>
            </a:r>
          </a:p>
        </p:txBody>
      </p:sp>
    </p:spTree>
    <p:extLst>
      <p:ext uri="{BB962C8B-B14F-4D97-AF65-F5344CB8AC3E}">
        <p14:creationId xmlns:p14="http://schemas.microsoft.com/office/powerpoint/2010/main" val="7297001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The Amazon 7 – 2.5 Ma bp</a:t>
            </a:r>
          </a:p>
        </p:txBody>
      </p:sp>
      <p:pic>
        <p:nvPicPr>
          <p:cNvPr id="2969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28788" y="1219200"/>
            <a:ext cx="56864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
        <p:nvSpPr>
          <p:cNvPr id="29700" name="Text Box 5"/>
          <p:cNvSpPr txBox="1">
            <a:spLocks noChangeArrowheads="1"/>
          </p:cNvSpPr>
          <p:nvPr/>
        </p:nvSpPr>
        <p:spPr bwMode="auto">
          <a:xfrm>
            <a:off x="6643688" y="6508750"/>
            <a:ext cx="24288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Hoorn </a:t>
            </a:r>
            <a:r>
              <a:rPr lang="en-US" sz="1200" b="1" i="1">
                <a:solidFill>
                  <a:schemeClr val="bg1"/>
                </a:solidFill>
              </a:rPr>
              <a:t>et al</a:t>
            </a:r>
            <a:r>
              <a:rPr lang="en-US" sz="1200" b="1">
                <a:solidFill>
                  <a:schemeClr val="bg1"/>
                </a:solidFill>
              </a:rPr>
              <a:t>. </a:t>
            </a:r>
            <a:r>
              <a:rPr lang="en-US" sz="1200" b="1" i="1">
                <a:solidFill>
                  <a:schemeClr val="bg1"/>
                </a:solidFill>
              </a:rPr>
              <a:t>Science </a:t>
            </a:r>
            <a:r>
              <a:rPr lang="en-US" sz="1200" b="1">
                <a:solidFill>
                  <a:schemeClr val="bg1"/>
                </a:solidFill>
              </a:rPr>
              <a:t>2010</a:t>
            </a:r>
          </a:p>
        </p:txBody>
      </p:sp>
    </p:spTree>
    <p:extLst>
      <p:ext uri="{BB962C8B-B14F-4D97-AF65-F5344CB8AC3E}">
        <p14:creationId xmlns:p14="http://schemas.microsoft.com/office/powerpoint/2010/main" val="2189325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24128" y="2235220"/>
            <a:ext cx="3138106" cy="3151945"/>
          </a:xfrm>
          <a:prstGeom prst="rect">
            <a:avLst/>
          </a:prstGeom>
          <a:noFill/>
          <a:ln w="9525">
            <a:noFill/>
            <a:miter lim="800000"/>
            <a:headEnd/>
            <a:tailEnd/>
          </a:ln>
        </p:spPr>
      </p:pic>
      <p:sp>
        <p:nvSpPr>
          <p:cNvPr id="15363" name="Text Box 6"/>
          <p:cNvSpPr txBox="1">
            <a:spLocks noChangeArrowheads="1"/>
          </p:cNvSpPr>
          <p:nvPr/>
        </p:nvSpPr>
        <p:spPr bwMode="auto">
          <a:xfrm>
            <a:off x="6754813" y="6388100"/>
            <a:ext cx="266700" cy="369888"/>
          </a:xfrm>
          <a:prstGeom prst="rect">
            <a:avLst/>
          </a:prstGeom>
          <a:noFill/>
          <a:ln w="9525">
            <a:noFill/>
            <a:miter lim="800000"/>
            <a:headEnd/>
            <a:tailEnd/>
          </a:ln>
        </p:spPr>
        <p:txBody>
          <a:bodyPr wrap="none">
            <a:spAutoFit/>
          </a:bodyPr>
          <a:lstStyle/>
          <a:p>
            <a:pPr eaLnBrk="0" hangingPunct="0"/>
            <a:r>
              <a:rPr lang="en-GB">
                <a:latin typeface="Verdana" pitchFamily="34" charset="0"/>
              </a:rPr>
              <a:t> </a:t>
            </a:r>
            <a:endParaRPr lang="en-GB"/>
          </a:p>
        </p:txBody>
      </p:sp>
      <p:sp>
        <p:nvSpPr>
          <p:cNvPr id="15366" name="Text Box 6"/>
          <p:cNvSpPr txBox="1">
            <a:spLocks noChangeArrowheads="1"/>
          </p:cNvSpPr>
          <p:nvPr/>
        </p:nvSpPr>
        <p:spPr bwMode="auto">
          <a:xfrm>
            <a:off x="6948264" y="5322694"/>
            <a:ext cx="2011576" cy="338554"/>
          </a:xfrm>
          <a:prstGeom prst="rect">
            <a:avLst/>
          </a:prstGeom>
          <a:noFill/>
          <a:ln w="9525">
            <a:noFill/>
            <a:miter lim="800000"/>
            <a:headEnd/>
            <a:tailEnd/>
          </a:ln>
        </p:spPr>
        <p:txBody>
          <a:bodyPr wrap="none">
            <a:spAutoFit/>
          </a:bodyPr>
          <a:lstStyle/>
          <a:p>
            <a:pPr eaLnBrk="0" hangingPunct="0"/>
            <a:r>
              <a:rPr lang="en-GB" sz="1600" dirty="0">
                <a:solidFill>
                  <a:schemeClr val="bg1"/>
                </a:solidFill>
                <a:latin typeface="Calibri" pitchFamily="34" charset="0"/>
                <a:cs typeface="Calibri" pitchFamily="34" charset="0"/>
              </a:rPr>
              <a:t>Darwin's </a:t>
            </a:r>
            <a:r>
              <a:rPr lang="en-GB" sz="1600" dirty="0" err="1" smtClean="0">
                <a:solidFill>
                  <a:schemeClr val="bg1"/>
                </a:solidFill>
                <a:latin typeface="Calibri" pitchFamily="34" charset="0"/>
                <a:cs typeface="Calibri" pitchFamily="34" charset="0"/>
              </a:rPr>
              <a:t>eerste</a:t>
            </a:r>
            <a:r>
              <a:rPr lang="en-GB" sz="1600" dirty="0" smtClean="0">
                <a:solidFill>
                  <a:schemeClr val="bg1"/>
                </a:solidFill>
                <a:latin typeface="Calibri" pitchFamily="34" charset="0"/>
                <a:cs typeface="Calibri" pitchFamily="34" charset="0"/>
              </a:rPr>
              <a:t> boom</a:t>
            </a:r>
            <a:endParaRPr lang="en-GB" sz="1600" dirty="0">
              <a:solidFill>
                <a:schemeClr val="bg1"/>
              </a:solidFill>
              <a:latin typeface="Calibri" pitchFamily="34" charset="0"/>
              <a:cs typeface="Calibri" pitchFamily="34" charset="0"/>
            </a:endParaRPr>
          </a:p>
        </p:txBody>
      </p:sp>
      <p:sp>
        <p:nvSpPr>
          <p:cNvPr id="6" name="Rectangle 6"/>
          <p:cNvSpPr>
            <a:spLocks noChangeArrowheads="1"/>
          </p:cNvSpPr>
          <p:nvPr/>
        </p:nvSpPr>
        <p:spPr bwMode="auto">
          <a:xfrm>
            <a:off x="72008" y="2060848"/>
            <a:ext cx="5436096" cy="3416320"/>
          </a:xfrm>
          <a:prstGeom prst="rect">
            <a:avLst/>
          </a:prstGeom>
          <a:noFill/>
          <a:ln w="9525" algn="ctr">
            <a:noFill/>
            <a:miter lim="800000"/>
            <a:headEnd/>
            <a:tailEnd/>
          </a:ln>
        </p:spPr>
        <p:txBody>
          <a:bodyPr wrap="square">
            <a:spAutoFit/>
          </a:bodyPr>
          <a:lstStyle/>
          <a:p>
            <a:pPr marL="457200" indent="-457200"/>
            <a:r>
              <a:rPr lang="en-GB" sz="2400" b="1" dirty="0" smtClean="0">
                <a:solidFill>
                  <a:schemeClr val="bg1"/>
                </a:solidFill>
                <a:latin typeface="Calibri" pitchFamily="34" charset="0"/>
                <a:cs typeface="Calibri" pitchFamily="34" charset="0"/>
              </a:rPr>
              <a:t>We </a:t>
            </a:r>
            <a:r>
              <a:rPr lang="en-GB" sz="2400" b="1" dirty="0" err="1" smtClean="0">
                <a:solidFill>
                  <a:schemeClr val="bg1"/>
                </a:solidFill>
                <a:latin typeface="Calibri" pitchFamily="34" charset="0"/>
                <a:cs typeface="Calibri" pitchFamily="34" charset="0"/>
              </a:rPr>
              <a:t>zijn</a:t>
            </a:r>
            <a:r>
              <a:rPr lang="en-GB" sz="2400" b="1" dirty="0" smtClean="0">
                <a:solidFill>
                  <a:schemeClr val="bg1"/>
                </a:solidFill>
                <a:latin typeface="Calibri" pitchFamily="34" charset="0"/>
                <a:cs typeface="Calibri" pitchFamily="34" charset="0"/>
              </a:rPr>
              <a:t> </a:t>
            </a:r>
            <a:r>
              <a:rPr lang="en-GB" sz="2400" b="1" dirty="0" err="1" smtClean="0">
                <a:solidFill>
                  <a:schemeClr val="bg1"/>
                </a:solidFill>
                <a:latin typeface="Calibri" pitchFamily="34" charset="0"/>
                <a:cs typeface="Calibri" pitchFamily="34" charset="0"/>
              </a:rPr>
              <a:t>een</a:t>
            </a:r>
            <a:r>
              <a:rPr lang="en-GB" sz="2400" b="1" dirty="0" smtClean="0">
                <a:solidFill>
                  <a:schemeClr val="bg1"/>
                </a:solidFill>
                <a:latin typeface="Calibri" pitchFamily="34" charset="0"/>
                <a:cs typeface="Calibri" pitchFamily="34" charset="0"/>
              </a:rPr>
              <a:t> open </a:t>
            </a:r>
            <a:r>
              <a:rPr lang="en-GB" sz="2400" b="1" dirty="0" err="1" smtClean="0">
                <a:solidFill>
                  <a:schemeClr val="bg1"/>
                </a:solidFill>
                <a:latin typeface="Calibri" pitchFamily="34" charset="0"/>
                <a:cs typeface="Calibri" pitchFamily="34" charset="0"/>
              </a:rPr>
              <a:t>archief</a:t>
            </a:r>
            <a:r>
              <a:rPr lang="en-GB" sz="2400" b="1" dirty="0" smtClean="0">
                <a:solidFill>
                  <a:schemeClr val="bg1"/>
                </a:solidFill>
                <a:latin typeface="Calibri" pitchFamily="34" charset="0"/>
                <a:cs typeface="Calibri" pitchFamily="34" charset="0"/>
              </a:rPr>
              <a:t> van de </a:t>
            </a:r>
            <a:r>
              <a:rPr lang="en-GB" sz="2400" b="1" dirty="0" err="1" smtClean="0">
                <a:solidFill>
                  <a:schemeClr val="bg1"/>
                </a:solidFill>
                <a:latin typeface="Calibri" pitchFamily="34" charset="0"/>
                <a:cs typeface="Calibri" pitchFamily="34" charset="0"/>
              </a:rPr>
              <a:t>diversiteit</a:t>
            </a:r>
            <a:r>
              <a:rPr lang="en-GB" sz="2400" b="1" dirty="0" smtClean="0">
                <a:solidFill>
                  <a:schemeClr val="bg1"/>
                </a:solidFill>
                <a:latin typeface="Calibri" pitchFamily="34" charset="0"/>
                <a:cs typeface="Calibri" pitchFamily="34" charset="0"/>
              </a:rPr>
              <a:t> van </a:t>
            </a:r>
            <a:r>
              <a:rPr lang="en-GB" sz="2400" b="1" dirty="0" err="1" smtClean="0">
                <a:solidFill>
                  <a:schemeClr val="bg1"/>
                </a:solidFill>
                <a:latin typeface="Calibri" pitchFamily="34" charset="0"/>
                <a:cs typeface="Calibri" pitchFamily="34" charset="0"/>
              </a:rPr>
              <a:t>deze</a:t>
            </a:r>
            <a:r>
              <a:rPr lang="en-GB" sz="2400" b="1" dirty="0" smtClean="0">
                <a:solidFill>
                  <a:schemeClr val="bg1"/>
                </a:solidFill>
                <a:latin typeface="Calibri" pitchFamily="34" charset="0"/>
                <a:cs typeface="Calibri" pitchFamily="34" charset="0"/>
              </a:rPr>
              <a:t> ‘boom’ </a:t>
            </a:r>
            <a:r>
              <a:rPr lang="en-GB" sz="2400" b="1" dirty="0" err="1" smtClean="0">
                <a:solidFill>
                  <a:schemeClr val="bg1"/>
                </a:solidFill>
                <a:latin typeface="Calibri" pitchFamily="34" charset="0"/>
                <a:cs typeface="Calibri" pitchFamily="34" charset="0"/>
              </a:rPr>
              <a:t>om</a:t>
            </a:r>
            <a:endParaRPr lang="en-GB" sz="2400" dirty="0">
              <a:solidFill>
                <a:schemeClr val="bg1"/>
              </a:solidFill>
              <a:latin typeface="Calibri" pitchFamily="34" charset="0"/>
              <a:cs typeface="Calibri" pitchFamily="34" charset="0"/>
            </a:endParaRPr>
          </a:p>
          <a:p>
            <a:pPr marL="457200" indent="-457200">
              <a:buFont typeface="+mj-lt"/>
              <a:buAutoNum type="arabicPeriod"/>
            </a:pPr>
            <a:r>
              <a:rPr lang="nl-NL" sz="2400" dirty="0" smtClean="0">
                <a:solidFill>
                  <a:schemeClr val="bg1"/>
                </a:solidFill>
                <a:latin typeface="Calibri" pitchFamily="34" charset="0"/>
                <a:cs typeface="Calibri" pitchFamily="34" charset="0"/>
              </a:rPr>
              <a:t>De boom van het leven </a:t>
            </a:r>
            <a:r>
              <a:rPr lang="en-US" sz="2400" dirty="0" err="1" smtClean="0">
                <a:solidFill>
                  <a:schemeClr val="bg1"/>
                </a:solidFill>
                <a:latin typeface="Calibri" pitchFamily="34" charset="0"/>
                <a:cs typeface="Calibri" pitchFamily="34" charset="0"/>
              </a:rPr>
              <a:t>te</a:t>
            </a:r>
            <a:r>
              <a:rPr lang="en-US" sz="2400" dirty="0" smtClean="0">
                <a:solidFill>
                  <a:schemeClr val="bg1"/>
                </a:solidFill>
                <a:latin typeface="Calibri" pitchFamily="34" charset="0"/>
                <a:cs typeface="Calibri" pitchFamily="34" charset="0"/>
              </a:rPr>
              <a:t> </a:t>
            </a:r>
            <a:r>
              <a:rPr lang="nl-NL" sz="2400" b="1" dirty="0" smtClean="0">
                <a:solidFill>
                  <a:schemeClr val="bg1"/>
                </a:solidFill>
                <a:latin typeface="Calibri" pitchFamily="34" charset="0"/>
                <a:cs typeface="Calibri" pitchFamily="34" charset="0"/>
              </a:rPr>
              <a:t>ontrafelen </a:t>
            </a:r>
            <a:r>
              <a:rPr lang="nl-NL" sz="2400" dirty="0" smtClean="0">
                <a:solidFill>
                  <a:schemeClr val="bg1"/>
                </a:solidFill>
                <a:latin typeface="Calibri" pitchFamily="34" charset="0"/>
                <a:cs typeface="Calibri" pitchFamily="34" charset="0"/>
              </a:rPr>
              <a:t>en </a:t>
            </a:r>
            <a:r>
              <a:rPr lang="nl-NL" sz="2400" b="1" dirty="0" smtClean="0">
                <a:solidFill>
                  <a:schemeClr val="bg1"/>
                </a:solidFill>
                <a:latin typeface="Calibri" pitchFamily="34" charset="0"/>
                <a:cs typeface="Calibri" pitchFamily="34" charset="0"/>
              </a:rPr>
              <a:t>begrijpen</a:t>
            </a:r>
          </a:p>
          <a:p>
            <a:pPr marL="457200" indent="-457200">
              <a:buFont typeface="+mj-lt"/>
              <a:buAutoNum type="arabicPeriod"/>
            </a:pPr>
            <a:r>
              <a:rPr lang="en-GB" sz="2400" dirty="0" err="1" smtClean="0">
                <a:solidFill>
                  <a:schemeClr val="bg1"/>
                </a:solidFill>
                <a:latin typeface="Calibri" pitchFamily="34" charset="0"/>
                <a:cs typeface="Calibri" pitchFamily="34" charset="0"/>
              </a:rPr>
              <a:t>mensen</a:t>
            </a:r>
            <a:r>
              <a:rPr lang="en-GB" sz="2400" dirty="0" smtClean="0">
                <a:solidFill>
                  <a:schemeClr val="bg1"/>
                </a:solidFill>
                <a:latin typeface="Calibri" pitchFamily="34" charset="0"/>
                <a:cs typeface="Calibri" pitchFamily="34" charset="0"/>
              </a:rPr>
              <a:t> </a:t>
            </a:r>
            <a:r>
              <a:rPr lang="en-GB" sz="2400" dirty="0" err="1" smtClean="0">
                <a:solidFill>
                  <a:schemeClr val="bg1"/>
                </a:solidFill>
                <a:latin typeface="Calibri" pitchFamily="34" charset="0"/>
                <a:cs typeface="Calibri" pitchFamily="34" charset="0"/>
              </a:rPr>
              <a:t>te</a:t>
            </a:r>
            <a:r>
              <a:rPr lang="en-GB" sz="2400" dirty="0" smtClean="0">
                <a:solidFill>
                  <a:schemeClr val="bg1"/>
                </a:solidFill>
                <a:latin typeface="Calibri" pitchFamily="34" charset="0"/>
                <a:cs typeface="Calibri" pitchFamily="34" charset="0"/>
              </a:rPr>
              <a:t> </a:t>
            </a:r>
            <a:r>
              <a:rPr lang="en-GB" sz="2400" b="1" dirty="0" err="1" smtClean="0">
                <a:solidFill>
                  <a:schemeClr val="bg1"/>
                </a:solidFill>
                <a:latin typeface="Calibri" pitchFamily="34" charset="0"/>
                <a:cs typeface="Calibri" pitchFamily="34" charset="0"/>
              </a:rPr>
              <a:t>onderwijzen</a:t>
            </a:r>
            <a:r>
              <a:rPr lang="en-GB" sz="2400" dirty="0" smtClean="0">
                <a:solidFill>
                  <a:schemeClr val="bg1"/>
                </a:solidFill>
                <a:latin typeface="Calibri" pitchFamily="34" charset="0"/>
                <a:cs typeface="Calibri" pitchFamily="34" charset="0"/>
              </a:rPr>
              <a:t> over de </a:t>
            </a:r>
            <a:r>
              <a:rPr lang="en-GB" sz="2400" dirty="0" err="1" smtClean="0">
                <a:solidFill>
                  <a:schemeClr val="bg1"/>
                </a:solidFill>
                <a:latin typeface="Calibri" pitchFamily="34" charset="0"/>
                <a:cs typeface="Calibri" pitchFamily="34" charset="0"/>
              </a:rPr>
              <a:t>natuur</a:t>
            </a:r>
            <a:r>
              <a:rPr lang="en-GB" sz="2400" dirty="0" smtClean="0">
                <a:solidFill>
                  <a:schemeClr val="bg1"/>
                </a:solidFill>
                <a:latin typeface="Calibri" pitchFamily="34" charset="0"/>
                <a:cs typeface="Calibri" pitchFamily="34" charset="0"/>
              </a:rPr>
              <a:t>, </a:t>
            </a:r>
            <a:endParaRPr lang="en-GB" sz="2400" dirty="0">
              <a:solidFill>
                <a:schemeClr val="bg1"/>
              </a:solidFill>
              <a:latin typeface="Calibri" pitchFamily="34" charset="0"/>
              <a:cs typeface="Calibri" pitchFamily="34" charset="0"/>
            </a:endParaRPr>
          </a:p>
          <a:p>
            <a:pPr marL="457200" indent="-457200">
              <a:buFont typeface="+mj-lt"/>
              <a:buAutoNum type="arabicPeriod"/>
            </a:pPr>
            <a:r>
              <a:rPr lang="en-GB" sz="2400" dirty="0" err="1" smtClean="0">
                <a:solidFill>
                  <a:schemeClr val="bg1"/>
                </a:solidFill>
                <a:latin typeface="Calibri" pitchFamily="34" charset="0"/>
                <a:cs typeface="Calibri" pitchFamily="34" charset="0"/>
              </a:rPr>
              <a:t>Mensen</a:t>
            </a:r>
            <a:r>
              <a:rPr lang="en-GB" sz="2400" dirty="0" smtClean="0">
                <a:solidFill>
                  <a:schemeClr val="bg1"/>
                </a:solidFill>
                <a:latin typeface="Calibri" pitchFamily="34" charset="0"/>
                <a:cs typeface="Calibri" pitchFamily="34" charset="0"/>
              </a:rPr>
              <a:t> </a:t>
            </a:r>
            <a:r>
              <a:rPr lang="en-GB" sz="2400" b="1" dirty="0" err="1" smtClean="0">
                <a:solidFill>
                  <a:schemeClr val="bg1"/>
                </a:solidFill>
                <a:latin typeface="Calibri" pitchFamily="34" charset="0"/>
                <a:cs typeface="Calibri" pitchFamily="34" charset="0"/>
              </a:rPr>
              <a:t>bewust</a:t>
            </a:r>
            <a:r>
              <a:rPr lang="en-GB" sz="2400" b="1" dirty="0" smtClean="0">
                <a:solidFill>
                  <a:schemeClr val="bg1"/>
                </a:solidFill>
                <a:latin typeface="Calibri" pitchFamily="34" charset="0"/>
                <a:cs typeface="Calibri" pitchFamily="34" charset="0"/>
              </a:rPr>
              <a:t> </a:t>
            </a:r>
            <a:r>
              <a:rPr lang="en-GB" sz="2400" b="1" dirty="0" err="1" smtClean="0">
                <a:solidFill>
                  <a:schemeClr val="bg1"/>
                </a:solidFill>
                <a:latin typeface="Calibri" pitchFamily="34" charset="0"/>
                <a:cs typeface="Calibri" pitchFamily="34" charset="0"/>
              </a:rPr>
              <a:t>te</a:t>
            </a:r>
            <a:r>
              <a:rPr lang="en-GB" sz="2400" b="1" dirty="0" smtClean="0">
                <a:solidFill>
                  <a:schemeClr val="bg1"/>
                </a:solidFill>
                <a:latin typeface="Calibri" pitchFamily="34" charset="0"/>
                <a:cs typeface="Calibri" pitchFamily="34" charset="0"/>
              </a:rPr>
              <a:t> </a:t>
            </a:r>
            <a:r>
              <a:rPr lang="en-GB" sz="2400" b="1" dirty="0" err="1" smtClean="0">
                <a:solidFill>
                  <a:schemeClr val="bg1"/>
                </a:solidFill>
                <a:latin typeface="Calibri" pitchFamily="34" charset="0"/>
                <a:cs typeface="Calibri" pitchFamily="34" charset="0"/>
              </a:rPr>
              <a:t>maken</a:t>
            </a:r>
            <a:r>
              <a:rPr lang="en-GB" sz="2400" dirty="0" smtClean="0">
                <a:solidFill>
                  <a:schemeClr val="bg1"/>
                </a:solidFill>
                <a:latin typeface="Calibri" pitchFamily="34" charset="0"/>
                <a:cs typeface="Calibri" pitchFamily="34" charset="0"/>
              </a:rPr>
              <a:t> van het </a:t>
            </a:r>
            <a:r>
              <a:rPr lang="en-GB" sz="2400" dirty="0" err="1" smtClean="0">
                <a:solidFill>
                  <a:schemeClr val="bg1"/>
                </a:solidFill>
                <a:latin typeface="Calibri" pitchFamily="34" charset="0"/>
                <a:cs typeface="Calibri" pitchFamily="34" charset="0"/>
              </a:rPr>
              <a:t>belang</a:t>
            </a:r>
            <a:r>
              <a:rPr lang="en-GB" sz="2400" dirty="0" smtClean="0">
                <a:solidFill>
                  <a:schemeClr val="bg1"/>
                </a:solidFill>
                <a:latin typeface="Calibri" pitchFamily="34" charset="0"/>
                <a:cs typeface="Calibri" pitchFamily="34" charset="0"/>
              </a:rPr>
              <a:t> van </a:t>
            </a:r>
            <a:r>
              <a:rPr lang="en-GB" sz="2400" dirty="0" err="1" smtClean="0">
                <a:solidFill>
                  <a:schemeClr val="bg1"/>
                </a:solidFill>
                <a:latin typeface="Calibri" pitchFamily="34" charset="0"/>
                <a:cs typeface="Calibri" pitchFamily="34" charset="0"/>
              </a:rPr>
              <a:t>duurzaam</a:t>
            </a:r>
            <a:r>
              <a:rPr lang="en-GB" sz="2400" dirty="0" smtClean="0">
                <a:solidFill>
                  <a:schemeClr val="bg1"/>
                </a:solidFill>
                <a:latin typeface="Calibri" pitchFamily="34" charset="0"/>
                <a:cs typeface="Calibri" pitchFamily="34" charset="0"/>
              </a:rPr>
              <a:t> </a:t>
            </a:r>
            <a:r>
              <a:rPr lang="en-GB" sz="2400" dirty="0" err="1" smtClean="0">
                <a:solidFill>
                  <a:schemeClr val="bg1"/>
                </a:solidFill>
                <a:latin typeface="Calibri" pitchFamily="34" charset="0"/>
                <a:cs typeface="Calibri" pitchFamily="34" charset="0"/>
              </a:rPr>
              <a:t>gebruik</a:t>
            </a:r>
            <a:r>
              <a:rPr lang="en-GB" sz="2400" dirty="0" smtClean="0">
                <a:solidFill>
                  <a:schemeClr val="bg1"/>
                </a:solidFill>
                <a:latin typeface="Calibri" pitchFamily="34" charset="0"/>
                <a:cs typeface="Calibri" pitchFamily="34" charset="0"/>
              </a:rPr>
              <a:t> van </a:t>
            </a:r>
            <a:r>
              <a:rPr lang="en-GB" sz="2400" dirty="0" err="1" smtClean="0">
                <a:solidFill>
                  <a:schemeClr val="bg1"/>
                </a:solidFill>
                <a:latin typeface="Calibri" pitchFamily="34" charset="0"/>
                <a:cs typeface="Calibri" pitchFamily="34" charset="0"/>
              </a:rPr>
              <a:t>onze</a:t>
            </a:r>
            <a:r>
              <a:rPr lang="en-GB" sz="2400" dirty="0" smtClean="0">
                <a:solidFill>
                  <a:schemeClr val="bg1"/>
                </a:solidFill>
                <a:latin typeface="Calibri" pitchFamily="34" charset="0"/>
                <a:cs typeface="Calibri" pitchFamily="34" charset="0"/>
              </a:rPr>
              <a:t> </a:t>
            </a:r>
            <a:r>
              <a:rPr lang="en-GB" sz="2400" dirty="0" err="1" smtClean="0">
                <a:solidFill>
                  <a:schemeClr val="bg1"/>
                </a:solidFill>
                <a:latin typeface="Calibri" pitchFamily="34" charset="0"/>
                <a:cs typeface="Calibri" pitchFamily="34" charset="0"/>
              </a:rPr>
              <a:t>natuurlijke</a:t>
            </a:r>
            <a:r>
              <a:rPr lang="en-GB" sz="2400" dirty="0" smtClean="0">
                <a:solidFill>
                  <a:schemeClr val="bg1"/>
                </a:solidFill>
                <a:latin typeface="Calibri" pitchFamily="34" charset="0"/>
                <a:cs typeface="Calibri" pitchFamily="34" charset="0"/>
              </a:rPr>
              <a:t> </a:t>
            </a:r>
            <a:r>
              <a:rPr lang="en-GB" sz="2400" dirty="0" err="1" smtClean="0">
                <a:solidFill>
                  <a:schemeClr val="bg1"/>
                </a:solidFill>
                <a:latin typeface="Calibri" pitchFamily="34" charset="0"/>
                <a:cs typeface="Calibri" pitchFamily="34" charset="0"/>
              </a:rPr>
              <a:t>hulpbronnen</a:t>
            </a:r>
            <a:endParaRPr lang="en-GB" sz="2400" dirty="0" smtClean="0">
              <a:solidFill>
                <a:schemeClr val="bg1"/>
              </a:solidFill>
              <a:latin typeface="Calibri" pitchFamily="34" charset="0"/>
              <a:cs typeface="Calibri" pitchFamily="34" charset="0"/>
            </a:endParaRPr>
          </a:p>
        </p:txBody>
      </p:sp>
      <p:sp>
        <p:nvSpPr>
          <p:cNvPr id="9" name="Title 8"/>
          <p:cNvSpPr>
            <a:spLocks noGrp="1"/>
          </p:cNvSpPr>
          <p:nvPr>
            <p:ph type="title"/>
          </p:nvPr>
        </p:nvSpPr>
        <p:spPr>
          <a:xfrm>
            <a:off x="0" y="274638"/>
            <a:ext cx="9144000" cy="1143000"/>
          </a:xfrm>
        </p:spPr>
        <p:txBody>
          <a:bodyPr>
            <a:normAutofit fontScale="90000"/>
          </a:bodyPr>
          <a:lstStyle/>
          <a:p>
            <a:r>
              <a:rPr lang="en-US" dirty="0" err="1" smtClean="0"/>
              <a:t>Ontdekken</a:t>
            </a:r>
            <a:r>
              <a:rPr lang="en-US" dirty="0" smtClean="0"/>
              <a:t> en </a:t>
            </a:r>
            <a:r>
              <a:rPr lang="en-US" dirty="0" err="1" smtClean="0"/>
              <a:t>begrijpen</a:t>
            </a:r>
            <a:r>
              <a:rPr lang="en-US" dirty="0" smtClean="0"/>
              <a:t> van de </a:t>
            </a:r>
            <a:br>
              <a:rPr lang="en-US" dirty="0" smtClean="0"/>
            </a:br>
            <a:r>
              <a:rPr lang="en-US" dirty="0" smtClean="0"/>
              <a:t>‘Tree of Life’</a:t>
            </a:r>
            <a:endParaRPr lang="en-US" dirty="0"/>
          </a:p>
        </p:txBody>
      </p:sp>
    </p:spTree>
    <p:extLst>
      <p:ext uri="{BB962C8B-B14F-4D97-AF65-F5344CB8AC3E}">
        <p14:creationId xmlns:p14="http://schemas.microsoft.com/office/powerpoint/2010/main" val="9613551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The Amazon 2.5 - 0 Ma bp</a:t>
            </a:r>
          </a:p>
        </p:txBody>
      </p:sp>
      <p:pic>
        <p:nvPicPr>
          <p:cNvPr id="3072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33550" y="1223963"/>
            <a:ext cx="56769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
        <p:nvSpPr>
          <p:cNvPr id="30724" name="Text Box 5"/>
          <p:cNvSpPr txBox="1">
            <a:spLocks noChangeArrowheads="1"/>
          </p:cNvSpPr>
          <p:nvPr/>
        </p:nvSpPr>
        <p:spPr bwMode="auto">
          <a:xfrm>
            <a:off x="6643688" y="6508750"/>
            <a:ext cx="24288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Hoorn </a:t>
            </a:r>
            <a:r>
              <a:rPr lang="en-US" sz="1200" b="1" i="1">
                <a:solidFill>
                  <a:schemeClr val="bg1"/>
                </a:solidFill>
              </a:rPr>
              <a:t>et al</a:t>
            </a:r>
            <a:r>
              <a:rPr lang="en-US" sz="1200" b="1">
                <a:solidFill>
                  <a:schemeClr val="bg1"/>
                </a:solidFill>
              </a:rPr>
              <a:t>. </a:t>
            </a:r>
            <a:r>
              <a:rPr lang="en-US" sz="1200" b="1" i="1">
                <a:solidFill>
                  <a:schemeClr val="bg1"/>
                </a:solidFill>
              </a:rPr>
              <a:t>Science </a:t>
            </a:r>
            <a:r>
              <a:rPr lang="en-US" sz="1200" b="1">
                <a:solidFill>
                  <a:schemeClr val="bg1"/>
                </a:solidFill>
              </a:rPr>
              <a:t>2010</a:t>
            </a:r>
          </a:p>
        </p:txBody>
      </p:sp>
    </p:spTree>
    <p:extLst>
      <p:ext uri="{BB962C8B-B14F-4D97-AF65-F5344CB8AC3E}">
        <p14:creationId xmlns:p14="http://schemas.microsoft.com/office/powerpoint/2010/main" val="398259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7384"/>
            <a:ext cx="8229600" cy="1143000"/>
          </a:xfrm>
        </p:spPr>
        <p:txBody>
          <a:bodyPr/>
          <a:lstStyle/>
          <a:p>
            <a:r>
              <a:rPr lang="en-US" dirty="0" smtClean="0"/>
              <a:t>The West is the best…</a:t>
            </a:r>
          </a:p>
        </p:txBody>
      </p:sp>
      <p:pic>
        <p:nvPicPr>
          <p:cNvPr id="32771" name="Picture 3" descr="D:\Users\Hans\Documents\Inventory data\Neotropical datasets\Amazonia Through Time\Science Review\Final submission\tree alpha diversity.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3138" y="981075"/>
            <a:ext cx="36052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descr="D:\Users\Hans\Documents\Inventory data\Neotropical datasets\Amazonia Through Time\Science Review\Final submission\mammal richness.t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4988" y="1016000"/>
            <a:ext cx="36052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6643688" y="6508750"/>
            <a:ext cx="24288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The Doors, 1967</a:t>
            </a:r>
          </a:p>
        </p:txBody>
      </p:sp>
      <p:grpSp>
        <p:nvGrpSpPr>
          <p:cNvPr id="32774" name="Group 7"/>
          <p:cNvGrpSpPr>
            <a:grpSpLocks/>
          </p:cNvGrpSpPr>
          <p:nvPr/>
        </p:nvGrpSpPr>
        <p:grpSpPr bwMode="auto">
          <a:xfrm>
            <a:off x="468313" y="3681413"/>
            <a:ext cx="3671887" cy="2771775"/>
            <a:chOff x="3779912" y="1556792"/>
            <a:chExt cx="5120078" cy="3962400"/>
          </a:xfrm>
        </p:grpSpPr>
        <p:pic>
          <p:nvPicPr>
            <p:cNvPr id="3277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80315" y="1556792"/>
              <a:ext cx="50196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pic>
          <p:nvPicPr>
            <p:cNvPr id="32779" name="Picture 5"/>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9912" y="2636912"/>
              <a:ext cx="12001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grpSp>
      <p:pic>
        <p:nvPicPr>
          <p:cNvPr id="32775" name="Picture 12" descr="primate richnes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87900" y="3689350"/>
            <a:ext cx="36004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4"/>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80288" y="3689350"/>
            <a:ext cx="10795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pic>
        <p:nvPicPr>
          <p:cNvPr id="32777" name="Picture 13"/>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76600" y="3609975"/>
            <a:ext cx="8651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pic>
        <p:nvPicPr>
          <p:cNvPr id="1026"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75856" y="1196752"/>
            <a:ext cx="820031" cy="504056"/>
          </a:xfrm>
          <a:prstGeom prst="rect">
            <a:avLst/>
          </a:prstGeom>
          <a:noFill/>
          <a:ln w="9525">
            <a:noFill/>
            <a:miter lim="800000"/>
            <a:headEnd/>
            <a:tailEnd/>
          </a:ln>
        </p:spPr>
      </p:pic>
    </p:spTree>
    <p:extLst>
      <p:ext uri="{BB962C8B-B14F-4D97-AF65-F5344CB8AC3E}">
        <p14:creationId xmlns:p14="http://schemas.microsoft.com/office/powerpoint/2010/main" val="410999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dirty="0" err="1" smtClean="0"/>
              <a:t>Allopatrische</a:t>
            </a:r>
            <a:r>
              <a:rPr lang="en-US" dirty="0" smtClean="0"/>
              <a:t> </a:t>
            </a:r>
            <a:r>
              <a:rPr lang="en-US" dirty="0" err="1" smtClean="0"/>
              <a:t>soortvorming</a:t>
            </a:r>
            <a:endParaRPr lang="en-US" dirty="0" smtClean="0"/>
          </a:p>
        </p:txBody>
      </p:sp>
      <p:pic>
        <p:nvPicPr>
          <p:cNvPr id="33795"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0363" y="1413346"/>
            <a:ext cx="257016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a:xfrm>
            <a:off x="3203575" y="1235298"/>
            <a:ext cx="5321300" cy="4425950"/>
          </a:xfrm>
          <a:prstGeom prst="rect">
            <a:avLst/>
          </a:prstGeom>
        </p:spPr>
        <p:txBody>
          <a:bodyPr/>
          <a:lstStyle/>
          <a:p>
            <a:pPr marL="342900" indent="-342900" eaLnBrk="0" hangingPunct="0">
              <a:spcBef>
                <a:spcPct val="20000"/>
              </a:spcBef>
              <a:buFontTx/>
              <a:buChar char="•"/>
              <a:defRPr/>
            </a:pPr>
            <a:r>
              <a:rPr lang="en-US" sz="3000" kern="0" dirty="0">
                <a:solidFill>
                  <a:schemeClr val="bg1"/>
                </a:solidFill>
                <a:latin typeface="+mn-lt"/>
              </a:rPr>
              <a:t>In </a:t>
            </a:r>
            <a:r>
              <a:rPr lang="en-US" sz="3000" kern="0" dirty="0" err="1" smtClean="0">
                <a:solidFill>
                  <a:schemeClr val="bg1"/>
                </a:solidFill>
                <a:latin typeface="+mn-lt"/>
              </a:rPr>
              <a:t>allopatrische</a:t>
            </a:r>
            <a:r>
              <a:rPr lang="en-US" sz="3000" kern="0" dirty="0" smtClean="0">
                <a:solidFill>
                  <a:schemeClr val="bg1"/>
                </a:solidFill>
                <a:latin typeface="+mn-lt"/>
              </a:rPr>
              <a:t> </a:t>
            </a:r>
            <a:r>
              <a:rPr lang="en-US" sz="3000" kern="0" dirty="0" err="1" smtClean="0">
                <a:solidFill>
                  <a:schemeClr val="bg1"/>
                </a:solidFill>
                <a:latin typeface="+mn-lt"/>
              </a:rPr>
              <a:t>soortvorming</a:t>
            </a:r>
            <a:r>
              <a:rPr lang="en-US" sz="3000" kern="0" dirty="0" smtClean="0">
                <a:solidFill>
                  <a:schemeClr val="bg1"/>
                </a:solidFill>
                <a:latin typeface="+mn-lt"/>
              </a:rPr>
              <a:t> </a:t>
            </a:r>
            <a:r>
              <a:rPr lang="en-US" sz="3000" kern="0" dirty="0" err="1" smtClean="0">
                <a:solidFill>
                  <a:schemeClr val="bg1"/>
                </a:solidFill>
                <a:latin typeface="+mn-lt"/>
              </a:rPr>
              <a:t>beperkt</a:t>
            </a:r>
            <a:r>
              <a:rPr lang="en-US" sz="3000" kern="0" dirty="0" smtClean="0">
                <a:solidFill>
                  <a:schemeClr val="bg1"/>
                </a:solidFill>
                <a:latin typeface="+mn-lt"/>
              </a:rPr>
              <a:t> </a:t>
            </a:r>
            <a:r>
              <a:rPr lang="en-US" sz="3000" kern="0" dirty="0" err="1" smtClean="0">
                <a:solidFill>
                  <a:schemeClr val="bg1"/>
                </a:solidFill>
                <a:latin typeface="+mn-lt"/>
              </a:rPr>
              <a:t>geographische</a:t>
            </a:r>
            <a:r>
              <a:rPr lang="en-US" sz="3000" kern="0" dirty="0" smtClean="0">
                <a:solidFill>
                  <a:schemeClr val="bg1"/>
                </a:solidFill>
                <a:latin typeface="+mn-lt"/>
              </a:rPr>
              <a:t> </a:t>
            </a:r>
            <a:r>
              <a:rPr lang="en-US" sz="3000" kern="0" dirty="0" err="1" smtClean="0">
                <a:solidFill>
                  <a:schemeClr val="bg1"/>
                </a:solidFill>
                <a:latin typeface="+mn-lt"/>
              </a:rPr>
              <a:t>isolatie</a:t>
            </a:r>
            <a:r>
              <a:rPr lang="en-US" sz="3000" kern="0" dirty="0" smtClean="0">
                <a:solidFill>
                  <a:schemeClr val="bg1"/>
                </a:solidFill>
                <a:latin typeface="+mn-lt"/>
              </a:rPr>
              <a:t> gen </a:t>
            </a:r>
            <a:r>
              <a:rPr lang="en-US" sz="3000" kern="0" dirty="0" err="1" smtClean="0">
                <a:solidFill>
                  <a:schemeClr val="bg1"/>
                </a:solidFill>
                <a:latin typeface="+mn-lt"/>
              </a:rPr>
              <a:t>uitwisseling</a:t>
            </a:r>
            <a:r>
              <a:rPr lang="en-US" sz="3000" kern="0" dirty="0" smtClean="0">
                <a:solidFill>
                  <a:schemeClr val="bg1"/>
                </a:solidFill>
                <a:latin typeface="+mn-lt"/>
              </a:rPr>
              <a:t> </a:t>
            </a:r>
            <a:r>
              <a:rPr lang="en-US" sz="3000" kern="0" dirty="0" err="1" smtClean="0">
                <a:solidFill>
                  <a:schemeClr val="bg1"/>
                </a:solidFill>
                <a:latin typeface="+mn-lt"/>
              </a:rPr>
              <a:t>tussen</a:t>
            </a:r>
            <a:r>
              <a:rPr lang="en-US" sz="3000" kern="0" dirty="0" smtClean="0">
                <a:solidFill>
                  <a:schemeClr val="bg1"/>
                </a:solidFill>
                <a:latin typeface="+mn-lt"/>
              </a:rPr>
              <a:t> </a:t>
            </a:r>
            <a:r>
              <a:rPr lang="en-US" sz="3000" kern="0" dirty="0" err="1" smtClean="0">
                <a:solidFill>
                  <a:schemeClr val="bg1"/>
                </a:solidFill>
                <a:latin typeface="+mn-lt"/>
              </a:rPr>
              <a:t>populaties</a:t>
            </a:r>
            <a:endParaRPr lang="en-US" sz="3000" kern="0" dirty="0">
              <a:solidFill>
                <a:schemeClr val="bg1"/>
              </a:solidFill>
              <a:latin typeface="+mn-lt"/>
            </a:endParaRPr>
          </a:p>
          <a:p>
            <a:pPr marL="342900" indent="-342900" eaLnBrk="0" hangingPunct="0">
              <a:spcBef>
                <a:spcPct val="20000"/>
              </a:spcBef>
              <a:buFontTx/>
              <a:buChar char="•"/>
              <a:defRPr/>
            </a:pPr>
            <a:r>
              <a:rPr lang="en-US" sz="3000" kern="0" dirty="0" err="1" smtClean="0">
                <a:solidFill>
                  <a:schemeClr val="bg1"/>
                </a:solidFill>
                <a:latin typeface="+mn-lt"/>
              </a:rPr>
              <a:t>Reproductieve</a:t>
            </a:r>
            <a:r>
              <a:rPr lang="en-US" sz="3000" kern="0" dirty="0" smtClean="0">
                <a:solidFill>
                  <a:schemeClr val="bg1"/>
                </a:solidFill>
                <a:latin typeface="+mn-lt"/>
              </a:rPr>
              <a:t> </a:t>
            </a:r>
            <a:r>
              <a:rPr lang="en-US" sz="3000" kern="0" dirty="0" err="1" smtClean="0">
                <a:solidFill>
                  <a:schemeClr val="bg1"/>
                </a:solidFill>
                <a:latin typeface="+mn-lt"/>
              </a:rPr>
              <a:t>isolatie</a:t>
            </a:r>
            <a:r>
              <a:rPr lang="en-US" sz="3000" kern="0" dirty="0" smtClean="0">
                <a:solidFill>
                  <a:schemeClr val="bg1"/>
                </a:solidFill>
                <a:latin typeface="+mn-lt"/>
              </a:rPr>
              <a:t> </a:t>
            </a:r>
            <a:r>
              <a:rPr lang="en-US" sz="3000" kern="0" dirty="0" err="1" smtClean="0">
                <a:solidFill>
                  <a:schemeClr val="bg1"/>
                </a:solidFill>
                <a:latin typeface="+mn-lt"/>
              </a:rPr>
              <a:t>kan</a:t>
            </a:r>
            <a:r>
              <a:rPr lang="en-US" sz="3000" kern="0" dirty="0" smtClean="0">
                <a:solidFill>
                  <a:schemeClr val="bg1"/>
                </a:solidFill>
                <a:latin typeface="+mn-lt"/>
              </a:rPr>
              <a:t> </a:t>
            </a:r>
            <a:r>
              <a:rPr lang="en-US" sz="3000" kern="0" dirty="0" err="1" smtClean="0">
                <a:solidFill>
                  <a:schemeClr val="bg1"/>
                </a:solidFill>
                <a:latin typeface="+mn-lt"/>
              </a:rPr>
              <a:t>dan</a:t>
            </a:r>
            <a:r>
              <a:rPr lang="en-US" sz="3000" kern="0" dirty="0" smtClean="0">
                <a:solidFill>
                  <a:schemeClr val="bg1"/>
                </a:solidFill>
                <a:latin typeface="+mn-lt"/>
              </a:rPr>
              <a:t> </a:t>
            </a:r>
            <a:r>
              <a:rPr lang="en-US" sz="3000" kern="0" dirty="0" err="1" smtClean="0">
                <a:solidFill>
                  <a:schemeClr val="bg1"/>
                </a:solidFill>
                <a:latin typeface="+mn-lt"/>
              </a:rPr>
              <a:t>onstaan</a:t>
            </a:r>
            <a:r>
              <a:rPr lang="en-US" sz="3000" kern="0" dirty="0" smtClean="0">
                <a:solidFill>
                  <a:schemeClr val="bg1"/>
                </a:solidFill>
                <a:latin typeface="+mn-lt"/>
              </a:rPr>
              <a:t> door </a:t>
            </a:r>
            <a:r>
              <a:rPr lang="en-US" sz="3000" kern="0" dirty="0" err="1" smtClean="0">
                <a:solidFill>
                  <a:schemeClr val="bg1"/>
                </a:solidFill>
                <a:latin typeface="+mn-lt"/>
              </a:rPr>
              <a:t>natuurlijke</a:t>
            </a:r>
            <a:r>
              <a:rPr lang="en-US" sz="3000" kern="0" dirty="0" smtClean="0">
                <a:solidFill>
                  <a:schemeClr val="bg1"/>
                </a:solidFill>
                <a:latin typeface="+mn-lt"/>
              </a:rPr>
              <a:t> </a:t>
            </a:r>
            <a:r>
              <a:rPr lang="en-US" sz="3000" kern="0" dirty="0" err="1" smtClean="0">
                <a:solidFill>
                  <a:schemeClr val="bg1"/>
                </a:solidFill>
                <a:latin typeface="+mn-lt"/>
              </a:rPr>
              <a:t>selectie</a:t>
            </a:r>
            <a:r>
              <a:rPr lang="en-US" sz="3000" kern="0" dirty="0" smtClean="0">
                <a:solidFill>
                  <a:schemeClr val="bg1"/>
                </a:solidFill>
                <a:latin typeface="+mn-lt"/>
              </a:rPr>
              <a:t>, </a:t>
            </a:r>
            <a:r>
              <a:rPr lang="en-US" sz="3000" kern="0" dirty="0" err="1" smtClean="0">
                <a:solidFill>
                  <a:schemeClr val="bg1"/>
                </a:solidFill>
                <a:latin typeface="+mn-lt"/>
              </a:rPr>
              <a:t>genetische</a:t>
            </a:r>
            <a:r>
              <a:rPr lang="en-US" sz="3000" kern="0" dirty="0" smtClean="0">
                <a:solidFill>
                  <a:schemeClr val="bg1"/>
                </a:solidFill>
                <a:latin typeface="+mn-lt"/>
              </a:rPr>
              <a:t> </a:t>
            </a:r>
            <a:r>
              <a:rPr lang="en-US" sz="3000" kern="0" dirty="0">
                <a:solidFill>
                  <a:schemeClr val="bg1"/>
                </a:solidFill>
                <a:latin typeface="+mn-lt"/>
              </a:rPr>
              <a:t>drift, </a:t>
            </a:r>
            <a:r>
              <a:rPr lang="en-US" sz="3000" kern="0" dirty="0" smtClean="0">
                <a:solidFill>
                  <a:schemeClr val="bg1"/>
                </a:solidFill>
                <a:latin typeface="+mn-lt"/>
              </a:rPr>
              <a:t>of </a:t>
            </a:r>
            <a:r>
              <a:rPr lang="en-US" sz="3000" kern="0" dirty="0" err="1" smtClean="0">
                <a:solidFill>
                  <a:schemeClr val="bg1"/>
                </a:solidFill>
                <a:latin typeface="+mn-lt"/>
              </a:rPr>
              <a:t>sexuele</a:t>
            </a:r>
            <a:r>
              <a:rPr lang="en-US" sz="3000" kern="0" dirty="0" smtClean="0">
                <a:solidFill>
                  <a:schemeClr val="bg1"/>
                </a:solidFill>
                <a:latin typeface="+mn-lt"/>
              </a:rPr>
              <a:t> </a:t>
            </a:r>
            <a:r>
              <a:rPr lang="en-US" sz="3000" kern="0" dirty="0" err="1" smtClean="0">
                <a:solidFill>
                  <a:schemeClr val="bg1"/>
                </a:solidFill>
                <a:latin typeface="+mn-lt"/>
              </a:rPr>
              <a:t>selectie</a:t>
            </a:r>
            <a:r>
              <a:rPr lang="en-US" sz="3000" kern="0" dirty="0" smtClean="0">
                <a:solidFill>
                  <a:schemeClr val="bg1"/>
                </a:solidFill>
                <a:latin typeface="+mn-lt"/>
              </a:rPr>
              <a:t> </a:t>
            </a:r>
            <a:r>
              <a:rPr lang="en-US" sz="3000" kern="0" dirty="0">
                <a:solidFill>
                  <a:schemeClr val="bg1"/>
                </a:solidFill>
                <a:latin typeface="+mn-lt"/>
              </a:rPr>
              <a:t>in </a:t>
            </a:r>
            <a:r>
              <a:rPr lang="en-US" sz="3000" kern="0" dirty="0" smtClean="0">
                <a:solidFill>
                  <a:schemeClr val="bg1"/>
                </a:solidFill>
                <a:latin typeface="+mn-lt"/>
              </a:rPr>
              <a:t>de twee </a:t>
            </a:r>
            <a:r>
              <a:rPr lang="en-US" sz="3000" kern="0" dirty="0" err="1" smtClean="0">
                <a:solidFill>
                  <a:schemeClr val="bg1"/>
                </a:solidFill>
                <a:latin typeface="+mn-lt"/>
              </a:rPr>
              <a:t>geisoleerde</a:t>
            </a:r>
            <a:r>
              <a:rPr lang="en-US" sz="3000" kern="0" dirty="0" smtClean="0">
                <a:solidFill>
                  <a:schemeClr val="bg1"/>
                </a:solidFill>
                <a:latin typeface="+mn-lt"/>
              </a:rPr>
              <a:t> </a:t>
            </a:r>
            <a:r>
              <a:rPr lang="en-US" sz="3000" kern="0" dirty="0" err="1" smtClean="0">
                <a:solidFill>
                  <a:schemeClr val="bg1"/>
                </a:solidFill>
                <a:latin typeface="+mn-lt"/>
              </a:rPr>
              <a:t>populaties</a:t>
            </a:r>
            <a:endParaRPr lang="en-US" sz="3000" kern="0" dirty="0">
              <a:solidFill>
                <a:schemeClr val="bg1"/>
              </a:solidFill>
              <a:latin typeface="+mn-lt"/>
            </a:endParaRPr>
          </a:p>
        </p:txBody>
      </p:sp>
      <p:sp>
        <p:nvSpPr>
          <p:cNvPr id="33797" name="Text Box 5"/>
          <p:cNvSpPr txBox="1">
            <a:spLocks noChangeArrowheads="1"/>
          </p:cNvSpPr>
          <p:nvPr/>
        </p:nvSpPr>
        <p:spPr bwMode="auto">
          <a:xfrm>
            <a:off x="6643688" y="6508750"/>
            <a:ext cx="24288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Campbell &amp; Reece, 2008</a:t>
            </a:r>
          </a:p>
        </p:txBody>
      </p:sp>
    </p:spTree>
    <p:extLst>
      <p:ext uri="{BB962C8B-B14F-4D97-AF65-F5344CB8AC3E}">
        <p14:creationId xmlns:p14="http://schemas.microsoft.com/office/powerpoint/2010/main" val="28087007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217488" y="1176338"/>
            <a:ext cx="8534400" cy="1100534"/>
          </a:xfrm>
        </p:spPr>
        <p:txBody>
          <a:bodyPr/>
          <a:lstStyle/>
          <a:p>
            <a:pPr marL="0" indent="0">
              <a:buNone/>
            </a:pPr>
            <a:r>
              <a:rPr lang="en-US" sz="3000" dirty="0" err="1" smtClean="0"/>
              <a:t>Gebieden</a:t>
            </a:r>
            <a:r>
              <a:rPr lang="en-US" sz="3000" dirty="0" smtClean="0"/>
              <a:t> met </a:t>
            </a:r>
            <a:r>
              <a:rPr lang="en-US" sz="3000" dirty="0" err="1" smtClean="0"/>
              <a:t>veel</a:t>
            </a:r>
            <a:r>
              <a:rPr lang="en-US" sz="3000" dirty="0" smtClean="0"/>
              <a:t> </a:t>
            </a:r>
            <a:r>
              <a:rPr lang="en-US" sz="3000" dirty="0" err="1" smtClean="0"/>
              <a:t>geographische</a:t>
            </a:r>
            <a:r>
              <a:rPr lang="en-US" sz="3000" dirty="0" smtClean="0"/>
              <a:t> </a:t>
            </a:r>
            <a:r>
              <a:rPr lang="en-US" sz="3000" dirty="0" err="1" smtClean="0"/>
              <a:t>barrieres</a:t>
            </a:r>
            <a:r>
              <a:rPr lang="en-US" sz="3000" dirty="0" smtClean="0"/>
              <a:t> </a:t>
            </a:r>
            <a:r>
              <a:rPr lang="en-US" sz="3000" dirty="0" err="1" smtClean="0"/>
              <a:t>hebben</a:t>
            </a:r>
            <a:r>
              <a:rPr lang="en-US" sz="3000" dirty="0" smtClean="0"/>
              <a:t> </a:t>
            </a:r>
            <a:r>
              <a:rPr lang="en-US" sz="3000" dirty="0" err="1" smtClean="0"/>
              <a:t>vaak</a:t>
            </a:r>
            <a:r>
              <a:rPr lang="en-US" sz="3000" dirty="0" smtClean="0"/>
              <a:t> </a:t>
            </a:r>
            <a:r>
              <a:rPr lang="en-US" sz="3000" dirty="0" err="1" smtClean="0"/>
              <a:t>meer</a:t>
            </a:r>
            <a:r>
              <a:rPr lang="en-US" sz="3000" dirty="0" smtClean="0"/>
              <a:t> </a:t>
            </a:r>
            <a:r>
              <a:rPr lang="en-US" sz="3000" dirty="0" err="1" smtClean="0"/>
              <a:t>soorten</a:t>
            </a:r>
            <a:r>
              <a:rPr lang="en-US" sz="3000" dirty="0" smtClean="0"/>
              <a:t> </a:t>
            </a:r>
            <a:r>
              <a:rPr lang="en-US" sz="3000" dirty="0" err="1" smtClean="0"/>
              <a:t>dan</a:t>
            </a:r>
            <a:r>
              <a:rPr lang="en-US" sz="3000" dirty="0" smtClean="0"/>
              <a:t> </a:t>
            </a:r>
            <a:r>
              <a:rPr lang="en-US" sz="3000" dirty="0" err="1" smtClean="0"/>
              <a:t>gebieden</a:t>
            </a:r>
            <a:r>
              <a:rPr lang="en-US" sz="3000" dirty="0" smtClean="0"/>
              <a:t> </a:t>
            </a:r>
            <a:r>
              <a:rPr lang="en-US" sz="3000" dirty="0" err="1" smtClean="0"/>
              <a:t>zonder</a:t>
            </a:r>
            <a:r>
              <a:rPr lang="en-US" sz="3000" dirty="0" smtClean="0"/>
              <a:t>.</a:t>
            </a:r>
          </a:p>
        </p:txBody>
      </p:sp>
      <p:pic>
        <p:nvPicPr>
          <p:cNvPr id="3482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313" y="2195984"/>
            <a:ext cx="8643937" cy="389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4821" name="Text Box 17"/>
          <p:cNvSpPr txBox="1">
            <a:spLocks noChangeArrowheads="1"/>
          </p:cNvSpPr>
          <p:nvPr/>
        </p:nvSpPr>
        <p:spPr bwMode="auto">
          <a:xfrm>
            <a:off x="6300192" y="6031508"/>
            <a:ext cx="26352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a:spcBef>
                <a:spcPct val="50000"/>
              </a:spcBef>
            </a:pPr>
            <a:r>
              <a:rPr lang="en-US" sz="1200" b="1">
                <a:solidFill>
                  <a:schemeClr val="bg1"/>
                </a:solidFill>
              </a:rPr>
              <a:t>Schipper</a:t>
            </a:r>
            <a:r>
              <a:rPr lang="en-US" sz="1200" b="1" i="1">
                <a:solidFill>
                  <a:schemeClr val="bg1"/>
                </a:solidFill>
              </a:rPr>
              <a:t> et al. Science</a:t>
            </a:r>
            <a:r>
              <a:rPr lang="en-US" sz="1200" b="1">
                <a:solidFill>
                  <a:schemeClr val="bg1"/>
                </a:solidFill>
              </a:rPr>
              <a:t> 2008</a:t>
            </a:r>
            <a:endParaRPr lang="en-GB" sz="1200" b="1">
              <a:solidFill>
                <a:schemeClr val="bg1"/>
              </a:solidFill>
            </a:endParaRPr>
          </a:p>
        </p:txBody>
      </p:sp>
      <p:sp>
        <p:nvSpPr>
          <p:cNvPr id="8" name="Rectangle 2"/>
          <p:cNvSpPr>
            <a:spLocks noGrp="1" noChangeArrowheads="1"/>
          </p:cNvSpPr>
          <p:nvPr>
            <p:ph type="title"/>
          </p:nvPr>
        </p:nvSpPr>
        <p:spPr/>
        <p:txBody>
          <a:bodyPr/>
          <a:lstStyle/>
          <a:p>
            <a:pPr eaLnBrk="1" hangingPunct="1"/>
            <a:r>
              <a:rPr lang="en-US" dirty="0" err="1" smtClean="0"/>
              <a:t>Bewijs</a:t>
            </a:r>
            <a:r>
              <a:rPr lang="en-US" dirty="0" smtClean="0"/>
              <a:t> </a:t>
            </a:r>
            <a:r>
              <a:rPr lang="en-US" dirty="0" err="1" smtClean="0"/>
              <a:t>allopatrische</a:t>
            </a:r>
            <a:r>
              <a:rPr lang="en-US" dirty="0" smtClean="0"/>
              <a:t> </a:t>
            </a:r>
            <a:r>
              <a:rPr lang="en-US" dirty="0" err="1" smtClean="0"/>
              <a:t>soortvorming</a:t>
            </a:r>
            <a:endParaRPr lang="en-US" dirty="0" smtClean="0"/>
          </a:p>
        </p:txBody>
      </p:sp>
    </p:spTree>
    <p:extLst>
      <p:ext uri="{BB962C8B-B14F-4D97-AF65-F5344CB8AC3E}">
        <p14:creationId xmlns:p14="http://schemas.microsoft.com/office/powerpoint/2010/main" val="1841195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r>
              <a:rPr lang="en-US" dirty="0" smtClean="0"/>
              <a:t>De </a:t>
            </a:r>
            <a:r>
              <a:rPr lang="en-US" dirty="0" err="1" smtClean="0"/>
              <a:t>Refugium</a:t>
            </a:r>
            <a:r>
              <a:rPr lang="en-US" dirty="0" smtClean="0"/>
              <a:t> theory van </a:t>
            </a:r>
            <a:r>
              <a:rPr lang="en-US" dirty="0" err="1" smtClean="0"/>
              <a:t>Haffer</a:t>
            </a:r>
            <a:r>
              <a:rPr lang="en-US" dirty="0" smtClean="0"/>
              <a:t> 1969</a:t>
            </a:r>
          </a:p>
        </p:txBody>
      </p:sp>
      <p:pic>
        <p:nvPicPr>
          <p:cNvPr id="1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3948" y="1447068"/>
            <a:ext cx="5816104" cy="443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5"/>
          <p:cNvSpPr txBox="1">
            <a:spLocks noChangeArrowheads="1"/>
          </p:cNvSpPr>
          <p:nvPr/>
        </p:nvSpPr>
        <p:spPr bwMode="auto">
          <a:xfrm>
            <a:off x="5148064" y="5887491"/>
            <a:ext cx="24288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dirty="0" smtClean="0">
                <a:solidFill>
                  <a:schemeClr val="bg1"/>
                </a:solidFill>
              </a:rPr>
              <a:t>Prance, 1982</a:t>
            </a:r>
            <a:endParaRPr lang="en-US" sz="1200" b="1" dirty="0">
              <a:solidFill>
                <a:schemeClr val="bg1"/>
              </a:solidFill>
            </a:endParaRPr>
          </a:p>
        </p:txBody>
      </p:sp>
    </p:spTree>
    <p:extLst>
      <p:ext uri="{BB962C8B-B14F-4D97-AF65-F5344CB8AC3E}">
        <p14:creationId xmlns:p14="http://schemas.microsoft.com/office/powerpoint/2010/main" val="3884134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r>
              <a:rPr lang="en-US" dirty="0" smtClean="0"/>
              <a:t>De </a:t>
            </a:r>
            <a:r>
              <a:rPr lang="en-US" dirty="0" err="1" smtClean="0"/>
              <a:t>Refugium</a:t>
            </a:r>
            <a:r>
              <a:rPr lang="en-US" dirty="0" smtClean="0"/>
              <a:t> theory van </a:t>
            </a:r>
            <a:r>
              <a:rPr lang="en-US" dirty="0" err="1" smtClean="0"/>
              <a:t>Haffer</a:t>
            </a:r>
            <a:r>
              <a:rPr lang="en-US" dirty="0" smtClean="0"/>
              <a:t> 1969</a:t>
            </a:r>
          </a:p>
        </p:txBody>
      </p:sp>
      <p:sp>
        <p:nvSpPr>
          <p:cNvPr id="35846" name="Text Box 5"/>
          <p:cNvSpPr txBox="1">
            <a:spLocks noChangeArrowheads="1"/>
          </p:cNvSpPr>
          <p:nvPr/>
        </p:nvSpPr>
        <p:spPr bwMode="auto">
          <a:xfrm>
            <a:off x="5796136" y="5743475"/>
            <a:ext cx="24288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dirty="0" smtClean="0">
                <a:solidFill>
                  <a:schemeClr val="bg1"/>
                </a:solidFill>
              </a:rPr>
              <a:t>Terborgh</a:t>
            </a:r>
            <a:r>
              <a:rPr lang="en-US" sz="1200" b="1" dirty="0">
                <a:solidFill>
                  <a:schemeClr val="bg1"/>
                </a:solidFill>
              </a:rPr>
              <a:t>, </a:t>
            </a:r>
            <a:r>
              <a:rPr lang="en-US" sz="1200" b="1" dirty="0" smtClean="0">
                <a:solidFill>
                  <a:schemeClr val="bg1"/>
                </a:solidFill>
              </a:rPr>
              <a:t>1992</a:t>
            </a:r>
            <a:endParaRPr lang="en-US" sz="1200" b="1" dirty="0">
              <a:solidFill>
                <a:schemeClr val="bg1"/>
              </a:solidFill>
            </a:endParaRPr>
          </a:p>
        </p:txBody>
      </p:sp>
      <p:pic>
        <p:nvPicPr>
          <p:cNvPr id="11" name="Picture 2" descr="Azon-15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391471">
            <a:off x="2613025" y="269284"/>
            <a:ext cx="3917950"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526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7624" y="1124745"/>
            <a:ext cx="6480720" cy="491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6868" name="AutoShape 9"/>
          <p:cNvSpPr>
            <a:spLocks/>
          </p:cNvSpPr>
          <p:nvPr/>
        </p:nvSpPr>
        <p:spPr bwMode="auto">
          <a:xfrm>
            <a:off x="4427984" y="1772817"/>
            <a:ext cx="3240360" cy="1440160"/>
          </a:xfrm>
          <a:prstGeom prst="roundRect">
            <a:avLst>
              <a:gd name="adj" fmla="val 9551"/>
            </a:avLst>
          </a:prstGeom>
          <a:solidFill>
            <a:srgbClr val="D90B00">
              <a:alpha val="25098"/>
            </a:srgbClr>
          </a:solidFill>
          <a:ln w="25400">
            <a:solidFill>
              <a:srgbClr val="DD2067">
                <a:alpha val="39999"/>
              </a:srgbClr>
            </a:solidFill>
            <a:miter lim="800000"/>
            <a:headEnd/>
            <a:tailEnd/>
          </a:ln>
        </p:spPr>
        <p:txBody>
          <a:bodyPr lIns="0" tIns="0" rIns="0" bIns="0"/>
          <a:lstStyle/>
          <a:p>
            <a:endParaRPr lang="en-US"/>
          </a:p>
        </p:txBody>
      </p:sp>
      <p:sp>
        <p:nvSpPr>
          <p:cNvPr id="36869" name="Title 5"/>
          <p:cNvSpPr>
            <a:spLocks noGrp="1"/>
          </p:cNvSpPr>
          <p:nvPr>
            <p:ph type="title"/>
          </p:nvPr>
        </p:nvSpPr>
        <p:spPr/>
        <p:txBody>
          <a:bodyPr/>
          <a:lstStyle/>
          <a:p>
            <a:r>
              <a:rPr lang="en-US" dirty="0" smtClean="0"/>
              <a:t>De </a:t>
            </a:r>
            <a:r>
              <a:rPr lang="en-US" dirty="0" err="1" smtClean="0"/>
              <a:t>meeste</a:t>
            </a:r>
            <a:r>
              <a:rPr lang="en-US" dirty="0" smtClean="0"/>
              <a:t> </a:t>
            </a:r>
            <a:r>
              <a:rPr lang="en-US" dirty="0" err="1" smtClean="0"/>
              <a:t>speciatie</a:t>
            </a:r>
            <a:r>
              <a:rPr lang="en-US" dirty="0" smtClean="0"/>
              <a:t> is </a:t>
            </a:r>
            <a:r>
              <a:rPr lang="en-US" dirty="0" err="1" smtClean="0"/>
              <a:t>te</a:t>
            </a:r>
            <a:r>
              <a:rPr lang="en-US" dirty="0" smtClean="0"/>
              <a:t> </a:t>
            </a:r>
            <a:r>
              <a:rPr lang="en-US" dirty="0" err="1" smtClean="0"/>
              <a:t>vroeg</a:t>
            </a:r>
            <a:endParaRPr lang="en-US" dirty="0" smtClean="0"/>
          </a:p>
        </p:txBody>
      </p:sp>
      <p:sp>
        <p:nvSpPr>
          <p:cNvPr id="36870" name="Text Box 5"/>
          <p:cNvSpPr txBox="1">
            <a:spLocks noChangeArrowheads="1"/>
          </p:cNvSpPr>
          <p:nvPr/>
        </p:nvSpPr>
        <p:spPr bwMode="auto">
          <a:xfrm>
            <a:off x="5292080" y="6093296"/>
            <a:ext cx="2428875" cy="2778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dirty="0">
                <a:solidFill>
                  <a:schemeClr val="bg1"/>
                </a:solidFill>
              </a:rPr>
              <a:t>Hoorn </a:t>
            </a:r>
            <a:r>
              <a:rPr lang="en-US" sz="1200" b="1" i="1" dirty="0">
                <a:solidFill>
                  <a:schemeClr val="bg1"/>
                </a:solidFill>
              </a:rPr>
              <a:t>et al</a:t>
            </a:r>
            <a:r>
              <a:rPr lang="en-US" sz="1200" b="1" dirty="0">
                <a:solidFill>
                  <a:schemeClr val="bg1"/>
                </a:solidFill>
              </a:rPr>
              <a:t>. </a:t>
            </a:r>
            <a:r>
              <a:rPr lang="en-US" sz="1200" b="1" i="1" dirty="0">
                <a:solidFill>
                  <a:schemeClr val="bg1"/>
                </a:solidFill>
              </a:rPr>
              <a:t>Science </a:t>
            </a:r>
            <a:r>
              <a:rPr lang="en-US" sz="1200" b="1" dirty="0">
                <a:solidFill>
                  <a:schemeClr val="bg1"/>
                </a:solidFill>
              </a:rPr>
              <a:t>2010</a:t>
            </a:r>
          </a:p>
        </p:txBody>
      </p:sp>
    </p:spTree>
    <p:extLst>
      <p:ext uri="{BB962C8B-B14F-4D97-AF65-F5344CB8AC3E}">
        <p14:creationId xmlns:p14="http://schemas.microsoft.com/office/powerpoint/2010/main" val="33002358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1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274638"/>
            <a:ext cx="9144000" cy="1143000"/>
          </a:xfrm>
        </p:spPr>
        <p:txBody>
          <a:bodyPr>
            <a:normAutofit fontScale="90000"/>
          </a:bodyPr>
          <a:lstStyle/>
          <a:p>
            <a:r>
              <a:rPr lang="en-US" dirty="0" err="1" smtClean="0"/>
              <a:t>Soortvorming</a:t>
            </a:r>
            <a:r>
              <a:rPr lang="en-US" dirty="0" smtClean="0"/>
              <a:t> </a:t>
            </a:r>
            <a:r>
              <a:rPr lang="en-US" dirty="0" err="1" smtClean="0"/>
              <a:t>vogels</a:t>
            </a:r>
            <a:r>
              <a:rPr lang="en-US" dirty="0" smtClean="0"/>
              <a:t> </a:t>
            </a:r>
            <a:r>
              <a:rPr lang="en-US" dirty="0" err="1" smtClean="0"/>
              <a:t>vooral</a:t>
            </a:r>
            <a:r>
              <a:rPr lang="en-US" dirty="0" smtClean="0"/>
              <a:t> in de Andes</a:t>
            </a:r>
          </a:p>
        </p:txBody>
      </p:sp>
      <p:pic>
        <p:nvPicPr>
          <p:cNvPr id="41987" name="Picture 5" descr="D:\Users\Hans\Documents\Inventory data\Neotropical datasets\NatureServe\birds_all.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1268760"/>
            <a:ext cx="467995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63869">
            <a:off x="6175375" y="1866900"/>
            <a:ext cx="2468563"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
        <p:nvSpPr>
          <p:cNvPr id="41989" name="Text Box 5"/>
          <p:cNvSpPr txBox="1">
            <a:spLocks noChangeArrowheads="1"/>
          </p:cNvSpPr>
          <p:nvPr/>
        </p:nvSpPr>
        <p:spPr bwMode="auto">
          <a:xfrm>
            <a:off x="6643688" y="6508750"/>
            <a:ext cx="24288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NatureServe</a:t>
            </a:r>
            <a:r>
              <a:rPr lang="en-US" sz="1200" b="1" i="1">
                <a:solidFill>
                  <a:schemeClr val="bg1"/>
                </a:solidFill>
              </a:rPr>
              <a:t> </a:t>
            </a:r>
            <a:r>
              <a:rPr lang="en-US" sz="1200" b="1">
                <a:solidFill>
                  <a:schemeClr val="bg1"/>
                </a:solidFill>
              </a:rPr>
              <a:t>2010</a:t>
            </a:r>
          </a:p>
        </p:txBody>
      </p:sp>
    </p:spTree>
    <p:extLst>
      <p:ext uri="{BB962C8B-B14F-4D97-AF65-F5344CB8AC3E}">
        <p14:creationId xmlns:p14="http://schemas.microsoft.com/office/powerpoint/2010/main" val="10610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err="1" smtClean="0"/>
              <a:t>Rivieren</a:t>
            </a:r>
            <a:r>
              <a:rPr lang="en-US" dirty="0" smtClean="0"/>
              <a:t> </a:t>
            </a:r>
            <a:r>
              <a:rPr lang="en-US" dirty="0" err="1" smtClean="0"/>
              <a:t>als</a:t>
            </a:r>
            <a:r>
              <a:rPr lang="en-US" dirty="0" smtClean="0"/>
              <a:t> </a:t>
            </a:r>
            <a:r>
              <a:rPr lang="en-US" dirty="0" err="1" smtClean="0"/>
              <a:t>barrieres</a:t>
            </a:r>
            <a:endParaRPr lang="en-US" dirty="0" smtClean="0"/>
          </a:p>
        </p:txBody>
      </p:sp>
      <p:pic>
        <p:nvPicPr>
          <p:cNvPr id="48131"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2075" y="1233488"/>
            <a:ext cx="89439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
        <p:nvSpPr>
          <p:cNvPr id="48132" name="Text Box 5"/>
          <p:cNvSpPr txBox="1">
            <a:spLocks noChangeArrowheads="1"/>
          </p:cNvSpPr>
          <p:nvPr/>
        </p:nvSpPr>
        <p:spPr bwMode="auto">
          <a:xfrm>
            <a:off x="6643688" y="6508750"/>
            <a:ext cx="24288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Ayres, </a:t>
            </a:r>
            <a:r>
              <a:rPr lang="en-US" sz="1200" b="1" i="1">
                <a:solidFill>
                  <a:schemeClr val="bg1"/>
                </a:solidFill>
              </a:rPr>
              <a:t>Am Nat </a:t>
            </a:r>
            <a:r>
              <a:rPr lang="en-US" sz="1200" b="1">
                <a:solidFill>
                  <a:schemeClr val="bg1"/>
                </a:solidFill>
              </a:rPr>
              <a:t>1992</a:t>
            </a:r>
          </a:p>
        </p:txBody>
      </p:sp>
    </p:spTree>
    <p:extLst>
      <p:ext uri="{BB962C8B-B14F-4D97-AF65-F5344CB8AC3E}">
        <p14:creationId xmlns:p14="http://schemas.microsoft.com/office/powerpoint/2010/main" val="3624357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err="1" smtClean="0"/>
              <a:t>Rivieren</a:t>
            </a:r>
            <a:r>
              <a:rPr lang="en-US" dirty="0" smtClean="0"/>
              <a:t> </a:t>
            </a:r>
            <a:r>
              <a:rPr lang="en-US" dirty="0" err="1" smtClean="0"/>
              <a:t>als</a:t>
            </a:r>
            <a:r>
              <a:rPr lang="en-US" dirty="0" smtClean="0"/>
              <a:t> </a:t>
            </a:r>
            <a:r>
              <a:rPr lang="en-US" dirty="0" err="1" smtClean="0"/>
              <a:t>barrieres</a:t>
            </a:r>
            <a:endParaRPr lang="en-US" dirty="0"/>
          </a:p>
        </p:txBody>
      </p:sp>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33930" y="1988840"/>
            <a:ext cx="6958551" cy="4464496"/>
          </a:xfrm>
          <a:prstGeom prst="rect">
            <a:avLst/>
          </a:prstGeom>
          <a:noFill/>
          <a:ln w="9525">
            <a:noFill/>
            <a:miter lim="800000"/>
            <a:headEnd/>
            <a:tailEnd/>
          </a:ln>
        </p:spPr>
      </p:pic>
      <p:sp>
        <p:nvSpPr>
          <p:cNvPr id="6" name="Text Box 5"/>
          <p:cNvSpPr txBox="1">
            <a:spLocks noChangeArrowheads="1"/>
          </p:cNvSpPr>
          <p:nvPr/>
        </p:nvSpPr>
        <p:spPr bwMode="auto">
          <a:xfrm>
            <a:off x="6120109" y="6453336"/>
            <a:ext cx="2844379" cy="27699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dirty="0" err="1" smtClean="0">
                <a:solidFill>
                  <a:schemeClr val="bg1"/>
                </a:solidFill>
              </a:rPr>
              <a:t>Ribas</a:t>
            </a:r>
            <a:r>
              <a:rPr lang="en-US" sz="1200" b="1" dirty="0" smtClean="0">
                <a:solidFill>
                  <a:schemeClr val="bg1"/>
                </a:solidFill>
              </a:rPr>
              <a:t> et al, Proc. R. Soc. B 2012</a:t>
            </a:r>
            <a:endParaRPr lang="en-US" sz="1200" b="1" dirty="0">
              <a:solidFill>
                <a:schemeClr val="bg1"/>
              </a:solidFill>
            </a:endParaRPr>
          </a:p>
        </p:txBody>
      </p:sp>
      <p:pic>
        <p:nvPicPr>
          <p:cNvPr id="2050" name="Picture 2" descr="C:\Users\Hans ter Steege\Documents\Inventory data\Neotropical datasets\Amazonia Through Time\Science SciPak\Photo14B_Psophia leucoptera_Tobias.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96" y="44624"/>
            <a:ext cx="3033868" cy="245112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27238" y="1743075"/>
            <a:ext cx="2913062"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7" name="Rechthoek 1"/>
          <p:cNvSpPr>
            <a:spLocks noChangeArrowheads="1"/>
          </p:cNvSpPr>
          <p:nvPr/>
        </p:nvSpPr>
        <p:spPr bwMode="auto">
          <a:xfrm>
            <a:off x="214313" y="512763"/>
            <a:ext cx="7127875" cy="646331"/>
          </a:xfrm>
          <a:prstGeom prst="rect">
            <a:avLst/>
          </a:prstGeom>
          <a:noFill/>
          <a:ln w="9525">
            <a:noFill/>
            <a:miter lim="800000"/>
            <a:headEnd/>
            <a:tailEnd/>
          </a:ln>
        </p:spPr>
        <p:txBody>
          <a:bodyPr>
            <a:spAutoFit/>
          </a:bodyPr>
          <a:lstStyle/>
          <a:p>
            <a:pPr fontAlgn="auto">
              <a:spcBef>
                <a:spcPts val="0"/>
              </a:spcBef>
              <a:spcAft>
                <a:spcPts val="0"/>
              </a:spcAft>
              <a:defRPr/>
            </a:pPr>
            <a:r>
              <a:rPr lang="en-US" sz="3600" b="1" dirty="0">
                <a:solidFill>
                  <a:schemeClr val="bg1"/>
                </a:solidFill>
                <a:latin typeface="Calibri" pitchFamily="34" charset="0"/>
                <a:cs typeface="Calibri" pitchFamily="34" charset="0"/>
              </a:rPr>
              <a:t>Museum Naturalis: </a:t>
            </a:r>
            <a:r>
              <a:rPr lang="en-US" sz="2400" dirty="0">
                <a:solidFill>
                  <a:schemeClr val="bg1"/>
                </a:solidFill>
                <a:latin typeface="Calibri" pitchFamily="34" charset="0"/>
                <a:cs typeface="Calibri" pitchFamily="34" charset="0"/>
              </a:rPr>
              <a:t>265.000 annual </a:t>
            </a:r>
            <a:r>
              <a:rPr lang="en-US" sz="2400" dirty="0" smtClean="0">
                <a:solidFill>
                  <a:schemeClr val="bg1"/>
                </a:solidFill>
                <a:latin typeface="Calibri" pitchFamily="34" charset="0"/>
                <a:cs typeface="Calibri" pitchFamily="34" charset="0"/>
              </a:rPr>
              <a:t>visitors</a:t>
            </a:r>
            <a:endParaRPr lang="en-US" sz="2400" dirty="0">
              <a:solidFill>
                <a:schemeClr val="bg1"/>
              </a:solidFill>
              <a:latin typeface="Calibri" pitchFamily="34" charset="0"/>
              <a:cs typeface="Calibri" pitchFamily="34" charset="0"/>
            </a:endParaRPr>
          </a:p>
        </p:txBody>
      </p:sp>
      <p:pic>
        <p:nvPicPr>
          <p:cNvPr id="21508" name="Picture 2" descr="http://www.naturalis.nl/sites/naturalis.nl/contents/i002396/walvissen.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9925" y="3284984"/>
            <a:ext cx="1965325" cy="27813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509" name="Picture 4" descr="http://farm5.static.flickr.com/4040/4388759749_bec232b04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05638" y="273372"/>
            <a:ext cx="1979612"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Afbeelding 7" descr="rondleiding 1.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73313" y="4941168"/>
            <a:ext cx="2198687"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4" descr="http://www.naturalis.nl/sites/naturalis.nl/contents/i002352/dieroppapier_22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2729" y="3933056"/>
            <a:ext cx="1809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2"/>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5000674" y="4675634"/>
            <a:ext cx="1809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5"/>
          <p:cNvSpPr txBox="1">
            <a:spLocks noChangeArrowheads="1"/>
          </p:cNvSpPr>
          <p:nvPr/>
        </p:nvSpPr>
        <p:spPr bwMode="auto">
          <a:xfrm>
            <a:off x="3131840" y="1052736"/>
            <a:ext cx="17145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sz="2000" dirty="0">
                <a:solidFill>
                  <a:srgbClr val="66FF33"/>
                </a:solidFill>
                <a:latin typeface="Calibri" pitchFamily="34" charset="0"/>
                <a:cs typeface="Calibri" pitchFamily="34" charset="0"/>
              </a:rPr>
              <a:t>5%: </a:t>
            </a:r>
            <a:r>
              <a:rPr lang="nl-NL" sz="2000" dirty="0" smtClean="0">
                <a:solidFill>
                  <a:srgbClr val="66FF33"/>
                </a:solidFill>
                <a:latin typeface="Calibri" pitchFamily="34" charset="0"/>
                <a:cs typeface="Calibri" pitchFamily="34" charset="0"/>
              </a:rPr>
              <a:t>Speciale</a:t>
            </a:r>
          </a:p>
          <a:p>
            <a:pPr eaLnBrk="1" hangingPunct="1"/>
            <a:r>
              <a:rPr lang="nl-NL" sz="2000" dirty="0" smtClean="0">
                <a:solidFill>
                  <a:srgbClr val="66FF33"/>
                </a:solidFill>
                <a:latin typeface="Calibri" pitchFamily="34" charset="0"/>
                <a:cs typeface="Calibri" pitchFamily="34" charset="0"/>
              </a:rPr>
              <a:t>gelegenheden</a:t>
            </a:r>
            <a:endParaRPr lang="nl-NL" sz="2000" dirty="0">
              <a:solidFill>
                <a:srgbClr val="66FF33"/>
              </a:solidFill>
              <a:latin typeface="Calibri" pitchFamily="34" charset="0"/>
              <a:cs typeface="Calibri" pitchFamily="34" charset="0"/>
            </a:endParaRPr>
          </a:p>
        </p:txBody>
      </p:sp>
      <p:sp>
        <p:nvSpPr>
          <p:cNvPr id="21514" name="TextBox 11"/>
          <p:cNvSpPr txBox="1">
            <a:spLocks noChangeArrowheads="1"/>
          </p:cNvSpPr>
          <p:nvPr/>
        </p:nvSpPr>
        <p:spPr bwMode="auto">
          <a:xfrm>
            <a:off x="4932040" y="2701369"/>
            <a:ext cx="18783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sz="2000" dirty="0">
                <a:solidFill>
                  <a:srgbClr val="66FF33"/>
                </a:solidFill>
                <a:latin typeface="Calibri" pitchFamily="34" charset="0"/>
                <a:cs typeface="Calibri" pitchFamily="34" charset="0"/>
              </a:rPr>
              <a:t>61%: Families</a:t>
            </a:r>
            <a:br>
              <a:rPr lang="nl-NL" sz="2000" dirty="0">
                <a:solidFill>
                  <a:srgbClr val="66FF33"/>
                </a:solidFill>
                <a:latin typeface="Calibri" pitchFamily="34" charset="0"/>
                <a:cs typeface="Calibri" pitchFamily="34" charset="0"/>
              </a:rPr>
            </a:br>
            <a:r>
              <a:rPr lang="nl-NL" sz="2000" dirty="0" smtClean="0">
                <a:solidFill>
                  <a:srgbClr val="66FF33"/>
                </a:solidFill>
                <a:latin typeface="Calibri" pitchFamily="34" charset="0"/>
                <a:cs typeface="Calibri" pitchFamily="34" charset="0"/>
              </a:rPr>
              <a:t>(meest met </a:t>
            </a:r>
          </a:p>
          <a:p>
            <a:pPr eaLnBrk="1" hangingPunct="1"/>
            <a:r>
              <a:rPr lang="nl-NL" sz="2000" dirty="0" smtClean="0">
                <a:solidFill>
                  <a:srgbClr val="66FF33"/>
                </a:solidFill>
                <a:latin typeface="Calibri" pitchFamily="34" charset="0"/>
                <a:cs typeface="Calibri" pitchFamily="34" charset="0"/>
              </a:rPr>
              <a:t>kinderen </a:t>
            </a:r>
            <a:r>
              <a:rPr lang="nl-NL" sz="2000" dirty="0">
                <a:solidFill>
                  <a:srgbClr val="66FF33"/>
                </a:solidFill>
                <a:latin typeface="Calibri" pitchFamily="34" charset="0"/>
                <a:cs typeface="Calibri" pitchFamily="34" charset="0"/>
              </a:rPr>
              <a:t>&lt;12)</a:t>
            </a:r>
          </a:p>
        </p:txBody>
      </p:sp>
      <p:sp>
        <p:nvSpPr>
          <p:cNvPr id="21515" name="TextBox 12"/>
          <p:cNvSpPr txBox="1">
            <a:spLocks noChangeArrowheads="1"/>
          </p:cNvSpPr>
          <p:nvPr/>
        </p:nvSpPr>
        <p:spPr bwMode="auto">
          <a:xfrm>
            <a:off x="-36512" y="3130550"/>
            <a:ext cx="20718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nl-NL" sz="2000" dirty="0">
                <a:solidFill>
                  <a:srgbClr val="66FF33"/>
                </a:solidFill>
                <a:latin typeface="Calibri" pitchFamily="34" charset="0"/>
                <a:cs typeface="Calibri" pitchFamily="34" charset="0"/>
              </a:rPr>
              <a:t>19%: </a:t>
            </a:r>
            <a:r>
              <a:rPr lang="nl-NL" sz="2000" dirty="0" smtClean="0">
                <a:solidFill>
                  <a:srgbClr val="66FF33"/>
                </a:solidFill>
                <a:latin typeface="Calibri" pitchFamily="34" charset="0"/>
                <a:cs typeface="Calibri" pitchFamily="34" charset="0"/>
              </a:rPr>
              <a:t>Scholieren </a:t>
            </a:r>
          </a:p>
          <a:p>
            <a:pPr algn="r" eaLnBrk="1" hangingPunct="1"/>
            <a:r>
              <a:rPr lang="nl-NL" sz="2000" dirty="0" smtClean="0">
                <a:solidFill>
                  <a:srgbClr val="66FF33"/>
                </a:solidFill>
                <a:latin typeface="Calibri" pitchFamily="34" charset="0"/>
                <a:cs typeface="Calibri" pitchFamily="34" charset="0"/>
              </a:rPr>
              <a:t>en Studenten</a:t>
            </a:r>
          </a:p>
        </p:txBody>
      </p:sp>
      <p:sp>
        <p:nvSpPr>
          <p:cNvPr id="21516" name="TextBox 13"/>
          <p:cNvSpPr txBox="1">
            <a:spLocks noChangeArrowheads="1"/>
          </p:cNvSpPr>
          <p:nvPr/>
        </p:nvSpPr>
        <p:spPr bwMode="auto">
          <a:xfrm>
            <a:off x="-37940" y="2429876"/>
            <a:ext cx="20896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nl-NL" sz="2000" dirty="0">
                <a:solidFill>
                  <a:srgbClr val="66FF33"/>
                </a:solidFill>
                <a:latin typeface="Calibri" pitchFamily="34" charset="0"/>
                <a:cs typeface="Calibri" pitchFamily="34" charset="0"/>
              </a:rPr>
              <a:t>10%: </a:t>
            </a:r>
            <a:r>
              <a:rPr lang="nl-NL" sz="2000" dirty="0" smtClean="0">
                <a:solidFill>
                  <a:srgbClr val="66FF33"/>
                </a:solidFill>
                <a:latin typeface="Calibri" pitchFamily="34" charset="0"/>
                <a:cs typeface="Calibri" pitchFamily="34" charset="0"/>
              </a:rPr>
              <a:t>Natuurliefh.</a:t>
            </a:r>
            <a:endParaRPr lang="nl-NL" sz="2000" dirty="0">
              <a:solidFill>
                <a:srgbClr val="66FF33"/>
              </a:solidFill>
              <a:latin typeface="Calibri" pitchFamily="34" charset="0"/>
              <a:cs typeface="Calibri" pitchFamily="34" charset="0"/>
            </a:endParaRPr>
          </a:p>
        </p:txBody>
      </p:sp>
      <p:sp>
        <p:nvSpPr>
          <p:cNvPr id="21517" name="TextBox 14"/>
          <p:cNvSpPr txBox="1">
            <a:spLocks noChangeArrowheads="1"/>
          </p:cNvSpPr>
          <p:nvPr/>
        </p:nvSpPr>
        <p:spPr bwMode="auto">
          <a:xfrm>
            <a:off x="-36512" y="1901150"/>
            <a:ext cx="2088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nl-NL" sz="2000" dirty="0">
                <a:solidFill>
                  <a:srgbClr val="66FF33"/>
                </a:solidFill>
                <a:latin typeface="Calibri" pitchFamily="34" charset="0"/>
                <a:cs typeface="Calibri" pitchFamily="34" charset="0"/>
              </a:rPr>
              <a:t>5%: </a:t>
            </a:r>
            <a:r>
              <a:rPr lang="nl-NL" sz="2000" dirty="0" smtClean="0">
                <a:solidFill>
                  <a:srgbClr val="66FF33"/>
                </a:solidFill>
                <a:latin typeface="Calibri" pitchFamily="34" charset="0"/>
                <a:cs typeface="Calibri" pitchFamily="34" charset="0"/>
              </a:rPr>
              <a:t>cultuurliefh.</a:t>
            </a:r>
            <a:endParaRPr lang="nl-NL" sz="2000" dirty="0">
              <a:solidFill>
                <a:srgbClr val="66FF33"/>
              </a:solidFill>
              <a:latin typeface="Calibri" pitchFamily="34" charset="0"/>
              <a:cs typeface="Calibri" pitchFamily="34" charset="0"/>
            </a:endParaRPr>
          </a:p>
        </p:txBody>
      </p:sp>
    </p:spTree>
    <p:extLst>
      <p:ext uri="{BB962C8B-B14F-4D97-AF65-F5344CB8AC3E}">
        <p14:creationId xmlns:p14="http://schemas.microsoft.com/office/powerpoint/2010/main" val="39648620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0363" y="1341338"/>
            <a:ext cx="230346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2"/>
          <p:cNvSpPr>
            <a:spLocks noGrp="1" noChangeArrowheads="1"/>
          </p:cNvSpPr>
          <p:nvPr>
            <p:ph type="title"/>
          </p:nvPr>
        </p:nvSpPr>
        <p:spPr/>
        <p:txBody>
          <a:bodyPr/>
          <a:lstStyle/>
          <a:p>
            <a:pPr eaLnBrk="1" hangingPunct="1"/>
            <a:r>
              <a:rPr lang="nl-NL" dirty="0" smtClean="0"/>
              <a:t>Sympatrische soortvorming</a:t>
            </a:r>
          </a:p>
        </p:txBody>
      </p:sp>
      <p:sp>
        <p:nvSpPr>
          <p:cNvPr id="7" name="Rectangle 3"/>
          <p:cNvSpPr txBox="1">
            <a:spLocks noChangeArrowheads="1"/>
          </p:cNvSpPr>
          <p:nvPr/>
        </p:nvSpPr>
        <p:spPr>
          <a:xfrm>
            <a:off x="3203575" y="1196752"/>
            <a:ext cx="5544889" cy="4868862"/>
          </a:xfrm>
          <a:prstGeom prst="rect">
            <a:avLst/>
          </a:prstGeom>
        </p:spPr>
        <p:txBody>
          <a:bodyPr/>
          <a:lstStyle/>
          <a:p>
            <a:pPr marL="342900" indent="-342900" eaLnBrk="0" hangingPunct="0">
              <a:spcBef>
                <a:spcPct val="20000"/>
              </a:spcBef>
              <a:buFontTx/>
              <a:buChar char="•"/>
              <a:defRPr/>
            </a:pPr>
            <a:r>
              <a:rPr lang="en-US" sz="3000" kern="0" dirty="0">
                <a:solidFill>
                  <a:schemeClr val="bg1"/>
                </a:solidFill>
                <a:latin typeface="+mn-lt"/>
              </a:rPr>
              <a:t>In </a:t>
            </a:r>
            <a:r>
              <a:rPr lang="en-US" sz="3000" kern="0" dirty="0" err="1" smtClean="0">
                <a:solidFill>
                  <a:schemeClr val="bg1"/>
                </a:solidFill>
                <a:latin typeface="+mn-lt"/>
              </a:rPr>
              <a:t>sympatrische</a:t>
            </a:r>
            <a:r>
              <a:rPr lang="en-US" sz="3000" kern="0" dirty="0" smtClean="0">
                <a:solidFill>
                  <a:schemeClr val="bg1"/>
                </a:solidFill>
                <a:latin typeface="+mn-lt"/>
              </a:rPr>
              <a:t> </a:t>
            </a:r>
            <a:r>
              <a:rPr lang="en-US" sz="3000" kern="0" dirty="0" err="1" smtClean="0">
                <a:solidFill>
                  <a:schemeClr val="bg1"/>
                </a:solidFill>
              </a:rPr>
              <a:t>soortvorming</a:t>
            </a:r>
            <a:r>
              <a:rPr lang="en-US" sz="3000" kern="0" dirty="0" smtClean="0">
                <a:solidFill>
                  <a:schemeClr val="bg1"/>
                </a:solidFill>
              </a:rPr>
              <a:t> </a:t>
            </a:r>
            <a:r>
              <a:rPr lang="en-US" sz="3000" kern="0" dirty="0" err="1" smtClean="0">
                <a:solidFill>
                  <a:schemeClr val="bg1"/>
                </a:solidFill>
              </a:rPr>
              <a:t>isoleert</a:t>
            </a:r>
            <a:r>
              <a:rPr lang="en-US" sz="3000" kern="0" dirty="0" smtClean="0">
                <a:solidFill>
                  <a:schemeClr val="bg1"/>
                </a:solidFill>
              </a:rPr>
              <a:t> </a:t>
            </a:r>
            <a:r>
              <a:rPr lang="en-US" sz="3000" kern="0" dirty="0" err="1" smtClean="0">
                <a:solidFill>
                  <a:schemeClr val="bg1"/>
                </a:solidFill>
              </a:rPr>
              <a:t>een</a:t>
            </a:r>
            <a:r>
              <a:rPr lang="en-US" sz="3000" kern="0" dirty="0" smtClean="0">
                <a:solidFill>
                  <a:schemeClr val="bg1"/>
                </a:solidFill>
                <a:latin typeface="+mn-lt"/>
              </a:rPr>
              <a:t> </a:t>
            </a:r>
            <a:r>
              <a:rPr lang="en-US" sz="3000" kern="0" dirty="0" err="1" smtClean="0">
                <a:solidFill>
                  <a:schemeClr val="bg1"/>
                </a:solidFill>
              </a:rPr>
              <a:t>reproductieve</a:t>
            </a:r>
            <a:r>
              <a:rPr lang="en-US" sz="3000" kern="0" dirty="0" smtClean="0">
                <a:solidFill>
                  <a:schemeClr val="bg1"/>
                </a:solidFill>
              </a:rPr>
              <a:t> </a:t>
            </a:r>
            <a:r>
              <a:rPr lang="en-US" sz="3000" kern="0" dirty="0" err="1" smtClean="0">
                <a:solidFill>
                  <a:schemeClr val="bg1"/>
                </a:solidFill>
                <a:latin typeface="+mn-lt"/>
              </a:rPr>
              <a:t>barriere</a:t>
            </a:r>
            <a:r>
              <a:rPr lang="en-US" sz="3000" kern="0" dirty="0" smtClean="0">
                <a:solidFill>
                  <a:schemeClr val="bg1"/>
                </a:solidFill>
                <a:latin typeface="+mn-lt"/>
              </a:rPr>
              <a:t> </a:t>
            </a:r>
            <a:r>
              <a:rPr lang="en-US" sz="3000" kern="0" dirty="0" err="1" smtClean="0">
                <a:solidFill>
                  <a:schemeClr val="bg1"/>
                </a:solidFill>
              </a:rPr>
              <a:t>een</a:t>
            </a:r>
            <a:r>
              <a:rPr lang="en-US" sz="3000" kern="0" dirty="0" smtClean="0">
                <a:solidFill>
                  <a:schemeClr val="bg1"/>
                </a:solidFill>
              </a:rPr>
              <a:t> </a:t>
            </a:r>
            <a:r>
              <a:rPr lang="en-US" sz="3000" kern="0" dirty="0" err="1" smtClean="0">
                <a:solidFill>
                  <a:schemeClr val="bg1"/>
                </a:solidFill>
                <a:latin typeface="+mn-lt"/>
              </a:rPr>
              <a:t>deel</a:t>
            </a:r>
            <a:r>
              <a:rPr lang="en-US" sz="3000" kern="0" dirty="0" smtClean="0">
                <a:solidFill>
                  <a:schemeClr val="bg1"/>
                </a:solidFill>
                <a:latin typeface="+mn-lt"/>
              </a:rPr>
              <a:t> van </a:t>
            </a:r>
            <a:r>
              <a:rPr lang="en-US" sz="3000" kern="0" dirty="0" err="1" smtClean="0">
                <a:solidFill>
                  <a:schemeClr val="bg1"/>
                </a:solidFill>
                <a:latin typeface="+mn-lt"/>
              </a:rPr>
              <a:t>een</a:t>
            </a:r>
            <a:r>
              <a:rPr lang="en-US" sz="3000" kern="0" dirty="0" smtClean="0">
                <a:solidFill>
                  <a:schemeClr val="bg1"/>
                </a:solidFill>
                <a:latin typeface="+mn-lt"/>
              </a:rPr>
              <a:t> </a:t>
            </a:r>
            <a:r>
              <a:rPr lang="en-US" sz="3000" kern="0" dirty="0" err="1" smtClean="0">
                <a:solidFill>
                  <a:schemeClr val="bg1"/>
                </a:solidFill>
                <a:latin typeface="+mn-lt"/>
              </a:rPr>
              <a:t>populatie</a:t>
            </a:r>
            <a:r>
              <a:rPr lang="en-US" sz="3000" kern="0" dirty="0" smtClean="0">
                <a:solidFill>
                  <a:schemeClr val="bg1"/>
                </a:solidFill>
                <a:latin typeface="+mn-lt"/>
              </a:rPr>
              <a:t> </a:t>
            </a:r>
            <a:r>
              <a:rPr lang="en-US" sz="3000" kern="0" dirty="0" err="1" smtClean="0">
                <a:solidFill>
                  <a:schemeClr val="bg1"/>
                </a:solidFill>
                <a:latin typeface="+mn-lt"/>
              </a:rPr>
              <a:t>zonder</a:t>
            </a:r>
            <a:r>
              <a:rPr lang="en-US" sz="3000" kern="0" dirty="0" smtClean="0">
                <a:solidFill>
                  <a:schemeClr val="bg1"/>
                </a:solidFill>
                <a:latin typeface="+mn-lt"/>
              </a:rPr>
              <a:t> </a:t>
            </a:r>
            <a:r>
              <a:rPr lang="en-US" sz="3000" kern="0" dirty="0" err="1" smtClean="0">
                <a:solidFill>
                  <a:schemeClr val="bg1"/>
                </a:solidFill>
              </a:rPr>
              <a:t>geographische</a:t>
            </a:r>
            <a:r>
              <a:rPr lang="en-US" sz="3000" kern="0" dirty="0" smtClean="0">
                <a:solidFill>
                  <a:schemeClr val="bg1"/>
                </a:solidFill>
              </a:rPr>
              <a:t> </a:t>
            </a:r>
            <a:r>
              <a:rPr lang="en-US" sz="3000" kern="0" dirty="0" err="1" smtClean="0">
                <a:solidFill>
                  <a:schemeClr val="bg1"/>
                </a:solidFill>
              </a:rPr>
              <a:t>isolatie</a:t>
            </a:r>
            <a:endParaRPr lang="en-US" sz="3000" kern="0" dirty="0" smtClean="0">
              <a:solidFill>
                <a:schemeClr val="bg1"/>
              </a:solidFill>
              <a:latin typeface="+mn-lt"/>
            </a:endParaRPr>
          </a:p>
          <a:p>
            <a:pPr marL="342900" indent="-342900" eaLnBrk="0" hangingPunct="0">
              <a:spcBef>
                <a:spcPct val="20000"/>
              </a:spcBef>
              <a:buFontTx/>
              <a:buChar char="•"/>
              <a:defRPr/>
            </a:pPr>
            <a:r>
              <a:rPr lang="en-US" sz="3000" kern="0" dirty="0" err="1" smtClean="0">
                <a:solidFill>
                  <a:schemeClr val="bg1"/>
                </a:solidFill>
              </a:rPr>
              <a:t>Sympatrische</a:t>
            </a:r>
            <a:r>
              <a:rPr lang="en-US" sz="3000" kern="0" dirty="0" smtClean="0">
                <a:solidFill>
                  <a:schemeClr val="bg1"/>
                </a:solidFill>
              </a:rPr>
              <a:t> </a:t>
            </a:r>
            <a:r>
              <a:rPr lang="en-US" sz="3000" kern="0" dirty="0" err="1">
                <a:solidFill>
                  <a:schemeClr val="bg1"/>
                </a:solidFill>
              </a:rPr>
              <a:t>soortvorming</a:t>
            </a:r>
            <a:r>
              <a:rPr lang="en-US" sz="3000" kern="0" dirty="0">
                <a:solidFill>
                  <a:schemeClr val="bg1"/>
                </a:solidFill>
              </a:rPr>
              <a:t> </a:t>
            </a:r>
            <a:r>
              <a:rPr lang="en-US" sz="3000" kern="0" dirty="0" err="1" smtClean="0">
                <a:solidFill>
                  <a:schemeClr val="bg1"/>
                </a:solidFill>
                <a:latin typeface="+mn-lt"/>
              </a:rPr>
              <a:t>kan</a:t>
            </a:r>
            <a:r>
              <a:rPr lang="en-US" sz="3000" kern="0" dirty="0" smtClean="0">
                <a:solidFill>
                  <a:schemeClr val="bg1"/>
                </a:solidFill>
                <a:latin typeface="+mn-lt"/>
              </a:rPr>
              <a:t> het </a:t>
            </a:r>
            <a:r>
              <a:rPr lang="en-US" sz="3000" kern="0" dirty="0" err="1" smtClean="0">
                <a:solidFill>
                  <a:schemeClr val="bg1"/>
                </a:solidFill>
                <a:latin typeface="+mn-lt"/>
              </a:rPr>
              <a:t>gevolg</a:t>
            </a:r>
            <a:r>
              <a:rPr lang="en-US" sz="3000" kern="0" dirty="0" smtClean="0">
                <a:solidFill>
                  <a:schemeClr val="bg1"/>
                </a:solidFill>
                <a:latin typeface="+mn-lt"/>
              </a:rPr>
              <a:t> </a:t>
            </a:r>
            <a:r>
              <a:rPr lang="en-US" sz="3000" kern="0" dirty="0" err="1" smtClean="0">
                <a:solidFill>
                  <a:schemeClr val="bg1"/>
                </a:solidFill>
                <a:latin typeface="+mn-lt"/>
              </a:rPr>
              <a:t>zijn</a:t>
            </a:r>
            <a:r>
              <a:rPr lang="en-US" sz="3000" kern="0" dirty="0" smtClean="0">
                <a:solidFill>
                  <a:schemeClr val="bg1"/>
                </a:solidFill>
                <a:latin typeface="+mn-lt"/>
              </a:rPr>
              <a:t> van polyploidy</a:t>
            </a:r>
            <a:r>
              <a:rPr lang="en-US" sz="3000" kern="0" dirty="0">
                <a:solidFill>
                  <a:schemeClr val="bg1"/>
                </a:solidFill>
                <a:latin typeface="+mn-lt"/>
              </a:rPr>
              <a:t>, </a:t>
            </a:r>
            <a:r>
              <a:rPr lang="en-US" sz="3000" kern="0" dirty="0" err="1" smtClean="0">
                <a:solidFill>
                  <a:schemeClr val="bg1"/>
                </a:solidFill>
                <a:latin typeface="+mn-lt"/>
              </a:rPr>
              <a:t>zeer</a:t>
            </a:r>
            <a:r>
              <a:rPr lang="en-US" sz="3000" kern="0" dirty="0" smtClean="0">
                <a:solidFill>
                  <a:schemeClr val="bg1"/>
                </a:solidFill>
                <a:latin typeface="+mn-lt"/>
              </a:rPr>
              <a:t> </a:t>
            </a:r>
            <a:r>
              <a:rPr lang="en-US" sz="3000" kern="0" dirty="0" err="1" smtClean="0">
                <a:solidFill>
                  <a:schemeClr val="bg1"/>
                </a:solidFill>
                <a:latin typeface="+mn-lt"/>
              </a:rPr>
              <a:t>strerke</a:t>
            </a:r>
            <a:r>
              <a:rPr lang="en-US" sz="3000" kern="0" dirty="0" smtClean="0">
                <a:solidFill>
                  <a:schemeClr val="bg1"/>
                </a:solidFill>
                <a:latin typeface="+mn-lt"/>
              </a:rPr>
              <a:t> </a:t>
            </a:r>
            <a:r>
              <a:rPr lang="en-US" sz="3000" kern="0" dirty="0" err="1" smtClean="0">
                <a:solidFill>
                  <a:schemeClr val="bg1"/>
                </a:solidFill>
                <a:latin typeface="+mn-lt"/>
              </a:rPr>
              <a:t>natuurlijke</a:t>
            </a:r>
            <a:r>
              <a:rPr lang="en-US" sz="3000" kern="0" dirty="0" smtClean="0">
                <a:solidFill>
                  <a:schemeClr val="bg1"/>
                </a:solidFill>
                <a:latin typeface="+mn-lt"/>
              </a:rPr>
              <a:t> </a:t>
            </a:r>
            <a:r>
              <a:rPr lang="en-US" sz="3000" kern="0" dirty="0" err="1" smtClean="0">
                <a:solidFill>
                  <a:schemeClr val="bg1"/>
                </a:solidFill>
                <a:latin typeface="+mn-lt"/>
              </a:rPr>
              <a:t>selectie</a:t>
            </a:r>
            <a:r>
              <a:rPr lang="en-US" sz="3000" kern="0" dirty="0" smtClean="0">
                <a:solidFill>
                  <a:schemeClr val="bg1"/>
                </a:solidFill>
                <a:latin typeface="+mn-lt"/>
              </a:rPr>
              <a:t>, of </a:t>
            </a:r>
            <a:r>
              <a:rPr lang="en-US" sz="3000" kern="0" dirty="0" err="1" smtClean="0">
                <a:solidFill>
                  <a:schemeClr val="bg1"/>
                </a:solidFill>
                <a:latin typeface="+mn-lt"/>
              </a:rPr>
              <a:t>sexuele</a:t>
            </a:r>
            <a:r>
              <a:rPr lang="en-US" sz="3000" kern="0" dirty="0" smtClean="0">
                <a:solidFill>
                  <a:schemeClr val="bg1"/>
                </a:solidFill>
                <a:latin typeface="+mn-lt"/>
              </a:rPr>
              <a:t> </a:t>
            </a:r>
            <a:r>
              <a:rPr lang="en-US" sz="3000" kern="0" dirty="0" err="1" smtClean="0">
                <a:solidFill>
                  <a:schemeClr val="bg1"/>
                </a:solidFill>
                <a:latin typeface="+mn-lt"/>
              </a:rPr>
              <a:t>selectie</a:t>
            </a:r>
            <a:endParaRPr lang="en-US" sz="3000" kern="0" dirty="0">
              <a:solidFill>
                <a:schemeClr val="bg1"/>
              </a:solidFill>
              <a:latin typeface="+mn-lt"/>
            </a:endParaRPr>
          </a:p>
        </p:txBody>
      </p:sp>
      <p:sp>
        <p:nvSpPr>
          <p:cNvPr id="50181" name="Text Box 5"/>
          <p:cNvSpPr txBox="1">
            <a:spLocks noChangeArrowheads="1"/>
          </p:cNvSpPr>
          <p:nvPr/>
        </p:nvSpPr>
        <p:spPr bwMode="auto">
          <a:xfrm>
            <a:off x="6643688" y="6508750"/>
            <a:ext cx="24288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Campbell &amp; Reece, 2008</a:t>
            </a:r>
          </a:p>
        </p:txBody>
      </p:sp>
    </p:spTree>
    <p:extLst>
      <p:ext uri="{BB962C8B-B14F-4D97-AF65-F5344CB8AC3E}">
        <p14:creationId xmlns:p14="http://schemas.microsoft.com/office/powerpoint/2010/main" val="15616282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888" y="4581525"/>
            <a:ext cx="2951162"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
        <p:nvSpPr>
          <p:cNvPr id="51203" name="Title 1"/>
          <p:cNvSpPr>
            <a:spLocks noGrp="1"/>
          </p:cNvSpPr>
          <p:nvPr>
            <p:ph type="title"/>
          </p:nvPr>
        </p:nvSpPr>
        <p:spPr>
          <a:xfrm>
            <a:off x="0" y="53975"/>
            <a:ext cx="9144000" cy="1143000"/>
          </a:xfrm>
        </p:spPr>
        <p:txBody>
          <a:bodyPr/>
          <a:lstStyle/>
          <a:p>
            <a:r>
              <a:rPr lang="en-US" dirty="0" err="1" smtClean="0"/>
              <a:t>Ecologische</a:t>
            </a:r>
            <a:r>
              <a:rPr lang="en-US" dirty="0" smtClean="0"/>
              <a:t> </a:t>
            </a:r>
            <a:r>
              <a:rPr lang="en-US" dirty="0" err="1" smtClean="0"/>
              <a:t>soortvorming</a:t>
            </a:r>
            <a:endParaRPr lang="en-US" dirty="0" smtClean="0"/>
          </a:p>
        </p:txBody>
      </p:sp>
      <p:sp>
        <p:nvSpPr>
          <p:cNvPr id="51204" name="Text Box 5"/>
          <p:cNvSpPr txBox="1">
            <a:spLocks noChangeArrowheads="1"/>
          </p:cNvSpPr>
          <p:nvPr/>
        </p:nvSpPr>
        <p:spPr bwMode="auto">
          <a:xfrm>
            <a:off x="5867400" y="6508750"/>
            <a:ext cx="320516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a:solidFill>
                  <a:schemeClr val="bg1"/>
                </a:solidFill>
              </a:rPr>
              <a:t>Fine </a:t>
            </a:r>
            <a:r>
              <a:rPr lang="en-US" sz="1200" b="1" i="1">
                <a:solidFill>
                  <a:schemeClr val="bg1"/>
                </a:solidFill>
              </a:rPr>
              <a:t>et al.</a:t>
            </a:r>
            <a:r>
              <a:rPr lang="en-US" sz="1200" b="1">
                <a:solidFill>
                  <a:schemeClr val="bg1"/>
                </a:solidFill>
              </a:rPr>
              <a:t>, </a:t>
            </a:r>
            <a:r>
              <a:rPr lang="en-US" sz="1200" b="1" i="1">
                <a:solidFill>
                  <a:schemeClr val="bg1"/>
                </a:solidFill>
              </a:rPr>
              <a:t>Science</a:t>
            </a:r>
            <a:r>
              <a:rPr lang="en-US" sz="1200" b="1">
                <a:solidFill>
                  <a:schemeClr val="bg1"/>
                </a:solidFill>
              </a:rPr>
              <a:t> 2004, </a:t>
            </a:r>
            <a:r>
              <a:rPr lang="en-US" sz="1200" b="1" i="1">
                <a:solidFill>
                  <a:schemeClr val="bg1"/>
                </a:solidFill>
              </a:rPr>
              <a:t>Evolution</a:t>
            </a:r>
            <a:r>
              <a:rPr lang="en-US" sz="1200" b="1">
                <a:solidFill>
                  <a:schemeClr val="bg1"/>
                </a:solidFill>
              </a:rPr>
              <a:t> 2005</a:t>
            </a:r>
          </a:p>
        </p:txBody>
      </p:sp>
      <p:pic>
        <p:nvPicPr>
          <p:cNvPr id="5120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124744"/>
            <a:ext cx="6026150" cy="575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pic>
        <p:nvPicPr>
          <p:cNvPr id="51206"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4888" y="1052736"/>
            <a:ext cx="2952750"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pic>
        <p:nvPicPr>
          <p:cNvPr id="51207"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84168" y="2225278"/>
            <a:ext cx="2951162"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Tree>
    <p:extLst>
      <p:ext uri="{BB962C8B-B14F-4D97-AF65-F5344CB8AC3E}">
        <p14:creationId xmlns:p14="http://schemas.microsoft.com/office/powerpoint/2010/main" val="302211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itle 1"/>
          <p:cNvSpPr>
            <a:spLocks noGrp="1"/>
          </p:cNvSpPr>
          <p:nvPr>
            <p:ph type="title"/>
          </p:nvPr>
        </p:nvSpPr>
        <p:spPr>
          <a:xfrm>
            <a:off x="5795963" y="44624"/>
            <a:ext cx="3097212" cy="5030788"/>
          </a:xfrm>
        </p:spPr>
        <p:txBody>
          <a:bodyPr>
            <a:normAutofit fontScale="90000"/>
          </a:bodyPr>
          <a:lstStyle/>
          <a:p>
            <a:pPr algn="l"/>
            <a:r>
              <a:rPr lang="en-US" dirty="0" err="1" smtClean="0"/>
              <a:t>Neutrale</a:t>
            </a:r>
            <a:r>
              <a:rPr lang="en-US" dirty="0" smtClean="0"/>
              <a:t> </a:t>
            </a:r>
            <a:br>
              <a:rPr lang="en-US" dirty="0" smtClean="0"/>
            </a:br>
            <a:r>
              <a:rPr lang="en-US" dirty="0" err="1" smtClean="0"/>
              <a:t>Soortvorming</a:t>
            </a:r>
            <a:r>
              <a:rPr lang="en-US" dirty="0" smtClean="0"/>
              <a:t/>
            </a:r>
            <a:br>
              <a:rPr lang="en-US" dirty="0" smtClean="0"/>
            </a:br>
            <a:r>
              <a:rPr lang="en-US" dirty="0" smtClean="0"/>
              <a:t/>
            </a:r>
            <a:br>
              <a:rPr lang="en-US" dirty="0" smtClean="0"/>
            </a:br>
            <a:r>
              <a:rPr lang="en-US" dirty="0" err="1" smtClean="0"/>
              <a:t>als</a:t>
            </a:r>
            <a:r>
              <a:rPr lang="en-US" dirty="0" smtClean="0"/>
              <a:t> </a:t>
            </a:r>
            <a:r>
              <a:rPr lang="en-US" dirty="0" err="1" smtClean="0"/>
              <a:t>afstand</a:t>
            </a:r>
            <a:r>
              <a:rPr lang="en-US" dirty="0" smtClean="0"/>
              <a:t> </a:t>
            </a:r>
            <a:r>
              <a:rPr lang="en-US" b="1" dirty="0" smtClean="0"/>
              <a:t>and</a:t>
            </a:r>
            <a:r>
              <a:rPr lang="en-US" dirty="0" smtClean="0"/>
              <a:t> </a:t>
            </a:r>
            <a:r>
              <a:rPr lang="en-US" dirty="0" err="1" smtClean="0"/>
              <a:t>reproductieve</a:t>
            </a:r>
            <a:r>
              <a:rPr lang="en-US" dirty="0" smtClean="0"/>
              <a:t> </a:t>
            </a:r>
            <a:r>
              <a:rPr lang="en-US" dirty="0" err="1" smtClean="0"/>
              <a:t>isolatie</a:t>
            </a:r>
            <a:r>
              <a:rPr lang="en-US" dirty="0" smtClean="0"/>
              <a:t/>
            </a:r>
            <a:br>
              <a:rPr lang="en-US" dirty="0" smtClean="0"/>
            </a:br>
            <a:r>
              <a:rPr lang="en-US" dirty="0" err="1" smtClean="0"/>
              <a:t>limiteren</a:t>
            </a:r>
            <a:endParaRPr lang="en-US" dirty="0" smtClean="0"/>
          </a:p>
        </p:txBody>
      </p:sp>
      <p:pic>
        <p:nvPicPr>
          <p:cNvPr id="4608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0" y="292100"/>
            <a:ext cx="482441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
        <p:nvSpPr>
          <p:cNvPr id="46085" name="Text Box 5"/>
          <p:cNvSpPr txBox="1">
            <a:spLocks noChangeArrowheads="1"/>
          </p:cNvSpPr>
          <p:nvPr/>
        </p:nvSpPr>
        <p:spPr bwMode="auto">
          <a:xfrm>
            <a:off x="3007221" y="5239419"/>
            <a:ext cx="2428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spcBef>
                <a:spcPct val="50000"/>
              </a:spcBef>
            </a:pPr>
            <a:r>
              <a:rPr lang="en-US" sz="1200" b="1" dirty="0" err="1">
                <a:solidFill>
                  <a:schemeClr val="bg1"/>
                </a:solidFill>
              </a:rPr>
              <a:t>Aguiar</a:t>
            </a:r>
            <a:r>
              <a:rPr lang="en-US" sz="1200" b="1" dirty="0">
                <a:solidFill>
                  <a:schemeClr val="bg1"/>
                </a:solidFill>
              </a:rPr>
              <a:t> </a:t>
            </a:r>
            <a:r>
              <a:rPr lang="en-US" sz="1200" b="1" i="1" dirty="0">
                <a:solidFill>
                  <a:schemeClr val="bg1"/>
                </a:solidFill>
              </a:rPr>
              <a:t>et al</a:t>
            </a:r>
            <a:r>
              <a:rPr lang="en-US" sz="1200" b="1" dirty="0">
                <a:solidFill>
                  <a:schemeClr val="bg1"/>
                </a:solidFill>
              </a:rPr>
              <a:t>, </a:t>
            </a:r>
            <a:r>
              <a:rPr lang="en-US" sz="1200" b="1" i="1" dirty="0">
                <a:solidFill>
                  <a:schemeClr val="bg1"/>
                </a:solidFill>
              </a:rPr>
              <a:t>Nature</a:t>
            </a:r>
            <a:r>
              <a:rPr lang="en-US" sz="1200" b="1" dirty="0">
                <a:solidFill>
                  <a:schemeClr val="bg1"/>
                </a:solidFill>
              </a:rPr>
              <a:t> 2009</a:t>
            </a:r>
          </a:p>
        </p:txBody>
      </p:sp>
    </p:spTree>
    <p:extLst>
      <p:ext uri="{BB962C8B-B14F-4D97-AF65-F5344CB8AC3E}">
        <p14:creationId xmlns:p14="http://schemas.microsoft.com/office/powerpoint/2010/main" val="2639729557"/>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3"/>
          <p:cNvSpPr>
            <a:spLocks noChangeArrowheads="1"/>
          </p:cNvSpPr>
          <p:nvPr/>
        </p:nvSpPr>
        <p:spPr bwMode="auto">
          <a:xfrm>
            <a:off x="0" y="72554"/>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000" dirty="0" err="1" smtClean="0">
                <a:solidFill>
                  <a:schemeClr val="bg1"/>
                </a:solidFill>
              </a:rPr>
              <a:t>Kan</a:t>
            </a:r>
            <a:r>
              <a:rPr lang="en-US" sz="4000" dirty="0" smtClean="0">
                <a:solidFill>
                  <a:schemeClr val="bg1"/>
                </a:solidFill>
              </a:rPr>
              <a:t> </a:t>
            </a:r>
            <a:r>
              <a:rPr lang="en-US" sz="4000" dirty="0" err="1" smtClean="0">
                <a:solidFill>
                  <a:schemeClr val="bg1"/>
                </a:solidFill>
              </a:rPr>
              <a:t>bodemvruchtbaarheid</a:t>
            </a:r>
            <a:r>
              <a:rPr lang="en-US" sz="4000" dirty="0" smtClean="0">
                <a:solidFill>
                  <a:schemeClr val="bg1"/>
                </a:solidFill>
              </a:rPr>
              <a:t> </a:t>
            </a:r>
            <a:r>
              <a:rPr lang="en-US" sz="4000" dirty="0" err="1" smtClean="0">
                <a:solidFill>
                  <a:schemeClr val="bg1"/>
                </a:solidFill>
              </a:rPr>
              <a:t>bijdragen</a:t>
            </a:r>
            <a:r>
              <a:rPr lang="en-US" sz="4000" dirty="0" smtClean="0">
                <a:solidFill>
                  <a:schemeClr val="bg1"/>
                </a:solidFill>
              </a:rPr>
              <a:t>?</a:t>
            </a:r>
            <a:endParaRPr lang="en-US" sz="4000" dirty="0">
              <a:solidFill>
                <a:schemeClr val="bg1"/>
              </a:solidFill>
            </a:endParaRPr>
          </a:p>
        </p:txBody>
      </p:sp>
      <p:sp>
        <p:nvSpPr>
          <p:cNvPr id="65539" name="Content Placeholder 2"/>
          <p:cNvSpPr>
            <a:spLocks noGrp="1"/>
          </p:cNvSpPr>
          <p:nvPr>
            <p:ph idx="1"/>
          </p:nvPr>
        </p:nvSpPr>
        <p:spPr>
          <a:xfrm>
            <a:off x="285750" y="2714625"/>
            <a:ext cx="8572500" cy="3090639"/>
          </a:xfrm>
        </p:spPr>
        <p:txBody>
          <a:bodyPr/>
          <a:lstStyle/>
          <a:p>
            <a:r>
              <a:rPr lang="en-US" dirty="0" err="1" smtClean="0"/>
              <a:t>Vruchtbaarheid</a:t>
            </a:r>
            <a:r>
              <a:rPr lang="en-US" dirty="0" smtClean="0"/>
              <a:t> </a:t>
            </a:r>
            <a:r>
              <a:rPr lang="en-US" dirty="0" err="1" smtClean="0"/>
              <a:t>drijft</a:t>
            </a:r>
            <a:r>
              <a:rPr lang="en-US" dirty="0" smtClean="0"/>
              <a:t> </a:t>
            </a:r>
            <a:r>
              <a:rPr lang="en-US" dirty="0" err="1" smtClean="0"/>
              <a:t>productiviteit</a:t>
            </a:r>
            <a:endParaRPr lang="en-US" dirty="0" smtClean="0"/>
          </a:p>
          <a:p>
            <a:r>
              <a:rPr lang="en-US" dirty="0" err="1" smtClean="0"/>
              <a:t>Productiviteit</a:t>
            </a:r>
            <a:r>
              <a:rPr lang="en-US" dirty="0" smtClean="0"/>
              <a:t> </a:t>
            </a:r>
            <a:r>
              <a:rPr lang="en-US" dirty="0" err="1" smtClean="0"/>
              <a:t>drijft</a:t>
            </a:r>
            <a:r>
              <a:rPr lang="en-US" dirty="0" smtClean="0"/>
              <a:t> </a:t>
            </a:r>
            <a:r>
              <a:rPr lang="en-US" dirty="0" err="1" smtClean="0"/>
              <a:t>dynamiek</a:t>
            </a:r>
            <a:endParaRPr lang="en-US" dirty="0" smtClean="0"/>
          </a:p>
          <a:p>
            <a:r>
              <a:rPr lang="en-US" dirty="0" err="1" smtClean="0"/>
              <a:t>Dynamiek</a:t>
            </a:r>
            <a:r>
              <a:rPr lang="en-US" dirty="0" smtClean="0"/>
              <a:t> </a:t>
            </a:r>
            <a:r>
              <a:rPr lang="en-US" dirty="0" err="1" smtClean="0"/>
              <a:t>beinvloedt</a:t>
            </a:r>
            <a:r>
              <a:rPr lang="en-US" dirty="0" smtClean="0"/>
              <a:t> de </a:t>
            </a:r>
            <a:r>
              <a:rPr lang="en-US" dirty="0" err="1" smtClean="0"/>
              <a:t>regeneratie</a:t>
            </a:r>
            <a:r>
              <a:rPr lang="en-US" dirty="0" smtClean="0"/>
              <a:t> </a:t>
            </a:r>
            <a:r>
              <a:rPr lang="en-US" dirty="0" err="1" smtClean="0"/>
              <a:t>tijd</a:t>
            </a:r>
            <a:endParaRPr lang="en-US" dirty="0" smtClean="0"/>
          </a:p>
          <a:p>
            <a:r>
              <a:rPr lang="en-US" dirty="0" smtClean="0"/>
              <a:t>Taxa met </a:t>
            </a:r>
            <a:r>
              <a:rPr lang="en-US" dirty="0" err="1" smtClean="0"/>
              <a:t>korte</a:t>
            </a:r>
            <a:r>
              <a:rPr lang="en-US" dirty="0" smtClean="0"/>
              <a:t> RT </a:t>
            </a:r>
            <a:r>
              <a:rPr lang="en-US" dirty="0" err="1" smtClean="0"/>
              <a:t>hebben</a:t>
            </a:r>
            <a:r>
              <a:rPr lang="en-US" dirty="0" smtClean="0"/>
              <a:t> </a:t>
            </a:r>
            <a:r>
              <a:rPr lang="en-US" dirty="0" err="1" smtClean="0"/>
              <a:t>hogere</a:t>
            </a:r>
            <a:r>
              <a:rPr lang="en-US" dirty="0" smtClean="0"/>
              <a:t> </a:t>
            </a:r>
            <a:r>
              <a:rPr lang="en-US" dirty="0" err="1" smtClean="0"/>
              <a:t>speciatiesnelheden</a:t>
            </a:r>
            <a:r>
              <a:rPr lang="en-US" dirty="0" smtClean="0"/>
              <a:t> </a:t>
            </a:r>
            <a:r>
              <a:rPr lang="en-US" sz="1200" b="1" dirty="0" smtClean="0"/>
              <a:t>(</a:t>
            </a:r>
            <a:r>
              <a:rPr lang="en-US" sz="1200" b="1" dirty="0" err="1" smtClean="0"/>
              <a:t>Verdu</a:t>
            </a:r>
            <a:r>
              <a:rPr lang="en-US" sz="1200" b="1" dirty="0" smtClean="0"/>
              <a:t>, </a:t>
            </a:r>
            <a:r>
              <a:rPr lang="en-US" sz="1200" b="1" i="1" dirty="0" smtClean="0"/>
              <a:t>Evolution</a:t>
            </a:r>
            <a:r>
              <a:rPr lang="en-US" sz="1200" b="1" dirty="0" smtClean="0"/>
              <a:t> 2002)</a:t>
            </a:r>
          </a:p>
        </p:txBody>
      </p:sp>
      <p:pic>
        <p:nvPicPr>
          <p:cNvPr id="65540" name="Content Placeholder 3" descr="npp malhi 2004.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71934"/>
            <a:ext cx="1985963"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Content Placeholder 3" descr="turnover-Malhi 2004.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3875" y="871934"/>
            <a:ext cx="1985963"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Content Placeholder 3" descr="wood density.ti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38563" y="871934"/>
            <a:ext cx="1985962"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Content Placeholder 3" descr="dca 1.ti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10225" y="871934"/>
            <a:ext cx="1985963"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1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24750" y="871934"/>
            <a:ext cx="164782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Tree>
    <p:extLst>
      <p:ext uri="{BB962C8B-B14F-4D97-AF65-F5344CB8AC3E}">
        <p14:creationId xmlns:p14="http://schemas.microsoft.com/office/powerpoint/2010/main" val="2148573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Dus</a:t>
            </a:r>
            <a:r>
              <a:rPr lang="en-US" dirty="0" smtClean="0"/>
              <a:t>…?</a:t>
            </a:r>
            <a:endParaRPr lang="en-US" dirty="0"/>
          </a:p>
        </p:txBody>
      </p:sp>
      <p:sp>
        <p:nvSpPr>
          <p:cNvPr id="3" name="Content Placeholder 2"/>
          <p:cNvSpPr>
            <a:spLocks noGrp="1"/>
          </p:cNvSpPr>
          <p:nvPr>
            <p:ph idx="1"/>
          </p:nvPr>
        </p:nvSpPr>
        <p:spPr/>
        <p:txBody>
          <a:bodyPr/>
          <a:lstStyle/>
          <a:p>
            <a:pPr>
              <a:buNone/>
            </a:pPr>
            <a:r>
              <a:rPr lang="en-US" dirty="0" smtClean="0"/>
              <a:t>De </a:t>
            </a:r>
            <a:r>
              <a:rPr lang="en-US" dirty="0" err="1" smtClean="0"/>
              <a:t>hoge</a:t>
            </a:r>
            <a:r>
              <a:rPr lang="en-US" dirty="0" smtClean="0"/>
              <a:t> </a:t>
            </a:r>
            <a:r>
              <a:rPr lang="en-US" dirty="0" err="1" smtClean="0"/>
              <a:t>soortenrijkdom</a:t>
            </a:r>
            <a:r>
              <a:rPr lang="en-US" dirty="0" smtClean="0"/>
              <a:t> in het </a:t>
            </a:r>
            <a:r>
              <a:rPr lang="en-US" dirty="0" err="1" smtClean="0"/>
              <a:t>westen</a:t>
            </a:r>
            <a:r>
              <a:rPr lang="en-US" dirty="0" smtClean="0"/>
              <a:t> van de </a:t>
            </a:r>
            <a:r>
              <a:rPr lang="en-US" dirty="0" err="1" smtClean="0"/>
              <a:t>Amazone</a:t>
            </a:r>
            <a:r>
              <a:rPr lang="en-US" dirty="0" smtClean="0"/>
              <a:t> </a:t>
            </a:r>
            <a:r>
              <a:rPr lang="en-US" dirty="0" err="1" smtClean="0"/>
              <a:t>zou</a:t>
            </a:r>
            <a:r>
              <a:rPr lang="en-US" dirty="0" smtClean="0"/>
              <a:t> </a:t>
            </a:r>
            <a:r>
              <a:rPr lang="en-US" dirty="0" err="1" smtClean="0"/>
              <a:t>verklaard</a:t>
            </a:r>
            <a:r>
              <a:rPr lang="en-US" dirty="0" smtClean="0"/>
              <a:t> </a:t>
            </a:r>
            <a:r>
              <a:rPr lang="en-US" dirty="0" err="1" smtClean="0"/>
              <a:t>kunnen</a:t>
            </a:r>
            <a:r>
              <a:rPr lang="en-US" dirty="0" smtClean="0"/>
              <a:t> </a:t>
            </a:r>
            <a:r>
              <a:rPr lang="en-US" dirty="0" err="1" smtClean="0"/>
              <a:t>worden</a:t>
            </a:r>
            <a:r>
              <a:rPr lang="en-US" dirty="0" smtClean="0"/>
              <a:t> door</a:t>
            </a:r>
          </a:p>
          <a:p>
            <a:r>
              <a:rPr lang="en-US" dirty="0" err="1" smtClean="0"/>
              <a:t>Soorten</a:t>
            </a:r>
            <a:r>
              <a:rPr lang="en-US" dirty="0" smtClean="0"/>
              <a:t> </a:t>
            </a:r>
            <a:r>
              <a:rPr lang="en-US" dirty="0" err="1" smtClean="0"/>
              <a:t>uit</a:t>
            </a:r>
            <a:r>
              <a:rPr lang="en-US" dirty="0" smtClean="0"/>
              <a:t> de Andes</a:t>
            </a:r>
          </a:p>
          <a:p>
            <a:r>
              <a:rPr lang="en-US" dirty="0" smtClean="0"/>
              <a:t>Korte </a:t>
            </a:r>
            <a:r>
              <a:rPr lang="en-US" dirty="0" err="1" smtClean="0"/>
              <a:t>generatietijd</a:t>
            </a:r>
            <a:r>
              <a:rPr lang="en-US" dirty="0" smtClean="0"/>
              <a:t> van de </a:t>
            </a:r>
            <a:r>
              <a:rPr lang="en-US" dirty="0" err="1" smtClean="0"/>
              <a:t>soorten</a:t>
            </a:r>
            <a:r>
              <a:rPr lang="en-US" dirty="0" smtClean="0"/>
              <a:t> = </a:t>
            </a:r>
            <a:r>
              <a:rPr lang="en-US" dirty="0" err="1" smtClean="0"/>
              <a:t>snellere</a:t>
            </a:r>
            <a:r>
              <a:rPr lang="en-US" dirty="0" smtClean="0"/>
              <a:t> </a:t>
            </a:r>
            <a:r>
              <a:rPr lang="en-US" dirty="0" err="1" smtClean="0"/>
              <a:t>evolutie</a:t>
            </a:r>
            <a:endParaRPr lang="en-US" dirty="0" smtClean="0"/>
          </a:p>
          <a:p>
            <a:r>
              <a:rPr lang="en-US" dirty="0" err="1" smtClean="0"/>
              <a:t>Sympatrische</a:t>
            </a:r>
            <a:r>
              <a:rPr lang="en-US" dirty="0" smtClean="0"/>
              <a:t> </a:t>
            </a:r>
            <a:r>
              <a:rPr lang="en-US" dirty="0" err="1" smtClean="0"/>
              <a:t>soortvorming</a:t>
            </a:r>
            <a:r>
              <a:rPr lang="en-US" dirty="0" smtClean="0"/>
              <a:t> </a:t>
            </a:r>
            <a:r>
              <a:rPr lang="en-US" dirty="0" err="1" smtClean="0"/>
              <a:t>beinvloed</a:t>
            </a:r>
            <a:r>
              <a:rPr lang="en-US" dirty="0" smtClean="0"/>
              <a:t> door </a:t>
            </a:r>
            <a:r>
              <a:rPr lang="en-US" dirty="0" err="1" smtClean="0"/>
              <a:t>bodemverschillen</a:t>
            </a:r>
            <a:endParaRPr lang="en-US" dirty="0"/>
          </a:p>
        </p:txBody>
      </p:sp>
    </p:spTree>
    <p:extLst>
      <p:ext uri="{BB962C8B-B14F-4D97-AF65-F5344CB8AC3E}">
        <p14:creationId xmlns:p14="http://schemas.microsoft.com/office/powerpoint/2010/main" val="8792744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Zijn</a:t>
            </a:r>
            <a:r>
              <a:rPr lang="en-US" dirty="0"/>
              <a:t> </a:t>
            </a:r>
            <a:r>
              <a:rPr lang="en-US" dirty="0" err="1"/>
              <a:t>o</a:t>
            </a:r>
            <a:r>
              <a:rPr lang="en-US" dirty="0" err="1" smtClean="0"/>
              <a:t>erwouden</a:t>
            </a:r>
            <a:r>
              <a:rPr lang="en-US" dirty="0" smtClean="0"/>
              <a:t> </a:t>
            </a:r>
            <a:r>
              <a:rPr lang="en-US" dirty="0" err="1" smtClean="0"/>
              <a:t>groene</a:t>
            </a:r>
            <a:r>
              <a:rPr lang="en-US" dirty="0" smtClean="0"/>
              <a:t> </a:t>
            </a:r>
            <a:r>
              <a:rPr lang="en-US" dirty="0" err="1" smtClean="0"/>
              <a:t>longen</a:t>
            </a:r>
            <a:r>
              <a:rPr lang="en-US" dirty="0" smtClean="0"/>
              <a:t>?</a:t>
            </a:r>
            <a:endParaRPr lang="en-US" dirty="0"/>
          </a:p>
        </p:txBody>
      </p:sp>
      <p:sp>
        <p:nvSpPr>
          <p:cNvPr id="3" name="Content Placeholder 2"/>
          <p:cNvSpPr>
            <a:spLocks noGrp="1"/>
          </p:cNvSpPr>
          <p:nvPr>
            <p:ph idx="1"/>
          </p:nvPr>
        </p:nvSpPr>
        <p:spPr/>
        <p:txBody>
          <a:bodyPr/>
          <a:lstStyle/>
          <a:p>
            <a:r>
              <a:rPr lang="en-US" dirty="0" smtClean="0"/>
              <a:t>Nee – </a:t>
            </a:r>
            <a:r>
              <a:rPr lang="en-US" dirty="0" err="1" smtClean="0"/>
              <a:t>een</a:t>
            </a:r>
            <a:r>
              <a:rPr lang="en-US" dirty="0" smtClean="0"/>
              <a:t> </a:t>
            </a:r>
            <a:r>
              <a:rPr lang="en-US" dirty="0" err="1" smtClean="0"/>
              <a:t>bos</a:t>
            </a:r>
            <a:r>
              <a:rPr lang="en-US" dirty="0" smtClean="0"/>
              <a:t> in </a:t>
            </a:r>
            <a:r>
              <a:rPr lang="en-US" dirty="0" err="1" smtClean="0"/>
              <a:t>evenwicht</a:t>
            </a:r>
            <a:r>
              <a:rPr lang="en-US" dirty="0" smtClean="0"/>
              <a:t> </a:t>
            </a:r>
            <a:r>
              <a:rPr lang="en-US" dirty="0" err="1" smtClean="0"/>
              <a:t>produceert</a:t>
            </a:r>
            <a:r>
              <a:rPr lang="en-US" dirty="0" smtClean="0"/>
              <a:t> </a:t>
            </a:r>
            <a:r>
              <a:rPr lang="en-US" dirty="0" err="1" smtClean="0"/>
              <a:t>evenveel</a:t>
            </a:r>
            <a:r>
              <a:rPr lang="en-US" dirty="0" smtClean="0"/>
              <a:t> </a:t>
            </a:r>
            <a:r>
              <a:rPr lang="en-US" dirty="0" err="1" smtClean="0"/>
              <a:t>zuustof</a:t>
            </a:r>
            <a:r>
              <a:rPr lang="en-US" dirty="0" smtClean="0"/>
              <a:t> </a:t>
            </a:r>
            <a:r>
              <a:rPr lang="en-US" dirty="0" err="1" smtClean="0"/>
              <a:t>bij</a:t>
            </a:r>
            <a:r>
              <a:rPr lang="en-US" dirty="0" smtClean="0"/>
              <a:t> </a:t>
            </a:r>
            <a:r>
              <a:rPr lang="en-US" dirty="0" err="1" smtClean="0"/>
              <a:t>opbouw</a:t>
            </a:r>
            <a:r>
              <a:rPr lang="en-US" dirty="0" smtClean="0"/>
              <a:t> </a:t>
            </a:r>
            <a:r>
              <a:rPr lang="en-US" dirty="0" err="1" smtClean="0"/>
              <a:t>als</a:t>
            </a:r>
            <a:r>
              <a:rPr lang="en-US" dirty="0" smtClean="0"/>
              <a:t> het </a:t>
            </a:r>
            <a:r>
              <a:rPr lang="en-US" dirty="0" err="1" smtClean="0"/>
              <a:t>gebruikt</a:t>
            </a:r>
            <a:r>
              <a:rPr lang="en-US" dirty="0" smtClean="0"/>
              <a:t> </a:t>
            </a:r>
            <a:r>
              <a:rPr lang="en-US" dirty="0" err="1" smtClean="0"/>
              <a:t>bij</a:t>
            </a:r>
            <a:r>
              <a:rPr lang="en-US" dirty="0" smtClean="0"/>
              <a:t> </a:t>
            </a:r>
            <a:r>
              <a:rPr lang="en-US" dirty="0" err="1" smtClean="0"/>
              <a:t>afbraak</a:t>
            </a:r>
            <a:r>
              <a:rPr lang="en-US" dirty="0" smtClean="0"/>
              <a:t>.</a:t>
            </a:r>
          </a:p>
          <a:p>
            <a:r>
              <a:rPr lang="en-US" dirty="0" err="1" smtClean="0"/>
              <a:t>Ja</a:t>
            </a:r>
            <a:r>
              <a:rPr lang="en-US" dirty="0" smtClean="0"/>
              <a:t> – op </a:t>
            </a:r>
            <a:r>
              <a:rPr lang="en-US" dirty="0" err="1" smtClean="0"/>
              <a:t>dit</a:t>
            </a:r>
            <a:r>
              <a:rPr lang="en-US" dirty="0" smtClean="0"/>
              <a:t> moment (met </a:t>
            </a:r>
            <a:r>
              <a:rPr lang="en-US" dirty="0" err="1" smtClean="0"/>
              <a:t>verhoogde</a:t>
            </a:r>
            <a:r>
              <a:rPr lang="en-US" dirty="0" smtClean="0"/>
              <a:t> CO</a:t>
            </a:r>
            <a:r>
              <a:rPr lang="en-US" baseline="-25000" dirty="0" smtClean="0"/>
              <a:t>2</a:t>
            </a:r>
            <a:r>
              <a:rPr lang="en-US" dirty="0" smtClean="0"/>
              <a:t>) </a:t>
            </a:r>
            <a:r>
              <a:rPr lang="en-US" dirty="0" err="1" smtClean="0"/>
              <a:t>neemt</a:t>
            </a:r>
            <a:r>
              <a:rPr lang="en-US" dirty="0" smtClean="0"/>
              <a:t> het </a:t>
            </a:r>
            <a:r>
              <a:rPr lang="en-US" dirty="0" err="1" smtClean="0"/>
              <a:t>bos</a:t>
            </a:r>
            <a:r>
              <a:rPr lang="en-US" dirty="0" smtClean="0"/>
              <a:t> </a:t>
            </a:r>
            <a:r>
              <a:rPr lang="en-US" dirty="0" err="1" smtClean="0"/>
              <a:t>meer</a:t>
            </a:r>
            <a:r>
              <a:rPr lang="en-US" dirty="0" smtClean="0"/>
              <a:t> op </a:t>
            </a:r>
            <a:r>
              <a:rPr lang="en-US" dirty="0" err="1" smtClean="0"/>
              <a:t>dan</a:t>
            </a:r>
            <a:r>
              <a:rPr lang="en-US" dirty="0" smtClean="0"/>
              <a:t> het </a:t>
            </a:r>
            <a:r>
              <a:rPr lang="en-US" dirty="0" err="1" smtClean="0"/>
              <a:t>afgeeft</a:t>
            </a:r>
            <a:r>
              <a:rPr lang="en-US" dirty="0" smtClean="0"/>
              <a:t>.</a:t>
            </a:r>
            <a:endParaRPr lang="en-US" dirty="0"/>
          </a:p>
        </p:txBody>
      </p:sp>
    </p:spTree>
    <p:extLst>
      <p:ext uri="{BB962C8B-B14F-4D97-AF65-F5344CB8AC3E}">
        <p14:creationId xmlns:p14="http://schemas.microsoft.com/office/powerpoint/2010/main" val="39454292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C:\Users\Hans\AppData\Local\Temp\wzc810\Science Review\trmm seasonality.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1760" y="5058000"/>
            <a:ext cx="2575481" cy="1800000"/>
          </a:xfrm>
          <a:prstGeom prst="rect">
            <a:avLst/>
          </a:prstGeom>
          <a:noFill/>
        </p:spPr>
      </p:pic>
      <p:pic>
        <p:nvPicPr>
          <p:cNvPr id="6148" name="Picture 4"/>
          <p:cNvPicPr>
            <a:picLocks noChangeAspect="1" noChangeArrowheads="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004048" y="5058000"/>
            <a:ext cx="2240115" cy="1800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Maar…het </a:t>
            </a:r>
            <a:r>
              <a:rPr lang="en-US" dirty="0" err="1" smtClean="0"/>
              <a:t>klimaat</a:t>
            </a:r>
            <a:r>
              <a:rPr lang="en-US" dirty="0" smtClean="0"/>
              <a:t> </a:t>
            </a:r>
            <a:r>
              <a:rPr lang="en-US" dirty="0" err="1" smtClean="0"/>
              <a:t>veranderd</a:t>
            </a:r>
            <a:endParaRPr lang="en-US" dirty="0"/>
          </a:p>
        </p:txBody>
      </p:sp>
      <p:sp>
        <p:nvSpPr>
          <p:cNvPr id="3" name="Content Placeholder 2"/>
          <p:cNvSpPr>
            <a:spLocks noGrp="1"/>
          </p:cNvSpPr>
          <p:nvPr>
            <p:ph idx="1"/>
          </p:nvPr>
        </p:nvSpPr>
        <p:spPr>
          <a:xfrm>
            <a:off x="467544" y="1340768"/>
            <a:ext cx="8229600" cy="4525963"/>
          </a:xfrm>
        </p:spPr>
        <p:txBody>
          <a:bodyPr/>
          <a:lstStyle/>
          <a:p>
            <a:r>
              <a:rPr lang="en-US" dirty="0" err="1" smtClean="0"/>
              <a:t>Vooral</a:t>
            </a:r>
            <a:r>
              <a:rPr lang="en-US" dirty="0" smtClean="0"/>
              <a:t> </a:t>
            </a:r>
            <a:r>
              <a:rPr lang="en-US" dirty="0" err="1" smtClean="0"/>
              <a:t>droogtes</a:t>
            </a:r>
            <a:r>
              <a:rPr lang="en-US" dirty="0" smtClean="0"/>
              <a:t> die </a:t>
            </a:r>
            <a:r>
              <a:rPr lang="en-US" dirty="0" err="1" smtClean="0"/>
              <a:t>potentieel</a:t>
            </a:r>
            <a:r>
              <a:rPr lang="en-US" dirty="0" smtClean="0"/>
              <a:t> </a:t>
            </a:r>
            <a:r>
              <a:rPr lang="en-US" dirty="0" err="1" smtClean="0"/>
              <a:t>meer</a:t>
            </a:r>
            <a:r>
              <a:rPr lang="en-US" dirty="0" smtClean="0"/>
              <a:t> </a:t>
            </a:r>
            <a:r>
              <a:rPr lang="en-US" dirty="0" err="1" smtClean="0"/>
              <a:t>gaan</a:t>
            </a:r>
            <a:r>
              <a:rPr lang="en-US" dirty="0" smtClean="0"/>
              <a:t> </a:t>
            </a:r>
            <a:r>
              <a:rPr lang="en-US" dirty="0" err="1" smtClean="0"/>
              <a:t>optreden</a:t>
            </a:r>
            <a:r>
              <a:rPr lang="en-US" dirty="0" smtClean="0"/>
              <a:t> </a:t>
            </a:r>
            <a:r>
              <a:rPr lang="en-US" dirty="0" err="1" smtClean="0"/>
              <a:t>zijn</a:t>
            </a:r>
            <a:r>
              <a:rPr lang="en-US" dirty="0" smtClean="0"/>
              <a:t> </a:t>
            </a:r>
            <a:r>
              <a:rPr lang="en-US" dirty="0" err="1" smtClean="0"/>
              <a:t>een</a:t>
            </a:r>
            <a:r>
              <a:rPr lang="en-US" dirty="0" smtClean="0"/>
              <a:t> </a:t>
            </a:r>
            <a:r>
              <a:rPr lang="en-US" dirty="0" err="1" smtClean="0"/>
              <a:t>probleem</a:t>
            </a:r>
            <a:endParaRPr lang="en-US" dirty="0" smtClean="0"/>
          </a:p>
          <a:p>
            <a:r>
              <a:rPr lang="en-US" dirty="0" err="1" smtClean="0"/>
              <a:t>Dit</a:t>
            </a:r>
            <a:r>
              <a:rPr lang="en-US" dirty="0" smtClean="0"/>
              <a:t> </a:t>
            </a:r>
            <a:r>
              <a:rPr lang="en-US" dirty="0" err="1" smtClean="0"/>
              <a:t>kan</a:t>
            </a:r>
            <a:r>
              <a:rPr lang="en-US" dirty="0" smtClean="0"/>
              <a:t> van </a:t>
            </a:r>
            <a:r>
              <a:rPr lang="en-US" dirty="0" err="1" smtClean="0"/>
              <a:t>Amazone</a:t>
            </a:r>
            <a:r>
              <a:rPr lang="en-US" dirty="0" smtClean="0"/>
              <a:t> </a:t>
            </a:r>
            <a:r>
              <a:rPr lang="en-US" dirty="0" err="1" smtClean="0"/>
              <a:t>bos</a:t>
            </a:r>
            <a:r>
              <a:rPr lang="en-US" dirty="0" smtClean="0"/>
              <a:t> </a:t>
            </a:r>
            <a:r>
              <a:rPr lang="en-US" dirty="0" err="1" smtClean="0"/>
              <a:t>een</a:t>
            </a:r>
            <a:r>
              <a:rPr lang="en-US" dirty="0" smtClean="0"/>
              <a:t> CO</a:t>
            </a:r>
            <a:r>
              <a:rPr lang="en-US" baseline="-25000" dirty="0" smtClean="0"/>
              <a:t>2</a:t>
            </a:r>
            <a:r>
              <a:rPr lang="en-US" dirty="0" smtClean="0"/>
              <a:t> </a:t>
            </a:r>
            <a:r>
              <a:rPr lang="en-US" dirty="0" err="1" smtClean="0"/>
              <a:t>producent</a:t>
            </a:r>
            <a:r>
              <a:rPr lang="en-US" dirty="0" smtClean="0"/>
              <a:t> </a:t>
            </a:r>
            <a:r>
              <a:rPr lang="en-US" dirty="0" err="1" smtClean="0"/>
              <a:t>maken</a:t>
            </a:r>
            <a:r>
              <a:rPr lang="en-US" dirty="0" smtClean="0"/>
              <a:t> in </a:t>
            </a:r>
            <a:r>
              <a:rPr lang="en-US" dirty="0" err="1" smtClean="0"/>
              <a:t>plaats</a:t>
            </a:r>
            <a:r>
              <a:rPr lang="en-US" dirty="0" smtClean="0"/>
              <a:t> van </a:t>
            </a:r>
            <a:r>
              <a:rPr lang="en-US" dirty="0" err="1" smtClean="0"/>
              <a:t>een</a:t>
            </a:r>
            <a:r>
              <a:rPr lang="en-US" dirty="0" smtClean="0"/>
              <a:t> </a:t>
            </a:r>
            <a:r>
              <a:rPr lang="en-US" dirty="0" err="1" smtClean="0"/>
              <a:t>opslag</a:t>
            </a:r>
            <a:endParaRPr lang="en-US" dirty="0" smtClean="0"/>
          </a:p>
          <a:p>
            <a:endParaRPr lang="en-US" dirty="0" smtClean="0"/>
          </a:p>
        </p:txBody>
      </p:sp>
      <p:pic>
        <p:nvPicPr>
          <p:cNvPr id="11"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41317" y="5058000"/>
            <a:ext cx="180268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descr="D:\Pictures\Brazil\2006 Sao Gabriel\DSCN9450.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760" y="5058000"/>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96641" y="3356992"/>
            <a:ext cx="1838551" cy="1692000"/>
          </a:xfrm>
          <a:prstGeom prst="rect">
            <a:avLst/>
          </a:prstGeom>
          <a:noFill/>
          <a:ln w="9525">
            <a:noFill/>
            <a:miter lim="800000"/>
            <a:headEnd/>
            <a:tailEnd/>
          </a:ln>
        </p:spPr>
      </p:pic>
    </p:spTree>
    <p:extLst>
      <p:ext uri="{BB962C8B-B14F-4D97-AF65-F5344CB8AC3E}">
        <p14:creationId xmlns:p14="http://schemas.microsoft.com/office/powerpoint/2010/main" val="7186000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2728" y="-27384"/>
            <a:ext cx="2555776" cy="1143000"/>
          </a:xfrm>
        </p:spPr>
        <p:txBody>
          <a:bodyPr>
            <a:normAutofit fontScale="90000"/>
          </a:bodyPr>
          <a:lstStyle/>
          <a:p>
            <a:r>
              <a:rPr lang="en-US" dirty="0" smtClean="0"/>
              <a:t>De </a:t>
            </a:r>
            <a:r>
              <a:rPr lang="en-US" dirty="0" err="1" smtClean="0"/>
              <a:t>droogte</a:t>
            </a:r>
            <a:r>
              <a:rPr lang="en-US" dirty="0" smtClean="0"/>
              <a:t/>
            </a:r>
            <a:br>
              <a:rPr lang="en-US" dirty="0" smtClean="0"/>
            </a:br>
            <a:r>
              <a:rPr lang="en-US" dirty="0" smtClean="0"/>
              <a:t> van 2005</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07504" y="116632"/>
            <a:ext cx="6465143" cy="5957307"/>
          </a:xfrm>
          <a:prstGeom prst="rect">
            <a:avLst/>
          </a:prstGeom>
          <a:noFill/>
          <a:ln w="9525">
            <a:noFill/>
            <a:miter lim="800000"/>
            <a:headEnd/>
            <a:tailEnd/>
          </a:ln>
        </p:spPr>
      </p:pic>
      <p:sp>
        <p:nvSpPr>
          <p:cNvPr id="5" name="TextBox 4"/>
          <p:cNvSpPr txBox="1"/>
          <p:nvPr/>
        </p:nvSpPr>
        <p:spPr>
          <a:xfrm>
            <a:off x="4067944" y="6021288"/>
            <a:ext cx="2650919" cy="369332"/>
          </a:xfrm>
          <a:prstGeom prst="rect">
            <a:avLst/>
          </a:prstGeom>
          <a:noFill/>
        </p:spPr>
        <p:txBody>
          <a:bodyPr wrap="none" rtlCol="0">
            <a:spAutoFit/>
          </a:bodyPr>
          <a:lstStyle/>
          <a:p>
            <a:r>
              <a:rPr lang="en-US" dirty="0" smtClean="0">
                <a:solidFill>
                  <a:schemeClr val="bg1"/>
                </a:solidFill>
              </a:rPr>
              <a:t>Phillips et al 2009, Science</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C:\Users\Hans\AppData\Local\Temp\wzc810\Science Review\trmm seasonality.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1760" y="5058000"/>
            <a:ext cx="2575481" cy="1800000"/>
          </a:xfrm>
          <a:prstGeom prst="rect">
            <a:avLst/>
          </a:prstGeom>
          <a:noFill/>
        </p:spPr>
      </p:pic>
      <p:pic>
        <p:nvPicPr>
          <p:cNvPr id="6148" name="Picture 4"/>
          <p:cNvPicPr>
            <a:picLocks noChangeAspect="1" noChangeArrowheads="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004048" y="5058000"/>
            <a:ext cx="2240115" cy="1800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Maar…het </a:t>
            </a:r>
            <a:r>
              <a:rPr lang="en-US" dirty="0" err="1" smtClean="0"/>
              <a:t>klimaat</a:t>
            </a:r>
            <a:r>
              <a:rPr lang="en-US" dirty="0" smtClean="0"/>
              <a:t> </a:t>
            </a:r>
            <a:r>
              <a:rPr lang="en-US" dirty="0" err="1" smtClean="0"/>
              <a:t>veranderd</a:t>
            </a:r>
            <a:endParaRPr lang="en-US" dirty="0"/>
          </a:p>
        </p:txBody>
      </p:sp>
      <p:sp>
        <p:nvSpPr>
          <p:cNvPr id="3" name="Content Placeholder 2"/>
          <p:cNvSpPr>
            <a:spLocks noGrp="1"/>
          </p:cNvSpPr>
          <p:nvPr>
            <p:ph idx="1"/>
          </p:nvPr>
        </p:nvSpPr>
        <p:spPr>
          <a:xfrm>
            <a:off x="467544" y="1340768"/>
            <a:ext cx="8229600" cy="4525963"/>
          </a:xfrm>
        </p:spPr>
        <p:txBody>
          <a:bodyPr/>
          <a:lstStyle/>
          <a:p>
            <a:r>
              <a:rPr lang="en-US" dirty="0" err="1" smtClean="0"/>
              <a:t>Vooral</a:t>
            </a:r>
            <a:r>
              <a:rPr lang="en-US" dirty="0" smtClean="0"/>
              <a:t> </a:t>
            </a:r>
            <a:r>
              <a:rPr lang="en-US" dirty="0" err="1" smtClean="0"/>
              <a:t>droogtes</a:t>
            </a:r>
            <a:r>
              <a:rPr lang="en-US" dirty="0" smtClean="0"/>
              <a:t> die </a:t>
            </a:r>
            <a:r>
              <a:rPr lang="en-US" dirty="0" err="1" smtClean="0"/>
              <a:t>potentieel</a:t>
            </a:r>
            <a:r>
              <a:rPr lang="en-US" dirty="0" smtClean="0"/>
              <a:t> </a:t>
            </a:r>
            <a:r>
              <a:rPr lang="en-US" dirty="0" err="1" smtClean="0"/>
              <a:t>meer</a:t>
            </a:r>
            <a:r>
              <a:rPr lang="en-US" dirty="0" smtClean="0"/>
              <a:t> </a:t>
            </a:r>
            <a:r>
              <a:rPr lang="en-US" dirty="0" err="1" smtClean="0"/>
              <a:t>gaan</a:t>
            </a:r>
            <a:r>
              <a:rPr lang="en-US" dirty="0" smtClean="0"/>
              <a:t> </a:t>
            </a:r>
            <a:r>
              <a:rPr lang="en-US" dirty="0" err="1" smtClean="0"/>
              <a:t>optreden</a:t>
            </a:r>
            <a:r>
              <a:rPr lang="en-US" dirty="0" smtClean="0"/>
              <a:t> </a:t>
            </a:r>
            <a:r>
              <a:rPr lang="en-US" dirty="0" err="1" smtClean="0"/>
              <a:t>zijn</a:t>
            </a:r>
            <a:r>
              <a:rPr lang="en-US" dirty="0" smtClean="0"/>
              <a:t> </a:t>
            </a:r>
            <a:r>
              <a:rPr lang="en-US" dirty="0" err="1" smtClean="0"/>
              <a:t>een</a:t>
            </a:r>
            <a:r>
              <a:rPr lang="en-US" dirty="0" smtClean="0"/>
              <a:t> </a:t>
            </a:r>
            <a:r>
              <a:rPr lang="en-US" dirty="0" err="1" smtClean="0"/>
              <a:t>probleem</a:t>
            </a:r>
            <a:endParaRPr lang="en-US" dirty="0" smtClean="0"/>
          </a:p>
          <a:p>
            <a:r>
              <a:rPr lang="en-US" dirty="0" err="1" smtClean="0"/>
              <a:t>Dit</a:t>
            </a:r>
            <a:r>
              <a:rPr lang="en-US" dirty="0" smtClean="0"/>
              <a:t> </a:t>
            </a:r>
            <a:r>
              <a:rPr lang="en-US" dirty="0" err="1" smtClean="0"/>
              <a:t>kan</a:t>
            </a:r>
            <a:r>
              <a:rPr lang="en-US" dirty="0" smtClean="0"/>
              <a:t> van </a:t>
            </a:r>
            <a:r>
              <a:rPr lang="en-US" dirty="0" err="1" smtClean="0"/>
              <a:t>Amazone</a:t>
            </a:r>
            <a:r>
              <a:rPr lang="en-US" dirty="0" smtClean="0"/>
              <a:t> </a:t>
            </a:r>
            <a:r>
              <a:rPr lang="en-US" dirty="0" err="1" smtClean="0"/>
              <a:t>bos</a:t>
            </a:r>
            <a:r>
              <a:rPr lang="en-US" dirty="0" smtClean="0"/>
              <a:t> </a:t>
            </a:r>
            <a:r>
              <a:rPr lang="en-US" dirty="0" err="1" smtClean="0"/>
              <a:t>een</a:t>
            </a:r>
            <a:r>
              <a:rPr lang="en-US" dirty="0" smtClean="0"/>
              <a:t> CO</a:t>
            </a:r>
            <a:r>
              <a:rPr lang="en-US" baseline="-25000" dirty="0" smtClean="0"/>
              <a:t>2</a:t>
            </a:r>
            <a:r>
              <a:rPr lang="en-US" dirty="0" smtClean="0"/>
              <a:t> </a:t>
            </a:r>
            <a:r>
              <a:rPr lang="en-US" dirty="0" err="1" smtClean="0"/>
              <a:t>producent</a:t>
            </a:r>
            <a:r>
              <a:rPr lang="en-US" dirty="0" smtClean="0"/>
              <a:t> </a:t>
            </a:r>
            <a:r>
              <a:rPr lang="en-US" dirty="0" err="1" smtClean="0"/>
              <a:t>maken</a:t>
            </a:r>
            <a:r>
              <a:rPr lang="en-US" dirty="0" smtClean="0"/>
              <a:t> in </a:t>
            </a:r>
            <a:r>
              <a:rPr lang="en-US" dirty="0" err="1" smtClean="0"/>
              <a:t>plaats</a:t>
            </a:r>
            <a:r>
              <a:rPr lang="en-US" dirty="0" smtClean="0"/>
              <a:t> van </a:t>
            </a:r>
            <a:r>
              <a:rPr lang="en-US" dirty="0" err="1" smtClean="0"/>
              <a:t>een</a:t>
            </a:r>
            <a:r>
              <a:rPr lang="en-US" dirty="0" smtClean="0"/>
              <a:t> </a:t>
            </a:r>
            <a:r>
              <a:rPr lang="en-US" dirty="0" err="1" smtClean="0"/>
              <a:t>opslag</a:t>
            </a:r>
            <a:endParaRPr lang="en-US" dirty="0" smtClean="0"/>
          </a:p>
          <a:p>
            <a:r>
              <a:rPr lang="en-US" dirty="0" smtClean="0"/>
              <a:t>Maar ‘Global Change’ is </a:t>
            </a:r>
            <a:r>
              <a:rPr lang="en-US" dirty="0" err="1" smtClean="0"/>
              <a:t>meer</a:t>
            </a:r>
            <a:r>
              <a:rPr lang="en-US" dirty="0" smtClean="0"/>
              <a:t> </a:t>
            </a:r>
          </a:p>
          <a:p>
            <a:pPr marL="0" indent="0">
              <a:buNone/>
            </a:pPr>
            <a:r>
              <a:rPr lang="en-US" dirty="0" smtClean="0"/>
              <a:t>	</a:t>
            </a:r>
            <a:r>
              <a:rPr lang="en-US" dirty="0" err="1" smtClean="0"/>
              <a:t>dan</a:t>
            </a:r>
            <a:r>
              <a:rPr lang="en-US" dirty="0" smtClean="0"/>
              <a:t> </a:t>
            </a:r>
            <a:r>
              <a:rPr lang="en-US" dirty="0" err="1" smtClean="0"/>
              <a:t>klimaatverandering</a:t>
            </a:r>
            <a:endParaRPr lang="en-US" dirty="0" smtClean="0"/>
          </a:p>
        </p:txBody>
      </p:sp>
      <p:pic>
        <p:nvPicPr>
          <p:cNvPr id="11"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41317" y="5058000"/>
            <a:ext cx="180268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descr="D:\Pictures\Brazil\2006 Sao Gabriel\DSCN9450.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760" y="5058000"/>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96641" y="3356992"/>
            <a:ext cx="1838551" cy="1692000"/>
          </a:xfrm>
          <a:prstGeom prst="rect">
            <a:avLst/>
          </a:prstGeom>
          <a:noFill/>
          <a:ln w="9525">
            <a:noFill/>
            <a:miter lim="800000"/>
            <a:headEnd/>
            <a:tailEnd/>
          </a:ln>
        </p:spPr>
      </p:pic>
    </p:spTree>
    <p:extLst>
      <p:ext uri="{BB962C8B-B14F-4D97-AF65-F5344CB8AC3E}">
        <p14:creationId xmlns:p14="http://schemas.microsoft.com/office/powerpoint/2010/main" val="7186000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Wegen</a:t>
            </a:r>
            <a:r>
              <a:rPr lang="en-US" dirty="0" smtClean="0"/>
              <a:t> </a:t>
            </a:r>
            <a:r>
              <a:rPr lang="en-US" dirty="0" err="1" smtClean="0"/>
              <a:t>doorkruisen</a:t>
            </a:r>
            <a:r>
              <a:rPr lang="en-US" dirty="0" smtClean="0"/>
              <a:t> de </a:t>
            </a:r>
            <a:r>
              <a:rPr lang="en-US" dirty="0" err="1" smtClean="0"/>
              <a:t>Amazone</a:t>
            </a:r>
            <a:endParaRPr lang="en-US" dirty="0"/>
          </a:p>
        </p:txBody>
      </p:sp>
      <p:pic>
        <p:nvPicPr>
          <p:cNvPr id="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1196752"/>
            <a:ext cx="3509963"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5586" y="1196751"/>
            <a:ext cx="3326894" cy="521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57903" y="5180999"/>
            <a:ext cx="2307683" cy="1200329"/>
          </a:xfrm>
          <a:prstGeom prst="rect">
            <a:avLst/>
          </a:prstGeom>
          <a:noFill/>
        </p:spPr>
        <p:txBody>
          <a:bodyPr wrap="none" rtlCol="0">
            <a:spAutoFit/>
          </a:bodyPr>
          <a:lstStyle/>
          <a:p>
            <a:r>
              <a:rPr lang="en-US" dirty="0" smtClean="0">
                <a:solidFill>
                  <a:schemeClr val="bg1"/>
                </a:solidFill>
              </a:rPr>
              <a:t>De </a:t>
            </a:r>
            <a:r>
              <a:rPr lang="en-US" dirty="0" err="1" smtClean="0">
                <a:solidFill>
                  <a:schemeClr val="bg1"/>
                </a:solidFill>
              </a:rPr>
              <a:t>situatie</a:t>
            </a:r>
            <a:r>
              <a:rPr lang="en-US" dirty="0" smtClean="0">
                <a:solidFill>
                  <a:schemeClr val="bg1"/>
                </a:solidFill>
              </a:rPr>
              <a:t> in 2020.</a:t>
            </a:r>
          </a:p>
          <a:p>
            <a:r>
              <a:rPr lang="en-US" dirty="0" err="1" smtClean="0">
                <a:solidFill>
                  <a:schemeClr val="bg1"/>
                </a:solidFill>
              </a:rPr>
              <a:t>Boven</a:t>
            </a:r>
            <a:r>
              <a:rPr lang="en-US" dirty="0" smtClean="0">
                <a:solidFill>
                  <a:schemeClr val="bg1"/>
                </a:solidFill>
              </a:rPr>
              <a:t> </a:t>
            </a:r>
            <a:r>
              <a:rPr lang="en-US" dirty="0" err="1" smtClean="0">
                <a:solidFill>
                  <a:schemeClr val="bg1"/>
                </a:solidFill>
              </a:rPr>
              <a:t>optimistisch</a:t>
            </a:r>
            <a:endParaRPr lang="en-US" dirty="0" smtClean="0">
              <a:solidFill>
                <a:schemeClr val="bg1"/>
              </a:solidFill>
            </a:endParaRPr>
          </a:p>
          <a:p>
            <a:r>
              <a:rPr lang="en-US" dirty="0" err="1" smtClean="0">
                <a:solidFill>
                  <a:schemeClr val="bg1"/>
                </a:solidFill>
              </a:rPr>
              <a:t>Beneden</a:t>
            </a:r>
            <a:r>
              <a:rPr lang="en-US" dirty="0" smtClean="0">
                <a:solidFill>
                  <a:schemeClr val="bg1"/>
                </a:solidFill>
              </a:rPr>
              <a:t> </a:t>
            </a:r>
            <a:r>
              <a:rPr lang="en-US" dirty="0" err="1" smtClean="0">
                <a:solidFill>
                  <a:schemeClr val="bg1"/>
                </a:solidFill>
              </a:rPr>
              <a:t>pessimistisch</a:t>
            </a:r>
            <a:endParaRPr lang="en-US" dirty="0" smtClean="0">
              <a:solidFill>
                <a:schemeClr val="bg1"/>
              </a:solidFill>
            </a:endParaRPr>
          </a:p>
          <a:p>
            <a:r>
              <a:rPr lang="en-US" dirty="0" smtClean="0">
                <a:solidFill>
                  <a:schemeClr val="bg1"/>
                </a:solidFill>
              </a:rPr>
              <a:t>Laurance et al 2001</a:t>
            </a:r>
            <a:endParaRPr lang="en-US" dirty="0">
              <a:solidFill>
                <a:schemeClr val="bg1"/>
              </a:solidFill>
            </a:endParaRPr>
          </a:p>
        </p:txBody>
      </p:sp>
      <p:sp>
        <p:nvSpPr>
          <p:cNvPr id="8" name="TextBox 7"/>
          <p:cNvSpPr txBox="1"/>
          <p:nvPr/>
        </p:nvSpPr>
        <p:spPr>
          <a:xfrm>
            <a:off x="1835696" y="3861048"/>
            <a:ext cx="2175596" cy="261610"/>
          </a:xfrm>
          <a:prstGeom prst="rect">
            <a:avLst/>
          </a:prstGeom>
          <a:noFill/>
        </p:spPr>
        <p:txBody>
          <a:bodyPr wrap="none" rtlCol="0">
            <a:spAutoFit/>
          </a:bodyPr>
          <a:lstStyle/>
          <a:p>
            <a:pPr algn="r"/>
            <a:r>
              <a:rPr lang="en-US" sz="1100" b="1" i="1" dirty="0" err="1" smtClean="0">
                <a:solidFill>
                  <a:schemeClr val="bg1"/>
                </a:solidFill>
              </a:rPr>
              <a:t>Roraima</a:t>
            </a:r>
            <a:r>
              <a:rPr lang="en-US" sz="1100" b="1" i="1" dirty="0" smtClean="0">
                <a:solidFill>
                  <a:schemeClr val="bg1"/>
                </a:solidFill>
              </a:rPr>
              <a:t>, Br. Source: Google earth</a:t>
            </a:r>
            <a:endParaRPr lang="en-US" sz="1100" i="1" dirty="0">
              <a:solidFill>
                <a:schemeClr val="bg1"/>
              </a:solidFill>
            </a:endParaRPr>
          </a:p>
        </p:txBody>
      </p:sp>
    </p:spTree>
    <p:extLst>
      <p:ext uri="{BB962C8B-B14F-4D97-AF65-F5344CB8AC3E}">
        <p14:creationId xmlns:p14="http://schemas.microsoft.com/office/powerpoint/2010/main" val="2402351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solidFill>
                  <a:schemeClr val="bg1"/>
                </a:solidFill>
              </a:rPr>
              <a:t>Amazon Tree Diversity Network</a:t>
            </a:r>
            <a:endParaRPr lang="en-US" dirty="0">
              <a:solidFill>
                <a:schemeClr val="bg1"/>
              </a:solidFill>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9221" y="1196752"/>
            <a:ext cx="5805558" cy="5112568"/>
          </a:xfrm>
          <a:prstGeom prst="rect">
            <a:avLst/>
          </a:prstGeom>
          <a:noFill/>
          <a:ln w="9525">
            <a:noFill/>
            <a:miter lim="800000"/>
            <a:headEnd/>
            <a:tailEnd/>
          </a:ln>
        </p:spPr>
      </p:pic>
      <p:sp>
        <p:nvSpPr>
          <p:cNvPr id="5" name="Text Box 5"/>
          <p:cNvSpPr txBox="1">
            <a:spLocks noChangeArrowheads="1"/>
          </p:cNvSpPr>
          <p:nvPr/>
        </p:nvSpPr>
        <p:spPr bwMode="auto">
          <a:xfrm>
            <a:off x="4499992" y="6309320"/>
            <a:ext cx="2988395" cy="276999"/>
          </a:xfrm>
          <a:prstGeom prst="rect">
            <a:avLst/>
          </a:prstGeom>
          <a:solidFill>
            <a:schemeClr val="tx1"/>
          </a:solidFill>
          <a:ln w="9525">
            <a:noFill/>
            <a:miter lim="800000"/>
            <a:headEnd/>
            <a:tailEnd/>
          </a:ln>
        </p:spPr>
        <p:txBody>
          <a:bodyPr wrap="square">
            <a:spAutoFit/>
          </a:bodyPr>
          <a:lstStyle/>
          <a:p>
            <a:pPr algn="r">
              <a:spcBef>
                <a:spcPct val="50000"/>
              </a:spcBef>
            </a:pPr>
            <a:r>
              <a:rPr lang="en-US" sz="1200" b="1" dirty="0">
                <a:solidFill>
                  <a:srgbClr val="FFFFFF"/>
                </a:solidFill>
              </a:rPr>
              <a:t>http://web.science.uu.nl/Amazon/ATDN/</a:t>
            </a:r>
          </a:p>
        </p:txBody>
      </p:sp>
    </p:spTree>
    <p:extLst>
      <p:ext uri="{BB962C8B-B14F-4D97-AF65-F5344CB8AC3E}">
        <p14:creationId xmlns:p14="http://schemas.microsoft.com/office/powerpoint/2010/main" val="11778507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Change is </a:t>
            </a:r>
            <a:r>
              <a:rPr lang="en-US" dirty="0" err="1" smtClean="0"/>
              <a:t>meer</a:t>
            </a:r>
            <a:r>
              <a:rPr lang="en-US" dirty="0" smtClean="0"/>
              <a:t> </a:t>
            </a:r>
            <a:r>
              <a:rPr lang="en-US" dirty="0" err="1" smtClean="0"/>
              <a:t>dan</a:t>
            </a:r>
            <a:r>
              <a:rPr lang="en-US" dirty="0" smtClean="0"/>
              <a:t> </a:t>
            </a:r>
            <a:r>
              <a:rPr lang="en-US" dirty="0" err="1" smtClean="0"/>
              <a:t>klimaat</a:t>
            </a:r>
            <a:endParaRPr lang="en-US" dirty="0"/>
          </a:p>
        </p:txBody>
      </p:sp>
      <p:pic>
        <p:nvPicPr>
          <p:cNvPr id="1434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1196752"/>
            <a:ext cx="3509963"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descr="D:\Pictures\Guyana\2000 Bartica Triangle\DCP_038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43" y="4077072"/>
            <a:ext cx="3509963" cy="26324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56667" y="6054502"/>
            <a:ext cx="1407821" cy="430887"/>
          </a:xfrm>
          <a:prstGeom prst="rect">
            <a:avLst/>
          </a:prstGeom>
          <a:noFill/>
        </p:spPr>
        <p:txBody>
          <a:bodyPr wrap="none" rtlCol="0">
            <a:spAutoFit/>
          </a:bodyPr>
          <a:lstStyle/>
          <a:p>
            <a:pPr algn="r"/>
            <a:r>
              <a:rPr lang="en-US" sz="1100" b="1" i="1" dirty="0" err="1" smtClean="0">
                <a:solidFill>
                  <a:schemeClr val="bg1"/>
                </a:solidFill>
              </a:rPr>
              <a:t>Rondonia</a:t>
            </a:r>
            <a:r>
              <a:rPr lang="en-US" sz="1100" b="1" i="1" dirty="0" smtClean="0">
                <a:solidFill>
                  <a:schemeClr val="bg1"/>
                </a:solidFill>
              </a:rPr>
              <a:t>, Br</a:t>
            </a:r>
          </a:p>
          <a:p>
            <a:pPr algn="r"/>
            <a:r>
              <a:rPr lang="en-US" sz="1100" b="1" i="1" dirty="0" smtClean="0">
                <a:solidFill>
                  <a:schemeClr val="bg1"/>
                </a:solidFill>
              </a:rPr>
              <a:t>Source: Google earth</a:t>
            </a:r>
            <a:endParaRPr lang="en-US" sz="1100" i="1" dirty="0">
              <a:solidFill>
                <a:schemeClr val="bg1"/>
              </a:solidFill>
            </a:endParaRPr>
          </a:p>
        </p:txBody>
      </p:sp>
      <p:pic>
        <p:nvPicPr>
          <p:cNvPr id="1433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740" y="1196752"/>
            <a:ext cx="462474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835696" y="3861048"/>
            <a:ext cx="2175596" cy="261610"/>
          </a:xfrm>
          <a:prstGeom prst="rect">
            <a:avLst/>
          </a:prstGeom>
          <a:noFill/>
        </p:spPr>
        <p:txBody>
          <a:bodyPr wrap="none" rtlCol="0">
            <a:spAutoFit/>
          </a:bodyPr>
          <a:lstStyle/>
          <a:p>
            <a:pPr algn="r"/>
            <a:r>
              <a:rPr lang="en-US" sz="1100" b="1" i="1" dirty="0" err="1" smtClean="0">
                <a:solidFill>
                  <a:schemeClr val="bg1"/>
                </a:solidFill>
              </a:rPr>
              <a:t>Roraima</a:t>
            </a:r>
            <a:r>
              <a:rPr lang="en-US" sz="1100" b="1" i="1" dirty="0" smtClean="0">
                <a:solidFill>
                  <a:schemeClr val="bg1"/>
                </a:solidFill>
              </a:rPr>
              <a:t>, Br. Source: Google earth</a:t>
            </a:r>
            <a:endParaRPr lang="en-US" sz="1100" i="1" dirty="0">
              <a:solidFill>
                <a:schemeClr val="bg1"/>
              </a:solidFill>
            </a:endParaRPr>
          </a:p>
        </p:txBody>
      </p:sp>
      <p:sp>
        <p:nvSpPr>
          <p:cNvPr id="9" name="TextBox 8"/>
          <p:cNvSpPr txBox="1"/>
          <p:nvPr/>
        </p:nvSpPr>
        <p:spPr>
          <a:xfrm>
            <a:off x="2917596" y="6669360"/>
            <a:ext cx="1165704" cy="261610"/>
          </a:xfrm>
          <a:prstGeom prst="rect">
            <a:avLst/>
          </a:prstGeom>
          <a:noFill/>
        </p:spPr>
        <p:txBody>
          <a:bodyPr wrap="none" rtlCol="0">
            <a:spAutoFit/>
          </a:bodyPr>
          <a:lstStyle/>
          <a:p>
            <a:pPr algn="r"/>
            <a:r>
              <a:rPr lang="en-US" sz="1100" b="1" i="1" dirty="0" err="1" smtClean="0">
                <a:solidFill>
                  <a:schemeClr val="bg1"/>
                </a:solidFill>
              </a:rPr>
              <a:t>Centraal</a:t>
            </a:r>
            <a:r>
              <a:rPr lang="en-US" sz="1100" b="1" i="1" dirty="0" smtClean="0">
                <a:solidFill>
                  <a:schemeClr val="bg1"/>
                </a:solidFill>
              </a:rPr>
              <a:t> Guyana</a:t>
            </a:r>
            <a:endParaRPr lang="en-US" sz="1100" i="1" dirty="0">
              <a:solidFill>
                <a:schemeClr val="bg1"/>
              </a:solidFill>
            </a:endParaRPr>
          </a:p>
        </p:txBody>
      </p:sp>
    </p:spTree>
    <p:extLst>
      <p:ext uri="{BB962C8B-B14F-4D97-AF65-F5344CB8AC3E}">
        <p14:creationId xmlns:p14="http://schemas.microsoft.com/office/powerpoint/2010/main" val="35742708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Hamburger connection</a:t>
            </a:r>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96752"/>
            <a:ext cx="5573964"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5" y="3068960"/>
            <a:ext cx="3960440" cy="265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0072" y="3068960"/>
            <a:ext cx="3744416" cy="307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6162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Soja</a:t>
            </a:r>
            <a:endParaRPr lang="en-US" dirty="0"/>
          </a:p>
        </p:txBody>
      </p:sp>
      <p:sp>
        <p:nvSpPr>
          <p:cNvPr id="3" name="Content Placeholder 2"/>
          <p:cNvSpPr>
            <a:spLocks noGrp="1"/>
          </p:cNvSpPr>
          <p:nvPr>
            <p:ph idx="1"/>
          </p:nvPr>
        </p:nvSpPr>
        <p:spPr/>
        <p:txBody>
          <a:bodyPr/>
          <a:lstStyle/>
          <a:p>
            <a:r>
              <a:rPr lang="en-US" dirty="0" smtClean="0"/>
              <a:t>8 </a:t>
            </a:r>
            <a:r>
              <a:rPr lang="en-US" dirty="0" err="1" smtClean="0"/>
              <a:t>miljoen</a:t>
            </a:r>
            <a:r>
              <a:rPr lang="en-US" dirty="0" smtClean="0"/>
              <a:t> ha</a:t>
            </a:r>
            <a:endParaRPr lang="en-US" dirty="0"/>
          </a:p>
        </p:txBody>
      </p:sp>
      <p:pic>
        <p:nvPicPr>
          <p:cNvPr id="3074" name="Picture 2" descr="http://2.bp.blogspot.com/-VERFKkXEr4o/TdgRq66QuwI/AAAAAAAAAEs/tl99HSZxLsw/s1600/SojaEnAmazonasFotoGpeaceLar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92080" y="116632"/>
            <a:ext cx="3780419" cy="252028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2464580"/>
            <a:ext cx="4176464" cy="175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5936" y="3347070"/>
            <a:ext cx="5128270" cy="349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56743" y="2498193"/>
            <a:ext cx="899233" cy="35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15732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1" y="2492896"/>
            <a:ext cx="6156968" cy="3435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t>Biofuel: </a:t>
            </a:r>
            <a:r>
              <a:rPr lang="en-US" dirty="0" err="1" smtClean="0"/>
              <a:t>oplossing</a:t>
            </a:r>
            <a:r>
              <a:rPr lang="en-US" dirty="0" smtClean="0"/>
              <a:t> of </a:t>
            </a:r>
            <a:r>
              <a:rPr lang="en-US" dirty="0" err="1" smtClean="0"/>
              <a:t>bedreiging</a:t>
            </a:r>
            <a:r>
              <a:rPr lang="en-US" dirty="0" smtClean="0"/>
              <a:t>?</a:t>
            </a:r>
            <a:endParaRPr lang="en-US"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1268760"/>
            <a:ext cx="5673577" cy="113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96149" y="1268760"/>
            <a:ext cx="2540347" cy="300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16863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69551" y="1196752"/>
            <a:ext cx="6794938"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552" y="4809264"/>
            <a:ext cx="3096344" cy="7079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Biofuel: </a:t>
            </a:r>
            <a:r>
              <a:rPr lang="en-US" dirty="0" err="1"/>
              <a:t>oplossing</a:t>
            </a:r>
            <a:r>
              <a:rPr lang="en-US" dirty="0"/>
              <a:t> of </a:t>
            </a:r>
            <a:r>
              <a:rPr lang="en-US" dirty="0" err="1"/>
              <a:t>bedreiging</a:t>
            </a:r>
            <a:r>
              <a:rPr lang="en-US" dirty="0"/>
              <a:t>?</a:t>
            </a:r>
          </a:p>
        </p:txBody>
      </p:sp>
    </p:spTree>
    <p:extLst>
      <p:ext uri="{BB962C8B-B14F-4D97-AF65-F5344CB8AC3E}">
        <p14:creationId xmlns:p14="http://schemas.microsoft.com/office/powerpoint/2010/main" val="6523904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Witte </a:t>
            </a:r>
            <a:r>
              <a:rPr lang="en-US" dirty="0" err="1" smtClean="0"/>
              <a:t>energie</a:t>
            </a:r>
            <a:r>
              <a:rPr lang="en-US" dirty="0" smtClean="0"/>
              <a:t> - </a:t>
            </a:r>
            <a:r>
              <a:rPr lang="en-US" dirty="0" err="1" smtClean="0"/>
              <a:t>niet</a:t>
            </a:r>
            <a:r>
              <a:rPr lang="en-US" dirty="0" smtClean="0"/>
              <a:t> CO</a:t>
            </a:r>
            <a:r>
              <a:rPr lang="en-US" baseline="-25000" dirty="0" smtClean="0"/>
              <a:t>2</a:t>
            </a:r>
            <a:r>
              <a:rPr lang="en-US" dirty="0" smtClean="0"/>
              <a:t> </a:t>
            </a:r>
            <a:r>
              <a:rPr lang="en-US" dirty="0" err="1" smtClean="0"/>
              <a:t>neutraal</a:t>
            </a:r>
            <a:endParaRPr lang="en-US" dirty="0"/>
          </a:p>
        </p:txBody>
      </p:sp>
      <p:sp>
        <p:nvSpPr>
          <p:cNvPr id="3" name="Content Placeholder 2"/>
          <p:cNvSpPr>
            <a:spLocks noGrp="1"/>
          </p:cNvSpPr>
          <p:nvPr>
            <p:ph idx="1"/>
          </p:nvPr>
        </p:nvSpPr>
        <p:spPr/>
        <p:txBody>
          <a:bodyPr/>
          <a:lstStyle/>
          <a:p>
            <a:endParaRPr lang="en-US" dirty="0"/>
          </a:p>
        </p:txBody>
      </p:sp>
      <p:pic>
        <p:nvPicPr>
          <p:cNvPr id="921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05158" y="1196752"/>
            <a:ext cx="5431338"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4" y="1196752"/>
            <a:ext cx="3528392" cy="460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652120" y="6263734"/>
            <a:ext cx="3432350" cy="261610"/>
          </a:xfrm>
          <a:prstGeom prst="rect">
            <a:avLst/>
          </a:prstGeom>
          <a:noFill/>
        </p:spPr>
        <p:txBody>
          <a:bodyPr wrap="none" rtlCol="0">
            <a:spAutoFit/>
          </a:bodyPr>
          <a:lstStyle/>
          <a:p>
            <a:pPr algn="r"/>
            <a:r>
              <a:rPr lang="en-US" sz="1100" b="1" i="1" dirty="0" err="1" smtClean="0">
                <a:solidFill>
                  <a:schemeClr val="bg1"/>
                </a:solidFill>
              </a:rPr>
              <a:t>Brokopondo</a:t>
            </a:r>
            <a:r>
              <a:rPr lang="en-US" sz="1100" b="1" i="1" dirty="0" smtClean="0">
                <a:solidFill>
                  <a:schemeClr val="bg1"/>
                </a:solidFill>
              </a:rPr>
              <a:t> </a:t>
            </a:r>
            <a:r>
              <a:rPr lang="en-US" sz="1100" b="1" i="1" dirty="0" err="1" smtClean="0">
                <a:solidFill>
                  <a:schemeClr val="bg1"/>
                </a:solidFill>
              </a:rPr>
              <a:t>stuwmeer</a:t>
            </a:r>
            <a:r>
              <a:rPr lang="en-US" sz="1100" b="1" i="1" dirty="0" smtClean="0">
                <a:solidFill>
                  <a:schemeClr val="bg1"/>
                </a:solidFill>
              </a:rPr>
              <a:t>, Suriname. Source: Google earth</a:t>
            </a:r>
            <a:endParaRPr lang="en-US" sz="1100" i="1" dirty="0">
              <a:solidFill>
                <a:schemeClr val="bg1"/>
              </a:solidFill>
            </a:endParaRPr>
          </a:p>
        </p:txBody>
      </p:sp>
    </p:spTree>
    <p:extLst>
      <p:ext uri="{BB962C8B-B14F-4D97-AF65-F5344CB8AC3E}">
        <p14:creationId xmlns:p14="http://schemas.microsoft.com/office/powerpoint/2010/main" val="32050634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Flooding the land, warming the earth</a:t>
            </a:r>
            <a:endParaRPr lang="en-US" dirty="0"/>
          </a:p>
        </p:txBody>
      </p:sp>
      <p:pic>
        <p:nvPicPr>
          <p:cNvPr id="1024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429" y="1288356"/>
            <a:ext cx="1566251" cy="231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9552" y="4683119"/>
            <a:ext cx="4572000" cy="923330"/>
          </a:xfrm>
          <a:prstGeom prst="rect">
            <a:avLst/>
          </a:prstGeom>
        </p:spPr>
        <p:txBody>
          <a:bodyPr>
            <a:spAutoFit/>
          </a:bodyPr>
          <a:lstStyle/>
          <a:p>
            <a:r>
              <a:rPr lang="en-US" dirty="0" smtClean="0">
                <a:solidFill>
                  <a:schemeClr val="bg1"/>
                </a:solidFill>
              </a:rPr>
              <a:t>“Some </a:t>
            </a:r>
            <a:r>
              <a:rPr lang="en-US" dirty="0">
                <a:solidFill>
                  <a:schemeClr val="bg1"/>
                </a:solidFill>
              </a:rPr>
              <a:t>tropical reservoirs have an impact </a:t>
            </a:r>
            <a:r>
              <a:rPr lang="en-US" dirty="0" smtClean="0">
                <a:solidFill>
                  <a:schemeClr val="bg1"/>
                </a:solidFill>
              </a:rPr>
              <a:t>many times </a:t>
            </a:r>
            <a:r>
              <a:rPr lang="en-US" dirty="0">
                <a:solidFill>
                  <a:schemeClr val="bg1"/>
                </a:solidFill>
              </a:rPr>
              <a:t>greater than even the dirtiest </a:t>
            </a:r>
            <a:r>
              <a:rPr lang="en-US" dirty="0" smtClean="0">
                <a:solidFill>
                  <a:schemeClr val="bg1"/>
                </a:solidFill>
              </a:rPr>
              <a:t>fossil fuel equivalent”</a:t>
            </a:r>
            <a:endParaRPr lang="en-US" dirty="0">
              <a:solidFill>
                <a:schemeClr val="bg1"/>
              </a:solidFill>
            </a:endParaRPr>
          </a:p>
        </p:txBody>
      </p:sp>
      <p:pic>
        <p:nvPicPr>
          <p:cNvPr id="1024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4208" y="3245805"/>
            <a:ext cx="2555791" cy="318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156176" y="2996952"/>
            <a:ext cx="1440160" cy="16861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6156176" y="6131279"/>
            <a:ext cx="1440160" cy="6480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07704" y="1288356"/>
            <a:ext cx="5573239" cy="329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36431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2279" y="2708920"/>
            <a:ext cx="5803863" cy="3044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err="1" smtClean="0"/>
              <a:t>Alluminium</a:t>
            </a:r>
            <a:r>
              <a:rPr lang="en-US" dirty="0" smtClean="0"/>
              <a:t>/</a:t>
            </a:r>
            <a:r>
              <a:rPr lang="en-US" dirty="0" err="1" smtClean="0"/>
              <a:t>IJzer</a:t>
            </a:r>
            <a:endParaRPr lang="en-US" dirty="0"/>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4" y="1124745"/>
            <a:ext cx="2880320" cy="462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2279" y="2081231"/>
            <a:ext cx="5959859"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779379" y="5757897"/>
            <a:ext cx="2305439" cy="261610"/>
          </a:xfrm>
          <a:prstGeom prst="rect">
            <a:avLst/>
          </a:prstGeom>
          <a:noFill/>
        </p:spPr>
        <p:txBody>
          <a:bodyPr wrap="none" rtlCol="0">
            <a:spAutoFit/>
          </a:bodyPr>
          <a:lstStyle/>
          <a:p>
            <a:pPr algn="r"/>
            <a:r>
              <a:rPr lang="en-US" sz="1100" b="1" i="1" dirty="0" err="1" smtClean="0">
                <a:solidFill>
                  <a:schemeClr val="bg1"/>
                </a:solidFill>
              </a:rPr>
              <a:t>Trombetas</a:t>
            </a:r>
            <a:r>
              <a:rPr lang="en-US" sz="1100" b="1" i="1" dirty="0" smtClean="0">
                <a:solidFill>
                  <a:schemeClr val="bg1"/>
                </a:solidFill>
              </a:rPr>
              <a:t>, Br. Source: Google earth</a:t>
            </a:r>
            <a:endParaRPr lang="en-US" sz="1100" i="1" dirty="0">
              <a:solidFill>
                <a:schemeClr val="bg1"/>
              </a:solidFill>
            </a:endParaRPr>
          </a:p>
        </p:txBody>
      </p:sp>
      <p:sp>
        <p:nvSpPr>
          <p:cNvPr id="8" name="TextBox 7"/>
          <p:cNvSpPr txBox="1"/>
          <p:nvPr/>
        </p:nvSpPr>
        <p:spPr>
          <a:xfrm>
            <a:off x="251177" y="5757897"/>
            <a:ext cx="2736647" cy="261610"/>
          </a:xfrm>
          <a:prstGeom prst="rect">
            <a:avLst/>
          </a:prstGeom>
          <a:noFill/>
        </p:spPr>
        <p:txBody>
          <a:bodyPr wrap="none" rtlCol="0">
            <a:spAutoFit/>
          </a:bodyPr>
          <a:lstStyle/>
          <a:p>
            <a:pPr algn="r"/>
            <a:r>
              <a:rPr lang="en-US" sz="1100" b="1" i="1" dirty="0" err="1" smtClean="0">
                <a:solidFill>
                  <a:schemeClr val="bg1"/>
                </a:solidFill>
              </a:rPr>
              <a:t>Guymine</a:t>
            </a:r>
            <a:r>
              <a:rPr lang="en-US" sz="1100" b="1" i="1" dirty="0" smtClean="0">
                <a:solidFill>
                  <a:schemeClr val="bg1"/>
                </a:solidFill>
              </a:rPr>
              <a:t>, C. Guyana. Source: Google earth</a:t>
            </a:r>
            <a:endParaRPr lang="en-US" sz="1100" i="1" dirty="0">
              <a:solidFill>
                <a:schemeClr val="bg1"/>
              </a:solidFill>
            </a:endParaRPr>
          </a:p>
        </p:txBody>
      </p:sp>
    </p:spTree>
    <p:extLst>
      <p:ext uri="{BB962C8B-B14F-4D97-AF65-F5344CB8AC3E}">
        <p14:creationId xmlns:p14="http://schemas.microsoft.com/office/powerpoint/2010/main" val="155848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Goud</a:t>
            </a:r>
            <a:r>
              <a:rPr lang="en-US" dirty="0" smtClean="0"/>
              <a:t> - </a:t>
            </a:r>
            <a:r>
              <a:rPr lang="en-US" dirty="0" err="1" smtClean="0"/>
              <a:t>legaal</a:t>
            </a:r>
            <a:r>
              <a:rPr lang="en-US" dirty="0" smtClean="0"/>
              <a:t> </a:t>
            </a:r>
            <a:endParaRPr lang="en-US" dirty="0"/>
          </a:p>
        </p:txBody>
      </p:sp>
      <p:pic>
        <p:nvPicPr>
          <p:cNvPr id="717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4256" y="1196752"/>
            <a:ext cx="532224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99792" y="4509120"/>
            <a:ext cx="6191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7504" y="4941168"/>
            <a:ext cx="2459328" cy="261610"/>
          </a:xfrm>
          <a:prstGeom prst="rect">
            <a:avLst/>
          </a:prstGeom>
          <a:noFill/>
        </p:spPr>
        <p:txBody>
          <a:bodyPr wrap="none" rtlCol="0">
            <a:spAutoFit/>
          </a:bodyPr>
          <a:lstStyle/>
          <a:p>
            <a:pPr algn="r"/>
            <a:r>
              <a:rPr lang="en-US" sz="1100" b="1" i="1" dirty="0" err="1" smtClean="0">
                <a:solidFill>
                  <a:schemeClr val="bg1"/>
                </a:solidFill>
              </a:rPr>
              <a:t>Omai</a:t>
            </a:r>
            <a:r>
              <a:rPr lang="en-US" sz="1100" b="1" i="1" dirty="0" smtClean="0">
                <a:solidFill>
                  <a:schemeClr val="bg1"/>
                </a:solidFill>
              </a:rPr>
              <a:t>, C. Guyana. Source: Google earth</a:t>
            </a:r>
            <a:endParaRPr lang="en-US" sz="1100" i="1" dirty="0">
              <a:solidFill>
                <a:schemeClr val="bg1"/>
              </a:solidFill>
            </a:endParaRPr>
          </a:p>
        </p:txBody>
      </p:sp>
    </p:spTree>
    <p:extLst>
      <p:ext uri="{BB962C8B-B14F-4D97-AF65-F5344CB8AC3E}">
        <p14:creationId xmlns:p14="http://schemas.microsoft.com/office/powerpoint/2010/main" val="35970459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Goud</a:t>
            </a:r>
            <a:r>
              <a:rPr lang="en-US" dirty="0" smtClean="0"/>
              <a:t> - </a:t>
            </a:r>
            <a:r>
              <a:rPr lang="en-US" dirty="0" err="1" smtClean="0"/>
              <a:t>illegaal</a:t>
            </a:r>
            <a:r>
              <a:rPr lang="en-US" dirty="0" smtClean="0"/>
              <a:t> </a:t>
            </a:r>
            <a:endParaRPr lang="en-US" dirty="0"/>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12776"/>
            <a:ext cx="9141488"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618720" y="5589240"/>
            <a:ext cx="2489784" cy="261610"/>
          </a:xfrm>
          <a:prstGeom prst="rect">
            <a:avLst/>
          </a:prstGeom>
          <a:noFill/>
        </p:spPr>
        <p:txBody>
          <a:bodyPr wrap="none" rtlCol="0">
            <a:spAutoFit/>
          </a:bodyPr>
          <a:lstStyle/>
          <a:p>
            <a:pPr algn="r"/>
            <a:r>
              <a:rPr lang="en-US" sz="1100" b="1" i="1" dirty="0" smtClean="0">
                <a:solidFill>
                  <a:schemeClr val="bg1"/>
                </a:solidFill>
              </a:rPr>
              <a:t>Central Suriname. Source: Google earth</a:t>
            </a:r>
            <a:endParaRPr lang="en-US" sz="1100" i="1" dirty="0">
              <a:solidFill>
                <a:schemeClr val="bg1"/>
              </a:solidFill>
            </a:endParaRPr>
          </a:p>
        </p:txBody>
      </p:sp>
      <p:pic>
        <p:nvPicPr>
          <p:cNvPr id="5" name="Picture 4" descr="scan003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8305" y="-1"/>
            <a:ext cx="1835696" cy="2753545"/>
          </a:xfrm>
          <a:prstGeom prst="rect">
            <a:avLst/>
          </a:prstGeom>
        </p:spPr>
      </p:pic>
    </p:spTree>
    <p:extLst>
      <p:ext uri="{BB962C8B-B14F-4D97-AF65-F5344CB8AC3E}">
        <p14:creationId xmlns:p14="http://schemas.microsoft.com/office/powerpoint/2010/main" val="561528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Waar</a:t>
            </a:r>
            <a:r>
              <a:rPr lang="en-US" dirty="0" smtClean="0"/>
              <a:t> </a:t>
            </a:r>
            <a:r>
              <a:rPr lang="en-US" dirty="0" err="1" smtClean="0"/>
              <a:t>zijn</a:t>
            </a:r>
            <a:r>
              <a:rPr lang="en-US" dirty="0" smtClean="0"/>
              <a:t> </a:t>
            </a:r>
            <a:r>
              <a:rPr lang="en-US" dirty="0" err="1" smtClean="0"/>
              <a:t>onze</a:t>
            </a:r>
            <a:r>
              <a:rPr lang="en-US" dirty="0" smtClean="0"/>
              <a:t> plots?</a:t>
            </a:r>
            <a:endParaRPr lang="en-US" dirty="0"/>
          </a:p>
        </p:txBody>
      </p:sp>
      <p:sp>
        <p:nvSpPr>
          <p:cNvPr id="7" name="Text Box 5"/>
          <p:cNvSpPr txBox="1">
            <a:spLocks noChangeArrowheads="1"/>
          </p:cNvSpPr>
          <p:nvPr/>
        </p:nvSpPr>
        <p:spPr bwMode="auto">
          <a:xfrm>
            <a:off x="4895973" y="6104329"/>
            <a:ext cx="2988395" cy="276999"/>
          </a:xfrm>
          <a:prstGeom prst="rect">
            <a:avLst/>
          </a:prstGeom>
          <a:solidFill>
            <a:schemeClr val="tx1"/>
          </a:solidFill>
          <a:ln w="9525">
            <a:noFill/>
            <a:miter lim="800000"/>
            <a:headEnd/>
            <a:tailEnd/>
          </a:ln>
        </p:spPr>
        <p:txBody>
          <a:bodyPr wrap="square">
            <a:spAutoFit/>
          </a:bodyPr>
          <a:lstStyle/>
          <a:p>
            <a:pPr algn="r">
              <a:spcBef>
                <a:spcPct val="50000"/>
              </a:spcBef>
            </a:pPr>
            <a:r>
              <a:rPr lang="en-US" sz="1200" b="1" dirty="0">
                <a:solidFill>
                  <a:srgbClr val="FFFFFF"/>
                </a:solidFill>
              </a:rPr>
              <a:t>http://web.science.uu.nl/Amazon/ATDN/</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4624" y="1196752"/>
            <a:ext cx="6434752" cy="48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82858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Bosbouw</a:t>
            </a:r>
            <a:r>
              <a:rPr lang="en-US" dirty="0" smtClean="0"/>
              <a:t> – </a:t>
            </a:r>
            <a:r>
              <a:rPr lang="en-US" dirty="0" err="1" smtClean="0"/>
              <a:t>Duurzaam</a:t>
            </a:r>
            <a:r>
              <a:rPr lang="en-US" dirty="0" smtClean="0"/>
              <a:t> of </a:t>
            </a:r>
            <a:r>
              <a:rPr lang="en-US" dirty="0" err="1" smtClean="0"/>
              <a:t>niet</a:t>
            </a:r>
            <a:r>
              <a:rPr lang="en-US" dirty="0" smtClean="0"/>
              <a:t>?</a:t>
            </a:r>
            <a:endParaRPr lang="en-US" dirty="0"/>
          </a:p>
        </p:txBody>
      </p:sp>
      <p:pic>
        <p:nvPicPr>
          <p:cNvPr id="11266" name="Picture 2" descr="D:\Pictures\Guyana\1987 - 1992 All\_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96752"/>
            <a:ext cx="2736304" cy="448987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Pictures\Guyana\1998 Pibiri\skidd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7568" y="1196752"/>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Pictures\Guyana\1998 Pibiri\logging truck.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0152" y="4149080"/>
            <a:ext cx="2949600" cy="2212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07568" y="4993570"/>
            <a:ext cx="2151551" cy="261610"/>
          </a:xfrm>
          <a:prstGeom prst="rect">
            <a:avLst/>
          </a:prstGeom>
          <a:noFill/>
        </p:spPr>
        <p:txBody>
          <a:bodyPr wrap="none" rtlCol="0">
            <a:spAutoFit/>
          </a:bodyPr>
          <a:lstStyle/>
          <a:p>
            <a:pPr algn="r"/>
            <a:r>
              <a:rPr lang="en-US" sz="1100" b="1" i="1" dirty="0" err="1" smtClean="0">
                <a:solidFill>
                  <a:schemeClr val="bg1"/>
                </a:solidFill>
              </a:rPr>
              <a:t>Demerara</a:t>
            </a:r>
            <a:r>
              <a:rPr lang="en-US" sz="1100" b="1" i="1" dirty="0" smtClean="0">
                <a:solidFill>
                  <a:schemeClr val="bg1"/>
                </a:solidFill>
              </a:rPr>
              <a:t> Timbers Ltd. C. Guyana</a:t>
            </a:r>
            <a:endParaRPr lang="en-US" sz="1100" i="1" dirty="0">
              <a:solidFill>
                <a:schemeClr val="bg1"/>
              </a:solidFill>
            </a:endParaRPr>
          </a:p>
        </p:txBody>
      </p:sp>
    </p:spTree>
    <p:extLst>
      <p:ext uri="{BB962C8B-B14F-4D97-AF65-F5344CB8AC3E}">
        <p14:creationId xmlns:p14="http://schemas.microsoft.com/office/powerpoint/2010/main" val="8172514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1484784"/>
            <a:ext cx="5943252" cy="243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44" y="332656"/>
            <a:ext cx="7164126"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24128" y="1484784"/>
            <a:ext cx="3250757" cy="4691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11760" y="4005064"/>
            <a:ext cx="3240360" cy="271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95536" y="3861048"/>
            <a:ext cx="1407757" cy="430887"/>
          </a:xfrm>
          <a:prstGeom prst="rect">
            <a:avLst/>
          </a:prstGeom>
          <a:noFill/>
        </p:spPr>
        <p:txBody>
          <a:bodyPr wrap="none" rtlCol="0">
            <a:spAutoFit/>
          </a:bodyPr>
          <a:lstStyle/>
          <a:p>
            <a:r>
              <a:rPr lang="en-US" sz="1100" b="1" i="1" dirty="0" err="1" smtClean="0">
                <a:solidFill>
                  <a:schemeClr val="bg1"/>
                </a:solidFill>
              </a:rPr>
              <a:t>Urucu</a:t>
            </a:r>
            <a:r>
              <a:rPr lang="en-US" sz="1100" b="1" i="1" dirty="0" smtClean="0">
                <a:solidFill>
                  <a:schemeClr val="bg1"/>
                </a:solidFill>
              </a:rPr>
              <a:t>, Br. </a:t>
            </a:r>
          </a:p>
          <a:p>
            <a:r>
              <a:rPr lang="en-US" sz="1100" b="1" i="1" dirty="0" smtClean="0">
                <a:solidFill>
                  <a:schemeClr val="bg1"/>
                </a:solidFill>
              </a:rPr>
              <a:t>Source: Google earth</a:t>
            </a:r>
            <a:endParaRPr lang="en-US" sz="1100" i="1" dirty="0">
              <a:solidFill>
                <a:schemeClr val="bg1"/>
              </a:solidFill>
            </a:endParaRPr>
          </a:p>
        </p:txBody>
      </p:sp>
    </p:spTree>
    <p:extLst>
      <p:ext uri="{BB962C8B-B14F-4D97-AF65-F5344CB8AC3E}">
        <p14:creationId xmlns:p14="http://schemas.microsoft.com/office/powerpoint/2010/main" val="366276776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07" y="2745264"/>
            <a:ext cx="3965153" cy="30600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err="1" smtClean="0"/>
              <a:t>Waar</a:t>
            </a:r>
            <a:r>
              <a:rPr lang="en-US" dirty="0" smtClean="0"/>
              <a:t> is de </a:t>
            </a:r>
            <a:r>
              <a:rPr lang="en-US" dirty="0" err="1" smtClean="0"/>
              <a:t>fragmentatie</a:t>
            </a:r>
            <a:r>
              <a:rPr lang="en-US" dirty="0" smtClean="0"/>
              <a:t> het </a:t>
            </a:r>
            <a:r>
              <a:rPr lang="en-US" dirty="0" err="1" smtClean="0"/>
              <a:t>grootst</a:t>
            </a:r>
            <a:endParaRPr lang="en-US" dirty="0"/>
          </a:p>
        </p:txBody>
      </p:sp>
      <p:sp>
        <p:nvSpPr>
          <p:cNvPr id="7" name="TextBox 6"/>
          <p:cNvSpPr txBox="1"/>
          <p:nvPr/>
        </p:nvSpPr>
        <p:spPr>
          <a:xfrm>
            <a:off x="5785517" y="3769295"/>
            <a:ext cx="3358483" cy="307777"/>
          </a:xfrm>
          <a:prstGeom prst="rect">
            <a:avLst/>
          </a:prstGeom>
          <a:noFill/>
        </p:spPr>
        <p:txBody>
          <a:bodyPr wrap="none" rtlCol="0">
            <a:spAutoFit/>
          </a:bodyPr>
          <a:lstStyle/>
          <a:p>
            <a:r>
              <a:rPr lang="en-US" sz="1400" b="1" dirty="0" smtClean="0"/>
              <a:t>World Fire Atlas hot pixels from 1996-2006</a:t>
            </a:r>
            <a:endParaRPr lang="en-US" sz="1400" dirty="0"/>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512" y="1196752"/>
            <a:ext cx="5760640" cy="1332532"/>
          </a:xfrm>
          <a:prstGeom prst="rect">
            <a:avLst/>
          </a:prstGeom>
          <a:noFill/>
          <a:ln w="9525">
            <a:noFill/>
            <a:miter lim="800000"/>
            <a:headEnd/>
            <a:tailEnd/>
          </a:ln>
        </p:spPr>
      </p:pic>
      <p:pic>
        <p:nvPicPr>
          <p:cNvPr id="12289"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16016" y="5897085"/>
            <a:ext cx="3903536" cy="84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16016" y="2745264"/>
            <a:ext cx="3903536" cy="3060000"/>
          </a:xfrm>
          <a:prstGeom prst="rect">
            <a:avLst/>
          </a:prstGeom>
          <a:noFill/>
          <a:ln w="9525">
            <a:noFill/>
            <a:miter lim="800000"/>
            <a:headEnd/>
            <a:tailEnd/>
          </a:ln>
        </p:spPr>
      </p:pic>
    </p:spTree>
    <p:extLst>
      <p:ext uri="{BB962C8B-B14F-4D97-AF65-F5344CB8AC3E}">
        <p14:creationId xmlns:p14="http://schemas.microsoft.com/office/powerpoint/2010/main" val="185055061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REDD++</a:t>
            </a:r>
            <a:endParaRPr lang="en-US" dirty="0"/>
          </a:p>
        </p:txBody>
      </p:sp>
      <p:sp>
        <p:nvSpPr>
          <p:cNvPr id="4" name="Content Placeholder 3"/>
          <p:cNvSpPr>
            <a:spLocks noGrp="1"/>
          </p:cNvSpPr>
          <p:nvPr>
            <p:ph idx="1"/>
          </p:nvPr>
        </p:nvSpPr>
        <p:spPr/>
        <p:txBody>
          <a:bodyPr/>
          <a:lstStyle/>
          <a:p>
            <a:r>
              <a:rPr lang="en-US" dirty="0" smtClean="0"/>
              <a:t>Reduction in Emissions from Deforestation and Degradation</a:t>
            </a:r>
          </a:p>
          <a:p>
            <a:r>
              <a:rPr lang="en-US" dirty="0" err="1" smtClean="0"/>
              <a:t>Koolstofmarkt</a:t>
            </a:r>
            <a:endParaRPr lang="en-US" dirty="0" smtClean="0"/>
          </a:p>
          <a:p>
            <a:endParaRPr lang="en-US" dirty="0"/>
          </a:p>
        </p:txBody>
      </p:sp>
      <p:pic>
        <p:nvPicPr>
          <p:cNvPr id="12293" name="Picture 5" descr="http://awsassets.panda.org/img/cover_guidebook_to_support_redd__activities_39773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28849" y="2853257"/>
            <a:ext cx="2159375" cy="316803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5894" y="3429321"/>
            <a:ext cx="2240082" cy="3168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90828" y="2276872"/>
            <a:ext cx="2273659" cy="321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913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Heeft</a:t>
            </a:r>
            <a:r>
              <a:rPr lang="en-US" dirty="0" smtClean="0"/>
              <a:t> het effect?</a:t>
            </a:r>
            <a:endParaRPr lang="en-US" dirty="0"/>
          </a:p>
        </p:txBody>
      </p:sp>
      <p:pic>
        <p:nvPicPr>
          <p:cNvPr id="409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849" y="1196752"/>
            <a:ext cx="4976199" cy="4104456"/>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4788024" y="3475062"/>
            <a:ext cx="4286250" cy="2762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Tot slot: </a:t>
            </a:r>
            <a:r>
              <a:rPr lang="en-US" dirty="0" err="1" smtClean="0"/>
              <a:t>er</a:t>
            </a:r>
            <a:r>
              <a:rPr lang="en-US" dirty="0" smtClean="0"/>
              <a:t> </a:t>
            </a:r>
            <a:r>
              <a:rPr lang="en-US" dirty="0" err="1" smtClean="0"/>
              <a:t>ook</a:t>
            </a:r>
            <a:r>
              <a:rPr lang="en-US" dirty="0" smtClean="0"/>
              <a:t> </a:t>
            </a:r>
            <a:r>
              <a:rPr lang="en-US" dirty="0" err="1" smtClean="0"/>
              <a:t>beschermd</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1403648" y="1340768"/>
            <a:ext cx="6480720" cy="5213729"/>
          </a:xfrm>
          <a:prstGeom prst="rect">
            <a:avLst/>
          </a:prstGeom>
          <a:noFill/>
          <a:ln w="9525">
            <a:noFill/>
            <a:miter lim="800000"/>
            <a:headEnd/>
            <a:tailEnd/>
          </a:ln>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5736" y="2132856"/>
            <a:ext cx="4392488" cy="3577070"/>
          </a:xfrm>
          <a:prstGeom prst="rect">
            <a:avLst/>
          </a:prstGeom>
          <a:noFill/>
          <a:ln w="9525">
            <a:noFill/>
            <a:miter lim="800000"/>
            <a:headEnd/>
            <a:tailEnd/>
          </a:ln>
        </p:spPr>
      </p:pic>
      <p:sp>
        <p:nvSpPr>
          <p:cNvPr id="5" name="TextBox 4"/>
          <p:cNvSpPr txBox="1"/>
          <p:nvPr/>
        </p:nvSpPr>
        <p:spPr>
          <a:xfrm>
            <a:off x="5852865" y="6551766"/>
            <a:ext cx="3039615" cy="261610"/>
          </a:xfrm>
          <a:prstGeom prst="rect">
            <a:avLst/>
          </a:prstGeom>
          <a:noFill/>
        </p:spPr>
        <p:txBody>
          <a:bodyPr wrap="none" rtlCol="0">
            <a:spAutoFit/>
          </a:bodyPr>
          <a:lstStyle/>
          <a:p>
            <a:pPr algn="r"/>
            <a:r>
              <a:rPr lang="en-US" sz="1100" b="1" i="1" dirty="0">
                <a:solidFill>
                  <a:schemeClr val="bg1"/>
                </a:solidFill>
              </a:rPr>
              <a:t>http://ecosynapsis.net/RANPA_EN/indexEN.htm</a:t>
            </a:r>
            <a:endParaRPr lang="en-US" sz="1100" i="1" dirty="0">
              <a:solidFill>
                <a:schemeClr val="bg1"/>
              </a:solidFill>
            </a:endParaRPr>
          </a:p>
        </p:txBody>
      </p:sp>
    </p:spTree>
    <p:extLst>
      <p:ext uri="{BB962C8B-B14F-4D97-AF65-F5344CB8AC3E}">
        <p14:creationId xmlns:p14="http://schemas.microsoft.com/office/powerpoint/2010/main" val="250765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2592</Words>
  <Application>Microsoft Office PowerPoint</Application>
  <PresentationFormat>Diavoorstelling (4:3)</PresentationFormat>
  <Paragraphs>306</Paragraphs>
  <Slides>95</Slides>
  <Notes>39</Notes>
  <HiddenSlides>1</HiddenSlides>
  <MMClips>0</MMClips>
  <ScaleCrop>false</ScaleCrop>
  <HeadingPairs>
    <vt:vector size="4" baseType="variant">
      <vt:variant>
        <vt:lpstr>Thema</vt:lpstr>
      </vt:variant>
      <vt:variant>
        <vt:i4>2</vt:i4>
      </vt:variant>
      <vt:variant>
        <vt:lpstr>Diatitels</vt:lpstr>
      </vt:variant>
      <vt:variant>
        <vt:i4>95</vt:i4>
      </vt:variant>
    </vt:vector>
  </HeadingPairs>
  <TitlesOfParts>
    <vt:vector size="97" baseType="lpstr">
      <vt:lpstr>Office Theme</vt:lpstr>
      <vt:lpstr>1_Office Theme</vt:lpstr>
      <vt:lpstr>Het onstaan van de Amazone en haar diversiteit </vt:lpstr>
      <vt:lpstr>Gefascineerd door biodiversiteit</vt:lpstr>
      <vt:lpstr>Forest Project Mabura Hill</vt:lpstr>
      <vt:lpstr>Tropenbos-Guyana Programma</vt:lpstr>
      <vt:lpstr>Naturalis Biodiversity Center</vt:lpstr>
      <vt:lpstr>Ontdekken en begrijpen van de  ‘Tree of Life’</vt:lpstr>
      <vt:lpstr>PowerPoint-presentatie</vt:lpstr>
      <vt:lpstr>Amazon Tree Diversity Network</vt:lpstr>
      <vt:lpstr>Waar zijn onze plots?</vt:lpstr>
      <vt:lpstr>Steeds een up to date kaart</vt:lpstr>
      <vt:lpstr>Een trip plannen?</vt:lpstr>
      <vt:lpstr>Langs de rand - een smalle strip</vt:lpstr>
      <vt:lpstr>een smalle strip mangrove</vt:lpstr>
      <vt:lpstr>PowerPoint-presentatie</vt:lpstr>
      <vt:lpstr>PowerPoint-presentatie</vt:lpstr>
      <vt:lpstr>De “Guayana Highlands”</vt:lpstr>
      <vt:lpstr>Sir Conan Doyle’s “Lost World”</vt:lpstr>
      <vt:lpstr>PowerPoint-presentatie</vt:lpstr>
      <vt:lpstr>PowerPoint-presentatie</vt:lpstr>
      <vt:lpstr>PowerPoint-presentatie</vt:lpstr>
      <vt:lpstr>PowerPoint-presentatie</vt:lpstr>
      <vt:lpstr>PowerPoint-presentatie</vt:lpstr>
      <vt:lpstr>De Witte Zanden</vt:lpstr>
      <vt:lpstr>PowerPoint-presentatie</vt:lpstr>
      <vt:lpstr>PowerPoint-presentatie</vt:lpstr>
      <vt:lpstr>PowerPoint-presentatie</vt:lpstr>
      <vt:lpstr>De Andes</vt:lpstr>
      <vt:lpstr>Bergbossen</vt:lpstr>
      <vt:lpstr>Mosbossen</vt:lpstr>
      <vt:lpstr>Paramos</vt:lpstr>
      <vt:lpstr>Noord en zuid rand - savannes</vt:lpstr>
      <vt:lpstr>Droge savannes</vt:lpstr>
      <vt:lpstr>PowerPoint-presentatie</vt:lpstr>
      <vt:lpstr>PowerPoint-presentatie</vt:lpstr>
      <vt:lpstr>PowerPoint-presentatie</vt:lpstr>
      <vt:lpstr>Het Amazonebos</vt:lpstr>
      <vt:lpstr>PowerPoint-presentatie</vt:lpstr>
      <vt:lpstr>Enorme hoeveelheden water</vt:lpstr>
      <vt:lpstr>PowerPoint-presentatie</vt:lpstr>
      <vt:lpstr>Centraal Suriname</vt:lpstr>
      <vt:lpstr>Woudreus 1</vt:lpstr>
      <vt:lpstr>Woudreus 2</vt:lpstr>
      <vt:lpstr>Woudreus 3</vt:lpstr>
      <vt:lpstr>De grootste rijkdom in het grootste bos</vt:lpstr>
      <vt:lpstr>een Amazone met &gt;15000 boomsoorten</vt:lpstr>
      <vt:lpstr>De Rijkdom is Overweldigend</vt:lpstr>
      <vt:lpstr>Waar komen al die soorten vandaan?</vt:lpstr>
      <vt:lpstr>De Amazone 65 – 33 Ma bp</vt:lpstr>
      <vt:lpstr>PowerPoint-presentatie</vt:lpstr>
      <vt:lpstr>PowerPoint-presentatie</vt:lpstr>
      <vt:lpstr>PowerPoint-presentatie</vt:lpstr>
      <vt:lpstr>PowerPoint-presentatie</vt:lpstr>
      <vt:lpstr>The Amazon 23 – 10 Ma bp</vt:lpstr>
      <vt:lpstr>PowerPoint-presentatie</vt:lpstr>
      <vt:lpstr>PowerPoint-presentatie</vt:lpstr>
      <vt:lpstr>The Amazon 10 – 7 Ma bp</vt:lpstr>
      <vt:lpstr>PowerPoint-presentatie</vt:lpstr>
      <vt:lpstr>PowerPoint-presentatie</vt:lpstr>
      <vt:lpstr>The Amazon 7 – 2.5 Ma bp</vt:lpstr>
      <vt:lpstr>The Amazon 2.5 - 0 Ma bp</vt:lpstr>
      <vt:lpstr>The West is the best…</vt:lpstr>
      <vt:lpstr>Allopatrische soortvorming</vt:lpstr>
      <vt:lpstr>Bewijs allopatrische soortvorming</vt:lpstr>
      <vt:lpstr>De Refugium theory van Haffer 1969</vt:lpstr>
      <vt:lpstr>De Refugium theory van Haffer 1969</vt:lpstr>
      <vt:lpstr>De meeste speciatie is te vroeg</vt:lpstr>
      <vt:lpstr>Soortvorming vogels vooral in de Andes</vt:lpstr>
      <vt:lpstr>Rivieren als barrieres</vt:lpstr>
      <vt:lpstr>Rivieren als barrieres</vt:lpstr>
      <vt:lpstr>Sympatrische soortvorming</vt:lpstr>
      <vt:lpstr>Ecologische soortvorming</vt:lpstr>
      <vt:lpstr>Neutrale  Soortvorming  als afstand and reproductieve isolatie limiteren</vt:lpstr>
      <vt:lpstr>PowerPoint-presentatie</vt:lpstr>
      <vt:lpstr>Dus…?</vt:lpstr>
      <vt:lpstr>Zijn oerwouden groene longen?</vt:lpstr>
      <vt:lpstr>Maar…het klimaat veranderd</vt:lpstr>
      <vt:lpstr>De droogte  van 2005</vt:lpstr>
      <vt:lpstr>Maar…het klimaat veranderd</vt:lpstr>
      <vt:lpstr>Wegen doorkruisen de Amazone</vt:lpstr>
      <vt:lpstr>Global Change is meer dan klimaat</vt:lpstr>
      <vt:lpstr>The Hamburger connection</vt:lpstr>
      <vt:lpstr>Soja</vt:lpstr>
      <vt:lpstr>Biofuel: oplossing of bedreiging?</vt:lpstr>
      <vt:lpstr>Biofuel: oplossing of bedreiging?</vt:lpstr>
      <vt:lpstr>Witte energie - niet CO2 neutraal</vt:lpstr>
      <vt:lpstr>Flooding the land, warming the earth</vt:lpstr>
      <vt:lpstr>Alluminium/IJzer</vt:lpstr>
      <vt:lpstr>Goud - legaal </vt:lpstr>
      <vt:lpstr>Goud - illegaal </vt:lpstr>
      <vt:lpstr>Bosbouw – Duurzaam of niet?</vt:lpstr>
      <vt:lpstr>PowerPoint-presentatie</vt:lpstr>
      <vt:lpstr>Waar is de fragmentatie het grootst</vt:lpstr>
      <vt:lpstr>REDD++</vt:lpstr>
      <vt:lpstr>Heeft het effect?</vt:lpstr>
      <vt:lpstr>Tot slot: er ook beschermd</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Macroecology</dc:title>
  <dc:creator>Hans ter Steege</dc:creator>
  <cp:lastModifiedBy>Tycho Malmberg</cp:lastModifiedBy>
  <cp:revision>107</cp:revision>
  <dcterms:created xsi:type="dcterms:W3CDTF">2012-09-28T09:03:27Z</dcterms:created>
  <dcterms:modified xsi:type="dcterms:W3CDTF">2013-01-14T14:01:04Z</dcterms:modified>
</cp:coreProperties>
</file>