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9"/>
  </p:notesMasterIdLst>
  <p:sldIdLst>
    <p:sldId id="256" r:id="rId3"/>
    <p:sldId id="257" r:id="rId4"/>
    <p:sldId id="259" r:id="rId5"/>
    <p:sldId id="260" r:id="rId6"/>
    <p:sldId id="261" r:id="rId7"/>
    <p:sldId id="262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3A13EF8-FC05-4133-8CCA-E9B6AFDF26F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3DAC5D-375C-4746-88D7-3F97B2EB0D0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F482DE3-4DEC-4873-8F64-9A13B22BD15E}" type="datetime1">
              <a:rPr lang="nl-NL"/>
              <a:pPr lvl="0"/>
              <a:t>20-5-2019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2287DE3B-1097-4A5E-BD32-0D265D6AC4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42EAEA0C-5148-4AA4-AFB7-641334DF23B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9D848C-32A7-4D5D-AF7E-3E24188AF51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0962C0-C32E-40AF-8B60-79C55DE7BE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91CDCE8-C847-4556-A677-03EDB5723DC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99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>
            <a:extLst>
              <a:ext uri="{FF2B5EF4-FFF2-40B4-BE49-F238E27FC236}">
                <a16:creationId xmlns:a16="http://schemas.microsoft.com/office/drawing/2014/main" id="{E1A68B78-4C09-4EF1-BEC8-B4F061CAF79F}"/>
              </a:ext>
            </a:extLst>
          </p:cNvPr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>
            <a:extLst>
              <a:ext uri="{FF2B5EF4-FFF2-40B4-BE49-F238E27FC236}">
                <a16:creationId xmlns:a16="http://schemas.microsoft.com/office/drawing/2014/main" id="{15BD0896-5FB8-4A7B-A408-5A7146F665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621531D0-2B32-4982-9FF0-6B75D66B360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51AE32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55E89438-74C2-47A3-A44D-C8D83EB0F7FB}" type="datetime3">
              <a:rPr lang="nl-NL"/>
              <a:pPr lvl="0"/>
              <a:t>20/5/19</a:t>
            </a:fld>
            <a:endParaRPr lang="mr-IN"/>
          </a:p>
        </p:txBody>
      </p:sp>
      <p:pic>
        <p:nvPicPr>
          <p:cNvPr id="5" name="Afbeelding 5" title="Logo1">
            <a:extLst>
              <a:ext uri="{FF2B5EF4-FFF2-40B4-BE49-F238E27FC236}">
                <a16:creationId xmlns:a16="http://schemas.microsoft.com/office/drawing/2014/main" id="{FF7AAD13-7F79-47AA-82FD-0E25A49D5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>
            <a:extLst>
              <a:ext uri="{FF2B5EF4-FFF2-40B4-BE49-F238E27FC236}">
                <a16:creationId xmlns:a16="http://schemas.microsoft.com/office/drawing/2014/main" id="{B5927FE4-29C1-47AB-B0AB-03CF7000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849112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2EBCDEEB-EB06-4678-9C03-02EC3F0731E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4FED11C-DE2D-417B-A60D-44934ADAB0D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C93AB482-2BA7-4F12-9076-2AE6C9C8202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0C067D6E-9F4D-4E1F-8191-CB9E77AF4F6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2515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5CA76D20-E0E0-4775-8646-215D4F2774D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A89EB3-7BEC-45E5-BF6E-57F6B5762A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EF34AA49-ADF7-4BD0-90B5-3F09230D8A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CB528DFF-DB76-43A3-ADDE-53A2A4C4EE5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EBD57EF4-BA90-44BE-972D-47C794A3F4B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B81245E0-B994-4B76-98F8-E1795A59960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55848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AFA7B775-7880-432F-B37D-A5285B25FA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532CD59-20F3-47C6-8823-9126839B6D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455D854A-F8B5-4603-B403-57E0878F18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456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FD39C0B2-FD50-4643-9A85-DE1A1BA43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664452A6-C74E-4190-9095-B158268786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B840CD0C-FEC7-4264-A5E3-FD5D7BB88B5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7C69BD55-3733-4673-8F2E-F6B814495EE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862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AB04AAB9-9EBB-4051-8A90-80934BCC80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FCAD97-5953-48E0-8894-0B79ACE0658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891854A0-ACBC-496A-8C21-D637848ADF1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E22C998C-9D87-478E-8B03-7E06548F1A2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F94992F2-EF67-4D34-B151-72D2D2E38F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7039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BBC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0BE34A2E-188A-4AEA-8C38-29CE3C8896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BBCE00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>
            <a:extLst>
              <a:ext uri="{FF2B5EF4-FFF2-40B4-BE49-F238E27FC236}">
                <a16:creationId xmlns:a16="http://schemas.microsoft.com/office/drawing/2014/main" id="{BB648077-684B-4834-B234-276E4D00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8493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5A2C576C-E4EA-49D5-B35F-ED0D6BCBB1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4B6EBEC2-194A-44BD-A2CB-B150F897C37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924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>
            <a:extLst>
              <a:ext uri="{FF2B5EF4-FFF2-40B4-BE49-F238E27FC236}">
                <a16:creationId xmlns:a16="http://schemas.microsoft.com/office/drawing/2014/main" id="{A7ED052B-6D2E-4700-A628-EAA7096A8905}"/>
              </a:ext>
            </a:extLst>
          </p:cNvPr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>
            <a:extLst>
              <a:ext uri="{FF2B5EF4-FFF2-40B4-BE49-F238E27FC236}">
                <a16:creationId xmlns:a16="http://schemas.microsoft.com/office/drawing/2014/main" id="{C8E487E3-CC10-4A19-B037-C8B9BB0196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>
            <a:extLst>
              <a:ext uri="{FF2B5EF4-FFF2-40B4-BE49-F238E27FC236}">
                <a16:creationId xmlns:a16="http://schemas.microsoft.com/office/drawing/2014/main" id="{FAA4EBC9-7A0E-496F-90E7-2BD2089C8AE9}"/>
              </a:ext>
            </a:extLst>
          </p:cNvPr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>
            <a:extLst>
              <a:ext uri="{FF2B5EF4-FFF2-40B4-BE49-F238E27FC236}">
                <a16:creationId xmlns:a16="http://schemas.microsoft.com/office/drawing/2014/main" id="{324DF8F2-2A3A-4B98-B5C4-DCDC8EB5F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>
            <a:extLst>
              <a:ext uri="{FF2B5EF4-FFF2-40B4-BE49-F238E27FC236}">
                <a16:creationId xmlns:a16="http://schemas.microsoft.com/office/drawing/2014/main" id="{84ED270A-90DC-427A-81F5-4FE7C2FCF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5320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B756CAA1-BAFF-4BF9-80AE-BE2F3B39B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69320844-2F2D-4EAC-A5A1-1F873DB6C3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783489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499B6609-C732-4A10-9352-A549727DAB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>
            <a:extLst>
              <a:ext uri="{FF2B5EF4-FFF2-40B4-BE49-F238E27FC236}">
                <a16:creationId xmlns:a16="http://schemas.microsoft.com/office/drawing/2014/main" id="{155AC8B8-BC6B-4B6F-9FE4-238359FCBA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207947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8961FC29-2E14-4D18-B7EB-D962033D30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F2367822-3041-44E1-A0A1-A591FD8BA4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314B42FD-C789-4518-8ACD-32224BE39C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BBCE00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910624-F371-4DA7-A4A9-E3556E9719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51AE32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47176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EFA4878C-2436-45ED-B724-F64460077B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32AAE050-D5D7-45F0-9119-BDB69D636F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1033381" lvl="2" indent="-485738">
              <a:defRPr/>
            </a:lvl2pPr>
            <a:lvl3pPr marL="1614364" lvl="3" indent="-501612">
              <a:defRPr/>
            </a:lvl3pPr>
            <a:lvl4pPr marL="2225503" lvl="4" indent="-579391">
              <a:buFont typeface=".AppleSystemUIFont"/>
              <a:buChar char="‑"/>
              <a:defRPr/>
            </a:lvl4pPr>
            <a:lvl5pPr marL="2285826" lvl="5" indent="0">
              <a:buNone/>
              <a:defRPr sz="18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FD9259F-FEFC-4A81-BAB2-C1A20B9E8E3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2172475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958CDBFE-7326-4359-8D33-EEFA4CCE2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094791-BBA6-4DBE-A338-5DFCDC97B92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328581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FF0A1DFB-1F0C-47F0-8150-167DD74445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55C48D-CB8F-48B2-8905-D876A4DEFC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992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2EF19859-044B-41E6-8309-B76F2643553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0691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B6700BA-4337-4FDA-BD04-F074DBBB1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8BA619EC-3018-4122-B2F7-A1CA08D5C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>
            <a:extLst>
              <a:ext uri="{FF2B5EF4-FFF2-40B4-BE49-F238E27FC236}">
                <a16:creationId xmlns:a16="http://schemas.microsoft.com/office/drawing/2014/main" id="{E4DF0139-06D9-47C9-85BB-ED2C5642F4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>
            <a:extLst>
              <a:ext uri="{FF2B5EF4-FFF2-40B4-BE49-F238E27FC236}">
                <a16:creationId xmlns:a16="http://schemas.microsoft.com/office/drawing/2014/main" id="{D7398769-095F-44C2-83CF-58B37F4268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51AE32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51AE32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51AE32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51AE32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51AE32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51AE32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>
            <a:extLst>
              <a:ext uri="{FF2B5EF4-FFF2-40B4-BE49-F238E27FC236}">
                <a16:creationId xmlns:a16="http://schemas.microsoft.com/office/drawing/2014/main" id="{4971977C-A21F-4D9B-8902-E767B6561005}"/>
              </a:ext>
            </a:extLst>
          </p:cNvPr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>
            <a:extLst>
              <a:ext uri="{FF2B5EF4-FFF2-40B4-BE49-F238E27FC236}">
                <a16:creationId xmlns:a16="http://schemas.microsoft.com/office/drawing/2014/main" id="{8B3FE310-C45F-409F-AF60-D5EF4B1C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>
            <a:extLst>
              <a:ext uri="{FF2B5EF4-FFF2-40B4-BE49-F238E27FC236}">
                <a16:creationId xmlns:a16="http://schemas.microsoft.com/office/drawing/2014/main" id="{C3E214C7-F8CA-4F0D-9DD9-BF8C698E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TBDSsnInt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328E5-BF87-4E6A-AA60-B4C79DA93C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Planten in Nectar, zeker niet saai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E07984-8EBE-49EA-AA71-3EE773C237F7}"/>
              </a:ext>
            </a:extLst>
          </p:cNvPr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51AE32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BBCE8-F851-4947-A2BE-F03E8106AE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Wat gaan we doen?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2EB4AF-DC5B-4FA9-93E4-58A14EA8A4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/>
          <a:p>
            <a:pPr marL="457163" lvl="0" indent="-457163"/>
            <a:r>
              <a:rPr lang="nl-NL"/>
              <a:t>Wie werkt met Nectar?</a:t>
            </a:r>
          </a:p>
          <a:p>
            <a:pPr marL="457163" lvl="0" indent="-457163"/>
            <a:endParaRPr lang="nl-NL"/>
          </a:p>
          <a:p>
            <a:pPr marL="457163" lvl="0" indent="-457163"/>
            <a:r>
              <a:rPr lang="nl-NL"/>
              <a:t>Groepen maken. Niveaus bij elkaar</a:t>
            </a:r>
          </a:p>
          <a:p>
            <a:pPr marL="457163" lvl="0" indent="-457163"/>
            <a:endParaRPr lang="nl-NL"/>
          </a:p>
          <a:p>
            <a:pPr marL="457163" lvl="0" indent="-457163"/>
            <a:r>
              <a:rPr lang="nl-NL"/>
              <a:t>Juiste materialen erbij</a:t>
            </a:r>
          </a:p>
          <a:p>
            <a:pPr marL="457163" lvl="0" indent="-457163"/>
            <a:endParaRPr lang="nl-NL"/>
          </a:p>
          <a:p>
            <a:pPr marL="457163" lvl="0" indent="-457163"/>
            <a:r>
              <a:rPr lang="nl-NL"/>
              <a:t>Opdrachten langs: Nectar + eigen ideeën</a:t>
            </a:r>
          </a:p>
          <a:p>
            <a:pPr marL="457163" lvl="0" indent="-457163"/>
            <a:endParaRPr lang="nl-NL"/>
          </a:p>
          <a:p>
            <a:pPr marL="457163" lvl="0" indent="-457163"/>
            <a:r>
              <a:rPr lang="nl-NL"/>
              <a:t>Pareltjes uitwisselen. Flap-over. Per groep</a:t>
            </a:r>
          </a:p>
          <a:p>
            <a:pPr lvl="2" indent="-485738"/>
            <a:r>
              <a:rPr lang="nl-NL"/>
              <a:t>2 pareltjes boek</a:t>
            </a:r>
          </a:p>
          <a:p>
            <a:pPr lvl="2" indent="-485738"/>
            <a:r>
              <a:rPr lang="nl-NL"/>
              <a:t>2 pareltjes online</a:t>
            </a:r>
          </a:p>
          <a:p>
            <a:pPr marL="457163" lvl="0" indent="-457163"/>
            <a:endParaRPr lang="nl-NL"/>
          </a:p>
          <a:p>
            <a:pPr marL="457163" lvl="0" indent="-457163"/>
            <a:r>
              <a:rPr lang="nl-NL"/>
              <a:t> </a:t>
            </a: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E3FFF8C3-D6F6-44AE-A4B0-35C8ED1B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9" y="2513191"/>
            <a:ext cx="8064898" cy="56617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0887D-F94A-4E15-8057-27AD34CF6D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Onderbouw vmbo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91A360-26D1-46E6-917D-E4AA8B3765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2693865" cy="7527697"/>
          </a:xfrm>
        </p:spPr>
        <p:txBody>
          <a:bodyPr rIns="107999"/>
          <a:lstStyle/>
          <a:p>
            <a:pPr lvl="2" indent="-485738"/>
            <a:r>
              <a:rPr lang="nl-NL"/>
              <a:t>Basis </a:t>
            </a:r>
          </a:p>
          <a:p>
            <a:pPr marL="1614364" lvl="3" indent="-501612"/>
            <a:r>
              <a:rPr lang="nl-NL"/>
              <a:t>H5 Start Planten eten </a:t>
            </a:r>
            <a:r>
              <a:rPr lang="nl-NL" sz="2400"/>
              <a:t>(p. 56), </a:t>
            </a:r>
            <a:r>
              <a:rPr lang="nl-NL"/>
              <a:t>practicum Cel maken </a:t>
            </a:r>
            <a:r>
              <a:rPr lang="nl-NL" sz="2400"/>
              <a:t>(p.67)</a:t>
            </a:r>
          </a:p>
          <a:p>
            <a:pPr marL="1614364" lvl="3" indent="-501612"/>
            <a:r>
              <a:rPr lang="nl-NL"/>
              <a:t>H6 Determineren </a:t>
            </a:r>
            <a:r>
              <a:rPr lang="nl-NL" sz="2400"/>
              <a:t>(p. 114), </a:t>
            </a:r>
            <a:r>
              <a:rPr lang="nl-NL"/>
              <a:t>practicum </a:t>
            </a:r>
            <a:r>
              <a:rPr lang="nl-NL" sz="2400"/>
              <a:t>(p. 116)</a:t>
            </a:r>
          </a:p>
          <a:p>
            <a:pPr marL="1614364" lvl="3" indent="-501612"/>
            <a:endParaRPr lang="nl-NL"/>
          </a:p>
          <a:p>
            <a:pPr lvl="2" indent="-485738"/>
            <a:r>
              <a:rPr lang="nl-NL"/>
              <a:t>Kgt </a:t>
            </a:r>
          </a:p>
          <a:p>
            <a:pPr marL="1614364" lvl="3" indent="-501612"/>
            <a:r>
              <a:rPr lang="nl-NL"/>
              <a:t>H3 Verdieping Bijen en kleuren zien </a:t>
            </a:r>
            <a:r>
              <a:rPr lang="nl-NL" sz="2400"/>
              <a:t>(p. 73 lb, p. 130 wb)</a:t>
            </a:r>
          </a:p>
          <a:p>
            <a:pPr marL="1614364" lvl="3" indent="-501612"/>
            <a:r>
              <a:rPr lang="nl-NL"/>
              <a:t>H5.2 Toepassen Oudste boom </a:t>
            </a:r>
            <a:r>
              <a:rPr lang="nl-NL" sz="2400"/>
              <a:t>(p. 104 lb, p. 60 wb)</a:t>
            </a:r>
          </a:p>
          <a:p>
            <a:pPr marL="1614364" lvl="3" indent="-501612"/>
            <a:r>
              <a:rPr lang="nl-NL"/>
              <a:t>H5.3 Toepassen Vleesetende planten </a:t>
            </a:r>
            <a:r>
              <a:rPr lang="nl-NL" sz="2400"/>
              <a:t>(p. 108 lb, p. 67 wb)</a:t>
            </a:r>
          </a:p>
          <a:p>
            <a:pPr marL="1614364" lvl="3" indent="-501612"/>
            <a:r>
              <a:rPr lang="nl-NL"/>
              <a:t>H5 Samenhang (</a:t>
            </a:r>
            <a:r>
              <a:rPr lang="nl-NL" sz="2400"/>
              <a:t>p. 114 lb, p.77 wb</a:t>
            </a:r>
            <a:r>
              <a:rPr lang="nl-NL"/>
              <a:t>, bodemdieren) </a:t>
            </a:r>
          </a:p>
          <a:p>
            <a:pPr marL="1614364" lvl="3" indent="-501612"/>
            <a:r>
              <a:rPr lang="nl-NL"/>
              <a:t>H5 Verdieping Bijzondere planten </a:t>
            </a:r>
            <a:r>
              <a:rPr lang="nl-NL" sz="2400"/>
              <a:t>(p. 116 lb, p.85 wb)</a:t>
            </a:r>
          </a:p>
          <a:p>
            <a:pPr marL="457163" lvl="0" indent="-457163"/>
            <a:endParaRPr lang="nl-NL"/>
          </a:p>
          <a:p>
            <a:pPr marL="457163" lvl="0" indent="-457163"/>
            <a:endParaRPr lang="nl-NL"/>
          </a:p>
          <a:p>
            <a:pPr marL="0" lvl="0" indent="0">
              <a:buNone/>
            </a:pPr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24741-737D-494A-B78C-B8318778D5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Onderbouw havo/vwo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930F7F-67F4-4E8B-A05F-6F5A95FF5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3485955" cy="7527697"/>
          </a:xfrm>
        </p:spPr>
        <p:txBody>
          <a:bodyPr rIns="107999"/>
          <a:lstStyle/>
          <a:p>
            <a:pPr lvl="2" indent="-485738">
              <a:lnSpc>
                <a:spcPct val="90000"/>
              </a:lnSpc>
            </a:pPr>
            <a:r>
              <a:rPr lang="nl-NL"/>
              <a:t>Havo/vwo 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/>
              <a:t>H5 Start </a:t>
            </a:r>
            <a:r>
              <a:rPr lang="nl-NL" sz="2600"/>
              <a:t>(p. 119 lb, p. 54 wb), 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/>
              <a:t>H5.1 Rode tomaten </a:t>
            </a:r>
            <a:r>
              <a:rPr lang="nl-NL" sz="2600"/>
              <a:t>(p. 125 lb, p. 59 wb) </a:t>
            </a:r>
            <a:r>
              <a:rPr lang="nl-NL"/>
              <a:t>en Toepassen moestuin </a:t>
            </a:r>
            <a:r>
              <a:rPr lang="nl-NL" sz="2600"/>
              <a:t>(p. 126 lb, p. 60 wb)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/>
              <a:t>H5.2 Wortels groeien omlaag </a:t>
            </a:r>
            <a:r>
              <a:rPr lang="nl-NL" sz="2600"/>
              <a:t>(p. 130 lb, p. 67 wb)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/>
              <a:t>H5.3 Planten zonder bladgroen </a:t>
            </a:r>
            <a:r>
              <a:rPr lang="nl-NL" sz="2600"/>
              <a:t>(p. 134 lb, p. 75 wb)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/>
              <a:t>H5.4 Toepassen Bijensterfte </a:t>
            </a:r>
            <a:r>
              <a:rPr lang="nl-NL" sz="2600"/>
              <a:t>(p. 141 lb, p. 83 wb)</a:t>
            </a:r>
          </a:p>
          <a:p>
            <a:pPr marL="1614364" lvl="3" indent="-501612">
              <a:lnSpc>
                <a:spcPct val="90000"/>
              </a:lnSpc>
            </a:pPr>
            <a:endParaRPr lang="nl-NL"/>
          </a:p>
          <a:p>
            <a:pPr lvl="2" indent="-485738">
              <a:lnSpc>
                <a:spcPct val="90000"/>
              </a:lnSpc>
            </a:pPr>
            <a:r>
              <a:rPr lang="nl-NL"/>
              <a:t>VWO 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/>
              <a:t>H5.2 Blauwe vraag, Planten kweken in ruimte </a:t>
            </a:r>
            <a:r>
              <a:rPr lang="nl-NL" sz="2600"/>
              <a:t>(p. 138 lb, p. 71 wb)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/>
              <a:t>H5 Samenhang Planten bewegen </a:t>
            </a:r>
            <a:r>
              <a:rPr lang="nl-NL" sz="2600"/>
              <a:t>(p. 156 lb, p.98 wb) 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/>
              <a:t>H5 Verdieping Planten leven samen</a:t>
            </a:r>
            <a:r>
              <a:rPr lang="nl-NL" sz="2600"/>
              <a:t> (p. 158 lb, p.109 wb)</a:t>
            </a:r>
          </a:p>
          <a:p>
            <a:pPr marL="1614364" lvl="3" indent="-501612">
              <a:lnSpc>
                <a:spcPct val="90000"/>
              </a:lnSpc>
            </a:pPr>
            <a:endParaRPr lang="nl-NL"/>
          </a:p>
          <a:p>
            <a:pPr marL="457163" lvl="0" indent="-457163">
              <a:lnSpc>
                <a:spcPct val="90000"/>
              </a:lnSpc>
            </a:pPr>
            <a:endParaRPr lang="nl-NL"/>
          </a:p>
          <a:p>
            <a:pPr marL="457163" lvl="0" indent="-457163">
              <a:lnSpc>
                <a:spcPct val="90000"/>
              </a:lnSpc>
            </a:pPr>
            <a:endParaRPr lang="nl-NL"/>
          </a:p>
          <a:p>
            <a:pPr marL="457163" lvl="0" indent="-457163">
              <a:lnSpc>
                <a:spcPct val="90000"/>
              </a:lnSpc>
            </a:pPr>
            <a:r>
              <a:rPr lang="nl-NL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6E5E0-1E99-46ED-9CA9-9EDB4B4E3D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Vmbo bovenbouw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61A858-845F-46FD-B933-341A425692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3485955" cy="7527697"/>
          </a:xfrm>
        </p:spPr>
        <p:txBody>
          <a:bodyPr rIns="107999"/>
          <a:lstStyle/>
          <a:p>
            <a:pPr lvl="2" indent="-485738">
              <a:lnSpc>
                <a:spcPct val="90000"/>
              </a:lnSpc>
            </a:pPr>
            <a:r>
              <a:rPr lang="nl-NL" sz="3100"/>
              <a:t>3 basis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 sz="3100"/>
              <a:t>H1.2 Practicum Microscopie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 sz="3100"/>
              <a:t>H3.3 Practicum suiker maken </a:t>
            </a:r>
            <a:r>
              <a:rPr lang="nl-NL" sz="2400"/>
              <a:t>(p. 174)</a:t>
            </a:r>
          </a:p>
          <a:p>
            <a:pPr marL="1614364" lvl="3" indent="-501612">
              <a:lnSpc>
                <a:spcPct val="90000"/>
              </a:lnSpc>
            </a:pPr>
            <a:endParaRPr lang="nl-NL" sz="3100"/>
          </a:p>
          <a:p>
            <a:pPr lvl="2" indent="-485738">
              <a:lnSpc>
                <a:spcPct val="90000"/>
              </a:lnSpc>
            </a:pPr>
            <a:endParaRPr lang="nl-NL" sz="3100"/>
          </a:p>
          <a:p>
            <a:pPr lvl="2" indent="-485738">
              <a:lnSpc>
                <a:spcPct val="90000"/>
              </a:lnSpc>
            </a:pPr>
            <a:r>
              <a:rPr lang="nl-NL" sz="3100"/>
              <a:t>3 kader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 sz="3100"/>
              <a:t>H1.2 Grootste en kleinste plant </a:t>
            </a:r>
            <a:r>
              <a:rPr lang="nl-NL" sz="2400"/>
              <a:t>(p. 17 lb, p. 19 wb)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 sz="3100"/>
              <a:t>H3.2 Practicum Vaatbundels, huidmondjes </a:t>
            </a:r>
            <a:r>
              <a:rPr lang="nl-NL" sz="2400"/>
              <a:t>(p.115, 116 wb)</a:t>
            </a:r>
          </a:p>
          <a:p>
            <a:pPr marL="1112751" lvl="3" indent="0">
              <a:lnSpc>
                <a:spcPct val="90000"/>
              </a:lnSpc>
              <a:buNone/>
            </a:pPr>
            <a:r>
              <a:rPr lang="nl-NL" sz="3100"/>
              <a:t>		online: p. 76 animatie Transport van stoffen door de plant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 sz="3100"/>
              <a:t>H3.5 Kringloop fotosynthese en verbranding </a:t>
            </a:r>
            <a:r>
              <a:rPr lang="nl-NL" sz="2400"/>
              <a:t>(p. 91 lb, p. 131 wb)</a:t>
            </a:r>
          </a:p>
          <a:p>
            <a:pPr marL="1614364" lvl="3" indent="-501612">
              <a:lnSpc>
                <a:spcPct val="90000"/>
              </a:lnSpc>
            </a:pPr>
            <a:endParaRPr lang="nl-NL" sz="2400"/>
          </a:p>
          <a:p>
            <a:pPr marL="1112751" lvl="3" indent="0">
              <a:lnSpc>
                <a:spcPct val="90000"/>
              </a:lnSpc>
              <a:buNone/>
            </a:pPr>
            <a:endParaRPr lang="nl-NL" sz="3100"/>
          </a:p>
          <a:p>
            <a:pPr lvl="2" indent="-485738">
              <a:lnSpc>
                <a:spcPct val="90000"/>
              </a:lnSpc>
            </a:pPr>
            <a:endParaRPr lang="nl-NL" sz="3100"/>
          </a:p>
          <a:p>
            <a:pPr lvl="2" indent="-485738">
              <a:lnSpc>
                <a:spcPct val="90000"/>
              </a:lnSpc>
            </a:pPr>
            <a:r>
              <a:rPr lang="nl-NL" sz="3100"/>
              <a:t>3 gt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 sz="3100"/>
              <a:t>H1.1 Grootste en kleinste plant </a:t>
            </a:r>
            <a:r>
              <a:rPr lang="nl-NL" sz="2400"/>
              <a:t>(p. 17 lb, p. 21 wb)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 sz="3100"/>
              <a:t>H3.2 Water in planten </a:t>
            </a:r>
            <a:r>
              <a:rPr lang="nl-NL" sz="2400"/>
              <a:t>(p. 136 wb havo vraag) </a:t>
            </a:r>
          </a:p>
          <a:p>
            <a:pPr marL="1614364" lvl="3" indent="-501612">
              <a:lnSpc>
                <a:spcPct val="90000"/>
              </a:lnSpc>
            </a:pPr>
            <a:r>
              <a:rPr lang="nl-NL" sz="3100"/>
              <a:t>H3.3 </a:t>
            </a:r>
            <a:r>
              <a:rPr lang="nl-NL" sz="3100">
                <a:hlinkClick r:id="rId2"/>
              </a:rPr>
              <a:t>fotosynthese</a:t>
            </a:r>
            <a:r>
              <a:rPr lang="nl-NL" sz="3100"/>
              <a:t> lied </a:t>
            </a:r>
            <a:r>
              <a:rPr lang="nl-NL" sz="2400"/>
              <a:t>(p. 82 lb)</a:t>
            </a:r>
            <a:r>
              <a:rPr lang="nl-NL" sz="31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262A2-EF66-47D8-AC2D-69A4E466FC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Nectar.noordhoff.nl</a:t>
            </a: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E8285B28-078F-452B-AA4D-1A270422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63" y="2342308"/>
            <a:ext cx="17730609" cy="75608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442</TotalTime>
  <Words>354</Words>
  <Application>Microsoft Office PowerPoint</Application>
  <PresentationFormat>Breedbeeld</PresentationFormat>
  <Paragraphs>62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1 sectie start en eindslide + inhoud</vt:lpstr>
      <vt:lpstr>Planten in Nectar, zeker niet saai</vt:lpstr>
      <vt:lpstr>Wat gaan we doen?</vt:lpstr>
      <vt:lpstr>Onderbouw vmbo</vt:lpstr>
      <vt:lpstr>Onderbouw havo/vwo</vt:lpstr>
      <vt:lpstr>Vmbo bovenbouw</vt:lpstr>
      <vt:lpstr>Nectar.noordhoff.nl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 in Nectar, zeker niet saai</dc:title>
  <dc:creator>Zanden, Petra van der</dc:creator>
  <cp:lastModifiedBy>Tycho Malmberg</cp:lastModifiedBy>
  <cp:revision>2</cp:revision>
  <dcterms:created xsi:type="dcterms:W3CDTF">2019-05-01T09:36:38Z</dcterms:created>
  <dcterms:modified xsi:type="dcterms:W3CDTF">2019-05-20T11:43:02Z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