
<file path=[Content_Types].xml><?xml version="1.0" encoding="utf-8"?>
<Types xmlns="http://schemas.openxmlformats.org/package/2006/content-types">
  <Default Extension="emf" ContentType="image/x-emf"/>
  <Default Extension="gif" ContentType="video/unknown"/>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handoutMasterIdLst>
    <p:handoutMasterId r:id="rId48"/>
  </p:handoutMasterIdLst>
  <p:sldIdLst>
    <p:sldId id="261" r:id="rId2"/>
    <p:sldId id="357" r:id="rId3"/>
    <p:sldId id="537" r:id="rId4"/>
    <p:sldId id="469" r:id="rId5"/>
    <p:sldId id="387" r:id="rId6"/>
    <p:sldId id="423" r:id="rId7"/>
    <p:sldId id="425" r:id="rId8"/>
    <p:sldId id="614" r:id="rId9"/>
    <p:sldId id="615" r:id="rId10"/>
    <p:sldId id="616" r:id="rId11"/>
    <p:sldId id="388" r:id="rId12"/>
    <p:sldId id="557" r:id="rId13"/>
    <p:sldId id="270" r:id="rId14"/>
    <p:sldId id="280" r:id="rId15"/>
    <p:sldId id="412" r:id="rId16"/>
    <p:sldId id="413" r:id="rId17"/>
    <p:sldId id="281" r:id="rId18"/>
    <p:sldId id="539" r:id="rId19"/>
    <p:sldId id="335" r:id="rId20"/>
    <p:sldId id="377" r:id="rId21"/>
    <p:sldId id="378" r:id="rId22"/>
    <p:sldId id="606" r:id="rId23"/>
    <p:sldId id="535" r:id="rId24"/>
    <p:sldId id="577" r:id="rId25"/>
    <p:sldId id="503" r:id="rId26"/>
    <p:sldId id="472" r:id="rId27"/>
    <p:sldId id="607" r:id="rId28"/>
    <p:sldId id="567" r:id="rId29"/>
    <p:sldId id="643" r:id="rId30"/>
    <p:sldId id="608" r:id="rId31"/>
    <p:sldId id="570" r:id="rId32"/>
    <p:sldId id="396" r:id="rId33"/>
    <p:sldId id="566" r:id="rId34"/>
    <p:sldId id="644" r:id="rId35"/>
    <p:sldId id="507" r:id="rId36"/>
    <p:sldId id="595" r:id="rId37"/>
    <p:sldId id="623" r:id="rId38"/>
    <p:sldId id="624" r:id="rId39"/>
    <p:sldId id="622" r:id="rId40"/>
    <p:sldId id="625" r:id="rId41"/>
    <p:sldId id="621" r:id="rId42"/>
    <p:sldId id="633" r:id="rId43"/>
    <p:sldId id="642" r:id="rId44"/>
    <p:sldId id="646" r:id="rId45"/>
    <p:sldId id="598" r:id="rId46"/>
  </p:sldIdLst>
  <p:sldSz cx="9144000" cy="5143500" type="screen16x9"/>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2B4A"/>
    <a:srgbClr val="17375D"/>
    <a:srgbClr val="0C1A44"/>
    <a:srgbClr val="9FD4D7"/>
    <a:srgbClr val="EFA720"/>
    <a:srgbClr val="B2B3B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96" autoAdjust="0"/>
    <p:restoredTop sz="93326" autoAdjust="0"/>
  </p:normalViewPr>
  <p:slideViewPr>
    <p:cSldViewPr snapToGrid="0" snapToObjects="1">
      <p:cViewPr varScale="1">
        <p:scale>
          <a:sx n="82" d="100"/>
          <a:sy n="82" d="100"/>
        </p:scale>
        <p:origin x="744" y="56"/>
      </p:cViewPr>
      <p:guideLst>
        <p:guide orient="horz" pos="1620"/>
        <p:guide pos="2880"/>
      </p:guideLst>
    </p:cSldViewPr>
  </p:slideViewPr>
  <p:notesTextViewPr>
    <p:cViewPr>
      <p:scale>
        <a:sx n="100" d="100"/>
        <a:sy n="100" d="100"/>
      </p:scale>
      <p:origin x="0" y="0"/>
    </p:cViewPr>
  </p:notesTextViewPr>
  <p:sorterViewPr>
    <p:cViewPr>
      <p:scale>
        <a:sx n="65" d="100"/>
        <a:sy n="6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GB"/>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7E848EF2-8C6A-4B0E-830E-B6640639CDB0}" type="datetimeFigureOut">
              <a:rPr lang="en-GB" smtClean="0"/>
              <a:t>10/11/2021</a:t>
            </a:fld>
            <a:endParaRPr lang="en-GB"/>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GB"/>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63E3FEE-9A12-4154-8451-8EA43911CC44}" type="slidenum">
              <a:rPr lang="en-GB" smtClean="0"/>
              <a:t>‹#›</a:t>
            </a:fld>
            <a:endParaRPr lang="en-GB"/>
          </a:p>
        </p:txBody>
      </p:sp>
    </p:spTree>
    <p:extLst>
      <p:ext uri="{BB962C8B-B14F-4D97-AF65-F5344CB8AC3E}">
        <p14:creationId xmlns:p14="http://schemas.microsoft.com/office/powerpoint/2010/main" val="22711335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GB"/>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8730E339-A59A-4ADC-8CDC-0B55F3F9E507}" type="datetimeFigureOut">
              <a:rPr lang="en-GB" smtClean="0"/>
              <a:t>10/11/2021</a:t>
            </a:fld>
            <a:endParaRPr lang="en-GB"/>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GB"/>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GB"/>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AAB56564-5040-4854-9EB8-EE28A2829DA5}" type="slidenum">
              <a:rPr lang="en-GB" smtClean="0"/>
              <a:t>‹#›</a:t>
            </a:fld>
            <a:endParaRPr lang="en-GB"/>
          </a:p>
        </p:txBody>
      </p:sp>
    </p:spTree>
    <p:extLst>
      <p:ext uri="{BB962C8B-B14F-4D97-AF65-F5344CB8AC3E}">
        <p14:creationId xmlns:p14="http://schemas.microsoft.com/office/powerpoint/2010/main" val="1306530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bwMode="auto">
          <a:xfrm>
            <a:off x="204788" y="804863"/>
            <a:ext cx="7165975" cy="4030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668750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bwMode="auto">
          <a:xfrm>
            <a:off x="204788" y="804863"/>
            <a:ext cx="7165975" cy="4030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1699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ea typeface="ヒラギノ角ゴ Pro W3" charset="-128"/>
              </a:defRPr>
            </a:lvl1pPr>
            <a:lvl2pPr marL="785372" indent="-302066">
              <a:spcBef>
                <a:spcPct val="30000"/>
              </a:spcBef>
              <a:defRPr sz="1300">
                <a:solidFill>
                  <a:schemeClr val="tx1"/>
                </a:solidFill>
                <a:latin typeface="Calibri" panose="020F0502020204030204" pitchFamily="34" charset="0"/>
                <a:ea typeface="ヒラギノ角ゴ Pro W3" charset="-128"/>
              </a:defRPr>
            </a:lvl2pPr>
            <a:lvl3pPr marL="1208265" indent="-241653">
              <a:spcBef>
                <a:spcPct val="30000"/>
              </a:spcBef>
              <a:defRPr sz="1300">
                <a:solidFill>
                  <a:schemeClr val="tx1"/>
                </a:solidFill>
                <a:latin typeface="Calibri" panose="020F0502020204030204" pitchFamily="34" charset="0"/>
                <a:ea typeface="ヒラギノ角ゴ Pro W3" charset="-128"/>
              </a:defRPr>
            </a:lvl3pPr>
            <a:lvl4pPr marL="1691571" indent="-241653">
              <a:spcBef>
                <a:spcPct val="30000"/>
              </a:spcBef>
              <a:defRPr sz="1300">
                <a:solidFill>
                  <a:schemeClr val="tx1"/>
                </a:solidFill>
                <a:latin typeface="Calibri" panose="020F0502020204030204" pitchFamily="34" charset="0"/>
                <a:ea typeface="ヒラギノ角ゴ Pro W3" charset="-128"/>
              </a:defRPr>
            </a:lvl4pPr>
            <a:lvl5pPr marL="2174878" indent="-241653">
              <a:spcBef>
                <a:spcPct val="30000"/>
              </a:spcBef>
              <a:defRPr sz="1300">
                <a:solidFill>
                  <a:schemeClr val="tx1"/>
                </a:solidFill>
                <a:latin typeface="Calibri" panose="020F0502020204030204" pitchFamily="34" charset="0"/>
                <a:ea typeface="ヒラギノ角ゴ Pro W3" charset="-128"/>
              </a:defRPr>
            </a:lvl5pPr>
            <a:lvl6pPr marL="2658184" indent="-241653" eaLnBrk="0" fontAlgn="base" hangingPunct="0">
              <a:spcBef>
                <a:spcPct val="30000"/>
              </a:spcBef>
              <a:spcAft>
                <a:spcPct val="0"/>
              </a:spcAft>
              <a:defRPr sz="1300">
                <a:solidFill>
                  <a:schemeClr val="tx1"/>
                </a:solidFill>
                <a:latin typeface="Calibri" panose="020F0502020204030204" pitchFamily="34" charset="0"/>
                <a:ea typeface="ヒラギノ角ゴ Pro W3" charset="-128"/>
              </a:defRPr>
            </a:lvl6pPr>
            <a:lvl7pPr marL="3141490" indent="-241653" eaLnBrk="0" fontAlgn="base" hangingPunct="0">
              <a:spcBef>
                <a:spcPct val="30000"/>
              </a:spcBef>
              <a:spcAft>
                <a:spcPct val="0"/>
              </a:spcAft>
              <a:defRPr sz="1300">
                <a:solidFill>
                  <a:schemeClr val="tx1"/>
                </a:solidFill>
                <a:latin typeface="Calibri" panose="020F0502020204030204" pitchFamily="34" charset="0"/>
                <a:ea typeface="ヒラギノ角ゴ Pro W3" charset="-128"/>
              </a:defRPr>
            </a:lvl7pPr>
            <a:lvl8pPr marL="3624796" indent="-241653" eaLnBrk="0" fontAlgn="base" hangingPunct="0">
              <a:spcBef>
                <a:spcPct val="30000"/>
              </a:spcBef>
              <a:spcAft>
                <a:spcPct val="0"/>
              </a:spcAft>
              <a:defRPr sz="1300">
                <a:solidFill>
                  <a:schemeClr val="tx1"/>
                </a:solidFill>
                <a:latin typeface="Calibri" panose="020F0502020204030204" pitchFamily="34" charset="0"/>
                <a:ea typeface="ヒラギノ角ゴ Pro W3" charset="-128"/>
              </a:defRPr>
            </a:lvl8pPr>
            <a:lvl9pPr marL="4108102" indent="-241653" eaLnBrk="0" fontAlgn="base" hangingPunct="0">
              <a:spcBef>
                <a:spcPct val="30000"/>
              </a:spcBef>
              <a:spcAft>
                <a:spcPct val="0"/>
              </a:spcAft>
              <a:defRPr sz="1300">
                <a:solidFill>
                  <a:schemeClr val="tx1"/>
                </a:solidFill>
                <a:latin typeface="Calibri" panose="020F0502020204030204" pitchFamily="34" charset="0"/>
                <a:ea typeface="ヒラギノ角ゴ Pro W3" charset="-128"/>
              </a:defRPr>
            </a:lvl9pPr>
          </a:lstStyle>
          <a:p>
            <a:pPr>
              <a:spcBef>
                <a:spcPct val="0"/>
              </a:spcBef>
            </a:pPr>
            <a:fld id="{AD765E36-2805-4D20-A564-8AB717114F2E}" type="slidenum">
              <a:rPr lang="en-GB" altLang="en-US" smtClean="0">
                <a:latin typeface="Arial" panose="020B0604020202020204" pitchFamily="34" charset="0"/>
              </a:rPr>
              <a:pPr>
                <a:spcBef>
                  <a:spcPct val="0"/>
                </a:spcBef>
              </a:pPr>
              <a:t>17</a:t>
            </a:fld>
            <a:endParaRPr lang="en-GB" altLang="en-US">
              <a:latin typeface="Arial" panose="020B0604020202020204" pitchFamily="34" charset="0"/>
            </a:endParaRPr>
          </a:p>
        </p:txBody>
      </p:sp>
      <p:sp>
        <p:nvSpPr>
          <p:cNvPr id="38915" name="Rectangle 2"/>
          <p:cNvSpPr>
            <a:spLocks noGrp="1" noRot="1" noChangeAspect="1" noChangeArrowheads="1" noTextEdit="1"/>
          </p:cNvSpPr>
          <p:nvPr>
            <p:ph type="sldImg"/>
          </p:nvPr>
        </p:nvSpPr>
        <p:spPr bwMode="auto">
          <a:xfrm>
            <a:off x="204788" y="804863"/>
            <a:ext cx="7165975" cy="4030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744192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txBox="1">
            <a:spLocks noGrp="1" noChangeArrowheads="1"/>
          </p:cNvSpPr>
          <p:nvPr/>
        </p:nvSpPr>
        <p:spPr bwMode="auto">
          <a:xfrm>
            <a:off x="4143587" y="9119474"/>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spcBef>
                <a:spcPct val="30000"/>
              </a:spcBef>
              <a:defRPr sz="1200">
                <a:solidFill>
                  <a:schemeClr val="tx1"/>
                </a:solidFill>
                <a:latin typeface="Calibri" panose="020F0502020204030204" pitchFamily="34" charset="0"/>
                <a:ea typeface="ヒラギノ角ゴ Pro W3" charset="-128"/>
              </a:defRPr>
            </a:lvl1pPr>
            <a:lvl2pPr marL="742950" indent="-285750">
              <a:spcBef>
                <a:spcPct val="30000"/>
              </a:spcBef>
              <a:defRPr sz="1200">
                <a:solidFill>
                  <a:schemeClr val="tx1"/>
                </a:solidFill>
                <a:latin typeface="Calibri" panose="020F0502020204030204" pitchFamily="34" charset="0"/>
                <a:ea typeface="ヒラギノ角ゴ Pro W3" charset="-128"/>
              </a:defRPr>
            </a:lvl2pPr>
            <a:lvl3pPr marL="1143000" indent="-228600">
              <a:spcBef>
                <a:spcPct val="30000"/>
              </a:spcBef>
              <a:defRPr sz="1200">
                <a:solidFill>
                  <a:schemeClr val="tx1"/>
                </a:solidFill>
                <a:latin typeface="Calibri" panose="020F0502020204030204" pitchFamily="34" charset="0"/>
                <a:ea typeface="ヒラギノ角ゴ Pro W3" charset="-128"/>
              </a:defRPr>
            </a:lvl3pPr>
            <a:lvl4pPr marL="1600200" indent="-228600">
              <a:spcBef>
                <a:spcPct val="30000"/>
              </a:spcBef>
              <a:defRPr sz="1200">
                <a:solidFill>
                  <a:schemeClr val="tx1"/>
                </a:solidFill>
                <a:latin typeface="Calibri" panose="020F0502020204030204" pitchFamily="34" charset="0"/>
                <a:ea typeface="ヒラギノ角ゴ Pro W3" charset="-128"/>
              </a:defRPr>
            </a:lvl4pPr>
            <a:lvl5pPr marL="2057400" indent="-228600">
              <a:spcBef>
                <a:spcPct val="30000"/>
              </a:spcBef>
              <a:defRPr sz="1200">
                <a:solidFill>
                  <a:schemeClr val="tx1"/>
                </a:solidFill>
                <a:latin typeface="Calibri" panose="020F0502020204030204" pitchFamily="34" charset="0"/>
                <a:ea typeface="ヒラギノ角ゴ Pro W3"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9pPr>
          </a:lstStyle>
          <a:p>
            <a:pPr algn="r" eaLnBrk="1" hangingPunct="1">
              <a:spcBef>
                <a:spcPct val="0"/>
              </a:spcBef>
            </a:pPr>
            <a:fld id="{C47C19D3-F3A9-425A-B2BB-80C3FE86664C}" type="slidenum">
              <a:rPr lang="en-GB" altLang="en-US">
                <a:latin typeface="Arial" panose="020B0604020202020204" pitchFamily="34" charset="0"/>
              </a:rPr>
              <a:pPr algn="r" eaLnBrk="1" hangingPunct="1">
                <a:spcBef>
                  <a:spcPct val="0"/>
                </a:spcBef>
              </a:pPr>
              <a:t>19</a:t>
            </a:fld>
            <a:endParaRPr lang="en-GB" altLang="en-US">
              <a:latin typeface="Arial" panose="020B0604020202020204" pitchFamily="34" charset="0"/>
            </a:endParaRPr>
          </a:p>
        </p:txBody>
      </p:sp>
      <p:sp>
        <p:nvSpPr>
          <p:cNvPr id="28675" name="Rectangle 2"/>
          <p:cNvSpPr>
            <a:spLocks noGrp="1" noRot="1" noChangeAspect="1" noChangeArrowheads="1" noTextEdit="1"/>
          </p:cNvSpPr>
          <p:nvPr>
            <p:ph type="sldImg"/>
          </p:nvPr>
        </p:nvSpPr>
        <p:spPr bwMode="auto">
          <a:xfrm>
            <a:off x="204788" y="804863"/>
            <a:ext cx="7165975" cy="4030662"/>
          </a:xfrm>
          <a:solidFill>
            <a:srgbClr val="FFFFFF"/>
          </a:solidFill>
          <a:ln>
            <a:solidFill>
              <a:srgbClr val="000000"/>
            </a:solidFill>
            <a:miter lim="800000"/>
            <a:headEnd/>
            <a:tailEnd/>
          </a:ln>
        </p:spPr>
      </p:sp>
      <p:sp>
        <p:nvSpPr>
          <p:cNvPr id="28676"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59670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txBox="1">
            <a:spLocks noGrp="1" noChangeArrowheads="1"/>
          </p:cNvSpPr>
          <p:nvPr/>
        </p:nvSpPr>
        <p:spPr bwMode="auto">
          <a:xfrm>
            <a:off x="4111935" y="9912679"/>
            <a:ext cx="3145706" cy="521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spcBef>
                <a:spcPct val="30000"/>
              </a:spcBef>
              <a:defRPr sz="1200">
                <a:solidFill>
                  <a:schemeClr val="tx1"/>
                </a:solidFill>
                <a:latin typeface="Calibri" panose="020F0502020204030204" pitchFamily="34" charset="0"/>
                <a:ea typeface="ヒラギノ角ゴ Pro W3" charset="-128"/>
              </a:defRPr>
            </a:lvl1pPr>
            <a:lvl2pPr marL="742950" indent="-285750">
              <a:spcBef>
                <a:spcPct val="30000"/>
              </a:spcBef>
              <a:defRPr sz="1200">
                <a:solidFill>
                  <a:schemeClr val="tx1"/>
                </a:solidFill>
                <a:latin typeface="Calibri" panose="020F0502020204030204" pitchFamily="34" charset="0"/>
                <a:ea typeface="ヒラギノ角ゴ Pro W3" charset="-128"/>
              </a:defRPr>
            </a:lvl2pPr>
            <a:lvl3pPr marL="1143000" indent="-228600">
              <a:spcBef>
                <a:spcPct val="30000"/>
              </a:spcBef>
              <a:defRPr sz="1200">
                <a:solidFill>
                  <a:schemeClr val="tx1"/>
                </a:solidFill>
                <a:latin typeface="Calibri" panose="020F0502020204030204" pitchFamily="34" charset="0"/>
                <a:ea typeface="ヒラギノ角ゴ Pro W3" charset="-128"/>
              </a:defRPr>
            </a:lvl3pPr>
            <a:lvl4pPr marL="1600200" indent="-228600">
              <a:spcBef>
                <a:spcPct val="30000"/>
              </a:spcBef>
              <a:defRPr sz="1200">
                <a:solidFill>
                  <a:schemeClr val="tx1"/>
                </a:solidFill>
                <a:latin typeface="Calibri" panose="020F0502020204030204" pitchFamily="34" charset="0"/>
                <a:ea typeface="ヒラギノ角ゴ Pro W3" charset="-128"/>
              </a:defRPr>
            </a:lvl4pPr>
            <a:lvl5pPr marL="2057400" indent="-228600">
              <a:spcBef>
                <a:spcPct val="30000"/>
              </a:spcBef>
              <a:defRPr sz="1200">
                <a:solidFill>
                  <a:schemeClr val="tx1"/>
                </a:solidFill>
                <a:latin typeface="Calibri" panose="020F0502020204030204" pitchFamily="34" charset="0"/>
                <a:ea typeface="ヒラギノ角ゴ Pro W3"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9pPr>
          </a:lstStyle>
          <a:p>
            <a:pPr algn="r" eaLnBrk="1" hangingPunct="1">
              <a:spcBef>
                <a:spcPct val="0"/>
              </a:spcBef>
            </a:pPr>
            <a:fld id="{3A90D7AE-A261-41FA-BE32-5B3695B1CE21}" type="slidenum">
              <a:rPr lang="en-GB" altLang="en-US">
                <a:latin typeface="Arial" panose="020B0604020202020204" pitchFamily="34" charset="0"/>
              </a:rPr>
              <a:pPr algn="r" eaLnBrk="1" hangingPunct="1">
                <a:spcBef>
                  <a:spcPct val="0"/>
                </a:spcBef>
              </a:pPr>
              <a:t>22</a:t>
            </a:fld>
            <a:endParaRPr lang="en-GB" altLang="en-US">
              <a:latin typeface="Arial" panose="020B0604020202020204" pitchFamily="34" charset="0"/>
            </a:endParaRPr>
          </a:p>
        </p:txBody>
      </p:sp>
      <p:sp>
        <p:nvSpPr>
          <p:cNvPr id="32771" name="Rectangle 2"/>
          <p:cNvSpPr>
            <a:spLocks noGrp="1" noRot="1" noChangeAspect="1" noChangeArrowheads="1" noTextEdit="1"/>
          </p:cNvSpPr>
          <p:nvPr>
            <p:ph type="sldImg"/>
          </p:nvPr>
        </p:nvSpPr>
        <p:spPr bwMode="auto">
          <a:xfrm>
            <a:off x="-134938" y="874713"/>
            <a:ext cx="7788276" cy="4381500"/>
          </a:xfrm>
          <a:solidFill>
            <a:srgbClr val="FFFFFF"/>
          </a:solidFill>
          <a:ln>
            <a:solidFill>
              <a:srgbClr val="000000"/>
            </a:solidFill>
            <a:miter lim="800000"/>
            <a:headEnd/>
            <a:tailEnd/>
          </a:ln>
        </p:spPr>
      </p:sp>
      <p:sp>
        <p:nvSpPr>
          <p:cNvPr id="32772" name="Rectangle 3"/>
          <p:cNvSpPr>
            <a:spLocks noGrp="1" noChangeArrowheads="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a:p>
        </p:txBody>
      </p:sp>
    </p:spTree>
    <p:extLst>
      <p:ext uri="{BB962C8B-B14F-4D97-AF65-F5344CB8AC3E}">
        <p14:creationId xmlns:p14="http://schemas.microsoft.com/office/powerpoint/2010/main" val="3859363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ヒラギノ角ゴ Pro W3" charset="-128"/>
              </a:defRPr>
            </a:lvl1pPr>
            <a:lvl2pPr marL="742950" indent="-285750">
              <a:spcBef>
                <a:spcPct val="30000"/>
              </a:spcBef>
              <a:defRPr sz="1200">
                <a:solidFill>
                  <a:schemeClr val="tx1"/>
                </a:solidFill>
                <a:latin typeface="Calibri" panose="020F0502020204030204" pitchFamily="34" charset="0"/>
                <a:ea typeface="ヒラギノ角ゴ Pro W3" charset="-128"/>
              </a:defRPr>
            </a:lvl2pPr>
            <a:lvl3pPr marL="1143000" indent="-228600">
              <a:spcBef>
                <a:spcPct val="30000"/>
              </a:spcBef>
              <a:defRPr sz="1200">
                <a:solidFill>
                  <a:schemeClr val="tx1"/>
                </a:solidFill>
                <a:latin typeface="Calibri" panose="020F0502020204030204" pitchFamily="34" charset="0"/>
                <a:ea typeface="ヒラギノ角ゴ Pro W3" charset="-128"/>
              </a:defRPr>
            </a:lvl3pPr>
            <a:lvl4pPr marL="1600200" indent="-228600">
              <a:spcBef>
                <a:spcPct val="30000"/>
              </a:spcBef>
              <a:defRPr sz="1200">
                <a:solidFill>
                  <a:schemeClr val="tx1"/>
                </a:solidFill>
                <a:latin typeface="Calibri" panose="020F0502020204030204" pitchFamily="34" charset="0"/>
                <a:ea typeface="ヒラギノ角ゴ Pro W3" charset="-128"/>
              </a:defRPr>
            </a:lvl4pPr>
            <a:lvl5pPr marL="2057400" indent="-228600">
              <a:spcBef>
                <a:spcPct val="30000"/>
              </a:spcBef>
              <a:defRPr sz="1200">
                <a:solidFill>
                  <a:schemeClr val="tx1"/>
                </a:solidFill>
                <a:latin typeface="Calibri" panose="020F0502020204030204" pitchFamily="34" charset="0"/>
                <a:ea typeface="ヒラギノ角ゴ Pro W3"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9pPr>
          </a:lstStyle>
          <a:p>
            <a:pPr>
              <a:spcBef>
                <a:spcPct val="0"/>
              </a:spcBef>
            </a:pPr>
            <a:fld id="{1B23E12A-430D-4D56-94C3-C8B41F21088C}" type="slidenum">
              <a:rPr lang="en-GB" altLang="en-US" sz="1300" smtClean="0">
                <a:latin typeface="Arial" panose="020B0604020202020204" pitchFamily="34" charset="0"/>
              </a:rPr>
              <a:pPr>
                <a:spcBef>
                  <a:spcPct val="0"/>
                </a:spcBef>
              </a:pPr>
              <a:t>25</a:t>
            </a:fld>
            <a:endParaRPr lang="en-GB" altLang="en-US" sz="1300">
              <a:latin typeface="Arial" panose="020B0604020202020204" pitchFamily="34" charset="0"/>
            </a:endParaRPr>
          </a:p>
        </p:txBody>
      </p:sp>
    </p:spTree>
    <p:extLst>
      <p:ext uri="{BB962C8B-B14F-4D97-AF65-F5344CB8AC3E}">
        <p14:creationId xmlns:p14="http://schemas.microsoft.com/office/powerpoint/2010/main" val="2923746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ea typeface="ヒラギノ角ゴ Pro W3" charset="-128"/>
              </a:defRPr>
            </a:lvl1pPr>
            <a:lvl2pPr marL="785372" indent="-302066">
              <a:spcBef>
                <a:spcPct val="30000"/>
              </a:spcBef>
              <a:defRPr sz="1300">
                <a:solidFill>
                  <a:schemeClr val="tx1"/>
                </a:solidFill>
                <a:latin typeface="Calibri" panose="020F0502020204030204" pitchFamily="34" charset="0"/>
                <a:ea typeface="ヒラギノ角ゴ Pro W3" charset="-128"/>
              </a:defRPr>
            </a:lvl2pPr>
            <a:lvl3pPr marL="1208265" indent="-241653">
              <a:spcBef>
                <a:spcPct val="30000"/>
              </a:spcBef>
              <a:defRPr sz="1300">
                <a:solidFill>
                  <a:schemeClr val="tx1"/>
                </a:solidFill>
                <a:latin typeface="Calibri" panose="020F0502020204030204" pitchFamily="34" charset="0"/>
                <a:ea typeface="ヒラギノ角ゴ Pro W3" charset="-128"/>
              </a:defRPr>
            </a:lvl3pPr>
            <a:lvl4pPr marL="1691571" indent="-241653">
              <a:spcBef>
                <a:spcPct val="30000"/>
              </a:spcBef>
              <a:defRPr sz="1300">
                <a:solidFill>
                  <a:schemeClr val="tx1"/>
                </a:solidFill>
                <a:latin typeface="Calibri" panose="020F0502020204030204" pitchFamily="34" charset="0"/>
                <a:ea typeface="ヒラギノ角ゴ Pro W3" charset="-128"/>
              </a:defRPr>
            </a:lvl4pPr>
            <a:lvl5pPr marL="2174878" indent="-241653">
              <a:spcBef>
                <a:spcPct val="30000"/>
              </a:spcBef>
              <a:defRPr sz="1300">
                <a:solidFill>
                  <a:schemeClr val="tx1"/>
                </a:solidFill>
                <a:latin typeface="Calibri" panose="020F0502020204030204" pitchFamily="34" charset="0"/>
                <a:ea typeface="ヒラギノ角ゴ Pro W3" charset="-128"/>
              </a:defRPr>
            </a:lvl5pPr>
            <a:lvl6pPr marL="2658184" indent="-241653" eaLnBrk="0" fontAlgn="base" hangingPunct="0">
              <a:spcBef>
                <a:spcPct val="30000"/>
              </a:spcBef>
              <a:spcAft>
                <a:spcPct val="0"/>
              </a:spcAft>
              <a:defRPr sz="1300">
                <a:solidFill>
                  <a:schemeClr val="tx1"/>
                </a:solidFill>
                <a:latin typeface="Calibri" panose="020F0502020204030204" pitchFamily="34" charset="0"/>
                <a:ea typeface="ヒラギノ角ゴ Pro W3" charset="-128"/>
              </a:defRPr>
            </a:lvl6pPr>
            <a:lvl7pPr marL="3141490" indent="-241653" eaLnBrk="0" fontAlgn="base" hangingPunct="0">
              <a:spcBef>
                <a:spcPct val="30000"/>
              </a:spcBef>
              <a:spcAft>
                <a:spcPct val="0"/>
              </a:spcAft>
              <a:defRPr sz="1300">
                <a:solidFill>
                  <a:schemeClr val="tx1"/>
                </a:solidFill>
                <a:latin typeface="Calibri" panose="020F0502020204030204" pitchFamily="34" charset="0"/>
                <a:ea typeface="ヒラギノ角ゴ Pro W3" charset="-128"/>
              </a:defRPr>
            </a:lvl7pPr>
            <a:lvl8pPr marL="3624796" indent="-241653" eaLnBrk="0" fontAlgn="base" hangingPunct="0">
              <a:spcBef>
                <a:spcPct val="30000"/>
              </a:spcBef>
              <a:spcAft>
                <a:spcPct val="0"/>
              </a:spcAft>
              <a:defRPr sz="1300">
                <a:solidFill>
                  <a:schemeClr val="tx1"/>
                </a:solidFill>
                <a:latin typeface="Calibri" panose="020F0502020204030204" pitchFamily="34" charset="0"/>
                <a:ea typeface="ヒラギノ角ゴ Pro W3" charset="-128"/>
              </a:defRPr>
            </a:lvl8pPr>
            <a:lvl9pPr marL="4108102" indent="-241653" eaLnBrk="0" fontAlgn="base" hangingPunct="0">
              <a:spcBef>
                <a:spcPct val="30000"/>
              </a:spcBef>
              <a:spcAft>
                <a:spcPct val="0"/>
              </a:spcAft>
              <a:defRPr sz="1300">
                <a:solidFill>
                  <a:schemeClr val="tx1"/>
                </a:solidFill>
                <a:latin typeface="Calibri" panose="020F0502020204030204" pitchFamily="34" charset="0"/>
                <a:ea typeface="ヒラギノ角ゴ Pro W3" charset="-128"/>
              </a:defRPr>
            </a:lvl9pPr>
          </a:lstStyle>
          <a:p>
            <a:pPr>
              <a:spcBef>
                <a:spcPct val="0"/>
              </a:spcBef>
            </a:pPr>
            <a:fld id="{48491FD1-98DB-4BC9-973D-4C06F682F6C2}" type="slidenum">
              <a:rPr lang="en-GB" altLang="en-US" sz="1400">
                <a:latin typeface="Arial" panose="020B0604020202020204" pitchFamily="34" charset="0"/>
              </a:rPr>
              <a:pPr>
                <a:spcBef>
                  <a:spcPct val="0"/>
                </a:spcBef>
              </a:pPr>
              <a:t>26</a:t>
            </a:fld>
            <a:endParaRPr lang="en-GB" altLang="en-US" sz="1400">
              <a:latin typeface="Arial" panose="020B0604020202020204" pitchFamily="34" charset="0"/>
            </a:endParaRPr>
          </a:p>
        </p:txBody>
      </p:sp>
      <p:sp>
        <p:nvSpPr>
          <p:cNvPr id="34819" name="Rectangle 2"/>
          <p:cNvSpPr>
            <a:spLocks noGrp="1" noRot="1" noChangeAspect="1" noChangeArrowheads="1" noTextEdit="1"/>
          </p:cNvSpPr>
          <p:nvPr>
            <p:ph type="sldImg"/>
          </p:nvPr>
        </p:nvSpPr>
        <p:spPr bwMode="auto">
          <a:xfrm>
            <a:off x="204788" y="804863"/>
            <a:ext cx="7165975" cy="4030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564765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AC481818-84A8-4C8D-AEEB-246C613749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154533C3-A6B3-4F57-8C38-F3F3439120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60420" name="Slide Number Placeholder 3">
            <a:extLst>
              <a:ext uri="{FF2B5EF4-FFF2-40B4-BE49-F238E27FC236}">
                <a16:creationId xmlns:a16="http://schemas.microsoft.com/office/drawing/2014/main" id="{01D9360B-8864-4C78-A935-8B1E5E3271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ヒラギノ角ゴ Pro W3" charset="-128"/>
              </a:defRPr>
            </a:lvl1pPr>
            <a:lvl2pPr marL="742950" indent="-285750">
              <a:spcBef>
                <a:spcPct val="30000"/>
              </a:spcBef>
              <a:defRPr sz="1200">
                <a:solidFill>
                  <a:schemeClr val="tx1"/>
                </a:solidFill>
                <a:latin typeface="Calibri" panose="020F0502020204030204" pitchFamily="34" charset="0"/>
                <a:ea typeface="ヒラギノ角ゴ Pro W3" charset="-128"/>
              </a:defRPr>
            </a:lvl2pPr>
            <a:lvl3pPr marL="1143000" indent="-228600">
              <a:spcBef>
                <a:spcPct val="30000"/>
              </a:spcBef>
              <a:defRPr sz="1200">
                <a:solidFill>
                  <a:schemeClr val="tx1"/>
                </a:solidFill>
                <a:latin typeface="Calibri" panose="020F0502020204030204" pitchFamily="34" charset="0"/>
                <a:ea typeface="ヒラギノ角ゴ Pro W3" charset="-128"/>
              </a:defRPr>
            </a:lvl3pPr>
            <a:lvl4pPr marL="1600200" indent="-228600">
              <a:spcBef>
                <a:spcPct val="30000"/>
              </a:spcBef>
              <a:defRPr sz="1200">
                <a:solidFill>
                  <a:schemeClr val="tx1"/>
                </a:solidFill>
                <a:latin typeface="Calibri" panose="020F0502020204030204" pitchFamily="34" charset="0"/>
                <a:ea typeface="ヒラギノ角ゴ Pro W3" charset="-128"/>
              </a:defRPr>
            </a:lvl4pPr>
            <a:lvl5pPr marL="2057400" indent="-228600">
              <a:spcBef>
                <a:spcPct val="30000"/>
              </a:spcBef>
              <a:defRPr sz="1200">
                <a:solidFill>
                  <a:schemeClr val="tx1"/>
                </a:solidFill>
                <a:latin typeface="Calibri" panose="020F0502020204030204" pitchFamily="34" charset="0"/>
                <a:ea typeface="ヒラギノ角ゴ Pro W3"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9pPr>
          </a:lstStyle>
          <a:p>
            <a:pPr>
              <a:spcBef>
                <a:spcPct val="0"/>
              </a:spcBef>
            </a:pPr>
            <a:fld id="{21F7F22F-10E5-4A37-94AE-5E7B8B2722F7}" type="slidenum">
              <a:rPr lang="en-GB" altLang="en-US" sz="1300" smtClean="0">
                <a:latin typeface="Arial" panose="020B0604020202020204" pitchFamily="34" charset="0"/>
              </a:rPr>
              <a:pPr>
                <a:spcBef>
                  <a:spcPct val="0"/>
                </a:spcBef>
              </a:pPr>
              <a:t>30</a:t>
            </a:fld>
            <a:endParaRPr lang="en-GB" altLang="en-US" sz="1300">
              <a:latin typeface="Arial" panose="020B0604020202020204" pitchFamily="34" charset="0"/>
            </a:endParaRPr>
          </a:p>
        </p:txBody>
      </p:sp>
    </p:spTree>
    <p:extLst>
      <p:ext uri="{BB962C8B-B14F-4D97-AF65-F5344CB8AC3E}">
        <p14:creationId xmlns:p14="http://schemas.microsoft.com/office/powerpoint/2010/main" val="3354035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B56564-5040-4854-9EB8-EE28A2829DA5}" type="slidenum">
              <a:rPr lang="en-GB" smtClean="0"/>
              <a:t>37</a:t>
            </a:fld>
            <a:endParaRPr lang="en-GB"/>
          </a:p>
        </p:txBody>
      </p:sp>
    </p:spTree>
    <p:extLst>
      <p:ext uri="{BB962C8B-B14F-4D97-AF65-F5344CB8AC3E}">
        <p14:creationId xmlns:p14="http://schemas.microsoft.com/office/powerpoint/2010/main" val="631552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B56564-5040-4854-9EB8-EE28A2829DA5}" type="slidenum">
              <a:rPr lang="en-GB" smtClean="0"/>
              <a:t>38</a:t>
            </a:fld>
            <a:endParaRPr lang="en-GB"/>
          </a:p>
        </p:txBody>
      </p:sp>
    </p:spTree>
    <p:extLst>
      <p:ext uri="{BB962C8B-B14F-4D97-AF65-F5344CB8AC3E}">
        <p14:creationId xmlns:p14="http://schemas.microsoft.com/office/powerpoint/2010/main" val="8421233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400">
                <a:solidFill>
                  <a:schemeClr val="tx1"/>
                </a:solidFill>
                <a:latin typeface="Calibri" panose="020F0502020204030204" pitchFamily="34" charset="0"/>
                <a:ea typeface="ヒラギノ角ゴ Pro W3" charset="-128"/>
              </a:defRPr>
            </a:lvl1pPr>
            <a:lvl2pPr marL="850951" indent="-327289">
              <a:spcBef>
                <a:spcPct val="30000"/>
              </a:spcBef>
              <a:defRPr sz="1400">
                <a:solidFill>
                  <a:schemeClr val="tx1"/>
                </a:solidFill>
                <a:latin typeface="Calibri" panose="020F0502020204030204" pitchFamily="34" charset="0"/>
                <a:ea typeface="ヒラギノ角ゴ Pro W3" charset="-128"/>
              </a:defRPr>
            </a:lvl2pPr>
            <a:lvl3pPr marL="1309155" indent="-261831">
              <a:spcBef>
                <a:spcPct val="30000"/>
              </a:spcBef>
              <a:defRPr sz="1400">
                <a:solidFill>
                  <a:schemeClr val="tx1"/>
                </a:solidFill>
                <a:latin typeface="Calibri" panose="020F0502020204030204" pitchFamily="34" charset="0"/>
                <a:ea typeface="ヒラギノ角ゴ Pro W3" charset="-128"/>
              </a:defRPr>
            </a:lvl3pPr>
            <a:lvl4pPr marL="1832817" indent="-261831">
              <a:spcBef>
                <a:spcPct val="30000"/>
              </a:spcBef>
              <a:defRPr sz="1400">
                <a:solidFill>
                  <a:schemeClr val="tx1"/>
                </a:solidFill>
                <a:latin typeface="Calibri" panose="020F0502020204030204" pitchFamily="34" charset="0"/>
                <a:ea typeface="ヒラギノ角ゴ Pro W3" charset="-128"/>
              </a:defRPr>
            </a:lvl4pPr>
            <a:lvl5pPr marL="2356480" indent="-261831">
              <a:spcBef>
                <a:spcPct val="30000"/>
              </a:spcBef>
              <a:defRPr sz="1400">
                <a:solidFill>
                  <a:schemeClr val="tx1"/>
                </a:solidFill>
                <a:latin typeface="Calibri" panose="020F0502020204030204" pitchFamily="34" charset="0"/>
                <a:ea typeface="ヒラギノ角ゴ Pro W3" charset="-128"/>
              </a:defRPr>
            </a:lvl5pPr>
            <a:lvl6pPr marL="2880142" indent="-261831" eaLnBrk="0" fontAlgn="base" hangingPunct="0">
              <a:spcBef>
                <a:spcPct val="30000"/>
              </a:spcBef>
              <a:spcAft>
                <a:spcPct val="0"/>
              </a:spcAft>
              <a:defRPr sz="1400">
                <a:solidFill>
                  <a:schemeClr val="tx1"/>
                </a:solidFill>
                <a:latin typeface="Calibri" panose="020F0502020204030204" pitchFamily="34" charset="0"/>
                <a:ea typeface="ヒラギノ角ゴ Pro W3" charset="-128"/>
              </a:defRPr>
            </a:lvl6pPr>
            <a:lvl7pPr marL="3403804" indent="-261831" eaLnBrk="0" fontAlgn="base" hangingPunct="0">
              <a:spcBef>
                <a:spcPct val="30000"/>
              </a:spcBef>
              <a:spcAft>
                <a:spcPct val="0"/>
              </a:spcAft>
              <a:defRPr sz="1400">
                <a:solidFill>
                  <a:schemeClr val="tx1"/>
                </a:solidFill>
                <a:latin typeface="Calibri" panose="020F0502020204030204" pitchFamily="34" charset="0"/>
                <a:ea typeface="ヒラギノ角ゴ Pro W3" charset="-128"/>
              </a:defRPr>
            </a:lvl7pPr>
            <a:lvl8pPr marL="3927466" indent="-261831" eaLnBrk="0" fontAlgn="base" hangingPunct="0">
              <a:spcBef>
                <a:spcPct val="30000"/>
              </a:spcBef>
              <a:spcAft>
                <a:spcPct val="0"/>
              </a:spcAft>
              <a:defRPr sz="1400">
                <a:solidFill>
                  <a:schemeClr val="tx1"/>
                </a:solidFill>
                <a:latin typeface="Calibri" panose="020F0502020204030204" pitchFamily="34" charset="0"/>
                <a:ea typeface="ヒラギノ角ゴ Pro W3" charset="-128"/>
              </a:defRPr>
            </a:lvl8pPr>
            <a:lvl9pPr marL="4451129" indent="-261831" eaLnBrk="0" fontAlgn="base" hangingPunct="0">
              <a:spcBef>
                <a:spcPct val="30000"/>
              </a:spcBef>
              <a:spcAft>
                <a:spcPct val="0"/>
              </a:spcAft>
              <a:defRPr sz="1400">
                <a:solidFill>
                  <a:schemeClr val="tx1"/>
                </a:solidFill>
                <a:latin typeface="Calibri" panose="020F0502020204030204" pitchFamily="34" charset="0"/>
                <a:ea typeface="ヒラギノ角ゴ Pro W3" charset="-128"/>
              </a:defRPr>
            </a:lvl9pPr>
          </a:lstStyle>
          <a:p>
            <a:pPr>
              <a:spcBef>
                <a:spcPct val="0"/>
              </a:spcBef>
            </a:pPr>
            <a:fld id="{AD765E36-2805-4D20-A564-8AB717114F2E}" type="slidenum">
              <a:rPr lang="en-GB" altLang="en-US" smtClean="0">
                <a:latin typeface="Arial" panose="020B0604020202020204" pitchFamily="34" charset="0"/>
              </a:rPr>
              <a:pPr>
                <a:spcBef>
                  <a:spcPct val="0"/>
                </a:spcBef>
              </a:pPr>
              <a:t>39</a:t>
            </a:fld>
            <a:endParaRPr lang="en-GB" altLang="en-US">
              <a:latin typeface="Arial" panose="020B0604020202020204" pitchFamily="34" charset="0"/>
            </a:endParaRPr>
          </a:p>
        </p:txBody>
      </p:sp>
      <p:sp>
        <p:nvSpPr>
          <p:cNvPr id="38915" name="Rectangle 2"/>
          <p:cNvSpPr>
            <a:spLocks noGrp="1" noRot="1" noChangeAspect="1" noChangeArrowheads="1" noTextEdit="1"/>
          </p:cNvSpPr>
          <p:nvPr>
            <p:ph type="sldImg"/>
          </p:nvPr>
        </p:nvSpPr>
        <p:spPr bwMode="auto">
          <a:xfrm>
            <a:off x="-85725" y="900113"/>
            <a:ext cx="8020050" cy="4511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939284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txBox="1">
            <a:spLocks noGrp="1" noChangeArrowheads="1"/>
          </p:cNvSpPr>
          <p:nvPr/>
        </p:nvSpPr>
        <p:spPr bwMode="auto">
          <a:xfrm>
            <a:off x="4290907" y="10206277"/>
            <a:ext cx="3283374" cy="53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704" tIns="52352" rIns="104704" bIns="52352" anchor="b"/>
          <a:lstStyle>
            <a:lvl1pPr>
              <a:spcBef>
                <a:spcPct val="30000"/>
              </a:spcBef>
              <a:defRPr sz="1200">
                <a:solidFill>
                  <a:schemeClr val="tx1"/>
                </a:solidFill>
                <a:latin typeface="Calibri" panose="020F0502020204030204" pitchFamily="34" charset="0"/>
                <a:ea typeface="ヒラギノ角ゴ Pro W3" charset="-128"/>
              </a:defRPr>
            </a:lvl1pPr>
            <a:lvl2pPr marL="742950" indent="-285750">
              <a:spcBef>
                <a:spcPct val="30000"/>
              </a:spcBef>
              <a:defRPr sz="1200">
                <a:solidFill>
                  <a:schemeClr val="tx1"/>
                </a:solidFill>
                <a:latin typeface="Calibri" panose="020F0502020204030204" pitchFamily="34" charset="0"/>
                <a:ea typeface="ヒラギノ角ゴ Pro W3" charset="-128"/>
              </a:defRPr>
            </a:lvl2pPr>
            <a:lvl3pPr marL="1143000" indent="-228600">
              <a:spcBef>
                <a:spcPct val="30000"/>
              </a:spcBef>
              <a:defRPr sz="1200">
                <a:solidFill>
                  <a:schemeClr val="tx1"/>
                </a:solidFill>
                <a:latin typeface="Calibri" panose="020F0502020204030204" pitchFamily="34" charset="0"/>
                <a:ea typeface="ヒラギノ角ゴ Pro W3" charset="-128"/>
              </a:defRPr>
            </a:lvl3pPr>
            <a:lvl4pPr marL="1600200" indent="-228600">
              <a:spcBef>
                <a:spcPct val="30000"/>
              </a:spcBef>
              <a:defRPr sz="1200">
                <a:solidFill>
                  <a:schemeClr val="tx1"/>
                </a:solidFill>
                <a:latin typeface="Calibri" panose="020F0502020204030204" pitchFamily="34" charset="0"/>
                <a:ea typeface="ヒラギノ角ゴ Pro W3" charset="-128"/>
              </a:defRPr>
            </a:lvl4pPr>
            <a:lvl5pPr marL="2057400" indent="-228600">
              <a:spcBef>
                <a:spcPct val="30000"/>
              </a:spcBef>
              <a:defRPr sz="1200">
                <a:solidFill>
                  <a:schemeClr val="tx1"/>
                </a:solidFill>
                <a:latin typeface="Calibri" panose="020F0502020204030204" pitchFamily="34" charset="0"/>
                <a:ea typeface="ヒラギノ角ゴ Pro W3"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9pPr>
          </a:lstStyle>
          <a:p>
            <a:pPr algn="r" eaLnBrk="1" hangingPunct="1">
              <a:spcBef>
                <a:spcPct val="0"/>
              </a:spcBef>
            </a:pPr>
            <a:fld id="{479A2566-2B5C-47CF-80A6-BA7A0917E021}" type="slidenum">
              <a:rPr lang="en-GB" altLang="en-US" sz="1400">
                <a:latin typeface="Arial" panose="020B0604020202020204" pitchFamily="34" charset="0"/>
              </a:rPr>
              <a:pPr algn="r" eaLnBrk="1" hangingPunct="1">
                <a:spcBef>
                  <a:spcPct val="0"/>
                </a:spcBef>
              </a:pPr>
              <a:t>2</a:t>
            </a:fld>
            <a:endParaRPr lang="en-GB" altLang="en-US" sz="1400">
              <a:latin typeface="Arial" panose="020B0604020202020204" pitchFamily="34" charset="0"/>
            </a:endParaRPr>
          </a:p>
        </p:txBody>
      </p:sp>
      <p:sp>
        <p:nvSpPr>
          <p:cNvPr id="19459" name="Rectangle 2"/>
          <p:cNvSpPr>
            <a:spLocks noGrp="1" noRot="1" noChangeAspect="1" noChangeArrowheads="1" noTextEdit="1"/>
          </p:cNvSpPr>
          <p:nvPr>
            <p:ph type="sldImg"/>
          </p:nvPr>
        </p:nvSpPr>
        <p:spPr bwMode="auto">
          <a:xfrm>
            <a:off x="204788" y="804863"/>
            <a:ext cx="7165975" cy="4030662"/>
          </a:xfrm>
          <a:solidFill>
            <a:srgbClr val="FFFFFF"/>
          </a:solidFill>
          <a:ln>
            <a:solidFill>
              <a:srgbClr val="000000"/>
            </a:solidFill>
            <a:miter lim="800000"/>
            <a:headEnd/>
            <a:tailEnd/>
          </a:ln>
        </p:spPr>
      </p:sp>
      <p:sp>
        <p:nvSpPr>
          <p:cNvPr id="19460"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14759934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400">
                <a:solidFill>
                  <a:schemeClr val="tx1"/>
                </a:solidFill>
                <a:latin typeface="Calibri" panose="020F0502020204030204" pitchFamily="34" charset="0"/>
                <a:ea typeface="ヒラギノ角ゴ Pro W3" charset="-128"/>
              </a:defRPr>
            </a:lvl1pPr>
            <a:lvl2pPr marL="850951" indent="-327289">
              <a:spcBef>
                <a:spcPct val="30000"/>
              </a:spcBef>
              <a:defRPr sz="1400">
                <a:solidFill>
                  <a:schemeClr val="tx1"/>
                </a:solidFill>
                <a:latin typeface="Calibri" panose="020F0502020204030204" pitchFamily="34" charset="0"/>
                <a:ea typeface="ヒラギノ角ゴ Pro W3" charset="-128"/>
              </a:defRPr>
            </a:lvl2pPr>
            <a:lvl3pPr marL="1309155" indent="-261831">
              <a:spcBef>
                <a:spcPct val="30000"/>
              </a:spcBef>
              <a:defRPr sz="1400">
                <a:solidFill>
                  <a:schemeClr val="tx1"/>
                </a:solidFill>
                <a:latin typeface="Calibri" panose="020F0502020204030204" pitchFamily="34" charset="0"/>
                <a:ea typeface="ヒラギノ角ゴ Pro W3" charset="-128"/>
              </a:defRPr>
            </a:lvl3pPr>
            <a:lvl4pPr marL="1832817" indent="-261831">
              <a:spcBef>
                <a:spcPct val="30000"/>
              </a:spcBef>
              <a:defRPr sz="1400">
                <a:solidFill>
                  <a:schemeClr val="tx1"/>
                </a:solidFill>
                <a:latin typeface="Calibri" panose="020F0502020204030204" pitchFamily="34" charset="0"/>
                <a:ea typeface="ヒラギノ角ゴ Pro W3" charset="-128"/>
              </a:defRPr>
            </a:lvl4pPr>
            <a:lvl5pPr marL="2356480" indent="-261831">
              <a:spcBef>
                <a:spcPct val="30000"/>
              </a:spcBef>
              <a:defRPr sz="1400">
                <a:solidFill>
                  <a:schemeClr val="tx1"/>
                </a:solidFill>
                <a:latin typeface="Calibri" panose="020F0502020204030204" pitchFamily="34" charset="0"/>
                <a:ea typeface="ヒラギノ角ゴ Pro W3" charset="-128"/>
              </a:defRPr>
            </a:lvl5pPr>
            <a:lvl6pPr marL="2880142" indent="-261831" eaLnBrk="0" fontAlgn="base" hangingPunct="0">
              <a:spcBef>
                <a:spcPct val="30000"/>
              </a:spcBef>
              <a:spcAft>
                <a:spcPct val="0"/>
              </a:spcAft>
              <a:defRPr sz="1400">
                <a:solidFill>
                  <a:schemeClr val="tx1"/>
                </a:solidFill>
                <a:latin typeface="Calibri" panose="020F0502020204030204" pitchFamily="34" charset="0"/>
                <a:ea typeface="ヒラギノ角ゴ Pro W3" charset="-128"/>
              </a:defRPr>
            </a:lvl6pPr>
            <a:lvl7pPr marL="3403804" indent="-261831" eaLnBrk="0" fontAlgn="base" hangingPunct="0">
              <a:spcBef>
                <a:spcPct val="30000"/>
              </a:spcBef>
              <a:spcAft>
                <a:spcPct val="0"/>
              </a:spcAft>
              <a:defRPr sz="1400">
                <a:solidFill>
                  <a:schemeClr val="tx1"/>
                </a:solidFill>
                <a:latin typeface="Calibri" panose="020F0502020204030204" pitchFamily="34" charset="0"/>
                <a:ea typeface="ヒラギノ角ゴ Pro W3" charset="-128"/>
              </a:defRPr>
            </a:lvl7pPr>
            <a:lvl8pPr marL="3927466" indent="-261831" eaLnBrk="0" fontAlgn="base" hangingPunct="0">
              <a:spcBef>
                <a:spcPct val="30000"/>
              </a:spcBef>
              <a:spcAft>
                <a:spcPct val="0"/>
              </a:spcAft>
              <a:defRPr sz="1400">
                <a:solidFill>
                  <a:schemeClr val="tx1"/>
                </a:solidFill>
                <a:latin typeface="Calibri" panose="020F0502020204030204" pitchFamily="34" charset="0"/>
                <a:ea typeface="ヒラギノ角ゴ Pro W3" charset="-128"/>
              </a:defRPr>
            </a:lvl8pPr>
            <a:lvl9pPr marL="4451129" indent="-261831" eaLnBrk="0" fontAlgn="base" hangingPunct="0">
              <a:spcBef>
                <a:spcPct val="30000"/>
              </a:spcBef>
              <a:spcAft>
                <a:spcPct val="0"/>
              </a:spcAft>
              <a:defRPr sz="1400">
                <a:solidFill>
                  <a:schemeClr val="tx1"/>
                </a:solidFill>
                <a:latin typeface="Calibri" panose="020F0502020204030204" pitchFamily="34" charset="0"/>
                <a:ea typeface="ヒラギノ角ゴ Pro W3" charset="-128"/>
              </a:defRPr>
            </a:lvl9pPr>
          </a:lstStyle>
          <a:p>
            <a:pPr>
              <a:spcBef>
                <a:spcPct val="0"/>
              </a:spcBef>
            </a:pPr>
            <a:fld id="{AD765E36-2805-4D20-A564-8AB717114F2E}" type="slidenum">
              <a:rPr lang="en-GB" altLang="en-US" smtClean="0">
                <a:latin typeface="Arial" panose="020B0604020202020204" pitchFamily="34" charset="0"/>
              </a:rPr>
              <a:pPr>
                <a:spcBef>
                  <a:spcPct val="0"/>
                </a:spcBef>
              </a:pPr>
              <a:t>40</a:t>
            </a:fld>
            <a:endParaRPr lang="en-GB" altLang="en-US">
              <a:latin typeface="Arial" panose="020B0604020202020204" pitchFamily="34" charset="0"/>
            </a:endParaRPr>
          </a:p>
        </p:txBody>
      </p:sp>
      <p:sp>
        <p:nvSpPr>
          <p:cNvPr id="38915" name="Rectangle 2"/>
          <p:cNvSpPr>
            <a:spLocks noGrp="1" noRot="1" noChangeAspect="1" noChangeArrowheads="1" noTextEdit="1"/>
          </p:cNvSpPr>
          <p:nvPr>
            <p:ph type="sldImg"/>
          </p:nvPr>
        </p:nvSpPr>
        <p:spPr bwMode="auto">
          <a:xfrm>
            <a:off x="-85725" y="900113"/>
            <a:ext cx="8020050" cy="4511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008675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400">
                <a:solidFill>
                  <a:schemeClr val="tx1"/>
                </a:solidFill>
                <a:latin typeface="Calibri" panose="020F0502020204030204" pitchFamily="34" charset="0"/>
                <a:ea typeface="ヒラギノ角ゴ Pro W3" charset="-128"/>
              </a:defRPr>
            </a:lvl1pPr>
            <a:lvl2pPr marL="850951" indent="-327289">
              <a:spcBef>
                <a:spcPct val="30000"/>
              </a:spcBef>
              <a:defRPr sz="1400">
                <a:solidFill>
                  <a:schemeClr val="tx1"/>
                </a:solidFill>
                <a:latin typeface="Calibri" panose="020F0502020204030204" pitchFamily="34" charset="0"/>
                <a:ea typeface="ヒラギノ角ゴ Pro W3" charset="-128"/>
              </a:defRPr>
            </a:lvl2pPr>
            <a:lvl3pPr marL="1309155" indent="-261831">
              <a:spcBef>
                <a:spcPct val="30000"/>
              </a:spcBef>
              <a:defRPr sz="1400">
                <a:solidFill>
                  <a:schemeClr val="tx1"/>
                </a:solidFill>
                <a:latin typeface="Calibri" panose="020F0502020204030204" pitchFamily="34" charset="0"/>
                <a:ea typeface="ヒラギノ角ゴ Pro W3" charset="-128"/>
              </a:defRPr>
            </a:lvl3pPr>
            <a:lvl4pPr marL="1832817" indent="-261831">
              <a:spcBef>
                <a:spcPct val="30000"/>
              </a:spcBef>
              <a:defRPr sz="1400">
                <a:solidFill>
                  <a:schemeClr val="tx1"/>
                </a:solidFill>
                <a:latin typeface="Calibri" panose="020F0502020204030204" pitchFamily="34" charset="0"/>
                <a:ea typeface="ヒラギノ角ゴ Pro W3" charset="-128"/>
              </a:defRPr>
            </a:lvl4pPr>
            <a:lvl5pPr marL="2356480" indent="-261831">
              <a:spcBef>
                <a:spcPct val="30000"/>
              </a:spcBef>
              <a:defRPr sz="1400">
                <a:solidFill>
                  <a:schemeClr val="tx1"/>
                </a:solidFill>
                <a:latin typeface="Calibri" panose="020F0502020204030204" pitchFamily="34" charset="0"/>
                <a:ea typeface="ヒラギノ角ゴ Pro W3" charset="-128"/>
              </a:defRPr>
            </a:lvl5pPr>
            <a:lvl6pPr marL="2880142" indent="-261831" eaLnBrk="0" fontAlgn="base" hangingPunct="0">
              <a:spcBef>
                <a:spcPct val="30000"/>
              </a:spcBef>
              <a:spcAft>
                <a:spcPct val="0"/>
              </a:spcAft>
              <a:defRPr sz="1400">
                <a:solidFill>
                  <a:schemeClr val="tx1"/>
                </a:solidFill>
                <a:latin typeface="Calibri" panose="020F0502020204030204" pitchFamily="34" charset="0"/>
                <a:ea typeface="ヒラギノ角ゴ Pro W3" charset="-128"/>
              </a:defRPr>
            </a:lvl6pPr>
            <a:lvl7pPr marL="3403804" indent="-261831" eaLnBrk="0" fontAlgn="base" hangingPunct="0">
              <a:spcBef>
                <a:spcPct val="30000"/>
              </a:spcBef>
              <a:spcAft>
                <a:spcPct val="0"/>
              </a:spcAft>
              <a:defRPr sz="1400">
                <a:solidFill>
                  <a:schemeClr val="tx1"/>
                </a:solidFill>
                <a:latin typeface="Calibri" panose="020F0502020204030204" pitchFamily="34" charset="0"/>
                <a:ea typeface="ヒラギノ角ゴ Pro W3" charset="-128"/>
              </a:defRPr>
            </a:lvl7pPr>
            <a:lvl8pPr marL="3927466" indent="-261831" eaLnBrk="0" fontAlgn="base" hangingPunct="0">
              <a:spcBef>
                <a:spcPct val="30000"/>
              </a:spcBef>
              <a:spcAft>
                <a:spcPct val="0"/>
              </a:spcAft>
              <a:defRPr sz="1400">
                <a:solidFill>
                  <a:schemeClr val="tx1"/>
                </a:solidFill>
                <a:latin typeface="Calibri" panose="020F0502020204030204" pitchFamily="34" charset="0"/>
                <a:ea typeface="ヒラギノ角ゴ Pro W3" charset="-128"/>
              </a:defRPr>
            </a:lvl8pPr>
            <a:lvl9pPr marL="4451129" indent="-261831" eaLnBrk="0" fontAlgn="base" hangingPunct="0">
              <a:spcBef>
                <a:spcPct val="30000"/>
              </a:spcBef>
              <a:spcAft>
                <a:spcPct val="0"/>
              </a:spcAft>
              <a:defRPr sz="1400">
                <a:solidFill>
                  <a:schemeClr val="tx1"/>
                </a:solidFill>
                <a:latin typeface="Calibri" panose="020F0502020204030204" pitchFamily="34" charset="0"/>
                <a:ea typeface="ヒラギノ角ゴ Pro W3" charset="-128"/>
              </a:defRPr>
            </a:lvl9pPr>
          </a:lstStyle>
          <a:p>
            <a:pPr>
              <a:spcBef>
                <a:spcPct val="0"/>
              </a:spcBef>
            </a:pPr>
            <a:fld id="{AD765E36-2805-4D20-A564-8AB717114F2E}" type="slidenum">
              <a:rPr lang="en-GB" altLang="en-US" smtClean="0">
                <a:latin typeface="Arial" panose="020B0604020202020204" pitchFamily="34" charset="0"/>
              </a:rPr>
              <a:pPr>
                <a:spcBef>
                  <a:spcPct val="0"/>
                </a:spcBef>
              </a:pPr>
              <a:t>41</a:t>
            </a:fld>
            <a:endParaRPr lang="en-GB" altLang="en-US">
              <a:latin typeface="Arial" panose="020B0604020202020204" pitchFamily="34" charset="0"/>
            </a:endParaRPr>
          </a:p>
        </p:txBody>
      </p:sp>
      <p:sp>
        <p:nvSpPr>
          <p:cNvPr id="38915" name="Rectangle 2"/>
          <p:cNvSpPr>
            <a:spLocks noGrp="1" noRot="1" noChangeAspect="1" noChangeArrowheads="1" noTextEdit="1"/>
          </p:cNvSpPr>
          <p:nvPr>
            <p:ph type="sldImg"/>
          </p:nvPr>
        </p:nvSpPr>
        <p:spPr bwMode="auto">
          <a:xfrm>
            <a:off x="-85725" y="900113"/>
            <a:ext cx="8020050" cy="4511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5267544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400">
                <a:solidFill>
                  <a:schemeClr val="tx1"/>
                </a:solidFill>
                <a:latin typeface="Calibri" panose="020F0502020204030204" pitchFamily="34" charset="0"/>
                <a:ea typeface="ヒラギノ角ゴ Pro W3" charset="-128"/>
              </a:defRPr>
            </a:lvl1pPr>
            <a:lvl2pPr marL="850951" indent="-327289">
              <a:spcBef>
                <a:spcPct val="30000"/>
              </a:spcBef>
              <a:defRPr sz="1400">
                <a:solidFill>
                  <a:schemeClr val="tx1"/>
                </a:solidFill>
                <a:latin typeface="Calibri" panose="020F0502020204030204" pitchFamily="34" charset="0"/>
                <a:ea typeface="ヒラギノ角ゴ Pro W3" charset="-128"/>
              </a:defRPr>
            </a:lvl2pPr>
            <a:lvl3pPr marL="1309155" indent="-261831">
              <a:spcBef>
                <a:spcPct val="30000"/>
              </a:spcBef>
              <a:defRPr sz="1400">
                <a:solidFill>
                  <a:schemeClr val="tx1"/>
                </a:solidFill>
                <a:latin typeface="Calibri" panose="020F0502020204030204" pitchFamily="34" charset="0"/>
                <a:ea typeface="ヒラギノ角ゴ Pro W3" charset="-128"/>
              </a:defRPr>
            </a:lvl3pPr>
            <a:lvl4pPr marL="1832817" indent="-261831">
              <a:spcBef>
                <a:spcPct val="30000"/>
              </a:spcBef>
              <a:defRPr sz="1400">
                <a:solidFill>
                  <a:schemeClr val="tx1"/>
                </a:solidFill>
                <a:latin typeface="Calibri" panose="020F0502020204030204" pitchFamily="34" charset="0"/>
                <a:ea typeface="ヒラギノ角ゴ Pro W3" charset="-128"/>
              </a:defRPr>
            </a:lvl4pPr>
            <a:lvl5pPr marL="2356480" indent="-261831">
              <a:spcBef>
                <a:spcPct val="30000"/>
              </a:spcBef>
              <a:defRPr sz="1400">
                <a:solidFill>
                  <a:schemeClr val="tx1"/>
                </a:solidFill>
                <a:latin typeface="Calibri" panose="020F0502020204030204" pitchFamily="34" charset="0"/>
                <a:ea typeface="ヒラギノ角ゴ Pro W3" charset="-128"/>
              </a:defRPr>
            </a:lvl5pPr>
            <a:lvl6pPr marL="2880142" indent="-261831" eaLnBrk="0" fontAlgn="base" hangingPunct="0">
              <a:spcBef>
                <a:spcPct val="30000"/>
              </a:spcBef>
              <a:spcAft>
                <a:spcPct val="0"/>
              </a:spcAft>
              <a:defRPr sz="1400">
                <a:solidFill>
                  <a:schemeClr val="tx1"/>
                </a:solidFill>
                <a:latin typeface="Calibri" panose="020F0502020204030204" pitchFamily="34" charset="0"/>
                <a:ea typeface="ヒラギノ角ゴ Pro W3" charset="-128"/>
              </a:defRPr>
            </a:lvl6pPr>
            <a:lvl7pPr marL="3403804" indent="-261831" eaLnBrk="0" fontAlgn="base" hangingPunct="0">
              <a:spcBef>
                <a:spcPct val="30000"/>
              </a:spcBef>
              <a:spcAft>
                <a:spcPct val="0"/>
              </a:spcAft>
              <a:defRPr sz="1400">
                <a:solidFill>
                  <a:schemeClr val="tx1"/>
                </a:solidFill>
                <a:latin typeface="Calibri" panose="020F0502020204030204" pitchFamily="34" charset="0"/>
                <a:ea typeface="ヒラギノ角ゴ Pro W3" charset="-128"/>
              </a:defRPr>
            </a:lvl7pPr>
            <a:lvl8pPr marL="3927466" indent="-261831" eaLnBrk="0" fontAlgn="base" hangingPunct="0">
              <a:spcBef>
                <a:spcPct val="30000"/>
              </a:spcBef>
              <a:spcAft>
                <a:spcPct val="0"/>
              </a:spcAft>
              <a:defRPr sz="1400">
                <a:solidFill>
                  <a:schemeClr val="tx1"/>
                </a:solidFill>
                <a:latin typeface="Calibri" panose="020F0502020204030204" pitchFamily="34" charset="0"/>
                <a:ea typeface="ヒラギノ角ゴ Pro W3" charset="-128"/>
              </a:defRPr>
            </a:lvl8pPr>
            <a:lvl9pPr marL="4451129" indent="-261831" eaLnBrk="0" fontAlgn="base" hangingPunct="0">
              <a:spcBef>
                <a:spcPct val="30000"/>
              </a:spcBef>
              <a:spcAft>
                <a:spcPct val="0"/>
              </a:spcAft>
              <a:defRPr sz="1400">
                <a:solidFill>
                  <a:schemeClr val="tx1"/>
                </a:solidFill>
                <a:latin typeface="Calibri" panose="020F0502020204030204" pitchFamily="34" charset="0"/>
                <a:ea typeface="ヒラギノ角ゴ Pro W3" charset="-128"/>
              </a:defRPr>
            </a:lvl9pPr>
          </a:lstStyle>
          <a:p>
            <a:pPr>
              <a:spcBef>
                <a:spcPct val="0"/>
              </a:spcBef>
            </a:pPr>
            <a:fld id="{AD765E36-2805-4D20-A564-8AB717114F2E}" type="slidenum">
              <a:rPr lang="en-GB" altLang="en-US" smtClean="0">
                <a:latin typeface="Arial" panose="020B0604020202020204" pitchFamily="34" charset="0"/>
              </a:rPr>
              <a:pPr>
                <a:spcBef>
                  <a:spcPct val="0"/>
                </a:spcBef>
              </a:pPr>
              <a:t>42</a:t>
            </a:fld>
            <a:endParaRPr lang="en-GB" altLang="en-US">
              <a:latin typeface="Arial" panose="020B0604020202020204" pitchFamily="34" charset="0"/>
            </a:endParaRPr>
          </a:p>
        </p:txBody>
      </p:sp>
      <p:sp>
        <p:nvSpPr>
          <p:cNvPr id="38915" name="Rectangle 2"/>
          <p:cNvSpPr>
            <a:spLocks noGrp="1" noRot="1" noChangeAspect="1" noChangeArrowheads="1" noTextEdit="1"/>
          </p:cNvSpPr>
          <p:nvPr>
            <p:ph type="sldImg"/>
          </p:nvPr>
        </p:nvSpPr>
        <p:spPr bwMode="auto">
          <a:xfrm>
            <a:off x="-85725" y="900113"/>
            <a:ext cx="8020050" cy="4511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1295240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400">
                <a:solidFill>
                  <a:schemeClr val="tx1"/>
                </a:solidFill>
                <a:latin typeface="Calibri" panose="020F0502020204030204" pitchFamily="34" charset="0"/>
                <a:ea typeface="ヒラギノ角ゴ Pro W3" charset="-128"/>
              </a:defRPr>
            </a:lvl1pPr>
            <a:lvl2pPr marL="850951" indent="-327289">
              <a:spcBef>
                <a:spcPct val="30000"/>
              </a:spcBef>
              <a:defRPr sz="1400">
                <a:solidFill>
                  <a:schemeClr val="tx1"/>
                </a:solidFill>
                <a:latin typeface="Calibri" panose="020F0502020204030204" pitchFamily="34" charset="0"/>
                <a:ea typeface="ヒラギノ角ゴ Pro W3" charset="-128"/>
              </a:defRPr>
            </a:lvl2pPr>
            <a:lvl3pPr marL="1309155" indent="-261831">
              <a:spcBef>
                <a:spcPct val="30000"/>
              </a:spcBef>
              <a:defRPr sz="1400">
                <a:solidFill>
                  <a:schemeClr val="tx1"/>
                </a:solidFill>
                <a:latin typeface="Calibri" panose="020F0502020204030204" pitchFamily="34" charset="0"/>
                <a:ea typeface="ヒラギノ角ゴ Pro W3" charset="-128"/>
              </a:defRPr>
            </a:lvl3pPr>
            <a:lvl4pPr marL="1832817" indent="-261831">
              <a:spcBef>
                <a:spcPct val="30000"/>
              </a:spcBef>
              <a:defRPr sz="1400">
                <a:solidFill>
                  <a:schemeClr val="tx1"/>
                </a:solidFill>
                <a:latin typeface="Calibri" panose="020F0502020204030204" pitchFamily="34" charset="0"/>
                <a:ea typeface="ヒラギノ角ゴ Pro W3" charset="-128"/>
              </a:defRPr>
            </a:lvl4pPr>
            <a:lvl5pPr marL="2356480" indent="-261831">
              <a:spcBef>
                <a:spcPct val="30000"/>
              </a:spcBef>
              <a:defRPr sz="1400">
                <a:solidFill>
                  <a:schemeClr val="tx1"/>
                </a:solidFill>
                <a:latin typeface="Calibri" panose="020F0502020204030204" pitchFamily="34" charset="0"/>
                <a:ea typeface="ヒラギノ角ゴ Pro W3" charset="-128"/>
              </a:defRPr>
            </a:lvl5pPr>
            <a:lvl6pPr marL="2880142" indent="-261831" eaLnBrk="0" fontAlgn="base" hangingPunct="0">
              <a:spcBef>
                <a:spcPct val="30000"/>
              </a:spcBef>
              <a:spcAft>
                <a:spcPct val="0"/>
              </a:spcAft>
              <a:defRPr sz="1400">
                <a:solidFill>
                  <a:schemeClr val="tx1"/>
                </a:solidFill>
                <a:latin typeface="Calibri" panose="020F0502020204030204" pitchFamily="34" charset="0"/>
                <a:ea typeface="ヒラギノ角ゴ Pro W3" charset="-128"/>
              </a:defRPr>
            </a:lvl6pPr>
            <a:lvl7pPr marL="3403804" indent="-261831" eaLnBrk="0" fontAlgn="base" hangingPunct="0">
              <a:spcBef>
                <a:spcPct val="30000"/>
              </a:spcBef>
              <a:spcAft>
                <a:spcPct val="0"/>
              </a:spcAft>
              <a:defRPr sz="1400">
                <a:solidFill>
                  <a:schemeClr val="tx1"/>
                </a:solidFill>
                <a:latin typeface="Calibri" panose="020F0502020204030204" pitchFamily="34" charset="0"/>
                <a:ea typeface="ヒラギノ角ゴ Pro W3" charset="-128"/>
              </a:defRPr>
            </a:lvl7pPr>
            <a:lvl8pPr marL="3927466" indent="-261831" eaLnBrk="0" fontAlgn="base" hangingPunct="0">
              <a:spcBef>
                <a:spcPct val="30000"/>
              </a:spcBef>
              <a:spcAft>
                <a:spcPct val="0"/>
              </a:spcAft>
              <a:defRPr sz="1400">
                <a:solidFill>
                  <a:schemeClr val="tx1"/>
                </a:solidFill>
                <a:latin typeface="Calibri" panose="020F0502020204030204" pitchFamily="34" charset="0"/>
                <a:ea typeface="ヒラギノ角ゴ Pro W3" charset="-128"/>
              </a:defRPr>
            </a:lvl8pPr>
            <a:lvl9pPr marL="4451129" indent="-261831" eaLnBrk="0" fontAlgn="base" hangingPunct="0">
              <a:spcBef>
                <a:spcPct val="30000"/>
              </a:spcBef>
              <a:spcAft>
                <a:spcPct val="0"/>
              </a:spcAft>
              <a:defRPr sz="1400">
                <a:solidFill>
                  <a:schemeClr val="tx1"/>
                </a:solidFill>
                <a:latin typeface="Calibri" panose="020F0502020204030204" pitchFamily="34" charset="0"/>
                <a:ea typeface="ヒラギノ角ゴ Pro W3" charset="-128"/>
              </a:defRPr>
            </a:lvl9pPr>
          </a:lstStyle>
          <a:p>
            <a:pPr>
              <a:spcBef>
                <a:spcPct val="0"/>
              </a:spcBef>
            </a:pPr>
            <a:fld id="{AD765E36-2805-4D20-A564-8AB717114F2E}" type="slidenum">
              <a:rPr lang="en-GB" altLang="en-US" smtClean="0">
                <a:latin typeface="Arial" panose="020B0604020202020204" pitchFamily="34" charset="0"/>
              </a:rPr>
              <a:pPr>
                <a:spcBef>
                  <a:spcPct val="0"/>
                </a:spcBef>
              </a:pPr>
              <a:t>43</a:t>
            </a:fld>
            <a:endParaRPr lang="en-GB" altLang="en-US">
              <a:latin typeface="Arial" panose="020B0604020202020204" pitchFamily="34" charset="0"/>
            </a:endParaRPr>
          </a:p>
        </p:txBody>
      </p:sp>
      <p:sp>
        <p:nvSpPr>
          <p:cNvPr id="38915" name="Rectangle 2"/>
          <p:cNvSpPr>
            <a:spLocks noGrp="1" noRot="1" noChangeAspect="1" noChangeArrowheads="1" noTextEdit="1"/>
          </p:cNvSpPr>
          <p:nvPr>
            <p:ph type="sldImg"/>
          </p:nvPr>
        </p:nvSpPr>
        <p:spPr bwMode="auto">
          <a:xfrm>
            <a:off x="-85725" y="900113"/>
            <a:ext cx="8020050" cy="4511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40235674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400">
                <a:solidFill>
                  <a:schemeClr val="tx1"/>
                </a:solidFill>
                <a:latin typeface="Calibri" panose="020F0502020204030204" pitchFamily="34" charset="0"/>
                <a:ea typeface="ヒラギノ角ゴ Pro W3" charset="-128"/>
              </a:defRPr>
            </a:lvl1pPr>
            <a:lvl2pPr marL="850951" indent="-327289">
              <a:spcBef>
                <a:spcPct val="30000"/>
              </a:spcBef>
              <a:defRPr sz="1400">
                <a:solidFill>
                  <a:schemeClr val="tx1"/>
                </a:solidFill>
                <a:latin typeface="Calibri" panose="020F0502020204030204" pitchFamily="34" charset="0"/>
                <a:ea typeface="ヒラギノ角ゴ Pro W3" charset="-128"/>
              </a:defRPr>
            </a:lvl2pPr>
            <a:lvl3pPr marL="1309155" indent="-261831">
              <a:spcBef>
                <a:spcPct val="30000"/>
              </a:spcBef>
              <a:defRPr sz="1400">
                <a:solidFill>
                  <a:schemeClr val="tx1"/>
                </a:solidFill>
                <a:latin typeface="Calibri" panose="020F0502020204030204" pitchFamily="34" charset="0"/>
                <a:ea typeface="ヒラギノ角ゴ Pro W3" charset="-128"/>
              </a:defRPr>
            </a:lvl3pPr>
            <a:lvl4pPr marL="1832817" indent="-261831">
              <a:spcBef>
                <a:spcPct val="30000"/>
              </a:spcBef>
              <a:defRPr sz="1400">
                <a:solidFill>
                  <a:schemeClr val="tx1"/>
                </a:solidFill>
                <a:latin typeface="Calibri" panose="020F0502020204030204" pitchFamily="34" charset="0"/>
                <a:ea typeface="ヒラギノ角ゴ Pro W3" charset="-128"/>
              </a:defRPr>
            </a:lvl4pPr>
            <a:lvl5pPr marL="2356480" indent="-261831">
              <a:spcBef>
                <a:spcPct val="30000"/>
              </a:spcBef>
              <a:defRPr sz="1400">
                <a:solidFill>
                  <a:schemeClr val="tx1"/>
                </a:solidFill>
                <a:latin typeface="Calibri" panose="020F0502020204030204" pitchFamily="34" charset="0"/>
                <a:ea typeface="ヒラギノ角ゴ Pro W3" charset="-128"/>
              </a:defRPr>
            </a:lvl5pPr>
            <a:lvl6pPr marL="2880142" indent="-261831" eaLnBrk="0" fontAlgn="base" hangingPunct="0">
              <a:spcBef>
                <a:spcPct val="30000"/>
              </a:spcBef>
              <a:spcAft>
                <a:spcPct val="0"/>
              </a:spcAft>
              <a:defRPr sz="1400">
                <a:solidFill>
                  <a:schemeClr val="tx1"/>
                </a:solidFill>
                <a:latin typeface="Calibri" panose="020F0502020204030204" pitchFamily="34" charset="0"/>
                <a:ea typeface="ヒラギノ角ゴ Pro W3" charset="-128"/>
              </a:defRPr>
            </a:lvl6pPr>
            <a:lvl7pPr marL="3403804" indent="-261831" eaLnBrk="0" fontAlgn="base" hangingPunct="0">
              <a:spcBef>
                <a:spcPct val="30000"/>
              </a:spcBef>
              <a:spcAft>
                <a:spcPct val="0"/>
              </a:spcAft>
              <a:defRPr sz="1400">
                <a:solidFill>
                  <a:schemeClr val="tx1"/>
                </a:solidFill>
                <a:latin typeface="Calibri" panose="020F0502020204030204" pitchFamily="34" charset="0"/>
                <a:ea typeface="ヒラギノ角ゴ Pro W3" charset="-128"/>
              </a:defRPr>
            </a:lvl7pPr>
            <a:lvl8pPr marL="3927466" indent="-261831" eaLnBrk="0" fontAlgn="base" hangingPunct="0">
              <a:spcBef>
                <a:spcPct val="30000"/>
              </a:spcBef>
              <a:spcAft>
                <a:spcPct val="0"/>
              </a:spcAft>
              <a:defRPr sz="1400">
                <a:solidFill>
                  <a:schemeClr val="tx1"/>
                </a:solidFill>
                <a:latin typeface="Calibri" panose="020F0502020204030204" pitchFamily="34" charset="0"/>
                <a:ea typeface="ヒラギノ角ゴ Pro W3" charset="-128"/>
              </a:defRPr>
            </a:lvl8pPr>
            <a:lvl9pPr marL="4451129" indent="-261831" eaLnBrk="0" fontAlgn="base" hangingPunct="0">
              <a:spcBef>
                <a:spcPct val="30000"/>
              </a:spcBef>
              <a:spcAft>
                <a:spcPct val="0"/>
              </a:spcAft>
              <a:defRPr sz="1400">
                <a:solidFill>
                  <a:schemeClr val="tx1"/>
                </a:solidFill>
                <a:latin typeface="Calibri" panose="020F0502020204030204" pitchFamily="34" charset="0"/>
                <a:ea typeface="ヒラギノ角ゴ Pro W3" charset="-128"/>
              </a:defRPr>
            </a:lvl9pPr>
          </a:lstStyle>
          <a:p>
            <a:pPr>
              <a:spcBef>
                <a:spcPct val="0"/>
              </a:spcBef>
            </a:pPr>
            <a:fld id="{AD765E36-2805-4D20-A564-8AB717114F2E}" type="slidenum">
              <a:rPr lang="en-GB" altLang="en-US" smtClean="0">
                <a:latin typeface="Arial" panose="020B0604020202020204" pitchFamily="34" charset="0"/>
              </a:rPr>
              <a:pPr>
                <a:spcBef>
                  <a:spcPct val="0"/>
                </a:spcBef>
              </a:pPr>
              <a:t>44</a:t>
            </a:fld>
            <a:endParaRPr lang="en-GB" altLang="en-US">
              <a:latin typeface="Arial" panose="020B0604020202020204" pitchFamily="34" charset="0"/>
            </a:endParaRPr>
          </a:p>
        </p:txBody>
      </p:sp>
      <p:sp>
        <p:nvSpPr>
          <p:cNvPr id="38915" name="Rectangle 2"/>
          <p:cNvSpPr>
            <a:spLocks noGrp="1" noRot="1" noChangeAspect="1" noChangeArrowheads="1" noTextEdit="1"/>
          </p:cNvSpPr>
          <p:nvPr>
            <p:ph type="sldImg"/>
          </p:nvPr>
        </p:nvSpPr>
        <p:spPr bwMode="auto">
          <a:xfrm>
            <a:off x="-85725" y="900113"/>
            <a:ext cx="8020050" cy="4511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2390002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B56564-5040-4854-9EB8-EE28A2829DA5}" type="slidenum">
              <a:rPr lang="en-GB" smtClean="0"/>
              <a:t>45</a:t>
            </a:fld>
            <a:endParaRPr lang="en-GB"/>
          </a:p>
        </p:txBody>
      </p:sp>
    </p:spTree>
    <p:extLst>
      <p:ext uri="{BB962C8B-B14F-4D97-AF65-F5344CB8AC3E}">
        <p14:creationId xmlns:p14="http://schemas.microsoft.com/office/powerpoint/2010/main" val="3726105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txBox="1">
            <a:spLocks noGrp="1" noChangeArrowheads="1"/>
          </p:cNvSpPr>
          <p:nvPr/>
        </p:nvSpPr>
        <p:spPr bwMode="auto">
          <a:xfrm>
            <a:off x="4290907" y="10206277"/>
            <a:ext cx="3283374" cy="53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704" tIns="52352" rIns="104704" bIns="52352" anchor="b"/>
          <a:lstStyle>
            <a:lvl1pPr>
              <a:spcBef>
                <a:spcPct val="30000"/>
              </a:spcBef>
              <a:defRPr sz="1200">
                <a:solidFill>
                  <a:schemeClr val="tx1"/>
                </a:solidFill>
                <a:latin typeface="Calibri" panose="020F0502020204030204" pitchFamily="34" charset="0"/>
                <a:ea typeface="ヒラギノ角ゴ Pro W3" charset="-128"/>
              </a:defRPr>
            </a:lvl1pPr>
            <a:lvl2pPr marL="742950" indent="-285750">
              <a:spcBef>
                <a:spcPct val="30000"/>
              </a:spcBef>
              <a:defRPr sz="1200">
                <a:solidFill>
                  <a:schemeClr val="tx1"/>
                </a:solidFill>
                <a:latin typeface="Calibri" panose="020F0502020204030204" pitchFamily="34" charset="0"/>
                <a:ea typeface="ヒラギノ角ゴ Pro W3" charset="-128"/>
              </a:defRPr>
            </a:lvl2pPr>
            <a:lvl3pPr marL="1143000" indent="-228600">
              <a:spcBef>
                <a:spcPct val="30000"/>
              </a:spcBef>
              <a:defRPr sz="1200">
                <a:solidFill>
                  <a:schemeClr val="tx1"/>
                </a:solidFill>
                <a:latin typeface="Calibri" panose="020F0502020204030204" pitchFamily="34" charset="0"/>
                <a:ea typeface="ヒラギノ角ゴ Pro W3" charset="-128"/>
              </a:defRPr>
            </a:lvl3pPr>
            <a:lvl4pPr marL="1600200" indent="-228600">
              <a:spcBef>
                <a:spcPct val="30000"/>
              </a:spcBef>
              <a:defRPr sz="1200">
                <a:solidFill>
                  <a:schemeClr val="tx1"/>
                </a:solidFill>
                <a:latin typeface="Calibri" panose="020F0502020204030204" pitchFamily="34" charset="0"/>
                <a:ea typeface="ヒラギノ角ゴ Pro W3" charset="-128"/>
              </a:defRPr>
            </a:lvl4pPr>
            <a:lvl5pPr marL="2057400" indent="-228600">
              <a:spcBef>
                <a:spcPct val="30000"/>
              </a:spcBef>
              <a:defRPr sz="1200">
                <a:solidFill>
                  <a:schemeClr val="tx1"/>
                </a:solidFill>
                <a:latin typeface="Calibri" panose="020F0502020204030204" pitchFamily="34" charset="0"/>
                <a:ea typeface="ヒラギノ角ゴ Pro W3"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9pPr>
          </a:lstStyle>
          <a:p>
            <a:pPr algn="r" eaLnBrk="1" hangingPunct="1">
              <a:spcBef>
                <a:spcPct val="0"/>
              </a:spcBef>
            </a:pPr>
            <a:fld id="{479A2566-2B5C-47CF-80A6-BA7A0917E021}" type="slidenum">
              <a:rPr lang="en-GB" altLang="en-US" sz="1400">
                <a:latin typeface="Arial" panose="020B0604020202020204" pitchFamily="34" charset="0"/>
              </a:rPr>
              <a:pPr algn="r" eaLnBrk="1" hangingPunct="1">
                <a:spcBef>
                  <a:spcPct val="0"/>
                </a:spcBef>
              </a:pPr>
              <a:t>3</a:t>
            </a:fld>
            <a:endParaRPr lang="en-GB" altLang="en-US" sz="1400">
              <a:latin typeface="Arial" panose="020B0604020202020204" pitchFamily="34" charset="0"/>
            </a:endParaRPr>
          </a:p>
        </p:txBody>
      </p:sp>
      <p:sp>
        <p:nvSpPr>
          <p:cNvPr id="19459" name="Rectangle 2"/>
          <p:cNvSpPr>
            <a:spLocks noGrp="1" noRot="1" noChangeAspect="1" noChangeArrowheads="1" noTextEdit="1"/>
          </p:cNvSpPr>
          <p:nvPr>
            <p:ph type="sldImg"/>
          </p:nvPr>
        </p:nvSpPr>
        <p:spPr bwMode="auto">
          <a:xfrm>
            <a:off x="204788" y="804863"/>
            <a:ext cx="7165975" cy="4030662"/>
          </a:xfrm>
          <a:solidFill>
            <a:srgbClr val="FFFFFF"/>
          </a:solidFill>
          <a:ln>
            <a:solidFill>
              <a:srgbClr val="000000"/>
            </a:solidFill>
            <a:miter lim="800000"/>
            <a:headEnd/>
            <a:tailEnd/>
          </a:ln>
        </p:spPr>
      </p:sp>
      <p:sp>
        <p:nvSpPr>
          <p:cNvPr id="19460"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2278869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50AFFF2C-7CAB-4D5A-A74E-483A60DD74D1}"/>
              </a:ext>
            </a:extLst>
          </p:cNvPr>
          <p:cNvSpPr txBox="1">
            <a:spLocks noGrp="1" noChangeArrowheads="1"/>
          </p:cNvSpPr>
          <p:nvPr/>
        </p:nvSpPr>
        <p:spPr bwMode="auto">
          <a:xfrm>
            <a:off x="3742497" y="10062595"/>
            <a:ext cx="2863734" cy="529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36" tIns="49519" rIns="99036" bIns="49519" anchor="b"/>
          <a:lstStyle>
            <a:lvl1pPr>
              <a:spcBef>
                <a:spcPct val="30000"/>
              </a:spcBef>
              <a:defRPr sz="1200">
                <a:solidFill>
                  <a:schemeClr val="tx1"/>
                </a:solidFill>
                <a:latin typeface="Calibri" panose="020F0502020204030204" pitchFamily="34" charset="0"/>
                <a:ea typeface="ヒラギノ角ゴ Pro W3" charset="-128"/>
              </a:defRPr>
            </a:lvl1pPr>
            <a:lvl2pPr marL="742950" indent="-285750">
              <a:spcBef>
                <a:spcPct val="30000"/>
              </a:spcBef>
              <a:defRPr sz="1200">
                <a:solidFill>
                  <a:schemeClr val="tx1"/>
                </a:solidFill>
                <a:latin typeface="Calibri" panose="020F0502020204030204" pitchFamily="34" charset="0"/>
                <a:ea typeface="ヒラギノ角ゴ Pro W3" charset="-128"/>
              </a:defRPr>
            </a:lvl2pPr>
            <a:lvl3pPr marL="1143000" indent="-228600">
              <a:spcBef>
                <a:spcPct val="30000"/>
              </a:spcBef>
              <a:defRPr sz="1200">
                <a:solidFill>
                  <a:schemeClr val="tx1"/>
                </a:solidFill>
                <a:latin typeface="Calibri" panose="020F0502020204030204" pitchFamily="34" charset="0"/>
                <a:ea typeface="ヒラギノ角ゴ Pro W3" charset="-128"/>
              </a:defRPr>
            </a:lvl3pPr>
            <a:lvl4pPr marL="1600200" indent="-228600">
              <a:spcBef>
                <a:spcPct val="30000"/>
              </a:spcBef>
              <a:defRPr sz="1200">
                <a:solidFill>
                  <a:schemeClr val="tx1"/>
                </a:solidFill>
                <a:latin typeface="Calibri" panose="020F0502020204030204" pitchFamily="34" charset="0"/>
                <a:ea typeface="ヒラギノ角ゴ Pro W3" charset="-128"/>
              </a:defRPr>
            </a:lvl4pPr>
            <a:lvl5pPr marL="2057400" indent="-228600">
              <a:spcBef>
                <a:spcPct val="30000"/>
              </a:spcBef>
              <a:defRPr sz="1200">
                <a:solidFill>
                  <a:schemeClr val="tx1"/>
                </a:solidFill>
                <a:latin typeface="Calibri" panose="020F0502020204030204" pitchFamily="34" charset="0"/>
                <a:ea typeface="ヒラギノ角ゴ Pro W3"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9pPr>
          </a:lstStyle>
          <a:p>
            <a:pPr algn="r" eaLnBrk="1" hangingPunct="1">
              <a:spcBef>
                <a:spcPct val="0"/>
              </a:spcBef>
            </a:pPr>
            <a:fld id="{223829EE-5519-47F2-A205-9B5F6CD5DBCA}" type="slidenum">
              <a:rPr lang="en-GB" altLang="en-US" sz="1300">
                <a:latin typeface="Arial" panose="020B0604020202020204" pitchFamily="34" charset="0"/>
              </a:rPr>
              <a:pPr algn="r" eaLnBrk="1" hangingPunct="1">
                <a:spcBef>
                  <a:spcPct val="0"/>
                </a:spcBef>
              </a:pPr>
              <a:t>4</a:t>
            </a:fld>
            <a:endParaRPr lang="en-GB" altLang="en-US" sz="1300">
              <a:latin typeface="Arial" panose="020B0604020202020204" pitchFamily="34" charset="0"/>
            </a:endParaRPr>
          </a:p>
        </p:txBody>
      </p:sp>
      <p:sp>
        <p:nvSpPr>
          <p:cNvPr id="14339" name="Rectangle 2">
            <a:extLst>
              <a:ext uri="{FF2B5EF4-FFF2-40B4-BE49-F238E27FC236}">
                <a16:creationId xmlns:a16="http://schemas.microsoft.com/office/drawing/2014/main" id="{0D910310-370C-40B6-860C-48C052A80027}"/>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4340" name="Rectangle 3">
            <a:extLst>
              <a:ext uri="{FF2B5EF4-FFF2-40B4-BE49-F238E27FC236}">
                <a16:creationId xmlns:a16="http://schemas.microsoft.com/office/drawing/2014/main" id="{4F81C7C3-9C61-487A-84A7-CF4DB781D499}"/>
              </a:ext>
            </a:extLst>
          </p:cNvPr>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3196789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B56564-5040-4854-9EB8-EE28A2829DA5}" type="slidenum">
              <a:rPr lang="en-GB" smtClean="0"/>
              <a:t>9</a:t>
            </a:fld>
            <a:endParaRPr lang="en-GB"/>
          </a:p>
        </p:txBody>
      </p:sp>
    </p:spTree>
    <p:extLst>
      <p:ext uri="{BB962C8B-B14F-4D97-AF65-F5344CB8AC3E}">
        <p14:creationId xmlns:p14="http://schemas.microsoft.com/office/powerpoint/2010/main" val="2311038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026">
            <a:extLst>
              <a:ext uri="{FF2B5EF4-FFF2-40B4-BE49-F238E27FC236}">
                <a16:creationId xmlns:a16="http://schemas.microsoft.com/office/drawing/2014/main" id="{822D3D23-984C-4628-BB67-6D6A1D45BCD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Rectangle 1027">
            <a:extLst>
              <a:ext uri="{FF2B5EF4-FFF2-40B4-BE49-F238E27FC236}">
                <a16:creationId xmlns:a16="http://schemas.microsoft.com/office/drawing/2014/main" id="{8614FFE9-4F3F-4186-B912-E788B19F8E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1508750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139700" y="766763"/>
            <a:ext cx="6823075" cy="3838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ヒラギノ角ゴ Pro W3" charset="-128"/>
              </a:defRPr>
            </a:lvl1pPr>
            <a:lvl2pPr marL="742950" indent="-285750">
              <a:spcBef>
                <a:spcPct val="30000"/>
              </a:spcBef>
              <a:defRPr sz="1200">
                <a:solidFill>
                  <a:schemeClr val="tx1"/>
                </a:solidFill>
                <a:latin typeface="Calibri" panose="020F0502020204030204" pitchFamily="34" charset="0"/>
                <a:ea typeface="ヒラギノ角ゴ Pro W3" charset="-128"/>
              </a:defRPr>
            </a:lvl2pPr>
            <a:lvl3pPr marL="1143000" indent="-228600">
              <a:spcBef>
                <a:spcPct val="30000"/>
              </a:spcBef>
              <a:defRPr sz="1200">
                <a:solidFill>
                  <a:schemeClr val="tx1"/>
                </a:solidFill>
                <a:latin typeface="Calibri" panose="020F0502020204030204" pitchFamily="34" charset="0"/>
                <a:ea typeface="ヒラギノ角ゴ Pro W3" charset="-128"/>
              </a:defRPr>
            </a:lvl3pPr>
            <a:lvl4pPr marL="1600200" indent="-228600">
              <a:spcBef>
                <a:spcPct val="30000"/>
              </a:spcBef>
              <a:defRPr sz="1200">
                <a:solidFill>
                  <a:schemeClr val="tx1"/>
                </a:solidFill>
                <a:latin typeface="Calibri" panose="020F0502020204030204" pitchFamily="34" charset="0"/>
                <a:ea typeface="ヒラギノ角ゴ Pro W3" charset="-128"/>
              </a:defRPr>
            </a:lvl4pPr>
            <a:lvl5pPr marL="2057400" indent="-228600">
              <a:spcBef>
                <a:spcPct val="30000"/>
              </a:spcBef>
              <a:defRPr sz="1200">
                <a:solidFill>
                  <a:schemeClr val="tx1"/>
                </a:solidFill>
                <a:latin typeface="Calibri" panose="020F0502020204030204" pitchFamily="34" charset="0"/>
                <a:ea typeface="ヒラギノ角ゴ Pro W3"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9pPr>
          </a:lstStyle>
          <a:p>
            <a:pPr>
              <a:spcBef>
                <a:spcPct val="0"/>
              </a:spcBef>
            </a:pPr>
            <a:fld id="{A3A7462B-231E-4787-8B19-6CDA44566838}" type="slidenum">
              <a:rPr lang="en-GB" altLang="en-US" sz="1300" smtClean="0">
                <a:latin typeface="Arial" panose="020B0604020202020204" pitchFamily="34" charset="0"/>
              </a:rPr>
              <a:pPr>
                <a:spcBef>
                  <a:spcPct val="0"/>
                </a:spcBef>
              </a:pPr>
              <a:t>11</a:t>
            </a:fld>
            <a:endParaRPr lang="en-GB" altLang="en-US" sz="1300">
              <a:latin typeface="Arial" panose="020B0604020202020204" pitchFamily="34" charset="0"/>
            </a:endParaRPr>
          </a:p>
        </p:txBody>
      </p:sp>
    </p:spTree>
    <p:extLst>
      <p:ext uri="{BB962C8B-B14F-4D97-AF65-F5344CB8AC3E}">
        <p14:creationId xmlns:p14="http://schemas.microsoft.com/office/powerpoint/2010/main" val="3112153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ヒラギノ角ゴ Pro W3" charset="-128"/>
              </a:defRPr>
            </a:lvl1pPr>
            <a:lvl2pPr marL="742950" indent="-285750">
              <a:spcBef>
                <a:spcPct val="30000"/>
              </a:spcBef>
              <a:defRPr sz="1200">
                <a:solidFill>
                  <a:schemeClr val="tx1"/>
                </a:solidFill>
                <a:latin typeface="Calibri" panose="020F0502020204030204" pitchFamily="34" charset="0"/>
                <a:ea typeface="ヒラギノ角ゴ Pro W3" charset="-128"/>
              </a:defRPr>
            </a:lvl2pPr>
            <a:lvl3pPr marL="1143000" indent="-228600">
              <a:spcBef>
                <a:spcPct val="30000"/>
              </a:spcBef>
              <a:defRPr sz="1200">
                <a:solidFill>
                  <a:schemeClr val="tx1"/>
                </a:solidFill>
                <a:latin typeface="Calibri" panose="020F0502020204030204" pitchFamily="34" charset="0"/>
                <a:ea typeface="ヒラギノ角ゴ Pro W3" charset="-128"/>
              </a:defRPr>
            </a:lvl3pPr>
            <a:lvl4pPr marL="1600200" indent="-228600">
              <a:spcBef>
                <a:spcPct val="30000"/>
              </a:spcBef>
              <a:defRPr sz="1200">
                <a:solidFill>
                  <a:schemeClr val="tx1"/>
                </a:solidFill>
                <a:latin typeface="Calibri" panose="020F0502020204030204" pitchFamily="34" charset="0"/>
                <a:ea typeface="ヒラギノ角ゴ Pro W3" charset="-128"/>
              </a:defRPr>
            </a:lvl4pPr>
            <a:lvl5pPr marL="2057400" indent="-228600">
              <a:spcBef>
                <a:spcPct val="30000"/>
              </a:spcBef>
              <a:defRPr sz="1200">
                <a:solidFill>
                  <a:schemeClr val="tx1"/>
                </a:solidFill>
                <a:latin typeface="Calibri" panose="020F0502020204030204" pitchFamily="34" charset="0"/>
                <a:ea typeface="ヒラギノ角ゴ Pro W3"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9pPr>
          </a:lstStyle>
          <a:p>
            <a:pPr>
              <a:spcBef>
                <a:spcPct val="0"/>
              </a:spcBef>
            </a:pPr>
            <a:fld id="{486FB656-520B-4957-8C31-C5AE3F6DCB18}" type="slidenum">
              <a:rPr lang="en-GB" altLang="en-US" smtClean="0">
                <a:latin typeface="Times New Roman" panose="02020603050405020304" pitchFamily="18" charset="0"/>
                <a:cs typeface="Times New Roman" panose="02020603050405020304" pitchFamily="18" charset="0"/>
              </a:rPr>
              <a:pPr>
                <a:spcBef>
                  <a:spcPct val="0"/>
                </a:spcBef>
              </a:pPr>
              <a:t>12</a:t>
            </a:fld>
            <a:endParaRPr lang="en-GB" altLang="en-US">
              <a:latin typeface="Times New Roman" panose="02020603050405020304" pitchFamily="18" charset="0"/>
              <a:cs typeface="Times New Roman" panose="02020603050405020304" pitchFamily="18" charset="0"/>
            </a:endParaRPr>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2478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txBox="1">
            <a:spLocks noGrp="1" noChangeArrowheads="1"/>
          </p:cNvSpPr>
          <p:nvPr/>
        </p:nvSpPr>
        <p:spPr bwMode="auto">
          <a:xfrm>
            <a:off x="4290907" y="10206277"/>
            <a:ext cx="3283374" cy="53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713" tIns="52356" rIns="104713" bIns="52356" anchor="b"/>
          <a:lstStyle>
            <a:lvl1pPr>
              <a:spcBef>
                <a:spcPct val="30000"/>
              </a:spcBef>
              <a:defRPr sz="1200">
                <a:solidFill>
                  <a:schemeClr val="tx1"/>
                </a:solidFill>
                <a:latin typeface="Calibri" panose="020F0502020204030204" pitchFamily="34" charset="0"/>
                <a:ea typeface="ヒラギノ角ゴ Pro W3" charset="-128"/>
              </a:defRPr>
            </a:lvl1pPr>
            <a:lvl2pPr marL="742950" indent="-285750">
              <a:spcBef>
                <a:spcPct val="30000"/>
              </a:spcBef>
              <a:defRPr sz="1200">
                <a:solidFill>
                  <a:schemeClr val="tx1"/>
                </a:solidFill>
                <a:latin typeface="Calibri" panose="020F0502020204030204" pitchFamily="34" charset="0"/>
                <a:ea typeface="ヒラギノ角ゴ Pro W3" charset="-128"/>
              </a:defRPr>
            </a:lvl2pPr>
            <a:lvl3pPr marL="1143000" indent="-228600">
              <a:spcBef>
                <a:spcPct val="30000"/>
              </a:spcBef>
              <a:defRPr sz="1200">
                <a:solidFill>
                  <a:schemeClr val="tx1"/>
                </a:solidFill>
                <a:latin typeface="Calibri" panose="020F0502020204030204" pitchFamily="34" charset="0"/>
                <a:ea typeface="ヒラギノ角ゴ Pro W3" charset="-128"/>
              </a:defRPr>
            </a:lvl3pPr>
            <a:lvl4pPr marL="1600200" indent="-228600">
              <a:spcBef>
                <a:spcPct val="30000"/>
              </a:spcBef>
              <a:defRPr sz="1200">
                <a:solidFill>
                  <a:schemeClr val="tx1"/>
                </a:solidFill>
                <a:latin typeface="Calibri" panose="020F0502020204030204" pitchFamily="34" charset="0"/>
                <a:ea typeface="ヒラギノ角ゴ Pro W3" charset="-128"/>
              </a:defRPr>
            </a:lvl4pPr>
            <a:lvl5pPr marL="2057400" indent="-228600">
              <a:spcBef>
                <a:spcPct val="30000"/>
              </a:spcBef>
              <a:defRPr sz="1200">
                <a:solidFill>
                  <a:schemeClr val="tx1"/>
                </a:solidFill>
                <a:latin typeface="Calibri" panose="020F0502020204030204" pitchFamily="34" charset="0"/>
                <a:ea typeface="ヒラギノ角ゴ Pro W3"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9pPr>
          </a:lstStyle>
          <a:p>
            <a:pPr algn="r" eaLnBrk="1" hangingPunct="1">
              <a:spcBef>
                <a:spcPct val="0"/>
              </a:spcBef>
            </a:pPr>
            <a:fld id="{A872933B-630F-495E-A23E-B839B0CA21D2}" type="slidenum">
              <a:rPr lang="en-GB" altLang="en-US" sz="1400">
                <a:latin typeface="Arial" panose="020B0604020202020204" pitchFamily="34" charset="0"/>
                <a:cs typeface="Arial" panose="020B0604020202020204" pitchFamily="34" charset="0"/>
              </a:rPr>
              <a:pPr algn="r" eaLnBrk="1" hangingPunct="1">
                <a:spcBef>
                  <a:spcPct val="0"/>
                </a:spcBef>
              </a:pPr>
              <a:t>14</a:t>
            </a:fld>
            <a:endParaRPr lang="en-GB" altLang="en-US" sz="1400">
              <a:latin typeface="Arial" panose="020B0604020202020204" pitchFamily="34" charset="0"/>
              <a:cs typeface="Arial" panose="020B0604020202020204" pitchFamily="34" charset="0"/>
            </a:endParaRPr>
          </a:p>
        </p:txBody>
      </p:sp>
      <p:sp>
        <p:nvSpPr>
          <p:cNvPr id="36867" name="Rectangle 2"/>
          <p:cNvSpPr>
            <a:spLocks noGrp="1" noRot="1" noChangeAspect="1" noChangeArrowheads="1" noTextEdit="1"/>
          </p:cNvSpPr>
          <p:nvPr>
            <p:ph type="sldImg"/>
          </p:nvPr>
        </p:nvSpPr>
        <p:spPr bwMode="auto">
          <a:xfrm>
            <a:off x="204788" y="804863"/>
            <a:ext cx="7165975" cy="4030662"/>
          </a:xfrm>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a:p>
        </p:txBody>
      </p:sp>
    </p:spTree>
    <p:extLst>
      <p:ext uri="{BB962C8B-B14F-4D97-AF65-F5344CB8AC3E}">
        <p14:creationId xmlns:p14="http://schemas.microsoft.com/office/powerpoint/2010/main" val="2716155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356A461-EA6A-5444-9DB9-803F995328F6}" type="datetimeFigureOut">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6EFE0-9312-8047-8AD2-458D356D504F}" type="slidenum">
              <a:rPr lang="en-US" smtClean="0"/>
              <a:t>‹#›</a:t>
            </a:fld>
            <a:endParaRPr lang="en-US"/>
          </a:p>
        </p:txBody>
      </p:sp>
    </p:spTree>
    <p:extLst>
      <p:ext uri="{BB962C8B-B14F-4D97-AF65-F5344CB8AC3E}">
        <p14:creationId xmlns:p14="http://schemas.microsoft.com/office/powerpoint/2010/main" val="2534774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56A461-EA6A-5444-9DB9-803F995328F6}" type="datetimeFigureOut">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6EFE0-9312-8047-8AD2-458D356D504F}" type="slidenum">
              <a:rPr lang="en-US" smtClean="0"/>
              <a:t>‹#›</a:t>
            </a:fld>
            <a:endParaRPr lang="en-US"/>
          </a:p>
        </p:txBody>
      </p:sp>
    </p:spTree>
    <p:extLst>
      <p:ext uri="{BB962C8B-B14F-4D97-AF65-F5344CB8AC3E}">
        <p14:creationId xmlns:p14="http://schemas.microsoft.com/office/powerpoint/2010/main" val="4219157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56A461-EA6A-5444-9DB9-803F995328F6}" type="datetimeFigureOut">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6EFE0-9312-8047-8AD2-458D356D504F}" type="slidenum">
              <a:rPr lang="en-US" smtClean="0"/>
              <a:t>‹#›</a:t>
            </a:fld>
            <a:endParaRPr lang="en-US"/>
          </a:p>
        </p:txBody>
      </p:sp>
    </p:spTree>
    <p:extLst>
      <p:ext uri="{BB962C8B-B14F-4D97-AF65-F5344CB8AC3E}">
        <p14:creationId xmlns:p14="http://schemas.microsoft.com/office/powerpoint/2010/main" val="2820327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56A461-EA6A-5444-9DB9-803F995328F6}" type="datetimeFigureOut">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6EFE0-9312-8047-8AD2-458D356D504F}" type="slidenum">
              <a:rPr lang="en-US" smtClean="0"/>
              <a:t>‹#›</a:t>
            </a:fld>
            <a:endParaRPr lang="en-US"/>
          </a:p>
        </p:txBody>
      </p:sp>
    </p:spTree>
    <p:extLst>
      <p:ext uri="{BB962C8B-B14F-4D97-AF65-F5344CB8AC3E}">
        <p14:creationId xmlns:p14="http://schemas.microsoft.com/office/powerpoint/2010/main" val="2088696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56A461-EA6A-5444-9DB9-803F995328F6}" type="datetimeFigureOut">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6EFE0-9312-8047-8AD2-458D356D504F}" type="slidenum">
              <a:rPr lang="en-US" smtClean="0"/>
              <a:t>‹#›</a:t>
            </a:fld>
            <a:endParaRPr lang="en-US"/>
          </a:p>
        </p:txBody>
      </p:sp>
    </p:spTree>
    <p:extLst>
      <p:ext uri="{BB962C8B-B14F-4D97-AF65-F5344CB8AC3E}">
        <p14:creationId xmlns:p14="http://schemas.microsoft.com/office/powerpoint/2010/main" val="1870762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356A461-EA6A-5444-9DB9-803F995328F6}" type="datetimeFigureOut">
              <a:rPr lang="en-US" smtClean="0"/>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16EFE0-9312-8047-8AD2-458D356D504F}" type="slidenum">
              <a:rPr lang="en-US" smtClean="0"/>
              <a:t>‹#›</a:t>
            </a:fld>
            <a:endParaRPr lang="en-US"/>
          </a:p>
        </p:txBody>
      </p:sp>
    </p:spTree>
    <p:extLst>
      <p:ext uri="{BB962C8B-B14F-4D97-AF65-F5344CB8AC3E}">
        <p14:creationId xmlns:p14="http://schemas.microsoft.com/office/powerpoint/2010/main" val="1755059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356A461-EA6A-5444-9DB9-803F995328F6}" type="datetimeFigureOut">
              <a:rPr lang="en-US" smtClean="0"/>
              <a:t>11/10/2021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16EFE0-9312-8047-8AD2-458D356D504F}" type="slidenum">
              <a:rPr lang="en-US" smtClean="0"/>
              <a:t>‹#›</a:t>
            </a:fld>
            <a:endParaRPr lang="en-US"/>
          </a:p>
        </p:txBody>
      </p:sp>
    </p:spTree>
    <p:extLst>
      <p:ext uri="{BB962C8B-B14F-4D97-AF65-F5344CB8AC3E}">
        <p14:creationId xmlns:p14="http://schemas.microsoft.com/office/powerpoint/2010/main" val="3913339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356A461-EA6A-5444-9DB9-803F995328F6}" type="datetimeFigureOut">
              <a:rPr lang="en-US" smtClean="0"/>
              <a:t>11/10/2021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16EFE0-9312-8047-8AD2-458D356D504F}" type="slidenum">
              <a:rPr lang="en-US" smtClean="0"/>
              <a:t>‹#›</a:t>
            </a:fld>
            <a:endParaRPr lang="en-US"/>
          </a:p>
        </p:txBody>
      </p:sp>
    </p:spTree>
    <p:extLst>
      <p:ext uri="{BB962C8B-B14F-4D97-AF65-F5344CB8AC3E}">
        <p14:creationId xmlns:p14="http://schemas.microsoft.com/office/powerpoint/2010/main" val="2876237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56A461-EA6A-5444-9DB9-803F995328F6}" type="datetimeFigureOut">
              <a:rPr lang="en-US" smtClean="0"/>
              <a:t>11/10/2021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16EFE0-9312-8047-8AD2-458D356D504F}" type="slidenum">
              <a:rPr lang="en-US" smtClean="0"/>
              <a:t>‹#›</a:t>
            </a:fld>
            <a:endParaRPr lang="en-US"/>
          </a:p>
        </p:txBody>
      </p:sp>
    </p:spTree>
    <p:extLst>
      <p:ext uri="{BB962C8B-B14F-4D97-AF65-F5344CB8AC3E}">
        <p14:creationId xmlns:p14="http://schemas.microsoft.com/office/powerpoint/2010/main" val="786914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356A461-EA6A-5444-9DB9-803F995328F6}" type="datetimeFigureOut">
              <a:rPr lang="en-US" smtClean="0"/>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16EFE0-9312-8047-8AD2-458D356D504F}" type="slidenum">
              <a:rPr lang="en-US" smtClean="0"/>
              <a:t>‹#›</a:t>
            </a:fld>
            <a:endParaRPr lang="en-US"/>
          </a:p>
        </p:txBody>
      </p:sp>
    </p:spTree>
    <p:extLst>
      <p:ext uri="{BB962C8B-B14F-4D97-AF65-F5344CB8AC3E}">
        <p14:creationId xmlns:p14="http://schemas.microsoft.com/office/powerpoint/2010/main" val="3503917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356A461-EA6A-5444-9DB9-803F995328F6}" type="datetimeFigureOut">
              <a:rPr lang="en-US" smtClean="0"/>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16EFE0-9312-8047-8AD2-458D356D504F}" type="slidenum">
              <a:rPr lang="en-US" smtClean="0"/>
              <a:t>‹#›</a:t>
            </a:fld>
            <a:endParaRPr lang="en-US"/>
          </a:p>
        </p:txBody>
      </p:sp>
    </p:spTree>
    <p:extLst>
      <p:ext uri="{BB962C8B-B14F-4D97-AF65-F5344CB8AC3E}">
        <p14:creationId xmlns:p14="http://schemas.microsoft.com/office/powerpoint/2010/main" val="1841533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356A461-EA6A-5444-9DB9-803F995328F6}" type="datetimeFigureOut">
              <a:rPr lang="en-US" smtClean="0"/>
              <a:t>11/10/2021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416EFE0-9312-8047-8AD2-458D356D504F}" type="slidenum">
              <a:rPr lang="en-US" smtClean="0"/>
              <a:t>‹#›</a:t>
            </a:fld>
            <a:endParaRPr lang="en-US"/>
          </a:p>
        </p:txBody>
      </p:sp>
    </p:spTree>
    <p:extLst>
      <p:ext uri="{BB962C8B-B14F-4D97-AF65-F5344CB8AC3E}">
        <p14:creationId xmlns:p14="http://schemas.microsoft.com/office/powerpoint/2010/main" val="3507551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7.emf"/><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emf"/><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3.emf"/></Relationships>
</file>

<file path=ppt/slides/_rels/slide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emf"/></Relationships>
</file>

<file path=ppt/slides/_rels/slide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emf"/><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emf"/></Relationships>
</file>

<file path=ppt/slides/_rels/slide2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42.emf"/></Relationships>
</file>

<file path=ppt/slides/_rels/slide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emf"/><Relationship Id="rId4" Type="http://schemas.openxmlformats.org/officeDocument/2006/relationships/image" Target="../media/image48.png"/><Relationship Id="rId9" Type="http://schemas.openxmlformats.org/officeDocument/2006/relationships/image" Target="../media/image52.emf"/></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emf"/><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56.jpg"/><Relationship Id="rId7" Type="http://schemas.openxmlformats.org/officeDocument/2006/relationships/image" Target="../media/image60.jp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58.jpg"/><Relationship Id="rId10" Type="http://schemas.openxmlformats.org/officeDocument/2006/relationships/image" Target="../media/image63.jpg"/><Relationship Id="rId4" Type="http://schemas.openxmlformats.org/officeDocument/2006/relationships/image" Target="../media/image57.jpg"/><Relationship Id="rId9" Type="http://schemas.openxmlformats.org/officeDocument/2006/relationships/image" Target="../media/image62.jp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emf"/><Relationship Id="rId1" Type="http://schemas.openxmlformats.org/officeDocument/2006/relationships/slideLayout" Target="../slideLayouts/slideLayout7.xml"/><Relationship Id="rId4" Type="http://schemas.openxmlformats.org/officeDocument/2006/relationships/image" Target="../media/image65.jpg"/></Relationships>
</file>

<file path=ppt/slides/_rels/slide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3.emf"/><Relationship Id="rId1" Type="http://schemas.openxmlformats.org/officeDocument/2006/relationships/slideLayout" Target="../slideLayouts/slideLayout7.xml"/><Relationship Id="rId4" Type="http://schemas.openxmlformats.org/officeDocument/2006/relationships/image" Target="../media/image68.emf"/></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3.emf"/></Relationships>
</file>

<file path=ppt/slides/_rels/slide38.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jpg"/></Relationships>
</file>

<file path=ppt/slides/_rels/slide39.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80.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3.emf"/></Relationships>
</file>

<file path=ppt/slides/_rels/slide4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biorxiv.org/content/10.1101/2021.10.06.463298v1?rss=1" TargetMode="External"/><Relationship Id="rId5" Type="http://schemas.openxmlformats.org/officeDocument/2006/relationships/image" Target="../media/image82.png"/><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3.emf"/><Relationship Id="rId7" Type="http://schemas.openxmlformats.org/officeDocument/2006/relationships/image" Target="../media/image8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png"/><Relationship Id="rId4" Type="http://schemas.openxmlformats.org/officeDocument/2006/relationships/image" Target="../media/image88.jpeg"/></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3.emf"/></Relationships>
</file>

<file path=ppt/slides/_rels/slide4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97.emf"/><Relationship Id="rId13" Type="http://schemas.openxmlformats.org/officeDocument/2006/relationships/image" Target="../media/image102.png"/><Relationship Id="rId3" Type="http://schemas.openxmlformats.org/officeDocument/2006/relationships/image" Target="../media/image40.jpeg"/><Relationship Id="rId7" Type="http://schemas.openxmlformats.org/officeDocument/2006/relationships/image" Target="../media/image96.emf"/><Relationship Id="rId12" Type="http://schemas.openxmlformats.org/officeDocument/2006/relationships/image" Target="../media/image101.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5.emf"/><Relationship Id="rId11" Type="http://schemas.openxmlformats.org/officeDocument/2006/relationships/image" Target="../media/image100.emf"/><Relationship Id="rId5" Type="http://schemas.openxmlformats.org/officeDocument/2006/relationships/image" Target="../media/image94.emf"/><Relationship Id="rId10" Type="http://schemas.openxmlformats.org/officeDocument/2006/relationships/image" Target="../media/image99.emf"/><Relationship Id="rId4" Type="http://schemas.openxmlformats.org/officeDocument/2006/relationships/image" Target="../media/image93.emf"/><Relationship Id="rId9" Type="http://schemas.openxmlformats.org/officeDocument/2006/relationships/image" Target="../media/image98.emf"/><Relationship Id="rId14" Type="http://schemas.openxmlformats.org/officeDocument/2006/relationships/image" Target="../media/image103.jpeg"/></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gif"/><Relationship Id="rId1" Type="http://schemas.microsoft.com/office/2007/relationships/media" Target="../media/media1.gif"/><Relationship Id="rId6" Type="http://schemas.openxmlformats.org/officeDocument/2006/relationships/image" Target="../media/image7.png"/><Relationship Id="rId5" Type="http://schemas.openxmlformats.org/officeDocument/2006/relationships/image" Target="../media/image3.emf"/><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3.emf"/><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1174653" y="1839318"/>
            <a:ext cx="6968886" cy="882253"/>
          </a:xfrm>
        </p:spPr>
        <p:txBody>
          <a:bodyPr>
            <a:noAutofit/>
          </a:bodyPr>
          <a:lstStyle/>
          <a:p>
            <a:pPr algn="ctr"/>
            <a:r>
              <a:rPr lang="en-GB" altLang="en-US" sz="6000" b="1" dirty="0">
                <a:solidFill>
                  <a:srgbClr val="FF0000"/>
                </a:solidFill>
                <a:latin typeface="Helvetica" panose="020B0604020202020204" pitchFamily="34" charset="0"/>
                <a:cs typeface="Helvetica" panose="020B0604020202020204" pitchFamily="34" charset="0"/>
              </a:rPr>
              <a:t>Energy and matter at the origin of life</a:t>
            </a:r>
            <a:endParaRPr lang="en-GB" altLang="en-US" sz="3200" b="1" dirty="0">
              <a:solidFill>
                <a:schemeClr val="tx2"/>
              </a:solidFill>
              <a:latin typeface="Helvetica" panose="020B0604020202020204" pitchFamily="34" charset="0"/>
              <a:cs typeface="Helvetica" panose="020B0604020202020204" pitchFamily="34" charset="0"/>
            </a:endParaRPr>
          </a:p>
        </p:txBody>
      </p:sp>
      <p:sp>
        <p:nvSpPr>
          <p:cNvPr id="5123" name="Subtitle 2"/>
          <p:cNvSpPr>
            <a:spLocks noGrp="1"/>
          </p:cNvSpPr>
          <p:nvPr>
            <p:ph type="subTitle" idx="1"/>
          </p:nvPr>
        </p:nvSpPr>
        <p:spPr>
          <a:xfrm>
            <a:off x="1980010" y="3557589"/>
            <a:ext cx="5400675" cy="1075135"/>
          </a:xfrm>
        </p:spPr>
        <p:txBody>
          <a:bodyPr>
            <a:normAutofit lnSpcReduction="10000"/>
          </a:bodyPr>
          <a:lstStyle/>
          <a:p>
            <a:pPr algn="ctr" eaLnBrk="1" hangingPunct="1"/>
            <a:r>
              <a:rPr lang="en-GB" altLang="en-US" dirty="0">
                <a:solidFill>
                  <a:schemeClr val="tx2"/>
                </a:solidFill>
                <a:latin typeface="Helvetica" panose="020B0604020202020204" pitchFamily="34" charset="0"/>
                <a:cs typeface="Helvetica" panose="020B0604020202020204" pitchFamily="34" charset="0"/>
              </a:rPr>
              <a:t>Nick Lane</a:t>
            </a:r>
          </a:p>
          <a:p>
            <a:pPr algn="ctr" eaLnBrk="1" hangingPunct="1"/>
            <a:r>
              <a:rPr lang="en-GB" altLang="en-US" sz="1500" dirty="0">
                <a:solidFill>
                  <a:schemeClr val="tx2"/>
                </a:solidFill>
                <a:latin typeface="Helvetica" panose="020B0604020202020204" pitchFamily="34" charset="0"/>
                <a:cs typeface="Helvetica" panose="020B0604020202020204" pitchFamily="34" charset="0"/>
              </a:rPr>
              <a:t>Professor of Evolutionary Biochemistry</a:t>
            </a:r>
          </a:p>
          <a:p>
            <a:pPr algn="ctr" eaLnBrk="1" hangingPunct="1"/>
            <a:r>
              <a:rPr lang="en-GB" altLang="en-US" sz="1500" dirty="0">
                <a:solidFill>
                  <a:schemeClr val="tx2"/>
                </a:solidFill>
                <a:latin typeface="Helvetica" panose="020B0604020202020204" pitchFamily="34" charset="0"/>
                <a:cs typeface="Helvetica" panose="020B0604020202020204" pitchFamily="34" charset="0"/>
              </a:rPr>
              <a:t>University College London</a:t>
            </a:r>
          </a:p>
        </p:txBody>
      </p:sp>
      <p:pic>
        <p:nvPicPr>
          <p:cNvPr id="4" name="Picture 3"/>
          <p:cNvPicPr>
            <a:picLocks noChangeAspect="1"/>
          </p:cNvPicPr>
          <p:nvPr/>
        </p:nvPicPr>
        <p:blipFill>
          <a:blip r:embed="rId3"/>
          <a:stretch>
            <a:fillRect/>
          </a:stretch>
        </p:blipFill>
        <p:spPr>
          <a:xfrm>
            <a:off x="0" y="0"/>
            <a:ext cx="9144000" cy="1003300"/>
          </a:xfrm>
          <a:prstGeom prst="rect">
            <a:avLst/>
          </a:prstGeom>
        </p:spPr>
      </p:pic>
    </p:spTree>
    <p:extLst>
      <p:ext uri="{BB962C8B-B14F-4D97-AF65-F5344CB8AC3E}">
        <p14:creationId xmlns:p14="http://schemas.microsoft.com/office/powerpoint/2010/main" val="2436545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 t="-1" r="1738" b="5167"/>
          <a:stretch/>
        </p:blipFill>
        <p:spPr>
          <a:xfrm>
            <a:off x="5252225" y="255572"/>
            <a:ext cx="3891776" cy="4882779"/>
          </a:xfrm>
          <a:prstGeom prst="rect">
            <a:avLst/>
          </a:prstGeom>
        </p:spPr>
      </p:pic>
      <p:sp>
        <p:nvSpPr>
          <p:cNvPr id="29698" name="TextBox 5">
            <a:extLst>
              <a:ext uri="{FF2B5EF4-FFF2-40B4-BE49-F238E27FC236}">
                <a16:creationId xmlns:a16="http://schemas.microsoft.com/office/drawing/2014/main" id="{DE7CB9C2-DAAE-4CED-9E15-E6B17EDEFBE9}"/>
              </a:ext>
            </a:extLst>
          </p:cNvPr>
          <p:cNvSpPr txBox="1">
            <a:spLocks noChangeArrowheads="1"/>
          </p:cNvSpPr>
          <p:nvPr/>
        </p:nvSpPr>
        <p:spPr bwMode="auto">
          <a:xfrm>
            <a:off x="5252224" y="4861352"/>
            <a:ext cx="16503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0"/>
              </a:spcBef>
              <a:buFontTx/>
              <a:buNone/>
            </a:pPr>
            <a:r>
              <a:rPr lang="en-GB" altLang="en-US" sz="1200" b="1" dirty="0">
                <a:latin typeface="Helvetica" panose="020B0604020202020204" pitchFamily="34" charset="0"/>
                <a:cs typeface="Helvetica" panose="020B0604020202020204" pitchFamily="34" charset="0"/>
              </a:rPr>
              <a:t>Christian de Duve</a:t>
            </a:r>
          </a:p>
        </p:txBody>
      </p:sp>
      <p:sp>
        <p:nvSpPr>
          <p:cNvPr id="29702" name="Rectangle 1">
            <a:extLst>
              <a:ext uri="{FF2B5EF4-FFF2-40B4-BE49-F238E27FC236}">
                <a16:creationId xmlns:a16="http://schemas.microsoft.com/office/drawing/2014/main" id="{2479E4AE-2736-4C26-AFA5-E2DB6485D36F}"/>
              </a:ext>
            </a:extLst>
          </p:cNvPr>
          <p:cNvSpPr>
            <a:spLocks noChangeArrowheads="1"/>
          </p:cNvSpPr>
          <p:nvPr/>
        </p:nvSpPr>
        <p:spPr bwMode="auto">
          <a:xfrm>
            <a:off x="239876" y="983368"/>
            <a:ext cx="4772473" cy="4016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pPr>
            <a:r>
              <a:rPr lang="en-GB" altLang="en-US" sz="1700" dirty="0">
                <a:solidFill>
                  <a:schemeClr val="tx2"/>
                </a:solidFill>
                <a:latin typeface="Helvetica" panose="020B0604020202020204" pitchFamily="34" charset="0"/>
                <a:cs typeface="Helvetica" panose="020B0604020202020204" pitchFamily="34" charset="0"/>
              </a:rPr>
              <a:t>How did protometabolism come to be replaced by metabolism? The obvious answer to this question is that the appearance of catalysts, whether ribozymes, protein enzymes, or both, was responsible for the transition... </a:t>
            </a:r>
          </a:p>
          <a:p>
            <a:pPr eaLnBrk="1" hangingPunct="1">
              <a:spcBef>
                <a:spcPct val="0"/>
              </a:spcBef>
              <a:buFontTx/>
              <a:buNone/>
            </a:pPr>
            <a:endParaRPr lang="en-GB" altLang="en-US" sz="1700" dirty="0">
              <a:solidFill>
                <a:schemeClr val="tx2"/>
              </a:solidFill>
              <a:latin typeface="Helvetica" panose="020B0604020202020204" pitchFamily="34" charset="0"/>
              <a:cs typeface="Helvetica" panose="020B0604020202020204" pitchFamily="34" charset="0"/>
            </a:endParaRPr>
          </a:p>
          <a:p>
            <a:pPr eaLnBrk="1" hangingPunct="1">
              <a:spcBef>
                <a:spcPct val="0"/>
              </a:spcBef>
              <a:buFontTx/>
              <a:buNone/>
            </a:pPr>
            <a:r>
              <a:rPr lang="en-GB" altLang="en-US" sz="1700" dirty="0">
                <a:solidFill>
                  <a:schemeClr val="tx2"/>
                </a:solidFill>
                <a:latin typeface="Helvetica" panose="020B0604020202020204" pitchFamily="34" charset="0"/>
                <a:cs typeface="Helvetica" panose="020B0604020202020204" pitchFamily="34" charset="0"/>
              </a:rPr>
              <a:t>We have to ask how catalysts with appropriate properties came to appear... </a:t>
            </a:r>
          </a:p>
          <a:p>
            <a:pPr eaLnBrk="1" hangingPunct="1">
              <a:spcBef>
                <a:spcPct val="0"/>
              </a:spcBef>
              <a:buFontTx/>
              <a:buNone/>
            </a:pPr>
            <a:endParaRPr lang="en-GB" altLang="en-US" sz="1700" dirty="0">
              <a:solidFill>
                <a:schemeClr val="tx2"/>
              </a:solidFill>
              <a:latin typeface="Helvetica" panose="020B0604020202020204" pitchFamily="34" charset="0"/>
              <a:cs typeface="Helvetica" panose="020B0604020202020204" pitchFamily="34" charset="0"/>
            </a:endParaRPr>
          </a:p>
          <a:p>
            <a:pPr eaLnBrk="1" hangingPunct="1">
              <a:spcBef>
                <a:spcPct val="0"/>
              </a:spcBef>
              <a:buFontTx/>
              <a:buNone/>
            </a:pPr>
            <a:r>
              <a:rPr lang="en-GB" altLang="en-US" sz="1700" b="1" dirty="0">
                <a:solidFill>
                  <a:schemeClr val="tx2"/>
                </a:solidFill>
                <a:latin typeface="Helvetica" panose="020B0604020202020204" pitchFamily="34" charset="0"/>
                <a:cs typeface="Helvetica" panose="020B0604020202020204" pitchFamily="34" charset="0"/>
              </a:rPr>
              <a:t>The only scientifically plausible explanation is that the catalysts arose through selection...</a:t>
            </a:r>
          </a:p>
          <a:p>
            <a:pPr eaLnBrk="1" hangingPunct="1">
              <a:spcBef>
                <a:spcPct val="0"/>
              </a:spcBef>
              <a:buFontTx/>
              <a:buNone/>
            </a:pPr>
            <a:endParaRPr lang="en-GB" altLang="en-US" sz="1700" dirty="0">
              <a:latin typeface="Helvetica" panose="020B0604020202020204" pitchFamily="34" charset="0"/>
              <a:cs typeface="Helvetica" panose="020B0604020202020204" pitchFamily="34" charset="0"/>
            </a:endParaRPr>
          </a:p>
          <a:p>
            <a:pPr eaLnBrk="1" hangingPunct="1">
              <a:spcBef>
                <a:spcPct val="0"/>
              </a:spcBef>
              <a:buFontTx/>
              <a:buNone/>
            </a:pPr>
            <a:r>
              <a:rPr lang="en-GB" altLang="en-US" sz="1700" b="1" dirty="0">
                <a:solidFill>
                  <a:srgbClr val="FF0000"/>
                </a:solidFill>
                <a:latin typeface="Helvetica" panose="020B0604020202020204" pitchFamily="34" charset="0"/>
                <a:cs typeface="Helvetica" panose="020B0604020202020204" pitchFamily="34" charset="0"/>
              </a:rPr>
              <a:t>Enzymes are selected only if they fit into protometabolism</a:t>
            </a:r>
          </a:p>
        </p:txBody>
      </p:sp>
      <p:pic>
        <p:nvPicPr>
          <p:cNvPr id="8" name="Picture 7">
            <a:extLst>
              <a:ext uri="{FF2B5EF4-FFF2-40B4-BE49-F238E27FC236}">
                <a16:creationId xmlns:a16="http://schemas.microsoft.com/office/drawing/2014/main" id="{11296F7A-F42E-4E87-BD78-843E5F8E5BB8}"/>
              </a:ext>
            </a:extLst>
          </p:cNvPr>
          <p:cNvPicPr>
            <a:picLocks noChangeAspect="1"/>
          </p:cNvPicPr>
          <p:nvPr/>
        </p:nvPicPr>
        <p:blipFill>
          <a:blip r:embed="rId4"/>
          <a:stretch>
            <a:fillRect/>
          </a:stretch>
        </p:blipFill>
        <p:spPr>
          <a:xfrm>
            <a:off x="0" y="-10129"/>
            <a:ext cx="9144000" cy="736600"/>
          </a:xfrm>
          <a:prstGeom prst="rect">
            <a:avLst/>
          </a:prstGeom>
        </p:spPr>
      </p:pic>
      <p:sp>
        <p:nvSpPr>
          <p:cNvPr id="9" name="Rectangle 2">
            <a:extLst>
              <a:ext uri="{FF2B5EF4-FFF2-40B4-BE49-F238E27FC236}">
                <a16:creationId xmlns:a16="http://schemas.microsoft.com/office/drawing/2014/main" id="{56860621-B11C-4EE6-B673-E62D4786D00D}"/>
              </a:ext>
            </a:extLst>
          </p:cNvPr>
          <p:cNvSpPr txBox="1">
            <a:spLocks noChangeArrowheads="1"/>
          </p:cNvSpPr>
          <p:nvPr/>
        </p:nvSpPr>
        <p:spPr>
          <a:xfrm>
            <a:off x="-1" y="152280"/>
            <a:ext cx="7486239" cy="48696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altLang="en-US" sz="2600" b="1" dirty="0">
                <a:solidFill>
                  <a:schemeClr val="bg1"/>
                </a:solidFill>
                <a:latin typeface="Helvetica" panose="020B0604020202020204" pitchFamily="34" charset="0"/>
                <a:cs typeface="Helvetica" panose="020B0604020202020204" pitchFamily="34" charset="0"/>
              </a:rPr>
              <a:t>    Can life give insight into its own origins?</a:t>
            </a:r>
          </a:p>
        </p:txBody>
      </p:sp>
    </p:spTree>
    <p:extLst>
      <p:ext uri="{BB962C8B-B14F-4D97-AF65-F5344CB8AC3E}">
        <p14:creationId xmlns:p14="http://schemas.microsoft.com/office/powerpoint/2010/main" val="1316929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2" name="Group 4"/>
          <p:cNvGrpSpPr>
            <a:grpSpLocks/>
          </p:cNvGrpSpPr>
          <p:nvPr/>
        </p:nvGrpSpPr>
        <p:grpSpPr bwMode="auto">
          <a:xfrm>
            <a:off x="992981" y="485812"/>
            <a:ext cx="5871744" cy="4657688"/>
            <a:chOff x="612418" y="800728"/>
            <a:chExt cx="7765912" cy="5928861"/>
          </a:xfrm>
        </p:grpSpPr>
        <p:pic>
          <p:nvPicPr>
            <p:cNvPr id="6144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216" y="800728"/>
              <a:ext cx="7498114" cy="5928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8" name="TextBox 1"/>
            <p:cNvSpPr txBox="1">
              <a:spLocks noChangeArrowheads="1"/>
            </p:cNvSpPr>
            <p:nvPr/>
          </p:nvSpPr>
          <p:spPr bwMode="auto">
            <a:xfrm>
              <a:off x="4195999" y="6221320"/>
              <a:ext cx="837489" cy="400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pPr>
              <a:r>
                <a:rPr lang="en-GB" altLang="en-US" sz="1350" b="1">
                  <a:solidFill>
                    <a:schemeClr val="tx2"/>
                  </a:solidFill>
                  <a:latin typeface="Calibri" panose="020F0502020204030204" pitchFamily="34" charset="0"/>
                </a:rPr>
                <a:t>LUCA</a:t>
              </a:r>
            </a:p>
          </p:txBody>
        </p:sp>
        <p:pic>
          <p:nvPicPr>
            <p:cNvPr id="61449" name="Picture 4" descr="C:\Users\Nick\Life Ascending talks\pictures\bacter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418" y="4334595"/>
              <a:ext cx="1452314" cy="2096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0" name="Picture 5" descr="C:\Users\Nick\Life Ascending talks\pictures\halobacteriu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6918" y="4783623"/>
              <a:ext cx="1778333" cy="1744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44" name="TextBox 9"/>
          <p:cNvSpPr txBox="1">
            <a:spLocks noChangeArrowheads="1"/>
          </p:cNvSpPr>
          <p:nvPr/>
        </p:nvSpPr>
        <p:spPr bwMode="auto">
          <a:xfrm>
            <a:off x="2327198" y="3980613"/>
            <a:ext cx="694134" cy="2539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pPr>
            <a:r>
              <a:rPr lang="en-GB" altLang="en-US" sz="1050" b="1" dirty="0">
                <a:latin typeface="Calibri" panose="020F0502020204030204" pitchFamily="34" charset="0"/>
              </a:rPr>
              <a:t>Bacteria</a:t>
            </a:r>
          </a:p>
        </p:txBody>
      </p:sp>
      <p:sp>
        <p:nvSpPr>
          <p:cNvPr id="61445" name="TextBox 10"/>
          <p:cNvSpPr txBox="1">
            <a:spLocks noChangeArrowheads="1"/>
          </p:cNvSpPr>
          <p:nvPr/>
        </p:nvSpPr>
        <p:spPr bwMode="auto">
          <a:xfrm>
            <a:off x="6405092" y="3983833"/>
            <a:ext cx="803672" cy="2539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pPr>
            <a:r>
              <a:rPr lang="en-GB" altLang="en-US" sz="1050" b="1" dirty="0">
                <a:latin typeface="Calibri" panose="020F0502020204030204" pitchFamily="34" charset="0"/>
              </a:rPr>
              <a:t>Archaea</a:t>
            </a:r>
          </a:p>
        </p:txBody>
      </p:sp>
      <p:pic>
        <p:nvPicPr>
          <p:cNvPr id="61446"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90714" y="316259"/>
            <a:ext cx="2561656" cy="344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7"/>
          <a:stretch>
            <a:fillRect/>
          </a:stretch>
        </p:blipFill>
        <p:spPr>
          <a:xfrm>
            <a:off x="0" y="0"/>
            <a:ext cx="9144000" cy="736600"/>
          </a:xfrm>
          <a:prstGeom prst="rect">
            <a:avLst/>
          </a:prstGeom>
        </p:spPr>
      </p:pic>
      <p:sp>
        <p:nvSpPr>
          <p:cNvPr id="12" name="TextBox 9"/>
          <p:cNvSpPr txBox="1">
            <a:spLocks noChangeArrowheads="1"/>
          </p:cNvSpPr>
          <p:nvPr/>
        </p:nvSpPr>
        <p:spPr bwMode="auto">
          <a:xfrm>
            <a:off x="7520982" y="3759796"/>
            <a:ext cx="9466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r" eaLnBrk="1" hangingPunct="1">
              <a:spcBef>
                <a:spcPct val="0"/>
              </a:spcBef>
              <a:buFontTx/>
              <a:buNone/>
            </a:pPr>
            <a:r>
              <a:rPr lang="en-GB" altLang="en-US" sz="1200" dirty="0">
                <a:solidFill>
                  <a:schemeClr val="tx2"/>
                </a:solidFill>
                <a:latin typeface="Helvetica" panose="020B0604020202020204" pitchFamily="34" charset="0"/>
                <a:cs typeface="Helvetica" panose="020B0604020202020204" pitchFamily="34" charset="0"/>
              </a:rPr>
              <a:t>Bill Martin</a:t>
            </a:r>
          </a:p>
        </p:txBody>
      </p:sp>
      <p:sp>
        <p:nvSpPr>
          <p:cNvPr id="2" name="TextBox 1"/>
          <p:cNvSpPr txBox="1"/>
          <p:nvPr/>
        </p:nvSpPr>
        <p:spPr>
          <a:xfrm>
            <a:off x="42159" y="1046550"/>
            <a:ext cx="1618526" cy="1200329"/>
          </a:xfrm>
          <a:prstGeom prst="rect">
            <a:avLst/>
          </a:prstGeom>
          <a:noFill/>
        </p:spPr>
        <p:txBody>
          <a:bodyPr wrap="square" rtlCol="0">
            <a:spAutoFit/>
          </a:bodyPr>
          <a:lstStyle/>
          <a:p>
            <a:pPr algn="ctr"/>
            <a:r>
              <a:rPr lang="en-GB" b="1" dirty="0">
                <a:solidFill>
                  <a:srgbClr val="FF0000"/>
                </a:solidFill>
                <a:latin typeface="Helvetica" panose="020B0604020202020204" pitchFamily="34" charset="0"/>
                <a:cs typeface="Helvetica" panose="020B0604020202020204" pitchFamily="34" charset="0"/>
              </a:rPr>
              <a:t>LUCA was the ancestor of bacteria and archaea</a:t>
            </a:r>
          </a:p>
        </p:txBody>
      </p:sp>
      <p:sp>
        <p:nvSpPr>
          <p:cNvPr id="61443" name="Rectangle 2"/>
          <p:cNvSpPr>
            <a:spLocks noGrp="1" noChangeArrowheads="1"/>
          </p:cNvSpPr>
          <p:nvPr>
            <p:ph type="title"/>
          </p:nvPr>
        </p:nvSpPr>
        <p:spPr>
          <a:xfrm>
            <a:off x="-8370" y="175862"/>
            <a:ext cx="7099699" cy="309950"/>
          </a:xfrm>
        </p:spPr>
        <p:txBody>
          <a:bodyPr>
            <a:noAutofit/>
          </a:bodyPr>
          <a:lstStyle/>
          <a:p>
            <a:pPr algn="l"/>
            <a:r>
              <a:rPr lang="en-GB" altLang="en-US" sz="2600" b="1" dirty="0">
                <a:solidFill>
                  <a:schemeClr val="bg1"/>
                </a:solidFill>
                <a:latin typeface="Helvetica" panose="020B0604020202020204" pitchFamily="34" charset="0"/>
                <a:cs typeface="Helvetica" panose="020B0604020202020204" pitchFamily="34" charset="0"/>
              </a:rPr>
              <a:t>    What were the earliest cells like?</a:t>
            </a:r>
          </a:p>
        </p:txBody>
      </p:sp>
      <p:sp>
        <p:nvSpPr>
          <p:cNvPr id="14" name="Rectangle 5"/>
          <p:cNvSpPr>
            <a:spLocks noChangeArrowheads="1"/>
          </p:cNvSpPr>
          <p:nvPr/>
        </p:nvSpPr>
        <p:spPr bwMode="auto">
          <a:xfrm>
            <a:off x="6806928" y="4547699"/>
            <a:ext cx="234990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0"/>
              </a:spcBef>
              <a:buFontTx/>
              <a:buNone/>
            </a:pPr>
            <a:r>
              <a:rPr lang="en-GB" altLang="en-US" sz="900" dirty="0">
                <a:solidFill>
                  <a:schemeClr val="tx2"/>
                </a:solidFill>
                <a:latin typeface="Helvetica" panose="020B0604020202020204" pitchFamily="34" charset="0"/>
                <a:cs typeface="Helvetica" panose="020B0604020202020204" pitchFamily="34" charset="0"/>
              </a:rPr>
              <a:t>Martin W. Mosaic bacterial chromosomes: a challenge </a:t>
            </a:r>
            <a:r>
              <a:rPr lang="en-GB" altLang="en-US" sz="900" dirty="0" err="1">
                <a:solidFill>
                  <a:schemeClr val="tx2"/>
                </a:solidFill>
                <a:latin typeface="Helvetica" panose="020B0604020202020204" pitchFamily="34" charset="0"/>
                <a:cs typeface="Helvetica" panose="020B0604020202020204" pitchFamily="34" charset="0"/>
              </a:rPr>
              <a:t>en</a:t>
            </a:r>
            <a:r>
              <a:rPr lang="en-GB" altLang="en-US" sz="900" dirty="0">
                <a:solidFill>
                  <a:schemeClr val="tx2"/>
                </a:solidFill>
                <a:latin typeface="Helvetica" panose="020B0604020202020204" pitchFamily="34" charset="0"/>
                <a:cs typeface="Helvetica" panose="020B0604020202020204" pitchFamily="34" charset="0"/>
              </a:rPr>
              <a:t> route to a tree of genomes. </a:t>
            </a:r>
            <a:r>
              <a:rPr lang="en-GB" altLang="en-US" sz="900" i="1" dirty="0" err="1">
                <a:solidFill>
                  <a:schemeClr val="tx2"/>
                </a:solidFill>
                <a:latin typeface="Helvetica" panose="020B0604020202020204" pitchFamily="34" charset="0"/>
                <a:cs typeface="Helvetica" panose="020B0604020202020204" pitchFamily="34" charset="0"/>
              </a:rPr>
              <a:t>BioEssays</a:t>
            </a:r>
            <a:r>
              <a:rPr lang="en-GB" altLang="en-US" sz="900" dirty="0">
                <a:solidFill>
                  <a:schemeClr val="tx2"/>
                </a:solidFill>
                <a:latin typeface="Helvetica" panose="020B0604020202020204" pitchFamily="34" charset="0"/>
                <a:cs typeface="Helvetica" panose="020B0604020202020204" pitchFamily="34" charset="0"/>
              </a:rPr>
              <a:t> 21: 99–104 (1999).</a:t>
            </a:r>
          </a:p>
        </p:txBody>
      </p:sp>
    </p:spTree>
    <p:extLst>
      <p:ext uri="{BB962C8B-B14F-4D97-AF65-F5344CB8AC3E}">
        <p14:creationId xmlns:p14="http://schemas.microsoft.com/office/powerpoint/2010/main" val="2760673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609" name="Group 97"/>
          <p:cNvGraphicFramePr>
            <a:graphicFrameLocks noGrp="1"/>
          </p:cNvGraphicFramePr>
          <p:nvPr/>
        </p:nvGraphicFramePr>
        <p:xfrm>
          <a:off x="480225" y="845799"/>
          <a:ext cx="8170394" cy="3568319"/>
        </p:xfrm>
        <a:graphic>
          <a:graphicData uri="http://schemas.openxmlformats.org/drawingml/2006/table">
            <a:tbl>
              <a:tblPr/>
              <a:tblGrid>
                <a:gridCol w="4289128">
                  <a:extLst>
                    <a:ext uri="{9D8B030D-6E8A-4147-A177-3AD203B41FA5}">
                      <a16:colId xmlns:a16="http://schemas.microsoft.com/office/drawing/2014/main" val="20000"/>
                    </a:ext>
                  </a:extLst>
                </a:gridCol>
                <a:gridCol w="3881266">
                  <a:extLst>
                    <a:ext uri="{9D8B030D-6E8A-4147-A177-3AD203B41FA5}">
                      <a16:colId xmlns:a16="http://schemas.microsoft.com/office/drawing/2014/main" val="20001"/>
                    </a:ext>
                  </a:extLst>
                </a:gridCol>
              </a:tblGrid>
              <a:tr h="5026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a:ln>
                            <a:noFill/>
                          </a:ln>
                          <a:solidFill>
                            <a:schemeClr val="tx2"/>
                          </a:solidFill>
                          <a:effectLst/>
                          <a:latin typeface="Calibri" pitchFamily="34" charset="0"/>
                          <a:cs typeface="Calibri" pitchFamily="34" charset="0"/>
                        </a:rPr>
                        <a:t>Same</a:t>
                      </a:r>
                    </a:p>
                  </a:txBody>
                  <a:tcPr marL="68591" marR="68591" marT="34289" marB="3428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a:ln>
                            <a:noFill/>
                          </a:ln>
                          <a:solidFill>
                            <a:schemeClr val="tx2"/>
                          </a:solidFill>
                          <a:effectLst/>
                          <a:latin typeface="Calibri" pitchFamily="34" charset="0"/>
                          <a:cs typeface="Calibri" pitchFamily="34" charset="0"/>
                        </a:rPr>
                        <a:t>Different</a:t>
                      </a:r>
                    </a:p>
                  </a:txBody>
                  <a:tcPr marL="68591" marR="68591" marT="34289" marB="3428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174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a:ln>
                            <a:noFill/>
                          </a:ln>
                          <a:solidFill>
                            <a:schemeClr val="tx2"/>
                          </a:solidFill>
                          <a:effectLst/>
                          <a:latin typeface="Calibri" pitchFamily="34" charset="0"/>
                          <a:cs typeface="Calibri" pitchFamily="34" charset="0"/>
                        </a:rPr>
                        <a:t>Universal genetic code</a:t>
                      </a:r>
                    </a:p>
                  </a:txBody>
                  <a:tcPr marL="68591" marR="68591" marT="34289" marB="3428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rgbClr val="FF0000"/>
                          </a:solidFill>
                          <a:effectLst/>
                          <a:latin typeface="Calibri" pitchFamily="34" charset="0"/>
                          <a:cs typeface="Calibri" pitchFamily="34" charset="0"/>
                        </a:rPr>
                        <a:t>Cell membrane</a:t>
                      </a:r>
                    </a:p>
                  </a:txBody>
                  <a:tcPr marL="68591" marR="68591" marT="34289" marB="3428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2389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a:ln>
                            <a:noFill/>
                          </a:ln>
                          <a:solidFill>
                            <a:schemeClr val="tx2"/>
                          </a:solidFill>
                          <a:effectLst/>
                          <a:latin typeface="Calibri" pitchFamily="34" charset="0"/>
                          <a:cs typeface="Calibri" pitchFamily="34" charset="0"/>
                        </a:rPr>
                        <a:t>Ribosomes</a:t>
                      </a:r>
                    </a:p>
                  </a:txBody>
                  <a:tcPr marL="68591" marR="68591" marT="34289" marB="3428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a:ln>
                            <a:noFill/>
                          </a:ln>
                          <a:solidFill>
                            <a:srgbClr val="FF0000"/>
                          </a:solidFill>
                          <a:effectLst/>
                          <a:latin typeface="Calibri" pitchFamily="34" charset="0"/>
                          <a:cs typeface="Calibri" pitchFamily="34" charset="0"/>
                        </a:rPr>
                        <a:t>Lipid synthesis enzymes</a:t>
                      </a:r>
                    </a:p>
                  </a:txBody>
                  <a:tcPr marL="68591" marR="68591" marT="34289" marB="3428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57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a:ln>
                            <a:noFill/>
                          </a:ln>
                          <a:solidFill>
                            <a:schemeClr val="tx2"/>
                          </a:solidFill>
                          <a:effectLst/>
                          <a:latin typeface="Calibri" pitchFamily="34" charset="0"/>
                          <a:cs typeface="Calibri" pitchFamily="34" charset="0"/>
                        </a:rPr>
                        <a:t>Transcription</a:t>
                      </a:r>
                    </a:p>
                  </a:txBody>
                  <a:tcPr marL="68591" marR="68591" marT="34289" marB="3428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2000" b="0" i="0" u="none" strike="noStrike" cap="none" normalizeH="0" baseline="0" dirty="0">
                          <a:ln>
                            <a:noFill/>
                          </a:ln>
                          <a:solidFill>
                            <a:srgbClr val="FF0000"/>
                          </a:solidFill>
                          <a:effectLst/>
                          <a:latin typeface="Calibri" pitchFamily="34" charset="0"/>
                          <a:cs typeface="Calibri" pitchFamily="34" charset="0"/>
                        </a:rPr>
                        <a:t>Cell wall</a:t>
                      </a:r>
                    </a:p>
                  </a:txBody>
                  <a:tcPr marL="68591" marR="68591" marT="34289" marB="3428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650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a:ln>
                            <a:noFill/>
                          </a:ln>
                          <a:solidFill>
                            <a:schemeClr val="tx2"/>
                          </a:solidFill>
                          <a:effectLst/>
                          <a:latin typeface="Calibri" pitchFamily="34" charset="0"/>
                          <a:cs typeface="Calibri" pitchFamily="34" charset="0"/>
                        </a:rPr>
                        <a:t>Translation</a:t>
                      </a:r>
                    </a:p>
                  </a:txBody>
                  <a:tcPr marL="68591" marR="68591" marT="34289" marB="3428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2000" b="0" i="0" u="none" strike="noStrike" cap="none" normalizeH="0" baseline="0" dirty="0" err="1">
                          <a:ln>
                            <a:noFill/>
                          </a:ln>
                          <a:solidFill>
                            <a:srgbClr val="FF0000"/>
                          </a:solidFill>
                          <a:effectLst/>
                          <a:latin typeface="Calibri" pitchFamily="34" charset="0"/>
                          <a:cs typeface="Calibri" pitchFamily="34" charset="0"/>
                        </a:rPr>
                        <a:t>Glycolysis</a:t>
                      </a:r>
                      <a:endParaRPr kumimoji="0" lang="en-GB" sz="2000" b="0" i="0" u="none" strike="noStrike" cap="none" normalizeH="0" baseline="0" dirty="0">
                        <a:ln>
                          <a:noFill/>
                        </a:ln>
                        <a:solidFill>
                          <a:srgbClr val="FF0000"/>
                        </a:solidFill>
                        <a:effectLst/>
                        <a:latin typeface="Calibri" pitchFamily="34" charset="0"/>
                        <a:cs typeface="Calibri" pitchFamily="34" charset="0"/>
                      </a:endParaRPr>
                    </a:p>
                  </a:txBody>
                  <a:tcPr marL="68591" marR="68591" marT="34289" marB="3428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363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a:ln>
                            <a:noFill/>
                          </a:ln>
                          <a:solidFill>
                            <a:schemeClr val="tx2"/>
                          </a:solidFill>
                          <a:effectLst/>
                          <a:latin typeface="Calibri" pitchFamily="34" charset="0"/>
                          <a:cs typeface="Calibri" pitchFamily="34" charset="0"/>
                        </a:rPr>
                        <a:t>Krebs cycle (in part)</a:t>
                      </a:r>
                    </a:p>
                  </a:txBody>
                  <a:tcPr marL="68591" marR="68591" marT="34289" marB="3428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a:ln>
                            <a:noFill/>
                          </a:ln>
                          <a:solidFill>
                            <a:srgbClr val="FF0000"/>
                          </a:solidFill>
                          <a:effectLst/>
                          <a:latin typeface="Calibri" pitchFamily="34" charset="0"/>
                          <a:cs typeface="Calibri" pitchFamily="34" charset="0"/>
                        </a:rPr>
                        <a:t>DNA replication</a:t>
                      </a:r>
                    </a:p>
                  </a:txBody>
                  <a:tcPr marL="68591" marR="68591" marT="34289" marB="3428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573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chemeClr val="tx2"/>
                          </a:solidFill>
                          <a:effectLst/>
                          <a:latin typeface="Calibri" pitchFamily="34" charset="0"/>
                          <a:cs typeface="Calibri" pitchFamily="34" charset="0"/>
                        </a:rPr>
                        <a:t>Membrane bioenergetics</a:t>
                      </a:r>
                    </a:p>
                  </a:txBody>
                  <a:tcPr marL="68591" marR="68591" marT="34289" marB="3428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a:ln>
                            <a:noFill/>
                          </a:ln>
                          <a:solidFill>
                            <a:srgbClr val="FF0000"/>
                          </a:solidFill>
                          <a:effectLst/>
                          <a:latin typeface="Calibri" pitchFamily="34" charset="0"/>
                          <a:cs typeface="Calibri" pitchFamily="34" charset="0"/>
                        </a:rPr>
                        <a:t>Respiratory chains</a:t>
                      </a:r>
                    </a:p>
                  </a:txBody>
                  <a:tcPr marL="68591" marR="68591" marT="34289" marB="3428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5" name="Picture 4"/>
          <p:cNvPicPr>
            <a:picLocks noChangeAspect="1"/>
          </p:cNvPicPr>
          <p:nvPr/>
        </p:nvPicPr>
        <p:blipFill>
          <a:blip r:embed="rId3"/>
          <a:stretch>
            <a:fillRect/>
          </a:stretch>
        </p:blipFill>
        <p:spPr>
          <a:xfrm>
            <a:off x="-6578" y="0"/>
            <a:ext cx="9183352" cy="739770"/>
          </a:xfrm>
          <a:prstGeom prst="rect">
            <a:avLst/>
          </a:prstGeom>
        </p:spPr>
      </p:pic>
      <p:sp>
        <p:nvSpPr>
          <p:cNvPr id="15362" name="Rectangle 2"/>
          <p:cNvSpPr>
            <a:spLocks noGrp="1" noChangeArrowheads="1"/>
          </p:cNvSpPr>
          <p:nvPr>
            <p:ph type="title"/>
          </p:nvPr>
        </p:nvSpPr>
        <p:spPr>
          <a:xfrm>
            <a:off x="7761" y="109199"/>
            <a:ext cx="9144000" cy="508397"/>
          </a:xfrm>
        </p:spPr>
        <p:txBody>
          <a:bodyPr>
            <a:noAutofit/>
          </a:bodyPr>
          <a:lstStyle/>
          <a:p>
            <a:pPr algn="l" eaLnBrk="1" hangingPunct="1"/>
            <a:r>
              <a:rPr lang="en-GB" altLang="en-US" sz="2600" dirty="0">
                <a:solidFill>
                  <a:schemeClr val="bg1"/>
                </a:solidFill>
                <a:latin typeface="Helvetica" panose="020B0604020202020204" pitchFamily="34" charset="0"/>
                <a:cs typeface="Helvetica" panose="020B0604020202020204" pitchFamily="34" charset="0"/>
              </a:rPr>
              <a:t>   </a:t>
            </a:r>
            <a:r>
              <a:rPr lang="en-GB" altLang="en-US" sz="2600" b="1" dirty="0">
                <a:solidFill>
                  <a:schemeClr val="bg1"/>
                </a:solidFill>
                <a:latin typeface="Helvetica" panose="020B0604020202020204" pitchFamily="34" charset="0"/>
                <a:cs typeface="Helvetica" panose="020B0604020202020204" pitchFamily="34" charset="0"/>
              </a:rPr>
              <a:t>Paradoxical traits of bacteria and archaea</a:t>
            </a:r>
          </a:p>
        </p:txBody>
      </p:sp>
      <p:sp>
        <p:nvSpPr>
          <p:cNvPr id="2" name="TextBox 1"/>
          <p:cNvSpPr txBox="1"/>
          <p:nvPr/>
        </p:nvSpPr>
        <p:spPr>
          <a:xfrm>
            <a:off x="1183" y="4599088"/>
            <a:ext cx="9136239" cy="430887"/>
          </a:xfrm>
          <a:prstGeom prst="rect">
            <a:avLst/>
          </a:prstGeom>
          <a:noFill/>
        </p:spPr>
        <p:txBody>
          <a:bodyPr wrap="square" rtlCol="0">
            <a:spAutoFit/>
          </a:bodyPr>
          <a:lstStyle/>
          <a:p>
            <a:pPr algn="ctr"/>
            <a:r>
              <a:rPr lang="en-GB" sz="2200" b="1" dirty="0">
                <a:solidFill>
                  <a:srgbClr val="FF0000"/>
                </a:solidFill>
                <a:latin typeface="Helvetica" panose="020B0604020202020204" pitchFamily="34" charset="0"/>
                <a:cs typeface="Helvetica" panose="020B0604020202020204" pitchFamily="34" charset="0"/>
              </a:rPr>
              <a:t>What kind of cell was LUCA? </a:t>
            </a:r>
          </a:p>
        </p:txBody>
      </p:sp>
    </p:spTree>
    <p:extLst>
      <p:ext uri="{BB962C8B-B14F-4D97-AF65-F5344CB8AC3E}">
        <p14:creationId xmlns:p14="http://schemas.microsoft.com/office/powerpoint/2010/main" val="1529521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
          <p:cNvSpPr txBox="1">
            <a:spLocks noChangeArrowheads="1"/>
          </p:cNvSpPr>
          <p:nvPr/>
        </p:nvSpPr>
        <p:spPr bwMode="auto">
          <a:xfrm>
            <a:off x="127591" y="1031468"/>
            <a:ext cx="8835656" cy="406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0"/>
              </a:spcBef>
              <a:buFontTx/>
              <a:buNone/>
            </a:pPr>
            <a:r>
              <a:rPr lang="en-GB" altLang="en-US" sz="3300" b="1" dirty="0">
                <a:solidFill>
                  <a:schemeClr val="tx2"/>
                </a:solidFill>
                <a:latin typeface="Helvetica" panose="020B0604020202020204" pitchFamily="34" charset="0"/>
                <a:cs typeface="Helvetica" panose="020B0604020202020204" pitchFamily="34" charset="0"/>
              </a:rPr>
              <a:t>Membrane bioenergetics are universal </a:t>
            </a:r>
          </a:p>
          <a:p>
            <a:pPr algn="ctr" eaLnBrk="1" hangingPunct="1">
              <a:spcBef>
                <a:spcPct val="0"/>
              </a:spcBef>
              <a:buFontTx/>
              <a:buNone/>
            </a:pPr>
            <a:r>
              <a:rPr lang="en-GB" altLang="en-US" sz="3300" b="1" dirty="0">
                <a:solidFill>
                  <a:schemeClr val="tx2"/>
                </a:solidFill>
                <a:latin typeface="Helvetica" panose="020B0604020202020204" pitchFamily="34" charset="0"/>
                <a:cs typeface="Helvetica" panose="020B0604020202020204" pitchFamily="34" charset="0"/>
              </a:rPr>
              <a:t>but membranes are not</a:t>
            </a:r>
          </a:p>
          <a:p>
            <a:pPr algn="ctr" eaLnBrk="1" hangingPunct="1">
              <a:spcBef>
                <a:spcPct val="0"/>
              </a:spcBef>
              <a:buFontTx/>
              <a:buNone/>
            </a:pPr>
            <a:endParaRPr lang="en-GB" altLang="en-US" sz="2400" dirty="0">
              <a:solidFill>
                <a:srgbClr val="FF0000"/>
              </a:solidFill>
              <a:latin typeface="Helvetica" panose="020B0604020202020204" pitchFamily="34" charset="0"/>
              <a:cs typeface="Helvetica" panose="020B0604020202020204" pitchFamily="34" charset="0"/>
            </a:endParaRPr>
          </a:p>
          <a:p>
            <a:pPr algn="ctr">
              <a:spcBef>
                <a:spcPct val="0"/>
              </a:spcBef>
              <a:buNone/>
            </a:pPr>
            <a:r>
              <a:rPr lang="en-GB" altLang="en-US" sz="2400" dirty="0">
                <a:solidFill>
                  <a:schemeClr val="tx2"/>
                </a:solidFill>
                <a:latin typeface="Helvetica" panose="020B0604020202020204" pitchFamily="34" charset="0"/>
                <a:cs typeface="Helvetica" panose="020B0604020202020204" pitchFamily="34" charset="0"/>
              </a:rPr>
              <a:t>Niels Bohr: “</a:t>
            </a:r>
            <a:r>
              <a:rPr lang="en-GB" sz="2400" dirty="0">
                <a:solidFill>
                  <a:schemeClr val="tx2"/>
                </a:solidFill>
                <a:effectLst/>
                <a:latin typeface="Helvetica" panose="020B0604020202020204" pitchFamily="34" charset="0"/>
                <a:ea typeface="Calibri" panose="020F0502020204030204" pitchFamily="34" charset="0"/>
                <a:cs typeface="Helvetica" panose="020B0604020202020204" pitchFamily="34" charset="0"/>
              </a:rPr>
              <a:t>How wonderful that we have met with a paradox. Now we have some hope of making progress”</a:t>
            </a:r>
            <a:endParaRPr lang="en-GB" altLang="en-US" sz="2400" dirty="0">
              <a:solidFill>
                <a:schemeClr val="tx2"/>
              </a:solidFill>
              <a:latin typeface="Helvetica" panose="020B0604020202020204" pitchFamily="34" charset="0"/>
              <a:cs typeface="Helvetica" panose="020B0604020202020204" pitchFamily="34" charset="0"/>
            </a:endParaRPr>
          </a:p>
          <a:p>
            <a:pPr algn="ctr" eaLnBrk="1" hangingPunct="1">
              <a:spcBef>
                <a:spcPct val="0"/>
              </a:spcBef>
              <a:buFontTx/>
              <a:buNone/>
            </a:pPr>
            <a:endParaRPr lang="en-GB" altLang="en-US" sz="2400" dirty="0">
              <a:solidFill>
                <a:srgbClr val="FF0000"/>
              </a:solidFill>
              <a:latin typeface="Helvetica" panose="020B0604020202020204" pitchFamily="34" charset="0"/>
              <a:cs typeface="Helvetica" panose="020B0604020202020204" pitchFamily="34" charset="0"/>
            </a:endParaRPr>
          </a:p>
          <a:p>
            <a:pPr algn="ctr" eaLnBrk="1" hangingPunct="1">
              <a:spcBef>
                <a:spcPct val="0"/>
              </a:spcBef>
              <a:buFontTx/>
              <a:buNone/>
            </a:pPr>
            <a:r>
              <a:rPr lang="en-GB" altLang="en-US" sz="2400" b="1" dirty="0">
                <a:solidFill>
                  <a:srgbClr val="FF0000"/>
                </a:solidFill>
                <a:latin typeface="Helvetica" panose="020B0604020202020204" pitchFamily="34" charset="0"/>
                <a:cs typeface="Helvetica" panose="020B0604020202020204" pitchFamily="34" charset="0"/>
              </a:rPr>
              <a:t>Paradox could be resolved if life originated in an environment with geological proton gradients</a:t>
            </a:r>
          </a:p>
          <a:p>
            <a:pPr algn="ctr" eaLnBrk="1" hangingPunct="1">
              <a:spcBef>
                <a:spcPct val="0"/>
              </a:spcBef>
              <a:buFontTx/>
              <a:buNone/>
            </a:pPr>
            <a:endParaRPr lang="en-GB" altLang="en-US" sz="2400" b="1" dirty="0">
              <a:solidFill>
                <a:srgbClr val="FF0000"/>
              </a:solidFill>
              <a:latin typeface="Helvetica" panose="020B0604020202020204" pitchFamily="34" charset="0"/>
              <a:cs typeface="Helvetica" panose="020B0604020202020204" pitchFamily="34" charset="0"/>
            </a:endParaRPr>
          </a:p>
          <a:p>
            <a:pPr algn="ctr" eaLnBrk="1" hangingPunct="1">
              <a:spcBef>
                <a:spcPct val="0"/>
              </a:spcBef>
              <a:buFontTx/>
              <a:buNone/>
            </a:pPr>
            <a:r>
              <a:rPr lang="en-GB" altLang="en-US" sz="2400" b="1" dirty="0">
                <a:solidFill>
                  <a:schemeClr val="tx2"/>
                </a:solidFill>
                <a:latin typeface="Helvetica" panose="020B0604020202020204" pitchFamily="34" charset="0"/>
                <a:cs typeface="Helvetica" panose="020B0604020202020204" pitchFamily="34" charset="0"/>
              </a:rPr>
              <a:t>Is there such a place?</a:t>
            </a:r>
          </a:p>
        </p:txBody>
      </p:sp>
      <p:pic>
        <p:nvPicPr>
          <p:cNvPr id="3" name="Picture 2"/>
          <p:cNvPicPr>
            <a:picLocks noChangeAspect="1"/>
          </p:cNvPicPr>
          <p:nvPr/>
        </p:nvPicPr>
        <p:blipFill>
          <a:blip r:embed="rId2"/>
          <a:stretch>
            <a:fillRect/>
          </a:stretch>
        </p:blipFill>
        <p:spPr>
          <a:xfrm>
            <a:off x="0" y="0"/>
            <a:ext cx="9144000" cy="736600"/>
          </a:xfrm>
          <a:prstGeom prst="rect">
            <a:avLst/>
          </a:prstGeom>
        </p:spPr>
      </p:pic>
      <p:sp>
        <p:nvSpPr>
          <p:cNvPr id="4" name="Rectangle 2">
            <a:extLst>
              <a:ext uri="{FF2B5EF4-FFF2-40B4-BE49-F238E27FC236}">
                <a16:creationId xmlns:a16="http://schemas.microsoft.com/office/drawing/2014/main" id="{50A65256-C06A-4D94-B2C1-21A991E933E3}"/>
              </a:ext>
            </a:extLst>
          </p:cNvPr>
          <p:cNvSpPr>
            <a:spLocks noGrp="1" noChangeArrowheads="1"/>
          </p:cNvSpPr>
          <p:nvPr>
            <p:ph type="title"/>
          </p:nvPr>
        </p:nvSpPr>
        <p:spPr>
          <a:xfrm>
            <a:off x="7761" y="109199"/>
            <a:ext cx="9144000" cy="508397"/>
          </a:xfrm>
        </p:spPr>
        <p:txBody>
          <a:bodyPr>
            <a:noAutofit/>
          </a:bodyPr>
          <a:lstStyle/>
          <a:p>
            <a:pPr algn="l" eaLnBrk="1" hangingPunct="1"/>
            <a:r>
              <a:rPr lang="en-US" altLang="en-US" sz="2600" b="1" dirty="0">
                <a:solidFill>
                  <a:schemeClr val="bg1"/>
                </a:solidFill>
                <a:latin typeface="Helvetica" panose="020B0604020202020204" pitchFamily="34" charset="0"/>
                <a:cs typeface="Helvetica" panose="020B0604020202020204" pitchFamily="34" charset="0"/>
              </a:rPr>
              <a:t>    The paradox of membrane bioenergetics</a:t>
            </a:r>
            <a:endParaRPr lang="en-GB" altLang="en-US" sz="2600" b="1"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739565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914399" y="176100"/>
            <a:ext cx="8495671" cy="5003006"/>
          </a:xfrm>
          <a:prstGeom prst="rect">
            <a:avLst/>
          </a:prstGeom>
        </p:spPr>
      </p:pic>
      <p:pic>
        <p:nvPicPr>
          <p:cNvPr id="35843" name="Picture 4" descr="Lost C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3865" y="211707"/>
            <a:ext cx="3545438" cy="4931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941171" y="4655886"/>
            <a:ext cx="3501280" cy="523220"/>
          </a:xfrm>
          <a:prstGeom prst="rect">
            <a:avLst/>
          </a:prstGeom>
          <a:noFill/>
        </p:spPr>
        <p:txBody>
          <a:bodyPr wrap="none" rtlCol="0">
            <a:spAutoFit/>
          </a:bodyPr>
          <a:lstStyle/>
          <a:p>
            <a:r>
              <a:rPr lang="en-GB" altLang="en-US" sz="2800" b="1" dirty="0">
                <a:solidFill>
                  <a:schemeClr val="tx2"/>
                </a:solidFill>
                <a:latin typeface="Helvetica" panose="020B0604020202020204" pitchFamily="34" charset="0"/>
                <a:cs typeface="Helvetica" panose="020B0604020202020204" pitchFamily="34" charset="0"/>
              </a:rPr>
              <a:t> </a:t>
            </a:r>
            <a:r>
              <a:rPr lang="en-GB" altLang="en-US" sz="2800" b="1" dirty="0">
                <a:solidFill>
                  <a:srgbClr val="FF0000"/>
                </a:solidFill>
                <a:latin typeface="Helvetica" panose="020B0604020202020204" pitchFamily="34" charset="0"/>
                <a:cs typeface="Helvetica" panose="020B0604020202020204" pitchFamily="34" charset="0"/>
              </a:rPr>
              <a:t>Lost City vent field</a:t>
            </a:r>
            <a:endParaRPr lang="en-GB" sz="2800" dirty="0"/>
          </a:p>
        </p:txBody>
      </p:sp>
      <p:pic>
        <p:nvPicPr>
          <p:cNvPr id="7" name="Picture 6"/>
          <p:cNvPicPr>
            <a:picLocks noChangeAspect="1"/>
          </p:cNvPicPr>
          <p:nvPr/>
        </p:nvPicPr>
        <p:blipFill>
          <a:blip r:embed="rId5"/>
          <a:stretch>
            <a:fillRect/>
          </a:stretch>
        </p:blipFill>
        <p:spPr>
          <a:xfrm>
            <a:off x="0" y="-542"/>
            <a:ext cx="9144000" cy="736600"/>
          </a:xfrm>
          <a:prstGeom prst="rect">
            <a:avLst/>
          </a:prstGeom>
        </p:spPr>
      </p:pic>
      <p:sp>
        <p:nvSpPr>
          <p:cNvPr id="35842" name="Rectangle 2"/>
          <p:cNvSpPr>
            <a:spLocks noGrp="1" noChangeArrowheads="1"/>
          </p:cNvSpPr>
          <p:nvPr>
            <p:ph type="title" idx="4294967295"/>
          </p:nvPr>
        </p:nvSpPr>
        <p:spPr>
          <a:xfrm>
            <a:off x="18910" y="0"/>
            <a:ext cx="5579652" cy="711176"/>
          </a:xfrm>
        </p:spPr>
        <p:txBody>
          <a:bodyPr>
            <a:noAutofit/>
          </a:bodyPr>
          <a:lstStyle/>
          <a:p>
            <a:pPr algn="l"/>
            <a:r>
              <a:rPr lang="en-GB" altLang="en-US" sz="2800" b="1" dirty="0">
                <a:solidFill>
                  <a:schemeClr val="bg1"/>
                </a:solidFill>
                <a:latin typeface="Helvetica" panose="020B0604020202020204" pitchFamily="34" charset="0"/>
                <a:cs typeface="Helvetica" panose="020B0604020202020204" pitchFamily="34" charset="0"/>
              </a:rPr>
              <a:t>    Alkaline hydrothermal vents</a:t>
            </a:r>
          </a:p>
        </p:txBody>
      </p:sp>
      <p:pic>
        <p:nvPicPr>
          <p:cNvPr id="4" name="Picture 3"/>
          <p:cNvPicPr>
            <a:picLocks noChangeAspect="1"/>
          </p:cNvPicPr>
          <p:nvPr/>
        </p:nvPicPr>
        <p:blipFill>
          <a:blip r:embed="rId6"/>
          <a:stretch>
            <a:fillRect/>
          </a:stretch>
        </p:blipFill>
        <p:spPr>
          <a:xfrm>
            <a:off x="4059836" y="559810"/>
            <a:ext cx="2472742" cy="3501401"/>
          </a:xfrm>
          <a:prstGeom prst="rect">
            <a:avLst/>
          </a:prstGeom>
        </p:spPr>
      </p:pic>
      <p:sp>
        <p:nvSpPr>
          <p:cNvPr id="9" name="Text Box 7"/>
          <p:cNvSpPr txBox="1">
            <a:spLocks noChangeArrowheads="1"/>
          </p:cNvSpPr>
          <p:nvPr/>
        </p:nvSpPr>
        <p:spPr bwMode="auto">
          <a:xfrm>
            <a:off x="4035834" y="3784212"/>
            <a:ext cx="12246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4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0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eaLnBrk="1" hangingPunct="1">
              <a:spcBef>
                <a:spcPct val="50000"/>
              </a:spcBef>
              <a:buFontTx/>
              <a:buNone/>
            </a:pPr>
            <a:r>
              <a:rPr lang="en-GB" altLang="en-US" sz="1200" dirty="0">
                <a:solidFill>
                  <a:schemeClr val="bg1"/>
                </a:solidFill>
                <a:latin typeface="Helvetica" panose="020B0604020202020204" pitchFamily="34" charset="0"/>
                <a:cs typeface="Helvetica" panose="020B0604020202020204" pitchFamily="34" charset="0"/>
              </a:rPr>
              <a:t>Deborah Kelley</a:t>
            </a:r>
          </a:p>
        </p:txBody>
      </p:sp>
    </p:spTree>
    <p:extLst>
      <p:ext uri="{BB962C8B-B14F-4D97-AF65-F5344CB8AC3E}">
        <p14:creationId xmlns:p14="http://schemas.microsoft.com/office/powerpoint/2010/main" val="577792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62612"/>
            <a:ext cx="6000749" cy="425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6" descr="https://microbewiki.kenyon.edu/images/thumb/3/3c/Ryan-lostcity.chimney_med.jpg/150px-Ryan-lostcity.chimney_m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5981" y="-78581"/>
            <a:ext cx="1438020" cy="5443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stretch>
            <a:fillRect/>
          </a:stretch>
        </p:blipFill>
        <p:spPr>
          <a:xfrm>
            <a:off x="0" y="0"/>
            <a:ext cx="9144000" cy="736600"/>
          </a:xfrm>
          <a:prstGeom prst="rect">
            <a:avLst/>
          </a:prstGeom>
        </p:spPr>
      </p:pic>
      <p:sp>
        <p:nvSpPr>
          <p:cNvPr id="2" name="TextBox 1"/>
          <p:cNvSpPr txBox="1"/>
          <p:nvPr/>
        </p:nvSpPr>
        <p:spPr>
          <a:xfrm>
            <a:off x="6000749" y="1601812"/>
            <a:ext cx="1724787" cy="3046988"/>
          </a:xfrm>
          <a:prstGeom prst="rect">
            <a:avLst/>
          </a:prstGeom>
          <a:noFill/>
        </p:spPr>
        <p:txBody>
          <a:bodyPr wrap="square" rtlCol="0">
            <a:spAutoFit/>
          </a:bodyPr>
          <a:lstStyle/>
          <a:p>
            <a:pPr algn="ctr"/>
            <a:r>
              <a:rPr lang="en-GB" sz="1600" dirty="0">
                <a:solidFill>
                  <a:schemeClr val="tx2"/>
                </a:solidFill>
                <a:latin typeface="Helvetica" panose="020B0604020202020204" pitchFamily="34" charset="0"/>
                <a:cs typeface="Helvetica" panose="020B0604020202020204" pitchFamily="34" charset="0"/>
              </a:rPr>
              <a:t>Alkaline vents are formed by the exothermic oxidation of Fe</a:t>
            </a:r>
            <a:r>
              <a:rPr lang="en-GB" sz="1600" baseline="30000" dirty="0">
                <a:solidFill>
                  <a:schemeClr val="tx2"/>
                </a:solidFill>
                <a:latin typeface="Helvetica" panose="020B0604020202020204" pitchFamily="34" charset="0"/>
                <a:cs typeface="Helvetica" panose="020B0604020202020204" pitchFamily="34" charset="0"/>
              </a:rPr>
              <a:t>2+ </a:t>
            </a:r>
            <a:r>
              <a:rPr lang="en-GB" sz="1600" dirty="0">
                <a:solidFill>
                  <a:schemeClr val="tx2"/>
                </a:solidFill>
                <a:latin typeface="Helvetica" panose="020B0604020202020204" pitchFamily="34" charset="0"/>
                <a:cs typeface="Helvetica" panose="020B0604020202020204" pitchFamily="34" charset="0"/>
              </a:rPr>
              <a:t>in olivine by water to form serpentinite</a:t>
            </a:r>
          </a:p>
          <a:p>
            <a:pPr algn="ctr"/>
            <a:endParaRPr lang="en-GB" sz="1600" dirty="0">
              <a:solidFill>
                <a:schemeClr val="tx2"/>
              </a:solidFill>
              <a:latin typeface="Helvetica" panose="020B0604020202020204" pitchFamily="34" charset="0"/>
              <a:cs typeface="Helvetica" panose="020B0604020202020204" pitchFamily="34" charset="0"/>
            </a:endParaRPr>
          </a:p>
          <a:p>
            <a:pPr algn="ctr"/>
            <a:r>
              <a:rPr lang="en-GB" sz="1600" dirty="0">
                <a:solidFill>
                  <a:schemeClr val="tx2"/>
                </a:solidFill>
                <a:latin typeface="Helvetica" panose="020B0604020202020204" pitchFamily="34" charset="0"/>
                <a:cs typeface="Helvetica" panose="020B0604020202020204" pitchFamily="34" charset="0"/>
              </a:rPr>
              <a:t>They should form on any wet rocky planet or moon</a:t>
            </a:r>
          </a:p>
        </p:txBody>
      </p:sp>
      <p:sp>
        <p:nvSpPr>
          <p:cNvPr id="3" name="TextBox 2"/>
          <p:cNvSpPr txBox="1"/>
          <p:nvPr/>
        </p:nvSpPr>
        <p:spPr>
          <a:xfrm>
            <a:off x="132513" y="4846330"/>
            <a:ext cx="1591032" cy="276999"/>
          </a:xfrm>
          <a:prstGeom prst="rect">
            <a:avLst/>
          </a:prstGeom>
          <a:noFill/>
        </p:spPr>
        <p:txBody>
          <a:bodyPr wrap="square" rtlCol="0">
            <a:spAutoFit/>
          </a:bodyPr>
          <a:lstStyle/>
          <a:p>
            <a:r>
              <a:rPr lang="en-GB" sz="1200" dirty="0">
                <a:solidFill>
                  <a:schemeClr val="bg1"/>
                </a:solidFill>
                <a:latin typeface="Helvetica" panose="020B0604020202020204" pitchFamily="34" charset="0"/>
                <a:cs typeface="Helvetica" panose="020B0604020202020204" pitchFamily="34" charset="0"/>
              </a:rPr>
              <a:t>Scientific American</a:t>
            </a:r>
          </a:p>
        </p:txBody>
      </p:sp>
      <p:sp>
        <p:nvSpPr>
          <p:cNvPr id="5" name="Rectangle 2"/>
          <p:cNvSpPr txBox="1">
            <a:spLocks noChangeArrowheads="1"/>
          </p:cNvSpPr>
          <p:nvPr/>
        </p:nvSpPr>
        <p:spPr>
          <a:xfrm>
            <a:off x="1" y="117759"/>
            <a:ext cx="9144000" cy="381716"/>
          </a:xfrm>
          <a:prstGeom prst="rect">
            <a:avLst/>
          </a:prstGeom>
        </p:spPr>
        <p:txBody>
          <a:bodyPr/>
          <a:lstStyle/>
          <a:p>
            <a:pPr eaLnBrk="1" hangingPunct="1">
              <a:defRPr/>
            </a:pPr>
            <a:r>
              <a:rPr lang="en-GB" sz="2600" b="1" kern="0" dirty="0">
                <a:solidFill>
                  <a:schemeClr val="bg1"/>
                </a:solidFill>
                <a:latin typeface="Helvetica" panose="020B0604020202020204" pitchFamily="34" charset="0"/>
                <a:ea typeface="+mj-ea"/>
                <a:cs typeface="Helvetica" panose="020B0604020202020204" pitchFamily="34" charset="0"/>
              </a:rPr>
              <a:t>    Serpentinization and Lost City</a:t>
            </a:r>
          </a:p>
        </p:txBody>
      </p:sp>
    </p:spTree>
    <p:extLst>
      <p:ext uri="{BB962C8B-B14F-4D97-AF65-F5344CB8AC3E}">
        <p14:creationId xmlns:p14="http://schemas.microsoft.com/office/powerpoint/2010/main" val="3792570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4" descr="http://www.esa.int/var/esa/storage/images/esa_multimedia/images/2014/04/enceladus_plumes/14362064-1-eng-GB/Enceladus_plumes_node_full_image_2.jpg"/>
          <p:cNvPicPr>
            <a:picLocks noChangeAspect="1" noChangeArrowheads="1"/>
          </p:cNvPicPr>
          <p:nvPr/>
        </p:nvPicPr>
        <p:blipFill rotWithShape="1">
          <a:blip r:embed="rId2">
            <a:extLst>
              <a:ext uri="{28A0092B-C50C-407E-A947-70E740481C1C}">
                <a14:useLocalDpi xmlns:a14="http://schemas.microsoft.com/office/drawing/2010/main" val="0"/>
              </a:ext>
            </a:extLst>
          </a:blip>
          <a:srcRect l="1223" r="1"/>
          <a:stretch/>
        </p:blipFill>
        <p:spPr bwMode="auto">
          <a:xfrm>
            <a:off x="0" y="680086"/>
            <a:ext cx="5190219" cy="325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10" descr="https://static-secure.guim.co.uk/sys-images/Guardian/Pix/pictures/2014/12/17/1418842222800/Curiosity-rover-0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10" y="2789947"/>
            <a:ext cx="3530267" cy="2117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8" descr="http://www.popsci.com/sites/popsci.com/files/europa_atomic_clock.jpg"/>
          <p:cNvPicPr>
            <a:picLocks noChangeAspect="1" noChangeArrowheads="1"/>
          </p:cNvPicPr>
          <p:nvPr/>
        </p:nvPicPr>
        <p:blipFill rotWithShape="1">
          <a:blip r:embed="rId4">
            <a:extLst>
              <a:ext uri="{28A0092B-C50C-407E-A947-70E740481C1C}">
                <a14:useLocalDpi xmlns:a14="http://schemas.microsoft.com/office/drawing/2010/main" val="0"/>
              </a:ext>
            </a:extLst>
          </a:blip>
          <a:srcRect r="18848"/>
          <a:stretch/>
        </p:blipFill>
        <p:spPr bwMode="auto">
          <a:xfrm>
            <a:off x="4781873" y="1320017"/>
            <a:ext cx="4362127" cy="391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TextBox 1"/>
          <p:cNvSpPr txBox="1">
            <a:spLocks noChangeArrowheads="1"/>
          </p:cNvSpPr>
          <p:nvPr/>
        </p:nvSpPr>
        <p:spPr bwMode="auto">
          <a:xfrm>
            <a:off x="5190219" y="797414"/>
            <a:ext cx="38597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spcBef>
                <a:spcPct val="0"/>
              </a:spcBef>
              <a:buFontTx/>
              <a:buNone/>
            </a:pPr>
            <a:r>
              <a:rPr lang="en-GB" altLang="en-US" sz="1400" dirty="0">
                <a:solidFill>
                  <a:schemeClr val="tx2"/>
                </a:solidFill>
                <a:latin typeface="Helvetica" panose="020B0604020202020204" pitchFamily="34" charset="0"/>
                <a:cs typeface="Helvetica" panose="020B0604020202020204" pitchFamily="34" charset="0"/>
              </a:rPr>
              <a:t>Enceladus – alkaline ocean, pH 10 plumes</a:t>
            </a:r>
          </a:p>
        </p:txBody>
      </p:sp>
      <p:sp>
        <p:nvSpPr>
          <p:cNvPr id="46087" name="TextBox 7"/>
          <p:cNvSpPr txBox="1">
            <a:spLocks noChangeArrowheads="1"/>
          </p:cNvSpPr>
          <p:nvPr/>
        </p:nvSpPr>
        <p:spPr bwMode="auto">
          <a:xfrm>
            <a:off x="777540" y="4847719"/>
            <a:ext cx="32849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spcBef>
                <a:spcPct val="0"/>
              </a:spcBef>
              <a:buFontTx/>
              <a:buNone/>
            </a:pPr>
            <a:r>
              <a:rPr lang="en-GB" altLang="en-US" sz="1400" dirty="0">
                <a:solidFill>
                  <a:schemeClr val="tx2"/>
                </a:solidFill>
                <a:latin typeface="Helvetica" panose="020B0604020202020204" pitchFamily="34" charset="0"/>
                <a:cs typeface="Helvetica" panose="020B0604020202020204" pitchFamily="34" charset="0"/>
              </a:rPr>
              <a:t>Methane on Mars? (Curiosity Rover)</a:t>
            </a:r>
          </a:p>
        </p:txBody>
      </p:sp>
      <p:sp>
        <p:nvSpPr>
          <p:cNvPr id="46088" name="TextBox 8"/>
          <p:cNvSpPr txBox="1">
            <a:spLocks noChangeArrowheads="1"/>
          </p:cNvSpPr>
          <p:nvPr/>
        </p:nvSpPr>
        <p:spPr bwMode="auto">
          <a:xfrm>
            <a:off x="5349463" y="4753435"/>
            <a:ext cx="37004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a:spcBef>
                <a:spcPct val="0"/>
              </a:spcBef>
              <a:buFontTx/>
              <a:buNone/>
            </a:pPr>
            <a:r>
              <a:rPr lang="en-GB" altLang="en-US" sz="1400" dirty="0">
                <a:solidFill>
                  <a:schemeClr val="bg1"/>
                </a:solidFill>
                <a:latin typeface="Helvetica" panose="020B0604020202020204" pitchFamily="34" charset="0"/>
                <a:cs typeface="Helvetica" panose="020B0604020202020204" pitchFamily="34" charset="0"/>
              </a:rPr>
              <a:t>Europa’s oceans may be larger than Earth’s</a:t>
            </a:r>
          </a:p>
        </p:txBody>
      </p:sp>
      <p:pic>
        <p:nvPicPr>
          <p:cNvPr id="9" name="Picture 8"/>
          <p:cNvPicPr>
            <a:picLocks noChangeAspect="1"/>
          </p:cNvPicPr>
          <p:nvPr/>
        </p:nvPicPr>
        <p:blipFill>
          <a:blip r:embed="rId5"/>
          <a:stretch>
            <a:fillRect/>
          </a:stretch>
        </p:blipFill>
        <p:spPr>
          <a:xfrm>
            <a:off x="0" y="0"/>
            <a:ext cx="9144000" cy="736600"/>
          </a:xfrm>
          <a:prstGeom prst="rect">
            <a:avLst/>
          </a:prstGeom>
        </p:spPr>
      </p:pic>
      <p:sp>
        <p:nvSpPr>
          <p:cNvPr id="46082" name="TextBox 1"/>
          <p:cNvSpPr txBox="1">
            <a:spLocks noChangeArrowheads="1"/>
          </p:cNvSpPr>
          <p:nvPr/>
        </p:nvSpPr>
        <p:spPr bwMode="auto">
          <a:xfrm>
            <a:off x="10715" y="147488"/>
            <a:ext cx="9144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spcBef>
                <a:spcPct val="0"/>
              </a:spcBef>
              <a:buFontTx/>
              <a:buNone/>
            </a:pPr>
            <a:r>
              <a:rPr lang="en-GB" altLang="en-US" sz="2600" b="1" dirty="0">
                <a:solidFill>
                  <a:schemeClr val="bg1"/>
                </a:solidFill>
                <a:latin typeface="Helvetica" panose="020B0604020202020204" pitchFamily="34" charset="0"/>
                <a:cs typeface="Helvetica" panose="020B0604020202020204" pitchFamily="34" charset="0"/>
              </a:rPr>
              <a:t>     NASA are now interested in alkaline vents</a:t>
            </a:r>
          </a:p>
        </p:txBody>
      </p:sp>
    </p:spTree>
    <p:extLst>
      <p:ext uri="{BB962C8B-B14F-4D97-AF65-F5344CB8AC3E}">
        <p14:creationId xmlns:p14="http://schemas.microsoft.com/office/powerpoint/2010/main" val="535116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Box 1"/>
          <p:cNvSpPr txBox="1">
            <a:spLocks noChangeArrowheads="1"/>
          </p:cNvSpPr>
          <p:nvPr/>
        </p:nvSpPr>
        <p:spPr bwMode="auto">
          <a:xfrm>
            <a:off x="865357" y="4585125"/>
            <a:ext cx="423890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0"/>
              </a:spcBef>
              <a:buFontTx/>
              <a:buNone/>
            </a:pPr>
            <a:r>
              <a:rPr lang="en-GB" altLang="en-US" sz="1500" dirty="0">
                <a:solidFill>
                  <a:schemeClr val="tx2"/>
                </a:solidFill>
                <a:latin typeface="Helvetica" panose="020B0604020202020204" pitchFamily="34" charset="0"/>
                <a:cs typeface="Helvetica" panose="020B0604020202020204" pitchFamily="34" charset="0"/>
              </a:rPr>
              <a:t>High concentrations of H</a:t>
            </a:r>
            <a:r>
              <a:rPr lang="en-GB" altLang="en-US" sz="1500" baseline="-25000" dirty="0">
                <a:solidFill>
                  <a:schemeClr val="tx2"/>
                </a:solidFill>
                <a:latin typeface="Helvetica" panose="020B0604020202020204" pitchFamily="34" charset="0"/>
                <a:cs typeface="Helvetica" panose="020B0604020202020204" pitchFamily="34" charset="0"/>
              </a:rPr>
              <a:t>2</a:t>
            </a:r>
            <a:r>
              <a:rPr lang="en-GB" altLang="en-US" sz="1500" dirty="0">
                <a:solidFill>
                  <a:schemeClr val="tx2"/>
                </a:solidFill>
                <a:latin typeface="Helvetica" panose="020B0604020202020204" pitchFamily="34" charset="0"/>
                <a:cs typeface="Helvetica" panose="020B0604020202020204" pitchFamily="34" charset="0"/>
              </a:rPr>
              <a:t> and CO</a:t>
            </a:r>
            <a:r>
              <a:rPr lang="en-GB" altLang="en-US" sz="1500" baseline="-25000" dirty="0">
                <a:solidFill>
                  <a:schemeClr val="tx2"/>
                </a:solidFill>
                <a:latin typeface="Helvetica" panose="020B0604020202020204" pitchFamily="34" charset="0"/>
                <a:cs typeface="Helvetica" panose="020B0604020202020204" pitchFamily="34" charset="0"/>
              </a:rPr>
              <a:t>2</a:t>
            </a:r>
          </a:p>
          <a:p>
            <a:pPr algn="ctr" eaLnBrk="1" hangingPunct="1">
              <a:spcBef>
                <a:spcPct val="0"/>
              </a:spcBef>
              <a:buFontTx/>
              <a:buNone/>
            </a:pPr>
            <a:r>
              <a:rPr lang="en-GB" altLang="en-US" sz="1500" b="1" dirty="0">
                <a:solidFill>
                  <a:srgbClr val="FF0000"/>
                </a:solidFill>
                <a:latin typeface="Helvetica" panose="020B0604020202020204" pitchFamily="34" charset="0"/>
                <a:cs typeface="Helvetica" panose="020B0604020202020204" pitchFamily="34" charset="0"/>
              </a:rPr>
              <a:t>Proton gradients across catalytic FeS walls</a:t>
            </a:r>
          </a:p>
        </p:txBody>
      </p:sp>
      <p:grpSp>
        <p:nvGrpSpPr>
          <p:cNvPr id="37892" name="Group 6"/>
          <p:cNvGrpSpPr>
            <a:grpSpLocks/>
          </p:cNvGrpSpPr>
          <p:nvPr/>
        </p:nvGrpSpPr>
        <p:grpSpPr bwMode="auto">
          <a:xfrm>
            <a:off x="5732028" y="236812"/>
            <a:ext cx="3421558" cy="4944729"/>
            <a:chOff x="-63066" y="1600280"/>
            <a:chExt cx="3519145" cy="5173003"/>
          </a:xfrm>
        </p:grpSpPr>
        <p:pic>
          <p:nvPicPr>
            <p:cNvPr id="37895" name="Picture 3" descr="fig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66" y="1600280"/>
              <a:ext cx="3519145" cy="5133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124141" y="6483496"/>
              <a:ext cx="1458509"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37897" name="TextBox 4"/>
            <p:cNvSpPr txBox="1">
              <a:spLocks noChangeArrowheads="1"/>
            </p:cNvSpPr>
            <p:nvPr/>
          </p:nvSpPr>
          <p:spPr bwMode="auto">
            <a:xfrm>
              <a:off x="492061" y="6483496"/>
              <a:ext cx="722670" cy="28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pPr>
              <a:r>
                <a:rPr lang="en-GB" altLang="en-US" sz="1200" dirty="0">
                  <a:solidFill>
                    <a:srgbClr val="FFFF00"/>
                  </a:solidFill>
                  <a:latin typeface="Calibri" panose="020F0502020204030204" pitchFamily="34" charset="0"/>
                </a:rPr>
                <a:t>0.5 mm </a:t>
              </a:r>
            </a:p>
          </p:txBody>
        </p:sp>
      </p:grpSp>
      <p:pic>
        <p:nvPicPr>
          <p:cNvPr id="10" name="Picture 9"/>
          <p:cNvPicPr>
            <a:picLocks noChangeAspect="1"/>
          </p:cNvPicPr>
          <p:nvPr/>
        </p:nvPicPr>
        <p:blipFill>
          <a:blip r:embed="rId4"/>
          <a:stretch>
            <a:fillRect/>
          </a:stretch>
        </p:blipFill>
        <p:spPr>
          <a:xfrm>
            <a:off x="0" y="0"/>
            <a:ext cx="9144000" cy="736600"/>
          </a:xfrm>
          <a:prstGeom prst="rect">
            <a:avLst/>
          </a:prstGeom>
        </p:spPr>
      </p:pic>
      <p:pic>
        <p:nvPicPr>
          <p:cNvPr id="37894" name="Picture 2" descr="C:\Users\Nick\Life Ascending talks\pictures for public lecture\Nascence Ma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46" y="768289"/>
            <a:ext cx="5539936" cy="3816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Box 9"/>
          <p:cNvSpPr txBox="1">
            <a:spLocks noChangeArrowheads="1"/>
          </p:cNvSpPr>
          <p:nvPr/>
        </p:nvSpPr>
        <p:spPr bwMode="auto">
          <a:xfrm>
            <a:off x="1850399" y="4330205"/>
            <a:ext cx="22765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pPr>
            <a:r>
              <a:rPr lang="en-GB" altLang="en-US" sz="1200" dirty="0">
                <a:solidFill>
                  <a:schemeClr val="bg1">
                    <a:lumMod val="95000"/>
                  </a:schemeClr>
                </a:solidFill>
                <a:latin typeface="Helvetica" panose="020B0604020202020204" pitchFamily="34" charset="0"/>
                <a:cs typeface="Helvetica" panose="020B0604020202020204" pitchFamily="34" charset="0"/>
              </a:rPr>
              <a:t>Mike Russell, Nascence Man</a:t>
            </a:r>
          </a:p>
        </p:txBody>
      </p:sp>
      <p:sp>
        <p:nvSpPr>
          <p:cNvPr id="37890" name="Rectangle 2"/>
          <p:cNvSpPr>
            <a:spLocks noGrp="1" noChangeArrowheads="1"/>
          </p:cNvSpPr>
          <p:nvPr>
            <p:ph type="title"/>
          </p:nvPr>
        </p:nvSpPr>
        <p:spPr>
          <a:xfrm>
            <a:off x="9586" y="0"/>
            <a:ext cx="9124827" cy="721786"/>
          </a:xfrm>
        </p:spPr>
        <p:txBody>
          <a:bodyPr>
            <a:noAutofit/>
          </a:bodyPr>
          <a:lstStyle/>
          <a:p>
            <a:pPr algn="l" eaLnBrk="1" hangingPunct="1"/>
            <a:r>
              <a:rPr lang="en-GB" altLang="en-US" sz="2800" b="1" dirty="0">
                <a:solidFill>
                  <a:schemeClr val="bg1"/>
                </a:solidFill>
                <a:latin typeface="Helvetica" panose="020B0604020202020204" pitchFamily="34" charset="0"/>
                <a:cs typeface="Helvetica" panose="020B0604020202020204" pitchFamily="34" charset="0"/>
              </a:rPr>
              <a:t>    Electrochemical flow reactors</a:t>
            </a:r>
          </a:p>
        </p:txBody>
      </p:sp>
    </p:spTree>
    <p:extLst>
      <p:ext uri="{BB962C8B-B14F-4D97-AF65-F5344CB8AC3E}">
        <p14:creationId xmlns:p14="http://schemas.microsoft.com/office/powerpoint/2010/main" val="3487412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8" descr="C:\Users\Nick Lane\Dropbox\Nick Lane files\Sojo_Astrobiol_Fig1.tiff"/>
          <p:cNvPicPr>
            <a:picLocks noChangeAspect="1" noChangeArrowheads="1"/>
          </p:cNvPicPr>
          <p:nvPr/>
        </p:nvPicPr>
        <p:blipFill rotWithShape="1">
          <a:blip r:embed="rId2">
            <a:extLst>
              <a:ext uri="{28A0092B-C50C-407E-A947-70E740481C1C}">
                <a14:useLocalDpi xmlns:a14="http://schemas.microsoft.com/office/drawing/2010/main" val="0"/>
              </a:ext>
            </a:extLst>
          </a:blip>
          <a:srcRect b="14216"/>
          <a:stretch/>
        </p:blipFill>
        <p:spPr bwMode="auto">
          <a:xfrm>
            <a:off x="855193" y="840765"/>
            <a:ext cx="7289799" cy="3983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0" y="0"/>
            <a:ext cx="9144000" cy="736600"/>
          </a:xfrm>
          <a:prstGeom prst="rect">
            <a:avLst/>
          </a:prstGeom>
        </p:spPr>
      </p:pic>
      <p:sp>
        <p:nvSpPr>
          <p:cNvPr id="47" name="Rectangle 2"/>
          <p:cNvSpPr txBox="1">
            <a:spLocks noChangeArrowheads="1"/>
          </p:cNvSpPr>
          <p:nvPr/>
        </p:nvSpPr>
        <p:spPr bwMode="auto">
          <a:xfrm>
            <a:off x="0" y="100012"/>
            <a:ext cx="9056914" cy="619391"/>
          </a:xfrm>
          <a:prstGeom prst="rect">
            <a:avLst/>
          </a:prstGeom>
          <a:noFill/>
          <a:ln w="9525">
            <a:noFill/>
            <a:miter lim="800000"/>
            <a:headEnd/>
            <a:tailEnd/>
          </a:ln>
        </p:spPr>
        <p:txBody>
          <a:bodyPr/>
          <a:lstStyle/>
          <a:p>
            <a:pPr eaLnBrk="1" hangingPunct="1">
              <a:defRPr/>
            </a:pPr>
            <a:r>
              <a:rPr lang="en-GB" altLang="en-US" sz="2600" b="1" kern="0" dirty="0">
                <a:solidFill>
                  <a:schemeClr val="bg1"/>
                </a:solidFill>
                <a:latin typeface="Helvetica" panose="020B0604020202020204" pitchFamily="34" charset="0"/>
                <a:cs typeface="Helvetica" panose="020B0604020202020204" pitchFamily="34" charset="0"/>
              </a:rPr>
              <a:t>    Vents pores are analogous to cells</a:t>
            </a:r>
          </a:p>
        </p:txBody>
      </p:sp>
      <p:sp>
        <p:nvSpPr>
          <p:cNvPr id="4" name="Rectangle 3"/>
          <p:cNvSpPr/>
          <p:nvPr/>
        </p:nvSpPr>
        <p:spPr>
          <a:xfrm>
            <a:off x="1" y="4908424"/>
            <a:ext cx="9143999" cy="230832"/>
          </a:xfrm>
          <a:prstGeom prst="rect">
            <a:avLst/>
          </a:prstGeom>
        </p:spPr>
        <p:txBody>
          <a:bodyPr wrap="square">
            <a:spAutoFit/>
          </a:bodyPr>
          <a:lstStyle/>
          <a:p>
            <a:pPr algn="ctr"/>
            <a:r>
              <a:rPr lang="en-GB" sz="900" dirty="0">
                <a:solidFill>
                  <a:schemeClr val="tx2"/>
                </a:solidFill>
                <a:latin typeface="Helvetica" panose="020B0604020202020204" pitchFamily="34" charset="0"/>
                <a:cs typeface="Helvetica" panose="020B0604020202020204" pitchFamily="34" charset="0"/>
              </a:rPr>
              <a:t>Sojo V, Herschy B, Whicher A, Camprubi E, Lane N. The origin of life in alkaline hydrothermal vents. </a:t>
            </a:r>
            <a:r>
              <a:rPr lang="en-GB" sz="900" i="1" dirty="0">
                <a:solidFill>
                  <a:schemeClr val="tx2"/>
                </a:solidFill>
                <a:latin typeface="Helvetica" panose="020B0604020202020204" pitchFamily="34" charset="0"/>
                <a:cs typeface="Helvetica" panose="020B0604020202020204" pitchFamily="34" charset="0"/>
              </a:rPr>
              <a:t>Astrobiology</a:t>
            </a:r>
            <a:r>
              <a:rPr lang="en-GB" sz="900" dirty="0">
                <a:solidFill>
                  <a:schemeClr val="tx2"/>
                </a:solidFill>
                <a:latin typeface="Helvetica" panose="020B0604020202020204" pitchFamily="34" charset="0"/>
                <a:cs typeface="Helvetica" panose="020B0604020202020204" pitchFamily="34" charset="0"/>
              </a:rPr>
              <a:t> 16(2): 181-197; 2016.</a:t>
            </a:r>
          </a:p>
        </p:txBody>
      </p:sp>
    </p:spTree>
    <p:extLst>
      <p:ext uri="{BB962C8B-B14F-4D97-AF65-F5344CB8AC3E}">
        <p14:creationId xmlns:p14="http://schemas.microsoft.com/office/powerpoint/2010/main" val="2918914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 Box 5"/>
          <p:cNvSpPr txBox="1">
            <a:spLocks noChangeArrowheads="1"/>
          </p:cNvSpPr>
          <p:nvPr/>
        </p:nvSpPr>
        <p:spPr bwMode="auto">
          <a:xfrm>
            <a:off x="186578" y="806719"/>
            <a:ext cx="88502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pPr>
            <a:r>
              <a:rPr lang="en-GB" altLang="en-US" sz="1600" b="1" dirty="0">
                <a:solidFill>
                  <a:schemeClr val="tx2"/>
                </a:solidFill>
                <a:latin typeface="Helvetica" panose="020B0604020202020204" pitchFamily="34" charset="0"/>
                <a:cs typeface="Helvetica" panose="020B0604020202020204" pitchFamily="34" charset="0"/>
              </a:rPr>
              <a:t>“Not since Darwin has biology come up with an idea as counterintuitive as those of, say, Einstein, Heisenberg or Schrödinger…” </a:t>
            </a:r>
            <a:r>
              <a:rPr lang="en-GB" altLang="en-US" sz="1600" dirty="0">
                <a:solidFill>
                  <a:schemeClr val="tx2"/>
                </a:solidFill>
                <a:latin typeface="Helvetica" panose="020B0604020202020204" pitchFamily="34" charset="0"/>
                <a:cs typeface="Helvetica" panose="020B0604020202020204" pitchFamily="34" charset="0"/>
              </a:rPr>
              <a:t>Leslie </a:t>
            </a:r>
            <a:r>
              <a:rPr lang="en-GB" altLang="en-US" sz="1600" dirty="0" err="1">
                <a:solidFill>
                  <a:schemeClr val="tx2"/>
                </a:solidFill>
                <a:latin typeface="Helvetica" panose="020B0604020202020204" pitchFamily="34" charset="0"/>
                <a:cs typeface="Helvetica" panose="020B0604020202020204" pitchFamily="34" charset="0"/>
              </a:rPr>
              <a:t>Orgel</a:t>
            </a:r>
            <a:endParaRPr lang="en-GB" altLang="en-US" sz="1600" dirty="0">
              <a:solidFill>
                <a:schemeClr val="tx2"/>
              </a:solidFill>
              <a:latin typeface="Helvetica" panose="020B0604020202020204" pitchFamily="34" charset="0"/>
              <a:cs typeface="Helvetica" panose="020B0604020202020204" pitchFamily="34" charset="0"/>
            </a:endParaRPr>
          </a:p>
        </p:txBody>
      </p:sp>
      <p:pic>
        <p:nvPicPr>
          <p:cNvPr id="27652" name="Picture 5" descr="Mitchell and Moy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61613"/>
            <a:ext cx="6049281" cy="370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4"/>
          <p:cNvSpPr txBox="1">
            <a:spLocks noChangeArrowheads="1"/>
          </p:cNvSpPr>
          <p:nvPr/>
        </p:nvSpPr>
        <p:spPr bwMode="auto">
          <a:xfrm>
            <a:off x="3638763" y="4809701"/>
            <a:ext cx="23548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50000"/>
              </a:spcBef>
              <a:buFontTx/>
              <a:buNone/>
            </a:pPr>
            <a:r>
              <a:rPr lang="en-GB" altLang="en-US" sz="1200" b="1" dirty="0">
                <a:solidFill>
                  <a:schemeClr val="bg1"/>
                </a:solidFill>
                <a:latin typeface="Calibri" panose="020F0502020204030204" pitchFamily="34" charset="0"/>
              </a:rPr>
              <a:t>Jennifer Moyle and Peter Mitchell</a:t>
            </a:r>
          </a:p>
        </p:txBody>
      </p:sp>
      <p:pic>
        <p:nvPicPr>
          <p:cNvPr id="7" name="Picture 6"/>
          <p:cNvPicPr>
            <a:picLocks noChangeAspect="1"/>
          </p:cNvPicPr>
          <p:nvPr/>
        </p:nvPicPr>
        <p:blipFill>
          <a:blip r:embed="rId4"/>
          <a:stretch>
            <a:fillRect/>
          </a:stretch>
        </p:blipFill>
        <p:spPr>
          <a:xfrm>
            <a:off x="0" y="0"/>
            <a:ext cx="9144000" cy="736600"/>
          </a:xfrm>
          <a:prstGeom prst="rect">
            <a:avLst/>
          </a:prstGeom>
        </p:spPr>
      </p:pic>
      <p:sp>
        <p:nvSpPr>
          <p:cNvPr id="8" name="Rectangle 1"/>
          <p:cNvSpPr>
            <a:spLocks noChangeArrowheads="1"/>
          </p:cNvSpPr>
          <p:nvPr/>
        </p:nvSpPr>
        <p:spPr bwMode="auto">
          <a:xfrm>
            <a:off x="6114312" y="1685149"/>
            <a:ext cx="28575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0"/>
              </a:spcBef>
              <a:buFontTx/>
              <a:buNone/>
            </a:pPr>
            <a:r>
              <a:rPr lang="en-GB" altLang="en-US" sz="1600" b="1" dirty="0">
                <a:solidFill>
                  <a:srgbClr val="FF0000"/>
                </a:solidFill>
                <a:latin typeface="Helvetica" panose="020B0604020202020204" pitchFamily="34" charset="0"/>
                <a:cs typeface="Helvetica" panose="020B0604020202020204" pitchFamily="34" charset="0"/>
              </a:rPr>
              <a:t>“I cannot consider the organism without its environment… from a formal point of view the two may be regarded as equivalent phases between which dynamic contact is maintained by the membranes that separate and link them.”</a:t>
            </a:r>
          </a:p>
          <a:p>
            <a:pPr algn="ctr" eaLnBrk="1" hangingPunct="1">
              <a:spcBef>
                <a:spcPct val="0"/>
              </a:spcBef>
              <a:buFontTx/>
              <a:buNone/>
            </a:pPr>
            <a:endParaRPr lang="en-GB" altLang="en-US" sz="1600" b="1" dirty="0">
              <a:solidFill>
                <a:srgbClr val="FF0000"/>
              </a:solidFill>
              <a:latin typeface="Helvetica" panose="020B0604020202020204" pitchFamily="34" charset="0"/>
              <a:cs typeface="Helvetica" panose="020B0604020202020204" pitchFamily="34" charset="0"/>
            </a:endParaRPr>
          </a:p>
          <a:p>
            <a:pPr algn="ctr" eaLnBrk="1" hangingPunct="1">
              <a:spcBef>
                <a:spcPct val="0"/>
              </a:spcBef>
              <a:buFontTx/>
              <a:buNone/>
            </a:pPr>
            <a:r>
              <a:rPr lang="en-GB" altLang="en-US" sz="1600" b="1" dirty="0">
                <a:solidFill>
                  <a:schemeClr val="tx2"/>
                </a:solidFill>
                <a:latin typeface="Helvetica" panose="020B0604020202020204" pitchFamily="34" charset="0"/>
                <a:cs typeface="Helvetica" panose="020B0604020202020204" pitchFamily="34" charset="0"/>
              </a:rPr>
              <a:t>Peter Mitchell, 1957</a:t>
            </a:r>
          </a:p>
        </p:txBody>
      </p:sp>
      <p:sp>
        <p:nvSpPr>
          <p:cNvPr id="27650" name="Rectangle 2"/>
          <p:cNvSpPr>
            <a:spLocks noGrp="1" noChangeArrowheads="1"/>
          </p:cNvSpPr>
          <p:nvPr>
            <p:ph type="title" idx="4294967295"/>
          </p:nvPr>
        </p:nvSpPr>
        <p:spPr>
          <a:xfrm>
            <a:off x="0" y="0"/>
            <a:ext cx="9144000" cy="727657"/>
          </a:xfrm>
        </p:spPr>
        <p:txBody>
          <a:bodyPr>
            <a:noAutofit/>
          </a:bodyPr>
          <a:lstStyle/>
          <a:p>
            <a:pPr algn="l" eaLnBrk="1" hangingPunct="1"/>
            <a:br>
              <a:rPr lang="en-GB" altLang="en-US" sz="2600" b="1" dirty="0">
                <a:solidFill>
                  <a:schemeClr val="bg1"/>
                </a:solidFill>
                <a:latin typeface="Helvetica" panose="020B0604020202020204" pitchFamily="34" charset="0"/>
                <a:cs typeface="Helvetica" panose="020B0604020202020204" pitchFamily="34" charset="0"/>
              </a:rPr>
            </a:br>
            <a:r>
              <a:rPr lang="en-GB" altLang="en-US" sz="2600" b="1" dirty="0">
                <a:solidFill>
                  <a:schemeClr val="bg1"/>
                </a:solidFill>
                <a:latin typeface="Helvetica" panose="020B0604020202020204" pitchFamily="34" charset="0"/>
                <a:cs typeface="Helvetica" panose="020B0604020202020204" pitchFamily="34" charset="0"/>
              </a:rPr>
              <a:t>    Proton gradients are fundamental</a:t>
            </a:r>
            <a:br>
              <a:rPr lang="en-GB" altLang="en-US" sz="2600" b="1" dirty="0">
                <a:solidFill>
                  <a:schemeClr val="bg1"/>
                </a:solidFill>
                <a:latin typeface="Helvetica" panose="020B0604020202020204" pitchFamily="34" charset="0"/>
                <a:cs typeface="Helvetica" panose="020B0604020202020204" pitchFamily="34" charset="0"/>
              </a:rPr>
            </a:br>
            <a:endParaRPr lang="en-GB" altLang="en-US" sz="2600" b="1"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6725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2052" descr="C:\Users\Nick\Life Ascending talks\pictures for public lecture\Schroeding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2902" y="315914"/>
            <a:ext cx="4177677" cy="482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2053"/>
          <p:cNvSpPr txBox="1">
            <a:spLocks noChangeArrowheads="1"/>
          </p:cNvSpPr>
          <p:nvPr/>
        </p:nvSpPr>
        <p:spPr bwMode="auto">
          <a:xfrm>
            <a:off x="4972902" y="4866501"/>
            <a:ext cx="13522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pPr>
            <a:r>
              <a:rPr lang="en-GB" altLang="en-US" sz="1200" b="1" dirty="0">
                <a:solidFill>
                  <a:schemeClr val="bg1"/>
                </a:solidFill>
                <a:latin typeface="Calibri" panose="020F0502020204030204" pitchFamily="34" charset="0"/>
              </a:rPr>
              <a:t>Erwin Schrödinger</a:t>
            </a:r>
          </a:p>
        </p:txBody>
      </p:sp>
      <p:sp>
        <p:nvSpPr>
          <p:cNvPr id="18437" name="Rectangle 6"/>
          <p:cNvSpPr>
            <a:spLocks noChangeArrowheads="1"/>
          </p:cNvSpPr>
          <p:nvPr/>
        </p:nvSpPr>
        <p:spPr bwMode="auto">
          <a:xfrm>
            <a:off x="309963" y="1014088"/>
            <a:ext cx="4361428" cy="373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spcAft>
                <a:spcPts val="1200"/>
              </a:spcAft>
              <a:buFontTx/>
              <a:buNone/>
            </a:pPr>
            <a:r>
              <a:rPr lang="en-GB" altLang="en-US" sz="2400" b="1" dirty="0">
                <a:solidFill>
                  <a:srgbClr val="FF0000"/>
                </a:solidFill>
                <a:latin typeface="Helvetica" panose="020B0604020202020204" pitchFamily="34" charset="0"/>
                <a:cs typeface="Helvetica" panose="020B0604020202020204" pitchFamily="34" charset="0"/>
              </a:rPr>
              <a:t>Genes</a:t>
            </a:r>
          </a:p>
          <a:p>
            <a:pPr eaLnBrk="1" hangingPunct="1">
              <a:spcBef>
                <a:spcPct val="0"/>
              </a:spcBef>
              <a:spcAft>
                <a:spcPts val="1200"/>
              </a:spcAft>
              <a:buFontTx/>
              <a:buNone/>
            </a:pPr>
            <a:r>
              <a:rPr lang="en-GB" altLang="en-US" sz="1500" dirty="0">
                <a:solidFill>
                  <a:schemeClr val="tx2"/>
                </a:solidFill>
                <a:latin typeface="Helvetica" panose="020B0604020202020204" pitchFamily="34" charset="0"/>
                <a:cs typeface="Helvetica" panose="020B0604020202020204" pitchFamily="34" charset="0"/>
              </a:rPr>
              <a:t>“Chromosomes … contain in some kind of </a:t>
            </a:r>
            <a:r>
              <a:rPr lang="en-GB" altLang="en-US" sz="1500" b="1" dirty="0">
                <a:solidFill>
                  <a:srgbClr val="FF0000"/>
                </a:solidFill>
                <a:latin typeface="Helvetica" panose="020B0604020202020204" pitchFamily="34" charset="0"/>
                <a:cs typeface="Helvetica" panose="020B0604020202020204" pitchFamily="34" charset="0"/>
              </a:rPr>
              <a:t>code-script</a:t>
            </a:r>
            <a:r>
              <a:rPr lang="en-GB" altLang="en-US" sz="1500" dirty="0">
                <a:solidFill>
                  <a:schemeClr val="tx2"/>
                </a:solidFill>
                <a:latin typeface="Helvetica" panose="020B0604020202020204" pitchFamily="34" charset="0"/>
                <a:cs typeface="Helvetica" panose="020B0604020202020204" pitchFamily="34" charset="0"/>
              </a:rPr>
              <a:t> the entire pattern of the individual's future development and of its functioning in the mature state”</a:t>
            </a:r>
          </a:p>
          <a:p>
            <a:pPr eaLnBrk="1" hangingPunct="1">
              <a:spcBef>
                <a:spcPct val="0"/>
              </a:spcBef>
              <a:spcAft>
                <a:spcPts val="1200"/>
              </a:spcAft>
              <a:buFontTx/>
              <a:buNone/>
            </a:pPr>
            <a:endParaRPr lang="en-GB" altLang="en-US" sz="1400" b="1" i="1" dirty="0">
              <a:solidFill>
                <a:schemeClr val="tx2"/>
              </a:solidFill>
              <a:latin typeface="Helvetica" panose="020B0604020202020204" pitchFamily="34" charset="0"/>
              <a:cs typeface="Helvetica" panose="020B0604020202020204" pitchFamily="34" charset="0"/>
            </a:endParaRPr>
          </a:p>
          <a:p>
            <a:pPr eaLnBrk="1" hangingPunct="1">
              <a:spcBef>
                <a:spcPct val="0"/>
              </a:spcBef>
              <a:spcAft>
                <a:spcPts val="1200"/>
              </a:spcAft>
              <a:buFontTx/>
              <a:buNone/>
            </a:pPr>
            <a:r>
              <a:rPr lang="en-GB" altLang="en-US" sz="2400" b="1" dirty="0">
                <a:solidFill>
                  <a:srgbClr val="FF0000"/>
                </a:solidFill>
                <a:latin typeface="Helvetica" panose="020B0604020202020204" pitchFamily="34" charset="0"/>
                <a:cs typeface="Helvetica" panose="020B0604020202020204" pitchFamily="34" charset="0"/>
              </a:rPr>
              <a:t>Entropy</a:t>
            </a:r>
          </a:p>
          <a:p>
            <a:pPr eaLnBrk="1" hangingPunct="1">
              <a:spcBef>
                <a:spcPct val="0"/>
              </a:spcBef>
              <a:spcAft>
                <a:spcPts val="1200"/>
              </a:spcAft>
              <a:buFontTx/>
              <a:buNone/>
            </a:pPr>
            <a:r>
              <a:rPr lang="en-GB" altLang="en-US" sz="1500" dirty="0">
                <a:solidFill>
                  <a:schemeClr val="tx2"/>
                </a:solidFill>
                <a:latin typeface="Helvetica" panose="020B0604020202020204" pitchFamily="34" charset="0"/>
                <a:cs typeface="Helvetica" panose="020B0604020202020204" pitchFamily="34" charset="0"/>
              </a:rPr>
              <a:t>“Life feeds on negative entropy…The device by which an organism maintains itself stationary at a fairly high level of orderliness really consists in </a:t>
            </a:r>
            <a:r>
              <a:rPr lang="en-GB" altLang="en-US" sz="1500" b="1" dirty="0">
                <a:solidFill>
                  <a:srgbClr val="FF0000"/>
                </a:solidFill>
                <a:latin typeface="Helvetica" panose="020B0604020202020204" pitchFamily="34" charset="0"/>
                <a:cs typeface="Helvetica" panose="020B0604020202020204" pitchFamily="34" charset="0"/>
              </a:rPr>
              <a:t>continually sucking orderliness from its environment</a:t>
            </a:r>
            <a:r>
              <a:rPr lang="en-GB" altLang="en-US" sz="1500" dirty="0">
                <a:solidFill>
                  <a:schemeClr val="tx2"/>
                </a:solidFill>
                <a:latin typeface="Helvetica" panose="020B0604020202020204" pitchFamily="34" charset="0"/>
                <a:cs typeface="Helvetica" panose="020B0604020202020204" pitchFamily="34" charset="0"/>
              </a:rPr>
              <a:t>” </a:t>
            </a:r>
          </a:p>
        </p:txBody>
      </p:sp>
      <p:pic>
        <p:nvPicPr>
          <p:cNvPr id="8" name="Picture 7"/>
          <p:cNvPicPr>
            <a:picLocks noChangeAspect="1"/>
          </p:cNvPicPr>
          <p:nvPr/>
        </p:nvPicPr>
        <p:blipFill>
          <a:blip r:embed="rId4"/>
          <a:stretch>
            <a:fillRect/>
          </a:stretch>
        </p:blipFill>
        <p:spPr>
          <a:xfrm>
            <a:off x="0" y="0"/>
            <a:ext cx="9144000" cy="736600"/>
          </a:xfrm>
          <a:prstGeom prst="rect">
            <a:avLst/>
          </a:prstGeom>
        </p:spPr>
      </p:pic>
      <p:sp>
        <p:nvSpPr>
          <p:cNvPr id="18434" name="Rectangle 2050"/>
          <p:cNvSpPr>
            <a:spLocks noGrp="1" noChangeArrowheads="1"/>
          </p:cNvSpPr>
          <p:nvPr>
            <p:ph type="title" idx="4294967295"/>
          </p:nvPr>
        </p:nvSpPr>
        <p:spPr>
          <a:xfrm>
            <a:off x="6579" y="0"/>
            <a:ext cx="9144000" cy="736599"/>
          </a:xfrm>
        </p:spPr>
        <p:txBody>
          <a:bodyPr>
            <a:noAutofit/>
          </a:bodyPr>
          <a:lstStyle/>
          <a:p>
            <a:pPr algn="l" eaLnBrk="1" hangingPunct="1"/>
            <a:r>
              <a:rPr lang="en-GB" altLang="en-US" sz="2600" b="1" dirty="0">
                <a:solidFill>
                  <a:schemeClr val="bg1"/>
                </a:solidFill>
                <a:latin typeface="Helvetica" panose="020B0604020202020204" pitchFamily="34" charset="0"/>
                <a:cs typeface="Helvetica" panose="020B0604020202020204" pitchFamily="34" charset="0"/>
              </a:rPr>
              <a:t>    What is life?</a:t>
            </a:r>
          </a:p>
        </p:txBody>
      </p:sp>
    </p:spTree>
    <p:extLst>
      <p:ext uri="{BB962C8B-B14F-4D97-AF65-F5344CB8AC3E}">
        <p14:creationId xmlns:p14="http://schemas.microsoft.com/office/powerpoint/2010/main" val="3861801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987134" y="489714"/>
            <a:ext cx="3597008" cy="4327071"/>
            <a:chOff x="2438571" y="381548"/>
            <a:chExt cx="3802996" cy="4761952"/>
          </a:xfrm>
        </p:grpSpPr>
        <p:pic>
          <p:nvPicPr>
            <p:cNvPr id="19" name="Picture 18"/>
            <p:cNvPicPr>
              <a:picLocks noChangeAspect="1"/>
            </p:cNvPicPr>
            <p:nvPr/>
          </p:nvPicPr>
          <p:blipFill>
            <a:blip r:embed="rId2"/>
            <a:stretch>
              <a:fillRect/>
            </a:stretch>
          </p:blipFill>
          <p:spPr>
            <a:xfrm>
              <a:off x="2438571" y="559165"/>
              <a:ext cx="3802996" cy="4584335"/>
            </a:xfrm>
            <a:prstGeom prst="rect">
              <a:avLst/>
            </a:prstGeom>
          </p:spPr>
        </p:pic>
        <p:sp>
          <p:nvSpPr>
            <p:cNvPr id="20" name="Rectangle 19"/>
            <p:cNvSpPr/>
            <p:nvPr/>
          </p:nvSpPr>
          <p:spPr>
            <a:xfrm>
              <a:off x="2822141" y="381548"/>
              <a:ext cx="2453750" cy="48680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pic>
        <p:nvPicPr>
          <p:cNvPr id="11" name="Picture 10"/>
          <p:cNvPicPr>
            <a:picLocks noChangeAspect="1"/>
          </p:cNvPicPr>
          <p:nvPr/>
        </p:nvPicPr>
        <p:blipFill>
          <a:blip r:embed="rId3"/>
          <a:stretch>
            <a:fillRect/>
          </a:stretch>
        </p:blipFill>
        <p:spPr>
          <a:xfrm>
            <a:off x="5454246" y="308364"/>
            <a:ext cx="3682440" cy="4835136"/>
          </a:xfrm>
          <a:prstGeom prst="rect">
            <a:avLst/>
          </a:prstGeom>
        </p:spPr>
      </p:pic>
      <p:pic>
        <p:nvPicPr>
          <p:cNvPr id="10" name="Picture 9"/>
          <p:cNvPicPr>
            <a:picLocks noChangeAspect="1"/>
          </p:cNvPicPr>
          <p:nvPr/>
        </p:nvPicPr>
        <p:blipFill>
          <a:blip r:embed="rId4"/>
          <a:stretch>
            <a:fillRect/>
          </a:stretch>
        </p:blipFill>
        <p:spPr>
          <a:xfrm>
            <a:off x="0" y="0"/>
            <a:ext cx="9144000" cy="736600"/>
          </a:xfrm>
          <a:prstGeom prst="rect">
            <a:avLst/>
          </a:prstGeom>
        </p:spPr>
      </p:pic>
      <p:sp>
        <p:nvSpPr>
          <p:cNvPr id="13" name="Text Box 4"/>
          <p:cNvSpPr txBox="1">
            <a:spLocks noChangeArrowheads="1"/>
          </p:cNvSpPr>
          <p:nvPr/>
        </p:nvSpPr>
        <p:spPr bwMode="auto">
          <a:xfrm>
            <a:off x="7994796" y="4866501"/>
            <a:ext cx="12281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50000"/>
              </a:spcBef>
              <a:buFontTx/>
              <a:buNone/>
            </a:pPr>
            <a:r>
              <a:rPr lang="en-GB" altLang="en-US" sz="1200" b="1" dirty="0">
                <a:solidFill>
                  <a:schemeClr val="bg1"/>
                </a:solidFill>
                <a:latin typeface="Helvetica" panose="020B0604020202020204" pitchFamily="34" charset="0"/>
                <a:cs typeface="Helvetica" panose="020B0604020202020204" pitchFamily="34" charset="0"/>
              </a:rPr>
              <a:t>Peter Mitchell</a:t>
            </a:r>
          </a:p>
        </p:txBody>
      </p:sp>
      <p:sp>
        <p:nvSpPr>
          <p:cNvPr id="12" name="Rectangle 2"/>
          <p:cNvSpPr txBox="1">
            <a:spLocks noChangeArrowheads="1"/>
          </p:cNvSpPr>
          <p:nvPr/>
        </p:nvSpPr>
        <p:spPr>
          <a:xfrm>
            <a:off x="181631" y="124991"/>
            <a:ext cx="9144000" cy="612796"/>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altLang="en-US" sz="2600" b="1" dirty="0">
                <a:solidFill>
                  <a:schemeClr val="bg1"/>
                </a:solidFill>
                <a:latin typeface="Helvetica" panose="020B0604020202020204" pitchFamily="34" charset="0"/>
                <a:cs typeface="Helvetica" panose="020B0604020202020204" pitchFamily="34" charset="0"/>
              </a:rPr>
              <a:t>    How do bacteria keep the outside out?</a:t>
            </a:r>
          </a:p>
        </p:txBody>
      </p:sp>
      <p:sp>
        <p:nvSpPr>
          <p:cNvPr id="2" name="TextBox 1"/>
          <p:cNvSpPr txBox="1"/>
          <p:nvPr/>
        </p:nvSpPr>
        <p:spPr>
          <a:xfrm>
            <a:off x="332579" y="4571086"/>
            <a:ext cx="4789088" cy="369332"/>
          </a:xfrm>
          <a:prstGeom prst="rect">
            <a:avLst/>
          </a:prstGeom>
          <a:noFill/>
        </p:spPr>
        <p:txBody>
          <a:bodyPr wrap="square" rtlCol="0">
            <a:spAutoFit/>
          </a:bodyPr>
          <a:lstStyle/>
          <a:p>
            <a:pPr algn="ctr"/>
            <a:r>
              <a:rPr lang="en-GB" dirty="0">
                <a:solidFill>
                  <a:schemeClr val="tx2"/>
                </a:solidFill>
                <a:latin typeface="Helvetica" panose="020B0604020202020204" pitchFamily="34" charset="0"/>
                <a:cs typeface="Helvetica" panose="020B0604020202020204" pitchFamily="34" charset="0"/>
              </a:rPr>
              <a:t>It costs energy to keep the outside out</a:t>
            </a:r>
          </a:p>
        </p:txBody>
      </p:sp>
    </p:spTree>
    <p:extLst>
      <p:ext uri="{BB962C8B-B14F-4D97-AF65-F5344CB8AC3E}">
        <p14:creationId xmlns:p14="http://schemas.microsoft.com/office/powerpoint/2010/main" val="33800872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987133" y="489714"/>
            <a:ext cx="3597007" cy="4327076"/>
            <a:chOff x="1105206" y="539430"/>
            <a:chExt cx="3243830" cy="4031660"/>
          </a:xfrm>
        </p:grpSpPr>
        <p:grpSp>
          <p:nvGrpSpPr>
            <p:cNvPr id="9" name="Group 8"/>
            <p:cNvGrpSpPr/>
            <p:nvPr/>
          </p:nvGrpSpPr>
          <p:grpSpPr>
            <a:xfrm>
              <a:off x="1105206" y="539430"/>
              <a:ext cx="3243830" cy="4031660"/>
              <a:chOff x="2438571" y="381548"/>
              <a:chExt cx="3802996" cy="4761952"/>
            </a:xfrm>
          </p:grpSpPr>
          <p:pic>
            <p:nvPicPr>
              <p:cNvPr id="7" name="Picture 6"/>
              <p:cNvPicPr>
                <a:picLocks noChangeAspect="1"/>
              </p:cNvPicPr>
              <p:nvPr/>
            </p:nvPicPr>
            <p:blipFill>
              <a:blip r:embed="rId2"/>
              <a:stretch>
                <a:fillRect/>
              </a:stretch>
            </p:blipFill>
            <p:spPr>
              <a:xfrm>
                <a:off x="2438571" y="559165"/>
                <a:ext cx="3802996" cy="4584335"/>
              </a:xfrm>
              <a:prstGeom prst="rect">
                <a:avLst/>
              </a:prstGeom>
            </p:spPr>
          </p:pic>
          <p:sp>
            <p:nvSpPr>
              <p:cNvPr id="8" name="Rectangle 7"/>
              <p:cNvSpPr/>
              <p:nvPr/>
            </p:nvSpPr>
            <p:spPr>
              <a:xfrm>
                <a:off x="2822141" y="381548"/>
                <a:ext cx="2453750" cy="48680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3" name="Rectangle 2"/>
            <p:cNvSpPr/>
            <p:nvPr/>
          </p:nvSpPr>
          <p:spPr>
            <a:xfrm>
              <a:off x="3854308" y="1306285"/>
              <a:ext cx="293914" cy="19594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8" name="Straight Arrow Connector 17"/>
            <p:cNvCxnSpPr/>
            <p:nvPr/>
          </p:nvCxnSpPr>
          <p:spPr>
            <a:xfrm flipV="1">
              <a:off x="3416096" y="1760562"/>
              <a:ext cx="218503" cy="230104"/>
            </a:xfrm>
            <a:prstGeom prst="straightConnector1">
              <a:avLst/>
            </a:prstGeom>
            <a:ln w="57150">
              <a:solidFill>
                <a:srgbClr val="FF0000"/>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360000" flipV="1">
              <a:off x="3858970" y="1310075"/>
              <a:ext cx="178155" cy="238486"/>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grpSp>
      <p:pic>
        <p:nvPicPr>
          <p:cNvPr id="11" name="Picture 10"/>
          <p:cNvPicPr>
            <a:picLocks noChangeAspect="1"/>
          </p:cNvPicPr>
          <p:nvPr/>
        </p:nvPicPr>
        <p:blipFill>
          <a:blip r:embed="rId3"/>
          <a:stretch>
            <a:fillRect/>
          </a:stretch>
        </p:blipFill>
        <p:spPr>
          <a:xfrm>
            <a:off x="5454246" y="308364"/>
            <a:ext cx="3682440" cy="4835136"/>
          </a:xfrm>
          <a:prstGeom prst="rect">
            <a:avLst/>
          </a:prstGeom>
        </p:spPr>
      </p:pic>
      <p:pic>
        <p:nvPicPr>
          <p:cNvPr id="10" name="Picture 9"/>
          <p:cNvPicPr>
            <a:picLocks noChangeAspect="1"/>
          </p:cNvPicPr>
          <p:nvPr/>
        </p:nvPicPr>
        <p:blipFill>
          <a:blip r:embed="rId4"/>
          <a:stretch>
            <a:fillRect/>
          </a:stretch>
        </p:blipFill>
        <p:spPr>
          <a:xfrm>
            <a:off x="0" y="0"/>
            <a:ext cx="9144000" cy="736600"/>
          </a:xfrm>
          <a:prstGeom prst="rect">
            <a:avLst/>
          </a:prstGeom>
        </p:spPr>
      </p:pic>
      <p:sp>
        <p:nvSpPr>
          <p:cNvPr id="13" name="Text Box 4"/>
          <p:cNvSpPr txBox="1">
            <a:spLocks noChangeArrowheads="1"/>
          </p:cNvSpPr>
          <p:nvPr/>
        </p:nvSpPr>
        <p:spPr bwMode="auto">
          <a:xfrm>
            <a:off x="7994796" y="4866501"/>
            <a:ext cx="12281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50000"/>
              </a:spcBef>
              <a:buFontTx/>
              <a:buNone/>
            </a:pPr>
            <a:r>
              <a:rPr lang="en-GB" altLang="en-US" sz="1200" b="1" dirty="0">
                <a:solidFill>
                  <a:schemeClr val="bg1"/>
                </a:solidFill>
                <a:latin typeface="Helvetica" panose="020B0604020202020204" pitchFamily="34" charset="0"/>
                <a:cs typeface="Helvetica" panose="020B0604020202020204" pitchFamily="34" charset="0"/>
              </a:rPr>
              <a:t>Peter Mitchell</a:t>
            </a:r>
          </a:p>
        </p:txBody>
      </p:sp>
      <p:sp>
        <p:nvSpPr>
          <p:cNvPr id="12" name="Rectangle 2"/>
          <p:cNvSpPr txBox="1">
            <a:spLocks noChangeArrowheads="1"/>
          </p:cNvSpPr>
          <p:nvPr/>
        </p:nvSpPr>
        <p:spPr>
          <a:xfrm>
            <a:off x="181631" y="124991"/>
            <a:ext cx="9144000" cy="612796"/>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altLang="en-US" sz="2600" b="1" dirty="0">
                <a:solidFill>
                  <a:schemeClr val="bg1"/>
                </a:solidFill>
                <a:latin typeface="Helvetica" panose="020B0604020202020204" pitchFamily="34" charset="0"/>
                <a:cs typeface="Helvetica" panose="020B0604020202020204" pitchFamily="34" charset="0"/>
              </a:rPr>
              <a:t>    How do bacteria keep the outside out?</a:t>
            </a:r>
          </a:p>
        </p:txBody>
      </p:sp>
      <p:sp>
        <p:nvSpPr>
          <p:cNvPr id="2" name="TextBox 1"/>
          <p:cNvSpPr txBox="1"/>
          <p:nvPr/>
        </p:nvSpPr>
        <p:spPr>
          <a:xfrm>
            <a:off x="189947" y="4441432"/>
            <a:ext cx="5265301" cy="646331"/>
          </a:xfrm>
          <a:prstGeom prst="rect">
            <a:avLst/>
          </a:prstGeom>
          <a:noFill/>
        </p:spPr>
        <p:txBody>
          <a:bodyPr wrap="square" rtlCol="0">
            <a:spAutoFit/>
          </a:bodyPr>
          <a:lstStyle/>
          <a:p>
            <a:pPr algn="ctr"/>
            <a:r>
              <a:rPr lang="en-GB" b="1" dirty="0">
                <a:solidFill>
                  <a:srgbClr val="FF0000"/>
                </a:solidFill>
                <a:latin typeface="Helvetica" panose="020B0604020202020204" pitchFamily="34" charset="0"/>
                <a:cs typeface="Helvetica" panose="020B0604020202020204" pitchFamily="34" charset="0"/>
              </a:rPr>
              <a:t>Influx of protons can power work</a:t>
            </a:r>
          </a:p>
          <a:p>
            <a:pPr algn="ctr"/>
            <a:r>
              <a:rPr lang="en-GB" b="1" dirty="0">
                <a:solidFill>
                  <a:srgbClr val="FF0000"/>
                </a:solidFill>
                <a:latin typeface="Helvetica" panose="020B0604020202020204" pitchFamily="34" charset="0"/>
                <a:cs typeface="Helvetica" panose="020B0604020202020204" pitchFamily="34" charset="0"/>
              </a:rPr>
              <a:t>- ATP synthesis or CO</a:t>
            </a:r>
            <a:r>
              <a:rPr lang="en-GB" b="1" baseline="-25000" dirty="0">
                <a:solidFill>
                  <a:srgbClr val="FF0000"/>
                </a:solidFill>
                <a:latin typeface="Helvetica" panose="020B0604020202020204" pitchFamily="34" charset="0"/>
                <a:cs typeface="Helvetica" panose="020B0604020202020204" pitchFamily="34" charset="0"/>
              </a:rPr>
              <a:t>2</a:t>
            </a:r>
            <a:r>
              <a:rPr lang="en-GB" b="1" dirty="0">
                <a:solidFill>
                  <a:srgbClr val="FF0000"/>
                </a:solidFill>
                <a:latin typeface="Helvetica" panose="020B0604020202020204" pitchFamily="34" charset="0"/>
                <a:cs typeface="Helvetica" panose="020B0604020202020204" pitchFamily="34" charset="0"/>
              </a:rPr>
              <a:t> fixation</a:t>
            </a:r>
          </a:p>
        </p:txBody>
      </p:sp>
    </p:spTree>
    <p:extLst>
      <p:ext uri="{BB962C8B-B14F-4D97-AF65-F5344CB8AC3E}">
        <p14:creationId xmlns:p14="http://schemas.microsoft.com/office/powerpoint/2010/main" val="40737286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E02C142-B19A-4AEB-8EAF-A6A63754F548}"/>
              </a:ext>
            </a:extLst>
          </p:cNvPr>
          <p:cNvGrpSpPr/>
          <p:nvPr/>
        </p:nvGrpSpPr>
        <p:grpSpPr>
          <a:xfrm>
            <a:off x="1223290" y="3613735"/>
            <a:ext cx="7125580" cy="782479"/>
            <a:chOff x="2253335" y="3921512"/>
            <a:chExt cx="5867037" cy="782479"/>
          </a:xfrm>
        </p:grpSpPr>
        <p:sp>
          <p:nvSpPr>
            <p:cNvPr id="31747" name="Line 15"/>
            <p:cNvSpPr>
              <a:spLocks noChangeShapeType="1"/>
            </p:cNvSpPr>
            <p:nvPr/>
          </p:nvSpPr>
          <p:spPr bwMode="auto">
            <a:xfrm>
              <a:off x="3497537" y="4079865"/>
              <a:ext cx="62865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latin typeface="Helvetica" panose="020B0604020202020204" pitchFamily="34" charset="0"/>
                <a:cs typeface="Helvetica" panose="020B0604020202020204" pitchFamily="34" charset="0"/>
              </a:endParaRPr>
            </a:p>
          </p:txBody>
        </p:sp>
        <p:sp>
          <p:nvSpPr>
            <p:cNvPr id="31748" name="Rectangle 16"/>
            <p:cNvSpPr>
              <a:spLocks noChangeArrowheads="1"/>
            </p:cNvSpPr>
            <p:nvPr/>
          </p:nvSpPr>
          <p:spPr bwMode="auto">
            <a:xfrm>
              <a:off x="2347394" y="3921512"/>
              <a:ext cx="10363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pPr>
              <a:r>
                <a:rPr lang="en-GB" altLang="en-US" sz="1800" dirty="0">
                  <a:latin typeface="Helvetica" panose="020B0604020202020204" pitchFamily="34" charset="0"/>
                  <a:cs typeface="Helvetica" panose="020B0604020202020204" pitchFamily="34" charset="0"/>
                </a:rPr>
                <a:t>CO</a:t>
              </a:r>
              <a:r>
                <a:rPr lang="en-GB" altLang="en-US" sz="1800" baseline="-25000" dirty="0">
                  <a:latin typeface="Helvetica" panose="020B0604020202020204" pitchFamily="34" charset="0"/>
                  <a:cs typeface="Helvetica" panose="020B0604020202020204" pitchFamily="34" charset="0"/>
                </a:rPr>
                <a:t>2</a:t>
              </a:r>
              <a:r>
                <a:rPr lang="en-GB" altLang="en-US" sz="1800" dirty="0">
                  <a:latin typeface="Helvetica" panose="020B0604020202020204" pitchFamily="34" charset="0"/>
                  <a:cs typeface="Helvetica" panose="020B0604020202020204" pitchFamily="34" charset="0"/>
                </a:rPr>
                <a:t> + 4H</a:t>
              </a:r>
              <a:r>
                <a:rPr lang="en-GB" altLang="en-US" sz="1800" baseline="-25000" dirty="0">
                  <a:latin typeface="Helvetica" panose="020B0604020202020204" pitchFamily="34" charset="0"/>
                  <a:cs typeface="Helvetica" panose="020B0604020202020204" pitchFamily="34" charset="0"/>
                </a:rPr>
                <a:t>2</a:t>
              </a:r>
            </a:p>
          </p:txBody>
        </p:sp>
        <p:sp>
          <p:nvSpPr>
            <p:cNvPr id="31749" name="Rectangle 17"/>
            <p:cNvSpPr>
              <a:spLocks noChangeArrowheads="1"/>
            </p:cNvSpPr>
            <p:nvPr/>
          </p:nvSpPr>
          <p:spPr bwMode="auto">
            <a:xfrm>
              <a:off x="4184527" y="3960803"/>
              <a:ext cx="34687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spcBef>
                  <a:spcPct val="0"/>
                </a:spcBef>
                <a:buNone/>
              </a:pPr>
              <a:r>
                <a:rPr lang="en-GB" altLang="en-US" sz="1800" b="1" dirty="0">
                  <a:latin typeface="Helvetica" panose="020B0604020202020204" pitchFamily="34" charset="0"/>
                  <a:cs typeface="Helvetica" panose="020B0604020202020204" pitchFamily="34" charset="0"/>
                </a:rPr>
                <a:t>CH</a:t>
              </a:r>
              <a:r>
                <a:rPr lang="en-GB" altLang="en-US" sz="1800" b="1" baseline="-25000" dirty="0">
                  <a:latin typeface="Helvetica" panose="020B0604020202020204" pitchFamily="34" charset="0"/>
                  <a:cs typeface="Helvetica" panose="020B0604020202020204" pitchFamily="34" charset="0"/>
                </a:rPr>
                <a:t>4</a:t>
              </a:r>
              <a:r>
                <a:rPr lang="en-GB" altLang="en-US" sz="1800" dirty="0">
                  <a:latin typeface="Helvetica" panose="020B0604020202020204" pitchFamily="34" charset="0"/>
                  <a:cs typeface="Helvetica" panose="020B0604020202020204" pitchFamily="34" charset="0"/>
                </a:rPr>
                <a:t> + 2H</a:t>
              </a:r>
              <a:r>
                <a:rPr lang="en-GB" altLang="en-US" sz="1800" baseline="-25000" dirty="0">
                  <a:latin typeface="Helvetica" panose="020B0604020202020204" pitchFamily="34" charset="0"/>
                  <a:cs typeface="Helvetica" panose="020B0604020202020204" pitchFamily="34" charset="0"/>
                </a:rPr>
                <a:t>2</a:t>
              </a:r>
              <a:r>
                <a:rPr lang="en-GB" altLang="en-US" sz="1800" dirty="0">
                  <a:latin typeface="Helvetica" panose="020B0604020202020204" pitchFamily="34" charset="0"/>
                  <a:cs typeface="Helvetica" panose="020B0604020202020204" pitchFamily="34" charset="0"/>
                </a:rPr>
                <a:t>O </a:t>
              </a:r>
              <a:r>
                <a:rPr lang="el-GR" altLang="en-US" sz="1800" b="1" dirty="0">
                  <a:solidFill>
                    <a:srgbClr val="FF0000"/>
                  </a:solidFill>
                  <a:latin typeface="Helvetica" panose="020B0604020202020204" pitchFamily="34" charset="0"/>
                  <a:cs typeface="Helvetica" panose="020B0604020202020204" pitchFamily="34" charset="0"/>
                </a:rPr>
                <a:t>Δ</a:t>
              </a:r>
              <a:r>
                <a:rPr lang="en-GB" altLang="en-US" sz="1800" b="1" i="1" dirty="0">
                  <a:solidFill>
                    <a:srgbClr val="FF0000"/>
                  </a:solidFill>
                  <a:latin typeface="Helvetica" panose="020B0604020202020204" pitchFamily="34" charset="0"/>
                  <a:cs typeface="Helvetica" panose="020B0604020202020204" pitchFamily="34" charset="0"/>
                </a:rPr>
                <a:t>G</a:t>
              </a:r>
              <a:r>
                <a:rPr lang="en-GB" altLang="en-US" sz="1800" b="1" baseline="30000" dirty="0">
                  <a:solidFill>
                    <a:srgbClr val="FF0000"/>
                  </a:solidFill>
                  <a:latin typeface="Helvetica" panose="020B0604020202020204" pitchFamily="34" charset="0"/>
                  <a:cs typeface="Helvetica" panose="020B0604020202020204" pitchFamily="34" charset="0"/>
                </a:rPr>
                <a:t>o</a:t>
              </a:r>
              <a:r>
                <a:rPr lang="en-GB" altLang="en-US" sz="1800" b="1" dirty="0">
                  <a:solidFill>
                    <a:srgbClr val="FF0000"/>
                  </a:solidFill>
                  <a:latin typeface="Helvetica" panose="020B0604020202020204" pitchFamily="34" charset="0"/>
                  <a:cs typeface="Helvetica" panose="020B0604020202020204" pitchFamily="34" charset="0"/>
                </a:rPr>
                <a:t>′ = −131 kJ mol</a:t>
              </a:r>
              <a:r>
                <a:rPr lang="en-GB" altLang="en-US" sz="1800" b="1" baseline="30000" dirty="0">
                  <a:solidFill>
                    <a:srgbClr val="FF0000"/>
                  </a:solidFill>
                  <a:latin typeface="Helvetica" panose="020B0604020202020204" pitchFamily="34" charset="0"/>
                  <a:cs typeface="Helvetica" panose="020B0604020202020204" pitchFamily="34" charset="0"/>
                </a:rPr>
                <a:t>−1</a:t>
              </a:r>
              <a:endParaRPr lang="en-GB" altLang="en-US" sz="1800" dirty="0">
                <a:solidFill>
                  <a:srgbClr val="FF0000"/>
                </a:solidFill>
                <a:latin typeface="Helvetica" panose="020B0604020202020204" pitchFamily="34" charset="0"/>
                <a:cs typeface="Helvetica" panose="020B0604020202020204" pitchFamily="34" charset="0"/>
              </a:endParaRPr>
            </a:p>
          </p:txBody>
        </p:sp>
        <p:sp>
          <p:nvSpPr>
            <p:cNvPr id="31750" name="Rectangle 19"/>
            <p:cNvSpPr>
              <a:spLocks noChangeArrowheads="1"/>
            </p:cNvSpPr>
            <p:nvPr/>
          </p:nvSpPr>
          <p:spPr bwMode="auto">
            <a:xfrm>
              <a:off x="2253335" y="4322753"/>
              <a:ext cx="11419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pPr>
              <a:r>
                <a:rPr lang="en-GB" altLang="en-US" sz="1800">
                  <a:latin typeface="Helvetica" panose="020B0604020202020204" pitchFamily="34" charset="0"/>
                  <a:cs typeface="Helvetica" panose="020B0604020202020204" pitchFamily="34" charset="0"/>
                </a:rPr>
                <a:t>2CO</a:t>
              </a:r>
              <a:r>
                <a:rPr lang="en-GB" altLang="en-US" sz="1800" baseline="-25000">
                  <a:latin typeface="Helvetica" panose="020B0604020202020204" pitchFamily="34" charset="0"/>
                  <a:cs typeface="Helvetica" panose="020B0604020202020204" pitchFamily="34" charset="0"/>
                </a:rPr>
                <a:t>2</a:t>
              </a:r>
              <a:r>
                <a:rPr lang="en-GB" altLang="en-US" sz="1800">
                  <a:latin typeface="Helvetica" panose="020B0604020202020204" pitchFamily="34" charset="0"/>
                  <a:cs typeface="Helvetica" panose="020B0604020202020204" pitchFamily="34" charset="0"/>
                </a:rPr>
                <a:t> + 4H</a:t>
              </a:r>
              <a:r>
                <a:rPr lang="en-GB" altLang="en-US" sz="1800" baseline="-25000">
                  <a:latin typeface="Helvetica" panose="020B0604020202020204" pitchFamily="34" charset="0"/>
                  <a:cs typeface="Helvetica" panose="020B0604020202020204" pitchFamily="34" charset="0"/>
                </a:rPr>
                <a:t>2</a:t>
              </a:r>
            </a:p>
          </p:txBody>
        </p:sp>
        <p:sp>
          <p:nvSpPr>
            <p:cNvPr id="31751" name="Rectangle 20"/>
            <p:cNvSpPr>
              <a:spLocks noChangeArrowheads="1"/>
            </p:cNvSpPr>
            <p:nvPr/>
          </p:nvSpPr>
          <p:spPr bwMode="auto">
            <a:xfrm>
              <a:off x="4227389" y="4334659"/>
              <a:ext cx="38929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spcBef>
                  <a:spcPct val="0"/>
                </a:spcBef>
                <a:buNone/>
              </a:pPr>
              <a:r>
                <a:rPr lang="en-GB" altLang="en-US" sz="1800" b="1" dirty="0">
                  <a:latin typeface="Helvetica" panose="020B0604020202020204" pitchFamily="34" charset="0"/>
                  <a:cs typeface="Helvetica" panose="020B0604020202020204" pitchFamily="34" charset="0"/>
                </a:rPr>
                <a:t>CH</a:t>
              </a:r>
              <a:r>
                <a:rPr lang="en-GB" altLang="en-US" sz="1800" b="1" baseline="-25000" dirty="0">
                  <a:latin typeface="Helvetica" panose="020B0604020202020204" pitchFamily="34" charset="0"/>
                  <a:cs typeface="Helvetica" panose="020B0604020202020204" pitchFamily="34" charset="0"/>
                </a:rPr>
                <a:t>3</a:t>
              </a:r>
              <a:r>
                <a:rPr lang="en-GB" altLang="en-US" sz="1800" b="1" dirty="0">
                  <a:latin typeface="Helvetica" panose="020B0604020202020204" pitchFamily="34" charset="0"/>
                  <a:cs typeface="Helvetica" panose="020B0604020202020204" pitchFamily="34" charset="0"/>
                </a:rPr>
                <a:t>COOH</a:t>
              </a:r>
              <a:r>
                <a:rPr lang="en-GB" altLang="en-US" sz="1800" dirty="0">
                  <a:latin typeface="Helvetica" panose="020B0604020202020204" pitchFamily="34" charset="0"/>
                  <a:cs typeface="Helvetica" panose="020B0604020202020204" pitchFamily="34" charset="0"/>
                </a:rPr>
                <a:t> + 2H</a:t>
              </a:r>
              <a:r>
                <a:rPr lang="en-GB" altLang="en-US" sz="1800" baseline="-25000" dirty="0">
                  <a:latin typeface="Helvetica" panose="020B0604020202020204" pitchFamily="34" charset="0"/>
                  <a:cs typeface="Helvetica" panose="020B0604020202020204" pitchFamily="34" charset="0"/>
                </a:rPr>
                <a:t>2</a:t>
              </a:r>
              <a:r>
                <a:rPr lang="en-GB" altLang="en-US" sz="1800" dirty="0">
                  <a:latin typeface="Helvetica" panose="020B0604020202020204" pitchFamily="34" charset="0"/>
                  <a:cs typeface="Helvetica" panose="020B0604020202020204" pitchFamily="34" charset="0"/>
                </a:rPr>
                <a:t>O </a:t>
              </a:r>
              <a:r>
                <a:rPr lang="el-GR" altLang="en-US" sz="1800" b="1" dirty="0">
                  <a:solidFill>
                    <a:srgbClr val="FF0000"/>
                  </a:solidFill>
                  <a:latin typeface="Helvetica" panose="020B0604020202020204" pitchFamily="34" charset="0"/>
                  <a:cs typeface="Helvetica" panose="020B0604020202020204" pitchFamily="34" charset="0"/>
                </a:rPr>
                <a:t>Δ</a:t>
              </a:r>
              <a:r>
                <a:rPr lang="en-GB" altLang="en-US" sz="1800" b="1" i="1" dirty="0">
                  <a:solidFill>
                    <a:srgbClr val="FF0000"/>
                  </a:solidFill>
                  <a:latin typeface="Helvetica" panose="020B0604020202020204" pitchFamily="34" charset="0"/>
                  <a:cs typeface="Helvetica" panose="020B0604020202020204" pitchFamily="34" charset="0"/>
                </a:rPr>
                <a:t>G</a:t>
              </a:r>
              <a:r>
                <a:rPr lang="en-GB" altLang="en-US" sz="1800" b="1" baseline="30000" dirty="0">
                  <a:solidFill>
                    <a:srgbClr val="FF0000"/>
                  </a:solidFill>
                  <a:latin typeface="Helvetica" panose="020B0604020202020204" pitchFamily="34" charset="0"/>
                  <a:cs typeface="Helvetica" panose="020B0604020202020204" pitchFamily="34" charset="0"/>
                </a:rPr>
                <a:t>o</a:t>
              </a:r>
              <a:r>
                <a:rPr lang="en-GB" altLang="en-US" sz="1800" b="1" dirty="0">
                  <a:solidFill>
                    <a:srgbClr val="FF0000"/>
                  </a:solidFill>
                  <a:latin typeface="Helvetica" panose="020B0604020202020204" pitchFamily="34" charset="0"/>
                  <a:cs typeface="Helvetica" panose="020B0604020202020204" pitchFamily="34" charset="0"/>
                </a:rPr>
                <a:t>′ = −104  kJ mol</a:t>
              </a:r>
              <a:r>
                <a:rPr lang="en-GB" altLang="en-US" sz="1800" b="1" baseline="30000" dirty="0">
                  <a:solidFill>
                    <a:srgbClr val="FF0000"/>
                  </a:solidFill>
                  <a:latin typeface="Helvetica" panose="020B0604020202020204" pitchFamily="34" charset="0"/>
                  <a:cs typeface="Helvetica" panose="020B0604020202020204" pitchFamily="34" charset="0"/>
                </a:rPr>
                <a:t>−1</a:t>
              </a:r>
              <a:endParaRPr lang="en-GB" altLang="en-US" sz="1800" dirty="0">
                <a:solidFill>
                  <a:srgbClr val="FF0000"/>
                </a:solidFill>
                <a:latin typeface="Helvetica" panose="020B0604020202020204" pitchFamily="34" charset="0"/>
                <a:cs typeface="Helvetica" panose="020B0604020202020204" pitchFamily="34" charset="0"/>
              </a:endParaRPr>
            </a:p>
          </p:txBody>
        </p:sp>
        <p:sp>
          <p:nvSpPr>
            <p:cNvPr id="31752" name="Line 21"/>
            <p:cNvSpPr>
              <a:spLocks noChangeShapeType="1"/>
            </p:cNvSpPr>
            <p:nvPr/>
          </p:nvSpPr>
          <p:spPr bwMode="auto">
            <a:xfrm>
              <a:off x="3486821" y="4475153"/>
              <a:ext cx="62865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latin typeface="Helvetica" panose="020B0604020202020204" pitchFamily="34" charset="0"/>
                <a:cs typeface="Helvetica" panose="020B0604020202020204" pitchFamily="34" charset="0"/>
              </a:endParaRPr>
            </a:p>
          </p:txBody>
        </p:sp>
      </p:grpSp>
      <p:pic>
        <p:nvPicPr>
          <p:cNvPr id="317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025991"/>
            <a:ext cx="4085652" cy="1744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7" name="TextBox 14"/>
          <p:cNvSpPr txBox="1">
            <a:spLocks noChangeArrowheads="1"/>
          </p:cNvSpPr>
          <p:nvPr/>
        </p:nvSpPr>
        <p:spPr bwMode="auto">
          <a:xfrm>
            <a:off x="1132005" y="2997910"/>
            <a:ext cx="28774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pPr>
            <a:r>
              <a:rPr lang="en-GB" altLang="en-US" sz="1600" dirty="0">
                <a:solidFill>
                  <a:schemeClr val="tx2"/>
                </a:solidFill>
                <a:latin typeface="Helvetica" panose="020B0604020202020204" pitchFamily="34" charset="0"/>
                <a:cs typeface="Helvetica" panose="020B0604020202020204" pitchFamily="34" charset="0"/>
              </a:rPr>
              <a:t>Methanogens </a:t>
            </a:r>
            <a:r>
              <a:rPr lang="en-GB" altLang="en-US" sz="1600" dirty="0">
                <a:solidFill>
                  <a:srgbClr val="FF0000"/>
                </a:solidFill>
                <a:latin typeface="Helvetica" panose="020B0604020202020204" pitchFamily="34" charset="0"/>
                <a:cs typeface="Helvetica" panose="020B0604020202020204" pitchFamily="34" charset="0"/>
              </a:rPr>
              <a:t>(archaea)</a:t>
            </a:r>
          </a:p>
        </p:txBody>
      </p:sp>
      <p:sp>
        <p:nvSpPr>
          <p:cNvPr id="31758" name="TextBox 15"/>
          <p:cNvSpPr txBox="1">
            <a:spLocks noChangeArrowheads="1"/>
          </p:cNvSpPr>
          <p:nvPr/>
        </p:nvSpPr>
        <p:spPr bwMode="auto">
          <a:xfrm>
            <a:off x="5918880" y="2997909"/>
            <a:ext cx="26188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pPr>
            <a:r>
              <a:rPr lang="en-GB" altLang="en-US" sz="1600" dirty="0">
                <a:solidFill>
                  <a:schemeClr val="tx2"/>
                </a:solidFill>
                <a:latin typeface="Helvetica" panose="020B0604020202020204" pitchFamily="34" charset="0"/>
                <a:cs typeface="Helvetica" panose="020B0604020202020204" pitchFamily="34" charset="0"/>
              </a:rPr>
              <a:t>Acetogens </a:t>
            </a:r>
            <a:r>
              <a:rPr lang="en-GB" altLang="en-US" sz="1600" dirty="0">
                <a:solidFill>
                  <a:srgbClr val="FF0000"/>
                </a:solidFill>
                <a:latin typeface="Helvetica" panose="020B0604020202020204" pitchFamily="34" charset="0"/>
                <a:cs typeface="Helvetica" panose="020B0604020202020204" pitchFamily="34" charset="0"/>
              </a:rPr>
              <a:t>(bacteria)  </a:t>
            </a:r>
          </a:p>
        </p:txBody>
      </p:sp>
      <p:pic>
        <p:nvPicPr>
          <p:cNvPr id="17" name="Picture 16"/>
          <p:cNvPicPr>
            <a:picLocks noChangeAspect="1"/>
          </p:cNvPicPr>
          <p:nvPr/>
        </p:nvPicPr>
        <p:blipFill>
          <a:blip r:embed="rId4"/>
          <a:stretch>
            <a:fillRect/>
          </a:stretch>
        </p:blipFill>
        <p:spPr>
          <a:xfrm>
            <a:off x="0" y="0"/>
            <a:ext cx="9144000" cy="736600"/>
          </a:xfrm>
          <a:prstGeom prst="rect">
            <a:avLst/>
          </a:prstGeom>
        </p:spPr>
      </p:pic>
      <p:sp>
        <p:nvSpPr>
          <p:cNvPr id="18" name="Rectangle 2"/>
          <p:cNvSpPr txBox="1">
            <a:spLocks noChangeArrowheads="1"/>
          </p:cNvSpPr>
          <p:nvPr/>
        </p:nvSpPr>
        <p:spPr>
          <a:xfrm>
            <a:off x="0" y="0"/>
            <a:ext cx="9096935" cy="71351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altLang="en-US" sz="2600" b="1" dirty="0">
                <a:solidFill>
                  <a:schemeClr val="bg1"/>
                </a:solidFill>
                <a:latin typeface="Helvetica" panose="020B0604020202020204" pitchFamily="34" charset="0"/>
                <a:cs typeface="Helvetica" panose="020B0604020202020204" pitchFamily="34" charset="0"/>
              </a:rPr>
              <a:t>    Most ancient cells grew from H</a:t>
            </a:r>
            <a:r>
              <a:rPr lang="en-GB" altLang="en-US" sz="2600" b="1" baseline="-25000" dirty="0">
                <a:solidFill>
                  <a:schemeClr val="bg1"/>
                </a:solidFill>
                <a:latin typeface="Helvetica" panose="020B0604020202020204" pitchFamily="34" charset="0"/>
                <a:cs typeface="Helvetica" panose="020B0604020202020204" pitchFamily="34" charset="0"/>
              </a:rPr>
              <a:t>2</a:t>
            </a:r>
            <a:r>
              <a:rPr lang="en-GB" altLang="en-US" sz="2600" b="1" dirty="0">
                <a:solidFill>
                  <a:schemeClr val="bg1"/>
                </a:solidFill>
                <a:latin typeface="Helvetica" panose="020B0604020202020204" pitchFamily="34" charset="0"/>
                <a:cs typeface="Helvetica" panose="020B0604020202020204" pitchFamily="34" charset="0"/>
              </a:rPr>
              <a:t> and CO</a:t>
            </a:r>
            <a:r>
              <a:rPr lang="en-GB" altLang="en-US" sz="2600" b="1" baseline="-25000" dirty="0">
                <a:solidFill>
                  <a:schemeClr val="bg1"/>
                </a:solidFill>
                <a:latin typeface="Helvetica" panose="020B0604020202020204" pitchFamily="34" charset="0"/>
                <a:cs typeface="Helvetica" panose="020B0604020202020204" pitchFamily="34" charset="0"/>
              </a:rPr>
              <a:t>2</a:t>
            </a:r>
          </a:p>
        </p:txBody>
      </p:sp>
      <p:pic>
        <p:nvPicPr>
          <p:cNvPr id="19" name="Picture 2" descr="http://seunghun.wikispaces.com/file/view/methanogens485.jpg/179866855/methanogens485.jpg">
            <a:extLst>
              <a:ext uri="{FF2B5EF4-FFF2-40B4-BE49-F238E27FC236}">
                <a16:creationId xmlns:a16="http://schemas.microsoft.com/office/drawing/2014/main" id="{59342BE7-40FA-45F3-8709-C87ED20802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614" y="759435"/>
            <a:ext cx="3276708" cy="2290319"/>
          </a:xfrm>
          <a:prstGeom prst="rect">
            <a:avLst/>
          </a:prstGeom>
          <a:noFill/>
          <a:extLst>
            <a:ext uri="{909E8E84-426E-40DD-AFC4-6F175D3DCCD1}">
              <a14:hiddenFill xmlns:a14="http://schemas.microsoft.com/office/drawing/2010/main">
                <a:solidFill>
                  <a:srgbClr val="FFFFFF"/>
                </a:solidFill>
              </a14:hiddenFill>
            </a:ext>
          </a:extLst>
        </p:spPr>
      </p:pic>
      <p:sp>
        <p:nvSpPr>
          <p:cNvPr id="31754" name="Text Box 16"/>
          <p:cNvSpPr txBox="1">
            <a:spLocks noChangeArrowheads="1"/>
          </p:cNvSpPr>
          <p:nvPr/>
        </p:nvSpPr>
        <p:spPr bwMode="auto">
          <a:xfrm>
            <a:off x="6555898" y="3346889"/>
            <a:ext cx="13648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50000"/>
              </a:spcBef>
              <a:buFontTx/>
              <a:buNone/>
            </a:pPr>
            <a:r>
              <a:rPr lang="en-GB" altLang="en-US" sz="1200" dirty="0">
                <a:solidFill>
                  <a:schemeClr val="bg1"/>
                </a:solidFill>
                <a:latin typeface="Helvetica" panose="020B0604020202020204" pitchFamily="34" charset="0"/>
                <a:cs typeface="Helvetica" panose="020B0604020202020204" pitchFamily="34" charset="0"/>
              </a:rPr>
              <a:t>Everett Shock</a:t>
            </a:r>
          </a:p>
        </p:txBody>
      </p:sp>
      <p:sp>
        <p:nvSpPr>
          <p:cNvPr id="2" name="TextBox 1"/>
          <p:cNvSpPr txBox="1"/>
          <p:nvPr/>
        </p:nvSpPr>
        <p:spPr>
          <a:xfrm>
            <a:off x="-23533" y="4568612"/>
            <a:ext cx="9144000" cy="338554"/>
          </a:xfrm>
          <a:prstGeom prst="rect">
            <a:avLst/>
          </a:prstGeom>
          <a:noFill/>
        </p:spPr>
        <p:txBody>
          <a:bodyPr wrap="square" rtlCol="0">
            <a:spAutoFit/>
          </a:bodyPr>
          <a:lstStyle/>
          <a:p>
            <a:pPr algn="ctr"/>
            <a:r>
              <a:rPr lang="en-GB" sz="1600" dirty="0">
                <a:solidFill>
                  <a:schemeClr val="tx2"/>
                </a:solidFill>
                <a:latin typeface="Helvetica" panose="020B0604020202020204" pitchFamily="34" charset="0"/>
                <a:cs typeface="Helvetica" panose="020B0604020202020204" pitchFamily="34" charset="0"/>
              </a:rPr>
              <a:t>The acetyl CoA pathway is the only CO</a:t>
            </a:r>
            <a:r>
              <a:rPr lang="en-GB" sz="1600" baseline="-25000" dirty="0">
                <a:solidFill>
                  <a:schemeClr val="tx2"/>
                </a:solidFill>
                <a:latin typeface="Helvetica" panose="020B0604020202020204" pitchFamily="34" charset="0"/>
                <a:cs typeface="Helvetica" panose="020B0604020202020204" pitchFamily="34" charset="0"/>
              </a:rPr>
              <a:t>2</a:t>
            </a:r>
            <a:r>
              <a:rPr lang="en-GB" sz="1600" dirty="0">
                <a:solidFill>
                  <a:schemeClr val="tx2"/>
                </a:solidFill>
                <a:latin typeface="Helvetica" panose="020B0604020202020204" pitchFamily="34" charset="0"/>
                <a:cs typeface="Helvetica" panose="020B0604020202020204" pitchFamily="34" charset="0"/>
              </a:rPr>
              <a:t>-fixation pathway found in both bacteria and archaea</a:t>
            </a:r>
          </a:p>
        </p:txBody>
      </p:sp>
    </p:spTree>
    <p:extLst>
      <p:ext uri="{BB962C8B-B14F-4D97-AF65-F5344CB8AC3E}">
        <p14:creationId xmlns:p14="http://schemas.microsoft.com/office/powerpoint/2010/main" val="1666216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5" name="Picture 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303" y="934309"/>
            <a:ext cx="3994312" cy="385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stretch>
            <a:fillRect/>
          </a:stretch>
        </p:blipFill>
        <p:spPr>
          <a:xfrm>
            <a:off x="0" y="0"/>
            <a:ext cx="9144000" cy="736600"/>
          </a:xfrm>
          <a:prstGeom prst="rect">
            <a:avLst/>
          </a:prstGeom>
        </p:spPr>
      </p:pic>
      <p:sp>
        <p:nvSpPr>
          <p:cNvPr id="64514" name="Title 1"/>
          <p:cNvSpPr>
            <a:spLocks noGrp="1"/>
          </p:cNvSpPr>
          <p:nvPr>
            <p:ph type="title"/>
          </p:nvPr>
        </p:nvSpPr>
        <p:spPr>
          <a:xfrm>
            <a:off x="0" y="70048"/>
            <a:ext cx="9144000" cy="596504"/>
          </a:xfrm>
        </p:spPr>
        <p:txBody>
          <a:bodyPr>
            <a:noAutofit/>
          </a:bodyPr>
          <a:lstStyle/>
          <a:p>
            <a:pPr algn="l"/>
            <a:r>
              <a:rPr lang="en-GB" altLang="en-US" sz="2500" b="1" dirty="0">
                <a:solidFill>
                  <a:schemeClr val="bg1"/>
                </a:solidFill>
                <a:latin typeface="Helvetica" panose="020B0604020202020204" pitchFamily="34" charset="0"/>
                <a:cs typeface="Helvetica" panose="020B0604020202020204" pitchFamily="34" charset="0"/>
              </a:rPr>
              <a:t>   P</a:t>
            </a:r>
            <a:r>
              <a:rPr lang="en-US" altLang="en-US" sz="2500" b="1" dirty="0" err="1">
                <a:solidFill>
                  <a:schemeClr val="bg1"/>
                </a:solidFill>
                <a:latin typeface="Helvetica" panose="020B0604020202020204" pitchFamily="34" charset="0"/>
                <a:cs typeface="Helvetica" panose="020B0604020202020204" pitchFamily="34" charset="0"/>
              </a:rPr>
              <a:t>roton</a:t>
            </a:r>
            <a:r>
              <a:rPr lang="en-US" altLang="en-US" sz="2500" b="1" dirty="0">
                <a:solidFill>
                  <a:schemeClr val="bg1"/>
                </a:solidFill>
                <a:latin typeface="Helvetica" panose="020B0604020202020204" pitchFamily="34" charset="0"/>
                <a:cs typeface="Helvetica" panose="020B0604020202020204" pitchFamily="34" charset="0"/>
              </a:rPr>
              <a:t> gradients drive growth in methanogens</a:t>
            </a:r>
            <a:endParaRPr lang="en-GB" altLang="en-US" sz="2500" b="1" baseline="-25000" dirty="0">
              <a:solidFill>
                <a:schemeClr val="bg1"/>
              </a:solidFill>
              <a:latin typeface="Helvetica" panose="020B0604020202020204" pitchFamily="34" charset="0"/>
              <a:cs typeface="Helvetica" panose="020B0604020202020204" pitchFamily="34" charset="0"/>
            </a:endParaRPr>
          </a:p>
        </p:txBody>
      </p:sp>
      <p:pic>
        <p:nvPicPr>
          <p:cNvPr id="7" name="Picture 6">
            <a:extLst>
              <a:ext uri="{FF2B5EF4-FFF2-40B4-BE49-F238E27FC236}">
                <a16:creationId xmlns:a16="http://schemas.microsoft.com/office/drawing/2014/main" id="{64CAF4BF-C0ED-4CEC-A227-13E3FAECCCFD}"/>
              </a:ext>
            </a:extLst>
          </p:cNvPr>
          <p:cNvPicPr>
            <a:picLocks noChangeAspect="1"/>
          </p:cNvPicPr>
          <p:nvPr/>
        </p:nvPicPr>
        <p:blipFill>
          <a:blip r:embed="rId4"/>
          <a:stretch>
            <a:fillRect/>
          </a:stretch>
        </p:blipFill>
        <p:spPr>
          <a:xfrm>
            <a:off x="4978364" y="835454"/>
            <a:ext cx="3831626" cy="3072965"/>
          </a:xfrm>
          <a:prstGeom prst="rect">
            <a:avLst/>
          </a:prstGeom>
        </p:spPr>
      </p:pic>
      <p:sp>
        <p:nvSpPr>
          <p:cNvPr id="2" name="TextBox 1">
            <a:extLst>
              <a:ext uri="{FF2B5EF4-FFF2-40B4-BE49-F238E27FC236}">
                <a16:creationId xmlns:a16="http://schemas.microsoft.com/office/drawing/2014/main" id="{383EA689-C723-43EB-B55E-B6BD34B660EA}"/>
              </a:ext>
            </a:extLst>
          </p:cNvPr>
          <p:cNvSpPr txBox="1"/>
          <p:nvPr/>
        </p:nvSpPr>
        <p:spPr>
          <a:xfrm>
            <a:off x="5209128" y="3841463"/>
            <a:ext cx="3733073" cy="1077218"/>
          </a:xfrm>
          <a:prstGeom prst="rect">
            <a:avLst/>
          </a:prstGeom>
          <a:noFill/>
        </p:spPr>
        <p:txBody>
          <a:bodyPr wrap="square" rtlCol="0">
            <a:spAutoFit/>
          </a:bodyPr>
          <a:lstStyle/>
          <a:p>
            <a:pPr algn="ctr"/>
            <a:r>
              <a:rPr lang="en-GB" sz="1600" dirty="0" err="1">
                <a:solidFill>
                  <a:schemeClr val="tx2"/>
                </a:solidFill>
                <a:latin typeface="Helvetica" panose="020B0604020202020204" pitchFamily="34" charset="0"/>
                <a:cs typeface="Helvetica" panose="020B0604020202020204" pitchFamily="34" charset="0"/>
              </a:rPr>
              <a:t>Ech</a:t>
            </a:r>
            <a:r>
              <a:rPr lang="en-GB" sz="1600" dirty="0">
                <a:solidFill>
                  <a:schemeClr val="tx2"/>
                </a:solidFill>
                <a:latin typeface="Helvetica" panose="020B0604020202020204" pitchFamily="34" charset="0"/>
                <a:cs typeface="Helvetica" panose="020B0604020202020204" pitchFamily="34" charset="0"/>
              </a:rPr>
              <a:t> contains </a:t>
            </a:r>
            <a:r>
              <a:rPr lang="en-GB" sz="1600" dirty="0" err="1">
                <a:solidFill>
                  <a:schemeClr val="tx2"/>
                </a:solidFill>
                <a:latin typeface="Helvetica" panose="020B0604020202020204" pitchFamily="34" charset="0"/>
                <a:cs typeface="Helvetica" panose="020B0604020202020204" pitchFamily="34" charset="0"/>
              </a:rPr>
              <a:t>FeS</a:t>
            </a:r>
            <a:r>
              <a:rPr lang="en-GB" sz="1600" dirty="0">
                <a:solidFill>
                  <a:schemeClr val="tx2"/>
                </a:solidFill>
                <a:latin typeface="Helvetica" panose="020B0604020202020204" pitchFamily="34" charset="0"/>
                <a:cs typeface="Helvetica" panose="020B0604020202020204" pitchFamily="34" charset="0"/>
              </a:rPr>
              <a:t> clusters that have crystal structures similar to </a:t>
            </a:r>
            <a:r>
              <a:rPr lang="en-GB" sz="1600" dirty="0" err="1">
                <a:solidFill>
                  <a:schemeClr val="tx2"/>
                </a:solidFill>
                <a:latin typeface="Helvetica" panose="020B0604020202020204" pitchFamily="34" charset="0"/>
                <a:cs typeface="Helvetica" panose="020B0604020202020204" pitchFamily="34" charset="0"/>
              </a:rPr>
              <a:t>greigite</a:t>
            </a:r>
            <a:r>
              <a:rPr lang="en-GB" sz="1600" dirty="0">
                <a:solidFill>
                  <a:schemeClr val="tx2"/>
                </a:solidFill>
                <a:latin typeface="Helvetica" panose="020B0604020202020204" pitchFamily="34" charset="0"/>
                <a:cs typeface="Helvetica" panose="020B0604020202020204" pitchFamily="34" charset="0"/>
              </a:rPr>
              <a:t>. </a:t>
            </a:r>
          </a:p>
          <a:p>
            <a:pPr algn="ctr"/>
            <a:r>
              <a:rPr lang="en-GB" sz="1600" dirty="0">
                <a:solidFill>
                  <a:schemeClr val="tx2"/>
                </a:solidFill>
                <a:latin typeface="Helvetica" panose="020B0604020202020204" pitchFamily="34" charset="0"/>
                <a:cs typeface="Helvetica" panose="020B0604020202020204" pitchFamily="34" charset="0"/>
              </a:rPr>
              <a:t>Could a prebiotic version use amino acids or peptides to do the same job?</a:t>
            </a:r>
          </a:p>
        </p:txBody>
      </p:sp>
      <p:sp>
        <p:nvSpPr>
          <p:cNvPr id="8" name="Rectangle 1">
            <a:extLst>
              <a:ext uri="{FF2B5EF4-FFF2-40B4-BE49-F238E27FC236}">
                <a16:creationId xmlns:a16="http://schemas.microsoft.com/office/drawing/2014/main" id="{8D4E0357-EBAD-498B-B197-7B16D6DE75CA}"/>
              </a:ext>
            </a:extLst>
          </p:cNvPr>
          <p:cNvSpPr>
            <a:spLocks noChangeArrowheads="1"/>
          </p:cNvSpPr>
          <p:nvPr/>
        </p:nvSpPr>
        <p:spPr bwMode="auto">
          <a:xfrm>
            <a:off x="0" y="4905577"/>
            <a:ext cx="91440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0"/>
              </a:spcBef>
              <a:buFontTx/>
              <a:buNone/>
            </a:pPr>
            <a:r>
              <a:rPr lang="en-GB" altLang="en-US" sz="900" dirty="0">
                <a:solidFill>
                  <a:schemeClr val="tx2"/>
                </a:solidFill>
                <a:latin typeface="Helvetica" panose="020B0604020202020204" pitchFamily="34" charset="0"/>
                <a:cs typeface="Helvetica" panose="020B0604020202020204" pitchFamily="34" charset="0"/>
              </a:rPr>
              <a:t>Sojo V, Herschy B, Whicher A, Camprubi E, Lane, N. The origin of life in alkaline hydrothermal vents. </a:t>
            </a:r>
            <a:r>
              <a:rPr lang="en-GB" altLang="en-US" sz="900" i="1" dirty="0">
                <a:solidFill>
                  <a:schemeClr val="tx2"/>
                </a:solidFill>
                <a:latin typeface="Helvetica" panose="020B0604020202020204" pitchFamily="34" charset="0"/>
                <a:cs typeface="Helvetica" panose="020B0604020202020204" pitchFamily="34" charset="0"/>
              </a:rPr>
              <a:t>Astrobiology </a:t>
            </a:r>
            <a:r>
              <a:rPr lang="en-GB" altLang="en-US" sz="900" dirty="0">
                <a:solidFill>
                  <a:schemeClr val="tx2"/>
                </a:solidFill>
                <a:latin typeface="Helvetica" panose="020B0604020202020204" pitchFamily="34" charset="0"/>
                <a:cs typeface="Helvetica" panose="020B0604020202020204" pitchFamily="34" charset="0"/>
              </a:rPr>
              <a:t>16: 181-197 (2016)</a:t>
            </a:r>
          </a:p>
        </p:txBody>
      </p:sp>
    </p:spTree>
    <p:extLst>
      <p:ext uri="{BB962C8B-B14F-4D97-AF65-F5344CB8AC3E}">
        <p14:creationId xmlns:p14="http://schemas.microsoft.com/office/powerpoint/2010/main" val="2002934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A7E05D-EFA8-4A8A-9A4A-D0CF056F6A52}"/>
              </a:ext>
            </a:extLst>
          </p:cNvPr>
          <p:cNvPicPr>
            <a:picLocks noChangeAspect="1"/>
          </p:cNvPicPr>
          <p:nvPr/>
        </p:nvPicPr>
        <p:blipFill>
          <a:blip r:embed="rId2"/>
          <a:stretch>
            <a:fillRect/>
          </a:stretch>
        </p:blipFill>
        <p:spPr>
          <a:xfrm>
            <a:off x="0" y="0"/>
            <a:ext cx="9144000" cy="736600"/>
          </a:xfrm>
          <a:prstGeom prst="rect">
            <a:avLst/>
          </a:prstGeom>
        </p:spPr>
      </p:pic>
      <p:pic>
        <p:nvPicPr>
          <p:cNvPr id="5" name="Picture 4">
            <a:extLst>
              <a:ext uri="{FF2B5EF4-FFF2-40B4-BE49-F238E27FC236}">
                <a16:creationId xmlns:a16="http://schemas.microsoft.com/office/drawing/2014/main" id="{CDF23E65-F78D-4CF8-BAB5-9D345AEA1C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481" y="736600"/>
            <a:ext cx="6664069" cy="4356587"/>
          </a:xfrm>
          <a:prstGeom prst="rect">
            <a:avLst/>
          </a:prstGeom>
        </p:spPr>
      </p:pic>
      <p:sp>
        <p:nvSpPr>
          <p:cNvPr id="4" name="Rectangle 2">
            <a:extLst>
              <a:ext uri="{FF2B5EF4-FFF2-40B4-BE49-F238E27FC236}">
                <a16:creationId xmlns:a16="http://schemas.microsoft.com/office/drawing/2014/main" id="{1C63CDD5-DC5F-4105-A093-3CBD7FEABB8D}"/>
              </a:ext>
            </a:extLst>
          </p:cNvPr>
          <p:cNvSpPr txBox="1">
            <a:spLocks noChangeArrowheads="1"/>
          </p:cNvSpPr>
          <p:nvPr/>
        </p:nvSpPr>
        <p:spPr>
          <a:xfrm>
            <a:off x="9587" y="120417"/>
            <a:ext cx="9124827" cy="54561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altLang="en-US" sz="2600" b="1" dirty="0">
                <a:solidFill>
                  <a:schemeClr val="bg1"/>
                </a:solidFill>
                <a:latin typeface="Helvetica" panose="020B0604020202020204" pitchFamily="34" charset="0"/>
                <a:cs typeface="Helvetica" panose="020B0604020202020204" pitchFamily="34" charset="0"/>
              </a:rPr>
              <a:t>    Origins of biochemistry from H</a:t>
            </a:r>
            <a:r>
              <a:rPr lang="en-GB" altLang="en-US" sz="2600" b="1" baseline="-25000" dirty="0">
                <a:solidFill>
                  <a:schemeClr val="bg1"/>
                </a:solidFill>
                <a:latin typeface="Helvetica" panose="020B0604020202020204" pitchFamily="34" charset="0"/>
                <a:cs typeface="Helvetica" panose="020B0604020202020204" pitchFamily="34" charset="0"/>
              </a:rPr>
              <a:t>2</a:t>
            </a:r>
            <a:r>
              <a:rPr lang="en-GB" altLang="en-US" sz="2600" b="1" dirty="0">
                <a:solidFill>
                  <a:schemeClr val="bg1"/>
                </a:solidFill>
                <a:latin typeface="Helvetica" panose="020B0604020202020204" pitchFamily="34" charset="0"/>
                <a:cs typeface="Helvetica" panose="020B0604020202020204" pitchFamily="34" charset="0"/>
              </a:rPr>
              <a:t> and CO</a:t>
            </a:r>
            <a:r>
              <a:rPr lang="en-GB" altLang="en-US" sz="2600" b="1" baseline="-25000" dirty="0">
                <a:solidFill>
                  <a:schemeClr val="bg1"/>
                </a:solidFill>
                <a:latin typeface="Helvetica" panose="020B0604020202020204" pitchFamily="34" charset="0"/>
                <a:cs typeface="Helvetica" panose="020B0604020202020204" pitchFamily="34" charset="0"/>
              </a:rPr>
              <a:t>2</a:t>
            </a:r>
            <a:r>
              <a:rPr lang="en-GB" altLang="en-US" sz="2600" b="1" dirty="0">
                <a:solidFill>
                  <a:schemeClr val="bg1"/>
                </a:solidFill>
                <a:latin typeface="Helvetica" panose="020B0604020202020204" pitchFamily="34" charset="0"/>
                <a:cs typeface="Helvetica" panose="020B0604020202020204" pitchFamily="34" charset="0"/>
              </a:rPr>
              <a:t>? </a:t>
            </a:r>
          </a:p>
        </p:txBody>
      </p:sp>
      <p:sp>
        <p:nvSpPr>
          <p:cNvPr id="6" name="TextBox 5">
            <a:extLst>
              <a:ext uri="{FF2B5EF4-FFF2-40B4-BE49-F238E27FC236}">
                <a16:creationId xmlns:a16="http://schemas.microsoft.com/office/drawing/2014/main" id="{43C37ECF-9DBA-490F-B53D-696CF6A8374C}"/>
              </a:ext>
            </a:extLst>
          </p:cNvPr>
          <p:cNvSpPr txBox="1"/>
          <p:nvPr/>
        </p:nvSpPr>
        <p:spPr>
          <a:xfrm>
            <a:off x="7111512" y="1071339"/>
            <a:ext cx="1956288" cy="3000821"/>
          </a:xfrm>
          <a:prstGeom prst="rect">
            <a:avLst/>
          </a:prstGeom>
          <a:noFill/>
        </p:spPr>
        <p:txBody>
          <a:bodyPr wrap="square" rtlCol="0">
            <a:spAutoFit/>
          </a:bodyPr>
          <a:lstStyle/>
          <a:p>
            <a:pPr algn="ctr"/>
            <a:r>
              <a:rPr lang="en-GB" sz="1350" dirty="0">
                <a:solidFill>
                  <a:schemeClr val="tx2"/>
                </a:solidFill>
                <a:latin typeface="Helvetica" panose="020B0604020202020204" pitchFamily="34" charset="0"/>
                <a:cs typeface="Helvetica" panose="020B0604020202020204" pitchFamily="34" charset="0"/>
              </a:rPr>
              <a:t>Sequential reactions of H</a:t>
            </a:r>
            <a:r>
              <a:rPr lang="en-GB" sz="1350" baseline="-25000" dirty="0">
                <a:solidFill>
                  <a:schemeClr val="tx2"/>
                </a:solidFill>
                <a:latin typeface="Helvetica" panose="020B0604020202020204" pitchFamily="34" charset="0"/>
                <a:cs typeface="Helvetica" panose="020B0604020202020204" pitchFamily="34" charset="0"/>
              </a:rPr>
              <a:t>2</a:t>
            </a:r>
            <a:r>
              <a:rPr lang="en-GB" sz="1350" dirty="0">
                <a:solidFill>
                  <a:schemeClr val="tx2"/>
                </a:solidFill>
                <a:latin typeface="Helvetica" panose="020B0604020202020204" pitchFamily="34" charset="0"/>
                <a:cs typeface="Helvetica" panose="020B0604020202020204" pitchFamily="34" charset="0"/>
              </a:rPr>
              <a:t> with CO</a:t>
            </a:r>
            <a:r>
              <a:rPr lang="en-GB" sz="1350" baseline="-25000" dirty="0">
                <a:solidFill>
                  <a:schemeClr val="tx2"/>
                </a:solidFill>
                <a:latin typeface="Helvetica" panose="020B0604020202020204" pitchFamily="34" charset="0"/>
                <a:cs typeface="Helvetica" panose="020B0604020202020204" pitchFamily="34" charset="0"/>
              </a:rPr>
              <a:t>2</a:t>
            </a:r>
            <a:r>
              <a:rPr lang="en-GB" sz="1350" dirty="0">
                <a:solidFill>
                  <a:schemeClr val="tx2"/>
                </a:solidFill>
                <a:latin typeface="Helvetica" panose="020B0604020202020204" pitchFamily="34" charset="0"/>
                <a:cs typeface="Helvetica" panose="020B0604020202020204" pitchFamily="34" charset="0"/>
              </a:rPr>
              <a:t> in biology gives rise to acetyl CoA and Krebs cycle intermediates</a:t>
            </a:r>
          </a:p>
          <a:p>
            <a:pPr algn="ctr"/>
            <a:endParaRPr lang="en-GB" sz="1350" dirty="0">
              <a:solidFill>
                <a:schemeClr val="tx2"/>
              </a:solidFill>
              <a:latin typeface="Helvetica" panose="020B0604020202020204" pitchFamily="34" charset="0"/>
              <a:cs typeface="Helvetica" panose="020B0604020202020204" pitchFamily="34" charset="0"/>
            </a:endParaRPr>
          </a:p>
          <a:p>
            <a:pPr algn="ctr"/>
            <a:r>
              <a:rPr lang="en-GB" sz="1350" dirty="0">
                <a:solidFill>
                  <a:schemeClr val="tx2"/>
                </a:solidFill>
                <a:latin typeface="Helvetica" panose="020B0604020202020204" pitchFamily="34" charset="0"/>
                <a:cs typeface="Helvetica" panose="020B0604020202020204" pitchFamily="34" charset="0"/>
              </a:rPr>
              <a:t>Amino acids, fatty acids and sugars all derive from Krebs cycle intermediates </a:t>
            </a:r>
          </a:p>
          <a:p>
            <a:pPr algn="ctr"/>
            <a:endParaRPr lang="en-GB" sz="1350" dirty="0">
              <a:solidFill>
                <a:schemeClr val="tx2"/>
              </a:solidFill>
              <a:latin typeface="Helvetica" panose="020B0604020202020204" pitchFamily="34" charset="0"/>
              <a:cs typeface="Helvetica" panose="020B0604020202020204" pitchFamily="34" charset="0"/>
            </a:endParaRPr>
          </a:p>
          <a:p>
            <a:pPr algn="ctr"/>
            <a:r>
              <a:rPr lang="en-GB" sz="1350" dirty="0">
                <a:solidFill>
                  <a:schemeClr val="tx2"/>
                </a:solidFill>
                <a:latin typeface="Helvetica" panose="020B0604020202020204" pitchFamily="34" charset="0"/>
                <a:cs typeface="Helvetica" panose="020B0604020202020204" pitchFamily="34" charset="0"/>
              </a:rPr>
              <a:t>Nucleotides derive from precursors shown in red boxes</a:t>
            </a:r>
          </a:p>
        </p:txBody>
      </p:sp>
      <p:sp>
        <p:nvSpPr>
          <p:cNvPr id="7" name="Rectangle 6">
            <a:extLst>
              <a:ext uri="{FF2B5EF4-FFF2-40B4-BE49-F238E27FC236}">
                <a16:creationId xmlns:a16="http://schemas.microsoft.com/office/drawing/2014/main" id="{8B422E8F-E061-4A68-AF62-8237831C2281}"/>
              </a:ext>
            </a:extLst>
          </p:cNvPr>
          <p:cNvSpPr/>
          <p:nvPr/>
        </p:nvSpPr>
        <p:spPr>
          <a:xfrm>
            <a:off x="7016750" y="4581775"/>
            <a:ext cx="2051050" cy="507831"/>
          </a:xfrm>
          <a:prstGeom prst="rect">
            <a:avLst/>
          </a:prstGeom>
        </p:spPr>
        <p:txBody>
          <a:bodyPr wrap="square">
            <a:spAutoFit/>
          </a:bodyPr>
          <a:lstStyle/>
          <a:p>
            <a:pPr algn="ctr"/>
            <a:r>
              <a:rPr lang="en-US" sz="900" dirty="0">
                <a:solidFill>
                  <a:schemeClr val="tx2"/>
                </a:solidFill>
                <a:latin typeface="Helvetica" panose="020B0604020202020204" pitchFamily="34" charset="0"/>
                <a:ea typeface="Times New Roman" panose="02020603050405020304" pitchFamily="18" charset="0"/>
                <a:cs typeface="Helvetica" panose="020B0604020202020204" pitchFamily="34" charset="0"/>
              </a:rPr>
              <a:t>Harrison S &amp; Lane N. Life as a guide to prebiotic nucleotide synthesis. </a:t>
            </a:r>
          </a:p>
          <a:p>
            <a:pPr algn="ctr"/>
            <a:r>
              <a:rPr lang="en-US" sz="900" i="1" dirty="0">
                <a:solidFill>
                  <a:schemeClr val="tx2"/>
                </a:solidFill>
                <a:latin typeface="Helvetica" panose="020B0604020202020204" pitchFamily="34" charset="0"/>
                <a:ea typeface="Times New Roman" panose="02020603050405020304" pitchFamily="18" charset="0"/>
                <a:cs typeface="Helvetica" panose="020B0604020202020204" pitchFamily="34" charset="0"/>
              </a:rPr>
              <a:t>Nat </a:t>
            </a:r>
            <a:r>
              <a:rPr lang="en-US" sz="900" i="1" dirty="0" err="1">
                <a:solidFill>
                  <a:schemeClr val="tx2"/>
                </a:solidFill>
                <a:latin typeface="Helvetica" panose="020B0604020202020204" pitchFamily="34" charset="0"/>
                <a:ea typeface="Times New Roman" panose="02020603050405020304" pitchFamily="18" charset="0"/>
                <a:cs typeface="Helvetica" panose="020B0604020202020204" pitchFamily="34" charset="0"/>
              </a:rPr>
              <a:t>Commun</a:t>
            </a:r>
            <a:r>
              <a:rPr lang="en-US" sz="900" i="1" dirty="0">
                <a:solidFill>
                  <a:schemeClr val="tx2"/>
                </a:solidFill>
                <a:latin typeface="Helvetica" panose="020B0604020202020204" pitchFamily="34" charset="0"/>
                <a:ea typeface="Times New Roman" panose="02020603050405020304" pitchFamily="18" charset="0"/>
                <a:cs typeface="Helvetica" panose="020B0604020202020204" pitchFamily="34" charset="0"/>
              </a:rPr>
              <a:t> </a:t>
            </a:r>
            <a:r>
              <a:rPr lang="en-GB" sz="900" dirty="0">
                <a:solidFill>
                  <a:schemeClr val="tx2"/>
                </a:solidFill>
                <a:latin typeface="Helvetica" panose="020B0604020202020204" pitchFamily="34" charset="0"/>
                <a:cs typeface="Helvetica" panose="020B0604020202020204" pitchFamily="34" charset="0"/>
              </a:rPr>
              <a:t>9, 5176 </a:t>
            </a:r>
            <a:r>
              <a:rPr lang="en-GB" sz="900" dirty="0">
                <a:solidFill>
                  <a:schemeClr val="tx2"/>
                </a:solidFill>
                <a:latin typeface="Helvetica" panose="020B0604020202020204" pitchFamily="34" charset="0"/>
                <a:ea typeface="Times New Roman" panose="02020603050405020304" pitchFamily="18" charset="0"/>
                <a:cs typeface="Helvetica" panose="020B0604020202020204" pitchFamily="34" charset="0"/>
              </a:rPr>
              <a:t>(</a:t>
            </a:r>
            <a:r>
              <a:rPr lang="en-US" sz="900" dirty="0">
                <a:solidFill>
                  <a:schemeClr val="tx2"/>
                </a:solidFill>
                <a:latin typeface="Helvetica" panose="020B0604020202020204" pitchFamily="34" charset="0"/>
                <a:ea typeface="Times New Roman" panose="02020603050405020304" pitchFamily="18" charset="0"/>
                <a:cs typeface="Helvetica" panose="020B0604020202020204" pitchFamily="34" charset="0"/>
              </a:rPr>
              <a:t>2018)</a:t>
            </a:r>
            <a:endParaRPr lang="en-GB" sz="900" dirty="0">
              <a:solidFill>
                <a:schemeClr val="tx2"/>
              </a:solidFill>
              <a:latin typeface="Helvetica" panose="020B0604020202020204" pitchFamily="34" charset="0"/>
              <a:ea typeface="Times New Roman" panose="02020603050405020304" pitchFamily="18" charset="0"/>
              <a:cs typeface="Helvetica" panose="020B0604020202020204" pitchFamily="34" charset="0"/>
            </a:endParaRPr>
          </a:p>
        </p:txBody>
      </p:sp>
    </p:spTree>
    <p:extLst>
      <p:ext uri="{BB962C8B-B14F-4D97-AF65-F5344CB8AC3E}">
        <p14:creationId xmlns:p14="http://schemas.microsoft.com/office/powerpoint/2010/main" val="3465509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797" y="821861"/>
            <a:ext cx="4546082" cy="392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6" descr="http://nai.nasa.gov/media/profile-pictures/_jan-amend-8fedc/amend-jan.jpg.230x0_q85_crop.jpg"/>
          <p:cNvPicPr>
            <a:picLocks noChangeAspect="1" noChangeArrowheads="1"/>
          </p:cNvPicPr>
          <p:nvPr/>
        </p:nvPicPr>
        <p:blipFill>
          <a:blip r:embed="rId4">
            <a:extLst>
              <a:ext uri="{28A0092B-C50C-407E-A947-70E740481C1C}">
                <a14:useLocalDpi xmlns:a14="http://schemas.microsoft.com/office/drawing/2010/main" val="0"/>
              </a:ext>
            </a:extLst>
          </a:blip>
          <a:srcRect t="-2" b="22762"/>
          <a:stretch>
            <a:fillRect/>
          </a:stretch>
        </p:blipFill>
        <p:spPr bwMode="auto">
          <a:xfrm>
            <a:off x="5972873" y="196892"/>
            <a:ext cx="3171127" cy="3908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Box 1"/>
          <p:cNvSpPr txBox="1">
            <a:spLocks noChangeArrowheads="1"/>
          </p:cNvSpPr>
          <p:nvPr/>
        </p:nvSpPr>
        <p:spPr bwMode="auto">
          <a:xfrm>
            <a:off x="7270202" y="3850812"/>
            <a:ext cx="14218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pPr>
            <a:r>
              <a:rPr lang="en-GB" altLang="en-US" sz="1200" dirty="0">
                <a:solidFill>
                  <a:schemeClr val="bg1"/>
                </a:solidFill>
                <a:latin typeface="Helvetica" panose="020B0604020202020204" pitchFamily="34" charset="0"/>
                <a:cs typeface="Helvetica" panose="020B0604020202020204" pitchFamily="34" charset="0"/>
              </a:rPr>
              <a:t>Jan Amend</a:t>
            </a:r>
          </a:p>
        </p:txBody>
      </p:sp>
      <p:sp>
        <p:nvSpPr>
          <p:cNvPr id="35846" name="AutoShape 8" descr="data:image/jpeg;base64,/9j/4AAQSkZJRgABAQAAAQABAAD/2wCEAAkGBxMTEhUTExMWFRUWGBgWFxgYGBcZHRoYGhcaHR0YGBckHSojHh0lHRcVIjElKCkrLi4uHx8zODMtNygtLisBCgoKDg0OGhAQGy0lHyAtKy0tNy0rLS0rKy0tLS0tKy0tLTctNS0tKy0tKy0tLS0tLS0rLS0tLSstLS0tLS0rLf/AABEIAHQAUAMBIgACEQEDEQH/xAAbAAACAgMBAAAAAAAAAAAAAAAFBgQHAAIDAf/EADcQAAECAwYCCAQGAwEAAAAAAAECEQADIQQFEjFBUWFxBhMigZGhscEy0eHwBxRSYnLxFUKyI//EABkBAAMBAQEAAAAAAAAAAAAAAAIDBAEABf/EACERAAMAAgEEAwEAAAAAAAAAAAABAhEhEgMTMVEEQXEi/9oADAMBAAIRAxEAPwCxzWlRGFj7x4nuPLXnHjj6e7xph63Gg30740n2lMsOtQSNyWeFfpB0oCHTKILUxHf9sIdvvCZMUSVElszXwgHfoYo9lk23pbZ0alXL5mI1n6a2ZRYlSOB+kVaEqLv8R324R4JRCamoJ74zkwuCLtsV6IWAQoE61Y90TUq2I5RSF12xSC4LEViyLiv7GyVxyv2C49DS3dGERolQId35x7nplDBZtgPLvhS6a391Y6lJDkOsguw/TzMM7AaBs9/OKYvy2Gata9VqJHJ6QFsOFs1VacRKjkKJ9z4xIs8oGp1rEGxWVUx8IcD2f3gwu6ZuEUOvhT2hFVgriM7IsyW6SoRpLsruTsPeDlnu44EgimsZZbCVBbjU+kDzGdtAVNkoFNplwjvYbW2XOCVosh7P8a+ULExXVzCk5Go4ERqrIFRguO4bT1klC6bHLSCJB7ufpCh+HdrxImI07KhzLgjyENxzYsPeKZeURUsMjXosCTMObIX/AMmKTn1pxaLnvsjqJrtVCgOZFPExT9yylKtKQUkscRGTEPn3wFjOkh0uuyCWgCg3jou9JaTn7wKvVczshxhJqkJbzd/KAN42kk4Ey1/yYAeDROpyWcsDzJvJK/hIJjyZbQh3ZPH6wk3dNmoKCcyoJTR2JNcQ5ekHemFimdSlQmBTKAPYw50dwTTKO47N5a8E4XrLUfiEB+k10pXL6xGYc05Vhesa5iDWWpQOoIp3NBywWhbns5sCk9l38Wp7xvHGwXWUFfwsnOqYn9gPn9YsQ007vdtIrT8PEdTaFAlgElDmlcQZL684ssED794pjwQ2nkBdK3MtCQojtgltgCc4VbqwGYspqQGJZnc76w53zKxyiGc5+GZhWlIwNShy+sI6qfIt6DT6X4ztNs4XQ5tX+4iTLmUc5jp408SBEyWoAk/f3QRHttpUeynM67DeEoeka2WQhBejIyowfgN4kW28kKR1ZHxU2bj6Qu3xIBQEYi3+zawInyFKKRiZKSKcoJAvQxybtCg6F4TqAQK69khvCJYsuFsZc6HjxNHiDIUqWcSS6Tnw4wRmTcQHBjGHNaA1sl4pi8CyFJUlbDVmeLVkLxJCtwCdakZGEO77vxrB1WWJ2Hv9IfWpk20UdJeWS/Ja4yiOV7HLwhfv2x/7JIwj4g2XEcIOqP2zCOU5CVA4nY76PsIZUqlgni3L0KMme9NoC3zalpcJBJUXpm2QETbaSg8IHi0FUwU5HaI8bPQVHLqLSrKWkDioHyjnNsdr0Qjj2hDAULIASO+If5Wb3cIJMP6F6XbZyZgC0Yd6uIYbDNdAGbgDxgXec3CQ4z9IY+hNhM2YZp+FBGmaiKej+EalliLrihpuK7+qT/6EFRybIJ4QWSoHKvL2jXHX78xGxU+r/e0VJYWiKqdPLIBXua6PrCp036STLKEdUxUtQS6u0ATkwhntNowAq7sszoBCL0mldYlK1VwqC/Ag/OBusHSssmW1I1hatjy14swfKDibSFJBzpA+1CJUz0LnWiP/AJ3CRUMc46z78Gis/aBdtu5JqBEeRZKto7wzEsVytaJJWbQsZtqYsroeqWJJlpZSgSVB6pfJxxEI9mkYRAi6L2XLt5mI/XhI3SKN5QUveRdr+S8Bsw9I3HJn4xxSobN3tyeOgH3xh5MJdsty5jYsnoBl/cRZ4KgXG9I5zSQHHOnnGwUEpqdavw1PdE3kMCSJoQoySQ4qBuDlzjpPXCpb7yRbFlx1eGktWZOnbDasDRm4xG/Pz5RwqU/BVX5GD7WSifkfTQ5OFJjihIBhcTf36klJ3FRHeXeqFZrAge3SN7ksYxOeFRVm6ueoAuVHECeJygl/mpSRQlR0A+cDfzva/MrIBDiUkZlTZ/xEFMNZyD1LnCSLqum9U9UgLUymCTiLee/OCySDqD97xV/RB0SkIUSSpJJ5kufWGOTbVIPZJHp4RqvGifAGJq3LziLfSyLPMIz6snyb3MZGQCNK0lpYOMxBRMwkAK7Q418IyMhzMRFtkkJUw2eI4TGRkNXhGE+7pQOIt8Icc3joUBU+UFVBUAeUZGQu/Jw+S6TUtuod1IJqFe/5x7GROEf/2Q=="/>
          <p:cNvSpPr>
            <a:spLocks noChangeAspect="1" noChangeArrowheads="1"/>
          </p:cNvSpPr>
          <p:nvPr/>
        </p:nvSpPr>
        <p:spPr bwMode="auto">
          <a:xfrm>
            <a:off x="1259681" y="-108347"/>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pPr>
            <a:endParaRPr lang="en-GB" altLang="en-US" sz="1350"/>
          </a:p>
        </p:txBody>
      </p:sp>
      <p:sp>
        <p:nvSpPr>
          <p:cNvPr id="8" name="Title 1"/>
          <p:cNvSpPr txBox="1">
            <a:spLocks/>
          </p:cNvSpPr>
          <p:nvPr/>
        </p:nvSpPr>
        <p:spPr bwMode="auto">
          <a:xfrm>
            <a:off x="4612020" y="4407718"/>
            <a:ext cx="4484915" cy="428625"/>
          </a:xfrm>
          <a:prstGeom prst="rect">
            <a:avLst/>
          </a:prstGeom>
          <a:noFill/>
          <a:ln>
            <a:noFill/>
          </a:ln>
        </p:spPr>
        <p:txBody>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algn="ctr">
              <a:defRPr/>
            </a:pPr>
            <a:r>
              <a:rPr lang="en-GB" sz="1400" kern="0" dirty="0">
                <a:latin typeface="Helvetica" panose="020B0604020202020204" pitchFamily="34" charset="0"/>
                <a:cs typeface="Helvetica" panose="020B0604020202020204" pitchFamily="34" charset="0"/>
              </a:rPr>
              <a:t>Synthesising cell biomass from H</a:t>
            </a:r>
            <a:r>
              <a:rPr lang="en-GB" sz="1400" kern="0" baseline="-25000" dirty="0">
                <a:latin typeface="Helvetica" panose="020B0604020202020204" pitchFamily="34" charset="0"/>
                <a:cs typeface="Helvetica" panose="020B0604020202020204" pitchFamily="34" charset="0"/>
              </a:rPr>
              <a:t>2</a:t>
            </a:r>
            <a:r>
              <a:rPr lang="en-GB" sz="1400" kern="0" dirty="0">
                <a:latin typeface="Helvetica" panose="020B0604020202020204" pitchFamily="34" charset="0"/>
                <a:cs typeface="Helvetica" panose="020B0604020202020204" pitchFamily="34" charset="0"/>
              </a:rPr>
              <a:t> and CO</a:t>
            </a:r>
            <a:r>
              <a:rPr lang="en-GB" sz="1400" kern="0" baseline="-25000" dirty="0">
                <a:latin typeface="Helvetica" panose="020B0604020202020204" pitchFamily="34" charset="0"/>
                <a:cs typeface="Helvetica" panose="020B0604020202020204" pitchFamily="34" charset="0"/>
              </a:rPr>
              <a:t>2</a:t>
            </a:r>
            <a:r>
              <a:rPr lang="en-GB" sz="1400" kern="0" dirty="0">
                <a:latin typeface="Helvetica" panose="020B0604020202020204" pitchFamily="34" charset="0"/>
                <a:cs typeface="Helvetica" panose="020B0604020202020204" pitchFamily="34" charset="0"/>
              </a:rPr>
              <a:t> is </a:t>
            </a:r>
          </a:p>
          <a:p>
            <a:pPr algn="ctr">
              <a:defRPr/>
            </a:pPr>
            <a:r>
              <a:rPr lang="en-GB" sz="1400" kern="0" dirty="0">
                <a:solidFill>
                  <a:srgbClr val="FF0000"/>
                </a:solidFill>
                <a:latin typeface="Helvetica" panose="020B0604020202020204" pitchFamily="34" charset="0"/>
                <a:cs typeface="Helvetica" panose="020B0604020202020204" pitchFamily="34" charset="0"/>
              </a:rPr>
              <a:t>exergonic </a:t>
            </a:r>
            <a:r>
              <a:rPr lang="en-GB" sz="1400" kern="0" dirty="0">
                <a:latin typeface="Helvetica" panose="020B0604020202020204" pitchFamily="34" charset="0"/>
                <a:cs typeface="Helvetica" panose="020B0604020202020204" pitchFamily="34" charset="0"/>
              </a:rPr>
              <a:t>under alkaline hydrothermal conditions</a:t>
            </a:r>
          </a:p>
        </p:txBody>
      </p:sp>
      <p:pic>
        <p:nvPicPr>
          <p:cNvPr id="9" name="Picture 8"/>
          <p:cNvPicPr>
            <a:picLocks noChangeAspect="1"/>
          </p:cNvPicPr>
          <p:nvPr/>
        </p:nvPicPr>
        <p:blipFill>
          <a:blip r:embed="rId5"/>
          <a:stretch>
            <a:fillRect/>
          </a:stretch>
        </p:blipFill>
        <p:spPr>
          <a:xfrm>
            <a:off x="0" y="0"/>
            <a:ext cx="9144000" cy="736600"/>
          </a:xfrm>
          <a:prstGeom prst="rect">
            <a:avLst/>
          </a:prstGeom>
        </p:spPr>
      </p:pic>
      <p:sp>
        <p:nvSpPr>
          <p:cNvPr id="10" name="Rectangle 2"/>
          <p:cNvSpPr txBox="1">
            <a:spLocks noChangeArrowheads="1"/>
          </p:cNvSpPr>
          <p:nvPr/>
        </p:nvSpPr>
        <p:spPr>
          <a:xfrm>
            <a:off x="0" y="0"/>
            <a:ext cx="9096935" cy="71351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altLang="en-US" sz="2600" b="1" dirty="0">
                <a:solidFill>
                  <a:schemeClr val="bg1"/>
                </a:solidFill>
                <a:latin typeface="Helvetica" panose="020B0604020202020204" pitchFamily="34" charset="0"/>
                <a:cs typeface="Helvetica" panose="020B0604020202020204" pitchFamily="34" charset="0"/>
              </a:rPr>
              <a:t>    </a:t>
            </a:r>
            <a:r>
              <a:rPr lang="en-GB" altLang="en-US" sz="2500" b="1" dirty="0">
                <a:solidFill>
                  <a:schemeClr val="bg1"/>
                </a:solidFill>
                <a:latin typeface="Helvetica" panose="020B0604020202020204" pitchFamily="34" charset="0"/>
                <a:cs typeface="Helvetica" panose="020B0604020202020204" pitchFamily="34" charset="0"/>
              </a:rPr>
              <a:t>Abiotic organic synthesis from H</a:t>
            </a:r>
            <a:r>
              <a:rPr lang="en-GB" altLang="en-US" sz="2500" b="1" baseline="-25000" dirty="0">
                <a:solidFill>
                  <a:schemeClr val="bg1"/>
                </a:solidFill>
                <a:latin typeface="Helvetica" panose="020B0604020202020204" pitchFamily="34" charset="0"/>
                <a:cs typeface="Helvetica" panose="020B0604020202020204" pitchFamily="34" charset="0"/>
              </a:rPr>
              <a:t>2</a:t>
            </a:r>
            <a:r>
              <a:rPr lang="en-GB" altLang="en-US" sz="2500" b="1" dirty="0">
                <a:solidFill>
                  <a:schemeClr val="bg1"/>
                </a:solidFill>
                <a:latin typeface="Helvetica" panose="020B0604020202020204" pitchFamily="34" charset="0"/>
                <a:cs typeface="Helvetica" panose="020B0604020202020204" pitchFamily="34" charset="0"/>
              </a:rPr>
              <a:t> + CO</a:t>
            </a:r>
            <a:r>
              <a:rPr lang="en-GB" altLang="en-US" sz="2500" b="1" baseline="-25000" dirty="0">
                <a:solidFill>
                  <a:schemeClr val="bg1"/>
                </a:solidFill>
                <a:latin typeface="Helvetica" panose="020B0604020202020204" pitchFamily="34" charset="0"/>
                <a:cs typeface="Helvetica" panose="020B0604020202020204" pitchFamily="34" charset="0"/>
              </a:rPr>
              <a:t>2</a:t>
            </a:r>
            <a:endParaRPr lang="en-GB" altLang="en-US" sz="2500" b="1" dirty="0">
              <a:solidFill>
                <a:schemeClr val="bg1"/>
              </a:solidFill>
              <a:latin typeface="Helvetica" panose="020B0604020202020204" pitchFamily="34" charset="0"/>
              <a:cs typeface="Helvetica" panose="020B0604020202020204" pitchFamily="34" charset="0"/>
            </a:endParaRPr>
          </a:p>
        </p:txBody>
      </p:sp>
      <p:sp>
        <p:nvSpPr>
          <p:cNvPr id="11" name="TextBox 4"/>
          <p:cNvSpPr txBox="1">
            <a:spLocks noChangeArrowheads="1"/>
          </p:cNvSpPr>
          <p:nvPr/>
        </p:nvSpPr>
        <p:spPr bwMode="auto">
          <a:xfrm>
            <a:off x="-48661" y="4774168"/>
            <a:ext cx="44900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0"/>
              </a:spcBef>
              <a:buFontTx/>
              <a:buNone/>
            </a:pPr>
            <a:r>
              <a:rPr lang="en-GB" altLang="en-US" sz="900" dirty="0">
                <a:solidFill>
                  <a:schemeClr val="tx2"/>
                </a:solidFill>
                <a:latin typeface="Helvetica" panose="020B0604020202020204" pitchFamily="34" charset="0"/>
                <a:cs typeface="Helvetica" panose="020B0604020202020204" pitchFamily="34" charset="0"/>
              </a:rPr>
              <a:t>Amend JP, </a:t>
            </a:r>
            <a:r>
              <a:rPr lang="en-GB" altLang="en-US" sz="900" dirty="0" err="1">
                <a:solidFill>
                  <a:schemeClr val="tx2"/>
                </a:solidFill>
                <a:latin typeface="Helvetica" panose="020B0604020202020204" pitchFamily="34" charset="0"/>
                <a:cs typeface="Helvetica" panose="020B0604020202020204" pitchFamily="34" charset="0"/>
              </a:rPr>
              <a:t>McCollom</a:t>
            </a:r>
            <a:r>
              <a:rPr lang="en-GB" altLang="en-US" sz="900" dirty="0">
                <a:solidFill>
                  <a:schemeClr val="tx2"/>
                </a:solidFill>
                <a:latin typeface="Helvetica" panose="020B0604020202020204" pitchFamily="34" charset="0"/>
                <a:cs typeface="Helvetica" panose="020B0604020202020204" pitchFamily="34" charset="0"/>
              </a:rPr>
              <a:t> TM. (2009) In </a:t>
            </a:r>
            <a:r>
              <a:rPr lang="en-GB" altLang="en-US" sz="900" dirty="0" err="1">
                <a:solidFill>
                  <a:schemeClr val="tx2"/>
                </a:solidFill>
                <a:latin typeface="Helvetica" panose="020B0604020202020204" pitchFamily="34" charset="0"/>
                <a:cs typeface="Helvetica" panose="020B0604020202020204" pitchFamily="34" charset="0"/>
              </a:rPr>
              <a:t>Zaikowski</a:t>
            </a:r>
            <a:r>
              <a:rPr lang="en-GB" altLang="en-US" sz="900" dirty="0">
                <a:solidFill>
                  <a:schemeClr val="tx2"/>
                </a:solidFill>
                <a:latin typeface="Helvetica" panose="020B0604020202020204" pitchFamily="34" charset="0"/>
                <a:cs typeface="Helvetica" panose="020B0604020202020204" pitchFamily="34" charset="0"/>
              </a:rPr>
              <a:t> L et al. eds. </a:t>
            </a:r>
            <a:r>
              <a:rPr lang="en-GB" altLang="en-US" sz="900" i="1" dirty="0">
                <a:solidFill>
                  <a:schemeClr val="tx2"/>
                </a:solidFill>
                <a:latin typeface="Helvetica" panose="020B0604020202020204" pitchFamily="34" charset="0"/>
                <a:cs typeface="Helvetica" panose="020B0604020202020204" pitchFamily="34" charset="0"/>
              </a:rPr>
              <a:t>Chemical Evolution II: </a:t>
            </a:r>
            <a:r>
              <a:rPr lang="en-GB" altLang="en-US" sz="900" dirty="0">
                <a:solidFill>
                  <a:schemeClr val="tx2"/>
                </a:solidFill>
                <a:latin typeface="Helvetica" panose="020B0604020202020204" pitchFamily="34" charset="0"/>
                <a:cs typeface="Helvetica" panose="020B0604020202020204" pitchFamily="34" charset="0"/>
              </a:rPr>
              <a:t>From the Origins of Life to Modern Society. American Chemical Society. p 63–94.</a:t>
            </a:r>
          </a:p>
        </p:txBody>
      </p:sp>
    </p:spTree>
    <p:extLst>
      <p:ext uri="{BB962C8B-B14F-4D97-AF65-F5344CB8AC3E}">
        <p14:creationId xmlns:p14="http://schemas.microsoft.com/office/powerpoint/2010/main" val="32314759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18980" y="580871"/>
            <a:ext cx="5950324" cy="4533136"/>
            <a:chOff x="1701404" y="760810"/>
            <a:chExt cx="4848225" cy="3632597"/>
          </a:xfrm>
        </p:grpSpPr>
        <p:pic>
          <p:nvPicPr>
            <p:cNvPr id="33794" name="Picture 5" descr="CO2production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1404" y="760810"/>
              <a:ext cx="4848225" cy="3632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2593183" y="1243014"/>
              <a:ext cx="484585" cy="533561"/>
              <a:chOff x="2593183" y="1243014"/>
              <a:chExt cx="484585" cy="533561"/>
            </a:xfrm>
          </p:grpSpPr>
          <p:sp>
            <p:nvSpPr>
              <p:cNvPr id="33798" name="TextBox 2"/>
              <p:cNvSpPr txBox="1">
                <a:spLocks noChangeArrowheads="1"/>
              </p:cNvSpPr>
              <p:nvPr/>
            </p:nvSpPr>
            <p:spPr bwMode="auto">
              <a:xfrm>
                <a:off x="2764633" y="1476493"/>
                <a:ext cx="288131" cy="300082"/>
              </a:xfrm>
              <a:prstGeom prst="rect">
                <a:avLst/>
              </a:prstGeom>
              <a:solidFill>
                <a:schemeClr val="bg1"/>
              </a:solidFill>
              <a:ln w="9525">
                <a:solidFill>
                  <a:schemeClr val="bg1"/>
                </a:solidFill>
                <a:miter lim="800000"/>
                <a:headEnd/>
                <a:tailEnd/>
              </a:ln>
            </p:spPr>
            <p:txBody>
              <a:bodyPr>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spcBef>
                    <a:spcPct val="0"/>
                  </a:spcBef>
                  <a:buFontTx/>
                  <a:buNone/>
                </a:pPr>
                <a:endParaRPr lang="en-GB" altLang="en-US" sz="1350"/>
              </a:p>
            </p:txBody>
          </p:sp>
          <p:sp>
            <p:nvSpPr>
              <p:cNvPr id="33799" name="TextBox 7"/>
              <p:cNvSpPr txBox="1">
                <a:spLocks noChangeArrowheads="1"/>
              </p:cNvSpPr>
              <p:nvPr/>
            </p:nvSpPr>
            <p:spPr bwMode="auto">
              <a:xfrm>
                <a:off x="2593183" y="1276350"/>
                <a:ext cx="484585" cy="300082"/>
              </a:xfrm>
              <a:prstGeom prst="rect">
                <a:avLst/>
              </a:prstGeom>
              <a:solidFill>
                <a:schemeClr val="bg1"/>
              </a:solidFill>
              <a:ln w="9525">
                <a:solidFill>
                  <a:schemeClr val="bg1"/>
                </a:solidFill>
                <a:miter lim="800000"/>
                <a:headEnd/>
                <a:tailEnd/>
              </a:ln>
            </p:spPr>
            <p:txBody>
              <a:bodyPr>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spcBef>
                    <a:spcPct val="0"/>
                  </a:spcBef>
                  <a:buFontTx/>
                  <a:buNone/>
                </a:pPr>
                <a:endParaRPr lang="en-GB" altLang="en-US" sz="1350"/>
              </a:p>
            </p:txBody>
          </p:sp>
          <p:cxnSp>
            <p:nvCxnSpPr>
              <p:cNvPr id="5" name="Straight Arrow Connector 4"/>
              <p:cNvCxnSpPr/>
              <p:nvPr/>
            </p:nvCxnSpPr>
            <p:spPr>
              <a:xfrm>
                <a:off x="2876976" y="1243014"/>
                <a:ext cx="175789" cy="5335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33796" name="TextBox 1"/>
          <p:cNvSpPr txBox="1">
            <a:spLocks noChangeArrowheads="1"/>
          </p:cNvSpPr>
          <p:nvPr/>
        </p:nvSpPr>
        <p:spPr bwMode="auto">
          <a:xfrm>
            <a:off x="188368" y="3952620"/>
            <a:ext cx="151430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0"/>
              </a:spcBef>
              <a:buFontTx/>
              <a:buNone/>
            </a:pPr>
            <a:r>
              <a:rPr lang="en-GB" altLang="en-US" sz="1500" dirty="0">
                <a:solidFill>
                  <a:schemeClr val="tx2"/>
                </a:solidFill>
                <a:latin typeface="Helvetica" panose="020B0604020202020204" pitchFamily="34" charset="0"/>
                <a:cs typeface="Helvetica" panose="020B0604020202020204" pitchFamily="34" charset="0"/>
              </a:rPr>
              <a:t>The first steps of this reaction are difficult – CO</a:t>
            </a:r>
            <a:r>
              <a:rPr lang="en-GB" altLang="en-US" sz="1500" baseline="-25000" dirty="0">
                <a:solidFill>
                  <a:schemeClr val="tx2"/>
                </a:solidFill>
                <a:latin typeface="Helvetica" panose="020B0604020202020204" pitchFamily="34" charset="0"/>
                <a:cs typeface="Helvetica" panose="020B0604020202020204" pitchFamily="34" charset="0"/>
              </a:rPr>
              <a:t>2</a:t>
            </a:r>
            <a:r>
              <a:rPr lang="en-GB" altLang="en-US" sz="1500" dirty="0">
                <a:solidFill>
                  <a:schemeClr val="tx2"/>
                </a:solidFill>
                <a:latin typeface="Helvetica" panose="020B0604020202020204" pitchFamily="34" charset="0"/>
                <a:cs typeface="Helvetica" panose="020B0604020202020204" pitchFamily="34" charset="0"/>
              </a:rPr>
              <a:t> is stable</a:t>
            </a:r>
          </a:p>
        </p:txBody>
      </p:sp>
      <p:pic>
        <p:nvPicPr>
          <p:cNvPr id="9" name="Picture 8"/>
          <p:cNvPicPr>
            <a:picLocks noChangeAspect="1"/>
          </p:cNvPicPr>
          <p:nvPr/>
        </p:nvPicPr>
        <p:blipFill>
          <a:blip r:embed="rId4"/>
          <a:stretch>
            <a:fillRect/>
          </a:stretch>
        </p:blipFill>
        <p:spPr>
          <a:xfrm>
            <a:off x="0" y="0"/>
            <a:ext cx="9144000" cy="736600"/>
          </a:xfrm>
          <a:prstGeom prst="rect">
            <a:avLst/>
          </a:prstGeom>
        </p:spPr>
      </p:pic>
      <p:sp>
        <p:nvSpPr>
          <p:cNvPr id="4" name="Rectangle 3"/>
          <p:cNvSpPr/>
          <p:nvPr/>
        </p:nvSpPr>
        <p:spPr>
          <a:xfrm>
            <a:off x="7021835" y="1000609"/>
            <a:ext cx="2006372" cy="3447098"/>
          </a:xfrm>
          <a:prstGeom prst="rect">
            <a:avLst/>
          </a:prstGeom>
        </p:spPr>
        <p:txBody>
          <a:bodyPr wrap="square">
            <a:spAutoFit/>
          </a:bodyPr>
          <a:lstStyle/>
          <a:p>
            <a:pPr algn="ctr">
              <a:spcBef>
                <a:spcPct val="0"/>
              </a:spcBef>
            </a:pPr>
            <a:r>
              <a:rPr lang="en-GB" altLang="en-US" dirty="0">
                <a:solidFill>
                  <a:srgbClr val="002060"/>
                </a:solidFill>
                <a:latin typeface="Helvetica" panose="020B0604020202020204" pitchFamily="34" charset="0"/>
                <a:cs typeface="Helvetica" panose="020B0604020202020204" pitchFamily="34" charset="0"/>
              </a:rPr>
              <a:t>Methanogens </a:t>
            </a:r>
          </a:p>
          <a:p>
            <a:pPr algn="ctr">
              <a:spcBef>
                <a:spcPct val="0"/>
              </a:spcBef>
            </a:pPr>
            <a:r>
              <a:rPr lang="en-GB" altLang="en-US" dirty="0">
                <a:solidFill>
                  <a:srgbClr val="002060"/>
                </a:solidFill>
                <a:latin typeface="Helvetica" panose="020B0604020202020204" pitchFamily="34" charset="0"/>
                <a:cs typeface="Helvetica" panose="020B0604020202020204" pitchFamily="34" charset="0"/>
              </a:rPr>
              <a:t>use proton gradients to lower energy barrier to reaction</a:t>
            </a:r>
          </a:p>
          <a:p>
            <a:pPr algn="ctr">
              <a:spcBef>
                <a:spcPct val="0"/>
              </a:spcBef>
            </a:pPr>
            <a:endParaRPr lang="en-GB" altLang="en-US" dirty="0">
              <a:solidFill>
                <a:srgbClr val="FF0000"/>
              </a:solidFill>
              <a:latin typeface="Helvetica" panose="020B0604020202020204" pitchFamily="34" charset="0"/>
              <a:cs typeface="Helvetica" panose="020B0604020202020204" pitchFamily="34" charset="0"/>
            </a:endParaRPr>
          </a:p>
          <a:p>
            <a:pPr algn="ctr">
              <a:spcBef>
                <a:spcPct val="0"/>
              </a:spcBef>
            </a:pPr>
            <a:r>
              <a:rPr lang="en-GB" altLang="en-US" sz="2200" b="1" dirty="0">
                <a:solidFill>
                  <a:srgbClr val="FF0000"/>
                </a:solidFill>
                <a:latin typeface="Helvetica" panose="020B0604020202020204" pitchFamily="34" charset="0"/>
                <a:cs typeface="Helvetica" panose="020B0604020202020204" pitchFamily="34" charset="0"/>
              </a:rPr>
              <a:t>Could some geological environment do the same thing?</a:t>
            </a:r>
          </a:p>
        </p:txBody>
      </p:sp>
      <p:sp>
        <p:nvSpPr>
          <p:cNvPr id="6" name="Oval 5"/>
          <p:cNvSpPr/>
          <p:nvPr/>
        </p:nvSpPr>
        <p:spPr>
          <a:xfrm>
            <a:off x="4408734" y="932936"/>
            <a:ext cx="635239" cy="312948"/>
          </a:xfrm>
          <a:prstGeom prst="ellipse">
            <a:avLst/>
          </a:prstGeom>
          <a:noFill/>
          <a:ln w="38100">
            <a:solidFill>
              <a:schemeClr val="accent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3795" name="Rectangle 2"/>
          <p:cNvSpPr>
            <a:spLocks noGrp="1" noChangeArrowheads="1"/>
          </p:cNvSpPr>
          <p:nvPr>
            <p:ph type="title"/>
          </p:nvPr>
        </p:nvSpPr>
        <p:spPr>
          <a:xfrm>
            <a:off x="0" y="180731"/>
            <a:ext cx="9144000" cy="429633"/>
          </a:xfrm>
        </p:spPr>
        <p:txBody>
          <a:bodyPr>
            <a:noAutofit/>
          </a:bodyPr>
          <a:lstStyle/>
          <a:p>
            <a:pPr algn="l"/>
            <a:r>
              <a:rPr lang="en-US" altLang="en-US" sz="2600" b="1" dirty="0">
                <a:solidFill>
                  <a:schemeClr val="bg1"/>
                </a:solidFill>
                <a:latin typeface="Helvetica" panose="020B0604020202020204" pitchFamily="34" charset="0"/>
                <a:cs typeface="Helvetica" panose="020B0604020202020204" pitchFamily="34" charset="0"/>
              </a:rPr>
              <a:t>    Proton gradients drive reaction of H</a:t>
            </a:r>
            <a:r>
              <a:rPr lang="en-US" altLang="en-US" sz="2600" b="1" baseline="-25000" dirty="0">
                <a:solidFill>
                  <a:schemeClr val="bg1"/>
                </a:solidFill>
                <a:latin typeface="Helvetica" panose="020B0604020202020204" pitchFamily="34" charset="0"/>
                <a:cs typeface="Helvetica" panose="020B0604020202020204" pitchFamily="34" charset="0"/>
              </a:rPr>
              <a:t>2</a:t>
            </a:r>
            <a:r>
              <a:rPr lang="en-US" altLang="en-US" sz="2600" b="1" dirty="0">
                <a:solidFill>
                  <a:schemeClr val="bg1"/>
                </a:solidFill>
                <a:latin typeface="Helvetica" panose="020B0604020202020204" pitchFamily="34" charset="0"/>
                <a:cs typeface="Helvetica" panose="020B0604020202020204" pitchFamily="34" charset="0"/>
              </a:rPr>
              <a:t> + CO</a:t>
            </a:r>
            <a:r>
              <a:rPr lang="en-US" altLang="en-US" sz="2600" b="1" baseline="-25000" dirty="0">
                <a:solidFill>
                  <a:schemeClr val="bg1"/>
                </a:solidFill>
                <a:latin typeface="Helvetica" panose="020B0604020202020204" pitchFamily="34" charset="0"/>
                <a:cs typeface="Helvetica" panose="020B0604020202020204" pitchFamily="34" charset="0"/>
              </a:rPr>
              <a:t>2</a:t>
            </a:r>
          </a:p>
        </p:txBody>
      </p:sp>
      <p:sp>
        <p:nvSpPr>
          <p:cNvPr id="14" name="Rectangle 1"/>
          <p:cNvSpPr>
            <a:spLocks noChangeArrowheads="1"/>
          </p:cNvSpPr>
          <p:nvPr/>
        </p:nvSpPr>
        <p:spPr bwMode="auto">
          <a:xfrm>
            <a:off x="6137548" y="4921665"/>
            <a:ext cx="305621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fontAlgn="t" hangingPunct="1">
              <a:spcBef>
                <a:spcPct val="0"/>
              </a:spcBef>
              <a:buFontTx/>
              <a:buNone/>
            </a:pPr>
            <a:r>
              <a:rPr lang="en-GB" altLang="en-US" sz="900" dirty="0">
                <a:solidFill>
                  <a:schemeClr val="tx2"/>
                </a:solidFill>
                <a:latin typeface="Helvetica" panose="020B0604020202020204" pitchFamily="34" charset="0"/>
                <a:cs typeface="Helvetica" panose="020B0604020202020204" pitchFamily="34" charset="0"/>
              </a:rPr>
              <a:t>Recast from </a:t>
            </a:r>
            <a:r>
              <a:rPr lang="en-GB" altLang="en-US" sz="900" dirty="0" err="1">
                <a:solidFill>
                  <a:schemeClr val="tx2"/>
                </a:solidFill>
                <a:latin typeface="Helvetica" panose="020B0604020202020204" pitchFamily="34" charset="0"/>
                <a:cs typeface="Helvetica" panose="020B0604020202020204" pitchFamily="34" charset="0"/>
              </a:rPr>
              <a:t>Maden</a:t>
            </a:r>
            <a:r>
              <a:rPr lang="en-GB" altLang="en-US" sz="900" dirty="0">
                <a:solidFill>
                  <a:schemeClr val="tx2"/>
                </a:solidFill>
                <a:latin typeface="Helvetica" panose="020B0604020202020204" pitchFamily="34" charset="0"/>
                <a:cs typeface="Helvetica" panose="020B0604020202020204" pitchFamily="34" charset="0"/>
              </a:rPr>
              <a:t> BE. </a:t>
            </a:r>
            <a:r>
              <a:rPr lang="en-GB" altLang="en-US" sz="900" dirty="0" err="1">
                <a:solidFill>
                  <a:schemeClr val="tx2"/>
                </a:solidFill>
                <a:latin typeface="Helvetica" panose="020B0604020202020204" pitchFamily="34" charset="0"/>
                <a:cs typeface="Helvetica" panose="020B0604020202020204" pitchFamily="34" charset="0"/>
              </a:rPr>
              <a:t>Biochem</a:t>
            </a:r>
            <a:r>
              <a:rPr lang="en-GB" altLang="en-US" sz="900" dirty="0">
                <a:solidFill>
                  <a:schemeClr val="tx2"/>
                </a:solidFill>
                <a:latin typeface="Helvetica" panose="020B0604020202020204" pitchFamily="34" charset="0"/>
                <a:cs typeface="Helvetica" panose="020B0604020202020204" pitchFamily="34" charset="0"/>
              </a:rPr>
              <a:t> J 350: 609–629 (2000)</a:t>
            </a:r>
          </a:p>
        </p:txBody>
      </p:sp>
      <p:sp>
        <p:nvSpPr>
          <p:cNvPr id="15" name="TextBox 1">
            <a:extLst>
              <a:ext uri="{FF2B5EF4-FFF2-40B4-BE49-F238E27FC236}">
                <a16:creationId xmlns:a16="http://schemas.microsoft.com/office/drawing/2014/main" id="{4917E119-09FA-47DF-8876-CBB1F79A0F99}"/>
              </a:ext>
            </a:extLst>
          </p:cNvPr>
          <p:cNvSpPr txBox="1">
            <a:spLocks noChangeArrowheads="1"/>
          </p:cNvSpPr>
          <p:nvPr/>
        </p:nvSpPr>
        <p:spPr bwMode="auto">
          <a:xfrm>
            <a:off x="2074697" y="907002"/>
            <a:ext cx="152535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spcBef>
                <a:spcPct val="0"/>
              </a:spcBef>
              <a:buFontTx/>
              <a:buNone/>
            </a:pPr>
            <a:r>
              <a:rPr lang="en-GB" altLang="en-US" sz="1500" b="1" dirty="0">
                <a:solidFill>
                  <a:srgbClr val="FF0000"/>
                </a:solidFill>
                <a:latin typeface="Calibri" panose="020F0502020204030204" pitchFamily="34" charset="0"/>
              </a:rPr>
              <a:t>Proton gradient</a:t>
            </a:r>
          </a:p>
        </p:txBody>
      </p:sp>
      <p:sp>
        <p:nvSpPr>
          <p:cNvPr id="16" name="Oval 15">
            <a:extLst>
              <a:ext uri="{FF2B5EF4-FFF2-40B4-BE49-F238E27FC236}">
                <a16:creationId xmlns:a16="http://schemas.microsoft.com/office/drawing/2014/main" id="{1FE858D8-FB8B-4B93-BD65-4EF99A54686D}"/>
              </a:ext>
            </a:extLst>
          </p:cNvPr>
          <p:cNvSpPr/>
          <p:nvPr/>
        </p:nvSpPr>
        <p:spPr>
          <a:xfrm rot="2505490">
            <a:off x="4514505" y="2018697"/>
            <a:ext cx="1723813" cy="950233"/>
          </a:xfrm>
          <a:prstGeom prst="ellipse">
            <a:avLst/>
          </a:prstGeom>
          <a:noFill/>
          <a:ln w="38100">
            <a:solidFill>
              <a:srgbClr val="FF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CE73DFA3-07EC-4AA0-9EDD-D7B1D854A096}"/>
              </a:ext>
            </a:extLst>
          </p:cNvPr>
          <p:cNvCxnSpPr/>
          <p:nvPr/>
        </p:nvCxnSpPr>
        <p:spPr>
          <a:xfrm flipV="1">
            <a:off x="5669220" y="3325026"/>
            <a:ext cx="328612" cy="5198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8919C112-EB74-41FA-B423-3D416810538A}"/>
              </a:ext>
            </a:extLst>
          </p:cNvPr>
          <p:cNvCxnSpPr/>
          <p:nvPr/>
        </p:nvCxnSpPr>
        <p:spPr>
          <a:xfrm flipV="1">
            <a:off x="5681859" y="3370265"/>
            <a:ext cx="328612" cy="5198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63048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ells leave vents.jpg" descr="Cells leave vents.jpg">
            <a:extLst>
              <a:ext uri="{FF2B5EF4-FFF2-40B4-BE49-F238E27FC236}">
                <a16:creationId xmlns:a16="http://schemas.microsoft.com/office/drawing/2014/main" id="{366499FE-E742-43D5-ABDF-94497C5B1FBB}"/>
              </a:ext>
            </a:extLst>
          </p:cNvPr>
          <p:cNvPicPr>
            <a:picLocks noChangeAspect="1"/>
          </p:cNvPicPr>
          <p:nvPr/>
        </p:nvPicPr>
        <p:blipFill>
          <a:blip r:embed="rId2">
            <a:alphaModFix amt="99000"/>
          </a:blip>
          <a:stretch>
            <a:fillRect/>
          </a:stretch>
        </p:blipFill>
        <p:spPr>
          <a:xfrm>
            <a:off x="0" y="215565"/>
            <a:ext cx="9182378" cy="5165088"/>
          </a:xfrm>
          <a:prstGeom prst="rect">
            <a:avLst/>
          </a:prstGeom>
          <a:ln w="12700">
            <a:miter lim="400000"/>
          </a:ln>
        </p:spPr>
      </p:pic>
      <p:grpSp>
        <p:nvGrpSpPr>
          <p:cNvPr id="30722" name="Group 49"/>
          <p:cNvGrpSpPr>
            <a:grpSpLocks/>
          </p:cNvGrpSpPr>
          <p:nvPr/>
        </p:nvGrpSpPr>
        <p:grpSpPr bwMode="auto">
          <a:xfrm>
            <a:off x="355706" y="800787"/>
            <a:ext cx="8278825" cy="3958586"/>
            <a:chOff x="24611" y="1153148"/>
            <a:chExt cx="8860479" cy="4255659"/>
          </a:xfrm>
        </p:grpSpPr>
        <p:pic>
          <p:nvPicPr>
            <p:cNvPr id="30727" name="Picture 6"/>
            <p:cNvPicPr>
              <a:picLocks noChangeAspect="1"/>
            </p:cNvPicPr>
            <p:nvPr/>
          </p:nvPicPr>
          <p:blipFill>
            <a:blip r:embed="rId3">
              <a:alphaModFix amt="40000"/>
              <a:extLst>
                <a:ext uri="{28A0092B-C50C-407E-A947-70E740481C1C}">
                  <a14:useLocalDpi xmlns:a14="http://schemas.microsoft.com/office/drawing/2010/main" val="0"/>
                </a:ext>
              </a:extLst>
            </a:blip>
            <a:srcRect l="3496" r="28918"/>
            <a:stretch>
              <a:fillRect/>
            </a:stretch>
          </p:blipFill>
          <p:spPr bwMode="auto">
            <a:xfrm>
              <a:off x="24611" y="1153148"/>
              <a:ext cx="4390942" cy="4059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160719" y="2752853"/>
              <a:ext cx="85721" cy="2300516"/>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sz="1350"/>
            </a:p>
          </p:txBody>
        </p:sp>
        <p:sp>
          <p:nvSpPr>
            <p:cNvPr id="30729" name="TextBox 9"/>
            <p:cNvSpPr txBox="1">
              <a:spLocks noChangeArrowheads="1"/>
            </p:cNvSpPr>
            <p:nvPr/>
          </p:nvSpPr>
          <p:spPr bwMode="auto">
            <a:xfrm>
              <a:off x="1809544" y="2501116"/>
              <a:ext cx="987443" cy="33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pPr>
              <a:r>
                <a:rPr lang="en-GB" altLang="en-US" sz="1050"/>
                <a:t>H</a:t>
              </a:r>
              <a:r>
                <a:rPr lang="en-GB" altLang="en-US" sz="1050" baseline="-25000"/>
                <a:t>2</a:t>
              </a:r>
              <a:r>
                <a:rPr lang="en-GB" altLang="en-US" sz="1050"/>
                <a:t> </a:t>
              </a:r>
              <a:r>
                <a:rPr lang="en-GB" altLang="en-US" sz="1050">
                  <a:latin typeface="Wingdings" panose="05000000000000000000" pitchFamily="2" charset="2"/>
                  <a:sym typeface="Wingdings" panose="05000000000000000000" pitchFamily="2" charset="2"/>
                </a:rPr>
                <a:t></a:t>
              </a:r>
              <a:r>
                <a:rPr lang="en-GB" altLang="en-US" sz="1050"/>
                <a:t> H</a:t>
              </a:r>
              <a:r>
                <a:rPr lang="en-GB" altLang="en-US" sz="1050" baseline="30000"/>
                <a:t>+</a:t>
              </a:r>
              <a:endParaRPr lang="en-GB" altLang="en-US" sz="1050"/>
            </a:p>
          </p:txBody>
        </p:sp>
        <p:sp>
          <p:nvSpPr>
            <p:cNvPr id="13" name="Rectangle 12"/>
            <p:cNvSpPr/>
            <p:nvPr/>
          </p:nvSpPr>
          <p:spPr>
            <a:xfrm>
              <a:off x="3290972" y="1919333"/>
              <a:ext cx="85721" cy="3134035"/>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sz="1350"/>
            </a:p>
          </p:txBody>
        </p:sp>
        <p:sp>
          <p:nvSpPr>
            <p:cNvPr id="30731" name="TextBox 13"/>
            <p:cNvSpPr txBox="1">
              <a:spLocks noChangeArrowheads="1"/>
            </p:cNvSpPr>
            <p:nvPr/>
          </p:nvSpPr>
          <p:spPr bwMode="auto">
            <a:xfrm>
              <a:off x="2850036" y="1659153"/>
              <a:ext cx="1277562" cy="554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pPr>
              <a:r>
                <a:rPr lang="en-GB" altLang="en-US" sz="1050"/>
                <a:t>CO</a:t>
              </a:r>
              <a:r>
                <a:rPr lang="en-GB" altLang="en-US" sz="1050" baseline="-25000"/>
                <a:t>2</a:t>
              </a:r>
              <a:r>
                <a:rPr lang="en-GB" altLang="en-US" sz="1050"/>
                <a:t> </a:t>
              </a:r>
              <a:r>
                <a:rPr lang="en-GB" altLang="en-US" sz="1050">
                  <a:latin typeface="Wingdings" panose="05000000000000000000" pitchFamily="2" charset="2"/>
                  <a:sym typeface="Wingdings" panose="05000000000000000000" pitchFamily="2" charset="2"/>
                </a:rPr>
                <a:t></a:t>
              </a:r>
              <a:r>
                <a:rPr lang="en-GB" altLang="en-US" sz="1050"/>
                <a:t> CH</a:t>
              </a:r>
              <a:r>
                <a:rPr lang="en-GB" altLang="en-US" sz="1050" baseline="-25000"/>
                <a:t>2</a:t>
              </a:r>
              <a:r>
                <a:rPr lang="en-GB" altLang="en-US" sz="1050"/>
                <a:t>O</a:t>
              </a:r>
            </a:p>
          </p:txBody>
        </p:sp>
        <p:cxnSp>
          <p:nvCxnSpPr>
            <p:cNvPr id="16" name="Straight Arrow Connector 15"/>
            <p:cNvCxnSpPr/>
            <p:nvPr/>
          </p:nvCxnSpPr>
          <p:spPr>
            <a:xfrm flipV="1">
              <a:off x="2416296" y="1995541"/>
              <a:ext cx="703233" cy="538215"/>
            </a:xfrm>
            <a:prstGeom prst="straightConnector1">
              <a:avLst/>
            </a:prstGeom>
            <a:ln>
              <a:solidFill>
                <a:schemeClr val="tx1"/>
              </a:solidFill>
              <a:tailEnd type="arrow"/>
            </a:ln>
            <a:effectLst/>
          </p:spPr>
          <p:style>
            <a:lnRef idx="3">
              <a:schemeClr val="accent2"/>
            </a:lnRef>
            <a:fillRef idx="0">
              <a:schemeClr val="accent2"/>
            </a:fillRef>
            <a:effectRef idx="2">
              <a:schemeClr val="accent2"/>
            </a:effectRef>
            <a:fontRef idx="minor">
              <a:schemeClr val="tx1"/>
            </a:fontRef>
          </p:style>
        </p:cxnSp>
        <p:pic>
          <p:nvPicPr>
            <p:cNvPr id="30733" name="Picture 24"/>
            <p:cNvPicPr>
              <a:picLocks noChangeAspect="1"/>
            </p:cNvPicPr>
            <p:nvPr/>
          </p:nvPicPr>
          <p:blipFill>
            <a:blip r:embed="rId4">
              <a:alphaModFix amt="40000"/>
              <a:extLst>
                <a:ext uri="{28A0092B-C50C-407E-A947-70E740481C1C}">
                  <a14:useLocalDpi xmlns:a14="http://schemas.microsoft.com/office/drawing/2010/main" val="0"/>
                </a:ext>
              </a:extLst>
            </a:blip>
            <a:srcRect l="3311" r="29308"/>
            <a:stretch>
              <a:fillRect/>
            </a:stretch>
          </p:blipFill>
          <p:spPr bwMode="auto">
            <a:xfrm>
              <a:off x="4507429" y="1163879"/>
              <a:ext cx="4377661" cy="4059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p:cNvSpPr/>
            <p:nvPr/>
          </p:nvSpPr>
          <p:spPr>
            <a:xfrm>
              <a:off x="6513462" y="1558956"/>
              <a:ext cx="86856" cy="3494413"/>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sz="1350"/>
            </a:p>
          </p:txBody>
        </p:sp>
        <p:sp>
          <p:nvSpPr>
            <p:cNvPr id="27" name="Rectangle 26"/>
            <p:cNvSpPr/>
            <p:nvPr/>
          </p:nvSpPr>
          <p:spPr>
            <a:xfrm>
              <a:off x="7651654" y="2238452"/>
              <a:ext cx="85721" cy="2814917"/>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sz="1350"/>
            </a:p>
          </p:txBody>
        </p:sp>
        <p:sp>
          <p:nvSpPr>
            <p:cNvPr id="30736" name="TextBox 27"/>
            <p:cNvSpPr txBox="1">
              <a:spLocks noChangeArrowheads="1"/>
            </p:cNvSpPr>
            <p:nvPr/>
          </p:nvSpPr>
          <p:spPr bwMode="auto">
            <a:xfrm>
              <a:off x="7206350" y="1987622"/>
              <a:ext cx="1277562" cy="554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pPr>
              <a:r>
                <a:rPr lang="en-GB" altLang="en-US" sz="1050"/>
                <a:t>CO</a:t>
              </a:r>
              <a:r>
                <a:rPr lang="en-GB" altLang="en-US" sz="1050" baseline="-25000"/>
                <a:t>2</a:t>
              </a:r>
              <a:r>
                <a:rPr lang="en-GB" altLang="en-US" sz="1050"/>
                <a:t> </a:t>
              </a:r>
              <a:r>
                <a:rPr lang="en-GB" altLang="en-US" sz="1050">
                  <a:latin typeface="Wingdings" panose="05000000000000000000" pitchFamily="2" charset="2"/>
                  <a:sym typeface="Wingdings" panose="05000000000000000000" pitchFamily="2" charset="2"/>
                </a:rPr>
                <a:t></a:t>
              </a:r>
              <a:r>
                <a:rPr lang="en-GB" altLang="en-US" sz="1050"/>
                <a:t> CH</a:t>
              </a:r>
              <a:r>
                <a:rPr lang="en-GB" altLang="en-US" sz="1050" baseline="-25000"/>
                <a:t>2</a:t>
              </a:r>
              <a:r>
                <a:rPr lang="en-GB" altLang="en-US" sz="1050"/>
                <a:t>O</a:t>
              </a:r>
            </a:p>
          </p:txBody>
        </p:sp>
        <p:sp>
          <p:nvSpPr>
            <p:cNvPr id="30737" name="TextBox 28"/>
            <p:cNvSpPr txBox="1">
              <a:spLocks noChangeArrowheads="1"/>
            </p:cNvSpPr>
            <p:nvPr/>
          </p:nvSpPr>
          <p:spPr bwMode="auto">
            <a:xfrm>
              <a:off x="6188910" y="1281352"/>
              <a:ext cx="952855" cy="33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pPr>
              <a:r>
                <a:rPr lang="en-GB" altLang="en-US" sz="1050" dirty="0"/>
                <a:t>H</a:t>
              </a:r>
              <a:r>
                <a:rPr lang="en-GB" altLang="en-US" sz="1050" baseline="-25000" dirty="0"/>
                <a:t>2</a:t>
              </a:r>
              <a:r>
                <a:rPr lang="en-GB" altLang="en-US" sz="1050" dirty="0"/>
                <a:t> </a:t>
              </a:r>
              <a:r>
                <a:rPr lang="en-GB" altLang="en-US" sz="1050" dirty="0">
                  <a:latin typeface="Wingdings" panose="05000000000000000000" pitchFamily="2" charset="2"/>
                  <a:sym typeface="Wingdings" panose="05000000000000000000" pitchFamily="2" charset="2"/>
                </a:rPr>
                <a:t></a:t>
              </a:r>
              <a:r>
                <a:rPr lang="en-GB" altLang="en-US" sz="1050" dirty="0"/>
                <a:t> H</a:t>
              </a:r>
              <a:r>
                <a:rPr lang="en-GB" altLang="en-US" sz="1050" baseline="30000" dirty="0"/>
                <a:t>+</a:t>
              </a:r>
              <a:endParaRPr lang="en-GB" altLang="en-US" sz="1050" dirty="0"/>
            </a:p>
          </p:txBody>
        </p:sp>
        <p:cxnSp>
          <p:nvCxnSpPr>
            <p:cNvPr id="30" name="Straight Arrow Connector 29"/>
            <p:cNvCxnSpPr/>
            <p:nvPr/>
          </p:nvCxnSpPr>
          <p:spPr>
            <a:xfrm>
              <a:off x="6806358" y="1560792"/>
              <a:ext cx="456557" cy="519312"/>
            </a:xfrm>
            <a:prstGeom prst="straightConnector1">
              <a:avLst/>
            </a:prstGeom>
            <a:ln>
              <a:solidFill>
                <a:schemeClr val="tx1"/>
              </a:solidFill>
              <a:tailEnd type="arrow"/>
            </a:ln>
            <a:effectLst/>
          </p:spPr>
          <p:style>
            <a:lnRef idx="3">
              <a:schemeClr val="accent2"/>
            </a:lnRef>
            <a:fillRef idx="0">
              <a:schemeClr val="accent2"/>
            </a:fillRef>
            <a:effectRef idx="2">
              <a:schemeClr val="accent2"/>
            </a:effectRef>
            <a:fontRef idx="minor">
              <a:schemeClr val="tx1"/>
            </a:fontRef>
          </p:style>
        </p:cxnSp>
        <p:sp>
          <p:nvSpPr>
            <p:cNvPr id="30739" name="TextBox 41"/>
            <p:cNvSpPr txBox="1">
              <a:spLocks noChangeArrowheads="1"/>
            </p:cNvSpPr>
            <p:nvPr/>
          </p:nvSpPr>
          <p:spPr bwMode="auto">
            <a:xfrm>
              <a:off x="1907895" y="5052730"/>
              <a:ext cx="606751" cy="340596"/>
            </a:xfrm>
            <a:prstGeom prst="rect">
              <a:avLst/>
            </a:prstGeom>
            <a:solidFill>
              <a:srgbClr val="92D050"/>
            </a:solidFill>
            <a:ln w="9525">
              <a:solidFill>
                <a:srgbClr val="92D050"/>
              </a:solidFill>
              <a:miter lim="800000"/>
              <a:headEnd/>
              <a:tailEnd/>
            </a:ln>
          </p:spPr>
          <p:txBody>
            <a:bodyPr wrap="square">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0"/>
                </a:spcBef>
                <a:buFontTx/>
                <a:buNone/>
              </a:pPr>
              <a:r>
                <a:rPr lang="en-GB" altLang="en-US" sz="1350" dirty="0"/>
                <a:t>pH 7</a:t>
              </a:r>
            </a:p>
          </p:txBody>
        </p:sp>
        <p:sp>
          <p:nvSpPr>
            <p:cNvPr id="30740" name="TextBox 42"/>
            <p:cNvSpPr txBox="1">
              <a:spLocks noChangeArrowheads="1"/>
            </p:cNvSpPr>
            <p:nvPr/>
          </p:nvSpPr>
          <p:spPr bwMode="auto">
            <a:xfrm>
              <a:off x="3027589" y="5052730"/>
              <a:ext cx="612483" cy="340596"/>
            </a:xfrm>
            <a:prstGeom prst="rect">
              <a:avLst/>
            </a:prstGeom>
            <a:solidFill>
              <a:srgbClr val="92D050"/>
            </a:solidFill>
            <a:ln w="9525">
              <a:solidFill>
                <a:srgbClr val="92D050"/>
              </a:solidFill>
              <a:miter lim="800000"/>
              <a:headEnd/>
              <a:tailEnd/>
            </a:ln>
          </p:spPr>
          <p:txBody>
            <a:bodyPr wrap="square">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0"/>
                </a:spcBef>
                <a:buFontTx/>
                <a:buNone/>
              </a:pPr>
              <a:r>
                <a:rPr lang="en-GB" altLang="en-US" sz="1350"/>
                <a:t>pH 7</a:t>
              </a:r>
            </a:p>
          </p:txBody>
        </p:sp>
        <p:sp>
          <p:nvSpPr>
            <p:cNvPr id="30741" name="TextBox 43"/>
            <p:cNvSpPr txBox="1">
              <a:spLocks noChangeArrowheads="1"/>
            </p:cNvSpPr>
            <p:nvPr/>
          </p:nvSpPr>
          <p:spPr bwMode="auto">
            <a:xfrm>
              <a:off x="7366667" y="5068211"/>
              <a:ext cx="681540" cy="340596"/>
            </a:xfrm>
            <a:prstGeom prst="rect">
              <a:avLst/>
            </a:prstGeom>
            <a:solidFill>
              <a:srgbClr val="FFC000"/>
            </a:solidFill>
            <a:ln w="9525">
              <a:solidFill>
                <a:srgbClr val="FFC000"/>
              </a:solidFill>
              <a:miter lim="800000"/>
              <a:headEnd/>
              <a:tailEnd/>
            </a:ln>
          </p:spPr>
          <p:txBody>
            <a:bodyPr wrap="square">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0"/>
                </a:spcBef>
                <a:buFontTx/>
                <a:buNone/>
              </a:pPr>
              <a:r>
                <a:rPr lang="en-GB" altLang="en-US" sz="1350" dirty="0"/>
                <a:t>pH 6</a:t>
              </a:r>
            </a:p>
          </p:txBody>
        </p:sp>
        <p:sp>
          <p:nvSpPr>
            <p:cNvPr id="30742" name="TextBox 44"/>
            <p:cNvSpPr txBox="1">
              <a:spLocks noChangeArrowheads="1"/>
            </p:cNvSpPr>
            <p:nvPr/>
          </p:nvSpPr>
          <p:spPr bwMode="auto">
            <a:xfrm>
              <a:off x="6188816" y="5068211"/>
              <a:ext cx="749318" cy="340596"/>
            </a:xfrm>
            <a:prstGeom prst="rect">
              <a:avLst/>
            </a:prstGeom>
            <a:solidFill>
              <a:srgbClr val="7030A0"/>
            </a:solidFill>
            <a:ln w="9525">
              <a:solidFill>
                <a:srgbClr val="7030A0"/>
              </a:solidFill>
              <a:miter lim="800000"/>
              <a:headEnd/>
              <a:tailEnd/>
            </a:ln>
          </p:spPr>
          <p:txBody>
            <a:bodyPr wrap="square">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0"/>
                </a:spcBef>
                <a:buFontTx/>
                <a:buNone/>
              </a:pPr>
              <a:r>
                <a:rPr lang="en-GB" altLang="en-US" sz="1350" dirty="0">
                  <a:solidFill>
                    <a:schemeClr val="bg1"/>
                  </a:solidFill>
                </a:rPr>
                <a:t>pH 11</a:t>
              </a:r>
            </a:p>
          </p:txBody>
        </p:sp>
      </p:grpSp>
      <p:pic>
        <p:nvPicPr>
          <p:cNvPr id="23" name="Picture 22"/>
          <p:cNvPicPr>
            <a:picLocks noChangeAspect="1"/>
          </p:cNvPicPr>
          <p:nvPr/>
        </p:nvPicPr>
        <p:blipFill>
          <a:blip r:embed="rId5"/>
          <a:stretch>
            <a:fillRect/>
          </a:stretch>
        </p:blipFill>
        <p:spPr>
          <a:xfrm>
            <a:off x="0" y="0"/>
            <a:ext cx="9144000" cy="736600"/>
          </a:xfrm>
          <a:prstGeom prst="rect">
            <a:avLst/>
          </a:prstGeom>
        </p:spPr>
      </p:pic>
      <p:sp>
        <p:nvSpPr>
          <p:cNvPr id="30723" name="Title 1"/>
          <p:cNvSpPr>
            <a:spLocks noGrp="1"/>
          </p:cNvSpPr>
          <p:nvPr>
            <p:ph type="title"/>
          </p:nvPr>
        </p:nvSpPr>
        <p:spPr>
          <a:xfrm>
            <a:off x="0" y="113969"/>
            <a:ext cx="9144000" cy="536680"/>
          </a:xfrm>
        </p:spPr>
        <p:txBody>
          <a:bodyPr>
            <a:normAutofit/>
          </a:bodyPr>
          <a:lstStyle/>
          <a:p>
            <a:pPr algn="l"/>
            <a:r>
              <a:rPr lang="en-US" altLang="en-US" sz="2500" b="1" dirty="0">
                <a:solidFill>
                  <a:schemeClr val="bg1"/>
                </a:solidFill>
                <a:latin typeface="Helvetica" panose="020B0604020202020204" pitchFamily="34" charset="0"/>
                <a:cs typeface="Helvetica" panose="020B0604020202020204" pitchFamily="34" charset="0"/>
              </a:rPr>
              <a:t>    Redox potential of H</a:t>
            </a:r>
            <a:r>
              <a:rPr lang="en-US" altLang="en-US" sz="2500" b="1" baseline="-25000" dirty="0">
                <a:solidFill>
                  <a:schemeClr val="bg1"/>
                </a:solidFill>
                <a:latin typeface="Helvetica" panose="020B0604020202020204" pitchFamily="34" charset="0"/>
                <a:cs typeface="Helvetica" panose="020B0604020202020204" pitchFamily="34" charset="0"/>
              </a:rPr>
              <a:t>2</a:t>
            </a:r>
            <a:r>
              <a:rPr lang="en-US" altLang="en-US" sz="2500" b="1" dirty="0">
                <a:solidFill>
                  <a:schemeClr val="bg1"/>
                </a:solidFill>
                <a:latin typeface="Helvetica" panose="020B0604020202020204" pitchFamily="34" charset="0"/>
                <a:cs typeface="Helvetica" panose="020B0604020202020204" pitchFamily="34" charset="0"/>
              </a:rPr>
              <a:t> and CO</a:t>
            </a:r>
            <a:r>
              <a:rPr lang="en-US" altLang="en-US" sz="2500" b="1" baseline="-25000" dirty="0">
                <a:solidFill>
                  <a:schemeClr val="bg1"/>
                </a:solidFill>
                <a:latin typeface="Helvetica" panose="020B0604020202020204" pitchFamily="34" charset="0"/>
                <a:cs typeface="Helvetica" panose="020B0604020202020204" pitchFamily="34" charset="0"/>
              </a:rPr>
              <a:t>2</a:t>
            </a:r>
            <a:r>
              <a:rPr lang="en-US" altLang="en-US" sz="2500" b="1" dirty="0">
                <a:solidFill>
                  <a:schemeClr val="bg1"/>
                </a:solidFill>
                <a:latin typeface="Helvetica" panose="020B0604020202020204" pitchFamily="34" charset="0"/>
                <a:cs typeface="Helvetica" panose="020B0604020202020204" pitchFamily="34" charset="0"/>
              </a:rPr>
              <a:t> depends on pH</a:t>
            </a:r>
          </a:p>
        </p:txBody>
      </p:sp>
      <p:sp>
        <p:nvSpPr>
          <p:cNvPr id="21" name="TextBox 1"/>
          <p:cNvSpPr txBox="1">
            <a:spLocks noChangeArrowheads="1"/>
          </p:cNvSpPr>
          <p:nvPr/>
        </p:nvSpPr>
        <p:spPr bwMode="auto">
          <a:xfrm>
            <a:off x="-105747" y="4889486"/>
            <a:ext cx="91440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0"/>
              </a:spcBef>
              <a:buFontTx/>
              <a:buNone/>
            </a:pPr>
            <a:r>
              <a:rPr lang="en-GB" altLang="en-US" sz="900" dirty="0">
                <a:solidFill>
                  <a:schemeClr val="bg1"/>
                </a:solidFill>
                <a:latin typeface="Helvetica" panose="020B0604020202020204" pitchFamily="34" charset="0"/>
                <a:cs typeface="Helvetica" panose="020B0604020202020204" pitchFamily="34" charset="0"/>
              </a:rPr>
              <a:t>Herschy B, Whicher A, Camprubi E, Evans J, Lane N. An origin-of-life reactor to simulate alkaline hydrothermal vents. </a:t>
            </a:r>
            <a:r>
              <a:rPr lang="en-GB" altLang="en-US" sz="900" i="1" dirty="0">
                <a:solidFill>
                  <a:schemeClr val="bg1"/>
                </a:solidFill>
                <a:latin typeface="Helvetica" panose="020B0604020202020204" pitchFamily="34" charset="0"/>
                <a:cs typeface="Helvetica" panose="020B0604020202020204" pitchFamily="34" charset="0"/>
              </a:rPr>
              <a:t>J. Mol. </a:t>
            </a:r>
            <a:r>
              <a:rPr lang="en-GB" altLang="en-US" sz="900" i="1" dirty="0" err="1">
                <a:solidFill>
                  <a:schemeClr val="bg1"/>
                </a:solidFill>
                <a:latin typeface="Helvetica" panose="020B0604020202020204" pitchFamily="34" charset="0"/>
                <a:cs typeface="Helvetica" panose="020B0604020202020204" pitchFamily="34" charset="0"/>
              </a:rPr>
              <a:t>Evol</a:t>
            </a:r>
            <a:r>
              <a:rPr lang="en-GB" altLang="en-US" sz="900" dirty="0">
                <a:solidFill>
                  <a:schemeClr val="bg1"/>
                </a:solidFill>
                <a:latin typeface="Helvetica" panose="020B0604020202020204" pitchFamily="34" charset="0"/>
                <a:cs typeface="Helvetica" panose="020B0604020202020204" pitchFamily="34" charset="0"/>
              </a:rPr>
              <a:t>. 79: 213-227 (2014)</a:t>
            </a:r>
          </a:p>
        </p:txBody>
      </p:sp>
    </p:spTree>
    <p:extLst>
      <p:ext uri="{BB962C8B-B14F-4D97-AF65-F5344CB8AC3E}">
        <p14:creationId xmlns:p14="http://schemas.microsoft.com/office/powerpoint/2010/main" val="28420317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CA491892-85B3-49C0-9BEE-559A4C7668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19212" y="58576"/>
            <a:ext cx="223334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E14800D1-7195-4C88-B6BB-11B629094FBB}"/>
              </a:ext>
            </a:extLst>
          </p:cNvPr>
          <p:cNvPicPr>
            <a:picLocks noChangeAspect="1"/>
          </p:cNvPicPr>
          <p:nvPr/>
        </p:nvPicPr>
        <p:blipFill>
          <a:blip r:embed="rId3"/>
          <a:stretch>
            <a:fillRect/>
          </a:stretch>
        </p:blipFill>
        <p:spPr>
          <a:xfrm>
            <a:off x="0" y="0"/>
            <a:ext cx="9144000" cy="736600"/>
          </a:xfrm>
          <a:prstGeom prst="rect">
            <a:avLst/>
          </a:prstGeom>
        </p:spPr>
      </p:pic>
      <p:sp>
        <p:nvSpPr>
          <p:cNvPr id="6" name="Title 1">
            <a:extLst>
              <a:ext uri="{FF2B5EF4-FFF2-40B4-BE49-F238E27FC236}">
                <a16:creationId xmlns:a16="http://schemas.microsoft.com/office/drawing/2014/main" id="{D929C6FF-336C-42F5-9DC8-85D17567348A}"/>
              </a:ext>
            </a:extLst>
          </p:cNvPr>
          <p:cNvSpPr txBox="1">
            <a:spLocks/>
          </p:cNvSpPr>
          <p:nvPr/>
        </p:nvSpPr>
        <p:spPr>
          <a:xfrm>
            <a:off x="0" y="118798"/>
            <a:ext cx="7736890" cy="603364"/>
          </a:xfrm>
          <a:prstGeom prst="rect">
            <a:avLst/>
          </a:prstGeom>
        </p:spPr>
        <p:txBody>
          <a:bodyPr/>
          <a:lstStyle>
            <a:lvl1pPr algn="l" rtl="0" eaLnBrk="0" fontAlgn="base" hangingPunct="0">
              <a:spcBef>
                <a:spcPct val="0"/>
              </a:spcBef>
              <a:spcAft>
                <a:spcPct val="0"/>
              </a:spcAft>
              <a:defRPr sz="3000" b="1">
                <a:solidFill>
                  <a:schemeClr val="tx2"/>
                </a:solidFill>
                <a:latin typeface="+mj-lt"/>
                <a:ea typeface="ヒラギノ角ゴ Pro W3" charset="-128"/>
                <a:cs typeface="ヒラギノ角ゴ Pro W3" charset="-128"/>
              </a:defRPr>
            </a:lvl1pPr>
            <a:lvl2pPr algn="l" rtl="0" eaLnBrk="0" fontAlgn="base" hangingPunct="0">
              <a:spcBef>
                <a:spcPct val="0"/>
              </a:spcBef>
              <a:spcAft>
                <a:spcPct val="0"/>
              </a:spcAft>
              <a:defRPr sz="3000" b="1">
                <a:solidFill>
                  <a:schemeClr val="tx2"/>
                </a:solidFill>
                <a:latin typeface="Arial" charset="0"/>
                <a:ea typeface="ヒラギノ角ゴ Pro W3" charset="-128"/>
                <a:cs typeface="ヒラギノ角ゴ Pro W3" charset="-128"/>
              </a:defRPr>
            </a:lvl2pPr>
            <a:lvl3pPr algn="l" rtl="0" eaLnBrk="0" fontAlgn="base" hangingPunct="0">
              <a:spcBef>
                <a:spcPct val="0"/>
              </a:spcBef>
              <a:spcAft>
                <a:spcPct val="0"/>
              </a:spcAft>
              <a:defRPr sz="3000" b="1">
                <a:solidFill>
                  <a:schemeClr val="tx2"/>
                </a:solidFill>
                <a:latin typeface="Arial" charset="0"/>
                <a:ea typeface="ヒラギノ角ゴ Pro W3" charset="-128"/>
                <a:cs typeface="ヒラギノ角ゴ Pro W3" charset="-128"/>
              </a:defRPr>
            </a:lvl3pPr>
            <a:lvl4pPr algn="l" rtl="0" eaLnBrk="0" fontAlgn="base" hangingPunct="0">
              <a:spcBef>
                <a:spcPct val="0"/>
              </a:spcBef>
              <a:spcAft>
                <a:spcPct val="0"/>
              </a:spcAft>
              <a:defRPr sz="3000" b="1">
                <a:solidFill>
                  <a:schemeClr val="tx2"/>
                </a:solidFill>
                <a:latin typeface="Arial" charset="0"/>
                <a:ea typeface="ヒラギノ角ゴ Pro W3" charset="-128"/>
                <a:cs typeface="ヒラギノ角ゴ Pro W3" charset="-128"/>
              </a:defRPr>
            </a:lvl4pPr>
            <a:lvl5pPr algn="l" rtl="0" eaLnBrk="0" fontAlgn="base" hangingPunct="0">
              <a:spcBef>
                <a:spcPct val="0"/>
              </a:spcBef>
              <a:spcAft>
                <a:spcPct val="0"/>
              </a:spcAft>
              <a:defRPr sz="3000" b="1">
                <a:solidFill>
                  <a:schemeClr val="tx2"/>
                </a:solidFill>
                <a:latin typeface="Arial" charset="0"/>
                <a:ea typeface="ヒラギノ角ゴ Pro W3" charset="-128"/>
                <a:cs typeface="ヒラギノ角ゴ Pro W3" charset="-128"/>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a:defRPr/>
            </a:pPr>
            <a:r>
              <a:rPr lang="en-US" altLang="en-US" sz="2600" kern="0" dirty="0">
                <a:solidFill>
                  <a:schemeClr val="bg1"/>
                </a:solidFill>
                <a:latin typeface="Helvetica" panose="020B0604020202020204" pitchFamily="34" charset="0"/>
                <a:cs typeface="Helvetica" panose="020B0604020202020204" pitchFamily="34" charset="0"/>
              </a:rPr>
              <a:t>    Could a proton gradient drive CO</a:t>
            </a:r>
            <a:r>
              <a:rPr lang="en-US" altLang="en-US" sz="2600" kern="0" baseline="-25000" dirty="0">
                <a:solidFill>
                  <a:schemeClr val="bg1"/>
                </a:solidFill>
                <a:latin typeface="Helvetica" panose="020B0604020202020204" pitchFamily="34" charset="0"/>
                <a:cs typeface="Helvetica" panose="020B0604020202020204" pitchFamily="34" charset="0"/>
              </a:rPr>
              <a:t>2</a:t>
            </a:r>
            <a:r>
              <a:rPr lang="en-US" altLang="en-US" sz="2600" kern="0" dirty="0">
                <a:solidFill>
                  <a:schemeClr val="bg1"/>
                </a:solidFill>
                <a:latin typeface="Helvetica" panose="020B0604020202020204" pitchFamily="34" charset="0"/>
                <a:cs typeface="Helvetica" panose="020B0604020202020204" pitchFamily="34" charset="0"/>
              </a:rPr>
              <a:t> fixation?</a:t>
            </a:r>
          </a:p>
        </p:txBody>
      </p:sp>
      <p:sp>
        <p:nvSpPr>
          <p:cNvPr id="7" name="Title 1">
            <a:extLst>
              <a:ext uri="{FF2B5EF4-FFF2-40B4-BE49-F238E27FC236}">
                <a16:creationId xmlns:a16="http://schemas.microsoft.com/office/drawing/2014/main" id="{266FCBA8-BA58-426E-A00F-519124F1E19E}"/>
              </a:ext>
            </a:extLst>
          </p:cNvPr>
          <p:cNvSpPr txBox="1">
            <a:spLocks/>
          </p:cNvSpPr>
          <p:nvPr/>
        </p:nvSpPr>
        <p:spPr>
          <a:xfrm>
            <a:off x="1" y="4683188"/>
            <a:ext cx="9007988" cy="479822"/>
          </a:xfrm>
          <a:prstGeom prst="rect">
            <a:avLst/>
          </a:prstGeom>
        </p:spPr>
        <p:txBody>
          <a:bodyPr/>
          <a:lstStyle>
            <a:lvl1pPr algn="l" rtl="0" eaLnBrk="0" fontAlgn="base" hangingPunct="0">
              <a:spcBef>
                <a:spcPct val="0"/>
              </a:spcBef>
              <a:spcAft>
                <a:spcPct val="0"/>
              </a:spcAft>
              <a:defRPr sz="3000" b="1">
                <a:solidFill>
                  <a:schemeClr val="tx2"/>
                </a:solidFill>
                <a:latin typeface="+mj-lt"/>
                <a:ea typeface="ヒラギノ角ゴ Pro W3" charset="-128"/>
                <a:cs typeface="ヒラギノ角ゴ Pro W3" charset="-128"/>
              </a:defRPr>
            </a:lvl1pPr>
            <a:lvl2pPr algn="l" rtl="0" eaLnBrk="0" fontAlgn="base" hangingPunct="0">
              <a:spcBef>
                <a:spcPct val="0"/>
              </a:spcBef>
              <a:spcAft>
                <a:spcPct val="0"/>
              </a:spcAft>
              <a:defRPr sz="3000" b="1">
                <a:solidFill>
                  <a:schemeClr val="tx2"/>
                </a:solidFill>
                <a:latin typeface="Arial" charset="0"/>
                <a:ea typeface="ヒラギノ角ゴ Pro W3" charset="-128"/>
                <a:cs typeface="ヒラギノ角ゴ Pro W3" charset="-128"/>
              </a:defRPr>
            </a:lvl2pPr>
            <a:lvl3pPr algn="l" rtl="0" eaLnBrk="0" fontAlgn="base" hangingPunct="0">
              <a:spcBef>
                <a:spcPct val="0"/>
              </a:spcBef>
              <a:spcAft>
                <a:spcPct val="0"/>
              </a:spcAft>
              <a:defRPr sz="3000" b="1">
                <a:solidFill>
                  <a:schemeClr val="tx2"/>
                </a:solidFill>
                <a:latin typeface="Arial" charset="0"/>
                <a:ea typeface="ヒラギノ角ゴ Pro W3" charset="-128"/>
                <a:cs typeface="ヒラギノ角ゴ Pro W3" charset="-128"/>
              </a:defRPr>
            </a:lvl3pPr>
            <a:lvl4pPr algn="l" rtl="0" eaLnBrk="0" fontAlgn="base" hangingPunct="0">
              <a:spcBef>
                <a:spcPct val="0"/>
              </a:spcBef>
              <a:spcAft>
                <a:spcPct val="0"/>
              </a:spcAft>
              <a:defRPr sz="3000" b="1">
                <a:solidFill>
                  <a:schemeClr val="tx2"/>
                </a:solidFill>
                <a:latin typeface="Arial" charset="0"/>
                <a:ea typeface="ヒラギノ角ゴ Pro W3" charset="-128"/>
                <a:cs typeface="ヒラギノ角ゴ Pro W3" charset="-128"/>
              </a:defRPr>
            </a:lvl4pPr>
            <a:lvl5pPr algn="l" rtl="0" eaLnBrk="0" fontAlgn="base" hangingPunct="0">
              <a:spcBef>
                <a:spcPct val="0"/>
              </a:spcBef>
              <a:spcAft>
                <a:spcPct val="0"/>
              </a:spcAft>
              <a:defRPr sz="3000" b="1">
                <a:solidFill>
                  <a:schemeClr val="tx2"/>
                </a:solidFill>
                <a:latin typeface="Arial" charset="0"/>
                <a:ea typeface="ヒラギノ角ゴ Pro W3" charset="-128"/>
                <a:cs typeface="ヒラギノ角ゴ Pro W3" charset="-128"/>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algn="ctr">
              <a:defRPr/>
            </a:pPr>
            <a:r>
              <a:rPr lang="en-US" altLang="en-US" sz="2250" kern="0" dirty="0">
                <a:latin typeface="Calibri" pitchFamily="34" charset="0"/>
              </a:rPr>
              <a:t>    Proton gradients should drive CO</a:t>
            </a:r>
            <a:r>
              <a:rPr lang="en-US" altLang="en-US" sz="2250" kern="0" baseline="-25000" dirty="0">
                <a:latin typeface="Calibri" pitchFamily="34" charset="0"/>
              </a:rPr>
              <a:t>2</a:t>
            </a:r>
            <a:r>
              <a:rPr lang="en-US" altLang="en-US" sz="2250" kern="0" dirty="0">
                <a:latin typeface="Calibri" pitchFamily="34" charset="0"/>
              </a:rPr>
              <a:t> reduction by H</a:t>
            </a:r>
            <a:r>
              <a:rPr lang="en-US" altLang="en-US" sz="2250" kern="0" baseline="-25000" dirty="0">
                <a:latin typeface="Calibri" pitchFamily="34" charset="0"/>
              </a:rPr>
              <a:t>2</a:t>
            </a:r>
            <a:r>
              <a:rPr lang="en-US" altLang="en-US" sz="2250" kern="0" dirty="0">
                <a:latin typeface="Calibri" pitchFamily="34" charset="0"/>
              </a:rPr>
              <a:t> to </a:t>
            </a:r>
            <a:r>
              <a:rPr lang="en-US" altLang="en-US" sz="2250" kern="0" dirty="0">
                <a:solidFill>
                  <a:schemeClr val="bg1"/>
                </a:solidFill>
                <a:latin typeface="Calibri" pitchFamily="34" charset="0"/>
              </a:rPr>
              <a:t>form organics</a:t>
            </a:r>
          </a:p>
        </p:txBody>
      </p:sp>
      <p:sp>
        <p:nvSpPr>
          <p:cNvPr id="8" name="Rectangle 7">
            <a:extLst>
              <a:ext uri="{FF2B5EF4-FFF2-40B4-BE49-F238E27FC236}">
                <a16:creationId xmlns:a16="http://schemas.microsoft.com/office/drawing/2014/main" id="{F433347F-1845-47ED-87A0-43CCBFBDFA9B}"/>
              </a:ext>
            </a:extLst>
          </p:cNvPr>
          <p:cNvSpPr/>
          <p:nvPr/>
        </p:nvSpPr>
        <p:spPr bwMode="auto">
          <a:xfrm>
            <a:off x="7538899" y="2440328"/>
            <a:ext cx="197991" cy="224178"/>
          </a:xfrm>
          <a:prstGeom prst="rect">
            <a:avLst/>
          </a:prstGeom>
          <a:blipFill>
            <a:blip r:embed="rId4"/>
            <a:tile tx="0" ty="0" sx="100000" sy="100000" flip="none" algn="tl"/>
          </a:blip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dirty="0"/>
          </a:p>
        </p:txBody>
      </p:sp>
      <p:cxnSp>
        <p:nvCxnSpPr>
          <p:cNvPr id="9" name="Straight Connector 8">
            <a:extLst>
              <a:ext uri="{FF2B5EF4-FFF2-40B4-BE49-F238E27FC236}">
                <a16:creationId xmlns:a16="http://schemas.microsoft.com/office/drawing/2014/main" id="{714C166D-B6D0-4631-B365-6A12B74B14AE}"/>
              </a:ext>
            </a:extLst>
          </p:cNvPr>
          <p:cNvCxnSpPr>
            <a:cxnSpLocks/>
          </p:cNvCxnSpPr>
          <p:nvPr/>
        </p:nvCxnSpPr>
        <p:spPr bwMode="auto">
          <a:xfrm>
            <a:off x="6671837" y="1995134"/>
            <a:ext cx="867062" cy="4265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49">
            <a:extLst>
              <a:ext uri="{FF2B5EF4-FFF2-40B4-BE49-F238E27FC236}">
                <a16:creationId xmlns:a16="http://schemas.microsoft.com/office/drawing/2014/main" id="{3E8AE301-E370-4994-9B82-AC9734C33FC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07953" y="1982231"/>
            <a:ext cx="1663884" cy="1588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a:extLst>
              <a:ext uri="{FF2B5EF4-FFF2-40B4-BE49-F238E27FC236}">
                <a16:creationId xmlns:a16="http://schemas.microsoft.com/office/drawing/2014/main" id="{1B30496B-1606-4809-A764-A33F529ABE19}"/>
              </a:ext>
            </a:extLst>
          </p:cNvPr>
          <p:cNvCxnSpPr>
            <a:cxnSpLocks/>
          </p:cNvCxnSpPr>
          <p:nvPr/>
        </p:nvCxnSpPr>
        <p:spPr bwMode="auto">
          <a:xfrm flipV="1">
            <a:off x="6671837" y="2664506"/>
            <a:ext cx="867062" cy="8904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96E92461-A3AC-405C-BD27-EEB54918F1A8}"/>
              </a:ext>
            </a:extLst>
          </p:cNvPr>
          <p:cNvGrpSpPr/>
          <p:nvPr/>
        </p:nvGrpSpPr>
        <p:grpSpPr>
          <a:xfrm>
            <a:off x="14148" y="846279"/>
            <a:ext cx="9144000" cy="3827790"/>
            <a:chOff x="0" y="1158438"/>
            <a:chExt cx="9144000" cy="3827790"/>
          </a:xfrm>
        </p:grpSpPr>
        <p:pic>
          <p:nvPicPr>
            <p:cNvPr id="15" name="Picture 14">
              <a:extLst>
                <a:ext uri="{FF2B5EF4-FFF2-40B4-BE49-F238E27FC236}">
                  <a16:creationId xmlns:a16="http://schemas.microsoft.com/office/drawing/2014/main" id="{BF5BA3A9-CE05-4BFC-A583-0BCB99BD0187}"/>
                </a:ext>
              </a:extLst>
            </p:cNvPr>
            <p:cNvPicPr>
              <a:picLocks noChangeAspect="1"/>
            </p:cNvPicPr>
            <p:nvPr/>
          </p:nvPicPr>
          <p:blipFill rotWithShape="1">
            <a:blip r:embed="rId6"/>
            <a:srcRect l="6559" r="56513"/>
            <a:stretch/>
          </p:blipFill>
          <p:spPr>
            <a:xfrm>
              <a:off x="361218" y="1158438"/>
              <a:ext cx="4333966" cy="3759556"/>
            </a:xfrm>
            <a:prstGeom prst="rect">
              <a:avLst/>
            </a:prstGeom>
          </p:spPr>
        </p:pic>
        <p:sp>
          <p:nvSpPr>
            <p:cNvPr id="16" name="Rectangle 15">
              <a:extLst>
                <a:ext uri="{FF2B5EF4-FFF2-40B4-BE49-F238E27FC236}">
                  <a16:creationId xmlns:a16="http://schemas.microsoft.com/office/drawing/2014/main" id="{D627C64A-A596-4B98-B1C6-9A6F6F1902CC}"/>
                </a:ext>
              </a:extLst>
            </p:cNvPr>
            <p:cNvSpPr/>
            <p:nvPr/>
          </p:nvSpPr>
          <p:spPr>
            <a:xfrm>
              <a:off x="4014743" y="4423376"/>
              <a:ext cx="680441" cy="56285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3E748EFF-EA38-43C0-95E5-2A3AD1B5B84A}"/>
                </a:ext>
              </a:extLst>
            </p:cNvPr>
            <p:cNvSpPr/>
            <p:nvPr/>
          </p:nvSpPr>
          <p:spPr>
            <a:xfrm>
              <a:off x="0" y="2891118"/>
              <a:ext cx="150159" cy="82027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9F853FFF-3A79-46B9-AFFF-A98B18847249}"/>
                </a:ext>
              </a:extLst>
            </p:cNvPr>
            <p:cNvSpPr/>
            <p:nvPr/>
          </p:nvSpPr>
          <p:spPr>
            <a:xfrm>
              <a:off x="8993841" y="3111734"/>
              <a:ext cx="150159" cy="82027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cxnSp>
        <p:nvCxnSpPr>
          <p:cNvPr id="11" name="Straight Connector 10">
            <a:extLst>
              <a:ext uri="{FF2B5EF4-FFF2-40B4-BE49-F238E27FC236}">
                <a16:creationId xmlns:a16="http://schemas.microsoft.com/office/drawing/2014/main" id="{4754C1BE-8C55-46CA-B239-C3174ACAD096}"/>
              </a:ext>
            </a:extLst>
          </p:cNvPr>
          <p:cNvCxnSpPr>
            <a:cxnSpLocks/>
            <a:stCxn id="16" idx="2"/>
          </p:cNvCxnSpPr>
          <p:nvPr/>
        </p:nvCxnSpPr>
        <p:spPr bwMode="auto">
          <a:xfrm flipV="1">
            <a:off x="4369112" y="3570675"/>
            <a:ext cx="638841" cy="11033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080B6B3-FE66-4DEC-9120-CBAF7DBE9D9B}"/>
              </a:ext>
            </a:extLst>
          </p:cNvPr>
          <p:cNvCxnSpPr>
            <a:cxnSpLocks/>
          </p:cNvCxnSpPr>
          <p:nvPr/>
        </p:nvCxnSpPr>
        <p:spPr bwMode="auto">
          <a:xfrm>
            <a:off x="4136048" y="929898"/>
            <a:ext cx="871905" cy="10598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2021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CA491892-85B3-49C0-9BEE-559A4C7668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19212" y="58576"/>
            <a:ext cx="223334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E14800D1-7195-4C88-B6BB-11B629094FBB}"/>
              </a:ext>
            </a:extLst>
          </p:cNvPr>
          <p:cNvPicPr>
            <a:picLocks noChangeAspect="1"/>
          </p:cNvPicPr>
          <p:nvPr/>
        </p:nvPicPr>
        <p:blipFill>
          <a:blip r:embed="rId3"/>
          <a:stretch>
            <a:fillRect/>
          </a:stretch>
        </p:blipFill>
        <p:spPr>
          <a:xfrm>
            <a:off x="0" y="0"/>
            <a:ext cx="9144000" cy="736600"/>
          </a:xfrm>
          <a:prstGeom prst="rect">
            <a:avLst/>
          </a:prstGeom>
        </p:spPr>
      </p:pic>
      <p:sp>
        <p:nvSpPr>
          <p:cNvPr id="6" name="Title 1">
            <a:extLst>
              <a:ext uri="{FF2B5EF4-FFF2-40B4-BE49-F238E27FC236}">
                <a16:creationId xmlns:a16="http://schemas.microsoft.com/office/drawing/2014/main" id="{D929C6FF-336C-42F5-9DC8-85D17567348A}"/>
              </a:ext>
            </a:extLst>
          </p:cNvPr>
          <p:cNvSpPr txBox="1">
            <a:spLocks/>
          </p:cNvSpPr>
          <p:nvPr/>
        </p:nvSpPr>
        <p:spPr>
          <a:xfrm>
            <a:off x="0" y="118798"/>
            <a:ext cx="7736890" cy="603364"/>
          </a:xfrm>
          <a:prstGeom prst="rect">
            <a:avLst/>
          </a:prstGeom>
        </p:spPr>
        <p:txBody>
          <a:bodyPr/>
          <a:lstStyle>
            <a:lvl1pPr algn="l" rtl="0" eaLnBrk="0" fontAlgn="base" hangingPunct="0">
              <a:spcBef>
                <a:spcPct val="0"/>
              </a:spcBef>
              <a:spcAft>
                <a:spcPct val="0"/>
              </a:spcAft>
              <a:defRPr sz="3000" b="1">
                <a:solidFill>
                  <a:schemeClr val="tx2"/>
                </a:solidFill>
                <a:latin typeface="+mj-lt"/>
                <a:ea typeface="ヒラギノ角ゴ Pro W3" charset="-128"/>
                <a:cs typeface="ヒラギノ角ゴ Pro W3" charset="-128"/>
              </a:defRPr>
            </a:lvl1pPr>
            <a:lvl2pPr algn="l" rtl="0" eaLnBrk="0" fontAlgn="base" hangingPunct="0">
              <a:spcBef>
                <a:spcPct val="0"/>
              </a:spcBef>
              <a:spcAft>
                <a:spcPct val="0"/>
              </a:spcAft>
              <a:defRPr sz="3000" b="1">
                <a:solidFill>
                  <a:schemeClr val="tx2"/>
                </a:solidFill>
                <a:latin typeface="Arial" charset="0"/>
                <a:ea typeface="ヒラギノ角ゴ Pro W3" charset="-128"/>
                <a:cs typeface="ヒラギノ角ゴ Pro W3" charset="-128"/>
              </a:defRPr>
            </a:lvl2pPr>
            <a:lvl3pPr algn="l" rtl="0" eaLnBrk="0" fontAlgn="base" hangingPunct="0">
              <a:spcBef>
                <a:spcPct val="0"/>
              </a:spcBef>
              <a:spcAft>
                <a:spcPct val="0"/>
              </a:spcAft>
              <a:defRPr sz="3000" b="1">
                <a:solidFill>
                  <a:schemeClr val="tx2"/>
                </a:solidFill>
                <a:latin typeface="Arial" charset="0"/>
                <a:ea typeface="ヒラギノ角ゴ Pro W3" charset="-128"/>
                <a:cs typeface="ヒラギノ角ゴ Pro W3" charset="-128"/>
              </a:defRPr>
            </a:lvl3pPr>
            <a:lvl4pPr algn="l" rtl="0" eaLnBrk="0" fontAlgn="base" hangingPunct="0">
              <a:spcBef>
                <a:spcPct val="0"/>
              </a:spcBef>
              <a:spcAft>
                <a:spcPct val="0"/>
              </a:spcAft>
              <a:defRPr sz="3000" b="1">
                <a:solidFill>
                  <a:schemeClr val="tx2"/>
                </a:solidFill>
                <a:latin typeface="Arial" charset="0"/>
                <a:ea typeface="ヒラギノ角ゴ Pro W3" charset="-128"/>
                <a:cs typeface="ヒラギノ角ゴ Pro W3" charset="-128"/>
              </a:defRPr>
            </a:lvl4pPr>
            <a:lvl5pPr algn="l" rtl="0" eaLnBrk="0" fontAlgn="base" hangingPunct="0">
              <a:spcBef>
                <a:spcPct val="0"/>
              </a:spcBef>
              <a:spcAft>
                <a:spcPct val="0"/>
              </a:spcAft>
              <a:defRPr sz="3000" b="1">
                <a:solidFill>
                  <a:schemeClr val="tx2"/>
                </a:solidFill>
                <a:latin typeface="Arial" charset="0"/>
                <a:ea typeface="ヒラギノ角ゴ Pro W3" charset="-128"/>
                <a:cs typeface="ヒラギノ角ゴ Pro W3" charset="-128"/>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a:defRPr/>
            </a:pPr>
            <a:r>
              <a:rPr lang="en-US" altLang="en-US" sz="2600" kern="0" dirty="0">
                <a:solidFill>
                  <a:schemeClr val="bg1"/>
                </a:solidFill>
                <a:latin typeface="Helvetica" panose="020B0604020202020204" pitchFamily="34" charset="0"/>
                <a:cs typeface="Helvetica" panose="020B0604020202020204" pitchFamily="34" charset="0"/>
              </a:rPr>
              <a:t>    Could a proton gradient drive CO</a:t>
            </a:r>
            <a:r>
              <a:rPr lang="en-US" altLang="en-US" sz="2600" kern="0" baseline="-25000" dirty="0">
                <a:solidFill>
                  <a:schemeClr val="bg1"/>
                </a:solidFill>
                <a:latin typeface="Helvetica" panose="020B0604020202020204" pitchFamily="34" charset="0"/>
                <a:cs typeface="Helvetica" panose="020B0604020202020204" pitchFamily="34" charset="0"/>
              </a:rPr>
              <a:t>2</a:t>
            </a:r>
            <a:r>
              <a:rPr lang="en-US" altLang="en-US" sz="2600" kern="0" dirty="0">
                <a:solidFill>
                  <a:schemeClr val="bg1"/>
                </a:solidFill>
                <a:latin typeface="Helvetica" panose="020B0604020202020204" pitchFamily="34" charset="0"/>
                <a:cs typeface="Helvetica" panose="020B0604020202020204" pitchFamily="34" charset="0"/>
              </a:rPr>
              <a:t> fixation?</a:t>
            </a:r>
          </a:p>
        </p:txBody>
      </p:sp>
      <p:sp>
        <p:nvSpPr>
          <p:cNvPr id="7" name="Title 1">
            <a:extLst>
              <a:ext uri="{FF2B5EF4-FFF2-40B4-BE49-F238E27FC236}">
                <a16:creationId xmlns:a16="http://schemas.microsoft.com/office/drawing/2014/main" id="{266FCBA8-BA58-426E-A00F-519124F1E19E}"/>
              </a:ext>
            </a:extLst>
          </p:cNvPr>
          <p:cNvSpPr txBox="1">
            <a:spLocks/>
          </p:cNvSpPr>
          <p:nvPr/>
        </p:nvSpPr>
        <p:spPr>
          <a:xfrm>
            <a:off x="14148" y="4683188"/>
            <a:ext cx="8912876" cy="479822"/>
          </a:xfrm>
          <a:prstGeom prst="rect">
            <a:avLst/>
          </a:prstGeom>
        </p:spPr>
        <p:txBody>
          <a:bodyPr/>
          <a:lstStyle>
            <a:lvl1pPr algn="l" rtl="0" eaLnBrk="0" fontAlgn="base" hangingPunct="0">
              <a:spcBef>
                <a:spcPct val="0"/>
              </a:spcBef>
              <a:spcAft>
                <a:spcPct val="0"/>
              </a:spcAft>
              <a:defRPr sz="3000" b="1">
                <a:solidFill>
                  <a:schemeClr val="tx2"/>
                </a:solidFill>
                <a:latin typeface="+mj-lt"/>
                <a:ea typeface="ヒラギノ角ゴ Pro W3" charset="-128"/>
                <a:cs typeface="ヒラギノ角ゴ Pro W3" charset="-128"/>
              </a:defRPr>
            </a:lvl1pPr>
            <a:lvl2pPr algn="l" rtl="0" eaLnBrk="0" fontAlgn="base" hangingPunct="0">
              <a:spcBef>
                <a:spcPct val="0"/>
              </a:spcBef>
              <a:spcAft>
                <a:spcPct val="0"/>
              </a:spcAft>
              <a:defRPr sz="3000" b="1">
                <a:solidFill>
                  <a:schemeClr val="tx2"/>
                </a:solidFill>
                <a:latin typeface="Arial" charset="0"/>
                <a:ea typeface="ヒラギノ角ゴ Pro W3" charset="-128"/>
                <a:cs typeface="ヒラギノ角ゴ Pro W3" charset="-128"/>
              </a:defRPr>
            </a:lvl2pPr>
            <a:lvl3pPr algn="l" rtl="0" eaLnBrk="0" fontAlgn="base" hangingPunct="0">
              <a:spcBef>
                <a:spcPct val="0"/>
              </a:spcBef>
              <a:spcAft>
                <a:spcPct val="0"/>
              </a:spcAft>
              <a:defRPr sz="3000" b="1">
                <a:solidFill>
                  <a:schemeClr val="tx2"/>
                </a:solidFill>
                <a:latin typeface="Arial" charset="0"/>
                <a:ea typeface="ヒラギノ角ゴ Pro W3" charset="-128"/>
                <a:cs typeface="ヒラギノ角ゴ Pro W3" charset="-128"/>
              </a:defRPr>
            </a:lvl3pPr>
            <a:lvl4pPr algn="l" rtl="0" eaLnBrk="0" fontAlgn="base" hangingPunct="0">
              <a:spcBef>
                <a:spcPct val="0"/>
              </a:spcBef>
              <a:spcAft>
                <a:spcPct val="0"/>
              </a:spcAft>
              <a:defRPr sz="3000" b="1">
                <a:solidFill>
                  <a:schemeClr val="tx2"/>
                </a:solidFill>
                <a:latin typeface="Arial" charset="0"/>
                <a:ea typeface="ヒラギノ角ゴ Pro W3" charset="-128"/>
                <a:cs typeface="ヒラギノ角ゴ Pro W3" charset="-128"/>
              </a:defRPr>
            </a:lvl4pPr>
            <a:lvl5pPr algn="l" rtl="0" eaLnBrk="0" fontAlgn="base" hangingPunct="0">
              <a:spcBef>
                <a:spcPct val="0"/>
              </a:spcBef>
              <a:spcAft>
                <a:spcPct val="0"/>
              </a:spcAft>
              <a:defRPr sz="3000" b="1">
                <a:solidFill>
                  <a:schemeClr val="tx2"/>
                </a:solidFill>
                <a:latin typeface="Arial" charset="0"/>
                <a:ea typeface="ヒラギノ角ゴ Pro W3" charset="-128"/>
                <a:cs typeface="ヒラギノ角ゴ Pro W3" charset="-128"/>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algn="ctr">
              <a:defRPr/>
            </a:pPr>
            <a:r>
              <a:rPr lang="en-US" altLang="en-US" sz="2250" kern="0" dirty="0">
                <a:latin typeface="Calibri" pitchFamily="34" charset="0"/>
              </a:rPr>
              <a:t>    Protocells should form within alkaline pores with CO</a:t>
            </a:r>
            <a:r>
              <a:rPr lang="en-US" altLang="en-US" sz="2250" kern="0" baseline="-25000" dirty="0">
                <a:latin typeface="Calibri" pitchFamily="34" charset="0"/>
              </a:rPr>
              <a:t>2</a:t>
            </a:r>
            <a:r>
              <a:rPr lang="en-US" altLang="en-US" sz="2250" kern="0" dirty="0">
                <a:latin typeface="Calibri" pitchFamily="34" charset="0"/>
              </a:rPr>
              <a:t> </a:t>
            </a:r>
            <a:r>
              <a:rPr lang="en-US" altLang="en-US" sz="2250" kern="0" dirty="0">
                <a:solidFill>
                  <a:schemeClr val="bg1"/>
                </a:solidFill>
                <a:latin typeface="Calibri" pitchFamily="34" charset="0"/>
              </a:rPr>
              <a:t>fixation inside</a:t>
            </a:r>
          </a:p>
        </p:txBody>
      </p:sp>
      <p:sp>
        <p:nvSpPr>
          <p:cNvPr id="8" name="Rectangle 7">
            <a:extLst>
              <a:ext uri="{FF2B5EF4-FFF2-40B4-BE49-F238E27FC236}">
                <a16:creationId xmlns:a16="http://schemas.microsoft.com/office/drawing/2014/main" id="{F433347F-1845-47ED-87A0-43CCBFBDFA9B}"/>
              </a:ext>
            </a:extLst>
          </p:cNvPr>
          <p:cNvSpPr/>
          <p:nvPr/>
        </p:nvSpPr>
        <p:spPr bwMode="auto">
          <a:xfrm>
            <a:off x="7538899" y="2440328"/>
            <a:ext cx="197991" cy="224178"/>
          </a:xfrm>
          <a:prstGeom prst="rect">
            <a:avLst/>
          </a:prstGeom>
          <a:blipFill>
            <a:blip r:embed="rId4"/>
            <a:tile tx="0" ty="0" sx="100000" sy="100000" flip="none" algn="tl"/>
          </a:blip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dirty="0"/>
          </a:p>
        </p:txBody>
      </p:sp>
      <p:cxnSp>
        <p:nvCxnSpPr>
          <p:cNvPr id="9" name="Straight Connector 8">
            <a:extLst>
              <a:ext uri="{FF2B5EF4-FFF2-40B4-BE49-F238E27FC236}">
                <a16:creationId xmlns:a16="http://schemas.microsoft.com/office/drawing/2014/main" id="{714C166D-B6D0-4631-B365-6A12B74B14AE}"/>
              </a:ext>
            </a:extLst>
          </p:cNvPr>
          <p:cNvCxnSpPr>
            <a:cxnSpLocks/>
          </p:cNvCxnSpPr>
          <p:nvPr/>
        </p:nvCxnSpPr>
        <p:spPr bwMode="auto">
          <a:xfrm>
            <a:off x="6671837" y="1995134"/>
            <a:ext cx="867062" cy="4265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49">
            <a:extLst>
              <a:ext uri="{FF2B5EF4-FFF2-40B4-BE49-F238E27FC236}">
                <a16:creationId xmlns:a16="http://schemas.microsoft.com/office/drawing/2014/main" id="{3E8AE301-E370-4994-9B82-AC9734C33FC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07953" y="1982231"/>
            <a:ext cx="1663884" cy="1588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a:extLst>
              <a:ext uri="{FF2B5EF4-FFF2-40B4-BE49-F238E27FC236}">
                <a16:creationId xmlns:a16="http://schemas.microsoft.com/office/drawing/2014/main" id="{1B30496B-1606-4809-A764-A33F529ABE19}"/>
              </a:ext>
            </a:extLst>
          </p:cNvPr>
          <p:cNvCxnSpPr>
            <a:cxnSpLocks/>
          </p:cNvCxnSpPr>
          <p:nvPr/>
        </p:nvCxnSpPr>
        <p:spPr bwMode="auto">
          <a:xfrm flipV="1">
            <a:off x="6671837" y="2664506"/>
            <a:ext cx="867062" cy="8904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96E92461-A3AC-405C-BD27-EEB54918F1A8}"/>
              </a:ext>
            </a:extLst>
          </p:cNvPr>
          <p:cNvGrpSpPr/>
          <p:nvPr/>
        </p:nvGrpSpPr>
        <p:grpSpPr>
          <a:xfrm>
            <a:off x="340962" y="839443"/>
            <a:ext cx="4168925" cy="3922942"/>
            <a:chOff x="5689851" y="970806"/>
            <a:chExt cx="4257130" cy="4003358"/>
          </a:xfrm>
        </p:grpSpPr>
        <p:pic>
          <p:nvPicPr>
            <p:cNvPr id="15" name="Picture 14">
              <a:extLst>
                <a:ext uri="{FF2B5EF4-FFF2-40B4-BE49-F238E27FC236}">
                  <a16:creationId xmlns:a16="http://schemas.microsoft.com/office/drawing/2014/main" id="{BF5BA3A9-CE05-4BFC-A583-0BCB99BD0187}"/>
                </a:ext>
              </a:extLst>
            </p:cNvPr>
            <p:cNvPicPr>
              <a:picLocks noChangeAspect="1"/>
            </p:cNvPicPr>
            <p:nvPr/>
          </p:nvPicPr>
          <p:blipFill rotWithShape="1">
            <a:blip r:embed="rId6"/>
            <a:srcRect l="60210" r="7171"/>
            <a:stretch/>
          </p:blipFill>
          <p:spPr>
            <a:xfrm>
              <a:off x="5870458" y="970806"/>
              <a:ext cx="4076523" cy="4003358"/>
            </a:xfrm>
            <a:prstGeom prst="rect">
              <a:avLst/>
            </a:prstGeom>
          </p:spPr>
        </p:pic>
        <p:sp>
          <p:nvSpPr>
            <p:cNvPr id="16" name="Rectangle 15">
              <a:extLst>
                <a:ext uri="{FF2B5EF4-FFF2-40B4-BE49-F238E27FC236}">
                  <a16:creationId xmlns:a16="http://schemas.microsoft.com/office/drawing/2014/main" id="{D627C64A-A596-4B98-B1C6-9A6F6F1902CC}"/>
                </a:ext>
              </a:extLst>
            </p:cNvPr>
            <p:cNvSpPr/>
            <p:nvPr/>
          </p:nvSpPr>
          <p:spPr>
            <a:xfrm>
              <a:off x="5689851" y="4517246"/>
              <a:ext cx="680441" cy="3765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cxnSp>
        <p:nvCxnSpPr>
          <p:cNvPr id="11" name="Straight Connector 10">
            <a:extLst>
              <a:ext uri="{FF2B5EF4-FFF2-40B4-BE49-F238E27FC236}">
                <a16:creationId xmlns:a16="http://schemas.microsoft.com/office/drawing/2014/main" id="{4754C1BE-8C55-46CA-B239-C3174ACAD096}"/>
              </a:ext>
            </a:extLst>
          </p:cNvPr>
          <p:cNvCxnSpPr>
            <a:cxnSpLocks/>
          </p:cNvCxnSpPr>
          <p:nvPr/>
        </p:nvCxnSpPr>
        <p:spPr bwMode="auto">
          <a:xfrm flipV="1">
            <a:off x="4392805" y="3575234"/>
            <a:ext cx="638841" cy="11033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080B6B3-FE66-4DEC-9120-CBAF7DBE9D9B}"/>
              </a:ext>
            </a:extLst>
          </p:cNvPr>
          <p:cNvCxnSpPr>
            <a:cxnSpLocks/>
          </p:cNvCxnSpPr>
          <p:nvPr/>
        </p:nvCxnSpPr>
        <p:spPr bwMode="auto">
          <a:xfrm>
            <a:off x="4136048" y="929898"/>
            <a:ext cx="871905" cy="10598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0959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2052" descr="C:\Users\Nick\Life Ascending talks\pictures for public lecture\Schroeding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2902" y="315914"/>
            <a:ext cx="4177678" cy="482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2053"/>
          <p:cNvSpPr txBox="1">
            <a:spLocks noChangeArrowheads="1"/>
          </p:cNvSpPr>
          <p:nvPr/>
        </p:nvSpPr>
        <p:spPr bwMode="auto">
          <a:xfrm>
            <a:off x="4972902" y="4866501"/>
            <a:ext cx="13522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pPr>
            <a:r>
              <a:rPr lang="en-GB" altLang="en-US" sz="1200" b="1" dirty="0">
                <a:solidFill>
                  <a:schemeClr val="bg1"/>
                </a:solidFill>
                <a:latin typeface="Calibri" panose="020F0502020204030204" pitchFamily="34" charset="0"/>
              </a:rPr>
              <a:t>Erwin Schrödinger</a:t>
            </a:r>
          </a:p>
        </p:txBody>
      </p:sp>
      <p:sp>
        <p:nvSpPr>
          <p:cNvPr id="18437" name="Rectangle 6"/>
          <p:cNvSpPr>
            <a:spLocks noChangeArrowheads="1"/>
          </p:cNvSpPr>
          <p:nvPr/>
        </p:nvSpPr>
        <p:spPr bwMode="auto">
          <a:xfrm>
            <a:off x="309963" y="1014088"/>
            <a:ext cx="4490637"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spcAft>
                <a:spcPts val="1200"/>
              </a:spcAft>
              <a:buFontTx/>
              <a:buNone/>
            </a:pPr>
            <a:r>
              <a:rPr lang="en-GB" altLang="en-US" sz="2400" b="1" dirty="0">
                <a:solidFill>
                  <a:schemeClr val="tx2"/>
                </a:solidFill>
                <a:latin typeface="Helvetica" panose="020B0604020202020204" pitchFamily="34" charset="0"/>
                <a:cs typeface="Helvetica" panose="020B0604020202020204" pitchFamily="34" charset="0"/>
              </a:rPr>
              <a:t>Genes</a:t>
            </a:r>
          </a:p>
          <a:p>
            <a:pPr eaLnBrk="1" hangingPunct="1">
              <a:spcBef>
                <a:spcPct val="0"/>
              </a:spcBef>
              <a:spcAft>
                <a:spcPts val="1200"/>
              </a:spcAft>
              <a:buFontTx/>
              <a:buNone/>
            </a:pPr>
            <a:r>
              <a:rPr lang="en-GB" altLang="en-US" sz="1500" dirty="0">
                <a:solidFill>
                  <a:schemeClr val="tx2"/>
                </a:solidFill>
                <a:latin typeface="Helvetica" panose="020B0604020202020204" pitchFamily="34" charset="0"/>
                <a:cs typeface="Helvetica" panose="020B0604020202020204" pitchFamily="34" charset="0"/>
              </a:rPr>
              <a:t>“Chromosomes … contain in some kind of </a:t>
            </a:r>
            <a:r>
              <a:rPr lang="en-GB" altLang="en-US" sz="1500" b="1" dirty="0">
                <a:solidFill>
                  <a:schemeClr val="tx2"/>
                </a:solidFill>
                <a:latin typeface="Helvetica" panose="020B0604020202020204" pitchFamily="34" charset="0"/>
                <a:cs typeface="Helvetica" panose="020B0604020202020204" pitchFamily="34" charset="0"/>
              </a:rPr>
              <a:t>code-script</a:t>
            </a:r>
            <a:r>
              <a:rPr lang="en-GB" altLang="en-US" sz="1500" dirty="0">
                <a:solidFill>
                  <a:schemeClr val="tx2"/>
                </a:solidFill>
                <a:latin typeface="Helvetica" panose="020B0604020202020204" pitchFamily="34" charset="0"/>
                <a:cs typeface="Helvetica" panose="020B0604020202020204" pitchFamily="34" charset="0"/>
              </a:rPr>
              <a:t> the entire pattern of the individual's future development and of its functioning in the mature state”</a:t>
            </a:r>
          </a:p>
          <a:p>
            <a:pPr eaLnBrk="1" hangingPunct="1">
              <a:spcBef>
                <a:spcPct val="0"/>
              </a:spcBef>
              <a:spcAft>
                <a:spcPts val="1200"/>
              </a:spcAft>
              <a:buFontTx/>
              <a:buNone/>
            </a:pPr>
            <a:endParaRPr lang="en-GB" altLang="en-US" sz="1400" b="1" i="1" dirty="0">
              <a:solidFill>
                <a:schemeClr val="tx2"/>
              </a:solidFill>
              <a:latin typeface="Helvetica" panose="020B0604020202020204" pitchFamily="34" charset="0"/>
              <a:cs typeface="Helvetica" panose="020B0604020202020204" pitchFamily="34" charset="0"/>
            </a:endParaRPr>
          </a:p>
          <a:p>
            <a:pPr eaLnBrk="1" hangingPunct="1">
              <a:spcBef>
                <a:spcPct val="0"/>
              </a:spcBef>
              <a:spcAft>
                <a:spcPts val="1200"/>
              </a:spcAft>
              <a:buFontTx/>
              <a:buNone/>
            </a:pPr>
            <a:r>
              <a:rPr lang="en-GB" altLang="en-US" sz="2400" b="1" dirty="0">
                <a:solidFill>
                  <a:srgbClr val="FF0000"/>
                </a:solidFill>
                <a:latin typeface="Helvetica" panose="020B0604020202020204" pitchFamily="34" charset="0"/>
                <a:cs typeface="Helvetica" panose="020B0604020202020204" pitchFamily="34" charset="0"/>
              </a:rPr>
              <a:t>Energy</a:t>
            </a:r>
          </a:p>
          <a:p>
            <a:pPr>
              <a:spcBef>
                <a:spcPct val="0"/>
              </a:spcBef>
              <a:spcAft>
                <a:spcPts val="1200"/>
              </a:spcAft>
              <a:buNone/>
            </a:pPr>
            <a:r>
              <a:rPr lang="en-GB" altLang="en-US" sz="1800" b="1" dirty="0">
                <a:solidFill>
                  <a:srgbClr val="FF0000"/>
                </a:solidFill>
                <a:latin typeface="Helvetica" panose="020B0604020202020204" pitchFamily="34" charset="0"/>
                <a:cs typeface="Helvetica" panose="020B0604020202020204" pitchFamily="34" charset="0"/>
              </a:rPr>
              <a:t>“If I had been catering for physicists alone I should have let the discussion turn on free energy instead.”</a:t>
            </a:r>
          </a:p>
          <a:p>
            <a:pPr eaLnBrk="1" hangingPunct="1">
              <a:spcBef>
                <a:spcPct val="0"/>
              </a:spcBef>
              <a:spcAft>
                <a:spcPts val="1200"/>
              </a:spcAft>
              <a:buFontTx/>
              <a:buNone/>
            </a:pPr>
            <a:endParaRPr lang="en-GB" altLang="en-US" sz="2400" b="1" dirty="0">
              <a:solidFill>
                <a:srgbClr val="FF0000"/>
              </a:solidFill>
              <a:latin typeface="Helvetica" panose="020B0604020202020204" pitchFamily="34" charset="0"/>
              <a:cs typeface="Helvetica" panose="020B0604020202020204" pitchFamily="34" charset="0"/>
            </a:endParaRPr>
          </a:p>
        </p:txBody>
      </p:sp>
      <p:pic>
        <p:nvPicPr>
          <p:cNvPr id="8" name="Picture 7"/>
          <p:cNvPicPr>
            <a:picLocks noChangeAspect="1"/>
          </p:cNvPicPr>
          <p:nvPr/>
        </p:nvPicPr>
        <p:blipFill>
          <a:blip r:embed="rId4"/>
          <a:stretch>
            <a:fillRect/>
          </a:stretch>
        </p:blipFill>
        <p:spPr>
          <a:xfrm>
            <a:off x="0" y="0"/>
            <a:ext cx="9144000" cy="736600"/>
          </a:xfrm>
          <a:prstGeom prst="rect">
            <a:avLst/>
          </a:prstGeom>
        </p:spPr>
      </p:pic>
      <p:sp>
        <p:nvSpPr>
          <p:cNvPr id="18434" name="Rectangle 2050"/>
          <p:cNvSpPr>
            <a:spLocks noGrp="1" noChangeArrowheads="1"/>
          </p:cNvSpPr>
          <p:nvPr>
            <p:ph type="title" idx="4294967295"/>
          </p:nvPr>
        </p:nvSpPr>
        <p:spPr>
          <a:xfrm>
            <a:off x="6579" y="0"/>
            <a:ext cx="9144000" cy="736599"/>
          </a:xfrm>
        </p:spPr>
        <p:txBody>
          <a:bodyPr>
            <a:noAutofit/>
          </a:bodyPr>
          <a:lstStyle/>
          <a:p>
            <a:pPr algn="l" eaLnBrk="1" hangingPunct="1"/>
            <a:r>
              <a:rPr lang="en-GB" altLang="en-US" sz="2600" b="1" dirty="0">
                <a:solidFill>
                  <a:schemeClr val="bg1"/>
                </a:solidFill>
                <a:latin typeface="Helvetica" panose="020B0604020202020204" pitchFamily="34" charset="0"/>
                <a:cs typeface="Helvetica" panose="020B0604020202020204" pitchFamily="34" charset="0"/>
              </a:rPr>
              <a:t>    What is living?</a:t>
            </a:r>
          </a:p>
        </p:txBody>
      </p:sp>
    </p:spTree>
    <p:extLst>
      <p:ext uri="{BB962C8B-B14F-4D97-AF65-F5344CB8AC3E}">
        <p14:creationId xmlns:p14="http://schemas.microsoft.com/office/powerpoint/2010/main" val="15006281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D:\Downloads\20130723_140640 (1).jpg">
            <a:extLst>
              <a:ext uri="{FF2B5EF4-FFF2-40B4-BE49-F238E27FC236}">
                <a16:creationId xmlns:a16="http://schemas.microsoft.com/office/drawing/2014/main" id="{F0FD1965-32C3-442A-8EBF-CD18B577BD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5787" y="238243"/>
            <a:ext cx="4386470" cy="328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TextBox 1">
            <a:extLst>
              <a:ext uri="{FF2B5EF4-FFF2-40B4-BE49-F238E27FC236}">
                <a16:creationId xmlns:a16="http://schemas.microsoft.com/office/drawing/2014/main" id="{3E0F62AB-62E9-4578-94E6-F8330FEBBEBE}"/>
              </a:ext>
            </a:extLst>
          </p:cNvPr>
          <p:cNvSpPr txBox="1">
            <a:spLocks noChangeArrowheads="1"/>
          </p:cNvSpPr>
          <p:nvPr/>
        </p:nvSpPr>
        <p:spPr bwMode="auto">
          <a:xfrm>
            <a:off x="397565" y="4947048"/>
            <a:ext cx="818984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0"/>
              </a:spcBef>
              <a:buFontTx/>
              <a:buNone/>
            </a:pPr>
            <a:r>
              <a:rPr lang="en-GB" altLang="en-US" sz="900" dirty="0" err="1">
                <a:solidFill>
                  <a:schemeClr val="tx2"/>
                </a:solidFill>
                <a:latin typeface="Helvetica" panose="020B0604020202020204" pitchFamily="34" charset="0"/>
                <a:cs typeface="Helvetica" panose="020B0604020202020204" pitchFamily="34" charset="0"/>
              </a:rPr>
              <a:t>Herschy</a:t>
            </a:r>
            <a:r>
              <a:rPr lang="en-GB" altLang="en-US" sz="900" dirty="0">
                <a:solidFill>
                  <a:schemeClr val="tx2"/>
                </a:solidFill>
                <a:latin typeface="Helvetica" panose="020B0604020202020204" pitchFamily="34" charset="0"/>
                <a:cs typeface="Helvetica" panose="020B0604020202020204" pitchFamily="34" charset="0"/>
              </a:rPr>
              <a:t> B, </a:t>
            </a:r>
            <a:r>
              <a:rPr lang="en-GB" altLang="en-US" sz="900" dirty="0" err="1">
                <a:solidFill>
                  <a:schemeClr val="tx2"/>
                </a:solidFill>
                <a:latin typeface="Helvetica" panose="020B0604020202020204" pitchFamily="34" charset="0"/>
                <a:cs typeface="Helvetica" panose="020B0604020202020204" pitchFamily="34" charset="0"/>
              </a:rPr>
              <a:t>Whicher</a:t>
            </a:r>
            <a:r>
              <a:rPr lang="en-GB" altLang="en-US" sz="900" dirty="0">
                <a:solidFill>
                  <a:schemeClr val="tx2"/>
                </a:solidFill>
                <a:latin typeface="Helvetica" panose="020B0604020202020204" pitchFamily="34" charset="0"/>
                <a:cs typeface="Helvetica" panose="020B0604020202020204" pitchFamily="34" charset="0"/>
              </a:rPr>
              <a:t> A, </a:t>
            </a:r>
            <a:r>
              <a:rPr lang="en-GB" altLang="en-US" sz="900" dirty="0" err="1">
                <a:solidFill>
                  <a:schemeClr val="tx2"/>
                </a:solidFill>
                <a:latin typeface="Helvetica" panose="020B0604020202020204" pitchFamily="34" charset="0"/>
                <a:cs typeface="Helvetica" panose="020B0604020202020204" pitchFamily="34" charset="0"/>
              </a:rPr>
              <a:t>Camprubi</a:t>
            </a:r>
            <a:r>
              <a:rPr lang="en-GB" altLang="en-US" sz="900" dirty="0">
                <a:solidFill>
                  <a:schemeClr val="tx2"/>
                </a:solidFill>
                <a:latin typeface="Helvetica" panose="020B0604020202020204" pitchFamily="34" charset="0"/>
                <a:cs typeface="Helvetica" panose="020B0604020202020204" pitchFamily="34" charset="0"/>
              </a:rPr>
              <a:t> E, Evans J, Lane N. An origin-of-life reactor to simulate alkaline hydrothermal vents. </a:t>
            </a:r>
            <a:r>
              <a:rPr lang="en-GB" altLang="en-US" sz="900" i="1" dirty="0">
                <a:solidFill>
                  <a:schemeClr val="tx2"/>
                </a:solidFill>
                <a:latin typeface="Helvetica" panose="020B0604020202020204" pitchFamily="34" charset="0"/>
                <a:cs typeface="Helvetica" panose="020B0604020202020204" pitchFamily="34" charset="0"/>
              </a:rPr>
              <a:t>J. Mol. </a:t>
            </a:r>
            <a:r>
              <a:rPr lang="en-GB" altLang="en-US" sz="900" i="1" dirty="0" err="1">
                <a:solidFill>
                  <a:schemeClr val="tx2"/>
                </a:solidFill>
                <a:latin typeface="Helvetica" panose="020B0604020202020204" pitchFamily="34" charset="0"/>
                <a:cs typeface="Helvetica" panose="020B0604020202020204" pitchFamily="34" charset="0"/>
              </a:rPr>
              <a:t>Evol</a:t>
            </a:r>
            <a:r>
              <a:rPr lang="en-GB" altLang="en-US" sz="900" dirty="0">
                <a:solidFill>
                  <a:schemeClr val="tx2"/>
                </a:solidFill>
                <a:latin typeface="Helvetica" panose="020B0604020202020204" pitchFamily="34" charset="0"/>
                <a:cs typeface="Helvetica" panose="020B0604020202020204" pitchFamily="34" charset="0"/>
              </a:rPr>
              <a:t>. 79: 213-227 (2014).</a:t>
            </a:r>
          </a:p>
        </p:txBody>
      </p:sp>
      <p:pic>
        <p:nvPicPr>
          <p:cNvPr id="14" name="Picture 13">
            <a:extLst>
              <a:ext uri="{FF2B5EF4-FFF2-40B4-BE49-F238E27FC236}">
                <a16:creationId xmlns:a16="http://schemas.microsoft.com/office/drawing/2014/main" id="{4C2BB621-690E-4DE1-801D-482D5F6E8DEA}"/>
              </a:ext>
            </a:extLst>
          </p:cNvPr>
          <p:cNvPicPr>
            <a:picLocks noChangeAspect="1"/>
          </p:cNvPicPr>
          <p:nvPr/>
        </p:nvPicPr>
        <p:blipFill>
          <a:blip r:embed="rId4"/>
          <a:stretch>
            <a:fillRect/>
          </a:stretch>
        </p:blipFill>
        <p:spPr>
          <a:xfrm>
            <a:off x="2788136" y="3029738"/>
            <a:ext cx="3594657" cy="1922724"/>
          </a:xfrm>
          <a:prstGeom prst="rect">
            <a:avLst/>
          </a:prstGeom>
        </p:spPr>
      </p:pic>
      <p:pic>
        <p:nvPicPr>
          <p:cNvPr id="15" name="Picture 14">
            <a:extLst>
              <a:ext uri="{FF2B5EF4-FFF2-40B4-BE49-F238E27FC236}">
                <a16:creationId xmlns:a16="http://schemas.microsoft.com/office/drawing/2014/main" id="{5243D9CB-2026-46F7-B3AF-DA2B913A6226}"/>
              </a:ext>
            </a:extLst>
          </p:cNvPr>
          <p:cNvPicPr>
            <a:picLocks noChangeAspect="1"/>
          </p:cNvPicPr>
          <p:nvPr/>
        </p:nvPicPr>
        <p:blipFill>
          <a:blip r:embed="rId5"/>
          <a:stretch>
            <a:fillRect/>
          </a:stretch>
        </p:blipFill>
        <p:spPr>
          <a:xfrm>
            <a:off x="0" y="3361849"/>
            <a:ext cx="2845787" cy="1590613"/>
          </a:xfrm>
          <a:prstGeom prst="rect">
            <a:avLst/>
          </a:prstGeom>
        </p:spPr>
      </p:pic>
      <p:pic>
        <p:nvPicPr>
          <p:cNvPr id="59396" name="Picture 2">
            <a:extLst>
              <a:ext uri="{FF2B5EF4-FFF2-40B4-BE49-F238E27FC236}">
                <a16:creationId xmlns:a16="http://schemas.microsoft.com/office/drawing/2014/main" id="{7C768CDA-D287-49F8-83DD-90A31609D2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334" y="777846"/>
            <a:ext cx="3361605" cy="2523309"/>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9395" name="Picture 9" descr="S3_0032_2.tif">
            <a:extLst>
              <a:ext uri="{FF2B5EF4-FFF2-40B4-BE49-F238E27FC236}">
                <a16:creationId xmlns:a16="http://schemas.microsoft.com/office/drawing/2014/main" id="{947ACF86-1535-4FCF-88F7-A2F70B077AAC}"/>
              </a:ext>
            </a:extLst>
          </p:cNvPr>
          <p:cNvPicPr>
            <a:picLocks noChangeAspect="1"/>
          </p:cNvPicPr>
          <p:nvPr/>
        </p:nvPicPr>
        <p:blipFill>
          <a:blip r:embed="rId7">
            <a:extLst>
              <a:ext uri="{28A0092B-C50C-407E-A947-70E740481C1C}">
                <a14:useLocalDpi xmlns:a14="http://schemas.microsoft.com/office/drawing/2010/main" val="0"/>
              </a:ext>
            </a:extLst>
          </a:blip>
          <a:srcRect r="46655" b="49820"/>
          <a:stretch>
            <a:fillRect/>
          </a:stretch>
        </p:blipFill>
        <p:spPr bwMode="auto">
          <a:xfrm>
            <a:off x="6749546" y="295027"/>
            <a:ext cx="2756489" cy="25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5C7F9B2C-B658-4017-8360-4D6E194F74BC}"/>
              </a:ext>
            </a:extLst>
          </p:cNvPr>
          <p:cNvPicPr>
            <a:picLocks noChangeAspect="1"/>
          </p:cNvPicPr>
          <p:nvPr/>
        </p:nvPicPr>
        <p:blipFill>
          <a:blip r:embed="rId8"/>
          <a:stretch>
            <a:fillRect/>
          </a:stretch>
        </p:blipFill>
        <p:spPr>
          <a:xfrm>
            <a:off x="0" y="-19447"/>
            <a:ext cx="9144000" cy="736600"/>
          </a:xfrm>
          <a:prstGeom prst="rect">
            <a:avLst/>
          </a:prstGeom>
        </p:spPr>
      </p:pic>
      <p:sp>
        <p:nvSpPr>
          <p:cNvPr id="13" name="Rectangle 2050">
            <a:extLst>
              <a:ext uri="{FF2B5EF4-FFF2-40B4-BE49-F238E27FC236}">
                <a16:creationId xmlns:a16="http://schemas.microsoft.com/office/drawing/2014/main" id="{9C64D36D-F78F-482E-9E2D-9DEE0DC7664C}"/>
              </a:ext>
            </a:extLst>
          </p:cNvPr>
          <p:cNvSpPr txBox="1">
            <a:spLocks noChangeArrowheads="1"/>
          </p:cNvSpPr>
          <p:nvPr/>
        </p:nvSpPr>
        <p:spPr bwMode="auto">
          <a:xfrm>
            <a:off x="0" y="0"/>
            <a:ext cx="7680723" cy="697707"/>
          </a:xfrm>
          <a:prstGeom prst="rect">
            <a:avLst/>
          </a:prstGeom>
          <a:noFill/>
          <a:ln w="9525">
            <a:noFill/>
            <a:miter lim="800000"/>
            <a:headEnd/>
            <a:tailEnd/>
          </a:ln>
        </p:spPr>
        <p:txBody>
          <a:bodyPr anchor="ctr"/>
          <a:lstStyle/>
          <a:p>
            <a:pPr eaLnBrk="1" hangingPunct="1">
              <a:defRPr/>
            </a:pPr>
            <a:r>
              <a:rPr lang="en-GB" sz="2600" b="1" kern="0" dirty="0">
                <a:solidFill>
                  <a:schemeClr val="bg1"/>
                </a:solidFill>
                <a:latin typeface="Helvetica" panose="020B0604020202020204" pitchFamily="34" charset="0"/>
                <a:ea typeface="+mj-ea"/>
                <a:cs typeface="Helvetica" panose="020B0604020202020204" pitchFamily="34" charset="0"/>
              </a:rPr>
              <a:t>    An origin-of-life reactor to simulate vents</a:t>
            </a:r>
            <a:endParaRPr lang="en-GB" sz="2600" b="1" kern="0" baseline="-25000" dirty="0">
              <a:solidFill>
                <a:schemeClr val="bg1"/>
              </a:solidFill>
              <a:latin typeface="Helvetica" panose="020B0604020202020204" pitchFamily="34" charset="0"/>
              <a:ea typeface="+mj-ea"/>
              <a:cs typeface="Helvetica" panose="020B0604020202020204" pitchFamily="34" charset="0"/>
            </a:endParaRPr>
          </a:p>
        </p:txBody>
      </p:sp>
      <p:pic>
        <p:nvPicPr>
          <p:cNvPr id="11" name="Picture 10">
            <a:extLst>
              <a:ext uri="{FF2B5EF4-FFF2-40B4-BE49-F238E27FC236}">
                <a16:creationId xmlns:a16="http://schemas.microsoft.com/office/drawing/2014/main" id="{58FF937A-AD16-45DD-8946-B76BEADEC0D5}"/>
              </a:ext>
            </a:extLst>
          </p:cNvPr>
          <p:cNvPicPr>
            <a:picLocks noChangeAspect="1"/>
          </p:cNvPicPr>
          <p:nvPr/>
        </p:nvPicPr>
        <p:blipFill>
          <a:blip r:embed="rId9"/>
          <a:stretch>
            <a:fillRect/>
          </a:stretch>
        </p:blipFill>
        <p:spPr>
          <a:xfrm>
            <a:off x="5803096" y="2561638"/>
            <a:ext cx="3437274" cy="2385410"/>
          </a:xfrm>
          <a:prstGeom prst="rect">
            <a:avLst/>
          </a:prstGeom>
        </p:spPr>
      </p:pic>
    </p:spTree>
    <p:extLst>
      <p:ext uri="{BB962C8B-B14F-4D97-AF65-F5344CB8AC3E}">
        <p14:creationId xmlns:p14="http://schemas.microsoft.com/office/powerpoint/2010/main" val="41138839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82F6F1-A2D4-4FBD-BF1C-6E5BBE0BC9E8}"/>
              </a:ext>
            </a:extLst>
          </p:cNvPr>
          <p:cNvPicPr>
            <a:picLocks noChangeAspect="1"/>
          </p:cNvPicPr>
          <p:nvPr/>
        </p:nvPicPr>
        <p:blipFill>
          <a:blip r:embed="rId2"/>
          <a:stretch>
            <a:fillRect/>
          </a:stretch>
        </p:blipFill>
        <p:spPr>
          <a:xfrm>
            <a:off x="0" y="0"/>
            <a:ext cx="9144000" cy="736600"/>
          </a:xfrm>
          <a:prstGeom prst="rect">
            <a:avLst/>
          </a:prstGeom>
        </p:spPr>
      </p:pic>
      <p:pic>
        <p:nvPicPr>
          <p:cNvPr id="3" name="Picture 2">
            <a:extLst>
              <a:ext uri="{FF2B5EF4-FFF2-40B4-BE49-F238E27FC236}">
                <a16:creationId xmlns:a16="http://schemas.microsoft.com/office/drawing/2014/main" id="{04A077DC-7984-4F2A-8ECB-514AC0665E0B}"/>
              </a:ext>
            </a:extLst>
          </p:cNvPr>
          <p:cNvPicPr>
            <a:picLocks noChangeAspect="1"/>
          </p:cNvPicPr>
          <p:nvPr/>
        </p:nvPicPr>
        <p:blipFill>
          <a:blip r:embed="rId3"/>
          <a:stretch>
            <a:fillRect/>
          </a:stretch>
        </p:blipFill>
        <p:spPr>
          <a:xfrm>
            <a:off x="6408299" y="1566582"/>
            <a:ext cx="2672777" cy="2238452"/>
          </a:xfrm>
          <a:prstGeom prst="rect">
            <a:avLst/>
          </a:prstGeom>
        </p:spPr>
      </p:pic>
      <p:sp>
        <p:nvSpPr>
          <p:cNvPr id="6" name="AutoShape 2" descr="FIG. 3. ">
            <a:extLst>
              <a:ext uri="{FF2B5EF4-FFF2-40B4-BE49-F238E27FC236}">
                <a16:creationId xmlns:a16="http://schemas.microsoft.com/office/drawing/2014/main" id="{2BF374EB-E692-4BDA-B18A-3C495CFF4AE3}"/>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6" name="Picture 2">
            <a:extLst>
              <a:ext uri="{FF2B5EF4-FFF2-40B4-BE49-F238E27FC236}">
                <a16:creationId xmlns:a16="http://schemas.microsoft.com/office/drawing/2014/main" id="{F7725EE9-719D-4935-942F-07BB9AED0F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07" y="1008726"/>
            <a:ext cx="2803108" cy="34143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0C2AEBD-842A-4278-9FAF-25EF3FD766A1}"/>
              </a:ext>
            </a:extLst>
          </p:cNvPr>
          <p:cNvPicPr>
            <a:picLocks noChangeAspect="1"/>
          </p:cNvPicPr>
          <p:nvPr/>
        </p:nvPicPr>
        <p:blipFill>
          <a:blip r:embed="rId5"/>
          <a:stretch>
            <a:fillRect/>
          </a:stretch>
        </p:blipFill>
        <p:spPr>
          <a:xfrm>
            <a:off x="3060844" y="1168836"/>
            <a:ext cx="3212926" cy="2394635"/>
          </a:xfrm>
          <a:prstGeom prst="rect">
            <a:avLst/>
          </a:prstGeom>
        </p:spPr>
      </p:pic>
      <p:sp>
        <p:nvSpPr>
          <p:cNvPr id="7" name="Title 1">
            <a:extLst>
              <a:ext uri="{FF2B5EF4-FFF2-40B4-BE49-F238E27FC236}">
                <a16:creationId xmlns:a16="http://schemas.microsoft.com/office/drawing/2014/main" id="{2098636A-5DBC-4D6A-9136-638A72E5206A}"/>
              </a:ext>
            </a:extLst>
          </p:cNvPr>
          <p:cNvSpPr txBox="1">
            <a:spLocks/>
          </p:cNvSpPr>
          <p:nvPr/>
        </p:nvSpPr>
        <p:spPr>
          <a:xfrm>
            <a:off x="0" y="118798"/>
            <a:ext cx="7521262" cy="603364"/>
          </a:xfrm>
          <a:prstGeom prst="rect">
            <a:avLst/>
          </a:prstGeom>
        </p:spPr>
        <p:txBody>
          <a:bodyPr/>
          <a:lstStyle>
            <a:lvl1pPr algn="l" rtl="0" eaLnBrk="0" fontAlgn="base" hangingPunct="0">
              <a:spcBef>
                <a:spcPct val="0"/>
              </a:spcBef>
              <a:spcAft>
                <a:spcPct val="0"/>
              </a:spcAft>
              <a:defRPr sz="3000" b="1">
                <a:solidFill>
                  <a:schemeClr val="tx2"/>
                </a:solidFill>
                <a:latin typeface="+mj-lt"/>
                <a:ea typeface="ヒラギノ角ゴ Pro W3" charset="-128"/>
                <a:cs typeface="ヒラギノ角ゴ Pro W3" charset="-128"/>
              </a:defRPr>
            </a:lvl1pPr>
            <a:lvl2pPr algn="l" rtl="0" eaLnBrk="0" fontAlgn="base" hangingPunct="0">
              <a:spcBef>
                <a:spcPct val="0"/>
              </a:spcBef>
              <a:spcAft>
                <a:spcPct val="0"/>
              </a:spcAft>
              <a:defRPr sz="3000" b="1">
                <a:solidFill>
                  <a:schemeClr val="tx2"/>
                </a:solidFill>
                <a:latin typeface="Arial" charset="0"/>
                <a:ea typeface="ヒラギノ角ゴ Pro W3" charset="-128"/>
                <a:cs typeface="ヒラギノ角ゴ Pro W3" charset="-128"/>
              </a:defRPr>
            </a:lvl2pPr>
            <a:lvl3pPr algn="l" rtl="0" eaLnBrk="0" fontAlgn="base" hangingPunct="0">
              <a:spcBef>
                <a:spcPct val="0"/>
              </a:spcBef>
              <a:spcAft>
                <a:spcPct val="0"/>
              </a:spcAft>
              <a:defRPr sz="3000" b="1">
                <a:solidFill>
                  <a:schemeClr val="tx2"/>
                </a:solidFill>
                <a:latin typeface="Arial" charset="0"/>
                <a:ea typeface="ヒラギノ角ゴ Pro W3" charset="-128"/>
                <a:cs typeface="ヒラギノ角ゴ Pro W3" charset="-128"/>
              </a:defRPr>
            </a:lvl3pPr>
            <a:lvl4pPr algn="l" rtl="0" eaLnBrk="0" fontAlgn="base" hangingPunct="0">
              <a:spcBef>
                <a:spcPct val="0"/>
              </a:spcBef>
              <a:spcAft>
                <a:spcPct val="0"/>
              </a:spcAft>
              <a:defRPr sz="3000" b="1">
                <a:solidFill>
                  <a:schemeClr val="tx2"/>
                </a:solidFill>
                <a:latin typeface="Arial" charset="0"/>
                <a:ea typeface="ヒラギノ角ゴ Pro W3" charset="-128"/>
                <a:cs typeface="ヒラギノ角ゴ Pro W3" charset="-128"/>
              </a:defRPr>
            </a:lvl4pPr>
            <a:lvl5pPr algn="l" rtl="0" eaLnBrk="0" fontAlgn="base" hangingPunct="0">
              <a:spcBef>
                <a:spcPct val="0"/>
              </a:spcBef>
              <a:spcAft>
                <a:spcPct val="0"/>
              </a:spcAft>
              <a:defRPr sz="3000" b="1">
                <a:solidFill>
                  <a:schemeClr val="tx2"/>
                </a:solidFill>
                <a:latin typeface="Arial" charset="0"/>
                <a:ea typeface="ヒラギノ角ゴ Pro W3" charset="-128"/>
                <a:cs typeface="ヒラギノ角ゴ Pro W3" charset="-128"/>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a:defRPr/>
            </a:pPr>
            <a:r>
              <a:rPr lang="en-US" altLang="en-US" sz="2800" kern="0" dirty="0">
                <a:solidFill>
                  <a:schemeClr val="bg1"/>
                </a:solidFill>
                <a:latin typeface="Helvetica" panose="020B0604020202020204" pitchFamily="34" charset="0"/>
                <a:cs typeface="Helvetica" panose="020B0604020202020204" pitchFamily="34" charset="0"/>
              </a:rPr>
              <a:t>    CO</a:t>
            </a:r>
            <a:r>
              <a:rPr lang="en-US" altLang="en-US" sz="2800" kern="0" baseline="-25000" dirty="0">
                <a:solidFill>
                  <a:schemeClr val="bg1"/>
                </a:solidFill>
                <a:latin typeface="Helvetica" panose="020B0604020202020204" pitchFamily="34" charset="0"/>
                <a:cs typeface="Helvetica" panose="020B0604020202020204" pitchFamily="34" charset="0"/>
              </a:rPr>
              <a:t>2</a:t>
            </a:r>
            <a:r>
              <a:rPr lang="en-US" altLang="en-US" sz="2800" kern="0" dirty="0">
                <a:solidFill>
                  <a:schemeClr val="bg1"/>
                </a:solidFill>
                <a:latin typeface="Helvetica" panose="020B0604020202020204" pitchFamily="34" charset="0"/>
                <a:cs typeface="Helvetica" panose="020B0604020202020204" pitchFamily="34" charset="0"/>
              </a:rPr>
              <a:t> reduction driven by a pH gradient</a:t>
            </a:r>
          </a:p>
        </p:txBody>
      </p:sp>
      <p:sp>
        <p:nvSpPr>
          <p:cNvPr id="9" name="TextBox 8">
            <a:extLst>
              <a:ext uri="{FF2B5EF4-FFF2-40B4-BE49-F238E27FC236}">
                <a16:creationId xmlns:a16="http://schemas.microsoft.com/office/drawing/2014/main" id="{8546C522-6870-4355-B53C-F3E92A335185}"/>
              </a:ext>
            </a:extLst>
          </p:cNvPr>
          <p:cNvSpPr txBox="1"/>
          <p:nvPr/>
        </p:nvSpPr>
        <p:spPr>
          <a:xfrm>
            <a:off x="-1" y="4733073"/>
            <a:ext cx="9144001" cy="369332"/>
          </a:xfrm>
          <a:prstGeom prst="rect">
            <a:avLst/>
          </a:prstGeom>
          <a:noFill/>
        </p:spPr>
        <p:txBody>
          <a:bodyPr wrap="square" rtlCol="0">
            <a:spAutoFit/>
          </a:bodyPr>
          <a:lstStyle/>
          <a:p>
            <a:pPr algn="ctr"/>
            <a:r>
              <a:rPr lang="en-GB" sz="900" dirty="0">
                <a:solidFill>
                  <a:schemeClr val="tx2"/>
                </a:solidFill>
                <a:latin typeface="Helvetica" panose="020B0604020202020204" pitchFamily="34" charset="0"/>
                <a:cs typeface="Helvetica" panose="020B0604020202020204" pitchFamily="34" charset="0"/>
              </a:rPr>
              <a:t>Hudson R, de Graaf R, Rodin MS, Ohno A, Lane N, McGlynn SE, Yamada YMA, Nakamura R, Barge LM, Braun D, Sojo V. </a:t>
            </a:r>
          </a:p>
          <a:p>
            <a:pPr algn="ctr"/>
            <a:r>
              <a:rPr lang="en-GB" sz="900" dirty="0">
                <a:solidFill>
                  <a:schemeClr val="tx2"/>
                </a:solidFill>
                <a:latin typeface="Helvetica" panose="020B0604020202020204" pitchFamily="34" charset="0"/>
                <a:cs typeface="Helvetica" panose="020B0604020202020204" pitchFamily="34" charset="0"/>
              </a:rPr>
              <a:t>CO</a:t>
            </a:r>
            <a:r>
              <a:rPr lang="en-GB" sz="900" baseline="-25000" dirty="0">
                <a:solidFill>
                  <a:schemeClr val="tx2"/>
                </a:solidFill>
                <a:latin typeface="Helvetica" panose="020B0604020202020204" pitchFamily="34" charset="0"/>
                <a:cs typeface="Helvetica" panose="020B0604020202020204" pitchFamily="34" charset="0"/>
              </a:rPr>
              <a:t>2</a:t>
            </a:r>
            <a:r>
              <a:rPr lang="en-GB" sz="900" dirty="0">
                <a:solidFill>
                  <a:schemeClr val="tx2"/>
                </a:solidFill>
                <a:latin typeface="Helvetica" panose="020B0604020202020204" pitchFamily="34" charset="0"/>
                <a:cs typeface="Helvetica" panose="020B0604020202020204" pitchFamily="34" charset="0"/>
              </a:rPr>
              <a:t> reduction driven by a pH gradient. </a:t>
            </a:r>
            <a:r>
              <a:rPr lang="en-GB" sz="900" i="1" dirty="0">
                <a:solidFill>
                  <a:schemeClr val="tx2"/>
                </a:solidFill>
                <a:latin typeface="Helvetica" panose="020B0604020202020204" pitchFamily="34" charset="0"/>
                <a:cs typeface="Helvetica" panose="020B0604020202020204" pitchFamily="34" charset="0"/>
              </a:rPr>
              <a:t>Proc Natl </a:t>
            </a:r>
            <a:r>
              <a:rPr lang="en-GB" sz="900" i="1" dirty="0" err="1">
                <a:solidFill>
                  <a:schemeClr val="tx2"/>
                </a:solidFill>
                <a:latin typeface="Helvetica" panose="020B0604020202020204" pitchFamily="34" charset="0"/>
                <a:cs typeface="Helvetica" panose="020B0604020202020204" pitchFamily="34" charset="0"/>
              </a:rPr>
              <a:t>Acad</a:t>
            </a:r>
            <a:r>
              <a:rPr lang="en-GB" sz="900" i="1" dirty="0">
                <a:solidFill>
                  <a:schemeClr val="tx2"/>
                </a:solidFill>
                <a:latin typeface="Helvetica" panose="020B0604020202020204" pitchFamily="34" charset="0"/>
                <a:cs typeface="Helvetica" panose="020B0604020202020204" pitchFamily="34" charset="0"/>
              </a:rPr>
              <a:t> Sci USA</a:t>
            </a:r>
            <a:r>
              <a:rPr lang="en-GB" sz="900" dirty="0">
                <a:solidFill>
                  <a:schemeClr val="tx2"/>
                </a:solidFill>
                <a:latin typeface="Helvetica" panose="020B0604020202020204" pitchFamily="34" charset="0"/>
                <a:cs typeface="Helvetica" panose="020B0604020202020204" pitchFamily="34" charset="0"/>
              </a:rPr>
              <a:t> 117: </a:t>
            </a:r>
            <a:r>
              <a:rPr lang="en-GB" sz="900" b="0" i="0" dirty="0">
                <a:solidFill>
                  <a:schemeClr val="tx2"/>
                </a:solidFill>
                <a:effectLst/>
                <a:latin typeface="Helvetica" panose="020B0604020202020204" pitchFamily="34" charset="0"/>
                <a:cs typeface="Helvetica" panose="020B0604020202020204" pitchFamily="34" charset="0"/>
              </a:rPr>
              <a:t>22873-79</a:t>
            </a:r>
            <a:r>
              <a:rPr lang="en-GB" sz="900" dirty="0">
                <a:solidFill>
                  <a:schemeClr val="tx2"/>
                </a:solidFill>
                <a:latin typeface="Helvetica" panose="020B0604020202020204" pitchFamily="34" charset="0"/>
                <a:cs typeface="Helvetica" panose="020B0604020202020204" pitchFamily="34" charset="0"/>
              </a:rPr>
              <a:t> (2020) </a:t>
            </a:r>
          </a:p>
        </p:txBody>
      </p:sp>
      <p:sp>
        <p:nvSpPr>
          <p:cNvPr id="12" name="TextBox 11">
            <a:extLst>
              <a:ext uri="{FF2B5EF4-FFF2-40B4-BE49-F238E27FC236}">
                <a16:creationId xmlns:a16="http://schemas.microsoft.com/office/drawing/2014/main" id="{99C27B36-E917-48E2-9A16-5124683D6347}"/>
              </a:ext>
            </a:extLst>
          </p:cNvPr>
          <p:cNvSpPr txBox="1"/>
          <p:nvPr/>
        </p:nvSpPr>
        <p:spPr>
          <a:xfrm>
            <a:off x="3193576" y="4049799"/>
            <a:ext cx="5763679" cy="369332"/>
          </a:xfrm>
          <a:prstGeom prst="rect">
            <a:avLst/>
          </a:prstGeom>
          <a:noFill/>
        </p:spPr>
        <p:txBody>
          <a:bodyPr wrap="square" rtlCol="0">
            <a:spAutoFit/>
          </a:bodyPr>
          <a:lstStyle/>
          <a:p>
            <a:r>
              <a:rPr lang="en-GB" dirty="0">
                <a:solidFill>
                  <a:srgbClr val="FF0000"/>
                </a:solidFill>
                <a:latin typeface="Helvetica" panose="020B0604020202020204" pitchFamily="34" charset="0"/>
                <a:cs typeface="Helvetica" panose="020B0604020202020204" pitchFamily="34" charset="0"/>
              </a:rPr>
              <a:t>But what is crossing the barrier – electrons or protons?</a:t>
            </a:r>
          </a:p>
        </p:txBody>
      </p:sp>
    </p:spTree>
    <p:extLst>
      <p:ext uri="{BB962C8B-B14F-4D97-AF65-F5344CB8AC3E}">
        <p14:creationId xmlns:p14="http://schemas.microsoft.com/office/powerpoint/2010/main" val="12620137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59A62D8-4B96-4F74-96ED-5BE755CF4E5A}"/>
              </a:ext>
            </a:extLst>
          </p:cNvPr>
          <p:cNvPicPr>
            <a:picLocks noChangeAspect="1"/>
          </p:cNvPicPr>
          <p:nvPr/>
        </p:nvPicPr>
        <p:blipFill>
          <a:blip r:embed="rId2"/>
          <a:stretch>
            <a:fillRect/>
          </a:stretch>
        </p:blipFill>
        <p:spPr>
          <a:xfrm>
            <a:off x="0" y="0"/>
            <a:ext cx="9144000" cy="736600"/>
          </a:xfrm>
          <a:prstGeom prst="rect">
            <a:avLst/>
          </a:prstGeom>
        </p:spPr>
      </p:pic>
      <p:pic>
        <p:nvPicPr>
          <p:cNvPr id="4" name="Content Placeholder 3">
            <a:extLst>
              <a:ext uri="{FF2B5EF4-FFF2-40B4-BE49-F238E27FC236}">
                <a16:creationId xmlns:a16="http://schemas.microsoft.com/office/drawing/2014/main" id="{2FE7FB20-9840-427A-83BA-CDC76883D7C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526" y="822453"/>
            <a:ext cx="2233826" cy="1675369"/>
          </a:xfrm>
        </p:spPr>
      </p:pic>
      <p:pic>
        <p:nvPicPr>
          <p:cNvPr id="5" name="Picture 4">
            <a:extLst>
              <a:ext uri="{FF2B5EF4-FFF2-40B4-BE49-F238E27FC236}">
                <a16:creationId xmlns:a16="http://schemas.microsoft.com/office/drawing/2014/main" id="{9ED606DF-18F8-4CC6-BE62-175A9751A0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7625" y="831394"/>
            <a:ext cx="2233826" cy="1675370"/>
          </a:xfrm>
          <a:prstGeom prst="rect">
            <a:avLst/>
          </a:prstGeom>
        </p:spPr>
      </p:pic>
      <p:pic>
        <p:nvPicPr>
          <p:cNvPr id="6" name="Picture 5">
            <a:extLst>
              <a:ext uri="{FF2B5EF4-FFF2-40B4-BE49-F238E27FC236}">
                <a16:creationId xmlns:a16="http://schemas.microsoft.com/office/drawing/2014/main" id="{D84E7A08-E5FB-45FE-9B9C-2275EAD02F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26" y="2524649"/>
            <a:ext cx="2233826" cy="1675370"/>
          </a:xfrm>
          <a:prstGeom prst="rect">
            <a:avLst/>
          </a:prstGeom>
        </p:spPr>
      </p:pic>
      <p:pic>
        <p:nvPicPr>
          <p:cNvPr id="7" name="Picture 6">
            <a:extLst>
              <a:ext uri="{FF2B5EF4-FFF2-40B4-BE49-F238E27FC236}">
                <a16:creationId xmlns:a16="http://schemas.microsoft.com/office/drawing/2014/main" id="{22988B77-6113-43FD-B34B-E0EFF0117D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6905" y="2524649"/>
            <a:ext cx="2233827" cy="1675370"/>
          </a:xfrm>
          <a:prstGeom prst="rect">
            <a:avLst/>
          </a:prstGeom>
        </p:spPr>
      </p:pic>
      <p:pic>
        <p:nvPicPr>
          <p:cNvPr id="8" name="Content Placeholder 3">
            <a:extLst>
              <a:ext uri="{FF2B5EF4-FFF2-40B4-BE49-F238E27FC236}">
                <a16:creationId xmlns:a16="http://schemas.microsoft.com/office/drawing/2014/main" id="{A3BA5DF3-5635-4AA8-AE22-B3FBA62F90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58724" y="822453"/>
            <a:ext cx="2233826" cy="1675369"/>
          </a:xfrm>
          <a:prstGeom prst="rect">
            <a:avLst/>
          </a:prstGeom>
        </p:spPr>
      </p:pic>
      <p:pic>
        <p:nvPicPr>
          <p:cNvPr id="9" name="Picture 8">
            <a:extLst>
              <a:ext uri="{FF2B5EF4-FFF2-40B4-BE49-F238E27FC236}">
                <a16:creationId xmlns:a16="http://schemas.microsoft.com/office/drawing/2014/main" id="{E20AD506-A684-48F9-B29D-BC7D1E6FDA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58724" y="2515706"/>
            <a:ext cx="2233826" cy="1675369"/>
          </a:xfrm>
          <a:prstGeom prst="rect">
            <a:avLst/>
          </a:prstGeom>
        </p:spPr>
      </p:pic>
      <p:pic>
        <p:nvPicPr>
          <p:cNvPr id="10" name="Content Placeholder 3">
            <a:extLst>
              <a:ext uri="{FF2B5EF4-FFF2-40B4-BE49-F238E27FC236}">
                <a16:creationId xmlns:a16="http://schemas.microsoft.com/office/drawing/2014/main" id="{D8DDE6D6-3022-4BA1-888C-0743DDDF88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19822" y="822453"/>
            <a:ext cx="2233826" cy="1675369"/>
          </a:xfrm>
          <a:prstGeom prst="rect">
            <a:avLst/>
          </a:prstGeom>
        </p:spPr>
      </p:pic>
      <p:pic>
        <p:nvPicPr>
          <p:cNvPr id="11" name="Picture 10">
            <a:extLst>
              <a:ext uri="{FF2B5EF4-FFF2-40B4-BE49-F238E27FC236}">
                <a16:creationId xmlns:a16="http://schemas.microsoft.com/office/drawing/2014/main" id="{40DB22E0-C65E-47D2-B4E2-71F95425C0B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9822" y="2515706"/>
            <a:ext cx="2233826" cy="1675369"/>
          </a:xfrm>
          <a:prstGeom prst="rect">
            <a:avLst/>
          </a:prstGeom>
        </p:spPr>
      </p:pic>
      <p:sp>
        <p:nvSpPr>
          <p:cNvPr id="14" name="Rectangle 2">
            <a:extLst>
              <a:ext uri="{FF2B5EF4-FFF2-40B4-BE49-F238E27FC236}">
                <a16:creationId xmlns:a16="http://schemas.microsoft.com/office/drawing/2014/main" id="{8651BA05-EFFE-478E-81EB-7F1E068F8839}"/>
              </a:ext>
            </a:extLst>
          </p:cNvPr>
          <p:cNvSpPr txBox="1">
            <a:spLocks noChangeArrowheads="1"/>
          </p:cNvSpPr>
          <p:nvPr/>
        </p:nvSpPr>
        <p:spPr>
          <a:xfrm>
            <a:off x="9587" y="159446"/>
            <a:ext cx="9124827" cy="533033"/>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altLang="en-US" sz="2100" b="1" dirty="0">
                <a:solidFill>
                  <a:schemeClr val="bg1"/>
                </a:solidFill>
                <a:latin typeface="Helvetica" panose="020B0604020202020204" pitchFamily="34" charset="0"/>
                <a:cs typeface="Helvetica" panose="020B0604020202020204" pitchFamily="34" charset="0"/>
              </a:rPr>
              <a:t>    Microfluidic chip – pH gradients and Fe(Ni)S barriers</a:t>
            </a:r>
          </a:p>
        </p:txBody>
      </p:sp>
      <p:sp>
        <p:nvSpPr>
          <p:cNvPr id="13" name="TextBox 12">
            <a:extLst>
              <a:ext uri="{FF2B5EF4-FFF2-40B4-BE49-F238E27FC236}">
                <a16:creationId xmlns:a16="http://schemas.microsoft.com/office/drawing/2014/main" id="{B5C50FCB-095D-419C-B02D-7EA137289BFA}"/>
              </a:ext>
            </a:extLst>
          </p:cNvPr>
          <p:cNvSpPr txBox="1"/>
          <p:nvPr/>
        </p:nvSpPr>
        <p:spPr>
          <a:xfrm>
            <a:off x="0" y="4321048"/>
            <a:ext cx="9134414" cy="715581"/>
          </a:xfrm>
          <a:prstGeom prst="rect">
            <a:avLst/>
          </a:prstGeom>
          <a:noFill/>
        </p:spPr>
        <p:txBody>
          <a:bodyPr wrap="square" rtlCol="0">
            <a:spAutoFit/>
          </a:bodyPr>
          <a:lstStyle/>
          <a:p>
            <a:pPr algn="ctr"/>
            <a:r>
              <a:rPr lang="en-GB" sz="1350" dirty="0">
                <a:solidFill>
                  <a:schemeClr val="tx2"/>
                </a:solidFill>
                <a:latin typeface="Helvetica" panose="020B0604020202020204" pitchFamily="34" charset="0"/>
                <a:cs typeface="Helvetica" panose="020B0604020202020204" pitchFamily="34" charset="0"/>
              </a:rPr>
              <a:t>Laminar flow can sustain steep pH gradients (6 pH units across tens of µm) in absence of barriers.</a:t>
            </a:r>
          </a:p>
          <a:p>
            <a:pPr algn="ctr"/>
            <a:r>
              <a:rPr lang="en-GB" sz="1350" dirty="0">
                <a:solidFill>
                  <a:schemeClr val="tx2"/>
                </a:solidFill>
                <a:latin typeface="Helvetica" panose="020B0604020202020204" pitchFamily="34" charset="0"/>
                <a:cs typeface="Helvetica" panose="020B0604020202020204" pitchFamily="34" charset="0"/>
              </a:rPr>
              <a:t>Fe(Ni)S barriers formed over 20 min and can retain stable structure over hours to days of flow.</a:t>
            </a:r>
          </a:p>
          <a:p>
            <a:pPr algn="ctr"/>
            <a:r>
              <a:rPr lang="en-GB" sz="1350" dirty="0">
                <a:solidFill>
                  <a:schemeClr val="tx2"/>
                </a:solidFill>
                <a:latin typeface="Helvetica" panose="020B0604020202020204" pitchFamily="34" charset="0"/>
                <a:cs typeface="Helvetica" panose="020B0604020202020204" pitchFamily="34" charset="0"/>
              </a:rPr>
              <a:t>H</a:t>
            </a:r>
            <a:r>
              <a:rPr lang="en-GB" sz="1350" baseline="30000" dirty="0">
                <a:solidFill>
                  <a:schemeClr val="tx2"/>
                </a:solidFill>
                <a:latin typeface="Helvetica" panose="020B0604020202020204" pitchFamily="34" charset="0"/>
                <a:cs typeface="Helvetica" panose="020B0604020202020204" pitchFamily="34" charset="0"/>
              </a:rPr>
              <a:t>+</a:t>
            </a:r>
            <a:r>
              <a:rPr lang="en-GB" sz="1350" dirty="0">
                <a:solidFill>
                  <a:schemeClr val="tx2"/>
                </a:solidFill>
                <a:latin typeface="Helvetica" panose="020B0604020202020204" pitchFamily="34" charset="0"/>
                <a:cs typeface="Helvetica" panose="020B0604020202020204" pitchFamily="34" charset="0"/>
              </a:rPr>
              <a:t> ions cross the barrier much more readily than OH</a:t>
            </a:r>
            <a:r>
              <a:rPr lang="en-GB" sz="1350" baseline="30000" dirty="0">
                <a:solidFill>
                  <a:schemeClr val="tx2"/>
                </a:solidFill>
                <a:latin typeface="Helvetica" panose="020B0604020202020204" pitchFamily="34" charset="0"/>
                <a:cs typeface="Helvetica" panose="020B0604020202020204" pitchFamily="34" charset="0"/>
              </a:rPr>
              <a:t>–</a:t>
            </a:r>
            <a:r>
              <a:rPr lang="en-GB" sz="1350" dirty="0">
                <a:solidFill>
                  <a:schemeClr val="tx2"/>
                </a:solidFill>
                <a:latin typeface="Helvetica" panose="020B0604020202020204" pitchFamily="34" charset="0"/>
                <a:cs typeface="Helvetica" panose="020B0604020202020204" pitchFamily="34" charset="0"/>
              </a:rPr>
              <a:t> (acid inside barrier): CO</a:t>
            </a:r>
            <a:r>
              <a:rPr lang="en-GB" sz="1350" baseline="-25000" dirty="0">
                <a:solidFill>
                  <a:schemeClr val="tx2"/>
                </a:solidFill>
                <a:latin typeface="Helvetica" panose="020B0604020202020204" pitchFamily="34" charset="0"/>
                <a:cs typeface="Helvetica" panose="020B0604020202020204" pitchFamily="34" charset="0"/>
              </a:rPr>
              <a:t>2</a:t>
            </a:r>
            <a:r>
              <a:rPr lang="en-GB" sz="1350" dirty="0">
                <a:solidFill>
                  <a:schemeClr val="tx2"/>
                </a:solidFill>
                <a:latin typeface="Helvetica" panose="020B0604020202020204" pitchFamily="34" charset="0"/>
                <a:cs typeface="Helvetica" panose="020B0604020202020204" pitchFamily="34" charset="0"/>
              </a:rPr>
              <a:t> reduction on alkaline face?</a:t>
            </a:r>
          </a:p>
        </p:txBody>
      </p:sp>
    </p:spTree>
    <p:extLst>
      <p:ext uri="{BB962C8B-B14F-4D97-AF65-F5344CB8AC3E}">
        <p14:creationId xmlns:p14="http://schemas.microsoft.com/office/powerpoint/2010/main" val="24710171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D12CE4-C275-4164-87CF-08E6E2C354E7}"/>
              </a:ext>
            </a:extLst>
          </p:cNvPr>
          <p:cNvPicPr>
            <a:picLocks noChangeAspect="1"/>
          </p:cNvPicPr>
          <p:nvPr/>
        </p:nvPicPr>
        <p:blipFill>
          <a:blip r:embed="rId2"/>
          <a:stretch>
            <a:fillRect/>
          </a:stretch>
        </p:blipFill>
        <p:spPr>
          <a:xfrm>
            <a:off x="0" y="0"/>
            <a:ext cx="9144000" cy="736600"/>
          </a:xfrm>
          <a:prstGeom prst="rect">
            <a:avLst/>
          </a:prstGeom>
        </p:spPr>
      </p:pic>
      <p:sp>
        <p:nvSpPr>
          <p:cNvPr id="10" name="Title 1">
            <a:extLst>
              <a:ext uri="{FF2B5EF4-FFF2-40B4-BE49-F238E27FC236}">
                <a16:creationId xmlns:a16="http://schemas.microsoft.com/office/drawing/2014/main" id="{C97C1877-7483-47AB-8CF3-FF6DAE84D3BC}"/>
              </a:ext>
            </a:extLst>
          </p:cNvPr>
          <p:cNvSpPr txBox="1">
            <a:spLocks/>
          </p:cNvSpPr>
          <p:nvPr/>
        </p:nvSpPr>
        <p:spPr>
          <a:xfrm>
            <a:off x="-439" y="122314"/>
            <a:ext cx="8019535" cy="576020"/>
          </a:xfrm>
          <a:prstGeom prst="rect">
            <a:avLst/>
          </a:prstGeom>
        </p:spPr>
        <p:txBody>
          <a:bodyPr/>
          <a:lstStyle>
            <a:lvl1pPr algn="l" rtl="0" eaLnBrk="0" fontAlgn="base" hangingPunct="0">
              <a:spcBef>
                <a:spcPct val="0"/>
              </a:spcBef>
              <a:spcAft>
                <a:spcPct val="0"/>
              </a:spcAft>
              <a:defRPr sz="3000" b="1">
                <a:solidFill>
                  <a:schemeClr val="tx2"/>
                </a:solidFill>
                <a:latin typeface="+mj-lt"/>
                <a:ea typeface="ヒラギノ角ゴ Pro W3" charset="-128"/>
                <a:cs typeface="ヒラギノ角ゴ Pro W3" charset="-128"/>
              </a:defRPr>
            </a:lvl1pPr>
            <a:lvl2pPr algn="l" rtl="0" eaLnBrk="0" fontAlgn="base" hangingPunct="0">
              <a:spcBef>
                <a:spcPct val="0"/>
              </a:spcBef>
              <a:spcAft>
                <a:spcPct val="0"/>
              </a:spcAft>
              <a:defRPr sz="3000" b="1">
                <a:solidFill>
                  <a:schemeClr val="tx2"/>
                </a:solidFill>
                <a:latin typeface="Arial" charset="0"/>
                <a:ea typeface="ヒラギノ角ゴ Pro W3" charset="-128"/>
                <a:cs typeface="ヒラギノ角ゴ Pro W3" charset="-128"/>
              </a:defRPr>
            </a:lvl2pPr>
            <a:lvl3pPr algn="l" rtl="0" eaLnBrk="0" fontAlgn="base" hangingPunct="0">
              <a:spcBef>
                <a:spcPct val="0"/>
              </a:spcBef>
              <a:spcAft>
                <a:spcPct val="0"/>
              </a:spcAft>
              <a:defRPr sz="3000" b="1">
                <a:solidFill>
                  <a:schemeClr val="tx2"/>
                </a:solidFill>
                <a:latin typeface="Arial" charset="0"/>
                <a:ea typeface="ヒラギノ角ゴ Pro W3" charset="-128"/>
                <a:cs typeface="ヒラギノ角ゴ Pro W3" charset="-128"/>
              </a:defRPr>
            </a:lvl3pPr>
            <a:lvl4pPr algn="l" rtl="0" eaLnBrk="0" fontAlgn="base" hangingPunct="0">
              <a:spcBef>
                <a:spcPct val="0"/>
              </a:spcBef>
              <a:spcAft>
                <a:spcPct val="0"/>
              </a:spcAft>
              <a:defRPr sz="3000" b="1">
                <a:solidFill>
                  <a:schemeClr val="tx2"/>
                </a:solidFill>
                <a:latin typeface="Arial" charset="0"/>
                <a:ea typeface="ヒラギノ角ゴ Pro W3" charset="-128"/>
                <a:cs typeface="ヒラギノ角ゴ Pro W3" charset="-128"/>
              </a:defRPr>
            </a:lvl4pPr>
            <a:lvl5pPr algn="l" rtl="0" eaLnBrk="0" fontAlgn="base" hangingPunct="0">
              <a:spcBef>
                <a:spcPct val="0"/>
              </a:spcBef>
              <a:spcAft>
                <a:spcPct val="0"/>
              </a:spcAft>
              <a:defRPr sz="3000" b="1">
                <a:solidFill>
                  <a:schemeClr val="tx2"/>
                </a:solidFill>
                <a:latin typeface="Arial" charset="0"/>
                <a:ea typeface="ヒラギノ角ゴ Pro W3" charset="-128"/>
                <a:cs typeface="ヒラギノ角ゴ Pro W3" charset="-128"/>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a:defRPr/>
            </a:pPr>
            <a:r>
              <a:rPr lang="en-US" altLang="en-US" sz="2500" kern="0" dirty="0">
                <a:solidFill>
                  <a:schemeClr val="bg1"/>
                </a:solidFill>
                <a:latin typeface="Helvetica" panose="020B0604020202020204" pitchFamily="34" charset="0"/>
                <a:cs typeface="Helvetica" panose="020B0604020202020204" pitchFamily="34" charset="0"/>
              </a:rPr>
              <a:t>    Steep pH gradients across inorganic barriers</a:t>
            </a:r>
          </a:p>
        </p:txBody>
      </p:sp>
      <p:sp>
        <p:nvSpPr>
          <p:cNvPr id="11" name="TextBox 10">
            <a:extLst>
              <a:ext uri="{FF2B5EF4-FFF2-40B4-BE49-F238E27FC236}">
                <a16:creationId xmlns:a16="http://schemas.microsoft.com/office/drawing/2014/main" id="{E338235B-8283-4B2E-9872-B565D7CCA173}"/>
              </a:ext>
            </a:extLst>
          </p:cNvPr>
          <p:cNvSpPr txBox="1"/>
          <p:nvPr/>
        </p:nvSpPr>
        <p:spPr>
          <a:xfrm>
            <a:off x="25984" y="4490268"/>
            <a:ext cx="9144000" cy="369332"/>
          </a:xfrm>
          <a:prstGeom prst="rect">
            <a:avLst/>
          </a:prstGeom>
          <a:noFill/>
        </p:spPr>
        <p:txBody>
          <a:bodyPr wrap="square" rtlCol="0">
            <a:spAutoFit/>
          </a:bodyPr>
          <a:lstStyle/>
          <a:p>
            <a:pPr algn="ctr"/>
            <a:r>
              <a:rPr lang="en-GB" dirty="0">
                <a:solidFill>
                  <a:srgbClr val="FF0000"/>
                </a:solidFill>
                <a:latin typeface="Helvetica" panose="020B0604020202020204" pitchFamily="34" charset="0"/>
                <a:cs typeface="Helvetica" panose="020B0604020202020204" pitchFamily="34" charset="0"/>
              </a:rPr>
              <a:t>5 pH units over ~70 µm, H</a:t>
            </a:r>
            <a:r>
              <a:rPr lang="en-GB" baseline="30000" dirty="0">
                <a:solidFill>
                  <a:srgbClr val="FF0000"/>
                </a:solidFill>
                <a:latin typeface="Helvetica" panose="020B0604020202020204" pitchFamily="34" charset="0"/>
                <a:cs typeface="Helvetica" panose="020B0604020202020204" pitchFamily="34" charset="0"/>
              </a:rPr>
              <a:t>+</a:t>
            </a:r>
            <a:r>
              <a:rPr lang="en-GB" dirty="0">
                <a:solidFill>
                  <a:srgbClr val="FF0000"/>
                </a:solidFill>
                <a:latin typeface="Helvetica" panose="020B0604020202020204" pitchFamily="34" charset="0"/>
                <a:cs typeface="Helvetica" panose="020B0604020202020204" pitchFamily="34" charset="0"/>
              </a:rPr>
              <a:t> flux 2 million-fold faster than OH</a:t>
            </a:r>
            <a:r>
              <a:rPr lang="en-GB" baseline="30000" dirty="0">
                <a:solidFill>
                  <a:srgbClr val="FF0000"/>
                </a:solidFill>
                <a:latin typeface="Helvetica" panose="020B0604020202020204" pitchFamily="34" charset="0"/>
                <a:cs typeface="Helvetica" panose="020B0604020202020204" pitchFamily="34" charset="0"/>
              </a:rPr>
              <a:t>–</a:t>
            </a:r>
            <a:r>
              <a:rPr lang="en-GB" dirty="0">
                <a:solidFill>
                  <a:srgbClr val="FF0000"/>
                </a:solidFill>
                <a:latin typeface="Helvetica" panose="020B0604020202020204" pitchFamily="34" charset="0"/>
                <a:cs typeface="Helvetica" panose="020B0604020202020204" pitchFamily="34" charset="0"/>
              </a:rPr>
              <a:t> = 3 pH units over ~25 nm</a:t>
            </a:r>
          </a:p>
        </p:txBody>
      </p:sp>
      <p:grpSp>
        <p:nvGrpSpPr>
          <p:cNvPr id="44" name="Group 43">
            <a:extLst>
              <a:ext uri="{FF2B5EF4-FFF2-40B4-BE49-F238E27FC236}">
                <a16:creationId xmlns:a16="http://schemas.microsoft.com/office/drawing/2014/main" id="{B8E6600D-2A73-4E4A-A1C5-AF09E098417D}"/>
              </a:ext>
            </a:extLst>
          </p:cNvPr>
          <p:cNvGrpSpPr>
            <a:grpSpLocks noChangeAspect="1"/>
          </p:cNvGrpSpPr>
          <p:nvPr/>
        </p:nvGrpSpPr>
        <p:grpSpPr>
          <a:xfrm>
            <a:off x="25984" y="736600"/>
            <a:ext cx="9025146" cy="3794928"/>
            <a:chOff x="993629" y="1130159"/>
            <a:chExt cx="10201285" cy="4289476"/>
          </a:xfrm>
        </p:grpSpPr>
        <p:grpSp>
          <p:nvGrpSpPr>
            <p:cNvPr id="45" name="Group 44">
              <a:extLst>
                <a:ext uri="{FF2B5EF4-FFF2-40B4-BE49-F238E27FC236}">
                  <a16:creationId xmlns:a16="http://schemas.microsoft.com/office/drawing/2014/main" id="{D90BD839-08B6-4AAD-A440-6FBFD826CBB6}"/>
                </a:ext>
              </a:extLst>
            </p:cNvPr>
            <p:cNvGrpSpPr>
              <a:grpSpLocks noChangeAspect="1"/>
            </p:cNvGrpSpPr>
            <p:nvPr/>
          </p:nvGrpSpPr>
          <p:grpSpPr>
            <a:xfrm>
              <a:off x="993629" y="1130159"/>
              <a:ext cx="10201285" cy="4289476"/>
              <a:chOff x="2372849" y="1709707"/>
              <a:chExt cx="8822996" cy="3709928"/>
            </a:xfrm>
          </p:grpSpPr>
          <p:grpSp>
            <p:nvGrpSpPr>
              <p:cNvPr id="60" name="Group 59">
                <a:extLst>
                  <a:ext uri="{FF2B5EF4-FFF2-40B4-BE49-F238E27FC236}">
                    <a16:creationId xmlns:a16="http://schemas.microsoft.com/office/drawing/2014/main" id="{DCEC0522-6014-4E26-89E8-AD013B597CE6}"/>
                  </a:ext>
                </a:extLst>
              </p:cNvPr>
              <p:cNvGrpSpPr/>
              <p:nvPr/>
            </p:nvGrpSpPr>
            <p:grpSpPr>
              <a:xfrm>
                <a:off x="2372849" y="1709707"/>
                <a:ext cx="8822996" cy="3709928"/>
                <a:chOff x="2372849" y="1709707"/>
                <a:chExt cx="8822996" cy="3709928"/>
              </a:xfrm>
            </p:grpSpPr>
            <p:pic>
              <p:nvPicPr>
                <p:cNvPr id="62" name="Picture 61">
                  <a:extLst>
                    <a:ext uri="{FF2B5EF4-FFF2-40B4-BE49-F238E27FC236}">
                      <a16:creationId xmlns:a16="http://schemas.microsoft.com/office/drawing/2014/main" id="{11D16937-1E3F-4055-94D2-62D3726D1D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2849" y="1709707"/>
                  <a:ext cx="5855213" cy="3709928"/>
                </a:xfrm>
                <a:prstGeom prst="rect">
                  <a:avLst/>
                </a:prstGeom>
              </p:spPr>
            </p:pic>
            <p:sp>
              <p:nvSpPr>
                <p:cNvPr id="63" name="Rectangle 62">
                  <a:extLst>
                    <a:ext uri="{FF2B5EF4-FFF2-40B4-BE49-F238E27FC236}">
                      <a16:creationId xmlns:a16="http://schemas.microsoft.com/office/drawing/2014/main" id="{C1AFC182-6884-430A-9200-B0D5E26B5C83}"/>
                    </a:ext>
                  </a:extLst>
                </p:cNvPr>
                <p:cNvSpPr/>
                <p:nvPr/>
              </p:nvSpPr>
              <p:spPr>
                <a:xfrm>
                  <a:off x="2431878" y="1815514"/>
                  <a:ext cx="8763967" cy="351716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grpSp>
          <p:pic>
            <p:nvPicPr>
              <p:cNvPr id="61" name="Picture 60">
                <a:extLst>
                  <a:ext uri="{FF2B5EF4-FFF2-40B4-BE49-F238E27FC236}">
                    <a16:creationId xmlns:a16="http://schemas.microsoft.com/office/drawing/2014/main" id="{A7CE1858-6123-4183-A3C8-B1282DD49B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2524" y="1836965"/>
                <a:ext cx="3313320" cy="3495714"/>
              </a:xfrm>
              <a:prstGeom prst="rect">
                <a:avLst/>
              </a:prstGeom>
            </p:spPr>
          </p:pic>
        </p:grpSp>
        <p:cxnSp>
          <p:nvCxnSpPr>
            <p:cNvPr id="46" name="Straight Connector 45">
              <a:extLst>
                <a:ext uri="{FF2B5EF4-FFF2-40B4-BE49-F238E27FC236}">
                  <a16:creationId xmlns:a16="http://schemas.microsoft.com/office/drawing/2014/main" id="{FCF463AF-5C9C-4C14-A5CA-BCFF56A1286B}"/>
                </a:ext>
              </a:extLst>
            </p:cNvPr>
            <p:cNvCxnSpPr>
              <a:cxnSpLocks/>
            </p:cNvCxnSpPr>
            <p:nvPr/>
          </p:nvCxnSpPr>
          <p:spPr>
            <a:xfrm flipV="1">
              <a:off x="10442121" y="4073076"/>
              <a:ext cx="413098" cy="213420"/>
            </a:xfrm>
            <a:prstGeom prst="line">
              <a:avLst/>
            </a:prstGeom>
            <a:ln w="38100">
              <a:solidFill>
                <a:schemeClr val="bg1"/>
              </a:solidFill>
            </a:ln>
          </p:spPr>
          <p:style>
            <a:lnRef idx="3">
              <a:schemeClr val="dk1"/>
            </a:lnRef>
            <a:fillRef idx="0">
              <a:schemeClr val="dk1"/>
            </a:fillRef>
            <a:effectRef idx="2">
              <a:schemeClr val="dk1"/>
            </a:effectRef>
            <a:fontRef idx="minor">
              <a:schemeClr val="tx1"/>
            </a:fontRef>
          </p:style>
        </p:cxnSp>
        <p:sp>
          <p:nvSpPr>
            <p:cNvPr id="47" name="TextBox 15">
              <a:extLst>
                <a:ext uri="{FF2B5EF4-FFF2-40B4-BE49-F238E27FC236}">
                  <a16:creationId xmlns:a16="http://schemas.microsoft.com/office/drawing/2014/main" id="{F648541B-2C2A-4122-BCEE-26EFEB750E7C}"/>
                </a:ext>
              </a:extLst>
            </p:cNvPr>
            <p:cNvSpPr txBox="1"/>
            <p:nvPr/>
          </p:nvSpPr>
          <p:spPr>
            <a:xfrm rot="19945298">
              <a:off x="10202715" y="3738560"/>
              <a:ext cx="762062" cy="40010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rPr>
                <a:t>753</a:t>
              </a:r>
            </a:p>
          </p:txBody>
        </p:sp>
        <p:sp>
          <p:nvSpPr>
            <p:cNvPr id="48" name="TextBox 16">
              <a:extLst>
                <a:ext uri="{FF2B5EF4-FFF2-40B4-BE49-F238E27FC236}">
                  <a16:creationId xmlns:a16="http://schemas.microsoft.com/office/drawing/2014/main" id="{8AEBA28B-B261-42E3-B433-32765CAB70DC}"/>
                </a:ext>
              </a:extLst>
            </p:cNvPr>
            <p:cNvSpPr txBox="1"/>
            <p:nvPr/>
          </p:nvSpPr>
          <p:spPr>
            <a:xfrm rot="20070678">
              <a:off x="9532562" y="3505378"/>
              <a:ext cx="996428" cy="707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rPr>
                <a:t>70</a:t>
              </a:r>
            </a:p>
            <a:p>
              <a:endParaRPr lang="en-US" sz="2000" dirty="0">
                <a:solidFill>
                  <a:schemeClr val="bg1"/>
                </a:solidFill>
              </a:endParaRPr>
            </a:p>
          </p:txBody>
        </p:sp>
        <p:cxnSp>
          <p:nvCxnSpPr>
            <p:cNvPr id="49" name="Straight Connector 48">
              <a:extLst>
                <a:ext uri="{FF2B5EF4-FFF2-40B4-BE49-F238E27FC236}">
                  <a16:creationId xmlns:a16="http://schemas.microsoft.com/office/drawing/2014/main" id="{91FBBE26-2967-4140-8B9A-DD3A0A1B17A3}"/>
                </a:ext>
              </a:extLst>
            </p:cNvPr>
            <p:cNvCxnSpPr>
              <a:cxnSpLocks/>
            </p:cNvCxnSpPr>
            <p:nvPr/>
          </p:nvCxnSpPr>
          <p:spPr>
            <a:xfrm flipV="1">
              <a:off x="9791711" y="3984019"/>
              <a:ext cx="67791" cy="31398"/>
            </a:xfrm>
            <a:prstGeom prst="line">
              <a:avLst/>
            </a:prstGeom>
            <a:ln w="38100">
              <a:solidFill>
                <a:schemeClr val="bg1"/>
              </a:solidFill>
            </a:ln>
          </p:spPr>
          <p:style>
            <a:lnRef idx="3">
              <a:schemeClr val="dk1"/>
            </a:lnRef>
            <a:fillRef idx="0">
              <a:schemeClr val="dk1"/>
            </a:fillRef>
            <a:effectRef idx="2">
              <a:schemeClr val="dk1"/>
            </a:effectRef>
            <a:fontRef idx="minor">
              <a:schemeClr val="tx1"/>
            </a:fontRef>
          </p:style>
        </p:cxnSp>
        <p:cxnSp>
          <p:nvCxnSpPr>
            <p:cNvPr id="50" name="Straight Connector 49">
              <a:extLst>
                <a:ext uri="{FF2B5EF4-FFF2-40B4-BE49-F238E27FC236}">
                  <a16:creationId xmlns:a16="http://schemas.microsoft.com/office/drawing/2014/main" id="{0311EC4E-C0C0-4B83-8C67-E2C4951902D4}"/>
                </a:ext>
              </a:extLst>
            </p:cNvPr>
            <p:cNvCxnSpPr>
              <a:cxnSpLocks/>
            </p:cNvCxnSpPr>
            <p:nvPr/>
          </p:nvCxnSpPr>
          <p:spPr>
            <a:xfrm flipV="1">
              <a:off x="9791711" y="1875343"/>
              <a:ext cx="300448" cy="128349"/>
            </a:xfrm>
            <a:prstGeom prst="line">
              <a:avLst/>
            </a:prstGeom>
            <a:ln w="38100">
              <a:solidFill>
                <a:schemeClr val="bg1"/>
              </a:solidFill>
            </a:ln>
          </p:spPr>
          <p:style>
            <a:lnRef idx="3">
              <a:schemeClr val="dk1"/>
            </a:lnRef>
            <a:fillRef idx="0">
              <a:schemeClr val="dk1"/>
            </a:fillRef>
            <a:effectRef idx="2">
              <a:schemeClr val="dk1"/>
            </a:effectRef>
            <a:fontRef idx="minor">
              <a:schemeClr val="tx1"/>
            </a:fontRef>
          </p:style>
        </p:cxnSp>
        <p:sp>
          <p:nvSpPr>
            <p:cNvPr id="51" name="TextBox 35">
              <a:extLst>
                <a:ext uri="{FF2B5EF4-FFF2-40B4-BE49-F238E27FC236}">
                  <a16:creationId xmlns:a16="http://schemas.microsoft.com/office/drawing/2014/main" id="{07D1704D-AB2D-4562-9812-C468347DA14A}"/>
                </a:ext>
              </a:extLst>
            </p:cNvPr>
            <p:cNvSpPr txBox="1"/>
            <p:nvPr/>
          </p:nvSpPr>
          <p:spPr>
            <a:xfrm rot="20175427">
              <a:off x="9539438" y="1550720"/>
              <a:ext cx="708669" cy="40010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rPr>
                <a:t>551</a:t>
              </a:r>
              <a:endParaRPr lang="en-US" sz="2000" dirty="0">
                <a:solidFill>
                  <a:schemeClr val="bg1"/>
                </a:solidFill>
              </a:endParaRPr>
            </a:p>
          </p:txBody>
        </p:sp>
        <p:cxnSp>
          <p:nvCxnSpPr>
            <p:cNvPr id="52" name="Straight Connector 51">
              <a:extLst>
                <a:ext uri="{FF2B5EF4-FFF2-40B4-BE49-F238E27FC236}">
                  <a16:creationId xmlns:a16="http://schemas.microsoft.com/office/drawing/2014/main" id="{3BE7F174-9B70-41EF-A108-AB55B4A2FB77}"/>
                </a:ext>
              </a:extLst>
            </p:cNvPr>
            <p:cNvCxnSpPr>
              <a:cxnSpLocks/>
            </p:cNvCxnSpPr>
            <p:nvPr/>
          </p:nvCxnSpPr>
          <p:spPr>
            <a:xfrm flipV="1">
              <a:off x="9781774" y="2777961"/>
              <a:ext cx="267146" cy="132025"/>
            </a:xfrm>
            <a:prstGeom prst="line">
              <a:avLst/>
            </a:prstGeom>
            <a:ln w="38100">
              <a:solidFill>
                <a:schemeClr val="bg1"/>
              </a:solidFill>
            </a:ln>
          </p:spPr>
          <p:style>
            <a:lnRef idx="3">
              <a:schemeClr val="accent6"/>
            </a:lnRef>
            <a:fillRef idx="0">
              <a:schemeClr val="accent6"/>
            </a:fillRef>
            <a:effectRef idx="2">
              <a:schemeClr val="accent6"/>
            </a:effectRef>
            <a:fontRef idx="minor">
              <a:schemeClr val="tx1"/>
            </a:fontRef>
          </p:style>
        </p:cxnSp>
        <p:sp>
          <p:nvSpPr>
            <p:cNvPr id="53" name="TextBox 38">
              <a:extLst>
                <a:ext uri="{FF2B5EF4-FFF2-40B4-BE49-F238E27FC236}">
                  <a16:creationId xmlns:a16="http://schemas.microsoft.com/office/drawing/2014/main" id="{D20EBF87-0F2E-473C-B4FE-126DD2451C42}"/>
                </a:ext>
              </a:extLst>
            </p:cNvPr>
            <p:cNvSpPr txBox="1"/>
            <p:nvPr/>
          </p:nvSpPr>
          <p:spPr>
            <a:xfrm rot="20057741">
              <a:off x="9044019" y="2090871"/>
              <a:ext cx="725990" cy="4633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rPr>
                <a:t>414</a:t>
              </a:r>
              <a:endParaRPr lang="en-US" sz="2000" dirty="0">
                <a:solidFill>
                  <a:schemeClr val="bg1"/>
                </a:solidFill>
              </a:endParaRPr>
            </a:p>
          </p:txBody>
        </p:sp>
        <p:cxnSp>
          <p:nvCxnSpPr>
            <p:cNvPr id="54" name="Straight Connector 53">
              <a:extLst>
                <a:ext uri="{FF2B5EF4-FFF2-40B4-BE49-F238E27FC236}">
                  <a16:creationId xmlns:a16="http://schemas.microsoft.com/office/drawing/2014/main" id="{41BB4A28-F0AF-46A0-BCBF-C04F5FF4DBCD}"/>
                </a:ext>
              </a:extLst>
            </p:cNvPr>
            <p:cNvCxnSpPr>
              <a:cxnSpLocks/>
            </p:cNvCxnSpPr>
            <p:nvPr/>
          </p:nvCxnSpPr>
          <p:spPr>
            <a:xfrm flipV="1">
              <a:off x="9005058" y="2239332"/>
              <a:ext cx="79553" cy="43010"/>
            </a:xfrm>
            <a:prstGeom prst="line">
              <a:avLst/>
            </a:prstGeom>
            <a:ln w="38100">
              <a:solidFill>
                <a:schemeClr val="bg1"/>
              </a:solidFill>
            </a:ln>
          </p:spPr>
          <p:style>
            <a:lnRef idx="3">
              <a:schemeClr val="dk1"/>
            </a:lnRef>
            <a:fillRef idx="0">
              <a:schemeClr val="dk1"/>
            </a:fillRef>
            <a:effectRef idx="2">
              <a:schemeClr val="dk1"/>
            </a:effectRef>
            <a:fontRef idx="minor">
              <a:schemeClr val="tx1"/>
            </a:fontRef>
          </p:style>
        </p:cxnSp>
        <p:sp>
          <p:nvSpPr>
            <p:cNvPr id="55" name="Ορθογώνιο 49">
              <a:extLst>
                <a:ext uri="{FF2B5EF4-FFF2-40B4-BE49-F238E27FC236}">
                  <a16:creationId xmlns:a16="http://schemas.microsoft.com/office/drawing/2014/main" id="{F9213977-F21B-4722-A8BD-52D042C3044D}"/>
                </a:ext>
              </a:extLst>
            </p:cNvPr>
            <p:cNvSpPr/>
            <p:nvPr/>
          </p:nvSpPr>
          <p:spPr>
            <a:xfrm rot="19789113">
              <a:off x="8723147" y="1931382"/>
              <a:ext cx="444352" cy="40010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rPr>
                <a:t>79</a:t>
              </a:r>
              <a:endParaRPr lang="en-US" sz="2000" dirty="0">
                <a:solidFill>
                  <a:schemeClr val="bg1"/>
                </a:solidFill>
              </a:endParaRPr>
            </a:p>
          </p:txBody>
        </p:sp>
        <p:sp>
          <p:nvSpPr>
            <p:cNvPr id="56" name="TextBox 50">
              <a:extLst>
                <a:ext uri="{FF2B5EF4-FFF2-40B4-BE49-F238E27FC236}">
                  <a16:creationId xmlns:a16="http://schemas.microsoft.com/office/drawing/2014/main" id="{0C9DC1AE-FA1F-4D88-A0C7-83C7766804E4}"/>
                </a:ext>
              </a:extLst>
            </p:cNvPr>
            <p:cNvSpPr txBox="1"/>
            <p:nvPr/>
          </p:nvSpPr>
          <p:spPr>
            <a:xfrm rot="20100028">
              <a:off x="9936340" y="2483184"/>
              <a:ext cx="996428" cy="40010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rPr>
                <a:t>654 </a:t>
              </a:r>
              <a:endParaRPr lang="en-US" sz="2000" dirty="0">
                <a:solidFill>
                  <a:schemeClr val="bg1"/>
                </a:solidFill>
              </a:endParaRPr>
            </a:p>
          </p:txBody>
        </p:sp>
        <p:cxnSp>
          <p:nvCxnSpPr>
            <p:cNvPr id="57" name="Straight Connector 56">
              <a:extLst>
                <a:ext uri="{FF2B5EF4-FFF2-40B4-BE49-F238E27FC236}">
                  <a16:creationId xmlns:a16="http://schemas.microsoft.com/office/drawing/2014/main" id="{4849FD8C-B2E6-4B8F-B818-1646E47D0625}"/>
                </a:ext>
              </a:extLst>
            </p:cNvPr>
            <p:cNvCxnSpPr>
              <a:cxnSpLocks/>
            </p:cNvCxnSpPr>
            <p:nvPr/>
          </p:nvCxnSpPr>
          <p:spPr>
            <a:xfrm flipV="1">
              <a:off x="10197420" y="2855940"/>
              <a:ext cx="331041" cy="153841"/>
            </a:xfrm>
            <a:prstGeom prst="line">
              <a:avLst/>
            </a:prstGeom>
            <a:ln w="38100">
              <a:solidFill>
                <a:schemeClr val="bg1"/>
              </a:solidFill>
            </a:ln>
          </p:spPr>
          <p:style>
            <a:lnRef idx="3">
              <a:schemeClr val="dk1"/>
            </a:lnRef>
            <a:fillRef idx="0">
              <a:schemeClr val="dk1"/>
            </a:fillRef>
            <a:effectRef idx="2">
              <a:schemeClr val="dk1"/>
            </a:effectRef>
            <a:fontRef idx="minor">
              <a:schemeClr val="tx1"/>
            </a:fontRef>
          </p:style>
        </p:cxnSp>
        <p:cxnSp>
          <p:nvCxnSpPr>
            <p:cNvPr id="58" name="Straight Connector 57">
              <a:extLst>
                <a:ext uri="{FF2B5EF4-FFF2-40B4-BE49-F238E27FC236}">
                  <a16:creationId xmlns:a16="http://schemas.microsoft.com/office/drawing/2014/main" id="{C5A14F49-EE46-46BF-98B0-A911D8D99F06}"/>
                </a:ext>
              </a:extLst>
            </p:cNvPr>
            <p:cNvCxnSpPr>
              <a:cxnSpLocks/>
            </p:cNvCxnSpPr>
            <p:nvPr/>
          </p:nvCxnSpPr>
          <p:spPr>
            <a:xfrm flipV="1">
              <a:off x="9337659" y="2426339"/>
              <a:ext cx="202934" cy="97832"/>
            </a:xfrm>
            <a:prstGeom prst="line">
              <a:avLst/>
            </a:prstGeom>
            <a:ln w="38100">
              <a:solidFill>
                <a:schemeClr val="bg1"/>
              </a:solidFill>
            </a:ln>
          </p:spPr>
          <p:style>
            <a:lnRef idx="3">
              <a:schemeClr val="dk1"/>
            </a:lnRef>
            <a:fillRef idx="0">
              <a:schemeClr val="dk1"/>
            </a:fillRef>
            <a:effectRef idx="2">
              <a:schemeClr val="dk1"/>
            </a:effectRef>
            <a:fontRef idx="minor">
              <a:schemeClr val="tx1"/>
            </a:fontRef>
          </p:style>
        </p:cxnSp>
        <p:sp>
          <p:nvSpPr>
            <p:cNvPr id="59" name="TextBox 58">
              <a:extLst>
                <a:ext uri="{FF2B5EF4-FFF2-40B4-BE49-F238E27FC236}">
                  <a16:creationId xmlns:a16="http://schemas.microsoft.com/office/drawing/2014/main" id="{9771A3FA-1FAD-4F21-8BF6-E1D1968A13FF}"/>
                </a:ext>
              </a:extLst>
            </p:cNvPr>
            <p:cNvSpPr txBox="1"/>
            <p:nvPr/>
          </p:nvSpPr>
          <p:spPr>
            <a:xfrm rot="20046283">
              <a:off x="9502091" y="2438304"/>
              <a:ext cx="729580" cy="463387"/>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rPr>
                <a:t>420</a:t>
              </a:r>
              <a:endParaRPr lang="en-US" sz="2000" dirty="0">
                <a:solidFill>
                  <a:schemeClr val="bg1"/>
                </a:solidFill>
              </a:endParaRPr>
            </a:p>
          </p:txBody>
        </p:sp>
      </p:grpSp>
      <p:sp>
        <p:nvSpPr>
          <p:cNvPr id="64" name="Rectangle 63">
            <a:extLst>
              <a:ext uri="{FF2B5EF4-FFF2-40B4-BE49-F238E27FC236}">
                <a16:creationId xmlns:a16="http://schemas.microsoft.com/office/drawing/2014/main" id="{6E9457C1-51F8-49E1-AD10-8A6047606AF7}"/>
              </a:ext>
            </a:extLst>
          </p:cNvPr>
          <p:cNvSpPr/>
          <p:nvPr/>
        </p:nvSpPr>
        <p:spPr>
          <a:xfrm>
            <a:off x="0" y="4880030"/>
            <a:ext cx="9144000" cy="274370"/>
          </a:xfrm>
          <a:prstGeom prst="rect">
            <a:avLst/>
          </a:prstGeom>
        </p:spPr>
        <p:txBody>
          <a:bodyPr wrap="square">
            <a:spAutoFit/>
          </a:bodyPr>
          <a:lstStyle/>
          <a:p>
            <a:pPr algn="ctr">
              <a:lnSpc>
                <a:spcPct val="150000"/>
              </a:lnSpc>
            </a:pPr>
            <a:r>
              <a:rPr lang="en-GB" sz="900" dirty="0">
                <a:solidFill>
                  <a:schemeClr val="tx2"/>
                </a:solidFill>
                <a:latin typeface="Helvetica" panose="020B0604020202020204" pitchFamily="34" charset="0"/>
                <a:ea typeface="Calibri" panose="020F0502020204030204" pitchFamily="34" charset="0"/>
                <a:cs typeface="Helvetica" panose="020B0604020202020204" pitchFamily="34" charset="0"/>
              </a:rPr>
              <a:t>Vasiliadou R, </a:t>
            </a:r>
            <a:r>
              <a:rPr lang="en-GB" sz="900" dirty="0" err="1">
                <a:solidFill>
                  <a:schemeClr val="tx2"/>
                </a:solidFill>
                <a:latin typeface="Helvetica" panose="020B0604020202020204" pitchFamily="34" charset="0"/>
                <a:ea typeface="Calibri" panose="020F0502020204030204" pitchFamily="34" charset="0"/>
                <a:cs typeface="Helvetica" panose="020B0604020202020204" pitchFamily="34" charset="0"/>
              </a:rPr>
              <a:t>Dimov</a:t>
            </a:r>
            <a:r>
              <a:rPr lang="en-GB" sz="900" dirty="0">
                <a:solidFill>
                  <a:schemeClr val="tx2"/>
                </a:solidFill>
                <a:latin typeface="Helvetica" panose="020B0604020202020204" pitchFamily="34" charset="0"/>
                <a:ea typeface="Calibri" panose="020F0502020204030204" pitchFamily="34" charset="0"/>
                <a:cs typeface="Helvetica" panose="020B0604020202020204" pitchFamily="34" charset="0"/>
              </a:rPr>
              <a:t> N, Szita N, Jordan S, Lane N. Possible mechanisms of CO</a:t>
            </a:r>
            <a:r>
              <a:rPr lang="en-GB" sz="900" baseline="-25000" dirty="0">
                <a:solidFill>
                  <a:schemeClr val="tx2"/>
                </a:solidFill>
                <a:latin typeface="Helvetica" panose="020B0604020202020204" pitchFamily="34" charset="0"/>
                <a:ea typeface="Calibri" panose="020F0502020204030204" pitchFamily="34" charset="0"/>
                <a:cs typeface="Helvetica" panose="020B0604020202020204" pitchFamily="34" charset="0"/>
              </a:rPr>
              <a:t>2</a:t>
            </a:r>
            <a:r>
              <a:rPr lang="en-GB" sz="900" dirty="0">
                <a:solidFill>
                  <a:schemeClr val="tx2"/>
                </a:solidFill>
                <a:latin typeface="Helvetica" panose="020B0604020202020204" pitchFamily="34" charset="0"/>
                <a:ea typeface="Calibri" panose="020F0502020204030204" pitchFamily="34" charset="0"/>
                <a:cs typeface="Helvetica" panose="020B0604020202020204" pitchFamily="34" charset="0"/>
              </a:rPr>
              <a:t> reduction by H</a:t>
            </a:r>
            <a:r>
              <a:rPr lang="en-GB" sz="900" baseline="-25000" dirty="0">
                <a:solidFill>
                  <a:schemeClr val="tx2"/>
                </a:solidFill>
                <a:latin typeface="Helvetica" panose="020B0604020202020204" pitchFamily="34" charset="0"/>
                <a:ea typeface="Calibri" panose="020F0502020204030204" pitchFamily="34" charset="0"/>
                <a:cs typeface="Helvetica" panose="020B0604020202020204" pitchFamily="34" charset="0"/>
              </a:rPr>
              <a:t>2</a:t>
            </a:r>
            <a:r>
              <a:rPr lang="en-GB" sz="900" dirty="0">
                <a:solidFill>
                  <a:schemeClr val="tx2"/>
                </a:solidFill>
                <a:latin typeface="Helvetica" panose="020B0604020202020204" pitchFamily="34" charset="0"/>
                <a:ea typeface="Calibri" panose="020F0502020204030204" pitchFamily="34" charset="0"/>
                <a:cs typeface="Helvetica" panose="020B0604020202020204" pitchFamily="34" charset="0"/>
              </a:rPr>
              <a:t> via prebiotic vectorial electrochemistry. </a:t>
            </a:r>
            <a:r>
              <a:rPr lang="en-GB" sz="900" i="1" dirty="0">
                <a:solidFill>
                  <a:schemeClr val="tx2"/>
                </a:solidFill>
                <a:latin typeface="Helvetica" panose="020B0604020202020204" pitchFamily="34" charset="0"/>
                <a:ea typeface="Calibri" panose="020F0502020204030204" pitchFamily="34" charset="0"/>
                <a:cs typeface="Helvetica" panose="020B0604020202020204" pitchFamily="34" charset="0"/>
              </a:rPr>
              <a:t>Interface Focus </a:t>
            </a:r>
            <a:r>
              <a:rPr lang="en-GB" sz="900" dirty="0">
                <a:solidFill>
                  <a:schemeClr val="tx2"/>
                </a:solidFill>
                <a:latin typeface="Helvetica" panose="020B0604020202020204" pitchFamily="34" charset="0"/>
                <a:cs typeface="Helvetica" panose="020B0604020202020204" pitchFamily="34" charset="0"/>
              </a:rPr>
              <a:t>9, 20190073 </a:t>
            </a:r>
            <a:r>
              <a:rPr lang="en-GB" sz="900" dirty="0">
                <a:solidFill>
                  <a:schemeClr val="tx2"/>
                </a:solidFill>
                <a:latin typeface="Helvetica" panose="020B0604020202020204" pitchFamily="34" charset="0"/>
                <a:ea typeface="Calibri" panose="020F0502020204030204" pitchFamily="34" charset="0"/>
                <a:cs typeface="Helvetica" panose="020B0604020202020204" pitchFamily="34" charset="0"/>
              </a:rPr>
              <a:t>(2019).</a:t>
            </a:r>
          </a:p>
        </p:txBody>
      </p:sp>
    </p:spTree>
    <p:extLst>
      <p:ext uri="{BB962C8B-B14F-4D97-AF65-F5344CB8AC3E}">
        <p14:creationId xmlns:p14="http://schemas.microsoft.com/office/powerpoint/2010/main" val="28116941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CA491892-85B3-49C0-9BEE-559A4C7668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19212" y="58576"/>
            <a:ext cx="223334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E14800D1-7195-4C88-B6BB-11B629094FBB}"/>
              </a:ext>
            </a:extLst>
          </p:cNvPr>
          <p:cNvPicPr>
            <a:picLocks noChangeAspect="1"/>
          </p:cNvPicPr>
          <p:nvPr/>
        </p:nvPicPr>
        <p:blipFill>
          <a:blip r:embed="rId3"/>
          <a:stretch>
            <a:fillRect/>
          </a:stretch>
        </p:blipFill>
        <p:spPr>
          <a:xfrm>
            <a:off x="0" y="0"/>
            <a:ext cx="9144000" cy="736600"/>
          </a:xfrm>
          <a:prstGeom prst="rect">
            <a:avLst/>
          </a:prstGeom>
        </p:spPr>
      </p:pic>
      <p:sp>
        <p:nvSpPr>
          <p:cNvPr id="6" name="Title 1">
            <a:extLst>
              <a:ext uri="{FF2B5EF4-FFF2-40B4-BE49-F238E27FC236}">
                <a16:creationId xmlns:a16="http://schemas.microsoft.com/office/drawing/2014/main" id="{D929C6FF-336C-42F5-9DC8-85D17567348A}"/>
              </a:ext>
            </a:extLst>
          </p:cNvPr>
          <p:cNvSpPr txBox="1">
            <a:spLocks/>
          </p:cNvSpPr>
          <p:nvPr/>
        </p:nvSpPr>
        <p:spPr>
          <a:xfrm>
            <a:off x="0" y="118798"/>
            <a:ext cx="7736890" cy="603364"/>
          </a:xfrm>
          <a:prstGeom prst="rect">
            <a:avLst/>
          </a:prstGeom>
        </p:spPr>
        <p:txBody>
          <a:bodyPr/>
          <a:lstStyle>
            <a:lvl1pPr algn="l" rtl="0" eaLnBrk="0" fontAlgn="base" hangingPunct="0">
              <a:spcBef>
                <a:spcPct val="0"/>
              </a:spcBef>
              <a:spcAft>
                <a:spcPct val="0"/>
              </a:spcAft>
              <a:defRPr sz="3000" b="1">
                <a:solidFill>
                  <a:schemeClr val="tx2"/>
                </a:solidFill>
                <a:latin typeface="+mj-lt"/>
                <a:ea typeface="ヒラギノ角ゴ Pro W3" charset="-128"/>
                <a:cs typeface="ヒラギノ角ゴ Pro W3" charset="-128"/>
              </a:defRPr>
            </a:lvl1pPr>
            <a:lvl2pPr algn="l" rtl="0" eaLnBrk="0" fontAlgn="base" hangingPunct="0">
              <a:spcBef>
                <a:spcPct val="0"/>
              </a:spcBef>
              <a:spcAft>
                <a:spcPct val="0"/>
              </a:spcAft>
              <a:defRPr sz="3000" b="1">
                <a:solidFill>
                  <a:schemeClr val="tx2"/>
                </a:solidFill>
                <a:latin typeface="Arial" charset="0"/>
                <a:ea typeface="ヒラギノ角ゴ Pro W3" charset="-128"/>
                <a:cs typeface="ヒラギノ角ゴ Pro W3" charset="-128"/>
              </a:defRPr>
            </a:lvl2pPr>
            <a:lvl3pPr algn="l" rtl="0" eaLnBrk="0" fontAlgn="base" hangingPunct="0">
              <a:spcBef>
                <a:spcPct val="0"/>
              </a:spcBef>
              <a:spcAft>
                <a:spcPct val="0"/>
              </a:spcAft>
              <a:defRPr sz="3000" b="1">
                <a:solidFill>
                  <a:schemeClr val="tx2"/>
                </a:solidFill>
                <a:latin typeface="Arial" charset="0"/>
                <a:ea typeface="ヒラギノ角ゴ Pro W3" charset="-128"/>
                <a:cs typeface="ヒラギノ角ゴ Pro W3" charset="-128"/>
              </a:defRPr>
            </a:lvl3pPr>
            <a:lvl4pPr algn="l" rtl="0" eaLnBrk="0" fontAlgn="base" hangingPunct="0">
              <a:spcBef>
                <a:spcPct val="0"/>
              </a:spcBef>
              <a:spcAft>
                <a:spcPct val="0"/>
              </a:spcAft>
              <a:defRPr sz="3000" b="1">
                <a:solidFill>
                  <a:schemeClr val="tx2"/>
                </a:solidFill>
                <a:latin typeface="Arial" charset="0"/>
                <a:ea typeface="ヒラギノ角ゴ Pro W3" charset="-128"/>
                <a:cs typeface="ヒラギノ角ゴ Pro W3" charset="-128"/>
              </a:defRPr>
            </a:lvl4pPr>
            <a:lvl5pPr algn="l" rtl="0" eaLnBrk="0" fontAlgn="base" hangingPunct="0">
              <a:spcBef>
                <a:spcPct val="0"/>
              </a:spcBef>
              <a:spcAft>
                <a:spcPct val="0"/>
              </a:spcAft>
              <a:defRPr sz="3000" b="1">
                <a:solidFill>
                  <a:schemeClr val="tx2"/>
                </a:solidFill>
                <a:latin typeface="Arial" charset="0"/>
                <a:ea typeface="ヒラギノ角ゴ Pro W3" charset="-128"/>
                <a:cs typeface="ヒラギノ角ゴ Pro W3" charset="-128"/>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a:defRPr/>
            </a:pPr>
            <a:r>
              <a:rPr lang="en-US" altLang="en-US" sz="2600" kern="0" dirty="0">
                <a:solidFill>
                  <a:schemeClr val="bg1"/>
                </a:solidFill>
                <a:latin typeface="Helvetica" panose="020B0604020202020204" pitchFamily="34" charset="0"/>
                <a:cs typeface="Helvetica" panose="020B0604020202020204" pitchFamily="34" charset="0"/>
              </a:rPr>
              <a:t>    So this arrangement is at least feasible…</a:t>
            </a:r>
          </a:p>
        </p:txBody>
      </p:sp>
      <p:sp>
        <p:nvSpPr>
          <p:cNvPr id="7" name="Title 1">
            <a:extLst>
              <a:ext uri="{FF2B5EF4-FFF2-40B4-BE49-F238E27FC236}">
                <a16:creationId xmlns:a16="http://schemas.microsoft.com/office/drawing/2014/main" id="{266FCBA8-BA58-426E-A00F-519124F1E19E}"/>
              </a:ext>
            </a:extLst>
          </p:cNvPr>
          <p:cNvSpPr txBox="1">
            <a:spLocks/>
          </p:cNvSpPr>
          <p:nvPr/>
        </p:nvSpPr>
        <p:spPr>
          <a:xfrm>
            <a:off x="14148" y="4683188"/>
            <a:ext cx="8912876" cy="479822"/>
          </a:xfrm>
          <a:prstGeom prst="rect">
            <a:avLst/>
          </a:prstGeom>
        </p:spPr>
        <p:txBody>
          <a:bodyPr/>
          <a:lstStyle>
            <a:lvl1pPr algn="l" rtl="0" eaLnBrk="0" fontAlgn="base" hangingPunct="0">
              <a:spcBef>
                <a:spcPct val="0"/>
              </a:spcBef>
              <a:spcAft>
                <a:spcPct val="0"/>
              </a:spcAft>
              <a:defRPr sz="3000" b="1">
                <a:solidFill>
                  <a:schemeClr val="tx2"/>
                </a:solidFill>
                <a:latin typeface="+mj-lt"/>
                <a:ea typeface="ヒラギノ角ゴ Pro W3" charset="-128"/>
                <a:cs typeface="ヒラギノ角ゴ Pro W3" charset="-128"/>
              </a:defRPr>
            </a:lvl1pPr>
            <a:lvl2pPr algn="l" rtl="0" eaLnBrk="0" fontAlgn="base" hangingPunct="0">
              <a:spcBef>
                <a:spcPct val="0"/>
              </a:spcBef>
              <a:spcAft>
                <a:spcPct val="0"/>
              </a:spcAft>
              <a:defRPr sz="3000" b="1">
                <a:solidFill>
                  <a:schemeClr val="tx2"/>
                </a:solidFill>
                <a:latin typeface="Arial" charset="0"/>
                <a:ea typeface="ヒラギノ角ゴ Pro W3" charset="-128"/>
                <a:cs typeface="ヒラギノ角ゴ Pro W3" charset="-128"/>
              </a:defRPr>
            </a:lvl2pPr>
            <a:lvl3pPr algn="l" rtl="0" eaLnBrk="0" fontAlgn="base" hangingPunct="0">
              <a:spcBef>
                <a:spcPct val="0"/>
              </a:spcBef>
              <a:spcAft>
                <a:spcPct val="0"/>
              </a:spcAft>
              <a:defRPr sz="3000" b="1">
                <a:solidFill>
                  <a:schemeClr val="tx2"/>
                </a:solidFill>
                <a:latin typeface="Arial" charset="0"/>
                <a:ea typeface="ヒラギノ角ゴ Pro W3" charset="-128"/>
                <a:cs typeface="ヒラギノ角ゴ Pro W3" charset="-128"/>
              </a:defRPr>
            </a:lvl3pPr>
            <a:lvl4pPr algn="l" rtl="0" eaLnBrk="0" fontAlgn="base" hangingPunct="0">
              <a:spcBef>
                <a:spcPct val="0"/>
              </a:spcBef>
              <a:spcAft>
                <a:spcPct val="0"/>
              </a:spcAft>
              <a:defRPr sz="3000" b="1">
                <a:solidFill>
                  <a:schemeClr val="tx2"/>
                </a:solidFill>
                <a:latin typeface="Arial" charset="0"/>
                <a:ea typeface="ヒラギノ角ゴ Pro W3" charset="-128"/>
                <a:cs typeface="ヒラギノ角ゴ Pro W3" charset="-128"/>
              </a:defRPr>
            </a:lvl4pPr>
            <a:lvl5pPr algn="l" rtl="0" eaLnBrk="0" fontAlgn="base" hangingPunct="0">
              <a:spcBef>
                <a:spcPct val="0"/>
              </a:spcBef>
              <a:spcAft>
                <a:spcPct val="0"/>
              </a:spcAft>
              <a:defRPr sz="3000" b="1">
                <a:solidFill>
                  <a:schemeClr val="tx2"/>
                </a:solidFill>
                <a:latin typeface="Arial" charset="0"/>
                <a:ea typeface="ヒラギノ角ゴ Pro W3" charset="-128"/>
                <a:cs typeface="ヒラギノ角ゴ Pro W3" charset="-128"/>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algn="ctr">
              <a:defRPr/>
            </a:pPr>
            <a:r>
              <a:rPr lang="en-US" altLang="en-US" sz="2250" kern="0" dirty="0">
                <a:latin typeface="Calibri" pitchFamily="34" charset="0"/>
              </a:rPr>
              <a:t>    Protocells should form within alkaline pores with CO</a:t>
            </a:r>
            <a:r>
              <a:rPr lang="en-US" altLang="en-US" sz="2250" kern="0" baseline="-25000" dirty="0">
                <a:latin typeface="Calibri" pitchFamily="34" charset="0"/>
              </a:rPr>
              <a:t>2</a:t>
            </a:r>
            <a:r>
              <a:rPr lang="en-US" altLang="en-US" sz="2250" kern="0" dirty="0">
                <a:latin typeface="Calibri" pitchFamily="34" charset="0"/>
              </a:rPr>
              <a:t> </a:t>
            </a:r>
            <a:r>
              <a:rPr lang="en-US" altLang="en-US" sz="2250" kern="0" dirty="0">
                <a:solidFill>
                  <a:schemeClr val="bg1"/>
                </a:solidFill>
                <a:latin typeface="Calibri" pitchFamily="34" charset="0"/>
              </a:rPr>
              <a:t>fixation inside</a:t>
            </a:r>
          </a:p>
        </p:txBody>
      </p:sp>
      <p:sp>
        <p:nvSpPr>
          <p:cNvPr id="8" name="Rectangle 7">
            <a:extLst>
              <a:ext uri="{FF2B5EF4-FFF2-40B4-BE49-F238E27FC236}">
                <a16:creationId xmlns:a16="http://schemas.microsoft.com/office/drawing/2014/main" id="{F433347F-1845-47ED-87A0-43CCBFBDFA9B}"/>
              </a:ext>
            </a:extLst>
          </p:cNvPr>
          <p:cNvSpPr/>
          <p:nvPr/>
        </p:nvSpPr>
        <p:spPr bwMode="auto">
          <a:xfrm>
            <a:off x="7538899" y="2440328"/>
            <a:ext cx="197991" cy="224178"/>
          </a:xfrm>
          <a:prstGeom prst="rect">
            <a:avLst/>
          </a:prstGeom>
          <a:blipFill>
            <a:blip r:embed="rId4"/>
            <a:tile tx="0" ty="0" sx="100000" sy="100000" flip="none" algn="tl"/>
          </a:blip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dirty="0"/>
          </a:p>
        </p:txBody>
      </p:sp>
      <p:cxnSp>
        <p:nvCxnSpPr>
          <p:cNvPr id="9" name="Straight Connector 8">
            <a:extLst>
              <a:ext uri="{FF2B5EF4-FFF2-40B4-BE49-F238E27FC236}">
                <a16:creationId xmlns:a16="http://schemas.microsoft.com/office/drawing/2014/main" id="{714C166D-B6D0-4631-B365-6A12B74B14AE}"/>
              </a:ext>
            </a:extLst>
          </p:cNvPr>
          <p:cNvCxnSpPr>
            <a:cxnSpLocks/>
          </p:cNvCxnSpPr>
          <p:nvPr/>
        </p:nvCxnSpPr>
        <p:spPr bwMode="auto">
          <a:xfrm>
            <a:off x="6671837" y="1995134"/>
            <a:ext cx="867062" cy="4265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49">
            <a:extLst>
              <a:ext uri="{FF2B5EF4-FFF2-40B4-BE49-F238E27FC236}">
                <a16:creationId xmlns:a16="http://schemas.microsoft.com/office/drawing/2014/main" id="{3E8AE301-E370-4994-9B82-AC9734C33FC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07953" y="1982231"/>
            <a:ext cx="1663884" cy="1588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a:extLst>
              <a:ext uri="{FF2B5EF4-FFF2-40B4-BE49-F238E27FC236}">
                <a16:creationId xmlns:a16="http://schemas.microsoft.com/office/drawing/2014/main" id="{1B30496B-1606-4809-A764-A33F529ABE19}"/>
              </a:ext>
            </a:extLst>
          </p:cNvPr>
          <p:cNvCxnSpPr>
            <a:cxnSpLocks/>
          </p:cNvCxnSpPr>
          <p:nvPr/>
        </p:nvCxnSpPr>
        <p:spPr bwMode="auto">
          <a:xfrm flipV="1">
            <a:off x="6671837" y="2664506"/>
            <a:ext cx="867062" cy="8904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96E92461-A3AC-405C-BD27-EEB54918F1A8}"/>
              </a:ext>
            </a:extLst>
          </p:cNvPr>
          <p:cNvGrpSpPr/>
          <p:nvPr/>
        </p:nvGrpSpPr>
        <p:grpSpPr>
          <a:xfrm>
            <a:off x="340962" y="839443"/>
            <a:ext cx="4168925" cy="3922942"/>
            <a:chOff x="5689851" y="970806"/>
            <a:chExt cx="4257130" cy="4003358"/>
          </a:xfrm>
        </p:grpSpPr>
        <p:pic>
          <p:nvPicPr>
            <p:cNvPr id="15" name="Picture 14">
              <a:extLst>
                <a:ext uri="{FF2B5EF4-FFF2-40B4-BE49-F238E27FC236}">
                  <a16:creationId xmlns:a16="http://schemas.microsoft.com/office/drawing/2014/main" id="{BF5BA3A9-CE05-4BFC-A583-0BCB99BD0187}"/>
                </a:ext>
              </a:extLst>
            </p:cNvPr>
            <p:cNvPicPr>
              <a:picLocks noChangeAspect="1"/>
            </p:cNvPicPr>
            <p:nvPr/>
          </p:nvPicPr>
          <p:blipFill rotWithShape="1">
            <a:blip r:embed="rId6"/>
            <a:srcRect l="60210" r="7171"/>
            <a:stretch/>
          </p:blipFill>
          <p:spPr>
            <a:xfrm>
              <a:off x="5870458" y="970806"/>
              <a:ext cx="4076523" cy="4003358"/>
            </a:xfrm>
            <a:prstGeom prst="rect">
              <a:avLst/>
            </a:prstGeom>
          </p:spPr>
        </p:pic>
        <p:sp>
          <p:nvSpPr>
            <p:cNvPr id="16" name="Rectangle 15">
              <a:extLst>
                <a:ext uri="{FF2B5EF4-FFF2-40B4-BE49-F238E27FC236}">
                  <a16:creationId xmlns:a16="http://schemas.microsoft.com/office/drawing/2014/main" id="{D627C64A-A596-4B98-B1C6-9A6F6F1902CC}"/>
                </a:ext>
              </a:extLst>
            </p:cNvPr>
            <p:cNvSpPr/>
            <p:nvPr/>
          </p:nvSpPr>
          <p:spPr>
            <a:xfrm>
              <a:off x="5689851" y="4517246"/>
              <a:ext cx="680441" cy="3765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cxnSp>
        <p:nvCxnSpPr>
          <p:cNvPr id="11" name="Straight Connector 10">
            <a:extLst>
              <a:ext uri="{FF2B5EF4-FFF2-40B4-BE49-F238E27FC236}">
                <a16:creationId xmlns:a16="http://schemas.microsoft.com/office/drawing/2014/main" id="{4754C1BE-8C55-46CA-B239-C3174ACAD096}"/>
              </a:ext>
            </a:extLst>
          </p:cNvPr>
          <p:cNvCxnSpPr>
            <a:cxnSpLocks/>
          </p:cNvCxnSpPr>
          <p:nvPr/>
        </p:nvCxnSpPr>
        <p:spPr bwMode="auto">
          <a:xfrm flipV="1">
            <a:off x="4392805" y="3575234"/>
            <a:ext cx="638841" cy="11033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080B6B3-FE66-4DEC-9120-CBAF7DBE9D9B}"/>
              </a:ext>
            </a:extLst>
          </p:cNvPr>
          <p:cNvCxnSpPr>
            <a:cxnSpLocks/>
          </p:cNvCxnSpPr>
          <p:nvPr/>
        </p:nvCxnSpPr>
        <p:spPr bwMode="auto">
          <a:xfrm>
            <a:off x="4136048" y="929898"/>
            <a:ext cx="871905" cy="10598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8365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ef603de627de8c5d8027ed81a846617.jpg" descr="5ef603de627de8c5d8027ed81a846617.jpg"/>
          <p:cNvPicPr>
            <a:picLocks noChangeAspect="1"/>
          </p:cNvPicPr>
          <p:nvPr/>
        </p:nvPicPr>
        <p:blipFill>
          <a:blip r:embed="rId2"/>
          <a:stretch>
            <a:fillRect/>
          </a:stretch>
        </p:blipFill>
        <p:spPr>
          <a:xfrm>
            <a:off x="0" y="328308"/>
            <a:ext cx="9144000" cy="4815191"/>
          </a:xfrm>
          <a:prstGeom prst="rect">
            <a:avLst/>
          </a:prstGeom>
          <a:ln w="12700">
            <a:miter lim="400000"/>
          </a:ln>
          <a:scene3d>
            <a:camera prst="orthographicFront">
              <a:rot lat="0" lon="10800000" rev="0"/>
            </a:camera>
            <a:lightRig rig="threePt" dir="t"/>
          </a:scene3d>
        </p:spPr>
      </p:pic>
      <p:sp>
        <p:nvSpPr>
          <p:cNvPr id="3" name="pH - 5 -12…"/>
          <p:cNvSpPr txBox="1"/>
          <p:nvPr/>
        </p:nvSpPr>
        <p:spPr>
          <a:xfrm>
            <a:off x="166580" y="1517214"/>
            <a:ext cx="5317075" cy="1826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indent="-228600" algn="l">
              <a:buSzPct val="100000"/>
              <a:buChar char="•"/>
              <a:defRPr sz="2800">
                <a:solidFill>
                  <a:srgbClr val="FFFFFF"/>
                </a:solidFill>
                <a:latin typeface="Arial"/>
                <a:ea typeface="Arial"/>
                <a:cs typeface="Arial"/>
                <a:sym typeface="Arial"/>
              </a:defRPr>
            </a:pPr>
            <a:r>
              <a:rPr sz="1600" dirty="0">
                <a:solidFill>
                  <a:srgbClr val="78B2C6"/>
                </a:solidFill>
                <a:latin typeface="Helvetica" panose="020B0604020202020204" pitchFamily="34" charset="0"/>
                <a:cs typeface="Helvetica" panose="020B0604020202020204" pitchFamily="34" charset="0"/>
              </a:rPr>
              <a:t>pH</a:t>
            </a:r>
            <a:r>
              <a:rPr sz="1600" dirty="0">
                <a:latin typeface="Helvetica" panose="020B0604020202020204" pitchFamily="34" charset="0"/>
                <a:cs typeface="Helvetica" panose="020B0604020202020204" pitchFamily="34" charset="0"/>
              </a:rPr>
              <a:t> - 5 -12</a:t>
            </a:r>
            <a:endParaRPr lang="en-GB" sz="1600" dirty="0">
              <a:latin typeface="Helvetica" panose="020B0604020202020204" pitchFamily="34" charset="0"/>
              <a:cs typeface="Helvetica" panose="020B0604020202020204" pitchFamily="34" charset="0"/>
            </a:endParaRPr>
          </a:p>
          <a:p>
            <a:pPr indent="-228600" algn="l">
              <a:buSzPct val="100000"/>
              <a:buChar char="•"/>
              <a:defRPr sz="2800">
                <a:solidFill>
                  <a:srgbClr val="FFFFFF"/>
                </a:solidFill>
                <a:latin typeface="Arial"/>
                <a:ea typeface="Arial"/>
                <a:cs typeface="Arial"/>
                <a:sym typeface="Arial"/>
              </a:defRPr>
            </a:pPr>
            <a:endParaRPr sz="1600" dirty="0">
              <a:latin typeface="Helvetica" panose="020B0604020202020204" pitchFamily="34" charset="0"/>
              <a:cs typeface="Helvetica" panose="020B0604020202020204" pitchFamily="34" charset="0"/>
            </a:endParaRPr>
          </a:p>
          <a:p>
            <a:pPr indent="-228600" algn="l">
              <a:buSzPct val="100000"/>
              <a:buChar char="•"/>
              <a:defRPr sz="2800">
                <a:solidFill>
                  <a:srgbClr val="FFFFFF"/>
                </a:solidFill>
                <a:latin typeface="Arial"/>
                <a:ea typeface="Arial"/>
                <a:cs typeface="Arial"/>
                <a:sym typeface="Arial"/>
              </a:defRPr>
            </a:pPr>
            <a:r>
              <a:rPr sz="1600" dirty="0">
                <a:solidFill>
                  <a:srgbClr val="78B2C6"/>
                </a:solidFill>
                <a:latin typeface="Helvetica" panose="020B0604020202020204" pitchFamily="34" charset="0"/>
                <a:cs typeface="Helvetica" panose="020B0604020202020204" pitchFamily="34" charset="0"/>
              </a:rPr>
              <a:t>Temperature</a:t>
            </a:r>
            <a:r>
              <a:rPr sz="1600" dirty="0">
                <a:latin typeface="Helvetica" panose="020B0604020202020204" pitchFamily="34" charset="0"/>
                <a:cs typeface="Helvetica" panose="020B0604020202020204" pitchFamily="34" charset="0"/>
              </a:rPr>
              <a:t> - 50 to 100 </a:t>
            </a:r>
            <a:r>
              <a:rPr lang="en-GB" sz="1600" dirty="0">
                <a:latin typeface="Helvetica" panose="020B0604020202020204" pitchFamily="34" charset="0"/>
                <a:cs typeface="Helvetica" panose="020B0604020202020204" pitchFamily="34" charset="0"/>
              </a:rPr>
              <a:t>°</a:t>
            </a:r>
            <a:r>
              <a:rPr sz="1600" dirty="0">
                <a:latin typeface="Helvetica" panose="020B0604020202020204" pitchFamily="34" charset="0"/>
                <a:cs typeface="Helvetica" panose="020B0604020202020204" pitchFamily="34" charset="0"/>
              </a:rPr>
              <a:t>C</a:t>
            </a:r>
            <a:endParaRPr lang="en-GB" sz="1600" dirty="0">
              <a:latin typeface="Helvetica" panose="020B0604020202020204" pitchFamily="34" charset="0"/>
              <a:cs typeface="Helvetica" panose="020B0604020202020204" pitchFamily="34" charset="0"/>
            </a:endParaRPr>
          </a:p>
          <a:p>
            <a:pPr indent="-228600" algn="l">
              <a:buSzPct val="100000"/>
              <a:buChar char="•"/>
              <a:defRPr sz="2800">
                <a:solidFill>
                  <a:srgbClr val="FFFFFF"/>
                </a:solidFill>
                <a:latin typeface="Arial"/>
                <a:ea typeface="Arial"/>
                <a:cs typeface="Arial"/>
                <a:sym typeface="Arial"/>
              </a:defRPr>
            </a:pPr>
            <a:endParaRPr sz="1600" dirty="0">
              <a:latin typeface="Helvetica" panose="020B0604020202020204" pitchFamily="34" charset="0"/>
              <a:cs typeface="Helvetica" panose="020B0604020202020204" pitchFamily="34" charset="0"/>
            </a:endParaRPr>
          </a:p>
          <a:p>
            <a:pPr indent="-228600" algn="l">
              <a:buSzPct val="100000"/>
              <a:buChar char="•"/>
              <a:defRPr sz="2800">
                <a:solidFill>
                  <a:srgbClr val="FFFFFF"/>
                </a:solidFill>
                <a:latin typeface="Arial"/>
                <a:ea typeface="Arial"/>
                <a:cs typeface="Arial"/>
                <a:sym typeface="Arial"/>
              </a:defRPr>
            </a:pPr>
            <a:r>
              <a:rPr sz="1600" dirty="0">
                <a:solidFill>
                  <a:srgbClr val="78B2C6"/>
                </a:solidFill>
                <a:latin typeface="Helvetica" panose="020B0604020202020204" pitchFamily="34" charset="0"/>
                <a:cs typeface="Helvetica" panose="020B0604020202020204" pitchFamily="34" charset="0"/>
              </a:rPr>
              <a:t>Salinity</a:t>
            </a:r>
            <a:r>
              <a:rPr sz="1600" dirty="0">
                <a:latin typeface="Helvetica" panose="020B0604020202020204" pitchFamily="34" charset="0"/>
                <a:cs typeface="Helvetica" panose="020B0604020202020204" pitchFamily="34" charset="0"/>
              </a:rPr>
              <a:t> - </a:t>
            </a:r>
            <a:r>
              <a:rPr sz="1600" dirty="0" err="1">
                <a:latin typeface="Helvetica" panose="020B0604020202020204" pitchFamily="34" charset="0"/>
                <a:cs typeface="Helvetica" panose="020B0604020202020204" pitchFamily="34" charset="0"/>
              </a:rPr>
              <a:t>NaCl</a:t>
            </a:r>
            <a:r>
              <a:rPr sz="1600" dirty="0">
                <a:latin typeface="Helvetica" panose="020B0604020202020204" pitchFamily="34" charset="0"/>
                <a:cs typeface="Helvetica" panose="020B0604020202020204" pitchFamily="34" charset="0"/>
              </a:rPr>
              <a:t> (600 </a:t>
            </a:r>
            <a:r>
              <a:rPr sz="1600" dirty="0" err="1">
                <a:latin typeface="Helvetica" panose="020B0604020202020204" pitchFamily="34" charset="0"/>
                <a:cs typeface="Helvetica" panose="020B0604020202020204" pitchFamily="34" charset="0"/>
              </a:rPr>
              <a:t>mM</a:t>
            </a:r>
            <a:r>
              <a:rPr sz="1600" dirty="0">
                <a:latin typeface="Helvetica" panose="020B0604020202020204" pitchFamily="34" charset="0"/>
                <a:cs typeface="Helvetica" panose="020B0604020202020204" pitchFamily="34" charset="0"/>
              </a:rPr>
              <a:t>)</a:t>
            </a:r>
          </a:p>
          <a:p>
            <a:pPr algn="l">
              <a:defRPr sz="2800">
                <a:solidFill>
                  <a:srgbClr val="FFFFFF"/>
                </a:solidFill>
                <a:latin typeface="Arial"/>
                <a:ea typeface="Arial"/>
                <a:cs typeface="Arial"/>
                <a:sym typeface="Arial"/>
              </a:defRPr>
            </a:pPr>
            <a:endParaRPr sz="1600" dirty="0">
              <a:latin typeface="Helvetica" panose="020B0604020202020204" pitchFamily="34" charset="0"/>
              <a:cs typeface="Helvetica" panose="020B0604020202020204" pitchFamily="34" charset="0"/>
            </a:endParaRPr>
          </a:p>
          <a:p>
            <a:pPr indent="-228600" algn="l">
              <a:buSzPct val="100000"/>
              <a:buChar char="•"/>
              <a:defRPr sz="2800">
                <a:solidFill>
                  <a:srgbClr val="FFFFFF"/>
                </a:solidFill>
                <a:latin typeface="Arial"/>
                <a:ea typeface="Arial"/>
                <a:cs typeface="Arial"/>
                <a:sym typeface="Arial"/>
              </a:defRPr>
            </a:pPr>
            <a:r>
              <a:rPr lang="en-GB" sz="1600" dirty="0">
                <a:solidFill>
                  <a:srgbClr val="78B2C6"/>
                </a:solidFill>
                <a:latin typeface="Helvetica" panose="020B0604020202020204" pitchFamily="34" charset="0"/>
                <a:cs typeface="Helvetica" panose="020B0604020202020204" pitchFamily="34" charset="0"/>
              </a:rPr>
              <a:t>Divalent cations </a:t>
            </a:r>
            <a:r>
              <a:rPr lang="en-GB" sz="1600" dirty="0">
                <a:latin typeface="Helvetica" panose="020B0604020202020204" pitchFamily="34" charset="0"/>
                <a:cs typeface="Helvetica" panose="020B0604020202020204" pitchFamily="34" charset="0"/>
              </a:rPr>
              <a:t>–</a:t>
            </a:r>
            <a:r>
              <a:rPr sz="1600" dirty="0">
                <a:latin typeface="Helvetica" panose="020B0604020202020204" pitchFamily="34" charset="0"/>
                <a:cs typeface="Helvetica" panose="020B0604020202020204" pitchFamily="34" charset="0"/>
              </a:rPr>
              <a:t> Mg</a:t>
            </a:r>
            <a:r>
              <a:rPr sz="1600" baseline="31999" dirty="0">
                <a:latin typeface="Helvetica" panose="020B0604020202020204" pitchFamily="34" charset="0"/>
                <a:cs typeface="Helvetica" panose="020B0604020202020204" pitchFamily="34" charset="0"/>
              </a:rPr>
              <a:t>2+ </a:t>
            </a:r>
            <a:r>
              <a:rPr sz="1600" dirty="0">
                <a:latin typeface="Helvetica" panose="020B0604020202020204" pitchFamily="34" charset="0"/>
                <a:cs typeface="Helvetica" panose="020B0604020202020204" pitchFamily="34" charset="0"/>
              </a:rPr>
              <a:t>(50 </a:t>
            </a:r>
            <a:r>
              <a:rPr sz="1600" dirty="0" err="1">
                <a:latin typeface="Helvetica" panose="020B0604020202020204" pitchFamily="34" charset="0"/>
                <a:cs typeface="Helvetica" panose="020B0604020202020204" pitchFamily="34" charset="0"/>
              </a:rPr>
              <a:t>mM</a:t>
            </a:r>
            <a:r>
              <a:rPr sz="1600" dirty="0">
                <a:latin typeface="Helvetica" panose="020B0604020202020204" pitchFamily="34" charset="0"/>
                <a:cs typeface="Helvetica" panose="020B0604020202020204" pitchFamily="34" charset="0"/>
              </a:rPr>
              <a:t>), Ca</a:t>
            </a:r>
            <a:r>
              <a:rPr sz="1600" baseline="31999" dirty="0">
                <a:latin typeface="Helvetica" panose="020B0604020202020204" pitchFamily="34" charset="0"/>
                <a:cs typeface="Helvetica" panose="020B0604020202020204" pitchFamily="34" charset="0"/>
              </a:rPr>
              <a:t>2+ </a:t>
            </a:r>
            <a:r>
              <a:rPr sz="1600" dirty="0">
                <a:latin typeface="Helvetica" panose="020B0604020202020204" pitchFamily="34" charset="0"/>
                <a:cs typeface="Helvetica" panose="020B0604020202020204" pitchFamily="34" charset="0"/>
              </a:rPr>
              <a:t>(10 </a:t>
            </a:r>
            <a:r>
              <a:rPr sz="1600" dirty="0" err="1">
                <a:latin typeface="Helvetica" panose="020B0604020202020204" pitchFamily="34" charset="0"/>
                <a:cs typeface="Helvetica" panose="020B0604020202020204" pitchFamily="34" charset="0"/>
              </a:rPr>
              <a:t>mM</a:t>
            </a:r>
            <a:r>
              <a:rPr sz="1600" dirty="0">
                <a:latin typeface="Helvetica" panose="020B0604020202020204" pitchFamily="34" charset="0"/>
                <a:cs typeface="Helvetica" panose="020B0604020202020204" pitchFamily="34" charset="0"/>
              </a:rPr>
              <a:t>)</a:t>
            </a:r>
          </a:p>
        </p:txBody>
      </p:sp>
      <p:pic>
        <p:nvPicPr>
          <p:cNvPr id="4" name="Picture 3"/>
          <p:cNvPicPr>
            <a:picLocks noChangeAspect="1"/>
          </p:cNvPicPr>
          <p:nvPr/>
        </p:nvPicPr>
        <p:blipFill>
          <a:blip r:embed="rId3"/>
          <a:stretch>
            <a:fillRect/>
          </a:stretch>
        </p:blipFill>
        <p:spPr>
          <a:xfrm>
            <a:off x="0" y="0"/>
            <a:ext cx="9144000" cy="736600"/>
          </a:xfrm>
          <a:prstGeom prst="rect">
            <a:avLst/>
          </a:prstGeom>
        </p:spPr>
      </p:pic>
      <p:sp>
        <p:nvSpPr>
          <p:cNvPr id="5" name="Rectangle 2"/>
          <p:cNvSpPr txBox="1">
            <a:spLocks noChangeArrowheads="1"/>
          </p:cNvSpPr>
          <p:nvPr/>
        </p:nvSpPr>
        <p:spPr>
          <a:xfrm>
            <a:off x="9586" y="129730"/>
            <a:ext cx="9124827" cy="59205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altLang="en-US" sz="2600" b="1" dirty="0">
                <a:solidFill>
                  <a:schemeClr val="bg1"/>
                </a:solidFill>
                <a:latin typeface="Helvetica" panose="020B0604020202020204" pitchFamily="34" charset="0"/>
                <a:cs typeface="Helvetica" panose="020B0604020202020204" pitchFamily="34" charset="0"/>
              </a:rPr>
              <a:t>    Are vents too harsh for fatty acid vesicles?</a:t>
            </a:r>
          </a:p>
        </p:txBody>
      </p:sp>
    </p:spTree>
    <p:extLst>
      <p:ext uri="{BB962C8B-B14F-4D97-AF65-F5344CB8AC3E}">
        <p14:creationId xmlns:p14="http://schemas.microsoft.com/office/powerpoint/2010/main" val="34605418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BB69C2E-BE06-4A31-9352-0661D9E8C22B}"/>
              </a:ext>
            </a:extLst>
          </p:cNvPr>
          <p:cNvPicPr>
            <a:picLocks noChangeAspect="1"/>
          </p:cNvPicPr>
          <p:nvPr/>
        </p:nvPicPr>
        <p:blipFill>
          <a:blip r:embed="rId2"/>
          <a:stretch>
            <a:fillRect/>
          </a:stretch>
        </p:blipFill>
        <p:spPr>
          <a:xfrm>
            <a:off x="0" y="0"/>
            <a:ext cx="9144000" cy="736600"/>
          </a:xfrm>
          <a:prstGeom prst="rect">
            <a:avLst/>
          </a:prstGeom>
        </p:spPr>
      </p:pic>
      <p:pic>
        <p:nvPicPr>
          <p:cNvPr id="3" name="Picture 2">
            <a:extLst>
              <a:ext uri="{FF2B5EF4-FFF2-40B4-BE49-F238E27FC236}">
                <a16:creationId xmlns:a16="http://schemas.microsoft.com/office/drawing/2014/main" id="{10677D07-02AB-4DCC-B2D4-BE6EB251C2B0}"/>
              </a:ext>
            </a:extLst>
          </p:cNvPr>
          <p:cNvPicPr>
            <a:picLocks noChangeAspect="1"/>
          </p:cNvPicPr>
          <p:nvPr/>
        </p:nvPicPr>
        <p:blipFill>
          <a:blip r:embed="rId3"/>
          <a:stretch>
            <a:fillRect/>
          </a:stretch>
        </p:blipFill>
        <p:spPr>
          <a:xfrm>
            <a:off x="121816" y="1197045"/>
            <a:ext cx="4593384" cy="2749410"/>
          </a:xfrm>
          <a:prstGeom prst="rect">
            <a:avLst/>
          </a:prstGeom>
        </p:spPr>
      </p:pic>
      <p:pic>
        <p:nvPicPr>
          <p:cNvPr id="7" name="Picture 6">
            <a:extLst>
              <a:ext uri="{FF2B5EF4-FFF2-40B4-BE49-F238E27FC236}">
                <a16:creationId xmlns:a16="http://schemas.microsoft.com/office/drawing/2014/main" id="{BD754620-4145-412D-8633-63DE43592CF3}"/>
              </a:ext>
            </a:extLst>
          </p:cNvPr>
          <p:cNvPicPr>
            <a:picLocks noChangeAspect="1"/>
          </p:cNvPicPr>
          <p:nvPr/>
        </p:nvPicPr>
        <p:blipFill>
          <a:blip r:embed="rId4"/>
          <a:stretch>
            <a:fillRect/>
          </a:stretch>
        </p:blipFill>
        <p:spPr>
          <a:xfrm>
            <a:off x="4802572" y="1127682"/>
            <a:ext cx="4219612" cy="2749410"/>
          </a:xfrm>
          <a:prstGeom prst="rect">
            <a:avLst/>
          </a:prstGeom>
        </p:spPr>
      </p:pic>
      <p:sp>
        <p:nvSpPr>
          <p:cNvPr id="8" name="Title 1">
            <a:extLst>
              <a:ext uri="{FF2B5EF4-FFF2-40B4-BE49-F238E27FC236}">
                <a16:creationId xmlns:a16="http://schemas.microsoft.com/office/drawing/2014/main" id="{E8BA12CE-2668-4B30-A24A-C0BE8FFBF557}"/>
              </a:ext>
            </a:extLst>
          </p:cNvPr>
          <p:cNvSpPr txBox="1">
            <a:spLocks/>
          </p:cNvSpPr>
          <p:nvPr/>
        </p:nvSpPr>
        <p:spPr>
          <a:xfrm>
            <a:off x="-439" y="122314"/>
            <a:ext cx="9144000" cy="576020"/>
          </a:xfrm>
          <a:prstGeom prst="rect">
            <a:avLst/>
          </a:prstGeom>
        </p:spPr>
        <p:txBody>
          <a:bodyPr/>
          <a:lstStyle>
            <a:lvl1pPr algn="l" rtl="0" eaLnBrk="0" fontAlgn="base" hangingPunct="0">
              <a:spcBef>
                <a:spcPct val="0"/>
              </a:spcBef>
              <a:spcAft>
                <a:spcPct val="0"/>
              </a:spcAft>
              <a:defRPr sz="3000" b="1">
                <a:solidFill>
                  <a:schemeClr val="tx2"/>
                </a:solidFill>
                <a:latin typeface="+mj-lt"/>
                <a:ea typeface="ヒラギノ角ゴ Pro W3" charset="-128"/>
                <a:cs typeface="ヒラギノ角ゴ Pro W3" charset="-128"/>
              </a:defRPr>
            </a:lvl1pPr>
            <a:lvl2pPr algn="l" rtl="0" eaLnBrk="0" fontAlgn="base" hangingPunct="0">
              <a:spcBef>
                <a:spcPct val="0"/>
              </a:spcBef>
              <a:spcAft>
                <a:spcPct val="0"/>
              </a:spcAft>
              <a:defRPr sz="3000" b="1">
                <a:solidFill>
                  <a:schemeClr val="tx2"/>
                </a:solidFill>
                <a:latin typeface="Arial" charset="0"/>
                <a:ea typeface="ヒラギノ角ゴ Pro W3" charset="-128"/>
                <a:cs typeface="ヒラギノ角ゴ Pro W3" charset="-128"/>
              </a:defRPr>
            </a:lvl2pPr>
            <a:lvl3pPr algn="l" rtl="0" eaLnBrk="0" fontAlgn="base" hangingPunct="0">
              <a:spcBef>
                <a:spcPct val="0"/>
              </a:spcBef>
              <a:spcAft>
                <a:spcPct val="0"/>
              </a:spcAft>
              <a:defRPr sz="3000" b="1">
                <a:solidFill>
                  <a:schemeClr val="tx2"/>
                </a:solidFill>
                <a:latin typeface="Arial" charset="0"/>
                <a:ea typeface="ヒラギノ角ゴ Pro W3" charset="-128"/>
                <a:cs typeface="ヒラギノ角ゴ Pro W3" charset="-128"/>
              </a:defRPr>
            </a:lvl3pPr>
            <a:lvl4pPr algn="l" rtl="0" eaLnBrk="0" fontAlgn="base" hangingPunct="0">
              <a:spcBef>
                <a:spcPct val="0"/>
              </a:spcBef>
              <a:spcAft>
                <a:spcPct val="0"/>
              </a:spcAft>
              <a:defRPr sz="3000" b="1">
                <a:solidFill>
                  <a:schemeClr val="tx2"/>
                </a:solidFill>
                <a:latin typeface="Arial" charset="0"/>
                <a:ea typeface="ヒラギノ角ゴ Pro W3" charset="-128"/>
                <a:cs typeface="ヒラギノ角ゴ Pro W3" charset="-128"/>
              </a:defRPr>
            </a:lvl4pPr>
            <a:lvl5pPr algn="l" rtl="0" eaLnBrk="0" fontAlgn="base" hangingPunct="0">
              <a:spcBef>
                <a:spcPct val="0"/>
              </a:spcBef>
              <a:spcAft>
                <a:spcPct val="0"/>
              </a:spcAft>
              <a:defRPr sz="3000" b="1">
                <a:solidFill>
                  <a:schemeClr val="tx2"/>
                </a:solidFill>
                <a:latin typeface="Arial" charset="0"/>
                <a:ea typeface="ヒラギノ角ゴ Pro W3" charset="-128"/>
                <a:cs typeface="ヒラギノ角ゴ Pro W3" charset="-128"/>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a:defRPr/>
            </a:pPr>
            <a:r>
              <a:rPr lang="en-US" altLang="en-US" sz="2600" kern="0" dirty="0">
                <a:solidFill>
                  <a:schemeClr val="bg1"/>
                </a:solidFill>
                <a:latin typeface="Helvetica" panose="020B0604020202020204" pitchFamily="34" charset="0"/>
                <a:cs typeface="Helvetica" panose="020B0604020202020204" pitchFamily="34" charset="0"/>
              </a:rPr>
              <a:t>    Hydrothermal FTT synthesis of amphiphiles </a:t>
            </a:r>
          </a:p>
        </p:txBody>
      </p:sp>
      <p:sp>
        <p:nvSpPr>
          <p:cNvPr id="9" name="TextBox 8">
            <a:extLst>
              <a:ext uri="{FF2B5EF4-FFF2-40B4-BE49-F238E27FC236}">
                <a16:creationId xmlns:a16="http://schemas.microsoft.com/office/drawing/2014/main" id="{DFA4A6E5-80CD-4E5A-B8F3-6B1C542FD7DA}"/>
              </a:ext>
            </a:extLst>
          </p:cNvPr>
          <p:cNvSpPr txBox="1"/>
          <p:nvPr/>
        </p:nvSpPr>
        <p:spPr>
          <a:xfrm>
            <a:off x="-439" y="4808309"/>
            <a:ext cx="9143561" cy="230832"/>
          </a:xfrm>
          <a:prstGeom prst="rect">
            <a:avLst/>
          </a:prstGeom>
          <a:noFill/>
        </p:spPr>
        <p:txBody>
          <a:bodyPr wrap="square" rtlCol="0">
            <a:spAutoFit/>
          </a:bodyPr>
          <a:lstStyle/>
          <a:p>
            <a:pPr algn="ctr"/>
            <a:r>
              <a:rPr lang="en-GB" sz="900" b="0" i="0" dirty="0">
                <a:solidFill>
                  <a:schemeClr val="tx2"/>
                </a:solidFill>
                <a:effectLst/>
                <a:latin typeface="Helvetica" panose="020B0604020202020204" pitchFamily="34" charset="0"/>
                <a:cs typeface="Helvetica" panose="020B0604020202020204" pitchFamily="34" charset="0"/>
              </a:rPr>
              <a:t>McCollom TM,  Ritter G, </a:t>
            </a:r>
            <a:r>
              <a:rPr lang="en-GB" sz="900" b="0" i="0" dirty="0" err="1">
                <a:solidFill>
                  <a:schemeClr val="tx2"/>
                </a:solidFill>
                <a:effectLst/>
                <a:latin typeface="Helvetica" panose="020B0604020202020204" pitchFamily="34" charset="0"/>
                <a:cs typeface="Helvetica" panose="020B0604020202020204" pitchFamily="34" charset="0"/>
              </a:rPr>
              <a:t>Simoneit</a:t>
            </a:r>
            <a:r>
              <a:rPr lang="en-GB" sz="900" b="0" i="0" dirty="0">
                <a:solidFill>
                  <a:schemeClr val="tx2"/>
                </a:solidFill>
                <a:effectLst/>
                <a:latin typeface="Helvetica" panose="020B0604020202020204" pitchFamily="34" charset="0"/>
                <a:cs typeface="Helvetica" panose="020B0604020202020204" pitchFamily="34" charset="0"/>
              </a:rPr>
              <a:t> BRT. Lipid synthesis </a:t>
            </a:r>
            <a:r>
              <a:rPr lang="en-GB" sz="900" dirty="0">
                <a:solidFill>
                  <a:schemeClr val="tx2"/>
                </a:solidFill>
                <a:latin typeface="Helvetica" panose="020B0604020202020204" pitchFamily="34" charset="0"/>
                <a:cs typeface="Helvetica" panose="020B0604020202020204" pitchFamily="34" charset="0"/>
              </a:rPr>
              <a:t>u</a:t>
            </a:r>
            <a:r>
              <a:rPr lang="en-GB" sz="900" b="0" i="0" dirty="0">
                <a:solidFill>
                  <a:schemeClr val="tx2"/>
                </a:solidFill>
                <a:effectLst/>
                <a:latin typeface="Helvetica" panose="020B0604020202020204" pitchFamily="34" charset="0"/>
                <a:cs typeface="Helvetica" panose="020B0604020202020204" pitchFamily="34" charset="0"/>
              </a:rPr>
              <a:t>nder </a:t>
            </a:r>
            <a:r>
              <a:rPr lang="en-GB" sz="900" dirty="0">
                <a:solidFill>
                  <a:schemeClr val="tx2"/>
                </a:solidFill>
                <a:latin typeface="Helvetica" panose="020B0604020202020204" pitchFamily="34" charset="0"/>
                <a:cs typeface="Helvetica" panose="020B0604020202020204" pitchFamily="34" charset="0"/>
              </a:rPr>
              <a:t>h</a:t>
            </a:r>
            <a:r>
              <a:rPr lang="en-GB" sz="900" b="0" i="0" dirty="0">
                <a:solidFill>
                  <a:schemeClr val="tx2"/>
                </a:solidFill>
                <a:effectLst/>
                <a:latin typeface="Helvetica" panose="020B0604020202020204" pitchFamily="34" charset="0"/>
                <a:cs typeface="Helvetica" panose="020B0604020202020204" pitchFamily="34" charset="0"/>
              </a:rPr>
              <a:t>ydrothermal </a:t>
            </a:r>
            <a:r>
              <a:rPr lang="en-GB" sz="900" dirty="0">
                <a:solidFill>
                  <a:schemeClr val="tx2"/>
                </a:solidFill>
                <a:latin typeface="Helvetica" panose="020B0604020202020204" pitchFamily="34" charset="0"/>
                <a:cs typeface="Helvetica" panose="020B0604020202020204" pitchFamily="34" charset="0"/>
              </a:rPr>
              <a:t>c</a:t>
            </a:r>
            <a:r>
              <a:rPr lang="en-GB" sz="900" b="0" i="0" dirty="0">
                <a:solidFill>
                  <a:schemeClr val="tx2"/>
                </a:solidFill>
                <a:effectLst/>
                <a:latin typeface="Helvetica" panose="020B0604020202020204" pitchFamily="34" charset="0"/>
                <a:cs typeface="Helvetica" panose="020B0604020202020204" pitchFamily="34" charset="0"/>
              </a:rPr>
              <a:t>onditions by Fischer- Tropsch-Type reactions. </a:t>
            </a:r>
            <a:r>
              <a:rPr lang="en-GB" sz="900" b="0" i="1" dirty="0" err="1">
                <a:solidFill>
                  <a:schemeClr val="tx2"/>
                </a:solidFill>
                <a:effectLst/>
                <a:latin typeface="Helvetica" panose="020B0604020202020204" pitchFamily="34" charset="0"/>
                <a:cs typeface="Helvetica" panose="020B0604020202020204" pitchFamily="34" charset="0"/>
              </a:rPr>
              <a:t>Orig</a:t>
            </a:r>
            <a:r>
              <a:rPr lang="en-GB" sz="900" b="0" i="1" dirty="0">
                <a:solidFill>
                  <a:schemeClr val="tx2"/>
                </a:solidFill>
                <a:effectLst/>
                <a:latin typeface="Helvetica" panose="020B0604020202020204" pitchFamily="34" charset="0"/>
                <a:cs typeface="Helvetica" panose="020B0604020202020204" pitchFamily="34" charset="0"/>
              </a:rPr>
              <a:t> Life </a:t>
            </a:r>
            <a:r>
              <a:rPr lang="en-GB" sz="900" b="0" i="1" dirty="0" err="1">
                <a:solidFill>
                  <a:schemeClr val="tx2"/>
                </a:solidFill>
                <a:effectLst/>
                <a:latin typeface="Helvetica" panose="020B0604020202020204" pitchFamily="34" charset="0"/>
                <a:cs typeface="Helvetica" panose="020B0604020202020204" pitchFamily="34" charset="0"/>
              </a:rPr>
              <a:t>Evol</a:t>
            </a:r>
            <a:r>
              <a:rPr lang="en-GB" sz="900" b="0" i="1" dirty="0">
                <a:solidFill>
                  <a:schemeClr val="tx2"/>
                </a:solidFill>
                <a:effectLst/>
                <a:latin typeface="Helvetica" panose="020B0604020202020204" pitchFamily="34" charset="0"/>
                <a:cs typeface="Helvetica" panose="020B0604020202020204" pitchFamily="34" charset="0"/>
              </a:rPr>
              <a:t> </a:t>
            </a:r>
            <a:r>
              <a:rPr lang="en-GB" sz="900" b="0" i="1" dirty="0" err="1">
                <a:solidFill>
                  <a:schemeClr val="tx2"/>
                </a:solidFill>
                <a:effectLst/>
                <a:latin typeface="Helvetica" panose="020B0604020202020204" pitchFamily="34" charset="0"/>
                <a:cs typeface="Helvetica" panose="020B0604020202020204" pitchFamily="34" charset="0"/>
              </a:rPr>
              <a:t>Biosph</a:t>
            </a:r>
            <a:r>
              <a:rPr lang="en-GB" sz="900" b="0" i="0" dirty="0">
                <a:solidFill>
                  <a:schemeClr val="tx2"/>
                </a:solidFill>
                <a:effectLst/>
                <a:latin typeface="Helvetica" panose="020B0604020202020204" pitchFamily="34" charset="0"/>
                <a:cs typeface="Helvetica" panose="020B0604020202020204" pitchFamily="34" charset="0"/>
              </a:rPr>
              <a:t> </a:t>
            </a:r>
            <a:r>
              <a:rPr lang="en-GB" sz="900" b="1" i="0" dirty="0">
                <a:solidFill>
                  <a:schemeClr val="tx2"/>
                </a:solidFill>
                <a:effectLst/>
                <a:latin typeface="Helvetica" panose="020B0604020202020204" pitchFamily="34" charset="0"/>
                <a:cs typeface="Helvetica" panose="020B0604020202020204" pitchFamily="34" charset="0"/>
              </a:rPr>
              <a:t>29, </a:t>
            </a:r>
            <a:r>
              <a:rPr lang="en-GB" sz="900" b="0" i="0" dirty="0">
                <a:solidFill>
                  <a:schemeClr val="tx2"/>
                </a:solidFill>
                <a:effectLst/>
                <a:latin typeface="Helvetica" panose="020B0604020202020204" pitchFamily="34" charset="0"/>
                <a:cs typeface="Helvetica" panose="020B0604020202020204" pitchFamily="34" charset="0"/>
              </a:rPr>
              <a:t>153–166 (1999).</a:t>
            </a:r>
            <a:endParaRPr lang="en-GB" sz="900" dirty="0">
              <a:solidFill>
                <a:schemeClr val="tx2"/>
              </a:solidFill>
              <a:latin typeface="Helvetica" panose="020B0604020202020204" pitchFamily="34" charset="0"/>
              <a:cs typeface="Helvetica" panose="020B0604020202020204" pitchFamily="34" charset="0"/>
            </a:endParaRPr>
          </a:p>
        </p:txBody>
      </p:sp>
      <p:sp>
        <p:nvSpPr>
          <p:cNvPr id="10" name="TextBox 9">
            <a:extLst>
              <a:ext uri="{FF2B5EF4-FFF2-40B4-BE49-F238E27FC236}">
                <a16:creationId xmlns:a16="http://schemas.microsoft.com/office/drawing/2014/main" id="{D851EE5B-D4D9-404F-8317-DD2C6295CC2C}"/>
              </a:ext>
            </a:extLst>
          </p:cNvPr>
          <p:cNvSpPr txBox="1"/>
          <p:nvPr/>
        </p:nvSpPr>
        <p:spPr>
          <a:xfrm>
            <a:off x="0" y="4167487"/>
            <a:ext cx="9144000" cy="369332"/>
          </a:xfrm>
          <a:prstGeom prst="rect">
            <a:avLst/>
          </a:prstGeom>
          <a:noFill/>
        </p:spPr>
        <p:txBody>
          <a:bodyPr wrap="square" rtlCol="0">
            <a:spAutoFit/>
          </a:bodyPr>
          <a:lstStyle/>
          <a:p>
            <a:pPr algn="ctr"/>
            <a:r>
              <a:rPr lang="en-GB" dirty="0">
                <a:solidFill>
                  <a:schemeClr val="tx2"/>
                </a:solidFill>
                <a:latin typeface="Helvetica" panose="020B0604020202020204" pitchFamily="34" charset="0"/>
                <a:cs typeface="Helvetica" panose="020B0604020202020204" pitchFamily="34" charset="0"/>
              </a:rPr>
              <a:t>Starting from H</a:t>
            </a:r>
            <a:r>
              <a:rPr lang="en-GB" baseline="-25000" dirty="0">
                <a:solidFill>
                  <a:schemeClr val="tx2"/>
                </a:solidFill>
                <a:latin typeface="Helvetica" panose="020B0604020202020204" pitchFamily="34" charset="0"/>
                <a:cs typeface="Helvetica" panose="020B0604020202020204" pitchFamily="34" charset="0"/>
              </a:rPr>
              <a:t>2</a:t>
            </a:r>
            <a:r>
              <a:rPr lang="en-GB" dirty="0">
                <a:solidFill>
                  <a:schemeClr val="tx2"/>
                </a:solidFill>
                <a:latin typeface="Helvetica" panose="020B0604020202020204" pitchFamily="34" charset="0"/>
                <a:cs typeface="Helvetica" panose="020B0604020202020204" pitchFamily="34" charset="0"/>
              </a:rPr>
              <a:t> and CO</a:t>
            </a:r>
            <a:r>
              <a:rPr lang="en-GB" baseline="-25000" dirty="0">
                <a:solidFill>
                  <a:schemeClr val="tx2"/>
                </a:solidFill>
                <a:latin typeface="Helvetica" panose="020B0604020202020204" pitchFamily="34" charset="0"/>
                <a:cs typeface="Helvetica" panose="020B0604020202020204" pitchFamily="34" charset="0"/>
              </a:rPr>
              <a:t>2</a:t>
            </a:r>
            <a:r>
              <a:rPr lang="en-GB" dirty="0">
                <a:solidFill>
                  <a:schemeClr val="tx2"/>
                </a:solidFill>
                <a:latin typeface="Helvetica" panose="020B0604020202020204" pitchFamily="34" charset="0"/>
                <a:cs typeface="Helvetica" panose="020B0604020202020204" pitchFamily="34" charset="0"/>
              </a:rPr>
              <a:t>, chain lengths are similar to modern membrane lipids</a:t>
            </a:r>
          </a:p>
        </p:txBody>
      </p:sp>
    </p:spTree>
    <p:extLst>
      <p:ext uri="{BB962C8B-B14F-4D97-AF65-F5344CB8AC3E}">
        <p14:creationId xmlns:p14="http://schemas.microsoft.com/office/powerpoint/2010/main" val="18847113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7">
            <a:extLst>
              <a:ext uri="{FF2B5EF4-FFF2-40B4-BE49-F238E27FC236}">
                <a16:creationId xmlns:a16="http://schemas.microsoft.com/office/drawing/2014/main" id="{8323D7FE-2170-4819-8A01-FE0D370580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369" y="667128"/>
            <a:ext cx="1875406" cy="427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0" y="0"/>
            <a:ext cx="9144000" cy="736600"/>
          </a:xfrm>
          <a:prstGeom prst="rect">
            <a:avLst/>
          </a:prstGeom>
        </p:spPr>
      </p:pic>
      <p:sp>
        <p:nvSpPr>
          <p:cNvPr id="142" name="Rectangle 2"/>
          <p:cNvSpPr txBox="1">
            <a:spLocks noChangeArrowheads="1"/>
          </p:cNvSpPr>
          <p:nvPr/>
        </p:nvSpPr>
        <p:spPr>
          <a:xfrm>
            <a:off x="9587" y="132128"/>
            <a:ext cx="9124827" cy="589659"/>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altLang="en-US" sz="2100" b="1" dirty="0">
                <a:solidFill>
                  <a:schemeClr val="bg1"/>
                </a:solidFill>
                <a:latin typeface="Helvetica" panose="020B0604020202020204" pitchFamily="34" charset="0"/>
                <a:cs typeface="Helvetica" panose="020B0604020202020204" pitchFamily="34" charset="0"/>
              </a:rPr>
              <a:t>    </a:t>
            </a:r>
          </a:p>
        </p:txBody>
      </p:sp>
      <p:sp>
        <p:nvSpPr>
          <p:cNvPr id="31" name="pH 7.09"/>
          <p:cNvSpPr txBox="1"/>
          <p:nvPr/>
        </p:nvSpPr>
        <p:spPr>
          <a:xfrm>
            <a:off x="2827932" y="746463"/>
            <a:ext cx="618759" cy="2641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a:solidFill>
                  <a:srgbClr val="FFFFFF"/>
                </a:solidFill>
                <a:latin typeface="Arial"/>
                <a:ea typeface="Arial"/>
                <a:cs typeface="Arial"/>
                <a:sym typeface="Arial"/>
              </a:defRPr>
            </a:lvl1pPr>
          </a:lstStyle>
          <a:p>
            <a:r>
              <a:rPr sz="1050" b="1" dirty="0">
                <a:latin typeface="Helvetica" panose="020B0604020202020204" pitchFamily="34" charset="0"/>
                <a:cs typeface="Helvetica" panose="020B0604020202020204" pitchFamily="34" charset="0"/>
              </a:rPr>
              <a:t>pH 7.09 </a:t>
            </a:r>
          </a:p>
        </p:txBody>
      </p:sp>
      <p:pic>
        <p:nvPicPr>
          <p:cNvPr id="26" name="Picture 8">
            <a:extLst>
              <a:ext uri="{FF2B5EF4-FFF2-40B4-BE49-F238E27FC236}">
                <a16:creationId xmlns:a16="http://schemas.microsoft.com/office/drawing/2014/main" id="{A15D2D0B-1BCD-4A38-BD3F-D9A201FF39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5662" y="758993"/>
            <a:ext cx="3335798" cy="3335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9">
            <a:extLst>
              <a:ext uri="{FF2B5EF4-FFF2-40B4-BE49-F238E27FC236}">
                <a16:creationId xmlns:a16="http://schemas.microsoft.com/office/drawing/2014/main" id="{57F6CBD6-8184-4164-9BFF-B0429EBEAA63}"/>
              </a:ext>
            </a:extLst>
          </p:cNvPr>
          <p:cNvSpPr txBox="1">
            <a:spLocks noChangeArrowheads="1"/>
          </p:cNvSpPr>
          <p:nvPr/>
        </p:nvSpPr>
        <p:spPr bwMode="auto">
          <a:xfrm>
            <a:off x="2485090" y="740312"/>
            <a:ext cx="344798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4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0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en-GB" altLang="en-US" sz="1300" dirty="0">
                <a:solidFill>
                  <a:schemeClr val="bg1"/>
                </a:solidFill>
                <a:latin typeface="Helvetica" panose="020B0604020202020204" pitchFamily="34" charset="0"/>
                <a:cs typeface="Helvetica" panose="020B0604020202020204" pitchFamily="34" charset="0"/>
              </a:rPr>
              <a:t>pH 12, 70⁰C, 600 mM NaCl, 50 mM MgCl</a:t>
            </a:r>
            <a:r>
              <a:rPr lang="en-GB" altLang="en-US" sz="1300" baseline="-25000" dirty="0">
                <a:solidFill>
                  <a:schemeClr val="bg1"/>
                </a:solidFill>
                <a:latin typeface="Helvetica" panose="020B0604020202020204" pitchFamily="34" charset="0"/>
                <a:cs typeface="Helvetica" panose="020B0604020202020204" pitchFamily="34" charset="0"/>
              </a:rPr>
              <a:t>2,</a:t>
            </a:r>
          </a:p>
          <a:p>
            <a:pPr>
              <a:spcBef>
                <a:spcPct val="0"/>
              </a:spcBef>
              <a:buFontTx/>
              <a:buNone/>
            </a:pPr>
            <a:r>
              <a:rPr lang="en-GB" altLang="en-US" sz="1300" dirty="0">
                <a:solidFill>
                  <a:schemeClr val="bg1"/>
                </a:solidFill>
                <a:latin typeface="Helvetica" panose="020B0604020202020204" pitchFamily="34" charset="0"/>
                <a:cs typeface="Helvetica" panose="020B0604020202020204" pitchFamily="34" charset="0"/>
              </a:rPr>
              <a:t>10 mM CaCl</a:t>
            </a:r>
            <a:r>
              <a:rPr lang="en-GB" altLang="en-US" sz="1300" baseline="-25000" dirty="0">
                <a:solidFill>
                  <a:schemeClr val="bg1"/>
                </a:solidFill>
                <a:latin typeface="Helvetica" panose="020B0604020202020204" pitchFamily="34" charset="0"/>
                <a:cs typeface="Helvetica" panose="020B0604020202020204" pitchFamily="34" charset="0"/>
              </a:rPr>
              <a:t>2</a:t>
            </a:r>
            <a:r>
              <a:rPr lang="en-GB" altLang="en-US" sz="1300" dirty="0">
                <a:solidFill>
                  <a:schemeClr val="bg1"/>
                </a:solidFill>
                <a:latin typeface="Helvetica" panose="020B0604020202020204" pitchFamily="34" charset="0"/>
                <a:cs typeface="Helvetica" panose="020B0604020202020204" pitchFamily="34" charset="0"/>
              </a:rPr>
              <a:t> </a:t>
            </a:r>
          </a:p>
        </p:txBody>
      </p:sp>
      <p:pic>
        <p:nvPicPr>
          <p:cNvPr id="28" name="Picture 6">
            <a:extLst>
              <a:ext uri="{FF2B5EF4-FFF2-40B4-BE49-F238E27FC236}">
                <a16:creationId xmlns:a16="http://schemas.microsoft.com/office/drawing/2014/main" id="{5810B4FB-4179-47B4-B169-17CA078151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8253" y="764482"/>
            <a:ext cx="2946099" cy="294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a:extLst>
              <a:ext uri="{FF2B5EF4-FFF2-40B4-BE49-F238E27FC236}">
                <a16:creationId xmlns:a16="http://schemas.microsoft.com/office/drawing/2014/main" id="{EE747E00-17E8-4388-9C56-8FD178019EE8}"/>
              </a:ext>
            </a:extLst>
          </p:cNvPr>
          <p:cNvSpPr/>
          <p:nvPr/>
        </p:nvSpPr>
        <p:spPr>
          <a:xfrm>
            <a:off x="6155878" y="758993"/>
            <a:ext cx="2661225" cy="415498"/>
          </a:xfrm>
          <a:prstGeom prst="rect">
            <a:avLst/>
          </a:prstGeom>
        </p:spPr>
        <p:txBody>
          <a:bodyPr wrap="square">
            <a:spAutoFit/>
          </a:bodyPr>
          <a:lstStyle/>
          <a:p>
            <a:pPr algn="ctr">
              <a:defRPr sz="2800">
                <a:solidFill>
                  <a:srgbClr val="525252"/>
                </a:solidFill>
              </a:defRPr>
            </a:pPr>
            <a:r>
              <a:rPr lang="en-GB" sz="1050" b="1" dirty="0">
                <a:solidFill>
                  <a:schemeClr val="bg1"/>
                </a:solidFill>
                <a:latin typeface="Helvetica" panose="020B0604020202020204" pitchFamily="34" charset="0"/>
                <a:cs typeface="Helvetica" panose="020B0604020202020204" pitchFamily="34" charset="0"/>
              </a:rPr>
              <a:t>1:1 Fatty acid/alcohol C</a:t>
            </a:r>
            <a:r>
              <a:rPr lang="en-GB" sz="1050" b="1" baseline="-5999" dirty="0">
                <a:solidFill>
                  <a:schemeClr val="bg1"/>
                </a:solidFill>
                <a:latin typeface="Helvetica" panose="020B0604020202020204" pitchFamily="34" charset="0"/>
                <a:cs typeface="Helvetica" panose="020B0604020202020204" pitchFamily="34" charset="0"/>
              </a:rPr>
              <a:t>10 </a:t>
            </a:r>
            <a:r>
              <a:rPr lang="en-GB" sz="1050" b="1" dirty="0">
                <a:solidFill>
                  <a:schemeClr val="bg1"/>
                </a:solidFill>
                <a:latin typeface="Helvetica" panose="020B0604020202020204" pitchFamily="34" charset="0"/>
                <a:cs typeface="Helvetica" panose="020B0604020202020204" pitchFamily="34" charset="0"/>
              </a:rPr>
              <a:t>- C</a:t>
            </a:r>
            <a:r>
              <a:rPr lang="en-GB" sz="1050" b="1" baseline="-5999" dirty="0">
                <a:solidFill>
                  <a:schemeClr val="bg1"/>
                </a:solidFill>
                <a:latin typeface="Helvetica" panose="020B0604020202020204" pitchFamily="34" charset="0"/>
                <a:cs typeface="Helvetica" panose="020B0604020202020204" pitchFamily="34" charset="0"/>
              </a:rPr>
              <a:t>15</a:t>
            </a:r>
            <a:r>
              <a:rPr lang="en-GB" sz="1050" b="1" dirty="0">
                <a:solidFill>
                  <a:schemeClr val="bg1"/>
                </a:solidFill>
                <a:latin typeface="Helvetica" panose="020B0604020202020204" pitchFamily="34" charset="0"/>
                <a:cs typeface="Helvetica" panose="020B0604020202020204" pitchFamily="34" charset="0"/>
              </a:rPr>
              <a:t> (5 mM) pH 12.13</a:t>
            </a:r>
          </a:p>
        </p:txBody>
      </p:sp>
      <p:sp>
        <p:nvSpPr>
          <p:cNvPr id="32" name="TextBox 15">
            <a:extLst>
              <a:ext uri="{FF2B5EF4-FFF2-40B4-BE49-F238E27FC236}">
                <a16:creationId xmlns:a16="http://schemas.microsoft.com/office/drawing/2014/main" id="{9545CC85-F013-48D1-9E60-06E4FC495C71}"/>
              </a:ext>
            </a:extLst>
          </p:cNvPr>
          <p:cNvSpPr txBox="1">
            <a:spLocks noChangeArrowheads="1"/>
          </p:cNvSpPr>
          <p:nvPr/>
        </p:nvSpPr>
        <p:spPr bwMode="auto">
          <a:xfrm>
            <a:off x="940172" y="853916"/>
            <a:ext cx="14636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4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0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en-GB" altLang="en-US" sz="1000" b="1" dirty="0">
                <a:solidFill>
                  <a:schemeClr val="tx2"/>
                </a:solidFill>
                <a:latin typeface="Helvetica" panose="020B0604020202020204" pitchFamily="34" charset="0"/>
                <a:cs typeface="Helvetica" panose="020B0604020202020204" pitchFamily="34" charset="0"/>
              </a:rPr>
              <a:t>Decanoic acid alone</a:t>
            </a:r>
          </a:p>
        </p:txBody>
      </p:sp>
      <p:sp>
        <p:nvSpPr>
          <p:cNvPr id="33" name="TextBox 16">
            <a:extLst>
              <a:ext uri="{FF2B5EF4-FFF2-40B4-BE49-F238E27FC236}">
                <a16:creationId xmlns:a16="http://schemas.microsoft.com/office/drawing/2014/main" id="{B8BEF254-9A11-4795-9CDC-67171565C365}"/>
              </a:ext>
            </a:extLst>
          </p:cNvPr>
          <p:cNvSpPr txBox="1">
            <a:spLocks noChangeArrowheads="1"/>
          </p:cNvSpPr>
          <p:nvPr/>
        </p:nvSpPr>
        <p:spPr bwMode="auto">
          <a:xfrm>
            <a:off x="1189410" y="2197271"/>
            <a:ext cx="121443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4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0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en-GB" altLang="en-US" sz="1000" b="1" dirty="0">
                <a:solidFill>
                  <a:schemeClr val="tx2"/>
                </a:solidFill>
                <a:latin typeface="Helvetica" panose="020B0604020202020204" pitchFamily="34" charset="0"/>
                <a:cs typeface="Helvetica" panose="020B0604020202020204" pitchFamily="34" charset="0"/>
              </a:rPr>
              <a:t>6 FA mix, 5 mM</a:t>
            </a:r>
          </a:p>
        </p:txBody>
      </p:sp>
      <p:sp>
        <p:nvSpPr>
          <p:cNvPr id="34" name="TextBox 17">
            <a:extLst>
              <a:ext uri="{FF2B5EF4-FFF2-40B4-BE49-F238E27FC236}">
                <a16:creationId xmlns:a16="http://schemas.microsoft.com/office/drawing/2014/main" id="{47E0C7D2-477A-4562-AF12-5A21B68E417C}"/>
              </a:ext>
            </a:extLst>
          </p:cNvPr>
          <p:cNvSpPr txBox="1">
            <a:spLocks noChangeArrowheads="1"/>
          </p:cNvSpPr>
          <p:nvPr/>
        </p:nvSpPr>
        <p:spPr bwMode="auto">
          <a:xfrm>
            <a:off x="1194913" y="3703535"/>
            <a:ext cx="12144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4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0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en-GB" altLang="en-US" sz="1000" b="1" dirty="0">
                <a:solidFill>
                  <a:schemeClr val="tx2"/>
                </a:solidFill>
                <a:latin typeface="Helvetica" panose="020B0604020202020204" pitchFamily="34" charset="0"/>
                <a:cs typeface="Helvetica" panose="020B0604020202020204" pitchFamily="34" charset="0"/>
              </a:rPr>
              <a:t>5:1 FA:FOH mix</a:t>
            </a:r>
          </a:p>
        </p:txBody>
      </p:sp>
      <p:pic>
        <p:nvPicPr>
          <p:cNvPr id="36" name="5 mM 1 to 1 FA OH pH range [2].tif" descr="5 mM 1 to 1 FA OH pH range [2].tif">
            <a:extLst>
              <a:ext uri="{FF2B5EF4-FFF2-40B4-BE49-F238E27FC236}">
                <a16:creationId xmlns:a16="http://schemas.microsoft.com/office/drawing/2014/main" id="{179544E5-26DD-4845-9AE3-3827DC00AF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4941" y="2778544"/>
            <a:ext cx="2416408" cy="167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7" name="TextBox 17">
            <a:extLst>
              <a:ext uri="{FF2B5EF4-FFF2-40B4-BE49-F238E27FC236}">
                <a16:creationId xmlns:a16="http://schemas.microsoft.com/office/drawing/2014/main" id="{069005A5-33A0-4A4D-85CC-361F798F648E}"/>
              </a:ext>
            </a:extLst>
          </p:cNvPr>
          <p:cNvSpPr txBox="1">
            <a:spLocks noChangeArrowheads="1"/>
          </p:cNvSpPr>
          <p:nvPr/>
        </p:nvSpPr>
        <p:spPr bwMode="auto">
          <a:xfrm>
            <a:off x="5643697" y="2778544"/>
            <a:ext cx="12144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ヒラギノ角ゴ Pro W3"/>
                <a:cs typeface="ヒラギノ角ゴ Pro W3"/>
              </a:defRPr>
            </a:lvl1pPr>
            <a:lvl2pPr marL="742950" indent="-285750">
              <a:spcBef>
                <a:spcPct val="20000"/>
              </a:spcBef>
              <a:buChar char="–"/>
              <a:defRPr sz="2400">
                <a:solidFill>
                  <a:schemeClr val="tx1"/>
                </a:solidFill>
                <a:latin typeface="Arial" panose="020B0604020202020204" pitchFamily="34" charset="0"/>
                <a:ea typeface="ヒラギノ角ゴ Pro W3"/>
                <a:cs typeface="ヒラギノ角ゴ Pro W3"/>
              </a:defRPr>
            </a:lvl2pPr>
            <a:lvl3pPr marL="1143000" indent="-228600">
              <a:spcBef>
                <a:spcPct val="20000"/>
              </a:spcBef>
              <a:buChar char="•"/>
              <a:defRPr sz="2000">
                <a:solidFill>
                  <a:schemeClr val="tx1"/>
                </a:solidFill>
                <a:latin typeface="Arial" panose="020B0604020202020204" pitchFamily="34" charset="0"/>
                <a:ea typeface="ヒラギノ角ゴ Pro W3"/>
                <a:cs typeface="ヒラギノ角ゴ Pro W3"/>
              </a:defRPr>
            </a:lvl3pPr>
            <a:lvl4pPr marL="1600200" indent="-228600">
              <a:spcBef>
                <a:spcPct val="20000"/>
              </a:spcBef>
              <a:buChar char="–"/>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har char="»"/>
              <a:defRPr sz="20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en-GB" altLang="en-US" sz="1000" b="1" dirty="0">
                <a:solidFill>
                  <a:schemeClr val="tx2"/>
                </a:solidFill>
                <a:latin typeface="Helvetica" panose="020B0604020202020204" pitchFamily="34" charset="0"/>
                <a:cs typeface="Helvetica" panose="020B0604020202020204" pitchFamily="34" charset="0"/>
              </a:rPr>
              <a:t>1:1 FA:FOH mix</a:t>
            </a:r>
          </a:p>
        </p:txBody>
      </p:sp>
      <p:sp>
        <p:nvSpPr>
          <p:cNvPr id="38" name="Rectangle 37">
            <a:extLst>
              <a:ext uri="{FF2B5EF4-FFF2-40B4-BE49-F238E27FC236}">
                <a16:creationId xmlns:a16="http://schemas.microsoft.com/office/drawing/2014/main" id="{70FE597A-4BCC-4281-A241-23EF5F164524}"/>
              </a:ext>
            </a:extLst>
          </p:cNvPr>
          <p:cNvSpPr/>
          <p:nvPr/>
        </p:nvSpPr>
        <p:spPr>
          <a:xfrm>
            <a:off x="-100853" y="4922779"/>
            <a:ext cx="9345706" cy="228909"/>
          </a:xfrm>
          <a:prstGeom prst="rect">
            <a:avLst/>
          </a:prstGeom>
        </p:spPr>
        <p:txBody>
          <a:bodyPr wrap="square">
            <a:spAutoFit/>
          </a:bodyPr>
          <a:lstStyle/>
          <a:p>
            <a:pPr algn="ctr">
              <a:lnSpc>
                <a:spcPct val="150000"/>
              </a:lnSpc>
            </a:pPr>
            <a:r>
              <a:rPr lang="en-GB" sz="675" dirty="0">
                <a:solidFill>
                  <a:schemeClr val="tx2"/>
                </a:solidFill>
                <a:latin typeface="Helvetica" panose="020B0604020202020204" pitchFamily="34" charset="0"/>
                <a:ea typeface="Calibri" panose="020F0502020204030204" pitchFamily="34" charset="0"/>
                <a:cs typeface="Helvetica" panose="020B0604020202020204" pitchFamily="34" charset="0"/>
              </a:rPr>
              <a:t>Jordan S, Rammu H, Zheludev IN, Hartley AM, Marechal A, Lane N. </a:t>
            </a:r>
            <a:r>
              <a:rPr lang="en-US" sz="675" dirty="0">
                <a:solidFill>
                  <a:schemeClr val="tx2"/>
                </a:solidFill>
                <a:latin typeface="Helvetica" panose="020B0604020202020204" pitchFamily="34" charset="0"/>
                <a:cs typeface="Helvetica" panose="020B0604020202020204" pitchFamily="34" charset="0"/>
              </a:rPr>
              <a:t>Promotion of protocell self-assembly from mixed amphiphiles at the origin of life</a:t>
            </a:r>
            <a:r>
              <a:rPr lang="en-GB" sz="675" dirty="0">
                <a:solidFill>
                  <a:schemeClr val="tx2"/>
                </a:solidFill>
                <a:latin typeface="Helvetica" panose="020B0604020202020204" pitchFamily="34" charset="0"/>
                <a:ea typeface="Calibri" panose="020F0502020204030204" pitchFamily="34" charset="0"/>
                <a:cs typeface="Helvetica" panose="020B0604020202020204" pitchFamily="34" charset="0"/>
              </a:rPr>
              <a:t>. </a:t>
            </a:r>
            <a:r>
              <a:rPr lang="en-GB" sz="675" i="1" dirty="0">
                <a:solidFill>
                  <a:schemeClr val="tx2"/>
                </a:solidFill>
                <a:latin typeface="Helvetica" panose="020B0604020202020204" pitchFamily="34" charset="0"/>
                <a:ea typeface="Calibri" panose="020F0502020204030204" pitchFamily="34" charset="0"/>
                <a:cs typeface="Helvetica" panose="020B0604020202020204" pitchFamily="34" charset="0"/>
              </a:rPr>
              <a:t>Nature Ecology &amp; Evolution 3, 1705 </a:t>
            </a:r>
            <a:r>
              <a:rPr lang="en-GB" sz="675" dirty="0">
                <a:solidFill>
                  <a:schemeClr val="tx2"/>
                </a:solidFill>
                <a:latin typeface="Helvetica" panose="020B0604020202020204" pitchFamily="34" charset="0"/>
                <a:ea typeface="Calibri" panose="020F0502020204030204" pitchFamily="34" charset="0"/>
                <a:cs typeface="Helvetica" panose="020B0604020202020204" pitchFamily="34" charset="0"/>
              </a:rPr>
              <a:t>(2019)</a:t>
            </a:r>
          </a:p>
        </p:txBody>
      </p:sp>
      <p:sp>
        <p:nvSpPr>
          <p:cNvPr id="17" name="Rectangle 2">
            <a:extLst>
              <a:ext uri="{FF2B5EF4-FFF2-40B4-BE49-F238E27FC236}">
                <a16:creationId xmlns:a16="http://schemas.microsoft.com/office/drawing/2014/main" id="{D07A2807-E5F4-46D6-A815-535A20C73FEE}"/>
              </a:ext>
            </a:extLst>
          </p:cNvPr>
          <p:cNvSpPr txBox="1">
            <a:spLocks noChangeArrowheads="1"/>
          </p:cNvSpPr>
          <p:nvPr/>
        </p:nvSpPr>
        <p:spPr>
          <a:xfrm>
            <a:off x="9587" y="132127"/>
            <a:ext cx="9124827" cy="58965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2600" b="1">
                <a:solidFill>
                  <a:schemeClr val="bg1"/>
                </a:solidFill>
                <a:latin typeface="Helvetica" panose="020B0604020202020204" pitchFamily="34" charset="0"/>
                <a:cs typeface="Helvetica" panose="020B0604020202020204" pitchFamily="34" charset="0"/>
              </a:rPr>
              <a:t>    Promotion of protocell self-assembly</a:t>
            </a:r>
            <a:endParaRPr lang="en-GB" altLang="en-US" sz="2600" b="1" dirty="0">
              <a:solidFill>
                <a:schemeClr val="bg1"/>
              </a:solidFill>
              <a:latin typeface="Helvetica" panose="020B0604020202020204" pitchFamily="34" charset="0"/>
              <a:cs typeface="Helvetica" panose="020B0604020202020204" pitchFamily="34" charset="0"/>
            </a:endParaRPr>
          </a:p>
        </p:txBody>
      </p:sp>
      <p:sp>
        <p:nvSpPr>
          <p:cNvPr id="18" name="TextBox 17">
            <a:extLst>
              <a:ext uri="{FF2B5EF4-FFF2-40B4-BE49-F238E27FC236}">
                <a16:creationId xmlns:a16="http://schemas.microsoft.com/office/drawing/2014/main" id="{2A27305A-1070-4985-BA24-F67F6B52738D}"/>
              </a:ext>
            </a:extLst>
          </p:cNvPr>
          <p:cNvSpPr txBox="1"/>
          <p:nvPr/>
        </p:nvSpPr>
        <p:spPr>
          <a:xfrm>
            <a:off x="2485090" y="4358431"/>
            <a:ext cx="6468690" cy="584775"/>
          </a:xfrm>
          <a:prstGeom prst="rect">
            <a:avLst/>
          </a:prstGeom>
          <a:noFill/>
        </p:spPr>
        <p:txBody>
          <a:bodyPr wrap="square" rtlCol="0">
            <a:spAutoFit/>
          </a:bodyPr>
          <a:lstStyle/>
          <a:p>
            <a:pPr algn="ctr"/>
            <a:r>
              <a:rPr lang="en-GB" sz="1600" dirty="0">
                <a:solidFill>
                  <a:srgbClr val="FF0000"/>
                </a:solidFill>
                <a:latin typeface="Helvetica" panose="020B0604020202020204" pitchFamily="34" charset="0"/>
                <a:cs typeface="Helvetica" panose="020B0604020202020204" pitchFamily="34" charset="0"/>
              </a:rPr>
              <a:t>Protocells with bilayer membranes form spontaneously from mixed amphiphiles under alkaline hydrothermal conditions</a:t>
            </a:r>
          </a:p>
        </p:txBody>
      </p:sp>
    </p:spTree>
    <p:extLst>
      <p:ext uri="{BB962C8B-B14F-4D97-AF65-F5344CB8AC3E}">
        <p14:creationId xmlns:p14="http://schemas.microsoft.com/office/powerpoint/2010/main" val="6415198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736600"/>
          </a:xfrm>
          <a:prstGeom prst="rect">
            <a:avLst/>
          </a:prstGeom>
        </p:spPr>
      </p:pic>
      <p:sp>
        <p:nvSpPr>
          <p:cNvPr id="137" name="Rectangle 136"/>
          <p:cNvSpPr/>
          <p:nvPr/>
        </p:nvSpPr>
        <p:spPr>
          <a:xfrm>
            <a:off x="756520" y="785175"/>
            <a:ext cx="118411" cy="10949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6" name="TextBox 145"/>
          <p:cNvSpPr txBox="1"/>
          <p:nvPr/>
        </p:nvSpPr>
        <p:spPr>
          <a:xfrm>
            <a:off x="412051" y="772529"/>
            <a:ext cx="3605087" cy="276999"/>
          </a:xfrm>
          <a:prstGeom prst="rect">
            <a:avLst/>
          </a:prstGeom>
          <a:noFill/>
        </p:spPr>
        <p:txBody>
          <a:bodyPr wrap="square" rtlCol="0">
            <a:spAutoFit/>
          </a:bodyPr>
          <a:lstStyle/>
          <a:p>
            <a:pPr algn="ctr"/>
            <a:r>
              <a:rPr lang="en-GB" sz="1200" b="1" dirty="0">
                <a:solidFill>
                  <a:schemeClr val="tx2"/>
                </a:solidFill>
                <a:latin typeface="Helvetica" panose="020B0604020202020204" pitchFamily="34" charset="0"/>
                <a:cs typeface="Helvetica" panose="020B0604020202020204" pitchFamily="34" charset="0"/>
              </a:rPr>
              <a:t>UV-Vis spectroscopy [4Fe-4S] clusters</a:t>
            </a:r>
          </a:p>
        </p:txBody>
      </p:sp>
      <p:sp>
        <p:nvSpPr>
          <p:cNvPr id="34" name="TextBox 33">
            <a:extLst>
              <a:ext uri="{FF2B5EF4-FFF2-40B4-BE49-F238E27FC236}">
                <a16:creationId xmlns:a16="http://schemas.microsoft.com/office/drawing/2014/main" id="{EEC94E46-5B6C-4BCE-ABF7-8897D62E27ED}"/>
              </a:ext>
            </a:extLst>
          </p:cNvPr>
          <p:cNvSpPr txBox="1"/>
          <p:nvPr/>
        </p:nvSpPr>
        <p:spPr>
          <a:xfrm>
            <a:off x="4439406" y="772529"/>
            <a:ext cx="2452487" cy="276999"/>
          </a:xfrm>
          <a:prstGeom prst="rect">
            <a:avLst/>
          </a:prstGeom>
          <a:noFill/>
        </p:spPr>
        <p:txBody>
          <a:bodyPr wrap="square" rtlCol="0">
            <a:spAutoFit/>
          </a:bodyPr>
          <a:lstStyle/>
          <a:p>
            <a:pPr algn="ctr"/>
            <a:r>
              <a:rPr lang="en-GB" sz="1200" b="1" dirty="0" err="1">
                <a:solidFill>
                  <a:schemeClr val="tx2"/>
                </a:solidFill>
                <a:latin typeface="Helvetica" panose="020B0604020202020204" pitchFamily="34" charset="0"/>
                <a:cs typeface="Helvetica" panose="020B0604020202020204" pitchFamily="34" charset="0"/>
              </a:rPr>
              <a:t>Mössbauer</a:t>
            </a:r>
            <a:r>
              <a:rPr lang="en-GB" sz="1200" b="1" dirty="0">
                <a:solidFill>
                  <a:schemeClr val="tx2"/>
                </a:solidFill>
                <a:latin typeface="Helvetica" panose="020B0604020202020204" pitchFamily="34" charset="0"/>
                <a:cs typeface="Helvetica" panose="020B0604020202020204" pitchFamily="34" charset="0"/>
              </a:rPr>
              <a:t> spectroscopy</a:t>
            </a:r>
          </a:p>
        </p:txBody>
      </p:sp>
      <p:pic>
        <p:nvPicPr>
          <p:cNvPr id="13" name="Picture 12" descr="Diagram&#10;&#10;Description automatically generated">
            <a:extLst>
              <a:ext uri="{FF2B5EF4-FFF2-40B4-BE49-F238E27FC236}">
                <a16:creationId xmlns:a16="http://schemas.microsoft.com/office/drawing/2014/main" id="{DA5C5D2A-B884-480B-A0F3-20DB6DE950C6}"/>
              </a:ext>
            </a:extLst>
          </p:cNvPr>
          <p:cNvPicPr>
            <a:picLocks noChangeAspect="1"/>
          </p:cNvPicPr>
          <p:nvPr/>
        </p:nvPicPr>
        <p:blipFill>
          <a:blip r:embed="rId4"/>
          <a:stretch>
            <a:fillRect/>
          </a:stretch>
        </p:blipFill>
        <p:spPr>
          <a:xfrm>
            <a:off x="4311658" y="1026444"/>
            <a:ext cx="2683490" cy="3366775"/>
          </a:xfrm>
          <a:prstGeom prst="rect">
            <a:avLst/>
          </a:prstGeom>
        </p:spPr>
      </p:pic>
      <p:pic>
        <p:nvPicPr>
          <p:cNvPr id="14" name="Picture 13">
            <a:extLst>
              <a:ext uri="{FF2B5EF4-FFF2-40B4-BE49-F238E27FC236}">
                <a16:creationId xmlns:a16="http://schemas.microsoft.com/office/drawing/2014/main" id="{1FE8ADD9-D9F8-4F1D-857F-E28BF0C5D52C}"/>
              </a:ext>
            </a:extLst>
          </p:cNvPr>
          <p:cNvPicPr>
            <a:picLocks noChangeAspect="1"/>
          </p:cNvPicPr>
          <p:nvPr/>
        </p:nvPicPr>
        <p:blipFill rotWithShape="1">
          <a:blip r:embed="rId5"/>
          <a:srcRect r="50000"/>
          <a:stretch/>
        </p:blipFill>
        <p:spPr>
          <a:xfrm>
            <a:off x="6994671" y="1187876"/>
            <a:ext cx="1837946" cy="3012366"/>
          </a:xfrm>
          <a:prstGeom prst="rect">
            <a:avLst/>
          </a:prstGeom>
        </p:spPr>
      </p:pic>
      <p:sp>
        <p:nvSpPr>
          <p:cNvPr id="15" name="TextBox 14">
            <a:extLst>
              <a:ext uri="{FF2B5EF4-FFF2-40B4-BE49-F238E27FC236}">
                <a16:creationId xmlns:a16="http://schemas.microsoft.com/office/drawing/2014/main" id="{6CDCC89E-A1EC-45EA-B9ED-4B6FB7022CF8}"/>
              </a:ext>
            </a:extLst>
          </p:cNvPr>
          <p:cNvSpPr txBox="1"/>
          <p:nvPr/>
        </p:nvSpPr>
        <p:spPr>
          <a:xfrm>
            <a:off x="6891893" y="767692"/>
            <a:ext cx="2274167" cy="276999"/>
          </a:xfrm>
          <a:prstGeom prst="rect">
            <a:avLst/>
          </a:prstGeom>
          <a:noFill/>
        </p:spPr>
        <p:txBody>
          <a:bodyPr wrap="square" rtlCol="0">
            <a:spAutoFit/>
          </a:bodyPr>
          <a:lstStyle/>
          <a:p>
            <a:pPr algn="ctr"/>
            <a:r>
              <a:rPr lang="en-GB" sz="1200" b="1" dirty="0">
                <a:solidFill>
                  <a:schemeClr val="tx2"/>
                </a:solidFill>
                <a:latin typeface="Helvetica" panose="020B0604020202020204" pitchFamily="34" charset="0"/>
                <a:cs typeface="Helvetica" panose="020B0604020202020204" pitchFamily="34" charset="0"/>
              </a:rPr>
              <a:t>Cyclic voltammetry</a:t>
            </a:r>
          </a:p>
        </p:txBody>
      </p:sp>
      <p:sp>
        <p:nvSpPr>
          <p:cNvPr id="12" name="TextBox 11"/>
          <p:cNvSpPr txBox="1"/>
          <p:nvPr/>
        </p:nvSpPr>
        <p:spPr>
          <a:xfrm>
            <a:off x="-108488" y="4948296"/>
            <a:ext cx="9345478" cy="196208"/>
          </a:xfrm>
          <a:prstGeom prst="rect">
            <a:avLst/>
          </a:prstGeom>
          <a:noFill/>
        </p:spPr>
        <p:txBody>
          <a:bodyPr wrap="square" rtlCol="0">
            <a:spAutoFit/>
          </a:bodyPr>
          <a:lstStyle/>
          <a:p>
            <a:pPr algn="ctr"/>
            <a:r>
              <a:rPr lang="en-GB" sz="675" dirty="0">
                <a:solidFill>
                  <a:schemeClr val="tx2"/>
                </a:solidFill>
                <a:latin typeface="Helvetica" panose="020B0604020202020204" pitchFamily="34" charset="0"/>
                <a:cs typeface="Helvetica" panose="020B0604020202020204" pitchFamily="34" charset="0"/>
              </a:rPr>
              <a:t>Jordan SF, Ioannou I, Rammu H, Halpern A, Bogart LK, Ahn M, </a:t>
            </a:r>
            <a:r>
              <a:rPr lang="en-GB" sz="675" dirty="0" err="1">
                <a:solidFill>
                  <a:schemeClr val="tx2"/>
                </a:solidFill>
                <a:latin typeface="Helvetica" panose="020B0604020202020204" pitchFamily="34" charset="0"/>
                <a:cs typeface="Helvetica" panose="020B0604020202020204" pitchFamily="34" charset="0"/>
              </a:rPr>
              <a:t>Vasiliadou</a:t>
            </a:r>
            <a:r>
              <a:rPr lang="en-GB" sz="675" dirty="0">
                <a:solidFill>
                  <a:schemeClr val="tx2"/>
                </a:solidFill>
                <a:latin typeface="Helvetica" panose="020B0604020202020204" pitchFamily="34" charset="0"/>
                <a:cs typeface="Helvetica" panose="020B0604020202020204" pitchFamily="34" charset="0"/>
              </a:rPr>
              <a:t> R, Christodoulou J, Maréchal A, Lane N. Spontaneous assembly of redox-active iron-sulfur clusters at low concentrations of cysteine. </a:t>
            </a:r>
            <a:r>
              <a:rPr lang="en-GB" sz="675" i="1" dirty="0">
                <a:solidFill>
                  <a:schemeClr val="tx2"/>
                </a:solidFill>
                <a:latin typeface="Helvetica" panose="020B0604020202020204" pitchFamily="34" charset="0"/>
                <a:cs typeface="Helvetica" panose="020B0604020202020204" pitchFamily="34" charset="0"/>
              </a:rPr>
              <a:t>Nat Comms </a:t>
            </a:r>
            <a:r>
              <a:rPr lang="en-GB" sz="675" dirty="0">
                <a:solidFill>
                  <a:schemeClr val="tx2"/>
                </a:solidFill>
                <a:latin typeface="Helvetica" panose="020B0604020202020204" pitchFamily="34" charset="0"/>
                <a:ea typeface="Times" panose="02020603050405020304" pitchFamily="18" charset="0"/>
                <a:cs typeface="Helvetica" panose="020B0604020202020204" pitchFamily="34" charset="0"/>
              </a:rPr>
              <a:t>12: 5925 (</a:t>
            </a:r>
            <a:r>
              <a:rPr lang="en-GB" sz="675" dirty="0">
                <a:solidFill>
                  <a:schemeClr val="tx2"/>
                </a:solidFill>
                <a:latin typeface="Helvetica" panose="020B0604020202020204" pitchFamily="34" charset="0"/>
                <a:cs typeface="Helvetica" panose="020B0604020202020204" pitchFamily="34" charset="0"/>
              </a:rPr>
              <a:t>2021)</a:t>
            </a:r>
          </a:p>
        </p:txBody>
      </p:sp>
      <p:grpSp>
        <p:nvGrpSpPr>
          <p:cNvPr id="8" name="Group 7">
            <a:extLst>
              <a:ext uri="{FF2B5EF4-FFF2-40B4-BE49-F238E27FC236}">
                <a16:creationId xmlns:a16="http://schemas.microsoft.com/office/drawing/2014/main" id="{F3284CDE-967D-473E-893F-6009E23D078B}"/>
              </a:ext>
            </a:extLst>
          </p:cNvPr>
          <p:cNvGrpSpPr>
            <a:grpSpLocks noChangeAspect="1"/>
          </p:cNvGrpSpPr>
          <p:nvPr/>
        </p:nvGrpSpPr>
        <p:grpSpPr>
          <a:xfrm>
            <a:off x="79568" y="1052930"/>
            <a:ext cx="4040826" cy="3305396"/>
            <a:chOff x="-9586" y="1173958"/>
            <a:chExt cx="4270384" cy="3493174"/>
          </a:xfrm>
        </p:grpSpPr>
        <p:pic>
          <p:nvPicPr>
            <p:cNvPr id="3" name="Picture 2">
              <a:extLst>
                <a:ext uri="{FF2B5EF4-FFF2-40B4-BE49-F238E27FC236}">
                  <a16:creationId xmlns:a16="http://schemas.microsoft.com/office/drawing/2014/main" id="{E0C26994-E16F-424B-9429-274B22E8ADB8}"/>
                </a:ext>
              </a:extLst>
            </p:cNvPr>
            <p:cNvPicPr>
              <a:picLocks noChangeAspect="1"/>
            </p:cNvPicPr>
            <p:nvPr/>
          </p:nvPicPr>
          <p:blipFill rotWithShape="1">
            <a:blip r:embed="rId6"/>
            <a:srcRect r="48493"/>
            <a:stretch/>
          </p:blipFill>
          <p:spPr>
            <a:xfrm>
              <a:off x="-9586" y="1267045"/>
              <a:ext cx="2139830" cy="3349134"/>
            </a:xfrm>
            <a:prstGeom prst="rect">
              <a:avLst/>
            </a:prstGeom>
          </p:spPr>
        </p:pic>
        <p:pic>
          <p:nvPicPr>
            <p:cNvPr id="6" name="Picture 5">
              <a:extLst>
                <a:ext uri="{FF2B5EF4-FFF2-40B4-BE49-F238E27FC236}">
                  <a16:creationId xmlns:a16="http://schemas.microsoft.com/office/drawing/2014/main" id="{75125756-73D0-4720-B16F-55E751A89749}"/>
                </a:ext>
              </a:extLst>
            </p:cNvPr>
            <p:cNvPicPr>
              <a:picLocks noChangeAspect="1"/>
            </p:cNvPicPr>
            <p:nvPr/>
          </p:nvPicPr>
          <p:blipFill>
            <a:blip r:embed="rId7"/>
            <a:stretch>
              <a:fillRect/>
            </a:stretch>
          </p:blipFill>
          <p:spPr>
            <a:xfrm>
              <a:off x="2120968" y="1233931"/>
              <a:ext cx="2139830" cy="3433201"/>
            </a:xfrm>
            <a:prstGeom prst="rect">
              <a:avLst/>
            </a:prstGeom>
          </p:spPr>
        </p:pic>
        <p:sp>
          <p:nvSpPr>
            <p:cNvPr id="7" name="Rectangle 6">
              <a:extLst>
                <a:ext uri="{FF2B5EF4-FFF2-40B4-BE49-F238E27FC236}">
                  <a16:creationId xmlns:a16="http://schemas.microsoft.com/office/drawing/2014/main" id="{3CE6990D-C4BA-483A-9FC6-662B0F271214}"/>
                </a:ext>
              </a:extLst>
            </p:cNvPr>
            <p:cNvSpPr/>
            <p:nvPr/>
          </p:nvSpPr>
          <p:spPr>
            <a:xfrm>
              <a:off x="0" y="1214475"/>
              <a:ext cx="139405" cy="2041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34AAFFC0-A3E9-4E7A-A05F-75ABD9563FD9}"/>
                </a:ext>
              </a:extLst>
            </p:cNvPr>
            <p:cNvSpPr/>
            <p:nvPr/>
          </p:nvSpPr>
          <p:spPr>
            <a:xfrm>
              <a:off x="2130244" y="1173958"/>
              <a:ext cx="139405" cy="2041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A9B8ED3A-D8E9-41BD-89CB-DB61B1CB6FA8}"/>
                </a:ext>
              </a:extLst>
            </p:cNvPr>
            <p:cNvSpPr/>
            <p:nvPr/>
          </p:nvSpPr>
          <p:spPr>
            <a:xfrm>
              <a:off x="-9586" y="2879046"/>
              <a:ext cx="139405" cy="2041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56A74885-7687-4350-8167-E2AE7C90152A}"/>
                </a:ext>
              </a:extLst>
            </p:cNvPr>
            <p:cNvSpPr/>
            <p:nvPr/>
          </p:nvSpPr>
          <p:spPr>
            <a:xfrm>
              <a:off x="2125719" y="2894363"/>
              <a:ext cx="139405" cy="2041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20" name="Rectangle 2">
            <a:extLst>
              <a:ext uri="{FF2B5EF4-FFF2-40B4-BE49-F238E27FC236}">
                <a16:creationId xmlns:a16="http://schemas.microsoft.com/office/drawing/2014/main" id="{8912119B-1A44-4F4E-9A16-E4A0EEB6CBA4}"/>
              </a:ext>
            </a:extLst>
          </p:cNvPr>
          <p:cNvSpPr txBox="1">
            <a:spLocks noChangeArrowheads="1"/>
          </p:cNvSpPr>
          <p:nvPr/>
        </p:nvSpPr>
        <p:spPr>
          <a:xfrm>
            <a:off x="9587" y="125835"/>
            <a:ext cx="9124827" cy="59595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2600" b="1">
                <a:solidFill>
                  <a:schemeClr val="bg1"/>
                </a:solidFill>
                <a:latin typeface="Helvetica" panose="020B0604020202020204" pitchFamily="34" charset="0"/>
                <a:cs typeface="Helvetica" panose="020B0604020202020204" pitchFamily="34" charset="0"/>
              </a:rPr>
              <a:t>    Formation of biological FeS clusters</a:t>
            </a:r>
            <a:endParaRPr lang="en-GB" altLang="en-US" sz="2600" b="1" dirty="0">
              <a:solidFill>
                <a:schemeClr val="bg1"/>
              </a:solidFill>
              <a:latin typeface="Helvetica" panose="020B0604020202020204" pitchFamily="34" charset="0"/>
              <a:cs typeface="Helvetica" panose="020B0604020202020204" pitchFamily="34" charset="0"/>
            </a:endParaRPr>
          </a:p>
        </p:txBody>
      </p:sp>
      <p:sp>
        <p:nvSpPr>
          <p:cNvPr id="21" name="TextBox 20">
            <a:extLst>
              <a:ext uri="{FF2B5EF4-FFF2-40B4-BE49-F238E27FC236}">
                <a16:creationId xmlns:a16="http://schemas.microsoft.com/office/drawing/2014/main" id="{A730380B-EA3E-4E8C-80EA-3E0E34B4EDEC}"/>
              </a:ext>
            </a:extLst>
          </p:cNvPr>
          <p:cNvSpPr txBox="1"/>
          <p:nvPr/>
        </p:nvSpPr>
        <p:spPr>
          <a:xfrm>
            <a:off x="0" y="4484034"/>
            <a:ext cx="9144000" cy="338554"/>
          </a:xfrm>
          <a:prstGeom prst="rect">
            <a:avLst/>
          </a:prstGeom>
          <a:noFill/>
        </p:spPr>
        <p:txBody>
          <a:bodyPr wrap="square" rtlCol="0">
            <a:spAutoFit/>
          </a:bodyPr>
          <a:lstStyle/>
          <a:p>
            <a:pPr algn="ctr"/>
            <a:r>
              <a:rPr lang="en-GB" sz="1600" dirty="0">
                <a:solidFill>
                  <a:srgbClr val="FF0000"/>
                </a:solidFill>
                <a:latin typeface="Helvetica" panose="020B0604020202020204" pitchFamily="34" charset="0"/>
                <a:cs typeface="Helvetica" panose="020B0604020202020204" pitchFamily="34" charset="0"/>
              </a:rPr>
              <a:t>[4Fe4S] clusters form spontaneously from cysteine, Fe</a:t>
            </a:r>
            <a:r>
              <a:rPr lang="en-GB" sz="1600" baseline="30000" dirty="0">
                <a:solidFill>
                  <a:srgbClr val="FF0000"/>
                </a:solidFill>
                <a:latin typeface="Helvetica" panose="020B0604020202020204" pitchFamily="34" charset="0"/>
                <a:cs typeface="Helvetica" panose="020B0604020202020204" pitchFamily="34" charset="0"/>
              </a:rPr>
              <a:t>3+</a:t>
            </a:r>
            <a:r>
              <a:rPr lang="en-GB" sz="1600" dirty="0">
                <a:solidFill>
                  <a:srgbClr val="FF0000"/>
                </a:solidFill>
                <a:latin typeface="Helvetica" panose="020B0604020202020204" pitchFamily="34" charset="0"/>
                <a:cs typeface="Helvetica" panose="020B0604020202020204" pitchFamily="34" charset="0"/>
              </a:rPr>
              <a:t> &amp; S</a:t>
            </a:r>
            <a:r>
              <a:rPr lang="en-GB" sz="1600" baseline="30000" dirty="0">
                <a:solidFill>
                  <a:srgbClr val="FF0000"/>
                </a:solidFill>
                <a:latin typeface="Helvetica" panose="020B0604020202020204" pitchFamily="34" charset="0"/>
                <a:cs typeface="Helvetica" panose="020B0604020202020204" pitchFamily="34" charset="0"/>
              </a:rPr>
              <a:t>2-</a:t>
            </a:r>
            <a:r>
              <a:rPr lang="en-GB" sz="1600" dirty="0">
                <a:solidFill>
                  <a:srgbClr val="FF0000"/>
                </a:solidFill>
                <a:latin typeface="Helvetica" panose="020B0604020202020204" pitchFamily="34" charset="0"/>
                <a:cs typeface="Helvetica" panose="020B0604020202020204" pitchFamily="34" charset="0"/>
              </a:rPr>
              <a:t> under alkaline conditions</a:t>
            </a:r>
          </a:p>
        </p:txBody>
      </p:sp>
    </p:spTree>
    <p:extLst>
      <p:ext uri="{BB962C8B-B14F-4D97-AF65-F5344CB8AC3E}">
        <p14:creationId xmlns:p14="http://schemas.microsoft.com/office/powerpoint/2010/main" val="17956743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0"/>
            <a:ext cx="9144000" cy="736600"/>
          </a:xfrm>
          <a:prstGeom prst="rect">
            <a:avLst/>
          </a:prstGeom>
        </p:spPr>
      </p:pic>
      <p:sp>
        <p:nvSpPr>
          <p:cNvPr id="37890" name="Rectangle 2"/>
          <p:cNvSpPr>
            <a:spLocks noGrp="1" noChangeArrowheads="1"/>
          </p:cNvSpPr>
          <p:nvPr>
            <p:ph type="title"/>
          </p:nvPr>
        </p:nvSpPr>
        <p:spPr>
          <a:xfrm>
            <a:off x="9587" y="0"/>
            <a:ext cx="9124827" cy="721786"/>
          </a:xfrm>
        </p:spPr>
        <p:txBody>
          <a:bodyPr>
            <a:noAutofit/>
          </a:bodyPr>
          <a:lstStyle/>
          <a:p>
            <a:pPr algn="l" eaLnBrk="1" hangingPunct="1"/>
            <a:r>
              <a:rPr lang="en-GB" altLang="en-US" sz="2600" b="1" dirty="0">
                <a:solidFill>
                  <a:schemeClr val="bg1"/>
                </a:solidFill>
                <a:latin typeface="Helvetica" panose="020B0604020202020204" pitchFamily="34" charset="0"/>
                <a:cs typeface="Helvetica" panose="020B0604020202020204" pitchFamily="34" charset="0"/>
              </a:rPr>
              <a:t>    Synthesis of uracil using life as a guide</a:t>
            </a:r>
          </a:p>
        </p:txBody>
      </p:sp>
      <p:pic>
        <p:nvPicPr>
          <p:cNvPr id="3" name="Picture 2" descr="Chart, line chart, scatter chart&#10;&#10;Description automatically generated">
            <a:extLst>
              <a:ext uri="{FF2B5EF4-FFF2-40B4-BE49-F238E27FC236}">
                <a16:creationId xmlns:a16="http://schemas.microsoft.com/office/drawing/2014/main" id="{68690798-7D1F-4B8B-AE5C-4F32EF9099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8068" y="2242844"/>
            <a:ext cx="3168828" cy="2112551"/>
          </a:xfrm>
          <a:prstGeom prst="rect">
            <a:avLst/>
          </a:prstGeom>
        </p:spPr>
      </p:pic>
      <p:pic>
        <p:nvPicPr>
          <p:cNvPr id="9" name="Picture 8">
            <a:extLst>
              <a:ext uri="{FF2B5EF4-FFF2-40B4-BE49-F238E27FC236}">
                <a16:creationId xmlns:a16="http://schemas.microsoft.com/office/drawing/2014/main" id="{FD8B9B63-F435-42C7-951F-6B4FCEDA8A85}"/>
              </a:ext>
            </a:extLst>
          </p:cNvPr>
          <p:cNvPicPr>
            <a:picLocks noChangeAspect="1"/>
          </p:cNvPicPr>
          <p:nvPr/>
        </p:nvPicPr>
        <p:blipFill>
          <a:blip r:embed="rId5"/>
          <a:stretch>
            <a:fillRect/>
          </a:stretch>
        </p:blipFill>
        <p:spPr>
          <a:xfrm>
            <a:off x="341873" y="744076"/>
            <a:ext cx="4506390" cy="1085801"/>
          </a:xfrm>
          <a:prstGeom prst="rect">
            <a:avLst/>
          </a:prstGeom>
        </p:spPr>
      </p:pic>
      <p:sp>
        <p:nvSpPr>
          <p:cNvPr id="15" name="TextBox 14">
            <a:extLst>
              <a:ext uri="{FF2B5EF4-FFF2-40B4-BE49-F238E27FC236}">
                <a16:creationId xmlns:a16="http://schemas.microsoft.com/office/drawing/2014/main" id="{0649B1EE-7A50-449E-B779-AD51DF8EEE78}"/>
              </a:ext>
            </a:extLst>
          </p:cNvPr>
          <p:cNvSpPr txBox="1"/>
          <p:nvPr/>
        </p:nvSpPr>
        <p:spPr>
          <a:xfrm>
            <a:off x="19173" y="4944002"/>
            <a:ext cx="9124827" cy="196208"/>
          </a:xfrm>
          <a:prstGeom prst="rect">
            <a:avLst/>
          </a:prstGeom>
          <a:noFill/>
        </p:spPr>
        <p:txBody>
          <a:bodyPr wrap="square">
            <a:spAutoFit/>
          </a:bodyPr>
          <a:lstStyle/>
          <a:p>
            <a:pPr algn="ctr"/>
            <a:r>
              <a:rPr lang="en-GB" sz="675" dirty="0">
                <a:solidFill>
                  <a:schemeClr val="tx2"/>
                </a:solidFill>
                <a:latin typeface="Helvetica" panose="020B0604020202020204" pitchFamily="34" charset="0"/>
                <a:ea typeface="Calibri" panose="020F0502020204030204" pitchFamily="34" charset="0"/>
                <a:cs typeface="Helvetica" panose="020B0604020202020204" pitchFamily="34" charset="0"/>
              </a:rPr>
              <a:t>Harrison SA, Harries T, Pinna S, Lane N, Prebiotically plausible, non-enzymatic synthesis of pyrimidine nucleobases. MS in prep (2021) </a:t>
            </a:r>
            <a:endParaRPr lang="en-GB" sz="675" dirty="0">
              <a:solidFill>
                <a:schemeClr val="tx2"/>
              </a:solidFill>
              <a:latin typeface="Helvetica" panose="020B0604020202020204" pitchFamily="34" charset="0"/>
              <a:cs typeface="Helvetica" panose="020B0604020202020204" pitchFamily="34" charset="0"/>
            </a:endParaRPr>
          </a:p>
        </p:txBody>
      </p:sp>
      <p:sp>
        <p:nvSpPr>
          <p:cNvPr id="16" name="TextBox 15">
            <a:extLst>
              <a:ext uri="{FF2B5EF4-FFF2-40B4-BE49-F238E27FC236}">
                <a16:creationId xmlns:a16="http://schemas.microsoft.com/office/drawing/2014/main" id="{A6543CB9-0DAF-4636-87E6-B7B5A1064352}"/>
              </a:ext>
            </a:extLst>
          </p:cNvPr>
          <p:cNvSpPr txBox="1"/>
          <p:nvPr/>
        </p:nvSpPr>
        <p:spPr>
          <a:xfrm>
            <a:off x="0" y="4317528"/>
            <a:ext cx="9144000" cy="584775"/>
          </a:xfrm>
          <a:prstGeom prst="rect">
            <a:avLst/>
          </a:prstGeom>
          <a:noFill/>
        </p:spPr>
        <p:txBody>
          <a:bodyPr wrap="square" rtlCol="0">
            <a:spAutoFit/>
          </a:bodyPr>
          <a:lstStyle/>
          <a:p>
            <a:pPr algn="ctr"/>
            <a:r>
              <a:rPr lang="en-GB" sz="1600" dirty="0">
                <a:solidFill>
                  <a:srgbClr val="FF0000"/>
                </a:solidFill>
                <a:latin typeface="Helvetica" panose="020B0604020202020204" pitchFamily="34" charset="0"/>
                <a:cs typeface="Helvetica" panose="020B0604020202020204" pitchFamily="34" charset="0"/>
              </a:rPr>
              <a:t>Can form nucleobase uracil, following biochemical pathway with metal ion catalysts</a:t>
            </a:r>
          </a:p>
          <a:p>
            <a:pPr algn="ctr"/>
            <a:r>
              <a:rPr lang="en-GB" sz="1600" dirty="0">
                <a:solidFill>
                  <a:srgbClr val="FF0000"/>
                </a:solidFill>
                <a:latin typeface="Helvetica" panose="020B0604020202020204" pitchFamily="34" charset="0"/>
                <a:cs typeface="Helvetica" panose="020B0604020202020204" pitchFamily="34" charset="0"/>
              </a:rPr>
              <a:t>Last steps of uracil synthesis greatly enhanced by alkaline hydrothermal conditions </a:t>
            </a:r>
          </a:p>
        </p:txBody>
      </p:sp>
      <p:pic>
        <p:nvPicPr>
          <p:cNvPr id="4" name="Picture 3" descr="Chart, bar chart&#10;&#10;Description automatically generated">
            <a:extLst>
              <a:ext uri="{FF2B5EF4-FFF2-40B4-BE49-F238E27FC236}">
                <a16:creationId xmlns:a16="http://schemas.microsoft.com/office/drawing/2014/main" id="{0D6AC78B-DF9F-4AA2-875A-F327B59830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2480" y="744076"/>
            <a:ext cx="3897174" cy="1558870"/>
          </a:xfrm>
          <a:prstGeom prst="rect">
            <a:avLst/>
          </a:prstGeom>
        </p:spPr>
      </p:pic>
      <p:pic>
        <p:nvPicPr>
          <p:cNvPr id="5" name="Picture 4" descr="Chart, bar chart&#10;&#10;Description automatically generated">
            <a:extLst>
              <a:ext uri="{FF2B5EF4-FFF2-40B4-BE49-F238E27FC236}">
                <a16:creationId xmlns:a16="http://schemas.microsoft.com/office/drawing/2014/main" id="{624F9E29-A42E-47FA-BCC5-747B08C14C2F}"/>
              </a:ext>
            </a:extLst>
          </p:cNvPr>
          <p:cNvPicPr>
            <a:picLocks noChangeAspect="1"/>
          </p:cNvPicPr>
          <p:nvPr/>
        </p:nvPicPr>
        <p:blipFill>
          <a:blip r:embed="rId7"/>
          <a:stretch>
            <a:fillRect/>
          </a:stretch>
        </p:blipFill>
        <p:spPr>
          <a:xfrm>
            <a:off x="771634" y="1811811"/>
            <a:ext cx="4053385" cy="2533366"/>
          </a:xfrm>
          <a:prstGeom prst="rect">
            <a:avLst/>
          </a:prstGeom>
        </p:spPr>
      </p:pic>
    </p:spTree>
    <p:extLst>
      <p:ext uri="{BB962C8B-B14F-4D97-AF65-F5344CB8AC3E}">
        <p14:creationId xmlns:p14="http://schemas.microsoft.com/office/powerpoint/2010/main" val="1527719057"/>
      </p:ext>
    </p:extLst>
  </p:cSld>
  <p:clrMapOvr>
    <a:masterClrMapping/>
  </p:clrMapOvr>
  <mc:AlternateContent xmlns:mc="http://schemas.openxmlformats.org/markup-compatibility/2006" xmlns:p14="http://schemas.microsoft.com/office/powerpoint/2010/main">
    <mc:Choice Requires="p14">
      <p:transition spd="slow" p14:dur="2000" advTm="72900"/>
    </mc:Choice>
    <mc:Fallback xmlns="">
      <p:transition spd="slow" advTm="729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8">
            <a:extLst>
              <a:ext uri="{FF2B5EF4-FFF2-40B4-BE49-F238E27FC236}">
                <a16:creationId xmlns:a16="http://schemas.microsoft.com/office/drawing/2014/main" id="{76FC5EAA-C186-49C7-A290-46743D196C12}"/>
              </a:ext>
            </a:extLst>
          </p:cNvPr>
          <p:cNvSpPr txBox="1">
            <a:spLocks noChangeArrowheads="1"/>
          </p:cNvSpPr>
          <p:nvPr/>
        </p:nvSpPr>
        <p:spPr bwMode="auto">
          <a:xfrm>
            <a:off x="312229" y="865791"/>
            <a:ext cx="452934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0"/>
              </a:spcBef>
              <a:buFontTx/>
              <a:buNone/>
            </a:pPr>
            <a:r>
              <a:rPr lang="en-GB" altLang="en-US" sz="1800" dirty="0">
                <a:solidFill>
                  <a:schemeClr val="tx2"/>
                </a:solidFill>
                <a:latin typeface="Helvetica" panose="020B0604020202020204" pitchFamily="34" charset="0"/>
                <a:cs typeface="Helvetica" panose="020B0604020202020204" pitchFamily="34" charset="0"/>
              </a:rPr>
              <a:t>Free energy is the energy available to power work e.g. muscle contraction</a:t>
            </a:r>
          </a:p>
          <a:p>
            <a:pPr algn="ctr" eaLnBrk="1" hangingPunct="1">
              <a:spcBef>
                <a:spcPct val="0"/>
              </a:spcBef>
              <a:buFontTx/>
              <a:buNone/>
            </a:pPr>
            <a:endParaRPr lang="en-GB" altLang="en-US" sz="1800" dirty="0">
              <a:solidFill>
                <a:schemeClr val="tx2"/>
              </a:solidFill>
              <a:latin typeface="Helvetica" panose="020B0604020202020204" pitchFamily="34" charset="0"/>
              <a:cs typeface="Helvetica" panose="020B0604020202020204" pitchFamily="34" charset="0"/>
            </a:endParaRPr>
          </a:p>
          <a:p>
            <a:pPr algn="ctr" eaLnBrk="1" hangingPunct="1">
              <a:spcBef>
                <a:spcPct val="0"/>
              </a:spcBef>
              <a:buFontTx/>
              <a:buNone/>
            </a:pPr>
            <a:r>
              <a:rPr lang="en-GB" altLang="en-US" sz="1800" dirty="0">
                <a:solidFill>
                  <a:schemeClr val="tx2"/>
                </a:solidFill>
                <a:latin typeface="Helvetica" panose="020B0604020202020204" pitchFamily="34" charset="0"/>
                <a:cs typeface="Helvetica" panose="020B0604020202020204" pitchFamily="34" charset="0"/>
              </a:rPr>
              <a:t>All our energy comes from burning </a:t>
            </a:r>
          </a:p>
          <a:p>
            <a:pPr algn="ctr" eaLnBrk="1" hangingPunct="1">
              <a:spcBef>
                <a:spcPct val="0"/>
              </a:spcBef>
              <a:buFontTx/>
              <a:buNone/>
            </a:pPr>
            <a:r>
              <a:rPr lang="en-GB" altLang="en-US" sz="1800" dirty="0">
                <a:solidFill>
                  <a:schemeClr val="tx2"/>
                </a:solidFill>
                <a:latin typeface="Helvetica" panose="020B0604020202020204" pitchFamily="34" charset="0"/>
                <a:cs typeface="Helvetica" panose="020B0604020202020204" pitchFamily="34" charset="0"/>
              </a:rPr>
              <a:t>food in oxygen – </a:t>
            </a:r>
            <a:r>
              <a:rPr lang="en-GB" altLang="en-US" sz="1800" b="1" dirty="0">
                <a:solidFill>
                  <a:srgbClr val="FF0000"/>
                </a:solidFill>
                <a:latin typeface="Helvetica" panose="020B0604020202020204" pitchFamily="34" charset="0"/>
                <a:cs typeface="Helvetica" panose="020B0604020202020204" pitchFamily="34" charset="0"/>
              </a:rPr>
              <a:t>cell respiration</a:t>
            </a:r>
          </a:p>
          <a:p>
            <a:pPr algn="ctr" eaLnBrk="1" hangingPunct="1">
              <a:spcBef>
                <a:spcPct val="0"/>
              </a:spcBef>
              <a:buFontTx/>
              <a:buNone/>
            </a:pPr>
            <a:endParaRPr lang="en-GB" altLang="en-US" sz="1800" dirty="0">
              <a:solidFill>
                <a:schemeClr val="tx2"/>
              </a:solidFill>
              <a:latin typeface="Helvetica" panose="020B0604020202020204" pitchFamily="34" charset="0"/>
              <a:cs typeface="Helvetica" panose="020B0604020202020204" pitchFamily="34" charset="0"/>
            </a:endParaRPr>
          </a:p>
          <a:p>
            <a:pPr algn="ctr" eaLnBrk="1" hangingPunct="1">
              <a:spcBef>
                <a:spcPct val="0"/>
              </a:spcBef>
              <a:buFontTx/>
              <a:buNone/>
            </a:pPr>
            <a:r>
              <a:rPr lang="en-GB" altLang="en-US" sz="1800" dirty="0">
                <a:solidFill>
                  <a:schemeClr val="tx2"/>
                </a:solidFill>
                <a:latin typeface="Helvetica" panose="020B0604020202020204" pitchFamily="34" charset="0"/>
                <a:cs typeface="Helvetica" panose="020B0604020202020204" pitchFamily="34" charset="0"/>
              </a:rPr>
              <a:t>Respiration generates heat – entropy! – </a:t>
            </a:r>
          </a:p>
          <a:p>
            <a:pPr algn="ctr" eaLnBrk="1" hangingPunct="1">
              <a:spcBef>
                <a:spcPct val="0"/>
              </a:spcBef>
              <a:buFontTx/>
              <a:buNone/>
            </a:pPr>
            <a:r>
              <a:rPr lang="en-GB" altLang="en-US" sz="1800" b="1" dirty="0">
                <a:solidFill>
                  <a:srgbClr val="FF0000"/>
                </a:solidFill>
                <a:latin typeface="Helvetica" panose="020B0604020202020204" pitchFamily="34" charset="0"/>
                <a:cs typeface="Helvetica" panose="020B0604020202020204" pitchFamily="34" charset="0"/>
              </a:rPr>
              <a:t>but free energy is conserved as ATP</a:t>
            </a:r>
          </a:p>
        </p:txBody>
      </p:sp>
      <p:pic>
        <p:nvPicPr>
          <p:cNvPr id="13315" name="Picture 3">
            <a:extLst>
              <a:ext uri="{FF2B5EF4-FFF2-40B4-BE49-F238E27FC236}">
                <a16:creationId xmlns:a16="http://schemas.microsoft.com/office/drawing/2014/main" id="{C4EA476D-1B6D-408D-A943-C0C73EC998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4484" y="298174"/>
            <a:ext cx="4119516" cy="4845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86299EB8-E163-42F5-8E61-FFA7D95E0BA8}"/>
              </a:ext>
            </a:extLst>
          </p:cNvPr>
          <p:cNvPicPr>
            <a:picLocks noChangeAspect="1"/>
          </p:cNvPicPr>
          <p:nvPr/>
        </p:nvPicPr>
        <p:blipFill>
          <a:blip r:embed="rId4"/>
          <a:stretch>
            <a:fillRect/>
          </a:stretch>
        </p:blipFill>
        <p:spPr>
          <a:xfrm>
            <a:off x="0" y="0"/>
            <a:ext cx="9144000" cy="736600"/>
          </a:xfrm>
          <a:prstGeom prst="rect">
            <a:avLst/>
          </a:prstGeom>
        </p:spPr>
      </p:pic>
      <p:sp>
        <p:nvSpPr>
          <p:cNvPr id="6" name="Rectangle 2050">
            <a:extLst>
              <a:ext uri="{FF2B5EF4-FFF2-40B4-BE49-F238E27FC236}">
                <a16:creationId xmlns:a16="http://schemas.microsoft.com/office/drawing/2014/main" id="{9596A3C5-499F-4DC5-AF20-117047055430}"/>
              </a:ext>
            </a:extLst>
          </p:cNvPr>
          <p:cNvSpPr txBox="1">
            <a:spLocks noChangeArrowheads="1"/>
          </p:cNvSpPr>
          <p:nvPr/>
        </p:nvSpPr>
        <p:spPr>
          <a:xfrm>
            <a:off x="6579" y="0"/>
            <a:ext cx="9144000" cy="7365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altLang="en-US" sz="2600" b="1" dirty="0">
                <a:solidFill>
                  <a:schemeClr val="bg1"/>
                </a:solidFill>
                <a:latin typeface="Helvetica" panose="020B0604020202020204" pitchFamily="34" charset="0"/>
                <a:cs typeface="Helvetica" panose="020B0604020202020204" pitchFamily="34" charset="0"/>
              </a:rPr>
              <a:t>    What is free energy?</a:t>
            </a:r>
          </a:p>
        </p:txBody>
      </p:sp>
      <p:sp>
        <p:nvSpPr>
          <p:cNvPr id="2" name="Rectangle 1">
            <a:extLst>
              <a:ext uri="{FF2B5EF4-FFF2-40B4-BE49-F238E27FC236}">
                <a16:creationId xmlns:a16="http://schemas.microsoft.com/office/drawing/2014/main" id="{57BCBE41-6058-4BBE-AD00-1783788B1017}"/>
              </a:ext>
            </a:extLst>
          </p:cNvPr>
          <p:cNvSpPr/>
          <p:nvPr/>
        </p:nvSpPr>
        <p:spPr>
          <a:xfrm>
            <a:off x="4798243" y="4314345"/>
            <a:ext cx="4572000" cy="615553"/>
          </a:xfrm>
          <a:prstGeom prst="rect">
            <a:avLst/>
          </a:prstGeom>
        </p:spPr>
        <p:txBody>
          <a:bodyPr>
            <a:spAutoFit/>
          </a:bodyPr>
          <a:lstStyle/>
          <a:p>
            <a:pPr algn="ctr">
              <a:spcBef>
                <a:spcPct val="0"/>
              </a:spcBef>
            </a:pPr>
            <a:r>
              <a:rPr lang="en-GB" altLang="en-US" sz="1700" b="1" dirty="0">
                <a:solidFill>
                  <a:schemeClr val="bg1"/>
                </a:solidFill>
                <a:latin typeface="Helvetica" panose="020B0604020202020204" pitchFamily="34" charset="0"/>
                <a:cs typeface="Helvetica" panose="020B0604020202020204" pitchFamily="34" charset="0"/>
              </a:rPr>
              <a:t>Humans turn over our own </a:t>
            </a:r>
          </a:p>
          <a:p>
            <a:pPr algn="ctr">
              <a:spcBef>
                <a:spcPct val="0"/>
              </a:spcBef>
            </a:pPr>
            <a:r>
              <a:rPr lang="en-GB" altLang="en-US" sz="1700" b="1" dirty="0">
                <a:solidFill>
                  <a:schemeClr val="bg1"/>
                </a:solidFill>
                <a:latin typeface="Helvetica" panose="020B0604020202020204" pitchFamily="34" charset="0"/>
                <a:cs typeface="Helvetica" panose="020B0604020202020204" pitchFamily="34" charset="0"/>
              </a:rPr>
              <a:t>bodyweight in ATP every day </a:t>
            </a:r>
          </a:p>
        </p:txBody>
      </p:sp>
      <p:grpSp>
        <p:nvGrpSpPr>
          <p:cNvPr id="7" name="Group 6">
            <a:extLst>
              <a:ext uri="{FF2B5EF4-FFF2-40B4-BE49-F238E27FC236}">
                <a16:creationId xmlns:a16="http://schemas.microsoft.com/office/drawing/2014/main" id="{13FCF3B9-D6C8-47D2-8AFC-4CB6145C4003}"/>
              </a:ext>
            </a:extLst>
          </p:cNvPr>
          <p:cNvGrpSpPr/>
          <p:nvPr/>
        </p:nvGrpSpPr>
        <p:grpSpPr>
          <a:xfrm>
            <a:off x="427906" y="3174115"/>
            <a:ext cx="3917853" cy="1559725"/>
            <a:chOff x="532255" y="3296772"/>
            <a:chExt cx="3917853" cy="1508464"/>
          </a:xfrm>
        </p:grpSpPr>
        <p:pic>
          <p:nvPicPr>
            <p:cNvPr id="3" name="Picture 2">
              <a:extLst>
                <a:ext uri="{FF2B5EF4-FFF2-40B4-BE49-F238E27FC236}">
                  <a16:creationId xmlns:a16="http://schemas.microsoft.com/office/drawing/2014/main" id="{28767A91-2E83-4E58-A16F-5F30EF5AC7F8}"/>
                </a:ext>
              </a:extLst>
            </p:cNvPr>
            <p:cNvPicPr>
              <a:picLocks noChangeAspect="1"/>
            </p:cNvPicPr>
            <p:nvPr/>
          </p:nvPicPr>
          <p:blipFill>
            <a:blip r:embed="rId5"/>
            <a:stretch>
              <a:fillRect/>
            </a:stretch>
          </p:blipFill>
          <p:spPr>
            <a:xfrm>
              <a:off x="532255" y="3398844"/>
              <a:ext cx="3917853" cy="1406392"/>
            </a:xfrm>
            <a:prstGeom prst="rect">
              <a:avLst/>
            </a:prstGeom>
            <a:ln>
              <a:noFill/>
            </a:ln>
          </p:spPr>
        </p:pic>
        <p:sp>
          <p:nvSpPr>
            <p:cNvPr id="4" name="Rectangle 3">
              <a:extLst>
                <a:ext uri="{FF2B5EF4-FFF2-40B4-BE49-F238E27FC236}">
                  <a16:creationId xmlns:a16="http://schemas.microsoft.com/office/drawing/2014/main" id="{01222DDF-4AA7-43DD-A970-0495B46DDAA2}"/>
                </a:ext>
              </a:extLst>
            </p:cNvPr>
            <p:cNvSpPr/>
            <p:nvPr/>
          </p:nvSpPr>
          <p:spPr>
            <a:xfrm>
              <a:off x="3193366" y="4399528"/>
              <a:ext cx="1256742" cy="4057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2112E41B-026B-44D8-A0CC-F809126CAFE3}"/>
                </a:ext>
              </a:extLst>
            </p:cNvPr>
            <p:cNvSpPr/>
            <p:nvPr/>
          </p:nvSpPr>
          <p:spPr>
            <a:xfrm>
              <a:off x="1362362" y="3296772"/>
              <a:ext cx="888469" cy="2041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8" name="TextBox 7">
            <a:extLst>
              <a:ext uri="{FF2B5EF4-FFF2-40B4-BE49-F238E27FC236}">
                <a16:creationId xmlns:a16="http://schemas.microsoft.com/office/drawing/2014/main" id="{57F8E9B8-2E72-44CE-9CFB-44210AD3A0B3}"/>
              </a:ext>
            </a:extLst>
          </p:cNvPr>
          <p:cNvSpPr txBox="1"/>
          <p:nvPr/>
        </p:nvSpPr>
        <p:spPr>
          <a:xfrm>
            <a:off x="2441652" y="4613384"/>
            <a:ext cx="2551472" cy="369332"/>
          </a:xfrm>
          <a:prstGeom prst="rect">
            <a:avLst/>
          </a:prstGeom>
          <a:noFill/>
        </p:spPr>
        <p:txBody>
          <a:bodyPr wrap="square" rtlCol="0">
            <a:spAutoFit/>
          </a:bodyPr>
          <a:lstStyle/>
          <a:p>
            <a:r>
              <a:rPr lang="en-GB" b="1" dirty="0">
                <a:solidFill>
                  <a:schemeClr val="tx2"/>
                </a:solidFill>
                <a:latin typeface="Helvetica" panose="020B0604020202020204" pitchFamily="34" charset="0"/>
                <a:cs typeface="Helvetica" panose="020B0604020202020204" pitchFamily="34" charset="0"/>
              </a:rPr>
              <a:t>ADP + Pi  		ATP</a:t>
            </a:r>
          </a:p>
        </p:txBody>
      </p:sp>
      <p:cxnSp>
        <p:nvCxnSpPr>
          <p:cNvPr id="11" name="Straight Arrow Connector 10"/>
          <p:cNvCxnSpPr/>
          <p:nvPr/>
        </p:nvCxnSpPr>
        <p:spPr>
          <a:xfrm flipV="1">
            <a:off x="3598606" y="4760347"/>
            <a:ext cx="743615" cy="7766"/>
          </a:xfrm>
          <a:prstGeom prst="straightConnector1">
            <a:avLst/>
          </a:prstGeom>
          <a:ln w="76200">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3598606" y="4879348"/>
            <a:ext cx="707697" cy="830"/>
          </a:xfrm>
          <a:prstGeom prst="straightConnector1">
            <a:avLst/>
          </a:prstGeom>
          <a:ln w="12700">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C055F750-0E71-4473-8CFA-36E6BC8D2577}"/>
              </a:ext>
            </a:extLst>
          </p:cNvPr>
          <p:cNvSpPr/>
          <p:nvPr/>
        </p:nvSpPr>
        <p:spPr>
          <a:xfrm>
            <a:off x="6167115" y="4872676"/>
            <a:ext cx="1834253" cy="230832"/>
          </a:xfrm>
          <a:prstGeom prst="rect">
            <a:avLst/>
          </a:prstGeom>
        </p:spPr>
        <p:txBody>
          <a:bodyPr wrap="square">
            <a:spAutoFit/>
          </a:bodyPr>
          <a:lstStyle/>
          <a:p>
            <a:pPr lvl="0" algn="ctr">
              <a:spcAft>
                <a:spcPts val="0"/>
              </a:spcAft>
            </a:pPr>
            <a:r>
              <a:rPr lang="en-GB" sz="900" dirty="0">
                <a:solidFill>
                  <a:schemeClr val="bg1"/>
                </a:solidFill>
                <a:latin typeface="Helvetica" panose="020B0604020202020204" pitchFamily="34" charset="0"/>
                <a:ea typeface="Calibri" panose="020F0502020204030204" pitchFamily="34" charset="0"/>
                <a:cs typeface="Helvetica" panose="020B0604020202020204" pitchFamily="34" charset="0"/>
              </a:rPr>
              <a:t>Rich P. </a:t>
            </a:r>
            <a:r>
              <a:rPr lang="en-GB" sz="900" i="1" dirty="0">
                <a:solidFill>
                  <a:schemeClr val="bg1"/>
                </a:solidFill>
                <a:latin typeface="Helvetica" panose="020B0604020202020204" pitchFamily="34" charset="0"/>
                <a:ea typeface="Calibri" panose="020F0502020204030204" pitchFamily="34" charset="0"/>
                <a:cs typeface="Helvetica" panose="020B0604020202020204" pitchFamily="34" charset="0"/>
              </a:rPr>
              <a:t>Nature</a:t>
            </a:r>
            <a:r>
              <a:rPr lang="en-GB" sz="900" dirty="0">
                <a:solidFill>
                  <a:schemeClr val="bg1"/>
                </a:solidFill>
                <a:latin typeface="Helvetica" panose="020B0604020202020204" pitchFamily="34" charset="0"/>
                <a:ea typeface="Calibri" panose="020F0502020204030204" pitchFamily="34" charset="0"/>
                <a:cs typeface="Helvetica" panose="020B0604020202020204" pitchFamily="34" charset="0"/>
              </a:rPr>
              <a:t> </a:t>
            </a:r>
            <a:r>
              <a:rPr lang="en-GB" sz="900" b="1" dirty="0">
                <a:solidFill>
                  <a:schemeClr val="bg1"/>
                </a:solidFill>
                <a:latin typeface="Helvetica" panose="020B0604020202020204" pitchFamily="34" charset="0"/>
                <a:ea typeface="Calibri" panose="020F0502020204030204" pitchFamily="34" charset="0"/>
                <a:cs typeface="Helvetica" panose="020B0604020202020204" pitchFamily="34" charset="0"/>
              </a:rPr>
              <a:t>421</a:t>
            </a:r>
            <a:r>
              <a:rPr lang="en-GB" sz="900" dirty="0">
                <a:solidFill>
                  <a:schemeClr val="bg1"/>
                </a:solidFill>
                <a:latin typeface="Helvetica" panose="020B0604020202020204" pitchFamily="34" charset="0"/>
                <a:ea typeface="Calibri" panose="020F0502020204030204" pitchFamily="34" charset="0"/>
                <a:cs typeface="Helvetica" panose="020B0604020202020204" pitchFamily="34" charset="0"/>
              </a:rPr>
              <a:t>: 583 (2003). </a:t>
            </a:r>
            <a:endParaRPr lang="en-GB" sz="900" dirty="0">
              <a:solidFill>
                <a:schemeClr val="bg1"/>
              </a:solidFill>
              <a:effectLst/>
              <a:latin typeface="Helvetica" panose="020B0604020202020204" pitchFamily="34" charset="0"/>
              <a:ea typeface="Calibri" panose="020F0502020204030204" pitchFamily="34" charset="0"/>
              <a:cs typeface="Helvetica" panose="020B0604020202020204" pitchFamily="34" charset="0"/>
            </a:endParaRPr>
          </a:p>
        </p:txBody>
      </p:sp>
    </p:spTree>
    <p:extLst>
      <p:ext uri="{BB962C8B-B14F-4D97-AF65-F5344CB8AC3E}">
        <p14:creationId xmlns:p14="http://schemas.microsoft.com/office/powerpoint/2010/main" val="34431527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0"/>
            <a:ext cx="9144000" cy="736600"/>
          </a:xfrm>
          <a:prstGeom prst="rect">
            <a:avLst/>
          </a:prstGeom>
        </p:spPr>
      </p:pic>
      <p:sp>
        <p:nvSpPr>
          <p:cNvPr id="37890" name="Rectangle 2"/>
          <p:cNvSpPr>
            <a:spLocks noGrp="1" noChangeArrowheads="1"/>
          </p:cNvSpPr>
          <p:nvPr>
            <p:ph type="title"/>
          </p:nvPr>
        </p:nvSpPr>
        <p:spPr>
          <a:xfrm>
            <a:off x="9587" y="0"/>
            <a:ext cx="9124827" cy="721786"/>
          </a:xfrm>
        </p:spPr>
        <p:txBody>
          <a:bodyPr>
            <a:noAutofit/>
          </a:bodyPr>
          <a:lstStyle/>
          <a:p>
            <a:pPr algn="l" eaLnBrk="1" hangingPunct="1"/>
            <a:r>
              <a:rPr lang="en-GB" altLang="en-US" sz="2600" b="1" dirty="0">
                <a:solidFill>
                  <a:schemeClr val="bg1"/>
                </a:solidFill>
                <a:latin typeface="Helvetica" panose="020B0604020202020204" pitchFamily="34" charset="0"/>
                <a:cs typeface="Helvetica" panose="020B0604020202020204" pitchFamily="34" charset="0"/>
              </a:rPr>
              <a:t>    Why ATP is the universal energy currency</a:t>
            </a:r>
          </a:p>
        </p:txBody>
      </p:sp>
      <p:pic>
        <p:nvPicPr>
          <p:cNvPr id="8" name="Picture 7">
            <a:extLst>
              <a:ext uri="{FF2B5EF4-FFF2-40B4-BE49-F238E27FC236}">
                <a16:creationId xmlns:a16="http://schemas.microsoft.com/office/drawing/2014/main" id="{E91580D5-7404-4C30-8359-E077D095942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20" y="1084938"/>
            <a:ext cx="4436284" cy="2484145"/>
          </a:xfrm>
          <a:prstGeom prst="rect">
            <a:avLst/>
          </a:prstGeom>
          <a:noFill/>
          <a:ln>
            <a:noFill/>
          </a:ln>
        </p:spPr>
      </p:pic>
      <p:sp>
        <p:nvSpPr>
          <p:cNvPr id="9" name="TextBox 8">
            <a:extLst>
              <a:ext uri="{FF2B5EF4-FFF2-40B4-BE49-F238E27FC236}">
                <a16:creationId xmlns:a16="http://schemas.microsoft.com/office/drawing/2014/main" id="{7CC0F89D-BEA4-4F05-97A7-B152F86BA88B}"/>
              </a:ext>
            </a:extLst>
          </p:cNvPr>
          <p:cNvSpPr txBox="1"/>
          <p:nvPr/>
        </p:nvSpPr>
        <p:spPr>
          <a:xfrm>
            <a:off x="-1" y="3824027"/>
            <a:ext cx="9144000" cy="830997"/>
          </a:xfrm>
          <a:prstGeom prst="rect">
            <a:avLst/>
          </a:prstGeom>
          <a:noFill/>
        </p:spPr>
        <p:txBody>
          <a:bodyPr wrap="square" rtlCol="0">
            <a:spAutoFit/>
          </a:bodyPr>
          <a:lstStyle/>
          <a:p>
            <a:pPr algn="ctr"/>
            <a:r>
              <a:rPr lang="en-GB" sz="1600" dirty="0">
                <a:solidFill>
                  <a:srgbClr val="FF0000"/>
                </a:solidFill>
                <a:latin typeface="Helvetica" panose="020B0604020202020204" pitchFamily="34" charset="0"/>
                <a:cs typeface="Helvetica" panose="020B0604020202020204" pitchFamily="34" charset="0"/>
              </a:rPr>
              <a:t>Acetyl phosphate is unique in phosphorylating ADP to ATP in water </a:t>
            </a:r>
          </a:p>
          <a:p>
            <a:pPr algn="ctr"/>
            <a:r>
              <a:rPr lang="en-GB" sz="1600" dirty="0">
                <a:solidFill>
                  <a:srgbClr val="FF0000"/>
                </a:solidFill>
                <a:latin typeface="Helvetica" panose="020B0604020202020204" pitchFamily="34" charset="0"/>
                <a:cs typeface="Helvetica" panose="020B0604020202020204" pitchFamily="34" charset="0"/>
              </a:rPr>
              <a:t>Only adenosine among nucleobases is phosphorylated in this way </a:t>
            </a:r>
          </a:p>
          <a:p>
            <a:pPr algn="ctr"/>
            <a:r>
              <a:rPr lang="en-GB" sz="1600" dirty="0">
                <a:solidFill>
                  <a:srgbClr val="FF0000"/>
                </a:solidFill>
                <a:latin typeface="Helvetica" panose="020B0604020202020204" pitchFamily="34" charset="0"/>
                <a:cs typeface="Helvetica" panose="020B0604020202020204" pitchFamily="34" charset="0"/>
              </a:rPr>
              <a:t>ATP emerged as universal energy currency due to prebiotic chemistry</a:t>
            </a:r>
          </a:p>
        </p:txBody>
      </p:sp>
      <p:pic>
        <p:nvPicPr>
          <p:cNvPr id="11" name="Picture 10">
            <a:extLst>
              <a:ext uri="{FF2B5EF4-FFF2-40B4-BE49-F238E27FC236}">
                <a16:creationId xmlns:a16="http://schemas.microsoft.com/office/drawing/2014/main" id="{BECE8C67-5520-4EF8-BA3D-C7E004320CF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3324" y="1084938"/>
            <a:ext cx="4388257" cy="2486679"/>
          </a:xfrm>
          <a:prstGeom prst="rect">
            <a:avLst/>
          </a:prstGeom>
          <a:noFill/>
          <a:ln>
            <a:noFill/>
          </a:ln>
        </p:spPr>
      </p:pic>
      <p:sp>
        <p:nvSpPr>
          <p:cNvPr id="12" name="TextBox 11">
            <a:extLst>
              <a:ext uri="{FF2B5EF4-FFF2-40B4-BE49-F238E27FC236}">
                <a16:creationId xmlns:a16="http://schemas.microsoft.com/office/drawing/2014/main" id="{B75E4E60-A4CC-44FE-B271-61480B9CC778}"/>
              </a:ext>
            </a:extLst>
          </p:cNvPr>
          <p:cNvSpPr txBox="1"/>
          <p:nvPr/>
        </p:nvSpPr>
        <p:spPr>
          <a:xfrm>
            <a:off x="1" y="4912503"/>
            <a:ext cx="9143999" cy="195375"/>
          </a:xfrm>
          <a:prstGeom prst="rect">
            <a:avLst/>
          </a:prstGeom>
          <a:noFill/>
        </p:spPr>
        <p:txBody>
          <a:bodyPr wrap="square">
            <a:spAutoFit/>
          </a:bodyPr>
          <a:lstStyle/>
          <a:p>
            <a:pPr algn="ctr">
              <a:lnSpc>
                <a:spcPct val="107000"/>
              </a:lnSpc>
              <a:spcAft>
                <a:spcPts val="600"/>
              </a:spcAft>
            </a:pPr>
            <a:r>
              <a:rPr lang="en-GB" sz="675" dirty="0">
                <a:solidFill>
                  <a:schemeClr val="tx2"/>
                </a:solidFill>
                <a:latin typeface="Helvetica" panose="020B0604020202020204" pitchFamily="34" charset="0"/>
                <a:ea typeface="Calibri" panose="020F0502020204030204" pitchFamily="34" charset="0"/>
                <a:cs typeface="Helvetica" panose="020B0604020202020204" pitchFamily="34" charset="0"/>
              </a:rPr>
              <a:t>Pinna S, Kunz C, Harrison S, Jordan SF, Ward J, Werner F, Lane N. A prebiotic basis for ATP as the universal energy currency. In review </a:t>
            </a:r>
            <a:r>
              <a:rPr lang="en-GB" sz="675" i="1" dirty="0">
                <a:solidFill>
                  <a:schemeClr val="tx2"/>
                </a:solidFill>
                <a:latin typeface="Helvetica" panose="020B0604020202020204" pitchFamily="34" charset="0"/>
                <a:ea typeface="Calibri" panose="020F0502020204030204" pitchFamily="34" charset="0"/>
                <a:cs typeface="Helvetica" panose="020B0604020202020204" pitchFamily="34" charset="0"/>
              </a:rPr>
              <a:t>PLOS Biol</a:t>
            </a:r>
            <a:r>
              <a:rPr lang="en-GB" sz="675" dirty="0">
                <a:solidFill>
                  <a:schemeClr val="tx2"/>
                </a:solidFill>
                <a:latin typeface="Helvetica" panose="020B0604020202020204" pitchFamily="34" charset="0"/>
                <a:ea typeface="Calibri" panose="020F0502020204030204" pitchFamily="34" charset="0"/>
                <a:cs typeface="Helvetica" panose="020B0604020202020204" pitchFamily="34" charset="0"/>
              </a:rPr>
              <a:t>. (2021); available </a:t>
            </a:r>
            <a:r>
              <a:rPr lang="en-GB" sz="675" dirty="0">
                <a:solidFill>
                  <a:schemeClr val="tx2"/>
                </a:solidFill>
                <a:latin typeface="Helvetica" panose="020B0604020202020204" pitchFamily="34" charset="0"/>
                <a:ea typeface="Calibri" panose="020F0502020204030204" pitchFamily="34" charset="0"/>
                <a:cs typeface="Helvetica" panose="020B0604020202020204" pitchFamily="34" charset="0"/>
                <a:hlinkClick r:id="rId6"/>
              </a:rPr>
              <a:t>https://www.biorxiv.org/content/10.1101/2021.10.06.463298v1?rss=1</a:t>
            </a:r>
            <a:r>
              <a:rPr lang="en-GB" sz="675" dirty="0">
                <a:solidFill>
                  <a:schemeClr val="tx2"/>
                </a:solidFill>
                <a:latin typeface="Helvetica" panose="020B0604020202020204" pitchFamily="34" charset="0"/>
                <a:ea typeface="Calibri" panose="020F0502020204030204" pitchFamily="34" charset="0"/>
                <a:cs typeface="Helvetica" panose="020B0604020202020204" pitchFamily="34" charset="0"/>
              </a:rPr>
              <a:t> </a:t>
            </a:r>
          </a:p>
        </p:txBody>
      </p:sp>
    </p:spTree>
    <p:extLst>
      <p:ext uri="{BB962C8B-B14F-4D97-AF65-F5344CB8AC3E}">
        <p14:creationId xmlns:p14="http://schemas.microsoft.com/office/powerpoint/2010/main" val="3291499670"/>
      </p:ext>
    </p:extLst>
  </p:cSld>
  <p:clrMapOvr>
    <a:masterClrMapping/>
  </p:clrMapOvr>
  <mc:AlternateContent xmlns:mc="http://schemas.openxmlformats.org/markup-compatibility/2006" xmlns:p14="http://schemas.microsoft.com/office/powerpoint/2010/main">
    <mc:Choice Requires="p14">
      <p:transition spd="slow" p14:dur="2000" advTm="72900"/>
    </mc:Choice>
    <mc:Fallback xmlns="">
      <p:transition spd="slow" advTm="729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0"/>
            <a:ext cx="9144000" cy="736600"/>
          </a:xfrm>
          <a:prstGeom prst="rect">
            <a:avLst/>
          </a:prstGeom>
        </p:spPr>
      </p:pic>
      <p:sp>
        <p:nvSpPr>
          <p:cNvPr id="37890" name="Rectangle 2"/>
          <p:cNvSpPr>
            <a:spLocks noGrp="1" noChangeArrowheads="1"/>
          </p:cNvSpPr>
          <p:nvPr>
            <p:ph type="title"/>
          </p:nvPr>
        </p:nvSpPr>
        <p:spPr>
          <a:xfrm>
            <a:off x="9587" y="0"/>
            <a:ext cx="9124827" cy="721786"/>
          </a:xfrm>
        </p:spPr>
        <p:txBody>
          <a:bodyPr>
            <a:noAutofit/>
          </a:bodyPr>
          <a:lstStyle/>
          <a:p>
            <a:pPr algn="l" eaLnBrk="1" hangingPunct="1"/>
            <a:r>
              <a:rPr lang="en-GB" altLang="en-US" sz="2500" b="1" dirty="0">
                <a:solidFill>
                  <a:schemeClr val="bg1"/>
                </a:solidFill>
                <a:latin typeface="Helvetica" panose="020B0604020202020204" pitchFamily="34" charset="0"/>
                <a:cs typeface="Helvetica" panose="020B0604020202020204" pitchFamily="34" charset="0"/>
              </a:rPr>
              <a:t>    Metabolic heredity promotes protocell growth</a:t>
            </a:r>
          </a:p>
        </p:txBody>
      </p:sp>
      <p:pic>
        <p:nvPicPr>
          <p:cNvPr id="3" name="Picture 2" descr="Diagram&#10;&#10;Description automatically generated">
            <a:extLst>
              <a:ext uri="{FF2B5EF4-FFF2-40B4-BE49-F238E27FC236}">
                <a16:creationId xmlns:a16="http://schemas.microsoft.com/office/drawing/2014/main" id="{C4A4D196-4464-44FB-A592-F6D0186C8A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95406"/>
            <a:ext cx="3303509" cy="3164778"/>
          </a:xfrm>
          <a:prstGeom prst="rect">
            <a:avLst/>
          </a:prstGeom>
        </p:spPr>
      </p:pic>
      <p:pic>
        <p:nvPicPr>
          <p:cNvPr id="5" name="Picture 4" descr="Chart&#10;&#10;Description automatically generated">
            <a:extLst>
              <a:ext uri="{FF2B5EF4-FFF2-40B4-BE49-F238E27FC236}">
                <a16:creationId xmlns:a16="http://schemas.microsoft.com/office/drawing/2014/main" id="{1FFDE930-086F-4AB1-B979-CF48447BF5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0418" y="2643283"/>
            <a:ext cx="4089244" cy="1539764"/>
          </a:xfrm>
          <a:prstGeom prst="rect">
            <a:avLst/>
          </a:prstGeom>
        </p:spPr>
      </p:pic>
      <p:pic>
        <p:nvPicPr>
          <p:cNvPr id="11" name="Picture 10" descr="Chart, line chart, scatter chart&#10;&#10;Description automatically generated">
            <a:extLst>
              <a:ext uri="{FF2B5EF4-FFF2-40B4-BE49-F238E27FC236}">
                <a16:creationId xmlns:a16="http://schemas.microsoft.com/office/drawing/2014/main" id="{0020B259-13C6-4924-A8F4-FB48986156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3509" y="895406"/>
            <a:ext cx="2139445" cy="1604813"/>
          </a:xfrm>
          <a:prstGeom prst="rect">
            <a:avLst/>
          </a:prstGeom>
        </p:spPr>
      </p:pic>
      <p:sp>
        <p:nvSpPr>
          <p:cNvPr id="15" name="TextBox 14">
            <a:extLst>
              <a:ext uri="{FF2B5EF4-FFF2-40B4-BE49-F238E27FC236}">
                <a16:creationId xmlns:a16="http://schemas.microsoft.com/office/drawing/2014/main" id="{2321701E-6FE8-4923-9A28-00C64264E22E}"/>
              </a:ext>
            </a:extLst>
          </p:cNvPr>
          <p:cNvSpPr txBox="1"/>
          <p:nvPr/>
        </p:nvSpPr>
        <p:spPr>
          <a:xfrm>
            <a:off x="9587" y="4911686"/>
            <a:ext cx="9124826" cy="196208"/>
          </a:xfrm>
          <a:prstGeom prst="rect">
            <a:avLst/>
          </a:prstGeom>
          <a:noFill/>
        </p:spPr>
        <p:txBody>
          <a:bodyPr wrap="square">
            <a:spAutoFit/>
          </a:bodyPr>
          <a:lstStyle/>
          <a:p>
            <a:pPr algn="ctr">
              <a:spcBef>
                <a:spcPts val="450"/>
              </a:spcBef>
            </a:pPr>
            <a:r>
              <a:rPr lang="en-GB" sz="675" dirty="0">
                <a:solidFill>
                  <a:schemeClr val="tx2"/>
                </a:solidFill>
                <a:latin typeface="Helvetica" panose="020B0604020202020204" pitchFamily="34" charset="0"/>
                <a:ea typeface="Times" panose="02020603050405020304" pitchFamily="18" charset="0"/>
                <a:cs typeface="Helvetica" panose="020B0604020202020204" pitchFamily="34" charset="0"/>
              </a:rPr>
              <a:t>Nunes Palmeira R, </a:t>
            </a:r>
            <a:r>
              <a:rPr lang="en-GB" sz="675" dirty="0" err="1">
                <a:solidFill>
                  <a:schemeClr val="tx2"/>
                </a:solidFill>
                <a:latin typeface="Helvetica" panose="020B0604020202020204" pitchFamily="34" charset="0"/>
                <a:ea typeface="Times" panose="02020603050405020304" pitchFamily="18" charset="0"/>
                <a:cs typeface="Helvetica" panose="020B0604020202020204" pitchFamily="34" charset="0"/>
              </a:rPr>
              <a:t>Colnaghi</a:t>
            </a:r>
            <a:r>
              <a:rPr lang="en-GB" sz="675" dirty="0">
                <a:solidFill>
                  <a:schemeClr val="tx2"/>
                </a:solidFill>
                <a:latin typeface="Helvetica" panose="020B0604020202020204" pitchFamily="34" charset="0"/>
                <a:ea typeface="Times" panose="02020603050405020304" pitchFamily="18" charset="0"/>
                <a:cs typeface="Helvetica" panose="020B0604020202020204" pitchFamily="34" charset="0"/>
              </a:rPr>
              <a:t> M, Harrison S, Pomiankowski A, Lane N. The limits of metabolic heredity in protocells. Submitted to </a:t>
            </a:r>
            <a:r>
              <a:rPr lang="en-GB" sz="675" i="1" dirty="0">
                <a:solidFill>
                  <a:schemeClr val="tx2"/>
                </a:solidFill>
                <a:latin typeface="Helvetica" panose="020B0604020202020204" pitchFamily="34" charset="0"/>
                <a:ea typeface="Times" panose="02020603050405020304" pitchFamily="18" charset="0"/>
                <a:cs typeface="Helvetica" panose="020B0604020202020204" pitchFamily="34" charset="0"/>
              </a:rPr>
              <a:t>Proc. Phil. Trans. R. Soc. B</a:t>
            </a:r>
            <a:r>
              <a:rPr lang="en-GB" sz="675" dirty="0">
                <a:solidFill>
                  <a:schemeClr val="tx2"/>
                </a:solidFill>
                <a:latin typeface="Helvetica" panose="020B0604020202020204" pitchFamily="34" charset="0"/>
                <a:ea typeface="Times" panose="02020603050405020304" pitchFamily="18" charset="0"/>
                <a:cs typeface="Helvetica" panose="020B0604020202020204" pitchFamily="34" charset="0"/>
              </a:rPr>
              <a:t>. (2021).</a:t>
            </a:r>
          </a:p>
        </p:txBody>
      </p:sp>
      <p:sp>
        <p:nvSpPr>
          <p:cNvPr id="16" name="TextBox 15">
            <a:extLst>
              <a:ext uri="{FF2B5EF4-FFF2-40B4-BE49-F238E27FC236}">
                <a16:creationId xmlns:a16="http://schemas.microsoft.com/office/drawing/2014/main" id="{1A1671CF-19F2-4296-95CB-F52DC16AE1B2}"/>
              </a:ext>
            </a:extLst>
          </p:cNvPr>
          <p:cNvSpPr txBox="1"/>
          <p:nvPr/>
        </p:nvSpPr>
        <p:spPr>
          <a:xfrm>
            <a:off x="0" y="4287802"/>
            <a:ext cx="9153586" cy="584775"/>
          </a:xfrm>
          <a:prstGeom prst="rect">
            <a:avLst/>
          </a:prstGeom>
          <a:noFill/>
        </p:spPr>
        <p:txBody>
          <a:bodyPr wrap="square" rtlCol="0">
            <a:spAutoFit/>
          </a:bodyPr>
          <a:lstStyle/>
          <a:p>
            <a:pPr algn="ctr"/>
            <a:r>
              <a:rPr lang="en-GB" sz="1600" dirty="0">
                <a:solidFill>
                  <a:srgbClr val="FF0000"/>
                </a:solidFill>
                <a:latin typeface="Helvetica" panose="020B0604020202020204" pitchFamily="34" charset="0"/>
                <a:cs typeface="Helvetica" panose="020B0604020202020204" pitchFamily="34" charset="0"/>
              </a:rPr>
              <a:t>Catalytic feedbacks from nucleotides on CO</a:t>
            </a:r>
            <a:r>
              <a:rPr lang="en-GB" sz="1600" baseline="-25000" dirty="0">
                <a:solidFill>
                  <a:srgbClr val="FF0000"/>
                </a:solidFill>
                <a:latin typeface="Helvetica" panose="020B0604020202020204" pitchFamily="34" charset="0"/>
                <a:cs typeface="Helvetica" panose="020B0604020202020204" pitchFamily="34" charset="0"/>
              </a:rPr>
              <a:t>2</a:t>
            </a:r>
            <a:r>
              <a:rPr lang="en-GB" sz="1600" dirty="0">
                <a:solidFill>
                  <a:srgbClr val="FF0000"/>
                </a:solidFill>
                <a:latin typeface="Helvetica" panose="020B0604020202020204" pitchFamily="34" charset="0"/>
                <a:cs typeface="Helvetica" panose="020B0604020202020204" pitchFamily="34" charset="0"/>
              </a:rPr>
              <a:t> fixation and autocatalysis drive cell growth</a:t>
            </a:r>
          </a:p>
          <a:p>
            <a:pPr algn="ctr"/>
            <a:r>
              <a:rPr lang="en-GB" sz="1600" dirty="0">
                <a:solidFill>
                  <a:srgbClr val="FF0000"/>
                </a:solidFill>
                <a:latin typeface="Helvetica" panose="020B0604020202020204" pitchFamily="34" charset="0"/>
                <a:cs typeface="Helvetica" panose="020B0604020202020204" pitchFamily="34" charset="0"/>
              </a:rPr>
              <a:t>Catalysis has to be balanced – strong catalysis of specific pathways collapses growth </a:t>
            </a:r>
          </a:p>
        </p:txBody>
      </p:sp>
      <p:pic>
        <p:nvPicPr>
          <p:cNvPr id="13" name="Picture 12" descr="Chart, line chart&#10;&#10;Description automatically generated">
            <a:extLst>
              <a:ext uri="{FF2B5EF4-FFF2-40B4-BE49-F238E27FC236}">
                <a16:creationId xmlns:a16="http://schemas.microsoft.com/office/drawing/2014/main" id="{9F4083F9-0992-4479-AFFF-5BD4DC8F00E6}"/>
              </a:ext>
            </a:extLst>
          </p:cNvPr>
          <p:cNvPicPr>
            <a:picLocks noChangeAspect="1"/>
          </p:cNvPicPr>
          <p:nvPr/>
        </p:nvPicPr>
        <p:blipFill rotWithShape="1">
          <a:blip r:embed="rId7">
            <a:extLst>
              <a:ext uri="{28A0092B-C50C-407E-A947-70E740481C1C}">
                <a14:useLocalDpi xmlns:a14="http://schemas.microsoft.com/office/drawing/2010/main" val="0"/>
              </a:ext>
            </a:extLst>
          </a:blip>
          <a:srcRect l="4114" r="2947" b="50585"/>
          <a:stretch/>
        </p:blipFill>
        <p:spPr>
          <a:xfrm>
            <a:off x="5269586" y="743571"/>
            <a:ext cx="3864827" cy="1837937"/>
          </a:xfrm>
          <a:prstGeom prst="rect">
            <a:avLst/>
          </a:prstGeom>
        </p:spPr>
      </p:pic>
      <p:pic>
        <p:nvPicPr>
          <p:cNvPr id="17" name="Picture 16">
            <a:extLst>
              <a:ext uri="{FF2B5EF4-FFF2-40B4-BE49-F238E27FC236}">
                <a16:creationId xmlns:a16="http://schemas.microsoft.com/office/drawing/2014/main" id="{4ABA65A7-A485-4D1D-95C7-87D1A808480F}"/>
              </a:ext>
            </a:extLst>
          </p:cNvPr>
          <p:cNvPicPr>
            <a:picLocks noChangeAspect="1"/>
          </p:cNvPicPr>
          <p:nvPr/>
        </p:nvPicPr>
        <p:blipFill>
          <a:blip r:embed="rId8"/>
          <a:stretch>
            <a:fillRect/>
          </a:stretch>
        </p:blipFill>
        <p:spPr>
          <a:xfrm>
            <a:off x="8221902" y="2571750"/>
            <a:ext cx="601220" cy="765812"/>
          </a:xfrm>
          <a:prstGeom prst="rect">
            <a:avLst/>
          </a:prstGeom>
        </p:spPr>
      </p:pic>
    </p:spTree>
    <p:extLst>
      <p:ext uri="{BB962C8B-B14F-4D97-AF65-F5344CB8AC3E}">
        <p14:creationId xmlns:p14="http://schemas.microsoft.com/office/powerpoint/2010/main" val="688391540"/>
      </p:ext>
    </p:extLst>
  </p:cSld>
  <p:clrMapOvr>
    <a:masterClrMapping/>
  </p:clrMapOvr>
  <mc:AlternateContent xmlns:mc="http://schemas.openxmlformats.org/markup-compatibility/2006" xmlns:p14="http://schemas.microsoft.com/office/powerpoint/2010/main">
    <mc:Choice Requires="p14">
      <p:transition spd="slow" p14:dur="2000" advTm="72900"/>
    </mc:Choice>
    <mc:Fallback xmlns="">
      <p:transition spd="slow" advTm="729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0"/>
            <a:ext cx="9144000" cy="736600"/>
          </a:xfrm>
          <a:prstGeom prst="rect">
            <a:avLst/>
          </a:prstGeom>
        </p:spPr>
      </p:pic>
      <p:sp>
        <p:nvSpPr>
          <p:cNvPr id="37890" name="Rectangle 2"/>
          <p:cNvSpPr>
            <a:spLocks noGrp="1" noChangeArrowheads="1"/>
          </p:cNvSpPr>
          <p:nvPr>
            <p:ph type="title"/>
          </p:nvPr>
        </p:nvSpPr>
        <p:spPr>
          <a:xfrm>
            <a:off x="9587" y="0"/>
            <a:ext cx="9124827" cy="721786"/>
          </a:xfrm>
        </p:spPr>
        <p:txBody>
          <a:bodyPr>
            <a:noAutofit/>
          </a:bodyPr>
          <a:lstStyle/>
          <a:p>
            <a:pPr algn="l" eaLnBrk="1" hangingPunct="1"/>
            <a:r>
              <a:rPr lang="en-GB" altLang="en-US" sz="2600" b="1" dirty="0">
                <a:solidFill>
                  <a:schemeClr val="bg1"/>
                </a:solidFill>
                <a:latin typeface="Helvetica" panose="020B0604020202020204" pitchFamily="34" charset="0"/>
                <a:cs typeface="Helvetica" panose="020B0604020202020204" pitchFamily="34" charset="0"/>
              </a:rPr>
              <a:t>    Genetic code: the code within the codons</a:t>
            </a:r>
          </a:p>
        </p:txBody>
      </p:sp>
      <p:pic>
        <p:nvPicPr>
          <p:cNvPr id="3" name="Picture 2" descr="Chart, scatter chart&#10;&#10;Description automatically generated">
            <a:extLst>
              <a:ext uri="{FF2B5EF4-FFF2-40B4-BE49-F238E27FC236}">
                <a16:creationId xmlns:a16="http://schemas.microsoft.com/office/drawing/2014/main" id="{D8DA0757-ABBE-4714-B0BF-6758A9E693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5304" y="889409"/>
            <a:ext cx="3084655" cy="3084655"/>
          </a:xfrm>
          <a:prstGeom prst="rect">
            <a:avLst/>
          </a:prstGeom>
        </p:spPr>
      </p:pic>
      <p:pic>
        <p:nvPicPr>
          <p:cNvPr id="5" name="Picture 4" descr="Diagram&#10;&#10;Description automatically generated">
            <a:extLst>
              <a:ext uri="{FF2B5EF4-FFF2-40B4-BE49-F238E27FC236}">
                <a16:creationId xmlns:a16="http://schemas.microsoft.com/office/drawing/2014/main" id="{D813C851-C784-4B08-8059-9C14C2C1A0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69" y="734747"/>
            <a:ext cx="5171492" cy="2531876"/>
          </a:xfrm>
          <a:prstGeom prst="rect">
            <a:avLst/>
          </a:prstGeom>
        </p:spPr>
      </p:pic>
      <p:pic>
        <p:nvPicPr>
          <p:cNvPr id="8" name="Picture 7" descr="Chart, scatter chart, bubble chart&#10;&#10;Description automatically generated">
            <a:extLst>
              <a:ext uri="{FF2B5EF4-FFF2-40B4-BE49-F238E27FC236}">
                <a16:creationId xmlns:a16="http://schemas.microsoft.com/office/drawing/2014/main" id="{178AF493-2E7F-4112-BB7E-9C3B5F8062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5845" y="2313920"/>
            <a:ext cx="1573537" cy="1573537"/>
          </a:xfrm>
          <a:prstGeom prst="rect">
            <a:avLst/>
          </a:prstGeom>
        </p:spPr>
      </p:pic>
      <p:sp>
        <p:nvSpPr>
          <p:cNvPr id="13" name="TextBox 12">
            <a:extLst>
              <a:ext uri="{FF2B5EF4-FFF2-40B4-BE49-F238E27FC236}">
                <a16:creationId xmlns:a16="http://schemas.microsoft.com/office/drawing/2014/main" id="{755B9988-9238-4384-AC38-5A61DE18828F}"/>
              </a:ext>
            </a:extLst>
          </p:cNvPr>
          <p:cNvSpPr txBox="1"/>
          <p:nvPr/>
        </p:nvSpPr>
        <p:spPr>
          <a:xfrm>
            <a:off x="0" y="4023049"/>
            <a:ext cx="9144000" cy="830997"/>
          </a:xfrm>
          <a:prstGeom prst="rect">
            <a:avLst/>
          </a:prstGeom>
          <a:noFill/>
        </p:spPr>
        <p:txBody>
          <a:bodyPr wrap="square" rtlCol="0">
            <a:spAutoFit/>
          </a:bodyPr>
          <a:lstStyle/>
          <a:p>
            <a:pPr algn="ctr"/>
            <a:r>
              <a:rPr lang="en-GB" sz="1600" dirty="0">
                <a:solidFill>
                  <a:srgbClr val="FF0000"/>
                </a:solidFill>
                <a:latin typeface="Helvetica" panose="020B0604020202020204" pitchFamily="34" charset="0"/>
                <a:cs typeface="Helvetica" panose="020B0604020202020204" pitchFamily="34" charset="0"/>
              </a:rPr>
              <a:t>First letter of </a:t>
            </a:r>
            <a:r>
              <a:rPr lang="en-GB" sz="1600" u="sng" dirty="0">
                <a:solidFill>
                  <a:srgbClr val="FF0000"/>
                </a:solidFill>
                <a:latin typeface="Helvetica" panose="020B0604020202020204" pitchFamily="34" charset="0"/>
                <a:cs typeface="Helvetica" panose="020B0604020202020204" pitchFamily="34" charset="0"/>
              </a:rPr>
              <a:t>codon</a:t>
            </a:r>
            <a:r>
              <a:rPr lang="en-GB" sz="1600" dirty="0">
                <a:solidFill>
                  <a:srgbClr val="FF0000"/>
                </a:solidFill>
                <a:latin typeface="Helvetica" panose="020B0604020202020204" pitchFamily="34" charset="0"/>
                <a:cs typeface="Helvetica" panose="020B0604020202020204" pitchFamily="34" charset="0"/>
              </a:rPr>
              <a:t> corresponds to distance from CO</a:t>
            </a:r>
            <a:r>
              <a:rPr lang="en-GB" sz="1600" baseline="-25000" dirty="0">
                <a:solidFill>
                  <a:srgbClr val="FF0000"/>
                </a:solidFill>
                <a:latin typeface="Helvetica" panose="020B0604020202020204" pitchFamily="34" charset="0"/>
                <a:cs typeface="Helvetica" panose="020B0604020202020204" pitchFamily="34" charset="0"/>
              </a:rPr>
              <a:t>2</a:t>
            </a:r>
            <a:r>
              <a:rPr lang="en-GB" sz="1600" dirty="0">
                <a:solidFill>
                  <a:srgbClr val="FF0000"/>
                </a:solidFill>
                <a:latin typeface="Helvetica" panose="020B0604020202020204" pitchFamily="34" charset="0"/>
                <a:cs typeface="Helvetica" panose="020B0604020202020204" pitchFamily="34" charset="0"/>
              </a:rPr>
              <a:t> fixation – purines early</a:t>
            </a:r>
          </a:p>
          <a:p>
            <a:pPr algn="ctr"/>
            <a:r>
              <a:rPr lang="en-GB" sz="1600" dirty="0">
                <a:solidFill>
                  <a:srgbClr val="FF0000"/>
                </a:solidFill>
                <a:latin typeface="Helvetica" panose="020B0604020202020204" pitchFamily="34" charset="0"/>
                <a:cs typeface="Helvetica" panose="020B0604020202020204" pitchFamily="34" charset="0"/>
              </a:rPr>
              <a:t>Second letter of </a:t>
            </a:r>
            <a:r>
              <a:rPr lang="en-GB" sz="1600" u="sng" dirty="0">
                <a:solidFill>
                  <a:srgbClr val="FF0000"/>
                </a:solidFill>
                <a:latin typeface="Helvetica" panose="020B0604020202020204" pitchFamily="34" charset="0"/>
                <a:cs typeface="Helvetica" panose="020B0604020202020204" pitchFamily="34" charset="0"/>
              </a:rPr>
              <a:t>anticodon</a:t>
            </a:r>
            <a:r>
              <a:rPr lang="en-GB" sz="1600" dirty="0">
                <a:solidFill>
                  <a:srgbClr val="FF0000"/>
                </a:solidFill>
                <a:latin typeface="Helvetica" panose="020B0604020202020204" pitchFamily="34" charset="0"/>
                <a:cs typeface="Helvetica" panose="020B0604020202020204" pitchFamily="34" charset="0"/>
              </a:rPr>
              <a:t> corresponds to hydrophobicity – especially for purines</a:t>
            </a:r>
          </a:p>
          <a:p>
            <a:pPr algn="ctr"/>
            <a:r>
              <a:rPr lang="en-GB" sz="1600" dirty="0">
                <a:solidFill>
                  <a:srgbClr val="FF0000"/>
                </a:solidFill>
                <a:latin typeface="Helvetica" panose="020B0604020202020204" pitchFamily="34" charset="0"/>
                <a:cs typeface="Helvetica" panose="020B0604020202020204" pitchFamily="34" charset="0"/>
              </a:rPr>
              <a:t>Code expanded over time; direct biophysical interactions between bases and AAs</a:t>
            </a:r>
          </a:p>
        </p:txBody>
      </p:sp>
      <p:sp>
        <p:nvSpPr>
          <p:cNvPr id="14" name="TextBox 13">
            <a:extLst>
              <a:ext uri="{FF2B5EF4-FFF2-40B4-BE49-F238E27FC236}">
                <a16:creationId xmlns:a16="http://schemas.microsoft.com/office/drawing/2014/main" id="{D69CFAAD-C21C-4208-A16F-86426038D90B}"/>
              </a:ext>
            </a:extLst>
          </p:cNvPr>
          <p:cNvSpPr txBox="1"/>
          <p:nvPr/>
        </p:nvSpPr>
        <p:spPr>
          <a:xfrm>
            <a:off x="9587" y="4911686"/>
            <a:ext cx="9124826" cy="196208"/>
          </a:xfrm>
          <a:prstGeom prst="rect">
            <a:avLst/>
          </a:prstGeom>
          <a:noFill/>
        </p:spPr>
        <p:txBody>
          <a:bodyPr wrap="square">
            <a:spAutoFit/>
          </a:bodyPr>
          <a:lstStyle/>
          <a:p>
            <a:pPr algn="ctr">
              <a:spcBef>
                <a:spcPts val="450"/>
              </a:spcBef>
            </a:pPr>
            <a:r>
              <a:rPr lang="en-GB" sz="675" dirty="0">
                <a:solidFill>
                  <a:schemeClr val="tx2"/>
                </a:solidFill>
                <a:latin typeface="Helvetica" panose="020B0604020202020204" pitchFamily="34" charset="0"/>
                <a:ea typeface="Times" panose="02020603050405020304" pitchFamily="18" charset="0"/>
                <a:cs typeface="Helvetica" panose="020B0604020202020204" pitchFamily="34" charset="0"/>
              </a:rPr>
              <a:t>Harrison S, Nunes Palmeira R, Halpern A, Lane N. A solution to the emergence of the genetic code. MS in prep (2021).</a:t>
            </a:r>
          </a:p>
        </p:txBody>
      </p:sp>
    </p:spTree>
    <p:extLst>
      <p:ext uri="{BB962C8B-B14F-4D97-AF65-F5344CB8AC3E}">
        <p14:creationId xmlns:p14="http://schemas.microsoft.com/office/powerpoint/2010/main" val="2219137924"/>
      </p:ext>
    </p:extLst>
  </p:cSld>
  <p:clrMapOvr>
    <a:masterClrMapping/>
  </p:clrMapOvr>
  <mc:AlternateContent xmlns:mc="http://schemas.openxmlformats.org/markup-compatibility/2006" xmlns:p14="http://schemas.microsoft.com/office/powerpoint/2010/main">
    <mc:Choice Requires="p14">
      <p:transition spd="slow" p14:dur="2000" advTm="72900"/>
    </mc:Choice>
    <mc:Fallback xmlns="">
      <p:transition spd="slow" advTm="729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sunburst chart&#10;&#10;Description automatically generated">
            <a:extLst>
              <a:ext uri="{FF2B5EF4-FFF2-40B4-BE49-F238E27FC236}">
                <a16:creationId xmlns:a16="http://schemas.microsoft.com/office/drawing/2014/main" id="{7DE065A7-1AD5-4F2A-A3EA-EDC255E774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901" y="289420"/>
            <a:ext cx="5282030" cy="5284733"/>
          </a:xfrm>
          <a:prstGeom prst="rect">
            <a:avLst/>
          </a:prstGeom>
        </p:spPr>
      </p:pic>
      <p:pic>
        <p:nvPicPr>
          <p:cNvPr id="10" name="Picture 9"/>
          <p:cNvPicPr>
            <a:picLocks noChangeAspect="1"/>
          </p:cNvPicPr>
          <p:nvPr/>
        </p:nvPicPr>
        <p:blipFill>
          <a:blip r:embed="rId4"/>
          <a:stretch>
            <a:fillRect/>
          </a:stretch>
        </p:blipFill>
        <p:spPr>
          <a:xfrm>
            <a:off x="0" y="0"/>
            <a:ext cx="9144000" cy="736600"/>
          </a:xfrm>
          <a:prstGeom prst="rect">
            <a:avLst/>
          </a:prstGeom>
        </p:spPr>
      </p:pic>
      <p:sp>
        <p:nvSpPr>
          <p:cNvPr id="37890" name="Rectangle 2"/>
          <p:cNvSpPr>
            <a:spLocks noGrp="1" noChangeArrowheads="1"/>
          </p:cNvSpPr>
          <p:nvPr>
            <p:ph type="title"/>
          </p:nvPr>
        </p:nvSpPr>
        <p:spPr>
          <a:xfrm>
            <a:off x="9587" y="0"/>
            <a:ext cx="9124827" cy="721786"/>
          </a:xfrm>
        </p:spPr>
        <p:txBody>
          <a:bodyPr>
            <a:noAutofit/>
          </a:bodyPr>
          <a:lstStyle/>
          <a:p>
            <a:pPr algn="l" eaLnBrk="1" hangingPunct="1"/>
            <a:r>
              <a:rPr lang="en-GB" altLang="en-US" sz="2600" b="1" dirty="0">
                <a:solidFill>
                  <a:schemeClr val="bg1"/>
                </a:solidFill>
                <a:latin typeface="Helvetica" panose="020B0604020202020204" pitchFamily="34" charset="0"/>
                <a:cs typeface="Helvetica" panose="020B0604020202020204" pitchFamily="34" charset="0"/>
              </a:rPr>
              <a:t>    Origins of the genetic code – the third base</a:t>
            </a:r>
          </a:p>
        </p:txBody>
      </p:sp>
      <p:sp>
        <p:nvSpPr>
          <p:cNvPr id="14" name="TextBox 13">
            <a:extLst>
              <a:ext uri="{FF2B5EF4-FFF2-40B4-BE49-F238E27FC236}">
                <a16:creationId xmlns:a16="http://schemas.microsoft.com/office/drawing/2014/main" id="{D69CFAAD-C21C-4208-A16F-86426038D90B}"/>
              </a:ext>
            </a:extLst>
          </p:cNvPr>
          <p:cNvSpPr txBox="1"/>
          <p:nvPr/>
        </p:nvSpPr>
        <p:spPr>
          <a:xfrm>
            <a:off x="1711355" y="4911686"/>
            <a:ext cx="7381070" cy="196208"/>
          </a:xfrm>
          <a:prstGeom prst="rect">
            <a:avLst/>
          </a:prstGeom>
          <a:noFill/>
        </p:spPr>
        <p:txBody>
          <a:bodyPr wrap="square">
            <a:spAutoFit/>
          </a:bodyPr>
          <a:lstStyle/>
          <a:p>
            <a:pPr algn="ctr">
              <a:spcBef>
                <a:spcPts val="450"/>
              </a:spcBef>
            </a:pPr>
            <a:r>
              <a:rPr lang="en-GB" sz="675" dirty="0">
                <a:solidFill>
                  <a:schemeClr val="tx2"/>
                </a:solidFill>
                <a:latin typeface="Helvetica" panose="020B0604020202020204" pitchFamily="34" charset="0"/>
                <a:ea typeface="Times" panose="02020603050405020304" pitchFamily="18" charset="0"/>
                <a:cs typeface="Helvetica" panose="020B0604020202020204" pitchFamily="34" charset="0"/>
              </a:rPr>
              <a:t>Harrison SA, Nunes Palmeira R, Halpern A, Lane N. A solution to the emergence of the genetic code. MS in prep (2021).</a:t>
            </a:r>
          </a:p>
        </p:txBody>
      </p:sp>
      <p:pic>
        <p:nvPicPr>
          <p:cNvPr id="9" name="Picture 8" descr="Chart, bar chart&#10;&#10;Description automatically generated">
            <a:extLst>
              <a:ext uri="{FF2B5EF4-FFF2-40B4-BE49-F238E27FC236}">
                <a16:creationId xmlns:a16="http://schemas.microsoft.com/office/drawing/2014/main" id="{CD92ED78-BE08-4D4F-889B-5133FF2D6F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5379" y="794497"/>
            <a:ext cx="3026014" cy="2269511"/>
          </a:xfrm>
          <a:prstGeom prst="rect">
            <a:avLst/>
          </a:prstGeom>
        </p:spPr>
      </p:pic>
      <p:sp>
        <p:nvSpPr>
          <p:cNvPr id="15" name="TextBox 14">
            <a:extLst>
              <a:ext uri="{FF2B5EF4-FFF2-40B4-BE49-F238E27FC236}">
                <a16:creationId xmlns:a16="http://schemas.microsoft.com/office/drawing/2014/main" id="{70F49F15-9389-4F44-A78A-E9984EFC30EE}"/>
              </a:ext>
            </a:extLst>
          </p:cNvPr>
          <p:cNvSpPr txBox="1"/>
          <p:nvPr/>
        </p:nvSpPr>
        <p:spPr>
          <a:xfrm>
            <a:off x="4393182" y="3355865"/>
            <a:ext cx="4741232" cy="1323439"/>
          </a:xfrm>
          <a:prstGeom prst="rect">
            <a:avLst/>
          </a:prstGeom>
          <a:noFill/>
        </p:spPr>
        <p:txBody>
          <a:bodyPr wrap="square" rtlCol="0">
            <a:spAutoFit/>
          </a:bodyPr>
          <a:lstStyle/>
          <a:p>
            <a:r>
              <a:rPr lang="en-GB" sz="1600" dirty="0">
                <a:solidFill>
                  <a:srgbClr val="FF0000"/>
                </a:solidFill>
                <a:latin typeface="Helvetica" panose="020B0604020202020204" pitchFamily="34" charset="0"/>
                <a:cs typeface="Helvetica" panose="020B0604020202020204" pitchFamily="34" charset="0"/>
              </a:rPr>
              <a:t>Redundancy at third position is not random</a:t>
            </a:r>
          </a:p>
          <a:p>
            <a:endParaRPr lang="en-GB" sz="1600" dirty="0">
              <a:solidFill>
                <a:srgbClr val="FF0000"/>
              </a:solidFill>
              <a:latin typeface="Helvetica" panose="020B0604020202020204" pitchFamily="34" charset="0"/>
              <a:cs typeface="Helvetica" panose="020B0604020202020204" pitchFamily="34" charset="0"/>
            </a:endParaRPr>
          </a:p>
          <a:p>
            <a:r>
              <a:rPr lang="en-GB" sz="1600" dirty="0">
                <a:solidFill>
                  <a:srgbClr val="FF0000"/>
                </a:solidFill>
                <a:latin typeface="Helvetica" panose="020B0604020202020204" pitchFamily="34" charset="0"/>
                <a:cs typeface="Helvetica" panose="020B0604020202020204" pitchFamily="34" charset="0"/>
              </a:rPr>
              <a:t>If there is a purine at second position, the amino acid encoded depends on whether a purine or a pyrimidine is at third position</a:t>
            </a:r>
          </a:p>
        </p:txBody>
      </p:sp>
    </p:spTree>
    <p:extLst>
      <p:ext uri="{BB962C8B-B14F-4D97-AF65-F5344CB8AC3E}">
        <p14:creationId xmlns:p14="http://schemas.microsoft.com/office/powerpoint/2010/main" val="3446889536"/>
      </p:ext>
    </p:extLst>
  </p:cSld>
  <p:clrMapOvr>
    <a:masterClrMapping/>
  </p:clrMapOvr>
  <mc:AlternateContent xmlns:mc="http://schemas.openxmlformats.org/markup-compatibility/2006" xmlns:p14="http://schemas.microsoft.com/office/powerpoint/2010/main">
    <mc:Choice Requires="p14">
      <p:transition spd="slow" p14:dur="2000" advTm="72900"/>
    </mc:Choice>
    <mc:Fallback xmlns="">
      <p:transition spd="slow" advTm="729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0"/>
            <a:ext cx="9144000" cy="736600"/>
          </a:xfrm>
          <a:prstGeom prst="rect">
            <a:avLst/>
          </a:prstGeom>
        </p:spPr>
      </p:pic>
      <p:sp>
        <p:nvSpPr>
          <p:cNvPr id="37890" name="Rectangle 2"/>
          <p:cNvSpPr>
            <a:spLocks noGrp="1" noChangeArrowheads="1"/>
          </p:cNvSpPr>
          <p:nvPr>
            <p:ph type="title"/>
          </p:nvPr>
        </p:nvSpPr>
        <p:spPr>
          <a:xfrm>
            <a:off x="9587" y="0"/>
            <a:ext cx="9124827" cy="721786"/>
          </a:xfrm>
        </p:spPr>
        <p:txBody>
          <a:bodyPr>
            <a:noAutofit/>
          </a:bodyPr>
          <a:lstStyle/>
          <a:p>
            <a:pPr algn="l" eaLnBrk="1" hangingPunct="1"/>
            <a:r>
              <a:rPr lang="en-GB" altLang="en-US" sz="2600" b="1" dirty="0">
                <a:solidFill>
                  <a:schemeClr val="bg1"/>
                </a:solidFill>
                <a:latin typeface="Helvetica" panose="020B0604020202020204" pitchFamily="34" charset="0"/>
                <a:cs typeface="Helvetica" panose="020B0604020202020204" pitchFamily="34" charset="0"/>
              </a:rPr>
              <a:t>    The origin of information in biology</a:t>
            </a:r>
          </a:p>
        </p:txBody>
      </p:sp>
      <p:sp>
        <p:nvSpPr>
          <p:cNvPr id="14" name="TextBox 13">
            <a:extLst>
              <a:ext uri="{FF2B5EF4-FFF2-40B4-BE49-F238E27FC236}">
                <a16:creationId xmlns:a16="http://schemas.microsoft.com/office/drawing/2014/main" id="{D69CFAAD-C21C-4208-A16F-86426038D90B}"/>
              </a:ext>
            </a:extLst>
          </p:cNvPr>
          <p:cNvSpPr txBox="1"/>
          <p:nvPr/>
        </p:nvSpPr>
        <p:spPr>
          <a:xfrm>
            <a:off x="0" y="4911686"/>
            <a:ext cx="9134414" cy="196208"/>
          </a:xfrm>
          <a:prstGeom prst="rect">
            <a:avLst/>
          </a:prstGeom>
          <a:noFill/>
        </p:spPr>
        <p:txBody>
          <a:bodyPr wrap="square">
            <a:spAutoFit/>
          </a:bodyPr>
          <a:lstStyle/>
          <a:p>
            <a:pPr algn="ctr">
              <a:spcBef>
                <a:spcPts val="450"/>
              </a:spcBef>
            </a:pPr>
            <a:r>
              <a:rPr lang="en-GB" sz="675" dirty="0">
                <a:solidFill>
                  <a:schemeClr val="tx2"/>
                </a:solidFill>
                <a:latin typeface="Helvetica" panose="020B0604020202020204" pitchFamily="34" charset="0"/>
                <a:ea typeface="Times" panose="02020603050405020304" pitchFamily="18" charset="0"/>
                <a:cs typeface="Helvetica" panose="020B0604020202020204" pitchFamily="34" charset="0"/>
              </a:rPr>
              <a:t>Harrison SA, Nunes Palmeira R, Halpern A, Lane N. A solution to the emergence of the genetic code. MS in prep (2021).</a:t>
            </a:r>
          </a:p>
        </p:txBody>
      </p:sp>
      <p:sp>
        <p:nvSpPr>
          <p:cNvPr id="15" name="TextBox 14">
            <a:extLst>
              <a:ext uri="{FF2B5EF4-FFF2-40B4-BE49-F238E27FC236}">
                <a16:creationId xmlns:a16="http://schemas.microsoft.com/office/drawing/2014/main" id="{70F49F15-9389-4F44-A78A-E9984EFC30EE}"/>
              </a:ext>
            </a:extLst>
          </p:cNvPr>
          <p:cNvSpPr txBox="1"/>
          <p:nvPr/>
        </p:nvSpPr>
        <p:spPr>
          <a:xfrm>
            <a:off x="647905" y="802361"/>
            <a:ext cx="7838604" cy="4016484"/>
          </a:xfrm>
          <a:prstGeom prst="rect">
            <a:avLst/>
          </a:prstGeom>
          <a:noFill/>
        </p:spPr>
        <p:txBody>
          <a:bodyPr wrap="square" rtlCol="0">
            <a:spAutoFit/>
          </a:bodyPr>
          <a:lstStyle/>
          <a:p>
            <a:r>
              <a:rPr lang="en-GB" sz="1500" dirty="0">
                <a:solidFill>
                  <a:schemeClr val="tx2"/>
                </a:solidFill>
                <a:latin typeface="Helvetica" panose="020B0604020202020204" pitchFamily="34" charset="0"/>
                <a:cs typeface="Helvetica" panose="020B0604020202020204" pitchFamily="34" charset="0"/>
              </a:rPr>
              <a:t>Far-from-equilibrium environment drives protocell growth; protometabolism follows favoured thermodynamic pathways including nucleotide synthesis</a:t>
            </a:r>
          </a:p>
          <a:p>
            <a:endParaRPr lang="en-GB" sz="1500" dirty="0">
              <a:solidFill>
                <a:schemeClr val="tx2"/>
              </a:solidFill>
              <a:latin typeface="Helvetica" panose="020B0604020202020204" pitchFamily="34" charset="0"/>
              <a:cs typeface="Helvetica" panose="020B0604020202020204" pitchFamily="34" charset="0"/>
            </a:endParaRPr>
          </a:p>
          <a:p>
            <a:r>
              <a:rPr lang="en-GB" sz="1500" dirty="0">
                <a:solidFill>
                  <a:schemeClr val="tx2"/>
                </a:solidFill>
                <a:latin typeface="Helvetica" panose="020B0604020202020204" pitchFamily="34" charset="0"/>
                <a:cs typeface="Helvetica" panose="020B0604020202020204" pitchFamily="34" charset="0"/>
              </a:rPr>
              <a:t>Positive feedbacks from nucleotides on CO</a:t>
            </a:r>
            <a:r>
              <a:rPr lang="en-GB" sz="1500" baseline="-25000" dirty="0">
                <a:solidFill>
                  <a:schemeClr val="tx2"/>
                </a:solidFill>
                <a:latin typeface="Helvetica" panose="020B0604020202020204" pitchFamily="34" charset="0"/>
                <a:cs typeface="Helvetica" panose="020B0604020202020204" pitchFamily="34" charset="0"/>
              </a:rPr>
              <a:t>2</a:t>
            </a:r>
            <a:r>
              <a:rPr lang="en-GB" sz="1500" dirty="0">
                <a:solidFill>
                  <a:schemeClr val="tx2"/>
                </a:solidFill>
                <a:latin typeface="Helvetica" panose="020B0604020202020204" pitchFamily="34" charset="0"/>
                <a:cs typeface="Helvetica" panose="020B0604020202020204" pitchFamily="34" charset="0"/>
              </a:rPr>
              <a:t> fixation (as naked cofactors) promote robust synthesis of nucleotides and faster growth</a:t>
            </a:r>
          </a:p>
          <a:p>
            <a:endParaRPr lang="en-GB" sz="1500" dirty="0">
              <a:solidFill>
                <a:schemeClr val="tx2"/>
              </a:solidFill>
              <a:latin typeface="Helvetica" panose="020B0604020202020204" pitchFamily="34" charset="0"/>
              <a:cs typeface="Helvetica" panose="020B0604020202020204" pitchFamily="34" charset="0"/>
            </a:endParaRPr>
          </a:p>
          <a:p>
            <a:r>
              <a:rPr lang="en-GB" sz="1500" dirty="0">
                <a:solidFill>
                  <a:schemeClr val="tx2"/>
                </a:solidFill>
                <a:latin typeface="Helvetica" panose="020B0604020202020204" pitchFamily="34" charset="0"/>
                <a:cs typeface="Helvetica" panose="020B0604020202020204" pitchFamily="34" charset="0"/>
              </a:rPr>
              <a:t>Metabolic heredity is not evolvable, but gains in complexity by lowering kinetic barriers</a:t>
            </a:r>
          </a:p>
          <a:p>
            <a:endParaRPr lang="en-GB" sz="1500" dirty="0">
              <a:solidFill>
                <a:schemeClr val="tx2"/>
              </a:solidFill>
              <a:latin typeface="Helvetica" panose="020B0604020202020204" pitchFamily="34" charset="0"/>
              <a:cs typeface="Helvetica" panose="020B0604020202020204" pitchFamily="34" charset="0"/>
            </a:endParaRPr>
          </a:p>
          <a:p>
            <a:r>
              <a:rPr lang="en-GB" sz="1500" dirty="0">
                <a:solidFill>
                  <a:schemeClr val="tx2"/>
                </a:solidFill>
                <a:latin typeface="Helvetica" panose="020B0604020202020204" pitchFamily="34" charset="0"/>
                <a:cs typeface="Helvetica" panose="020B0604020202020204" pitchFamily="34" charset="0"/>
              </a:rPr>
              <a:t>ATP synthesis introduces short, random RNA polymers into protocells – no information </a:t>
            </a:r>
          </a:p>
          <a:p>
            <a:endParaRPr lang="en-GB" sz="1500" dirty="0">
              <a:solidFill>
                <a:schemeClr val="tx2"/>
              </a:solidFill>
              <a:latin typeface="Helvetica" panose="020B0604020202020204" pitchFamily="34" charset="0"/>
              <a:cs typeface="Helvetica" panose="020B0604020202020204" pitchFamily="34" charset="0"/>
            </a:endParaRPr>
          </a:p>
          <a:p>
            <a:r>
              <a:rPr lang="en-GB" sz="1500" dirty="0">
                <a:solidFill>
                  <a:schemeClr val="tx2"/>
                </a:solidFill>
                <a:latin typeface="Helvetica" panose="020B0604020202020204" pitchFamily="34" charset="0"/>
                <a:cs typeface="Helvetica" panose="020B0604020202020204" pitchFamily="34" charset="0"/>
              </a:rPr>
              <a:t>Biophysical interactions between amino acids and RNA sequences generates non-random peptides through templating</a:t>
            </a:r>
          </a:p>
          <a:p>
            <a:endParaRPr lang="en-GB" sz="1500" dirty="0">
              <a:solidFill>
                <a:schemeClr val="tx2"/>
              </a:solidFill>
              <a:latin typeface="Helvetica" panose="020B0604020202020204" pitchFamily="34" charset="0"/>
              <a:cs typeface="Helvetica" panose="020B0604020202020204" pitchFamily="34" charset="0"/>
            </a:endParaRPr>
          </a:p>
          <a:p>
            <a:r>
              <a:rPr lang="en-GB" sz="1500" dirty="0">
                <a:solidFill>
                  <a:schemeClr val="tx2"/>
                </a:solidFill>
                <a:latin typeface="Helvetica" panose="020B0604020202020204" pitchFamily="34" charset="0"/>
                <a:cs typeface="Helvetica" panose="020B0604020202020204" pitchFamily="34" charset="0"/>
              </a:rPr>
              <a:t>Peptides gain function in context of growing protocells: hydrophobic peptides partition to membrane &amp; promote CO</a:t>
            </a:r>
            <a:r>
              <a:rPr lang="en-GB" sz="1500" baseline="-25000" dirty="0">
                <a:solidFill>
                  <a:schemeClr val="tx2"/>
                </a:solidFill>
                <a:latin typeface="Helvetica" panose="020B0604020202020204" pitchFamily="34" charset="0"/>
                <a:cs typeface="Helvetica" panose="020B0604020202020204" pitchFamily="34" charset="0"/>
              </a:rPr>
              <a:t>2</a:t>
            </a:r>
            <a:r>
              <a:rPr lang="en-GB" sz="1500" dirty="0">
                <a:solidFill>
                  <a:schemeClr val="tx2"/>
                </a:solidFill>
                <a:latin typeface="Helvetica" panose="020B0604020202020204" pitchFamily="34" charset="0"/>
                <a:cs typeface="Helvetica" panose="020B0604020202020204" pitchFamily="34" charset="0"/>
              </a:rPr>
              <a:t> fixation, hydrophilic peptides promote RNA replication</a:t>
            </a:r>
          </a:p>
          <a:p>
            <a:endParaRPr lang="en-GB" sz="1500" dirty="0">
              <a:solidFill>
                <a:schemeClr val="tx2"/>
              </a:solidFill>
              <a:latin typeface="Helvetica" panose="020B0604020202020204" pitchFamily="34" charset="0"/>
              <a:cs typeface="Helvetica" panose="020B0604020202020204" pitchFamily="34" charset="0"/>
            </a:endParaRPr>
          </a:p>
          <a:p>
            <a:r>
              <a:rPr lang="en-GB" sz="1500" dirty="0">
                <a:solidFill>
                  <a:schemeClr val="tx2"/>
                </a:solidFill>
                <a:latin typeface="Helvetica" panose="020B0604020202020204" pitchFamily="34" charset="0"/>
                <a:cs typeface="Helvetica" panose="020B0604020202020204" pitchFamily="34" charset="0"/>
              </a:rPr>
              <a:t>Sequences evolve to optimise protocell growth from the outset: information has meaning  </a:t>
            </a:r>
          </a:p>
        </p:txBody>
      </p:sp>
    </p:spTree>
    <p:extLst>
      <p:ext uri="{BB962C8B-B14F-4D97-AF65-F5344CB8AC3E}">
        <p14:creationId xmlns:p14="http://schemas.microsoft.com/office/powerpoint/2010/main" val="1417512717"/>
      </p:ext>
    </p:extLst>
  </p:cSld>
  <p:clrMapOvr>
    <a:masterClrMapping/>
  </p:clrMapOvr>
  <mc:AlternateContent xmlns:mc="http://schemas.openxmlformats.org/markup-compatibility/2006" xmlns:p14="http://schemas.microsoft.com/office/powerpoint/2010/main">
    <mc:Choice Requires="p14">
      <p:transition spd="slow" p14:dur="2000" advTm="72900"/>
    </mc:Choice>
    <mc:Fallback xmlns="">
      <p:transition spd="slow" advTm="729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Cells leave vents.jpg" descr="Cells leave vents.jpg"/>
          <p:cNvPicPr>
            <a:picLocks noChangeAspect="1"/>
          </p:cNvPicPr>
          <p:nvPr/>
        </p:nvPicPr>
        <p:blipFill rotWithShape="1">
          <a:blip r:embed="rId3"/>
          <a:srcRect l="418" t="-2740" r="996" b="5486"/>
          <a:stretch/>
        </p:blipFill>
        <p:spPr>
          <a:xfrm>
            <a:off x="-103028" y="-167754"/>
            <a:ext cx="9571572" cy="5311254"/>
          </a:xfrm>
          <a:prstGeom prst="rect">
            <a:avLst/>
          </a:prstGeom>
          <a:ln w="12700">
            <a:miter lim="400000"/>
          </a:ln>
        </p:spPr>
      </p:pic>
      <p:sp>
        <p:nvSpPr>
          <p:cNvPr id="114692" name="TextBox 3"/>
          <p:cNvSpPr txBox="1">
            <a:spLocks noChangeArrowheads="1"/>
          </p:cNvSpPr>
          <p:nvPr/>
        </p:nvSpPr>
        <p:spPr bwMode="auto">
          <a:xfrm>
            <a:off x="3465136" y="2291022"/>
            <a:ext cx="199755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a:spcBef>
                <a:spcPct val="0"/>
              </a:spcBef>
              <a:buNone/>
            </a:pPr>
            <a:r>
              <a:rPr lang="en-GB" altLang="en-US" sz="1800" b="1" dirty="0">
                <a:solidFill>
                  <a:schemeClr val="bg1"/>
                </a:solidFill>
                <a:latin typeface="Helvetica" panose="020B0604020202020204" pitchFamily="34" charset="0"/>
                <a:cs typeface="Helvetica" panose="020B0604020202020204" pitchFamily="34" charset="0"/>
              </a:rPr>
              <a:t>Thanks</a:t>
            </a:r>
            <a:r>
              <a:rPr lang="en-GB" altLang="en-US" sz="1400" b="1" dirty="0">
                <a:solidFill>
                  <a:schemeClr val="bg1"/>
                </a:solidFill>
                <a:latin typeface="Helvetica" panose="020B0604020202020204" pitchFamily="34" charset="0"/>
                <a:cs typeface="Helvetica" panose="020B0604020202020204" pitchFamily="34" charset="0"/>
              </a:rPr>
              <a:t> to the BBSRC, EPSRC, NERC, Leverhulme Trust, and Gates Ventures for funding</a:t>
            </a:r>
          </a:p>
        </p:txBody>
      </p:sp>
      <p:sp>
        <p:nvSpPr>
          <p:cNvPr id="114700" name="AutoShape 4" descr="data:image/jpeg;base64,/9j/4AAQSkZJRgABAQAAAQABAAD/2wCEAAkGBxMTEhQUExQWFBQXFxQUFBcVGBoYFBgXFBcXFxUUFxgYHSggGBolHBQUITEhJSkrLi4uFx80ODMsNygtLisBCgoKDg0OGhAQGiwcHCQsLCwsLCwsLCwsLCwsLCwsLCwsLCwsLCwsLCwsLCwsLCwsLCwsLCwsLCwsLCwsNyw3K//AABEIALcBEwMBIgACEQEDEQH/xAAcAAABBQEBAQAAAAAAAAAAAAACAAEDBAUGBwj/xABAEAABAwEFBQUFBwIFBQEAAAABAAIRAwQSITFRBUFhcYEGE5Gh8CIyscHRBxRScpLh8UJiFSNTgtIzQ6KywiT/xAAaAQADAQEBAQAAAAAAAAAAAAAAAQMCBAUG/8QAJREAAgICAQQDAAMBAAAAAAAAAAECERIhAwQxQVETIjJCYXEU/9oADAMBAAIRAxEAPwDv76EvVo0Am+7heqpI8pxZVD1K16kNEJdynkhYsQciDkApp4KWg2OShgIXShIKaRlskgJSgulMWlOhWStqIxUVVOEnFCU2Wu9T94qwRtYlijWTJryaUIYnuJaHsdPKa4n7tGh7HlIFMWJwxLQbHD099K4lcS0PY15IlK4qm0bfTotl55AZn6dUm4pWxxjKTpbLKYlczS7bUZ9tpaJzBvDyC37HtCjWbepPa8b4OI4OBxaeaUeSMuzNS4pR7qicEIjCZo1QPrJZPwbXGq2EXqO8q9RyBz09sWKRLVqhV31kDgSpBZsM1SK9mJMhcVG6sVb+7N5lC6gFptGUmUw86p1ZAGiSLHRsGoEBrt1Cz4G4/NJnTqFPE3ky8bQ3VOHyqIB0nkpgW7rwTpCtk5KElG0cUxYmmZdkeKIHgnuJAFMzQ5jRCilQ1Hk7sEh0HCIUlCNFJ3uCw5S8FFxx8iLIRtaqwkkeatNgb1q9E5RSegmhShqEFSNcstjSAfgJKiNVS18QqTKLjw5pG0kE905KaiyBPkjs9mu81I8bkWDAF6d0KROW4cUmGcwQUrCjE7Udoadjp3ne090imzeTqf7RvXG2TZb7UO+r1nOLiXXf6RwIGHRUe0FZ1q2m5rvZbTIpiZiBiT4kr0GlYmspBrQF5XV8rcsUe30HBGMcn5PPds7ANOXNN4Rv+i4+ybUq0KgqUnljxgY3jQjIjgV6lteS0gZ4SPzB308l5ftaygVCdc1Pp5uy/VcUcbPXOyXatlsp5XajQO8bun8TT+E48RB5reFYYrwPsttU2S1MfPsSW1OLHRJ5jPovb7jzk089y9fieSPC5Y4uiyXBR3ZyCKz2apIJGC0W0hyVNIlsx3UnaFFTpOWr3CcUQtZow0zMa06I20jotG4mLVmx7Kf3RJW4CSdiKYDDp1Qtaxp1PiqdS3DfmoX2suwBWjVM1fvDdUH3tsrKdVVd9pOqRpxOgFpZqo3Wwblz5tKX3lOjNG/99PJMbTosJtsUotyTibTSNujVccyYU1SsIgrC+/lC63ErNMKiblKo0bwkyoJ4LnzaiiFsK1RmkdGajYTMc3UcVi2faA3lR/4hBInBFMWKN6rXEYQhseEyeiyW2tpSdbgMils1ijoQ5OCufZtXUo27XGqw1I0oxN8uQtEkGMljVNrDDGU9Pa41WakaqJuufCrutZGiyKu1BqqVXaHFOMGEmjDr0gdovIGZz0wAjyV/b23jRYbkucMLrWOdB1c4YNHOEqVmmqKoxEm9lhIAnlJ80u09ShTp3n5E4tHvOPIb9y8PqLXKz6PpIqXFGjmrbtiu+yVLVcAIIa1v4hjed5wFxlfajntvOABdOQGvOfJeg9p7TTbY3McLjoaLl1wA3wJEGJzBIXmlGs3TkYVOnWrM9UqaV+ArNZu8rMYP6i1v6jC+kg64A0ZAADoIXifYOk372HuEhjC8fmkBp6TPRenna4Xp8UXVnh8zWVG395T9+udO1cULtoq+LOfR0TrQhFcarnP8TSG08VpRZhpHSh/FLFc47aM4Sj/xljRjUaObgPimZxOgSXOjtDT/ANRn6h9UkgwMlxcc0PtIqkbioe8C3ZWgy9yBzygNUJr6Yh75SvlNeSvJ2A/eFF3pQSkUrFRIKyPviq8pd4mBY74pu/KrX0xekBYdUKC8oe8T96mImDzxTioeKh7xEKiAJw5NKi7xK+gKJbxS7w6qK+mLkASF51QVa90FxOABJ5ASVnbVqVBduOujfAB+IMLkNtWuufYvvLXA3gScWjGeGWQ5KE+eMXVFo8Dksjvey+2n1mPqNpE0HVqdAOkXgSLxe4TgPbYIEnEk4BWe0dmJLHtaHua72Gu92+SLpPAY+Kr/AGZNLtjPDR/mU7TUI/uLQwluGOLSW8itW1bRayqaVUEOIFSi44CtSOIe3+4TDm5gg4QQvE6tSlPM9zouRRj8Zznal9cNmr3LXXXNAALmwd4JdJ3bl54xhxLo6YfFeq9pNqWeGtLgZ3ncInfyC8t2jbWvcbggesUdPdNG+rrTszbdtB4ddY4tAibpIM8xzXT9gNpVnvqNdVLmhoIa9150zm2TMAAzzC46rSvAuGY94f8A0E+zLW6lUZUbm1wcJyMbjG4iR1Xo8csZJnkciyTPZjVKpWrbVOmYc+XfhGLvAZdYXDbR7WWiv7OFJu8MzPNxxjgIQbNpQ5rzlMgan+VefUeiMOD2d5V2idDxxVSptEneR1VR9efWqhcRCllJ92bxS8Fp1qOsoBXCpSleQBe70aJKjeKZAUdM63lQvtJO9Z7qycVQuwiXm2whH99OgWeKgTmoixUaTLUOSlbUByKyL+qe+NU7FRsSUV4rKZayN5+Kd1rJSyDE03VozUbrWFlmum70pWx0jSNqlR39CQqXeFGHngkMs98dVKyrP7KjOpTiNU8xYmkCiWa2rxUzLRG9NTE4l0IX1wM1XNY+goDic080LFl9tobqnfaWjfPJZt4aqN1XRZlyRRqPHJly1WppaZw9cFztrqsc/vGOa4Br24HJ3HTNRbcthDXNmDcvdS4NHgDPVZexmBuEey72Xa3iPZ8PmuHllm8kdnHHFYnqH2T2KqLLaGyPZtDXCDrRYCZO/Bq7zbWwbPbLOKVdmQlrhg+m8j32O3GehjFUOwWxHWayAVBFSo81njSWtaAY0DQuiFEOpua8AtffDgci10gg82rneyh8zdqdg17HW7q0y9p9qlVBPd1GbnsPhIzHgTkXAAYXtX2kbUZUsNYljHt7+jRohwMNIBLqrS0ghxF4DHIaSF4vaSGDE+CcDTetmdZqpBHh+yO0UACHD3XeR0UTSCcN6mokggE+ySJBy9ZKpEQaVv2czSpnSR4b1Woii/2YLXafLHNaootbTDRhpzzWJM3FFqnUkSEYPmqFkcQ65E4Y6N5q53fRUT0TkqZJgmwUVxOGp2ZHMJIOnxToAk71LvVAJTidF22c9FgVE/eKvKQJRkKi0KpTiqq0omlFhRba9u+90A+qla+lvL/0t/5LPvJByLA1muo/jqD/AGj5FTMFm31H/p/YrEvFPeKTV+RnQto2Yj/qO8h8QiFjs3+r5tXOh5R3lN8MX7NZs6MWCzn/ALk9Qp2bNaCSKj8Yk3SZ5rlgSj7w6pfBEfys6P8Aw8TIqgEZf5bQRO8HOeKiGxmD/vY8h/yWEKzs5KLv3anzR8C9h8rNs7KZ/rfD/khds1n+oPCfmsfv3anzT1bW8N946DE55JPgXexrlbfYNjwS8DENc5n6Tn5oaRvXuGCqtNy9xruJ5FxA+AR21/d06p4EjnELlOxGBXqGqXVNznkMHBputHkTzhaGyKYBMjBu86j3neYHM8FGyz3GMH4WjPe4jM8vacVo7HsD6vd06Yl9Qgid1Nhm86Mhm48Xck2xUex9jdr/AHig0EG9Tim+cjABaZ3mAJGvNT9prS8htGl79T2S6YDQcMfW5V9n9m6LadAET3L3VJvFp7yIvmDicXCDI9ojIBXNp26z2am61V3XWNE3iMzkA0b3HIDfKiwPLftttLbPZ7FYqUSHOtDzvlrTTa4jVxfV/SvJK1pLhBz8lrdrdt1LdaalpfgXGGs3Mpt9xg1gZneSSsNoVorRlth0KczwiOatlkhKyU4bzU1MQSOoTEQOAMbnDfqIw6iFM23VRheJG47+Sa0swnRE2CFpJGW2dZsezOq0mvw3g44yN5nXA9Vbbs2po3h7TfqqHYjaQZUNFzrrX4tJyDxh5iB0C7ttEHJ88gEOKMHKO2dUO4fqZ9UJ2bU/D8Pkut+5/wB/rxQmxnc74rOMR2zkTsqodzv1JLqfuTtfP90lrFexWzhA5OSownkrqslRJew9fROSVHB1+EpzPqECJJKQcVGeqKTuTsAyU5cogMdSnPrBFiokLkV7ooQiHrBFhRLPJECVBMaxyRjhPggCYOSmFXHrAoh080WBOHIgeqhB5Ig31qnYqJZUb3S5g4z4YpnN9SrFhYL5Jya2fEn6LHK/qU4l9kY9W1E169LiKjeYAvD4HoVq2mia7KbG51X0qY0mo4Nx4YrlrdVIqtrDe4k+MEeEeK7PsnUHfWYZgVmlvJvtg+AXEztT7mlbuw9c9+Q+m5zLlJjGF0Oc/F8FwHtABgjQnELuex3Z4WWhfqCKz2gHVjR7rOB3njyCubJDKdJtas4MD335cYAdVLabBzMAD86t261l7jTpC9ccGvP9IJzE8MJWLbEyudqinQtdYi82mx9YDcbrSY5EheAdpe0lqtzmG0PlrSblNuFNk5kDe4/iMnkMF6R9oW1wyk7Z9BwJJm11B/Q2bzbOD+I4SNzcD72HmVOk3vaY3SZngCmhJMrWfZrju8UNp2SM55wM/otth9qOKi2iyD+YfwkpOyjiqMZjZyRmliCcMQCeG8qRrApGGWjmQVRsnRVrUs2nMSCqrcsVo2vG67UQfzNAB8rp6qxsqmwuN4AkD2Z56b8fiVuOyctGY8PZddBbnBnSCCNF6DsfaPfUhUgEj2X5SHDPfyPVcZt/L/cY5ESn7LWote5smCAerf5VYunRKatWeiUrSdSOakNofug8x8wfkuep2lwOBg9JVmjbYznoVVwiyOTRs/fX6N8T/wAUypf4iPwu/Ukl8UQ+SRyUH1/GKe6d5PT56oWu5dJ+MpsufrRBQMP08d3xT4AIQ44bvBPe1lABQP4TgFL1GHyTYDEjBMVBE7h680m+simcR6Ka8N+CAoka3gnmMh81G527LVMX8/5RYgwMcuWHzRxr4R8kM7zkgc8zw5hA6JuqZvoSohV4QivY7/BFiolDSccehP1SA8eYxUbqnrf8Ur3qEWFE0nepKr7lKo7e7AcgInxJSsdmL8TkOESfBVO0FpBwGAGAUeWXgvwxr7GOG3mOboZHXArp/sxY19oY17vbZf7tup7t8njHzC5Wz1IPOQfkum+y6z39qUP7DVeeAbTeB4yAueXYsj399JraYBAIYGkSAQDTALTjvF0GeC877T9sWWGz0rOx8Wmu5znOEF1FlRx/zjP9RHuz+bIQel7fdpGWKyVKjhecR3dNkxeqPBgHgAC48G8Qvmi02h9Z76tRxc95JcTvJ3DQAYAbgAFNIZ2NvLWNutyE5nEk4lxJxJJMklc+20RVaefrzVm12u81rt5aCfzRDvOVk3va6LUVoG9nT7Np3nE7h6CHbpgjgrfZ9s0p4keCp7bbJ/ZTX6LNfQoVWw4es1A72XK5aG+y08Aq1oarRIyQF+WuGjg8cney/wAxTQU6hEkHEA/AhRPqFrp3GWnk794TB8JrRiWyfbta8KZ1BJ54A/NVtj1LtQHjHjh8020vdZwLh+qCPgVDZDEHqqp7J+Dr7x/j6J++O/BRMqSJnMIr/oros56JO/PBJQXeA8P2SRbFSIM8pI1mB8UYPAn1zUAq8SeU/IpnNcTIgayP3WbKlkvAwAKXTD1xVcHx1w+ia6d5PgI/9QiwoncT/KYhBTbG8n1wUgfHooEEBl9cUzichh61Qh2/d65J6bvWA+aAHAj+fkAj9ZIQ46evBMHxz34AIAJw6pncifXEoTU8fXFJtT1/BRYEjWzuRXenID6KIPA06z9EQqa+vBFgSOGH1w+BTtYSYGeWeGKr1ag4Dqux+zPZ1GvaKnei+GMDmg5TeAxjPCRH9yU5UmxxjbKtnYGi6BMDIYk9Fx9Sw1a2N0tGJl0gYYYa9F7VtupbHNNKjTp2emZBuuF4jKMBAw0HVcqezr2Nl9RrQDGEux0gwuRO9nS3SpHng2W4H3m9ZC9H+x/Zl201qmDgykGgtMtLq1S9gd5AowdJWXbbDRLTDi46CBPXcrXYraH3fZ20QB3bg9rWtODwaoLe8nS6CRxY7VKQRdnK/at2nNstZYwzRol1OnGTnTFSp1cABwaNVzFhsznkNaJJVdntvMbzA5bl6BsPZAotk++RidOA4arMnijcVkzndt2LumURmSH3tJ9nDpKxaQlxXUdtXY0h+fzu4fFYexaN94G6STyGacH9bCS+1HWbMF2i0cJ8cfgQqdubKvOPP1+yrPbwUU92Xa1RQLZbHAqtXbh5q27DpMKvWE+atElIz6rZBCga6RKsEqpk5w4z4qpBli1US6m0DORnhkHBFT2ZUAkAHgCCfBS2Bxc3GRBPX1itKk0j3ZnU5LaJtkNgcS2DgQY48MFYBPofXFTVQ67LjJ5fNQa4DpirIkwhUHDxSQgHTyckgRWc4chqYHxTNEZHDmI8AEDnY4uH+0T8cEV7n1w8ox6LFlCTvNwM+uaXMnkBPmhmOHVNe9Yp2AT6pwgGOg+aFjuEc3fv8kJAnL4p2t5Dz+JSAmdyHj+ybvI3f+RPyQ+fgAh6fROxClxxNwdCTyxTvqRljyAPzQsw4I50nikA8u4/pA+JSE756u+QThozPrnEpFw0KYBcsPEoS7TyATXx6k/BA1x05+ikAYedSN2vxK6Hsjtk2d9Qj3nsuB2ntAkAawFzkEaDwRNPGeX7JSWSo0nTs+hKzwW3oJAiDGc5QsHtfY2vY0uluLjAOZcB4n6lF2Wtxds2jUecSDT4nu3Opid8kMErTl9UD/LJgyCcMcRInmVxXizo7o86tlgbRgvvi9JAgAx1JjwXP7dtrWUarKbYFRntG9Li9gdcno+pkBmNF3P2g2Q0xTcc3XhEyRdAx81wf3cH2nb8leslZi8WcdsaoGvaTkCD4Feh2G0Of7QHs+o4FcIyyRWDPxGATgLw+q7zZFpaKbWHC6A0zhEYEHwmVz8xfiOe7aGDTnR//wAj5KLsvZ83cI8SCh7eV5rMb+FgnqSforexf+i2OM+P0R2gaSuZpOG9RuGqNqZwhYKszrV6+SqF2Ea4Hdlu8R5K9aGrOd81WJGXcqVM1VtIhwOojwVyt8FVtmLeo88PmrLsQZdsAMAgkDgtmzuO8E9Fm7MbACuvqnirLRBktpdJgfJQXRvPw+Smo0bw4dfUK7ZrEM3HDTCSMJj4dVmXLGPcFxuRminz8/oktR1obPupKX/UvRT4P7ObpmN4HAfsEQcdYHNQNGgjy+SItG8+BVyYYIH7D5ojjy6qFmH7/WU7pP8AVHggCQDQSpC/kOZmFFd4+MJOMbh4n5IAMvG8+X0Qtq8/AhM29vgeuJRidT8AgBiSchhzA+CfmB+pDic3eE/NIvAzJ9dUASkaCeqHvOXGP3QGo3eITGrwJ4YhFgSGodfgljrKiLjh7JPNE1h/CBxQBLe4/VJr+Z5IAYzI6BPenXzQB1fYrtabG65UZ3lEmYOJY7AF7eYzHDDj7XZ9osdEHEgEbxBEgyMIXzZJ3D1yXp/2ZbfvM+71CL7R/lH+pzBmyM/Znw/KVDlj/JFeOXhmd2l2hVtdoIDXANJa1se1AMSRuKGj2fa2O/JaTADGwazicgB/TzPgul7UOdRvPpw0vLS4gCSchjuKbsXsYj/9VaSce6vZk/jM9Y8dFlS1o1WzzjtzshrLQ9tNob3fd3WzIEBpInPGTJO9YNn2zVqV7twNJddcBOBmDI0Xpu0tmNq2514FzXPDiNWtbec3/wAT4qnt7s3RL3BrCMDUY8YEhzr11rhvF+I0CbSf+hFtHnLrH31pqMvzcgAnGQ2GwOS37FSaxtzrjqqgtFOz1Q0w28MHAYGDBDwMsZx4LXrNa9oc0g8sRzBGahO1pnVx1VojxCieSnp1Nx/lPVzWTdlesPFZVYQVsu9FZG0GwtwZOaKFRyFgnBR1SmouhdETmkbVlENGEq0a2Cp2F8D5fRXbJVlxcdwIGkuBB8pVZSxjZFRt0Oy1PFE1IAhwaBjeMTJxE4e0ehRUq16BJknHDLDdwjFK0VZugZNlxx3xGPiVTNXPedwH08V583Z0VRee7HCY4BJZ7nvOTgMszjgOSSnQ9lJjRwHIY+Kj7waHySSXqHMJrhMAHxxUgH9vjikkgAHvjfHID4pNBzk88EkkAGGjeZ5/wmdUbG/ph80kkMKGNVvHqpW8EkkCGLiM/NB3p9QkkiwGZic8eSk7vXD1wSSQAziOfriFYo0yeUxp0wSSSbGkOKEujLHWYxXon2WbDaS6u4+9ep0dfZIL3cMQBlr1SSxN6NR7nV9radNgYawL2NdeutgF5ghrSTkJOKv2KrWqNphwaHPBddHu06eF0DUxCZJc1lznbK0irWqnEB76NPrexj8jXdXBRbULqlVlJhgyG5kZYux6eaSS35QvZ5Lt57LRb6raYusae7p4RhRF0u5uIc7/AHLTpANutbhDc+O9JJKeyvH2sldJE79x1T0qmGOCZJTRRgPq5gLOtpJSSWomZdjHquxUYckkro5zUsVTCVepVA5sxhOpGaSSfL+Ccf0NWcWtG+ZGOPu9VTdVhuWGA84+KSS5IorInpsBAJBPVJJJYNYn/9k="/>
          <p:cNvSpPr>
            <a:spLocks noChangeAspect="1" noChangeArrowheads="1"/>
          </p:cNvSpPr>
          <p:nvPr/>
        </p:nvSpPr>
        <p:spPr bwMode="auto">
          <a:xfrm>
            <a:off x="1259681" y="-108347"/>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pPr>
            <a:endParaRPr lang="en-GB" altLang="en-US" sz="1350"/>
          </a:p>
        </p:txBody>
      </p:sp>
      <p:sp>
        <p:nvSpPr>
          <p:cNvPr id="114701" name="AutoShape 6" descr="data:image/jpeg;base64,/9j/4AAQSkZJRgABAQAAAQABAAD/2wCEAAkGBxMTEhQUExQWFBQXFxQUFBcVGBoYFBgXFBcXFxUUFxgYHSggGBolHBQUITEhJSkrLi4uFx80ODMsNygtLisBCgoKDg0OGhAQGiwcHCQsLCwsLCwsLCwsLCwsLCwsLCwsLCwsLCwsLCwsLCwsLCwsLCwsLCwsLCwsLCwsNyw3K//AABEIALcBEwMBIgACEQEDEQH/xAAcAAABBQEBAQAAAAAAAAAAAAACAAEDBAUGBwj/xABAEAABAwEFBQUFBwIFBQEAAAABAAIRAwQSITFRBUFhcYEGE5Gh8CIyscHRBxRScpLh8UJiFSNTgtIzQ6KywiT/xAAaAQADAQEBAQAAAAAAAAAAAAAAAQMCBAUG/8QAJREAAgICAQQDAAMBAAAAAAAAAAECERIhAwQxQVETIjJCYXEU/9oADAMBAAIRAxEAPwDv76EvVo0Am+7heqpI8pxZVD1K16kNEJdynkhYsQciDkApp4KWg2OShgIXShIKaRlskgJSgulMWlOhWStqIxUVVOEnFCU2Wu9T94qwRtYlijWTJryaUIYnuJaHsdPKa4n7tGh7HlIFMWJwxLQbHD099K4lcS0PY15IlK4qm0bfTotl55AZn6dUm4pWxxjKTpbLKYlczS7bUZ9tpaJzBvDyC37HtCjWbepPa8b4OI4OBxaeaUeSMuzNS4pR7qicEIjCZo1QPrJZPwbXGq2EXqO8q9RyBz09sWKRLVqhV31kDgSpBZsM1SK9mJMhcVG6sVb+7N5lC6gFptGUmUw86p1ZAGiSLHRsGoEBrt1Cz4G4/NJnTqFPE3ky8bQ3VOHyqIB0nkpgW7rwTpCtk5KElG0cUxYmmZdkeKIHgnuJAFMzQ5jRCilQ1Hk7sEh0HCIUlCNFJ3uCw5S8FFxx8iLIRtaqwkkeatNgb1q9E5RSegmhShqEFSNcstjSAfgJKiNVS18QqTKLjw5pG0kE905KaiyBPkjs9mu81I8bkWDAF6d0KROW4cUmGcwQUrCjE7Udoadjp3ne090imzeTqf7RvXG2TZb7UO+r1nOLiXXf6RwIGHRUe0FZ1q2m5rvZbTIpiZiBiT4kr0GlYmspBrQF5XV8rcsUe30HBGMcn5PPds7ANOXNN4Rv+i4+ybUq0KgqUnljxgY3jQjIjgV6lteS0gZ4SPzB308l5ftaygVCdc1Pp5uy/VcUcbPXOyXatlsp5XajQO8bun8TT+E48RB5reFYYrwPsttU2S1MfPsSW1OLHRJ5jPovb7jzk089y9fieSPC5Y4uiyXBR3ZyCKz2apIJGC0W0hyVNIlsx3UnaFFTpOWr3CcUQtZow0zMa06I20jotG4mLVmx7Kf3RJW4CSdiKYDDp1Qtaxp1PiqdS3DfmoX2suwBWjVM1fvDdUH3tsrKdVVd9pOqRpxOgFpZqo3Wwblz5tKX3lOjNG/99PJMbTosJtsUotyTibTSNujVccyYU1SsIgrC+/lC63ErNMKiblKo0bwkyoJ4LnzaiiFsK1RmkdGajYTMc3UcVi2faA3lR/4hBInBFMWKN6rXEYQhseEyeiyW2tpSdbgMils1ijoQ5OCufZtXUo27XGqw1I0oxN8uQtEkGMljVNrDDGU9Pa41WakaqJuufCrutZGiyKu1BqqVXaHFOMGEmjDr0gdovIGZz0wAjyV/b23jRYbkucMLrWOdB1c4YNHOEqVmmqKoxEm9lhIAnlJ80u09ShTp3n5E4tHvOPIb9y8PqLXKz6PpIqXFGjmrbtiu+yVLVcAIIa1v4hjed5wFxlfajntvOABdOQGvOfJeg9p7TTbY3McLjoaLl1wA3wJEGJzBIXmlGs3TkYVOnWrM9UqaV+ArNZu8rMYP6i1v6jC+kg64A0ZAADoIXifYOk372HuEhjC8fmkBp6TPRenna4Xp8UXVnh8zWVG395T9+udO1cULtoq+LOfR0TrQhFcarnP8TSG08VpRZhpHSh/FLFc47aM4Sj/xljRjUaObgPimZxOgSXOjtDT/ANRn6h9UkgwMlxcc0PtIqkbioe8C3ZWgy9yBzygNUJr6Yh75SvlNeSvJ2A/eFF3pQSkUrFRIKyPviq8pd4mBY74pu/KrX0xekBYdUKC8oe8T96mImDzxTioeKh7xEKiAJw5NKi7xK+gKJbxS7w6qK+mLkASF51QVa90FxOABJ5ASVnbVqVBduOujfAB+IMLkNtWuufYvvLXA3gScWjGeGWQ5KE+eMXVFo8Dksjvey+2n1mPqNpE0HVqdAOkXgSLxe4TgPbYIEnEk4BWe0dmJLHtaHua72Gu92+SLpPAY+Kr/AGZNLtjPDR/mU7TUI/uLQwluGOLSW8itW1bRayqaVUEOIFSi44CtSOIe3+4TDm5gg4QQvE6tSlPM9zouRRj8Zznal9cNmr3LXXXNAALmwd4JdJ3bl54xhxLo6YfFeq9pNqWeGtLgZ3ncInfyC8t2jbWvcbggesUdPdNG+rrTszbdtB4ddY4tAibpIM8xzXT9gNpVnvqNdVLmhoIa9150zm2TMAAzzC46rSvAuGY94f8A0E+zLW6lUZUbm1wcJyMbjG4iR1Xo8csZJnkciyTPZjVKpWrbVOmYc+XfhGLvAZdYXDbR7WWiv7OFJu8MzPNxxjgIQbNpQ5rzlMgan+VefUeiMOD2d5V2idDxxVSptEneR1VR9efWqhcRCllJ92bxS8Fp1qOsoBXCpSleQBe70aJKjeKZAUdM63lQvtJO9Z7qycVQuwiXm2whH99OgWeKgTmoixUaTLUOSlbUByKyL+qe+NU7FRsSUV4rKZayN5+Kd1rJSyDE03VozUbrWFlmum70pWx0jSNqlR39CQqXeFGHngkMs98dVKyrP7KjOpTiNU8xYmkCiWa2rxUzLRG9NTE4l0IX1wM1XNY+goDic080LFl9tobqnfaWjfPJZt4aqN1XRZlyRRqPHJly1WppaZw9cFztrqsc/vGOa4Br24HJ3HTNRbcthDXNmDcvdS4NHgDPVZexmBuEey72Xa3iPZ8PmuHllm8kdnHHFYnqH2T2KqLLaGyPZtDXCDrRYCZO/Bq7zbWwbPbLOKVdmQlrhg+m8j32O3GehjFUOwWxHWayAVBFSo81njSWtaAY0DQuiFEOpua8AtffDgci10gg82rneyh8zdqdg17HW7q0y9p9qlVBPd1GbnsPhIzHgTkXAAYXtX2kbUZUsNYljHt7+jRohwMNIBLqrS0ghxF4DHIaSF4vaSGDE+CcDTetmdZqpBHh+yO0UACHD3XeR0UTSCcN6mokggE+ySJBy9ZKpEQaVv2czSpnSR4b1Woii/2YLXafLHNaootbTDRhpzzWJM3FFqnUkSEYPmqFkcQ65E4Y6N5q53fRUT0TkqZJgmwUVxOGp2ZHMJIOnxToAk71LvVAJTidF22c9FgVE/eKvKQJRkKi0KpTiqq0omlFhRba9u+90A+qla+lvL/0t/5LPvJByLA1muo/jqD/AGj5FTMFm31H/p/YrEvFPeKTV+RnQto2Yj/qO8h8QiFjs3+r5tXOh5R3lN8MX7NZs6MWCzn/ALk9Qp2bNaCSKj8Yk3SZ5rlgSj7w6pfBEfys6P8Aw8TIqgEZf5bQRO8HOeKiGxmD/vY8h/yWEKzs5KLv3anzR8C9h8rNs7KZ/rfD/khds1n+oPCfmsfv3anzT1bW8N946DE55JPgXexrlbfYNjwS8DENc5n6Tn5oaRvXuGCqtNy9xruJ5FxA+AR21/d06p4EjnELlOxGBXqGqXVNznkMHBputHkTzhaGyKYBMjBu86j3neYHM8FGyz3GMH4WjPe4jM8vacVo7HsD6vd06Yl9Qgid1Nhm86Mhm48Xck2xUex9jdr/AHig0EG9Tim+cjABaZ3mAJGvNT9prS8htGl79T2S6YDQcMfW5V9n9m6LadAET3L3VJvFp7yIvmDicXCDI9ojIBXNp26z2am61V3XWNE3iMzkA0b3HIDfKiwPLftttLbPZ7FYqUSHOtDzvlrTTa4jVxfV/SvJK1pLhBz8lrdrdt1LdaalpfgXGGs3Mpt9xg1gZneSSsNoVorRlth0KczwiOatlkhKyU4bzU1MQSOoTEQOAMbnDfqIw6iFM23VRheJG47+Sa0swnRE2CFpJGW2dZsezOq0mvw3g44yN5nXA9Vbbs2po3h7TfqqHYjaQZUNFzrrX4tJyDxh5iB0C7ttEHJ88gEOKMHKO2dUO4fqZ9UJ2bU/D8Pkut+5/wB/rxQmxnc74rOMR2zkTsqodzv1JLqfuTtfP90lrFexWzhA5OSownkrqslRJew9fROSVHB1+EpzPqECJJKQcVGeqKTuTsAyU5cogMdSnPrBFiokLkV7ooQiHrBFhRLPJECVBMaxyRjhPggCYOSmFXHrAoh080WBOHIgeqhB5Ig31qnYqJZUb3S5g4z4YpnN9SrFhYL5Jya2fEn6LHK/qU4l9kY9W1E169LiKjeYAvD4HoVq2mia7KbG51X0qY0mo4Nx4YrlrdVIqtrDe4k+MEeEeK7PsnUHfWYZgVmlvJvtg+AXEztT7mlbuw9c9+Q+m5zLlJjGF0Oc/F8FwHtABgjQnELuex3Z4WWhfqCKz2gHVjR7rOB3njyCubJDKdJtas4MD335cYAdVLabBzMAD86t261l7jTpC9ccGvP9IJzE8MJWLbEyudqinQtdYi82mx9YDcbrSY5EheAdpe0lqtzmG0PlrSblNuFNk5kDe4/iMnkMF6R9oW1wyk7Z9BwJJm11B/Q2bzbOD+I4SNzcD72HmVOk3vaY3SZngCmhJMrWfZrju8UNp2SM55wM/otth9qOKi2iyD+YfwkpOyjiqMZjZyRmliCcMQCeG8qRrApGGWjmQVRsnRVrUs2nMSCqrcsVo2vG67UQfzNAB8rp6qxsqmwuN4AkD2Z56b8fiVuOyctGY8PZddBbnBnSCCNF6DsfaPfUhUgEj2X5SHDPfyPVcZt/L/cY5ESn7LWote5smCAerf5VYunRKatWeiUrSdSOakNofug8x8wfkuep2lwOBg9JVmjbYznoVVwiyOTRs/fX6N8T/wAUypf4iPwu/Ukl8UQ+SRyUH1/GKe6d5PT56oWu5dJ+MpsufrRBQMP08d3xT4AIQ44bvBPe1lABQP4TgFL1GHyTYDEjBMVBE7h680m+simcR6Ka8N+CAoka3gnmMh81G527LVMX8/5RYgwMcuWHzRxr4R8kM7zkgc8zw5hA6JuqZvoSohV4QivY7/BFiolDSccehP1SA8eYxUbqnrf8Ur3qEWFE0nepKr7lKo7e7AcgInxJSsdmL8TkOESfBVO0FpBwGAGAUeWXgvwxr7GOG3mOboZHXArp/sxY19oY17vbZf7tup7t8njHzC5Wz1IPOQfkum+y6z39qUP7DVeeAbTeB4yAueXYsj399JraYBAIYGkSAQDTALTjvF0GeC877T9sWWGz0rOx8Wmu5znOEF1FlRx/zjP9RHuz+bIQel7fdpGWKyVKjhecR3dNkxeqPBgHgAC48G8Qvmi02h9Z76tRxc95JcTvJ3DQAYAbgAFNIZ2NvLWNutyE5nEk4lxJxJJMklc+20RVaefrzVm12u81rt5aCfzRDvOVk3va6LUVoG9nT7Np3nE7h6CHbpgjgrfZ9s0p4keCp7bbJ/ZTX6LNfQoVWw4es1A72XK5aG+y08Aq1oarRIyQF+WuGjg8cney/wAxTQU6hEkHEA/AhRPqFrp3GWnk794TB8JrRiWyfbta8KZ1BJ54A/NVtj1LtQHjHjh8020vdZwLh+qCPgVDZDEHqqp7J+Dr7x/j6J++O/BRMqSJnMIr/oros56JO/PBJQXeA8P2SRbFSIM8pI1mB8UYPAn1zUAq8SeU/IpnNcTIgayP3WbKlkvAwAKXTD1xVcHx1w+ia6d5PgI/9QiwoncT/KYhBTbG8n1wUgfHooEEBl9cUzichh61Qh2/d65J6bvWA+aAHAj+fkAj9ZIQ46evBMHxz34AIAJw6pncifXEoTU8fXFJtT1/BRYEjWzuRXenID6KIPA06z9EQqa+vBFgSOGH1w+BTtYSYGeWeGKr1ag4Dqux+zPZ1GvaKnei+GMDmg5TeAxjPCRH9yU5UmxxjbKtnYGi6BMDIYk9Fx9Sw1a2N0tGJl0gYYYa9F7VtupbHNNKjTp2emZBuuF4jKMBAw0HVcqezr2Nl9RrQDGEux0gwuRO9nS3SpHng2W4H3m9ZC9H+x/Zl201qmDgykGgtMtLq1S9gd5AowdJWXbbDRLTDi46CBPXcrXYraH3fZ20QB3bg9rWtODwaoLe8nS6CRxY7VKQRdnK/at2nNstZYwzRol1OnGTnTFSp1cABwaNVzFhsznkNaJJVdntvMbzA5bl6BsPZAotk++RidOA4arMnijcVkzndt2LumURmSH3tJ9nDpKxaQlxXUdtXY0h+fzu4fFYexaN94G6STyGacH9bCS+1HWbMF2i0cJ8cfgQqdubKvOPP1+yrPbwUU92Xa1RQLZbHAqtXbh5q27DpMKvWE+atElIz6rZBCga6RKsEqpk5w4z4qpBli1US6m0DORnhkHBFT2ZUAkAHgCCfBS2Bxc3GRBPX1itKk0j3ZnU5LaJtkNgcS2DgQY48MFYBPofXFTVQ67LjJ5fNQa4DpirIkwhUHDxSQgHTyckgRWc4chqYHxTNEZHDmI8AEDnY4uH+0T8cEV7n1w8ox6LFlCTvNwM+uaXMnkBPmhmOHVNe9Yp2AT6pwgGOg+aFjuEc3fv8kJAnL4p2t5Dz+JSAmdyHj+ybvI3f+RPyQ+fgAh6fROxClxxNwdCTyxTvqRljyAPzQsw4I50nikA8u4/pA+JSE756u+QThozPrnEpFw0KYBcsPEoS7TyATXx6k/BA1x05+ikAYedSN2vxK6Hsjtk2d9Qj3nsuB2ntAkAawFzkEaDwRNPGeX7JSWSo0nTs+hKzwW3oJAiDGc5QsHtfY2vY0uluLjAOZcB4n6lF2Wtxds2jUecSDT4nu3Opid8kMErTl9UD/LJgyCcMcRInmVxXizo7o86tlgbRgvvi9JAgAx1JjwXP7dtrWUarKbYFRntG9Li9gdcno+pkBmNF3P2g2Q0xTcc3XhEyRdAx81wf3cH2nb8leslZi8WcdsaoGvaTkCD4Feh2G0Of7QHs+o4FcIyyRWDPxGATgLw+q7zZFpaKbWHC6A0zhEYEHwmVz8xfiOe7aGDTnR//wAj5KLsvZ83cI8SCh7eV5rMb+FgnqSforexf+i2OM+P0R2gaSuZpOG9RuGqNqZwhYKszrV6+SqF2Ea4Hdlu8R5K9aGrOd81WJGXcqVM1VtIhwOojwVyt8FVtmLeo88PmrLsQZdsAMAgkDgtmzuO8E9Fm7MbACuvqnirLRBktpdJgfJQXRvPw+Smo0bw4dfUK7ZrEM3HDTCSMJj4dVmXLGPcFxuRminz8/oktR1obPupKX/UvRT4P7ObpmN4HAfsEQcdYHNQNGgjy+SItG8+BVyYYIH7D5ojjy6qFmH7/WU7pP8AVHggCQDQSpC/kOZmFFd4+MJOMbh4n5IAMvG8+X0Qtq8/AhM29vgeuJRidT8AgBiSchhzA+CfmB+pDic3eE/NIvAzJ9dUASkaCeqHvOXGP3QGo3eITGrwJ4YhFgSGodfgljrKiLjh7JPNE1h/CBxQBLe4/VJr+Z5IAYzI6BPenXzQB1fYrtabG65UZ3lEmYOJY7AF7eYzHDDj7XZ9osdEHEgEbxBEgyMIXzZJ3D1yXp/2ZbfvM+71CL7R/lH+pzBmyM/Znw/KVDlj/JFeOXhmd2l2hVtdoIDXANJa1se1AMSRuKGj2fa2O/JaTADGwazicgB/TzPgul7UOdRvPpw0vLS4gCSchjuKbsXsYj/9VaSce6vZk/jM9Y8dFlS1o1WzzjtzshrLQ9tNob3fd3WzIEBpInPGTJO9YNn2zVqV7twNJddcBOBmDI0Xpu0tmNq2514FzXPDiNWtbec3/wAT4qnt7s3RL3BrCMDUY8YEhzr11rhvF+I0CbSf+hFtHnLrH31pqMvzcgAnGQ2GwOS37FSaxtzrjqqgtFOz1Q0w28MHAYGDBDwMsZx4LXrNa9oc0g8sRzBGahO1pnVx1VojxCieSnp1Nx/lPVzWTdlesPFZVYQVsu9FZG0GwtwZOaKFRyFgnBR1SmouhdETmkbVlENGEq0a2Cp2F8D5fRXbJVlxcdwIGkuBB8pVZSxjZFRt0Oy1PFE1IAhwaBjeMTJxE4e0ehRUq16BJknHDLDdwjFK0VZugZNlxx3xGPiVTNXPedwH08V583Z0VRee7HCY4BJZ7nvOTgMszjgOSSnQ9lJjRwHIY+Kj7waHySSXqHMJrhMAHxxUgH9vjikkgAHvjfHID4pNBzk88EkkAGGjeZ5/wmdUbG/ph80kkMKGNVvHqpW8EkkCGLiM/NB3p9QkkiwGZic8eSk7vXD1wSSQAziOfriFYo0yeUxp0wSSSbGkOKEujLHWYxXon2WbDaS6u4+9ep0dfZIL3cMQBlr1SSxN6NR7nV9radNgYawL2NdeutgF5ghrSTkJOKv2KrWqNphwaHPBddHu06eF0DUxCZJc1lznbK0irWqnEB76NPrexj8jXdXBRbULqlVlJhgyG5kZYux6eaSS35QvZ5Lt57LRb6raYusae7p4RhRF0u5uIc7/AHLTpANutbhDc+O9JJKeyvH2sldJE79x1T0qmGOCZJTRRgPq5gLOtpJSSWomZdjHquxUYckkro5zUsVTCVepVA5sxhOpGaSSfL+Ccf0NWcWtG+ZGOPu9VTdVhuWGA84+KSS5IorInpsBAJBPVJJJYNYn/9k="/>
          <p:cNvSpPr>
            <a:spLocks noChangeAspect="1" noChangeArrowheads="1"/>
          </p:cNvSpPr>
          <p:nvPr/>
        </p:nvSpPr>
        <p:spPr bwMode="auto">
          <a:xfrm>
            <a:off x="1259681" y="-108347"/>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pPr>
            <a:endParaRPr lang="en-GB" altLang="en-US" sz="1350"/>
          </a:p>
        </p:txBody>
      </p:sp>
      <p:sp>
        <p:nvSpPr>
          <p:cNvPr id="114690" name="TextBox 1"/>
          <p:cNvSpPr txBox="1">
            <a:spLocks noChangeArrowheads="1"/>
          </p:cNvSpPr>
          <p:nvPr/>
        </p:nvSpPr>
        <p:spPr bwMode="auto">
          <a:xfrm>
            <a:off x="2953350" y="-92175"/>
            <a:ext cx="298474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pPr>
            <a:r>
              <a:rPr lang="en-GB" altLang="en-US" sz="4000" b="1" dirty="0">
                <a:solidFill>
                  <a:schemeClr val="bg1"/>
                </a:solidFill>
                <a:latin typeface="Helvetica" panose="020B0604020202020204" pitchFamily="34" charset="0"/>
                <a:cs typeface="Helvetica" panose="020B0604020202020204" pitchFamily="34" charset="0"/>
              </a:rPr>
              <a:t>Thank you!</a:t>
            </a:r>
          </a:p>
        </p:txBody>
      </p:sp>
      <p:pic>
        <p:nvPicPr>
          <p:cNvPr id="8" name="Picture 7">
            <a:extLst>
              <a:ext uri="{FF2B5EF4-FFF2-40B4-BE49-F238E27FC236}">
                <a16:creationId xmlns:a16="http://schemas.microsoft.com/office/drawing/2014/main" id="{28B64FDD-9D15-4A98-854C-341EEB07E635}"/>
              </a:ext>
            </a:extLst>
          </p:cNvPr>
          <p:cNvPicPr>
            <a:picLocks noChangeAspect="1"/>
          </p:cNvPicPr>
          <p:nvPr/>
        </p:nvPicPr>
        <p:blipFill>
          <a:blip r:embed="rId4"/>
          <a:stretch>
            <a:fillRect/>
          </a:stretch>
        </p:blipFill>
        <p:spPr>
          <a:xfrm>
            <a:off x="1983571" y="982152"/>
            <a:ext cx="1566223" cy="1010499"/>
          </a:xfrm>
          <a:prstGeom prst="rect">
            <a:avLst/>
          </a:prstGeom>
        </p:spPr>
      </p:pic>
      <p:pic>
        <p:nvPicPr>
          <p:cNvPr id="12" name="Picture 11">
            <a:extLst>
              <a:ext uri="{FF2B5EF4-FFF2-40B4-BE49-F238E27FC236}">
                <a16:creationId xmlns:a16="http://schemas.microsoft.com/office/drawing/2014/main" id="{7486D192-E03E-4420-B8C0-6289FE75F7E4}"/>
              </a:ext>
            </a:extLst>
          </p:cNvPr>
          <p:cNvPicPr>
            <a:picLocks noChangeAspect="1"/>
          </p:cNvPicPr>
          <p:nvPr/>
        </p:nvPicPr>
        <p:blipFill>
          <a:blip r:embed="rId5"/>
          <a:stretch>
            <a:fillRect/>
          </a:stretch>
        </p:blipFill>
        <p:spPr>
          <a:xfrm>
            <a:off x="3612128" y="522304"/>
            <a:ext cx="1520935" cy="1229557"/>
          </a:xfrm>
          <a:prstGeom prst="rect">
            <a:avLst/>
          </a:prstGeom>
        </p:spPr>
      </p:pic>
      <p:pic>
        <p:nvPicPr>
          <p:cNvPr id="14" name="Picture 13">
            <a:extLst>
              <a:ext uri="{FF2B5EF4-FFF2-40B4-BE49-F238E27FC236}">
                <a16:creationId xmlns:a16="http://schemas.microsoft.com/office/drawing/2014/main" id="{530C1970-A002-438E-93C3-E7FFD3DB5685}"/>
              </a:ext>
            </a:extLst>
          </p:cNvPr>
          <p:cNvPicPr>
            <a:picLocks noChangeAspect="1"/>
          </p:cNvPicPr>
          <p:nvPr/>
        </p:nvPicPr>
        <p:blipFill>
          <a:blip r:embed="rId6"/>
          <a:stretch>
            <a:fillRect/>
          </a:stretch>
        </p:blipFill>
        <p:spPr>
          <a:xfrm>
            <a:off x="5210899" y="913557"/>
            <a:ext cx="1537687" cy="1125900"/>
          </a:xfrm>
          <a:prstGeom prst="rect">
            <a:avLst/>
          </a:prstGeom>
        </p:spPr>
      </p:pic>
      <p:pic>
        <p:nvPicPr>
          <p:cNvPr id="18" name="Picture 17">
            <a:extLst>
              <a:ext uri="{FF2B5EF4-FFF2-40B4-BE49-F238E27FC236}">
                <a16:creationId xmlns:a16="http://schemas.microsoft.com/office/drawing/2014/main" id="{3AAEC036-E8B2-4335-A451-2F4BED719E4D}"/>
              </a:ext>
            </a:extLst>
          </p:cNvPr>
          <p:cNvPicPr>
            <a:picLocks noChangeAspect="1"/>
          </p:cNvPicPr>
          <p:nvPr/>
        </p:nvPicPr>
        <p:blipFill>
          <a:blip r:embed="rId7"/>
          <a:stretch>
            <a:fillRect/>
          </a:stretch>
        </p:blipFill>
        <p:spPr>
          <a:xfrm>
            <a:off x="5394139" y="2112956"/>
            <a:ext cx="1368939" cy="1142498"/>
          </a:xfrm>
          <a:prstGeom prst="rect">
            <a:avLst/>
          </a:prstGeom>
        </p:spPr>
      </p:pic>
      <p:pic>
        <p:nvPicPr>
          <p:cNvPr id="20" name="Picture 19">
            <a:extLst>
              <a:ext uri="{FF2B5EF4-FFF2-40B4-BE49-F238E27FC236}">
                <a16:creationId xmlns:a16="http://schemas.microsoft.com/office/drawing/2014/main" id="{A102B65F-3A3C-41AB-8883-6DCEAD55F8B3}"/>
              </a:ext>
            </a:extLst>
          </p:cNvPr>
          <p:cNvPicPr>
            <a:picLocks noChangeAspect="1"/>
          </p:cNvPicPr>
          <p:nvPr/>
        </p:nvPicPr>
        <p:blipFill>
          <a:blip r:embed="rId8"/>
          <a:stretch>
            <a:fillRect/>
          </a:stretch>
        </p:blipFill>
        <p:spPr>
          <a:xfrm>
            <a:off x="5408630" y="3319819"/>
            <a:ext cx="1339956" cy="1347674"/>
          </a:xfrm>
          <a:prstGeom prst="rect">
            <a:avLst/>
          </a:prstGeom>
        </p:spPr>
      </p:pic>
      <p:pic>
        <p:nvPicPr>
          <p:cNvPr id="26" name="Picture 25">
            <a:extLst>
              <a:ext uri="{FF2B5EF4-FFF2-40B4-BE49-F238E27FC236}">
                <a16:creationId xmlns:a16="http://schemas.microsoft.com/office/drawing/2014/main" id="{08E3E5E1-392B-44D9-96D5-D0836D82C11F}"/>
              </a:ext>
            </a:extLst>
          </p:cNvPr>
          <p:cNvPicPr>
            <a:picLocks noChangeAspect="1"/>
          </p:cNvPicPr>
          <p:nvPr/>
        </p:nvPicPr>
        <p:blipFill>
          <a:blip r:embed="rId9"/>
          <a:stretch>
            <a:fillRect/>
          </a:stretch>
        </p:blipFill>
        <p:spPr>
          <a:xfrm>
            <a:off x="1782322" y="3328365"/>
            <a:ext cx="1764486" cy="1158988"/>
          </a:xfrm>
          <a:prstGeom prst="rect">
            <a:avLst/>
          </a:prstGeom>
        </p:spPr>
      </p:pic>
      <p:pic>
        <p:nvPicPr>
          <p:cNvPr id="28" name="Picture 27">
            <a:extLst>
              <a:ext uri="{FF2B5EF4-FFF2-40B4-BE49-F238E27FC236}">
                <a16:creationId xmlns:a16="http://schemas.microsoft.com/office/drawing/2014/main" id="{49C5EB9E-2E1F-45E7-B936-E939F3A9F3CE}"/>
              </a:ext>
            </a:extLst>
          </p:cNvPr>
          <p:cNvPicPr>
            <a:picLocks noChangeAspect="1"/>
          </p:cNvPicPr>
          <p:nvPr/>
        </p:nvPicPr>
        <p:blipFill>
          <a:blip r:embed="rId10"/>
          <a:stretch>
            <a:fillRect/>
          </a:stretch>
        </p:blipFill>
        <p:spPr>
          <a:xfrm>
            <a:off x="1810566" y="2052496"/>
            <a:ext cx="1694135" cy="1225615"/>
          </a:xfrm>
          <a:prstGeom prst="rect">
            <a:avLst/>
          </a:prstGeom>
        </p:spPr>
      </p:pic>
      <p:sp>
        <p:nvSpPr>
          <p:cNvPr id="45" name="TextBox 44">
            <a:extLst>
              <a:ext uri="{FF2B5EF4-FFF2-40B4-BE49-F238E27FC236}">
                <a16:creationId xmlns:a16="http://schemas.microsoft.com/office/drawing/2014/main" id="{11A98EBC-C53F-47B1-815F-D093C7E402E8}"/>
              </a:ext>
            </a:extLst>
          </p:cNvPr>
          <p:cNvSpPr txBox="1"/>
          <p:nvPr/>
        </p:nvSpPr>
        <p:spPr>
          <a:xfrm>
            <a:off x="6702741" y="1556679"/>
            <a:ext cx="1652018" cy="307777"/>
          </a:xfrm>
          <a:prstGeom prst="rect">
            <a:avLst/>
          </a:prstGeom>
          <a:noFill/>
        </p:spPr>
        <p:txBody>
          <a:bodyPr wrap="square">
            <a:spAutoFit/>
          </a:bodyPr>
          <a:lstStyle/>
          <a:p>
            <a:pPr>
              <a:spcBef>
                <a:spcPct val="0"/>
              </a:spcBef>
              <a:buNone/>
            </a:pPr>
            <a:r>
              <a:rPr lang="en-GB" altLang="en-US" sz="1400" b="1" dirty="0">
                <a:solidFill>
                  <a:schemeClr val="bg1"/>
                </a:solidFill>
                <a:latin typeface="Helvetica" panose="020B0604020202020204" pitchFamily="34" charset="0"/>
                <a:cs typeface="Helvetica" panose="020B0604020202020204" pitchFamily="34" charset="0"/>
              </a:rPr>
              <a:t>Hanadi Rammu </a:t>
            </a:r>
          </a:p>
        </p:txBody>
      </p:sp>
      <p:sp>
        <p:nvSpPr>
          <p:cNvPr id="46" name="TextBox 45">
            <a:extLst>
              <a:ext uri="{FF2B5EF4-FFF2-40B4-BE49-F238E27FC236}">
                <a16:creationId xmlns:a16="http://schemas.microsoft.com/office/drawing/2014/main" id="{D4EE3A3C-8CE0-4669-A628-68BDB01B078F}"/>
              </a:ext>
            </a:extLst>
          </p:cNvPr>
          <p:cNvSpPr txBox="1"/>
          <p:nvPr/>
        </p:nvSpPr>
        <p:spPr>
          <a:xfrm>
            <a:off x="6733085" y="2441645"/>
            <a:ext cx="1772786" cy="307777"/>
          </a:xfrm>
          <a:prstGeom prst="rect">
            <a:avLst/>
          </a:prstGeom>
          <a:noFill/>
        </p:spPr>
        <p:txBody>
          <a:bodyPr wrap="square">
            <a:spAutoFit/>
          </a:bodyPr>
          <a:lstStyle/>
          <a:p>
            <a:pPr>
              <a:spcBef>
                <a:spcPct val="0"/>
              </a:spcBef>
              <a:buNone/>
            </a:pPr>
            <a:r>
              <a:rPr lang="en-GB" altLang="en-US" sz="1400" b="1" dirty="0">
                <a:solidFill>
                  <a:schemeClr val="bg1"/>
                </a:solidFill>
                <a:latin typeface="Helvetica" panose="020B0604020202020204" pitchFamily="34" charset="0"/>
                <a:cs typeface="Helvetica" panose="020B0604020202020204" pitchFamily="34" charset="0"/>
              </a:rPr>
              <a:t>Sean Jordan</a:t>
            </a:r>
          </a:p>
        </p:txBody>
      </p:sp>
      <p:sp>
        <p:nvSpPr>
          <p:cNvPr id="47" name="TextBox 46">
            <a:extLst>
              <a:ext uri="{FF2B5EF4-FFF2-40B4-BE49-F238E27FC236}">
                <a16:creationId xmlns:a16="http://schemas.microsoft.com/office/drawing/2014/main" id="{201A68DA-2BCD-4A4E-87D9-40E7F2F027AE}"/>
              </a:ext>
            </a:extLst>
          </p:cNvPr>
          <p:cNvSpPr txBox="1"/>
          <p:nvPr/>
        </p:nvSpPr>
        <p:spPr>
          <a:xfrm>
            <a:off x="6779391" y="3629511"/>
            <a:ext cx="1128589" cy="523220"/>
          </a:xfrm>
          <a:prstGeom prst="rect">
            <a:avLst/>
          </a:prstGeom>
          <a:noFill/>
        </p:spPr>
        <p:txBody>
          <a:bodyPr wrap="square">
            <a:spAutoFit/>
          </a:bodyPr>
          <a:lstStyle/>
          <a:p>
            <a:pPr>
              <a:spcBef>
                <a:spcPct val="0"/>
              </a:spcBef>
              <a:buNone/>
            </a:pPr>
            <a:r>
              <a:rPr lang="en-GB" altLang="en-US" sz="1400" b="1" dirty="0">
                <a:solidFill>
                  <a:schemeClr val="bg1"/>
                </a:solidFill>
                <a:latin typeface="Helvetica" panose="020B0604020202020204" pitchFamily="34" charset="0"/>
                <a:cs typeface="Helvetica" panose="020B0604020202020204" pitchFamily="34" charset="0"/>
              </a:rPr>
              <a:t>Enrique Rodriguez</a:t>
            </a:r>
          </a:p>
        </p:txBody>
      </p:sp>
      <p:sp>
        <p:nvSpPr>
          <p:cNvPr id="48" name="TextBox 47">
            <a:extLst>
              <a:ext uri="{FF2B5EF4-FFF2-40B4-BE49-F238E27FC236}">
                <a16:creationId xmlns:a16="http://schemas.microsoft.com/office/drawing/2014/main" id="{0FBE52C9-971A-4464-9E52-B0A956B25A4E}"/>
              </a:ext>
            </a:extLst>
          </p:cNvPr>
          <p:cNvSpPr txBox="1"/>
          <p:nvPr/>
        </p:nvSpPr>
        <p:spPr>
          <a:xfrm>
            <a:off x="5255848" y="4717610"/>
            <a:ext cx="2250477" cy="307777"/>
          </a:xfrm>
          <a:prstGeom prst="rect">
            <a:avLst/>
          </a:prstGeom>
          <a:noFill/>
        </p:spPr>
        <p:txBody>
          <a:bodyPr wrap="square">
            <a:spAutoFit/>
          </a:bodyPr>
          <a:lstStyle/>
          <a:p>
            <a:pPr>
              <a:spcBef>
                <a:spcPct val="0"/>
              </a:spcBef>
              <a:buNone/>
            </a:pPr>
            <a:r>
              <a:rPr lang="en-GB" altLang="en-US" sz="1400" b="1" dirty="0">
                <a:solidFill>
                  <a:schemeClr val="bg1"/>
                </a:solidFill>
                <a:latin typeface="Helvetica" panose="020B0604020202020204" pitchFamily="34" charset="0"/>
                <a:cs typeface="Helvetica" panose="020B0604020202020204" pitchFamily="34" charset="0"/>
              </a:rPr>
              <a:t>Raquel Nunes Palmeira</a:t>
            </a:r>
          </a:p>
        </p:txBody>
      </p:sp>
      <p:sp>
        <p:nvSpPr>
          <p:cNvPr id="49" name="TextBox 48">
            <a:extLst>
              <a:ext uri="{FF2B5EF4-FFF2-40B4-BE49-F238E27FC236}">
                <a16:creationId xmlns:a16="http://schemas.microsoft.com/office/drawing/2014/main" id="{D3378772-4215-4F90-9DD4-4B91464857FC}"/>
              </a:ext>
            </a:extLst>
          </p:cNvPr>
          <p:cNvSpPr txBox="1"/>
          <p:nvPr/>
        </p:nvSpPr>
        <p:spPr>
          <a:xfrm>
            <a:off x="1702013" y="4439895"/>
            <a:ext cx="1880550" cy="307777"/>
          </a:xfrm>
          <a:prstGeom prst="rect">
            <a:avLst/>
          </a:prstGeom>
          <a:noFill/>
        </p:spPr>
        <p:txBody>
          <a:bodyPr wrap="square">
            <a:spAutoFit/>
          </a:bodyPr>
          <a:lstStyle/>
          <a:p>
            <a:pPr algn="ctr">
              <a:spcBef>
                <a:spcPct val="0"/>
              </a:spcBef>
              <a:buNone/>
            </a:pPr>
            <a:r>
              <a:rPr lang="en-GB" altLang="en-US" sz="1400" b="1" dirty="0">
                <a:solidFill>
                  <a:schemeClr val="bg1"/>
                </a:solidFill>
                <a:latin typeface="Helvetica" panose="020B0604020202020204" pitchFamily="34" charset="0"/>
                <a:cs typeface="Helvetica" panose="020B0604020202020204" pitchFamily="34" charset="0"/>
              </a:rPr>
              <a:t>Flo Camus</a:t>
            </a:r>
          </a:p>
        </p:txBody>
      </p:sp>
      <p:sp>
        <p:nvSpPr>
          <p:cNvPr id="50" name="TextBox 49">
            <a:extLst>
              <a:ext uri="{FF2B5EF4-FFF2-40B4-BE49-F238E27FC236}">
                <a16:creationId xmlns:a16="http://schemas.microsoft.com/office/drawing/2014/main" id="{9F3FFBC4-2321-4298-93F0-5C473AF45FF6}"/>
              </a:ext>
            </a:extLst>
          </p:cNvPr>
          <p:cNvSpPr txBox="1"/>
          <p:nvPr/>
        </p:nvSpPr>
        <p:spPr>
          <a:xfrm>
            <a:off x="-103028" y="2598827"/>
            <a:ext cx="1694135" cy="307777"/>
          </a:xfrm>
          <a:prstGeom prst="rect">
            <a:avLst/>
          </a:prstGeom>
          <a:noFill/>
        </p:spPr>
        <p:txBody>
          <a:bodyPr wrap="square">
            <a:spAutoFit/>
          </a:bodyPr>
          <a:lstStyle/>
          <a:p>
            <a:pPr algn="r">
              <a:spcBef>
                <a:spcPct val="0"/>
              </a:spcBef>
              <a:buNone/>
            </a:pPr>
            <a:r>
              <a:rPr lang="en-GB" altLang="en-US" sz="1400" b="1" dirty="0">
                <a:solidFill>
                  <a:schemeClr val="bg1"/>
                </a:solidFill>
                <a:latin typeface="Helvetica" panose="020B0604020202020204" pitchFamily="34" charset="0"/>
                <a:cs typeface="Helvetica" panose="020B0604020202020204" pitchFamily="34" charset="0"/>
              </a:rPr>
              <a:t>Silvana Pinna </a:t>
            </a:r>
          </a:p>
        </p:txBody>
      </p:sp>
      <p:sp>
        <p:nvSpPr>
          <p:cNvPr id="51" name="TextBox 50">
            <a:extLst>
              <a:ext uri="{FF2B5EF4-FFF2-40B4-BE49-F238E27FC236}">
                <a16:creationId xmlns:a16="http://schemas.microsoft.com/office/drawing/2014/main" id="{A3CEBAC7-F5A9-4FB4-9C40-E735F40E4B12}"/>
              </a:ext>
            </a:extLst>
          </p:cNvPr>
          <p:cNvSpPr txBox="1"/>
          <p:nvPr/>
        </p:nvSpPr>
        <p:spPr>
          <a:xfrm>
            <a:off x="588309" y="1389063"/>
            <a:ext cx="1462178" cy="307777"/>
          </a:xfrm>
          <a:prstGeom prst="rect">
            <a:avLst/>
          </a:prstGeom>
          <a:noFill/>
        </p:spPr>
        <p:txBody>
          <a:bodyPr wrap="square">
            <a:spAutoFit/>
          </a:bodyPr>
          <a:lstStyle/>
          <a:p>
            <a:pPr algn="r">
              <a:spcBef>
                <a:spcPct val="0"/>
              </a:spcBef>
              <a:buNone/>
            </a:pPr>
            <a:r>
              <a:rPr lang="en-GB" altLang="en-US" sz="1400" b="1" dirty="0">
                <a:solidFill>
                  <a:schemeClr val="bg1"/>
                </a:solidFill>
                <a:latin typeface="Helvetica" panose="020B0604020202020204" pitchFamily="34" charset="0"/>
                <a:cs typeface="Helvetica" panose="020B0604020202020204" pitchFamily="34" charset="0"/>
              </a:rPr>
              <a:t>Aaron Halpern </a:t>
            </a:r>
          </a:p>
        </p:txBody>
      </p:sp>
      <p:pic>
        <p:nvPicPr>
          <p:cNvPr id="22" name="Picture 21">
            <a:extLst>
              <a:ext uri="{FF2B5EF4-FFF2-40B4-BE49-F238E27FC236}">
                <a16:creationId xmlns:a16="http://schemas.microsoft.com/office/drawing/2014/main" id="{F13506EE-6647-4D39-96C8-DC4C88CB015D}"/>
              </a:ext>
            </a:extLst>
          </p:cNvPr>
          <p:cNvPicPr>
            <a:picLocks noChangeAspect="1"/>
          </p:cNvPicPr>
          <p:nvPr/>
        </p:nvPicPr>
        <p:blipFill>
          <a:blip r:embed="rId11"/>
          <a:stretch>
            <a:fillRect/>
          </a:stretch>
        </p:blipFill>
        <p:spPr>
          <a:xfrm>
            <a:off x="3671007" y="3891121"/>
            <a:ext cx="1616672" cy="1243833"/>
          </a:xfrm>
          <a:prstGeom prst="rect">
            <a:avLst/>
          </a:prstGeom>
        </p:spPr>
      </p:pic>
      <p:sp>
        <p:nvSpPr>
          <p:cNvPr id="23" name="TextBox 22">
            <a:extLst>
              <a:ext uri="{FF2B5EF4-FFF2-40B4-BE49-F238E27FC236}">
                <a16:creationId xmlns:a16="http://schemas.microsoft.com/office/drawing/2014/main" id="{C03E9361-544A-4D12-AFA6-E2C3E434FDC8}"/>
              </a:ext>
            </a:extLst>
          </p:cNvPr>
          <p:cNvSpPr txBox="1"/>
          <p:nvPr/>
        </p:nvSpPr>
        <p:spPr>
          <a:xfrm>
            <a:off x="2065315" y="605780"/>
            <a:ext cx="1628557" cy="307777"/>
          </a:xfrm>
          <a:prstGeom prst="rect">
            <a:avLst/>
          </a:prstGeom>
          <a:noFill/>
        </p:spPr>
        <p:txBody>
          <a:bodyPr wrap="square">
            <a:spAutoFit/>
          </a:bodyPr>
          <a:lstStyle/>
          <a:p>
            <a:pPr algn="r">
              <a:spcBef>
                <a:spcPct val="0"/>
              </a:spcBef>
              <a:buNone/>
            </a:pPr>
            <a:r>
              <a:rPr lang="en-GB" altLang="en-US" sz="1400" b="1" dirty="0">
                <a:solidFill>
                  <a:schemeClr val="bg1"/>
                </a:solidFill>
                <a:latin typeface="Helvetica" panose="020B0604020202020204" pitchFamily="34" charset="0"/>
                <a:cs typeface="Helvetica" panose="020B0604020202020204" pitchFamily="34" charset="0"/>
              </a:rPr>
              <a:t>Stuart Harrison</a:t>
            </a:r>
          </a:p>
        </p:txBody>
      </p:sp>
      <p:pic>
        <p:nvPicPr>
          <p:cNvPr id="24" name="Picture 2" descr="Joana XAVIER | PostDoc Position | PhD in Chemical and Biological  Engineering | Heinrich-Heine-Universität Düsseldorf, Düsseldorf | HHU |  Institute of Molecular Evolution">
            <a:extLst>
              <a:ext uri="{FF2B5EF4-FFF2-40B4-BE49-F238E27FC236}">
                <a16:creationId xmlns:a16="http://schemas.microsoft.com/office/drawing/2014/main" id="{7A839EE4-F432-4752-8618-8E594F14A2E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5564" r="20995"/>
          <a:stretch/>
        </p:blipFill>
        <p:spPr bwMode="auto">
          <a:xfrm>
            <a:off x="638543" y="17104"/>
            <a:ext cx="914400" cy="12450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A0E2B326-C804-4068-96A3-BD9B70C54CAA}"/>
              </a:ext>
            </a:extLst>
          </p:cNvPr>
          <p:cNvPicPr>
            <a:picLocks noChangeAspect="1"/>
          </p:cNvPicPr>
          <p:nvPr/>
        </p:nvPicPr>
        <p:blipFill rotWithShape="1">
          <a:blip r:embed="rId13"/>
          <a:srcRect l="7987" r="18279" b="6521"/>
          <a:stretch/>
        </p:blipFill>
        <p:spPr>
          <a:xfrm>
            <a:off x="8144779" y="3497128"/>
            <a:ext cx="974791" cy="1235826"/>
          </a:xfrm>
          <a:prstGeom prst="rect">
            <a:avLst/>
          </a:prstGeom>
        </p:spPr>
      </p:pic>
      <p:pic>
        <p:nvPicPr>
          <p:cNvPr id="27" name="Picture 2">
            <a:extLst>
              <a:ext uri="{FF2B5EF4-FFF2-40B4-BE49-F238E27FC236}">
                <a16:creationId xmlns:a16="http://schemas.microsoft.com/office/drawing/2014/main" id="{55D3F689-A855-4019-8E65-B56B1CEFBBFE}"/>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35292" t="9667" r="23607"/>
          <a:stretch/>
        </p:blipFill>
        <p:spPr bwMode="auto">
          <a:xfrm>
            <a:off x="7189947" y="40054"/>
            <a:ext cx="1077118" cy="1332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a:extLst>
              <a:ext uri="{FF2B5EF4-FFF2-40B4-BE49-F238E27FC236}">
                <a16:creationId xmlns:a16="http://schemas.microsoft.com/office/drawing/2014/main" id="{88225B3C-1020-46DB-ACFF-D99D5678BFEF}"/>
              </a:ext>
            </a:extLst>
          </p:cNvPr>
          <p:cNvSpPr txBox="1"/>
          <p:nvPr/>
        </p:nvSpPr>
        <p:spPr>
          <a:xfrm>
            <a:off x="-294212" y="182851"/>
            <a:ext cx="967574" cy="523220"/>
          </a:xfrm>
          <a:prstGeom prst="rect">
            <a:avLst/>
          </a:prstGeom>
          <a:noFill/>
        </p:spPr>
        <p:txBody>
          <a:bodyPr wrap="square">
            <a:spAutoFit/>
          </a:bodyPr>
          <a:lstStyle/>
          <a:p>
            <a:pPr algn="r">
              <a:spcBef>
                <a:spcPct val="0"/>
              </a:spcBef>
              <a:buNone/>
            </a:pPr>
            <a:r>
              <a:rPr lang="en-GB" altLang="en-US" sz="1400" b="1" dirty="0">
                <a:solidFill>
                  <a:schemeClr val="bg1"/>
                </a:solidFill>
                <a:latin typeface="Helvetica" panose="020B0604020202020204" pitchFamily="34" charset="0"/>
                <a:cs typeface="Helvetica" panose="020B0604020202020204" pitchFamily="34" charset="0"/>
              </a:rPr>
              <a:t>Joana Xavier</a:t>
            </a:r>
          </a:p>
        </p:txBody>
      </p:sp>
      <p:sp>
        <p:nvSpPr>
          <p:cNvPr id="30" name="TextBox 29">
            <a:extLst>
              <a:ext uri="{FF2B5EF4-FFF2-40B4-BE49-F238E27FC236}">
                <a16:creationId xmlns:a16="http://schemas.microsoft.com/office/drawing/2014/main" id="{5D69BF54-F247-451C-97EF-0F6A278BB1EE}"/>
              </a:ext>
            </a:extLst>
          </p:cNvPr>
          <p:cNvSpPr txBox="1"/>
          <p:nvPr/>
        </p:nvSpPr>
        <p:spPr>
          <a:xfrm>
            <a:off x="8237039" y="242140"/>
            <a:ext cx="1089348" cy="307777"/>
          </a:xfrm>
          <a:prstGeom prst="rect">
            <a:avLst/>
          </a:prstGeom>
          <a:noFill/>
        </p:spPr>
        <p:txBody>
          <a:bodyPr wrap="square">
            <a:spAutoFit/>
          </a:bodyPr>
          <a:lstStyle/>
          <a:p>
            <a:pPr algn="r">
              <a:spcBef>
                <a:spcPct val="0"/>
              </a:spcBef>
              <a:buNone/>
            </a:pPr>
            <a:r>
              <a:rPr lang="en-GB" altLang="en-US" sz="1400" b="1" dirty="0">
                <a:solidFill>
                  <a:schemeClr val="bg1"/>
                </a:solidFill>
                <a:latin typeface="Helvetica" panose="020B0604020202020204" pitchFamily="34" charset="0"/>
                <a:cs typeface="Helvetica" panose="020B0604020202020204" pitchFamily="34" charset="0"/>
              </a:rPr>
              <a:t>Feixue Liu</a:t>
            </a:r>
          </a:p>
        </p:txBody>
      </p:sp>
      <p:sp>
        <p:nvSpPr>
          <p:cNvPr id="31" name="TextBox 30">
            <a:extLst>
              <a:ext uri="{FF2B5EF4-FFF2-40B4-BE49-F238E27FC236}">
                <a16:creationId xmlns:a16="http://schemas.microsoft.com/office/drawing/2014/main" id="{B85BD7CE-29DF-46FA-8BCA-05E0F42C4F6E}"/>
              </a:ext>
            </a:extLst>
          </p:cNvPr>
          <p:cNvSpPr txBox="1"/>
          <p:nvPr/>
        </p:nvSpPr>
        <p:spPr>
          <a:xfrm>
            <a:off x="7861673" y="4736333"/>
            <a:ext cx="1625537" cy="307777"/>
          </a:xfrm>
          <a:prstGeom prst="rect">
            <a:avLst/>
          </a:prstGeom>
          <a:noFill/>
        </p:spPr>
        <p:txBody>
          <a:bodyPr wrap="square">
            <a:spAutoFit/>
          </a:bodyPr>
          <a:lstStyle/>
          <a:p>
            <a:pPr algn="r">
              <a:spcBef>
                <a:spcPct val="0"/>
              </a:spcBef>
              <a:buNone/>
            </a:pPr>
            <a:r>
              <a:rPr lang="en-GB" altLang="en-US" sz="1400" b="1" dirty="0">
                <a:solidFill>
                  <a:schemeClr val="bg1"/>
                </a:solidFill>
                <a:latin typeface="Helvetica" panose="020B0604020202020204" pitchFamily="34" charset="0"/>
                <a:cs typeface="Helvetica" panose="020B0604020202020204" pitchFamily="34" charset="0"/>
              </a:rPr>
              <a:t>Marco Colnaghi</a:t>
            </a:r>
          </a:p>
        </p:txBody>
      </p:sp>
    </p:spTree>
    <p:extLst>
      <p:ext uri="{BB962C8B-B14F-4D97-AF65-F5344CB8AC3E}">
        <p14:creationId xmlns:p14="http://schemas.microsoft.com/office/powerpoint/2010/main" val="2388904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
          <p:cNvSpPr txBox="1">
            <a:spLocks noChangeArrowheads="1"/>
          </p:cNvSpPr>
          <p:nvPr/>
        </p:nvSpPr>
        <p:spPr bwMode="auto">
          <a:xfrm>
            <a:off x="815453" y="826428"/>
            <a:ext cx="7513093"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ea typeface="ヒラギノ角ゴ Pro W3" charset="-128"/>
              </a:defRPr>
            </a:lvl1pPr>
            <a:lvl2pPr marL="742950" indent="-285750">
              <a:spcBef>
                <a:spcPct val="20000"/>
              </a:spcBef>
              <a:buChar char="–"/>
              <a:defRPr sz="2400">
                <a:solidFill>
                  <a:schemeClr val="tx1"/>
                </a:solidFill>
                <a:latin typeface="Arial" panose="020B0604020202020204" pitchFamily="34" charset="0"/>
                <a:ea typeface="ヒラギノ角ゴ Pro W3" charset="-128"/>
              </a:defRPr>
            </a:lvl2pPr>
            <a:lvl3pPr marL="1143000" indent="-228600">
              <a:spcBef>
                <a:spcPct val="20000"/>
              </a:spcBef>
              <a:buChar char="•"/>
              <a:defRPr sz="2000">
                <a:solidFill>
                  <a:schemeClr val="tx1"/>
                </a:solidFill>
                <a:latin typeface="Arial" panose="020B0604020202020204" pitchFamily="34" charset="0"/>
                <a:ea typeface="ヒラギノ角ゴ Pro W3" charset="-128"/>
              </a:defRPr>
            </a:lvl3pPr>
            <a:lvl4pPr marL="1600200" indent="-228600">
              <a:spcBef>
                <a:spcPct val="20000"/>
              </a:spcBef>
              <a:buChar char="–"/>
              <a:defRPr sz="2000">
                <a:solidFill>
                  <a:schemeClr val="tx1"/>
                </a:solidFill>
                <a:latin typeface="Arial" panose="020B0604020202020204" pitchFamily="34" charset="0"/>
                <a:ea typeface="ヒラギノ角ゴ Pro W3" charset="-128"/>
              </a:defRPr>
            </a:lvl4pPr>
            <a:lvl5pPr marL="2057400" indent="-228600">
              <a:spcBef>
                <a:spcPct val="20000"/>
              </a:spcBef>
              <a:buChar char="»"/>
              <a:defRPr sz="2000">
                <a:solidFill>
                  <a:schemeClr val="tx1"/>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charset="-128"/>
              </a:defRPr>
            </a:lvl9pPr>
          </a:lstStyle>
          <a:p>
            <a:pPr algn="ctr" eaLnBrk="1" hangingPunct="1">
              <a:spcBef>
                <a:spcPct val="0"/>
              </a:spcBef>
              <a:buFontTx/>
              <a:buNone/>
            </a:pPr>
            <a:r>
              <a:rPr lang="en-GB" altLang="en-US" sz="2600" dirty="0">
                <a:solidFill>
                  <a:schemeClr val="tx2"/>
                </a:solidFill>
                <a:latin typeface="Helvetica" panose="020B0604020202020204" pitchFamily="34" charset="0"/>
                <a:cs typeface="Helvetica" panose="020B0604020202020204" pitchFamily="34" charset="0"/>
              </a:rPr>
              <a:t>Is there a universal form of free energy conservation across all living things?</a:t>
            </a:r>
          </a:p>
          <a:p>
            <a:pPr algn="ctr" eaLnBrk="1" hangingPunct="1">
              <a:spcBef>
                <a:spcPct val="0"/>
              </a:spcBef>
              <a:buFontTx/>
              <a:buNone/>
            </a:pPr>
            <a:endParaRPr lang="en-GB" altLang="en-US" sz="2600" dirty="0">
              <a:solidFill>
                <a:schemeClr val="tx2"/>
              </a:solidFill>
              <a:latin typeface="Helvetica" panose="020B0604020202020204" pitchFamily="34" charset="0"/>
              <a:cs typeface="Helvetica" panose="020B0604020202020204" pitchFamily="34" charset="0"/>
            </a:endParaRPr>
          </a:p>
          <a:p>
            <a:pPr algn="ctr" eaLnBrk="1" hangingPunct="1">
              <a:spcBef>
                <a:spcPct val="0"/>
              </a:spcBef>
              <a:buFontTx/>
              <a:buNone/>
            </a:pPr>
            <a:r>
              <a:rPr lang="en-GB" altLang="en-US" sz="2600" dirty="0">
                <a:solidFill>
                  <a:schemeClr val="tx2"/>
                </a:solidFill>
                <a:latin typeface="Helvetica" panose="020B0604020202020204" pitchFamily="34" charset="0"/>
                <a:cs typeface="Helvetica" panose="020B0604020202020204" pitchFamily="34" charset="0"/>
              </a:rPr>
              <a:t>Yes:</a:t>
            </a:r>
            <a:endParaRPr lang="en-GB" altLang="en-US" sz="2600" dirty="0">
              <a:latin typeface="Helvetica" panose="020B0604020202020204" pitchFamily="34" charset="0"/>
              <a:cs typeface="Helvetica" panose="020B0604020202020204" pitchFamily="34" charset="0"/>
            </a:endParaRPr>
          </a:p>
          <a:p>
            <a:pPr algn="ctr" eaLnBrk="1" hangingPunct="1">
              <a:spcBef>
                <a:spcPct val="0"/>
              </a:spcBef>
              <a:buFontTx/>
              <a:buNone/>
            </a:pPr>
            <a:r>
              <a:rPr lang="en-GB" altLang="en-US" sz="2600" dirty="0">
                <a:solidFill>
                  <a:srgbClr val="FF0000"/>
                </a:solidFill>
                <a:latin typeface="Helvetica" panose="020B0604020202020204" pitchFamily="34" charset="0"/>
                <a:cs typeface="Helvetica" panose="020B0604020202020204" pitchFamily="34" charset="0"/>
              </a:rPr>
              <a:t>Proton gradients across membranes </a:t>
            </a:r>
          </a:p>
          <a:p>
            <a:pPr algn="ctr" eaLnBrk="1" hangingPunct="1">
              <a:spcBef>
                <a:spcPct val="0"/>
              </a:spcBef>
              <a:buFontTx/>
              <a:buNone/>
            </a:pPr>
            <a:r>
              <a:rPr lang="en-GB" altLang="en-US" sz="2600" dirty="0">
                <a:solidFill>
                  <a:srgbClr val="FF0000"/>
                </a:solidFill>
                <a:latin typeface="Helvetica" panose="020B0604020202020204" pitchFamily="34" charset="0"/>
                <a:cs typeface="Helvetica" panose="020B0604020202020204" pitchFamily="34" charset="0"/>
              </a:rPr>
              <a:t>are as universal as the genetic code</a:t>
            </a:r>
          </a:p>
          <a:p>
            <a:pPr algn="ctr" eaLnBrk="1" hangingPunct="1">
              <a:spcBef>
                <a:spcPct val="0"/>
              </a:spcBef>
              <a:buFontTx/>
              <a:buNone/>
            </a:pPr>
            <a:endParaRPr lang="en-GB" altLang="en-US" sz="2600" b="1" dirty="0">
              <a:solidFill>
                <a:srgbClr val="FF0000"/>
              </a:solidFill>
              <a:latin typeface="Helvetica" panose="020B0604020202020204" pitchFamily="34" charset="0"/>
              <a:cs typeface="Helvetica" panose="020B0604020202020204" pitchFamily="34" charset="0"/>
            </a:endParaRPr>
          </a:p>
          <a:p>
            <a:pPr algn="ctr" eaLnBrk="1" hangingPunct="1">
              <a:spcBef>
                <a:spcPct val="0"/>
              </a:spcBef>
              <a:buFontTx/>
              <a:buNone/>
            </a:pPr>
            <a:r>
              <a:rPr lang="en-GB" altLang="en-US" sz="2600" dirty="0">
                <a:solidFill>
                  <a:schemeClr val="tx2"/>
                </a:solidFill>
                <a:latin typeface="Helvetica" panose="020B0604020202020204" pitchFamily="34" charset="0"/>
                <a:cs typeface="Helvetica" panose="020B0604020202020204" pitchFamily="34" charset="0"/>
              </a:rPr>
              <a:t>But: </a:t>
            </a:r>
          </a:p>
          <a:p>
            <a:pPr algn="ctr" eaLnBrk="1" hangingPunct="1">
              <a:spcBef>
                <a:spcPct val="0"/>
              </a:spcBef>
              <a:buFontTx/>
              <a:buNone/>
            </a:pPr>
            <a:r>
              <a:rPr lang="en-GB" altLang="en-US" sz="2600" dirty="0">
                <a:solidFill>
                  <a:srgbClr val="FF0000"/>
                </a:solidFill>
                <a:latin typeface="Helvetica" panose="020B0604020202020204" pitchFamily="34" charset="0"/>
                <a:cs typeface="Helvetica" panose="020B0604020202020204" pitchFamily="34" charset="0"/>
              </a:rPr>
              <a:t>The machinery of membrane bioenergetics is extremely complex…</a:t>
            </a:r>
          </a:p>
        </p:txBody>
      </p:sp>
      <p:pic>
        <p:nvPicPr>
          <p:cNvPr id="3" name="Picture 2">
            <a:extLst>
              <a:ext uri="{FF2B5EF4-FFF2-40B4-BE49-F238E27FC236}">
                <a16:creationId xmlns:a16="http://schemas.microsoft.com/office/drawing/2014/main" id="{11296F7A-F42E-4E87-BD78-843E5F8E5BB8}"/>
              </a:ext>
            </a:extLst>
          </p:cNvPr>
          <p:cNvPicPr>
            <a:picLocks noChangeAspect="1"/>
          </p:cNvPicPr>
          <p:nvPr/>
        </p:nvPicPr>
        <p:blipFill>
          <a:blip r:embed="rId2"/>
          <a:stretch>
            <a:fillRect/>
          </a:stretch>
        </p:blipFill>
        <p:spPr>
          <a:xfrm>
            <a:off x="0" y="-10129"/>
            <a:ext cx="9144000" cy="736600"/>
          </a:xfrm>
          <a:prstGeom prst="rect">
            <a:avLst/>
          </a:prstGeom>
        </p:spPr>
      </p:pic>
    </p:spTree>
    <p:extLst>
      <p:ext uri="{BB962C8B-B14F-4D97-AF65-F5344CB8AC3E}">
        <p14:creationId xmlns:p14="http://schemas.microsoft.com/office/powerpoint/2010/main" val="518085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ohn E Walk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8435" y="265609"/>
            <a:ext cx="2925565" cy="379673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0" y="0"/>
            <a:ext cx="9144000" cy="736600"/>
          </a:xfrm>
          <a:prstGeom prst="rect">
            <a:avLst/>
          </a:prstGeom>
        </p:spPr>
      </p:pic>
      <p:sp>
        <p:nvSpPr>
          <p:cNvPr id="6" name="TextBox 5"/>
          <p:cNvSpPr txBox="1"/>
          <p:nvPr/>
        </p:nvSpPr>
        <p:spPr>
          <a:xfrm>
            <a:off x="7059656" y="4006202"/>
            <a:ext cx="1587841" cy="276999"/>
          </a:xfrm>
          <a:prstGeom prst="rect">
            <a:avLst/>
          </a:prstGeom>
          <a:noFill/>
        </p:spPr>
        <p:txBody>
          <a:bodyPr wrap="square" rtlCol="0">
            <a:spAutoFit/>
          </a:bodyPr>
          <a:lstStyle/>
          <a:p>
            <a:pPr algn="ctr"/>
            <a:r>
              <a:rPr lang="en-GB" sz="1200" b="1" dirty="0">
                <a:solidFill>
                  <a:schemeClr val="tx2"/>
                </a:solidFill>
                <a:latin typeface="Helvetica" panose="020B0604020202020204" pitchFamily="34" charset="0"/>
                <a:cs typeface="Helvetica" panose="020B0604020202020204" pitchFamily="34" charset="0"/>
              </a:rPr>
              <a:t>Sir John Walker</a:t>
            </a:r>
          </a:p>
        </p:txBody>
      </p:sp>
      <p:sp>
        <p:nvSpPr>
          <p:cNvPr id="8" name="TextBox 7"/>
          <p:cNvSpPr txBox="1"/>
          <p:nvPr/>
        </p:nvSpPr>
        <p:spPr>
          <a:xfrm>
            <a:off x="142067" y="1600854"/>
            <a:ext cx="2554352" cy="2677656"/>
          </a:xfrm>
          <a:prstGeom prst="rect">
            <a:avLst/>
          </a:prstGeom>
          <a:noFill/>
        </p:spPr>
        <p:txBody>
          <a:bodyPr wrap="square" rtlCol="0">
            <a:spAutoFit/>
          </a:bodyPr>
          <a:lstStyle/>
          <a:p>
            <a:pPr algn="ctr"/>
            <a:r>
              <a:rPr lang="en-GB" sz="2800" b="1" dirty="0">
                <a:solidFill>
                  <a:schemeClr val="tx2"/>
                </a:solidFill>
                <a:latin typeface="Helvetica" panose="020B0604020202020204" pitchFamily="34" charset="0"/>
                <a:cs typeface="Helvetica" panose="020B0604020202020204" pitchFamily="34" charset="0"/>
              </a:rPr>
              <a:t>ATP synthase is an amazing rotary motor set in the membrane – </a:t>
            </a:r>
          </a:p>
          <a:p>
            <a:pPr algn="ctr"/>
            <a:r>
              <a:rPr lang="en-GB" sz="2800" b="1" dirty="0">
                <a:solidFill>
                  <a:srgbClr val="FF0000"/>
                </a:solidFill>
                <a:latin typeface="Helvetica" panose="020B0604020202020204" pitchFamily="34" charset="0"/>
                <a:cs typeface="Helvetica" panose="020B0604020202020204" pitchFamily="34" charset="0"/>
              </a:rPr>
              <a:t>a turbine</a:t>
            </a:r>
          </a:p>
        </p:txBody>
      </p:sp>
      <p:pic>
        <p:nvPicPr>
          <p:cNvPr id="11" name="atpsynan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696418" y="850098"/>
            <a:ext cx="3411487" cy="4144797"/>
          </a:xfrm>
          <a:prstGeom prst="rect">
            <a:avLst/>
          </a:prstGeom>
        </p:spPr>
      </p:pic>
      <p:sp>
        <p:nvSpPr>
          <p:cNvPr id="7" name="Rectangle 2"/>
          <p:cNvSpPr>
            <a:spLocks noGrp="1" noChangeArrowheads="1"/>
          </p:cNvSpPr>
          <p:nvPr>
            <p:ph type="title"/>
          </p:nvPr>
        </p:nvSpPr>
        <p:spPr>
          <a:xfrm>
            <a:off x="181631" y="1"/>
            <a:ext cx="9144000" cy="718050"/>
          </a:xfrm>
        </p:spPr>
        <p:txBody>
          <a:bodyPr>
            <a:noAutofit/>
          </a:bodyPr>
          <a:lstStyle/>
          <a:p>
            <a:pPr algn="l"/>
            <a:r>
              <a:rPr lang="en-GB" altLang="en-US" sz="2600" b="1" dirty="0">
                <a:solidFill>
                  <a:schemeClr val="bg1"/>
                </a:solidFill>
                <a:latin typeface="Helvetica" panose="020B0604020202020204" pitchFamily="34" charset="0"/>
                <a:cs typeface="Helvetica" panose="020B0604020202020204" pitchFamily="34" charset="0"/>
              </a:rPr>
              <a:t>    Astonishing molecular machines…</a:t>
            </a:r>
          </a:p>
        </p:txBody>
      </p:sp>
    </p:spTree>
    <p:extLst>
      <p:ext uri="{BB962C8B-B14F-4D97-AF65-F5344CB8AC3E}">
        <p14:creationId xmlns:p14="http://schemas.microsoft.com/office/powerpoint/2010/main" val="19977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judy hirst mrc">
            <a:extLst>
              <a:ext uri="{FF2B5EF4-FFF2-40B4-BE49-F238E27FC236}">
                <a16:creationId xmlns:a16="http://schemas.microsoft.com/office/drawing/2014/main" id="{5812EFA6-6F41-458A-9E13-B959D17ED0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1377" y="306060"/>
            <a:ext cx="2501593" cy="328809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12"/>
          <p:cNvGrpSpPr>
            <a:grpSpLocks/>
          </p:cNvGrpSpPr>
          <p:nvPr/>
        </p:nvGrpSpPr>
        <p:grpSpPr bwMode="auto">
          <a:xfrm>
            <a:off x="-166030" y="660003"/>
            <a:ext cx="6913380" cy="4483497"/>
            <a:chOff x="0" y="1167897"/>
            <a:chExt cx="8990091" cy="5472820"/>
          </a:xfrm>
        </p:grpSpPr>
        <p:pic>
          <p:nvPicPr>
            <p:cNvPr id="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38880" y="1413994"/>
              <a:ext cx="3151211" cy="485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a:grpSpLocks/>
            </p:cNvGrpSpPr>
            <p:nvPr/>
          </p:nvGrpSpPr>
          <p:grpSpPr bwMode="auto">
            <a:xfrm>
              <a:off x="0" y="1167897"/>
              <a:ext cx="6464174" cy="5472820"/>
              <a:chOff x="501090" y="1303698"/>
              <a:chExt cx="6461025" cy="5371281"/>
            </a:xfrm>
          </p:grpSpPr>
          <p:pic>
            <p:nvPicPr>
              <p:cNvPr id="1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1090" y="1303698"/>
                <a:ext cx="6171569" cy="5004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5938850" y="1937905"/>
                <a:ext cx="1023447" cy="732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14" name="Rectangle 13"/>
              <p:cNvSpPr/>
              <p:nvPr/>
            </p:nvSpPr>
            <p:spPr>
              <a:xfrm>
                <a:off x="5050275" y="6011165"/>
                <a:ext cx="1023447" cy="6638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15" name="Rectangle 14"/>
              <p:cNvSpPr/>
              <p:nvPr/>
            </p:nvSpPr>
            <p:spPr>
              <a:xfrm>
                <a:off x="501090" y="5750938"/>
                <a:ext cx="1023448" cy="6638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grpSp>
        <p:sp>
          <p:nvSpPr>
            <p:cNvPr id="10" name="Rectangle 9"/>
            <p:cNvSpPr/>
            <p:nvPr/>
          </p:nvSpPr>
          <p:spPr>
            <a:xfrm>
              <a:off x="254002" y="1258397"/>
              <a:ext cx="180977" cy="2984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11" name="Rectangle 10"/>
            <p:cNvSpPr/>
            <p:nvPr/>
          </p:nvSpPr>
          <p:spPr>
            <a:xfrm>
              <a:off x="6083353" y="1526718"/>
              <a:ext cx="180977" cy="3000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grpSp>
      <p:pic>
        <p:nvPicPr>
          <p:cNvPr id="5" name="Picture 4"/>
          <p:cNvPicPr>
            <a:picLocks noChangeAspect="1"/>
          </p:cNvPicPr>
          <p:nvPr/>
        </p:nvPicPr>
        <p:blipFill>
          <a:blip r:embed="rId5"/>
          <a:stretch>
            <a:fillRect/>
          </a:stretch>
        </p:blipFill>
        <p:spPr>
          <a:xfrm>
            <a:off x="0" y="0"/>
            <a:ext cx="9144000" cy="736600"/>
          </a:xfrm>
          <a:prstGeom prst="rect">
            <a:avLst/>
          </a:prstGeom>
        </p:spPr>
      </p:pic>
      <p:sp>
        <p:nvSpPr>
          <p:cNvPr id="16" name="TextBox 15"/>
          <p:cNvSpPr txBox="1"/>
          <p:nvPr/>
        </p:nvSpPr>
        <p:spPr>
          <a:xfrm>
            <a:off x="7394604" y="3594158"/>
            <a:ext cx="1292944" cy="276999"/>
          </a:xfrm>
          <a:prstGeom prst="rect">
            <a:avLst/>
          </a:prstGeom>
          <a:noFill/>
        </p:spPr>
        <p:txBody>
          <a:bodyPr wrap="square" rtlCol="0">
            <a:spAutoFit/>
          </a:bodyPr>
          <a:lstStyle/>
          <a:p>
            <a:pPr algn="ctr"/>
            <a:r>
              <a:rPr lang="en-GB" sz="1200" b="1" dirty="0">
                <a:solidFill>
                  <a:schemeClr val="tx2"/>
                </a:solidFill>
                <a:latin typeface="Helvetica" panose="020B0604020202020204" pitchFamily="34" charset="0"/>
                <a:cs typeface="Helvetica" panose="020B0604020202020204" pitchFamily="34" charset="0"/>
              </a:rPr>
              <a:t>Judy </a:t>
            </a:r>
            <a:r>
              <a:rPr lang="en-GB" sz="1200" b="1" dirty="0" err="1">
                <a:solidFill>
                  <a:schemeClr val="tx2"/>
                </a:solidFill>
                <a:latin typeface="Helvetica" panose="020B0604020202020204" pitchFamily="34" charset="0"/>
                <a:cs typeface="Helvetica" panose="020B0604020202020204" pitchFamily="34" charset="0"/>
              </a:rPr>
              <a:t>Hirst</a:t>
            </a:r>
            <a:endParaRPr lang="en-GB" sz="1200" b="1" dirty="0">
              <a:solidFill>
                <a:schemeClr val="tx2"/>
              </a:solidFill>
              <a:latin typeface="Helvetica" panose="020B0604020202020204" pitchFamily="34" charset="0"/>
              <a:cs typeface="Helvetica" panose="020B0604020202020204" pitchFamily="34" charset="0"/>
            </a:endParaRPr>
          </a:p>
        </p:txBody>
      </p:sp>
      <p:sp>
        <p:nvSpPr>
          <p:cNvPr id="18" name="Title 1">
            <a:extLst>
              <a:ext uri="{FF2B5EF4-FFF2-40B4-BE49-F238E27FC236}">
                <a16:creationId xmlns:a16="http://schemas.microsoft.com/office/drawing/2014/main" id="{1E2519ED-D4F1-4434-9CC1-298DCD467120}"/>
              </a:ext>
            </a:extLst>
          </p:cNvPr>
          <p:cNvSpPr>
            <a:spLocks noGrp="1"/>
          </p:cNvSpPr>
          <p:nvPr>
            <p:ph type="title"/>
          </p:nvPr>
        </p:nvSpPr>
        <p:spPr>
          <a:xfrm>
            <a:off x="0" y="76597"/>
            <a:ext cx="8995493" cy="583406"/>
          </a:xfrm>
        </p:spPr>
        <p:txBody>
          <a:bodyPr>
            <a:normAutofit/>
          </a:bodyPr>
          <a:lstStyle/>
          <a:p>
            <a:pPr algn="l"/>
            <a:r>
              <a:rPr lang="en-GB" altLang="en-US" sz="2600" b="1" dirty="0">
                <a:solidFill>
                  <a:schemeClr val="bg1"/>
                </a:solidFill>
                <a:latin typeface="Helvetica" panose="020B0604020202020204" pitchFamily="34" charset="0"/>
                <a:cs typeface="Helvetica" panose="020B0604020202020204" pitchFamily="34" charset="0"/>
              </a:rPr>
              <a:t>    …. are clearly not prebiotic</a:t>
            </a:r>
          </a:p>
        </p:txBody>
      </p:sp>
      <p:sp>
        <p:nvSpPr>
          <p:cNvPr id="17" name="Rectangle 16">
            <a:extLst>
              <a:ext uri="{FF2B5EF4-FFF2-40B4-BE49-F238E27FC236}">
                <a16:creationId xmlns:a16="http://schemas.microsoft.com/office/drawing/2014/main" id="{DB8F4FA6-DF13-4D0A-A44B-6F64DCF76675}"/>
              </a:ext>
            </a:extLst>
          </p:cNvPr>
          <p:cNvSpPr/>
          <p:nvPr/>
        </p:nvSpPr>
        <p:spPr>
          <a:xfrm>
            <a:off x="5786866" y="4851186"/>
            <a:ext cx="3464895" cy="230832"/>
          </a:xfrm>
          <a:prstGeom prst="rect">
            <a:avLst/>
          </a:prstGeom>
        </p:spPr>
        <p:txBody>
          <a:bodyPr wrap="square">
            <a:spAutoFit/>
          </a:bodyPr>
          <a:lstStyle/>
          <a:p>
            <a:pPr algn="ctr"/>
            <a:r>
              <a:rPr lang="en-GB" sz="900" dirty="0">
                <a:solidFill>
                  <a:schemeClr val="tx2"/>
                </a:solidFill>
                <a:latin typeface="Helvetica" panose="020B0604020202020204" pitchFamily="34" charset="0"/>
                <a:cs typeface="Helvetica" panose="020B0604020202020204" pitchFamily="34" charset="0"/>
              </a:rPr>
              <a:t>Zhu J, </a:t>
            </a:r>
            <a:r>
              <a:rPr lang="en-GB" sz="900" dirty="0" err="1">
                <a:solidFill>
                  <a:schemeClr val="tx2"/>
                </a:solidFill>
                <a:latin typeface="Helvetica" panose="020B0604020202020204" pitchFamily="34" charset="0"/>
                <a:cs typeface="Helvetica" panose="020B0604020202020204" pitchFamily="34" charset="0"/>
              </a:rPr>
              <a:t>Vinothkumar</a:t>
            </a:r>
            <a:r>
              <a:rPr lang="en-GB" sz="900" dirty="0">
                <a:solidFill>
                  <a:schemeClr val="tx2"/>
                </a:solidFill>
                <a:latin typeface="Helvetica" panose="020B0604020202020204" pitchFamily="34" charset="0"/>
                <a:cs typeface="Helvetica" panose="020B0604020202020204" pitchFamily="34" charset="0"/>
              </a:rPr>
              <a:t> KR, Hirst J. </a:t>
            </a:r>
            <a:r>
              <a:rPr lang="en-GB" sz="900" i="1" dirty="0">
                <a:solidFill>
                  <a:schemeClr val="tx2"/>
                </a:solidFill>
                <a:latin typeface="Helvetica" panose="020B0604020202020204" pitchFamily="34" charset="0"/>
                <a:cs typeface="Helvetica" panose="020B0604020202020204" pitchFamily="34" charset="0"/>
              </a:rPr>
              <a:t>Nature</a:t>
            </a:r>
            <a:r>
              <a:rPr lang="en-GB" sz="900" dirty="0">
                <a:solidFill>
                  <a:schemeClr val="tx2"/>
                </a:solidFill>
                <a:latin typeface="Helvetica" panose="020B0604020202020204" pitchFamily="34" charset="0"/>
                <a:cs typeface="Helvetica" panose="020B0604020202020204" pitchFamily="34" charset="0"/>
              </a:rPr>
              <a:t> </a:t>
            </a:r>
            <a:r>
              <a:rPr lang="en-GB" sz="900" b="1" dirty="0">
                <a:solidFill>
                  <a:schemeClr val="tx2"/>
                </a:solidFill>
                <a:latin typeface="Helvetica" panose="020B0604020202020204" pitchFamily="34" charset="0"/>
                <a:cs typeface="Helvetica" panose="020B0604020202020204" pitchFamily="34" charset="0"/>
              </a:rPr>
              <a:t>536</a:t>
            </a:r>
            <a:r>
              <a:rPr lang="en-GB" sz="900" dirty="0">
                <a:solidFill>
                  <a:schemeClr val="tx2"/>
                </a:solidFill>
                <a:latin typeface="Helvetica" panose="020B0604020202020204" pitchFamily="34" charset="0"/>
                <a:cs typeface="Helvetica" panose="020B0604020202020204" pitchFamily="34" charset="0"/>
              </a:rPr>
              <a:t>: 354-3588 (2016).</a:t>
            </a:r>
          </a:p>
        </p:txBody>
      </p:sp>
    </p:spTree>
    <p:extLst>
      <p:ext uri="{BB962C8B-B14F-4D97-AF65-F5344CB8AC3E}">
        <p14:creationId xmlns:p14="http://schemas.microsoft.com/office/powerpoint/2010/main" val="1203354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rigb.org/cache/images/jimpeaconationalparkserviceviawikimedia_1_19907cf2a25001ae.jpg"/>
          <p:cNvPicPr>
            <a:picLocks noChangeAspect="1" noChangeArrowheads="1"/>
          </p:cNvPicPr>
          <p:nvPr/>
        </p:nvPicPr>
        <p:blipFill rotWithShape="1">
          <a:blip r:embed="rId2">
            <a:extLst>
              <a:ext uri="{28A0092B-C50C-407E-A947-70E740481C1C}">
                <a14:useLocalDpi xmlns:a14="http://schemas.microsoft.com/office/drawing/2010/main" val="0"/>
              </a:ext>
            </a:extLst>
          </a:blip>
          <a:srcRect l="13220" r="24569"/>
          <a:stretch/>
        </p:blipFill>
        <p:spPr bwMode="auto">
          <a:xfrm>
            <a:off x="0" y="205770"/>
            <a:ext cx="9144000" cy="49377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990ADFA-CFF8-45E4-BD74-01646D3B65D4}"/>
              </a:ext>
            </a:extLst>
          </p:cNvPr>
          <p:cNvPicPr>
            <a:picLocks noChangeAspect="1"/>
          </p:cNvPicPr>
          <p:nvPr/>
        </p:nvPicPr>
        <p:blipFill>
          <a:blip r:embed="rId3"/>
          <a:stretch>
            <a:fillRect/>
          </a:stretch>
        </p:blipFill>
        <p:spPr>
          <a:xfrm>
            <a:off x="0" y="-10129"/>
            <a:ext cx="9144000" cy="736600"/>
          </a:xfrm>
          <a:prstGeom prst="rect">
            <a:avLst/>
          </a:prstGeom>
        </p:spPr>
      </p:pic>
      <p:sp>
        <p:nvSpPr>
          <p:cNvPr id="7" name="Rectangle 2">
            <a:extLst>
              <a:ext uri="{FF2B5EF4-FFF2-40B4-BE49-F238E27FC236}">
                <a16:creationId xmlns:a16="http://schemas.microsoft.com/office/drawing/2014/main" id="{E7092C96-F5DB-4A63-9341-D8151D080FA6}"/>
              </a:ext>
            </a:extLst>
          </p:cNvPr>
          <p:cNvSpPr txBox="1">
            <a:spLocks noChangeArrowheads="1"/>
          </p:cNvSpPr>
          <p:nvPr/>
        </p:nvSpPr>
        <p:spPr>
          <a:xfrm>
            <a:off x="0" y="114688"/>
            <a:ext cx="7574507" cy="48696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altLang="en-US" sz="2600" b="1" dirty="0">
                <a:solidFill>
                  <a:schemeClr val="bg1"/>
                </a:solidFill>
                <a:latin typeface="Helvetica" panose="020B0604020202020204" pitchFamily="34" charset="0"/>
                <a:cs typeface="Helvetica" panose="020B0604020202020204" pitchFamily="34" charset="0"/>
              </a:rPr>
              <a:t>    More believable sources of primal energy?</a:t>
            </a:r>
          </a:p>
        </p:txBody>
      </p:sp>
      <p:sp>
        <p:nvSpPr>
          <p:cNvPr id="5" name="TextBox 4"/>
          <p:cNvSpPr txBox="1"/>
          <p:nvPr/>
        </p:nvSpPr>
        <p:spPr>
          <a:xfrm>
            <a:off x="5805401" y="1137627"/>
            <a:ext cx="2678199" cy="2246769"/>
          </a:xfrm>
          <a:prstGeom prst="rect">
            <a:avLst/>
          </a:prstGeom>
          <a:noFill/>
        </p:spPr>
        <p:txBody>
          <a:bodyPr wrap="square" rtlCol="0">
            <a:spAutoFit/>
          </a:bodyPr>
          <a:lstStyle/>
          <a:p>
            <a:r>
              <a:rPr lang="en-GB" sz="2000" b="1" dirty="0">
                <a:solidFill>
                  <a:schemeClr val="bg1"/>
                </a:solidFill>
                <a:latin typeface="Helvetica" panose="020B0604020202020204" pitchFamily="34" charset="0"/>
                <a:cs typeface="Helvetica" panose="020B0604020202020204" pitchFamily="34" charset="0"/>
              </a:rPr>
              <a:t>Cyanide</a:t>
            </a:r>
          </a:p>
          <a:p>
            <a:r>
              <a:rPr lang="en-GB" sz="2000" b="1" dirty="0" err="1">
                <a:solidFill>
                  <a:schemeClr val="bg1"/>
                </a:solidFill>
                <a:latin typeface="Helvetica" panose="020B0604020202020204" pitchFamily="34" charset="0"/>
                <a:cs typeface="Helvetica" panose="020B0604020202020204" pitchFamily="34" charset="0"/>
              </a:rPr>
              <a:t>Cyanoacetylene</a:t>
            </a:r>
            <a:endParaRPr lang="en-GB" sz="2000" b="1" dirty="0">
              <a:solidFill>
                <a:schemeClr val="bg1"/>
              </a:solidFill>
              <a:latin typeface="Helvetica" panose="020B0604020202020204" pitchFamily="34" charset="0"/>
              <a:cs typeface="Helvetica" panose="020B0604020202020204" pitchFamily="34" charset="0"/>
            </a:endParaRPr>
          </a:p>
          <a:p>
            <a:r>
              <a:rPr lang="en-GB" sz="2000" b="1" dirty="0">
                <a:solidFill>
                  <a:schemeClr val="bg1"/>
                </a:solidFill>
                <a:latin typeface="Helvetica" panose="020B0604020202020204" pitchFamily="34" charset="0"/>
                <a:cs typeface="Helvetica" panose="020B0604020202020204" pitchFamily="34" charset="0"/>
              </a:rPr>
              <a:t>Formamide</a:t>
            </a:r>
          </a:p>
          <a:p>
            <a:r>
              <a:rPr lang="en-GB" sz="2000" b="1" dirty="0">
                <a:solidFill>
                  <a:schemeClr val="bg1"/>
                </a:solidFill>
                <a:latin typeface="Helvetica" panose="020B0604020202020204" pitchFamily="34" charset="0"/>
                <a:cs typeface="Helvetica" panose="020B0604020202020204" pitchFamily="34" charset="0"/>
              </a:rPr>
              <a:t>UV radiation</a:t>
            </a:r>
          </a:p>
          <a:p>
            <a:r>
              <a:rPr lang="en-GB" sz="2000" b="1" dirty="0">
                <a:solidFill>
                  <a:schemeClr val="bg1"/>
                </a:solidFill>
                <a:latin typeface="Helvetica" panose="020B0604020202020204" pitchFamily="34" charset="0"/>
                <a:cs typeface="Helvetica" panose="020B0604020202020204" pitchFamily="34" charset="0"/>
              </a:rPr>
              <a:t>Lightning</a:t>
            </a:r>
          </a:p>
          <a:p>
            <a:r>
              <a:rPr lang="en-GB" sz="2000" b="1" dirty="0">
                <a:solidFill>
                  <a:schemeClr val="bg1"/>
                </a:solidFill>
                <a:latin typeface="Helvetica" panose="020B0604020202020204" pitchFamily="34" charset="0"/>
                <a:cs typeface="Helvetica" panose="020B0604020202020204" pitchFamily="34" charset="0"/>
              </a:rPr>
              <a:t>Zn sulphide</a:t>
            </a:r>
          </a:p>
          <a:p>
            <a:r>
              <a:rPr lang="en-GB" sz="2000" b="1" dirty="0">
                <a:solidFill>
                  <a:schemeClr val="bg1"/>
                </a:solidFill>
                <a:latin typeface="Helvetica" panose="020B0604020202020204" pitchFamily="34" charset="0"/>
                <a:cs typeface="Helvetica" panose="020B0604020202020204" pitchFamily="34" charset="0"/>
              </a:rPr>
              <a:t>Wet-dry cycles</a:t>
            </a:r>
          </a:p>
        </p:txBody>
      </p:sp>
      <p:sp>
        <p:nvSpPr>
          <p:cNvPr id="3" name="Rectangle 2"/>
          <p:cNvSpPr/>
          <p:nvPr/>
        </p:nvSpPr>
        <p:spPr>
          <a:xfrm>
            <a:off x="582384" y="4621936"/>
            <a:ext cx="3799115" cy="276999"/>
          </a:xfrm>
          <a:prstGeom prst="rect">
            <a:avLst/>
          </a:prstGeom>
        </p:spPr>
        <p:txBody>
          <a:bodyPr wrap="square">
            <a:spAutoFit/>
          </a:bodyPr>
          <a:lstStyle/>
          <a:p>
            <a:r>
              <a:rPr lang="en-GB" sz="1200" dirty="0">
                <a:solidFill>
                  <a:schemeClr val="bg1"/>
                </a:solidFill>
                <a:latin typeface="Helvetica" panose="020B0604020202020204" pitchFamily="34" charset="0"/>
                <a:cs typeface="Helvetica" panose="020B0604020202020204" pitchFamily="34" charset="0"/>
              </a:rPr>
              <a:t>Jim </a:t>
            </a:r>
            <a:r>
              <a:rPr lang="en-GB" sz="1200" dirty="0" err="1">
                <a:solidFill>
                  <a:schemeClr val="bg1"/>
                </a:solidFill>
                <a:latin typeface="Helvetica" panose="020B0604020202020204" pitchFamily="34" charset="0"/>
                <a:cs typeface="Helvetica" panose="020B0604020202020204" pitchFamily="34" charset="0"/>
              </a:rPr>
              <a:t>Peaco</a:t>
            </a:r>
            <a:r>
              <a:rPr lang="en-GB" sz="1200" dirty="0">
                <a:solidFill>
                  <a:schemeClr val="bg1"/>
                </a:solidFill>
                <a:latin typeface="Helvetica" panose="020B0604020202020204" pitchFamily="34" charset="0"/>
                <a:cs typeface="Helvetica" panose="020B0604020202020204" pitchFamily="34" charset="0"/>
              </a:rPr>
              <a:t>, National Park Service via Wikimedia</a:t>
            </a:r>
          </a:p>
        </p:txBody>
      </p:sp>
    </p:spTree>
    <p:extLst>
      <p:ext uri="{BB962C8B-B14F-4D97-AF65-F5344CB8AC3E}">
        <p14:creationId xmlns:p14="http://schemas.microsoft.com/office/powerpoint/2010/main" val="314249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2" descr="https://afternewton.files.wordpress.com/2014/06/frank-to-life.jpg">
            <a:extLst>
              <a:ext uri="{FF2B5EF4-FFF2-40B4-BE49-F238E27FC236}">
                <a16:creationId xmlns:a16="http://schemas.microsoft.com/office/drawing/2014/main" id="{48FCBF44-5E40-4744-A9B0-87737EDAE6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6895"/>
            <a:ext cx="9144000" cy="54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FFA0178-D1CC-40A2-83A5-4D5CA6FC70A4}"/>
              </a:ext>
            </a:extLst>
          </p:cNvPr>
          <p:cNvSpPr txBox="1"/>
          <p:nvPr/>
        </p:nvSpPr>
        <p:spPr>
          <a:xfrm>
            <a:off x="53788" y="4012421"/>
            <a:ext cx="9036424" cy="1131079"/>
          </a:xfrm>
          <a:prstGeom prst="rect">
            <a:avLst/>
          </a:prstGeom>
          <a:noFill/>
        </p:spPr>
        <p:txBody>
          <a:bodyPr wrap="square">
            <a:spAutoFit/>
          </a:bodyPr>
          <a:lstStyle/>
          <a:p>
            <a:pPr>
              <a:defRPr/>
            </a:pPr>
            <a:r>
              <a:rPr lang="en-GB" sz="1350" b="1" dirty="0">
                <a:solidFill>
                  <a:schemeClr val="bg1"/>
                </a:solidFill>
                <a:latin typeface="Helvetica" panose="020B0604020202020204" pitchFamily="34" charset="0"/>
                <a:cs typeface="Helvetica" panose="020B0604020202020204" pitchFamily="34" charset="0"/>
              </a:rPr>
              <a:t>Substrates – cyanide, cyanamide, formamide, PAHs (</a:t>
            </a:r>
            <a:r>
              <a:rPr lang="en-GB" sz="1350" b="1" dirty="0" err="1">
                <a:solidFill>
                  <a:schemeClr val="bg1"/>
                </a:solidFill>
                <a:latin typeface="Helvetica" panose="020B0604020202020204" pitchFamily="34" charset="0"/>
                <a:cs typeface="Helvetica" panose="020B0604020202020204" pitchFamily="34" charset="0"/>
              </a:rPr>
              <a:t>buckyballs</a:t>
            </a:r>
            <a:r>
              <a:rPr lang="en-GB" sz="1350" b="1" dirty="0">
                <a:solidFill>
                  <a:schemeClr val="bg1"/>
                </a:solidFill>
                <a:latin typeface="Helvetica" panose="020B0604020202020204" pitchFamily="34" charset="0"/>
                <a:cs typeface="Helvetica" panose="020B0604020202020204" pitchFamily="34" charset="0"/>
              </a:rPr>
              <a:t> from outer space!)</a:t>
            </a:r>
          </a:p>
          <a:p>
            <a:pPr>
              <a:defRPr/>
            </a:pPr>
            <a:r>
              <a:rPr lang="en-GB" sz="1350" b="1" dirty="0">
                <a:solidFill>
                  <a:schemeClr val="bg1"/>
                </a:solidFill>
                <a:latin typeface="Helvetica" panose="020B0604020202020204" pitchFamily="34" charset="0"/>
                <a:cs typeface="Helvetica" panose="020B0604020202020204" pitchFamily="34" charset="0"/>
              </a:rPr>
              <a:t>Solvents – formamide, silicate gels, supercritical water, wet-dry cycles </a:t>
            </a:r>
          </a:p>
          <a:p>
            <a:pPr>
              <a:defRPr/>
            </a:pPr>
            <a:r>
              <a:rPr lang="en-GB" sz="1350" b="1" dirty="0">
                <a:solidFill>
                  <a:schemeClr val="bg1"/>
                </a:solidFill>
                <a:latin typeface="Helvetica" panose="020B0604020202020204" pitchFamily="34" charset="0"/>
                <a:cs typeface="Helvetica" panose="020B0604020202020204" pitchFamily="34" charset="0"/>
              </a:rPr>
              <a:t>Catalysts – iron pyrites, borate, </a:t>
            </a:r>
            <a:r>
              <a:rPr lang="en-GB" sz="1350" b="1" dirty="0" err="1">
                <a:solidFill>
                  <a:schemeClr val="bg1"/>
                </a:solidFill>
                <a:latin typeface="Helvetica" panose="020B0604020202020204" pitchFamily="34" charset="0"/>
                <a:cs typeface="Helvetica" panose="020B0604020202020204" pitchFamily="34" charset="0"/>
              </a:rPr>
              <a:t>ZnS</a:t>
            </a:r>
            <a:endParaRPr lang="en-GB" sz="1350" b="1" dirty="0">
              <a:solidFill>
                <a:schemeClr val="bg1"/>
              </a:solidFill>
              <a:latin typeface="Helvetica" panose="020B0604020202020204" pitchFamily="34" charset="0"/>
              <a:cs typeface="Helvetica" panose="020B0604020202020204" pitchFamily="34" charset="0"/>
            </a:endParaRPr>
          </a:p>
          <a:p>
            <a:pPr>
              <a:defRPr/>
            </a:pPr>
            <a:r>
              <a:rPr lang="en-GB" sz="1350" b="1" dirty="0">
                <a:solidFill>
                  <a:schemeClr val="bg1"/>
                </a:solidFill>
                <a:latin typeface="Helvetica" panose="020B0604020202020204" pitchFamily="34" charset="0"/>
                <a:cs typeface="Helvetica" panose="020B0604020202020204" pitchFamily="34" charset="0"/>
              </a:rPr>
              <a:t>Reaction pathways – </a:t>
            </a:r>
            <a:r>
              <a:rPr lang="en-GB" sz="1350" b="1" dirty="0" err="1">
                <a:solidFill>
                  <a:schemeClr val="bg1"/>
                </a:solidFill>
                <a:latin typeface="Helvetica" panose="020B0604020202020204" pitchFamily="34" charset="0"/>
                <a:cs typeface="Helvetica" panose="020B0604020202020204" pitchFamily="34" charset="0"/>
              </a:rPr>
              <a:t>cyanosulfidic</a:t>
            </a:r>
            <a:r>
              <a:rPr lang="en-GB" sz="1350" b="1" dirty="0">
                <a:solidFill>
                  <a:schemeClr val="bg1"/>
                </a:solidFill>
                <a:latin typeface="Helvetica" panose="020B0604020202020204" pitchFamily="34" charset="0"/>
                <a:cs typeface="Helvetica" panose="020B0604020202020204" pitchFamily="34" charset="0"/>
              </a:rPr>
              <a:t> </a:t>
            </a:r>
            <a:r>
              <a:rPr lang="en-GB" sz="1350" b="1" dirty="0" err="1">
                <a:solidFill>
                  <a:schemeClr val="bg1"/>
                </a:solidFill>
                <a:latin typeface="Helvetica" panose="020B0604020202020204" pitchFamily="34" charset="0"/>
                <a:cs typeface="Helvetica" panose="020B0604020202020204" pitchFamily="34" charset="0"/>
              </a:rPr>
              <a:t>protometabolism</a:t>
            </a:r>
            <a:endParaRPr lang="en-GB" sz="1350" b="1" dirty="0">
              <a:solidFill>
                <a:schemeClr val="bg1"/>
              </a:solidFill>
              <a:latin typeface="Helvetica" panose="020B0604020202020204" pitchFamily="34" charset="0"/>
              <a:cs typeface="Helvetica" panose="020B0604020202020204" pitchFamily="34" charset="0"/>
            </a:endParaRPr>
          </a:p>
          <a:p>
            <a:pPr>
              <a:defRPr/>
            </a:pPr>
            <a:r>
              <a:rPr lang="en-GB" sz="1350" b="1" dirty="0">
                <a:solidFill>
                  <a:schemeClr val="bg1"/>
                </a:solidFill>
                <a:latin typeface="Helvetica" panose="020B0604020202020204" pitchFamily="34" charset="0"/>
                <a:cs typeface="Helvetica" panose="020B0604020202020204" pitchFamily="34" charset="0"/>
              </a:rPr>
              <a:t>Energy coupling – pyrites pulling, UV, heat, lightning, </a:t>
            </a:r>
            <a:r>
              <a:rPr lang="en-GB" sz="1350" b="1" dirty="0" err="1">
                <a:solidFill>
                  <a:schemeClr val="bg1"/>
                </a:solidFill>
                <a:latin typeface="Helvetica" panose="020B0604020202020204" pitchFamily="34" charset="0"/>
                <a:cs typeface="Helvetica" panose="020B0604020202020204" pitchFamily="34" charset="0"/>
              </a:rPr>
              <a:t>ZnS</a:t>
            </a:r>
            <a:r>
              <a:rPr lang="en-GB" sz="1350" b="1" dirty="0">
                <a:solidFill>
                  <a:schemeClr val="bg1"/>
                </a:solidFill>
                <a:latin typeface="Helvetica" panose="020B0604020202020204" pitchFamily="34" charset="0"/>
                <a:cs typeface="Helvetica" panose="020B0604020202020204" pitchFamily="34" charset="0"/>
              </a:rPr>
              <a:t> photosynthesis, radioactivity, proton radiation</a:t>
            </a:r>
          </a:p>
        </p:txBody>
      </p:sp>
      <p:pic>
        <p:nvPicPr>
          <p:cNvPr id="5" name="Picture 4">
            <a:extLst>
              <a:ext uri="{FF2B5EF4-FFF2-40B4-BE49-F238E27FC236}">
                <a16:creationId xmlns:a16="http://schemas.microsoft.com/office/drawing/2014/main" id="{97538C88-8595-4106-9343-1CF76CD76C8C}"/>
              </a:ext>
            </a:extLst>
          </p:cNvPr>
          <p:cNvPicPr>
            <a:picLocks noChangeAspect="1"/>
          </p:cNvPicPr>
          <p:nvPr/>
        </p:nvPicPr>
        <p:blipFill>
          <a:blip r:embed="rId4"/>
          <a:stretch>
            <a:fillRect/>
          </a:stretch>
        </p:blipFill>
        <p:spPr>
          <a:xfrm>
            <a:off x="0" y="-10129"/>
            <a:ext cx="9144000" cy="736600"/>
          </a:xfrm>
          <a:prstGeom prst="rect">
            <a:avLst/>
          </a:prstGeom>
        </p:spPr>
      </p:pic>
      <p:sp>
        <p:nvSpPr>
          <p:cNvPr id="6" name="Rectangle 2">
            <a:extLst>
              <a:ext uri="{FF2B5EF4-FFF2-40B4-BE49-F238E27FC236}">
                <a16:creationId xmlns:a16="http://schemas.microsoft.com/office/drawing/2014/main" id="{0F461C1B-05AB-45A6-B49B-8B38B50B032C}"/>
              </a:ext>
            </a:extLst>
          </p:cNvPr>
          <p:cNvSpPr txBox="1">
            <a:spLocks noChangeArrowheads="1"/>
          </p:cNvSpPr>
          <p:nvPr/>
        </p:nvSpPr>
        <p:spPr>
          <a:xfrm>
            <a:off x="0" y="152280"/>
            <a:ext cx="6803571" cy="48696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altLang="en-US" sz="2600" b="1" dirty="0">
                <a:solidFill>
                  <a:schemeClr val="bg1"/>
                </a:solidFill>
                <a:latin typeface="Helvetica" panose="020B0604020202020204" pitchFamily="34" charset="0"/>
                <a:cs typeface="Helvetica" panose="020B0604020202020204" pitchFamily="34" charset="0"/>
              </a:rPr>
              <a:t>    The unnatural origin of life</a:t>
            </a:r>
          </a:p>
        </p:txBody>
      </p:sp>
      <p:sp>
        <p:nvSpPr>
          <p:cNvPr id="28674" name="Title 1">
            <a:extLst>
              <a:ext uri="{FF2B5EF4-FFF2-40B4-BE49-F238E27FC236}">
                <a16:creationId xmlns:a16="http://schemas.microsoft.com/office/drawing/2014/main" id="{087B2353-0FB3-41FB-B47A-BA31E87D2942}"/>
              </a:ext>
            </a:extLst>
          </p:cNvPr>
          <p:cNvSpPr>
            <a:spLocks noGrp="1"/>
          </p:cNvSpPr>
          <p:nvPr>
            <p:ph type="title"/>
          </p:nvPr>
        </p:nvSpPr>
        <p:spPr>
          <a:xfrm>
            <a:off x="0" y="971303"/>
            <a:ext cx="2735402" cy="501254"/>
          </a:xfrm>
        </p:spPr>
        <p:txBody>
          <a:bodyPr>
            <a:noAutofit/>
          </a:bodyPr>
          <a:lstStyle/>
          <a:p>
            <a:r>
              <a:rPr lang="en-GB" altLang="en-US" sz="3200" b="1" dirty="0">
                <a:solidFill>
                  <a:srgbClr val="FF0000"/>
                </a:solidFill>
                <a:latin typeface="Helvetica" panose="020B0604020202020204" pitchFamily="34" charset="0"/>
                <a:cs typeface="Helvetica" panose="020B0604020202020204" pitchFamily="34" charset="0"/>
              </a:rPr>
              <a:t>Frankenstein chemistry</a:t>
            </a:r>
          </a:p>
        </p:txBody>
      </p:sp>
      <p:sp>
        <p:nvSpPr>
          <p:cNvPr id="2" name="Rectangle 1">
            <a:extLst>
              <a:ext uri="{FF2B5EF4-FFF2-40B4-BE49-F238E27FC236}">
                <a16:creationId xmlns:a16="http://schemas.microsoft.com/office/drawing/2014/main" id="{2ED7F965-217B-4714-BD1B-F6ABCA4D8897}"/>
              </a:ext>
            </a:extLst>
          </p:cNvPr>
          <p:cNvSpPr/>
          <p:nvPr/>
        </p:nvSpPr>
        <p:spPr>
          <a:xfrm>
            <a:off x="6940162" y="726471"/>
            <a:ext cx="2203838" cy="1200329"/>
          </a:xfrm>
          <a:prstGeom prst="rect">
            <a:avLst/>
          </a:prstGeom>
        </p:spPr>
        <p:txBody>
          <a:bodyPr wrap="square">
            <a:spAutoFit/>
          </a:bodyPr>
          <a:lstStyle/>
          <a:p>
            <a:pPr algn="r">
              <a:defRPr/>
            </a:pPr>
            <a:r>
              <a:rPr lang="en-GB" b="1" dirty="0">
                <a:solidFill>
                  <a:schemeClr val="bg1"/>
                </a:solidFill>
                <a:latin typeface="Helvetica" panose="020B0604020202020204" pitchFamily="34" charset="0"/>
                <a:cs typeface="Helvetica" panose="020B0604020202020204" pitchFamily="34" charset="0"/>
              </a:rPr>
              <a:t>No resemblance between prebiotic chemistry and biochemistry</a:t>
            </a:r>
          </a:p>
        </p:txBody>
      </p:sp>
    </p:spTree>
    <p:extLst>
      <p:ext uri="{BB962C8B-B14F-4D97-AF65-F5344CB8AC3E}">
        <p14:creationId xmlns:p14="http://schemas.microsoft.com/office/powerpoint/2010/main" val="2235554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2475</Words>
  <Application>Microsoft Office PowerPoint</Application>
  <PresentationFormat>On-screen Show (16:9)</PresentationFormat>
  <Paragraphs>307</Paragraphs>
  <Slides>45</Slides>
  <Notes>25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Helvetica</vt:lpstr>
      <vt:lpstr>Times New Roman</vt:lpstr>
      <vt:lpstr>Wingdings</vt:lpstr>
      <vt:lpstr>Office Theme</vt:lpstr>
      <vt:lpstr>Energy and matter at the origin of life</vt:lpstr>
      <vt:lpstr>    What is life?</vt:lpstr>
      <vt:lpstr>    What is living?</vt:lpstr>
      <vt:lpstr>PowerPoint Presentation</vt:lpstr>
      <vt:lpstr>PowerPoint Presentation</vt:lpstr>
      <vt:lpstr>    Astonishing molecular machines…</vt:lpstr>
      <vt:lpstr>    …. are clearly not prebiotic</vt:lpstr>
      <vt:lpstr>PowerPoint Presentation</vt:lpstr>
      <vt:lpstr>Frankenstein chemistry</vt:lpstr>
      <vt:lpstr>PowerPoint Presentation</vt:lpstr>
      <vt:lpstr>    What were the earliest cells like?</vt:lpstr>
      <vt:lpstr>   Paradoxical traits of bacteria and archaea</vt:lpstr>
      <vt:lpstr>    The paradox of membrane bioenergetics</vt:lpstr>
      <vt:lpstr>    Alkaline hydrothermal vents</vt:lpstr>
      <vt:lpstr>PowerPoint Presentation</vt:lpstr>
      <vt:lpstr>PowerPoint Presentation</vt:lpstr>
      <vt:lpstr>    Electrochemical flow reactors</vt:lpstr>
      <vt:lpstr>PowerPoint Presentation</vt:lpstr>
      <vt:lpstr>     Proton gradients are fundamental </vt:lpstr>
      <vt:lpstr>PowerPoint Presentation</vt:lpstr>
      <vt:lpstr>PowerPoint Presentation</vt:lpstr>
      <vt:lpstr>PowerPoint Presentation</vt:lpstr>
      <vt:lpstr>   Proton gradients drive growth in methanogens</vt:lpstr>
      <vt:lpstr>PowerPoint Presentation</vt:lpstr>
      <vt:lpstr>PowerPoint Presentation</vt:lpstr>
      <vt:lpstr>    Proton gradients drive reaction of H2 + CO2</vt:lpstr>
      <vt:lpstr>    Redox potential of H2 and CO2 depends on 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Synthesis of uracil using life as a guide</vt:lpstr>
      <vt:lpstr>    Why ATP is the universal energy currency</vt:lpstr>
      <vt:lpstr>    Metabolic heredity promotes protocell growth</vt:lpstr>
      <vt:lpstr>    Genetic code: the code within the codons</vt:lpstr>
      <vt:lpstr>    Origins of the genetic code – the third base</vt:lpstr>
      <vt:lpstr>    The origin of information in biology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c:creator>
  <cp:lastModifiedBy>Lane, Nick</cp:lastModifiedBy>
  <cp:revision>285</cp:revision>
  <cp:lastPrinted>2017-01-29T10:19:18Z</cp:lastPrinted>
  <dcterms:created xsi:type="dcterms:W3CDTF">2014-08-20T12:29:59Z</dcterms:created>
  <dcterms:modified xsi:type="dcterms:W3CDTF">2021-11-10T20:08:28Z</dcterms:modified>
</cp:coreProperties>
</file>