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57" r:id="rId4"/>
    <p:sldId id="274" r:id="rId5"/>
    <p:sldId id="258" r:id="rId6"/>
    <p:sldId id="273" r:id="rId7"/>
    <p:sldId id="260" r:id="rId8"/>
    <p:sldId id="276" r:id="rId9"/>
    <p:sldId id="261" r:id="rId10"/>
    <p:sldId id="263" r:id="rId11"/>
    <p:sldId id="277" r:id="rId12"/>
    <p:sldId id="278" r:id="rId13"/>
    <p:sldId id="279" r:id="rId14"/>
    <p:sldId id="280" r:id="rId15"/>
    <p:sldId id="265" r:id="rId16"/>
    <p:sldId id="281" r:id="rId17"/>
    <p:sldId id="266" r:id="rId18"/>
    <p:sldId id="282" r:id="rId19"/>
    <p:sldId id="268" r:id="rId20"/>
    <p:sldId id="283" r:id="rId21"/>
    <p:sldId id="270" r:id="rId22"/>
    <p:sldId id="284" r:id="rId23"/>
    <p:sldId id="271" r:id="rId24"/>
    <p:sldId id="285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cho Malmberg" initials="TM" lastIdx="1" clrIdx="0">
    <p:extLst>
      <p:ext uri="{19B8F6BF-5375-455C-9EA6-DF929625EA0E}">
        <p15:presenceInfo xmlns:p15="http://schemas.microsoft.com/office/powerpoint/2012/main" userId="S::Malmberg@nibi.nl::0d3e8a5a-c13a-4ec8-b709-88ed4eb150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46:40.08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0B150-1821-492B-AF9C-D4C6A5382A03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E3692-F2FC-48EC-BF89-C3198A478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16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deze film wordt in 3 minuten duidelijk uitgelegd hoe de PCR-reactie werkt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E3692-F2FC-48EC-BF89-C3198A47833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1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A3212-6166-4001-A658-FB2F4160D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4BA4B6-A6A8-4AA6-9290-3D246956A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B3969A-8D5B-4F9C-B093-02A6C3F7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266C77-9C89-4373-AA20-DED45B7B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90897B-A623-45BD-8FE8-E7E08A4B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7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80DC5-57CA-4299-8C3C-3538BF2D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1A5969-66F5-4FF9-9645-B2CD0C635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AF4610-1AA2-4A15-9C6C-2DE9190C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65C814-B43B-46C2-8FD5-010A788E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768D3A-F558-4129-9285-2DA1E0B8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02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7FA7B43-B3C9-4AE6-994A-2460342C6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929CAE-F8EF-492F-9029-513DFEA1C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03953D-F612-4FA1-AB88-CED9B9BC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021AB9-B14A-41AE-9F7D-6103E0A5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989413-6B5A-4767-ADF6-2D1B1BF1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46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B6D3D-6ECA-4F79-8585-2589CD1D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7589AD-0ACF-4309-BD65-21910F3C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55285A-2C9B-44BC-82CF-877BE842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1853B4-9934-40E2-B1F2-9FA87400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1C453F-971C-4E61-A030-FF1D9554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76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C99D8-A9E8-419A-A984-AADFE3CC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EA1BB4-1615-4796-B355-962884591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A864B9-810D-4249-AE79-A0EB16A0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7D7F4F-912D-41CB-945F-BBD1B1D8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4C1895-5847-4C4A-B5A4-3BC6E4A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37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715A4-A5B6-4A65-BA17-A03B4A95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0C8167-AF5C-4953-B4C9-936A0F0E8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7841DE-6A92-4021-972D-0E028CB70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ACA0CD-E37B-4181-97F0-3E4327F6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1858E2-EFA2-45C6-8DAD-06E2AD8C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E78157-6A65-4C5E-8D76-BC4C1DB2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32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C9932-9B5A-4E7C-A52F-E98CDFE5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C2014E-E2D6-4674-9E9B-DF9382F0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05CC5E-819E-448B-AFDB-EF02BBE88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EE833D2-76C1-4573-969C-BD0D10DE0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7DA19BD-31C6-4ED1-A982-DC7C76FEF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6238209-FA98-44A0-B690-1E4A5757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6E77201-48F8-4B81-92F2-B13E788E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4787EA0-59EF-44F6-974B-B4486F85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3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FB108-54B6-4FA5-88FF-2E768AFD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C8B200-418A-49FF-B981-C077CA07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D8CFEF-EEBB-4284-8835-0EC5BFA3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27D210-38F3-4B34-BAEB-DD63D645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31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4FDC14B-2EA4-4F0D-AA45-A7A8CE96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B12EA1D-B170-4C37-95EA-5C5E1A3D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6270AA-B502-4BA1-AC28-98AE21C0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3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0D0E0-3DCF-40B0-9564-58F1C9EE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76A3C3-EFD5-427E-89D4-09FB52207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A2A2FA-9B3D-4C40-BB56-2827CDC81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420127-922C-43B6-9CE8-D0668911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629147-D341-4132-A062-01F9378C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17CD4F-DF33-44E5-B195-A3F741AB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42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CB22B-621B-4754-A17C-CF66CE49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80F220-D604-4A7D-AD46-8AA4D863B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4CAA1D-F425-4AEB-9D13-D5D7210DE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5B9EB-4687-467A-B4DC-B36A1061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6A83BE-53AC-4C3F-9EFB-0FFCF35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699AA-BC0B-443E-8E61-51876723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81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2796791-EF60-4B9B-9B96-1A9161B6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B0569A-54B9-4F1A-9B98-E2D86C718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A7D0AA-EB98-4AAE-9D31-C15242B42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07FB1-1239-4EEB-9C91-F060831079C6}" type="datetimeFigureOut">
              <a:rPr lang="nl-NL" smtClean="0"/>
              <a:t>26-4-2021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E76804-7E50-4748-84A7-19E7F30C6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AF4A16-4F1B-4A17-B0EC-0A6458935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A401-745F-443F-984E-17761CD5E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Qsu3Kz9NYo" TargetMode="Externa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EAA4AED-1E58-4995-8F36-79F612A24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" y="0"/>
            <a:ext cx="12184365" cy="6862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5769B4-02F5-4EDE-B396-BFC2F90C7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289" y1="7916" x2="95598" y2="7715"/>
                        <a14:backgroundMark x1="95542" y1="92485" x2="95542" y2="92485"/>
                        <a14:backgroundMark x1="4458" y1="92685" x2="4458" y2="92685"/>
                        <a14:backgroundMark x1="4063" y1="8016" x2="4063" y2="8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" y="-194249"/>
            <a:ext cx="12184365" cy="6862300"/>
          </a:xfrm>
          <a:prstGeom prst="rect">
            <a:avLst/>
          </a:prstGeom>
        </p:spPr>
      </p:pic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944880" y="956995"/>
            <a:ext cx="1031138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 Wat is de officiële naam van het Coronavirus? 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432EEB0-5F25-428B-A540-D779BF1279BE}"/>
              </a:ext>
            </a:extLst>
          </p:cNvPr>
          <p:cNvGrpSpPr/>
          <p:nvPr/>
        </p:nvGrpSpPr>
        <p:grpSpPr>
          <a:xfrm>
            <a:off x="944880" y="2850457"/>
            <a:ext cx="10017252" cy="1486450"/>
            <a:chOff x="896142" y="1708604"/>
            <a:chExt cx="10017252" cy="1486450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AAEC320A-C155-4A60-A329-7C089B000BE8}"/>
                </a:ext>
              </a:extLst>
            </p:cNvPr>
            <p:cNvSpPr txBox="1"/>
            <p:nvPr/>
          </p:nvSpPr>
          <p:spPr>
            <a:xfrm>
              <a:off x="896143" y="1725316"/>
              <a:ext cx="4757382" cy="523220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nl-NL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SARS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FC85C7B9-24AB-447F-AAE7-4B6444692B83}"/>
                </a:ext>
              </a:extLst>
            </p:cNvPr>
            <p:cNvSpPr txBox="1"/>
            <p:nvPr/>
          </p:nvSpPr>
          <p:spPr>
            <a:xfrm>
              <a:off x="896142" y="2671834"/>
              <a:ext cx="4757382" cy="523220"/>
            </a:xfrm>
            <a:prstGeom prst="rect">
              <a:avLst/>
            </a:prstGeom>
            <a:noFill/>
            <a:ln w="1270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C. COVID-19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1F0A11FE-3294-4BB0-80B8-4D2085BBDAAC}"/>
                </a:ext>
              </a:extLst>
            </p:cNvPr>
            <p:cNvSpPr txBox="1"/>
            <p:nvPr/>
          </p:nvSpPr>
          <p:spPr>
            <a:xfrm>
              <a:off x="5947465" y="1708604"/>
              <a:ext cx="4965929" cy="523220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SARS-CoV-2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03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716280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6. Wat wordt er gemeten bij een PCR-test voor het coronavirus?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2993719-030B-4981-8098-5FD8128082A7}"/>
              </a:ext>
            </a:extLst>
          </p:cNvPr>
          <p:cNvGrpSpPr/>
          <p:nvPr/>
        </p:nvGrpSpPr>
        <p:grpSpPr>
          <a:xfrm>
            <a:off x="1079785" y="2960181"/>
            <a:ext cx="10024792" cy="2170344"/>
            <a:chOff x="888507" y="1915265"/>
            <a:chExt cx="10024792" cy="2170344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503F1C90-1C48-4231-AD8D-BE9D89BB5A8D}"/>
                </a:ext>
              </a:extLst>
            </p:cNvPr>
            <p:cNvSpPr txBox="1"/>
            <p:nvPr/>
          </p:nvSpPr>
          <p:spPr>
            <a:xfrm>
              <a:off x="888507" y="1915265"/>
              <a:ext cx="4757382" cy="954107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UcPeriod"/>
              </a:pPr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je het virus hebt.</a:t>
              </a:r>
            </a:p>
            <a:p>
              <a:pPr marL="514350" indent="-514350">
                <a:buAutoNum type="alphaUcPeriod"/>
              </a:pPr>
              <a:endPara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FCA82413-1BA7-453D-A0DC-4C945E40EC90}"/>
                </a:ext>
              </a:extLst>
            </p:cNvPr>
            <p:cNvSpPr txBox="1"/>
            <p:nvPr/>
          </p:nvSpPr>
          <p:spPr>
            <a:xfrm>
              <a:off x="888507" y="3131502"/>
              <a:ext cx="4757382" cy="954107"/>
            </a:xfrm>
            <a:prstGeom prst="rect">
              <a:avLst/>
            </a:prstGeom>
            <a:noFill/>
            <a:ln w="1270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C. Of er erfelijk materiaal (RNA) te vinden is.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8E5EFBE-3043-464F-940D-E92669D866C6}"/>
                </a:ext>
              </a:extLst>
            </p:cNvPr>
            <p:cNvSpPr txBox="1"/>
            <p:nvPr/>
          </p:nvSpPr>
          <p:spPr>
            <a:xfrm>
              <a:off x="5947370" y="1915265"/>
              <a:ext cx="4965929" cy="954107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Of er deeltjes (eiwitten) te vinden zijn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13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716280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6. Wat wordt er gemeten bij een PCR-test voor het coronavirus?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CA82413-1BA7-453D-A0DC-4C945E40EC90}"/>
              </a:ext>
            </a:extLst>
          </p:cNvPr>
          <p:cNvSpPr txBox="1"/>
          <p:nvPr/>
        </p:nvSpPr>
        <p:spPr>
          <a:xfrm>
            <a:off x="1079785" y="4092163"/>
            <a:ext cx="4757382" cy="954107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Of er erfelijk materiaal (RNA) te vinden is.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079785" y="2394948"/>
            <a:ext cx="9780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Het coronavirus is een soort bolletje met stekels (spike-eiwitten) en binnenin ligt het erfelijk materiaal (RNA). De PCR-test vermenigvuldigt het virus-RNA.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06137E2-680F-465C-AC38-AA83FEE3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27400"/>
            <a:ext cx="2786563" cy="27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3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Qsu3Kz9NY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04639" y="1221816"/>
            <a:ext cx="7175083" cy="403598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04639" y="5257800"/>
            <a:ext cx="717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https://www.youtube.com/watch?v=iQsu3Kz9NYo</a:t>
            </a:r>
          </a:p>
        </p:txBody>
      </p:sp>
    </p:spTree>
    <p:extLst>
      <p:ext uri="{BB962C8B-B14F-4D97-AF65-F5344CB8AC3E}">
        <p14:creationId xmlns:p14="http://schemas.microsoft.com/office/powerpoint/2010/main" val="170625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716280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7. Wat wordt er gemeten bij een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voor </a:t>
            </a:r>
          </a:p>
          <a:p>
            <a:pPr lvl="0"/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het SARS-COV2 (corona) virus?</a:t>
            </a:r>
            <a:endParaRPr lang="nl-N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2993719-030B-4981-8098-5FD8128082A7}"/>
              </a:ext>
            </a:extLst>
          </p:cNvPr>
          <p:cNvGrpSpPr/>
          <p:nvPr/>
        </p:nvGrpSpPr>
        <p:grpSpPr>
          <a:xfrm>
            <a:off x="1079785" y="2960181"/>
            <a:ext cx="10024792" cy="2170344"/>
            <a:chOff x="888507" y="1915265"/>
            <a:chExt cx="10024792" cy="2170344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503F1C90-1C48-4231-AD8D-BE9D89BB5A8D}"/>
                </a:ext>
              </a:extLst>
            </p:cNvPr>
            <p:cNvSpPr txBox="1"/>
            <p:nvPr/>
          </p:nvSpPr>
          <p:spPr>
            <a:xfrm>
              <a:off x="888507" y="1915265"/>
              <a:ext cx="4757382" cy="954107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UcPeriod"/>
              </a:pPr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je het virus hebt.</a:t>
              </a:r>
            </a:p>
            <a:p>
              <a:pPr marL="514350" indent="-514350">
                <a:buAutoNum type="alphaUcPeriod"/>
              </a:pPr>
              <a:endParaRPr lang="nl-NL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FCA82413-1BA7-453D-A0DC-4C945E40EC90}"/>
                </a:ext>
              </a:extLst>
            </p:cNvPr>
            <p:cNvSpPr txBox="1"/>
            <p:nvPr/>
          </p:nvSpPr>
          <p:spPr>
            <a:xfrm>
              <a:off x="888507" y="3131502"/>
              <a:ext cx="4757382" cy="954107"/>
            </a:xfrm>
            <a:prstGeom prst="rect">
              <a:avLst/>
            </a:prstGeom>
            <a:noFill/>
            <a:ln w="1270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C. Of er erfelijk materiaal (RNA) te vinden is.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8E5EFBE-3043-464F-940D-E92669D866C6}"/>
                </a:ext>
              </a:extLst>
            </p:cNvPr>
            <p:cNvSpPr txBox="1"/>
            <p:nvPr/>
          </p:nvSpPr>
          <p:spPr>
            <a:xfrm>
              <a:off x="5947370" y="1915265"/>
              <a:ext cx="4965929" cy="954107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Of er deeltjes (eiwitten) te vinden zijn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71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C0D791-8F48-40EC-9CA2-C58A87A7D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19" y="2355299"/>
            <a:ext cx="2388845" cy="2381121"/>
          </a:xfrm>
          <a:prstGeom prst="rect">
            <a:avLst/>
          </a:prstGeom>
        </p:spPr>
      </p:pic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716280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7. Wat wordt er gemeten bij een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voor </a:t>
            </a:r>
          </a:p>
          <a:p>
            <a:pPr lvl="0"/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het SARS-COV2 (corona) virus?</a:t>
            </a:r>
            <a:endParaRPr lang="nl-N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8E5EFBE-3043-464F-940D-E92669D866C6}"/>
              </a:ext>
            </a:extLst>
          </p:cNvPr>
          <p:cNvSpPr txBox="1"/>
          <p:nvPr/>
        </p:nvSpPr>
        <p:spPr>
          <a:xfrm>
            <a:off x="6138648" y="2960181"/>
            <a:ext cx="4965929" cy="954107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Of er deeltjes (eiwitten) te vinden zijn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137239" y="4811285"/>
            <a:ext cx="9780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de vloeistof van de test zitten antistoffen die binden met de (mogelijk aanwezige) deeltjes (antigenen), bij binding veroorzaakt dit een streepje op de test.</a:t>
            </a:r>
          </a:p>
        </p:txBody>
      </p:sp>
    </p:spTree>
    <p:extLst>
      <p:ext uri="{BB962C8B-B14F-4D97-AF65-F5344CB8AC3E}">
        <p14:creationId xmlns:p14="http://schemas.microsoft.com/office/powerpoint/2010/main" val="87348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615696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8. Hoe snel krijg je (meestal) de uitslag van een PCR-test en een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BB9F4D3-B193-4BFE-A7BA-F962909A7025}"/>
              </a:ext>
            </a:extLst>
          </p:cNvPr>
          <p:cNvGrpSpPr/>
          <p:nvPr/>
        </p:nvGrpSpPr>
        <p:grpSpPr>
          <a:xfrm>
            <a:off x="1164954" y="3083305"/>
            <a:ext cx="9986155" cy="2208160"/>
            <a:chOff x="888507" y="1890741"/>
            <a:chExt cx="9986155" cy="2208160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126C861C-2FBD-4339-AF14-9368F3BB7A52}"/>
                </a:ext>
              </a:extLst>
            </p:cNvPr>
            <p:cNvSpPr txBox="1"/>
            <p:nvPr/>
          </p:nvSpPr>
          <p:spPr>
            <a:xfrm>
              <a:off x="888507" y="1915265"/>
              <a:ext cx="4757382" cy="954107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PCR-test 12-48 uur en </a:t>
              </a:r>
              <a:r>
                <a:rPr lang="nl-NL"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sneltest</a:t>
              </a:r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binnen 1-4 uur.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4FDBF4F2-BDF3-472D-8818-D09FAB46C30F}"/>
                </a:ext>
              </a:extLst>
            </p:cNvPr>
            <p:cNvSpPr txBox="1"/>
            <p:nvPr/>
          </p:nvSpPr>
          <p:spPr>
            <a:xfrm>
              <a:off x="888507" y="3144794"/>
              <a:ext cx="4757382" cy="954107"/>
            </a:xfrm>
            <a:prstGeom prst="rect">
              <a:avLst/>
            </a:prstGeom>
            <a:noFill/>
            <a:ln w="1270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C. PCR-test binnen 12 uur en </a:t>
              </a:r>
              <a:r>
                <a:rPr lang="nl-NL" sz="28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sneltest</a:t>
              </a:r>
              <a:r>
                <a:rPr lang="nl-NL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binnen 5 minuten.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EFDB5945-50FB-4352-B537-B7AE0FA3B2A6}"/>
                </a:ext>
              </a:extLst>
            </p:cNvPr>
            <p:cNvSpPr txBox="1"/>
            <p:nvPr/>
          </p:nvSpPr>
          <p:spPr>
            <a:xfrm>
              <a:off x="5908733" y="1890741"/>
              <a:ext cx="4965929" cy="954107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PCR-test binnen 12 uur en </a:t>
              </a:r>
              <a:r>
                <a:rPr lang="nl-NL" sz="280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sneltest</a:t>
              </a:r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binnen een kwartier.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17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615696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8. Hoe snel krijg je (meestal) de uitslag van een PCR-test en een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6C861C-2FBD-4339-AF14-9368F3BB7A52}"/>
              </a:ext>
            </a:extLst>
          </p:cNvPr>
          <p:cNvSpPr txBox="1"/>
          <p:nvPr/>
        </p:nvSpPr>
        <p:spPr>
          <a:xfrm>
            <a:off x="1164954" y="3107829"/>
            <a:ext cx="4757382" cy="95410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PCR-test 12-48 uur en </a:t>
            </a:r>
            <a:r>
              <a:rPr lang="nl-N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sneltest</a:t>
            </a:r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binnen 1-4 uur.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201893" y="4289321"/>
            <a:ext cx="9780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Bij een PCR moet het (mogelijk aanwezige) RNA vermenigvuldigd worden, bij een </a:t>
            </a:r>
            <a:r>
              <a:rPr lang="nl-NL" sz="2800" dirty="0" err="1"/>
              <a:t>sneltest</a:t>
            </a:r>
            <a:r>
              <a:rPr lang="nl-NL" sz="2800" dirty="0"/>
              <a:t> wordt gekeken of er een binding kan worden gemaakt met een viraal eiwit specifiek voor SARS-COV2 (Corona).</a:t>
            </a:r>
          </a:p>
        </p:txBody>
      </p:sp>
    </p:spTree>
    <p:extLst>
      <p:ext uri="{BB962C8B-B14F-4D97-AF65-F5344CB8AC3E}">
        <p14:creationId xmlns:p14="http://schemas.microsoft.com/office/powerpoint/2010/main" val="157386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615696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9. De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is gevoeliger en dus betrouwbaarder dan de PCR-test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702A53D-E202-498E-8688-8579991C27B0}"/>
              </a:ext>
            </a:extLst>
          </p:cNvPr>
          <p:cNvGrpSpPr/>
          <p:nvPr/>
        </p:nvGrpSpPr>
        <p:grpSpPr>
          <a:xfrm>
            <a:off x="888507" y="2698889"/>
            <a:ext cx="10011913" cy="542840"/>
            <a:chOff x="888507" y="1915265"/>
            <a:chExt cx="10011913" cy="542840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7C4D41BE-A84D-4D3A-9A52-F3611662F5C3}"/>
                </a:ext>
              </a:extLst>
            </p:cNvPr>
            <p:cNvSpPr txBox="1"/>
            <p:nvPr/>
          </p:nvSpPr>
          <p:spPr>
            <a:xfrm>
              <a:off x="888507" y="1915265"/>
              <a:ext cx="4757382" cy="523220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Niet waar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8FC10FDC-B547-4A85-8EA0-BF685C5686A7}"/>
                </a:ext>
              </a:extLst>
            </p:cNvPr>
            <p:cNvSpPr txBox="1"/>
            <p:nvPr/>
          </p:nvSpPr>
          <p:spPr>
            <a:xfrm>
              <a:off x="5934491" y="1934885"/>
              <a:ext cx="4965929" cy="523220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Waar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05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615696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9. De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is gevoeliger en dus betrouwbaarder dan de PCR-test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C4D41BE-A84D-4D3A-9A52-F3611662F5C3}"/>
              </a:ext>
            </a:extLst>
          </p:cNvPr>
          <p:cNvSpPr txBox="1"/>
          <p:nvPr/>
        </p:nvSpPr>
        <p:spPr>
          <a:xfrm>
            <a:off x="888507" y="2698889"/>
            <a:ext cx="4757382" cy="52322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Niet waar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201893" y="3928418"/>
            <a:ext cx="9780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Juist de PCR-test is gevoeliger. In theorie kan je met de PCR-test 1 virusdeeltje aantonen, want het erfelijk materiaal van het virus wordt in 40 rondes vermenigvuldigd. Dus je gaat van 1 naar 2, naar 4, 8, 16, 32, 64, 128, ect. tot 2</a:t>
            </a:r>
            <a:r>
              <a:rPr lang="nl-NL" sz="2800" baseline="30000" dirty="0"/>
              <a:t>40 </a:t>
            </a:r>
            <a:r>
              <a:rPr lang="nl-NL" sz="2800" dirty="0"/>
              <a:t>moleculen. </a:t>
            </a:r>
          </a:p>
        </p:txBody>
      </p:sp>
    </p:spTree>
    <p:extLst>
      <p:ext uri="{BB962C8B-B14F-4D97-AF65-F5344CB8AC3E}">
        <p14:creationId xmlns:p14="http://schemas.microsoft.com/office/powerpoint/2010/main" val="62317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023F589-5992-4D56-8781-E82D24440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>
            <a:off x="4559418" y="2787817"/>
            <a:ext cx="2172943" cy="39107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615696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10. Als je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negatief is (virus-eiwit niet aangetoond) kun je alsnog besmet zijn met het virus.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702A53D-E202-498E-8688-8579991C27B0}"/>
              </a:ext>
            </a:extLst>
          </p:cNvPr>
          <p:cNvGrpSpPr/>
          <p:nvPr/>
        </p:nvGrpSpPr>
        <p:grpSpPr>
          <a:xfrm>
            <a:off x="888507" y="3136771"/>
            <a:ext cx="10011913" cy="542840"/>
            <a:chOff x="888507" y="1915265"/>
            <a:chExt cx="10011913" cy="542840"/>
          </a:xfrm>
        </p:grpSpPr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7C4D41BE-A84D-4D3A-9A52-F3611662F5C3}"/>
                </a:ext>
              </a:extLst>
            </p:cNvPr>
            <p:cNvSpPr txBox="1"/>
            <p:nvPr/>
          </p:nvSpPr>
          <p:spPr>
            <a:xfrm>
              <a:off x="888507" y="1915265"/>
              <a:ext cx="4757382" cy="523220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Niet waar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8FC10FDC-B547-4A85-8EA0-BF685C5686A7}"/>
                </a:ext>
              </a:extLst>
            </p:cNvPr>
            <p:cNvSpPr txBox="1"/>
            <p:nvPr/>
          </p:nvSpPr>
          <p:spPr>
            <a:xfrm>
              <a:off x="5934491" y="1934885"/>
              <a:ext cx="4965929" cy="523220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Waar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91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944880" y="956995"/>
            <a:ext cx="1031138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 Wat is de officiële naam van het Coronavirus? 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F0A11FE-3294-4BB0-80B8-4D2085BBDAAC}"/>
              </a:ext>
            </a:extLst>
          </p:cNvPr>
          <p:cNvSpPr txBox="1"/>
          <p:nvPr/>
        </p:nvSpPr>
        <p:spPr>
          <a:xfrm>
            <a:off x="5996203" y="2850457"/>
            <a:ext cx="4965929" cy="523220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SARS-CoV-2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205712" y="4805223"/>
            <a:ext cx="9780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COVID-19 is de benaming van de ziekte door besmetting van het virus. SARS is een ander Coronavirus.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5B0F0F-DBF1-4833-B5DE-A7B5C78CE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19" y="2355299"/>
            <a:ext cx="2388845" cy="23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2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12677AA-E568-4A6E-A6FA-BAEAD69D7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8118">
            <a:off x="2273188" y="786282"/>
            <a:ext cx="2572971" cy="4630655"/>
          </a:xfrm>
          <a:prstGeom prst="rect">
            <a:avLst/>
          </a:prstGeom>
        </p:spPr>
      </p:pic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615696" y="504416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10. Als je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negatief is (virus-eiwit niet aangetoond) kun je alsnog besmet zijn met het virus.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FC10FDC-B547-4A85-8EA0-BF685C5686A7}"/>
              </a:ext>
            </a:extLst>
          </p:cNvPr>
          <p:cNvSpPr txBox="1"/>
          <p:nvPr/>
        </p:nvSpPr>
        <p:spPr>
          <a:xfrm>
            <a:off x="5934491" y="3156391"/>
            <a:ext cx="4965929" cy="523220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Waar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205712" y="4577567"/>
            <a:ext cx="9780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Het kan zijn dat er nog niet genoeg virusdeeltjes aanwezig waren of de test werkte niet goed (vals negatief). Daarom is het handig om na 3 tot 5 dagen nog een 2</a:t>
            </a:r>
            <a:r>
              <a:rPr lang="nl-NL" sz="2800" baseline="30000" dirty="0"/>
              <a:t>e</a:t>
            </a:r>
            <a:r>
              <a:rPr lang="nl-NL" sz="2800" dirty="0"/>
              <a:t> keer te testen. </a:t>
            </a:r>
          </a:p>
        </p:txBody>
      </p:sp>
    </p:spTree>
    <p:extLst>
      <p:ext uri="{BB962C8B-B14F-4D97-AF65-F5344CB8AC3E}">
        <p14:creationId xmlns:p14="http://schemas.microsoft.com/office/powerpoint/2010/main" val="2540971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615696" y="956995"/>
            <a:ext cx="1088513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11. Wat moet je doen bij een positieve uitslag van een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195833-1484-4F02-9BBD-A0CE90709729}"/>
              </a:ext>
            </a:extLst>
          </p:cNvPr>
          <p:cNvGrpSpPr/>
          <p:nvPr/>
        </p:nvGrpSpPr>
        <p:grpSpPr>
          <a:xfrm>
            <a:off x="888507" y="2790826"/>
            <a:ext cx="10011913" cy="1384995"/>
            <a:chOff x="888507" y="1915265"/>
            <a:chExt cx="10011913" cy="1384995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A75C443E-8D5F-4543-87D2-7FCE1B0262CF}"/>
                </a:ext>
              </a:extLst>
            </p:cNvPr>
            <p:cNvSpPr txBox="1"/>
            <p:nvPr/>
          </p:nvSpPr>
          <p:spPr>
            <a:xfrm>
              <a:off x="888507" y="1915265"/>
              <a:ext cx="4757382" cy="1384995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In quarantaine en een afspraak maken voor een PCR-test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D33BC26A-6606-4164-AA99-626A5713B8CC}"/>
                </a:ext>
              </a:extLst>
            </p:cNvPr>
            <p:cNvSpPr txBox="1"/>
            <p:nvPr/>
          </p:nvSpPr>
          <p:spPr>
            <a:xfrm>
              <a:off x="5934491" y="1915265"/>
              <a:ext cx="4965929" cy="1384995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nl-N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Nog een </a:t>
              </a:r>
              <a:r>
                <a:rPr lang="nl-NL" sz="280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sneltest</a:t>
              </a:r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doen</a:t>
              </a:r>
            </a:p>
            <a:p>
              <a:endParaRPr lang="nl-N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995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615696" y="956995"/>
            <a:ext cx="1102680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11. Wat moet je doen bij een positieve uitslag van een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75C443E-8D5F-4543-87D2-7FCE1B0262CF}"/>
              </a:ext>
            </a:extLst>
          </p:cNvPr>
          <p:cNvSpPr txBox="1"/>
          <p:nvPr/>
        </p:nvSpPr>
        <p:spPr>
          <a:xfrm>
            <a:off x="888507" y="2790826"/>
            <a:ext cx="4757382" cy="138499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In quarantaine en een afspraak maken voor een PCR-test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092181" y="2063686"/>
            <a:ext cx="50324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Bij een positieve testuitslag gaat de leerling of medewerker thuis in quarantaine en neemt hij/zij contact op met de GGD voor het afnemen van een coronatest in de GGD-teststraat. Als die test dan negatief is mag je weer naar school. Als deze ook positief is dan ga je in thuisisolatie</a:t>
            </a:r>
          </a:p>
        </p:txBody>
      </p:sp>
    </p:spTree>
    <p:extLst>
      <p:ext uri="{BB962C8B-B14F-4D97-AF65-F5344CB8AC3E}">
        <p14:creationId xmlns:p14="http://schemas.microsoft.com/office/powerpoint/2010/main" val="4126370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371140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12. Wat is het voordeel van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sneltesten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op school?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10C21E8-4EA7-457B-AE67-70C18C51BED8}"/>
              </a:ext>
            </a:extLst>
          </p:cNvPr>
          <p:cNvGrpSpPr/>
          <p:nvPr/>
        </p:nvGrpSpPr>
        <p:grpSpPr>
          <a:xfrm>
            <a:off x="888507" y="1915265"/>
            <a:ext cx="9995489" cy="3054130"/>
            <a:chOff x="888507" y="1915265"/>
            <a:chExt cx="9995489" cy="3054130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6E2A4563-8929-4351-A40D-0BE00778A673}"/>
                </a:ext>
              </a:extLst>
            </p:cNvPr>
            <p:cNvSpPr txBox="1"/>
            <p:nvPr/>
          </p:nvSpPr>
          <p:spPr>
            <a:xfrm>
              <a:off x="888507" y="1915265"/>
              <a:ext cx="4757382" cy="1384995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Dan ben je bij een negatieve test gerustgesteld.</a:t>
              </a:r>
            </a:p>
            <a:p>
              <a:endPara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75213EA0-B5CA-4E96-893C-5EF7505F6BE5}"/>
                </a:ext>
              </a:extLst>
            </p:cNvPr>
            <p:cNvSpPr txBox="1"/>
            <p:nvPr/>
          </p:nvSpPr>
          <p:spPr>
            <a:xfrm>
              <a:off x="5918067" y="3579290"/>
              <a:ext cx="4955513" cy="1384995"/>
            </a:xfrm>
            <a:prstGeom prst="rect">
              <a:avLst/>
            </a:prstGeom>
            <a:noFill/>
            <a:ln w="1270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D. Dan kunnen er meer schooluitjes doorgaan.</a:t>
              </a:r>
            </a:p>
            <a:p>
              <a:endParaRPr lang="nl-NL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0CB0073A-9548-472B-A1E4-7BA13650940D}"/>
                </a:ext>
              </a:extLst>
            </p:cNvPr>
            <p:cNvSpPr txBox="1"/>
            <p:nvPr/>
          </p:nvSpPr>
          <p:spPr>
            <a:xfrm>
              <a:off x="888507" y="3584400"/>
              <a:ext cx="4757382" cy="1384995"/>
            </a:xfrm>
            <a:prstGeom prst="rect">
              <a:avLst/>
            </a:prstGeom>
            <a:noFill/>
            <a:ln w="1270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C. Zo kan je gemakkelijker besmette leerlingen en docenten opsporen.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E217C1A0-E61F-4E27-9463-CCE3BA9E1092}"/>
                </a:ext>
              </a:extLst>
            </p:cNvPr>
            <p:cNvSpPr txBox="1"/>
            <p:nvPr/>
          </p:nvSpPr>
          <p:spPr>
            <a:xfrm>
              <a:off x="5918067" y="1915265"/>
              <a:ext cx="4965929" cy="1384995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Dan hoeven de negatief geteste leerlingen geen 1,5m te houden.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845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371140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12. Wat is het voordeel van </a:t>
            </a:r>
            <a:r>
              <a:rPr lang="nl-NL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sneltesten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op school?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CB0073A-9548-472B-A1E4-7BA13650940D}"/>
              </a:ext>
            </a:extLst>
          </p:cNvPr>
          <p:cNvSpPr txBox="1"/>
          <p:nvPr/>
        </p:nvSpPr>
        <p:spPr>
          <a:xfrm>
            <a:off x="888507" y="3584400"/>
            <a:ext cx="4757382" cy="1384995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Zo kan je gemakkelijker besmette leerlingen en docenten opsporen.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5670E81-9443-4B0E-A82D-D5168FE8EEEB}"/>
              </a:ext>
            </a:extLst>
          </p:cNvPr>
          <p:cNvSpPr txBox="1"/>
          <p:nvPr/>
        </p:nvSpPr>
        <p:spPr>
          <a:xfrm>
            <a:off x="6092181" y="1832780"/>
            <a:ext cx="50324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Onderzoekers denken dat </a:t>
            </a:r>
            <a:r>
              <a:rPr lang="nl-NL" sz="2800" dirty="0" err="1"/>
              <a:t>sneltesten</a:t>
            </a:r>
            <a:r>
              <a:rPr lang="nl-NL" sz="2800" dirty="0"/>
              <a:t> helpen om sneller een besmetting op te sporen. Pubers hebben vaak weinig klachten en de drempel voor het doen van een zelftest is lager dan naar de teststraat gaan. </a:t>
            </a:r>
            <a:r>
              <a:rPr lang="nl-NL" sz="2800" dirty="0" err="1"/>
              <a:t>Sneltesten</a:t>
            </a:r>
            <a:r>
              <a:rPr lang="nl-NL" sz="2800" dirty="0"/>
              <a:t> is geen vervanger van de 1,5 maatregelen (en mondkapje). Dat moet iedereen blijven doen! </a:t>
            </a:r>
          </a:p>
        </p:txBody>
      </p:sp>
    </p:spTree>
    <p:extLst>
      <p:ext uri="{BB962C8B-B14F-4D97-AF65-F5344CB8AC3E}">
        <p14:creationId xmlns:p14="http://schemas.microsoft.com/office/powerpoint/2010/main" val="146581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716280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Welke klachten kun je krijgen bij een infectie met COVID-19 (corona)?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6EFC2A86-96FE-4536-88A6-E47E0A0A714E}"/>
              </a:ext>
            </a:extLst>
          </p:cNvPr>
          <p:cNvGrpSpPr/>
          <p:nvPr/>
        </p:nvGrpSpPr>
        <p:grpSpPr>
          <a:xfrm>
            <a:off x="856609" y="2801672"/>
            <a:ext cx="10024793" cy="2152198"/>
            <a:chOff x="888506" y="1904846"/>
            <a:chExt cx="10024793" cy="2152198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7C914FD6-EC6E-432E-926E-A742D6AAA6B4}"/>
                </a:ext>
              </a:extLst>
            </p:cNvPr>
            <p:cNvSpPr txBox="1"/>
            <p:nvPr/>
          </p:nvSpPr>
          <p:spPr>
            <a:xfrm>
              <a:off x="888507" y="1915265"/>
              <a:ext cx="4757382" cy="954107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UcPeriod"/>
              </a:pPr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Koorts &amp; vermoeidheid</a:t>
              </a:r>
            </a:p>
            <a:p>
              <a:pPr marL="514350" indent="-514350">
                <a:buAutoNum type="alphaUcPeriod"/>
              </a:pPr>
              <a:endParaRPr lang="nl-NL" sz="2800" dirty="0">
                <a:solidFill>
                  <a:srgbClr val="FF0000"/>
                </a:solidFill>
              </a:endParaRP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58FAC7F-0E05-4351-8D7A-DDFDBB97E19C}"/>
                </a:ext>
              </a:extLst>
            </p:cNvPr>
            <p:cNvSpPr txBox="1"/>
            <p:nvPr/>
          </p:nvSpPr>
          <p:spPr>
            <a:xfrm>
              <a:off x="5947370" y="3102937"/>
              <a:ext cx="4955513" cy="954107"/>
            </a:xfrm>
            <a:prstGeom prst="rect">
              <a:avLst/>
            </a:prstGeom>
            <a:noFill/>
            <a:ln w="1270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D. Alle bovenstaande klachten</a:t>
              </a:r>
            </a:p>
            <a:p>
              <a:endParaRPr lang="nl-NL" sz="2800" dirty="0">
                <a:solidFill>
                  <a:srgbClr val="FFFF00"/>
                </a:solidFill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EEBE592D-0CE3-4B76-A342-456BE65FE909}"/>
                </a:ext>
              </a:extLst>
            </p:cNvPr>
            <p:cNvSpPr txBox="1"/>
            <p:nvPr/>
          </p:nvSpPr>
          <p:spPr>
            <a:xfrm>
              <a:off x="888506" y="3095704"/>
              <a:ext cx="4757382" cy="954107"/>
            </a:xfrm>
            <a:prstGeom prst="rect">
              <a:avLst/>
            </a:prstGeom>
            <a:noFill/>
            <a:ln w="1270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C. Minder smaak- of reukvermogen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489D06F7-9210-4F67-9CB4-CB442CAEE8FC}"/>
                </a:ext>
              </a:extLst>
            </p:cNvPr>
            <p:cNvSpPr txBox="1"/>
            <p:nvPr/>
          </p:nvSpPr>
          <p:spPr>
            <a:xfrm>
              <a:off x="5947370" y="1904846"/>
              <a:ext cx="4965929" cy="954107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Keelpijn &amp; hoesten</a:t>
              </a:r>
            </a:p>
            <a:p>
              <a:endParaRPr lang="nl-NL" sz="2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0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716280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Welke klachten kun je krijgen bij een infectie met COVID-19 (corona)?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58FAC7F-0E05-4351-8D7A-DDFDBB97E19C}"/>
              </a:ext>
            </a:extLst>
          </p:cNvPr>
          <p:cNvSpPr txBox="1"/>
          <p:nvPr/>
        </p:nvSpPr>
        <p:spPr>
          <a:xfrm>
            <a:off x="5915473" y="3999763"/>
            <a:ext cx="4955513" cy="954107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Alle bovenstaande klachten</a:t>
            </a:r>
          </a:p>
          <a:p>
            <a:endParaRPr lang="nl-NL" sz="2800" dirty="0">
              <a:solidFill>
                <a:srgbClr val="FFC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201894" y="2477043"/>
            <a:ext cx="9780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Je kunt alle genoemde klachten krijgen bij besmetting met COVID-19. Je hoeft niet alle klachten te hebben bij een besmetting.</a:t>
            </a:r>
          </a:p>
        </p:txBody>
      </p:sp>
    </p:spTree>
    <p:extLst>
      <p:ext uri="{BB962C8B-B14F-4D97-AF65-F5344CB8AC3E}">
        <p14:creationId xmlns:p14="http://schemas.microsoft.com/office/powerpoint/2010/main" val="273941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716280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 Ben je als je COVID-19 (Corona) hebt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elke dag even besmettelijk voor anderen?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B46A523-8E99-4386-8E69-8385B3AB032C}"/>
              </a:ext>
            </a:extLst>
          </p:cNvPr>
          <p:cNvGrpSpPr/>
          <p:nvPr/>
        </p:nvGrpSpPr>
        <p:grpSpPr>
          <a:xfrm>
            <a:off x="856609" y="2801672"/>
            <a:ext cx="9983188" cy="3024736"/>
            <a:chOff x="888506" y="1904846"/>
            <a:chExt cx="9983188" cy="3024736"/>
          </a:xfrm>
        </p:grpSpPr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CD7315B-BC02-45BB-A32A-9B593094E746}"/>
                </a:ext>
              </a:extLst>
            </p:cNvPr>
            <p:cNvSpPr txBox="1"/>
            <p:nvPr/>
          </p:nvSpPr>
          <p:spPr>
            <a:xfrm>
              <a:off x="888507" y="1915265"/>
              <a:ext cx="4757382" cy="1384995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UcPeriod"/>
              </a:pPr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</a:t>
              </a:r>
            </a:p>
            <a:p>
              <a:pPr marL="514350" indent="-514350">
                <a:buAutoNum type="alphaUcPeriod"/>
              </a:pPr>
              <a:endPara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514350" indent="-514350">
                <a:buAutoNum type="alphaUcPeriod"/>
              </a:pPr>
              <a:endParaRPr lang="nl-NL" sz="28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8E8F01B8-C46D-40FA-910C-0D5B4F6D71CA}"/>
                </a:ext>
              </a:extLst>
            </p:cNvPr>
            <p:cNvSpPr txBox="1"/>
            <p:nvPr/>
          </p:nvSpPr>
          <p:spPr>
            <a:xfrm>
              <a:off x="888506" y="3544587"/>
              <a:ext cx="4757382" cy="1384995"/>
            </a:xfrm>
            <a:prstGeom prst="rect">
              <a:avLst/>
            </a:prstGeom>
            <a:noFill/>
            <a:ln w="1270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C. Nee, alleen als je symptomen hebt ben je besmettelijk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BE7DC835-43F8-498D-9346-A4E64A60082C}"/>
                </a:ext>
              </a:extLst>
            </p:cNvPr>
            <p:cNvSpPr txBox="1"/>
            <p:nvPr/>
          </p:nvSpPr>
          <p:spPr>
            <a:xfrm>
              <a:off x="5947370" y="1904846"/>
              <a:ext cx="4924324" cy="1384995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Nee, ligt aan het aantal virusdeeltjes in je neus (&amp; keel)</a:t>
              </a:r>
            </a:p>
            <a:p>
              <a:endParaRPr lang="nl-NL" sz="2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08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811242" y="463823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 Ben je als je COVID-19 (Corona) hebt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elke dag even besmettelijk voor anderen?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E7DC835-43F8-498D-9346-A4E64A60082C}"/>
              </a:ext>
            </a:extLst>
          </p:cNvPr>
          <p:cNvSpPr txBox="1"/>
          <p:nvPr/>
        </p:nvSpPr>
        <p:spPr>
          <a:xfrm>
            <a:off x="6501858" y="2445802"/>
            <a:ext cx="4924324" cy="1384995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Nee, ligt aan het aantal virusdeeltjes in je neus (&amp; keel)</a:t>
            </a:r>
          </a:p>
          <a:p>
            <a:endParaRPr lang="nl-NL" sz="2800" dirty="0">
              <a:solidFill>
                <a:srgbClr val="00B05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719659" y="4168503"/>
            <a:ext cx="4488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Niet iedereen wordt even ziek en de besmettelijkheid varieert ook met de tijd.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CD5350-C3E1-4EDE-AD5F-A0EB26AFA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9" y="1845025"/>
            <a:ext cx="5856779" cy="43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7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716280" y="934961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4. Keelpijn, kuchje!? Als je klachten hebt is het goed om een zelftest te doen.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89C730CC-E27D-4BFC-84F3-0B40D2BF8600}"/>
              </a:ext>
            </a:extLst>
          </p:cNvPr>
          <p:cNvGrpSpPr/>
          <p:nvPr/>
        </p:nvGrpSpPr>
        <p:grpSpPr>
          <a:xfrm>
            <a:off x="1079785" y="2940462"/>
            <a:ext cx="10032430" cy="523220"/>
            <a:chOff x="888507" y="1915265"/>
            <a:chExt cx="10032430" cy="523220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20A73BAD-E87A-4ED5-90FC-FBF6A2A2DFFE}"/>
                </a:ext>
              </a:extLst>
            </p:cNvPr>
            <p:cNvSpPr txBox="1"/>
            <p:nvPr/>
          </p:nvSpPr>
          <p:spPr>
            <a:xfrm>
              <a:off x="888507" y="1915265"/>
              <a:ext cx="4757382" cy="523220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Niet waar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617A81CA-FA47-489B-9DD6-8527069854D7}"/>
                </a:ext>
              </a:extLst>
            </p:cNvPr>
            <p:cNvSpPr txBox="1"/>
            <p:nvPr/>
          </p:nvSpPr>
          <p:spPr>
            <a:xfrm>
              <a:off x="5955008" y="1915265"/>
              <a:ext cx="4965929" cy="523220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B. Waar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640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716280" y="956995"/>
            <a:ext cx="113812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4. Keelpijn, kuchje!? Als je klachten hebt is het goed om een zelftest te doen.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A73BAD-E87A-4ED5-90FC-FBF6A2A2DFFE}"/>
              </a:ext>
            </a:extLst>
          </p:cNvPr>
          <p:cNvSpPr txBox="1"/>
          <p:nvPr/>
        </p:nvSpPr>
        <p:spPr>
          <a:xfrm>
            <a:off x="1079785" y="2940462"/>
            <a:ext cx="4757382" cy="52322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Niet waar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87425" y="4092163"/>
            <a:ext cx="9780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Een zelftest is minder nauwkeurig dan een test die door een professional wordt afgenomen. Maak dus bij klachten altijd een test-afspraak met de GGD! De kans op een vals-negatieve uitslag is rond de 20%.</a:t>
            </a:r>
          </a:p>
        </p:txBody>
      </p:sp>
    </p:spTree>
    <p:extLst>
      <p:ext uri="{BB962C8B-B14F-4D97-AF65-F5344CB8AC3E}">
        <p14:creationId xmlns:p14="http://schemas.microsoft.com/office/powerpoint/2010/main" val="231164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C3E-4C3E-4569-992E-0BBD05CB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B43A10-7A2D-4F1A-BCAD-17320774A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A9BF0BAB-F003-4AEA-9021-11F1EA9FB66E}"/>
              </a:ext>
            </a:extLst>
          </p:cNvPr>
          <p:cNvSpPr/>
          <p:nvPr/>
        </p:nvSpPr>
        <p:spPr>
          <a:xfrm>
            <a:off x="716280" y="956995"/>
            <a:ext cx="11381232" cy="190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5. Welke maatregelen kun je nemen om verspreiding van het coronavirus te voorkomen?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nl-NL" sz="4000" b="0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Noem er zoveel mogelijk.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9DE87F-427D-4688-A318-888191FE7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91" y="3510164"/>
            <a:ext cx="5977128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53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1096</Words>
  <Application>Microsoft Office PowerPoint</Application>
  <PresentationFormat>Breedbeeld</PresentationFormat>
  <Paragraphs>85</Paragraphs>
  <Slides>24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Tycho Malmberg</dc:creator>
  <cp:lastModifiedBy>Tycho Malmberg</cp:lastModifiedBy>
  <cp:revision>30</cp:revision>
  <dcterms:created xsi:type="dcterms:W3CDTF">2021-04-08T10:06:34Z</dcterms:created>
  <dcterms:modified xsi:type="dcterms:W3CDTF">2021-04-26T13:25:11Z</dcterms:modified>
</cp:coreProperties>
</file>