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1"/>
  </p:notesMasterIdLst>
  <p:handoutMasterIdLst>
    <p:handoutMasterId r:id="rId42"/>
  </p:handoutMasterIdLst>
  <p:sldIdLst>
    <p:sldId id="256" r:id="rId4"/>
    <p:sldId id="258" r:id="rId5"/>
    <p:sldId id="257" r:id="rId6"/>
    <p:sldId id="259" r:id="rId7"/>
    <p:sldId id="262" r:id="rId8"/>
    <p:sldId id="263" r:id="rId9"/>
    <p:sldId id="288" r:id="rId10"/>
    <p:sldId id="289" r:id="rId11"/>
    <p:sldId id="264" r:id="rId12"/>
    <p:sldId id="300" r:id="rId13"/>
    <p:sldId id="301" r:id="rId14"/>
    <p:sldId id="302" r:id="rId15"/>
    <p:sldId id="303" r:id="rId16"/>
    <p:sldId id="304" r:id="rId17"/>
    <p:sldId id="305" r:id="rId18"/>
    <p:sldId id="306" r:id="rId19"/>
    <p:sldId id="274" r:id="rId20"/>
    <p:sldId id="275" r:id="rId21"/>
    <p:sldId id="276" r:id="rId22"/>
    <p:sldId id="277" r:id="rId23"/>
    <p:sldId id="295" r:id="rId24"/>
    <p:sldId id="310" r:id="rId25"/>
    <p:sldId id="297" r:id="rId26"/>
    <p:sldId id="298" r:id="rId27"/>
    <p:sldId id="307" r:id="rId28"/>
    <p:sldId id="292" r:id="rId29"/>
    <p:sldId id="293" r:id="rId30"/>
    <p:sldId id="312" r:id="rId31"/>
    <p:sldId id="315" r:id="rId32"/>
    <p:sldId id="311" r:id="rId33"/>
    <p:sldId id="285" r:id="rId34"/>
    <p:sldId id="287" r:id="rId35"/>
    <p:sldId id="286" r:id="rId36"/>
    <p:sldId id="294" r:id="rId37"/>
    <p:sldId id="309" r:id="rId38"/>
    <p:sldId id="308" r:id="rId39"/>
    <p:sldId id="316" r:id="rId40"/>
  </p:sldIdLst>
  <p:sldSz cx="9144000" cy="6858000" type="screen4x3"/>
  <p:notesSz cx="6858000" cy="9525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AC0"/>
    <a:srgbClr val="057DC7"/>
    <a:srgbClr val="0854C4"/>
    <a:srgbClr val="0097CC"/>
    <a:srgbClr val="008A3E"/>
    <a:srgbClr val="762A3E"/>
    <a:srgbClr val="76572A"/>
    <a:srgbClr val="DA14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14" autoAdjust="0"/>
  </p:normalViewPr>
  <p:slideViewPr>
    <p:cSldViewPr>
      <p:cViewPr varScale="1">
        <p:scale>
          <a:sx n="60" d="100"/>
          <a:sy n="60" d="100"/>
        </p:scale>
        <p:origin x="73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7625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76250"/>
          </a:xfrm>
          <a:prstGeom prst="rect">
            <a:avLst/>
          </a:prstGeom>
        </p:spPr>
        <p:txBody>
          <a:bodyPr vert="horz" lIns="91440" tIns="45720" rIns="91440" bIns="45720" rtlCol="0"/>
          <a:lstStyle>
            <a:lvl1pPr algn="r">
              <a:defRPr sz="1200"/>
            </a:lvl1pPr>
          </a:lstStyle>
          <a:p>
            <a:fld id="{8E3461D1-67B6-4827-87F0-EF4F239FAB31}" type="datetimeFigureOut">
              <a:rPr lang="nl-NL" smtClean="0"/>
              <a:t>11-1-2018</a:t>
            </a:fld>
            <a:endParaRPr lang="nl-NL"/>
          </a:p>
        </p:txBody>
      </p:sp>
      <p:sp>
        <p:nvSpPr>
          <p:cNvPr id="4" name="Tijdelijke aanduiding voor voettekst 3"/>
          <p:cNvSpPr>
            <a:spLocks noGrp="1"/>
          </p:cNvSpPr>
          <p:nvPr>
            <p:ph type="ftr" sz="quarter" idx="2"/>
          </p:nvPr>
        </p:nvSpPr>
        <p:spPr>
          <a:xfrm>
            <a:off x="0" y="9047097"/>
            <a:ext cx="2971800" cy="47625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9047097"/>
            <a:ext cx="2971800" cy="476250"/>
          </a:xfrm>
          <a:prstGeom prst="rect">
            <a:avLst/>
          </a:prstGeom>
        </p:spPr>
        <p:txBody>
          <a:bodyPr vert="horz" lIns="91440" tIns="45720" rIns="91440" bIns="45720" rtlCol="0" anchor="b"/>
          <a:lstStyle>
            <a:lvl1pPr algn="r">
              <a:defRPr sz="1200"/>
            </a:lvl1pPr>
          </a:lstStyle>
          <a:p>
            <a:fld id="{528AB69F-8E59-43EF-81A0-35A91FB6CCC3}" type="slidenum">
              <a:rPr lang="nl-NL" smtClean="0"/>
              <a:t>‹nr.›</a:t>
            </a:fld>
            <a:endParaRPr lang="nl-NL"/>
          </a:p>
        </p:txBody>
      </p:sp>
    </p:spTree>
    <p:extLst>
      <p:ext uri="{BB962C8B-B14F-4D97-AF65-F5344CB8AC3E}">
        <p14:creationId xmlns:p14="http://schemas.microsoft.com/office/powerpoint/2010/main" val="2288579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7625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76250"/>
          </a:xfrm>
          <a:prstGeom prst="rect">
            <a:avLst/>
          </a:prstGeom>
        </p:spPr>
        <p:txBody>
          <a:bodyPr vert="horz" lIns="91440" tIns="45720" rIns="91440" bIns="45720" rtlCol="0"/>
          <a:lstStyle>
            <a:lvl1pPr algn="r">
              <a:defRPr sz="1200"/>
            </a:lvl1pPr>
          </a:lstStyle>
          <a:p>
            <a:fld id="{C6525944-C9D7-440D-A6E7-64D805E9CAA1}" type="datetimeFigureOut">
              <a:rPr lang="nl-NL" smtClean="0"/>
              <a:t>11-1-2018</a:t>
            </a:fld>
            <a:endParaRPr lang="nl-NL"/>
          </a:p>
        </p:txBody>
      </p:sp>
      <p:sp>
        <p:nvSpPr>
          <p:cNvPr id="4" name="Tijdelijke aanduiding voor dia-afbeelding 3"/>
          <p:cNvSpPr>
            <a:spLocks noGrp="1" noRot="1" noChangeAspect="1"/>
          </p:cNvSpPr>
          <p:nvPr>
            <p:ph type="sldImg" idx="2"/>
          </p:nvPr>
        </p:nvSpPr>
        <p:spPr>
          <a:xfrm>
            <a:off x="1047750" y="714375"/>
            <a:ext cx="4762500" cy="35718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524375"/>
            <a:ext cx="5486400" cy="42862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047097"/>
            <a:ext cx="2971800" cy="47625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047097"/>
            <a:ext cx="2971800" cy="476250"/>
          </a:xfrm>
          <a:prstGeom prst="rect">
            <a:avLst/>
          </a:prstGeom>
        </p:spPr>
        <p:txBody>
          <a:bodyPr vert="horz" lIns="91440" tIns="45720" rIns="91440" bIns="45720" rtlCol="0" anchor="b"/>
          <a:lstStyle>
            <a:lvl1pPr algn="r">
              <a:defRPr sz="1200"/>
            </a:lvl1pPr>
          </a:lstStyle>
          <a:p>
            <a:fld id="{AB221544-61D2-48F1-B31A-E0548EE047EF}" type="slidenum">
              <a:rPr lang="nl-NL" smtClean="0"/>
              <a:t>‹nr.›</a:t>
            </a:fld>
            <a:endParaRPr lang="nl-NL"/>
          </a:p>
        </p:txBody>
      </p:sp>
    </p:spTree>
    <p:extLst>
      <p:ext uri="{BB962C8B-B14F-4D97-AF65-F5344CB8AC3E}">
        <p14:creationId xmlns:p14="http://schemas.microsoft.com/office/powerpoint/2010/main" val="415341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Dames en heren, dit is moeder aarde die je aankijkt. De moeder waar we uiteindelijk allemaal</a:t>
            </a:r>
            <a:r>
              <a:rPr lang="nl-NL" baseline="0" dirty="0"/>
              <a:t> van afhankelijk zijn. Die ons, zoals een goede moeder betaamt voedt en kleedt en beschermt. Maar lukt dat haar ook in de toekomst. Is er een probleem met ons voedsel en zo ja, hoe groot is dat en wat kunnen we er zelf aan doen om dat probleem te helpen oplossen? </a:t>
            </a:r>
            <a:endParaRPr lang="nl-NL" dirty="0"/>
          </a:p>
        </p:txBody>
      </p:sp>
      <p:sp>
        <p:nvSpPr>
          <p:cNvPr id="4" name="Tijdelijke aanduiding voor dianummer 3"/>
          <p:cNvSpPr>
            <a:spLocks noGrp="1"/>
          </p:cNvSpPr>
          <p:nvPr>
            <p:ph type="sldNum" sz="quarter" idx="10"/>
          </p:nvPr>
        </p:nvSpPr>
        <p:spPr/>
        <p:txBody>
          <a:bodyPr/>
          <a:lstStyle/>
          <a:p>
            <a:fld id="{AB221544-61D2-48F1-B31A-E0548EE047EF}" type="slidenum">
              <a:rPr lang="nl-NL" smtClean="0"/>
              <a:t>1</a:t>
            </a:fld>
            <a:endParaRPr lang="nl-NL"/>
          </a:p>
        </p:txBody>
      </p:sp>
    </p:spTree>
    <p:extLst>
      <p:ext uri="{BB962C8B-B14F-4D97-AF65-F5344CB8AC3E}">
        <p14:creationId xmlns:p14="http://schemas.microsoft.com/office/powerpoint/2010/main" val="3345168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47750" y="714375"/>
            <a:ext cx="4762500" cy="357187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045B7DE-1198-4F2F-B574-CA8CAE341642}" type="slidenum">
              <a:rPr lang="nl-NL" smtClean="0">
                <a:solidFill>
                  <a:prstClr val="black"/>
                </a:solidFill>
              </a:rPr>
              <a:pPr/>
              <a:t>17</a:t>
            </a:fld>
            <a:endParaRPr lang="nl-NL" dirty="0">
              <a:solidFill>
                <a:prstClr val="black"/>
              </a:solidFill>
            </a:endParaRPr>
          </a:p>
        </p:txBody>
      </p:sp>
    </p:spTree>
    <p:extLst>
      <p:ext uri="{BB962C8B-B14F-4D97-AF65-F5344CB8AC3E}">
        <p14:creationId xmlns:p14="http://schemas.microsoft.com/office/powerpoint/2010/main" val="257079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47750" y="714375"/>
            <a:ext cx="4762500" cy="357187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045B7DE-1198-4F2F-B574-CA8CAE341642}" type="slidenum">
              <a:rPr lang="nl-NL" smtClean="0">
                <a:solidFill>
                  <a:prstClr val="black"/>
                </a:solidFill>
              </a:rPr>
              <a:pPr/>
              <a:t>24</a:t>
            </a:fld>
            <a:endParaRPr lang="nl-NL" dirty="0">
              <a:solidFill>
                <a:prstClr val="black"/>
              </a:solidFill>
            </a:endParaRPr>
          </a:p>
        </p:txBody>
      </p:sp>
    </p:spTree>
    <p:extLst>
      <p:ext uri="{BB962C8B-B14F-4D97-AF65-F5344CB8AC3E}">
        <p14:creationId xmlns:p14="http://schemas.microsoft.com/office/powerpoint/2010/main" val="2799700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Bordje vlees of bordje </a:t>
            </a:r>
            <a:r>
              <a:rPr lang="nl-NL" dirty="0" err="1"/>
              <a:t>vega</a:t>
            </a:r>
            <a:r>
              <a:rPr lang="nl-NL" dirty="0"/>
              <a:t>? Of team iets minder vlees? Deze </a:t>
            </a:r>
            <a:r>
              <a:rPr lang="nl-NL" dirty="0" err="1"/>
              <a:t>werkvrom</a:t>
            </a:r>
            <a:r>
              <a:rPr lang="nl-NL" dirty="0"/>
              <a:t> is bij de deelnemers van de NIBI</a:t>
            </a:r>
            <a:r>
              <a:rPr lang="nl-NL" baseline="0" dirty="0"/>
              <a:t> workshop bekend, vandaar de schaal van vijf</a:t>
            </a:r>
            <a:endParaRPr lang="nl-NL" dirty="0"/>
          </a:p>
        </p:txBody>
      </p:sp>
      <p:sp>
        <p:nvSpPr>
          <p:cNvPr id="4" name="Tijdelijke aanduiding voor dianummer 3"/>
          <p:cNvSpPr>
            <a:spLocks noGrp="1"/>
          </p:cNvSpPr>
          <p:nvPr>
            <p:ph type="sldNum" sz="quarter" idx="10"/>
          </p:nvPr>
        </p:nvSpPr>
        <p:spPr/>
        <p:txBody>
          <a:bodyPr/>
          <a:lstStyle/>
          <a:p>
            <a:fld id="{AB221544-61D2-48F1-B31A-E0548EE047EF}" type="slidenum">
              <a:rPr lang="nl-NL" smtClean="0"/>
              <a:t>26</a:t>
            </a:fld>
            <a:endParaRPr lang="nl-NL"/>
          </a:p>
        </p:txBody>
      </p:sp>
    </p:spTree>
    <p:extLst>
      <p:ext uri="{BB962C8B-B14F-4D97-AF65-F5344CB8AC3E}">
        <p14:creationId xmlns:p14="http://schemas.microsoft.com/office/powerpoint/2010/main" val="519710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B221544-61D2-48F1-B31A-E0548EE047EF}" type="slidenum">
              <a:rPr lang="nl-NL" smtClean="0"/>
              <a:t>29</a:t>
            </a:fld>
            <a:endParaRPr lang="nl-NL"/>
          </a:p>
        </p:txBody>
      </p:sp>
    </p:spTree>
    <p:extLst>
      <p:ext uri="{BB962C8B-B14F-4D97-AF65-F5344CB8AC3E}">
        <p14:creationId xmlns:p14="http://schemas.microsoft.com/office/powerpoint/2010/main" val="3237033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B221544-61D2-48F1-B31A-E0548EE047EF}" type="slidenum">
              <a:rPr lang="nl-NL" smtClean="0"/>
              <a:t>37</a:t>
            </a:fld>
            <a:endParaRPr lang="nl-NL"/>
          </a:p>
        </p:txBody>
      </p:sp>
    </p:spTree>
    <p:extLst>
      <p:ext uri="{BB962C8B-B14F-4D97-AF65-F5344CB8AC3E}">
        <p14:creationId xmlns:p14="http://schemas.microsoft.com/office/powerpoint/2010/main" val="202494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a:t>
            </a:r>
            <a:r>
              <a:rPr lang="nl-NL" baseline="0" dirty="0"/>
              <a:t> </a:t>
            </a:r>
            <a:r>
              <a:rPr lang="nl-NL" dirty="0"/>
              <a:t>1:</a:t>
            </a:r>
            <a:r>
              <a:rPr lang="nl-NL" baseline="0" dirty="0"/>
              <a:t> 5”</a:t>
            </a:r>
          </a:p>
          <a:p>
            <a:r>
              <a:rPr lang="nl-NL" baseline="0" dirty="0"/>
              <a:t>Invullen weetmeters: 5 – 10”</a:t>
            </a:r>
          </a:p>
          <a:p>
            <a:r>
              <a:rPr lang="nl-NL" dirty="0"/>
              <a:t>Intro 2: 5”</a:t>
            </a:r>
          </a:p>
          <a:p>
            <a:r>
              <a:rPr lang="nl-NL" dirty="0"/>
              <a:t>Arjen Lubach:</a:t>
            </a:r>
            <a:r>
              <a:rPr lang="nl-NL" baseline="0" dirty="0"/>
              <a:t> 15”</a:t>
            </a:r>
          </a:p>
          <a:p>
            <a:r>
              <a:rPr lang="nl-NL" baseline="0" dirty="0"/>
              <a:t>Groepen maken: 5”</a:t>
            </a:r>
          </a:p>
          <a:p>
            <a:r>
              <a:rPr lang="nl-NL" dirty="0"/>
              <a:t>Indien tijd: Bronnen zoeken</a:t>
            </a:r>
            <a:r>
              <a:rPr lang="nl-NL" baseline="0" dirty="0"/>
              <a:t> ca. </a:t>
            </a:r>
            <a:r>
              <a:rPr lang="nl-NL" dirty="0"/>
              <a:t>10”</a:t>
            </a:r>
          </a:p>
          <a:p>
            <a:r>
              <a:rPr lang="nl-NL" dirty="0"/>
              <a:t>(V6.4 moet ik</a:t>
            </a:r>
            <a:r>
              <a:rPr lang="nl-NL" baseline="0" dirty="0"/>
              <a:t> nog 5”iets vertellen over voedselallergie – intolerantie – malabsorptie. Die tijd gaat er dus af in die les. Lijkt me geen probleem. </a:t>
            </a:r>
            <a:endParaRPr lang="nl-NL" dirty="0"/>
          </a:p>
        </p:txBody>
      </p:sp>
      <p:sp>
        <p:nvSpPr>
          <p:cNvPr id="4" name="Tijdelijke aanduiding voor dianummer 3"/>
          <p:cNvSpPr>
            <a:spLocks noGrp="1"/>
          </p:cNvSpPr>
          <p:nvPr>
            <p:ph type="sldNum" sz="quarter" idx="10"/>
          </p:nvPr>
        </p:nvSpPr>
        <p:spPr/>
        <p:txBody>
          <a:bodyPr/>
          <a:lstStyle/>
          <a:p>
            <a:fld id="{AB221544-61D2-48F1-B31A-E0548EE047EF}" type="slidenum">
              <a:rPr lang="nl-NL" smtClean="0"/>
              <a:t>3</a:t>
            </a:fld>
            <a:endParaRPr lang="nl-NL"/>
          </a:p>
        </p:txBody>
      </p:sp>
    </p:spTree>
    <p:extLst>
      <p:ext uri="{BB962C8B-B14F-4D97-AF65-F5344CB8AC3E}">
        <p14:creationId xmlns:p14="http://schemas.microsoft.com/office/powerpoint/2010/main" val="1411764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1</a:t>
            </a:r>
            <a:r>
              <a:rPr lang="nl-NL" baseline="30000" dirty="0"/>
              <a:t>e</a:t>
            </a:r>
            <a:r>
              <a:rPr lang="nl-NL" dirty="0"/>
              <a:t> plaatje geeft zogenaamde </a:t>
            </a:r>
            <a:r>
              <a:rPr lang="nl-NL" dirty="0" err="1"/>
              <a:t>staple</a:t>
            </a:r>
            <a:r>
              <a:rPr lang="nl-NL" dirty="0"/>
              <a:t> </a:t>
            </a:r>
            <a:r>
              <a:rPr lang="nl-NL" dirty="0" err="1"/>
              <a:t>foods</a:t>
            </a:r>
            <a:r>
              <a:rPr lang="nl-NL" dirty="0"/>
              <a:t> aan per werelddeel. Dan lijkt alles ok. Plaatje</a:t>
            </a:r>
            <a:r>
              <a:rPr lang="nl-NL" baseline="0" dirty="0"/>
              <a:t> twee geeft echter een reëler beeld over hoe die voedingsmiddelen verdeeld zijn over de aarde, met een enorme concentratie in het rijke westen.</a:t>
            </a:r>
            <a:r>
              <a:rPr lang="nl-NL" dirty="0"/>
              <a:t> Plaatje 3 is er om je even bewust te maken dat we het toch echt allemaal samen van die ene wereld moeten hebben die (plaatje 4) door de opwarming van de aarde het steeds zwaarder krijgt al die</a:t>
            </a:r>
            <a:r>
              <a:rPr lang="nl-NL" baseline="0" dirty="0"/>
              <a:t> mensen die er op leven te voeden.  (7,5 miljard, waar as we </a:t>
            </a:r>
            <a:r>
              <a:rPr lang="nl-NL" baseline="0" dirty="0" err="1"/>
              <a:t>speak</a:t>
            </a:r>
            <a:r>
              <a:rPr lang="nl-NL" baseline="0" dirty="0"/>
              <a:t> per sec bij komen (zie linkje naar actuele statistiek) ) Zijn er oplossingen? Radicale, zoals iedereen vegetarisch? Of zijn er ook minder radicale oplossingen. Daarover gaat deze lessen serie.</a:t>
            </a:r>
            <a:endParaRPr lang="nl-NL" dirty="0"/>
          </a:p>
        </p:txBody>
      </p:sp>
      <p:sp>
        <p:nvSpPr>
          <p:cNvPr id="4" name="Tijdelijke aanduiding voor dianummer 3"/>
          <p:cNvSpPr>
            <a:spLocks noGrp="1"/>
          </p:cNvSpPr>
          <p:nvPr>
            <p:ph type="sldNum" sz="quarter" idx="10"/>
          </p:nvPr>
        </p:nvSpPr>
        <p:spPr/>
        <p:txBody>
          <a:bodyPr/>
          <a:lstStyle/>
          <a:p>
            <a:fld id="{79936E36-BDD3-458D-8568-4093AD91E180}" type="slidenum">
              <a:rPr lang="nl-NL" smtClean="0"/>
              <a:t>4</a:t>
            </a:fld>
            <a:endParaRPr lang="nl-NL"/>
          </a:p>
        </p:txBody>
      </p:sp>
    </p:spTree>
    <p:extLst>
      <p:ext uri="{BB962C8B-B14F-4D97-AF65-F5344CB8AC3E}">
        <p14:creationId xmlns:p14="http://schemas.microsoft.com/office/powerpoint/2010/main" val="416180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sojaboon is een peulvrucht, afkomstig van de sojaplant (Glycine max), die als grondstof voor veel sojaproducten wordt gebruikt. Soja bevat 19% vet en 35% eiwit. Sojaolie is de meest geconsumeerde plantaardige olie wereldwijd. De sojaboon komt oorspronkelijk uit het Verre Oosten. Daar is de soort al duizenden jaren (de vroegste datering stamt het jaar 2838 voor Christus, uit het boek van 'Ben cao gang mu </a:t>
            </a:r>
            <a:r>
              <a:rPr lang="ja-JP" altLang="nl-NL" dirty="0"/>
              <a:t>本草纲目</a:t>
            </a:r>
            <a:r>
              <a:rPr lang="nl-NL" altLang="ja-JP" dirty="0"/>
              <a:t>') </a:t>
            </a:r>
            <a:r>
              <a:rPr lang="nl-NL" dirty="0"/>
              <a:t>een belangrijk bestanddeel van het voedselpakket en werd in het Chinese keizerrijk zelfs beschouwd als een van de vijf heilige gewassen, naast rijst, tarwe, gerst en gierst. In Oost- en Zuidoost-Azië wordt de sojaboon grotendeels voor menselijke consumptie gebruikt, onder meer in de vorm van tofoe, tempé, sojasaus, sojamelk en sojaolie. In de westelijke wereld wordt het gewas hoofdzakelijk gebruikt voor de productie van plantaardige olie en veevoeder. De meeste soja -zo'n 90% van de Nederlandse invoer- wordt gebruikt voor veevoer. Voor één kilo vlees (eiwit) is zo'n vijf kilo soja-eiwit nodig. Nederland is na China de grootste importeur van soja ter wereld. Vanuit Nederland wordt een groot deel van de Noordwest-Europese intensieve veehouderij (kippen, varkens, kalveren) van veevoer voorzien. Bron: https://nl.wikipedia.org/wiki/Sojaboon </a:t>
            </a:r>
          </a:p>
        </p:txBody>
      </p:sp>
      <p:sp>
        <p:nvSpPr>
          <p:cNvPr id="4" name="Tijdelijke aanduiding voor dianummer 3"/>
          <p:cNvSpPr>
            <a:spLocks noGrp="1"/>
          </p:cNvSpPr>
          <p:nvPr>
            <p:ph type="sldNum" sz="quarter" idx="10"/>
          </p:nvPr>
        </p:nvSpPr>
        <p:spPr/>
        <p:txBody>
          <a:bodyPr/>
          <a:lstStyle/>
          <a:p>
            <a:fld id="{AB221544-61D2-48F1-B31A-E0548EE047EF}" type="slidenum">
              <a:rPr lang="nl-NL" smtClean="0"/>
              <a:t>5</a:t>
            </a:fld>
            <a:endParaRPr lang="nl-NL"/>
          </a:p>
        </p:txBody>
      </p:sp>
    </p:spTree>
    <p:extLst>
      <p:ext uri="{BB962C8B-B14F-4D97-AF65-F5344CB8AC3E}">
        <p14:creationId xmlns:p14="http://schemas.microsoft.com/office/powerpoint/2010/main" val="3927134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Bio is als je niet oppast vooral kennis. Maar wat betekent al die kennis in mijn leven, hoe beïnvloed</a:t>
            </a:r>
            <a:r>
              <a:rPr lang="nl-NL" baseline="0" dirty="0"/>
              <a:t> wat ik weet mijn gedrag, mijn waarden, de manier waarop ik probeer “zinvol” te zijn</a:t>
            </a:r>
            <a:endParaRPr lang="nl-NL" dirty="0"/>
          </a:p>
          <a:p>
            <a:r>
              <a:rPr lang="nl-NL" dirty="0"/>
              <a:t>Nadenken over jouw waarden, reflectie op zingevingsvragen is een traag proces</a:t>
            </a:r>
          </a:p>
        </p:txBody>
      </p:sp>
      <p:sp>
        <p:nvSpPr>
          <p:cNvPr id="4" name="Tijdelijke aanduiding voor dianummer 3"/>
          <p:cNvSpPr>
            <a:spLocks noGrp="1"/>
          </p:cNvSpPr>
          <p:nvPr>
            <p:ph type="sldNum" sz="quarter" idx="10"/>
          </p:nvPr>
        </p:nvSpPr>
        <p:spPr/>
        <p:txBody>
          <a:bodyPr/>
          <a:lstStyle/>
          <a:p>
            <a:fld id="{AB221544-61D2-48F1-B31A-E0548EE047EF}" type="slidenum">
              <a:rPr lang="nl-NL" smtClean="0"/>
              <a:t>7</a:t>
            </a:fld>
            <a:endParaRPr lang="nl-NL"/>
          </a:p>
        </p:txBody>
      </p:sp>
    </p:spTree>
    <p:extLst>
      <p:ext uri="{BB962C8B-B14F-4D97-AF65-F5344CB8AC3E}">
        <p14:creationId xmlns:p14="http://schemas.microsoft.com/office/powerpoint/2010/main" val="364396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afbeelding is van het boek “De zijderoutes” door Peter </a:t>
            </a:r>
            <a:r>
              <a:rPr lang="nl-NL" dirty="0" err="1"/>
              <a:t>Frankopan</a:t>
            </a:r>
            <a:r>
              <a:rPr lang="nl-NL" dirty="0"/>
              <a:t>. Een bestseller 2015 wat door</a:t>
            </a:r>
            <a:r>
              <a:rPr lang="nl-NL" baseline="0" dirty="0"/>
              <a:t> menig historicus het beste geschiedenisboek van de afgelopen jaren wordt genoemd. Op fascinerende wijze beschrijft hij vanuit historisch perspectief hoe de mensheid, de verschillende culturen via handelsroutes met elkaar in contact kwamen, welke politieke en religieuze ontwikkelingen daarmee samenhingen en hoe dat onze huidige samenleving heeft gevormd en tot op de dag van vandaag vormt. </a:t>
            </a:r>
          </a:p>
          <a:p>
            <a:r>
              <a:rPr lang="nl-NL" baseline="0" dirty="0"/>
              <a:t>Times: het enige boek dat mag claimen dat het de wereldgeschiedenis beschrijft.  </a:t>
            </a:r>
            <a:endParaRPr lang="nl-NL" dirty="0"/>
          </a:p>
        </p:txBody>
      </p:sp>
      <p:sp>
        <p:nvSpPr>
          <p:cNvPr id="4" name="Tijdelijke aanduiding voor dianummer 3"/>
          <p:cNvSpPr>
            <a:spLocks noGrp="1"/>
          </p:cNvSpPr>
          <p:nvPr>
            <p:ph type="sldNum" sz="quarter" idx="10"/>
          </p:nvPr>
        </p:nvSpPr>
        <p:spPr/>
        <p:txBody>
          <a:bodyPr/>
          <a:lstStyle/>
          <a:p>
            <a:fld id="{AB221544-61D2-48F1-B31A-E0548EE047EF}" type="slidenum">
              <a:rPr lang="nl-NL" smtClean="0"/>
              <a:t>9</a:t>
            </a:fld>
            <a:endParaRPr lang="nl-NL"/>
          </a:p>
        </p:txBody>
      </p:sp>
    </p:spTree>
    <p:extLst>
      <p:ext uri="{BB962C8B-B14F-4D97-AF65-F5344CB8AC3E}">
        <p14:creationId xmlns:p14="http://schemas.microsoft.com/office/powerpoint/2010/main" val="2033331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B221544-61D2-48F1-B31A-E0548EE047EF}"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3345168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Wijs op </a:t>
            </a:r>
            <a:r>
              <a:rPr lang="nl-NL" dirty="0" err="1"/>
              <a:t>tedtalks</a:t>
            </a:r>
            <a:r>
              <a:rPr lang="nl-NL" dirty="0"/>
              <a:t> &amp; </a:t>
            </a:r>
            <a:r>
              <a:rPr lang="nl-NL" dirty="0" err="1"/>
              <a:t>Docu’s</a:t>
            </a:r>
            <a:r>
              <a:rPr lang="nl-NL" dirty="0"/>
              <a:t> van haar</a:t>
            </a:r>
          </a:p>
        </p:txBody>
      </p:sp>
      <p:sp>
        <p:nvSpPr>
          <p:cNvPr id="4" name="Tijdelijke aanduiding voor dianummer 3"/>
          <p:cNvSpPr>
            <a:spLocks noGrp="1"/>
          </p:cNvSpPr>
          <p:nvPr>
            <p:ph type="sldNum" sz="quarter" idx="10"/>
          </p:nvPr>
        </p:nvSpPr>
        <p:spPr/>
        <p:txBody>
          <a:bodyPr/>
          <a:lstStyle/>
          <a:p>
            <a:fld id="{AB221544-61D2-48F1-B31A-E0548EE047EF}"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2565928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Boeren die toevallig altijd al werkten met de rassen waar Monsanto mee werkt,  is het verboden hun eigen zaden te bewaren en te hergebruiken. Zij moeten nu de zaden bij Monsanto kopen.</a:t>
            </a:r>
          </a:p>
          <a:p>
            <a:pPr marL="228600" indent="-228600">
              <a:buFont typeface="+mj-lt"/>
              <a:buAutoNum type="arabicPeriod"/>
            </a:pPr>
            <a:r>
              <a:rPr lang="nl-NL" dirty="0"/>
              <a:t>Boeren waar pollenkorrels</a:t>
            </a:r>
            <a:r>
              <a:rPr lang="nl-NL" baseline="0" dirty="0"/>
              <a:t> of zaad van genetisch gemanipuleerde Monsanto gewassen van buren inwaait, zijn strafbaar als ze deze zaden blijven gebruiken en krijgen hoge schadeclaims. Zie de beroemd geworden zaak </a:t>
            </a:r>
            <a:r>
              <a:rPr lang="nl-NL" baseline="0" dirty="0" err="1"/>
              <a:t>Mmosanto</a:t>
            </a:r>
            <a:r>
              <a:rPr lang="nl-NL" baseline="0" dirty="0"/>
              <a:t> </a:t>
            </a:r>
            <a:r>
              <a:rPr lang="nl-NL" baseline="0" dirty="0" err="1"/>
              <a:t>vs</a:t>
            </a:r>
            <a:r>
              <a:rPr lang="nl-NL" baseline="0" dirty="0"/>
              <a:t> </a:t>
            </a:r>
            <a:r>
              <a:rPr lang="nl-NL" baseline="0" dirty="0" err="1"/>
              <a:t>Scmeiser</a:t>
            </a:r>
            <a:endParaRPr lang="nl-NL" baseline="0" dirty="0"/>
          </a:p>
          <a:p>
            <a:pPr marL="228600" indent="-228600">
              <a:buFont typeface="+mj-lt"/>
              <a:buAutoNum type="arabicPeriod"/>
            </a:pPr>
            <a:r>
              <a:rPr lang="nl-NL" baseline="0" dirty="0"/>
              <a:t>Monsanto heeft in India in bepaalde streken de </a:t>
            </a:r>
            <a:r>
              <a:rPr lang="nl-NL" baseline="0" dirty="0" err="1"/>
              <a:t>zadenvooraden</a:t>
            </a:r>
            <a:r>
              <a:rPr lang="nl-NL" baseline="0" dirty="0"/>
              <a:t> van alle boeren opgekocht. Dat leek eenmaal aantrekkelijk, maar daarna moest men de zaden (en toebehoren) via Monsanto aanschaffen. Dit zou in India boeren tot zelfmoord aangezet hebben (zie film Bitter </a:t>
            </a:r>
            <a:r>
              <a:rPr lang="nl-NL" baseline="0" dirty="0" err="1"/>
              <a:t>seeds</a:t>
            </a:r>
            <a:r>
              <a:rPr lang="nl-NL" baseline="0" dirty="0"/>
              <a:t> van </a:t>
            </a:r>
            <a:r>
              <a:rPr lang="nl-NL" baseline="0" dirty="0" err="1"/>
              <a:t>Vandana</a:t>
            </a:r>
            <a:r>
              <a:rPr lang="nl-NL" baseline="0" dirty="0"/>
              <a:t> Shiva)</a:t>
            </a:r>
          </a:p>
          <a:p>
            <a:pPr marL="228600" indent="-228600">
              <a:buFont typeface="+mj-lt"/>
              <a:buAutoNum type="arabicPeriod"/>
            </a:pPr>
            <a:r>
              <a:rPr lang="nl-NL" baseline="0" dirty="0"/>
              <a:t>Veel Monsanti gewassen produceren geen bruikbaar zaad. Elk jaar moeten de boeren opnieuw zaden bij Monsanto kopen. Vroeger gebruikte men de zaden van de </a:t>
            </a:r>
            <a:r>
              <a:rPr lang="nl-NL" baseline="0" dirty="0" err="1"/>
              <a:t>opvrangst</a:t>
            </a:r>
            <a:r>
              <a:rPr lang="nl-NL" baseline="0" dirty="0"/>
              <a:t> </a:t>
            </a:r>
            <a:r>
              <a:rPr lang="nl-NL" baseline="0" dirty="0" err="1"/>
              <a:t>avn</a:t>
            </a:r>
            <a:r>
              <a:rPr lang="nl-NL" baseline="0" dirty="0"/>
              <a:t> het jaar ervoor. Ook dit is al het failliet van sommige, m.n. arme boeren gebleken.</a:t>
            </a:r>
            <a:endParaRPr lang="nl-NL" dirty="0"/>
          </a:p>
        </p:txBody>
      </p:sp>
      <p:sp>
        <p:nvSpPr>
          <p:cNvPr id="4" name="Tijdelijke aanduiding voor dianummer 3"/>
          <p:cNvSpPr>
            <a:spLocks noGrp="1"/>
          </p:cNvSpPr>
          <p:nvPr>
            <p:ph type="sldNum" sz="quarter" idx="10"/>
          </p:nvPr>
        </p:nvSpPr>
        <p:spPr/>
        <p:txBody>
          <a:bodyPr/>
          <a:lstStyle/>
          <a:p>
            <a:fld id="{AB221544-61D2-48F1-B31A-E0548EE047EF}" type="slidenum">
              <a:rPr lang="nl-NL" smtClean="0"/>
              <a:t>15</a:t>
            </a:fld>
            <a:endParaRPr lang="nl-NL"/>
          </a:p>
        </p:txBody>
      </p:sp>
    </p:spTree>
    <p:extLst>
      <p:ext uri="{BB962C8B-B14F-4D97-AF65-F5344CB8AC3E}">
        <p14:creationId xmlns:p14="http://schemas.microsoft.com/office/powerpoint/2010/main" val="274059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1615EA4-2C31-4987-86D6-9F8E9AB854BF}" type="datetimeFigureOut">
              <a:rPr lang="nl-NL" smtClean="0"/>
              <a:t>11-1-2018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25060E-6268-4FA3-ABFC-6204390162ED}" type="slidenum">
              <a:rPr lang="nl-NL" smtClean="0"/>
              <a:t>‹nr.›</a:t>
            </a:fld>
            <a:endParaRPr lang="nl-NL"/>
          </a:p>
        </p:txBody>
      </p:sp>
    </p:spTree>
    <p:extLst>
      <p:ext uri="{BB962C8B-B14F-4D97-AF65-F5344CB8AC3E}">
        <p14:creationId xmlns:p14="http://schemas.microsoft.com/office/powerpoint/2010/main" val="374278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1615EA4-2C31-4987-86D6-9F8E9AB854BF}" type="datetimeFigureOut">
              <a:rPr lang="nl-NL" smtClean="0"/>
              <a:t>11-1-2018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25060E-6268-4FA3-ABFC-6204390162ED}" type="slidenum">
              <a:rPr lang="nl-NL" smtClean="0"/>
              <a:t>‹nr.›</a:t>
            </a:fld>
            <a:endParaRPr lang="nl-NL"/>
          </a:p>
        </p:txBody>
      </p:sp>
    </p:spTree>
    <p:extLst>
      <p:ext uri="{BB962C8B-B14F-4D97-AF65-F5344CB8AC3E}">
        <p14:creationId xmlns:p14="http://schemas.microsoft.com/office/powerpoint/2010/main" val="361567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1615EA4-2C31-4987-86D6-9F8E9AB854BF}" type="datetimeFigureOut">
              <a:rPr lang="nl-NL" smtClean="0"/>
              <a:t>11-1-2018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25060E-6268-4FA3-ABFC-6204390162ED}" type="slidenum">
              <a:rPr lang="nl-NL" smtClean="0"/>
              <a:t>‹nr.›</a:t>
            </a:fld>
            <a:endParaRPr lang="nl-NL"/>
          </a:p>
        </p:txBody>
      </p:sp>
    </p:spTree>
    <p:extLst>
      <p:ext uri="{BB962C8B-B14F-4D97-AF65-F5344CB8AC3E}">
        <p14:creationId xmlns:p14="http://schemas.microsoft.com/office/powerpoint/2010/main" val="2371595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vierkanten"/>
          <p:cNvGrpSpPr/>
          <p:nvPr/>
        </p:nvGrpSpPr>
        <p:grpSpPr>
          <a:xfrm>
            <a:off x="0" y="1135744"/>
            <a:ext cx="1217066" cy="799981"/>
            <a:chOff x="0" y="452558"/>
            <a:chExt cx="914400" cy="524182"/>
          </a:xfrm>
        </p:grpSpPr>
        <p:sp>
          <p:nvSpPr>
            <p:cNvPr id="8" name="Afgeronde rechthoek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sp>
          <p:nvSpPr>
            <p:cNvPr id="9" name="Afgeronde rechthoek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sp>
          <p:nvSpPr>
            <p:cNvPr id="10" name="Rechthoek met afgeronde hoek aan zelfde zijd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grpSp>
      <p:sp>
        <p:nvSpPr>
          <p:cNvPr id="2" name="Titel 1"/>
          <p:cNvSpPr>
            <a:spLocks noGrp="1"/>
          </p:cNvSpPr>
          <p:nvPr>
            <p:ph type="ctrTitle"/>
          </p:nvPr>
        </p:nvSpPr>
        <p:spPr>
          <a:xfrm>
            <a:off x="1371601" y="362396"/>
            <a:ext cx="6858000" cy="1676400"/>
          </a:xfrm>
        </p:spPr>
        <p:txBody>
          <a:bodyPr rtlCol="0">
            <a:noAutofit/>
          </a:bodyPr>
          <a:lstStyle>
            <a:lvl1pPr>
              <a:lnSpc>
                <a:spcPct val="80000"/>
              </a:lnSpc>
              <a:defRPr sz="6000"/>
            </a:lvl1pPr>
          </a:lstStyle>
          <a:p>
            <a:pPr rtl="0"/>
            <a:r>
              <a:rPr lang="nl-NL" noProof="0"/>
              <a:t>Klik om de stijl te bewerken</a:t>
            </a:r>
            <a:endParaRPr lang="nl-NL" noProof="0" dirty="0"/>
          </a:p>
        </p:txBody>
      </p:sp>
      <p:sp>
        <p:nvSpPr>
          <p:cNvPr id="3" name="Subtitel 2"/>
          <p:cNvSpPr>
            <a:spLocks noGrp="1"/>
          </p:cNvSpPr>
          <p:nvPr>
            <p:ph type="subTitle" idx="1"/>
          </p:nvPr>
        </p:nvSpPr>
        <p:spPr>
          <a:xfrm>
            <a:off x="1371601" y="2089595"/>
            <a:ext cx="6858000" cy="886344"/>
          </a:xfrm>
        </p:spPr>
        <p:txBody>
          <a:bodyPr rtlCol="0">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nl-NL" noProof="0"/>
              <a:t>Klik om de ondertitelstijl van het model te bewerken</a:t>
            </a:r>
            <a:endParaRPr lang="nl-NL" noProof="0" dirty="0"/>
          </a:p>
        </p:txBody>
      </p:sp>
      <p:sp>
        <p:nvSpPr>
          <p:cNvPr id="5" name="Tijdelijke aanduiding voor voettekst 4"/>
          <p:cNvSpPr>
            <a:spLocks noGrp="1"/>
          </p:cNvSpPr>
          <p:nvPr>
            <p:ph type="ftr" sz="quarter" idx="11"/>
          </p:nvPr>
        </p:nvSpPr>
        <p:spPr/>
        <p:txBody>
          <a:bodyPr rtlCol="0"/>
          <a:lstStyle/>
          <a:p>
            <a:r>
              <a:rPr lang="nl-NL" dirty="0">
                <a:solidFill>
                  <a:srgbClr val="000000"/>
                </a:solidFill>
              </a:rPr>
              <a:t>Een voettekst toevoegen</a:t>
            </a:r>
          </a:p>
        </p:txBody>
      </p:sp>
      <p:sp>
        <p:nvSpPr>
          <p:cNvPr id="4" name="Tijdelijke aanduiding voor datum 3"/>
          <p:cNvSpPr>
            <a:spLocks noGrp="1"/>
          </p:cNvSpPr>
          <p:nvPr>
            <p:ph type="dt" sz="half" idx="10"/>
          </p:nvPr>
        </p:nvSpPr>
        <p:spPr/>
        <p:txBody>
          <a:bodyPr rtlCol="0"/>
          <a:lstStyle/>
          <a:p>
            <a:fld id="{2BA8236F-BC90-4059-8BE3-AFF9018255A9}" type="datetime1">
              <a:rPr lang="nl-NL" smtClean="0">
                <a:solidFill>
                  <a:srgbClr val="000000"/>
                </a:solidFill>
              </a:rPr>
              <a:pPr/>
              <a:t>11-1-2018</a:t>
            </a:fld>
            <a:endParaRPr lang="nl-NL" dirty="0">
              <a:solidFill>
                <a:srgbClr val="000000"/>
              </a:solidFill>
            </a:endParaRPr>
          </a:p>
        </p:txBody>
      </p:sp>
      <p:sp>
        <p:nvSpPr>
          <p:cNvPr id="6" name="Tijdelijke aanduiding voor dianummer 5"/>
          <p:cNvSpPr>
            <a:spLocks noGrp="1"/>
          </p:cNvSpPr>
          <p:nvPr>
            <p:ph type="sldNum" sz="quarter" idx="12"/>
          </p:nvPr>
        </p:nvSpPr>
        <p:spPr/>
        <p:txBody>
          <a:bodyPr rtlCol="0"/>
          <a:lstStyle/>
          <a:p>
            <a:fld id="{34C99D79-8A4B-4031-B1E0-AF26F8EDF2BC}" type="slidenum">
              <a:rPr lang="nl-NL" smtClean="0">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234917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de stijl te bewerken</a:t>
            </a:r>
            <a:endParaRPr lang="nl-NL" noProof="0" dirty="0"/>
          </a:p>
        </p:txBody>
      </p:sp>
      <p:sp>
        <p:nvSpPr>
          <p:cNvPr id="3" name="Tijdelijke aanduiding voor inhoud 2"/>
          <p:cNvSpPr>
            <a:spLocks noGrp="1"/>
          </p:cNvSpPr>
          <p:nvPr>
            <p:ph idx="1"/>
          </p:nvPr>
        </p:nvSpPr>
        <p:spPr/>
        <p:txBody>
          <a:bodyPr rtlCol="0"/>
          <a:lstStyle>
            <a:lvl5pPr>
              <a:defRPr/>
            </a:lvl5pPr>
            <a:lvl6pPr>
              <a:defRPr/>
            </a:lvl6pPr>
            <a:lvl7pPr>
              <a:defRPr/>
            </a:lvl7pPr>
            <a:lvl8pPr>
              <a:defRPr/>
            </a:lvl8pPr>
            <a:lvl9pPr>
              <a:defRPr/>
            </a:lvl9pPr>
          </a:lstStyle>
          <a:p>
            <a:pPr lvl="0" rt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r>
              <a:rPr lang="nl-NL" dirty="0">
                <a:solidFill>
                  <a:srgbClr val="000000"/>
                </a:solidFill>
              </a:rPr>
              <a:t>Een voettekst toevoegen</a:t>
            </a:r>
          </a:p>
        </p:txBody>
      </p:sp>
      <p:sp>
        <p:nvSpPr>
          <p:cNvPr id="4" name="Tijdelijke aanduiding voor datum 3"/>
          <p:cNvSpPr>
            <a:spLocks noGrp="1"/>
          </p:cNvSpPr>
          <p:nvPr>
            <p:ph type="dt" sz="half" idx="10"/>
          </p:nvPr>
        </p:nvSpPr>
        <p:spPr/>
        <p:txBody>
          <a:bodyPr rtlCol="0"/>
          <a:lstStyle/>
          <a:p>
            <a:fld id="{77B202B2-A914-4890-A94D-6511C8B1F0DF}" type="datetime1">
              <a:rPr lang="nl-NL" smtClean="0">
                <a:solidFill>
                  <a:srgbClr val="000000"/>
                </a:solidFill>
              </a:rPr>
              <a:pPr/>
              <a:t>11-1-2018</a:t>
            </a:fld>
            <a:endParaRPr lang="nl-NL" dirty="0">
              <a:solidFill>
                <a:srgbClr val="000000"/>
              </a:solidFill>
            </a:endParaRPr>
          </a:p>
        </p:txBody>
      </p:sp>
      <p:sp>
        <p:nvSpPr>
          <p:cNvPr id="6" name="Tijdelijke aanduiding voor dianummer 5"/>
          <p:cNvSpPr>
            <a:spLocks noGrp="1"/>
          </p:cNvSpPr>
          <p:nvPr>
            <p:ph type="sldNum" sz="quarter" idx="12"/>
          </p:nvPr>
        </p:nvSpPr>
        <p:spPr/>
        <p:txBody>
          <a:bodyPr rtlCol="0"/>
          <a:lstStyle/>
          <a:p>
            <a:fld id="{34C99D79-8A4B-4031-B1E0-AF26F8EDF2BC}" type="slidenum">
              <a:rPr lang="nl-NL" smtClean="0">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280184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7" name="vierkanten"/>
          <p:cNvGrpSpPr/>
          <p:nvPr/>
        </p:nvGrpSpPr>
        <p:grpSpPr>
          <a:xfrm>
            <a:off x="0" y="3124415"/>
            <a:ext cx="1217066" cy="805061"/>
            <a:chOff x="0" y="2343311"/>
            <a:chExt cx="1217066" cy="603796"/>
          </a:xfrm>
        </p:grpSpPr>
        <p:sp>
          <p:nvSpPr>
            <p:cNvPr id="8" name="Afgeronde rechthoek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sp>
          <p:nvSpPr>
            <p:cNvPr id="9" name="Afgeronde rechthoek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sp>
          <p:nvSpPr>
            <p:cNvPr id="10" name="Rechthoek met afgeronde hoek aan zelfde zijd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grpSp>
      <p:grpSp>
        <p:nvGrpSpPr>
          <p:cNvPr id="19" name="onderste afbeelding"/>
          <p:cNvGrpSpPr/>
          <p:nvPr/>
        </p:nvGrpSpPr>
        <p:grpSpPr>
          <a:xfrm>
            <a:off x="0" y="5409217"/>
            <a:ext cx="9144000" cy="1462483"/>
            <a:chOff x="0" y="4056912"/>
            <a:chExt cx="9144000" cy="1096862"/>
          </a:xfrm>
        </p:grpSpPr>
        <p:sp>
          <p:nvSpPr>
            <p:cNvPr id="20" name="Vrije v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sp>
          <p:nvSpPr>
            <p:cNvPr id="21" name="Rechthoek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grpSp>
      <p:sp>
        <p:nvSpPr>
          <p:cNvPr id="2" name="Titel 1"/>
          <p:cNvSpPr>
            <a:spLocks noGrp="1"/>
          </p:cNvSpPr>
          <p:nvPr>
            <p:ph type="title"/>
          </p:nvPr>
        </p:nvSpPr>
        <p:spPr>
          <a:xfrm>
            <a:off x="1371601" y="1932519"/>
            <a:ext cx="6858000" cy="2105367"/>
          </a:xfrm>
        </p:spPr>
        <p:txBody>
          <a:bodyPr rtlCol="0" anchor="b">
            <a:normAutofit/>
          </a:bodyPr>
          <a:lstStyle>
            <a:lvl1pPr algn="l">
              <a:defRPr sz="6000" b="0" cap="none" baseline="0"/>
            </a:lvl1pPr>
          </a:lstStyle>
          <a:p>
            <a:pPr rtl="0"/>
            <a:r>
              <a:rPr lang="nl-NL" noProof="0"/>
              <a:t>Klik om de stijl te bewerken</a:t>
            </a:r>
            <a:endParaRPr lang="nl-NL" noProof="0" dirty="0"/>
          </a:p>
        </p:txBody>
      </p:sp>
      <p:sp>
        <p:nvSpPr>
          <p:cNvPr id="3" name="Tijdelijke aanduiding voor tekst 2"/>
          <p:cNvSpPr>
            <a:spLocks noGrp="1"/>
          </p:cNvSpPr>
          <p:nvPr>
            <p:ph type="body" idx="1"/>
          </p:nvPr>
        </p:nvSpPr>
        <p:spPr>
          <a:xfrm>
            <a:off x="1371601" y="4084265"/>
            <a:ext cx="6858000" cy="933297"/>
          </a:xfrm>
        </p:spPr>
        <p:txBody>
          <a:bodyPr rtlCol="0"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nl-NL" noProof="0"/>
              <a:t>Tekststijl van het model bewerken</a:t>
            </a:r>
          </a:p>
        </p:txBody>
      </p:sp>
      <p:sp>
        <p:nvSpPr>
          <p:cNvPr id="5" name="Tijdelijke aanduiding voor voettekst 4"/>
          <p:cNvSpPr>
            <a:spLocks noGrp="1"/>
          </p:cNvSpPr>
          <p:nvPr>
            <p:ph type="ftr" sz="quarter" idx="11"/>
          </p:nvPr>
        </p:nvSpPr>
        <p:spPr/>
        <p:txBody>
          <a:bodyPr rtlCol="0"/>
          <a:lstStyle/>
          <a:p>
            <a:r>
              <a:rPr lang="nl-NL" dirty="0">
                <a:solidFill>
                  <a:srgbClr val="000000"/>
                </a:solidFill>
              </a:rPr>
              <a:t>Een voettekst toevoegen</a:t>
            </a:r>
          </a:p>
        </p:txBody>
      </p:sp>
      <p:sp>
        <p:nvSpPr>
          <p:cNvPr id="4" name="Tijdelijke aanduiding voor datum 3"/>
          <p:cNvSpPr>
            <a:spLocks noGrp="1"/>
          </p:cNvSpPr>
          <p:nvPr>
            <p:ph type="dt" sz="half" idx="10"/>
          </p:nvPr>
        </p:nvSpPr>
        <p:spPr/>
        <p:txBody>
          <a:bodyPr rtlCol="0"/>
          <a:lstStyle/>
          <a:p>
            <a:fld id="{92401FBB-433B-459C-A1E5-9718B23D6984}" type="datetime1">
              <a:rPr lang="nl-NL" smtClean="0">
                <a:solidFill>
                  <a:srgbClr val="000000"/>
                </a:solidFill>
              </a:rPr>
              <a:pPr/>
              <a:t>11-1-2018</a:t>
            </a:fld>
            <a:endParaRPr lang="nl-NL" dirty="0">
              <a:solidFill>
                <a:srgbClr val="000000"/>
              </a:solidFill>
            </a:endParaRPr>
          </a:p>
        </p:txBody>
      </p:sp>
      <p:sp>
        <p:nvSpPr>
          <p:cNvPr id="6" name="Tijdelijke aanduiding voor dianummer 5"/>
          <p:cNvSpPr>
            <a:spLocks noGrp="1"/>
          </p:cNvSpPr>
          <p:nvPr>
            <p:ph type="sldNum" sz="quarter" idx="12"/>
          </p:nvPr>
        </p:nvSpPr>
        <p:spPr/>
        <p:txBody>
          <a:bodyPr rtlCol="0"/>
          <a:lstStyle/>
          <a:p>
            <a:fld id="{34C99D79-8A4B-4031-B1E0-AF26F8EDF2BC}" type="slidenum">
              <a:rPr lang="nl-NL" smtClean="0">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422021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856282" y="152400"/>
            <a:ext cx="7315200" cy="1295400"/>
          </a:xfrm>
        </p:spPr>
        <p:txBody>
          <a:bodyPr rtlCol="0"/>
          <a:lstStyle/>
          <a:p>
            <a:pPr rtl="0"/>
            <a:r>
              <a:rPr lang="nl-NL" noProof="0"/>
              <a:t>Klik om de stijl te bewerken</a:t>
            </a:r>
            <a:endParaRPr lang="nl-NL" noProof="0" dirty="0"/>
          </a:p>
        </p:txBody>
      </p:sp>
      <p:sp>
        <p:nvSpPr>
          <p:cNvPr id="3" name="Tijdelijke aanduiding voor inhoud 2"/>
          <p:cNvSpPr>
            <a:spLocks noGrp="1"/>
          </p:cNvSpPr>
          <p:nvPr>
            <p:ph sz="half" idx="1"/>
          </p:nvPr>
        </p:nvSpPr>
        <p:spPr>
          <a:xfrm>
            <a:off x="856282" y="1600200"/>
            <a:ext cx="365760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4572000" y="1600200"/>
            <a:ext cx="365760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6" name="Tijdelijke aanduiding voor voettekst 5"/>
          <p:cNvSpPr>
            <a:spLocks noGrp="1"/>
          </p:cNvSpPr>
          <p:nvPr>
            <p:ph type="ftr" sz="quarter" idx="11"/>
          </p:nvPr>
        </p:nvSpPr>
        <p:spPr/>
        <p:txBody>
          <a:bodyPr rtlCol="0"/>
          <a:lstStyle/>
          <a:p>
            <a:r>
              <a:rPr lang="nl-NL" dirty="0">
                <a:solidFill>
                  <a:srgbClr val="000000"/>
                </a:solidFill>
              </a:rPr>
              <a:t>Een voettekst toevoegen</a:t>
            </a:r>
          </a:p>
        </p:txBody>
      </p:sp>
      <p:sp>
        <p:nvSpPr>
          <p:cNvPr id="5" name="Tijdelijke aanduiding voor datum 4"/>
          <p:cNvSpPr>
            <a:spLocks noGrp="1"/>
          </p:cNvSpPr>
          <p:nvPr>
            <p:ph type="dt" sz="half" idx="10"/>
          </p:nvPr>
        </p:nvSpPr>
        <p:spPr/>
        <p:txBody>
          <a:bodyPr rtlCol="0"/>
          <a:lstStyle/>
          <a:p>
            <a:fld id="{3A75E2D1-A1D9-4EFE-847A-40F24F01BC08}" type="datetime1">
              <a:rPr lang="nl-NL" smtClean="0">
                <a:solidFill>
                  <a:srgbClr val="000000"/>
                </a:solidFill>
              </a:rPr>
              <a:pPr/>
              <a:t>11-1-2018</a:t>
            </a:fld>
            <a:endParaRPr lang="nl-NL" dirty="0">
              <a:solidFill>
                <a:srgbClr val="000000"/>
              </a:solidFill>
            </a:endParaRPr>
          </a:p>
        </p:txBody>
      </p:sp>
      <p:sp>
        <p:nvSpPr>
          <p:cNvPr id="7" name="Tijdelijke aanduiding voor dianummer 6"/>
          <p:cNvSpPr>
            <a:spLocks noGrp="1"/>
          </p:cNvSpPr>
          <p:nvPr>
            <p:ph type="sldNum" sz="quarter" idx="12"/>
          </p:nvPr>
        </p:nvSpPr>
        <p:spPr/>
        <p:txBody>
          <a:bodyPr rtlCol="0"/>
          <a:lstStyle/>
          <a:p>
            <a:fld id="{34C99D79-8A4B-4031-B1E0-AF26F8EDF2BC}" type="slidenum">
              <a:rPr lang="nl-NL" smtClean="0">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25732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56282" y="152400"/>
            <a:ext cx="7315200" cy="1295400"/>
          </a:xfrm>
        </p:spPr>
        <p:txBody>
          <a:bodyPr rtlCol="0"/>
          <a:lstStyle>
            <a:lvl1pPr>
              <a:defRPr/>
            </a:lvl1pPr>
          </a:lstStyle>
          <a:p>
            <a:pPr rtl="0"/>
            <a:r>
              <a:rPr lang="nl-NL" noProof="0"/>
              <a:t>Klik om de stijl te bewerken</a:t>
            </a:r>
            <a:endParaRPr lang="nl-NL" noProof="0" dirty="0"/>
          </a:p>
        </p:txBody>
      </p:sp>
      <p:sp>
        <p:nvSpPr>
          <p:cNvPr id="3" name="Tijdelijke aanduiding voor tekst 2"/>
          <p:cNvSpPr>
            <a:spLocks noGrp="1"/>
          </p:cNvSpPr>
          <p:nvPr>
            <p:ph type="body" idx="1"/>
          </p:nvPr>
        </p:nvSpPr>
        <p:spPr>
          <a:xfrm>
            <a:off x="856282" y="1524001"/>
            <a:ext cx="365760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nl-NL" noProof="0"/>
              <a:t>Tekststijl van het model bewerken</a:t>
            </a:r>
          </a:p>
        </p:txBody>
      </p:sp>
      <p:sp>
        <p:nvSpPr>
          <p:cNvPr id="4" name="Tijdelijke aanduiding voor inhoud 3"/>
          <p:cNvSpPr>
            <a:spLocks noGrp="1"/>
          </p:cNvSpPr>
          <p:nvPr>
            <p:ph sz="half" idx="2"/>
          </p:nvPr>
        </p:nvSpPr>
        <p:spPr>
          <a:xfrm>
            <a:off x="856282" y="2413001"/>
            <a:ext cx="365760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4572000" y="1524001"/>
            <a:ext cx="365760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nl-NL" noProof="0"/>
              <a:t>Tekststijl van het model bewerken</a:t>
            </a:r>
          </a:p>
        </p:txBody>
      </p:sp>
      <p:sp>
        <p:nvSpPr>
          <p:cNvPr id="6" name="Tijdelijke aanduiding voor inhoud 5"/>
          <p:cNvSpPr>
            <a:spLocks noGrp="1"/>
          </p:cNvSpPr>
          <p:nvPr>
            <p:ph sz="quarter" idx="4"/>
          </p:nvPr>
        </p:nvSpPr>
        <p:spPr>
          <a:xfrm>
            <a:off x="4572000" y="2413001"/>
            <a:ext cx="365760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8" name="Tijdelijke aanduiding voor voettekst 7"/>
          <p:cNvSpPr>
            <a:spLocks noGrp="1"/>
          </p:cNvSpPr>
          <p:nvPr>
            <p:ph type="ftr" sz="quarter" idx="11"/>
          </p:nvPr>
        </p:nvSpPr>
        <p:spPr/>
        <p:txBody>
          <a:bodyPr rtlCol="0"/>
          <a:lstStyle/>
          <a:p>
            <a:r>
              <a:rPr lang="nl-NL" dirty="0">
                <a:solidFill>
                  <a:srgbClr val="000000"/>
                </a:solidFill>
              </a:rPr>
              <a:t>Een voettekst toevoegen</a:t>
            </a:r>
          </a:p>
        </p:txBody>
      </p:sp>
      <p:sp>
        <p:nvSpPr>
          <p:cNvPr id="7" name="Tijdelijke aanduiding voor datum 6"/>
          <p:cNvSpPr>
            <a:spLocks noGrp="1"/>
          </p:cNvSpPr>
          <p:nvPr>
            <p:ph type="dt" sz="half" idx="10"/>
          </p:nvPr>
        </p:nvSpPr>
        <p:spPr/>
        <p:txBody>
          <a:bodyPr rtlCol="0"/>
          <a:lstStyle/>
          <a:p>
            <a:fld id="{FCE4BCF6-8232-469C-8209-CF2EB67ECE1B}" type="datetime1">
              <a:rPr lang="nl-NL" smtClean="0">
                <a:solidFill>
                  <a:srgbClr val="000000"/>
                </a:solidFill>
              </a:rPr>
              <a:pPr/>
              <a:t>11-1-2018</a:t>
            </a:fld>
            <a:endParaRPr lang="nl-NL" dirty="0">
              <a:solidFill>
                <a:srgbClr val="000000"/>
              </a:solidFill>
            </a:endParaRPr>
          </a:p>
        </p:txBody>
      </p:sp>
      <p:sp>
        <p:nvSpPr>
          <p:cNvPr id="9" name="Tijdelijke aanduiding voor dianummer 8"/>
          <p:cNvSpPr>
            <a:spLocks noGrp="1"/>
          </p:cNvSpPr>
          <p:nvPr>
            <p:ph type="sldNum" sz="quarter" idx="12"/>
          </p:nvPr>
        </p:nvSpPr>
        <p:spPr/>
        <p:txBody>
          <a:bodyPr rtlCol="0"/>
          <a:lstStyle/>
          <a:p>
            <a:fld id="{34C99D79-8A4B-4031-B1E0-AF26F8EDF2BC}" type="slidenum">
              <a:rPr lang="nl-NL" smtClean="0">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967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de stijl te bewerken</a:t>
            </a:r>
            <a:endParaRPr lang="nl-NL" noProof="0" dirty="0"/>
          </a:p>
        </p:txBody>
      </p:sp>
      <p:sp>
        <p:nvSpPr>
          <p:cNvPr id="4" name="Tijdelijke aanduiding voor voettekst 3"/>
          <p:cNvSpPr>
            <a:spLocks noGrp="1"/>
          </p:cNvSpPr>
          <p:nvPr>
            <p:ph type="ftr" sz="quarter" idx="11"/>
          </p:nvPr>
        </p:nvSpPr>
        <p:spPr/>
        <p:txBody>
          <a:bodyPr rtlCol="0"/>
          <a:lstStyle/>
          <a:p>
            <a:r>
              <a:rPr lang="nl-NL" dirty="0">
                <a:solidFill>
                  <a:srgbClr val="000000"/>
                </a:solidFill>
              </a:rPr>
              <a:t>Een voettekst toevoegen</a:t>
            </a:r>
          </a:p>
        </p:txBody>
      </p:sp>
      <p:sp>
        <p:nvSpPr>
          <p:cNvPr id="3" name="Tijdelijke aanduiding voor datum 2"/>
          <p:cNvSpPr>
            <a:spLocks noGrp="1"/>
          </p:cNvSpPr>
          <p:nvPr>
            <p:ph type="dt" sz="half" idx="10"/>
          </p:nvPr>
        </p:nvSpPr>
        <p:spPr/>
        <p:txBody>
          <a:bodyPr rtlCol="0"/>
          <a:lstStyle/>
          <a:p>
            <a:fld id="{75315039-C337-49CF-A86D-FDBB802FB335}" type="datetime1">
              <a:rPr lang="nl-NL" smtClean="0">
                <a:solidFill>
                  <a:srgbClr val="000000"/>
                </a:solidFill>
              </a:rPr>
              <a:pPr/>
              <a:t>11-1-2018</a:t>
            </a:fld>
            <a:endParaRPr lang="nl-NL" dirty="0">
              <a:solidFill>
                <a:srgbClr val="000000"/>
              </a:solidFill>
            </a:endParaRPr>
          </a:p>
        </p:txBody>
      </p:sp>
      <p:sp>
        <p:nvSpPr>
          <p:cNvPr id="5" name="Tijdelijke aanduiding voor dianummer 4"/>
          <p:cNvSpPr>
            <a:spLocks noGrp="1"/>
          </p:cNvSpPr>
          <p:nvPr>
            <p:ph type="sldNum" sz="quarter" idx="12"/>
          </p:nvPr>
        </p:nvSpPr>
        <p:spPr/>
        <p:txBody>
          <a:bodyPr rtlCol="0"/>
          <a:lstStyle/>
          <a:p>
            <a:fld id="{34C99D79-8A4B-4031-B1E0-AF26F8EDF2BC}" type="slidenum">
              <a:rPr lang="nl-NL" smtClean="0">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263401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grpSp>
        <p:nvGrpSpPr>
          <p:cNvPr id="8" name="onderste afbeelding"/>
          <p:cNvGrpSpPr/>
          <p:nvPr/>
        </p:nvGrpSpPr>
        <p:grpSpPr>
          <a:xfrm>
            <a:off x="0" y="5409217"/>
            <a:ext cx="9144000" cy="1462483"/>
            <a:chOff x="0" y="4056912"/>
            <a:chExt cx="9144000" cy="1096862"/>
          </a:xfrm>
        </p:grpSpPr>
        <p:sp>
          <p:nvSpPr>
            <p:cNvPr id="9" name="Vrije v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sp>
          <p:nvSpPr>
            <p:cNvPr id="10" name="Rechthoek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grpSp>
      <p:sp>
        <p:nvSpPr>
          <p:cNvPr id="3" name="Tijdelijke aanduiding voor voettekst 2"/>
          <p:cNvSpPr>
            <a:spLocks noGrp="1"/>
          </p:cNvSpPr>
          <p:nvPr>
            <p:ph type="ftr" sz="quarter" idx="11"/>
          </p:nvPr>
        </p:nvSpPr>
        <p:spPr/>
        <p:txBody>
          <a:bodyPr rtlCol="0"/>
          <a:lstStyle/>
          <a:p>
            <a:r>
              <a:rPr lang="nl-NL" dirty="0">
                <a:solidFill>
                  <a:srgbClr val="000000"/>
                </a:solidFill>
              </a:rPr>
              <a:t>Een voettekst toevoegen</a:t>
            </a:r>
          </a:p>
        </p:txBody>
      </p:sp>
      <p:sp>
        <p:nvSpPr>
          <p:cNvPr id="2" name="Tijdelijke aanduiding voor datum 1"/>
          <p:cNvSpPr>
            <a:spLocks noGrp="1"/>
          </p:cNvSpPr>
          <p:nvPr>
            <p:ph type="dt" sz="half" idx="10"/>
          </p:nvPr>
        </p:nvSpPr>
        <p:spPr/>
        <p:txBody>
          <a:bodyPr rtlCol="0"/>
          <a:lstStyle/>
          <a:p>
            <a:fld id="{1E5EF43F-9B54-4B72-9502-44EB8A2A177B}" type="datetime1">
              <a:rPr lang="nl-NL" smtClean="0">
                <a:solidFill>
                  <a:srgbClr val="000000"/>
                </a:solidFill>
              </a:rPr>
              <a:pPr/>
              <a:t>11-1-2018</a:t>
            </a:fld>
            <a:endParaRPr lang="nl-NL" dirty="0">
              <a:solidFill>
                <a:srgbClr val="000000"/>
              </a:solidFill>
            </a:endParaRPr>
          </a:p>
        </p:txBody>
      </p:sp>
      <p:sp>
        <p:nvSpPr>
          <p:cNvPr id="4" name="Tijdelijke aanduiding voor dianummer 3"/>
          <p:cNvSpPr>
            <a:spLocks noGrp="1"/>
          </p:cNvSpPr>
          <p:nvPr>
            <p:ph type="sldNum" sz="quarter" idx="12"/>
          </p:nvPr>
        </p:nvSpPr>
        <p:spPr/>
        <p:txBody>
          <a:bodyPr rtlCol="0"/>
          <a:lstStyle/>
          <a:p>
            <a:fld id="{34C99D79-8A4B-4031-B1E0-AF26F8EDF2BC}" type="slidenum">
              <a:rPr lang="nl-NL" smtClean="0">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7023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normAutofit/>
          </a:bodyPr>
          <a:lstStyle>
            <a:lvl1pPr algn="l">
              <a:defRPr sz="3600" b="0"/>
            </a:lvl1pPr>
          </a:lstStyle>
          <a:p>
            <a:pPr rtl="0"/>
            <a:r>
              <a:rPr lang="nl-NL" noProof="0"/>
              <a:t>Klik om de stijl te bewerken</a:t>
            </a:r>
            <a:endParaRPr lang="nl-NL" noProof="0" dirty="0"/>
          </a:p>
        </p:txBody>
      </p:sp>
      <p:sp>
        <p:nvSpPr>
          <p:cNvPr id="3" name="Tijdelijke aanduiding voor inhoud 2"/>
          <p:cNvSpPr>
            <a:spLocks noGrp="1"/>
          </p:cNvSpPr>
          <p:nvPr>
            <p:ph idx="1"/>
          </p:nvPr>
        </p:nvSpPr>
        <p:spPr>
          <a:xfrm>
            <a:off x="3657601" y="1600200"/>
            <a:ext cx="457200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914400" y="1600202"/>
            <a:ext cx="2590800" cy="4571999"/>
          </a:xfrm>
        </p:spPr>
        <p:txBody>
          <a:bodyPr rtlCol="0">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nl-NL" noProof="0"/>
              <a:t>Tekststijl van het model bewerken</a:t>
            </a:r>
          </a:p>
        </p:txBody>
      </p:sp>
      <p:sp>
        <p:nvSpPr>
          <p:cNvPr id="6" name="Tijdelijke aanduiding voor voettekst 5"/>
          <p:cNvSpPr>
            <a:spLocks noGrp="1"/>
          </p:cNvSpPr>
          <p:nvPr>
            <p:ph type="ftr" sz="quarter" idx="11"/>
          </p:nvPr>
        </p:nvSpPr>
        <p:spPr/>
        <p:txBody>
          <a:bodyPr rtlCol="0"/>
          <a:lstStyle/>
          <a:p>
            <a:r>
              <a:rPr lang="nl-NL" dirty="0">
                <a:solidFill>
                  <a:srgbClr val="000000"/>
                </a:solidFill>
              </a:rPr>
              <a:t>Een voettekst toevoegen</a:t>
            </a:r>
          </a:p>
        </p:txBody>
      </p:sp>
      <p:sp>
        <p:nvSpPr>
          <p:cNvPr id="5" name="Tijdelijke aanduiding voor datum 4"/>
          <p:cNvSpPr>
            <a:spLocks noGrp="1"/>
          </p:cNvSpPr>
          <p:nvPr>
            <p:ph type="dt" sz="half" idx="10"/>
          </p:nvPr>
        </p:nvSpPr>
        <p:spPr/>
        <p:txBody>
          <a:bodyPr rtlCol="0"/>
          <a:lstStyle/>
          <a:p>
            <a:fld id="{21CD1ABD-B310-4A1C-8825-8506960862DD}" type="datetime1">
              <a:rPr lang="nl-NL" smtClean="0">
                <a:solidFill>
                  <a:srgbClr val="000000"/>
                </a:solidFill>
              </a:rPr>
              <a:pPr/>
              <a:t>11-1-2018</a:t>
            </a:fld>
            <a:endParaRPr lang="nl-NL" dirty="0">
              <a:solidFill>
                <a:srgbClr val="000000"/>
              </a:solidFill>
            </a:endParaRPr>
          </a:p>
        </p:txBody>
      </p:sp>
      <p:sp>
        <p:nvSpPr>
          <p:cNvPr id="7" name="Tijdelijke aanduiding voor dianummer 6"/>
          <p:cNvSpPr>
            <a:spLocks noGrp="1"/>
          </p:cNvSpPr>
          <p:nvPr>
            <p:ph type="sldNum" sz="quarter" idx="12"/>
          </p:nvPr>
        </p:nvSpPr>
        <p:spPr/>
        <p:txBody>
          <a:bodyPr rtlCol="0"/>
          <a:lstStyle/>
          <a:p>
            <a:fld id="{34C99D79-8A4B-4031-B1E0-AF26F8EDF2BC}" type="slidenum">
              <a:rPr lang="nl-NL" smtClean="0">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77415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1615EA4-2C31-4987-86D6-9F8E9AB854BF}" type="datetimeFigureOut">
              <a:rPr lang="nl-NL" smtClean="0"/>
              <a:t>11-1-2018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25060E-6268-4FA3-ABFC-6204390162ED}" type="slidenum">
              <a:rPr lang="nl-NL" smtClean="0"/>
              <a:t>‹nr.›</a:t>
            </a:fld>
            <a:endParaRPr lang="nl-NL"/>
          </a:p>
        </p:txBody>
      </p:sp>
    </p:spTree>
    <p:extLst>
      <p:ext uri="{BB962C8B-B14F-4D97-AF65-F5344CB8AC3E}">
        <p14:creationId xmlns:p14="http://schemas.microsoft.com/office/powerpoint/2010/main" val="3149683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normAutofit/>
          </a:bodyPr>
          <a:lstStyle>
            <a:lvl1pPr algn="l">
              <a:defRPr sz="3600" b="0"/>
            </a:lvl1pPr>
          </a:lstStyle>
          <a:p>
            <a:pPr rtl="0"/>
            <a:r>
              <a:rPr lang="nl-NL" noProof="0"/>
              <a:t>Klik om de stijl te bewerken</a:t>
            </a:r>
            <a:endParaRPr lang="nl-NL" noProof="0"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914403" y="1600200"/>
            <a:ext cx="5029197" cy="3657600"/>
          </a:xfrm>
          <a:prstGeom prst="roundRect">
            <a:avLst>
              <a:gd name="adj" fmla="val 3098"/>
            </a:avLst>
          </a:prstGeom>
        </p:spPr>
        <p:txBody>
          <a:bodyPr rtlCol="0">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6096000" y="1600200"/>
            <a:ext cx="2133600" cy="3759200"/>
          </a:xfrm>
        </p:spPr>
        <p:txBody>
          <a:bodyPr rtlCol="0"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nl-NL" noProof="0"/>
              <a:t>Tekststijl van het model bewerken</a:t>
            </a:r>
          </a:p>
        </p:txBody>
      </p:sp>
      <p:sp>
        <p:nvSpPr>
          <p:cNvPr id="6" name="Tijdelijke aanduiding voor voettekst 5"/>
          <p:cNvSpPr>
            <a:spLocks noGrp="1"/>
          </p:cNvSpPr>
          <p:nvPr>
            <p:ph type="ftr" sz="quarter" idx="11"/>
          </p:nvPr>
        </p:nvSpPr>
        <p:spPr/>
        <p:txBody>
          <a:bodyPr rtlCol="0"/>
          <a:lstStyle/>
          <a:p>
            <a:r>
              <a:rPr lang="nl-NL" dirty="0">
                <a:solidFill>
                  <a:srgbClr val="000000"/>
                </a:solidFill>
              </a:rPr>
              <a:t>Een voettekst toevoegen</a:t>
            </a:r>
          </a:p>
        </p:txBody>
      </p:sp>
      <p:sp>
        <p:nvSpPr>
          <p:cNvPr id="5" name="Tijdelijke aanduiding voor datum 4"/>
          <p:cNvSpPr>
            <a:spLocks noGrp="1"/>
          </p:cNvSpPr>
          <p:nvPr>
            <p:ph type="dt" sz="half" idx="10"/>
          </p:nvPr>
        </p:nvSpPr>
        <p:spPr/>
        <p:txBody>
          <a:bodyPr rtlCol="0"/>
          <a:lstStyle/>
          <a:p>
            <a:fld id="{94829DA6-D40B-48AF-92DB-CE03E03F5DAC}" type="datetime1">
              <a:rPr lang="nl-NL" smtClean="0">
                <a:solidFill>
                  <a:srgbClr val="000000"/>
                </a:solidFill>
              </a:rPr>
              <a:pPr/>
              <a:t>11-1-2018</a:t>
            </a:fld>
            <a:endParaRPr lang="nl-NL" dirty="0">
              <a:solidFill>
                <a:srgbClr val="000000"/>
              </a:solidFill>
            </a:endParaRPr>
          </a:p>
        </p:txBody>
      </p:sp>
      <p:sp>
        <p:nvSpPr>
          <p:cNvPr id="7" name="Tijdelijke aanduiding voor dianummer 6"/>
          <p:cNvSpPr>
            <a:spLocks noGrp="1"/>
          </p:cNvSpPr>
          <p:nvPr>
            <p:ph type="sldNum" sz="quarter" idx="12"/>
          </p:nvPr>
        </p:nvSpPr>
        <p:spPr/>
        <p:txBody>
          <a:bodyPr rtlCol="0"/>
          <a:lstStyle/>
          <a:p>
            <a:fld id="{34C99D79-8A4B-4031-B1E0-AF26F8EDF2BC}" type="slidenum">
              <a:rPr lang="nl-NL" smtClean="0">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95321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de stijl te bewerken</a:t>
            </a:r>
            <a:endParaRPr lang="nl-NL" noProof="0" dirty="0"/>
          </a:p>
        </p:txBody>
      </p:sp>
      <p:sp>
        <p:nvSpPr>
          <p:cNvPr id="3" name="Tijdelijke aanduiding voor verticale tekst 2"/>
          <p:cNvSpPr>
            <a:spLocks noGrp="1"/>
          </p:cNvSpPr>
          <p:nvPr>
            <p:ph type="body" orient="vert" idx="1"/>
          </p:nvPr>
        </p:nvSpPr>
        <p:spPr/>
        <p:txBody>
          <a:bodyPr vert="eaVert" rtlCol="0"/>
          <a:lstStyle>
            <a:lvl5pPr>
              <a:defRPr/>
            </a:lvl5pPr>
            <a:lvl6pPr>
              <a:defRPr/>
            </a:lvl6pPr>
            <a:lvl7pPr>
              <a:defRPr/>
            </a:lvl7pPr>
            <a:lvl8pPr>
              <a:defRPr baseline="0"/>
            </a:lvl8pPr>
            <a:lvl9pPr>
              <a:defRPr baseline="0"/>
            </a:lvl9pPr>
          </a:lstStyle>
          <a:p>
            <a:pPr lvl="0" rt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r>
              <a:rPr lang="nl-NL" dirty="0">
                <a:solidFill>
                  <a:srgbClr val="000000"/>
                </a:solidFill>
              </a:rPr>
              <a:t>Een voettekst toevoegen</a:t>
            </a:r>
          </a:p>
        </p:txBody>
      </p:sp>
      <p:sp>
        <p:nvSpPr>
          <p:cNvPr id="4" name="Tijdelijke aanduiding voor datum 3"/>
          <p:cNvSpPr>
            <a:spLocks noGrp="1"/>
          </p:cNvSpPr>
          <p:nvPr>
            <p:ph type="dt" sz="half" idx="10"/>
          </p:nvPr>
        </p:nvSpPr>
        <p:spPr/>
        <p:txBody>
          <a:bodyPr rtlCol="0"/>
          <a:lstStyle/>
          <a:p>
            <a:fld id="{0B7BD9FA-1E98-4406-A4D3-92230A25907A}" type="datetime1">
              <a:rPr lang="nl-NL" smtClean="0">
                <a:solidFill>
                  <a:srgbClr val="000000"/>
                </a:solidFill>
              </a:rPr>
              <a:pPr/>
              <a:t>11-1-2018</a:t>
            </a:fld>
            <a:endParaRPr lang="nl-NL" dirty="0">
              <a:solidFill>
                <a:srgbClr val="000000"/>
              </a:solidFill>
            </a:endParaRPr>
          </a:p>
        </p:txBody>
      </p:sp>
      <p:sp>
        <p:nvSpPr>
          <p:cNvPr id="6" name="Tijdelijke aanduiding voor dianummer 5"/>
          <p:cNvSpPr>
            <a:spLocks noGrp="1"/>
          </p:cNvSpPr>
          <p:nvPr>
            <p:ph type="sldNum" sz="quarter" idx="12"/>
          </p:nvPr>
        </p:nvSpPr>
        <p:spPr/>
        <p:txBody>
          <a:bodyPr rtlCol="0"/>
          <a:lstStyle/>
          <a:p>
            <a:fld id="{34C99D79-8A4B-4031-B1E0-AF26F8EDF2BC}" type="slidenum">
              <a:rPr lang="nl-NL" smtClean="0">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7485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7" name="vierkanten"/>
          <p:cNvGrpSpPr/>
          <p:nvPr/>
        </p:nvGrpSpPr>
        <p:grpSpPr>
          <a:xfrm rot="5400000">
            <a:off x="7056319" y="299319"/>
            <a:ext cx="1063300" cy="393137"/>
            <a:chOff x="0" y="452558"/>
            <a:chExt cx="914400" cy="524182"/>
          </a:xfrm>
        </p:grpSpPr>
        <p:sp>
          <p:nvSpPr>
            <p:cNvPr id="8" name="Afgeronde rechthoek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sp>
          <p:nvSpPr>
            <p:cNvPr id="9" name="Afgeronde rechthoek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sp>
          <p:nvSpPr>
            <p:cNvPr id="10" name="Rechthoek met afgeronde hoek aan zelfde zijd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grpSp>
      <p:grpSp>
        <p:nvGrpSpPr>
          <p:cNvPr id="15" name="onderste afbeelding"/>
          <p:cNvGrpSpPr/>
          <p:nvPr/>
        </p:nvGrpSpPr>
        <p:grpSpPr>
          <a:xfrm>
            <a:off x="0" y="5395518"/>
            <a:ext cx="9144000" cy="1462483"/>
            <a:chOff x="0" y="4046638"/>
            <a:chExt cx="9144000" cy="1096862"/>
          </a:xfrm>
        </p:grpSpPr>
        <p:sp>
          <p:nvSpPr>
            <p:cNvPr id="16" name="Vrije v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sp>
          <p:nvSpPr>
            <p:cNvPr id="17" name="Rechthoek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grpSp>
      <p:sp>
        <p:nvSpPr>
          <p:cNvPr id="2" name="Verticale titel 1"/>
          <p:cNvSpPr>
            <a:spLocks noGrp="1"/>
          </p:cNvSpPr>
          <p:nvPr>
            <p:ph type="title" orient="vert"/>
          </p:nvPr>
        </p:nvSpPr>
        <p:spPr>
          <a:xfrm>
            <a:off x="7315200" y="1150515"/>
            <a:ext cx="1371600" cy="5021685"/>
          </a:xfrm>
        </p:spPr>
        <p:txBody>
          <a:bodyPr vert="eaVert" rtlCol="0"/>
          <a:lstStyle/>
          <a:p>
            <a:pPr rtl="0"/>
            <a:r>
              <a:rPr lang="nl-NL" noProof="0"/>
              <a:t>Klik om de stijl te bewerken</a:t>
            </a:r>
            <a:endParaRPr lang="nl-NL" noProof="0" dirty="0"/>
          </a:p>
        </p:txBody>
      </p:sp>
      <p:sp>
        <p:nvSpPr>
          <p:cNvPr id="3" name="Tijdelijke aanduiding voor verticale tekst 2"/>
          <p:cNvSpPr>
            <a:spLocks noGrp="1"/>
          </p:cNvSpPr>
          <p:nvPr>
            <p:ph type="body" orient="vert" idx="1"/>
          </p:nvPr>
        </p:nvSpPr>
        <p:spPr>
          <a:xfrm>
            <a:off x="914400" y="1150515"/>
            <a:ext cx="6172200" cy="5021685"/>
          </a:xfrm>
        </p:spPr>
        <p:txBody>
          <a:bodyPr vert="eaVert" rtlCol="0"/>
          <a:lstStyle>
            <a:lvl5pPr>
              <a:defRPr/>
            </a:lvl5pPr>
            <a:lvl6pPr>
              <a:defRPr/>
            </a:lvl6pPr>
            <a:lvl7pPr>
              <a:defRPr/>
            </a:lvl7pPr>
            <a:lvl8pPr>
              <a:defRPr baseline="0"/>
            </a:lvl8pPr>
            <a:lvl9pPr>
              <a:defRPr baseline="0"/>
            </a:lvl9pPr>
          </a:lstStyle>
          <a:p>
            <a:pPr lvl="0" rt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r>
              <a:rPr lang="nl-NL" dirty="0">
                <a:solidFill>
                  <a:srgbClr val="000000"/>
                </a:solidFill>
              </a:rPr>
              <a:t>Een voettekst toevoegen</a:t>
            </a:r>
          </a:p>
        </p:txBody>
      </p:sp>
      <p:sp>
        <p:nvSpPr>
          <p:cNvPr id="4" name="Tijdelijke aanduiding voor datum 3"/>
          <p:cNvSpPr>
            <a:spLocks noGrp="1"/>
          </p:cNvSpPr>
          <p:nvPr>
            <p:ph type="dt" sz="half" idx="10"/>
          </p:nvPr>
        </p:nvSpPr>
        <p:spPr/>
        <p:txBody>
          <a:bodyPr rtlCol="0"/>
          <a:lstStyle/>
          <a:p>
            <a:fld id="{8EA9EEB1-963F-4136-A543-D574FED9BA87}" type="datetime1">
              <a:rPr lang="nl-NL" smtClean="0">
                <a:solidFill>
                  <a:srgbClr val="000000"/>
                </a:solidFill>
              </a:rPr>
              <a:pPr/>
              <a:t>11-1-2018</a:t>
            </a:fld>
            <a:endParaRPr lang="nl-NL" dirty="0">
              <a:solidFill>
                <a:srgbClr val="000000"/>
              </a:solidFill>
            </a:endParaRPr>
          </a:p>
        </p:txBody>
      </p:sp>
      <p:sp>
        <p:nvSpPr>
          <p:cNvPr id="6" name="Tijdelijke aanduiding voor dianummer 5"/>
          <p:cNvSpPr>
            <a:spLocks noGrp="1"/>
          </p:cNvSpPr>
          <p:nvPr>
            <p:ph type="sldNum" sz="quarter" idx="12"/>
          </p:nvPr>
        </p:nvSpPr>
        <p:spPr/>
        <p:txBody>
          <a:bodyPr rtlCol="0"/>
          <a:lstStyle/>
          <a:p>
            <a:fld id="{34C99D79-8A4B-4031-B1E0-AF26F8EDF2BC}" type="slidenum">
              <a:rPr lang="nl-NL" smtClean="0">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65277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1615EA4-2C31-4987-86D6-9F8E9AB854BF}" type="datetimeFigureOut">
              <a:rPr lang="nl-NL" smtClean="0">
                <a:solidFill>
                  <a:prstClr val="black">
                    <a:tint val="75000"/>
                  </a:prstClr>
                </a:solidFill>
              </a:rPr>
              <a:pPr/>
              <a:t>11-1-2018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9B25060E-6268-4FA3-ABFC-6204390162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59987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1615EA4-2C31-4987-86D6-9F8E9AB854BF}" type="datetimeFigureOut">
              <a:rPr lang="nl-NL" smtClean="0">
                <a:solidFill>
                  <a:prstClr val="black">
                    <a:tint val="75000"/>
                  </a:prstClr>
                </a:solidFill>
              </a:rPr>
              <a:pPr/>
              <a:t>11-1-2018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9B25060E-6268-4FA3-ABFC-6204390162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07412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1615EA4-2C31-4987-86D6-9F8E9AB854BF}" type="datetimeFigureOut">
              <a:rPr lang="nl-NL" smtClean="0">
                <a:solidFill>
                  <a:prstClr val="black">
                    <a:tint val="75000"/>
                  </a:prstClr>
                </a:solidFill>
              </a:rPr>
              <a:pPr/>
              <a:t>11-1-2018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9B25060E-6268-4FA3-ABFC-6204390162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52906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1615EA4-2C31-4987-86D6-9F8E9AB854BF}" type="datetimeFigureOut">
              <a:rPr lang="nl-NL" smtClean="0">
                <a:solidFill>
                  <a:prstClr val="black">
                    <a:tint val="75000"/>
                  </a:prstClr>
                </a:solidFill>
              </a:rPr>
              <a:pPr/>
              <a:t>11-1-2018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9B25060E-6268-4FA3-ABFC-6204390162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54572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1615EA4-2C31-4987-86D6-9F8E9AB854BF}" type="datetimeFigureOut">
              <a:rPr lang="nl-NL" smtClean="0">
                <a:solidFill>
                  <a:prstClr val="black">
                    <a:tint val="75000"/>
                  </a:prstClr>
                </a:solidFill>
              </a:rPr>
              <a:pPr/>
              <a:t>11-1-2018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9B25060E-6268-4FA3-ABFC-6204390162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86426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1615EA4-2C31-4987-86D6-9F8E9AB854BF}" type="datetimeFigureOut">
              <a:rPr lang="nl-NL" smtClean="0">
                <a:solidFill>
                  <a:prstClr val="black">
                    <a:tint val="75000"/>
                  </a:prstClr>
                </a:solidFill>
              </a:rPr>
              <a:pPr/>
              <a:t>11-1-2018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9B25060E-6268-4FA3-ABFC-6204390162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38195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1615EA4-2C31-4987-86D6-9F8E9AB854BF}" type="datetimeFigureOut">
              <a:rPr lang="nl-NL" smtClean="0">
                <a:solidFill>
                  <a:prstClr val="black">
                    <a:tint val="75000"/>
                  </a:prstClr>
                </a:solidFill>
              </a:rPr>
              <a:pPr/>
              <a:t>11-1-2018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9B25060E-6268-4FA3-ABFC-6204390162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2582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1615EA4-2C31-4987-86D6-9F8E9AB854BF}" type="datetimeFigureOut">
              <a:rPr lang="nl-NL" smtClean="0"/>
              <a:t>11-1-2018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25060E-6268-4FA3-ABFC-6204390162ED}" type="slidenum">
              <a:rPr lang="nl-NL" smtClean="0"/>
              <a:t>‹nr.›</a:t>
            </a:fld>
            <a:endParaRPr lang="nl-NL"/>
          </a:p>
        </p:txBody>
      </p:sp>
    </p:spTree>
    <p:extLst>
      <p:ext uri="{BB962C8B-B14F-4D97-AF65-F5344CB8AC3E}">
        <p14:creationId xmlns:p14="http://schemas.microsoft.com/office/powerpoint/2010/main" val="2977179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1615EA4-2C31-4987-86D6-9F8E9AB854BF}" type="datetimeFigureOut">
              <a:rPr lang="nl-NL" smtClean="0">
                <a:solidFill>
                  <a:prstClr val="black">
                    <a:tint val="75000"/>
                  </a:prstClr>
                </a:solidFill>
              </a:rPr>
              <a:pPr/>
              <a:t>11-1-2018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9B25060E-6268-4FA3-ABFC-6204390162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22064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1615EA4-2C31-4987-86D6-9F8E9AB854BF}" type="datetimeFigureOut">
              <a:rPr lang="nl-NL" smtClean="0">
                <a:solidFill>
                  <a:prstClr val="black">
                    <a:tint val="75000"/>
                  </a:prstClr>
                </a:solidFill>
              </a:rPr>
              <a:pPr/>
              <a:t>11-1-2018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9B25060E-6268-4FA3-ABFC-6204390162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10547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1615EA4-2C31-4987-86D6-9F8E9AB854BF}" type="datetimeFigureOut">
              <a:rPr lang="nl-NL" smtClean="0">
                <a:solidFill>
                  <a:prstClr val="black">
                    <a:tint val="75000"/>
                  </a:prstClr>
                </a:solidFill>
              </a:rPr>
              <a:pPr/>
              <a:t>11-1-2018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9B25060E-6268-4FA3-ABFC-6204390162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82942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1615EA4-2C31-4987-86D6-9F8E9AB854BF}" type="datetimeFigureOut">
              <a:rPr lang="nl-NL" smtClean="0">
                <a:solidFill>
                  <a:prstClr val="black">
                    <a:tint val="75000"/>
                  </a:prstClr>
                </a:solidFill>
              </a:rPr>
              <a:pPr/>
              <a:t>11-1-2018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9B25060E-6268-4FA3-ABFC-6204390162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1395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1615EA4-2C31-4987-86D6-9F8E9AB854BF}" type="datetimeFigureOut">
              <a:rPr lang="nl-NL" smtClean="0"/>
              <a:t>11-1-2018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B25060E-6268-4FA3-ABFC-6204390162ED}" type="slidenum">
              <a:rPr lang="nl-NL" smtClean="0"/>
              <a:t>‹nr.›</a:t>
            </a:fld>
            <a:endParaRPr lang="nl-NL"/>
          </a:p>
        </p:txBody>
      </p:sp>
    </p:spTree>
    <p:extLst>
      <p:ext uri="{BB962C8B-B14F-4D97-AF65-F5344CB8AC3E}">
        <p14:creationId xmlns:p14="http://schemas.microsoft.com/office/powerpoint/2010/main" val="136213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1615EA4-2C31-4987-86D6-9F8E9AB854BF}" type="datetimeFigureOut">
              <a:rPr lang="nl-NL" smtClean="0"/>
              <a:t>11-1-2018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B25060E-6268-4FA3-ABFC-6204390162ED}" type="slidenum">
              <a:rPr lang="nl-NL" smtClean="0"/>
              <a:t>‹nr.›</a:t>
            </a:fld>
            <a:endParaRPr lang="nl-NL"/>
          </a:p>
        </p:txBody>
      </p:sp>
    </p:spTree>
    <p:extLst>
      <p:ext uri="{BB962C8B-B14F-4D97-AF65-F5344CB8AC3E}">
        <p14:creationId xmlns:p14="http://schemas.microsoft.com/office/powerpoint/2010/main" val="78580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1615EA4-2C31-4987-86D6-9F8E9AB854BF}" type="datetimeFigureOut">
              <a:rPr lang="nl-NL" smtClean="0"/>
              <a:t>11-1-2018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B25060E-6268-4FA3-ABFC-6204390162ED}" type="slidenum">
              <a:rPr lang="nl-NL" smtClean="0"/>
              <a:t>‹nr.›</a:t>
            </a:fld>
            <a:endParaRPr lang="nl-NL"/>
          </a:p>
        </p:txBody>
      </p:sp>
    </p:spTree>
    <p:extLst>
      <p:ext uri="{BB962C8B-B14F-4D97-AF65-F5344CB8AC3E}">
        <p14:creationId xmlns:p14="http://schemas.microsoft.com/office/powerpoint/2010/main" val="265741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1615EA4-2C31-4987-86D6-9F8E9AB854BF}" type="datetimeFigureOut">
              <a:rPr lang="nl-NL" smtClean="0"/>
              <a:t>11-1-2018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B25060E-6268-4FA3-ABFC-6204390162ED}" type="slidenum">
              <a:rPr lang="nl-NL" smtClean="0"/>
              <a:t>‹nr.›</a:t>
            </a:fld>
            <a:endParaRPr lang="nl-NL"/>
          </a:p>
        </p:txBody>
      </p:sp>
    </p:spTree>
    <p:extLst>
      <p:ext uri="{BB962C8B-B14F-4D97-AF65-F5344CB8AC3E}">
        <p14:creationId xmlns:p14="http://schemas.microsoft.com/office/powerpoint/2010/main" val="386973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1615EA4-2C31-4987-86D6-9F8E9AB854BF}" type="datetimeFigureOut">
              <a:rPr lang="nl-NL" smtClean="0"/>
              <a:t>11-1-2018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B25060E-6268-4FA3-ABFC-6204390162ED}" type="slidenum">
              <a:rPr lang="nl-NL" smtClean="0"/>
              <a:t>‹nr.›</a:t>
            </a:fld>
            <a:endParaRPr lang="nl-NL"/>
          </a:p>
        </p:txBody>
      </p:sp>
    </p:spTree>
    <p:extLst>
      <p:ext uri="{BB962C8B-B14F-4D97-AF65-F5344CB8AC3E}">
        <p14:creationId xmlns:p14="http://schemas.microsoft.com/office/powerpoint/2010/main" val="4241071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1615EA4-2C31-4987-86D6-9F8E9AB854BF}" type="datetimeFigureOut">
              <a:rPr lang="nl-NL" smtClean="0"/>
              <a:t>11-1-2018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B25060E-6268-4FA3-ABFC-6204390162ED}" type="slidenum">
              <a:rPr lang="nl-NL" smtClean="0"/>
              <a:t>‹nr.›</a:t>
            </a:fld>
            <a:endParaRPr lang="nl-NL"/>
          </a:p>
        </p:txBody>
      </p:sp>
    </p:spTree>
    <p:extLst>
      <p:ext uri="{BB962C8B-B14F-4D97-AF65-F5344CB8AC3E}">
        <p14:creationId xmlns:p14="http://schemas.microsoft.com/office/powerpoint/2010/main" val="79654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4000" b="-4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15EA4-2C31-4987-86D6-9F8E9AB854BF}" type="datetimeFigureOut">
              <a:rPr lang="nl-NL" smtClean="0"/>
              <a:t>11-1-2018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5060E-6268-4FA3-ABFC-6204390162ED}" type="slidenum">
              <a:rPr lang="nl-NL" smtClean="0"/>
              <a:t>‹nr.›</a:t>
            </a:fld>
            <a:endParaRPr lang="nl-NL"/>
          </a:p>
        </p:txBody>
      </p:sp>
    </p:spTree>
    <p:extLst>
      <p:ext uri="{BB962C8B-B14F-4D97-AF65-F5344CB8AC3E}">
        <p14:creationId xmlns:p14="http://schemas.microsoft.com/office/powerpoint/2010/main" val="2490868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onderste afbeelding"/>
          <p:cNvGrpSpPr/>
          <p:nvPr/>
        </p:nvGrpSpPr>
        <p:grpSpPr>
          <a:xfrm>
            <a:off x="0" y="5409217"/>
            <a:ext cx="9144000" cy="1462483"/>
            <a:chOff x="0" y="4056912"/>
            <a:chExt cx="9144000" cy="1096862"/>
          </a:xfrm>
        </p:grpSpPr>
        <p:sp>
          <p:nvSpPr>
            <p:cNvPr id="21" name="Vrije v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sp>
          <p:nvSpPr>
            <p:cNvPr id="18" name="Rechthoek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grpSp>
      <p:grpSp>
        <p:nvGrpSpPr>
          <p:cNvPr id="7" name="vierkanten"/>
          <p:cNvGrpSpPr/>
          <p:nvPr/>
        </p:nvGrpSpPr>
        <p:grpSpPr>
          <a:xfrm>
            <a:off x="1" y="800552"/>
            <a:ext cx="797475" cy="524183"/>
            <a:chOff x="0" y="452558"/>
            <a:chExt cx="914400" cy="524182"/>
          </a:xfrm>
        </p:grpSpPr>
        <p:sp>
          <p:nvSpPr>
            <p:cNvPr id="8" name="Afgeronde rechthoek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sp>
          <p:nvSpPr>
            <p:cNvPr id="9" name="Afgeronde rechthoek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sp>
          <p:nvSpPr>
            <p:cNvPr id="10" name="Rechthoek met afgeronde hoek aan zelfde zijd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nl-NL" sz="2400" dirty="0">
                <a:solidFill>
                  <a:prstClr val="white"/>
                </a:solidFill>
              </a:endParaRPr>
            </a:p>
          </p:txBody>
        </p:sp>
      </p:grpSp>
      <p:sp>
        <p:nvSpPr>
          <p:cNvPr id="2" name="Tijdelijke aanduiding voor titel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5" name="Tijdelijke aanduiding voor voettekst 4"/>
          <p:cNvSpPr>
            <a:spLocks noGrp="1"/>
          </p:cNvSpPr>
          <p:nvPr>
            <p:ph type="ftr" sz="quarter" idx="3"/>
          </p:nvPr>
        </p:nvSpPr>
        <p:spPr>
          <a:xfrm>
            <a:off x="914401" y="6448425"/>
            <a:ext cx="6217920" cy="180976"/>
          </a:xfrm>
          <a:prstGeom prst="rect">
            <a:avLst/>
          </a:prstGeom>
        </p:spPr>
        <p:txBody>
          <a:bodyPr vert="horz" lIns="121899" tIns="60949" rIns="121899" bIns="60949" rtlCol="0" anchor="ctr"/>
          <a:lstStyle>
            <a:lvl1pPr algn="l">
              <a:defRPr sz="1200">
                <a:solidFill>
                  <a:schemeClr val="tx1"/>
                </a:solidFill>
              </a:defRPr>
            </a:lvl1pPr>
          </a:lstStyle>
          <a:p>
            <a:pPr defTabSz="1218987"/>
            <a:r>
              <a:rPr lang="nl-NL" dirty="0">
                <a:solidFill>
                  <a:srgbClr val="000000"/>
                </a:solidFill>
              </a:rPr>
              <a:t>Een voettekst toevoegen</a:t>
            </a:r>
          </a:p>
        </p:txBody>
      </p:sp>
      <p:sp>
        <p:nvSpPr>
          <p:cNvPr id="4" name="Tijdelijke aanduiding voor datum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pPr defTabSz="1218987"/>
            <a:fld id="{F07DE51E-BE58-451D-878F-D7FF41F513A2}" type="datetime1">
              <a:rPr lang="nl-NL" smtClean="0">
                <a:solidFill>
                  <a:srgbClr val="000000"/>
                </a:solidFill>
              </a:rPr>
              <a:pPr defTabSz="1218987"/>
              <a:t>11-1-2018</a:t>
            </a:fld>
            <a:endParaRPr lang="nl-NL" dirty="0">
              <a:solidFill>
                <a:srgbClr val="000000"/>
              </a:solidFill>
            </a:endParaRPr>
          </a:p>
        </p:txBody>
      </p:sp>
      <p:sp>
        <p:nvSpPr>
          <p:cNvPr id="6" name="Tijdelijke aanduiding voor dianumm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pPr defTabSz="1218987"/>
            <a:fld id="{34C99D79-8A4B-4031-B1E0-AF26F8EDF2BC}" type="slidenum">
              <a:rPr lang="nl-NL" smtClean="0">
                <a:solidFill>
                  <a:srgbClr val="000000"/>
                </a:solidFill>
              </a:rPr>
              <a:pPr defTabSz="1218987"/>
              <a:t>‹nr.›</a:t>
            </a:fld>
            <a:endParaRPr lang="nl-NL" dirty="0">
              <a:solidFill>
                <a:srgbClr val="000000"/>
              </a:solidFill>
            </a:endParaRPr>
          </a:p>
        </p:txBody>
      </p:sp>
    </p:spTree>
    <p:extLst>
      <p:ext uri="{BB962C8B-B14F-4D97-AF65-F5344CB8AC3E}">
        <p14:creationId xmlns:p14="http://schemas.microsoft.com/office/powerpoint/2010/main" val="2319120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4000" b="-4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15EA4-2C31-4987-86D6-9F8E9AB854BF}" type="datetimeFigureOut">
              <a:rPr lang="nl-NL" smtClean="0">
                <a:solidFill>
                  <a:prstClr val="black">
                    <a:tint val="75000"/>
                  </a:prstClr>
                </a:solidFill>
              </a:rPr>
              <a:pPr/>
              <a:t>11-1-2018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5060E-6268-4FA3-ABFC-6204390162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419061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uman.nl/frescos-paradijs/2014.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m.youtube.com/watch?v=dyFf-rQ37d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7qTatb6qHEM" TargetMode="External"/><Relationship Id="rId3" Type="http://schemas.openxmlformats.org/officeDocument/2006/relationships/hyperlink" Target="https://www.human.nl/frescos-paradijs/2014.html" TargetMode="External"/><Relationship Id="rId7" Type="http://schemas.openxmlformats.org/officeDocument/2006/relationships/hyperlink" Target="https://www.10voorbiologie.nl/index.php?cat=2&amp;id=117" TargetMode="External"/><Relationship Id="rId12" Type="http://schemas.openxmlformats.org/officeDocument/2006/relationships/hyperlink" Target="https://www.vegetariers.nl/bewust/waarom-vegetarisch/voor-eerlijke-voedselverdeling" TargetMode="External"/><Relationship Id="rId2" Type="http://schemas.openxmlformats.org/officeDocument/2006/relationships/hyperlink" Target="https://www.youtube.com/watch?v=RXRQNlxN5KY" TargetMode="External"/><Relationship Id="rId1" Type="http://schemas.openxmlformats.org/officeDocument/2006/relationships/slideLayout" Target="../slideLayouts/slideLayout2.xml"/><Relationship Id="rId6" Type="http://schemas.openxmlformats.org/officeDocument/2006/relationships/hyperlink" Target="https://www.10voorbiologie.nl/index.php?cat=2&amp;id=119" TargetMode="External"/><Relationship Id="rId11" Type="http://schemas.openxmlformats.org/officeDocument/2006/relationships/hyperlink" Target="https://milieudefensie.nl/veestapel" TargetMode="External"/><Relationship Id="rId5" Type="http://schemas.openxmlformats.org/officeDocument/2006/relationships/hyperlink" Target="https://www.npo.nl/chez-benali/KN_1681681" TargetMode="External"/><Relationship Id="rId10" Type="http://schemas.openxmlformats.org/officeDocument/2006/relationships/hyperlink" Target="http://www.nieuwsvallei.nl/landbouw--voedsel/wageningen-werkt-aan-wereldvoedselprobleem/1472" TargetMode="External"/><Relationship Id="rId4" Type="http://schemas.openxmlformats.org/officeDocument/2006/relationships/hyperlink" Target="https://www.human.nl/kijkenluister/liefde-gaat-door-de-maag.html" TargetMode="External"/><Relationship Id="rId9" Type="http://schemas.openxmlformats.org/officeDocument/2006/relationships/hyperlink" Target="https://www.youtube.com/watch?v=z7uiEI6ywws"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hyperlink" Target="https://www.youtube.com/watch?v=7qTatb6qHEM" TargetMode="External"/><Relationship Id="rId4" Type="http://schemas.openxmlformats.org/officeDocument/2006/relationships/hyperlink" Target="https://www.youtube.com/watch?v=z7uiEI6yww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youtube.com/watch?v=NXGCWGvthF4" TargetMode="External"/><Relationship Id="rId7" Type="http://schemas.openxmlformats.org/officeDocument/2006/relationships/image" Target="../media/image20.png"/><Relationship Id="rId2" Type="http://schemas.openxmlformats.org/officeDocument/2006/relationships/hyperlink" Target="https://www.youtube.com/watch?v=ol6Zys6gi0Q" TargetMode="External"/><Relationship Id="rId1" Type="http://schemas.openxmlformats.org/officeDocument/2006/relationships/slideLayout" Target="../slideLayouts/slideLayout13.xml"/><Relationship Id="rId6" Type="http://schemas.openxmlformats.org/officeDocument/2006/relationships/hyperlink" Target="https://www.youtube.com/watch?v=3EON4hwcgp4&amp;t=433s" TargetMode="External"/><Relationship Id="rId5" Type="http://schemas.openxmlformats.org/officeDocument/2006/relationships/hyperlink" Target="https://www.youtube.com/watch?v=MHfut-5AyuE" TargetMode="External"/><Relationship Id="rId4" Type="http://schemas.openxmlformats.org/officeDocument/2006/relationships/hyperlink" Target="https://www.youtube.com/watch?time_continue=2&amp;v=vvr6BgTqDe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jpg"/><Relationship Id="rId7" Type="http://schemas.openxmlformats.org/officeDocument/2006/relationships/hyperlink" Target="http://www.worldometers.info/n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RXRQNlxN5K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78093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6"/>
            <a:ext cx="7772400" cy="1470025"/>
          </a:xfrm>
        </p:spPr>
        <p:txBody>
          <a:bodyPr>
            <a:normAutofit/>
          </a:bodyPr>
          <a:lstStyle/>
          <a:p>
            <a:r>
              <a:rPr lang="en-GB" dirty="0">
                <a:ea typeface="Calibri"/>
                <a:cs typeface="Times New Roman"/>
                <a:hlinkClick r:id="rId3"/>
              </a:rPr>
              <a:t>Fresco’s </a:t>
            </a:r>
            <a:r>
              <a:rPr lang="en-GB" dirty="0" err="1">
                <a:ea typeface="Calibri"/>
                <a:cs typeface="Times New Roman"/>
                <a:hlinkClick r:id="rId3"/>
              </a:rPr>
              <a:t>paradijs</a:t>
            </a:r>
            <a:r>
              <a:rPr lang="en-GB" dirty="0">
                <a:ea typeface="Calibri"/>
                <a:cs typeface="Times New Roman"/>
              </a:rPr>
              <a:t>: </a:t>
            </a:r>
            <a:r>
              <a:rPr lang="en-GB" sz="1000" u="sng" dirty="0">
                <a:solidFill>
                  <a:srgbClr val="0000FF"/>
                </a:solidFill>
                <a:ea typeface="Calibri"/>
                <a:cs typeface="Times New Roman"/>
                <a:hlinkClick r:id="rId3"/>
              </a:rPr>
              <a:t>https://www.human.nl/frescos-paradijs/2014.html</a:t>
            </a:r>
            <a:endParaRPr lang="nl-NL" dirty="0"/>
          </a:p>
        </p:txBody>
      </p:sp>
      <p:sp>
        <p:nvSpPr>
          <p:cNvPr id="3" name="Ondertitel 2"/>
          <p:cNvSpPr>
            <a:spLocks noGrp="1"/>
          </p:cNvSpPr>
          <p:nvPr>
            <p:ph type="subTitle" idx="1"/>
          </p:nvPr>
        </p:nvSpPr>
        <p:spPr>
          <a:xfrm>
            <a:off x="323528" y="1988840"/>
            <a:ext cx="8352928" cy="1872208"/>
          </a:xfrm>
        </p:spPr>
        <p:txBody>
          <a:bodyPr>
            <a:normAutofit fontScale="55000" lnSpcReduction="20000"/>
          </a:bodyPr>
          <a:lstStyle/>
          <a:p>
            <a:r>
              <a:rPr lang="nl-NL" sz="7300" b="1" dirty="0">
                <a:solidFill>
                  <a:srgbClr val="FF0000"/>
                </a:solidFill>
              </a:rPr>
              <a:t>De nieuwe zijderoute</a:t>
            </a:r>
          </a:p>
          <a:p>
            <a:r>
              <a:rPr lang="nl-NL" sz="7300" b="1" dirty="0">
                <a:solidFill>
                  <a:schemeClr val="tx1"/>
                </a:solidFill>
              </a:rPr>
              <a:t>Socrateslezing door Louise O. Fresco</a:t>
            </a:r>
          </a:p>
          <a:p>
            <a:endParaRPr lang="nl-NL" b="1" dirty="0">
              <a:solidFill>
                <a:schemeClr val="tx1"/>
              </a:solidFill>
            </a:endParaRPr>
          </a:p>
          <a:p>
            <a:endParaRPr lang="nl-NL" b="1" dirty="0">
              <a:solidFill>
                <a:schemeClr val="tx1"/>
              </a:solidFill>
            </a:endParaRPr>
          </a:p>
          <a:p>
            <a:endParaRPr lang="nl-NL" b="1" dirty="0">
              <a:solidFill>
                <a:schemeClr val="tx1"/>
              </a:solidFill>
            </a:endParaRP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1138" y="4076105"/>
            <a:ext cx="3604659" cy="2398589"/>
          </a:xfrm>
          <a:prstGeom prst="rect">
            <a:avLst/>
          </a:prstGeom>
        </p:spPr>
      </p:pic>
      <p:sp>
        <p:nvSpPr>
          <p:cNvPr id="5" name="Tekstvak 4"/>
          <p:cNvSpPr txBox="1"/>
          <p:nvPr/>
        </p:nvSpPr>
        <p:spPr>
          <a:xfrm>
            <a:off x="467544" y="3982739"/>
            <a:ext cx="5489358" cy="2585323"/>
          </a:xfrm>
          <a:prstGeom prst="rect">
            <a:avLst/>
          </a:prstGeom>
          <a:noFill/>
        </p:spPr>
        <p:txBody>
          <a:bodyPr wrap="square" rtlCol="0">
            <a:spAutoFit/>
          </a:bodyPr>
          <a:lstStyle/>
          <a:p>
            <a:r>
              <a:rPr lang="nl-NL" dirty="0">
                <a:solidFill>
                  <a:prstClr val="black"/>
                </a:solidFill>
              </a:rPr>
              <a:t>Prof. dr. ir. Louise O. Fresco, landbouw- en voedseldeskundige,  is voorzitter van de Raad van Bestuur van Wageningen University &amp; Research.</a:t>
            </a:r>
          </a:p>
          <a:p>
            <a:r>
              <a:rPr lang="nl-NL" dirty="0">
                <a:solidFill>
                  <a:prstClr val="black"/>
                </a:solidFill>
              </a:rPr>
              <a:t>Van 2006 tot juli 2014 was zij als universiteitshoogleraar verbonden aan de Universiteit van Amsterdam.</a:t>
            </a:r>
          </a:p>
          <a:p>
            <a:r>
              <a:rPr lang="nl-NL" dirty="0">
                <a:solidFill>
                  <a:prstClr val="black"/>
                </a:solidFill>
              </a:rPr>
              <a:t>Daarvoor was zij Assistant Director-General van de FAO, de voedsel- en landbouworganisatie van de Verenigde Naties in Rome. </a:t>
            </a:r>
          </a:p>
          <a:p>
            <a:r>
              <a:rPr lang="nl-NL" dirty="0">
                <a:solidFill>
                  <a:prstClr val="black"/>
                </a:solidFill>
              </a:rPr>
              <a:t>Zij is gepromoveerd in tropische landbouwkunde.</a:t>
            </a:r>
          </a:p>
        </p:txBody>
      </p:sp>
    </p:spTree>
    <p:extLst>
      <p:ext uri="{BB962C8B-B14F-4D97-AF65-F5344CB8AC3E}">
        <p14:creationId xmlns:p14="http://schemas.microsoft.com/office/powerpoint/2010/main" val="840288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rgbClr val="FF0000"/>
                </a:solidFill>
              </a:rPr>
              <a:t>Eating is a political act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844824"/>
            <a:ext cx="4903048" cy="4903048"/>
          </a:xfrm>
        </p:spPr>
      </p:pic>
      <p:sp>
        <p:nvSpPr>
          <p:cNvPr id="5" name="Tekstvak 4"/>
          <p:cNvSpPr txBox="1"/>
          <p:nvPr/>
        </p:nvSpPr>
        <p:spPr>
          <a:xfrm>
            <a:off x="5724128" y="3429000"/>
            <a:ext cx="3024336" cy="523220"/>
          </a:xfrm>
          <a:prstGeom prst="rect">
            <a:avLst/>
          </a:prstGeom>
          <a:noFill/>
        </p:spPr>
        <p:txBody>
          <a:bodyPr wrap="square" rtlCol="0">
            <a:spAutoFit/>
          </a:bodyPr>
          <a:lstStyle/>
          <a:p>
            <a:r>
              <a:rPr lang="nl-NL" sz="2800" b="1" dirty="0" err="1">
                <a:solidFill>
                  <a:srgbClr val="FF0000"/>
                </a:solidFill>
              </a:rPr>
              <a:t>Vandana</a:t>
            </a:r>
            <a:r>
              <a:rPr lang="nl-NL" sz="2800" b="1" dirty="0">
                <a:solidFill>
                  <a:srgbClr val="FF0000"/>
                </a:solidFill>
              </a:rPr>
              <a:t> Shiva</a:t>
            </a:r>
          </a:p>
        </p:txBody>
      </p:sp>
      <p:sp>
        <p:nvSpPr>
          <p:cNvPr id="3" name="Tekstvak 2"/>
          <p:cNvSpPr txBox="1"/>
          <p:nvPr/>
        </p:nvSpPr>
        <p:spPr>
          <a:xfrm>
            <a:off x="5724128" y="3997987"/>
            <a:ext cx="2520280" cy="2308324"/>
          </a:xfrm>
          <a:prstGeom prst="rect">
            <a:avLst/>
          </a:prstGeom>
          <a:noFill/>
        </p:spPr>
        <p:txBody>
          <a:bodyPr wrap="square" rtlCol="0">
            <a:spAutoFit/>
          </a:bodyPr>
          <a:lstStyle/>
          <a:p>
            <a:pPr algn="ctr"/>
            <a:r>
              <a:rPr lang="nl-NL" dirty="0" err="1">
                <a:solidFill>
                  <a:prstClr val="black"/>
                </a:solidFill>
              </a:rPr>
              <a:t>Kijktip</a:t>
            </a:r>
            <a:r>
              <a:rPr lang="nl-NL" dirty="0">
                <a:solidFill>
                  <a:prstClr val="black"/>
                </a:solidFill>
              </a:rPr>
              <a:t>: </a:t>
            </a:r>
            <a:r>
              <a:rPr lang="nl-NL" dirty="0" err="1">
                <a:solidFill>
                  <a:prstClr val="black"/>
                </a:solidFill>
                <a:hlinkClick r:id="rId4"/>
              </a:rPr>
              <a:t>Seeds</a:t>
            </a:r>
            <a:r>
              <a:rPr lang="nl-NL" dirty="0">
                <a:solidFill>
                  <a:prstClr val="black"/>
                </a:solidFill>
                <a:hlinkClick r:id="rId4"/>
              </a:rPr>
              <a:t>: </a:t>
            </a:r>
            <a:r>
              <a:rPr lang="nl-NL" dirty="0" err="1">
                <a:solidFill>
                  <a:prstClr val="black"/>
                </a:solidFill>
                <a:hlinkClick r:id="rId4"/>
              </a:rPr>
              <a:t>the</a:t>
            </a:r>
            <a:r>
              <a:rPr lang="nl-NL" dirty="0">
                <a:solidFill>
                  <a:prstClr val="black"/>
                </a:solidFill>
                <a:hlinkClick r:id="rId4"/>
              </a:rPr>
              <a:t> </a:t>
            </a:r>
            <a:r>
              <a:rPr lang="nl-NL" dirty="0" err="1">
                <a:solidFill>
                  <a:prstClr val="black"/>
                </a:solidFill>
                <a:hlinkClick r:id="rId4"/>
              </a:rPr>
              <a:t>untold</a:t>
            </a:r>
            <a:r>
              <a:rPr lang="nl-NL" dirty="0">
                <a:solidFill>
                  <a:prstClr val="black"/>
                </a:solidFill>
                <a:hlinkClick r:id="rId4"/>
              </a:rPr>
              <a:t> story</a:t>
            </a:r>
            <a:endParaRPr lang="nl-NL" dirty="0">
              <a:solidFill>
                <a:prstClr val="black"/>
              </a:solidFill>
            </a:endParaRPr>
          </a:p>
          <a:p>
            <a:pPr algn="ctr"/>
            <a:r>
              <a:rPr lang="nl-NL" dirty="0">
                <a:solidFill>
                  <a:prstClr val="black"/>
                </a:solidFill>
              </a:rPr>
              <a:t>YouTube, hele </a:t>
            </a:r>
            <a:r>
              <a:rPr lang="nl-NL" dirty="0" err="1">
                <a:solidFill>
                  <a:prstClr val="black"/>
                </a:solidFill>
              </a:rPr>
              <a:t>docu</a:t>
            </a:r>
            <a:r>
              <a:rPr lang="nl-NL" dirty="0">
                <a:solidFill>
                  <a:prstClr val="black"/>
                </a:solidFill>
              </a:rPr>
              <a:t> 90”</a:t>
            </a:r>
          </a:p>
          <a:p>
            <a:pPr algn="ctr"/>
            <a:r>
              <a:rPr lang="nl-NL" dirty="0">
                <a:solidFill>
                  <a:prstClr val="black"/>
                </a:solidFill>
              </a:rPr>
              <a:t>Bevat de kritische info over de economische machten die Louise Fresco niet vertelde. </a:t>
            </a:r>
          </a:p>
          <a:p>
            <a:endParaRPr lang="nl-NL" dirty="0">
              <a:solidFill>
                <a:prstClr val="black"/>
              </a:solidFill>
            </a:endParaRPr>
          </a:p>
        </p:txBody>
      </p:sp>
    </p:spTree>
    <p:extLst>
      <p:ext uri="{BB962C8B-B14F-4D97-AF65-F5344CB8AC3E}">
        <p14:creationId xmlns:p14="http://schemas.microsoft.com/office/powerpoint/2010/main" val="1743817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Aan de slag</a:t>
            </a:r>
          </a:p>
        </p:txBody>
      </p:sp>
      <p:sp>
        <p:nvSpPr>
          <p:cNvPr id="3" name="Tijdelijke aanduiding voor inhoud 2"/>
          <p:cNvSpPr>
            <a:spLocks noGrp="1"/>
          </p:cNvSpPr>
          <p:nvPr>
            <p:ph idx="1"/>
          </p:nvPr>
        </p:nvSpPr>
        <p:spPr/>
        <p:txBody>
          <a:bodyPr>
            <a:normAutofit fontScale="92500" lnSpcReduction="20000"/>
          </a:bodyPr>
          <a:lstStyle/>
          <a:p>
            <a:r>
              <a:rPr lang="nl-NL" dirty="0"/>
              <a:t>Vorm groepen van 3 of 4 leerlingen</a:t>
            </a:r>
          </a:p>
          <a:p>
            <a:r>
              <a:rPr lang="nl-NL" dirty="0"/>
              <a:t>Pak een laptop</a:t>
            </a:r>
          </a:p>
          <a:p>
            <a:r>
              <a:rPr lang="nl-NL" dirty="0"/>
              <a:t>Ga bronnen zoeken over het WVV</a:t>
            </a:r>
          </a:p>
          <a:p>
            <a:pPr lvl="1"/>
            <a:r>
              <a:rPr lang="nl-NL" dirty="0"/>
              <a:t>Overheidsinstanties</a:t>
            </a:r>
          </a:p>
          <a:p>
            <a:pPr lvl="1"/>
            <a:r>
              <a:rPr lang="nl-NL" dirty="0" err="1"/>
              <a:t>NGO’s</a:t>
            </a:r>
            <a:endParaRPr lang="nl-NL" dirty="0"/>
          </a:p>
          <a:p>
            <a:pPr lvl="1"/>
            <a:r>
              <a:rPr lang="nl-NL" dirty="0"/>
              <a:t>Milieubeweging</a:t>
            </a:r>
          </a:p>
          <a:p>
            <a:pPr lvl="1"/>
            <a:r>
              <a:rPr lang="nl-NL" dirty="0"/>
              <a:t>Politieke partijen</a:t>
            </a:r>
          </a:p>
          <a:p>
            <a:pPr lvl="1"/>
            <a:r>
              <a:rPr lang="nl-NL" dirty="0"/>
              <a:t>Enz.</a:t>
            </a:r>
          </a:p>
          <a:p>
            <a:r>
              <a:rPr lang="nl-NL" dirty="0"/>
              <a:t>Screen de info, beoordeel ze op bruikbaarheid, noteer de URL’s, vat de kern samen.</a:t>
            </a:r>
          </a:p>
        </p:txBody>
      </p:sp>
    </p:spTree>
    <p:extLst>
      <p:ext uri="{BB962C8B-B14F-4D97-AF65-F5344CB8AC3E}">
        <p14:creationId xmlns:p14="http://schemas.microsoft.com/office/powerpoint/2010/main" val="2671278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Aan de slag</a:t>
            </a:r>
          </a:p>
        </p:txBody>
      </p:sp>
      <p:sp>
        <p:nvSpPr>
          <p:cNvPr id="3" name="Tijdelijke aanduiding voor inhoud 2"/>
          <p:cNvSpPr>
            <a:spLocks noGrp="1"/>
          </p:cNvSpPr>
          <p:nvPr>
            <p:ph idx="1"/>
          </p:nvPr>
        </p:nvSpPr>
        <p:spPr>
          <a:xfrm>
            <a:off x="457200" y="1600200"/>
            <a:ext cx="8229600" cy="5141168"/>
          </a:xfrm>
        </p:spPr>
        <p:txBody>
          <a:bodyPr>
            <a:normAutofit fontScale="62500" lnSpcReduction="20000"/>
          </a:bodyPr>
          <a:lstStyle/>
          <a:p>
            <a:pPr marL="0" indent="0">
              <a:buNone/>
            </a:pPr>
            <a:r>
              <a:rPr lang="nl-NL" dirty="0"/>
              <a:t>Door ons aangedragen bronnen</a:t>
            </a:r>
          </a:p>
          <a:p>
            <a:pPr>
              <a:spcAft>
                <a:spcPts val="0"/>
              </a:spcAft>
            </a:pPr>
            <a:r>
              <a:rPr lang="nl-NL" dirty="0">
                <a:ea typeface="Calibri"/>
                <a:cs typeface="Times New Roman"/>
              </a:rPr>
              <a:t>Zondag met Lubach: Vlees </a:t>
            </a:r>
            <a:r>
              <a:rPr lang="nl-NL" u="sng" dirty="0">
                <a:solidFill>
                  <a:srgbClr val="0000FF"/>
                </a:solidFill>
                <a:ea typeface="Calibri"/>
                <a:cs typeface="Times New Roman"/>
                <a:hlinkClick r:id="rId2"/>
              </a:rPr>
              <a:t>https://www.youtube.com/watch?v=RXRQNlxN5KY</a:t>
            </a:r>
            <a:r>
              <a:rPr lang="nl-NL" dirty="0">
                <a:ea typeface="Calibri"/>
                <a:cs typeface="Times New Roman"/>
              </a:rPr>
              <a:t> </a:t>
            </a:r>
          </a:p>
          <a:p>
            <a:pPr>
              <a:spcAft>
                <a:spcPts val="0"/>
              </a:spcAft>
            </a:pPr>
            <a:r>
              <a:rPr lang="en-GB" dirty="0">
                <a:ea typeface="Calibri"/>
                <a:cs typeface="Times New Roman"/>
              </a:rPr>
              <a:t>Fresco’s </a:t>
            </a:r>
            <a:r>
              <a:rPr lang="en-GB" dirty="0" err="1">
                <a:ea typeface="Calibri"/>
                <a:cs typeface="Times New Roman"/>
              </a:rPr>
              <a:t>paradijs</a:t>
            </a:r>
            <a:r>
              <a:rPr lang="en-GB" dirty="0">
                <a:ea typeface="Calibri"/>
                <a:cs typeface="Times New Roman"/>
              </a:rPr>
              <a:t>: </a:t>
            </a:r>
            <a:r>
              <a:rPr lang="en-GB" u="sng" dirty="0">
                <a:solidFill>
                  <a:srgbClr val="0000FF"/>
                </a:solidFill>
                <a:ea typeface="Calibri"/>
                <a:cs typeface="Times New Roman"/>
                <a:hlinkClick r:id="rId3"/>
              </a:rPr>
              <a:t>https://www.human.nl/frescos-paradijs/2014.html</a:t>
            </a:r>
            <a:endParaRPr lang="nl-NL" dirty="0">
              <a:ea typeface="Calibri"/>
              <a:cs typeface="Times New Roman"/>
            </a:endParaRPr>
          </a:p>
          <a:p>
            <a:pPr>
              <a:spcAft>
                <a:spcPts val="0"/>
              </a:spcAft>
            </a:pPr>
            <a:r>
              <a:rPr lang="nl-NL" dirty="0">
                <a:ea typeface="Calibri"/>
                <a:cs typeface="Times New Roman"/>
              </a:rPr>
              <a:t>Liefde gaat door de maag : </a:t>
            </a:r>
            <a:r>
              <a:rPr lang="nl-NL" u="sng" dirty="0">
                <a:solidFill>
                  <a:srgbClr val="0000FF"/>
                </a:solidFill>
                <a:ea typeface="Calibri"/>
                <a:cs typeface="Times New Roman"/>
                <a:hlinkClick r:id="rId4"/>
              </a:rPr>
              <a:t>https://www.human.nl/kijkenluister/liefde-gaat-door-de-maag.html</a:t>
            </a:r>
            <a:endParaRPr lang="nl-NL" dirty="0">
              <a:ea typeface="Calibri"/>
              <a:cs typeface="Times New Roman"/>
            </a:endParaRPr>
          </a:p>
          <a:p>
            <a:pPr>
              <a:spcAft>
                <a:spcPts val="0"/>
              </a:spcAft>
            </a:pPr>
            <a:r>
              <a:rPr lang="nl-NL" dirty="0" err="1">
                <a:ea typeface="Calibri"/>
                <a:cs typeface="Times New Roman"/>
              </a:rPr>
              <a:t>Chez</a:t>
            </a:r>
            <a:r>
              <a:rPr lang="nl-NL" dirty="0">
                <a:ea typeface="Calibri"/>
                <a:cs typeface="Times New Roman"/>
              </a:rPr>
              <a:t> Benali: </a:t>
            </a:r>
            <a:r>
              <a:rPr lang="nl-NL" u="sng" dirty="0">
                <a:solidFill>
                  <a:srgbClr val="0000FF"/>
                </a:solidFill>
                <a:ea typeface="Calibri"/>
                <a:cs typeface="Times New Roman"/>
                <a:hlinkClick r:id="rId5"/>
              </a:rPr>
              <a:t>https://www.npo.nl/chez-benali/KN_1681681</a:t>
            </a:r>
            <a:endParaRPr lang="nl-NL" dirty="0">
              <a:ea typeface="Calibri"/>
              <a:cs typeface="Times New Roman"/>
            </a:endParaRPr>
          </a:p>
          <a:p>
            <a:pPr>
              <a:spcAft>
                <a:spcPts val="0"/>
              </a:spcAft>
            </a:pPr>
            <a:r>
              <a:rPr lang="nl-NL" dirty="0">
                <a:ea typeface="Calibri"/>
                <a:cs typeface="Times New Roman"/>
              </a:rPr>
              <a:t>10voorBiologie: </a:t>
            </a:r>
            <a:r>
              <a:rPr lang="nl-NL" sz="2400" u="sng" dirty="0">
                <a:solidFill>
                  <a:srgbClr val="0000FF"/>
                </a:solidFill>
                <a:effectLst/>
                <a:latin typeface="Arial"/>
                <a:ea typeface="Times New Roman"/>
                <a:cs typeface="Times New Roman"/>
                <a:hlinkClick r:id="rId6"/>
              </a:rPr>
              <a:t>De gekloneerde toekomst</a:t>
            </a:r>
            <a:r>
              <a:rPr lang="nl-NL" dirty="0">
                <a:ea typeface="Calibri"/>
                <a:cs typeface="Times New Roman"/>
              </a:rPr>
              <a:t> en </a:t>
            </a:r>
            <a:r>
              <a:rPr lang="nl-NL" u="sng" dirty="0">
                <a:solidFill>
                  <a:srgbClr val="0000FF"/>
                </a:solidFill>
                <a:ea typeface="Calibri"/>
                <a:cs typeface="Times New Roman"/>
                <a:hlinkClick r:id="rId7"/>
              </a:rPr>
              <a:t>Gezondheid en voeding</a:t>
            </a:r>
            <a:endParaRPr lang="nl-NL" dirty="0">
              <a:ea typeface="Calibri"/>
              <a:cs typeface="Times New Roman"/>
            </a:endParaRPr>
          </a:p>
          <a:p>
            <a:pPr>
              <a:spcAft>
                <a:spcPts val="0"/>
              </a:spcAft>
            </a:pPr>
            <a:r>
              <a:rPr lang="en-GB" dirty="0">
                <a:ea typeface="Calibri"/>
                <a:cs typeface="Times New Roman"/>
              </a:rPr>
              <a:t>Keeping it Kosher in LA's Kosher Corridor: Soul Food: </a:t>
            </a:r>
            <a:r>
              <a:rPr lang="en-GB" u="sng" dirty="0">
                <a:solidFill>
                  <a:srgbClr val="0000FF"/>
                </a:solidFill>
                <a:ea typeface="Calibri"/>
                <a:cs typeface="Times New Roman"/>
                <a:hlinkClick r:id="rId8"/>
              </a:rPr>
              <a:t>https://www.youtube.com/watch?v=7qTatb6qHEM</a:t>
            </a:r>
            <a:r>
              <a:rPr lang="en-GB" dirty="0">
                <a:ea typeface="Calibri"/>
                <a:cs typeface="Times New Roman"/>
              </a:rPr>
              <a:t> </a:t>
            </a:r>
            <a:endParaRPr lang="nl-NL" dirty="0">
              <a:ea typeface="Calibri"/>
              <a:cs typeface="Times New Roman"/>
            </a:endParaRPr>
          </a:p>
          <a:p>
            <a:pPr>
              <a:spcAft>
                <a:spcPts val="0"/>
              </a:spcAft>
            </a:pPr>
            <a:r>
              <a:rPr lang="en-GB" dirty="0">
                <a:ea typeface="Calibri"/>
                <a:cs typeface="Times New Roman"/>
              </a:rPr>
              <a:t>Halal and the </a:t>
            </a:r>
            <a:r>
              <a:rPr lang="en-GB" dirty="0" err="1">
                <a:ea typeface="Calibri"/>
                <a:cs typeface="Times New Roman"/>
              </a:rPr>
              <a:t>Flavors</a:t>
            </a:r>
            <a:r>
              <a:rPr lang="en-GB" dirty="0">
                <a:ea typeface="Calibri"/>
                <a:cs typeface="Times New Roman"/>
              </a:rPr>
              <a:t> of Islam with Dawn </a:t>
            </a:r>
            <a:r>
              <a:rPr lang="en-GB" dirty="0" err="1">
                <a:ea typeface="Calibri"/>
                <a:cs typeface="Times New Roman"/>
              </a:rPr>
              <a:t>O'Porter</a:t>
            </a:r>
            <a:r>
              <a:rPr lang="en-GB" dirty="0">
                <a:ea typeface="Calibri"/>
                <a:cs typeface="Times New Roman"/>
              </a:rPr>
              <a:t>: Soul Food (Episode 2):  </a:t>
            </a:r>
            <a:r>
              <a:rPr lang="en-GB" u="sng" dirty="0">
                <a:solidFill>
                  <a:srgbClr val="0000FF"/>
                </a:solidFill>
                <a:ea typeface="Calibri"/>
                <a:cs typeface="Times New Roman"/>
                <a:hlinkClick r:id="rId9"/>
              </a:rPr>
              <a:t>https://www.youtube.com/watch?v=z7uiEI6ywws</a:t>
            </a:r>
            <a:r>
              <a:rPr lang="en-GB" dirty="0">
                <a:ea typeface="Calibri"/>
                <a:cs typeface="Times New Roman"/>
              </a:rPr>
              <a:t> </a:t>
            </a:r>
            <a:endParaRPr lang="nl-NL" dirty="0">
              <a:ea typeface="Calibri"/>
              <a:cs typeface="Times New Roman"/>
            </a:endParaRPr>
          </a:p>
          <a:p>
            <a:pPr>
              <a:spcAft>
                <a:spcPts val="0"/>
              </a:spcAft>
            </a:pPr>
            <a:endParaRPr lang="nl-NL" dirty="0">
              <a:ea typeface="Calibri"/>
              <a:cs typeface="Times New Roman"/>
            </a:endParaRPr>
          </a:p>
          <a:p>
            <a:pPr>
              <a:spcAft>
                <a:spcPts val="0"/>
              </a:spcAft>
            </a:pPr>
            <a:r>
              <a:rPr lang="nl-NL" dirty="0">
                <a:ea typeface="Calibri"/>
                <a:cs typeface="Times New Roman"/>
              </a:rPr>
              <a:t>Bezoek ook eens sites van universiteiten zoals </a:t>
            </a:r>
            <a:r>
              <a:rPr lang="nl-NL" u="sng" dirty="0">
                <a:solidFill>
                  <a:srgbClr val="0000FF"/>
                </a:solidFill>
                <a:ea typeface="Calibri"/>
                <a:cs typeface="Times New Roman"/>
                <a:hlinkClick r:id="rId10"/>
              </a:rPr>
              <a:t>Wageningen</a:t>
            </a:r>
            <a:r>
              <a:rPr lang="nl-NL" dirty="0">
                <a:ea typeface="Calibri"/>
                <a:cs typeface="Times New Roman"/>
              </a:rPr>
              <a:t> of die van NGO zoals de dossiers van </a:t>
            </a:r>
            <a:r>
              <a:rPr lang="nl-NL" u="sng" dirty="0">
                <a:solidFill>
                  <a:srgbClr val="0000FF"/>
                </a:solidFill>
                <a:ea typeface="Calibri"/>
                <a:cs typeface="Times New Roman"/>
                <a:hlinkClick r:id="rId11"/>
              </a:rPr>
              <a:t>milieudefensie</a:t>
            </a:r>
            <a:r>
              <a:rPr lang="nl-NL" dirty="0">
                <a:ea typeface="Calibri"/>
                <a:cs typeface="Times New Roman"/>
              </a:rPr>
              <a:t> of de standpunten van groepen zoals de </a:t>
            </a:r>
            <a:r>
              <a:rPr lang="nl-NL" u="sng" dirty="0">
                <a:solidFill>
                  <a:srgbClr val="0000FF"/>
                </a:solidFill>
                <a:ea typeface="Calibri"/>
                <a:cs typeface="Times New Roman"/>
                <a:hlinkClick r:id="rId12"/>
              </a:rPr>
              <a:t>vegetariërsbond</a:t>
            </a:r>
            <a:r>
              <a:rPr lang="nl-NL" dirty="0">
                <a:ea typeface="Calibri"/>
                <a:cs typeface="Times New Roman"/>
              </a:rPr>
              <a:t>.</a:t>
            </a:r>
          </a:p>
        </p:txBody>
      </p:sp>
    </p:spTree>
    <p:extLst>
      <p:ext uri="{BB962C8B-B14F-4D97-AF65-F5344CB8AC3E}">
        <p14:creationId xmlns:p14="http://schemas.microsoft.com/office/powerpoint/2010/main" val="410059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0016"/>
            <a:ext cx="8229600" cy="1143000"/>
          </a:xfrm>
        </p:spPr>
        <p:txBody>
          <a:bodyPr/>
          <a:lstStyle/>
          <a:p>
            <a:r>
              <a:rPr lang="nl-NL" b="1" dirty="0">
                <a:solidFill>
                  <a:srgbClr val="FF0000"/>
                </a:solidFill>
                <a:latin typeface="+mn-lt"/>
              </a:rPr>
              <a:t>Oorzaken WVP</a:t>
            </a:r>
          </a:p>
        </p:txBody>
      </p:sp>
      <p:sp>
        <p:nvSpPr>
          <p:cNvPr id="3" name="Tijdelijke aanduiding voor inhoud 2"/>
          <p:cNvSpPr>
            <a:spLocks noGrp="1"/>
          </p:cNvSpPr>
          <p:nvPr>
            <p:ph idx="1"/>
          </p:nvPr>
        </p:nvSpPr>
        <p:spPr>
          <a:xfrm>
            <a:off x="467544" y="1052736"/>
            <a:ext cx="8676456" cy="5616624"/>
          </a:xfrm>
        </p:spPr>
        <p:txBody>
          <a:bodyPr>
            <a:normAutofit fontScale="62500" lnSpcReduction="20000"/>
          </a:bodyPr>
          <a:lstStyle/>
          <a:p>
            <a:r>
              <a:rPr lang="nl-NL" sz="3600" dirty="0"/>
              <a:t>Ongelijke verdeling</a:t>
            </a:r>
          </a:p>
          <a:p>
            <a:pPr lvl="1"/>
            <a:r>
              <a:rPr lang="nl-NL" sz="2900" dirty="0"/>
              <a:t> 30 % van de wereldbevolking beschikt over 75 % van het voedsel</a:t>
            </a:r>
          </a:p>
          <a:p>
            <a:pPr lvl="1"/>
            <a:r>
              <a:rPr lang="nl-NL" sz="2900" dirty="0"/>
              <a:t>Amorele patenten: van wie is de mais of het genoom van brongewassen?</a:t>
            </a:r>
          </a:p>
          <a:p>
            <a:pPr lvl="1"/>
            <a:r>
              <a:rPr lang="nl-NL" sz="2900" dirty="0"/>
              <a:t>Economisch neokolonialisme: Enkele bedrijven hebben monopolie (</a:t>
            </a:r>
            <a:r>
              <a:rPr lang="nl-NL" sz="2900" dirty="0">
                <a:hlinkClick r:id="rId2" action="ppaction://hlinksldjump"/>
              </a:rPr>
              <a:t>Monsanto</a:t>
            </a:r>
            <a:r>
              <a:rPr lang="nl-NL" sz="2900" dirty="0">
                <a:hlinkClick r:id="rId3" action="ppaction://hlinksldjump"/>
              </a:rPr>
              <a:t>!</a:t>
            </a:r>
            <a:r>
              <a:rPr lang="nl-NL" sz="2900" dirty="0"/>
              <a:t>)</a:t>
            </a:r>
          </a:p>
          <a:p>
            <a:r>
              <a:rPr lang="nl-NL" sz="3600" dirty="0"/>
              <a:t>Consumentengedrag</a:t>
            </a:r>
          </a:p>
          <a:p>
            <a:pPr lvl="1"/>
            <a:r>
              <a:rPr lang="nl-NL" sz="2900" dirty="0"/>
              <a:t>Verspilling van voedsel: 40% van de productie wordt niet gegeten!</a:t>
            </a:r>
          </a:p>
          <a:p>
            <a:pPr lvl="1"/>
            <a:r>
              <a:rPr lang="nl-NL" sz="2900" dirty="0"/>
              <a:t>Hoge vleesconsumptie (let op conversiefactor)</a:t>
            </a:r>
          </a:p>
          <a:p>
            <a:r>
              <a:rPr lang="nl-NL" sz="3600" dirty="0"/>
              <a:t>Milieuproblemen (m.n. door vleesproductie &amp; transport): </a:t>
            </a:r>
          </a:p>
          <a:p>
            <a:pPr lvl="1"/>
            <a:r>
              <a:rPr lang="nl-NL" sz="2900" dirty="0"/>
              <a:t>Broeikaseffect</a:t>
            </a:r>
          </a:p>
          <a:p>
            <a:pPr lvl="1"/>
            <a:r>
              <a:rPr lang="nl-NL" sz="2900" dirty="0"/>
              <a:t>Verdroging</a:t>
            </a:r>
          </a:p>
          <a:p>
            <a:pPr lvl="1"/>
            <a:r>
              <a:rPr lang="nl-NL" sz="2900" dirty="0"/>
              <a:t>Verzuring</a:t>
            </a:r>
          </a:p>
          <a:p>
            <a:pPr lvl="1"/>
            <a:r>
              <a:rPr lang="nl-NL" sz="2900" dirty="0"/>
              <a:t>Verzilting</a:t>
            </a:r>
          </a:p>
          <a:p>
            <a:pPr lvl="1"/>
            <a:r>
              <a:rPr lang="nl-NL" sz="2900" dirty="0"/>
              <a:t>(bodem)uitputting</a:t>
            </a:r>
          </a:p>
          <a:p>
            <a:r>
              <a:rPr lang="nl-NL" sz="3600" dirty="0"/>
              <a:t>Natuurrampen (steeds vaker door de opwarming van de aarde)</a:t>
            </a:r>
          </a:p>
          <a:p>
            <a:r>
              <a:rPr lang="nl-NL" sz="3600" dirty="0"/>
              <a:t>Oorlogen, corruptie</a:t>
            </a:r>
          </a:p>
          <a:p>
            <a:r>
              <a:rPr lang="nl-NL" sz="3600" dirty="0"/>
              <a:t>Verstedelijking </a:t>
            </a:r>
            <a:r>
              <a:rPr lang="nl-NL" sz="3600" dirty="0">
                <a:sym typeface="Wingdings" panose="05000000000000000000" pitchFamily="2" charset="2"/>
              </a:rPr>
              <a:t> </a:t>
            </a:r>
            <a:r>
              <a:rPr lang="nl-NL" sz="3600" dirty="0"/>
              <a:t>afname landbouwareaal</a:t>
            </a:r>
          </a:p>
          <a:p>
            <a:r>
              <a:rPr lang="nl-NL" sz="3600" dirty="0"/>
              <a:t>Gebrekkige infrastructuur</a:t>
            </a:r>
          </a:p>
          <a:p>
            <a:r>
              <a:rPr lang="nl-NL" sz="3600" dirty="0"/>
              <a:t>Gebrek aan kennis bij consumenten en landbouwers </a:t>
            </a:r>
          </a:p>
          <a:p>
            <a:endParaRPr lang="nl-NL" dirty="0"/>
          </a:p>
        </p:txBody>
      </p:sp>
    </p:spTree>
    <p:extLst>
      <p:ext uri="{BB962C8B-B14F-4D97-AF65-F5344CB8AC3E}">
        <p14:creationId xmlns:p14="http://schemas.microsoft.com/office/powerpoint/2010/main" val="428667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Monsanto (</a:t>
            </a:r>
            <a:r>
              <a:rPr lang="nl-NL" b="1" dirty="0" err="1">
                <a:solidFill>
                  <a:srgbClr val="FF0000"/>
                </a:solidFill>
              </a:rPr>
              <a:t>m.d.a</a:t>
            </a:r>
            <a:r>
              <a:rPr lang="nl-NL" b="1" dirty="0">
                <a:solidFill>
                  <a:srgbClr val="FF0000"/>
                </a:solidFill>
              </a:rPr>
              <a:t>. Yassine)</a:t>
            </a:r>
          </a:p>
        </p:txBody>
      </p:sp>
      <p:sp>
        <p:nvSpPr>
          <p:cNvPr id="3" name="Tijdelijke aanduiding voor inhoud 2"/>
          <p:cNvSpPr>
            <a:spLocks noGrp="1"/>
          </p:cNvSpPr>
          <p:nvPr>
            <p:ph idx="1"/>
          </p:nvPr>
        </p:nvSpPr>
        <p:spPr/>
        <p:txBody>
          <a:bodyPr>
            <a:normAutofit fontScale="92500" lnSpcReduction="20000"/>
          </a:bodyPr>
          <a:lstStyle/>
          <a:p>
            <a:r>
              <a:rPr lang="nl-NL" dirty="0"/>
              <a:t>Een Amerikaans multinationaal </a:t>
            </a:r>
            <a:r>
              <a:rPr lang="nl-NL" dirty="0" err="1"/>
              <a:t>biotech</a:t>
            </a:r>
            <a:r>
              <a:rPr lang="nl-NL" dirty="0"/>
              <a:t> bedrijf</a:t>
            </a:r>
          </a:p>
          <a:p>
            <a:r>
              <a:rPr lang="nl-NL" dirty="0"/>
              <a:t>Produceert gemodificeerde zaden, bijbehorende pesticiden (</a:t>
            </a:r>
            <a:r>
              <a:rPr lang="nl-NL" dirty="0" err="1"/>
              <a:t>roundup</a:t>
            </a:r>
            <a:r>
              <a:rPr lang="nl-NL" dirty="0"/>
              <a:t>) en kunstmest.</a:t>
            </a:r>
          </a:p>
          <a:p>
            <a:r>
              <a:rPr lang="nl-NL" dirty="0"/>
              <a:t>Heeft patent (alleenrecht) op veel landbouwgewassen </a:t>
            </a:r>
            <a:r>
              <a:rPr lang="nl-NL" dirty="0">
                <a:sym typeface="Wingdings" panose="05000000000000000000" pitchFamily="2" charset="2"/>
              </a:rPr>
              <a:t> </a:t>
            </a:r>
            <a:r>
              <a:rPr lang="nl-NL" b="1" dirty="0" err="1">
                <a:solidFill>
                  <a:srgbClr val="FF0000"/>
                </a:solidFill>
                <a:sym typeface="Wingdings" panose="05000000000000000000" pitchFamily="2" charset="2"/>
              </a:rPr>
              <a:t>biopiraterij</a:t>
            </a:r>
            <a:r>
              <a:rPr lang="nl-NL" b="1" dirty="0">
                <a:solidFill>
                  <a:srgbClr val="FF0000"/>
                </a:solidFill>
                <a:sym typeface="Wingdings" panose="05000000000000000000" pitchFamily="2" charset="2"/>
              </a:rPr>
              <a:t>*</a:t>
            </a:r>
          </a:p>
          <a:p>
            <a:r>
              <a:rPr lang="nl-NL" dirty="0">
                <a:sym typeface="Wingdings" panose="05000000000000000000" pitchFamily="2" charset="2"/>
              </a:rPr>
              <a:t>Monsanto vervangt wereldwijd genetisch een enorme diverse hoeveelheid gewassen door overal dezelfde type. Maar “no </a:t>
            </a:r>
            <a:r>
              <a:rPr lang="nl-NL" dirty="0" err="1">
                <a:sym typeface="Wingdings" panose="05000000000000000000" pitchFamily="2" charset="2"/>
              </a:rPr>
              <a:t>sweat</a:t>
            </a:r>
            <a:r>
              <a:rPr lang="nl-NL" dirty="0">
                <a:sym typeface="Wingdings" panose="05000000000000000000" pitchFamily="2" charset="2"/>
              </a:rPr>
              <a:t>” de bestrijdingsmiddelen zijn bij Monsanto te koop!</a:t>
            </a:r>
          </a:p>
          <a:p>
            <a:r>
              <a:rPr lang="nl-NL" dirty="0">
                <a:sym typeface="Wingdings" panose="05000000000000000000" pitchFamily="2" charset="2"/>
              </a:rPr>
              <a:t>Omzet 15 miljard, winst 2,3 miljard (2015), 22.500 werknemers</a:t>
            </a:r>
            <a:endParaRPr lang="nl-NL" dirty="0"/>
          </a:p>
        </p:txBody>
      </p:sp>
    </p:spTree>
    <p:extLst>
      <p:ext uri="{BB962C8B-B14F-4D97-AF65-F5344CB8AC3E}">
        <p14:creationId xmlns:p14="http://schemas.microsoft.com/office/powerpoint/2010/main" val="1460562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rgbClr val="FF0000"/>
                </a:solidFill>
                <a:latin typeface="+mn-lt"/>
                <a:ea typeface="Calibri"/>
                <a:cs typeface="Times New Roman"/>
              </a:rPr>
              <a:t>Oplossingen</a:t>
            </a:r>
            <a:endParaRPr lang="nl-NL" b="1" dirty="0">
              <a:solidFill>
                <a:srgbClr val="FF0000"/>
              </a:solidFill>
              <a:latin typeface="+mn-lt"/>
            </a:endParaRPr>
          </a:p>
        </p:txBody>
      </p:sp>
      <p:sp>
        <p:nvSpPr>
          <p:cNvPr id="3" name="Tijdelijke aanduiding voor inhoud 2"/>
          <p:cNvSpPr>
            <a:spLocks noGrp="1"/>
          </p:cNvSpPr>
          <p:nvPr>
            <p:ph idx="1"/>
          </p:nvPr>
        </p:nvSpPr>
        <p:spPr>
          <a:xfrm>
            <a:off x="395536" y="1412776"/>
            <a:ext cx="8229600" cy="4997152"/>
          </a:xfrm>
        </p:spPr>
        <p:txBody>
          <a:bodyPr>
            <a:noAutofit/>
          </a:bodyPr>
          <a:lstStyle/>
          <a:p>
            <a:pPr lvl="0">
              <a:buFont typeface="Symbol"/>
              <a:buChar char=""/>
            </a:pPr>
            <a:r>
              <a:rPr lang="nl-NL" sz="1800" dirty="0">
                <a:ea typeface="Calibri"/>
                <a:cs typeface="Times New Roman"/>
              </a:rPr>
              <a:t>Genetische modificatie (ziekteresistentie of klimaatpassende eigenschappen inbouwen) </a:t>
            </a:r>
          </a:p>
          <a:p>
            <a:pPr lvl="0">
              <a:buFont typeface="Symbol"/>
              <a:buChar char=""/>
            </a:pPr>
            <a:r>
              <a:rPr lang="nl-NL" sz="1800" dirty="0" err="1">
                <a:ea typeface="Calibri"/>
                <a:cs typeface="Times New Roman"/>
              </a:rPr>
              <a:t>GMO’s</a:t>
            </a:r>
            <a:r>
              <a:rPr lang="nl-NL" sz="1800" dirty="0">
                <a:ea typeface="Calibri"/>
                <a:cs typeface="Times New Roman"/>
              </a:rPr>
              <a:t> juist afschaffen </a:t>
            </a:r>
            <a:r>
              <a:rPr lang="nl-NL" sz="1800" dirty="0">
                <a:ea typeface="Calibri"/>
                <a:cs typeface="Times New Roman"/>
                <a:sym typeface="Wingdings" panose="05000000000000000000" pitchFamily="2" charset="2"/>
              </a:rPr>
              <a:t> voorzichtigheidstheorie</a:t>
            </a:r>
            <a:endParaRPr lang="nl-NL" sz="1800" dirty="0">
              <a:ea typeface="Calibri"/>
              <a:cs typeface="Times New Roman"/>
            </a:endParaRPr>
          </a:p>
          <a:p>
            <a:pPr lvl="0">
              <a:buFont typeface="Symbol"/>
              <a:buChar char=""/>
            </a:pPr>
            <a:r>
              <a:rPr lang="nl-NL" sz="1800" dirty="0">
                <a:ea typeface="Calibri"/>
                <a:cs typeface="Times New Roman"/>
              </a:rPr>
              <a:t>Kleinschalige productie zoals </a:t>
            </a:r>
            <a:r>
              <a:rPr lang="nl-NL" sz="1800" dirty="0" err="1">
                <a:ea typeface="Calibri"/>
                <a:cs typeface="Times New Roman"/>
              </a:rPr>
              <a:t>cityfarming</a:t>
            </a:r>
            <a:r>
              <a:rPr lang="nl-NL" sz="1800" dirty="0">
                <a:ea typeface="Calibri"/>
                <a:cs typeface="Times New Roman"/>
              </a:rPr>
              <a:t>, steden zelfvoorzienend via lokale producten</a:t>
            </a:r>
          </a:p>
          <a:p>
            <a:pPr lvl="0">
              <a:buFont typeface="Symbol"/>
              <a:buChar char=""/>
            </a:pPr>
            <a:r>
              <a:rPr lang="nl-NL" sz="1800" dirty="0">
                <a:ea typeface="Calibri"/>
                <a:cs typeface="Times New Roman"/>
              </a:rPr>
              <a:t>Concurrentie versterken</a:t>
            </a:r>
          </a:p>
          <a:p>
            <a:pPr lvl="0">
              <a:buFont typeface="Symbol"/>
              <a:buChar char=""/>
            </a:pPr>
            <a:r>
              <a:rPr lang="nl-NL" sz="1800" dirty="0">
                <a:ea typeface="Calibri"/>
                <a:cs typeface="Times New Roman"/>
              </a:rPr>
              <a:t>Educatie en voorlichting</a:t>
            </a:r>
          </a:p>
          <a:p>
            <a:pPr lvl="0">
              <a:buFont typeface="Symbol"/>
              <a:buChar char=""/>
            </a:pPr>
            <a:r>
              <a:rPr lang="nl-NL" sz="1800" dirty="0">
                <a:ea typeface="Calibri"/>
                <a:cs typeface="Times New Roman"/>
              </a:rPr>
              <a:t>Juridische stappen: afschaffen patenten op levende organismen: je kunt de mais niet “bezitten”.</a:t>
            </a:r>
          </a:p>
          <a:p>
            <a:pPr lvl="0">
              <a:buFont typeface="Symbol"/>
              <a:buChar char=""/>
            </a:pPr>
            <a:r>
              <a:rPr lang="nl-NL" sz="1800" dirty="0">
                <a:ea typeface="Calibri"/>
                <a:cs typeface="Times New Roman"/>
              </a:rPr>
              <a:t>Meerdere lokale zaadbanken oprichten</a:t>
            </a:r>
          </a:p>
          <a:p>
            <a:pPr lvl="0">
              <a:buFont typeface="Symbol"/>
              <a:buChar char=""/>
            </a:pPr>
            <a:r>
              <a:rPr lang="nl-NL" sz="1800" dirty="0">
                <a:ea typeface="Calibri"/>
                <a:cs typeface="Times New Roman"/>
              </a:rPr>
              <a:t>Accijns op vlees</a:t>
            </a:r>
          </a:p>
          <a:p>
            <a:pPr lvl="0">
              <a:buFont typeface="Symbol"/>
              <a:buChar char=""/>
            </a:pPr>
            <a:r>
              <a:rPr lang="nl-NL" sz="1800" dirty="0">
                <a:ea typeface="Calibri"/>
                <a:cs typeface="Times New Roman"/>
              </a:rPr>
              <a:t>Dumping van goedkoop voedsel in arme landen tegengaan</a:t>
            </a:r>
          </a:p>
          <a:p>
            <a:pPr lvl="0">
              <a:buFont typeface="Symbol"/>
              <a:buChar char=""/>
            </a:pPr>
            <a:r>
              <a:rPr lang="nl-NL" sz="1800" dirty="0">
                <a:ea typeface="Calibri"/>
                <a:cs typeface="Times New Roman"/>
              </a:rPr>
              <a:t>Consumenten gedrag</a:t>
            </a:r>
          </a:p>
          <a:p>
            <a:pPr lvl="1">
              <a:buFont typeface="Courier New"/>
              <a:buChar char="o"/>
            </a:pPr>
            <a:r>
              <a:rPr lang="nl-NL" sz="1800" dirty="0">
                <a:ea typeface="Calibri"/>
                <a:cs typeface="Times New Roman"/>
              </a:rPr>
              <a:t>Minder verspilling, bijv. voedsel hergebruik voor de uiterste datum.</a:t>
            </a:r>
          </a:p>
          <a:p>
            <a:pPr lvl="1">
              <a:buFont typeface="Courier New"/>
              <a:buChar char="o"/>
            </a:pPr>
            <a:r>
              <a:rPr lang="nl-NL" sz="1800" dirty="0">
                <a:ea typeface="Calibri"/>
                <a:cs typeface="Times New Roman"/>
              </a:rPr>
              <a:t>Andere voedselkeuzes: vegetarisme, team iets minder vlees, insecten en/of algen eten</a:t>
            </a:r>
          </a:p>
          <a:p>
            <a:pPr lvl="1">
              <a:buFont typeface="Courier New"/>
              <a:buChar char="o"/>
            </a:pPr>
            <a:r>
              <a:rPr lang="nl-NL" sz="1800" dirty="0">
                <a:ea typeface="Calibri"/>
                <a:cs typeface="Times New Roman"/>
              </a:rPr>
              <a:t>….</a:t>
            </a:r>
          </a:p>
          <a:p>
            <a:endParaRPr lang="nl-NL" sz="1800" dirty="0"/>
          </a:p>
        </p:txBody>
      </p:sp>
    </p:spTree>
    <p:extLst>
      <p:ext uri="{BB962C8B-B14F-4D97-AF65-F5344CB8AC3E}">
        <p14:creationId xmlns:p14="http://schemas.microsoft.com/office/powerpoint/2010/main" val="1415039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a:t>Verschillende vensters op voedsel </a:t>
            </a:r>
          </a:p>
        </p:txBody>
      </p:sp>
      <p:sp>
        <p:nvSpPr>
          <p:cNvPr id="3" name="Subtitel 2"/>
          <p:cNvSpPr>
            <a:spLocks noGrp="1"/>
          </p:cNvSpPr>
          <p:nvPr>
            <p:ph type="subTitle" idx="1"/>
          </p:nvPr>
        </p:nvSpPr>
        <p:spPr/>
        <p:txBody>
          <a:bodyPr rtlCol="0"/>
          <a:lstStyle/>
          <a:p>
            <a:pPr rtl="0"/>
            <a:endParaRPr lang="nl-NL" dirty="0"/>
          </a:p>
        </p:txBody>
      </p:sp>
    </p:spTree>
    <p:extLst>
      <p:ext uri="{BB962C8B-B14F-4D97-AF65-F5344CB8AC3E}">
        <p14:creationId xmlns:p14="http://schemas.microsoft.com/office/powerpoint/2010/main" val="251176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CE03E-3DA1-4DA0-B6AD-E5D1AEB01E62}"/>
              </a:ext>
            </a:extLst>
          </p:cNvPr>
          <p:cNvSpPr>
            <a:spLocks noGrp="1"/>
          </p:cNvSpPr>
          <p:nvPr>
            <p:ph type="title"/>
          </p:nvPr>
        </p:nvSpPr>
        <p:spPr/>
        <p:txBody>
          <a:bodyPr/>
          <a:lstStyle/>
          <a:p>
            <a:r>
              <a:rPr lang="nl-NL" dirty="0"/>
              <a:t>Flip </a:t>
            </a:r>
            <a:r>
              <a:rPr lang="nl-NL" dirty="0" err="1"/>
              <a:t>the</a:t>
            </a:r>
            <a:r>
              <a:rPr lang="nl-NL" dirty="0"/>
              <a:t> classroom </a:t>
            </a:r>
          </a:p>
        </p:txBody>
      </p:sp>
      <p:sp>
        <p:nvSpPr>
          <p:cNvPr id="3" name="Tijdelijke aanduiding voor inhoud 2">
            <a:extLst>
              <a:ext uri="{FF2B5EF4-FFF2-40B4-BE49-F238E27FC236}">
                <a16:creationId xmlns:a16="http://schemas.microsoft.com/office/drawing/2014/main" id="{900297AE-0202-4CE4-BB96-E397DF1EAA7C}"/>
              </a:ext>
            </a:extLst>
          </p:cNvPr>
          <p:cNvSpPr>
            <a:spLocks noGrp="1"/>
          </p:cNvSpPr>
          <p:nvPr>
            <p:ph idx="1"/>
          </p:nvPr>
        </p:nvSpPr>
        <p:spPr>
          <a:xfrm>
            <a:off x="914401" y="1600200"/>
            <a:ext cx="4197800" cy="4572000"/>
          </a:xfrm>
        </p:spPr>
        <p:txBody>
          <a:bodyPr>
            <a:normAutofit fontScale="85000" lnSpcReduction="20000"/>
          </a:bodyPr>
          <a:lstStyle/>
          <a:p>
            <a:r>
              <a:rPr lang="nl-NL" dirty="0"/>
              <a:t>Thuis vooraf aan de les kijken jullie een de filmpjes (dia 1&amp;2). Van Dia 2 maak je zelf een keuze. </a:t>
            </a:r>
          </a:p>
          <a:p>
            <a:r>
              <a:rPr lang="nl-NL" dirty="0"/>
              <a:t>Neem hier de tijd voor! </a:t>
            </a:r>
          </a:p>
          <a:p>
            <a:r>
              <a:rPr lang="nl-NL" dirty="0"/>
              <a:t>Maak eventueel aantekeningen. </a:t>
            </a:r>
          </a:p>
          <a:p>
            <a:r>
              <a:rPr lang="nl-NL" dirty="0"/>
              <a:t>In de les gaan jullie vragen maken in groepjes en de inhoud van de filmpjes bespreken. Waarbij het belangrijk is dat jullie onderling uitwisselen. </a:t>
            </a:r>
          </a:p>
        </p:txBody>
      </p:sp>
      <p:pic>
        <p:nvPicPr>
          <p:cNvPr id="2050" name="Picture 2" descr="Image result for flip the classroom">
            <a:extLst>
              <a:ext uri="{FF2B5EF4-FFF2-40B4-BE49-F238E27FC236}">
                <a16:creationId xmlns:a16="http://schemas.microsoft.com/office/drawing/2014/main" id="{7339064C-1B20-4171-8D07-33ACFEB12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200" y="1600200"/>
            <a:ext cx="3742710"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0228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1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9"/>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endParaRPr>
          </a:p>
        </p:txBody>
      </p:sp>
      <p:pic>
        <p:nvPicPr>
          <p:cNvPr id="1030" name="Picture 6" descr="Image result for kosher">
            <a:extLst>
              <a:ext uri="{FF2B5EF4-FFF2-40B4-BE49-F238E27FC236}">
                <a16:creationId xmlns:a16="http://schemas.microsoft.com/office/drawing/2014/main" id="{70535765-D33D-4FDD-A7E0-3246168414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668" r="6011" b="-2"/>
          <a:stretch/>
        </p:blipFill>
        <p:spPr bwMode="auto">
          <a:xfrm>
            <a:off x="5872165" y="2828925"/>
            <a:ext cx="3031807" cy="33889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alal">
            <a:extLst>
              <a:ext uri="{FF2B5EF4-FFF2-40B4-BE49-F238E27FC236}">
                <a16:creationId xmlns:a16="http://schemas.microsoft.com/office/drawing/2014/main" id="{8820CCBD-35F4-4695-AC7D-06FDED3F31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
          <a:stretch/>
        </p:blipFill>
        <p:spPr bwMode="auto">
          <a:xfrm>
            <a:off x="5872164" y="306909"/>
            <a:ext cx="3031807"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29ECD9D-01D9-4D80-91A5-B0D84A6C9998}"/>
              </a:ext>
            </a:extLst>
          </p:cNvPr>
          <p:cNvSpPr>
            <a:spLocks noGrp="1"/>
          </p:cNvSpPr>
          <p:nvPr>
            <p:ph type="title"/>
          </p:nvPr>
        </p:nvSpPr>
        <p:spPr>
          <a:xfrm>
            <a:off x="616137" y="640266"/>
            <a:ext cx="4653738" cy="1344975"/>
          </a:xfrm>
        </p:spPr>
        <p:txBody>
          <a:bodyPr>
            <a:normAutofit/>
          </a:bodyPr>
          <a:lstStyle/>
          <a:p>
            <a:r>
              <a:rPr lang="nl-NL" sz="4000" dirty="0"/>
              <a:t> Islam &amp; Jodendom</a:t>
            </a:r>
          </a:p>
        </p:txBody>
      </p:sp>
      <p:sp>
        <p:nvSpPr>
          <p:cNvPr id="3" name="Tijdelijke aanduiding voor inhoud 2">
            <a:extLst>
              <a:ext uri="{FF2B5EF4-FFF2-40B4-BE49-F238E27FC236}">
                <a16:creationId xmlns:a16="http://schemas.microsoft.com/office/drawing/2014/main" id="{15E1EED7-50E0-411A-AB73-F9280DC7E65B}"/>
              </a:ext>
            </a:extLst>
          </p:cNvPr>
          <p:cNvSpPr>
            <a:spLocks noGrp="1"/>
          </p:cNvSpPr>
          <p:nvPr>
            <p:ph idx="1"/>
          </p:nvPr>
        </p:nvSpPr>
        <p:spPr>
          <a:xfrm>
            <a:off x="616136" y="2121763"/>
            <a:ext cx="4653738" cy="3626917"/>
          </a:xfrm>
        </p:spPr>
        <p:txBody>
          <a:bodyPr>
            <a:normAutofit/>
          </a:bodyPr>
          <a:lstStyle/>
          <a:p>
            <a:r>
              <a:rPr lang="nl-NL" sz="2400" dirty="0" err="1"/>
              <a:t>Munchies</a:t>
            </a:r>
            <a:r>
              <a:rPr lang="nl-NL" sz="2400" dirty="0"/>
              <a:t> Islam:</a:t>
            </a:r>
          </a:p>
          <a:p>
            <a:r>
              <a:rPr lang="nl-NL" sz="2400" dirty="0">
                <a:hlinkClick r:id="rId4"/>
              </a:rPr>
              <a:t>https://www.youtube.com/watch?v=z7uiEI6ywws</a:t>
            </a:r>
            <a:endParaRPr lang="nl-NL" sz="2400" dirty="0"/>
          </a:p>
          <a:p>
            <a:r>
              <a:rPr lang="nl-NL" sz="2400" dirty="0" err="1"/>
              <a:t>Muchies</a:t>
            </a:r>
            <a:r>
              <a:rPr lang="nl-NL" sz="2400" dirty="0"/>
              <a:t> Joods: </a:t>
            </a:r>
          </a:p>
          <a:p>
            <a:r>
              <a:rPr lang="nl-NL" sz="2400" dirty="0">
                <a:hlinkClick r:id="rId5"/>
              </a:rPr>
              <a:t>https://www.youtube.com/watch?v=7qTatb6qHEM</a:t>
            </a:r>
            <a:r>
              <a:rPr lang="nl-NL" sz="2400" dirty="0"/>
              <a:t> </a:t>
            </a:r>
          </a:p>
        </p:txBody>
      </p:sp>
      <p:sp>
        <p:nvSpPr>
          <p:cNvPr id="7" name="Tekstvak 6"/>
          <p:cNvSpPr txBox="1"/>
          <p:nvPr/>
        </p:nvSpPr>
        <p:spPr>
          <a:xfrm rot="20251174">
            <a:off x="2316555" y="4758933"/>
            <a:ext cx="5256584" cy="923330"/>
          </a:xfrm>
          <a:prstGeom prst="rect">
            <a:avLst/>
          </a:prstGeom>
          <a:solidFill>
            <a:schemeClr val="bg1"/>
          </a:solidFill>
        </p:spPr>
        <p:txBody>
          <a:bodyPr wrap="square" rtlCol="0">
            <a:spAutoFit/>
          </a:bodyPr>
          <a:lstStyle/>
          <a:p>
            <a:r>
              <a:rPr lang="nl-NL" dirty="0">
                <a:solidFill>
                  <a:srgbClr val="FF0000"/>
                </a:solidFill>
              </a:rPr>
              <a:t>Waarschuwing</a:t>
            </a:r>
            <a:r>
              <a:rPr lang="nl-NL" dirty="0">
                <a:solidFill>
                  <a:srgbClr val="000000"/>
                </a:solidFill>
              </a:rPr>
              <a:t>: </a:t>
            </a:r>
          </a:p>
          <a:p>
            <a:r>
              <a:rPr lang="nl-NL" dirty="0">
                <a:solidFill>
                  <a:srgbClr val="000000"/>
                </a:solidFill>
              </a:rPr>
              <a:t>In de 1</a:t>
            </a:r>
            <a:r>
              <a:rPr lang="nl-NL" baseline="30000" dirty="0">
                <a:solidFill>
                  <a:srgbClr val="000000"/>
                </a:solidFill>
              </a:rPr>
              <a:t>e</a:t>
            </a:r>
            <a:r>
              <a:rPr lang="nl-NL" dirty="0">
                <a:solidFill>
                  <a:srgbClr val="000000"/>
                </a:solidFill>
              </a:rPr>
              <a:t> film zit een scene in een slachthuis. Niet echt gruwelijk, maar wees er wel op bedacht</a:t>
            </a:r>
          </a:p>
        </p:txBody>
      </p:sp>
    </p:spTree>
    <p:extLst>
      <p:ext uri="{BB962C8B-B14F-4D97-AF65-F5344CB8AC3E}">
        <p14:creationId xmlns:p14="http://schemas.microsoft.com/office/powerpoint/2010/main" val="82839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0-meting</a:t>
            </a:r>
          </a:p>
        </p:txBody>
      </p:sp>
      <p:sp>
        <p:nvSpPr>
          <p:cNvPr id="3" name="Tijdelijke aanduiding voor inhoud 2"/>
          <p:cNvSpPr>
            <a:spLocks noGrp="1"/>
          </p:cNvSpPr>
          <p:nvPr>
            <p:ph idx="1"/>
          </p:nvPr>
        </p:nvSpPr>
        <p:spPr>
          <a:xfrm>
            <a:off x="539552" y="5229200"/>
            <a:ext cx="8229600" cy="676672"/>
          </a:xfrm>
        </p:spPr>
        <p:txBody>
          <a:bodyPr/>
          <a:lstStyle/>
          <a:p>
            <a:pPr marL="0" indent="0">
              <a:buNone/>
            </a:pPr>
            <a:r>
              <a:rPr lang="nl-NL" dirty="0"/>
              <a:t>	de weet – gedrag- en intentie- meter</a:t>
            </a:r>
          </a:p>
        </p:txBody>
      </p:sp>
    </p:spTree>
    <p:extLst>
      <p:ext uri="{BB962C8B-B14F-4D97-AF65-F5344CB8AC3E}">
        <p14:creationId xmlns:p14="http://schemas.microsoft.com/office/powerpoint/2010/main" val="2670385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F3241-7A72-4961-BDAA-E4C4176F78F1}"/>
              </a:ext>
            </a:extLst>
          </p:cNvPr>
          <p:cNvSpPr>
            <a:spLocks noGrp="1"/>
          </p:cNvSpPr>
          <p:nvPr>
            <p:ph type="title"/>
          </p:nvPr>
        </p:nvSpPr>
        <p:spPr/>
        <p:txBody>
          <a:bodyPr/>
          <a:lstStyle/>
          <a:p>
            <a:r>
              <a:rPr lang="nl-NL" dirty="0"/>
              <a:t>Tom = Rauw</a:t>
            </a:r>
          </a:p>
        </p:txBody>
      </p:sp>
      <p:sp>
        <p:nvSpPr>
          <p:cNvPr id="3" name="Tijdelijke aanduiding voor inhoud 2">
            <a:extLst>
              <a:ext uri="{FF2B5EF4-FFF2-40B4-BE49-F238E27FC236}">
                <a16:creationId xmlns:a16="http://schemas.microsoft.com/office/drawing/2014/main" id="{E72E1EBF-0D44-4FE1-ACC0-F358EBA9104F}"/>
              </a:ext>
            </a:extLst>
          </p:cNvPr>
          <p:cNvSpPr>
            <a:spLocks noGrp="1"/>
          </p:cNvSpPr>
          <p:nvPr>
            <p:ph idx="1"/>
          </p:nvPr>
        </p:nvSpPr>
        <p:spPr>
          <a:xfrm>
            <a:off x="914401" y="1600200"/>
            <a:ext cx="4197800" cy="5141168"/>
          </a:xfrm>
        </p:spPr>
        <p:txBody>
          <a:bodyPr>
            <a:normAutofit fontScale="62500" lnSpcReduction="20000"/>
          </a:bodyPr>
          <a:lstStyle/>
          <a:p>
            <a:r>
              <a:rPr lang="nl-NL" dirty="0"/>
              <a:t>Rauwer </a:t>
            </a:r>
            <a:r>
              <a:rPr lang="nl-NL" dirty="0" err="1"/>
              <a:t>doc</a:t>
            </a:r>
            <a:r>
              <a:rPr lang="nl-NL" dirty="0"/>
              <a:t> Tom (lang &amp; informatief): </a:t>
            </a:r>
            <a:r>
              <a:rPr lang="nl-NL" dirty="0">
                <a:hlinkClick r:id="rId2"/>
              </a:rPr>
              <a:t>https://www.youtube.com/watch?v=ol6Zys6gi0Q</a:t>
            </a:r>
            <a:endParaRPr lang="nl-NL" dirty="0"/>
          </a:p>
          <a:p>
            <a:r>
              <a:rPr lang="nl-NL" dirty="0"/>
              <a:t>Paul &amp; Witteman Tom (aanrader!): </a:t>
            </a:r>
            <a:r>
              <a:rPr lang="nl-NL" dirty="0">
                <a:hlinkClick r:id="rId3"/>
              </a:rPr>
              <a:t>https://www.youtube.com/watch?v=NXGCWGvthF4</a:t>
            </a:r>
            <a:r>
              <a:rPr lang="nl-NL" dirty="0"/>
              <a:t> </a:t>
            </a:r>
          </a:p>
          <a:p>
            <a:r>
              <a:rPr lang="nl-NL" dirty="0"/>
              <a:t>Kort fragment </a:t>
            </a:r>
            <a:r>
              <a:rPr lang="nl-NL" dirty="0" err="1"/>
              <a:t>doc</a:t>
            </a:r>
            <a:r>
              <a:rPr lang="nl-NL" dirty="0"/>
              <a:t> Tom(aanrader): </a:t>
            </a:r>
          </a:p>
          <a:p>
            <a:r>
              <a:rPr lang="nl-NL" dirty="0">
                <a:hlinkClick r:id="rId4"/>
              </a:rPr>
              <a:t>https://www.youtube.com/watch?time_continue=2&amp;v=vvr6BgTqDeM</a:t>
            </a:r>
            <a:r>
              <a:rPr lang="nl-NL" dirty="0"/>
              <a:t> </a:t>
            </a:r>
          </a:p>
          <a:p>
            <a:r>
              <a:rPr lang="nl-NL" dirty="0"/>
              <a:t>Hoe gaat het nu met Tom 2017 (Must </a:t>
            </a:r>
            <a:r>
              <a:rPr lang="nl-NL" dirty="0" err="1"/>
              <a:t>see</a:t>
            </a:r>
            <a:r>
              <a:rPr lang="nl-NL" dirty="0"/>
              <a:t>): </a:t>
            </a:r>
            <a:r>
              <a:rPr lang="nl-NL" dirty="0">
                <a:hlinkClick r:id="rId5"/>
              </a:rPr>
              <a:t>https://www.youtube.com/watch?v=MHfut-5AyuE</a:t>
            </a:r>
            <a:r>
              <a:rPr lang="nl-NL" dirty="0"/>
              <a:t> </a:t>
            </a:r>
          </a:p>
          <a:p>
            <a:r>
              <a:rPr lang="nl-NL" dirty="0" err="1"/>
              <a:t>Raw</a:t>
            </a:r>
            <a:r>
              <a:rPr lang="nl-NL" dirty="0"/>
              <a:t> Food reflectie (interessant):</a:t>
            </a:r>
          </a:p>
          <a:p>
            <a:r>
              <a:rPr lang="nl-NL" dirty="0">
                <a:hlinkClick r:id="rId6"/>
              </a:rPr>
              <a:t>https://www.youtube.com/watch?v=3EON4hwcgp4&amp;t=433s</a:t>
            </a:r>
            <a:r>
              <a:rPr lang="nl-NL" dirty="0"/>
              <a:t> </a:t>
            </a:r>
          </a:p>
          <a:p>
            <a:endParaRPr lang="nl-NL" dirty="0"/>
          </a:p>
          <a:p>
            <a:endParaRPr lang="nl-NL" dirty="0"/>
          </a:p>
        </p:txBody>
      </p:sp>
      <p:pic>
        <p:nvPicPr>
          <p:cNvPr id="1026" name="Picture 2" descr="Image result for raw food">
            <a:hlinkClick r:id="rId4"/>
            <a:extLst>
              <a:ext uri="{FF2B5EF4-FFF2-40B4-BE49-F238E27FC236}">
                <a16:creationId xmlns:a16="http://schemas.microsoft.com/office/drawing/2014/main" id="{0DA5D268-3807-41E9-A85A-2E8AF7B3C6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5137" y="332656"/>
            <a:ext cx="4138246" cy="4466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77145" y="4072749"/>
            <a:ext cx="3154229" cy="282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78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 (perspectieven uitdiepen)</a:t>
            </a:r>
          </a:p>
        </p:txBody>
      </p:sp>
      <p:sp>
        <p:nvSpPr>
          <p:cNvPr id="3" name="Tijdelijke aanduiding voor inhoud 2"/>
          <p:cNvSpPr>
            <a:spLocks noGrp="1"/>
          </p:cNvSpPr>
          <p:nvPr>
            <p:ph idx="1"/>
          </p:nvPr>
        </p:nvSpPr>
        <p:spPr/>
        <p:txBody>
          <a:bodyPr/>
          <a:lstStyle/>
          <a:p>
            <a:r>
              <a:rPr lang="nl-NL" sz="2000" b="1" dirty="0">
                <a:solidFill>
                  <a:srgbClr val="FF0000"/>
                </a:solidFill>
              </a:rPr>
              <a:t>Doel</a:t>
            </a:r>
            <a:r>
              <a:rPr lang="nl-NL" sz="2000" dirty="0"/>
              <a:t>: zicht krijgen op hoe verschillende mensen met hun voedsel omgaan en wat jij daar van vindt.</a:t>
            </a:r>
          </a:p>
          <a:p>
            <a:r>
              <a:rPr lang="nl-NL" sz="2000" dirty="0"/>
              <a:t>Pak een laptop. Werk weer in je groep</a:t>
            </a:r>
          </a:p>
          <a:p>
            <a:r>
              <a:rPr lang="nl-NL" sz="2000" dirty="0"/>
              <a:t>Op de volgende slides staan vragen die bedoeld zijn om de “vensters op het wereldvoedselvraagstuk” verder te verhelderen. </a:t>
            </a:r>
            <a:r>
              <a:rPr lang="nl-NL" sz="1600" dirty="0"/>
              <a:t>(zie ook hand-out of deze PPT op de ELO)</a:t>
            </a:r>
          </a:p>
          <a:p>
            <a:r>
              <a:rPr lang="nl-NL" sz="2000" dirty="0"/>
              <a:t>Weet je niet direct wat je vindt of waar het over gaat, exploreer dan nog even verhelderend het WWW</a:t>
            </a:r>
          </a:p>
          <a:p>
            <a:r>
              <a:rPr lang="nl-NL" sz="2000" dirty="0"/>
              <a:t>Noteer kort jouw gedachtes, of de van de groep. </a:t>
            </a:r>
          </a:p>
          <a:p>
            <a:r>
              <a:rPr lang="nl-NL" sz="2000" dirty="0"/>
              <a:t>Aan het eind een korte terugblik</a:t>
            </a:r>
          </a:p>
          <a:p>
            <a:r>
              <a:rPr lang="nl-NL" sz="2000" dirty="0"/>
              <a:t>Succes</a:t>
            </a:r>
            <a:endParaRPr lang="nl-NL" sz="4000" dirty="0"/>
          </a:p>
        </p:txBody>
      </p:sp>
    </p:spTree>
    <p:extLst>
      <p:ext uri="{BB962C8B-B14F-4D97-AF65-F5344CB8AC3E}">
        <p14:creationId xmlns:p14="http://schemas.microsoft.com/office/powerpoint/2010/main" val="335853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Stellingen: </a:t>
            </a:r>
          </a:p>
        </p:txBody>
      </p:sp>
      <p:sp>
        <p:nvSpPr>
          <p:cNvPr id="3" name="Tijdelijke aanduiding voor inhoud 2"/>
          <p:cNvSpPr>
            <a:spLocks noGrp="1"/>
          </p:cNvSpPr>
          <p:nvPr>
            <p:ph idx="1"/>
          </p:nvPr>
        </p:nvSpPr>
        <p:spPr>
          <a:xfrm>
            <a:off x="683568" y="1556792"/>
            <a:ext cx="8208912" cy="4572000"/>
          </a:xfrm>
        </p:spPr>
        <p:txBody>
          <a:bodyPr>
            <a:normAutofit fontScale="70000" lnSpcReduction="20000"/>
          </a:bodyPr>
          <a:lstStyle/>
          <a:p>
            <a:pPr>
              <a:lnSpc>
                <a:spcPct val="120000"/>
              </a:lnSpc>
            </a:pPr>
            <a:r>
              <a:rPr lang="nl-NL" dirty="0"/>
              <a:t>Het is de taak van het onderwijs aandacht te geven aan de plaatsbepaling van leerlingen t.o.v. het wereldvoedselvraagstuk. </a:t>
            </a:r>
          </a:p>
          <a:p>
            <a:pPr>
              <a:lnSpc>
                <a:spcPct val="120000"/>
              </a:lnSpc>
            </a:pPr>
            <a:r>
              <a:rPr lang="nl-NL" dirty="0"/>
              <a:t>Het is de taak van het onderwijs richting te geven aan de plaatsbepaling van leerlingen t.o.v. het wereldvoedselvraagstuk. </a:t>
            </a:r>
          </a:p>
          <a:p>
            <a:pPr>
              <a:lnSpc>
                <a:spcPct val="120000"/>
              </a:lnSpc>
            </a:pPr>
            <a:r>
              <a:rPr lang="nl-NL" dirty="0"/>
              <a:t>Weet wat je eet: leerlingen zouden verplicht een excursie naar een slachthuis moeten volgen. </a:t>
            </a:r>
          </a:p>
          <a:p>
            <a:pPr>
              <a:lnSpc>
                <a:spcPct val="120000"/>
              </a:lnSpc>
            </a:pPr>
            <a:r>
              <a:rPr lang="nl-NL" dirty="0"/>
              <a:t>Religie kan oplossingen aandragen voor het wereldvoedselprobleem. </a:t>
            </a:r>
          </a:p>
          <a:p>
            <a:pPr>
              <a:lnSpc>
                <a:spcPct val="120000"/>
              </a:lnSpc>
            </a:pPr>
            <a:r>
              <a:rPr lang="nl-NL" dirty="0"/>
              <a:t>Het is de taak van de overheid het eten van minder vlees te promoten. </a:t>
            </a:r>
          </a:p>
          <a:p>
            <a:pPr>
              <a:lnSpc>
                <a:spcPct val="120000"/>
              </a:lnSpc>
            </a:pPr>
            <a:r>
              <a:rPr lang="nl-NL" dirty="0"/>
              <a:t>Bedrijven zouden subsidies moeten krijgen om vleesloze producten, bijv. met insecten of algen, te produceren en te promoten. </a:t>
            </a:r>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5091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Vragen (zie stencil)</a:t>
            </a:r>
            <a:br>
              <a:rPr lang="nl-NL" dirty="0"/>
            </a:br>
            <a:r>
              <a:rPr lang="nl-NL" dirty="0"/>
              <a:t>bij de filmpjes over halal en koosjer</a:t>
            </a:r>
          </a:p>
        </p:txBody>
      </p:sp>
      <p:sp>
        <p:nvSpPr>
          <p:cNvPr id="3" name="Tijdelijke aanduiding voor inhoud 2"/>
          <p:cNvSpPr>
            <a:spLocks noGrp="1"/>
          </p:cNvSpPr>
          <p:nvPr>
            <p:ph idx="1"/>
          </p:nvPr>
        </p:nvSpPr>
        <p:spPr/>
        <p:txBody>
          <a:bodyPr>
            <a:normAutofit/>
          </a:bodyPr>
          <a:lstStyle/>
          <a:p>
            <a:pPr marL="514350" indent="-514350">
              <a:buClrTx/>
              <a:buAutoNum type="arabicPeriod"/>
            </a:pPr>
            <a:r>
              <a:rPr lang="nl-NL" sz="2400" dirty="0"/>
              <a:t>Wat was het meest opvallendste wat je hebt gezien? </a:t>
            </a:r>
          </a:p>
          <a:p>
            <a:pPr marL="514350" indent="-514350">
              <a:buClrTx/>
              <a:buAutoNum type="arabicPeriod"/>
            </a:pPr>
            <a:r>
              <a:rPr lang="nl-NL" sz="2400" dirty="0"/>
              <a:t>Wat herken je? Wat herken je niet? </a:t>
            </a:r>
          </a:p>
          <a:p>
            <a:pPr marL="514350" indent="-514350">
              <a:buClrTx/>
              <a:buAutoNum type="arabicPeriod"/>
            </a:pPr>
            <a:r>
              <a:rPr lang="nl-NL" sz="2400" dirty="0"/>
              <a:t>Wat vind je? (verassend, inspirerend, raar,..)</a:t>
            </a:r>
          </a:p>
          <a:p>
            <a:pPr marL="514350" indent="-514350">
              <a:buClrTx/>
              <a:buAutoNum type="arabicPeriod"/>
            </a:pPr>
            <a:r>
              <a:rPr lang="nl-NL" sz="2400" dirty="0"/>
              <a:t>Wat denk je?</a:t>
            </a:r>
          </a:p>
          <a:p>
            <a:pPr marL="514350" indent="-514350">
              <a:buClrTx/>
              <a:buAutoNum type="arabicPeriod"/>
            </a:pPr>
            <a:r>
              <a:rPr lang="nl-NL" sz="2400" dirty="0"/>
              <a:t>Wat vraag je je af?</a:t>
            </a:r>
          </a:p>
          <a:p>
            <a:pPr marL="514350" indent="-514350">
              <a:buClrTx/>
              <a:buAutoNum type="arabicPeriod"/>
            </a:pPr>
            <a:r>
              <a:rPr lang="nl-NL" sz="2400" dirty="0"/>
              <a:t>Wat zou je vragen aan de persoon(en) uit de filmpjes willen vragen? de filmmakers, de Rabbi, de Iman, de mensen die zo leven/eten?  </a:t>
            </a:r>
          </a:p>
          <a:p>
            <a:pPr>
              <a:buClrTx/>
            </a:pPr>
            <a:endParaRPr lang="nl-NL" dirty="0"/>
          </a:p>
        </p:txBody>
      </p:sp>
    </p:spTree>
    <p:extLst>
      <p:ext uri="{BB962C8B-B14F-4D97-AF65-F5344CB8AC3E}">
        <p14:creationId xmlns:p14="http://schemas.microsoft.com/office/powerpoint/2010/main" val="150927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914400" y="152400"/>
            <a:ext cx="7690048" cy="1295400"/>
          </a:xfrm>
        </p:spPr>
        <p:txBody>
          <a:bodyPr rtlCol="0"/>
          <a:lstStyle/>
          <a:p>
            <a:pPr rtl="0"/>
            <a:r>
              <a:rPr lang="nl-NL" dirty="0"/>
              <a:t>Voorbeeldvragen: (zie verder stencil)</a:t>
            </a:r>
          </a:p>
        </p:txBody>
      </p:sp>
      <p:sp>
        <p:nvSpPr>
          <p:cNvPr id="6" name="Tijdelijke aanduiding voor inhoud 5"/>
          <p:cNvSpPr>
            <a:spLocks noGrp="1"/>
          </p:cNvSpPr>
          <p:nvPr>
            <p:ph idx="1"/>
          </p:nvPr>
        </p:nvSpPr>
        <p:spPr>
          <a:xfrm>
            <a:off x="611560" y="1484784"/>
            <a:ext cx="8352928" cy="4968552"/>
          </a:xfrm>
        </p:spPr>
        <p:txBody>
          <a:bodyPr rtlCol="0">
            <a:noAutofit/>
          </a:bodyPr>
          <a:lstStyle/>
          <a:p>
            <a:pPr marL="514350" indent="-514350">
              <a:buClrTx/>
              <a:buFont typeface="+mj-lt"/>
              <a:buAutoNum type="arabicPeriod" startAt="7"/>
            </a:pPr>
            <a:r>
              <a:rPr lang="nl-NL" sz="1600" dirty="0"/>
              <a:t>Kan je een rationele verklaring bedenken voor het eten van koosjer  voedsel in de tijd dat de Joden het in de Thora opnamen?</a:t>
            </a:r>
          </a:p>
          <a:p>
            <a:pPr marL="514350" indent="-514350">
              <a:buClrTx/>
              <a:buFont typeface="+mj-lt"/>
              <a:buAutoNum type="arabicPeriod" startAt="7"/>
            </a:pPr>
            <a:r>
              <a:rPr lang="nl-NL" sz="1600" dirty="0"/>
              <a:t>Kan je een rationele verklaring bedenken voor het ritueel slachten binnen de Islam?</a:t>
            </a:r>
          </a:p>
          <a:p>
            <a:pPr marL="514350" indent="-514350">
              <a:buClrTx/>
              <a:buFont typeface="+mj-lt"/>
              <a:buAutoNum type="arabicPeriod" startAt="7"/>
            </a:pPr>
            <a:r>
              <a:rPr lang="nl-NL" sz="1600" dirty="0"/>
              <a:t>Wat is de religieuze verklaring van het ritueel slachten binnen de Islam?</a:t>
            </a:r>
          </a:p>
          <a:p>
            <a:pPr marL="514350" indent="-514350">
              <a:buClrTx/>
              <a:buFont typeface="+mj-lt"/>
              <a:buAutoNum type="arabicPeriod" startAt="7"/>
            </a:pPr>
            <a:r>
              <a:rPr lang="nl-NL" sz="1600" dirty="0"/>
              <a:t>Wat weet je van jezelf: heb je empathie met dieren die geslacht worden? </a:t>
            </a:r>
          </a:p>
          <a:p>
            <a:pPr marL="514350" indent="-514350">
              <a:buClrTx/>
              <a:buFont typeface="+mj-lt"/>
              <a:buAutoNum type="arabicPeriod" startAt="7"/>
            </a:pPr>
            <a:r>
              <a:rPr lang="nl-NL" sz="1600" dirty="0"/>
              <a:t>Is het congruent dat we het zelf slachten van dieren zielig of eng vinden en meestal niet zelf willen uitvoeren, maar wel vlees willen eten dat we gekocht hebben in een supermarkt? </a:t>
            </a:r>
          </a:p>
          <a:p>
            <a:pPr marL="514350" indent="-514350">
              <a:buClrTx/>
              <a:buFont typeface="+mj-lt"/>
              <a:buAutoNum type="arabicPeriod" startAt="7"/>
            </a:pPr>
            <a:r>
              <a:rPr lang="nl-NL" sz="1600" dirty="0"/>
              <a:t>In Azië worden honden gegeten. Hoe vind je dat?</a:t>
            </a:r>
          </a:p>
          <a:p>
            <a:pPr marL="514350" indent="-514350">
              <a:buClrTx/>
              <a:buFont typeface="+mj-lt"/>
              <a:buAutoNum type="arabicPeriod" startAt="7"/>
            </a:pPr>
            <a:r>
              <a:rPr lang="nl-NL" sz="1600" dirty="0"/>
              <a:t>Bont mag van veel mensen niet terwijl ze wel vlees eten. Hoe vind je dat?</a:t>
            </a:r>
          </a:p>
          <a:p>
            <a:pPr marL="514350" indent="-514350">
              <a:buClrTx/>
              <a:buFont typeface="+mj-lt"/>
              <a:buAutoNum type="arabicPeriod" startAt="7"/>
            </a:pPr>
            <a:r>
              <a:rPr lang="nl-NL" sz="1600" dirty="0"/>
              <a:t>Hoe denk je dat er in Nederland nu gemiddeld gedacht wordt over het eten van vlees en de bio-industrie? </a:t>
            </a:r>
          </a:p>
          <a:p>
            <a:pPr marL="514350" indent="-514350">
              <a:buClrTx/>
              <a:buFont typeface="+mj-lt"/>
              <a:buAutoNum type="arabicPeriod" startAt="7"/>
            </a:pPr>
            <a:r>
              <a:rPr lang="nl-NL" sz="1600" dirty="0"/>
              <a:t>Is het de taak van de overheid om het minder eten van vlees te promoten volgens jou? </a:t>
            </a:r>
          </a:p>
        </p:txBody>
      </p:sp>
    </p:spTree>
    <p:extLst>
      <p:ext uri="{BB962C8B-B14F-4D97-AF65-F5344CB8AC3E}">
        <p14:creationId xmlns:p14="http://schemas.microsoft.com/office/powerpoint/2010/main" val="334263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Vraag aan u</a:t>
            </a:r>
          </a:p>
        </p:txBody>
      </p:sp>
      <p:sp>
        <p:nvSpPr>
          <p:cNvPr id="3" name="Tijdelijke aanduiding voor inhoud 2"/>
          <p:cNvSpPr>
            <a:spLocks noGrp="1"/>
          </p:cNvSpPr>
          <p:nvPr>
            <p:ph idx="1"/>
          </p:nvPr>
        </p:nvSpPr>
        <p:spPr/>
        <p:txBody>
          <a:bodyPr/>
          <a:lstStyle/>
          <a:p>
            <a:r>
              <a:rPr lang="nl-NL" dirty="0"/>
              <a:t>Lees de vragen op het stencil eens door.</a:t>
            </a:r>
          </a:p>
          <a:p>
            <a:r>
              <a:rPr lang="nl-NL" dirty="0"/>
              <a:t>Wat vind u?</a:t>
            </a:r>
          </a:p>
          <a:p>
            <a:pPr lvl="1"/>
            <a:r>
              <a:rPr lang="nl-NL" dirty="0"/>
              <a:t>Wat is mooi?</a:t>
            </a:r>
          </a:p>
          <a:p>
            <a:pPr lvl="1"/>
            <a:r>
              <a:rPr lang="nl-NL" dirty="0"/>
              <a:t>Wat is geen mooie vraag?</a:t>
            </a:r>
          </a:p>
          <a:p>
            <a:pPr lvl="1"/>
            <a:r>
              <a:rPr lang="nl-NL" dirty="0"/>
              <a:t>Welke zou u toevoegen?</a:t>
            </a:r>
          </a:p>
          <a:p>
            <a:r>
              <a:rPr lang="nl-NL" dirty="0"/>
              <a:t>Is dit biologie? </a:t>
            </a:r>
          </a:p>
        </p:txBody>
      </p:sp>
    </p:spTree>
    <p:extLst>
      <p:ext uri="{BB962C8B-B14F-4D97-AF65-F5344CB8AC3E}">
        <p14:creationId xmlns:p14="http://schemas.microsoft.com/office/powerpoint/2010/main" val="114930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Laatste les: Waar sta jij? </a:t>
            </a:r>
          </a:p>
        </p:txBody>
      </p:sp>
      <p:sp>
        <p:nvSpPr>
          <p:cNvPr id="3" name="Tijdelijke aanduiding voor inhoud 2"/>
          <p:cNvSpPr>
            <a:spLocks noGrp="1"/>
          </p:cNvSpPr>
          <p:nvPr>
            <p:ph idx="1"/>
          </p:nvPr>
        </p:nvSpPr>
        <p:spPr>
          <a:xfrm>
            <a:off x="457200" y="1600201"/>
            <a:ext cx="8229600" cy="3052936"/>
          </a:xfrm>
        </p:spPr>
        <p:txBody>
          <a:bodyPr>
            <a:normAutofit fontScale="77500" lnSpcReduction="20000"/>
          </a:bodyPr>
          <a:lstStyle/>
          <a:p>
            <a:pPr marL="0" indent="0">
              <a:buNone/>
            </a:pPr>
            <a:r>
              <a:rPr lang="nl-NL" dirty="0"/>
              <a:t>Stel je bent 21 jaar en je woont op jezelf in de stad waar je studeert. Uiteraard zorg je ook voor je eigen maaltijden. Je kookt voor jezelf, vaak in een groep vrienden en vriendinnen.</a:t>
            </a:r>
          </a:p>
          <a:p>
            <a:pPr marL="0" indent="0">
              <a:buNone/>
            </a:pPr>
            <a:r>
              <a:rPr lang="nl-NL" dirty="0"/>
              <a:t>Je weet wat je lekker vindt en wat je wilt eten.</a:t>
            </a:r>
          </a:p>
          <a:p>
            <a:pPr marL="0" indent="0">
              <a:buNone/>
            </a:pPr>
            <a:r>
              <a:rPr lang="nl-NL" dirty="0"/>
              <a:t>Maar wat is dat? </a:t>
            </a:r>
          </a:p>
          <a:p>
            <a:pPr marL="0" indent="0">
              <a:buNone/>
            </a:pPr>
            <a:r>
              <a:rPr lang="nl-NL" dirty="0"/>
              <a:t>Welke keuzes maak jij op je bord? </a:t>
            </a:r>
          </a:p>
          <a:p>
            <a:pPr marL="0" indent="0">
              <a:buNone/>
            </a:pPr>
            <a:r>
              <a:rPr lang="nl-NL" dirty="0"/>
              <a:t>Bij welk team hoor jij: </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4581128"/>
            <a:ext cx="2926080" cy="2100072"/>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4606279"/>
            <a:ext cx="3641425" cy="2049770"/>
          </a:xfrm>
          <a:prstGeom prst="rect">
            <a:avLst/>
          </a:prstGeom>
        </p:spPr>
      </p:pic>
      <p:sp>
        <p:nvSpPr>
          <p:cNvPr id="6" name="Tekstvak 5"/>
          <p:cNvSpPr txBox="1"/>
          <p:nvPr/>
        </p:nvSpPr>
        <p:spPr>
          <a:xfrm rot="19041642">
            <a:off x="-148684" y="2575792"/>
            <a:ext cx="3096344" cy="769441"/>
          </a:xfrm>
          <a:prstGeom prst="rect">
            <a:avLst/>
          </a:prstGeom>
          <a:solidFill>
            <a:schemeClr val="bg1"/>
          </a:solidFill>
        </p:spPr>
        <p:txBody>
          <a:bodyPr wrap="square" rtlCol="0">
            <a:spAutoFit/>
          </a:bodyPr>
          <a:lstStyle/>
          <a:p>
            <a:pPr algn="ctr"/>
            <a:r>
              <a:rPr lang="nl-NL" sz="4400" b="1" dirty="0">
                <a:solidFill>
                  <a:srgbClr val="FF0000"/>
                </a:solidFill>
              </a:rPr>
              <a:t>Team Vlees</a:t>
            </a:r>
          </a:p>
        </p:txBody>
      </p:sp>
      <p:sp>
        <p:nvSpPr>
          <p:cNvPr id="8" name="Tekstvak 7"/>
          <p:cNvSpPr txBox="1"/>
          <p:nvPr/>
        </p:nvSpPr>
        <p:spPr>
          <a:xfrm rot="1432760">
            <a:off x="5309889" y="3255448"/>
            <a:ext cx="3096344" cy="769441"/>
          </a:xfrm>
          <a:prstGeom prst="rect">
            <a:avLst/>
          </a:prstGeom>
          <a:solidFill>
            <a:schemeClr val="bg1"/>
          </a:solidFill>
        </p:spPr>
        <p:txBody>
          <a:bodyPr wrap="square" rtlCol="0">
            <a:spAutoFit/>
          </a:bodyPr>
          <a:lstStyle/>
          <a:p>
            <a:pPr algn="ctr"/>
            <a:r>
              <a:rPr lang="nl-NL" sz="4400" b="1" dirty="0">
                <a:solidFill>
                  <a:srgbClr val="00B050"/>
                </a:solidFill>
              </a:rPr>
              <a:t>Team</a:t>
            </a:r>
            <a:r>
              <a:rPr lang="nl-NL" sz="4400" b="1" dirty="0">
                <a:solidFill>
                  <a:srgbClr val="FF0000"/>
                </a:solidFill>
              </a:rPr>
              <a:t> </a:t>
            </a:r>
            <a:r>
              <a:rPr lang="nl-NL" sz="4400" b="1" dirty="0">
                <a:solidFill>
                  <a:srgbClr val="00B050"/>
                </a:solidFill>
              </a:rPr>
              <a:t>Vega</a:t>
            </a:r>
          </a:p>
        </p:txBody>
      </p:sp>
      <p:sp>
        <p:nvSpPr>
          <p:cNvPr id="7" name="Tekstvak 6"/>
          <p:cNvSpPr txBox="1"/>
          <p:nvPr/>
        </p:nvSpPr>
        <p:spPr>
          <a:xfrm rot="21115841">
            <a:off x="3226009" y="1596404"/>
            <a:ext cx="5892229" cy="769441"/>
          </a:xfrm>
          <a:prstGeom prst="rect">
            <a:avLst/>
          </a:prstGeom>
          <a:solidFill>
            <a:schemeClr val="bg1"/>
          </a:solidFill>
        </p:spPr>
        <p:txBody>
          <a:bodyPr wrap="square" rtlCol="0">
            <a:spAutoFit/>
          </a:bodyPr>
          <a:lstStyle/>
          <a:p>
            <a:pPr algn="ctr"/>
            <a:r>
              <a:rPr lang="nl-NL" sz="4400" b="1" dirty="0">
                <a:solidFill>
                  <a:srgbClr val="FF0000"/>
                </a:solidFill>
              </a:rPr>
              <a:t>Team iets minder Vlees</a:t>
            </a:r>
          </a:p>
        </p:txBody>
      </p:sp>
    </p:spTree>
    <p:extLst>
      <p:ext uri="{BB962C8B-B14F-4D97-AF65-F5344CB8AC3E}">
        <p14:creationId xmlns:p14="http://schemas.microsoft.com/office/powerpoint/2010/main" val="224185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nl-NL" sz="4000" b="1" dirty="0">
                <a:solidFill>
                  <a:srgbClr val="FF0000"/>
                </a:solidFill>
                <a:latin typeface="+mn-lt"/>
              </a:rPr>
              <a:t>    </a:t>
            </a:r>
            <a:r>
              <a:rPr lang="nl-NL" sz="4000" b="1" dirty="0" err="1">
                <a:solidFill>
                  <a:srgbClr val="FF0000"/>
                </a:solidFill>
                <a:latin typeface="+mn-lt"/>
              </a:rPr>
              <a:t>Beweegredeneren</a:t>
            </a:r>
            <a:endParaRPr lang="nl-NL" sz="4000" b="1" dirty="0">
              <a:solidFill>
                <a:srgbClr val="FF0000"/>
              </a:solidFill>
              <a:latin typeface="+mn-lt"/>
            </a:endParaRPr>
          </a:p>
        </p:txBody>
      </p:sp>
      <p:sp>
        <p:nvSpPr>
          <p:cNvPr id="27651" name="Rectangle 3"/>
          <p:cNvSpPr>
            <a:spLocks noGrp="1" noChangeArrowheads="1"/>
          </p:cNvSpPr>
          <p:nvPr>
            <p:ph type="body" idx="1"/>
          </p:nvPr>
        </p:nvSpPr>
        <p:spPr>
          <a:xfrm>
            <a:off x="467544" y="1412776"/>
            <a:ext cx="8784976" cy="5328592"/>
          </a:xfrm>
        </p:spPr>
        <p:txBody>
          <a:bodyPr>
            <a:normAutofit fontScale="92500" lnSpcReduction="10000"/>
          </a:bodyPr>
          <a:lstStyle/>
          <a:p>
            <a:r>
              <a:rPr lang="nl-NL" sz="2400" dirty="0"/>
              <a:t>Je krijgt een gedragskeuze voorgelegd</a:t>
            </a:r>
          </a:p>
          <a:p>
            <a:r>
              <a:rPr lang="nl-NL" sz="2400" dirty="0"/>
              <a:t>Denk even rustig na.</a:t>
            </a:r>
          </a:p>
          <a:p>
            <a:r>
              <a:rPr lang="nl-NL" sz="2400" dirty="0"/>
              <a:t>Wat zou je doen? Ben je voor, ga dan bij </a:t>
            </a:r>
            <a:r>
              <a:rPr lang="nl-NL" sz="2400" dirty="0">
                <a:solidFill>
                  <a:srgbClr val="FF0000"/>
                </a:solidFill>
              </a:rPr>
              <a:t>Ja/Voor</a:t>
            </a:r>
            <a:r>
              <a:rPr lang="nl-NL" sz="2400" dirty="0"/>
              <a:t> staan</a:t>
            </a:r>
          </a:p>
          <a:p>
            <a:r>
              <a:rPr lang="nl-NL" sz="2400" dirty="0"/>
              <a:t>Zou je het niet doen? Ga dan bij </a:t>
            </a:r>
            <a:r>
              <a:rPr lang="nl-NL" sz="2400" dirty="0">
                <a:solidFill>
                  <a:srgbClr val="FF0000"/>
                </a:solidFill>
              </a:rPr>
              <a:t>Nee/Tegen</a:t>
            </a:r>
            <a:r>
              <a:rPr lang="nl-NL" sz="2400" dirty="0"/>
              <a:t> staan</a:t>
            </a:r>
          </a:p>
          <a:p>
            <a:r>
              <a:rPr lang="nl-NL" sz="2400" dirty="0"/>
              <a:t>Bij twijfel mag je overal tussen de twee uiteinden gaan staan</a:t>
            </a:r>
          </a:p>
          <a:p>
            <a:r>
              <a:rPr lang="nl-NL" sz="2400" dirty="0"/>
              <a:t>De docent geeft nog een verder onderverdeling van type overweging aan. </a:t>
            </a:r>
          </a:p>
          <a:p>
            <a:r>
              <a:rPr lang="nl-NL" sz="2400" dirty="0"/>
              <a:t>Kies opnieuw je positie </a:t>
            </a:r>
          </a:p>
          <a:p>
            <a:r>
              <a:rPr lang="nl-NL" sz="2400" dirty="0"/>
              <a:t>De docent vraagt enkele leerlingen naar hun overwegingen</a:t>
            </a:r>
          </a:p>
          <a:p>
            <a:r>
              <a:rPr lang="nl-NL" sz="2400" dirty="0"/>
              <a:t>Spelregels: </a:t>
            </a:r>
          </a:p>
          <a:p>
            <a:pPr marL="457200" indent="-457200">
              <a:buFont typeface="+mj-lt"/>
              <a:buAutoNum type="arabicPeriod"/>
            </a:pPr>
            <a:r>
              <a:rPr lang="nl-NL" sz="2400" dirty="0"/>
              <a:t>geen enkel antwoord is fout</a:t>
            </a:r>
          </a:p>
          <a:p>
            <a:pPr marL="457200" indent="-457200">
              <a:buFont typeface="+mj-lt"/>
              <a:buAutoNum type="arabicPeriod"/>
            </a:pPr>
            <a:r>
              <a:rPr lang="nl-NL" sz="2400" dirty="0"/>
              <a:t>We gaan elkaar niet overtuigen, geen discussie!</a:t>
            </a:r>
          </a:p>
          <a:p>
            <a:pPr marL="0" indent="0">
              <a:buNone/>
            </a:pPr>
            <a:r>
              <a:rPr lang="nl-NL" sz="2400" dirty="0">
                <a:solidFill>
                  <a:srgbClr val="FF0000"/>
                </a:solidFill>
              </a:rPr>
              <a:t>Doel</a:t>
            </a:r>
            <a:r>
              <a:rPr lang="nl-NL" sz="2400" dirty="0"/>
              <a:t>: </a:t>
            </a:r>
          </a:p>
          <a:p>
            <a:pPr marL="0" indent="0">
              <a:buNone/>
            </a:pPr>
            <a:r>
              <a:rPr lang="nl-NL" sz="2400" dirty="0">
                <a:sym typeface="Wingdings" panose="05000000000000000000" pitchFamily="2" charset="2"/>
              </a:rPr>
              <a:t> </a:t>
            </a:r>
            <a:r>
              <a:rPr lang="nl-NL" sz="2400" dirty="0"/>
              <a:t>zoveel mogelijk standpunten en overwegingen aanhoren en overdenken</a:t>
            </a:r>
          </a:p>
          <a:p>
            <a:endParaRPr lang="nl-NL" sz="2400" dirty="0"/>
          </a:p>
        </p:txBody>
      </p:sp>
    </p:spTree>
    <p:extLst>
      <p:ext uri="{BB962C8B-B14F-4D97-AF65-F5344CB8AC3E}">
        <p14:creationId xmlns:p14="http://schemas.microsoft.com/office/powerpoint/2010/main" val="3338978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De schijf van 6</a:t>
            </a:r>
            <a:endParaRPr lang="nl-NL" dirty="0"/>
          </a:p>
        </p:txBody>
      </p:sp>
      <p:sp>
        <p:nvSpPr>
          <p:cNvPr id="3" name="Tijdelijke aanduiding voor inhoud 2"/>
          <p:cNvSpPr>
            <a:spLocks noGrp="1"/>
          </p:cNvSpPr>
          <p:nvPr>
            <p:ph idx="1"/>
          </p:nvPr>
        </p:nvSpPr>
        <p:spPr>
          <a:xfrm>
            <a:off x="457200" y="1268760"/>
            <a:ext cx="8229600" cy="5472608"/>
          </a:xfrm>
        </p:spPr>
        <p:txBody>
          <a:bodyPr>
            <a:normAutofit fontScale="77500" lnSpcReduction="20000"/>
          </a:bodyPr>
          <a:lstStyle/>
          <a:p>
            <a:pPr marL="0" indent="0">
              <a:buNone/>
            </a:pPr>
            <a:r>
              <a:rPr lang="nl-NL" sz="3100" dirty="0"/>
              <a:t>Bij voedselkeuze spelen over het algemeen 6 motieven een rol:</a:t>
            </a:r>
          </a:p>
          <a:p>
            <a:pPr marL="514350" indent="-514350">
              <a:buFont typeface="+mj-lt"/>
              <a:buAutoNum type="arabicPeriod"/>
            </a:pPr>
            <a:r>
              <a:rPr lang="nl-NL" sz="3100" dirty="0"/>
              <a:t>Gezondheid</a:t>
            </a:r>
          </a:p>
          <a:p>
            <a:pPr marL="514350" indent="-514350">
              <a:buFont typeface="+mj-lt"/>
              <a:buAutoNum type="arabicPeriod"/>
            </a:pPr>
            <a:r>
              <a:rPr lang="nl-NL" sz="3100" dirty="0"/>
              <a:t>Lekker</a:t>
            </a:r>
          </a:p>
          <a:p>
            <a:pPr marL="514350" indent="-514350">
              <a:buFont typeface="+mj-lt"/>
              <a:buAutoNum type="arabicPeriod"/>
            </a:pPr>
            <a:r>
              <a:rPr lang="nl-NL" sz="3100" dirty="0"/>
              <a:t>Dierenleed</a:t>
            </a:r>
          </a:p>
          <a:p>
            <a:pPr marL="514350" indent="-514350">
              <a:buFont typeface="+mj-lt"/>
              <a:buAutoNum type="arabicPeriod"/>
            </a:pPr>
            <a:r>
              <a:rPr lang="nl-NL" sz="3100" dirty="0"/>
              <a:t>Verdelingsvraagstuk</a:t>
            </a:r>
          </a:p>
          <a:p>
            <a:pPr marL="514350" indent="-514350">
              <a:buFont typeface="+mj-lt"/>
              <a:buAutoNum type="arabicPeriod"/>
            </a:pPr>
            <a:r>
              <a:rPr lang="nl-NL" sz="3100" dirty="0"/>
              <a:t>Milieu</a:t>
            </a:r>
          </a:p>
          <a:p>
            <a:pPr marL="514350" indent="-514350">
              <a:buFont typeface="+mj-lt"/>
              <a:buAutoNum type="arabicPeriod"/>
            </a:pPr>
            <a:r>
              <a:rPr lang="nl-NL" sz="3100" dirty="0"/>
              <a:t>Religie</a:t>
            </a:r>
          </a:p>
          <a:p>
            <a:pPr marL="0" indent="0">
              <a:buNone/>
            </a:pPr>
            <a:r>
              <a:rPr lang="nl-NL" sz="3100" dirty="0"/>
              <a:t>Ga staan in het </a:t>
            </a:r>
            <a:r>
              <a:rPr lang="nl-NL" dirty="0"/>
              <a:t>klaverblad van jouw hoofdmotief </a:t>
            </a:r>
          </a:p>
          <a:p>
            <a:r>
              <a:rPr lang="nl-NL" dirty="0"/>
              <a:t>Motiveer desgevraagd waarom je daar staat, wat zijn jouw motieven voor deze positie?</a:t>
            </a:r>
          </a:p>
          <a:p>
            <a:r>
              <a:rPr lang="nl-NL" dirty="0"/>
              <a:t>Bevraag elkaar op de motieven (geen discussie)</a:t>
            </a:r>
          </a:p>
          <a:p>
            <a:r>
              <a:rPr lang="nl-NL" dirty="0"/>
              <a:t>Hoor je nieuwe (overtuigende) dingen? </a:t>
            </a:r>
          </a:p>
          <a:p>
            <a:r>
              <a:rPr lang="nl-NL" dirty="0"/>
              <a:t>Wie sluit niet uit dat hij/zij in de toekomst ergens anders in de schaal van 5 komt te staan? </a:t>
            </a:r>
          </a:p>
          <a:p>
            <a:pPr marL="0" indent="0">
              <a:buNone/>
            </a:pPr>
            <a:endParaRPr lang="nl-NL" dirty="0"/>
          </a:p>
        </p:txBody>
      </p:sp>
      <p:pic>
        <p:nvPicPr>
          <p:cNvPr id="6" name="Afbeelding 5">
            <a:extLst>
              <a:ext uri="{FF2B5EF4-FFF2-40B4-BE49-F238E27FC236}">
                <a16:creationId xmlns:a16="http://schemas.microsoft.com/office/drawing/2014/main" id="{F923DB8B-279F-4C72-A6C9-047F7D5474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2060848"/>
            <a:ext cx="2377440" cy="1581912"/>
          </a:xfrm>
          <a:prstGeom prst="rect">
            <a:avLst/>
          </a:prstGeom>
        </p:spPr>
      </p:pic>
    </p:spTree>
    <p:extLst>
      <p:ext uri="{BB962C8B-B14F-4D97-AF65-F5344CB8AC3E}">
        <p14:creationId xmlns:p14="http://schemas.microsoft.com/office/powerpoint/2010/main" val="118078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CD981-226C-4ACB-8055-F560F9AC9C88}"/>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1912DE54-FFDC-4407-95BD-F4A301F5CC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203197"/>
            <a:ext cx="6192688" cy="6248730"/>
          </a:xfrm>
        </p:spPr>
      </p:pic>
      <p:sp>
        <p:nvSpPr>
          <p:cNvPr id="6" name="Tekstvak 5">
            <a:extLst>
              <a:ext uri="{FF2B5EF4-FFF2-40B4-BE49-F238E27FC236}">
                <a16:creationId xmlns:a16="http://schemas.microsoft.com/office/drawing/2014/main" id="{9BE7E41A-B030-4583-92A3-732C09738727}"/>
              </a:ext>
            </a:extLst>
          </p:cNvPr>
          <p:cNvSpPr txBox="1"/>
          <p:nvPr/>
        </p:nvSpPr>
        <p:spPr>
          <a:xfrm>
            <a:off x="3743908" y="3127507"/>
            <a:ext cx="1260140" cy="400110"/>
          </a:xfrm>
          <a:prstGeom prst="rect">
            <a:avLst/>
          </a:prstGeom>
          <a:solidFill>
            <a:schemeClr val="tx1"/>
          </a:solidFill>
        </p:spPr>
        <p:txBody>
          <a:bodyPr wrap="square" rtlCol="0">
            <a:spAutoFit/>
          </a:bodyPr>
          <a:lstStyle/>
          <a:p>
            <a:pPr algn="ctr"/>
            <a:r>
              <a:rPr lang="nl-NL" sz="2000" dirty="0">
                <a:solidFill>
                  <a:schemeClr val="bg1"/>
                </a:solidFill>
              </a:rPr>
              <a:t>Voedsel</a:t>
            </a:r>
            <a:endParaRPr lang="nl-NL" dirty="0">
              <a:solidFill>
                <a:schemeClr val="bg1"/>
              </a:solidFill>
            </a:endParaRPr>
          </a:p>
        </p:txBody>
      </p:sp>
      <p:sp>
        <p:nvSpPr>
          <p:cNvPr id="7" name="Tekstvak 6">
            <a:extLst>
              <a:ext uri="{FF2B5EF4-FFF2-40B4-BE49-F238E27FC236}">
                <a16:creationId xmlns:a16="http://schemas.microsoft.com/office/drawing/2014/main" id="{4E597BFB-53B3-4CAA-A28F-4972A0B8F163}"/>
              </a:ext>
            </a:extLst>
          </p:cNvPr>
          <p:cNvSpPr txBox="1"/>
          <p:nvPr/>
        </p:nvSpPr>
        <p:spPr>
          <a:xfrm rot="3651002">
            <a:off x="5746428" y="2028395"/>
            <a:ext cx="1436696" cy="400110"/>
          </a:xfrm>
          <a:prstGeom prst="rect">
            <a:avLst/>
          </a:prstGeom>
          <a:solidFill>
            <a:srgbClr val="0C2AC0"/>
          </a:solidFill>
        </p:spPr>
        <p:txBody>
          <a:bodyPr wrap="square" rtlCol="0">
            <a:spAutoFit/>
          </a:bodyPr>
          <a:lstStyle/>
          <a:p>
            <a:r>
              <a:rPr lang="nl-NL" sz="2000" dirty="0">
                <a:solidFill>
                  <a:schemeClr val="bg1"/>
                </a:solidFill>
              </a:rPr>
              <a:t>Gezondheid</a:t>
            </a:r>
          </a:p>
        </p:txBody>
      </p:sp>
      <p:sp>
        <p:nvSpPr>
          <p:cNvPr id="8" name="Tekstvak 7">
            <a:extLst>
              <a:ext uri="{FF2B5EF4-FFF2-40B4-BE49-F238E27FC236}">
                <a16:creationId xmlns:a16="http://schemas.microsoft.com/office/drawing/2014/main" id="{4500632F-989C-478C-BECD-F332677A6878}"/>
              </a:ext>
            </a:extLst>
          </p:cNvPr>
          <p:cNvSpPr txBox="1"/>
          <p:nvPr/>
        </p:nvSpPr>
        <p:spPr>
          <a:xfrm rot="18016551">
            <a:off x="1419036" y="1984772"/>
            <a:ext cx="1980866" cy="461665"/>
          </a:xfrm>
          <a:prstGeom prst="rect">
            <a:avLst/>
          </a:prstGeom>
          <a:solidFill>
            <a:schemeClr val="accent6">
              <a:lumMod val="75000"/>
            </a:schemeClr>
          </a:solidFill>
        </p:spPr>
        <p:txBody>
          <a:bodyPr wrap="square" rtlCol="0">
            <a:spAutoFit/>
          </a:bodyPr>
          <a:lstStyle/>
          <a:p>
            <a:pPr algn="ctr"/>
            <a:r>
              <a:rPr lang="nl-NL" sz="2400" dirty="0">
                <a:solidFill>
                  <a:schemeClr val="bg1"/>
                </a:solidFill>
              </a:rPr>
              <a:t>Dierenleed</a:t>
            </a:r>
          </a:p>
        </p:txBody>
      </p:sp>
      <p:sp>
        <p:nvSpPr>
          <p:cNvPr id="9" name="Tekstvak 8">
            <a:extLst>
              <a:ext uri="{FF2B5EF4-FFF2-40B4-BE49-F238E27FC236}">
                <a16:creationId xmlns:a16="http://schemas.microsoft.com/office/drawing/2014/main" id="{C53BDABE-2BBA-443C-951E-9B12DA72EAEF}"/>
              </a:ext>
            </a:extLst>
          </p:cNvPr>
          <p:cNvSpPr txBox="1"/>
          <p:nvPr/>
        </p:nvSpPr>
        <p:spPr>
          <a:xfrm rot="17851701">
            <a:off x="5387704" y="4173649"/>
            <a:ext cx="1800200" cy="523220"/>
          </a:xfrm>
          <a:prstGeom prst="rect">
            <a:avLst/>
          </a:prstGeom>
          <a:solidFill>
            <a:srgbClr val="DA14B9"/>
          </a:solidFill>
        </p:spPr>
        <p:txBody>
          <a:bodyPr wrap="square" rtlCol="0">
            <a:spAutoFit/>
          </a:bodyPr>
          <a:lstStyle/>
          <a:p>
            <a:pPr algn="ctr"/>
            <a:r>
              <a:rPr lang="nl-NL" sz="2800" dirty="0">
                <a:solidFill>
                  <a:schemeClr val="bg1"/>
                </a:solidFill>
              </a:rPr>
              <a:t>Lekker</a:t>
            </a:r>
          </a:p>
        </p:txBody>
      </p:sp>
      <p:sp>
        <p:nvSpPr>
          <p:cNvPr id="10" name="Tekstvak 9">
            <a:extLst>
              <a:ext uri="{FF2B5EF4-FFF2-40B4-BE49-F238E27FC236}">
                <a16:creationId xmlns:a16="http://schemas.microsoft.com/office/drawing/2014/main" id="{26886BBA-B1E3-40EA-8C95-F71BE66458BA}"/>
              </a:ext>
            </a:extLst>
          </p:cNvPr>
          <p:cNvSpPr txBox="1"/>
          <p:nvPr/>
        </p:nvSpPr>
        <p:spPr>
          <a:xfrm>
            <a:off x="3486324" y="796572"/>
            <a:ext cx="1908212" cy="461665"/>
          </a:xfrm>
          <a:prstGeom prst="rect">
            <a:avLst/>
          </a:prstGeom>
          <a:solidFill>
            <a:srgbClr val="008A3E"/>
          </a:solidFill>
        </p:spPr>
        <p:txBody>
          <a:bodyPr wrap="square" rtlCol="0">
            <a:spAutoFit/>
          </a:bodyPr>
          <a:lstStyle/>
          <a:p>
            <a:pPr algn="ctr"/>
            <a:r>
              <a:rPr lang="nl-NL" sz="2400" dirty="0">
                <a:solidFill>
                  <a:schemeClr val="bg1"/>
                </a:solidFill>
              </a:rPr>
              <a:t>Milieu</a:t>
            </a:r>
          </a:p>
        </p:txBody>
      </p:sp>
      <p:sp>
        <p:nvSpPr>
          <p:cNvPr id="11" name="Tekstvak 10">
            <a:extLst>
              <a:ext uri="{FF2B5EF4-FFF2-40B4-BE49-F238E27FC236}">
                <a16:creationId xmlns:a16="http://schemas.microsoft.com/office/drawing/2014/main" id="{B1702B4C-9AA4-4A9D-BB1A-5C6BD0276DC2}"/>
              </a:ext>
            </a:extLst>
          </p:cNvPr>
          <p:cNvSpPr txBox="1"/>
          <p:nvPr/>
        </p:nvSpPr>
        <p:spPr>
          <a:xfrm>
            <a:off x="3573179" y="5085184"/>
            <a:ext cx="1611530" cy="830997"/>
          </a:xfrm>
          <a:prstGeom prst="rect">
            <a:avLst/>
          </a:prstGeom>
          <a:solidFill>
            <a:srgbClr val="762A3E"/>
          </a:solidFill>
        </p:spPr>
        <p:txBody>
          <a:bodyPr wrap="square" rtlCol="0">
            <a:spAutoFit/>
          </a:bodyPr>
          <a:lstStyle/>
          <a:p>
            <a:pPr algn="ctr"/>
            <a:endParaRPr lang="nl-NL" sz="2400" dirty="0">
              <a:solidFill>
                <a:schemeClr val="bg1"/>
              </a:solidFill>
            </a:endParaRPr>
          </a:p>
          <a:p>
            <a:pPr algn="ctr"/>
            <a:r>
              <a:rPr lang="nl-NL" sz="2400" dirty="0">
                <a:solidFill>
                  <a:schemeClr val="bg1"/>
                </a:solidFill>
              </a:rPr>
              <a:t>Religie   </a:t>
            </a:r>
          </a:p>
        </p:txBody>
      </p:sp>
      <p:sp>
        <p:nvSpPr>
          <p:cNvPr id="12" name="Tekstvak 11">
            <a:extLst>
              <a:ext uri="{FF2B5EF4-FFF2-40B4-BE49-F238E27FC236}">
                <a16:creationId xmlns:a16="http://schemas.microsoft.com/office/drawing/2014/main" id="{B7C640DF-0C18-42A3-9355-28B7093CFBBF}"/>
              </a:ext>
            </a:extLst>
          </p:cNvPr>
          <p:cNvSpPr txBox="1"/>
          <p:nvPr/>
        </p:nvSpPr>
        <p:spPr>
          <a:xfrm rot="3661575">
            <a:off x="1691680" y="4044644"/>
            <a:ext cx="1584176" cy="830997"/>
          </a:xfrm>
          <a:prstGeom prst="rect">
            <a:avLst/>
          </a:prstGeom>
          <a:solidFill>
            <a:srgbClr val="FF0000"/>
          </a:solidFill>
        </p:spPr>
        <p:txBody>
          <a:bodyPr wrap="square" rtlCol="0">
            <a:spAutoFit/>
          </a:bodyPr>
          <a:lstStyle/>
          <a:p>
            <a:r>
              <a:rPr lang="nl-NL" sz="2400" dirty="0" err="1">
                <a:solidFill>
                  <a:schemeClr val="bg1"/>
                </a:solidFill>
              </a:rPr>
              <a:t>Verdelings</a:t>
            </a:r>
            <a:endParaRPr lang="nl-NL" sz="2400" dirty="0">
              <a:solidFill>
                <a:schemeClr val="bg1"/>
              </a:solidFill>
            </a:endParaRPr>
          </a:p>
          <a:p>
            <a:r>
              <a:rPr lang="nl-NL" sz="2400" dirty="0">
                <a:solidFill>
                  <a:schemeClr val="bg1"/>
                </a:solidFill>
              </a:rPr>
              <a:t>vraagstuk</a:t>
            </a:r>
          </a:p>
        </p:txBody>
      </p:sp>
    </p:spTree>
    <p:extLst>
      <p:ext uri="{BB962C8B-B14F-4D97-AF65-F5344CB8AC3E}">
        <p14:creationId xmlns:p14="http://schemas.microsoft.com/office/powerpoint/2010/main" val="294173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https://solismail.uu.nl/owa/attachment.ashx?id=RgAAAABLbLku7lwdQI9d6A8Cvz4RBwBxyW%2fHzFPDTax9XSxnseaHAAAADJixAAA78lvuPuz6SYt9ixLUBGqqAAAsHr%2bYAAAJ&amp;attcnt=1&amp;attid0=BAAAAAAA&amp;attcid0=image001.png%4001CFAA5A.89E97230"/>
          <p:cNvSpPr txBox="1">
            <a:spLocks noChangeAspect="1" noChangeArrowheads="1"/>
          </p:cNvSpPr>
          <p:nvPr/>
        </p:nvSpPr>
        <p:spPr bwMode="auto">
          <a:xfrm>
            <a:off x="1837" y="6463522"/>
            <a:ext cx="3347863" cy="3944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400" b="1" dirty="0" err="1">
                <a:solidFill>
                  <a:prstClr val="black"/>
                </a:solidFill>
              </a:rPr>
              <a:t>Valentina</a:t>
            </a:r>
            <a:r>
              <a:rPr lang="nl-NL" sz="1400" b="1" dirty="0">
                <a:solidFill>
                  <a:prstClr val="black"/>
                </a:solidFill>
              </a:rPr>
              <a:t> </a:t>
            </a:r>
            <a:r>
              <a:rPr lang="nl-NL" sz="1400" b="1" dirty="0" err="1">
                <a:solidFill>
                  <a:prstClr val="black"/>
                </a:solidFill>
              </a:rPr>
              <a:t>Devid-Derkse</a:t>
            </a:r>
            <a:r>
              <a:rPr lang="nl-NL" sz="1400" b="1" dirty="0">
                <a:solidFill>
                  <a:prstClr val="black"/>
                </a:solidFill>
              </a:rPr>
              <a:t> &amp;  Paul van der Zande</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5829285"/>
            <a:ext cx="1043609" cy="1047750"/>
          </a:xfrm>
          <a:prstGeom prst="rect">
            <a:avLst/>
          </a:prstGeom>
        </p:spPr>
      </p:pic>
      <p:sp>
        <p:nvSpPr>
          <p:cNvPr id="8" name="Ondertitel 2"/>
          <p:cNvSpPr>
            <a:spLocks noGrp="1"/>
          </p:cNvSpPr>
          <p:nvPr>
            <p:ph type="subTitle" idx="1"/>
          </p:nvPr>
        </p:nvSpPr>
        <p:spPr>
          <a:xfrm>
            <a:off x="1331640" y="4908162"/>
            <a:ext cx="6400800" cy="1752600"/>
          </a:xfrm>
        </p:spPr>
        <p:txBody>
          <a:bodyPr>
            <a:normAutofit/>
          </a:bodyPr>
          <a:lstStyle/>
          <a:p>
            <a:r>
              <a:rPr lang="nl-NL" b="1" dirty="0">
                <a:solidFill>
                  <a:srgbClr val="00B050"/>
                </a:solidFill>
              </a:rPr>
              <a:t>VWO 6</a:t>
            </a:r>
          </a:p>
          <a:p>
            <a:r>
              <a:rPr lang="nl-NL" b="1" dirty="0">
                <a:solidFill>
                  <a:srgbClr val="00B050"/>
                </a:solidFill>
              </a:rPr>
              <a:t>Biologie en Levensbeschouwing</a:t>
            </a:r>
          </a:p>
        </p:txBody>
      </p:sp>
      <p:sp>
        <p:nvSpPr>
          <p:cNvPr id="9" name="Titel 1"/>
          <p:cNvSpPr txBox="1">
            <a:spLocks/>
          </p:cNvSpPr>
          <p:nvPr/>
        </p:nvSpPr>
        <p:spPr>
          <a:xfrm>
            <a:off x="227484" y="260648"/>
            <a:ext cx="4608512" cy="46805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nl-NL" sz="2000" b="1" dirty="0">
              <a:solidFill>
                <a:prstClr val="black"/>
              </a:solidFill>
            </a:endParaRPr>
          </a:p>
          <a:p>
            <a:endParaRPr lang="nl-NL" sz="2000" b="1" dirty="0">
              <a:solidFill>
                <a:prstClr val="black"/>
              </a:solidFill>
            </a:endParaRPr>
          </a:p>
          <a:p>
            <a:r>
              <a:rPr lang="nl-NL" sz="3200" b="1" dirty="0">
                <a:solidFill>
                  <a:srgbClr val="0070C0"/>
                </a:solidFill>
              </a:rPr>
              <a:t>Wereldvoedselvraagstuk</a:t>
            </a: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996" y="1588445"/>
            <a:ext cx="3907067" cy="2600990"/>
          </a:xfrm>
          <a:prstGeom prst="rect">
            <a:avLst/>
          </a:prstGeom>
        </p:spPr>
      </p:pic>
    </p:spTree>
    <p:extLst>
      <p:ext uri="{BB962C8B-B14F-4D97-AF65-F5344CB8AC3E}">
        <p14:creationId xmlns:p14="http://schemas.microsoft.com/office/powerpoint/2010/main" val="2959639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rgbClr val="FF0000"/>
                </a:solidFill>
                <a:latin typeface="+mn-lt"/>
              </a:rPr>
              <a:t>De glijdende schaal</a:t>
            </a:r>
          </a:p>
        </p:txBody>
      </p:sp>
      <p:sp>
        <p:nvSpPr>
          <p:cNvPr id="3" name="Tijdelijke aanduiding voor inhoud 2"/>
          <p:cNvSpPr>
            <a:spLocks noGrp="1"/>
          </p:cNvSpPr>
          <p:nvPr>
            <p:ph idx="1"/>
          </p:nvPr>
        </p:nvSpPr>
        <p:spPr>
          <a:xfrm>
            <a:off x="457200" y="1600200"/>
            <a:ext cx="8507288" cy="4997152"/>
          </a:xfrm>
        </p:spPr>
        <p:txBody>
          <a:bodyPr>
            <a:normAutofit lnSpcReduction="10000"/>
          </a:bodyPr>
          <a:lstStyle/>
          <a:p>
            <a:r>
              <a:rPr lang="nl-NL" dirty="0"/>
              <a:t>Vorm een rij: </a:t>
            </a:r>
          </a:p>
          <a:p>
            <a:pPr marL="0" indent="0" algn="ctr">
              <a:buNone/>
            </a:pPr>
            <a:r>
              <a:rPr lang="nl-NL" dirty="0"/>
              <a:t>Veganisten –vegetariërs – </a:t>
            </a:r>
            <a:r>
              <a:rPr lang="nl-NL" dirty="0" err="1"/>
              <a:t>flexitariërs</a:t>
            </a:r>
            <a:r>
              <a:rPr lang="nl-NL" dirty="0"/>
              <a:t> – team iets minder vlees – team vlees – carnivoren</a:t>
            </a:r>
          </a:p>
          <a:p>
            <a:pPr marL="0" indent="0">
              <a:buNone/>
            </a:pPr>
            <a:endParaRPr lang="nl-NL" sz="1200" dirty="0"/>
          </a:p>
          <a:p>
            <a:r>
              <a:rPr lang="nl-NL" dirty="0"/>
              <a:t>Motiveer desgevraagd waarom je daar staat, wat zijn jouw motieven voor deze positie?</a:t>
            </a:r>
          </a:p>
          <a:p>
            <a:r>
              <a:rPr lang="nl-NL" dirty="0"/>
              <a:t>Bevraag elkaar op de motieven (geen discussie)</a:t>
            </a:r>
          </a:p>
          <a:p>
            <a:r>
              <a:rPr lang="nl-NL" dirty="0"/>
              <a:t>Hoor je nieuwe (overtuigende) dingen? </a:t>
            </a:r>
          </a:p>
          <a:p>
            <a:r>
              <a:rPr lang="nl-NL" dirty="0"/>
              <a:t>Wie sluit niet uit dat hij/zij in de toekomst ergens anders in de rij komt te staan? </a:t>
            </a:r>
          </a:p>
        </p:txBody>
      </p:sp>
    </p:spTree>
    <p:extLst>
      <p:ext uri="{BB962C8B-B14F-4D97-AF65-F5344CB8AC3E}">
        <p14:creationId xmlns:p14="http://schemas.microsoft.com/office/powerpoint/2010/main" val="240370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51739" cy="685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1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205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05" y="0"/>
            <a:ext cx="91202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564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5173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400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latin typeface="+mn-lt"/>
              </a:rPr>
              <a:t>Vragen en overpeinzingen?</a:t>
            </a: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412776"/>
            <a:ext cx="611910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3203848" y="6309320"/>
            <a:ext cx="3211777" cy="461665"/>
          </a:xfrm>
          <a:prstGeom prst="rect">
            <a:avLst/>
          </a:prstGeom>
          <a:noFill/>
        </p:spPr>
        <p:txBody>
          <a:bodyPr wrap="none" rtlCol="0">
            <a:spAutoFit/>
          </a:bodyPr>
          <a:lstStyle/>
          <a:p>
            <a:r>
              <a:rPr lang="nl-NL" sz="2400" b="1" dirty="0">
                <a:solidFill>
                  <a:srgbClr val="FF0000"/>
                </a:solidFill>
              </a:rPr>
              <a:t>Dank voor uw aandacht</a:t>
            </a:r>
          </a:p>
        </p:txBody>
      </p:sp>
    </p:spTree>
    <p:extLst>
      <p:ext uri="{BB962C8B-B14F-4D97-AF65-F5344CB8AC3E}">
        <p14:creationId xmlns:p14="http://schemas.microsoft.com/office/powerpoint/2010/main" val="197492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24B97-EC38-4A54-8670-55408B4E6D66}"/>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71876F57-0AA1-41EA-80F0-9FBB3B77B79F}"/>
              </a:ext>
            </a:extLst>
          </p:cNvPr>
          <p:cNvSpPr>
            <a:spLocks noGrp="1"/>
          </p:cNvSpPr>
          <p:nvPr>
            <p:ph idx="1"/>
          </p:nvPr>
        </p:nvSpPr>
        <p:spPr>
          <a:xfrm>
            <a:off x="899592" y="1484784"/>
            <a:ext cx="7315200" cy="4572000"/>
          </a:xfrm>
        </p:spPr>
        <p:txBody>
          <a:bodyPr>
            <a:noAutofit/>
          </a:bodyPr>
          <a:lstStyle/>
          <a:p>
            <a:pPr marL="514350" indent="-514350">
              <a:lnSpc>
                <a:spcPct val="100000"/>
              </a:lnSpc>
              <a:buFont typeface="+mj-lt"/>
              <a:buAutoNum type="arabicPeriod"/>
            </a:pPr>
            <a:r>
              <a:rPr lang="nl-NL" sz="1800" dirty="0"/>
              <a:t>Welke overeenkomsten zie je tussen de gewoontes en rituelen in de Islam en het Jodendom? </a:t>
            </a:r>
          </a:p>
          <a:p>
            <a:pPr marL="514350" indent="-514350" defTabSz="914400">
              <a:lnSpc>
                <a:spcPct val="80000"/>
              </a:lnSpc>
              <a:spcBef>
                <a:spcPct val="20000"/>
              </a:spcBef>
              <a:buFont typeface="Arial" panose="020B0604020202020204" pitchFamily="34" charset="0"/>
              <a:buAutoNum type="arabicPeriod"/>
            </a:pPr>
            <a:r>
              <a:rPr lang="nl-NL" sz="1800" dirty="0"/>
              <a:t>Zie je overeenkomsten met veganisme, vegetarisme  en het </a:t>
            </a:r>
            <a:r>
              <a:rPr lang="nl-NL" sz="1800" dirty="0" err="1"/>
              <a:t>Raw</a:t>
            </a:r>
            <a:r>
              <a:rPr lang="nl-NL" sz="1800" dirty="0"/>
              <a:t> Food dieet. </a:t>
            </a:r>
          </a:p>
          <a:p>
            <a:pPr marL="514350" indent="-514350" defTabSz="914400">
              <a:lnSpc>
                <a:spcPct val="80000"/>
              </a:lnSpc>
              <a:spcBef>
                <a:spcPct val="20000"/>
              </a:spcBef>
              <a:buFont typeface="Arial" panose="020B0604020202020204" pitchFamily="34" charset="0"/>
              <a:buAutoNum type="arabicPeriod"/>
            </a:pPr>
            <a:r>
              <a:rPr lang="nl-NL" sz="1800" dirty="0"/>
              <a:t>Passen de oplossingen voor het wereldvoedselvraagstuk die jullie vorige les hebben gevonden bij deze opvattingen (religieus of anders, bijv. veganisme)?</a:t>
            </a:r>
          </a:p>
          <a:p>
            <a:pPr marL="514350" indent="-514350" defTabSz="914400">
              <a:lnSpc>
                <a:spcPct val="80000"/>
              </a:lnSpc>
              <a:spcBef>
                <a:spcPct val="20000"/>
              </a:spcBef>
              <a:buFont typeface="Arial" panose="020B0604020202020204" pitchFamily="34" charset="0"/>
              <a:buAutoNum type="arabicPeriod"/>
            </a:pPr>
            <a:r>
              <a:rPr lang="nl-NL" sz="1800" dirty="0"/>
              <a:t>Vind jij het geoorloofd dat sommige etenswaren de stempel ‘ super food’  krijgen? </a:t>
            </a:r>
          </a:p>
          <a:p>
            <a:pPr marL="514350" indent="-514350" defTabSz="914400">
              <a:lnSpc>
                <a:spcPct val="80000"/>
              </a:lnSpc>
              <a:spcBef>
                <a:spcPct val="20000"/>
              </a:spcBef>
              <a:buFont typeface="Arial" panose="020B0604020202020204" pitchFamily="34" charset="0"/>
              <a:buAutoNum type="arabicPeriod"/>
            </a:pPr>
            <a:r>
              <a:rPr lang="nl-NL" sz="1800" dirty="0"/>
              <a:t>Is het gerechtvaardigd dat een koe in Nederland soms meer te eten krijgt dan iemand in een arme wijk van een stad in bijv. Argentinië waar veel van ons veevoer vandaan komt?</a:t>
            </a:r>
          </a:p>
          <a:p>
            <a:pPr marL="514350" indent="-514350" defTabSz="914400">
              <a:lnSpc>
                <a:spcPct val="80000"/>
              </a:lnSpc>
              <a:spcBef>
                <a:spcPct val="20000"/>
              </a:spcBef>
              <a:buFont typeface="Arial" panose="020B0604020202020204" pitchFamily="34" charset="0"/>
              <a:buAutoNum type="arabicPeriod"/>
            </a:pPr>
            <a:r>
              <a:rPr lang="nl-NL" sz="1800" dirty="0"/>
              <a:t>Wat vinden jullie over de kwestie rond Tom – de </a:t>
            </a:r>
            <a:r>
              <a:rPr lang="nl-NL" sz="1800" dirty="0" err="1"/>
              <a:t>Raw</a:t>
            </a:r>
            <a:r>
              <a:rPr lang="nl-NL" sz="1800" dirty="0"/>
              <a:t> food jongen? </a:t>
            </a:r>
          </a:p>
          <a:p>
            <a:pPr marL="514350" indent="-514350" defTabSz="914400">
              <a:lnSpc>
                <a:spcPct val="80000"/>
              </a:lnSpc>
              <a:spcBef>
                <a:spcPct val="20000"/>
              </a:spcBef>
              <a:buFont typeface="Arial" panose="020B0604020202020204" pitchFamily="34" charset="0"/>
              <a:buAutoNum type="arabicPeriod"/>
            </a:pPr>
            <a:r>
              <a:rPr lang="nl-NL" sz="1800" dirty="0"/>
              <a:t>Vinden jullie zijn moeder onverantwoordelijk of is ze in haar recht als ouder? </a:t>
            </a:r>
          </a:p>
          <a:p>
            <a:pPr marL="514350" indent="-514350" defTabSz="914400">
              <a:lnSpc>
                <a:spcPct val="80000"/>
              </a:lnSpc>
              <a:spcBef>
                <a:spcPct val="20000"/>
              </a:spcBef>
              <a:buFont typeface="Arial" panose="020B0604020202020204" pitchFamily="34" charset="0"/>
              <a:buAutoNum type="arabicPeriod"/>
            </a:pPr>
            <a:r>
              <a:rPr lang="nl-NL" sz="1800" dirty="0"/>
              <a:t>Hoe zie jij de toekomst van algen of insecten als eiwitbron?</a:t>
            </a:r>
          </a:p>
          <a:p>
            <a:pPr marL="514350" indent="-514350" defTabSz="914400">
              <a:lnSpc>
                <a:spcPct val="80000"/>
              </a:lnSpc>
              <a:spcBef>
                <a:spcPct val="20000"/>
              </a:spcBef>
              <a:buFont typeface="Arial" panose="020B0604020202020204" pitchFamily="34" charset="0"/>
              <a:buAutoNum type="arabicPeriod"/>
            </a:pPr>
            <a:r>
              <a:rPr lang="nl-NL" sz="1800" dirty="0"/>
              <a:t>Zijn er nog zaken niet aan de orde geweest rond ons voedsel en het wereldvoedselvraagstuk? </a:t>
            </a:r>
          </a:p>
          <a:p>
            <a:pPr marL="514350" indent="-514350" defTabSz="914400">
              <a:lnSpc>
                <a:spcPct val="80000"/>
              </a:lnSpc>
              <a:spcBef>
                <a:spcPct val="20000"/>
              </a:spcBef>
              <a:buFont typeface="Arial" panose="020B0604020202020204" pitchFamily="34" charset="0"/>
              <a:buAutoNum type="arabicPeriod"/>
            </a:pPr>
            <a:r>
              <a:rPr lang="nl-NL" sz="1800" dirty="0"/>
              <a:t>Vul die dan nog aan! </a:t>
            </a:r>
          </a:p>
        </p:txBody>
      </p:sp>
    </p:spTree>
    <p:extLst>
      <p:ext uri="{BB962C8B-B14F-4D97-AF65-F5344CB8AC3E}">
        <p14:creationId xmlns:p14="http://schemas.microsoft.com/office/powerpoint/2010/main" val="324887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692537-AFB2-40C5-8898-05C56A19508D}"/>
              </a:ext>
            </a:extLst>
          </p:cNvPr>
          <p:cNvSpPr>
            <a:spLocks noGrp="1"/>
          </p:cNvSpPr>
          <p:nvPr>
            <p:ph type="title"/>
          </p:nvPr>
        </p:nvSpPr>
        <p:spPr/>
        <p:txBody>
          <a:bodyPr/>
          <a:lstStyle/>
          <a:p>
            <a:r>
              <a:rPr lang="nl-NL" dirty="0"/>
              <a:t>Insectenbagel </a:t>
            </a:r>
          </a:p>
        </p:txBody>
      </p:sp>
      <p:sp>
        <p:nvSpPr>
          <p:cNvPr id="3" name="Tijdelijke aanduiding voor inhoud 2">
            <a:extLst>
              <a:ext uri="{FF2B5EF4-FFF2-40B4-BE49-F238E27FC236}">
                <a16:creationId xmlns:a16="http://schemas.microsoft.com/office/drawing/2014/main" id="{30142186-04FF-41A1-9116-8B5387AF43E8}"/>
              </a:ext>
            </a:extLst>
          </p:cNvPr>
          <p:cNvSpPr>
            <a:spLocks noGrp="1"/>
          </p:cNvSpPr>
          <p:nvPr>
            <p:ph idx="1"/>
          </p:nvPr>
        </p:nvSpPr>
        <p:spPr>
          <a:xfrm>
            <a:off x="914402" y="1600200"/>
            <a:ext cx="5440261" cy="4572000"/>
          </a:xfrm>
        </p:spPr>
        <p:txBody>
          <a:bodyPr>
            <a:normAutofit fontScale="77500" lnSpcReduction="20000"/>
          </a:bodyPr>
          <a:lstStyle/>
          <a:p>
            <a:r>
              <a:rPr lang="nl-NL" dirty="0"/>
              <a:t>‘Waarom niet?’, reageert medeoprichter van Bagels &amp; </a:t>
            </a:r>
            <a:r>
              <a:rPr lang="nl-NL" dirty="0" err="1"/>
              <a:t>Beans</a:t>
            </a:r>
            <a:r>
              <a:rPr lang="nl-NL" dirty="0"/>
              <a:t> Ronald Bakker. ‘Wist je dat ongeveer twee miljard mensen dagelijks insecten eten? Zo vreemd is dat dus niet. We zijn er hier in Europa gewoon nog niet aan gewend.’</a:t>
            </a:r>
          </a:p>
          <a:p>
            <a:endParaRPr lang="nl-NL" dirty="0"/>
          </a:p>
          <a:p>
            <a:r>
              <a:rPr lang="nl-NL" dirty="0"/>
              <a:t>‘Ze zijn echt bijzonder smakelijk’, benadrukt Bakker. ‘En trouwens, je vergist je mooi als je denkt dat je nooit insecten eet. Kijk maar eens op de verpakking van roze koeken. Daar staat dat er een kleurstof met E-nummer E120 in zit. Dat wordt gemaakt van schildluizen. Het zit bijvoorbeeld ook in aardbeienyoghurt en milkshakes.’</a:t>
            </a:r>
          </a:p>
        </p:txBody>
      </p:sp>
      <p:pic>
        <p:nvPicPr>
          <p:cNvPr id="4" name="Picture 2" descr="Image result for insecten bagel">
            <a:extLst>
              <a:ext uri="{FF2B5EF4-FFF2-40B4-BE49-F238E27FC236}">
                <a16:creationId xmlns:a16="http://schemas.microsoft.com/office/drawing/2014/main" id="{24B4AC8D-25B6-490C-8927-54CD9C0F474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178" r="-2" b="-2"/>
          <a:stretch/>
        </p:blipFill>
        <p:spPr bwMode="auto">
          <a:xfrm>
            <a:off x="6339477" y="2132856"/>
            <a:ext cx="2701003" cy="32699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92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1640" y="116632"/>
            <a:ext cx="6336704" cy="64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2339752" y="1700808"/>
            <a:ext cx="1584176" cy="369332"/>
          </a:xfrm>
          <a:prstGeom prst="rect">
            <a:avLst/>
          </a:prstGeom>
          <a:noFill/>
        </p:spPr>
        <p:txBody>
          <a:bodyPr wrap="square" rtlCol="0">
            <a:spAutoFit/>
          </a:bodyPr>
          <a:lstStyle/>
          <a:p>
            <a:pPr algn="ctr"/>
            <a:r>
              <a:rPr lang="nl-NL" dirty="0"/>
              <a:t>Milieu</a:t>
            </a:r>
          </a:p>
        </p:txBody>
      </p:sp>
      <p:sp>
        <p:nvSpPr>
          <p:cNvPr id="5" name="Tekstvak 4"/>
          <p:cNvSpPr txBox="1"/>
          <p:nvPr/>
        </p:nvSpPr>
        <p:spPr>
          <a:xfrm>
            <a:off x="4644008" y="1484784"/>
            <a:ext cx="1368152" cy="369332"/>
          </a:xfrm>
          <a:prstGeom prst="rect">
            <a:avLst/>
          </a:prstGeom>
          <a:noFill/>
        </p:spPr>
        <p:txBody>
          <a:bodyPr wrap="square" rtlCol="0">
            <a:spAutoFit/>
          </a:bodyPr>
          <a:lstStyle/>
          <a:p>
            <a:r>
              <a:rPr lang="nl-NL" dirty="0"/>
              <a:t>Gezondheid</a:t>
            </a:r>
          </a:p>
        </p:txBody>
      </p:sp>
      <p:sp>
        <p:nvSpPr>
          <p:cNvPr id="6" name="Tekstvak 5"/>
          <p:cNvSpPr txBox="1"/>
          <p:nvPr/>
        </p:nvSpPr>
        <p:spPr>
          <a:xfrm>
            <a:off x="2051720" y="3757319"/>
            <a:ext cx="1512168" cy="369332"/>
          </a:xfrm>
          <a:prstGeom prst="rect">
            <a:avLst/>
          </a:prstGeom>
          <a:noFill/>
        </p:spPr>
        <p:txBody>
          <a:bodyPr wrap="square" rtlCol="0">
            <a:spAutoFit/>
          </a:bodyPr>
          <a:lstStyle/>
          <a:p>
            <a:pPr algn="ctr"/>
            <a:r>
              <a:rPr lang="nl-NL" dirty="0"/>
              <a:t>Dierenleed</a:t>
            </a:r>
          </a:p>
        </p:txBody>
      </p:sp>
      <p:sp>
        <p:nvSpPr>
          <p:cNvPr id="7" name="Tekstvak 6"/>
          <p:cNvSpPr txBox="1"/>
          <p:nvPr/>
        </p:nvSpPr>
        <p:spPr>
          <a:xfrm>
            <a:off x="5220072" y="3284984"/>
            <a:ext cx="1728192" cy="646331"/>
          </a:xfrm>
          <a:prstGeom prst="rect">
            <a:avLst/>
          </a:prstGeom>
          <a:noFill/>
        </p:spPr>
        <p:txBody>
          <a:bodyPr wrap="square" rtlCol="0">
            <a:spAutoFit/>
          </a:bodyPr>
          <a:lstStyle/>
          <a:p>
            <a:pPr algn="ctr"/>
            <a:r>
              <a:rPr lang="nl-NL" dirty="0" err="1"/>
              <a:t>Verdelings-vraagstuk</a:t>
            </a:r>
            <a:endParaRPr lang="nl-NL" dirty="0"/>
          </a:p>
        </p:txBody>
      </p:sp>
      <p:sp>
        <p:nvSpPr>
          <p:cNvPr id="8" name="Tekstvak 7"/>
          <p:cNvSpPr txBox="1"/>
          <p:nvPr/>
        </p:nvSpPr>
        <p:spPr>
          <a:xfrm>
            <a:off x="3995936" y="4725144"/>
            <a:ext cx="1224136" cy="369332"/>
          </a:xfrm>
          <a:prstGeom prst="rect">
            <a:avLst/>
          </a:prstGeom>
          <a:noFill/>
        </p:spPr>
        <p:txBody>
          <a:bodyPr wrap="square" rtlCol="0">
            <a:spAutoFit/>
          </a:bodyPr>
          <a:lstStyle/>
          <a:p>
            <a:pPr algn="ctr"/>
            <a:r>
              <a:rPr lang="nl-NL" dirty="0"/>
              <a:t>Religie</a:t>
            </a:r>
          </a:p>
        </p:txBody>
      </p:sp>
    </p:spTree>
    <p:extLst>
      <p:ext uri="{BB962C8B-B14F-4D97-AF65-F5344CB8AC3E}">
        <p14:creationId xmlns:p14="http://schemas.microsoft.com/office/powerpoint/2010/main" val="323693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1801900"/>
            <a:ext cx="6013636" cy="4003363"/>
          </a:xfr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33289"/>
            <a:ext cx="6768752" cy="6924554"/>
          </a:xfrm>
          <a:prstGeom prst="rect">
            <a:avLst/>
          </a:prstGeom>
        </p:spPr>
      </p:pic>
      <p:sp>
        <p:nvSpPr>
          <p:cNvPr id="2" name="Titel 1"/>
          <p:cNvSpPr>
            <a:spLocks noGrp="1"/>
          </p:cNvSpPr>
          <p:nvPr>
            <p:ph type="title"/>
          </p:nvPr>
        </p:nvSpPr>
        <p:spPr/>
        <p:txBody>
          <a:bodyPr/>
          <a:lstStyle/>
          <a:p>
            <a:endParaRPr lang="nl-NL" dirty="0"/>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4968" y="-33289"/>
            <a:ext cx="11665323" cy="6891265"/>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3462" y="-17448"/>
            <a:ext cx="11744717" cy="6892872"/>
          </a:xfrm>
          <a:prstGeom prst="rect">
            <a:avLst/>
          </a:prstGeom>
        </p:spPr>
      </p:pic>
      <p:sp>
        <p:nvSpPr>
          <p:cNvPr id="9" name="Tekstvak 8"/>
          <p:cNvSpPr txBox="1"/>
          <p:nvPr/>
        </p:nvSpPr>
        <p:spPr>
          <a:xfrm>
            <a:off x="6894512" y="332656"/>
            <a:ext cx="1979712" cy="400110"/>
          </a:xfrm>
          <a:prstGeom prst="rect">
            <a:avLst/>
          </a:prstGeom>
          <a:noFill/>
        </p:spPr>
        <p:txBody>
          <a:bodyPr wrap="square" rtlCol="0">
            <a:spAutoFit/>
          </a:bodyPr>
          <a:lstStyle/>
          <a:p>
            <a:r>
              <a:rPr lang="nl-NL" sz="2000" b="1" dirty="0">
                <a:solidFill>
                  <a:schemeClr val="bg1"/>
                </a:solidFill>
                <a:hlinkClick r:id="rId7"/>
              </a:rPr>
              <a:t>wereldbevolking</a:t>
            </a:r>
            <a:endParaRPr lang="nl-NL" b="1" dirty="0">
              <a:solidFill>
                <a:schemeClr val="bg1"/>
              </a:solidFill>
            </a:endParaRPr>
          </a:p>
        </p:txBody>
      </p:sp>
      <p:pic>
        <p:nvPicPr>
          <p:cNvPr id="8" name="Afbeelding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528" y="-16539"/>
            <a:ext cx="9682079" cy="6973005"/>
          </a:xfrm>
          <a:prstGeom prst="rect">
            <a:avLst/>
          </a:prstGeom>
        </p:spPr>
      </p:pic>
    </p:spTree>
    <p:extLst>
      <p:ext uri="{BB962C8B-B14F-4D97-AF65-F5344CB8AC3E}">
        <p14:creationId xmlns:p14="http://schemas.microsoft.com/office/powerpoint/2010/main" val="244541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93737"/>
            <a:ext cx="2962672" cy="1143000"/>
          </a:xfrm>
        </p:spPr>
        <p:txBody>
          <a:bodyPr/>
          <a:lstStyle/>
          <a:p>
            <a:pPr algn="l"/>
            <a:r>
              <a:rPr lang="nl-NL" b="1" dirty="0">
                <a:solidFill>
                  <a:srgbClr val="00B050"/>
                </a:solidFill>
              </a:rPr>
              <a:t>Dagplant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025637"/>
            <a:ext cx="8603613" cy="4832363"/>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648" y="0"/>
            <a:ext cx="3831299" cy="2873474"/>
          </a:xfrm>
          <a:prstGeom prst="rect">
            <a:avLst/>
          </a:prstGeom>
        </p:spPr>
      </p:pic>
      <p:sp>
        <p:nvSpPr>
          <p:cNvPr id="6" name="Rechthoek 5"/>
          <p:cNvSpPr/>
          <p:nvPr/>
        </p:nvSpPr>
        <p:spPr>
          <a:xfrm>
            <a:off x="3418688" y="1268760"/>
            <a:ext cx="1925960" cy="707886"/>
          </a:xfrm>
          <a:prstGeom prst="rect">
            <a:avLst/>
          </a:prstGeom>
        </p:spPr>
        <p:txBody>
          <a:bodyPr wrap="square">
            <a:spAutoFit/>
          </a:bodyPr>
          <a:lstStyle/>
          <a:p>
            <a:pPr algn="ctr"/>
            <a:r>
              <a:rPr lang="nl-NL" sz="2000" b="1" dirty="0"/>
              <a:t>Glycine max</a:t>
            </a:r>
          </a:p>
          <a:p>
            <a:pPr algn="ctr"/>
            <a:r>
              <a:rPr lang="nl-NL" sz="2000" dirty="0"/>
              <a:t>(L.) </a:t>
            </a:r>
            <a:r>
              <a:rPr lang="nl-NL" sz="2000" dirty="0" err="1"/>
              <a:t>Merr</a:t>
            </a:r>
            <a:endParaRPr lang="nl-NL" sz="2000" dirty="0"/>
          </a:p>
        </p:txBody>
      </p:sp>
    </p:spTree>
    <p:extLst>
      <p:ext uri="{BB962C8B-B14F-4D97-AF65-F5344CB8AC3E}">
        <p14:creationId xmlns:p14="http://schemas.microsoft.com/office/powerpoint/2010/main" val="18678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lstStyle/>
          <a:p>
            <a:r>
              <a:rPr lang="nl-NL" b="1" dirty="0">
                <a:solidFill>
                  <a:srgbClr val="FF0000"/>
                </a:solidFill>
              </a:rPr>
              <a:t>Programma</a:t>
            </a:r>
          </a:p>
        </p:txBody>
      </p:sp>
      <p:sp>
        <p:nvSpPr>
          <p:cNvPr id="3" name="Tijdelijke aanduiding voor inhoud 2"/>
          <p:cNvSpPr>
            <a:spLocks noGrp="1"/>
          </p:cNvSpPr>
          <p:nvPr>
            <p:ph idx="1"/>
          </p:nvPr>
        </p:nvSpPr>
        <p:spPr>
          <a:xfrm>
            <a:off x="683568" y="2276872"/>
            <a:ext cx="6912768" cy="3484982"/>
          </a:xfrm>
        </p:spPr>
        <p:txBody>
          <a:bodyPr>
            <a:normAutofit fontScale="92500" lnSpcReduction="20000"/>
          </a:bodyPr>
          <a:lstStyle/>
          <a:p>
            <a:r>
              <a:rPr lang="nl-NL" dirty="0"/>
              <a:t>Intro op het thema </a:t>
            </a:r>
            <a:endParaRPr lang="nl-NL" b="1" dirty="0">
              <a:solidFill>
                <a:srgbClr val="00B050"/>
              </a:solidFill>
            </a:endParaRPr>
          </a:p>
          <a:p>
            <a:r>
              <a:rPr lang="nl-NL" dirty="0"/>
              <a:t>Doel, kader en opzet lessen</a:t>
            </a:r>
          </a:p>
          <a:p>
            <a:r>
              <a:rPr lang="nl-NL" dirty="0"/>
              <a:t>Kort overzicht 1</a:t>
            </a:r>
            <a:r>
              <a:rPr lang="nl-NL" baseline="30000" dirty="0"/>
              <a:t>e</a:t>
            </a:r>
            <a:r>
              <a:rPr lang="nl-NL" dirty="0"/>
              <a:t> lessen</a:t>
            </a:r>
          </a:p>
          <a:p>
            <a:r>
              <a:rPr lang="nl-NL" dirty="0"/>
              <a:t>Inzomen op les 5 over perspectieven</a:t>
            </a:r>
          </a:p>
          <a:p>
            <a:r>
              <a:rPr lang="nl-NL" dirty="0"/>
              <a:t>Eigen positiebepaling deelnemers (les 6)</a:t>
            </a:r>
          </a:p>
          <a:p>
            <a:r>
              <a:rPr lang="nl-NL" dirty="0"/>
              <a:t>Korte blik op leerlingresultaten</a:t>
            </a:r>
          </a:p>
          <a:p>
            <a:r>
              <a:rPr lang="nl-NL" dirty="0"/>
              <a:t>Afsluiting</a:t>
            </a:r>
          </a:p>
          <a:p>
            <a:endParaRPr lang="nl-NL" dirty="0"/>
          </a:p>
        </p:txBody>
      </p:sp>
      <p:sp>
        <p:nvSpPr>
          <p:cNvPr id="5" name="Tekstvak 4"/>
          <p:cNvSpPr txBox="1"/>
          <p:nvPr/>
        </p:nvSpPr>
        <p:spPr>
          <a:xfrm>
            <a:off x="4499992" y="2132856"/>
            <a:ext cx="648072" cy="630942"/>
          </a:xfrm>
          <a:prstGeom prst="rect">
            <a:avLst/>
          </a:prstGeom>
          <a:noFill/>
        </p:spPr>
        <p:txBody>
          <a:bodyPr wrap="square" rtlCol="0">
            <a:spAutoFit/>
          </a:bodyPr>
          <a:lstStyle/>
          <a:p>
            <a:r>
              <a:rPr lang="nl-NL" sz="3500" b="1" dirty="0">
                <a:solidFill>
                  <a:srgbClr val="00B050"/>
                </a:solidFill>
              </a:rPr>
              <a:t>√</a:t>
            </a:r>
            <a:endParaRPr lang="nl-NL" dirty="0"/>
          </a:p>
        </p:txBody>
      </p:sp>
    </p:spTree>
    <p:extLst>
      <p:ext uri="{BB962C8B-B14F-4D97-AF65-F5344CB8AC3E}">
        <p14:creationId xmlns:p14="http://schemas.microsoft.com/office/powerpoint/2010/main" val="43378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latin typeface="+mn-lt"/>
              </a:rPr>
              <a:t>Waarom?</a:t>
            </a:r>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rot="19498146">
            <a:off x="158199" y="807022"/>
            <a:ext cx="2088232" cy="584775"/>
          </a:xfrm>
          <a:prstGeom prst="rect">
            <a:avLst/>
          </a:prstGeom>
          <a:noFill/>
        </p:spPr>
        <p:txBody>
          <a:bodyPr wrap="square" rtlCol="0">
            <a:spAutoFit/>
          </a:bodyPr>
          <a:lstStyle/>
          <a:p>
            <a:r>
              <a:rPr lang="nl-NL" sz="3200" b="1" dirty="0">
                <a:solidFill>
                  <a:srgbClr val="FF0000"/>
                </a:solidFill>
              </a:rPr>
              <a:t>Kennis</a:t>
            </a:r>
            <a:endParaRPr lang="nl-NL" sz="2400" b="1" dirty="0">
              <a:solidFill>
                <a:srgbClr val="FF0000"/>
              </a:solidFill>
            </a:endParaRPr>
          </a:p>
        </p:txBody>
      </p:sp>
      <p:sp>
        <p:nvSpPr>
          <p:cNvPr id="5" name="Tekstvak 4"/>
          <p:cNvSpPr txBox="1"/>
          <p:nvPr/>
        </p:nvSpPr>
        <p:spPr>
          <a:xfrm rot="1531461">
            <a:off x="6947752" y="1150653"/>
            <a:ext cx="2592288" cy="584775"/>
          </a:xfrm>
          <a:prstGeom prst="rect">
            <a:avLst/>
          </a:prstGeom>
          <a:noFill/>
        </p:spPr>
        <p:txBody>
          <a:bodyPr wrap="square" rtlCol="0">
            <a:spAutoFit/>
          </a:bodyPr>
          <a:lstStyle/>
          <a:p>
            <a:r>
              <a:rPr lang="nl-NL" sz="3200" b="1" dirty="0">
                <a:solidFill>
                  <a:srgbClr val="FF0000"/>
                </a:solidFill>
              </a:rPr>
              <a:t>Betekenis</a:t>
            </a:r>
            <a:endParaRPr lang="nl-NL" sz="2400" b="1" dirty="0">
              <a:solidFill>
                <a:srgbClr val="FF0000"/>
              </a:solidFill>
            </a:endParaRPr>
          </a:p>
        </p:txBody>
      </p:sp>
      <p:sp>
        <p:nvSpPr>
          <p:cNvPr id="6" name="Tekstvak 5"/>
          <p:cNvSpPr txBox="1"/>
          <p:nvPr/>
        </p:nvSpPr>
        <p:spPr>
          <a:xfrm rot="2190611">
            <a:off x="395536" y="5877272"/>
            <a:ext cx="1732590" cy="584775"/>
          </a:xfrm>
          <a:prstGeom prst="rect">
            <a:avLst/>
          </a:prstGeom>
          <a:noFill/>
        </p:spPr>
        <p:txBody>
          <a:bodyPr wrap="none" rtlCol="0">
            <a:spAutoFit/>
          </a:bodyPr>
          <a:lstStyle/>
          <a:p>
            <a:r>
              <a:rPr lang="nl-NL" sz="3200" b="1" dirty="0">
                <a:solidFill>
                  <a:srgbClr val="FF0000"/>
                </a:solidFill>
              </a:rPr>
              <a:t>Waarden</a:t>
            </a:r>
          </a:p>
        </p:txBody>
      </p:sp>
      <p:sp>
        <p:nvSpPr>
          <p:cNvPr id="7" name="Tekstvak 6"/>
          <p:cNvSpPr txBox="1"/>
          <p:nvPr/>
        </p:nvSpPr>
        <p:spPr>
          <a:xfrm rot="19236199">
            <a:off x="7186235" y="5791235"/>
            <a:ext cx="1728192" cy="584775"/>
          </a:xfrm>
          <a:prstGeom prst="rect">
            <a:avLst/>
          </a:prstGeom>
          <a:noFill/>
        </p:spPr>
        <p:txBody>
          <a:bodyPr wrap="square" rtlCol="0">
            <a:spAutoFit/>
          </a:bodyPr>
          <a:lstStyle/>
          <a:p>
            <a:r>
              <a:rPr lang="nl-NL" sz="3200" b="1" dirty="0">
                <a:solidFill>
                  <a:srgbClr val="FF0000"/>
                </a:solidFill>
              </a:rPr>
              <a:t>Gedrag</a:t>
            </a:r>
            <a:endParaRPr lang="nl-NL" b="1" dirty="0">
              <a:solidFill>
                <a:srgbClr val="FF0000"/>
              </a:solidFill>
            </a:endParaRPr>
          </a:p>
        </p:txBody>
      </p:sp>
      <p:sp>
        <p:nvSpPr>
          <p:cNvPr id="8" name="Tekstvak 7"/>
          <p:cNvSpPr txBox="1"/>
          <p:nvPr/>
        </p:nvSpPr>
        <p:spPr>
          <a:xfrm>
            <a:off x="3059832" y="5309244"/>
            <a:ext cx="3168352" cy="584775"/>
          </a:xfrm>
          <a:prstGeom prst="rect">
            <a:avLst/>
          </a:prstGeom>
          <a:noFill/>
        </p:spPr>
        <p:txBody>
          <a:bodyPr wrap="square" rtlCol="0">
            <a:spAutoFit/>
          </a:bodyPr>
          <a:lstStyle/>
          <a:p>
            <a:pPr algn="ctr"/>
            <a:r>
              <a:rPr lang="nl-NL" sz="3200" b="1" dirty="0">
                <a:solidFill>
                  <a:schemeClr val="bg1"/>
                </a:solidFill>
              </a:rPr>
              <a:t>Zingeving</a:t>
            </a:r>
          </a:p>
        </p:txBody>
      </p:sp>
    </p:spTree>
    <p:extLst>
      <p:ext uri="{BB962C8B-B14F-4D97-AF65-F5344CB8AC3E}">
        <p14:creationId xmlns:p14="http://schemas.microsoft.com/office/powerpoint/2010/main" val="172995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35634EC-7EE2-4189-BD87-6E4148E1C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660655" y="4340680"/>
            <a:ext cx="2876938" cy="2157704"/>
          </a:xfrm>
          <a:prstGeom prst="rect">
            <a:avLst/>
          </a:prstGeom>
        </p:spPr>
      </p:pic>
      <p:sp>
        <p:nvSpPr>
          <p:cNvPr id="2" name="Titel 1"/>
          <p:cNvSpPr>
            <a:spLocks noGrp="1"/>
          </p:cNvSpPr>
          <p:nvPr>
            <p:ph type="title"/>
          </p:nvPr>
        </p:nvSpPr>
        <p:spPr/>
        <p:txBody>
          <a:bodyPr/>
          <a:lstStyle/>
          <a:p>
            <a:r>
              <a:rPr lang="nl-NL" b="1" dirty="0">
                <a:solidFill>
                  <a:srgbClr val="FF0000"/>
                </a:solidFill>
                <a:latin typeface="+mn-lt"/>
              </a:rPr>
              <a:t>Kader</a:t>
            </a:r>
          </a:p>
        </p:txBody>
      </p:sp>
      <p:sp>
        <p:nvSpPr>
          <p:cNvPr id="3" name="Tijdelijke aanduiding voor inhoud 2"/>
          <p:cNvSpPr>
            <a:spLocks noGrp="1"/>
          </p:cNvSpPr>
          <p:nvPr>
            <p:ph idx="1"/>
          </p:nvPr>
        </p:nvSpPr>
        <p:spPr>
          <a:xfrm>
            <a:off x="53163" y="1440847"/>
            <a:ext cx="8229600" cy="4525963"/>
          </a:xfrm>
        </p:spPr>
        <p:txBody>
          <a:bodyPr>
            <a:normAutofit fontScale="92500" lnSpcReduction="20000"/>
          </a:bodyPr>
          <a:lstStyle/>
          <a:p>
            <a:r>
              <a:rPr lang="nl-NL" dirty="0"/>
              <a:t>Thema: </a:t>
            </a:r>
            <a:r>
              <a:rPr lang="nl-NL" b="1" dirty="0">
                <a:solidFill>
                  <a:srgbClr val="FF0000"/>
                </a:solidFill>
              </a:rPr>
              <a:t>Tussen Maaltijd en Toilet</a:t>
            </a:r>
          </a:p>
          <a:p>
            <a:r>
              <a:rPr lang="nl-NL" dirty="0"/>
              <a:t>Leerlingen hebben kennis van:</a:t>
            </a:r>
          </a:p>
          <a:p>
            <a:pPr lvl="1"/>
            <a:r>
              <a:rPr lang="nl-NL" dirty="0"/>
              <a:t>Hun eigen lichaam (</a:t>
            </a:r>
            <a:r>
              <a:rPr lang="nl-NL" b="1" dirty="0">
                <a:solidFill>
                  <a:srgbClr val="FFFF00"/>
                </a:solidFill>
              </a:rPr>
              <a:t>Top-of-Tob-sport</a:t>
            </a:r>
            <a:r>
              <a:rPr lang="nl-NL" dirty="0"/>
              <a:t>)</a:t>
            </a:r>
          </a:p>
          <a:p>
            <a:pPr lvl="2"/>
            <a:r>
              <a:rPr lang="nl-NL" dirty="0"/>
              <a:t>O.a. lichaamsfuncties gemeten bij versch. inspanningen</a:t>
            </a:r>
          </a:p>
          <a:p>
            <a:pPr lvl="1"/>
            <a:r>
              <a:rPr lang="nl-NL" dirty="0"/>
              <a:t>Voeding en spijsvertering</a:t>
            </a:r>
          </a:p>
          <a:p>
            <a:pPr lvl="2"/>
            <a:r>
              <a:rPr lang="nl-NL" dirty="0"/>
              <a:t>O.a. hun eigen energiebalans en voedingsstoffen input bijgehouden (7 dagen de eetmeter ingevuld).</a:t>
            </a:r>
          </a:p>
          <a:p>
            <a:pPr lvl="2"/>
            <a:r>
              <a:rPr lang="nl-NL" dirty="0"/>
              <a:t>O.a. (toekomstige) veredelingsmogelijkheden door gentechnologie</a:t>
            </a:r>
          </a:p>
          <a:p>
            <a:pPr lvl="1"/>
            <a:r>
              <a:rPr lang="nl-NL" dirty="0"/>
              <a:t>Ecologie-milieubiologie (</a:t>
            </a:r>
            <a:r>
              <a:rPr lang="nl-NL" b="1" dirty="0">
                <a:solidFill>
                  <a:srgbClr val="00B050"/>
                </a:solidFill>
              </a:rPr>
              <a:t>Dragend landschap</a:t>
            </a:r>
            <a:r>
              <a:rPr lang="nl-NL" dirty="0"/>
              <a:t>)</a:t>
            </a:r>
          </a:p>
          <a:p>
            <a:pPr lvl="2"/>
            <a:r>
              <a:rPr lang="nl-NL" dirty="0"/>
              <a:t>O.a. een zelfgekozen ecosysteem beschreven</a:t>
            </a:r>
          </a:p>
          <a:p>
            <a:pPr marL="457200" lvl="1" indent="0">
              <a:buNone/>
            </a:pPr>
            <a:r>
              <a:rPr lang="nl-NL" dirty="0">
                <a:sym typeface="Wingdings" panose="05000000000000000000" pitchFamily="2" charset="2"/>
              </a:rPr>
              <a:t> </a:t>
            </a:r>
            <a:r>
              <a:rPr lang="nl-NL" dirty="0"/>
              <a:t>zijn gewend biologische kennis “eigen” te maken</a:t>
            </a:r>
          </a:p>
        </p:txBody>
      </p:sp>
      <p:pic>
        <p:nvPicPr>
          <p:cNvPr id="5" name="Afbeelding 4">
            <a:extLst>
              <a:ext uri="{FF2B5EF4-FFF2-40B4-BE49-F238E27FC236}">
                <a16:creationId xmlns:a16="http://schemas.microsoft.com/office/drawing/2014/main" id="{0ADFF541-ECFB-4525-88C1-4BB8468292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0"/>
            <a:ext cx="2031690" cy="2708920"/>
          </a:xfrm>
          <a:prstGeom prst="rect">
            <a:avLst/>
          </a:prstGeom>
        </p:spPr>
      </p:pic>
    </p:spTree>
    <p:extLst>
      <p:ext uri="{BB962C8B-B14F-4D97-AF65-F5344CB8AC3E}">
        <p14:creationId xmlns:p14="http://schemas.microsoft.com/office/powerpoint/2010/main" val="305865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679" y="0"/>
            <a:ext cx="1807603" cy="2780928"/>
          </a:xfrm>
          <a:prstGeom prst="rect">
            <a:avLst/>
          </a:prstGeom>
        </p:spPr>
      </p:pic>
      <p:sp>
        <p:nvSpPr>
          <p:cNvPr id="2" name="Titel 1"/>
          <p:cNvSpPr>
            <a:spLocks noGrp="1"/>
          </p:cNvSpPr>
          <p:nvPr>
            <p:ph type="title"/>
          </p:nvPr>
        </p:nvSpPr>
        <p:spPr/>
        <p:txBody>
          <a:bodyPr/>
          <a:lstStyle/>
          <a:p>
            <a:r>
              <a:rPr lang="nl-NL" b="1" dirty="0">
                <a:solidFill>
                  <a:srgbClr val="FF0000"/>
                </a:solidFill>
              </a:rPr>
              <a:t>Lesplanning </a:t>
            </a:r>
          </a:p>
        </p:txBody>
      </p:sp>
      <p:sp>
        <p:nvSpPr>
          <p:cNvPr id="3" name="Tijdelijke aanduiding voor inhoud 2"/>
          <p:cNvSpPr>
            <a:spLocks noGrp="1"/>
          </p:cNvSpPr>
          <p:nvPr>
            <p:ph idx="1"/>
          </p:nvPr>
        </p:nvSpPr>
        <p:spPr>
          <a:xfrm>
            <a:off x="251520" y="1844824"/>
            <a:ext cx="8507288" cy="4525963"/>
          </a:xfrm>
        </p:spPr>
        <p:txBody>
          <a:bodyPr>
            <a:normAutofit fontScale="55000" lnSpcReduction="20000"/>
          </a:bodyPr>
          <a:lstStyle/>
          <a:p>
            <a:r>
              <a:rPr lang="nl-NL" b="1" dirty="0"/>
              <a:t>Les 1: Intro op thema Wereldvoedselvraagstuk, </a:t>
            </a:r>
          </a:p>
          <a:p>
            <a:pPr marL="0" indent="0">
              <a:buNone/>
            </a:pPr>
            <a:r>
              <a:rPr lang="nl-NL" b="1" dirty="0"/>
              <a:t> 	o.a. met </a:t>
            </a:r>
            <a:r>
              <a:rPr lang="nl-NL" dirty="0">
                <a:hlinkClick r:id="rId4"/>
              </a:rPr>
              <a:t>Zondag met Lubach</a:t>
            </a:r>
            <a:endParaRPr lang="nl-NL" b="1" dirty="0"/>
          </a:p>
          <a:p>
            <a:r>
              <a:rPr lang="nl-NL" b="1" dirty="0"/>
              <a:t>Les 2: WON 2.0: Socrateslezing L. Fresco:</a:t>
            </a:r>
          </a:p>
          <a:p>
            <a:pPr marL="0" indent="0" algn="ctr">
              <a:buNone/>
            </a:pPr>
            <a:r>
              <a:rPr lang="nl-NL" b="1" dirty="0">
                <a:solidFill>
                  <a:srgbClr val="FF0000"/>
                </a:solidFill>
              </a:rPr>
              <a:t>De nieuwe zijde route</a:t>
            </a:r>
            <a:endParaRPr lang="nl-NL" b="1" dirty="0"/>
          </a:p>
          <a:p>
            <a:r>
              <a:rPr lang="nl-NL" b="1" dirty="0"/>
              <a:t>Les 3: Wereldvoedselvraagstuk </a:t>
            </a:r>
          </a:p>
          <a:p>
            <a:pPr lvl="1"/>
            <a:r>
              <a:rPr lang="nl-NL" b="1" dirty="0"/>
              <a:t>Wat is de aard en omvang van  het WVV? </a:t>
            </a:r>
          </a:p>
          <a:p>
            <a:pPr lvl="1"/>
            <a:r>
              <a:rPr lang="nl-NL" b="1" dirty="0"/>
              <a:t>Leerlingen zoeken naar feiten en meningen over de ernst van het vraagstuk</a:t>
            </a:r>
          </a:p>
          <a:p>
            <a:r>
              <a:rPr lang="nl-NL" b="1" dirty="0"/>
              <a:t>Les 4: Oplossingen? </a:t>
            </a:r>
          </a:p>
          <a:p>
            <a:pPr lvl="1"/>
            <a:r>
              <a:rPr lang="nl-NL" b="1" dirty="0"/>
              <a:t>Welke oplossingen worden er aangedragen?</a:t>
            </a:r>
          </a:p>
          <a:p>
            <a:pPr lvl="2"/>
            <a:r>
              <a:rPr lang="nl-NL" b="1" dirty="0"/>
              <a:t>Mogelijkheden vanuit de biologie van de toekomst: bijv. GMO</a:t>
            </a:r>
          </a:p>
          <a:p>
            <a:pPr lvl="2"/>
            <a:r>
              <a:rPr lang="nl-NL" b="1" dirty="0"/>
              <a:t>Standpunten politieke partijen, </a:t>
            </a:r>
            <a:r>
              <a:rPr lang="nl-NL" b="1" dirty="0" err="1"/>
              <a:t>NGO’s</a:t>
            </a:r>
            <a:r>
              <a:rPr lang="nl-NL" b="1" dirty="0"/>
              <a:t>, enz.</a:t>
            </a:r>
          </a:p>
          <a:p>
            <a:r>
              <a:rPr lang="nl-NL" b="1" dirty="0"/>
              <a:t>Les 5: Vensters: hoe kan je tegen eten aankijken? </a:t>
            </a:r>
          </a:p>
          <a:p>
            <a:pPr lvl="1"/>
            <a:r>
              <a:rPr lang="nl-NL" b="1" dirty="0"/>
              <a:t>In groepen verdiepen de leerlingen zich in diëten, religieuze perspectieven, moderne hypes, etc. </a:t>
            </a:r>
          </a:p>
          <a:p>
            <a:pPr lvl="1"/>
            <a:r>
              <a:rPr lang="nl-NL" b="1" dirty="0"/>
              <a:t>Voorbereiding: via de geflipte klas thuis bronnen bekijken!</a:t>
            </a:r>
          </a:p>
          <a:p>
            <a:r>
              <a:rPr lang="nl-NL" b="1" dirty="0"/>
              <a:t>les 6: Waar sta jij nu? </a:t>
            </a:r>
          </a:p>
          <a:p>
            <a:pPr lvl="1"/>
            <a:r>
              <a:rPr lang="nl-NL" b="1" dirty="0"/>
              <a:t>Denk je met meer kennis nu anders over het WVV?</a:t>
            </a:r>
          </a:p>
          <a:p>
            <a:pPr lvl="1"/>
            <a:r>
              <a:rPr lang="nl-NL" b="1" dirty="0"/>
              <a:t>Vanuit welke waarden denk jij herover na? </a:t>
            </a:r>
          </a:p>
          <a:p>
            <a:pPr lvl="1"/>
            <a:r>
              <a:rPr lang="nl-NL" b="1" dirty="0"/>
              <a:t>Heeft een en ander gevolgen voor jouw handelen? </a:t>
            </a:r>
          </a:p>
          <a:p>
            <a:pPr marL="0" indent="0">
              <a:buNone/>
            </a:pPr>
            <a:endParaRPr lang="nl-NL" b="1" dirty="0">
              <a:solidFill>
                <a:srgbClr val="FF0000"/>
              </a:solidFill>
            </a:endParaRPr>
          </a:p>
        </p:txBody>
      </p:sp>
    </p:spTree>
    <p:extLst>
      <p:ext uri="{BB962C8B-B14F-4D97-AF65-F5344CB8AC3E}">
        <p14:creationId xmlns:p14="http://schemas.microsoft.com/office/powerpoint/2010/main" val="406622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ken 16: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Office_14352746_TF02787942" id="{13D181D1-A5BD-4081-8204-7D926E87D37B}" vid="{8C9F465D-E8A3-44D2-9CFC-EED00DBAD42F}"/>
    </a:ext>
  </a:extLst>
</a:theme>
</file>

<file path=ppt/theme/theme3.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2879</Words>
  <Application>Microsoft Office PowerPoint</Application>
  <PresentationFormat>Diavoorstelling (4:3)</PresentationFormat>
  <Paragraphs>302</Paragraphs>
  <Slides>37</Slides>
  <Notes>14</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37</vt:i4>
      </vt:variant>
    </vt:vector>
  </HeadingPairs>
  <TitlesOfParts>
    <vt:vector size="48" baseType="lpstr">
      <vt:lpstr>ＭＳ Ｐゴシック</vt:lpstr>
      <vt:lpstr>Arial</vt:lpstr>
      <vt:lpstr>Calibri</vt:lpstr>
      <vt:lpstr>Constantia</vt:lpstr>
      <vt:lpstr>Courier New</vt:lpstr>
      <vt:lpstr>Symbol</vt:lpstr>
      <vt:lpstr>Times New Roman</vt:lpstr>
      <vt:lpstr>Wingdings</vt:lpstr>
      <vt:lpstr>Kantoorthema</vt:lpstr>
      <vt:lpstr>Koken 16:9</vt:lpstr>
      <vt:lpstr>1_Kantoorthema</vt:lpstr>
      <vt:lpstr>PowerPoint-presentatie</vt:lpstr>
      <vt:lpstr>0-meting</vt:lpstr>
      <vt:lpstr>PowerPoint-presentatie</vt:lpstr>
      <vt:lpstr>PowerPoint-presentatie</vt:lpstr>
      <vt:lpstr>Dagplant</vt:lpstr>
      <vt:lpstr>Programma</vt:lpstr>
      <vt:lpstr>Waarom?</vt:lpstr>
      <vt:lpstr>Kader</vt:lpstr>
      <vt:lpstr>Lesplanning </vt:lpstr>
      <vt:lpstr>Fresco’s paradijs: https://www.human.nl/frescos-paradijs/2014.html</vt:lpstr>
      <vt:lpstr>Eating is a political act</vt:lpstr>
      <vt:lpstr>Aan de slag</vt:lpstr>
      <vt:lpstr>Aan de slag</vt:lpstr>
      <vt:lpstr>Oorzaken WVP</vt:lpstr>
      <vt:lpstr>Monsanto (m.d.a. Yassine)</vt:lpstr>
      <vt:lpstr>Oplossingen</vt:lpstr>
      <vt:lpstr>Verschillende vensters op voedsel </vt:lpstr>
      <vt:lpstr>Flip the classroom </vt:lpstr>
      <vt:lpstr> Islam &amp; Jodendom</vt:lpstr>
      <vt:lpstr>Tom = Rauw</vt:lpstr>
      <vt:lpstr>Vragen (perspectieven uitdiepen)</vt:lpstr>
      <vt:lpstr>Stellingen: </vt:lpstr>
      <vt:lpstr>Vragen (zie stencil) bij de filmpjes over halal en koosjer</vt:lpstr>
      <vt:lpstr>Voorbeeldvragen: (zie verder stencil)</vt:lpstr>
      <vt:lpstr>Vraag aan u</vt:lpstr>
      <vt:lpstr>Laatste les: Waar sta jij? </vt:lpstr>
      <vt:lpstr>    Beweegredeneren</vt:lpstr>
      <vt:lpstr>De schijf van 6</vt:lpstr>
      <vt:lpstr>PowerPoint-presentatie</vt:lpstr>
      <vt:lpstr>De glijdende schaal</vt:lpstr>
      <vt:lpstr>PowerPoint-presentatie</vt:lpstr>
      <vt:lpstr>PowerPoint-presentatie</vt:lpstr>
      <vt:lpstr>PowerPoint-presentatie</vt:lpstr>
      <vt:lpstr>Vragen en overpeinzingen?</vt:lpstr>
      <vt:lpstr>Vragen:</vt:lpstr>
      <vt:lpstr>Insectenbagel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Windows</dc:creator>
  <cp:lastModifiedBy>pamva</cp:lastModifiedBy>
  <cp:revision>45</cp:revision>
  <cp:lastPrinted>2018-01-05T10:54:08Z</cp:lastPrinted>
  <dcterms:created xsi:type="dcterms:W3CDTF">2017-09-22T09:58:26Z</dcterms:created>
  <dcterms:modified xsi:type="dcterms:W3CDTF">2018-01-11T21:14:00Z</dcterms:modified>
</cp:coreProperties>
</file>