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1" r:id="rId6"/>
    <p:sldId id="260" r:id="rId7"/>
    <p:sldId id="265" r:id="rId8"/>
    <p:sldId id="266" r:id="rId9"/>
    <p:sldId id="267" r:id="rId10"/>
    <p:sldId id="268" r:id="rId11"/>
    <p:sldId id="269" r:id="rId12"/>
    <p:sldId id="263" r:id="rId13"/>
    <p:sldId id="262" r:id="rId14"/>
    <p:sldId id="264" r:id="rId15"/>
    <p:sldId id="270"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9" autoAdjust="0"/>
  </p:normalViewPr>
  <p:slideViewPr>
    <p:cSldViewPr>
      <p:cViewPr varScale="1">
        <p:scale>
          <a:sx n="97" d="100"/>
          <a:sy n="97" d="100"/>
        </p:scale>
        <p:origin x="-20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C40ABFE-255C-4304-8305-D35756666B59}" type="datetimeFigureOut">
              <a:rPr lang="nl-NL"/>
              <a:pPr>
                <a:defRPr/>
              </a:pPr>
              <a:t>15-5-2014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ECA0861-4BF9-41E1-B340-727DBE356794}" type="slidenum">
              <a:rPr lang="nl-NL"/>
              <a:pPr>
                <a:defRPr/>
              </a:pPr>
              <a:t>‹#›</a:t>
            </a:fld>
            <a:endParaRPr lang="nl-NL"/>
          </a:p>
        </p:txBody>
      </p:sp>
    </p:spTree>
    <p:extLst>
      <p:ext uri="{BB962C8B-B14F-4D97-AF65-F5344CB8AC3E}">
        <p14:creationId xmlns:p14="http://schemas.microsoft.com/office/powerpoint/2010/main" val="2080596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b="1" smtClean="0"/>
              <a:t>Natuurwaarden en -beelden van jongeren</a:t>
            </a:r>
          </a:p>
          <a:p>
            <a:pPr>
              <a:spcBef>
                <a:spcPct val="0"/>
              </a:spcBef>
            </a:pPr>
            <a:r>
              <a:rPr lang="nl-NL" smtClean="0"/>
              <a:t>- Stephen Kellert formuleerde de volgende natuurwaarden, en gaf tevens een indicatie hoe deze waarden zich bij kinderen en jongeren ontwikkelen:</a:t>
            </a:r>
          </a:p>
          <a:p>
            <a:pPr>
              <a:spcBef>
                <a:spcPct val="0"/>
              </a:spcBef>
            </a:pPr>
            <a:r>
              <a:rPr lang="nl-NL" u="sng" smtClean="0"/>
              <a:t>Ontwikkeling tussen 3-6 jaar</a:t>
            </a:r>
            <a:r>
              <a:rPr lang="nl-NL" smtClean="0"/>
              <a:t>:</a:t>
            </a:r>
          </a:p>
          <a:p>
            <a:pPr>
              <a:spcBef>
                <a:spcPct val="0"/>
              </a:spcBef>
            </a:pPr>
            <a:r>
              <a:rPr lang="nl-NL" i="1" smtClean="0"/>
              <a:t>· Gebruikswaarde: de natuur als hulpbron (‘resource’) van materialen, energie, voedsel, geneesmiddelen, etc.</a:t>
            </a:r>
          </a:p>
          <a:p>
            <a:pPr>
              <a:spcBef>
                <a:spcPct val="0"/>
              </a:spcBef>
            </a:pPr>
            <a:r>
              <a:rPr lang="nl-NL" i="1" smtClean="0"/>
              <a:t>· Beheersingswaarde: beheersing en controle van de natuur, veiligheid, onafhankelijkheid, autonomie.</a:t>
            </a:r>
          </a:p>
          <a:p>
            <a:pPr>
              <a:spcBef>
                <a:spcPct val="0"/>
              </a:spcBef>
            </a:pPr>
            <a:r>
              <a:rPr lang="nl-NL" i="1" smtClean="0"/>
              <a:t>· Bedreigende natuur (‘negativistic’): vrees voor en afkeer van de natuur, voorzichtigheid, erkennen macht van de natuur.</a:t>
            </a:r>
          </a:p>
          <a:p>
            <a:pPr>
              <a:spcBef>
                <a:spcPct val="0"/>
              </a:spcBef>
            </a:pPr>
            <a:r>
              <a:rPr lang="nl-NL" i="1" smtClean="0"/>
              <a:t>De materiële/ fysieke behoeften van het kind, het vermijden van bedreiging en gevaar en het verwerven van gevoelens van beheersing, beschutting en zekerheid staan voorop.</a:t>
            </a:r>
          </a:p>
          <a:p>
            <a:pPr>
              <a:spcBef>
                <a:spcPct val="0"/>
              </a:spcBef>
            </a:pPr>
            <a:r>
              <a:rPr lang="nl-NL" i="1" smtClean="0"/>
              <a:t>Vertrouwde en sterk gedomesticeerde planten en dieren en plekken hebben de voorkeur van kinderen.</a:t>
            </a:r>
          </a:p>
          <a:p>
            <a:pPr>
              <a:spcBef>
                <a:spcPct val="0"/>
              </a:spcBef>
            </a:pPr>
            <a:r>
              <a:rPr lang="nl-NL" u="sng" smtClean="0"/>
              <a:t>Ontwikkeling 6-12 jaar (cruciale ‘middle childhood’ fase)</a:t>
            </a:r>
            <a:r>
              <a:rPr lang="nl-NL" smtClean="0"/>
              <a:t>:</a:t>
            </a:r>
          </a:p>
          <a:p>
            <a:pPr>
              <a:spcBef>
                <a:spcPct val="0"/>
              </a:spcBef>
            </a:pPr>
            <a:r>
              <a:rPr lang="nl-NL" i="1" smtClean="0"/>
              <a:t>· Humanistische (of ‘humane’) waarde: emotionele verbondenheid met de natuur – intimiteit, vriendschap, geven en ontvangen, vertrouwen, rol in intermenselijke relaties,</a:t>
            </a:r>
          </a:p>
          <a:p>
            <a:pPr>
              <a:spcBef>
                <a:spcPct val="0"/>
              </a:spcBef>
            </a:pPr>
            <a:r>
              <a:rPr lang="nl-NL" i="1" smtClean="0"/>
              <a:t>· Esthetische waarde: zintuiglijke aantrekkingskracht van de natuur, leidend tot geraakt worden, waaronder genieten.</a:t>
            </a:r>
          </a:p>
          <a:p>
            <a:pPr>
              <a:spcBef>
                <a:spcPct val="0"/>
              </a:spcBef>
            </a:pPr>
            <a:r>
              <a:rPr lang="nl-NL" i="1" smtClean="0"/>
              <a:t>· Symbolische natuur: natuur als bron (‘source’) voor verbeeldingskracht, verhalen, rituelen, taal.</a:t>
            </a:r>
          </a:p>
          <a:p>
            <a:pPr>
              <a:spcBef>
                <a:spcPct val="0"/>
              </a:spcBef>
            </a:pPr>
            <a:r>
              <a:rPr lang="nl-NL" i="1" smtClean="0"/>
              <a:t>· Informatie- / kenniswaarde (‘naturalistic’ en ‘scientific’ samengenomen): de natuur die uitdaagt tot ontdekken en onderzoeken, tot onderdompeling in de natuur of tot kritisch denken en systematisch onderzoek zoals in de</a:t>
            </a:r>
          </a:p>
          <a:p>
            <a:pPr>
              <a:spcBef>
                <a:spcPct val="0"/>
              </a:spcBef>
            </a:pPr>
            <a:r>
              <a:rPr lang="nl-NL" i="1" smtClean="0"/>
              <a:t>natuurwetenschap.</a:t>
            </a:r>
          </a:p>
          <a:p>
            <a:pPr>
              <a:spcBef>
                <a:spcPct val="0"/>
              </a:spcBef>
            </a:pPr>
            <a:r>
              <a:rPr lang="nl-NL" i="1" smtClean="0"/>
              <a:t>‘Een kritische periode in de ontwikkeling van het zelf en voor de relatie van het individu met de natuur. De verwondering van het jonge kind wordt in deze fase getransformeerd tot een besef van exploratie en onderzoek …. het ontdekken van een nieuwe wereld’ (Sobel, 1993, p. 159).</a:t>
            </a:r>
          </a:p>
          <a:p>
            <a:pPr>
              <a:spcBef>
                <a:spcPct val="0"/>
              </a:spcBef>
            </a:pPr>
            <a:r>
              <a:rPr lang="nl-NL" i="1" smtClean="0"/>
              <a:t>Zie ook de ontwikkelingsvisie van Kieran Egan, die de voorkeur van en betekenis van verhalen voor kinderen als uitgangspunt voor zijn fasering neemt en de ‘middle childhood’- fase typeert als ‘romantic understanding’, Egan, 1988), het laten zien wat je kunt (competentie), los van de voortdurende zorg en controle van volwassenen zijn hier belangrijk (Erikson, 1974).</a:t>
            </a:r>
          </a:p>
          <a:p>
            <a:pPr>
              <a:spcBef>
                <a:spcPct val="0"/>
              </a:spcBef>
            </a:pPr>
            <a:r>
              <a:rPr lang="nl-NL" i="1" smtClean="0"/>
              <a:t>Kinderen kunnen in deze fase natuurervaringen opdoen - vaak momenten -die blijvende sporen nalaten.</a:t>
            </a:r>
          </a:p>
          <a:p>
            <a:pPr>
              <a:spcBef>
                <a:spcPct val="0"/>
              </a:spcBef>
            </a:pPr>
            <a:r>
              <a:rPr lang="nl-NL" i="1" smtClean="0"/>
              <a:t>Ook houden de kinderen in deze fase van verhalen, legendes, mythen en bedenken zelf ook verhalen die vaak verbonden worden met plekken in de omgeving.</a:t>
            </a:r>
          </a:p>
          <a:p>
            <a:pPr>
              <a:spcBef>
                <a:spcPct val="0"/>
              </a:spcBef>
            </a:pPr>
            <a:r>
              <a:rPr lang="nl-NL" u="sng" smtClean="0"/>
              <a:t>Ontwikkeling 13-17 jaar</a:t>
            </a:r>
            <a:r>
              <a:rPr lang="nl-NL" smtClean="0"/>
              <a:t>:</a:t>
            </a:r>
            <a:endParaRPr lang="nl-NL" i="1" smtClean="0"/>
          </a:p>
          <a:p>
            <a:pPr>
              <a:spcBef>
                <a:spcPct val="0"/>
              </a:spcBef>
            </a:pPr>
            <a:r>
              <a:rPr lang="nl-NL" i="1" smtClean="0"/>
              <a:t>· Morele waarde: ethische en spirituele relatie met de natuur – zingeving, natuur willen beschermen en met respect te behandelen, verbondenheid (plus: verdieping kenniswaarden op ecologisch gebied).</a:t>
            </a:r>
          </a:p>
          <a:p>
            <a:pPr>
              <a:spcBef>
                <a:spcPct val="0"/>
              </a:spcBef>
            </a:pPr>
            <a:r>
              <a:rPr lang="nl-NL" i="1" smtClean="0"/>
              <a:t>Jongeren kunnen op grotere tijd- en ruimteschalen denken en hun besef van ethische verantwoordelijkheden voor de natuur wordt bewuster, ‘onpartijdiger’ en meer vanuit een besef van rechtvaardigheid bezien.</a:t>
            </a:r>
          </a:p>
          <a:p>
            <a:pPr>
              <a:spcBef>
                <a:spcPct val="0"/>
              </a:spcBef>
            </a:pPr>
            <a:r>
              <a:rPr lang="nl-NL" i="1" smtClean="0"/>
              <a:t>De meeste jongeren zijn gesteld op uitdagende- en min of meer gevaarlijke ‘outdoor’ – activiteiten, waarin zij zichzelf meten met de natuur: wildwaterkanoën, bergbeklimmen, zeezeilen, wadlopen, ‘survival’.</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smtClean="0"/>
              <a:t>- Volgens Marjan Margadant zijn er bij jongeren (13-18) drie verschillende natuurbeelden te onderscheiden: een </a:t>
            </a:r>
            <a:r>
              <a:rPr lang="nl-NL" u="sng" smtClean="0"/>
              <a:t>beperkt</a:t>
            </a:r>
            <a:r>
              <a:rPr lang="nl-NL" smtClean="0"/>
              <a:t> natuurbeeld, een uitgesproken </a:t>
            </a:r>
            <a:r>
              <a:rPr lang="nl-NL" u="sng" smtClean="0"/>
              <a:t>romantisch</a:t>
            </a:r>
            <a:r>
              <a:rPr lang="nl-NL" smtClean="0"/>
              <a:t> natuurbeeld en een </a:t>
            </a:r>
            <a:r>
              <a:rPr lang="nl-NL" u="sng" smtClean="0"/>
              <a:t>ruimer</a:t>
            </a:r>
            <a:r>
              <a:rPr lang="nl-NL" smtClean="0"/>
              <a:t> natuurbeeld. Een beperkt natuurbeeld is het meest voorkomende natuurbeeld. Dat natuur en milieu alles met elkaar te maken hebben, is voor jongeren met een beperkt natuurbeeld moeilijk voorstelbaar. Zij maken een groot onderscheid tussen natuur en milieu. Het is voor hen niet duidelijk dat verbetering van het abiotische milieu goed is voor de levende natuur en dat omgekeerd natuur van een hoge kwaliteit gunstige gevolgen kan hebben voor abiotische aspecten.</a:t>
            </a:r>
          </a:p>
          <a:p>
            <a:pPr>
              <a:spcBef>
                <a:spcPct val="0"/>
              </a:spcBef>
            </a:pPr>
            <a:r>
              <a:rPr lang="nl-NL" smtClean="0"/>
              <a:t>&gt;&gt; Margadant (1994): “Natuur en milieu uit de eerste hand. Denkbeelden, belevingen en leerwensen van dertien- tot achttienjarigen” </a:t>
            </a:r>
          </a:p>
          <a:p>
            <a:pPr>
              <a:spcBef>
                <a:spcPct val="0"/>
              </a:spcBef>
            </a:pPr>
            <a:endParaRPr lang="nl-NL" smtClean="0"/>
          </a:p>
          <a:p>
            <a:pPr>
              <a:spcBef>
                <a:spcPct val="0"/>
              </a:spcBef>
            </a:pPr>
            <a:r>
              <a:rPr lang="nl-NL" b="1" smtClean="0"/>
              <a:t>Belang van natuurbeleving op jonge leeftijd &amp; vervolg in adolescentie</a:t>
            </a:r>
          </a:p>
          <a:p>
            <a:pPr>
              <a:spcBef>
                <a:spcPct val="0"/>
              </a:spcBef>
            </a:pPr>
            <a:r>
              <a:rPr lang="nl-NL" smtClean="0"/>
              <a:t>- Natuurbeleving op jonge leeftijd is essentieel voor de betrokkenheid en verantwoordelijkheid van mensen bij de natuur op latere leeftijd (o.a. Margadant)</a:t>
            </a:r>
          </a:p>
          <a:p>
            <a:pPr>
              <a:spcBef>
                <a:spcPct val="0"/>
              </a:spcBef>
            </a:pPr>
            <a:r>
              <a:rPr lang="nl-NL" smtClean="0"/>
              <a:t>- In 2006 namen 8 natuurorganisaties daarom het inititatief genaamd ‘Nationale Uitdaging’ om het mogelijk te maken dat elk kind in NL voor zijn/haar 12</a:t>
            </a:r>
            <a:r>
              <a:rPr lang="nl-NL" baseline="30000" smtClean="0"/>
              <a:t>e</a:t>
            </a:r>
            <a:r>
              <a:rPr lang="nl-NL" smtClean="0"/>
              <a:t> jaar minimaal 1 ‘topervaring’ in de natuur heeft gehad.</a:t>
            </a:r>
          </a:p>
          <a:p>
            <a:pPr>
              <a:spcBef>
                <a:spcPct val="0"/>
              </a:spcBef>
            </a:pPr>
            <a:r>
              <a:rPr lang="nl-NL" smtClean="0"/>
              <a:t>- Jaap Rohof van St. wAarde heeft onderzocht of de topervaringen ook daadwerkelijk blijven hangen bij jongeren (14-18), en hoe NME onderwijs hierop kan inspelen.</a:t>
            </a:r>
          </a:p>
          <a:p>
            <a:pPr>
              <a:spcBef>
                <a:spcPct val="0"/>
              </a:spcBef>
            </a:pPr>
            <a:r>
              <a:rPr lang="nl-NL" smtClean="0"/>
              <a:t>- Van belang is om in deze leeftijdsgroep het delen van topervaringen mogelijk te maken. Dit gaat gemakkelijker bij HAVO/VWO klassen. De uitdaging in het MBO ligt erin om deze uitwisseling te koppelen aan een activiteit (omdat een gemiddelde vmbo-leerling sneller vraagt om/zoekt naar een concrete opdracht, iets tastbaars).</a:t>
            </a:r>
          </a:p>
          <a:p>
            <a:pPr>
              <a:spcBef>
                <a:spcPct val="0"/>
              </a:spcBef>
            </a:pPr>
            <a:r>
              <a:rPr lang="nl-NL" smtClean="0"/>
              <a:t>&gt;&gt; Jaap Rohof, Stichting wAarde (2008): “Sprekenderwijs”</a:t>
            </a:r>
          </a:p>
          <a:p>
            <a:pPr>
              <a:spcBef>
                <a:spcPct val="0"/>
              </a:spcBef>
            </a:pPr>
            <a:endParaRPr lang="nl-NL" smtClean="0"/>
          </a:p>
          <a:p>
            <a:pPr>
              <a:spcBef>
                <a:spcPct val="0"/>
              </a:spcBef>
            </a:pPr>
            <a:r>
              <a:rPr lang="nl-NL" b="1" smtClean="0"/>
              <a:t>Waarde van natuurervaringen</a:t>
            </a:r>
          </a:p>
          <a:p>
            <a:pPr>
              <a:spcBef>
                <a:spcPct val="0"/>
              </a:spcBef>
            </a:pPr>
            <a:r>
              <a:rPr lang="nl-NL" smtClean="0"/>
              <a:t>In de literatuur (Kellert, in: Kahn/Kellert, 2002) wordt onderscheid gemaakt tussen (in volgorde van effectiviteit in attitudeverandering):</a:t>
            </a:r>
          </a:p>
          <a:p>
            <a:pPr>
              <a:spcBef>
                <a:spcPct val="0"/>
              </a:spcBef>
            </a:pPr>
            <a:r>
              <a:rPr lang="nl-NL" smtClean="0"/>
              <a:t>-</a:t>
            </a:r>
            <a:r>
              <a:rPr lang="nl-NL" i="1" smtClean="0"/>
              <a:t>Directe natuurervaringen</a:t>
            </a:r>
            <a:r>
              <a:rPr lang="nl-NL" smtClean="0"/>
              <a:t>: direct zintuiglijk, spontaan (alledaags, ‘natuurlijk’, grotendeels ongepland) contact met</a:t>
            </a:r>
          </a:p>
          <a:p>
            <a:pPr>
              <a:spcBef>
                <a:spcPct val="0"/>
              </a:spcBef>
            </a:pPr>
            <a:r>
              <a:rPr lang="nl-NL" smtClean="0"/>
              <a:t>planten, dieren en habitats die een grote mate van natuurlijkheid hebben. Hierbij valt te denken aan vrij spel op een</a:t>
            </a:r>
          </a:p>
          <a:p>
            <a:pPr>
              <a:spcBef>
                <a:spcPct val="0"/>
              </a:spcBef>
            </a:pPr>
            <a:r>
              <a:rPr lang="nl-NL" smtClean="0"/>
              <a:t>‘wild landje’, in een natuurtuin, een bosje of grasland, langs een beek, in een park. Er komen daar planten en dieren</a:t>
            </a:r>
          </a:p>
          <a:p>
            <a:pPr>
              <a:spcBef>
                <a:spcPct val="0"/>
              </a:spcBef>
            </a:pPr>
            <a:r>
              <a:rPr lang="nl-NL" smtClean="0"/>
              <a:t>voor die niet door mensen gecontroleerd worden.</a:t>
            </a:r>
          </a:p>
          <a:p>
            <a:pPr>
              <a:spcBef>
                <a:spcPct val="0"/>
              </a:spcBef>
            </a:pPr>
            <a:r>
              <a:rPr lang="nl-NL" smtClean="0"/>
              <a:t>-</a:t>
            </a:r>
            <a:r>
              <a:rPr lang="nl-NL" i="1" smtClean="0"/>
              <a:t>Indirecte natuurervaringen</a:t>
            </a:r>
            <a:r>
              <a:rPr lang="nl-NL" smtClean="0"/>
              <a:t>: direct zintuiglijk contact met levende wilde planten, dieren en habitats, maar dan in een</a:t>
            </a:r>
          </a:p>
          <a:p>
            <a:pPr>
              <a:spcBef>
                <a:spcPct val="0"/>
              </a:spcBef>
            </a:pPr>
            <a:r>
              <a:rPr lang="nl-NL" smtClean="0"/>
              <a:t>beperkter, door volwassenen geprogrammeerde en georganiseerde context. De natuur is in deze situaties meestal sterker</a:t>
            </a:r>
          </a:p>
          <a:p>
            <a:pPr>
              <a:spcBef>
                <a:spcPct val="0"/>
              </a:spcBef>
            </a:pPr>
            <a:r>
              <a:rPr lang="nl-NL" smtClean="0"/>
              <a:t>en doelgerichter vormgegeven en beheerd: in botanische tuinen, dierentuinen, bezoekerscentra, in de tuin bij huis, etc.</a:t>
            </a:r>
          </a:p>
          <a:p>
            <a:pPr>
              <a:spcBef>
                <a:spcPct val="0"/>
              </a:spcBef>
            </a:pPr>
            <a:r>
              <a:rPr lang="nl-NL" smtClean="0"/>
              <a:t>-</a:t>
            </a:r>
            <a:r>
              <a:rPr lang="nl-NL" i="1" smtClean="0"/>
              <a:t>Natuurervaringen uit de tweede hand </a:t>
            </a:r>
            <a:r>
              <a:rPr lang="nl-NL" smtClean="0"/>
              <a:t>(‘vicarious’), zonder direct zintuiglijk contact: in musea, via boeken, av-media en</a:t>
            </a:r>
          </a:p>
          <a:p>
            <a:pPr>
              <a:spcBef>
                <a:spcPct val="0"/>
              </a:spcBef>
            </a:pPr>
            <a:r>
              <a:rPr lang="nl-NL" smtClean="0"/>
              <a:t>elektronische media – soms realistisch, vaak ook metaforisch en symbolisch.</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b="1" smtClean="0"/>
              <a:t>Invulling natuuractiviteiten voor jongeren</a:t>
            </a:r>
          </a:p>
          <a:p>
            <a:pPr>
              <a:spcBef>
                <a:spcPct val="0"/>
              </a:spcBef>
            </a:pPr>
            <a:r>
              <a:rPr lang="nl-NL" smtClean="0"/>
              <a:t>- Beroepskrachten van WILDzoekers, Stichting Ecokids Nederland, EO-Ronduit &amp; Scouting Nederland geven de volgende tips om jeugd en jongeren te interesseren voor natuur:</a:t>
            </a:r>
          </a:p>
          <a:p>
            <a:pPr>
              <a:spcBef>
                <a:spcPct val="0"/>
              </a:spcBef>
            </a:pPr>
            <a:r>
              <a:rPr lang="nl-NL" i="1" smtClean="0"/>
              <a:t>Op activiteitenniveau:</a:t>
            </a:r>
          </a:p>
          <a:p>
            <a:pPr>
              <a:spcBef>
                <a:spcPct val="0"/>
              </a:spcBef>
            </a:pPr>
            <a:r>
              <a:rPr lang="nl-NL" i="1" smtClean="0"/>
              <a:t>1. Maak de activiteiten leuk en afwisselend, niet schools en belerend.</a:t>
            </a:r>
          </a:p>
          <a:p>
            <a:pPr>
              <a:spcBef>
                <a:spcPct val="0"/>
              </a:spcBef>
            </a:pPr>
            <a:r>
              <a:rPr lang="nl-NL" i="1" smtClean="0"/>
              <a:t>2. Benadruk, als het gaat om natuuractiviteiten, de ervaring, verwondering en beleving.</a:t>
            </a:r>
          </a:p>
          <a:p>
            <a:pPr>
              <a:spcBef>
                <a:spcPct val="0"/>
              </a:spcBef>
            </a:pPr>
            <a:r>
              <a:rPr lang="nl-NL" i="1" smtClean="0"/>
              <a:t>3. Zet vooral in op 'doen' en 'actief'.</a:t>
            </a:r>
          </a:p>
          <a:p>
            <a:pPr>
              <a:spcBef>
                <a:spcPct val="0"/>
              </a:spcBef>
            </a:pPr>
            <a:r>
              <a:rPr lang="nl-NL" i="1" smtClean="0"/>
              <a:t>4. Combineer de natuur met een sociale component.</a:t>
            </a:r>
          </a:p>
          <a:p>
            <a:pPr>
              <a:spcBef>
                <a:spcPct val="0"/>
              </a:spcBef>
            </a:pPr>
            <a:r>
              <a:rPr lang="nl-NL" i="1" smtClean="0"/>
              <a:t>5. Stop in al je activiteiten een spelelement.</a:t>
            </a:r>
          </a:p>
          <a:p>
            <a:pPr>
              <a:spcBef>
                <a:spcPct val="0"/>
              </a:spcBef>
            </a:pPr>
            <a:r>
              <a:rPr lang="nl-NL" i="1" smtClean="0"/>
              <a:t>6. Gebruik de natuur als decor.</a:t>
            </a:r>
          </a:p>
          <a:p>
            <a:pPr>
              <a:spcBef>
                <a:spcPct val="0"/>
              </a:spcBef>
            </a:pPr>
            <a:r>
              <a:rPr lang="nl-NL" i="1" smtClean="0"/>
              <a:t>Op organisatieniveau:</a:t>
            </a:r>
          </a:p>
          <a:p>
            <a:pPr>
              <a:spcBef>
                <a:spcPct val="0"/>
              </a:spcBef>
            </a:pPr>
            <a:r>
              <a:rPr lang="nl-NL" i="1" smtClean="0"/>
              <a:t>7. Werk vanuit de directe betrokkenheid: dicht bij huis en dicht bij het hart.</a:t>
            </a:r>
          </a:p>
          <a:p>
            <a:pPr>
              <a:spcBef>
                <a:spcPct val="0"/>
              </a:spcBef>
            </a:pPr>
            <a:r>
              <a:rPr lang="nl-NL" i="1" smtClean="0"/>
              <a:t>8. Richt je op ouders. Laat hen weten welke natuuractiviteiten hun kinderen met de organisatie kunnen gaan doen.</a:t>
            </a:r>
          </a:p>
          <a:p>
            <a:pPr>
              <a:spcBef>
                <a:spcPct val="0"/>
              </a:spcBef>
            </a:pPr>
            <a:r>
              <a:rPr lang="nl-NL" i="1" smtClean="0"/>
              <a:t>9. Ontwikkel laagdrempelige activiteiten: makkelijke deelname, weinig organisatie en ondersteunende producten.</a:t>
            </a:r>
          </a:p>
          <a:p>
            <a:pPr>
              <a:spcBef>
                <a:spcPct val="0"/>
              </a:spcBef>
            </a:pPr>
            <a:r>
              <a:rPr lang="nl-NL" i="1" smtClean="0"/>
              <a:t>10. Maak de natuur herkenbaar: Praat vooral niet over grote problemen, waar kinderen niets aan kunnen veranderen.</a:t>
            </a:r>
          </a:p>
          <a:p>
            <a:pPr>
              <a:spcBef>
                <a:spcPct val="0"/>
              </a:spcBef>
            </a:pPr>
            <a:r>
              <a:rPr lang="nl-NL" smtClean="0"/>
              <a:t>&gt;&gt; WING Proces Consultancy, Wageningen (2006): “De Jeugd Wil Natuurlijk Wel”</a:t>
            </a:r>
          </a:p>
          <a:p>
            <a:pPr>
              <a:spcBef>
                <a:spcPct val="0"/>
              </a:spcBef>
            </a:pPr>
            <a:endParaRPr lang="nl-NL"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1604B-EFB3-4110-91F0-9571BF68BDFF}" type="slidenum">
              <a:rPr lang="nl-NL">
                <a:cs typeface="Arial" charset="0"/>
              </a:rPr>
              <a:pPr fontAlgn="base">
                <a:spcBef>
                  <a:spcPct val="0"/>
                </a:spcBef>
                <a:spcAft>
                  <a:spcPct val="0"/>
                </a:spcAft>
              </a:pPr>
              <a:t>10</a:t>
            </a:fld>
            <a:endParaRPr lang="nl-N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b="1" smtClean="0"/>
              <a:t>Natuurwaarden en -beelden van jongeren</a:t>
            </a:r>
          </a:p>
          <a:p>
            <a:pPr>
              <a:spcBef>
                <a:spcPct val="0"/>
              </a:spcBef>
            </a:pPr>
            <a:r>
              <a:rPr lang="nl-NL" smtClean="0"/>
              <a:t>- Stephen Kellert formuleerde de volgende natuurwaarden, en gaf tevens een indicatie hoe deze waarden zich bij kinderen en jongeren ontwikkelen:</a:t>
            </a:r>
          </a:p>
          <a:p>
            <a:pPr>
              <a:spcBef>
                <a:spcPct val="0"/>
              </a:spcBef>
            </a:pPr>
            <a:r>
              <a:rPr lang="nl-NL" u="sng" smtClean="0"/>
              <a:t>Ontwikkeling tussen 3-6 jaar</a:t>
            </a:r>
            <a:r>
              <a:rPr lang="nl-NL" smtClean="0"/>
              <a:t>:</a:t>
            </a:r>
          </a:p>
          <a:p>
            <a:pPr>
              <a:spcBef>
                <a:spcPct val="0"/>
              </a:spcBef>
            </a:pPr>
            <a:r>
              <a:rPr lang="nl-NL" i="1" smtClean="0"/>
              <a:t>· Gebruikswaarde: de natuur als hulpbron (‘resource’) van materialen, energie, voedsel, geneesmiddelen, etc.</a:t>
            </a:r>
          </a:p>
          <a:p>
            <a:pPr>
              <a:spcBef>
                <a:spcPct val="0"/>
              </a:spcBef>
            </a:pPr>
            <a:r>
              <a:rPr lang="nl-NL" i="1" smtClean="0"/>
              <a:t>· Beheersingswaarde: beheersing en controle van de natuur, veiligheid, onafhankelijkheid, autonomie.</a:t>
            </a:r>
          </a:p>
          <a:p>
            <a:pPr>
              <a:spcBef>
                <a:spcPct val="0"/>
              </a:spcBef>
            </a:pPr>
            <a:r>
              <a:rPr lang="nl-NL" i="1" smtClean="0"/>
              <a:t>· Bedreigende natuur (‘negativistic’): vrees voor en afkeer van de natuur, voorzichtigheid, erkennen macht van de natuur.</a:t>
            </a:r>
          </a:p>
          <a:p>
            <a:pPr>
              <a:spcBef>
                <a:spcPct val="0"/>
              </a:spcBef>
            </a:pPr>
            <a:r>
              <a:rPr lang="nl-NL" i="1" smtClean="0"/>
              <a:t>De materiële/ fysieke behoeften van het kind, het vermijden van bedreiging en gevaar en het verwerven van gevoelens van beheersing, beschutting en zekerheid staan voorop.</a:t>
            </a:r>
          </a:p>
          <a:p>
            <a:pPr>
              <a:spcBef>
                <a:spcPct val="0"/>
              </a:spcBef>
            </a:pPr>
            <a:r>
              <a:rPr lang="nl-NL" i="1" smtClean="0"/>
              <a:t>Vertrouwde en sterk gedomesticeerde planten en dieren en plekken hebben de voorkeur van kinderen.</a:t>
            </a:r>
          </a:p>
          <a:p>
            <a:pPr>
              <a:spcBef>
                <a:spcPct val="0"/>
              </a:spcBef>
            </a:pPr>
            <a:r>
              <a:rPr lang="nl-NL" u="sng" smtClean="0"/>
              <a:t>Ontwikkeling 6-12 jaar (cruciale ‘middle childhood’ fase)</a:t>
            </a:r>
            <a:r>
              <a:rPr lang="nl-NL" smtClean="0"/>
              <a:t>:</a:t>
            </a:r>
          </a:p>
          <a:p>
            <a:pPr>
              <a:spcBef>
                <a:spcPct val="0"/>
              </a:spcBef>
            </a:pPr>
            <a:r>
              <a:rPr lang="nl-NL" i="1" smtClean="0"/>
              <a:t>· Humanistische (of ‘humane’) waarde: emotionele verbondenheid met de natuur – intimiteit, vriendschap, geven en ontvangen, vertrouwen, rol in intermenselijke relaties,</a:t>
            </a:r>
          </a:p>
          <a:p>
            <a:pPr>
              <a:spcBef>
                <a:spcPct val="0"/>
              </a:spcBef>
            </a:pPr>
            <a:r>
              <a:rPr lang="nl-NL" i="1" smtClean="0"/>
              <a:t>· Esthetische waarde: zintuiglijke aantrekkingskracht van de natuur, leidend tot geraakt worden, waaronder genieten.</a:t>
            </a:r>
          </a:p>
          <a:p>
            <a:pPr>
              <a:spcBef>
                <a:spcPct val="0"/>
              </a:spcBef>
            </a:pPr>
            <a:r>
              <a:rPr lang="nl-NL" i="1" smtClean="0"/>
              <a:t>· Symbolische natuur: natuur als bron (‘source’) voor verbeeldingskracht, verhalen, rituelen, taal.</a:t>
            </a:r>
          </a:p>
          <a:p>
            <a:pPr>
              <a:spcBef>
                <a:spcPct val="0"/>
              </a:spcBef>
            </a:pPr>
            <a:r>
              <a:rPr lang="nl-NL" i="1" smtClean="0"/>
              <a:t>· Informatie- / kenniswaarde (‘naturalistic’ en ‘scientific’ samengenomen): de natuur die uitdaagt tot ontdekken en onderzoeken, tot onderdompeling in de natuur of tot kritisch denken en systematisch onderzoek zoals in de</a:t>
            </a:r>
          </a:p>
          <a:p>
            <a:pPr>
              <a:spcBef>
                <a:spcPct val="0"/>
              </a:spcBef>
            </a:pPr>
            <a:r>
              <a:rPr lang="nl-NL" i="1" smtClean="0"/>
              <a:t>natuurwetenschap.</a:t>
            </a:r>
          </a:p>
          <a:p>
            <a:pPr>
              <a:spcBef>
                <a:spcPct val="0"/>
              </a:spcBef>
            </a:pPr>
            <a:r>
              <a:rPr lang="nl-NL" i="1" smtClean="0"/>
              <a:t>‘Een kritische periode in de ontwikkeling van het zelf en voor de relatie van het individu met de natuur. De verwondering van het jonge kind wordt in deze fase getransformeerd tot een besef van exploratie en onderzoek …. het ontdekken van een nieuwe wereld’ (Sobel, 1993, p. 159).</a:t>
            </a:r>
          </a:p>
          <a:p>
            <a:pPr>
              <a:spcBef>
                <a:spcPct val="0"/>
              </a:spcBef>
            </a:pPr>
            <a:r>
              <a:rPr lang="nl-NL" i="1" smtClean="0"/>
              <a:t>Zie ook de ontwikkelingsvisie van Kieran Egan, die de voorkeur van en betekenis van verhalen voor kinderen als uitgangspunt voor zijn fasering neemt en de ‘middle childhood’- fase typeert als ‘romantic understanding’, Egan, 1988), het laten zien wat je kunt (competentie), los van de voortdurende zorg en controle van volwassenen zijn hier belangrijk (Erikson, 1974).</a:t>
            </a:r>
          </a:p>
          <a:p>
            <a:pPr>
              <a:spcBef>
                <a:spcPct val="0"/>
              </a:spcBef>
            </a:pPr>
            <a:r>
              <a:rPr lang="nl-NL" i="1" smtClean="0"/>
              <a:t>Kinderen kunnen in deze fase natuurervaringen opdoen - vaak momenten -die blijvende sporen nalaten.</a:t>
            </a:r>
          </a:p>
          <a:p>
            <a:pPr>
              <a:spcBef>
                <a:spcPct val="0"/>
              </a:spcBef>
            </a:pPr>
            <a:r>
              <a:rPr lang="nl-NL" i="1" smtClean="0"/>
              <a:t>Ook houden de kinderen in deze fase van verhalen, legendes, mythen en bedenken zelf ook verhalen die vaak verbonden worden met plekken in de omgeving.</a:t>
            </a:r>
          </a:p>
          <a:p>
            <a:pPr>
              <a:spcBef>
                <a:spcPct val="0"/>
              </a:spcBef>
            </a:pPr>
            <a:r>
              <a:rPr lang="nl-NL" u="sng" smtClean="0"/>
              <a:t>Ontwikkeling 13-17 jaar</a:t>
            </a:r>
            <a:r>
              <a:rPr lang="nl-NL" smtClean="0"/>
              <a:t>:</a:t>
            </a:r>
            <a:endParaRPr lang="nl-NL" i="1" smtClean="0"/>
          </a:p>
          <a:p>
            <a:pPr>
              <a:spcBef>
                <a:spcPct val="0"/>
              </a:spcBef>
            </a:pPr>
            <a:r>
              <a:rPr lang="nl-NL" i="1" smtClean="0"/>
              <a:t>· Morele waarde: ethische en spirituele relatie met de natuur – zingeving, natuur willen beschermen en met respect te behandelen, verbondenheid (plus: verdieping kenniswaarden op ecologisch gebied).</a:t>
            </a:r>
          </a:p>
          <a:p>
            <a:pPr>
              <a:spcBef>
                <a:spcPct val="0"/>
              </a:spcBef>
            </a:pPr>
            <a:r>
              <a:rPr lang="nl-NL" i="1" smtClean="0"/>
              <a:t>Jongeren kunnen op grotere tijd- en ruimteschalen denken en hun besef van ethische verantwoordelijkheden voor de natuur wordt bewuster, ‘onpartijdiger’ en meer vanuit een besef van rechtvaardigheid bezien.</a:t>
            </a:r>
          </a:p>
          <a:p>
            <a:pPr>
              <a:spcBef>
                <a:spcPct val="0"/>
              </a:spcBef>
            </a:pPr>
            <a:r>
              <a:rPr lang="nl-NL" i="1" smtClean="0"/>
              <a:t>De meeste jongeren zijn gesteld op uitdagende- en min of meer gevaarlijke ‘outdoor’ – activiteiten, waarin zij zichzelf meten met de natuur: wildwaterkanoën, bergbeklimmen, zeezeilen, wadlopen, ‘survival’.</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smtClean="0"/>
              <a:t>- Volgens Marjan Margadant zijn er bij jongeren (13-18) drie verschillende natuurbeelden te onderscheiden: een </a:t>
            </a:r>
            <a:r>
              <a:rPr lang="nl-NL" u="sng" smtClean="0"/>
              <a:t>beperkt</a:t>
            </a:r>
            <a:r>
              <a:rPr lang="nl-NL" smtClean="0"/>
              <a:t> natuurbeeld, een uitgesproken </a:t>
            </a:r>
            <a:r>
              <a:rPr lang="nl-NL" u="sng" smtClean="0"/>
              <a:t>romantisch</a:t>
            </a:r>
            <a:r>
              <a:rPr lang="nl-NL" smtClean="0"/>
              <a:t> natuurbeeld en een </a:t>
            </a:r>
            <a:r>
              <a:rPr lang="nl-NL" u="sng" smtClean="0"/>
              <a:t>ruimer</a:t>
            </a:r>
            <a:r>
              <a:rPr lang="nl-NL" smtClean="0"/>
              <a:t> natuurbeeld. Een beperkt natuurbeeld is het meest voorkomende natuurbeeld. Dat natuur en milieu alles met elkaar te maken hebben, is voor jongeren met een beperkt natuurbeeld moeilijk voorstelbaar. Zij maken een groot onderscheid tussen natuur en milieu. Het is voor hen niet duidelijk dat verbetering van het abiotische milieu goed is voor de levende natuur en dat omgekeerd natuur van een hoge kwaliteit gunstige gevolgen kan hebben voor abiotische aspecten.</a:t>
            </a:r>
          </a:p>
          <a:p>
            <a:pPr>
              <a:spcBef>
                <a:spcPct val="0"/>
              </a:spcBef>
            </a:pPr>
            <a:r>
              <a:rPr lang="nl-NL" smtClean="0"/>
              <a:t>&gt;&gt; Margadant (1994): “Natuur en milieu uit de eerste hand. Denkbeelden, belevingen en leerwensen van dertien- tot achttienjarigen” </a:t>
            </a:r>
          </a:p>
          <a:p>
            <a:pPr>
              <a:spcBef>
                <a:spcPct val="0"/>
              </a:spcBef>
            </a:pPr>
            <a:endParaRPr lang="nl-NL" smtClean="0"/>
          </a:p>
          <a:p>
            <a:pPr>
              <a:spcBef>
                <a:spcPct val="0"/>
              </a:spcBef>
            </a:pPr>
            <a:r>
              <a:rPr lang="nl-NL" b="1" smtClean="0"/>
              <a:t>Belang van natuurbeleving op jonge leeftijd &amp; vervolg in adolescentie</a:t>
            </a:r>
          </a:p>
          <a:p>
            <a:pPr>
              <a:spcBef>
                <a:spcPct val="0"/>
              </a:spcBef>
            </a:pPr>
            <a:r>
              <a:rPr lang="nl-NL" smtClean="0"/>
              <a:t>- Natuurbeleving op jonge leeftijd is essentieel voor de betrokkenheid en verantwoordelijkheid van mensen bij de natuur op latere leeftijd (o.a. Margadant)</a:t>
            </a:r>
          </a:p>
          <a:p>
            <a:pPr>
              <a:spcBef>
                <a:spcPct val="0"/>
              </a:spcBef>
            </a:pPr>
            <a:r>
              <a:rPr lang="nl-NL" smtClean="0"/>
              <a:t>- In 2006 namen 8 natuurorganisaties daarom het inititatief genaamd ‘Nationale Uitdaging’ om het mogelijk te maken dat elk kind in NL voor zijn/haar 12</a:t>
            </a:r>
            <a:r>
              <a:rPr lang="nl-NL" baseline="30000" smtClean="0"/>
              <a:t>e</a:t>
            </a:r>
            <a:r>
              <a:rPr lang="nl-NL" smtClean="0"/>
              <a:t> jaar minimaal 1 ‘topervaring’ in de natuur heeft gehad.</a:t>
            </a:r>
          </a:p>
          <a:p>
            <a:pPr>
              <a:spcBef>
                <a:spcPct val="0"/>
              </a:spcBef>
            </a:pPr>
            <a:r>
              <a:rPr lang="nl-NL" smtClean="0"/>
              <a:t>- Jaap Rohof van St. wAarde heeft onderzocht of de topervaringen ook daadwerkelijk blijven hangen bij jongeren (14-18), en hoe NME onderwijs hierop kan inspelen.</a:t>
            </a:r>
          </a:p>
          <a:p>
            <a:pPr>
              <a:spcBef>
                <a:spcPct val="0"/>
              </a:spcBef>
            </a:pPr>
            <a:r>
              <a:rPr lang="nl-NL" smtClean="0"/>
              <a:t>- Van belang is om in deze leeftijdsgroep het delen van topervaringen mogelijk te maken. Dit gaat gemakkelijker bij HAVO/VWO klassen. De uitdaging in het MBO ligt erin om deze uitwisseling te koppelen aan een activiteit (omdat een gemiddelde vmbo-leerling sneller vraagt om/zoekt naar een concrete opdracht, iets tastbaars).</a:t>
            </a:r>
          </a:p>
          <a:p>
            <a:pPr>
              <a:spcBef>
                <a:spcPct val="0"/>
              </a:spcBef>
            </a:pPr>
            <a:r>
              <a:rPr lang="nl-NL" smtClean="0"/>
              <a:t>&gt;&gt; Jaap Rohof, Stichting wAarde (2008): “Sprekenderwijs”</a:t>
            </a:r>
          </a:p>
          <a:p>
            <a:pPr>
              <a:spcBef>
                <a:spcPct val="0"/>
              </a:spcBef>
            </a:pPr>
            <a:endParaRPr lang="nl-NL" smtClean="0"/>
          </a:p>
          <a:p>
            <a:pPr>
              <a:spcBef>
                <a:spcPct val="0"/>
              </a:spcBef>
            </a:pPr>
            <a:r>
              <a:rPr lang="nl-NL" b="1" smtClean="0"/>
              <a:t>Waarde van natuurervaringen</a:t>
            </a:r>
          </a:p>
          <a:p>
            <a:pPr>
              <a:spcBef>
                <a:spcPct val="0"/>
              </a:spcBef>
            </a:pPr>
            <a:r>
              <a:rPr lang="nl-NL" smtClean="0"/>
              <a:t>In de literatuur (Kellert, in: Kahn/Kellert, 2002) wordt onderscheid gemaakt tussen (in volgorde van effectiviteit in attitudeverandering):</a:t>
            </a:r>
          </a:p>
          <a:p>
            <a:pPr>
              <a:spcBef>
                <a:spcPct val="0"/>
              </a:spcBef>
            </a:pPr>
            <a:r>
              <a:rPr lang="nl-NL" smtClean="0"/>
              <a:t>-</a:t>
            </a:r>
            <a:r>
              <a:rPr lang="nl-NL" i="1" smtClean="0"/>
              <a:t>Directe natuurervaringen</a:t>
            </a:r>
            <a:r>
              <a:rPr lang="nl-NL" smtClean="0"/>
              <a:t>: direct zintuiglijk, spontaan (alledaags, ‘natuurlijk’, grotendeels ongepland) contact met</a:t>
            </a:r>
          </a:p>
          <a:p>
            <a:pPr>
              <a:spcBef>
                <a:spcPct val="0"/>
              </a:spcBef>
            </a:pPr>
            <a:r>
              <a:rPr lang="nl-NL" smtClean="0"/>
              <a:t>planten, dieren en habitats die een grote mate van natuurlijkheid hebben. Hierbij valt te denken aan vrij spel op een</a:t>
            </a:r>
          </a:p>
          <a:p>
            <a:pPr>
              <a:spcBef>
                <a:spcPct val="0"/>
              </a:spcBef>
            </a:pPr>
            <a:r>
              <a:rPr lang="nl-NL" smtClean="0"/>
              <a:t>‘wild landje’, in een natuurtuin, een bosje of grasland, langs een beek, in een park. Er komen daar planten en dieren</a:t>
            </a:r>
          </a:p>
          <a:p>
            <a:pPr>
              <a:spcBef>
                <a:spcPct val="0"/>
              </a:spcBef>
            </a:pPr>
            <a:r>
              <a:rPr lang="nl-NL" smtClean="0"/>
              <a:t>voor die niet door mensen gecontroleerd worden.</a:t>
            </a:r>
          </a:p>
          <a:p>
            <a:pPr>
              <a:spcBef>
                <a:spcPct val="0"/>
              </a:spcBef>
            </a:pPr>
            <a:r>
              <a:rPr lang="nl-NL" smtClean="0"/>
              <a:t>-</a:t>
            </a:r>
            <a:r>
              <a:rPr lang="nl-NL" i="1" smtClean="0"/>
              <a:t>Indirecte natuurervaringen</a:t>
            </a:r>
            <a:r>
              <a:rPr lang="nl-NL" smtClean="0"/>
              <a:t>: direct zintuiglijk contact met levende wilde planten, dieren en habitats, maar dan in een</a:t>
            </a:r>
          </a:p>
          <a:p>
            <a:pPr>
              <a:spcBef>
                <a:spcPct val="0"/>
              </a:spcBef>
            </a:pPr>
            <a:r>
              <a:rPr lang="nl-NL" smtClean="0"/>
              <a:t>beperkter, door volwassenen geprogrammeerde en georganiseerde context. De natuur is in deze situaties meestal sterker</a:t>
            </a:r>
          </a:p>
          <a:p>
            <a:pPr>
              <a:spcBef>
                <a:spcPct val="0"/>
              </a:spcBef>
            </a:pPr>
            <a:r>
              <a:rPr lang="nl-NL" smtClean="0"/>
              <a:t>en doelgerichter vormgegeven en beheerd: in botanische tuinen, dierentuinen, bezoekerscentra, in de tuin bij huis, etc.</a:t>
            </a:r>
          </a:p>
          <a:p>
            <a:pPr>
              <a:spcBef>
                <a:spcPct val="0"/>
              </a:spcBef>
            </a:pPr>
            <a:r>
              <a:rPr lang="nl-NL" smtClean="0"/>
              <a:t>-</a:t>
            </a:r>
            <a:r>
              <a:rPr lang="nl-NL" i="1" smtClean="0"/>
              <a:t>Natuurervaringen uit de tweede hand </a:t>
            </a:r>
            <a:r>
              <a:rPr lang="nl-NL" smtClean="0"/>
              <a:t>(‘vicarious’), zonder direct zintuiglijk contact: in musea, via boeken, av-media en</a:t>
            </a:r>
          </a:p>
          <a:p>
            <a:pPr>
              <a:spcBef>
                <a:spcPct val="0"/>
              </a:spcBef>
            </a:pPr>
            <a:r>
              <a:rPr lang="nl-NL" smtClean="0"/>
              <a:t>elektronische media – soms realistisch, vaak ook metaforisch en symbolisch.</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b="1" smtClean="0"/>
              <a:t>Invulling natuuractiviteiten voor jongeren</a:t>
            </a:r>
          </a:p>
          <a:p>
            <a:pPr>
              <a:spcBef>
                <a:spcPct val="0"/>
              </a:spcBef>
            </a:pPr>
            <a:r>
              <a:rPr lang="nl-NL" smtClean="0"/>
              <a:t>- Beroepskrachten van WILDzoekers, Stichting Ecokids Nederland, EO-Ronduit &amp; Scouting Nederland geven de volgende tips om jeugd en jongeren te interesseren voor natuur:</a:t>
            </a:r>
          </a:p>
          <a:p>
            <a:pPr>
              <a:spcBef>
                <a:spcPct val="0"/>
              </a:spcBef>
            </a:pPr>
            <a:r>
              <a:rPr lang="nl-NL" i="1" smtClean="0"/>
              <a:t>Op activiteitenniveau:</a:t>
            </a:r>
          </a:p>
          <a:p>
            <a:pPr>
              <a:spcBef>
                <a:spcPct val="0"/>
              </a:spcBef>
            </a:pPr>
            <a:r>
              <a:rPr lang="nl-NL" i="1" smtClean="0"/>
              <a:t>1. Maak de activiteiten leuk en afwisselend, niet schools en belerend.</a:t>
            </a:r>
          </a:p>
          <a:p>
            <a:pPr>
              <a:spcBef>
                <a:spcPct val="0"/>
              </a:spcBef>
            </a:pPr>
            <a:r>
              <a:rPr lang="nl-NL" i="1" smtClean="0"/>
              <a:t>2. Benadruk, als het gaat om natuuractiviteiten, de ervaring, verwondering en beleving.</a:t>
            </a:r>
          </a:p>
          <a:p>
            <a:pPr>
              <a:spcBef>
                <a:spcPct val="0"/>
              </a:spcBef>
            </a:pPr>
            <a:r>
              <a:rPr lang="nl-NL" i="1" smtClean="0"/>
              <a:t>3. Zet vooral in op 'doen' en 'actief'.</a:t>
            </a:r>
          </a:p>
          <a:p>
            <a:pPr>
              <a:spcBef>
                <a:spcPct val="0"/>
              </a:spcBef>
            </a:pPr>
            <a:r>
              <a:rPr lang="nl-NL" i="1" smtClean="0"/>
              <a:t>4. Combineer de natuur met een sociale component.</a:t>
            </a:r>
          </a:p>
          <a:p>
            <a:pPr>
              <a:spcBef>
                <a:spcPct val="0"/>
              </a:spcBef>
            </a:pPr>
            <a:r>
              <a:rPr lang="nl-NL" i="1" smtClean="0"/>
              <a:t>5. Stop in al je activiteiten een spelelement.</a:t>
            </a:r>
          </a:p>
          <a:p>
            <a:pPr>
              <a:spcBef>
                <a:spcPct val="0"/>
              </a:spcBef>
            </a:pPr>
            <a:r>
              <a:rPr lang="nl-NL" i="1" smtClean="0"/>
              <a:t>6. Gebruik de natuur als decor.</a:t>
            </a:r>
          </a:p>
          <a:p>
            <a:pPr>
              <a:spcBef>
                <a:spcPct val="0"/>
              </a:spcBef>
            </a:pPr>
            <a:r>
              <a:rPr lang="nl-NL" i="1" smtClean="0"/>
              <a:t>Op organisatieniveau:</a:t>
            </a:r>
          </a:p>
          <a:p>
            <a:pPr>
              <a:spcBef>
                <a:spcPct val="0"/>
              </a:spcBef>
            </a:pPr>
            <a:r>
              <a:rPr lang="nl-NL" i="1" smtClean="0"/>
              <a:t>7. Werk vanuit de directe betrokkenheid: dicht bij huis en dicht bij het hart.</a:t>
            </a:r>
          </a:p>
          <a:p>
            <a:pPr>
              <a:spcBef>
                <a:spcPct val="0"/>
              </a:spcBef>
            </a:pPr>
            <a:r>
              <a:rPr lang="nl-NL" i="1" smtClean="0"/>
              <a:t>8. Richt je op ouders. Laat hen weten welke natuuractiviteiten hun kinderen met de organisatie kunnen gaan doen.</a:t>
            </a:r>
          </a:p>
          <a:p>
            <a:pPr>
              <a:spcBef>
                <a:spcPct val="0"/>
              </a:spcBef>
            </a:pPr>
            <a:r>
              <a:rPr lang="nl-NL" i="1" smtClean="0"/>
              <a:t>9. Ontwikkel laagdrempelige activiteiten: makkelijke deelname, weinig organisatie en ondersteunende producten.</a:t>
            </a:r>
          </a:p>
          <a:p>
            <a:pPr>
              <a:spcBef>
                <a:spcPct val="0"/>
              </a:spcBef>
            </a:pPr>
            <a:r>
              <a:rPr lang="nl-NL" i="1" smtClean="0"/>
              <a:t>10. Maak de natuur herkenbaar: Praat vooral niet over grote problemen, waar kinderen niets aan kunnen veranderen.</a:t>
            </a:r>
          </a:p>
          <a:p>
            <a:pPr>
              <a:spcBef>
                <a:spcPct val="0"/>
              </a:spcBef>
            </a:pPr>
            <a:r>
              <a:rPr lang="nl-NL" smtClean="0"/>
              <a:t>&gt;&gt; WING Proces Consultancy, Wageningen (2006): “De Jeugd Wil Natuurlijk Wel”</a:t>
            </a:r>
          </a:p>
          <a:p>
            <a:pPr>
              <a:spcBef>
                <a:spcPct val="0"/>
              </a:spcBef>
            </a:pPr>
            <a:endParaRPr lang="nl-NL"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8C262-A7AA-4788-B5AF-1EE017344F40}" type="slidenum">
              <a:rPr lang="nl-NL">
                <a:cs typeface="Arial" charset="0"/>
              </a:rPr>
              <a:pPr fontAlgn="base">
                <a:spcBef>
                  <a:spcPct val="0"/>
                </a:spcBef>
                <a:spcAft>
                  <a:spcPct val="0"/>
                </a:spcAft>
              </a:pPr>
              <a:t>11</a:t>
            </a:fld>
            <a:endParaRPr lang="nl-N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b="1" smtClean="0"/>
              <a:t>Natuurwaarden en -beelden van jongeren</a:t>
            </a:r>
          </a:p>
          <a:p>
            <a:pPr>
              <a:spcBef>
                <a:spcPct val="0"/>
              </a:spcBef>
            </a:pPr>
            <a:r>
              <a:rPr lang="nl-NL" smtClean="0"/>
              <a:t>- Stephen Kellert formuleerde de volgende natuurwaarden, en gaf tevens een indicatie hoe deze waarden zich bij kinderen en jongeren ontwikkelen:</a:t>
            </a:r>
          </a:p>
          <a:p>
            <a:pPr>
              <a:spcBef>
                <a:spcPct val="0"/>
              </a:spcBef>
            </a:pPr>
            <a:r>
              <a:rPr lang="nl-NL" u="sng" smtClean="0"/>
              <a:t>Ontwikkeling tussen 3-6 jaar</a:t>
            </a:r>
            <a:r>
              <a:rPr lang="nl-NL" smtClean="0"/>
              <a:t>:</a:t>
            </a:r>
          </a:p>
          <a:p>
            <a:pPr>
              <a:spcBef>
                <a:spcPct val="0"/>
              </a:spcBef>
            </a:pPr>
            <a:r>
              <a:rPr lang="nl-NL" i="1" smtClean="0"/>
              <a:t>· Gebruikswaarde: de natuur als hulpbron (‘resource’) van materialen, energie, voedsel, geneesmiddelen, etc.</a:t>
            </a:r>
          </a:p>
          <a:p>
            <a:pPr>
              <a:spcBef>
                <a:spcPct val="0"/>
              </a:spcBef>
            </a:pPr>
            <a:r>
              <a:rPr lang="nl-NL" i="1" smtClean="0"/>
              <a:t>· Beheersingswaarde: beheersing en controle van de natuur, veiligheid, onafhankelijkheid, autonomie.</a:t>
            </a:r>
          </a:p>
          <a:p>
            <a:pPr>
              <a:spcBef>
                <a:spcPct val="0"/>
              </a:spcBef>
            </a:pPr>
            <a:r>
              <a:rPr lang="nl-NL" i="1" smtClean="0"/>
              <a:t>· Bedreigende natuur (‘negativistic’): vrees voor en afkeer van de natuur, voorzichtigheid, erkennen macht van de natuur.</a:t>
            </a:r>
          </a:p>
          <a:p>
            <a:pPr>
              <a:spcBef>
                <a:spcPct val="0"/>
              </a:spcBef>
            </a:pPr>
            <a:r>
              <a:rPr lang="nl-NL" i="1" smtClean="0"/>
              <a:t>De materiële/ fysieke behoeften van het kind, het vermijden van bedreiging en gevaar en het verwerven van gevoelens van beheersing, beschutting en zekerheid staan voorop.</a:t>
            </a:r>
          </a:p>
          <a:p>
            <a:pPr>
              <a:spcBef>
                <a:spcPct val="0"/>
              </a:spcBef>
            </a:pPr>
            <a:r>
              <a:rPr lang="nl-NL" i="1" smtClean="0"/>
              <a:t>Vertrouwde en sterk gedomesticeerde planten en dieren en plekken hebben de voorkeur van kinderen.</a:t>
            </a:r>
          </a:p>
          <a:p>
            <a:pPr>
              <a:spcBef>
                <a:spcPct val="0"/>
              </a:spcBef>
            </a:pPr>
            <a:r>
              <a:rPr lang="nl-NL" u="sng" smtClean="0"/>
              <a:t>Ontwikkeling 6-12 jaar (cruciale ‘middle childhood’ fase)</a:t>
            </a:r>
            <a:r>
              <a:rPr lang="nl-NL" smtClean="0"/>
              <a:t>:</a:t>
            </a:r>
          </a:p>
          <a:p>
            <a:pPr>
              <a:spcBef>
                <a:spcPct val="0"/>
              </a:spcBef>
            </a:pPr>
            <a:r>
              <a:rPr lang="nl-NL" i="1" smtClean="0"/>
              <a:t>· Humanistische (of ‘humane’) waarde: emotionele verbondenheid met de natuur – intimiteit, vriendschap, geven en ontvangen, vertrouwen, rol in intermenselijke relaties,</a:t>
            </a:r>
          </a:p>
          <a:p>
            <a:pPr>
              <a:spcBef>
                <a:spcPct val="0"/>
              </a:spcBef>
            </a:pPr>
            <a:r>
              <a:rPr lang="nl-NL" i="1" smtClean="0"/>
              <a:t>· Esthetische waarde: zintuiglijke aantrekkingskracht van de natuur, leidend tot geraakt worden, waaronder genieten.</a:t>
            </a:r>
          </a:p>
          <a:p>
            <a:pPr>
              <a:spcBef>
                <a:spcPct val="0"/>
              </a:spcBef>
            </a:pPr>
            <a:r>
              <a:rPr lang="nl-NL" i="1" smtClean="0"/>
              <a:t>· Symbolische natuur: natuur als bron (‘source’) voor verbeeldingskracht, verhalen, rituelen, taal.</a:t>
            </a:r>
          </a:p>
          <a:p>
            <a:pPr>
              <a:spcBef>
                <a:spcPct val="0"/>
              </a:spcBef>
            </a:pPr>
            <a:r>
              <a:rPr lang="nl-NL" i="1" smtClean="0"/>
              <a:t>· Informatie- / kenniswaarde (‘naturalistic’ en ‘scientific’ samengenomen): de natuur die uitdaagt tot ontdekken en onderzoeken, tot onderdompeling in de natuur of tot kritisch denken en systematisch onderzoek zoals in de</a:t>
            </a:r>
          </a:p>
          <a:p>
            <a:pPr>
              <a:spcBef>
                <a:spcPct val="0"/>
              </a:spcBef>
            </a:pPr>
            <a:r>
              <a:rPr lang="nl-NL" i="1" smtClean="0"/>
              <a:t>natuurwetenschap.</a:t>
            </a:r>
          </a:p>
          <a:p>
            <a:pPr>
              <a:spcBef>
                <a:spcPct val="0"/>
              </a:spcBef>
            </a:pPr>
            <a:r>
              <a:rPr lang="nl-NL" i="1" smtClean="0"/>
              <a:t>‘Een kritische periode in de ontwikkeling van het zelf en voor de relatie van het individu met de natuur. De verwondering van het jonge kind wordt in deze fase getransformeerd tot een besef van exploratie en onderzoek …. het ontdekken van een nieuwe wereld’ (Sobel, 1993, p. 159).</a:t>
            </a:r>
          </a:p>
          <a:p>
            <a:pPr>
              <a:spcBef>
                <a:spcPct val="0"/>
              </a:spcBef>
            </a:pPr>
            <a:r>
              <a:rPr lang="nl-NL" i="1" smtClean="0"/>
              <a:t>Zie ook de ontwikkelingsvisie van Kieran Egan, die de voorkeur van en betekenis van verhalen voor kinderen als uitgangspunt voor zijn fasering neemt en de ‘middle childhood’- fase typeert als ‘romantic understanding’, Egan, 1988), het laten zien wat je kunt (competentie), los van de voortdurende zorg en controle van volwassenen zijn hier belangrijk (Erikson, 1974).</a:t>
            </a:r>
          </a:p>
          <a:p>
            <a:pPr>
              <a:spcBef>
                <a:spcPct val="0"/>
              </a:spcBef>
            </a:pPr>
            <a:r>
              <a:rPr lang="nl-NL" i="1" smtClean="0"/>
              <a:t>Kinderen kunnen in deze fase natuurervaringen opdoen - vaak momenten -die blijvende sporen nalaten.</a:t>
            </a:r>
          </a:p>
          <a:p>
            <a:pPr>
              <a:spcBef>
                <a:spcPct val="0"/>
              </a:spcBef>
            </a:pPr>
            <a:r>
              <a:rPr lang="nl-NL" i="1" smtClean="0"/>
              <a:t>Ook houden de kinderen in deze fase van verhalen, legendes, mythen en bedenken zelf ook verhalen die vaak verbonden worden met plekken in de omgeving.</a:t>
            </a:r>
          </a:p>
          <a:p>
            <a:pPr>
              <a:spcBef>
                <a:spcPct val="0"/>
              </a:spcBef>
            </a:pPr>
            <a:r>
              <a:rPr lang="nl-NL" u="sng" smtClean="0"/>
              <a:t>Ontwikkeling 13-17 jaar</a:t>
            </a:r>
            <a:r>
              <a:rPr lang="nl-NL" smtClean="0"/>
              <a:t>:</a:t>
            </a:r>
            <a:endParaRPr lang="nl-NL" i="1" smtClean="0"/>
          </a:p>
          <a:p>
            <a:pPr>
              <a:spcBef>
                <a:spcPct val="0"/>
              </a:spcBef>
            </a:pPr>
            <a:r>
              <a:rPr lang="nl-NL" i="1" smtClean="0"/>
              <a:t>· Morele waarde: ethische en spirituele relatie met de natuur – zingeving, natuur willen beschermen en met respect te behandelen, verbondenheid (plus: verdieping kenniswaarden op ecologisch gebied).</a:t>
            </a:r>
          </a:p>
          <a:p>
            <a:pPr>
              <a:spcBef>
                <a:spcPct val="0"/>
              </a:spcBef>
            </a:pPr>
            <a:r>
              <a:rPr lang="nl-NL" i="1" smtClean="0"/>
              <a:t>Jongeren kunnen op grotere tijd- en ruimteschalen denken en hun besef van ethische verantwoordelijkheden voor de natuur wordt bewuster, ‘onpartijdiger’ en meer vanuit een besef van rechtvaardigheid bezien.</a:t>
            </a:r>
          </a:p>
          <a:p>
            <a:pPr>
              <a:spcBef>
                <a:spcPct val="0"/>
              </a:spcBef>
            </a:pPr>
            <a:r>
              <a:rPr lang="nl-NL" i="1" smtClean="0"/>
              <a:t>De meeste jongeren zijn gesteld op uitdagende- en min of meer gevaarlijke ‘outdoor’ – activiteiten, waarin zij zichzelf meten met de natuur: wildwaterkanoën, bergbeklimmen, zeezeilen, wadlopen, ‘survival’.</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smtClean="0"/>
              <a:t>- Volgens Marjan Margadant zijn er bij jongeren (13-18) drie verschillende natuurbeelden te onderscheiden: een </a:t>
            </a:r>
            <a:r>
              <a:rPr lang="nl-NL" u="sng" smtClean="0"/>
              <a:t>beperkt</a:t>
            </a:r>
            <a:r>
              <a:rPr lang="nl-NL" smtClean="0"/>
              <a:t> natuurbeeld, een uitgesproken </a:t>
            </a:r>
            <a:r>
              <a:rPr lang="nl-NL" u="sng" smtClean="0"/>
              <a:t>romantisch</a:t>
            </a:r>
            <a:r>
              <a:rPr lang="nl-NL" smtClean="0"/>
              <a:t> natuurbeeld en een </a:t>
            </a:r>
            <a:r>
              <a:rPr lang="nl-NL" u="sng" smtClean="0"/>
              <a:t>ruimer</a:t>
            </a:r>
            <a:r>
              <a:rPr lang="nl-NL" smtClean="0"/>
              <a:t> natuurbeeld. Een beperkt natuurbeeld is het meest voorkomende natuurbeeld. Dat natuur en milieu alles met elkaar te maken hebben, is voor jongeren met een beperkt natuurbeeld moeilijk voorstelbaar. Zij maken een groot onderscheid tussen natuur en milieu. Het is voor hen niet duidelijk dat verbetering van het abiotische milieu goed is voor de levende natuur en dat omgekeerd natuur van een hoge kwaliteit gunstige gevolgen kan hebben voor abiotische aspecten.</a:t>
            </a:r>
          </a:p>
          <a:p>
            <a:pPr>
              <a:spcBef>
                <a:spcPct val="0"/>
              </a:spcBef>
            </a:pPr>
            <a:r>
              <a:rPr lang="nl-NL" smtClean="0"/>
              <a:t>&gt;&gt; Margadant (1994): “Natuur en milieu uit de eerste hand. Denkbeelden, belevingen en leerwensen van dertien- tot achttienjarigen” </a:t>
            </a:r>
          </a:p>
          <a:p>
            <a:pPr>
              <a:spcBef>
                <a:spcPct val="0"/>
              </a:spcBef>
            </a:pPr>
            <a:endParaRPr lang="nl-NL" smtClean="0"/>
          </a:p>
          <a:p>
            <a:pPr>
              <a:spcBef>
                <a:spcPct val="0"/>
              </a:spcBef>
            </a:pPr>
            <a:r>
              <a:rPr lang="nl-NL" b="1" smtClean="0"/>
              <a:t>Belang van natuurbeleving op jonge leeftijd &amp; vervolg in adolescentie</a:t>
            </a:r>
          </a:p>
          <a:p>
            <a:pPr>
              <a:spcBef>
                <a:spcPct val="0"/>
              </a:spcBef>
            </a:pPr>
            <a:r>
              <a:rPr lang="nl-NL" smtClean="0"/>
              <a:t>- Natuurbeleving op jonge leeftijd is essentieel voor de betrokkenheid en verantwoordelijkheid van mensen bij de natuur op latere leeftijd (o.a. Margadant)</a:t>
            </a:r>
          </a:p>
          <a:p>
            <a:pPr>
              <a:spcBef>
                <a:spcPct val="0"/>
              </a:spcBef>
            </a:pPr>
            <a:r>
              <a:rPr lang="nl-NL" smtClean="0"/>
              <a:t>- In 2006 namen 8 natuurorganisaties daarom het inititatief genaamd ‘Nationale Uitdaging’ om het mogelijk te maken dat elk kind in NL voor zijn/haar 12</a:t>
            </a:r>
            <a:r>
              <a:rPr lang="nl-NL" baseline="30000" smtClean="0"/>
              <a:t>e</a:t>
            </a:r>
            <a:r>
              <a:rPr lang="nl-NL" smtClean="0"/>
              <a:t> jaar minimaal 1 ‘topervaring’ in de natuur heeft gehad.</a:t>
            </a:r>
          </a:p>
          <a:p>
            <a:pPr>
              <a:spcBef>
                <a:spcPct val="0"/>
              </a:spcBef>
            </a:pPr>
            <a:r>
              <a:rPr lang="nl-NL" smtClean="0"/>
              <a:t>- Jaap Rohof van St. wAarde heeft onderzocht of de topervaringen ook daadwerkelijk blijven hangen bij jongeren (14-18), en hoe NME onderwijs hierop kan inspelen.</a:t>
            </a:r>
          </a:p>
          <a:p>
            <a:pPr>
              <a:spcBef>
                <a:spcPct val="0"/>
              </a:spcBef>
            </a:pPr>
            <a:r>
              <a:rPr lang="nl-NL" smtClean="0"/>
              <a:t>- Van belang is om in deze leeftijdsgroep het delen van topervaringen mogelijk te maken. Dit gaat gemakkelijker bij HAVO/VWO klassen. De uitdaging in het MBO ligt erin om deze uitwisseling te koppelen aan een activiteit (omdat een gemiddelde vmbo-leerling sneller vraagt om/zoekt naar een concrete opdracht, iets tastbaars).</a:t>
            </a:r>
          </a:p>
          <a:p>
            <a:pPr>
              <a:spcBef>
                <a:spcPct val="0"/>
              </a:spcBef>
            </a:pPr>
            <a:r>
              <a:rPr lang="nl-NL" smtClean="0"/>
              <a:t>&gt;&gt; Jaap Rohof, Stichting wAarde (2008): “Sprekenderwijs”</a:t>
            </a:r>
          </a:p>
          <a:p>
            <a:pPr>
              <a:spcBef>
                <a:spcPct val="0"/>
              </a:spcBef>
            </a:pPr>
            <a:endParaRPr lang="nl-NL" smtClean="0"/>
          </a:p>
          <a:p>
            <a:pPr>
              <a:spcBef>
                <a:spcPct val="0"/>
              </a:spcBef>
            </a:pPr>
            <a:r>
              <a:rPr lang="nl-NL" b="1" smtClean="0"/>
              <a:t>Waarde van natuurervaringen</a:t>
            </a:r>
          </a:p>
          <a:p>
            <a:pPr>
              <a:spcBef>
                <a:spcPct val="0"/>
              </a:spcBef>
            </a:pPr>
            <a:r>
              <a:rPr lang="nl-NL" smtClean="0"/>
              <a:t>In de literatuur (Kellert, in: Kahn/Kellert, 2002) wordt onderscheid gemaakt tussen (in volgorde van effectiviteit in attitudeverandering):</a:t>
            </a:r>
          </a:p>
          <a:p>
            <a:pPr>
              <a:spcBef>
                <a:spcPct val="0"/>
              </a:spcBef>
            </a:pPr>
            <a:r>
              <a:rPr lang="nl-NL" smtClean="0"/>
              <a:t>-</a:t>
            </a:r>
            <a:r>
              <a:rPr lang="nl-NL" i="1" smtClean="0"/>
              <a:t>Directe natuurervaringen</a:t>
            </a:r>
            <a:r>
              <a:rPr lang="nl-NL" smtClean="0"/>
              <a:t>: direct zintuiglijk, spontaan (alledaags, ‘natuurlijk’, grotendeels ongepland) contact met</a:t>
            </a:r>
          </a:p>
          <a:p>
            <a:pPr>
              <a:spcBef>
                <a:spcPct val="0"/>
              </a:spcBef>
            </a:pPr>
            <a:r>
              <a:rPr lang="nl-NL" smtClean="0"/>
              <a:t>planten, dieren en habitats die een grote mate van natuurlijkheid hebben. Hierbij valt te denken aan vrij spel op een</a:t>
            </a:r>
          </a:p>
          <a:p>
            <a:pPr>
              <a:spcBef>
                <a:spcPct val="0"/>
              </a:spcBef>
            </a:pPr>
            <a:r>
              <a:rPr lang="nl-NL" smtClean="0"/>
              <a:t>‘wild landje’, in een natuurtuin, een bosje of grasland, langs een beek, in een park. Er komen daar planten en dieren</a:t>
            </a:r>
          </a:p>
          <a:p>
            <a:pPr>
              <a:spcBef>
                <a:spcPct val="0"/>
              </a:spcBef>
            </a:pPr>
            <a:r>
              <a:rPr lang="nl-NL" smtClean="0"/>
              <a:t>voor die niet door mensen gecontroleerd worden.</a:t>
            </a:r>
          </a:p>
          <a:p>
            <a:pPr>
              <a:spcBef>
                <a:spcPct val="0"/>
              </a:spcBef>
            </a:pPr>
            <a:r>
              <a:rPr lang="nl-NL" smtClean="0"/>
              <a:t>-</a:t>
            </a:r>
            <a:r>
              <a:rPr lang="nl-NL" i="1" smtClean="0"/>
              <a:t>Indirecte natuurervaringen</a:t>
            </a:r>
            <a:r>
              <a:rPr lang="nl-NL" smtClean="0"/>
              <a:t>: direct zintuiglijk contact met levende wilde planten, dieren en habitats, maar dan in een</a:t>
            </a:r>
          </a:p>
          <a:p>
            <a:pPr>
              <a:spcBef>
                <a:spcPct val="0"/>
              </a:spcBef>
            </a:pPr>
            <a:r>
              <a:rPr lang="nl-NL" smtClean="0"/>
              <a:t>beperkter, door volwassenen geprogrammeerde en georganiseerde context. De natuur is in deze situaties meestal sterker</a:t>
            </a:r>
          </a:p>
          <a:p>
            <a:pPr>
              <a:spcBef>
                <a:spcPct val="0"/>
              </a:spcBef>
            </a:pPr>
            <a:r>
              <a:rPr lang="nl-NL" smtClean="0"/>
              <a:t>en doelgerichter vormgegeven en beheerd: in botanische tuinen, dierentuinen, bezoekerscentra, in de tuin bij huis, etc.</a:t>
            </a:r>
          </a:p>
          <a:p>
            <a:pPr>
              <a:spcBef>
                <a:spcPct val="0"/>
              </a:spcBef>
            </a:pPr>
            <a:r>
              <a:rPr lang="nl-NL" smtClean="0"/>
              <a:t>-</a:t>
            </a:r>
            <a:r>
              <a:rPr lang="nl-NL" i="1" smtClean="0"/>
              <a:t>Natuurervaringen uit de tweede hand </a:t>
            </a:r>
            <a:r>
              <a:rPr lang="nl-NL" smtClean="0"/>
              <a:t>(‘vicarious’), zonder direct zintuiglijk contact: in musea, via boeken, av-media en</a:t>
            </a:r>
          </a:p>
          <a:p>
            <a:pPr>
              <a:spcBef>
                <a:spcPct val="0"/>
              </a:spcBef>
            </a:pPr>
            <a:r>
              <a:rPr lang="nl-NL" smtClean="0"/>
              <a:t>elektronische media – soms realistisch, vaak ook metaforisch en symbolisch.</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b="1" smtClean="0"/>
              <a:t>Invulling natuuractiviteiten voor jongeren</a:t>
            </a:r>
          </a:p>
          <a:p>
            <a:pPr>
              <a:spcBef>
                <a:spcPct val="0"/>
              </a:spcBef>
            </a:pPr>
            <a:r>
              <a:rPr lang="nl-NL" smtClean="0"/>
              <a:t>- Beroepskrachten van WILDzoekers, Stichting Ecokids Nederland, EO-Ronduit &amp; Scouting Nederland geven de volgende tips om jeugd en jongeren te interesseren voor natuur:</a:t>
            </a:r>
          </a:p>
          <a:p>
            <a:pPr>
              <a:spcBef>
                <a:spcPct val="0"/>
              </a:spcBef>
            </a:pPr>
            <a:r>
              <a:rPr lang="nl-NL" i="1" smtClean="0"/>
              <a:t>Op activiteitenniveau:</a:t>
            </a:r>
          </a:p>
          <a:p>
            <a:pPr>
              <a:spcBef>
                <a:spcPct val="0"/>
              </a:spcBef>
            </a:pPr>
            <a:r>
              <a:rPr lang="nl-NL" i="1" smtClean="0"/>
              <a:t>1. Maak de activiteiten leuk en afwisselend, niet schools en belerend.</a:t>
            </a:r>
          </a:p>
          <a:p>
            <a:pPr>
              <a:spcBef>
                <a:spcPct val="0"/>
              </a:spcBef>
            </a:pPr>
            <a:r>
              <a:rPr lang="nl-NL" i="1" smtClean="0"/>
              <a:t>2. Benadruk, als het gaat om natuuractiviteiten, de ervaring, verwondering en beleving.</a:t>
            </a:r>
          </a:p>
          <a:p>
            <a:pPr>
              <a:spcBef>
                <a:spcPct val="0"/>
              </a:spcBef>
            </a:pPr>
            <a:r>
              <a:rPr lang="nl-NL" i="1" smtClean="0"/>
              <a:t>3. Zet vooral in op 'doen' en 'actief'.</a:t>
            </a:r>
          </a:p>
          <a:p>
            <a:pPr>
              <a:spcBef>
                <a:spcPct val="0"/>
              </a:spcBef>
            </a:pPr>
            <a:r>
              <a:rPr lang="nl-NL" i="1" smtClean="0"/>
              <a:t>4. Combineer de natuur met een sociale component.</a:t>
            </a:r>
          </a:p>
          <a:p>
            <a:pPr>
              <a:spcBef>
                <a:spcPct val="0"/>
              </a:spcBef>
            </a:pPr>
            <a:r>
              <a:rPr lang="nl-NL" i="1" smtClean="0"/>
              <a:t>5. Stop in al je activiteiten een spelelement.</a:t>
            </a:r>
          </a:p>
          <a:p>
            <a:pPr>
              <a:spcBef>
                <a:spcPct val="0"/>
              </a:spcBef>
            </a:pPr>
            <a:r>
              <a:rPr lang="nl-NL" i="1" smtClean="0"/>
              <a:t>6. Gebruik de natuur als decor.</a:t>
            </a:r>
          </a:p>
          <a:p>
            <a:pPr>
              <a:spcBef>
                <a:spcPct val="0"/>
              </a:spcBef>
            </a:pPr>
            <a:r>
              <a:rPr lang="nl-NL" i="1" smtClean="0"/>
              <a:t>Op organisatieniveau:</a:t>
            </a:r>
          </a:p>
          <a:p>
            <a:pPr>
              <a:spcBef>
                <a:spcPct val="0"/>
              </a:spcBef>
            </a:pPr>
            <a:r>
              <a:rPr lang="nl-NL" i="1" smtClean="0"/>
              <a:t>7. Werk vanuit de directe betrokkenheid: dicht bij huis en dicht bij het hart.</a:t>
            </a:r>
          </a:p>
          <a:p>
            <a:pPr>
              <a:spcBef>
                <a:spcPct val="0"/>
              </a:spcBef>
            </a:pPr>
            <a:r>
              <a:rPr lang="nl-NL" i="1" smtClean="0"/>
              <a:t>8. Richt je op ouders. Laat hen weten welke natuuractiviteiten hun kinderen met de organisatie kunnen gaan doen.</a:t>
            </a:r>
          </a:p>
          <a:p>
            <a:pPr>
              <a:spcBef>
                <a:spcPct val="0"/>
              </a:spcBef>
            </a:pPr>
            <a:r>
              <a:rPr lang="nl-NL" i="1" smtClean="0"/>
              <a:t>9. Ontwikkel laagdrempelige activiteiten: makkelijke deelname, weinig organisatie en ondersteunende producten.</a:t>
            </a:r>
          </a:p>
          <a:p>
            <a:pPr>
              <a:spcBef>
                <a:spcPct val="0"/>
              </a:spcBef>
            </a:pPr>
            <a:r>
              <a:rPr lang="nl-NL" i="1" smtClean="0"/>
              <a:t>10. Maak de natuur herkenbaar: Praat vooral niet over grote problemen, waar kinderen niets aan kunnen veranderen.</a:t>
            </a:r>
          </a:p>
          <a:p>
            <a:pPr>
              <a:spcBef>
                <a:spcPct val="0"/>
              </a:spcBef>
            </a:pPr>
            <a:r>
              <a:rPr lang="nl-NL" smtClean="0"/>
              <a:t>&gt;&gt; WING Proces Consultancy, Wageningen (2006): “De Jeugd Wil Natuurlijk Wel”</a:t>
            </a:r>
          </a:p>
          <a:p>
            <a:pPr>
              <a:spcBef>
                <a:spcPct val="0"/>
              </a:spcBef>
            </a:pPr>
            <a:endParaRPr lang="nl-NL"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5A1AF-A3A1-4694-9105-E9177761B181}" type="slidenum">
              <a:rPr lang="nl-NL">
                <a:cs typeface="Arial" charset="0"/>
              </a:rPr>
              <a:pPr fontAlgn="base">
                <a:spcBef>
                  <a:spcPct val="0"/>
                </a:spcBef>
                <a:spcAft>
                  <a:spcPct val="0"/>
                </a:spcAft>
              </a:pPr>
              <a:t>7</a:t>
            </a:fld>
            <a:endParaRPr lang="nl-N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b="1" smtClean="0"/>
              <a:t>Natuurwaarden en -beelden van jongeren</a:t>
            </a:r>
          </a:p>
          <a:p>
            <a:pPr>
              <a:spcBef>
                <a:spcPct val="0"/>
              </a:spcBef>
            </a:pPr>
            <a:r>
              <a:rPr lang="nl-NL" smtClean="0"/>
              <a:t>- Stephen Kellert formuleerde de volgende natuurwaarden, en gaf tevens een indicatie hoe deze waarden zich bij kinderen en jongeren ontwikkelen:</a:t>
            </a:r>
          </a:p>
          <a:p>
            <a:pPr>
              <a:spcBef>
                <a:spcPct val="0"/>
              </a:spcBef>
            </a:pPr>
            <a:r>
              <a:rPr lang="nl-NL" u="sng" smtClean="0"/>
              <a:t>Ontwikkeling tussen 3-6 jaar</a:t>
            </a:r>
            <a:r>
              <a:rPr lang="nl-NL" smtClean="0"/>
              <a:t>:</a:t>
            </a:r>
          </a:p>
          <a:p>
            <a:pPr>
              <a:spcBef>
                <a:spcPct val="0"/>
              </a:spcBef>
            </a:pPr>
            <a:r>
              <a:rPr lang="nl-NL" i="1" smtClean="0"/>
              <a:t>· Gebruikswaarde: de natuur als hulpbron (‘resource’) van materialen, energie, voedsel, geneesmiddelen, etc.</a:t>
            </a:r>
          </a:p>
          <a:p>
            <a:pPr>
              <a:spcBef>
                <a:spcPct val="0"/>
              </a:spcBef>
            </a:pPr>
            <a:r>
              <a:rPr lang="nl-NL" i="1" smtClean="0"/>
              <a:t>· Beheersingswaarde: beheersing en controle van de natuur, veiligheid, onafhankelijkheid, autonomie.</a:t>
            </a:r>
          </a:p>
          <a:p>
            <a:pPr>
              <a:spcBef>
                <a:spcPct val="0"/>
              </a:spcBef>
            </a:pPr>
            <a:r>
              <a:rPr lang="nl-NL" i="1" smtClean="0"/>
              <a:t>· Bedreigende natuur (‘negativistic’): vrees voor en afkeer van de natuur, voorzichtigheid, erkennen macht van de natuur.</a:t>
            </a:r>
          </a:p>
          <a:p>
            <a:pPr>
              <a:spcBef>
                <a:spcPct val="0"/>
              </a:spcBef>
            </a:pPr>
            <a:r>
              <a:rPr lang="nl-NL" i="1" smtClean="0"/>
              <a:t>De materiële/ fysieke behoeften van het kind, het vermijden van bedreiging en gevaar en het verwerven van gevoelens van beheersing, beschutting en zekerheid staan voorop.</a:t>
            </a:r>
          </a:p>
          <a:p>
            <a:pPr>
              <a:spcBef>
                <a:spcPct val="0"/>
              </a:spcBef>
            </a:pPr>
            <a:r>
              <a:rPr lang="nl-NL" i="1" smtClean="0"/>
              <a:t>Vertrouwde en sterk gedomesticeerde planten en dieren en plekken hebben de voorkeur van kinderen.</a:t>
            </a:r>
          </a:p>
          <a:p>
            <a:pPr>
              <a:spcBef>
                <a:spcPct val="0"/>
              </a:spcBef>
            </a:pPr>
            <a:r>
              <a:rPr lang="nl-NL" u="sng" smtClean="0"/>
              <a:t>Ontwikkeling 6-12 jaar (cruciale ‘middle childhood’ fase)</a:t>
            </a:r>
            <a:r>
              <a:rPr lang="nl-NL" smtClean="0"/>
              <a:t>:</a:t>
            </a:r>
          </a:p>
          <a:p>
            <a:pPr>
              <a:spcBef>
                <a:spcPct val="0"/>
              </a:spcBef>
            </a:pPr>
            <a:r>
              <a:rPr lang="nl-NL" i="1" smtClean="0"/>
              <a:t>· Humanistische (of ‘humane’) waarde: emotionele verbondenheid met de natuur – intimiteit, vriendschap, geven en ontvangen, vertrouwen, rol in intermenselijke relaties,</a:t>
            </a:r>
          </a:p>
          <a:p>
            <a:pPr>
              <a:spcBef>
                <a:spcPct val="0"/>
              </a:spcBef>
            </a:pPr>
            <a:r>
              <a:rPr lang="nl-NL" i="1" smtClean="0"/>
              <a:t>· Esthetische waarde: zintuiglijke aantrekkingskracht van de natuur, leidend tot geraakt worden, waaronder genieten.</a:t>
            </a:r>
          </a:p>
          <a:p>
            <a:pPr>
              <a:spcBef>
                <a:spcPct val="0"/>
              </a:spcBef>
            </a:pPr>
            <a:r>
              <a:rPr lang="nl-NL" i="1" smtClean="0"/>
              <a:t>· Symbolische natuur: natuur als bron (‘source’) voor verbeeldingskracht, verhalen, rituelen, taal.</a:t>
            </a:r>
          </a:p>
          <a:p>
            <a:pPr>
              <a:spcBef>
                <a:spcPct val="0"/>
              </a:spcBef>
            </a:pPr>
            <a:r>
              <a:rPr lang="nl-NL" i="1" smtClean="0"/>
              <a:t>· Informatie- / kenniswaarde (‘naturalistic’ en ‘scientific’ samengenomen): de natuur die uitdaagt tot ontdekken en onderzoeken, tot onderdompeling in de natuur of tot kritisch denken en systematisch onderzoek zoals in de</a:t>
            </a:r>
          </a:p>
          <a:p>
            <a:pPr>
              <a:spcBef>
                <a:spcPct val="0"/>
              </a:spcBef>
            </a:pPr>
            <a:r>
              <a:rPr lang="nl-NL" i="1" smtClean="0"/>
              <a:t>natuurwetenschap.</a:t>
            </a:r>
          </a:p>
          <a:p>
            <a:pPr>
              <a:spcBef>
                <a:spcPct val="0"/>
              </a:spcBef>
            </a:pPr>
            <a:r>
              <a:rPr lang="nl-NL" i="1" smtClean="0"/>
              <a:t>‘Een kritische periode in de ontwikkeling van het zelf en voor de relatie van het individu met de natuur. De verwondering van het jonge kind wordt in deze fase getransformeerd tot een besef van exploratie en onderzoek …. het ontdekken van een nieuwe wereld’ (Sobel, 1993, p. 159).</a:t>
            </a:r>
          </a:p>
          <a:p>
            <a:pPr>
              <a:spcBef>
                <a:spcPct val="0"/>
              </a:spcBef>
            </a:pPr>
            <a:r>
              <a:rPr lang="nl-NL" i="1" smtClean="0"/>
              <a:t>Zie ook de ontwikkelingsvisie van Kieran Egan, die de voorkeur van en betekenis van verhalen voor kinderen als uitgangspunt voor zijn fasering neemt en de ‘middle childhood’- fase typeert als ‘romantic understanding’, Egan, 1988), het laten zien wat je kunt (competentie), los van de voortdurende zorg en controle van volwassenen zijn hier belangrijk (Erikson, 1974).</a:t>
            </a:r>
          </a:p>
          <a:p>
            <a:pPr>
              <a:spcBef>
                <a:spcPct val="0"/>
              </a:spcBef>
            </a:pPr>
            <a:r>
              <a:rPr lang="nl-NL" i="1" smtClean="0"/>
              <a:t>Kinderen kunnen in deze fase natuurervaringen opdoen - vaak momenten -die blijvende sporen nalaten.</a:t>
            </a:r>
          </a:p>
          <a:p>
            <a:pPr>
              <a:spcBef>
                <a:spcPct val="0"/>
              </a:spcBef>
            </a:pPr>
            <a:r>
              <a:rPr lang="nl-NL" i="1" smtClean="0"/>
              <a:t>Ook houden de kinderen in deze fase van verhalen, legendes, mythen en bedenken zelf ook verhalen die vaak verbonden worden met plekken in de omgeving.</a:t>
            </a:r>
          </a:p>
          <a:p>
            <a:pPr>
              <a:spcBef>
                <a:spcPct val="0"/>
              </a:spcBef>
            </a:pPr>
            <a:r>
              <a:rPr lang="nl-NL" u="sng" smtClean="0"/>
              <a:t>Ontwikkeling 13-17 jaar</a:t>
            </a:r>
            <a:r>
              <a:rPr lang="nl-NL" smtClean="0"/>
              <a:t>:</a:t>
            </a:r>
            <a:endParaRPr lang="nl-NL" i="1" smtClean="0"/>
          </a:p>
          <a:p>
            <a:pPr>
              <a:spcBef>
                <a:spcPct val="0"/>
              </a:spcBef>
            </a:pPr>
            <a:r>
              <a:rPr lang="nl-NL" i="1" smtClean="0"/>
              <a:t>· Morele waarde: ethische en spirituele relatie met de natuur – zingeving, natuur willen beschermen en met respect te behandelen, verbondenheid (plus: verdieping kenniswaarden op ecologisch gebied).</a:t>
            </a:r>
          </a:p>
          <a:p>
            <a:pPr>
              <a:spcBef>
                <a:spcPct val="0"/>
              </a:spcBef>
            </a:pPr>
            <a:r>
              <a:rPr lang="nl-NL" i="1" smtClean="0"/>
              <a:t>Jongeren kunnen op grotere tijd- en ruimteschalen denken en hun besef van ethische verantwoordelijkheden voor de natuur wordt bewuster, ‘onpartijdiger’ en meer vanuit een besef van rechtvaardigheid bezien.</a:t>
            </a:r>
          </a:p>
          <a:p>
            <a:pPr>
              <a:spcBef>
                <a:spcPct val="0"/>
              </a:spcBef>
            </a:pPr>
            <a:r>
              <a:rPr lang="nl-NL" i="1" smtClean="0"/>
              <a:t>De meeste jongeren zijn gesteld op uitdagende- en min of meer gevaarlijke ‘outdoor’ – activiteiten, waarin zij zichzelf meten met de natuur: wildwaterkanoën, bergbeklimmen, zeezeilen, wadlopen, ‘survival’.</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smtClean="0"/>
              <a:t>- Volgens Marjan Margadant zijn er bij jongeren (13-18) drie verschillende natuurbeelden te onderscheiden: een </a:t>
            </a:r>
            <a:r>
              <a:rPr lang="nl-NL" u="sng" smtClean="0"/>
              <a:t>beperkt</a:t>
            </a:r>
            <a:r>
              <a:rPr lang="nl-NL" smtClean="0"/>
              <a:t> natuurbeeld, een uitgesproken </a:t>
            </a:r>
            <a:r>
              <a:rPr lang="nl-NL" u="sng" smtClean="0"/>
              <a:t>romantisch</a:t>
            </a:r>
            <a:r>
              <a:rPr lang="nl-NL" smtClean="0"/>
              <a:t> natuurbeeld en een </a:t>
            </a:r>
            <a:r>
              <a:rPr lang="nl-NL" u="sng" smtClean="0"/>
              <a:t>ruimer</a:t>
            </a:r>
            <a:r>
              <a:rPr lang="nl-NL" smtClean="0"/>
              <a:t> natuurbeeld. Een beperkt natuurbeeld is het meest voorkomende natuurbeeld. Dat natuur en milieu alles met elkaar te maken hebben, is voor jongeren met een beperkt natuurbeeld moeilijk voorstelbaar. Zij maken een groot onderscheid tussen natuur en milieu. Het is voor hen niet duidelijk dat verbetering van het abiotische milieu goed is voor de levende natuur en dat omgekeerd natuur van een hoge kwaliteit gunstige gevolgen kan hebben voor abiotische aspecten.</a:t>
            </a:r>
          </a:p>
          <a:p>
            <a:pPr>
              <a:spcBef>
                <a:spcPct val="0"/>
              </a:spcBef>
            </a:pPr>
            <a:r>
              <a:rPr lang="nl-NL" smtClean="0"/>
              <a:t>&gt;&gt; Margadant (1994): “Natuur en milieu uit de eerste hand. Denkbeelden, belevingen en leerwensen van dertien- tot achttienjarigen” </a:t>
            </a:r>
          </a:p>
          <a:p>
            <a:pPr>
              <a:spcBef>
                <a:spcPct val="0"/>
              </a:spcBef>
            </a:pPr>
            <a:endParaRPr lang="nl-NL" smtClean="0"/>
          </a:p>
          <a:p>
            <a:pPr>
              <a:spcBef>
                <a:spcPct val="0"/>
              </a:spcBef>
            </a:pPr>
            <a:r>
              <a:rPr lang="nl-NL" b="1" smtClean="0"/>
              <a:t>Belang van natuurbeleving op jonge leeftijd &amp; vervolg in adolescentie</a:t>
            </a:r>
          </a:p>
          <a:p>
            <a:pPr>
              <a:spcBef>
                <a:spcPct val="0"/>
              </a:spcBef>
            </a:pPr>
            <a:r>
              <a:rPr lang="nl-NL" smtClean="0"/>
              <a:t>- Natuurbeleving op jonge leeftijd is essentieel voor de betrokkenheid en verantwoordelijkheid van mensen bij de natuur op latere leeftijd (o.a. Margadant)</a:t>
            </a:r>
          </a:p>
          <a:p>
            <a:pPr>
              <a:spcBef>
                <a:spcPct val="0"/>
              </a:spcBef>
            </a:pPr>
            <a:r>
              <a:rPr lang="nl-NL" smtClean="0"/>
              <a:t>- In 2006 namen 8 natuurorganisaties daarom het inititatief genaamd ‘Nationale Uitdaging’ om het mogelijk te maken dat elk kind in NL voor zijn/haar 12</a:t>
            </a:r>
            <a:r>
              <a:rPr lang="nl-NL" baseline="30000" smtClean="0"/>
              <a:t>e</a:t>
            </a:r>
            <a:r>
              <a:rPr lang="nl-NL" smtClean="0"/>
              <a:t> jaar minimaal 1 ‘topervaring’ in de natuur heeft gehad.</a:t>
            </a:r>
          </a:p>
          <a:p>
            <a:pPr>
              <a:spcBef>
                <a:spcPct val="0"/>
              </a:spcBef>
            </a:pPr>
            <a:r>
              <a:rPr lang="nl-NL" smtClean="0"/>
              <a:t>- Jaap Rohof van St. wAarde heeft onderzocht of de topervaringen ook daadwerkelijk blijven hangen bij jongeren (14-18), en hoe NME onderwijs hierop kan inspelen.</a:t>
            </a:r>
          </a:p>
          <a:p>
            <a:pPr>
              <a:spcBef>
                <a:spcPct val="0"/>
              </a:spcBef>
            </a:pPr>
            <a:r>
              <a:rPr lang="nl-NL" smtClean="0"/>
              <a:t>- Van belang is om in deze leeftijdsgroep het delen van topervaringen mogelijk te maken. Dit gaat gemakkelijker bij HAVO/VWO klassen. De uitdaging in het MBO ligt erin om deze uitwisseling te koppelen aan een activiteit (omdat een gemiddelde vmbo-leerling sneller vraagt om/zoekt naar een concrete opdracht, iets tastbaars).</a:t>
            </a:r>
          </a:p>
          <a:p>
            <a:pPr>
              <a:spcBef>
                <a:spcPct val="0"/>
              </a:spcBef>
            </a:pPr>
            <a:r>
              <a:rPr lang="nl-NL" smtClean="0"/>
              <a:t>&gt;&gt; Jaap Rohof, Stichting wAarde (2008): “Sprekenderwijs”</a:t>
            </a:r>
          </a:p>
          <a:p>
            <a:pPr>
              <a:spcBef>
                <a:spcPct val="0"/>
              </a:spcBef>
            </a:pPr>
            <a:endParaRPr lang="nl-NL" smtClean="0"/>
          </a:p>
          <a:p>
            <a:pPr>
              <a:spcBef>
                <a:spcPct val="0"/>
              </a:spcBef>
            </a:pPr>
            <a:r>
              <a:rPr lang="nl-NL" b="1" smtClean="0"/>
              <a:t>Waarde van natuurervaringen</a:t>
            </a:r>
          </a:p>
          <a:p>
            <a:pPr>
              <a:spcBef>
                <a:spcPct val="0"/>
              </a:spcBef>
            </a:pPr>
            <a:r>
              <a:rPr lang="nl-NL" smtClean="0"/>
              <a:t>In de literatuur (Kellert, in: Kahn/Kellert, 2002) wordt onderscheid gemaakt tussen (in volgorde van effectiviteit in attitudeverandering):</a:t>
            </a:r>
          </a:p>
          <a:p>
            <a:pPr>
              <a:spcBef>
                <a:spcPct val="0"/>
              </a:spcBef>
            </a:pPr>
            <a:r>
              <a:rPr lang="nl-NL" smtClean="0"/>
              <a:t>-</a:t>
            </a:r>
            <a:r>
              <a:rPr lang="nl-NL" i="1" smtClean="0"/>
              <a:t>Directe natuurervaringen</a:t>
            </a:r>
            <a:r>
              <a:rPr lang="nl-NL" smtClean="0"/>
              <a:t>: direct zintuiglijk, spontaan (alledaags, ‘natuurlijk’, grotendeels ongepland) contact met</a:t>
            </a:r>
          </a:p>
          <a:p>
            <a:pPr>
              <a:spcBef>
                <a:spcPct val="0"/>
              </a:spcBef>
            </a:pPr>
            <a:r>
              <a:rPr lang="nl-NL" smtClean="0"/>
              <a:t>planten, dieren en habitats die een grote mate van natuurlijkheid hebben. Hierbij valt te denken aan vrij spel op een</a:t>
            </a:r>
          </a:p>
          <a:p>
            <a:pPr>
              <a:spcBef>
                <a:spcPct val="0"/>
              </a:spcBef>
            </a:pPr>
            <a:r>
              <a:rPr lang="nl-NL" smtClean="0"/>
              <a:t>‘wild landje’, in een natuurtuin, een bosje of grasland, langs een beek, in een park. Er komen daar planten en dieren</a:t>
            </a:r>
          </a:p>
          <a:p>
            <a:pPr>
              <a:spcBef>
                <a:spcPct val="0"/>
              </a:spcBef>
            </a:pPr>
            <a:r>
              <a:rPr lang="nl-NL" smtClean="0"/>
              <a:t>voor die niet door mensen gecontroleerd worden.</a:t>
            </a:r>
          </a:p>
          <a:p>
            <a:pPr>
              <a:spcBef>
                <a:spcPct val="0"/>
              </a:spcBef>
            </a:pPr>
            <a:r>
              <a:rPr lang="nl-NL" smtClean="0"/>
              <a:t>-</a:t>
            </a:r>
            <a:r>
              <a:rPr lang="nl-NL" i="1" smtClean="0"/>
              <a:t>Indirecte natuurervaringen</a:t>
            </a:r>
            <a:r>
              <a:rPr lang="nl-NL" smtClean="0"/>
              <a:t>: direct zintuiglijk contact met levende wilde planten, dieren en habitats, maar dan in een</a:t>
            </a:r>
          </a:p>
          <a:p>
            <a:pPr>
              <a:spcBef>
                <a:spcPct val="0"/>
              </a:spcBef>
            </a:pPr>
            <a:r>
              <a:rPr lang="nl-NL" smtClean="0"/>
              <a:t>beperkter, door volwassenen geprogrammeerde en georganiseerde context. De natuur is in deze situaties meestal sterker</a:t>
            </a:r>
          </a:p>
          <a:p>
            <a:pPr>
              <a:spcBef>
                <a:spcPct val="0"/>
              </a:spcBef>
            </a:pPr>
            <a:r>
              <a:rPr lang="nl-NL" smtClean="0"/>
              <a:t>en doelgerichter vormgegeven en beheerd: in botanische tuinen, dierentuinen, bezoekerscentra, in de tuin bij huis, etc.</a:t>
            </a:r>
          </a:p>
          <a:p>
            <a:pPr>
              <a:spcBef>
                <a:spcPct val="0"/>
              </a:spcBef>
            </a:pPr>
            <a:r>
              <a:rPr lang="nl-NL" smtClean="0"/>
              <a:t>-</a:t>
            </a:r>
            <a:r>
              <a:rPr lang="nl-NL" i="1" smtClean="0"/>
              <a:t>Natuurervaringen uit de tweede hand </a:t>
            </a:r>
            <a:r>
              <a:rPr lang="nl-NL" smtClean="0"/>
              <a:t>(‘vicarious’), zonder direct zintuiglijk contact: in musea, via boeken, av-media en</a:t>
            </a:r>
          </a:p>
          <a:p>
            <a:pPr>
              <a:spcBef>
                <a:spcPct val="0"/>
              </a:spcBef>
            </a:pPr>
            <a:r>
              <a:rPr lang="nl-NL" smtClean="0"/>
              <a:t>elektronische media – soms realistisch, vaak ook metaforisch en symbolisch.</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b="1" smtClean="0"/>
              <a:t>Invulling natuuractiviteiten voor jongeren</a:t>
            </a:r>
          </a:p>
          <a:p>
            <a:pPr>
              <a:spcBef>
                <a:spcPct val="0"/>
              </a:spcBef>
            </a:pPr>
            <a:r>
              <a:rPr lang="nl-NL" smtClean="0"/>
              <a:t>- Beroepskrachten van WILDzoekers, Stichting Ecokids Nederland, EO-Ronduit &amp; Scouting Nederland geven de volgende tips om jeugd en jongeren te interesseren voor natuur:</a:t>
            </a:r>
          </a:p>
          <a:p>
            <a:pPr>
              <a:spcBef>
                <a:spcPct val="0"/>
              </a:spcBef>
            </a:pPr>
            <a:r>
              <a:rPr lang="nl-NL" i="1" smtClean="0"/>
              <a:t>Op activiteitenniveau:</a:t>
            </a:r>
          </a:p>
          <a:p>
            <a:pPr>
              <a:spcBef>
                <a:spcPct val="0"/>
              </a:spcBef>
            </a:pPr>
            <a:r>
              <a:rPr lang="nl-NL" i="1" smtClean="0"/>
              <a:t>1. Maak de activiteiten leuk en afwisselend, niet schools en belerend.</a:t>
            </a:r>
          </a:p>
          <a:p>
            <a:pPr>
              <a:spcBef>
                <a:spcPct val="0"/>
              </a:spcBef>
            </a:pPr>
            <a:r>
              <a:rPr lang="nl-NL" i="1" smtClean="0"/>
              <a:t>2. Benadruk, als het gaat om natuuractiviteiten, de ervaring, verwondering en beleving.</a:t>
            </a:r>
          </a:p>
          <a:p>
            <a:pPr>
              <a:spcBef>
                <a:spcPct val="0"/>
              </a:spcBef>
            </a:pPr>
            <a:r>
              <a:rPr lang="nl-NL" i="1" smtClean="0"/>
              <a:t>3. Zet vooral in op 'doen' en 'actief'.</a:t>
            </a:r>
          </a:p>
          <a:p>
            <a:pPr>
              <a:spcBef>
                <a:spcPct val="0"/>
              </a:spcBef>
            </a:pPr>
            <a:r>
              <a:rPr lang="nl-NL" i="1" smtClean="0"/>
              <a:t>4. Combineer de natuur met een sociale component.</a:t>
            </a:r>
          </a:p>
          <a:p>
            <a:pPr>
              <a:spcBef>
                <a:spcPct val="0"/>
              </a:spcBef>
            </a:pPr>
            <a:r>
              <a:rPr lang="nl-NL" i="1" smtClean="0"/>
              <a:t>5. Stop in al je activiteiten een spelelement.</a:t>
            </a:r>
          </a:p>
          <a:p>
            <a:pPr>
              <a:spcBef>
                <a:spcPct val="0"/>
              </a:spcBef>
            </a:pPr>
            <a:r>
              <a:rPr lang="nl-NL" i="1" smtClean="0"/>
              <a:t>6. Gebruik de natuur als decor.</a:t>
            </a:r>
          </a:p>
          <a:p>
            <a:pPr>
              <a:spcBef>
                <a:spcPct val="0"/>
              </a:spcBef>
            </a:pPr>
            <a:r>
              <a:rPr lang="nl-NL" i="1" smtClean="0"/>
              <a:t>Op organisatieniveau:</a:t>
            </a:r>
          </a:p>
          <a:p>
            <a:pPr>
              <a:spcBef>
                <a:spcPct val="0"/>
              </a:spcBef>
            </a:pPr>
            <a:r>
              <a:rPr lang="nl-NL" i="1" smtClean="0"/>
              <a:t>7. Werk vanuit de directe betrokkenheid: dicht bij huis en dicht bij het hart.</a:t>
            </a:r>
          </a:p>
          <a:p>
            <a:pPr>
              <a:spcBef>
                <a:spcPct val="0"/>
              </a:spcBef>
            </a:pPr>
            <a:r>
              <a:rPr lang="nl-NL" i="1" smtClean="0"/>
              <a:t>8. Richt je op ouders. Laat hen weten welke natuuractiviteiten hun kinderen met de organisatie kunnen gaan doen.</a:t>
            </a:r>
          </a:p>
          <a:p>
            <a:pPr>
              <a:spcBef>
                <a:spcPct val="0"/>
              </a:spcBef>
            </a:pPr>
            <a:r>
              <a:rPr lang="nl-NL" i="1" smtClean="0"/>
              <a:t>9. Ontwikkel laagdrempelige activiteiten: makkelijke deelname, weinig organisatie en ondersteunende producten.</a:t>
            </a:r>
          </a:p>
          <a:p>
            <a:pPr>
              <a:spcBef>
                <a:spcPct val="0"/>
              </a:spcBef>
            </a:pPr>
            <a:r>
              <a:rPr lang="nl-NL" i="1" smtClean="0"/>
              <a:t>10. Maak de natuur herkenbaar: Praat vooral niet over grote problemen, waar kinderen niets aan kunnen veranderen.</a:t>
            </a:r>
          </a:p>
          <a:p>
            <a:pPr>
              <a:spcBef>
                <a:spcPct val="0"/>
              </a:spcBef>
            </a:pPr>
            <a:r>
              <a:rPr lang="nl-NL" smtClean="0"/>
              <a:t>&gt;&gt; WING Proces Consultancy, Wageningen (2006): “De Jeugd Wil Natuurlijk Wel”</a:t>
            </a:r>
          </a:p>
          <a:p>
            <a:pPr>
              <a:spcBef>
                <a:spcPct val="0"/>
              </a:spcBef>
            </a:pPr>
            <a:endParaRPr lang="nl-NL"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A15034-682B-4E3A-8677-43CCF2A612AE}" type="slidenum">
              <a:rPr lang="nl-NL">
                <a:cs typeface="Arial" charset="0"/>
              </a:rPr>
              <a:pPr fontAlgn="base">
                <a:spcBef>
                  <a:spcPct val="0"/>
                </a:spcBef>
                <a:spcAft>
                  <a:spcPct val="0"/>
                </a:spcAft>
              </a:pPr>
              <a:t>8</a:t>
            </a:fld>
            <a:endParaRPr lang="nl-N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b="1" smtClean="0"/>
              <a:t>Natuurwaarden en -beelden van jongeren</a:t>
            </a:r>
          </a:p>
          <a:p>
            <a:pPr>
              <a:spcBef>
                <a:spcPct val="0"/>
              </a:spcBef>
            </a:pPr>
            <a:r>
              <a:rPr lang="nl-NL" smtClean="0"/>
              <a:t>- Stephen Kellert formuleerde de volgende natuurwaarden, en gaf tevens een indicatie hoe deze waarden zich bij kinderen en jongeren ontwikkelen:</a:t>
            </a:r>
          </a:p>
          <a:p>
            <a:pPr>
              <a:spcBef>
                <a:spcPct val="0"/>
              </a:spcBef>
            </a:pPr>
            <a:r>
              <a:rPr lang="nl-NL" u="sng" smtClean="0"/>
              <a:t>Ontwikkeling tussen 3-6 jaar</a:t>
            </a:r>
            <a:r>
              <a:rPr lang="nl-NL" smtClean="0"/>
              <a:t>:</a:t>
            </a:r>
          </a:p>
          <a:p>
            <a:pPr>
              <a:spcBef>
                <a:spcPct val="0"/>
              </a:spcBef>
            </a:pPr>
            <a:r>
              <a:rPr lang="nl-NL" i="1" smtClean="0"/>
              <a:t>· Gebruikswaarde: de natuur als hulpbron (‘resource’) van materialen, energie, voedsel, geneesmiddelen, etc.</a:t>
            </a:r>
          </a:p>
          <a:p>
            <a:pPr>
              <a:spcBef>
                <a:spcPct val="0"/>
              </a:spcBef>
            </a:pPr>
            <a:r>
              <a:rPr lang="nl-NL" i="1" smtClean="0"/>
              <a:t>· Beheersingswaarde: beheersing en controle van de natuur, veiligheid, onafhankelijkheid, autonomie.</a:t>
            </a:r>
          </a:p>
          <a:p>
            <a:pPr>
              <a:spcBef>
                <a:spcPct val="0"/>
              </a:spcBef>
            </a:pPr>
            <a:r>
              <a:rPr lang="nl-NL" i="1" smtClean="0"/>
              <a:t>· Bedreigende natuur (‘negativistic’): vrees voor en afkeer van de natuur, voorzichtigheid, erkennen macht van de natuur.</a:t>
            </a:r>
          </a:p>
          <a:p>
            <a:pPr>
              <a:spcBef>
                <a:spcPct val="0"/>
              </a:spcBef>
            </a:pPr>
            <a:r>
              <a:rPr lang="nl-NL" i="1" smtClean="0"/>
              <a:t>De materiële/ fysieke behoeften van het kind, het vermijden van bedreiging en gevaar en het verwerven van gevoelens van beheersing, beschutting en zekerheid staan voorop.</a:t>
            </a:r>
          </a:p>
          <a:p>
            <a:pPr>
              <a:spcBef>
                <a:spcPct val="0"/>
              </a:spcBef>
            </a:pPr>
            <a:r>
              <a:rPr lang="nl-NL" i="1" smtClean="0"/>
              <a:t>Vertrouwde en sterk gedomesticeerde planten en dieren en plekken hebben de voorkeur van kinderen.</a:t>
            </a:r>
          </a:p>
          <a:p>
            <a:pPr>
              <a:spcBef>
                <a:spcPct val="0"/>
              </a:spcBef>
            </a:pPr>
            <a:r>
              <a:rPr lang="nl-NL" u="sng" smtClean="0"/>
              <a:t>Ontwikkeling 6-12 jaar (cruciale ‘middle childhood’ fase)</a:t>
            </a:r>
            <a:r>
              <a:rPr lang="nl-NL" smtClean="0"/>
              <a:t>:</a:t>
            </a:r>
          </a:p>
          <a:p>
            <a:pPr>
              <a:spcBef>
                <a:spcPct val="0"/>
              </a:spcBef>
            </a:pPr>
            <a:r>
              <a:rPr lang="nl-NL" i="1" smtClean="0"/>
              <a:t>· Humanistische (of ‘humane’) waarde: emotionele verbondenheid met de natuur – intimiteit, vriendschap, geven en ontvangen, vertrouwen, rol in intermenselijke relaties,</a:t>
            </a:r>
          </a:p>
          <a:p>
            <a:pPr>
              <a:spcBef>
                <a:spcPct val="0"/>
              </a:spcBef>
            </a:pPr>
            <a:r>
              <a:rPr lang="nl-NL" i="1" smtClean="0"/>
              <a:t>· Esthetische waarde: zintuiglijke aantrekkingskracht van de natuur, leidend tot geraakt worden, waaronder genieten.</a:t>
            </a:r>
          </a:p>
          <a:p>
            <a:pPr>
              <a:spcBef>
                <a:spcPct val="0"/>
              </a:spcBef>
            </a:pPr>
            <a:r>
              <a:rPr lang="nl-NL" i="1" smtClean="0"/>
              <a:t>· Symbolische natuur: natuur als bron (‘source’) voor verbeeldingskracht, verhalen, rituelen, taal.</a:t>
            </a:r>
          </a:p>
          <a:p>
            <a:pPr>
              <a:spcBef>
                <a:spcPct val="0"/>
              </a:spcBef>
            </a:pPr>
            <a:r>
              <a:rPr lang="nl-NL" i="1" smtClean="0"/>
              <a:t>· Informatie- / kenniswaarde (‘naturalistic’ en ‘scientific’ samengenomen): de natuur die uitdaagt tot ontdekken en onderzoeken, tot onderdompeling in de natuur of tot kritisch denken en systematisch onderzoek zoals in de</a:t>
            </a:r>
          </a:p>
          <a:p>
            <a:pPr>
              <a:spcBef>
                <a:spcPct val="0"/>
              </a:spcBef>
            </a:pPr>
            <a:r>
              <a:rPr lang="nl-NL" i="1" smtClean="0"/>
              <a:t>natuurwetenschap.</a:t>
            </a:r>
          </a:p>
          <a:p>
            <a:pPr>
              <a:spcBef>
                <a:spcPct val="0"/>
              </a:spcBef>
            </a:pPr>
            <a:r>
              <a:rPr lang="nl-NL" i="1" smtClean="0"/>
              <a:t>‘Een kritische periode in de ontwikkeling van het zelf en voor de relatie van het individu met de natuur. De verwondering van het jonge kind wordt in deze fase getransformeerd tot een besef van exploratie en onderzoek …. het ontdekken van een nieuwe wereld’ (Sobel, 1993, p. 159).</a:t>
            </a:r>
          </a:p>
          <a:p>
            <a:pPr>
              <a:spcBef>
                <a:spcPct val="0"/>
              </a:spcBef>
            </a:pPr>
            <a:r>
              <a:rPr lang="nl-NL" i="1" smtClean="0"/>
              <a:t>Zie ook de ontwikkelingsvisie van Kieran Egan, die de voorkeur van en betekenis van verhalen voor kinderen als uitgangspunt voor zijn fasering neemt en de ‘middle childhood’- fase typeert als ‘romantic understanding’, Egan, 1988), het laten zien wat je kunt (competentie), los van de voortdurende zorg en controle van volwassenen zijn hier belangrijk (Erikson, 1974).</a:t>
            </a:r>
          </a:p>
          <a:p>
            <a:pPr>
              <a:spcBef>
                <a:spcPct val="0"/>
              </a:spcBef>
            </a:pPr>
            <a:r>
              <a:rPr lang="nl-NL" i="1" smtClean="0"/>
              <a:t>Kinderen kunnen in deze fase natuurervaringen opdoen - vaak momenten -die blijvende sporen nalaten.</a:t>
            </a:r>
          </a:p>
          <a:p>
            <a:pPr>
              <a:spcBef>
                <a:spcPct val="0"/>
              </a:spcBef>
            </a:pPr>
            <a:r>
              <a:rPr lang="nl-NL" i="1" smtClean="0"/>
              <a:t>Ook houden de kinderen in deze fase van verhalen, legendes, mythen en bedenken zelf ook verhalen die vaak verbonden worden met plekken in de omgeving.</a:t>
            </a:r>
          </a:p>
          <a:p>
            <a:pPr>
              <a:spcBef>
                <a:spcPct val="0"/>
              </a:spcBef>
            </a:pPr>
            <a:r>
              <a:rPr lang="nl-NL" u="sng" smtClean="0"/>
              <a:t>Ontwikkeling 13-17 jaar</a:t>
            </a:r>
            <a:r>
              <a:rPr lang="nl-NL" smtClean="0"/>
              <a:t>:</a:t>
            </a:r>
            <a:endParaRPr lang="nl-NL" i="1" smtClean="0"/>
          </a:p>
          <a:p>
            <a:pPr>
              <a:spcBef>
                <a:spcPct val="0"/>
              </a:spcBef>
            </a:pPr>
            <a:r>
              <a:rPr lang="nl-NL" i="1" smtClean="0"/>
              <a:t>· Morele waarde: ethische en spirituele relatie met de natuur – zingeving, natuur willen beschermen en met respect te behandelen, verbondenheid (plus: verdieping kenniswaarden op ecologisch gebied).</a:t>
            </a:r>
          </a:p>
          <a:p>
            <a:pPr>
              <a:spcBef>
                <a:spcPct val="0"/>
              </a:spcBef>
            </a:pPr>
            <a:r>
              <a:rPr lang="nl-NL" i="1" smtClean="0"/>
              <a:t>Jongeren kunnen op grotere tijd- en ruimteschalen denken en hun besef van ethische verantwoordelijkheden voor de natuur wordt bewuster, ‘onpartijdiger’ en meer vanuit een besef van rechtvaardigheid bezien.</a:t>
            </a:r>
          </a:p>
          <a:p>
            <a:pPr>
              <a:spcBef>
                <a:spcPct val="0"/>
              </a:spcBef>
            </a:pPr>
            <a:r>
              <a:rPr lang="nl-NL" i="1" smtClean="0"/>
              <a:t>De meeste jongeren zijn gesteld op uitdagende- en min of meer gevaarlijke ‘outdoor’ – activiteiten, waarin zij zichzelf meten met de natuur: wildwaterkanoën, bergbeklimmen, zeezeilen, wadlopen, ‘survival’.</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smtClean="0"/>
              <a:t>- Volgens Marjan Margadant zijn er bij jongeren (13-18) drie verschillende natuurbeelden te onderscheiden: een </a:t>
            </a:r>
            <a:r>
              <a:rPr lang="nl-NL" u="sng" smtClean="0"/>
              <a:t>beperkt</a:t>
            </a:r>
            <a:r>
              <a:rPr lang="nl-NL" smtClean="0"/>
              <a:t> natuurbeeld, een uitgesproken </a:t>
            </a:r>
            <a:r>
              <a:rPr lang="nl-NL" u="sng" smtClean="0"/>
              <a:t>romantisch</a:t>
            </a:r>
            <a:r>
              <a:rPr lang="nl-NL" smtClean="0"/>
              <a:t> natuurbeeld en een </a:t>
            </a:r>
            <a:r>
              <a:rPr lang="nl-NL" u="sng" smtClean="0"/>
              <a:t>ruimer</a:t>
            </a:r>
            <a:r>
              <a:rPr lang="nl-NL" smtClean="0"/>
              <a:t> natuurbeeld. Een beperkt natuurbeeld is het meest voorkomende natuurbeeld. Dat natuur en milieu alles met elkaar te maken hebben, is voor jongeren met een beperkt natuurbeeld moeilijk voorstelbaar. Zij maken een groot onderscheid tussen natuur en milieu. Het is voor hen niet duidelijk dat verbetering van het abiotische milieu goed is voor de levende natuur en dat omgekeerd natuur van een hoge kwaliteit gunstige gevolgen kan hebben voor abiotische aspecten.</a:t>
            </a:r>
          </a:p>
          <a:p>
            <a:pPr>
              <a:spcBef>
                <a:spcPct val="0"/>
              </a:spcBef>
            </a:pPr>
            <a:r>
              <a:rPr lang="nl-NL" smtClean="0"/>
              <a:t>&gt;&gt; Margadant (1994): “Natuur en milieu uit de eerste hand. Denkbeelden, belevingen en leerwensen van dertien- tot achttienjarigen” </a:t>
            </a:r>
          </a:p>
          <a:p>
            <a:pPr>
              <a:spcBef>
                <a:spcPct val="0"/>
              </a:spcBef>
            </a:pPr>
            <a:endParaRPr lang="nl-NL" smtClean="0"/>
          </a:p>
          <a:p>
            <a:pPr>
              <a:spcBef>
                <a:spcPct val="0"/>
              </a:spcBef>
            </a:pPr>
            <a:r>
              <a:rPr lang="nl-NL" b="1" smtClean="0"/>
              <a:t>Belang van natuurbeleving op jonge leeftijd &amp; vervolg in adolescentie</a:t>
            </a:r>
          </a:p>
          <a:p>
            <a:pPr>
              <a:spcBef>
                <a:spcPct val="0"/>
              </a:spcBef>
            </a:pPr>
            <a:r>
              <a:rPr lang="nl-NL" smtClean="0"/>
              <a:t>- Natuurbeleving op jonge leeftijd is essentieel voor de betrokkenheid en verantwoordelijkheid van mensen bij de natuur op latere leeftijd (o.a. Margadant)</a:t>
            </a:r>
          </a:p>
          <a:p>
            <a:pPr>
              <a:spcBef>
                <a:spcPct val="0"/>
              </a:spcBef>
            </a:pPr>
            <a:r>
              <a:rPr lang="nl-NL" smtClean="0"/>
              <a:t>- In 2006 namen 8 natuurorganisaties daarom het inititatief genaamd ‘Nationale Uitdaging’ om het mogelijk te maken dat elk kind in NL voor zijn/haar 12</a:t>
            </a:r>
            <a:r>
              <a:rPr lang="nl-NL" baseline="30000" smtClean="0"/>
              <a:t>e</a:t>
            </a:r>
            <a:r>
              <a:rPr lang="nl-NL" smtClean="0"/>
              <a:t> jaar minimaal 1 ‘topervaring’ in de natuur heeft gehad.</a:t>
            </a:r>
          </a:p>
          <a:p>
            <a:pPr>
              <a:spcBef>
                <a:spcPct val="0"/>
              </a:spcBef>
            </a:pPr>
            <a:r>
              <a:rPr lang="nl-NL" smtClean="0"/>
              <a:t>- Jaap Rohof van St. wAarde heeft onderzocht of de topervaringen ook daadwerkelijk blijven hangen bij jongeren (14-18), en hoe NME onderwijs hierop kan inspelen.</a:t>
            </a:r>
          </a:p>
          <a:p>
            <a:pPr>
              <a:spcBef>
                <a:spcPct val="0"/>
              </a:spcBef>
            </a:pPr>
            <a:r>
              <a:rPr lang="nl-NL" smtClean="0"/>
              <a:t>- Van belang is om in deze leeftijdsgroep het delen van topervaringen mogelijk te maken. Dit gaat gemakkelijker bij HAVO/VWO klassen. De uitdaging in het MBO ligt erin om deze uitwisseling te koppelen aan een activiteit (omdat een gemiddelde vmbo-leerling sneller vraagt om/zoekt naar een concrete opdracht, iets tastbaars).</a:t>
            </a:r>
          </a:p>
          <a:p>
            <a:pPr>
              <a:spcBef>
                <a:spcPct val="0"/>
              </a:spcBef>
            </a:pPr>
            <a:r>
              <a:rPr lang="nl-NL" smtClean="0"/>
              <a:t>&gt;&gt; Jaap Rohof, Stichting wAarde (2008): “Sprekenderwijs”</a:t>
            </a:r>
          </a:p>
          <a:p>
            <a:pPr>
              <a:spcBef>
                <a:spcPct val="0"/>
              </a:spcBef>
            </a:pPr>
            <a:endParaRPr lang="nl-NL" smtClean="0"/>
          </a:p>
          <a:p>
            <a:pPr>
              <a:spcBef>
                <a:spcPct val="0"/>
              </a:spcBef>
            </a:pPr>
            <a:r>
              <a:rPr lang="nl-NL" b="1" smtClean="0"/>
              <a:t>Waarde van natuurervaringen</a:t>
            </a:r>
          </a:p>
          <a:p>
            <a:pPr>
              <a:spcBef>
                <a:spcPct val="0"/>
              </a:spcBef>
            </a:pPr>
            <a:r>
              <a:rPr lang="nl-NL" smtClean="0"/>
              <a:t>In de literatuur (Kellert, in: Kahn/Kellert, 2002) wordt onderscheid gemaakt tussen (in volgorde van effectiviteit in attitudeverandering):</a:t>
            </a:r>
          </a:p>
          <a:p>
            <a:pPr>
              <a:spcBef>
                <a:spcPct val="0"/>
              </a:spcBef>
            </a:pPr>
            <a:r>
              <a:rPr lang="nl-NL" smtClean="0"/>
              <a:t>-</a:t>
            </a:r>
            <a:r>
              <a:rPr lang="nl-NL" i="1" smtClean="0"/>
              <a:t>Directe natuurervaringen</a:t>
            </a:r>
            <a:r>
              <a:rPr lang="nl-NL" smtClean="0"/>
              <a:t>: direct zintuiglijk, spontaan (alledaags, ‘natuurlijk’, grotendeels ongepland) contact met</a:t>
            </a:r>
          </a:p>
          <a:p>
            <a:pPr>
              <a:spcBef>
                <a:spcPct val="0"/>
              </a:spcBef>
            </a:pPr>
            <a:r>
              <a:rPr lang="nl-NL" smtClean="0"/>
              <a:t>planten, dieren en habitats die een grote mate van natuurlijkheid hebben. Hierbij valt te denken aan vrij spel op een</a:t>
            </a:r>
          </a:p>
          <a:p>
            <a:pPr>
              <a:spcBef>
                <a:spcPct val="0"/>
              </a:spcBef>
            </a:pPr>
            <a:r>
              <a:rPr lang="nl-NL" smtClean="0"/>
              <a:t>‘wild landje’, in een natuurtuin, een bosje of grasland, langs een beek, in een park. Er komen daar planten en dieren</a:t>
            </a:r>
          </a:p>
          <a:p>
            <a:pPr>
              <a:spcBef>
                <a:spcPct val="0"/>
              </a:spcBef>
            </a:pPr>
            <a:r>
              <a:rPr lang="nl-NL" smtClean="0"/>
              <a:t>voor die niet door mensen gecontroleerd worden.</a:t>
            </a:r>
          </a:p>
          <a:p>
            <a:pPr>
              <a:spcBef>
                <a:spcPct val="0"/>
              </a:spcBef>
            </a:pPr>
            <a:r>
              <a:rPr lang="nl-NL" smtClean="0"/>
              <a:t>-</a:t>
            </a:r>
            <a:r>
              <a:rPr lang="nl-NL" i="1" smtClean="0"/>
              <a:t>Indirecte natuurervaringen</a:t>
            </a:r>
            <a:r>
              <a:rPr lang="nl-NL" smtClean="0"/>
              <a:t>: direct zintuiglijk contact met levende wilde planten, dieren en habitats, maar dan in een</a:t>
            </a:r>
          </a:p>
          <a:p>
            <a:pPr>
              <a:spcBef>
                <a:spcPct val="0"/>
              </a:spcBef>
            </a:pPr>
            <a:r>
              <a:rPr lang="nl-NL" smtClean="0"/>
              <a:t>beperkter, door volwassenen geprogrammeerde en georganiseerde context. De natuur is in deze situaties meestal sterker</a:t>
            </a:r>
          </a:p>
          <a:p>
            <a:pPr>
              <a:spcBef>
                <a:spcPct val="0"/>
              </a:spcBef>
            </a:pPr>
            <a:r>
              <a:rPr lang="nl-NL" smtClean="0"/>
              <a:t>en doelgerichter vormgegeven en beheerd: in botanische tuinen, dierentuinen, bezoekerscentra, in de tuin bij huis, etc.</a:t>
            </a:r>
          </a:p>
          <a:p>
            <a:pPr>
              <a:spcBef>
                <a:spcPct val="0"/>
              </a:spcBef>
            </a:pPr>
            <a:r>
              <a:rPr lang="nl-NL" smtClean="0"/>
              <a:t>-</a:t>
            </a:r>
            <a:r>
              <a:rPr lang="nl-NL" i="1" smtClean="0"/>
              <a:t>Natuurervaringen uit de tweede hand </a:t>
            </a:r>
            <a:r>
              <a:rPr lang="nl-NL" smtClean="0"/>
              <a:t>(‘vicarious’), zonder direct zintuiglijk contact: in musea, via boeken, av-media en</a:t>
            </a:r>
          </a:p>
          <a:p>
            <a:pPr>
              <a:spcBef>
                <a:spcPct val="0"/>
              </a:spcBef>
            </a:pPr>
            <a:r>
              <a:rPr lang="nl-NL" smtClean="0"/>
              <a:t>elektronische media – soms realistisch, vaak ook metaforisch en symbolisch.</a:t>
            </a:r>
          </a:p>
          <a:p>
            <a:pPr>
              <a:spcBef>
                <a:spcPct val="0"/>
              </a:spcBef>
            </a:pPr>
            <a:r>
              <a:rPr lang="nl-NL" smtClean="0"/>
              <a:t>&gt;&gt; Kees Both, Beuningen: Stichting Oase, interne publicatie (2003): “Natuureducatie en Jeugdzorg – een inventarisatie.”</a:t>
            </a:r>
          </a:p>
          <a:p>
            <a:pPr>
              <a:spcBef>
                <a:spcPct val="0"/>
              </a:spcBef>
            </a:pPr>
            <a:endParaRPr lang="nl-NL" smtClean="0"/>
          </a:p>
          <a:p>
            <a:pPr>
              <a:spcBef>
                <a:spcPct val="0"/>
              </a:spcBef>
            </a:pPr>
            <a:r>
              <a:rPr lang="nl-NL" b="1" smtClean="0"/>
              <a:t>Invulling natuuractiviteiten voor jongeren</a:t>
            </a:r>
          </a:p>
          <a:p>
            <a:pPr>
              <a:spcBef>
                <a:spcPct val="0"/>
              </a:spcBef>
            </a:pPr>
            <a:r>
              <a:rPr lang="nl-NL" smtClean="0"/>
              <a:t>- Beroepskrachten van WILDzoekers, Stichting Ecokids Nederland, EO-Ronduit &amp; Scouting Nederland geven de volgende tips om jeugd en jongeren te interesseren voor natuur:</a:t>
            </a:r>
          </a:p>
          <a:p>
            <a:pPr>
              <a:spcBef>
                <a:spcPct val="0"/>
              </a:spcBef>
            </a:pPr>
            <a:r>
              <a:rPr lang="nl-NL" i="1" smtClean="0"/>
              <a:t>Op activiteitenniveau:</a:t>
            </a:r>
          </a:p>
          <a:p>
            <a:pPr>
              <a:spcBef>
                <a:spcPct val="0"/>
              </a:spcBef>
            </a:pPr>
            <a:r>
              <a:rPr lang="nl-NL" i="1" smtClean="0"/>
              <a:t>1. Maak de activiteiten leuk en afwisselend, niet schools en belerend.</a:t>
            </a:r>
          </a:p>
          <a:p>
            <a:pPr>
              <a:spcBef>
                <a:spcPct val="0"/>
              </a:spcBef>
            </a:pPr>
            <a:r>
              <a:rPr lang="nl-NL" i="1" smtClean="0"/>
              <a:t>2. Benadruk, als het gaat om natuuractiviteiten, de ervaring, verwondering en beleving.</a:t>
            </a:r>
          </a:p>
          <a:p>
            <a:pPr>
              <a:spcBef>
                <a:spcPct val="0"/>
              </a:spcBef>
            </a:pPr>
            <a:r>
              <a:rPr lang="nl-NL" i="1" smtClean="0"/>
              <a:t>3. Zet vooral in op 'doen' en 'actief'.</a:t>
            </a:r>
          </a:p>
          <a:p>
            <a:pPr>
              <a:spcBef>
                <a:spcPct val="0"/>
              </a:spcBef>
            </a:pPr>
            <a:r>
              <a:rPr lang="nl-NL" i="1" smtClean="0"/>
              <a:t>4. Combineer de natuur met een sociale component.</a:t>
            </a:r>
          </a:p>
          <a:p>
            <a:pPr>
              <a:spcBef>
                <a:spcPct val="0"/>
              </a:spcBef>
            </a:pPr>
            <a:r>
              <a:rPr lang="nl-NL" i="1" smtClean="0"/>
              <a:t>5. Stop in al je activiteiten een spelelement.</a:t>
            </a:r>
          </a:p>
          <a:p>
            <a:pPr>
              <a:spcBef>
                <a:spcPct val="0"/>
              </a:spcBef>
            </a:pPr>
            <a:r>
              <a:rPr lang="nl-NL" i="1" smtClean="0"/>
              <a:t>6. Gebruik de natuur als decor.</a:t>
            </a:r>
          </a:p>
          <a:p>
            <a:pPr>
              <a:spcBef>
                <a:spcPct val="0"/>
              </a:spcBef>
            </a:pPr>
            <a:r>
              <a:rPr lang="nl-NL" i="1" smtClean="0"/>
              <a:t>Op organisatieniveau:</a:t>
            </a:r>
          </a:p>
          <a:p>
            <a:pPr>
              <a:spcBef>
                <a:spcPct val="0"/>
              </a:spcBef>
            </a:pPr>
            <a:r>
              <a:rPr lang="nl-NL" i="1" smtClean="0"/>
              <a:t>7. Werk vanuit de directe betrokkenheid: dicht bij huis en dicht bij het hart.</a:t>
            </a:r>
          </a:p>
          <a:p>
            <a:pPr>
              <a:spcBef>
                <a:spcPct val="0"/>
              </a:spcBef>
            </a:pPr>
            <a:r>
              <a:rPr lang="nl-NL" i="1" smtClean="0"/>
              <a:t>8. Richt je op ouders. Laat hen weten welke natuuractiviteiten hun kinderen met de organisatie kunnen gaan doen.</a:t>
            </a:r>
          </a:p>
          <a:p>
            <a:pPr>
              <a:spcBef>
                <a:spcPct val="0"/>
              </a:spcBef>
            </a:pPr>
            <a:r>
              <a:rPr lang="nl-NL" i="1" smtClean="0"/>
              <a:t>9. Ontwikkel laagdrempelige activiteiten: makkelijke deelname, weinig organisatie en ondersteunende producten.</a:t>
            </a:r>
          </a:p>
          <a:p>
            <a:pPr>
              <a:spcBef>
                <a:spcPct val="0"/>
              </a:spcBef>
            </a:pPr>
            <a:r>
              <a:rPr lang="nl-NL" i="1" smtClean="0"/>
              <a:t>10. Maak de natuur herkenbaar: Praat vooral niet over grote problemen, waar kinderen niets aan kunnen veranderen.</a:t>
            </a:r>
          </a:p>
          <a:p>
            <a:pPr>
              <a:spcBef>
                <a:spcPct val="0"/>
              </a:spcBef>
            </a:pPr>
            <a:r>
              <a:rPr lang="nl-NL" smtClean="0"/>
              <a:t>&gt;&gt; WING Proces Consultancy, Wageningen (2006): “De Jeugd Wil Natuurlijk Wel”</a:t>
            </a:r>
          </a:p>
          <a:p>
            <a:pPr>
              <a:spcBef>
                <a:spcPct val="0"/>
              </a:spcBef>
            </a:pPr>
            <a:endParaRPr lang="nl-NL"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03EC8-20B6-48F6-B30A-2E83012F810D}" type="slidenum">
              <a:rPr lang="nl-NL">
                <a:cs typeface="Arial" charset="0"/>
              </a:rPr>
              <a:pPr fontAlgn="base">
                <a:spcBef>
                  <a:spcPct val="0"/>
                </a:spcBef>
                <a:spcAft>
                  <a:spcPct val="0"/>
                </a:spcAft>
              </a:pPr>
              <a:t>9</a:t>
            </a:fld>
            <a:endParaRPr lang="nl-N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C5BB27-9063-408E-BF49-F32C28CB071E}" type="datetimeFigureOut">
              <a:rPr lang="nl-NL"/>
              <a:pPr>
                <a:defRPr/>
              </a:pPr>
              <a:t>15-5-2014</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78E2739-6283-4E16-95CE-AD9B77D07448}"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627BF-8112-4EA1-AF2A-21B0D2BC1DF7}" type="datetimeFigureOut">
              <a:rPr lang="nl-NL"/>
              <a:pPr>
                <a:defRPr/>
              </a:pPr>
              <a:t>15-5-2014</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57492677-7FD4-4FB8-8AFB-731E065526A7}"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569131-2922-4144-9C4E-C997E950C572}" type="datetimeFigureOut">
              <a:rPr lang="nl-NL"/>
              <a:pPr>
                <a:defRPr/>
              </a:pPr>
              <a:t>15-5-2014</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BE67ED4A-47C9-4942-BEF6-3E96EB1AABC9}"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417FBA-C487-4DAE-A9AD-58453A2C107D}" type="datetimeFigureOut">
              <a:rPr lang="nl-NL"/>
              <a:pPr>
                <a:defRPr/>
              </a:pPr>
              <a:t>15-5-2014</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7AB79D1B-4137-42CA-B75B-9AF3B7FAE154}"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A24A85-7FEA-4EB6-863E-733F67978DDC}" type="datetimeFigureOut">
              <a:rPr lang="nl-NL"/>
              <a:pPr>
                <a:defRPr/>
              </a:pPr>
              <a:t>15-5-2014</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3CB324B2-4488-4114-80A7-8BDC13A37867}"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033D59D-837E-4038-9B08-B42C4DB82A95}" type="datetimeFigureOut">
              <a:rPr lang="nl-NL"/>
              <a:pPr>
                <a:defRPr/>
              </a:pPr>
              <a:t>15-5-2014</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F482D9AC-39D2-48B1-B13F-3EA732FDC2AE}"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72D603-AA61-405D-8F56-55A4269EC22A}" type="datetimeFigureOut">
              <a:rPr lang="nl-NL"/>
              <a:pPr>
                <a:defRPr/>
              </a:pPr>
              <a:t>15-5-2014</a:t>
            </a:fld>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Slide Number Placeholder 5"/>
          <p:cNvSpPr>
            <a:spLocks noGrp="1"/>
          </p:cNvSpPr>
          <p:nvPr>
            <p:ph type="sldNum" sz="quarter" idx="12"/>
          </p:nvPr>
        </p:nvSpPr>
        <p:spPr/>
        <p:txBody>
          <a:bodyPr/>
          <a:lstStyle>
            <a:lvl1pPr>
              <a:defRPr/>
            </a:lvl1pPr>
          </a:lstStyle>
          <a:p>
            <a:pPr>
              <a:defRPr/>
            </a:pPr>
            <a:fld id="{428A15D9-A2BD-4E44-AF9F-61F5574D6585}"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55347F-4299-45BE-8287-247EC1472A15}" type="datetimeFigureOut">
              <a:rPr lang="nl-NL"/>
              <a:pPr>
                <a:defRPr/>
              </a:pPr>
              <a:t>15-5-2014</a:t>
            </a:fld>
            <a:endParaRPr 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589F1D9C-4744-4E43-B41D-6E6EEB769C0E}"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53E420-086C-457A-ADE9-E06B23D33D3E}" type="datetimeFigureOut">
              <a:rPr lang="nl-NL"/>
              <a:pPr>
                <a:defRPr/>
              </a:pPr>
              <a:t>15-5-2014</a:t>
            </a:fld>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3AA43952-B0EC-4B4E-901F-AD86F40CEB8E}"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47FEE3-8F4B-4E94-9290-94DA70DB1A24}" type="datetimeFigureOut">
              <a:rPr lang="nl-NL"/>
              <a:pPr>
                <a:defRPr/>
              </a:pPr>
              <a:t>15-5-2014</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EF337390-863F-43CC-B236-1C9A0A519944}"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fld id="{0A64044F-4DE4-4FA7-AC78-A4038B288B02}" type="datetimeFigureOut">
              <a:rPr lang="nl-NL"/>
              <a:pPr>
                <a:defRPr/>
              </a:pPr>
              <a:t>15-5-2014</a:t>
            </a:fld>
            <a:endParaRPr lang="nl-NL"/>
          </a:p>
        </p:txBody>
      </p:sp>
      <p:sp>
        <p:nvSpPr>
          <p:cNvPr id="15" name="Footer Placeholder 5"/>
          <p:cNvSpPr>
            <a:spLocks noGrp="1"/>
          </p:cNvSpPr>
          <p:nvPr>
            <p:ph type="ftr" sz="quarter" idx="16"/>
          </p:nvPr>
        </p:nvSpPr>
        <p:spPr/>
        <p:txBody>
          <a:bodyPr/>
          <a:lstStyle>
            <a:lvl1pPr>
              <a:defRPr/>
            </a:lvl1pPr>
          </a:lstStyle>
          <a:p>
            <a:pPr>
              <a:defRPr/>
            </a:pPr>
            <a:endParaRPr lang="nl-NL"/>
          </a:p>
        </p:txBody>
      </p:sp>
      <p:sp>
        <p:nvSpPr>
          <p:cNvPr id="16" name="Slide Number Placeholder 6"/>
          <p:cNvSpPr>
            <a:spLocks noGrp="1"/>
          </p:cNvSpPr>
          <p:nvPr>
            <p:ph type="sldNum" sz="quarter" idx="17"/>
          </p:nvPr>
        </p:nvSpPr>
        <p:spPr/>
        <p:txBody>
          <a:bodyPr/>
          <a:lstStyle>
            <a:lvl1pPr>
              <a:defRPr/>
            </a:lvl1pPr>
          </a:lstStyle>
          <a:p>
            <a:pPr>
              <a:defRPr/>
            </a:pPr>
            <a:fld id="{D4BAE6C9-4308-4E79-9F41-69177048386E}"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latin typeface="+mn-lt"/>
                    <a:cs typeface="+mn-cs"/>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fontAlgn="auto">
                    <a:spcBef>
                      <a:spcPts val="0"/>
                    </a:spcBef>
                    <a:spcAft>
                      <a:spcPts val="0"/>
                    </a:spcAft>
                    <a:defRPr/>
                  </a:pPr>
                  <a:endParaRPr lang="en-US">
                    <a:latin typeface="+mn-lt"/>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a:latin typeface="+mn-lt"/>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fontAlgn="auto">
                    <a:spcBef>
                      <a:spcPts val="0"/>
                    </a:spcBef>
                    <a:spcAft>
                      <a:spcPts val="0"/>
                    </a:spcAft>
                    <a:defRPr/>
                  </a:pPr>
                  <a:endParaRPr lang="en-US">
                    <a:latin typeface="+mn-lt"/>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a:latin typeface="+mn-lt"/>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p:spPr>
              <p:txBody>
                <a:bodyPr/>
                <a:lstStyle/>
                <a:p>
                  <a:pPr fontAlgn="auto">
                    <a:spcBef>
                      <a:spcPts val="0"/>
                    </a:spcBef>
                    <a:spcAft>
                      <a:spcPts val="0"/>
                    </a:spcAft>
                    <a:defRPr/>
                  </a:pPr>
                  <a:endParaRPr lang="en-US">
                    <a:latin typeface="+mn-lt"/>
                    <a:cs typeface="+mn-cs"/>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p:spPr>
              <p:txBody>
                <a:bodyPr/>
                <a:lstStyle/>
                <a:p>
                  <a:pPr defTabSz="457200" fontAlgn="auto">
                    <a:spcBef>
                      <a:spcPts val="0"/>
                    </a:spcBef>
                    <a:spcAft>
                      <a:spcPts val="0"/>
                    </a:spcAft>
                    <a:defRPr/>
                  </a:pPr>
                  <a:endParaRPr lang="en-US">
                    <a:latin typeface="+mn-lt"/>
                    <a:cs typeface="+mn-cs"/>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fontAlgn="auto">
                    <a:spcBef>
                      <a:spcPts val="0"/>
                    </a:spcBef>
                    <a:spcAft>
                      <a:spcPts val="0"/>
                    </a:spcAft>
                    <a:defRPr/>
                  </a:pPr>
                  <a:endParaRPr lang="en-US">
                    <a:latin typeface="+mn-lt"/>
                    <a:cs typeface="+mn-cs"/>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a:latin typeface="+mn-lt"/>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p:spPr>
              <p:txBody>
                <a:bodyPr/>
                <a:lstStyle/>
                <a:p>
                  <a:pPr fontAlgn="auto">
                    <a:spcBef>
                      <a:spcPts val="0"/>
                    </a:spcBef>
                    <a:spcAft>
                      <a:spcPts val="0"/>
                    </a:spcAft>
                    <a:defRPr/>
                  </a:pPr>
                  <a:endParaRPr lang="en-US">
                    <a:latin typeface="+mn-lt"/>
                    <a:cs typeface="+mn-cs"/>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a:latin typeface="+mn-lt"/>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a:latin typeface="+mn-lt"/>
                    <a:cs typeface="+mn-cs"/>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lumMod val="75000"/>
                    <a:lumOff val="25000"/>
                  </a:schemeClr>
                </a:solidFill>
                <a:latin typeface="+mn-lt"/>
                <a:cs typeface="+mn-cs"/>
              </a:defRPr>
            </a:lvl1pPr>
          </a:lstStyle>
          <a:p>
            <a:pPr>
              <a:defRPr/>
            </a:pPr>
            <a:fld id="{1553CAC2-156B-478C-B6FB-D70CA4BE445D}" type="datetimeFigureOut">
              <a:rPr lang="nl-NL"/>
              <a:pPr>
                <a:defRPr/>
              </a:pPr>
              <a:t>15-5-2014</a:t>
            </a:fld>
            <a:endParaRPr lang="nl-NL"/>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lumMod val="75000"/>
                    <a:lumOff val="25000"/>
                  </a:schemeClr>
                </a:solidFill>
                <a:latin typeface="+mn-lt"/>
                <a:cs typeface="+mn-cs"/>
              </a:defRPr>
            </a:lvl1pPr>
          </a:lstStyle>
          <a:p>
            <a:pPr>
              <a:defRPr/>
            </a:pPr>
            <a:endParaRPr lang="nl-NL"/>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lumMod val="75000"/>
                    <a:lumOff val="25000"/>
                  </a:schemeClr>
                </a:solidFill>
                <a:latin typeface="+mn-lt"/>
                <a:cs typeface="+mn-cs"/>
              </a:defRPr>
            </a:lvl1pPr>
          </a:lstStyle>
          <a:p>
            <a:pPr>
              <a:defRPr/>
            </a:pPr>
            <a:fld id="{DCF707E6-B601-4836-A393-6CF56BB2AD3F}"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txStyles>
    <p:titleStyle>
      <a:lvl1pPr algn="l" defTabSz="457200" rtl="0" fontAlgn="base">
        <a:spcBef>
          <a:spcPct val="0"/>
        </a:spcBef>
        <a:spcAft>
          <a:spcPct val="0"/>
        </a:spcAft>
        <a:defRPr sz="3200" kern="1200">
          <a:solidFill>
            <a:srgbClr val="404040"/>
          </a:solidFill>
          <a:latin typeface="+mj-lt"/>
          <a:ea typeface="Trebuchet MS" pitchFamily="34" charset="0"/>
          <a:cs typeface="Trebuchet MS"/>
        </a:defRPr>
      </a:lvl1pPr>
      <a:lvl2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fontAlgn="base">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fontAlgn="base">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4.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009650" y="2565400"/>
            <a:ext cx="7116763" cy="1470025"/>
          </a:xfrm>
        </p:spPr>
        <p:txBody>
          <a:bodyPr/>
          <a:lstStyle/>
          <a:p>
            <a:r>
              <a:rPr lang="nl-NL" b="1" smtClean="0">
                <a:solidFill>
                  <a:schemeClr val="tx1"/>
                </a:solidFill>
                <a:cs typeface="Trebuchet MS" pitchFamily="34" charset="0"/>
              </a:rPr>
              <a:t>Naar Buiten</a:t>
            </a:r>
            <a:r>
              <a:rPr lang="nl-NL" b="1" baseline="30000" smtClean="0">
                <a:solidFill>
                  <a:schemeClr val="tx1"/>
                </a:solidFill>
                <a:cs typeface="Trebuchet MS" pitchFamily="34" charset="0"/>
              </a:rPr>
              <a:t>®</a:t>
            </a:r>
          </a:p>
        </p:txBody>
      </p:sp>
      <p:sp>
        <p:nvSpPr>
          <p:cNvPr id="14338" name="Subtitle 2"/>
          <p:cNvSpPr>
            <a:spLocks noGrp="1"/>
          </p:cNvSpPr>
          <p:nvPr>
            <p:ph type="subTitle" idx="1"/>
          </p:nvPr>
        </p:nvSpPr>
        <p:spPr>
          <a:xfrm>
            <a:off x="1009650" y="4035425"/>
            <a:ext cx="7116763" cy="2633663"/>
          </a:xfrm>
        </p:spPr>
        <p:txBody>
          <a:bodyPr/>
          <a:lstStyle/>
          <a:p>
            <a:r>
              <a:rPr lang="nl-NL" smtClean="0">
                <a:solidFill>
                  <a:schemeClr val="tx1"/>
                </a:solidFill>
              </a:rPr>
              <a:t>veldwerk &amp; natuurbeleving</a:t>
            </a:r>
          </a:p>
          <a:p>
            <a:r>
              <a:rPr lang="nl-NL" smtClean="0">
                <a:solidFill>
                  <a:schemeClr val="tx1"/>
                </a:solidFill>
              </a:rPr>
              <a:t>Karel Leeftink &amp; Wiet van Bragt</a:t>
            </a:r>
          </a:p>
          <a:p>
            <a:endParaRPr lang="nl-NL" i="1" smtClean="0">
              <a:solidFill>
                <a:schemeClr val="tx1"/>
              </a:solidFill>
            </a:endParaRPr>
          </a:p>
          <a:p>
            <a:endParaRPr lang="nl-NL" i="1" smtClean="0">
              <a:solidFill>
                <a:schemeClr val="tx1"/>
              </a:solidFill>
            </a:endParaRPr>
          </a:p>
          <a:p>
            <a:endParaRPr lang="nl-NL" i="1" smtClean="0">
              <a:solidFill>
                <a:schemeClr val="tx1"/>
              </a:solidFill>
            </a:endParaRPr>
          </a:p>
          <a:p>
            <a:r>
              <a:rPr lang="nl-NL" sz="1600" i="1" smtClean="0">
                <a:solidFill>
                  <a:schemeClr val="tx1"/>
                </a:solidFill>
              </a:rPr>
              <a:t>NIBI-conferentie 16 mei 2014 'Vaardig in het vmbo'</a:t>
            </a:r>
          </a:p>
        </p:txBody>
      </p:sp>
      <p:pic>
        <p:nvPicPr>
          <p:cNvPr id="14339" name="Picture 2" descr="C:\Users\brw\Desktop\Dropbox\NIBI\NIBI Workshop Karel-Wiet\SBB beeldmerk groen JPG.jpg"/>
          <p:cNvPicPr>
            <a:picLocks noChangeAspect="1" noChangeArrowheads="1"/>
          </p:cNvPicPr>
          <p:nvPr/>
        </p:nvPicPr>
        <p:blipFill>
          <a:blip r:embed="rId3"/>
          <a:srcRect/>
          <a:stretch>
            <a:fillRect/>
          </a:stretch>
        </p:blipFill>
        <p:spPr bwMode="auto">
          <a:xfrm>
            <a:off x="1116013" y="5013325"/>
            <a:ext cx="1439862" cy="1152525"/>
          </a:xfrm>
          <a:prstGeom prst="rect">
            <a:avLst/>
          </a:prstGeom>
          <a:noFill/>
          <a:ln w="9525">
            <a:noFill/>
            <a:miter lim="800000"/>
            <a:headEnd/>
            <a:tailEnd/>
          </a:ln>
        </p:spPr>
      </p:pic>
      <p:pic>
        <p:nvPicPr>
          <p:cNvPr id="14340" name="Picture 3" descr="C:\Users\brw\Desktop\Dropbox\NIBI\NIBI Workshop Karel-Wiet\HELICON-logo.jpg"/>
          <p:cNvPicPr>
            <a:picLocks noChangeAspect="1" noChangeArrowheads="1"/>
          </p:cNvPicPr>
          <p:nvPr/>
        </p:nvPicPr>
        <p:blipFill>
          <a:blip r:embed="rId4">
            <a:clrChange>
              <a:clrFrom>
                <a:srgbClr val="FBF4FC"/>
              </a:clrFrom>
              <a:clrTo>
                <a:srgbClr val="FBF4FC">
                  <a:alpha val="0"/>
                </a:srgbClr>
              </a:clrTo>
            </a:clrChange>
          </a:blip>
          <a:srcRect/>
          <a:stretch>
            <a:fillRect/>
          </a:stretch>
        </p:blipFill>
        <p:spPr bwMode="auto">
          <a:xfrm>
            <a:off x="2963863" y="5157788"/>
            <a:ext cx="2400300" cy="83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332657"/>
            <a:ext cx="8137525" cy="5960194"/>
          </a:xfrm>
        </p:spPr>
        <p:txBody>
          <a:bodyPr rtlCol="0" anchor="t">
            <a:normAutofit lnSpcReduction="10000"/>
          </a:bodyPr>
          <a:lstStyle/>
          <a:p>
            <a:pPr marL="0" indent="0" fontAlgn="auto">
              <a:buClr>
                <a:schemeClr val="tx1">
                  <a:lumMod val="75000"/>
                  <a:lumOff val="25000"/>
                </a:schemeClr>
              </a:buClr>
              <a:buFont typeface="Wingdings 2" charset="2"/>
              <a:buNone/>
              <a:defRPr/>
            </a:pPr>
            <a:r>
              <a:rPr lang="nl-NL" sz="3200" dirty="0" smtClean="0">
                <a:solidFill>
                  <a:schemeClr val="tx1"/>
                </a:solidFill>
              </a:rPr>
              <a:t>De waarde van </a:t>
            </a:r>
            <a:r>
              <a:rPr lang="nl-NL" sz="3200" dirty="0" smtClean="0">
                <a:solidFill>
                  <a:schemeClr val="tx1"/>
                </a:solidFill>
              </a:rPr>
              <a:t>natuurervaringen</a:t>
            </a:r>
          </a:p>
          <a:p>
            <a:pPr marL="0" indent="0" fontAlgn="auto">
              <a:buClr>
                <a:schemeClr val="tx1">
                  <a:lumMod val="75000"/>
                  <a:lumOff val="25000"/>
                </a:schemeClr>
              </a:buClr>
              <a:buFont typeface="Wingdings 2" charset="2"/>
              <a:buNone/>
              <a:defRPr/>
            </a:pPr>
            <a:endParaRPr lang="nl-NL" sz="3200" dirty="0" smtClean="0">
              <a:solidFill>
                <a:schemeClr val="tx1"/>
              </a:solidFill>
            </a:endParaRPr>
          </a:p>
          <a:p>
            <a:pPr fontAlgn="auto">
              <a:buClr>
                <a:schemeClr val="tx1">
                  <a:lumMod val="75000"/>
                  <a:lumOff val="25000"/>
                </a:schemeClr>
              </a:buClr>
              <a:buFontTx/>
              <a:buChar char="-"/>
              <a:defRPr/>
            </a:pPr>
            <a:r>
              <a:rPr lang="nl-NL" i="1" dirty="0" smtClean="0">
                <a:solidFill>
                  <a:schemeClr val="tx1"/>
                </a:solidFill>
              </a:rPr>
              <a:t>Directe natuurervaringen</a:t>
            </a:r>
            <a:r>
              <a:rPr lang="nl-NL" dirty="0" smtClean="0">
                <a:solidFill>
                  <a:schemeClr val="tx1"/>
                </a:solidFill>
              </a:rPr>
              <a:t/>
            </a:r>
            <a:br>
              <a:rPr lang="nl-NL" dirty="0" smtClean="0">
                <a:solidFill>
                  <a:schemeClr val="tx1"/>
                </a:solidFill>
              </a:rPr>
            </a:br>
            <a:r>
              <a:rPr lang="nl-NL" dirty="0" smtClean="0">
                <a:solidFill>
                  <a:schemeClr val="tx1"/>
                </a:solidFill>
              </a:rPr>
              <a:t>Spontaan, alledaags, ‘natuurlijk’ (ongepland) zintuiglijk contact met planten, dieren &amp; </a:t>
            </a:r>
            <a:r>
              <a:rPr lang="nl-NL" dirty="0" err="1" smtClean="0">
                <a:solidFill>
                  <a:schemeClr val="tx1"/>
                </a:solidFill>
              </a:rPr>
              <a:t>habitats</a:t>
            </a:r>
            <a:r>
              <a:rPr lang="nl-NL" dirty="0" smtClean="0">
                <a:solidFill>
                  <a:schemeClr val="tx1"/>
                </a:solidFill>
              </a:rPr>
              <a:t> die een grote mate van natuurlijkheid hebben.</a:t>
            </a:r>
            <a:br>
              <a:rPr lang="nl-NL" dirty="0" smtClean="0">
                <a:solidFill>
                  <a:schemeClr val="tx1"/>
                </a:solidFill>
              </a:rPr>
            </a:br>
            <a:r>
              <a:rPr lang="nl-NL" dirty="0" err="1" smtClean="0">
                <a:solidFill>
                  <a:schemeClr val="tx1"/>
                </a:solidFill>
              </a:rPr>
              <a:t>Bijv</a:t>
            </a:r>
            <a:r>
              <a:rPr lang="nl-NL" dirty="0" smtClean="0">
                <a:solidFill>
                  <a:schemeClr val="tx1"/>
                </a:solidFill>
              </a:rPr>
              <a:t>: vrij spel op ‘wild landje’, bosje of grasland.</a:t>
            </a:r>
          </a:p>
          <a:p>
            <a:pPr fontAlgn="auto">
              <a:buClr>
                <a:schemeClr val="tx1">
                  <a:lumMod val="75000"/>
                  <a:lumOff val="25000"/>
                </a:schemeClr>
              </a:buClr>
              <a:buFontTx/>
              <a:buChar char="-"/>
              <a:defRPr/>
            </a:pPr>
            <a:r>
              <a:rPr lang="nl-NL" i="1" dirty="0" smtClean="0">
                <a:solidFill>
                  <a:schemeClr val="tx1"/>
                </a:solidFill>
              </a:rPr>
              <a:t>Indirecte natuurervaringen</a:t>
            </a:r>
            <a:br>
              <a:rPr lang="nl-NL" i="1" dirty="0" smtClean="0">
                <a:solidFill>
                  <a:schemeClr val="tx1"/>
                </a:solidFill>
              </a:rPr>
            </a:br>
            <a:r>
              <a:rPr lang="nl-NL" dirty="0" smtClean="0">
                <a:solidFill>
                  <a:schemeClr val="tx1"/>
                </a:solidFill>
              </a:rPr>
              <a:t>Direct zintuiglijk contact met levende wilde planten, dieren &amp; </a:t>
            </a:r>
            <a:r>
              <a:rPr lang="nl-NL" dirty="0" err="1" smtClean="0">
                <a:solidFill>
                  <a:schemeClr val="tx1"/>
                </a:solidFill>
              </a:rPr>
              <a:t>habitats</a:t>
            </a:r>
            <a:r>
              <a:rPr lang="nl-NL" dirty="0" smtClean="0">
                <a:solidFill>
                  <a:schemeClr val="tx1"/>
                </a:solidFill>
              </a:rPr>
              <a:t>, maar dan in een beperkter, door volwassenen georganiseerde context.</a:t>
            </a:r>
            <a:br>
              <a:rPr lang="nl-NL" dirty="0" smtClean="0">
                <a:solidFill>
                  <a:schemeClr val="tx1"/>
                </a:solidFill>
              </a:rPr>
            </a:br>
            <a:r>
              <a:rPr lang="nl-NL" dirty="0" err="1" smtClean="0">
                <a:solidFill>
                  <a:schemeClr val="tx1"/>
                </a:solidFill>
              </a:rPr>
              <a:t>Bijv</a:t>
            </a:r>
            <a:r>
              <a:rPr lang="nl-NL" dirty="0" smtClean="0">
                <a:solidFill>
                  <a:schemeClr val="tx1"/>
                </a:solidFill>
              </a:rPr>
              <a:t>: botanische tuinen, dierentuinen, bezoekerscentra, etc.</a:t>
            </a:r>
            <a:endParaRPr lang="nl-NL" i="1" dirty="0" smtClean="0">
              <a:solidFill>
                <a:schemeClr val="tx1"/>
              </a:solidFill>
            </a:endParaRPr>
          </a:p>
          <a:p>
            <a:pPr fontAlgn="auto">
              <a:buClr>
                <a:schemeClr val="tx1">
                  <a:lumMod val="75000"/>
                  <a:lumOff val="25000"/>
                </a:schemeClr>
              </a:buClr>
              <a:buFontTx/>
              <a:buChar char="-"/>
              <a:defRPr/>
            </a:pPr>
            <a:r>
              <a:rPr lang="nl-NL" i="1" dirty="0" smtClean="0">
                <a:solidFill>
                  <a:schemeClr val="tx1"/>
                </a:solidFill>
              </a:rPr>
              <a:t>Natuurervaringen uit de tweede hand</a:t>
            </a:r>
            <a:br>
              <a:rPr lang="nl-NL" i="1" dirty="0" smtClean="0">
                <a:solidFill>
                  <a:schemeClr val="tx1"/>
                </a:solidFill>
              </a:rPr>
            </a:br>
            <a:r>
              <a:rPr lang="nl-NL" dirty="0" smtClean="0">
                <a:solidFill>
                  <a:schemeClr val="tx1"/>
                </a:solidFill>
              </a:rPr>
              <a:t>Zonder direct zintuiglijk contact.</a:t>
            </a:r>
            <a:br>
              <a:rPr lang="nl-NL" dirty="0" smtClean="0">
                <a:solidFill>
                  <a:schemeClr val="tx1"/>
                </a:solidFill>
              </a:rPr>
            </a:br>
            <a:r>
              <a:rPr lang="nl-NL" dirty="0" err="1" smtClean="0">
                <a:solidFill>
                  <a:schemeClr val="tx1"/>
                </a:solidFill>
              </a:rPr>
              <a:t>Bijv</a:t>
            </a:r>
            <a:r>
              <a:rPr lang="nl-NL" dirty="0" smtClean="0">
                <a:solidFill>
                  <a:schemeClr val="tx1"/>
                </a:solidFill>
              </a:rPr>
              <a:t>: in musea, via boeken, televisie &amp; internet. Vaak metaforisch &amp; symbolisch.</a:t>
            </a:r>
          </a:p>
          <a:p>
            <a:pPr fontAlgn="auto">
              <a:buClr>
                <a:schemeClr val="tx1">
                  <a:lumMod val="75000"/>
                  <a:lumOff val="25000"/>
                </a:schemeClr>
              </a:buClr>
              <a:buFontTx/>
              <a:buChar char="-"/>
              <a:defRPr/>
            </a:pPr>
            <a:endParaRPr lang="nl-NL" dirty="0" smtClean="0">
              <a:solidFill>
                <a:schemeClr val="tx1"/>
              </a:solidFill>
            </a:endParaRPr>
          </a:p>
          <a:p>
            <a:pPr marL="0" indent="0" fontAlgn="auto">
              <a:buClr>
                <a:schemeClr val="tx1">
                  <a:lumMod val="75000"/>
                  <a:lumOff val="25000"/>
                </a:schemeClr>
              </a:buClr>
              <a:buFont typeface="Wingdings 2" charset="2"/>
              <a:buNone/>
              <a:defRPr/>
            </a:pPr>
            <a:r>
              <a:rPr lang="nl-NL" b="1" i="1" dirty="0" smtClean="0">
                <a:solidFill>
                  <a:schemeClr val="tx1"/>
                </a:solidFill>
              </a:rPr>
              <a:t>Directe</a:t>
            </a:r>
            <a:r>
              <a:rPr lang="nl-NL" b="1" dirty="0" smtClean="0">
                <a:solidFill>
                  <a:schemeClr val="tx1"/>
                </a:solidFill>
              </a:rPr>
              <a:t> ervaringen hebben de grootste impact op attitude</a:t>
            </a:r>
            <a:endParaRPr lang="nl-NL" b="1" dirty="0">
              <a:solidFill>
                <a:schemeClr val="tx1"/>
              </a:solidFill>
            </a:endParaRPr>
          </a:p>
        </p:txBody>
      </p:sp>
      <p:sp>
        <p:nvSpPr>
          <p:cNvPr id="26626" name="Title 1"/>
          <p:cNvSpPr txBox="1">
            <a:spLocks/>
          </p:cNvSpPr>
          <p:nvPr/>
        </p:nvSpPr>
        <p:spPr bwMode="auto">
          <a:xfrm rot="-5400000">
            <a:off x="5285954" y="2930945"/>
            <a:ext cx="6696918" cy="923925"/>
          </a:xfrm>
          <a:prstGeom prst="rect">
            <a:avLst/>
          </a:prstGeom>
          <a:noFill/>
          <a:ln w="9525">
            <a:noFill/>
            <a:miter lim="800000"/>
            <a:headEnd/>
            <a:tailEnd/>
          </a:ln>
        </p:spPr>
        <p:txBody>
          <a:bodyPr anchor="ctr"/>
          <a:lstStyle/>
          <a:p>
            <a:pPr defTabSz="457200"/>
            <a:r>
              <a:rPr lang="nl-NL" sz="3000" dirty="0">
                <a:latin typeface="Verdana" pitchFamily="34" charset="0"/>
              </a:rPr>
              <a:t>Achtergrond: Jeugd &amp; </a:t>
            </a:r>
            <a:r>
              <a:rPr lang="nl-NL" sz="3000" dirty="0" smtClean="0">
                <a:latin typeface="Verdana" pitchFamily="34" charset="0"/>
              </a:rPr>
              <a:t>Natuur (4)</a:t>
            </a:r>
            <a:endParaRPr lang="nl-NL" sz="3000" dirty="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rot="16200000">
            <a:off x="5285954" y="2930946"/>
            <a:ext cx="6696919" cy="923925"/>
          </a:xfrm>
        </p:spPr>
        <p:txBody>
          <a:bodyPr/>
          <a:lstStyle/>
          <a:p>
            <a:r>
              <a:rPr lang="nl-NL" sz="3000" dirty="0" smtClean="0">
                <a:solidFill>
                  <a:schemeClr val="tx1"/>
                </a:solidFill>
                <a:cs typeface="Trebuchet MS" pitchFamily="34" charset="0"/>
              </a:rPr>
              <a:t>Achtergrond: Jeugd &amp; </a:t>
            </a:r>
            <a:r>
              <a:rPr lang="nl-NL" sz="3000" dirty="0" smtClean="0">
                <a:solidFill>
                  <a:schemeClr val="tx1"/>
                </a:solidFill>
                <a:cs typeface="Trebuchet MS" pitchFamily="34" charset="0"/>
              </a:rPr>
              <a:t>Natuur (5)</a:t>
            </a:r>
            <a:endParaRPr lang="nl-NL" sz="3000" dirty="0" smtClean="0">
              <a:solidFill>
                <a:schemeClr val="tx1"/>
              </a:solidFill>
              <a:cs typeface="Trebuchet MS" pitchFamily="34" charset="0"/>
            </a:endParaRPr>
          </a:p>
        </p:txBody>
      </p:sp>
      <p:sp>
        <p:nvSpPr>
          <p:cNvPr id="28674" name="Content Placeholder 2"/>
          <p:cNvSpPr>
            <a:spLocks noGrp="1"/>
          </p:cNvSpPr>
          <p:nvPr>
            <p:ph idx="1"/>
          </p:nvPr>
        </p:nvSpPr>
        <p:spPr>
          <a:xfrm>
            <a:off x="250825" y="188913"/>
            <a:ext cx="8208963" cy="6408737"/>
          </a:xfrm>
        </p:spPr>
        <p:txBody>
          <a:bodyPr anchor="t"/>
          <a:lstStyle/>
          <a:p>
            <a:pPr marL="0" indent="0">
              <a:buFont typeface="Wingdings 2" pitchFamily="18" charset="2"/>
              <a:buNone/>
            </a:pPr>
            <a:r>
              <a:rPr lang="nl-NL" sz="2400" dirty="0" smtClean="0">
                <a:solidFill>
                  <a:schemeClr val="tx1"/>
                </a:solidFill>
              </a:rPr>
              <a:t>Hoe natuuractiviteiten voor jongeren in te vullen?</a:t>
            </a:r>
          </a:p>
          <a:p>
            <a:pPr marL="0" indent="0">
              <a:buFont typeface="Wingdings 2" pitchFamily="18" charset="2"/>
              <a:buNone/>
            </a:pPr>
            <a:r>
              <a:rPr lang="nl-NL" b="1" dirty="0" smtClean="0">
                <a:solidFill>
                  <a:schemeClr val="tx1"/>
                </a:solidFill>
              </a:rPr>
              <a:t/>
            </a:r>
            <a:br>
              <a:rPr lang="nl-NL" b="1" dirty="0" smtClean="0">
                <a:solidFill>
                  <a:schemeClr val="tx1"/>
                </a:solidFill>
              </a:rPr>
            </a:br>
            <a:r>
              <a:rPr lang="nl-NL" b="1" dirty="0" smtClean="0">
                <a:solidFill>
                  <a:schemeClr val="tx1"/>
                </a:solidFill>
              </a:rPr>
              <a:t>Advies </a:t>
            </a:r>
            <a:r>
              <a:rPr lang="nl-NL" b="1" dirty="0" smtClean="0">
                <a:solidFill>
                  <a:schemeClr val="tx1"/>
                </a:solidFill>
              </a:rPr>
              <a:t>beroepskrachten*</a:t>
            </a:r>
          </a:p>
          <a:p>
            <a:pPr marL="0" indent="0">
              <a:buFont typeface="Wingdings 2" pitchFamily="18" charset="2"/>
              <a:buNone/>
            </a:pPr>
            <a:r>
              <a:rPr lang="nl-NL" dirty="0" smtClean="0">
                <a:solidFill>
                  <a:schemeClr val="tx1"/>
                </a:solidFill>
              </a:rPr>
              <a:t>1. Maak de activiteiten leuk en afwisselend, niet schools en belerend.</a:t>
            </a:r>
          </a:p>
          <a:p>
            <a:pPr marL="0" indent="0">
              <a:buFont typeface="Wingdings 2" pitchFamily="18" charset="2"/>
              <a:buNone/>
            </a:pPr>
            <a:r>
              <a:rPr lang="nl-NL" dirty="0" smtClean="0">
                <a:solidFill>
                  <a:schemeClr val="tx1"/>
                </a:solidFill>
              </a:rPr>
              <a:t>2. Benadruk, als het gaat om natuuractiviteiten, de ervaring, 	verwondering en beleving.</a:t>
            </a:r>
          </a:p>
          <a:p>
            <a:pPr marL="0" indent="0">
              <a:buFont typeface="Wingdings 2" pitchFamily="18" charset="2"/>
              <a:buNone/>
            </a:pPr>
            <a:r>
              <a:rPr lang="nl-NL" dirty="0" smtClean="0">
                <a:solidFill>
                  <a:schemeClr val="tx1"/>
                </a:solidFill>
              </a:rPr>
              <a:t>3. Zet vooral in op 'doen' en 'actief'.</a:t>
            </a:r>
          </a:p>
          <a:p>
            <a:pPr marL="0" indent="0">
              <a:buFont typeface="Wingdings 2" pitchFamily="18" charset="2"/>
              <a:buNone/>
            </a:pPr>
            <a:r>
              <a:rPr lang="nl-NL" dirty="0" smtClean="0">
                <a:solidFill>
                  <a:schemeClr val="tx1"/>
                </a:solidFill>
              </a:rPr>
              <a:t>4. Combineer de natuur met een sociale component.</a:t>
            </a:r>
          </a:p>
          <a:p>
            <a:pPr marL="0" indent="0">
              <a:buFont typeface="Wingdings 2" pitchFamily="18" charset="2"/>
              <a:buNone/>
            </a:pPr>
            <a:r>
              <a:rPr lang="nl-NL" dirty="0" smtClean="0">
                <a:solidFill>
                  <a:schemeClr val="tx1"/>
                </a:solidFill>
              </a:rPr>
              <a:t>5. Stop in al je activiteiten een spelelement.</a:t>
            </a:r>
          </a:p>
          <a:p>
            <a:pPr marL="0" indent="0">
              <a:buFont typeface="Wingdings 2" pitchFamily="18" charset="2"/>
              <a:buNone/>
            </a:pPr>
            <a:r>
              <a:rPr lang="nl-NL" dirty="0" smtClean="0">
                <a:solidFill>
                  <a:schemeClr val="tx1"/>
                </a:solidFill>
              </a:rPr>
              <a:t>6. Gebruik de natuur als decor.</a:t>
            </a: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endParaRPr lang="nl-NL" sz="1200" i="1" dirty="0" smtClean="0">
              <a:solidFill>
                <a:schemeClr val="tx1"/>
              </a:solidFill>
            </a:endParaRPr>
          </a:p>
          <a:p>
            <a:pPr marL="0" indent="0">
              <a:buFont typeface="Wingdings 2" pitchFamily="18" charset="2"/>
              <a:buNone/>
            </a:pPr>
            <a:r>
              <a:rPr lang="nl-NL" sz="1200" i="1" dirty="0" smtClean="0">
                <a:solidFill>
                  <a:schemeClr val="tx1"/>
                </a:solidFill>
              </a:rPr>
              <a:t/>
            </a:r>
            <a:br>
              <a:rPr lang="nl-NL" sz="1200" i="1" dirty="0" smtClean="0">
                <a:solidFill>
                  <a:schemeClr val="tx1"/>
                </a:solidFill>
              </a:rPr>
            </a:br>
            <a:r>
              <a:rPr lang="nl-NL" sz="1200" i="1" dirty="0" smtClean="0">
                <a:solidFill>
                  <a:schemeClr val="tx1"/>
                </a:solidFill>
              </a:rPr>
              <a:t>*medewerkers van </a:t>
            </a:r>
            <a:r>
              <a:rPr lang="nl-NL" sz="1200" i="1" dirty="0" err="1" smtClean="0">
                <a:solidFill>
                  <a:schemeClr val="tx1"/>
                </a:solidFill>
              </a:rPr>
              <a:t>WILDzoekers</a:t>
            </a:r>
            <a:r>
              <a:rPr lang="nl-NL" sz="1200" i="1" dirty="0" smtClean="0">
                <a:solidFill>
                  <a:schemeClr val="tx1"/>
                </a:solidFill>
              </a:rPr>
              <a:t>, Stichting </a:t>
            </a:r>
            <a:r>
              <a:rPr lang="nl-NL" sz="1200" i="1" dirty="0" err="1" smtClean="0">
                <a:solidFill>
                  <a:schemeClr val="tx1"/>
                </a:solidFill>
              </a:rPr>
              <a:t>Ecokids</a:t>
            </a:r>
            <a:r>
              <a:rPr lang="nl-NL" sz="1200" i="1" dirty="0" smtClean="0">
                <a:solidFill>
                  <a:schemeClr val="tx1"/>
                </a:solidFill>
              </a:rPr>
              <a:t> Nederland, EO-Ronduit &amp; Scouting Nederland</a:t>
            </a:r>
            <a:br>
              <a:rPr lang="nl-NL" sz="1200" i="1" dirty="0" smtClean="0">
                <a:solidFill>
                  <a:schemeClr val="tx1"/>
                </a:solidFill>
              </a:rPr>
            </a:br>
            <a:r>
              <a:rPr lang="nl-NL" sz="1200" i="1" dirty="0" smtClean="0">
                <a:solidFill>
                  <a:schemeClr val="tx1"/>
                </a:solidFill>
              </a:rPr>
              <a:t>in de uitgave “De Jeugd Wil Wel” (WING Proces Consultancy, Wageningen 2006)</a:t>
            </a:r>
            <a:endParaRPr lang="nl-NL" sz="1400" i="1" dirty="0" smtClean="0">
              <a:solidFill>
                <a:schemeClr val="tx1"/>
              </a:solidFill>
            </a:endParaRPr>
          </a:p>
        </p:txBody>
      </p:sp>
      <p:pic>
        <p:nvPicPr>
          <p:cNvPr id="28675" name="Picture 2" descr="http://www.woesteland.nl/sites/default/files/shared/995975_343505229116905_1505537680_n.jpg"/>
          <p:cNvPicPr>
            <a:picLocks noChangeAspect="1" noChangeArrowheads="1"/>
          </p:cNvPicPr>
          <p:nvPr/>
        </p:nvPicPr>
        <p:blipFill>
          <a:blip r:embed="rId3"/>
          <a:srcRect l="8765"/>
          <a:stretch>
            <a:fillRect/>
          </a:stretch>
        </p:blipFill>
        <p:spPr bwMode="auto">
          <a:xfrm>
            <a:off x="0" y="4149725"/>
            <a:ext cx="2860675" cy="2087563"/>
          </a:xfrm>
          <a:prstGeom prst="rect">
            <a:avLst/>
          </a:prstGeom>
          <a:noFill/>
          <a:ln w="9525">
            <a:noFill/>
            <a:miter lim="800000"/>
            <a:headEnd/>
            <a:tailEnd/>
          </a:ln>
        </p:spPr>
      </p:pic>
      <p:pic>
        <p:nvPicPr>
          <p:cNvPr id="28676" name="Picture 4" descr="http://www.ivn-geysteren-venray.nl/Jeugd%20activiteiten/images%20jongeren%20IVN/natuurwerkdag%20foto2.jpg"/>
          <p:cNvPicPr>
            <a:picLocks noChangeAspect="1" noChangeArrowheads="1"/>
          </p:cNvPicPr>
          <p:nvPr/>
        </p:nvPicPr>
        <p:blipFill>
          <a:blip r:embed="rId4"/>
          <a:srcRect/>
          <a:stretch>
            <a:fillRect/>
          </a:stretch>
        </p:blipFill>
        <p:spPr bwMode="auto">
          <a:xfrm>
            <a:off x="2863850" y="4149725"/>
            <a:ext cx="2784475" cy="2087563"/>
          </a:xfrm>
          <a:prstGeom prst="rect">
            <a:avLst/>
          </a:prstGeom>
          <a:noFill/>
          <a:ln w="9525">
            <a:noFill/>
            <a:miter lim="800000"/>
            <a:headEnd/>
            <a:tailEnd/>
          </a:ln>
        </p:spPr>
      </p:pic>
      <p:pic>
        <p:nvPicPr>
          <p:cNvPr id="28677" name="Picture 6" descr="http://www.devlaardinger.nl/Portals/78/Afbeeldingen/120305%20Survival.PJ.jpg"/>
          <p:cNvPicPr>
            <a:picLocks noChangeAspect="1" noChangeArrowheads="1"/>
          </p:cNvPicPr>
          <p:nvPr/>
        </p:nvPicPr>
        <p:blipFill>
          <a:blip r:embed="rId5"/>
          <a:srcRect/>
          <a:stretch>
            <a:fillRect/>
          </a:stretch>
        </p:blipFill>
        <p:spPr bwMode="auto">
          <a:xfrm>
            <a:off x="5648325" y="4149725"/>
            <a:ext cx="2524125"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67544" y="415925"/>
            <a:ext cx="8424936" cy="925513"/>
          </a:xfrm>
        </p:spPr>
        <p:txBody>
          <a:bodyPr/>
          <a:lstStyle/>
          <a:p>
            <a:r>
              <a:rPr lang="nl-NL" dirty="0" smtClean="0">
                <a:solidFill>
                  <a:schemeClr val="tx1"/>
                </a:solidFill>
                <a:cs typeface="Trebuchet MS" pitchFamily="34" charset="0"/>
              </a:rPr>
              <a:t>Welke </a:t>
            </a:r>
            <a:r>
              <a:rPr lang="nl-NL" dirty="0" smtClean="0">
                <a:solidFill>
                  <a:schemeClr val="tx1"/>
                </a:solidFill>
                <a:cs typeface="Trebuchet MS" pitchFamily="34" charset="0"/>
              </a:rPr>
              <a:t>eisen stellen we aan het gebied?</a:t>
            </a:r>
          </a:p>
        </p:txBody>
      </p:sp>
      <p:sp>
        <p:nvSpPr>
          <p:cNvPr id="30722" name="Content Placeholder 2"/>
          <p:cNvSpPr>
            <a:spLocks noGrp="1"/>
          </p:cNvSpPr>
          <p:nvPr>
            <p:ph idx="1"/>
          </p:nvPr>
        </p:nvSpPr>
        <p:spPr>
          <a:xfrm>
            <a:off x="395288" y="1738313"/>
            <a:ext cx="5472112" cy="4859337"/>
          </a:xfrm>
        </p:spPr>
        <p:txBody>
          <a:bodyPr anchor="t"/>
          <a:lstStyle/>
          <a:p>
            <a:r>
              <a:rPr lang="nl-NL" smtClean="0">
                <a:solidFill>
                  <a:schemeClr val="tx1"/>
                </a:solidFill>
              </a:rPr>
              <a:t>Gevarieerde omgeving</a:t>
            </a:r>
          </a:p>
          <a:p>
            <a:r>
              <a:rPr lang="nl-NL" smtClean="0">
                <a:solidFill>
                  <a:schemeClr val="tx1"/>
                </a:solidFill>
              </a:rPr>
              <a:t>Omgeving moet inspireren tot spannend verhaal</a:t>
            </a:r>
          </a:p>
          <a:p>
            <a:r>
              <a:rPr lang="nl-NL" smtClean="0">
                <a:solidFill>
                  <a:schemeClr val="tx1"/>
                </a:solidFill>
              </a:rPr>
              <a:t>Óf: omgeving kent spannende geschiedenis</a:t>
            </a:r>
          </a:p>
        </p:txBody>
      </p:sp>
      <p:pic>
        <p:nvPicPr>
          <p:cNvPr id="30723" name="Picture 2"/>
          <p:cNvPicPr>
            <a:picLocks noChangeAspect="1" noChangeArrowheads="1"/>
          </p:cNvPicPr>
          <p:nvPr/>
        </p:nvPicPr>
        <p:blipFill>
          <a:blip r:embed="rId3"/>
          <a:srcRect/>
          <a:stretch>
            <a:fillRect/>
          </a:stretch>
        </p:blipFill>
        <p:spPr bwMode="auto">
          <a:xfrm rot="5400000">
            <a:off x="4816996" y="2319908"/>
            <a:ext cx="2787650"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95536" y="620688"/>
            <a:ext cx="8928992" cy="923925"/>
          </a:xfrm>
        </p:spPr>
        <p:txBody>
          <a:bodyPr/>
          <a:lstStyle/>
          <a:p>
            <a:r>
              <a:rPr lang="nl-NL" sz="3000" dirty="0" smtClean="0">
                <a:solidFill>
                  <a:schemeClr val="tx1"/>
                </a:solidFill>
                <a:cs typeface="Trebuchet MS" pitchFamily="34" charset="0"/>
              </a:rPr>
              <a:t>Wat heeft dit nog met biologie te </a:t>
            </a:r>
            <a:r>
              <a:rPr lang="nl-NL" sz="3000" dirty="0" smtClean="0">
                <a:solidFill>
                  <a:schemeClr val="tx1"/>
                </a:solidFill>
                <a:cs typeface="Trebuchet MS" pitchFamily="34" charset="0"/>
              </a:rPr>
              <a:t>maken?!</a:t>
            </a:r>
            <a:endParaRPr lang="nl-NL" sz="3000" dirty="0" smtClean="0">
              <a:solidFill>
                <a:schemeClr val="tx1"/>
              </a:solidFill>
              <a:cs typeface="Trebuchet MS" pitchFamily="34" charset="0"/>
            </a:endParaRPr>
          </a:p>
        </p:txBody>
      </p:sp>
      <p:sp>
        <p:nvSpPr>
          <p:cNvPr id="3" name="Content Placeholder 2"/>
          <p:cNvSpPr>
            <a:spLocks noGrp="1"/>
          </p:cNvSpPr>
          <p:nvPr>
            <p:ph idx="1"/>
          </p:nvPr>
        </p:nvSpPr>
        <p:spPr>
          <a:xfrm>
            <a:off x="1009650" y="1806575"/>
            <a:ext cx="7124700" cy="3135313"/>
          </a:xfrm>
        </p:spPr>
        <p:txBody>
          <a:bodyPr>
            <a:normAutofit lnSpcReduction="10000"/>
          </a:bodyPr>
          <a:lstStyle/>
          <a:p>
            <a:pPr marL="0" indent="0">
              <a:lnSpc>
                <a:spcPct val="90000"/>
              </a:lnSpc>
              <a:buFont typeface="Wingdings 2" pitchFamily="18" charset="2"/>
              <a:buNone/>
            </a:pPr>
            <a:r>
              <a:rPr lang="nl-NL" sz="1700" smtClean="0">
                <a:solidFill>
                  <a:schemeClr val="tx1"/>
                </a:solidFill>
              </a:rPr>
              <a:t>Het verhaal is de kapstok. Daaraan hangen de technieken die je wilt aanleren.</a:t>
            </a:r>
          </a:p>
          <a:p>
            <a:pPr marL="0" indent="0">
              <a:lnSpc>
                <a:spcPct val="90000"/>
              </a:lnSpc>
              <a:buFont typeface="Wingdings 2" pitchFamily="18" charset="2"/>
              <a:buNone/>
            </a:pPr>
            <a:r>
              <a:rPr lang="nl-NL" sz="1700" smtClean="0">
                <a:solidFill>
                  <a:schemeClr val="tx1"/>
                </a:solidFill>
              </a:rPr>
              <a:t>In de context van het verhaal komen bijvoorbeeld de volgende veldwerktechnieken aan bod:</a:t>
            </a:r>
          </a:p>
          <a:p>
            <a:pPr lvl="1">
              <a:lnSpc>
                <a:spcPct val="90000"/>
              </a:lnSpc>
            </a:pPr>
            <a:r>
              <a:rPr lang="nl-NL" sz="1500" smtClean="0">
                <a:solidFill>
                  <a:schemeClr val="tx1"/>
                </a:solidFill>
              </a:rPr>
              <a:t>determineren</a:t>
            </a:r>
          </a:p>
          <a:p>
            <a:pPr lvl="1">
              <a:lnSpc>
                <a:spcPct val="90000"/>
              </a:lnSpc>
            </a:pPr>
            <a:r>
              <a:rPr lang="nl-NL" sz="1500" smtClean="0">
                <a:solidFill>
                  <a:schemeClr val="tx1"/>
                </a:solidFill>
              </a:rPr>
              <a:t>bodemonderzoek</a:t>
            </a:r>
          </a:p>
          <a:p>
            <a:pPr lvl="1">
              <a:lnSpc>
                <a:spcPct val="90000"/>
              </a:lnSpc>
            </a:pPr>
            <a:r>
              <a:rPr lang="nl-NL" sz="1500" smtClean="0">
                <a:solidFill>
                  <a:schemeClr val="tx1"/>
                </a:solidFill>
              </a:rPr>
              <a:t>macrofauna (in het water) vangen</a:t>
            </a:r>
          </a:p>
          <a:p>
            <a:pPr lvl="1">
              <a:lnSpc>
                <a:spcPct val="90000"/>
              </a:lnSpc>
            </a:pPr>
            <a:r>
              <a:rPr lang="nl-NL" sz="1500" smtClean="0">
                <a:solidFill>
                  <a:schemeClr val="tx1"/>
                </a:solidFill>
              </a:rPr>
              <a:t>kompaslezen</a:t>
            </a:r>
          </a:p>
          <a:p>
            <a:pPr lvl="1">
              <a:lnSpc>
                <a:spcPct val="90000"/>
              </a:lnSpc>
            </a:pPr>
            <a:r>
              <a:rPr lang="nl-NL" sz="1500" smtClean="0">
                <a:solidFill>
                  <a:schemeClr val="tx1"/>
                </a:solidFill>
              </a:rPr>
              <a:t>kaart maken</a:t>
            </a:r>
          </a:p>
          <a:p>
            <a:pPr lvl="1">
              <a:lnSpc>
                <a:spcPct val="90000"/>
              </a:lnSpc>
            </a:pPr>
            <a:r>
              <a:rPr lang="nl-NL" sz="1500" smtClean="0">
                <a:solidFill>
                  <a:schemeClr val="tx1"/>
                </a:solidFill>
              </a:rPr>
              <a:t>dieren observeren</a:t>
            </a:r>
          </a:p>
          <a:p>
            <a:pPr lvl="1">
              <a:lnSpc>
                <a:spcPct val="90000"/>
              </a:lnSpc>
              <a:buFont typeface="Wingdings 2" pitchFamily="18" charset="2"/>
              <a:buNone/>
            </a:pPr>
            <a:endParaRPr lang="nl-NL" sz="1500" smtClean="0">
              <a:solidFill>
                <a:schemeClr val="tx1"/>
              </a:solidFill>
            </a:endParaRPr>
          </a:p>
        </p:txBody>
      </p:sp>
      <p:pic>
        <p:nvPicPr>
          <p:cNvPr id="31747" name="Picture 2" descr="C:\Users\van bragt\Dropbox\NIBI\NIBI Workshop Karel-Wiet\Foto's Wiet\Hoorn-Vikingkoning5.jpg"/>
          <p:cNvPicPr>
            <a:picLocks noChangeAspect="1" noChangeArrowheads="1"/>
          </p:cNvPicPr>
          <p:nvPr/>
        </p:nvPicPr>
        <p:blipFill>
          <a:blip r:embed="rId3"/>
          <a:srcRect/>
          <a:stretch>
            <a:fillRect/>
          </a:stretch>
        </p:blipFill>
        <p:spPr bwMode="auto">
          <a:xfrm>
            <a:off x="-36513" y="5176838"/>
            <a:ext cx="2520951" cy="1681162"/>
          </a:xfrm>
          <a:prstGeom prst="rect">
            <a:avLst/>
          </a:prstGeom>
          <a:noFill/>
          <a:ln w="9525">
            <a:noFill/>
            <a:miter lim="800000"/>
            <a:headEnd/>
            <a:tailEnd/>
          </a:ln>
        </p:spPr>
      </p:pic>
      <p:pic>
        <p:nvPicPr>
          <p:cNvPr id="31748" name="Picture 3" descr="C:\Users\van bragt\Dropbox\NIBI\NIBI Workshop Karel-Wiet\Foto's Wiet\DeStam3.JPG"/>
          <p:cNvPicPr>
            <a:picLocks noChangeAspect="1" noChangeArrowheads="1"/>
          </p:cNvPicPr>
          <p:nvPr/>
        </p:nvPicPr>
        <p:blipFill>
          <a:blip r:embed="rId4"/>
          <a:srcRect/>
          <a:stretch>
            <a:fillRect/>
          </a:stretch>
        </p:blipFill>
        <p:spPr bwMode="auto">
          <a:xfrm>
            <a:off x="2451100" y="5159375"/>
            <a:ext cx="2265363" cy="1698625"/>
          </a:xfrm>
          <a:prstGeom prst="rect">
            <a:avLst/>
          </a:prstGeom>
          <a:noFill/>
          <a:ln w="9525">
            <a:noFill/>
            <a:miter lim="800000"/>
            <a:headEnd/>
            <a:tailEnd/>
          </a:ln>
        </p:spPr>
      </p:pic>
      <p:pic>
        <p:nvPicPr>
          <p:cNvPr id="31749" name="Picture 5" descr="C:\Users\van bragt\Dropbox\NIBI\NIBI Workshop Karel-Wiet\Foto's Wiet\Hoorn-Vikingkoning2.JPG"/>
          <p:cNvPicPr>
            <a:picLocks noChangeAspect="1" noChangeArrowheads="1"/>
          </p:cNvPicPr>
          <p:nvPr/>
        </p:nvPicPr>
        <p:blipFill>
          <a:blip r:embed="rId5"/>
          <a:srcRect/>
          <a:stretch>
            <a:fillRect/>
          </a:stretch>
        </p:blipFill>
        <p:spPr bwMode="auto">
          <a:xfrm>
            <a:off x="4708525" y="5159375"/>
            <a:ext cx="2265363" cy="1698625"/>
          </a:xfrm>
          <a:prstGeom prst="rect">
            <a:avLst/>
          </a:prstGeom>
          <a:noFill/>
          <a:ln w="9525">
            <a:noFill/>
            <a:miter lim="800000"/>
            <a:headEnd/>
            <a:tailEnd/>
          </a:ln>
        </p:spPr>
      </p:pic>
      <p:pic>
        <p:nvPicPr>
          <p:cNvPr id="31750" name="Picture 6" descr="C:\Users\van bragt\Dropbox\NIBI\NIBI Workshop Karel-Wiet\Foto's Wiet\DeStam4.JPG"/>
          <p:cNvPicPr>
            <a:picLocks noChangeAspect="1" noChangeArrowheads="1"/>
          </p:cNvPicPr>
          <p:nvPr/>
        </p:nvPicPr>
        <p:blipFill>
          <a:blip r:embed="rId6"/>
          <a:srcRect/>
          <a:stretch>
            <a:fillRect/>
          </a:stretch>
        </p:blipFill>
        <p:spPr bwMode="auto">
          <a:xfrm>
            <a:off x="6929438" y="5159375"/>
            <a:ext cx="2263775" cy="169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99592" y="476672"/>
            <a:ext cx="7124700" cy="664493"/>
          </a:xfrm>
        </p:spPr>
        <p:txBody>
          <a:bodyPr/>
          <a:lstStyle/>
          <a:p>
            <a:r>
              <a:rPr lang="nl-NL" dirty="0" smtClean="0">
                <a:solidFill>
                  <a:schemeClr val="tx1"/>
                </a:solidFill>
                <a:cs typeface="Trebuchet MS" pitchFamily="34" charset="0"/>
              </a:rPr>
              <a:t>Verdere kaders</a:t>
            </a:r>
          </a:p>
        </p:txBody>
      </p:sp>
      <p:sp>
        <p:nvSpPr>
          <p:cNvPr id="32770" name="Content Placeholder 2"/>
          <p:cNvSpPr>
            <a:spLocks noGrp="1"/>
          </p:cNvSpPr>
          <p:nvPr>
            <p:ph idx="1"/>
          </p:nvPr>
        </p:nvSpPr>
        <p:spPr/>
        <p:txBody>
          <a:bodyPr/>
          <a:lstStyle/>
          <a:p>
            <a:r>
              <a:rPr lang="nl-NL" u="sng" smtClean="0">
                <a:solidFill>
                  <a:schemeClr val="tx1"/>
                </a:solidFill>
              </a:rPr>
              <a:t>Korte</a:t>
            </a:r>
            <a:r>
              <a:rPr lang="nl-NL" smtClean="0">
                <a:solidFill>
                  <a:schemeClr val="tx1"/>
                </a:solidFill>
              </a:rPr>
              <a:t>, duidelijke opdrachten</a:t>
            </a:r>
          </a:p>
          <a:p>
            <a:r>
              <a:rPr lang="nl-NL" smtClean="0">
                <a:solidFill>
                  <a:schemeClr val="tx1"/>
                </a:solidFill>
              </a:rPr>
              <a:t>Actieve opdrachten afgewisseld met belevingsgerichte opdrachten (ervaren/artistiek)</a:t>
            </a:r>
          </a:p>
          <a:p>
            <a:r>
              <a:rPr lang="nl-NL" smtClean="0">
                <a:solidFill>
                  <a:schemeClr val="tx1"/>
                </a:solidFill>
              </a:rPr>
              <a:t>Een activiteit heeft een kop (inleiding, toonzetting) én een staart: zorg voor gezamenlijke afsluiting met terugkoppeling</a:t>
            </a:r>
          </a:p>
          <a:p>
            <a:r>
              <a:rPr lang="nl-NL" smtClean="0">
                <a:solidFill>
                  <a:schemeClr val="tx1"/>
                </a:solidFill>
              </a:rPr>
              <a:t>Spreek leerlingen aan op verantwoordelijkheid &amp; eigenwaarde: zorg dat het veldwerk écht is – er wordt iets mee gedaan.</a:t>
            </a:r>
          </a:p>
          <a:p>
            <a:r>
              <a:rPr lang="en-US" smtClean="0">
                <a:solidFill>
                  <a:schemeClr val="tx1"/>
                </a:solidFill>
              </a:rPr>
              <a:t>Zorg ook voor momenten van rust; het hoeft geen aanschakeling van activiteiten te zijn. </a:t>
            </a:r>
          </a:p>
          <a:p>
            <a:r>
              <a:rPr lang="en-US" smtClean="0">
                <a:solidFill>
                  <a:schemeClr val="tx1"/>
                </a:solidFill>
              </a:rPr>
              <a:t>Laat het vooral een fijne dag buiten zijn; leren is belangrijk, maar hoofdzaak is vooral het ervaren van zoveel mogelijk aspecten van natuur</a:t>
            </a:r>
            <a:endParaRPr lang="nl-NL" smtClean="0">
              <a:solidFill>
                <a:schemeClr val="tx1"/>
              </a:solidFill>
            </a:endParaRPr>
          </a:p>
          <a:p>
            <a:endParaRPr lang="nl-NL"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a:xfrm>
            <a:off x="539750" y="128588"/>
            <a:ext cx="7124700" cy="923925"/>
          </a:xfrm>
        </p:spPr>
        <p:txBody>
          <a:bodyPr/>
          <a:lstStyle/>
          <a:p>
            <a:r>
              <a:rPr lang="nl-NL" dirty="0" smtClean="0">
                <a:solidFill>
                  <a:schemeClr val="tx1"/>
                </a:solidFill>
                <a:cs typeface="Trebuchet MS" pitchFamily="34" charset="0"/>
              </a:rPr>
              <a:t>Opdracht: Naar Buiten</a:t>
            </a:r>
            <a:r>
              <a:rPr lang="nl-NL" baseline="30000" dirty="0" smtClean="0">
                <a:solidFill>
                  <a:schemeClr val="tx1"/>
                </a:solidFill>
                <a:cs typeface="Trebuchet MS" pitchFamily="34" charset="0"/>
              </a:rPr>
              <a:t>®</a:t>
            </a:r>
            <a:endParaRPr lang="nl-NL" dirty="0" smtClean="0">
              <a:solidFill>
                <a:schemeClr val="tx1"/>
              </a:solidFill>
              <a:cs typeface="Trebuchet MS" pitchFamily="34" charset="0"/>
            </a:endParaRPr>
          </a:p>
        </p:txBody>
      </p:sp>
      <p:sp>
        <p:nvSpPr>
          <p:cNvPr id="3" name="Tijdelijke aanduiding voor inhoud 2"/>
          <p:cNvSpPr>
            <a:spLocks noGrp="1"/>
          </p:cNvSpPr>
          <p:nvPr>
            <p:ph idx="1"/>
          </p:nvPr>
        </p:nvSpPr>
        <p:spPr>
          <a:xfrm>
            <a:off x="539750" y="3500438"/>
            <a:ext cx="8135938" cy="3357562"/>
          </a:xfrm>
        </p:spPr>
        <p:txBody>
          <a:bodyPr rtlCol="0" anchor="t">
            <a:normAutofit lnSpcReduction="10000"/>
          </a:bodyPr>
          <a:lstStyle/>
          <a:p>
            <a:pPr marL="0" indent="0" fontAlgn="auto">
              <a:buClr>
                <a:schemeClr val="tx1">
                  <a:lumMod val="75000"/>
                  <a:lumOff val="25000"/>
                </a:schemeClr>
              </a:buClr>
              <a:buFont typeface="Wingdings 2" charset="2"/>
              <a:buNone/>
              <a:defRPr/>
            </a:pPr>
            <a:r>
              <a:rPr lang="nl-NL" b="1" dirty="0" smtClean="0">
                <a:solidFill>
                  <a:schemeClr val="tx1"/>
                </a:solidFill>
              </a:rPr>
              <a:t>Eerste ronde </a:t>
            </a:r>
            <a:r>
              <a:rPr lang="nl-NL" dirty="0" smtClean="0">
                <a:solidFill>
                  <a:schemeClr val="tx1"/>
                </a:solidFill>
              </a:rPr>
              <a:t>(30 minuten): 5 groepen van 6 (A t/m E)</a:t>
            </a:r>
          </a:p>
          <a:p>
            <a:pPr marL="0" indent="0" fontAlgn="auto">
              <a:buClr>
                <a:schemeClr val="tx1">
                  <a:lumMod val="75000"/>
                  <a:lumOff val="25000"/>
                </a:schemeClr>
              </a:buClr>
              <a:buFont typeface="Wingdings 2" charset="2"/>
              <a:buNone/>
              <a:defRPr/>
            </a:pPr>
            <a:r>
              <a:rPr lang="nl-NL" dirty="0" smtClean="0">
                <a:solidFill>
                  <a:schemeClr val="tx1"/>
                </a:solidFill>
              </a:rPr>
              <a:t>&gt;&gt; Maak een opzet voor een natuuractiviteit binnen de geschetste kaders. Ieder groepslid maakt eigen aantekeningen van de ideeën die opborrelen.</a:t>
            </a:r>
          </a:p>
          <a:p>
            <a:pPr marL="0" indent="0" fontAlgn="auto">
              <a:buClr>
                <a:schemeClr val="tx1">
                  <a:lumMod val="75000"/>
                  <a:lumOff val="25000"/>
                </a:schemeClr>
              </a:buClr>
              <a:buFont typeface="Wingdings 2" charset="2"/>
              <a:buNone/>
              <a:defRPr/>
            </a:pPr>
            <a:endParaRPr lang="nl-NL" dirty="0">
              <a:solidFill>
                <a:schemeClr val="tx1"/>
              </a:solidFill>
            </a:endParaRPr>
          </a:p>
          <a:p>
            <a:pPr marL="0" indent="0" fontAlgn="auto">
              <a:buClr>
                <a:schemeClr val="tx1">
                  <a:lumMod val="75000"/>
                  <a:lumOff val="25000"/>
                </a:schemeClr>
              </a:buClr>
              <a:buFont typeface="Wingdings 2" charset="2"/>
              <a:buNone/>
              <a:defRPr/>
            </a:pPr>
            <a:r>
              <a:rPr lang="nl-NL" b="1" dirty="0" smtClean="0">
                <a:solidFill>
                  <a:schemeClr val="tx1"/>
                </a:solidFill>
              </a:rPr>
              <a:t>Tweede ronde </a:t>
            </a:r>
            <a:r>
              <a:rPr lang="nl-NL" dirty="0" smtClean="0">
                <a:solidFill>
                  <a:schemeClr val="tx1"/>
                </a:solidFill>
              </a:rPr>
              <a:t>(30 minuten): 5 groepen van 6 (1 t/m 5)</a:t>
            </a:r>
          </a:p>
          <a:p>
            <a:pPr marL="0" indent="0" fontAlgn="auto">
              <a:buClr>
                <a:schemeClr val="tx1">
                  <a:lumMod val="75000"/>
                  <a:lumOff val="25000"/>
                </a:schemeClr>
              </a:buClr>
              <a:buFont typeface="Wingdings 2" charset="2"/>
              <a:buNone/>
              <a:defRPr/>
            </a:pPr>
            <a:r>
              <a:rPr lang="nl-NL" dirty="0" smtClean="0">
                <a:solidFill>
                  <a:schemeClr val="tx1"/>
                </a:solidFill>
              </a:rPr>
              <a:t>&gt;&gt; De groepen uit de eerste ronde worden herschikt. Uit elke groep blijven 2 mensen bij elkaar om elkaar aan te vullen en te ondersteunen in de nieuwe groepen. Om de beurt worden de verschillende ideeën besproken (3 ideeën, want 3 duo’s per groep).</a:t>
            </a:r>
            <a:endParaRPr lang="nl-NL" dirty="0">
              <a:solidFill>
                <a:schemeClr val="tx1"/>
              </a:solidFill>
            </a:endParaRPr>
          </a:p>
        </p:txBody>
      </p:sp>
      <p:pic>
        <p:nvPicPr>
          <p:cNvPr id="33795" name="Picture 2" descr="http://www.eltallerdeloseventos.es/wp-content/uploads/2014/04/exploradores.jpg"/>
          <p:cNvPicPr>
            <a:picLocks noChangeAspect="1" noChangeArrowheads="1"/>
          </p:cNvPicPr>
          <p:nvPr/>
        </p:nvPicPr>
        <p:blipFill>
          <a:blip r:embed="rId3"/>
          <a:srcRect/>
          <a:stretch>
            <a:fillRect/>
          </a:stretch>
        </p:blipFill>
        <p:spPr bwMode="auto">
          <a:xfrm>
            <a:off x="5651500" y="930275"/>
            <a:ext cx="3529013" cy="2354263"/>
          </a:xfrm>
          <a:prstGeom prst="rect">
            <a:avLst/>
          </a:prstGeom>
          <a:noFill/>
          <a:ln w="9525">
            <a:noFill/>
            <a:miter lim="800000"/>
            <a:headEnd/>
            <a:tailEnd/>
          </a:ln>
        </p:spPr>
      </p:pic>
      <p:sp>
        <p:nvSpPr>
          <p:cNvPr id="33796" name="Rechthoek 3"/>
          <p:cNvSpPr>
            <a:spLocks noChangeArrowheads="1"/>
          </p:cNvSpPr>
          <p:nvPr/>
        </p:nvSpPr>
        <p:spPr bwMode="auto">
          <a:xfrm>
            <a:off x="539750" y="981075"/>
            <a:ext cx="5111750" cy="2308225"/>
          </a:xfrm>
          <a:prstGeom prst="rect">
            <a:avLst/>
          </a:prstGeom>
          <a:noFill/>
          <a:ln w="9525">
            <a:noFill/>
            <a:miter lim="800000"/>
            <a:headEnd/>
            <a:tailEnd/>
          </a:ln>
        </p:spPr>
        <p:txBody>
          <a:bodyPr>
            <a:spAutoFit/>
          </a:bodyPr>
          <a:lstStyle/>
          <a:p>
            <a:r>
              <a:rPr lang="nl-NL">
                <a:latin typeface="Verdana" pitchFamily="34" charset="0"/>
              </a:rPr>
              <a:t>We gaan naar buiten om een natuurbelevingsactiviteit voor deze omgeving te bedenken – een eerste aanzet in ieder geval – binnen de geschetste kaders (zie ook handout).</a:t>
            </a:r>
          </a:p>
          <a:p>
            <a:endParaRPr lang="nl-NL" i="1">
              <a:latin typeface="Verdana" pitchFamily="34" charset="0"/>
            </a:endParaRPr>
          </a:p>
          <a:p>
            <a:r>
              <a:rPr lang="nl-NL" i="1">
                <a:latin typeface="Verdana" pitchFamily="34" charset="0"/>
              </a:rPr>
              <a:t>De groepsindeling voor beide rondes is terug te zien op de uitgedeelde stickers.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330200" y="1588"/>
            <a:ext cx="4313238" cy="6858000"/>
          </a:xfrm>
          <a:prstGeom prst="rect">
            <a:avLst/>
          </a:prstGeom>
          <a:noFill/>
          <a:ln w="9525">
            <a:noFill/>
            <a:miter lim="800000"/>
            <a:headEnd/>
            <a:tailEnd/>
          </a:ln>
        </p:spPr>
      </p:pic>
      <p:pic>
        <p:nvPicPr>
          <p:cNvPr id="15362" name="Picture 4"/>
          <p:cNvPicPr>
            <a:picLocks noChangeAspect="1" noChangeArrowheads="1"/>
          </p:cNvPicPr>
          <p:nvPr/>
        </p:nvPicPr>
        <p:blipFill>
          <a:blip r:embed="rId4"/>
          <a:srcRect/>
          <a:stretch>
            <a:fillRect/>
          </a:stretch>
        </p:blipFill>
        <p:spPr bwMode="auto">
          <a:xfrm>
            <a:off x="4611688" y="1588"/>
            <a:ext cx="42656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09650" y="676275"/>
            <a:ext cx="5162550" cy="923925"/>
          </a:xfrm>
        </p:spPr>
        <p:txBody>
          <a:bodyPr/>
          <a:lstStyle/>
          <a:p>
            <a:r>
              <a:rPr lang="nl-NL" smtClean="0">
                <a:solidFill>
                  <a:schemeClr val="tx1"/>
                </a:solidFill>
                <a:cs typeface="Trebuchet MS" pitchFamily="34" charset="0"/>
              </a:rPr>
              <a:t>Succesvolle buitenactiviteiten</a:t>
            </a:r>
            <a:br>
              <a:rPr lang="nl-NL" smtClean="0">
                <a:solidFill>
                  <a:schemeClr val="tx1"/>
                </a:solidFill>
                <a:cs typeface="Trebuchet MS" pitchFamily="34" charset="0"/>
              </a:rPr>
            </a:br>
            <a:r>
              <a:rPr lang="nl-NL" smtClean="0">
                <a:solidFill>
                  <a:schemeClr val="tx1"/>
                </a:solidFill>
                <a:cs typeface="Trebuchet MS" pitchFamily="34" charset="0"/>
              </a:rPr>
              <a:t>met een klas (1)</a:t>
            </a:r>
          </a:p>
        </p:txBody>
      </p:sp>
      <p:pic>
        <p:nvPicPr>
          <p:cNvPr id="16386" name="Picture 4" descr="C:\Users\van bragt\Dropbox\NIBI\NIBI Workshop Karel-Wiet\Foto's Wiet\DeStam12.JPG"/>
          <p:cNvPicPr>
            <a:picLocks noChangeAspect="1" noChangeArrowheads="1"/>
          </p:cNvPicPr>
          <p:nvPr/>
        </p:nvPicPr>
        <p:blipFill>
          <a:blip r:embed="rId3"/>
          <a:srcRect/>
          <a:stretch>
            <a:fillRect/>
          </a:stretch>
        </p:blipFill>
        <p:spPr bwMode="auto">
          <a:xfrm>
            <a:off x="6172200" y="2489200"/>
            <a:ext cx="2790825" cy="2092325"/>
          </a:xfrm>
          <a:prstGeom prst="rect">
            <a:avLst/>
          </a:prstGeom>
          <a:noFill/>
          <a:ln w="9525">
            <a:noFill/>
            <a:miter lim="800000"/>
            <a:headEnd/>
            <a:tailEnd/>
          </a:ln>
        </p:spPr>
      </p:pic>
      <p:pic>
        <p:nvPicPr>
          <p:cNvPr id="16387" name="Picture 3" descr="C:\Users\van bragt\Dropbox\NIBI\NIBI Workshop Karel-Wiet\Foto's Wiet\DeStam7.JPG"/>
          <p:cNvPicPr>
            <a:picLocks noChangeAspect="1" noChangeArrowheads="1"/>
          </p:cNvPicPr>
          <p:nvPr/>
        </p:nvPicPr>
        <p:blipFill>
          <a:blip r:embed="rId4"/>
          <a:srcRect/>
          <a:stretch>
            <a:fillRect/>
          </a:stretch>
        </p:blipFill>
        <p:spPr bwMode="auto">
          <a:xfrm>
            <a:off x="6172200" y="396875"/>
            <a:ext cx="2790825" cy="2092325"/>
          </a:xfrm>
          <a:prstGeom prst="rect">
            <a:avLst/>
          </a:prstGeom>
          <a:noFill/>
          <a:ln w="9525">
            <a:noFill/>
            <a:miter lim="800000"/>
            <a:headEnd/>
            <a:tailEnd/>
          </a:ln>
        </p:spPr>
      </p:pic>
      <p:pic>
        <p:nvPicPr>
          <p:cNvPr id="16388" name="Picture 5" descr="C:\Users\van bragt\Dropbox\NIBI\NIBI Workshop Karel-Wiet\Foto's Wiet\DeStam1.JPG"/>
          <p:cNvPicPr>
            <a:picLocks noChangeAspect="1" noChangeArrowheads="1"/>
          </p:cNvPicPr>
          <p:nvPr/>
        </p:nvPicPr>
        <p:blipFill>
          <a:blip r:embed="rId5"/>
          <a:srcRect/>
          <a:stretch>
            <a:fillRect/>
          </a:stretch>
        </p:blipFill>
        <p:spPr bwMode="auto">
          <a:xfrm>
            <a:off x="6178550" y="4581525"/>
            <a:ext cx="2784475" cy="2087563"/>
          </a:xfrm>
          <a:prstGeom prst="rect">
            <a:avLst/>
          </a:prstGeom>
          <a:noFill/>
          <a:ln w="9525">
            <a:noFill/>
            <a:miter lim="800000"/>
            <a:headEnd/>
            <a:tailEnd/>
          </a:ln>
        </p:spPr>
      </p:pic>
      <p:pic>
        <p:nvPicPr>
          <p:cNvPr id="16389" name="Picture 6" descr="C:\Users\van bragt\Dropbox\NIBI\NIBI Workshop Karel-Wiet\Foto's Wiet\DeStam2.JPG"/>
          <p:cNvPicPr>
            <a:picLocks noChangeAspect="1" noChangeArrowheads="1"/>
          </p:cNvPicPr>
          <p:nvPr/>
        </p:nvPicPr>
        <p:blipFill>
          <a:blip r:embed="rId6"/>
          <a:srcRect/>
          <a:stretch>
            <a:fillRect/>
          </a:stretch>
        </p:blipFill>
        <p:spPr bwMode="auto">
          <a:xfrm>
            <a:off x="3394075" y="4581525"/>
            <a:ext cx="2784475" cy="2087563"/>
          </a:xfrm>
          <a:prstGeom prst="rect">
            <a:avLst/>
          </a:prstGeom>
          <a:noFill/>
          <a:ln w="9525">
            <a:noFill/>
            <a:miter lim="800000"/>
            <a:headEnd/>
            <a:tailEnd/>
          </a:ln>
        </p:spPr>
      </p:pic>
      <p:pic>
        <p:nvPicPr>
          <p:cNvPr id="16390" name="Picture 7" descr="C:\Users\van bragt\Dropbox\NIBI\NIBI Workshop Karel-Wiet\Foto's Wiet\DeStam15.jpg"/>
          <p:cNvPicPr>
            <a:picLocks noChangeAspect="1" noChangeArrowheads="1"/>
          </p:cNvPicPr>
          <p:nvPr/>
        </p:nvPicPr>
        <p:blipFill>
          <a:blip r:embed="rId7"/>
          <a:srcRect/>
          <a:stretch>
            <a:fillRect/>
          </a:stretch>
        </p:blipFill>
        <p:spPr bwMode="auto">
          <a:xfrm>
            <a:off x="609600" y="4581525"/>
            <a:ext cx="2784475" cy="2087563"/>
          </a:xfrm>
          <a:prstGeom prst="rect">
            <a:avLst/>
          </a:prstGeom>
          <a:noFill/>
          <a:ln w="9525">
            <a:noFill/>
            <a:miter lim="800000"/>
            <a:headEnd/>
            <a:tailEnd/>
          </a:ln>
        </p:spPr>
      </p:pic>
      <p:pic>
        <p:nvPicPr>
          <p:cNvPr id="16391" name="Picture 2"/>
          <p:cNvPicPr>
            <a:picLocks noChangeAspect="1" noChangeArrowheads="1"/>
          </p:cNvPicPr>
          <p:nvPr/>
        </p:nvPicPr>
        <p:blipFill>
          <a:blip r:embed="rId8"/>
          <a:srcRect/>
          <a:stretch>
            <a:fillRect/>
          </a:stretch>
        </p:blipFill>
        <p:spPr bwMode="auto">
          <a:xfrm>
            <a:off x="3367088" y="2781300"/>
            <a:ext cx="2805112" cy="1800225"/>
          </a:xfrm>
          <a:prstGeom prst="rect">
            <a:avLst/>
          </a:prstGeom>
          <a:noFill/>
          <a:ln w="9525">
            <a:noFill/>
            <a:miter lim="800000"/>
            <a:headEnd/>
            <a:tailEnd/>
          </a:ln>
        </p:spPr>
      </p:pic>
      <p:pic>
        <p:nvPicPr>
          <p:cNvPr id="16392" name="Picture 7" descr="C:\Users\van bragt\Documents\Staatsbosbeheer\Schoolboot\Foto's\Schoolbootfoto's 2008\De Stam\IMG_0935 (Large).JPG"/>
          <p:cNvPicPr>
            <a:picLocks noChangeAspect="1" noChangeArrowheads="1"/>
          </p:cNvPicPr>
          <p:nvPr/>
        </p:nvPicPr>
        <p:blipFill>
          <a:blip r:embed="rId9"/>
          <a:srcRect/>
          <a:stretch>
            <a:fillRect/>
          </a:stretch>
        </p:blipFill>
        <p:spPr bwMode="auto">
          <a:xfrm>
            <a:off x="617538" y="2528888"/>
            <a:ext cx="2776537"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009650" y="676275"/>
            <a:ext cx="5162550" cy="923925"/>
          </a:xfrm>
        </p:spPr>
        <p:txBody>
          <a:bodyPr/>
          <a:lstStyle/>
          <a:p>
            <a:r>
              <a:rPr lang="nl-NL" smtClean="0">
                <a:solidFill>
                  <a:schemeClr val="tx1"/>
                </a:solidFill>
                <a:cs typeface="Trebuchet MS" pitchFamily="34" charset="0"/>
              </a:rPr>
              <a:t>Succesvolle buitenactiviteiten</a:t>
            </a:r>
            <a:br>
              <a:rPr lang="nl-NL" smtClean="0">
                <a:solidFill>
                  <a:schemeClr val="tx1"/>
                </a:solidFill>
                <a:cs typeface="Trebuchet MS" pitchFamily="34" charset="0"/>
              </a:rPr>
            </a:br>
            <a:r>
              <a:rPr lang="nl-NL" smtClean="0">
                <a:solidFill>
                  <a:schemeClr val="tx1"/>
                </a:solidFill>
                <a:cs typeface="Trebuchet MS" pitchFamily="34" charset="0"/>
              </a:rPr>
              <a:t>met een klas (2)</a:t>
            </a:r>
          </a:p>
        </p:txBody>
      </p:sp>
      <p:pic>
        <p:nvPicPr>
          <p:cNvPr id="17410" name="Picture 2" descr="C:\Users\van bragt\Dropbox\NIBI\NIBI Workshop Karel-Wiet\Foto's Wiet\Hoorn-Vikingkoning8.JPG"/>
          <p:cNvPicPr>
            <a:picLocks noChangeAspect="1" noChangeArrowheads="1"/>
          </p:cNvPicPr>
          <p:nvPr/>
        </p:nvPicPr>
        <p:blipFill>
          <a:blip r:embed="rId3"/>
          <a:srcRect/>
          <a:stretch>
            <a:fillRect/>
          </a:stretch>
        </p:blipFill>
        <p:spPr bwMode="auto">
          <a:xfrm>
            <a:off x="2989263" y="4344988"/>
            <a:ext cx="3160712" cy="2108200"/>
          </a:xfrm>
          <a:prstGeom prst="rect">
            <a:avLst/>
          </a:prstGeom>
          <a:noFill/>
          <a:ln w="9525">
            <a:noFill/>
            <a:miter lim="800000"/>
            <a:headEnd/>
            <a:tailEnd/>
          </a:ln>
        </p:spPr>
      </p:pic>
      <p:pic>
        <p:nvPicPr>
          <p:cNvPr id="17411" name="Picture 3" descr="C:\Users\van bragt\Dropbox\NIBI\NIBI Workshop Karel-Wiet\Foto's Wiet\Hoorn-Vikingkoning1.JPG"/>
          <p:cNvPicPr>
            <a:picLocks noChangeAspect="1" noChangeArrowheads="1"/>
          </p:cNvPicPr>
          <p:nvPr/>
        </p:nvPicPr>
        <p:blipFill>
          <a:blip r:embed="rId4"/>
          <a:srcRect/>
          <a:stretch>
            <a:fillRect/>
          </a:stretch>
        </p:blipFill>
        <p:spPr bwMode="auto">
          <a:xfrm>
            <a:off x="179388" y="4344988"/>
            <a:ext cx="2809875" cy="2108200"/>
          </a:xfrm>
          <a:prstGeom prst="rect">
            <a:avLst/>
          </a:prstGeom>
          <a:noFill/>
          <a:ln w="9525">
            <a:noFill/>
            <a:miter lim="800000"/>
            <a:headEnd/>
            <a:tailEnd/>
          </a:ln>
        </p:spPr>
      </p:pic>
      <p:pic>
        <p:nvPicPr>
          <p:cNvPr id="17412" name="Picture 4" descr="C:\Users\van bragt\Dropbox\NIBI\NIBI Workshop Karel-Wiet\Foto's Wiet\Hoorn-Vikingkoning2.JPG"/>
          <p:cNvPicPr>
            <a:picLocks noChangeAspect="1" noChangeArrowheads="1"/>
          </p:cNvPicPr>
          <p:nvPr/>
        </p:nvPicPr>
        <p:blipFill>
          <a:blip r:embed="rId5"/>
          <a:srcRect/>
          <a:stretch>
            <a:fillRect/>
          </a:stretch>
        </p:blipFill>
        <p:spPr bwMode="auto">
          <a:xfrm>
            <a:off x="6146800" y="4344988"/>
            <a:ext cx="2809875" cy="2108200"/>
          </a:xfrm>
          <a:prstGeom prst="rect">
            <a:avLst/>
          </a:prstGeom>
          <a:noFill/>
          <a:ln w="9525">
            <a:noFill/>
            <a:miter lim="800000"/>
            <a:headEnd/>
            <a:tailEnd/>
          </a:ln>
        </p:spPr>
      </p:pic>
      <p:pic>
        <p:nvPicPr>
          <p:cNvPr id="17413" name="Picture 5" descr="C:\Users\van bragt\Dropbox\NIBI\NIBI Workshop Karel-Wiet\Foto's Wiet\Hoorn-Vikingkoning3.JPG"/>
          <p:cNvPicPr>
            <a:picLocks noChangeAspect="1" noChangeArrowheads="1"/>
          </p:cNvPicPr>
          <p:nvPr/>
        </p:nvPicPr>
        <p:blipFill>
          <a:blip r:embed="rId6"/>
          <a:srcRect/>
          <a:stretch>
            <a:fillRect/>
          </a:stretch>
        </p:blipFill>
        <p:spPr bwMode="auto">
          <a:xfrm>
            <a:off x="6178550" y="404813"/>
            <a:ext cx="2778125" cy="2084387"/>
          </a:xfrm>
          <a:prstGeom prst="rect">
            <a:avLst/>
          </a:prstGeom>
          <a:noFill/>
          <a:ln w="9525">
            <a:noFill/>
            <a:miter lim="800000"/>
            <a:headEnd/>
            <a:tailEnd/>
          </a:ln>
        </p:spPr>
      </p:pic>
      <p:pic>
        <p:nvPicPr>
          <p:cNvPr id="17414" name="Picture 6" descr="C:\Users\van bragt\Dropbox\NIBI\NIBI Workshop Karel-Wiet\Foto's Wiet\Hoorn-Vikingkoning7.jpg"/>
          <p:cNvPicPr>
            <a:picLocks noChangeAspect="1" noChangeArrowheads="1"/>
          </p:cNvPicPr>
          <p:nvPr/>
        </p:nvPicPr>
        <p:blipFill>
          <a:blip r:embed="rId7"/>
          <a:srcRect/>
          <a:stretch>
            <a:fillRect/>
          </a:stretch>
        </p:blipFill>
        <p:spPr bwMode="auto">
          <a:xfrm>
            <a:off x="6178550" y="2489200"/>
            <a:ext cx="2784475" cy="1855788"/>
          </a:xfrm>
          <a:prstGeom prst="rect">
            <a:avLst/>
          </a:prstGeom>
          <a:noFill/>
          <a:ln w="9525">
            <a:noFill/>
            <a:miter lim="800000"/>
            <a:headEnd/>
            <a:tailEnd/>
          </a:ln>
        </p:spPr>
      </p:pic>
      <p:pic>
        <p:nvPicPr>
          <p:cNvPr id="17415" name="Picture 7"/>
          <p:cNvPicPr>
            <a:picLocks noChangeAspect="1" noChangeArrowheads="1"/>
          </p:cNvPicPr>
          <p:nvPr/>
        </p:nvPicPr>
        <p:blipFill>
          <a:blip r:embed="rId8"/>
          <a:srcRect/>
          <a:stretch>
            <a:fillRect/>
          </a:stretch>
        </p:blipFill>
        <p:spPr bwMode="auto">
          <a:xfrm>
            <a:off x="179388" y="2855913"/>
            <a:ext cx="5967412"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09650" y="676275"/>
            <a:ext cx="5162550" cy="923925"/>
          </a:xfrm>
        </p:spPr>
        <p:txBody>
          <a:bodyPr/>
          <a:lstStyle/>
          <a:p>
            <a:r>
              <a:rPr lang="nl-NL" smtClean="0">
                <a:solidFill>
                  <a:schemeClr val="tx1"/>
                </a:solidFill>
                <a:cs typeface="Trebuchet MS" pitchFamily="34" charset="0"/>
              </a:rPr>
              <a:t>Succesvolle buitenactiviteiten</a:t>
            </a:r>
            <a:br>
              <a:rPr lang="nl-NL" smtClean="0">
                <a:solidFill>
                  <a:schemeClr val="tx1"/>
                </a:solidFill>
                <a:cs typeface="Trebuchet MS" pitchFamily="34" charset="0"/>
              </a:rPr>
            </a:br>
            <a:r>
              <a:rPr lang="nl-NL" smtClean="0">
                <a:solidFill>
                  <a:schemeClr val="tx1"/>
                </a:solidFill>
                <a:cs typeface="Trebuchet MS" pitchFamily="34" charset="0"/>
              </a:rPr>
              <a:t>met een klas (3)</a:t>
            </a:r>
          </a:p>
        </p:txBody>
      </p:sp>
      <p:pic>
        <p:nvPicPr>
          <p:cNvPr id="18434" name="Picture 2"/>
          <p:cNvPicPr>
            <a:picLocks noChangeAspect="1" noChangeArrowheads="1"/>
          </p:cNvPicPr>
          <p:nvPr/>
        </p:nvPicPr>
        <p:blipFill>
          <a:blip r:embed="rId3"/>
          <a:srcRect/>
          <a:stretch>
            <a:fillRect/>
          </a:stretch>
        </p:blipFill>
        <p:spPr bwMode="auto">
          <a:xfrm>
            <a:off x="2043113" y="2009775"/>
            <a:ext cx="3973512" cy="2349500"/>
          </a:xfrm>
          <a:prstGeom prst="rect">
            <a:avLst/>
          </a:prstGeom>
          <a:noFill/>
          <a:ln w="9525">
            <a:noFill/>
            <a:miter lim="800000"/>
            <a:headEnd/>
            <a:tailEnd/>
          </a:ln>
        </p:spPr>
      </p:pic>
      <p:pic>
        <p:nvPicPr>
          <p:cNvPr id="18435" name="Picture 3" descr="C:\Users\van bragt\Documents\Staatsbosbeheer\Schoolboot\Foto's\Schoolbootfoto's 2008\bscap003.jpg"/>
          <p:cNvPicPr>
            <a:picLocks noChangeAspect="1" noChangeArrowheads="1"/>
          </p:cNvPicPr>
          <p:nvPr/>
        </p:nvPicPr>
        <p:blipFill>
          <a:blip r:embed="rId4"/>
          <a:srcRect/>
          <a:stretch>
            <a:fillRect/>
          </a:stretch>
        </p:blipFill>
        <p:spPr bwMode="auto">
          <a:xfrm>
            <a:off x="107950" y="4375150"/>
            <a:ext cx="2955925" cy="2366963"/>
          </a:xfrm>
          <a:prstGeom prst="rect">
            <a:avLst/>
          </a:prstGeom>
          <a:noFill/>
          <a:ln w="9525">
            <a:noFill/>
            <a:miter lim="800000"/>
            <a:headEnd/>
            <a:tailEnd/>
          </a:ln>
        </p:spPr>
      </p:pic>
      <p:pic>
        <p:nvPicPr>
          <p:cNvPr id="18436" name="Picture 4" descr="C:\Users\van bragt\Documents\Staatsbosbeheer\Schoolboot\Foto's\Schoolbootfoto's 2008\bscap000.jpg"/>
          <p:cNvPicPr>
            <a:picLocks noChangeAspect="1" noChangeArrowheads="1"/>
          </p:cNvPicPr>
          <p:nvPr/>
        </p:nvPicPr>
        <p:blipFill>
          <a:blip r:embed="rId5"/>
          <a:srcRect/>
          <a:stretch>
            <a:fillRect/>
          </a:stretch>
        </p:blipFill>
        <p:spPr bwMode="auto">
          <a:xfrm>
            <a:off x="3063875" y="4375150"/>
            <a:ext cx="2957513" cy="2366963"/>
          </a:xfrm>
          <a:prstGeom prst="rect">
            <a:avLst/>
          </a:prstGeom>
          <a:noFill/>
          <a:ln w="9525">
            <a:noFill/>
            <a:miter lim="800000"/>
            <a:headEnd/>
            <a:tailEnd/>
          </a:ln>
        </p:spPr>
      </p:pic>
      <p:pic>
        <p:nvPicPr>
          <p:cNvPr id="18437" name="Picture 5" descr="C:\Users\van bragt\Documents\Staatsbosbeheer\Schoolboot\Foto's\Schoolbootfoto's 2008\bscap001.jpg"/>
          <p:cNvPicPr>
            <a:picLocks noChangeAspect="1" noChangeArrowheads="1"/>
          </p:cNvPicPr>
          <p:nvPr/>
        </p:nvPicPr>
        <p:blipFill>
          <a:blip r:embed="rId6"/>
          <a:srcRect/>
          <a:stretch>
            <a:fillRect/>
          </a:stretch>
        </p:blipFill>
        <p:spPr bwMode="auto">
          <a:xfrm>
            <a:off x="6016625" y="4375150"/>
            <a:ext cx="2957513" cy="2366963"/>
          </a:xfrm>
          <a:prstGeom prst="rect">
            <a:avLst/>
          </a:prstGeom>
          <a:noFill/>
          <a:ln w="9525">
            <a:noFill/>
            <a:miter lim="800000"/>
            <a:headEnd/>
            <a:tailEnd/>
          </a:ln>
        </p:spPr>
      </p:pic>
      <p:pic>
        <p:nvPicPr>
          <p:cNvPr id="18438" name="Picture 6" descr="C:\Users\van bragt\Documents\Staatsbosbeheer\Schoolboot\Foto's\Schoolbootfoto's 2008\bscap002.jpg"/>
          <p:cNvPicPr>
            <a:picLocks noChangeAspect="1" noChangeArrowheads="1"/>
          </p:cNvPicPr>
          <p:nvPr/>
        </p:nvPicPr>
        <p:blipFill>
          <a:blip r:embed="rId7"/>
          <a:srcRect/>
          <a:stretch>
            <a:fillRect/>
          </a:stretch>
        </p:blipFill>
        <p:spPr bwMode="auto">
          <a:xfrm>
            <a:off x="6016625" y="2009775"/>
            <a:ext cx="2957513"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09650" y="415925"/>
            <a:ext cx="7124700" cy="925513"/>
          </a:xfrm>
        </p:spPr>
        <p:txBody>
          <a:bodyPr/>
          <a:lstStyle/>
          <a:p>
            <a:r>
              <a:rPr lang="nl-NL" smtClean="0">
                <a:solidFill>
                  <a:schemeClr val="tx1"/>
                </a:solidFill>
                <a:cs typeface="Trebuchet MS" pitchFamily="34" charset="0"/>
              </a:rPr>
              <a:t>Wat maakt een succesvolle activiteit?</a:t>
            </a:r>
          </a:p>
        </p:txBody>
      </p:sp>
      <p:sp>
        <p:nvSpPr>
          <p:cNvPr id="3" name="Content Placeholder 2"/>
          <p:cNvSpPr>
            <a:spLocks noGrp="1"/>
          </p:cNvSpPr>
          <p:nvPr>
            <p:ph idx="1"/>
          </p:nvPr>
        </p:nvSpPr>
        <p:spPr>
          <a:xfrm>
            <a:off x="5003800" y="1738313"/>
            <a:ext cx="5351463" cy="1536700"/>
          </a:xfrm>
        </p:spPr>
        <p:txBody>
          <a:bodyPr/>
          <a:lstStyle/>
          <a:p>
            <a:r>
              <a:rPr lang="nl-NL" smtClean="0">
                <a:solidFill>
                  <a:schemeClr val="tx1"/>
                </a:solidFill>
              </a:rPr>
              <a:t>Spanning en avontuur</a:t>
            </a:r>
          </a:p>
        </p:txBody>
      </p:sp>
      <p:pic>
        <p:nvPicPr>
          <p:cNvPr id="4" name="Picture 7" descr="C:\Users\van bragt\Dropbox\NIBI\NIBI Workshop Karel-Wiet\Foto's Wiet\DeStam15.jpg"/>
          <p:cNvPicPr>
            <a:picLocks noChangeAspect="1" noChangeArrowheads="1"/>
          </p:cNvPicPr>
          <p:nvPr/>
        </p:nvPicPr>
        <p:blipFill>
          <a:blip r:embed="rId3"/>
          <a:srcRect t="21330" b="4597"/>
          <a:stretch>
            <a:fillRect/>
          </a:stretch>
        </p:blipFill>
        <p:spPr bwMode="auto">
          <a:xfrm>
            <a:off x="0" y="1681163"/>
            <a:ext cx="2922588" cy="1622425"/>
          </a:xfrm>
          <a:prstGeom prst="rect">
            <a:avLst/>
          </a:prstGeom>
          <a:noFill/>
          <a:ln w="9525">
            <a:noFill/>
            <a:miter lim="800000"/>
            <a:headEnd/>
            <a:tailEnd/>
          </a:ln>
        </p:spPr>
      </p:pic>
      <p:pic>
        <p:nvPicPr>
          <p:cNvPr id="5" name="Picture 2" descr="C:\Users\van bragt\Dropbox\NIBI\NIBI Workshop Karel-Wiet\Foto's Wiet\Hoorn-Vikingkoning8.JPG"/>
          <p:cNvPicPr>
            <a:picLocks noChangeAspect="1" noChangeArrowheads="1"/>
          </p:cNvPicPr>
          <p:nvPr/>
        </p:nvPicPr>
        <p:blipFill>
          <a:blip r:embed="rId4"/>
          <a:srcRect t="14621"/>
          <a:stretch>
            <a:fillRect/>
          </a:stretch>
        </p:blipFill>
        <p:spPr bwMode="auto">
          <a:xfrm>
            <a:off x="0" y="3460750"/>
            <a:ext cx="2784475" cy="1585913"/>
          </a:xfrm>
          <a:prstGeom prst="rect">
            <a:avLst/>
          </a:prstGeom>
          <a:noFill/>
          <a:ln w="9525">
            <a:noFill/>
            <a:miter lim="800000"/>
            <a:headEnd/>
            <a:tailEnd/>
          </a:ln>
        </p:spPr>
      </p:pic>
      <p:sp>
        <p:nvSpPr>
          <p:cNvPr id="6" name="Content Placeholder 2"/>
          <p:cNvSpPr txBox="1">
            <a:spLocks/>
          </p:cNvSpPr>
          <p:nvPr/>
        </p:nvSpPr>
        <p:spPr bwMode="auto">
          <a:xfrm>
            <a:off x="5003800" y="3460750"/>
            <a:ext cx="5351463" cy="1566863"/>
          </a:xfrm>
          <a:prstGeom prst="rect">
            <a:avLst/>
          </a:prstGeom>
          <a:noFill/>
          <a:ln w="9525">
            <a:noFill/>
            <a:miter lim="800000"/>
            <a:headEnd/>
            <a:tailEnd/>
          </a:ln>
        </p:spPr>
        <p:txBody>
          <a:bodyPr anchor="ctr"/>
          <a:lstStyle/>
          <a:p>
            <a:pPr marL="342900" indent="-342900" defTabSz="457200">
              <a:spcBef>
                <a:spcPct val="20000"/>
              </a:spcBef>
              <a:spcAft>
                <a:spcPts val="600"/>
              </a:spcAft>
              <a:buClr>
                <a:srgbClr val="404040"/>
              </a:buClr>
              <a:buFont typeface="Wingdings 2" pitchFamily="18" charset="2"/>
              <a:buChar char=""/>
            </a:pPr>
            <a:r>
              <a:rPr lang="nl-NL">
                <a:latin typeface="Verdana" pitchFamily="34" charset="0"/>
              </a:rPr>
              <a:t>Actie en competitie</a:t>
            </a:r>
          </a:p>
        </p:txBody>
      </p:sp>
      <p:pic>
        <p:nvPicPr>
          <p:cNvPr id="5123" name="Picture 3"/>
          <p:cNvPicPr>
            <a:picLocks noChangeAspect="1" noChangeArrowheads="1"/>
          </p:cNvPicPr>
          <p:nvPr/>
        </p:nvPicPr>
        <p:blipFill>
          <a:blip r:embed="rId5"/>
          <a:srcRect/>
          <a:stretch>
            <a:fillRect/>
          </a:stretch>
        </p:blipFill>
        <p:spPr bwMode="auto">
          <a:xfrm>
            <a:off x="0" y="5205413"/>
            <a:ext cx="3152775" cy="1246187"/>
          </a:xfrm>
          <a:prstGeom prst="rect">
            <a:avLst/>
          </a:prstGeom>
          <a:noFill/>
          <a:ln w="9525">
            <a:noFill/>
            <a:miter lim="800000"/>
            <a:headEnd/>
            <a:tailEnd/>
          </a:ln>
        </p:spPr>
      </p:pic>
      <p:sp>
        <p:nvSpPr>
          <p:cNvPr id="9" name="Content Placeholder 2"/>
          <p:cNvSpPr txBox="1">
            <a:spLocks/>
          </p:cNvSpPr>
          <p:nvPr/>
        </p:nvSpPr>
        <p:spPr bwMode="auto">
          <a:xfrm>
            <a:off x="5003800" y="5186363"/>
            <a:ext cx="5351463" cy="1103312"/>
          </a:xfrm>
          <a:prstGeom prst="rect">
            <a:avLst/>
          </a:prstGeom>
          <a:noFill/>
          <a:ln w="9525">
            <a:noFill/>
            <a:miter lim="800000"/>
            <a:headEnd/>
            <a:tailEnd/>
          </a:ln>
        </p:spPr>
        <p:txBody>
          <a:bodyPr anchor="ctr"/>
          <a:lstStyle/>
          <a:p>
            <a:pPr marL="342900" indent="-342900" defTabSz="457200">
              <a:spcBef>
                <a:spcPct val="20000"/>
              </a:spcBef>
              <a:spcAft>
                <a:spcPts val="600"/>
              </a:spcAft>
              <a:buClr>
                <a:srgbClr val="404040"/>
              </a:buClr>
              <a:buFont typeface="Wingdings 2" pitchFamily="18" charset="2"/>
              <a:buChar char=""/>
            </a:pPr>
            <a:r>
              <a:rPr lang="nl-NL">
                <a:latin typeface="Verdana" pitchFamily="34" charset="0"/>
              </a:rPr>
              <a:t>Thema en historie</a:t>
            </a:r>
          </a:p>
        </p:txBody>
      </p:sp>
      <p:pic>
        <p:nvPicPr>
          <p:cNvPr id="10" name="Picture 4" descr="C:\Users\van bragt\Dropbox\NIBI\NIBI Workshop Karel-Wiet\Foto's Wiet\DeStam12.JPG"/>
          <p:cNvPicPr>
            <a:picLocks noChangeAspect="1" noChangeArrowheads="1"/>
          </p:cNvPicPr>
          <p:nvPr/>
        </p:nvPicPr>
        <p:blipFill>
          <a:blip r:embed="rId6"/>
          <a:srcRect/>
          <a:stretch>
            <a:fillRect/>
          </a:stretch>
        </p:blipFill>
        <p:spPr bwMode="auto">
          <a:xfrm>
            <a:off x="2784475" y="3460750"/>
            <a:ext cx="2112963" cy="1585913"/>
          </a:xfrm>
          <a:prstGeom prst="rect">
            <a:avLst/>
          </a:prstGeom>
          <a:noFill/>
          <a:ln w="9525">
            <a:noFill/>
            <a:miter lim="800000"/>
            <a:headEnd/>
            <a:tailEnd/>
          </a:ln>
        </p:spPr>
      </p:pic>
      <p:pic>
        <p:nvPicPr>
          <p:cNvPr id="12" name="Picture 6" descr="C:\Users\van bragt\Dropbox\NIBI\NIBI Workshop Karel-Wiet\Foto's Wiet\Hoorn-Vikingkoning7.jpg"/>
          <p:cNvPicPr>
            <a:picLocks noChangeAspect="1" noChangeArrowheads="1"/>
          </p:cNvPicPr>
          <p:nvPr/>
        </p:nvPicPr>
        <p:blipFill>
          <a:blip r:embed="rId7"/>
          <a:srcRect/>
          <a:stretch>
            <a:fillRect/>
          </a:stretch>
        </p:blipFill>
        <p:spPr bwMode="auto">
          <a:xfrm>
            <a:off x="3006725" y="5205413"/>
            <a:ext cx="1866900" cy="1246187"/>
          </a:xfrm>
          <a:prstGeom prst="rect">
            <a:avLst/>
          </a:prstGeom>
          <a:noFill/>
          <a:ln w="9525">
            <a:noFill/>
            <a:miter lim="800000"/>
            <a:headEnd/>
            <a:tailEnd/>
          </a:ln>
        </p:spPr>
      </p:pic>
      <p:pic>
        <p:nvPicPr>
          <p:cNvPr id="16" name="Picture 5" descr="C:\Users\van bragt\Documents\Staatsbosbeheer\Schoolboot\Foto's\Schoolbootfoto's 2008\bscap001.jpg"/>
          <p:cNvPicPr>
            <a:picLocks noChangeAspect="1" noChangeArrowheads="1"/>
          </p:cNvPicPr>
          <p:nvPr/>
        </p:nvPicPr>
        <p:blipFill>
          <a:blip r:embed="rId8"/>
          <a:srcRect/>
          <a:stretch>
            <a:fillRect/>
          </a:stretch>
        </p:blipFill>
        <p:spPr bwMode="auto">
          <a:xfrm>
            <a:off x="2843213" y="1681163"/>
            <a:ext cx="2030412" cy="1622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wipe(down)">
                                      <p:cBhvr>
                                        <p:cTn id="29" dur="500"/>
                                        <p:tgtEl>
                                          <p:spTgt spid="5123"/>
                                        </p:tgtEl>
                                      </p:cBhvr>
                                    </p:animEffect>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009650" y="115888"/>
            <a:ext cx="7124700" cy="925512"/>
          </a:xfrm>
        </p:spPr>
        <p:txBody>
          <a:bodyPr/>
          <a:lstStyle/>
          <a:p>
            <a:r>
              <a:rPr lang="nl-NL" dirty="0" smtClean="0">
                <a:solidFill>
                  <a:schemeClr val="tx1"/>
                </a:solidFill>
                <a:cs typeface="Trebuchet MS" pitchFamily="34" charset="0"/>
              </a:rPr>
              <a:t>Achtergrond: Jeugd &amp; </a:t>
            </a:r>
            <a:r>
              <a:rPr lang="nl-NL" dirty="0" smtClean="0">
                <a:solidFill>
                  <a:schemeClr val="tx1"/>
                </a:solidFill>
                <a:cs typeface="Trebuchet MS" pitchFamily="34" charset="0"/>
              </a:rPr>
              <a:t>Natuur (1)</a:t>
            </a:r>
            <a:endParaRPr lang="nl-NL" dirty="0" smtClean="0">
              <a:solidFill>
                <a:schemeClr val="tx1"/>
              </a:solidFill>
              <a:cs typeface="Trebuchet MS" pitchFamily="34" charset="0"/>
            </a:endParaRPr>
          </a:p>
        </p:txBody>
      </p:sp>
      <p:sp>
        <p:nvSpPr>
          <p:cNvPr id="20482" name="Content Placeholder 2"/>
          <p:cNvSpPr>
            <a:spLocks noGrp="1"/>
          </p:cNvSpPr>
          <p:nvPr>
            <p:ph idx="1"/>
          </p:nvPr>
        </p:nvSpPr>
        <p:spPr>
          <a:xfrm>
            <a:off x="611188" y="1247775"/>
            <a:ext cx="7954962" cy="2054225"/>
          </a:xfrm>
        </p:spPr>
        <p:txBody>
          <a:bodyPr anchor="t"/>
          <a:lstStyle/>
          <a:p>
            <a:pPr marL="0" indent="0">
              <a:buFont typeface="Wingdings 2" pitchFamily="18" charset="2"/>
              <a:buNone/>
            </a:pPr>
            <a:r>
              <a:rPr lang="nl-NL" b="1" smtClean="0">
                <a:solidFill>
                  <a:schemeClr val="tx1"/>
                </a:solidFill>
              </a:rPr>
              <a:t>Ontwikkeling van verschillende natuurwaarden (Kellert)</a:t>
            </a:r>
            <a:r>
              <a:rPr lang="nl-NL" smtClean="0">
                <a:solidFill>
                  <a:schemeClr val="tx1"/>
                </a:solidFill>
              </a:rPr>
              <a:t>:</a:t>
            </a:r>
          </a:p>
          <a:p>
            <a:pPr marL="0" indent="0">
              <a:buFont typeface="Wingdings 2" pitchFamily="18" charset="2"/>
              <a:buNone/>
            </a:pPr>
            <a:r>
              <a:rPr lang="nl-NL" smtClean="0">
                <a:solidFill>
                  <a:schemeClr val="tx1"/>
                </a:solidFill>
              </a:rPr>
              <a:t>3-6 jaar: gebruikswaarde, beheerswaarde, bedreigende natuur</a:t>
            </a:r>
            <a:br>
              <a:rPr lang="nl-NL" smtClean="0">
                <a:solidFill>
                  <a:schemeClr val="tx1"/>
                </a:solidFill>
              </a:rPr>
            </a:br>
            <a:r>
              <a:rPr lang="nl-NL" smtClean="0">
                <a:solidFill>
                  <a:schemeClr val="tx1"/>
                </a:solidFill>
              </a:rPr>
              <a:t>6-12 jaar: humane waarde, esthetische waarde, symbolische waarde, kenniswaarde</a:t>
            </a:r>
            <a:br>
              <a:rPr lang="nl-NL" smtClean="0">
                <a:solidFill>
                  <a:schemeClr val="tx1"/>
                </a:solidFill>
              </a:rPr>
            </a:br>
            <a:r>
              <a:rPr lang="nl-NL" b="1" smtClean="0">
                <a:solidFill>
                  <a:schemeClr val="tx1"/>
                </a:solidFill>
              </a:rPr>
              <a:t>13-17 jaar: morele waarde (plus verdieping van kenniswaarde: nu ecologisch)</a:t>
            </a:r>
          </a:p>
        </p:txBody>
      </p:sp>
      <p:pic>
        <p:nvPicPr>
          <p:cNvPr id="20483" name="Picture 2" descr="http://www.pdx.edu/recreation/sites/www.pdx.edu.recreation/files/styles/pdx_collage_large/public/ODP2.png"/>
          <p:cNvPicPr>
            <a:picLocks noChangeAspect="1" noChangeArrowheads="1"/>
          </p:cNvPicPr>
          <p:nvPr/>
        </p:nvPicPr>
        <p:blipFill>
          <a:blip r:embed="rId3"/>
          <a:srcRect/>
          <a:stretch>
            <a:fillRect/>
          </a:stretch>
        </p:blipFill>
        <p:spPr bwMode="auto">
          <a:xfrm>
            <a:off x="5219700" y="3478213"/>
            <a:ext cx="3924300" cy="2943225"/>
          </a:xfrm>
          <a:prstGeom prst="rect">
            <a:avLst/>
          </a:prstGeom>
          <a:noFill/>
          <a:ln w="9525">
            <a:noFill/>
            <a:miter lim="800000"/>
            <a:headEnd/>
            <a:tailEnd/>
          </a:ln>
        </p:spPr>
      </p:pic>
      <p:sp>
        <p:nvSpPr>
          <p:cNvPr id="20484" name="Rechthoek 3"/>
          <p:cNvSpPr>
            <a:spLocks noChangeArrowheads="1"/>
          </p:cNvSpPr>
          <p:nvPr/>
        </p:nvSpPr>
        <p:spPr bwMode="auto">
          <a:xfrm>
            <a:off x="612775" y="3446463"/>
            <a:ext cx="4572000" cy="3138487"/>
          </a:xfrm>
          <a:prstGeom prst="rect">
            <a:avLst/>
          </a:prstGeom>
          <a:noFill/>
          <a:ln w="9525">
            <a:noFill/>
            <a:miter lim="800000"/>
            <a:headEnd/>
            <a:tailEnd/>
          </a:ln>
        </p:spPr>
        <p:txBody>
          <a:bodyPr>
            <a:spAutoFit/>
          </a:bodyPr>
          <a:lstStyle/>
          <a:p>
            <a:r>
              <a:rPr lang="nl-NL" b="1">
                <a:latin typeface="Verdana" pitchFamily="34" charset="0"/>
              </a:rPr>
              <a:t>Morele natuurwaarde</a:t>
            </a:r>
            <a:r>
              <a:rPr lang="nl-NL">
                <a:latin typeface="Verdana" pitchFamily="34" charset="0"/>
              </a:rPr>
              <a:t> = zingeving, natuur willen beschermen en met respect behandelen. Besef van ethische verantwoordelijkheden wordt bewuster.</a:t>
            </a:r>
          </a:p>
          <a:p>
            <a:endParaRPr lang="nl-NL">
              <a:latin typeface="Verdana" pitchFamily="34" charset="0"/>
            </a:endParaRPr>
          </a:p>
          <a:p>
            <a:r>
              <a:rPr lang="nl-NL">
                <a:latin typeface="Verdana" pitchFamily="34" charset="0"/>
              </a:rPr>
              <a:t>De meeste jongeren zijn daarbij gesteld op </a:t>
            </a:r>
            <a:r>
              <a:rPr lang="nl-NL" b="1">
                <a:latin typeface="Verdana" pitchFamily="34" charset="0"/>
              </a:rPr>
              <a:t>uitdagende</a:t>
            </a:r>
            <a:r>
              <a:rPr lang="nl-NL">
                <a:latin typeface="Verdana" pitchFamily="34" charset="0"/>
              </a:rPr>
              <a:t> en min of meer gevaarlijke </a:t>
            </a:r>
            <a:r>
              <a:rPr lang="nl-NL" b="1">
                <a:latin typeface="Verdana" pitchFamily="34" charset="0"/>
              </a:rPr>
              <a:t>‘outdoor’ activiteiten</a:t>
            </a:r>
            <a:r>
              <a:rPr lang="nl-NL">
                <a:latin typeface="Verdana" pitchFamily="34" charset="0"/>
              </a:rPr>
              <a:t>, waarin zij zichzelf meten met de natuur.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09650" y="115888"/>
            <a:ext cx="7124700" cy="925512"/>
          </a:xfrm>
        </p:spPr>
        <p:txBody>
          <a:bodyPr/>
          <a:lstStyle/>
          <a:p>
            <a:r>
              <a:rPr lang="nl-NL" dirty="0" smtClean="0">
                <a:solidFill>
                  <a:schemeClr val="tx1"/>
                </a:solidFill>
                <a:cs typeface="Trebuchet MS" pitchFamily="34" charset="0"/>
              </a:rPr>
              <a:t>Achtergrond: Jeugd &amp; </a:t>
            </a:r>
            <a:r>
              <a:rPr lang="nl-NL" dirty="0" smtClean="0">
                <a:solidFill>
                  <a:schemeClr val="tx1"/>
                </a:solidFill>
                <a:cs typeface="Trebuchet MS" pitchFamily="34" charset="0"/>
              </a:rPr>
              <a:t>Natuur (2)</a:t>
            </a:r>
            <a:endParaRPr lang="nl-NL" dirty="0" smtClean="0">
              <a:solidFill>
                <a:schemeClr val="tx1"/>
              </a:solidFill>
              <a:cs typeface="Trebuchet MS" pitchFamily="34" charset="0"/>
            </a:endParaRPr>
          </a:p>
        </p:txBody>
      </p:sp>
      <p:sp>
        <p:nvSpPr>
          <p:cNvPr id="22530" name="Content Placeholder 2"/>
          <p:cNvSpPr>
            <a:spLocks noGrp="1"/>
          </p:cNvSpPr>
          <p:nvPr>
            <p:ph idx="1"/>
          </p:nvPr>
        </p:nvSpPr>
        <p:spPr>
          <a:xfrm>
            <a:off x="539750" y="1268413"/>
            <a:ext cx="6264275" cy="2876550"/>
          </a:xfrm>
        </p:spPr>
        <p:txBody>
          <a:bodyPr anchor="t"/>
          <a:lstStyle/>
          <a:p>
            <a:pPr marL="0" indent="0">
              <a:buFont typeface="Wingdings 2" pitchFamily="18" charset="2"/>
              <a:buNone/>
            </a:pPr>
            <a:r>
              <a:rPr lang="nl-NL" b="1" smtClean="0">
                <a:solidFill>
                  <a:schemeClr val="tx1"/>
                </a:solidFill>
              </a:rPr>
              <a:t>Natuurbeelden bij jongeren (Margadant)</a:t>
            </a:r>
            <a:r>
              <a:rPr lang="nl-NL" smtClean="0">
                <a:solidFill>
                  <a:schemeClr val="tx1"/>
                </a:solidFill>
              </a:rPr>
              <a:t>:</a:t>
            </a:r>
          </a:p>
          <a:p>
            <a:pPr marL="0" indent="0">
              <a:buFont typeface="Wingdings 2" pitchFamily="18" charset="2"/>
              <a:buNone/>
            </a:pPr>
            <a:r>
              <a:rPr lang="nl-NL" smtClean="0">
                <a:solidFill>
                  <a:schemeClr val="tx1"/>
                </a:solidFill>
              </a:rPr>
              <a:t/>
            </a:r>
            <a:br>
              <a:rPr lang="nl-NL" smtClean="0">
                <a:solidFill>
                  <a:schemeClr val="tx1"/>
                </a:solidFill>
              </a:rPr>
            </a:br>
            <a:r>
              <a:rPr lang="nl-NL" smtClean="0">
                <a:solidFill>
                  <a:schemeClr val="tx1"/>
                </a:solidFill>
              </a:rPr>
              <a:t>Drie verschillende natuurbeelden</a:t>
            </a:r>
            <a:br>
              <a:rPr lang="nl-NL" smtClean="0">
                <a:solidFill>
                  <a:schemeClr val="tx1"/>
                </a:solidFill>
              </a:rPr>
            </a:br>
            <a:r>
              <a:rPr lang="nl-NL" smtClean="0">
                <a:solidFill>
                  <a:schemeClr val="tx1"/>
                </a:solidFill>
              </a:rPr>
              <a:t>bij jongeren (13-18):</a:t>
            </a:r>
          </a:p>
          <a:p>
            <a:pPr marL="0" indent="0">
              <a:buFont typeface="Wingdings 2" pitchFamily="18" charset="2"/>
              <a:buNone/>
            </a:pPr>
            <a:r>
              <a:rPr lang="nl-NL" smtClean="0">
                <a:solidFill>
                  <a:schemeClr val="tx1"/>
                </a:solidFill>
              </a:rPr>
              <a:t>- een </a:t>
            </a:r>
            <a:r>
              <a:rPr lang="nl-NL" b="1" smtClean="0">
                <a:solidFill>
                  <a:schemeClr val="tx1"/>
                </a:solidFill>
              </a:rPr>
              <a:t>beperkt</a:t>
            </a:r>
            <a:r>
              <a:rPr lang="nl-NL" smtClean="0">
                <a:solidFill>
                  <a:schemeClr val="tx1"/>
                </a:solidFill>
              </a:rPr>
              <a:t> natuurbeeld,</a:t>
            </a:r>
            <a:br>
              <a:rPr lang="nl-NL" smtClean="0">
                <a:solidFill>
                  <a:schemeClr val="tx1"/>
                </a:solidFill>
              </a:rPr>
            </a:br>
            <a:r>
              <a:rPr lang="nl-NL" smtClean="0">
                <a:solidFill>
                  <a:schemeClr val="tx1"/>
                </a:solidFill>
              </a:rPr>
              <a:t>- een uitgesproken </a:t>
            </a:r>
            <a:r>
              <a:rPr lang="nl-NL" b="1" smtClean="0">
                <a:solidFill>
                  <a:schemeClr val="tx1"/>
                </a:solidFill>
              </a:rPr>
              <a:t>romantisch</a:t>
            </a:r>
            <a:r>
              <a:rPr lang="nl-NL" smtClean="0">
                <a:solidFill>
                  <a:schemeClr val="tx1"/>
                </a:solidFill>
              </a:rPr>
              <a:t/>
            </a:r>
            <a:br>
              <a:rPr lang="nl-NL" smtClean="0">
                <a:solidFill>
                  <a:schemeClr val="tx1"/>
                </a:solidFill>
              </a:rPr>
            </a:br>
            <a:r>
              <a:rPr lang="nl-NL" smtClean="0">
                <a:solidFill>
                  <a:schemeClr val="tx1"/>
                </a:solidFill>
              </a:rPr>
              <a:t>	natuurbeeld</a:t>
            </a:r>
            <a:br>
              <a:rPr lang="nl-NL" smtClean="0">
                <a:solidFill>
                  <a:schemeClr val="tx1"/>
                </a:solidFill>
              </a:rPr>
            </a:br>
            <a:r>
              <a:rPr lang="nl-NL" smtClean="0">
                <a:solidFill>
                  <a:schemeClr val="tx1"/>
                </a:solidFill>
              </a:rPr>
              <a:t>- een </a:t>
            </a:r>
            <a:r>
              <a:rPr lang="nl-NL" b="1" smtClean="0">
                <a:solidFill>
                  <a:schemeClr val="tx1"/>
                </a:solidFill>
              </a:rPr>
              <a:t>ruimer</a:t>
            </a:r>
            <a:r>
              <a:rPr lang="nl-NL" smtClean="0">
                <a:solidFill>
                  <a:schemeClr val="tx1"/>
                </a:solidFill>
              </a:rPr>
              <a:t> natuurbeeld</a:t>
            </a:r>
          </a:p>
          <a:p>
            <a:pPr marL="0" indent="0">
              <a:buFont typeface="Wingdings 2" pitchFamily="18" charset="2"/>
              <a:buNone/>
            </a:pPr>
            <a:endParaRPr lang="nl-NL" sz="1200" smtClean="0">
              <a:solidFill>
                <a:schemeClr val="tx1"/>
              </a:solidFill>
            </a:endParaRPr>
          </a:p>
        </p:txBody>
      </p:sp>
      <p:pic>
        <p:nvPicPr>
          <p:cNvPr id="22531" name="Picture 2" descr="http://static.nationalgeographic.nl/pictures/genjUserPhotoPicture/original/44/26/33/hollands-landschap-13-332644.jpg"/>
          <p:cNvPicPr>
            <a:picLocks noChangeAspect="1" noChangeArrowheads="1"/>
          </p:cNvPicPr>
          <p:nvPr/>
        </p:nvPicPr>
        <p:blipFill>
          <a:blip r:embed="rId3"/>
          <a:srcRect l="7184" t="7649" b="6644"/>
          <a:stretch>
            <a:fillRect/>
          </a:stretch>
        </p:blipFill>
        <p:spPr bwMode="auto">
          <a:xfrm>
            <a:off x="5364163" y="1700213"/>
            <a:ext cx="3779837" cy="2325687"/>
          </a:xfrm>
          <a:prstGeom prst="rect">
            <a:avLst/>
          </a:prstGeom>
          <a:noFill/>
          <a:ln w="9525">
            <a:noFill/>
            <a:miter lim="800000"/>
            <a:headEnd/>
            <a:tailEnd/>
          </a:ln>
        </p:spPr>
      </p:pic>
      <p:sp>
        <p:nvSpPr>
          <p:cNvPr id="22532" name="Rechthoek 3"/>
          <p:cNvSpPr>
            <a:spLocks noChangeArrowheads="1"/>
          </p:cNvSpPr>
          <p:nvPr/>
        </p:nvSpPr>
        <p:spPr bwMode="auto">
          <a:xfrm>
            <a:off x="539750" y="4144963"/>
            <a:ext cx="8424863" cy="2308225"/>
          </a:xfrm>
          <a:prstGeom prst="rect">
            <a:avLst/>
          </a:prstGeom>
          <a:noFill/>
          <a:ln w="9525">
            <a:noFill/>
            <a:miter lim="800000"/>
            <a:headEnd/>
            <a:tailEnd/>
          </a:ln>
        </p:spPr>
        <p:txBody>
          <a:bodyPr>
            <a:spAutoFit/>
          </a:bodyPr>
          <a:lstStyle/>
          <a:p>
            <a:r>
              <a:rPr lang="nl-NL">
                <a:latin typeface="Verdana" pitchFamily="34" charset="0"/>
              </a:rPr>
              <a:t>Een </a:t>
            </a:r>
            <a:r>
              <a:rPr lang="nl-NL" b="1">
                <a:latin typeface="Verdana" pitchFamily="34" charset="0"/>
              </a:rPr>
              <a:t>beperkt </a:t>
            </a:r>
            <a:r>
              <a:rPr lang="nl-NL">
                <a:latin typeface="Verdana" pitchFamily="34" charset="0"/>
              </a:rPr>
              <a:t>natuurbeeld is het </a:t>
            </a:r>
            <a:r>
              <a:rPr lang="nl-NL" b="1">
                <a:latin typeface="Verdana" pitchFamily="34" charset="0"/>
              </a:rPr>
              <a:t>meest voorkomende</a:t>
            </a:r>
            <a:r>
              <a:rPr lang="nl-NL">
                <a:latin typeface="Verdana" pitchFamily="34" charset="0"/>
              </a:rPr>
              <a:t> natuurbeeld. Dat natuur en milieu alles met elkaar te maken hebben, is voor jongeren met een beperkt natuurbeeld moeilijk voorstelbaar. Zij maken een groot </a:t>
            </a:r>
            <a:r>
              <a:rPr lang="nl-NL" b="1">
                <a:latin typeface="Verdana" pitchFamily="34" charset="0"/>
              </a:rPr>
              <a:t>onderscheid tussen natuur en milieu</a:t>
            </a:r>
            <a:r>
              <a:rPr lang="nl-NL">
                <a:latin typeface="Verdana" pitchFamily="34" charset="0"/>
              </a:rPr>
              <a:t>.</a:t>
            </a:r>
          </a:p>
          <a:p>
            <a:endParaRPr lang="nl-NL">
              <a:latin typeface="Verdana" pitchFamily="34" charset="0"/>
            </a:endParaRPr>
          </a:p>
          <a:p>
            <a:r>
              <a:rPr lang="nl-NL">
                <a:latin typeface="Verdana" pitchFamily="34" charset="0"/>
              </a:rPr>
              <a:t>Het is voor hen niet duidelijk dat verbetering van het abiotische milieu goed is voor de levende natuur en dat omgekeerd natuur van een hoge kwaliteit gunstige gevolgen kan hebben voor abiotische aspecten.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09650" y="115888"/>
            <a:ext cx="7124700" cy="925512"/>
          </a:xfrm>
        </p:spPr>
        <p:txBody>
          <a:bodyPr/>
          <a:lstStyle/>
          <a:p>
            <a:r>
              <a:rPr lang="nl-NL" dirty="0" smtClean="0">
                <a:solidFill>
                  <a:schemeClr val="tx1"/>
                </a:solidFill>
                <a:cs typeface="Trebuchet MS" pitchFamily="34" charset="0"/>
              </a:rPr>
              <a:t>Achtergrond: Jeugd &amp; </a:t>
            </a:r>
            <a:r>
              <a:rPr lang="nl-NL" dirty="0" smtClean="0">
                <a:solidFill>
                  <a:schemeClr val="tx1"/>
                </a:solidFill>
                <a:cs typeface="Trebuchet MS" pitchFamily="34" charset="0"/>
              </a:rPr>
              <a:t>Natuur (3)</a:t>
            </a:r>
            <a:endParaRPr lang="nl-NL" dirty="0" smtClean="0">
              <a:solidFill>
                <a:schemeClr val="tx1"/>
              </a:solidFill>
              <a:cs typeface="Trebuchet MS" pitchFamily="34" charset="0"/>
            </a:endParaRPr>
          </a:p>
        </p:txBody>
      </p:sp>
      <p:sp>
        <p:nvSpPr>
          <p:cNvPr id="24578" name="Content Placeholder 2"/>
          <p:cNvSpPr>
            <a:spLocks noGrp="1"/>
          </p:cNvSpPr>
          <p:nvPr>
            <p:ph idx="1"/>
          </p:nvPr>
        </p:nvSpPr>
        <p:spPr>
          <a:xfrm>
            <a:off x="539750" y="1214438"/>
            <a:ext cx="8064500" cy="1566862"/>
          </a:xfrm>
        </p:spPr>
        <p:txBody>
          <a:bodyPr anchor="t"/>
          <a:lstStyle/>
          <a:p>
            <a:pPr marL="0" indent="0">
              <a:buFont typeface="Wingdings 2" pitchFamily="18" charset="2"/>
              <a:buNone/>
            </a:pPr>
            <a:r>
              <a:rPr lang="nl-NL" b="1" smtClean="0">
                <a:solidFill>
                  <a:schemeClr val="tx1"/>
                </a:solidFill>
              </a:rPr>
              <a:t>Natuurbeleving</a:t>
            </a:r>
            <a:endParaRPr lang="nl-NL" smtClean="0">
              <a:solidFill>
                <a:schemeClr val="tx1"/>
              </a:solidFill>
            </a:endParaRPr>
          </a:p>
          <a:p>
            <a:pPr marL="0" indent="0">
              <a:buFont typeface="Wingdings 2" pitchFamily="18" charset="2"/>
              <a:buNone/>
            </a:pPr>
            <a:r>
              <a:rPr lang="nl-NL" smtClean="0">
                <a:solidFill>
                  <a:schemeClr val="tx1"/>
                </a:solidFill>
              </a:rPr>
              <a:t>Natuurbeleving op jonge leeftijd is essentieel voor betrokkenheid en verantwoordelijkheid van mensen bij de natuur op latere leeftijd.</a:t>
            </a:r>
            <a:br>
              <a:rPr lang="nl-NL" smtClean="0">
                <a:solidFill>
                  <a:schemeClr val="tx1"/>
                </a:solidFill>
              </a:rPr>
            </a:br>
            <a:r>
              <a:rPr lang="nl-NL" sz="1600" i="1" smtClean="0">
                <a:solidFill>
                  <a:schemeClr val="tx1"/>
                </a:solidFill>
              </a:rPr>
              <a:t>(o.a. Margadant)</a:t>
            </a:r>
            <a:endParaRPr lang="nl-NL" sz="1600" smtClean="0">
              <a:solidFill>
                <a:schemeClr val="tx1"/>
              </a:solidFill>
            </a:endParaRPr>
          </a:p>
        </p:txBody>
      </p:sp>
      <p:pic>
        <p:nvPicPr>
          <p:cNvPr id="24579" name="Picture 2" descr="http://www.rlva.be/ezines/ezine_24/fig4.jpg"/>
          <p:cNvPicPr>
            <a:picLocks noChangeAspect="1" noChangeArrowheads="1"/>
          </p:cNvPicPr>
          <p:nvPr/>
        </p:nvPicPr>
        <p:blipFill>
          <a:blip r:embed="rId3"/>
          <a:srcRect/>
          <a:stretch>
            <a:fillRect/>
          </a:stretch>
        </p:blipFill>
        <p:spPr bwMode="auto">
          <a:xfrm>
            <a:off x="-7938" y="2781300"/>
            <a:ext cx="2990851" cy="3743325"/>
          </a:xfrm>
          <a:prstGeom prst="rect">
            <a:avLst/>
          </a:prstGeom>
          <a:noFill/>
          <a:ln w="9525">
            <a:noFill/>
            <a:miter lim="800000"/>
            <a:headEnd/>
            <a:tailEnd/>
          </a:ln>
        </p:spPr>
      </p:pic>
      <p:sp>
        <p:nvSpPr>
          <p:cNvPr id="24580" name="Rechthoek 4"/>
          <p:cNvSpPr>
            <a:spLocks noChangeArrowheads="1"/>
          </p:cNvSpPr>
          <p:nvPr/>
        </p:nvSpPr>
        <p:spPr bwMode="auto">
          <a:xfrm>
            <a:off x="3276600" y="2276475"/>
            <a:ext cx="5543550" cy="3478213"/>
          </a:xfrm>
          <a:prstGeom prst="rect">
            <a:avLst/>
          </a:prstGeom>
          <a:noFill/>
          <a:ln w="9525">
            <a:noFill/>
            <a:miter lim="800000"/>
            <a:headEnd/>
            <a:tailEnd/>
          </a:ln>
        </p:spPr>
        <p:txBody>
          <a:bodyPr>
            <a:spAutoFit/>
          </a:bodyPr>
          <a:lstStyle/>
          <a:p>
            <a:endParaRPr lang="nl-NL" sz="1600" i="1">
              <a:latin typeface="Verdana" pitchFamily="34" charset="0"/>
            </a:endParaRPr>
          </a:p>
          <a:p>
            <a:endParaRPr lang="nl-NL">
              <a:latin typeface="Verdana" pitchFamily="34" charset="0"/>
            </a:endParaRPr>
          </a:p>
          <a:p>
            <a:r>
              <a:rPr lang="nl-NL">
                <a:latin typeface="Verdana" pitchFamily="34" charset="0"/>
              </a:rPr>
              <a:t>Dus: stimuleren van ‘topervaringen’ bij kinderen onder de 12.</a:t>
            </a:r>
          </a:p>
          <a:p>
            <a:r>
              <a:rPr lang="nl-NL" sz="1600" i="1">
                <a:latin typeface="Verdana" pitchFamily="34" charset="0"/>
              </a:rPr>
              <a:t>(Nationale Uitdaging, 2006)</a:t>
            </a:r>
            <a:endParaRPr lang="nl-NL" i="1">
              <a:latin typeface="Verdana" pitchFamily="34" charset="0"/>
            </a:endParaRPr>
          </a:p>
          <a:p>
            <a:endParaRPr lang="nl-NL" sz="1600">
              <a:latin typeface="Verdana" pitchFamily="34" charset="0"/>
            </a:endParaRPr>
          </a:p>
          <a:p>
            <a:endParaRPr lang="nl-NL" sz="1600">
              <a:latin typeface="Verdana" pitchFamily="34" charset="0"/>
            </a:endParaRPr>
          </a:p>
          <a:p>
            <a:r>
              <a:rPr lang="nl-NL">
                <a:latin typeface="Verdana" pitchFamily="34" charset="0"/>
              </a:rPr>
              <a:t>Topervaringen blijven ook echt hangen, en jongeren zouden deze op latere leeftijd moeten delen om ze te bekrachtigen.</a:t>
            </a:r>
            <a:r>
              <a:rPr lang="nl-NL" sz="1600">
                <a:latin typeface="Verdana" pitchFamily="34" charset="0"/>
              </a:rPr>
              <a:t/>
            </a:r>
            <a:br>
              <a:rPr lang="nl-NL" sz="1600">
                <a:latin typeface="Verdana" pitchFamily="34" charset="0"/>
              </a:rPr>
            </a:br>
            <a:r>
              <a:rPr lang="nl-NL" sz="1600" i="1">
                <a:latin typeface="Verdana" pitchFamily="34" charset="0"/>
              </a:rPr>
              <a:t>(Jaap Rohof, Stichting wAarde)</a:t>
            </a:r>
          </a:p>
          <a:p>
            <a:endParaRPr lang="nl-NL" sz="1600">
              <a:latin typeface="Verdana" pitchFamily="34" charset="0"/>
            </a:endParaRPr>
          </a:p>
          <a:p>
            <a:endParaRPr lang="nl-NL" sz="1600">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509</TotalTime>
  <Words>6923</Words>
  <Application>Microsoft Office PowerPoint</Application>
  <PresentationFormat>On-screen Show (4:3)</PresentationFormat>
  <Paragraphs>406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Spring</vt:lpstr>
      <vt:lpstr>Naar Buiten®</vt:lpstr>
      <vt:lpstr>PowerPoint Presentation</vt:lpstr>
      <vt:lpstr>Succesvolle buitenactiviteiten met een klas (1)</vt:lpstr>
      <vt:lpstr>Succesvolle buitenactiviteiten met een klas (2)</vt:lpstr>
      <vt:lpstr>Succesvolle buitenactiviteiten met een klas (3)</vt:lpstr>
      <vt:lpstr>Wat maakt een succesvolle activiteit?</vt:lpstr>
      <vt:lpstr>Achtergrond: Jeugd &amp; Natuur (1)</vt:lpstr>
      <vt:lpstr>Achtergrond: Jeugd &amp; Natuur (2)</vt:lpstr>
      <vt:lpstr>Achtergrond: Jeugd &amp; Natuur (3)</vt:lpstr>
      <vt:lpstr>PowerPoint Presentation</vt:lpstr>
      <vt:lpstr>Achtergrond: Jeugd &amp; Natuur (5)</vt:lpstr>
      <vt:lpstr>Welke eisen stellen we aan het gebied?</vt:lpstr>
      <vt:lpstr>Wat heeft dit nog met biologie te maken?!</vt:lpstr>
      <vt:lpstr>Verdere kaders</vt:lpstr>
      <vt:lpstr>Opdracht: Naar Buiten®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Naar Buiten®</dc:title>
  <dc:creator>van bragt</dc:creator>
  <cp:lastModifiedBy>van bragt</cp:lastModifiedBy>
  <cp:revision>58</cp:revision>
  <dcterms:created xsi:type="dcterms:W3CDTF">2014-04-25T13:55:31Z</dcterms:created>
  <dcterms:modified xsi:type="dcterms:W3CDTF">2014-05-15T20:30:53Z</dcterms:modified>
</cp:coreProperties>
</file>