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674" r:id="rId2"/>
  </p:sldMasterIdLst>
  <p:notesMasterIdLst>
    <p:notesMasterId r:id="rId35"/>
  </p:notesMasterIdLst>
  <p:sldIdLst>
    <p:sldId id="256" r:id="rId3"/>
    <p:sldId id="280" r:id="rId4"/>
    <p:sldId id="286" r:id="rId5"/>
    <p:sldId id="287" r:id="rId6"/>
    <p:sldId id="259" r:id="rId7"/>
    <p:sldId id="258" r:id="rId8"/>
    <p:sldId id="279" r:id="rId9"/>
    <p:sldId id="260" r:id="rId10"/>
    <p:sldId id="261" r:id="rId11"/>
    <p:sldId id="271" r:id="rId12"/>
    <p:sldId id="278" r:id="rId13"/>
    <p:sldId id="272" r:id="rId14"/>
    <p:sldId id="273" r:id="rId15"/>
    <p:sldId id="290" r:id="rId16"/>
    <p:sldId id="289" r:id="rId17"/>
    <p:sldId id="291" r:id="rId18"/>
    <p:sldId id="292" r:id="rId19"/>
    <p:sldId id="293" r:id="rId20"/>
    <p:sldId id="274" r:id="rId21"/>
    <p:sldId id="275" r:id="rId22"/>
    <p:sldId id="277" r:id="rId23"/>
    <p:sldId id="294" r:id="rId24"/>
    <p:sldId id="281" r:id="rId25"/>
    <p:sldId id="288" r:id="rId26"/>
    <p:sldId id="295" r:id="rId27"/>
    <p:sldId id="296" r:id="rId28"/>
    <p:sldId id="299" r:id="rId29"/>
    <p:sldId id="298" r:id="rId30"/>
    <p:sldId id="267" r:id="rId31"/>
    <p:sldId id="282" r:id="rId32"/>
    <p:sldId id="284" r:id="rId33"/>
    <p:sldId id="285" r:id="rId34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958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60"/>
  </p:normalViewPr>
  <p:slideViewPr>
    <p:cSldViewPr>
      <p:cViewPr varScale="1">
        <p:scale>
          <a:sx n="82" d="100"/>
          <a:sy n="82" d="100"/>
        </p:scale>
        <p:origin x="1517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604" cy="46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159" y="0"/>
            <a:ext cx="3038604" cy="46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0714" y="4416311"/>
            <a:ext cx="5608975" cy="4182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49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49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49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49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49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49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49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49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49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49"/>
            <a:ext cx="3038604" cy="46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159" y="8829649"/>
            <a:ext cx="3038604" cy="46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3547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700714" y="4416311"/>
            <a:ext cx="5608975" cy="41829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75801" y="4723251"/>
            <a:ext cx="5409562" cy="44736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9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Er is al heel veel educatief materiaal ontwikkeld rond het vergroenen van schoolpleinen en tuinen. Veel materialen komen bij het IVN vandaan. Daar willen we gebruik van maken.</a:t>
            </a:r>
          </a:p>
          <a:p>
            <a:pPr marL="0" marR="0" lvl="0" indent="-19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B.v. een digitaal pakket bestaande uit allerlei modules en een handleiding voor de leerkracht. Modules kunnen zijn: ontwerp een bijenhotel, maak zaadbommetjes, ontwerp een bijvriendelijk schoolplein, bijen herkennen, etc. </a:t>
            </a:r>
          </a:p>
          <a:p>
            <a:pPr marL="0" marR="0" lvl="0" indent="-19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Het is mogelijk om een vrijwilliger van het IVN een ochtend of middag in de klas te krijgen die programma begeleid</a:t>
            </a:r>
          </a:p>
          <a:p>
            <a:pPr marL="0" marR="0" lvl="0" indent="-1905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3829010" y="9443321"/>
            <a:ext cx="2930574" cy="49760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232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3ed2e5be9_0_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3ed2e5be9_0_639:notes"/>
          <p:cNvSpPr txBox="1">
            <a:spLocks noGrp="1"/>
          </p:cNvSpPr>
          <p:nvPr>
            <p:ph type="body" idx="1"/>
          </p:nvPr>
        </p:nvSpPr>
        <p:spPr>
          <a:xfrm>
            <a:off x="700714" y="4416311"/>
            <a:ext cx="5609100" cy="41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43ed2e5be9_0_639:notes"/>
          <p:cNvSpPr txBox="1">
            <a:spLocks noGrp="1"/>
          </p:cNvSpPr>
          <p:nvPr>
            <p:ph type="sldNum" idx="12"/>
          </p:nvPr>
        </p:nvSpPr>
        <p:spPr>
          <a:xfrm>
            <a:off x="3970159" y="8829649"/>
            <a:ext cx="3038700" cy="465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3ed2e5be9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43ed2e5be9_0_479:notes"/>
          <p:cNvSpPr txBox="1">
            <a:spLocks noGrp="1"/>
          </p:cNvSpPr>
          <p:nvPr>
            <p:ph type="body" idx="1"/>
          </p:nvPr>
        </p:nvSpPr>
        <p:spPr>
          <a:xfrm>
            <a:off x="700714" y="4416311"/>
            <a:ext cx="5609100" cy="41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43ed2e5be9_0_479:notes"/>
          <p:cNvSpPr txBox="1">
            <a:spLocks noGrp="1"/>
          </p:cNvSpPr>
          <p:nvPr>
            <p:ph type="sldNum" idx="12"/>
          </p:nvPr>
        </p:nvSpPr>
        <p:spPr>
          <a:xfrm>
            <a:off x="3970159" y="8829649"/>
            <a:ext cx="30387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2536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3ed2e5be9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43ed2e5be9_0_479:notes"/>
          <p:cNvSpPr txBox="1">
            <a:spLocks noGrp="1"/>
          </p:cNvSpPr>
          <p:nvPr>
            <p:ph type="body" idx="1"/>
          </p:nvPr>
        </p:nvSpPr>
        <p:spPr>
          <a:xfrm>
            <a:off x="700714" y="4416311"/>
            <a:ext cx="5609100" cy="41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43ed2e5be9_0_479:notes"/>
          <p:cNvSpPr txBox="1">
            <a:spLocks noGrp="1"/>
          </p:cNvSpPr>
          <p:nvPr>
            <p:ph type="sldNum" idx="12"/>
          </p:nvPr>
        </p:nvSpPr>
        <p:spPr>
          <a:xfrm>
            <a:off x="3970159" y="8829649"/>
            <a:ext cx="30387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2536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3ed2e5be9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43ed2e5be9_0_479:notes"/>
          <p:cNvSpPr txBox="1">
            <a:spLocks noGrp="1"/>
          </p:cNvSpPr>
          <p:nvPr>
            <p:ph type="body" idx="1"/>
          </p:nvPr>
        </p:nvSpPr>
        <p:spPr>
          <a:xfrm>
            <a:off x="700714" y="4416311"/>
            <a:ext cx="5609100" cy="41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43ed2e5be9_0_479:notes"/>
          <p:cNvSpPr txBox="1">
            <a:spLocks noGrp="1"/>
          </p:cNvSpPr>
          <p:nvPr>
            <p:ph type="sldNum" idx="12"/>
          </p:nvPr>
        </p:nvSpPr>
        <p:spPr>
          <a:xfrm>
            <a:off x="3970159" y="8829649"/>
            <a:ext cx="30387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2536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3ed2e5be9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43ed2e5be9_0_479:notes"/>
          <p:cNvSpPr txBox="1">
            <a:spLocks noGrp="1"/>
          </p:cNvSpPr>
          <p:nvPr>
            <p:ph type="body" idx="1"/>
          </p:nvPr>
        </p:nvSpPr>
        <p:spPr>
          <a:xfrm>
            <a:off x="700714" y="4416311"/>
            <a:ext cx="5609100" cy="41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43ed2e5be9_0_479:notes"/>
          <p:cNvSpPr txBox="1">
            <a:spLocks noGrp="1"/>
          </p:cNvSpPr>
          <p:nvPr>
            <p:ph type="sldNum" idx="12"/>
          </p:nvPr>
        </p:nvSpPr>
        <p:spPr>
          <a:xfrm>
            <a:off x="3970159" y="8829649"/>
            <a:ext cx="30387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2536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3ed2e5be9_0_526:notes"/>
          <p:cNvSpPr txBox="1">
            <a:spLocks noGrp="1"/>
          </p:cNvSpPr>
          <p:nvPr>
            <p:ph type="body" idx="1"/>
          </p:nvPr>
        </p:nvSpPr>
        <p:spPr>
          <a:xfrm>
            <a:off x="700714" y="4416311"/>
            <a:ext cx="5609100" cy="41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43ed2e5be9_0_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3ed2e5bb1_0_3:notes"/>
          <p:cNvSpPr txBox="1">
            <a:spLocks noGrp="1"/>
          </p:cNvSpPr>
          <p:nvPr>
            <p:ph type="body" idx="1"/>
          </p:nvPr>
        </p:nvSpPr>
        <p:spPr>
          <a:xfrm>
            <a:off x="700714" y="4416311"/>
            <a:ext cx="5609100" cy="41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43ed2e5bb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1909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43ed2e5be9_0_535:notes"/>
          <p:cNvSpPr txBox="1">
            <a:spLocks noGrp="1"/>
          </p:cNvSpPr>
          <p:nvPr>
            <p:ph type="body" idx="1"/>
          </p:nvPr>
        </p:nvSpPr>
        <p:spPr>
          <a:xfrm>
            <a:off x="701042" y="4473899"/>
            <a:ext cx="56085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43ed2e5be9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3062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2407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700715" y="4416311"/>
            <a:ext cx="5608975" cy="4182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:notes"/>
          <p:cNvSpPr txBox="1">
            <a:spLocks noGrp="1"/>
          </p:cNvSpPr>
          <p:nvPr>
            <p:ph type="sldNum" idx="12"/>
          </p:nvPr>
        </p:nvSpPr>
        <p:spPr>
          <a:xfrm>
            <a:off x="3970159" y="8829650"/>
            <a:ext cx="3038604" cy="46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3ed2e5be9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43ed2e5be9_0_301:notes"/>
          <p:cNvSpPr txBox="1">
            <a:spLocks noGrp="1"/>
          </p:cNvSpPr>
          <p:nvPr>
            <p:ph type="body" idx="1"/>
          </p:nvPr>
        </p:nvSpPr>
        <p:spPr>
          <a:xfrm>
            <a:off x="700714" y="4416311"/>
            <a:ext cx="5609100" cy="41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43ed2e5be9_0_301:notes"/>
          <p:cNvSpPr txBox="1">
            <a:spLocks noGrp="1"/>
          </p:cNvSpPr>
          <p:nvPr>
            <p:ph type="sldNum" idx="12"/>
          </p:nvPr>
        </p:nvSpPr>
        <p:spPr>
          <a:xfrm>
            <a:off x="3970159" y="8829649"/>
            <a:ext cx="30387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3ed2e5be9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43ed2e5be9_0_301:notes"/>
          <p:cNvSpPr txBox="1">
            <a:spLocks noGrp="1"/>
          </p:cNvSpPr>
          <p:nvPr>
            <p:ph type="body" idx="1"/>
          </p:nvPr>
        </p:nvSpPr>
        <p:spPr>
          <a:xfrm>
            <a:off x="700714" y="4416311"/>
            <a:ext cx="5609100" cy="41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43ed2e5be9_0_301:notes"/>
          <p:cNvSpPr txBox="1">
            <a:spLocks noGrp="1"/>
          </p:cNvSpPr>
          <p:nvPr>
            <p:ph type="sldNum" idx="12"/>
          </p:nvPr>
        </p:nvSpPr>
        <p:spPr>
          <a:xfrm>
            <a:off x="3970159" y="8829649"/>
            <a:ext cx="30387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7:notes"/>
          <p:cNvSpPr txBox="1">
            <a:spLocks noGrp="1"/>
          </p:cNvSpPr>
          <p:nvPr>
            <p:ph type="body" idx="1"/>
          </p:nvPr>
        </p:nvSpPr>
        <p:spPr>
          <a:xfrm>
            <a:off x="700714" y="4416311"/>
            <a:ext cx="5608975" cy="4182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7:notes"/>
          <p:cNvSpPr txBox="1">
            <a:spLocks noGrp="1"/>
          </p:cNvSpPr>
          <p:nvPr>
            <p:ph type="sldNum" idx="12"/>
          </p:nvPr>
        </p:nvSpPr>
        <p:spPr>
          <a:xfrm>
            <a:off x="3970159" y="8829649"/>
            <a:ext cx="3038604" cy="46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3ed2e5be9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43ed2e5be9_0_380:notes"/>
          <p:cNvSpPr txBox="1">
            <a:spLocks noGrp="1"/>
          </p:cNvSpPr>
          <p:nvPr>
            <p:ph type="body" idx="1"/>
          </p:nvPr>
        </p:nvSpPr>
        <p:spPr>
          <a:xfrm>
            <a:off x="700714" y="4416311"/>
            <a:ext cx="5609100" cy="41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43ed2e5be9_0_380:notes"/>
          <p:cNvSpPr txBox="1">
            <a:spLocks noGrp="1"/>
          </p:cNvSpPr>
          <p:nvPr>
            <p:ph type="sldNum" idx="12"/>
          </p:nvPr>
        </p:nvSpPr>
        <p:spPr>
          <a:xfrm>
            <a:off x="3970159" y="8829649"/>
            <a:ext cx="3038700" cy="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627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16665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16665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63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dia">
  <p:cSld name="1_Titeldia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ctrTitle"/>
          </p:nvPr>
        </p:nvSpPr>
        <p:spPr>
          <a:xfrm>
            <a:off x="847969" y="1606298"/>
            <a:ext cx="5478900" cy="85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8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5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3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3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3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3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3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3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3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300"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ubTitle" idx="1"/>
          </p:nvPr>
        </p:nvSpPr>
        <p:spPr>
          <a:xfrm>
            <a:off x="847969" y="2568280"/>
            <a:ext cx="4248900" cy="59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ftr" idx="11"/>
          </p:nvPr>
        </p:nvSpPr>
        <p:spPr>
          <a:xfrm>
            <a:off x="3124201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ssen- en Einddia">
  <p:cSld name="Tussen- en Einddia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ubTitle" idx="1"/>
          </p:nvPr>
        </p:nvSpPr>
        <p:spPr>
          <a:xfrm>
            <a:off x="847969" y="2568280"/>
            <a:ext cx="3384900" cy="59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ftr" idx="11"/>
          </p:nvPr>
        </p:nvSpPr>
        <p:spPr>
          <a:xfrm>
            <a:off x="3124201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tekst (a)">
  <p:cSld name="Titel en tekst (a)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847968" y="673313"/>
            <a:ext cx="6964500" cy="10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Arial"/>
              <a:buNone/>
              <a:defRPr sz="386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85"/>
              <a:buFont typeface="Arial"/>
              <a:buNone/>
              <a:defRPr sz="1266"/>
            </a:lvl2pPr>
            <a:lvl3pPr lvl="2" rtl="0">
              <a:spcBef>
                <a:spcPts val="0"/>
              </a:spcBef>
              <a:spcAft>
                <a:spcPts val="0"/>
              </a:spcAft>
              <a:buSzPts val="985"/>
              <a:buFont typeface="Arial"/>
              <a:buNone/>
              <a:defRPr sz="1266"/>
            </a:lvl3pPr>
            <a:lvl4pPr lvl="3" rtl="0">
              <a:spcBef>
                <a:spcPts val="0"/>
              </a:spcBef>
              <a:spcAft>
                <a:spcPts val="0"/>
              </a:spcAft>
              <a:buSzPts val="985"/>
              <a:buFont typeface="Arial"/>
              <a:buNone/>
              <a:defRPr sz="1266"/>
            </a:lvl4pPr>
            <a:lvl5pPr lvl="4" rtl="0">
              <a:spcBef>
                <a:spcPts val="0"/>
              </a:spcBef>
              <a:spcAft>
                <a:spcPts val="0"/>
              </a:spcAft>
              <a:buSzPts val="985"/>
              <a:buFont typeface="Arial"/>
              <a:buNone/>
              <a:defRPr sz="1266"/>
            </a:lvl5pPr>
            <a:lvl6pPr lvl="5" rtl="0">
              <a:spcBef>
                <a:spcPts val="0"/>
              </a:spcBef>
              <a:spcAft>
                <a:spcPts val="0"/>
              </a:spcAft>
              <a:buSzPts val="985"/>
              <a:buFont typeface="Arial"/>
              <a:buNone/>
              <a:defRPr sz="1266"/>
            </a:lvl6pPr>
            <a:lvl7pPr lvl="6" rtl="0">
              <a:spcBef>
                <a:spcPts val="0"/>
              </a:spcBef>
              <a:spcAft>
                <a:spcPts val="0"/>
              </a:spcAft>
              <a:buSzPts val="985"/>
              <a:buFont typeface="Arial"/>
              <a:buNone/>
              <a:defRPr sz="1266"/>
            </a:lvl7pPr>
            <a:lvl8pPr lvl="7" rtl="0">
              <a:spcBef>
                <a:spcPts val="0"/>
              </a:spcBef>
              <a:spcAft>
                <a:spcPts val="0"/>
              </a:spcAft>
              <a:buSzPts val="985"/>
              <a:buFont typeface="Arial"/>
              <a:buNone/>
              <a:defRPr sz="1266"/>
            </a:lvl8pPr>
            <a:lvl9pPr lvl="8" rtl="0">
              <a:spcBef>
                <a:spcPts val="0"/>
              </a:spcBef>
              <a:spcAft>
                <a:spcPts val="0"/>
              </a:spcAft>
              <a:buSzPts val="985"/>
              <a:buFont typeface="Arial"/>
              <a:buNone/>
              <a:defRPr sz="1266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84"/>
              <a:buFont typeface="Calibri"/>
              <a:buNone/>
              <a:defRPr sz="119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Calibri"/>
              <a:buNone/>
              <a:defRPr sz="18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Calibri"/>
              <a:buNone/>
              <a:defRPr sz="18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Calibri"/>
              <a:buNone/>
              <a:defRPr sz="18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Calibri"/>
              <a:buNone/>
              <a:defRPr sz="18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Calibri"/>
              <a:buNone/>
              <a:defRPr sz="18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Calibri"/>
              <a:buNone/>
              <a:defRPr sz="18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Calibri"/>
              <a:buNone/>
              <a:defRPr sz="18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Calibri"/>
              <a:buNone/>
              <a:defRPr sz="18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ftr" idx="11"/>
          </p:nvPr>
        </p:nvSpPr>
        <p:spPr>
          <a:xfrm>
            <a:off x="3124201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84"/>
              <a:buFont typeface="Calibri"/>
              <a:buNone/>
              <a:defRPr sz="119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Calibri"/>
              <a:buNone/>
              <a:defRPr sz="18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Calibri"/>
              <a:buNone/>
              <a:defRPr sz="18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Calibri"/>
              <a:buNone/>
              <a:defRPr sz="18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Calibri"/>
              <a:buNone/>
              <a:defRPr sz="18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Calibri"/>
              <a:buNone/>
              <a:defRPr sz="18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Calibri"/>
              <a:buNone/>
              <a:defRPr sz="18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Calibri"/>
              <a:buNone/>
              <a:defRPr sz="18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4"/>
              <a:buFont typeface="Calibri"/>
              <a:buNone/>
              <a:defRPr sz="1828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5" tIns="65000" rIns="130025" bIns="650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99"/>
              <a:buFont typeface="Arial"/>
              <a:buNone/>
              <a:defRPr sz="119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99"/>
              <a:buFont typeface="Arial"/>
              <a:buNone/>
              <a:defRPr sz="119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99"/>
              <a:buFont typeface="Arial"/>
              <a:buNone/>
              <a:defRPr sz="119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99"/>
              <a:buFont typeface="Arial"/>
              <a:buNone/>
              <a:defRPr sz="119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99"/>
              <a:buFont typeface="Arial"/>
              <a:buNone/>
              <a:defRPr sz="119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99"/>
              <a:buFont typeface="Arial"/>
              <a:buNone/>
              <a:defRPr sz="119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99"/>
              <a:buFont typeface="Arial"/>
              <a:buNone/>
              <a:defRPr sz="119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99"/>
              <a:buFont typeface="Arial"/>
              <a:buNone/>
              <a:defRPr sz="119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99"/>
              <a:buFont typeface="Arial"/>
              <a:buNone/>
              <a:defRPr sz="119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847968" y="2014875"/>
            <a:ext cx="6964500" cy="32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1687"/>
              <a:buFont typeface="Arial"/>
              <a:buNone/>
              <a:defRPr sz="168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724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1687"/>
              <a:buFont typeface="Arial"/>
              <a:buChar char="•"/>
              <a:defRPr sz="168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5724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1687"/>
              <a:buFont typeface="Arial"/>
              <a:buChar char="•"/>
              <a:defRPr sz="168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5724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1687"/>
              <a:buFont typeface="Arial"/>
              <a:buChar char="•"/>
              <a:defRPr sz="168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5724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1687"/>
              <a:buFont typeface="Arial"/>
              <a:buChar char="•"/>
              <a:defRPr sz="168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3631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sz="196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3631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sz="196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3631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sz="196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3631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969"/>
              <a:buFont typeface="Arial"/>
              <a:buChar char="•"/>
              <a:defRPr sz="196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49117" y="4745396"/>
            <a:ext cx="1748081" cy="1738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ssen- en Einddia">
  <p:cSld name="Tussen- en Einddi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847969" y="2568280"/>
            <a:ext cx="3384787" cy="59213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844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25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Google Shape;141;p2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64" name="Google Shape;164;p2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body" idx="1"/>
          </p:nvPr>
        </p:nvSpPr>
        <p:spPr>
          <a:xfrm rot="5400000">
            <a:off x="2308949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 rot="5400000">
            <a:off x="4732349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7" name="Google Shape;177;p27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mailto:jeroen.vanderbrugge@naturalis.n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Word_Document.docx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org.obsidentify.recognition_gardenbees" TargetMode="External"/><Relationship Id="rId2" Type="http://schemas.openxmlformats.org/officeDocument/2006/relationships/hyperlink" Target="https://www.nederlandzoemt.nl/educatie/overzicht-educatiemateriaal/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png"/><Relationship Id="rId4" Type="http://schemas.openxmlformats.org/officeDocument/2006/relationships/hyperlink" Target="https://bijenplanten.groenehotspothouten.nl/zoeken/pagina/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mailto:jeroen.vanderbrugge@naturalis.n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004A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/>
        </p:nvSpPr>
        <p:spPr>
          <a:xfrm>
            <a:off x="171453" y="2537231"/>
            <a:ext cx="8886824" cy="13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Wilde </a:t>
            </a:r>
            <a:r>
              <a:rPr lang="en-US" sz="5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bijen</a:t>
            </a:r>
            <a:r>
              <a:rPr lang="en-US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bijenplanten</a:t>
            </a:r>
            <a:endParaRPr sz="5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53" y="188640"/>
            <a:ext cx="1390650" cy="2524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88" name="Google Shape;188;p28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89" name="Google Shape;189;p28"/>
          <p:cNvSpPr txBox="1"/>
          <p:nvPr/>
        </p:nvSpPr>
        <p:spPr>
          <a:xfrm>
            <a:off x="3851919" y="4797152"/>
            <a:ext cx="5206357" cy="13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Jeroen van der Brugge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jeroen.vanderbrugge@naturalis.nl</a:t>
            </a: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" y="3582896"/>
            <a:ext cx="3289375" cy="32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>
            <a:grpSpLocks noChangeAspect="1"/>
          </p:cNvGrpSpPr>
          <p:nvPr/>
        </p:nvGrpSpPr>
        <p:grpSpPr>
          <a:xfrm>
            <a:off x="35495" y="1485786"/>
            <a:ext cx="9108505" cy="4471074"/>
            <a:chOff x="1143000" y="1595438"/>
            <a:chExt cx="7749480" cy="38039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595438"/>
              <a:ext cx="6858000" cy="3667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kstvak 3"/>
            <p:cNvSpPr txBox="1"/>
            <p:nvPr/>
          </p:nvSpPr>
          <p:spPr>
            <a:xfrm rot="16200000">
              <a:off x="657443" y="2875843"/>
              <a:ext cx="2232248" cy="3142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sz="1800" b="1" dirty="0"/>
                <a:t>aantal bloemen</a:t>
              </a:r>
              <a:endParaRPr lang="en-US" sz="1800" b="1" dirty="0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2339752" y="4808185"/>
              <a:ext cx="122413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/>
                <a:t>diepe bloemen</a:t>
              </a:r>
              <a:endParaRPr lang="en-US" sz="1200" dirty="0"/>
            </a:p>
          </p:txBody>
        </p:sp>
        <p:sp>
          <p:nvSpPr>
            <p:cNvPr id="7" name="Tekstvak 6"/>
            <p:cNvSpPr txBox="1"/>
            <p:nvPr/>
          </p:nvSpPr>
          <p:spPr>
            <a:xfrm>
              <a:off x="3707904" y="4808184"/>
              <a:ext cx="1152128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/>
                <a:t>gemengd</a:t>
              </a:r>
              <a:endParaRPr lang="en-US" sz="1200" dirty="0"/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5076056" y="4808185"/>
              <a:ext cx="1152128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/>
                <a:t>open bloemen</a:t>
              </a:r>
              <a:endParaRPr lang="en-US" sz="1200" dirty="0"/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3995936" y="5085184"/>
              <a:ext cx="593806" cy="314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800" b="1" dirty="0"/>
                <a:t>plot</a:t>
              </a:r>
              <a:endParaRPr lang="en-US" sz="1800" b="1" dirty="0"/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6850787" y="3367661"/>
              <a:ext cx="2016224" cy="1106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nl-NL" sz="1100" dirty="0" err="1"/>
                <a:t>incarnaatklaver</a:t>
              </a:r>
              <a:endParaRPr lang="nl-NL" sz="1100" dirty="0"/>
            </a:p>
            <a:p>
              <a:pPr>
                <a:spcAft>
                  <a:spcPts val="300"/>
                </a:spcAft>
              </a:pPr>
              <a:r>
                <a:rPr lang="nl-NL" sz="1100" dirty="0"/>
                <a:t>lupine</a:t>
              </a:r>
            </a:p>
            <a:p>
              <a:pPr>
                <a:spcAft>
                  <a:spcPts val="300"/>
                </a:spcAft>
              </a:pPr>
              <a:r>
                <a:rPr lang="nl-NL" sz="1100" dirty="0"/>
                <a:t>wikke</a:t>
              </a:r>
            </a:p>
            <a:p>
              <a:pPr>
                <a:spcAft>
                  <a:spcPts val="300"/>
                </a:spcAft>
              </a:pPr>
              <a:r>
                <a:rPr lang="nl-NL" sz="1100" dirty="0" err="1"/>
                <a:t>phacelia</a:t>
              </a:r>
              <a:r>
                <a:rPr lang="nl-NL" sz="1100" dirty="0"/>
                <a:t> (bijenbrood)</a:t>
              </a:r>
            </a:p>
            <a:p>
              <a:pPr>
                <a:spcAft>
                  <a:spcPts val="300"/>
                </a:spcAft>
              </a:pPr>
              <a:r>
                <a:rPr lang="nl-NL" sz="1100" dirty="0"/>
                <a:t>klaproos</a:t>
              </a:r>
            </a:p>
            <a:p>
              <a:pPr>
                <a:spcAft>
                  <a:spcPts val="300"/>
                </a:spcAft>
              </a:pPr>
              <a:r>
                <a:rPr lang="nl-NL" sz="1100" dirty="0"/>
                <a:t>gele mosterd</a:t>
              </a:r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6543600" y="3140968"/>
              <a:ext cx="1340768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NL" sz="1200" dirty="0"/>
                <a:t>Bloemsoort</a:t>
              </a:r>
              <a:endParaRPr lang="en-US" sz="1200" dirty="0"/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6543600" y="2204864"/>
              <a:ext cx="1340768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NL" sz="1200" dirty="0"/>
                <a:t>Expert</a:t>
              </a:r>
              <a:endParaRPr lang="en-US" sz="1200" dirty="0"/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6876256" y="2513547"/>
              <a:ext cx="2016224" cy="399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nl-NL" sz="1100" dirty="0"/>
                <a:t>nee</a:t>
              </a:r>
            </a:p>
            <a:p>
              <a:pPr>
                <a:spcAft>
                  <a:spcPts val="300"/>
                </a:spcAft>
              </a:pPr>
              <a:r>
                <a:rPr lang="nl-NL" sz="1100" dirty="0"/>
                <a:t>ja</a:t>
              </a:r>
            </a:p>
          </p:txBody>
        </p:sp>
      </p:grpSp>
      <p:sp>
        <p:nvSpPr>
          <p:cNvPr id="15" name="Google Shape;336;p41"/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2018: </a:t>
            </a:r>
            <a:r>
              <a:rPr lang="en-US" sz="44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Bloemmengsel</a:t>
            </a:r>
            <a:r>
              <a:rPr lang="en-US" sz="4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onderzoek</a:t>
            </a:r>
            <a:endParaRPr sz="44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7540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36;p41"/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2018: </a:t>
            </a:r>
            <a:r>
              <a:rPr lang="en-US" sz="44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Bloemmengsel</a:t>
            </a:r>
            <a:r>
              <a:rPr lang="en-US" sz="4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onderzoek</a:t>
            </a:r>
            <a:endParaRPr sz="44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6792"/>
            <a:ext cx="835342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16714"/>
            <a:ext cx="5256584" cy="358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1403648" y="5517232"/>
            <a:ext cx="590465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/>
              <a:t>     lupine      klaproos   </a:t>
            </a:r>
            <a:r>
              <a:rPr lang="nl-NL" b="1" dirty="0" err="1"/>
              <a:t>phacelia</a:t>
            </a:r>
            <a:r>
              <a:rPr lang="nl-NL" b="1" dirty="0"/>
              <a:t>       gele      </a:t>
            </a:r>
            <a:r>
              <a:rPr lang="nl-NL" b="1" dirty="0" err="1"/>
              <a:t>incarnaat</a:t>
            </a:r>
            <a:r>
              <a:rPr lang="nl-NL" b="1" dirty="0"/>
              <a:t>    wikke </a:t>
            </a:r>
          </a:p>
          <a:p>
            <a:r>
              <a:rPr lang="nl-NL" b="1" dirty="0"/>
              <a:t>                                                         mosterd      klaver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77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/>
          <p:cNvGrpSpPr>
            <a:grpSpLocks noChangeAspect="1"/>
          </p:cNvGrpSpPr>
          <p:nvPr/>
        </p:nvGrpSpPr>
        <p:grpSpPr>
          <a:xfrm>
            <a:off x="613571" y="1845360"/>
            <a:ext cx="8494933" cy="4276150"/>
            <a:chOff x="1457568" y="2060848"/>
            <a:chExt cx="7002864" cy="3525077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2060848"/>
              <a:ext cx="6096000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kstvak 23"/>
            <p:cNvSpPr txBox="1"/>
            <p:nvPr/>
          </p:nvSpPr>
          <p:spPr>
            <a:xfrm rot="16200000">
              <a:off x="493675" y="3024741"/>
              <a:ext cx="2232248" cy="304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sz="1800" b="1" dirty="0"/>
                <a:t>aantal insecten</a:t>
              </a:r>
              <a:endParaRPr lang="en-US" sz="1800" b="1" dirty="0"/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2123728" y="5004464"/>
              <a:ext cx="122413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/>
                <a:t>diepe bloemen</a:t>
              </a:r>
              <a:endParaRPr lang="en-US" sz="1200" dirty="0"/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3347864" y="5004463"/>
              <a:ext cx="1152128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/>
                <a:t>gemengd</a:t>
              </a:r>
              <a:endParaRPr lang="en-US" sz="1200" dirty="0"/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4644008" y="5004464"/>
              <a:ext cx="1152128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200" dirty="0"/>
                <a:t>open bloemen</a:t>
              </a:r>
              <a:endParaRPr lang="en-US" sz="1200" dirty="0"/>
            </a:p>
          </p:txBody>
        </p:sp>
        <p:sp>
          <p:nvSpPr>
            <p:cNvPr id="28" name="Tekstvak 27"/>
            <p:cNvSpPr txBox="1"/>
            <p:nvPr/>
          </p:nvSpPr>
          <p:spPr>
            <a:xfrm>
              <a:off x="3707904" y="5281463"/>
              <a:ext cx="593806" cy="30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800" b="1" dirty="0"/>
                <a:t>plot</a:t>
              </a:r>
              <a:endParaRPr lang="en-US" sz="1800" b="1" dirty="0"/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6444208" y="3645024"/>
              <a:ext cx="2016224" cy="9429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nl-NL" sz="1100" dirty="0"/>
                <a:t>kevers</a:t>
              </a:r>
            </a:p>
            <a:p>
              <a:pPr>
                <a:spcAft>
                  <a:spcPts val="400"/>
                </a:spcAft>
              </a:pPr>
              <a:r>
                <a:rPr lang="nl-NL" sz="1100" dirty="0"/>
                <a:t>hommels</a:t>
              </a:r>
            </a:p>
            <a:p>
              <a:pPr>
                <a:spcAft>
                  <a:spcPts val="400"/>
                </a:spcAft>
              </a:pPr>
              <a:r>
                <a:rPr lang="nl-NL" sz="1100" dirty="0"/>
                <a:t>honingbijen</a:t>
              </a:r>
            </a:p>
            <a:p>
              <a:pPr>
                <a:spcAft>
                  <a:spcPts val="400"/>
                </a:spcAft>
              </a:pPr>
              <a:r>
                <a:rPr lang="nl-NL" sz="1100" dirty="0"/>
                <a:t>zweefvliegen</a:t>
              </a:r>
            </a:p>
            <a:p>
              <a:pPr>
                <a:spcAft>
                  <a:spcPts val="400"/>
                </a:spcAft>
              </a:pPr>
              <a:r>
                <a:rPr lang="nl-NL" sz="1100" dirty="0"/>
                <a:t>wilde bijen</a:t>
              </a:r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6111552" y="3368025"/>
              <a:ext cx="1340768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NL" sz="1200" dirty="0"/>
                <a:t>Bestuivers</a:t>
              </a:r>
              <a:endParaRPr lang="en-US" sz="1200" dirty="0"/>
            </a:p>
          </p:txBody>
        </p:sp>
        <p:sp>
          <p:nvSpPr>
            <p:cNvPr id="31" name="Tekstvak 30"/>
            <p:cNvSpPr txBox="1"/>
            <p:nvPr/>
          </p:nvSpPr>
          <p:spPr>
            <a:xfrm>
              <a:off x="6111552" y="2492896"/>
              <a:ext cx="1340768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NL" sz="1200" dirty="0"/>
                <a:t>Expert</a:t>
              </a:r>
              <a:endParaRPr lang="en-US" sz="1200" dirty="0"/>
            </a:p>
          </p:txBody>
        </p:sp>
        <p:sp>
          <p:nvSpPr>
            <p:cNvPr id="32" name="Tekstvak 31"/>
            <p:cNvSpPr txBox="1"/>
            <p:nvPr/>
          </p:nvSpPr>
          <p:spPr>
            <a:xfrm>
              <a:off x="6442180" y="2790053"/>
              <a:ext cx="2016224" cy="386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nl-NL" sz="1100" dirty="0"/>
                <a:t>nee</a:t>
              </a:r>
            </a:p>
            <a:p>
              <a:pPr>
                <a:spcAft>
                  <a:spcPts val="300"/>
                </a:spcAft>
              </a:pPr>
              <a:r>
                <a:rPr lang="nl-NL" sz="1100" dirty="0"/>
                <a:t>ja</a:t>
              </a:r>
            </a:p>
          </p:txBody>
        </p:sp>
      </p:grpSp>
      <p:sp>
        <p:nvSpPr>
          <p:cNvPr id="34" name="Google Shape;336;p41"/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2018: </a:t>
            </a:r>
            <a:r>
              <a:rPr lang="en-US" sz="44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Bloemmengsel</a:t>
            </a:r>
            <a:r>
              <a:rPr lang="en-US" sz="4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onderzoek</a:t>
            </a:r>
            <a:endParaRPr sz="44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2152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36;p41"/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2018: </a:t>
            </a:r>
            <a:r>
              <a:rPr lang="en-US" sz="44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Bloemmengsel</a:t>
            </a:r>
            <a:r>
              <a:rPr lang="en-US" sz="4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onderzoek</a:t>
            </a:r>
            <a:endParaRPr sz="4400"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6792"/>
            <a:ext cx="835342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2987824" y="5949280"/>
            <a:ext cx="21602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4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323528" y="44624"/>
            <a:ext cx="7632848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 b="1" i="0" u="none" strike="noStrike" cap="none" dirty="0" err="1">
                <a:solidFill>
                  <a:schemeClr val="dk1"/>
                </a:solidFill>
                <a:sym typeface="Calibri"/>
              </a:rPr>
              <a:t>Activiteit</a:t>
            </a:r>
            <a:r>
              <a:rPr lang="en-US" sz="4400" b="1" i="0" u="none" strike="noStrike" cap="none" dirty="0">
                <a:solidFill>
                  <a:schemeClr val="dk1"/>
                </a:solidFill>
                <a:sym typeface="Calibri"/>
              </a:rPr>
              <a:t>: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sym typeface="Calibri"/>
              </a:rPr>
              <a:t>Hommel</a:t>
            </a:r>
            <a:r>
              <a:rPr lang="en-US" b="1" dirty="0" err="1"/>
              <a:t>-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sym typeface="Calibri"/>
              </a:rPr>
              <a:t>zoekkaart</a:t>
            </a:r>
            <a:endParaRPr lang="en-US" sz="4400" b="1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9474775"/>
              </p:ext>
            </p:extLst>
          </p:nvPr>
        </p:nvGraphicFramePr>
        <p:xfrm>
          <a:off x="1259632" y="1455064"/>
          <a:ext cx="7344816" cy="507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4" imgW="6084943" imgH="4200065" progId="Word.Document.12">
                  <p:embed/>
                </p:oleObj>
              </mc:Choice>
              <mc:Fallback>
                <p:oleObj name="Document" r:id="rId4" imgW="6084943" imgH="4200065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455064"/>
                        <a:ext cx="7344816" cy="5070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Rechte verbindingslijn 2"/>
          <p:cNvCxnSpPr/>
          <p:nvPr/>
        </p:nvCxnSpPr>
        <p:spPr>
          <a:xfrm>
            <a:off x="1043608" y="1484784"/>
            <a:ext cx="6840000" cy="0"/>
          </a:xfrm>
          <a:prstGeom prst="line">
            <a:avLst/>
          </a:prstGeom>
          <a:ln w="666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393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naturalis.nl/280x190/209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917" y="2617496"/>
            <a:ext cx="247048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ages.naturalis.nl/280x190/2093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7" y="4114800"/>
            <a:ext cx="247048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ages.naturalis.nl/280x190/2093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"/>
            <a:ext cx="247048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naturalis.nl/280x190/2093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064968"/>
            <a:ext cx="247048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ages.naturalis.nl/280x190/2093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117" y="3946526"/>
            <a:ext cx="247048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mages.naturalis.nl/280x190/20934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3" y="2118756"/>
            <a:ext cx="247048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62" y="381000"/>
            <a:ext cx="1275685" cy="126763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70404" y="80942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/>
              <a:t>start</a:t>
            </a:r>
            <a:endParaRPr lang="en-US" b="1" dirty="0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612" y="2286000"/>
            <a:ext cx="1421820" cy="1063314"/>
          </a:xfrm>
          <a:prstGeom prst="rect">
            <a:avLst/>
          </a:prstGeom>
        </p:spPr>
      </p:pic>
      <p:sp>
        <p:nvSpPr>
          <p:cNvPr id="26" name="Tekstvak 25"/>
          <p:cNvSpPr txBox="1"/>
          <p:nvPr/>
        </p:nvSpPr>
        <p:spPr>
          <a:xfrm>
            <a:off x="7010400" y="2494491"/>
            <a:ext cx="145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Een duidelijk zwart vlekje op beide voorvleugels</a:t>
            </a:r>
            <a:endParaRPr lang="en-US" sz="1200" dirty="0"/>
          </a:p>
        </p:txBody>
      </p:sp>
      <p:pic>
        <p:nvPicPr>
          <p:cNvPr id="27" name="Afbeelding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848" y="1238560"/>
            <a:ext cx="1334952" cy="1063314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4334689"/>
            <a:ext cx="1409732" cy="1063314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48" y="2670486"/>
            <a:ext cx="1334952" cy="1063314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312" y="1375086"/>
            <a:ext cx="1334952" cy="1063314"/>
          </a:xfrm>
          <a:prstGeom prst="rect">
            <a:avLst/>
          </a:prstGeom>
        </p:spPr>
      </p:pic>
      <p:sp>
        <p:nvSpPr>
          <p:cNvPr id="33" name="Tekstvak 32"/>
          <p:cNvSpPr txBox="1"/>
          <p:nvPr/>
        </p:nvSpPr>
        <p:spPr>
          <a:xfrm>
            <a:off x="2095500" y="1583577"/>
            <a:ext cx="1086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Vlinder heeft oranje op de vleugel</a:t>
            </a:r>
            <a:endParaRPr lang="en-US" sz="1200" dirty="0"/>
          </a:p>
        </p:txBody>
      </p:sp>
      <p:sp>
        <p:nvSpPr>
          <p:cNvPr id="34" name="Tekstvak 33"/>
          <p:cNvSpPr txBox="1"/>
          <p:nvPr/>
        </p:nvSpPr>
        <p:spPr>
          <a:xfrm>
            <a:off x="2894178" y="2971310"/>
            <a:ext cx="1179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Vleugelranden zijn gerafeld</a:t>
            </a:r>
            <a:endParaRPr lang="en-US" sz="1200" dirty="0"/>
          </a:p>
        </p:txBody>
      </p:sp>
      <p:sp>
        <p:nvSpPr>
          <p:cNvPr id="35" name="Tekstvak 34"/>
          <p:cNvSpPr txBox="1"/>
          <p:nvPr/>
        </p:nvSpPr>
        <p:spPr>
          <a:xfrm>
            <a:off x="2742328" y="4543180"/>
            <a:ext cx="1469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Blauwe vlekjes op zowel de voor als achtervleugel</a:t>
            </a:r>
            <a:endParaRPr lang="en-US" sz="1200" dirty="0"/>
          </a:p>
        </p:txBody>
      </p:sp>
      <p:sp>
        <p:nvSpPr>
          <p:cNvPr id="36" name="Tekstvak 35"/>
          <p:cNvSpPr txBox="1"/>
          <p:nvPr/>
        </p:nvSpPr>
        <p:spPr>
          <a:xfrm>
            <a:off x="4355976" y="1519535"/>
            <a:ext cx="1257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Vlinder is grotendeels wit</a:t>
            </a:r>
            <a:endParaRPr lang="en-US" sz="1200" dirty="0"/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1751147" y="1238560"/>
            <a:ext cx="471353" cy="2809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/>
          <p:cNvCxnSpPr>
            <a:endCxn id="31" idx="0"/>
          </p:cNvCxnSpPr>
          <p:nvPr/>
        </p:nvCxnSpPr>
        <p:spPr>
          <a:xfrm>
            <a:off x="3124200" y="2286000"/>
            <a:ext cx="323124" cy="3844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/>
          <p:cNvCxnSpPr>
            <a:stCxn id="32" idx="3"/>
            <a:endCxn id="27" idx="1"/>
          </p:cNvCxnSpPr>
          <p:nvPr/>
        </p:nvCxnSpPr>
        <p:spPr>
          <a:xfrm flipV="1">
            <a:off x="3306264" y="1770217"/>
            <a:ext cx="997584" cy="1365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met pijl 43"/>
          <p:cNvCxnSpPr/>
          <p:nvPr/>
        </p:nvCxnSpPr>
        <p:spPr>
          <a:xfrm flipH="1">
            <a:off x="1905000" y="3202142"/>
            <a:ext cx="874848" cy="1404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met pijl 45"/>
          <p:cNvCxnSpPr/>
          <p:nvPr/>
        </p:nvCxnSpPr>
        <p:spPr>
          <a:xfrm>
            <a:off x="5410200" y="2145512"/>
            <a:ext cx="1600200" cy="41165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met pijl 46"/>
          <p:cNvCxnSpPr/>
          <p:nvPr/>
        </p:nvCxnSpPr>
        <p:spPr>
          <a:xfrm>
            <a:off x="3945403" y="5244057"/>
            <a:ext cx="626597" cy="2809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met pijl 47"/>
          <p:cNvCxnSpPr/>
          <p:nvPr/>
        </p:nvCxnSpPr>
        <p:spPr>
          <a:xfrm flipH="1">
            <a:off x="2222500" y="5244057"/>
            <a:ext cx="749301" cy="15394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/>
          <p:cNvCxnSpPr>
            <a:stCxn id="31" idx="2"/>
            <a:endCxn id="28" idx="0"/>
          </p:cNvCxnSpPr>
          <p:nvPr/>
        </p:nvCxnSpPr>
        <p:spPr>
          <a:xfrm>
            <a:off x="3447324" y="3733800"/>
            <a:ext cx="741" cy="60088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echte verbindingslijn met pijl 57"/>
          <p:cNvCxnSpPr/>
          <p:nvPr/>
        </p:nvCxnSpPr>
        <p:spPr>
          <a:xfrm>
            <a:off x="7683500" y="3342629"/>
            <a:ext cx="22588" cy="100077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met pijl 58"/>
          <p:cNvCxnSpPr/>
          <p:nvPr/>
        </p:nvCxnSpPr>
        <p:spPr>
          <a:xfrm flipH="1">
            <a:off x="6477000" y="3231545"/>
            <a:ext cx="757735" cy="2809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echte verbindingslijn met pijl 59"/>
          <p:cNvCxnSpPr/>
          <p:nvPr/>
        </p:nvCxnSpPr>
        <p:spPr>
          <a:xfrm flipV="1">
            <a:off x="5658515" y="1375086"/>
            <a:ext cx="958185" cy="2109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fgeronde rechthoek 54"/>
          <p:cNvSpPr/>
          <p:nvPr/>
        </p:nvSpPr>
        <p:spPr>
          <a:xfrm>
            <a:off x="3417722" y="1551150"/>
            <a:ext cx="557347" cy="26531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nee</a:t>
            </a:r>
            <a:endParaRPr lang="en-US" sz="1400" b="1" dirty="0"/>
          </a:p>
        </p:txBody>
      </p:sp>
      <p:sp>
        <p:nvSpPr>
          <p:cNvPr id="66" name="Afgeronde rechthoek 65"/>
          <p:cNvSpPr/>
          <p:nvPr/>
        </p:nvSpPr>
        <p:spPr>
          <a:xfrm>
            <a:off x="6096603" y="2035427"/>
            <a:ext cx="557347" cy="265317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ja</a:t>
            </a:r>
            <a:endParaRPr lang="en-US" sz="1400" b="1" dirty="0"/>
          </a:p>
        </p:txBody>
      </p:sp>
      <p:sp>
        <p:nvSpPr>
          <p:cNvPr id="67" name="Afgeronde rechthoek 66"/>
          <p:cNvSpPr/>
          <p:nvPr/>
        </p:nvSpPr>
        <p:spPr>
          <a:xfrm>
            <a:off x="3266666" y="2179051"/>
            <a:ext cx="557347" cy="265317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ja</a:t>
            </a:r>
            <a:endParaRPr lang="en-US" sz="1400" b="1" dirty="0"/>
          </a:p>
        </p:txBody>
      </p:sp>
      <p:sp>
        <p:nvSpPr>
          <p:cNvPr id="68" name="Afgeronde rechthoek 67"/>
          <p:cNvSpPr/>
          <p:nvPr/>
        </p:nvSpPr>
        <p:spPr>
          <a:xfrm>
            <a:off x="3480288" y="3835949"/>
            <a:ext cx="557347" cy="26531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nee</a:t>
            </a:r>
            <a:endParaRPr lang="en-US" sz="1400" b="1" dirty="0"/>
          </a:p>
        </p:txBody>
      </p:sp>
      <p:sp>
        <p:nvSpPr>
          <p:cNvPr id="69" name="Afgeronde rechthoek 68"/>
          <p:cNvSpPr/>
          <p:nvPr/>
        </p:nvSpPr>
        <p:spPr>
          <a:xfrm>
            <a:off x="4166800" y="5061681"/>
            <a:ext cx="557347" cy="26531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nee</a:t>
            </a:r>
            <a:endParaRPr lang="en-US" sz="1400" b="1" dirty="0"/>
          </a:p>
        </p:txBody>
      </p:sp>
      <p:sp>
        <p:nvSpPr>
          <p:cNvPr id="70" name="Afgeronde rechthoek 69"/>
          <p:cNvSpPr/>
          <p:nvPr/>
        </p:nvSpPr>
        <p:spPr>
          <a:xfrm>
            <a:off x="7706088" y="3582988"/>
            <a:ext cx="557347" cy="26531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nee</a:t>
            </a:r>
            <a:endParaRPr lang="en-US" sz="1400" b="1" dirty="0"/>
          </a:p>
        </p:txBody>
      </p:sp>
      <p:sp>
        <p:nvSpPr>
          <p:cNvPr id="71" name="Afgeronde rechthoek 70"/>
          <p:cNvSpPr/>
          <p:nvPr/>
        </p:nvSpPr>
        <p:spPr>
          <a:xfrm>
            <a:off x="5666982" y="1178752"/>
            <a:ext cx="557347" cy="265317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nee</a:t>
            </a:r>
            <a:endParaRPr lang="en-US" sz="1400" b="1" dirty="0"/>
          </a:p>
        </p:txBody>
      </p:sp>
      <p:sp>
        <p:nvSpPr>
          <p:cNvPr id="72" name="Afgeronde rechthoek 71"/>
          <p:cNvSpPr/>
          <p:nvPr/>
        </p:nvSpPr>
        <p:spPr>
          <a:xfrm>
            <a:off x="2501174" y="5326998"/>
            <a:ext cx="557347" cy="265317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ja</a:t>
            </a:r>
            <a:endParaRPr lang="en-US" sz="1400" b="1" dirty="0"/>
          </a:p>
        </p:txBody>
      </p:sp>
      <p:sp>
        <p:nvSpPr>
          <p:cNvPr id="73" name="Afgeronde rechthoek 72"/>
          <p:cNvSpPr/>
          <p:nvPr/>
        </p:nvSpPr>
        <p:spPr>
          <a:xfrm>
            <a:off x="2185852" y="3288512"/>
            <a:ext cx="557347" cy="265317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ja</a:t>
            </a:r>
            <a:endParaRPr lang="en-US" sz="1400" b="1" dirty="0"/>
          </a:p>
        </p:txBody>
      </p:sp>
      <p:sp>
        <p:nvSpPr>
          <p:cNvPr id="74" name="Afgeronde rechthoek 73"/>
          <p:cNvSpPr/>
          <p:nvPr/>
        </p:nvSpPr>
        <p:spPr>
          <a:xfrm>
            <a:off x="6759938" y="3430125"/>
            <a:ext cx="557347" cy="265317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b="1" dirty="0"/>
              <a:t>ja</a:t>
            </a:r>
            <a:endParaRPr lang="en-US" sz="1400" b="1" dirty="0"/>
          </a:p>
        </p:txBody>
      </p:sp>
      <p:sp>
        <p:nvSpPr>
          <p:cNvPr id="64" name="Tekstvak 63"/>
          <p:cNvSpPr txBox="1"/>
          <p:nvPr/>
        </p:nvSpPr>
        <p:spPr>
          <a:xfrm>
            <a:off x="376932" y="3657600"/>
            <a:ext cx="1652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Gehakkelde aurelia</a:t>
            </a:r>
            <a:endParaRPr lang="en-US" sz="1200" dirty="0"/>
          </a:p>
        </p:txBody>
      </p:sp>
      <p:sp>
        <p:nvSpPr>
          <p:cNvPr id="81" name="Tekstvak 80"/>
          <p:cNvSpPr txBox="1"/>
          <p:nvPr/>
        </p:nvSpPr>
        <p:spPr>
          <a:xfrm>
            <a:off x="6733615" y="1628001"/>
            <a:ext cx="1652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Boomblauwtje</a:t>
            </a:r>
            <a:endParaRPr lang="en-US" sz="1200" dirty="0"/>
          </a:p>
        </p:txBody>
      </p:sp>
      <p:sp>
        <p:nvSpPr>
          <p:cNvPr id="82" name="Tekstvak 81"/>
          <p:cNvSpPr txBox="1"/>
          <p:nvPr/>
        </p:nvSpPr>
        <p:spPr>
          <a:xfrm>
            <a:off x="6913698" y="5459656"/>
            <a:ext cx="1652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Groot koolwitje</a:t>
            </a:r>
            <a:endParaRPr lang="en-US" sz="1200" dirty="0"/>
          </a:p>
        </p:txBody>
      </p:sp>
      <p:sp>
        <p:nvSpPr>
          <p:cNvPr id="83" name="Tekstvak 82"/>
          <p:cNvSpPr txBox="1"/>
          <p:nvPr/>
        </p:nvSpPr>
        <p:spPr>
          <a:xfrm>
            <a:off x="4567932" y="4066401"/>
            <a:ext cx="1652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Klein geaderd witje</a:t>
            </a:r>
            <a:endParaRPr lang="en-US" sz="1200" dirty="0"/>
          </a:p>
        </p:txBody>
      </p:sp>
      <p:sp>
        <p:nvSpPr>
          <p:cNvPr id="84" name="Tekstvak 83"/>
          <p:cNvSpPr txBox="1"/>
          <p:nvPr/>
        </p:nvSpPr>
        <p:spPr>
          <a:xfrm>
            <a:off x="4491732" y="6581001"/>
            <a:ext cx="1652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Atalanta</a:t>
            </a:r>
            <a:endParaRPr lang="en-US" sz="1200" dirty="0"/>
          </a:p>
        </p:txBody>
      </p:sp>
      <p:sp>
        <p:nvSpPr>
          <p:cNvPr id="85" name="Tekstvak 84"/>
          <p:cNvSpPr txBox="1"/>
          <p:nvPr/>
        </p:nvSpPr>
        <p:spPr>
          <a:xfrm>
            <a:off x="605532" y="5666601"/>
            <a:ext cx="1652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Kleine vos</a:t>
            </a:r>
            <a:endParaRPr lang="en-US" sz="1200" dirty="0"/>
          </a:p>
        </p:txBody>
      </p:sp>
      <p:sp>
        <p:nvSpPr>
          <p:cNvPr id="2" name="Rechthoek 1"/>
          <p:cNvSpPr/>
          <p:nvPr/>
        </p:nvSpPr>
        <p:spPr>
          <a:xfrm>
            <a:off x="251520" y="5622926"/>
            <a:ext cx="354012" cy="182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hthoek 49"/>
          <p:cNvSpPr/>
          <p:nvPr/>
        </p:nvSpPr>
        <p:spPr>
          <a:xfrm>
            <a:off x="35496" y="3645024"/>
            <a:ext cx="354012" cy="182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hthoek 50"/>
          <p:cNvSpPr/>
          <p:nvPr/>
        </p:nvSpPr>
        <p:spPr>
          <a:xfrm>
            <a:off x="4073972" y="4110922"/>
            <a:ext cx="354012" cy="182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hthoek 51"/>
          <p:cNvSpPr/>
          <p:nvPr/>
        </p:nvSpPr>
        <p:spPr>
          <a:xfrm>
            <a:off x="4211960" y="6525344"/>
            <a:ext cx="354012" cy="182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hthoek 52"/>
          <p:cNvSpPr/>
          <p:nvPr/>
        </p:nvSpPr>
        <p:spPr>
          <a:xfrm>
            <a:off x="6522244" y="5445224"/>
            <a:ext cx="354012" cy="182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hthoek 53"/>
          <p:cNvSpPr/>
          <p:nvPr/>
        </p:nvSpPr>
        <p:spPr>
          <a:xfrm>
            <a:off x="6300192" y="1556792"/>
            <a:ext cx="354012" cy="182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hape 201"/>
          <p:cNvSpPr txBox="1">
            <a:spLocks/>
          </p:cNvSpPr>
          <p:nvPr/>
        </p:nvSpPr>
        <p:spPr>
          <a:xfrm>
            <a:off x="1835696" y="52261"/>
            <a:ext cx="46037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79400" algn="l">
              <a:buSzPct val="100000"/>
            </a:pPr>
            <a:r>
              <a:rPr lang="en-US" sz="2800" b="1" dirty="0" err="1"/>
              <a:t>Activiteit</a:t>
            </a:r>
            <a:r>
              <a:rPr lang="en-US" sz="2800" b="1" dirty="0"/>
              <a:t>: </a:t>
            </a:r>
            <a:r>
              <a:rPr lang="en-US" sz="2800" b="1" dirty="0" err="1"/>
              <a:t>Hommel-zoekkaart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86011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6" descr="Naturalis_logo_staand_rood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033" y="5445224"/>
            <a:ext cx="522551" cy="112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www.borelius.nl/fff6/aardhomm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605" y="0"/>
            <a:ext cx="97971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078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6" descr="Naturalis_logo_staand_rood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033" y="5445224"/>
            <a:ext cx="522551" cy="112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://2.bp.blogspot.com/-uXJLPP4wcgw/Ud1bUA7qFoI/AAAAAAAABnU/92Ty0dF9U1Q/s1600/Bombus+hypnorum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52252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657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6" descr="Naturalis_logo_staand_rood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033" y="5445224"/>
            <a:ext cx="522551" cy="112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Afbeeldingsresultaat voor vierkleurige koekoekshomm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758"/>
            <a:ext cx="9252520" cy="692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219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emetjesbijtj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loemetjesbijtje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bloemetjesbijtjes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Shape 162"/>
          <p:cNvSpPr txBox="1">
            <a:spLocks/>
          </p:cNvSpPr>
          <p:nvPr/>
        </p:nvSpPr>
        <p:spPr>
          <a:xfrm rot="16200000">
            <a:off x="-2851242" y="2851243"/>
            <a:ext cx="6858001" cy="115551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indent="-279400" algn="ctr"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2018: </a:t>
            </a:r>
            <a:r>
              <a:rPr lang="en-US" sz="4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Bestuivingskracht</a:t>
            </a:r>
            <a:endParaRPr lang="en-US" sz="4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https://pbs.twimg.com/media/DecfElCXkAAno9q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16" y="-1"/>
            <a:ext cx="9180512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 11"/>
          <p:cNvSpPr/>
          <p:nvPr/>
        </p:nvSpPr>
        <p:spPr>
          <a:xfrm>
            <a:off x="1421904" y="116632"/>
            <a:ext cx="6462464" cy="114307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chemeClr val="bg1"/>
              </a:buClr>
              <a:buSzPct val="25000"/>
            </a:pPr>
            <a:r>
              <a:rPr lang="nl-NL" sz="2400" b="1" i="1" dirty="0">
                <a:solidFill>
                  <a:schemeClr val="bg1"/>
                </a:solidFill>
                <a:latin typeface="Calibri" panose="020F0502020204030204" pitchFamily="34" charset="0"/>
              </a:rPr>
              <a:t>Is er voldoende bestuiving voor voedselgewassen en wilde planten in Nederland?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16" y="2846639"/>
            <a:ext cx="4980707" cy="401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Tuinboon bontbloeie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223" y="2846639"/>
            <a:ext cx="3007259" cy="401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44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o.be/sites/default/files/field/image/bijzijn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9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483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emetjesbijtj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loemetjesbijtje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bloemetjesbijtjes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https://pbs.twimg.com/media/DecfElCXkAAno9q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16" y="-1"/>
            <a:ext cx="9180512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 11"/>
          <p:cNvSpPr/>
          <p:nvPr/>
        </p:nvSpPr>
        <p:spPr>
          <a:xfrm>
            <a:off x="1421904" y="116632"/>
            <a:ext cx="6462464" cy="114307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chemeClr val="bg1"/>
              </a:buClr>
              <a:buSzPct val="25000"/>
            </a:pPr>
            <a:r>
              <a:rPr lang="nl-NL" sz="2400" b="1" i="1" dirty="0">
                <a:solidFill>
                  <a:schemeClr val="bg1"/>
                </a:solidFill>
                <a:latin typeface="Calibri" panose="020F0502020204030204" pitchFamily="34" charset="0"/>
              </a:rPr>
              <a:t>Is er voldoende bestuiving voor voedselgewassen en wilde planten in Nederland?</a:t>
            </a:r>
          </a:p>
        </p:txBody>
      </p:sp>
      <p:pic>
        <p:nvPicPr>
          <p:cNvPr id="1026" name="Picture 2" descr="https://lh4.googleusercontent.com/ehmWBAx1t8-Pn1JULs-Tw__ljFaft62yf9DURMdukYnNgbc6FUQ6MwonfeLWjAD85TnZGVqK9nEkAdpaU2QgvZE2wOVW4YXbLfeFhXlQM6jgyB0MeVYfKSN37UDbDPgD4JDhGKSHoSwvSAs-z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176" y="2516545"/>
            <a:ext cx="6462464" cy="436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162"/>
          <p:cNvSpPr txBox="1">
            <a:spLocks/>
          </p:cNvSpPr>
          <p:nvPr/>
        </p:nvSpPr>
        <p:spPr>
          <a:xfrm rot="16200000">
            <a:off x="-2851242" y="2851243"/>
            <a:ext cx="6858001" cy="115551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indent="-279400" algn="ctr"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2018: </a:t>
            </a:r>
            <a:r>
              <a:rPr lang="en-US" sz="4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Bestuivingskracht</a:t>
            </a:r>
            <a:endParaRPr lang="en-US" sz="4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912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emetjesbijtj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loemetjesbijtje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bloemetjesbijtjes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https://pbs.twimg.com/media/DecfElCXkAAno9q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16" y="-1"/>
            <a:ext cx="9180512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 11"/>
          <p:cNvSpPr/>
          <p:nvPr/>
        </p:nvSpPr>
        <p:spPr>
          <a:xfrm>
            <a:off x="1421904" y="116632"/>
            <a:ext cx="6462464" cy="114307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  <a:buClr>
                <a:schemeClr val="bg1"/>
              </a:buClr>
              <a:buSzPct val="25000"/>
            </a:pPr>
            <a:r>
              <a:rPr lang="nl-NL" sz="2400" b="1" i="1" dirty="0">
                <a:solidFill>
                  <a:schemeClr val="bg1"/>
                </a:solidFill>
                <a:latin typeface="Calibri" panose="020F0502020204030204" pitchFamily="34" charset="0"/>
              </a:rPr>
              <a:t>Is er voldoende bestuiving voor voedselgewassen en wilde planten in Nederland?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19238"/>
            <a:ext cx="7705278" cy="498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162"/>
          <p:cNvSpPr txBox="1">
            <a:spLocks/>
          </p:cNvSpPr>
          <p:nvPr/>
        </p:nvSpPr>
        <p:spPr>
          <a:xfrm rot="16200000">
            <a:off x="-2851242" y="2851243"/>
            <a:ext cx="6858001" cy="115551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indent="-279400" algn="ctr"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2018: </a:t>
            </a:r>
            <a:r>
              <a:rPr lang="en-US" sz="44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Bestuivingskracht</a:t>
            </a:r>
            <a:endParaRPr lang="en-US" sz="44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660232" y="2780928"/>
            <a:ext cx="115212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hoek 10"/>
          <p:cNvSpPr/>
          <p:nvPr/>
        </p:nvSpPr>
        <p:spPr>
          <a:xfrm>
            <a:off x="4427984" y="3861048"/>
            <a:ext cx="115212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00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1"/>
          <p:cNvSpPr txBox="1">
            <a:spLocks/>
          </p:cNvSpPr>
          <p:nvPr/>
        </p:nvSpPr>
        <p:spPr>
          <a:xfrm>
            <a:off x="323527" y="44624"/>
            <a:ext cx="8582283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79400"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 b="1" dirty="0" err="1">
                <a:solidFill>
                  <a:schemeClr val="dk1"/>
                </a:solidFill>
                <a:latin typeface="Calibri" panose="020F0502020204030204" pitchFamily="34" charset="0"/>
                <a:sym typeface="Calibri"/>
              </a:rPr>
              <a:t>Activiteit</a:t>
            </a:r>
            <a:r>
              <a:rPr lang="en-US" sz="4400" b="1" dirty="0">
                <a:solidFill>
                  <a:schemeClr val="dk1"/>
                </a:solidFill>
                <a:latin typeface="Calibri" panose="020F0502020204030204" pitchFamily="34" charset="0"/>
                <a:sym typeface="Calibri"/>
              </a:rPr>
              <a:t>: </a:t>
            </a:r>
            <a:r>
              <a:rPr lang="en-US" sz="4400" b="1" dirty="0" err="1">
                <a:solidFill>
                  <a:schemeClr val="dk1"/>
                </a:solidFill>
                <a:latin typeface="Calibri" panose="020F0502020204030204" pitchFamily="34" charset="0"/>
                <a:sym typeface="Calibri"/>
              </a:rPr>
              <a:t>Onderzoeken</a:t>
            </a:r>
            <a:r>
              <a:rPr lang="en-US" sz="4400" b="1" dirty="0">
                <a:solidFill>
                  <a:schemeClr val="dk1"/>
                </a:solidFill>
                <a:latin typeface="Calibri" panose="020F0502020204030204" pitchFamily="34" charset="0"/>
                <a:sym typeface="Calibri"/>
              </a:rPr>
              <a:t> met de </a:t>
            </a:r>
            <a:r>
              <a:rPr lang="en-US" sz="4400" b="1" dirty="0" err="1">
                <a:solidFill>
                  <a:schemeClr val="dk1"/>
                </a:solidFill>
                <a:latin typeface="Calibri" panose="020F0502020204030204" pitchFamily="34" charset="0"/>
                <a:sym typeface="Calibri"/>
              </a:rPr>
              <a:t>klas</a:t>
            </a:r>
            <a:endParaRPr lang="en-US" sz="4400" b="1" dirty="0">
              <a:solidFill>
                <a:schemeClr val="dk1"/>
              </a:solidFill>
              <a:latin typeface="Calibri" panose="020F0502020204030204" pitchFamily="34" charset="0"/>
              <a:sym typeface="Calibri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9040"/>
            <a:ext cx="4839739" cy="306896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090" y="5013176"/>
            <a:ext cx="2330649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bijenclub.com/wp-content/upload_folders/bijenclub.com/2019/04/bijenhotel-in-de-tuin-790x3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9"/>
            <a:ext cx="483973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01" y="2557859"/>
            <a:ext cx="3990975" cy="96202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67" y="5109208"/>
            <a:ext cx="3914775" cy="428625"/>
          </a:xfrm>
          <a:prstGeom prst="rect">
            <a:avLst/>
          </a:prstGeom>
        </p:spPr>
      </p:pic>
      <p:pic>
        <p:nvPicPr>
          <p:cNvPr id="2052" name="Picture 4" descr="Afbeeldingsresultaat voor kleinschalig landscha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38" y="3639423"/>
            <a:ext cx="4303095" cy="322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Afbeeldingsresultaat voor bloemrijk grasla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180" y="1340768"/>
            <a:ext cx="4348654" cy="307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Afbeeldingsresultaat voor zadenmengsels bij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687" y="2401864"/>
            <a:ext cx="1394147" cy="201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4372" y="2564905"/>
            <a:ext cx="3933825" cy="561975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6761" y="5537832"/>
            <a:ext cx="38290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7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611560" y="5098579"/>
            <a:ext cx="8013328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/>
              <a:t>Nederland Zoemt: </a:t>
            </a:r>
            <a:r>
              <a:rPr lang="en-US" dirty="0">
                <a:hlinkClick r:id="rId2"/>
              </a:rPr>
              <a:t>https://www.nederlandzoemt.nl/educatie/overzicht-educatiemateriaal/</a:t>
            </a:r>
            <a:endParaRPr lang="nl-NL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/>
              <a:t>Bijen app: </a:t>
            </a:r>
            <a:r>
              <a:rPr lang="en-US" dirty="0">
                <a:hlinkClick r:id="rId3"/>
              </a:rPr>
              <a:t>https://play.google.com/store/apps/details?id=org.obsidentify.recognition_gardenbees</a:t>
            </a:r>
            <a:endParaRPr lang="nl-NL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dirty="0"/>
              <a:t>Bijenplanten app: </a:t>
            </a:r>
            <a:r>
              <a:rPr lang="en-US" dirty="0">
                <a:hlinkClick r:id="rId4"/>
              </a:rPr>
              <a:t>https://bijenplanten.groenehotspothouten.nl/zoeken/pagina/1</a:t>
            </a:r>
            <a:r>
              <a:rPr lang="nl-NL" dirty="0"/>
              <a:t> 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764704"/>
            <a:ext cx="810577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133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44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4" name="Google Shape;32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0"/>
            <a:ext cx="485134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1930" y="0"/>
            <a:ext cx="484048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4703" y="0"/>
            <a:ext cx="484139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6756" y="0"/>
            <a:ext cx="484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4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879" y="-315416"/>
            <a:ext cx="9438391" cy="725552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6"/>
          <p:cNvSpPr txBox="1"/>
          <p:nvPr/>
        </p:nvSpPr>
        <p:spPr>
          <a:xfrm>
            <a:off x="218875" y="75225"/>
            <a:ext cx="8253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4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3888" y="3799680"/>
            <a:ext cx="6521867" cy="648071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6"/>
          <p:cNvSpPr txBox="1"/>
          <p:nvPr/>
        </p:nvSpPr>
        <p:spPr>
          <a:xfrm>
            <a:off x="5004048" y="4633812"/>
            <a:ext cx="4477096" cy="225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1999" lvl="0" indent="-3038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800"/>
              <a:buFont typeface="Calibri"/>
              <a:buChar char="•"/>
            </a:pPr>
            <a:r>
              <a:rPr lang="en-US" sz="2000" b="1" dirty="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Co-created </a:t>
            </a:r>
            <a:r>
              <a:rPr lang="en-US" sz="2000" b="1" dirty="0" err="1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cs-projecten</a:t>
            </a:r>
            <a:r>
              <a:rPr lang="en-US" sz="2000" b="1" dirty="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360363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800"/>
            </a:pPr>
            <a:r>
              <a:rPr lang="en-US" sz="2000" b="1" dirty="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000" b="1" dirty="0" err="1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buurtbewoners</a:t>
            </a:r>
            <a:r>
              <a:rPr lang="en-US" sz="2000" b="1" dirty="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1" dirty="0" err="1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volkstuinders</a:t>
            </a:r>
            <a:r>
              <a:rPr lang="en-US" sz="2000" b="1" dirty="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341999" lvl="0" indent="-3038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800"/>
              <a:buFont typeface="Calibri"/>
              <a:buChar char="•"/>
            </a:pPr>
            <a:r>
              <a:rPr lang="nl-NL" sz="2000" b="1" dirty="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Werkgroep CS Leiden (IVN, KNNV)</a:t>
            </a:r>
            <a:endParaRPr sz="2000" b="1" dirty="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999" lvl="0" indent="-3038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800"/>
              <a:buFont typeface="Calibri"/>
              <a:buChar char="•"/>
            </a:pPr>
            <a:r>
              <a:rPr lang="en-US" sz="2000" b="1" dirty="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CS </a:t>
            </a:r>
            <a:r>
              <a:rPr lang="en-US" sz="2000" b="1" dirty="0" err="1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projecten</a:t>
            </a:r>
            <a:r>
              <a:rPr lang="en-US" sz="2000" b="1" dirty="0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 met het </a:t>
            </a:r>
            <a:r>
              <a:rPr lang="en-US" sz="2000" b="1" dirty="0" err="1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onderwijs</a:t>
            </a:r>
            <a:endParaRPr lang="en-US" sz="2000" b="1" dirty="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999" lvl="0" indent="-3038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800"/>
              <a:buFont typeface="Calibri"/>
              <a:buChar char="•"/>
            </a:pPr>
            <a:r>
              <a:rPr lang="nl-NL" sz="2000" b="1" dirty="0" err="1">
                <a:solidFill>
                  <a:srgbClr val="674EA7"/>
                </a:solidFill>
                <a:latin typeface="Calibri"/>
                <a:ea typeface="Calibri"/>
                <a:cs typeface="Calibri"/>
                <a:sym typeface="Calibri"/>
              </a:rPr>
              <a:t>Natuurlab</a:t>
            </a:r>
            <a:endParaRPr sz="2000" b="1" dirty="0">
              <a:solidFill>
                <a:srgbClr val="674E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022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/>
          <p:nvPr/>
        </p:nvSpPr>
        <p:spPr>
          <a:xfrm>
            <a:off x="218875" y="75225"/>
            <a:ext cx="8253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4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01"/>
          <p:cNvSpPr txBox="1">
            <a:spLocks/>
          </p:cNvSpPr>
          <p:nvPr/>
        </p:nvSpPr>
        <p:spPr>
          <a:xfrm>
            <a:off x="309818" y="25962"/>
            <a:ext cx="8582283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79400"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 b="1" dirty="0" err="1">
                <a:solidFill>
                  <a:schemeClr val="dk1"/>
                </a:solidFill>
                <a:latin typeface="Calibri" panose="020F0502020204030204" pitchFamily="34" charset="0"/>
                <a:sym typeface="Calibri"/>
              </a:rPr>
              <a:t>Natuurlab</a:t>
            </a:r>
            <a:endParaRPr lang="en-US" sz="4400" b="1" dirty="0">
              <a:solidFill>
                <a:schemeClr val="dk1"/>
              </a:solidFill>
              <a:latin typeface="Calibri" panose="020F0502020204030204" pitchFamily="34" charset="0"/>
              <a:sym typeface="Calibri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12776"/>
            <a:ext cx="9254399" cy="461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01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/>
          <p:nvPr/>
        </p:nvSpPr>
        <p:spPr>
          <a:xfrm>
            <a:off x="218875" y="75225"/>
            <a:ext cx="8253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4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9" y="1484784"/>
            <a:ext cx="9129201" cy="453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201"/>
          <p:cNvSpPr txBox="1">
            <a:spLocks/>
          </p:cNvSpPr>
          <p:nvPr/>
        </p:nvSpPr>
        <p:spPr>
          <a:xfrm>
            <a:off x="323527" y="44624"/>
            <a:ext cx="8582283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79400"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 b="1" dirty="0" err="1">
                <a:solidFill>
                  <a:schemeClr val="dk1"/>
                </a:solidFill>
                <a:latin typeface="Calibri" panose="020F0502020204030204" pitchFamily="34" charset="0"/>
                <a:sym typeface="Calibri"/>
              </a:rPr>
              <a:t>Natuurlab</a:t>
            </a:r>
            <a:endParaRPr lang="en-US" sz="4400" b="1" dirty="0">
              <a:solidFill>
                <a:schemeClr val="dk1"/>
              </a:solidFill>
              <a:latin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082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/>
          <p:nvPr/>
        </p:nvSpPr>
        <p:spPr>
          <a:xfrm>
            <a:off x="218875" y="75225"/>
            <a:ext cx="8253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2019</a:t>
            </a:r>
            <a:endParaRPr sz="4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201"/>
          <p:cNvSpPr txBox="1">
            <a:spLocks/>
          </p:cNvSpPr>
          <p:nvPr/>
        </p:nvSpPr>
        <p:spPr>
          <a:xfrm>
            <a:off x="323527" y="44624"/>
            <a:ext cx="8582283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79400"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400" b="1" dirty="0" err="1">
                <a:solidFill>
                  <a:schemeClr val="dk1"/>
                </a:solidFill>
                <a:latin typeface="Calibri" panose="020F0502020204030204" pitchFamily="34" charset="0"/>
                <a:sym typeface="Calibri"/>
              </a:rPr>
              <a:t>Natuurlab</a:t>
            </a:r>
            <a:endParaRPr lang="en-US" sz="4400" b="1" dirty="0">
              <a:solidFill>
                <a:schemeClr val="dk1"/>
              </a:solidFill>
              <a:latin typeface="Calibri" panose="020F0502020204030204" pitchFamily="34" charset="0"/>
              <a:sym typeface="Calibri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81138"/>
            <a:ext cx="7268100" cy="5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976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004A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53" y="188640"/>
            <a:ext cx="1390650" cy="252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9"/>
          <p:cNvSpPr/>
          <p:nvPr/>
        </p:nvSpPr>
        <p:spPr>
          <a:xfrm>
            <a:off x="4454820" y="3275112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15" name="Google Shape;315;p39"/>
          <p:cNvSpPr/>
          <p:nvPr/>
        </p:nvSpPr>
        <p:spPr>
          <a:xfrm>
            <a:off x="4454820" y="3275112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16" name="Google Shape;316;p39"/>
          <p:cNvSpPr txBox="1"/>
          <p:nvPr/>
        </p:nvSpPr>
        <p:spPr>
          <a:xfrm>
            <a:off x="3851919" y="4797152"/>
            <a:ext cx="5206500" cy="13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Jeroen van der Brugge</a:t>
            </a: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0" i="0" u="sng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jeroen.vanderbrugge@naturalis.nl</a:t>
            </a: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" y="3582896"/>
            <a:ext cx="3289375" cy="328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5;p28"/>
          <p:cNvSpPr txBox="1"/>
          <p:nvPr/>
        </p:nvSpPr>
        <p:spPr>
          <a:xfrm>
            <a:off x="171453" y="2537231"/>
            <a:ext cx="8886824" cy="13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Wilde </a:t>
            </a:r>
            <a:r>
              <a:rPr lang="en-US" sz="5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bijen</a:t>
            </a:r>
            <a:r>
              <a:rPr lang="en-US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5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bijenplanten</a:t>
            </a:r>
            <a:endParaRPr sz="5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4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p41" descr="Afbeeldingsresultaat voor bumblebe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47725"/>
            <a:ext cx="9525000" cy="770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1"/>
          <p:cNvSpPr txBox="1"/>
          <p:nvPr/>
        </p:nvSpPr>
        <p:spPr>
          <a:xfrm>
            <a:off x="4355976" y="404664"/>
            <a:ext cx="4608600" cy="5976664"/>
          </a:xfrm>
          <a:prstGeom prst="rect">
            <a:avLst/>
          </a:prstGeom>
          <a:solidFill>
            <a:srgbClr val="958453">
              <a:alpha val="66667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Doel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Stimuleren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duurzame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 dirty="0"/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levensvatbare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populaties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bestuivers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binnen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buiten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stad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Aanpak</a:t>
            </a:r>
            <a:endParaRPr dirty="0"/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Wetenschappelijk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onderzoek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naar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wilde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bijen</a:t>
            </a:r>
            <a:endParaRPr dirty="0"/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Mensen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betrekken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bij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citizen science van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wilde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bijen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Resultaat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Bijvriendelijker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landschap</a:t>
            </a:r>
            <a:endParaRPr dirty="0"/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Grotere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betrokkenheid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mensen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bij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biodiversiteit</a:t>
            </a:r>
            <a:endParaRPr dirty="0"/>
          </a:p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Vergroten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handelingsperspectief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professionals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Toegenomen</a:t>
            </a:r>
            <a:r>
              <a:rPr lang="en-US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wetenschapswijsheid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41"/>
          <p:cNvSpPr txBox="1"/>
          <p:nvPr/>
        </p:nvSpPr>
        <p:spPr>
          <a:xfrm>
            <a:off x="446856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NL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Zoemt</a:t>
            </a:r>
            <a:endParaRPr sz="4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009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7890"/>
            <a:ext cx="4860033" cy="689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1352550"/>
            <a:ext cx="717232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19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78" y="216025"/>
            <a:ext cx="4597134" cy="64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16025"/>
            <a:ext cx="4604541" cy="64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431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6025"/>
            <a:ext cx="4615746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60" y="216025"/>
            <a:ext cx="4588460" cy="64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18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2"/>
          <p:cNvSpPr txBox="1">
            <a:spLocks noGrp="1"/>
          </p:cNvSpPr>
          <p:nvPr>
            <p:ph type="subTitle" idx="1"/>
          </p:nvPr>
        </p:nvSpPr>
        <p:spPr>
          <a:xfrm>
            <a:off x="847969" y="2568279"/>
            <a:ext cx="2496600" cy="61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01225" tIns="50600" rIns="5060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ial"/>
              <a:buNone/>
            </a:pPr>
            <a:r>
              <a:rPr lang="en-US" sz="3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Tussendia</a:t>
            </a:r>
            <a:endParaRPr/>
          </a:p>
        </p:txBody>
      </p:sp>
      <p:pic>
        <p:nvPicPr>
          <p:cNvPr id="342" name="Google Shape;342;p42"/>
          <p:cNvPicPr preferRelativeResize="0"/>
          <p:nvPr/>
        </p:nvPicPr>
        <p:blipFill/>
        <p:spPr>
          <a:xfrm>
            <a:off x="7171031" y="5728219"/>
            <a:ext cx="1498800" cy="67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343" name="Google Shape;343;p4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603448"/>
            <a:ext cx="10116600" cy="7461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344" name="Google Shape;344;p42"/>
          <p:cNvSpPr txBox="1"/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NL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Zoemt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Vragen</a:t>
            </a:r>
            <a:endParaRPr sz="4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42"/>
          <p:cNvSpPr txBox="1"/>
          <p:nvPr/>
        </p:nvSpPr>
        <p:spPr>
          <a:xfrm>
            <a:off x="349726" y="1700808"/>
            <a:ext cx="4078200" cy="4392488"/>
          </a:xfrm>
          <a:prstGeom prst="rect">
            <a:avLst/>
          </a:prstGeom>
          <a:solidFill>
            <a:schemeClr val="accent3">
              <a:lumMod val="50000"/>
              <a:alpha val="65000"/>
            </a:schemeClr>
          </a:solidFill>
          <a:ln>
            <a:noFill/>
          </a:ln>
        </p:spPr>
        <p:txBody>
          <a:bodyPr spcFirstLastPara="1" wrap="square" lIns="64275" tIns="32125" rIns="64275" bIns="321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Welke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soorten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komen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waar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voor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welke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aantallen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Welke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interventies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hebben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effect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wat is het effect?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"/>
              <a:buFont typeface="Calibri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Is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voldoende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bestuiving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voor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voedselgewassen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wilde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planten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 Nederland?</a:t>
            </a:r>
            <a:endParaRPr sz="2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3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9114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27735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9;p29"/>
          <p:cNvSpPr txBox="1"/>
          <p:nvPr/>
        </p:nvSpPr>
        <p:spPr>
          <a:xfrm>
            <a:off x="228600" y="-2738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het </a:t>
            </a:r>
            <a:r>
              <a:rPr lang="en-US" sz="4800" b="1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kort</a:t>
            </a:r>
            <a:endParaRPr sz="4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98;p29"/>
          <p:cNvSpPr txBox="1"/>
          <p:nvPr/>
        </p:nvSpPr>
        <p:spPr>
          <a:xfrm>
            <a:off x="4688376" y="5157192"/>
            <a:ext cx="5068200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1999" lvl="0" indent="-380099" algn="l" rtl="0">
              <a:lnSpc>
                <a:spcPct val="150000"/>
              </a:lnSpc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Char char="•"/>
            </a:pPr>
            <a:r>
              <a:rPr lang="nl-NL" sz="32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Resultaten 2018</a:t>
            </a:r>
          </a:p>
          <a:p>
            <a:pPr marL="341999" lvl="0" indent="-380099" algn="l" rtl="0">
              <a:lnSpc>
                <a:spcPct val="150000"/>
              </a:lnSpc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Char char="•"/>
            </a:pPr>
            <a:r>
              <a:rPr lang="nl-NL" sz="3200" b="1" dirty="0">
                <a:solidFill>
                  <a:srgbClr val="FFFFFF"/>
                </a:solidFill>
                <a:latin typeface="Calibri" panose="020F0502020204030204" pitchFamily="34" charset="0"/>
              </a:rPr>
              <a:t>2019</a:t>
            </a:r>
            <a:endParaRPr sz="32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Google Shape;198;p29"/>
          <p:cNvSpPr txBox="1"/>
          <p:nvPr/>
        </p:nvSpPr>
        <p:spPr>
          <a:xfrm>
            <a:off x="899592" y="5157192"/>
            <a:ext cx="5068200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1999" lvl="0" indent="-3800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Char char="•"/>
            </a:pPr>
            <a:r>
              <a:rPr lang="nl-NL" sz="32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Herkennen</a:t>
            </a:r>
          </a:p>
          <a:p>
            <a:pPr marL="341999" lvl="0" indent="-3800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Char char="•"/>
            </a:pPr>
            <a:r>
              <a:rPr lang="nl-NL" sz="32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Onderzoeken</a:t>
            </a:r>
            <a:endParaRPr sz="3200" b="1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025" y="1139775"/>
            <a:ext cx="3863012" cy="5582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 txBox="1"/>
          <p:nvPr/>
        </p:nvSpPr>
        <p:spPr>
          <a:xfrm>
            <a:off x="218875" y="75225"/>
            <a:ext cx="8253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Nationale</a:t>
            </a: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Bijentelling</a:t>
            </a: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endParaRPr sz="4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8515" y="1139775"/>
            <a:ext cx="4097910" cy="5583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8" name="Google Shape;20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024" y="3645024"/>
            <a:ext cx="4010935" cy="3077751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/>
          <p:nvPr/>
        </p:nvSpPr>
        <p:spPr>
          <a:xfrm>
            <a:off x="218875" y="75225"/>
            <a:ext cx="8253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Nationale</a:t>
            </a: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Bijentelling</a:t>
            </a: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2019</a:t>
            </a:r>
            <a:endParaRPr sz="4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980727"/>
            <a:ext cx="4520334" cy="574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254" y="980728"/>
            <a:ext cx="4764258" cy="574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650203"/>
              </p:ext>
            </p:extLst>
          </p:nvPr>
        </p:nvGraphicFramePr>
        <p:xfrm>
          <a:off x="971600" y="1149220"/>
          <a:ext cx="7224465" cy="5448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5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784">
                <a:tc>
                  <a:txBody>
                    <a:bodyPr/>
                    <a:lstStyle/>
                    <a:p>
                      <a:r>
                        <a:rPr lang="nl-NL" sz="1800" b="1" dirty="0"/>
                        <a:t>Soort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2018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2019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529">
                <a:tc>
                  <a:txBody>
                    <a:bodyPr/>
                    <a:lstStyle/>
                    <a:p>
                      <a:r>
                        <a:rPr lang="nl-NL" sz="1800" b="1" dirty="0"/>
                        <a:t>Honingbij</a:t>
                      </a:r>
                      <a:endParaRPr lang="en-US" sz="1800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40 %          (1)</a:t>
                      </a:r>
                      <a:endParaRPr lang="en-US" sz="1800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37 %        (1)</a:t>
                      </a:r>
                      <a:endParaRPr lang="en-US" sz="1800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529">
                <a:tc>
                  <a:txBody>
                    <a:bodyPr/>
                    <a:lstStyle/>
                    <a:p>
                      <a:r>
                        <a:rPr lang="nl-NL" sz="1800" b="1" dirty="0"/>
                        <a:t>Rosse metselbij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17 %          (2)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13 %        (2)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529">
                <a:tc>
                  <a:txBody>
                    <a:bodyPr/>
                    <a:lstStyle/>
                    <a:p>
                      <a:r>
                        <a:rPr lang="nl-NL" sz="1800" b="1" dirty="0"/>
                        <a:t>Aardhommel</a:t>
                      </a:r>
                      <a:endParaRPr lang="en-US" sz="1800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8 %            (3)</a:t>
                      </a:r>
                      <a:endParaRPr lang="en-US" sz="1800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10 %        (3)</a:t>
                      </a:r>
                      <a:endParaRPr lang="en-US" sz="1800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529">
                <a:tc>
                  <a:txBody>
                    <a:bodyPr/>
                    <a:lstStyle/>
                    <a:p>
                      <a:r>
                        <a:rPr lang="nl-NL" sz="1800" b="1" dirty="0"/>
                        <a:t>Vosje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5 %            (4)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5 %          </a:t>
                      </a:r>
                      <a:r>
                        <a:rPr lang="nl-NL" sz="1800" b="1" dirty="0">
                          <a:solidFill>
                            <a:srgbClr val="FF0000"/>
                          </a:solidFill>
                        </a:rPr>
                        <a:t>(7)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529">
                <a:tc>
                  <a:txBody>
                    <a:bodyPr/>
                    <a:lstStyle/>
                    <a:p>
                      <a:r>
                        <a:rPr lang="nl-NL" sz="1800" b="1" dirty="0"/>
                        <a:t>Akkerhommel</a:t>
                      </a:r>
                      <a:endParaRPr lang="en-US" sz="1800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5 %            (5)</a:t>
                      </a:r>
                      <a:endParaRPr lang="en-US" sz="1800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7 %          </a:t>
                      </a:r>
                      <a:r>
                        <a:rPr lang="nl-NL" sz="1800" b="1" dirty="0">
                          <a:solidFill>
                            <a:schemeClr val="tx1"/>
                          </a:solidFill>
                        </a:rPr>
                        <a:t>(5)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529">
                <a:tc>
                  <a:txBody>
                    <a:bodyPr/>
                    <a:lstStyle/>
                    <a:p>
                      <a:r>
                        <a:rPr lang="nl-NL" sz="1800" b="1" dirty="0" err="1"/>
                        <a:t>Sachembij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5 %            (6) 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6 %          </a:t>
                      </a:r>
                      <a:r>
                        <a:rPr lang="nl-NL" sz="1800" b="1" dirty="0">
                          <a:solidFill>
                            <a:schemeClr val="tx1"/>
                          </a:solidFill>
                        </a:rPr>
                        <a:t>(6)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529">
                <a:tc>
                  <a:txBody>
                    <a:bodyPr/>
                    <a:lstStyle/>
                    <a:p>
                      <a:r>
                        <a:rPr lang="nl-NL" sz="1800" b="1" dirty="0" err="1"/>
                        <a:t>Bijvlieg</a:t>
                      </a:r>
                      <a:endParaRPr lang="en-US" sz="1800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5 %            (7)</a:t>
                      </a:r>
                      <a:endParaRPr lang="en-US" sz="1800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529">
                <a:tc>
                  <a:txBody>
                    <a:bodyPr/>
                    <a:lstStyle/>
                    <a:p>
                      <a:r>
                        <a:rPr lang="nl-NL" sz="1800" b="1" dirty="0"/>
                        <a:t>Boomhommel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4 %            (8)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529">
                <a:tc>
                  <a:txBody>
                    <a:bodyPr/>
                    <a:lstStyle/>
                    <a:p>
                      <a:r>
                        <a:rPr lang="nl-NL" sz="1800" b="1" dirty="0"/>
                        <a:t>Tuinhommel</a:t>
                      </a:r>
                      <a:endParaRPr lang="en-US" sz="1800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4 %            (9)</a:t>
                      </a:r>
                      <a:endParaRPr lang="en-US" sz="1800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5 %          </a:t>
                      </a:r>
                      <a:r>
                        <a:rPr lang="nl-NL" sz="1800" b="1" dirty="0">
                          <a:solidFill>
                            <a:srgbClr val="00B050"/>
                          </a:solidFill>
                        </a:rPr>
                        <a:t>(8)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5529">
                <a:tc>
                  <a:txBody>
                    <a:bodyPr/>
                    <a:lstStyle/>
                    <a:p>
                      <a:r>
                        <a:rPr lang="nl-NL" sz="1800" b="1" dirty="0"/>
                        <a:t>Gehoornde</a:t>
                      </a:r>
                      <a:r>
                        <a:rPr lang="nl-NL" sz="1800" b="1" baseline="0" dirty="0"/>
                        <a:t> metselbij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>
                          <a:solidFill>
                            <a:schemeClr val="tx1"/>
                          </a:solidFill>
                        </a:rPr>
                        <a:t>8 </a:t>
                      </a:r>
                      <a:r>
                        <a:rPr lang="nl-NL" sz="1800" b="1" dirty="0"/>
                        <a:t>%          </a:t>
                      </a:r>
                      <a:r>
                        <a:rPr lang="nl-NL" sz="1800" b="1" dirty="0">
                          <a:solidFill>
                            <a:srgbClr val="00B050"/>
                          </a:solidFill>
                        </a:rPr>
                        <a:t>(4)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5529">
                <a:tc>
                  <a:txBody>
                    <a:bodyPr/>
                    <a:lstStyle/>
                    <a:p>
                      <a:r>
                        <a:rPr lang="nl-NL" sz="1800" b="1" dirty="0"/>
                        <a:t>Grote narcisvlieg</a:t>
                      </a:r>
                      <a:endParaRPr lang="en-US" sz="1800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dirty="0"/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5 %          </a:t>
                      </a:r>
                      <a:r>
                        <a:rPr lang="nl-NL" sz="1800" b="1" dirty="0">
                          <a:solidFill>
                            <a:srgbClr val="00B050"/>
                          </a:solidFill>
                        </a:rPr>
                        <a:t>(9)</a:t>
                      </a:r>
                      <a:endParaRPr lang="en-US" sz="18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5529">
                <a:tc>
                  <a:txBody>
                    <a:bodyPr/>
                    <a:lstStyle/>
                    <a:p>
                      <a:r>
                        <a:rPr lang="nl-NL" sz="1800" b="1" dirty="0"/>
                        <a:t>Aantal bijen per </a:t>
                      </a:r>
                      <a:r>
                        <a:rPr lang="nl-NL" sz="1800" b="1" baseline="0" dirty="0"/>
                        <a:t>teller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10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b="1" dirty="0"/>
                        <a:t>10</a:t>
                      </a:r>
                      <a:endParaRPr lang="en-US" sz="18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70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50" y="1080750"/>
            <a:ext cx="7370534" cy="568684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2"/>
          <p:cNvSpPr txBox="1"/>
          <p:nvPr/>
        </p:nvSpPr>
        <p:spPr>
          <a:xfrm>
            <a:off x="218875" y="75225"/>
            <a:ext cx="87834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2018: </a:t>
            </a:r>
            <a:r>
              <a:rPr lang="en-US" sz="4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Bloemmengsel</a:t>
            </a: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onderzoek</a:t>
            </a:r>
            <a:endParaRPr sz="4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22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9517" y="1080750"/>
            <a:ext cx="7572808" cy="568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8712" y="2762573"/>
            <a:ext cx="3396783" cy="1930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9843" y="4768878"/>
            <a:ext cx="3534562" cy="201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6461" y="144875"/>
            <a:ext cx="1926882" cy="253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4674" y="144878"/>
            <a:ext cx="1926880" cy="254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1900" y="146701"/>
            <a:ext cx="1780882" cy="253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1902" y="2756549"/>
            <a:ext cx="3557347" cy="1930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1903" y="4756825"/>
            <a:ext cx="3039198" cy="201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3"/>
          <p:cNvSpPr/>
          <p:nvPr/>
        </p:nvSpPr>
        <p:spPr>
          <a:xfrm>
            <a:off x="2137179" y="2295069"/>
            <a:ext cx="288900" cy="283500"/>
          </a:xfrm>
          <a:prstGeom prst="flowChartConnector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highlight>
                  <a:srgbClr val="FFFF00"/>
                </a:highlight>
              </a:rPr>
              <a:t>1</a:t>
            </a:r>
            <a:endParaRPr b="1">
              <a:highlight>
                <a:srgbClr val="FFFF00"/>
              </a:highlight>
            </a:endParaRPr>
          </a:p>
        </p:txBody>
      </p:sp>
      <p:sp>
        <p:nvSpPr>
          <p:cNvPr id="239" name="Google Shape;239;p33"/>
          <p:cNvSpPr/>
          <p:nvPr/>
        </p:nvSpPr>
        <p:spPr>
          <a:xfrm>
            <a:off x="4151592" y="2295069"/>
            <a:ext cx="288900" cy="283500"/>
          </a:xfrm>
          <a:prstGeom prst="flowChartConnector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highlight>
                  <a:srgbClr val="FFFF00"/>
                </a:highlight>
              </a:rPr>
              <a:t>2</a:t>
            </a:r>
            <a:endParaRPr b="1">
              <a:highlight>
                <a:srgbClr val="FFFF00"/>
              </a:highlight>
            </a:endParaRPr>
          </a:p>
        </p:txBody>
      </p:sp>
      <p:sp>
        <p:nvSpPr>
          <p:cNvPr id="240" name="Google Shape;240;p33"/>
          <p:cNvSpPr/>
          <p:nvPr/>
        </p:nvSpPr>
        <p:spPr>
          <a:xfrm>
            <a:off x="3921200" y="4342022"/>
            <a:ext cx="288900" cy="283500"/>
          </a:xfrm>
          <a:prstGeom prst="flowChartConnector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highlight>
                  <a:srgbClr val="FFFF00"/>
                </a:highlight>
              </a:rPr>
              <a:t>4</a:t>
            </a:r>
            <a:endParaRPr b="1">
              <a:highlight>
                <a:srgbClr val="FFFF00"/>
              </a:highlight>
            </a:endParaRPr>
          </a:p>
        </p:txBody>
      </p:sp>
      <p:sp>
        <p:nvSpPr>
          <p:cNvPr id="241" name="Google Shape;241;p33"/>
          <p:cNvSpPr/>
          <p:nvPr/>
        </p:nvSpPr>
        <p:spPr>
          <a:xfrm>
            <a:off x="7373638" y="4342612"/>
            <a:ext cx="288900" cy="283500"/>
          </a:xfrm>
          <a:prstGeom prst="flowChartConnector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highlight>
                  <a:srgbClr val="FFFF00"/>
                </a:highlight>
              </a:rPr>
              <a:t>5</a:t>
            </a:r>
            <a:endParaRPr b="1">
              <a:highlight>
                <a:srgbClr val="FFFF00"/>
              </a:highlight>
            </a:endParaRPr>
          </a:p>
        </p:txBody>
      </p:sp>
      <p:sp>
        <p:nvSpPr>
          <p:cNvPr id="242" name="Google Shape;242;p33"/>
          <p:cNvSpPr/>
          <p:nvPr/>
        </p:nvSpPr>
        <p:spPr>
          <a:xfrm>
            <a:off x="6992167" y="6402568"/>
            <a:ext cx="288900" cy="283500"/>
          </a:xfrm>
          <a:prstGeom prst="flowChartConnector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highlight>
                  <a:srgbClr val="FFFF00"/>
                </a:highlight>
              </a:rPr>
              <a:t>7</a:t>
            </a:r>
            <a:endParaRPr b="1">
              <a:highlight>
                <a:srgbClr val="FFFF00"/>
              </a:highlight>
            </a:endParaRPr>
          </a:p>
        </p:txBody>
      </p:sp>
      <p:sp>
        <p:nvSpPr>
          <p:cNvPr id="243" name="Google Shape;243;p33"/>
          <p:cNvSpPr/>
          <p:nvPr/>
        </p:nvSpPr>
        <p:spPr>
          <a:xfrm>
            <a:off x="3380221" y="6402568"/>
            <a:ext cx="288900" cy="283500"/>
          </a:xfrm>
          <a:prstGeom prst="flowChartConnector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highlight>
                  <a:srgbClr val="FFFF00"/>
                </a:highlight>
              </a:rPr>
              <a:t>6</a:t>
            </a:r>
            <a:endParaRPr b="1">
              <a:highlight>
                <a:srgbClr val="FFFF00"/>
              </a:highlight>
            </a:endParaRPr>
          </a:p>
        </p:txBody>
      </p:sp>
      <p:sp>
        <p:nvSpPr>
          <p:cNvPr id="244" name="Google Shape;244;p33"/>
          <p:cNvSpPr/>
          <p:nvPr/>
        </p:nvSpPr>
        <p:spPr>
          <a:xfrm>
            <a:off x="6132792" y="2295069"/>
            <a:ext cx="288900" cy="283500"/>
          </a:xfrm>
          <a:prstGeom prst="flowChartConnector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highlight>
                  <a:srgbClr val="FFFF00"/>
                </a:highlight>
              </a:rPr>
              <a:t>3</a:t>
            </a:r>
            <a:endParaRPr b="1">
              <a:highlight>
                <a:srgbClr val="FFFF00"/>
              </a:highlight>
            </a:endParaRPr>
          </a:p>
        </p:txBody>
      </p:sp>
      <p:sp>
        <p:nvSpPr>
          <p:cNvPr id="245" name="Google Shape;245;p33"/>
          <p:cNvSpPr txBox="1"/>
          <p:nvPr/>
        </p:nvSpPr>
        <p:spPr>
          <a:xfrm>
            <a:off x="6583550" y="352275"/>
            <a:ext cx="2520900" cy="20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1999" lvl="0" indent="-3038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AutoNum type="arabicPeriod"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Opkweken in de kas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999" lvl="0" indent="-3038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AutoNum type="arabicPeriod"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Verpotten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999" lvl="0" indent="-3038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AutoNum type="arabicPeriod"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Planten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999" lvl="0" indent="-3038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AutoNum type="arabicPeriod"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Uitleg activiteit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999" lvl="0" indent="-3038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AutoNum type="arabicPeriod"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Leerlingen tellen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999" lvl="0" indent="-3038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AutoNum type="arabicPeriod"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‘Ongevalletje’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999" lvl="0" indent="-3038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AutoNum type="arabicPeriod"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Dimmy telt in alle rust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3"/>
          <p:cNvSpPr txBox="1"/>
          <p:nvPr/>
        </p:nvSpPr>
        <p:spPr>
          <a:xfrm rot="-5400000">
            <a:off x="-3819725" y="1826894"/>
            <a:ext cx="8253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2018: </a:t>
            </a:r>
            <a:r>
              <a:rPr lang="en-US" sz="3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Bloemmengsel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onderzoek</a:t>
            </a:r>
            <a:endParaRPr sz="36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606</Words>
  <Application>Microsoft Office PowerPoint</Application>
  <PresentationFormat>Diavoorstelling (4:3)</PresentationFormat>
  <Paragraphs>181</Paragraphs>
  <Slides>32</Slides>
  <Notes>16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7" baseType="lpstr">
      <vt:lpstr>Arial</vt:lpstr>
      <vt:lpstr>Calibri</vt:lpstr>
      <vt:lpstr>Kantoorthema</vt:lpstr>
      <vt:lpstr>Kantoorthema</vt:lpstr>
      <vt:lpstr>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Activiteit: Hommel-zoekkaart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Brugge, J. van der</dc:creator>
  <cp:lastModifiedBy>De Werelt Terra-01</cp:lastModifiedBy>
  <cp:revision>37</cp:revision>
  <dcterms:modified xsi:type="dcterms:W3CDTF">2019-05-10T15:10:25Z</dcterms:modified>
</cp:coreProperties>
</file>