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83" r:id="rId3"/>
    <p:sldMasterId id="2147483695" r:id="rId4"/>
  </p:sldMasterIdLst>
  <p:notesMasterIdLst>
    <p:notesMasterId r:id="rId36"/>
  </p:notesMasterIdLst>
  <p:handoutMasterIdLst>
    <p:handoutMasterId r:id="rId37"/>
  </p:handoutMasterIdLst>
  <p:sldIdLst>
    <p:sldId id="471" r:id="rId5"/>
    <p:sldId id="542" r:id="rId6"/>
    <p:sldId id="543" r:id="rId7"/>
    <p:sldId id="541" r:id="rId8"/>
    <p:sldId id="544" r:id="rId9"/>
    <p:sldId id="545" r:id="rId10"/>
    <p:sldId id="560" r:id="rId11"/>
    <p:sldId id="530" r:id="rId12"/>
    <p:sldId id="531" r:id="rId13"/>
    <p:sldId id="533" r:id="rId14"/>
    <p:sldId id="520" r:id="rId15"/>
    <p:sldId id="522" r:id="rId16"/>
    <p:sldId id="523" r:id="rId17"/>
    <p:sldId id="524" r:id="rId18"/>
    <p:sldId id="525" r:id="rId19"/>
    <p:sldId id="527" r:id="rId20"/>
    <p:sldId id="528" r:id="rId21"/>
    <p:sldId id="529" r:id="rId22"/>
    <p:sldId id="546" r:id="rId23"/>
    <p:sldId id="547" r:id="rId24"/>
    <p:sldId id="548" r:id="rId25"/>
    <p:sldId id="549" r:id="rId26"/>
    <p:sldId id="550" r:id="rId27"/>
    <p:sldId id="552" r:id="rId28"/>
    <p:sldId id="553" r:id="rId29"/>
    <p:sldId id="554" r:id="rId30"/>
    <p:sldId id="555" r:id="rId31"/>
    <p:sldId id="557" r:id="rId32"/>
    <p:sldId id="559" r:id="rId33"/>
    <p:sldId id="540" r:id="rId34"/>
    <p:sldId id="462" r:id="rId35"/>
  </p:sldIdLst>
  <p:sldSz cx="9144000" cy="6858000" type="screen4x3"/>
  <p:notesSz cx="6797675" cy="9926638"/>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4273">
          <p15:clr>
            <a:srgbClr val="A4A3A4"/>
          </p15:clr>
        </p15:guide>
        <p15:guide id="2" pos="22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lijn Huitink"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CF"/>
    <a:srgbClr val="569BBE"/>
    <a:srgbClr val="80B931"/>
    <a:srgbClr val="003300"/>
    <a:srgbClr val="0078AE"/>
    <a:srgbClr val="00A389"/>
    <a:srgbClr val="33ADAC"/>
    <a:srgbClr val="0084A9"/>
    <a:srgbClr val="8100A8"/>
    <a:srgbClr val="BB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Stijl, thema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71" autoAdjust="0"/>
    <p:restoredTop sz="98457" autoAdjust="0"/>
  </p:normalViewPr>
  <p:slideViewPr>
    <p:cSldViewPr snapToGrid="0" snapToObjects="1">
      <p:cViewPr varScale="1">
        <p:scale>
          <a:sx n="73" d="100"/>
          <a:sy n="73" d="100"/>
        </p:scale>
        <p:origin x="948" y="72"/>
      </p:cViewPr>
      <p:guideLst>
        <p:guide orient="horz" pos="4273"/>
        <p:guide pos="2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t>
            </a:r>
            <a:endParaRPr lang="nl-NL"/>
          </a:p>
        </c:rich>
      </c:tx>
      <c:layout>
        <c:manualLayout>
          <c:xMode val="edge"/>
          <c:yMode val="edge"/>
          <c:x val="0.39813096732473657"/>
          <c:y val="2.626778246139463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stacked"/>
        <c:varyColors val="0"/>
        <c:ser>
          <c:idx val="0"/>
          <c:order val="0"/>
          <c:tx>
            <c:strRef>
              <c:f>Sheet1!$B$1</c:f>
              <c:strCache>
                <c:ptCount val="1"/>
                <c:pt idx="0">
                  <c:v>overweight</c:v>
                </c:pt>
              </c:strCache>
            </c:strRef>
          </c:tx>
          <c:spPr>
            <a:solidFill>
              <a:schemeClr val="accent1"/>
            </a:solidFill>
            <a:ln>
              <a:noFill/>
            </a:ln>
            <a:effectLst/>
          </c:spPr>
          <c:invertIfNegative val="0"/>
          <c:cat>
            <c:numRef>
              <c:f>Sheet1!$A$2:$A$7</c:f>
              <c:numCache>
                <c:formatCode>General</c:formatCode>
                <c:ptCount val="6"/>
                <c:pt idx="0">
                  <c:v>1981</c:v>
                </c:pt>
                <c:pt idx="1">
                  <c:v>1991</c:v>
                </c:pt>
                <c:pt idx="2">
                  <c:v>2001</c:v>
                </c:pt>
                <c:pt idx="3">
                  <c:v>2011</c:v>
                </c:pt>
                <c:pt idx="4">
                  <c:v>2020</c:v>
                </c:pt>
              </c:numCache>
            </c:numRef>
          </c:cat>
          <c:val>
            <c:numRef>
              <c:f>Sheet1!$B$2:$B$7</c:f>
              <c:numCache>
                <c:formatCode>General</c:formatCode>
                <c:ptCount val="6"/>
                <c:pt idx="0">
                  <c:v>6.7</c:v>
                </c:pt>
                <c:pt idx="1">
                  <c:v>6.6</c:v>
                </c:pt>
                <c:pt idx="2">
                  <c:v>8.8000000000000007</c:v>
                </c:pt>
                <c:pt idx="3">
                  <c:v>9.3000000000000007</c:v>
                </c:pt>
                <c:pt idx="4">
                  <c:v>17</c:v>
                </c:pt>
              </c:numCache>
            </c:numRef>
          </c:val>
          <c:extLst>
            <c:ext xmlns:c16="http://schemas.microsoft.com/office/drawing/2014/chart" uri="{C3380CC4-5D6E-409C-BE32-E72D297353CC}">
              <c16:uniqueId val="{00000000-1F1B-45E9-AC50-D5B3238BBBA2}"/>
            </c:ext>
          </c:extLst>
        </c:ser>
        <c:ser>
          <c:idx val="1"/>
          <c:order val="1"/>
          <c:tx>
            <c:strRef>
              <c:f>Sheet1!$C$1</c:f>
              <c:strCache>
                <c:ptCount val="1"/>
                <c:pt idx="0">
                  <c:v>obesity</c:v>
                </c:pt>
              </c:strCache>
            </c:strRef>
          </c:tx>
          <c:spPr>
            <a:solidFill>
              <a:schemeClr val="accent2"/>
            </a:solidFill>
            <a:ln>
              <a:noFill/>
            </a:ln>
            <a:effectLst/>
          </c:spPr>
          <c:invertIfNegative val="0"/>
          <c:cat>
            <c:numRef>
              <c:f>Sheet1!$A$2:$A$7</c:f>
              <c:numCache>
                <c:formatCode>General</c:formatCode>
                <c:ptCount val="6"/>
                <c:pt idx="0">
                  <c:v>1981</c:v>
                </c:pt>
                <c:pt idx="1">
                  <c:v>1991</c:v>
                </c:pt>
                <c:pt idx="2">
                  <c:v>2001</c:v>
                </c:pt>
                <c:pt idx="3">
                  <c:v>2011</c:v>
                </c:pt>
                <c:pt idx="4">
                  <c:v>2020</c:v>
                </c:pt>
              </c:numCache>
            </c:numRef>
          </c:cat>
          <c:val>
            <c:numRef>
              <c:f>Sheet1!$C$2:$C$7</c:f>
              <c:numCache>
                <c:formatCode>General</c:formatCode>
                <c:ptCount val="6"/>
                <c:pt idx="0">
                  <c:v>0.6</c:v>
                </c:pt>
                <c:pt idx="1">
                  <c:v>0</c:v>
                </c:pt>
                <c:pt idx="2">
                  <c:v>1</c:v>
                </c:pt>
                <c:pt idx="3">
                  <c:v>2.1</c:v>
                </c:pt>
                <c:pt idx="4">
                  <c:v>2.2999999999999998</c:v>
                </c:pt>
              </c:numCache>
            </c:numRef>
          </c:val>
          <c:extLst>
            <c:ext xmlns:c16="http://schemas.microsoft.com/office/drawing/2014/chart" uri="{C3380CC4-5D6E-409C-BE32-E72D297353CC}">
              <c16:uniqueId val="{00000001-1F1B-45E9-AC50-D5B3238BBBA2}"/>
            </c:ext>
          </c:extLst>
        </c:ser>
        <c:dLbls>
          <c:showLegendKey val="0"/>
          <c:showVal val="0"/>
          <c:showCatName val="0"/>
          <c:showSerName val="0"/>
          <c:showPercent val="0"/>
          <c:showBubbleSize val="0"/>
        </c:dLbls>
        <c:gapWidth val="150"/>
        <c:overlap val="100"/>
        <c:axId val="1381349680"/>
        <c:axId val="1381350096"/>
      </c:barChart>
      <c:catAx>
        <c:axId val="138134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381350096"/>
        <c:crosses val="autoZero"/>
        <c:auto val="1"/>
        <c:lblAlgn val="ctr"/>
        <c:lblOffset val="100"/>
        <c:noMultiLvlLbl val="0"/>
      </c:catAx>
      <c:valAx>
        <c:axId val="138135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381349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Eten</c:v>
                </c:pt>
              </c:strCache>
            </c:strRef>
          </c:tx>
          <c:dLbls>
            <c:dLbl>
              <c:idx val="0"/>
              <c:layout>
                <c:manualLayout>
                  <c:x val="-0.193577433801953"/>
                  <c:y val="0.106505322937974"/>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A850-4A1B-8F51-011E84A5D662}"/>
                </c:ext>
              </c:extLst>
            </c:dLbl>
            <c:dLbl>
              <c:idx val="1"/>
              <c:layout>
                <c:manualLayout>
                  <c:x val="9.2880416447102196E-2"/>
                  <c:y val="-0.2506128812484890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850-4A1B-8F51-011E84A5D662}"/>
                </c:ext>
              </c:extLst>
            </c:dLbl>
            <c:dLbl>
              <c:idx val="2"/>
              <c:layout>
                <c:manualLayout>
                  <c:x val="0.14244454489766201"/>
                  <c:y val="0.16906209767542199"/>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A850-4A1B-8F51-011E84A5D662}"/>
                </c:ext>
              </c:extLst>
            </c:dLbl>
            <c:spPr>
              <a:noFill/>
              <a:ln>
                <a:noFill/>
              </a:ln>
              <a:effectLst/>
            </c:spPr>
            <c:txPr>
              <a:bodyPr/>
              <a:lstStyle/>
              <a:p>
                <a: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Chips</c:v>
                </c:pt>
                <c:pt idx="1">
                  <c:v>Luxe broodjes (frikadelbroodje etc.)</c:v>
                </c:pt>
                <c:pt idx="2">
                  <c:v>Hartige snacks/fastfood</c:v>
                </c:pt>
              </c:strCache>
            </c:strRef>
          </c:cat>
          <c:val>
            <c:numRef>
              <c:f>Sheet1!$B$2:$B$4</c:f>
              <c:numCache>
                <c:formatCode>General</c:formatCode>
                <c:ptCount val="3"/>
                <c:pt idx="0">
                  <c:v>39</c:v>
                </c:pt>
                <c:pt idx="1">
                  <c:v>36</c:v>
                </c:pt>
                <c:pt idx="2">
                  <c:v>25</c:v>
                </c:pt>
              </c:numCache>
            </c:numRef>
          </c:val>
          <c:extLst>
            <c:ext xmlns:c16="http://schemas.microsoft.com/office/drawing/2014/chart" uri="{C3380CC4-5D6E-409C-BE32-E72D297353CC}">
              <c16:uniqueId val="{00000003-A850-4A1B-8F51-011E84A5D662}"/>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1646500437445295"/>
          <c:y val="6.59984075843425E-2"/>
          <c:w val="0.37132250656167998"/>
          <c:h val="0.86697052179387502"/>
        </c:manualLayout>
      </c:layout>
      <c:overlay val="0"/>
      <c:txPr>
        <a:bodyPr/>
        <a:lstStyle/>
        <a:p>
          <a: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legend>
    <c:plotVisOnly val="1"/>
    <c:dispBlanksAs val="gap"/>
    <c:showDLblsOverMax val="0"/>
  </c:chart>
  <c:txPr>
    <a:bodyPr/>
    <a:lstStyle/>
    <a:p>
      <a:pPr>
        <a:defRPr sz="1800"/>
      </a:pPr>
      <a:endParaRPr lang="nl-NL"/>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Drinken</c:v>
                </c:pt>
              </c:strCache>
            </c:strRef>
          </c:tx>
          <c:dLbls>
            <c:dLbl>
              <c:idx val="0"/>
              <c:layout>
                <c:manualLayout>
                  <c:x val="-0.143577427821522"/>
                  <c:y val="-1.5777321038403101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054A-47F6-9800-F692222E2967}"/>
                </c:ext>
              </c:extLst>
            </c:dLbl>
            <c:dLbl>
              <c:idx val="1"/>
              <c:layout>
                <c:manualLayout>
                  <c:x val="0.116462489063867"/>
                  <c:y val="-0.13068177609895201"/>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054A-47F6-9800-F692222E2967}"/>
                </c:ext>
              </c:extLst>
            </c:dLbl>
            <c:dLbl>
              <c:idx val="2"/>
              <c:layout>
                <c:manualLayout>
                  <c:x val="0.120222331583552"/>
                  <c:y val="0.100866014887235"/>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054A-47F6-9800-F692222E2967}"/>
                </c:ext>
              </c:extLst>
            </c:dLbl>
            <c:spPr>
              <a:noFill/>
              <a:ln>
                <a:noFill/>
              </a:ln>
              <a:effectLst/>
            </c:spPr>
            <c:txPr>
              <a:bodyPr/>
              <a:lstStyle/>
              <a:p>
                <a: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AA/sport/energy drank</c:v>
                </c:pt>
                <c:pt idx="1">
                  <c:v>Frisdrank met suiker</c:v>
                </c:pt>
                <c:pt idx="2">
                  <c:v>Water</c:v>
                </c:pt>
              </c:strCache>
            </c:strRef>
          </c:cat>
          <c:val>
            <c:numRef>
              <c:f>Sheet1!$B$2:$B$4</c:f>
              <c:numCache>
                <c:formatCode>General</c:formatCode>
                <c:ptCount val="3"/>
                <c:pt idx="0">
                  <c:v>53</c:v>
                </c:pt>
                <c:pt idx="1">
                  <c:v>30</c:v>
                </c:pt>
                <c:pt idx="2">
                  <c:v>17</c:v>
                </c:pt>
              </c:numCache>
            </c:numRef>
          </c:val>
          <c:extLst>
            <c:ext xmlns:c16="http://schemas.microsoft.com/office/drawing/2014/chart" uri="{C3380CC4-5D6E-409C-BE32-E72D297353CC}">
              <c16:uniqueId val="{00000003-054A-47F6-9800-F692222E2967}"/>
            </c:ext>
          </c:extLst>
        </c:ser>
        <c:dLbls>
          <c:showLegendKey val="0"/>
          <c:showVal val="0"/>
          <c:showCatName val="0"/>
          <c:showSerName val="0"/>
          <c:showPercent val="1"/>
          <c:showBubbleSize val="0"/>
          <c:showLeaderLines val="0"/>
        </c:dLbls>
        <c:firstSliceAng val="0"/>
      </c:pieChart>
    </c:plotArea>
    <c:legend>
      <c:legendPos val="r"/>
      <c:legendEntry>
        <c:idx val="0"/>
        <c:txPr>
          <a:bodyPr/>
          <a:lstStyle/>
          <a:p>
            <a:pPr>
              <a:defRPr sz="12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legendEntry>
      <c:legendEntry>
        <c:idx val="1"/>
        <c:txPr>
          <a:bodyPr/>
          <a:lstStyle/>
          <a:p>
            <a:pPr>
              <a:defRPr sz="12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legendEntry>
      <c:legendEntry>
        <c:idx val="2"/>
        <c:txPr>
          <a:bodyPr/>
          <a:lstStyle/>
          <a:p>
            <a:pPr>
              <a:defRPr sz="12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legendEntry>
      <c:layout>
        <c:manualLayout>
          <c:xMode val="edge"/>
          <c:yMode val="edge"/>
          <c:x val="0.57757611548556398"/>
          <c:y val="1.53871792023092E-4"/>
          <c:w val="0.42132250656168002"/>
          <c:h val="0.99984612820797703"/>
        </c:manualLayout>
      </c:layout>
      <c:overlay val="0"/>
      <c:txPr>
        <a:bodyPr/>
        <a:lstStyle/>
        <a:p>
          <a:pPr>
            <a:defRPr sz="2000">
              <a:solidFill>
                <a:srgbClr val="002060"/>
              </a:solidFill>
              <a:latin typeface="Verdana" panose="020B0604030504040204" pitchFamily="34" charset="0"/>
              <a:ea typeface="Verdana" panose="020B0604030504040204" pitchFamily="34" charset="0"/>
              <a:cs typeface="Verdana" panose="020B0604030504040204" pitchFamily="34" charset="0"/>
            </a:defRPr>
          </a:pPr>
          <a:endParaRPr lang="nl-NL"/>
        </a:p>
      </c:txPr>
    </c:legend>
    <c:plotVisOnly val="1"/>
    <c:dispBlanksAs val="gap"/>
    <c:showDLblsOverMax val="0"/>
  </c:chart>
  <c:txPr>
    <a:bodyPr/>
    <a:lstStyle/>
    <a:p>
      <a:pPr>
        <a:defRPr sz="1800"/>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0.64962</cdr:x>
      <cdr:y>0.62667</cdr:y>
    </cdr:from>
    <cdr:to>
      <cdr:x>0.98824</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40152" y="3384376"/>
          <a:ext cx="3096344" cy="201622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FC26EAE-0BC8-488D-B68B-9AA30536D9BA}" type="datetimeFigureOut">
              <a:rPr lang="nl-NL" smtClean="0"/>
              <a:t>23-9-2021</a:t>
            </a:fld>
            <a:endParaRPr lang="nl-NL"/>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D78289D1-1DB9-40BD-AC55-0BCC52D6E381}" type="slidenum">
              <a:rPr lang="nl-NL" smtClean="0"/>
              <a:t>‹#›</a:t>
            </a:fld>
            <a:endParaRPr lang="nl-NL"/>
          </a:p>
        </p:txBody>
      </p:sp>
    </p:spTree>
    <p:extLst>
      <p:ext uri="{BB962C8B-B14F-4D97-AF65-F5344CB8AC3E}">
        <p14:creationId xmlns:p14="http://schemas.microsoft.com/office/powerpoint/2010/main" val="4211777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0201E16-7309-405E-810B-5FCA9AFDD10F}" type="datetime1">
              <a:rPr lang="nl-NL"/>
              <a:pPr/>
              <a:t>23-9-2021</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4074B61-66BF-48FA-BB78-F79AE791C4D7}" type="slidenum">
              <a:rPr lang="nl-NL"/>
              <a:pPr/>
              <a:t>‹#›</a:t>
            </a:fld>
            <a:endParaRPr lang="nl-NL"/>
          </a:p>
        </p:txBody>
      </p:sp>
    </p:spTree>
    <p:extLst>
      <p:ext uri="{BB962C8B-B14F-4D97-AF65-F5344CB8AC3E}">
        <p14:creationId xmlns:p14="http://schemas.microsoft.com/office/powerpoint/2010/main" val="322905480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39975-0982-45AE-93C4-F4FA07FED4D3}" type="slidenum">
              <a:rPr lang="en-US" smtClean="0"/>
              <a:t>1</a:t>
            </a:fld>
            <a:endParaRPr lang="en-US"/>
          </a:p>
        </p:txBody>
      </p:sp>
    </p:spTree>
    <p:extLst>
      <p:ext uri="{BB962C8B-B14F-4D97-AF65-F5344CB8AC3E}">
        <p14:creationId xmlns:p14="http://schemas.microsoft.com/office/powerpoint/2010/main" val="2631241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adolescents evaluated the HSC intervention positively (Table 4). For example, they rated the workshop with an average of 7.43 points (on a scale from 0 to 10),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C5192-A2D2-42DD-8D88-C9B0E67DF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70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latin typeface="Verdana" panose="020B0604030504040204" pitchFamily="34" charset="0"/>
                <a:ea typeface="Verdana" panose="020B0604030504040204" pitchFamily="34" charset="0"/>
              </a:rPr>
              <a:t>Future research on the short- and long-term effects of nutrition peer education on actual food purchases and dietary intake among adolescents is needed.</a:t>
            </a:r>
            <a:endParaRPr lang="nl-NL" dirty="0" smtClean="0">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39975-0982-45AE-93C4-F4FA07FED4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975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Peer influence</a:t>
            </a:r>
            <a:r>
              <a:rPr lang="en-US" baseline="0" dirty="0" smtClean="0"/>
              <a:t> influences youth in their choices. – social proof – if other people choose this option, then you are more willing to choose this as well. -&gt; Hotel reservations ‘2 other people are watching this’ 1 people did just booked this. </a:t>
            </a:r>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68746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2001 attention for the healthy school canteen.</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the government: </a:t>
            </a:r>
            <a:r>
              <a:rPr lang="en-US" baseline="0" dirty="0" err="1" smtClean="0"/>
              <a:t>Motie</a:t>
            </a:r>
            <a:r>
              <a:rPr lang="en-US" baseline="0" dirty="0" smtClean="0"/>
              <a:t> </a:t>
            </a:r>
            <a:r>
              <a:rPr lang="en-US" baseline="0" dirty="0" err="1" smtClean="0"/>
              <a:t>Vendrik</a:t>
            </a:r>
            <a:r>
              <a:rPr lang="en-US" baseline="0" dirty="0" smtClean="0"/>
              <a:t> –100% healthy school canteen in 2015, Later, </a:t>
            </a:r>
            <a:r>
              <a:rPr lang="en-US" baseline="0" dirty="0" err="1" smtClean="0"/>
              <a:t>Motie</a:t>
            </a:r>
            <a:r>
              <a:rPr lang="en-US" baseline="0" dirty="0" smtClean="0"/>
              <a:t> </a:t>
            </a:r>
            <a:r>
              <a:rPr lang="en-US" baseline="0" dirty="0" err="1" smtClean="0"/>
              <a:t>Wolbrink</a:t>
            </a:r>
            <a:r>
              <a:rPr lang="en-US" baseline="0" dirty="0" smtClean="0"/>
              <a:t> changed to 2017.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is a canteen healthy? It just to be: 75-25%. In new guidelines: Volume</a:t>
            </a:r>
            <a:r>
              <a:rPr lang="en-US" baseline="0" dirty="0" smtClean="0"/>
              <a:t> and presentation, appearance as well taken into account.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818540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2001 attention for the healthy school canteen.</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the government: </a:t>
            </a:r>
            <a:r>
              <a:rPr lang="en-US" baseline="0" dirty="0" err="1" smtClean="0"/>
              <a:t>Motie</a:t>
            </a:r>
            <a:r>
              <a:rPr lang="en-US" baseline="0" dirty="0" smtClean="0"/>
              <a:t> </a:t>
            </a:r>
            <a:r>
              <a:rPr lang="en-US" baseline="0" dirty="0" err="1" smtClean="0"/>
              <a:t>Vendrik</a:t>
            </a:r>
            <a:r>
              <a:rPr lang="en-US" baseline="0" dirty="0" smtClean="0"/>
              <a:t> –100% healthy school canteen in 2015, Later, </a:t>
            </a:r>
            <a:r>
              <a:rPr lang="en-US" baseline="0" dirty="0" err="1" smtClean="0"/>
              <a:t>Motie</a:t>
            </a:r>
            <a:r>
              <a:rPr lang="en-US" baseline="0" dirty="0" smtClean="0"/>
              <a:t> </a:t>
            </a:r>
            <a:r>
              <a:rPr lang="en-US" baseline="0" dirty="0" err="1" smtClean="0"/>
              <a:t>Wolbrink</a:t>
            </a:r>
            <a:r>
              <a:rPr lang="en-US" baseline="0" dirty="0" smtClean="0"/>
              <a:t> changed to 2017.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is a canteen healthy? It just to be: 75-25%. In new guidelines: Volume</a:t>
            </a:r>
            <a:r>
              <a:rPr lang="en-US" baseline="0" dirty="0" smtClean="0"/>
              <a:t> and presentation, appearance as well taken into account. </a:t>
            </a:r>
            <a:endParaRPr lang="en-US" dirty="0" smtClean="0"/>
          </a:p>
          <a:p>
            <a:endParaRPr lang="en-US" dirty="0" smtClean="0"/>
          </a:p>
          <a:p>
            <a:pPr>
              <a:buNone/>
              <a:defRPr/>
            </a:pPr>
            <a:r>
              <a:rPr lang="en-US" sz="1200" dirty="0" smtClean="0"/>
              <a:t>What do you think – healthy or</a:t>
            </a:r>
            <a:r>
              <a:rPr lang="en-US" sz="1200" baseline="0" dirty="0" smtClean="0"/>
              <a:t> not? </a:t>
            </a:r>
            <a:endParaRPr lang="nl-NL" sz="1200" dirty="0" smtClean="0"/>
          </a:p>
          <a:p>
            <a:pPr>
              <a:buNone/>
              <a:defRPr/>
            </a:pPr>
            <a:r>
              <a:rPr lang="en-US" sz="1200" dirty="0" smtClean="0"/>
              <a:t>Bread – was healthy. </a:t>
            </a:r>
          </a:p>
          <a:p>
            <a:pPr>
              <a:buNone/>
              <a:defRPr/>
            </a:pPr>
            <a:r>
              <a:rPr lang="en-US" sz="1200" dirty="0" smtClean="0"/>
              <a:t>Now unhealthy. Fat.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40880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the</a:t>
            </a:r>
            <a:r>
              <a:rPr lang="en-US" altLang="en-US" baseline="0" dirty="0" smtClean="0"/>
              <a:t> new guidelines, there is made a distinction between the kind of products in a certain </a:t>
            </a:r>
            <a:r>
              <a:rPr lang="en-US" altLang="en-US" baseline="0" dirty="0" err="1" smtClean="0"/>
              <a:t>productgroup</a:t>
            </a:r>
            <a:r>
              <a:rPr lang="en-US" altLang="en-US" baseline="0" dirty="0" smtClean="0"/>
              <a:t>. The more preference/second choice product you have, the healthier the canteen is. </a:t>
            </a: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16798" indent="-275692" eaLnBrk="0" hangingPunct="0">
              <a:spcBef>
                <a:spcPct val="30000"/>
              </a:spcBef>
              <a:defRPr sz="1200">
                <a:solidFill>
                  <a:schemeClr val="tx1"/>
                </a:solidFill>
                <a:latin typeface="Calibri" pitchFamily="34" charset="0"/>
              </a:defRPr>
            </a:lvl2pPr>
            <a:lvl3pPr marL="1102766" indent="-220553" eaLnBrk="0" hangingPunct="0">
              <a:spcBef>
                <a:spcPct val="30000"/>
              </a:spcBef>
              <a:defRPr sz="1200">
                <a:solidFill>
                  <a:schemeClr val="tx1"/>
                </a:solidFill>
                <a:latin typeface="Calibri" pitchFamily="34" charset="0"/>
              </a:defRPr>
            </a:lvl3pPr>
            <a:lvl4pPr marL="1543873" indent="-220553" eaLnBrk="0" hangingPunct="0">
              <a:spcBef>
                <a:spcPct val="30000"/>
              </a:spcBef>
              <a:defRPr sz="1200">
                <a:solidFill>
                  <a:schemeClr val="tx1"/>
                </a:solidFill>
                <a:latin typeface="Calibri" pitchFamily="34" charset="0"/>
              </a:defRPr>
            </a:lvl4pPr>
            <a:lvl5pPr marL="1984980" indent="-220553" eaLnBrk="0" hangingPunct="0">
              <a:spcBef>
                <a:spcPct val="30000"/>
              </a:spcBef>
              <a:defRPr sz="1200">
                <a:solidFill>
                  <a:schemeClr val="tx1"/>
                </a:solidFill>
                <a:latin typeface="Calibri" pitchFamily="34" charset="0"/>
              </a:defRPr>
            </a:lvl5pPr>
            <a:lvl6pPr marL="2426086" indent="-220553" eaLnBrk="0" fontAlgn="base" hangingPunct="0">
              <a:spcBef>
                <a:spcPct val="30000"/>
              </a:spcBef>
              <a:spcAft>
                <a:spcPct val="0"/>
              </a:spcAft>
              <a:defRPr sz="1200">
                <a:solidFill>
                  <a:schemeClr val="tx1"/>
                </a:solidFill>
                <a:latin typeface="Calibri" pitchFamily="34" charset="0"/>
              </a:defRPr>
            </a:lvl6pPr>
            <a:lvl7pPr marL="2867193" indent="-220553" eaLnBrk="0" fontAlgn="base" hangingPunct="0">
              <a:spcBef>
                <a:spcPct val="30000"/>
              </a:spcBef>
              <a:spcAft>
                <a:spcPct val="0"/>
              </a:spcAft>
              <a:defRPr sz="1200">
                <a:solidFill>
                  <a:schemeClr val="tx1"/>
                </a:solidFill>
                <a:latin typeface="Calibri" pitchFamily="34" charset="0"/>
              </a:defRPr>
            </a:lvl7pPr>
            <a:lvl8pPr marL="3308299" indent="-220553" eaLnBrk="0" fontAlgn="base" hangingPunct="0">
              <a:spcBef>
                <a:spcPct val="30000"/>
              </a:spcBef>
              <a:spcAft>
                <a:spcPct val="0"/>
              </a:spcAft>
              <a:defRPr sz="1200">
                <a:solidFill>
                  <a:schemeClr val="tx1"/>
                </a:solidFill>
                <a:latin typeface="Calibri" pitchFamily="34" charset="0"/>
              </a:defRPr>
            </a:lvl8pPr>
            <a:lvl9pPr marL="3749406" indent="-22055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E8993D6-62E8-4F15-8DD1-D626BB37AF33}" type="slidenum">
              <a:rPr kumimoji="0" lang="en-GB" altLang="en-US" sz="1200" b="0" i="0" u="none" strike="noStrike" kern="1200" cap="none" spc="0" normalizeH="0" baseline="0" noProof="0" smtClean="0">
                <a:ln>
                  <a:noFill/>
                </a:ln>
                <a:solidFill>
                  <a:prstClr val="black"/>
                </a:solidFill>
                <a:effectLst/>
                <a:uLnTx/>
                <a:uFillTx/>
                <a:latin typeface="Arial" pitchFamily="34"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GB" altLang="en-US" sz="1200" b="0" i="0" u="none" strike="noStrike" kern="1200" cap="none" spc="0" normalizeH="0" baseline="0" noProof="0" smtClean="0">
              <a:ln>
                <a:noFill/>
              </a:ln>
              <a:solidFill>
                <a:prstClr val="black"/>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840325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0" kern="0" dirty="0" err="1" smtClean="0">
                <a:latin typeface="+mn-lt"/>
              </a:rPr>
              <a:t>So</a:t>
            </a:r>
            <a:r>
              <a:rPr lang="nl-NL" b="0" kern="0" dirty="0" smtClean="0">
                <a:latin typeface="+mn-lt"/>
              </a:rPr>
              <a:t> we have </a:t>
            </a:r>
            <a:r>
              <a:rPr lang="nl-NL" b="0" kern="0" dirty="0" err="1" smtClean="0">
                <a:latin typeface="+mn-lt"/>
              </a:rPr>
              <a:t>guidelines</a:t>
            </a:r>
            <a:r>
              <a:rPr lang="nl-NL" b="0" kern="0" dirty="0" smtClean="0">
                <a:latin typeface="+mn-lt"/>
              </a:rPr>
              <a:t>,</a:t>
            </a:r>
            <a:r>
              <a:rPr lang="nl-NL" b="0" kern="0" baseline="0" dirty="0" smtClean="0">
                <a:latin typeface="+mn-lt"/>
              </a:rPr>
              <a:t> but </a:t>
            </a:r>
            <a:r>
              <a:rPr lang="nl-NL" b="0" kern="0" baseline="0" dirty="0" err="1" smtClean="0">
                <a:latin typeface="+mn-lt"/>
              </a:rPr>
              <a:t>how</a:t>
            </a:r>
            <a:r>
              <a:rPr lang="nl-NL" b="0" kern="0" baseline="0" dirty="0" smtClean="0">
                <a:latin typeface="+mn-lt"/>
              </a:rPr>
              <a:t> do we </a:t>
            </a:r>
            <a:r>
              <a:rPr lang="nl-NL" b="0" kern="0" baseline="0" dirty="0" err="1" smtClean="0">
                <a:latin typeface="+mn-lt"/>
              </a:rPr>
              <a:t>reach</a:t>
            </a:r>
            <a:r>
              <a:rPr lang="nl-NL" b="0" kern="0" baseline="0" dirty="0" smtClean="0">
                <a:latin typeface="+mn-lt"/>
              </a:rPr>
              <a:t> </a:t>
            </a:r>
            <a:r>
              <a:rPr lang="nl-NL" b="0" kern="0" baseline="0" dirty="0" err="1" smtClean="0">
                <a:latin typeface="+mn-lt"/>
              </a:rPr>
              <a:t>healthy</a:t>
            </a:r>
            <a:r>
              <a:rPr lang="nl-NL" b="0" kern="0" baseline="0" dirty="0" smtClean="0">
                <a:latin typeface="+mn-lt"/>
              </a:rPr>
              <a:t> </a:t>
            </a:r>
            <a:r>
              <a:rPr lang="nl-NL" b="0" kern="0" baseline="0" dirty="0" err="1" smtClean="0">
                <a:latin typeface="+mn-lt"/>
              </a:rPr>
              <a:t>canteens</a:t>
            </a:r>
            <a:r>
              <a:rPr lang="nl-NL" b="0" kern="0" baseline="0" dirty="0" smtClean="0">
                <a:latin typeface="+mn-lt"/>
              </a:rPr>
              <a:t>? </a:t>
            </a:r>
            <a:r>
              <a:rPr lang="nl-NL" b="0" kern="0" baseline="0" dirty="0" err="1" smtClean="0">
                <a:latin typeface="+mn-lt"/>
              </a:rPr>
              <a:t>What</a:t>
            </a:r>
            <a:r>
              <a:rPr lang="nl-NL" b="0" kern="0" baseline="0" dirty="0" smtClean="0">
                <a:latin typeface="+mn-lt"/>
              </a:rPr>
              <a:t> support does </a:t>
            </a:r>
            <a:r>
              <a:rPr lang="nl-NL" b="0" kern="0" baseline="0" dirty="0" err="1" smtClean="0">
                <a:latin typeface="+mn-lt"/>
              </a:rPr>
              <a:t>organizations</a:t>
            </a:r>
            <a:r>
              <a:rPr lang="nl-NL" b="0" kern="0" baseline="0" dirty="0" smtClean="0">
                <a:latin typeface="+mn-lt"/>
              </a:rPr>
              <a:t>, </a:t>
            </a:r>
            <a:r>
              <a:rPr lang="nl-NL" b="0" kern="0" baseline="0" dirty="0" err="1" smtClean="0">
                <a:latin typeface="+mn-lt"/>
              </a:rPr>
              <a:t>people</a:t>
            </a:r>
            <a:r>
              <a:rPr lang="nl-NL" b="0" kern="0" baseline="0" dirty="0" smtClean="0">
                <a:latin typeface="+mn-lt"/>
              </a:rPr>
              <a:t> in </a:t>
            </a:r>
            <a:r>
              <a:rPr lang="nl-NL" b="0" kern="0" baseline="0" dirty="0" err="1" smtClean="0">
                <a:latin typeface="+mn-lt"/>
              </a:rPr>
              <a:t>the</a:t>
            </a:r>
            <a:r>
              <a:rPr lang="nl-NL" b="0" kern="0" baseline="0" dirty="0" smtClean="0">
                <a:latin typeface="+mn-lt"/>
              </a:rPr>
              <a:t> field </a:t>
            </a:r>
            <a:r>
              <a:rPr lang="nl-NL" b="0" kern="0" baseline="0" dirty="0" err="1" smtClean="0">
                <a:latin typeface="+mn-lt"/>
              </a:rPr>
              <a:t>need</a:t>
            </a:r>
            <a:r>
              <a:rPr lang="nl-NL" b="0" kern="0" baseline="0" dirty="0" smtClean="0">
                <a:latin typeface="+mn-lt"/>
              </a:rPr>
              <a:t>? How </a:t>
            </a:r>
            <a:r>
              <a:rPr lang="nl-NL" b="0" kern="0" baseline="0" dirty="0" err="1" smtClean="0">
                <a:latin typeface="+mn-lt"/>
              </a:rPr>
              <a:t>can</a:t>
            </a:r>
            <a:r>
              <a:rPr lang="nl-NL" b="0" kern="0" baseline="0" dirty="0" smtClean="0">
                <a:latin typeface="+mn-lt"/>
              </a:rPr>
              <a:t> we translate </a:t>
            </a:r>
            <a:r>
              <a:rPr lang="nl-NL" b="0" kern="0" baseline="0" dirty="0" err="1" smtClean="0">
                <a:latin typeface="+mn-lt"/>
              </a:rPr>
              <a:t>them</a:t>
            </a:r>
            <a:r>
              <a:rPr lang="nl-NL" b="0" kern="0" baseline="0" dirty="0" smtClean="0">
                <a:latin typeface="+mn-lt"/>
              </a:rPr>
              <a:t> </a:t>
            </a:r>
            <a:r>
              <a:rPr lang="nl-NL" b="0" kern="0" baseline="0" dirty="0" err="1" smtClean="0">
                <a:latin typeface="+mn-lt"/>
              </a:rPr>
              <a:t>into</a:t>
            </a:r>
            <a:r>
              <a:rPr lang="nl-NL" b="0" kern="0" baseline="0" dirty="0" smtClean="0">
                <a:latin typeface="+mn-lt"/>
              </a:rPr>
              <a:t> </a:t>
            </a:r>
            <a:r>
              <a:rPr lang="nl-NL" b="0" kern="0" baseline="0" dirty="0" err="1" smtClean="0">
                <a:latin typeface="+mn-lt"/>
              </a:rPr>
              <a:t>practice</a:t>
            </a:r>
            <a:r>
              <a:rPr lang="nl-NL" b="0" kern="0" baseline="0" dirty="0" smtClean="0">
                <a:latin typeface="+mn-lt"/>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97567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D4156-253F-4B5B-ADCD-06EABC0B775A}" type="slidenum">
              <a:rPr kumimoji="0" lang="en-GB" sz="1200" b="0" i="0" u="none" strike="noStrike" kern="1200" cap="none" spc="0" normalizeH="0" baseline="0" noProof="0" smtClean="0">
                <a:ln>
                  <a:noFill/>
                </a:ln>
                <a:solidFill>
                  <a:prstClr val="black"/>
                </a:solidFill>
                <a:effectLst/>
                <a:uLnTx/>
                <a:uFillTx/>
                <a:latin typeface="Arial" pitchFamily="34"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smtClean="0">
              <a:ln>
                <a:noFill/>
              </a:ln>
              <a:solidFill>
                <a:prstClr val="black"/>
              </a:solidFill>
              <a:effectLst/>
              <a:uLnTx/>
              <a:uFillTx/>
              <a:latin typeface="Arial" pitchFamily="34" charset="0"/>
              <a:ea typeface="ＭＳ Ｐゴシック" charset="-128"/>
              <a:cs typeface="+mn-cs"/>
            </a:endParaRPr>
          </a:p>
        </p:txBody>
      </p:sp>
      <p:sp>
        <p:nvSpPr>
          <p:cNvPr id="88067" name="Rectangle 7"/>
          <p:cNvSpPr txBox="1">
            <a:spLocks noGrp="1" noChangeArrowheads="1"/>
          </p:cNvSpPr>
          <p:nvPr/>
        </p:nvSpPr>
        <p:spPr bwMode="auto">
          <a:xfrm>
            <a:off x="3850680" y="9428607"/>
            <a:ext cx="2945454"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607E59-AD4B-4419-9979-5AA7218B60A6}" type="slidenum">
              <a:rPr kumimoji="0" lang="en-GB" altLang="en-US" sz="12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endParaRPr>
          </a:p>
        </p:txBody>
      </p:sp>
      <p:sp>
        <p:nvSpPr>
          <p:cNvPr id="88068" name="Rectangle 7"/>
          <p:cNvSpPr txBox="1">
            <a:spLocks noGrp="1" noChangeArrowheads="1"/>
          </p:cNvSpPr>
          <p:nvPr/>
        </p:nvSpPr>
        <p:spPr bwMode="auto">
          <a:xfrm>
            <a:off x="3852222" y="9430306"/>
            <a:ext cx="2945454"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9A655F-061C-4F31-8ED6-90DA4E7AB016}"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endParaRPr>
          </a:p>
        </p:txBody>
      </p:sp>
      <p:sp>
        <p:nvSpPr>
          <p:cNvPr id="880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70" name="Rectangle 3"/>
          <p:cNvSpPr>
            <a:spLocks noGrp="1" noChangeArrowheads="1"/>
          </p:cNvSpPr>
          <p:nvPr>
            <p:ph type="body" idx="1"/>
          </p:nvPr>
        </p:nvSpPr>
        <p:spPr bwMode="auto">
          <a:xfrm>
            <a:off x="906768" y="4715153"/>
            <a:ext cx="4984139"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en-US" dirty="0" smtClean="0">
              <a:latin typeface="Arial" pitchFamily="34" charset="0"/>
            </a:endParaRPr>
          </a:p>
        </p:txBody>
      </p:sp>
    </p:spTree>
    <p:extLst>
      <p:ext uri="{BB962C8B-B14F-4D97-AF65-F5344CB8AC3E}">
        <p14:creationId xmlns:p14="http://schemas.microsoft.com/office/powerpoint/2010/main" val="3564103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17575" y="744538"/>
            <a:ext cx="4962525" cy="3722687"/>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latin typeface="+mn-lt"/>
              </a:rPr>
              <a:t>We </a:t>
            </a:r>
            <a:r>
              <a:rPr lang="nl-NL" sz="1200" dirty="0" err="1" smtClean="0">
                <a:latin typeface="+mn-lt"/>
              </a:rPr>
              <a:t>need</a:t>
            </a:r>
            <a:r>
              <a:rPr lang="nl-NL" sz="1200" dirty="0" smtClean="0">
                <a:latin typeface="+mn-lt"/>
              </a:rPr>
              <a:t> </a:t>
            </a:r>
            <a:r>
              <a:rPr lang="nl-NL" sz="1200" dirty="0" err="1" smtClean="0">
                <a:latin typeface="+mn-lt"/>
              </a:rPr>
              <a:t>to</a:t>
            </a:r>
            <a:r>
              <a:rPr lang="nl-NL" sz="1200" dirty="0" smtClean="0">
                <a:latin typeface="+mn-lt"/>
              </a:rPr>
              <a:t> </a:t>
            </a:r>
            <a:r>
              <a:rPr lang="nl-NL" sz="1200" dirty="0" err="1" smtClean="0">
                <a:latin typeface="+mn-lt"/>
              </a:rPr>
              <a:t>collaborate</a:t>
            </a:r>
            <a:r>
              <a:rPr lang="nl-NL" sz="1200" dirty="0" smtClean="0">
                <a:latin typeface="+mn-lt"/>
              </a:rPr>
              <a:t>. Multi stakeholder public private </a:t>
            </a:r>
            <a:r>
              <a:rPr lang="nl-NL" sz="1200" dirty="0" err="1" smtClean="0">
                <a:latin typeface="+mn-lt"/>
              </a:rPr>
              <a:t>collaboration</a:t>
            </a:r>
            <a:endParaRPr lang="nl-NL"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mn-lt"/>
              </a:rPr>
              <a:t>A lot of partners are </a:t>
            </a:r>
            <a:r>
              <a:rPr lang="nl-NL" sz="1200" baseline="0" dirty="0" err="1" smtClean="0">
                <a:latin typeface="+mn-lt"/>
              </a:rPr>
              <a:t>involved</a:t>
            </a:r>
            <a:r>
              <a:rPr lang="nl-NL" sz="1200" baseline="0" dirty="0" smtClean="0">
                <a:latin typeface="+mn-lt"/>
              </a:rPr>
              <a:t>: </a:t>
            </a:r>
            <a:r>
              <a:rPr lang="nl-NL" sz="1200" baseline="0" dirty="0" err="1" smtClean="0">
                <a:latin typeface="+mn-lt"/>
              </a:rPr>
              <a:t>Caterers</a:t>
            </a:r>
            <a:r>
              <a:rPr lang="nl-NL" sz="1200" baseline="0" dirty="0" smtClean="0">
                <a:latin typeface="+mn-lt"/>
              </a:rPr>
              <a:t>, </a:t>
            </a:r>
            <a:r>
              <a:rPr lang="nl-NL" sz="1200" baseline="0" dirty="0" err="1" smtClean="0">
                <a:latin typeface="+mn-lt"/>
              </a:rPr>
              <a:t>suppliers</a:t>
            </a:r>
            <a:r>
              <a:rPr lang="nl-NL" sz="1200" baseline="0" dirty="0" smtClean="0">
                <a:latin typeface="+mn-lt"/>
              </a:rPr>
              <a:t>, commercial </a:t>
            </a:r>
            <a:r>
              <a:rPr lang="nl-NL" sz="1200" baseline="0" dirty="0" err="1" smtClean="0">
                <a:latin typeface="+mn-lt"/>
              </a:rPr>
              <a:t>and</a:t>
            </a:r>
            <a:r>
              <a:rPr lang="nl-NL" sz="1200" baseline="0" dirty="0" smtClean="0">
                <a:latin typeface="+mn-lt"/>
              </a:rPr>
              <a:t> non-commercial organisations.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err="1" smtClean="0">
                <a:latin typeface="+mn-lt"/>
              </a:rPr>
              <a:t>Not</a:t>
            </a:r>
            <a:r>
              <a:rPr lang="nl-NL" sz="1200" baseline="0" dirty="0" smtClean="0">
                <a:latin typeface="+mn-lt"/>
              </a:rPr>
              <a:t> </a:t>
            </a:r>
            <a:r>
              <a:rPr lang="nl-NL" sz="1200" baseline="0" dirty="0" err="1" smtClean="0">
                <a:latin typeface="+mn-lt"/>
              </a:rPr>
              <a:t>always</a:t>
            </a:r>
            <a:r>
              <a:rPr lang="nl-NL" sz="1200" baseline="0" dirty="0" smtClean="0">
                <a:latin typeface="+mn-lt"/>
              </a:rPr>
              <a:t> easy, but </a:t>
            </a:r>
            <a:r>
              <a:rPr lang="nl-NL" sz="1200" baseline="0" dirty="0" err="1" smtClean="0">
                <a:latin typeface="+mn-lt"/>
              </a:rPr>
              <a:t>necessary</a:t>
            </a:r>
            <a:r>
              <a:rPr lang="nl-NL" sz="1200" baseline="0" dirty="0" smtClean="0">
                <a:latin typeface="+mn-lt"/>
              </a:rPr>
              <a:t> </a:t>
            </a:r>
            <a:r>
              <a:rPr lang="nl-NL" sz="1200" baseline="0" dirty="0" err="1" smtClean="0">
                <a:latin typeface="+mn-lt"/>
              </a:rPr>
              <a:t>to</a:t>
            </a:r>
            <a:r>
              <a:rPr lang="nl-NL" sz="1200" baseline="0" dirty="0" smtClean="0">
                <a:latin typeface="+mn-lt"/>
              </a:rPr>
              <a:t> </a:t>
            </a:r>
            <a:r>
              <a:rPr lang="nl-NL" sz="1200" baseline="0" dirty="0" err="1" smtClean="0">
                <a:latin typeface="+mn-lt"/>
              </a:rPr>
              <a:t>collaborate</a:t>
            </a:r>
            <a:r>
              <a:rPr lang="nl-NL" sz="1200" baseline="0" dirty="0" smtClean="0">
                <a:latin typeface="+mn-lt"/>
              </a:rPr>
              <a:t>. The </a:t>
            </a:r>
            <a:r>
              <a:rPr lang="nl-NL" sz="1200" baseline="0" dirty="0" err="1" smtClean="0">
                <a:latin typeface="+mn-lt"/>
              </a:rPr>
              <a:t>government</a:t>
            </a:r>
            <a:r>
              <a:rPr lang="nl-NL" sz="1200" baseline="0" dirty="0" smtClean="0">
                <a:latin typeface="+mn-lt"/>
              </a:rPr>
              <a:t> </a:t>
            </a:r>
            <a:r>
              <a:rPr lang="nl-NL" sz="1200" baseline="0" dirty="0" err="1" smtClean="0">
                <a:latin typeface="+mn-lt"/>
              </a:rPr>
              <a:t>can</a:t>
            </a:r>
            <a:r>
              <a:rPr lang="nl-NL" sz="1200" baseline="0" dirty="0" smtClean="0">
                <a:latin typeface="+mn-lt"/>
              </a:rPr>
              <a:t> </a:t>
            </a:r>
            <a:r>
              <a:rPr lang="nl-NL" sz="1200" baseline="0" dirty="0" err="1" smtClean="0">
                <a:latin typeface="+mn-lt"/>
              </a:rPr>
              <a:t>not</a:t>
            </a:r>
            <a:r>
              <a:rPr lang="nl-NL" sz="1200" baseline="0" dirty="0" smtClean="0">
                <a:latin typeface="+mn-lt"/>
              </a:rPr>
              <a:t> do </a:t>
            </a:r>
            <a:r>
              <a:rPr lang="nl-NL" sz="1200" baseline="0" dirty="0" err="1" smtClean="0">
                <a:latin typeface="+mn-lt"/>
              </a:rPr>
              <a:t>it</a:t>
            </a:r>
            <a:r>
              <a:rPr lang="nl-NL" sz="1200" baseline="0" dirty="0" smtClean="0">
                <a:latin typeface="+mn-lt"/>
              </a:rPr>
              <a:t> </a:t>
            </a:r>
            <a:r>
              <a:rPr lang="nl-NL" sz="1200" baseline="0" dirty="0" err="1" smtClean="0">
                <a:latin typeface="+mn-lt"/>
              </a:rPr>
              <a:t>by</a:t>
            </a:r>
            <a:r>
              <a:rPr lang="nl-NL" sz="1200" baseline="0" dirty="0" smtClean="0">
                <a:latin typeface="+mn-lt"/>
              </a:rPr>
              <a:t> </a:t>
            </a:r>
            <a:r>
              <a:rPr lang="nl-NL" sz="1200" baseline="0" dirty="0" err="1" smtClean="0">
                <a:latin typeface="+mn-lt"/>
              </a:rPr>
              <a:t>their</a:t>
            </a:r>
            <a:r>
              <a:rPr lang="nl-NL" sz="1200" baseline="0" dirty="0" smtClean="0">
                <a:latin typeface="+mn-lt"/>
              </a:rPr>
              <a:t> </a:t>
            </a:r>
            <a:r>
              <a:rPr lang="nl-NL" sz="1200" baseline="0" dirty="0" err="1" smtClean="0">
                <a:latin typeface="+mn-lt"/>
              </a:rPr>
              <a:t>own</a:t>
            </a:r>
            <a:r>
              <a:rPr lang="nl-NL" sz="1200" baseline="0" dirty="0" smtClean="0">
                <a:latin typeface="+mn-lt"/>
              </a:rPr>
              <a:t> – commercial </a:t>
            </a:r>
            <a:r>
              <a:rPr lang="nl-NL" sz="1200" baseline="0" dirty="0" err="1" smtClean="0">
                <a:latin typeface="+mn-lt"/>
              </a:rPr>
              <a:t>parties</a:t>
            </a:r>
            <a:r>
              <a:rPr lang="nl-NL" sz="1200" baseline="0" dirty="0" smtClean="0">
                <a:latin typeface="+mn-lt"/>
              </a:rPr>
              <a:t> have a big </a:t>
            </a:r>
            <a:r>
              <a:rPr lang="nl-NL" sz="1200" baseline="0" dirty="0" err="1" smtClean="0">
                <a:latin typeface="+mn-lt"/>
              </a:rPr>
              <a:t>influence</a:t>
            </a:r>
            <a:r>
              <a:rPr lang="nl-NL" sz="1200" baseline="0" dirty="0" smtClean="0">
                <a:latin typeface="+mn-lt"/>
              </a:rPr>
              <a:t> </a:t>
            </a:r>
            <a:r>
              <a:rPr lang="nl-NL" sz="1200" baseline="0" dirty="0" err="1" smtClean="0">
                <a:latin typeface="+mn-lt"/>
              </a:rPr>
              <a:t>and</a:t>
            </a:r>
            <a:r>
              <a:rPr lang="nl-NL" sz="1200" baseline="0" dirty="0" smtClean="0">
                <a:latin typeface="+mn-lt"/>
              </a:rPr>
              <a:t> more financial </a:t>
            </a:r>
            <a:r>
              <a:rPr lang="nl-NL" sz="1200" baseline="0" dirty="0" err="1" smtClean="0">
                <a:latin typeface="+mn-lt"/>
              </a:rPr>
              <a:t>opportunities</a:t>
            </a:r>
            <a:r>
              <a:rPr lang="nl-NL" sz="1200" baseline="0" dirty="0" smtClean="0">
                <a:latin typeface="+mn-lt"/>
              </a:rPr>
              <a:t>, </a:t>
            </a:r>
            <a:r>
              <a:rPr lang="nl-NL" baseline="0" dirty="0" smtClean="0"/>
              <a:t>more money </a:t>
            </a:r>
            <a:r>
              <a:rPr lang="nl-NL" baseline="0" dirty="0" err="1" smtClean="0"/>
              <a:t>for</a:t>
            </a:r>
            <a:r>
              <a:rPr lang="nl-NL" baseline="0" dirty="0" smtClean="0"/>
              <a:t> advertisement </a:t>
            </a:r>
            <a:r>
              <a:rPr lang="nl-NL" baseline="0" dirty="0" err="1" smtClean="0"/>
              <a:t>and</a:t>
            </a:r>
            <a:r>
              <a:rPr lang="nl-NL" baseline="0" dirty="0" smtClean="0"/>
              <a:t> </a:t>
            </a:r>
            <a:r>
              <a:rPr lang="nl-NL" baseline="0" dirty="0" err="1" smtClean="0"/>
              <a:t>nutrition</a:t>
            </a:r>
            <a:r>
              <a:rPr lang="nl-NL" baseline="0" dirty="0" smtClean="0"/>
              <a:t> </a:t>
            </a:r>
            <a:r>
              <a:rPr lang="nl-NL" baseline="0" dirty="0" err="1" smtClean="0"/>
              <a:t>labeling</a:t>
            </a:r>
            <a:r>
              <a:rPr lang="nl-NL" baseline="0" dirty="0" smtClean="0"/>
              <a:t> development.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aseline="0" dirty="0" smtClean="0">
                <a:latin typeface="+mn-lt"/>
              </a:rPr>
              <a:t>. </a:t>
            </a:r>
            <a:r>
              <a:rPr lang="nl-NL" sz="1200" baseline="0" dirty="0" err="1" smtClean="0">
                <a:latin typeface="+mn-lt"/>
              </a:rPr>
              <a:t>You</a:t>
            </a:r>
            <a:r>
              <a:rPr lang="nl-NL" sz="1200" baseline="0" dirty="0" smtClean="0">
                <a:latin typeface="+mn-lt"/>
              </a:rPr>
              <a:t> have </a:t>
            </a:r>
            <a:r>
              <a:rPr lang="nl-NL" sz="1200" baseline="0" dirty="0" err="1" smtClean="0">
                <a:latin typeface="+mn-lt"/>
              </a:rPr>
              <a:t>to</a:t>
            </a:r>
            <a:r>
              <a:rPr lang="nl-NL" sz="1200" baseline="0" dirty="0" smtClean="0">
                <a:latin typeface="+mn-lt"/>
              </a:rPr>
              <a:t> </a:t>
            </a:r>
            <a:r>
              <a:rPr lang="nl-NL" sz="1200" baseline="0" dirty="0" err="1" smtClean="0">
                <a:latin typeface="+mn-lt"/>
              </a:rPr>
              <a:t>involve</a:t>
            </a:r>
            <a:r>
              <a:rPr lang="nl-NL" sz="1200" baseline="0" dirty="0" smtClean="0">
                <a:latin typeface="+mn-lt"/>
              </a:rPr>
              <a:t> </a:t>
            </a:r>
            <a:r>
              <a:rPr lang="nl-NL" sz="1200" baseline="0" dirty="0" err="1" smtClean="0">
                <a:latin typeface="+mn-lt"/>
              </a:rPr>
              <a:t>all</a:t>
            </a:r>
            <a:r>
              <a:rPr lang="nl-NL" sz="1200" baseline="0" dirty="0" smtClean="0">
                <a:latin typeface="+mn-lt"/>
              </a:rPr>
              <a:t> </a:t>
            </a:r>
            <a:r>
              <a:rPr lang="nl-NL" sz="1200" baseline="0" dirty="0" err="1" smtClean="0">
                <a:latin typeface="+mn-lt"/>
              </a:rPr>
              <a:t>parties</a:t>
            </a:r>
            <a:r>
              <a:rPr lang="nl-NL" sz="1200" baseline="0" dirty="0" smtClean="0">
                <a:latin typeface="+mn-lt"/>
              </a:rPr>
              <a:t> in </a:t>
            </a:r>
            <a:r>
              <a:rPr lang="nl-NL" sz="1200" baseline="0" dirty="0" err="1" smtClean="0">
                <a:latin typeface="+mn-lt"/>
              </a:rPr>
              <a:t>the</a:t>
            </a:r>
            <a:r>
              <a:rPr lang="nl-NL" sz="1200" baseline="0" dirty="0" smtClean="0">
                <a:latin typeface="+mn-lt"/>
              </a:rPr>
              <a:t> field. </a:t>
            </a:r>
            <a:r>
              <a:rPr lang="nl-NL" sz="1200" baseline="0" dirty="0" err="1" smtClean="0">
                <a:latin typeface="+mn-lt"/>
              </a:rPr>
              <a:t>To</a:t>
            </a:r>
            <a:r>
              <a:rPr lang="nl-NL" sz="1200" baseline="0" dirty="0" smtClean="0">
                <a:latin typeface="+mn-lt"/>
              </a:rPr>
              <a:t> </a:t>
            </a:r>
            <a:r>
              <a:rPr lang="nl-NL" sz="1200" baseline="0" dirty="0" err="1" smtClean="0">
                <a:latin typeface="+mn-lt"/>
              </a:rPr>
              <a:t>reach</a:t>
            </a:r>
            <a:r>
              <a:rPr lang="nl-NL" sz="1200" baseline="0" dirty="0" smtClean="0">
                <a:latin typeface="+mn-lt"/>
              </a:rPr>
              <a:t> big </a:t>
            </a:r>
            <a:r>
              <a:rPr lang="nl-NL" sz="1200" baseline="0" dirty="0" err="1" smtClean="0">
                <a:latin typeface="+mn-lt"/>
              </a:rPr>
              <a:t>improvements</a:t>
            </a:r>
            <a:endParaRPr lang="nl-NL" sz="1200" dirty="0" smtClean="0">
              <a:latin typeface="+mn-lt"/>
            </a:endParaRPr>
          </a:p>
          <a:p>
            <a:endParaRPr lang="en-GB" altLang="en-US" baseline="0" dirty="0" smtClean="0"/>
          </a:p>
          <a:p>
            <a:r>
              <a:rPr lang="en-US" altLang="en-US" baseline="0" dirty="0" smtClean="0"/>
              <a:t>Example: “Agreement-parties” Dutch caterers, drink-companies like </a:t>
            </a:r>
            <a:r>
              <a:rPr lang="en-US" altLang="en-US" baseline="0" dirty="0" err="1" smtClean="0"/>
              <a:t>coca-cola</a:t>
            </a:r>
            <a:r>
              <a:rPr lang="en-US" altLang="en-US" baseline="0" dirty="0" smtClean="0"/>
              <a:t>, Spa, </a:t>
            </a:r>
            <a:r>
              <a:rPr lang="en-US" altLang="en-US" baseline="0" dirty="0" err="1" smtClean="0"/>
              <a:t>watercompany</a:t>
            </a:r>
            <a:r>
              <a:rPr lang="en-US" altLang="en-US" baseline="0" dirty="0" smtClean="0"/>
              <a:t> are collaborating with support of </a:t>
            </a:r>
            <a:r>
              <a:rPr lang="en-US" altLang="en-US" baseline="0" dirty="0" err="1" smtClean="0"/>
              <a:t>Youht</a:t>
            </a:r>
            <a:r>
              <a:rPr lang="en-US" altLang="en-US" baseline="0" dirty="0" smtClean="0"/>
              <a:t> on a Healthy Weight to increase a healthy food environment on schools and sport canteens. All have the intention and will follow the guidelines for Healthier canteens. The are monitored by the Dutch Nutrition </a:t>
            </a:r>
            <a:r>
              <a:rPr lang="en-US" altLang="en-US" baseline="0" dirty="0" err="1" smtClean="0"/>
              <a:t>centre</a:t>
            </a:r>
            <a:r>
              <a:rPr lang="en-US" altLang="en-US" baseline="0" dirty="0" smtClean="0"/>
              <a:t> if their canteens are in line with the guidelines. So not only intention, they has to perform as well. Not conform appointments? Improve it, or leave the agreement-parties. </a:t>
            </a:r>
            <a:endParaRPr lang="en-GB" altLang="en-US" dirty="0" smtClean="0"/>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500">
                <a:solidFill>
                  <a:schemeClr val="tx1"/>
                </a:solidFill>
                <a:latin typeface="Times New Roman" pitchFamily="18" charset="0"/>
              </a:defRPr>
            </a:lvl1pPr>
            <a:lvl2pPr marL="742950" indent="-285750" defTabSz="915988" eaLnBrk="0" hangingPunct="0">
              <a:defRPr sz="2500">
                <a:solidFill>
                  <a:schemeClr val="tx1"/>
                </a:solidFill>
                <a:latin typeface="Times New Roman" pitchFamily="18" charset="0"/>
              </a:defRPr>
            </a:lvl2pPr>
            <a:lvl3pPr marL="1143000" indent="-228600" defTabSz="915988" eaLnBrk="0" hangingPunct="0">
              <a:defRPr sz="2500">
                <a:solidFill>
                  <a:schemeClr val="tx1"/>
                </a:solidFill>
                <a:latin typeface="Times New Roman" pitchFamily="18" charset="0"/>
              </a:defRPr>
            </a:lvl3pPr>
            <a:lvl4pPr marL="1600200" indent="-228600" defTabSz="915988" eaLnBrk="0" hangingPunct="0">
              <a:defRPr sz="2500">
                <a:solidFill>
                  <a:schemeClr val="tx1"/>
                </a:solidFill>
                <a:latin typeface="Times New Roman" pitchFamily="18" charset="0"/>
              </a:defRPr>
            </a:lvl4pPr>
            <a:lvl5pPr marL="2057400" indent="-228600" defTabSz="915988" eaLnBrk="0" hangingPunct="0">
              <a:defRPr sz="2500">
                <a:solidFill>
                  <a:schemeClr val="tx1"/>
                </a:solidFill>
                <a:latin typeface="Times New Roman" pitchFamily="18" charset="0"/>
              </a:defRPr>
            </a:lvl5pPr>
            <a:lvl6pPr marL="2514600" indent="-228600" defTabSz="915988" eaLnBrk="0" fontAlgn="base" hangingPunct="0">
              <a:spcBef>
                <a:spcPct val="0"/>
              </a:spcBef>
              <a:spcAft>
                <a:spcPct val="0"/>
              </a:spcAft>
              <a:defRPr sz="2500">
                <a:solidFill>
                  <a:schemeClr val="tx1"/>
                </a:solidFill>
                <a:latin typeface="Times New Roman" pitchFamily="18" charset="0"/>
              </a:defRPr>
            </a:lvl6pPr>
            <a:lvl7pPr marL="2971800" indent="-228600" defTabSz="915988" eaLnBrk="0" fontAlgn="base" hangingPunct="0">
              <a:spcBef>
                <a:spcPct val="0"/>
              </a:spcBef>
              <a:spcAft>
                <a:spcPct val="0"/>
              </a:spcAft>
              <a:defRPr sz="2500">
                <a:solidFill>
                  <a:schemeClr val="tx1"/>
                </a:solidFill>
                <a:latin typeface="Times New Roman" pitchFamily="18" charset="0"/>
              </a:defRPr>
            </a:lvl7pPr>
            <a:lvl8pPr marL="3429000" indent="-228600" defTabSz="915988" eaLnBrk="0" fontAlgn="base" hangingPunct="0">
              <a:spcBef>
                <a:spcPct val="0"/>
              </a:spcBef>
              <a:spcAft>
                <a:spcPct val="0"/>
              </a:spcAft>
              <a:defRPr sz="2500">
                <a:solidFill>
                  <a:schemeClr val="tx1"/>
                </a:solidFill>
                <a:latin typeface="Times New Roman" pitchFamily="18" charset="0"/>
              </a:defRPr>
            </a:lvl8pPr>
            <a:lvl9pPr marL="3886200" indent="-228600" defTabSz="915988"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5988" rtl="0" eaLnBrk="1" fontAlgn="auto" latinLnBrk="0" hangingPunct="1">
              <a:lnSpc>
                <a:spcPct val="100000"/>
              </a:lnSpc>
              <a:spcBef>
                <a:spcPts val="0"/>
              </a:spcBef>
              <a:spcAft>
                <a:spcPts val="0"/>
              </a:spcAft>
              <a:buClrTx/>
              <a:buSzTx/>
              <a:buFontTx/>
              <a:buNone/>
              <a:tabLst/>
              <a:defRPr/>
            </a:pPr>
            <a:fld id="{EAFB9136-1A07-4D06-B933-EBF04FD76ED4}" type="slidenum">
              <a:rPr kumimoji="0" lang="en-GB" altLang="en-US" sz="1200" b="0" i="0" u="none" strike="noStrike" kern="1200" cap="none" spc="0" normalizeH="0" baseline="0" noProof="0" smtClean="0">
                <a:ln>
                  <a:noFill/>
                </a:ln>
                <a:solidFill>
                  <a:prstClr val="black"/>
                </a:solidFill>
                <a:effectLst/>
                <a:uLnTx/>
                <a:uFillTx/>
                <a:latin typeface="Times New Roman" pitchFamily="18" charset="0"/>
                <a:ea typeface="ＭＳ Ｐゴシック" charset="-128"/>
                <a:cs typeface="+mn-cs"/>
              </a:rPr>
              <a:pPr marL="0" marR="0" lvl="0" indent="0" algn="r" defTabSz="915988" rtl="0" eaLnBrk="1" fontAlgn="auto" latinLnBrk="0" hangingPunct="1">
                <a:lnSpc>
                  <a:spcPct val="100000"/>
                </a:lnSpc>
                <a:spcBef>
                  <a:spcPts val="0"/>
                </a:spcBef>
                <a:spcAft>
                  <a:spcPts val="0"/>
                </a:spcAft>
                <a:buClrTx/>
                <a:buSzTx/>
                <a:buFontTx/>
                <a:buNone/>
                <a:tabLst/>
                <a:defRPr/>
              </a:pPr>
              <a:t>25</a:t>
            </a:fld>
            <a:endParaRPr kumimoji="0" lang="en-GB" altLang="en-US" sz="1200" b="0" i="0" u="none" strike="noStrike" kern="1200" cap="none" spc="0" normalizeH="0" baseline="0" noProof="0" smtClean="0">
              <a:ln>
                <a:noFill/>
              </a:ln>
              <a:solidFill>
                <a:prstClr val="black"/>
              </a:solidFill>
              <a:effectLst/>
              <a:uLnTx/>
              <a:uFillTx/>
              <a:latin typeface="Times New Roman" pitchFamily="18" charset="0"/>
              <a:ea typeface="ＭＳ Ｐゴシック" charset="-128"/>
              <a:cs typeface="+mn-cs"/>
            </a:endParaRPr>
          </a:p>
        </p:txBody>
      </p:sp>
    </p:spTree>
    <p:extLst>
      <p:ext uri="{BB962C8B-B14F-4D97-AF65-F5344CB8AC3E}">
        <p14:creationId xmlns:p14="http://schemas.microsoft.com/office/powerpoint/2010/main" val="1982412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defRPr/>
            </a:pPr>
            <a:r>
              <a:rPr lang="nl-NL" b="1" kern="0" dirty="0" smtClean="0">
                <a:latin typeface="+mn-lt"/>
              </a:rPr>
              <a:t>Hoe: </a:t>
            </a:r>
            <a:r>
              <a:rPr lang="nl-NL" kern="0" dirty="0" smtClean="0">
                <a:latin typeface="+mn-lt"/>
              </a:rPr>
              <a:t>Interviews met stakeholders, expert meeting, onderzoek op 20 scholen.</a:t>
            </a:r>
          </a:p>
          <a:p>
            <a:pPr marL="342900" indent="-342900">
              <a:spcBef>
                <a:spcPct val="20000"/>
              </a:spcBef>
              <a:defRPr/>
            </a:pPr>
            <a:endParaRPr lang="nl-NL" kern="0" dirty="0" smtClean="0">
              <a:latin typeface="+mn-lt"/>
            </a:endParaRPr>
          </a:p>
          <a:p>
            <a:pPr marL="342900" indent="-342900">
              <a:spcBef>
                <a:spcPct val="20000"/>
              </a:spcBef>
              <a:defRPr/>
            </a:pPr>
            <a:r>
              <a:rPr lang="nl-NL" b="1" kern="0" dirty="0" smtClean="0">
                <a:latin typeface="+mn-lt"/>
              </a:rPr>
              <a:t>Wat levert het op: </a:t>
            </a:r>
            <a:r>
              <a:rPr lang="nl-NL" kern="0" dirty="0" smtClean="0">
                <a:latin typeface="+mn-lt"/>
              </a:rPr>
              <a:t>Implementatie strategieën en optimalisatie proces van implementatie.</a:t>
            </a:r>
          </a:p>
          <a:p>
            <a:endParaRPr lang="nl-NL" dirty="0" smtClean="0"/>
          </a:p>
          <a:p>
            <a:r>
              <a:rPr lang="nl-NL" dirty="0" smtClean="0"/>
              <a:t>Liefst zelf doelgroep betrekken</a:t>
            </a:r>
          </a:p>
          <a:p>
            <a:pPr marL="0" marR="0" indent="0" algn="l" defTabSz="914400" rtl="0" eaLnBrk="1" fontAlgn="auto" latinLnBrk="0" hangingPunct="1">
              <a:lnSpc>
                <a:spcPct val="100000"/>
              </a:lnSpc>
              <a:spcBef>
                <a:spcPts val="0"/>
              </a:spcBef>
              <a:spcAft>
                <a:spcPts val="0"/>
              </a:spcAft>
              <a:buClrTx/>
              <a:buSzTx/>
              <a:buFontTx/>
              <a:buNone/>
              <a:tabLst/>
              <a:defRPr/>
            </a:pPr>
            <a:r>
              <a:rPr lang="nl-NL" kern="0" dirty="0" err="1" smtClean="0"/>
              <a:t>Anecdote</a:t>
            </a:r>
            <a:r>
              <a:rPr lang="nl-NL" kern="0" dirty="0" smtClean="0"/>
              <a:t>: gezonde prullenbak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89506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charset="0"/>
              <a:buNone/>
            </a:pP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51863C-F49A-41AE-8EA0-84A18E6546F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641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defRPr/>
            </a:pPr>
            <a:r>
              <a:rPr lang="nl-NL" kern="0" dirty="0" err="1" smtClean="0"/>
              <a:t>Ask</a:t>
            </a:r>
            <a:r>
              <a:rPr lang="nl-NL" kern="0" baseline="0" dirty="0" smtClean="0"/>
              <a:t> </a:t>
            </a:r>
            <a:r>
              <a:rPr lang="nl-NL" kern="0" baseline="0" dirty="0" err="1" smtClean="0"/>
              <a:t>the</a:t>
            </a:r>
            <a:r>
              <a:rPr lang="nl-NL" kern="0" baseline="0" dirty="0" smtClean="0"/>
              <a:t> field </a:t>
            </a:r>
            <a:r>
              <a:rPr lang="nl-NL" kern="0" baseline="0" dirty="0" err="1" smtClean="0"/>
              <a:t>what</a:t>
            </a:r>
            <a:r>
              <a:rPr lang="nl-NL" kern="0" baseline="0" dirty="0" smtClean="0"/>
              <a:t> </a:t>
            </a:r>
            <a:r>
              <a:rPr lang="nl-NL" kern="0" baseline="0" dirty="0" err="1" smtClean="0"/>
              <a:t>they</a:t>
            </a:r>
            <a:r>
              <a:rPr lang="nl-NL" kern="0" baseline="0" dirty="0" smtClean="0"/>
              <a:t> </a:t>
            </a:r>
            <a:r>
              <a:rPr lang="nl-NL" kern="0" baseline="0" dirty="0" err="1" smtClean="0"/>
              <a:t>need</a:t>
            </a:r>
            <a:r>
              <a:rPr lang="nl-NL" kern="0" baseline="0" dirty="0" smtClean="0"/>
              <a:t>!</a:t>
            </a:r>
            <a:endParaRPr lang="nl-NL" kern="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61B74-6833-4361-9C03-A68C1AFCC9B7}"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148926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Leerlingen</a:t>
            </a:r>
            <a:r>
              <a:rPr lang="en-US" baseline="0" dirty="0" smtClean="0"/>
              <a:t>: </a:t>
            </a:r>
            <a:r>
              <a:rPr lang="en-US" baseline="0" dirty="0" err="1" smtClean="0"/>
              <a:t>Ervaringen</a:t>
            </a:r>
            <a:r>
              <a:rPr lang="en-US" baseline="0" dirty="0" smtClean="0"/>
              <a:t>: </a:t>
            </a:r>
            <a:r>
              <a:rPr lang="en-US" baseline="0" dirty="0" err="1" smtClean="0"/>
              <a:t>aanbod</a:t>
            </a:r>
            <a:r>
              <a:rPr lang="en-US" baseline="0" dirty="0" smtClean="0"/>
              <a:t>, </a:t>
            </a:r>
            <a:r>
              <a:rPr lang="en-US" baseline="0" dirty="0" err="1" smtClean="0"/>
              <a:t>uitstraling</a:t>
            </a:r>
            <a:r>
              <a:rPr lang="en-US" baseline="0" dirty="0" smtClean="0"/>
              <a:t>, </a:t>
            </a:r>
            <a:r>
              <a:rPr lang="en-US" baseline="0" dirty="0" err="1" smtClean="0"/>
              <a:t>gebruik</a:t>
            </a:r>
            <a:r>
              <a:rPr lang="en-US" baseline="0" dirty="0" smtClean="0"/>
              <a:t>, </a:t>
            </a:r>
            <a:r>
              <a:rPr lang="en-US" baseline="0" dirty="0" err="1" smtClean="0"/>
              <a:t>tevredenheid</a:t>
            </a:r>
            <a:endParaRPr lang="en-US" baseline="0" dirty="0" smtClean="0"/>
          </a:p>
          <a:p>
            <a:r>
              <a:rPr lang="en-US" baseline="0" dirty="0" smtClean="0"/>
              <a:t>Stakeholders: </a:t>
            </a:r>
            <a:r>
              <a:rPr lang="en-US" baseline="0" dirty="0" err="1" smtClean="0"/>
              <a:t>Proces</a:t>
            </a:r>
            <a:r>
              <a:rPr lang="en-US" baseline="0" dirty="0" smtClean="0"/>
              <a:t> mate van </a:t>
            </a:r>
            <a:r>
              <a:rPr lang="en-US" baseline="0" dirty="0" err="1" smtClean="0"/>
              <a:t>implementatie</a:t>
            </a:r>
            <a:r>
              <a:rPr lang="en-US" baseline="0" dirty="0" smtClean="0"/>
              <a:t>, </a:t>
            </a:r>
            <a:r>
              <a:rPr lang="en-US" baseline="0" dirty="0" err="1" smtClean="0"/>
              <a:t>Haalbaarheid</a:t>
            </a:r>
            <a:r>
              <a:rPr lang="en-US" baseline="0" dirty="0" smtClean="0"/>
              <a:t>, </a:t>
            </a:r>
            <a:r>
              <a:rPr lang="en-US" baseline="0" dirty="0" err="1" smtClean="0"/>
              <a:t>toepasbaarheid</a:t>
            </a:r>
            <a:r>
              <a:rPr lang="en-US" baseline="0" dirty="0" smtClean="0"/>
              <a:t>, </a:t>
            </a:r>
            <a:r>
              <a:rPr lang="en-US" baseline="0" dirty="0" err="1" smtClean="0"/>
              <a:t>helderheid</a:t>
            </a:r>
            <a:r>
              <a:rPr lang="en-US" baseline="0" dirty="0" smtClean="0"/>
              <a:t> </a:t>
            </a:r>
            <a:r>
              <a:rPr lang="en-US" baseline="0" dirty="0" err="1" smtClean="0"/>
              <a:t>Richtlijnen</a:t>
            </a:r>
            <a:endParaRPr lang="en-US" baseline="0" dirty="0" smtClean="0"/>
          </a:p>
          <a:p>
            <a:endParaRPr lang="en-US" baseline="0" dirty="0" smtClean="0"/>
          </a:p>
          <a:p>
            <a:pPr marL="342900" indent="-342900">
              <a:spcBef>
                <a:spcPct val="20000"/>
              </a:spcBef>
              <a:defRPr/>
            </a:pPr>
            <a:r>
              <a:rPr lang="nl-NL" b="1" kern="0" dirty="0" smtClean="0">
                <a:latin typeface="+mn-lt"/>
              </a:rPr>
              <a:t>Doel:</a:t>
            </a:r>
          </a:p>
          <a:p>
            <a:pPr marL="342900" indent="-342900">
              <a:spcBef>
                <a:spcPct val="20000"/>
              </a:spcBef>
              <a:buFontTx/>
              <a:buChar char="-"/>
              <a:defRPr/>
            </a:pPr>
            <a:r>
              <a:rPr lang="nl-NL" kern="0" dirty="0" smtClean="0">
                <a:latin typeface="+mn-lt"/>
              </a:rPr>
              <a:t>Ontwikkeling implementatiestrategie Richtlijnen Gezondere Kantines.</a:t>
            </a:r>
          </a:p>
          <a:p>
            <a:pPr marL="342900" indent="-342900">
              <a:spcBef>
                <a:spcPct val="20000"/>
              </a:spcBef>
              <a:buFontTx/>
              <a:buChar char="-"/>
              <a:defRPr/>
            </a:pPr>
            <a:r>
              <a:rPr lang="nl-NL" kern="0" dirty="0" smtClean="0">
                <a:latin typeface="+mn-lt"/>
              </a:rPr>
              <a:t>Evaluatie proces van implementatie en inzicht aankoopgedrag.</a:t>
            </a:r>
          </a:p>
          <a:p>
            <a:pPr marL="342900" indent="-342900">
              <a:spcBef>
                <a:spcPct val="20000"/>
              </a:spcBef>
              <a:buFontTx/>
              <a:buChar char="-"/>
              <a:defRPr/>
            </a:pPr>
            <a:endParaRPr lang="nl-NL" kern="0" dirty="0" smtClean="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F2EFD-C087-4F8C-B32C-AC19E039FA61}" type="slidenum">
              <a:rPr kumimoji="0" lang="nl-NL"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75409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 </a:t>
            </a:r>
            <a:r>
              <a:rPr lang="en-US" dirty="0" err="1" smtClean="0"/>
              <a:t>als</a:t>
            </a:r>
            <a:r>
              <a:rPr lang="en-US" dirty="0" smtClean="0"/>
              <a:t> </a:t>
            </a:r>
            <a:r>
              <a:rPr lang="en-US" dirty="0" err="1" smtClean="0"/>
              <a:t>uiteindelijke</a:t>
            </a:r>
            <a:r>
              <a:rPr lang="en-US" dirty="0" smtClean="0"/>
              <a:t> </a:t>
            </a:r>
            <a:r>
              <a:rPr lang="en-US" dirty="0" err="1" smtClean="0"/>
              <a:t>doel</a:t>
            </a:r>
            <a:r>
              <a:rPr lang="en-US" dirty="0" smtClean="0"/>
              <a:t>: </a:t>
            </a:r>
            <a:r>
              <a:rPr lang="en-US" dirty="0" err="1" smtClean="0"/>
              <a:t>gezondere</a:t>
            </a:r>
            <a:r>
              <a:rPr lang="en-US" baseline="0" dirty="0" smtClean="0"/>
              <a:t> </a:t>
            </a:r>
            <a:r>
              <a:rPr lang="en-US" baseline="0" dirty="0" err="1" smtClean="0"/>
              <a:t>schoolkantines</a:t>
            </a:r>
            <a:r>
              <a:rPr lang="en-US" baseline="0" dirty="0" smtClean="0"/>
              <a:t>. </a:t>
            </a:r>
          </a:p>
          <a:p>
            <a:r>
              <a:rPr lang="en-US" baseline="0" dirty="0" err="1" smtClean="0"/>
              <a:t>Mogelijk</a:t>
            </a:r>
            <a:r>
              <a:rPr lang="en-US" baseline="0" dirty="0" smtClean="0"/>
              <a:t> </a:t>
            </a:r>
            <a:r>
              <a:rPr lang="en-US" baseline="0" dirty="0" err="1" smtClean="0"/>
              <a:t>ook</a:t>
            </a:r>
            <a:r>
              <a:rPr lang="en-US" baseline="0" dirty="0" smtClean="0"/>
              <a:t> </a:t>
            </a:r>
            <a:r>
              <a:rPr lang="en-US" baseline="0" dirty="0" err="1" smtClean="0"/>
              <a:t>translatie</a:t>
            </a:r>
            <a:r>
              <a:rPr lang="en-US" baseline="0" dirty="0" smtClean="0"/>
              <a:t> </a:t>
            </a:r>
            <a:r>
              <a:rPr lang="en-US" baseline="0" dirty="0" err="1" smtClean="0"/>
              <a:t>naar</a:t>
            </a:r>
            <a:r>
              <a:rPr lang="en-US" baseline="0" dirty="0" smtClean="0"/>
              <a:t> </a:t>
            </a:r>
            <a:r>
              <a:rPr lang="en-US" baseline="0" dirty="0" err="1" smtClean="0"/>
              <a:t>sportkantines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F2EFD-C087-4F8C-B32C-AC19E039FA61}" type="slidenum">
              <a:rPr kumimoji="0" lang="nl-NL"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261654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Questions</a:t>
            </a:r>
            <a:r>
              <a:rPr lang="nl-NL" dirty="0"/>
              <a:t>?</a:t>
            </a:r>
          </a:p>
        </p:txBody>
      </p:sp>
      <p:sp>
        <p:nvSpPr>
          <p:cNvPr id="4" name="Tijdelijke aanduiding voor dianummer 3"/>
          <p:cNvSpPr>
            <a:spLocks noGrp="1"/>
          </p:cNvSpPr>
          <p:nvPr>
            <p:ph type="sldNum" sz="quarter" idx="10"/>
          </p:nvPr>
        </p:nvSpPr>
        <p:spPr/>
        <p:txBody>
          <a:bodyPr/>
          <a:lstStyle/>
          <a:p>
            <a:fld id="{E4074B61-66BF-48FA-BB78-F79AE791C4D7}" type="slidenum">
              <a:rPr lang="nl-NL" smtClean="0"/>
              <a:pPr/>
              <a:t>31</a:t>
            </a:fld>
            <a:endParaRPr lang="nl-NL"/>
          </a:p>
        </p:txBody>
      </p:sp>
    </p:spTree>
    <p:extLst>
      <p:ext uri="{BB962C8B-B14F-4D97-AF65-F5344CB8AC3E}">
        <p14:creationId xmlns:p14="http://schemas.microsoft.com/office/powerpoint/2010/main" val="4251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10FC8-AD78-413E-8619-395FACF839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93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C5192-A2D2-42DD-8D88-C9B0E67DF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39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0000" indent="0">
              <a:buFont typeface="Arial" panose="020B0604020202020204" pitchFamily="34" charset="0"/>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healthy supermarket coach is a peer education workshop, which means that the workshop was given by peers of the students, in this case young, popular and good looking supermarket employees. Previous research showed that especially this peer education is an important and successful part of health promotion. The intervention consisted of a 45 minute workshop in the supermarket were the students learned about healthy eating. There was a quiz, a guided tour, students had to select a healthy and affordable lunch. The were also asked to participate in a 2 week healthy challenge to eat and buy healthily. Students created action plans and signed a contract.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C5192-A2D2-42DD-8D88-C9B0E67DF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64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Most of the adolescents who purchased foods in food outlets around school (71.1%) did this in the supermarket (88.6%). </a:t>
            </a:r>
            <a:endParaRPr lang="nl-NL" dirty="0" smtClean="0"/>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39975-0982-45AE-93C4-F4FA07FED4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68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most frequently foods purchased within the supermarket were potato chips (36%), croissants (34%) and other savory</a:t>
            </a:r>
            <a:r>
              <a:rPr lang="en-US" sz="1200" kern="1200" baseline="0" dirty="0" smtClean="0">
                <a:solidFill>
                  <a:schemeClr val="tx1"/>
                </a:solidFill>
                <a:effectLst/>
                <a:latin typeface="+mn-lt"/>
                <a:ea typeface="+mn-ea"/>
                <a:cs typeface="+mn-cs"/>
              </a:rPr>
              <a:t> snacks </a:t>
            </a:r>
            <a:r>
              <a:rPr lang="en-US" sz="1200" kern="1200" dirty="0" smtClean="0">
                <a:solidFill>
                  <a:schemeClr val="tx1"/>
                </a:solidFill>
                <a:effectLst/>
                <a:latin typeface="+mn-lt"/>
                <a:ea typeface="+mn-ea"/>
                <a:cs typeface="+mn-cs"/>
              </a:rPr>
              <a:t>(23%). The most frequently purchased drinks in the supermarket were energy drinks (56%) and sugary drinks (31%).</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C5192-A2D2-42DD-8D88-C9B0E67DF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3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Energy- and</a:t>
            </a:r>
            <a:r>
              <a:rPr lang="en-US" baseline="0" dirty="0" smtClean="0"/>
              <a:t> </a:t>
            </a:r>
            <a:r>
              <a:rPr lang="en-US" baseline="0" dirty="0" err="1" smtClean="0"/>
              <a:t>sportdrinks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Sugared drinks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C5192-A2D2-42DD-8D88-C9B0E67DF4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9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After the HSC workshop nutritional knowledge scores of adolescents from intervention schools were statistically significant higher compared to the comparison school (B: +0.69, 95% CI: 0.23-1.15) as well as their attitudes toward healthy eating scores (B: +0.17, 95% CI: 0.04-0.29).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Adjusted linear regression analyses indicated that the HSC intervention generated a statistically significant improvement in both nutritional knowledge (β =0.69, 95%CI: 0.23–1.15, p=0.003) and attitudes towards healthy eating (β =0.17, 95%CI: 0.04–0.29, p=0.009, Table 3).</a:t>
            </a:r>
            <a:br>
              <a:rPr lang="en-GB" sz="1200" kern="1200" dirty="0" smtClean="0">
                <a:solidFill>
                  <a:schemeClr val="tx1"/>
                </a:solidFill>
                <a:effectLst/>
                <a:latin typeface="+mn-lt"/>
                <a:ea typeface="+mn-ea"/>
                <a:cs typeface="+mn-cs"/>
              </a:rPr>
            </a:br>
            <a:endParaRPr lang="nl-NL" dirty="0" smtClean="0"/>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39975-0982-45AE-93C4-F4FA07FED4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892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U tekstdia met logo">
    <p:spTree>
      <p:nvGrpSpPr>
        <p:cNvPr id="1" name=""/>
        <p:cNvGrpSpPr/>
        <p:nvPr/>
      </p:nvGrpSpPr>
      <p:grpSpPr>
        <a:xfrm>
          <a:off x="0" y="0"/>
          <a:ext cx="0" cy="0"/>
          <a:chOff x="0" y="0"/>
          <a:chExt cx="0" cy="0"/>
        </a:xfrm>
      </p:grpSpPr>
      <p:sp>
        <p:nvSpPr>
          <p:cNvPr id="18" name="Rechthoek 17"/>
          <p:cNvSpPr/>
          <p:nvPr userDrawn="1"/>
        </p:nvSpPr>
        <p:spPr>
          <a:xfrm>
            <a:off x="0" y="-33864"/>
            <a:ext cx="9144000" cy="1095905"/>
          </a:xfrm>
          <a:prstGeom prst="rect">
            <a:avLst/>
          </a:prstGeom>
          <a:solidFill>
            <a:srgbClr val="80B931"/>
          </a:solidFill>
          <a:ln>
            <a:noFill/>
          </a:ln>
          <a:effectLst>
            <a:outerShdw blurRad="165100" dist="63500" dir="8040000">
              <a:schemeClr val="bg1">
                <a:lumMod val="65000"/>
                <a:alpha val="5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ea typeface="ＭＳ Ｐゴシック" charset="-128"/>
            </a:endParaRPr>
          </a:p>
        </p:txBody>
      </p:sp>
      <p:sp>
        <p:nvSpPr>
          <p:cNvPr id="19" name="Vrije vorm 18"/>
          <p:cNvSpPr/>
          <p:nvPr userDrawn="1"/>
        </p:nvSpPr>
        <p:spPr>
          <a:xfrm>
            <a:off x="508000" y="1055692"/>
            <a:ext cx="196850" cy="98425"/>
          </a:xfrm>
          <a:custGeom>
            <a:avLst/>
            <a:gdLst>
              <a:gd name="connsiteX0" fmla="*/ 0 w 196850"/>
              <a:gd name="connsiteY0" fmla="*/ 3175 h 98425"/>
              <a:gd name="connsiteX1" fmla="*/ 95250 w 196850"/>
              <a:gd name="connsiteY1" fmla="*/ 98425 h 98425"/>
              <a:gd name="connsiteX2" fmla="*/ 196850 w 196850"/>
              <a:gd name="connsiteY2" fmla="*/ 0 h 98425"/>
              <a:gd name="connsiteX3" fmla="*/ 0 w 196850"/>
              <a:gd name="connsiteY3" fmla="*/ 3175 h 98425"/>
            </a:gdLst>
            <a:ahLst/>
            <a:cxnLst>
              <a:cxn ang="0">
                <a:pos x="connsiteX0" y="connsiteY0"/>
              </a:cxn>
              <a:cxn ang="0">
                <a:pos x="connsiteX1" y="connsiteY1"/>
              </a:cxn>
              <a:cxn ang="0">
                <a:pos x="connsiteX2" y="connsiteY2"/>
              </a:cxn>
              <a:cxn ang="0">
                <a:pos x="connsiteX3" y="connsiteY3"/>
              </a:cxn>
            </a:cxnLst>
            <a:rect l="l" t="t" r="r" b="b"/>
            <a:pathLst>
              <a:path w="196850" h="98425">
                <a:moveTo>
                  <a:pt x="0" y="3175"/>
                </a:moveTo>
                <a:lnTo>
                  <a:pt x="95250" y="98425"/>
                </a:lnTo>
                <a:lnTo>
                  <a:pt x="196850" y="0"/>
                </a:lnTo>
                <a:lnTo>
                  <a:pt x="0" y="3175"/>
                </a:lnTo>
                <a:close/>
              </a:path>
            </a:pathLst>
          </a:custGeom>
          <a:solidFill>
            <a:srgbClr val="80B931"/>
          </a:solidFill>
          <a:ln>
            <a:noFill/>
          </a:ln>
          <a:effectLst>
            <a:outerShdw blurRad="50800" dist="38100" dir="2700000" algn="br">
              <a:schemeClr val="bg1">
                <a:lumMod val="75000"/>
                <a:alpha val="43000"/>
              </a:scheme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lang="nl-NL">
              <a:solidFill>
                <a:srgbClr val="FFFFFF"/>
              </a:solidFill>
              <a:ea typeface="ＭＳ Ｐゴシック" charset="-128"/>
            </a:endParaRPr>
          </a:p>
        </p:txBody>
      </p:sp>
      <p:sp>
        <p:nvSpPr>
          <p:cNvPr id="6" name="Tijdelijke aanduiding voor titel 1"/>
          <p:cNvSpPr>
            <a:spLocks noGrp="1"/>
          </p:cNvSpPr>
          <p:nvPr>
            <p:ph type="title"/>
          </p:nvPr>
        </p:nvSpPr>
        <p:spPr>
          <a:xfrm>
            <a:off x="596900" y="0"/>
            <a:ext cx="8547100" cy="1080000"/>
          </a:xfrm>
          <a:prstGeom prst="rect">
            <a:avLst/>
          </a:prstGeom>
        </p:spPr>
        <p:txBody>
          <a:bodyPr vert="horz" lIns="0" tIns="180000" rIns="360000" bIns="108000" rtlCol="0" anchor="b">
            <a:noAutofit/>
          </a:bodyPr>
          <a:lstStyle>
            <a:lvl1pPr algn="l">
              <a:defRPr sz="2800" b="0" i="0" cap="all" baseline="0">
                <a:solidFill>
                  <a:schemeClr val="bg1"/>
                </a:solidFill>
                <a:latin typeface="Arial Narrow"/>
                <a:cs typeface="Arial Narrow"/>
              </a:defRPr>
            </a:lvl1pPr>
          </a:lstStyle>
          <a:p>
            <a:r>
              <a:rPr lang="nl-NL" dirty="0"/>
              <a:t>Titelstijl van model bewerken</a:t>
            </a:r>
          </a:p>
        </p:txBody>
      </p:sp>
      <p:sp>
        <p:nvSpPr>
          <p:cNvPr id="10" name="Tijdelijke aanduiding voor tekst 19"/>
          <p:cNvSpPr>
            <a:spLocks noGrp="1"/>
          </p:cNvSpPr>
          <p:nvPr>
            <p:ph type="body" sz="quarter" idx="17" hasCustomPrompt="1"/>
          </p:nvPr>
        </p:nvSpPr>
        <p:spPr>
          <a:xfrm>
            <a:off x="324000" y="1440000"/>
            <a:ext cx="8460000" cy="4710958"/>
          </a:xfrm>
          <a:prstGeom prst="rect">
            <a:avLst/>
          </a:prstGeom>
        </p:spPr>
        <p:txBody>
          <a:bodyPr lIns="0" tIns="0" rIns="0" bIns="0">
            <a:noAutofit/>
          </a:bodyPr>
          <a:lstStyle>
            <a:lvl1pPr marL="271463" indent="0">
              <a:buFontTx/>
              <a:buNone/>
              <a:defRPr sz="2400">
                <a:latin typeface="Arial"/>
                <a:cs typeface="Arial"/>
              </a:defRPr>
            </a:lvl1pPr>
          </a:lstStyle>
          <a:p>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endParaRPr lang="nl-NL" dirty="0"/>
          </a:p>
        </p:txBody>
      </p:sp>
      <p:sp>
        <p:nvSpPr>
          <p:cNvPr id="20" name="Rechthoek 19"/>
          <p:cNvSpPr/>
          <p:nvPr userDrawn="1"/>
        </p:nvSpPr>
        <p:spPr>
          <a:xfrm>
            <a:off x="0" y="6616272"/>
            <a:ext cx="9144000" cy="258662"/>
          </a:xfrm>
          <a:prstGeom prst="rect">
            <a:avLst/>
          </a:prstGeom>
          <a:solidFill>
            <a:srgbClr val="00A3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Tijdelijke aanduiding voor dianummer 16"/>
          <p:cNvSpPr txBox="1">
            <a:spLocks/>
          </p:cNvSpPr>
          <p:nvPr userDrawn="1"/>
        </p:nvSpPr>
        <p:spPr>
          <a:xfrm>
            <a:off x="0" y="6492875"/>
            <a:ext cx="611560" cy="365125"/>
          </a:xfrm>
          <a:prstGeom prst="rect">
            <a:avLst/>
          </a:prstGeom>
        </p:spPr>
        <p:txBody>
          <a:bodyPr anchor="b" anchorCtr="0"/>
          <a:lstStyle>
            <a:defPPr>
              <a:defRPr lang="nl-NL"/>
            </a:defPPr>
            <a:lvl1pPr algn="ctr" defTabSz="457200" rtl="0" fontAlgn="base">
              <a:spcBef>
                <a:spcPct val="0"/>
              </a:spcBef>
              <a:spcAft>
                <a:spcPct val="0"/>
              </a:spcAft>
              <a:defRPr sz="900"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16CC70A2-6B8C-4FE8-A4AE-E466C9B2130C}" type="slidenum">
              <a:rPr lang="nl-NL" smtClean="0"/>
              <a:pPr/>
              <a:t>‹#›</a:t>
            </a:fld>
            <a:endParaRPr lang="nl-NL" dirty="0"/>
          </a:p>
        </p:txBody>
      </p:sp>
      <p:pic>
        <p:nvPicPr>
          <p:cNvPr id="9" name="Kopieer_FALWlogo" descr="C:\Projecten\VU\Origineel mei 2011\logos faculteiten\Faculteiten NL blauw\Faculteiten NL blauw\Fac_NL_FALW_Blauw_HR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30735" y="6121832"/>
            <a:ext cx="2140062" cy="403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DB77CF-D6FA-4593-8473-6F44354669E7}"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129204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DB77CF-D6FA-4593-8473-6F44354669E7}"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285031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DB77CF-D6FA-4593-8473-6F44354669E7}"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1370425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DB77CF-D6FA-4593-8473-6F44354669E7}"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342182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DB77CF-D6FA-4593-8473-6F44354669E7}"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235371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DB77CF-D6FA-4593-8473-6F44354669E7}"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389858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DB77CF-D6FA-4593-8473-6F44354669E7}"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3332839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DB77CF-D6FA-4593-8473-6F44354669E7}"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3183997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dia met logo">
    <p:spTree>
      <p:nvGrpSpPr>
        <p:cNvPr id="1" name=""/>
        <p:cNvGrpSpPr/>
        <p:nvPr/>
      </p:nvGrpSpPr>
      <p:grpSpPr>
        <a:xfrm>
          <a:off x="0" y="0"/>
          <a:ext cx="0" cy="0"/>
          <a:chOff x="0" y="0"/>
          <a:chExt cx="0" cy="0"/>
        </a:xfrm>
      </p:grpSpPr>
      <p:sp>
        <p:nvSpPr>
          <p:cNvPr id="4" name="Rechthoek 3"/>
          <p:cNvSpPr>
            <a:spLocks noChangeArrowheads="1"/>
          </p:cNvSpPr>
          <p:nvPr userDrawn="1"/>
        </p:nvSpPr>
        <p:spPr bwMode="auto">
          <a:xfrm>
            <a:off x="0" y="6616700"/>
            <a:ext cx="9144000" cy="258763"/>
          </a:xfrm>
          <a:prstGeom prst="rect">
            <a:avLst/>
          </a:prstGeom>
          <a:solidFill>
            <a:srgbClr val="005B9D"/>
          </a:solidFill>
          <a:ln>
            <a:noFill/>
          </a:ln>
          <a:extLst/>
        </p:spPr>
        <p:txBody>
          <a:bodyPr lIns="180000" tIns="0" rIns="0" bIns="18000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500"/>
              </a:lnSpc>
              <a:spcBef>
                <a:spcPct val="20000"/>
              </a:spcBef>
              <a:buFont typeface="Arial" pitchFamily="34" charset="0"/>
              <a:buNone/>
              <a:defRPr/>
            </a:pPr>
            <a:endParaRPr lang="nl-NL" altLang="nl-NL" sz="2400">
              <a:solidFill>
                <a:schemeClr val="bg1"/>
              </a:solidFill>
              <a:latin typeface="Arial Narrow" pitchFamily="34" charset="0"/>
            </a:endParaRPr>
          </a:p>
        </p:txBody>
      </p:sp>
      <p:sp>
        <p:nvSpPr>
          <p:cNvPr id="5" name="Driehoekje"/>
          <p:cNvSpPr/>
          <p:nvPr userDrawn="1"/>
        </p:nvSpPr>
        <p:spPr>
          <a:xfrm flipV="1">
            <a:off x="509588" y="1079500"/>
            <a:ext cx="196850" cy="107950"/>
          </a:xfrm>
          <a:prstGeom prst="triangle">
            <a:avLst/>
          </a:prstGeom>
          <a:solidFill>
            <a:srgbClr val="0089CF">
              <a:alpha val="89804"/>
            </a:srgbClr>
          </a:solidFill>
          <a:ln w="6350">
            <a:noFill/>
          </a:ln>
          <a:effectLst>
            <a:outerShdw blurRad="50800" dist="38100" dir="5400000" algn="ctr" rotWithShape="0">
              <a:srgbClr val="A6A6A6">
                <a:alpha val="40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nl-NL">
              <a:solidFill>
                <a:srgbClr val="FFFFFF"/>
              </a:solidFill>
              <a:ea typeface="ＭＳ Ｐゴシック" charset="-128"/>
            </a:endParaRPr>
          </a:p>
        </p:txBody>
      </p:sp>
      <p:pic>
        <p:nvPicPr>
          <p:cNvPr id="6" name="VUlogo" descr="F:\PPT logos\Corporate\VUlogo_NL_Blauw_HR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6119813"/>
            <a:ext cx="13557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0" y="0"/>
            <a:ext cx="9144000" cy="1080000"/>
          </a:xfrm>
          <a:solidFill>
            <a:srgbClr val="0089CF">
              <a:alpha val="89804"/>
            </a:srgbClr>
          </a:solidFill>
          <a:ln>
            <a:noFill/>
          </a:ln>
          <a:effectLst>
            <a:outerShdw blurRad="50800" dist="38100" dir="5400000" algn="ctr" rotWithShape="0">
              <a:srgbClr val="A6A6A6">
                <a:alpha val="40000"/>
              </a:srgbClr>
            </a:outerShdw>
          </a:effectLst>
        </p:spPr>
        <p:txBody>
          <a:bodyPr lIns="612000" tIns="180000" rIns="360000" bIns="108000" anchor="b">
            <a:noAutofit/>
          </a:bodyPr>
          <a:lstStyle>
            <a:lvl1pPr algn="l">
              <a:lnSpc>
                <a:spcPts val="3200"/>
              </a:lnSpc>
              <a:defRPr sz="2800" cap="all" baseline="0">
                <a:solidFill>
                  <a:schemeClr val="bg1"/>
                </a:solidFill>
                <a:latin typeface="Arial Narrow" pitchFamily="34" charset="0"/>
              </a:defRPr>
            </a:lvl1pPr>
          </a:lstStyle>
          <a:p>
            <a:endParaRPr lang="nl-NL" dirty="0"/>
          </a:p>
        </p:txBody>
      </p:sp>
      <p:sp>
        <p:nvSpPr>
          <p:cNvPr id="14" name="Tijdelijke aanduiding voor tekst 13"/>
          <p:cNvSpPr>
            <a:spLocks noGrp="1"/>
          </p:cNvSpPr>
          <p:nvPr>
            <p:ph type="body" sz="quarter" idx="10"/>
          </p:nvPr>
        </p:nvSpPr>
        <p:spPr>
          <a:xfrm>
            <a:off x="322907" y="1440000"/>
            <a:ext cx="8461093" cy="4654800"/>
          </a:xfrm>
        </p:spPr>
        <p:txBody>
          <a:bodyPr lIns="0" tIns="0" rIns="0" bIns="0">
            <a:noAutofit/>
          </a:bodyPr>
          <a:lstStyle>
            <a:lvl1pPr marL="270000" indent="0">
              <a:spcBef>
                <a:spcPts val="600"/>
              </a:spcBef>
              <a:buNone/>
              <a:defRPr sz="2400"/>
            </a:lvl1pPr>
            <a:lvl2pPr marL="270000" indent="-270000">
              <a:spcBef>
                <a:spcPts val="600"/>
              </a:spcBef>
              <a:buClr>
                <a:srgbClr val="FF0000"/>
              </a:buClr>
              <a:buSzPct val="80000"/>
              <a:buFont typeface="Arial" pitchFamily="34" charset="0"/>
              <a:buChar char="&gt;"/>
              <a:defRPr sz="2400"/>
            </a:lvl2pPr>
            <a:lvl3pPr marL="540000" indent="-270000">
              <a:spcBef>
                <a:spcPts val="600"/>
              </a:spcBef>
              <a:buClr>
                <a:srgbClr val="FF0000"/>
              </a:buClr>
              <a:buSzPct val="80000"/>
              <a:buFont typeface="Arial" pitchFamily="34" charset="0"/>
              <a:buChar char="&gt;"/>
              <a:defRPr sz="2000"/>
            </a:lvl3pPr>
            <a:lvl4pPr marL="809625" indent="-270000">
              <a:spcBef>
                <a:spcPts val="600"/>
              </a:spcBef>
              <a:buClr>
                <a:srgbClr val="FF0000"/>
              </a:buClr>
              <a:buSzPct val="80000"/>
              <a:buFont typeface="Arial" pitchFamily="34" charset="0"/>
              <a:buChar char="&gt;"/>
              <a:defRPr sz="2000"/>
            </a:lvl4pPr>
            <a:lvl5pPr marL="1080000" indent="-270000">
              <a:spcBef>
                <a:spcPts val="600"/>
              </a:spcBef>
              <a:buClr>
                <a:srgbClr val="FF0000"/>
              </a:buClr>
              <a:buSzPct val="80000"/>
              <a:buFont typeface="Arial" pitchFamily="34" charset="0"/>
              <a:buChar char="&gt;"/>
              <a:defRPr sz="2000"/>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7" name="Tijdelijke aanduiding voor dianummer 16"/>
          <p:cNvSpPr>
            <a:spLocks noGrp="1"/>
          </p:cNvSpPr>
          <p:nvPr>
            <p:ph type="sldNum" sz="quarter" idx="11"/>
          </p:nvPr>
        </p:nvSpPr>
        <p:spPr>
          <a:xfrm>
            <a:off x="0" y="6492875"/>
            <a:ext cx="611188" cy="365125"/>
          </a:xfrm>
        </p:spPr>
        <p:txBody>
          <a:bodyPr anchor="b" anchorCtr="0"/>
          <a:lstStyle>
            <a:lvl1pPr algn="ctr">
              <a:defRPr sz="900">
                <a:solidFill>
                  <a:schemeClr val="bg1"/>
                </a:solidFill>
              </a:defRPr>
            </a:lvl1pPr>
          </a:lstStyle>
          <a:p>
            <a:pPr>
              <a:defRPr/>
            </a:pPr>
            <a:fld id="{171881D1-F4EF-4D71-867A-8718CC9DABE5}" type="slidenum">
              <a:rPr lang="nl-NL"/>
              <a:pPr>
                <a:defRPr/>
              </a:pPr>
              <a:t>‹#›</a:t>
            </a:fld>
            <a:endParaRPr lang="nl-NL"/>
          </a:p>
        </p:txBody>
      </p:sp>
      <p:sp>
        <p:nvSpPr>
          <p:cNvPr id="8" name="Tijdelijke aanduiding voor voettekst 17"/>
          <p:cNvSpPr>
            <a:spLocks noGrp="1"/>
          </p:cNvSpPr>
          <p:nvPr>
            <p:ph type="ftr" sz="quarter" idx="12"/>
          </p:nvPr>
        </p:nvSpPr>
        <p:spPr>
          <a:xfrm>
            <a:off x="611188" y="6492875"/>
            <a:ext cx="4752975" cy="365125"/>
          </a:xfrm>
        </p:spPr>
        <p:txBody>
          <a:bodyPr lIns="0" rIns="0" anchor="b" anchorCtr="0"/>
          <a:lstStyle>
            <a:lvl1pPr algn="l">
              <a:defRPr sz="900">
                <a:solidFill>
                  <a:schemeClr val="bg1"/>
                </a:solidFill>
              </a:defRPr>
            </a:lvl1pPr>
          </a:lstStyle>
          <a:p>
            <a:pPr>
              <a:defRPr/>
            </a:pPr>
            <a:r>
              <a:rPr lang="nl-NL"/>
              <a:t>Korte instructie bij versie 30 juni 2011</a:t>
            </a:r>
            <a:endParaRPr lang="nl-NL" dirty="0"/>
          </a:p>
        </p:txBody>
      </p:sp>
    </p:spTree>
    <p:extLst>
      <p:ext uri="{BB962C8B-B14F-4D97-AF65-F5344CB8AC3E}">
        <p14:creationId xmlns:p14="http://schemas.microsoft.com/office/powerpoint/2010/main" val="332765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67B091A-01AE-4AB7-AE36-2012AE426A4A}" type="datetime4">
              <a:rPr lang="nl-NL" smtClean="0"/>
              <a:pPr/>
              <a:t>23 september 2021</a:t>
            </a:fld>
            <a:endParaRPr lang="nl-NL"/>
          </a:p>
        </p:txBody>
      </p:sp>
      <p:sp>
        <p:nvSpPr>
          <p:cNvPr id="5" name="Tijdelijke aanduiding voor voettekst 4"/>
          <p:cNvSpPr>
            <a:spLocks noGrp="1"/>
          </p:cNvSpPr>
          <p:nvPr>
            <p:ph type="ftr" sz="quarter" idx="11"/>
          </p:nvPr>
        </p:nvSpPr>
        <p:spPr/>
        <p:txBody>
          <a:bodyPr/>
          <a:lstStyle/>
          <a:p>
            <a:r>
              <a:rPr lang="nl-NL" smtClean="0"/>
              <a:t>Via Invoegen | Koptekst en Voettekst invoegen Subafdeling&lt;2spaties&gt;|&lt;2spaties&gt;Titel van de presentatie</a:t>
            </a:r>
            <a:endParaRPr lang="nl-NL"/>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7" name="Tijdelijke aanduiding voor tekst 15"/>
          <p:cNvSpPr>
            <a:spLocks noGrp="1" noChangeAspect="1"/>
          </p:cNvSpPr>
          <p:nvPr>
            <p:ph type="body" sz="quarter" idx="14" hasCustomPrompt="1"/>
          </p:nvPr>
        </p:nvSpPr>
        <p:spPr>
          <a:xfrm>
            <a:off x="4964114" y="162690"/>
            <a:ext cx="3529012" cy="396000"/>
          </a:xfrm>
        </p:spPr>
        <p:txBody>
          <a:bodyPr/>
          <a:lstStyle>
            <a:lvl1pPr algn="r">
              <a:defRPr sz="788" b="0" baseline="0">
                <a:solidFill>
                  <a:schemeClr val="tx1"/>
                </a:solidFill>
              </a:defRPr>
            </a:lvl1pPr>
          </a:lstStyle>
          <a:p>
            <a:pPr lvl="0"/>
            <a:r>
              <a:rPr lang="nl-NL" smtClean="0"/>
              <a:t>Afdeling max. 2 regels</a:t>
            </a:r>
          </a:p>
          <a:p>
            <a:pPr lvl="0"/>
            <a:endParaRPr lang="nl-NL" smtClean="0"/>
          </a:p>
        </p:txBody>
      </p:sp>
    </p:spTree>
    <p:extLst>
      <p:ext uri="{BB962C8B-B14F-4D97-AF65-F5344CB8AC3E}">
        <p14:creationId xmlns:p14="http://schemas.microsoft.com/office/powerpoint/2010/main" val="142553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U tekstdia zonder logo">
    <p:spTree>
      <p:nvGrpSpPr>
        <p:cNvPr id="1" name=""/>
        <p:cNvGrpSpPr/>
        <p:nvPr/>
      </p:nvGrpSpPr>
      <p:grpSpPr>
        <a:xfrm>
          <a:off x="0" y="0"/>
          <a:ext cx="0" cy="0"/>
          <a:chOff x="0" y="0"/>
          <a:chExt cx="0" cy="0"/>
        </a:xfrm>
      </p:grpSpPr>
      <p:sp>
        <p:nvSpPr>
          <p:cNvPr id="18" name="Rechthoek 17"/>
          <p:cNvSpPr/>
          <p:nvPr userDrawn="1"/>
        </p:nvSpPr>
        <p:spPr>
          <a:xfrm>
            <a:off x="0" y="-33864"/>
            <a:ext cx="9144000" cy="1095905"/>
          </a:xfrm>
          <a:prstGeom prst="rect">
            <a:avLst/>
          </a:prstGeom>
          <a:solidFill>
            <a:srgbClr val="80B931"/>
          </a:solidFill>
          <a:ln>
            <a:noFill/>
          </a:ln>
          <a:effectLst>
            <a:outerShdw blurRad="165100" dist="63500" dir="8040000">
              <a:schemeClr val="bg1">
                <a:lumMod val="65000"/>
                <a:alpha val="5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ea typeface="ＭＳ Ｐゴシック" charset="-128"/>
            </a:endParaRPr>
          </a:p>
        </p:txBody>
      </p:sp>
      <p:sp>
        <p:nvSpPr>
          <p:cNvPr id="19" name="Vrije vorm 18"/>
          <p:cNvSpPr/>
          <p:nvPr userDrawn="1"/>
        </p:nvSpPr>
        <p:spPr>
          <a:xfrm>
            <a:off x="508000" y="1055692"/>
            <a:ext cx="196850" cy="98425"/>
          </a:xfrm>
          <a:custGeom>
            <a:avLst/>
            <a:gdLst>
              <a:gd name="connsiteX0" fmla="*/ 0 w 196850"/>
              <a:gd name="connsiteY0" fmla="*/ 3175 h 98425"/>
              <a:gd name="connsiteX1" fmla="*/ 95250 w 196850"/>
              <a:gd name="connsiteY1" fmla="*/ 98425 h 98425"/>
              <a:gd name="connsiteX2" fmla="*/ 196850 w 196850"/>
              <a:gd name="connsiteY2" fmla="*/ 0 h 98425"/>
              <a:gd name="connsiteX3" fmla="*/ 0 w 196850"/>
              <a:gd name="connsiteY3" fmla="*/ 3175 h 98425"/>
            </a:gdLst>
            <a:ahLst/>
            <a:cxnLst>
              <a:cxn ang="0">
                <a:pos x="connsiteX0" y="connsiteY0"/>
              </a:cxn>
              <a:cxn ang="0">
                <a:pos x="connsiteX1" y="connsiteY1"/>
              </a:cxn>
              <a:cxn ang="0">
                <a:pos x="connsiteX2" y="connsiteY2"/>
              </a:cxn>
              <a:cxn ang="0">
                <a:pos x="connsiteX3" y="connsiteY3"/>
              </a:cxn>
            </a:cxnLst>
            <a:rect l="l" t="t" r="r" b="b"/>
            <a:pathLst>
              <a:path w="196850" h="98425">
                <a:moveTo>
                  <a:pt x="0" y="3175"/>
                </a:moveTo>
                <a:lnTo>
                  <a:pt x="95250" y="98425"/>
                </a:lnTo>
                <a:lnTo>
                  <a:pt x="196850" y="0"/>
                </a:lnTo>
                <a:lnTo>
                  <a:pt x="0" y="3175"/>
                </a:lnTo>
                <a:close/>
              </a:path>
            </a:pathLst>
          </a:custGeom>
          <a:solidFill>
            <a:srgbClr val="80B931"/>
          </a:solidFill>
          <a:ln>
            <a:noFill/>
          </a:ln>
          <a:effectLst>
            <a:outerShdw blurRad="50800" dist="38100" dir="2700000" algn="br">
              <a:schemeClr val="bg1">
                <a:lumMod val="75000"/>
                <a:alpha val="43000"/>
              </a:scheme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lang="nl-NL">
              <a:solidFill>
                <a:srgbClr val="FFFFFF"/>
              </a:solidFill>
              <a:ea typeface="ＭＳ Ｐゴシック" charset="-128"/>
            </a:endParaRPr>
          </a:p>
        </p:txBody>
      </p:sp>
      <p:sp>
        <p:nvSpPr>
          <p:cNvPr id="6" name="Tijdelijke aanduiding voor titel 1"/>
          <p:cNvSpPr>
            <a:spLocks noGrp="1"/>
          </p:cNvSpPr>
          <p:nvPr>
            <p:ph type="title"/>
          </p:nvPr>
        </p:nvSpPr>
        <p:spPr>
          <a:xfrm>
            <a:off x="596900" y="0"/>
            <a:ext cx="8547100" cy="1080000"/>
          </a:xfrm>
          <a:prstGeom prst="rect">
            <a:avLst/>
          </a:prstGeom>
        </p:spPr>
        <p:txBody>
          <a:bodyPr vert="horz" lIns="0" tIns="180000" rIns="360000" bIns="108000" rtlCol="0" anchor="b">
            <a:noAutofit/>
          </a:bodyPr>
          <a:lstStyle>
            <a:lvl1pPr algn="l">
              <a:defRPr sz="2800" b="0" i="0" cap="all" baseline="0">
                <a:solidFill>
                  <a:schemeClr val="bg1"/>
                </a:solidFill>
                <a:latin typeface="Arial Narrow"/>
                <a:cs typeface="Arial Narrow"/>
              </a:defRPr>
            </a:lvl1pPr>
          </a:lstStyle>
          <a:p>
            <a:r>
              <a:rPr lang="nl-NL" dirty="0"/>
              <a:t>Titelstijl van model bewerken</a:t>
            </a:r>
          </a:p>
        </p:txBody>
      </p:sp>
      <p:sp>
        <p:nvSpPr>
          <p:cNvPr id="10" name="Tijdelijke aanduiding voor tekst 19"/>
          <p:cNvSpPr>
            <a:spLocks noGrp="1"/>
          </p:cNvSpPr>
          <p:nvPr>
            <p:ph type="body" sz="quarter" idx="17" hasCustomPrompt="1"/>
          </p:nvPr>
        </p:nvSpPr>
        <p:spPr>
          <a:xfrm>
            <a:off x="324000" y="1440000"/>
            <a:ext cx="8460000" cy="4710958"/>
          </a:xfrm>
          <a:prstGeom prst="rect">
            <a:avLst/>
          </a:prstGeom>
        </p:spPr>
        <p:txBody>
          <a:bodyPr lIns="0" tIns="0" rIns="0" bIns="0">
            <a:noAutofit/>
          </a:bodyPr>
          <a:lstStyle>
            <a:lvl1pPr marL="271463" indent="0">
              <a:buFontTx/>
              <a:buNone/>
              <a:defRPr sz="2400">
                <a:latin typeface="Arial"/>
                <a:cs typeface="Arial"/>
              </a:defRPr>
            </a:lvl1pPr>
          </a:lstStyle>
          <a:p>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endParaRPr lang="nl-NL" dirty="0"/>
          </a:p>
        </p:txBody>
      </p:sp>
      <p:sp>
        <p:nvSpPr>
          <p:cNvPr id="20" name="Rechthoek 19"/>
          <p:cNvSpPr/>
          <p:nvPr userDrawn="1"/>
        </p:nvSpPr>
        <p:spPr>
          <a:xfrm>
            <a:off x="0" y="6616272"/>
            <a:ext cx="9144000" cy="258662"/>
          </a:xfrm>
          <a:prstGeom prst="rect">
            <a:avLst/>
          </a:prstGeom>
          <a:solidFill>
            <a:srgbClr val="00A3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Tijdelijke aanduiding voor dianummer 16"/>
          <p:cNvSpPr txBox="1">
            <a:spLocks/>
          </p:cNvSpPr>
          <p:nvPr userDrawn="1"/>
        </p:nvSpPr>
        <p:spPr>
          <a:xfrm>
            <a:off x="0" y="6492875"/>
            <a:ext cx="611560" cy="365125"/>
          </a:xfrm>
          <a:prstGeom prst="rect">
            <a:avLst/>
          </a:prstGeom>
        </p:spPr>
        <p:txBody>
          <a:bodyPr anchor="b" anchorCtr="0"/>
          <a:lstStyle>
            <a:defPPr>
              <a:defRPr lang="nl-NL"/>
            </a:defPPr>
            <a:lvl1pPr algn="ctr" defTabSz="457200" rtl="0" fontAlgn="base">
              <a:spcBef>
                <a:spcPct val="0"/>
              </a:spcBef>
              <a:spcAft>
                <a:spcPct val="0"/>
              </a:spcAft>
              <a:defRPr sz="900"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16CC70A2-6B8C-4FE8-A4AE-E466C9B2130C}" type="slidenum">
              <a:rPr lang="nl-NL" smtClean="0"/>
              <a:pPr/>
              <a:t>‹#›</a:t>
            </a:fld>
            <a:endParaRPr lang="nl-NL" dirty="0"/>
          </a:p>
        </p:txBody>
      </p:sp>
      <p:sp>
        <p:nvSpPr>
          <p:cNvPr id="8" name="Tekstvak 7"/>
          <p:cNvSpPr txBox="1"/>
          <p:nvPr userDrawn="1"/>
        </p:nvSpPr>
        <p:spPr>
          <a:xfrm>
            <a:off x="5292080" y="6625643"/>
            <a:ext cx="3455384" cy="230832"/>
          </a:xfrm>
          <a:prstGeom prst="rect">
            <a:avLst/>
          </a:prstGeom>
          <a:noFill/>
        </p:spPr>
        <p:txBody>
          <a:bodyPr wrap="square" rtlCol="0" anchor="b" anchorCtr="0">
            <a:spAutoFit/>
          </a:bodyPr>
          <a:lstStyle/>
          <a:p>
            <a:pPr algn="r"/>
            <a:r>
              <a:rPr lang="nl-NL" sz="900" dirty="0">
                <a:solidFill>
                  <a:schemeClr val="bg1"/>
                </a:solidFill>
              </a:rPr>
              <a:t>Faculteit</a:t>
            </a:r>
            <a:r>
              <a:rPr lang="nl-NL" sz="900" baseline="0" dirty="0">
                <a:solidFill>
                  <a:schemeClr val="bg1"/>
                </a:solidFill>
              </a:rPr>
              <a:t> der </a:t>
            </a:r>
            <a:r>
              <a:rPr lang="nl-NL" sz="900" dirty="0">
                <a:solidFill>
                  <a:schemeClr val="bg1"/>
                </a:solidFill>
              </a:rPr>
              <a:t>Aard-</a:t>
            </a:r>
            <a:r>
              <a:rPr lang="nl-NL" sz="900" baseline="0" dirty="0">
                <a:solidFill>
                  <a:schemeClr val="bg1"/>
                </a:solidFill>
              </a:rPr>
              <a:t> en Levenswetenschappen</a:t>
            </a:r>
            <a:endParaRPr lang="nl-NL" sz="900" dirty="0">
              <a:solidFill>
                <a:schemeClr val="bg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eeldvullende afbeelding">
    <p:spTree>
      <p:nvGrpSpPr>
        <p:cNvPr id="1" name=""/>
        <p:cNvGrpSpPr/>
        <p:nvPr/>
      </p:nvGrpSpPr>
      <p:grpSpPr>
        <a:xfrm>
          <a:off x="0" y="0"/>
          <a:ext cx="0" cy="0"/>
          <a:chOff x="0" y="0"/>
          <a:chExt cx="0" cy="0"/>
        </a:xfrm>
      </p:grpSpPr>
      <p:sp>
        <p:nvSpPr>
          <p:cNvPr id="15" name="CopyRechthoek"/>
          <p:cNvSpPr/>
          <p:nvPr userDrawn="1"/>
        </p:nvSpPr>
        <p:spPr>
          <a:xfrm>
            <a:off x="0" y="6616273"/>
            <a:ext cx="9144000" cy="259200"/>
          </a:xfrm>
          <a:prstGeom prst="rect">
            <a:avLst/>
          </a:prstGeom>
          <a:solidFill>
            <a:srgbClr val="005B9D"/>
          </a:solidFill>
          <a:ln>
            <a:noFill/>
          </a:ln>
        </p:spPr>
        <p:txBody>
          <a:bodyPr vert="horz" wrap="square" lIns="180000" tIns="0" rIns="0" bIns="180000" rtlCol="0">
            <a:spAutoFit/>
          </a:bodyPr>
          <a:lstStyle/>
          <a:p>
            <a:pPr marL="0" lvl="0" indent="0" algn="l" defTabSz="914400" rtl="0" eaLnBrk="1" latinLnBrk="0" hangingPunct="1">
              <a:lnSpc>
                <a:spcPts val="2500"/>
              </a:lnSpc>
              <a:spcBef>
                <a:spcPct val="20000"/>
              </a:spcBef>
              <a:buFont typeface="Arial" pitchFamily="34" charset="0"/>
              <a:buNone/>
            </a:pPr>
            <a:endParaRPr lang="nl-NL" sz="2400" kern="1200">
              <a:solidFill>
                <a:schemeClr val="bg1"/>
              </a:solidFill>
              <a:latin typeface="Arial Narrow" pitchFamily="34" charset="0"/>
              <a:ea typeface="+mn-ea"/>
              <a:cs typeface="+mn-cs"/>
            </a:endParaRPr>
          </a:p>
        </p:txBody>
      </p:sp>
      <p:sp>
        <p:nvSpPr>
          <p:cNvPr id="10" name="Tijdelijke aanduiding voor afbeelding 9"/>
          <p:cNvSpPr>
            <a:spLocks noGrp="1"/>
          </p:cNvSpPr>
          <p:nvPr>
            <p:ph type="pic" sz="quarter" idx="14" hasCustomPrompt="1"/>
          </p:nvPr>
        </p:nvSpPr>
        <p:spPr>
          <a:xfrm>
            <a:off x="0" y="-2"/>
            <a:ext cx="9144000" cy="6854400"/>
          </a:xfrm>
        </p:spPr>
        <p:txBody>
          <a:bodyPr>
            <a:normAutofit/>
          </a:bodyPr>
          <a:lstStyle>
            <a:lvl1pPr marL="0" indent="17463">
              <a:buNone/>
              <a:defRPr sz="1600" baseline="0">
                <a:solidFill>
                  <a:srgbClr val="FF0000"/>
                </a:solidFill>
              </a:defRPr>
            </a:lvl1pPr>
          </a:lstStyle>
          <a:p>
            <a:r>
              <a:rPr lang="nl-NL" dirty="0" smtClean="0"/>
              <a:t>Klik om afbeelding toe te voegen. Klik daarna op de knop Dia bijwerken (tab VU)!</a:t>
            </a:r>
            <a:br>
              <a:rPr lang="nl-NL" dirty="0" smtClean="0"/>
            </a:br>
            <a:r>
              <a:rPr lang="nl-NL" dirty="0" smtClean="0"/>
              <a:t/>
            </a:r>
            <a:br>
              <a:rPr lang="nl-NL" dirty="0" smtClean="0"/>
            </a:br>
            <a:r>
              <a:rPr lang="nl-NL" sz="1400" dirty="0" smtClean="0"/>
              <a:t>Wilt u</a:t>
            </a:r>
            <a:r>
              <a:rPr lang="nl-NL" sz="1400" baseline="0" dirty="0" smtClean="0"/>
              <a:t> een bijschrift bij de foto? </a:t>
            </a:r>
            <a:r>
              <a:rPr lang="nl-NL" sz="1400" dirty="0" smtClean="0"/>
              <a:t>Klik</a:t>
            </a:r>
            <a:r>
              <a:rPr lang="nl-NL" sz="1400" baseline="0" dirty="0" smtClean="0"/>
              <a:t> </a:t>
            </a:r>
            <a:r>
              <a:rPr lang="nl-NL" sz="1400" dirty="0" smtClean="0"/>
              <a:t>op de knop “Bijschrift toevoegen” (tab VU) om een kader voor</a:t>
            </a:r>
            <a:r>
              <a:rPr lang="nl-NL" sz="1400" baseline="0" dirty="0" smtClean="0"/>
              <a:t> een bijschrift</a:t>
            </a:r>
            <a:r>
              <a:rPr lang="nl-NL" sz="1400" dirty="0" smtClean="0"/>
              <a:t> toe te voegen</a:t>
            </a:r>
          </a:p>
          <a:p>
            <a:endParaRPr lang="nl-NL" sz="1400" dirty="0" smtClean="0"/>
          </a:p>
          <a:p>
            <a:endParaRPr lang="nl-NL" dirty="0"/>
          </a:p>
        </p:txBody>
      </p:sp>
      <p:sp>
        <p:nvSpPr>
          <p:cNvPr id="7" name="CopyTekstvak"/>
          <p:cNvSpPr txBox="1"/>
          <p:nvPr userDrawn="1"/>
        </p:nvSpPr>
        <p:spPr>
          <a:xfrm>
            <a:off x="5615624" y="6625643"/>
            <a:ext cx="3131840" cy="230832"/>
          </a:xfrm>
          <a:prstGeom prst="rect">
            <a:avLst/>
          </a:prstGeom>
          <a:noFill/>
        </p:spPr>
        <p:txBody>
          <a:bodyPr wrap="square" rtlCol="0" anchor="b" anchorCtr="0">
            <a:spAutoFit/>
          </a:bodyPr>
          <a:lstStyle/>
          <a:p>
            <a:pPr algn="r"/>
            <a:r>
              <a:rPr lang="nl-NL" sz="900" smtClean="0">
                <a:solidFill>
                  <a:schemeClr val="bg1"/>
                </a:solidFill>
              </a:rPr>
              <a:t>Dienst Marketing &amp; Communicatie</a:t>
            </a:r>
            <a:endParaRPr lang="nl-NL" sz="900" dirty="0">
              <a:solidFill>
                <a:schemeClr val="bg1"/>
              </a:solidFill>
            </a:endParaRPr>
          </a:p>
        </p:txBody>
      </p:sp>
      <p:sp>
        <p:nvSpPr>
          <p:cNvPr id="2" name="Tijdelijke aanduiding voor datum 1" hidden="1"/>
          <p:cNvSpPr>
            <a:spLocks noGrp="1"/>
          </p:cNvSpPr>
          <p:nvPr>
            <p:ph type="dt" sz="half" idx="15"/>
          </p:nvPr>
        </p:nvSpPr>
        <p:spPr/>
        <p:txBody>
          <a:bodyPr/>
          <a:lstStyle/>
          <a:p>
            <a:endParaRPr lang="nl-NL" dirty="0"/>
          </a:p>
        </p:txBody>
      </p:sp>
      <p:sp>
        <p:nvSpPr>
          <p:cNvPr id="11" name="Tijdelijke aanduiding voor voettekst 17"/>
          <p:cNvSpPr>
            <a:spLocks noGrp="1"/>
          </p:cNvSpPr>
          <p:nvPr>
            <p:ph type="ftr" sz="quarter" idx="13"/>
          </p:nvPr>
        </p:nvSpPr>
        <p:spPr>
          <a:xfrm>
            <a:off x="611188" y="6492875"/>
            <a:ext cx="4752528" cy="365125"/>
          </a:xfrm>
        </p:spPr>
        <p:txBody>
          <a:bodyPr lIns="0" rIns="0" anchor="b" anchorCtr="0"/>
          <a:lstStyle>
            <a:lvl1pPr algn="l">
              <a:defRPr sz="900">
                <a:solidFill>
                  <a:schemeClr val="bg1"/>
                </a:solidFill>
              </a:defRPr>
            </a:lvl1pPr>
          </a:lstStyle>
          <a:p>
            <a:r>
              <a:rPr lang="nl-NL" smtClean="0"/>
              <a:t>Titel in voettekst, aanpassen via Voettekst aanpassen, tab VU</a:t>
            </a:r>
            <a:endParaRPr lang="nl-NL" dirty="0"/>
          </a:p>
        </p:txBody>
      </p:sp>
      <p:sp>
        <p:nvSpPr>
          <p:cNvPr id="12" name="Tijdelijke aanduiding voor dianummer 16"/>
          <p:cNvSpPr>
            <a:spLocks noGrp="1"/>
          </p:cNvSpPr>
          <p:nvPr>
            <p:ph type="sldNum" sz="quarter" idx="12"/>
          </p:nvPr>
        </p:nvSpPr>
        <p:spPr>
          <a:xfrm>
            <a:off x="0" y="6492875"/>
            <a:ext cx="611560" cy="365125"/>
          </a:xfrm>
        </p:spPr>
        <p:txBody>
          <a:bodyPr anchor="b" anchorCtr="0"/>
          <a:lstStyle>
            <a:lvl1pPr algn="ctr">
              <a:defRPr sz="900">
                <a:solidFill>
                  <a:schemeClr val="bg1"/>
                </a:solidFill>
              </a:defRPr>
            </a:lvl1pPr>
          </a:lstStyle>
          <a:p>
            <a:fld id="{16CC70A2-6B8C-4FE8-A4AE-E466C9B2130C}" type="slidenum">
              <a:rPr lang="nl-NL" smtClean="0"/>
              <a:pPr/>
              <a:t>‹#›</a:t>
            </a:fld>
            <a:endParaRPr lang="nl-NL"/>
          </a:p>
        </p:txBody>
      </p:sp>
    </p:spTree>
    <p:extLst>
      <p:ext uri="{BB962C8B-B14F-4D97-AF65-F5344CB8AC3E}">
        <p14:creationId xmlns:p14="http://schemas.microsoft.com/office/powerpoint/2010/main" val="1088423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nl-NL"/>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E8961458-F6F5-47B6-BF88-8A74B9BA7BDA}"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2233670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E8961458-F6F5-47B6-BF88-8A74B9BA7BDA}"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411793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nl-NL"/>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961458-F6F5-47B6-BF88-8A74B9BA7BDA}"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561964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E8961458-F6F5-47B6-BF88-8A74B9BA7BDA}" type="datetimeFigureOut">
              <a:rPr lang="nl-NL" smtClean="0"/>
              <a:t>23-9-2021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931234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E8961458-F6F5-47B6-BF88-8A74B9BA7BDA}" type="datetimeFigureOut">
              <a:rPr lang="nl-NL" smtClean="0"/>
              <a:t>23-9-2021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195861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E8961458-F6F5-47B6-BF88-8A74B9BA7BDA}" type="datetimeFigureOut">
              <a:rPr lang="nl-NL" smtClean="0"/>
              <a:t>23-9-2021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17192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61458-F6F5-47B6-BF88-8A74B9BA7BDA}" type="datetimeFigureOut">
              <a:rPr lang="nl-NL" smtClean="0"/>
              <a:t>23-9-2021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83137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nl-NL"/>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8961458-F6F5-47B6-BF88-8A74B9BA7BDA}" type="datetimeFigureOut">
              <a:rPr lang="nl-NL" smtClean="0"/>
              <a:t>23-9-2021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1361877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nl-NL"/>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8961458-F6F5-47B6-BF88-8A74B9BA7BDA}" type="datetimeFigureOut">
              <a:rPr lang="nl-NL" smtClean="0"/>
              <a:t>23-9-2021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00651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301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E8961458-F6F5-47B6-BF88-8A74B9BA7BDA}"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99076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E8961458-F6F5-47B6-BF88-8A74B9BA7BDA}"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794E24D-1B0F-4A85-9E61-A10E3F5DDCF6}" type="slidenum">
              <a:rPr lang="nl-NL" smtClean="0"/>
              <a:t>‹#›</a:t>
            </a:fld>
            <a:endParaRPr lang="nl-NL"/>
          </a:p>
        </p:txBody>
      </p:sp>
    </p:spTree>
    <p:extLst>
      <p:ext uri="{BB962C8B-B14F-4D97-AF65-F5344CB8AC3E}">
        <p14:creationId xmlns:p14="http://schemas.microsoft.com/office/powerpoint/2010/main" val="3296656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2322716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1845523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4051575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2240828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958302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4148075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121272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133886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dia met logo">
    <p:spTree>
      <p:nvGrpSpPr>
        <p:cNvPr id="1" name=""/>
        <p:cNvGrpSpPr/>
        <p:nvPr/>
      </p:nvGrpSpPr>
      <p:grpSpPr>
        <a:xfrm>
          <a:off x="0" y="0"/>
          <a:ext cx="0" cy="0"/>
          <a:chOff x="0" y="0"/>
          <a:chExt cx="0" cy="0"/>
        </a:xfrm>
      </p:grpSpPr>
      <p:sp>
        <p:nvSpPr>
          <p:cNvPr id="4" name="Rechthoek 3"/>
          <p:cNvSpPr>
            <a:spLocks noChangeArrowheads="1"/>
          </p:cNvSpPr>
          <p:nvPr userDrawn="1"/>
        </p:nvSpPr>
        <p:spPr bwMode="auto">
          <a:xfrm>
            <a:off x="0" y="6616700"/>
            <a:ext cx="9144000" cy="258763"/>
          </a:xfrm>
          <a:prstGeom prst="rect">
            <a:avLst/>
          </a:prstGeom>
          <a:solidFill>
            <a:srgbClr val="005B9D"/>
          </a:solidFill>
          <a:ln>
            <a:noFill/>
          </a:ln>
        </p:spPr>
        <p:txBody>
          <a:bodyPr lIns="180000" tIns="0" rIns="0" bIns="18000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500"/>
              </a:lnSpc>
              <a:spcBef>
                <a:spcPct val="20000"/>
              </a:spcBef>
              <a:buFont typeface="Arial" pitchFamily="34" charset="0"/>
              <a:buNone/>
              <a:defRPr/>
            </a:pPr>
            <a:endParaRPr lang="nl-NL" altLang="nl-NL" sz="2400">
              <a:solidFill>
                <a:schemeClr val="bg1"/>
              </a:solidFill>
              <a:latin typeface="Arial Narrow" pitchFamily="34" charset="0"/>
            </a:endParaRPr>
          </a:p>
        </p:txBody>
      </p:sp>
      <p:sp>
        <p:nvSpPr>
          <p:cNvPr id="5" name="Driehoekje"/>
          <p:cNvSpPr/>
          <p:nvPr userDrawn="1"/>
        </p:nvSpPr>
        <p:spPr>
          <a:xfrm flipV="1">
            <a:off x="509588" y="1079500"/>
            <a:ext cx="196850" cy="107950"/>
          </a:xfrm>
          <a:prstGeom prst="triangle">
            <a:avLst/>
          </a:prstGeom>
          <a:solidFill>
            <a:srgbClr val="0089CF">
              <a:alpha val="89804"/>
            </a:srgbClr>
          </a:solidFill>
          <a:ln w="6350">
            <a:noFill/>
          </a:ln>
          <a:effectLst>
            <a:outerShdw blurRad="50800" dist="38100" dir="5400000" algn="ctr" rotWithShape="0">
              <a:srgbClr val="A6A6A6">
                <a:alpha val="40000"/>
              </a:srgb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nl-NL">
              <a:solidFill>
                <a:srgbClr val="FFFFFF"/>
              </a:solidFill>
              <a:ea typeface="ＭＳ Ｐゴシック" charset="-128"/>
            </a:endParaRPr>
          </a:p>
        </p:txBody>
      </p:sp>
      <p:pic>
        <p:nvPicPr>
          <p:cNvPr id="6" name="VUlogo" descr="F:\PPT logos\Corporate\VUlogo_NL_Blauw_HR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6119813"/>
            <a:ext cx="1355725"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0" y="0"/>
            <a:ext cx="9144000" cy="1080000"/>
          </a:xfrm>
          <a:prstGeom prst="rect">
            <a:avLst/>
          </a:prstGeom>
          <a:solidFill>
            <a:srgbClr val="0089CF">
              <a:alpha val="89804"/>
            </a:srgbClr>
          </a:solidFill>
          <a:ln>
            <a:noFill/>
          </a:ln>
          <a:effectLst>
            <a:outerShdw blurRad="50800" dist="38100" dir="5400000" algn="ctr" rotWithShape="0">
              <a:srgbClr val="A6A6A6">
                <a:alpha val="40000"/>
              </a:srgbClr>
            </a:outerShdw>
          </a:effectLst>
        </p:spPr>
        <p:txBody>
          <a:bodyPr lIns="612000" tIns="180000" rIns="360000" bIns="108000" anchor="b">
            <a:noAutofit/>
          </a:bodyPr>
          <a:lstStyle>
            <a:lvl1pPr algn="l">
              <a:lnSpc>
                <a:spcPts val="3200"/>
              </a:lnSpc>
              <a:defRPr sz="2800" cap="all" baseline="0">
                <a:solidFill>
                  <a:schemeClr val="bg1"/>
                </a:solidFill>
                <a:latin typeface="Arial Narrow" pitchFamily="34" charset="0"/>
              </a:defRPr>
            </a:lvl1pPr>
          </a:lstStyle>
          <a:p>
            <a:endParaRPr lang="nl-NL" dirty="0"/>
          </a:p>
        </p:txBody>
      </p:sp>
      <p:sp>
        <p:nvSpPr>
          <p:cNvPr id="14" name="Tijdelijke aanduiding voor tekst 13"/>
          <p:cNvSpPr>
            <a:spLocks noGrp="1"/>
          </p:cNvSpPr>
          <p:nvPr>
            <p:ph type="body" sz="quarter" idx="10"/>
          </p:nvPr>
        </p:nvSpPr>
        <p:spPr>
          <a:xfrm>
            <a:off x="322907" y="1440000"/>
            <a:ext cx="8461093" cy="4654800"/>
          </a:xfrm>
        </p:spPr>
        <p:txBody>
          <a:bodyPr lIns="0" tIns="0" rIns="0" bIns="0">
            <a:noAutofit/>
          </a:bodyPr>
          <a:lstStyle>
            <a:lvl1pPr marL="270000" indent="0">
              <a:spcBef>
                <a:spcPts val="600"/>
              </a:spcBef>
              <a:buNone/>
              <a:defRPr sz="2400"/>
            </a:lvl1pPr>
            <a:lvl2pPr marL="270000" indent="-270000">
              <a:spcBef>
                <a:spcPts val="600"/>
              </a:spcBef>
              <a:buClr>
                <a:srgbClr val="FF0000"/>
              </a:buClr>
              <a:buSzPct val="80000"/>
              <a:buFont typeface="Arial" pitchFamily="34" charset="0"/>
              <a:buChar char="&gt;"/>
              <a:defRPr sz="2400"/>
            </a:lvl2pPr>
            <a:lvl3pPr marL="540000" indent="-270000">
              <a:spcBef>
                <a:spcPts val="600"/>
              </a:spcBef>
              <a:buClr>
                <a:srgbClr val="FF0000"/>
              </a:buClr>
              <a:buSzPct val="80000"/>
              <a:buFont typeface="Arial" pitchFamily="34" charset="0"/>
              <a:buChar char="&gt;"/>
              <a:defRPr sz="2000"/>
            </a:lvl3pPr>
            <a:lvl4pPr marL="809625" indent="-270000">
              <a:spcBef>
                <a:spcPts val="600"/>
              </a:spcBef>
              <a:buClr>
                <a:srgbClr val="FF0000"/>
              </a:buClr>
              <a:buSzPct val="80000"/>
              <a:buFont typeface="Arial" pitchFamily="34" charset="0"/>
              <a:buChar char="&gt;"/>
              <a:defRPr sz="2000"/>
            </a:lvl4pPr>
            <a:lvl5pPr marL="1080000" indent="-270000">
              <a:spcBef>
                <a:spcPts val="600"/>
              </a:spcBef>
              <a:buClr>
                <a:srgbClr val="FF0000"/>
              </a:buClr>
              <a:buSzPct val="80000"/>
              <a:buFont typeface="Arial" pitchFamily="34" charset="0"/>
              <a:buChar char="&gt;"/>
              <a:defRPr sz="2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ianummer 16"/>
          <p:cNvSpPr>
            <a:spLocks noGrp="1"/>
          </p:cNvSpPr>
          <p:nvPr>
            <p:ph type="sldNum" sz="quarter" idx="11"/>
          </p:nvPr>
        </p:nvSpPr>
        <p:spPr>
          <a:xfrm>
            <a:off x="0" y="6492875"/>
            <a:ext cx="611188" cy="365125"/>
          </a:xfrm>
          <a:prstGeom prst="rect">
            <a:avLst/>
          </a:prstGeom>
        </p:spPr>
        <p:txBody>
          <a:bodyPr anchor="b" anchorCtr="0"/>
          <a:lstStyle>
            <a:lvl1pPr algn="ctr">
              <a:defRPr sz="900">
                <a:solidFill>
                  <a:schemeClr val="bg1"/>
                </a:solidFill>
              </a:defRPr>
            </a:lvl1pPr>
          </a:lstStyle>
          <a:p>
            <a:pPr>
              <a:defRPr/>
            </a:pPr>
            <a:fld id="{171881D1-F4EF-4D71-867A-8718CC9DABE5}" type="slidenum">
              <a:rPr lang="nl-NL"/>
              <a:pPr>
                <a:defRPr/>
              </a:pPr>
              <a:t>‹#›</a:t>
            </a:fld>
            <a:endParaRPr lang="nl-NL"/>
          </a:p>
        </p:txBody>
      </p:sp>
      <p:sp>
        <p:nvSpPr>
          <p:cNvPr id="8" name="Tijdelijke aanduiding voor voettekst 17"/>
          <p:cNvSpPr>
            <a:spLocks noGrp="1"/>
          </p:cNvSpPr>
          <p:nvPr>
            <p:ph type="ftr" sz="quarter" idx="12"/>
          </p:nvPr>
        </p:nvSpPr>
        <p:spPr>
          <a:xfrm>
            <a:off x="611188" y="6492875"/>
            <a:ext cx="4752975" cy="365125"/>
          </a:xfrm>
          <a:prstGeom prst="rect">
            <a:avLst/>
          </a:prstGeom>
        </p:spPr>
        <p:txBody>
          <a:bodyPr lIns="0" rIns="0" anchor="b" anchorCtr="0"/>
          <a:lstStyle>
            <a:lvl1pPr algn="l">
              <a:defRPr sz="900">
                <a:solidFill>
                  <a:schemeClr val="bg1"/>
                </a:solidFill>
              </a:defRPr>
            </a:lvl1pPr>
          </a:lstStyle>
          <a:p>
            <a:pPr>
              <a:defRPr/>
            </a:pPr>
            <a:r>
              <a:rPr lang="nl-NL"/>
              <a:t>Korte instructie bij versie 30 juni 2011</a:t>
            </a:r>
            <a:endParaRPr lang="nl-NL" dirty="0"/>
          </a:p>
        </p:txBody>
      </p:sp>
    </p:spTree>
    <p:extLst>
      <p:ext uri="{BB962C8B-B14F-4D97-AF65-F5344CB8AC3E}">
        <p14:creationId xmlns:p14="http://schemas.microsoft.com/office/powerpoint/2010/main" val="211733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3621306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3711516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9FE0AD-18D3-43A9-8CA9-9D3A4090E496}" type="datetimeFigureOut">
              <a:rPr lang="en-GB" smtClean="0"/>
              <a:pPr/>
              <a:t>23/09/2021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F6ABC7-E2C1-466F-81E0-9763ECB55012}" type="slidenum">
              <a:rPr lang="en-GB" smtClean="0"/>
              <a:pPr/>
              <a:t>‹#›</a:t>
            </a:fld>
            <a:endParaRPr lang="en-GB"/>
          </a:p>
        </p:txBody>
      </p:sp>
    </p:spTree>
    <p:extLst>
      <p:ext uri="{BB962C8B-B14F-4D97-AF65-F5344CB8AC3E}">
        <p14:creationId xmlns:p14="http://schemas.microsoft.com/office/powerpoint/2010/main" val="2669821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ekstdia">
    <p:spTree>
      <p:nvGrpSpPr>
        <p:cNvPr id="1" name=""/>
        <p:cNvGrpSpPr/>
        <p:nvPr/>
      </p:nvGrpSpPr>
      <p:grpSpPr>
        <a:xfrm>
          <a:off x="0" y="0"/>
          <a:ext cx="0" cy="0"/>
          <a:chOff x="0" y="0"/>
          <a:chExt cx="0" cy="0"/>
        </a:xfrm>
      </p:grpSpPr>
      <p:sp>
        <p:nvSpPr>
          <p:cNvPr id="5" name="Tekstvak 4"/>
          <p:cNvSpPr txBox="1">
            <a:spLocks noChangeArrowheads="1"/>
          </p:cNvSpPr>
          <p:nvPr userDrawn="1"/>
        </p:nvSpPr>
        <p:spPr bwMode="auto">
          <a:xfrm>
            <a:off x="5614990" y="6625581"/>
            <a:ext cx="31321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nl-NL" sz="900" smtClean="0">
                <a:solidFill>
                  <a:schemeClr val="bg1"/>
                </a:solidFill>
              </a:rPr>
              <a:t>Vrije Universiteit Amsterdam</a:t>
            </a:r>
          </a:p>
        </p:txBody>
      </p:sp>
      <p:pic>
        <p:nvPicPr>
          <p:cNvPr id="6" name="Afbeelding 19" descr="VU_NL_400px-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2" y="6237288"/>
            <a:ext cx="10334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tekst 13"/>
          <p:cNvSpPr>
            <a:spLocks noGrp="1"/>
          </p:cNvSpPr>
          <p:nvPr>
            <p:ph type="body" sz="quarter" idx="10"/>
          </p:nvPr>
        </p:nvSpPr>
        <p:spPr>
          <a:xfrm>
            <a:off x="322909" y="1440000"/>
            <a:ext cx="8461093" cy="4968000"/>
          </a:xfrm>
        </p:spPr>
        <p:txBody>
          <a:bodyPr>
            <a:noAutofit/>
          </a:bodyPr>
          <a:lstStyle>
            <a:lvl1pPr marL="270000" indent="0">
              <a:spcBef>
                <a:spcPts val="0"/>
              </a:spcBef>
              <a:buNone/>
              <a:defRPr sz="2600">
                <a:latin typeface="Calibri" panose="020F0502020204030204" pitchFamily="34" charset="0"/>
                <a:cs typeface="Calibri" panose="020F0502020204030204" pitchFamily="34" charset="0"/>
              </a:defRPr>
            </a:lvl1pPr>
            <a:lvl2pPr marL="270000" indent="-270000">
              <a:spcBef>
                <a:spcPts val="0"/>
              </a:spcBef>
              <a:buClr>
                <a:srgbClr val="C00000"/>
              </a:buClr>
              <a:buSzPct val="80000"/>
              <a:buFont typeface="Wingdings" charset="2"/>
              <a:buChar char="§"/>
              <a:defRPr sz="2600">
                <a:latin typeface="Calibri" panose="020F0502020204030204" pitchFamily="34" charset="0"/>
                <a:cs typeface="Calibri" panose="020F0502020204030204" pitchFamily="34" charset="0"/>
              </a:defRPr>
            </a:lvl2pPr>
            <a:lvl3pPr marL="536575" indent="-266700">
              <a:spcBef>
                <a:spcPts val="0"/>
              </a:spcBef>
              <a:buClr>
                <a:srgbClr val="C00000"/>
              </a:buClr>
              <a:buSzPct val="80000"/>
              <a:buFont typeface="Lucida Grande"/>
              <a:buChar char="&gt;"/>
              <a:defRPr sz="2000">
                <a:latin typeface="Calibri" panose="020F0502020204030204" pitchFamily="34" charset="0"/>
              </a:defRPr>
            </a:lvl3pPr>
            <a:lvl4pPr marL="809625" indent="-273050">
              <a:spcBef>
                <a:spcPts val="0"/>
              </a:spcBef>
              <a:buClr>
                <a:srgbClr val="C00000"/>
              </a:buClr>
              <a:buSzPct val="80000"/>
              <a:buFont typeface="Arial"/>
              <a:buChar char="&gt;"/>
              <a:defRPr sz="2000">
                <a:latin typeface="Calibri" panose="020F0502020204030204" pitchFamily="34" charset="0"/>
              </a:defRPr>
            </a:lvl4pPr>
            <a:lvl5pPr marL="1071563" indent="-261938">
              <a:spcBef>
                <a:spcPts val="0"/>
              </a:spcBef>
              <a:buClr>
                <a:srgbClr val="C00000"/>
              </a:buClr>
              <a:buSzPct val="80000"/>
              <a:buFont typeface="Arial"/>
              <a:buChar char="&gt;"/>
              <a:defRPr sz="2000">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Tree>
    <p:extLst>
      <p:ext uri="{BB962C8B-B14F-4D97-AF65-F5344CB8AC3E}">
        <p14:creationId xmlns:p14="http://schemas.microsoft.com/office/powerpoint/2010/main" val="1008472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ekstdia">
    <p:spTree>
      <p:nvGrpSpPr>
        <p:cNvPr id="1" name=""/>
        <p:cNvGrpSpPr/>
        <p:nvPr/>
      </p:nvGrpSpPr>
      <p:grpSpPr>
        <a:xfrm>
          <a:off x="0" y="0"/>
          <a:ext cx="0" cy="0"/>
          <a:chOff x="0" y="0"/>
          <a:chExt cx="0" cy="0"/>
        </a:xfrm>
      </p:grpSpPr>
      <p:sp>
        <p:nvSpPr>
          <p:cNvPr id="5" name="Tekstvak 4"/>
          <p:cNvSpPr txBox="1">
            <a:spLocks noChangeArrowheads="1"/>
          </p:cNvSpPr>
          <p:nvPr userDrawn="1"/>
        </p:nvSpPr>
        <p:spPr bwMode="auto">
          <a:xfrm>
            <a:off x="5614992" y="6660206"/>
            <a:ext cx="3132137"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nl-NL" sz="675">
                <a:solidFill>
                  <a:schemeClr val="bg1"/>
                </a:solidFill>
              </a:rPr>
              <a:t>Vrije Universiteit Amsterdam</a:t>
            </a:r>
          </a:p>
        </p:txBody>
      </p:sp>
      <p:pic>
        <p:nvPicPr>
          <p:cNvPr id="6" name="Afbeelding 19" descr="VU_NL_400px-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56554" y="6237288"/>
            <a:ext cx="1033463" cy="47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ijdelijke aanduiding voor tekst 13"/>
          <p:cNvSpPr>
            <a:spLocks noGrp="1"/>
          </p:cNvSpPr>
          <p:nvPr>
            <p:ph type="body" sz="quarter" idx="10"/>
          </p:nvPr>
        </p:nvSpPr>
        <p:spPr>
          <a:xfrm>
            <a:off x="322910" y="1440000"/>
            <a:ext cx="8461093" cy="4968000"/>
          </a:xfrm>
        </p:spPr>
        <p:txBody>
          <a:bodyPr>
            <a:noAutofit/>
          </a:bodyPr>
          <a:lstStyle>
            <a:lvl1pPr marL="202500" indent="0">
              <a:spcBef>
                <a:spcPts val="0"/>
              </a:spcBef>
              <a:buNone/>
              <a:defRPr sz="1950">
                <a:latin typeface="Calibri" panose="020F0502020204030204" pitchFamily="34" charset="0"/>
                <a:cs typeface="Calibri" panose="020F0502020204030204" pitchFamily="34" charset="0"/>
              </a:defRPr>
            </a:lvl1pPr>
            <a:lvl2pPr marL="202500" indent="-202500">
              <a:spcBef>
                <a:spcPts val="0"/>
              </a:spcBef>
              <a:buClr>
                <a:srgbClr val="C00000"/>
              </a:buClr>
              <a:buSzPct val="80000"/>
              <a:buFont typeface="Wingdings" charset="2"/>
              <a:buChar char="§"/>
              <a:defRPr sz="1950">
                <a:latin typeface="Calibri" panose="020F0502020204030204" pitchFamily="34" charset="0"/>
                <a:cs typeface="Calibri" panose="020F0502020204030204" pitchFamily="34" charset="0"/>
              </a:defRPr>
            </a:lvl2pPr>
            <a:lvl3pPr marL="402431" indent="-200025">
              <a:spcBef>
                <a:spcPts val="0"/>
              </a:spcBef>
              <a:buClr>
                <a:srgbClr val="C00000"/>
              </a:buClr>
              <a:buSzPct val="80000"/>
              <a:buFont typeface="Lucida Grande"/>
              <a:buChar char="&gt;"/>
              <a:defRPr sz="1500">
                <a:latin typeface="Calibri" panose="020F0502020204030204" pitchFamily="34" charset="0"/>
              </a:defRPr>
            </a:lvl3pPr>
            <a:lvl4pPr marL="607219" indent="-204788">
              <a:spcBef>
                <a:spcPts val="0"/>
              </a:spcBef>
              <a:buClr>
                <a:srgbClr val="C00000"/>
              </a:buClr>
              <a:buSzPct val="80000"/>
              <a:buFont typeface="Arial"/>
              <a:buChar char="&gt;"/>
              <a:defRPr sz="1500">
                <a:latin typeface="Calibri" panose="020F0502020204030204" pitchFamily="34" charset="0"/>
              </a:defRPr>
            </a:lvl4pPr>
            <a:lvl5pPr marL="803672" indent="-196454">
              <a:spcBef>
                <a:spcPts val="0"/>
              </a:spcBef>
              <a:buClr>
                <a:srgbClr val="C00000"/>
              </a:buClr>
              <a:buSzPct val="80000"/>
              <a:buFont typeface="Arial"/>
              <a:buChar char="&gt;"/>
              <a:defRPr sz="15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319172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eeldvullende afbeelding">
    <p:spTree>
      <p:nvGrpSpPr>
        <p:cNvPr id="1" name=""/>
        <p:cNvGrpSpPr/>
        <p:nvPr/>
      </p:nvGrpSpPr>
      <p:grpSpPr>
        <a:xfrm>
          <a:off x="0" y="0"/>
          <a:ext cx="0" cy="0"/>
          <a:chOff x="0" y="0"/>
          <a:chExt cx="0" cy="0"/>
        </a:xfrm>
      </p:grpSpPr>
      <p:sp>
        <p:nvSpPr>
          <p:cNvPr id="15" name="CopyRechthoek"/>
          <p:cNvSpPr/>
          <p:nvPr userDrawn="1"/>
        </p:nvSpPr>
        <p:spPr>
          <a:xfrm>
            <a:off x="0" y="6616273"/>
            <a:ext cx="9144000" cy="259200"/>
          </a:xfrm>
          <a:prstGeom prst="rect">
            <a:avLst/>
          </a:prstGeom>
          <a:solidFill>
            <a:srgbClr val="005B9D"/>
          </a:solidFill>
          <a:ln>
            <a:noFill/>
          </a:ln>
        </p:spPr>
        <p:txBody>
          <a:bodyPr vert="horz" wrap="square" lIns="180000" tIns="0" rIns="0" bIns="180000" rtlCol="0">
            <a:spAutoFit/>
          </a:bodyPr>
          <a:lstStyle/>
          <a:p>
            <a:pPr marL="0" lvl="0" indent="0" algn="l" defTabSz="914400" rtl="0" eaLnBrk="1" latinLnBrk="0" hangingPunct="1">
              <a:lnSpc>
                <a:spcPts val="2500"/>
              </a:lnSpc>
              <a:spcBef>
                <a:spcPct val="20000"/>
              </a:spcBef>
              <a:buFont typeface="Arial" pitchFamily="34" charset="0"/>
              <a:buNone/>
            </a:pPr>
            <a:endParaRPr lang="nl-NL" sz="2400" kern="1200">
              <a:solidFill>
                <a:schemeClr val="bg1"/>
              </a:solidFill>
              <a:latin typeface="Arial Narrow" pitchFamily="34" charset="0"/>
              <a:ea typeface="+mn-ea"/>
              <a:cs typeface="+mn-cs"/>
            </a:endParaRPr>
          </a:p>
        </p:txBody>
      </p:sp>
      <p:sp>
        <p:nvSpPr>
          <p:cNvPr id="10" name="Tijdelijke aanduiding voor afbeelding 9"/>
          <p:cNvSpPr>
            <a:spLocks noGrp="1"/>
          </p:cNvSpPr>
          <p:nvPr>
            <p:ph type="pic" sz="quarter" idx="14" hasCustomPrompt="1"/>
          </p:nvPr>
        </p:nvSpPr>
        <p:spPr>
          <a:xfrm>
            <a:off x="0" y="-2"/>
            <a:ext cx="9144000" cy="6854400"/>
          </a:xfrm>
        </p:spPr>
        <p:txBody>
          <a:bodyPr>
            <a:normAutofit/>
          </a:bodyPr>
          <a:lstStyle>
            <a:lvl1pPr marL="0" indent="17463">
              <a:buNone/>
              <a:defRPr sz="1600" baseline="0">
                <a:solidFill>
                  <a:srgbClr val="FF0000"/>
                </a:solidFill>
              </a:defRPr>
            </a:lvl1pPr>
          </a:lstStyle>
          <a:p>
            <a:r>
              <a:rPr lang="nl-NL" dirty="0"/>
              <a:t>Klik om afbeelding toe te voegen. Klik daarna op de knop Dia bijwerken (tab VU)!</a:t>
            </a:r>
            <a:br>
              <a:rPr lang="nl-NL" dirty="0"/>
            </a:br>
            <a:r>
              <a:rPr lang="nl-NL" dirty="0"/>
              <a:t/>
            </a:r>
            <a:br>
              <a:rPr lang="nl-NL" dirty="0"/>
            </a:br>
            <a:r>
              <a:rPr lang="nl-NL" sz="1400" dirty="0"/>
              <a:t>Wilt u</a:t>
            </a:r>
            <a:r>
              <a:rPr lang="nl-NL" sz="1400" baseline="0" dirty="0"/>
              <a:t> een bijschrift bij de foto? </a:t>
            </a:r>
            <a:r>
              <a:rPr lang="nl-NL" sz="1400" dirty="0"/>
              <a:t>Klik</a:t>
            </a:r>
            <a:r>
              <a:rPr lang="nl-NL" sz="1400" baseline="0" dirty="0"/>
              <a:t> </a:t>
            </a:r>
            <a:r>
              <a:rPr lang="nl-NL" sz="1400" dirty="0"/>
              <a:t>op de knop “Bijschrift toevoegen” (tab VU) om een kader voor</a:t>
            </a:r>
            <a:r>
              <a:rPr lang="nl-NL" sz="1400" baseline="0" dirty="0"/>
              <a:t> een bijschrift</a:t>
            </a:r>
            <a:r>
              <a:rPr lang="nl-NL" sz="1400" dirty="0"/>
              <a:t> toe te voegen</a:t>
            </a:r>
          </a:p>
          <a:p>
            <a:endParaRPr lang="nl-NL" sz="1400" dirty="0"/>
          </a:p>
          <a:p>
            <a:endParaRPr lang="nl-NL" dirty="0"/>
          </a:p>
        </p:txBody>
      </p:sp>
      <p:sp>
        <p:nvSpPr>
          <p:cNvPr id="7" name="CopyTekstvak"/>
          <p:cNvSpPr txBox="1"/>
          <p:nvPr userDrawn="1"/>
        </p:nvSpPr>
        <p:spPr>
          <a:xfrm>
            <a:off x="5615624" y="6625643"/>
            <a:ext cx="3131840" cy="230832"/>
          </a:xfrm>
          <a:prstGeom prst="rect">
            <a:avLst/>
          </a:prstGeom>
          <a:noFill/>
        </p:spPr>
        <p:txBody>
          <a:bodyPr wrap="square" rtlCol="0" anchor="b" anchorCtr="0">
            <a:spAutoFit/>
          </a:bodyPr>
          <a:lstStyle/>
          <a:p>
            <a:pPr algn="r"/>
            <a:r>
              <a:rPr lang="nl-NL" sz="900">
                <a:solidFill>
                  <a:schemeClr val="bg1"/>
                </a:solidFill>
              </a:rPr>
              <a:t>Dienst Marketing &amp; Communicatie</a:t>
            </a:r>
            <a:endParaRPr lang="nl-NL" sz="900" dirty="0">
              <a:solidFill>
                <a:schemeClr val="bg1"/>
              </a:solidFill>
            </a:endParaRPr>
          </a:p>
        </p:txBody>
      </p:sp>
      <p:sp>
        <p:nvSpPr>
          <p:cNvPr id="2" name="Tijdelijke aanduiding voor datum 1" hidden="1"/>
          <p:cNvSpPr>
            <a:spLocks noGrp="1"/>
          </p:cNvSpPr>
          <p:nvPr>
            <p:ph type="dt" sz="half" idx="15"/>
          </p:nvPr>
        </p:nvSpPr>
        <p:spPr>
          <a:xfrm>
            <a:off x="457200" y="6356350"/>
            <a:ext cx="2133600" cy="365125"/>
          </a:xfrm>
          <a:prstGeom prst="rect">
            <a:avLst/>
          </a:prstGeom>
        </p:spPr>
        <p:txBody>
          <a:bodyPr/>
          <a:lstStyle/>
          <a:p>
            <a:endParaRPr lang="nl-NL" dirty="0"/>
          </a:p>
        </p:txBody>
      </p:sp>
      <p:sp>
        <p:nvSpPr>
          <p:cNvPr id="11" name="Tijdelijke aanduiding voor voettekst 17"/>
          <p:cNvSpPr>
            <a:spLocks noGrp="1"/>
          </p:cNvSpPr>
          <p:nvPr>
            <p:ph type="ftr" sz="quarter" idx="13"/>
          </p:nvPr>
        </p:nvSpPr>
        <p:spPr>
          <a:xfrm>
            <a:off x="611188" y="6492875"/>
            <a:ext cx="4752528" cy="365125"/>
          </a:xfrm>
          <a:prstGeom prst="rect">
            <a:avLst/>
          </a:prstGeom>
        </p:spPr>
        <p:txBody>
          <a:bodyPr lIns="0" rIns="0" anchor="b" anchorCtr="0"/>
          <a:lstStyle>
            <a:lvl1pPr algn="l">
              <a:defRPr sz="900">
                <a:solidFill>
                  <a:schemeClr val="bg1"/>
                </a:solidFill>
              </a:defRPr>
            </a:lvl1pPr>
          </a:lstStyle>
          <a:p>
            <a:r>
              <a:rPr lang="nl-NL"/>
              <a:t>Titel in voettekst, aanpassen via Voettekst aanpassen, tab VU</a:t>
            </a:r>
            <a:endParaRPr lang="nl-NL" dirty="0"/>
          </a:p>
        </p:txBody>
      </p:sp>
      <p:sp>
        <p:nvSpPr>
          <p:cNvPr id="12" name="Tijdelijke aanduiding voor dianummer 16"/>
          <p:cNvSpPr>
            <a:spLocks noGrp="1"/>
          </p:cNvSpPr>
          <p:nvPr>
            <p:ph type="sldNum" sz="quarter" idx="12"/>
          </p:nvPr>
        </p:nvSpPr>
        <p:spPr>
          <a:xfrm>
            <a:off x="0" y="6492875"/>
            <a:ext cx="611560" cy="365125"/>
          </a:xfrm>
          <a:prstGeom prst="rect">
            <a:avLst/>
          </a:prstGeom>
        </p:spPr>
        <p:txBody>
          <a:bodyPr anchor="b" anchorCtr="0"/>
          <a:lstStyle>
            <a:lvl1pPr algn="ctr">
              <a:defRPr sz="900">
                <a:solidFill>
                  <a:schemeClr val="bg1"/>
                </a:solidFill>
              </a:defRPr>
            </a:lvl1pPr>
          </a:lstStyle>
          <a:p>
            <a:fld id="{16CC70A2-6B8C-4FE8-A4AE-E466C9B2130C}" type="slidenum">
              <a:rPr lang="nl-NL" smtClean="0"/>
              <a:pPr/>
              <a:t>‹#›</a:t>
            </a:fld>
            <a:endParaRPr lang="nl-NL"/>
          </a:p>
        </p:txBody>
      </p:sp>
    </p:spTree>
    <p:extLst>
      <p:ext uri="{BB962C8B-B14F-4D97-AF65-F5344CB8AC3E}">
        <p14:creationId xmlns:p14="http://schemas.microsoft.com/office/powerpoint/2010/main" val="200498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DB77CF-D6FA-4593-8473-6F44354669E7}"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26871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DB77CF-D6FA-4593-8473-6F44354669E7}"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2960561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DB77CF-D6FA-4593-8473-6F44354669E7}"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B3FD-A3E8-47F2-A07B-3EBD404DD4FE}" type="slidenum">
              <a:rPr lang="en-US" smtClean="0"/>
              <a:t>‹#›</a:t>
            </a:fld>
            <a:endParaRPr lang="en-US"/>
          </a:p>
        </p:txBody>
      </p:sp>
    </p:spTree>
    <p:extLst>
      <p:ext uri="{BB962C8B-B14F-4D97-AF65-F5344CB8AC3E}">
        <p14:creationId xmlns:p14="http://schemas.microsoft.com/office/powerpoint/2010/main" val="2684023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tekst 3"/>
          <p:cNvSpPr>
            <a:spLocks noGrp="1"/>
          </p:cNvSpPr>
          <p:nvPr>
            <p:ph type="body" idx="1"/>
          </p:nvPr>
        </p:nvSpPr>
        <p:spPr>
          <a:xfrm>
            <a:off x="457200" y="1442492"/>
            <a:ext cx="8229600" cy="4683671"/>
          </a:xfrm>
          <a:prstGeom prst="rect">
            <a:avLst/>
          </a:prstGeom>
        </p:spPr>
        <p:txBody>
          <a:bodyPr vert="horz" lIns="91440" tIns="45720" rIns="91440" bIns="45720" rtlCol="0">
            <a:normAutofit/>
          </a:bodyPr>
          <a:lstStyle/>
          <a:p>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 bg1="lt1" tx1="dk1" bg2="lt2" tx2="dk2" accent1="accent1" accent2="accent2" accent3="accent3" accent4="accent4" accent5="accent5" accent6="accent6" hlink="hlink" folHlink="folHlink"/>
  <p:sldLayoutIdLst>
    <p:sldLayoutId id="2147483656" r:id="rId1"/>
    <p:sldLayoutId id="2147483658" r:id="rId2"/>
    <p:sldLayoutId id="2147483657" r:id="rId3"/>
    <p:sldLayoutId id="2147483659" r:id="rId4"/>
    <p:sldLayoutId id="2147483665" r:id="rId5"/>
    <p:sldLayoutId id="2147483666" r:id="rId6"/>
  </p:sldLayoutIdLst>
  <p:txStyles>
    <p:titleStyle>
      <a:lvl1pPr algn="ctr" defTabSz="457200" rtl="0" eaLnBrk="0" fontAlgn="base" hangingPunct="0">
        <a:spcBef>
          <a:spcPct val="0"/>
        </a:spcBef>
        <a:spcAft>
          <a:spcPct val="0"/>
        </a:spcAft>
        <a:defRPr sz="3200" kern="1200">
          <a:solidFill>
            <a:schemeClr val="tx1"/>
          </a:solidFill>
          <a:latin typeface="Arial Narrow Bold"/>
          <a:ea typeface="ＭＳ Ｐゴシック" charset="-128"/>
          <a:cs typeface="Arial Narrow Bold"/>
        </a:defRPr>
      </a:lvl1pPr>
      <a:lvl2pPr algn="ctr" defTabSz="457200" rtl="0" eaLnBrk="0" fontAlgn="base" hangingPunct="0">
        <a:spcBef>
          <a:spcPct val="0"/>
        </a:spcBef>
        <a:spcAft>
          <a:spcPct val="0"/>
        </a:spcAft>
        <a:defRPr sz="3200">
          <a:solidFill>
            <a:schemeClr val="tx1"/>
          </a:solidFill>
          <a:latin typeface="Arial Narrow Bold" charset="0"/>
          <a:ea typeface="ＭＳ Ｐゴシック" charset="-128"/>
        </a:defRPr>
      </a:lvl2pPr>
      <a:lvl3pPr algn="ctr" defTabSz="457200" rtl="0" eaLnBrk="0" fontAlgn="base" hangingPunct="0">
        <a:spcBef>
          <a:spcPct val="0"/>
        </a:spcBef>
        <a:spcAft>
          <a:spcPct val="0"/>
        </a:spcAft>
        <a:defRPr sz="3200">
          <a:solidFill>
            <a:schemeClr val="tx1"/>
          </a:solidFill>
          <a:latin typeface="Arial Narrow Bold" charset="0"/>
          <a:ea typeface="ＭＳ Ｐゴシック" charset="-128"/>
        </a:defRPr>
      </a:lvl3pPr>
      <a:lvl4pPr algn="ctr" defTabSz="457200" rtl="0" eaLnBrk="0" fontAlgn="base" hangingPunct="0">
        <a:spcBef>
          <a:spcPct val="0"/>
        </a:spcBef>
        <a:spcAft>
          <a:spcPct val="0"/>
        </a:spcAft>
        <a:defRPr sz="3200">
          <a:solidFill>
            <a:schemeClr val="tx1"/>
          </a:solidFill>
          <a:latin typeface="Arial Narrow Bold" charset="0"/>
          <a:ea typeface="ＭＳ Ｐゴシック" charset="-128"/>
        </a:defRPr>
      </a:lvl4pPr>
      <a:lvl5pPr algn="ctr" defTabSz="457200" rtl="0" eaLnBrk="0" fontAlgn="base" hangingPunct="0">
        <a:spcBef>
          <a:spcPct val="0"/>
        </a:spcBef>
        <a:spcAft>
          <a:spcPct val="0"/>
        </a:spcAft>
        <a:defRPr sz="3200">
          <a:solidFill>
            <a:schemeClr val="tx1"/>
          </a:solidFill>
          <a:latin typeface="Arial Narrow Bold" charset="0"/>
          <a:ea typeface="ＭＳ Ｐゴシック" charset="-128"/>
        </a:defRPr>
      </a:lvl5pPr>
      <a:lvl6pPr marL="457200" algn="ctr" defTabSz="457200" rtl="0" fontAlgn="base">
        <a:spcBef>
          <a:spcPct val="0"/>
        </a:spcBef>
        <a:spcAft>
          <a:spcPct val="0"/>
        </a:spcAft>
        <a:defRPr sz="3200">
          <a:solidFill>
            <a:schemeClr val="tx1"/>
          </a:solidFill>
          <a:latin typeface="Arial Narrow Bold" charset="0"/>
          <a:ea typeface="ＭＳ Ｐゴシック" charset="-128"/>
        </a:defRPr>
      </a:lvl6pPr>
      <a:lvl7pPr marL="914400" algn="ctr" defTabSz="457200" rtl="0" fontAlgn="base">
        <a:spcBef>
          <a:spcPct val="0"/>
        </a:spcBef>
        <a:spcAft>
          <a:spcPct val="0"/>
        </a:spcAft>
        <a:defRPr sz="3200">
          <a:solidFill>
            <a:schemeClr val="tx1"/>
          </a:solidFill>
          <a:latin typeface="Arial Narrow Bold" charset="0"/>
          <a:ea typeface="ＭＳ Ｐゴシック" charset="-128"/>
        </a:defRPr>
      </a:lvl7pPr>
      <a:lvl8pPr marL="1371600" algn="ctr" defTabSz="457200" rtl="0" fontAlgn="base">
        <a:spcBef>
          <a:spcPct val="0"/>
        </a:spcBef>
        <a:spcAft>
          <a:spcPct val="0"/>
        </a:spcAft>
        <a:defRPr sz="3200">
          <a:solidFill>
            <a:schemeClr val="tx1"/>
          </a:solidFill>
          <a:latin typeface="Arial Narrow Bold" charset="0"/>
          <a:ea typeface="ＭＳ Ｐゴシック" charset="-128"/>
        </a:defRPr>
      </a:lvl8pPr>
      <a:lvl9pPr marL="1828800" algn="ctr" defTabSz="457200" rtl="0" fontAlgn="base">
        <a:spcBef>
          <a:spcPct val="0"/>
        </a:spcBef>
        <a:spcAft>
          <a:spcPct val="0"/>
        </a:spcAft>
        <a:defRPr sz="3200">
          <a:solidFill>
            <a:schemeClr val="tx1"/>
          </a:solidFill>
          <a:latin typeface="Arial Narrow Bold" charset="0"/>
          <a:ea typeface="ＭＳ Ｐゴシック" charset="-128"/>
        </a:defRPr>
      </a:lvl9pPr>
    </p:titleStyle>
    <p:bodyStyle>
      <a:lvl1pPr marL="271463" indent="0" algn="l" defTabSz="457200" rtl="0" eaLnBrk="0" fontAlgn="base" hangingPunct="0">
        <a:spcBef>
          <a:spcPct val="20000"/>
        </a:spcBef>
        <a:spcAft>
          <a:spcPct val="0"/>
        </a:spcAft>
        <a:buFontTx/>
        <a:buNone/>
        <a:defRPr sz="2400" kern="1200">
          <a:solidFill>
            <a:schemeClr val="tx1"/>
          </a:solidFill>
          <a:latin typeface="+mn-lt"/>
          <a:ea typeface="ＭＳ Ｐゴシック" charset="-128"/>
          <a:cs typeface="ＭＳ Ｐゴシック" charset="-128"/>
        </a:defRPr>
      </a:lvl1pPr>
      <a:lvl2pPr marL="271463" indent="-271463" algn="l" defTabSz="457200" rtl="0" eaLnBrk="0" fontAlgn="base" hangingPunct="0">
        <a:spcBef>
          <a:spcPct val="20000"/>
        </a:spcBef>
        <a:spcAft>
          <a:spcPct val="0"/>
        </a:spcAft>
        <a:buClr>
          <a:srgbClr val="FF0000"/>
        </a:buClr>
        <a:buSzPct val="80000"/>
        <a:buFont typeface="Lucida Grande"/>
        <a:buChar char="&gt;"/>
        <a:defRPr sz="2400" kern="1200">
          <a:solidFill>
            <a:schemeClr val="tx1"/>
          </a:solidFill>
          <a:latin typeface="+mn-lt"/>
          <a:ea typeface="ＭＳ Ｐゴシック" charset="-128"/>
          <a:cs typeface="+mn-cs"/>
        </a:defRPr>
      </a:lvl2pPr>
      <a:lvl3pPr marL="542925" indent="-271463" algn="l" defTabSz="457200" rtl="0" eaLnBrk="0" fontAlgn="base" hangingPunct="0">
        <a:spcBef>
          <a:spcPct val="20000"/>
        </a:spcBef>
        <a:spcAft>
          <a:spcPct val="0"/>
        </a:spcAft>
        <a:buClr>
          <a:srgbClr val="FF0000"/>
        </a:buClr>
        <a:buSzPct val="80000"/>
        <a:buFont typeface="Lucida Grande"/>
        <a:buChar char="&gt;"/>
        <a:defRPr sz="2000" kern="1200">
          <a:solidFill>
            <a:schemeClr val="tx1"/>
          </a:solidFill>
          <a:latin typeface="+mn-lt"/>
          <a:ea typeface="ＭＳ Ｐゴシック" charset="-128"/>
          <a:cs typeface="+mn-cs"/>
        </a:defRPr>
      </a:lvl3pPr>
      <a:lvl4pPr marL="885825" indent="-342900" algn="l" defTabSz="457200" rtl="0" eaLnBrk="0" fontAlgn="base" hangingPunct="0">
        <a:spcBef>
          <a:spcPct val="20000"/>
        </a:spcBef>
        <a:spcAft>
          <a:spcPct val="0"/>
        </a:spcAft>
        <a:buClr>
          <a:srgbClr val="FF0000"/>
        </a:buClr>
        <a:buSzPct val="80000"/>
        <a:buFont typeface="Lucida Grande"/>
        <a:buChar char="&gt;"/>
        <a:defRPr sz="2000" kern="1200">
          <a:solidFill>
            <a:schemeClr val="tx1"/>
          </a:solidFill>
          <a:latin typeface="+mn-lt"/>
          <a:ea typeface="ＭＳ Ｐゴシック" charset="-128"/>
          <a:cs typeface="+mn-cs"/>
        </a:defRPr>
      </a:lvl4pPr>
      <a:lvl5pPr marL="885825" indent="-342900" algn="l" defTabSz="457200" rtl="0" eaLnBrk="0" fontAlgn="base" hangingPunct="0">
        <a:spcBef>
          <a:spcPct val="20000"/>
        </a:spcBef>
        <a:spcAft>
          <a:spcPct val="0"/>
        </a:spcAft>
        <a:buClr>
          <a:srgbClr val="FF0000"/>
        </a:buClr>
        <a:buSzPct val="80000"/>
        <a:buFont typeface="Lucida Grande"/>
        <a:buChar char="&gt;"/>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B77CF-D6FA-4593-8473-6F44354669E7}" type="datetimeFigureOut">
              <a:rPr lang="en-US" smtClean="0"/>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B3FD-A3E8-47F2-A07B-3EBD404DD4FE}" type="slidenum">
              <a:rPr lang="en-US" smtClean="0"/>
              <a:t>‹#›</a:t>
            </a:fld>
            <a:endParaRPr lang="en-US"/>
          </a:p>
        </p:txBody>
      </p:sp>
    </p:spTree>
    <p:extLst>
      <p:ext uri="{BB962C8B-B14F-4D97-AF65-F5344CB8AC3E}">
        <p14:creationId xmlns:p14="http://schemas.microsoft.com/office/powerpoint/2010/main" val="10732951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61458-F6F5-47B6-BF88-8A74B9BA7BDA}" type="datetimeFigureOut">
              <a:rPr lang="nl-NL" smtClean="0"/>
              <a:t>23-9-2021</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94E24D-1B0F-4A85-9E61-A10E3F5DDCF6}" type="slidenum">
              <a:rPr lang="nl-NL" smtClean="0"/>
              <a:t>‹#›</a:t>
            </a:fld>
            <a:endParaRPr lang="nl-NL"/>
          </a:p>
        </p:txBody>
      </p:sp>
    </p:spTree>
    <p:extLst>
      <p:ext uri="{BB962C8B-B14F-4D97-AF65-F5344CB8AC3E}">
        <p14:creationId xmlns:p14="http://schemas.microsoft.com/office/powerpoint/2010/main" val="402413911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FE0AD-18D3-43A9-8CA9-9D3A4090E496}" type="datetimeFigureOut">
              <a:rPr lang="en-GB" smtClean="0"/>
              <a:pPr/>
              <a:t>23/09/2021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6ABC7-E2C1-466F-81E0-9763ECB55012}" type="slidenum">
              <a:rPr lang="en-GB" smtClean="0"/>
              <a:pPr/>
              <a:t>‹#›</a:t>
            </a:fld>
            <a:endParaRPr lang="en-GB"/>
          </a:p>
        </p:txBody>
      </p:sp>
    </p:spTree>
    <p:extLst>
      <p:ext uri="{BB962C8B-B14F-4D97-AF65-F5344CB8AC3E}">
        <p14:creationId xmlns:p14="http://schemas.microsoft.com/office/powerpoint/2010/main" val="289883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hyperlink" Target="http://www.google.nl/url?sa=i&amp;rct=j&amp;q=&amp;esrc=s&amp;source=images&amp;cd=&amp;cad=rja&amp;uact=8&amp;ved=0ahUKEwj48snUh-nOAhULkRQKHZHbBZgQjRwIBw&amp;url=http://www.ah.nl/producten/product/wi189689/pringles-original&amp;bvm=bv.131286987,d.d24&amp;psig=AFQjCNGN64ojuwqOSDm6gLZB8nYGuXHu6w&amp;ust=1472643718482619"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7I_ki-nOAhWCURoKHZPFAE4QjRwIBw&amp;url=http://www.ah.nl/producten/product/wi141083/bullit-energy-drink&amp;bvm=bv.131286987,d.d24&amp;psig=AFQjCNH1TOO7e_YsUb7CSerr5AjApibRsQ&amp;ust=1472644866544632" TargetMode="External"/><Relationship Id="rId3" Type="http://schemas.openxmlformats.org/officeDocument/2006/relationships/chart" Target="../charts/chart3.xml"/><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www.google.nl/url?sa=i&amp;rct=j&amp;q=&amp;esrc=s&amp;source=images&amp;cd=&amp;cad=rja&amp;uact=8&amp;ved=0ahUKEwi2spvMi-nOAhWG2hoKHVoXClsQjRwIBw&amp;url=http://sync.nl/nederlands-bedrijf-helpt-coca-cola-aan-groene-fles/&amp;bvm=bv.131286987,d.d24&amp;psig=AFQjCNHPPEatsggZarpR-2cx7zklj9cD0Q&amp;ust=1472644817478529" TargetMode="External"/><Relationship Id="rId5" Type="http://schemas.openxmlformats.org/officeDocument/2006/relationships/image" Target="../media/image21.jpeg"/><Relationship Id="rId4" Type="http://schemas.openxmlformats.org/officeDocument/2006/relationships/hyperlink" Target="http://www.google.nl/url?sa=i&amp;rct=j&amp;q=&amp;esrc=s&amp;source=images&amp;cd=&amp;cad=rja&amp;uact=8&amp;ved=0ahUKEwjjz_6EiunOAhVLOxoKHax7BUcQjRwIBw&amp;url=http://www.thequestionmark.org/products/33916-ah-basic-still-water&amp;bvm=bv.131286987,d.d24&amp;psig=AFQjCNEIfi2vIofcjs-tDyRVTMdd1nb3KQ&amp;ust=1472644399128282" TargetMode="External"/><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www.telegraph.co.uk/foodanddrink/foodanddrinknews/9359750/Croissants-dying-out-in-France.html&amp;ei=0usbVeCBJcLaPY-KgbAI&amp;bvm=bv.89744112,d.ZWU&amp;psig=AFQjCNFzJkgb9aDQPr7JbYirgPfUN9aWTw&amp;ust=1427979594089897" TargetMode="External"/><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28.jpeg"/><Relationship Id="rId5" Type="http://schemas.openxmlformats.org/officeDocument/2006/relationships/hyperlink" Target="http://www.google.nl/url?sa=i&amp;rct=j&amp;q=&amp;esrc=s&amp;frm=1&amp;source=images&amp;cd=&amp;cad=rja&amp;uact=8&amp;ved=0CAcQjRw&amp;url=http://www.telegraph.co.uk/foodanddrink/foodanddrinknews/9359750/Croissants-dying-out-in-France.html&amp;ei=0usbVeCBJcLaPY-KgbAI&amp;bvm=bv.89744112,d.ZWU&amp;psig=AFQjCNFzJkgb9aDQPr7JbYirgPfUN9aWTw&amp;ust=1427979594089897" TargetMode="External"/><Relationship Id="rId4" Type="http://schemas.openxmlformats.org/officeDocument/2006/relationships/image" Target="../media/image27.png"/><Relationship Id="rId9" Type="http://schemas.openxmlformats.org/officeDocument/2006/relationships/hyperlink" Target="http://www.voedingscentrum.nl/Assets/Uploads/voedingscentrum/Documents/Professionals/Pers/Factsheets/English/Fact%20sheet%20Guidelines%20for%20Healthier%20Canteen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hyperlink" Target="http://www.voedingscentrum.nl/Assets/Uploads/voedingscentrum/Documents/Professionals/Pers/Factsheets/English/Fact%20sheet%20Guidelines%20for%20Healthier%20Canteens.pdf"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7.png"/><Relationship Id="rId1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jpeg"/><Relationship Id="rId17"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image" Target="../media/image49.jpeg"/><Relationship Id="rId1" Type="http://schemas.openxmlformats.org/officeDocument/2006/relationships/slideLayout" Target="../slideLayouts/slideLayout38.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png"/><Relationship Id="rId15" Type="http://schemas.openxmlformats.org/officeDocument/2006/relationships/hyperlink" Target="http://www.google.nl/url?sa=i&amp;rct=j&amp;q=&amp;esrc=s&amp;frm=1&amp;source=images&amp;cd=&amp;cad=rja&amp;uact=8&amp;ved=0CAcQjRw&amp;url=http://www.evmi.nl/voeding-gezondheid/schoolkantine-krijgt-gezonder-assortiment/&amp;ei=NV4aVbyrN4egPYrvgOAO&amp;bvm=bv.89381419,d.d2s&amp;psig=AFQjCNGPdvyfBr8Q9j5L8sTPZsD8mAVBbQ&amp;ust=1427877809424673" TargetMode="External"/><Relationship Id="rId10" Type="http://schemas.openxmlformats.org/officeDocument/2006/relationships/image" Target="../media/image44.pn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hyperlink" Target="mailto:coosje.dijkstra@vu.nl" TargetMode="Externa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google.nl/url?sa=i&amp;rct=j&amp;q=&amp;esrc=s&amp;source=images&amp;cd=&amp;cad=rja&amp;uact=8&amp;ved=0ahUKEwiNorXA2NfPAhUEWxoKHfXTBQ4QjRwIBw&amp;url=http://logisch-ontwerp.nl/albert-heijn-logo/&amp;psig=AFQjCNEr5vuXPcinUJ600-YBqjidvkN9gg&amp;ust=1476445029619081" TargetMode="External"/><Relationship Id="rId7" Type="http://schemas.openxmlformats.org/officeDocument/2006/relationships/hyperlink" Target="https://www.google.nl/url?sa=i&amp;rct=j&amp;q=&amp;esrc=s&amp;source=images&amp;cd=&amp;cad=rja&amp;uact=8&amp;ved=0ahUKEwjkg8f619fPAhVCfhoKHZ8WAGYQjRwIBw&amp;url=https://www.amsterdam.nl/bestuur-organisatie/bedrijfsvoering/stijlweb/rechten-0/gebruik-logo/&amp;bvm=bv.135475266,d.d2s&amp;psig=AFQjCNHe-XTa-9RF74Y0PiGfmTJQe0Azhw&amp;ust=1476444808507475"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hyperlink" Target="http://www.google.nl/url?sa=i&amp;rct=j&amp;q=&amp;esrc=s&amp;source=images&amp;cd=&amp;cad=rja&amp;uact=8&amp;ved=0ahUKEwitkaTK19fPAhWLXRoKHVPNBqwQjRwIBQ&amp;url=http://www.groterworden.nl/ggd-amsterdam/&amp;psig=AFQjCNHqRXF8vQsGQBYKzoD06okMjvQUtA&amp;ust=1476444788176954" TargetMode="Externa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hyperlink" Target="https://www.google.nl/url?sa=i&amp;rct=j&amp;q=&amp;esrc=s&amp;source=images&amp;cd=&amp;cad=rja&amp;uact=8&amp;ved=0ahUKEwj2o-6R2NfPAhXEnRoKHWdZCfgQjRwIBw&amp;url=https://twitter.com/ahti_ams&amp;bvm=bv.135475266,d.d2s&amp;psig=AFQjCNGLpqUv9FZ8vn6xwn49nB7V8GKS1g&amp;ust=147644493149927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pyRechthoek"/>
          <p:cNvSpPr/>
          <p:nvPr/>
        </p:nvSpPr>
        <p:spPr>
          <a:xfrm>
            <a:off x="0" y="6616273"/>
            <a:ext cx="9144000" cy="259200"/>
          </a:xfrm>
          <a:prstGeom prst="rect">
            <a:avLst/>
          </a:prstGeom>
          <a:solidFill>
            <a:srgbClr val="005B9D"/>
          </a:solidFill>
          <a:ln>
            <a:noFill/>
          </a:ln>
        </p:spPr>
        <p:txBody>
          <a:bodyPr vert="horz" wrap="square" lIns="180000" tIns="0" rIns="0" bIns="180000" rtlCol="0">
            <a:spAutoFit/>
          </a:bodyPr>
          <a:lstStyle/>
          <a:p>
            <a:pPr marL="0" lvl="0" indent="0" algn="l" defTabSz="914400" rtl="0" eaLnBrk="1" latinLnBrk="0" hangingPunct="1">
              <a:lnSpc>
                <a:spcPts val="2500"/>
              </a:lnSpc>
              <a:spcBef>
                <a:spcPct val="20000"/>
              </a:spcBef>
              <a:buFont typeface="Arial" pitchFamily="34" charset="0"/>
              <a:buNone/>
            </a:pPr>
            <a:endParaRPr lang="nl-NL" sz="2400" kern="1200">
              <a:solidFill>
                <a:schemeClr val="bg1"/>
              </a:solidFill>
              <a:latin typeface="Arial Narrow" pitchFamily="34" charset="0"/>
              <a:ea typeface="+mn-ea"/>
              <a:cs typeface="+mn-cs"/>
            </a:endParaRPr>
          </a:p>
        </p:txBody>
      </p:sp>
      <p:sp>
        <p:nvSpPr>
          <p:cNvPr id="9" name="CopyTekstvak"/>
          <p:cNvSpPr txBox="1"/>
          <p:nvPr/>
        </p:nvSpPr>
        <p:spPr>
          <a:xfrm>
            <a:off x="5615624" y="6625643"/>
            <a:ext cx="3131840" cy="230832"/>
          </a:xfrm>
          <a:prstGeom prst="rect">
            <a:avLst/>
          </a:prstGeom>
          <a:noFill/>
        </p:spPr>
        <p:txBody>
          <a:bodyPr wrap="square" rtlCol="0" anchor="b" anchorCtr="0">
            <a:spAutoFit/>
          </a:bodyPr>
          <a:lstStyle/>
          <a:p>
            <a:pPr algn="r"/>
            <a:r>
              <a:rPr lang="nl-NL" sz="900">
                <a:solidFill>
                  <a:schemeClr val="bg1"/>
                </a:solidFill>
              </a:rPr>
              <a:t>Dienst Marketing &amp; Communicatie</a:t>
            </a:r>
            <a:endParaRPr lang="nl-NL" sz="900" dirty="0">
              <a:solidFill>
                <a:schemeClr val="bg1"/>
              </a:solidFill>
            </a:endParaRPr>
          </a:p>
        </p:txBody>
      </p:sp>
      <p:sp>
        <p:nvSpPr>
          <p:cNvPr id="3" name="Tijdelijke aanduiding voor voettekst 2"/>
          <p:cNvSpPr>
            <a:spLocks noGrp="1"/>
          </p:cNvSpPr>
          <p:nvPr>
            <p:ph type="ftr" sz="quarter" idx="13"/>
          </p:nvPr>
        </p:nvSpPr>
        <p:spPr/>
        <p:txBody>
          <a:bodyPr/>
          <a:lstStyle/>
          <a:p>
            <a:r>
              <a:rPr lang="nl-NL"/>
              <a:t>Titel in voettekst, aanpassen via Voettekst aanpassen, tab VU</a:t>
            </a:r>
            <a:endParaRPr lang="nl-NL" dirty="0"/>
          </a:p>
        </p:txBody>
      </p:sp>
      <p:sp>
        <p:nvSpPr>
          <p:cNvPr id="4" name="Tijdelijke aanduiding voor dianummer 3"/>
          <p:cNvSpPr>
            <a:spLocks noGrp="1"/>
          </p:cNvSpPr>
          <p:nvPr>
            <p:ph type="sldNum" sz="quarter" idx="12"/>
          </p:nvPr>
        </p:nvSpPr>
        <p:spPr/>
        <p:txBody>
          <a:bodyPr/>
          <a:lstStyle/>
          <a:p>
            <a:fld id="{16CC70A2-6B8C-4FE8-A4AE-E466C9B2130C}" type="slidenum">
              <a:rPr lang="nl-NL" smtClean="0"/>
              <a:pPr/>
              <a:t>1</a:t>
            </a:fld>
            <a:endParaRPr lang="nl-NL"/>
          </a:p>
        </p:txBody>
      </p:sp>
      <p:pic>
        <p:nvPicPr>
          <p:cNvPr id="12" name="Tijdelijke aanduiding voor afbeelding 11" descr="PS_6192_MC_ppt_sfeerbeeldenAmsterdam.jpg"/>
          <p:cNvPicPr>
            <a:picLocks noGrp="1" noChangeAspect="1"/>
          </p:cNvPicPr>
          <p:nvPr>
            <p:ph type="pic" sz="quarter" idx="14"/>
          </p:nvPr>
        </p:nvPicPr>
        <p:blipFill>
          <a:blip r:embed="rId3" cstate="email"/>
          <a:srcRect/>
          <a:stretch>
            <a:fillRect/>
          </a:stretch>
        </p:blipFill>
        <p:spPr/>
      </p:pic>
      <p:pic>
        <p:nvPicPr>
          <p:cNvPr id="11" name="Picture 2" descr="G:\FEW\MC_Beta\FEW en FALW mappen van oude schijf\groep FALW\Renske\Voorlichtingsmateriaal\VU logo's &amp; plattegrond\VUlogo_EN_Blauw_HR_RGB.png"/>
          <p:cNvPicPr>
            <a:picLocks noChangeAspect="1" noChangeArrowheads="1"/>
          </p:cNvPicPr>
          <p:nvPr/>
        </p:nvPicPr>
        <p:blipFill>
          <a:blip r:embed="rId4" cstate="print"/>
          <a:srcRect/>
          <a:stretch>
            <a:fillRect/>
          </a:stretch>
        </p:blipFill>
        <p:spPr bwMode="auto">
          <a:xfrm>
            <a:off x="5948828" y="5805264"/>
            <a:ext cx="2943652" cy="903600"/>
          </a:xfrm>
          <a:prstGeom prst="rect">
            <a:avLst/>
          </a:prstGeom>
          <a:noFill/>
        </p:spPr>
      </p:pic>
      <p:sp>
        <p:nvSpPr>
          <p:cNvPr id="2" name="TextBox 1"/>
          <p:cNvSpPr txBox="1"/>
          <p:nvPr/>
        </p:nvSpPr>
        <p:spPr>
          <a:xfrm>
            <a:off x="755576" y="476672"/>
            <a:ext cx="7920880" cy="1569660"/>
          </a:xfrm>
          <a:prstGeom prst="rect">
            <a:avLst/>
          </a:prstGeom>
          <a:solidFill>
            <a:srgbClr val="0089CF"/>
          </a:solidFill>
        </p:spPr>
        <p:txBody>
          <a:bodyPr wrap="square" rtlCol="0">
            <a:spAutoFit/>
          </a:bodyPr>
          <a:lstStyle/>
          <a:p>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Voeding</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op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scholen</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transitie</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naar</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een</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gezonder</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en</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duurzamer</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a:t>
            </a:r>
            <a:r>
              <a:rPr lang="en-GB" sz="32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voedingspatroon</a:t>
            </a:r>
            <a:r>
              <a:rPr lang="en-GB" sz="32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a:t>
            </a:r>
            <a:endParaRPr lang="en-GB" sz="3200" dirty="0">
              <a:solidFill>
                <a:schemeClr val="bg1"/>
              </a:solidFill>
              <a:latin typeface="Arial Narrow" panose="020B0606020202030204" pitchFamily="34" charset="0"/>
              <a:ea typeface="Verdana" panose="020B0604030504040204" pitchFamily="34" charset="0"/>
              <a:cs typeface="Verdana" panose="020B0604030504040204" pitchFamily="34" charset="0"/>
            </a:endParaRPr>
          </a:p>
          <a:p>
            <a:endParaRPr lang="en-GB" sz="3200" dirty="0">
              <a:solidFill>
                <a:schemeClr val="bg1"/>
              </a:solidFill>
              <a:latin typeface="Arial Narrow" panose="020B0606020202030204" pitchFamily="34" charset="0"/>
              <a:ea typeface="Verdana" panose="020B0604030504040204" pitchFamily="34" charset="0"/>
              <a:cs typeface="Verdana" panose="020B0604030504040204" pitchFamily="34" charset="0"/>
            </a:endParaRPr>
          </a:p>
        </p:txBody>
      </p:sp>
      <p:sp>
        <p:nvSpPr>
          <p:cNvPr id="10" name="Tijdelijke aanduiding voor tekst 4"/>
          <p:cNvSpPr txBox="1">
            <a:spLocks/>
          </p:cNvSpPr>
          <p:nvPr/>
        </p:nvSpPr>
        <p:spPr>
          <a:xfrm>
            <a:off x="426037" y="2708920"/>
            <a:ext cx="5490000" cy="11799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dirty="0"/>
          </a:p>
        </p:txBody>
      </p:sp>
      <p:sp>
        <p:nvSpPr>
          <p:cNvPr id="5" name="Rectangle 4"/>
          <p:cNvSpPr/>
          <p:nvPr/>
        </p:nvSpPr>
        <p:spPr>
          <a:xfrm>
            <a:off x="739630" y="4769872"/>
            <a:ext cx="4768473" cy="461665"/>
          </a:xfrm>
          <a:prstGeom prst="rect">
            <a:avLst/>
          </a:prstGeom>
          <a:solidFill>
            <a:schemeClr val="tx2"/>
          </a:solidFill>
        </p:spPr>
        <p:txBody>
          <a:bodyPr wrap="square">
            <a:spAutoFit/>
          </a:bodyPr>
          <a:lstStyle/>
          <a:p>
            <a:r>
              <a:rPr lang="en-US" sz="2400" dirty="0" err="1" smtClean="0">
                <a:solidFill>
                  <a:schemeClr val="bg1"/>
                </a:solidFill>
                <a:latin typeface="Arial Narrow" panose="020B0606020202030204" pitchFamily="34" charset="0"/>
                <a:ea typeface="Verdana" panose="020B0604030504040204" pitchFamily="34" charset="0"/>
                <a:cs typeface="Verdana" panose="020B0604030504040204" pitchFamily="34" charset="0"/>
              </a:rPr>
              <a:t>Jaap</a:t>
            </a:r>
            <a:r>
              <a:rPr lang="en-US" sz="2400" dirty="0" smtClean="0">
                <a:solidFill>
                  <a:schemeClr val="bg1"/>
                </a:solidFill>
                <a:latin typeface="Arial Narrow" panose="020B0606020202030204" pitchFamily="34" charset="0"/>
                <a:ea typeface="Verdana" panose="020B0604030504040204" pitchFamily="34" charset="0"/>
                <a:cs typeface="Verdana" panose="020B0604030504040204" pitchFamily="34" charset="0"/>
              </a:rPr>
              <a:t> Seidell</a:t>
            </a:r>
            <a:endParaRPr lang="en-US" sz="2400" dirty="0">
              <a:solidFill>
                <a:schemeClr val="bg1"/>
              </a:solidFill>
              <a:latin typeface="Arial Narrow" panose="020B0606020202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59408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Healthy checkout counter</a:t>
            </a:r>
            <a:endParaRPr 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0"/>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1792" y="1124744"/>
            <a:ext cx="9145792" cy="573325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31541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Peer education workshop: The healthy supermarket coach </a:t>
            </a:r>
            <a:endParaRPr 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2" y="1124744"/>
            <a:ext cx="9181842" cy="5733256"/>
          </a:xfrm>
          <a:prstGeom prst="rect">
            <a:avLst/>
          </a:prstGeom>
        </p:spPr>
      </p:pic>
    </p:spTree>
    <p:extLst>
      <p:ext uri="{BB962C8B-B14F-4D97-AF65-F5344CB8AC3E}">
        <p14:creationId xmlns:p14="http://schemas.microsoft.com/office/powerpoint/2010/main" val="1375703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300000"/>
              </a:lnSpc>
            </a:pPr>
            <a:r>
              <a:rPr lang="en-GB" sz="2400" dirty="0" smtClean="0"/>
              <a:t>Baseline </a:t>
            </a:r>
            <a:r>
              <a:rPr lang="en-GB" sz="2400" dirty="0"/>
              <a:t>characteristics of the </a:t>
            </a:r>
            <a:r>
              <a:rPr lang="en-GB" sz="2400" dirty="0" smtClean="0"/>
              <a:t>students </a:t>
            </a:r>
            <a:r>
              <a:rPr lang="en-GB" sz="2400" dirty="0"/>
              <a:t>(n=432</a:t>
            </a:r>
            <a:r>
              <a:rPr lang="en-GB" sz="2400" dirty="0" smtClean="0"/>
              <a:t>).</a:t>
            </a:r>
            <a:endParaRPr lang="nl-NL" sz="2400" dirty="0"/>
          </a:p>
        </p:txBody>
      </p:sp>
      <p:graphicFrame>
        <p:nvGraphicFramePr>
          <p:cNvPr id="5" name="Table 4"/>
          <p:cNvGraphicFramePr>
            <a:graphicFrameLocks noGrp="1"/>
          </p:cNvGraphicFramePr>
          <p:nvPr>
            <p:extLst/>
          </p:nvPr>
        </p:nvGraphicFramePr>
        <p:xfrm>
          <a:off x="359379" y="1536791"/>
          <a:ext cx="8461093" cy="5692514"/>
        </p:xfrm>
        <a:graphic>
          <a:graphicData uri="http://schemas.openxmlformats.org/drawingml/2006/table">
            <a:tbl>
              <a:tblPr firstRow="1" firstCol="1" bandRow="1">
                <a:tableStyleId>{3B4B98B0-60AC-42C2-AFA5-B58CD77FA1E5}</a:tableStyleId>
              </a:tblPr>
              <a:tblGrid>
                <a:gridCol w="2917184">
                  <a:extLst>
                    <a:ext uri="{9D8B030D-6E8A-4147-A177-3AD203B41FA5}">
                      <a16:colId xmlns:a16="http://schemas.microsoft.com/office/drawing/2014/main" val="2268339860"/>
                    </a:ext>
                  </a:extLst>
                </a:gridCol>
                <a:gridCol w="1796835">
                  <a:extLst>
                    <a:ext uri="{9D8B030D-6E8A-4147-A177-3AD203B41FA5}">
                      <a16:colId xmlns:a16="http://schemas.microsoft.com/office/drawing/2014/main" val="1971244600"/>
                    </a:ext>
                  </a:extLst>
                </a:gridCol>
                <a:gridCol w="1828270">
                  <a:extLst>
                    <a:ext uri="{9D8B030D-6E8A-4147-A177-3AD203B41FA5}">
                      <a16:colId xmlns:a16="http://schemas.microsoft.com/office/drawing/2014/main" val="2919852780"/>
                    </a:ext>
                  </a:extLst>
                </a:gridCol>
                <a:gridCol w="1918804">
                  <a:extLst>
                    <a:ext uri="{9D8B030D-6E8A-4147-A177-3AD203B41FA5}">
                      <a16:colId xmlns:a16="http://schemas.microsoft.com/office/drawing/2014/main" val="3762273399"/>
                    </a:ext>
                  </a:extLst>
                </a:gridCol>
              </a:tblGrid>
              <a:tr h="451145">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Total</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00000"/>
                        </a:lnSpc>
                        <a:spcAft>
                          <a:spcPts val="1000"/>
                        </a:spcAft>
                      </a:pPr>
                      <a:r>
                        <a:rPr lang="en-GB" sz="1800" b="0">
                          <a:effectLst/>
                          <a:latin typeface="Verdana" panose="020B0604030504040204" pitchFamily="34" charset="0"/>
                          <a:ea typeface="Verdana" panose="020B0604030504040204" pitchFamily="34" charset="0"/>
                        </a:rPr>
                        <a:t>Comparison school</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Intervention schools</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0117357"/>
                  </a:ext>
                </a:extLst>
              </a:tr>
              <a:tr h="218057">
                <a:tc>
                  <a:txBody>
                    <a:bodyPr/>
                    <a:lstStyle/>
                    <a:p>
                      <a:pPr>
                        <a:lnSpc>
                          <a:spcPct val="100000"/>
                        </a:lnSpc>
                        <a:spcAft>
                          <a:spcPts val="1000"/>
                        </a:spcAft>
                      </a:pPr>
                      <a:r>
                        <a:rPr lang="en-GB" sz="1800" b="0">
                          <a:effectLst/>
                          <a:latin typeface="Verdana" panose="020B0604030504040204" pitchFamily="34" charset="0"/>
                          <a:ea typeface="Verdana" panose="020B0604030504040204" pitchFamily="34" charset="0"/>
                        </a:rPr>
                        <a: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00000"/>
                        </a:lnSpc>
                        <a:spcAft>
                          <a:spcPts val="1000"/>
                        </a:spcAft>
                      </a:pPr>
                      <a:r>
                        <a:rPr lang="en-GB" sz="1800" b="0">
                          <a:effectLst/>
                          <a:latin typeface="Verdana" panose="020B0604030504040204" pitchFamily="34" charset="0"/>
                          <a:ea typeface="Verdana" panose="020B0604030504040204" pitchFamily="34" charset="0"/>
                        </a:rPr>
                        <a: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7164227"/>
                  </a:ext>
                </a:extLst>
              </a:tr>
              <a:tr h="415259">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Total population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432</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a:effectLst/>
                          <a:latin typeface="Verdana" panose="020B0604030504040204" pitchFamily="34" charset="0"/>
                          <a:ea typeface="Verdana" panose="020B0604030504040204" pitchFamily="34" charset="0"/>
                        </a:rPr>
                        <a:t>81</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351</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9577349"/>
                  </a:ext>
                </a:extLst>
              </a:tr>
              <a:tr h="415259">
                <a:tc>
                  <a:txBody>
                    <a:bodyPr/>
                    <a:lstStyle/>
                    <a:p>
                      <a:pPr>
                        <a:lnSpc>
                          <a:spcPct val="100000"/>
                        </a:lnSpc>
                        <a:spcAft>
                          <a:spcPts val="1000"/>
                        </a:spcAft>
                      </a:pPr>
                      <a:r>
                        <a:rPr lang="en-GB" sz="1800" b="0" dirty="0" smtClean="0">
                          <a:effectLst/>
                          <a:latin typeface="Verdana" panose="020B0604030504040204" pitchFamily="34" charset="0"/>
                          <a:ea typeface="Verdana" panose="020B0604030504040204" pitchFamily="34" charset="0"/>
                        </a:rPr>
                        <a:t>Gender (N, %)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highlight>
                            <a:srgbClr val="FFFF00"/>
                          </a:highligh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a:effectLst/>
                          <a:highlight>
                            <a:srgbClr val="FFFF00"/>
                          </a:highlight>
                          <a:latin typeface="Verdana" panose="020B0604030504040204" pitchFamily="34" charset="0"/>
                          <a:ea typeface="Verdana" panose="020B0604030504040204" pitchFamily="34" charset="0"/>
                        </a:rPr>
                        <a: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a:effectLst/>
                          <a:highlight>
                            <a:srgbClr val="FFFF00"/>
                          </a:highlight>
                          <a:latin typeface="Verdana" panose="020B0604030504040204" pitchFamily="34" charset="0"/>
                          <a:ea typeface="Verdana" panose="020B0604030504040204" pitchFamily="34" charset="0"/>
                        </a:rPr>
                        <a: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4681751"/>
                  </a:ext>
                </a:extLst>
              </a:tr>
              <a:tr h="415259">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   Boys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209 (48.8)</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35 (43.2)</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174 (49.6)</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0599710"/>
                  </a:ext>
                </a:extLst>
              </a:tr>
              <a:tr h="415259">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   Girls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223 (51.6)</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46 (56.9)</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177 (50.4)</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0970751"/>
                  </a:ext>
                </a:extLst>
              </a:tr>
              <a:tr h="415259">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Age (years</a:t>
                      </a:r>
                      <a:r>
                        <a:rPr lang="en-GB" sz="1800" b="0" dirty="0" smtClean="0">
                          <a:effectLst/>
                          <a:latin typeface="Verdana" panose="020B0604030504040204" pitchFamily="34" charset="0"/>
                          <a:ea typeface="Verdana" panose="020B0604030504040204" pitchFamily="34" charset="0"/>
                        </a:rPr>
                        <a:t>) (M, SD)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13 (0.94)</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13 (0.60)</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a:effectLst/>
                          <a:latin typeface="Verdana" panose="020B0604030504040204" pitchFamily="34" charset="0"/>
                          <a:ea typeface="Verdana" panose="020B0604030504040204" pitchFamily="34" charset="0"/>
                        </a:rPr>
                        <a:t>13 (0.99)</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1304725"/>
                  </a:ext>
                </a:extLst>
              </a:tr>
              <a:tr h="415259">
                <a:tc>
                  <a:txBody>
                    <a:bodyPr/>
                    <a:lstStyle/>
                    <a:p>
                      <a:pPr>
                        <a:lnSpc>
                          <a:spcPct val="100000"/>
                        </a:lnSpc>
                        <a:spcAft>
                          <a:spcPts val="1000"/>
                        </a:spcAft>
                      </a:pPr>
                      <a:r>
                        <a:rPr lang="en-GB" sz="1800" b="0" dirty="0">
                          <a:effectLst/>
                          <a:latin typeface="Verdana" panose="020B0604030504040204" pitchFamily="34" charset="0"/>
                          <a:ea typeface="Verdana" panose="020B0604030504040204" pitchFamily="34" charset="0"/>
                        </a:rPr>
                        <a:t>School </a:t>
                      </a:r>
                      <a:r>
                        <a:rPr lang="en-GB" sz="1800" b="0" dirty="0" smtClean="0">
                          <a:effectLst/>
                          <a:latin typeface="Verdana" panose="020B0604030504040204" pitchFamily="34" charset="0"/>
                          <a:ea typeface="Verdana" panose="020B0604030504040204" pitchFamily="34" charset="0"/>
                        </a:rPr>
                        <a:t>year</a:t>
                      </a:r>
                      <a:r>
                        <a:rPr lang="en-GB" sz="1800" b="0" baseline="0" dirty="0" smtClean="0">
                          <a:effectLst/>
                          <a:latin typeface="Verdana" panose="020B0604030504040204" pitchFamily="34" charset="0"/>
                          <a:ea typeface="Verdana" panose="020B0604030504040204" pitchFamily="34" charset="0"/>
                        </a:rPr>
                        <a:t> (N, %)</a:t>
                      </a:r>
                      <a:r>
                        <a:rPr lang="en-GB" sz="1800" b="0" dirty="0" smtClean="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0717545"/>
                  </a:ext>
                </a:extLst>
              </a:tr>
              <a:tr h="415259">
                <a:tc>
                  <a:txBody>
                    <a:bodyPr/>
                    <a:lstStyle/>
                    <a:p>
                      <a:pPr>
                        <a:lnSpc>
                          <a:spcPct val="100000"/>
                        </a:lnSpc>
                        <a:spcAft>
                          <a:spcPts val="1000"/>
                        </a:spcAft>
                      </a:pPr>
                      <a:r>
                        <a:rPr lang="en-GB" sz="1800" b="0">
                          <a:effectLst/>
                          <a:latin typeface="Verdana" panose="020B0604030504040204" pitchFamily="34" charset="0"/>
                          <a:ea typeface="Verdana" panose="020B0604030504040204" pitchFamily="34" charset="0"/>
                        </a:rPr>
                        <a:t>   First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376 (87.0)</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a:effectLst/>
                          <a:latin typeface="Verdana" panose="020B0604030504040204" pitchFamily="34" charset="0"/>
                          <a:ea typeface="Verdana" panose="020B0604030504040204" pitchFamily="34" charset="0"/>
                        </a:rPr>
                        <a:t>81 (100)</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dirty="0">
                          <a:effectLst/>
                          <a:latin typeface="Verdana" panose="020B0604030504040204" pitchFamily="34" charset="0"/>
                          <a:ea typeface="Verdana" panose="020B0604030504040204" pitchFamily="34" charset="0"/>
                        </a:rPr>
                        <a:t>295 (84.0)</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1351504"/>
                  </a:ext>
                </a:extLst>
              </a:tr>
              <a:tr h="415259">
                <a:tc>
                  <a:txBody>
                    <a:bodyPr/>
                    <a:lstStyle/>
                    <a:p>
                      <a:pPr>
                        <a:lnSpc>
                          <a:spcPct val="100000"/>
                        </a:lnSpc>
                        <a:spcAft>
                          <a:spcPts val="1000"/>
                        </a:spcAft>
                      </a:pPr>
                      <a:r>
                        <a:rPr lang="en-GB" sz="1800" b="0">
                          <a:effectLst/>
                          <a:latin typeface="Verdana" panose="020B0604030504040204" pitchFamily="34" charset="0"/>
                          <a:ea typeface="Verdana" panose="020B0604030504040204" pitchFamily="34" charset="0"/>
                        </a:rPr>
                        <a:t>   Second </a:t>
                      </a:r>
                      <a:endParaRPr lang="nl-NL" sz="2400" b="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56 (13.0)</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00000"/>
                        </a:lnSpc>
                        <a:spcAft>
                          <a:spcPts val="100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800" b="0" dirty="0">
                          <a:effectLst/>
                          <a:latin typeface="Verdana" panose="020B0604030504040204" pitchFamily="34" charset="0"/>
                          <a:ea typeface="Verdana" panose="020B0604030504040204" pitchFamily="34" charset="0"/>
                        </a:rPr>
                        <a:t>56 (16.0)</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8286493"/>
                  </a:ext>
                </a:extLst>
              </a:tr>
              <a:tr h="1424038">
                <a:tc gridSpan="4">
                  <a:txBody>
                    <a:bodyPr/>
                    <a:lstStyle/>
                    <a:p>
                      <a:pPr marL="0" algn="l" defTabSz="914400" rtl="0" eaLnBrk="1" latinLnBrk="0" hangingPunct="1">
                        <a:lnSpc>
                          <a:spcPct val="100000"/>
                        </a:lnSpc>
                        <a:spcAft>
                          <a:spcPts val="1000"/>
                        </a:spcAft>
                      </a:pPr>
                      <a:endParaRPr lang="en-GB" sz="1800" b="0" kern="1200" dirty="0" smtClean="0">
                        <a:effectLst/>
                        <a:latin typeface="Verdana" panose="020B0604030504040204" pitchFamily="34" charset="0"/>
                        <a:ea typeface="Verdana" panose="020B0604030504040204" pitchFamily="34" charset="0"/>
                      </a:endParaRPr>
                    </a:p>
                    <a:p>
                      <a:pPr marL="0" algn="l" defTabSz="914400" rtl="0" eaLnBrk="1" latinLnBrk="0" hangingPunct="1">
                        <a:lnSpc>
                          <a:spcPct val="100000"/>
                        </a:lnSpc>
                        <a:spcAft>
                          <a:spcPts val="1000"/>
                        </a:spcAft>
                      </a:pPr>
                      <a:r>
                        <a:rPr lang="en-GB" sz="1800" b="0" kern="1200" dirty="0" smtClean="0">
                          <a:effectLst/>
                          <a:latin typeface="Verdana" panose="020B0604030504040204" pitchFamily="34" charset="0"/>
                          <a:ea typeface="Verdana" panose="020B0604030504040204" pitchFamily="34" charset="0"/>
                        </a:rPr>
                        <a:t>n=number, M=mean, SD=standard deviation</a:t>
                      </a:r>
                      <a:r>
                        <a:rPr lang="en-GB" sz="1800" b="0" kern="1200" baseline="0" dirty="0" smtClean="0">
                          <a:effectLst/>
                          <a:latin typeface="Verdana" panose="020B0604030504040204" pitchFamily="34" charset="0"/>
                          <a:ea typeface="Verdana" panose="020B0604030504040204" pitchFamily="34" charset="0"/>
                        </a:rPr>
                        <a:t> </a:t>
                      </a:r>
                      <a:endParaRPr lang="nl-NL" sz="1800" b="0" kern="1200" dirty="0">
                        <a:effectLst/>
                        <a:latin typeface="Verdana" panose="020B0604030504040204" pitchFamily="34" charset="0"/>
                        <a:ea typeface="Verdana" panose="020B0604030504040204" pitchFamily="34" charset="0"/>
                      </a:endParaRPr>
                    </a:p>
                  </a:txBody>
                  <a:tcPr marL="68580" marR="68580" marT="0" marB="0"/>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96545109"/>
                  </a:ext>
                </a:extLst>
              </a:tr>
            </a:tbl>
          </a:graphicData>
        </a:graphic>
      </p:graphicFrame>
    </p:spTree>
    <p:extLst>
      <p:ext uri="{BB962C8B-B14F-4D97-AF65-F5344CB8AC3E}">
        <p14:creationId xmlns:p14="http://schemas.microsoft.com/office/powerpoint/2010/main" val="717395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400" dirty="0" smtClean="0"/>
              <a:t>Frequency of purchases </a:t>
            </a:r>
            <a:r>
              <a:rPr lang="en-GB" sz="2400" dirty="0"/>
              <a:t>around school during school hours at baseline (n=432</a:t>
            </a:r>
            <a:r>
              <a:rPr lang="en-GB" sz="2400" dirty="0" smtClean="0"/>
              <a:t>).</a:t>
            </a:r>
            <a:endParaRPr lang="nl-NL" sz="2400" dirty="0"/>
          </a:p>
        </p:txBody>
      </p:sp>
      <p:graphicFrame>
        <p:nvGraphicFramePr>
          <p:cNvPr id="4" name="Table 3"/>
          <p:cNvGraphicFramePr>
            <a:graphicFrameLocks noGrp="1"/>
          </p:cNvGraphicFramePr>
          <p:nvPr>
            <p:extLst/>
          </p:nvPr>
        </p:nvGraphicFramePr>
        <p:xfrm>
          <a:off x="322907" y="1436917"/>
          <a:ext cx="8425557" cy="4601692"/>
        </p:xfrm>
        <a:graphic>
          <a:graphicData uri="http://schemas.openxmlformats.org/drawingml/2006/table">
            <a:tbl>
              <a:tblPr firstRow="1" firstCol="1" bandRow="1">
                <a:tableStyleId>{3B4B98B0-60AC-42C2-AFA5-B58CD77FA1E5}</a:tableStyleId>
              </a:tblPr>
              <a:tblGrid>
                <a:gridCol w="6985397">
                  <a:extLst>
                    <a:ext uri="{9D8B030D-6E8A-4147-A177-3AD203B41FA5}">
                      <a16:colId xmlns:a16="http://schemas.microsoft.com/office/drawing/2014/main" val="2261364189"/>
                    </a:ext>
                  </a:extLst>
                </a:gridCol>
                <a:gridCol w="1440160">
                  <a:extLst>
                    <a:ext uri="{9D8B030D-6E8A-4147-A177-3AD203B41FA5}">
                      <a16:colId xmlns:a16="http://schemas.microsoft.com/office/drawing/2014/main" val="110993588"/>
                    </a:ext>
                  </a:extLst>
                </a:gridCol>
              </a:tblGrid>
              <a:tr h="1134501">
                <a:tc>
                  <a:txBody>
                    <a:bodyPr/>
                    <a:lstStyle/>
                    <a:p>
                      <a:pPr>
                        <a:lnSpc>
                          <a:spcPct val="115000"/>
                        </a:lnSpc>
                        <a:spcAft>
                          <a:spcPts val="0"/>
                        </a:spcAft>
                      </a:pPr>
                      <a:r>
                        <a:rPr lang="en-GB" sz="1800" b="0" dirty="0">
                          <a:effectLst/>
                          <a:latin typeface="Verdana" panose="020B0604030504040204" pitchFamily="34" charset="0"/>
                          <a:ea typeface="Verdana" panose="020B0604030504040204" pitchFamily="34" charset="0"/>
                        </a:rPr>
                        <a:t>Do you purchase food in retail food outlets (e.g. supermarket, fast-food restaurant) close to your school during school hours?</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 </a:t>
                      </a:r>
                      <a:r>
                        <a:rPr lang="en-GB" sz="1800" b="0" dirty="0" smtClean="0">
                          <a:effectLst/>
                          <a:latin typeface="Verdana" panose="020B0604030504040204" pitchFamily="34" charset="0"/>
                          <a:ea typeface="Verdana" panose="020B0604030504040204" pitchFamily="34" charset="0"/>
                        </a:rPr>
                        <a:t>N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1238603"/>
                  </a:ext>
                </a:extLst>
              </a:tr>
              <a:tr h="567251">
                <a:tc>
                  <a:txBody>
                    <a:bodyPr/>
                    <a:lstStyle/>
                    <a:p>
                      <a:pPr marL="90170">
                        <a:lnSpc>
                          <a:spcPct val="115000"/>
                        </a:lnSpc>
                        <a:spcAft>
                          <a:spcPts val="0"/>
                        </a:spcAft>
                      </a:pPr>
                      <a:r>
                        <a:rPr lang="en-GB" sz="1800" b="0" dirty="0">
                          <a:effectLst/>
                          <a:latin typeface="Verdana" panose="020B0604030504040204" pitchFamily="34" charset="0"/>
                          <a:ea typeface="Verdana" panose="020B0604030504040204" pitchFamily="34" charset="0"/>
                        </a:rPr>
                        <a:t>No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119 (27.5)</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2462910"/>
                  </a:ext>
                </a:extLst>
              </a:tr>
              <a:tr h="567251">
                <a:tc>
                  <a:txBody>
                    <a:bodyPr/>
                    <a:lstStyle/>
                    <a:p>
                      <a:pPr marL="90170">
                        <a:lnSpc>
                          <a:spcPct val="115000"/>
                        </a:lnSpc>
                        <a:spcAft>
                          <a:spcPts val="0"/>
                        </a:spcAft>
                      </a:pPr>
                      <a:r>
                        <a:rPr lang="en-GB" sz="1800" b="0" dirty="0">
                          <a:effectLst/>
                          <a:latin typeface="Verdana" panose="020B0604030504040204" pitchFamily="34" charset="0"/>
                          <a:ea typeface="Verdana" panose="020B0604030504040204" pitchFamily="34" charset="0"/>
                        </a:rPr>
                        <a:t>Yes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307 (71.1)</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114670"/>
                  </a:ext>
                </a:extLst>
              </a:tr>
              <a:tr h="567251">
                <a:tc>
                  <a:txBody>
                    <a:bodyPr/>
                    <a:lstStyle/>
                    <a:p>
                      <a:pPr>
                        <a:lnSpc>
                          <a:spcPct val="115000"/>
                        </a:lnSpc>
                        <a:spcAft>
                          <a:spcPts val="0"/>
                        </a:spcAft>
                      </a:pPr>
                      <a:r>
                        <a:rPr lang="en-GB" sz="1800" b="0" dirty="0">
                          <a:effectLst/>
                          <a:latin typeface="Verdana" panose="020B0604030504040204" pitchFamily="34" charset="0"/>
                          <a:ea typeface="Verdana" panose="020B0604030504040204" pitchFamily="34" charset="0"/>
                        </a:rPr>
                        <a:t>If so, where do you usually purchase food during school hours?</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1924465"/>
                  </a:ext>
                </a:extLst>
              </a:tr>
              <a:tr h="567251">
                <a:tc>
                  <a:txBody>
                    <a:bodyPr/>
                    <a:lstStyle/>
                    <a:p>
                      <a:pPr marL="90170">
                        <a:lnSpc>
                          <a:spcPct val="115000"/>
                        </a:lnSpc>
                        <a:spcAft>
                          <a:spcPts val="0"/>
                        </a:spcAft>
                      </a:pPr>
                      <a:r>
                        <a:rPr lang="en-GB" sz="1800" b="0" dirty="0">
                          <a:effectLst/>
                          <a:latin typeface="Verdana" panose="020B0604030504040204" pitchFamily="34" charset="0"/>
                          <a:ea typeface="Verdana" panose="020B0604030504040204" pitchFamily="34" charset="0"/>
                        </a:rPr>
                        <a:t>Supermarket</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272 (88.6)</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8455209"/>
                  </a:ext>
                </a:extLst>
              </a:tr>
              <a:tr h="567251">
                <a:tc>
                  <a:txBody>
                    <a:bodyPr/>
                    <a:lstStyle/>
                    <a:p>
                      <a:pPr marL="90170">
                        <a:lnSpc>
                          <a:spcPct val="115000"/>
                        </a:lnSpc>
                        <a:spcAft>
                          <a:spcPts val="0"/>
                        </a:spcAft>
                      </a:pPr>
                      <a:r>
                        <a:rPr lang="en-GB" sz="1800" b="0" dirty="0">
                          <a:effectLst/>
                          <a:latin typeface="Verdana" panose="020B0604030504040204" pitchFamily="34" charset="0"/>
                          <a:ea typeface="Verdana" panose="020B0604030504040204" pitchFamily="34" charset="0"/>
                        </a:rPr>
                        <a:t>Fast-food restaurant </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22 (7.2)</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131320"/>
                  </a:ext>
                </a:extLst>
              </a:tr>
              <a:tr h="567251">
                <a:tc>
                  <a:txBody>
                    <a:bodyPr/>
                    <a:lstStyle/>
                    <a:p>
                      <a:pPr marL="90170">
                        <a:lnSpc>
                          <a:spcPct val="115000"/>
                        </a:lnSpc>
                        <a:spcAft>
                          <a:spcPts val="0"/>
                        </a:spcAft>
                      </a:pPr>
                      <a:r>
                        <a:rPr lang="en-GB" sz="1800" b="0" dirty="0">
                          <a:effectLst/>
                          <a:latin typeface="Verdana" panose="020B0604030504040204" pitchFamily="34" charset="0"/>
                          <a:ea typeface="Verdana" panose="020B0604030504040204" pitchFamily="34" charset="0"/>
                        </a:rPr>
                        <a:t>Somewhere else</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1800" b="0" dirty="0">
                          <a:effectLst/>
                          <a:latin typeface="Verdana" panose="020B0604030504040204" pitchFamily="34" charset="0"/>
                          <a:ea typeface="Verdana" panose="020B0604030504040204" pitchFamily="34" charset="0"/>
                        </a:rPr>
                        <a:t>13 (4.2)</a:t>
                      </a:r>
                      <a:endParaRPr lang="nl-NL" sz="24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4526907"/>
                  </a:ext>
                </a:extLst>
              </a:tr>
            </a:tbl>
          </a:graphicData>
        </a:graphic>
      </p:graphicFrame>
    </p:spTree>
    <p:extLst>
      <p:ext uri="{BB962C8B-B14F-4D97-AF65-F5344CB8AC3E}">
        <p14:creationId xmlns:p14="http://schemas.microsoft.com/office/powerpoint/2010/main" val="3130192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Top 3 – most purchased foods in the supermarket</a:t>
            </a:r>
            <a:endParaRPr lang="nl-NL" sz="2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hart 3"/>
          <p:cNvGraphicFramePr/>
          <p:nvPr>
            <p:extLst/>
          </p:nvPr>
        </p:nvGraphicFramePr>
        <p:xfrm>
          <a:off x="0" y="1124744"/>
          <a:ext cx="9144000" cy="5400600"/>
        </p:xfrm>
        <a:graphic>
          <a:graphicData uri="http://schemas.openxmlformats.org/drawingml/2006/chart">
            <c:chart xmlns:c="http://schemas.openxmlformats.org/drawingml/2006/chart" xmlns:r="http://schemas.openxmlformats.org/officeDocument/2006/relationships" r:id="rId3"/>
          </a:graphicData>
        </a:graphic>
      </p:graphicFrame>
      <p:pic>
        <p:nvPicPr>
          <p:cNvPr id="3076" name="Picture 4" descr="Afbeeldingsresultaat voor croiss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852936"/>
            <a:ext cx="2736304" cy="202554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Afbeeldingsresultaat voor frikandelbroodje ah"/>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8" descr="Afbeeldingsresultaat voor frikandelbroodje ah"/>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Afbeeldingsresultaat voor pringle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1268760"/>
            <a:ext cx="1957311" cy="182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392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200" dirty="0">
                <a:latin typeface="Verdana" panose="020B0604030504040204" pitchFamily="34" charset="0"/>
                <a:ea typeface="Verdana" panose="020B0604030504040204" pitchFamily="34" charset="0"/>
                <a:cs typeface="Verdana" panose="020B0604030504040204" pitchFamily="34" charset="0"/>
              </a:rPr>
              <a:t>Top 3 – </a:t>
            </a:r>
            <a:r>
              <a:rPr lang="en-US" sz="2200" dirty="0" smtClean="0">
                <a:latin typeface="Verdana" panose="020B0604030504040204" pitchFamily="34" charset="0"/>
                <a:ea typeface="Verdana" panose="020B0604030504040204" pitchFamily="34" charset="0"/>
                <a:cs typeface="Verdana" panose="020B0604030504040204" pitchFamily="34" charset="0"/>
              </a:rPr>
              <a:t>most purchased drinks in the supermarket </a:t>
            </a:r>
            <a:endParaRPr lang="nl-NL" sz="22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hart 3"/>
          <p:cNvGraphicFramePr/>
          <p:nvPr>
            <p:extLst/>
          </p:nvPr>
        </p:nvGraphicFramePr>
        <p:xfrm>
          <a:off x="0" y="1180999"/>
          <a:ext cx="9144000" cy="5400600"/>
        </p:xfrm>
        <a:graphic>
          <a:graphicData uri="http://schemas.openxmlformats.org/drawingml/2006/chart">
            <c:chart xmlns:c="http://schemas.openxmlformats.org/drawingml/2006/chart" xmlns:r="http://schemas.openxmlformats.org/officeDocument/2006/relationships" r:id="rId3"/>
          </a:graphicData>
        </a:graphic>
      </p:graphicFrame>
      <p:pic>
        <p:nvPicPr>
          <p:cNvPr id="5122" name="Picture 2" descr="Afbeeldingsresultaat voor water ah">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567" y="4797152"/>
            <a:ext cx="1631867" cy="12241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fbeeldingsresultaat voor col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068960"/>
            <a:ext cx="1624683" cy="16246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fbeeldingsresultaat voor bullit energy">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5750" y="1196751"/>
            <a:ext cx="1763832" cy="162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902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15000"/>
              </a:lnSpc>
              <a:spcAft>
                <a:spcPts val="0"/>
              </a:spcAft>
            </a:pPr>
            <a:r>
              <a:rPr lang="en-GB" sz="2400" dirty="0"/>
              <a:t/>
            </a:r>
            <a:br>
              <a:rPr lang="en-GB" sz="2400" dirty="0"/>
            </a:br>
            <a:r>
              <a:rPr lang="en-GB" sz="2400" dirty="0" smtClean="0"/>
              <a:t>Intervention </a:t>
            </a:r>
            <a:r>
              <a:rPr lang="en-GB" sz="2400" dirty="0"/>
              <a:t>effect on nutritional knowledge and attitudes towards healthy eating (n=370).</a:t>
            </a:r>
            <a:endParaRPr lang="nl-NL" sz="2000"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 Placeholder 2"/>
          <p:cNvSpPr>
            <a:spLocks noGrp="1"/>
          </p:cNvSpPr>
          <p:nvPr>
            <p:ph type="body" sz="quarter" idx="10"/>
          </p:nvPr>
        </p:nvSpPr>
        <p:spPr/>
        <p:txBody>
          <a:bodyPr/>
          <a:lstStyle/>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en-US" dirty="0"/>
          </a:p>
        </p:txBody>
      </p:sp>
      <p:graphicFrame>
        <p:nvGraphicFramePr>
          <p:cNvPr id="5" name="Table 4"/>
          <p:cNvGraphicFramePr>
            <a:graphicFrameLocks noGrp="1"/>
          </p:cNvGraphicFramePr>
          <p:nvPr>
            <p:extLst/>
          </p:nvPr>
        </p:nvGraphicFramePr>
        <p:xfrm>
          <a:off x="322907" y="1839035"/>
          <a:ext cx="8713587" cy="4685760"/>
        </p:xfrm>
        <a:graphic>
          <a:graphicData uri="http://schemas.openxmlformats.org/drawingml/2006/table">
            <a:tbl>
              <a:tblPr firstRow="1" firstCol="1" bandRow="1">
                <a:tableStyleId>{3B4B98B0-60AC-42C2-AFA5-B58CD77FA1E5}</a:tableStyleId>
              </a:tblPr>
              <a:tblGrid>
                <a:gridCol w="2904529">
                  <a:extLst>
                    <a:ext uri="{9D8B030D-6E8A-4147-A177-3AD203B41FA5}">
                      <a16:colId xmlns:a16="http://schemas.microsoft.com/office/drawing/2014/main" val="465657231"/>
                    </a:ext>
                  </a:extLst>
                </a:gridCol>
                <a:gridCol w="2904529">
                  <a:extLst>
                    <a:ext uri="{9D8B030D-6E8A-4147-A177-3AD203B41FA5}">
                      <a16:colId xmlns:a16="http://schemas.microsoft.com/office/drawing/2014/main" val="808627564"/>
                    </a:ext>
                  </a:extLst>
                </a:gridCol>
                <a:gridCol w="2904529">
                  <a:extLst>
                    <a:ext uri="{9D8B030D-6E8A-4147-A177-3AD203B41FA5}">
                      <a16:colId xmlns:a16="http://schemas.microsoft.com/office/drawing/2014/main" val="876960597"/>
                    </a:ext>
                  </a:extLst>
                </a:gridCol>
              </a:tblGrid>
              <a:tr h="1373941">
                <a:tc>
                  <a:txBody>
                    <a:bodyPr/>
                    <a:lstStyle/>
                    <a:p>
                      <a:pPr>
                        <a:lnSpc>
                          <a:spcPct val="115000"/>
                        </a:lnSpc>
                        <a:spcAft>
                          <a:spcPts val="0"/>
                        </a:spcAft>
                      </a:pPr>
                      <a:r>
                        <a:rPr lang="en-GB" sz="2000" b="0" dirty="0">
                          <a:effectLst/>
                          <a:latin typeface="Verdana" panose="020B0604030504040204" pitchFamily="34" charset="0"/>
                          <a:ea typeface="Verdana" panose="020B0604030504040204" pitchFamily="34" charset="0"/>
                        </a:rPr>
                        <a:t> </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Nutritional </a:t>
                      </a:r>
                      <a:r>
                        <a:rPr lang="en-GB" sz="2000" b="0" dirty="0" smtClean="0">
                          <a:effectLst/>
                          <a:latin typeface="Verdana" panose="020B0604030504040204" pitchFamily="34" charset="0"/>
                          <a:ea typeface="Verdana" panose="020B0604030504040204" pitchFamily="34" charset="0"/>
                        </a:rPr>
                        <a:t>knowledge </a:t>
                      </a:r>
                    </a:p>
                    <a:p>
                      <a:pPr algn="ctr">
                        <a:lnSpc>
                          <a:spcPct val="115000"/>
                        </a:lnSpc>
                        <a:spcAft>
                          <a:spcPts val="0"/>
                        </a:spcAft>
                      </a:pPr>
                      <a:r>
                        <a:rPr lang="en-GB" sz="2000" b="0" dirty="0" smtClean="0">
                          <a:effectLst/>
                          <a:latin typeface="Verdana" panose="020B0604030504040204" pitchFamily="34" charset="0"/>
                          <a:ea typeface="Verdana" panose="020B0604030504040204" pitchFamily="34" charset="0"/>
                        </a:rPr>
                        <a:t>β </a:t>
                      </a:r>
                      <a:r>
                        <a:rPr lang="en-GB" sz="2000" b="0" dirty="0">
                          <a:effectLst/>
                          <a:latin typeface="Verdana" panose="020B0604030504040204" pitchFamily="34" charset="0"/>
                          <a:ea typeface="Verdana" panose="020B0604030504040204" pitchFamily="34" charset="0"/>
                        </a:rPr>
                        <a:t>(95%CI)</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Attitudes toward healthy eating</a:t>
                      </a:r>
                      <a:br>
                        <a:rPr lang="en-GB" sz="2000" b="0" dirty="0">
                          <a:effectLst/>
                          <a:latin typeface="Verdana" panose="020B0604030504040204" pitchFamily="34" charset="0"/>
                          <a:ea typeface="Verdana" panose="020B0604030504040204" pitchFamily="34" charset="0"/>
                        </a:rPr>
                      </a:br>
                      <a:r>
                        <a:rPr lang="en-GB" sz="2000" b="0" dirty="0">
                          <a:effectLst/>
                          <a:latin typeface="Verdana" panose="020B0604030504040204" pitchFamily="34" charset="0"/>
                          <a:ea typeface="Verdana" panose="020B0604030504040204" pitchFamily="34" charset="0"/>
                        </a:rPr>
                        <a:t>β (95%CI)</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2664063"/>
                  </a:ext>
                </a:extLst>
              </a:tr>
              <a:tr h="1114789">
                <a:tc>
                  <a:txBody>
                    <a:bodyPr/>
                    <a:lstStyle/>
                    <a:p>
                      <a:pPr>
                        <a:lnSpc>
                          <a:spcPct val="115000"/>
                        </a:lnSpc>
                        <a:spcAft>
                          <a:spcPts val="0"/>
                        </a:spcAft>
                      </a:pPr>
                      <a:r>
                        <a:rPr lang="en-GB" sz="2000" b="0" dirty="0">
                          <a:effectLst/>
                          <a:latin typeface="Verdana" panose="020B0604030504040204" pitchFamily="34" charset="0"/>
                          <a:ea typeface="Verdana" panose="020B0604030504040204" pitchFamily="34" charset="0"/>
                        </a:rPr>
                        <a:t>Crude model</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0.68 (0.23-1.13)*</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0.14 (0.02-0.26)*</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6531654"/>
                  </a:ext>
                </a:extLst>
              </a:tr>
              <a:tr h="1114789">
                <a:tc>
                  <a:txBody>
                    <a:bodyPr/>
                    <a:lstStyle/>
                    <a:p>
                      <a:pPr>
                        <a:lnSpc>
                          <a:spcPct val="115000"/>
                        </a:lnSpc>
                        <a:spcAft>
                          <a:spcPts val="0"/>
                        </a:spcAft>
                      </a:pPr>
                      <a:r>
                        <a:rPr lang="en-GB" sz="2000" b="0" dirty="0" smtClean="0">
                          <a:effectLst/>
                          <a:latin typeface="Verdana" panose="020B0604030504040204" pitchFamily="34" charset="0"/>
                          <a:ea typeface="Verdana" panose="020B0604030504040204" pitchFamily="34" charset="0"/>
                        </a:rPr>
                        <a:t>Adjusted model</a:t>
                      </a:r>
                      <a:r>
                        <a:rPr lang="en-GB" sz="2000" b="0" baseline="30000" dirty="0" smtClean="0">
                          <a:effectLst/>
                          <a:latin typeface="Verdana" panose="020B0604030504040204" pitchFamily="34" charset="0"/>
                          <a:ea typeface="Verdana" panose="020B0604030504040204" pitchFamily="34" charset="0"/>
                        </a:rPr>
                        <a:t>1</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0.69 (0.23-1.15)*</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GB" sz="2000" b="0" dirty="0">
                          <a:effectLst/>
                          <a:latin typeface="Verdana" panose="020B0604030504040204" pitchFamily="34" charset="0"/>
                          <a:ea typeface="Verdana" panose="020B0604030504040204" pitchFamily="34" charset="0"/>
                        </a:rPr>
                        <a:t>0.17 (0.04-0.29)*</a:t>
                      </a:r>
                      <a:endParaRPr lang="nl-NL" sz="20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2930930"/>
                  </a:ext>
                </a:extLst>
              </a:tr>
              <a:tr h="1082241">
                <a:tc gridSpan="3">
                  <a:txBody>
                    <a:bodyPr/>
                    <a:lstStyle/>
                    <a:p>
                      <a:pPr>
                        <a:lnSpc>
                          <a:spcPct val="115000"/>
                        </a:lnSpc>
                        <a:spcAft>
                          <a:spcPts val="0"/>
                        </a:spcAft>
                      </a:pPr>
                      <a:r>
                        <a:rPr lang="en-GB" sz="1600" b="0" dirty="0">
                          <a:effectLst/>
                          <a:latin typeface="Verdana" panose="020B0604030504040204" pitchFamily="34" charset="0"/>
                          <a:ea typeface="Verdana" panose="020B0604030504040204" pitchFamily="34" charset="0"/>
                        </a:rPr>
                        <a:t>n</a:t>
                      </a:r>
                      <a:r>
                        <a:rPr lang="en-GB" sz="1200" b="0" dirty="0">
                          <a:effectLst/>
                          <a:latin typeface="Verdana" panose="020B0604030504040204" pitchFamily="34" charset="0"/>
                          <a:ea typeface="Verdana" panose="020B0604030504040204" pitchFamily="34" charset="0"/>
                        </a:rPr>
                        <a:t>= </a:t>
                      </a:r>
                      <a:r>
                        <a:rPr lang="en-GB" sz="1600" b="0" dirty="0" smtClean="0">
                          <a:effectLst/>
                          <a:latin typeface="Verdana" panose="020B0604030504040204" pitchFamily="34" charset="0"/>
                          <a:ea typeface="Verdana" panose="020B0604030504040204" pitchFamily="34" charset="0"/>
                        </a:rPr>
                        <a:t>number, </a:t>
                      </a:r>
                      <a:r>
                        <a:rPr lang="en-GB" sz="1600" b="0" baseline="30000" dirty="0" smtClean="0">
                          <a:effectLst/>
                          <a:latin typeface="Verdana" panose="020B0604030504040204" pitchFamily="34" charset="0"/>
                          <a:ea typeface="Verdana" panose="020B0604030504040204" pitchFamily="34" charset="0"/>
                        </a:rPr>
                        <a:t>1</a:t>
                      </a:r>
                      <a:r>
                        <a:rPr lang="en-GB" sz="1600" b="0" dirty="0" smtClean="0">
                          <a:effectLst/>
                          <a:latin typeface="Verdana" panose="020B0604030504040204" pitchFamily="34" charset="0"/>
                          <a:ea typeface="Verdana" panose="020B0604030504040204" pitchFamily="34" charset="0"/>
                        </a:rPr>
                        <a:t> </a:t>
                      </a:r>
                      <a:r>
                        <a:rPr lang="en-GB" sz="1600" b="0" dirty="0">
                          <a:effectLst/>
                          <a:latin typeface="Verdana" panose="020B0604030504040204" pitchFamily="34" charset="0"/>
                          <a:ea typeface="Verdana" panose="020B0604030504040204" pitchFamily="34" charset="0"/>
                        </a:rPr>
                        <a:t>Adjusted for gender, school year and </a:t>
                      </a:r>
                      <a:r>
                        <a:rPr lang="en-GB" sz="1600" b="0" dirty="0" smtClean="0">
                          <a:effectLst/>
                          <a:latin typeface="Verdana" panose="020B0604030504040204" pitchFamily="34" charset="0"/>
                          <a:ea typeface="Verdana" panose="020B0604030504040204" pitchFamily="34" charset="0"/>
                        </a:rPr>
                        <a:t>age, *P&lt;0.05, B</a:t>
                      </a:r>
                      <a:r>
                        <a:rPr lang="en-GB" sz="1600" b="0" dirty="0">
                          <a:effectLst/>
                          <a:latin typeface="Verdana" panose="020B0604030504040204" pitchFamily="34" charset="0"/>
                          <a:ea typeface="Verdana" panose="020B0604030504040204" pitchFamily="34" charset="0"/>
                        </a:rPr>
                        <a:t>: regression </a:t>
                      </a:r>
                      <a:r>
                        <a:rPr lang="en-GB" sz="1600" b="0" dirty="0" smtClean="0">
                          <a:effectLst/>
                          <a:latin typeface="Verdana" panose="020B0604030504040204" pitchFamily="34" charset="0"/>
                          <a:ea typeface="Verdana" panose="020B0604030504040204" pitchFamily="34" charset="0"/>
                        </a:rPr>
                        <a:t>coefficient, CI</a:t>
                      </a:r>
                      <a:r>
                        <a:rPr lang="en-GB" sz="1600" b="0" dirty="0">
                          <a:effectLst/>
                          <a:latin typeface="Verdana" panose="020B0604030504040204" pitchFamily="34" charset="0"/>
                          <a:ea typeface="Verdana" panose="020B0604030504040204" pitchFamily="34" charset="0"/>
                        </a:rPr>
                        <a:t>: confidence interval</a:t>
                      </a:r>
                      <a:endParaRPr lang="nl-NL" sz="1600" b="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706472655"/>
                  </a:ext>
                </a:extLst>
              </a:tr>
            </a:tbl>
          </a:graphicData>
        </a:graphic>
      </p:graphicFrame>
    </p:spTree>
    <p:extLst>
      <p:ext uri="{BB962C8B-B14F-4D97-AF65-F5344CB8AC3E}">
        <p14:creationId xmlns:p14="http://schemas.microsoft.com/office/powerpoint/2010/main" val="4270549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pic>
        <p:nvPicPr>
          <p:cNvPr id="6146" name="Picture 2" descr="C:\Users\mhk265\AppData\Local\Microsoft\Windows\Temporary Internet Files\Content.Outlook\IGBGKSVR\Marlij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00392" y="1916832"/>
            <a:ext cx="93610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7.4</a:t>
            </a:r>
            <a:endParaRPr kumimoji="0" lang="nl-NL"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876631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conclusions</a:t>
            </a:r>
            <a:endParaRPr lang="en-US" dirty="0"/>
          </a:p>
        </p:txBody>
      </p:sp>
      <p:sp>
        <p:nvSpPr>
          <p:cNvPr id="3" name="Text Placeholder 2"/>
          <p:cNvSpPr>
            <a:spLocks noGrp="1"/>
          </p:cNvSpPr>
          <p:nvPr>
            <p:ph type="body" sz="quarter" idx="10"/>
          </p:nvPr>
        </p:nvSpPr>
        <p:spPr>
          <a:xfrm>
            <a:off x="341453" y="2348880"/>
            <a:ext cx="8461093" cy="2061008"/>
          </a:xfrm>
        </p:spPr>
        <p:txBody>
          <a:bodyPr/>
          <a:lstStyle/>
          <a:p>
            <a:pPr algn="ctr"/>
            <a:r>
              <a:rPr lang="en-US" sz="3200" dirty="0">
                <a:latin typeface="Verdana" panose="020B0604030504040204" pitchFamily="34" charset="0"/>
                <a:ea typeface="Verdana" panose="020B0604030504040204" pitchFamily="34" charset="0"/>
              </a:rPr>
              <a:t>Nutrition peer education in supermarkets can improve nutritional knowledge and attitudes toward healthy eating among adolescents from lower vocational schools. </a:t>
            </a:r>
            <a:endParaRPr lang="en-US" sz="3200" dirty="0" smtClean="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64084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18654"/>
            <a:ext cx="8229600"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j-ea"/>
                <a:cs typeface="+mj-cs"/>
              </a:rPr>
              <a:t>Why a healthy school canteen?</a:t>
            </a:r>
            <a:endParaRPr kumimoji="0" lang="en-US" sz="32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Content Placeholder 2"/>
          <p:cNvSpPr>
            <a:spLocks noGrp="1"/>
          </p:cNvSpPr>
          <p:nvPr>
            <p:ph idx="1"/>
          </p:nvPr>
        </p:nvSpPr>
        <p:spPr>
          <a:xfrm>
            <a:off x="449957" y="908720"/>
            <a:ext cx="7578427" cy="5112568"/>
          </a:xfrm>
        </p:spPr>
        <p:txBody>
          <a:bodyPr>
            <a:normAutofit/>
          </a:bodyPr>
          <a:lstStyle/>
          <a:p>
            <a:pPr marL="0" indent="0">
              <a:buNone/>
            </a:pPr>
            <a:endParaRPr lang="nl-NL" sz="2000" dirty="0" smtClean="0"/>
          </a:p>
          <a:p>
            <a:endParaRPr lang="nl-NL" sz="1800" dirty="0" smtClean="0"/>
          </a:p>
          <a:p>
            <a:pPr marL="0" indent="0">
              <a:buNone/>
            </a:pPr>
            <a:endParaRPr lang="en-US" sz="1800" dirty="0" smtClean="0"/>
          </a:p>
          <a:p>
            <a:endParaRPr lang="en-US" sz="1800" dirty="0"/>
          </a:p>
          <a:p>
            <a:endParaRPr lang="en-US" sz="1800" dirty="0" smtClean="0"/>
          </a:p>
          <a:p>
            <a:endParaRPr lang="en-US" sz="1800" dirty="0" smtClean="0"/>
          </a:p>
          <a:p>
            <a:endParaRPr lang="en-US" sz="1800" dirty="0" smtClean="0"/>
          </a:p>
        </p:txBody>
      </p:sp>
      <p:sp>
        <p:nvSpPr>
          <p:cNvPr id="4" name="TextBox 3"/>
          <p:cNvSpPr txBox="1">
            <a:spLocks noChangeArrowheads="1"/>
          </p:cNvSpPr>
          <p:nvPr/>
        </p:nvSpPr>
        <p:spPr bwMode="auto">
          <a:xfrm>
            <a:off x="449957" y="1557685"/>
            <a:ext cx="8229600" cy="3024188"/>
          </a:xfrm>
          <a:prstGeom prst="rect">
            <a:avLst/>
          </a:prstGeom>
          <a:noFill/>
          <a:ln w="9525">
            <a:noFill/>
            <a:miter lim="800000"/>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nl-NL" sz="2000" b="0" i="0" u="none" strike="noStrike" kern="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nl-NL" sz="2800" b="0" i="0" u="none" strike="noStrike" kern="1200" cap="none" spc="0" normalizeH="0" baseline="0" noProof="0" dirty="0" err="1" smtClean="0">
                <a:ln>
                  <a:noFill/>
                </a:ln>
                <a:solidFill>
                  <a:prstClr val="black"/>
                </a:solidFill>
                <a:effectLst/>
                <a:uLnTx/>
                <a:uFillTx/>
                <a:latin typeface="Calibri"/>
              </a:rPr>
              <a:t>Unhealthy</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offerings</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stimulate</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unhealthy</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eating</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behavior</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Kocken</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a:ln>
                  <a:noFill/>
                </a:ln>
                <a:solidFill>
                  <a:prstClr val="black"/>
                </a:solidFill>
                <a:effectLst/>
                <a:uLnTx/>
                <a:uFillTx/>
                <a:latin typeface="Calibri"/>
              </a:rPr>
              <a:t>et al., </a:t>
            </a:r>
            <a:r>
              <a:rPr kumimoji="0" lang="nl-NL" sz="2800" b="0" i="0" u="none" strike="noStrike" kern="1200" cap="none" spc="0" normalizeH="0" baseline="0" noProof="0" dirty="0" smtClean="0">
                <a:ln>
                  <a:noFill/>
                </a:ln>
                <a:solidFill>
                  <a:prstClr val="black"/>
                </a:solidFill>
                <a:effectLst/>
                <a:uLnTx/>
                <a:uFillTx/>
                <a:latin typeface="Calibri"/>
              </a:rPr>
              <a:t>2012)</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nl-NL" sz="2800" b="0" i="0" u="none" strike="noStrike" kern="1200" cap="none" spc="0" normalizeH="0" baseline="0" noProof="0" dirty="0" smtClean="0">
              <a:ln>
                <a:noFill/>
              </a:ln>
              <a:solidFill>
                <a:prstClr val="black"/>
              </a:solidFill>
              <a:effectLst/>
              <a:uLnTx/>
              <a:uFillTx/>
              <a:latin typeface="Calibri"/>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nl-NL" sz="2800" b="0" i="0" u="none" strike="noStrike" kern="1200" cap="none" spc="0" normalizeH="0" baseline="0" noProof="0" dirty="0" smtClean="0">
                <a:ln>
                  <a:noFill/>
                </a:ln>
                <a:solidFill>
                  <a:prstClr val="black"/>
                </a:solidFill>
                <a:effectLst/>
                <a:uLnTx/>
                <a:uFillTx/>
                <a:latin typeface="Calibri"/>
              </a:rPr>
              <a:t>Peer </a:t>
            </a:r>
            <a:r>
              <a:rPr kumimoji="0" lang="nl-NL" sz="2800" b="0" i="0" u="none" strike="noStrike" kern="1200" cap="none" spc="0" normalizeH="0" baseline="0" noProof="0" dirty="0" err="1" smtClean="0">
                <a:ln>
                  <a:noFill/>
                </a:ln>
                <a:solidFill>
                  <a:prstClr val="black"/>
                </a:solidFill>
                <a:effectLst/>
                <a:uLnTx/>
                <a:uFillTx/>
                <a:latin typeface="Calibri"/>
              </a:rPr>
              <a:t>influence</a:t>
            </a:r>
            <a:r>
              <a:rPr kumimoji="0" lang="nl-NL" sz="2800" b="0" i="0" u="none" strike="noStrike" kern="1200" cap="none" spc="0" normalizeH="0" baseline="0" noProof="0" dirty="0" smtClean="0">
                <a:ln>
                  <a:noFill/>
                </a:ln>
                <a:solidFill>
                  <a:prstClr val="black"/>
                </a:solidFill>
                <a:effectLst/>
                <a:uLnTx/>
                <a:uFillTx/>
                <a:latin typeface="Calibri"/>
              </a:rPr>
              <a:t> (Bevelander </a:t>
            </a:r>
            <a:r>
              <a:rPr kumimoji="0" lang="nl-NL" sz="2800" b="0" i="0" u="none" strike="noStrike" kern="1200" cap="none" spc="0" normalizeH="0" baseline="0" noProof="0" dirty="0">
                <a:ln>
                  <a:noFill/>
                </a:ln>
                <a:solidFill>
                  <a:prstClr val="black"/>
                </a:solidFill>
                <a:effectLst/>
                <a:uLnTx/>
                <a:uFillTx/>
                <a:latin typeface="Calibri"/>
              </a:rPr>
              <a:t>et al., </a:t>
            </a:r>
            <a:r>
              <a:rPr kumimoji="0" lang="nl-NL" sz="2800" b="0" i="0" u="none" strike="noStrike" kern="1200" cap="none" spc="0" normalizeH="0" baseline="0" noProof="0" dirty="0" smtClean="0">
                <a:ln>
                  <a:noFill/>
                </a:ln>
                <a:solidFill>
                  <a:prstClr val="black"/>
                </a:solidFill>
                <a:effectLst/>
                <a:uLnTx/>
                <a:uFillTx/>
                <a:latin typeface="Calibri"/>
              </a:rPr>
              <a:t>2014)</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nl-NL" sz="2800" b="0" i="0" u="none" strike="noStrike" kern="1200" cap="none" spc="0" normalizeH="0" baseline="0" noProof="0" dirty="0" smtClean="0">
              <a:ln>
                <a:noFill/>
              </a:ln>
              <a:solidFill>
                <a:prstClr val="black"/>
              </a:solidFill>
              <a:effectLst/>
              <a:uLnTx/>
              <a:uFillTx/>
              <a:latin typeface="Calibri"/>
            </a:endParaRPr>
          </a:p>
          <a:p>
            <a:pPr marL="342900" indent="-342900" defTabSz="914400">
              <a:buFontTx/>
              <a:buChar char="-"/>
              <a:defRPr/>
            </a:pPr>
            <a:r>
              <a:rPr lang="nl-NL" sz="2800" kern="0" dirty="0" err="1">
                <a:solidFill>
                  <a:prstClr val="black"/>
                </a:solidFill>
                <a:latin typeface="Calibri"/>
              </a:rPr>
              <a:t>Negative</a:t>
            </a:r>
            <a:r>
              <a:rPr lang="nl-NL" sz="2800" kern="0" dirty="0">
                <a:solidFill>
                  <a:prstClr val="black"/>
                </a:solidFill>
                <a:latin typeface="Calibri"/>
              </a:rPr>
              <a:t> </a:t>
            </a:r>
            <a:r>
              <a:rPr lang="nl-NL" sz="2800" kern="0" dirty="0" err="1">
                <a:solidFill>
                  <a:prstClr val="black"/>
                </a:solidFill>
                <a:latin typeface="Calibri"/>
              </a:rPr>
              <a:t>relationship</a:t>
            </a:r>
            <a:r>
              <a:rPr lang="nl-NL" sz="2800" kern="0" dirty="0">
                <a:solidFill>
                  <a:prstClr val="black"/>
                </a:solidFill>
                <a:latin typeface="Calibri"/>
              </a:rPr>
              <a:t> </a:t>
            </a:r>
            <a:r>
              <a:rPr lang="nl-NL" sz="2800" kern="0" dirty="0" err="1">
                <a:solidFill>
                  <a:prstClr val="black"/>
                </a:solidFill>
                <a:latin typeface="Calibri"/>
              </a:rPr>
              <a:t>between</a:t>
            </a:r>
            <a:r>
              <a:rPr lang="nl-NL" sz="2800" kern="0" dirty="0">
                <a:solidFill>
                  <a:prstClr val="black"/>
                </a:solidFill>
                <a:latin typeface="Calibri"/>
              </a:rPr>
              <a:t> </a:t>
            </a:r>
            <a:r>
              <a:rPr lang="nl-NL" sz="2800" kern="0" dirty="0" err="1">
                <a:solidFill>
                  <a:prstClr val="black"/>
                </a:solidFill>
                <a:latin typeface="Calibri"/>
              </a:rPr>
              <a:t>overweight</a:t>
            </a:r>
            <a:r>
              <a:rPr lang="nl-NL" sz="2800" kern="0" dirty="0">
                <a:solidFill>
                  <a:prstClr val="black"/>
                </a:solidFill>
                <a:latin typeface="Calibri"/>
              </a:rPr>
              <a:t> </a:t>
            </a:r>
            <a:r>
              <a:rPr lang="nl-NL" sz="2800" kern="0" dirty="0" err="1">
                <a:solidFill>
                  <a:prstClr val="black"/>
                </a:solidFill>
                <a:latin typeface="Calibri"/>
              </a:rPr>
              <a:t>and</a:t>
            </a:r>
            <a:r>
              <a:rPr lang="nl-NL" sz="2800" kern="0" dirty="0">
                <a:solidFill>
                  <a:prstClr val="black"/>
                </a:solidFill>
                <a:latin typeface="Calibri"/>
              </a:rPr>
              <a:t> </a:t>
            </a:r>
            <a:r>
              <a:rPr lang="nl-NL" sz="2800" kern="0" dirty="0" err="1">
                <a:solidFill>
                  <a:prstClr val="black"/>
                </a:solidFill>
                <a:latin typeface="Calibri"/>
              </a:rPr>
              <a:t>learning</a:t>
            </a:r>
            <a:r>
              <a:rPr lang="nl-NL" sz="2800" kern="0" dirty="0">
                <a:solidFill>
                  <a:prstClr val="black"/>
                </a:solidFill>
                <a:latin typeface="Calibri"/>
              </a:rPr>
              <a:t> </a:t>
            </a:r>
            <a:r>
              <a:rPr lang="nl-NL" sz="2800" kern="0" dirty="0" err="1">
                <a:solidFill>
                  <a:prstClr val="black"/>
                </a:solidFill>
                <a:latin typeface="Calibri"/>
              </a:rPr>
              <a:t>results</a:t>
            </a:r>
            <a:r>
              <a:rPr lang="nl-NL" sz="2800" kern="0" dirty="0">
                <a:solidFill>
                  <a:prstClr val="black"/>
                </a:solidFill>
                <a:latin typeface="Calibri"/>
              </a:rPr>
              <a:t> (</a:t>
            </a:r>
            <a:r>
              <a:rPr lang="nl-NL" sz="2800" kern="0" dirty="0" err="1">
                <a:solidFill>
                  <a:prstClr val="black"/>
                </a:solidFill>
                <a:latin typeface="Calibri"/>
              </a:rPr>
              <a:t>Caird</a:t>
            </a:r>
            <a:r>
              <a:rPr lang="nl-NL" sz="2800" kern="0" dirty="0">
                <a:solidFill>
                  <a:prstClr val="black"/>
                </a:solidFill>
                <a:latin typeface="Calibri"/>
              </a:rPr>
              <a:t> et al., 2011)</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nl-NL" sz="2800" b="0" i="0" u="none" strike="noStrike" kern="1200" cap="none" spc="0" normalizeH="0" baseline="0" noProof="0" dirty="0" smtClean="0">
              <a:ln>
                <a:noFill/>
              </a:ln>
              <a:solidFill>
                <a:prstClr val="black"/>
              </a:solidFill>
              <a:effectLst/>
              <a:uLnTx/>
              <a:uFillTx/>
              <a:latin typeface="Calibri"/>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nl-NL" sz="2800" b="0" i="0" u="none" strike="noStrike" kern="1200" cap="none" spc="0" normalizeH="0" baseline="0" noProof="0" dirty="0" err="1" smtClean="0">
                <a:ln>
                  <a:noFill/>
                </a:ln>
                <a:solidFill>
                  <a:prstClr val="black"/>
                </a:solidFill>
                <a:effectLst/>
                <a:uLnTx/>
                <a:uFillTx/>
                <a:latin typeface="Calibri"/>
              </a:rPr>
              <a:t>Responsibility</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err="1" smtClean="0">
                <a:ln>
                  <a:noFill/>
                </a:ln>
                <a:solidFill>
                  <a:prstClr val="black"/>
                </a:solidFill>
                <a:effectLst/>
                <a:uLnTx/>
                <a:uFillTx/>
                <a:latin typeface="Calibri"/>
              </a:rPr>
              <a:t>parents</a:t>
            </a:r>
            <a:r>
              <a:rPr kumimoji="0" lang="nl-NL" sz="2800" b="0" i="0" u="none" strike="noStrike" kern="1200" cap="none" spc="0" normalizeH="0" baseline="0" noProof="0" dirty="0" smtClean="0">
                <a:ln>
                  <a:noFill/>
                </a:ln>
                <a:solidFill>
                  <a:prstClr val="black"/>
                </a:solidFill>
                <a:effectLst/>
                <a:uLnTx/>
                <a:uFillTx/>
                <a:latin typeface="Calibri"/>
              </a:rPr>
              <a:t>, schools or </a:t>
            </a:r>
            <a:r>
              <a:rPr kumimoji="0" lang="nl-NL" sz="2800" b="0" i="0" u="none" strike="noStrike" kern="1200" cap="none" spc="0" normalizeH="0" baseline="0" noProof="0" dirty="0" err="1" smtClean="0">
                <a:ln>
                  <a:noFill/>
                </a:ln>
                <a:solidFill>
                  <a:prstClr val="black"/>
                </a:solidFill>
                <a:effectLst/>
                <a:uLnTx/>
                <a:uFillTx/>
                <a:latin typeface="Calibri"/>
              </a:rPr>
              <a:t>children</a:t>
            </a:r>
            <a:r>
              <a:rPr kumimoji="0" lang="nl-NL" sz="2800" b="0" i="0" u="none" strike="noStrike" kern="1200" cap="none" spc="0" normalizeH="0" baseline="0" noProof="0" dirty="0" smtClean="0">
                <a:ln>
                  <a:noFill/>
                </a:ln>
                <a:solidFill>
                  <a:prstClr val="black"/>
                </a:solidFill>
                <a:effectLst/>
                <a:uLnTx/>
                <a:uFillTx/>
                <a:latin typeface="Calibri"/>
              </a:rPr>
              <a:t>? </a:t>
            </a:r>
            <a:r>
              <a:rPr kumimoji="0" lang="nl-NL" sz="2800" b="0" i="0" u="none" strike="noStrike" kern="1200" cap="none" spc="0" normalizeH="0" baseline="0" noProof="0" dirty="0">
                <a:ln>
                  <a:noFill/>
                </a:ln>
                <a:solidFill>
                  <a:prstClr val="black"/>
                </a:solidFill>
                <a:effectLst/>
                <a:uLnTx/>
                <a:uFillTx/>
                <a:latin typeface="Calibri"/>
              </a:rPr>
              <a:t>(Ridder et al., 2014)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nl-NL" sz="2000" b="0" i="0" u="none" strike="noStrike" kern="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a:ln>
                <a:noFill/>
              </a:ln>
              <a:solidFill>
                <a:prstClr val="black"/>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endParaRPr kumimoji="0" lang="nl-NL" sz="20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7320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err="1"/>
              <a:t>Overgewicht</a:t>
            </a:r>
            <a:r>
              <a:rPr lang="en-US" sz="3000" dirty="0"/>
              <a:t> </a:t>
            </a:r>
            <a:r>
              <a:rPr lang="en-US" sz="3000" dirty="0" err="1"/>
              <a:t>en</a:t>
            </a:r>
            <a:r>
              <a:rPr lang="en-US" sz="3000" dirty="0"/>
              <a:t> </a:t>
            </a:r>
            <a:r>
              <a:rPr lang="en-US" sz="3000" dirty="0" err="1"/>
              <a:t>obesitas</a:t>
            </a:r>
            <a:r>
              <a:rPr lang="en-US" sz="3000" dirty="0"/>
              <a:t> </a:t>
            </a:r>
            <a:r>
              <a:rPr lang="en-US" sz="3000" dirty="0" err="1"/>
              <a:t>bij</a:t>
            </a:r>
            <a:r>
              <a:rPr lang="en-US" sz="3000" dirty="0"/>
              <a:t> </a:t>
            </a:r>
            <a:r>
              <a:rPr lang="en-US" sz="3000" dirty="0" err="1"/>
              <a:t>kinderen</a:t>
            </a:r>
            <a:r>
              <a:rPr lang="en-US" sz="3000" dirty="0"/>
              <a:t> van 12-16 </a:t>
            </a:r>
            <a:r>
              <a:rPr lang="en-US" sz="3000" dirty="0" err="1"/>
              <a:t>jaar</a:t>
            </a:r>
            <a:r>
              <a:rPr lang="en-US" sz="3000" dirty="0"/>
              <a:t> in Nederland</a:t>
            </a:r>
            <a:endParaRPr lang="nl-NL" sz="3000" dirty="0"/>
          </a:p>
        </p:txBody>
      </p:sp>
      <p:graphicFrame>
        <p:nvGraphicFramePr>
          <p:cNvPr id="8" name="Content Placeholder 7"/>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8520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640960" cy="1143000"/>
          </a:xfrm>
        </p:spPr>
        <p:txBody>
          <a:bodyPr>
            <a:normAutofit/>
          </a:bodyPr>
          <a:lstStyle/>
          <a:p>
            <a:pPr marL="514350" indent="-514350"/>
            <a:r>
              <a:rPr lang="nl-NL" sz="2800" dirty="0" err="1" smtClean="0"/>
              <a:t>Government</a:t>
            </a:r>
            <a:r>
              <a:rPr lang="nl-NL" sz="2800" dirty="0" smtClean="0"/>
              <a:t>: 100% healthy school canteens in 2017</a:t>
            </a:r>
          </a:p>
        </p:txBody>
      </p:sp>
      <p:sp>
        <p:nvSpPr>
          <p:cNvPr id="14" name="Rectangle 8"/>
          <p:cNvSpPr>
            <a:spLocks noChangeArrowheads="1"/>
          </p:cNvSpPr>
          <p:nvPr/>
        </p:nvSpPr>
        <p:spPr bwMode="auto">
          <a:xfrm>
            <a:off x="3851920" y="31433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Arial" pitchFamily="34" charset="0"/>
              <a:ea typeface="ＭＳ Ｐゴシック" charset="-128"/>
              <a:cs typeface="Arial" pitchFamily="34" charset="0"/>
            </a:endParaRPr>
          </a:p>
        </p:txBody>
      </p:sp>
      <p:sp>
        <p:nvSpPr>
          <p:cNvPr id="19" name="Rectangle 18"/>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kstvak 9"/>
          <p:cNvSpPr txBox="1"/>
          <p:nvPr/>
        </p:nvSpPr>
        <p:spPr>
          <a:xfrm>
            <a:off x="1331640" y="2091717"/>
            <a:ext cx="6480720" cy="461665"/>
          </a:xfrm>
          <a:prstGeom prst="rect">
            <a:avLst/>
          </a:prstGeom>
          <a:solidFill>
            <a:schemeClr val="bg1"/>
          </a:solid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smtClean="0">
                <a:ln>
                  <a:noFill/>
                </a:ln>
                <a:solidFill>
                  <a:srgbClr val="000000"/>
                </a:solidFill>
                <a:effectLst/>
                <a:uLnTx/>
                <a:uFillTx/>
                <a:latin typeface="Frutiger"/>
                <a:ea typeface="ＭＳ Ｐゴシック" charset="-128"/>
                <a:cs typeface="+mn-cs"/>
              </a:rPr>
              <a:t>75% basic foods and 25% non-basic foods</a:t>
            </a:r>
            <a:endParaRPr kumimoji="0" lang="nl-NL" sz="2400" b="0" i="0" u="none" strike="noStrike" kern="1200" cap="none" spc="0" normalizeH="0" baseline="0" noProof="0" dirty="0">
              <a:ln>
                <a:noFill/>
              </a:ln>
              <a:solidFill>
                <a:srgbClr val="000000"/>
              </a:solidFill>
              <a:effectLst/>
              <a:uLnTx/>
              <a:uFillTx/>
              <a:latin typeface="Frutiger"/>
              <a:ea typeface="ＭＳ Ｐゴシック" charset="-128"/>
              <a:cs typeface="+mn-cs"/>
            </a:endParaRPr>
          </a:p>
        </p:txBody>
      </p:sp>
    </p:spTree>
    <p:extLst>
      <p:ext uri="{BB962C8B-B14F-4D97-AF65-F5344CB8AC3E}">
        <p14:creationId xmlns:p14="http://schemas.microsoft.com/office/powerpoint/2010/main" val="478827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640960" cy="1143000"/>
          </a:xfrm>
        </p:spPr>
        <p:txBody>
          <a:bodyPr>
            <a:normAutofit/>
          </a:bodyPr>
          <a:lstStyle/>
          <a:p>
            <a:pPr marL="514350" indent="-514350"/>
            <a:r>
              <a:rPr lang="nl-NL" sz="2800" dirty="0" err="1" smtClean="0"/>
              <a:t>Government</a:t>
            </a:r>
            <a:r>
              <a:rPr lang="nl-NL" sz="2800" dirty="0" smtClean="0"/>
              <a:t>: 100% healthy school canteens in 2017</a:t>
            </a:r>
          </a:p>
        </p:txBody>
      </p:sp>
      <p:sp>
        <p:nvSpPr>
          <p:cNvPr id="14" name="Rectangle 8"/>
          <p:cNvSpPr>
            <a:spLocks noChangeArrowheads="1"/>
          </p:cNvSpPr>
          <p:nvPr/>
        </p:nvSpPr>
        <p:spPr bwMode="auto">
          <a:xfrm>
            <a:off x="3851920" y="31433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black"/>
              </a:solidFill>
              <a:effectLst/>
              <a:uLnTx/>
              <a:uFillTx/>
              <a:latin typeface="Arial" pitchFamily="34" charset="0"/>
              <a:ea typeface="ＭＳ Ｐゴシック" charset="-128"/>
              <a:cs typeface="Arial" pitchFamily="34" charset="0"/>
            </a:endParaRPr>
          </a:p>
        </p:txBody>
      </p:sp>
      <p:sp>
        <p:nvSpPr>
          <p:cNvPr id="19" name="Rectangle 18"/>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kstvak 9"/>
          <p:cNvSpPr txBox="1"/>
          <p:nvPr/>
        </p:nvSpPr>
        <p:spPr>
          <a:xfrm>
            <a:off x="1331640" y="2091717"/>
            <a:ext cx="6480720" cy="461665"/>
          </a:xfrm>
          <a:prstGeom prst="rect">
            <a:avLst/>
          </a:prstGeom>
          <a:solidFill>
            <a:schemeClr val="bg1"/>
          </a:solid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smtClean="0">
                <a:ln>
                  <a:noFill/>
                </a:ln>
                <a:solidFill>
                  <a:srgbClr val="000000"/>
                </a:solidFill>
                <a:effectLst/>
                <a:uLnTx/>
                <a:uFillTx/>
                <a:latin typeface="Frutiger"/>
                <a:ea typeface="ＭＳ Ｐゴシック" charset="-128"/>
                <a:cs typeface="+mn-cs"/>
              </a:rPr>
              <a:t>75% basic foods and 25% non-basic foods</a:t>
            </a:r>
            <a:endParaRPr kumimoji="0" lang="nl-NL" sz="2400" b="0" i="0" u="none" strike="noStrike" kern="1200" cap="none" spc="0" normalizeH="0" baseline="0" noProof="0" dirty="0">
              <a:ln>
                <a:noFill/>
              </a:ln>
              <a:solidFill>
                <a:srgbClr val="000000"/>
              </a:solidFill>
              <a:effectLst/>
              <a:uLnTx/>
              <a:uFillTx/>
              <a:latin typeface="Frutiger"/>
              <a:ea typeface="ＭＳ Ｐゴシック" charset="-128"/>
              <a:cs typeface="+mn-cs"/>
            </a:endParaRPr>
          </a:p>
        </p:txBody>
      </p:sp>
      <p:pic>
        <p:nvPicPr>
          <p:cNvPr id="6" name="Picture 12" descr="http://i.telegraph.co.uk/multimedia/archive/02089/croissant_2089853b.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081" y="2959224"/>
            <a:ext cx="5760640" cy="3605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828864">
            <a:off x="2808995" y="4224420"/>
            <a:ext cx="4088728" cy="92333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5400" b="1" i="1" u="none" strike="noStrike" kern="1200" cap="none" spc="0" normalizeH="0" baseline="0" noProof="0" dirty="0" smtClean="0">
                <a:ln>
                  <a:noFill/>
                </a:ln>
                <a:solidFill>
                  <a:prstClr val="white"/>
                </a:solidFill>
                <a:effectLst/>
                <a:uLnTx/>
                <a:uFillTx/>
                <a:latin typeface="Calibri"/>
                <a:ea typeface="ＭＳ Ｐゴシック" charset="-128"/>
                <a:cs typeface="+mn-cs"/>
              </a:rPr>
              <a:t>HEALTHY??</a:t>
            </a:r>
            <a:endParaRPr kumimoji="0" lang="nl-NL" altLang="en-US" sz="4800" b="1" i="1" u="none" strike="noStrike" kern="1200" cap="none" spc="0" normalizeH="0" baseline="0" noProof="0" dirty="0">
              <a:ln>
                <a:noFill/>
              </a:ln>
              <a:solidFill>
                <a:prstClr val="white"/>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6324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3" y="1957388"/>
            <a:ext cx="5761037" cy="854075"/>
          </a:xfrm>
        </p:spPr>
        <p:txBody>
          <a:bodyPr>
            <a:normAutofit fontScale="90000"/>
          </a:bodyPr>
          <a:lstStyle/>
          <a:p>
            <a:pPr>
              <a:lnSpc>
                <a:spcPts val="4600"/>
              </a:lnSpc>
              <a:spcAft>
                <a:spcPts val="0"/>
              </a:spcAft>
              <a:defRPr/>
            </a:pPr>
            <a:r>
              <a:rPr lang="nl-NL" sz="1800" b="1" dirty="0" smtClean="0">
                <a:solidFill>
                  <a:srgbClr val="00B050"/>
                </a:solidFill>
                <a:ea typeface="Calibri"/>
                <a:cs typeface="Times New Roman"/>
              </a:rPr>
              <a:t/>
            </a:r>
            <a:br>
              <a:rPr lang="nl-NL" sz="1800" b="1" dirty="0" smtClean="0">
                <a:solidFill>
                  <a:srgbClr val="00B050"/>
                </a:solidFill>
                <a:ea typeface="Calibri"/>
                <a:cs typeface="Times New Roman"/>
              </a:rPr>
            </a:br>
            <a:endParaRPr lang="nl-NL" sz="1800" dirty="0"/>
          </a:p>
        </p:txBody>
      </p:sp>
      <p:sp>
        <p:nvSpPr>
          <p:cNvPr id="3" name="Tekstvak 2"/>
          <p:cNvSpPr txBox="1">
            <a:spLocks noChangeArrowheads="1"/>
          </p:cNvSpPr>
          <p:nvPr/>
        </p:nvSpPr>
        <p:spPr bwMode="auto">
          <a:xfrm>
            <a:off x="2771800" y="2589123"/>
            <a:ext cx="50107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Calibri" pitchFamily="34" charset="0"/>
              </a:defRPr>
            </a:lvl1pPr>
            <a:lvl2pPr marL="742950" indent="-285750" eaLnBrk="0" hangingPunct="0">
              <a:spcBef>
                <a:spcPct val="20000"/>
              </a:spcBef>
              <a:buFont typeface="Arial" pitchFamily="34" charset="0"/>
              <a:buChar char="–"/>
              <a:defRPr sz="2400">
                <a:solidFill>
                  <a:schemeClr val="tx1"/>
                </a:solidFill>
                <a:latin typeface="Calibri" pitchFamily="34" charset="0"/>
              </a:defRPr>
            </a:lvl2pPr>
            <a:lvl3pPr marL="1143000" indent="-228600" eaLnBrk="0" hangingPunct="0">
              <a:spcBef>
                <a:spcPct val="20000"/>
              </a:spcBef>
              <a:buFont typeface="Arial" pitchFamily="34" charset="0"/>
              <a:buChar char="•"/>
              <a:defRPr sz="20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sz="1800" b="0" i="0"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Better</a:t>
            </a:r>
            <a:r>
              <a:rPr kumimoji="0" lang="nl-NL" sz="18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a:t>
            </a:r>
            <a:r>
              <a:rPr kumimoji="0" lang="nl-NL" sz="1800" b="0" i="0"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choice</a:t>
            </a:r>
            <a:r>
              <a:rPr kumimoji="0" lang="nl-NL" sz="18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a:t>
            </a:r>
            <a:r>
              <a:rPr kumimoji="0" lang="nl-NL" sz="1800" b="0" i="0"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within</a:t>
            </a:r>
            <a:r>
              <a:rPr kumimoji="0" lang="nl-NL" sz="18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a:t>
            </a:r>
            <a:r>
              <a:rPr kumimoji="0" lang="nl-NL" sz="1800" b="0" i="0"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each</a:t>
            </a:r>
            <a:r>
              <a:rPr kumimoji="0" lang="nl-NL" sz="18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 product </a:t>
            </a: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group</a:t>
            </a:r>
            <a:endPar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rPr>
              <a:t>Basic </a:t>
            </a: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healthy</a:t>
            </a:r>
            <a:r>
              <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rPr>
              <a:t> </a:t>
            </a: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accessibility</a:t>
            </a:r>
            <a:endPar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Written</a:t>
            </a:r>
            <a:r>
              <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rPr>
              <a:t> policy </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Stimulate</a:t>
            </a:r>
            <a:r>
              <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rPr>
              <a:t> </a:t>
            </a:r>
            <a:r>
              <a:rPr kumimoji="0" lang="nl-NL" sz="1800" b="0" i="0" u="none" strike="noStrike" kern="1200" cap="none" spc="0" normalizeH="0" baseline="0" noProof="0" dirty="0" err="1" smtClean="0">
                <a:ln>
                  <a:noFill/>
                </a:ln>
                <a:solidFill>
                  <a:srgbClr val="000000"/>
                </a:solidFill>
                <a:effectLst/>
                <a:uLnTx/>
                <a:uFillTx/>
                <a:latin typeface="Calibri" pitchFamily="34" charset="0"/>
                <a:ea typeface="ＭＳ Ｐゴシック" charset="-128"/>
                <a:cs typeface="+mn-cs"/>
              </a:rPr>
              <a:t>drinking</a:t>
            </a:r>
            <a:r>
              <a:rPr kumimoji="0" lang="nl-NL" sz="1800" b="0" i="0" u="none" strike="noStrike" kern="1200" cap="none" spc="0" normalizeH="0" baseline="0" noProof="0" dirty="0" smtClean="0">
                <a:ln>
                  <a:noFill/>
                </a:ln>
                <a:solidFill>
                  <a:srgbClr val="000000"/>
                </a:solidFill>
                <a:effectLst/>
                <a:uLnTx/>
                <a:uFillTx/>
                <a:latin typeface="Calibri" pitchFamily="34" charset="0"/>
                <a:ea typeface="ＭＳ Ｐゴシック" charset="-128"/>
                <a:cs typeface="+mn-cs"/>
              </a:rPr>
              <a:t> water</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l="11514" t="6387" r="52989" b="3033"/>
          <a:stretch>
            <a:fillRect/>
          </a:stretch>
        </p:blipFill>
        <p:spPr bwMode="auto">
          <a:xfrm>
            <a:off x="-46038" y="3903663"/>
            <a:ext cx="1255713"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a:spLocks noChangeArrowheads="1"/>
          </p:cNvSpPr>
          <p:nvPr/>
        </p:nvSpPr>
        <p:spPr bwMode="auto">
          <a:xfrm>
            <a:off x="2771800" y="4013175"/>
            <a:ext cx="5616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Calibri" pitchFamily="34" charset="0"/>
              </a:defRPr>
            </a:lvl1pPr>
            <a:lvl2pPr marL="742950" indent="-285750" eaLnBrk="0" hangingPunct="0">
              <a:spcBef>
                <a:spcPct val="20000"/>
              </a:spcBef>
              <a:buFont typeface="Arial" pitchFamily="34" charset="0"/>
              <a:buChar char="–"/>
              <a:defRPr sz="2400">
                <a:solidFill>
                  <a:schemeClr val="tx1"/>
                </a:solidFill>
                <a:latin typeface="Calibri" pitchFamily="34" charset="0"/>
              </a:defRPr>
            </a:lvl2pPr>
            <a:lvl3pPr marL="1143000" indent="-228600" eaLnBrk="0" hangingPunct="0">
              <a:spcBef>
                <a:spcPct val="20000"/>
              </a:spcBef>
              <a:buFont typeface="Arial" pitchFamily="34" charset="0"/>
              <a:buChar char="•"/>
              <a:defRPr sz="20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Product offer: 	60</a:t>
            </a:r>
            <a:r>
              <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Better</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choice</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 40</a:t>
            </a:r>
            <a:r>
              <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Occasional</a:t>
            </a:r>
            <a:endPar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Vegetables</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OR Fruit</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Display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layout</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60%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healthy</a:t>
            </a:r>
            <a:endPar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l="14890" r="51976"/>
          <a:stretch>
            <a:fillRect/>
          </a:stretch>
        </p:blipFill>
        <p:spPr bwMode="auto">
          <a:xfrm>
            <a:off x="128588" y="5243468"/>
            <a:ext cx="11493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ep 4"/>
          <p:cNvGrpSpPr>
            <a:grpSpLocks/>
          </p:cNvGrpSpPr>
          <p:nvPr/>
        </p:nvGrpSpPr>
        <p:grpSpPr bwMode="auto">
          <a:xfrm>
            <a:off x="180975" y="2736850"/>
            <a:ext cx="944563" cy="963613"/>
            <a:chOff x="160992" y="877446"/>
            <a:chExt cx="943840" cy="964203"/>
          </a:xfrm>
        </p:grpSpPr>
        <p:sp>
          <p:nvSpPr>
            <p:cNvPr id="16" name="Oval 15"/>
            <p:cNvSpPr/>
            <p:nvPr/>
          </p:nvSpPr>
          <p:spPr>
            <a:xfrm>
              <a:off x="160992" y="877446"/>
              <a:ext cx="943840" cy="964203"/>
            </a:xfrm>
            <a:prstGeom prst="ellipse">
              <a:avLst/>
            </a:prstGeom>
            <a:solidFill>
              <a:srgbClr val="FF8000"/>
            </a:solidFill>
            <a:ln>
              <a:solidFill>
                <a:srgbClr val="FF8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p:cNvSpPr/>
            <p:nvPr/>
          </p:nvSpPr>
          <p:spPr>
            <a:xfrm>
              <a:off x="611497" y="1268210"/>
              <a:ext cx="180836" cy="155670"/>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Oval 16"/>
            <p:cNvSpPr/>
            <p:nvPr/>
          </p:nvSpPr>
          <p:spPr>
            <a:xfrm>
              <a:off x="847854" y="1085536"/>
              <a:ext cx="180836" cy="154081"/>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Oval 16"/>
            <p:cNvSpPr/>
            <p:nvPr/>
          </p:nvSpPr>
          <p:spPr>
            <a:xfrm>
              <a:off x="490939" y="977520"/>
              <a:ext cx="180836" cy="155670"/>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Oval 16"/>
            <p:cNvSpPr/>
            <p:nvPr/>
          </p:nvSpPr>
          <p:spPr>
            <a:xfrm>
              <a:off x="790748" y="1484242"/>
              <a:ext cx="180836" cy="155670"/>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16"/>
            <p:cNvSpPr/>
            <p:nvPr/>
          </p:nvSpPr>
          <p:spPr>
            <a:xfrm>
              <a:off x="322793" y="1330161"/>
              <a:ext cx="180836" cy="154081"/>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val 16"/>
            <p:cNvSpPr/>
            <p:nvPr/>
          </p:nvSpPr>
          <p:spPr>
            <a:xfrm>
              <a:off x="503630" y="1617674"/>
              <a:ext cx="179251" cy="155670"/>
            </a:xfrm>
            <a:prstGeom prst="ellipse">
              <a:avLst/>
            </a:prstGeom>
            <a:solidFill>
              <a:srgbClr val="55D354"/>
            </a:solidFill>
            <a:ln>
              <a:solidFill>
                <a:srgbClr val="55D354"/>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3" name="Title 1"/>
          <p:cNvSpPr txBox="1">
            <a:spLocks/>
          </p:cNvSpPr>
          <p:nvPr/>
        </p:nvSpPr>
        <p:spPr>
          <a:xfrm>
            <a:off x="457200" y="36513"/>
            <a:ext cx="8229600" cy="1016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marR="0" lvl="0" indent="-514350" algn="ctr" defTabSz="914400" rtl="0" eaLnBrk="0" fontAlgn="auto" latinLnBrk="0" hangingPunct="0">
              <a:lnSpc>
                <a:spcPct val="100000"/>
              </a:lnSpc>
              <a:spcBef>
                <a:spcPct val="0"/>
              </a:spcBef>
              <a:spcAft>
                <a:spcPts val="0"/>
              </a:spcAft>
              <a:buClrTx/>
              <a:buSzTx/>
              <a:buFontTx/>
              <a:buNone/>
              <a:tabLst/>
              <a:defRPr/>
            </a:pPr>
            <a:r>
              <a:rPr kumimoji="0" lang="en-US" sz="3300" b="0" i="0" u="none" strike="noStrike" kern="1200" cap="none" spc="0" normalizeH="0" baseline="0" noProof="0" dirty="0">
                <a:ln>
                  <a:noFill/>
                </a:ln>
                <a:solidFill>
                  <a:srgbClr val="9BBB59">
                    <a:shade val="75000"/>
                  </a:srgbClr>
                </a:solidFill>
                <a:effectLst/>
                <a:uLnTx/>
                <a:uFillTx/>
                <a:latin typeface="Calibri"/>
                <a:ea typeface="+mj-ea"/>
                <a:cs typeface="+mj-cs"/>
              </a:rPr>
              <a:t>Guidelines </a:t>
            </a:r>
            <a:r>
              <a:rPr kumimoji="0" lang="en-US" sz="3300" b="0" i="0" u="none" strike="noStrike" kern="1200" cap="none" spc="0" normalizeH="0" baseline="0" noProof="0" dirty="0" smtClean="0">
                <a:ln>
                  <a:noFill/>
                </a:ln>
                <a:solidFill>
                  <a:srgbClr val="9BBB59">
                    <a:shade val="75000"/>
                  </a:srgbClr>
                </a:solidFill>
                <a:effectLst/>
                <a:uLnTx/>
                <a:uFillTx/>
                <a:latin typeface="Calibri"/>
                <a:ea typeface="+mj-ea"/>
                <a:cs typeface="+mj-cs"/>
              </a:rPr>
              <a:t>for Healthier </a:t>
            </a:r>
            <a:r>
              <a:rPr kumimoji="0" lang="en-US" sz="3300" b="0" i="0" u="none" strike="noStrike" kern="1200" cap="none" spc="0" normalizeH="0" baseline="0" noProof="0" dirty="0">
                <a:ln>
                  <a:noFill/>
                </a:ln>
                <a:solidFill>
                  <a:srgbClr val="9BBB59">
                    <a:shade val="75000"/>
                  </a:srgbClr>
                </a:solidFill>
                <a:effectLst/>
                <a:uLnTx/>
                <a:uFillTx/>
                <a:latin typeface="Calibri"/>
                <a:ea typeface="+mj-ea"/>
                <a:cs typeface="+mj-cs"/>
              </a:rPr>
              <a:t>Canteens</a:t>
            </a:r>
            <a:endParaRPr kumimoji="0" lang="nl-NL" sz="3300" b="0" i="0" u="none" strike="noStrike" kern="1200" cap="none" spc="0" normalizeH="0" baseline="0" noProof="0" dirty="0">
              <a:ln>
                <a:noFill/>
              </a:ln>
              <a:solidFill>
                <a:srgbClr val="9BBB59">
                  <a:shade val="75000"/>
                </a:srgbClr>
              </a:solidFill>
              <a:effectLst/>
              <a:uLnTx/>
              <a:uFillTx/>
              <a:latin typeface="Calibri"/>
              <a:ea typeface="+mj-ea"/>
              <a:cs typeface="+mj-cs"/>
            </a:endParaRPr>
          </a:p>
        </p:txBody>
      </p:sp>
      <p:pic>
        <p:nvPicPr>
          <p:cNvPr id="27" name="Picture 12" descr="http://i.telegraph.co.uk/multimedia/archive/02089/croissant_2089853b.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1795" y="1476126"/>
            <a:ext cx="19637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Afbeeldingsresultaat voor volkorenbr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9427" y="1476126"/>
            <a:ext cx="1911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nvPr>
        </p:nvGraphicFramePr>
        <p:xfrm>
          <a:off x="2249427" y="900062"/>
          <a:ext cx="5586858" cy="370840"/>
        </p:xfrm>
        <a:graphic>
          <a:graphicData uri="http://schemas.openxmlformats.org/drawingml/2006/table">
            <a:tbl>
              <a:tblPr firstRow="1" bandRow="1">
                <a:tableStyleId>{F2DE63D5-997A-4646-A377-4702673A728D}</a:tableStyleId>
              </a:tblPr>
              <a:tblGrid>
                <a:gridCol w="2793429">
                  <a:extLst>
                    <a:ext uri="{9D8B030D-6E8A-4147-A177-3AD203B41FA5}">
                      <a16:colId xmlns:a16="http://schemas.microsoft.com/office/drawing/2014/main" val="20000"/>
                    </a:ext>
                  </a:extLst>
                </a:gridCol>
                <a:gridCol w="2793429">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Better Choice</a:t>
                      </a:r>
                    </a:p>
                  </a:txBody>
                  <a:tcPr/>
                </a:tc>
                <a:tc>
                  <a:txBody>
                    <a:bodyPr/>
                    <a:lstStyle/>
                    <a:p>
                      <a:r>
                        <a:rPr lang="en-US" dirty="0" smtClean="0"/>
                        <a:t>Occasional</a:t>
                      </a:r>
                      <a:endParaRPr lang="en-US" dirty="0"/>
                    </a:p>
                  </a:txBody>
                  <a:tcPr/>
                </a:tc>
                <a:extLst>
                  <a:ext uri="{0D108BD9-81ED-4DB2-BD59-A6C34878D82A}">
                    <a16:rowId xmlns:a16="http://schemas.microsoft.com/office/drawing/2014/main" val="10000"/>
                  </a:ext>
                </a:extLst>
              </a:tr>
            </a:tbl>
          </a:graphicData>
        </a:graphic>
      </p:graphicFrame>
      <p:pic>
        <p:nvPicPr>
          <p:cNvPr id="2050" name="Picture 2" descr="http://cdn.xl.thumbs.canstockphoto.com/canstock18886298.jpg"/>
          <p:cNvPicPr>
            <a:picLocks noChangeAspect="1" noChangeArrowheads="1"/>
          </p:cNvPicPr>
          <p:nvPr/>
        </p:nvPicPr>
        <p:blipFill rotWithShape="1">
          <a:blip r:embed="rId8">
            <a:extLst>
              <a:ext uri="{28A0092B-C50C-407E-A947-70E740481C1C}">
                <a14:useLocalDpi xmlns:a14="http://schemas.microsoft.com/office/drawing/2010/main" val="0"/>
              </a:ext>
            </a:extLst>
          </a:blip>
          <a:srcRect l="35050" t="34167" r="35253" b="12222"/>
          <a:stretch/>
        </p:blipFill>
        <p:spPr bwMode="auto">
          <a:xfrm>
            <a:off x="1361538" y="4013175"/>
            <a:ext cx="806194" cy="990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xl.thumbs.canstockphoto.com/canstock18886298.jpg"/>
          <p:cNvPicPr>
            <a:picLocks noChangeAspect="1" noChangeArrowheads="1"/>
          </p:cNvPicPr>
          <p:nvPr/>
        </p:nvPicPr>
        <p:blipFill rotWithShape="1">
          <a:blip r:embed="rId8">
            <a:extLst>
              <a:ext uri="{28A0092B-C50C-407E-A947-70E740481C1C}">
                <a14:useLocalDpi xmlns:a14="http://schemas.microsoft.com/office/drawing/2010/main" val="0"/>
              </a:ext>
            </a:extLst>
          </a:blip>
          <a:srcRect l="4383" t="31337" r="65478" b="12207"/>
          <a:stretch/>
        </p:blipFill>
        <p:spPr bwMode="auto">
          <a:xfrm>
            <a:off x="1361538" y="5383839"/>
            <a:ext cx="818173" cy="10432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xl.thumbs.canstockphoto.com/canstock18886298.jpg"/>
          <p:cNvPicPr>
            <a:picLocks noChangeAspect="1" noChangeArrowheads="1"/>
          </p:cNvPicPr>
          <p:nvPr/>
        </p:nvPicPr>
        <p:blipFill rotWithShape="1">
          <a:blip r:embed="rId8">
            <a:extLst>
              <a:ext uri="{28A0092B-C50C-407E-A947-70E740481C1C}">
                <a14:useLocalDpi xmlns:a14="http://schemas.microsoft.com/office/drawing/2010/main" val="0"/>
              </a:ext>
            </a:extLst>
          </a:blip>
          <a:srcRect l="65673" t="31469" r="4629" b="12074"/>
          <a:stretch/>
        </p:blipFill>
        <p:spPr bwMode="auto">
          <a:xfrm>
            <a:off x="1361537" y="2632563"/>
            <a:ext cx="806195" cy="10432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0828864">
            <a:off x="5466122" y="2792382"/>
            <a:ext cx="2914309" cy="40011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2000" b="1" i="1" u="none" strike="noStrike" kern="1200" cap="none" spc="0" normalizeH="0" baseline="0" noProof="0" dirty="0" err="1">
                <a:ln>
                  <a:noFill/>
                </a:ln>
                <a:solidFill>
                  <a:srgbClr val="C00000"/>
                </a:solidFill>
                <a:effectLst/>
                <a:uLnTx/>
                <a:uFillTx/>
                <a:latin typeface="Calibri"/>
                <a:ea typeface="ＭＳ Ｐゴシック" charset="-128"/>
                <a:cs typeface="+mn-cs"/>
              </a:rPr>
              <a:t>Not</a:t>
            </a:r>
            <a:r>
              <a:rPr kumimoji="0" lang="nl-NL" altLang="en-US" sz="2000" b="1" i="1" u="none" strike="noStrike" kern="1200" cap="none" spc="0" normalizeH="0" baseline="0" noProof="0" dirty="0">
                <a:ln>
                  <a:noFill/>
                </a:ln>
                <a:solidFill>
                  <a:srgbClr val="C00000"/>
                </a:solidFill>
                <a:effectLst/>
                <a:uLnTx/>
                <a:uFillTx/>
                <a:latin typeface="Calibri"/>
                <a:ea typeface="ＭＳ Ｐゴシック" charset="-128"/>
                <a:cs typeface="+mn-cs"/>
              </a:rPr>
              <a:t> </a:t>
            </a:r>
            <a:r>
              <a:rPr kumimoji="0" lang="nl-NL" altLang="en-US" sz="2000" b="1" i="1" u="none" strike="noStrike" kern="1200" cap="none" spc="0" normalizeH="0" baseline="0" noProof="0" dirty="0" err="1">
                <a:ln>
                  <a:noFill/>
                </a:ln>
                <a:solidFill>
                  <a:srgbClr val="C00000"/>
                </a:solidFill>
                <a:effectLst/>
                <a:uLnTx/>
                <a:uFillTx/>
                <a:latin typeface="Calibri"/>
                <a:ea typeface="ＭＳ Ｐゴシック" charset="-128"/>
                <a:cs typeface="+mn-cs"/>
              </a:rPr>
              <a:t>sufficient</a:t>
            </a:r>
            <a:r>
              <a:rPr kumimoji="0" lang="nl-NL" altLang="en-US" sz="2000" b="1" i="1" u="none" strike="noStrike" kern="1200" cap="none" spc="0" normalizeH="0" baseline="0" noProof="0" dirty="0">
                <a:ln>
                  <a:noFill/>
                </a:ln>
                <a:solidFill>
                  <a:srgbClr val="C00000"/>
                </a:solidFill>
                <a:effectLst/>
                <a:uLnTx/>
                <a:uFillTx/>
                <a:latin typeface="Calibri"/>
                <a:ea typeface="ＭＳ Ｐゴシック" charset="-128"/>
                <a:cs typeface="+mn-cs"/>
              </a:rPr>
              <a:t> </a:t>
            </a:r>
            <a:r>
              <a:rPr kumimoji="0" lang="nl-NL" altLang="en-US" sz="2000" b="1" i="1" u="none" strike="noStrike" kern="1200" cap="none" spc="0" normalizeH="0" baseline="0" noProof="0" dirty="0" err="1">
                <a:ln>
                  <a:noFill/>
                </a:ln>
                <a:solidFill>
                  <a:srgbClr val="C00000"/>
                </a:solidFill>
                <a:effectLst/>
                <a:uLnTx/>
                <a:uFillTx/>
                <a:latin typeface="Calibri"/>
                <a:ea typeface="ＭＳ Ｐゴシック" charset="-128"/>
                <a:cs typeface="+mn-cs"/>
              </a:rPr>
              <a:t>for</a:t>
            </a:r>
            <a:r>
              <a:rPr kumimoji="0" lang="nl-NL" altLang="en-US" sz="2000" b="1" i="1" u="none" strike="noStrike" kern="1200" cap="none" spc="0" normalizeH="0" baseline="0" noProof="0" dirty="0">
                <a:ln>
                  <a:noFill/>
                </a:ln>
                <a:solidFill>
                  <a:srgbClr val="C00000"/>
                </a:solidFill>
                <a:effectLst/>
                <a:uLnTx/>
                <a:uFillTx/>
                <a:latin typeface="Calibri"/>
                <a:ea typeface="ＭＳ Ｐゴシック" charset="-128"/>
                <a:cs typeface="+mn-cs"/>
              </a:rPr>
              <a:t> schools</a:t>
            </a:r>
            <a:endParaRPr kumimoji="0" lang="nl-NL" altLang="en-US" sz="1800" b="1" i="1" u="none" strike="noStrike" kern="1200" cap="none" spc="0" normalizeH="0" baseline="0" noProof="0" dirty="0">
              <a:ln>
                <a:noFill/>
              </a:ln>
              <a:solidFill>
                <a:srgbClr val="C00000"/>
              </a:solidFill>
              <a:effectLst/>
              <a:uLnTx/>
              <a:uFillTx/>
              <a:latin typeface="Calibri"/>
              <a:ea typeface="ＭＳ Ｐゴシック" charset="-128"/>
              <a:cs typeface="+mn-cs"/>
            </a:endParaRPr>
          </a:p>
        </p:txBody>
      </p:sp>
      <p:sp>
        <p:nvSpPr>
          <p:cNvPr id="24" name="Tekstvak 9"/>
          <p:cNvSpPr txBox="1">
            <a:spLocks noChangeArrowheads="1"/>
          </p:cNvSpPr>
          <p:nvPr/>
        </p:nvSpPr>
        <p:spPr bwMode="auto">
          <a:xfrm>
            <a:off x="2771800" y="5361907"/>
            <a:ext cx="5616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Calibri" pitchFamily="34" charset="0"/>
              </a:defRPr>
            </a:lvl1pPr>
            <a:lvl2pPr marL="742950" indent="-285750" eaLnBrk="0" hangingPunct="0">
              <a:spcBef>
                <a:spcPct val="20000"/>
              </a:spcBef>
              <a:buFont typeface="Arial" pitchFamily="34" charset="0"/>
              <a:buChar char="–"/>
              <a:defRPr sz="2400">
                <a:solidFill>
                  <a:schemeClr val="tx1"/>
                </a:solidFill>
                <a:latin typeface="Calibri" pitchFamily="34" charset="0"/>
              </a:defRPr>
            </a:lvl2pPr>
            <a:lvl3pPr marL="1143000" indent="-228600" eaLnBrk="0" hangingPunct="0">
              <a:spcBef>
                <a:spcPct val="20000"/>
              </a:spcBef>
              <a:buFont typeface="Arial" pitchFamily="34" charset="0"/>
              <a:buChar char="•"/>
              <a:defRPr sz="20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Product offer: 	80</a:t>
            </a:r>
            <a:r>
              <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Better</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choice</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 20</a:t>
            </a:r>
            <a:r>
              <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Occasional</a:t>
            </a:r>
            <a:endPar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Vegetables</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AND Fruit</a:t>
            </a:r>
          </a:p>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Display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layout</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 	</a:t>
            </a:r>
            <a:r>
              <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rPr>
              <a:t>8</a:t>
            </a:r>
            <a:r>
              <a:rPr kumimoji="0" lang="nl-NL" altLang="en-US" sz="1800" b="0" i="0" u="none" strike="noStrike" kern="1200" cap="none" spc="0" normalizeH="0" baseline="0" noProof="0" dirty="0" smtClean="0">
                <a:ln>
                  <a:noFill/>
                </a:ln>
                <a:solidFill>
                  <a:srgbClr val="000000"/>
                </a:solidFill>
                <a:effectLst/>
                <a:uLnTx/>
                <a:uFillTx/>
                <a:latin typeface="Calibri"/>
                <a:ea typeface="ＭＳ Ｐゴシック" charset="-128"/>
                <a:cs typeface="+mn-cs"/>
              </a:rPr>
              <a:t>0% </a:t>
            </a:r>
            <a:r>
              <a:rPr kumimoji="0" lang="nl-NL" altLang="en-US" sz="1800" b="0" i="0" u="none" strike="noStrike" kern="1200" cap="none" spc="0" normalizeH="0" baseline="0" noProof="0" dirty="0" err="1" smtClean="0">
                <a:ln>
                  <a:noFill/>
                </a:ln>
                <a:solidFill>
                  <a:srgbClr val="000000"/>
                </a:solidFill>
                <a:effectLst/>
                <a:uLnTx/>
                <a:uFillTx/>
                <a:latin typeface="Calibri"/>
                <a:ea typeface="ＭＳ Ｐゴシック" charset="-128"/>
                <a:cs typeface="+mn-cs"/>
              </a:rPr>
              <a:t>healthy</a:t>
            </a:r>
            <a:endParaRPr kumimoji="0" lang="nl-NL" altLang="en-US" sz="1800" b="0" i="0" u="none" strike="noStrike" kern="1200" cap="none" spc="0" normalizeH="0" baseline="0" noProof="0" dirty="0">
              <a:ln>
                <a:noFill/>
              </a:ln>
              <a:solidFill>
                <a:srgbClr val="000000"/>
              </a:solidFill>
              <a:effectLst/>
              <a:uLnTx/>
              <a:uFillTx/>
              <a:latin typeface="Calibri"/>
              <a:ea typeface="ＭＳ Ｐゴシック" charset="-128"/>
              <a:cs typeface="+mn-cs"/>
            </a:endParaRPr>
          </a:p>
        </p:txBody>
      </p:sp>
      <p:sp>
        <p:nvSpPr>
          <p:cNvPr id="25" name="TextBox 24"/>
          <p:cNvSpPr txBox="1"/>
          <p:nvPr/>
        </p:nvSpPr>
        <p:spPr>
          <a:xfrm>
            <a:off x="424381" y="6336942"/>
            <a:ext cx="861211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a:ea typeface="ＭＳ Ｐゴシック" charset="-128"/>
                <a:cs typeface="+mn-cs"/>
              </a:rPr>
              <a:t>Veldhuis, 2017. </a:t>
            </a:r>
            <a:r>
              <a:rPr kumimoji="0" lang="en-GB" sz="1050" b="0" i="0" u="none" strike="noStrike" kern="1200" cap="none" spc="0" normalizeH="0" baseline="0" noProof="0" dirty="0" smtClean="0">
                <a:ln>
                  <a:noFill/>
                </a:ln>
                <a:solidFill>
                  <a:prstClr val="black"/>
                </a:solidFill>
                <a:effectLst/>
                <a:uLnTx/>
                <a:uFillTx/>
                <a:latin typeface="Calibri"/>
                <a:ea typeface="ＭＳ Ｐゴシック" charset="-128"/>
                <a:cs typeface="+mn-cs"/>
                <a:hlinkClick r:id="rId9"/>
              </a:rPr>
              <a:t>http</a:t>
            </a:r>
            <a:r>
              <a:rPr kumimoji="0" lang="en-GB" sz="1050" b="0" i="0" u="none" strike="noStrike" kern="1200" cap="none" spc="0" normalizeH="0" baseline="0" noProof="0" dirty="0">
                <a:ln>
                  <a:noFill/>
                </a:ln>
                <a:solidFill>
                  <a:prstClr val="black"/>
                </a:solidFill>
                <a:effectLst/>
                <a:uLnTx/>
                <a:uFillTx/>
                <a:latin typeface="Calibri"/>
                <a:ea typeface="ＭＳ Ｐゴシック" charset="-128"/>
                <a:cs typeface="+mn-cs"/>
                <a:hlinkClick r:id="rId9"/>
              </a:rPr>
              <a:t>://</a:t>
            </a:r>
            <a:r>
              <a:rPr kumimoji="0" lang="en-GB" sz="1050" b="0" i="0" u="none" strike="noStrike" kern="1200" cap="none" spc="0" normalizeH="0" baseline="0" noProof="0" dirty="0" smtClean="0">
                <a:ln>
                  <a:noFill/>
                </a:ln>
                <a:solidFill>
                  <a:prstClr val="black"/>
                </a:solidFill>
                <a:effectLst/>
                <a:uLnTx/>
                <a:uFillTx/>
                <a:latin typeface="Calibri"/>
                <a:ea typeface="ＭＳ Ｐゴシック" charset="-128"/>
                <a:cs typeface="+mn-cs"/>
                <a:hlinkClick r:id="rId9"/>
              </a:rPr>
              <a:t>www.voedingscentrum.nl/Assets/Uploads/voedingscentrum/Documents/Professionals/Pers/Factsheets/English/Fact%20sheet%20Guidelines%20for%20Healthier%20Canteens.pdf</a:t>
            </a:r>
            <a:r>
              <a:rPr kumimoji="0" lang="en-GB" sz="1050" b="0" i="0" u="none" strike="noStrike" kern="1200" cap="none" spc="0" normalizeH="0" baseline="0" noProof="0" dirty="0" smtClean="0">
                <a:ln>
                  <a:noFill/>
                </a:ln>
                <a:solidFill>
                  <a:prstClr val="black"/>
                </a:solidFill>
                <a:effectLst/>
                <a:uLnTx/>
                <a:uFillTx/>
                <a:latin typeface="Calibri"/>
                <a:ea typeface="ＭＳ Ｐゴシック" charset="-128"/>
                <a:cs typeface="+mn-cs"/>
              </a:rPr>
              <a:t> </a:t>
            </a:r>
            <a:endParaRPr kumimoji="0" lang="en-GB" sz="105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127576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325" y="3132138"/>
            <a:ext cx="143827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Afbeelding 1"/>
          <p:cNvPicPr>
            <a:picLocks noChangeAspect="1"/>
          </p:cNvPicPr>
          <p:nvPr/>
        </p:nvPicPr>
        <p:blipFill>
          <a:blip r:embed="rId4" cstate="print">
            <a:extLst>
              <a:ext uri="{28A0092B-C50C-407E-A947-70E740481C1C}">
                <a14:useLocalDpi xmlns:a14="http://schemas.microsoft.com/office/drawing/2010/main" val="0"/>
              </a:ext>
            </a:extLst>
          </a:blip>
          <a:srcRect l="16405" t="1601" r="4845" b="12621"/>
          <a:stretch>
            <a:fillRect/>
          </a:stretch>
        </p:blipFill>
        <p:spPr bwMode="auto">
          <a:xfrm>
            <a:off x="5218855" y="1918493"/>
            <a:ext cx="36734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561" t="11165" r="32992" b="4174"/>
          <a:stretch/>
        </p:blipFill>
        <p:spPr bwMode="auto">
          <a:xfrm>
            <a:off x="102989" y="836712"/>
            <a:ext cx="3939700" cy="544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2082" y="6226574"/>
            <a:ext cx="818076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ＭＳ Ｐゴシック" charset="-128"/>
                <a:cs typeface="+mn-cs"/>
              </a:rPr>
              <a:t>Veldhuis,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ＭＳ Ｐゴシック" charset="-128"/>
                <a:cs typeface="+mn-cs"/>
                <a:hlinkClick r:id="rId6"/>
              </a:rPr>
              <a:t>http://</a:t>
            </a:r>
            <a:r>
              <a:rPr kumimoji="0" lang="en-GB" sz="1050" b="0" i="0" u="none" strike="noStrike" kern="1200" cap="none" spc="0" normalizeH="0" baseline="0" noProof="0" dirty="0" smtClean="0">
                <a:ln>
                  <a:noFill/>
                </a:ln>
                <a:solidFill>
                  <a:prstClr val="black"/>
                </a:solidFill>
                <a:effectLst/>
                <a:uLnTx/>
                <a:uFillTx/>
                <a:latin typeface="Calibri"/>
                <a:ea typeface="ＭＳ Ｐゴシック" charset="-128"/>
                <a:cs typeface="+mn-cs"/>
                <a:hlinkClick r:id="rId6"/>
              </a:rPr>
              <a:t>www.voedingscentrum.nl/Assets/Uploads/voedingscentrum/Documents/Professionals/Pers/Factsheets/English/Fact%20sheet%20Guidelines%20for%20Healthier%20Canteens.pdf</a:t>
            </a:r>
            <a:r>
              <a:rPr kumimoji="0" lang="en-GB" sz="1050" b="0" i="0" u="none" strike="noStrike" kern="1200" cap="none" spc="0" normalizeH="0" baseline="0" noProof="0" dirty="0" smtClean="0">
                <a:ln>
                  <a:noFill/>
                </a:ln>
                <a:solidFill>
                  <a:prstClr val="black"/>
                </a:solidFill>
                <a:effectLst/>
                <a:uLnTx/>
                <a:uFillTx/>
                <a:latin typeface="Calibri"/>
                <a:ea typeface="ＭＳ Ｐゴシック" charset="-128"/>
                <a:cs typeface="+mn-cs"/>
              </a:rPr>
              <a:t> </a:t>
            </a:r>
            <a:endParaRPr kumimoji="0" lang="en-GB" sz="105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394395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828800" y="533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endParaRPr>
          </a:p>
        </p:txBody>
      </p:sp>
      <p:sp>
        <p:nvSpPr>
          <p:cNvPr id="11268" name="Text Box 26"/>
          <p:cNvSpPr txBox="1">
            <a:spLocks noChangeArrowheads="1"/>
          </p:cNvSpPr>
          <p:nvPr/>
        </p:nvSpPr>
        <p:spPr bwMode="auto">
          <a:xfrm>
            <a:off x="1279525" y="5842000"/>
            <a:ext cx="3673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6000" b="0" i="0" u="none" strike="noStrike" kern="1200" cap="none" spc="0" normalizeH="0" baseline="0" noProof="0">
              <a:ln>
                <a:noFill/>
              </a:ln>
              <a:solidFill>
                <a:prstClr val="black"/>
              </a:solidFill>
              <a:effectLst/>
              <a:uLnTx/>
              <a:uFillTx/>
              <a:latin typeface="Arial" pitchFamily="34" charset="0"/>
              <a:ea typeface="ＭＳ Ｐゴシック" charset="-128"/>
              <a:cs typeface="Arial" pitchFamily="34" charset="0"/>
            </a:endParaRPr>
          </a:p>
        </p:txBody>
      </p:sp>
      <p:sp>
        <p:nvSpPr>
          <p:cNvPr id="11269" name="Rectangle 3"/>
          <p:cNvSpPr txBox="1">
            <a:spLocks noChangeArrowheads="1"/>
          </p:cNvSpPr>
          <p:nvPr/>
        </p:nvSpPr>
        <p:spPr bwMode="auto">
          <a:xfrm>
            <a:off x="395288" y="1989138"/>
            <a:ext cx="77771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nl-NL" altLang="en-US" sz="2400" b="0" i="0" u="none" strike="noStrike" kern="1200" cap="none" spc="0" normalizeH="0" baseline="0" noProof="0">
              <a:ln>
                <a:noFill/>
              </a:ln>
              <a:solidFill>
                <a:prstClr val="black"/>
              </a:solidFill>
              <a:effectLst/>
              <a:uLnTx/>
              <a:uFillTx/>
              <a:latin typeface="Arial" pitchFamily="34" charset="0"/>
              <a:ea typeface="ＭＳ Ｐゴシック" charset="-128"/>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nl-NL" altLang="zh-CN" sz="24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nl-NL" altLang="zh-CN" sz="24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Arial" pitchFamily="34" charset="0"/>
            </a:endParaRPr>
          </a:p>
        </p:txBody>
      </p:sp>
      <p:sp>
        <p:nvSpPr>
          <p:cNvPr id="11270" name="Rectangle 3"/>
          <p:cNvSpPr txBox="1">
            <a:spLocks noChangeArrowheads="1"/>
          </p:cNvSpPr>
          <p:nvPr/>
        </p:nvSpPr>
        <p:spPr bwMode="auto">
          <a:xfrm>
            <a:off x="468313" y="4437063"/>
            <a:ext cx="8229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nl-NL" alt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Times New Roman" pitchFamily="18" charset="0"/>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en-US" sz="3600" b="1" i="1" u="sng" strike="noStrike" kern="1200" cap="none" spc="0" normalizeH="0" baseline="0" noProof="0" dirty="0">
              <a:ln>
                <a:noFill/>
              </a:ln>
              <a:solidFill>
                <a:prstClr val="black"/>
              </a:solidFill>
              <a:effectLst/>
              <a:uLnTx/>
              <a:uFillTx/>
              <a:latin typeface="Arial" pitchFamily="34" charset="0"/>
              <a:ea typeface="ＭＳ Ｐゴシック" charset="-128"/>
              <a:cs typeface="Times New Roman" pitchFamily="18" charset="0"/>
            </a:endParaRP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alt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Times New Roman" pitchFamily="18" charset="0"/>
              </a:rPr>
              <a:t>			</a:t>
            </a:r>
            <a:endParaRPr kumimoji="0" lang="nl-NL" altLang="en-US" sz="3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sp>
        <p:nvSpPr>
          <p:cNvPr id="12" name="Oval 11"/>
          <p:cNvSpPr/>
          <p:nvPr/>
        </p:nvSpPr>
        <p:spPr bwMode="auto">
          <a:xfrm>
            <a:off x="6876256" y="2196324"/>
            <a:ext cx="2088232" cy="648072"/>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57263"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Canteen Scan</a:t>
            </a:r>
            <a:endParaRPr kumimoji="0" lang="en-GB"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sp>
        <p:nvSpPr>
          <p:cNvPr id="13" name="Rectangle 2"/>
          <p:cNvSpPr>
            <a:spLocks noChangeArrowheads="1"/>
          </p:cNvSpPr>
          <p:nvPr/>
        </p:nvSpPr>
        <p:spPr bwMode="auto">
          <a:xfrm>
            <a:off x="3686297" y="2224435"/>
            <a:ext cx="2088232" cy="753368"/>
          </a:xfrm>
          <a:prstGeom prst="rect">
            <a:avLst/>
          </a:prstGeom>
          <a:solidFill>
            <a:schemeClr val="bg1"/>
          </a:solidFill>
          <a:ln w="25400">
            <a:solidFill>
              <a:schemeClr val="accent5">
                <a:lumMod val="75000"/>
              </a:schemeClr>
            </a:solidFill>
            <a:miter lim="800000"/>
            <a:headEnd/>
            <a:tailEnd/>
          </a:ln>
        </p:spPr>
        <p:txBody>
          <a:bodyPr wrap="square" lIns="136483" tIns="68241" rIns="136483" bIns="68241">
            <a:spAutoFit/>
          </a:bodyPr>
          <a:lstStyle/>
          <a:p>
            <a:pPr marL="0" marR="0" lvl="0" indent="0" algn="ctr" defTabSz="1365250" rtl="0" eaLnBrk="0" fontAlgn="auto" latinLnBrk="0" hangingPunct="0">
              <a:lnSpc>
                <a:spcPct val="100000"/>
              </a:lnSpc>
              <a:spcBef>
                <a:spcPct val="50000"/>
              </a:spcBef>
              <a:spcAft>
                <a:spcPts val="0"/>
              </a:spcAft>
              <a:buClrTx/>
              <a:buSzTx/>
              <a:buFontTx/>
              <a:buNone/>
              <a:tabLst/>
              <a:defRPr/>
            </a:pPr>
            <a:r>
              <a:rPr kumimoji="0" lang="nl-NL" sz="20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Measurement tool</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8" name="Afbeelding 4"/>
          <p:cNvPicPr>
            <a:picLocks noChangeAspect="1"/>
          </p:cNvPicPr>
          <p:nvPr/>
        </p:nvPicPr>
        <p:blipFill>
          <a:blip r:embed="rId3" cstate="print"/>
          <a:stretch>
            <a:fillRect/>
          </a:stretch>
        </p:blipFill>
        <p:spPr>
          <a:xfrm>
            <a:off x="7092280" y="1556792"/>
            <a:ext cx="1726337" cy="515870"/>
          </a:xfrm>
          <a:prstGeom prst="rect">
            <a:avLst/>
          </a:prstGeom>
        </p:spPr>
      </p:pic>
      <p:cxnSp>
        <p:nvCxnSpPr>
          <p:cNvPr id="10" name="Straight Arrow Connector 29"/>
          <p:cNvCxnSpPr>
            <a:cxnSpLocks noChangeShapeType="1"/>
            <a:stCxn id="13" idx="2"/>
          </p:cNvCxnSpPr>
          <p:nvPr/>
        </p:nvCxnSpPr>
        <p:spPr bwMode="auto">
          <a:xfrm flipH="1">
            <a:off x="2965869" y="2977803"/>
            <a:ext cx="1764544" cy="7009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29"/>
          <p:cNvCxnSpPr>
            <a:cxnSpLocks noChangeShapeType="1"/>
            <a:stCxn id="13" idx="2"/>
          </p:cNvCxnSpPr>
          <p:nvPr/>
        </p:nvCxnSpPr>
        <p:spPr bwMode="auto">
          <a:xfrm>
            <a:off x="4730413" y="2977803"/>
            <a:ext cx="0" cy="74525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9"/>
          <p:cNvCxnSpPr>
            <a:cxnSpLocks noChangeShapeType="1"/>
            <a:stCxn id="13" idx="2"/>
          </p:cNvCxnSpPr>
          <p:nvPr/>
        </p:nvCxnSpPr>
        <p:spPr bwMode="auto">
          <a:xfrm>
            <a:off x="4730413" y="2977803"/>
            <a:ext cx="1548172" cy="68679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29"/>
          <p:cNvCxnSpPr>
            <a:cxnSpLocks noChangeShapeType="1"/>
            <a:stCxn id="54" idx="2"/>
            <a:endCxn id="13" idx="0"/>
          </p:cNvCxnSpPr>
          <p:nvPr/>
        </p:nvCxnSpPr>
        <p:spPr bwMode="auto">
          <a:xfrm>
            <a:off x="4716016" y="1340768"/>
            <a:ext cx="14397" cy="88366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Rectangle 2"/>
          <p:cNvSpPr>
            <a:spLocks noChangeArrowheads="1"/>
          </p:cNvSpPr>
          <p:nvPr/>
        </p:nvSpPr>
        <p:spPr bwMode="auto">
          <a:xfrm>
            <a:off x="899592" y="3717032"/>
            <a:ext cx="2448272" cy="445591"/>
          </a:xfrm>
          <a:prstGeom prst="rect">
            <a:avLst/>
          </a:prstGeom>
          <a:solidFill>
            <a:schemeClr val="bg1"/>
          </a:solidFill>
          <a:ln w="25400">
            <a:solidFill>
              <a:schemeClr val="accent5">
                <a:lumMod val="75000"/>
              </a:schemeClr>
            </a:solidFill>
            <a:miter lim="800000"/>
            <a:headEnd/>
            <a:tailEnd/>
          </a:ln>
        </p:spPr>
        <p:txBody>
          <a:bodyPr wrap="square" lIns="136483" tIns="68241" rIns="136483" bIns="68241">
            <a:spAutoFit/>
          </a:bodyPr>
          <a:lstStyle/>
          <a:p>
            <a:pPr marL="0" marR="0" lvl="0" indent="0" algn="ctr" defTabSz="1365250" rtl="0" eaLnBrk="0" fontAlgn="auto" latinLnBrk="0" hangingPunct="0">
              <a:lnSpc>
                <a:spcPct val="100000"/>
              </a:lnSpc>
              <a:spcBef>
                <a:spcPct val="50000"/>
              </a:spcBef>
              <a:spcAft>
                <a:spcPts val="0"/>
              </a:spcAft>
              <a:buClrTx/>
              <a:buSzTx/>
              <a:buFontTx/>
              <a:buNone/>
              <a:tabLst/>
              <a:defRPr/>
            </a:pPr>
            <a:r>
              <a:rPr kumimoji="0" lang="nl-NL" sz="20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Schools</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0" name="Rectangle 2"/>
          <p:cNvSpPr>
            <a:spLocks noChangeArrowheads="1"/>
          </p:cNvSpPr>
          <p:nvPr/>
        </p:nvSpPr>
        <p:spPr bwMode="auto">
          <a:xfrm>
            <a:off x="3491880" y="3717032"/>
            <a:ext cx="2448272" cy="445591"/>
          </a:xfrm>
          <a:prstGeom prst="rect">
            <a:avLst/>
          </a:prstGeom>
          <a:solidFill>
            <a:schemeClr val="bg1"/>
          </a:solidFill>
          <a:ln w="25400">
            <a:solidFill>
              <a:schemeClr val="accent5">
                <a:lumMod val="75000"/>
              </a:schemeClr>
            </a:solidFill>
            <a:miter lim="800000"/>
            <a:headEnd/>
            <a:tailEnd/>
          </a:ln>
        </p:spPr>
        <p:txBody>
          <a:bodyPr wrap="square" lIns="136483" tIns="68241" rIns="136483" bIns="68241">
            <a:spAutoFit/>
          </a:bodyPr>
          <a:lstStyle/>
          <a:p>
            <a:pPr marL="0" marR="0" lvl="0" indent="0" algn="ctr" defTabSz="1365250" rtl="0" eaLnBrk="0" fontAlgn="auto" latinLnBrk="0" hangingPunct="0">
              <a:lnSpc>
                <a:spcPct val="100000"/>
              </a:lnSpc>
              <a:spcBef>
                <a:spcPct val="50000"/>
              </a:spcBef>
              <a:spcAft>
                <a:spcPts val="0"/>
              </a:spcAft>
              <a:buClrTx/>
              <a:buSzTx/>
              <a:buFontTx/>
              <a:buNone/>
              <a:tabLst/>
              <a:defRPr/>
            </a:pPr>
            <a:r>
              <a:rPr kumimoji="0" lang="nl-NL" sz="20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Sport clubs</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2" name="Rectangle 2"/>
          <p:cNvSpPr>
            <a:spLocks noChangeArrowheads="1"/>
          </p:cNvSpPr>
          <p:nvPr/>
        </p:nvSpPr>
        <p:spPr bwMode="auto">
          <a:xfrm>
            <a:off x="6092552" y="3717032"/>
            <a:ext cx="2871936" cy="445591"/>
          </a:xfrm>
          <a:prstGeom prst="rect">
            <a:avLst/>
          </a:prstGeom>
          <a:solidFill>
            <a:schemeClr val="bg1"/>
          </a:solidFill>
          <a:ln w="25400">
            <a:solidFill>
              <a:schemeClr val="accent5">
                <a:lumMod val="75000"/>
              </a:schemeClr>
            </a:solidFill>
            <a:miter lim="800000"/>
            <a:headEnd/>
            <a:tailEnd/>
          </a:ln>
        </p:spPr>
        <p:txBody>
          <a:bodyPr wrap="square" lIns="136483" tIns="68241" rIns="136483" bIns="68241">
            <a:spAutoFit/>
          </a:bodyPr>
          <a:lstStyle/>
          <a:p>
            <a:pPr marL="0" marR="0" lvl="0" indent="0" algn="ctr" defTabSz="1365250" rtl="0" eaLnBrk="0" fontAlgn="auto" latinLnBrk="0" hangingPunct="0">
              <a:lnSpc>
                <a:spcPct val="100000"/>
              </a:lnSpc>
              <a:spcBef>
                <a:spcPct val="50000"/>
              </a:spcBef>
              <a:spcAft>
                <a:spcPts val="0"/>
              </a:spcAft>
              <a:buClrTx/>
              <a:buSzTx/>
              <a:buFontTx/>
              <a:buNone/>
              <a:tabLst/>
              <a:defRPr/>
            </a:pPr>
            <a:r>
              <a:rPr kumimoji="0" lang="nl-NL" sz="2000" b="1" i="0" u="none" strike="noStrike" kern="1200" cap="none" spc="0" normalizeH="0" baseline="0" noProof="0" dirty="0" smtClean="0">
                <a:ln>
                  <a:noFill/>
                </a:ln>
                <a:solidFill>
                  <a:prstClr val="black"/>
                </a:solidFill>
                <a:effectLst/>
                <a:uLnTx/>
                <a:uFillTx/>
                <a:latin typeface="Arial" charset="0"/>
                <a:ea typeface="ＭＳ Ｐゴシック" charset="-128"/>
                <a:cs typeface="+mn-cs"/>
              </a:rPr>
              <a:t>Worksites</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cxnSp>
        <p:nvCxnSpPr>
          <p:cNvPr id="45" name="Straight Arrow Connector 29"/>
          <p:cNvCxnSpPr>
            <a:cxnSpLocks noChangeShapeType="1"/>
          </p:cNvCxnSpPr>
          <p:nvPr/>
        </p:nvCxnSpPr>
        <p:spPr bwMode="auto">
          <a:xfrm>
            <a:off x="2051720" y="4149080"/>
            <a:ext cx="0" cy="576064"/>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50" name="Straight Arrow Connector 29"/>
          <p:cNvCxnSpPr>
            <a:cxnSpLocks noChangeShapeType="1"/>
          </p:cNvCxnSpPr>
          <p:nvPr/>
        </p:nvCxnSpPr>
        <p:spPr bwMode="auto">
          <a:xfrm>
            <a:off x="4860032" y="4149080"/>
            <a:ext cx="0" cy="576064"/>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51" name="Straight Arrow Connector 29"/>
          <p:cNvCxnSpPr>
            <a:cxnSpLocks noChangeShapeType="1"/>
          </p:cNvCxnSpPr>
          <p:nvPr/>
        </p:nvCxnSpPr>
        <p:spPr bwMode="auto">
          <a:xfrm>
            <a:off x="7740352" y="4149080"/>
            <a:ext cx="0" cy="576064"/>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54" name="Rectangle 2"/>
          <p:cNvSpPr>
            <a:spLocks noChangeArrowheads="1"/>
          </p:cNvSpPr>
          <p:nvPr/>
        </p:nvSpPr>
        <p:spPr bwMode="auto">
          <a:xfrm>
            <a:off x="2519772" y="895177"/>
            <a:ext cx="4392488" cy="445591"/>
          </a:xfrm>
          <a:prstGeom prst="rect">
            <a:avLst/>
          </a:prstGeom>
          <a:solidFill>
            <a:schemeClr val="bg1"/>
          </a:solidFill>
          <a:ln w="25400">
            <a:solidFill>
              <a:schemeClr val="accent5">
                <a:lumMod val="75000"/>
              </a:schemeClr>
            </a:solidFill>
            <a:miter lim="800000"/>
            <a:headEnd/>
            <a:tailEnd/>
          </a:ln>
        </p:spPr>
        <p:txBody>
          <a:bodyPr wrap="square" lIns="136483" tIns="68241" rIns="136483" bIns="68241">
            <a:spAutoFit/>
          </a:bodyPr>
          <a:lstStyle/>
          <a:p>
            <a:pPr marL="0" marR="0" lvl="0" indent="0" algn="ctr" defTabSz="1365250" rtl="0" eaLnBrk="0" fontAlgn="auto" latinLnBrk="0" hangingPunct="0">
              <a:lnSpc>
                <a:spcPct val="100000"/>
              </a:lnSpc>
              <a:spcBef>
                <a:spcPct val="5000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latin typeface="Arial" charset="0"/>
                <a:ea typeface="ＭＳ Ｐゴシック" charset="-128"/>
                <a:cs typeface="+mn-cs"/>
              </a:rPr>
              <a:t>Guidelines</a:t>
            </a:r>
            <a:r>
              <a:rPr kumimoji="0" lang="nl-NL" sz="2000" b="1"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nl-NL" sz="2000" b="1" i="0" u="none" strike="noStrike" kern="1200" cap="none" spc="0" normalizeH="0" baseline="0" noProof="0" dirty="0" err="1">
                <a:ln>
                  <a:noFill/>
                </a:ln>
                <a:solidFill>
                  <a:prstClr val="black"/>
                </a:solidFill>
                <a:effectLst/>
                <a:uLnTx/>
                <a:uFillTx/>
                <a:latin typeface="Arial" charset="0"/>
                <a:ea typeface="ＭＳ Ｐゴシック" charset="-128"/>
                <a:cs typeface="+mn-cs"/>
              </a:rPr>
              <a:t>Healthier</a:t>
            </a:r>
            <a:r>
              <a:rPr kumimoji="0" lang="nl-NL" sz="2000" b="1"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nl-NL" sz="2000" b="1" i="0" u="none" strike="noStrike" kern="1200" cap="none" spc="0" normalizeH="0" baseline="0" noProof="0" dirty="0" err="1" smtClean="0">
                <a:ln>
                  <a:noFill/>
                </a:ln>
                <a:solidFill>
                  <a:prstClr val="black"/>
                </a:solidFill>
                <a:effectLst/>
                <a:uLnTx/>
                <a:uFillTx/>
                <a:latin typeface="Arial" charset="0"/>
                <a:ea typeface="ＭＳ Ｐゴシック" charset="-128"/>
                <a:cs typeface="+mn-cs"/>
              </a:rPr>
              <a:t>Canteens</a:t>
            </a:r>
            <a:endParaRPr kumimoji="0" lang="en-GB" sz="20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2" name="Oval 61"/>
          <p:cNvSpPr/>
          <p:nvPr/>
        </p:nvSpPr>
        <p:spPr bwMode="auto">
          <a:xfrm>
            <a:off x="611560" y="4797152"/>
            <a:ext cx="2448272" cy="864096"/>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57263"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School canteens</a:t>
            </a:r>
            <a:endParaRPr kumimoji="0" lang="en-GB"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sp>
        <p:nvSpPr>
          <p:cNvPr id="63" name="Oval 62"/>
          <p:cNvSpPr/>
          <p:nvPr/>
        </p:nvSpPr>
        <p:spPr bwMode="auto">
          <a:xfrm>
            <a:off x="6372200" y="4797152"/>
            <a:ext cx="2592288" cy="792088"/>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57263"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smtClean="0">
                <a:ln>
                  <a:noFill/>
                </a:ln>
                <a:solidFill>
                  <a:prstClr val="black"/>
                </a:solidFill>
                <a:effectLst/>
                <a:uLnTx/>
                <a:uFillTx/>
                <a:latin typeface="Arial" pitchFamily="34" charset="0"/>
                <a:ea typeface="ＭＳ Ｐゴシック" charset="-128"/>
                <a:cs typeface="Arial" pitchFamily="34" charset="0"/>
              </a:rPr>
              <a:t>Healthy worksite cafeteria</a:t>
            </a:r>
            <a:endParaRPr kumimoji="0" lang="en-GB" sz="16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cxnSp>
        <p:nvCxnSpPr>
          <p:cNvPr id="71" name="Straight Arrow Connector 29"/>
          <p:cNvCxnSpPr>
            <a:cxnSpLocks noChangeShapeType="1"/>
            <a:stCxn id="13" idx="3"/>
          </p:cNvCxnSpPr>
          <p:nvPr/>
        </p:nvCxnSpPr>
        <p:spPr bwMode="auto">
          <a:xfrm flipV="1">
            <a:off x="5774529" y="2584475"/>
            <a:ext cx="1080120" cy="16644"/>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74" name="TextBox 73"/>
          <p:cNvSpPr txBox="1"/>
          <p:nvPr/>
        </p:nvSpPr>
        <p:spPr>
          <a:xfrm>
            <a:off x="7164287" y="2889934"/>
            <a:ext cx="1705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Nick Wezenbeek</a:t>
            </a:r>
            <a:endParaRPr kumimoji="0" lang="nl-NL" sz="1800" b="0" i="1" u="none" strike="noStrike" kern="1200" cap="none" spc="0" normalizeH="0" baseline="0" noProof="0" dirty="0">
              <a:ln>
                <a:noFill/>
              </a:ln>
              <a:solidFill>
                <a:srgbClr val="0070C0"/>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Irma Evenhuis</a:t>
            </a:r>
            <a:endParaRPr kumimoji="0" lang="nl-NL" sz="1800" b="0" i="1" u="none" strike="noStrike" kern="1200" cap="none" spc="0" normalizeH="0" baseline="0" noProof="0" dirty="0">
              <a:ln>
                <a:noFill/>
              </a:ln>
              <a:solidFill>
                <a:srgbClr val="0070C0"/>
              </a:solidFill>
              <a:effectLst/>
              <a:uLnTx/>
              <a:uFillTx/>
              <a:latin typeface="Calibri"/>
              <a:ea typeface="ＭＳ Ｐゴシック" charset="-128"/>
              <a:cs typeface="+mn-cs"/>
            </a:endParaRPr>
          </a:p>
        </p:txBody>
      </p:sp>
      <p:sp>
        <p:nvSpPr>
          <p:cNvPr id="75" name="TextBox 74"/>
          <p:cNvSpPr txBox="1"/>
          <p:nvPr/>
        </p:nvSpPr>
        <p:spPr>
          <a:xfrm>
            <a:off x="989961" y="5723964"/>
            <a:ext cx="14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Irma Evenhuis</a:t>
            </a:r>
            <a:endParaRPr kumimoji="0" lang="nl-NL" sz="1800" b="0" i="1" u="none" strike="noStrike" kern="1200" cap="none" spc="0" normalizeH="0" baseline="0" noProof="0" dirty="0">
              <a:ln>
                <a:noFill/>
              </a:ln>
              <a:solidFill>
                <a:srgbClr val="0070C0"/>
              </a:solidFill>
              <a:effectLst/>
              <a:uLnTx/>
              <a:uFillTx/>
              <a:latin typeface="Calibri"/>
              <a:ea typeface="ＭＳ Ｐゴシック" charset="-128"/>
              <a:cs typeface="+mn-cs"/>
            </a:endParaRPr>
          </a:p>
        </p:txBody>
      </p:sp>
      <p:sp>
        <p:nvSpPr>
          <p:cNvPr id="76" name="TextBox 75"/>
          <p:cNvSpPr txBox="1"/>
          <p:nvPr/>
        </p:nvSpPr>
        <p:spPr>
          <a:xfrm>
            <a:off x="6876256" y="5589240"/>
            <a:ext cx="1707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Liesbeth Velema</a:t>
            </a:r>
            <a:endParaRPr kumimoji="0" lang="nl-NL" sz="1800" b="0" i="1" u="none" strike="noStrike" kern="1200" cap="none" spc="0" normalizeH="0" baseline="0" noProof="0" dirty="0">
              <a:ln>
                <a:noFill/>
              </a:ln>
              <a:solidFill>
                <a:srgbClr val="0070C0"/>
              </a:solidFill>
              <a:effectLst/>
              <a:uLnTx/>
              <a:uFillTx/>
              <a:latin typeface="Calibri"/>
              <a:ea typeface="ＭＳ Ｐゴシック" charset="-128"/>
              <a:cs typeface="+mn-cs"/>
            </a:endParaRPr>
          </a:p>
        </p:txBody>
      </p:sp>
      <p:sp>
        <p:nvSpPr>
          <p:cNvPr id="202754" name="AutoShape 2" descr="Afbeeldingsresultaat voor zonm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2756" name="AutoShape 4" descr="Afbeeldingsresultaat voor zonm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202758" name="AutoShape 6" descr="Afbeeldingsresultaat voor zonm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pic>
        <p:nvPicPr>
          <p:cNvPr id="202760" name="Picture 8" descr="http://www.participatiekompas.nl/sites/default/files/1-1_logo_ZonMw_0.jpg"/>
          <p:cNvPicPr>
            <a:picLocks noChangeAspect="1" noChangeArrowheads="1"/>
          </p:cNvPicPr>
          <p:nvPr/>
        </p:nvPicPr>
        <p:blipFill>
          <a:blip r:embed="rId4" cstate="print"/>
          <a:srcRect/>
          <a:stretch>
            <a:fillRect/>
          </a:stretch>
        </p:blipFill>
        <p:spPr bwMode="auto">
          <a:xfrm>
            <a:off x="611560" y="6165304"/>
            <a:ext cx="2343196" cy="546746"/>
          </a:xfrm>
          <a:prstGeom prst="rect">
            <a:avLst/>
          </a:prstGeom>
          <a:noFill/>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5949280"/>
            <a:ext cx="1879023" cy="802954"/>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939" t="31235" r="30031" b="59535"/>
          <a:stretch/>
        </p:blipFill>
        <p:spPr bwMode="auto">
          <a:xfrm>
            <a:off x="3535709" y="5000234"/>
            <a:ext cx="2648645" cy="45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3535709" y="5661248"/>
            <a:ext cx="267284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err="1" smtClean="0">
                <a:ln>
                  <a:noFill/>
                </a:ln>
                <a:solidFill>
                  <a:srgbClr val="0070C0"/>
                </a:solidFill>
                <a:effectLst/>
                <a:uLnTx/>
                <a:uFillTx/>
                <a:latin typeface="Calibri"/>
                <a:ea typeface="ＭＳ Ｐゴシック" charset="-128"/>
                <a:cs typeface="+mn-cs"/>
              </a:rPr>
              <a:t>Youth</a:t>
            </a: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 on a </a:t>
            </a:r>
            <a:r>
              <a:rPr kumimoji="0" lang="nl-NL" sz="1800" b="0" i="1" u="none" strike="noStrike" kern="1200" cap="none" spc="0" normalizeH="0" baseline="0" noProof="0" dirty="0" err="1" smtClean="0">
                <a:ln>
                  <a:noFill/>
                </a:ln>
                <a:solidFill>
                  <a:srgbClr val="0070C0"/>
                </a:solidFill>
                <a:effectLst/>
                <a:uLnTx/>
                <a:uFillTx/>
                <a:latin typeface="Calibri"/>
                <a:ea typeface="ＭＳ Ｐゴシック" charset="-128"/>
                <a:cs typeface="+mn-cs"/>
              </a:rPr>
              <a:t>Healthy</a:t>
            </a: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 </a:t>
            </a:r>
            <a:r>
              <a:rPr kumimoji="0" lang="nl-NL" sz="1800" b="0" i="1" u="none" strike="noStrike" kern="1200" cap="none" spc="0" normalizeH="0" baseline="0" noProof="0" dirty="0" err="1" smtClean="0">
                <a:ln>
                  <a:noFill/>
                </a:ln>
                <a:solidFill>
                  <a:srgbClr val="0070C0"/>
                </a:solidFill>
                <a:effectLst/>
                <a:uLnTx/>
                <a:uFillTx/>
                <a:latin typeface="Calibri"/>
                <a:ea typeface="ＭＳ Ｐゴシック" charset="-128"/>
                <a:cs typeface="+mn-cs"/>
              </a:rPr>
              <a:t>Weight</a:t>
            </a:r>
            <a:endPar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smtClean="0">
                <a:ln>
                  <a:noFill/>
                </a:ln>
                <a:solidFill>
                  <a:srgbClr val="0070C0"/>
                </a:solidFill>
                <a:effectLst/>
                <a:uLnTx/>
                <a:uFillTx/>
                <a:latin typeface="Calibri"/>
                <a:ea typeface="ＭＳ Ｐゴシック" charset="-128"/>
                <a:cs typeface="+mn-cs"/>
              </a:rPr>
              <a:t>(JOGG)</a:t>
            </a:r>
            <a:endParaRPr kumimoji="0" lang="nl-NL" sz="1800" b="0" i="1" u="none" strike="noStrike" kern="1200" cap="none" spc="0" normalizeH="0" baseline="0" noProof="0" dirty="0">
              <a:ln>
                <a:noFill/>
              </a:ln>
              <a:solidFill>
                <a:srgbClr val="0070C0"/>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496422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cstate="print"/>
          <a:srcRect/>
          <a:stretch>
            <a:fillRect/>
          </a:stretch>
        </p:blipFill>
        <p:spPr bwMode="auto">
          <a:xfrm>
            <a:off x="323528" y="1844824"/>
            <a:ext cx="4533900" cy="866775"/>
          </a:xfrm>
          <a:prstGeom prst="rect">
            <a:avLst/>
          </a:prstGeom>
          <a:noFill/>
          <a:ln w="9525">
            <a:noFill/>
            <a:miter lim="800000"/>
            <a:headEnd/>
            <a:tailEnd/>
          </a:ln>
        </p:spPr>
      </p:pic>
      <p:pic>
        <p:nvPicPr>
          <p:cNvPr id="20" name="Picture 13" descr="http://www.pharmamarketeer.nl/wp-content/uploads/2011/02/RIVM.gif"/>
          <p:cNvPicPr>
            <a:picLocks noChangeAspect="1" noChangeArrowheads="1"/>
          </p:cNvPicPr>
          <p:nvPr/>
        </p:nvPicPr>
        <p:blipFill>
          <a:blip r:embed="rId4" cstate="print"/>
          <a:srcRect/>
          <a:stretch>
            <a:fillRect/>
          </a:stretch>
        </p:blipFill>
        <p:spPr bwMode="auto">
          <a:xfrm>
            <a:off x="5292080" y="2276872"/>
            <a:ext cx="1165342" cy="804168"/>
          </a:xfrm>
          <a:prstGeom prst="rect">
            <a:avLst/>
          </a:prstGeom>
          <a:noFill/>
          <a:ln w="9525">
            <a:noFill/>
            <a:miter lim="800000"/>
            <a:headEnd/>
            <a:tailEnd/>
          </a:ln>
        </p:spPr>
      </p:pic>
      <p:pic>
        <p:nvPicPr>
          <p:cNvPr id="22" name="Picture 6" descr="choices-logo-2011.gif"/>
          <p:cNvPicPr>
            <a:picLocks noChangeAspect="1"/>
          </p:cNvPicPr>
          <p:nvPr/>
        </p:nvPicPr>
        <p:blipFill>
          <a:blip r:embed="rId5" cstate="print"/>
          <a:srcRect/>
          <a:stretch>
            <a:fillRect/>
          </a:stretch>
        </p:blipFill>
        <p:spPr bwMode="auto">
          <a:xfrm>
            <a:off x="969692" y="5517232"/>
            <a:ext cx="2392780" cy="1105026"/>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srcRect/>
          <a:stretch>
            <a:fillRect/>
          </a:stretch>
        </p:blipFill>
        <p:spPr bwMode="auto">
          <a:xfrm>
            <a:off x="6012160" y="4581128"/>
            <a:ext cx="2951019" cy="648072"/>
          </a:xfrm>
          <a:prstGeom prst="rect">
            <a:avLst/>
          </a:prstGeom>
          <a:noFill/>
          <a:ln w="9525">
            <a:noFill/>
            <a:miter lim="800000"/>
            <a:headEnd/>
            <a:tailEnd/>
          </a:ln>
        </p:spPr>
      </p:pic>
      <p:pic>
        <p:nvPicPr>
          <p:cNvPr id="25" name="Picture 6"/>
          <p:cNvPicPr>
            <a:picLocks noChangeAspect="1" noChangeArrowheads="1"/>
          </p:cNvPicPr>
          <p:nvPr/>
        </p:nvPicPr>
        <p:blipFill>
          <a:blip r:embed="rId7" cstate="print"/>
          <a:srcRect/>
          <a:stretch>
            <a:fillRect/>
          </a:stretch>
        </p:blipFill>
        <p:spPr bwMode="auto">
          <a:xfrm>
            <a:off x="7683188" y="3360231"/>
            <a:ext cx="834126" cy="1112168"/>
          </a:xfrm>
          <a:prstGeom prst="rect">
            <a:avLst/>
          </a:prstGeom>
          <a:noFill/>
          <a:ln w="9525">
            <a:noFill/>
            <a:miter lim="800000"/>
            <a:headEnd/>
            <a:tailEnd/>
          </a:ln>
        </p:spPr>
      </p:pic>
      <p:pic>
        <p:nvPicPr>
          <p:cNvPr id="27" name="Afbeelding 4"/>
          <p:cNvPicPr>
            <a:picLocks noChangeAspect="1"/>
          </p:cNvPicPr>
          <p:nvPr/>
        </p:nvPicPr>
        <p:blipFill>
          <a:blip r:embed="rId8" cstate="print"/>
          <a:stretch>
            <a:fillRect/>
          </a:stretch>
        </p:blipFill>
        <p:spPr>
          <a:xfrm>
            <a:off x="3635896" y="476672"/>
            <a:ext cx="2690224" cy="803902"/>
          </a:xfrm>
          <a:prstGeom prst="rect">
            <a:avLst/>
          </a:prstGeom>
        </p:spPr>
      </p:pic>
      <p:pic>
        <p:nvPicPr>
          <p:cNvPr id="28" name="Afbeelding 5"/>
          <p:cNvPicPr>
            <a:picLocks noChangeAspect="1"/>
          </p:cNvPicPr>
          <p:nvPr/>
        </p:nvPicPr>
        <p:blipFill>
          <a:blip r:embed="rId9" cstate="print"/>
          <a:stretch>
            <a:fillRect/>
          </a:stretch>
        </p:blipFill>
        <p:spPr>
          <a:xfrm>
            <a:off x="6824420" y="1798836"/>
            <a:ext cx="1688140" cy="1270124"/>
          </a:xfrm>
          <a:prstGeom prst="rect">
            <a:avLst/>
          </a:prstGeom>
        </p:spPr>
      </p:pic>
      <p:pic>
        <p:nvPicPr>
          <p:cNvPr id="30" name="Afbeelding 3"/>
          <p:cNvPicPr>
            <a:picLocks noChangeAspect="1"/>
          </p:cNvPicPr>
          <p:nvPr/>
        </p:nvPicPr>
        <p:blipFill>
          <a:blip r:embed="rId10" cstate="print"/>
          <a:stretch>
            <a:fillRect/>
          </a:stretch>
        </p:blipFill>
        <p:spPr>
          <a:xfrm>
            <a:off x="1178004" y="3140968"/>
            <a:ext cx="3458225" cy="1029187"/>
          </a:xfrm>
          <a:prstGeom prst="rect">
            <a:avLst/>
          </a:prstGeom>
        </p:spPr>
      </p:pic>
      <p:pic>
        <p:nvPicPr>
          <p:cNvPr id="33" name="Picture 50" descr="Logo_FrieslandCampina_WEB_ref-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09698" y="5949280"/>
            <a:ext cx="15382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1" descr="unilever-logo.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7500" y="3502347"/>
            <a:ext cx="7318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12360" y="5421674"/>
            <a:ext cx="1043571" cy="372902"/>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6056" y="3573016"/>
            <a:ext cx="1052141" cy="415551"/>
          </a:xfrm>
          <a:prstGeom prst="rect">
            <a:avLst/>
          </a:prstGeom>
        </p:spPr>
      </p:pic>
      <p:pic>
        <p:nvPicPr>
          <p:cNvPr id="4" name="Picture 2" descr="http://www.evmi.nl/wp-content/uploads/2012/06/handvestscholen315.jp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35896" y="4365104"/>
            <a:ext cx="1132419" cy="8484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43005" y="620688"/>
            <a:ext cx="1879023" cy="802954"/>
          </a:xfrm>
          <a:prstGeom prst="rect">
            <a:avLst/>
          </a:prstGeom>
        </p:spPr>
      </p:pic>
      <p:pic>
        <p:nvPicPr>
          <p:cNvPr id="18"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l="39939" t="31235" r="30031" b="59535"/>
          <a:stretch/>
        </p:blipFill>
        <p:spPr bwMode="auto">
          <a:xfrm>
            <a:off x="3576956" y="5781150"/>
            <a:ext cx="3532742" cy="61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https://sarphati.amsterdam/wp-content/uploads/2016/05/Sarphati-log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5391" y="451749"/>
            <a:ext cx="2258957" cy="8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672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09355" y="1341438"/>
            <a:ext cx="8229600" cy="4895874"/>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nl-NL" sz="2000" b="1" i="0" u="none" strike="noStrike" kern="0" cap="none" spc="0" normalizeH="0" baseline="0" noProof="0" dirty="0" err="1" smtClean="0">
                <a:ln>
                  <a:noFill/>
                </a:ln>
                <a:solidFill>
                  <a:prstClr val="black"/>
                </a:solidFill>
                <a:effectLst/>
                <a:uLnTx/>
                <a:uFillTx/>
                <a:latin typeface="Calibri"/>
                <a:ea typeface="ＭＳ Ｐゴシック" charset="-128"/>
                <a:cs typeface="+mn-cs"/>
              </a:rPr>
              <a:t>Aim</a:t>
            </a:r>
            <a:endParaRPr kumimoji="0" lang="nl-NL" sz="2000" b="1" i="0" u="none" strike="noStrike" kern="0" cap="none" spc="0" normalizeH="0" baseline="0" noProof="0" dirty="0" smtClean="0">
              <a:ln>
                <a:noFill/>
              </a:ln>
              <a:solidFill>
                <a:prstClr val="black"/>
              </a:solidFill>
              <a:effectLst/>
              <a:uLnTx/>
              <a:uFillTx/>
              <a:latin typeface="Calibri"/>
              <a:ea typeface="ＭＳ Ｐゴシック"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rPr>
              <a:t>How </a:t>
            </a:r>
            <a:r>
              <a:rPr kumimoji="0" lang="nl-NL" sz="2000" b="0" i="0" u="none" strike="noStrike" kern="1200" cap="none" spc="0" normalizeH="0" baseline="0" noProof="0" dirty="0" err="1">
                <a:ln>
                  <a:noFill/>
                </a:ln>
                <a:solidFill>
                  <a:prstClr val="black"/>
                </a:solidFill>
                <a:effectLst/>
                <a:uLnTx/>
                <a:uFillTx/>
                <a:latin typeface="Calibri"/>
                <a:ea typeface="ＭＳ Ｐゴシック" charset="-128"/>
                <a:cs typeface="+mn-cs"/>
              </a:rPr>
              <a:t>can</a:t>
            </a:r>
            <a:r>
              <a:rPr kumimoji="0" lang="nl-NL" sz="2000" b="0" i="0" u="none" strike="noStrike" kern="1200" cap="none" spc="0" normalizeH="0" baseline="0" noProof="0" dirty="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rPr>
              <a:t>schools </a:t>
            </a:r>
            <a:r>
              <a:rPr kumimoji="0" lang="nl-NL" sz="2000" b="0" i="0" u="none" strike="noStrike" kern="1200" cap="none" spc="0" normalizeH="0" baseline="0" noProof="0" dirty="0" err="1">
                <a:ln>
                  <a:noFill/>
                </a:ln>
                <a:solidFill>
                  <a:prstClr val="black"/>
                </a:solidFill>
                <a:effectLst/>
                <a:uLnTx/>
                <a:uFillTx/>
                <a:latin typeface="Calibri"/>
                <a:ea typeface="ＭＳ Ｐゴシック" charset="-128"/>
                <a:cs typeface="+mn-cs"/>
              </a:rPr>
              <a:t>be</a:t>
            </a:r>
            <a:r>
              <a:rPr kumimoji="0" lang="nl-NL" sz="2000" b="0" i="0" u="none" strike="noStrike" kern="1200" cap="none" spc="0" normalizeH="0" baseline="0" noProof="0" dirty="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a:ln>
                  <a:noFill/>
                </a:ln>
                <a:solidFill>
                  <a:prstClr val="black"/>
                </a:solidFill>
                <a:effectLst/>
                <a:uLnTx/>
                <a:uFillTx/>
                <a:latin typeface="Calibri"/>
                <a:ea typeface="ＭＳ Ｐゴシック" charset="-128"/>
                <a:cs typeface="+mn-cs"/>
              </a:rPr>
              <a:t>supported</a:t>
            </a:r>
            <a:r>
              <a:rPr kumimoji="0" lang="nl-NL" sz="2000" b="0" i="0" u="none" strike="noStrike" kern="1200" cap="none" spc="0" normalizeH="0" baseline="0" noProof="0" dirty="0">
                <a:ln>
                  <a:noFill/>
                </a:ln>
                <a:solidFill>
                  <a:prstClr val="black"/>
                </a:solidFill>
                <a:effectLst/>
                <a:uLnTx/>
                <a:uFillTx/>
                <a:latin typeface="Calibri"/>
                <a:ea typeface="ＭＳ Ｐゴシック" charset="-128"/>
                <a:cs typeface="+mn-cs"/>
              </a:rPr>
              <a:t> in </a:t>
            </a:r>
            <a:r>
              <a:rPr kumimoji="0" lang="nl-NL" sz="2000" b="0" i="0" u="none" strike="noStrike" kern="1200" cap="none" spc="0" normalizeH="0" baseline="0" noProof="0" dirty="0" err="1">
                <a:ln>
                  <a:noFill/>
                </a:ln>
                <a:solidFill>
                  <a:prstClr val="black"/>
                </a:solidFill>
                <a:effectLst/>
                <a:uLnTx/>
                <a:uFillTx/>
                <a:latin typeface="Calibri"/>
                <a:ea typeface="ＭＳ Ｐゴシック" charset="-128"/>
                <a:cs typeface="+mn-cs"/>
              </a:rPr>
              <a:t>implementing</a:t>
            </a:r>
            <a:r>
              <a:rPr kumimoji="0" lang="nl-NL" sz="2000" b="0" i="0" u="none" strike="noStrike" kern="1200" cap="none" spc="0" normalizeH="0" baseline="0" noProof="0" dirty="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a:ln>
                  <a:noFill/>
                </a:ln>
                <a:solidFill>
                  <a:prstClr val="black"/>
                </a:solidFill>
                <a:effectLst/>
                <a:uLnTx/>
                <a:uFillTx/>
                <a:latin typeface="Calibri"/>
                <a:ea typeface="ＭＳ Ｐゴシック" charset="-128"/>
                <a:cs typeface="+mn-cs"/>
              </a:rPr>
              <a:t>the</a:t>
            </a:r>
            <a:r>
              <a:rPr kumimoji="0" lang="nl-NL" sz="2000" b="0" i="0" u="none" strike="noStrike" kern="1200" cap="none" spc="0" normalizeH="0" baseline="0" noProof="0" dirty="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ＭＳ Ｐゴシック" charset="-128"/>
                <a:cs typeface="+mn-cs"/>
              </a:rPr>
              <a:t>Guidelines</a:t>
            </a:r>
            <a:r>
              <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ＭＳ Ｐゴシック" charset="-128"/>
                <a:cs typeface="+mn-cs"/>
              </a:rPr>
              <a:t>for</a:t>
            </a:r>
            <a:r>
              <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ＭＳ Ｐゴシック" charset="-128"/>
                <a:cs typeface="+mn-cs"/>
              </a:rPr>
              <a:t>Healtier</a:t>
            </a:r>
            <a:r>
              <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ＭＳ Ｐゴシック" charset="-128"/>
                <a:cs typeface="+mn-cs"/>
              </a:rPr>
              <a:t>Canteens</a:t>
            </a:r>
            <a:endParaRPr kumimoji="0" lang="nl-NL" sz="2000" b="0" i="0" u="none" strike="noStrike" kern="1200" cap="none" spc="0" normalizeH="0" baseline="0" noProof="0" dirty="0" smtClean="0">
              <a:ln>
                <a:noFill/>
              </a:ln>
              <a:solidFill>
                <a:prstClr val="black"/>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nl-NL" sz="2000" b="0" i="0" u="none" strike="noStrike" kern="0" cap="none" spc="0" normalizeH="0" baseline="0" noProof="0" dirty="0">
              <a:ln>
                <a:noFill/>
              </a:ln>
              <a:solidFill>
                <a:prstClr val="black"/>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nl-NL" sz="2000" b="1" i="0" u="none" strike="noStrike" kern="0" cap="none" spc="0" normalizeH="0" baseline="0" noProof="0" dirty="0" smtClean="0">
                <a:ln>
                  <a:noFill/>
                </a:ln>
                <a:solidFill>
                  <a:prstClr val="black"/>
                </a:solidFill>
                <a:effectLst/>
                <a:uLnTx/>
                <a:uFillTx/>
                <a:latin typeface="Calibri"/>
                <a:ea typeface="ＭＳ Ｐゴシック" charset="-128"/>
                <a:cs typeface="+mn-cs"/>
              </a:rPr>
              <a:t>How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Interviews, expertmeeting</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6-month, quasi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experimental</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study</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in 20 schools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for</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process</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and</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effect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evaluation</a:t>
            </a:r>
            <a:endPar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nl-NL" sz="2000" b="0" i="0" u="none" strike="noStrike" kern="0" cap="none" spc="0" normalizeH="0" baseline="0" noProof="0" dirty="0">
              <a:ln>
                <a:noFill/>
              </a:ln>
              <a:solidFill>
                <a:prstClr val="black"/>
              </a:solidFill>
              <a:effectLst/>
              <a:uLnTx/>
              <a:uFillTx/>
              <a:latin typeface="Calibri"/>
              <a:ea typeface="ＭＳ Ｐゴシック"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nl-NL" sz="2000" b="1" i="0" u="none" strike="noStrike" kern="0" cap="none" spc="0" normalizeH="0" baseline="0" noProof="0" dirty="0" err="1" smtClean="0">
                <a:ln>
                  <a:noFill/>
                </a:ln>
                <a:solidFill>
                  <a:prstClr val="black"/>
                </a:solidFill>
                <a:effectLst/>
                <a:uLnTx/>
                <a:uFillTx/>
                <a:latin typeface="Calibri"/>
                <a:ea typeface="ＭＳ Ｐゴシック" charset="-128"/>
                <a:cs typeface="+mn-cs"/>
              </a:rPr>
              <a:t>Results</a:t>
            </a:r>
            <a:endParaRPr kumimoji="0" lang="nl-NL" sz="2000" b="1" i="0" u="none" strike="noStrike" kern="0" cap="none" spc="0" normalizeH="0" baseline="0" noProof="0" dirty="0" smtClean="0">
              <a:ln>
                <a:noFill/>
              </a:ln>
              <a:solidFill>
                <a:prstClr val="black"/>
              </a:solidFill>
              <a:effectLst/>
              <a:uLnTx/>
              <a:uFillTx/>
              <a:latin typeface="Calibri"/>
              <a:ea typeface="ＭＳ Ｐゴシック"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Insight</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in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barriers</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and</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facilitators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Development of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implementation</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activities</a:t>
            </a:r>
            <a:endPar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Process</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and</a:t>
            </a:r>
            <a:r>
              <a:rPr kumimoji="0" lang="nl-NL" sz="2000" b="0" i="0" u="none" strike="noStrike" kern="0" cap="none" spc="0" normalizeH="0" baseline="0" noProof="0" dirty="0" smtClean="0">
                <a:ln>
                  <a:noFill/>
                </a:ln>
                <a:solidFill>
                  <a:prstClr val="black"/>
                </a:solidFill>
                <a:effectLst/>
                <a:uLnTx/>
                <a:uFillTx/>
                <a:latin typeface="Calibri"/>
                <a:ea typeface="ＭＳ Ｐゴシック" charset="-128"/>
                <a:cs typeface="+mn-cs"/>
              </a:rPr>
              <a:t> effect </a:t>
            </a:r>
            <a:r>
              <a:rPr kumimoji="0" lang="nl-NL" sz="2000" b="0" i="0" u="none" strike="noStrike" kern="0" cap="none" spc="0" normalizeH="0" baseline="0" noProof="0" dirty="0" err="1" smtClean="0">
                <a:ln>
                  <a:noFill/>
                </a:ln>
                <a:solidFill>
                  <a:prstClr val="black"/>
                </a:solidFill>
                <a:effectLst/>
                <a:uLnTx/>
                <a:uFillTx/>
                <a:latin typeface="Calibri"/>
                <a:ea typeface="ＭＳ Ｐゴシック" charset="-128"/>
                <a:cs typeface="+mn-cs"/>
              </a:rPr>
              <a:t>evaluation</a:t>
            </a:r>
            <a:endParaRPr kumimoji="0" lang="nl-NL" sz="2000" b="0" i="0" u="none" strike="noStrike" kern="0" cap="none" spc="0" normalizeH="0" baseline="0" noProof="0" dirty="0">
              <a:ln>
                <a:noFill/>
              </a:ln>
              <a:solidFill>
                <a:prstClr val="black"/>
              </a:solidFill>
              <a:effectLst/>
              <a:uLnTx/>
              <a:uFillTx/>
              <a:latin typeface="Calibri"/>
              <a:ea typeface="ＭＳ Ｐゴシック" charset="-128"/>
              <a:cs typeface="+mn-cs"/>
            </a:endParaRPr>
          </a:p>
        </p:txBody>
      </p:sp>
      <p:sp>
        <p:nvSpPr>
          <p:cNvPr id="16" name="Rectangle 15"/>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2"/>
          <p:cNvSpPr txBox="1">
            <a:spLocks noChangeArrowheads="1"/>
          </p:cNvSpPr>
          <p:nvPr/>
        </p:nvSpPr>
        <p:spPr>
          <a:xfrm>
            <a:off x="611560" y="13642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a:ea typeface="+mj-ea"/>
                <a:cs typeface="+mj-cs"/>
              </a:rPr>
              <a:t>Implementation of Guidelines for Healthier Canteens in schools</a:t>
            </a:r>
          </a:p>
        </p:txBody>
      </p:sp>
    </p:spTree>
    <p:extLst>
      <p:ext uri="{BB962C8B-B14F-4D97-AF65-F5344CB8AC3E}">
        <p14:creationId xmlns:p14="http://schemas.microsoft.com/office/powerpoint/2010/main" val="2451590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3"/>
          <a:stretch>
            <a:fillRect/>
          </a:stretch>
        </p:blipFill>
        <p:spPr>
          <a:xfrm>
            <a:off x="1403648" y="5384624"/>
            <a:ext cx="1583777" cy="1191605"/>
          </a:xfrm>
          <a:prstGeom prst="rect">
            <a:avLst/>
          </a:prstGeom>
        </p:spPr>
      </p:pic>
      <p:sp>
        <p:nvSpPr>
          <p:cNvPr id="16" name="Rectangle 15"/>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2"/>
          <p:cNvSpPr txBox="1">
            <a:spLocks noChangeArrowheads="1"/>
          </p:cNvSpPr>
          <p:nvPr/>
        </p:nvSpPr>
        <p:spPr>
          <a:xfrm>
            <a:off x="611560" y="13642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a:ea typeface="+mj-ea"/>
                <a:cs typeface="+mj-cs"/>
              </a:rPr>
              <a:t>Implementation of Guidelines Healthier Canteens in schools</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535095"/>
            <a:ext cx="1784801" cy="10411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descr="H:\DATAFALW\My Documents\Gezonde schoolkantine\Presentaties\vc_logo_op_wit_cmyk_EN-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1443" y="3446403"/>
            <a:ext cx="3587952" cy="10724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DATAFALW\My Documents\Algemeen\Huisstijl_formats\Beta_faculteit juni2017\VUlogo_BETA_RGB_E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59" y="3446403"/>
            <a:ext cx="5312593"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arphati.amsterdam/wp-content/uploads/2016/05/Sarphati-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288" y="5590514"/>
            <a:ext cx="1920985" cy="70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921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4000" dirty="0" err="1" smtClean="0"/>
              <a:t>Implementation</a:t>
            </a:r>
            <a:r>
              <a:rPr lang="nl-NL" sz="4000" dirty="0" smtClean="0"/>
              <a:t> </a:t>
            </a:r>
            <a:r>
              <a:rPr lang="nl-NL" sz="4000" dirty="0" err="1" smtClean="0"/>
              <a:t>and</a:t>
            </a:r>
            <a:r>
              <a:rPr lang="nl-NL" sz="4000" dirty="0" smtClean="0"/>
              <a:t> effect </a:t>
            </a:r>
            <a:r>
              <a:rPr lang="nl-NL" sz="4000" dirty="0" err="1" smtClean="0"/>
              <a:t>study</a:t>
            </a:r>
            <a:endParaRPr lang="en-US" sz="4000" dirty="0"/>
          </a:p>
        </p:txBody>
      </p:sp>
      <p:sp>
        <p:nvSpPr>
          <p:cNvPr id="5" name="Tijdelijke aanduiding voor inhoud 4"/>
          <p:cNvSpPr>
            <a:spLocks noGrp="1"/>
          </p:cNvSpPr>
          <p:nvPr>
            <p:ph idx="1"/>
          </p:nvPr>
        </p:nvSpPr>
        <p:spPr>
          <a:xfrm>
            <a:off x="457200" y="1772816"/>
            <a:ext cx="8229600" cy="4525963"/>
          </a:xfrm>
        </p:spPr>
        <p:txBody>
          <a:bodyPr>
            <a:normAutofit/>
          </a:bodyPr>
          <a:lstStyle/>
          <a:p>
            <a:pPr marL="0" lvl="0" indent="0">
              <a:buClr>
                <a:schemeClr val="accent3"/>
              </a:buClr>
              <a:buNone/>
            </a:pPr>
            <a:r>
              <a:rPr lang="en-US" sz="2200" dirty="0" smtClean="0"/>
              <a:t>What is the effect of the </a:t>
            </a:r>
            <a:r>
              <a:rPr lang="en-US" sz="2200" dirty="0"/>
              <a:t>Guidelines </a:t>
            </a:r>
            <a:r>
              <a:rPr lang="en-US" sz="2200" dirty="0" smtClean="0"/>
              <a:t>for Healthier Canteen on:</a:t>
            </a:r>
          </a:p>
          <a:p>
            <a:pPr lvl="0">
              <a:buClr>
                <a:schemeClr val="accent3"/>
              </a:buClr>
            </a:pPr>
            <a:endParaRPr lang="en-US" sz="2200" dirty="0" smtClean="0"/>
          </a:p>
          <a:p>
            <a:pPr lvl="0">
              <a:buClr>
                <a:schemeClr val="accent3"/>
              </a:buClr>
            </a:pPr>
            <a:r>
              <a:rPr lang="en-US" sz="2200" dirty="0" smtClean="0"/>
              <a:t>changes in the school canteen (amount, quality, placing)?</a:t>
            </a:r>
          </a:p>
          <a:p>
            <a:pPr lvl="1">
              <a:buClr>
                <a:schemeClr val="accent3"/>
              </a:buClr>
            </a:pPr>
            <a:r>
              <a:rPr lang="en-US" sz="1800" dirty="0" smtClean="0"/>
              <a:t>Canteen Scan</a:t>
            </a:r>
          </a:p>
          <a:p>
            <a:pPr lvl="0">
              <a:buClr>
                <a:schemeClr val="accent3"/>
              </a:buClr>
            </a:pPr>
            <a:r>
              <a:rPr lang="en-US" sz="2200" dirty="0" smtClean="0"/>
              <a:t>(determinants of) purchase behavior of students (13-14 year)?</a:t>
            </a:r>
          </a:p>
          <a:p>
            <a:pPr lvl="1">
              <a:buClr>
                <a:schemeClr val="accent3"/>
              </a:buClr>
            </a:pPr>
            <a:r>
              <a:rPr lang="en-US" sz="1800" dirty="0" smtClean="0"/>
              <a:t>Questionnaire to (determinants of) purchase behavior</a:t>
            </a:r>
          </a:p>
          <a:p>
            <a:pPr lvl="0">
              <a:buClr>
                <a:schemeClr val="accent3"/>
              </a:buClr>
            </a:pPr>
            <a:endParaRPr lang="en-US" sz="2200" dirty="0" smtClean="0"/>
          </a:p>
          <a:p>
            <a:pPr lvl="0">
              <a:buClr>
                <a:schemeClr val="accent3"/>
              </a:buClr>
            </a:pPr>
            <a:endParaRPr lang="en-US" sz="2200" dirty="0" smtClean="0"/>
          </a:p>
          <a:p>
            <a:pPr marL="0" lvl="0" indent="0">
              <a:buClr>
                <a:schemeClr val="accent3"/>
              </a:buClr>
              <a:buNone/>
            </a:pPr>
            <a:r>
              <a:rPr lang="en-US" sz="2200" dirty="0" smtClean="0"/>
              <a:t>How do stakeholders evaluate the implementation of the </a:t>
            </a:r>
            <a:r>
              <a:rPr lang="en-US" sz="2200" dirty="0"/>
              <a:t>Guidelines </a:t>
            </a:r>
            <a:r>
              <a:rPr lang="en-US" sz="2200" dirty="0" smtClean="0"/>
              <a:t>for Healthier Canteen in secondary school? </a:t>
            </a:r>
          </a:p>
          <a:p>
            <a:pPr lvl="1">
              <a:buClr>
                <a:schemeClr val="accent3"/>
              </a:buClr>
            </a:pPr>
            <a:r>
              <a:rPr lang="en-US" sz="1800" dirty="0" smtClean="0"/>
              <a:t>Questionnaire </a:t>
            </a:r>
            <a:r>
              <a:rPr lang="en-US" sz="1800" dirty="0"/>
              <a:t>with process evaluation </a:t>
            </a:r>
            <a:r>
              <a:rPr lang="en-US" sz="1800" dirty="0" smtClean="0"/>
              <a:t>concepts</a:t>
            </a:r>
            <a:endParaRPr lang="en-US" sz="2200" dirty="0" smtClean="0"/>
          </a:p>
          <a:p>
            <a:pPr marL="0" indent="0">
              <a:buNone/>
            </a:pPr>
            <a:endParaRPr lang="nl-NL" dirty="0"/>
          </a:p>
        </p:txBody>
      </p:sp>
      <p:sp>
        <p:nvSpPr>
          <p:cNvPr id="4" name="Rectangle 3"/>
          <p:cNvSpPr/>
          <p:nvPr/>
        </p:nvSpPr>
        <p:spPr>
          <a:xfrm>
            <a:off x="0" y="1196975"/>
            <a:ext cx="91440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61550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roject\Gezondere Kantines\Alles is Gezondheid\Fase 2 - Alles is Gezondheid\Fase 2\Middelen\De Rosa_Gezonde Schoolkantine Schaal-Tr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89" y="2130224"/>
            <a:ext cx="8570679" cy="41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4856584" y="15401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2339752" y="15401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070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013" y="1170662"/>
            <a:ext cx="6431975" cy="4516676"/>
          </a:xfrm>
          <a:prstGeom prst="rect">
            <a:avLst/>
          </a:prstGeom>
        </p:spPr>
      </p:pic>
    </p:spTree>
    <p:extLst>
      <p:ext uri="{BB962C8B-B14F-4D97-AF65-F5344CB8AC3E}">
        <p14:creationId xmlns:p14="http://schemas.microsoft.com/office/powerpoint/2010/main" val="240616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Conclusions</a:t>
            </a:r>
            <a:endParaRPr lang="en-US" dirty="0"/>
          </a:p>
        </p:txBody>
      </p:sp>
      <p:sp>
        <p:nvSpPr>
          <p:cNvPr id="3" name="Text Placeholder 2"/>
          <p:cNvSpPr>
            <a:spLocks noGrp="1"/>
          </p:cNvSpPr>
          <p:nvPr>
            <p:ph type="body" sz="quarter" idx="10"/>
          </p:nvPr>
        </p:nvSpPr>
        <p:spPr/>
        <p:txBody>
          <a:bodyPr/>
          <a:lstStyle/>
          <a:p>
            <a:pPr marL="612900" indent="-342900">
              <a:buFontTx/>
              <a:buChar char="-"/>
            </a:pPr>
            <a:r>
              <a:rPr lang="en-US" dirty="0" err="1" smtClean="0"/>
              <a:t>Veel</a:t>
            </a:r>
            <a:r>
              <a:rPr lang="en-US" dirty="0" smtClean="0"/>
              <a:t> </a:t>
            </a:r>
            <a:r>
              <a:rPr lang="en-US" dirty="0" err="1" smtClean="0"/>
              <a:t>leerlingen</a:t>
            </a:r>
            <a:r>
              <a:rPr lang="en-US" dirty="0" smtClean="0"/>
              <a:t> in het </a:t>
            </a:r>
            <a:r>
              <a:rPr lang="en-US" dirty="0" err="1" smtClean="0"/>
              <a:t>voortgezet</a:t>
            </a:r>
            <a:r>
              <a:rPr lang="en-US" dirty="0" smtClean="0"/>
              <a:t> </a:t>
            </a:r>
            <a:r>
              <a:rPr lang="en-US" dirty="0" err="1" smtClean="0"/>
              <a:t>onderwijs</a:t>
            </a:r>
            <a:r>
              <a:rPr lang="en-US" dirty="0" smtClean="0"/>
              <a:t> </a:t>
            </a:r>
            <a:r>
              <a:rPr lang="en-US" dirty="0" err="1" smtClean="0"/>
              <a:t>hebben</a:t>
            </a:r>
            <a:r>
              <a:rPr lang="en-US" dirty="0" smtClean="0"/>
              <a:t> </a:t>
            </a:r>
            <a:r>
              <a:rPr lang="en-US" dirty="0" err="1" smtClean="0"/>
              <a:t>een</a:t>
            </a:r>
            <a:r>
              <a:rPr lang="en-US" dirty="0" smtClean="0"/>
              <a:t> </a:t>
            </a:r>
            <a:r>
              <a:rPr lang="en-US" dirty="0" err="1" smtClean="0"/>
              <a:t>ongezonde</a:t>
            </a:r>
            <a:r>
              <a:rPr lang="en-US" dirty="0" smtClean="0"/>
              <a:t> </a:t>
            </a:r>
            <a:r>
              <a:rPr lang="en-US" dirty="0" err="1" smtClean="0"/>
              <a:t>leefstijl</a:t>
            </a:r>
            <a:r>
              <a:rPr lang="en-US" dirty="0" smtClean="0"/>
              <a:t>. </a:t>
            </a:r>
          </a:p>
          <a:p>
            <a:pPr marL="612900" indent="-342900">
              <a:buFontTx/>
              <a:buChar char="-"/>
            </a:pPr>
            <a:r>
              <a:rPr lang="en-US" dirty="0" err="1" smtClean="0"/>
              <a:t>Dat</a:t>
            </a:r>
            <a:r>
              <a:rPr lang="en-US" dirty="0" smtClean="0"/>
              <a:t> </a:t>
            </a:r>
            <a:r>
              <a:rPr lang="en-US" dirty="0" err="1" smtClean="0"/>
              <a:t>komt</a:t>
            </a:r>
            <a:r>
              <a:rPr lang="en-US" dirty="0" smtClean="0"/>
              <a:t> </a:t>
            </a:r>
            <a:r>
              <a:rPr lang="en-US" dirty="0" err="1" smtClean="0"/>
              <a:t>deels</a:t>
            </a:r>
            <a:r>
              <a:rPr lang="en-US" dirty="0" smtClean="0"/>
              <a:t> door </a:t>
            </a:r>
            <a:r>
              <a:rPr lang="en-US" dirty="0" err="1" smtClean="0"/>
              <a:t>overwegen</a:t>
            </a:r>
            <a:r>
              <a:rPr lang="en-US" dirty="0" err="1" smtClean="0"/>
              <a:t>d</a:t>
            </a:r>
            <a:r>
              <a:rPr lang="en-US" dirty="0" smtClean="0"/>
              <a:t> </a:t>
            </a:r>
            <a:r>
              <a:rPr lang="en-US" dirty="0" err="1" smtClean="0"/>
              <a:t>ongezond</a:t>
            </a:r>
            <a:r>
              <a:rPr lang="en-US" dirty="0" smtClean="0"/>
              <a:t> </a:t>
            </a:r>
            <a:r>
              <a:rPr lang="en-US" dirty="0" err="1" smtClean="0"/>
              <a:t>voedselaanbod</a:t>
            </a:r>
            <a:r>
              <a:rPr lang="en-US" dirty="0" smtClean="0"/>
              <a:t> in </a:t>
            </a:r>
            <a:r>
              <a:rPr lang="en-US" dirty="0" err="1" smtClean="0"/>
              <a:t>en</a:t>
            </a:r>
            <a:r>
              <a:rPr lang="en-US" dirty="0" smtClean="0"/>
              <a:t> </a:t>
            </a:r>
            <a:r>
              <a:rPr lang="en-US" dirty="0" err="1" smtClean="0"/>
              <a:t>rond</a:t>
            </a:r>
            <a:r>
              <a:rPr lang="en-US" dirty="0" smtClean="0"/>
              <a:t> de school </a:t>
            </a:r>
            <a:r>
              <a:rPr lang="en-US" dirty="0" err="1" smtClean="0"/>
              <a:t>én</a:t>
            </a:r>
            <a:r>
              <a:rPr lang="en-US" dirty="0" smtClean="0"/>
              <a:t> de </a:t>
            </a:r>
            <a:r>
              <a:rPr lang="en-US" dirty="0" err="1" smtClean="0"/>
              <a:t>intensieve</a:t>
            </a:r>
            <a:r>
              <a:rPr lang="en-US" dirty="0" smtClean="0"/>
              <a:t> marketing van </a:t>
            </a:r>
            <a:r>
              <a:rPr lang="en-US" dirty="0" err="1" smtClean="0"/>
              <a:t>ongezond</a:t>
            </a:r>
            <a:r>
              <a:rPr lang="en-US" dirty="0" smtClean="0"/>
              <a:t> </a:t>
            </a:r>
            <a:r>
              <a:rPr lang="en-US" dirty="0" err="1" smtClean="0"/>
              <a:t>voedsel</a:t>
            </a:r>
            <a:r>
              <a:rPr lang="en-US" dirty="0" smtClean="0"/>
              <a:t> </a:t>
            </a:r>
            <a:r>
              <a:rPr lang="en-US" dirty="0" err="1" smtClean="0"/>
              <a:t>gericht</a:t>
            </a:r>
            <a:r>
              <a:rPr lang="en-US" dirty="0" smtClean="0"/>
              <a:t> op </a:t>
            </a:r>
            <a:r>
              <a:rPr lang="en-US" dirty="0" err="1" smtClean="0"/>
              <a:t>tieners</a:t>
            </a:r>
            <a:r>
              <a:rPr lang="en-US" dirty="0" smtClean="0"/>
              <a:t>.</a:t>
            </a:r>
          </a:p>
          <a:p>
            <a:pPr marL="612900" indent="-342900">
              <a:buFontTx/>
              <a:buChar char="-"/>
            </a:pPr>
            <a:r>
              <a:rPr lang="en-US" dirty="0" err="1" smtClean="0"/>
              <a:t>Voedseleducatie</a:t>
            </a:r>
            <a:r>
              <a:rPr lang="en-US" dirty="0" smtClean="0"/>
              <a:t> (</a:t>
            </a:r>
            <a:r>
              <a:rPr lang="en-US" dirty="0" err="1" smtClean="0"/>
              <a:t>bv</a:t>
            </a:r>
            <a:r>
              <a:rPr lang="en-US" dirty="0" smtClean="0"/>
              <a:t>. In de </a:t>
            </a:r>
            <a:r>
              <a:rPr lang="en-US" dirty="0" err="1" smtClean="0"/>
              <a:t>biologieles</a:t>
            </a:r>
            <a:r>
              <a:rPr lang="en-US" dirty="0" smtClean="0"/>
              <a:t> </a:t>
            </a:r>
            <a:r>
              <a:rPr lang="en-US" dirty="0" err="1" smtClean="0"/>
              <a:t>en</a:t>
            </a:r>
            <a:r>
              <a:rPr lang="en-US" dirty="0" smtClean="0"/>
              <a:t> </a:t>
            </a:r>
            <a:r>
              <a:rPr lang="en-US" dirty="0" err="1" smtClean="0"/>
              <a:t>mede</a:t>
            </a:r>
            <a:r>
              <a:rPr lang="en-US" dirty="0" smtClean="0"/>
              <a:t> door </a:t>
            </a:r>
            <a:r>
              <a:rPr lang="en-US" dirty="0" err="1" smtClean="0"/>
              <a:t>mede-leerlingen</a:t>
            </a:r>
            <a:r>
              <a:rPr lang="en-US" dirty="0" smtClean="0"/>
              <a:t>/</a:t>
            </a:r>
            <a:r>
              <a:rPr lang="en-US" dirty="0" err="1" smtClean="0"/>
              <a:t>vakkenvullers</a:t>
            </a:r>
            <a:r>
              <a:rPr lang="en-US" dirty="0" smtClean="0"/>
              <a:t>), </a:t>
            </a:r>
            <a:r>
              <a:rPr lang="en-US" dirty="0" err="1" smtClean="0"/>
              <a:t>een</a:t>
            </a:r>
            <a:r>
              <a:rPr lang="en-US" dirty="0" smtClean="0"/>
              <a:t> </a:t>
            </a:r>
            <a:r>
              <a:rPr lang="en-US" dirty="0" err="1" smtClean="0"/>
              <a:t>gezonde</a:t>
            </a:r>
            <a:r>
              <a:rPr lang="en-US" dirty="0" smtClean="0"/>
              <a:t> </a:t>
            </a:r>
            <a:r>
              <a:rPr lang="en-US" dirty="0" err="1" smtClean="0"/>
              <a:t>kantine</a:t>
            </a:r>
            <a:r>
              <a:rPr lang="en-US" dirty="0" smtClean="0"/>
              <a:t> </a:t>
            </a:r>
            <a:r>
              <a:rPr lang="en-US" dirty="0" err="1" smtClean="0"/>
              <a:t>en</a:t>
            </a:r>
            <a:r>
              <a:rPr lang="en-US" dirty="0" smtClean="0"/>
              <a:t> </a:t>
            </a:r>
            <a:r>
              <a:rPr lang="en-US" dirty="0" err="1" smtClean="0"/>
              <a:t>afspraken</a:t>
            </a:r>
            <a:r>
              <a:rPr lang="en-US" dirty="0" smtClean="0"/>
              <a:t> met </a:t>
            </a:r>
            <a:r>
              <a:rPr lang="en-US" dirty="0" err="1" smtClean="0"/>
              <a:t>aanbieders</a:t>
            </a:r>
            <a:r>
              <a:rPr lang="en-US" dirty="0" smtClean="0"/>
              <a:t> </a:t>
            </a:r>
            <a:r>
              <a:rPr lang="en-US" dirty="0" err="1" smtClean="0"/>
              <a:t>rond</a:t>
            </a:r>
            <a:r>
              <a:rPr lang="en-US" dirty="0" smtClean="0"/>
              <a:t> de school </a:t>
            </a:r>
            <a:r>
              <a:rPr lang="en-US" dirty="0" err="1" smtClean="0"/>
              <a:t>kunnen</a:t>
            </a:r>
            <a:r>
              <a:rPr lang="en-US" dirty="0" smtClean="0"/>
              <a:t> </a:t>
            </a:r>
            <a:r>
              <a:rPr lang="en-US" dirty="0" err="1" smtClean="0"/>
              <a:t>helpen</a:t>
            </a:r>
            <a:r>
              <a:rPr lang="en-US" dirty="0" smtClean="0"/>
              <a:t> </a:t>
            </a:r>
            <a:r>
              <a:rPr lang="en-US" dirty="0" err="1" smtClean="0"/>
              <a:t>kinderen</a:t>
            </a:r>
            <a:r>
              <a:rPr lang="en-US" dirty="0" smtClean="0"/>
              <a:t> </a:t>
            </a:r>
            <a:r>
              <a:rPr lang="en-US" dirty="0" err="1" smtClean="0"/>
              <a:t>gezonder</a:t>
            </a:r>
            <a:r>
              <a:rPr lang="en-US" dirty="0" smtClean="0"/>
              <a:t> </a:t>
            </a:r>
            <a:r>
              <a:rPr lang="en-US" dirty="0" err="1" smtClean="0"/>
              <a:t>te</a:t>
            </a:r>
            <a:r>
              <a:rPr lang="en-US" dirty="0" smtClean="0"/>
              <a:t> </a:t>
            </a:r>
            <a:r>
              <a:rPr lang="en-US" dirty="0" err="1" smtClean="0"/>
              <a:t>laten</a:t>
            </a:r>
            <a:r>
              <a:rPr lang="en-US" dirty="0" smtClean="0"/>
              <a:t> </a:t>
            </a:r>
            <a:r>
              <a:rPr lang="en-US" dirty="0" err="1" smtClean="0"/>
              <a:t>eten</a:t>
            </a:r>
            <a:r>
              <a:rPr lang="en-US" dirty="0" smtClean="0"/>
              <a:t> </a:t>
            </a:r>
            <a:r>
              <a:rPr lang="en-US" dirty="0" err="1" smtClean="0"/>
              <a:t>en</a:t>
            </a:r>
            <a:r>
              <a:rPr lang="en-US" dirty="0" smtClean="0"/>
              <a:t> </a:t>
            </a:r>
            <a:r>
              <a:rPr lang="en-US" dirty="0" err="1" smtClean="0"/>
              <a:t>drinken</a:t>
            </a:r>
            <a:r>
              <a:rPr lang="en-US" dirty="0" smtClean="0"/>
              <a:t>.</a:t>
            </a:r>
          </a:p>
          <a:p>
            <a:pPr marL="612900" indent="-342900">
              <a:buFontTx/>
              <a:buChar char="-"/>
            </a:pPr>
            <a:r>
              <a:rPr lang="en-US" dirty="0" err="1" smtClean="0"/>
              <a:t>Betrokkenheid</a:t>
            </a:r>
            <a:r>
              <a:rPr lang="en-US" dirty="0" smtClean="0"/>
              <a:t> </a:t>
            </a:r>
            <a:r>
              <a:rPr lang="en-US" dirty="0" err="1" smtClean="0"/>
              <a:t>ouders</a:t>
            </a:r>
            <a:r>
              <a:rPr lang="en-US" dirty="0" smtClean="0"/>
              <a:t> is </a:t>
            </a:r>
            <a:r>
              <a:rPr lang="en-US" dirty="0" err="1" smtClean="0"/>
              <a:t>ook</a:t>
            </a:r>
            <a:r>
              <a:rPr lang="en-US" dirty="0" smtClean="0"/>
              <a:t> </a:t>
            </a:r>
            <a:r>
              <a:rPr lang="en-US" dirty="0" err="1" smtClean="0"/>
              <a:t>belangrijk</a:t>
            </a:r>
            <a:r>
              <a:rPr lang="en-US" dirty="0" smtClean="0"/>
              <a:t>.</a:t>
            </a:r>
            <a:endParaRPr lang="en-US" dirty="0"/>
          </a:p>
          <a:p>
            <a:pPr marL="612900" indent="-342900">
              <a:buFontTx/>
              <a:buChar char="-"/>
            </a:pPr>
            <a:endParaRPr lang="en-US" dirty="0" smtClean="0"/>
          </a:p>
        </p:txBody>
      </p:sp>
    </p:spTree>
    <p:extLst>
      <p:ext uri="{BB962C8B-B14F-4D97-AF65-F5344CB8AC3E}">
        <p14:creationId xmlns:p14="http://schemas.microsoft.com/office/powerpoint/2010/main" val="2937300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image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2408060"/>
            <a:ext cx="2679700" cy="2388977"/>
          </a:xfrm>
          <a:prstGeom prst="rect">
            <a:avLst/>
          </a:prstGeom>
        </p:spPr>
      </p:pic>
      <p:sp>
        <p:nvSpPr>
          <p:cNvPr id="2" name="Title 1"/>
          <p:cNvSpPr>
            <a:spLocks noGrp="1"/>
          </p:cNvSpPr>
          <p:nvPr>
            <p:ph type="ctrTitle"/>
          </p:nvPr>
        </p:nvSpPr>
        <p:spPr/>
        <p:txBody>
          <a:bodyPr/>
          <a:lstStyle/>
          <a:p>
            <a:r>
              <a:rPr lang="en-US" dirty="0"/>
              <a:t>questions?</a:t>
            </a:r>
          </a:p>
        </p:txBody>
      </p:sp>
      <p:pic>
        <p:nvPicPr>
          <p:cNvPr id="4" name="Afbeelding 3"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2672340"/>
            <a:ext cx="2184400" cy="2525351"/>
          </a:xfrm>
          <a:prstGeom prst="rect">
            <a:avLst/>
          </a:prstGeom>
        </p:spPr>
      </p:pic>
      <p:pic>
        <p:nvPicPr>
          <p:cNvPr id="6" name="Afbeelding 5"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715" y="3024575"/>
            <a:ext cx="1520437" cy="1520437"/>
          </a:xfrm>
          <a:prstGeom prst="rect">
            <a:avLst/>
          </a:prstGeom>
        </p:spPr>
      </p:pic>
      <p:pic>
        <p:nvPicPr>
          <p:cNvPr id="8" name="Afbeelding 7" descr="image0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152" y="2408059"/>
            <a:ext cx="1421848" cy="2136953"/>
          </a:xfrm>
          <a:prstGeom prst="rect">
            <a:avLst/>
          </a:prstGeom>
        </p:spPr>
      </p:pic>
      <p:pic>
        <p:nvPicPr>
          <p:cNvPr id="9" name="Afbeelding 8" descr="image0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3825" y="2672340"/>
            <a:ext cx="2174875" cy="1872672"/>
          </a:xfrm>
          <a:prstGeom prst="rect">
            <a:avLst/>
          </a:prstGeom>
        </p:spPr>
      </p:pic>
      <p:sp>
        <p:nvSpPr>
          <p:cNvPr id="11" name="Tekstvak 10"/>
          <p:cNvSpPr txBox="1"/>
          <p:nvPr/>
        </p:nvSpPr>
        <p:spPr>
          <a:xfrm>
            <a:off x="3505200" y="5359400"/>
            <a:ext cx="2984500" cy="830997"/>
          </a:xfrm>
          <a:prstGeom prst="rect">
            <a:avLst/>
          </a:prstGeom>
          <a:noFill/>
        </p:spPr>
        <p:txBody>
          <a:bodyPr wrap="square" rtlCol="0">
            <a:spAutoFit/>
          </a:bodyPr>
          <a:lstStyle/>
          <a:p>
            <a:r>
              <a:rPr lang="en-US" sz="2400" dirty="0" smtClean="0">
                <a:hlinkClick r:id="rId8"/>
              </a:rPr>
              <a:t>j.c.seidell@vu.nl</a:t>
            </a:r>
            <a:endParaRPr lang="en-US" sz="2400" dirty="0"/>
          </a:p>
          <a:p>
            <a:endParaRPr lang="nl-NL" sz="2400" dirty="0"/>
          </a:p>
        </p:txBody>
      </p:sp>
    </p:spTree>
    <p:extLst>
      <p:ext uri="{BB962C8B-B14F-4D97-AF65-F5344CB8AC3E}">
        <p14:creationId xmlns:p14="http://schemas.microsoft.com/office/powerpoint/2010/main" val="757752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151"/>
            <a:ext cx="9144000" cy="4011992"/>
          </a:xfrm>
          <a:prstGeom prst="rect">
            <a:avLst/>
          </a:prstGeom>
        </p:spPr>
      </p:pic>
    </p:spTree>
    <p:extLst>
      <p:ext uri="{BB962C8B-B14F-4D97-AF65-F5344CB8AC3E}">
        <p14:creationId xmlns:p14="http://schemas.microsoft.com/office/powerpoint/2010/main" val="743022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9" y="1410789"/>
            <a:ext cx="9171839" cy="4024207"/>
          </a:xfrm>
          <a:prstGeom prst="rect">
            <a:avLst/>
          </a:prstGeom>
        </p:spPr>
      </p:pic>
    </p:spTree>
    <p:extLst>
      <p:ext uri="{BB962C8B-B14F-4D97-AF65-F5344CB8AC3E}">
        <p14:creationId xmlns:p14="http://schemas.microsoft.com/office/powerpoint/2010/main" val="305699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535"/>
            <a:ext cx="9144000" cy="4208929"/>
          </a:xfrm>
          <a:prstGeom prst="rect">
            <a:avLst/>
          </a:prstGeom>
        </p:spPr>
      </p:pic>
    </p:spTree>
    <p:extLst>
      <p:ext uri="{BB962C8B-B14F-4D97-AF65-F5344CB8AC3E}">
        <p14:creationId xmlns:p14="http://schemas.microsoft.com/office/powerpoint/2010/main" val="380000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03" y="320249"/>
            <a:ext cx="8843553" cy="6153874"/>
          </a:xfrm>
          <a:prstGeom prst="rect">
            <a:avLst/>
          </a:prstGeom>
        </p:spPr>
      </p:pic>
    </p:spTree>
    <p:extLst>
      <p:ext uri="{BB962C8B-B14F-4D97-AF65-F5344CB8AC3E}">
        <p14:creationId xmlns:p14="http://schemas.microsoft.com/office/powerpoint/2010/main" val="97251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Afbeeldingsresultaat voor logo albert heij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5445224"/>
            <a:ext cx="2544217" cy="106080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p:txBody>
          <a:bodyPr/>
          <a:lstStyle/>
          <a:p>
            <a:r>
              <a:rPr lang="nl-NL" sz="2100" dirty="0" smtClean="0">
                <a:latin typeface="Verdana" panose="020B0604030504040204" pitchFamily="34" charset="0"/>
                <a:ea typeface="Verdana" panose="020B0604030504040204" pitchFamily="34" charset="0"/>
                <a:cs typeface="Verdana" panose="020B0604030504040204" pitchFamily="34" charset="0"/>
              </a:rPr>
              <a:t>Platform </a:t>
            </a:r>
            <a:r>
              <a:rPr lang="nl-NL" sz="2100" dirty="0" err="1" smtClean="0">
                <a:latin typeface="Verdana" panose="020B0604030504040204" pitchFamily="34" charset="0"/>
                <a:ea typeface="Verdana" panose="020B0604030504040204" pitchFamily="34" charset="0"/>
                <a:cs typeface="Verdana" panose="020B0604030504040204" pitchFamily="34" charset="0"/>
              </a:rPr>
              <a:t>Healthy</a:t>
            </a:r>
            <a:r>
              <a:rPr lang="nl-NL" sz="2100" dirty="0" smtClean="0">
                <a:latin typeface="Verdana" panose="020B0604030504040204" pitchFamily="34" charset="0"/>
                <a:ea typeface="Verdana" panose="020B0604030504040204" pitchFamily="34" charset="0"/>
                <a:cs typeface="Verdana" panose="020B0604030504040204" pitchFamily="34" charset="0"/>
              </a:rPr>
              <a:t> food environment </a:t>
            </a:r>
            <a:r>
              <a:rPr lang="nl-NL" sz="2100" dirty="0" err="1" smtClean="0">
                <a:latin typeface="Verdana" panose="020B0604030504040204" pitchFamily="34" charset="0"/>
                <a:ea typeface="Verdana" panose="020B0604030504040204" pitchFamily="34" charset="0"/>
                <a:cs typeface="Verdana" panose="020B0604030504040204" pitchFamily="34" charset="0"/>
              </a:rPr>
              <a:t>amsterdam</a:t>
            </a:r>
            <a:endParaRPr lang="nl-NL" sz="2100" dirty="0">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body" sz="quarter" idx="10"/>
          </p:nvPr>
        </p:nvSpPr>
        <p:spPr>
          <a:xfrm>
            <a:off x="682907" y="1700808"/>
            <a:ext cx="8281581" cy="4654800"/>
          </a:xfrm>
        </p:spPr>
        <p:txBody>
          <a:bodyPr/>
          <a:lstStyle/>
          <a:p>
            <a:pPr marL="0">
              <a:lnSpc>
                <a:spcPct val="150000"/>
              </a:lnSpc>
            </a:pPr>
            <a:r>
              <a:rPr lang="en-US" sz="2200" u="sng"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Aim</a:t>
            </a:r>
            <a:r>
              <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healthier food environment for children in Amsterdam</a:t>
            </a:r>
          </a:p>
          <a:p>
            <a:pPr marL="0">
              <a:lnSpc>
                <a:spcPct val="150000"/>
              </a:lnSpc>
            </a:pPr>
            <a:endParaRPr lang="en-US" sz="2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0">
              <a:lnSpc>
                <a:spcPct val="150000"/>
              </a:lnSpc>
            </a:pPr>
            <a:r>
              <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Effects of supermarket interventions:</a:t>
            </a:r>
          </a:p>
          <a:p>
            <a:pPr marL="342900" indent="-342900">
              <a:lnSpc>
                <a:spcPct val="150000"/>
              </a:lnSpc>
              <a:buFont typeface="Arial" panose="020B0604020202020204" pitchFamily="34" charset="0"/>
              <a:buChar char="•"/>
            </a:pPr>
            <a:r>
              <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Healthy checkout counter</a:t>
            </a:r>
          </a:p>
          <a:p>
            <a:pPr marL="342900" indent="-342900">
              <a:lnSpc>
                <a:spcPct val="150000"/>
              </a:lnSpc>
              <a:buFont typeface="Arial" panose="020B0604020202020204" pitchFamily="34" charset="0"/>
              <a:buChar char="•"/>
            </a:pPr>
            <a:r>
              <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Healthy Supermarket coach</a:t>
            </a:r>
          </a:p>
          <a:p>
            <a:pPr marL="0">
              <a:lnSpc>
                <a:spcPct val="150000"/>
              </a:lnSpc>
            </a:pPr>
            <a:endPar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270000" lvl="2" indent="0">
              <a:buClr>
                <a:srgbClr val="002060"/>
              </a:buClr>
              <a:buNone/>
            </a:pPr>
            <a:endParaRPr lang="en-US" sz="2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nl-NL" sz="2200" dirty="0"/>
          </a:p>
        </p:txBody>
      </p:sp>
      <p:pic>
        <p:nvPicPr>
          <p:cNvPr id="1026" name="Picture 2" descr="https://encrypted-tbn0.gstatic.com/images?q=tbn:ANd9GcS2moEamGyT9VnkZjtKdAY_HCWyg95X2Yae8Dwyy-9xJ5KtQ1ny3Oo182y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6" y="5517232"/>
            <a:ext cx="1941612" cy="97080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Afbeeldingsresultaat voor logo gemeenteamsterdam"/>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6" descr="Afbeeldingsresultaat voor logo gemeenteamsterdam"/>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8" descr="Afbeeldingsresultaat voor logo gemeenteamsterdam"/>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4" name="Picture 10" descr="Afbeeldingsresultaat voor logo gemeenteamsterda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720" y="5661248"/>
            <a:ext cx="1608113" cy="7236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logo amsterdam health and technology institut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5373216"/>
            <a:ext cx="1072893" cy="107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36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Healthy checkout counter</a:t>
            </a:r>
            <a:endParaRPr lang="en-US" sz="2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0"/>
          </p:nvPr>
        </p:nvSpPr>
        <p:spPr/>
        <p:txBody>
          <a:bodyPr/>
          <a:lstStyle/>
          <a:p>
            <a:endParaRPr lang="en-US"/>
          </a:p>
        </p:txBody>
      </p:sp>
      <p:pic>
        <p:nvPicPr>
          <p:cNvPr id="4" name="Afbeelding 3"/>
          <p:cNvPicPr>
            <a:picLocks noChangeAspect="1"/>
          </p:cNvPicPr>
          <p:nvPr/>
        </p:nvPicPr>
        <p:blipFill>
          <a:blip r:embed="rId3"/>
          <a:stretch>
            <a:fillRect/>
          </a:stretch>
        </p:blipFill>
        <p:spPr>
          <a:xfrm>
            <a:off x="0" y="1058840"/>
            <a:ext cx="9144000" cy="5898552"/>
          </a:xfrm>
          <a:prstGeom prst="rect">
            <a:avLst/>
          </a:prstGeom>
        </p:spPr>
      </p:pic>
    </p:spTree>
    <p:extLst>
      <p:ext uri="{BB962C8B-B14F-4D97-AF65-F5344CB8AC3E}">
        <p14:creationId xmlns:p14="http://schemas.microsoft.com/office/powerpoint/2010/main" val="70896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VU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1732</Words>
  <Application>Microsoft Office PowerPoint</Application>
  <PresentationFormat>On-screen Show (4:3)</PresentationFormat>
  <Paragraphs>269</Paragraphs>
  <Slides>31</Slides>
  <Notes>23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ＭＳ Ｐゴシック</vt:lpstr>
      <vt:lpstr>宋体</vt:lpstr>
      <vt:lpstr>Arial</vt:lpstr>
      <vt:lpstr>Arial Narrow</vt:lpstr>
      <vt:lpstr>Arial Narrow Bold</vt:lpstr>
      <vt:lpstr>Calibri</vt:lpstr>
      <vt:lpstr>Calibri Light</vt:lpstr>
      <vt:lpstr>Cambria</vt:lpstr>
      <vt:lpstr>Frutiger</vt:lpstr>
      <vt:lpstr>Lucida Grande</vt:lpstr>
      <vt:lpstr>Times New Roman</vt:lpstr>
      <vt:lpstr>Verdana</vt:lpstr>
      <vt:lpstr>Wingdings</vt:lpstr>
      <vt:lpstr>VU thema</vt:lpstr>
      <vt:lpstr>Office Theme</vt:lpstr>
      <vt:lpstr>1_Office Theme</vt:lpstr>
      <vt:lpstr>2_Office Theme</vt:lpstr>
      <vt:lpstr>PowerPoint Presentation</vt:lpstr>
      <vt:lpstr>Overgewicht en obesitas bij kinderen van 12-16 jaar in Nederland</vt:lpstr>
      <vt:lpstr>PowerPoint Presentation</vt:lpstr>
      <vt:lpstr>PowerPoint Presentation</vt:lpstr>
      <vt:lpstr>PowerPoint Presentation</vt:lpstr>
      <vt:lpstr>PowerPoint Presentation</vt:lpstr>
      <vt:lpstr>PowerPoint Presentation</vt:lpstr>
      <vt:lpstr>Platform Healthy food environment amsterdam</vt:lpstr>
      <vt:lpstr>Healthy checkout counter</vt:lpstr>
      <vt:lpstr>Healthy checkout counter</vt:lpstr>
      <vt:lpstr>Peer education workshop: The healthy supermarket coach </vt:lpstr>
      <vt:lpstr>Baseline characteristics of the students (n=432).</vt:lpstr>
      <vt:lpstr>      Frequency of purchases around school during school hours at baseline (n=432).</vt:lpstr>
      <vt:lpstr>Top 3 – most purchased foods in the supermarket</vt:lpstr>
      <vt:lpstr>Top 3 – most purchased drinks in the supermarket </vt:lpstr>
      <vt:lpstr> Intervention effect on nutritional knowledge and attitudes towards healthy eating (n=370).</vt:lpstr>
      <vt:lpstr>PowerPoint Presentation</vt:lpstr>
      <vt:lpstr>conclusions</vt:lpstr>
      <vt:lpstr>PowerPoint Presentation</vt:lpstr>
      <vt:lpstr>Government: 100% healthy school canteens in 2017</vt:lpstr>
      <vt:lpstr>Government: 100% healthy school canteens in 2017</vt:lpstr>
      <vt:lpstr> </vt:lpstr>
      <vt:lpstr>PowerPoint Presentation</vt:lpstr>
      <vt:lpstr>PowerPoint Presentation</vt:lpstr>
      <vt:lpstr>PowerPoint Presentation</vt:lpstr>
      <vt:lpstr>PowerPoint Presentation</vt:lpstr>
      <vt:lpstr>PowerPoint Presentation</vt:lpstr>
      <vt:lpstr>Implementation and effect study</vt:lpstr>
      <vt:lpstr>PowerPoint Presentation</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jaap seidell</dc:creator>
  <cp:lastModifiedBy>Seidell, J.C.</cp:lastModifiedBy>
  <cp:revision>12</cp:revision>
  <dcterms:created xsi:type="dcterms:W3CDTF">2020-02-26T15:07:25Z</dcterms:created>
  <dcterms:modified xsi:type="dcterms:W3CDTF">2021-09-23T10:16:42Z</dcterms:modified>
</cp:coreProperties>
</file>