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5175" cy="6858000"/>
  <p:notesSz cx="6858000" cy="9144000"/>
  <p:embeddedFontLst>
    <p:embeddedFont>
      <p:font typeface="Merriweather Light"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Open Sans Light" panose="020B0604020202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Merriweather"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0">
          <p15:clr>
            <a:srgbClr val="A4A3A4"/>
          </p15:clr>
        </p15:guide>
        <p15:guide id="2" orient="horz" pos="4038">
          <p15:clr>
            <a:srgbClr val="A4A3A4"/>
          </p15:clr>
        </p15:guide>
        <p15:guide id="3" orient="horz" pos="989">
          <p15:clr>
            <a:srgbClr val="A4A3A4"/>
          </p15:clr>
        </p15:guide>
        <p15:guide id="4" orient="horz" pos="2682">
          <p15:clr>
            <a:srgbClr val="A4A3A4"/>
          </p15:clr>
        </p15:guide>
        <p15:guide id="5" orient="horz" pos="104">
          <p15:clr>
            <a:srgbClr val="A4A3A4"/>
          </p15:clr>
        </p15:guide>
        <p15:guide id="6" orient="horz" pos="3351">
          <p15:clr>
            <a:srgbClr val="A4A3A4"/>
          </p15:clr>
        </p15:guide>
        <p15:guide id="7" orient="horz" pos="3181">
          <p15:clr>
            <a:srgbClr val="A4A3A4"/>
          </p15:clr>
        </p15:guide>
        <p15:guide id="8" orient="horz" pos="1074">
          <p15:clr>
            <a:srgbClr val="A4A3A4"/>
          </p15:clr>
        </p15:guide>
        <p15:guide id="9" orient="horz" pos="3593">
          <p15:clr>
            <a:srgbClr val="A4A3A4"/>
          </p15:clr>
        </p15:guide>
        <p15:guide id="10" pos="3777">
          <p15:clr>
            <a:srgbClr val="A4A3A4"/>
          </p15:clr>
        </p15:guide>
        <p15:guide id="11" pos="739">
          <p15:clr>
            <a:srgbClr val="A4A3A4"/>
          </p15:clr>
        </p15:guide>
        <p15:guide id="12" pos="7273">
          <p15:clr>
            <a:srgbClr val="A4A3A4"/>
          </p15:clr>
        </p15:guide>
        <p15:guide id="13" pos="1604">
          <p15:clr>
            <a:srgbClr val="A4A3A4"/>
          </p15:clr>
        </p15:guide>
        <p15:guide id="14" pos="5145">
          <p15:clr>
            <a:srgbClr val="A4A3A4"/>
          </p15:clr>
        </p15:guide>
        <p15:guide id="15" pos="5282">
          <p15:clr>
            <a:srgbClr val="A4A3A4"/>
          </p15:clr>
        </p15:guide>
        <p15:guide id="16" pos="1447">
          <p15:clr>
            <a:srgbClr val="A4A3A4"/>
          </p15:clr>
        </p15:guide>
        <p15:guide id="17" pos="6651">
          <p15:clr>
            <a:srgbClr val="A4A3A4"/>
          </p15:clr>
        </p15:guide>
        <p15:guide id="18" pos="36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1530"/>
        <p:guide orient="horz" pos="4038"/>
        <p:guide orient="horz" pos="989"/>
        <p:guide orient="horz" pos="2682"/>
        <p:guide orient="horz" pos="104"/>
        <p:guide orient="horz" pos="3351"/>
        <p:guide orient="horz" pos="3181"/>
        <p:guide orient="horz" pos="1074"/>
        <p:guide orient="horz" pos="3593"/>
        <p:guide pos="3777"/>
        <p:guide pos="739"/>
        <p:guide pos="7273"/>
        <p:guide pos="1604"/>
        <p:guide pos="5145"/>
        <p:guide pos="5282"/>
        <p:guide pos="1447"/>
        <p:guide pos="6651"/>
        <p:guide pos="36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1pPr>
            <a:lvl2pPr marL="914400" marR="0" lvl="1" indent="-22860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2pPr>
            <a:lvl3pPr marL="1371600" marR="0" lvl="2" indent="-22860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3pPr>
            <a:lvl4pPr marL="1828800" marR="0" lvl="3" indent="-22860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4pPr>
            <a:lvl5pPr marL="2286000" marR="0" lvl="4" indent="-22860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erriweather"/>
                <a:ea typeface="Merriweather"/>
                <a:cs typeface="Merriweather"/>
                <a:sym typeface="Merriweathe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erriweather"/>
                <a:ea typeface="Merriweather"/>
                <a:cs typeface="Merriweather"/>
                <a:sym typeface="Merriweather"/>
              </a:rPr>
              <a:t>‹nr.›</a:t>
            </a:fld>
            <a:endParaRPr sz="1200" b="0" i="0" u="none" strike="noStrike" cap="none">
              <a:solidFill>
                <a:schemeClr val="dk1"/>
              </a:solidFill>
              <a:latin typeface="Merriweather"/>
              <a:ea typeface="Merriweather"/>
              <a:cs typeface="Merriweather"/>
              <a:sym typeface="Merriweathe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gezamenlijk regels omtrent veiligheid afspreken. </a:t>
            </a:r>
            <a:endParaRPr/>
          </a:p>
        </p:txBody>
      </p:sp>
      <p:sp>
        <p:nvSpPr>
          <p:cNvPr id="74" name="Google Shape;7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4e99d7098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 als ik me samen met hem vertoon</a:t>
            </a:r>
            <a:endParaRPr/>
          </a:p>
          <a:p>
            <a:pPr marL="0" lvl="0" indent="0" algn="l" rtl="0">
              <a:spcBef>
                <a:spcPts val="0"/>
              </a:spcBef>
              <a:spcAft>
                <a:spcPts val="0"/>
              </a:spcAft>
              <a:buNone/>
            </a:pPr>
            <a:endParaRPr/>
          </a:p>
        </p:txBody>
      </p:sp>
      <p:sp>
        <p:nvSpPr>
          <p:cNvPr id="136" name="Google Shape;136;g14e99d709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e99d70981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2" name="Google Shape;142;g14e99d7098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e99d70981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a:t>ik zou het nog wel interessant vinden om te bespreken wat je doet met geconstateerde verschillen. Hoe ga je het gesprek aan? welke vragen stel je? wat is een vervolgactiviteit? </a:t>
            </a:r>
            <a:endParaRPr i="1"/>
          </a:p>
        </p:txBody>
      </p:sp>
      <p:sp>
        <p:nvSpPr>
          <p:cNvPr id="148" name="Google Shape;148;g14e99d7098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4e99d7098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4e99d7098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4e99d70981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abiotische factor: wetten of menselijke interactie</a:t>
            </a:r>
            <a:endParaRPr/>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inventariseren whiteboard</a:t>
            </a:r>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benadrukken: gender in engels is geslacht/sexe</a:t>
            </a:r>
            <a:endParaRPr/>
          </a:p>
          <a:p>
            <a:pPr marL="0" lvl="0" indent="0" algn="l" rtl="0">
              <a:spcBef>
                <a:spcPts val="0"/>
              </a:spcBef>
              <a:spcAft>
                <a:spcPts val="0"/>
              </a:spcAft>
              <a:buNone/>
            </a:pPr>
            <a:r>
              <a:rPr lang="en-US"/>
              <a:t>Gender is parapluterm: gender identity of expression. </a:t>
            </a:r>
            <a:endParaRPr/>
          </a:p>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Voorblad geel">
  <p:cSld name="Voorblad geel">
    <p:bg>
      <p:bgPr>
        <a:solidFill>
          <a:schemeClr val="accen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dt" idx="10"/>
          </p:nvPr>
        </p:nvSpPr>
        <p:spPr>
          <a:xfrm>
            <a:off x="9985375" y="512910"/>
            <a:ext cx="1853435" cy="2160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 name="Google Shape;12;p2"/>
          <p:cNvPicPr preferRelativeResize="0"/>
          <p:nvPr/>
        </p:nvPicPr>
        <p:blipFill rotWithShape="1">
          <a:blip r:embed="rId2">
            <a:alphaModFix/>
          </a:blip>
          <a:srcRect/>
          <a:stretch/>
        </p:blipFill>
        <p:spPr>
          <a:xfrm>
            <a:off x="4913" y="0"/>
            <a:ext cx="3198329" cy="1268759"/>
          </a:xfrm>
          <a:prstGeom prst="rect">
            <a:avLst/>
          </a:prstGeom>
          <a:noFill/>
          <a:ln>
            <a:noFill/>
          </a:ln>
        </p:spPr>
      </p:pic>
      <p:sp>
        <p:nvSpPr>
          <p:cNvPr id="13" name="Google Shape;13;p2"/>
          <p:cNvSpPr txBox="1">
            <a:spLocks noGrp="1"/>
          </p:cNvSpPr>
          <p:nvPr>
            <p:ph type="body" idx="1"/>
          </p:nvPr>
        </p:nvSpPr>
        <p:spPr>
          <a:xfrm>
            <a:off x="3576621" y="5800328"/>
            <a:ext cx="5041933" cy="21716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1" i="0" u="none" strike="noStrike" cap="none">
                <a:solidFill>
                  <a:schemeClr val="dk1"/>
                </a:solidFill>
                <a:latin typeface="Open Sans"/>
                <a:ea typeface="Open Sans"/>
                <a:cs typeface="Open Sans"/>
                <a:sym typeface="Open Sans"/>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body" idx="2"/>
          </p:nvPr>
        </p:nvSpPr>
        <p:spPr>
          <a:xfrm>
            <a:off x="3576621" y="6017497"/>
            <a:ext cx="5041933" cy="27059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ctrTitle"/>
          </p:nvPr>
        </p:nvSpPr>
        <p:spPr>
          <a:xfrm>
            <a:off x="393291" y="1196750"/>
            <a:ext cx="11374639" cy="460357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100"/>
              <a:buFont typeface="Merriweather Light"/>
              <a:buNone/>
              <a:defRPr sz="4100" b="0" i="1" u="none" strike="noStrike" cap="non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
          <p:cNvSpPr txBox="1">
            <a:spLocks noGrp="1"/>
          </p:cNvSpPr>
          <p:nvPr>
            <p:ph type="body" idx="3"/>
          </p:nvPr>
        </p:nvSpPr>
        <p:spPr>
          <a:xfrm>
            <a:off x="2670048" y="501834"/>
            <a:ext cx="6820154" cy="2271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Hoofdstuk / citaat">
  <p:cSld name="Hoofdstuk / citaat">
    <p:bg>
      <p:bgPr>
        <a:solidFill>
          <a:schemeClr val="lt1"/>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ctrTitle"/>
          </p:nvPr>
        </p:nvSpPr>
        <p:spPr>
          <a:xfrm>
            <a:off x="393291" y="1180848"/>
            <a:ext cx="11374640" cy="460357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100"/>
              <a:buFont typeface="Merriweather Light"/>
              <a:buNone/>
              <a:defRPr sz="4100" b="0" i="1" u="none" strike="noStrike" cap="non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1"/>
          <p:cNvSpPr txBox="1">
            <a:spLocks noGrp="1"/>
          </p:cNvSpPr>
          <p:nvPr>
            <p:ph type="body" idx="1"/>
          </p:nvPr>
        </p:nvSpPr>
        <p:spPr>
          <a:xfrm>
            <a:off x="3578225" y="5792377"/>
            <a:ext cx="5038725" cy="21716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1" i="0" u="none" strike="noStrike" cap="none">
                <a:solidFill>
                  <a:schemeClr val="dk1"/>
                </a:solidFill>
                <a:latin typeface="Open Sans"/>
                <a:ea typeface="Open Sans"/>
                <a:cs typeface="Open Sans"/>
                <a:sym typeface="Open Sans"/>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1"/>
          <p:cNvSpPr txBox="1">
            <a:spLocks noGrp="1"/>
          </p:cNvSpPr>
          <p:nvPr>
            <p:ph type="body" idx="2"/>
          </p:nvPr>
        </p:nvSpPr>
        <p:spPr>
          <a:xfrm>
            <a:off x="3578225" y="6017497"/>
            <a:ext cx="5038725" cy="27059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Hoofdstuk / citaat + afbeelding rechts">
  <p:cSld name="Hoofdstuk / citaat + afbeelding rechts">
    <p:bg>
      <p:bgPr>
        <a:solidFill>
          <a:schemeClr val="lt1"/>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338138" y="371475"/>
            <a:ext cx="5580062" cy="432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100"/>
              <a:buFont typeface="Merriweather Light"/>
              <a:buNone/>
              <a:defRPr sz="4100" b="0" i="1" u="none" strike="noStrike" cap="non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2"/>
          <p:cNvSpPr>
            <a:spLocks noGrp="1"/>
          </p:cNvSpPr>
          <p:nvPr>
            <p:ph type="pic" idx="2"/>
          </p:nvPr>
        </p:nvSpPr>
        <p:spPr>
          <a:xfrm>
            <a:off x="6276975" y="368301"/>
            <a:ext cx="5581650" cy="6121400"/>
          </a:xfrm>
          <a:prstGeom prst="rect">
            <a:avLst/>
          </a:prstGeom>
          <a:solidFill>
            <a:schemeClr val="lt1"/>
          </a:solidFill>
          <a:ln>
            <a:noFill/>
          </a:ln>
        </p:spPr>
      </p:sp>
      <p:sp>
        <p:nvSpPr>
          <p:cNvPr id="58" name="Google Shape;58;p12"/>
          <p:cNvSpPr txBox="1">
            <a:spLocks noGrp="1"/>
          </p:cNvSpPr>
          <p:nvPr>
            <p:ph type="body" idx="1"/>
          </p:nvPr>
        </p:nvSpPr>
        <p:spPr>
          <a:xfrm>
            <a:off x="338138" y="6001940"/>
            <a:ext cx="5580062" cy="2171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1" i="0" u="none" strike="noStrike" cap="none">
                <a:solidFill>
                  <a:schemeClr val="dk1"/>
                </a:solidFill>
                <a:latin typeface="Open Sans"/>
                <a:ea typeface="Open Sans"/>
                <a:cs typeface="Open Sans"/>
                <a:sym typeface="Open Sans"/>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2"/>
          <p:cNvSpPr txBox="1">
            <a:spLocks noGrp="1"/>
          </p:cNvSpPr>
          <p:nvPr>
            <p:ph type="body" idx="3"/>
          </p:nvPr>
        </p:nvSpPr>
        <p:spPr>
          <a:xfrm>
            <a:off x="338138" y="6219109"/>
            <a:ext cx="5580062" cy="2705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Hoofdstuk / citaat + afbeelding links">
  <p:cSld name="Hoofdstuk / citaat + afbeelding links">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278563" y="371475"/>
            <a:ext cx="5580062" cy="432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100"/>
              <a:buFont typeface="Merriweather Light"/>
              <a:buNone/>
              <a:defRPr sz="4100" b="0" i="1" u="none" strike="noStrike" cap="non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3"/>
          <p:cNvSpPr>
            <a:spLocks noGrp="1"/>
          </p:cNvSpPr>
          <p:nvPr>
            <p:ph type="pic" idx="2"/>
          </p:nvPr>
        </p:nvSpPr>
        <p:spPr>
          <a:xfrm>
            <a:off x="336550" y="368301"/>
            <a:ext cx="5581650" cy="6121400"/>
          </a:xfrm>
          <a:prstGeom prst="rect">
            <a:avLst/>
          </a:prstGeom>
          <a:solidFill>
            <a:schemeClr val="lt1"/>
          </a:solidFill>
          <a:ln>
            <a:noFill/>
          </a:ln>
        </p:spPr>
      </p:sp>
      <p:sp>
        <p:nvSpPr>
          <p:cNvPr id="63" name="Google Shape;63;p13"/>
          <p:cNvSpPr txBox="1">
            <a:spLocks noGrp="1"/>
          </p:cNvSpPr>
          <p:nvPr>
            <p:ph type="body" idx="1"/>
          </p:nvPr>
        </p:nvSpPr>
        <p:spPr>
          <a:xfrm>
            <a:off x="6278563" y="6001940"/>
            <a:ext cx="5580062" cy="2171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1" i="0" u="none" strike="noStrike" cap="none">
                <a:solidFill>
                  <a:schemeClr val="dk1"/>
                </a:solidFill>
                <a:latin typeface="Open Sans"/>
                <a:ea typeface="Open Sans"/>
                <a:cs typeface="Open Sans"/>
                <a:sym typeface="Open Sans"/>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body" idx="3"/>
          </p:nvPr>
        </p:nvSpPr>
        <p:spPr>
          <a:xfrm>
            <a:off x="6278563" y="6219109"/>
            <a:ext cx="5580062" cy="2705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sclaimer">
  <p:cSld name="Disclaimer">
    <p:bg>
      <p:bgPr>
        <a:solidFill>
          <a:schemeClr val="dk2"/>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a:stretch/>
        </p:blipFill>
        <p:spPr>
          <a:xfrm>
            <a:off x="4913" y="0"/>
            <a:ext cx="3198329" cy="1268759"/>
          </a:xfrm>
          <a:prstGeom prst="rect">
            <a:avLst/>
          </a:prstGeom>
          <a:noFill/>
          <a:ln>
            <a:noFill/>
          </a:ln>
        </p:spPr>
      </p:pic>
      <p:sp>
        <p:nvSpPr>
          <p:cNvPr id="67" name="Google Shape;67;p14"/>
          <p:cNvSpPr txBox="1"/>
          <p:nvPr/>
        </p:nvSpPr>
        <p:spPr>
          <a:xfrm>
            <a:off x="4315333" y="5861671"/>
            <a:ext cx="3529584" cy="19210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chemeClr val="lt1"/>
              </a:buClr>
              <a:buSzPts val="1200"/>
              <a:buFont typeface="Arial"/>
              <a:buNone/>
            </a:pPr>
            <a:r>
              <a:rPr lang="en-US" sz="1200" b="0" i="0" u="none" strike="noStrike" cap="none">
                <a:solidFill>
                  <a:schemeClr val="lt1"/>
                </a:solidFill>
                <a:latin typeface="Open Sans Light"/>
                <a:ea typeface="Open Sans Light"/>
                <a:cs typeface="Open Sans Light"/>
                <a:sym typeface="Open Sans Light"/>
              </a:rPr>
              <a:t>© Universiteit Utrecht</a:t>
            </a:r>
            <a:endParaRPr/>
          </a:p>
        </p:txBody>
      </p:sp>
      <p:sp>
        <p:nvSpPr>
          <p:cNvPr id="68" name="Google Shape;68;p14"/>
          <p:cNvSpPr/>
          <p:nvPr/>
        </p:nvSpPr>
        <p:spPr>
          <a:xfrm>
            <a:off x="2317751" y="3267706"/>
            <a:ext cx="752474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0" i="0" u="none" strike="noStrike" cap="none">
                <a:solidFill>
                  <a:schemeClr val="lt1"/>
                </a:solidFill>
                <a:latin typeface="Open Sans Light"/>
                <a:ea typeface="Open Sans Light"/>
                <a:cs typeface="Open Sans Light"/>
                <a:sym typeface="Open Sans Light"/>
              </a:rPr>
              <a:t>De informatie in deze presentatie is met zorg samengesteld, </a:t>
            </a:r>
            <a:br>
              <a:rPr lang="en-US" sz="1200" b="0" i="0" u="none" strike="noStrike" cap="none">
                <a:solidFill>
                  <a:schemeClr val="lt1"/>
                </a:solidFill>
                <a:latin typeface="Open Sans Light"/>
                <a:ea typeface="Open Sans Light"/>
                <a:cs typeface="Open Sans Light"/>
                <a:sym typeface="Open Sans Light"/>
              </a:rPr>
            </a:br>
            <a:r>
              <a:rPr lang="en-US" sz="1200" b="0" i="0" u="none" strike="noStrike" cap="none">
                <a:solidFill>
                  <a:schemeClr val="lt1"/>
                </a:solidFill>
                <a:latin typeface="Open Sans Light"/>
                <a:ea typeface="Open Sans Light"/>
                <a:cs typeface="Open Sans Light"/>
                <a:sym typeface="Open Sans Light"/>
              </a:rPr>
              <a:t>maar er kunnen geen rechten ontleend worden aan de inhoud.</a:t>
            </a:r>
            <a:endParaRPr/>
          </a:p>
        </p:txBody>
      </p:sp>
      <p:sp>
        <p:nvSpPr>
          <p:cNvPr id="69" name="Google Shape;69;p14"/>
          <p:cNvSpPr/>
          <p:nvPr/>
        </p:nvSpPr>
        <p:spPr>
          <a:xfrm>
            <a:off x="10305288" y="521643"/>
            <a:ext cx="1553082"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cap="none">
                <a:solidFill>
                  <a:schemeClr val="lt1"/>
                </a:solidFill>
                <a:latin typeface="Open Sans Light"/>
                <a:ea typeface="Open Sans Light"/>
                <a:cs typeface="Open Sans Light"/>
                <a:sym typeface="Open Sans Light"/>
              </a:rPr>
              <a:t>DISCLAIMER</a:t>
            </a:r>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6200">
          <p15:clr>
            <a:srgbClr val="FBAE40"/>
          </p15:clr>
        </p15:guide>
        <p15:guide id="7" pos="6290">
          <p15:clr>
            <a:srgbClr val="FBAE40"/>
          </p15:clr>
        </p15:guide>
        <p15:guide id="8" pos="3864">
          <p15:clr>
            <a:srgbClr val="FBAE40"/>
          </p15:clr>
        </p15:guide>
        <p15:guide id="9" pos="3773">
          <p15:clr>
            <a:srgbClr val="FBAE40"/>
          </p15:clr>
        </p15:guide>
        <p15:guide id="10" pos="2662">
          <p15:clr>
            <a:srgbClr val="FBAE40"/>
          </p15:clr>
        </p15:guide>
        <p15:guide id="11" pos="2571">
          <p15:clr>
            <a:srgbClr val="FBAE40"/>
          </p15:clr>
        </p15:guide>
        <p15:guide id="12" pos="1460">
          <p15:clr>
            <a:srgbClr val="FBAE40"/>
          </p15:clr>
        </p15:guide>
        <p15:guide id="13" pos="1346">
          <p15:clr>
            <a:srgbClr val="FBAE40"/>
          </p15:clr>
        </p15:guide>
        <p15:guide id="14" orient="horz" pos="754">
          <p15:clr>
            <a:srgbClr val="FBAE40"/>
          </p15:clr>
        </p15:guide>
        <p15:guide id="15" orient="horz" pos="2115">
          <p15:clr>
            <a:srgbClr val="FBAE40"/>
          </p15:clr>
        </p15:guide>
        <p15:guide id="16" pos="5134">
          <p15:clr>
            <a:srgbClr val="FBAE40"/>
          </p15:clr>
        </p15:guide>
        <p15:guide id="17" pos="5043">
          <p15:clr>
            <a:srgbClr val="FBAE40"/>
          </p15:clr>
        </p15:guide>
        <p15:guide id="18" orient="horz" pos="37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Leeg">
  <p:cSld name="Leeg">
    <p:bg>
      <p:bgPr>
        <a:solidFill>
          <a:schemeClr val="lt1"/>
        </a:solidFill>
        <a:effectLst/>
      </p:bgPr>
    </p:bg>
    <p:spTree>
      <p:nvGrpSpPr>
        <p:cNvPr id="1" name="Shape 7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34">
          <p15:clr>
            <a:srgbClr val="FBAE40"/>
          </p15:clr>
        </p15:guide>
        <p15:guide id="7" pos="6200">
          <p15:clr>
            <a:srgbClr val="FBAE40"/>
          </p15:clr>
        </p15:guide>
        <p15:guide id="8" pos="6290">
          <p15:clr>
            <a:srgbClr val="FBAE40"/>
          </p15:clr>
        </p15:guide>
        <p15:guide id="9" pos="5043">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guide id="18" orient="horz" pos="37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lleen tekst">
  <p:cSld name="Alleen tekst">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317750" y="1196975"/>
            <a:ext cx="7559675" cy="12536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300"/>
              <a:buFont typeface="Open Sans"/>
              <a:buNone/>
              <a:defRPr sz="23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2317750" y="2450593"/>
            <a:ext cx="7559675" cy="34433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oorblad wit">
  <p:cSld name="Voorblad wit">
    <p:bg>
      <p:bgPr>
        <a:solidFill>
          <a:schemeClr val="lt1"/>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dt" idx="10"/>
          </p:nvPr>
        </p:nvSpPr>
        <p:spPr>
          <a:xfrm>
            <a:off x="9985375" y="512910"/>
            <a:ext cx="1853435" cy="2160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ctrTitle"/>
          </p:nvPr>
        </p:nvSpPr>
        <p:spPr>
          <a:xfrm>
            <a:off x="393291" y="1196750"/>
            <a:ext cx="11374639" cy="460357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100"/>
              <a:buFont typeface="Merriweather Light"/>
              <a:buNone/>
              <a:defRPr sz="4100" b="0" i="1" u="none" strike="noStrike" cap="non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2670048" y="501834"/>
            <a:ext cx="6820154" cy="2271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2"/>
              </a:buClr>
              <a:buSzPts val="1200"/>
              <a:buFont typeface="Arial"/>
              <a:buNone/>
              <a:defRPr sz="1200" b="0" i="0" u="none" strike="noStrike" cap="none">
                <a:solidFill>
                  <a:schemeClr val="dk2"/>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body" idx="2"/>
          </p:nvPr>
        </p:nvSpPr>
        <p:spPr>
          <a:xfrm>
            <a:off x="3578225" y="5800328"/>
            <a:ext cx="5038725" cy="21716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1" i="0" u="none" strike="noStrike" cap="none">
                <a:solidFill>
                  <a:schemeClr val="dk1"/>
                </a:solidFill>
                <a:latin typeface="Open Sans"/>
                <a:ea typeface="Open Sans"/>
                <a:cs typeface="Open Sans"/>
                <a:sym typeface="Open Sans"/>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3"/>
          </p:nvPr>
        </p:nvSpPr>
        <p:spPr>
          <a:xfrm>
            <a:off x="3578225" y="6017497"/>
            <a:ext cx="5038725" cy="27059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 name="Google Shape;26;p4"/>
          <p:cNvPicPr preferRelativeResize="0"/>
          <p:nvPr/>
        </p:nvPicPr>
        <p:blipFill rotWithShape="1">
          <a:blip r:embed="rId2">
            <a:alphaModFix/>
          </a:blip>
          <a:srcRect/>
          <a:stretch/>
        </p:blipFill>
        <p:spPr>
          <a:xfrm>
            <a:off x="4913" y="0"/>
            <a:ext cx="3198329" cy="126875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oorblad wit + afbeelding">
  <p:cSld name="Voorblad wit + afbeelding">
    <p:bg>
      <p:bgPr>
        <a:solidFill>
          <a:schemeClr val="lt1"/>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dt" idx="10"/>
          </p:nvPr>
        </p:nvSpPr>
        <p:spPr>
          <a:xfrm>
            <a:off x="9971903" y="512910"/>
            <a:ext cx="1866907" cy="2160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ctrTitle"/>
          </p:nvPr>
        </p:nvSpPr>
        <p:spPr>
          <a:xfrm>
            <a:off x="333733" y="1196750"/>
            <a:ext cx="5584468" cy="460357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100"/>
              <a:buFont typeface="Merriweather Light"/>
              <a:buNone/>
              <a:defRPr sz="4100" b="0" i="1" u="none" strike="noStrike" cap="none">
                <a:solidFill>
                  <a:schemeClr val="dk1"/>
                </a:solidFill>
                <a:latin typeface="Merriweather Light"/>
                <a:ea typeface="Merriweather Light"/>
                <a:cs typeface="Merriweather Light"/>
                <a:sym typeface="Merriweather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
          <p:cNvSpPr txBox="1">
            <a:spLocks noGrp="1"/>
          </p:cNvSpPr>
          <p:nvPr>
            <p:ph type="body" idx="1"/>
          </p:nvPr>
        </p:nvSpPr>
        <p:spPr>
          <a:xfrm>
            <a:off x="333732" y="6084055"/>
            <a:ext cx="5584468" cy="21716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1" i="0" u="none" strike="noStrike" cap="none">
                <a:solidFill>
                  <a:schemeClr val="dk1"/>
                </a:solidFill>
                <a:latin typeface="Open Sans"/>
                <a:ea typeface="Open Sans"/>
                <a:cs typeface="Open Sans"/>
                <a:sym typeface="Open Sans"/>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2"/>
          </p:nvPr>
        </p:nvSpPr>
        <p:spPr>
          <a:xfrm>
            <a:off x="336550" y="6309175"/>
            <a:ext cx="5581650" cy="27059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a:spLocks noGrp="1"/>
          </p:cNvSpPr>
          <p:nvPr>
            <p:ph type="pic" idx="3"/>
          </p:nvPr>
        </p:nvSpPr>
        <p:spPr>
          <a:xfrm>
            <a:off x="6276975" y="1196751"/>
            <a:ext cx="5562600" cy="5292950"/>
          </a:xfrm>
          <a:prstGeom prst="rect">
            <a:avLst/>
          </a:prstGeom>
          <a:solidFill>
            <a:schemeClr val="lt1"/>
          </a:solidFill>
          <a:ln>
            <a:noFill/>
          </a:ln>
        </p:spPr>
      </p:sp>
      <p:sp>
        <p:nvSpPr>
          <p:cNvPr id="33" name="Google Shape;33;p5"/>
          <p:cNvSpPr txBox="1">
            <a:spLocks noGrp="1"/>
          </p:cNvSpPr>
          <p:nvPr>
            <p:ph type="body" idx="4"/>
          </p:nvPr>
        </p:nvSpPr>
        <p:spPr>
          <a:xfrm>
            <a:off x="2670048" y="501834"/>
            <a:ext cx="6820154" cy="22710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0"/>
              </a:spcBef>
              <a:spcAft>
                <a:spcPts val="0"/>
              </a:spcAft>
              <a:buClr>
                <a:schemeClr val="dk2"/>
              </a:buClr>
              <a:buSzPts val="1200"/>
              <a:buFont typeface="Arial"/>
              <a:buNone/>
              <a:defRPr sz="1200" b="0" i="0" u="none" strike="noStrike" cap="none">
                <a:solidFill>
                  <a:schemeClr val="dk2"/>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Google Shape;34;p5"/>
          <p:cNvPicPr preferRelativeResize="0"/>
          <p:nvPr/>
        </p:nvPicPr>
        <p:blipFill rotWithShape="1">
          <a:blip r:embed="rId2">
            <a:alphaModFix/>
          </a:blip>
          <a:srcRect/>
          <a:stretch/>
        </p:blipFill>
        <p:spPr>
          <a:xfrm>
            <a:off x="4913" y="0"/>
            <a:ext cx="3198329" cy="126875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754">
          <p15:clr>
            <a:srgbClr val="FBAE40"/>
          </p15:clr>
        </p15:guide>
        <p15:guide id="17" orient="horz" pos="21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ullets">
  <p:cSld name="Bullets">
    <p:bg>
      <p:bgPr>
        <a:solidFill>
          <a:schemeClr val="lt1"/>
        </a:soli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ctrTitle"/>
          </p:nvPr>
        </p:nvSpPr>
        <p:spPr>
          <a:xfrm>
            <a:off x="2317750" y="1196975"/>
            <a:ext cx="7559675" cy="125361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300"/>
              <a:buFont typeface="Open Sans"/>
              <a:buNone/>
              <a:defRPr sz="23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2317750" y="2450593"/>
            <a:ext cx="7559675" cy="3443316"/>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0000"/>
              </a:lnSpc>
              <a:spcBef>
                <a:spcPts val="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1pPr>
            <a:lvl2pPr marL="914400" marR="0" lvl="1" indent="-368300" algn="l" rtl="0">
              <a:lnSpc>
                <a:spcPct val="110000"/>
              </a:lnSpc>
              <a:spcBef>
                <a:spcPts val="60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2pPr>
            <a:lvl3pPr marL="1371600" marR="0" lvl="2" indent="-368300" algn="l" rtl="0">
              <a:lnSpc>
                <a:spcPct val="100000"/>
              </a:lnSpc>
              <a:spcBef>
                <a:spcPts val="60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3pPr>
            <a:lvl4pPr marL="1828800" marR="0" lvl="3" indent="-368300" algn="l" rtl="0">
              <a:lnSpc>
                <a:spcPct val="110000"/>
              </a:lnSpc>
              <a:spcBef>
                <a:spcPts val="60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4pPr>
            <a:lvl5pPr marL="2286000" marR="0" lvl="4" indent="-368300" algn="l" rtl="0">
              <a:lnSpc>
                <a:spcPct val="110000"/>
              </a:lnSpc>
              <a:spcBef>
                <a:spcPts val="60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5pPr>
            <a:lvl6pPr marL="2743200" marR="0" lvl="5" indent="-368300" algn="l" rtl="0">
              <a:spcBef>
                <a:spcPts val="60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kst links, afbeelding rechts">
  <p:cSld name="Tekst links, afbeelding rechts">
    <p:bg>
      <p:bgPr>
        <a:solidFill>
          <a:schemeClr val="lt1"/>
        </a:solidFill>
        <a:effectLst/>
      </p:bgPr>
    </p:bg>
    <p:spTree>
      <p:nvGrpSpPr>
        <p:cNvPr id="1" name="Shape 38"/>
        <p:cNvGrpSpPr/>
        <p:nvPr/>
      </p:nvGrpSpPr>
      <p:grpSpPr>
        <a:xfrm>
          <a:off x="0" y="0"/>
          <a:ext cx="0" cy="0"/>
          <a:chOff x="0" y="0"/>
          <a:chExt cx="0" cy="0"/>
        </a:xfrm>
      </p:grpSpPr>
      <p:sp>
        <p:nvSpPr>
          <p:cNvPr id="39" name="Google Shape;39;p7"/>
          <p:cNvSpPr>
            <a:spLocks noGrp="1"/>
          </p:cNvSpPr>
          <p:nvPr>
            <p:ph type="pic" idx="2"/>
          </p:nvPr>
        </p:nvSpPr>
        <p:spPr>
          <a:xfrm>
            <a:off x="4297363" y="368301"/>
            <a:ext cx="7561262" cy="6121400"/>
          </a:xfrm>
          <a:prstGeom prst="rect">
            <a:avLst/>
          </a:prstGeom>
          <a:solidFill>
            <a:schemeClr val="lt1"/>
          </a:solidFill>
          <a:ln>
            <a:noFill/>
          </a:ln>
        </p:spPr>
      </p:sp>
      <p:sp>
        <p:nvSpPr>
          <p:cNvPr id="40" name="Google Shape;40;p7"/>
          <p:cNvSpPr txBox="1">
            <a:spLocks noGrp="1"/>
          </p:cNvSpPr>
          <p:nvPr>
            <p:ph type="ctrTitle"/>
          </p:nvPr>
        </p:nvSpPr>
        <p:spPr>
          <a:xfrm>
            <a:off x="338138" y="371475"/>
            <a:ext cx="3635375" cy="108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300"/>
              <a:buFont typeface="Open Sans"/>
              <a:buNone/>
              <a:defRPr sz="23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7"/>
          <p:cNvSpPr txBox="1">
            <a:spLocks noGrp="1"/>
          </p:cNvSpPr>
          <p:nvPr>
            <p:ph type="body" idx="1"/>
          </p:nvPr>
        </p:nvSpPr>
        <p:spPr>
          <a:xfrm>
            <a:off x="337513" y="1664208"/>
            <a:ext cx="3636000" cy="4825493"/>
          </a:xfrm>
          <a:prstGeom prst="rect">
            <a:avLst/>
          </a:prstGeom>
          <a:noFill/>
          <a:ln>
            <a:noFill/>
          </a:ln>
        </p:spPr>
        <p:txBody>
          <a:bodyPr spcFirstLastPara="1" wrap="square" lIns="91425" tIns="45700" rIns="91425" bIns="0" anchor="b" anchorCtr="0">
            <a:noAutofit/>
          </a:bodyPr>
          <a:lstStyle>
            <a:lvl1pPr marL="457200" marR="0" lvl="0" indent="-228600" algn="l" rtl="0">
              <a:lnSpc>
                <a:spcPct val="110000"/>
              </a:lnSpc>
              <a:spcBef>
                <a:spcPts val="0"/>
              </a:spcBef>
              <a:spcAft>
                <a:spcPts val="0"/>
              </a:spcAft>
              <a:buClr>
                <a:schemeClr val="dk1"/>
              </a:buClr>
              <a:buSzPts val="220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fbeelding links, tekst rechts">
  <p:cSld name="Afbeelding links, tekst rechts">
    <p:bg>
      <p:bgPr>
        <a:solidFill>
          <a:schemeClr val="lt1"/>
        </a:solidFill>
        <a:effectLst/>
      </p:bgPr>
    </p:bg>
    <p:spTree>
      <p:nvGrpSpPr>
        <p:cNvPr id="1" name="Shape 42"/>
        <p:cNvGrpSpPr/>
        <p:nvPr/>
      </p:nvGrpSpPr>
      <p:grpSpPr>
        <a:xfrm>
          <a:off x="0" y="0"/>
          <a:ext cx="0" cy="0"/>
          <a:chOff x="0" y="0"/>
          <a:chExt cx="0" cy="0"/>
        </a:xfrm>
      </p:grpSpPr>
      <p:sp>
        <p:nvSpPr>
          <p:cNvPr id="43" name="Google Shape;43;p8"/>
          <p:cNvSpPr>
            <a:spLocks noGrp="1"/>
          </p:cNvSpPr>
          <p:nvPr>
            <p:ph type="pic" idx="2"/>
          </p:nvPr>
        </p:nvSpPr>
        <p:spPr>
          <a:xfrm>
            <a:off x="336550" y="371475"/>
            <a:ext cx="7561262" cy="6121400"/>
          </a:xfrm>
          <a:prstGeom prst="rect">
            <a:avLst/>
          </a:prstGeom>
          <a:solidFill>
            <a:schemeClr val="lt1"/>
          </a:solidFill>
          <a:ln>
            <a:noFill/>
          </a:ln>
        </p:spPr>
      </p:sp>
      <p:sp>
        <p:nvSpPr>
          <p:cNvPr id="44" name="Google Shape;44;p8"/>
          <p:cNvSpPr txBox="1">
            <a:spLocks noGrp="1"/>
          </p:cNvSpPr>
          <p:nvPr>
            <p:ph type="ctrTitle"/>
          </p:nvPr>
        </p:nvSpPr>
        <p:spPr>
          <a:xfrm>
            <a:off x="8241243" y="371475"/>
            <a:ext cx="3616761" cy="108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300"/>
              <a:buFont typeface="Open Sans"/>
              <a:buNone/>
              <a:defRPr sz="23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8"/>
          <p:cNvSpPr txBox="1">
            <a:spLocks noGrp="1"/>
          </p:cNvSpPr>
          <p:nvPr>
            <p:ph type="body" idx="1"/>
          </p:nvPr>
        </p:nvSpPr>
        <p:spPr>
          <a:xfrm>
            <a:off x="8241242" y="1627632"/>
            <a:ext cx="3617383" cy="4862068"/>
          </a:xfrm>
          <a:prstGeom prst="rect">
            <a:avLst/>
          </a:prstGeom>
          <a:noFill/>
          <a:ln>
            <a:noFill/>
          </a:ln>
        </p:spPr>
        <p:txBody>
          <a:bodyPr spcFirstLastPara="1" wrap="square" lIns="91425" tIns="45700" rIns="91425" bIns="0" anchor="b" anchorCtr="0">
            <a:noAutofit/>
          </a:bodyPr>
          <a:lstStyle>
            <a:lvl1pPr marL="457200" marR="0" lvl="0" indent="-228600" algn="l" rtl="0">
              <a:lnSpc>
                <a:spcPct val="110000"/>
              </a:lnSpc>
              <a:spcBef>
                <a:spcPts val="0"/>
              </a:spcBef>
              <a:spcAft>
                <a:spcPts val="0"/>
              </a:spcAft>
              <a:buClr>
                <a:schemeClr val="dk1"/>
              </a:buClr>
              <a:buSzPts val="1760"/>
              <a:buFont typeface="Arial"/>
              <a:buNone/>
              <a:defRPr sz="2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chermvullende afbeelding">
  <p:cSld name="Schermvullende afbeelding">
    <p:bg>
      <p:bgPr>
        <a:solidFill>
          <a:schemeClr val="lt1"/>
        </a:solidFill>
        <a:effectLst/>
      </p:bgPr>
    </p:bg>
    <p:spTree>
      <p:nvGrpSpPr>
        <p:cNvPr id="1" name="Shape 46"/>
        <p:cNvGrpSpPr/>
        <p:nvPr/>
      </p:nvGrpSpPr>
      <p:grpSpPr>
        <a:xfrm>
          <a:off x="0" y="0"/>
          <a:ext cx="0" cy="0"/>
          <a:chOff x="0" y="0"/>
          <a:chExt cx="0" cy="0"/>
        </a:xfrm>
      </p:grpSpPr>
      <p:sp>
        <p:nvSpPr>
          <p:cNvPr id="47" name="Google Shape;47;p9"/>
          <p:cNvSpPr>
            <a:spLocks noGrp="1"/>
          </p:cNvSpPr>
          <p:nvPr>
            <p:ph type="pic" idx="2"/>
          </p:nvPr>
        </p:nvSpPr>
        <p:spPr>
          <a:xfrm>
            <a:off x="336551" y="368300"/>
            <a:ext cx="11522074" cy="61214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chermvullende afbeelding + bijschrift">
  <p:cSld name="Schermvullende afbeelding + bijschrift">
    <p:bg>
      <p:bgPr>
        <a:solidFill>
          <a:schemeClr val="lt1"/>
        </a:solidFill>
        <a:effectLst/>
      </p:bgPr>
    </p:bg>
    <p:spTree>
      <p:nvGrpSpPr>
        <p:cNvPr id="1" name="Shape 48"/>
        <p:cNvGrpSpPr/>
        <p:nvPr/>
      </p:nvGrpSpPr>
      <p:grpSpPr>
        <a:xfrm>
          <a:off x="0" y="0"/>
          <a:ext cx="0" cy="0"/>
          <a:chOff x="0" y="0"/>
          <a:chExt cx="0" cy="0"/>
        </a:xfrm>
      </p:grpSpPr>
      <p:sp>
        <p:nvSpPr>
          <p:cNvPr id="49" name="Google Shape;49;p10"/>
          <p:cNvSpPr>
            <a:spLocks noGrp="1"/>
          </p:cNvSpPr>
          <p:nvPr>
            <p:ph type="pic" idx="2"/>
          </p:nvPr>
        </p:nvSpPr>
        <p:spPr>
          <a:xfrm>
            <a:off x="336551" y="368300"/>
            <a:ext cx="11522074" cy="5580000"/>
          </a:xfrm>
          <a:prstGeom prst="rect">
            <a:avLst/>
          </a:prstGeom>
          <a:solidFill>
            <a:schemeClr val="lt1"/>
          </a:solidFill>
          <a:ln>
            <a:noFill/>
          </a:ln>
        </p:spPr>
      </p:sp>
      <p:sp>
        <p:nvSpPr>
          <p:cNvPr id="50" name="Google Shape;50;p10"/>
          <p:cNvSpPr txBox="1">
            <a:spLocks noGrp="1"/>
          </p:cNvSpPr>
          <p:nvPr>
            <p:ph type="body" idx="1"/>
          </p:nvPr>
        </p:nvSpPr>
        <p:spPr>
          <a:xfrm>
            <a:off x="336550" y="5948300"/>
            <a:ext cx="11522075" cy="541399"/>
          </a:xfrm>
          <a:prstGeom prst="rect">
            <a:avLst/>
          </a:prstGeom>
          <a:noFill/>
          <a:ln>
            <a:noFill/>
          </a:ln>
        </p:spPr>
        <p:txBody>
          <a:bodyPr spcFirstLastPara="1" wrap="square" lIns="0" tIns="45700" rIns="91425" bIns="0" anchor="b"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110000"/>
              </a:lnSpc>
              <a:spcBef>
                <a:spcPts val="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2pPr>
            <a:lvl3pPr marL="1371600" marR="0" lvl="2"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10000"/>
              </a:lnSpc>
              <a:spcBef>
                <a:spcPts val="210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10000"/>
              </a:lnSpc>
              <a:spcBef>
                <a:spcPts val="0"/>
              </a:spcBef>
              <a:spcAft>
                <a:spcPts val="0"/>
              </a:spcAft>
              <a:buClr>
                <a:schemeClr val="dk1"/>
              </a:buClr>
              <a:buSzPts val="1600"/>
              <a:buFont typeface="Verdana"/>
              <a:buChar char="–"/>
              <a:defRPr sz="16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6" orient="horz" pos="2115">
          <p15:clr>
            <a:srgbClr val="FBAE40"/>
          </p15:clr>
        </p15:guide>
        <p15:guide id="17"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genderpraatjes.nl" TargetMode="External"/><Relationship Id="rId3" Type="http://schemas.openxmlformats.org/officeDocument/2006/relationships/hyperlink" Target="http://www.sexmatters.nl" TargetMode="External"/><Relationship Id="rId7" Type="http://schemas.openxmlformats.org/officeDocument/2006/relationships/hyperlink" Target="http://www.soaaids.nl" TargetMode="External"/><Relationship Id="rId12" Type="http://schemas.openxmlformats.org/officeDocument/2006/relationships/hyperlink" Target="http://www.helpwanted.n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wipsite.nl" TargetMode="External"/><Relationship Id="rId11" Type="http://schemas.openxmlformats.org/officeDocument/2006/relationships/hyperlink" Target="http://www.centrumseksueelgeweld.nl" TargetMode="External"/><Relationship Id="rId5" Type="http://schemas.openxmlformats.org/officeDocument/2006/relationships/hyperlink" Target="http://www.sense.info" TargetMode="External"/><Relationship Id="rId10" Type="http://schemas.openxmlformats.org/officeDocument/2006/relationships/hyperlink" Target="http://www.canyoufixit.nl" TargetMode="External"/><Relationship Id="rId4" Type="http://schemas.openxmlformats.org/officeDocument/2006/relationships/hyperlink" Target="http://www.veersvoorlichting.com" TargetMode="External"/><Relationship Id="rId9" Type="http://schemas.openxmlformats.org/officeDocument/2006/relationships/hyperlink" Target="http://www.transgendernetwerk.n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knppgqeCvV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dt" idx="10"/>
          </p:nvPr>
        </p:nvSpPr>
        <p:spPr>
          <a:xfrm>
            <a:off x="4922809" y="4941869"/>
            <a:ext cx="1853435" cy="2160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NIBI, 11/12 nov 2022</a:t>
            </a:r>
            <a:endParaRPr/>
          </a:p>
        </p:txBody>
      </p:sp>
      <p:sp>
        <p:nvSpPr>
          <p:cNvPr id="77" name="Google Shape;77;p16"/>
          <p:cNvSpPr txBox="1">
            <a:spLocks noGrp="1"/>
          </p:cNvSpPr>
          <p:nvPr>
            <p:ph type="body" idx="1"/>
          </p:nvPr>
        </p:nvSpPr>
        <p:spPr>
          <a:xfrm>
            <a:off x="3205537" y="5337157"/>
            <a:ext cx="6143946" cy="503434"/>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1"/>
              </a:buClr>
              <a:buSzPts val="2400"/>
              <a:buFont typeface="Arial"/>
              <a:buNone/>
            </a:pPr>
            <a:r>
              <a:rPr lang="en-US" sz="2400"/>
              <a:t>Vesper Veer Visser en Micha Ummels</a:t>
            </a:r>
            <a:endParaRPr sz="2400"/>
          </a:p>
        </p:txBody>
      </p:sp>
      <p:sp>
        <p:nvSpPr>
          <p:cNvPr id="78" name="Google Shape;78;p16"/>
          <p:cNvSpPr txBox="1">
            <a:spLocks noGrp="1"/>
          </p:cNvSpPr>
          <p:nvPr>
            <p:ph type="ctrTitle"/>
          </p:nvPr>
        </p:nvSpPr>
        <p:spPr>
          <a:xfrm>
            <a:off x="162206" y="1700106"/>
            <a:ext cx="11374639" cy="460357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Arial"/>
              <a:buNone/>
            </a:pPr>
            <a:r>
              <a:rPr lang="en-US" sz="2800" i="0">
                <a:latin typeface="Arial"/>
                <a:ea typeface="Arial"/>
                <a:cs typeface="Arial"/>
                <a:sym typeface="Arial"/>
              </a:rPr>
              <a:t>Sekspraatjes; </a:t>
            </a:r>
            <a:br>
              <a:rPr lang="en-US" sz="2800" i="0">
                <a:latin typeface="Arial"/>
                <a:ea typeface="Arial"/>
                <a:cs typeface="Arial"/>
                <a:sym typeface="Arial"/>
              </a:rPr>
            </a:br>
            <a:r>
              <a:rPr lang="en-US" sz="2800" i="0">
                <a:latin typeface="Arial"/>
                <a:ea typeface="Arial"/>
                <a:cs typeface="Arial"/>
                <a:sym typeface="Arial"/>
              </a:rPr>
              <a:t>lesvormen voor positieve, inclusieve en relevante gesprekken over seksualiteit, gender en consent</a:t>
            </a:r>
            <a:r>
              <a:rPr lang="en-US" sz="1800">
                <a:latin typeface="Arial"/>
                <a:ea typeface="Arial"/>
                <a:cs typeface="Arial"/>
                <a:sym typeface="Arial"/>
              </a:rPr>
              <a:t/>
            </a:r>
            <a:br>
              <a:rPr lang="en-US" sz="1800">
                <a:latin typeface="Arial"/>
                <a:ea typeface="Arial"/>
                <a:cs typeface="Arial"/>
                <a:sym typeface="Arial"/>
              </a:rPr>
            </a:br>
            <a:endParaRPr sz="2000">
              <a:latin typeface="Merriweather Light"/>
              <a:ea typeface="Merriweather Light"/>
              <a:cs typeface="Merriweather Light"/>
              <a:sym typeface="Merriweather Light"/>
            </a:endParaRPr>
          </a:p>
        </p:txBody>
      </p:sp>
      <p:pic>
        <p:nvPicPr>
          <p:cNvPr id="79" name="Google Shape;79;p16"/>
          <p:cNvPicPr preferRelativeResize="0"/>
          <p:nvPr/>
        </p:nvPicPr>
        <p:blipFill rotWithShape="1">
          <a:blip r:embed="rId3">
            <a:alphaModFix/>
          </a:blip>
          <a:srcRect/>
          <a:stretch/>
        </p:blipFill>
        <p:spPr>
          <a:xfrm>
            <a:off x="3882616" y="676281"/>
            <a:ext cx="3933825" cy="2057400"/>
          </a:xfrm>
          <a:prstGeom prst="rect">
            <a:avLst/>
          </a:prstGeom>
          <a:noFill/>
          <a:ln>
            <a:noFill/>
          </a:ln>
        </p:spPr>
      </p:pic>
      <p:pic>
        <p:nvPicPr>
          <p:cNvPr id="80" name="Google Shape;80;p16"/>
          <p:cNvPicPr preferRelativeResize="0"/>
          <p:nvPr/>
        </p:nvPicPr>
        <p:blipFill rotWithShape="1">
          <a:blip r:embed="rId4">
            <a:alphaModFix/>
          </a:blip>
          <a:srcRect l="18837" r="21073"/>
          <a:stretch/>
        </p:blipFill>
        <p:spPr>
          <a:xfrm>
            <a:off x="10503236" y="165101"/>
            <a:ext cx="1355387" cy="22556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ctrTitle"/>
          </p:nvPr>
        </p:nvSpPr>
        <p:spPr>
          <a:xfrm>
            <a:off x="2044558" y="1351089"/>
            <a:ext cx="7703400" cy="7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Werkvorm 1: Stellingenspel</a:t>
            </a:r>
            <a:endParaRPr/>
          </a:p>
        </p:txBody>
      </p:sp>
      <p:sp>
        <p:nvSpPr>
          <p:cNvPr id="139" name="Google Shape;139;p25"/>
          <p:cNvSpPr txBox="1">
            <a:spLocks noGrp="1"/>
          </p:cNvSpPr>
          <p:nvPr>
            <p:ph type="body" idx="1"/>
          </p:nvPr>
        </p:nvSpPr>
        <p:spPr>
          <a:xfrm>
            <a:off x="2116477" y="2065107"/>
            <a:ext cx="7559700" cy="3443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10000"/>
              </a:lnSpc>
              <a:spcBef>
                <a:spcPts val="0"/>
              </a:spcBef>
              <a:spcAft>
                <a:spcPts val="0"/>
              </a:spcAft>
              <a:buSzPts val="2200"/>
              <a:buFont typeface="Open Sans Light"/>
              <a:buAutoNum type="arabicPeriod"/>
            </a:pPr>
            <a:r>
              <a:rPr lang="en-US"/>
              <a:t>Je beste vriend, die je al jaren kent, vertelt je dat hij sinds kort aan het experimenteren is met nagellak gebruiken. Wat vind je?</a:t>
            </a:r>
            <a:endParaRPr/>
          </a:p>
          <a:p>
            <a:pPr marL="457200" marR="0" lvl="0" indent="0" algn="l" rtl="0">
              <a:lnSpc>
                <a:spcPct val="110000"/>
              </a:lnSpc>
              <a:spcBef>
                <a:spcPts val="0"/>
              </a:spcBef>
              <a:spcAft>
                <a:spcPts val="0"/>
              </a:spcAft>
              <a:buNone/>
            </a:pPr>
            <a:endParaRPr/>
          </a:p>
          <a:p>
            <a:pPr marL="914400" marR="0" lvl="1" indent="-361950" algn="l" rtl="0">
              <a:lnSpc>
                <a:spcPct val="110000"/>
              </a:lnSpc>
              <a:spcBef>
                <a:spcPts val="0"/>
              </a:spcBef>
              <a:spcAft>
                <a:spcPts val="0"/>
              </a:spcAft>
              <a:buSzPts val="2100"/>
              <a:buAutoNum type="alphaLcPeriod"/>
            </a:pPr>
            <a:r>
              <a:rPr lang="en-US" sz="2100"/>
              <a:t>Ik vind nagellak heel mooi bij iedereen</a:t>
            </a:r>
            <a:endParaRPr sz="2100"/>
          </a:p>
          <a:p>
            <a:pPr marL="914400" marR="0" lvl="1" indent="-361950" algn="l" rtl="0">
              <a:lnSpc>
                <a:spcPct val="110000"/>
              </a:lnSpc>
              <a:spcBef>
                <a:spcPts val="0"/>
              </a:spcBef>
              <a:spcAft>
                <a:spcPts val="0"/>
              </a:spcAft>
              <a:buSzPts val="2100"/>
              <a:buAutoNum type="alphaLcPeriod"/>
            </a:pPr>
            <a:r>
              <a:rPr lang="en-US" sz="2100"/>
              <a:t>Ik vind het stoer dat hij nagellak gebruikt</a:t>
            </a:r>
            <a:endParaRPr sz="2100"/>
          </a:p>
          <a:p>
            <a:pPr marL="914400" marR="0" lvl="1" indent="-361950" algn="l" rtl="0">
              <a:lnSpc>
                <a:spcPct val="110000"/>
              </a:lnSpc>
              <a:spcBef>
                <a:spcPts val="0"/>
              </a:spcBef>
              <a:spcAft>
                <a:spcPts val="0"/>
              </a:spcAft>
              <a:buSzPts val="2100"/>
              <a:buAutoNum type="alphaLcPeriod"/>
            </a:pPr>
            <a:r>
              <a:rPr lang="en-US" sz="2100"/>
              <a:t>Ik zou er moeite mee hebben maar het blijft toch mijn vriend</a:t>
            </a:r>
            <a:endParaRPr sz="2100"/>
          </a:p>
          <a:p>
            <a:pPr marL="914400" marR="0" lvl="1" indent="-361950" algn="l" rtl="0">
              <a:lnSpc>
                <a:spcPct val="110000"/>
              </a:lnSpc>
              <a:spcBef>
                <a:spcPts val="0"/>
              </a:spcBef>
              <a:spcAft>
                <a:spcPts val="0"/>
              </a:spcAft>
              <a:buSzPts val="2100"/>
              <a:buAutoNum type="alphaLcPeriod"/>
            </a:pPr>
            <a:r>
              <a:rPr lang="en-US" sz="2100"/>
              <a:t>Ik zou bang zijn voor reacties uit onze omgeving</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ctrTitle"/>
          </p:nvPr>
        </p:nvSpPr>
        <p:spPr>
          <a:xfrm>
            <a:off x="2044558" y="1351089"/>
            <a:ext cx="7703400" cy="7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Werkvorm 1: Stellingenspel</a:t>
            </a:r>
            <a:endParaRPr/>
          </a:p>
        </p:txBody>
      </p:sp>
      <p:sp>
        <p:nvSpPr>
          <p:cNvPr id="145" name="Google Shape;145;p26"/>
          <p:cNvSpPr txBox="1">
            <a:spLocks noGrp="1"/>
          </p:cNvSpPr>
          <p:nvPr>
            <p:ph type="body" idx="1"/>
          </p:nvPr>
        </p:nvSpPr>
        <p:spPr>
          <a:xfrm>
            <a:off x="2116475" y="2065100"/>
            <a:ext cx="8335200" cy="3443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10000"/>
              </a:lnSpc>
              <a:spcBef>
                <a:spcPts val="0"/>
              </a:spcBef>
              <a:spcAft>
                <a:spcPts val="0"/>
              </a:spcAft>
              <a:buSzPts val="2200"/>
              <a:buFont typeface="Open Sans Light"/>
              <a:buAutoNum type="arabicPeriod" startAt="2"/>
            </a:pPr>
            <a:r>
              <a:rPr lang="en-US"/>
              <a:t>Je vrienden hebben een gesprek over voetbal. Een van hen zegt dat die het zo oneerlijk vindt dat vrouwen die professioneel voetballen veel minder betaald krijgen dan mannen die professioneel voetballen. Wat vind jij hiervan?</a:t>
            </a:r>
            <a:endParaRPr/>
          </a:p>
          <a:p>
            <a:pPr marL="457200" marR="0" lvl="0" indent="0" algn="l" rtl="0">
              <a:lnSpc>
                <a:spcPct val="110000"/>
              </a:lnSpc>
              <a:spcBef>
                <a:spcPts val="0"/>
              </a:spcBef>
              <a:spcAft>
                <a:spcPts val="0"/>
              </a:spcAft>
              <a:buNone/>
            </a:pPr>
            <a:endParaRPr/>
          </a:p>
          <a:p>
            <a:pPr marL="914400" marR="0" lvl="1" indent="-361950" algn="l" rtl="0">
              <a:lnSpc>
                <a:spcPct val="110000"/>
              </a:lnSpc>
              <a:spcBef>
                <a:spcPts val="0"/>
              </a:spcBef>
              <a:spcAft>
                <a:spcPts val="0"/>
              </a:spcAft>
              <a:buSzPts val="2100"/>
              <a:buAutoNum type="alphaLcPeriod"/>
            </a:pPr>
            <a:r>
              <a:rPr lang="en-US" sz="2100"/>
              <a:t>Ik vind het ook oneerlijk, ze zouden evenveel betaald moeten krijgen</a:t>
            </a:r>
            <a:endParaRPr sz="2100"/>
          </a:p>
          <a:p>
            <a:pPr marL="914400" marR="0" lvl="1" indent="-361950" algn="l" rtl="0">
              <a:lnSpc>
                <a:spcPct val="110000"/>
              </a:lnSpc>
              <a:spcBef>
                <a:spcPts val="0"/>
              </a:spcBef>
              <a:spcAft>
                <a:spcPts val="0"/>
              </a:spcAft>
              <a:buSzPts val="2100"/>
              <a:buAutoNum type="alphaLcPeriod"/>
            </a:pPr>
            <a:r>
              <a:rPr lang="en-US" sz="2100"/>
              <a:t>Ik heb daar eigenlijk nog nooit echt over nagedacht</a:t>
            </a:r>
            <a:endParaRPr sz="2100"/>
          </a:p>
          <a:p>
            <a:pPr marL="914400" marR="0" lvl="1" indent="-361950" algn="l" rtl="0">
              <a:lnSpc>
                <a:spcPct val="110000"/>
              </a:lnSpc>
              <a:spcBef>
                <a:spcPts val="0"/>
              </a:spcBef>
              <a:spcAft>
                <a:spcPts val="0"/>
              </a:spcAft>
              <a:buSzPts val="2100"/>
              <a:buAutoNum type="alphaLcPeriod"/>
            </a:pPr>
            <a:r>
              <a:rPr lang="en-US" sz="2100"/>
              <a:t>Ik snap niet zo goed waarom dat oneerlijk is</a:t>
            </a:r>
            <a:endParaRPr sz="2100"/>
          </a:p>
          <a:p>
            <a:pPr marL="914400" marR="0" lvl="1" indent="-361950" algn="l" rtl="0">
              <a:lnSpc>
                <a:spcPct val="110000"/>
              </a:lnSpc>
              <a:spcBef>
                <a:spcPts val="0"/>
              </a:spcBef>
              <a:spcAft>
                <a:spcPts val="0"/>
              </a:spcAft>
              <a:buSzPts val="2100"/>
              <a:buAutoNum type="alphaLcPeriod"/>
            </a:pPr>
            <a:r>
              <a:rPr lang="en-US" sz="2100"/>
              <a:t>Ik vind het wel oneerlijk, maar ik denk dat het nou eenmaal zo zal blijven</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ctrTitle"/>
          </p:nvPr>
        </p:nvSpPr>
        <p:spPr>
          <a:xfrm>
            <a:off x="2044558" y="1351089"/>
            <a:ext cx="7703400" cy="7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Werkvorm 1: Stellingenspel</a:t>
            </a:r>
            <a:endParaRPr/>
          </a:p>
        </p:txBody>
      </p:sp>
      <p:sp>
        <p:nvSpPr>
          <p:cNvPr id="151" name="Google Shape;151;p27"/>
          <p:cNvSpPr txBox="1">
            <a:spLocks noGrp="1"/>
          </p:cNvSpPr>
          <p:nvPr>
            <p:ph type="body" idx="1"/>
          </p:nvPr>
        </p:nvSpPr>
        <p:spPr>
          <a:xfrm>
            <a:off x="2116475" y="2065100"/>
            <a:ext cx="8335200" cy="38856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10000"/>
              </a:lnSpc>
              <a:spcBef>
                <a:spcPts val="0"/>
              </a:spcBef>
              <a:spcAft>
                <a:spcPts val="0"/>
              </a:spcAft>
              <a:buSzPts val="2200"/>
              <a:buFont typeface="Open Sans Light"/>
              <a:buChar char="➢"/>
            </a:pPr>
            <a:r>
              <a:rPr lang="en-US"/>
              <a:t>Zelf een aantal stellingen bedenken</a:t>
            </a:r>
            <a:endParaRPr/>
          </a:p>
          <a:p>
            <a:pPr marL="914400" marR="0" lvl="1" indent="-361950" algn="l" rtl="0">
              <a:lnSpc>
                <a:spcPct val="110000"/>
              </a:lnSpc>
              <a:spcBef>
                <a:spcPts val="0"/>
              </a:spcBef>
              <a:spcAft>
                <a:spcPts val="0"/>
              </a:spcAft>
              <a:buSzPts val="2100"/>
              <a:buAutoNum type="alphaLcPeriod"/>
            </a:pPr>
            <a:r>
              <a:rPr lang="en-US" sz="2100" b="0"/>
              <a:t>Denk aan actualiteiten</a:t>
            </a:r>
            <a:endParaRPr sz="2100" b="0"/>
          </a:p>
          <a:p>
            <a:pPr marL="914400" marR="0" lvl="1" indent="-361950" algn="l" rtl="0">
              <a:lnSpc>
                <a:spcPct val="110000"/>
              </a:lnSpc>
              <a:spcBef>
                <a:spcPts val="0"/>
              </a:spcBef>
              <a:spcAft>
                <a:spcPts val="0"/>
              </a:spcAft>
              <a:buSzPts val="2100"/>
              <a:buAutoNum type="alphaLcPeriod"/>
            </a:pPr>
            <a:r>
              <a:rPr lang="en-US" sz="2100" b="0"/>
              <a:t>Cultuur, media, tijd, etc</a:t>
            </a:r>
            <a:endParaRPr sz="2100" b="0"/>
          </a:p>
          <a:p>
            <a:pPr marL="914400" lvl="1" indent="-361950" algn="l" rtl="0">
              <a:spcBef>
                <a:spcPts val="0"/>
              </a:spcBef>
              <a:spcAft>
                <a:spcPts val="0"/>
              </a:spcAft>
              <a:buSzPts val="2100"/>
              <a:buAutoNum type="alphaLcPeriod"/>
            </a:pPr>
            <a:r>
              <a:rPr lang="en-US" sz="2100" b="0"/>
              <a:t>Wat houdt jouw klassen bezig?</a:t>
            </a:r>
            <a:br>
              <a:rPr lang="en-US" sz="2100" b="0"/>
            </a:br>
            <a:endParaRPr sz="2100" b="0"/>
          </a:p>
          <a:p>
            <a:pPr marL="457200" marR="0" lvl="0" indent="-368300" algn="l" rtl="0">
              <a:lnSpc>
                <a:spcPct val="110000"/>
              </a:lnSpc>
              <a:spcBef>
                <a:spcPts val="0"/>
              </a:spcBef>
              <a:spcAft>
                <a:spcPts val="0"/>
              </a:spcAft>
              <a:buSzPts val="2200"/>
              <a:buFont typeface="Open Sans Light"/>
              <a:buChar char="➢"/>
            </a:pPr>
            <a:r>
              <a:rPr lang="en-US"/>
              <a:t>Waar moeten de antwoordopties aan voldoen?</a:t>
            </a:r>
            <a:endParaRPr/>
          </a:p>
          <a:p>
            <a:pPr marL="914400" marR="0" lvl="1" indent="-361950" algn="l" rtl="0">
              <a:lnSpc>
                <a:spcPct val="110000"/>
              </a:lnSpc>
              <a:spcBef>
                <a:spcPts val="0"/>
              </a:spcBef>
              <a:spcAft>
                <a:spcPts val="0"/>
              </a:spcAft>
              <a:buSzPts val="2100"/>
              <a:buAutoNum type="alphaLcPeriod"/>
            </a:pPr>
            <a:r>
              <a:rPr lang="en-US" sz="2100" b="0"/>
              <a:t>Positief geformuleerd</a:t>
            </a:r>
            <a:endParaRPr sz="2100" b="0"/>
          </a:p>
          <a:p>
            <a:pPr marL="914400" marR="0" lvl="1" indent="-361950" algn="l" rtl="0">
              <a:lnSpc>
                <a:spcPct val="110000"/>
              </a:lnSpc>
              <a:spcBef>
                <a:spcPts val="0"/>
              </a:spcBef>
              <a:spcAft>
                <a:spcPts val="0"/>
              </a:spcAft>
              <a:buSzPts val="2100"/>
              <a:buAutoNum type="alphaLcPeriod"/>
            </a:pPr>
            <a:r>
              <a:rPr lang="en-US" sz="2100" b="0"/>
              <a:t>Niemand persoonlijk voor het blok zetten</a:t>
            </a:r>
            <a:endParaRPr sz="2100" b="0"/>
          </a:p>
          <a:p>
            <a:pPr marL="914400" marR="0" lvl="1" indent="-361950" algn="l" rtl="0">
              <a:lnSpc>
                <a:spcPct val="110000"/>
              </a:lnSpc>
              <a:spcBef>
                <a:spcPts val="0"/>
              </a:spcBef>
              <a:spcAft>
                <a:spcPts val="0"/>
              </a:spcAft>
              <a:buSzPts val="2100"/>
              <a:buAutoNum type="alphaLcPeriod"/>
            </a:pPr>
            <a:r>
              <a:rPr lang="en-US" sz="2100" b="0"/>
              <a:t>Geen stereotypen herhalen (want dat versterkt)</a:t>
            </a:r>
            <a:endParaRPr sz="21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ctrTitle"/>
          </p:nvPr>
        </p:nvSpPr>
        <p:spPr>
          <a:xfrm>
            <a:off x="2044558" y="1198689"/>
            <a:ext cx="7703400" cy="7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Werkvorm 2: Seksualiteit interviews </a:t>
            </a:r>
            <a:br>
              <a:rPr lang="en-US"/>
            </a:br>
            <a:endParaRPr/>
          </a:p>
        </p:txBody>
      </p:sp>
      <p:sp>
        <p:nvSpPr>
          <p:cNvPr id="157" name="Google Shape;157;p28"/>
          <p:cNvSpPr txBox="1">
            <a:spLocks noGrp="1"/>
          </p:cNvSpPr>
          <p:nvPr>
            <p:ph type="body" idx="1"/>
          </p:nvPr>
        </p:nvSpPr>
        <p:spPr>
          <a:xfrm>
            <a:off x="1936600" y="1911200"/>
            <a:ext cx="7996200" cy="2660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200"/>
              <a:buFont typeface="Arial"/>
              <a:buNone/>
            </a:pPr>
            <a:r>
              <a:rPr lang="en-US"/>
              <a:t>In tweetallen (of drietallen) elkaar interviewen:</a:t>
            </a:r>
            <a:endParaRPr/>
          </a:p>
          <a:p>
            <a:pPr marL="457200" marR="0" lvl="0" indent="-368300" algn="l" rtl="0">
              <a:lnSpc>
                <a:spcPct val="110000"/>
              </a:lnSpc>
              <a:spcBef>
                <a:spcPts val="0"/>
              </a:spcBef>
              <a:spcAft>
                <a:spcPts val="0"/>
              </a:spcAft>
              <a:buSzPts val="2200"/>
              <a:buFont typeface="Open Sans"/>
              <a:buAutoNum type="arabicPeriod"/>
            </a:pPr>
            <a:r>
              <a:rPr lang="en-US" b="1">
                <a:latin typeface="Open Sans"/>
                <a:ea typeface="Open Sans"/>
                <a:cs typeface="Open Sans"/>
                <a:sym typeface="Open Sans"/>
              </a:rPr>
              <a:t>Waar leer je</a:t>
            </a:r>
            <a:r>
              <a:rPr lang="en-US"/>
              <a:t> (/leren je leerlingen) </a:t>
            </a:r>
            <a:r>
              <a:rPr lang="en-US" b="1">
                <a:latin typeface="Open Sans"/>
                <a:ea typeface="Open Sans"/>
                <a:cs typeface="Open Sans"/>
                <a:sym typeface="Open Sans"/>
              </a:rPr>
              <a:t>over seks? Wat is betrouwbare informatie?</a:t>
            </a:r>
            <a:endParaRPr b="1">
              <a:latin typeface="Open Sans"/>
              <a:ea typeface="Open Sans"/>
              <a:cs typeface="Open Sans"/>
              <a:sym typeface="Open Sans"/>
            </a:endParaRPr>
          </a:p>
          <a:p>
            <a:pPr marL="457200" marR="0" lvl="0" indent="-368300" algn="l" rtl="0">
              <a:lnSpc>
                <a:spcPct val="110000"/>
              </a:lnSpc>
              <a:spcBef>
                <a:spcPts val="0"/>
              </a:spcBef>
              <a:spcAft>
                <a:spcPts val="0"/>
              </a:spcAft>
              <a:buSzPts val="2200"/>
              <a:buFont typeface="Open Sans"/>
              <a:buAutoNum type="arabicPeriod"/>
            </a:pPr>
            <a:r>
              <a:rPr lang="en-US" b="1">
                <a:latin typeface="Open Sans"/>
                <a:ea typeface="Open Sans"/>
                <a:cs typeface="Open Sans"/>
                <a:sym typeface="Open Sans"/>
              </a:rPr>
              <a:t>Welke rol speelt (sociale) media in leren over seks? En cultuur?</a:t>
            </a:r>
            <a:endParaRPr b="1">
              <a:latin typeface="Open Sans"/>
              <a:ea typeface="Open Sans"/>
              <a:cs typeface="Open Sans"/>
              <a:sym typeface="Open Sans"/>
            </a:endParaRPr>
          </a:p>
          <a:p>
            <a:pPr marL="457200" marR="0" lvl="0" indent="-368300" algn="l" rtl="0">
              <a:lnSpc>
                <a:spcPct val="110000"/>
              </a:lnSpc>
              <a:spcBef>
                <a:spcPts val="0"/>
              </a:spcBef>
              <a:spcAft>
                <a:spcPts val="0"/>
              </a:spcAft>
              <a:buSzPts val="2200"/>
              <a:buFont typeface="Open Sans"/>
              <a:buAutoNum type="arabicPeriod"/>
            </a:pPr>
            <a:r>
              <a:rPr lang="en-US" b="1">
                <a:latin typeface="Open Sans"/>
                <a:ea typeface="Open Sans"/>
                <a:cs typeface="Open Sans"/>
                <a:sym typeface="Open Sans"/>
              </a:rPr>
              <a:t>Hoe praten leerlingen over seks? Waar hebben ze het dan over?</a:t>
            </a:r>
            <a:endParaRPr/>
          </a:p>
        </p:txBody>
      </p:sp>
      <p:sp>
        <p:nvSpPr>
          <p:cNvPr id="158" name="Google Shape;158;p28"/>
          <p:cNvSpPr txBox="1"/>
          <p:nvPr/>
        </p:nvSpPr>
        <p:spPr>
          <a:xfrm>
            <a:off x="1898150" y="4571900"/>
            <a:ext cx="7996200" cy="16407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2200">
                <a:solidFill>
                  <a:schemeClr val="dk1"/>
                </a:solidFill>
                <a:latin typeface="Open Sans Light"/>
                <a:ea typeface="Open Sans Light"/>
                <a:cs typeface="Open Sans Light"/>
                <a:sym typeface="Open Sans Light"/>
              </a:rPr>
              <a:t>Na afloop samen (meer) interviewvragen bedenken.</a:t>
            </a:r>
            <a:endParaRPr sz="2200">
              <a:solidFill>
                <a:schemeClr val="dk1"/>
              </a:solidFill>
              <a:latin typeface="Open Sans Light"/>
              <a:ea typeface="Open Sans Light"/>
              <a:cs typeface="Open Sans Light"/>
              <a:sym typeface="Open Sans Light"/>
            </a:endParaRPr>
          </a:p>
          <a:p>
            <a:pPr marL="0" lvl="0" indent="0" algn="l" rtl="0">
              <a:lnSpc>
                <a:spcPct val="110000"/>
              </a:lnSpc>
              <a:spcBef>
                <a:spcPts val="0"/>
              </a:spcBef>
              <a:spcAft>
                <a:spcPts val="0"/>
              </a:spcAft>
              <a:buClr>
                <a:schemeClr val="dk1"/>
              </a:buClr>
              <a:buSzPts val="1100"/>
              <a:buFont typeface="Arial"/>
              <a:buNone/>
            </a:pPr>
            <a:r>
              <a:rPr lang="en-US" sz="2200" b="1">
                <a:solidFill>
                  <a:schemeClr val="dk1"/>
                </a:solidFill>
                <a:latin typeface="Open Sans"/>
                <a:ea typeface="Open Sans"/>
                <a:cs typeface="Open Sans"/>
                <a:sym typeface="Open Sans"/>
              </a:rPr>
              <a:t>Seksualiteit is heel breed</a:t>
            </a:r>
            <a:r>
              <a:rPr lang="en-US" sz="2200">
                <a:solidFill>
                  <a:schemeClr val="dk1"/>
                </a:solidFill>
                <a:latin typeface="Open Sans Light"/>
                <a:ea typeface="Open Sans Light"/>
                <a:cs typeface="Open Sans Light"/>
                <a:sym typeface="Open Sans Light"/>
              </a:rPr>
              <a:t>, denk bijv. aan: cultuur/religie, leeftijd, media, waar leer je over seks, wat is belangrijk, etc. Hou het </a:t>
            </a:r>
            <a:r>
              <a:rPr lang="en-US" sz="2200" b="1">
                <a:solidFill>
                  <a:schemeClr val="dk1"/>
                </a:solidFill>
                <a:latin typeface="Open Sans"/>
                <a:ea typeface="Open Sans"/>
                <a:cs typeface="Open Sans"/>
                <a:sym typeface="Open Sans"/>
              </a:rPr>
              <a:t>algemeen</a:t>
            </a:r>
            <a:r>
              <a:rPr lang="en-US" sz="2200">
                <a:solidFill>
                  <a:schemeClr val="dk1"/>
                </a:solidFill>
                <a:latin typeface="Open Sans Light"/>
                <a:ea typeface="Open Sans Light"/>
                <a:cs typeface="Open Sans Light"/>
                <a:sym typeface="Open Sans Light"/>
              </a:rPr>
              <a:t>: met of zonder ervaring te beantwoorden.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ctrTitle"/>
          </p:nvPr>
        </p:nvSpPr>
        <p:spPr>
          <a:xfrm>
            <a:off x="2044558" y="1351089"/>
            <a:ext cx="7703514" cy="7140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Werkvorm 3: Consent adhv scenario’s</a:t>
            </a:r>
            <a:br>
              <a:rPr lang="en-US"/>
            </a:br>
            <a:endParaRPr/>
          </a:p>
        </p:txBody>
      </p:sp>
      <p:sp>
        <p:nvSpPr>
          <p:cNvPr id="164" name="Google Shape;164;p29"/>
          <p:cNvSpPr txBox="1">
            <a:spLocks noGrp="1"/>
          </p:cNvSpPr>
          <p:nvPr>
            <p:ph type="body" idx="1"/>
          </p:nvPr>
        </p:nvSpPr>
        <p:spPr>
          <a:xfrm>
            <a:off x="2044550" y="2065101"/>
            <a:ext cx="7559700" cy="27462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200"/>
              <a:buFont typeface="Arial"/>
              <a:buNone/>
            </a:pPr>
            <a:r>
              <a:rPr lang="en-US"/>
              <a:t>Groepen van 4-5</a:t>
            </a:r>
            <a:endParaRPr/>
          </a:p>
          <a:p>
            <a:pPr marL="0" marR="0" lvl="0" indent="0" algn="l" rtl="0">
              <a:lnSpc>
                <a:spcPct val="110000"/>
              </a:lnSpc>
              <a:spcBef>
                <a:spcPts val="0"/>
              </a:spcBef>
              <a:spcAft>
                <a:spcPts val="0"/>
              </a:spcAft>
              <a:buClr>
                <a:schemeClr val="dk1"/>
              </a:buClr>
              <a:buSzPts val="2200"/>
              <a:buFont typeface="Arial"/>
              <a:buNone/>
            </a:pPr>
            <a:r>
              <a:rPr lang="en-US"/>
              <a:t>Kies een scenario (Handout), bespreek samen en speel evt uit.</a:t>
            </a:r>
            <a:endParaRPr/>
          </a:p>
          <a:p>
            <a:pPr marL="457200" marR="0" lvl="0" indent="-368300" algn="l" rtl="0">
              <a:lnSpc>
                <a:spcPct val="110000"/>
              </a:lnSpc>
              <a:spcBef>
                <a:spcPts val="0"/>
              </a:spcBef>
              <a:spcAft>
                <a:spcPts val="0"/>
              </a:spcAft>
              <a:buSzPts val="2200"/>
              <a:buChar char="●"/>
            </a:pPr>
            <a:r>
              <a:rPr lang="en-US"/>
              <a:t>Wat gebeurt er? Is het herkenbaar?</a:t>
            </a:r>
            <a:endParaRPr/>
          </a:p>
          <a:p>
            <a:pPr marL="457200" marR="0" lvl="0" indent="-368300" algn="l" rtl="0">
              <a:lnSpc>
                <a:spcPct val="110000"/>
              </a:lnSpc>
              <a:spcBef>
                <a:spcPts val="0"/>
              </a:spcBef>
              <a:spcAft>
                <a:spcPts val="0"/>
              </a:spcAft>
              <a:buSzPts val="2200"/>
              <a:buChar char="●"/>
            </a:pPr>
            <a:r>
              <a:rPr lang="en-US"/>
              <a:t>Hoe zijn wensen en/of grenzen duidelijk gemaakt?</a:t>
            </a:r>
            <a:endParaRPr/>
          </a:p>
          <a:p>
            <a:pPr marL="457200" marR="0" lvl="0" indent="-368300" algn="l" rtl="0">
              <a:lnSpc>
                <a:spcPct val="110000"/>
              </a:lnSpc>
              <a:spcBef>
                <a:spcPts val="0"/>
              </a:spcBef>
              <a:spcAft>
                <a:spcPts val="0"/>
              </a:spcAft>
              <a:buSzPts val="2200"/>
              <a:buChar char="●"/>
            </a:pPr>
            <a:r>
              <a:rPr lang="en-US"/>
              <a:t>Hoe werd er gereageerd?</a:t>
            </a:r>
            <a:endParaRPr/>
          </a:p>
          <a:p>
            <a:pPr marL="457200" marR="0" lvl="0" indent="-368300" algn="l" rtl="0">
              <a:lnSpc>
                <a:spcPct val="110000"/>
              </a:lnSpc>
              <a:spcBef>
                <a:spcPts val="0"/>
              </a:spcBef>
              <a:spcAft>
                <a:spcPts val="0"/>
              </a:spcAft>
              <a:buSzPts val="2200"/>
              <a:buChar char="●"/>
            </a:pPr>
            <a:r>
              <a:rPr lang="en-US"/>
              <a:t>Zou jij iets anders gedaan hebben?</a:t>
            </a:r>
            <a:endParaRPr/>
          </a:p>
        </p:txBody>
      </p:sp>
      <p:sp>
        <p:nvSpPr>
          <p:cNvPr id="165" name="Google Shape;165;p29"/>
          <p:cNvSpPr txBox="1"/>
          <p:nvPr/>
        </p:nvSpPr>
        <p:spPr>
          <a:xfrm>
            <a:off x="2044550" y="4811300"/>
            <a:ext cx="100656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latin typeface="Open Sans Light"/>
                <a:ea typeface="Open Sans Light"/>
                <a:cs typeface="Open Sans Light"/>
                <a:sym typeface="Open Sans Light"/>
              </a:rPr>
              <a:t>Verzin een (opzetje voor) een nieuw scenario.</a:t>
            </a:r>
            <a:endParaRPr sz="2200">
              <a:latin typeface="Open Sans Light"/>
              <a:ea typeface="Open Sans Light"/>
              <a:cs typeface="Open Sans Light"/>
              <a:sym typeface="Open Sans Light"/>
            </a:endParaRPr>
          </a:p>
          <a:p>
            <a:pPr marL="457200" lvl="0" indent="-368300" algn="l" rtl="0">
              <a:spcBef>
                <a:spcPts val="0"/>
              </a:spcBef>
              <a:spcAft>
                <a:spcPts val="0"/>
              </a:spcAft>
              <a:buSzPts val="2200"/>
              <a:buFont typeface="Open Sans Light"/>
              <a:buChar char="●"/>
            </a:pPr>
            <a:r>
              <a:rPr lang="en-US" sz="2200">
                <a:latin typeface="Open Sans Light"/>
                <a:ea typeface="Open Sans Light"/>
                <a:cs typeface="Open Sans Light"/>
                <a:sym typeface="Open Sans Light"/>
              </a:rPr>
              <a:t>Welk onderwerp?</a:t>
            </a:r>
            <a:endParaRPr sz="2200">
              <a:latin typeface="Open Sans Light"/>
              <a:ea typeface="Open Sans Light"/>
              <a:cs typeface="Open Sans Light"/>
              <a:sym typeface="Open Sans Light"/>
            </a:endParaRPr>
          </a:p>
          <a:p>
            <a:pPr marL="457200" lvl="0" indent="-368300" algn="l" rtl="0">
              <a:spcBef>
                <a:spcPts val="0"/>
              </a:spcBef>
              <a:spcAft>
                <a:spcPts val="0"/>
              </a:spcAft>
              <a:buSzPts val="2200"/>
              <a:buFont typeface="Open Sans Light"/>
              <a:buChar char="●"/>
            </a:pPr>
            <a:r>
              <a:rPr lang="en-US" sz="2200">
                <a:latin typeface="Open Sans Light"/>
                <a:ea typeface="Open Sans Light"/>
                <a:cs typeface="Open Sans Light"/>
                <a:sym typeface="Open Sans Light"/>
              </a:rPr>
              <a:t>Gender van de karakters relevant?</a:t>
            </a:r>
            <a:endParaRPr sz="2200">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ctrTitle"/>
          </p:nvPr>
        </p:nvSpPr>
        <p:spPr>
          <a:xfrm>
            <a:off x="1464994" y="840630"/>
            <a:ext cx="7559675" cy="12536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Discussiepunten en vragen….</a:t>
            </a:r>
            <a:endParaRPr/>
          </a:p>
        </p:txBody>
      </p:sp>
      <p:sp>
        <p:nvSpPr>
          <p:cNvPr id="171" name="Google Shape;171;p30"/>
          <p:cNvSpPr txBox="1">
            <a:spLocks noGrp="1"/>
          </p:cNvSpPr>
          <p:nvPr>
            <p:ph type="body" idx="1"/>
          </p:nvPr>
        </p:nvSpPr>
        <p:spPr>
          <a:xfrm>
            <a:off x="1464994" y="1467439"/>
            <a:ext cx="9528354" cy="3417837"/>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200"/>
              <a:buFont typeface="Arial"/>
              <a:buChar char="•"/>
            </a:pPr>
            <a:r>
              <a:rPr lang="en-US"/>
              <a:t>Op welke momenten seksualiteit in curriculum (jaarlaag)?</a:t>
            </a:r>
            <a:endParaRPr/>
          </a:p>
          <a:p>
            <a:pPr marL="342900" lvl="0" indent="-342900" algn="l" rtl="0">
              <a:lnSpc>
                <a:spcPct val="110000"/>
              </a:lnSpc>
              <a:spcBef>
                <a:spcPts val="0"/>
              </a:spcBef>
              <a:spcAft>
                <a:spcPts val="0"/>
              </a:spcAft>
              <a:buClr>
                <a:schemeClr val="dk1"/>
              </a:buClr>
              <a:buSzPts val="2200"/>
              <a:buFont typeface="Arial"/>
              <a:buChar char="•"/>
            </a:pPr>
            <a:r>
              <a:rPr lang="en-US"/>
              <a:t>Wat is de rol van de biologiedocent?</a:t>
            </a:r>
            <a:endParaRPr/>
          </a:p>
          <a:p>
            <a:pPr marL="342900" lvl="0" indent="-342900" algn="l" rtl="0">
              <a:lnSpc>
                <a:spcPct val="110000"/>
              </a:lnSpc>
              <a:spcBef>
                <a:spcPts val="0"/>
              </a:spcBef>
              <a:spcAft>
                <a:spcPts val="0"/>
              </a:spcAft>
              <a:buClr>
                <a:schemeClr val="dk1"/>
              </a:buClr>
              <a:buSzPts val="2200"/>
              <a:buFont typeface="Arial"/>
              <a:buChar char="•"/>
            </a:pPr>
            <a:r>
              <a:rPr lang="en-US"/>
              <a:t>Wel/niet/hoe koppelen aan biologische vakinhoud?  </a:t>
            </a:r>
            <a:endParaRPr/>
          </a:p>
          <a:p>
            <a:pPr marL="342900" lvl="0" indent="-342900" algn="l" rtl="0">
              <a:lnSpc>
                <a:spcPct val="110000"/>
              </a:lnSpc>
              <a:spcBef>
                <a:spcPts val="0"/>
              </a:spcBef>
              <a:spcAft>
                <a:spcPts val="0"/>
              </a:spcAft>
              <a:buClr>
                <a:schemeClr val="dk1"/>
              </a:buClr>
              <a:buSzPts val="2200"/>
              <a:buFont typeface="Arial"/>
              <a:buChar char="•"/>
            </a:pPr>
            <a:r>
              <a:rPr lang="en-US"/>
              <a:t>Welke groeperingsvorm? Hele/halve klas, j/m samen of apart?</a:t>
            </a:r>
            <a:endParaRPr/>
          </a:p>
          <a:p>
            <a:pPr marL="342900" lvl="0" indent="-342900" algn="l" rtl="0">
              <a:lnSpc>
                <a:spcPct val="110000"/>
              </a:lnSpc>
              <a:spcBef>
                <a:spcPts val="0"/>
              </a:spcBef>
              <a:spcAft>
                <a:spcPts val="0"/>
              </a:spcAft>
              <a:buSzPts val="2200"/>
              <a:buChar char="•"/>
            </a:pPr>
            <a:r>
              <a:rPr lang="en-US"/>
              <a:t>Wat houdt je tegen om het aan de orde te stellen in je klas?  </a:t>
            </a:r>
            <a:endParaRPr/>
          </a:p>
          <a:p>
            <a:pPr marL="0" lvl="0" indent="0" algn="l" rtl="0">
              <a:lnSpc>
                <a:spcPct val="110000"/>
              </a:lnSpc>
              <a:spcBef>
                <a:spcPts val="0"/>
              </a:spcBef>
              <a:spcAft>
                <a:spcPts val="0"/>
              </a:spcAft>
              <a:buNone/>
            </a:pPr>
            <a:r>
              <a:rPr lang="en-US"/>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ctrTitle"/>
          </p:nvPr>
        </p:nvSpPr>
        <p:spPr>
          <a:xfrm>
            <a:off x="873304" y="344220"/>
            <a:ext cx="7559675" cy="12536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Een paar tips en tricks</a:t>
            </a:r>
            <a:endParaRPr/>
          </a:p>
        </p:txBody>
      </p:sp>
      <p:sp>
        <p:nvSpPr>
          <p:cNvPr id="178" name="Google Shape;178;p31"/>
          <p:cNvSpPr txBox="1">
            <a:spLocks noGrp="1"/>
          </p:cNvSpPr>
          <p:nvPr>
            <p:ph type="body" idx="1"/>
          </p:nvPr>
        </p:nvSpPr>
        <p:spPr>
          <a:xfrm>
            <a:off x="823725" y="1301302"/>
            <a:ext cx="10906500" cy="3069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200"/>
              <a:buFont typeface="Arial"/>
              <a:buNone/>
            </a:pPr>
            <a:r>
              <a:rPr lang="en-US" b="1"/>
              <a:t>Voorafgaande aan de les: </a:t>
            </a:r>
            <a:endParaRPr/>
          </a:p>
          <a:p>
            <a:pPr marL="457200" lvl="0" indent="-368300" algn="l" rtl="0">
              <a:lnSpc>
                <a:spcPct val="150000"/>
              </a:lnSpc>
              <a:spcBef>
                <a:spcPts val="0"/>
              </a:spcBef>
              <a:spcAft>
                <a:spcPts val="0"/>
              </a:spcAft>
              <a:buSzPts val="2200"/>
              <a:buChar char="●"/>
            </a:pPr>
            <a:r>
              <a:rPr lang="en-US"/>
              <a:t>Doelen van les (kennen/kunnen) helder hebben en dit communiceren met lln. </a:t>
            </a:r>
            <a:endParaRPr/>
          </a:p>
          <a:p>
            <a:pPr marL="457200" lvl="0" indent="-368300" algn="l" rtl="0">
              <a:lnSpc>
                <a:spcPct val="150000"/>
              </a:lnSpc>
              <a:spcBef>
                <a:spcPts val="0"/>
              </a:spcBef>
              <a:spcAft>
                <a:spcPts val="0"/>
              </a:spcAft>
              <a:buSzPts val="2200"/>
              <a:buChar char="●"/>
            </a:pPr>
            <a:r>
              <a:rPr lang="en-US"/>
              <a:t>Activiteiten waardoor leerlingen zich (kunnen) uiten en zichtbaar zijn. </a:t>
            </a:r>
            <a:endParaRPr/>
          </a:p>
          <a:p>
            <a:pPr marL="457200" lvl="0" indent="-368300" algn="l" rtl="0">
              <a:lnSpc>
                <a:spcPct val="150000"/>
              </a:lnSpc>
              <a:spcBef>
                <a:spcPts val="0"/>
              </a:spcBef>
              <a:spcAft>
                <a:spcPts val="0"/>
              </a:spcAft>
              <a:buSzPts val="2200"/>
              <a:buChar char="●"/>
            </a:pPr>
            <a:r>
              <a:rPr lang="en-US"/>
              <a:t>Energizer waarin gelachen kan worden → sfeer positief</a:t>
            </a:r>
            <a:endParaRPr/>
          </a:p>
          <a:p>
            <a:pPr marL="457200" lvl="0" indent="-368300" algn="l" rtl="0">
              <a:lnSpc>
                <a:spcPct val="150000"/>
              </a:lnSpc>
              <a:spcBef>
                <a:spcPts val="0"/>
              </a:spcBef>
              <a:spcAft>
                <a:spcPts val="0"/>
              </a:spcAft>
              <a:buSzPts val="2200"/>
              <a:buChar char="●"/>
            </a:pPr>
            <a:r>
              <a:rPr lang="en-US"/>
              <a:t>Activiteiten afwisselend klassikaal en in groepjes. </a:t>
            </a:r>
            <a:endParaRPr/>
          </a:p>
          <a:p>
            <a:pPr marL="457200" lvl="0" indent="-368300" algn="l" rtl="0">
              <a:lnSpc>
                <a:spcPct val="150000"/>
              </a:lnSpc>
              <a:spcBef>
                <a:spcPts val="0"/>
              </a:spcBef>
              <a:spcAft>
                <a:spcPts val="0"/>
              </a:spcAft>
              <a:buSzPts val="2200"/>
              <a:buChar char="●"/>
            </a:pPr>
            <a:r>
              <a:rPr lang="en-US"/>
              <a:t>Orienteer jezelf (gender-geslacht), sociale media, actualiteit etc. </a:t>
            </a:r>
            <a:endParaRPr/>
          </a:p>
          <a:p>
            <a:pPr marL="457200" lvl="0" indent="-368300" algn="l" rtl="0">
              <a:lnSpc>
                <a:spcPct val="150000"/>
              </a:lnSpc>
              <a:spcBef>
                <a:spcPts val="0"/>
              </a:spcBef>
              <a:spcAft>
                <a:spcPts val="0"/>
              </a:spcAft>
              <a:buSzPts val="2200"/>
              <a:buChar char="●"/>
            </a:pPr>
            <a:r>
              <a:rPr lang="en-US"/>
              <a:t>Overleg met Gender &amp; Sexuality Alliance (GSA) op school.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ctrTitle"/>
          </p:nvPr>
        </p:nvSpPr>
        <p:spPr>
          <a:xfrm>
            <a:off x="873304" y="344220"/>
            <a:ext cx="7559700" cy="125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Een paar tips en tricks</a:t>
            </a:r>
            <a:endParaRPr/>
          </a:p>
        </p:txBody>
      </p:sp>
      <p:sp>
        <p:nvSpPr>
          <p:cNvPr id="185" name="Google Shape;185;p32"/>
          <p:cNvSpPr txBox="1">
            <a:spLocks noGrp="1"/>
          </p:cNvSpPr>
          <p:nvPr>
            <p:ph type="body" idx="1"/>
          </p:nvPr>
        </p:nvSpPr>
        <p:spPr>
          <a:xfrm>
            <a:off x="545604" y="1029329"/>
            <a:ext cx="10900800" cy="5727600"/>
          </a:xfrm>
          <a:prstGeom prst="rect">
            <a:avLst/>
          </a:prstGeom>
          <a:solidFill>
            <a:schemeClr val="lt1"/>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Font typeface="Arial"/>
              <a:buNone/>
            </a:pPr>
            <a:r>
              <a:rPr lang="en-US" b="1"/>
              <a:t>Tijdens de les:</a:t>
            </a:r>
            <a:endParaRPr/>
          </a:p>
          <a:p>
            <a:pPr marL="457200" lvl="0" indent="-368300" algn="l" rtl="0">
              <a:lnSpc>
                <a:spcPct val="110000"/>
              </a:lnSpc>
              <a:spcBef>
                <a:spcPts val="0"/>
              </a:spcBef>
              <a:spcAft>
                <a:spcPts val="0"/>
              </a:spcAft>
              <a:buSzPts val="2200"/>
              <a:buChar char="●"/>
            </a:pPr>
            <a:r>
              <a:rPr lang="en-US"/>
              <a:t>Veilige sfeer met afspraken (stoelen in kring, luisteren naar elkaar, respecteren mening, binnen groep houden, mobiele telefoons weg, wel lachen, niet uitlachen) </a:t>
            </a:r>
            <a:endParaRPr/>
          </a:p>
          <a:p>
            <a:pPr marL="457200" lvl="0" indent="-368300" algn="l" rtl="0">
              <a:lnSpc>
                <a:spcPct val="110000"/>
              </a:lnSpc>
              <a:spcBef>
                <a:spcPts val="0"/>
              </a:spcBef>
              <a:spcAft>
                <a:spcPts val="0"/>
              </a:spcAft>
              <a:buSzPts val="2200"/>
              <a:buChar char="●"/>
            </a:pPr>
            <a:r>
              <a:rPr lang="en-US"/>
              <a:t>Lln ruimte geven om (wel of niet) te reageren (“wie heeft er wat nieuws geleerd?”)</a:t>
            </a:r>
            <a:endParaRPr/>
          </a:p>
          <a:p>
            <a:pPr marL="457200" lvl="0" indent="-368300" algn="l" rtl="0">
              <a:lnSpc>
                <a:spcPct val="110000"/>
              </a:lnSpc>
              <a:spcBef>
                <a:spcPts val="0"/>
              </a:spcBef>
              <a:spcAft>
                <a:spcPts val="0"/>
              </a:spcAft>
              <a:buSzPts val="2200"/>
              <a:buChar char="●"/>
            </a:pPr>
            <a:r>
              <a:rPr lang="en-US"/>
              <a:t>Geef de les eventueel met een collega (rolverdeling)</a:t>
            </a:r>
            <a:endParaRPr/>
          </a:p>
          <a:p>
            <a:pPr marL="457200" lvl="0" indent="-368300" algn="l" rtl="0">
              <a:lnSpc>
                <a:spcPct val="110000"/>
              </a:lnSpc>
              <a:spcBef>
                <a:spcPts val="0"/>
              </a:spcBef>
              <a:spcAft>
                <a:spcPts val="0"/>
              </a:spcAft>
              <a:buSzPts val="2200"/>
              <a:buChar char="●"/>
            </a:pPr>
            <a:r>
              <a:rPr lang="en-US"/>
              <a:t>Creëer een veilige omgeving</a:t>
            </a:r>
            <a:endParaRPr/>
          </a:p>
          <a:p>
            <a:pPr marL="457200" lvl="0" indent="-368300" algn="l" rtl="0">
              <a:lnSpc>
                <a:spcPct val="110000"/>
              </a:lnSpc>
              <a:spcBef>
                <a:spcPts val="0"/>
              </a:spcBef>
              <a:spcAft>
                <a:spcPts val="0"/>
              </a:spcAft>
              <a:buSzPts val="2200"/>
              <a:buChar char="●"/>
            </a:pPr>
            <a:r>
              <a:rPr lang="en-US"/>
              <a:t>Wees open over eigen ervaringen</a:t>
            </a:r>
            <a:endParaRPr/>
          </a:p>
          <a:p>
            <a:pPr marL="457200" lvl="0" indent="-368300" algn="l" rtl="0">
              <a:lnSpc>
                <a:spcPct val="110000"/>
              </a:lnSpc>
              <a:spcBef>
                <a:spcPts val="0"/>
              </a:spcBef>
              <a:spcAft>
                <a:spcPts val="0"/>
              </a:spcAft>
              <a:buSzPts val="2200"/>
              <a:buChar char="●"/>
            </a:pPr>
            <a:r>
              <a:rPr lang="en-US"/>
              <a:t>Zelf scherp hebben waar je grenzen liggen in de openheid die je wilt geven (“is die vraag relevant?”)</a:t>
            </a:r>
            <a:endParaRPr/>
          </a:p>
          <a:p>
            <a:pPr marL="457200" lvl="0" indent="-368300" algn="l" rtl="0">
              <a:lnSpc>
                <a:spcPct val="110000"/>
              </a:lnSpc>
              <a:spcBef>
                <a:spcPts val="0"/>
              </a:spcBef>
              <a:spcAft>
                <a:spcPts val="0"/>
              </a:spcAft>
              <a:buSzPts val="2200"/>
              <a:buChar char="●"/>
            </a:pPr>
            <a:r>
              <a:rPr lang="en-US"/>
              <a:t>Geef ‘out of the box’ voorbeelden</a:t>
            </a:r>
            <a:endParaRPr/>
          </a:p>
          <a:p>
            <a:pPr marL="457200" lvl="0" indent="-368300" algn="l" rtl="0">
              <a:lnSpc>
                <a:spcPct val="110000"/>
              </a:lnSpc>
              <a:spcBef>
                <a:spcPts val="0"/>
              </a:spcBef>
              <a:spcAft>
                <a:spcPts val="0"/>
              </a:spcAft>
              <a:buSzPts val="2200"/>
              <a:buChar char="●"/>
            </a:pPr>
            <a:r>
              <a:rPr lang="en-US"/>
              <a:t>Stel je lerend op; deze onderwerpen veranderen constant, veel actueel</a:t>
            </a:r>
            <a:endParaRPr/>
          </a:p>
          <a:p>
            <a:pPr marL="457200" lvl="0" indent="-368300" algn="l" rtl="0">
              <a:lnSpc>
                <a:spcPct val="110000"/>
              </a:lnSpc>
              <a:spcBef>
                <a:spcPts val="0"/>
              </a:spcBef>
              <a:spcAft>
                <a:spcPts val="0"/>
              </a:spcAft>
              <a:buSzPts val="2200"/>
              <a:buChar char="●"/>
            </a:pPr>
            <a:r>
              <a:rPr lang="en-US"/>
              <a:t>Laat leerlingen jouw dingen uitleggen (“wat betekent dit voor jou?”)</a:t>
            </a:r>
            <a:endParaRPr/>
          </a:p>
          <a:p>
            <a:pPr marL="457200" lvl="0" indent="-368300" algn="l" rtl="0">
              <a:lnSpc>
                <a:spcPct val="110000"/>
              </a:lnSpc>
              <a:spcBef>
                <a:spcPts val="0"/>
              </a:spcBef>
              <a:spcAft>
                <a:spcPts val="0"/>
              </a:spcAft>
              <a:buSzPts val="2200"/>
              <a:buChar char="●"/>
            </a:pPr>
            <a:r>
              <a:rPr lang="en-US"/>
              <a:t>Stel open vragen en vraag door</a:t>
            </a:r>
            <a:endParaRPr/>
          </a:p>
          <a:p>
            <a:pPr marL="457200" lvl="0" indent="-368300" algn="l" rtl="0">
              <a:lnSpc>
                <a:spcPct val="110000"/>
              </a:lnSpc>
              <a:spcBef>
                <a:spcPts val="0"/>
              </a:spcBef>
              <a:spcAft>
                <a:spcPts val="0"/>
              </a:spcAft>
              <a:buSzPts val="2200"/>
              <a:buChar char="●"/>
            </a:pPr>
            <a:r>
              <a:rPr lang="en-US"/>
              <a:t>Begrens negatieve en discriminerende opmerkingen met een duidelijke grens</a:t>
            </a:r>
            <a:endParaRPr/>
          </a:p>
          <a:p>
            <a:pPr marL="457200" lvl="0" indent="-368300" algn="l" rtl="0">
              <a:lnSpc>
                <a:spcPct val="110000"/>
              </a:lnSpc>
              <a:spcBef>
                <a:spcPts val="0"/>
              </a:spcBef>
              <a:spcAft>
                <a:spcPts val="0"/>
              </a:spcAft>
              <a:buSzPts val="2200"/>
              <a:buChar char="●"/>
            </a:pPr>
            <a:r>
              <a:rPr lang="en-US"/>
              <a:t>Wees positief, praten over gender en seksualiteit is leuk!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ctrTitle"/>
          </p:nvPr>
        </p:nvSpPr>
        <p:spPr>
          <a:xfrm>
            <a:off x="1732123" y="1351088"/>
            <a:ext cx="7559675" cy="12536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300"/>
              <a:buFont typeface="Open Sans"/>
              <a:buNone/>
            </a:pPr>
            <a:r>
              <a:rPr lang="en-US">
                <a:solidFill>
                  <a:srgbClr val="00B050"/>
                </a:solidFill>
              </a:rPr>
              <a:t>Wat neem je mee?</a:t>
            </a:r>
            <a:endParaRPr>
              <a:solidFill>
                <a:srgbClr val="00B050"/>
              </a:solidFill>
            </a:endParaRPr>
          </a:p>
        </p:txBody>
      </p:sp>
      <p:sp>
        <p:nvSpPr>
          <p:cNvPr id="191" name="Google Shape;191;p33"/>
          <p:cNvSpPr txBox="1">
            <a:spLocks noGrp="1"/>
          </p:cNvSpPr>
          <p:nvPr>
            <p:ph type="body" idx="1"/>
          </p:nvPr>
        </p:nvSpPr>
        <p:spPr>
          <a:xfrm>
            <a:off x="1732123" y="2250040"/>
            <a:ext cx="9158484" cy="325687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200"/>
              <a:buFont typeface="Arial"/>
              <a:buNone/>
            </a:pPr>
            <a:r>
              <a:rPr lang="en-US"/>
              <a:t>Meer info:…</a:t>
            </a:r>
            <a:endParaRPr/>
          </a:p>
          <a:p>
            <a:pPr marL="0" marR="0" lvl="0" indent="0" algn="l" rtl="0">
              <a:lnSpc>
                <a:spcPct val="110000"/>
              </a:lnSpc>
              <a:spcBef>
                <a:spcPts val="0"/>
              </a:spcBef>
              <a:spcAft>
                <a:spcPts val="0"/>
              </a:spcAft>
              <a:buClr>
                <a:schemeClr val="dk1"/>
              </a:buClr>
              <a:buSzPts val="2200"/>
              <a:buFont typeface="Arial"/>
              <a:buNone/>
            </a:pPr>
            <a:r>
              <a:rPr lang="en-US"/>
              <a:t/>
            </a:r>
            <a:br>
              <a:rPr lang="en-US"/>
            </a:br>
            <a:r>
              <a:rPr lang="en-US" u="sng">
                <a:solidFill>
                  <a:schemeClr val="hlink"/>
                </a:solidFill>
                <a:hlinkClick r:id="rId3"/>
              </a:rPr>
              <a:t>www.sexmatters.nl</a:t>
            </a:r>
            <a:r>
              <a:rPr lang="en-US"/>
              <a:t> </a:t>
            </a:r>
            <a:endParaRPr/>
          </a:p>
          <a:p>
            <a:pPr marL="0" marR="0" lvl="0" indent="0" algn="l" rtl="0">
              <a:lnSpc>
                <a:spcPct val="110000"/>
              </a:lnSpc>
              <a:spcBef>
                <a:spcPts val="0"/>
              </a:spcBef>
              <a:spcAft>
                <a:spcPts val="0"/>
              </a:spcAft>
              <a:buClr>
                <a:schemeClr val="dk1"/>
              </a:buClr>
              <a:buSzPts val="1100"/>
              <a:buFont typeface="Arial"/>
              <a:buNone/>
            </a:pPr>
            <a:r>
              <a:rPr lang="en-US" u="sng">
                <a:solidFill>
                  <a:schemeClr val="hlink"/>
                </a:solidFill>
                <a:hlinkClick r:id="rId4"/>
              </a:rPr>
              <a:t>www.veersvoorlichting.com</a:t>
            </a:r>
            <a:r>
              <a:rPr lang="en-US"/>
              <a:t> </a:t>
            </a:r>
            <a:endParaRPr/>
          </a:p>
          <a:p>
            <a:pPr marL="0" marR="0" lvl="0" indent="0" algn="l" rtl="0">
              <a:lnSpc>
                <a:spcPct val="110000"/>
              </a:lnSpc>
              <a:spcBef>
                <a:spcPts val="0"/>
              </a:spcBef>
              <a:spcAft>
                <a:spcPts val="0"/>
              </a:spcAft>
              <a:buClr>
                <a:schemeClr val="dk1"/>
              </a:buClr>
              <a:buSzPts val="1100"/>
              <a:buFont typeface="Arial"/>
              <a:buNone/>
            </a:pPr>
            <a:r>
              <a:rPr lang="en-US" u="sng">
                <a:solidFill>
                  <a:schemeClr val="hlink"/>
                </a:solidFill>
                <a:hlinkClick r:id="rId5"/>
              </a:rPr>
              <a:t>www.sense.info</a:t>
            </a:r>
            <a:r>
              <a:rPr lang="en-US"/>
              <a:t> </a:t>
            </a:r>
            <a:endParaRPr/>
          </a:p>
          <a:p>
            <a:pPr marL="0" marR="0" lvl="0" indent="0" algn="l" rtl="0">
              <a:lnSpc>
                <a:spcPct val="110000"/>
              </a:lnSpc>
              <a:spcBef>
                <a:spcPts val="0"/>
              </a:spcBef>
              <a:spcAft>
                <a:spcPts val="0"/>
              </a:spcAft>
              <a:buClr>
                <a:schemeClr val="dk1"/>
              </a:buClr>
              <a:buSzPts val="1100"/>
              <a:buFont typeface="Arial"/>
              <a:buNone/>
            </a:pPr>
            <a:r>
              <a:rPr lang="en-US" u="sng">
                <a:solidFill>
                  <a:schemeClr val="hlink"/>
                </a:solidFill>
                <a:hlinkClick r:id="rId6"/>
              </a:rPr>
              <a:t>www.wipsite.nl</a:t>
            </a:r>
            <a:r>
              <a:rPr lang="en-US"/>
              <a:t> </a:t>
            </a:r>
            <a:endParaRPr/>
          </a:p>
          <a:p>
            <a:pPr marL="0" marR="0" lvl="0" indent="0" algn="l" rtl="0">
              <a:lnSpc>
                <a:spcPct val="110000"/>
              </a:lnSpc>
              <a:spcBef>
                <a:spcPts val="0"/>
              </a:spcBef>
              <a:spcAft>
                <a:spcPts val="0"/>
              </a:spcAft>
              <a:buClr>
                <a:schemeClr val="dk1"/>
              </a:buClr>
              <a:buSzPts val="1100"/>
              <a:buFont typeface="Arial"/>
              <a:buNone/>
            </a:pPr>
            <a:r>
              <a:rPr lang="en-US" u="sng">
                <a:solidFill>
                  <a:schemeClr val="hlink"/>
                </a:solidFill>
                <a:hlinkClick r:id="rId7"/>
              </a:rPr>
              <a:t>www.soaaids.nl</a:t>
            </a:r>
            <a:r>
              <a:rPr lang="en-US"/>
              <a:t> </a:t>
            </a:r>
            <a:endParaRPr/>
          </a:p>
          <a:p>
            <a:pPr marL="0" marR="0" lvl="0" indent="0" algn="l" rtl="0">
              <a:lnSpc>
                <a:spcPct val="110000"/>
              </a:lnSpc>
              <a:spcBef>
                <a:spcPts val="0"/>
              </a:spcBef>
              <a:spcAft>
                <a:spcPts val="0"/>
              </a:spcAft>
              <a:buClr>
                <a:schemeClr val="dk1"/>
              </a:buClr>
              <a:buSzPts val="1100"/>
              <a:buFont typeface="Arial"/>
              <a:buNone/>
            </a:pPr>
            <a:endParaRPr/>
          </a:p>
          <a:p>
            <a:pPr marL="0" marR="0" lvl="0" indent="0" algn="l" rtl="0">
              <a:lnSpc>
                <a:spcPct val="110000"/>
              </a:lnSpc>
              <a:spcBef>
                <a:spcPts val="0"/>
              </a:spcBef>
              <a:spcAft>
                <a:spcPts val="0"/>
              </a:spcAft>
              <a:buClr>
                <a:schemeClr val="dk1"/>
              </a:buClr>
              <a:buSzPts val="2200"/>
              <a:buFont typeface="Arial"/>
              <a:buNone/>
            </a:pPr>
            <a:endParaRPr/>
          </a:p>
        </p:txBody>
      </p:sp>
      <p:sp>
        <p:nvSpPr>
          <p:cNvPr id="192" name="Google Shape;192;p33"/>
          <p:cNvSpPr txBox="1"/>
          <p:nvPr/>
        </p:nvSpPr>
        <p:spPr>
          <a:xfrm>
            <a:off x="5580225" y="2971625"/>
            <a:ext cx="4911600" cy="20133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8"/>
              </a:rPr>
              <a:t>www.genderpraatjes.nl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marL="0" lvl="0" indent="0" algn="l" rtl="0">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9"/>
              </a:rPr>
              <a:t>www.transgendernetwerk.nl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marL="0" lvl="0" indent="0" algn="l" rtl="0">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0"/>
              </a:rPr>
              <a:t>www.canyoufixit.nl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marL="0" lvl="0" indent="0" algn="l" rtl="0">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1"/>
              </a:rPr>
              <a:t>www.centrumseksueelgeweld.nl</a:t>
            </a:r>
            <a:r>
              <a:rPr lang="en-US" sz="2200">
                <a:solidFill>
                  <a:schemeClr val="dk1"/>
                </a:solidFill>
                <a:latin typeface="Open Sans Light"/>
                <a:ea typeface="Open Sans Light"/>
                <a:cs typeface="Open Sans Light"/>
                <a:sym typeface="Open Sans Light"/>
              </a:rPr>
              <a:t> </a:t>
            </a:r>
            <a:endParaRPr sz="2200">
              <a:solidFill>
                <a:schemeClr val="dk1"/>
              </a:solidFill>
              <a:latin typeface="Open Sans Light"/>
              <a:ea typeface="Open Sans Light"/>
              <a:cs typeface="Open Sans Light"/>
              <a:sym typeface="Open Sans Light"/>
            </a:endParaRPr>
          </a:p>
          <a:p>
            <a:pPr marL="0" lvl="0" indent="0" algn="l" rtl="0">
              <a:lnSpc>
                <a:spcPct val="110000"/>
              </a:lnSpc>
              <a:spcBef>
                <a:spcPts val="0"/>
              </a:spcBef>
              <a:spcAft>
                <a:spcPts val="0"/>
              </a:spcAft>
              <a:buClr>
                <a:schemeClr val="dk1"/>
              </a:buClr>
              <a:buSzPts val="1100"/>
              <a:buFont typeface="Arial"/>
              <a:buNone/>
            </a:pPr>
            <a:r>
              <a:rPr lang="en-US" sz="2200" u="sng">
                <a:solidFill>
                  <a:schemeClr val="hlink"/>
                </a:solidFill>
                <a:latin typeface="Open Sans Light"/>
                <a:ea typeface="Open Sans Light"/>
                <a:cs typeface="Open Sans Light"/>
                <a:sym typeface="Open Sans Light"/>
                <a:hlinkClick r:id="rId12"/>
              </a:rPr>
              <a:t>www.helpwanted.nl</a:t>
            </a:r>
            <a:r>
              <a:rPr lang="en-US" sz="2200">
                <a:solidFill>
                  <a:schemeClr val="dk1"/>
                </a:solidFill>
                <a:latin typeface="Open Sans Light"/>
                <a:ea typeface="Open Sans Light"/>
                <a:cs typeface="Open Sans Light"/>
                <a:sym typeface="Open Sans Light"/>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ctrTitle"/>
          </p:nvPr>
        </p:nvSpPr>
        <p:spPr>
          <a:xfrm>
            <a:off x="2188396" y="1351088"/>
            <a:ext cx="7559675" cy="12536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Planning workshop</a:t>
            </a:r>
            <a:br>
              <a:rPr lang="en-US"/>
            </a:br>
            <a:endParaRPr/>
          </a:p>
        </p:txBody>
      </p:sp>
      <p:sp>
        <p:nvSpPr>
          <p:cNvPr id="86" name="Google Shape;86;p17"/>
          <p:cNvSpPr txBox="1">
            <a:spLocks noGrp="1"/>
          </p:cNvSpPr>
          <p:nvPr>
            <p:ph type="body" idx="1"/>
          </p:nvPr>
        </p:nvSpPr>
        <p:spPr>
          <a:xfrm>
            <a:off x="2317749" y="2063595"/>
            <a:ext cx="6754332" cy="3546095"/>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200"/>
              <a:buFont typeface="Arial"/>
              <a:buChar char="•"/>
            </a:pPr>
            <a:r>
              <a:rPr lang="en-US"/>
              <a:t>Introductie en achtergrond</a:t>
            </a: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Eigen ervaringen</a:t>
            </a: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Drie werkvormen ervaren en aanpassen</a:t>
            </a:r>
            <a:endParaRPr/>
          </a:p>
          <a:p>
            <a:pPr marL="0" marR="0" lvl="0" indent="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Algehele discussie</a:t>
            </a: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Take away message en terugblik</a:t>
            </a:r>
            <a:endParaRPr/>
          </a:p>
          <a:p>
            <a:pPr marL="342900" lvl="0" indent="-203200" algn="l" rtl="0">
              <a:lnSpc>
                <a:spcPct val="110000"/>
              </a:lnSpc>
              <a:spcBef>
                <a:spcPts val="0"/>
              </a:spcBef>
              <a:spcAft>
                <a:spcPts val="0"/>
              </a:spcAft>
              <a:buClr>
                <a:schemeClr val="dk1"/>
              </a:buClr>
              <a:buSzPts val="2200"/>
              <a:buFont typeface="Arial"/>
              <a:buNone/>
            </a:pPr>
            <a:endParaRPr/>
          </a:p>
          <a:p>
            <a:pPr marL="0" marR="0" lvl="0" indent="0" algn="l" rtl="0">
              <a:lnSpc>
                <a:spcPct val="110000"/>
              </a:lnSpc>
              <a:spcBef>
                <a:spcPts val="0"/>
              </a:spcBef>
              <a:spcAft>
                <a:spcPts val="0"/>
              </a:spcAft>
              <a:buClr>
                <a:schemeClr val="dk1"/>
              </a:buClr>
              <a:buSzPts val="2200"/>
              <a:buFont typeface="Arial"/>
              <a:buNone/>
            </a:pPr>
            <a:endParaRPr/>
          </a:p>
          <a:p>
            <a:pPr marL="0" marR="0" lvl="0" indent="0" algn="l" rtl="0">
              <a:lnSpc>
                <a:spcPct val="110000"/>
              </a:lnSpc>
              <a:spcBef>
                <a:spcPts val="0"/>
              </a:spcBef>
              <a:spcAft>
                <a:spcPts val="0"/>
              </a:spcAft>
              <a:buClr>
                <a:schemeClr val="dk1"/>
              </a:buClr>
              <a:buSzPts val="2200"/>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ctrTitle"/>
          </p:nvPr>
        </p:nvSpPr>
        <p:spPr>
          <a:xfrm>
            <a:off x="1808252" y="1351089"/>
            <a:ext cx="7939819" cy="5907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Doel workshop</a:t>
            </a:r>
            <a:endParaRPr/>
          </a:p>
        </p:txBody>
      </p:sp>
      <p:sp>
        <p:nvSpPr>
          <p:cNvPr id="92" name="Google Shape;92;p18"/>
          <p:cNvSpPr txBox="1">
            <a:spLocks noGrp="1"/>
          </p:cNvSpPr>
          <p:nvPr>
            <p:ph type="body" idx="1"/>
          </p:nvPr>
        </p:nvSpPr>
        <p:spPr>
          <a:xfrm>
            <a:off x="1808252" y="2063595"/>
            <a:ext cx="7559675" cy="3443316"/>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200"/>
              <a:buFont typeface="Arial"/>
              <a:buChar char="•"/>
            </a:pPr>
            <a:r>
              <a:rPr lang="en-US" b="1"/>
              <a:t>Tools</a:t>
            </a:r>
            <a:r>
              <a:rPr lang="en-US"/>
              <a:t> aanbieden om binnen je lessen seksualiteit, gender en consent bespreekbaar te maken.   </a:t>
            </a:r>
            <a:endParaRPr/>
          </a:p>
          <a:p>
            <a:pPr marL="0" marR="0" lvl="0" indent="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Vanuit </a:t>
            </a:r>
            <a:r>
              <a:rPr lang="en-US" b="1"/>
              <a:t>leerlingperspectief </a:t>
            </a:r>
            <a:r>
              <a:rPr lang="en-US"/>
              <a:t>ervaren hoe het is om over deze onderwerpen te praten. </a:t>
            </a: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Vanuit </a:t>
            </a:r>
            <a:r>
              <a:rPr lang="en-US" b="1"/>
              <a:t>docentenperspectief </a:t>
            </a:r>
            <a:r>
              <a:rPr lang="en-US"/>
              <a:t>werkvormen aanpassen om zelf te gebruiken in je eigen lessen. </a:t>
            </a:r>
            <a:endParaRPr/>
          </a:p>
          <a:p>
            <a:pPr marL="0" marR="0" lvl="0" indent="0" algn="l" rtl="0">
              <a:lnSpc>
                <a:spcPct val="110000"/>
              </a:lnSpc>
              <a:spcBef>
                <a:spcPts val="0"/>
              </a:spcBef>
              <a:spcAft>
                <a:spcPts val="0"/>
              </a:spcAft>
              <a:buClr>
                <a:schemeClr val="dk1"/>
              </a:buClr>
              <a:buSzPts val="2200"/>
              <a:buFont typeface="Arial"/>
              <a:buNone/>
            </a:pPr>
            <a:r>
              <a:rPr lang="en-US"/>
              <a:t> </a:t>
            </a:r>
            <a:endParaRPr/>
          </a:p>
          <a:p>
            <a:pPr marL="0" marR="0" lvl="0" indent="0" algn="l" rtl="0">
              <a:lnSpc>
                <a:spcPct val="110000"/>
              </a:lnSpc>
              <a:spcBef>
                <a:spcPts val="0"/>
              </a:spcBef>
              <a:spcAft>
                <a:spcPts val="0"/>
              </a:spcAft>
              <a:buClr>
                <a:schemeClr val="dk1"/>
              </a:buClr>
              <a:buSzPts val="2200"/>
              <a:buFont typeface="Arial"/>
              <a:buNone/>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ctrTitle"/>
          </p:nvPr>
        </p:nvSpPr>
        <p:spPr>
          <a:xfrm>
            <a:off x="1495817" y="493160"/>
            <a:ext cx="8798888" cy="12020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Wat staat er in eindtermen/kerndoelen over seksualiteit?</a:t>
            </a:r>
            <a:endParaRPr/>
          </a:p>
        </p:txBody>
      </p:sp>
      <p:sp>
        <p:nvSpPr>
          <p:cNvPr id="98" name="Google Shape;98;p19"/>
          <p:cNvSpPr txBox="1">
            <a:spLocks noGrp="1"/>
          </p:cNvSpPr>
          <p:nvPr>
            <p:ph type="body" idx="1"/>
          </p:nvPr>
        </p:nvSpPr>
        <p:spPr>
          <a:xfrm>
            <a:off x="1495817" y="1222538"/>
            <a:ext cx="10165351" cy="477748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dirty="0" err="1">
                <a:solidFill>
                  <a:srgbClr val="000000"/>
                </a:solidFill>
                <a:latin typeface="Verdana"/>
                <a:ea typeface="Verdana"/>
                <a:cs typeface="Verdana"/>
                <a:sym typeface="Verdana"/>
              </a:rPr>
              <a:t>Kerndoelen</a:t>
            </a:r>
            <a:r>
              <a:rPr lang="en-US" sz="1800" b="1" i="0" u="none" strike="noStrike" dirty="0">
                <a:solidFill>
                  <a:srgbClr val="000000"/>
                </a:solidFill>
                <a:latin typeface="Verdana"/>
                <a:ea typeface="Verdana"/>
                <a:cs typeface="Verdana"/>
                <a:sym typeface="Verdana"/>
              </a:rPr>
              <a:t> </a:t>
            </a:r>
            <a:r>
              <a:rPr lang="en-US" sz="1800" b="1" i="0" u="none" strike="noStrike" dirty="0" err="1">
                <a:solidFill>
                  <a:srgbClr val="000000"/>
                </a:solidFill>
                <a:latin typeface="Verdana"/>
                <a:ea typeface="Verdana"/>
                <a:cs typeface="Verdana"/>
                <a:sym typeface="Verdana"/>
              </a:rPr>
              <a:t>onderbouw</a:t>
            </a:r>
            <a:endParaRPr dirty="0"/>
          </a:p>
          <a:p>
            <a:pPr marL="0" marR="0" lvl="0" indent="0" algn="l" rtl="0">
              <a:lnSpc>
                <a:spcPct val="110000"/>
              </a:lnSpc>
              <a:spcBef>
                <a:spcPts val="0"/>
              </a:spcBef>
              <a:spcAft>
                <a:spcPts val="0"/>
              </a:spcAft>
              <a:buClr>
                <a:srgbClr val="000000"/>
              </a:buClr>
              <a:buSzPts val="1800"/>
              <a:buFont typeface="Arial"/>
              <a:buNone/>
            </a:pPr>
            <a:r>
              <a:rPr lang="en-US" sz="1800" dirty="0">
                <a:solidFill>
                  <a:srgbClr val="000000"/>
                </a:solidFill>
                <a:latin typeface="Verdana"/>
                <a:ea typeface="Verdana"/>
                <a:cs typeface="Verdana"/>
                <a:sym typeface="Verdana"/>
              </a:rPr>
              <a:t>43…</a:t>
            </a:r>
            <a:r>
              <a:rPr lang="en-US" sz="1800" dirty="0" err="1">
                <a:solidFill>
                  <a:srgbClr val="000000"/>
                </a:solidFill>
                <a:latin typeface="Verdana"/>
                <a:ea typeface="Verdana"/>
                <a:cs typeface="Verdana"/>
                <a:sym typeface="Verdana"/>
              </a:rPr>
              <a:t>leert</a:t>
            </a:r>
            <a:r>
              <a:rPr lang="en-US" sz="1800" dirty="0">
                <a:solidFill>
                  <a:srgbClr val="000000"/>
                </a:solidFill>
                <a:latin typeface="Verdana"/>
                <a:ea typeface="Verdana"/>
                <a:cs typeface="Verdana"/>
                <a:sym typeface="Verdana"/>
              </a:rPr>
              <a:t> de </a:t>
            </a:r>
            <a:r>
              <a:rPr lang="en-US" sz="1800" dirty="0" err="1">
                <a:solidFill>
                  <a:srgbClr val="000000"/>
                </a:solidFill>
                <a:latin typeface="Verdana"/>
                <a:ea typeface="Verdana"/>
                <a:cs typeface="Verdana"/>
                <a:sym typeface="Verdana"/>
              </a:rPr>
              <a:t>betekenis</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voor</a:t>
            </a:r>
            <a:r>
              <a:rPr lang="en-US" sz="1800" dirty="0">
                <a:solidFill>
                  <a:srgbClr val="000000"/>
                </a:solidFill>
                <a:latin typeface="Verdana"/>
                <a:ea typeface="Verdana"/>
                <a:cs typeface="Verdana"/>
                <a:sym typeface="Verdana"/>
              </a:rPr>
              <a:t> de </a:t>
            </a:r>
            <a:r>
              <a:rPr lang="en-US" sz="1800" dirty="0" err="1">
                <a:solidFill>
                  <a:srgbClr val="000000"/>
                </a:solidFill>
                <a:latin typeface="Verdana"/>
                <a:ea typeface="Verdana"/>
                <a:cs typeface="Verdana"/>
                <a:sym typeface="Verdana"/>
              </a:rPr>
              <a:t>samenleving</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te</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zien</a:t>
            </a:r>
            <a:r>
              <a:rPr lang="en-US" sz="1800" dirty="0">
                <a:solidFill>
                  <a:srgbClr val="000000"/>
                </a:solidFill>
                <a:latin typeface="Verdana"/>
                <a:ea typeface="Verdana"/>
                <a:cs typeface="Verdana"/>
                <a:sym typeface="Verdana"/>
              </a:rPr>
              <a:t> van respect </a:t>
            </a:r>
            <a:r>
              <a:rPr lang="en-US" sz="1800" dirty="0" err="1">
                <a:solidFill>
                  <a:srgbClr val="000000"/>
                </a:solidFill>
                <a:latin typeface="Verdana"/>
                <a:ea typeface="Verdana"/>
                <a:cs typeface="Verdana"/>
                <a:sym typeface="Verdana"/>
              </a:rPr>
              <a:t>voor</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elkaars</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opvattingen</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en</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leefwijze</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en</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leert</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respectvol</a:t>
            </a:r>
            <a:r>
              <a:rPr lang="en-US" sz="1800" dirty="0">
                <a:solidFill>
                  <a:srgbClr val="000000"/>
                </a:solidFill>
                <a:latin typeface="Verdana"/>
                <a:ea typeface="Verdana"/>
                <a:cs typeface="Verdana"/>
                <a:sym typeface="Verdana"/>
              </a:rPr>
              <a:t> om </a:t>
            </a:r>
            <a:r>
              <a:rPr lang="en-US" sz="1800" dirty="0" err="1">
                <a:solidFill>
                  <a:srgbClr val="000000"/>
                </a:solidFill>
                <a:latin typeface="Verdana"/>
                <a:ea typeface="Verdana"/>
                <a:cs typeface="Verdana"/>
                <a:sym typeface="Verdana"/>
              </a:rPr>
              <a:t>te</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gaan</a:t>
            </a:r>
            <a:r>
              <a:rPr lang="en-US" sz="1800" dirty="0">
                <a:solidFill>
                  <a:srgbClr val="000000"/>
                </a:solidFill>
                <a:latin typeface="Verdana"/>
                <a:ea typeface="Verdana"/>
                <a:cs typeface="Verdana"/>
                <a:sym typeface="Verdana"/>
              </a:rPr>
              <a:t> met </a:t>
            </a:r>
            <a:r>
              <a:rPr lang="en-US" sz="1800" dirty="0" err="1">
                <a:solidFill>
                  <a:srgbClr val="000000"/>
                </a:solidFill>
                <a:highlight>
                  <a:srgbClr val="FFFF00"/>
                </a:highlight>
                <a:latin typeface="Verdana"/>
                <a:ea typeface="Verdana"/>
                <a:cs typeface="Verdana"/>
                <a:sym typeface="Verdana"/>
              </a:rPr>
              <a:t>seksualiteit</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en</a:t>
            </a:r>
            <a:r>
              <a:rPr lang="en-US" sz="1800" dirty="0">
                <a:solidFill>
                  <a:srgbClr val="000000"/>
                </a:solidFill>
                <a:latin typeface="Verdana"/>
                <a:ea typeface="Verdana"/>
                <a:cs typeface="Verdana"/>
                <a:sym typeface="Verdana"/>
              </a:rPr>
              <a:t> met </a:t>
            </a:r>
            <a:r>
              <a:rPr lang="en-US" sz="1800" dirty="0" err="1">
                <a:solidFill>
                  <a:srgbClr val="000000"/>
                </a:solidFill>
                <a:latin typeface="Verdana"/>
                <a:ea typeface="Verdana"/>
                <a:cs typeface="Verdana"/>
                <a:sym typeface="Verdana"/>
              </a:rPr>
              <a:t>diversiteit</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binnen</a:t>
            </a:r>
            <a:r>
              <a:rPr lang="en-US" sz="1800" dirty="0">
                <a:solidFill>
                  <a:srgbClr val="000000"/>
                </a:solidFill>
                <a:latin typeface="Verdana"/>
                <a:ea typeface="Verdana"/>
                <a:cs typeface="Verdana"/>
                <a:sym typeface="Verdana"/>
              </a:rPr>
              <a:t> de </a:t>
            </a:r>
            <a:r>
              <a:rPr lang="en-US" sz="1800" dirty="0" err="1">
                <a:solidFill>
                  <a:srgbClr val="000000"/>
                </a:solidFill>
                <a:latin typeface="Verdana"/>
                <a:ea typeface="Verdana"/>
                <a:cs typeface="Verdana"/>
                <a:sym typeface="Verdana"/>
              </a:rPr>
              <a:t>samenleving</a:t>
            </a:r>
            <a:r>
              <a:rPr lang="en-US" sz="1800" dirty="0">
                <a:solidFill>
                  <a:srgbClr val="000000"/>
                </a:solidFill>
                <a:latin typeface="Verdana"/>
                <a:ea typeface="Verdana"/>
                <a:cs typeface="Verdana"/>
                <a:sym typeface="Verdana"/>
              </a:rPr>
              <a:t> </a:t>
            </a:r>
            <a:r>
              <a:rPr lang="en-US" sz="1800" dirty="0" err="1">
                <a:solidFill>
                  <a:srgbClr val="000000"/>
                </a:solidFill>
                <a:latin typeface="Verdana"/>
                <a:ea typeface="Verdana"/>
                <a:cs typeface="Verdana"/>
                <a:sym typeface="Verdana"/>
              </a:rPr>
              <a:t>waaronder</a:t>
            </a:r>
            <a:r>
              <a:rPr lang="en-US" sz="1800" dirty="0">
                <a:solidFill>
                  <a:srgbClr val="000000"/>
                </a:solidFill>
                <a:latin typeface="Verdana"/>
                <a:ea typeface="Verdana"/>
                <a:cs typeface="Verdana"/>
                <a:sym typeface="Verdana"/>
              </a:rPr>
              <a:t> </a:t>
            </a:r>
            <a:r>
              <a:rPr lang="en-US" sz="1800" dirty="0" err="1">
                <a:solidFill>
                  <a:srgbClr val="000000"/>
                </a:solidFill>
                <a:highlight>
                  <a:srgbClr val="FFFF00"/>
                </a:highlight>
                <a:latin typeface="Verdana"/>
                <a:ea typeface="Verdana"/>
                <a:cs typeface="Verdana"/>
                <a:sym typeface="Verdana"/>
              </a:rPr>
              <a:t>seksuele</a:t>
            </a:r>
            <a:r>
              <a:rPr lang="en-US" sz="1800" dirty="0">
                <a:solidFill>
                  <a:srgbClr val="000000"/>
                </a:solidFill>
                <a:highlight>
                  <a:srgbClr val="FFFF00"/>
                </a:highlight>
                <a:latin typeface="Verdana"/>
                <a:ea typeface="Verdana"/>
                <a:cs typeface="Verdana"/>
                <a:sym typeface="Verdana"/>
              </a:rPr>
              <a:t> </a:t>
            </a:r>
            <a:r>
              <a:rPr lang="en-US" sz="1800" dirty="0" err="1">
                <a:solidFill>
                  <a:srgbClr val="000000"/>
                </a:solidFill>
                <a:highlight>
                  <a:srgbClr val="FFFF00"/>
                </a:highlight>
                <a:latin typeface="Verdana"/>
                <a:ea typeface="Verdana"/>
                <a:cs typeface="Verdana"/>
                <a:sym typeface="Verdana"/>
              </a:rPr>
              <a:t>diversiteit</a:t>
            </a:r>
            <a:r>
              <a:rPr lang="en-US" sz="1800" dirty="0">
                <a:solidFill>
                  <a:srgbClr val="000000"/>
                </a:solidFill>
                <a:latin typeface="Verdana"/>
                <a:ea typeface="Verdana"/>
                <a:cs typeface="Verdana"/>
                <a:sym typeface="Verdana"/>
              </a:rPr>
              <a:t>. </a:t>
            </a:r>
            <a:endParaRPr sz="1800" b="0" i="0" u="none" strike="noStrike" dirty="0">
              <a:solidFill>
                <a:srgbClr val="000000"/>
              </a:solidFill>
              <a:latin typeface="Verdana"/>
              <a:ea typeface="Verdana"/>
              <a:cs typeface="Verdana"/>
              <a:sym typeface="Verdana"/>
            </a:endParaRPr>
          </a:p>
          <a:p>
            <a:pPr marL="0" marR="0" lvl="0" indent="0" algn="l" rtl="0">
              <a:lnSpc>
                <a:spcPct val="110000"/>
              </a:lnSpc>
              <a:spcBef>
                <a:spcPts val="0"/>
              </a:spcBef>
              <a:spcAft>
                <a:spcPts val="0"/>
              </a:spcAft>
              <a:buClr>
                <a:schemeClr val="dk1"/>
              </a:buClr>
              <a:buSzPts val="1800"/>
              <a:buFont typeface="Arial"/>
              <a:buNone/>
            </a:pPr>
            <a:endParaRPr sz="1800" b="0" i="0" u="none" strike="noStrike" dirty="0">
              <a:solidFill>
                <a:srgbClr val="000000"/>
              </a:solidFill>
              <a:latin typeface="Verdana"/>
              <a:ea typeface="Verdana"/>
              <a:cs typeface="Verdana"/>
              <a:sym typeface="Verdana"/>
            </a:endParaRPr>
          </a:p>
          <a:p>
            <a:pPr marL="0" marR="0" lvl="0" indent="0" algn="l" rtl="0">
              <a:lnSpc>
                <a:spcPct val="110000"/>
              </a:lnSpc>
              <a:spcBef>
                <a:spcPts val="0"/>
              </a:spcBef>
              <a:spcAft>
                <a:spcPts val="0"/>
              </a:spcAft>
              <a:buClr>
                <a:srgbClr val="000000"/>
              </a:buClr>
              <a:buSzPts val="1800"/>
              <a:buFont typeface="Arial"/>
              <a:buNone/>
            </a:pPr>
            <a:r>
              <a:rPr lang="en-US" sz="1800" b="1" i="0" u="none" strike="noStrike" dirty="0">
                <a:solidFill>
                  <a:srgbClr val="000000"/>
                </a:solidFill>
                <a:latin typeface="Verdana"/>
                <a:ea typeface="Verdana"/>
                <a:cs typeface="Verdana"/>
                <a:sym typeface="Verdana"/>
              </a:rPr>
              <a:t>VMBO-t</a:t>
            </a:r>
            <a:endParaRPr dirty="0"/>
          </a:p>
          <a:p>
            <a:pPr marL="0" marR="0" lvl="0" indent="0" algn="l" rtl="0">
              <a:lnSpc>
                <a:spcPct val="110000"/>
              </a:lnSpc>
              <a:spcBef>
                <a:spcPts val="0"/>
              </a:spcBef>
              <a:spcAft>
                <a:spcPts val="0"/>
              </a:spcAft>
              <a:buClr>
                <a:srgbClr val="000000"/>
              </a:buClr>
              <a:buSzPts val="1800"/>
              <a:buFont typeface="Arial"/>
              <a:buNone/>
            </a:pPr>
            <a:r>
              <a:rPr lang="en-US" sz="1800" dirty="0" err="1">
                <a:solidFill>
                  <a:srgbClr val="000000"/>
                </a:solidFill>
                <a:latin typeface="Verdana"/>
                <a:ea typeface="Verdana"/>
                <a:cs typeface="Verdana"/>
                <a:sym typeface="Verdana"/>
              </a:rPr>
              <a:t>F</a:t>
            </a:r>
            <a:r>
              <a:rPr lang="en-US" sz="1800" b="0" i="0" u="none" strike="noStrike" dirty="0" err="1">
                <a:solidFill>
                  <a:srgbClr val="000000"/>
                </a:solidFill>
                <a:latin typeface="Verdana"/>
                <a:ea typeface="Verdana"/>
                <a:cs typeface="Verdana"/>
                <a:sym typeface="Verdana"/>
              </a:rPr>
              <a:t>uncties</a:t>
            </a:r>
            <a:r>
              <a:rPr lang="en-US" sz="1800" b="0" i="0" u="none" strike="noStrike" dirty="0">
                <a:solidFill>
                  <a:srgbClr val="000000"/>
                </a:solidFill>
                <a:latin typeface="Verdana"/>
                <a:ea typeface="Verdana"/>
                <a:cs typeface="Verdana"/>
                <a:sym typeface="Verdana"/>
              </a:rPr>
              <a:t> van </a:t>
            </a:r>
            <a:r>
              <a:rPr lang="en-US" sz="1800" b="0" i="0" u="none" strike="noStrike" dirty="0" err="1">
                <a:solidFill>
                  <a:srgbClr val="000000"/>
                </a:solidFill>
                <a:highlight>
                  <a:srgbClr val="FFFF00"/>
                </a:highlight>
                <a:latin typeface="Verdana"/>
                <a:ea typeface="Verdana"/>
                <a:cs typeface="Verdana"/>
                <a:sym typeface="Verdana"/>
              </a:rPr>
              <a:t>seksualiteit</a:t>
            </a:r>
            <a:r>
              <a:rPr lang="en-US" sz="1800" b="0" i="0" u="none" strike="noStrike" dirty="0">
                <a:solidFill>
                  <a:srgbClr val="000000"/>
                </a:solidFill>
                <a:highlight>
                  <a:srgbClr val="FFFF00"/>
                </a:highlight>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verwoorden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verschillen</a:t>
            </a:r>
            <a:r>
              <a:rPr lang="en-US" sz="1800" b="0" i="0" u="none" strike="noStrike" dirty="0">
                <a:solidFill>
                  <a:srgbClr val="000000"/>
                </a:solidFill>
                <a:latin typeface="Verdana"/>
                <a:ea typeface="Verdana"/>
                <a:cs typeface="Verdana"/>
                <a:sym typeface="Verdana"/>
              </a:rPr>
              <a:t> in </a:t>
            </a:r>
            <a:r>
              <a:rPr lang="en-US" sz="1800" b="0" i="0" u="none" strike="noStrike" dirty="0" err="1">
                <a:solidFill>
                  <a:srgbClr val="000000"/>
                </a:solidFill>
                <a:latin typeface="Verdana"/>
                <a:ea typeface="Verdana"/>
                <a:cs typeface="Verdana"/>
                <a:sym typeface="Verdana"/>
              </a:rPr>
              <a:t>opvattingen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normen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waarden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daarover</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formuleren</a:t>
            </a:r>
            <a:r>
              <a:rPr lang="en-US" sz="1800" b="0" i="0" u="none" strike="noStrike" dirty="0">
                <a:solidFill>
                  <a:srgbClr val="000000"/>
                </a:solidFill>
                <a:latin typeface="Verdana"/>
                <a:ea typeface="Verdana"/>
                <a:cs typeface="Verdana"/>
                <a:sym typeface="Verdana"/>
              </a:rPr>
              <a:t> 	</a:t>
            </a:r>
            <a:endParaRPr dirty="0"/>
          </a:p>
          <a:p>
            <a:pPr marL="0" marR="0" lvl="0" indent="0" algn="l" rtl="0">
              <a:lnSpc>
                <a:spcPct val="110000"/>
              </a:lnSpc>
              <a:spcBef>
                <a:spcPts val="0"/>
              </a:spcBef>
              <a:spcAft>
                <a:spcPts val="0"/>
              </a:spcAft>
              <a:buClr>
                <a:schemeClr val="dk1"/>
              </a:buClr>
              <a:buSzPts val="2200"/>
              <a:buFont typeface="Arial"/>
              <a:buNone/>
            </a:pPr>
            <a:endParaRPr dirty="0"/>
          </a:p>
          <a:p>
            <a:pPr marL="0" marR="0" lvl="0" indent="0" algn="l" rtl="0">
              <a:lnSpc>
                <a:spcPct val="110000"/>
              </a:lnSpc>
              <a:spcBef>
                <a:spcPts val="0"/>
              </a:spcBef>
              <a:spcAft>
                <a:spcPts val="0"/>
              </a:spcAft>
              <a:buClr>
                <a:schemeClr val="dk1"/>
              </a:buClr>
              <a:buSzPts val="1800"/>
              <a:buFont typeface="Arial"/>
              <a:buNone/>
            </a:pPr>
            <a:r>
              <a:rPr lang="en-US" sz="1800" b="1" dirty="0" err="1">
                <a:latin typeface="Verdana"/>
                <a:ea typeface="Verdana"/>
                <a:cs typeface="Verdana"/>
                <a:sym typeface="Verdana"/>
              </a:rPr>
              <a:t>Havo</a:t>
            </a:r>
            <a:r>
              <a:rPr lang="en-US" sz="1800" b="1" dirty="0">
                <a:latin typeface="Verdana"/>
                <a:ea typeface="Verdana"/>
                <a:cs typeface="Verdana"/>
                <a:sym typeface="Verdana"/>
              </a:rPr>
              <a:t>/VWO</a:t>
            </a:r>
            <a:endParaRPr dirty="0"/>
          </a:p>
          <a:p>
            <a:pPr marL="0" marR="0" lvl="0" indent="0" algn="l" rtl="0">
              <a:lnSpc>
                <a:spcPct val="110000"/>
              </a:lnSpc>
              <a:spcBef>
                <a:spcPts val="0"/>
              </a:spcBef>
              <a:spcAft>
                <a:spcPts val="0"/>
              </a:spcAft>
              <a:buClr>
                <a:srgbClr val="000000"/>
              </a:buClr>
              <a:buSzPts val="1800"/>
              <a:buFont typeface="Arial"/>
              <a:buNone/>
            </a:pPr>
            <a:r>
              <a:rPr lang="en-US" sz="1800" i="0" u="none" strike="noStrike" dirty="0" err="1">
                <a:solidFill>
                  <a:srgbClr val="000000"/>
                </a:solidFill>
                <a:latin typeface="Verdana"/>
                <a:ea typeface="Verdana"/>
                <a:cs typeface="Verdana"/>
                <a:sym typeface="Verdana"/>
              </a:rPr>
              <a:t>Subdomein</a:t>
            </a:r>
            <a:r>
              <a:rPr lang="en-US" sz="1800" i="0" u="none" strike="noStrike" dirty="0">
                <a:solidFill>
                  <a:srgbClr val="000000"/>
                </a:solidFill>
                <a:latin typeface="Verdana"/>
                <a:ea typeface="Verdana"/>
                <a:cs typeface="Verdana"/>
                <a:sym typeface="Verdana"/>
              </a:rPr>
              <a:t> D3 (</a:t>
            </a:r>
            <a:r>
              <a:rPr lang="en-US" sz="1800" i="0" u="none" strike="noStrike" dirty="0" err="1">
                <a:solidFill>
                  <a:srgbClr val="000000"/>
                </a:solidFill>
                <a:latin typeface="Verdana"/>
                <a:ea typeface="Verdana"/>
                <a:cs typeface="Verdana"/>
                <a:sym typeface="Verdana"/>
              </a:rPr>
              <a:t>havo</a:t>
            </a:r>
            <a:r>
              <a:rPr lang="en-US" sz="1800" i="0" u="none" strike="noStrike" dirty="0">
                <a:solidFill>
                  <a:srgbClr val="000000"/>
                </a:solidFill>
                <a:latin typeface="Verdana"/>
                <a:ea typeface="Verdana"/>
                <a:cs typeface="Verdana"/>
                <a:sym typeface="Verdana"/>
              </a:rPr>
              <a:t>); D4 (VWO): </a:t>
            </a:r>
            <a:r>
              <a:rPr lang="en-US" sz="1800" i="0" u="none" strike="noStrike" dirty="0" err="1">
                <a:solidFill>
                  <a:srgbClr val="000000"/>
                </a:solidFill>
                <a:latin typeface="Verdana"/>
                <a:ea typeface="Verdana"/>
                <a:cs typeface="Verdana"/>
                <a:sym typeface="Verdana"/>
              </a:rPr>
              <a:t>Seksualiteit</a:t>
            </a:r>
            <a:r>
              <a:rPr lang="en-US" sz="1800" i="0" u="none" strike="noStrike">
                <a:solidFill>
                  <a:srgbClr val="000000"/>
                </a:solidFill>
                <a:latin typeface="Verdana"/>
                <a:ea typeface="Verdana"/>
                <a:cs typeface="Verdana"/>
                <a:sym typeface="Verdana"/>
              </a:rPr>
              <a:t> </a:t>
            </a:r>
            <a:r>
              <a:rPr lang="en-US" sz="1800" i="0" u="none" strike="noStrike" smtClean="0">
                <a:solidFill>
                  <a:srgbClr val="000000"/>
                </a:solidFill>
                <a:latin typeface="Verdana"/>
                <a:ea typeface="Verdana"/>
                <a:cs typeface="Verdana"/>
                <a:sym typeface="Verdana"/>
              </a:rPr>
              <a:t>(SE)</a:t>
            </a:r>
            <a:endParaRPr dirty="0"/>
          </a:p>
          <a:p>
            <a:pPr marL="0" marR="0" lvl="0" indent="0" algn="l" rtl="0">
              <a:lnSpc>
                <a:spcPct val="110000"/>
              </a:lnSpc>
              <a:spcBef>
                <a:spcPts val="0"/>
              </a:spcBef>
              <a:spcAft>
                <a:spcPts val="0"/>
              </a:spcAft>
              <a:buClr>
                <a:srgbClr val="000000"/>
              </a:buClr>
              <a:buSzPts val="1800"/>
              <a:buFont typeface="Arial"/>
              <a:buNone/>
            </a:pPr>
            <a:r>
              <a:rPr lang="en-US" sz="1800" b="0" i="0" u="none" strike="noStrike" dirty="0">
                <a:solidFill>
                  <a:srgbClr val="000000"/>
                </a:solidFill>
                <a:latin typeface="Verdana"/>
                <a:ea typeface="Verdana"/>
                <a:cs typeface="Verdana"/>
                <a:sym typeface="Verdana"/>
              </a:rPr>
              <a:t>29 De </a:t>
            </a:r>
            <a:r>
              <a:rPr lang="en-US" sz="1800" b="0" i="0" u="none" strike="noStrike" dirty="0" err="1">
                <a:solidFill>
                  <a:srgbClr val="000000"/>
                </a:solidFill>
                <a:latin typeface="Verdana"/>
                <a:ea typeface="Verdana"/>
                <a:cs typeface="Verdana"/>
                <a:sym typeface="Verdana"/>
              </a:rPr>
              <a:t>kandidaat</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kan</a:t>
            </a:r>
            <a:r>
              <a:rPr lang="en-US" sz="1800" b="0" i="0" u="none" strike="noStrike" dirty="0">
                <a:solidFill>
                  <a:srgbClr val="000000"/>
                </a:solidFill>
                <a:latin typeface="Verdana"/>
                <a:ea typeface="Verdana"/>
                <a:cs typeface="Verdana"/>
                <a:sym typeface="Verdana"/>
              </a:rPr>
              <a:t> met </a:t>
            </a:r>
            <a:r>
              <a:rPr lang="en-US" sz="1800" b="0" i="0" u="none" strike="noStrike" dirty="0" err="1">
                <a:solidFill>
                  <a:srgbClr val="000000"/>
                </a:solidFill>
                <a:latin typeface="Verdana"/>
                <a:ea typeface="Verdana"/>
                <a:cs typeface="Verdana"/>
                <a:sym typeface="Verdana"/>
              </a:rPr>
              <a:t>behulp</a:t>
            </a:r>
            <a:r>
              <a:rPr lang="en-US" sz="1800" b="0" i="0" u="none" strike="noStrike" dirty="0">
                <a:solidFill>
                  <a:srgbClr val="000000"/>
                </a:solidFill>
                <a:latin typeface="Verdana"/>
                <a:ea typeface="Verdana"/>
                <a:cs typeface="Verdana"/>
                <a:sym typeface="Verdana"/>
              </a:rPr>
              <a:t> van de </a:t>
            </a:r>
            <a:r>
              <a:rPr lang="en-US" sz="1800" b="0" i="0" u="none" strike="noStrike" dirty="0" err="1">
                <a:solidFill>
                  <a:srgbClr val="000000"/>
                </a:solidFill>
                <a:latin typeface="Verdana"/>
                <a:ea typeface="Verdana"/>
                <a:cs typeface="Verdana"/>
                <a:sym typeface="Verdana"/>
              </a:rPr>
              <a:t>concepten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gedrag</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interactie</a:t>
            </a:r>
            <a:r>
              <a:rPr lang="en-US" sz="1800" b="0" i="0" u="none" strike="noStrike" dirty="0">
                <a:solidFill>
                  <a:srgbClr val="000000"/>
                </a:solidFill>
                <a:latin typeface="Verdana"/>
                <a:ea typeface="Verdana"/>
                <a:cs typeface="Verdana"/>
                <a:sym typeface="Verdana"/>
              </a:rPr>
              <a:t> met (a)</a:t>
            </a:r>
            <a:r>
              <a:rPr lang="en-US" sz="1800" b="0" i="0" u="none" strike="noStrike" dirty="0" err="1">
                <a:solidFill>
                  <a:srgbClr val="000000"/>
                </a:solidFill>
                <a:latin typeface="Verdana"/>
                <a:ea typeface="Verdana"/>
                <a:cs typeface="Verdana"/>
                <a:sym typeface="Verdana"/>
              </a:rPr>
              <a:t>biotische</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factoren</a:t>
            </a:r>
            <a:r>
              <a:rPr lang="en-US" sz="1800" b="0" i="0" u="none" strike="noStrike" dirty="0">
                <a:solidFill>
                  <a:srgbClr val="000000"/>
                </a:solidFill>
                <a:latin typeface="Verdana"/>
                <a:ea typeface="Verdana"/>
                <a:cs typeface="Verdana"/>
                <a:sym typeface="Verdana"/>
              </a:rPr>
              <a:t> ten </a:t>
            </a:r>
            <a:r>
              <a:rPr lang="en-US" sz="1800" b="0" i="0" u="none" strike="noStrike" dirty="0" err="1">
                <a:solidFill>
                  <a:srgbClr val="000000"/>
                </a:solidFill>
                <a:latin typeface="Verdana"/>
                <a:ea typeface="Verdana"/>
                <a:cs typeface="Verdana"/>
                <a:sym typeface="Verdana"/>
              </a:rPr>
              <a:t>minste</a:t>
            </a:r>
            <a:r>
              <a:rPr lang="en-US" sz="1800" b="0" i="0" u="none" strike="noStrike" dirty="0">
                <a:solidFill>
                  <a:srgbClr val="000000"/>
                </a:solidFill>
                <a:latin typeface="Verdana"/>
                <a:ea typeface="Verdana"/>
                <a:cs typeface="Verdana"/>
                <a:sym typeface="Verdana"/>
              </a:rPr>
              <a:t> in </a:t>
            </a:r>
            <a:r>
              <a:rPr lang="en-US" sz="1800" b="0" i="0" u="none" strike="noStrike" dirty="0" err="1">
                <a:solidFill>
                  <a:srgbClr val="000000"/>
                </a:solidFill>
                <a:latin typeface="Verdana"/>
                <a:ea typeface="Verdana"/>
                <a:cs typeface="Verdana"/>
                <a:sym typeface="Verdana"/>
              </a:rPr>
              <a:t>contexten</a:t>
            </a:r>
            <a:r>
              <a:rPr lang="en-US" sz="1800" b="0" i="0" u="none" strike="noStrike" dirty="0">
                <a:solidFill>
                  <a:srgbClr val="000000"/>
                </a:solidFill>
                <a:latin typeface="Verdana"/>
                <a:ea typeface="Verdana"/>
                <a:cs typeface="Verdana"/>
                <a:sym typeface="Verdana"/>
              </a:rPr>
              <a:t> op het </a:t>
            </a:r>
            <a:r>
              <a:rPr lang="en-US" sz="1800" b="0" i="0" u="none" strike="noStrike" dirty="0" err="1">
                <a:solidFill>
                  <a:srgbClr val="000000"/>
                </a:solidFill>
                <a:latin typeface="Verdana"/>
                <a:ea typeface="Verdana"/>
                <a:cs typeface="Verdana"/>
                <a:sym typeface="Verdana"/>
              </a:rPr>
              <a:t>gebied</a:t>
            </a:r>
            <a:r>
              <a:rPr lang="en-US" sz="1800" b="0" i="0" u="none" strike="noStrike" dirty="0">
                <a:solidFill>
                  <a:srgbClr val="000000"/>
                </a:solidFill>
                <a:latin typeface="Verdana"/>
                <a:ea typeface="Verdana"/>
                <a:cs typeface="Verdana"/>
                <a:sym typeface="Verdana"/>
              </a:rPr>
              <a:t> van </a:t>
            </a:r>
            <a:r>
              <a:rPr lang="en-US" sz="1800" b="0" i="0" u="none" strike="noStrike" dirty="0" err="1">
                <a:solidFill>
                  <a:srgbClr val="000000"/>
                </a:solidFill>
                <a:latin typeface="Verdana"/>
                <a:ea typeface="Verdana"/>
                <a:cs typeface="Verdana"/>
                <a:sym typeface="Verdana"/>
              </a:rPr>
              <a:t>gezondheid</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communicatie</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beargumenteren</a:t>
            </a:r>
            <a:r>
              <a:rPr lang="en-US" sz="1800" b="0" i="0" u="none" strike="noStrike" dirty="0">
                <a:solidFill>
                  <a:srgbClr val="000000"/>
                </a:solidFill>
                <a:latin typeface="Verdana"/>
                <a:ea typeface="Verdana"/>
                <a:cs typeface="Verdana"/>
                <a:sym typeface="Verdana"/>
              </a:rPr>
              <a:t> op </a:t>
            </a:r>
            <a:r>
              <a:rPr lang="en-US" sz="1800" b="0" i="0" u="none" strike="noStrike" dirty="0" err="1">
                <a:solidFill>
                  <a:srgbClr val="000000"/>
                </a:solidFill>
                <a:latin typeface="Verdana"/>
                <a:ea typeface="Verdana"/>
                <a:cs typeface="Verdana"/>
                <a:sym typeface="Verdana"/>
              </a:rPr>
              <a:t>welke</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wijze</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vraagstukken</a:t>
            </a:r>
            <a:r>
              <a:rPr lang="en-US" sz="1800" b="0" i="0" u="none" strike="noStrike" dirty="0">
                <a:solidFill>
                  <a:srgbClr val="000000"/>
                </a:solidFill>
                <a:latin typeface="Verdana"/>
                <a:ea typeface="Verdana"/>
                <a:cs typeface="Verdana"/>
                <a:sym typeface="Verdana"/>
              </a:rPr>
              <a:t> met </a:t>
            </a:r>
            <a:r>
              <a:rPr lang="en-US" sz="1800" b="0" i="0" u="none" strike="noStrike" dirty="0" err="1">
                <a:solidFill>
                  <a:srgbClr val="000000"/>
                </a:solidFill>
                <a:latin typeface="Verdana"/>
                <a:ea typeface="Verdana"/>
                <a:cs typeface="Verdana"/>
                <a:sym typeface="Verdana"/>
              </a:rPr>
              <a:t>betrekking</a:t>
            </a:r>
            <a:r>
              <a:rPr lang="en-US" sz="1800" b="0" i="0" u="none" strike="noStrike" dirty="0">
                <a:solidFill>
                  <a:srgbClr val="000000"/>
                </a:solidFill>
                <a:latin typeface="Verdana"/>
                <a:ea typeface="Verdana"/>
                <a:cs typeface="Verdana"/>
                <a:sym typeface="Verdana"/>
              </a:rPr>
              <a:t> tot </a:t>
            </a:r>
            <a:r>
              <a:rPr lang="en-US" sz="1800" b="0" i="0" u="none" strike="noStrike" dirty="0" err="1">
                <a:solidFill>
                  <a:srgbClr val="000000"/>
                </a:solidFill>
                <a:highlight>
                  <a:srgbClr val="FFFF00"/>
                </a:highlight>
                <a:latin typeface="Verdana"/>
                <a:ea typeface="Verdana"/>
                <a:cs typeface="Verdana"/>
                <a:sym typeface="Verdana"/>
              </a:rPr>
              <a:t>seksualiteit</a:t>
            </a:r>
            <a:r>
              <a:rPr lang="en-US" sz="1800" b="0" i="0" u="none" strike="noStrike" dirty="0">
                <a:solidFill>
                  <a:srgbClr val="000000"/>
                </a:solidFill>
                <a:latin typeface="Verdana"/>
                <a:ea typeface="Verdana"/>
                <a:cs typeface="Verdana"/>
                <a:sym typeface="Verdana"/>
              </a:rPr>
              <a:t> van de </a:t>
            </a:r>
            <a:r>
              <a:rPr lang="en-US" sz="1800" b="0" i="0" u="none" strike="noStrike" dirty="0" err="1">
                <a:solidFill>
                  <a:srgbClr val="000000"/>
                </a:solidFill>
                <a:latin typeface="Verdana"/>
                <a:ea typeface="Verdana"/>
                <a:cs typeface="Verdana"/>
                <a:sym typeface="Verdana"/>
              </a:rPr>
              <a:t>mens</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kunnen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worden</a:t>
            </a:r>
            <a:r>
              <a:rPr lang="en-US" sz="1800" b="0" i="0" u="none" strike="noStrike" dirty="0">
                <a:solidFill>
                  <a:srgbClr val="000000"/>
                </a:solidFill>
                <a:latin typeface="Verdana"/>
                <a:ea typeface="Verdana"/>
                <a:cs typeface="Verdana"/>
                <a:sym typeface="Verdana"/>
              </a:rPr>
              <a:t> </a:t>
            </a:r>
            <a:r>
              <a:rPr lang="en-US" sz="1800" b="0" i="0" u="none" strike="noStrike" dirty="0" err="1">
                <a:solidFill>
                  <a:srgbClr val="000000"/>
                </a:solidFill>
                <a:latin typeface="Verdana"/>
                <a:ea typeface="Verdana"/>
                <a:cs typeface="Verdana"/>
                <a:sym typeface="Verdana"/>
              </a:rPr>
              <a:t>benaderd</a:t>
            </a:r>
            <a:r>
              <a:rPr lang="en-US" sz="1800" b="0" i="0" u="none" strike="noStrike" dirty="0">
                <a:solidFill>
                  <a:srgbClr val="000000"/>
                </a:solidFill>
                <a:latin typeface="Verdana"/>
                <a:ea typeface="Verdana"/>
                <a:cs typeface="Verdana"/>
                <a:sym typeface="Verdana"/>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ctrTitle"/>
          </p:nvPr>
        </p:nvSpPr>
        <p:spPr>
          <a:xfrm>
            <a:off x="1598683" y="1258621"/>
            <a:ext cx="7559675" cy="12536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Wat staat er in lesmethodes?</a:t>
            </a:r>
            <a:endParaRPr/>
          </a:p>
        </p:txBody>
      </p:sp>
      <p:sp>
        <p:nvSpPr>
          <p:cNvPr id="104" name="Google Shape;104;p20"/>
          <p:cNvSpPr txBox="1">
            <a:spLocks noGrp="1"/>
          </p:cNvSpPr>
          <p:nvPr>
            <p:ph type="body" idx="1"/>
          </p:nvPr>
        </p:nvSpPr>
        <p:spPr>
          <a:xfrm>
            <a:off x="1417831" y="2167846"/>
            <a:ext cx="9986483" cy="4140487"/>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200"/>
              <a:buFont typeface="Arial"/>
              <a:buChar char="•"/>
            </a:pPr>
            <a:r>
              <a:rPr lang="en-US"/>
              <a:t>Voldoende aandacht voor fysiologische aspecten (hormonen, bevruchting, embryo-ontwikkeling, anticonceptie, SOA-preventie). </a:t>
            </a:r>
            <a:endParaRPr/>
          </a:p>
          <a:p>
            <a:pPr marL="0" marR="0" lvl="0" indent="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b="1"/>
              <a:t>Maar </a:t>
            </a:r>
            <a:r>
              <a:rPr lang="en-US"/>
              <a:t>niet/minder voor sociale en praktische kant van seksualiteit.</a:t>
            </a: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342900" algn="l" rtl="0">
              <a:lnSpc>
                <a:spcPct val="110000"/>
              </a:lnSpc>
              <a:spcBef>
                <a:spcPts val="0"/>
              </a:spcBef>
              <a:spcAft>
                <a:spcPts val="0"/>
              </a:spcAft>
              <a:buClr>
                <a:schemeClr val="dk1"/>
              </a:buClr>
              <a:buSzPts val="2200"/>
              <a:buFont typeface="Arial"/>
              <a:buChar char="•"/>
            </a:pPr>
            <a:r>
              <a:rPr lang="en-US"/>
              <a:t>Initiatieven voor meer aandacht in nieuwe biologie curriculum: in relatie tot burgerschapseducatie. Ook aansluitend bij doeldomeinen personificatie en socialisatie. </a:t>
            </a:r>
            <a:endParaRPr/>
          </a:p>
          <a:p>
            <a:pPr marL="0" marR="0" lvl="0" indent="0" algn="l" rtl="0">
              <a:lnSpc>
                <a:spcPct val="110000"/>
              </a:lnSpc>
              <a:spcBef>
                <a:spcPts val="0"/>
              </a:spcBef>
              <a:spcAft>
                <a:spcPts val="0"/>
              </a:spcAft>
              <a:buClr>
                <a:schemeClr val="dk1"/>
              </a:buClr>
              <a:buSzPts val="2200"/>
              <a:buFont typeface="Arial"/>
              <a:buNone/>
            </a:pPr>
            <a:r>
              <a:rPr lang="en-US"/>
              <a:t> </a:t>
            </a:r>
            <a:endParaRPr/>
          </a:p>
          <a:p>
            <a:pPr marL="342900" lvl="1" indent="-241300" algn="l" rtl="0">
              <a:lnSpc>
                <a:spcPct val="110000"/>
              </a:lnSpc>
              <a:spcBef>
                <a:spcPts val="0"/>
              </a:spcBef>
              <a:spcAft>
                <a:spcPts val="0"/>
              </a:spcAft>
              <a:buClr>
                <a:schemeClr val="dk1"/>
              </a:buClr>
              <a:buSzPts val="1600"/>
              <a:buFont typeface="Arial"/>
              <a:buNone/>
            </a:pP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203200" algn="l" rtl="0">
              <a:lnSpc>
                <a:spcPct val="110000"/>
              </a:lnSpc>
              <a:spcBef>
                <a:spcPts val="0"/>
              </a:spcBef>
              <a:spcAft>
                <a:spcPts val="0"/>
              </a:spcAft>
              <a:buClr>
                <a:schemeClr val="dk1"/>
              </a:buClr>
              <a:buSzPts val="2200"/>
              <a:buFont typeface="Arial"/>
              <a:buNone/>
            </a:pPr>
            <a:endParaRPr/>
          </a:p>
          <a:p>
            <a:pPr marL="0" marR="0" lvl="0" indent="0" algn="l" rtl="0">
              <a:lnSpc>
                <a:spcPct val="110000"/>
              </a:lnSpc>
              <a:spcBef>
                <a:spcPts val="0"/>
              </a:spcBef>
              <a:spcAft>
                <a:spcPts val="0"/>
              </a:spcAft>
              <a:buClr>
                <a:schemeClr val="dk1"/>
              </a:buClr>
              <a:buSzPts val="22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1428109" y="1016970"/>
            <a:ext cx="7559675" cy="12536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Open Sans"/>
              <a:buNone/>
            </a:pPr>
            <a:r>
              <a:rPr lang="en-US" sz="2400"/>
              <a:t>Wat kan er beter/anders in de praktijk? en hoe?</a:t>
            </a:r>
            <a:endParaRPr sz="2400"/>
          </a:p>
        </p:txBody>
      </p:sp>
      <p:sp>
        <p:nvSpPr>
          <p:cNvPr id="111" name="Google Shape;111;p21"/>
          <p:cNvSpPr txBox="1">
            <a:spLocks noGrp="1"/>
          </p:cNvSpPr>
          <p:nvPr>
            <p:ph type="body" idx="1"/>
          </p:nvPr>
        </p:nvSpPr>
        <p:spPr>
          <a:xfrm>
            <a:off x="1428100" y="1844166"/>
            <a:ext cx="10312800" cy="4566300"/>
          </a:xfrm>
          <a:prstGeom prst="rect">
            <a:avLst/>
          </a:prstGeom>
          <a:noFill/>
          <a:ln>
            <a:noFill/>
          </a:ln>
        </p:spPr>
        <p:txBody>
          <a:bodyPr spcFirstLastPara="1" wrap="square" lIns="91425" tIns="45700" rIns="91425" bIns="45700" anchor="t" anchorCtr="0">
            <a:noAutofit/>
          </a:bodyPr>
          <a:lstStyle/>
          <a:p>
            <a:pPr marL="0" lvl="1" indent="0" algn="l" rtl="0">
              <a:lnSpc>
                <a:spcPct val="110000"/>
              </a:lnSpc>
              <a:spcBef>
                <a:spcPts val="0"/>
              </a:spcBef>
              <a:spcAft>
                <a:spcPts val="0"/>
              </a:spcAft>
              <a:buClr>
                <a:srgbClr val="00B050"/>
              </a:buClr>
              <a:buSzPts val="2400"/>
              <a:buNone/>
            </a:pPr>
            <a:endParaRPr sz="2400">
              <a:solidFill>
                <a:srgbClr val="00B050"/>
              </a:solidFill>
            </a:endParaRPr>
          </a:p>
          <a:p>
            <a:pPr marL="457200" lvl="0" indent="-381000" algn="l" rtl="0">
              <a:lnSpc>
                <a:spcPct val="110000"/>
              </a:lnSpc>
              <a:spcBef>
                <a:spcPts val="0"/>
              </a:spcBef>
              <a:spcAft>
                <a:spcPts val="0"/>
              </a:spcAft>
              <a:buClr>
                <a:srgbClr val="00B050"/>
              </a:buClr>
              <a:buSzPts val="2400"/>
              <a:buChar char="-"/>
            </a:pPr>
            <a:r>
              <a:rPr lang="en-US" sz="2400">
                <a:solidFill>
                  <a:srgbClr val="00B050"/>
                </a:solidFill>
              </a:rPr>
              <a:t>op je school, </a:t>
            </a:r>
            <a:endParaRPr sz="2400">
              <a:solidFill>
                <a:srgbClr val="00B050"/>
              </a:solidFill>
            </a:endParaRPr>
          </a:p>
          <a:p>
            <a:pPr marL="457200" lvl="0" indent="-381000" algn="l" rtl="0">
              <a:lnSpc>
                <a:spcPct val="110000"/>
              </a:lnSpc>
              <a:spcBef>
                <a:spcPts val="0"/>
              </a:spcBef>
              <a:spcAft>
                <a:spcPts val="0"/>
              </a:spcAft>
              <a:buClr>
                <a:srgbClr val="00B050"/>
              </a:buClr>
              <a:buSzPts val="2400"/>
              <a:buChar char="-"/>
            </a:pPr>
            <a:r>
              <a:rPr lang="en-US" sz="2400">
                <a:solidFill>
                  <a:srgbClr val="00B050"/>
                </a:solidFill>
              </a:rPr>
              <a:t>binnen je sectie, </a:t>
            </a:r>
            <a:endParaRPr sz="2400">
              <a:solidFill>
                <a:srgbClr val="00B050"/>
              </a:solidFill>
            </a:endParaRPr>
          </a:p>
          <a:p>
            <a:pPr marL="457200" lvl="0" indent="-381000" algn="l" rtl="0">
              <a:lnSpc>
                <a:spcPct val="110000"/>
              </a:lnSpc>
              <a:spcBef>
                <a:spcPts val="0"/>
              </a:spcBef>
              <a:spcAft>
                <a:spcPts val="0"/>
              </a:spcAft>
              <a:buClr>
                <a:srgbClr val="00B050"/>
              </a:buClr>
              <a:buSzPts val="2400"/>
              <a:buChar char="-"/>
            </a:pPr>
            <a:r>
              <a:rPr lang="en-US" sz="2400">
                <a:solidFill>
                  <a:srgbClr val="00B050"/>
                </a:solidFill>
              </a:rPr>
              <a:t>in je eigen onderwijs </a:t>
            </a:r>
            <a:endParaRPr sz="2400">
              <a:solidFill>
                <a:srgbClr val="00B050"/>
              </a:solidFill>
            </a:endParaRPr>
          </a:p>
          <a:p>
            <a:pPr marL="0" lvl="1" indent="0" algn="l" rtl="0">
              <a:lnSpc>
                <a:spcPct val="110000"/>
              </a:lnSpc>
              <a:spcBef>
                <a:spcPts val="0"/>
              </a:spcBef>
              <a:spcAft>
                <a:spcPts val="0"/>
              </a:spcAft>
              <a:buClr>
                <a:srgbClr val="00B050"/>
              </a:buClr>
              <a:buSzPts val="2400"/>
              <a:buNone/>
            </a:pPr>
            <a:endParaRPr sz="2400">
              <a:solidFill>
                <a:srgbClr val="00B050"/>
              </a:solidFill>
            </a:endParaRPr>
          </a:p>
          <a:p>
            <a:pPr marL="0" lvl="1" indent="0" algn="l" rtl="0">
              <a:lnSpc>
                <a:spcPct val="110000"/>
              </a:lnSpc>
              <a:spcBef>
                <a:spcPts val="0"/>
              </a:spcBef>
              <a:spcAft>
                <a:spcPts val="0"/>
              </a:spcAft>
              <a:buClr>
                <a:srgbClr val="00B050"/>
              </a:buClr>
              <a:buSzPts val="2400"/>
              <a:buNone/>
            </a:pPr>
            <a:r>
              <a:rPr lang="en-US" sz="2400">
                <a:solidFill>
                  <a:srgbClr val="00B050"/>
                </a:solidFill>
              </a:rPr>
              <a:t>Wat vind je als docent? (DDU)</a:t>
            </a: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203200" algn="l" rtl="0">
              <a:lnSpc>
                <a:spcPct val="110000"/>
              </a:lnSpc>
              <a:spcBef>
                <a:spcPts val="0"/>
              </a:spcBef>
              <a:spcAft>
                <a:spcPts val="0"/>
              </a:spcAft>
              <a:buClr>
                <a:schemeClr val="dk1"/>
              </a:buClr>
              <a:buSzPts val="2200"/>
              <a:buFont typeface="Arial"/>
              <a:buNone/>
            </a:pPr>
            <a:endParaRPr/>
          </a:p>
          <a:p>
            <a:pPr marL="0" marR="0" lvl="0" indent="0" algn="l" rtl="0">
              <a:lnSpc>
                <a:spcPct val="110000"/>
              </a:lnSpc>
              <a:spcBef>
                <a:spcPts val="0"/>
              </a:spcBef>
              <a:spcAft>
                <a:spcPts val="0"/>
              </a:spcAft>
              <a:buClr>
                <a:schemeClr val="dk1"/>
              </a:buClr>
              <a:buSzPts val="2200"/>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1520576" y="739569"/>
            <a:ext cx="9642422" cy="9659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Wat kan er beter/anders volgens literatuur (en de leerlingen)?</a:t>
            </a:r>
            <a:endParaRPr/>
          </a:p>
        </p:txBody>
      </p:sp>
      <p:sp>
        <p:nvSpPr>
          <p:cNvPr id="118" name="Google Shape;118;p22"/>
          <p:cNvSpPr txBox="1">
            <a:spLocks noGrp="1"/>
          </p:cNvSpPr>
          <p:nvPr>
            <p:ph type="body" idx="1"/>
          </p:nvPr>
        </p:nvSpPr>
        <p:spPr>
          <a:xfrm>
            <a:off x="1520575" y="1582129"/>
            <a:ext cx="9642300" cy="22170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000"/>
              <a:buFont typeface="Arial"/>
              <a:buNone/>
            </a:pPr>
            <a:r>
              <a:rPr lang="en-US" sz="2000"/>
              <a:t>Jongeren geven aan het volgende te missen in seksuele educatie: </a:t>
            </a:r>
            <a:endParaRPr/>
          </a:p>
          <a:p>
            <a:pPr marL="612900" lvl="2" indent="-342900" algn="l" rtl="0">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Seksuele en genderidentiteit</a:t>
            </a:r>
            <a:endParaRPr sz="2000">
              <a:latin typeface="Open Sans Light"/>
              <a:ea typeface="Open Sans Light"/>
              <a:cs typeface="Open Sans Light"/>
              <a:sym typeface="Open Sans Light"/>
            </a:endParaRPr>
          </a:p>
          <a:p>
            <a:pPr marL="612900" lvl="2" indent="-342900" algn="l" rtl="0">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Plezier in seks</a:t>
            </a:r>
            <a:endParaRPr sz="2000">
              <a:latin typeface="Open Sans Light"/>
              <a:ea typeface="Open Sans Light"/>
              <a:cs typeface="Open Sans Light"/>
              <a:sym typeface="Open Sans Light"/>
            </a:endParaRPr>
          </a:p>
          <a:p>
            <a:pPr marL="612900" lvl="2" indent="-342900" algn="l" rtl="0">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Wensen, grenzen en consent</a:t>
            </a:r>
            <a:endParaRPr/>
          </a:p>
          <a:p>
            <a:pPr marL="612900" lvl="2" indent="-342900" algn="l" rtl="0">
              <a:lnSpc>
                <a:spcPct val="110000"/>
              </a:lnSpc>
              <a:spcBef>
                <a:spcPts val="0"/>
              </a:spcBef>
              <a:spcAft>
                <a:spcPts val="0"/>
              </a:spcAft>
              <a:buClr>
                <a:schemeClr val="dk1"/>
              </a:buClr>
              <a:buSzPts val="2000"/>
              <a:buFont typeface="Arial"/>
              <a:buChar char="•"/>
            </a:pPr>
            <a:r>
              <a:rPr lang="en-US" sz="2000">
                <a:latin typeface="Open Sans Light"/>
                <a:ea typeface="Open Sans Light"/>
                <a:cs typeface="Open Sans Light"/>
                <a:sym typeface="Open Sans Light"/>
              </a:rPr>
              <a:t>Seks in de online wereld </a:t>
            </a:r>
            <a:endParaRPr/>
          </a:p>
          <a:p>
            <a:pPr marL="0" marR="0" lvl="0" indent="0" algn="l" rtl="0">
              <a:lnSpc>
                <a:spcPct val="110000"/>
              </a:lnSpc>
              <a:spcBef>
                <a:spcPts val="0"/>
              </a:spcBef>
              <a:spcAft>
                <a:spcPts val="0"/>
              </a:spcAft>
              <a:buClr>
                <a:schemeClr val="dk1"/>
              </a:buClr>
              <a:buSzPts val="2000"/>
              <a:buFont typeface="Arial"/>
              <a:buNone/>
            </a:pPr>
            <a:r>
              <a:rPr lang="en-US" sz="2000"/>
              <a:t> </a:t>
            </a:r>
            <a:endParaRPr/>
          </a:p>
          <a:p>
            <a:pPr marL="0" lvl="0" indent="0" algn="l" rtl="0">
              <a:lnSpc>
                <a:spcPct val="114000"/>
              </a:lnSpc>
              <a:spcBef>
                <a:spcPts val="0"/>
              </a:spcBef>
              <a:spcAft>
                <a:spcPts val="0"/>
              </a:spcAft>
              <a:buNone/>
            </a:pPr>
            <a:endParaRPr/>
          </a:p>
          <a:p>
            <a:pPr marL="612899" lvl="3" indent="-241300" algn="l" rtl="0">
              <a:lnSpc>
                <a:spcPct val="110000"/>
              </a:lnSpc>
              <a:spcBef>
                <a:spcPts val="2100"/>
              </a:spcBef>
              <a:spcAft>
                <a:spcPts val="0"/>
              </a:spcAft>
              <a:buClr>
                <a:schemeClr val="dk1"/>
              </a:buClr>
              <a:buSzPts val="1600"/>
              <a:buFont typeface="Arial"/>
              <a:buNone/>
            </a:pPr>
            <a:endParaRPr/>
          </a:p>
          <a:p>
            <a:pPr marL="342900" lvl="0" indent="-203200" algn="l" rtl="0">
              <a:lnSpc>
                <a:spcPct val="110000"/>
              </a:lnSpc>
              <a:spcBef>
                <a:spcPts val="0"/>
              </a:spcBef>
              <a:spcAft>
                <a:spcPts val="0"/>
              </a:spcAft>
              <a:buClr>
                <a:schemeClr val="dk1"/>
              </a:buClr>
              <a:buSzPts val="2200"/>
              <a:buFont typeface="Arial"/>
              <a:buNone/>
            </a:pPr>
            <a:endParaRPr/>
          </a:p>
          <a:p>
            <a:pPr marL="342900" lvl="0" indent="-203200" algn="l" rtl="0">
              <a:lnSpc>
                <a:spcPct val="110000"/>
              </a:lnSpc>
              <a:spcBef>
                <a:spcPts val="0"/>
              </a:spcBef>
              <a:spcAft>
                <a:spcPts val="0"/>
              </a:spcAft>
              <a:buClr>
                <a:schemeClr val="dk1"/>
              </a:buClr>
              <a:buSzPts val="2200"/>
              <a:buFont typeface="Arial"/>
              <a:buNone/>
            </a:pPr>
            <a:endParaRPr/>
          </a:p>
          <a:p>
            <a:pPr marL="0" marR="0" lvl="0" indent="0" algn="l" rtl="0">
              <a:lnSpc>
                <a:spcPct val="110000"/>
              </a:lnSpc>
              <a:spcBef>
                <a:spcPts val="0"/>
              </a:spcBef>
              <a:spcAft>
                <a:spcPts val="0"/>
              </a:spcAft>
              <a:buClr>
                <a:schemeClr val="dk1"/>
              </a:buClr>
              <a:buSzPts val="2200"/>
              <a:buFont typeface="Arial"/>
              <a:buNone/>
            </a:pPr>
            <a:endParaRPr/>
          </a:p>
        </p:txBody>
      </p:sp>
      <p:sp>
        <p:nvSpPr>
          <p:cNvPr id="119" name="Google Shape;119;p22"/>
          <p:cNvSpPr txBox="1"/>
          <p:nvPr/>
        </p:nvSpPr>
        <p:spPr>
          <a:xfrm>
            <a:off x="7017249" y="5928188"/>
            <a:ext cx="4643920"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1" u="none" strike="noStrike" cap="none">
                <a:solidFill>
                  <a:schemeClr val="dk1"/>
                </a:solidFill>
                <a:latin typeface="Calibri"/>
                <a:ea typeface="Calibri"/>
                <a:cs typeface="Calibri"/>
                <a:sym typeface="Calibri"/>
              </a:rPr>
              <a:t>Rutgers (2019); Cense (2020); Astle et al. (2021) </a:t>
            </a:r>
            <a:endParaRPr sz="1800" i="1">
              <a:solidFill>
                <a:schemeClr val="dk1"/>
              </a:solidFill>
              <a:latin typeface="Calibri"/>
              <a:ea typeface="Calibri"/>
              <a:cs typeface="Calibri"/>
              <a:sym typeface="Calibri"/>
            </a:endParaRPr>
          </a:p>
        </p:txBody>
      </p:sp>
      <p:sp>
        <p:nvSpPr>
          <p:cNvPr id="120" name="Google Shape;120;p22"/>
          <p:cNvSpPr txBox="1"/>
          <p:nvPr/>
        </p:nvSpPr>
        <p:spPr>
          <a:xfrm>
            <a:off x="1520575" y="3523500"/>
            <a:ext cx="10684800" cy="189630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0"/>
              </a:spcAft>
              <a:buClr>
                <a:schemeClr val="dk1"/>
              </a:buClr>
              <a:buSzPts val="2200"/>
              <a:buFont typeface="Arial"/>
              <a:buNone/>
            </a:pPr>
            <a:r>
              <a:rPr lang="en-US" sz="2000">
                <a:solidFill>
                  <a:schemeClr val="dk1"/>
                </a:solidFill>
                <a:latin typeface="Open Sans Light"/>
                <a:ea typeface="Open Sans Light"/>
                <a:cs typeface="Open Sans Light"/>
                <a:sym typeface="Open Sans Light"/>
              </a:rPr>
              <a:t>Hoe willen ze dat? </a:t>
            </a:r>
            <a:endParaRPr sz="2000">
              <a:solidFill>
                <a:schemeClr val="dk1"/>
              </a:solidFill>
              <a:latin typeface="Open Sans Light"/>
              <a:ea typeface="Open Sans Light"/>
              <a:cs typeface="Open Sans Light"/>
              <a:sym typeface="Open Sans Light"/>
            </a:endParaRPr>
          </a:p>
          <a:p>
            <a:pPr marL="612899" lvl="2" indent="-330200" algn="l" rtl="0">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Deze thema’s bespreekbaar maken.</a:t>
            </a:r>
            <a:endParaRPr>
              <a:solidFill>
                <a:schemeClr val="dk1"/>
              </a:solidFill>
              <a:latin typeface="Open Sans"/>
              <a:ea typeface="Open Sans"/>
              <a:cs typeface="Open Sans"/>
              <a:sym typeface="Open Sans"/>
            </a:endParaRPr>
          </a:p>
          <a:p>
            <a:pPr marL="612899" lvl="2" indent="-330200" algn="l" rtl="0">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Onder leiding van capable docent (veilige sfeer),</a:t>
            </a:r>
            <a:endParaRPr>
              <a:solidFill>
                <a:schemeClr val="dk1"/>
              </a:solidFill>
              <a:latin typeface="Open Sans"/>
              <a:ea typeface="Open Sans"/>
              <a:cs typeface="Open Sans"/>
              <a:sym typeface="Open Sans"/>
            </a:endParaRPr>
          </a:p>
          <a:p>
            <a:pPr marL="612899" lvl="2" indent="-330200" algn="l" rtl="0">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Realistische en relevante info </a:t>
            </a:r>
            <a:endParaRPr>
              <a:solidFill>
                <a:schemeClr val="dk1"/>
              </a:solidFill>
              <a:latin typeface="Open Sans"/>
              <a:ea typeface="Open Sans"/>
              <a:cs typeface="Open Sans"/>
              <a:sym typeface="Open Sans"/>
            </a:endParaRPr>
          </a:p>
          <a:p>
            <a:pPr marL="612899" lvl="2" indent="-330200" algn="l" rtl="0">
              <a:lnSpc>
                <a:spcPct val="114000"/>
              </a:lnSpc>
              <a:spcBef>
                <a:spcPts val="0"/>
              </a:spcBef>
              <a:spcAft>
                <a:spcPts val="0"/>
              </a:spcAft>
              <a:buClr>
                <a:schemeClr val="dk1"/>
              </a:buClr>
              <a:buSzPts val="2000"/>
              <a:buFont typeface="Arial"/>
              <a:buChar char="•"/>
            </a:pPr>
            <a:r>
              <a:rPr lang="en-US" sz="2000">
                <a:solidFill>
                  <a:schemeClr val="dk1"/>
                </a:solidFill>
                <a:latin typeface="Open Sans Light"/>
                <a:ea typeface="Open Sans Light"/>
                <a:cs typeface="Open Sans Light"/>
                <a:sym typeface="Open Sans Light"/>
              </a:rPr>
              <a:t>Afwisselende lesmethode incl. ervaringsverhalen. </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ctrTitle"/>
          </p:nvPr>
        </p:nvSpPr>
        <p:spPr>
          <a:xfrm>
            <a:off x="2044558" y="1351089"/>
            <a:ext cx="7703514" cy="7140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Drie werkvormen ervaren en aanpassen </a:t>
            </a:r>
            <a:br>
              <a:rPr lang="en-US"/>
            </a:br>
            <a:endParaRPr/>
          </a:p>
        </p:txBody>
      </p:sp>
      <p:sp>
        <p:nvSpPr>
          <p:cNvPr id="126" name="Google Shape;126;p23"/>
          <p:cNvSpPr txBox="1">
            <a:spLocks noGrp="1"/>
          </p:cNvSpPr>
          <p:nvPr>
            <p:ph type="body" idx="1"/>
          </p:nvPr>
        </p:nvSpPr>
        <p:spPr>
          <a:xfrm>
            <a:off x="2044559" y="2296481"/>
            <a:ext cx="7243280" cy="2496413"/>
          </a:xfrm>
          <a:prstGeom prst="rect">
            <a:avLst/>
          </a:prstGeom>
          <a:noFill/>
          <a:ln>
            <a:noFill/>
          </a:ln>
        </p:spPr>
        <p:txBody>
          <a:bodyPr spcFirstLastPara="1" wrap="square" lIns="91425" tIns="45700" rIns="91425" bIns="45700" anchor="t" anchorCtr="0">
            <a:noAutofit/>
          </a:bodyPr>
          <a:lstStyle/>
          <a:p>
            <a:pPr marL="457200" lvl="0" indent="-457200" algn="l" rtl="0">
              <a:lnSpc>
                <a:spcPct val="110000"/>
              </a:lnSpc>
              <a:spcBef>
                <a:spcPts val="0"/>
              </a:spcBef>
              <a:spcAft>
                <a:spcPts val="0"/>
              </a:spcAft>
              <a:buClr>
                <a:schemeClr val="dk1"/>
              </a:buClr>
              <a:buSzPts val="2200"/>
              <a:buFont typeface="Open Sans Light"/>
              <a:buAutoNum type="arabicPeriod"/>
            </a:pPr>
            <a:r>
              <a:rPr lang="en-US"/>
              <a:t>Gender: stellingen</a:t>
            </a:r>
            <a:endParaRPr/>
          </a:p>
          <a:p>
            <a:pPr marL="457200" lvl="0" indent="-317500" algn="l" rtl="0">
              <a:lnSpc>
                <a:spcPct val="110000"/>
              </a:lnSpc>
              <a:spcBef>
                <a:spcPts val="0"/>
              </a:spcBef>
              <a:spcAft>
                <a:spcPts val="0"/>
              </a:spcAft>
              <a:buClr>
                <a:schemeClr val="dk1"/>
              </a:buClr>
              <a:buSzPts val="2200"/>
              <a:buNone/>
            </a:pPr>
            <a:endParaRPr/>
          </a:p>
          <a:p>
            <a:pPr marL="457200" lvl="0" indent="-457200" algn="l" rtl="0">
              <a:lnSpc>
                <a:spcPct val="110000"/>
              </a:lnSpc>
              <a:spcBef>
                <a:spcPts val="0"/>
              </a:spcBef>
              <a:spcAft>
                <a:spcPts val="0"/>
              </a:spcAft>
              <a:buClr>
                <a:schemeClr val="dk1"/>
              </a:buClr>
              <a:buSzPts val="2200"/>
              <a:buFont typeface="Open Sans Light"/>
              <a:buAutoNum type="arabicPeriod"/>
            </a:pPr>
            <a:r>
              <a:rPr lang="en-US"/>
              <a:t>Seksualiteit: interviews a.d.h.v. vragen</a:t>
            </a:r>
            <a:endParaRPr/>
          </a:p>
          <a:p>
            <a:pPr marL="457200" lvl="0" indent="-317500" algn="l" rtl="0">
              <a:lnSpc>
                <a:spcPct val="110000"/>
              </a:lnSpc>
              <a:spcBef>
                <a:spcPts val="0"/>
              </a:spcBef>
              <a:spcAft>
                <a:spcPts val="0"/>
              </a:spcAft>
              <a:buClr>
                <a:schemeClr val="dk1"/>
              </a:buClr>
              <a:buSzPts val="2200"/>
              <a:buNone/>
            </a:pPr>
            <a:endParaRPr/>
          </a:p>
          <a:p>
            <a:pPr marL="457200" lvl="0" indent="-457200" algn="l" rtl="0">
              <a:lnSpc>
                <a:spcPct val="110000"/>
              </a:lnSpc>
              <a:spcBef>
                <a:spcPts val="0"/>
              </a:spcBef>
              <a:spcAft>
                <a:spcPts val="0"/>
              </a:spcAft>
              <a:buClr>
                <a:schemeClr val="dk1"/>
              </a:buClr>
              <a:buSzPts val="2200"/>
              <a:buFont typeface="Open Sans Light"/>
              <a:buAutoNum type="arabicPeriod"/>
            </a:pPr>
            <a:r>
              <a:rPr lang="en-US"/>
              <a:t>Consent: scenario’s bespreken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ctrTitle"/>
          </p:nvPr>
        </p:nvSpPr>
        <p:spPr>
          <a:xfrm>
            <a:off x="2044558" y="1351089"/>
            <a:ext cx="7703400" cy="71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00"/>
              <a:buFont typeface="Open Sans"/>
              <a:buNone/>
            </a:pPr>
            <a:r>
              <a:rPr lang="en-US"/>
              <a:t>Werkvorm 1: Gender</a:t>
            </a:r>
            <a:br>
              <a:rPr lang="en-US"/>
            </a:br>
            <a:endParaRPr/>
          </a:p>
        </p:txBody>
      </p:sp>
      <p:sp>
        <p:nvSpPr>
          <p:cNvPr id="132" name="Google Shape;132;p24"/>
          <p:cNvSpPr txBox="1">
            <a:spLocks noGrp="1"/>
          </p:cNvSpPr>
          <p:nvPr>
            <p:ph type="body" idx="1"/>
          </p:nvPr>
        </p:nvSpPr>
        <p:spPr>
          <a:xfrm>
            <a:off x="2116477" y="2065107"/>
            <a:ext cx="7559675" cy="344331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200"/>
              <a:buFont typeface="Arial"/>
              <a:buNone/>
            </a:pPr>
            <a:endParaRPr/>
          </a:p>
        </p:txBody>
      </p:sp>
      <p:pic>
        <p:nvPicPr>
          <p:cNvPr id="133" name="Google Shape;133;p24" descr="As we near the end of LGBT History Month, we sat down with Associate Instructor of Women's Studies Leandra Preston '98 '02MA '15PhD to discuss gender identity and address common questions that often arise. Learn more 👉  https://www.ucf.edu/news/gender-identity/&#10;&#10;00:00 | Explaining Gender Identity&#10;00:43 | Terms Related to Gender&#10;02:20 | Navigating Your Identity&#10;02:36 | How Can You be a Better Advocate?&#10;03:22 | Resources on Gender Identity&#10;&#10;Follow UCF on social!&#10;Instagram: https://instagram.com/ucf.edu&#10;Facebook: https://facebook.com/UCF&#10;Twitter: https://twitter.com/UCF&#10;TikTok: https://www.tiktok.com/@ucf.edu" title="Explaining Gender Identity">
            <a:hlinkClick r:id="rId3"/>
          </p:cNvPr>
          <p:cNvPicPr preferRelativeResize="0"/>
          <p:nvPr/>
        </p:nvPicPr>
        <p:blipFill>
          <a:blip r:embed="rId4">
            <a:alphaModFix/>
          </a:blip>
          <a:stretch>
            <a:fillRect/>
          </a:stretch>
        </p:blipFill>
        <p:spPr>
          <a:xfrm>
            <a:off x="3709988" y="2072263"/>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versiteit Utrecht">
  <a:themeElements>
    <a:clrScheme name="Utrecht University">
      <a:dk1>
        <a:srgbClr val="000000"/>
      </a:dk1>
      <a:lt1>
        <a:srgbClr val="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Aangepast</PresentationFormat>
  <Paragraphs>165</Paragraphs>
  <Slides>18</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Merriweather Light</vt:lpstr>
      <vt:lpstr>Verdana</vt:lpstr>
      <vt:lpstr>Open Sans Light</vt:lpstr>
      <vt:lpstr>Open Sans</vt:lpstr>
      <vt:lpstr>Arial</vt:lpstr>
      <vt:lpstr>Merriweather</vt:lpstr>
      <vt:lpstr>Calibri</vt:lpstr>
      <vt:lpstr>Universiteit Utrecht</vt:lpstr>
      <vt:lpstr>Sekspraatjes;  lesvormen voor positieve, inclusieve en relevante gesprekken over seksualiteit, gender en consent </vt:lpstr>
      <vt:lpstr>Planning workshop </vt:lpstr>
      <vt:lpstr>Doel workshop</vt:lpstr>
      <vt:lpstr>Wat staat er in eindtermen/kerndoelen over seksualiteit?</vt:lpstr>
      <vt:lpstr>Wat staat er in lesmethodes?</vt:lpstr>
      <vt:lpstr>Wat kan er beter/anders in de praktijk? en hoe?</vt:lpstr>
      <vt:lpstr>Wat kan er beter/anders volgens literatuur (en de leerlingen)?</vt:lpstr>
      <vt:lpstr>Drie werkvormen ervaren en aanpassen  </vt:lpstr>
      <vt:lpstr>Werkvorm 1: Gender </vt:lpstr>
      <vt:lpstr>Werkvorm 1: Stellingenspel</vt:lpstr>
      <vt:lpstr>Werkvorm 1: Stellingenspel</vt:lpstr>
      <vt:lpstr>Werkvorm 1: Stellingenspel</vt:lpstr>
      <vt:lpstr>Werkvorm 2: Seksualiteit interviews  </vt:lpstr>
      <vt:lpstr>Werkvorm 3: Consent adhv scenario’s </vt:lpstr>
      <vt:lpstr>Discussiepunten en vragen….</vt:lpstr>
      <vt:lpstr>Een paar tips en tricks</vt:lpstr>
      <vt:lpstr>Een paar tips en tricks</vt:lpstr>
      <vt:lpstr>Wat neem je mee?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Sekspraatjes;  lesvormen voor positieve, inclusieve en relevante gesprekken over seksualiteit, gender en consent</dc:title>
  <dc:creator>Ummels, M.H.J. (Micha)</dc:creator>
  <cp:lastModifiedBy>gebruiker</cp:lastModifiedBy>
  <cp:revision>3</cp:revision>
  <dcterms:modified xsi:type="dcterms:W3CDTF">2022-11-11T12:29:07Z</dcterms:modified>
</cp:coreProperties>
</file>