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9" r:id="rId4"/>
    <p:sldId id="259" r:id="rId5"/>
    <p:sldId id="261" r:id="rId6"/>
    <p:sldId id="260" r:id="rId7"/>
    <p:sldId id="266" r:id="rId8"/>
    <p:sldId id="267" r:id="rId9"/>
    <p:sldId id="268" r:id="rId10"/>
    <p:sldId id="263" r:id="rId11"/>
    <p:sldId id="264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iElZaCIR6d1khpHFH7GRC5fY3D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21D050-280E-4EDD-9329-53F77B46AA43}" v="12" dt="2022-11-12T07:53:43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540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fke Oldenbeuving" userId="df7e42ba-24c3-40ea-807e-3bcaa065d3cf" providerId="ADAL" clId="{C421D050-280E-4EDD-9329-53F77B46AA43}"/>
    <pc:docChg chg="undo custSel addSld delSld modSld sldOrd">
      <pc:chgData name="Aafke Oldenbeuving" userId="df7e42ba-24c3-40ea-807e-3bcaa065d3cf" providerId="ADAL" clId="{C421D050-280E-4EDD-9329-53F77B46AA43}" dt="2022-11-12T07:53:43.807" v="327"/>
      <pc:docMkLst>
        <pc:docMk/>
      </pc:docMkLst>
      <pc:sldChg chg="modSp mod">
        <pc:chgData name="Aafke Oldenbeuving" userId="df7e42ba-24c3-40ea-807e-3bcaa065d3cf" providerId="ADAL" clId="{C421D050-280E-4EDD-9329-53F77B46AA43}" dt="2022-11-12T07:30:40.498" v="145" actId="1076"/>
        <pc:sldMkLst>
          <pc:docMk/>
          <pc:sldMk cId="0" sldId="260"/>
        </pc:sldMkLst>
        <pc:spChg chg="mod">
          <ac:chgData name="Aafke Oldenbeuving" userId="df7e42ba-24c3-40ea-807e-3bcaa065d3cf" providerId="ADAL" clId="{C421D050-280E-4EDD-9329-53F77B46AA43}" dt="2022-11-12T07:30:16.544" v="141" actId="20577"/>
          <ac:spMkLst>
            <pc:docMk/>
            <pc:sldMk cId="0" sldId="260"/>
            <ac:spMk id="134" creationId="{00000000-0000-0000-0000-000000000000}"/>
          </ac:spMkLst>
        </pc:spChg>
        <pc:spChg chg="mod">
          <ac:chgData name="Aafke Oldenbeuving" userId="df7e42ba-24c3-40ea-807e-3bcaa065d3cf" providerId="ADAL" clId="{C421D050-280E-4EDD-9329-53F77B46AA43}" dt="2022-11-12T07:30:07.409" v="129" actId="27636"/>
          <ac:spMkLst>
            <pc:docMk/>
            <pc:sldMk cId="0" sldId="260"/>
            <ac:spMk id="135" creationId="{00000000-0000-0000-0000-000000000000}"/>
          </ac:spMkLst>
        </pc:spChg>
        <pc:picChg chg="mod">
          <ac:chgData name="Aafke Oldenbeuving" userId="df7e42ba-24c3-40ea-807e-3bcaa065d3cf" providerId="ADAL" clId="{C421D050-280E-4EDD-9329-53F77B46AA43}" dt="2022-11-12T07:30:40.498" v="145" actId="1076"/>
          <ac:picMkLst>
            <pc:docMk/>
            <pc:sldMk cId="0" sldId="260"/>
            <ac:picMk id="6" creationId="{7CF83B8C-E20D-4B1C-A22A-F8B2E8CEAFFE}"/>
          </ac:picMkLst>
        </pc:picChg>
      </pc:sldChg>
      <pc:sldChg chg="ord">
        <pc:chgData name="Aafke Oldenbeuving" userId="df7e42ba-24c3-40ea-807e-3bcaa065d3cf" providerId="ADAL" clId="{C421D050-280E-4EDD-9329-53F77B46AA43}" dt="2022-11-12T07:53:30.471" v="326"/>
        <pc:sldMkLst>
          <pc:docMk/>
          <pc:sldMk cId="0" sldId="261"/>
        </pc:sldMkLst>
      </pc:sldChg>
      <pc:sldChg chg="addSp delSp modSp add mod">
        <pc:chgData name="Aafke Oldenbeuving" userId="df7e42ba-24c3-40ea-807e-3bcaa065d3cf" providerId="ADAL" clId="{C421D050-280E-4EDD-9329-53F77B46AA43}" dt="2022-11-12T07:47:37.832" v="277" actId="1038"/>
        <pc:sldMkLst>
          <pc:docMk/>
          <pc:sldMk cId="1704473026" sldId="267"/>
        </pc:sldMkLst>
        <pc:spChg chg="add del mod">
          <ac:chgData name="Aafke Oldenbeuving" userId="df7e42ba-24c3-40ea-807e-3bcaa065d3cf" providerId="ADAL" clId="{C421D050-280E-4EDD-9329-53F77B46AA43}" dt="2022-11-12T07:40:33.818" v="196" actId="478"/>
          <ac:spMkLst>
            <pc:docMk/>
            <pc:sldMk cId="1704473026" sldId="267"/>
            <ac:spMk id="3" creationId="{91B7FF05-FA28-C236-744F-DDD87926C0E0}"/>
          </ac:spMkLst>
        </pc:spChg>
        <pc:spChg chg="mod">
          <ac:chgData name="Aafke Oldenbeuving" userId="df7e42ba-24c3-40ea-807e-3bcaa065d3cf" providerId="ADAL" clId="{C421D050-280E-4EDD-9329-53F77B46AA43}" dt="2022-11-12T07:40:20.653" v="191" actId="5793"/>
          <ac:spMkLst>
            <pc:docMk/>
            <pc:sldMk cId="1704473026" sldId="267"/>
            <ac:spMk id="134" creationId="{00000000-0000-0000-0000-000000000000}"/>
          </ac:spMkLst>
        </pc:spChg>
        <pc:spChg chg="del mod">
          <ac:chgData name="Aafke Oldenbeuving" userId="df7e42ba-24c3-40ea-807e-3bcaa065d3cf" providerId="ADAL" clId="{C421D050-280E-4EDD-9329-53F77B46AA43}" dt="2022-11-12T07:40:31.785" v="195" actId="478"/>
          <ac:spMkLst>
            <pc:docMk/>
            <pc:sldMk cId="1704473026" sldId="267"/>
            <ac:spMk id="135" creationId="{00000000-0000-0000-0000-000000000000}"/>
          </ac:spMkLst>
        </pc:spChg>
        <pc:picChg chg="add mod modCrop">
          <ac:chgData name="Aafke Oldenbeuving" userId="df7e42ba-24c3-40ea-807e-3bcaa065d3cf" providerId="ADAL" clId="{C421D050-280E-4EDD-9329-53F77B46AA43}" dt="2022-11-12T07:47:31.295" v="265" actId="1076"/>
          <ac:picMkLst>
            <pc:docMk/>
            <pc:sldMk cId="1704473026" sldId="267"/>
            <ac:picMk id="5" creationId="{9457E64D-7961-7D53-96FD-C4623C6B9FFA}"/>
          </ac:picMkLst>
        </pc:picChg>
        <pc:picChg chg="del">
          <ac:chgData name="Aafke Oldenbeuving" userId="df7e42ba-24c3-40ea-807e-3bcaa065d3cf" providerId="ADAL" clId="{C421D050-280E-4EDD-9329-53F77B46AA43}" dt="2022-11-12T07:40:22.590" v="192" actId="478"/>
          <ac:picMkLst>
            <pc:docMk/>
            <pc:sldMk cId="1704473026" sldId="267"/>
            <ac:picMk id="6" creationId="{7CF83B8C-E20D-4B1C-A22A-F8B2E8CEAFFE}"/>
          </ac:picMkLst>
        </pc:picChg>
        <pc:picChg chg="add mod modCrop">
          <ac:chgData name="Aafke Oldenbeuving" userId="df7e42ba-24c3-40ea-807e-3bcaa065d3cf" providerId="ADAL" clId="{C421D050-280E-4EDD-9329-53F77B46AA43}" dt="2022-11-12T07:47:37.832" v="277" actId="1038"/>
          <ac:picMkLst>
            <pc:docMk/>
            <pc:sldMk cId="1704473026" sldId="267"/>
            <ac:picMk id="8" creationId="{35877599-40EC-3538-D950-A435D632C99B}"/>
          </ac:picMkLst>
        </pc:picChg>
      </pc:sldChg>
      <pc:sldChg chg="addSp modSp add mod modAnim">
        <pc:chgData name="Aafke Oldenbeuving" userId="df7e42ba-24c3-40ea-807e-3bcaa065d3cf" providerId="ADAL" clId="{C421D050-280E-4EDD-9329-53F77B46AA43}" dt="2022-11-12T07:50:51.658" v="322" actId="1076"/>
        <pc:sldMkLst>
          <pc:docMk/>
          <pc:sldMk cId="493938874" sldId="268"/>
        </pc:sldMkLst>
        <pc:spChg chg="mod">
          <ac:chgData name="Aafke Oldenbeuving" userId="df7e42ba-24c3-40ea-807e-3bcaa065d3cf" providerId="ADAL" clId="{C421D050-280E-4EDD-9329-53F77B46AA43}" dt="2022-11-12T07:48:41.457" v="298" actId="20577"/>
          <ac:spMkLst>
            <pc:docMk/>
            <pc:sldMk cId="493938874" sldId="268"/>
            <ac:spMk id="134" creationId="{00000000-0000-0000-0000-000000000000}"/>
          </ac:spMkLst>
        </pc:spChg>
        <pc:picChg chg="add mod">
          <ac:chgData name="Aafke Oldenbeuving" userId="df7e42ba-24c3-40ea-807e-3bcaa065d3cf" providerId="ADAL" clId="{C421D050-280E-4EDD-9329-53F77B46AA43}" dt="2022-11-12T07:49:47.293" v="313" actId="1076"/>
          <ac:picMkLst>
            <pc:docMk/>
            <pc:sldMk cId="493938874" sldId="268"/>
            <ac:picMk id="3" creationId="{72328219-8F8C-7CC3-408D-4C962A76745D}"/>
          </ac:picMkLst>
        </pc:picChg>
        <pc:picChg chg="add mod">
          <ac:chgData name="Aafke Oldenbeuving" userId="df7e42ba-24c3-40ea-807e-3bcaa065d3cf" providerId="ADAL" clId="{C421D050-280E-4EDD-9329-53F77B46AA43}" dt="2022-11-12T07:50:01.724" v="316" actId="1076"/>
          <ac:picMkLst>
            <pc:docMk/>
            <pc:sldMk cId="493938874" sldId="268"/>
            <ac:picMk id="5" creationId="{0FE13DFB-462D-C726-1FA3-9248D07B2814}"/>
          </ac:picMkLst>
        </pc:picChg>
        <pc:picChg chg="add mod ord">
          <ac:chgData name="Aafke Oldenbeuving" userId="df7e42ba-24c3-40ea-807e-3bcaa065d3cf" providerId="ADAL" clId="{C421D050-280E-4EDD-9329-53F77B46AA43}" dt="2022-11-12T07:50:06.993" v="318" actId="171"/>
          <ac:picMkLst>
            <pc:docMk/>
            <pc:sldMk cId="493938874" sldId="268"/>
            <ac:picMk id="7" creationId="{C7C1E1E4-DE8B-78FA-15F5-5BC373351400}"/>
          </ac:picMkLst>
        </pc:picChg>
        <pc:picChg chg="add mod">
          <ac:chgData name="Aafke Oldenbeuving" userId="df7e42ba-24c3-40ea-807e-3bcaa065d3cf" providerId="ADAL" clId="{C421D050-280E-4EDD-9329-53F77B46AA43}" dt="2022-11-12T07:50:51.658" v="322" actId="1076"/>
          <ac:picMkLst>
            <pc:docMk/>
            <pc:sldMk cId="493938874" sldId="268"/>
            <ac:picMk id="8" creationId="{C84452FC-4039-2503-5E35-318D107FE804}"/>
          </ac:picMkLst>
        </pc:picChg>
      </pc:sldChg>
      <pc:sldChg chg="add">
        <pc:chgData name="Aafke Oldenbeuving" userId="df7e42ba-24c3-40ea-807e-3bcaa065d3cf" providerId="ADAL" clId="{C421D050-280E-4EDD-9329-53F77B46AA43}" dt="2022-11-12T07:53:43.807" v="327"/>
        <pc:sldMkLst>
          <pc:docMk/>
          <pc:sldMk cId="1443113620" sldId="269"/>
        </pc:sldMkLst>
      </pc:sldChg>
      <pc:sldChg chg="addSp delSp modSp add del mod">
        <pc:chgData name="Aafke Oldenbeuving" userId="df7e42ba-24c3-40ea-807e-3bcaa065d3cf" providerId="ADAL" clId="{C421D050-280E-4EDD-9329-53F77B46AA43}" dt="2022-11-12T07:48:25.006" v="287" actId="47"/>
        <pc:sldMkLst>
          <pc:docMk/>
          <pc:sldMk cId="3089937889" sldId="269"/>
        </pc:sldMkLst>
        <pc:picChg chg="add mod">
          <ac:chgData name="Aafke Oldenbeuving" userId="df7e42ba-24c3-40ea-807e-3bcaa065d3cf" providerId="ADAL" clId="{C421D050-280E-4EDD-9329-53F77B46AA43}" dt="2022-11-12T07:48:20.787" v="286" actId="1076"/>
          <ac:picMkLst>
            <pc:docMk/>
            <pc:sldMk cId="3089937889" sldId="269"/>
            <ac:picMk id="3" creationId="{52FADD9D-B2D4-1412-4D8C-FB4FE37ADAEE}"/>
          </ac:picMkLst>
        </pc:picChg>
        <pc:picChg chg="del">
          <ac:chgData name="Aafke Oldenbeuving" userId="df7e42ba-24c3-40ea-807e-3bcaa065d3cf" providerId="ADAL" clId="{C421D050-280E-4EDD-9329-53F77B46AA43}" dt="2022-11-12T07:47:54.636" v="280" actId="478"/>
          <ac:picMkLst>
            <pc:docMk/>
            <pc:sldMk cId="3089937889" sldId="269"/>
            <ac:picMk id="5" creationId="{9457E64D-7961-7D53-96FD-C4623C6B9FFA}"/>
          </ac:picMkLst>
        </pc:picChg>
        <pc:picChg chg="del">
          <ac:chgData name="Aafke Oldenbeuving" userId="df7e42ba-24c3-40ea-807e-3bcaa065d3cf" providerId="ADAL" clId="{C421D050-280E-4EDD-9329-53F77B46AA43}" dt="2022-11-12T07:47:53.375" v="279" actId="478"/>
          <ac:picMkLst>
            <pc:docMk/>
            <pc:sldMk cId="3089937889" sldId="269"/>
            <ac:picMk id="8" creationId="{35877599-40EC-3538-D950-A435D632C9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c93497ee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2c93497e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0606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c93497ee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2c93497e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c93497ee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2c93497e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9441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c93497ee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2c93497e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4244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c93497ee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2c93497e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8363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4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0B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55999" y="456035"/>
            <a:ext cx="11456367" cy="59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7200" b="1" i="0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7200" b="1" i="0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200" b="1" i="0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taxonoom</a:t>
            </a:r>
            <a:r>
              <a:rPr lang="en-US" sz="7200" b="1" i="0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200" b="1" i="0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</a:t>
            </a:r>
            <a:r>
              <a:rPr lang="en-US" sz="7200" b="1" i="0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7200" b="1" i="0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visboer</a:t>
            </a:r>
            <a:r>
              <a:rPr lang="en-US" sz="7200" b="1" i="0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8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kom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ook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zelf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ontleden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5333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333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267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4267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Werner de Gier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Carola </a:t>
            </a:r>
            <a:r>
              <a:rPr lang="en-US" sz="4267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Jongbloed</a:t>
            </a:r>
            <a:br>
              <a:rPr lang="en-US" sz="4267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267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Aafke</a:t>
            </a:r>
            <a:r>
              <a:rPr lang="en-US" sz="4267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267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Oldenbeuving</a:t>
            </a:r>
            <a:endParaRPr sz="4267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000" y="5112001"/>
            <a:ext cx="2376000" cy="128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Bestand:UniversiteitLeidenLogo.svg - Wikipedia"/>
          <p:cNvPicPr preferRelativeResize="0"/>
          <p:nvPr/>
        </p:nvPicPr>
        <p:blipFill rotWithShape="1"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523376" y="5340054"/>
            <a:ext cx="2920673" cy="128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3523376" y="4937510"/>
            <a:ext cx="3087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Mede mogelijk gemaakt door: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0B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7"/>
          <p:cNvSpPr txBox="1"/>
          <p:nvPr/>
        </p:nvSpPr>
        <p:spPr>
          <a:xfrm>
            <a:off x="456000" y="1151360"/>
            <a:ext cx="11456367" cy="59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Veel</a:t>
            </a:r>
            <a:r>
              <a:rPr lang="en-US"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succes</a:t>
            </a:r>
            <a:r>
              <a:rPr lang="en-US"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8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plezier</a:t>
            </a:r>
            <a:r>
              <a:rPr lang="en-US"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8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vergeet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niet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om je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handen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wassen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…. ;)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Meer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vragen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aafke.oldenbeuving@naturalis.nl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werner.degier@naturalis.nl</a:t>
            </a:r>
            <a:endParaRPr sz="4267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67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267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000" y="5112001"/>
            <a:ext cx="2376000" cy="128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 descr="Bestand:UniversiteitLeidenLogo.svg - Wikipedia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90946" y="5344484"/>
            <a:ext cx="2393237" cy="105701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/>
          <p:nvPr/>
        </p:nvSpPr>
        <p:spPr>
          <a:xfrm>
            <a:off x="3523376" y="4937510"/>
            <a:ext cx="3087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Mede mogelijk gemaakt door: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De zeekat/Sepia – </a:t>
            </a:r>
            <a:r>
              <a:rPr lang="en-US" b="1" i="1"/>
              <a:t>Sepia officinalis </a:t>
            </a:r>
            <a:endParaRPr b="1" i="1"/>
          </a:p>
        </p:txBody>
      </p:sp>
      <p:sp>
        <p:nvSpPr>
          <p:cNvPr id="181" name="Google Shape;181;p6"/>
          <p:cNvSpPr/>
          <p:nvPr/>
        </p:nvSpPr>
        <p:spPr>
          <a:xfrm>
            <a:off x="82622" y="0"/>
            <a:ext cx="755576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3" cy="79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6"/>
          <p:cNvSpPr txBox="1"/>
          <p:nvPr/>
        </p:nvSpPr>
        <p:spPr>
          <a:xfrm>
            <a:off x="838198" y="1425726"/>
            <a:ext cx="10515600" cy="52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Doel: Kennismaking met de </a:t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evolutie van ongewervelden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Dichtbij, maar toch ver weg: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Goed ontwikkelde hersenen,</a:t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ogen &amp; camouflage</a:t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- 500 miljoen jaar geleden </a:t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ontstaan 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Bekend van het strand!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Alcohol materiaal (Demo)</a:t>
            </a:r>
            <a:endParaRPr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6"/>
          <p:cNvSpPr txBox="1"/>
          <p:nvPr/>
        </p:nvSpPr>
        <p:spPr>
          <a:xfrm>
            <a:off x="897731" y="6488668"/>
            <a:ext cx="4019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Foto’s: Wikipedia commons &amp; W. de Gier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6" descr="File:Sepia común (Sepia officinalis), Parque natural de la Arrábida, Portugal, 2020-07-21, DD 6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426" y="1776756"/>
            <a:ext cx="6689555" cy="445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File:Sepia officinalis Linnaeus, 175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5426" y="1691562"/>
            <a:ext cx="6689554" cy="46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File:202002 ammonit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4649" y="1635470"/>
            <a:ext cx="4791076" cy="480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 descr="https://upload.wikimedia.org/wikipedia/commons/0/0f/Naturalis_Biodiversity_Center_-_ZMA.MOLL.409053_-_Sepia_officinalis_Linnaeus%2C_1758_-_Sepiidae_-_Mollusc_shell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35734" y="1787674"/>
            <a:ext cx="6828937" cy="454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4404" y="1148507"/>
            <a:ext cx="4143621" cy="5524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Even kennismaken</a:t>
            </a:r>
            <a:endParaRPr b="1"/>
          </a:p>
        </p:txBody>
      </p:sp>
      <p:sp>
        <p:nvSpPr>
          <p:cNvPr id="106" name="Google Shape;106;p2"/>
          <p:cNvSpPr/>
          <p:nvPr/>
        </p:nvSpPr>
        <p:spPr>
          <a:xfrm>
            <a:off x="82622" y="0"/>
            <a:ext cx="755576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3" cy="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 t="5937" b="4377"/>
          <a:stretch/>
        </p:blipFill>
        <p:spPr>
          <a:xfrm>
            <a:off x="1241366" y="1655342"/>
            <a:ext cx="3211927" cy="384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1120367" y="5581650"/>
            <a:ext cx="34039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Werner de Gier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 Naturalis &amp; RUG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bioloog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Kreeftachtigen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Gastdocent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Assistent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LU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8184949" y="5581650"/>
            <a:ext cx="3403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Aafke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Oldenbeuving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 Naturalis &amp; SLO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Curriculumontwikkelaar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Oud-docent &amp;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tropische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ecologie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4322" y="2086252"/>
            <a:ext cx="4445055" cy="2966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0;p2">
            <a:extLst>
              <a:ext uri="{FF2B5EF4-FFF2-40B4-BE49-F238E27FC236}">
                <a16:creationId xmlns:a16="http://schemas.microsoft.com/office/drawing/2014/main" id="{A528AB6F-40A0-4DA3-AAA1-C7CA8073D377}"/>
              </a:ext>
            </a:extLst>
          </p:cNvPr>
          <p:cNvSpPr txBox="1"/>
          <p:nvPr/>
        </p:nvSpPr>
        <p:spPr>
          <a:xfrm>
            <a:off x="4524312" y="5581650"/>
            <a:ext cx="34038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Carola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Jongbloed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Onderzoeksassistent IBED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Inst. v.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Biodiversiteit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Ecosysteem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C4F3C-A919-4D9D-A48C-CD8878969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379" y="1212690"/>
            <a:ext cx="2523241" cy="42834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c93497eec_0_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1449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err="1"/>
              <a:t>Opzet</a:t>
            </a:r>
            <a:r>
              <a:rPr lang="en-US" b="1" dirty="0"/>
              <a:t> van </a:t>
            </a:r>
            <a:r>
              <a:rPr lang="en-US" b="1" dirty="0" err="1"/>
              <a:t>deze</a:t>
            </a:r>
            <a:r>
              <a:rPr lang="en-US" b="1" dirty="0"/>
              <a:t> workshop</a:t>
            </a:r>
            <a:endParaRPr b="1" dirty="0"/>
          </a:p>
        </p:txBody>
      </p:sp>
      <p:sp>
        <p:nvSpPr>
          <p:cNvPr id="135" name="Google Shape;135;g12c93497eec_0_6"/>
          <p:cNvSpPr txBox="1">
            <a:spLocks noGrp="1"/>
          </p:cNvSpPr>
          <p:nvPr>
            <p:ph type="body" idx="1"/>
          </p:nvPr>
        </p:nvSpPr>
        <p:spPr>
          <a:xfrm>
            <a:off x="838198" y="1425726"/>
            <a:ext cx="10515600" cy="5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800100" lvl="1">
              <a:lnSpc>
                <a:spcPct val="200000"/>
              </a:lnSpc>
              <a:buSzPts val="2400"/>
            </a:pPr>
            <a:r>
              <a:rPr lang="en-US" dirty="0" err="1"/>
              <a:t>Voorstellen</a:t>
            </a:r>
            <a:endParaRPr lang="en-US" dirty="0"/>
          </a:p>
          <a:p>
            <a:pPr marL="800100" lvl="1">
              <a:lnSpc>
                <a:spcPct val="200000"/>
              </a:lnSpc>
              <a:buSzPts val="2400"/>
            </a:pPr>
            <a:r>
              <a:rPr lang="en-US" dirty="0"/>
              <a:t>Korte </a:t>
            </a:r>
            <a:r>
              <a:rPr lang="en-US" dirty="0" err="1"/>
              <a:t>introductie</a:t>
            </a:r>
            <a:endParaRPr dirty="0"/>
          </a:p>
          <a:p>
            <a:pPr marL="800100" lvl="1">
              <a:lnSpc>
                <a:spcPct val="200000"/>
              </a:lnSpc>
              <a:buSzPts val="2400"/>
            </a:pPr>
            <a:r>
              <a:rPr lang="en-US" dirty="0"/>
              <a:t>Demo </a:t>
            </a:r>
            <a:r>
              <a:rPr lang="en-US" dirty="0" err="1"/>
              <a:t>prepareren</a:t>
            </a:r>
            <a:r>
              <a:rPr lang="en-US" dirty="0"/>
              <a:t> </a:t>
            </a:r>
            <a:r>
              <a:rPr lang="en-US" dirty="0" err="1"/>
              <a:t>wadpier</a:t>
            </a:r>
            <a:r>
              <a:rPr lang="en-US" dirty="0"/>
              <a:t> (per </a:t>
            </a:r>
            <a:r>
              <a:rPr lang="en-US" dirty="0" err="1"/>
              <a:t>tafel</a:t>
            </a:r>
            <a:r>
              <a:rPr lang="en-US" dirty="0"/>
              <a:t>)</a:t>
            </a:r>
            <a:endParaRPr dirty="0"/>
          </a:p>
          <a:p>
            <a:pPr marL="800100" lvl="1">
              <a:lnSpc>
                <a:spcPct val="200000"/>
              </a:lnSpc>
              <a:buSzPts val="2400"/>
            </a:pPr>
            <a:r>
              <a:rPr lang="nl-NL" dirty="0"/>
              <a:t>Opdracht </a:t>
            </a:r>
            <a:r>
              <a:rPr lang="nl-NL" dirty="0" err="1"/>
              <a:t>wadpier</a:t>
            </a:r>
            <a:endParaRPr dirty="0"/>
          </a:p>
          <a:p>
            <a:pPr marL="800100" lvl="1">
              <a:lnSpc>
                <a:spcPct val="200000"/>
              </a:lnSpc>
              <a:buSzPts val="2400"/>
            </a:pPr>
            <a:r>
              <a:rPr lang="en-US" dirty="0" err="1"/>
              <a:t>Opdracht</a:t>
            </a:r>
            <a:r>
              <a:rPr lang="en-US" dirty="0"/>
              <a:t> </a:t>
            </a:r>
            <a:r>
              <a:rPr lang="en-US" dirty="0" err="1"/>
              <a:t>weckpot</a:t>
            </a:r>
            <a:r>
              <a:rPr lang="en-US" dirty="0"/>
              <a:t> </a:t>
            </a:r>
          </a:p>
          <a:p>
            <a:pPr marL="800100" lvl="1">
              <a:lnSpc>
                <a:spcPct val="200000"/>
              </a:lnSpc>
              <a:buSzPts val="2400"/>
            </a:pPr>
            <a:r>
              <a:rPr lang="en-US" dirty="0" err="1"/>
              <a:t>Ideeën</a:t>
            </a:r>
            <a:r>
              <a:rPr lang="en-US" dirty="0"/>
              <a:t> </a:t>
            </a:r>
            <a:r>
              <a:rPr lang="en-US" dirty="0" err="1"/>
              <a:t>uitwisselen</a:t>
            </a:r>
            <a:endParaRPr lang="en-US" dirty="0"/>
          </a:p>
          <a:p>
            <a:pPr marL="800100" lvl="1">
              <a:lnSpc>
                <a:spcPct val="200000"/>
              </a:lnSpc>
              <a:buSzPts val="2400"/>
            </a:pPr>
            <a:r>
              <a:rPr lang="nl-NL" dirty="0"/>
              <a:t>Demonstratie </a:t>
            </a:r>
            <a:r>
              <a:rPr lang="nl-NL" i="1" dirty="0"/>
              <a:t>Sepia</a:t>
            </a:r>
            <a:r>
              <a:rPr lang="nl-NL" dirty="0"/>
              <a:t> (zeekat)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36" name="Google Shape;136;g12c93497eec_0_6"/>
          <p:cNvSpPr/>
          <p:nvPr/>
        </p:nvSpPr>
        <p:spPr>
          <a:xfrm>
            <a:off x="82622" y="0"/>
            <a:ext cx="755700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12c93497eec_0_6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5" cy="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9;p6">
            <a:extLst>
              <a:ext uri="{FF2B5EF4-FFF2-40B4-BE49-F238E27FC236}">
                <a16:creationId xmlns:a16="http://schemas.microsoft.com/office/drawing/2014/main" id="{7CF83B8C-E20D-4B1C-A22A-F8B2E8CEAF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7417" y="1425726"/>
            <a:ext cx="3597625" cy="4824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113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838200" y="100175"/>
            <a:ext cx="11899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200" b="1" dirty="0"/>
              <a:t>“</a:t>
            </a:r>
            <a:r>
              <a:rPr lang="en-US" sz="4200" b="1" dirty="0" err="1"/>
              <a:t>Biodiversiteit</a:t>
            </a:r>
            <a:r>
              <a:rPr lang="en-US" sz="4200" b="1" dirty="0"/>
              <a:t> </a:t>
            </a:r>
            <a:r>
              <a:rPr lang="en-US" sz="4200" b="1" dirty="0" err="1"/>
              <a:t>Dier</a:t>
            </a:r>
            <a:r>
              <a:rPr lang="en-US" sz="4200" b="1" dirty="0"/>
              <a:t>” &amp; </a:t>
            </a:r>
            <a:r>
              <a:rPr lang="en-US" sz="4200" b="1" dirty="0" err="1"/>
              <a:t>Practica</a:t>
            </a:r>
            <a:r>
              <a:rPr lang="en-US" sz="4200" b="1" dirty="0"/>
              <a:t> op de Universiteit</a:t>
            </a:r>
            <a:endParaRPr sz="4200" b="1" dirty="0"/>
          </a:p>
        </p:txBody>
      </p:sp>
      <p:sp>
        <p:nvSpPr>
          <p:cNvPr id="117" name="Google Shape;117;p3"/>
          <p:cNvSpPr txBox="1">
            <a:spLocks noGrp="1"/>
          </p:cNvSpPr>
          <p:nvPr>
            <p:ph type="body" idx="1"/>
          </p:nvPr>
        </p:nvSpPr>
        <p:spPr>
          <a:xfrm>
            <a:off x="838198" y="1425726"/>
            <a:ext cx="10515600" cy="52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1e </a:t>
            </a:r>
            <a:r>
              <a:rPr lang="en-US" dirty="0" err="1"/>
              <a:t>jaars</a:t>
            </a:r>
            <a:r>
              <a:rPr lang="en-US" dirty="0"/>
              <a:t> cursus “</a:t>
            </a:r>
            <a:r>
              <a:rPr lang="en-US" dirty="0" err="1"/>
              <a:t>Biodiversiteit</a:t>
            </a:r>
            <a:r>
              <a:rPr lang="en-US" dirty="0"/>
              <a:t> </a:t>
            </a:r>
            <a:r>
              <a:rPr lang="en-US" dirty="0" err="1"/>
              <a:t>Dier</a:t>
            </a:r>
            <a:r>
              <a:rPr lang="en-US" dirty="0"/>
              <a:t>” </a:t>
            </a:r>
            <a:br>
              <a:rPr lang="en-US" dirty="0"/>
            </a:br>
            <a:r>
              <a:rPr lang="en-US" dirty="0"/>
              <a:t>– </a:t>
            </a:r>
            <a:r>
              <a:rPr lang="en-US" dirty="0" err="1"/>
              <a:t>een</a:t>
            </a:r>
            <a:r>
              <a:rPr lang="en-US" dirty="0"/>
              <a:t> reis door de </a:t>
            </a:r>
            <a:r>
              <a:rPr lang="en-US" dirty="0" err="1"/>
              <a:t>evolutie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Teken</a:t>
            </a:r>
            <a:r>
              <a:rPr lang="en-US" dirty="0"/>
              <a:t>- &amp; </a:t>
            </a:r>
            <a:r>
              <a:rPr lang="en-US" dirty="0" err="1"/>
              <a:t>snijpractica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Microscopische</a:t>
            </a:r>
            <a:r>
              <a:rPr lang="en-US" dirty="0"/>
              <a:t> </a:t>
            </a:r>
            <a:r>
              <a:rPr lang="en-US" dirty="0" err="1"/>
              <a:t>preparaten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alcoholmateriaal</a:t>
            </a:r>
            <a:r>
              <a:rPr lang="en-US" dirty="0"/>
              <a:t> &amp; “verse </a:t>
            </a:r>
            <a:r>
              <a:rPr lang="en-US" dirty="0" err="1"/>
              <a:t>dieren</a:t>
            </a:r>
            <a:r>
              <a:rPr lang="en-US" dirty="0"/>
              <a:t>”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Voortbewegen</a:t>
            </a:r>
            <a:r>
              <a:rPr lang="en-US" dirty="0"/>
              <a:t>, </a:t>
            </a:r>
            <a:r>
              <a:rPr lang="en-US" dirty="0" err="1"/>
              <a:t>Voeden</a:t>
            </a:r>
            <a:r>
              <a:rPr lang="en-US" dirty="0"/>
              <a:t> &amp; </a:t>
            </a:r>
            <a:r>
              <a:rPr lang="en-US" dirty="0" err="1"/>
              <a:t>Voortplanten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18" name="Google Shape;118;p3"/>
          <p:cNvSpPr/>
          <p:nvPr/>
        </p:nvSpPr>
        <p:spPr>
          <a:xfrm>
            <a:off x="82622" y="0"/>
            <a:ext cx="755576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3" cy="79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897731" y="6488668"/>
            <a:ext cx="4019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Foto’s: W. de Gier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 descr="https://inaturalist-open-data.s3.amazonaws.com/photos/196345855/large.jpeg"/>
          <p:cNvPicPr preferRelativeResize="0"/>
          <p:nvPr/>
        </p:nvPicPr>
        <p:blipFill rotWithShape="1">
          <a:blip r:embed="rId4">
            <a:alphaModFix/>
          </a:blip>
          <a:srcRect r="14623"/>
          <a:stretch/>
        </p:blipFill>
        <p:spPr>
          <a:xfrm>
            <a:off x="6715125" y="1525891"/>
            <a:ext cx="5203656" cy="457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 descr="https://inaturalist-open-data.s3.amazonaws.com/photos/91300909/original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7004" y="1857086"/>
            <a:ext cx="5211777" cy="390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 descr="https://inaturalist-open-data.s3.amazonaws.com/photos/193597962/large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8747" y="1756922"/>
            <a:ext cx="5402278" cy="405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 descr="https://inaturalist-open-data.s3.amazonaws.com/photos/189460066/original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1067" y="1617223"/>
            <a:ext cx="5531595" cy="414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 descr="https://inaturalist-open-data.s3.amazonaws.com/photos/175513055/original.jpe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38854" y="1756921"/>
            <a:ext cx="5342063" cy="400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 descr="https://inaturalist-open-data.s3.amazonaws.com/photos/193606826/original.jpe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60398" y="1677926"/>
            <a:ext cx="5612932" cy="420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 descr="https://inaturalist-open-data.s3.amazonaws.com/photos/138175178/original.jpe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24315" y="1637815"/>
            <a:ext cx="5585275" cy="418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43647" y="1216175"/>
            <a:ext cx="3732476" cy="533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12">
            <a:alphaModFix/>
          </a:blip>
          <a:srcRect l="15456" r="16666"/>
          <a:stretch/>
        </p:blipFill>
        <p:spPr>
          <a:xfrm rot="5400000">
            <a:off x="6737124" y="1738210"/>
            <a:ext cx="5174386" cy="428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De </a:t>
            </a:r>
            <a:r>
              <a:rPr lang="en-US" b="1" dirty="0" err="1"/>
              <a:t>wadpier</a:t>
            </a:r>
            <a:r>
              <a:rPr lang="en-US" b="1" dirty="0"/>
              <a:t> – </a:t>
            </a:r>
            <a:r>
              <a:rPr lang="en-US" b="1" i="1" dirty="0"/>
              <a:t>Arenicola marina</a:t>
            </a:r>
            <a:endParaRPr b="1" i="1" dirty="0"/>
          </a:p>
        </p:txBody>
      </p:sp>
      <p:sp>
        <p:nvSpPr>
          <p:cNvPr id="143" name="Google Shape;143;p4"/>
          <p:cNvSpPr/>
          <p:nvPr/>
        </p:nvSpPr>
        <p:spPr>
          <a:xfrm>
            <a:off x="82622" y="0"/>
            <a:ext cx="755576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3" cy="79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"/>
          <p:cNvSpPr txBox="1"/>
          <p:nvPr/>
        </p:nvSpPr>
        <p:spPr>
          <a:xfrm>
            <a:off x="838198" y="1425726"/>
            <a:ext cx="10515600" cy="52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Doel: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Kennismaking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interne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anatomie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“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dieren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de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groepen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wormen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vergelijk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zager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regenworm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bloedzuiger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Voortbewegen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Voeden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Voortplanten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Simpel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verkrijgbaar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weinig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spullen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nodig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vergelijkbaar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(!)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4" descr="Arenicola marina 201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6375" y="1525891"/>
            <a:ext cx="6451524" cy="483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 descr="FMIB 53682 Vers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1951" y="169728"/>
            <a:ext cx="4127424" cy="658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Lugworm borrow section.sv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72161" y="1127798"/>
            <a:ext cx="5600700" cy="56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 descr="AdminCon 2016 - Nordsee-Elbe-Strand Cuxhaven (0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4948" y="1296224"/>
            <a:ext cx="6715125" cy="503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88227" y="1127798"/>
            <a:ext cx="4230522" cy="564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67184" y="1171986"/>
            <a:ext cx="4297652" cy="5730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"/>
          <p:cNvSpPr txBox="1"/>
          <p:nvPr/>
        </p:nvSpPr>
        <p:spPr>
          <a:xfrm>
            <a:off x="897731" y="6488668"/>
            <a:ext cx="4019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Foto’s: Wikipedia commons &amp; W. de Gier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c93497eec_0_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1449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err="1"/>
              <a:t>Opzet</a:t>
            </a:r>
            <a:r>
              <a:rPr lang="en-US" b="1" dirty="0"/>
              <a:t> van </a:t>
            </a:r>
            <a:r>
              <a:rPr lang="en-US" b="1" dirty="0" err="1"/>
              <a:t>deze</a:t>
            </a:r>
            <a:r>
              <a:rPr lang="en-US" b="1" dirty="0"/>
              <a:t> workshop</a:t>
            </a:r>
            <a:endParaRPr b="1" dirty="0"/>
          </a:p>
        </p:txBody>
      </p:sp>
      <p:sp>
        <p:nvSpPr>
          <p:cNvPr id="135" name="Google Shape;135;g12c93497eec_0_6"/>
          <p:cNvSpPr txBox="1">
            <a:spLocks noGrp="1"/>
          </p:cNvSpPr>
          <p:nvPr>
            <p:ph type="body" idx="1"/>
          </p:nvPr>
        </p:nvSpPr>
        <p:spPr>
          <a:xfrm>
            <a:off x="838198" y="1425726"/>
            <a:ext cx="10515600" cy="5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800100" lvl="1">
              <a:lnSpc>
                <a:spcPct val="200000"/>
              </a:lnSpc>
              <a:buSzPts val="2400"/>
            </a:pPr>
            <a:r>
              <a:rPr lang="en-US" dirty="0" err="1"/>
              <a:t>Voorstellen</a:t>
            </a:r>
            <a:endParaRPr lang="en-US" dirty="0"/>
          </a:p>
          <a:p>
            <a:pPr marL="800100" lvl="1">
              <a:lnSpc>
                <a:spcPct val="200000"/>
              </a:lnSpc>
              <a:buSzPts val="2400"/>
            </a:pPr>
            <a:r>
              <a:rPr lang="en-US" dirty="0"/>
              <a:t>Korte </a:t>
            </a:r>
            <a:r>
              <a:rPr lang="en-US" dirty="0" err="1"/>
              <a:t>introductie</a:t>
            </a:r>
            <a:endParaRPr dirty="0"/>
          </a:p>
          <a:p>
            <a:pPr marL="800100" lvl="1">
              <a:lnSpc>
                <a:spcPct val="200000"/>
              </a:lnSpc>
              <a:buSzPts val="2400"/>
            </a:pPr>
            <a:r>
              <a:rPr lang="en-US" dirty="0"/>
              <a:t>Demo </a:t>
            </a:r>
            <a:r>
              <a:rPr lang="en-US" dirty="0" err="1"/>
              <a:t>prepareren</a:t>
            </a:r>
            <a:r>
              <a:rPr lang="en-US" dirty="0"/>
              <a:t> </a:t>
            </a:r>
            <a:r>
              <a:rPr lang="en-US" dirty="0" err="1"/>
              <a:t>wadpier</a:t>
            </a:r>
            <a:r>
              <a:rPr lang="en-US" dirty="0"/>
              <a:t> (per </a:t>
            </a:r>
            <a:r>
              <a:rPr lang="en-US" dirty="0" err="1"/>
              <a:t>tafel</a:t>
            </a:r>
            <a:r>
              <a:rPr lang="en-US" dirty="0"/>
              <a:t>)</a:t>
            </a:r>
            <a:endParaRPr dirty="0"/>
          </a:p>
          <a:p>
            <a:pPr marL="800100" lvl="1">
              <a:lnSpc>
                <a:spcPct val="200000"/>
              </a:lnSpc>
              <a:buSzPts val="2400"/>
            </a:pPr>
            <a:r>
              <a:rPr lang="nl-NL" dirty="0"/>
              <a:t>Opdracht </a:t>
            </a:r>
            <a:r>
              <a:rPr lang="nl-NL" dirty="0" err="1"/>
              <a:t>wadpier</a:t>
            </a:r>
            <a:endParaRPr dirty="0"/>
          </a:p>
          <a:p>
            <a:pPr marL="800100" lvl="1">
              <a:lnSpc>
                <a:spcPct val="200000"/>
              </a:lnSpc>
              <a:buSzPts val="2400"/>
            </a:pPr>
            <a:r>
              <a:rPr lang="en-US" dirty="0" err="1"/>
              <a:t>Opdracht</a:t>
            </a:r>
            <a:r>
              <a:rPr lang="en-US" dirty="0"/>
              <a:t> </a:t>
            </a:r>
            <a:r>
              <a:rPr lang="en-US" dirty="0" err="1"/>
              <a:t>weckpot</a:t>
            </a:r>
            <a:r>
              <a:rPr lang="en-US" dirty="0"/>
              <a:t> </a:t>
            </a:r>
          </a:p>
          <a:p>
            <a:pPr marL="800100" lvl="1">
              <a:lnSpc>
                <a:spcPct val="200000"/>
              </a:lnSpc>
              <a:buSzPts val="2400"/>
            </a:pPr>
            <a:r>
              <a:rPr lang="en-US" dirty="0" err="1"/>
              <a:t>Ideeën</a:t>
            </a:r>
            <a:r>
              <a:rPr lang="en-US" dirty="0"/>
              <a:t> </a:t>
            </a:r>
            <a:r>
              <a:rPr lang="en-US" dirty="0" err="1"/>
              <a:t>uitwisselen</a:t>
            </a:r>
            <a:endParaRPr lang="en-US" dirty="0"/>
          </a:p>
          <a:p>
            <a:pPr marL="800100" lvl="1">
              <a:lnSpc>
                <a:spcPct val="200000"/>
              </a:lnSpc>
              <a:buSzPts val="2400"/>
            </a:pPr>
            <a:r>
              <a:rPr lang="nl-NL" dirty="0"/>
              <a:t>Demonstratie </a:t>
            </a:r>
            <a:r>
              <a:rPr lang="nl-NL" i="1" dirty="0"/>
              <a:t>Sepia</a:t>
            </a:r>
            <a:r>
              <a:rPr lang="nl-NL" dirty="0"/>
              <a:t> (zeekat)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36" name="Google Shape;136;g12c93497eec_0_6"/>
          <p:cNvSpPr/>
          <p:nvPr/>
        </p:nvSpPr>
        <p:spPr>
          <a:xfrm>
            <a:off x="82622" y="0"/>
            <a:ext cx="755700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12c93497eec_0_6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5" cy="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9;p6">
            <a:extLst>
              <a:ext uri="{FF2B5EF4-FFF2-40B4-BE49-F238E27FC236}">
                <a16:creationId xmlns:a16="http://schemas.microsoft.com/office/drawing/2014/main" id="{7CF83B8C-E20D-4B1C-A22A-F8B2E8CEAF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7417" y="1425726"/>
            <a:ext cx="3597625" cy="4824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1;p7">
            <a:extLst>
              <a:ext uri="{FF2B5EF4-FFF2-40B4-BE49-F238E27FC236}">
                <a16:creationId xmlns:a16="http://schemas.microsoft.com/office/drawing/2014/main" id="{237360E9-C230-449D-A5AC-96004E9B3C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12c93497eec_0_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1449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bg1"/>
                </a:solidFill>
              </a:rPr>
              <a:t>Wat zit </a:t>
            </a:r>
            <a:r>
              <a:rPr lang="en-US" b="1" dirty="0" err="1">
                <a:solidFill>
                  <a:schemeClr val="bg1"/>
                </a:solidFill>
              </a:rPr>
              <a:t>er</a:t>
            </a:r>
            <a:r>
              <a:rPr lang="en-US" b="1" dirty="0">
                <a:solidFill>
                  <a:schemeClr val="bg1"/>
                </a:solidFill>
              </a:rPr>
              <a:t> in de pot?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35" name="Google Shape;135;g12c93497eec_0_6"/>
          <p:cNvSpPr txBox="1">
            <a:spLocks noGrp="1"/>
          </p:cNvSpPr>
          <p:nvPr>
            <p:ph type="body" idx="1"/>
          </p:nvPr>
        </p:nvSpPr>
        <p:spPr>
          <a:xfrm>
            <a:off x="838198" y="1425726"/>
            <a:ext cx="10515600" cy="5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36" name="Google Shape;136;g12c93497eec_0_6"/>
          <p:cNvSpPr/>
          <p:nvPr/>
        </p:nvSpPr>
        <p:spPr>
          <a:xfrm>
            <a:off x="82622" y="0"/>
            <a:ext cx="755700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35;g12c93497eec_0_6">
            <a:extLst>
              <a:ext uri="{FF2B5EF4-FFF2-40B4-BE49-F238E27FC236}">
                <a16:creationId xmlns:a16="http://schemas.microsoft.com/office/drawing/2014/main" id="{A71DA125-A7C3-4EF8-91EC-A55CF82C227D}"/>
              </a:ext>
            </a:extLst>
          </p:cNvPr>
          <p:cNvSpPr txBox="1">
            <a:spLocks/>
          </p:cNvSpPr>
          <p:nvPr/>
        </p:nvSpPr>
        <p:spPr>
          <a:xfrm>
            <a:off x="927216" y="1176198"/>
            <a:ext cx="10515600" cy="5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1" indent="0">
              <a:buSzPts val="2400"/>
              <a:buFont typeface="Arial"/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nl-NL" dirty="0">
                <a:solidFill>
                  <a:schemeClr val="bg1"/>
                </a:solidFill>
              </a:rPr>
              <a:t>eekdieren:</a:t>
            </a:r>
          </a:p>
          <a:p>
            <a:pPr marL="457200" lvl="1" indent="0">
              <a:buSzPts val="2400"/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Mollusca</a:t>
            </a: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K</a:t>
            </a:r>
            <a:r>
              <a:rPr lang="nl-NL" dirty="0">
                <a:solidFill>
                  <a:schemeClr val="bg1"/>
                </a:solidFill>
              </a:rPr>
              <a:t>reeftachtigen: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Crustacea</a:t>
            </a:r>
            <a:endParaRPr lang="nl-NL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(Ring)</a:t>
            </a:r>
            <a:r>
              <a:rPr lang="en-US" dirty="0" err="1">
                <a:solidFill>
                  <a:schemeClr val="bg1"/>
                </a:solidFill>
              </a:rPr>
              <a:t>wormen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Annelida</a:t>
            </a:r>
            <a:endParaRPr lang="nl-NL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37" name="Google Shape;137;g12c93497eec_0_6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5" cy="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ijlinktvissen (Loligo vulgaris)">
            <a:extLst>
              <a:ext uri="{FF2B5EF4-FFF2-40B4-BE49-F238E27FC236}">
                <a16:creationId xmlns:a16="http://schemas.microsoft.com/office/drawing/2014/main" id="{D041EBA4-305F-452B-B7E1-9C8459455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2" b="92593" l="9877" r="90535">
                        <a14:foregroundMark x1="64609" y1="7682" x2="64609" y2="7682"/>
                        <a14:foregroundMark x1="90535" y1="30041" x2="90535" y2="30041"/>
                        <a14:foregroundMark x1="46365" y1="92593" x2="46365" y2="9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5151">
            <a:off x="3448447" y="1118431"/>
            <a:ext cx="1971156" cy="197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ssel - ANW (Algemeen Nederlands Woordenboek)">
            <a:extLst>
              <a:ext uri="{FF2B5EF4-FFF2-40B4-BE49-F238E27FC236}">
                <a16:creationId xmlns:a16="http://schemas.microsoft.com/office/drawing/2014/main" id="{32F95B46-DFB6-42AC-B1B1-29BBE7B45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83" b="90816" l="10000" r="95938">
                        <a14:foregroundMark x1="53594" y1="7823" x2="53594" y2="7823"/>
                        <a14:foregroundMark x1="92188" y1="12925" x2="92188" y2="12925"/>
                        <a14:foregroundMark x1="95938" y1="16327" x2="95938" y2="16327"/>
                        <a14:foregroundMark x1="68750" y1="88435" x2="68750" y2="88435"/>
                        <a14:foregroundMark x1="90781" y1="51020" x2="84531" y2="73129"/>
                        <a14:foregroundMark x1="79688" y1="90816" x2="79688" y2="90816"/>
                        <a14:foregroundMark x1="92656" y1="49660" x2="92656" y2="49660"/>
                        <a14:foregroundMark x1="91406" y1="51020" x2="91406" y2="51020"/>
                        <a14:foregroundMark x1="92031" y1="52721" x2="92031" y2="52721"/>
                        <a14:foregroundMark x1="92656" y1="49320" x2="91250" y2="51020"/>
                        <a14:foregroundMark x1="90781" y1="47619" x2="90625" y2="54082"/>
                        <a14:backgroundMark x1="84375" y1="81633" x2="84375" y2="81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36"/>
          <a:stretch/>
        </p:blipFill>
        <p:spPr bwMode="auto">
          <a:xfrm rot="1822807">
            <a:off x="7048085" y="1184306"/>
            <a:ext cx="2116757" cy="18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t geheim van de zager - WUR">
            <a:extLst>
              <a:ext uri="{FF2B5EF4-FFF2-40B4-BE49-F238E27FC236}">
                <a16:creationId xmlns:a16="http://schemas.microsoft.com/office/drawing/2014/main" id="{7E4D30DB-764B-4B33-875A-21C4B0A2C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22" b="91294" l="10000" r="90726">
                        <a14:foregroundMark x1="57500" y1="91052" x2="62581" y2="91294"/>
                        <a14:foregroundMark x1="62581" y1="91294" x2="71210" y2="90568"/>
                        <a14:foregroundMark x1="43226" y1="84039" x2="43226" y2="84039"/>
                        <a14:foregroundMark x1="44194" y1="83071" x2="44194" y2="83071"/>
                        <a14:foregroundMark x1="42339" y1="84401" x2="42339" y2="84401"/>
                        <a14:foregroundMark x1="12500" y1="23216" x2="12500" y2="23216"/>
                        <a14:foregroundMark x1="13306" y1="8464" x2="13306" y2="8464"/>
                        <a14:foregroundMark x1="90645" y1="53325" x2="90645" y2="53325"/>
                        <a14:foregroundMark x1="90726" y1="56469" x2="90726" y2="56469"/>
                        <a14:backgroundMark x1="48065" y1="41475" x2="48065" y2="41475"/>
                        <a14:backgroundMark x1="48226" y1="45586" x2="48226" y2="45586"/>
                        <a14:backgroundMark x1="47742" y1="48005" x2="47742" y2="48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6" y="4711039"/>
            <a:ext cx="2520982" cy="16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enicola cristata - Wikipedia">
            <a:extLst>
              <a:ext uri="{FF2B5EF4-FFF2-40B4-BE49-F238E27FC236}">
                <a16:creationId xmlns:a16="http://schemas.microsoft.com/office/drawing/2014/main" id="{677B8A6E-5FFC-4F64-9F34-A3CD699C1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69" b="89951" l="6417" r="92250">
                        <a14:foregroundMark x1="9667" y1="62500" x2="8667" y2="32721"/>
                        <a14:foregroundMark x1="54917" y1="10049" x2="60417" y2="9926"/>
                        <a14:foregroundMark x1="60417" y1="9926" x2="62417" y2="9926"/>
                        <a14:foregroundMark x1="64417" y1="9559" x2="64417" y2="9559"/>
                        <a14:foregroundMark x1="64750" y1="9436" x2="65000" y2="9436"/>
                        <a14:foregroundMark x1="60667" y1="9191" x2="58167" y2="9069"/>
                        <a14:foregroundMark x1="91083" y1="56740" x2="92250" y2="63971"/>
                        <a14:foregroundMark x1="92250" y1="63971" x2="92000" y2="71078"/>
                        <a14:foregroundMark x1="8167" y1="61275" x2="8167" y2="61275"/>
                        <a14:foregroundMark x1="7417" y1="45098" x2="7417" y2="45098"/>
                        <a14:foregroundMark x1="7167" y1="52696" x2="7167" y2="52696"/>
                        <a14:foregroundMark x1="6417" y1="45833" x2="6417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930">
            <a:off x="7557604" y="4908275"/>
            <a:ext cx="2503685" cy="17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rnalen met ham en rijst | GEKop Vis">
            <a:extLst>
              <a:ext uri="{FF2B5EF4-FFF2-40B4-BE49-F238E27FC236}">
                <a16:creationId xmlns:a16="http://schemas.microsoft.com/office/drawing/2014/main" id="{A751B34F-C71D-45B7-8A16-B193A7BE6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1719" l="9995" r="95755">
                        <a14:foregroundMark x1="90355" y1="45885" x2="92826" y2="64635"/>
                        <a14:foregroundMark x1="95244" y1="54323" x2="95755" y2="60573"/>
                        <a14:foregroundMark x1="71494" y1="91719" x2="65449" y2="91615"/>
                        <a14:foregroundMark x1="91537" y1="33854" x2="91537" y2="33854"/>
                        <a14:backgroundMark x1="44197" y1="53073" x2="44197" y2="53073"/>
                        <a14:backgroundMark x1="58920" y1="63385" x2="64213" y2="66042"/>
                        <a14:backgroundMark x1="66631" y1="59427" x2="66335" y2="64635"/>
                        <a14:backgroundMark x1="61956" y1="55469" x2="58463" y2="56615"/>
                        <a14:backgroundMark x1="63568" y1="56198" x2="63568" y2="56198"/>
                        <a14:backgroundMark x1="63702" y1="55469" x2="62251" y2="56458"/>
                        <a14:backgroundMark x1="49866" y1="54896" x2="48280" y2="54479"/>
                        <a14:backgroundMark x1="50967" y1="55208" x2="50967" y2="55208"/>
                        <a14:backgroundMark x1="63944" y1="55729" x2="63944" y2="55729"/>
                        <a14:backgroundMark x1="64508" y1="55729" x2="64508" y2="55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3633">
            <a:off x="3232254" y="3207814"/>
            <a:ext cx="2460206" cy="12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trandkrab - Wikipedia">
            <a:extLst>
              <a:ext uri="{FF2B5EF4-FFF2-40B4-BE49-F238E27FC236}">
                <a16:creationId xmlns:a16="http://schemas.microsoft.com/office/drawing/2014/main" id="{2178E274-26C3-4041-AA60-47A259A1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271" r="97744">
                        <a14:foregroundMark x1="8271" y1="43500" x2="8271" y2="43500"/>
                        <a14:foregroundMark x1="8271" y1="51000" x2="8271" y2="51000"/>
                        <a14:foregroundMark x1="93609" y1="62500" x2="93609" y2="62500"/>
                        <a14:foregroundMark x1="97744" y1="65000" x2="9774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544">
            <a:off x="7348785" y="2700923"/>
            <a:ext cx="3006691" cy="226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F2034-F56A-4EBF-9144-93837C2F7183}"/>
              </a:ext>
            </a:extLst>
          </p:cNvPr>
          <p:cNvSpPr txBox="1"/>
          <p:nvPr/>
        </p:nvSpPr>
        <p:spPr>
          <a:xfrm>
            <a:off x="5310482" y="1719312"/>
            <a:ext cx="2056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Gewone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Pijlinktvis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 err="1">
                <a:solidFill>
                  <a:schemeClr val="bg1"/>
                </a:solidFill>
              </a:rPr>
              <a:t>Loligo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vulgaris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Noordzee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EDD03D-386D-4E5B-A77E-588B8C05BD87}"/>
              </a:ext>
            </a:extLst>
          </p:cNvPr>
          <p:cNvSpPr txBox="1"/>
          <p:nvPr/>
        </p:nvSpPr>
        <p:spPr>
          <a:xfrm>
            <a:off x="9287986" y="1951976"/>
            <a:ext cx="2056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Gewone</a:t>
            </a:r>
            <a:r>
              <a:rPr lang="en-US" dirty="0">
                <a:solidFill>
                  <a:schemeClr val="bg1"/>
                </a:solidFill>
              </a:rPr>
              <a:t> Mossel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Mytilus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edulis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Noordzee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96577-3E4A-492A-9194-78F4760E6C5E}"/>
              </a:ext>
            </a:extLst>
          </p:cNvPr>
          <p:cNvSpPr txBox="1"/>
          <p:nvPr/>
        </p:nvSpPr>
        <p:spPr>
          <a:xfrm>
            <a:off x="5461517" y="2906638"/>
            <a:ext cx="2056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Tijgergarnaal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Penaeus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monodon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Indische</a:t>
            </a:r>
            <a:r>
              <a:rPr lang="en-US" dirty="0">
                <a:solidFill>
                  <a:schemeClr val="bg1"/>
                </a:solidFill>
              </a:rPr>
              <a:t>/Grote </a:t>
            </a:r>
            <a:r>
              <a:rPr lang="en-US" dirty="0" err="1">
                <a:solidFill>
                  <a:schemeClr val="bg1"/>
                </a:solidFill>
              </a:rPr>
              <a:t>Oceaan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C1E0-DB60-431E-AAE7-F339B8F6C42D}"/>
              </a:ext>
            </a:extLst>
          </p:cNvPr>
          <p:cNvSpPr txBox="1"/>
          <p:nvPr/>
        </p:nvSpPr>
        <p:spPr>
          <a:xfrm>
            <a:off x="9935120" y="3177324"/>
            <a:ext cx="2056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Strandkrab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 err="1">
                <a:solidFill>
                  <a:schemeClr val="bg1"/>
                </a:solidFill>
              </a:rPr>
              <a:t>Carcinus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maenas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Noordzee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6F175B-29CF-42E0-AD44-87BDE2198B4E}"/>
              </a:ext>
            </a:extLst>
          </p:cNvPr>
          <p:cNvSpPr txBox="1"/>
          <p:nvPr/>
        </p:nvSpPr>
        <p:spPr>
          <a:xfrm>
            <a:off x="5811634" y="5221975"/>
            <a:ext cx="2056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Zager/</a:t>
            </a:r>
            <a:r>
              <a:rPr lang="en-US" dirty="0" err="1">
                <a:solidFill>
                  <a:schemeClr val="bg1"/>
                </a:solidFill>
              </a:rPr>
              <a:t>Zeeduizendpoot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 err="1">
                <a:solidFill>
                  <a:schemeClr val="bg1"/>
                </a:solidFill>
              </a:rPr>
              <a:t>Alitta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virens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Noordzee</a:t>
            </a:r>
            <a:br>
              <a:rPr lang="en-US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C67A39-8AD0-4EF2-9C44-B1F6CB654338}"/>
              </a:ext>
            </a:extLst>
          </p:cNvPr>
          <p:cNvSpPr txBox="1"/>
          <p:nvPr/>
        </p:nvSpPr>
        <p:spPr>
          <a:xfrm>
            <a:off x="10125627" y="5182423"/>
            <a:ext cx="2056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Wadpier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Arenicola marina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Noordzee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61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c93497eec_0_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1449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Let op, </a:t>
            </a:r>
            <a:r>
              <a:rPr lang="en-US" b="1" dirty="0" err="1"/>
              <a:t>misschien</a:t>
            </a:r>
            <a:r>
              <a:rPr lang="en-US" b="1" dirty="0"/>
              <a:t> </a:t>
            </a:r>
            <a:r>
              <a:rPr lang="en-US" b="1" dirty="0" err="1"/>
              <a:t>vind</a:t>
            </a:r>
            <a:r>
              <a:rPr lang="en-US" b="1" dirty="0"/>
              <a:t> je </a:t>
            </a:r>
            <a:r>
              <a:rPr lang="en-US" b="1" dirty="0" err="1"/>
              <a:t>dit</a:t>
            </a:r>
            <a:r>
              <a:rPr lang="en-US" b="1" dirty="0"/>
              <a:t>…</a:t>
            </a:r>
            <a:endParaRPr b="1" dirty="0"/>
          </a:p>
        </p:txBody>
      </p:sp>
      <p:sp>
        <p:nvSpPr>
          <p:cNvPr id="136" name="Google Shape;136;g12c93497eec_0_6"/>
          <p:cNvSpPr/>
          <p:nvPr/>
        </p:nvSpPr>
        <p:spPr>
          <a:xfrm>
            <a:off x="82622" y="0"/>
            <a:ext cx="755700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12c93497eec_0_6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5" cy="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Afbeelding met tafel, binnen, ongewerveld, geleedpotige&#10;&#10;Automatisch gegenereerde beschrijving">
            <a:extLst>
              <a:ext uri="{FF2B5EF4-FFF2-40B4-BE49-F238E27FC236}">
                <a16:creationId xmlns:a16="http://schemas.microsoft.com/office/drawing/2014/main" id="{9457E64D-7961-7D53-96FD-C4623C6B9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14" r="15850" b="7428"/>
          <a:stretch/>
        </p:blipFill>
        <p:spPr>
          <a:xfrm>
            <a:off x="5966690" y="1761555"/>
            <a:ext cx="3870037" cy="4068900"/>
          </a:xfrm>
          <a:prstGeom prst="rect">
            <a:avLst/>
          </a:prstGeom>
        </p:spPr>
      </p:pic>
      <p:pic>
        <p:nvPicPr>
          <p:cNvPr id="8" name="Afbeelding 7" descr="Afbeelding met binnen&#10;&#10;Automatisch gegenereerde beschrijving">
            <a:extLst>
              <a:ext uri="{FF2B5EF4-FFF2-40B4-BE49-F238E27FC236}">
                <a16:creationId xmlns:a16="http://schemas.microsoft.com/office/drawing/2014/main" id="{35877599-40EC-3538-D950-A435D632C9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691"/>
          <a:stretch/>
        </p:blipFill>
        <p:spPr>
          <a:xfrm>
            <a:off x="1866166" y="2278792"/>
            <a:ext cx="3484418" cy="322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73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c93497eec_0_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1449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De </a:t>
            </a:r>
            <a:r>
              <a:rPr lang="en-US" b="1" dirty="0" err="1"/>
              <a:t>potten</a:t>
            </a:r>
            <a:r>
              <a:rPr lang="en-US" b="1" dirty="0"/>
              <a:t> </a:t>
            </a:r>
            <a:r>
              <a:rPr lang="en-US" b="1" dirty="0" err="1"/>
              <a:t>preparen</a:t>
            </a:r>
            <a:endParaRPr b="1" dirty="0"/>
          </a:p>
        </p:txBody>
      </p:sp>
      <p:sp>
        <p:nvSpPr>
          <p:cNvPr id="136" name="Google Shape;136;g12c93497eec_0_6"/>
          <p:cNvSpPr/>
          <p:nvPr/>
        </p:nvSpPr>
        <p:spPr>
          <a:xfrm>
            <a:off x="82622" y="0"/>
            <a:ext cx="755700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12c93497eec_0_6"/>
          <p:cNvPicPr preferRelativeResize="0"/>
          <p:nvPr/>
        </p:nvPicPr>
        <p:blipFill rotWithShape="1">
          <a:blip r:embed="rId5">
            <a:alphaModFix/>
          </a:blip>
          <a:srcRect r="74511"/>
          <a:stretch/>
        </p:blipFill>
        <p:spPr>
          <a:xfrm>
            <a:off x="273219" y="5931072"/>
            <a:ext cx="374385" cy="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Afbeelding met binnen, verschillende&#10;&#10;Automatisch gegenereerde beschrijving">
            <a:extLst>
              <a:ext uri="{FF2B5EF4-FFF2-40B4-BE49-F238E27FC236}">
                <a16:creationId xmlns:a16="http://schemas.microsoft.com/office/drawing/2014/main" id="{C7C1E1E4-DE8B-78FA-15F5-5BC373351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3890" y="1526028"/>
            <a:ext cx="3823855" cy="2867891"/>
          </a:xfrm>
          <a:prstGeom prst="rect">
            <a:avLst/>
          </a:prstGeom>
        </p:spPr>
      </p:pic>
      <p:pic>
        <p:nvPicPr>
          <p:cNvPr id="3" name="Afbeelding 2" descr="Afbeelding met keukenapparaat&#10;&#10;Automatisch gegenereerde beschrijving">
            <a:extLst>
              <a:ext uri="{FF2B5EF4-FFF2-40B4-BE49-F238E27FC236}">
                <a16:creationId xmlns:a16="http://schemas.microsoft.com/office/drawing/2014/main" id="{72328219-8F8C-7CC3-408D-4C962A767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37709" y="1904430"/>
            <a:ext cx="3027217" cy="2270413"/>
          </a:xfrm>
          <a:prstGeom prst="rect">
            <a:avLst/>
          </a:prstGeom>
        </p:spPr>
      </p:pic>
      <p:pic>
        <p:nvPicPr>
          <p:cNvPr id="5" name="Afbeelding 4" descr="Afbeelding met binnen&#10;&#10;Automatisch gegenereerde beschrijving">
            <a:extLst>
              <a:ext uri="{FF2B5EF4-FFF2-40B4-BE49-F238E27FC236}">
                <a16:creationId xmlns:a16="http://schemas.microsoft.com/office/drawing/2014/main" id="{0FE13DFB-462D-C726-1FA3-9248D07B28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4355" y="4002221"/>
            <a:ext cx="3103419" cy="2327564"/>
          </a:xfrm>
          <a:prstGeom prst="rect">
            <a:avLst/>
          </a:prstGeom>
        </p:spPr>
      </p:pic>
      <p:pic>
        <p:nvPicPr>
          <p:cNvPr id="8" name="IMG-5152">
            <a:hlinkClick r:id="" action="ppaction://media"/>
            <a:extLst>
              <a:ext uri="{FF2B5EF4-FFF2-40B4-BE49-F238E27FC236}">
                <a16:creationId xmlns:a16="http://schemas.microsoft.com/office/drawing/2014/main" id="{C84452FC-4039-2503-5E35-318D107FE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6153" y="1526028"/>
            <a:ext cx="1942937" cy="345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3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Breedbeeld</PresentationFormat>
  <Paragraphs>94</Paragraphs>
  <Slides>11</Slides>
  <Notes>11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PowerPoint-presentatie</vt:lpstr>
      <vt:lpstr>Even kennismaken</vt:lpstr>
      <vt:lpstr>Opzet van deze workshop</vt:lpstr>
      <vt:lpstr>“Biodiversiteit Dier” &amp; Practica op de Universiteit</vt:lpstr>
      <vt:lpstr>De wadpier – Arenicola marina</vt:lpstr>
      <vt:lpstr>Opzet van deze workshop</vt:lpstr>
      <vt:lpstr>Wat zit er in de pot?</vt:lpstr>
      <vt:lpstr>Let op, misschien vind je dit…</vt:lpstr>
      <vt:lpstr>De potten preparen</vt:lpstr>
      <vt:lpstr>PowerPoint-presentatie</vt:lpstr>
      <vt:lpstr>De zeekat/Sepia – Sepia officinalis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Werner de Gier</dc:creator>
  <cp:lastModifiedBy>Aafke Oldenbeuving</cp:lastModifiedBy>
  <cp:revision>11</cp:revision>
  <dcterms:created xsi:type="dcterms:W3CDTF">2022-05-16T11:17:40Z</dcterms:created>
  <dcterms:modified xsi:type="dcterms:W3CDTF">2022-11-12T07:53:45Z</dcterms:modified>
</cp:coreProperties>
</file>