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785" r:id="rId2"/>
    <p:sldId id="281" r:id="rId3"/>
    <p:sldId id="812" r:id="rId4"/>
    <p:sldId id="941" r:id="rId5"/>
    <p:sldId id="784" r:id="rId6"/>
    <p:sldId id="786" r:id="rId7"/>
    <p:sldId id="798" r:id="rId8"/>
    <p:sldId id="791" r:id="rId9"/>
    <p:sldId id="808" r:id="rId10"/>
    <p:sldId id="942" r:id="rId11"/>
    <p:sldId id="794" r:id="rId12"/>
    <p:sldId id="809" r:id="rId13"/>
    <p:sldId id="795" r:id="rId14"/>
    <p:sldId id="363" r:id="rId15"/>
    <p:sldId id="939" r:id="rId16"/>
    <p:sldId id="510" r:id="rId17"/>
    <p:sldId id="797" r:id="rId18"/>
    <p:sldId id="421" r:id="rId19"/>
    <p:sldId id="559" r:id="rId20"/>
    <p:sldId id="336" r:id="rId21"/>
    <p:sldId id="380" r:id="rId22"/>
    <p:sldId id="452" r:id="rId23"/>
    <p:sldId id="645" r:id="rId24"/>
    <p:sldId id="573" r:id="rId25"/>
    <p:sldId id="387" r:id="rId26"/>
    <p:sldId id="395" r:id="rId27"/>
    <p:sldId id="401" r:id="rId28"/>
    <p:sldId id="643" r:id="rId29"/>
    <p:sldId id="388" r:id="rId30"/>
    <p:sldId id="943" r:id="rId31"/>
    <p:sldId id="405" r:id="rId32"/>
    <p:sldId id="400" r:id="rId33"/>
    <p:sldId id="799" r:id="rId34"/>
    <p:sldId id="512" r:id="rId35"/>
    <p:sldId id="518" r:id="rId36"/>
    <p:sldId id="796" r:id="rId37"/>
    <p:sldId id="792" r:id="rId38"/>
    <p:sldId id="940" r:id="rId39"/>
    <p:sldId id="378" r:id="rId40"/>
  </p:sldIdLst>
  <p:sldSz cx="9144000" cy="6858000" type="screen4x3"/>
  <p:notesSz cx="6858000" cy="9144000"/>
  <p:defaultTextStyle>
    <a:defPPr>
      <a:defRPr lang="nl-NL"/>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1219">
          <p15:clr>
            <a:srgbClr val="A4A3A4"/>
          </p15:clr>
        </p15:guide>
        <p15:guide id="2" orient="horz" pos="147">
          <p15:clr>
            <a:srgbClr val="A4A3A4"/>
          </p15:clr>
        </p15:guide>
        <p15:guide id="3" orient="horz">
          <p15:clr>
            <a:srgbClr val="A4A3A4"/>
          </p15:clr>
        </p15:guide>
        <p15:guide id="4" orient="horz" pos="3756">
          <p15:clr>
            <a:srgbClr val="A4A3A4"/>
          </p15:clr>
        </p15:guide>
        <p15:guide id="5" orient="horz" pos="4085">
          <p15:clr>
            <a:srgbClr val="A4A3A4"/>
          </p15:clr>
        </p15:guide>
        <p15:guide id="6" pos="339">
          <p15:clr>
            <a:srgbClr val="A4A3A4"/>
          </p15:clr>
        </p15:guide>
        <p15:guide id="7" pos="56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92929"/>
    <a:srgbClr val="3F9C35"/>
    <a:srgbClr val="FFFFFF"/>
    <a:srgbClr val="34B233"/>
    <a:srgbClr val="D5D2CA"/>
    <a:srgbClr val="005172"/>
    <a:srgbClr val="6AA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4C0272-8DA5-490B-8B20-88733C339395}" v="131" dt="2022-05-20T11:02:45.490"/>
  </p1510:revLst>
</p1510:revInfo>
</file>

<file path=ppt/tableStyles.xml><?xml version="1.0" encoding="utf-8"?>
<a:tblStyleLst xmlns:a="http://schemas.openxmlformats.org/drawingml/2006/main" def="{E8034E78-7F5D-4C2E-B375-FC64B27BC917}">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Stijl, donker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Stijl, gemiddeld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Stijl, gemiddeld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Stijl, gemiddeld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69" d="100"/>
          <a:sy n="69" d="100"/>
        </p:scale>
        <p:origin x="1184" y="44"/>
      </p:cViewPr>
      <p:guideLst>
        <p:guide orient="horz" pos="1219"/>
        <p:guide orient="horz" pos="147"/>
        <p:guide orient="horz"/>
        <p:guide orient="horz" pos="3756"/>
        <p:guide orient="horz" pos="4085"/>
        <p:guide pos="339"/>
        <p:guide pos="5633"/>
      </p:guideLst>
    </p:cSldViewPr>
  </p:slideViewPr>
  <p:notesTextViewPr>
    <p:cViewPr>
      <p:scale>
        <a:sx n="3" d="2"/>
        <a:sy n="3" d="2"/>
      </p:scale>
      <p:origin x="0" y="0"/>
    </p:cViewPr>
  </p:notesTextViewPr>
  <p:sorterViewPr>
    <p:cViewPr>
      <p:scale>
        <a:sx n="92" d="100"/>
        <a:sy n="92"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tkamp, Renger" userId="a4cd3e69-6edd-4dbf-af99-386db70740a6" providerId="ADAL" clId="{C24C0272-8DA5-490B-8B20-88733C339395}"/>
    <pc:docChg chg="undo custSel addSld delSld modSld">
      <pc:chgData name="Witkamp, Renger" userId="a4cd3e69-6edd-4dbf-af99-386db70740a6" providerId="ADAL" clId="{C24C0272-8DA5-490B-8B20-88733C339395}" dt="2022-05-20T11:11:37.043" v="960" actId="255"/>
      <pc:docMkLst>
        <pc:docMk/>
      </pc:docMkLst>
      <pc:sldChg chg="modSp mod">
        <pc:chgData name="Witkamp, Renger" userId="a4cd3e69-6edd-4dbf-af99-386db70740a6" providerId="ADAL" clId="{C24C0272-8DA5-490B-8B20-88733C339395}" dt="2022-05-20T10:55:53.220" v="910" actId="1076"/>
        <pc:sldMkLst>
          <pc:docMk/>
          <pc:sldMk cId="1586753276" sldId="559"/>
        </pc:sldMkLst>
        <pc:spChg chg="mod">
          <ac:chgData name="Witkamp, Renger" userId="a4cd3e69-6edd-4dbf-af99-386db70740a6" providerId="ADAL" clId="{C24C0272-8DA5-490B-8B20-88733C339395}" dt="2022-05-20T10:55:53.220" v="910" actId="1076"/>
          <ac:spMkLst>
            <pc:docMk/>
            <pc:sldMk cId="1586753276" sldId="559"/>
            <ac:spMk id="3" creationId="{00000000-0000-0000-0000-000000000000}"/>
          </ac:spMkLst>
        </pc:spChg>
      </pc:sldChg>
      <pc:sldChg chg="modSp mod">
        <pc:chgData name="Witkamp, Renger" userId="a4cd3e69-6edd-4dbf-af99-386db70740a6" providerId="ADAL" clId="{C24C0272-8DA5-490B-8B20-88733C339395}" dt="2022-05-20T11:11:37.043" v="960" actId="255"/>
        <pc:sldMkLst>
          <pc:docMk/>
          <pc:sldMk cId="559281027" sldId="785"/>
        </pc:sldMkLst>
        <pc:spChg chg="mod">
          <ac:chgData name="Witkamp, Renger" userId="a4cd3e69-6edd-4dbf-af99-386db70740a6" providerId="ADAL" clId="{C24C0272-8DA5-490B-8B20-88733C339395}" dt="2022-05-20T11:11:37.043" v="960" actId="255"/>
          <ac:spMkLst>
            <pc:docMk/>
            <pc:sldMk cId="559281027" sldId="785"/>
            <ac:spMk id="2" creationId="{B1088F00-BB43-4881-ACCF-7E8B5BA86CC8}"/>
          </ac:spMkLst>
        </pc:spChg>
      </pc:sldChg>
      <pc:sldChg chg="modSp mod">
        <pc:chgData name="Witkamp, Renger" userId="a4cd3e69-6edd-4dbf-af99-386db70740a6" providerId="ADAL" clId="{C24C0272-8DA5-490B-8B20-88733C339395}" dt="2022-05-20T10:48:24.774" v="595" actId="113"/>
        <pc:sldMkLst>
          <pc:docMk/>
          <pc:sldMk cId="495884763" sldId="786"/>
        </pc:sldMkLst>
        <pc:spChg chg="mod">
          <ac:chgData name="Witkamp, Renger" userId="a4cd3e69-6edd-4dbf-af99-386db70740a6" providerId="ADAL" clId="{C24C0272-8DA5-490B-8B20-88733C339395}" dt="2022-05-20T10:48:24.774" v="595" actId="113"/>
          <ac:spMkLst>
            <pc:docMk/>
            <pc:sldMk cId="495884763" sldId="786"/>
            <ac:spMk id="3" creationId="{DC7D7A7D-0A18-4FE3-941C-2DAFE6F5AC5E}"/>
          </ac:spMkLst>
        </pc:spChg>
      </pc:sldChg>
      <pc:sldChg chg="add">
        <pc:chgData name="Witkamp, Renger" userId="a4cd3e69-6edd-4dbf-af99-386db70740a6" providerId="ADAL" clId="{C24C0272-8DA5-490B-8B20-88733C339395}" dt="2022-05-20T10:33:46.947" v="0"/>
        <pc:sldMkLst>
          <pc:docMk/>
          <pc:sldMk cId="3588242004" sldId="792"/>
        </pc:sldMkLst>
      </pc:sldChg>
      <pc:sldChg chg="add">
        <pc:chgData name="Witkamp, Renger" userId="a4cd3e69-6edd-4dbf-af99-386db70740a6" providerId="ADAL" clId="{C24C0272-8DA5-490B-8B20-88733C339395}" dt="2022-05-20T10:33:46.947" v="0"/>
        <pc:sldMkLst>
          <pc:docMk/>
          <pc:sldMk cId="263537936" sldId="796"/>
        </pc:sldMkLst>
      </pc:sldChg>
      <pc:sldChg chg="modSp mod">
        <pc:chgData name="Witkamp, Renger" userId="a4cd3e69-6edd-4dbf-af99-386db70740a6" providerId="ADAL" clId="{C24C0272-8DA5-490B-8B20-88733C339395}" dt="2022-05-20T10:49:05.045" v="616" actId="20577"/>
        <pc:sldMkLst>
          <pc:docMk/>
          <pc:sldMk cId="2250565594" sldId="808"/>
        </pc:sldMkLst>
        <pc:spChg chg="mod">
          <ac:chgData name="Witkamp, Renger" userId="a4cd3e69-6edd-4dbf-af99-386db70740a6" providerId="ADAL" clId="{C24C0272-8DA5-490B-8B20-88733C339395}" dt="2022-05-20T10:49:05.045" v="616" actId="20577"/>
          <ac:spMkLst>
            <pc:docMk/>
            <pc:sldMk cId="2250565594" sldId="808"/>
            <ac:spMk id="3" creationId="{9EA2484B-ECE3-476A-8531-F03236F120FF}"/>
          </ac:spMkLst>
        </pc:spChg>
      </pc:sldChg>
      <pc:sldChg chg="del">
        <pc:chgData name="Witkamp, Renger" userId="a4cd3e69-6edd-4dbf-af99-386db70740a6" providerId="ADAL" clId="{C24C0272-8DA5-490B-8B20-88733C339395}" dt="2022-05-20T10:33:51.822" v="1" actId="47"/>
        <pc:sldMkLst>
          <pc:docMk/>
          <pc:sldMk cId="1827731616" sldId="811"/>
        </pc:sldMkLst>
      </pc:sldChg>
      <pc:sldChg chg="addSp modSp mod modAnim">
        <pc:chgData name="Witkamp, Renger" userId="a4cd3e69-6edd-4dbf-af99-386db70740a6" providerId="ADAL" clId="{C24C0272-8DA5-490B-8B20-88733C339395}" dt="2022-05-20T10:47:04.805" v="547" actId="6549"/>
        <pc:sldMkLst>
          <pc:docMk/>
          <pc:sldMk cId="1145613018" sldId="812"/>
        </pc:sldMkLst>
        <pc:spChg chg="mod">
          <ac:chgData name="Witkamp, Renger" userId="a4cd3e69-6edd-4dbf-af99-386db70740a6" providerId="ADAL" clId="{C24C0272-8DA5-490B-8B20-88733C339395}" dt="2022-05-20T10:35:22.845" v="84" actId="20577"/>
          <ac:spMkLst>
            <pc:docMk/>
            <pc:sldMk cId="1145613018" sldId="812"/>
            <ac:spMk id="2" creationId="{F777BF54-CBAB-4677-BFCD-97949DD2B487}"/>
          </ac:spMkLst>
        </pc:spChg>
        <pc:spChg chg="mod">
          <ac:chgData name="Witkamp, Renger" userId="a4cd3e69-6edd-4dbf-af99-386db70740a6" providerId="ADAL" clId="{C24C0272-8DA5-490B-8B20-88733C339395}" dt="2022-05-20T10:47:04.805" v="547" actId="6549"/>
          <ac:spMkLst>
            <pc:docMk/>
            <pc:sldMk cId="1145613018" sldId="812"/>
            <ac:spMk id="3" creationId="{C9EE036E-2188-485F-A67C-2746E33F4E19}"/>
          </ac:spMkLst>
        </pc:spChg>
        <pc:picChg chg="add mod">
          <ac:chgData name="Witkamp, Renger" userId="a4cd3e69-6edd-4dbf-af99-386db70740a6" providerId="ADAL" clId="{C24C0272-8DA5-490B-8B20-88733C339395}" dt="2022-05-20T10:41:59.990" v="458" actId="1076"/>
          <ac:picMkLst>
            <pc:docMk/>
            <pc:sldMk cId="1145613018" sldId="812"/>
            <ac:picMk id="6" creationId="{2099E093-2C10-401B-B40A-EC4AEAD6A3A7}"/>
          </ac:picMkLst>
        </pc:picChg>
      </pc:sldChg>
      <pc:sldChg chg="add">
        <pc:chgData name="Witkamp, Renger" userId="a4cd3e69-6edd-4dbf-af99-386db70740a6" providerId="ADAL" clId="{C24C0272-8DA5-490B-8B20-88733C339395}" dt="2022-05-20T10:33:46.947" v="0"/>
        <pc:sldMkLst>
          <pc:docMk/>
          <pc:sldMk cId="3928497737" sldId="940"/>
        </pc:sldMkLst>
      </pc:sldChg>
      <pc:sldChg chg="addSp delSp modSp new mod modAnim">
        <pc:chgData name="Witkamp, Renger" userId="a4cd3e69-6edd-4dbf-af99-386db70740a6" providerId="ADAL" clId="{C24C0272-8DA5-490B-8B20-88733C339395}" dt="2022-05-20T11:02:47.482" v="921" actId="478"/>
        <pc:sldMkLst>
          <pc:docMk/>
          <pc:sldMk cId="3401904169" sldId="941"/>
        </pc:sldMkLst>
        <pc:spChg chg="add del mod">
          <ac:chgData name="Witkamp, Renger" userId="a4cd3e69-6edd-4dbf-af99-386db70740a6" providerId="ADAL" clId="{C24C0272-8DA5-490B-8B20-88733C339395}" dt="2022-05-20T11:02:47.482" v="921" actId="478"/>
          <ac:spMkLst>
            <pc:docMk/>
            <pc:sldMk cId="3401904169" sldId="941"/>
            <ac:spMk id="10" creationId="{23F319BA-9EA3-4724-8AD8-FC6682A31B3B}"/>
          </ac:spMkLst>
        </pc:spChg>
        <pc:picChg chg="add del mod">
          <ac:chgData name="Witkamp, Renger" userId="a4cd3e69-6edd-4dbf-af99-386db70740a6" providerId="ADAL" clId="{C24C0272-8DA5-490B-8B20-88733C339395}" dt="2022-05-20T10:44:21.618" v="463" actId="478"/>
          <ac:picMkLst>
            <pc:docMk/>
            <pc:sldMk cId="3401904169" sldId="941"/>
            <ac:picMk id="4" creationId="{0096885E-474B-4486-AC50-FD3AE3AE9D18}"/>
          </ac:picMkLst>
        </pc:picChg>
        <pc:picChg chg="add mod ord">
          <ac:chgData name="Witkamp, Renger" userId="a4cd3e69-6edd-4dbf-af99-386db70740a6" providerId="ADAL" clId="{C24C0272-8DA5-490B-8B20-88733C339395}" dt="2022-05-20T10:45:32.970" v="470" actId="170"/>
          <ac:picMkLst>
            <pc:docMk/>
            <pc:sldMk cId="3401904169" sldId="941"/>
            <ac:picMk id="6" creationId="{CFB037A7-5AE5-481B-B1B1-6C86412A82D9}"/>
          </ac:picMkLst>
        </pc:picChg>
        <pc:picChg chg="add mod">
          <ac:chgData name="Witkamp, Renger" userId="a4cd3e69-6edd-4dbf-af99-386db70740a6" providerId="ADAL" clId="{C24C0272-8DA5-490B-8B20-88733C339395}" dt="2022-05-20T10:45:35.069" v="471" actId="1076"/>
          <ac:picMkLst>
            <pc:docMk/>
            <pc:sldMk cId="3401904169" sldId="941"/>
            <ac:picMk id="8" creationId="{D729269B-7C36-4A77-A9AC-33453A6A42BB}"/>
          </ac:picMkLst>
        </pc:picChg>
        <pc:picChg chg="add mod">
          <ac:chgData name="Witkamp, Renger" userId="a4cd3e69-6edd-4dbf-af99-386db70740a6" providerId="ADAL" clId="{C24C0272-8DA5-490B-8B20-88733C339395}" dt="2022-05-20T11:02:45.490" v="920"/>
          <ac:picMkLst>
            <pc:docMk/>
            <pc:sldMk cId="3401904169" sldId="941"/>
            <ac:picMk id="12" creationId="{77ED5AB1-BAB2-4EA1-8CFC-1AEB5444F19C}"/>
          </ac:picMkLst>
        </pc:picChg>
      </pc:sldChg>
      <pc:sldChg chg="addSp delSp modSp new mod modClrScheme chgLayout">
        <pc:chgData name="Witkamp, Renger" userId="a4cd3e69-6edd-4dbf-af99-386db70740a6" providerId="ADAL" clId="{C24C0272-8DA5-490B-8B20-88733C339395}" dt="2022-05-20T10:53:56.800" v="848" actId="1076"/>
        <pc:sldMkLst>
          <pc:docMk/>
          <pc:sldMk cId="1789564075" sldId="942"/>
        </pc:sldMkLst>
        <pc:spChg chg="mod ord">
          <ac:chgData name="Witkamp, Renger" userId="a4cd3e69-6edd-4dbf-af99-386db70740a6" providerId="ADAL" clId="{C24C0272-8DA5-490B-8B20-88733C339395}" dt="2022-05-20T10:50:34.113" v="619" actId="26606"/>
          <ac:spMkLst>
            <pc:docMk/>
            <pc:sldMk cId="1789564075" sldId="942"/>
            <ac:spMk id="2" creationId="{1E982D2A-7EE3-4743-A887-096B26E3262D}"/>
          </ac:spMkLst>
        </pc:spChg>
        <pc:spChg chg="add mod">
          <ac:chgData name="Witkamp, Renger" userId="a4cd3e69-6edd-4dbf-af99-386db70740a6" providerId="ADAL" clId="{C24C0272-8DA5-490B-8B20-88733C339395}" dt="2022-05-20T10:53:55.168" v="847" actId="1076"/>
          <ac:spMkLst>
            <pc:docMk/>
            <pc:sldMk cId="1789564075" sldId="942"/>
            <ac:spMk id="5" creationId="{B6269788-08BB-4690-8E3E-C3A1380D50D6}"/>
          </ac:spMkLst>
        </pc:spChg>
        <pc:spChg chg="add del mod">
          <ac:chgData name="Witkamp, Renger" userId="a4cd3e69-6edd-4dbf-af99-386db70740a6" providerId="ADAL" clId="{C24C0272-8DA5-490B-8B20-88733C339395}" dt="2022-05-20T10:50:59.967" v="624" actId="478"/>
          <ac:spMkLst>
            <pc:docMk/>
            <pc:sldMk cId="1789564075" sldId="942"/>
            <ac:spMk id="9" creationId="{82E3BEAF-F887-D068-A7CD-3FF6427FDDCD}"/>
          </ac:spMkLst>
        </pc:spChg>
        <pc:spChg chg="add del mod">
          <ac:chgData name="Witkamp, Renger" userId="a4cd3e69-6edd-4dbf-af99-386db70740a6" providerId="ADAL" clId="{C24C0272-8DA5-490B-8B20-88733C339395}" dt="2022-05-20T10:50:56.626" v="623" actId="478"/>
          <ac:spMkLst>
            <pc:docMk/>
            <pc:sldMk cId="1789564075" sldId="942"/>
            <ac:spMk id="11" creationId="{A922C056-4E38-6495-2A10-E603E8F562EA}"/>
          </ac:spMkLst>
        </pc:spChg>
        <pc:picChg chg="add del mod">
          <ac:chgData name="Witkamp, Renger" userId="a4cd3e69-6edd-4dbf-af99-386db70740a6" providerId="ADAL" clId="{C24C0272-8DA5-490B-8B20-88733C339395}" dt="2022-05-20T10:53:42.466" v="842" actId="478"/>
          <ac:picMkLst>
            <pc:docMk/>
            <pc:sldMk cId="1789564075" sldId="942"/>
            <ac:picMk id="4" creationId="{50CFEF76-3D03-46BF-A0EB-23C58F64E357}"/>
          </ac:picMkLst>
        </pc:picChg>
        <pc:picChg chg="add mod">
          <ac:chgData name="Witkamp, Renger" userId="a4cd3e69-6edd-4dbf-af99-386db70740a6" providerId="ADAL" clId="{C24C0272-8DA5-490B-8B20-88733C339395}" dt="2022-05-20T10:53:56.800" v="848" actId="1076"/>
          <ac:picMkLst>
            <pc:docMk/>
            <pc:sldMk cId="1789564075" sldId="942"/>
            <ac:picMk id="7" creationId="{CB10A683-ABDD-4616-82C4-72497EAFE371}"/>
          </ac:picMkLst>
        </pc:picChg>
      </pc:sldChg>
      <pc:sldChg chg="addSp delSp modSp new mod modClrScheme chgLayout">
        <pc:chgData name="Witkamp, Renger" userId="a4cd3e69-6edd-4dbf-af99-386db70740a6" providerId="ADAL" clId="{C24C0272-8DA5-490B-8B20-88733C339395}" dt="2022-05-20T10:57:57.719" v="915" actId="26606"/>
        <pc:sldMkLst>
          <pc:docMk/>
          <pc:sldMk cId="1660464430" sldId="943"/>
        </pc:sldMkLst>
        <pc:spChg chg="mod ord">
          <ac:chgData name="Witkamp, Renger" userId="a4cd3e69-6edd-4dbf-af99-386db70740a6" providerId="ADAL" clId="{C24C0272-8DA5-490B-8B20-88733C339395}" dt="2022-05-20T10:57:57.719" v="915" actId="26606"/>
          <ac:spMkLst>
            <pc:docMk/>
            <pc:sldMk cId="1660464430" sldId="943"/>
            <ac:spMk id="2" creationId="{C09F95F0-C3E4-4062-92E7-9FB239F1ACAD}"/>
          </ac:spMkLst>
        </pc:spChg>
        <pc:spChg chg="add del mod">
          <ac:chgData name="Witkamp, Renger" userId="a4cd3e69-6edd-4dbf-af99-386db70740a6" providerId="ADAL" clId="{C24C0272-8DA5-490B-8B20-88733C339395}" dt="2022-05-20T10:57:57.711" v="914" actId="26606"/>
          <ac:spMkLst>
            <pc:docMk/>
            <pc:sldMk cId="1660464430" sldId="943"/>
            <ac:spMk id="8" creationId="{AE21D81E-D471-CCB4-24F7-7F6818E7749A}"/>
          </ac:spMkLst>
        </pc:spChg>
        <pc:spChg chg="add mod">
          <ac:chgData name="Witkamp, Renger" userId="a4cd3e69-6edd-4dbf-af99-386db70740a6" providerId="ADAL" clId="{C24C0272-8DA5-490B-8B20-88733C339395}" dt="2022-05-20T10:57:57.719" v="915" actId="26606"/>
          <ac:spMkLst>
            <pc:docMk/>
            <pc:sldMk cId="1660464430" sldId="943"/>
            <ac:spMk id="10" creationId="{EF1FBE18-7D31-6718-B147-85B47C804A11}"/>
          </ac:spMkLst>
        </pc:spChg>
        <pc:picChg chg="add mod">
          <ac:chgData name="Witkamp, Renger" userId="a4cd3e69-6edd-4dbf-af99-386db70740a6" providerId="ADAL" clId="{C24C0272-8DA5-490B-8B20-88733C339395}" dt="2022-05-20T10:57:57.719" v="915" actId="26606"/>
          <ac:picMkLst>
            <pc:docMk/>
            <pc:sldMk cId="1660464430" sldId="943"/>
            <ac:picMk id="3" creationId="{51B627CC-EAD3-47D1-8128-BE2C2A5710B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EFC83C-B988-4A9E-9713-F559C31F4362}" type="datetimeFigureOut">
              <a:rPr lang="nl-NL" smtClean="0"/>
              <a:t>20-5-2022</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D45D2F-C69D-4D90-B22B-9B2DC58DBD55}" type="slidenum">
              <a:rPr lang="nl-NL" smtClean="0"/>
              <a:t>‹nr.›</a:t>
            </a:fld>
            <a:endParaRPr lang="nl-NL"/>
          </a:p>
        </p:txBody>
      </p:sp>
    </p:spTree>
    <p:extLst>
      <p:ext uri="{BB962C8B-B14F-4D97-AF65-F5344CB8AC3E}">
        <p14:creationId xmlns:p14="http://schemas.microsoft.com/office/powerpoint/2010/main" val="3454121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80E150-5693-4120-946B-E36CA51415C2}" type="slidenum">
              <a:rPr kumimoji="0" lang="nl-NL"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812373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E02AB444-4D8B-42A3-8575-F101D1A021CD}" type="slidenum">
              <a:rPr lang="nl-NL" smtClean="0">
                <a:solidFill>
                  <a:prstClr val="black"/>
                </a:solidFill>
              </a:rPr>
              <a:pPr/>
              <a:t>18</a:t>
            </a:fld>
            <a:endParaRPr lang="nl-NL">
              <a:solidFill>
                <a:prstClr val="black"/>
              </a:solidFill>
            </a:endParaRPr>
          </a:p>
        </p:txBody>
      </p:sp>
    </p:spTree>
    <p:extLst>
      <p:ext uri="{BB962C8B-B14F-4D97-AF65-F5344CB8AC3E}">
        <p14:creationId xmlns:p14="http://schemas.microsoft.com/office/powerpoint/2010/main" val="814580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AE30EE0-40BD-49E1-B0F1-DAAFBD0786D9}" type="slidenum">
              <a:rPr lang="en-US" altLang="nl-NL">
                <a:solidFill>
                  <a:prstClr val="white"/>
                </a:solidFill>
              </a:rPr>
              <a:pPr/>
              <a:t>26</a:t>
            </a:fld>
            <a:endParaRPr lang="en-US" altLang="nl-NL" dirty="0">
              <a:solidFill>
                <a:prstClr val="white"/>
              </a:solidFill>
            </a:endParaRPr>
          </a:p>
        </p:txBody>
      </p:sp>
      <p:sp>
        <p:nvSpPr>
          <p:cNvPr id="4097" name="Rectangle 1"/>
          <p:cNvSpPr txBox="1">
            <a:spLocks noGrp="1" noRot="1" noChangeAspect="1" noChangeArrowheads="1"/>
          </p:cNvSpPr>
          <p:nvPr>
            <p:ph type="sldImg"/>
          </p:nvPr>
        </p:nvSpPr>
        <p:spPr bwMode="auto">
          <a:xfrm>
            <a:off x="785813" y="695325"/>
            <a:ext cx="4579937" cy="34353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p:cNvSpPr txBox="1">
            <a:spLocks noGrp="1" noChangeArrowheads="1"/>
          </p:cNvSpPr>
          <p:nvPr>
            <p:ph type="body" idx="1"/>
          </p:nvPr>
        </p:nvSpPr>
        <p:spPr bwMode="auto">
          <a:xfrm>
            <a:off x="615069" y="4353000"/>
            <a:ext cx="4921927" cy="4124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8272" rIns="0" bIns="0"/>
          <a:lstStyle/>
          <a:p>
            <a:pPr>
              <a:lnSpc>
                <a:spcPct val="93000"/>
              </a:lnSpc>
              <a:spcBef>
                <a:spcPct val="0"/>
              </a:spcBef>
              <a:tabLst>
                <a:tab pos="678946" algn="l"/>
                <a:tab pos="1357892" algn="l"/>
                <a:tab pos="2036837" algn="l"/>
                <a:tab pos="2715783" algn="l"/>
                <a:tab pos="3394729" algn="l"/>
                <a:tab pos="4073675" algn="l"/>
                <a:tab pos="4752621" algn="l"/>
              </a:tabLst>
            </a:pPr>
            <a:r>
              <a:rPr lang="en-US" altLang="nl-NL" sz="900" dirty="0">
                <a:latin typeface="Arial Unicode MS" pitchFamily="32" charset="0"/>
                <a:cs typeface="Arial Unicode MS" pitchFamily="32" charset="0"/>
              </a:rPr>
              <a:t>Figure 1. Correlation between Countries' Annual Per Capita Chocolate Consumption and the Number of Nobel Laureates per 10 Million Population.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A72F36-EA7F-4913-8F4B-CF43A19BB22D}" type="slidenum">
              <a:rPr lang="nl-NL" smtClean="0"/>
              <a:t>39</a:t>
            </a:fld>
            <a:endParaRPr lang="nl-NL"/>
          </a:p>
        </p:txBody>
      </p:sp>
    </p:spTree>
    <p:extLst>
      <p:ext uri="{BB962C8B-B14F-4D97-AF65-F5344CB8AC3E}">
        <p14:creationId xmlns:p14="http://schemas.microsoft.com/office/powerpoint/2010/main" val="3147751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3" y="230188"/>
            <a:ext cx="8442796" cy="791650"/>
          </a:xfrm>
          <a:ln>
            <a:noFill/>
          </a:ln>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afbeelding 24"/>
          <p:cNvSpPr>
            <a:spLocks noGrp="1" noChangeAspect="1"/>
          </p:cNvSpPr>
          <p:nvPr>
            <p:ph type="pic" sz="quarter" idx="13" hasCustomPrompt="1"/>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6" name="Tijdelijke aanduiding voor afbeelding 24"/>
          <p:cNvSpPr>
            <a:spLocks noGrp="1" noChangeAspect="1"/>
          </p:cNvSpPr>
          <p:nvPr>
            <p:ph type="pic" sz="quarter" idx="19" hasCustomPrompt="1"/>
          </p:nvPr>
        </p:nvSpPr>
        <p:spPr bwMode="auto">
          <a:xfrm>
            <a:off x="6308818"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7" name="Tijdelijke aanduiding voor afbeelding 24"/>
          <p:cNvSpPr>
            <a:spLocks noGrp="1" noChangeAspect="1"/>
          </p:cNvSpPr>
          <p:nvPr>
            <p:ph type="pic" sz="quarter" idx="16" hasCustomPrompt="1"/>
          </p:nvPr>
        </p:nvSpPr>
        <p:spPr bwMode="auto">
          <a:xfrm>
            <a:off x="4714655"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15" hasCustomPrompt="1"/>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4" name="Tijdelijke aanduiding voor tekst 4"/>
          <p:cNvSpPr>
            <a:spLocks noGrp="1"/>
          </p:cNvSpPr>
          <p:nvPr>
            <p:ph type="body" sz="quarter" idx="17" hasCustomPrompt="1"/>
          </p:nvPr>
        </p:nvSpPr>
        <p:spPr bwMode="auto">
          <a:xfrm>
            <a:off x="485775" y="1616400"/>
            <a:ext cx="8447088" cy="371475"/>
          </a:xfrm>
          <a:prstGeom prst="rect">
            <a:avLst/>
          </a:prstGeom>
          <a:noFill/>
          <a:ln>
            <a:noFill/>
          </a:ln>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FFFFFF"/>
                </a:solidFill>
                <a:effectLst/>
                <a:uLnTx/>
                <a:uFillTx/>
              </a:rPr>
              <a:t>Ondertitel</a:t>
            </a:r>
            <a:endParaRPr kumimoji="0" lang="en-GB" sz="1800" b="0" i="0" u="none" strike="noStrike" kern="0" cap="none" spc="0" normalizeH="0" baseline="0" noProof="0" dirty="0">
              <a:ln>
                <a:noFill/>
              </a:ln>
              <a:solidFill>
                <a:srgbClr val="FFFFFF"/>
              </a:solidFill>
              <a:effectLst/>
              <a:uLnTx/>
              <a:uFillTx/>
            </a:endParaRPr>
          </a:p>
        </p:txBody>
      </p:sp>
      <p:sp>
        <p:nvSpPr>
          <p:cNvPr id="5" name="Tijdelijke aanduiding voor tekst 4"/>
          <p:cNvSpPr>
            <a:spLocks noGrp="1"/>
          </p:cNvSpPr>
          <p:nvPr>
            <p:ph type="body" sz="quarter" idx="18" hasCustomPrompt="1"/>
          </p:nvPr>
        </p:nvSpPr>
        <p:spPr bwMode="auto">
          <a:xfrm>
            <a:off x="478633" y="2262386"/>
            <a:ext cx="8447087" cy="371475"/>
          </a:xfrm>
          <a:prstGeom prst="rect">
            <a:avLst/>
          </a:prstGeom>
          <a:noFill/>
          <a:ln>
            <a:noFill/>
          </a:ln>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rPr>
              <a:t>Datum, </a:t>
            </a:r>
            <a:r>
              <a:rPr kumimoji="0" lang="en-GB" sz="1800" b="0" i="0" u="none" strike="noStrike" kern="0" cap="none" spc="0" normalizeH="0" baseline="0" noProof="0" dirty="0" err="1">
                <a:ln>
                  <a:noFill/>
                </a:ln>
                <a:solidFill>
                  <a:srgbClr val="FFFFFF"/>
                </a:solidFill>
                <a:effectLst/>
                <a:uLnTx/>
                <a:uFillTx/>
              </a:rPr>
              <a:t>Auteursnaam</a:t>
            </a:r>
            <a:endParaRPr kumimoji="0" lang="en-GB" sz="1800"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423983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ox with rectangular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38" y="230188"/>
            <a:ext cx="3276000" cy="1353086"/>
          </a:xfrm>
        </p:spPr>
        <p:txBody>
          <a:bodyPr/>
          <a:lstStyle>
            <a:lvl1pPr>
              <a:defRPr/>
            </a:lvl1p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afbeelding 24"/>
          <p:cNvSpPr>
            <a:spLocks noGrp="1" noChangeAspect="1"/>
          </p:cNvSpPr>
          <p:nvPr>
            <p:ph type="pic" sz="quarter" idx="16" hasCustomPrompt="1"/>
          </p:nvPr>
        </p:nvSpPr>
        <p:spPr>
          <a:xfrm>
            <a:off x="3900006" y="226800"/>
            <a:ext cx="5040000" cy="573585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4" name="Tijdelijke aanduiding voor tekst 4"/>
          <p:cNvSpPr>
            <a:spLocks noGrp="1"/>
          </p:cNvSpPr>
          <p:nvPr>
            <p:ph type="body" sz="quarter" idx="17" hasCustomPrompt="1"/>
          </p:nvPr>
        </p:nvSpPr>
        <p:spPr>
          <a:xfrm>
            <a:off x="495302" y="1840012"/>
            <a:ext cx="3276600" cy="4122638"/>
          </a:xfrm>
        </p:spPr>
        <p:txBody>
          <a:bodyPr lIns="36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te </a:t>
            </a:r>
            <a:r>
              <a:rPr lang="en-GB" dirty="0" err="1"/>
              <a:t>bewerken</a:t>
            </a:r>
            <a:endParaRPr lang="en-GB" dirty="0"/>
          </a:p>
        </p:txBody>
      </p:sp>
      <p:sp>
        <p:nvSpPr>
          <p:cNvPr id="5" name="Tijdelijke aanduiding voor dianummer 4"/>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4107234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images with text box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7"/>
            <a:ext cx="8442796" cy="791650"/>
          </a:xfrm>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afbeelding 24"/>
          <p:cNvSpPr>
            <a:spLocks noGrp="1" noChangeAspect="1"/>
          </p:cNvSpPr>
          <p:nvPr>
            <p:ph type="pic" sz="quarter" idx="16" hasCustomPrompt="1"/>
          </p:nvPr>
        </p:nvSpPr>
        <p:spPr>
          <a:xfrm>
            <a:off x="537619" y="1933314"/>
            <a:ext cx="2639660" cy="262800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4" name="Tijdelijke aanduiding voor afbeelding 24"/>
          <p:cNvSpPr>
            <a:spLocks noGrp="1" noChangeAspect="1"/>
          </p:cNvSpPr>
          <p:nvPr>
            <p:ph type="pic" sz="quarter" idx="17" hasCustomPrompt="1"/>
          </p:nvPr>
        </p:nvSpPr>
        <p:spPr>
          <a:xfrm>
            <a:off x="3418212" y="1933314"/>
            <a:ext cx="2639660" cy="262800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5" name="Tijdelijke aanduiding voor afbeelding 24"/>
          <p:cNvSpPr>
            <a:spLocks noGrp="1" noChangeAspect="1"/>
          </p:cNvSpPr>
          <p:nvPr>
            <p:ph type="pic" sz="quarter" idx="18" hasCustomPrompt="1"/>
          </p:nvPr>
        </p:nvSpPr>
        <p:spPr>
          <a:xfrm>
            <a:off x="6298805" y="1933314"/>
            <a:ext cx="2639660" cy="262800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7" name="Tijdelijke aanduiding voor tekst 6"/>
          <p:cNvSpPr>
            <a:spLocks noGrp="1"/>
          </p:cNvSpPr>
          <p:nvPr>
            <p:ph type="body" sz="quarter" idx="19" hasCustomPrompt="1"/>
          </p:nvPr>
        </p:nvSpPr>
        <p:spPr>
          <a:xfrm>
            <a:off x="490538"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8" name="Tijdelijke aanduiding voor tekst 6"/>
          <p:cNvSpPr>
            <a:spLocks noGrp="1"/>
          </p:cNvSpPr>
          <p:nvPr>
            <p:ph type="body" sz="quarter" idx="20" hasCustomPrompt="1"/>
          </p:nvPr>
        </p:nvSpPr>
        <p:spPr>
          <a:xfrm>
            <a:off x="3366170"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9" name="Tijdelijke aanduiding voor tekst 6"/>
          <p:cNvSpPr>
            <a:spLocks noGrp="1"/>
          </p:cNvSpPr>
          <p:nvPr>
            <p:ph type="body" sz="quarter" idx="21" hasCustomPrompt="1"/>
          </p:nvPr>
        </p:nvSpPr>
        <p:spPr>
          <a:xfrm>
            <a:off x="6241802"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10" name="Tijdelijke aanduiding voor tekst 6"/>
          <p:cNvSpPr>
            <a:spLocks noGrp="1"/>
          </p:cNvSpPr>
          <p:nvPr>
            <p:ph type="body" sz="quarter" idx="22" hasCustomPrompt="1"/>
          </p:nvPr>
        </p:nvSpPr>
        <p:spPr>
          <a:xfrm>
            <a:off x="490538"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11" name="Tijdelijke aanduiding voor tekst 6"/>
          <p:cNvSpPr>
            <a:spLocks noGrp="1"/>
          </p:cNvSpPr>
          <p:nvPr>
            <p:ph type="body" sz="quarter" idx="23" hasCustomPrompt="1"/>
          </p:nvPr>
        </p:nvSpPr>
        <p:spPr>
          <a:xfrm>
            <a:off x="3365675"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12" name="Tijdelijke aanduiding voor tekst 6"/>
          <p:cNvSpPr>
            <a:spLocks noGrp="1"/>
          </p:cNvSpPr>
          <p:nvPr>
            <p:ph type="body" sz="quarter" idx="24" hasCustomPrompt="1"/>
          </p:nvPr>
        </p:nvSpPr>
        <p:spPr>
          <a:xfrm>
            <a:off x="6241802"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6" name="Tijdelijke aanduiding voor dianummer 5"/>
          <p:cNvSpPr>
            <a:spLocks noGrp="1"/>
          </p:cNvSpPr>
          <p:nvPr>
            <p:ph type="sldNum" sz="quarter" idx="25"/>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791031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 with 2 square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7"/>
            <a:ext cx="8442796" cy="791650"/>
          </a:xfrm>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afbeelding 24"/>
          <p:cNvSpPr>
            <a:spLocks noGrp="1" noChangeAspect="1"/>
          </p:cNvSpPr>
          <p:nvPr>
            <p:ph type="pic" sz="quarter" idx="16" hasCustomPrompt="1"/>
          </p:nvPr>
        </p:nvSpPr>
        <p:spPr>
          <a:xfrm>
            <a:off x="536399" y="1929600"/>
            <a:ext cx="4104000" cy="4027383"/>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5" name="Tijdelijke aanduiding voor afbeelding 24"/>
          <p:cNvSpPr>
            <a:spLocks noGrp="1" noChangeAspect="1"/>
          </p:cNvSpPr>
          <p:nvPr>
            <p:ph type="pic" sz="quarter" idx="17" hasCustomPrompt="1"/>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432627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 large image">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hasCustomPrompt="1"/>
          </p:nvPr>
        </p:nvSpPr>
        <p:spPr>
          <a:xfrm>
            <a:off x="536400" y="1402557"/>
            <a:ext cx="8402400" cy="455295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2" name="Titel 1"/>
          <p:cNvSpPr>
            <a:spLocks noGrp="1"/>
          </p:cNvSpPr>
          <p:nvPr>
            <p:ph type="title" hasCustomPrompt="1"/>
          </p:nvPr>
        </p:nvSpPr>
        <p:spPr>
          <a:xfrm>
            <a:off x="491642" y="230187"/>
            <a:ext cx="8442796" cy="791650"/>
          </a:xfrm>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4" name="Tijdelijke aanduiding voor dianummer 3"/>
          <p:cNvSpPr>
            <a:spLocks noGrp="1"/>
          </p:cNvSpPr>
          <p:nvPr>
            <p:ph type="sldNum" sz="quarter" idx="17"/>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178015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rectangular images">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hasCustomPrompt="1"/>
          </p:nvPr>
        </p:nvSpPr>
        <p:spPr>
          <a:xfrm>
            <a:off x="536400" y="233362"/>
            <a:ext cx="4011352" cy="572040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4" name="Tijdelijke aanduiding voor afbeelding 24"/>
          <p:cNvSpPr>
            <a:spLocks noGrp="1"/>
          </p:cNvSpPr>
          <p:nvPr>
            <p:ph type="pic" sz="quarter" idx="17" hasCustomPrompt="1"/>
          </p:nvPr>
        </p:nvSpPr>
        <p:spPr>
          <a:xfrm>
            <a:off x="4827265" y="233362"/>
            <a:ext cx="4104000" cy="5719559"/>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2" name="Tijdelijke aanduiding voor dianummer 1"/>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704470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hasCustomPrompt="1"/>
          </p:nvPr>
        </p:nvSpPr>
        <p:spPr bwMode="gray">
          <a:xfrm>
            <a:off x="0" y="0"/>
            <a:ext cx="9143999" cy="685800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4" name="Titel 1"/>
          <p:cNvSpPr>
            <a:spLocks noGrp="1"/>
          </p:cNvSpPr>
          <p:nvPr>
            <p:ph type="title" hasCustomPrompt="1"/>
          </p:nvPr>
        </p:nvSpPr>
        <p:spPr bwMode="white">
          <a:xfrm>
            <a:off x="491642" y="230188"/>
            <a:ext cx="8442796" cy="791650"/>
          </a:xfrm>
          <a:noFill/>
          <a:ln>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2" name="Tijdelijke aanduiding voor dianummer 1"/>
          <p:cNvSpPr>
            <a:spLocks noGrp="1"/>
          </p:cNvSpPr>
          <p:nvPr>
            <p:ph type="sldNum" sz="quarter" idx="17"/>
          </p:nvPr>
        </p:nvSpPr>
        <p:spPr/>
        <p:txBody>
          <a:bodyPr/>
          <a:lstStyle>
            <a:lvl1pPr>
              <a:defRPr>
                <a:solidFill>
                  <a:schemeClr val="bg1"/>
                </a:solidFill>
              </a:defRPr>
            </a:lvl1p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926628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401582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8"/>
            <a:ext cx="8442796" cy="791650"/>
          </a:xfrm>
          <a:ln>
            <a:noFill/>
          </a:ln>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grafiek 5"/>
          <p:cNvSpPr>
            <a:spLocks noGrp="1"/>
          </p:cNvSpPr>
          <p:nvPr>
            <p:ph type="chart" sz="quarter" idx="17"/>
          </p:nvPr>
        </p:nvSpPr>
        <p:spPr>
          <a:xfrm>
            <a:off x="437321" y="1752600"/>
            <a:ext cx="8601903" cy="4314825"/>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416137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3200" y="230187"/>
            <a:ext cx="8442796" cy="791650"/>
          </a:xfrm>
        </p:spPr>
        <p:txBody>
          <a:bodyPr/>
          <a:lstStyle>
            <a:lvl1pPr>
              <a:defRPr/>
            </a:lvl1p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5" name="Tijdelijke aanduiding voor tabel 4"/>
          <p:cNvSpPr>
            <a:spLocks noGrp="1"/>
          </p:cNvSpPr>
          <p:nvPr>
            <p:ph type="tbl" sz="quarter" idx="10"/>
          </p:nvPr>
        </p:nvSpPr>
        <p:spPr>
          <a:xfrm>
            <a:off x="538163" y="1933575"/>
            <a:ext cx="8398089" cy="4028400"/>
          </a:xfrm>
        </p:spPr>
        <p:txBody>
          <a:bodyPr/>
          <a:lstStyle>
            <a:lvl1pPr>
              <a:defRPr>
                <a:solidFill>
                  <a:schemeClr val="bg2"/>
                </a:solidFill>
              </a:defRPr>
            </a:lvl1p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1369337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with circle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3200" y="230188"/>
            <a:ext cx="3276000" cy="1353086"/>
          </a:xfrm>
        </p:spPr>
        <p:txBody>
          <a:bodyPr/>
          <a:lstStyle>
            <a:lvl1pPr>
              <a:defRPr/>
            </a:lvl1p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7" name="Tijdelijke aanduiding voor afbeelding 24"/>
          <p:cNvSpPr>
            <a:spLocks noGrp="1" noChangeAspect="1"/>
          </p:cNvSpPr>
          <p:nvPr>
            <p:ph type="pic" sz="quarter" idx="16" hasCustomPrompt="1"/>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8" name="Tijdelijke aanduiding voor tekst 4"/>
          <p:cNvSpPr>
            <a:spLocks noGrp="1"/>
          </p:cNvSpPr>
          <p:nvPr>
            <p:ph type="body" sz="quarter" idx="17" hasCustomPrompt="1"/>
          </p:nvPr>
        </p:nvSpPr>
        <p:spPr>
          <a:xfrm>
            <a:off x="495301" y="1835250"/>
            <a:ext cx="3276600" cy="4127400"/>
          </a:xfrm>
        </p:spPr>
        <p:txBody>
          <a:bodyPr lIns="36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te </a:t>
            </a:r>
            <a:r>
              <a:rPr lang="en-GB" dirty="0" err="1"/>
              <a:t>bewerken</a:t>
            </a:r>
            <a:endParaRPr lang="en-GB" dirty="0"/>
          </a:p>
        </p:txBody>
      </p:sp>
      <p:sp>
        <p:nvSpPr>
          <p:cNvPr id="3" name="Tijdelijke aanduiding voor dianummer 2"/>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3203450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8"/>
            <a:ext cx="8442796" cy="791650"/>
          </a:xfrm>
          <a:ln>
            <a:noFill/>
          </a:ln>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tekst 6"/>
          <p:cNvSpPr>
            <a:spLocks noGrp="1"/>
          </p:cNvSpPr>
          <p:nvPr>
            <p:ph type="body" sz="quarter" idx="10" hasCustomPrompt="1"/>
          </p:nvPr>
        </p:nvSpPr>
        <p:spPr>
          <a:xfrm>
            <a:off x="421200" y="1835249"/>
            <a:ext cx="8521188"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4" name="Tijdelijke aanduiding voor dianumm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2403301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with multiple logo'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3200" y="230188"/>
            <a:ext cx="3276000" cy="1353086"/>
          </a:xfrm>
        </p:spPr>
        <p:txBody>
          <a:bodyPr/>
          <a:lstStyle>
            <a:lvl1pPr>
              <a:defRPr/>
            </a:lvl1p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8" name="Tijdelijke aanduiding voor tekst 4"/>
          <p:cNvSpPr>
            <a:spLocks noGrp="1"/>
          </p:cNvSpPr>
          <p:nvPr>
            <p:ph type="body" sz="quarter" idx="17" hasCustomPrompt="1"/>
          </p:nvPr>
        </p:nvSpPr>
        <p:spPr>
          <a:xfrm>
            <a:off x="495301" y="1835250"/>
            <a:ext cx="3276600" cy="3657600"/>
          </a:xfrm>
        </p:spPr>
        <p:txBody>
          <a:bodyPr lIns="36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te </a:t>
            </a:r>
            <a:r>
              <a:rPr lang="en-GB" dirty="0" err="1"/>
              <a:t>bewerken</a:t>
            </a:r>
            <a:endParaRPr lang="en-GB" dirty="0"/>
          </a:p>
        </p:txBody>
      </p:sp>
      <p:sp>
        <p:nvSpPr>
          <p:cNvPr id="12" name="Tijdelijke aanduiding voor afbeelding 24"/>
          <p:cNvSpPr>
            <a:spLocks noGrp="1" noChangeAspect="1"/>
          </p:cNvSpPr>
          <p:nvPr>
            <p:ph type="pic" sz="quarter" idx="18" hasCustomPrompt="1"/>
          </p:nvPr>
        </p:nvSpPr>
        <p:spPr>
          <a:xfrm>
            <a:off x="3044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13" name="Tijdelijke aanduiding voor afbeelding 24"/>
          <p:cNvSpPr>
            <a:spLocks noGrp="1" noChangeAspect="1"/>
          </p:cNvSpPr>
          <p:nvPr>
            <p:ph type="pic" sz="quarter" idx="24" hasCustomPrompt="1"/>
          </p:nvPr>
        </p:nvSpPr>
        <p:spPr>
          <a:xfrm>
            <a:off x="4591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14" name="Tijdelijke aanduiding voor afbeelding 24"/>
          <p:cNvSpPr>
            <a:spLocks noGrp="1" noChangeAspect="1"/>
          </p:cNvSpPr>
          <p:nvPr>
            <p:ph type="pic" sz="quarter" idx="25" hasCustomPrompt="1"/>
          </p:nvPr>
        </p:nvSpPr>
        <p:spPr>
          <a:xfrm>
            <a:off x="6138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15" name="Tijdelijke aanduiding voor afbeelding 24"/>
          <p:cNvSpPr>
            <a:spLocks noGrp="1" noChangeAspect="1"/>
          </p:cNvSpPr>
          <p:nvPr>
            <p:ph type="pic" sz="quarter" idx="26" hasCustomPrompt="1"/>
          </p:nvPr>
        </p:nvSpPr>
        <p:spPr>
          <a:xfrm>
            <a:off x="7685112"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17" name="Tijdelijke aanduiding voor afbeelding 24"/>
          <p:cNvSpPr>
            <a:spLocks noGrp="1" noChangeAspect="1"/>
          </p:cNvSpPr>
          <p:nvPr>
            <p:ph type="pic" sz="quarter" idx="16" hasCustomPrompt="1"/>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Tree>
    <p:extLst>
      <p:ext uri="{BB962C8B-B14F-4D97-AF65-F5344CB8AC3E}">
        <p14:creationId xmlns:p14="http://schemas.microsoft.com/office/powerpoint/2010/main" val="3911264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nl-NL" dirty="0"/>
          </a:p>
        </p:txBody>
      </p:sp>
      <p:sp>
        <p:nvSpPr>
          <p:cNvPr id="3" name="Date Placeholder 2"/>
          <p:cNvSpPr>
            <a:spLocks noGrp="1"/>
          </p:cNvSpPr>
          <p:nvPr>
            <p:ph type="dt" sz="half" idx="10"/>
          </p:nvPr>
        </p:nvSpPr>
        <p:spPr/>
        <p:txBody>
          <a:bodyPr/>
          <a:lstStyle/>
          <a:p>
            <a:fld id="{B8FA756E-0835-4006-A323-CDFC55B08BB8}" type="datetimeFigureOut">
              <a:rPr lang="nl-NL" smtClean="0"/>
              <a:t>20-5-2022</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5A6DB307-27ED-4CC6-826A-7C50741B1D26}" type="slidenum">
              <a:rPr lang="nl-NL" smtClean="0"/>
              <a:t>‹nr.›</a:t>
            </a:fld>
            <a:endParaRPr lang="nl-NL"/>
          </a:p>
        </p:txBody>
      </p:sp>
    </p:spTree>
    <p:extLst>
      <p:ext uri="{BB962C8B-B14F-4D97-AF65-F5344CB8AC3E}">
        <p14:creationId xmlns:p14="http://schemas.microsoft.com/office/powerpoint/2010/main" val="314627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FA756E-0835-4006-A323-CDFC55B08BB8}" type="datetimeFigureOut">
              <a:rPr lang="nl-NL" smtClean="0"/>
              <a:t>20-5-2022</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5A6DB307-27ED-4CC6-826A-7C50741B1D26}" type="slidenum">
              <a:rPr lang="nl-NL" smtClean="0"/>
              <a:t>‹nr.›</a:t>
            </a:fld>
            <a:endParaRPr lang="nl-NL"/>
          </a:p>
        </p:txBody>
      </p:sp>
    </p:spTree>
    <p:extLst>
      <p:ext uri="{BB962C8B-B14F-4D97-AF65-F5344CB8AC3E}">
        <p14:creationId xmlns:p14="http://schemas.microsoft.com/office/powerpoint/2010/main" val="559095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88"/>
            <a:ext cx="8442796" cy="791650"/>
          </a:xfrm>
        </p:spPr>
        <p:txBody>
          <a:bodyPr/>
          <a:lstStyle/>
          <a:p>
            <a:r>
              <a:rPr lang="nl-NL" dirty="0"/>
              <a:t>Klik om de stijl te bewerken</a:t>
            </a:r>
          </a:p>
        </p:txBody>
      </p:sp>
    </p:spTree>
    <p:extLst>
      <p:ext uri="{BB962C8B-B14F-4D97-AF65-F5344CB8AC3E}">
        <p14:creationId xmlns:p14="http://schemas.microsoft.com/office/powerpoint/2010/main" val="711826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Only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223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nl-NL"/>
          </a:p>
        </p:txBody>
      </p:sp>
      <p:sp>
        <p:nvSpPr>
          <p:cNvPr id="3" name="Slide Number Placeholder 2"/>
          <p:cNvSpPr>
            <a:spLocks noGrp="1"/>
          </p:cNvSpPr>
          <p:nvPr>
            <p:ph type="sldNum" sz="quarter" idx="10"/>
          </p:nvPr>
        </p:nvSpPr>
        <p:spPr/>
        <p:txBody>
          <a:bodyPr/>
          <a:lstStyle/>
          <a:p>
            <a:fld id="{9F49D739-8BC3-4E14-9278-02B31B991264}" type="slidenum">
              <a:rPr lang="nl-NL" smtClean="0">
                <a:solidFill>
                  <a:srgbClr val="005172">
                    <a:tint val="75000"/>
                  </a:srgbClr>
                </a:solidFill>
              </a:rPr>
              <a:pPr/>
              <a:t>‹nr.›</a:t>
            </a:fld>
            <a:endParaRPr lang="nl-NL" dirty="0">
              <a:solidFill>
                <a:srgbClr val="005172">
                  <a:tint val="75000"/>
                </a:srgbClr>
              </a:solidFill>
            </a:endParaRPr>
          </a:p>
        </p:txBody>
      </p:sp>
    </p:spTree>
    <p:extLst>
      <p:ext uri="{BB962C8B-B14F-4D97-AF65-F5344CB8AC3E}">
        <p14:creationId xmlns:p14="http://schemas.microsoft.com/office/powerpoint/2010/main" val="4174907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4007854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2" name="Titel 1"/>
          <p:cNvSpPr>
            <a:spLocks noGrp="1"/>
          </p:cNvSpPr>
          <p:nvPr>
            <p:ph type="title" hasCustomPrompt="1"/>
          </p:nvPr>
        </p:nvSpPr>
        <p:spPr>
          <a:ln>
            <a:noFill/>
          </a:ln>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tekst 6"/>
          <p:cNvSpPr>
            <a:spLocks noGrp="1"/>
          </p:cNvSpPr>
          <p:nvPr>
            <p:ph type="body" sz="quarter" idx="10" hasCustomPrompt="1"/>
          </p:nvPr>
        </p:nvSpPr>
        <p:spPr>
          <a:xfrm>
            <a:off x="421200" y="1835249"/>
            <a:ext cx="414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4" name="Tijdelijke aanduiding voor tekst 6"/>
          <p:cNvSpPr>
            <a:spLocks noGrp="1"/>
          </p:cNvSpPr>
          <p:nvPr>
            <p:ph type="body" sz="quarter" idx="11" hasCustomPrompt="1"/>
          </p:nvPr>
        </p:nvSpPr>
        <p:spPr>
          <a:xfrm>
            <a:off x="4793357" y="1835249"/>
            <a:ext cx="414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5" name="Tijdelijke aanduiding voor dianummer 4"/>
          <p:cNvSpPr>
            <a:spLocks noGrp="1"/>
          </p:cNvSpPr>
          <p:nvPr>
            <p:ph type="sldNum" sz="quarter" idx="12"/>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127049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ox with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tekst 6"/>
          <p:cNvSpPr>
            <a:spLocks noGrp="1"/>
          </p:cNvSpPr>
          <p:nvPr>
            <p:ph type="body" sz="quarter" idx="10" hasCustomPrompt="1"/>
          </p:nvPr>
        </p:nvSpPr>
        <p:spPr>
          <a:xfrm>
            <a:off x="421200" y="1835249"/>
            <a:ext cx="414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5" name="Tijdelijke aanduiding voor afbeelding 24"/>
          <p:cNvSpPr>
            <a:spLocks noGrp="1" noChangeAspect="1"/>
          </p:cNvSpPr>
          <p:nvPr>
            <p:ph type="pic" sz="quarter" idx="17" hasCustomPrompt="1"/>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329501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box with grap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8"/>
            <a:ext cx="8442796" cy="791650"/>
          </a:xfrm>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tekst 6"/>
          <p:cNvSpPr>
            <a:spLocks noGrp="1"/>
          </p:cNvSpPr>
          <p:nvPr>
            <p:ph type="body" sz="quarter" idx="10" hasCustomPrompt="1"/>
          </p:nvPr>
        </p:nvSpPr>
        <p:spPr>
          <a:xfrm>
            <a:off x="421200" y="1835249"/>
            <a:ext cx="414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6" name="Tijdelijke aanduiding voor grafiek 5"/>
          <p:cNvSpPr>
            <a:spLocks noGrp="1"/>
          </p:cNvSpPr>
          <p:nvPr>
            <p:ph type="chart" sz="quarter" idx="17"/>
          </p:nvPr>
        </p:nvSpPr>
        <p:spPr>
          <a:xfrm>
            <a:off x="4791075" y="1752600"/>
            <a:ext cx="4140000" cy="4314825"/>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895406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box with tabl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tekst 6"/>
          <p:cNvSpPr>
            <a:spLocks noGrp="1"/>
          </p:cNvSpPr>
          <p:nvPr>
            <p:ph type="body" sz="quarter" idx="10" hasCustomPrompt="1"/>
          </p:nvPr>
        </p:nvSpPr>
        <p:spPr>
          <a:xfrm>
            <a:off x="421200" y="1835249"/>
            <a:ext cx="414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5" name="Tijdelijke aanduiding voor tabel 4"/>
          <p:cNvSpPr>
            <a:spLocks noGrp="1"/>
          </p:cNvSpPr>
          <p:nvPr>
            <p:ph type="tbl" sz="quarter" idx="11"/>
          </p:nvPr>
        </p:nvSpPr>
        <p:spPr>
          <a:xfrm>
            <a:off x="4791075" y="1933575"/>
            <a:ext cx="4140000" cy="4028400"/>
          </a:xfrm>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2"/>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162839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8" name="Tijdelijke aanduiding voor SmartArt 7"/>
          <p:cNvSpPr>
            <a:spLocks noGrp="1"/>
          </p:cNvSpPr>
          <p:nvPr>
            <p:ph type="dgm" sz="quarter" idx="10"/>
          </p:nvPr>
        </p:nvSpPr>
        <p:spPr>
          <a:xfrm>
            <a:off x="538163" y="1828800"/>
            <a:ext cx="8404225" cy="4133850"/>
          </a:xfrm>
        </p:spPr>
        <p:txBody>
          <a:body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460759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a:ln>
            <a:noFill/>
          </a:ln>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dianummer 2"/>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32035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with multiple logo's">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hasCustomPrompt="1"/>
          </p:nvPr>
        </p:nvSpPr>
        <p:spPr>
          <a:xfrm>
            <a:off x="3044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7" name="Tijdelijke aanduiding voor afbeelding 24"/>
          <p:cNvSpPr>
            <a:spLocks noGrp="1" noChangeAspect="1"/>
          </p:cNvSpPr>
          <p:nvPr>
            <p:ph type="pic" sz="quarter" idx="13" hasCustomPrompt="1"/>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20" hasCustomPrompt="1"/>
          </p:nvPr>
        </p:nvSpPr>
        <p:spPr bwMode="auto">
          <a:xfrm>
            <a:off x="6308818"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9" name="Tijdelijke aanduiding voor afbeelding 24"/>
          <p:cNvSpPr>
            <a:spLocks noGrp="1" noChangeAspect="1"/>
          </p:cNvSpPr>
          <p:nvPr>
            <p:ph type="pic" sz="quarter" idx="21" hasCustomPrompt="1"/>
          </p:nvPr>
        </p:nvSpPr>
        <p:spPr bwMode="auto">
          <a:xfrm>
            <a:off x="4714655"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10" name="Tijdelijke aanduiding voor afbeelding 24"/>
          <p:cNvSpPr>
            <a:spLocks noGrp="1" noChangeAspect="1"/>
          </p:cNvSpPr>
          <p:nvPr>
            <p:ph type="pic" sz="quarter" idx="15" hasCustomPrompt="1"/>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11" name="Titel 10"/>
          <p:cNvSpPr>
            <a:spLocks noGrp="1"/>
          </p:cNvSpPr>
          <p:nvPr>
            <p:ph type="title" hasCustomPrompt="1"/>
          </p:nvPr>
        </p:nvSpPr>
        <p:spPr>
          <a:xfrm>
            <a:off x="491642" y="230187"/>
            <a:ext cx="8442796" cy="791650"/>
          </a:xfrm>
          <a:ln>
            <a:noFill/>
          </a:ln>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14" name="Tijdelijke aanduiding voor tekst 4"/>
          <p:cNvSpPr>
            <a:spLocks noGrp="1"/>
          </p:cNvSpPr>
          <p:nvPr>
            <p:ph type="body" sz="quarter" idx="22" hasCustomPrompt="1"/>
          </p:nvPr>
        </p:nvSpPr>
        <p:spPr bwMode="auto">
          <a:xfrm>
            <a:off x="485775" y="1616400"/>
            <a:ext cx="8447088" cy="371475"/>
          </a:xfrm>
          <a:prstGeom prst="rect">
            <a:avLst/>
          </a:prstGeom>
          <a:noFill/>
          <a:ln>
            <a:noFill/>
          </a:ln>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FFFFFF"/>
                </a:solidFill>
                <a:effectLst/>
                <a:uLnTx/>
                <a:uFillTx/>
              </a:rPr>
              <a:t>Ondertitel</a:t>
            </a:r>
            <a:endParaRPr kumimoji="0" lang="en-GB" sz="1800" b="0" i="0" u="none" strike="noStrike" kern="0" cap="none" spc="0" normalizeH="0" baseline="0" noProof="0" dirty="0">
              <a:ln>
                <a:noFill/>
              </a:ln>
              <a:solidFill>
                <a:srgbClr val="FFFFFF"/>
              </a:solidFill>
              <a:effectLst/>
              <a:uLnTx/>
              <a:uFillTx/>
            </a:endParaRPr>
          </a:p>
        </p:txBody>
      </p:sp>
      <p:sp>
        <p:nvSpPr>
          <p:cNvPr id="15" name="Tijdelijke aanduiding voor tekst 4"/>
          <p:cNvSpPr>
            <a:spLocks noGrp="1"/>
          </p:cNvSpPr>
          <p:nvPr>
            <p:ph type="body" sz="quarter" idx="23" hasCustomPrompt="1"/>
          </p:nvPr>
        </p:nvSpPr>
        <p:spPr bwMode="auto">
          <a:xfrm>
            <a:off x="476251" y="2262386"/>
            <a:ext cx="8447087" cy="371475"/>
          </a:xfrm>
          <a:prstGeom prst="rect">
            <a:avLst/>
          </a:prstGeom>
          <a:noFill/>
          <a:ln>
            <a:noFill/>
          </a:ln>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rPr>
              <a:t>Datum, </a:t>
            </a:r>
            <a:r>
              <a:rPr kumimoji="0" lang="en-GB" sz="1800" b="0" i="0" u="none" strike="noStrike" kern="0" cap="none" spc="0" normalizeH="0" baseline="0" noProof="0" dirty="0" err="1">
                <a:ln>
                  <a:noFill/>
                </a:ln>
                <a:solidFill>
                  <a:srgbClr val="FFFFFF"/>
                </a:solidFill>
                <a:effectLst/>
                <a:uLnTx/>
                <a:uFillTx/>
              </a:rPr>
              <a:t>Auteursnaam</a:t>
            </a:r>
            <a:endParaRPr kumimoji="0" lang="en-GB" sz="1800" b="0" i="0" u="none" strike="noStrike" kern="0" cap="none" spc="0" normalizeH="0" baseline="0" noProof="0" dirty="0">
              <a:ln>
                <a:noFill/>
              </a:ln>
              <a:solidFill>
                <a:srgbClr val="FFFFFF"/>
              </a:solidFill>
              <a:effectLst/>
              <a:uLnTx/>
              <a:uFillTx/>
            </a:endParaRPr>
          </a:p>
        </p:txBody>
      </p:sp>
      <p:sp>
        <p:nvSpPr>
          <p:cNvPr id="16" name="Tijdelijke aanduiding voor afbeelding 24"/>
          <p:cNvSpPr>
            <a:spLocks noGrp="1" noChangeAspect="1"/>
          </p:cNvSpPr>
          <p:nvPr>
            <p:ph type="pic" sz="quarter" idx="24" hasCustomPrompt="1"/>
          </p:nvPr>
        </p:nvSpPr>
        <p:spPr>
          <a:xfrm>
            <a:off x="4591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17" name="Tijdelijke aanduiding voor afbeelding 24"/>
          <p:cNvSpPr>
            <a:spLocks noGrp="1" noChangeAspect="1"/>
          </p:cNvSpPr>
          <p:nvPr>
            <p:ph type="pic" sz="quarter" idx="25" hasCustomPrompt="1"/>
          </p:nvPr>
        </p:nvSpPr>
        <p:spPr>
          <a:xfrm>
            <a:off x="6138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18" name="Tijdelijke aanduiding voor afbeelding 24"/>
          <p:cNvSpPr>
            <a:spLocks noGrp="1" noChangeAspect="1"/>
          </p:cNvSpPr>
          <p:nvPr>
            <p:ph type="pic" sz="quarter" idx="26" hasCustomPrompt="1"/>
          </p:nvPr>
        </p:nvSpPr>
        <p:spPr>
          <a:xfrm>
            <a:off x="7685112"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Tree>
    <p:extLst>
      <p:ext uri="{BB962C8B-B14F-4D97-AF65-F5344CB8AC3E}">
        <p14:creationId xmlns:p14="http://schemas.microsoft.com/office/powerpoint/2010/main" val="3864516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a:blip r:embed="rId28"/>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91642" y="230188"/>
            <a:ext cx="8442796" cy="791650"/>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p:spPr>
        <p:txBody>
          <a:bodyPr vert="horz" wrap="square" lIns="18000" tIns="0" rIns="91440" bIns="324000" numCol="1" anchor="t" anchorCtr="0" compatLnSpc="1">
            <a:prstTxWarp prst="textNoShape">
              <a:avLst/>
            </a:prstTxWarp>
            <a:spAutoFit/>
          </a:bodyPr>
          <a:lstStyle/>
          <a:p>
            <a:pPr lvl="0"/>
            <a:r>
              <a:rPr lang="en-GB" dirty="0" err="1"/>
              <a:t>Klik</a:t>
            </a:r>
            <a:r>
              <a:rPr lang="en-GB" dirty="0"/>
              <a:t> om de </a:t>
            </a:r>
            <a:r>
              <a:rPr lang="en-GB" dirty="0" err="1"/>
              <a:t>stijl</a:t>
            </a:r>
            <a:r>
              <a:rPr lang="en-GB" dirty="0"/>
              <a:t> te </a:t>
            </a:r>
            <a:r>
              <a:rPr lang="en-GB" dirty="0" err="1"/>
              <a:t>bewerken</a:t>
            </a:r>
            <a:endParaRPr lang="en-GB" dirty="0"/>
          </a:p>
        </p:txBody>
      </p:sp>
      <p:sp>
        <p:nvSpPr>
          <p:cNvPr id="1028" name="Tijdelijke aanduiding voor tekst 23"/>
          <p:cNvSpPr>
            <a:spLocks noGrp="1"/>
          </p:cNvSpPr>
          <p:nvPr>
            <p:ph type="body" idx="1"/>
          </p:nvPr>
        </p:nvSpPr>
        <p:spPr bwMode="auto">
          <a:xfrm>
            <a:off x="421200" y="1843200"/>
            <a:ext cx="8521188" cy="40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err="1"/>
              <a:t>Klik</a:t>
            </a:r>
            <a:r>
              <a:rPr lang="en-GB" dirty="0"/>
              <a:t> om de </a:t>
            </a:r>
            <a:r>
              <a:rPr lang="en-GB" dirty="0" err="1"/>
              <a:t>modelstijlen</a:t>
            </a:r>
            <a:r>
              <a:rPr lang="en-GB" dirty="0"/>
              <a:t>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a:p>
            <a:pPr lvl="4"/>
            <a:endParaRPr lang="en-GB" dirty="0"/>
          </a:p>
        </p:txBody>
      </p:sp>
      <p:sp>
        <p:nvSpPr>
          <p:cNvPr id="4" name="Tijdelijke aanduiding voor dianummer 1"/>
          <p:cNvSpPr>
            <a:spLocks noGrp="1"/>
          </p:cNvSpPr>
          <p:nvPr>
            <p:ph type="sldNum" sz="quarter" idx="4"/>
          </p:nvPr>
        </p:nvSpPr>
        <p:spPr>
          <a:xfrm>
            <a:off x="8520432" y="6370465"/>
            <a:ext cx="468000" cy="164250"/>
          </a:xfrm>
          <a:prstGeom prst="rect">
            <a:avLst/>
          </a:prstGeom>
          <a:noFill/>
        </p:spPr>
        <p:txBody>
          <a:bodyPr wrap="square" tIns="0" rIns="36000" bIns="0" rtlCol="0">
            <a:noAutofit/>
          </a:bodyPr>
          <a:lstStyle>
            <a:lvl1pPr>
              <a:defRPr lang="nl-NL" sz="900" smtClean="0">
                <a:latin typeface="Verdana" pitchFamily="34" charset="0"/>
              </a:defRPr>
            </a:lvl1pPr>
          </a:lstStyle>
          <a:p>
            <a:pPr algn="r">
              <a:lnSpc>
                <a:spcPts val="1200"/>
              </a:lnSpc>
            </a:pPr>
            <a:fld id="{F25965E0-7062-474C-8671-DB3A3CE669B0}" type="slidenum">
              <a:rPr lang="en-GB" smtClean="0"/>
              <a:pPr algn="r">
                <a:lnSpc>
                  <a:spcPts val="1200"/>
                </a:lnSpc>
              </a:pPr>
              <a:t>‹nr.›</a:t>
            </a:fld>
            <a:endParaRPr lang="en-GB" dirty="0"/>
          </a:p>
        </p:txBody>
      </p:sp>
      <p:pic>
        <p:nvPicPr>
          <p:cNvPr id="3" name="Picture 2">
            <a:extLst>
              <a:ext uri="{FF2B5EF4-FFF2-40B4-BE49-F238E27FC236}">
                <a16:creationId xmlns:a16="http://schemas.microsoft.com/office/drawing/2014/main" id="{D82E8515-1185-4C3D-85C4-C286B480F3F1}"/>
              </a:ext>
            </a:extLst>
          </p:cNvPr>
          <p:cNvPicPr>
            <a:picLocks/>
          </p:cNvPicPr>
          <p:nvPr userDrawn="1"/>
        </p:nvPicPr>
        <p:blipFill>
          <a:blip r:embed="rId29">
            <a:extLst>
              <a:ext uri="{28A0092B-C50C-407E-A947-70E740481C1C}">
                <a14:useLocalDpi xmlns:a14="http://schemas.microsoft.com/office/drawing/2010/main" val="0"/>
              </a:ext>
            </a:extLst>
          </a:blip>
          <a:stretch>
            <a:fillRect/>
          </a:stretch>
        </p:blipFill>
        <p:spPr bwMode="hidden">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67" r:id="rId2"/>
    <p:sldLayoutId id="2147483669" r:id="rId3"/>
    <p:sldLayoutId id="2147483670" r:id="rId4"/>
    <p:sldLayoutId id="2147483671" r:id="rId5"/>
    <p:sldLayoutId id="2147483672" r:id="rId6"/>
    <p:sldLayoutId id="2147483673" r:id="rId7"/>
    <p:sldLayoutId id="2147483668" r:id="rId8"/>
    <p:sldLayoutId id="2147483664" r:id="rId9"/>
    <p:sldLayoutId id="2147483653" r:id="rId10"/>
    <p:sldLayoutId id="2147483655" r:id="rId11"/>
    <p:sldLayoutId id="2147483656" r:id="rId12"/>
    <p:sldLayoutId id="2147483657" r:id="rId13"/>
    <p:sldLayoutId id="2147483659" r:id="rId14"/>
    <p:sldLayoutId id="2147483660" r:id="rId15"/>
    <p:sldLayoutId id="2147483661" r:id="rId16"/>
    <p:sldLayoutId id="2147483663" r:id="rId17"/>
    <p:sldLayoutId id="2147483665" r:id="rId18"/>
    <p:sldLayoutId id="2147483654" r:id="rId19"/>
    <p:sldLayoutId id="2147483666" r:id="rId20"/>
    <p:sldLayoutId id="2147483676" r:id="rId21"/>
    <p:sldLayoutId id="2147483677" r:id="rId22"/>
    <p:sldLayoutId id="2147483678" r:id="rId23"/>
    <p:sldLayoutId id="2147483681" r:id="rId24"/>
    <p:sldLayoutId id="2147483682" r:id="rId25"/>
    <p:sldLayoutId id="2147483683" r:id="rId26"/>
  </p:sldLayoutIdLst>
  <p:hf hdr="0" ftr="0" dt="0"/>
  <p:txStyles>
    <p:title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slideLayout" Target="../slideLayouts/slideLayout26.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hyperlink" Target="http://www.google.nl/url?sa=i&amp;rct=j&amp;q=&amp;esrc=s&amp;source=images&amp;cd=&amp;cad=rja&amp;uact=8&amp;ved=0ahUKEwiY-IGu-snLAhUBlw8KHfgFCHkQjRwIBw&amp;url=http://www.perfectplantdeal.nl/tuinplanten-goji-bessen-pakket-planten-p-928.html&amp;bvm=bv.117218890,d.ZWU&amp;psig=AFQjCNHlCopAng3wlojLYQTY4c5UK_2qFA&amp;ust=1458380896177323"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nevo-online.rivm.nl/" TargetMode="External"/><Relationship Id="rId2" Type="http://schemas.openxmlformats.org/officeDocument/2006/relationships/slideLayout" Target="../slideLayouts/slideLayout26.xml"/><Relationship Id="rId1" Type="http://schemas.openxmlformats.org/officeDocument/2006/relationships/tags" Target="../tags/tag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hyperlink" Target="http://www.google.nl/url?sa=i&amp;rct=j&amp;q=&amp;esrc=s&amp;source=images&amp;cd=&amp;cad=rja&amp;uact=8&amp;ved=0ahUKEwj69bK6gMXLAhVKORQKHVypD5oQjRwIBw&amp;url=http://foodevolution.nl/?attachment_id=49&amp;psig=AFQjCNHjRVuyWiuBwic2737Ie1Br2antJA&amp;ust=1458210718757957" TargetMode="External"/><Relationship Id="rId3" Type="http://schemas.openxmlformats.org/officeDocument/2006/relationships/image" Target="../media/image34.png"/><Relationship Id="rId7" Type="http://schemas.openxmlformats.org/officeDocument/2006/relationships/image" Target="../media/image36.jpeg"/><Relationship Id="rId2" Type="http://schemas.openxmlformats.org/officeDocument/2006/relationships/slideLayout" Target="../slideLayouts/slideLayout26.xml"/><Relationship Id="rId1" Type="http://schemas.openxmlformats.org/officeDocument/2006/relationships/tags" Target="../tags/tag4.xml"/><Relationship Id="rId6" Type="http://schemas.openxmlformats.org/officeDocument/2006/relationships/hyperlink" Target="http://www.google.nl/url?sa=i&amp;rct=j&amp;q=&amp;esrc=s&amp;source=images&amp;cd=&amp;cad=rja&amp;uact=8&amp;ved=0ahUKEwiF_4zy_sTLAhVH7RQKHVmYAEkQjRwIBQ&amp;url=http://www.nefrologiedagen.nl/uploads/1/7/4/3/17436317/24_-_hartemink.pdf&amp;bvm=bv.116954456,d.d24&amp;psig=AFQjCNEVH_FNc0kJEQIUbg2c8LItkdkVIw&amp;ust=1458210300664067" TargetMode="External"/><Relationship Id="rId5" Type="http://schemas.openxmlformats.org/officeDocument/2006/relationships/image" Target="../media/image35.png"/><Relationship Id="rId4" Type="http://schemas.openxmlformats.org/officeDocument/2006/relationships/hyperlink" Target="http://www.google.nl/url?sa=i&amp;rct=j&amp;q=&amp;esrc=s&amp;source=images&amp;cd=&amp;cad=rja&amp;uact=8&amp;ved=0ahUKEwjWoouVgMXLAhVMOhQKHWhUBeEQjRwIBw&amp;url=http://www.bodyenfitshop.nl/superfood/superfoods/body-en-fit-superfoods/superfood-energy-power-mix/&amp;psig=AFQjCNFWLb1rnPnakNeOThs0ybLCHpOCiA&amp;ust=1458210591984545" TargetMode="External"/><Relationship Id="rId9"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3.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23.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3.xml"/><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1.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hyperlink" Target="https://www.npostart.nl/eieren-de-menstruatie-van-een-kip-wtf/25-09-2016/POMS_VPRO_525349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8.xml"/><Relationship Id="rId5" Type="http://schemas.openxmlformats.org/officeDocument/2006/relationships/image" Target="../media/image20.jp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88F00-BB43-4881-ACCF-7E8B5BA86CC8}"/>
              </a:ext>
            </a:extLst>
          </p:cNvPr>
          <p:cNvSpPr>
            <a:spLocks noGrp="1"/>
          </p:cNvSpPr>
          <p:nvPr>
            <p:ph type="title"/>
          </p:nvPr>
        </p:nvSpPr>
        <p:spPr>
          <a:xfrm>
            <a:off x="513972" y="504004"/>
            <a:ext cx="8442796" cy="1309934"/>
          </a:xfrm>
          <a:ln>
            <a:noFill/>
          </a:ln>
        </p:spPr>
        <p:txBody>
          <a:bodyPr/>
          <a:lstStyle/>
          <a:p>
            <a:r>
              <a:rPr lang="nl-NL" sz="3200" dirty="0" err="1"/>
              <a:t>Superfoods</a:t>
            </a:r>
            <a:r>
              <a:rPr lang="nl-NL" sz="3200" dirty="0"/>
              <a:t> ?! Ze verkopen supergoed..</a:t>
            </a:r>
            <a:br>
              <a:rPr lang="nl-NL" sz="3200" dirty="0"/>
            </a:br>
            <a:r>
              <a:rPr lang="nl-NL" sz="2000" dirty="0"/>
              <a:t>(maar niemand weet het zijn)  </a:t>
            </a:r>
          </a:p>
        </p:txBody>
      </p:sp>
      <p:pic>
        <p:nvPicPr>
          <p:cNvPr id="10" name="Picture Placeholder 9">
            <a:extLst>
              <a:ext uri="{FF2B5EF4-FFF2-40B4-BE49-F238E27FC236}">
                <a16:creationId xmlns:a16="http://schemas.microsoft.com/office/drawing/2014/main" id="{683C4860-479F-4009-B1FD-3CA337944246}"/>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6667" r="16667"/>
          <a:stretch>
            <a:fillRect/>
          </a:stretch>
        </p:blipFill>
        <p:spPr/>
      </p:pic>
      <p:pic>
        <p:nvPicPr>
          <p:cNvPr id="14" name="Picture Placeholder 13">
            <a:extLst>
              <a:ext uri="{FF2B5EF4-FFF2-40B4-BE49-F238E27FC236}">
                <a16:creationId xmlns:a16="http://schemas.microsoft.com/office/drawing/2014/main" id="{AF282636-713F-443E-96DB-384344E3C8AB}"/>
              </a:ext>
            </a:extLst>
          </p:cNvPr>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l="16797" r="16797"/>
          <a:stretch>
            <a:fillRect/>
          </a:stretch>
        </p:blipFill>
        <p:spPr/>
      </p:pic>
      <p:pic>
        <p:nvPicPr>
          <p:cNvPr id="12" name="Picture Placeholder 11">
            <a:extLst>
              <a:ext uri="{FF2B5EF4-FFF2-40B4-BE49-F238E27FC236}">
                <a16:creationId xmlns:a16="http://schemas.microsoft.com/office/drawing/2014/main" id="{31688E93-6797-4D7C-9BCD-706F54192829}"/>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12500" r="12500"/>
          <a:stretch>
            <a:fillRect/>
          </a:stretch>
        </p:blipFill>
        <p:spPr/>
      </p:pic>
      <p:pic>
        <p:nvPicPr>
          <p:cNvPr id="9" name="Picture Placeholder 8">
            <a:extLst>
              <a:ext uri="{FF2B5EF4-FFF2-40B4-BE49-F238E27FC236}">
                <a16:creationId xmlns:a16="http://schemas.microsoft.com/office/drawing/2014/main" id="{E1F4F13D-1125-4C71-AF2F-F82B9E63F3C2}"/>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4418" r="4418"/>
          <a:stretch>
            <a:fillRect/>
          </a:stretch>
        </p:blipFill>
        <p:spPr/>
      </p:pic>
      <p:sp>
        <p:nvSpPr>
          <p:cNvPr id="17" name="TextBox 16">
            <a:extLst>
              <a:ext uri="{FF2B5EF4-FFF2-40B4-BE49-F238E27FC236}">
                <a16:creationId xmlns:a16="http://schemas.microsoft.com/office/drawing/2014/main" id="{2F0411A3-DC01-4817-BC07-364F5E53B5C0}"/>
              </a:ext>
            </a:extLst>
          </p:cNvPr>
          <p:cNvSpPr txBox="1"/>
          <p:nvPr/>
        </p:nvSpPr>
        <p:spPr>
          <a:xfrm>
            <a:off x="6176090" y="6130415"/>
            <a:ext cx="3371850" cy="430887"/>
          </a:xfrm>
          <a:prstGeom prst="rect">
            <a:avLst/>
          </a:prstGeom>
          <a:noFill/>
        </p:spPr>
        <p:txBody>
          <a:bodyPr wrap="square" rtlCol="0">
            <a:spAutoFit/>
          </a:bodyPr>
          <a:lstStyle/>
          <a:p>
            <a:pPr defTabSz="914400" fontAlgn="base">
              <a:spcBef>
                <a:spcPct val="0"/>
              </a:spcBef>
              <a:spcAft>
                <a:spcPct val="0"/>
              </a:spcAft>
            </a:pPr>
            <a:r>
              <a:rPr lang="nl-NL" sz="1100" dirty="0">
                <a:solidFill>
                  <a:srgbClr val="005172"/>
                </a:solidFill>
              </a:rPr>
              <a:t>Prof dr. Renger Witkamp</a:t>
            </a:r>
          </a:p>
          <a:p>
            <a:pPr defTabSz="914400" fontAlgn="base">
              <a:spcBef>
                <a:spcPct val="0"/>
              </a:spcBef>
              <a:spcAft>
                <a:spcPct val="0"/>
              </a:spcAft>
            </a:pPr>
            <a:r>
              <a:rPr lang="nl-NL" sz="1100" dirty="0" err="1">
                <a:solidFill>
                  <a:srgbClr val="005172"/>
                </a:solidFill>
              </a:rPr>
              <a:t>Nutritional</a:t>
            </a:r>
            <a:r>
              <a:rPr lang="nl-NL" sz="1100" dirty="0">
                <a:solidFill>
                  <a:srgbClr val="005172"/>
                </a:solidFill>
              </a:rPr>
              <a:t> </a:t>
            </a:r>
            <a:r>
              <a:rPr lang="nl-NL" sz="1100" dirty="0" err="1">
                <a:solidFill>
                  <a:srgbClr val="005172"/>
                </a:solidFill>
              </a:rPr>
              <a:t>Biology</a:t>
            </a:r>
            <a:r>
              <a:rPr lang="nl-NL" sz="1100" dirty="0">
                <a:solidFill>
                  <a:srgbClr val="005172"/>
                </a:solidFill>
              </a:rPr>
              <a:t> </a:t>
            </a:r>
          </a:p>
        </p:txBody>
      </p:sp>
      <p:pic>
        <p:nvPicPr>
          <p:cNvPr id="18" name="Picture 2" descr="https://g.twimg.com/Twitter_logo_blue.png">
            <a:extLst>
              <a:ext uri="{FF2B5EF4-FFF2-40B4-BE49-F238E27FC236}">
                <a16:creationId xmlns:a16="http://schemas.microsoft.com/office/drawing/2014/main" id="{592C658C-8A62-43C6-AFA5-BD1219A31A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1591" y="6581194"/>
            <a:ext cx="319648" cy="25987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545E73A-FD37-4E43-8E19-F4F3A20839B7}"/>
              </a:ext>
            </a:extLst>
          </p:cNvPr>
          <p:cNvSpPr txBox="1"/>
          <p:nvPr/>
        </p:nvSpPr>
        <p:spPr>
          <a:xfrm>
            <a:off x="6456331" y="6541411"/>
            <a:ext cx="895928" cy="323165"/>
          </a:xfrm>
          <a:prstGeom prst="rect">
            <a:avLst/>
          </a:prstGeom>
          <a:noFill/>
        </p:spPr>
        <p:txBody>
          <a:bodyPr wrap="none" rtlCol="0">
            <a:noAutofit/>
          </a:bodyPr>
          <a:lstStyle/>
          <a:p>
            <a:pPr>
              <a:lnSpc>
                <a:spcPts val="1800"/>
              </a:lnSpc>
            </a:pPr>
            <a:r>
              <a:rPr lang="nl-NL" sz="1000" dirty="0">
                <a:latin typeface="Verdana" pitchFamily="34" charset="0"/>
              </a:rPr>
              <a:t>@rengerwitkamp  </a:t>
            </a:r>
          </a:p>
        </p:txBody>
      </p:sp>
    </p:spTree>
    <p:extLst>
      <p:ext uri="{BB962C8B-B14F-4D97-AF65-F5344CB8AC3E}">
        <p14:creationId xmlns:p14="http://schemas.microsoft.com/office/powerpoint/2010/main" val="5592810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1E982D2A-7EE3-4743-A887-096B26E3262D}"/>
              </a:ext>
            </a:extLst>
          </p:cNvPr>
          <p:cNvSpPr>
            <a:spLocks noGrp="1"/>
          </p:cNvSpPr>
          <p:nvPr>
            <p:ph type="sldNum" sz="quarter" idx="18"/>
          </p:nvPr>
        </p:nvSpPr>
        <p:spPr>
          <a:xfrm>
            <a:off x="8520432" y="6370465"/>
            <a:ext cx="468000" cy="164250"/>
          </a:xfrm>
        </p:spPr>
        <p:txBody>
          <a:bodyPr wrap="square">
            <a:normAutofit/>
          </a:bodyPr>
          <a:lstStyle/>
          <a:p>
            <a:pPr algn="r">
              <a:spcAft>
                <a:spcPts val="600"/>
              </a:spcAft>
            </a:pPr>
            <a:fld id="{F25965E0-7062-474C-8671-DB3A3CE669B0}" type="slidenum">
              <a:rPr lang="en-GB" smtClean="0"/>
              <a:pPr algn="r">
                <a:spcAft>
                  <a:spcPts val="600"/>
                </a:spcAft>
              </a:pPr>
              <a:t>10</a:t>
            </a:fld>
            <a:endParaRPr lang="en-GB"/>
          </a:p>
        </p:txBody>
      </p:sp>
      <p:sp>
        <p:nvSpPr>
          <p:cNvPr id="5" name="Tekstvak 4">
            <a:extLst>
              <a:ext uri="{FF2B5EF4-FFF2-40B4-BE49-F238E27FC236}">
                <a16:creationId xmlns:a16="http://schemas.microsoft.com/office/drawing/2014/main" id="{B6269788-08BB-4690-8E3E-C3A1380D50D6}"/>
              </a:ext>
            </a:extLst>
          </p:cNvPr>
          <p:cNvSpPr txBox="1"/>
          <p:nvPr/>
        </p:nvSpPr>
        <p:spPr>
          <a:xfrm>
            <a:off x="5668175" y="2859299"/>
            <a:ext cx="2852257" cy="3593291"/>
          </a:xfrm>
          <a:prstGeom prst="rect">
            <a:avLst/>
          </a:prstGeom>
          <a:noFill/>
        </p:spPr>
        <p:txBody>
          <a:bodyPr wrap="square" rtlCol="0">
            <a:spAutoFit/>
          </a:bodyPr>
          <a:lstStyle/>
          <a:p>
            <a:pPr>
              <a:lnSpc>
                <a:spcPts val="2100"/>
              </a:lnSpc>
            </a:pPr>
            <a:r>
              <a:rPr lang="en-US" dirty="0">
                <a:latin typeface="Verdana" pitchFamily="34" charset="0"/>
              </a:rPr>
              <a:t>Best </a:t>
            </a:r>
            <a:r>
              <a:rPr lang="en-US" dirty="0" err="1">
                <a:latin typeface="Verdana" pitchFamily="34" charset="0"/>
              </a:rPr>
              <a:t>wel</a:t>
            </a:r>
            <a:r>
              <a:rPr lang="en-US" dirty="0">
                <a:latin typeface="Verdana" pitchFamily="34" charset="0"/>
              </a:rPr>
              <a:t> OK:</a:t>
            </a:r>
          </a:p>
          <a:p>
            <a:pPr>
              <a:lnSpc>
                <a:spcPts val="2100"/>
              </a:lnSpc>
            </a:pPr>
            <a:endParaRPr lang="en-US" dirty="0">
              <a:latin typeface="Verdana" pitchFamily="34" charset="0"/>
            </a:endParaRPr>
          </a:p>
          <a:p>
            <a:pPr marL="285750" indent="-285750">
              <a:lnSpc>
                <a:spcPts val="2100"/>
              </a:lnSpc>
              <a:buFontTx/>
              <a:buChar char="-"/>
            </a:pPr>
            <a:r>
              <a:rPr lang="en-US" dirty="0" err="1">
                <a:latin typeface="Verdana" pitchFamily="34" charset="0"/>
              </a:rPr>
              <a:t>Weinig</a:t>
            </a:r>
            <a:r>
              <a:rPr lang="en-US" dirty="0">
                <a:latin typeface="Verdana" pitchFamily="34" charset="0"/>
              </a:rPr>
              <a:t> </a:t>
            </a:r>
            <a:r>
              <a:rPr lang="en-US" dirty="0" err="1">
                <a:latin typeface="Verdana" pitchFamily="34" charset="0"/>
              </a:rPr>
              <a:t>calorieen</a:t>
            </a:r>
            <a:r>
              <a:rPr lang="en-US" dirty="0">
                <a:latin typeface="Verdana" pitchFamily="34" charset="0"/>
              </a:rPr>
              <a:t> (</a:t>
            </a:r>
            <a:r>
              <a:rPr lang="en-US" dirty="0" err="1">
                <a:latin typeface="Verdana" pitchFamily="34" charset="0"/>
              </a:rPr>
              <a:t>veel</a:t>
            </a:r>
            <a:r>
              <a:rPr lang="en-US" dirty="0">
                <a:latin typeface="Verdana" pitchFamily="34" charset="0"/>
              </a:rPr>
              <a:t> water</a:t>
            </a:r>
          </a:p>
          <a:p>
            <a:pPr marL="285750" indent="-285750">
              <a:lnSpc>
                <a:spcPts val="2100"/>
              </a:lnSpc>
              <a:buFontTx/>
              <a:buChar char="-"/>
            </a:pPr>
            <a:r>
              <a:rPr lang="en-US" dirty="0" err="1">
                <a:latin typeface="Verdana" pitchFamily="34" charset="0"/>
              </a:rPr>
              <a:t>Weinig</a:t>
            </a:r>
            <a:r>
              <a:rPr lang="en-US" dirty="0">
                <a:latin typeface="Verdana" pitchFamily="34" charset="0"/>
              </a:rPr>
              <a:t> Na</a:t>
            </a:r>
          </a:p>
          <a:p>
            <a:pPr marL="285750" indent="-285750">
              <a:lnSpc>
                <a:spcPts val="2100"/>
              </a:lnSpc>
              <a:buFontTx/>
              <a:buChar char="-"/>
            </a:pPr>
            <a:r>
              <a:rPr lang="en-US" dirty="0" err="1">
                <a:latin typeface="Verdana" pitchFamily="34" charset="0"/>
              </a:rPr>
              <a:t>Veel</a:t>
            </a:r>
            <a:r>
              <a:rPr lang="en-US" dirty="0">
                <a:latin typeface="Verdana" pitchFamily="34" charset="0"/>
              </a:rPr>
              <a:t> K, </a:t>
            </a:r>
            <a:r>
              <a:rPr lang="en-US" dirty="0" err="1">
                <a:latin typeface="Verdana" pitchFamily="34" charset="0"/>
              </a:rPr>
              <a:t>vitamine</a:t>
            </a:r>
            <a:r>
              <a:rPr lang="en-US" dirty="0">
                <a:latin typeface="Verdana" pitchFamily="34" charset="0"/>
              </a:rPr>
              <a:t> C, </a:t>
            </a:r>
            <a:r>
              <a:rPr lang="en-US" dirty="0" err="1">
                <a:latin typeface="Verdana" pitchFamily="34" charset="0"/>
              </a:rPr>
              <a:t>foliumzuur</a:t>
            </a:r>
            <a:endParaRPr lang="en-US" dirty="0">
              <a:latin typeface="Verdana" pitchFamily="34" charset="0"/>
            </a:endParaRPr>
          </a:p>
          <a:p>
            <a:pPr marL="285750" indent="-285750">
              <a:lnSpc>
                <a:spcPts val="2100"/>
              </a:lnSpc>
              <a:buFontTx/>
              <a:buChar char="-"/>
            </a:pPr>
            <a:r>
              <a:rPr lang="en-US" dirty="0" err="1">
                <a:latin typeface="Verdana" pitchFamily="34" charset="0"/>
              </a:rPr>
              <a:t>Polyfenolen</a:t>
            </a:r>
            <a:r>
              <a:rPr lang="en-US" dirty="0">
                <a:latin typeface="Verdana" pitchFamily="34" charset="0"/>
              </a:rPr>
              <a:t>  </a:t>
            </a:r>
          </a:p>
          <a:p>
            <a:pPr>
              <a:lnSpc>
                <a:spcPts val="2100"/>
              </a:lnSpc>
            </a:pPr>
            <a:endParaRPr lang="en-US" dirty="0">
              <a:latin typeface="Verdana" pitchFamily="34" charset="0"/>
            </a:endParaRPr>
          </a:p>
          <a:p>
            <a:pPr>
              <a:lnSpc>
                <a:spcPts val="2100"/>
              </a:lnSpc>
            </a:pPr>
            <a:endParaRPr lang="en-US" dirty="0">
              <a:latin typeface="Verdana" pitchFamily="34" charset="0"/>
            </a:endParaRPr>
          </a:p>
          <a:p>
            <a:pPr>
              <a:lnSpc>
                <a:spcPts val="2100"/>
              </a:lnSpc>
            </a:pPr>
            <a:endParaRPr lang="en-US" dirty="0">
              <a:latin typeface="Verdana" pitchFamily="34" charset="0"/>
            </a:endParaRPr>
          </a:p>
          <a:p>
            <a:pPr>
              <a:lnSpc>
                <a:spcPts val="2100"/>
              </a:lnSpc>
            </a:pPr>
            <a:endParaRPr lang="en-US" dirty="0">
              <a:latin typeface="Verdana" pitchFamily="34" charset="0"/>
            </a:endParaRPr>
          </a:p>
          <a:p>
            <a:pPr>
              <a:lnSpc>
                <a:spcPts val="2100"/>
              </a:lnSpc>
            </a:pPr>
            <a:endParaRPr lang="nl-NL" dirty="0" err="1">
              <a:latin typeface="Verdana" pitchFamily="34" charset="0"/>
            </a:endParaRPr>
          </a:p>
        </p:txBody>
      </p:sp>
      <p:pic>
        <p:nvPicPr>
          <p:cNvPr id="7" name="Afbeelding 6">
            <a:extLst>
              <a:ext uri="{FF2B5EF4-FFF2-40B4-BE49-F238E27FC236}">
                <a16:creationId xmlns:a16="http://schemas.microsoft.com/office/drawing/2014/main" id="{CB10A683-ABDD-4616-82C4-72497EAFE371}"/>
              </a:ext>
            </a:extLst>
          </p:cNvPr>
          <p:cNvPicPr>
            <a:picLocks noChangeAspect="1"/>
          </p:cNvPicPr>
          <p:nvPr/>
        </p:nvPicPr>
        <p:blipFill>
          <a:blip r:embed="rId2"/>
          <a:stretch>
            <a:fillRect/>
          </a:stretch>
        </p:blipFill>
        <p:spPr>
          <a:xfrm>
            <a:off x="623568" y="716562"/>
            <a:ext cx="4877157" cy="4072854"/>
          </a:xfrm>
          <a:prstGeom prst="rect">
            <a:avLst/>
          </a:prstGeom>
        </p:spPr>
      </p:pic>
    </p:spTree>
    <p:extLst>
      <p:ext uri="{BB962C8B-B14F-4D97-AF65-F5344CB8AC3E}">
        <p14:creationId xmlns:p14="http://schemas.microsoft.com/office/powerpoint/2010/main" val="17895640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B8D9C42-5C7E-4A96-A135-1114CB26F969}"/>
              </a:ext>
            </a:extLst>
          </p:cNvPr>
          <p:cNvSpPr>
            <a:spLocks noGrp="1"/>
          </p:cNvSpPr>
          <p:nvPr>
            <p:ph type="title"/>
          </p:nvPr>
        </p:nvSpPr>
        <p:spPr>
          <a:xfrm>
            <a:off x="467048" y="160878"/>
            <a:ext cx="8442796" cy="791650"/>
          </a:xfrm>
          <a:ln>
            <a:noFill/>
          </a:ln>
        </p:spPr>
        <p:txBody>
          <a:bodyPr/>
          <a:lstStyle/>
          <a:p>
            <a:r>
              <a:rPr lang="nl-NL" dirty="0"/>
              <a:t>Wat van ver komt is lekker (maar beter.. ?) </a:t>
            </a:r>
            <a:endParaRPr lang="en-US" dirty="0"/>
          </a:p>
        </p:txBody>
      </p:sp>
      <p:sp>
        <p:nvSpPr>
          <p:cNvPr id="2" name="Tijdelijke aanduiding voor dianummer 1">
            <a:extLst>
              <a:ext uri="{FF2B5EF4-FFF2-40B4-BE49-F238E27FC236}">
                <a16:creationId xmlns:a16="http://schemas.microsoft.com/office/drawing/2014/main" id="{1B11871C-090D-46EF-AB8F-C88F4AE78173}"/>
              </a:ext>
            </a:extLst>
          </p:cNvPr>
          <p:cNvSpPr>
            <a:spLocks noGrp="1"/>
          </p:cNvSpPr>
          <p:nvPr>
            <p:ph type="sldNum" sz="quarter" idx="4294967295"/>
          </p:nvPr>
        </p:nvSpPr>
        <p:spPr>
          <a:xfrm>
            <a:off x="8675688" y="6370638"/>
            <a:ext cx="468312" cy="163512"/>
          </a:xfrm>
        </p:spPr>
        <p:txBody>
          <a:bodyPr/>
          <a:lstStyle/>
          <a:p>
            <a:pPr algn="r">
              <a:lnSpc>
                <a:spcPts val="1200"/>
              </a:lnSpc>
            </a:pPr>
            <a:fld id="{F25965E0-7062-474C-8671-DB3A3CE669B0}" type="slidenum">
              <a:rPr lang="en-GB" smtClean="0"/>
              <a:pPr algn="r">
                <a:lnSpc>
                  <a:spcPts val="1200"/>
                </a:lnSpc>
              </a:pPr>
              <a:t>11</a:t>
            </a:fld>
            <a:endParaRPr lang="en-GB" dirty="0"/>
          </a:p>
        </p:txBody>
      </p:sp>
      <p:pic>
        <p:nvPicPr>
          <p:cNvPr id="3" name="Afbeelding 2">
            <a:extLst>
              <a:ext uri="{FF2B5EF4-FFF2-40B4-BE49-F238E27FC236}">
                <a16:creationId xmlns:a16="http://schemas.microsoft.com/office/drawing/2014/main" id="{ACDE1904-4DBC-4B47-98CD-5E7D1A026DA4}"/>
              </a:ext>
            </a:extLst>
          </p:cNvPr>
          <p:cNvPicPr>
            <a:picLocks noChangeAspect="1"/>
          </p:cNvPicPr>
          <p:nvPr/>
        </p:nvPicPr>
        <p:blipFill>
          <a:blip r:embed="rId2"/>
          <a:stretch>
            <a:fillRect/>
          </a:stretch>
        </p:blipFill>
        <p:spPr>
          <a:xfrm>
            <a:off x="226502" y="1112227"/>
            <a:ext cx="5388932" cy="4380447"/>
          </a:xfrm>
          <a:prstGeom prst="rect">
            <a:avLst/>
          </a:prstGeom>
        </p:spPr>
      </p:pic>
      <p:pic>
        <p:nvPicPr>
          <p:cNvPr id="5" name="Afbeelding 4">
            <a:extLst>
              <a:ext uri="{FF2B5EF4-FFF2-40B4-BE49-F238E27FC236}">
                <a16:creationId xmlns:a16="http://schemas.microsoft.com/office/drawing/2014/main" id="{72180879-A51D-4619-8897-CDEB5CF042FF}"/>
              </a:ext>
            </a:extLst>
          </p:cNvPr>
          <p:cNvPicPr>
            <a:picLocks noChangeAspect="1"/>
          </p:cNvPicPr>
          <p:nvPr/>
        </p:nvPicPr>
        <p:blipFill>
          <a:blip r:embed="rId3"/>
          <a:stretch>
            <a:fillRect/>
          </a:stretch>
        </p:blipFill>
        <p:spPr>
          <a:xfrm>
            <a:off x="2498260" y="3550433"/>
            <a:ext cx="6645740" cy="1942241"/>
          </a:xfrm>
          <a:prstGeom prst="rect">
            <a:avLst/>
          </a:prstGeom>
        </p:spPr>
      </p:pic>
      <p:sp>
        <p:nvSpPr>
          <p:cNvPr id="6" name="Rechthoek 5">
            <a:extLst>
              <a:ext uri="{FF2B5EF4-FFF2-40B4-BE49-F238E27FC236}">
                <a16:creationId xmlns:a16="http://schemas.microsoft.com/office/drawing/2014/main" id="{1896CF83-EE6C-473E-AE92-BC3123D7C1E6}"/>
              </a:ext>
            </a:extLst>
          </p:cNvPr>
          <p:cNvSpPr/>
          <p:nvPr/>
        </p:nvSpPr>
        <p:spPr>
          <a:xfrm>
            <a:off x="2175282" y="5507337"/>
            <a:ext cx="7069385" cy="307777"/>
          </a:xfrm>
          <a:prstGeom prst="rect">
            <a:avLst/>
          </a:prstGeom>
        </p:spPr>
        <p:txBody>
          <a:bodyPr wrap="square">
            <a:spAutoFit/>
          </a:bodyPr>
          <a:lstStyle/>
          <a:p>
            <a:r>
              <a:rPr lang="en-US" sz="1400" dirty="0"/>
              <a:t>https://www.test-aankoop.be/gezond/voeding/voedselveiligheid-en-additieven/nieuws/goji</a:t>
            </a:r>
          </a:p>
        </p:txBody>
      </p:sp>
    </p:spTree>
    <p:extLst>
      <p:ext uri="{BB962C8B-B14F-4D97-AF65-F5344CB8AC3E}">
        <p14:creationId xmlns:p14="http://schemas.microsoft.com/office/powerpoint/2010/main" val="5697995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A3B0BF-E895-43C7-A0A7-CD94FAC986E5}"/>
              </a:ext>
            </a:extLst>
          </p:cNvPr>
          <p:cNvSpPr>
            <a:spLocks noGrp="1"/>
          </p:cNvSpPr>
          <p:nvPr>
            <p:ph type="title"/>
          </p:nvPr>
        </p:nvSpPr>
        <p:spPr>
          <a:xfrm>
            <a:off x="491642" y="230188"/>
            <a:ext cx="8442796" cy="1304611"/>
          </a:xfrm>
        </p:spPr>
        <p:txBody>
          <a:bodyPr/>
          <a:lstStyle/>
          <a:p>
            <a:r>
              <a:rPr lang="nl-NL" sz="2800" dirty="0"/>
              <a:t>En dan is het ook nog maar de vraag of je de ‘echte’ </a:t>
            </a:r>
            <a:r>
              <a:rPr lang="nl-NL" sz="2800" dirty="0" err="1"/>
              <a:t>Goji</a:t>
            </a:r>
            <a:r>
              <a:rPr lang="nl-NL" sz="2800" dirty="0"/>
              <a:t> bessen krijgt...</a:t>
            </a:r>
          </a:p>
        </p:txBody>
      </p:sp>
      <p:sp>
        <p:nvSpPr>
          <p:cNvPr id="2" name="Slide Number Placeholder 1">
            <a:extLst>
              <a:ext uri="{FF2B5EF4-FFF2-40B4-BE49-F238E27FC236}">
                <a16:creationId xmlns:a16="http://schemas.microsoft.com/office/drawing/2014/main" id="{47620D25-CC78-4854-8DED-E376C4AC7B71}"/>
              </a:ext>
            </a:extLst>
          </p:cNvPr>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12</a:t>
            </a:fld>
            <a:endParaRPr lang="en-GB" dirty="0"/>
          </a:p>
        </p:txBody>
      </p:sp>
      <p:pic>
        <p:nvPicPr>
          <p:cNvPr id="3" name="Picture 2">
            <a:extLst>
              <a:ext uri="{FF2B5EF4-FFF2-40B4-BE49-F238E27FC236}">
                <a16:creationId xmlns:a16="http://schemas.microsoft.com/office/drawing/2014/main" id="{729A0135-EDAC-4644-B99C-0DB9FE4FFB28}"/>
              </a:ext>
            </a:extLst>
          </p:cNvPr>
          <p:cNvPicPr>
            <a:picLocks noChangeAspect="1"/>
          </p:cNvPicPr>
          <p:nvPr/>
        </p:nvPicPr>
        <p:blipFill>
          <a:blip r:embed="rId2"/>
          <a:stretch>
            <a:fillRect/>
          </a:stretch>
        </p:blipFill>
        <p:spPr>
          <a:xfrm>
            <a:off x="604837" y="1600200"/>
            <a:ext cx="7934325" cy="3657600"/>
          </a:xfrm>
          <a:prstGeom prst="rect">
            <a:avLst/>
          </a:prstGeom>
        </p:spPr>
      </p:pic>
    </p:spTree>
    <p:extLst>
      <p:ext uri="{BB962C8B-B14F-4D97-AF65-F5344CB8AC3E}">
        <p14:creationId xmlns:p14="http://schemas.microsoft.com/office/powerpoint/2010/main" val="35226368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B508FB-C2D2-442B-ACCF-221F82DA29C7}"/>
              </a:ext>
            </a:extLst>
          </p:cNvPr>
          <p:cNvSpPr>
            <a:spLocks noGrp="1"/>
          </p:cNvSpPr>
          <p:nvPr>
            <p:ph type="title"/>
          </p:nvPr>
        </p:nvSpPr>
        <p:spPr>
          <a:xfrm>
            <a:off x="350602" y="304773"/>
            <a:ext cx="8442796" cy="791650"/>
          </a:xfrm>
        </p:spPr>
        <p:txBody>
          <a:bodyPr/>
          <a:lstStyle/>
          <a:p>
            <a:r>
              <a:rPr lang="nl-NL" dirty="0"/>
              <a:t>Wat bepaalt of iets ‘super’ is ? </a:t>
            </a:r>
            <a:endParaRPr lang="en-US" dirty="0"/>
          </a:p>
        </p:txBody>
      </p:sp>
      <p:sp>
        <p:nvSpPr>
          <p:cNvPr id="3" name="Tijdelijke aanduiding voor dianummer 2">
            <a:extLst>
              <a:ext uri="{FF2B5EF4-FFF2-40B4-BE49-F238E27FC236}">
                <a16:creationId xmlns:a16="http://schemas.microsoft.com/office/drawing/2014/main" id="{CCE2B06C-431B-4934-9215-6B5B54EE6875}"/>
              </a:ext>
            </a:extLst>
          </p:cNvPr>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13</a:t>
            </a:fld>
            <a:endParaRPr lang="en-GB" dirty="0"/>
          </a:p>
        </p:txBody>
      </p:sp>
      <p:sp>
        <p:nvSpPr>
          <p:cNvPr id="4" name="Tekstvak 3">
            <a:extLst>
              <a:ext uri="{FF2B5EF4-FFF2-40B4-BE49-F238E27FC236}">
                <a16:creationId xmlns:a16="http://schemas.microsoft.com/office/drawing/2014/main" id="{4705B4E4-96BE-4AB8-9C55-32D5DC0326B2}"/>
              </a:ext>
            </a:extLst>
          </p:cNvPr>
          <p:cNvSpPr txBox="1"/>
          <p:nvPr/>
        </p:nvSpPr>
        <p:spPr>
          <a:xfrm>
            <a:off x="4357709" y="1693027"/>
            <a:ext cx="4630723" cy="2567937"/>
          </a:xfrm>
          <a:prstGeom prst="rect">
            <a:avLst/>
          </a:prstGeom>
          <a:noFill/>
        </p:spPr>
        <p:txBody>
          <a:bodyPr wrap="square" rtlCol="0">
            <a:noAutofit/>
          </a:bodyPr>
          <a:lstStyle/>
          <a:p>
            <a:pPr>
              <a:lnSpc>
                <a:spcPct val="150000"/>
              </a:lnSpc>
            </a:pPr>
            <a:r>
              <a:rPr lang="nl-NL" sz="2400" dirty="0">
                <a:latin typeface="Verdana" pitchFamily="34" charset="0"/>
              </a:rPr>
              <a:t>Vitamines</a:t>
            </a:r>
          </a:p>
          <a:p>
            <a:pPr>
              <a:lnSpc>
                <a:spcPct val="150000"/>
              </a:lnSpc>
            </a:pPr>
            <a:r>
              <a:rPr lang="nl-NL" sz="2400" dirty="0">
                <a:latin typeface="Verdana" pitchFamily="34" charset="0"/>
              </a:rPr>
              <a:t>Mineralen</a:t>
            </a:r>
          </a:p>
          <a:p>
            <a:pPr>
              <a:lnSpc>
                <a:spcPct val="150000"/>
              </a:lnSpc>
            </a:pPr>
            <a:r>
              <a:rPr lang="nl-NL" sz="2400" dirty="0">
                <a:latin typeface="Verdana" pitchFamily="34" charset="0"/>
              </a:rPr>
              <a:t>Eiwitten</a:t>
            </a:r>
          </a:p>
          <a:p>
            <a:pPr>
              <a:lnSpc>
                <a:spcPct val="150000"/>
              </a:lnSpc>
            </a:pPr>
            <a:r>
              <a:rPr lang="nl-NL" sz="2400" dirty="0" err="1">
                <a:latin typeface="Verdana" pitchFamily="34" charset="0"/>
              </a:rPr>
              <a:t>Anti-oxidanten</a:t>
            </a:r>
            <a:endParaRPr lang="nl-NL" sz="2400" dirty="0">
              <a:latin typeface="Verdana" pitchFamily="34" charset="0"/>
            </a:endParaRPr>
          </a:p>
          <a:p>
            <a:pPr>
              <a:lnSpc>
                <a:spcPct val="150000"/>
              </a:lnSpc>
            </a:pPr>
            <a:r>
              <a:rPr lang="nl-NL" sz="2400" dirty="0">
                <a:latin typeface="Verdana" pitchFamily="34" charset="0"/>
              </a:rPr>
              <a:t>Polyfenolen en andere </a:t>
            </a:r>
            <a:r>
              <a:rPr lang="nl-NL" sz="2400" dirty="0" err="1">
                <a:latin typeface="Verdana" pitchFamily="34" charset="0"/>
              </a:rPr>
              <a:t>bio-actieve</a:t>
            </a:r>
            <a:r>
              <a:rPr lang="nl-NL" sz="2400" dirty="0">
                <a:latin typeface="Verdana" pitchFamily="34" charset="0"/>
              </a:rPr>
              <a:t> stoffen</a:t>
            </a:r>
          </a:p>
          <a:p>
            <a:pPr>
              <a:lnSpc>
                <a:spcPct val="150000"/>
              </a:lnSpc>
            </a:pPr>
            <a:r>
              <a:rPr lang="nl-NL" sz="2400" dirty="0">
                <a:latin typeface="Verdana" pitchFamily="34" charset="0"/>
              </a:rPr>
              <a:t> </a:t>
            </a:r>
            <a:endParaRPr lang="en-US" sz="2400" dirty="0" err="1">
              <a:latin typeface="Verdana" pitchFamily="34" charset="0"/>
            </a:endParaRPr>
          </a:p>
        </p:txBody>
      </p:sp>
      <p:sp>
        <p:nvSpPr>
          <p:cNvPr id="5" name="Rectangle: Rounded Corners 3">
            <a:extLst>
              <a:ext uri="{FF2B5EF4-FFF2-40B4-BE49-F238E27FC236}">
                <a16:creationId xmlns:a16="http://schemas.microsoft.com/office/drawing/2014/main" id="{41780A7A-EDD1-4C5D-A2E6-4D0CE4C24A37}"/>
              </a:ext>
            </a:extLst>
          </p:cNvPr>
          <p:cNvSpPr/>
          <p:nvPr/>
        </p:nvSpPr>
        <p:spPr>
          <a:xfrm>
            <a:off x="1119521" y="1776917"/>
            <a:ext cx="2650921" cy="1553362"/>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endParaRPr lang="nl-NL" sz="1400" dirty="0">
              <a:solidFill>
                <a:schemeClr val="tx1"/>
              </a:solidFill>
            </a:endParaRPr>
          </a:p>
        </p:txBody>
      </p:sp>
      <p:sp>
        <p:nvSpPr>
          <p:cNvPr id="6" name="Rectangle: Rounded Corners 5">
            <a:extLst>
              <a:ext uri="{FF2B5EF4-FFF2-40B4-BE49-F238E27FC236}">
                <a16:creationId xmlns:a16="http://schemas.microsoft.com/office/drawing/2014/main" id="{B41F013E-BF16-4A0F-BD41-62565277815F}"/>
              </a:ext>
            </a:extLst>
          </p:cNvPr>
          <p:cNvSpPr/>
          <p:nvPr/>
        </p:nvSpPr>
        <p:spPr>
          <a:xfrm>
            <a:off x="1119522" y="3330279"/>
            <a:ext cx="2650921" cy="1553362"/>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endParaRPr lang="nl-NL" sz="1400" dirty="0">
              <a:solidFill>
                <a:schemeClr val="tx1"/>
              </a:solidFill>
            </a:endParaRPr>
          </a:p>
        </p:txBody>
      </p:sp>
    </p:spTree>
    <p:extLst>
      <p:ext uri="{BB962C8B-B14F-4D97-AF65-F5344CB8AC3E}">
        <p14:creationId xmlns:p14="http://schemas.microsoft.com/office/powerpoint/2010/main" val="37887794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553438" cy="791650"/>
          </a:xfrm>
        </p:spPr>
        <p:txBody>
          <a:bodyPr/>
          <a:lstStyle/>
          <a:p>
            <a:r>
              <a:rPr lang="en-GB" dirty="0"/>
              <a:t>De </a:t>
            </a:r>
            <a:r>
              <a:rPr lang="en-GB" dirty="0" err="1"/>
              <a:t>gojibes</a:t>
            </a:r>
            <a:r>
              <a:rPr lang="en-GB" dirty="0"/>
              <a:t> </a:t>
            </a:r>
            <a:r>
              <a:rPr lang="en-GB" dirty="0" err="1"/>
              <a:t>ontleed</a:t>
            </a:r>
            <a:endParaRPr lang="en-GB" dirty="0"/>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81837"/>
            <a:ext cx="6172200" cy="1576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85751" y="1120676"/>
            <a:ext cx="8610599" cy="4801314"/>
          </a:xfrm>
          <a:prstGeom prst="rect">
            <a:avLst/>
          </a:prstGeom>
        </p:spPr>
        <p:txBody>
          <a:bodyPr wrap="square">
            <a:spAutoFit/>
          </a:bodyPr>
          <a:lstStyle/>
          <a:p>
            <a:r>
              <a:rPr lang="en-GB" dirty="0"/>
              <a:t>Het verhaal: </a:t>
            </a:r>
            <a:br>
              <a:rPr lang="en-GB" dirty="0"/>
            </a:br>
            <a:r>
              <a:rPr lang="en-GB" dirty="0"/>
              <a:t>De beroemde Li </a:t>
            </a:r>
            <a:r>
              <a:rPr lang="en-GB" dirty="0" err="1"/>
              <a:t>Qing</a:t>
            </a:r>
            <a:r>
              <a:rPr lang="en-GB" dirty="0"/>
              <a:t> </a:t>
            </a:r>
            <a:r>
              <a:rPr lang="en-GB" dirty="0" err="1"/>
              <a:t>Yuen</a:t>
            </a:r>
            <a:r>
              <a:rPr lang="en-GB" dirty="0"/>
              <a:t> (1678-1930) at iedere dag </a:t>
            </a:r>
            <a:br>
              <a:rPr lang="en-GB" dirty="0"/>
            </a:br>
            <a:r>
              <a:rPr lang="en-GB" dirty="0" err="1"/>
              <a:t>Goji</a:t>
            </a:r>
            <a:r>
              <a:rPr lang="en-GB" dirty="0"/>
              <a:t> bessen, die groeien in beschermde valleien in miljoen </a:t>
            </a:r>
            <a:br>
              <a:rPr lang="en-GB" dirty="0"/>
            </a:br>
            <a:r>
              <a:rPr lang="en-GB" dirty="0"/>
              <a:t>jaren oude grond in Mongolië en Tibet. </a:t>
            </a:r>
          </a:p>
          <a:p>
            <a:endParaRPr lang="en-GB" dirty="0"/>
          </a:p>
          <a:p>
            <a:endParaRPr lang="en-GB" dirty="0"/>
          </a:p>
          <a:p>
            <a:endParaRPr lang="en-GB" dirty="0"/>
          </a:p>
          <a:p>
            <a:endParaRPr lang="en-GB" dirty="0"/>
          </a:p>
          <a:p>
            <a:endParaRPr lang="en-GB" dirty="0"/>
          </a:p>
          <a:p>
            <a:endParaRPr lang="en-GB" dirty="0"/>
          </a:p>
          <a:p>
            <a:endParaRPr lang="en-GB" dirty="0"/>
          </a:p>
          <a:p>
            <a:r>
              <a:rPr lang="en-GB" dirty="0"/>
              <a:t>Helpt tegen: veroudering, libidoverlies, geheugenverlies, </a:t>
            </a:r>
            <a:br>
              <a:rPr lang="en-GB" dirty="0"/>
            </a:br>
            <a:r>
              <a:rPr lang="en-GB" dirty="0"/>
              <a:t>hart- en vaatziekten,  kanker, lever- en nierproblemen, </a:t>
            </a:r>
            <a:br>
              <a:rPr lang="en-GB" dirty="0"/>
            </a:br>
            <a:r>
              <a:rPr lang="en-GB" dirty="0"/>
              <a:t>menopauzeklachten, enz. "Makes you look and feel younger“</a:t>
            </a:r>
          </a:p>
          <a:p>
            <a:endParaRPr lang="en-GB" dirty="0"/>
          </a:p>
          <a:p>
            <a:endParaRPr lang="en-GB" dirty="0"/>
          </a:p>
          <a:p>
            <a:endParaRPr lang="en-GB" dirty="0"/>
          </a:p>
        </p:txBody>
      </p:sp>
      <p:pic>
        <p:nvPicPr>
          <p:cNvPr id="22533" name="Picture 5" descr="http://www.perfectplantdeal.nl/images/tuinplanten/Goji-bessen.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8475" y="3886200"/>
            <a:ext cx="2971800"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172200" y="6211669"/>
            <a:ext cx="2997125" cy="646331"/>
          </a:xfrm>
          <a:prstGeom prst="rect">
            <a:avLst/>
          </a:prstGeom>
        </p:spPr>
        <p:txBody>
          <a:bodyPr wrap="square">
            <a:spAutoFit/>
          </a:bodyPr>
          <a:lstStyle/>
          <a:p>
            <a:r>
              <a:rPr lang="en-GB">
                <a:solidFill>
                  <a:schemeClr val="bg1"/>
                </a:solidFill>
              </a:rPr>
              <a:t>Ook wel “happy berries” of “smiley berries” genoemd</a:t>
            </a:r>
            <a:endParaRPr lang="en-GB" dirty="0">
              <a:solidFill>
                <a:schemeClr val="bg1"/>
              </a:solidFill>
            </a:endParaRPr>
          </a:p>
        </p:txBody>
      </p:sp>
      <p:sp>
        <p:nvSpPr>
          <p:cNvPr id="8" name="Rectangle 7"/>
          <p:cNvSpPr/>
          <p:nvPr/>
        </p:nvSpPr>
        <p:spPr>
          <a:xfrm>
            <a:off x="2887912" y="1926484"/>
            <a:ext cx="3737177" cy="1754326"/>
          </a:xfrm>
          <a:prstGeom prst="rect">
            <a:avLst/>
          </a:prstGeom>
          <a:noFill/>
        </p:spPr>
        <p:txBody>
          <a:bodyPr wrap="none" lIns="91440" tIns="45720" rIns="91440" bIns="45720">
            <a:spAutoFit/>
          </a:bodyPr>
          <a:lstStyle/>
          <a:p>
            <a:pPr algn="ctr"/>
            <a:endParaRPr lang="en-GB" sz="36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n-GB" sz="36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Li Qing Yuen werd </a:t>
            </a:r>
            <a:br>
              <a:rPr lang="en-GB" sz="36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GB" sz="36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 jaar oud...</a:t>
            </a:r>
            <a:endParaRPr lang="en-GB"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253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7588" y="0"/>
            <a:ext cx="2446412" cy="32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7588" y="2897612"/>
            <a:ext cx="2446412" cy="988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5669790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a:ln>
            <a:noFill/>
          </a:ln>
        </p:spPr>
        <p:txBody>
          <a:bodyPr/>
          <a:lstStyle/>
          <a:p>
            <a:r>
              <a:rPr lang="en-GB" dirty="0"/>
              <a:t>De </a:t>
            </a:r>
            <a:r>
              <a:rPr lang="en-GB" dirty="0" err="1"/>
              <a:t>gojibes</a:t>
            </a:r>
            <a:r>
              <a:rPr lang="en-GB" dirty="0"/>
              <a:t> </a:t>
            </a:r>
            <a:r>
              <a:rPr lang="en-GB" dirty="0" err="1"/>
              <a:t>ontleed</a:t>
            </a:r>
            <a:endParaRPr lang="en-GB" dirty="0"/>
          </a:p>
        </p:txBody>
      </p:sp>
      <p:graphicFrame>
        <p:nvGraphicFramePr>
          <p:cNvPr id="4" name="Table 3"/>
          <p:cNvGraphicFramePr>
            <a:graphicFrameLocks noGrp="1"/>
          </p:cNvGraphicFramePr>
          <p:nvPr/>
        </p:nvGraphicFramePr>
        <p:xfrm>
          <a:off x="504825" y="1152525"/>
          <a:ext cx="8386444" cy="2722254"/>
        </p:xfrm>
        <a:graphic>
          <a:graphicData uri="http://schemas.openxmlformats.org/drawingml/2006/table">
            <a:tbl>
              <a:tblPr firstRow="1" firstCol="1" bandRow="1"/>
              <a:tblGrid>
                <a:gridCol w="1354389">
                  <a:extLst>
                    <a:ext uri="{9D8B030D-6E8A-4147-A177-3AD203B41FA5}">
                      <a16:colId xmlns:a16="http://schemas.microsoft.com/office/drawing/2014/main" val="20000"/>
                    </a:ext>
                  </a:extLst>
                </a:gridCol>
                <a:gridCol w="1817436">
                  <a:extLst>
                    <a:ext uri="{9D8B030D-6E8A-4147-A177-3AD203B41FA5}">
                      <a16:colId xmlns:a16="http://schemas.microsoft.com/office/drawing/2014/main" val="20001"/>
                    </a:ext>
                  </a:extLst>
                </a:gridCol>
                <a:gridCol w="1266825">
                  <a:extLst>
                    <a:ext uri="{9D8B030D-6E8A-4147-A177-3AD203B41FA5}">
                      <a16:colId xmlns:a16="http://schemas.microsoft.com/office/drawing/2014/main" val="20002"/>
                    </a:ext>
                  </a:extLst>
                </a:gridCol>
                <a:gridCol w="999014">
                  <a:extLst>
                    <a:ext uri="{9D8B030D-6E8A-4147-A177-3AD203B41FA5}">
                      <a16:colId xmlns:a16="http://schemas.microsoft.com/office/drawing/2014/main" val="20003"/>
                    </a:ext>
                  </a:extLst>
                </a:gridCol>
                <a:gridCol w="1054062">
                  <a:extLst>
                    <a:ext uri="{9D8B030D-6E8A-4147-A177-3AD203B41FA5}">
                      <a16:colId xmlns:a16="http://schemas.microsoft.com/office/drawing/2014/main" val="20004"/>
                    </a:ext>
                  </a:extLst>
                </a:gridCol>
                <a:gridCol w="932764">
                  <a:extLst>
                    <a:ext uri="{9D8B030D-6E8A-4147-A177-3AD203B41FA5}">
                      <a16:colId xmlns:a16="http://schemas.microsoft.com/office/drawing/2014/main" val="20005"/>
                    </a:ext>
                  </a:extLst>
                </a:gridCol>
                <a:gridCol w="961954">
                  <a:extLst>
                    <a:ext uri="{9D8B030D-6E8A-4147-A177-3AD203B41FA5}">
                      <a16:colId xmlns:a16="http://schemas.microsoft.com/office/drawing/2014/main" val="20006"/>
                    </a:ext>
                  </a:extLst>
                </a:gridCol>
              </a:tblGrid>
              <a:tr h="649593">
                <a:tc>
                  <a:txBody>
                    <a:bodyPr/>
                    <a:lstStyle/>
                    <a:p>
                      <a:pPr marL="0" marR="0">
                        <a:lnSpc>
                          <a:spcPct val="150000"/>
                        </a:lnSpc>
                        <a:spcBef>
                          <a:spcPts val="720"/>
                        </a:spcBef>
                        <a:spcAft>
                          <a:spcPts val="0"/>
                        </a:spcAft>
                      </a:pPr>
                      <a:r>
                        <a:rPr lang="en-GB" sz="1000" b="1" dirty="0">
                          <a:effectLst/>
                          <a:latin typeface="Verdana"/>
                          <a:ea typeface="Calibri"/>
                          <a:cs typeface="Times New Roman"/>
                        </a:rPr>
                        <a:t> </a:t>
                      </a:r>
                      <a:endParaRPr lang="en-GB" sz="850" dirty="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ctr">
                        <a:lnSpc>
                          <a:spcPct val="150000"/>
                        </a:lnSpc>
                        <a:spcBef>
                          <a:spcPts val="720"/>
                        </a:spcBef>
                        <a:spcAft>
                          <a:spcPts val="0"/>
                        </a:spcAft>
                      </a:pPr>
                      <a:r>
                        <a:rPr lang="en-GB" sz="1000" b="1" dirty="0" err="1">
                          <a:effectLst/>
                          <a:latin typeface="Verdana"/>
                          <a:ea typeface="Calibri"/>
                          <a:cs typeface="Times New Roman"/>
                        </a:rPr>
                        <a:t>Handje</a:t>
                      </a:r>
                      <a:r>
                        <a:rPr lang="en-GB" sz="1000" b="1" dirty="0">
                          <a:effectLst/>
                          <a:latin typeface="Verdana"/>
                          <a:ea typeface="Calibri"/>
                          <a:cs typeface="Times New Roman"/>
                        </a:rPr>
                        <a:t> </a:t>
                      </a:r>
                      <a:r>
                        <a:rPr lang="en-GB" sz="1000" b="1" dirty="0" err="1">
                          <a:effectLst/>
                          <a:latin typeface="Verdana"/>
                          <a:ea typeface="Calibri"/>
                          <a:cs typeface="Times New Roman"/>
                        </a:rPr>
                        <a:t>gedroogde</a:t>
                      </a:r>
                      <a:r>
                        <a:rPr lang="en-GB" sz="1000" b="1" dirty="0">
                          <a:effectLst/>
                          <a:latin typeface="Verdana"/>
                          <a:ea typeface="Calibri"/>
                          <a:cs typeface="Times New Roman"/>
                        </a:rPr>
                        <a:t> </a:t>
                      </a:r>
                      <a:r>
                        <a:rPr lang="en-GB" sz="1000" b="1" dirty="0" err="1">
                          <a:effectLst/>
                          <a:latin typeface="Verdana"/>
                          <a:ea typeface="Calibri"/>
                          <a:cs typeface="Times New Roman"/>
                        </a:rPr>
                        <a:t>gojibessen</a:t>
                      </a:r>
                      <a:r>
                        <a:rPr lang="en-GB" sz="1000" b="1" dirty="0">
                          <a:effectLst/>
                          <a:latin typeface="Verdana"/>
                          <a:ea typeface="Calibri"/>
                          <a:cs typeface="Times New Roman"/>
                        </a:rPr>
                        <a:t> (20 gram)*</a:t>
                      </a:r>
                      <a:endParaRPr lang="en-GB" sz="850" dirty="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ctr">
                        <a:lnSpc>
                          <a:spcPct val="150000"/>
                        </a:lnSpc>
                        <a:spcBef>
                          <a:spcPts val="720"/>
                        </a:spcBef>
                        <a:spcAft>
                          <a:spcPts val="0"/>
                        </a:spcAft>
                      </a:pPr>
                      <a:r>
                        <a:rPr lang="en-GB" sz="1000" b="1" dirty="0" err="1">
                          <a:effectLst/>
                          <a:latin typeface="Verdana"/>
                          <a:ea typeface="Calibri"/>
                          <a:cs typeface="Times New Roman"/>
                        </a:rPr>
                        <a:t>Spinazie</a:t>
                      </a:r>
                      <a:r>
                        <a:rPr lang="en-GB" sz="1000" b="1" dirty="0">
                          <a:effectLst/>
                          <a:latin typeface="Verdana"/>
                          <a:ea typeface="Calibri"/>
                          <a:cs typeface="Times New Roman"/>
                        </a:rPr>
                        <a:t> (2 </a:t>
                      </a:r>
                      <a:r>
                        <a:rPr lang="en-GB" sz="1000" b="1" dirty="0" err="1">
                          <a:effectLst/>
                          <a:latin typeface="Verdana"/>
                          <a:ea typeface="Calibri"/>
                          <a:cs typeface="Times New Roman"/>
                        </a:rPr>
                        <a:t>opscheplepels</a:t>
                      </a:r>
                      <a:r>
                        <a:rPr lang="en-GB" sz="1000" b="1" dirty="0">
                          <a:effectLst/>
                          <a:latin typeface="Verdana"/>
                          <a:ea typeface="Calibri"/>
                          <a:cs typeface="Times New Roman"/>
                        </a:rPr>
                        <a:t>)**</a:t>
                      </a:r>
                      <a:endParaRPr lang="en-GB" sz="850" dirty="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ctr">
                        <a:lnSpc>
                          <a:spcPct val="150000"/>
                        </a:lnSpc>
                        <a:spcBef>
                          <a:spcPts val="720"/>
                        </a:spcBef>
                        <a:spcAft>
                          <a:spcPts val="0"/>
                        </a:spcAft>
                      </a:pPr>
                      <a:r>
                        <a:rPr lang="en-GB" sz="1000" b="1" dirty="0" err="1">
                          <a:effectLst/>
                          <a:latin typeface="Verdana"/>
                          <a:ea typeface="Calibri"/>
                          <a:cs typeface="Times New Roman"/>
                        </a:rPr>
                        <a:t>Aardappel</a:t>
                      </a:r>
                      <a:r>
                        <a:rPr lang="en-GB" sz="1000" b="1" dirty="0">
                          <a:effectLst/>
                          <a:latin typeface="Verdana"/>
                          <a:ea typeface="Calibri"/>
                          <a:cs typeface="Times New Roman"/>
                        </a:rPr>
                        <a:t> (100 gram) **</a:t>
                      </a:r>
                      <a:endParaRPr lang="en-GB" sz="850" dirty="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ctr">
                        <a:lnSpc>
                          <a:spcPct val="150000"/>
                        </a:lnSpc>
                        <a:spcBef>
                          <a:spcPts val="720"/>
                        </a:spcBef>
                        <a:spcAft>
                          <a:spcPts val="0"/>
                        </a:spcAft>
                      </a:pPr>
                      <a:r>
                        <a:rPr lang="en-GB" sz="1000" b="1" dirty="0" err="1">
                          <a:effectLst/>
                          <a:latin typeface="Verdana"/>
                          <a:ea typeface="Calibri"/>
                          <a:cs typeface="Times New Roman"/>
                        </a:rPr>
                        <a:t>Tartaartje</a:t>
                      </a:r>
                      <a:r>
                        <a:rPr lang="en-GB" sz="1000" b="1" dirty="0">
                          <a:effectLst/>
                          <a:latin typeface="Verdana"/>
                          <a:ea typeface="Calibri"/>
                          <a:cs typeface="Times New Roman"/>
                        </a:rPr>
                        <a:t> (80 gram)</a:t>
                      </a:r>
                      <a:br>
                        <a:rPr lang="en-GB" sz="1000" b="1" dirty="0">
                          <a:effectLst/>
                          <a:latin typeface="Verdana"/>
                          <a:ea typeface="Calibri"/>
                          <a:cs typeface="Times New Roman"/>
                        </a:rPr>
                      </a:br>
                      <a:r>
                        <a:rPr lang="en-GB" sz="1000" b="1" dirty="0">
                          <a:effectLst/>
                          <a:latin typeface="Verdana"/>
                          <a:ea typeface="Calibri"/>
                          <a:cs typeface="Times New Roman"/>
                        </a:rPr>
                        <a:t>**</a:t>
                      </a:r>
                      <a:endParaRPr lang="en-GB" sz="850" dirty="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ctr">
                        <a:lnSpc>
                          <a:spcPct val="150000"/>
                        </a:lnSpc>
                        <a:spcBef>
                          <a:spcPts val="720"/>
                        </a:spcBef>
                        <a:spcAft>
                          <a:spcPts val="0"/>
                        </a:spcAft>
                      </a:pPr>
                      <a:r>
                        <a:rPr lang="en-GB" sz="1000" b="1" dirty="0" err="1">
                          <a:effectLst/>
                          <a:latin typeface="Verdana"/>
                          <a:ea typeface="Calibri"/>
                          <a:cs typeface="Times New Roman"/>
                        </a:rPr>
                        <a:t>Glas</a:t>
                      </a:r>
                      <a:r>
                        <a:rPr lang="en-GB" sz="1000" b="1" dirty="0">
                          <a:effectLst/>
                          <a:latin typeface="Verdana"/>
                          <a:ea typeface="Calibri"/>
                          <a:cs typeface="Times New Roman"/>
                        </a:rPr>
                        <a:t> </a:t>
                      </a:r>
                      <a:r>
                        <a:rPr lang="en-GB" sz="1000" b="1" dirty="0" err="1">
                          <a:effectLst/>
                          <a:latin typeface="Verdana"/>
                          <a:ea typeface="Calibri"/>
                          <a:cs typeface="Times New Roman"/>
                        </a:rPr>
                        <a:t>melk</a:t>
                      </a:r>
                      <a:r>
                        <a:rPr lang="en-GB" sz="1000" b="1" dirty="0">
                          <a:effectLst/>
                          <a:latin typeface="Verdana"/>
                          <a:ea typeface="Calibri"/>
                          <a:cs typeface="Times New Roman"/>
                        </a:rPr>
                        <a:t> (200 mL)</a:t>
                      </a:r>
                      <a:br>
                        <a:rPr lang="en-GB" sz="1000" b="1" dirty="0">
                          <a:effectLst/>
                          <a:latin typeface="Verdana"/>
                          <a:ea typeface="Calibri"/>
                          <a:cs typeface="Times New Roman"/>
                        </a:rPr>
                      </a:br>
                      <a:r>
                        <a:rPr lang="en-GB" sz="1000" b="1" dirty="0">
                          <a:effectLst/>
                          <a:latin typeface="Verdana"/>
                          <a:ea typeface="Calibri"/>
                          <a:cs typeface="Times New Roman"/>
                        </a:rPr>
                        <a:t>**</a:t>
                      </a:r>
                      <a:endParaRPr lang="en-GB" sz="850" dirty="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ctr">
                        <a:lnSpc>
                          <a:spcPct val="150000"/>
                        </a:lnSpc>
                        <a:spcBef>
                          <a:spcPts val="720"/>
                        </a:spcBef>
                        <a:spcAft>
                          <a:spcPts val="0"/>
                        </a:spcAft>
                      </a:pPr>
                      <a:r>
                        <a:rPr lang="en-GB" sz="1000" b="1" dirty="0">
                          <a:effectLst/>
                          <a:latin typeface="Verdana"/>
                          <a:ea typeface="Calibri"/>
                          <a:cs typeface="Times New Roman"/>
                        </a:rPr>
                        <a:t>Kiwi (70 gram)</a:t>
                      </a:r>
                      <a:br>
                        <a:rPr lang="en-GB" sz="1000" b="1" dirty="0">
                          <a:effectLst/>
                          <a:latin typeface="Verdana"/>
                          <a:ea typeface="Calibri"/>
                          <a:cs typeface="Times New Roman"/>
                        </a:rPr>
                      </a:br>
                      <a:r>
                        <a:rPr lang="en-GB" sz="1000" b="1" dirty="0">
                          <a:effectLst/>
                          <a:latin typeface="Verdana"/>
                          <a:ea typeface="Calibri"/>
                          <a:cs typeface="Times New Roman"/>
                        </a:rPr>
                        <a:t>**</a:t>
                      </a:r>
                      <a:endParaRPr lang="en-GB" sz="850" dirty="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0000"/>
                  </a:ext>
                </a:extLst>
              </a:tr>
              <a:tr h="339409">
                <a:tc>
                  <a:txBody>
                    <a:bodyPr/>
                    <a:lstStyle/>
                    <a:p>
                      <a:pPr marL="0" marR="0">
                        <a:lnSpc>
                          <a:spcPct val="150000"/>
                        </a:lnSpc>
                        <a:spcBef>
                          <a:spcPts val="720"/>
                        </a:spcBef>
                        <a:spcAft>
                          <a:spcPts val="0"/>
                        </a:spcAft>
                      </a:pPr>
                      <a:r>
                        <a:rPr lang="en-GB" sz="1000" b="1">
                          <a:effectLst/>
                          <a:latin typeface="Verdana"/>
                          <a:ea typeface="Calibri"/>
                          <a:cs typeface="Times New Roman"/>
                        </a:rPr>
                        <a:t>Energie (kcal)</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70</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25</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83</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150</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80</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48</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9409">
                <a:tc>
                  <a:txBody>
                    <a:bodyPr/>
                    <a:lstStyle/>
                    <a:p>
                      <a:pPr marL="0" marR="0">
                        <a:lnSpc>
                          <a:spcPct val="150000"/>
                        </a:lnSpc>
                        <a:spcBef>
                          <a:spcPts val="720"/>
                        </a:spcBef>
                        <a:spcAft>
                          <a:spcPts val="0"/>
                        </a:spcAft>
                      </a:pPr>
                      <a:r>
                        <a:rPr lang="en-GB" sz="1000" b="1">
                          <a:effectLst/>
                          <a:latin typeface="Verdana"/>
                          <a:ea typeface="Calibri"/>
                          <a:cs typeface="Times New Roman"/>
                        </a:rPr>
                        <a:t>Calcium (mg)</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22</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84</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9</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8</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244</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21</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9409">
                <a:tc>
                  <a:txBody>
                    <a:bodyPr/>
                    <a:lstStyle/>
                    <a:p>
                      <a:pPr marL="0" marR="0">
                        <a:lnSpc>
                          <a:spcPct val="150000"/>
                        </a:lnSpc>
                        <a:spcBef>
                          <a:spcPts val="720"/>
                        </a:spcBef>
                        <a:spcAft>
                          <a:spcPts val="0"/>
                        </a:spcAft>
                      </a:pPr>
                      <a:r>
                        <a:rPr lang="en-GB" sz="1000" b="1">
                          <a:effectLst/>
                          <a:latin typeface="Verdana"/>
                          <a:ea typeface="Calibri"/>
                          <a:cs typeface="Times New Roman"/>
                        </a:rPr>
                        <a:t>Kalium (mg)</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226</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418</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344</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407</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330</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218</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339409">
                <a:tc>
                  <a:txBody>
                    <a:bodyPr/>
                    <a:lstStyle/>
                    <a:p>
                      <a:pPr marL="0" marR="0">
                        <a:lnSpc>
                          <a:spcPct val="150000"/>
                        </a:lnSpc>
                        <a:spcBef>
                          <a:spcPts val="720"/>
                        </a:spcBef>
                        <a:spcAft>
                          <a:spcPts val="0"/>
                        </a:spcAft>
                      </a:pPr>
                      <a:r>
                        <a:rPr lang="en-GB" sz="1000" b="1">
                          <a:effectLst/>
                          <a:latin typeface="Verdana"/>
                          <a:ea typeface="Calibri"/>
                          <a:cs typeface="Times New Roman"/>
                        </a:rPr>
                        <a:t>IJzer (mg)</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2</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2-3</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0,5</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3</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0</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&lt;1</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39409">
                <a:tc>
                  <a:txBody>
                    <a:bodyPr/>
                    <a:lstStyle/>
                    <a:p>
                      <a:pPr marL="0" marR="0">
                        <a:lnSpc>
                          <a:spcPct val="150000"/>
                        </a:lnSpc>
                        <a:spcBef>
                          <a:spcPts val="720"/>
                        </a:spcBef>
                        <a:spcAft>
                          <a:spcPts val="0"/>
                        </a:spcAft>
                      </a:pPr>
                      <a:r>
                        <a:rPr lang="en-GB" sz="1000" b="1">
                          <a:effectLst/>
                          <a:latin typeface="Verdana"/>
                          <a:ea typeface="Calibri"/>
                          <a:cs typeface="Times New Roman"/>
                        </a:rPr>
                        <a:t>Seleen (mcg)</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10</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0</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0</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9</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4</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1</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39409">
                <a:tc>
                  <a:txBody>
                    <a:bodyPr/>
                    <a:lstStyle/>
                    <a:p>
                      <a:pPr marL="0" marR="0">
                        <a:lnSpc>
                          <a:spcPct val="150000"/>
                        </a:lnSpc>
                        <a:spcBef>
                          <a:spcPts val="720"/>
                        </a:spcBef>
                        <a:spcAft>
                          <a:spcPts val="0"/>
                        </a:spcAft>
                      </a:pPr>
                      <a:r>
                        <a:rPr lang="en-GB" sz="1000" b="1">
                          <a:effectLst/>
                          <a:latin typeface="Verdana"/>
                          <a:ea typeface="Calibri"/>
                          <a:cs typeface="Times New Roman"/>
                        </a:rPr>
                        <a:t>Vitamine C (mg)</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20</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7</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9</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7</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720"/>
                        </a:spcBef>
                        <a:spcAft>
                          <a:spcPts val="0"/>
                        </a:spcAft>
                      </a:pPr>
                      <a:r>
                        <a:rPr lang="en-GB" sz="1000" b="1">
                          <a:effectLst/>
                          <a:latin typeface="Verdana"/>
                          <a:ea typeface="Calibri"/>
                          <a:cs typeface="Times New Roman"/>
                        </a:rPr>
                        <a:t>1</a:t>
                      </a:r>
                      <a:endParaRPr lang="en-GB" sz="85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720"/>
                        </a:spcBef>
                        <a:spcAft>
                          <a:spcPts val="0"/>
                        </a:spcAft>
                      </a:pPr>
                      <a:r>
                        <a:rPr lang="en-GB" sz="1000" b="1" dirty="0">
                          <a:effectLst/>
                          <a:latin typeface="Verdana"/>
                          <a:ea typeface="Calibri"/>
                          <a:cs typeface="Times New Roman"/>
                        </a:rPr>
                        <a:t>55</a:t>
                      </a:r>
                      <a:endParaRPr lang="en-GB" sz="850" dirty="0">
                        <a:effectLst/>
                        <a:latin typeface="Verdan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bl>
          </a:graphicData>
        </a:graphic>
      </p:graphicFrame>
      <p:sp>
        <p:nvSpPr>
          <p:cNvPr id="5" name="Rectangle 4"/>
          <p:cNvSpPr/>
          <p:nvPr/>
        </p:nvSpPr>
        <p:spPr>
          <a:xfrm>
            <a:off x="419100" y="3912037"/>
            <a:ext cx="8991601" cy="2031325"/>
          </a:xfrm>
          <a:prstGeom prst="rect">
            <a:avLst/>
          </a:prstGeom>
        </p:spPr>
        <p:txBody>
          <a:bodyPr wrap="square">
            <a:spAutoFit/>
          </a:bodyPr>
          <a:lstStyle/>
          <a:p>
            <a:pPr lvl="0"/>
            <a:r>
              <a:rPr lang="en-GB" dirty="0"/>
              <a:t>De </a:t>
            </a:r>
            <a:r>
              <a:rPr lang="en-GB" dirty="0" err="1"/>
              <a:t>gojibes</a:t>
            </a:r>
            <a:r>
              <a:rPr lang="en-GB" dirty="0"/>
              <a:t> bevat :</a:t>
            </a:r>
            <a:br>
              <a:rPr lang="en-GB" dirty="0"/>
            </a:br>
            <a:endParaRPr lang="en-GB" dirty="0"/>
          </a:p>
          <a:p>
            <a:pPr marL="285750" lvl="0" indent="-285750">
              <a:buFont typeface="Arial" panose="020B0604020202020204" pitchFamily="34" charset="0"/>
              <a:buChar char="•"/>
            </a:pPr>
            <a:r>
              <a:rPr lang="en-GB" dirty="0"/>
              <a:t>11 mineralen, 22 spoorelementen, 18 aminozuren,  6 vitamines,  8 polysachariden, </a:t>
            </a:r>
            <a:br>
              <a:rPr lang="en-GB" dirty="0"/>
            </a:br>
            <a:r>
              <a:rPr lang="en-GB" dirty="0"/>
              <a:t>6 monosachariden, 5 onverzadigde vetzuren, </a:t>
            </a:r>
            <a:r>
              <a:rPr lang="en-GB" dirty="0" err="1"/>
              <a:t>fytosterolen</a:t>
            </a:r>
            <a:r>
              <a:rPr lang="en-GB" dirty="0"/>
              <a:t>, 5 </a:t>
            </a:r>
            <a:r>
              <a:rPr lang="en-GB" dirty="0" err="1"/>
              <a:t>carotenen</a:t>
            </a:r>
            <a:r>
              <a:rPr lang="en-GB" dirty="0"/>
              <a:t>, fenolen*</a:t>
            </a:r>
            <a:br>
              <a:rPr lang="en-GB" dirty="0"/>
            </a:br>
            <a:endParaRPr lang="en-GB" dirty="0"/>
          </a:p>
          <a:p>
            <a:pPr marL="285750" lvl="0" indent="-285750">
              <a:buFont typeface="Arial" panose="020B0604020202020204" pitchFamily="34" charset="0"/>
              <a:buChar char="•"/>
            </a:pPr>
            <a:r>
              <a:rPr lang="en-GB" dirty="0"/>
              <a:t>ORAC (oxygen radical absorbance capacity) score: 25.300 per 100g = 5.000 per </a:t>
            </a:r>
            <a:r>
              <a:rPr lang="en-GB" dirty="0" err="1"/>
              <a:t>handje</a:t>
            </a:r>
            <a:endParaRPr lang="en-GB" dirty="0"/>
          </a:p>
          <a:p>
            <a:pPr lvl="0"/>
            <a:r>
              <a:rPr lang="en-GB" b="1" dirty="0">
                <a:solidFill>
                  <a:srgbClr val="FF0000"/>
                </a:solidFill>
                <a:sym typeface="Wingdings" panose="05000000000000000000" pitchFamily="2" charset="2"/>
              </a:rPr>
              <a:t>       </a:t>
            </a:r>
            <a:r>
              <a:rPr lang="en-GB" b="1" dirty="0" err="1">
                <a:solidFill>
                  <a:srgbClr val="FF0000"/>
                </a:solidFill>
              </a:rPr>
              <a:t>Kan</a:t>
            </a:r>
            <a:r>
              <a:rPr lang="en-GB" b="1" dirty="0">
                <a:solidFill>
                  <a:srgbClr val="FF0000"/>
                </a:solidFill>
              </a:rPr>
              <a:t> je </a:t>
            </a:r>
            <a:r>
              <a:rPr lang="en-GB" b="1" dirty="0" err="1">
                <a:solidFill>
                  <a:srgbClr val="FF0000"/>
                </a:solidFill>
              </a:rPr>
              <a:t>ook</a:t>
            </a:r>
            <a:r>
              <a:rPr lang="en-GB" b="1" dirty="0">
                <a:solidFill>
                  <a:srgbClr val="FF0000"/>
                </a:solidFill>
              </a:rPr>
              <a:t> </a:t>
            </a:r>
            <a:r>
              <a:rPr lang="en-GB" b="1" dirty="0" err="1">
                <a:solidFill>
                  <a:srgbClr val="FF0000"/>
                </a:solidFill>
              </a:rPr>
              <a:t>halen</a:t>
            </a:r>
            <a:r>
              <a:rPr lang="en-GB" b="1" dirty="0">
                <a:solidFill>
                  <a:srgbClr val="FF0000"/>
                </a:solidFill>
              </a:rPr>
              <a:t> </a:t>
            </a:r>
            <a:r>
              <a:rPr lang="en-GB" b="1" dirty="0" err="1">
                <a:solidFill>
                  <a:srgbClr val="FF0000"/>
                </a:solidFill>
              </a:rPr>
              <a:t>uit</a:t>
            </a:r>
            <a:r>
              <a:rPr lang="en-GB" b="1" dirty="0">
                <a:solidFill>
                  <a:srgbClr val="FF0000"/>
                </a:solidFill>
              </a:rPr>
              <a:t>: 1 </a:t>
            </a:r>
            <a:r>
              <a:rPr lang="en-GB" b="1" dirty="0" err="1">
                <a:solidFill>
                  <a:srgbClr val="FF0000"/>
                </a:solidFill>
              </a:rPr>
              <a:t>appel</a:t>
            </a:r>
            <a:r>
              <a:rPr lang="en-GB" b="1" dirty="0">
                <a:solidFill>
                  <a:srgbClr val="FF0000"/>
                </a:solidFill>
              </a:rPr>
              <a:t>, 1 </a:t>
            </a:r>
            <a:r>
              <a:rPr lang="en-GB" b="1" dirty="0" err="1">
                <a:solidFill>
                  <a:srgbClr val="FF0000"/>
                </a:solidFill>
              </a:rPr>
              <a:t>pruim</a:t>
            </a:r>
            <a:r>
              <a:rPr lang="en-GB" b="1" dirty="0">
                <a:solidFill>
                  <a:srgbClr val="FF0000"/>
                </a:solidFill>
              </a:rPr>
              <a:t>, 2 </a:t>
            </a:r>
            <a:r>
              <a:rPr lang="en-GB" b="1" dirty="0" err="1">
                <a:solidFill>
                  <a:srgbClr val="FF0000"/>
                </a:solidFill>
              </a:rPr>
              <a:t>groentelepels</a:t>
            </a:r>
            <a:r>
              <a:rPr lang="en-GB" b="1" dirty="0">
                <a:solidFill>
                  <a:srgbClr val="FF0000"/>
                </a:solidFill>
              </a:rPr>
              <a:t> broccoli</a:t>
            </a:r>
          </a:p>
        </p:txBody>
      </p:sp>
      <p:sp>
        <p:nvSpPr>
          <p:cNvPr id="6" name="TextBox 5"/>
          <p:cNvSpPr txBox="1"/>
          <p:nvPr/>
        </p:nvSpPr>
        <p:spPr>
          <a:xfrm>
            <a:off x="3483529" y="6011417"/>
            <a:ext cx="6172200" cy="753732"/>
          </a:xfrm>
          <a:prstGeom prst="rect">
            <a:avLst/>
          </a:prstGeom>
          <a:noFill/>
        </p:spPr>
        <p:txBody>
          <a:bodyPr wrap="square" rtlCol="0">
            <a:spAutoFit/>
          </a:bodyPr>
          <a:lstStyle/>
          <a:p>
            <a:pPr>
              <a:lnSpc>
                <a:spcPts val="1800"/>
              </a:lnSpc>
            </a:pPr>
            <a:r>
              <a:rPr lang="en-GB" sz="1000" dirty="0">
                <a:latin typeface="Verdana" pitchFamily="34" charset="0"/>
              </a:rPr>
              <a:t>*   </a:t>
            </a:r>
            <a:r>
              <a:rPr lang="en-GB" sz="1000" dirty="0" err="1">
                <a:latin typeface="Verdana" pitchFamily="34" charset="0"/>
              </a:rPr>
              <a:t>Informatie</a:t>
            </a:r>
            <a:r>
              <a:rPr lang="en-GB" sz="1000" dirty="0">
                <a:latin typeface="Verdana" pitchFamily="34" charset="0"/>
              </a:rPr>
              <a:t> over de </a:t>
            </a:r>
            <a:r>
              <a:rPr lang="en-GB" sz="1000" dirty="0" err="1">
                <a:latin typeface="Verdana" pitchFamily="34" charset="0"/>
              </a:rPr>
              <a:t>gojibes</a:t>
            </a:r>
            <a:r>
              <a:rPr lang="en-GB" sz="1000" dirty="0">
                <a:latin typeface="Verdana" pitchFamily="34" charset="0"/>
              </a:rPr>
              <a:t> </a:t>
            </a:r>
            <a:r>
              <a:rPr lang="en-GB" sz="1000" dirty="0" err="1">
                <a:latin typeface="Verdana" pitchFamily="34" charset="0"/>
              </a:rPr>
              <a:t>ontleend</a:t>
            </a:r>
            <a:r>
              <a:rPr lang="en-GB" sz="1000" dirty="0">
                <a:latin typeface="Verdana" pitchFamily="34" charset="0"/>
              </a:rPr>
              <a:t> </a:t>
            </a:r>
            <a:r>
              <a:rPr lang="en-GB" sz="1000" dirty="0" err="1">
                <a:latin typeface="Verdana" pitchFamily="34" charset="0"/>
              </a:rPr>
              <a:t>aan</a:t>
            </a:r>
            <a:r>
              <a:rPr lang="en-GB" sz="1000" dirty="0">
                <a:latin typeface="Verdana" pitchFamily="34" charset="0"/>
              </a:rPr>
              <a:t> </a:t>
            </a:r>
            <a:r>
              <a:rPr lang="en-GB" sz="1000" dirty="0" err="1">
                <a:latin typeface="Verdana" pitchFamily="34" charset="0"/>
              </a:rPr>
              <a:t>onofficiële</a:t>
            </a:r>
            <a:r>
              <a:rPr lang="en-GB" sz="1000" dirty="0">
                <a:latin typeface="Verdana" pitchFamily="34" charset="0"/>
              </a:rPr>
              <a:t> databases</a:t>
            </a:r>
          </a:p>
          <a:p>
            <a:pPr>
              <a:lnSpc>
                <a:spcPts val="1800"/>
              </a:lnSpc>
            </a:pPr>
            <a:r>
              <a:rPr lang="en-GB" sz="1000" dirty="0">
                <a:latin typeface="Verdana" pitchFamily="34" charset="0"/>
              </a:rPr>
              <a:t>** </a:t>
            </a:r>
            <a:r>
              <a:rPr lang="en-GB" sz="1000" dirty="0" err="1">
                <a:latin typeface="Verdana" pitchFamily="34" charset="0"/>
              </a:rPr>
              <a:t>Informatie</a:t>
            </a:r>
            <a:r>
              <a:rPr lang="en-GB" sz="1000" dirty="0">
                <a:latin typeface="Verdana" pitchFamily="34" charset="0"/>
              </a:rPr>
              <a:t> </a:t>
            </a:r>
            <a:r>
              <a:rPr lang="en-GB" sz="1000" dirty="0" err="1">
                <a:latin typeface="Verdana" pitchFamily="34" charset="0"/>
              </a:rPr>
              <a:t>afkomstig</a:t>
            </a:r>
            <a:r>
              <a:rPr lang="en-GB" sz="1000" dirty="0">
                <a:latin typeface="Verdana" pitchFamily="34" charset="0"/>
              </a:rPr>
              <a:t> </a:t>
            </a:r>
            <a:r>
              <a:rPr lang="en-GB" sz="1000" dirty="0" err="1">
                <a:latin typeface="Verdana" pitchFamily="34" charset="0"/>
              </a:rPr>
              <a:t>uit</a:t>
            </a:r>
            <a:r>
              <a:rPr lang="en-GB" sz="1000" dirty="0">
                <a:latin typeface="Verdana" pitchFamily="34" charset="0"/>
              </a:rPr>
              <a:t> NEVO </a:t>
            </a:r>
            <a:r>
              <a:rPr lang="en-GB" sz="1000" dirty="0" err="1">
                <a:latin typeface="Verdana" pitchFamily="34" charset="0"/>
              </a:rPr>
              <a:t>bestand</a:t>
            </a:r>
            <a:r>
              <a:rPr lang="en-GB" sz="1000" dirty="0">
                <a:latin typeface="Verdana" pitchFamily="34" charset="0"/>
              </a:rPr>
              <a:t>, RIVM (</a:t>
            </a:r>
            <a:r>
              <a:rPr lang="en-GB" sz="1000" dirty="0">
                <a:latin typeface="Verdana" pitchFamily="34" charset="0"/>
                <a:hlinkClick r:id="rId3"/>
              </a:rPr>
              <a:t>http://nevo-online.rivm.nl</a:t>
            </a:r>
            <a:r>
              <a:rPr lang="en-GB" sz="1000" dirty="0">
                <a:latin typeface="Verdana" pitchFamily="34" charset="0"/>
              </a:rPr>
              <a:t>)</a:t>
            </a:r>
          </a:p>
          <a:p>
            <a:pPr>
              <a:lnSpc>
                <a:spcPts val="1800"/>
              </a:lnSpc>
            </a:pPr>
            <a:r>
              <a:rPr lang="en-GB" sz="1000" dirty="0">
                <a:latin typeface="Verdana" pitchFamily="34" charset="0"/>
              </a:rPr>
              <a:t>Slide : </a:t>
            </a:r>
            <a:r>
              <a:rPr lang="en-GB" sz="1000" dirty="0" err="1">
                <a:latin typeface="Verdana" pitchFamily="34" charset="0"/>
              </a:rPr>
              <a:t>Mariannne</a:t>
            </a:r>
            <a:r>
              <a:rPr lang="en-GB" sz="1000" dirty="0">
                <a:latin typeface="Verdana" pitchFamily="34" charset="0"/>
              </a:rPr>
              <a:t> </a:t>
            </a:r>
            <a:r>
              <a:rPr lang="en-GB" sz="1000" dirty="0" err="1">
                <a:latin typeface="Verdana" pitchFamily="34" charset="0"/>
              </a:rPr>
              <a:t>Geleijnse</a:t>
            </a:r>
            <a:r>
              <a:rPr lang="en-GB" sz="1000" dirty="0">
                <a:latin typeface="Verdana" pitchFamily="34" charset="0"/>
              </a:rPr>
              <a:t> </a:t>
            </a:r>
          </a:p>
        </p:txBody>
      </p:sp>
    </p:spTree>
    <p:custDataLst>
      <p:tags r:id="rId1"/>
    </p:custDataLst>
    <p:extLst>
      <p:ext uri="{BB962C8B-B14F-4D97-AF65-F5344CB8AC3E}">
        <p14:creationId xmlns:p14="http://schemas.microsoft.com/office/powerpoint/2010/main" val="338675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17" y="1496556"/>
            <a:ext cx="4263367" cy="3864889"/>
          </a:xfrm>
          <a:prstGeom prst="rect">
            <a:avLst/>
          </a:prstGeom>
          <a:effectLst>
            <a:softEdge rad="127000"/>
          </a:effectLst>
        </p:spPr>
      </p:pic>
      <p:sp>
        <p:nvSpPr>
          <p:cNvPr id="6" name="Rechthoek 5">
            <a:extLst>
              <a:ext uri="{FF2B5EF4-FFF2-40B4-BE49-F238E27FC236}">
                <a16:creationId xmlns:a16="http://schemas.microsoft.com/office/drawing/2014/main" id="{9D99CEA4-6D58-4D39-86B9-96807AD1184F}"/>
              </a:ext>
            </a:extLst>
          </p:cNvPr>
          <p:cNvSpPr/>
          <p:nvPr/>
        </p:nvSpPr>
        <p:spPr>
          <a:xfrm>
            <a:off x="4524363" y="809052"/>
            <a:ext cx="4160520" cy="5262979"/>
          </a:xfrm>
          <a:prstGeom prst="rect">
            <a:avLst/>
          </a:prstGeom>
        </p:spPr>
        <p:txBody>
          <a:bodyPr wrap="square">
            <a:spAutoFit/>
          </a:bodyPr>
          <a:lstStyle/>
          <a:p>
            <a:pPr defTabSz="914378"/>
            <a:r>
              <a:rPr lang="nl-NL" sz="2100" dirty="0">
                <a:solidFill>
                  <a:srgbClr val="005172"/>
                </a:solidFill>
              </a:rPr>
              <a:t>Plantaardige oliën, suikers, zetmeel, caroteen, ascorbinezuur (E300), asparagine, D-catechine, </a:t>
            </a:r>
            <a:r>
              <a:rPr lang="nl-NL" sz="2100" dirty="0" err="1">
                <a:solidFill>
                  <a:srgbClr val="005172"/>
                </a:solidFill>
              </a:rPr>
              <a:t>neoxanthine</a:t>
            </a:r>
            <a:r>
              <a:rPr lang="nl-NL" sz="2100" dirty="0">
                <a:solidFill>
                  <a:srgbClr val="005172"/>
                </a:solidFill>
              </a:rPr>
              <a:t>, </a:t>
            </a:r>
            <a:r>
              <a:rPr lang="nl-NL" sz="2100" dirty="0" err="1">
                <a:solidFill>
                  <a:srgbClr val="005172"/>
                </a:solidFill>
              </a:rPr>
              <a:t>phosphatidyl</a:t>
            </a:r>
            <a:r>
              <a:rPr lang="nl-NL" sz="2100" dirty="0">
                <a:solidFill>
                  <a:srgbClr val="005172"/>
                </a:solidFill>
              </a:rPr>
              <a:t>-choline, </a:t>
            </a:r>
            <a:r>
              <a:rPr lang="nl-NL" sz="2100" dirty="0" err="1">
                <a:solidFill>
                  <a:srgbClr val="005172"/>
                </a:solidFill>
              </a:rPr>
              <a:t>tocopherol</a:t>
            </a:r>
            <a:r>
              <a:rPr lang="nl-NL" sz="2100" dirty="0">
                <a:solidFill>
                  <a:srgbClr val="005172"/>
                </a:solidFill>
              </a:rPr>
              <a:t> (E306), riboflavine (E101), </a:t>
            </a:r>
            <a:r>
              <a:rPr lang="nl-NL" sz="2100" dirty="0" err="1">
                <a:solidFill>
                  <a:srgbClr val="005172"/>
                </a:solidFill>
              </a:rPr>
              <a:t>nicotinamide</a:t>
            </a:r>
            <a:r>
              <a:rPr lang="nl-NL" sz="2100" dirty="0">
                <a:solidFill>
                  <a:srgbClr val="005172"/>
                </a:solidFill>
              </a:rPr>
              <a:t>, </a:t>
            </a:r>
            <a:r>
              <a:rPr lang="nl-NL" sz="2100" dirty="0" err="1">
                <a:solidFill>
                  <a:srgbClr val="005172"/>
                </a:solidFill>
              </a:rPr>
              <a:t>pantotheenzuur</a:t>
            </a:r>
            <a:r>
              <a:rPr lang="nl-NL" sz="2100" dirty="0">
                <a:solidFill>
                  <a:srgbClr val="005172"/>
                </a:solidFill>
              </a:rPr>
              <a:t>, </a:t>
            </a:r>
            <a:r>
              <a:rPr lang="nl-NL" sz="2100" dirty="0" err="1">
                <a:solidFill>
                  <a:srgbClr val="005172"/>
                </a:solidFill>
              </a:rPr>
              <a:t>biotine</a:t>
            </a:r>
            <a:r>
              <a:rPr lang="nl-NL" sz="2100" dirty="0">
                <a:solidFill>
                  <a:srgbClr val="005172"/>
                </a:solidFill>
              </a:rPr>
              <a:t>, foliumzuur, onoplosbare vezels, water, palmitinezuur, stearinezuur (E570), oliezuur, linoleenzuur, appelzuur (E296), oxaalzuur, salicylzuur, </a:t>
            </a:r>
            <a:r>
              <a:rPr lang="nl-NL" sz="2100" dirty="0" err="1">
                <a:solidFill>
                  <a:srgbClr val="005172"/>
                </a:solidFill>
              </a:rPr>
              <a:t>purines</a:t>
            </a:r>
            <a:r>
              <a:rPr lang="nl-NL" sz="2100" dirty="0">
                <a:solidFill>
                  <a:srgbClr val="005172"/>
                </a:solidFill>
              </a:rPr>
              <a:t>, natrium, kalium, magnesium, ijzer, koper, zink, fosfor, chloride, koffiezuur, </a:t>
            </a:r>
            <a:r>
              <a:rPr lang="nl-NL" sz="2100" dirty="0" err="1">
                <a:solidFill>
                  <a:srgbClr val="005172"/>
                </a:solidFill>
              </a:rPr>
              <a:t>threonine</a:t>
            </a:r>
            <a:r>
              <a:rPr lang="nl-NL" sz="2100" dirty="0">
                <a:solidFill>
                  <a:srgbClr val="005172"/>
                </a:solidFill>
              </a:rPr>
              <a:t>, tryptofaan, glycine, sporen van boor, kobalt en pesticiden..</a:t>
            </a:r>
          </a:p>
        </p:txBody>
      </p:sp>
      <p:sp>
        <p:nvSpPr>
          <p:cNvPr id="2" name="Titel 1">
            <a:extLst>
              <a:ext uri="{FF2B5EF4-FFF2-40B4-BE49-F238E27FC236}">
                <a16:creationId xmlns:a16="http://schemas.microsoft.com/office/drawing/2014/main" id="{4DCB0EC5-536F-4663-A555-8B85821ED909}"/>
              </a:ext>
            </a:extLst>
          </p:cNvPr>
          <p:cNvSpPr>
            <a:spLocks noGrp="1"/>
          </p:cNvSpPr>
          <p:nvPr>
            <p:ph type="title"/>
          </p:nvPr>
        </p:nvSpPr>
        <p:spPr>
          <a:xfrm>
            <a:off x="459117" y="171465"/>
            <a:ext cx="8442796" cy="791650"/>
          </a:xfrm>
        </p:spPr>
        <p:txBody>
          <a:bodyPr/>
          <a:lstStyle/>
          <a:p>
            <a:r>
              <a:rPr lang="nl-NL" dirty="0"/>
              <a:t>Het is ook (vooral) hoe je het brengt</a:t>
            </a:r>
            <a:endParaRPr lang="en-US" dirty="0"/>
          </a:p>
        </p:txBody>
      </p:sp>
      <p:pic>
        <p:nvPicPr>
          <p:cNvPr id="10" name="Afbeelding 9">
            <a:extLst>
              <a:ext uri="{FF2B5EF4-FFF2-40B4-BE49-F238E27FC236}">
                <a16:creationId xmlns:a16="http://schemas.microsoft.com/office/drawing/2014/main" id="{7DF436AD-304E-43B6-B216-699D05EC41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96555"/>
            <a:ext cx="4899597" cy="4245105"/>
          </a:xfrm>
          <a:prstGeom prst="rect">
            <a:avLst/>
          </a:prstGeom>
        </p:spPr>
      </p:pic>
    </p:spTree>
    <p:extLst>
      <p:ext uri="{BB962C8B-B14F-4D97-AF65-F5344CB8AC3E}">
        <p14:creationId xmlns:p14="http://schemas.microsoft.com/office/powerpoint/2010/main" val="98432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7A3011-DFE2-4DAA-9E7D-F7F3505C430D}"/>
              </a:ext>
            </a:extLst>
          </p:cNvPr>
          <p:cNvSpPr>
            <a:spLocks noGrp="1"/>
          </p:cNvSpPr>
          <p:nvPr>
            <p:ph type="title"/>
          </p:nvPr>
        </p:nvSpPr>
        <p:spPr>
          <a:xfrm>
            <a:off x="491642" y="325399"/>
            <a:ext cx="8442796" cy="791650"/>
          </a:xfrm>
        </p:spPr>
        <p:txBody>
          <a:bodyPr/>
          <a:lstStyle/>
          <a:p>
            <a:r>
              <a:rPr lang="en-US" dirty="0"/>
              <a:t>Maar wat zit </a:t>
            </a:r>
            <a:r>
              <a:rPr lang="en-US" dirty="0" err="1"/>
              <a:t>er</a:t>
            </a:r>
            <a:r>
              <a:rPr lang="en-US" dirty="0"/>
              <a:t> </a:t>
            </a:r>
            <a:r>
              <a:rPr lang="en-US" dirty="0" err="1"/>
              <a:t>dan</a:t>
            </a:r>
            <a:r>
              <a:rPr lang="en-US" dirty="0"/>
              <a:t> </a:t>
            </a:r>
            <a:r>
              <a:rPr lang="en-US" dirty="0" err="1"/>
              <a:t>achter</a:t>
            </a:r>
            <a:r>
              <a:rPr lang="en-US" dirty="0"/>
              <a:t> ?</a:t>
            </a:r>
          </a:p>
        </p:txBody>
      </p:sp>
      <p:sp>
        <p:nvSpPr>
          <p:cNvPr id="3" name="Tijdelijke aanduiding voor tekst 2">
            <a:extLst>
              <a:ext uri="{FF2B5EF4-FFF2-40B4-BE49-F238E27FC236}">
                <a16:creationId xmlns:a16="http://schemas.microsoft.com/office/drawing/2014/main" id="{5955372D-2C22-4C6E-BA54-5056D3737D9A}"/>
              </a:ext>
            </a:extLst>
          </p:cNvPr>
          <p:cNvSpPr>
            <a:spLocks noGrp="1"/>
          </p:cNvSpPr>
          <p:nvPr>
            <p:ph type="body" sz="quarter" idx="10"/>
          </p:nvPr>
        </p:nvSpPr>
        <p:spPr>
          <a:xfrm>
            <a:off x="467244" y="1384200"/>
            <a:ext cx="8521188" cy="4089600"/>
          </a:xfrm>
        </p:spPr>
        <p:txBody>
          <a:bodyPr/>
          <a:lstStyle/>
          <a:p>
            <a:r>
              <a:rPr lang="nl-NL" dirty="0"/>
              <a:t>Bezorgdheid over gezondheid ..het milieu</a:t>
            </a:r>
          </a:p>
          <a:p>
            <a:r>
              <a:rPr lang="nl-NL" dirty="0"/>
              <a:t>Ongeloof en wantrouwen </a:t>
            </a:r>
          </a:p>
          <a:p>
            <a:r>
              <a:rPr lang="nl-NL" dirty="0"/>
              <a:t>Zich ergens mee willen identificeren </a:t>
            </a:r>
          </a:p>
          <a:p>
            <a:r>
              <a:rPr lang="nl-NL" dirty="0"/>
              <a:t>Goed gevoel </a:t>
            </a:r>
          </a:p>
          <a:p>
            <a:r>
              <a:rPr lang="nl-NL" dirty="0"/>
              <a:t> …. </a:t>
            </a:r>
            <a:endParaRPr lang="en-US" dirty="0"/>
          </a:p>
        </p:txBody>
      </p:sp>
      <p:sp>
        <p:nvSpPr>
          <p:cNvPr id="4" name="Tijdelijke aanduiding voor dianummer 3">
            <a:extLst>
              <a:ext uri="{FF2B5EF4-FFF2-40B4-BE49-F238E27FC236}">
                <a16:creationId xmlns:a16="http://schemas.microsoft.com/office/drawing/2014/main" id="{B57FD7BC-555F-41F7-98EC-F171BC65E6C6}"/>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17</a:t>
            </a:fld>
            <a:endParaRPr lang="en-GB" dirty="0"/>
          </a:p>
        </p:txBody>
      </p:sp>
      <p:pic>
        <p:nvPicPr>
          <p:cNvPr id="5" name="Picture 4">
            <a:extLst>
              <a:ext uri="{FF2B5EF4-FFF2-40B4-BE49-F238E27FC236}">
                <a16:creationId xmlns:a16="http://schemas.microsoft.com/office/drawing/2014/main" id="{B8D2FE8E-203E-4774-B199-1A1C11EA706C}"/>
              </a:ext>
            </a:extLst>
          </p:cNvPr>
          <p:cNvPicPr>
            <a:picLocks noChangeAspect="1"/>
          </p:cNvPicPr>
          <p:nvPr/>
        </p:nvPicPr>
        <p:blipFill>
          <a:blip r:embed="rId2"/>
          <a:stretch>
            <a:fillRect/>
          </a:stretch>
        </p:blipFill>
        <p:spPr>
          <a:xfrm>
            <a:off x="4384883" y="3179427"/>
            <a:ext cx="4369549" cy="3543431"/>
          </a:xfrm>
          <a:prstGeom prst="rect">
            <a:avLst/>
          </a:prstGeom>
        </p:spPr>
      </p:pic>
    </p:spTree>
    <p:extLst>
      <p:ext uri="{BB962C8B-B14F-4D97-AF65-F5344CB8AC3E}">
        <p14:creationId xmlns:p14="http://schemas.microsoft.com/office/powerpoint/2010/main" val="2279134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fbeeldingsresultaat voor the last supp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400" y="1015999"/>
            <a:ext cx="8605520" cy="4830763"/>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p:cNvSpPr/>
          <p:nvPr/>
        </p:nvSpPr>
        <p:spPr>
          <a:xfrm>
            <a:off x="1767840" y="2286000"/>
            <a:ext cx="1310640" cy="744279"/>
          </a:xfrm>
          <a:prstGeom prst="wedgeEllipseCallout">
            <a:avLst>
              <a:gd name="adj1" fmla="val -40110"/>
              <a:gd name="adj2" fmla="val 421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914400"/>
            <a:r>
              <a:rPr lang="en-US" sz="1600" dirty="0">
                <a:solidFill>
                  <a:prstClr val="black"/>
                </a:solidFill>
              </a:rPr>
              <a:t>Brood is gif  </a:t>
            </a:r>
            <a:endParaRPr lang="nl-NL" sz="1600" dirty="0">
              <a:solidFill>
                <a:prstClr val="black"/>
              </a:solidFill>
            </a:endParaRPr>
          </a:p>
        </p:txBody>
      </p:sp>
      <p:sp>
        <p:nvSpPr>
          <p:cNvPr id="6" name="Oval Callout 5"/>
          <p:cNvSpPr/>
          <p:nvPr/>
        </p:nvSpPr>
        <p:spPr>
          <a:xfrm>
            <a:off x="6024880" y="1320800"/>
            <a:ext cx="1673092" cy="965200"/>
          </a:xfrm>
          <a:prstGeom prst="wedgeEllipseCallout">
            <a:avLst>
              <a:gd name="adj1" fmla="val 470"/>
              <a:gd name="adj2" fmla="val 600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914400"/>
            <a:r>
              <a:rPr lang="nl-NL" sz="1600" dirty="0">
                <a:solidFill>
                  <a:prstClr val="black"/>
                </a:solidFill>
              </a:rPr>
              <a:t>Hij is gekocht door de industrie</a:t>
            </a:r>
          </a:p>
        </p:txBody>
      </p:sp>
      <p:sp>
        <p:nvSpPr>
          <p:cNvPr id="7" name="Oval Callout 6"/>
          <p:cNvSpPr/>
          <p:nvPr/>
        </p:nvSpPr>
        <p:spPr>
          <a:xfrm>
            <a:off x="1112520" y="1097279"/>
            <a:ext cx="1310640" cy="965200"/>
          </a:xfrm>
          <a:prstGeom prst="wedgeEllipseCallout">
            <a:avLst>
              <a:gd name="adj1" fmla="val -40110"/>
              <a:gd name="adj2" fmla="val 421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914400"/>
            <a:r>
              <a:rPr lang="en-US" sz="1600" dirty="0">
                <a:solidFill>
                  <a:prstClr val="black"/>
                </a:solidFill>
              </a:rPr>
              <a:t>Is </a:t>
            </a:r>
            <a:r>
              <a:rPr lang="en-US" sz="1600" dirty="0" err="1">
                <a:solidFill>
                  <a:prstClr val="black"/>
                </a:solidFill>
              </a:rPr>
              <a:t>dat</a:t>
            </a:r>
            <a:r>
              <a:rPr lang="en-US" sz="1600" dirty="0">
                <a:solidFill>
                  <a:prstClr val="black"/>
                </a:solidFill>
              </a:rPr>
              <a:t> low carb?</a:t>
            </a:r>
            <a:endParaRPr lang="nl-NL" sz="1600" dirty="0">
              <a:solidFill>
                <a:prstClr val="black"/>
              </a:solidFill>
            </a:endParaRPr>
          </a:p>
        </p:txBody>
      </p:sp>
      <p:sp>
        <p:nvSpPr>
          <p:cNvPr id="8" name="Oval Callout 7"/>
          <p:cNvSpPr/>
          <p:nvPr/>
        </p:nvSpPr>
        <p:spPr>
          <a:xfrm>
            <a:off x="4582160" y="1320800"/>
            <a:ext cx="1442720" cy="965200"/>
          </a:xfrm>
          <a:prstGeom prst="wedgeEllipseCallout">
            <a:avLst>
              <a:gd name="adj1" fmla="val 470"/>
              <a:gd name="adj2" fmla="val 600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914400"/>
            <a:r>
              <a:rPr lang="en-US" sz="1600" dirty="0" err="1">
                <a:solidFill>
                  <a:prstClr val="black"/>
                </a:solidFill>
              </a:rPr>
              <a:t>Ik</a:t>
            </a:r>
            <a:r>
              <a:rPr lang="en-US" sz="1600" dirty="0">
                <a:solidFill>
                  <a:prstClr val="black"/>
                </a:solidFill>
              </a:rPr>
              <a:t> </a:t>
            </a:r>
            <a:r>
              <a:rPr lang="en-US" sz="1600" dirty="0" err="1">
                <a:solidFill>
                  <a:prstClr val="black"/>
                </a:solidFill>
              </a:rPr>
              <a:t>eet</a:t>
            </a:r>
            <a:r>
              <a:rPr lang="en-US" sz="1600" dirty="0">
                <a:solidFill>
                  <a:prstClr val="black"/>
                </a:solidFill>
              </a:rPr>
              <a:t> </a:t>
            </a:r>
            <a:r>
              <a:rPr lang="en-US" sz="1600" dirty="0" err="1">
                <a:solidFill>
                  <a:prstClr val="black"/>
                </a:solidFill>
              </a:rPr>
              <a:t>alleen</a:t>
            </a:r>
            <a:r>
              <a:rPr lang="en-US" sz="1600" dirty="0">
                <a:solidFill>
                  <a:prstClr val="black"/>
                </a:solidFill>
              </a:rPr>
              <a:t> maar paleo</a:t>
            </a:r>
            <a:endParaRPr lang="nl-NL" sz="1600" dirty="0">
              <a:solidFill>
                <a:prstClr val="black"/>
              </a:solidFill>
            </a:endParaRPr>
          </a:p>
        </p:txBody>
      </p:sp>
      <p:sp>
        <p:nvSpPr>
          <p:cNvPr id="9" name="Cloud Callout 8"/>
          <p:cNvSpPr/>
          <p:nvPr/>
        </p:nvSpPr>
        <p:spPr>
          <a:xfrm>
            <a:off x="7366000" y="182881"/>
            <a:ext cx="1518920" cy="1198880"/>
          </a:xfrm>
          <a:prstGeom prst="cloudCallout">
            <a:avLst>
              <a:gd name="adj1" fmla="val 1592"/>
              <a:gd name="adj2" fmla="val 1196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lang="en-US" sz="1600" dirty="0" err="1">
                <a:solidFill>
                  <a:prstClr val="black"/>
                </a:solidFill>
              </a:rPr>
              <a:t>Ik</a:t>
            </a:r>
            <a:r>
              <a:rPr lang="en-US" sz="1600" dirty="0">
                <a:solidFill>
                  <a:prstClr val="black"/>
                </a:solidFill>
              </a:rPr>
              <a:t> </a:t>
            </a:r>
            <a:r>
              <a:rPr lang="en-US" sz="1600" dirty="0" err="1">
                <a:solidFill>
                  <a:prstClr val="black"/>
                </a:solidFill>
              </a:rPr>
              <a:t>geloof</a:t>
            </a:r>
            <a:r>
              <a:rPr lang="en-US" sz="1600" dirty="0">
                <a:solidFill>
                  <a:prstClr val="black"/>
                </a:solidFill>
              </a:rPr>
              <a:t> </a:t>
            </a:r>
            <a:r>
              <a:rPr lang="en-US" sz="1600" dirty="0" err="1">
                <a:solidFill>
                  <a:prstClr val="black"/>
                </a:solidFill>
              </a:rPr>
              <a:t>geen</a:t>
            </a:r>
            <a:r>
              <a:rPr lang="en-US" sz="1600" dirty="0">
                <a:solidFill>
                  <a:prstClr val="black"/>
                </a:solidFill>
              </a:rPr>
              <a:t> </a:t>
            </a:r>
            <a:r>
              <a:rPr lang="en-US" sz="1600" dirty="0" err="1">
                <a:solidFill>
                  <a:prstClr val="black"/>
                </a:solidFill>
              </a:rPr>
              <a:t>woord</a:t>
            </a:r>
            <a:r>
              <a:rPr lang="en-US" sz="1600" dirty="0">
                <a:solidFill>
                  <a:prstClr val="black"/>
                </a:solidFill>
              </a:rPr>
              <a:t> van wat </a:t>
            </a:r>
            <a:r>
              <a:rPr lang="en-US" sz="1600" dirty="0" err="1">
                <a:solidFill>
                  <a:prstClr val="black"/>
                </a:solidFill>
              </a:rPr>
              <a:t>hij</a:t>
            </a:r>
            <a:r>
              <a:rPr lang="en-US" sz="1600" dirty="0">
                <a:solidFill>
                  <a:prstClr val="black"/>
                </a:solidFill>
              </a:rPr>
              <a:t> </a:t>
            </a:r>
            <a:r>
              <a:rPr lang="en-US" sz="1600" dirty="0" err="1">
                <a:solidFill>
                  <a:prstClr val="black"/>
                </a:solidFill>
              </a:rPr>
              <a:t>zegt</a:t>
            </a:r>
            <a:endParaRPr lang="nl-NL" sz="1600" dirty="0">
              <a:solidFill>
                <a:prstClr val="black"/>
              </a:solidFill>
            </a:endParaRPr>
          </a:p>
        </p:txBody>
      </p:sp>
      <p:sp>
        <p:nvSpPr>
          <p:cNvPr id="11" name="Title 10"/>
          <p:cNvSpPr>
            <a:spLocks noGrp="1"/>
          </p:cNvSpPr>
          <p:nvPr>
            <p:ph type="title"/>
          </p:nvPr>
        </p:nvSpPr>
        <p:spPr/>
        <p:txBody>
          <a:bodyPr>
            <a:normAutofit/>
          </a:bodyPr>
          <a:lstStyle/>
          <a:p>
            <a:r>
              <a:rPr lang="nl-NL" sz="3200" dirty="0"/>
              <a:t>Ongeloof en wantrouwen </a:t>
            </a:r>
          </a:p>
        </p:txBody>
      </p:sp>
    </p:spTree>
    <p:extLst>
      <p:ext uri="{BB962C8B-B14F-4D97-AF65-F5344CB8AC3E}">
        <p14:creationId xmlns:p14="http://schemas.microsoft.com/office/powerpoint/2010/main" val="416186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5603" y="321298"/>
            <a:ext cx="8442796" cy="791650"/>
          </a:xfrm>
        </p:spPr>
        <p:txBody>
          <a:bodyPr/>
          <a:lstStyle/>
          <a:p>
            <a:r>
              <a:rPr lang="en-US" dirty="0"/>
              <a:t>Angst </a:t>
            </a:r>
            <a:r>
              <a:rPr lang="en-US" dirty="0" err="1"/>
              <a:t>voor</a:t>
            </a:r>
            <a:r>
              <a:rPr lang="en-US" dirty="0"/>
              <a:t> </a:t>
            </a:r>
            <a:r>
              <a:rPr lang="en-US" dirty="0" err="1"/>
              <a:t>ongezond</a:t>
            </a:r>
            <a:r>
              <a:rPr lang="en-US" dirty="0"/>
              <a:t> </a:t>
            </a:r>
            <a:r>
              <a:rPr lang="en-US" dirty="0" err="1"/>
              <a:t>voedsel</a:t>
            </a:r>
            <a:r>
              <a:rPr lang="en-US" dirty="0"/>
              <a:t>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420" y="1427234"/>
            <a:ext cx="4274399" cy="4455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67532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GP7829-verkleind"/>
          <p:cNvPicPr>
            <a:picLocks noChangeAspect="1" noChangeArrowheads="1"/>
          </p:cNvPicPr>
          <p:nvPr/>
        </p:nvPicPr>
        <p:blipFill>
          <a:blip r:embed="rId2" cstate="print"/>
          <a:srcRect/>
          <a:stretch>
            <a:fillRect/>
          </a:stretch>
        </p:blipFill>
        <p:spPr bwMode="auto">
          <a:xfrm>
            <a:off x="542925" y="234952"/>
            <a:ext cx="7905750" cy="5929313"/>
          </a:xfrm>
          <a:prstGeom prst="rect">
            <a:avLst/>
          </a:prstGeom>
          <a:noFill/>
        </p:spPr>
      </p:pic>
    </p:spTree>
    <p:extLst>
      <p:ext uri="{BB962C8B-B14F-4D97-AF65-F5344CB8AC3E}">
        <p14:creationId xmlns:p14="http://schemas.microsoft.com/office/powerpoint/2010/main" val="33414597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7" y="5038951"/>
            <a:ext cx="8629352" cy="16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descr="http://cdn.bodyenfitshop.nl/live/upload/BF_FB_banner_superfood-en-powermix.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237" y="2219364"/>
            <a:ext cx="5892800" cy="2684265"/>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s://encrypted-tbn3.gstatic.com/images?q=tbn:ANd9GcSbZ7r0_JIv_87TIHljctwJLFuTS_CQwEeQ8sHuInBhRsT733G2">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3569" y="142875"/>
            <a:ext cx="3312020" cy="2605108"/>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http://foodevolution.nl/wp-content/uploads/2015/04/super-tomaat.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6237" y="142875"/>
            <a:ext cx="2396209" cy="20645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3420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699" y="203634"/>
            <a:ext cx="8229600" cy="1001712"/>
          </a:xfrm>
          <a:ln>
            <a:noFill/>
          </a:ln>
        </p:spPr>
        <p:txBody>
          <a:bodyPr>
            <a:normAutofit/>
          </a:bodyPr>
          <a:lstStyle/>
          <a:p>
            <a:r>
              <a:rPr lang="en-GB" sz="3200" b="1">
                <a:solidFill>
                  <a:srgbClr val="002060"/>
                </a:solidFill>
                <a:latin typeface="Verdana" panose="020B0604030504040204" pitchFamily="34" charset="0"/>
                <a:ea typeface="Verdana" panose="020B0604030504040204" pitchFamily="34" charset="0"/>
                <a:cs typeface="Verdana" panose="020B0604030504040204" pitchFamily="34" charset="0"/>
              </a:rPr>
              <a:t>You are what you eat..? </a:t>
            </a:r>
            <a:endParaRPr lang="en-GB" sz="32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Oval 2"/>
          <p:cNvSpPr/>
          <p:nvPr/>
        </p:nvSpPr>
        <p:spPr>
          <a:xfrm>
            <a:off x="914401" y="1428921"/>
            <a:ext cx="2173184" cy="2438551"/>
          </a:xfrm>
          <a:prstGeom prst="ellips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50" name="Picture 2" descr="Handteke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4463" y="2178208"/>
            <a:ext cx="2456996" cy="9399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94463" y="1674420"/>
            <a:ext cx="2517568" cy="486889"/>
          </a:xfrm>
          <a:prstGeom prst="rect">
            <a:avLst/>
          </a:prstGeom>
          <a:noFill/>
        </p:spPr>
        <p:txBody>
          <a:bodyPr wrap="square" rtlCol="0">
            <a:noAutofit/>
          </a:bodyPr>
          <a:lstStyle/>
          <a:p>
            <a:r>
              <a:rPr lang="en-GB" sz="1800" b="1">
                <a:latin typeface="Calibri" panose="020F0502020204030204" pitchFamily="34" charset="0"/>
                <a:cs typeface="Calibri" panose="020F0502020204030204" pitchFamily="34" charset="0"/>
              </a:rPr>
              <a:t>Der Mensch ist, was er isst.</a:t>
            </a:r>
            <a:endParaRPr lang="en-GB" sz="1800" b="1" dirty="0">
              <a:latin typeface="Calibri" panose="020F0502020204030204" pitchFamily="34" charset="0"/>
              <a:cs typeface="Calibri" panose="020F0502020204030204" pitchFamily="34" charset="0"/>
            </a:endParaRPr>
          </a:p>
        </p:txBody>
      </p:sp>
      <p:sp>
        <p:nvSpPr>
          <p:cNvPr id="6" name="Oval 5"/>
          <p:cNvSpPr/>
          <p:nvPr/>
        </p:nvSpPr>
        <p:spPr>
          <a:xfrm>
            <a:off x="3194463" y="3860393"/>
            <a:ext cx="2173184" cy="2438551"/>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5640778" y="4553048"/>
            <a:ext cx="2256312" cy="750124"/>
          </a:xfrm>
          <a:prstGeom prst="rect">
            <a:avLst/>
          </a:prstGeom>
          <a:noFill/>
        </p:spPr>
        <p:txBody>
          <a:bodyPr wrap="square" rtlCol="0">
            <a:noAutofit/>
          </a:bodyPr>
          <a:lstStyle/>
          <a:p>
            <a:r>
              <a:rPr lang="en-GB" sz="1800" b="1" dirty="0">
                <a:latin typeface="Calibri" panose="020F0502020204030204" pitchFamily="34" charset="0"/>
                <a:cs typeface="Calibri" panose="020F0502020204030204" pitchFamily="34" charset="0"/>
              </a:rPr>
              <a:t>Dis-</a:t>
            </a:r>
            <a:r>
              <a:rPr lang="en-GB" sz="1800" b="1" dirty="0" err="1">
                <a:latin typeface="Calibri" panose="020F0502020204030204" pitchFamily="34" charset="0"/>
                <a:cs typeface="Calibri" panose="020F0502020204030204" pitchFamily="34" charset="0"/>
              </a:rPr>
              <a:t>moi</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ce</a:t>
            </a:r>
            <a:r>
              <a:rPr lang="en-GB" sz="1800" b="1" dirty="0">
                <a:latin typeface="Calibri" panose="020F0502020204030204" pitchFamily="34" charset="0"/>
                <a:cs typeface="Calibri" panose="020F0502020204030204" pitchFamily="34" charset="0"/>
              </a:rPr>
              <a:t> que </a:t>
            </a:r>
            <a:r>
              <a:rPr lang="en-GB" sz="1800" b="1" dirty="0" err="1">
                <a:latin typeface="Calibri" panose="020F0502020204030204" pitchFamily="34" charset="0"/>
                <a:cs typeface="Calibri" panose="020F0502020204030204" pitchFamily="34" charset="0"/>
              </a:rPr>
              <a:t>tu</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manges</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je</a:t>
            </a:r>
            <a:r>
              <a:rPr lang="en-GB" sz="1800" b="1" dirty="0">
                <a:latin typeface="Calibri" panose="020F0502020204030204" pitchFamily="34" charset="0"/>
                <a:cs typeface="Calibri" panose="020F0502020204030204" pitchFamily="34" charset="0"/>
              </a:rPr>
              <a:t> te </a:t>
            </a:r>
            <a:r>
              <a:rPr lang="en-GB" sz="1800" b="1" dirty="0" err="1">
                <a:latin typeface="Calibri" panose="020F0502020204030204" pitchFamily="34" charset="0"/>
                <a:cs typeface="Calibri" panose="020F0502020204030204" pitchFamily="34" charset="0"/>
              </a:rPr>
              <a:t>dirai</a:t>
            </a:r>
            <a:r>
              <a:rPr lang="en-GB" sz="1800" b="1" dirty="0">
                <a:latin typeface="Calibri" panose="020F0502020204030204" pitchFamily="34" charset="0"/>
                <a:cs typeface="Calibri" panose="020F0502020204030204" pitchFamily="34" charset="0"/>
              </a:rPr>
              <a:t> qui </a:t>
            </a:r>
            <a:r>
              <a:rPr lang="en-GB" sz="1800" b="1" dirty="0" err="1">
                <a:latin typeface="Calibri" panose="020F0502020204030204" pitchFamily="34" charset="0"/>
                <a:cs typeface="Calibri" panose="020F0502020204030204" pitchFamily="34" charset="0"/>
              </a:rPr>
              <a:t>tu</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es</a:t>
            </a:r>
            <a:r>
              <a:rPr lang="en-GB" sz="1800" b="1" dirty="0">
                <a:latin typeface="Calibri" panose="020F0502020204030204" pitchFamily="34" charset="0"/>
                <a:cs typeface="Calibri" panose="020F0502020204030204" pitchFamily="34" charset="0"/>
              </a:rPr>
              <a:t>. </a:t>
            </a:r>
          </a:p>
          <a:p>
            <a:r>
              <a:rPr lang="en-GB" sz="1400" i="1" dirty="0">
                <a:latin typeface="Calibri" panose="020F0502020204030204" pitchFamily="34" charset="0"/>
                <a:cs typeface="Calibri" panose="020F0502020204030204" pitchFamily="34" charset="0"/>
              </a:rPr>
              <a:t>Jean </a:t>
            </a:r>
            <a:r>
              <a:rPr lang="en-GB" sz="1400" i="1" dirty="0" err="1">
                <a:latin typeface="Calibri" panose="020F0502020204030204" pitchFamily="34" charset="0"/>
                <a:cs typeface="Calibri" panose="020F0502020204030204" pitchFamily="34" charset="0"/>
              </a:rPr>
              <a:t>Anthelme</a:t>
            </a:r>
            <a:r>
              <a:rPr lang="en-GB" sz="1400" i="1" dirty="0">
                <a:latin typeface="Calibri" panose="020F0502020204030204" pitchFamily="34" charset="0"/>
                <a:cs typeface="Calibri" panose="020F0502020204030204" pitchFamily="34" charset="0"/>
              </a:rPr>
              <a:t> Brillat-Savarin </a:t>
            </a:r>
          </a:p>
        </p:txBody>
      </p:sp>
    </p:spTree>
    <p:extLst>
      <p:ext uri="{BB962C8B-B14F-4D97-AF65-F5344CB8AC3E}">
        <p14:creationId xmlns:p14="http://schemas.microsoft.com/office/powerpoint/2010/main" val="17066156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renskroes.com/wp-content/uploads/2015/04/DSC81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476" y="1102563"/>
            <a:ext cx="7118623" cy="474850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2552131" y="2781939"/>
            <a:ext cx="1651378" cy="914400"/>
          </a:xfrm>
          <a:prstGeom prst="wedgeRoundRectCallo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nl-NL" b="1" dirty="0">
                <a:solidFill>
                  <a:schemeClr val="tx1"/>
                </a:solidFill>
              </a:rPr>
              <a:t>Happy Cleansing </a:t>
            </a:r>
          </a:p>
        </p:txBody>
      </p:sp>
      <p:sp>
        <p:nvSpPr>
          <p:cNvPr id="4" name="Rounded Rectangular Callout 3"/>
          <p:cNvSpPr/>
          <p:nvPr/>
        </p:nvSpPr>
        <p:spPr>
          <a:xfrm>
            <a:off x="5101988" y="2044408"/>
            <a:ext cx="1651378" cy="914400"/>
          </a:xfrm>
          <a:prstGeom prst="wedgeRoundRectCallo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nl-NL" b="1" dirty="0">
                <a:solidFill>
                  <a:schemeClr val="tx1"/>
                </a:solidFill>
              </a:rPr>
              <a:t>Oil pulling</a:t>
            </a:r>
          </a:p>
        </p:txBody>
      </p:sp>
      <p:sp>
        <p:nvSpPr>
          <p:cNvPr id="5" name="Rounded Rectangular Callout 4"/>
          <p:cNvSpPr/>
          <p:nvPr/>
        </p:nvSpPr>
        <p:spPr>
          <a:xfrm>
            <a:off x="4025629" y="1451179"/>
            <a:ext cx="1651378" cy="914400"/>
          </a:xfrm>
          <a:prstGeom prst="wedgeRoundRectCallo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nl-NL" b="1" dirty="0">
                <a:solidFill>
                  <a:schemeClr val="tx1"/>
                </a:solidFill>
              </a:rPr>
              <a:t>Clay detox</a:t>
            </a:r>
          </a:p>
        </p:txBody>
      </p:sp>
      <p:pic>
        <p:nvPicPr>
          <p:cNvPr id="6" name="Picture 4" descr="https://encrypted-tbn3.gstatic.com/shopping?q=tbn:ANd9GcSFL8rnBrTfgAMqeMsckKhlkpdyq8lKglf3cIn4Q_4DquG31I1n9rRi0Ze5mpV9vvmRyxYKtk-y&amp;usqp=C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68" y="3696339"/>
            <a:ext cx="1427565" cy="2424167"/>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p:cNvSpPr/>
          <p:nvPr/>
        </p:nvSpPr>
        <p:spPr>
          <a:xfrm>
            <a:off x="5101988" y="3969563"/>
            <a:ext cx="1995498" cy="914400"/>
          </a:xfrm>
          <a:prstGeom prst="wedgeRoundRectCallo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nl-NL" b="1" dirty="0">
                <a:solidFill>
                  <a:schemeClr val="tx1"/>
                </a:solidFill>
              </a:rPr>
              <a:t>Superfoods </a:t>
            </a:r>
          </a:p>
        </p:txBody>
      </p:sp>
      <p:sp>
        <p:nvSpPr>
          <p:cNvPr id="8" name="Title 1">
            <a:extLst>
              <a:ext uri="{FF2B5EF4-FFF2-40B4-BE49-F238E27FC236}">
                <a16:creationId xmlns:a16="http://schemas.microsoft.com/office/drawing/2014/main" id="{E2EC28D6-6C04-41F2-B672-A27E6014489F}"/>
              </a:ext>
            </a:extLst>
          </p:cNvPr>
          <p:cNvSpPr txBox="1">
            <a:spLocks/>
          </p:cNvSpPr>
          <p:nvPr/>
        </p:nvSpPr>
        <p:spPr>
          <a:xfrm>
            <a:off x="409699" y="203634"/>
            <a:ext cx="8229600" cy="1001712"/>
          </a:xfrm>
          <a:prstGeom prst="rect">
            <a:avLst/>
          </a:prstGeom>
          <a:ln>
            <a:noFill/>
          </a:ln>
        </p:spPr>
        <p:txBody>
          <a:bodyPr>
            <a:normAutofit fontScale="77500" lnSpcReduction="20000"/>
          </a:bodyPr>
          <a:lst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r>
              <a:rPr lang="nl-NL" sz="3200" dirty="0">
                <a:solidFill>
                  <a:srgbClr val="002060"/>
                </a:solidFill>
                <a:ea typeface="Verdana" panose="020B0604030504040204" pitchFamily="34" charset="0"/>
                <a:cs typeface="Verdana" panose="020B0604030504040204" pitchFamily="34" charset="0"/>
              </a:rPr>
              <a:t>En daar kan je soms goed gebruik van maken..   </a:t>
            </a:r>
            <a:endParaRPr lang="en-US" sz="3200" dirty="0">
              <a:solidFill>
                <a:srgbClr val="002060"/>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5541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23</a:t>
            </a:fld>
            <a:endParaRPr lang="en-GB" dirty="0"/>
          </a:p>
        </p:txBody>
      </p:sp>
      <p:pic>
        <p:nvPicPr>
          <p:cNvPr id="4098" name="Picture 2" descr="Voedsel als nieuwe vorm van relig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67" y="706888"/>
            <a:ext cx="3150962" cy="222668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6807" y="475538"/>
            <a:ext cx="4571635" cy="516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30" y="3056033"/>
            <a:ext cx="4244524" cy="2919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72811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24</a:t>
            </a:fld>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321" y="971210"/>
            <a:ext cx="7633607" cy="4771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21391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07" y="609419"/>
            <a:ext cx="6240936" cy="4277879"/>
          </a:xfrm>
          <a:prstGeom prst="rect">
            <a:avLst/>
          </a:prstGeom>
          <a:effectLst>
            <a:softEdge rad="127000"/>
          </a:effectLst>
        </p:spPr>
      </p:pic>
      <p:pic>
        <p:nvPicPr>
          <p:cNvPr id="3" name="Picture 2" descr="Life%20Exten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8044" y="707654"/>
            <a:ext cx="2494046" cy="3640078"/>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3999" y="4996483"/>
            <a:ext cx="4988089" cy="1803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713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968" y="6447586"/>
            <a:ext cx="2323523" cy="3487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p:cNvSpPr>
            <a:spLocks noGrp="1" noChangeArrowheads="1"/>
          </p:cNvSpPr>
          <p:nvPr>
            <p:ph type="title"/>
          </p:nvPr>
        </p:nvSpPr>
        <p:spPr bwMode="auto">
          <a:xfrm>
            <a:off x="163080" y="6429376"/>
            <a:ext cx="6381750" cy="320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2209" rIns="0" bIns="0" numCol="1" anchor="ctr" anchorCtr="0" compatLnSpc="1">
            <a:prstTxWarp prst="textNoShape">
              <a:avLst/>
            </a:prstTxWarp>
          </a:bodyPr>
          <a:lstStyle/>
          <a:p>
            <a:pPr algn="l">
              <a:tabLst>
                <a:tab pos="649552" algn="l"/>
                <a:tab pos="1299104" algn="l"/>
                <a:tab pos="1948657" algn="l"/>
                <a:tab pos="2598207" algn="l"/>
                <a:tab pos="3247759" algn="l"/>
                <a:tab pos="3897311" algn="l"/>
                <a:tab pos="4546864" algn="l"/>
                <a:tab pos="5196415" algn="l"/>
                <a:tab pos="5845968" algn="l"/>
              </a:tabLst>
            </a:pPr>
            <a:r>
              <a:rPr lang="en-US" altLang="nl-NL" sz="1100" b="1">
                <a:cs typeface="Arial Unicode MS" pitchFamily="32" charset="0"/>
              </a:rPr>
              <a:t>Messerli FH. N Engl J Med 2012;367:1562-1564.</a:t>
            </a: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3058" y="546765"/>
            <a:ext cx="7056539" cy="55341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kstvak 1">
            <a:extLst>
              <a:ext uri="{FF2B5EF4-FFF2-40B4-BE49-F238E27FC236}">
                <a16:creationId xmlns:a16="http://schemas.microsoft.com/office/drawing/2014/main" id="{1B571673-F00E-4579-AB4E-D50FEB5869E1}"/>
              </a:ext>
            </a:extLst>
          </p:cNvPr>
          <p:cNvSpPr txBox="1"/>
          <p:nvPr/>
        </p:nvSpPr>
        <p:spPr>
          <a:xfrm>
            <a:off x="1173058" y="206864"/>
            <a:ext cx="7027501" cy="339901"/>
          </a:xfrm>
          <a:prstGeom prst="rect">
            <a:avLst/>
          </a:prstGeom>
          <a:noFill/>
        </p:spPr>
        <p:txBody>
          <a:bodyPr wrap="none" rtlCol="0">
            <a:spAutoFit/>
          </a:bodyPr>
          <a:lstStyle/>
          <a:p>
            <a:pPr>
              <a:lnSpc>
                <a:spcPts val="1800"/>
              </a:lnSpc>
            </a:pPr>
            <a:r>
              <a:rPr lang="nl-NL" sz="2800" dirty="0">
                <a:latin typeface="Verdana" pitchFamily="34" charset="0"/>
              </a:rPr>
              <a:t>De wetenschap wordt vaak verdraaid </a:t>
            </a:r>
            <a:endParaRPr lang="en-US" sz="2800" dirty="0">
              <a:latin typeface="Verdana" pitchFamily="34" charset="0"/>
            </a:endParaRPr>
          </a:p>
        </p:txBody>
      </p:sp>
    </p:spTree>
    <p:extLst>
      <p:ext uri="{BB962C8B-B14F-4D97-AF65-F5344CB8AC3E}">
        <p14:creationId xmlns:p14="http://schemas.microsoft.com/office/powerpoint/2010/main" val="2253412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pbs.twimg.com/media/CxlIOrcW8AAFRs_.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724" y="1066255"/>
            <a:ext cx="7314005" cy="549867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79682" y="148433"/>
            <a:ext cx="8784636" cy="1001712"/>
          </a:xfrm>
          <a:prstGeom prst="rect">
            <a:avLst/>
          </a:prstGeom>
        </p:spPr>
        <p:txBody>
          <a:bodyPr>
            <a:normAutofit/>
          </a:bodyPr>
          <a:lstStyle>
            <a:lvl1pPr algn="l" defTabSz="685800" rtl="0" eaLnBrk="1" latinLnBrk="0" hangingPunct="1">
              <a:lnSpc>
                <a:spcPct val="90000"/>
              </a:lnSpc>
              <a:spcBef>
                <a:spcPct val="0"/>
              </a:spcBef>
              <a:buNone/>
              <a:defRPr sz="2200" kern="1200">
                <a:solidFill>
                  <a:schemeClr val="tx2"/>
                </a:solidFill>
                <a:latin typeface="+mn-lt"/>
                <a:ea typeface="+mj-ea"/>
                <a:cs typeface="+mj-cs"/>
              </a:defRPr>
            </a:lvl1pPr>
          </a:lstStyle>
          <a:p>
            <a:r>
              <a:rPr lang="nl-NL" sz="2800" dirty="0">
                <a:solidFill>
                  <a:srgbClr val="002060"/>
                </a:solidFill>
                <a:latin typeface="Verdana" panose="020B0604030504040204" pitchFamily="34" charset="0"/>
                <a:ea typeface="Verdana" panose="020B0604030504040204" pitchFamily="34" charset="0"/>
                <a:cs typeface="Verdana" panose="020B0604030504040204" pitchFamily="34" charset="0"/>
              </a:rPr>
              <a:t>En wetenschappers worden vaak niet geloofd  </a:t>
            </a:r>
            <a:endParaRPr lang="en-US" sz="28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679917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806" y="401638"/>
            <a:ext cx="8442796" cy="791650"/>
          </a:xfrm>
        </p:spPr>
        <p:txBody>
          <a:bodyPr/>
          <a:lstStyle/>
          <a:p>
            <a:r>
              <a:rPr lang="nl-NL" dirty="0"/>
              <a:t>Rol van social media en Internet </a:t>
            </a:r>
            <a:endParaRPr lang="en-US" dirty="0"/>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28</a:t>
            </a:fld>
            <a:endParaRPr lang="en-GB"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286" y="1185476"/>
            <a:ext cx="5061858" cy="250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6065" y="1557234"/>
            <a:ext cx="2726871" cy="231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8181" y="3394005"/>
            <a:ext cx="3876676" cy="273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9721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7655" y="1200790"/>
            <a:ext cx="4579360" cy="5441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409698" y="203634"/>
            <a:ext cx="8734301" cy="1001712"/>
          </a:xfrm>
          <a:prstGeom prst="rect">
            <a:avLst/>
          </a:prstGeom>
        </p:spPr>
        <p:txBody>
          <a:bodyPr>
            <a:normAutofit/>
          </a:bodyPr>
          <a:lstStyle>
            <a:lvl1pPr algn="l" defTabSz="685800" rtl="0" eaLnBrk="1" latinLnBrk="0" hangingPunct="1">
              <a:lnSpc>
                <a:spcPct val="90000"/>
              </a:lnSpc>
              <a:spcBef>
                <a:spcPct val="0"/>
              </a:spcBef>
              <a:buNone/>
              <a:defRPr sz="2200" kern="1200">
                <a:solidFill>
                  <a:schemeClr val="tx2"/>
                </a:solidFill>
                <a:latin typeface="+mn-lt"/>
                <a:ea typeface="+mj-ea"/>
                <a:cs typeface="+mj-cs"/>
              </a:defRPr>
            </a:lvl1pPr>
          </a:lstStyle>
          <a:p>
            <a:r>
              <a:rPr lang="en-GB" sz="3200" b="1" i="1">
                <a:solidFill>
                  <a:srgbClr val="002060"/>
                </a:solidFill>
                <a:latin typeface="Verdana" panose="020B0604030504040204" pitchFamily="34" charset="0"/>
                <a:ea typeface="Verdana" panose="020B0604030504040204" pitchFamily="34" charset="0"/>
                <a:cs typeface="Verdana" panose="020B0604030504040204" pitchFamily="34" charset="0"/>
              </a:rPr>
              <a:t>Sympathy for the devil   </a:t>
            </a:r>
            <a:endParaRPr lang="en-GB" sz="3200" b="1" i="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331914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77BF54-CBAB-4677-BFCD-97949DD2B487}"/>
              </a:ext>
            </a:extLst>
          </p:cNvPr>
          <p:cNvSpPr>
            <a:spLocks noGrp="1"/>
          </p:cNvSpPr>
          <p:nvPr>
            <p:ph type="title"/>
          </p:nvPr>
        </p:nvSpPr>
        <p:spPr>
          <a:xfrm>
            <a:off x="413250" y="325399"/>
            <a:ext cx="8442796" cy="791650"/>
          </a:xfrm>
        </p:spPr>
        <p:txBody>
          <a:bodyPr/>
          <a:lstStyle/>
          <a:p>
            <a:r>
              <a:rPr lang="en-GB" dirty="0"/>
              <a:t>Wat </a:t>
            </a:r>
            <a:r>
              <a:rPr lang="en-GB" dirty="0" err="1"/>
              <a:t>raakt</a:t>
            </a:r>
            <a:r>
              <a:rPr lang="en-GB" dirty="0"/>
              <a:t> </a:t>
            </a:r>
            <a:r>
              <a:rPr lang="en-GB" dirty="0" err="1"/>
              <a:t>dit</a:t>
            </a:r>
            <a:r>
              <a:rPr lang="en-GB" dirty="0"/>
              <a:t> </a:t>
            </a:r>
            <a:r>
              <a:rPr lang="en-GB" dirty="0" err="1"/>
              <a:t>onderwerp</a:t>
            </a:r>
            <a:r>
              <a:rPr lang="en-GB" dirty="0"/>
              <a:t> </a:t>
            </a:r>
            <a:r>
              <a:rPr lang="en-GB" dirty="0" err="1"/>
              <a:t>aan</a:t>
            </a:r>
            <a:r>
              <a:rPr lang="en-GB" dirty="0"/>
              <a:t>?  </a:t>
            </a:r>
          </a:p>
        </p:txBody>
      </p:sp>
      <p:sp>
        <p:nvSpPr>
          <p:cNvPr id="3" name="Tijdelijke aanduiding voor tekst 2">
            <a:extLst>
              <a:ext uri="{FF2B5EF4-FFF2-40B4-BE49-F238E27FC236}">
                <a16:creationId xmlns:a16="http://schemas.microsoft.com/office/drawing/2014/main" id="{C9EE036E-2188-485F-A67C-2746E33F4E19}"/>
              </a:ext>
            </a:extLst>
          </p:cNvPr>
          <p:cNvSpPr>
            <a:spLocks noGrp="1"/>
          </p:cNvSpPr>
          <p:nvPr>
            <p:ph type="body" sz="quarter" idx="10"/>
          </p:nvPr>
        </p:nvSpPr>
        <p:spPr>
          <a:xfrm>
            <a:off x="413250" y="1651351"/>
            <a:ext cx="8521188" cy="4089600"/>
          </a:xfrm>
        </p:spPr>
        <p:txBody>
          <a:bodyPr/>
          <a:lstStyle/>
          <a:p>
            <a:r>
              <a:rPr lang="en-GB" dirty="0" err="1"/>
              <a:t>Waar</a:t>
            </a:r>
            <a:r>
              <a:rPr lang="en-GB" dirty="0"/>
              <a:t> </a:t>
            </a:r>
            <a:r>
              <a:rPr lang="en-GB" dirty="0" err="1"/>
              <a:t>bestaat</a:t>
            </a:r>
            <a:r>
              <a:rPr lang="en-GB" dirty="0"/>
              <a:t> </a:t>
            </a:r>
            <a:r>
              <a:rPr lang="en-GB" dirty="0" err="1"/>
              <a:t>voedsel</a:t>
            </a:r>
            <a:r>
              <a:rPr lang="en-GB" dirty="0"/>
              <a:t> </a:t>
            </a:r>
            <a:r>
              <a:rPr lang="en-GB" dirty="0" err="1"/>
              <a:t>uit</a:t>
            </a:r>
            <a:r>
              <a:rPr lang="en-GB" dirty="0"/>
              <a:t> en wat is </a:t>
            </a:r>
            <a:r>
              <a:rPr lang="en-GB" dirty="0" err="1"/>
              <a:t>belangrijk</a:t>
            </a:r>
            <a:r>
              <a:rPr lang="en-GB" dirty="0"/>
              <a:t> ? </a:t>
            </a:r>
          </a:p>
          <a:p>
            <a:r>
              <a:rPr lang="en-GB" dirty="0"/>
              <a:t>Wat is (on-)</a:t>
            </a:r>
            <a:r>
              <a:rPr lang="en-GB" dirty="0" err="1"/>
              <a:t>gezond</a:t>
            </a:r>
            <a:r>
              <a:rPr lang="en-GB" dirty="0"/>
              <a:t> ? -&gt; Leefstijl </a:t>
            </a:r>
          </a:p>
          <a:p>
            <a:r>
              <a:rPr lang="en-GB" dirty="0" err="1"/>
              <a:t>Daaromheen</a:t>
            </a:r>
            <a:r>
              <a:rPr lang="en-GB" dirty="0"/>
              <a:t>: </a:t>
            </a:r>
            <a:r>
              <a:rPr lang="en-GB" dirty="0" err="1"/>
              <a:t>rolmodellen</a:t>
            </a:r>
            <a:r>
              <a:rPr lang="en-GB" dirty="0"/>
              <a:t>, </a:t>
            </a:r>
            <a:r>
              <a:rPr lang="en-GB" dirty="0" err="1"/>
              <a:t>sociale</a:t>
            </a:r>
            <a:r>
              <a:rPr lang="en-GB" dirty="0"/>
              <a:t> </a:t>
            </a:r>
            <a:r>
              <a:rPr lang="en-GB" dirty="0" err="1"/>
              <a:t>interacties</a:t>
            </a:r>
            <a:r>
              <a:rPr lang="en-GB" dirty="0"/>
              <a:t>, influencers... Maar </a:t>
            </a:r>
            <a:r>
              <a:rPr lang="en-GB" dirty="0" err="1"/>
              <a:t>ook</a:t>
            </a:r>
            <a:r>
              <a:rPr lang="en-GB" dirty="0"/>
              <a:t>: </a:t>
            </a:r>
            <a:r>
              <a:rPr lang="en-GB" dirty="0" err="1"/>
              <a:t>eetstoornissen</a:t>
            </a:r>
            <a:endParaRPr lang="en-GB" dirty="0"/>
          </a:p>
        </p:txBody>
      </p:sp>
      <p:sp>
        <p:nvSpPr>
          <p:cNvPr id="4" name="Tijdelijke aanduiding voor dianummer 3">
            <a:extLst>
              <a:ext uri="{FF2B5EF4-FFF2-40B4-BE49-F238E27FC236}">
                <a16:creationId xmlns:a16="http://schemas.microsoft.com/office/drawing/2014/main" id="{73065E07-9A11-4733-8977-9605DEBF8B38}"/>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3</a:t>
            </a:fld>
            <a:endParaRPr lang="en-GB" dirty="0"/>
          </a:p>
        </p:txBody>
      </p:sp>
      <p:pic>
        <p:nvPicPr>
          <p:cNvPr id="6" name="Afbeelding 5">
            <a:extLst>
              <a:ext uri="{FF2B5EF4-FFF2-40B4-BE49-F238E27FC236}">
                <a16:creationId xmlns:a16="http://schemas.microsoft.com/office/drawing/2014/main" id="{2099E093-2C10-401B-B40A-EC4AEAD6A3A7}"/>
              </a:ext>
            </a:extLst>
          </p:cNvPr>
          <p:cNvPicPr>
            <a:picLocks noChangeAspect="1"/>
          </p:cNvPicPr>
          <p:nvPr/>
        </p:nvPicPr>
        <p:blipFill>
          <a:blip r:embed="rId2"/>
          <a:stretch>
            <a:fillRect/>
          </a:stretch>
        </p:blipFill>
        <p:spPr>
          <a:xfrm>
            <a:off x="4400692" y="3489820"/>
            <a:ext cx="3937964" cy="2409799"/>
          </a:xfrm>
          <a:prstGeom prst="rect">
            <a:avLst/>
          </a:prstGeom>
        </p:spPr>
      </p:pic>
    </p:spTree>
    <p:extLst>
      <p:ext uri="{BB962C8B-B14F-4D97-AF65-F5344CB8AC3E}">
        <p14:creationId xmlns:p14="http://schemas.microsoft.com/office/powerpoint/2010/main" val="114561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ebouw, lucht, boom&#10;&#10;Automatisch gegenereerde beschrijving">
            <a:extLst>
              <a:ext uri="{FF2B5EF4-FFF2-40B4-BE49-F238E27FC236}">
                <a16:creationId xmlns:a16="http://schemas.microsoft.com/office/drawing/2014/main" id="{51B627CC-EAD3-47D1-8128-BE2C2A5710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 y="10"/>
            <a:ext cx="9143979" cy="6857990"/>
          </a:xfrm>
          <a:prstGeom prst="rect">
            <a:avLst/>
          </a:prstGeom>
          <a:noFill/>
        </p:spPr>
      </p:pic>
      <p:sp>
        <p:nvSpPr>
          <p:cNvPr id="10" name="Title 2">
            <a:extLst>
              <a:ext uri="{FF2B5EF4-FFF2-40B4-BE49-F238E27FC236}">
                <a16:creationId xmlns:a16="http://schemas.microsoft.com/office/drawing/2014/main" id="{EF1FBE18-7D31-6718-B147-85B47C804A11}"/>
              </a:ext>
            </a:extLst>
          </p:cNvPr>
          <p:cNvSpPr>
            <a:spLocks noGrp="1"/>
          </p:cNvSpPr>
          <p:nvPr>
            <p:ph type="title"/>
          </p:nvPr>
        </p:nvSpPr>
        <p:spPr>
          <a:xfrm>
            <a:off x="491642" y="230188"/>
            <a:ext cx="8442796" cy="791650"/>
          </a:xfrm>
        </p:spPr>
        <p:txBody>
          <a:bodyPr/>
          <a:lstStyle/>
          <a:p>
            <a:endParaRPr lang="en-US"/>
          </a:p>
        </p:txBody>
      </p:sp>
      <p:sp>
        <p:nvSpPr>
          <p:cNvPr id="2" name="Tijdelijke aanduiding voor dianummer 1">
            <a:extLst>
              <a:ext uri="{FF2B5EF4-FFF2-40B4-BE49-F238E27FC236}">
                <a16:creationId xmlns:a16="http://schemas.microsoft.com/office/drawing/2014/main" id="{C09F95F0-C3E4-4062-92E7-9FB239F1ACAD}"/>
              </a:ext>
            </a:extLst>
          </p:cNvPr>
          <p:cNvSpPr>
            <a:spLocks noGrp="1"/>
          </p:cNvSpPr>
          <p:nvPr>
            <p:ph type="sldNum" sz="quarter" idx="17"/>
          </p:nvPr>
        </p:nvSpPr>
        <p:spPr>
          <a:xfrm>
            <a:off x="8520432" y="6370465"/>
            <a:ext cx="468000" cy="164250"/>
          </a:xfrm>
        </p:spPr>
        <p:txBody>
          <a:bodyPr wrap="square">
            <a:normAutofit/>
          </a:bodyPr>
          <a:lstStyle/>
          <a:p>
            <a:pPr algn="r">
              <a:spcAft>
                <a:spcPts val="600"/>
              </a:spcAft>
            </a:pPr>
            <a:fld id="{F25965E0-7062-474C-8671-DB3A3CE669B0}" type="slidenum">
              <a:rPr lang="en-GB" smtClean="0"/>
              <a:pPr algn="r">
                <a:spcAft>
                  <a:spcPts val="600"/>
                </a:spcAft>
              </a:pPr>
              <a:t>30</a:t>
            </a:fld>
            <a:endParaRPr lang="en-GB"/>
          </a:p>
        </p:txBody>
      </p:sp>
    </p:spTree>
    <p:extLst>
      <p:ext uri="{BB962C8B-B14F-4D97-AF65-F5344CB8AC3E}">
        <p14:creationId xmlns:p14="http://schemas.microsoft.com/office/powerpoint/2010/main" val="16604644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111318"/>
            <a:ext cx="8703840" cy="1278002"/>
          </a:xfrm>
          <a:ln>
            <a:noFill/>
          </a:ln>
        </p:spPr>
        <p:txBody>
          <a:bodyPr/>
          <a:lstStyle/>
          <a:p>
            <a:r>
              <a:rPr lang="en-US" sz="2000" dirty="0">
                <a:solidFill>
                  <a:schemeClr val="tx1"/>
                </a:solidFill>
                <a:ea typeface="Verdana" panose="020B0604030504040204" pitchFamily="34" charset="0"/>
                <a:cs typeface="Verdana" panose="020B0604030504040204" pitchFamily="34" charset="0"/>
              </a:rPr>
              <a:t>Het </a:t>
            </a:r>
            <a:r>
              <a:rPr lang="en-US" sz="2000" dirty="0" err="1">
                <a:solidFill>
                  <a:schemeClr val="tx1"/>
                </a:solidFill>
                <a:ea typeface="Verdana" panose="020B0604030504040204" pitchFamily="34" charset="0"/>
                <a:cs typeface="Verdana" panose="020B0604030504040204" pitchFamily="34" charset="0"/>
              </a:rPr>
              <a:t>ontstaan</a:t>
            </a:r>
            <a:r>
              <a:rPr lang="en-US" sz="2000" dirty="0">
                <a:solidFill>
                  <a:schemeClr val="tx1"/>
                </a:solidFill>
                <a:ea typeface="Verdana" panose="020B0604030504040204" pitchFamily="34" charset="0"/>
                <a:cs typeface="Verdana" panose="020B0604030504040204" pitchFamily="34" charset="0"/>
              </a:rPr>
              <a:t> en de </a:t>
            </a:r>
            <a:r>
              <a:rPr lang="en-US" sz="2000" dirty="0" err="1">
                <a:solidFill>
                  <a:schemeClr val="tx1"/>
                </a:solidFill>
                <a:ea typeface="Verdana" panose="020B0604030504040204" pitchFamily="34" charset="0"/>
                <a:cs typeface="Verdana" panose="020B0604030504040204" pitchFamily="34" charset="0"/>
              </a:rPr>
              <a:t>ontwikkeling</a:t>
            </a:r>
            <a:r>
              <a:rPr lang="en-US" sz="2000" dirty="0">
                <a:solidFill>
                  <a:schemeClr val="tx1"/>
                </a:solidFill>
                <a:ea typeface="Verdana" panose="020B0604030504040204" pitchFamily="34" charset="0"/>
                <a:cs typeface="Verdana" panose="020B0604030504040204" pitchFamily="34" charset="0"/>
              </a:rPr>
              <a:t> van </a:t>
            </a:r>
            <a:r>
              <a:rPr lang="en-US" sz="2000" dirty="0" err="1">
                <a:solidFill>
                  <a:schemeClr val="tx1"/>
                </a:solidFill>
                <a:ea typeface="Verdana" panose="020B0604030504040204" pitchFamily="34" charset="0"/>
                <a:cs typeface="Verdana" panose="020B0604030504040204" pitchFamily="34" charset="0"/>
              </a:rPr>
              <a:t>een</a:t>
            </a:r>
            <a:r>
              <a:rPr lang="en-US" sz="2000" dirty="0">
                <a:solidFill>
                  <a:schemeClr val="tx1"/>
                </a:solidFill>
                <a:ea typeface="Verdana" panose="020B0604030504040204" pitchFamily="34" charset="0"/>
                <a:cs typeface="Verdana" panose="020B0604030504040204" pitchFamily="34" charset="0"/>
              </a:rPr>
              <a:t> Hype(</a:t>
            </a:r>
            <a:r>
              <a:rPr lang="en-US" sz="2000" dirty="0" err="1">
                <a:solidFill>
                  <a:schemeClr val="tx1"/>
                </a:solidFill>
                <a:ea typeface="Verdana" panose="020B0604030504040204" pitchFamily="34" charset="0"/>
                <a:cs typeface="Verdana" panose="020B0604030504040204" pitchFamily="34" charset="0"/>
              </a:rPr>
              <a:t>je</a:t>
            </a:r>
            <a:r>
              <a:rPr lang="en-US" sz="2000" dirty="0">
                <a:solidFill>
                  <a:schemeClr val="tx1"/>
                </a:solidFill>
                <a:ea typeface="Verdana" panose="020B0604030504040204" pitchFamily="34" charset="0"/>
                <a:cs typeface="Verdana" panose="020B0604030504040204" pitchFamily="34" charset="0"/>
              </a:rPr>
              <a:t>) </a:t>
            </a: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(1 </a:t>
            </a:r>
            <a:r>
              <a:rPr lang="en-US" sz="2000" dirty="0" err="1">
                <a:solidFill>
                  <a:schemeClr val="tx1"/>
                </a:solidFill>
                <a:latin typeface="Verdana" panose="020B0604030504040204" pitchFamily="34" charset="0"/>
                <a:ea typeface="Verdana" panose="020B0604030504040204" pitchFamily="34" charset="0"/>
                <a:cs typeface="Verdana" panose="020B0604030504040204" pitchFamily="34" charset="0"/>
              </a:rPr>
              <a:t>maart</a:t>
            </a: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 2014) </a:t>
            </a:r>
            <a:endParaRPr lang="nl-NL"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 name="Group 2"/>
          <p:cNvGrpSpPr/>
          <p:nvPr/>
        </p:nvGrpSpPr>
        <p:grpSpPr>
          <a:xfrm>
            <a:off x="393837" y="898497"/>
            <a:ext cx="6228344" cy="6479409"/>
            <a:chOff x="393837" y="898497"/>
            <a:chExt cx="6228344" cy="6479409"/>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837" y="898497"/>
              <a:ext cx="6228344" cy="6479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4589248"/>
              <a:ext cx="2400300" cy="835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6286500" y="1619250"/>
            <a:ext cx="184731" cy="302712"/>
          </a:xfrm>
          <a:prstGeom prst="rect">
            <a:avLst/>
          </a:prstGeom>
          <a:noFill/>
        </p:spPr>
        <p:txBody>
          <a:bodyPr wrap="none" rtlCol="0">
            <a:noAutofit/>
          </a:bodyPr>
          <a:lstStyle/>
          <a:p>
            <a:pPr>
              <a:lnSpc>
                <a:spcPts val="1800"/>
              </a:lnSpc>
            </a:pPr>
            <a:endParaRPr lang="nl-NL" sz="1400" dirty="0" err="1">
              <a:latin typeface="Verdana" pitchFamily="34" charset="0"/>
            </a:endParaRP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324" y="975295"/>
            <a:ext cx="4693161" cy="1590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Callout 7"/>
          <p:cNvSpPr/>
          <p:nvPr/>
        </p:nvSpPr>
        <p:spPr>
          <a:xfrm>
            <a:off x="3758896" y="898497"/>
            <a:ext cx="2777076" cy="1354289"/>
          </a:xfrm>
          <a:prstGeom prst="wedgeEllipseCallout">
            <a:avLst>
              <a:gd name="adj1" fmla="val -35857"/>
              <a:gd name="adj2" fmla="val 548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100" dirty="0">
                <a:solidFill>
                  <a:srgbClr val="292929"/>
                </a:solidFill>
              </a:rPr>
              <a:t>at higher levels ... potentially reduce the uptake of dietary triacylglycerol aiding in weight management</a:t>
            </a:r>
            <a:endParaRPr lang="nl-NL" sz="1100" dirty="0">
              <a:solidFill>
                <a:srgbClr val="292929"/>
              </a:solidFill>
            </a:endParaRPr>
          </a:p>
        </p:txBody>
      </p:sp>
      <p:grpSp>
        <p:nvGrpSpPr>
          <p:cNvPr id="14" name="Group 13"/>
          <p:cNvGrpSpPr/>
          <p:nvPr/>
        </p:nvGrpSpPr>
        <p:grpSpPr>
          <a:xfrm>
            <a:off x="2274073" y="3986845"/>
            <a:ext cx="2624096" cy="1960731"/>
            <a:chOff x="2274073" y="3986845"/>
            <a:chExt cx="2624096" cy="1960731"/>
          </a:xfrm>
        </p:grpSpPr>
        <p:sp>
          <p:nvSpPr>
            <p:cNvPr id="7" name="TextBox 6"/>
            <p:cNvSpPr txBox="1"/>
            <p:nvPr/>
          </p:nvSpPr>
          <p:spPr>
            <a:xfrm>
              <a:off x="3012219" y="3986845"/>
              <a:ext cx="1885950" cy="302712"/>
            </a:xfrm>
            <a:prstGeom prst="rect">
              <a:avLst/>
            </a:prstGeom>
            <a:solidFill>
              <a:srgbClr val="FFFFFF"/>
            </a:solidFill>
          </p:spPr>
          <p:txBody>
            <a:bodyPr wrap="square" rtlCol="0">
              <a:noAutofit/>
            </a:bodyPr>
            <a:lstStyle/>
            <a:p>
              <a:pPr>
                <a:lnSpc>
                  <a:spcPts val="1800"/>
                </a:lnSpc>
              </a:pPr>
              <a:r>
                <a:rPr lang="nl-NL" sz="1400" dirty="0">
                  <a:latin typeface="Verdana" pitchFamily="34" charset="0"/>
                </a:rPr>
                <a:t>SECRET.....</a:t>
              </a:r>
            </a:p>
          </p:txBody>
        </p:sp>
        <p:cxnSp>
          <p:nvCxnSpPr>
            <p:cNvPr id="12" name="Straight Arrow Connector 11"/>
            <p:cNvCxnSpPr/>
            <p:nvPr/>
          </p:nvCxnSpPr>
          <p:spPr>
            <a:xfrm flipH="1">
              <a:off x="2274073" y="4289557"/>
              <a:ext cx="1304014" cy="1658019"/>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gr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1069169"/>
            <a:ext cx="4886325" cy="3940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653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487"/>
            <a:ext cx="8229600" cy="1001712"/>
          </a:xfrm>
          <a:ln>
            <a:noFill/>
          </a:ln>
        </p:spPr>
        <p:txBody>
          <a:bodyPr>
            <a:normAutofit/>
          </a:bodyPr>
          <a:lstStyle/>
          <a:p>
            <a:r>
              <a:rPr lang="nl-NL" sz="3200">
                <a:latin typeface="Verdana" panose="020B0604030504040204" pitchFamily="34" charset="0"/>
                <a:ea typeface="Verdana" panose="020B0604030504040204" pitchFamily="34" charset="0"/>
                <a:cs typeface="Verdana" panose="020B0604030504040204" pitchFamily="34" charset="0"/>
              </a:rPr>
              <a:t>Hoe herken je een (voedings-) hype?  </a:t>
            </a:r>
          </a:p>
        </p:txBody>
      </p:sp>
      <p:sp>
        <p:nvSpPr>
          <p:cNvPr id="3" name="TextBox 2"/>
          <p:cNvSpPr txBox="1"/>
          <p:nvPr/>
        </p:nvSpPr>
        <p:spPr>
          <a:xfrm>
            <a:off x="579773" y="988463"/>
            <a:ext cx="7710311" cy="5215467"/>
          </a:xfrm>
          <a:prstGeom prst="rect">
            <a:avLst/>
          </a:prstGeom>
          <a:noFill/>
        </p:spPr>
        <p:txBody>
          <a:bodyPr wrap="square" rtlCol="0">
            <a:noAutofit/>
          </a:bodyPr>
          <a:lstStyle/>
          <a:p>
            <a:pPr marL="342900" indent="-342900">
              <a:buFont typeface="Arial" panose="020B0604020202020204" pitchFamily="34" charset="0"/>
              <a:buChar char="•"/>
            </a:pPr>
            <a:r>
              <a:rPr lang="nl-NL" sz="2000" dirty="0">
                <a:latin typeface="Calibri" panose="020F0502020204030204" pitchFamily="34" charset="0"/>
                <a:cs typeface="Calibri" panose="020F0502020204030204" pitchFamily="34" charset="0"/>
              </a:rPr>
              <a:t>Wetenschappelijke onzekerheid of discussie wordt gebruikt om eigen punt te maken</a:t>
            </a:r>
          </a:p>
          <a:p>
            <a:pPr marL="342900" indent="-342900">
              <a:buFont typeface="Arial" panose="020B0604020202020204" pitchFamily="34" charset="0"/>
              <a:buChar char="•"/>
            </a:pPr>
            <a:endParaRPr lang="nl-NL"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l-NL" sz="2000" dirty="0">
                <a:latin typeface="Calibri" panose="020F0502020204030204" pitchFamily="34" charset="0"/>
                <a:cs typeface="Calibri" panose="020F0502020204030204" pitchFamily="34" charset="0"/>
              </a:rPr>
              <a:t>Gebruik van succes</a:t>
            </a:r>
            <a:r>
              <a:rPr lang="nl-NL" sz="2000" dirty="0">
                <a:cs typeface="Calibri" panose="020F0502020204030204" pitchFamily="34" charset="0"/>
              </a:rPr>
              <a:t>verhalen en quotes (van bekende mensen)</a:t>
            </a:r>
            <a:endParaRPr lang="nl-NL"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nl-NL"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l-NL" sz="2000" dirty="0">
                <a:latin typeface="Calibri" panose="020F0502020204030204" pitchFamily="34" charset="0"/>
                <a:cs typeface="Calibri" panose="020F0502020204030204" pitchFamily="34" charset="0"/>
              </a:rPr>
              <a:t>Verwijzen naar mislukkingen uit het verleden. “Dit is </a:t>
            </a:r>
            <a:r>
              <a:rPr lang="nl-NL" sz="2000" i="1" dirty="0">
                <a:latin typeface="Calibri" panose="020F0502020204030204" pitchFamily="34" charset="0"/>
                <a:cs typeface="Calibri" panose="020F0502020204030204" pitchFamily="34" charset="0"/>
              </a:rPr>
              <a:t>echt</a:t>
            </a:r>
            <a:r>
              <a:rPr lang="nl-NL" sz="2000" dirty="0">
                <a:latin typeface="Calibri" panose="020F0502020204030204" pitchFamily="34" charset="0"/>
                <a:cs typeface="Calibri" panose="020F0502020204030204" pitchFamily="34" charset="0"/>
              </a:rPr>
              <a:t> nieuw”</a:t>
            </a:r>
          </a:p>
          <a:p>
            <a:pPr marL="342900" indent="-342900">
              <a:buFont typeface="Arial" panose="020B0604020202020204" pitchFamily="34" charset="0"/>
              <a:buChar char="•"/>
            </a:pPr>
            <a:endParaRPr lang="nl-NL"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l-NL" sz="2000" dirty="0">
                <a:latin typeface="Calibri" panose="020F0502020204030204" pitchFamily="34" charset="0"/>
                <a:cs typeface="Calibri" panose="020F0502020204030204" pitchFamily="34" charset="0"/>
              </a:rPr>
              <a:t>Gebruik van wantrouwen, samenzwerings-</a:t>
            </a:r>
            <a:r>
              <a:rPr lang="nl-NL" sz="2000" dirty="0" err="1">
                <a:latin typeface="Calibri" panose="020F0502020204030204" pitchFamily="34" charset="0"/>
                <a:cs typeface="Calibri" panose="020F0502020204030204" pitchFamily="34" charset="0"/>
              </a:rPr>
              <a:t>theorieen</a:t>
            </a:r>
            <a:r>
              <a:rPr lang="nl-NL" sz="2000" dirty="0">
                <a:latin typeface="Calibri" panose="020F0502020204030204" pitchFamily="34" charset="0"/>
                <a:cs typeface="Calibri" panose="020F0502020204030204" pitchFamily="34" charset="0"/>
              </a:rPr>
              <a:t>, waarschuwingen. “Vertrouw niet op de wetenschap, dokters en het voedingscentrum”</a:t>
            </a:r>
          </a:p>
          <a:p>
            <a:pPr marL="342900" indent="-342900">
              <a:buFont typeface="Arial" panose="020B0604020202020204" pitchFamily="34" charset="0"/>
              <a:buChar char="•"/>
            </a:pPr>
            <a:endParaRPr lang="nl-NL"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l-NL" sz="2000" dirty="0">
                <a:latin typeface="Calibri" panose="020F0502020204030204" pitchFamily="34" charset="0"/>
                <a:cs typeface="Calibri" panose="020F0502020204030204" pitchFamily="34" charset="0"/>
              </a:rPr>
              <a:t>Gebruik van termen als </a:t>
            </a:r>
            <a:r>
              <a:rPr lang="nl-NL" sz="2000" i="1" dirty="0">
                <a:latin typeface="Calibri" panose="020F0502020204030204" pitchFamily="34" charset="0"/>
                <a:cs typeface="Calibri" panose="020F0502020204030204" pitchFamily="34" charset="0"/>
              </a:rPr>
              <a:t>medisch bewezen</a:t>
            </a:r>
            <a:r>
              <a:rPr lang="nl-NL" sz="2000" dirty="0">
                <a:latin typeface="Calibri" panose="020F0502020204030204" pitchFamily="34" charset="0"/>
                <a:cs typeface="Calibri" panose="020F0502020204030204" pitchFamily="34" charset="0"/>
              </a:rPr>
              <a:t>, </a:t>
            </a:r>
            <a:r>
              <a:rPr lang="nl-NL" sz="2000" i="1" dirty="0">
                <a:latin typeface="Calibri" panose="020F0502020204030204" pitchFamily="34" charset="0"/>
                <a:cs typeface="Calibri" panose="020F0502020204030204" pitchFamily="34" charset="0"/>
              </a:rPr>
              <a:t>alternatief,</a:t>
            </a:r>
            <a:r>
              <a:rPr lang="nl-NL" sz="2000" dirty="0">
                <a:latin typeface="Calibri" panose="020F0502020204030204" pitchFamily="34" charset="0"/>
                <a:cs typeface="Calibri" panose="020F0502020204030204" pitchFamily="34" charset="0"/>
              </a:rPr>
              <a:t> afbeeldingen van mensen met witte jassen</a:t>
            </a:r>
          </a:p>
          <a:p>
            <a:pPr marL="342900" indent="-342900">
              <a:buFont typeface="Arial" panose="020B0604020202020204" pitchFamily="34" charset="0"/>
              <a:buChar char="•"/>
            </a:pPr>
            <a:endParaRPr lang="nl-NL"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l-NL" sz="2000" dirty="0" err="1">
                <a:latin typeface="Calibri" panose="020F0502020204030204" pitchFamily="34" charset="0"/>
                <a:cs typeface="Calibri" panose="020F0502020204030204" pitchFamily="34" charset="0"/>
              </a:rPr>
              <a:t>One-liners</a:t>
            </a:r>
            <a:r>
              <a:rPr lang="nl-NL" sz="2000" dirty="0">
                <a:latin typeface="Calibri" panose="020F0502020204030204" pitchFamily="34" charset="0"/>
                <a:cs typeface="Calibri" panose="020F0502020204030204" pitchFamily="34" charset="0"/>
              </a:rPr>
              <a:t> en simpele boodschappen </a:t>
            </a:r>
          </a:p>
          <a:p>
            <a:pPr marL="342900" indent="-342900">
              <a:buFont typeface="Arial" panose="020B0604020202020204" pitchFamily="34" charset="0"/>
              <a:buChar char="•"/>
            </a:pPr>
            <a:endParaRPr lang="nl-NL"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l-NL" sz="2000" dirty="0">
                <a:latin typeface="Calibri" panose="020F0502020204030204" pitchFamily="34" charset="0"/>
                <a:cs typeface="Calibri" panose="020F0502020204030204" pitchFamily="34" charset="0"/>
              </a:rPr>
              <a:t>……. </a:t>
            </a:r>
          </a:p>
          <a:p>
            <a:r>
              <a:rPr lang="nl-NL" sz="2000" dirty="0">
                <a:latin typeface="Calibri" panose="020F0502020204030204" pitchFamily="34" charset="0"/>
                <a:cs typeface="Calibri" panose="020F0502020204030204" pitchFamily="34" charset="0"/>
              </a:rPr>
              <a:t>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591" y="5037624"/>
            <a:ext cx="3059737" cy="1738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87114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2211CB-36A6-47A9-98D3-A098E155C1FF}"/>
              </a:ext>
            </a:extLst>
          </p:cNvPr>
          <p:cNvSpPr>
            <a:spLocks noGrp="1"/>
          </p:cNvSpPr>
          <p:nvPr>
            <p:ph type="title"/>
          </p:nvPr>
        </p:nvSpPr>
        <p:spPr>
          <a:xfrm>
            <a:off x="530838" y="414746"/>
            <a:ext cx="8442796" cy="791650"/>
          </a:xfrm>
        </p:spPr>
        <p:txBody>
          <a:bodyPr/>
          <a:lstStyle/>
          <a:p>
            <a:r>
              <a:rPr lang="nl-NL" dirty="0"/>
              <a:t>Wat dan wel ? </a:t>
            </a:r>
            <a:endParaRPr lang="en-US" dirty="0"/>
          </a:p>
        </p:txBody>
      </p:sp>
      <p:sp>
        <p:nvSpPr>
          <p:cNvPr id="3" name="Tijdelijke aanduiding voor tekst 2">
            <a:extLst>
              <a:ext uri="{FF2B5EF4-FFF2-40B4-BE49-F238E27FC236}">
                <a16:creationId xmlns:a16="http://schemas.microsoft.com/office/drawing/2014/main" id="{42120711-D11A-40F3-BFF9-4E863027FCF5}"/>
              </a:ext>
            </a:extLst>
          </p:cNvPr>
          <p:cNvSpPr>
            <a:spLocks noGrp="1"/>
          </p:cNvSpPr>
          <p:nvPr>
            <p:ph type="body" sz="quarter" idx="10"/>
          </p:nvPr>
        </p:nvSpPr>
        <p:spPr>
          <a:xfrm>
            <a:off x="491642" y="1963040"/>
            <a:ext cx="8521188" cy="4089600"/>
          </a:xfrm>
        </p:spPr>
        <p:txBody>
          <a:bodyPr/>
          <a:lstStyle/>
          <a:p>
            <a:r>
              <a:rPr lang="nl-NL" dirty="0"/>
              <a:t>Voeding is geen </a:t>
            </a:r>
            <a:r>
              <a:rPr lang="nl-NL" dirty="0" err="1"/>
              <a:t>farma</a:t>
            </a:r>
            <a:endParaRPr lang="nl-NL" dirty="0"/>
          </a:p>
          <a:p>
            <a:r>
              <a:rPr lang="nl-NL" dirty="0"/>
              <a:t>Het gaat om patronen</a:t>
            </a:r>
          </a:p>
          <a:p>
            <a:r>
              <a:rPr lang="nl-NL" dirty="0" err="1"/>
              <a:t>Gezondheids</a:t>
            </a:r>
            <a:r>
              <a:rPr lang="nl-NL" dirty="0"/>
              <a:t> verbetering met voeding kan wel degelijk  </a:t>
            </a:r>
          </a:p>
          <a:p>
            <a:endParaRPr lang="en-US" dirty="0"/>
          </a:p>
        </p:txBody>
      </p:sp>
      <p:sp>
        <p:nvSpPr>
          <p:cNvPr id="4" name="Tijdelijke aanduiding voor dianummer 3">
            <a:extLst>
              <a:ext uri="{FF2B5EF4-FFF2-40B4-BE49-F238E27FC236}">
                <a16:creationId xmlns:a16="http://schemas.microsoft.com/office/drawing/2014/main" id="{107D8099-ACC1-4EA5-9F7D-E42C679888E8}"/>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33</a:t>
            </a:fld>
            <a:endParaRPr lang="en-GB" dirty="0"/>
          </a:p>
        </p:txBody>
      </p:sp>
      <p:pic>
        <p:nvPicPr>
          <p:cNvPr id="5" name="Picture 4">
            <a:extLst>
              <a:ext uri="{FF2B5EF4-FFF2-40B4-BE49-F238E27FC236}">
                <a16:creationId xmlns:a16="http://schemas.microsoft.com/office/drawing/2014/main" id="{F7381522-36CA-4676-8E17-D444F54179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5439" y="3527535"/>
            <a:ext cx="4068660" cy="2755818"/>
          </a:xfrm>
          <a:prstGeom prst="rect">
            <a:avLst/>
          </a:prstGeom>
        </p:spPr>
      </p:pic>
    </p:spTree>
    <p:extLst>
      <p:ext uri="{BB962C8B-B14F-4D97-AF65-F5344CB8AC3E}">
        <p14:creationId xmlns:p14="http://schemas.microsoft.com/office/powerpoint/2010/main" val="5607030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2265" y="111435"/>
            <a:ext cx="8442796" cy="839787"/>
          </a:xfrm>
        </p:spPr>
        <p:txBody>
          <a:bodyPr>
            <a:normAutofit/>
          </a:bodyPr>
          <a:lstStyle/>
          <a:p>
            <a:r>
              <a:rPr lang="nl-NL" dirty="0"/>
              <a:t>Voeding is GEEN farma ....</a:t>
            </a:r>
          </a:p>
        </p:txBody>
      </p:sp>
      <p:pic>
        <p:nvPicPr>
          <p:cNvPr id="1028" name="Picture 4" descr="Afbeeldingsresultaat voor hippocrat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6659" y="2339436"/>
            <a:ext cx="2902604" cy="4049487"/>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30532" y="951222"/>
            <a:ext cx="3306433" cy="2658875"/>
          </a:xfrm>
          <a:prstGeom prst="wedgeEllipseCallout">
            <a:avLst>
              <a:gd name="adj1" fmla="val 77634"/>
              <a:gd name="adj2" fmla="val 571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i="1" dirty="0"/>
              <a:t>Let</a:t>
            </a:r>
            <a:r>
              <a:rPr lang="en-US" sz="2400" i="1" dirty="0">
                <a:solidFill>
                  <a:schemeClr val="tx1"/>
                </a:solidFill>
              </a:rPr>
              <a:t>“</a:t>
            </a:r>
            <a:r>
              <a:rPr lang="nl-NL" sz="2400" i="1" dirty="0">
                <a:solidFill>
                  <a:schemeClr val="tx1"/>
                </a:solidFill>
              </a:rPr>
              <a:t>Laat voedsel uw medicijn zijn, en uw medicijn voedsel</a:t>
            </a:r>
            <a:r>
              <a:rPr lang="en-US" sz="2400" i="1" dirty="0">
                <a:solidFill>
                  <a:schemeClr val="tx1"/>
                </a:solidFill>
              </a:rPr>
              <a:t>”</a:t>
            </a:r>
            <a:r>
              <a:rPr lang="nl-NL" sz="2400" i="1" dirty="0">
                <a:solidFill>
                  <a:schemeClr val="tx1"/>
                </a:solidFill>
              </a:rPr>
              <a:t> </a:t>
            </a:r>
            <a:endParaRPr lang="nl-NL" sz="2400" i="1" dirty="0"/>
          </a:p>
        </p:txBody>
      </p:sp>
      <p:sp>
        <p:nvSpPr>
          <p:cNvPr id="6" name="Cloud Callout 5"/>
          <p:cNvSpPr/>
          <p:nvPr/>
        </p:nvSpPr>
        <p:spPr>
          <a:xfrm>
            <a:off x="5569526" y="111435"/>
            <a:ext cx="3431969" cy="3023652"/>
          </a:xfrm>
          <a:prstGeom prst="cloudCallout">
            <a:avLst>
              <a:gd name="adj1" fmla="val -70005"/>
              <a:gd name="adj2" fmla="val 3661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i="1" dirty="0">
              <a:solidFill>
                <a:schemeClr val="tx1"/>
              </a:solidFill>
            </a:endParaRPr>
          </a:p>
          <a:p>
            <a:pPr algn="ctr"/>
            <a:r>
              <a:rPr lang="nl-NL" sz="2000" i="1" dirty="0">
                <a:solidFill>
                  <a:schemeClr val="tx1"/>
                </a:solidFill>
              </a:rPr>
              <a:t>Heb ik dat ooit gezegd? Sorry, maar dat kan ik me echt niet herinneren*  Ik ben het er zelf niet mee eens !  </a:t>
            </a:r>
          </a:p>
        </p:txBody>
      </p:sp>
      <p:sp>
        <p:nvSpPr>
          <p:cNvPr id="7" name="TextBox 6"/>
          <p:cNvSpPr txBox="1"/>
          <p:nvPr/>
        </p:nvSpPr>
        <p:spPr>
          <a:xfrm>
            <a:off x="4411682" y="6503670"/>
            <a:ext cx="4732318" cy="307777"/>
          </a:xfrm>
          <a:prstGeom prst="rect">
            <a:avLst/>
          </a:prstGeom>
          <a:noFill/>
        </p:spPr>
        <p:txBody>
          <a:bodyPr wrap="square" rtlCol="0">
            <a:spAutoFit/>
          </a:bodyPr>
          <a:lstStyle/>
          <a:p>
            <a:r>
              <a:rPr lang="nl-NL" sz="1400" dirty="0"/>
              <a:t>* Cardenas, E-SPEN Journal 8 (2013) e260ee262</a:t>
            </a:r>
          </a:p>
        </p:txBody>
      </p:sp>
    </p:spTree>
    <p:extLst>
      <p:ext uri="{BB962C8B-B14F-4D97-AF65-F5344CB8AC3E}">
        <p14:creationId xmlns:p14="http://schemas.microsoft.com/office/powerpoint/2010/main" val="340291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5429250" y="942975"/>
            <a:ext cx="1295400" cy="367665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3" name="Oval 12"/>
          <p:cNvSpPr/>
          <p:nvPr/>
        </p:nvSpPr>
        <p:spPr>
          <a:xfrm>
            <a:off x="1762125" y="942975"/>
            <a:ext cx="1295400" cy="367665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cxnSp>
        <p:nvCxnSpPr>
          <p:cNvPr id="3" name="Straight Arrow Connector 2"/>
          <p:cNvCxnSpPr/>
          <p:nvPr/>
        </p:nvCxnSpPr>
        <p:spPr>
          <a:xfrm>
            <a:off x="1352550" y="1066800"/>
            <a:ext cx="9525" cy="4610100"/>
          </a:xfrm>
          <a:prstGeom prst="straightConnector1">
            <a:avLst/>
          </a:prstGeom>
          <a:ln w="158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362075" y="5676900"/>
            <a:ext cx="641985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7772400" y="1066800"/>
            <a:ext cx="9525" cy="4610100"/>
          </a:xfrm>
          <a:prstGeom prst="straightConnector1">
            <a:avLst/>
          </a:prstGeom>
          <a:ln w="158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429250" y="5752903"/>
            <a:ext cx="2400300" cy="304800"/>
          </a:xfrm>
          <a:prstGeom prst="rect">
            <a:avLst/>
          </a:prstGeom>
          <a:noFill/>
        </p:spPr>
        <p:txBody>
          <a:bodyPr wrap="square" rtlCol="0">
            <a:noAutofit/>
          </a:bodyPr>
          <a:lstStyle/>
          <a:p>
            <a:pPr>
              <a:lnSpc>
                <a:spcPts val="1800"/>
              </a:lnSpc>
            </a:pPr>
            <a:r>
              <a:rPr lang="en-GB" sz="1400">
                <a:latin typeface="Verdana" pitchFamily="34" charset="0"/>
              </a:rPr>
              <a:t>Dosis </a:t>
            </a:r>
            <a:endParaRPr lang="en-GB" sz="1400" dirty="0">
              <a:latin typeface="Verdana" pitchFamily="34" charset="0"/>
            </a:endParaRPr>
          </a:p>
        </p:txBody>
      </p:sp>
      <p:cxnSp>
        <p:nvCxnSpPr>
          <p:cNvPr id="9" name="Straight Arrow Connector 8"/>
          <p:cNvCxnSpPr/>
          <p:nvPr/>
        </p:nvCxnSpPr>
        <p:spPr>
          <a:xfrm>
            <a:off x="6372225" y="5906044"/>
            <a:ext cx="704850" cy="0"/>
          </a:xfrm>
          <a:prstGeom prst="straightConnector1">
            <a:avLst/>
          </a:prstGeom>
          <a:ln w="15875">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2076450" y="1447800"/>
            <a:ext cx="4648200" cy="3532430"/>
          </a:xfrm>
          <a:custGeom>
            <a:avLst/>
            <a:gdLst>
              <a:gd name="connsiteX0" fmla="*/ 0 w 4648200"/>
              <a:gd name="connsiteY0" fmla="*/ 0 h 3532430"/>
              <a:gd name="connsiteX1" fmla="*/ 904875 w 4648200"/>
              <a:gd name="connsiteY1" fmla="*/ 2867025 h 3532430"/>
              <a:gd name="connsiteX2" fmla="*/ 2905125 w 4648200"/>
              <a:gd name="connsiteY2" fmla="*/ 3324225 h 3532430"/>
              <a:gd name="connsiteX3" fmla="*/ 4648200 w 4648200"/>
              <a:gd name="connsiteY3" fmla="*/ 123825 h 3532430"/>
              <a:gd name="connsiteX4" fmla="*/ 4648200 w 4648200"/>
              <a:gd name="connsiteY4" fmla="*/ 123825 h 353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00" h="3532430">
                <a:moveTo>
                  <a:pt x="0" y="0"/>
                </a:moveTo>
                <a:cubicBezTo>
                  <a:pt x="210344" y="1156494"/>
                  <a:pt x="420688" y="2312988"/>
                  <a:pt x="904875" y="2867025"/>
                </a:cubicBezTo>
                <a:cubicBezTo>
                  <a:pt x="1389062" y="3421062"/>
                  <a:pt x="2281238" y="3781425"/>
                  <a:pt x="2905125" y="3324225"/>
                </a:cubicBezTo>
                <a:cubicBezTo>
                  <a:pt x="3529012" y="2867025"/>
                  <a:pt x="4648200" y="123825"/>
                  <a:pt x="4648200" y="123825"/>
                </a:cubicBezTo>
                <a:lnTo>
                  <a:pt x="4648200" y="12382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al 3">
            <a:extLst>
              <a:ext uri="{FF2B5EF4-FFF2-40B4-BE49-F238E27FC236}">
                <a16:creationId xmlns:a16="http://schemas.microsoft.com/office/drawing/2014/main" id="{3636B574-B2F1-42FE-BAC6-A9AF04B1D35B}"/>
              </a:ext>
            </a:extLst>
          </p:cNvPr>
          <p:cNvSpPr/>
          <p:nvPr/>
        </p:nvSpPr>
        <p:spPr>
          <a:xfrm>
            <a:off x="309563" y="788400"/>
            <a:ext cx="1295400" cy="1291409"/>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endParaRPr lang="en-GB" sz="1400" dirty="0">
              <a:solidFill>
                <a:schemeClr val="tx1"/>
              </a:solidFill>
            </a:endParaRPr>
          </a:p>
        </p:txBody>
      </p:sp>
      <p:sp>
        <p:nvSpPr>
          <p:cNvPr id="16" name="Ovaal 15">
            <a:extLst>
              <a:ext uri="{FF2B5EF4-FFF2-40B4-BE49-F238E27FC236}">
                <a16:creationId xmlns:a16="http://schemas.microsoft.com/office/drawing/2014/main" id="{570969BA-B72A-4CE1-A764-E1DF591FA716}"/>
              </a:ext>
            </a:extLst>
          </p:cNvPr>
          <p:cNvSpPr/>
          <p:nvPr/>
        </p:nvSpPr>
        <p:spPr>
          <a:xfrm>
            <a:off x="309563" y="2199095"/>
            <a:ext cx="1295400" cy="1291409"/>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endParaRPr lang="en-GB" sz="1400" dirty="0">
              <a:solidFill>
                <a:schemeClr val="tx1"/>
              </a:solidFill>
            </a:endParaRPr>
          </a:p>
        </p:txBody>
      </p:sp>
      <p:sp>
        <p:nvSpPr>
          <p:cNvPr id="17" name="Ovaal 16">
            <a:extLst>
              <a:ext uri="{FF2B5EF4-FFF2-40B4-BE49-F238E27FC236}">
                <a16:creationId xmlns:a16="http://schemas.microsoft.com/office/drawing/2014/main" id="{4E04BF0F-6F8C-4015-B6BA-56A64EC07CF6}"/>
              </a:ext>
            </a:extLst>
          </p:cNvPr>
          <p:cNvSpPr/>
          <p:nvPr/>
        </p:nvSpPr>
        <p:spPr>
          <a:xfrm>
            <a:off x="309563" y="3566968"/>
            <a:ext cx="1295400" cy="1291409"/>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endParaRPr lang="en-GB" sz="1400" dirty="0">
              <a:solidFill>
                <a:schemeClr val="tx1"/>
              </a:solidFill>
            </a:endParaRPr>
          </a:p>
        </p:txBody>
      </p:sp>
      <p:sp>
        <p:nvSpPr>
          <p:cNvPr id="18" name="Ovaal 17">
            <a:extLst>
              <a:ext uri="{FF2B5EF4-FFF2-40B4-BE49-F238E27FC236}">
                <a16:creationId xmlns:a16="http://schemas.microsoft.com/office/drawing/2014/main" id="{9EB424CC-5275-4850-A4E2-1E491691526A}"/>
              </a:ext>
            </a:extLst>
          </p:cNvPr>
          <p:cNvSpPr/>
          <p:nvPr/>
        </p:nvSpPr>
        <p:spPr>
          <a:xfrm>
            <a:off x="6329363" y="1632471"/>
            <a:ext cx="1295400" cy="1291409"/>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endParaRPr lang="en-GB" sz="1400" dirty="0">
              <a:solidFill>
                <a:schemeClr val="tx1"/>
              </a:solidFill>
            </a:endParaRPr>
          </a:p>
        </p:txBody>
      </p:sp>
      <p:sp>
        <p:nvSpPr>
          <p:cNvPr id="19" name="Ovaal 18">
            <a:extLst>
              <a:ext uri="{FF2B5EF4-FFF2-40B4-BE49-F238E27FC236}">
                <a16:creationId xmlns:a16="http://schemas.microsoft.com/office/drawing/2014/main" id="{438394A3-7DA6-4744-A971-9B5A19CD93AA}"/>
              </a:ext>
            </a:extLst>
          </p:cNvPr>
          <p:cNvSpPr/>
          <p:nvPr/>
        </p:nvSpPr>
        <p:spPr>
          <a:xfrm>
            <a:off x="6329362" y="3030847"/>
            <a:ext cx="1295400" cy="1291409"/>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endParaRPr lang="en-GB" sz="1400" dirty="0">
              <a:solidFill>
                <a:schemeClr val="tx1"/>
              </a:solidFill>
            </a:endParaRPr>
          </a:p>
        </p:txBody>
      </p:sp>
    </p:spTree>
    <p:extLst>
      <p:ext uri="{BB962C8B-B14F-4D97-AF65-F5344CB8AC3E}">
        <p14:creationId xmlns:p14="http://schemas.microsoft.com/office/powerpoint/2010/main" val="126135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7A7DC1-4DD3-4113-A97F-3C456C8870C6}"/>
              </a:ext>
            </a:extLst>
          </p:cNvPr>
          <p:cNvSpPr>
            <a:spLocks noGrp="1"/>
          </p:cNvSpPr>
          <p:nvPr>
            <p:ph type="title"/>
          </p:nvPr>
        </p:nvSpPr>
        <p:spPr>
          <a:xfrm>
            <a:off x="491642" y="230188"/>
            <a:ext cx="8442796" cy="791650"/>
          </a:xfrm>
        </p:spPr>
        <p:txBody>
          <a:bodyPr/>
          <a:lstStyle/>
          <a:p>
            <a:r>
              <a:rPr lang="en-US" dirty="0" err="1"/>
              <a:t>Een</a:t>
            </a:r>
            <a:r>
              <a:rPr lang="en-US" dirty="0"/>
              <a:t> </a:t>
            </a:r>
            <a:r>
              <a:rPr lang="en-US" dirty="0" err="1"/>
              <a:t>paar</a:t>
            </a:r>
            <a:r>
              <a:rPr lang="en-US" dirty="0"/>
              <a:t> </a:t>
            </a:r>
            <a:r>
              <a:rPr lang="en-US" dirty="0" err="1"/>
              <a:t>conclusies</a:t>
            </a:r>
            <a:r>
              <a:rPr lang="en-US" dirty="0"/>
              <a:t> </a:t>
            </a:r>
          </a:p>
        </p:txBody>
      </p:sp>
      <p:sp>
        <p:nvSpPr>
          <p:cNvPr id="3" name="Tijdelijke aanduiding voor tekst 2">
            <a:extLst>
              <a:ext uri="{FF2B5EF4-FFF2-40B4-BE49-F238E27FC236}">
                <a16:creationId xmlns:a16="http://schemas.microsoft.com/office/drawing/2014/main" id="{23ECAB0C-F8FB-4393-96AA-2C7A45EBFA35}"/>
              </a:ext>
            </a:extLst>
          </p:cNvPr>
          <p:cNvSpPr>
            <a:spLocks noGrp="1"/>
          </p:cNvSpPr>
          <p:nvPr>
            <p:ph type="body" sz="quarter" idx="10"/>
          </p:nvPr>
        </p:nvSpPr>
        <p:spPr>
          <a:xfrm>
            <a:off x="491642" y="1384200"/>
            <a:ext cx="8521188" cy="4089600"/>
          </a:xfrm>
        </p:spPr>
        <p:txBody>
          <a:bodyPr/>
          <a:lstStyle/>
          <a:p>
            <a:pPr>
              <a:buFont typeface="Arial" panose="020B0604020202020204" pitchFamily="34" charset="0"/>
              <a:buChar char="•"/>
            </a:pPr>
            <a:r>
              <a:rPr lang="nl-NL" dirty="0" err="1">
                <a:latin typeface="Calibri" panose="020F0502020204030204" pitchFamily="34" charset="0"/>
                <a:cs typeface="Calibri" panose="020F0502020204030204" pitchFamily="34" charset="0"/>
              </a:rPr>
              <a:t>Superfoods</a:t>
            </a:r>
            <a:r>
              <a:rPr lang="nl-NL" dirty="0">
                <a:latin typeface="Calibri" panose="020F0502020204030204" pitchFamily="34" charset="0"/>
                <a:cs typeface="Calibri" panose="020F0502020204030204" pitchFamily="34" charset="0"/>
              </a:rPr>
              <a:t> = </a:t>
            </a:r>
            <a:r>
              <a:rPr lang="nl-NL" dirty="0" err="1">
                <a:latin typeface="Calibri" panose="020F0502020204030204" pitchFamily="34" charset="0"/>
                <a:cs typeface="Calibri" panose="020F0502020204030204" pitchFamily="34" charset="0"/>
              </a:rPr>
              <a:t>superfeeling</a:t>
            </a:r>
            <a:r>
              <a:rPr lang="nl-NL" dirty="0">
                <a:latin typeface="Calibri" panose="020F0502020204030204" pitchFamily="34" charset="0"/>
                <a:cs typeface="Calibri" panose="020F0502020204030204" pitchFamily="34" charset="0"/>
              </a:rPr>
              <a:t> </a:t>
            </a:r>
          </a:p>
          <a:p>
            <a:pPr>
              <a:buFont typeface="Arial" panose="020B0604020202020204" pitchFamily="34" charset="0"/>
              <a:buChar char="•"/>
            </a:pPr>
            <a:r>
              <a:rPr lang="nl-NL" dirty="0">
                <a:latin typeface="Calibri" panose="020F0502020204030204" pitchFamily="34" charset="0"/>
                <a:cs typeface="Calibri" panose="020F0502020204030204" pitchFamily="34" charset="0"/>
              </a:rPr>
              <a:t>De term </a:t>
            </a:r>
            <a:r>
              <a:rPr lang="nl-NL" dirty="0" err="1">
                <a:latin typeface="Calibri" panose="020F0502020204030204" pitchFamily="34" charset="0"/>
                <a:cs typeface="Calibri" panose="020F0502020204030204" pitchFamily="34" charset="0"/>
              </a:rPr>
              <a:t>superfoods</a:t>
            </a:r>
            <a:r>
              <a:rPr lang="nl-NL" dirty="0">
                <a:latin typeface="Calibri" panose="020F0502020204030204" pitchFamily="34" charset="0"/>
                <a:cs typeface="Calibri" panose="020F0502020204030204" pitchFamily="34" charset="0"/>
              </a:rPr>
              <a:t> is niet wettelijk omschreven en mag door iedereen worden gebruikt. </a:t>
            </a:r>
          </a:p>
          <a:p>
            <a:pPr>
              <a:buFont typeface="Arial" panose="020B0604020202020204" pitchFamily="34" charset="0"/>
              <a:buChar char="•"/>
            </a:pPr>
            <a:r>
              <a:rPr lang="nl-NL" dirty="0">
                <a:latin typeface="Calibri" panose="020F0502020204030204" pitchFamily="34" charset="0"/>
                <a:cs typeface="Calibri" panose="020F0502020204030204" pitchFamily="34" charset="0"/>
              </a:rPr>
              <a:t>De speciale stoffen in de exotische </a:t>
            </a:r>
            <a:r>
              <a:rPr lang="nl-NL" dirty="0" err="1">
                <a:latin typeface="Calibri" panose="020F0502020204030204" pitchFamily="34" charset="0"/>
                <a:cs typeface="Calibri" panose="020F0502020204030204" pitchFamily="34" charset="0"/>
              </a:rPr>
              <a:t>superfoods</a:t>
            </a:r>
            <a:r>
              <a:rPr lang="nl-NL" dirty="0">
                <a:latin typeface="Calibri" panose="020F0502020204030204" pitchFamily="34" charset="0"/>
                <a:cs typeface="Calibri" panose="020F0502020204030204" pitchFamily="34" charset="0"/>
              </a:rPr>
              <a:t> komen ook voor in gewone voedingsmiddelen. </a:t>
            </a:r>
          </a:p>
          <a:p>
            <a:pPr>
              <a:buFont typeface="Arial" panose="020B0604020202020204" pitchFamily="34" charset="0"/>
              <a:buChar char="•"/>
            </a:pPr>
            <a:r>
              <a:rPr lang="nl-NL" dirty="0">
                <a:latin typeface="Calibri" panose="020F0502020204030204" pitchFamily="34" charset="0"/>
                <a:cs typeface="Calibri" panose="020F0502020204030204" pitchFamily="34" charset="0"/>
              </a:rPr>
              <a:t>Geclaimde gezondheidseffecten van </a:t>
            </a:r>
            <a:r>
              <a:rPr lang="nl-NL" dirty="0" err="1">
                <a:latin typeface="Calibri" panose="020F0502020204030204" pitchFamily="34" charset="0"/>
                <a:cs typeface="Calibri" panose="020F0502020204030204" pitchFamily="34" charset="0"/>
              </a:rPr>
              <a:t>superfoods</a:t>
            </a:r>
            <a:r>
              <a:rPr lang="nl-NL" dirty="0">
                <a:latin typeface="Calibri" panose="020F0502020204030204" pitchFamily="34" charset="0"/>
                <a:cs typeface="Calibri" panose="020F0502020204030204" pitchFamily="34" charset="0"/>
              </a:rPr>
              <a:t> zijn over het algemeen niet voldoende wetenschappelijk onderbouwd. </a:t>
            </a:r>
          </a:p>
          <a:p>
            <a:pPr>
              <a:buFont typeface="Arial" panose="020B0604020202020204" pitchFamily="34" charset="0"/>
              <a:buChar char="•"/>
            </a:pPr>
            <a:r>
              <a:rPr lang="nl-NL" dirty="0">
                <a:latin typeface="Calibri" panose="020F0502020204030204" pitchFamily="34" charset="0"/>
                <a:cs typeface="Calibri" panose="020F0502020204030204" pitchFamily="34" charset="0"/>
              </a:rPr>
              <a:t>Veel </a:t>
            </a:r>
            <a:r>
              <a:rPr lang="nl-NL" dirty="0" err="1">
                <a:latin typeface="Calibri" panose="020F0502020204030204" pitchFamily="34" charset="0"/>
                <a:cs typeface="Calibri" panose="020F0502020204030204" pitchFamily="34" charset="0"/>
              </a:rPr>
              <a:t>superfoods</a:t>
            </a:r>
            <a:r>
              <a:rPr lang="nl-NL" dirty="0">
                <a:latin typeface="Calibri" panose="020F0502020204030204" pitchFamily="34" charset="0"/>
                <a:cs typeface="Calibri" panose="020F0502020204030204" pitchFamily="34" charset="0"/>
              </a:rPr>
              <a:t> (maar ook die uit Nederland) zijn op zich gezond, maar een het gaat om voedingsgewoontes en niet om ‘snelle oplossingen’</a:t>
            </a:r>
          </a:p>
          <a:p>
            <a:pPr>
              <a:buFont typeface="Arial" panose="020B0604020202020204" pitchFamily="34" charset="0"/>
              <a:buChar char="•"/>
            </a:pPr>
            <a:r>
              <a:rPr lang="nl-NL" dirty="0">
                <a:latin typeface="Calibri" panose="020F0502020204030204" pitchFamily="34" charset="0"/>
                <a:cs typeface="Calibri" panose="020F0502020204030204" pitchFamily="34" charset="0"/>
              </a:rPr>
              <a:t>Voeding is geen medicijn (!)  </a:t>
            </a:r>
          </a:p>
          <a:p>
            <a:pPr marL="0" indent="0">
              <a:buNone/>
            </a:pPr>
            <a:endParaRPr lang="en-US" dirty="0">
              <a:latin typeface="Calibri" panose="020F0502020204030204" pitchFamily="34" charset="0"/>
              <a:cs typeface="Calibri" panose="020F0502020204030204" pitchFamily="34" charset="0"/>
            </a:endParaRPr>
          </a:p>
        </p:txBody>
      </p:sp>
      <p:sp>
        <p:nvSpPr>
          <p:cNvPr id="4" name="Tijdelijke aanduiding voor dianummer 3">
            <a:extLst>
              <a:ext uri="{FF2B5EF4-FFF2-40B4-BE49-F238E27FC236}">
                <a16:creationId xmlns:a16="http://schemas.microsoft.com/office/drawing/2014/main" id="{A9803FFB-122F-4E5D-A4F4-F94BC1672A94}"/>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36</a:t>
            </a:fld>
            <a:endParaRPr lang="en-GB" dirty="0"/>
          </a:p>
        </p:txBody>
      </p:sp>
    </p:spTree>
    <p:extLst>
      <p:ext uri="{BB962C8B-B14F-4D97-AF65-F5344CB8AC3E}">
        <p14:creationId xmlns:p14="http://schemas.microsoft.com/office/powerpoint/2010/main" val="2635379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C9CD4A-6637-4848-93C0-BD75C5190E31}"/>
              </a:ext>
            </a:extLst>
          </p:cNvPr>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37</a:t>
            </a:fld>
            <a:endParaRPr lang="en-GB" dirty="0"/>
          </a:p>
        </p:txBody>
      </p:sp>
      <p:pic>
        <p:nvPicPr>
          <p:cNvPr id="4" name="Picture 3">
            <a:extLst>
              <a:ext uri="{FF2B5EF4-FFF2-40B4-BE49-F238E27FC236}">
                <a16:creationId xmlns:a16="http://schemas.microsoft.com/office/drawing/2014/main" id="{672F6328-DD0D-4EBE-BB8D-645FFD24D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68" y="270545"/>
            <a:ext cx="8422547" cy="6316910"/>
          </a:xfrm>
          <a:prstGeom prst="rect">
            <a:avLst/>
          </a:prstGeom>
        </p:spPr>
      </p:pic>
    </p:spTree>
    <p:extLst>
      <p:ext uri="{BB962C8B-B14F-4D97-AF65-F5344CB8AC3E}">
        <p14:creationId xmlns:p14="http://schemas.microsoft.com/office/powerpoint/2010/main" val="35882420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9E80A3-047F-44AB-954D-560C11F85293}"/>
              </a:ext>
            </a:extLst>
          </p:cNvPr>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38</a:t>
            </a:fld>
            <a:endParaRPr lang="en-GB" dirty="0"/>
          </a:p>
        </p:txBody>
      </p:sp>
      <p:pic>
        <p:nvPicPr>
          <p:cNvPr id="3" name="Picture 2">
            <a:extLst>
              <a:ext uri="{FF2B5EF4-FFF2-40B4-BE49-F238E27FC236}">
                <a16:creationId xmlns:a16="http://schemas.microsoft.com/office/drawing/2014/main" id="{3DAF7C81-CB6A-479B-8F43-2DD1DED50CA1}"/>
              </a:ext>
            </a:extLst>
          </p:cNvPr>
          <p:cNvPicPr>
            <a:picLocks noChangeAspect="1"/>
          </p:cNvPicPr>
          <p:nvPr/>
        </p:nvPicPr>
        <p:blipFill>
          <a:blip r:embed="rId2"/>
          <a:stretch>
            <a:fillRect/>
          </a:stretch>
        </p:blipFill>
        <p:spPr>
          <a:xfrm>
            <a:off x="0" y="1078863"/>
            <a:ext cx="9144000" cy="3879031"/>
          </a:xfrm>
          <a:prstGeom prst="rect">
            <a:avLst/>
          </a:prstGeom>
        </p:spPr>
      </p:pic>
      <p:sp>
        <p:nvSpPr>
          <p:cNvPr id="4" name="Rectangle 3">
            <a:extLst>
              <a:ext uri="{FF2B5EF4-FFF2-40B4-BE49-F238E27FC236}">
                <a16:creationId xmlns:a16="http://schemas.microsoft.com/office/drawing/2014/main" id="{CD998D69-B2DF-40BE-BB30-EF9D1129CFAC}"/>
              </a:ext>
            </a:extLst>
          </p:cNvPr>
          <p:cNvSpPr/>
          <p:nvPr/>
        </p:nvSpPr>
        <p:spPr>
          <a:xfrm>
            <a:off x="3414319" y="3741490"/>
            <a:ext cx="5662569" cy="1375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endParaRPr lang="nl-NL" sz="1400" dirty="0">
              <a:solidFill>
                <a:schemeClr val="tx1"/>
              </a:solidFill>
            </a:endParaRPr>
          </a:p>
        </p:txBody>
      </p:sp>
      <p:sp>
        <p:nvSpPr>
          <p:cNvPr id="5" name="Oval 4">
            <a:extLst>
              <a:ext uri="{FF2B5EF4-FFF2-40B4-BE49-F238E27FC236}">
                <a16:creationId xmlns:a16="http://schemas.microsoft.com/office/drawing/2014/main" id="{F483D776-DFD9-4EAD-9C6E-55F1F4514E03}"/>
              </a:ext>
            </a:extLst>
          </p:cNvPr>
          <p:cNvSpPr/>
          <p:nvPr/>
        </p:nvSpPr>
        <p:spPr>
          <a:xfrm>
            <a:off x="3473042" y="1870745"/>
            <a:ext cx="2374085" cy="4613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endParaRPr lang="nl-NL" sz="1400" dirty="0">
              <a:solidFill>
                <a:schemeClr val="tx1"/>
              </a:solidFill>
            </a:endParaRPr>
          </a:p>
        </p:txBody>
      </p:sp>
    </p:spTree>
    <p:extLst>
      <p:ext uri="{BB962C8B-B14F-4D97-AF65-F5344CB8AC3E}">
        <p14:creationId xmlns:p14="http://schemas.microsoft.com/office/powerpoint/2010/main" val="39284977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82" t="27129" r="7477" b="16864"/>
          <a:stretch/>
        </p:blipFill>
        <p:spPr bwMode="auto">
          <a:xfrm>
            <a:off x="-1177249" y="-33867"/>
            <a:ext cx="10858435" cy="70781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9541" y="1659467"/>
            <a:ext cx="45719" cy="158044"/>
          </a:xfrm>
          <a:prstGeom prst="rect">
            <a:avLst/>
          </a:prstGeom>
          <a:noFill/>
        </p:spPr>
        <p:txBody>
          <a:bodyPr wrap="square" rtlCol="0">
            <a:noAutofit/>
          </a:bodyPr>
          <a:lstStyle/>
          <a:p>
            <a:endParaRPr lang="en-US" dirty="0"/>
          </a:p>
        </p:txBody>
      </p:sp>
      <p:sp>
        <p:nvSpPr>
          <p:cNvPr id="3" name="TextBox 2"/>
          <p:cNvSpPr txBox="1"/>
          <p:nvPr/>
        </p:nvSpPr>
        <p:spPr>
          <a:xfrm>
            <a:off x="846667" y="948267"/>
            <a:ext cx="56444" cy="869244"/>
          </a:xfrm>
          <a:prstGeom prst="rect">
            <a:avLst/>
          </a:prstGeom>
          <a:noFill/>
        </p:spPr>
        <p:txBody>
          <a:bodyPr wrap="square" rtlCol="0">
            <a:noAutofit/>
          </a:bodyPr>
          <a:lstStyle/>
          <a:p>
            <a:endParaRPr lang="en-US" dirty="0"/>
          </a:p>
        </p:txBody>
      </p:sp>
    </p:spTree>
    <p:extLst>
      <p:ext uri="{BB962C8B-B14F-4D97-AF65-F5344CB8AC3E}">
        <p14:creationId xmlns:p14="http://schemas.microsoft.com/office/powerpoint/2010/main" val="35938766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46B77A7-9BC9-4025-8977-375DC01D77B6}"/>
              </a:ext>
            </a:extLst>
          </p:cNvPr>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4</a:t>
            </a:fld>
            <a:endParaRPr lang="en-GB" dirty="0"/>
          </a:p>
        </p:txBody>
      </p:sp>
      <p:pic>
        <p:nvPicPr>
          <p:cNvPr id="8" name="Afbeelding 7">
            <a:extLst>
              <a:ext uri="{FF2B5EF4-FFF2-40B4-BE49-F238E27FC236}">
                <a16:creationId xmlns:a16="http://schemas.microsoft.com/office/drawing/2014/main" id="{D729269B-7C36-4A77-A9AC-33453A6A42BB}"/>
              </a:ext>
            </a:extLst>
          </p:cNvPr>
          <p:cNvPicPr>
            <a:picLocks noChangeAspect="1"/>
          </p:cNvPicPr>
          <p:nvPr/>
        </p:nvPicPr>
        <p:blipFill>
          <a:blip r:embed="rId2"/>
          <a:stretch>
            <a:fillRect/>
          </a:stretch>
        </p:blipFill>
        <p:spPr>
          <a:xfrm>
            <a:off x="303117" y="382008"/>
            <a:ext cx="4331589" cy="3250425"/>
          </a:xfrm>
          <a:prstGeom prst="rect">
            <a:avLst/>
          </a:prstGeom>
        </p:spPr>
      </p:pic>
      <p:pic>
        <p:nvPicPr>
          <p:cNvPr id="6" name="Afbeelding 5">
            <a:extLst>
              <a:ext uri="{FF2B5EF4-FFF2-40B4-BE49-F238E27FC236}">
                <a16:creationId xmlns:a16="http://schemas.microsoft.com/office/drawing/2014/main" id="{CFB037A7-5AE5-481B-B1B1-6C86412A82D9}"/>
              </a:ext>
            </a:extLst>
          </p:cNvPr>
          <p:cNvPicPr>
            <a:picLocks noChangeAspect="1"/>
          </p:cNvPicPr>
          <p:nvPr/>
        </p:nvPicPr>
        <p:blipFill>
          <a:blip r:embed="rId3"/>
          <a:stretch>
            <a:fillRect/>
          </a:stretch>
        </p:blipFill>
        <p:spPr>
          <a:xfrm>
            <a:off x="3994225" y="3158466"/>
            <a:ext cx="4760207" cy="3376249"/>
          </a:xfrm>
          <a:prstGeom prst="rect">
            <a:avLst/>
          </a:prstGeom>
        </p:spPr>
      </p:pic>
      <p:pic>
        <p:nvPicPr>
          <p:cNvPr id="12" name="Graphic 11" descr="Appel met effen opvulling">
            <a:hlinkClick r:id="rId4"/>
            <a:extLst>
              <a:ext uri="{FF2B5EF4-FFF2-40B4-BE49-F238E27FC236}">
                <a16:creationId xmlns:a16="http://schemas.microsoft.com/office/drawing/2014/main" id="{77ED5AB1-BAB2-4EA1-8CFC-1AEB5444F1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748943" y="1550020"/>
            <a:ext cx="914400" cy="914400"/>
          </a:xfrm>
          <a:prstGeom prst="rect">
            <a:avLst/>
          </a:prstGeom>
        </p:spPr>
      </p:pic>
    </p:spTree>
    <p:extLst>
      <p:ext uri="{BB962C8B-B14F-4D97-AF65-F5344CB8AC3E}">
        <p14:creationId xmlns:p14="http://schemas.microsoft.com/office/powerpoint/2010/main" val="340190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58D57F-EC36-4E28-8F43-E9FA8DF4FAC4}"/>
              </a:ext>
            </a:extLst>
          </p:cNvPr>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5</a:t>
            </a:fld>
            <a:endParaRPr lang="en-GB" dirty="0"/>
          </a:p>
        </p:txBody>
      </p:sp>
      <p:pic>
        <p:nvPicPr>
          <p:cNvPr id="3" name="Picture 2">
            <a:extLst>
              <a:ext uri="{FF2B5EF4-FFF2-40B4-BE49-F238E27FC236}">
                <a16:creationId xmlns:a16="http://schemas.microsoft.com/office/drawing/2014/main" id="{ED9B1452-BF5E-41F6-9A61-6402B4865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7333"/>
            <a:ext cx="5273434" cy="40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descr="Afbeeldingsresultaat voor kale superfood">
            <a:extLst>
              <a:ext uri="{FF2B5EF4-FFF2-40B4-BE49-F238E27FC236}">
                <a16:creationId xmlns:a16="http://schemas.microsoft.com/office/drawing/2014/main" id="{A96A4998-BE24-4A4B-B926-3809C7671F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4682" y="203871"/>
            <a:ext cx="3794830" cy="30358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fbeeldingsresultaat voor kale superfood">
            <a:extLst>
              <a:ext uri="{FF2B5EF4-FFF2-40B4-BE49-F238E27FC236}">
                <a16:creationId xmlns:a16="http://schemas.microsoft.com/office/drawing/2014/main" id="{AE103369-1D37-4A16-AB50-C9B89B3B08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036" y="4342665"/>
            <a:ext cx="3702756" cy="22364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3AFCE5D-508E-484B-AE71-025B6A72FB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84" t="70149" r="34710" b="7179"/>
          <a:stretch/>
        </p:blipFill>
        <p:spPr bwMode="auto">
          <a:xfrm>
            <a:off x="3522134" y="4447822"/>
            <a:ext cx="5825066" cy="1693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Rechte verbindingslijn 7">
            <a:extLst>
              <a:ext uri="{FF2B5EF4-FFF2-40B4-BE49-F238E27FC236}">
                <a16:creationId xmlns:a16="http://schemas.microsoft.com/office/drawing/2014/main" id="{A472F43B-DCF5-41BF-85D9-78B2A39F7789}"/>
              </a:ext>
            </a:extLst>
          </p:cNvPr>
          <p:cNvCxnSpPr/>
          <p:nvPr/>
        </p:nvCxnSpPr>
        <p:spPr>
          <a:xfrm>
            <a:off x="6115574" y="4991450"/>
            <a:ext cx="2684477"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0" name="Rechte verbindingslijn 9">
            <a:extLst>
              <a:ext uri="{FF2B5EF4-FFF2-40B4-BE49-F238E27FC236}">
                <a16:creationId xmlns:a16="http://schemas.microsoft.com/office/drawing/2014/main" id="{B1C2FB73-FF4E-420C-9F3D-38B7F7BEE3E0}"/>
              </a:ext>
            </a:extLst>
          </p:cNvPr>
          <p:cNvCxnSpPr/>
          <p:nvPr/>
        </p:nvCxnSpPr>
        <p:spPr>
          <a:xfrm>
            <a:off x="4572000" y="5561901"/>
            <a:ext cx="33304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7217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58C22-5E05-49C6-9C9C-4E91FC81C6F3}"/>
              </a:ext>
            </a:extLst>
          </p:cNvPr>
          <p:cNvSpPr>
            <a:spLocks noGrp="1"/>
          </p:cNvSpPr>
          <p:nvPr>
            <p:ph type="title"/>
          </p:nvPr>
        </p:nvSpPr>
        <p:spPr>
          <a:xfrm>
            <a:off x="460396" y="597983"/>
            <a:ext cx="8442796" cy="791650"/>
          </a:xfrm>
        </p:spPr>
        <p:txBody>
          <a:bodyPr/>
          <a:lstStyle/>
          <a:p>
            <a:r>
              <a:rPr lang="en-GB" dirty="0"/>
              <a:t>Wat </a:t>
            </a:r>
            <a:r>
              <a:rPr lang="en-GB" dirty="0" err="1"/>
              <a:t>zijn</a:t>
            </a:r>
            <a:r>
              <a:rPr lang="en-GB" dirty="0"/>
              <a:t> superfoods? </a:t>
            </a:r>
          </a:p>
        </p:txBody>
      </p:sp>
      <p:sp>
        <p:nvSpPr>
          <p:cNvPr id="3" name="Text Placeholder 2">
            <a:extLst>
              <a:ext uri="{FF2B5EF4-FFF2-40B4-BE49-F238E27FC236}">
                <a16:creationId xmlns:a16="http://schemas.microsoft.com/office/drawing/2014/main" id="{DC7D7A7D-0A18-4FE3-941C-2DAFE6F5AC5E}"/>
              </a:ext>
            </a:extLst>
          </p:cNvPr>
          <p:cNvSpPr>
            <a:spLocks noGrp="1"/>
          </p:cNvSpPr>
          <p:nvPr>
            <p:ph type="body" sz="quarter" idx="10"/>
          </p:nvPr>
        </p:nvSpPr>
        <p:spPr>
          <a:xfrm>
            <a:off x="421200" y="1608746"/>
            <a:ext cx="8521188" cy="4089600"/>
          </a:xfrm>
        </p:spPr>
        <p:txBody>
          <a:bodyPr/>
          <a:lstStyle/>
          <a:p>
            <a:pPr>
              <a:buFont typeface="Arial" panose="020B0604020202020204" pitchFamily="34" charset="0"/>
              <a:buChar char="•"/>
            </a:pPr>
            <a:r>
              <a:rPr lang="nl-NL" sz="1800" dirty="0">
                <a:latin typeface="Calibri" panose="020F0502020204030204" pitchFamily="34" charset="0"/>
                <a:cs typeface="Calibri" panose="020F0502020204030204" pitchFamily="34" charset="0"/>
              </a:rPr>
              <a:t>...voedingsmiddelen waarvan wordt gezegd dat ze een hoog gehalte aan voedingsstoffen of bioactieve stoffen bevatten, zoals vitamines, mineralen en antioxidanten.. (Voedingscentrum) </a:t>
            </a:r>
          </a:p>
          <a:p>
            <a:pPr>
              <a:buFont typeface="Arial" panose="020B0604020202020204" pitchFamily="34" charset="0"/>
              <a:buChar char="•"/>
            </a:pPr>
            <a:r>
              <a:rPr lang="nl-NL" sz="1800" dirty="0">
                <a:latin typeface="Calibri" panose="020F0502020204030204" pitchFamily="34" charset="0"/>
                <a:cs typeface="Calibri" panose="020F0502020204030204" pitchFamily="34" charset="0"/>
              </a:rPr>
              <a:t>Dit zegt </a:t>
            </a:r>
            <a:r>
              <a:rPr lang="nl-NL" sz="1800" b="1" dirty="0">
                <a:latin typeface="Calibri" panose="020F0502020204030204" pitchFamily="34" charset="0"/>
                <a:cs typeface="Calibri" panose="020F0502020204030204" pitchFamily="34" charset="0"/>
              </a:rPr>
              <a:t>A. Vogel UK</a:t>
            </a:r>
            <a:r>
              <a:rPr lang="nl-NL" sz="1800" dirty="0">
                <a:latin typeface="Calibri" panose="020F0502020204030204" pitchFamily="34" charset="0"/>
                <a:cs typeface="Calibri" panose="020F0502020204030204" pitchFamily="34" charset="0"/>
              </a:rPr>
              <a:t>: ... In tegenstelling tot de meeste gezonde voedingsmiddelen, die normaal gesproken twee of </a:t>
            </a:r>
            <a:r>
              <a:rPr lang="nl-NL" sz="1800" b="1" dirty="0">
                <a:latin typeface="Calibri" panose="020F0502020204030204" pitchFamily="34" charset="0"/>
                <a:cs typeface="Calibri" panose="020F0502020204030204" pitchFamily="34" charset="0"/>
              </a:rPr>
              <a:t>drie specifieke nutritionele eigenschappen </a:t>
            </a:r>
            <a:r>
              <a:rPr lang="nl-NL" sz="1800" dirty="0">
                <a:latin typeface="Calibri" panose="020F0502020204030204" pitchFamily="34" charset="0"/>
                <a:cs typeface="Calibri" panose="020F0502020204030204" pitchFamily="34" charset="0"/>
              </a:rPr>
              <a:t>bevatten, hebben </a:t>
            </a:r>
            <a:r>
              <a:rPr lang="nl-NL" sz="1800" dirty="0" err="1">
                <a:latin typeface="Calibri" panose="020F0502020204030204" pitchFamily="34" charset="0"/>
                <a:cs typeface="Calibri" panose="020F0502020204030204" pitchFamily="34" charset="0"/>
              </a:rPr>
              <a:t>superfoods</a:t>
            </a:r>
            <a:r>
              <a:rPr lang="nl-NL" sz="1800" dirty="0">
                <a:latin typeface="Calibri" panose="020F0502020204030204" pitchFamily="34" charset="0"/>
                <a:cs typeface="Calibri" panose="020F0502020204030204" pitchFamily="34" charset="0"/>
              </a:rPr>
              <a:t> vaak </a:t>
            </a:r>
            <a:r>
              <a:rPr lang="nl-NL" sz="1800" b="1" dirty="0">
                <a:latin typeface="Calibri" panose="020F0502020204030204" pitchFamily="34" charset="0"/>
                <a:cs typeface="Calibri" panose="020F0502020204030204" pitchFamily="34" charset="0"/>
              </a:rPr>
              <a:t>12 of meer</a:t>
            </a:r>
            <a:r>
              <a:rPr lang="nl-NL" sz="1800" dirty="0">
                <a:latin typeface="Calibri" panose="020F0502020204030204" pitchFamily="34" charset="0"/>
                <a:cs typeface="Calibri" panose="020F0502020204030204" pitchFamily="34" charset="0"/>
              </a:rPr>
              <a:t>. Verbetering van de lichamelijke en geestelijke gezondheid, versterking van het immuunsysteem en toenemende weerstand tegen ziekten zijn enkele van de </a:t>
            </a:r>
            <a:r>
              <a:rPr lang="nl-NL" sz="1800" b="1" dirty="0">
                <a:latin typeface="Calibri" panose="020F0502020204030204" pitchFamily="34" charset="0"/>
                <a:cs typeface="Calibri" panose="020F0502020204030204" pitchFamily="34" charset="0"/>
              </a:rPr>
              <a:t>basiskwaliteiten van </a:t>
            </a:r>
            <a:r>
              <a:rPr lang="nl-NL" sz="1800" b="1" dirty="0" err="1">
                <a:latin typeface="Calibri" panose="020F0502020204030204" pitchFamily="34" charset="0"/>
                <a:cs typeface="Calibri" panose="020F0502020204030204" pitchFamily="34" charset="0"/>
              </a:rPr>
              <a:t>superfoods</a:t>
            </a:r>
            <a:r>
              <a:rPr lang="nl-NL" sz="1800" dirty="0">
                <a:latin typeface="Calibri" panose="020F0502020204030204" pitchFamily="34" charset="0"/>
                <a:cs typeface="Calibri" panose="020F0502020204030204" pitchFamily="34" charset="0"/>
              </a:rPr>
              <a:t>. Ze geven energie en helpen je je beter te voelen over jezelf. </a:t>
            </a:r>
            <a:r>
              <a:rPr lang="nl-NL" sz="1800" dirty="0" err="1">
                <a:latin typeface="Calibri" panose="020F0502020204030204" pitchFamily="34" charset="0"/>
                <a:cs typeface="Calibri" panose="020F0502020204030204" pitchFamily="34" charset="0"/>
              </a:rPr>
              <a:t>Superfoods</a:t>
            </a:r>
            <a:r>
              <a:rPr lang="nl-NL" sz="1800" dirty="0">
                <a:latin typeface="Calibri" panose="020F0502020204030204" pitchFamily="34" charset="0"/>
                <a:cs typeface="Calibri" panose="020F0502020204030204" pitchFamily="34" charset="0"/>
              </a:rPr>
              <a:t> </a:t>
            </a:r>
            <a:r>
              <a:rPr lang="nl-NL" sz="1800" b="1" dirty="0">
                <a:latin typeface="Calibri" panose="020F0502020204030204" pitchFamily="34" charset="0"/>
                <a:cs typeface="Calibri" panose="020F0502020204030204" pitchFamily="34" charset="0"/>
              </a:rPr>
              <a:t>staan ook bekend om </a:t>
            </a:r>
            <a:r>
              <a:rPr lang="nl-NL" sz="1800" dirty="0">
                <a:latin typeface="Calibri" panose="020F0502020204030204" pitchFamily="34" charset="0"/>
                <a:cs typeface="Calibri" panose="020F0502020204030204" pitchFamily="34" charset="0"/>
              </a:rPr>
              <a:t>het verbranden van calorieën, </a:t>
            </a:r>
            <a:r>
              <a:rPr lang="nl-NL" sz="1800" b="1" dirty="0">
                <a:latin typeface="Calibri" panose="020F0502020204030204" pitchFamily="34" charset="0"/>
                <a:cs typeface="Calibri" panose="020F0502020204030204" pitchFamily="34" charset="0"/>
              </a:rPr>
              <a:t>omdat ze </a:t>
            </a:r>
            <a:r>
              <a:rPr lang="nl-NL" sz="1800" dirty="0">
                <a:latin typeface="Calibri" panose="020F0502020204030204" pitchFamily="34" charset="0"/>
                <a:cs typeface="Calibri" panose="020F0502020204030204" pitchFamily="34" charset="0"/>
              </a:rPr>
              <a:t>je metabolisme verbeteren. Ook is </a:t>
            </a:r>
            <a:r>
              <a:rPr lang="nl-NL" sz="1800" b="1" dirty="0">
                <a:latin typeface="Calibri" panose="020F0502020204030204" pitchFamily="34" charset="0"/>
                <a:cs typeface="Calibri" panose="020F0502020204030204" pitchFamily="34" charset="0"/>
              </a:rPr>
              <a:t>de verjonging van de huid een ander voordeel </a:t>
            </a:r>
            <a:r>
              <a:rPr lang="nl-NL" sz="1800" dirty="0">
                <a:latin typeface="Calibri" panose="020F0502020204030204" pitchFamily="34" charset="0"/>
                <a:cs typeface="Calibri" panose="020F0502020204030204" pitchFamily="34" charset="0"/>
              </a:rPr>
              <a:t>van </a:t>
            </a:r>
            <a:r>
              <a:rPr lang="nl-NL" sz="1800" dirty="0" err="1">
                <a:latin typeface="Calibri" panose="020F0502020204030204" pitchFamily="34" charset="0"/>
                <a:cs typeface="Calibri" panose="020F0502020204030204" pitchFamily="34" charset="0"/>
              </a:rPr>
              <a:t>superfoods</a:t>
            </a:r>
            <a:r>
              <a:rPr lang="nl-NL" sz="1800" dirty="0">
                <a:latin typeface="Calibri" panose="020F0502020204030204" pitchFamily="34" charset="0"/>
                <a:cs typeface="Calibri" panose="020F0502020204030204" pitchFamily="34" charset="0"/>
              </a:rPr>
              <a:t>, dankzij de antioxidanten en vitamine C die ze bevatten. Ze helpen ook het risico op kanker te verminderen en uw hart te beschermen... </a:t>
            </a:r>
            <a:endParaRPr lang="en-GB" sz="18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324A64A-B842-4831-A076-251AB08BCB79}"/>
              </a:ext>
            </a:extLst>
          </p:cNvPr>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6</a:t>
            </a:fld>
            <a:endParaRPr lang="en-GB" dirty="0"/>
          </a:p>
        </p:txBody>
      </p:sp>
    </p:spTree>
    <p:extLst>
      <p:ext uri="{BB962C8B-B14F-4D97-AF65-F5344CB8AC3E}">
        <p14:creationId xmlns:p14="http://schemas.microsoft.com/office/powerpoint/2010/main" val="49588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7</a:t>
            </a:fld>
            <a:endParaRPr lang="en-GB" dirty="0"/>
          </a:p>
        </p:txBody>
      </p:sp>
      <p:pic>
        <p:nvPicPr>
          <p:cNvPr id="4098" name="Picture 2" descr="Super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8" y="962025"/>
            <a:ext cx="3824301" cy="57292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05275" y="962025"/>
            <a:ext cx="5038725" cy="5632311"/>
          </a:xfrm>
          <a:prstGeom prst="rect">
            <a:avLst/>
          </a:prstGeom>
          <a:solidFill>
            <a:schemeClr val="bg1"/>
          </a:solidFill>
        </p:spPr>
        <p:txBody>
          <a:bodyPr wrap="square">
            <a:spAutoFit/>
          </a:bodyPr>
          <a:lstStyle/>
          <a:p>
            <a:r>
              <a:rPr lang="en-GB" dirty="0"/>
              <a:t>Superfoods are vibrant, nutritionally dense foods that have recently become widely available and which offer tremendous dietary and healing potential. In this lively, illustrated overview, well-known raw-foods guru David Wolfe profiles delicious and incredibly nutritious plant products such as goji berries, hempseed, cacao beans (raw chocolate), </a:t>
            </a:r>
            <a:r>
              <a:rPr lang="en-GB" dirty="0" err="1"/>
              <a:t>maca</a:t>
            </a:r>
            <a:r>
              <a:rPr lang="en-GB" dirty="0"/>
              <a:t>, spirulina, bee products, and a host of others. As powerful sources of clean protein, vitamins, minerals, enzymes, antioxidants, good fats and oils, essential fatty and amino acids, and other nutrients, they represent a uniquely promising piece of the nutritional puzzle. Each superfood is described in detail, accompanied by easy and delicious recipes. This accessible guide presents persuasive arguments, based on sound science, for the pivotal role of superfoods in promoting nutritional excellence, health and well-being, beauty enhancement, sustainable agriculture, and the transformation of diet, lifestyle, and planet.</a:t>
            </a:r>
          </a:p>
        </p:txBody>
      </p:sp>
      <p:cxnSp>
        <p:nvCxnSpPr>
          <p:cNvPr id="5" name="Straight Connector 4"/>
          <p:cNvCxnSpPr/>
          <p:nvPr/>
        </p:nvCxnSpPr>
        <p:spPr>
          <a:xfrm>
            <a:off x="5581650" y="1247775"/>
            <a:ext cx="3190875" cy="1905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314950" y="1828800"/>
            <a:ext cx="3000375"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229100" y="2114550"/>
            <a:ext cx="828675"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581649" y="3476625"/>
            <a:ext cx="3429001" cy="9525"/>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229100" y="3768655"/>
            <a:ext cx="478155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138612" y="4029075"/>
            <a:ext cx="3776663"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229100" y="5962650"/>
            <a:ext cx="4276725" cy="1905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57662" y="6229350"/>
            <a:ext cx="4729163"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57662" y="6496050"/>
            <a:ext cx="4519613"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itle 1"/>
          <p:cNvSpPr>
            <a:spLocks noGrp="1"/>
          </p:cNvSpPr>
          <p:nvPr>
            <p:ph type="title"/>
          </p:nvPr>
        </p:nvSpPr>
        <p:spPr>
          <a:xfrm>
            <a:off x="97652" y="116632"/>
            <a:ext cx="8693923" cy="788243"/>
          </a:xfrm>
        </p:spPr>
        <p:txBody>
          <a:bodyPr>
            <a:noAutofit/>
          </a:bodyPr>
          <a:lstStyle/>
          <a:p>
            <a:pPr algn="l"/>
            <a:r>
              <a:rPr lang="en-GB" dirty="0"/>
              <a:t>Wat </a:t>
            </a:r>
            <a:r>
              <a:rPr lang="en-GB" dirty="0" err="1"/>
              <a:t>zijn</a:t>
            </a:r>
            <a:r>
              <a:rPr lang="en-GB" dirty="0"/>
              <a:t> superfoods?</a:t>
            </a:r>
          </a:p>
        </p:txBody>
      </p:sp>
    </p:spTree>
    <p:custDataLst>
      <p:tags r:id="rId1"/>
    </p:custDataLst>
    <p:extLst>
      <p:ext uri="{BB962C8B-B14F-4D97-AF65-F5344CB8AC3E}">
        <p14:creationId xmlns:p14="http://schemas.microsoft.com/office/powerpoint/2010/main" val="28490750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3CB770-3BE2-4982-A144-EFEF34BD0463}"/>
              </a:ext>
            </a:extLst>
          </p:cNvPr>
          <p:cNvSpPr>
            <a:spLocks noGrp="1"/>
          </p:cNvSpPr>
          <p:nvPr>
            <p:ph type="title"/>
          </p:nvPr>
        </p:nvSpPr>
        <p:spPr>
          <a:xfrm>
            <a:off x="491642" y="230188"/>
            <a:ext cx="8442796" cy="791650"/>
          </a:xfrm>
        </p:spPr>
        <p:txBody>
          <a:bodyPr/>
          <a:lstStyle/>
          <a:p>
            <a:r>
              <a:rPr lang="nl-NL" dirty="0"/>
              <a:t>Een paar voorbeelden </a:t>
            </a:r>
          </a:p>
        </p:txBody>
      </p:sp>
      <p:sp>
        <p:nvSpPr>
          <p:cNvPr id="2" name="Slide Number Placeholder 1">
            <a:extLst>
              <a:ext uri="{FF2B5EF4-FFF2-40B4-BE49-F238E27FC236}">
                <a16:creationId xmlns:a16="http://schemas.microsoft.com/office/drawing/2014/main" id="{2F182756-DBA4-4644-BABA-7CE10249537B}"/>
              </a:ext>
            </a:extLst>
          </p:cNvPr>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8</a:t>
            </a:fld>
            <a:endParaRPr lang="en-GB" dirty="0"/>
          </a:p>
        </p:txBody>
      </p:sp>
      <p:sp>
        <p:nvSpPr>
          <p:cNvPr id="4" name="Rectangle: Rounded Corners 3">
            <a:extLst>
              <a:ext uri="{FF2B5EF4-FFF2-40B4-BE49-F238E27FC236}">
                <a16:creationId xmlns:a16="http://schemas.microsoft.com/office/drawing/2014/main" id="{BF88F9BF-6F1A-46A9-A7D2-65257CC6C057}"/>
              </a:ext>
            </a:extLst>
          </p:cNvPr>
          <p:cNvSpPr/>
          <p:nvPr/>
        </p:nvSpPr>
        <p:spPr>
          <a:xfrm>
            <a:off x="687897" y="1039527"/>
            <a:ext cx="3003259" cy="1786855"/>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endParaRPr lang="nl-NL" sz="1400" dirty="0">
              <a:solidFill>
                <a:schemeClr val="tx1"/>
              </a:solidFill>
            </a:endParaRPr>
          </a:p>
        </p:txBody>
      </p:sp>
      <p:sp>
        <p:nvSpPr>
          <p:cNvPr id="5" name="Rectangle: Rounded Corners 4">
            <a:extLst>
              <a:ext uri="{FF2B5EF4-FFF2-40B4-BE49-F238E27FC236}">
                <a16:creationId xmlns:a16="http://schemas.microsoft.com/office/drawing/2014/main" id="{BBADFF8B-0EB8-4068-91B7-C06F0154ED56}"/>
              </a:ext>
            </a:extLst>
          </p:cNvPr>
          <p:cNvSpPr/>
          <p:nvPr/>
        </p:nvSpPr>
        <p:spPr>
          <a:xfrm>
            <a:off x="4514675" y="1039527"/>
            <a:ext cx="3003259" cy="1786855"/>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endParaRPr lang="nl-NL" sz="1400" dirty="0">
              <a:solidFill>
                <a:schemeClr val="tx1"/>
              </a:solidFill>
            </a:endParaRPr>
          </a:p>
        </p:txBody>
      </p:sp>
      <p:sp>
        <p:nvSpPr>
          <p:cNvPr id="6" name="Rectangle: Rounded Corners 5">
            <a:extLst>
              <a:ext uri="{FF2B5EF4-FFF2-40B4-BE49-F238E27FC236}">
                <a16:creationId xmlns:a16="http://schemas.microsoft.com/office/drawing/2014/main" id="{522B469F-7DC5-4B5F-AE46-2F33FB45959F}"/>
              </a:ext>
            </a:extLst>
          </p:cNvPr>
          <p:cNvSpPr/>
          <p:nvPr/>
        </p:nvSpPr>
        <p:spPr>
          <a:xfrm>
            <a:off x="687897" y="3356287"/>
            <a:ext cx="3003259" cy="1786855"/>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endParaRPr lang="nl-NL" sz="1400" dirty="0">
              <a:solidFill>
                <a:schemeClr val="tx1"/>
              </a:solidFill>
            </a:endParaRPr>
          </a:p>
        </p:txBody>
      </p:sp>
      <p:sp>
        <p:nvSpPr>
          <p:cNvPr id="7" name="Rectangle: Rounded Corners 6">
            <a:extLst>
              <a:ext uri="{FF2B5EF4-FFF2-40B4-BE49-F238E27FC236}">
                <a16:creationId xmlns:a16="http://schemas.microsoft.com/office/drawing/2014/main" id="{E161C414-17D5-4A90-9D24-30DE9DC03CBE}"/>
              </a:ext>
            </a:extLst>
          </p:cNvPr>
          <p:cNvSpPr/>
          <p:nvPr/>
        </p:nvSpPr>
        <p:spPr>
          <a:xfrm>
            <a:off x="4514675" y="3426195"/>
            <a:ext cx="3003259" cy="1786855"/>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endParaRPr lang="nl-NL" sz="1400" dirty="0">
              <a:solidFill>
                <a:schemeClr val="tx1"/>
              </a:solidFill>
            </a:endParaRPr>
          </a:p>
        </p:txBody>
      </p:sp>
      <p:sp>
        <p:nvSpPr>
          <p:cNvPr id="8" name="Tekstvak 7">
            <a:extLst>
              <a:ext uri="{FF2B5EF4-FFF2-40B4-BE49-F238E27FC236}">
                <a16:creationId xmlns:a16="http://schemas.microsoft.com/office/drawing/2014/main" id="{1EA94A1F-3E61-40FC-B3A2-BBDC12AAB672}"/>
              </a:ext>
            </a:extLst>
          </p:cNvPr>
          <p:cNvSpPr txBox="1"/>
          <p:nvPr/>
        </p:nvSpPr>
        <p:spPr>
          <a:xfrm>
            <a:off x="1493241" y="2844071"/>
            <a:ext cx="2617365" cy="302712"/>
          </a:xfrm>
          <a:prstGeom prst="rect">
            <a:avLst/>
          </a:prstGeom>
          <a:noFill/>
        </p:spPr>
        <p:txBody>
          <a:bodyPr wrap="square" rtlCol="0">
            <a:spAutoFit/>
          </a:bodyPr>
          <a:lstStyle/>
          <a:p>
            <a:pPr>
              <a:lnSpc>
                <a:spcPts val="1800"/>
              </a:lnSpc>
            </a:pPr>
            <a:r>
              <a:rPr lang="nl-NL" sz="1400" dirty="0" err="1">
                <a:latin typeface="Verdana" pitchFamily="34" charset="0"/>
              </a:rPr>
              <a:t>Goji</a:t>
            </a:r>
            <a:r>
              <a:rPr lang="nl-NL" sz="1400" dirty="0">
                <a:latin typeface="Verdana" pitchFamily="34" charset="0"/>
              </a:rPr>
              <a:t> bessen </a:t>
            </a:r>
            <a:endParaRPr lang="en-US" sz="1400" dirty="0" err="1">
              <a:latin typeface="Verdana" pitchFamily="34" charset="0"/>
            </a:endParaRPr>
          </a:p>
        </p:txBody>
      </p:sp>
      <p:sp>
        <p:nvSpPr>
          <p:cNvPr id="9" name="Tekstvak 8">
            <a:extLst>
              <a:ext uri="{FF2B5EF4-FFF2-40B4-BE49-F238E27FC236}">
                <a16:creationId xmlns:a16="http://schemas.microsoft.com/office/drawing/2014/main" id="{2B02A5A4-B520-4CAE-A175-3C05BFA39FB8}"/>
              </a:ext>
            </a:extLst>
          </p:cNvPr>
          <p:cNvSpPr txBox="1"/>
          <p:nvPr/>
        </p:nvSpPr>
        <p:spPr>
          <a:xfrm>
            <a:off x="5479409" y="2844071"/>
            <a:ext cx="2617365" cy="302712"/>
          </a:xfrm>
          <a:prstGeom prst="rect">
            <a:avLst/>
          </a:prstGeom>
          <a:noFill/>
        </p:spPr>
        <p:txBody>
          <a:bodyPr wrap="square" rtlCol="0">
            <a:spAutoFit/>
          </a:bodyPr>
          <a:lstStyle/>
          <a:p>
            <a:pPr>
              <a:lnSpc>
                <a:spcPts val="1800"/>
              </a:lnSpc>
            </a:pPr>
            <a:r>
              <a:rPr lang="nl-NL" sz="1400" dirty="0">
                <a:latin typeface="Verdana" pitchFamily="34" charset="0"/>
              </a:rPr>
              <a:t>Tarwe gras  </a:t>
            </a:r>
            <a:endParaRPr lang="en-US" sz="1400" dirty="0" err="1">
              <a:latin typeface="Verdana" pitchFamily="34" charset="0"/>
            </a:endParaRPr>
          </a:p>
        </p:txBody>
      </p:sp>
      <p:sp>
        <p:nvSpPr>
          <p:cNvPr id="10" name="Tekstvak 9">
            <a:extLst>
              <a:ext uri="{FF2B5EF4-FFF2-40B4-BE49-F238E27FC236}">
                <a16:creationId xmlns:a16="http://schemas.microsoft.com/office/drawing/2014/main" id="{EECB4CFB-685E-4345-B5B3-4FC7E4F9D5A0}"/>
              </a:ext>
            </a:extLst>
          </p:cNvPr>
          <p:cNvSpPr txBox="1"/>
          <p:nvPr/>
        </p:nvSpPr>
        <p:spPr>
          <a:xfrm>
            <a:off x="1493241" y="5158967"/>
            <a:ext cx="2617365" cy="302712"/>
          </a:xfrm>
          <a:prstGeom prst="rect">
            <a:avLst/>
          </a:prstGeom>
          <a:noFill/>
        </p:spPr>
        <p:txBody>
          <a:bodyPr wrap="square" rtlCol="0">
            <a:spAutoFit/>
          </a:bodyPr>
          <a:lstStyle/>
          <a:p>
            <a:pPr>
              <a:lnSpc>
                <a:spcPts val="1800"/>
              </a:lnSpc>
            </a:pPr>
            <a:r>
              <a:rPr lang="nl-NL" sz="1400" dirty="0" err="1">
                <a:latin typeface="Verdana" pitchFamily="34" charset="0"/>
              </a:rPr>
              <a:t>Quinoa</a:t>
            </a:r>
            <a:r>
              <a:rPr lang="nl-NL" sz="1400" dirty="0">
                <a:latin typeface="Verdana" pitchFamily="34" charset="0"/>
              </a:rPr>
              <a:t>   </a:t>
            </a:r>
            <a:endParaRPr lang="en-US" sz="1400" dirty="0" err="1">
              <a:latin typeface="Verdana" pitchFamily="34" charset="0"/>
            </a:endParaRPr>
          </a:p>
        </p:txBody>
      </p:sp>
      <p:sp>
        <p:nvSpPr>
          <p:cNvPr id="11" name="Tekstvak 10">
            <a:extLst>
              <a:ext uri="{FF2B5EF4-FFF2-40B4-BE49-F238E27FC236}">
                <a16:creationId xmlns:a16="http://schemas.microsoft.com/office/drawing/2014/main" id="{4B783CE5-72BE-458B-A0A0-211FD4737C5B}"/>
              </a:ext>
            </a:extLst>
          </p:cNvPr>
          <p:cNvSpPr txBox="1"/>
          <p:nvPr/>
        </p:nvSpPr>
        <p:spPr>
          <a:xfrm>
            <a:off x="5596855" y="5515761"/>
            <a:ext cx="2617365" cy="302712"/>
          </a:xfrm>
          <a:prstGeom prst="rect">
            <a:avLst/>
          </a:prstGeom>
          <a:noFill/>
        </p:spPr>
        <p:txBody>
          <a:bodyPr wrap="square" rtlCol="0">
            <a:spAutoFit/>
          </a:bodyPr>
          <a:lstStyle/>
          <a:p>
            <a:pPr>
              <a:lnSpc>
                <a:spcPts val="1800"/>
              </a:lnSpc>
            </a:pPr>
            <a:r>
              <a:rPr lang="nl-NL" sz="1400" dirty="0" err="1">
                <a:latin typeface="Verdana" pitchFamily="34" charset="0"/>
              </a:rPr>
              <a:t>Chia</a:t>
            </a:r>
            <a:r>
              <a:rPr lang="nl-NL" sz="1400" dirty="0">
                <a:latin typeface="Verdana" pitchFamily="34" charset="0"/>
              </a:rPr>
              <a:t> zaad</a:t>
            </a:r>
            <a:endParaRPr lang="en-US" sz="1400" dirty="0" err="1">
              <a:latin typeface="Verdana" pitchFamily="34" charset="0"/>
            </a:endParaRPr>
          </a:p>
        </p:txBody>
      </p:sp>
    </p:spTree>
    <p:extLst>
      <p:ext uri="{BB962C8B-B14F-4D97-AF65-F5344CB8AC3E}">
        <p14:creationId xmlns:p14="http://schemas.microsoft.com/office/powerpoint/2010/main" val="15318497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9B64DE-A46B-4324-B1C5-B34CC83A0004}"/>
              </a:ext>
            </a:extLst>
          </p:cNvPr>
          <p:cNvSpPr>
            <a:spLocks noGrp="1"/>
          </p:cNvSpPr>
          <p:nvPr>
            <p:ph type="title"/>
          </p:nvPr>
        </p:nvSpPr>
        <p:spPr>
          <a:xfrm>
            <a:off x="491642" y="230188"/>
            <a:ext cx="8442796" cy="1304611"/>
          </a:xfrm>
        </p:spPr>
        <p:txBody>
          <a:bodyPr/>
          <a:lstStyle/>
          <a:p>
            <a:r>
              <a:rPr lang="nl-NL" sz="2400" dirty="0"/>
              <a:t>Maar er zijn er nog veel meer, inclusief die van eigen “bodem” </a:t>
            </a:r>
          </a:p>
        </p:txBody>
      </p:sp>
      <p:sp>
        <p:nvSpPr>
          <p:cNvPr id="2" name="Slide Number Placeholder 1">
            <a:extLst>
              <a:ext uri="{FF2B5EF4-FFF2-40B4-BE49-F238E27FC236}">
                <a16:creationId xmlns:a16="http://schemas.microsoft.com/office/drawing/2014/main" id="{D543C629-C00B-4952-94A6-D6C49170B57E}"/>
              </a:ext>
            </a:extLst>
          </p:cNvPr>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9</a:t>
            </a:fld>
            <a:endParaRPr lang="en-GB" dirty="0"/>
          </a:p>
        </p:txBody>
      </p:sp>
      <p:sp>
        <p:nvSpPr>
          <p:cNvPr id="3" name="Rectangle 2">
            <a:extLst>
              <a:ext uri="{FF2B5EF4-FFF2-40B4-BE49-F238E27FC236}">
                <a16:creationId xmlns:a16="http://schemas.microsoft.com/office/drawing/2014/main" id="{9EA2484B-ECE3-476A-8531-F03236F120FF}"/>
              </a:ext>
            </a:extLst>
          </p:cNvPr>
          <p:cNvSpPr/>
          <p:nvPr/>
        </p:nvSpPr>
        <p:spPr>
          <a:xfrm>
            <a:off x="491642" y="1657533"/>
            <a:ext cx="7888960" cy="2308324"/>
          </a:xfrm>
          <a:prstGeom prst="rect">
            <a:avLst/>
          </a:prstGeom>
        </p:spPr>
        <p:txBody>
          <a:bodyPr wrap="square">
            <a:spAutoFit/>
          </a:bodyPr>
          <a:lstStyle/>
          <a:p>
            <a:r>
              <a:rPr lang="nl-NL" sz="2400" dirty="0"/>
              <a:t>Bijenpollen, </a:t>
            </a:r>
            <a:r>
              <a:rPr lang="nl-NL" sz="2400" dirty="0" err="1"/>
              <a:t>maca</a:t>
            </a:r>
            <a:r>
              <a:rPr lang="nl-NL" sz="2400" dirty="0"/>
              <a:t>, </a:t>
            </a:r>
            <a:r>
              <a:rPr lang="nl-NL" sz="2400" dirty="0" err="1"/>
              <a:t>spirulina</a:t>
            </a:r>
            <a:r>
              <a:rPr lang="nl-NL" sz="2400" dirty="0"/>
              <a:t>, hennepzaad, verschillende bessen, aardbeien, rode druiven,</a:t>
            </a:r>
            <a:r>
              <a:rPr lang="en-GB" sz="2400" dirty="0"/>
              <a:t> </a:t>
            </a:r>
            <a:r>
              <a:rPr lang="en-GB" sz="2400" dirty="0" err="1"/>
              <a:t>knoflook</a:t>
            </a:r>
            <a:r>
              <a:rPr lang="en-GB" sz="2400" dirty="0"/>
              <a:t> en </a:t>
            </a:r>
            <a:r>
              <a:rPr lang="en-GB" sz="2400" dirty="0" err="1"/>
              <a:t>uien</a:t>
            </a:r>
            <a:r>
              <a:rPr lang="en-GB" sz="2400" dirty="0"/>
              <a:t>, </a:t>
            </a:r>
            <a:r>
              <a:rPr lang="en-GB" sz="2400" dirty="0" err="1"/>
              <a:t>koolsoorten</a:t>
            </a:r>
            <a:r>
              <a:rPr lang="en-GB" sz="2400" dirty="0"/>
              <a:t>, </a:t>
            </a:r>
            <a:r>
              <a:rPr lang="en-GB" sz="2400" dirty="0" err="1"/>
              <a:t>tomaten</a:t>
            </a:r>
            <a:r>
              <a:rPr lang="en-GB" sz="2400" dirty="0"/>
              <a:t>, broccoli, </a:t>
            </a:r>
            <a:r>
              <a:rPr lang="en-GB" sz="2400" dirty="0" err="1"/>
              <a:t>vette</a:t>
            </a:r>
            <a:r>
              <a:rPr lang="en-GB" sz="2400" dirty="0"/>
              <a:t> vis, </a:t>
            </a:r>
            <a:r>
              <a:rPr lang="en-GB" sz="2400" dirty="0" err="1"/>
              <a:t>boerenkool</a:t>
            </a:r>
            <a:r>
              <a:rPr lang="en-GB" sz="2400" dirty="0"/>
              <a:t>, </a:t>
            </a:r>
            <a:r>
              <a:rPr lang="en-GB" sz="2400" dirty="0" err="1"/>
              <a:t>hennep</a:t>
            </a:r>
            <a:r>
              <a:rPr lang="en-GB" sz="2400" dirty="0"/>
              <a:t> (omega-3 </a:t>
            </a:r>
            <a:r>
              <a:rPr lang="en-GB" sz="2400" dirty="0" err="1"/>
              <a:t>vetzuren</a:t>
            </a:r>
            <a:r>
              <a:rPr lang="en-GB" sz="2400" dirty="0"/>
              <a:t>), </a:t>
            </a:r>
            <a:r>
              <a:rPr lang="en-GB" sz="2400" dirty="0" err="1"/>
              <a:t>olijfolie</a:t>
            </a:r>
            <a:r>
              <a:rPr lang="en-GB" sz="2400" dirty="0"/>
              <a:t>, </a:t>
            </a:r>
            <a:r>
              <a:rPr lang="en-GB" sz="2400" dirty="0" err="1"/>
              <a:t>bepaalde</a:t>
            </a:r>
            <a:r>
              <a:rPr lang="en-GB" sz="2400" dirty="0"/>
              <a:t> </a:t>
            </a:r>
            <a:r>
              <a:rPr lang="en-GB" sz="2400" dirty="0" err="1"/>
              <a:t>noten</a:t>
            </a:r>
            <a:r>
              <a:rPr lang="en-GB" sz="2400" dirty="0"/>
              <a:t>, </a:t>
            </a:r>
            <a:r>
              <a:rPr lang="en-GB" sz="2400" dirty="0" err="1"/>
              <a:t>donkere</a:t>
            </a:r>
            <a:r>
              <a:rPr lang="en-GB" sz="2400" dirty="0"/>
              <a:t> </a:t>
            </a:r>
            <a:r>
              <a:rPr lang="en-GB" sz="2400" dirty="0" err="1"/>
              <a:t>chocolade</a:t>
            </a:r>
            <a:r>
              <a:rPr lang="en-GB" sz="2400" dirty="0"/>
              <a:t>, </a:t>
            </a:r>
            <a:r>
              <a:rPr lang="en-GB" sz="2400" dirty="0" err="1"/>
              <a:t>groene</a:t>
            </a:r>
            <a:r>
              <a:rPr lang="en-GB" sz="2400" dirty="0"/>
              <a:t> thee etc. </a:t>
            </a:r>
            <a:br>
              <a:rPr lang="en-GB" sz="2400" dirty="0"/>
            </a:br>
            <a:endParaRPr lang="en-GB" sz="2400" dirty="0"/>
          </a:p>
        </p:txBody>
      </p:sp>
      <p:sp>
        <p:nvSpPr>
          <p:cNvPr id="6" name="TextBox 5">
            <a:extLst>
              <a:ext uri="{FF2B5EF4-FFF2-40B4-BE49-F238E27FC236}">
                <a16:creationId xmlns:a16="http://schemas.microsoft.com/office/drawing/2014/main" id="{A0F2D513-DB70-401A-9F09-CF7D210D6672}"/>
              </a:ext>
            </a:extLst>
          </p:cNvPr>
          <p:cNvSpPr txBox="1"/>
          <p:nvPr/>
        </p:nvSpPr>
        <p:spPr>
          <a:xfrm>
            <a:off x="590276" y="3786234"/>
            <a:ext cx="7285969" cy="712183"/>
          </a:xfrm>
          <a:prstGeom prst="rect">
            <a:avLst/>
          </a:prstGeom>
          <a:solidFill>
            <a:srgbClr val="FF0000"/>
          </a:solidFill>
        </p:spPr>
        <p:txBody>
          <a:bodyPr wrap="none" rtlCol="0">
            <a:spAutoFit/>
          </a:bodyPr>
          <a:lstStyle/>
          <a:p>
            <a:pPr>
              <a:lnSpc>
                <a:spcPts val="2400"/>
              </a:lnSpc>
            </a:pPr>
            <a:r>
              <a:rPr lang="nl-NL" sz="2400" dirty="0">
                <a:solidFill>
                  <a:schemeClr val="bg1"/>
                </a:solidFill>
                <a:cs typeface="Calibri" panose="020F0502020204030204" pitchFamily="34" charset="0"/>
              </a:rPr>
              <a:t>De term </a:t>
            </a:r>
            <a:r>
              <a:rPr lang="nl-NL" sz="2400" dirty="0" err="1">
                <a:solidFill>
                  <a:schemeClr val="bg1"/>
                </a:solidFill>
                <a:cs typeface="Calibri" panose="020F0502020204030204" pitchFamily="34" charset="0"/>
              </a:rPr>
              <a:t>superfoods</a:t>
            </a:r>
            <a:r>
              <a:rPr lang="nl-NL" sz="2400" dirty="0">
                <a:solidFill>
                  <a:schemeClr val="bg1"/>
                </a:solidFill>
                <a:cs typeface="Calibri" panose="020F0502020204030204" pitchFamily="34" charset="0"/>
              </a:rPr>
              <a:t> is niet wettelijk omschreven en mag </a:t>
            </a:r>
          </a:p>
          <a:p>
            <a:pPr>
              <a:lnSpc>
                <a:spcPts val="2400"/>
              </a:lnSpc>
            </a:pPr>
            <a:r>
              <a:rPr lang="nl-NL" sz="2400" dirty="0">
                <a:solidFill>
                  <a:schemeClr val="bg1"/>
                </a:solidFill>
                <a:cs typeface="Calibri" panose="020F0502020204030204" pitchFamily="34" charset="0"/>
              </a:rPr>
              <a:t>door iedereen worden gebruikt. </a:t>
            </a:r>
          </a:p>
        </p:txBody>
      </p:sp>
    </p:spTree>
    <p:extLst>
      <p:ext uri="{BB962C8B-B14F-4D97-AF65-F5344CB8AC3E}">
        <p14:creationId xmlns:p14="http://schemas.microsoft.com/office/powerpoint/2010/main" val="225056559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WUR">
  <a:themeElements>
    <a:clrScheme name="Wageningen UR witte achtergrond">
      <a:dk1>
        <a:srgbClr val="005172"/>
      </a:dk1>
      <a:lt1>
        <a:srgbClr val="FFFFFF"/>
      </a:lt1>
      <a:dk2>
        <a:srgbClr val="34B233"/>
      </a:dk2>
      <a:lt2>
        <a:srgbClr val="005172"/>
      </a:lt2>
      <a:accent1>
        <a:srgbClr val="519FD7"/>
      </a:accent1>
      <a:accent2>
        <a:srgbClr val="A59D95"/>
      </a:accent2>
      <a:accent3>
        <a:srgbClr val="D5D2CA"/>
      </a:accent3>
      <a:accent4>
        <a:srgbClr val="FF7900"/>
      </a:accent4>
      <a:accent5>
        <a:srgbClr val="00549F"/>
      </a:accent5>
      <a:accent6>
        <a:srgbClr val="000000"/>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ts val="1800"/>
          </a:lnSpc>
          <a:defRPr sz="1400" dirty="0" err="1" smtClean="0">
            <a:latin typeface="Verdana" pitchFamily="34" charset="0"/>
          </a:defRPr>
        </a:defPPr>
      </a:lstStyle>
    </a:tx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1466</TotalTime>
  <Words>1397</Words>
  <Application>Microsoft Office PowerPoint</Application>
  <PresentationFormat>Diavoorstelling (4:3)</PresentationFormat>
  <Paragraphs>201</Paragraphs>
  <Slides>39</Slides>
  <Notes>4</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39</vt:i4>
      </vt:variant>
    </vt:vector>
  </HeadingPairs>
  <TitlesOfParts>
    <vt:vector size="46" baseType="lpstr">
      <vt:lpstr>Arial</vt:lpstr>
      <vt:lpstr>Arial Unicode MS</vt:lpstr>
      <vt:lpstr>Calibri</vt:lpstr>
      <vt:lpstr>Times New Roman</vt:lpstr>
      <vt:lpstr>Verdana</vt:lpstr>
      <vt:lpstr>Wingdings</vt:lpstr>
      <vt:lpstr>WUR</vt:lpstr>
      <vt:lpstr>Superfoods ?! Ze verkopen supergoed.. (maar niemand weet het zijn)  </vt:lpstr>
      <vt:lpstr>PowerPoint-presentatie</vt:lpstr>
      <vt:lpstr>Wat raakt dit onderwerp aan?  </vt:lpstr>
      <vt:lpstr>PowerPoint-presentatie</vt:lpstr>
      <vt:lpstr>PowerPoint-presentatie</vt:lpstr>
      <vt:lpstr>Wat zijn superfoods? </vt:lpstr>
      <vt:lpstr>Wat zijn superfoods?</vt:lpstr>
      <vt:lpstr>Een paar voorbeelden </vt:lpstr>
      <vt:lpstr>Maar er zijn er nog veel meer, inclusief die van eigen “bodem” </vt:lpstr>
      <vt:lpstr>PowerPoint-presentatie</vt:lpstr>
      <vt:lpstr>Wat van ver komt is lekker (maar beter.. ?) </vt:lpstr>
      <vt:lpstr>En dan is het ook nog maar de vraag of je de ‘echte’ Goji bessen krijgt...</vt:lpstr>
      <vt:lpstr>Wat bepaalt of iets ‘super’ is ? </vt:lpstr>
      <vt:lpstr>De gojibes ontleed</vt:lpstr>
      <vt:lpstr>De gojibes ontleed</vt:lpstr>
      <vt:lpstr>Het is ook (vooral) hoe je het brengt</vt:lpstr>
      <vt:lpstr>Maar wat zit er dan achter ?</vt:lpstr>
      <vt:lpstr>Ongeloof en wantrouwen </vt:lpstr>
      <vt:lpstr>Angst voor ongezond voedsel  </vt:lpstr>
      <vt:lpstr>PowerPoint-presentatie</vt:lpstr>
      <vt:lpstr>You are what you eat..? </vt:lpstr>
      <vt:lpstr>PowerPoint-presentatie</vt:lpstr>
      <vt:lpstr>PowerPoint-presentatie</vt:lpstr>
      <vt:lpstr>PowerPoint-presentatie</vt:lpstr>
      <vt:lpstr>PowerPoint-presentatie</vt:lpstr>
      <vt:lpstr>Messerli FH. N Engl J Med 2012;367:1562-1564.</vt:lpstr>
      <vt:lpstr>PowerPoint-presentatie</vt:lpstr>
      <vt:lpstr>Rol van social media en Internet </vt:lpstr>
      <vt:lpstr>PowerPoint-presentatie</vt:lpstr>
      <vt:lpstr>PowerPoint-presentatie</vt:lpstr>
      <vt:lpstr>Het ontstaan en de ontwikkeling van een Hype(je) (1 maart 2014) </vt:lpstr>
      <vt:lpstr>Hoe herken je een (voedings-) hype?  </vt:lpstr>
      <vt:lpstr>Wat dan wel ? </vt:lpstr>
      <vt:lpstr>Voeding is GEEN farma ....</vt:lpstr>
      <vt:lpstr>PowerPoint-presentatie</vt:lpstr>
      <vt:lpstr>Een paar conclusies </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Nutritional Biology</dc:title>
  <dc:creator>Renger Witkamp</dc:creator>
  <cp:lastModifiedBy>gebruiker</cp:lastModifiedBy>
  <cp:revision>164</cp:revision>
  <dcterms:created xsi:type="dcterms:W3CDTF">2020-05-19T08:36:09Z</dcterms:created>
  <dcterms:modified xsi:type="dcterms:W3CDTF">2022-05-20T15:10:39Z</dcterms:modified>
</cp:coreProperties>
</file>