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2" r:id="rId2"/>
    <p:sldId id="346" r:id="rId3"/>
    <p:sldId id="256" r:id="rId4"/>
    <p:sldId id="257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0066FF"/>
    <a:srgbClr val="3333FF"/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BF5CFD-33A6-4AF0-B188-C925AE5F1606}" type="datetimeFigureOut">
              <a:rPr lang="nl-NL" smtClean="0"/>
              <a:t>21-1-2020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B3BD7A-94E4-4F26-A404-BE68D9306A7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5129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0BB3F5-38E1-4FA6-902A-8BABF99185CF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6498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C932-7F3E-4098-9EA1-602D029683B2}" type="datetimeFigureOut">
              <a:rPr lang="nl-NL" smtClean="0"/>
              <a:t>21-1-2020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7194-BE53-4702-9DF0-BCC924BEFCC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5159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C932-7F3E-4098-9EA1-602D029683B2}" type="datetimeFigureOut">
              <a:rPr lang="nl-NL" smtClean="0"/>
              <a:t>21-1-2020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7194-BE53-4702-9DF0-BCC924BEFCC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423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C932-7F3E-4098-9EA1-602D029683B2}" type="datetimeFigureOut">
              <a:rPr lang="nl-NL" smtClean="0"/>
              <a:t>21-1-2020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7194-BE53-4702-9DF0-BCC924BEFCC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8110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C932-7F3E-4098-9EA1-602D029683B2}" type="datetimeFigureOut">
              <a:rPr lang="nl-NL" smtClean="0"/>
              <a:t>21-1-2020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7194-BE53-4702-9DF0-BCC924BEFCC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9221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C932-7F3E-4098-9EA1-602D029683B2}" type="datetimeFigureOut">
              <a:rPr lang="nl-NL" smtClean="0"/>
              <a:t>21-1-2020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7194-BE53-4702-9DF0-BCC924BEFCC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0970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C932-7F3E-4098-9EA1-602D029683B2}" type="datetimeFigureOut">
              <a:rPr lang="nl-NL" smtClean="0"/>
              <a:t>21-1-2020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7194-BE53-4702-9DF0-BCC924BEFCC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096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C932-7F3E-4098-9EA1-602D029683B2}" type="datetimeFigureOut">
              <a:rPr lang="nl-NL" smtClean="0"/>
              <a:t>21-1-2020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7194-BE53-4702-9DF0-BCC924BEFCC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7810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C932-7F3E-4098-9EA1-602D029683B2}" type="datetimeFigureOut">
              <a:rPr lang="nl-NL" smtClean="0"/>
              <a:t>21-1-2020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7194-BE53-4702-9DF0-BCC924BEFCC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2198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C932-7F3E-4098-9EA1-602D029683B2}" type="datetimeFigureOut">
              <a:rPr lang="nl-NL" smtClean="0"/>
              <a:t>21-1-2020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7194-BE53-4702-9DF0-BCC924BEFCC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1705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C932-7F3E-4098-9EA1-602D029683B2}" type="datetimeFigureOut">
              <a:rPr lang="nl-NL" smtClean="0"/>
              <a:t>21-1-2020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7194-BE53-4702-9DF0-BCC924BEFCC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0982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C932-7F3E-4098-9EA1-602D029683B2}" type="datetimeFigureOut">
              <a:rPr lang="nl-NL" smtClean="0"/>
              <a:t>21-1-2020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7194-BE53-4702-9DF0-BCC924BEFCC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0730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3C932-7F3E-4098-9EA1-602D029683B2}" type="datetimeFigureOut">
              <a:rPr lang="nl-NL" smtClean="0"/>
              <a:t>21-1-2020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67194-BE53-4702-9DF0-BCC924BEFCC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8939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09F91D1-7C03-4F7A-A6E8-D96696538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295" y="1628800"/>
            <a:ext cx="8507288" cy="4525963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 dirty="0"/>
              <a:t>Druk de aparte dia’s 3-8 af op volledige pagina.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Vouw elk blad aan de achterkant over de lengte doormidden.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Leg het weer open en vouw de lange zijden dan naar de midden-vouwlijn, zodat je drie evenwijdige vouwlijnen hebt.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De twee onbedrukte stroken kun je nu op elkaar nieten/lijmen zodat je stabiele driehoekige kokers krijgt.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Zet die op de grond, of leid er een koord door dat je over de ruimte spant.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De pessimisme/optimisme-bladen moeten pas in tweede instantie aan bod komen; die kun je dan bijvoorbeeld op tegenoverliggende muren plakken.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De volgende dia kun je gebruiken voor de procedure.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7C7C1781-9497-46D9-B282-587606787178}"/>
              </a:ext>
            </a:extLst>
          </p:cNvPr>
          <p:cNvPicPr/>
          <p:nvPr/>
        </p:nvPicPr>
        <p:blipFill rotWithShape="1">
          <a:blip r:embed="rId2"/>
          <a:srcRect l="-561" t="355" r="561" b="90698"/>
          <a:stretch/>
        </p:blipFill>
        <p:spPr>
          <a:xfrm>
            <a:off x="179512" y="274638"/>
            <a:ext cx="8762783" cy="106613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63942CA-725C-479E-9B9E-7495401BC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4690864" cy="1066130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Klimaatposities</a:t>
            </a:r>
          </a:p>
        </p:txBody>
      </p:sp>
    </p:spTree>
    <p:extLst>
      <p:ext uri="{BB962C8B-B14F-4D97-AF65-F5344CB8AC3E}">
        <p14:creationId xmlns:p14="http://schemas.microsoft.com/office/powerpoint/2010/main" val="1978052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7C1781-9497-46D9-B282-58760678717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561" t="355" r="561" b="90698"/>
          <a:stretch/>
        </p:blipFill>
        <p:spPr>
          <a:xfrm>
            <a:off x="-36512" y="16488"/>
            <a:ext cx="9144000" cy="4601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Gevoel</a:t>
            </a:r>
            <a:r>
              <a:rPr lang="en-US" sz="4000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en-US" sz="4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kleur</a:t>
            </a:r>
            <a:r>
              <a:rPr lang="en-US" sz="4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bekennen</a:t>
            </a:r>
            <a:endParaRPr lang="nl-NL" sz="4000" b="1" dirty="0">
              <a:solidFill>
                <a:schemeClr val="tx2">
                  <a:lumMod val="40000"/>
                  <a:lumOff val="60000"/>
                </a:schemeClr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B81A3C-CA29-4648-93ED-867D09703E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>
                <a:solidFill>
                  <a:schemeClr val="bg1">
                    <a:lumMod val="95000"/>
                  </a:schemeClr>
                </a:solidFill>
              </a:rPr>
              <a:t>Wat is je gevoel bij klimaatverandering?</a:t>
            </a:r>
          </a:p>
          <a:p>
            <a:pPr marL="0" indent="0">
              <a:buNone/>
            </a:pPr>
            <a:r>
              <a:rPr lang="nl-NL" i="1" dirty="0">
                <a:solidFill>
                  <a:schemeClr val="bg1">
                    <a:lumMod val="95000"/>
                  </a:schemeClr>
                </a:solidFill>
              </a:rPr>
              <a:t>Positioneer je op de lijn:</a:t>
            </a:r>
          </a:p>
          <a:p>
            <a:pPr marL="0" indent="0" algn="ctr">
              <a:buNone/>
            </a:pPr>
            <a:r>
              <a:rPr lang="nl-NL" dirty="0">
                <a:solidFill>
                  <a:srgbClr val="0099CC"/>
                </a:solidFill>
              </a:rPr>
              <a:t>onverschillig</a:t>
            </a:r>
            <a:r>
              <a:rPr lang="nl-NL" dirty="0">
                <a:solidFill>
                  <a:schemeClr val="bg1">
                    <a:lumMod val="95000"/>
                  </a:schemeClr>
                </a:solidFill>
              </a:rPr>
              <a:t>  </a:t>
            </a:r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–</a:t>
            </a:r>
            <a:r>
              <a:rPr lang="nl-NL" dirty="0">
                <a:solidFill>
                  <a:schemeClr val="bg1">
                    <a:lumMod val="95000"/>
                  </a:schemeClr>
                </a:solidFill>
              </a:rPr>
              <a:t>  </a:t>
            </a:r>
            <a:r>
              <a:rPr lang="nl-NL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bewust </a:t>
            </a:r>
            <a:r>
              <a:rPr lang="nl-NL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–</a:t>
            </a:r>
            <a:r>
              <a:rPr lang="nl-NL" dirty="0">
                <a:solidFill>
                  <a:schemeClr val="bg1">
                    <a:lumMod val="95000"/>
                  </a:schemeClr>
                </a:solidFill>
              </a:rPr>
              <a:t>  </a:t>
            </a:r>
            <a:r>
              <a:rPr lang="nl-NL" dirty="0">
                <a:solidFill>
                  <a:srgbClr val="FF6600"/>
                </a:solidFill>
              </a:rPr>
              <a:t>bezorgd</a:t>
            </a:r>
            <a:r>
              <a:rPr lang="nl-NL" dirty="0">
                <a:solidFill>
                  <a:schemeClr val="bg1">
                    <a:lumMod val="95000"/>
                  </a:schemeClr>
                </a:solidFill>
              </a:rPr>
              <a:t>  </a:t>
            </a:r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–</a:t>
            </a:r>
            <a:r>
              <a:rPr lang="nl-NL" dirty="0">
                <a:solidFill>
                  <a:schemeClr val="bg1">
                    <a:lumMod val="95000"/>
                  </a:schemeClr>
                </a:solidFill>
              </a:rPr>
              <a:t>  </a:t>
            </a:r>
            <a:r>
              <a:rPr lang="nl-NL" dirty="0">
                <a:solidFill>
                  <a:srgbClr val="FF0000"/>
                </a:solidFill>
              </a:rPr>
              <a:t>angstig</a:t>
            </a:r>
            <a:r>
              <a:rPr lang="nl-NL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  <a:p>
            <a:pPr marL="0" indent="0">
              <a:buNone/>
            </a:pPr>
            <a:endParaRPr lang="nl-NL" dirty="0">
              <a:solidFill>
                <a:schemeClr val="bg1">
                  <a:lumMod val="95000"/>
                </a:schemeClr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bg1">
                    <a:lumMod val="95000"/>
                  </a:schemeClr>
                </a:solidFill>
              </a:rPr>
              <a:t>Wat is je gevoel bij de mogelijkheden om (gevolgen van) klimaatverandering tegen te gaan?</a:t>
            </a:r>
          </a:p>
          <a:p>
            <a:pPr marL="0" indent="0">
              <a:buNone/>
            </a:pPr>
            <a:r>
              <a:rPr lang="nl-NL" i="1" dirty="0">
                <a:solidFill>
                  <a:schemeClr val="bg1">
                    <a:lumMod val="95000"/>
                  </a:schemeClr>
                </a:solidFill>
              </a:rPr>
              <a:t>Doe een stap opzij richting:</a:t>
            </a:r>
          </a:p>
          <a:p>
            <a:pPr marL="0" indent="0" algn="ctr">
              <a:buNone/>
            </a:pPr>
            <a:r>
              <a:rPr lang="nl-NL" dirty="0">
                <a:solidFill>
                  <a:srgbClr val="0099CC"/>
                </a:solidFill>
              </a:rPr>
              <a:t>pessimisme</a:t>
            </a:r>
            <a:r>
              <a:rPr lang="nl-NL" dirty="0">
                <a:solidFill>
                  <a:schemeClr val="bg1">
                    <a:lumMod val="95000"/>
                  </a:schemeClr>
                </a:solidFill>
              </a:rPr>
              <a:t>    </a:t>
            </a:r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–</a:t>
            </a:r>
            <a:r>
              <a:rPr lang="nl-NL" dirty="0">
                <a:solidFill>
                  <a:schemeClr val="bg1">
                    <a:lumMod val="95000"/>
                  </a:schemeClr>
                </a:solidFill>
              </a:rPr>
              <a:t>    </a:t>
            </a:r>
            <a:r>
              <a:rPr lang="nl-NL" dirty="0">
                <a:solidFill>
                  <a:srgbClr val="FF0000"/>
                </a:solidFill>
              </a:rPr>
              <a:t>optimisme</a:t>
            </a:r>
            <a:endParaRPr lang="nl-NL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97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37325" y="3429000"/>
            <a:ext cx="7772400" cy="1470025"/>
          </a:xfrm>
        </p:spPr>
        <p:txBody>
          <a:bodyPr>
            <a:noAutofit/>
          </a:bodyPr>
          <a:lstStyle/>
          <a:p>
            <a:r>
              <a:rPr lang="nl-NL" sz="11500" b="1" dirty="0">
                <a:solidFill>
                  <a:srgbClr val="0066FF"/>
                </a:solidFill>
              </a:rPr>
              <a:t>onverschillig</a:t>
            </a:r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 rot="10800000">
            <a:off x="756510" y="191683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1500" b="1" dirty="0">
                <a:solidFill>
                  <a:srgbClr val="0066FF"/>
                </a:solidFill>
              </a:rPr>
              <a:t>onverschillig</a:t>
            </a:r>
          </a:p>
        </p:txBody>
      </p:sp>
    </p:spTree>
    <p:extLst>
      <p:ext uri="{BB962C8B-B14F-4D97-AF65-F5344CB8AC3E}">
        <p14:creationId xmlns:p14="http://schemas.microsoft.com/office/powerpoint/2010/main" val="3494408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37325" y="3429000"/>
            <a:ext cx="7772400" cy="1470025"/>
          </a:xfrm>
        </p:spPr>
        <p:txBody>
          <a:bodyPr>
            <a:noAutofit/>
          </a:bodyPr>
          <a:lstStyle/>
          <a:p>
            <a:r>
              <a:rPr lang="nl-NL" sz="115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bewust</a:t>
            </a:r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 rot="10800000">
            <a:off x="756510" y="191683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15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bewust</a:t>
            </a:r>
          </a:p>
        </p:txBody>
      </p:sp>
    </p:spTree>
    <p:extLst>
      <p:ext uri="{BB962C8B-B14F-4D97-AF65-F5344CB8AC3E}">
        <p14:creationId xmlns:p14="http://schemas.microsoft.com/office/powerpoint/2010/main" val="770869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37325" y="3429000"/>
            <a:ext cx="7772400" cy="1470025"/>
          </a:xfrm>
        </p:spPr>
        <p:txBody>
          <a:bodyPr>
            <a:noAutofit/>
          </a:bodyPr>
          <a:lstStyle/>
          <a:p>
            <a:r>
              <a:rPr lang="nl-NL" sz="11500" b="1" dirty="0">
                <a:solidFill>
                  <a:schemeClr val="accent6">
                    <a:lumMod val="75000"/>
                  </a:schemeClr>
                </a:solidFill>
              </a:rPr>
              <a:t>bezorgd</a:t>
            </a:r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 rot="10800000">
            <a:off x="756510" y="191683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1500" b="1" dirty="0">
                <a:solidFill>
                  <a:schemeClr val="accent6">
                    <a:lumMod val="75000"/>
                  </a:schemeClr>
                </a:solidFill>
              </a:rPr>
              <a:t>bezorgd</a:t>
            </a:r>
          </a:p>
        </p:txBody>
      </p:sp>
    </p:spTree>
    <p:extLst>
      <p:ext uri="{BB962C8B-B14F-4D97-AF65-F5344CB8AC3E}">
        <p14:creationId xmlns:p14="http://schemas.microsoft.com/office/powerpoint/2010/main" val="770869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37325" y="3429000"/>
            <a:ext cx="7772400" cy="1470025"/>
          </a:xfrm>
        </p:spPr>
        <p:txBody>
          <a:bodyPr>
            <a:noAutofit/>
          </a:bodyPr>
          <a:lstStyle/>
          <a:p>
            <a:r>
              <a:rPr lang="nl-NL" sz="11500" b="1" dirty="0">
                <a:solidFill>
                  <a:srgbClr val="CC0000"/>
                </a:solidFill>
              </a:rPr>
              <a:t>angstig</a:t>
            </a:r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 rot="10800000">
            <a:off x="756510" y="191683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1500" b="1" dirty="0">
                <a:solidFill>
                  <a:srgbClr val="CC0000"/>
                </a:solidFill>
              </a:rPr>
              <a:t>angstig</a:t>
            </a:r>
          </a:p>
        </p:txBody>
      </p:sp>
    </p:spTree>
    <p:extLst>
      <p:ext uri="{BB962C8B-B14F-4D97-AF65-F5344CB8AC3E}">
        <p14:creationId xmlns:p14="http://schemas.microsoft.com/office/powerpoint/2010/main" val="770869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3429000"/>
            <a:ext cx="8352928" cy="1470025"/>
          </a:xfrm>
        </p:spPr>
        <p:txBody>
          <a:bodyPr>
            <a:noAutofit/>
          </a:bodyPr>
          <a:lstStyle/>
          <a:p>
            <a:r>
              <a:rPr lang="nl-NL" sz="11500">
                <a:solidFill>
                  <a:srgbClr val="0066FF"/>
                </a:solidFill>
              </a:rPr>
              <a:t>pessimisme</a:t>
            </a:r>
            <a:endParaRPr lang="nl-NL" sz="11500" dirty="0">
              <a:solidFill>
                <a:srgbClr val="0066FF"/>
              </a:solidFill>
            </a:endParaRPr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 rot="10800000">
            <a:off x="467544" y="1916830"/>
            <a:ext cx="828092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1500" dirty="0">
                <a:solidFill>
                  <a:srgbClr val="0066FF"/>
                </a:solidFill>
              </a:rPr>
              <a:t>pessimisme</a:t>
            </a:r>
          </a:p>
        </p:txBody>
      </p:sp>
    </p:spTree>
    <p:extLst>
      <p:ext uri="{BB962C8B-B14F-4D97-AF65-F5344CB8AC3E}">
        <p14:creationId xmlns:p14="http://schemas.microsoft.com/office/powerpoint/2010/main" val="770869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37325" y="3429000"/>
            <a:ext cx="7772400" cy="1470025"/>
          </a:xfrm>
        </p:spPr>
        <p:txBody>
          <a:bodyPr>
            <a:noAutofit/>
          </a:bodyPr>
          <a:lstStyle/>
          <a:p>
            <a:r>
              <a:rPr lang="nl-NL" sz="11500" dirty="0">
                <a:solidFill>
                  <a:srgbClr val="CC0000"/>
                </a:solidFill>
              </a:rPr>
              <a:t>optimisme</a:t>
            </a:r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 rot="10800000">
            <a:off x="756510" y="191683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1500" dirty="0">
                <a:solidFill>
                  <a:srgbClr val="CC0000"/>
                </a:solidFill>
              </a:rPr>
              <a:t>optimisme</a:t>
            </a:r>
          </a:p>
        </p:txBody>
      </p:sp>
    </p:spTree>
    <p:extLst>
      <p:ext uri="{BB962C8B-B14F-4D97-AF65-F5344CB8AC3E}">
        <p14:creationId xmlns:p14="http://schemas.microsoft.com/office/powerpoint/2010/main" val="77086922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173</Words>
  <Application>Microsoft Office PowerPoint</Application>
  <PresentationFormat>On-screen Show (4:3)</PresentationFormat>
  <Paragraphs>29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Verdana</vt:lpstr>
      <vt:lpstr>Kantoorthema</vt:lpstr>
      <vt:lpstr>Klimaatposities</vt:lpstr>
      <vt:lpstr>Gevoel: kleur bekennen</vt:lpstr>
      <vt:lpstr>onverschillig</vt:lpstr>
      <vt:lpstr>bewust</vt:lpstr>
      <vt:lpstr>bezorgd</vt:lpstr>
      <vt:lpstr>angstig</vt:lpstr>
      <vt:lpstr>pessimisme</vt:lpstr>
      <vt:lpstr>optimisme</vt:lpstr>
    </vt:vector>
  </TitlesOfParts>
  <Company>Espritscholen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onverschillig</dc:title>
  <dc:creator>Lilian Harryson</dc:creator>
  <cp:lastModifiedBy>D. Haydar</cp:lastModifiedBy>
  <cp:revision>16</cp:revision>
  <dcterms:created xsi:type="dcterms:W3CDTF">2020-01-16T14:40:18Z</dcterms:created>
  <dcterms:modified xsi:type="dcterms:W3CDTF">2020-01-21T11:48:48Z</dcterms:modified>
</cp:coreProperties>
</file>